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27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300" r:id="rId24"/>
    <p:sldId id="288" r:id="rId25"/>
    <p:sldId id="289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B6F3C"/>
    <a:srgbClr val="0099FF"/>
    <a:srgbClr val="00CCFF"/>
    <a:srgbClr val="FF9900"/>
    <a:srgbClr val="FFCC99"/>
    <a:srgbClr val="FFFFFF"/>
    <a:srgbClr val="8A9E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155" autoAdjust="0"/>
    <p:restoredTop sz="94668" autoAdjust="0"/>
  </p:normalViewPr>
  <p:slideViewPr>
    <p:cSldViewPr snapToGrid="0" snapToObjects="1" showGuides="1">
      <p:cViewPr varScale="1">
        <p:scale>
          <a:sx n="216" d="100"/>
          <a:sy n="216" d="100"/>
        </p:scale>
        <p:origin x="-2784" y="-104"/>
      </p:cViewPr>
      <p:guideLst>
        <p:guide orient="horz" pos="2441"/>
        <p:guide pos="3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9E2ACD-AE42-454A-B165-78AEDEA7A702}" type="datetimeFigureOut">
              <a:rPr lang="en-US"/>
              <a:pPr/>
              <a:t>12/30/14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C2E9A6-69F2-704C-BEB2-2FE0413FA1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1A6852-046E-4B46-85A4-8C09BD5E73D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09B2608-9315-9E48-A84F-F62BAED58946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BD64160-EAD2-8E48-90BA-9672E8D8EF0A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E405CC7-BE54-1C46-AFF0-C9735EB9DDBB}" type="slidenum">
              <a:rPr lang="en-US" sz="1200"/>
              <a:pPr algn="r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FE0B2B0-310C-E249-8633-70971F9E34B5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F1C49C8-BC50-CE40-BB1C-2956A1C91FFF}" type="slidenum">
              <a:rPr lang="en-US" sz="1200"/>
              <a:pPr algn="r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F7721CB-BAA8-F149-9FFE-8FA2E87AE61D}" type="slidenum">
              <a:rPr lang="en-US" sz="1200"/>
              <a:pPr algn="r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D7BE23F-9812-6543-B442-575A5D2C3EBB}" type="slidenum">
              <a:rPr lang="en-US" sz="1200"/>
              <a:pPr algn="r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374F8C1-C669-5D4B-9BEF-A7BF0EE8DC6A}" type="slidenum">
              <a:rPr lang="en-US" sz="1200"/>
              <a:pPr algn="r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C8557BB-D16B-0746-AB87-F4805C6B9B23}" type="slidenum">
              <a:rPr lang="en-US" sz="1200"/>
              <a:pPr algn="r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5BF39C2-F788-D643-BE91-42FF42FE2084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5792654-17D7-5540-BEAB-EBF2B36A3973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F067ABA-5749-694F-BD9D-E4B6B7926872}" type="slidenum">
              <a:rPr lang="en-US" sz="1200"/>
              <a:pPr algn="r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5A21947-5D96-3D4C-A589-B23A0D7FE34A}" type="slidenum">
              <a:rPr lang="en-US" sz="1200"/>
              <a:pPr algn="r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4157B2A-3E73-8A4A-971B-9AAEFF1B1978}" type="slidenum">
              <a:rPr lang="en-US" sz="1200"/>
              <a:pPr algn="r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546A745-7095-2945-9C8D-1B5347D006D7}" type="slidenum">
              <a:rPr lang="en-US" sz="1200"/>
              <a:pPr algn="r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6B73850-6DDC-4947-A3DE-8C544653A309}" type="slidenum">
              <a:rPr lang="en-US" sz="1200"/>
              <a:pPr algn="r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2DB5C2A-CF09-6B44-B83E-089EF039AEE2}" type="slidenum">
              <a:rPr lang="en-US" sz="1200"/>
              <a:pPr algn="r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F3EE83C-49E9-334D-A0AF-209ABBF0E785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4B2F871-9CFE-744B-8C51-571D1B84EEB3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1E0B92F-F1CB-9445-ADDB-6D0EEE881AAC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8CD1D5E-E55A-8849-8BC2-8251E08B4DC8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C7B4FC6-9A6F-5742-970E-A86516BA746B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7AFE85A-0337-D044-9C66-864F70A68501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A100172-2A51-ED4B-A1B4-5CE8EC443E9A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171825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"/>
            <a:ext cx="9144000" cy="65151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688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50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2.jpe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23.1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114550" y="520700"/>
            <a:ext cx="4914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7172" name="Picture 64" descr="sal03717_23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747713"/>
            <a:ext cx="89281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Freeform 90"/>
          <p:cNvSpPr>
            <a:spLocks/>
          </p:cNvSpPr>
          <p:nvPr/>
        </p:nvSpPr>
        <p:spPr bwMode="auto">
          <a:xfrm>
            <a:off x="6370638" y="2095500"/>
            <a:ext cx="939800" cy="369888"/>
          </a:xfrm>
          <a:custGeom>
            <a:avLst/>
            <a:gdLst>
              <a:gd name="T0" fmla="*/ 2147483647 w 592"/>
              <a:gd name="T1" fmla="*/ 2147483647 h 233"/>
              <a:gd name="T2" fmla="*/ 0 w 592"/>
              <a:gd name="T3" fmla="*/ 0 h 233"/>
              <a:gd name="T4" fmla="*/ 2147483647 w 592"/>
              <a:gd name="T5" fmla="*/ 2147483647 h 233"/>
              <a:gd name="T6" fmla="*/ 0 60000 65536"/>
              <a:gd name="T7" fmla="*/ 0 60000 65536"/>
              <a:gd name="T8" fmla="*/ 0 60000 65536"/>
              <a:gd name="T9" fmla="*/ 0 w 592"/>
              <a:gd name="T10" fmla="*/ 0 h 233"/>
              <a:gd name="T11" fmla="*/ 592 w 592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233">
                <a:moveTo>
                  <a:pt x="592" y="233"/>
                </a:moveTo>
                <a:lnTo>
                  <a:pt x="0" y="0"/>
                </a:lnTo>
                <a:lnTo>
                  <a:pt x="548" y="11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Freeform 114"/>
          <p:cNvSpPr>
            <a:spLocks/>
          </p:cNvSpPr>
          <p:nvPr/>
        </p:nvSpPr>
        <p:spPr bwMode="auto">
          <a:xfrm>
            <a:off x="6370638" y="2095500"/>
            <a:ext cx="939800" cy="369888"/>
          </a:xfrm>
          <a:custGeom>
            <a:avLst/>
            <a:gdLst>
              <a:gd name="T0" fmla="*/ 2147483647 w 592"/>
              <a:gd name="T1" fmla="*/ 2147483647 h 233"/>
              <a:gd name="T2" fmla="*/ 0 w 592"/>
              <a:gd name="T3" fmla="*/ 0 h 233"/>
              <a:gd name="T4" fmla="*/ 2147483647 w 592"/>
              <a:gd name="T5" fmla="*/ 2147483647 h 233"/>
              <a:gd name="T6" fmla="*/ 0 60000 65536"/>
              <a:gd name="T7" fmla="*/ 0 60000 65536"/>
              <a:gd name="T8" fmla="*/ 0 60000 65536"/>
              <a:gd name="T9" fmla="*/ 0 w 592"/>
              <a:gd name="T10" fmla="*/ 0 h 233"/>
              <a:gd name="T11" fmla="*/ 592 w 592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233">
                <a:moveTo>
                  <a:pt x="592" y="233"/>
                </a:moveTo>
                <a:lnTo>
                  <a:pt x="0" y="0"/>
                </a:lnTo>
                <a:lnTo>
                  <a:pt x="548" y="11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Line 70"/>
          <p:cNvSpPr>
            <a:spLocks noChangeShapeType="1"/>
          </p:cNvSpPr>
          <p:nvPr/>
        </p:nvSpPr>
        <p:spPr bwMode="auto">
          <a:xfrm>
            <a:off x="4843463" y="5165725"/>
            <a:ext cx="268446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Line 72"/>
          <p:cNvSpPr>
            <a:spLocks noChangeShapeType="1"/>
          </p:cNvSpPr>
          <p:nvPr/>
        </p:nvSpPr>
        <p:spPr bwMode="auto">
          <a:xfrm>
            <a:off x="5110163" y="4862513"/>
            <a:ext cx="241458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Line 74"/>
          <p:cNvSpPr>
            <a:spLocks noChangeShapeType="1"/>
          </p:cNvSpPr>
          <p:nvPr/>
        </p:nvSpPr>
        <p:spPr bwMode="auto">
          <a:xfrm>
            <a:off x="4787900" y="4411663"/>
            <a:ext cx="2506663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Line 76"/>
          <p:cNvSpPr>
            <a:spLocks noChangeShapeType="1"/>
          </p:cNvSpPr>
          <p:nvPr/>
        </p:nvSpPr>
        <p:spPr bwMode="auto">
          <a:xfrm>
            <a:off x="4752975" y="3475038"/>
            <a:ext cx="2725738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" name="Freeform 77"/>
          <p:cNvSpPr>
            <a:spLocks/>
          </p:cNvSpPr>
          <p:nvPr/>
        </p:nvSpPr>
        <p:spPr bwMode="auto">
          <a:xfrm>
            <a:off x="4951413" y="3006725"/>
            <a:ext cx="2482850" cy="139700"/>
          </a:xfrm>
          <a:custGeom>
            <a:avLst/>
            <a:gdLst>
              <a:gd name="T0" fmla="*/ 0 w 1564"/>
              <a:gd name="T1" fmla="*/ 2147483647 h 88"/>
              <a:gd name="T2" fmla="*/ 2147483647 w 1564"/>
              <a:gd name="T3" fmla="*/ 2147483647 h 88"/>
              <a:gd name="T4" fmla="*/ 2147483647 w 1564"/>
              <a:gd name="T5" fmla="*/ 0 h 88"/>
              <a:gd name="T6" fmla="*/ 0 60000 65536"/>
              <a:gd name="T7" fmla="*/ 0 60000 65536"/>
              <a:gd name="T8" fmla="*/ 0 60000 65536"/>
              <a:gd name="T9" fmla="*/ 0 w 1564"/>
              <a:gd name="T10" fmla="*/ 0 h 88"/>
              <a:gd name="T11" fmla="*/ 1564 w 1564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4" h="88">
                <a:moveTo>
                  <a:pt x="0" y="88"/>
                </a:moveTo>
                <a:lnTo>
                  <a:pt x="888" y="88"/>
                </a:lnTo>
                <a:lnTo>
                  <a:pt x="1564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Line 79"/>
          <p:cNvSpPr>
            <a:spLocks noChangeShapeType="1"/>
          </p:cNvSpPr>
          <p:nvPr/>
        </p:nvSpPr>
        <p:spPr bwMode="auto">
          <a:xfrm>
            <a:off x="4822825" y="2951163"/>
            <a:ext cx="1849438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1" name="Freeform 82"/>
          <p:cNvSpPr>
            <a:spLocks/>
          </p:cNvSpPr>
          <p:nvPr/>
        </p:nvSpPr>
        <p:spPr bwMode="auto">
          <a:xfrm>
            <a:off x="5018088" y="2360613"/>
            <a:ext cx="2087562" cy="139700"/>
          </a:xfrm>
          <a:custGeom>
            <a:avLst/>
            <a:gdLst>
              <a:gd name="T0" fmla="*/ 0 w 1315"/>
              <a:gd name="T1" fmla="*/ 0 h 88"/>
              <a:gd name="T2" fmla="*/ 2147483647 w 1315"/>
              <a:gd name="T3" fmla="*/ 0 h 88"/>
              <a:gd name="T4" fmla="*/ 2147483647 w 1315"/>
              <a:gd name="T5" fmla="*/ 2147483647 h 88"/>
              <a:gd name="T6" fmla="*/ 0 60000 65536"/>
              <a:gd name="T7" fmla="*/ 0 60000 65536"/>
              <a:gd name="T8" fmla="*/ 0 60000 65536"/>
              <a:gd name="T9" fmla="*/ 0 w 1315"/>
              <a:gd name="T10" fmla="*/ 0 h 88"/>
              <a:gd name="T11" fmla="*/ 1315 w 1315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5" h="88">
                <a:moveTo>
                  <a:pt x="0" y="0"/>
                </a:moveTo>
                <a:lnTo>
                  <a:pt x="846" y="0"/>
                </a:lnTo>
                <a:lnTo>
                  <a:pt x="1315" y="8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2" name="Freeform 84"/>
          <p:cNvSpPr>
            <a:spLocks/>
          </p:cNvSpPr>
          <p:nvPr/>
        </p:nvSpPr>
        <p:spPr bwMode="auto">
          <a:xfrm>
            <a:off x="5000625" y="2532063"/>
            <a:ext cx="2244725" cy="220662"/>
          </a:xfrm>
          <a:custGeom>
            <a:avLst/>
            <a:gdLst>
              <a:gd name="T0" fmla="*/ 0 w 1414"/>
              <a:gd name="T1" fmla="*/ 0 h 139"/>
              <a:gd name="T2" fmla="*/ 2147483647 w 1414"/>
              <a:gd name="T3" fmla="*/ 0 h 139"/>
              <a:gd name="T4" fmla="*/ 2147483647 w 1414"/>
              <a:gd name="T5" fmla="*/ 2147483647 h 139"/>
              <a:gd name="T6" fmla="*/ 0 60000 65536"/>
              <a:gd name="T7" fmla="*/ 0 60000 65536"/>
              <a:gd name="T8" fmla="*/ 0 60000 65536"/>
              <a:gd name="T9" fmla="*/ 0 w 1414"/>
              <a:gd name="T10" fmla="*/ 0 h 139"/>
              <a:gd name="T11" fmla="*/ 1414 w 1414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4" h="139">
                <a:moveTo>
                  <a:pt x="0" y="0"/>
                </a:moveTo>
                <a:lnTo>
                  <a:pt x="881" y="0"/>
                </a:lnTo>
                <a:lnTo>
                  <a:pt x="1414" y="139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Line 86"/>
          <p:cNvSpPr>
            <a:spLocks noChangeShapeType="1"/>
          </p:cNvSpPr>
          <p:nvPr/>
        </p:nvSpPr>
        <p:spPr bwMode="auto">
          <a:xfrm>
            <a:off x="5151438" y="3646488"/>
            <a:ext cx="247808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4" name="Freeform 89"/>
          <p:cNvSpPr>
            <a:spLocks/>
          </p:cNvSpPr>
          <p:nvPr/>
        </p:nvSpPr>
        <p:spPr bwMode="auto">
          <a:xfrm>
            <a:off x="4978400" y="1800225"/>
            <a:ext cx="2268538" cy="203200"/>
          </a:xfrm>
          <a:custGeom>
            <a:avLst/>
            <a:gdLst>
              <a:gd name="T0" fmla="*/ 0 w 1429"/>
              <a:gd name="T1" fmla="*/ 0 h 128"/>
              <a:gd name="T2" fmla="*/ 2147483647 w 1429"/>
              <a:gd name="T3" fmla="*/ 0 h 128"/>
              <a:gd name="T4" fmla="*/ 2147483647 w 1429"/>
              <a:gd name="T5" fmla="*/ 2147483647 h 128"/>
              <a:gd name="T6" fmla="*/ 0 60000 65536"/>
              <a:gd name="T7" fmla="*/ 0 60000 65536"/>
              <a:gd name="T8" fmla="*/ 0 60000 65536"/>
              <a:gd name="T9" fmla="*/ 0 w 1429"/>
              <a:gd name="T10" fmla="*/ 0 h 128"/>
              <a:gd name="T11" fmla="*/ 1429 w 1429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9" h="128">
                <a:moveTo>
                  <a:pt x="0" y="0"/>
                </a:moveTo>
                <a:lnTo>
                  <a:pt x="903" y="0"/>
                </a:lnTo>
                <a:lnTo>
                  <a:pt x="1429" y="12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5" name="Freeform 110"/>
          <p:cNvSpPr>
            <a:spLocks/>
          </p:cNvSpPr>
          <p:nvPr/>
        </p:nvSpPr>
        <p:spPr bwMode="auto">
          <a:xfrm>
            <a:off x="4921250" y="2744788"/>
            <a:ext cx="2300288" cy="87312"/>
          </a:xfrm>
          <a:custGeom>
            <a:avLst/>
            <a:gdLst>
              <a:gd name="T0" fmla="*/ 0 w 1449"/>
              <a:gd name="T1" fmla="*/ 0 h 55"/>
              <a:gd name="T2" fmla="*/ 2147483647 w 1449"/>
              <a:gd name="T3" fmla="*/ 0 h 55"/>
              <a:gd name="T4" fmla="*/ 2147483647 w 1449"/>
              <a:gd name="T5" fmla="*/ 2147483647 h 55"/>
              <a:gd name="T6" fmla="*/ 0 60000 65536"/>
              <a:gd name="T7" fmla="*/ 0 60000 65536"/>
              <a:gd name="T8" fmla="*/ 0 60000 65536"/>
              <a:gd name="T9" fmla="*/ 0 w 1449"/>
              <a:gd name="T10" fmla="*/ 0 h 55"/>
              <a:gd name="T11" fmla="*/ 1449 w 1449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9" h="55">
                <a:moveTo>
                  <a:pt x="0" y="0"/>
                </a:moveTo>
                <a:lnTo>
                  <a:pt x="907" y="0"/>
                </a:lnTo>
                <a:lnTo>
                  <a:pt x="1449" y="55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6" name="Line 69"/>
          <p:cNvSpPr>
            <a:spLocks noChangeShapeType="1"/>
          </p:cNvSpPr>
          <p:nvPr/>
        </p:nvSpPr>
        <p:spPr bwMode="auto">
          <a:xfrm flipH="1">
            <a:off x="1660525" y="5165725"/>
            <a:ext cx="24860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7" name="Line 71"/>
          <p:cNvSpPr>
            <a:spLocks noChangeShapeType="1"/>
          </p:cNvSpPr>
          <p:nvPr/>
        </p:nvSpPr>
        <p:spPr bwMode="auto">
          <a:xfrm flipH="1">
            <a:off x="1738313" y="4862513"/>
            <a:ext cx="212883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8" name="Line 73"/>
          <p:cNvSpPr>
            <a:spLocks noChangeShapeType="1"/>
          </p:cNvSpPr>
          <p:nvPr/>
        </p:nvSpPr>
        <p:spPr bwMode="auto">
          <a:xfrm flipH="1">
            <a:off x="1931988" y="4411663"/>
            <a:ext cx="227012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9" name="Line 75"/>
          <p:cNvSpPr>
            <a:spLocks noChangeShapeType="1"/>
          </p:cNvSpPr>
          <p:nvPr/>
        </p:nvSpPr>
        <p:spPr bwMode="auto">
          <a:xfrm flipH="1">
            <a:off x="1681163" y="3475038"/>
            <a:ext cx="253682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0" name="Line 78"/>
          <p:cNvSpPr>
            <a:spLocks noChangeShapeType="1"/>
          </p:cNvSpPr>
          <p:nvPr/>
        </p:nvSpPr>
        <p:spPr bwMode="auto">
          <a:xfrm flipH="1">
            <a:off x="2459038" y="2951163"/>
            <a:ext cx="170338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1" name="Line 81"/>
          <p:cNvSpPr>
            <a:spLocks noChangeShapeType="1"/>
          </p:cNvSpPr>
          <p:nvPr/>
        </p:nvSpPr>
        <p:spPr bwMode="auto">
          <a:xfrm flipH="1">
            <a:off x="2046288" y="2360613"/>
            <a:ext cx="192563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2" name="Freeform 83"/>
          <p:cNvSpPr>
            <a:spLocks/>
          </p:cNvSpPr>
          <p:nvPr/>
        </p:nvSpPr>
        <p:spPr bwMode="auto">
          <a:xfrm>
            <a:off x="1836738" y="2535238"/>
            <a:ext cx="2182812" cy="122237"/>
          </a:xfrm>
          <a:custGeom>
            <a:avLst/>
            <a:gdLst>
              <a:gd name="T0" fmla="*/ 2147483647 w 1445"/>
              <a:gd name="T1" fmla="*/ 0 h 77"/>
              <a:gd name="T2" fmla="*/ 2147483647 w 1445"/>
              <a:gd name="T3" fmla="*/ 0 h 77"/>
              <a:gd name="T4" fmla="*/ 0 w 1445"/>
              <a:gd name="T5" fmla="*/ 2147483647 h 77"/>
              <a:gd name="T6" fmla="*/ 0 60000 65536"/>
              <a:gd name="T7" fmla="*/ 0 60000 65536"/>
              <a:gd name="T8" fmla="*/ 0 60000 65536"/>
              <a:gd name="T9" fmla="*/ 0 w 1445"/>
              <a:gd name="T10" fmla="*/ 0 h 77"/>
              <a:gd name="T11" fmla="*/ 1445 w 1445"/>
              <a:gd name="T12" fmla="*/ 77 h 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5" h="77">
                <a:moveTo>
                  <a:pt x="1445" y="0"/>
                </a:moveTo>
                <a:lnTo>
                  <a:pt x="573" y="0"/>
                </a:lnTo>
                <a:lnTo>
                  <a:pt x="0" y="77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3" name="Line 85"/>
          <p:cNvSpPr>
            <a:spLocks noChangeShapeType="1"/>
          </p:cNvSpPr>
          <p:nvPr/>
        </p:nvSpPr>
        <p:spPr bwMode="auto">
          <a:xfrm flipH="1">
            <a:off x="1487488" y="3646488"/>
            <a:ext cx="236855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4" name="Freeform 87"/>
          <p:cNvSpPr>
            <a:spLocks/>
          </p:cNvSpPr>
          <p:nvPr/>
        </p:nvSpPr>
        <p:spPr bwMode="auto">
          <a:xfrm>
            <a:off x="1860550" y="2760663"/>
            <a:ext cx="2211388" cy="7937"/>
          </a:xfrm>
          <a:custGeom>
            <a:avLst/>
            <a:gdLst>
              <a:gd name="T0" fmla="*/ 2147483647 w 1464"/>
              <a:gd name="T1" fmla="*/ 0 h 5"/>
              <a:gd name="T2" fmla="*/ 2147483647 w 1464"/>
              <a:gd name="T3" fmla="*/ 0 h 5"/>
              <a:gd name="T4" fmla="*/ 0 w 1464"/>
              <a:gd name="T5" fmla="*/ 2147483647 h 5"/>
              <a:gd name="T6" fmla="*/ 0 60000 65536"/>
              <a:gd name="T7" fmla="*/ 0 60000 65536"/>
              <a:gd name="T8" fmla="*/ 0 60000 65536"/>
              <a:gd name="T9" fmla="*/ 0 w 1464"/>
              <a:gd name="T10" fmla="*/ 0 h 5"/>
              <a:gd name="T11" fmla="*/ 1464 w 1464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" h="5">
                <a:moveTo>
                  <a:pt x="1464" y="0"/>
                </a:moveTo>
                <a:lnTo>
                  <a:pt x="817" y="0"/>
                </a:lnTo>
                <a:lnTo>
                  <a:pt x="0" y="5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5" name="Freeform 88"/>
          <p:cNvSpPr>
            <a:spLocks/>
          </p:cNvSpPr>
          <p:nvPr/>
        </p:nvSpPr>
        <p:spPr bwMode="auto">
          <a:xfrm>
            <a:off x="2033588" y="1727200"/>
            <a:ext cx="2028825" cy="87313"/>
          </a:xfrm>
          <a:custGeom>
            <a:avLst/>
            <a:gdLst>
              <a:gd name="T0" fmla="*/ 2147483647 w 1343"/>
              <a:gd name="T1" fmla="*/ 2147483647 h 55"/>
              <a:gd name="T2" fmla="*/ 2147483647 w 1343"/>
              <a:gd name="T3" fmla="*/ 2147483647 h 55"/>
              <a:gd name="T4" fmla="*/ 0 w 1343"/>
              <a:gd name="T5" fmla="*/ 0 h 55"/>
              <a:gd name="T6" fmla="*/ 0 60000 65536"/>
              <a:gd name="T7" fmla="*/ 0 60000 65536"/>
              <a:gd name="T8" fmla="*/ 0 60000 65536"/>
              <a:gd name="T9" fmla="*/ 0 w 1343"/>
              <a:gd name="T10" fmla="*/ 0 h 55"/>
              <a:gd name="T11" fmla="*/ 1343 w 1343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3" h="55">
                <a:moveTo>
                  <a:pt x="1343" y="55"/>
                </a:moveTo>
                <a:lnTo>
                  <a:pt x="515" y="55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6" name="Freeform 112"/>
          <p:cNvSpPr>
            <a:spLocks/>
          </p:cNvSpPr>
          <p:nvPr/>
        </p:nvSpPr>
        <p:spPr bwMode="auto">
          <a:xfrm>
            <a:off x="2035175" y="1730375"/>
            <a:ext cx="2025650" cy="82550"/>
          </a:xfrm>
          <a:custGeom>
            <a:avLst/>
            <a:gdLst>
              <a:gd name="T0" fmla="*/ 2147483647 w 1341"/>
              <a:gd name="T1" fmla="*/ 2147483647 h 53"/>
              <a:gd name="T2" fmla="*/ 2147483647 w 1341"/>
              <a:gd name="T3" fmla="*/ 2147483647 h 53"/>
              <a:gd name="T4" fmla="*/ 0 w 1341"/>
              <a:gd name="T5" fmla="*/ 0 h 53"/>
              <a:gd name="T6" fmla="*/ 0 60000 65536"/>
              <a:gd name="T7" fmla="*/ 0 60000 65536"/>
              <a:gd name="T8" fmla="*/ 0 60000 65536"/>
              <a:gd name="T9" fmla="*/ 0 w 1341"/>
              <a:gd name="T10" fmla="*/ 0 h 53"/>
              <a:gd name="T11" fmla="*/ 1341 w 1341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1" h="53">
                <a:moveTo>
                  <a:pt x="1341" y="53"/>
                </a:moveTo>
                <a:lnTo>
                  <a:pt x="513" y="5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7" name="Line 92"/>
          <p:cNvSpPr>
            <a:spLocks noChangeShapeType="1"/>
          </p:cNvSpPr>
          <p:nvPr/>
        </p:nvSpPr>
        <p:spPr bwMode="auto">
          <a:xfrm>
            <a:off x="4837113" y="5165725"/>
            <a:ext cx="26908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8" name="Line 94"/>
          <p:cNvSpPr>
            <a:spLocks noChangeShapeType="1"/>
          </p:cNvSpPr>
          <p:nvPr/>
        </p:nvSpPr>
        <p:spPr bwMode="auto">
          <a:xfrm>
            <a:off x="5102225" y="4860925"/>
            <a:ext cx="24225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9" name="Line 96"/>
          <p:cNvSpPr>
            <a:spLocks noChangeShapeType="1"/>
          </p:cNvSpPr>
          <p:nvPr/>
        </p:nvSpPr>
        <p:spPr bwMode="auto">
          <a:xfrm>
            <a:off x="4787900" y="4410075"/>
            <a:ext cx="2506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0" name="Line 98"/>
          <p:cNvSpPr>
            <a:spLocks noChangeShapeType="1"/>
          </p:cNvSpPr>
          <p:nvPr/>
        </p:nvSpPr>
        <p:spPr bwMode="auto">
          <a:xfrm>
            <a:off x="4741863" y="3473450"/>
            <a:ext cx="27368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1" name="Freeform 99"/>
          <p:cNvSpPr>
            <a:spLocks/>
          </p:cNvSpPr>
          <p:nvPr/>
        </p:nvSpPr>
        <p:spPr bwMode="auto">
          <a:xfrm>
            <a:off x="4949825" y="3006725"/>
            <a:ext cx="2482850" cy="139700"/>
          </a:xfrm>
          <a:custGeom>
            <a:avLst/>
            <a:gdLst>
              <a:gd name="T0" fmla="*/ 0 w 1564"/>
              <a:gd name="T1" fmla="*/ 2147483647 h 88"/>
              <a:gd name="T2" fmla="*/ 2147483647 w 1564"/>
              <a:gd name="T3" fmla="*/ 2147483647 h 88"/>
              <a:gd name="T4" fmla="*/ 2147483647 w 1564"/>
              <a:gd name="T5" fmla="*/ 0 h 88"/>
              <a:gd name="T6" fmla="*/ 0 60000 65536"/>
              <a:gd name="T7" fmla="*/ 0 60000 65536"/>
              <a:gd name="T8" fmla="*/ 0 60000 65536"/>
              <a:gd name="T9" fmla="*/ 0 w 1564"/>
              <a:gd name="T10" fmla="*/ 0 h 88"/>
              <a:gd name="T11" fmla="*/ 1564 w 1564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4" h="88">
                <a:moveTo>
                  <a:pt x="0" y="88"/>
                </a:moveTo>
                <a:lnTo>
                  <a:pt x="888" y="88"/>
                </a:lnTo>
                <a:lnTo>
                  <a:pt x="156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2" name="Line 101"/>
          <p:cNvSpPr>
            <a:spLocks noChangeShapeType="1"/>
          </p:cNvSpPr>
          <p:nvPr/>
        </p:nvSpPr>
        <p:spPr bwMode="auto">
          <a:xfrm>
            <a:off x="4811713" y="2951163"/>
            <a:ext cx="18605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3" name="Line 102"/>
          <p:cNvSpPr>
            <a:spLocks noChangeShapeType="1"/>
          </p:cNvSpPr>
          <p:nvPr/>
        </p:nvSpPr>
        <p:spPr bwMode="auto">
          <a:xfrm>
            <a:off x="5164138" y="2089150"/>
            <a:ext cx="1206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4" name="Freeform 104"/>
          <p:cNvSpPr>
            <a:spLocks/>
          </p:cNvSpPr>
          <p:nvPr/>
        </p:nvSpPr>
        <p:spPr bwMode="auto">
          <a:xfrm>
            <a:off x="5018088" y="2355850"/>
            <a:ext cx="2087562" cy="142875"/>
          </a:xfrm>
          <a:custGeom>
            <a:avLst/>
            <a:gdLst>
              <a:gd name="T0" fmla="*/ 0 w 1315"/>
              <a:gd name="T1" fmla="*/ 0 h 90"/>
              <a:gd name="T2" fmla="*/ 2147483647 w 1315"/>
              <a:gd name="T3" fmla="*/ 0 h 90"/>
              <a:gd name="T4" fmla="*/ 2147483647 w 1315"/>
              <a:gd name="T5" fmla="*/ 2147483647 h 90"/>
              <a:gd name="T6" fmla="*/ 0 60000 65536"/>
              <a:gd name="T7" fmla="*/ 0 60000 65536"/>
              <a:gd name="T8" fmla="*/ 0 60000 65536"/>
              <a:gd name="T9" fmla="*/ 0 w 1315"/>
              <a:gd name="T10" fmla="*/ 0 h 90"/>
              <a:gd name="T11" fmla="*/ 1315 w 1315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5" h="90">
                <a:moveTo>
                  <a:pt x="0" y="0"/>
                </a:moveTo>
                <a:lnTo>
                  <a:pt x="846" y="0"/>
                </a:lnTo>
                <a:lnTo>
                  <a:pt x="1315" y="9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5" name="Freeform 106"/>
          <p:cNvSpPr>
            <a:spLocks/>
          </p:cNvSpPr>
          <p:nvPr/>
        </p:nvSpPr>
        <p:spPr bwMode="auto">
          <a:xfrm>
            <a:off x="5005388" y="2535238"/>
            <a:ext cx="2244725" cy="215900"/>
          </a:xfrm>
          <a:custGeom>
            <a:avLst/>
            <a:gdLst>
              <a:gd name="T0" fmla="*/ 0 w 1414"/>
              <a:gd name="T1" fmla="*/ 0 h 136"/>
              <a:gd name="T2" fmla="*/ 2147483647 w 1414"/>
              <a:gd name="T3" fmla="*/ 0 h 136"/>
              <a:gd name="T4" fmla="*/ 2147483647 w 1414"/>
              <a:gd name="T5" fmla="*/ 2147483647 h 136"/>
              <a:gd name="T6" fmla="*/ 0 60000 65536"/>
              <a:gd name="T7" fmla="*/ 0 60000 65536"/>
              <a:gd name="T8" fmla="*/ 0 60000 65536"/>
              <a:gd name="T9" fmla="*/ 0 w 1414"/>
              <a:gd name="T10" fmla="*/ 0 h 136"/>
              <a:gd name="T11" fmla="*/ 1414 w 1414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4" h="136">
                <a:moveTo>
                  <a:pt x="0" y="0"/>
                </a:moveTo>
                <a:lnTo>
                  <a:pt x="881" y="0"/>
                </a:lnTo>
                <a:lnTo>
                  <a:pt x="1414" y="13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6" name="Line 108"/>
          <p:cNvSpPr>
            <a:spLocks noChangeShapeType="1"/>
          </p:cNvSpPr>
          <p:nvPr/>
        </p:nvSpPr>
        <p:spPr bwMode="auto">
          <a:xfrm>
            <a:off x="5334000" y="3646488"/>
            <a:ext cx="22860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7" name="Freeform 111"/>
          <p:cNvSpPr>
            <a:spLocks/>
          </p:cNvSpPr>
          <p:nvPr/>
        </p:nvSpPr>
        <p:spPr bwMode="auto">
          <a:xfrm>
            <a:off x="4918075" y="2744788"/>
            <a:ext cx="2308225" cy="87312"/>
          </a:xfrm>
          <a:custGeom>
            <a:avLst/>
            <a:gdLst>
              <a:gd name="T0" fmla="*/ 0 w 1454"/>
              <a:gd name="T1" fmla="*/ 0 h 55"/>
              <a:gd name="T2" fmla="*/ 2147483647 w 1454"/>
              <a:gd name="T3" fmla="*/ 0 h 55"/>
              <a:gd name="T4" fmla="*/ 2147483647 w 1454"/>
              <a:gd name="T5" fmla="*/ 2147483647 h 55"/>
              <a:gd name="T6" fmla="*/ 0 60000 65536"/>
              <a:gd name="T7" fmla="*/ 0 60000 65536"/>
              <a:gd name="T8" fmla="*/ 0 60000 65536"/>
              <a:gd name="T9" fmla="*/ 0 w 1454"/>
              <a:gd name="T10" fmla="*/ 0 h 55"/>
              <a:gd name="T11" fmla="*/ 1454 w 1454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4" h="55">
                <a:moveTo>
                  <a:pt x="0" y="0"/>
                </a:moveTo>
                <a:lnTo>
                  <a:pt x="912" y="0"/>
                </a:lnTo>
                <a:lnTo>
                  <a:pt x="1454" y="5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8" name="Line 91"/>
          <p:cNvSpPr>
            <a:spLocks noChangeShapeType="1"/>
          </p:cNvSpPr>
          <p:nvPr/>
        </p:nvSpPr>
        <p:spPr bwMode="auto">
          <a:xfrm flipH="1">
            <a:off x="1660525" y="5165725"/>
            <a:ext cx="24860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" name="Line 93"/>
          <p:cNvSpPr>
            <a:spLocks noChangeShapeType="1"/>
          </p:cNvSpPr>
          <p:nvPr/>
        </p:nvSpPr>
        <p:spPr bwMode="auto">
          <a:xfrm flipH="1">
            <a:off x="1741488" y="4860925"/>
            <a:ext cx="2127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0" name="Line 95"/>
          <p:cNvSpPr>
            <a:spLocks noChangeShapeType="1"/>
          </p:cNvSpPr>
          <p:nvPr/>
        </p:nvSpPr>
        <p:spPr bwMode="auto">
          <a:xfrm flipH="1">
            <a:off x="1935163" y="4410075"/>
            <a:ext cx="2270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1" name="Line 97"/>
          <p:cNvSpPr>
            <a:spLocks noChangeShapeType="1"/>
          </p:cNvSpPr>
          <p:nvPr/>
        </p:nvSpPr>
        <p:spPr bwMode="auto">
          <a:xfrm flipH="1">
            <a:off x="1684338" y="3473450"/>
            <a:ext cx="25463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2" name="Line 100"/>
          <p:cNvSpPr>
            <a:spLocks noChangeShapeType="1"/>
          </p:cNvSpPr>
          <p:nvPr/>
        </p:nvSpPr>
        <p:spPr bwMode="auto">
          <a:xfrm flipH="1">
            <a:off x="2459038" y="2951163"/>
            <a:ext cx="17033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3" name="Line 103"/>
          <p:cNvSpPr>
            <a:spLocks noChangeShapeType="1"/>
          </p:cNvSpPr>
          <p:nvPr/>
        </p:nvSpPr>
        <p:spPr bwMode="auto">
          <a:xfrm flipH="1">
            <a:off x="2046288" y="2359025"/>
            <a:ext cx="19256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4" name="Freeform 105"/>
          <p:cNvSpPr>
            <a:spLocks/>
          </p:cNvSpPr>
          <p:nvPr/>
        </p:nvSpPr>
        <p:spPr bwMode="auto">
          <a:xfrm>
            <a:off x="1846263" y="2535238"/>
            <a:ext cx="2182812" cy="120650"/>
          </a:xfrm>
          <a:custGeom>
            <a:avLst/>
            <a:gdLst>
              <a:gd name="T0" fmla="*/ 2147483647 w 1445"/>
              <a:gd name="T1" fmla="*/ 0 h 77"/>
              <a:gd name="T2" fmla="*/ 2147483647 w 1445"/>
              <a:gd name="T3" fmla="*/ 0 h 77"/>
              <a:gd name="T4" fmla="*/ 0 w 1445"/>
              <a:gd name="T5" fmla="*/ 2147483647 h 77"/>
              <a:gd name="T6" fmla="*/ 0 60000 65536"/>
              <a:gd name="T7" fmla="*/ 0 60000 65536"/>
              <a:gd name="T8" fmla="*/ 0 60000 65536"/>
              <a:gd name="T9" fmla="*/ 0 w 1445"/>
              <a:gd name="T10" fmla="*/ 0 h 77"/>
              <a:gd name="T11" fmla="*/ 1445 w 1445"/>
              <a:gd name="T12" fmla="*/ 77 h 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5" h="77">
                <a:moveTo>
                  <a:pt x="1445" y="0"/>
                </a:moveTo>
                <a:lnTo>
                  <a:pt x="573" y="0"/>
                </a:lnTo>
                <a:lnTo>
                  <a:pt x="0" y="7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5" name="Line 107"/>
          <p:cNvSpPr>
            <a:spLocks noChangeShapeType="1"/>
          </p:cNvSpPr>
          <p:nvPr/>
        </p:nvSpPr>
        <p:spPr bwMode="auto">
          <a:xfrm flipH="1">
            <a:off x="1493838" y="3644900"/>
            <a:ext cx="23685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6" name="Freeform 109"/>
          <p:cNvSpPr>
            <a:spLocks/>
          </p:cNvSpPr>
          <p:nvPr/>
        </p:nvSpPr>
        <p:spPr bwMode="auto">
          <a:xfrm>
            <a:off x="1860550" y="2759075"/>
            <a:ext cx="2211388" cy="9525"/>
          </a:xfrm>
          <a:custGeom>
            <a:avLst/>
            <a:gdLst>
              <a:gd name="T0" fmla="*/ 2147483647 w 1464"/>
              <a:gd name="T1" fmla="*/ 0 h 6"/>
              <a:gd name="T2" fmla="*/ 2147483647 w 1464"/>
              <a:gd name="T3" fmla="*/ 0 h 6"/>
              <a:gd name="T4" fmla="*/ 0 w 1464"/>
              <a:gd name="T5" fmla="*/ 2147483647 h 6"/>
              <a:gd name="T6" fmla="*/ 0 60000 65536"/>
              <a:gd name="T7" fmla="*/ 0 60000 65536"/>
              <a:gd name="T8" fmla="*/ 0 60000 65536"/>
              <a:gd name="T9" fmla="*/ 0 w 1464"/>
              <a:gd name="T10" fmla="*/ 0 h 6"/>
              <a:gd name="T11" fmla="*/ 1464 w 146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" h="6">
                <a:moveTo>
                  <a:pt x="1464" y="0"/>
                </a:moveTo>
                <a:lnTo>
                  <a:pt x="817" y="0"/>
                </a:lnTo>
                <a:lnTo>
                  <a:pt x="0" y="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7" name="Freeform 113"/>
          <p:cNvSpPr>
            <a:spLocks/>
          </p:cNvSpPr>
          <p:nvPr/>
        </p:nvSpPr>
        <p:spPr bwMode="auto">
          <a:xfrm>
            <a:off x="4978400" y="1798638"/>
            <a:ext cx="2268538" cy="200025"/>
          </a:xfrm>
          <a:custGeom>
            <a:avLst/>
            <a:gdLst>
              <a:gd name="T0" fmla="*/ 0 w 1429"/>
              <a:gd name="T1" fmla="*/ 0 h 126"/>
              <a:gd name="T2" fmla="*/ 2147483647 w 1429"/>
              <a:gd name="T3" fmla="*/ 0 h 126"/>
              <a:gd name="T4" fmla="*/ 2147483647 w 1429"/>
              <a:gd name="T5" fmla="*/ 2147483647 h 126"/>
              <a:gd name="T6" fmla="*/ 0 60000 65536"/>
              <a:gd name="T7" fmla="*/ 0 60000 65536"/>
              <a:gd name="T8" fmla="*/ 0 60000 65536"/>
              <a:gd name="T9" fmla="*/ 0 w 1429"/>
              <a:gd name="T10" fmla="*/ 0 h 126"/>
              <a:gd name="T11" fmla="*/ 1429 w 1429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9" h="126">
                <a:moveTo>
                  <a:pt x="0" y="0"/>
                </a:moveTo>
                <a:lnTo>
                  <a:pt x="903" y="0"/>
                </a:lnTo>
                <a:lnTo>
                  <a:pt x="1429" y="12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8" name="TextBox 138"/>
          <p:cNvSpPr txBox="1">
            <a:spLocks noChangeArrowheads="1"/>
          </p:cNvSpPr>
          <p:nvPr/>
        </p:nvSpPr>
        <p:spPr bwMode="auto">
          <a:xfrm>
            <a:off x="4143375" y="1701800"/>
            <a:ext cx="895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Diaphragm</a:t>
            </a:r>
          </a:p>
        </p:txBody>
      </p:sp>
      <p:sp>
        <p:nvSpPr>
          <p:cNvPr id="7219" name="TextBox 139"/>
          <p:cNvSpPr txBox="1">
            <a:spLocks noChangeArrowheads="1"/>
          </p:cNvSpPr>
          <p:nvPr/>
        </p:nvSpPr>
        <p:spPr bwMode="auto">
          <a:xfrm>
            <a:off x="3827463" y="1985963"/>
            <a:ext cx="1401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11th and 12th ribs</a:t>
            </a:r>
          </a:p>
        </p:txBody>
      </p:sp>
      <p:sp>
        <p:nvSpPr>
          <p:cNvPr id="7220" name="TextBox 140"/>
          <p:cNvSpPr txBox="1">
            <a:spLocks noChangeArrowheads="1"/>
          </p:cNvSpPr>
          <p:nvPr/>
        </p:nvSpPr>
        <p:spPr bwMode="auto">
          <a:xfrm>
            <a:off x="3989388" y="2251075"/>
            <a:ext cx="1119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Adrenal gland</a:t>
            </a:r>
          </a:p>
        </p:txBody>
      </p:sp>
      <p:sp>
        <p:nvSpPr>
          <p:cNvPr id="7221" name="TextBox 141"/>
          <p:cNvSpPr txBox="1">
            <a:spLocks noChangeArrowheads="1"/>
          </p:cNvSpPr>
          <p:nvPr/>
        </p:nvSpPr>
        <p:spPr bwMode="auto">
          <a:xfrm>
            <a:off x="4083050" y="2435225"/>
            <a:ext cx="9794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Renal artery</a:t>
            </a:r>
          </a:p>
        </p:txBody>
      </p:sp>
      <p:sp>
        <p:nvSpPr>
          <p:cNvPr id="7222" name="TextBox 142"/>
          <p:cNvSpPr txBox="1">
            <a:spLocks noChangeArrowheads="1"/>
          </p:cNvSpPr>
          <p:nvPr/>
        </p:nvSpPr>
        <p:spPr bwMode="auto">
          <a:xfrm>
            <a:off x="4141788" y="2654300"/>
            <a:ext cx="8620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Renal vein</a:t>
            </a:r>
          </a:p>
        </p:txBody>
      </p:sp>
      <p:sp>
        <p:nvSpPr>
          <p:cNvPr id="7223" name="TextBox 143"/>
          <p:cNvSpPr txBox="1">
            <a:spLocks noChangeArrowheads="1"/>
          </p:cNvSpPr>
          <p:nvPr/>
        </p:nvSpPr>
        <p:spPr bwMode="auto">
          <a:xfrm>
            <a:off x="4262438" y="2862263"/>
            <a:ext cx="6048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Kidney</a:t>
            </a:r>
          </a:p>
        </p:txBody>
      </p:sp>
      <p:sp>
        <p:nvSpPr>
          <p:cNvPr id="7224" name="TextBox 144"/>
          <p:cNvSpPr txBox="1">
            <a:spLocks noChangeArrowheads="1"/>
          </p:cNvSpPr>
          <p:nvPr/>
        </p:nvSpPr>
        <p:spPr bwMode="auto">
          <a:xfrm>
            <a:off x="4090988" y="3051175"/>
            <a:ext cx="9286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Vertebra L2</a:t>
            </a:r>
          </a:p>
        </p:txBody>
      </p:sp>
      <p:sp>
        <p:nvSpPr>
          <p:cNvPr id="7225" name="TextBox 145"/>
          <p:cNvSpPr txBox="1">
            <a:spLocks noChangeArrowheads="1"/>
          </p:cNvSpPr>
          <p:nvPr/>
        </p:nvSpPr>
        <p:spPr bwMode="auto">
          <a:xfrm>
            <a:off x="4298950" y="3376613"/>
            <a:ext cx="4937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Aorta</a:t>
            </a:r>
          </a:p>
        </p:txBody>
      </p:sp>
      <p:sp>
        <p:nvSpPr>
          <p:cNvPr id="7226" name="TextBox 146"/>
          <p:cNvSpPr txBox="1">
            <a:spLocks noChangeArrowheads="1"/>
          </p:cNvSpPr>
          <p:nvPr/>
        </p:nvSpPr>
        <p:spPr bwMode="auto">
          <a:xfrm>
            <a:off x="3973513" y="3559175"/>
            <a:ext cx="13985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Inferior vena cava</a:t>
            </a:r>
          </a:p>
        </p:txBody>
      </p:sp>
      <p:sp>
        <p:nvSpPr>
          <p:cNvPr id="7227" name="TextBox 147"/>
          <p:cNvSpPr txBox="1">
            <a:spLocks noChangeArrowheads="1"/>
          </p:cNvSpPr>
          <p:nvPr/>
        </p:nvSpPr>
        <p:spPr bwMode="auto">
          <a:xfrm>
            <a:off x="4275138" y="4314825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Ureter</a:t>
            </a:r>
          </a:p>
        </p:txBody>
      </p:sp>
      <p:sp>
        <p:nvSpPr>
          <p:cNvPr id="7228" name="TextBox 148"/>
          <p:cNvSpPr txBox="1">
            <a:spLocks noChangeArrowheads="1"/>
          </p:cNvSpPr>
          <p:nvPr/>
        </p:nvSpPr>
        <p:spPr bwMode="auto">
          <a:xfrm>
            <a:off x="3949700" y="4770438"/>
            <a:ext cx="1228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Urinary bladder</a:t>
            </a:r>
          </a:p>
        </p:txBody>
      </p:sp>
      <p:sp>
        <p:nvSpPr>
          <p:cNvPr id="7229" name="TextBox 149"/>
          <p:cNvSpPr txBox="1">
            <a:spLocks noChangeArrowheads="1"/>
          </p:cNvSpPr>
          <p:nvPr/>
        </p:nvSpPr>
        <p:spPr bwMode="auto">
          <a:xfrm>
            <a:off x="4237038" y="5083175"/>
            <a:ext cx="6381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Urethra</a:t>
            </a:r>
          </a:p>
        </p:txBody>
      </p:sp>
      <p:sp>
        <p:nvSpPr>
          <p:cNvPr id="7230" name="TextBox 150"/>
          <p:cNvSpPr txBox="1">
            <a:spLocks noChangeArrowheads="1"/>
          </p:cNvSpPr>
          <p:nvPr/>
        </p:nvSpPr>
        <p:spPr bwMode="auto">
          <a:xfrm>
            <a:off x="1031875" y="6229350"/>
            <a:ext cx="12922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(a) Anterior view</a:t>
            </a:r>
          </a:p>
        </p:txBody>
      </p:sp>
      <p:sp>
        <p:nvSpPr>
          <p:cNvPr id="7231" name="TextBox 151"/>
          <p:cNvSpPr txBox="1">
            <a:spLocks noChangeArrowheads="1"/>
          </p:cNvSpPr>
          <p:nvPr/>
        </p:nvSpPr>
        <p:spPr bwMode="auto">
          <a:xfrm>
            <a:off x="6873875" y="6229350"/>
            <a:ext cx="1384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(b) Posterior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23.10</a:t>
            </a:r>
          </a:p>
        </p:txBody>
      </p:sp>
      <p:pic>
        <p:nvPicPr>
          <p:cNvPr id="16387" name="Picture 4" descr="sal03717_23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257175"/>
            <a:ext cx="5984875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Freeform 22"/>
          <p:cNvSpPr>
            <a:spLocks/>
          </p:cNvSpPr>
          <p:nvPr/>
        </p:nvSpPr>
        <p:spPr bwMode="auto">
          <a:xfrm>
            <a:off x="3438525" y="4356100"/>
            <a:ext cx="638175" cy="201613"/>
          </a:xfrm>
          <a:custGeom>
            <a:avLst/>
            <a:gdLst>
              <a:gd name="T0" fmla="*/ 0 w 440"/>
              <a:gd name="T1" fmla="*/ 2147483647 h 134"/>
              <a:gd name="T2" fmla="*/ 2147483647 w 440"/>
              <a:gd name="T3" fmla="*/ 0 h 134"/>
              <a:gd name="T4" fmla="*/ 2147483647 w 440"/>
              <a:gd name="T5" fmla="*/ 0 h 134"/>
              <a:gd name="T6" fmla="*/ 0 60000 65536"/>
              <a:gd name="T7" fmla="*/ 0 60000 65536"/>
              <a:gd name="T8" fmla="*/ 0 60000 65536"/>
              <a:gd name="T9" fmla="*/ 0 w 440"/>
              <a:gd name="T10" fmla="*/ 0 h 134"/>
              <a:gd name="T11" fmla="*/ 440 w 440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0" h="134">
                <a:moveTo>
                  <a:pt x="0" y="134"/>
                </a:moveTo>
                <a:lnTo>
                  <a:pt x="228" y="0"/>
                </a:lnTo>
                <a:lnTo>
                  <a:pt x="44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Line 21"/>
          <p:cNvSpPr>
            <a:spLocks noChangeShapeType="1"/>
          </p:cNvSpPr>
          <p:nvPr/>
        </p:nvSpPr>
        <p:spPr bwMode="auto">
          <a:xfrm flipH="1">
            <a:off x="3367088" y="4356100"/>
            <a:ext cx="401637" cy="2016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34"/>
          <p:cNvSpPr>
            <a:spLocks noChangeShapeType="1"/>
          </p:cNvSpPr>
          <p:nvPr/>
        </p:nvSpPr>
        <p:spPr bwMode="auto">
          <a:xfrm>
            <a:off x="5262563" y="2300288"/>
            <a:ext cx="1485900" cy="1587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28"/>
          <p:cNvSpPr>
            <a:spLocks noChangeShapeType="1"/>
          </p:cNvSpPr>
          <p:nvPr/>
        </p:nvSpPr>
        <p:spPr bwMode="auto">
          <a:xfrm>
            <a:off x="4613275" y="696913"/>
            <a:ext cx="17827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Line 35"/>
          <p:cNvSpPr>
            <a:spLocks noChangeShapeType="1"/>
          </p:cNvSpPr>
          <p:nvPr/>
        </p:nvSpPr>
        <p:spPr bwMode="auto">
          <a:xfrm flipH="1" flipV="1">
            <a:off x="5262563" y="2297113"/>
            <a:ext cx="1479550" cy="3095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Freeform 50"/>
          <p:cNvSpPr>
            <a:spLocks/>
          </p:cNvSpPr>
          <p:nvPr/>
        </p:nvSpPr>
        <p:spPr bwMode="auto">
          <a:xfrm>
            <a:off x="2582863" y="1304925"/>
            <a:ext cx="196850" cy="1233488"/>
          </a:xfrm>
          <a:custGeom>
            <a:avLst/>
            <a:gdLst>
              <a:gd name="T0" fmla="*/ 0 w 130"/>
              <a:gd name="T1" fmla="*/ 0 h 818"/>
              <a:gd name="T2" fmla="*/ 2147483647 w 130"/>
              <a:gd name="T3" fmla="*/ 0 h 818"/>
              <a:gd name="T4" fmla="*/ 2147483647 w 130"/>
              <a:gd name="T5" fmla="*/ 2147483647 h 818"/>
              <a:gd name="T6" fmla="*/ 0 w 130"/>
              <a:gd name="T7" fmla="*/ 2147483647 h 818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818"/>
              <a:gd name="T14" fmla="*/ 130 w 130"/>
              <a:gd name="T15" fmla="*/ 818 h 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818">
                <a:moveTo>
                  <a:pt x="0" y="0"/>
                </a:moveTo>
                <a:lnTo>
                  <a:pt x="130" y="0"/>
                </a:lnTo>
                <a:lnTo>
                  <a:pt x="130" y="818"/>
                </a:lnTo>
                <a:lnTo>
                  <a:pt x="0" y="81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338388" y="930275"/>
            <a:ext cx="169545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125788" y="1282700"/>
            <a:ext cx="91757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763838" y="1911350"/>
            <a:ext cx="12795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294063" y="2725738"/>
            <a:ext cx="7493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3224213" y="5489575"/>
            <a:ext cx="8604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Line 18"/>
          <p:cNvSpPr>
            <a:spLocks noChangeShapeType="1"/>
          </p:cNvSpPr>
          <p:nvPr/>
        </p:nvSpPr>
        <p:spPr bwMode="auto">
          <a:xfrm>
            <a:off x="3570288" y="5827713"/>
            <a:ext cx="5080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Line 19"/>
          <p:cNvSpPr>
            <a:spLocks noChangeShapeType="1"/>
          </p:cNvSpPr>
          <p:nvPr/>
        </p:nvSpPr>
        <p:spPr bwMode="auto">
          <a:xfrm flipH="1">
            <a:off x="2952750" y="4044950"/>
            <a:ext cx="804863" cy="466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Freeform 20"/>
          <p:cNvSpPr>
            <a:spLocks/>
          </p:cNvSpPr>
          <p:nvPr/>
        </p:nvSpPr>
        <p:spPr bwMode="auto">
          <a:xfrm>
            <a:off x="3263900" y="4044950"/>
            <a:ext cx="801688" cy="382588"/>
          </a:xfrm>
          <a:custGeom>
            <a:avLst/>
            <a:gdLst>
              <a:gd name="T0" fmla="*/ 0 w 554"/>
              <a:gd name="T1" fmla="*/ 2147483647 h 254"/>
              <a:gd name="T2" fmla="*/ 2147483647 w 554"/>
              <a:gd name="T3" fmla="*/ 0 h 254"/>
              <a:gd name="T4" fmla="*/ 2147483647 w 554"/>
              <a:gd name="T5" fmla="*/ 0 h 254"/>
              <a:gd name="T6" fmla="*/ 0 60000 65536"/>
              <a:gd name="T7" fmla="*/ 0 60000 65536"/>
              <a:gd name="T8" fmla="*/ 0 60000 65536"/>
              <a:gd name="T9" fmla="*/ 0 w 554"/>
              <a:gd name="T10" fmla="*/ 0 h 254"/>
              <a:gd name="T11" fmla="*/ 554 w 554"/>
              <a:gd name="T12" fmla="*/ 254 h 2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254">
                <a:moveTo>
                  <a:pt x="0" y="254"/>
                </a:moveTo>
                <a:lnTo>
                  <a:pt x="342" y="0"/>
                </a:lnTo>
                <a:lnTo>
                  <a:pt x="554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Freeform 23"/>
          <p:cNvSpPr>
            <a:spLocks/>
          </p:cNvSpPr>
          <p:nvPr/>
        </p:nvSpPr>
        <p:spPr bwMode="auto">
          <a:xfrm>
            <a:off x="3402013" y="4738688"/>
            <a:ext cx="676275" cy="280987"/>
          </a:xfrm>
          <a:custGeom>
            <a:avLst/>
            <a:gdLst>
              <a:gd name="T0" fmla="*/ 2147483647 w 466"/>
              <a:gd name="T1" fmla="*/ 2147483647 h 186"/>
              <a:gd name="T2" fmla="*/ 2147483647 w 466"/>
              <a:gd name="T3" fmla="*/ 2147483647 h 186"/>
              <a:gd name="T4" fmla="*/ 0 w 466"/>
              <a:gd name="T5" fmla="*/ 0 h 186"/>
              <a:gd name="T6" fmla="*/ 0 60000 65536"/>
              <a:gd name="T7" fmla="*/ 0 60000 65536"/>
              <a:gd name="T8" fmla="*/ 0 60000 65536"/>
              <a:gd name="T9" fmla="*/ 0 w 466"/>
              <a:gd name="T10" fmla="*/ 0 h 186"/>
              <a:gd name="T11" fmla="*/ 466 w 466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6" h="186">
                <a:moveTo>
                  <a:pt x="466" y="186"/>
                </a:moveTo>
                <a:lnTo>
                  <a:pt x="254" y="18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Freeform 24"/>
          <p:cNvSpPr>
            <a:spLocks/>
          </p:cNvSpPr>
          <p:nvPr/>
        </p:nvSpPr>
        <p:spPr bwMode="auto">
          <a:xfrm>
            <a:off x="3471863" y="4589463"/>
            <a:ext cx="612775" cy="100012"/>
          </a:xfrm>
          <a:custGeom>
            <a:avLst/>
            <a:gdLst>
              <a:gd name="T0" fmla="*/ 2147483647 w 422"/>
              <a:gd name="T1" fmla="*/ 0 h 66"/>
              <a:gd name="T2" fmla="*/ 2147483647 w 422"/>
              <a:gd name="T3" fmla="*/ 0 h 66"/>
              <a:gd name="T4" fmla="*/ 0 w 422"/>
              <a:gd name="T5" fmla="*/ 2147483647 h 66"/>
              <a:gd name="T6" fmla="*/ 0 60000 65536"/>
              <a:gd name="T7" fmla="*/ 0 60000 65536"/>
              <a:gd name="T8" fmla="*/ 0 60000 65536"/>
              <a:gd name="T9" fmla="*/ 0 w 422"/>
              <a:gd name="T10" fmla="*/ 0 h 66"/>
              <a:gd name="T11" fmla="*/ 422 w 42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66">
                <a:moveTo>
                  <a:pt x="422" y="0"/>
                </a:moveTo>
                <a:lnTo>
                  <a:pt x="210" y="0"/>
                </a:lnTo>
                <a:lnTo>
                  <a:pt x="0" y="6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Freeform 25"/>
          <p:cNvSpPr>
            <a:spLocks/>
          </p:cNvSpPr>
          <p:nvPr/>
        </p:nvSpPr>
        <p:spPr bwMode="auto">
          <a:xfrm>
            <a:off x="3249613" y="4784725"/>
            <a:ext cx="828675" cy="452438"/>
          </a:xfrm>
          <a:custGeom>
            <a:avLst/>
            <a:gdLst>
              <a:gd name="T0" fmla="*/ 2147483647 w 570"/>
              <a:gd name="T1" fmla="*/ 2147483647 h 300"/>
              <a:gd name="T2" fmla="*/ 2147483647 w 570"/>
              <a:gd name="T3" fmla="*/ 2147483647 h 300"/>
              <a:gd name="T4" fmla="*/ 0 w 570"/>
              <a:gd name="T5" fmla="*/ 0 h 300"/>
              <a:gd name="T6" fmla="*/ 0 60000 65536"/>
              <a:gd name="T7" fmla="*/ 0 60000 65536"/>
              <a:gd name="T8" fmla="*/ 0 60000 65536"/>
              <a:gd name="T9" fmla="*/ 0 w 570"/>
              <a:gd name="T10" fmla="*/ 0 h 300"/>
              <a:gd name="T11" fmla="*/ 570 w 57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0" h="300">
                <a:moveTo>
                  <a:pt x="570" y="300"/>
                </a:moveTo>
                <a:lnTo>
                  <a:pt x="358" y="30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Line 53"/>
          <p:cNvSpPr>
            <a:spLocks noChangeShapeType="1"/>
          </p:cNvSpPr>
          <p:nvPr/>
        </p:nvSpPr>
        <p:spPr bwMode="auto">
          <a:xfrm>
            <a:off x="3557588" y="3495675"/>
            <a:ext cx="50006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Line 55"/>
          <p:cNvSpPr>
            <a:spLocks noChangeShapeType="1"/>
          </p:cNvSpPr>
          <p:nvPr/>
        </p:nvSpPr>
        <p:spPr bwMode="auto">
          <a:xfrm>
            <a:off x="3403600" y="3663950"/>
            <a:ext cx="6699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Line 29"/>
          <p:cNvSpPr>
            <a:spLocks noChangeShapeType="1"/>
          </p:cNvSpPr>
          <p:nvPr/>
        </p:nvSpPr>
        <p:spPr bwMode="auto">
          <a:xfrm>
            <a:off x="4613275" y="698500"/>
            <a:ext cx="17764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Line 46"/>
          <p:cNvSpPr>
            <a:spLocks noChangeShapeType="1"/>
          </p:cNvSpPr>
          <p:nvPr/>
        </p:nvSpPr>
        <p:spPr bwMode="auto">
          <a:xfrm>
            <a:off x="6975475" y="2974975"/>
            <a:ext cx="5826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Freeform 51"/>
          <p:cNvSpPr>
            <a:spLocks/>
          </p:cNvSpPr>
          <p:nvPr/>
        </p:nvSpPr>
        <p:spPr bwMode="auto">
          <a:xfrm>
            <a:off x="2586038" y="1301750"/>
            <a:ext cx="193675" cy="1236663"/>
          </a:xfrm>
          <a:custGeom>
            <a:avLst/>
            <a:gdLst>
              <a:gd name="T0" fmla="*/ 0 w 128"/>
              <a:gd name="T1" fmla="*/ 0 h 820"/>
              <a:gd name="T2" fmla="*/ 2147483647 w 128"/>
              <a:gd name="T3" fmla="*/ 0 h 820"/>
              <a:gd name="T4" fmla="*/ 2147483647 w 128"/>
              <a:gd name="T5" fmla="*/ 2147483647 h 820"/>
              <a:gd name="T6" fmla="*/ 0 w 128"/>
              <a:gd name="T7" fmla="*/ 2147483647 h 820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820"/>
              <a:gd name="T14" fmla="*/ 128 w 128"/>
              <a:gd name="T15" fmla="*/ 820 h 8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820">
                <a:moveTo>
                  <a:pt x="0" y="0"/>
                </a:moveTo>
                <a:lnTo>
                  <a:pt x="128" y="0"/>
                </a:lnTo>
                <a:lnTo>
                  <a:pt x="128" y="820"/>
                </a:lnTo>
                <a:lnTo>
                  <a:pt x="0" y="82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14"/>
          <p:cNvSpPr>
            <a:spLocks noChangeShapeType="1"/>
          </p:cNvSpPr>
          <p:nvPr/>
        </p:nvSpPr>
        <p:spPr bwMode="auto">
          <a:xfrm>
            <a:off x="2341563" y="930275"/>
            <a:ext cx="16954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15"/>
          <p:cNvSpPr>
            <a:spLocks noChangeShapeType="1"/>
          </p:cNvSpPr>
          <p:nvPr/>
        </p:nvSpPr>
        <p:spPr bwMode="auto">
          <a:xfrm>
            <a:off x="3125788" y="1281113"/>
            <a:ext cx="917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Line 16"/>
          <p:cNvSpPr>
            <a:spLocks noChangeShapeType="1"/>
          </p:cNvSpPr>
          <p:nvPr/>
        </p:nvSpPr>
        <p:spPr bwMode="auto">
          <a:xfrm>
            <a:off x="3294063" y="2727325"/>
            <a:ext cx="749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Line 26"/>
          <p:cNvSpPr>
            <a:spLocks noChangeShapeType="1"/>
          </p:cNvSpPr>
          <p:nvPr/>
        </p:nvSpPr>
        <p:spPr bwMode="auto">
          <a:xfrm>
            <a:off x="3224213" y="5487988"/>
            <a:ext cx="860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Line 27"/>
          <p:cNvSpPr>
            <a:spLocks noChangeShapeType="1"/>
          </p:cNvSpPr>
          <p:nvPr/>
        </p:nvSpPr>
        <p:spPr bwMode="auto">
          <a:xfrm>
            <a:off x="3570288" y="5824538"/>
            <a:ext cx="5080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5" name="Line 30"/>
          <p:cNvSpPr>
            <a:spLocks noChangeShapeType="1"/>
          </p:cNvSpPr>
          <p:nvPr/>
        </p:nvSpPr>
        <p:spPr bwMode="auto">
          <a:xfrm flipH="1">
            <a:off x="2952750" y="4041775"/>
            <a:ext cx="804863" cy="468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Freeform 31"/>
          <p:cNvSpPr>
            <a:spLocks/>
          </p:cNvSpPr>
          <p:nvPr/>
        </p:nvSpPr>
        <p:spPr bwMode="auto">
          <a:xfrm>
            <a:off x="3263900" y="4041775"/>
            <a:ext cx="801688" cy="382588"/>
          </a:xfrm>
          <a:custGeom>
            <a:avLst/>
            <a:gdLst>
              <a:gd name="T0" fmla="*/ 0 w 554"/>
              <a:gd name="T1" fmla="*/ 2147483647 h 254"/>
              <a:gd name="T2" fmla="*/ 2147483647 w 554"/>
              <a:gd name="T3" fmla="*/ 0 h 254"/>
              <a:gd name="T4" fmla="*/ 2147483647 w 554"/>
              <a:gd name="T5" fmla="*/ 0 h 254"/>
              <a:gd name="T6" fmla="*/ 0 60000 65536"/>
              <a:gd name="T7" fmla="*/ 0 60000 65536"/>
              <a:gd name="T8" fmla="*/ 0 60000 65536"/>
              <a:gd name="T9" fmla="*/ 0 w 554"/>
              <a:gd name="T10" fmla="*/ 0 h 254"/>
              <a:gd name="T11" fmla="*/ 554 w 554"/>
              <a:gd name="T12" fmla="*/ 254 h 2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254">
                <a:moveTo>
                  <a:pt x="0" y="254"/>
                </a:moveTo>
                <a:lnTo>
                  <a:pt x="342" y="0"/>
                </a:lnTo>
                <a:lnTo>
                  <a:pt x="55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7" name="Line 32"/>
          <p:cNvSpPr>
            <a:spLocks noChangeShapeType="1"/>
          </p:cNvSpPr>
          <p:nvPr/>
        </p:nvSpPr>
        <p:spPr bwMode="auto">
          <a:xfrm flipH="1">
            <a:off x="3367088" y="4356100"/>
            <a:ext cx="401637" cy="20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8" name="Freeform 33"/>
          <p:cNvSpPr>
            <a:spLocks/>
          </p:cNvSpPr>
          <p:nvPr/>
        </p:nvSpPr>
        <p:spPr bwMode="auto">
          <a:xfrm>
            <a:off x="3441700" y="4354513"/>
            <a:ext cx="636588" cy="204787"/>
          </a:xfrm>
          <a:custGeom>
            <a:avLst/>
            <a:gdLst>
              <a:gd name="T0" fmla="*/ 0 w 440"/>
              <a:gd name="T1" fmla="*/ 2147483647 h 136"/>
              <a:gd name="T2" fmla="*/ 2147483647 w 440"/>
              <a:gd name="T3" fmla="*/ 0 h 136"/>
              <a:gd name="T4" fmla="*/ 2147483647 w 440"/>
              <a:gd name="T5" fmla="*/ 0 h 136"/>
              <a:gd name="T6" fmla="*/ 0 60000 65536"/>
              <a:gd name="T7" fmla="*/ 0 60000 65536"/>
              <a:gd name="T8" fmla="*/ 0 60000 65536"/>
              <a:gd name="T9" fmla="*/ 0 w 440"/>
              <a:gd name="T10" fmla="*/ 0 h 136"/>
              <a:gd name="T11" fmla="*/ 440 w 44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0" h="136">
                <a:moveTo>
                  <a:pt x="0" y="136"/>
                </a:moveTo>
                <a:lnTo>
                  <a:pt x="228" y="0"/>
                </a:lnTo>
                <a:lnTo>
                  <a:pt x="44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9" name="Freeform 38"/>
          <p:cNvSpPr>
            <a:spLocks/>
          </p:cNvSpPr>
          <p:nvPr/>
        </p:nvSpPr>
        <p:spPr bwMode="auto">
          <a:xfrm>
            <a:off x="3402013" y="4735513"/>
            <a:ext cx="676275" cy="280987"/>
          </a:xfrm>
          <a:custGeom>
            <a:avLst/>
            <a:gdLst>
              <a:gd name="T0" fmla="*/ 2147483647 w 466"/>
              <a:gd name="T1" fmla="*/ 2147483647 h 186"/>
              <a:gd name="T2" fmla="*/ 2147483647 w 466"/>
              <a:gd name="T3" fmla="*/ 2147483647 h 186"/>
              <a:gd name="T4" fmla="*/ 0 w 466"/>
              <a:gd name="T5" fmla="*/ 0 h 186"/>
              <a:gd name="T6" fmla="*/ 0 60000 65536"/>
              <a:gd name="T7" fmla="*/ 0 60000 65536"/>
              <a:gd name="T8" fmla="*/ 0 60000 65536"/>
              <a:gd name="T9" fmla="*/ 0 w 466"/>
              <a:gd name="T10" fmla="*/ 0 h 186"/>
              <a:gd name="T11" fmla="*/ 466 w 466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6" h="186">
                <a:moveTo>
                  <a:pt x="466" y="186"/>
                </a:moveTo>
                <a:lnTo>
                  <a:pt x="254" y="18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0" name="Freeform 39"/>
          <p:cNvSpPr>
            <a:spLocks/>
          </p:cNvSpPr>
          <p:nvPr/>
        </p:nvSpPr>
        <p:spPr bwMode="auto">
          <a:xfrm>
            <a:off x="3471863" y="4591050"/>
            <a:ext cx="612775" cy="100013"/>
          </a:xfrm>
          <a:custGeom>
            <a:avLst/>
            <a:gdLst>
              <a:gd name="T0" fmla="*/ 2147483647 w 422"/>
              <a:gd name="T1" fmla="*/ 0 h 66"/>
              <a:gd name="T2" fmla="*/ 2147483647 w 422"/>
              <a:gd name="T3" fmla="*/ 0 h 66"/>
              <a:gd name="T4" fmla="*/ 0 w 422"/>
              <a:gd name="T5" fmla="*/ 2147483647 h 66"/>
              <a:gd name="T6" fmla="*/ 0 60000 65536"/>
              <a:gd name="T7" fmla="*/ 0 60000 65536"/>
              <a:gd name="T8" fmla="*/ 0 60000 65536"/>
              <a:gd name="T9" fmla="*/ 0 w 422"/>
              <a:gd name="T10" fmla="*/ 0 h 66"/>
              <a:gd name="T11" fmla="*/ 422 w 42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66">
                <a:moveTo>
                  <a:pt x="422" y="0"/>
                </a:moveTo>
                <a:lnTo>
                  <a:pt x="210" y="0"/>
                </a:lnTo>
                <a:lnTo>
                  <a:pt x="0" y="6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1" name="Freeform 40"/>
          <p:cNvSpPr>
            <a:spLocks/>
          </p:cNvSpPr>
          <p:nvPr/>
        </p:nvSpPr>
        <p:spPr bwMode="auto">
          <a:xfrm>
            <a:off x="3249613" y="4781550"/>
            <a:ext cx="828675" cy="452438"/>
          </a:xfrm>
          <a:custGeom>
            <a:avLst/>
            <a:gdLst>
              <a:gd name="T0" fmla="*/ 2147483647 w 570"/>
              <a:gd name="T1" fmla="*/ 2147483647 h 300"/>
              <a:gd name="T2" fmla="*/ 2147483647 w 570"/>
              <a:gd name="T3" fmla="*/ 2147483647 h 300"/>
              <a:gd name="T4" fmla="*/ 0 w 570"/>
              <a:gd name="T5" fmla="*/ 0 h 300"/>
              <a:gd name="T6" fmla="*/ 0 60000 65536"/>
              <a:gd name="T7" fmla="*/ 0 60000 65536"/>
              <a:gd name="T8" fmla="*/ 0 60000 65536"/>
              <a:gd name="T9" fmla="*/ 0 w 570"/>
              <a:gd name="T10" fmla="*/ 0 h 300"/>
              <a:gd name="T11" fmla="*/ 570 w 57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0" h="300">
                <a:moveTo>
                  <a:pt x="570" y="300"/>
                </a:moveTo>
                <a:lnTo>
                  <a:pt x="358" y="3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2" name="Line 52"/>
          <p:cNvSpPr>
            <a:spLocks noChangeShapeType="1"/>
          </p:cNvSpPr>
          <p:nvPr/>
        </p:nvSpPr>
        <p:spPr bwMode="auto">
          <a:xfrm>
            <a:off x="2773363" y="1909763"/>
            <a:ext cx="12795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3" name="Line 54"/>
          <p:cNvSpPr>
            <a:spLocks noChangeShapeType="1"/>
          </p:cNvSpPr>
          <p:nvPr/>
        </p:nvSpPr>
        <p:spPr bwMode="auto">
          <a:xfrm>
            <a:off x="3557588" y="3497263"/>
            <a:ext cx="5000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Line 56"/>
          <p:cNvSpPr>
            <a:spLocks noChangeShapeType="1"/>
          </p:cNvSpPr>
          <p:nvPr/>
        </p:nvSpPr>
        <p:spPr bwMode="auto">
          <a:xfrm>
            <a:off x="3403600" y="3662363"/>
            <a:ext cx="6699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44"/>
          <p:cNvSpPr>
            <a:spLocks noChangeShapeType="1"/>
          </p:cNvSpPr>
          <p:nvPr/>
        </p:nvSpPr>
        <p:spPr bwMode="auto">
          <a:xfrm flipV="1">
            <a:off x="6975475" y="2947988"/>
            <a:ext cx="1588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45"/>
          <p:cNvSpPr>
            <a:spLocks noChangeShapeType="1"/>
          </p:cNvSpPr>
          <p:nvPr/>
        </p:nvSpPr>
        <p:spPr bwMode="auto">
          <a:xfrm>
            <a:off x="7558088" y="2947988"/>
            <a:ext cx="1587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Line 47"/>
          <p:cNvSpPr>
            <a:spLocks noChangeShapeType="1"/>
          </p:cNvSpPr>
          <p:nvPr/>
        </p:nvSpPr>
        <p:spPr bwMode="auto">
          <a:xfrm flipV="1">
            <a:off x="3360738" y="6261100"/>
            <a:ext cx="1587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8" name="Line 48"/>
          <p:cNvSpPr>
            <a:spLocks noChangeShapeType="1"/>
          </p:cNvSpPr>
          <p:nvPr/>
        </p:nvSpPr>
        <p:spPr bwMode="auto">
          <a:xfrm>
            <a:off x="3779838" y="6261100"/>
            <a:ext cx="1587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Line 49"/>
          <p:cNvSpPr>
            <a:spLocks noChangeShapeType="1"/>
          </p:cNvSpPr>
          <p:nvPr/>
        </p:nvSpPr>
        <p:spPr bwMode="auto">
          <a:xfrm>
            <a:off x="3360738" y="6291263"/>
            <a:ext cx="4191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Line 43"/>
          <p:cNvSpPr>
            <a:spLocks noChangeShapeType="1"/>
          </p:cNvSpPr>
          <p:nvPr/>
        </p:nvSpPr>
        <p:spPr bwMode="auto">
          <a:xfrm>
            <a:off x="3173413" y="2971800"/>
            <a:ext cx="5984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1" name="Line 41"/>
          <p:cNvSpPr>
            <a:spLocks noChangeShapeType="1"/>
          </p:cNvSpPr>
          <p:nvPr/>
        </p:nvSpPr>
        <p:spPr bwMode="auto">
          <a:xfrm flipV="1">
            <a:off x="3173413" y="2947988"/>
            <a:ext cx="1587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Line 42"/>
          <p:cNvSpPr>
            <a:spLocks noChangeShapeType="1"/>
          </p:cNvSpPr>
          <p:nvPr/>
        </p:nvSpPr>
        <p:spPr bwMode="auto">
          <a:xfrm>
            <a:off x="3771900" y="2947988"/>
            <a:ext cx="0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3" name="TextBox 170"/>
          <p:cNvSpPr txBox="1">
            <a:spLocks noChangeArrowheads="1"/>
          </p:cNvSpPr>
          <p:nvPr/>
        </p:nvSpPr>
        <p:spPr bwMode="auto">
          <a:xfrm>
            <a:off x="4090988" y="484188"/>
            <a:ext cx="6096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Podocyte</a:t>
            </a:r>
          </a:p>
          <a:p>
            <a:r>
              <a:rPr lang="en-US" sz="900" b="1"/>
              <a:t>cell body</a:t>
            </a:r>
          </a:p>
        </p:txBody>
      </p:sp>
      <p:sp>
        <p:nvSpPr>
          <p:cNvPr id="16434" name="TextBox 171"/>
          <p:cNvSpPr txBox="1">
            <a:spLocks noChangeArrowheads="1"/>
          </p:cNvSpPr>
          <p:nvPr/>
        </p:nvSpPr>
        <p:spPr bwMode="auto">
          <a:xfrm>
            <a:off x="4090988" y="873125"/>
            <a:ext cx="822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Cortical</a:t>
            </a:r>
          </a:p>
          <a:p>
            <a:r>
              <a:rPr lang="en-US" sz="900" b="1"/>
              <a:t>radiate artery</a:t>
            </a:r>
          </a:p>
        </p:txBody>
      </p:sp>
      <p:sp>
        <p:nvSpPr>
          <p:cNvPr id="16435" name="TextBox 172"/>
          <p:cNvSpPr txBox="1">
            <a:spLocks noChangeArrowheads="1"/>
          </p:cNvSpPr>
          <p:nvPr/>
        </p:nvSpPr>
        <p:spPr bwMode="auto">
          <a:xfrm>
            <a:off x="4090988" y="1222375"/>
            <a:ext cx="546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Afferent</a:t>
            </a:r>
          </a:p>
          <a:p>
            <a:r>
              <a:rPr lang="en-US" sz="900" b="1"/>
              <a:t>arteriole</a:t>
            </a:r>
          </a:p>
        </p:txBody>
      </p:sp>
      <p:sp>
        <p:nvSpPr>
          <p:cNvPr id="16436" name="TextBox 173"/>
          <p:cNvSpPr txBox="1">
            <a:spLocks noChangeArrowheads="1"/>
          </p:cNvSpPr>
          <p:nvPr/>
        </p:nvSpPr>
        <p:spPr bwMode="auto">
          <a:xfrm>
            <a:off x="4090988" y="1851025"/>
            <a:ext cx="733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Glomerulus</a:t>
            </a:r>
          </a:p>
        </p:txBody>
      </p:sp>
      <p:sp>
        <p:nvSpPr>
          <p:cNvPr id="16437" name="TextBox 174"/>
          <p:cNvSpPr txBox="1">
            <a:spLocks noChangeArrowheads="1"/>
          </p:cNvSpPr>
          <p:nvPr/>
        </p:nvSpPr>
        <p:spPr bwMode="auto">
          <a:xfrm>
            <a:off x="4090988" y="2085975"/>
            <a:ext cx="942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Foot processes</a:t>
            </a:r>
          </a:p>
          <a:p>
            <a:r>
              <a:rPr lang="en-US" sz="900" b="1"/>
              <a:t>(separated by</a:t>
            </a:r>
          </a:p>
          <a:p>
            <a:r>
              <a:rPr lang="en-US" sz="900" b="1"/>
              <a:t>narrow</a:t>
            </a:r>
          </a:p>
          <a:p>
            <a:r>
              <a:rPr lang="en-US" sz="900" b="1"/>
              <a:t>filtration slits)</a:t>
            </a:r>
          </a:p>
        </p:txBody>
      </p:sp>
      <p:sp>
        <p:nvSpPr>
          <p:cNvPr id="16438" name="TextBox 175"/>
          <p:cNvSpPr txBox="1">
            <a:spLocks noChangeArrowheads="1"/>
          </p:cNvSpPr>
          <p:nvPr/>
        </p:nvSpPr>
        <p:spPr bwMode="auto">
          <a:xfrm>
            <a:off x="4090988" y="2670175"/>
            <a:ext cx="546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Efferent</a:t>
            </a:r>
          </a:p>
          <a:p>
            <a:r>
              <a:rPr lang="en-US" sz="900" b="1"/>
              <a:t>arteriole</a:t>
            </a:r>
          </a:p>
        </p:txBody>
      </p:sp>
      <p:sp>
        <p:nvSpPr>
          <p:cNvPr id="16439" name="TextBox 176"/>
          <p:cNvSpPr txBox="1">
            <a:spLocks noChangeArrowheads="1"/>
          </p:cNvSpPr>
          <p:nvPr/>
        </p:nvSpPr>
        <p:spPr bwMode="auto">
          <a:xfrm>
            <a:off x="3354388" y="2997200"/>
            <a:ext cx="485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100 µm</a:t>
            </a:r>
          </a:p>
        </p:txBody>
      </p:sp>
      <p:sp>
        <p:nvSpPr>
          <p:cNvPr id="16440" name="TextBox 177"/>
          <p:cNvSpPr txBox="1">
            <a:spLocks noChangeArrowheads="1"/>
          </p:cNvSpPr>
          <p:nvPr/>
        </p:nvSpPr>
        <p:spPr bwMode="auto">
          <a:xfrm>
            <a:off x="4090988" y="3433763"/>
            <a:ext cx="942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Capsular space</a:t>
            </a:r>
          </a:p>
        </p:txBody>
      </p:sp>
      <p:sp>
        <p:nvSpPr>
          <p:cNvPr id="16441" name="TextBox 178"/>
          <p:cNvSpPr txBox="1">
            <a:spLocks noChangeArrowheads="1"/>
          </p:cNvSpPr>
          <p:nvPr/>
        </p:nvSpPr>
        <p:spPr bwMode="auto">
          <a:xfrm>
            <a:off x="4090988" y="3600450"/>
            <a:ext cx="609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Podocyte</a:t>
            </a:r>
          </a:p>
        </p:txBody>
      </p:sp>
      <p:sp>
        <p:nvSpPr>
          <p:cNvPr id="16442" name="TextBox 179"/>
          <p:cNvSpPr txBox="1">
            <a:spLocks noChangeArrowheads="1"/>
          </p:cNvSpPr>
          <p:nvPr/>
        </p:nvSpPr>
        <p:spPr bwMode="auto">
          <a:xfrm>
            <a:off x="4090988" y="3990975"/>
            <a:ext cx="942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Foot processes</a:t>
            </a:r>
          </a:p>
        </p:txBody>
      </p:sp>
      <p:sp>
        <p:nvSpPr>
          <p:cNvPr id="16443" name="TextBox 180"/>
          <p:cNvSpPr txBox="1">
            <a:spLocks noChangeArrowheads="1"/>
          </p:cNvSpPr>
          <p:nvPr/>
        </p:nvSpPr>
        <p:spPr bwMode="auto">
          <a:xfrm>
            <a:off x="4090988" y="4289425"/>
            <a:ext cx="847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Filtration slits</a:t>
            </a:r>
          </a:p>
        </p:txBody>
      </p:sp>
      <p:sp>
        <p:nvSpPr>
          <p:cNvPr id="16444" name="TextBox 181"/>
          <p:cNvSpPr txBox="1">
            <a:spLocks noChangeArrowheads="1"/>
          </p:cNvSpPr>
          <p:nvPr/>
        </p:nvSpPr>
        <p:spPr bwMode="auto">
          <a:xfrm>
            <a:off x="4090988" y="4530725"/>
            <a:ext cx="1257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Basement membrane</a:t>
            </a:r>
          </a:p>
        </p:txBody>
      </p:sp>
      <p:sp>
        <p:nvSpPr>
          <p:cNvPr id="16445" name="TextBox 182"/>
          <p:cNvSpPr txBox="1">
            <a:spLocks noChangeArrowheads="1"/>
          </p:cNvSpPr>
          <p:nvPr/>
        </p:nvSpPr>
        <p:spPr bwMode="auto">
          <a:xfrm>
            <a:off x="4090988" y="4945063"/>
            <a:ext cx="866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Filtration pore</a:t>
            </a:r>
          </a:p>
        </p:txBody>
      </p:sp>
      <p:sp>
        <p:nvSpPr>
          <p:cNvPr id="16446" name="TextBox 183"/>
          <p:cNvSpPr txBox="1">
            <a:spLocks noChangeArrowheads="1"/>
          </p:cNvSpPr>
          <p:nvPr/>
        </p:nvSpPr>
        <p:spPr bwMode="auto">
          <a:xfrm>
            <a:off x="4090988" y="5167313"/>
            <a:ext cx="936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Endothelial cell</a:t>
            </a:r>
          </a:p>
        </p:txBody>
      </p:sp>
      <p:sp>
        <p:nvSpPr>
          <p:cNvPr id="16447" name="TextBox 184"/>
          <p:cNvSpPr txBox="1">
            <a:spLocks noChangeArrowheads="1"/>
          </p:cNvSpPr>
          <p:nvPr/>
        </p:nvSpPr>
        <p:spPr bwMode="auto">
          <a:xfrm>
            <a:off x="4090988" y="5421313"/>
            <a:ext cx="8493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Blood plasma</a:t>
            </a:r>
          </a:p>
        </p:txBody>
      </p:sp>
      <p:sp>
        <p:nvSpPr>
          <p:cNvPr id="16448" name="TextBox 185"/>
          <p:cNvSpPr txBox="1">
            <a:spLocks noChangeArrowheads="1"/>
          </p:cNvSpPr>
          <p:nvPr/>
        </p:nvSpPr>
        <p:spPr bwMode="auto">
          <a:xfrm>
            <a:off x="4090988" y="5757863"/>
            <a:ext cx="7334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Erythrocyte</a:t>
            </a:r>
          </a:p>
        </p:txBody>
      </p:sp>
      <p:sp>
        <p:nvSpPr>
          <p:cNvPr id="16449" name="TextBox 186"/>
          <p:cNvSpPr txBox="1">
            <a:spLocks noChangeArrowheads="1"/>
          </p:cNvSpPr>
          <p:nvPr/>
        </p:nvSpPr>
        <p:spPr bwMode="auto">
          <a:xfrm>
            <a:off x="1582738" y="2984500"/>
            <a:ext cx="234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(a)</a:t>
            </a:r>
          </a:p>
        </p:txBody>
      </p:sp>
      <p:sp>
        <p:nvSpPr>
          <p:cNvPr id="16450" name="TextBox 187"/>
          <p:cNvSpPr txBox="1">
            <a:spLocks noChangeArrowheads="1"/>
          </p:cNvSpPr>
          <p:nvPr/>
        </p:nvSpPr>
        <p:spPr bwMode="auto">
          <a:xfrm>
            <a:off x="5262563" y="2984500"/>
            <a:ext cx="241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(b)</a:t>
            </a:r>
          </a:p>
        </p:txBody>
      </p:sp>
      <p:sp>
        <p:nvSpPr>
          <p:cNvPr id="16451" name="TextBox 188"/>
          <p:cNvSpPr txBox="1">
            <a:spLocks noChangeArrowheads="1"/>
          </p:cNvSpPr>
          <p:nvPr/>
        </p:nvSpPr>
        <p:spPr bwMode="auto">
          <a:xfrm>
            <a:off x="7140575" y="2984500"/>
            <a:ext cx="355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5 µm</a:t>
            </a:r>
          </a:p>
        </p:txBody>
      </p:sp>
      <p:sp>
        <p:nvSpPr>
          <p:cNvPr id="16452" name="TextBox 190"/>
          <p:cNvSpPr txBox="1">
            <a:spLocks noChangeArrowheads="1"/>
          </p:cNvSpPr>
          <p:nvPr/>
        </p:nvSpPr>
        <p:spPr bwMode="auto">
          <a:xfrm>
            <a:off x="1582738" y="6270625"/>
            <a:ext cx="234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(c)</a:t>
            </a:r>
          </a:p>
        </p:txBody>
      </p:sp>
      <p:sp>
        <p:nvSpPr>
          <p:cNvPr id="16453" name="Line 36"/>
          <p:cNvSpPr>
            <a:spLocks noChangeShapeType="1"/>
          </p:cNvSpPr>
          <p:nvPr/>
        </p:nvSpPr>
        <p:spPr bwMode="auto">
          <a:xfrm>
            <a:off x="5268913" y="2297113"/>
            <a:ext cx="1485900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54" name="Freeform 37"/>
          <p:cNvSpPr>
            <a:spLocks/>
          </p:cNvSpPr>
          <p:nvPr/>
        </p:nvSpPr>
        <p:spPr bwMode="auto">
          <a:xfrm>
            <a:off x="4849813" y="2301875"/>
            <a:ext cx="1885950" cy="309563"/>
          </a:xfrm>
          <a:custGeom>
            <a:avLst/>
            <a:gdLst>
              <a:gd name="T0" fmla="*/ 2147483647 w 1300"/>
              <a:gd name="T1" fmla="*/ 2147483647 h 208"/>
              <a:gd name="T2" fmla="*/ 2147483647 w 1300"/>
              <a:gd name="T3" fmla="*/ 0 h 208"/>
              <a:gd name="T4" fmla="*/ 0 w 1300"/>
              <a:gd name="T5" fmla="*/ 0 h 208"/>
              <a:gd name="T6" fmla="*/ 0 60000 65536"/>
              <a:gd name="T7" fmla="*/ 0 60000 65536"/>
              <a:gd name="T8" fmla="*/ 0 60000 65536"/>
              <a:gd name="T9" fmla="*/ 0 w 1300"/>
              <a:gd name="T10" fmla="*/ 0 h 208"/>
              <a:gd name="T11" fmla="*/ 1300 w 1300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0" h="208">
                <a:moveTo>
                  <a:pt x="1300" y="208"/>
                </a:moveTo>
                <a:lnTo>
                  <a:pt x="31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55" name="TextBox 189"/>
          <p:cNvSpPr txBox="1">
            <a:spLocks noChangeArrowheads="1"/>
          </p:cNvSpPr>
          <p:nvPr/>
        </p:nvSpPr>
        <p:spPr bwMode="auto">
          <a:xfrm>
            <a:off x="3416300" y="6307138"/>
            <a:ext cx="4540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0.5 µm</a:t>
            </a:r>
          </a:p>
        </p:txBody>
      </p:sp>
      <p:sp>
        <p:nvSpPr>
          <p:cNvPr id="16456" name="Rectangle 5"/>
          <p:cNvSpPr>
            <a:spLocks noChangeArrowheads="1"/>
          </p:cNvSpPr>
          <p:nvPr/>
        </p:nvSpPr>
        <p:spPr bwMode="auto">
          <a:xfrm>
            <a:off x="2114550" y="26988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6457" name="Rectangle 5"/>
          <p:cNvSpPr>
            <a:spLocks noChangeArrowheads="1"/>
          </p:cNvSpPr>
          <p:nvPr/>
        </p:nvSpPr>
        <p:spPr bwMode="auto">
          <a:xfrm>
            <a:off x="1866900" y="647065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a: © Dr. Richard Kessel &amp; Dr. Randy Kardon/Visuals Unlimited, Inc.; b:© Dr. Donald Fawcett/Visuals Unlimited, Inc.; c: ©  Barry F. King/Biological Photo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23.11</a:t>
            </a:r>
          </a:p>
        </p:txBody>
      </p:sp>
      <p:pic>
        <p:nvPicPr>
          <p:cNvPr id="17411" name="Picture 4" descr="sal03717_23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350838"/>
            <a:ext cx="7791450" cy="6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Freeform 9"/>
          <p:cNvSpPr>
            <a:spLocks/>
          </p:cNvSpPr>
          <p:nvPr/>
        </p:nvSpPr>
        <p:spPr bwMode="auto">
          <a:xfrm>
            <a:off x="2614613" y="4117975"/>
            <a:ext cx="3009900" cy="1454150"/>
          </a:xfrm>
          <a:custGeom>
            <a:avLst/>
            <a:gdLst>
              <a:gd name="T0" fmla="*/ 0 w 1954"/>
              <a:gd name="T1" fmla="*/ 0 h 944"/>
              <a:gd name="T2" fmla="*/ 0 w 1954"/>
              <a:gd name="T3" fmla="*/ 0 h 944"/>
              <a:gd name="T4" fmla="*/ 2147483647 w 1954"/>
              <a:gd name="T5" fmla="*/ 2147483647 h 944"/>
              <a:gd name="T6" fmla="*/ 2147483647 w 1954"/>
              <a:gd name="T7" fmla="*/ 2147483647 h 944"/>
              <a:gd name="T8" fmla="*/ 2147483647 w 1954"/>
              <a:gd name="T9" fmla="*/ 2147483647 h 944"/>
              <a:gd name="T10" fmla="*/ 2147483647 w 1954"/>
              <a:gd name="T11" fmla="*/ 2147483647 h 944"/>
              <a:gd name="T12" fmla="*/ 2147483647 w 1954"/>
              <a:gd name="T13" fmla="*/ 2147483647 h 944"/>
              <a:gd name="T14" fmla="*/ 2147483647 w 1954"/>
              <a:gd name="T15" fmla="*/ 2147483647 h 944"/>
              <a:gd name="T16" fmla="*/ 2147483647 w 1954"/>
              <a:gd name="T17" fmla="*/ 2147483647 h 944"/>
              <a:gd name="T18" fmla="*/ 2147483647 w 1954"/>
              <a:gd name="T19" fmla="*/ 2147483647 h 944"/>
              <a:gd name="T20" fmla="*/ 2147483647 w 1954"/>
              <a:gd name="T21" fmla="*/ 2147483647 h 944"/>
              <a:gd name="T22" fmla="*/ 2147483647 w 1954"/>
              <a:gd name="T23" fmla="*/ 2147483647 h 944"/>
              <a:gd name="T24" fmla="*/ 2147483647 w 1954"/>
              <a:gd name="T25" fmla="*/ 2147483647 h 944"/>
              <a:gd name="T26" fmla="*/ 2147483647 w 1954"/>
              <a:gd name="T27" fmla="*/ 2147483647 h 944"/>
              <a:gd name="T28" fmla="*/ 2147483647 w 1954"/>
              <a:gd name="T29" fmla="*/ 2147483647 h 944"/>
              <a:gd name="T30" fmla="*/ 2147483647 w 1954"/>
              <a:gd name="T31" fmla="*/ 2147483647 h 944"/>
              <a:gd name="T32" fmla="*/ 2147483647 w 1954"/>
              <a:gd name="T33" fmla="*/ 2147483647 h 944"/>
              <a:gd name="T34" fmla="*/ 2147483647 w 1954"/>
              <a:gd name="T35" fmla="*/ 2147483647 h 944"/>
              <a:gd name="T36" fmla="*/ 2147483647 w 1954"/>
              <a:gd name="T37" fmla="*/ 2147483647 h 944"/>
              <a:gd name="T38" fmla="*/ 2147483647 w 1954"/>
              <a:gd name="T39" fmla="*/ 2147483647 h 944"/>
              <a:gd name="T40" fmla="*/ 2147483647 w 1954"/>
              <a:gd name="T41" fmla="*/ 2147483647 h 944"/>
              <a:gd name="T42" fmla="*/ 2147483647 w 1954"/>
              <a:gd name="T43" fmla="*/ 2147483647 h 944"/>
              <a:gd name="T44" fmla="*/ 2147483647 w 1954"/>
              <a:gd name="T45" fmla="*/ 2147483647 h 944"/>
              <a:gd name="T46" fmla="*/ 2147483647 w 1954"/>
              <a:gd name="T47" fmla="*/ 2147483647 h 944"/>
              <a:gd name="T48" fmla="*/ 2147483647 w 1954"/>
              <a:gd name="T49" fmla="*/ 2147483647 h 944"/>
              <a:gd name="T50" fmla="*/ 2147483647 w 1954"/>
              <a:gd name="T51" fmla="*/ 2147483647 h 944"/>
              <a:gd name="T52" fmla="*/ 2147483647 w 1954"/>
              <a:gd name="T53" fmla="*/ 2147483647 h 944"/>
              <a:gd name="T54" fmla="*/ 2147483647 w 1954"/>
              <a:gd name="T55" fmla="*/ 2147483647 h 944"/>
              <a:gd name="T56" fmla="*/ 2147483647 w 1954"/>
              <a:gd name="T57" fmla="*/ 2147483647 h 944"/>
              <a:gd name="T58" fmla="*/ 2147483647 w 1954"/>
              <a:gd name="T59" fmla="*/ 2147483647 h 944"/>
              <a:gd name="T60" fmla="*/ 2147483647 w 1954"/>
              <a:gd name="T61" fmla="*/ 2147483647 h 944"/>
              <a:gd name="T62" fmla="*/ 2147483647 w 1954"/>
              <a:gd name="T63" fmla="*/ 2147483647 h 944"/>
              <a:gd name="T64" fmla="*/ 2147483647 w 1954"/>
              <a:gd name="T65" fmla="*/ 2147483647 h 944"/>
              <a:gd name="T66" fmla="*/ 2147483647 w 1954"/>
              <a:gd name="T67" fmla="*/ 2147483647 h 944"/>
              <a:gd name="T68" fmla="*/ 2147483647 w 1954"/>
              <a:gd name="T69" fmla="*/ 2147483647 h 944"/>
              <a:gd name="T70" fmla="*/ 2147483647 w 1954"/>
              <a:gd name="T71" fmla="*/ 2147483647 h 944"/>
              <a:gd name="T72" fmla="*/ 2147483647 w 1954"/>
              <a:gd name="T73" fmla="*/ 2147483647 h 944"/>
              <a:gd name="T74" fmla="*/ 2147483647 w 1954"/>
              <a:gd name="T75" fmla="*/ 2147483647 h 944"/>
              <a:gd name="T76" fmla="*/ 2147483647 w 1954"/>
              <a:gd name="T77" fmla="*/ 2147483647 h 944"/>
              <a:gd name="T78" fmla="*/ 2147483647 w 1954"/>
              <a:gd name="T79" fmla="*/ 2147483647 h 944"/>
              <a:gd name="T80" fmla="*/ 2147483647 w 1954"/>
              <a:gd name="T81" fmla="*/ 2147483647 h 944"/>
              <a:gd name="T82" fmla="*/ 2147483647 w 1954"/>
              <a:gd name="T83" fmla="*/ 2147483647 h 944"/>
              <a:gd name="T84" fmla="*/ 2147483647 w 1954"/>
              <a:gd name="T85" fmla="*/ 2147483647 h 9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54"/>
              <a:gd name="T130" fmla="*/ 0 h 944"/>
              <a:gd name="T131" fmla="*/ 1954 w 1954"/>
              <a:gd name="T132" fmla="*/ 944 h 9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54" h="944">
                <a:moveTo>
                  <a:pt x="0" y="0"/>
                </a:moveTo>
                <a:lnTo>
                  <a:pt x="0" y="0"/>
                </a:lnTo>
                <a:lnTo>
                  <a:pt x="15" y="4"/>
                </a:lnTo>
                <a:lnTo>
                  <a:pt x="58" y="16"/>
                </a:lnTo>
                <a:lnTo>
                  <a:pt x="123" y="38"/>
                </a:lnTo>
                <a:lnTo>
                  <a:pt x="163" y="54"/>
                </a:lnTo>
                <a:lnTo>
                  <a:pt x="208" y="74"/>
                </a:lnTo>
                <a:lnTo>
                  <a:pt x="257" y="96"/>
                </a:lnTo>
                <a:lnTo>
                  <a:pt x="309" y="125"/>
                </a:lnTo>
                <a:lnTo>
                  <a:pt x="363" y="157"/>
                </a:lnTo>
                <a:lnTo>
                  <a:pt x="421" y="193"/>
                </a:lnTo>
                <a:lnTo>
                  <a:pt x="479" y="235"/>
                </a:lnTo>
                <a:lnTo>
                  <a:pt x="538" y="280"/>
                </a:lnTo>
                <a:lnTo>
                  <a:pt x="598" y="332"/>
                </a:lnTo>
                <a:lnTo>
                  <a:pt x="659" y="390"/>
                </a:lnTo>
                <a:lnTo>
                  <a:pt x="791" y="524"/>
                </a:lnTo>
                <a:lnTo>
                  <a:pt x="896" y="632"/>
                </a:lnTo>
                <a:lnTo>
                  <a:pt x="941" y="677"/>
                </a:lnTo>
                <a:lnTo>
                  <a:pt x="984" y="719"/>
                </a:lnTo>
                <a:lnTo>
                  <a:pt x="1022" y="755"/>
                </a:lnTo>
                <a:lnTo>
                  <a:pt x="1060" y="787"/>
                </a:lnTo>
                <a:lnTo>
                  <a:pt x="1098" y="814"/>
                </a:lnTo>
                <a:lnTo>
                  <a:pt x="1138" y="838"/>
                </a:lnTo>
                <a:lnTo>
                  <a:pt x="1179" y="861"/>
                </a:lnTo>
                <a:lnTo>
                  <a:pt x="1221" y="879"/>
                </a:lnTo>
                <a:lnTo>
                  <a:pt x="1268" y="894"/>
                </a:lnTo>
                <a:lnTo>
                  <a:pt x="1320" y="908"/>
                </a:lnTo>
                <a:lnTo>
                  <a:pt x="1378" y="921"/>
                </a:lnTo>
                <a:lnTo>
                  <a:pt x="1443" y="932"/>
                </a:lnTo>
                <a:lnTo>
                  <a:pt x="1497" y="939"/>
                </a:lnTo>
                <a:lnTo>
                  <a:pt x="1551" y="941"/>
                </a:lnTo>
                <a:lnTo>
                  <a:pt x="1600" y="944"/>
                </a:lnTo>
                <a:lnTo>
                  <a:pt x="1647" y="941"/>
                </a:lnTo>
                <a:lnTo>
                  <a:pt x="1692" y="937"/>
                </a:lnTo>
                <a:lnTo>
                  <a:pt x="1735" y="932"/>
                </a:lnTo>
                <a:lnTo>
                  <a:pt x="1775" y="926"/>
                </a:lnTo>
                <a:lnTo>
                  <a:pt x="1811" y="919"/>
                </a:lnTo>
                <a:lnTo>
                  <a:pt x="1871" y="901"/>
                </a:lnTo>
                <a:lnTo>
                  <a:pt x="1916" y="885"/>
                </a:lnTo>
                <a:lnTo>
                  <a:pt x="1945" y="874"/>
                </a:lnTo>
                <a:lnTo>
                  <a:pt x="1954" y="87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Freeform 13"/>
          <p:cNvSpPr>
            <a:spLocks/>
          </p:cNvSpPr>
          <p:nvPr/>
        </p:nvSpPr>
        <p:spPr bwMode="auto">
          <a:xfrm>
            <a:off x="3001963" y="1757363"/>
            <a:ext cx="419100" cy="831850"/>
          </a:xfrm>
          <a:custGeom>
            <a:avLst/>
            <a:gdLst>
              <a:gd name="T0" fmla="*/ 0 w 273"/>
              <a:gd name="T1" fmla="*/ 0 h 540"/>
              <a:gd name="T2" fmla="*/ 0 w 273"/>
              <a:gd name="T3" fmla="*/ 0 h 540"/>
              <a:gd name="T4" fmla="*/ 2147483647 w 273"/>
              <a:gd name="T5" fmla="*/ 2147483647 h 540"/>
              <a:gd name="T6" fmla="*/ 2147483647 w 273"/>
              <a:gd name="T7" fmla="*/ 2147483647 h 540"/>
              <a:gd name="T8" fmla="*/ 2147483647 w 273"/>
              <a:gd name="T9" fmla="*/ 2147483647 h 540"/>
              <a:gd name="T10" fmla="*/ 2147483647 w 273"/>
              <a:gd name="T11" fmla="*/ 2147483647 h 540"/>
              <a:gd name="T12" fmla="*/ 2147483647 w 273"/>
              <a:gd name="T13" fmla="*/ 2147483647 h 540"/>
              <a:gd name="T14" fmla="*/ 2147483647 w 273"/>
              <a:gd name="T15" fmla="*/ 2147483647 h 540"/>
              <a:gd name="T16" fmla="*/ 2147483647 w 273"/>
              <a:gd name="T17" fmla="*/ 2147483647 h 540"/>
              <a:gd name="T18" fmla="*/ 2147483647 w 273"/>
              <a:gd name="T19" fmla="*/ 2147483647 h 540"/>
              <a:gd name="T20" fmla="*/ 2147483647 w 273"/>
              <a:gd name="T21" fmla="*/ 2147483647 h 540"/>
              <a:gd name="T22" fmla="*/ 2147483647 w 273"/>
              <a:gd name="T23" fmla="*/ 2147483647 h 540"/>
              <a:gd name="T24" fmla="*/ 2147483647 w 273"/>
              <a:gd name="T25" fmla="*/ 2147483647 h 540"/>
              <a:gd name="T26" fmla="*/ 2147483647 w 273"/>
              <a:gd name="T27" fmla="*/ 2147483647 h 540"/>
              <a:gd name="T28" fmla="*/ 2147483647 w 273"/>
              <a:gd name="T29" fmla="*/ 2147483647 h 540"/>
              <a:gd name="T30" fmla="*/ 2147483647 w 273"/>
              <a:gd name="T31" fmla="*/ 2147483647 h 540"/>
              <a:gd name="T32" fmla="*/ 2147483647 w 273"/>
              <a:gd name="T33" fmla="*/ 2147483647 h 540"/>
              <a:gd name="T34" fmla="*/ 2147483647 w 273"/>
              <a:gd name="T35" fmla="*/ 2147483647 h 540"/>
              <a:gd name="T36" fmla="*/ 2147483647 w 273"/>
              <a:gd name="T37" fmla="*/ 2147483647 h 540"/>
              <a:gd name="T38" fmla="*/ 2147483647 w 273"/>
              <a:gd name="T39" fmla="*/ 2147483647 h 540"/>
              <a:gd name="T40" fmla="*/ 2147483647 w 273"/>
              <a:gd name="T41" fmla="*/ 2147483647 h 540"/>
              <a:gd name="T42" fmla="*/ 2147483647 w 273"/>
              <a:gd name="T43" fmla="*/ 2147483647 h 540"/>
              <a:gd name="T44" fmla="*/ 2147483647 w 273"/>
              <a:gd name="T45" fmla="*/ 2147483647 h 540"/>
              <a:gd name="T46" fmla="*/ 2147483647 w 273"/>
              <a:gd name="T47" fmla="*/ 2147483647 h 540"/>
              <a:gd name="T48" fmla="*/ 2147483647 w 273"/>
              <a:gd name="T49" fmla="*/ 2147483647 h 540"/>
              <a:gd name="T50" fmla="*/ 2147483647 w 273"/>
              <a:gd name="T51" fmla="*/ 2147483647 h 540"/>
              <a:gd name="T52" fmla="*/ 2147483647 w 273"/>
              <a:gd name="T53" fmla="*/ 2147483647 h 540"/>
              <a:gd name="T54" fmla="*/ 2147483647 w 273"/>
              <a:gd name="T55" fmla="*/ 2147483647 h 540"/>
              <a:gd name="T56" fmla="*/ 2147483647 w 273"/>
              <a:gd name="T57" fmla="*/ 2147483647 h 540"/>
              <a:gd name="T58" fmla="*/ 2147483647 w 273"/>
              <a:gd name="T59" fmla="*/ 2147483647 h 540"/>
              <a:gd name="T60" fmla="*/ 2147483647 w 273"/>
              <a:gd name="T61" fmla="*/ 2147483647 h 540"/>
              <a:gd name="T62" fmla="*/ 2147483647 w 273"/>
              <a:gd name="T63" fmla="*/ 2147483647 h 540"/>
              <a:gd name="T64" fmla="*/ 2147483647 w 273"/>
              <a:gd name="T65" fmla="*/ 2147483647 h 540"/>
              <a:gd name="T66" fmla="*/ 2147483647 w 273"/>
              <a:gd name="T67" fmla="*/ 2147483647 h 540"/>
              <a:gd name="T68" fmla="*/ 2147483647 w 273"/>
              <a:gd name="T69" fmla="*/ 2147483647 h 5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3"/>
              <a:gd name="T106" fmla="*/ 0 h 540"/>
              <a:gd name="T107" fmla="*/ 273 w 273"/>
              <a:gd name="T108" fmla="*/ 540 h 5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3" h="540">
                <a:moveTo>
                  <a:pt x="0" y="0"/>
                </a:moveTo>
                <a:lnTo>
                  <a:pt x="0" y="0"/>
                </a:lnTo>
                <a:lnTo>
                  <a:pt x="27" y="2"/>
                </a:lnTo>
                <a:lnTo>
                  <a:pt x="53" y="6"/>
                </a:lnTo>
                <a:lnTo>
                  <a:pt x="78" y="13"/>
                </a:lnTo>
                <a:lnTo>
                  <a:pt x="103" y="22"/>
                </a:lnTo>
                <a:lnTo>
                  <a:pt x="127" y="33"/>
                </a:lnTo>
                <a:lnTo>
                  <a:pt x="150" y="47"/>
                </a:lnTo>
                <a:lnTo>
                  <a:pt x="172" y="62"/>
                </a:lnTo>
                <a:lnTo>
                  <a:pt x="190" y="80"/>
                </a:lnTo>
                <a:lnTo>
                  <a:pt x="208" y="98"/>
                </a:lnTo>
                <a:lnTo>
                  <a:pt x="224" y="121"/>
                </a:lnTo>
                <a:lnTo>
                  <a:pt x="240" y="143"/>
                </a:lnTo>
                <a:lnTo>
                  <a:pt x="251" y="165"/>
                </a:lnTo>
                <a:lnTo>
                  <a:pt x="260" y="190"/>
                </a:lnTo>
                <a:lnTo>
                  <a:pt x="266" y="217"/>
                </a:lnTo>
                <a:lnTo>
                  <a:pt x="271" y="242"/>
                </a:lnTo>
                <a:lnTo>
                  <a:pt x="273" y="269"/>
                </a:lnTo>
                <a:lnTo>
                  <a:pt x="271" y="298"/>
                </a:lnTo>
                <a:lnTo>
                  <a:pt x="266" y="322"/>
                </a:lnTo>
                <a:lnTo>
                  <a:pt x="260" y="349"/>
                </a:lnTo>
                <a:lnTo>
                  <a:pt x="251" y="374"/>
                </a:lnTo>
                <a:lnTo>
                  <a:pt x="240" y="396"/>
                </a:lnTo>
                <a:lnTo>
                  <a:pt x="226" y="419"/>
                </a:lnTo>
                <a:lnTo>
                  <a:pt x="210" y="439"/>
                </a:lnTo>
                <a:lnTo>
                  <a:pt x="192" y="459"/>
                </a:lnTo>
                <a:lnTo>
                  <a:pt x="175" y="477"/>
                </a:lnTo>
                <a:lnTo>
                  <a:pt x="152" y="493"/>
                </a:lnTo>
                <a:lnTo>
                  <a:pt x="130" y="506"/>
                </a:lnTo>
                <a:lnTo>
                  <a:pt x="107" y="517"/>
                </a:lnTo>
                <a:lnTo>
                  <a:pt x="83" y="526"/>
                </a:lnTo>
                <a:lnTo>
                  <a:pt x="58" y="533"/>
                </a:lnTo>
                <a:lnTo>
                  <a:pt x="31" y="538"/>
                </a:lnTo>
                <a:lnTo>
                  <a:pt x="4" y="54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17"/>
          <p:cNvSpPr>
            <a:spLocks noChangeShapeType="1"/>
          </p:cNvSpPr>
          <p:nvPr/>
        </p:nvSpPr>
        <p:spPr bwMode="auto">
          <a:xfrm flipH="1">
            <a:off x="3535363" y="563563"/>
            <a:ext cx="208915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19"/>
          <p:cNvSpPr>
            <a:spLocks noChangeShapeType="1"/>
          </p:cNvSpPr>
          <p:nvPr/>
        </p:nvSpPr>
        <p:spPr bwMode="auto">
          <a:xfrm flipH="1">
            <a:off x="4043363" y="1233488"/>
            <a:ext cx="158115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Freeform 10"/>
          <p:cNvSpPr>
            <a:spLocks/>
          </p:cNvSpPr>
          <p:nvPr/>
        </p:nvSpPr>
        <p:spPr bwMode="auto">
          <a:xfrm>
            <a:off x="5589588" y="5424488"/>
            <a:ext cx="117475" cy="85725"/>
          </a:xfrm>
          <a:custGeom>
            <a:avLst/>
            <a:gdLst>
              <a:gd name="T0" fmla="*/ 0 w 76"/>
              <a:gd name="T1" fmla="*/ 0 h 56"/>
              <a:gd name="T2" fmla="*/ 2147483647 w 76"/>
              <a:gd name="T3" fmla="*/ 2147483647 h 56"/>
              <a:gd name="T4" fmla="*/ 2147483647 w 76"/>
              <a:gd name="T5" fmla="*/ 2147483647 h 56"/>
              <a:gd name="T6" fmla="*/ 2147483647 w 76"/>
              <a:gd name="T7" fmla="*/ 0 h 56"/>
              <a:gd name="T8" fmla="*/ 0 w 76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56"/>
              <a:gd name="T17" fmla="*/ 76 w 76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56">
                <a:moveTo>
                  <a:pt x="0" y="0"/>
                </a:moveTo>
                <a:lnTo>
                  <a:pt x="22" y="23"/>
                </a:lnTo>
                <a:lnTo>
                  <a:pt x="22" y="56"/>
                </a:lnTo>
                <a:lnTo>
                  <a:pt x="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Freeform 12"/>
          <p:cNvSpPr>
            <a:spLocks/>
          </p:cNvSpPr>
          <p:nvPr/>
        </p:nvSpPr>
        <p:spPr bwMode="auto">
          <a:xfrm>
            <a:off x="5581650" y="5421313"/>
            <a:ext cx="117475" cy="82550"/>
          </a:xfrm>
          <a:custGeom>
            <a:avLst/>
            <a:gdLst>
              <a:gd name="T0" fmla="*/ 0 w 76"/>
              <a:gd name="T1" fmla="*/ 0 h 54"/>
              <a:gd name="T2" fmla="*/ 2147483647 w 76"/>
              <a:gd name="T3" fmla="*/ 2147483647 h 54"/>
              <a:gd name="T4" fmla="*/ 2147483647 w 76"/>
              <a:gd name="T5" fmla="*/ 2147483647 h 54"/>
              <a:gd name="T6" fmla="*/ 2147483647 w 76"/>
              <a:gd name="T7" fmla="*/ 0 h 54"/>
              <a:gd name="T8" fmla="*/ 0 w 76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54"/>
              <a:gd name="T17" fmla="*/ 76 w 76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54">
                <a:moveTo>
                  <a:pt x="0" y="0"/>
                </a:moveTo>
                <a:lnTo>
                  <a:pt x="22" y="22"/>
                </a:lnTo>
                <a:lnTo>
                  <a:pt x="22" y="54"/>
                </a:lnTo>
                <a:lnTo>
                  <a:pt x="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Freeform 14"/>
          <p:cNvSpPr>
            <a:spLocks/>
          </p:cNvSpPr>
          <p:nvPr/>
        </p:nvSpPr>
        <p:spPr bwMode="auto">
          <a:xfrm>
            <a:off x="2924175" y="1719263"/>
            <a:ext cx="107950" cy="92075"/>
          </a:xfrm>
          <a:custGeom>
            <a:avLst/>
            <a:gdLst>
              <a:gd name="T0" fmla="*/ 2147483647 w 70"/>
              <a:gd name="T1" fmla="*/ 2147483647 h 60"/>
              <a:gd name="T2" fmla="*/ 2147483647 w 70"/>
              <a:gd name="T3" fmla="*/ 2147483647 h 60"/>
              <a:gd name="T4" fmla="*/ 2147483647 w 70"/>
              <a:gd name="T5" fmla="*/ 0 h 60"/>
              <a:gd name="T6" fmla="*/ 0 w 70"/>
              <a:gd name="T7" fmla="*/ 2147483647 h 60"/>
              <a:gd name="T8" fmla="*/ 2147483647 w 70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60"/>
              <a:gd name="T17" fmla="*/ 70 w 7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60">
                <a:moveTo>
                  <a:pt x="70" y="60"/>
                </a:moveTo>
                <a:lnTo>
                  <a:pt x="56" y="29"/>
                </a:lnTo>
                <a:lnTo>
                  <a:pt x="70" y="0"/>
                </a:lnTo>
                <a:lnTo>
                  <a:pt x="0" y="29"/>
                </a:lnTo>
                <a:lnTo>
                  <a:pt x="70" y="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Freeform 16"/>
          <p:cNvSpPr>
            <a:spLocks/>
          </p:cNvSpPr>
          <p:nvPr/>
        </p:nvSpPr>
        <p:spPr bwMode="auto">
          <a:xfrm>
            <a:off x="2928938" y="1719263"/>
            <a:ext cx="106362" cy="92075"/>
          </a:xfrm>
          <a:custGeom>
            <a:avLst/>
            <a:gdLst>
              <a:gd name="T0" fmla="*/ 2147483647 w 69"/>
              <a:gd name="T1" fmla="*/ 2147483647 h 60"/>
              <a:gd name="T2" fmla="*/ 2147483647 w 69"/>
              <a:gd name="T3" fmla="*/ 2147483647 h 60"/>
              <a:gd name="T4" fmla="*/ 2147483647 w 69"/>
              <a:gd name="T5" fmla="*/ 0 h 60"/>
              <a:gd name="T6" fmla="*/ 0 w 69"/>
              <a:gd name="T7" fmla="*/ 2147483647 h 60"/>
              <a:gd name="T8" fmla="*/ 2147483647 w 69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0"/>
              <a:gd name="T17" fmla="*/ 69 w 69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0">
                <a:moveTo>
                  <a:pt x="69" y="60"/>
                </a:moveTo>
                <a:lnTo>
                  <a:pt x="56" y="29"/>
                </a:lnTo>
                <a:lnTo>
                  <a:pt x="69" y="0"/>
                </a:lnTo>
                <a:lnTo>
                  <a:pt x="0" y="29"/>
                </a:lnTo>
                <a:lnTo>
                  <a:pt x="69" y="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Line 21"/>
          <p:cNvSpPr>
            <a:spLocks noChangeShapeType="1"/>
          </p:cNvSpPr>
          <p:nvPr/>
        </p:nvSpPr>
        <p:spPr bwMode="auto">
          <a:xfrm flipH="1">
            <a:off x="4789488" y="2565400"/>
            <a:ext cx="8350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Line 23"/>
          <p:cNvSpPr>
            <a:spLocks noChangeShapeType="1"/>
          </p:cNvSpPr>
          <p:nvPr/>
        </p:nvSpPr>
        <p:spPr bwMode="auto">
          <a:xfrm flipH="1">
            <a:off x="3587750" y="2209800"/>
            <a:ext cx="2027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Line 25"/>
          <p:cNvSpPr>
            <a:spLocks noChangeShapeType="1"/>
          </p:cNvSpPr>
          <p:nvPr/>
        </p:nvSpPr>
        <p:spPr bwMode="auto">
          <a:xfrm flipH="1">
            <a:off x="4572000" y="1770063"/>
            <a:ext cx="1052513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TextBox 131"/>
          <p:cNvSpPr txBox="1">
            <a:spLocks noChangeArrowheads="1"/>
          </p:cNvSpPr>
          <p:nvPr/>
        </p:nvSpPr>
        <p:spPr bwMode="auto">
          <a:xfrm>
            <a:off x="830263" y="549275"/>
            <a:ext cx="200342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Turned back:</a:t>
            </a:r>
          </a:p>
          <a:p>
            <a:r>
              <a:rPr lang="en-US" b="1"/>
              <a:t>   Blood cells</a:t>
            </a:r>
          </a:p>
          <a:p>
            <a:r>
              <a:rPr lang="en-US" b="1"/>
              <a:t>   Plasma proteins</a:t>
            </a:r>
          </a:p>
          <a:p>
            <a:r>
              <a:rPr lang="en-US" b="1"/>
              <a:t>   Large anions</a:t>
            </a:r>
          </a:p>
          <a:p>
            <a:r>
              <a:rPr lang="en-US" b="1"/>
              <a:t>   Protein-bound</a:t>
            </a:r>
          </a:p>
          <a:p>
            <a:r>
              <a:rPr lang="en-US" b="1"/>
              <a:t>     minerals and</a:t>
            </a:r>
          </a:p>
          <a:p>
            <a:r>
              <a:rPr lang="en-US" b="1"/>
              <a:t>     hormones</a:t>
            </a:r>
          </a:p>
          <a:p>
            <a:r>
              <a:rPr lang="en-US" b="1"/>
              <a:t>   Most molecules</a:t>
            </a:r>
          </a:p>
          <a:p>
            <a:r>
              <a:rPr lang="en-US" b="1"/>
              <a:t>     &gt; 8 nm in</a:t>
            </a:r>
          </a:p>
          <a:p>
            <a:r>
              <a:rPr lang="en-US" b="1"/>
              <a:t>        diameter</a:t>
            </a:r>
          </a:p>
        </p:txBody>
      </p:sp>
      <p:sp>
        <p:nvSpPr>
          <p:cNvPr id="17424" name="TextBox 132"/>
          <p:cNvSpPr txBox="1">
            <a:spLocks noChangeArrowheads="1"/>
          </p:cNvSpPr>
          <p:nvPr/>
        </p:nvSpPr>
        <p:spPr bwMode="auto">
          <a:xfrm>
            <a:off x="5729288" y="427038"/>
            <a:ext cx="22177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Endothelial cell of</a:t>
            </a:r>
          </a:p>
          <a:p>
            <a:r>
              <a:rPr lang="en-US" b="1"/>
              <a:t>glomerular capillary</a:t>
            </a:r>
          </a:p>
        </p:txBody>
      </p:sp>
      <p:sp>
        <p:nvSpPr>
          <p:cNvPr id="17425" name="TextBox 133"/>
          <p:cNvSpPr txBox="1">
            <a:spLocks noChangeArrowheads="1"/>
          </p:cNvSpPr>
          <p:nvPr/>
        </p:nvSpPr>
        <p:spPr bwMode="auto">
          <a:xfrm>
            <a:off x="5729288" y="1092200"/>
            <a:ext cx="2354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Basement membrane</a:t>
            </a:r>
          </a:p>
        </p:txBody>
      </p:sp>
      <p:sp>
        <p:nvSpPr>
          <p:cNvPr id="17426" name="TextBox 134"/>
          <p:cNvSpPr txBox="1">
            <a:spLocks noChangeArrowheads="1"/>
          </p:cNvSpPr>
          <p:nvPr/>
        </p:nvSpPr>
        <p:spPr bwMode="auto">
          <a:xfrm>
            <a:off x="5729288" y="1641475"/>
            <a:ext cx="14351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Filtration slit</a:t>
            </a:r>
          </a:p>
        </p:txBody>
      </p:sp>
      <p:sp>
        <p:nvSpPr>
          <p:cNvPr id="17427" name="TextBox 135"/>
          <p:cNvSpPr txBox="1">
            <a:spLocks noChangeArrowheads="1"/>
          </p:cNvSpPr>
          <p:nvPr/>
        </p:nvSpPr>
        <p:spPr bwMode="auto">
          <a:xfrm>
            <a:off x="5729288" y="2071688"/>
            <a:ext cx="15954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Filtration pore</a:t>
            </a:r>
          </a:p>
        </p:txBody>
      </p:sp>
      <p:sp>
        <p:nvSpPr>
          <p:cNvPr id="17428" name="TextBox 136"/>
          <p:cNvSpPr txBox="1">
            <a:spLocks noChangeArrowheads="1"/>
          </p:cNvSpPr>
          <p:nvPr/>
        </p:nvSpPr>
        <p:spPr bwMode="auto">
          <a:xfrm>
            <a:off x="5729288" y="2422525"/>
            <a:ext cx="177006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Foot process of</a:t>
            </a:r>
          </a:p>
          <a:p>
            <a:r>
              <a:rPr lang="en-US" b="1"/>
              <a:t>podocyte</a:t>
            </a:r>
          </a:p>
        </p:txBody>
      </p:sp>
      <p:sp>
        <p:nvSpPr>
          <p:cNvPr id="17429" name="TextBox 137"/>
          <p:cNvSpPr txBox="1">
            <a:spLocks noChangeArrowheads="1"/>
          </p:cNvSpPr>
          <p:nvPr/>
        </p:nvSpPr>
        <p:spPr bwMode="auto">
          <a:xfrm>
            <a:off x="5905500" y="3100388"/>
            <a:ext cx="240347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marL="457200" indent="-457200" algn="just"/>
            <a:r>
              <a:rPr lang="en-US" b="1"/>
              <a:t>Passed through filter:</a:t>
            </a:r>
          </a:p>
          <a:p>
            <a:pPr marL="457200" indent="-457200" algn="just"/>
            <a:r>
              <a:rPr lang="en-US" b="1"/>
              <a:t>   Water</a:t>
            </a:r>
          </a:p>
          <a:p>
            <a:pPr marL="457200" indent="-457200" algn="just"/>
            <a:r>
              <a:rPr lang="en-US" b="1"/>
              <a:t>   Electrolytes</a:t>
            </a:r>
          </a:p>
          <a:p>
            <a:pPr marL="457200" indent="-457200" algn="just"/>
            <a:r>
              <a:rPr lang="en-US" b="1"/>
              <a:t>   Glucose</a:t>
            </a:r>
          </a:p>
          <a:p>
            <a:pPr marL="457200" indent="-457200" algn="just"/>
            <a:r>
              <a:rPr lang="en-US" b="1"/>
              <a:t>   Amino acids</a:t>
            </a:r>
          </a:p>
          <a:p>
            <a:pPr marL="457200" indent="-457200" algn="just"/>
            <a:r>
              <a:rPr lang="en-US" b="1"/>
              <a:t>   Fatty acids</a:t>
            </a:r>
          </a:p>
          <a:p>
            <a:pPr marL="457200" indent="-457200" algn="just"/>
            <a:r>
              <a:rPr lang="en-US" b="1"/>
              <a:t>   Vitamins</a:t>
            </a:r>
          </a:p>
          <a:p>
            <a:pPr marL="457200" indent="-457200" algn="just"/>
            <a:r>
              <a:rPr lang="en-US" b="1"/>
              <a:t>   Urea</a:t>
            </a:r>
          </a:p>
          <a:p>
            <a:pPr marL="457200" indent="-457200" algn="just"/>
            <a:r>
              <a:rPr lang="en-US" b="1"/>
              <a:t>   Uric acid</a:t>
            </a:r>
          </a:p>
          <a:p>
            <a:pPr marL="457200" indent="-457200" algn="just"/>
            <a:r>
              <a:rPr lang="en-US" b="1"/>
              <a:t>   Creatinine</a:t>
            </a:r>
          </a:p>
        </p:txBody>
      </p:sp>
      <p:sp>
        <p:nvSpPr>
          <p:cNvPr id="17430" name="TextBox 138"/>
          <p:cNvSpPr txBox="1">
            <a:spLocks noChangeArrowheads="1"/>
          </p:cNvSpPr>
          <p:nvPr/>
        </p:nvSpPr>
        <p:spPr bwMode="auto">
          <a:xfrm>
            <a:off x="5732463" y="6199188"/>
            <a:ext cx="1746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/>
              <a:t>Capsular space</a:t>
            </a:r>
          </a:p>
        </p:txBody>
      </p:sp>
      <p:sp>
        <p:nvSpPr>
          <p:cNvPr id="17431" name="TextBox 140"/>
          <p:cNvSpPr txBox="1">
            <a:spLocks noChangeArrowheads="1"/>
          </p:cNvSpPr>
          <p:nvPr/>
        </p:nvSpPr>
        <p:spPr bwMode="auto">
          <a:xfrm>
            <a:off x="1557338" y="6199188"/>
            <a:ext cx="1457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Bloodstream</a:t>
            </a:r>
          </a:p>
        </p:txBody>
      </p:sp>
      <p:sp>
        <p:nvSpPr>
          <p:cNvPr id="17432" name="Freeform 15"/>
          <p:cNvSpPr>
            <a:spLocks/>
          </p:cNvSpPr>
          <p:nvPr/>
        </p:nvSpPr>
        <p:spPr bwMode="auto">
          <a:xfrm>
            <a:off x="3014663" y="1763713"/>
            <a:ext cx="409575" cy="817562"/>
          </a:xfrm>
          <a:custGeom>
            <a:avLst/>
            <a:gdLst>
              <a:gd name="T0" fmla="*/ 0 w 266"/>
              <a:gd name="T1" fmla="*/ 0 h 531"/>
              <a:gd name="T2" fmla="*/ 0 w 266"/>
              <a:gd name="T3" fmla="*/ 0 h 531"/>
              <a:gd name="T4" fmla="*/ 2147483647 w 266"/>
              <a:gd name="T5" fmla="*/ 2147483647 h 531"/>
              <a:gd name="T6" fmla="*/ 2147483647 w 266"/>
              <a:gd name="T7" fmla="*/ 2147483647 h 531"/>
              <a:gd name="T8" fmla="*/ 2147483647 w 266"/>
              <a:gd name="T9" fmla="*/ 2147483647 h 531"/>
              <a:gd name="T10" fmla="*/ 2147483647 w 266"/>
              <a:gd name="T11" fmla="*/ 2147483647 h 531"/>
              <a:gd name="T12" fmla="*/ 2147483647 w 266"/>
              <a:gd name="T13" fmla="*/ 2147483647 h 531"/>
              <a:gd name="T14" fmla="*/ 2147483647 w 266"/>
              <a:gd name="T15" fmla="*/ 2147483647 h 531"/>
              <a:gd name="T16" fmla="*/ 2147483647 w 266"/>
              <a:gd name="T17" fmla="*/ 2147483647 h 531"/>
              <a:gd name="T18" fmla="*/ 2147483647 w 266"/>
              <a:gd name="T19" fmla="*/ 2147483647 h 531"/>
              <a:gd name="T20" fmla="*/ 2147483647 w 266"/>
              <a:gd name="T21" fmla="*/ 2147483647 h 531"/>
              <a:gd name="T22" fmla="*/ 2147483647 w 266"/>
              <a:gd name="T23" fmla="*/ 2147483647 h 531"/>
              <a:gd name="T24" fmla="*/ 2147483647 w 266"/>
              <a:gd name="T25" fmla="*/ 2147483647 h 531"/>
              <a:gd name="T26" fmla="*/ 2147483647 w 266"/>
              <a:gd name="T27" fmla="*/ 2147483647 h 531"/>
              <a:gd name="T28" fmla="*/ 2147483647 w 266"/>
              <a:gd name="T29" fmla="*/ 2147483647 h 531"/>
              <a:gd name="T30" fmla="*/ 2147483647 w 266"/>
              <a:gd name="T31" fmla="*/ 2147483647 h 531"/>
              <a:gd name="T32" fmla="*/ 2147483647 w 266"/>
              <a:gd name="T33" fmla="*/ 2147483647 h 531"/>
              <a:gd name="T34" fmla="*/ 2147483647 w 266"/>
              <a:gd name="T35" fmla="*/ 2147483647 h 531"/>
              <a:gd name="T36" fmla="*/ 2147483647 w 266"/>
              <a:gd name="T37" fmla="*/ 2147483647 h 531"/>
              <a:gd name="T38" fmla="*/ 2147483647 w 266"/>
              <a:gd name="T39" fmla="*/ 2147483647 h 531"/>
              <a:gd name="T40" fmla="*/ 2147483647 w 266"/>
              <a:gd name="T41" fmla="*/ 2147483647 h 531"/>
              <a:gd name="T42" fmla="*/ 2147483647 w 266"/>
              <a:gd name="T43" fmla="*/ 2147483647 h 531"/>
              <a:gd name="T44" fmla="*/ 2147483647 w 266"/>
              <a:gd name="T45" fmla="*/ 2147483647 h 531"/>
              <a:gd name="T46" fmla="*/ 2147483647 w 266"/>
              <a:gd name="T47" fmla="*/ 2147483647 h 531"/>
              <a:gd name="T48" fmla="*/ 2147483647 w 266"/>
              <a:gd name="T49" fmla="*/ 2147483647 h 531"/>
              <a:gd name="T50" fmla="*/ 2147483647 w 266"/>
              <a:gd name="T51" fmla="*/ 2147483647 h 531"/>
              <a:gd name="T52" fmla="*/ 2147483647 w 266"/>
              <a:gd name="T53" fmla="*/ 2147483647 h 531"/>
              <a:gd name="T54" fmla="*/ 2147483647 w 266"/>
              <a:gd name="T55" fmla="*/ 2147483647 h 531"/>
              <a:gd name="T56" fmla="*/ 2147483647 w 266"/>
              <a:gd name="T57" fmla="*/ 2147483647 h 531"/>
              <a:gd name="T58" fmla="*/ 2147483647 w 266"/>
              <a:gd name="T59" fmla="*/ 2147483647 h 531"/>
              <a:gd name="T60" fmla="*/ 2147483647 w 266"/>
              <a:gd name="T61" fmla="*/ 2147483647 h 531"/>
              <a:gd name="T62" fmla="*/ 2147483647 w 266"/>
              <a:gd name="T63" fmla="*/ 2147483647 h 531"/>
              <a:gd name="T64" fmla="*/ 2147483647 w 266"/>
              <a:gd name="T65" fmla="*/ 2147483647 h 531"/>
              <a:gd name="T66" fmla="*/ 2147483647 w 266"/>
              <a:gd name="T67" fmla="*/ 2147483647 h 531"/>
              <a:gd name="T68" fmla="*/ 0 w 266"/>
              <a:gd name="T69" fmla="*/ 2147483647 h 5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6"/>
              <a:gd name="T106" fmla="*/ 0 h 531"/>
              <a:gd name="T107" fmla="*/ 266 w 266"/>
              <a:gd name="T108" fmla="*/ 531 h 53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6" h="531">
                <a:moveTo>
                  <a:pt x="0" y="0"/>
                </a:moveTo>
                <a:lnTo>
                  <a:pt x="0" y="0"/>
                </a:lnTo>
                <a:lnTo>
                  <a:pt x="29" y="2"/>
                </a:lnTo>
                <a:lnTo>
                  <a:pt x="53" y="7"/>
                </a:lnTo>
                <a:lnTo>
                  <a:pt x="80" y="14"/>
                </a:lnTo>
                <a:lnTo>
                  <a:pt x="103" y="22"/>
                </a:lnTo>
                <a:lnTo>
                  <a:pt x="127" y="34"/>
                </a:lnTo>
                <a:lnTo>
                  <a:pt x="150" y="45"/>
                </a:lnTo>
                <a:lnTo>
                  <a:pt x="170" y="61"/>
                </a:lnTo>
                <a:lnTo>
                  <a:pt x="188" y="79"/>
                </a:lnTo>
                <a:lnTo>
                  <a:pt x="206" y="96"/>
                </a:lnTo>
                <a:lnTo>
                  <a:pt x="219" y="117"/>
                </a:lnTo>
                <a:lnTo>
                  <a:pt x="233" y="139"/>
                </a:lnTo>
                <a:lnTo>
                  <a:pt x="244" y="161"/>
                </a:lnTo>
                <a:lnTo>
                  <a:pt x="253" y="186"/>
                </a:lnTo>
                <a:lnTo>
                  <a:pt x="260" y="213"/>
                </a:lnTo>
                <a:lnTo>
                  <a:pt x="264" y="238"/>
                </a:lnTo>
                <a:lnTo>
                  <a:pt x="266" y="265"/>
                </a:lnTo>
                <a:lnTo>
                  <a:pt x="264" y="294"/>
                </a:lnTo>
                <a:lnTo>
                  <a:pt x="260" y="318"/>
                </a:lnTo>
                <a:lnTo>
                  <a:pt x="253" y="345"/>
                </a:lnTo>
                <a:lnTo>
                  <a:pt x="244" y="368"/>
                </a:lnTo>
                <a:lnTo>
                  <a:pt x="233" y="392"/>
                </a:lnTo>
                <a:lnTo>
                  <a:pt x="219" y="413"/>
                </a:lnTo>
                <a:lnTo>
                  <a:pt x="206" y="435"/>
                </a:lnTo>
                <a:lnTo>
                  <a:pt x="188" y="453"/>
                </a:lnTo>
                <a:lnTo>
                  <a:pt x="170" y="471"/>
                </a:lnTo>
                <a:lnTo>
                  <a:pt x="150" y="484"/>
                </a:lnTo>
                <a:lnTo>
                  <a:pt x="127" y="498"/>
                </a:lnTo>
                <a:lnTo>
                  <a:pt x="103" y="509"/>
                </a:lnTo>
                <a:lnTo>
                  <a:pt x="80" y="518"/>
                </a:lnTo>
                <a:lnTo>
                  <a:pt x="53" y="525"/>
                </a:lnTo>
                <a:lnTo>
                  <a:pt x="29" y="529"/>
                </a:lnTo>
                <a:lnTo>
                  <a:pt x="0" y="531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3" name="Line 18"/>
          <p:cNvSpPr>
            <a:spLocks noChangeShapeType="1"/>
          </p:cNvSpPr>
          <p:nvPr/>
        </p:nvSpPr>
        <p:spPr bwMode="auto">
          <a:xfrm flipH="1">
            <a:off x="3538538" y="563563"/>
            <a:ext cx="20875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Line 20"/>
          <p:cNvSpPr>
            <a:spLocks noChangeShapeType="1"/>
          </p:cNvSpPr>
          <p:nvPr/>
        </p:nvSpPr>
        <p:spPr bwMode="auto">
          <a:xfrm flipH="1">
            <a:off x="4043363" y="1231900"/>
            <a:ext cx="1581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5" name="Line 22"/>
          <p:cNvSpPr>
            <a:spLocks noChangeShapeType="1"/>
          </p:cNvSpPr>
          <p:nvPr/>
        </p:nvSpPr>
        <p:spPr bwMode="auto">
          <a:xfrm flipH="1">
            <a:off x="4789488" y="2565400"/>
            <a:ext cx="8350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6" name="Line 24"/>
          <p:cNvSpPr>
            <a:spLocks noChangeShapeType="1"/>
          </p:cNvSpPr>
          <p:nvPr/>
        </p:nvSpPr>
        <p:spPr bwMode="auto">
          <a:xfrm flipH="1">
            <a:off x="3587750" y="2209800"/>
            <a:ext cx="20272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7" name="Line 26"/>
          <p:cNvSpPr>
            <a:spLocks noChangeShapeType="1"/>
          </p:cNvSpPr>
          <p:nvPr/>
        </p:nvSpPr>
        <p:spPr bwMode="auto">
          <a:xfrm flipH="1">
            <a:off x="4572000" y="1770063"/>
            <a:ext cx="10525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" name="Freeform 11"/>
          <p:cNvSpPr>
            <a:spLocks/>
          </p:cNvSpPr>
          <p:nvPr/>
        </p:nvSpPr>
        <p:spPr bwMode="auto">
          <a:xfrm>
            <a:off x="2614613" y="4116388"/>
            <a:ext cx="3009900" cy="1449387"/>
          </a:xfrm>
          <a:custGeom>
            <a:avLst/>
            <a:gdLst>
              <a:gd name="T0" fmla="*/ 0 w 1954"/>
              <a:gd name="T1" fmla="*/ 0 h 941"/>
              <a:gd name="T2" fmla="*/ 0 w 1954"/>
              <a:gd name="T3" fmla="*/ 0 h 941"/>
              <a:gd name="T4" fmla="*/ 2147483647 w 1954"/>
              <a:gd name="T5" fmla="*/ 2147483647 h 941"/>
              <a:gd name="T6" fmla="*/ 2147483647 w 1954"/>
              <a:gd name="T7" fmla="*/ 2147483647 h 941"/>
              <a:gd name="T8" fmla="*/ 2147483647 w 1954"/>
              <a:gd name="T9" fmla="*/ 2147483647 h 941"/>
              <a:gd name="T10" fmla="*/ 2147483647 w 1954"/>
              <a:gd name="T11" fmla="*/ 2147483647 h 941"/>
              <a:gd name="T12" fmla="*/ 2147483647 w 1954"/>
              <a:gd name="T13" fmla="*/ 2147483647 h 941"/>
              <a:gd name="T14" fmla="*/ 2147483647 w 1954"/>
              <a:gd name="T15" fmla="*/ 2147483647 h 941"/>
              <a:gd name="T16" fmla="*/ 2147483647 w 1954"/>
              <a:gd name="T17" fmla="*/ 2147483647 h 941"/>
              <a:gd name="T18" fmla="*/ 2147483647 w 1954"/>
              <a:gd name="T19" fmla="*/ 2147483647 h 941"/>
              <a:gd name="T20" fmla="*/ 2147483647 w 1954"/>
              <a:gd name="T21" fmla="*/ 2147483647 h 941"/>
              <a:gd name="T22" fmla="*/ 2147483647 w 1954"/>
              <a:gd name="T23" fmla="*/ 2147483647 h 941"/>
              <a:gd name="T24" fmla="*/ 2147483647 w 1954"/>
              <a:gd name="T25" fmla="*/ 2147483647 h 941"/>
              <a:gd name="T26" fmla="*/ 2147483647 w 1954"/>
              <a:gd name="T27" fmla="*/ 2147483647 h 941"/>
              <a:gd name="T28" fmla="*/ 2147483647 w 1954"/>
              <a:gd name="T29" fmla="*/ 2147483647 h 941"/>
              <a:gd name="T30" fmla="*/ 2147483647 w 1954"/>
              <a:gd name="T31" fmla="*/ 2147483647 h 941"/>
              <a:gd name="T32" fmla="*/ 2147483647 w 1954"/>
              <a:gd name="T33" fmla="*/ 2147483647 h 941"/>
              <a:gd name="T34" fmla="*/ 2147483647 w 1954"/>
              <a:gd name="T35" fmla="*/ 2147483647 h 941"/>
              <a:gd name="T36" fmla="*/ 2147483647 w 1954"/>
              <a:gd name="T37" fmla="*/ 2147483647 h 941"/>
              <a:gd name="T38" fmla="*/ 2147483647 w 1954"/>
              <a:gd name="T39" fmla="*/ 2147483647 h 941"/>
              <a:gd name="T40" fmla="*/ 2147483647 w 1954"/>
              <a:gd name="T41" fmla="*/ 2147483647 h 941"/>
              <a:gd name="T42" fmla="*/ 2147483647 w 1954"/>
              <a:gd name="T43" fmla="*/ 2147483647 h 941"/>
              <a:gd name="T44" fmla="*/ 2147483647 w 1954"/>
              <a:gd name="T45" fmla="*/ 2147483647 h 941"/>
              <a:gd name="T46" fmla="*/ 2147483647 w 1954"/>
              <a:gd name="T47" fmla="*/ 2147483647 h 941"/>
              <a:gd name="T48" fmla="*/ 2147483647 w 1954"/>
              <a:gd name="T49" fmla="*/ 2147483647 h 941"/>
              <a:gd name="T50" fmla="*/ 2147483647 w 1954"/>
              <a:gd name="T51" fmla="*/ 2147483647 h 941"/>
              <a:gd name="T52" fmla="*/ 2147483647 w 1954"/>
              <a:gd name="T53" fmla="*/ 2147483647 h 941"/>
              <a:gd name="T54" fmla="*/ 2147483647 w 1954"/>
              <a:gd name="T55" fmla="*/ 2147483647 h 941"/>
              <a:gd name="T56" fmla="*/ 2147483647 w 1954"/>
              <a:gd name="T57" fmla="*/ 2147483647 h 941"/>
              <a:gd name="T58" fmla="*/ 2147483647 w 1954"/>
              <a:gd name="T59" fmla="*/ 2147483647 h 941"/>
              <a:gd name="T60" fmla="*/ 2147483647 w 1954"/>
              <a:gd name="T61" fmla="*/ 2147483647 h 941"/>
              <a:gd name="T62" fmla="*/ 2147483647 w 1954"/>
              <a:gd name="T63" fmla="*/ 2147483647 h 941"/>
              <a:gd name="T64" fmla="*/ 2147483647 w 1954"/>
              <a:gd name="T65" fmla="*/ 2147483647 h 941"/>
              <a:gd name="T66" fmla="*/ 2147483647 w 1954"/>
              <a:gd name="T67" fmla="*/ 2147483647 h 941"/>
              <a:gd name="T68" fmla="*/ 2147483647 w 1954"/>
              <a:gd name="T69" fmla="*/ 2147483647 h 941"/>
              <a:gd name="T70" fmla="*/ 2147483647 w 1954"/>
              <a:gd name="T71" fmla="*/ 2147483647 h 941"/>
              <a:gd name="T72" fmla="*/ 2147483647 w 1954"/>
              <a:gd name="T73" fmla="*/ 2147483647 h 941"/>
              <a:gd name="T74" fmla="*/ 2147483647 w 1954"/>
              <a:gd name="T75" fmla="*/ 2147483647 h 941"/>
              <a:gd name="T76" fmla="*/ 2147483647 w 1954"/>
              <a:gd name="T77" fmla="*/ 2147483647 h 941"/>
              <a:gd name="T78" fmla="*/ 2147483647 w 1954"/>
              <a:gd name="T79" fmla="*/ 2147483647 h 941"/>
              <a:gd name="T80" fmla="*/ 2147483647 w 1954"/>
              <a:gd name="T81" fmla="*/ 2147483647 h 941"/>
              <a:gd name="T82" fmla="*/ 2147483647 w 1954"/>
              <a:gd name="T83" fmla="*/ 2147483647 h 941"/>
              <a:gd name="T84" fmla="*/ 2147483647 w 1954"/>
              <a:gd name="T85" fmla="*/ 2147483647 h 94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54"/>
              <a:gd name="T130" fmla="*/ 0 h 941"/>
              <a:gd name="T131" fmla="*/ 1954 w 1954"/>
              <a:gd name="T132" fmla="*/ 941 h 94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54" h="941">
                <a:moveTo>
                  <a:pt x="0" y="0"/>
                </a:moveTo>
                <a:lnTo>
                  <a:pt x="0" y="0"/>
                </a:lnTo>
                <a:lnTo>
                  <a:pt x="15" y="2"/>
                </a:lnTo>
                <a:lnTo>
                  <a:pt x="58" y="15"/>
                </a:lnTo>
                <a:lnTo>
                  <a:pt x="123" y="38"/>
                </a:lnTo>
                <a:lnTo>
                  <a:pt x="163" y="53"/>
                </a:lnTo>
                <a:lnTo>
                  <a:pt x="208" y="74"/>
                </a:lnTo>
                <a:lnTo>
                  <a:pt x="257" y="96"/>
                </a:lnTo>
                <a:lnTo>
                  <a:pt x="309" y="123"/>
                </a:lnTo>
                <a:lnTo>
                  <a:pt x="363" y="157"/>
                </a:lnTo>
                <a:lnTo>
                  <a:pt x="421" y="192"/>
                </a:lnTo>
                <a:lnTo>
                  <a:pt x="479" y="233"/>
                </a:lnTo>
                <a:lnTo>
                  <a:pt x="538" y="280"/>
                </a:lnTo>
                <a:lnTo>
                  <a:pt x="598" y="331"/>
                </a:lnTo>
                <a:lnTo>
                  <a:pt x="659" y="390"/>
                </a:lnTo>
                <a:lnTo>
                  <a:pt x="791" y="522"/>
                </a:lnTo>
                <a:lnTo>
                  <a:pt x="896" y="632"/>
                </a:lnTo>
                <a:lnTo>
                  <a:pt x="941" y="677"/>
                </a:lnTo>
                <a:lnTo>
                  <a:pt x="984" y="717"/>
                </a:lnTo>
                <a:lnTo>
                  <a:pt x="1022" y="753"/>
                </a:lnTo>
                <a:lnTo>
                  <a:pt x="1060" y="786"/>
                </a:lnTo>
                <a:lnTo>
                  <a:pt x="1098" y="813"/>
                </a:lnTo>
                <a:lnTo>
                  <a:pt x="1138" y="838"/>
                </a:lnTo>
                <a:lnTo>
                  <a:pt x="1179" y="858"/>
                </a:lnTo>
                <a:lnTo>
                  <a:pt x="1221" y="876"/>
                </a:lnTo>
                <a:lnTo>
                  <a:pt x="1268" y="894"/>
                </a:lnTo>
                <a:lnTo>
                  <a:pt x="1320" y="908"/>
                </a:lnTo>
                <a:lnTo>
                  <a:pt x="1378" y="919"/>
                </a:lnTo>
                <a:lnTo>
                  <a:pt x="1443" y="930"/>
                </a:lnTo>
                <a:lnTo>
                  <a:pt x="1497" y="937"/>
                </a:lnTo>
                <a:lnTo>
                  <a:pt x="1551" y="941"/>
                </a:lnTo>
                <a:lnTo>
                  <a:pt x="1600" y="941"/>
                </a:lnTo>
                <a:lnTo>
                  <a:pt x="1647" y="941"/>
                </a:lnTo>
                <a:lnTo>
                  <a:pt x="1692" y="937"/>
                </a:lnTo>
                <a:lnTo>
                  <a:pt x="1735" y="932"/>
                </a:lnTo>
                <a:lnTo>
                  <a:pt x="1775" y="925"/>
                </a:lnTo>
                <a:lnTo>
                  <a:pt x="1811" y="916"/>
                </a:lnTo>
                <a:lnTo>
                  <a:pt x="1871" y="901"/>
                </a:lnTo>
                <a:lnTo>
                  <a:pt x="1916" y="885"/>
                </a:lnTo>
                <a:lnTo>
                  <a:pt x="1945" y="874"/>
                </a:lnTo>
                <a:lnTo>
                  <a:pt x="1954" y="869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" name="Rectangle 5"/>
          <p:cNvSpPr>
            <a:spLocks noChangeArrowheads="1"/>
          </p:cNvSpPr>
          <p:nvPr/>
        </p:nvSpPr>
        <p:spPr bwMode="auto">
          <a:xfrm>
            <a:off x="2114550" y="127000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23.12</a:t>
            </a:r>
          </a:p>
        </p:txBody>
      </p:sp>
      <p:pic>
        <p:nvPicPr>
          <p:cNvPr id="18435" name="Picture 4" descr="sal03717_23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25" y="212725"/>
            <a:ext cx="6781800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67"/>
          <p:cNvSpPr txBox="1">
            <a:spLocks noChangeArrowheads="1"/>
          </p:cNvSpPr>
          <p:nvPr/>
        </p:nvSpPr>
        <p:spPr bwMode="auto">
          <a:xfrm>
            <a:off x="3662363" y="2163763"/>
            <a:ext cx="1379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BHP 60 </a:t>
            </a:r>
            <a:r>
              <a:rPr lang="en-US" sz="1200" b="1"/>
              <a:t>out</a:t>
            </a:r>
          </a:p>
        </p:txBody>
      </p:sp>
      <p:sp>
        <p:nvSpPr>
          <p:cNvPr id="18437" name="TextBox 71"/>
          <p:cNvSpPr txBox="1">
            <a:spLocks noChangeArrowheads="1"/>
          </p:cNvSpPr>
          <p:nvPr/>
        </p:nvSpPr>
        <p:spPr bwMode="auto">
          <a:xfrm>
            <a:off x="3643313" y="2700338"/>
            <a:ext cx="996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COP 32 </a:t>
            </a:r>
            <a:r>
              <a:rPr lang="en-US" sz="1200" b="1"/>
              <a:t>in</a:t>
            </a:r>
          </a:p>
        </p:txBody>
      </p:sp>
      <p:sp>
        <p:nvSpPr>
          <p:cNvPr id="18438" name="TextBox 73"/>
          <p:cNvSpPr txBox="1">
            <a:spLocks noChangeArrowheads="1"/>
          </p:cNvSpPr>
          <p:nvPr/>
        </p:nvSpPr>
        <p:spPr bwMode="auto">
          <a:xfrm>
            <a:off x="6111875" y="2825750"/>
            <a:ext cx="1035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NFP 10 </a:t>
            </a:r>
            <a:r>
              <a:rPr lang="en-US" sz="1200" b="1"/>
              <a:t>out</a:t>
            </a:r>
          </a:p>
        </p:txBody>
      </p:sp>
      <p:sp>
        <p:nvSpPr>
          <p:cNvPr id="18439" name="TextBox 74"/>
          <p:cNvSpPr txBox="1">
            <a:spLocks noChangeArrowheads="1"/>
          </p:cNvSpPr>
          <p:nvPr/>
        </p:nvSpPr>
        <p:spPr bwMode="auto">
          <a:xfrm>
            <a:off x="1417638" y="5627688"/>
            <a:ext cx="3181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Blood hydrostatic pressure (BHP)</a:t>
            </a:r>
          </a:p>
        </p:txBody>
      </p:sp>
      <p:sp>
        <p:nvSpPr>
          <p:cNvPr id="18440" name="TextBox 75"/>
          <p:cNvSpPr txBox="1">
            <a:spLocks noChangeArrowheads="1"/>
          </p:cNvSpPr>
          <p:nvPr/>
        </p:nvSpPr>
        <p:spPr bwMode="auto">
          <a:xfrm>
            <a:off x="1417638" y="5894388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Colloid osmotic pressure (COP)</a:t>
            </a:r>
          </a:p>
        </p:txBody>
      </p:sp>
      <p:sp>
        <p:nvSpPr>
          <p:cNvPr id="18441" name="TextBox 76"/>
          <p:cNvSpPr txBox="1">
            <a:spLocks noChangeArrowheads="1"/>
          </p:cNvSpPr>
          <p:nvPr/>
        </p:nvSpPr>
        <p:spPr bwMode="auto">
          <a:xfrm>
            <a:off x="1417638" y="6161088"/>
            <a:ext cx="2232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Capsular pressure (CP)</a:t>
            </a:r>
          </a:p>
        </p:txBody>
      </p:sp>
      <p:sp>
        <p:nvSpPr>
          <p:cNvPr id="18442" name="TextBox 77"/>
          <p:cNvSpPr txBox="1">
            <a:spLocks noChangeArrowheads="1"/>
          </p:cNvSpPr>
          <p:nvPr/>
        </p:nvSpPr>
        <p:spPr bwMode="auto">
          <a:xfrm>
            <a:off x="1417638" y="6518275"/>
            <a:ext cx="2657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Net filtration pressure (NFP)</a:t>
            </a:r>
          </a:p>
        </p:txBody>
      </p:sp>
      <p:sp>
        <p:nvSpPr>
          <p:cNvPr id="18443" name="TextBox 78"/>
          <p:cNvSpPr txBox="1">
            <a:spLocks noChangeArrowheads="1"/>
          </p:cNvSpPr>
          <p:nvPr/>
        </p:nvSpPr>
        <p:spPr bwMode="auto">
          <a:xfrm>
            <a:off x="6205538" y="5627688"/>
            <a:ext cx="1319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  60 mm Hg</a:t>
            </a:r>
            <a:r>
              <a:rPr lang="en-US" sz="1500" b="1" baseline="-25000"/>
              <a:t>out</a:t>
            </a:r>
          </a:p>
        </p:txBody>
      </p:sp>
      <p:sp>
        <p:nvSpPr>
          <p:cNvPr id="18444" name="TextBox 79"/>
          <p:cNvSpPr txBox="1">
            <a:spLocks noChangeArrowheads="1"/>
          </p:cNvSpPr>
          <p:nvPr/>
        </p:nvSpPr>
        <p:spPr bwMode="auto">
          <a:xfrm>
            <a:off x="6205538" y="5894388"/>
            <a:ext cx="1233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–32 mm Hg</a:t>
            </a:r>
            <a:r>
              <a:rPr lang="en-US" sz="1500" b="1" baseline="-25000"/>
              <a:t>in</a:t>
            </a:r>
          </a:p>
        </p:txBody>
      </p:sp>
      <p:sp>
        <p:nvSpPr>
          <p:cNvPr id="18445" name="TextBox 80"/>
          <p:cNvSpPr txBox="1">
            <a:spLocks noChangeArrowheads="1"/>
          </p:cNvSpPr>
          <p:nvPr/>
        </p:nvSpPr>
        <p:spPr bwMode="auto">
          <a:xfrm>
            <a:off x="6205538" y="6161088"/>
            <a:ext cx="1233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–18 mm Hg</a:t>
            </a:r>
            <a:r>
              <a:rPr lang="en-US" sz="1500" b="1" baseline="-25000"/>
              <a:t>in</a:t>
            </a:r>
          </a:p>
        </p:txBody>
      </p:sp>
      <p:sp>
        <p:nvSpPr>
          <p:cNvPr id="18446" name="TextBox 81"/>
          <p:cNvSpPr txBox="1">
            <a:spLocks noChangeArrowheads="1"/>
          </p:cNvSpPr>
          <p:nvPr/>
        </p:nvSpPr>
        <p:spPr bwMode="auto">
          <a:xfrm>
            <a:off x="6303963" y="6518275"/>
            <a:ext cx="1212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10 mm Hg</a:t>
            </a:r>
            <a:r>
              <a:rPr lang="en-US" sz="1500" b="1" baseline="-25000"/>
              <a:t>out</a:t>
            </a:r>
          </a:p>
        </p:txBody>
      </p:sp>
      <p:sp>
        <p:nvSpPr>
          <p:cNvPr id="18447" name="Line 25"/>
          <p:cNvSpPr>
            <a:spLocks noChangeShapeType="1"/>
          </p:cNvSpPr>
          <p:nvPr/>
        </p:nvSpPr>
        <p:spPr bwMode="auto">
          <a:xfrm>
            <a:off x="6016625" y="3054350"/>
            <a:ext cx="1184275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Freeform 26"/>
          <p:cNvSpPr>
            <a:spLocks/>
          </p:cNvSpPr>
          <p:nvPr/>
        </p:nvSpPr>
        <p:spPr bwMode="auto">
          <a:xfrm>
            <a:off x="7102475" y="2982913"/>
            <a:ext cx="239713" cy="146050"/>
          </a:xfrm>
          <a:custGeom>
            <a:avLst/>
            <a:gdLst>
              <a:gd name="T0" fmla="*/ 2147483647 w 151"/>
              <a:gd name="T1" fmla="*/ 2147483647 h 92"/>
              <a:gd name="T2" fmla="*/ 0 w 151"/>
              <a:gd name="T3" fmla="*/ 0 h 92"/>
              <a:gd name="T4" fmla="*/ 0 w 151"/>
              <a:gd name="T5" fmla="*/ 0 h 92"/>
              <a:gd name="T6" fmla="*/ 0 w 151"/>
              <a:gd name="T7" fmla="*/ 0 h 92"/>
              <a:gd name="T8" fmla="*/ 2147483647 w 151"/>
              <a:gd name="T9" fmla="*/ 2147483647 h 92"/>
              <a:gd name="T10" fmla="*/ 2147483647 w 151"/>
              <a:gd name="T11" fmla="*/ 2147483647 h 92"/>
              <a:gd name="T12" fmla="*/ 2147483647 w 151"/>
              <a:gd name="T13" fmla="*/ 2147483647 h 92"/>
              <a:gd name="T14" fmla="*/ 2147483647 w 151"/>
              <a:gd name="T15" fmla="*/ 2147483647 h 92"/>
              <a:gd name="T16" fmla="*/ 0 w 151"/>
              <a:gd name="T17" fmla="*/ 2147483647 h 92"/>
              <a:gd name="T18" fmla="*/ 0 w 151"/>
              <a:gd name="T19" fmla="*/ 2147483647 h 92"/>
              <a:gd name="T20" fmla="*/ 2147483647 w 151"/>
              <a:gd name="T21" fmla="*/ 2147483647 h 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1"/>
              <a:gd name="T34" fmla="*/ 0 h 92"/>
              <a:gd name="T35" fmla="*/ 151 w 151"/>
              <a:gd name="T36" fmla="*/ 92 h 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1" h="92">
                <a:moveTo>
                  <a:pt x="25" y="45"/>
                </a:moveTo>
                <a:lnTo>
                  <a:pt x="0" y="0"/>
                </a:lnTo>
                <a:lnTo>
                  <a:pt x="67" y="20"/>
                </a:lnTo>
                <a:lnTo>
                  <a:pt x="151" y="45"/>
                </a:lnTo>
                <a:lnTo>
                  <a:pt x="67" y="70"/>
                </a:lnTo>
                <a:lnTo>
                  <a:pt x="0" y="92"/>
                </a:lnTo>
                <a:lnTo>
                  <a:pt x="0" y="90"/>
                </a:lnTo>
                <a:lnTo>
                  <a:pt x="25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Line 27"/>
          <p:cNvSpPr>
            <a:spLocks noChangeShapeType="1"/>
          </p:cNvSpPr>
          <p:nvPr/>
        </p:nvSpPr>
        <p:spPr bwMode="auto">
          <a:xfrm flipH="1">
            <a:off x="1243013" y="3736975"/>
            <a:ext cx="44450" cy="823913"/>
          </a:xfrm>
          <a:prstGeom prst="line">
            <a:avLst/>
          </a:prstGeom>
          <a:noFill/>
          <a:ln w="254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Freeform 28"/>
          <p:cNvSpPr>
            <a:spLocks/>
          </p:cNvSpPr>
          <p:nvPr/>
        </p:nvSpPr>
        <p:spPr bwMode="auto">
          <a:xfrm>
            <a:off x="1171575" y="4484688"/>
            <a:ext cx="146050" cy="244475"/>
          </a:xfrm>
          <a:custGeom>
            <a:avLst/>
            <a:gdLst>
              <a:gd name="T0" fmla="*/ 2147483647 w 92"/>
              <a:gd name="T1" fmla="*/ 2147483647 h 154"/>
              <a:gd name="T2" fmla="*/ 2147483647 w 92"/>
              <a:gd name="T3" fmla="*/ 2147483647 h 154"/>
              <a:gd name="T4" fmla="*/ 2147483647 w 92"/>
              <a:gd name="T5" fmla="*/ 2147483647 h 154"/>
              <a:gd name="T6" fmla="*/ 2147483647 w 92"/>
              <a:gd name="T7" fmla="*/ 2147483647 h 154"/>
              <a:gd name="T8" fmla="*/ 2147483647 w 92"/>
              <a:gd name="T9" fmla="*/ 2147483647 h 154"/>
              <a:gd name="T10" fmla="*/ 2147483647 w 92"/>
              <a:gd name="T11" fmla="*/ 2147483647 h 154"/>
              <a:gd name="T12" fmla="*/ 2147483647 w 92"/>
              <a:gd name="T13" fmla="*/ 2147483647 h 154"/>
              <a:gd name="T14" fmla="*/ 2147483647 w 92"/>
              <a:gd name="T15" fmla="*/ 2147483647 h 154"/>
              <a:gd name="T16" fmla="*/ 0 w 92"/>
              <a:gd name="T17" fmla="*/ 0 h 154"/>
              <a:gd name="T18" fmla="*/ 2147483647 w 92"/>
              <a:gd name="T19" fmla="*/ 0 h 154"/>
              <a:gd name="T20" fmla="*/ 2147483647 w 92"/>
              <a:gd name="T21" fmla="*/ 2147483647 h 1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2"/>
              <a:gd name="T34" fmla="*/ 0 h 154"/>
              <a:gd name="T35" fmla="*/ 92 w 92"/>
              <a:gd name="T36" fmla="*/ 154 h 1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2" h="154">
                <a:moveTo>
                  <a:pt x="45" y="31"/>
                </a:moveTo>
                <a:lnTo>
                  <a:pt x="92" y="6"/>
                </a:lnTo>
                <a:lnTo>
                  <a:pt x="70" y="70"/>
                </a:lnTo>
                <a:lnTo>
                  <a:pt x="39" y="154"/>
                </a:lnTo>
                <a:lnTo>
                  <a:pt x="20" y="67"/>
                </a:lnTo>
                <a:lnTo>
                  <a:pt x="0" y="0"/>
                </a:lnTo>
                <a:lnTo>
                  <a:pt x="3" y="0"/>
                </a:lnTo>
                <a:lnTo>
                  <a:pt x="45" y="31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Line 29"/>
          <p:cNvSpPr>
            <a:spLocks noChangeShapeType="1"/>
          </p:cNvSpPr>
          <p:nvPr/>
        </p:nvSpPr>
        <p:spPr bwMode="auto">
          <a:xfrm>
            <a:off x="1300163" y="1100138"/>
            <a:ext cx="195262" cy="801687"/>
          </a:xfrm>
          <a:prstGeom prst="line">
            <a:avLst/>
          </a:prstGeom>
          <a:noFill/>
          <a:ln w="254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Freeform 30"/>
          <p:cNvSpPr>
            <a:spLocks/>
          </p:cNvSpPr>
          <p:nvPr/>
        </p:nvSpPr>
        <p:spPr bwMode="auto">
          <a:xfrm>
            <a:off x="1411288" y="1812925"/>
            <a:ext cx="141287" cy="252413"/>
          </a:xfrm>
          <a:custGeom>
            <a:avLst/>
            <a:gdLst>
              <a:gd name="T0" fmla="*/ 2147483647 w 89"/>
              <a:gd name="T1" fmla="*/ 2147483647 h 159"/>
              <a:gd name="T2" fmla="*/ 2147483647 w 89"/>
              <a:gd name="T3" fmla="*/ 0 h 159"/>
              <a:gd name="T4" fmla="*/ 2147483647 w 89"/>
              <a:gd name="T5" fmla="*/ 2147483647 h 159"/>
              <a:gd name="T6" fmla="*/ 2147483647 w 89"/>
              <a:gd name="T7" fmla="*/ 2147483647 h 159"/>
              <a:gd name="T8" fmla="*/ 2147483647 w 89"/>
              <a:gd name="T9" fmla="*/ 2147483647 h 159"/>
              <a:gd name="T10" fmla="*/ 2147483647 w 89"/>
              <a:gd name="T11" fmla="*/ 2147483647 h 159"/>
              <a:gd name="T12" fmla="*/ 2147483647 w 89"/>
              <a:gd name="T13" fmla="*/ 2147483647 h 159"/>
              <a:gd name="T14" fmla="*/ 2147483647 w 89"/>
              <a:gd name="T15" fmla="*/ 2147483647 h 159"/>
              <a:gd name="T16" fmla="*/ 0 w 89"/>
              <a:gd name="T17" fmla="*/ 2147483647 h 159"/>
              <a:gd name="T18" fmla="*/ 0 w 89"/>
              <a:gd name="T19" fmla="*/ 2147483647 h 159"/>
              <a:gd name="T20" fmla="*/ 2147483647 w 89"/>
              <a:gd name="T21" fmla="*/ 2147483647 h 1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9"/>
              <a:gd name="T34" fmla="*/ 0 h 159"/>
              <a:gd name="T35" fmla="*/ 89 w 89"/>
              <a:gd name="T36" fmla="*/ 159 h 1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9" h="159">
                <a:moveTo>
                  <a:pt x="50" y="39"/>
                </a:moveTo>
                <a:lnTo>
                  <a:pt x="86" y="0"/>
                </a:lnTo>
                <a:lnTo>
                  <a:pt x="89" y="3"/>
                </a:lnTo>
                <a:lnTo>
                  <a:pt x="84" y="70"/>
                </a:lnTo>
                <a:lnTo>
                  <a:pt x="81" y="159"/>
                </a:lnTo>
                <a:lnTo>
                  <a:pt x="36" y="84"/>
                </a:lnTo>
                <a:lnTo>
                  <a:pt x="0" y="26"/>
                </a:lnTo>
                <a:lnTo>
                  <a:pt x="0" y="23"/>
                </a:lnTo>
                <a:lnTo>
                  <a:pt x="50" y="39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3" name="Freeform 31"/>
          <p:cNvSpPr>
            <a:spLocks/>
          </p:cNvSpPr>
          <p:nvPr/>
        </p:nvSpPr>
        <p:spPr bwMode="auto">
          <a:xfrm>
            <a:off x="3595688" y="2270125"/>
            <a:ext cx="1719262" cy="487363"/>
          </a:xfrm>
          <a:custGeom>
            <a:avLst/>
            <a:gdLst>
              <a:gd name="T0" fmla="*/ 2147483647 w 1083"/>
              <a:gd name="T1" fmla="*/ 2147483647 h 307"/>
              <a:gd name="T2" fmla="*/ 0 w 1083"/>
              <a:gd name="T3" fmla="*/ 2147483647 h 307"/>
              <a:gd name="T4" fmla="*/ 0 w 1083"/>
              <a:gd name="T5" fmla="*/ 2147483647 h 307"/>
              <a:gd name="T6" fmla="*/ 2147483647 w 1083"/>
              <a:gd name="T7" fmla="*/ 2147483647 h 307"/>
              <a:gd name="T8" fmla="*/ 2147483647 w 1083"/>
              <a:gd name="T9" fmla="*/ 2147483647 h 307"/>
              <a:gd name="T10" fmla="*/ 2147483647 w 1083"/>
              <a:gd name="T11" fmla="*/ 0 h 307"/>
              <a:gd name="T12" fmla="*/ 2147483647 w 1083"/>
              <a:gd name="T13" fmla="*/ 0 h 307"/>
              <a:gd name="T14" fmla="*/ 2147483647 w 1083"/>
              <a:gd name="T15" fmla="*/ 2147483647 h 307"/>
              <a:gd name="T16" fmla="*/ 2147483647 w 1083"/>
              <a:gd name="T17" fmla="*/ 2147483647 h 307"/>
              <a:gd name="T18" fmla="*/ 2147483647 w 1083"/>
              <a:gd name="T19" fmla="*/ 2147483647 h 307"/>
              <a:gd name="T20" fmla="*/ 2147483647 w 1083"/>
              <a:gd name="T21" fmla="*/ 2147483647 h 307"/>
              <a:gd name="T22" fmla="*/ 2147483647 w 1083"/>
              <a:gd name="T23" fmla="*/ 2147483647 h 307"/>
              <a:gd name="T24" fmla="*/ 2147483647 w 1083"/>
              <a:gd name="T25" fmla="*/ 2147483647 h 307"/>
              <a:gd name="T26" fmla="*/ 2147483647 w 1083"/>
              <a:gd name="T27" fmla="*/ 2147483647 h 307"/>
              <a:gd name="T28" fmla="*/ 2147483647 w 1083"/>
              <a:gd name="T29" fmla="*/ 2147483647 h 307"/>
              <a:gd name="T30" fmla="*/ 2147483647 w 1083"/>
              <a:gd name="T31" fmla="*/ 2147483647 h 30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83"/>
              <a:gd name="T49" fmla="*/ 0 h 307"/>
              <a:gd name="T50" fmla="*/ 1083 w 1083"/>
              <a:gd name="T51" fmla="*/ 307 h 30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83" h="307">
                <a:moveTo>
                  <a:pt x="743" y="220"/>
                </a:moveTo>
                <a:lnTo>
                  <a:pt x="0" y="220"/>
                </a:lnTo>
                <a:lnTo>
                  <a:pt x="0" y="81"/>
                </a:lnTo>
                <a:lnTo>
                  <a:pt x="737" y="81"/>
                </a:lnTo>
                <a:lnTo>
                  <a:pt x="695" y="3"/>
                </a:lnTo>
                <a:lnTo>
                  <a:pt x="698" y="0"/>
                </a:lnTo>
                <a:lnTo>
                  <a:pt x="866" y="70"/>
                </a:lnTo>
                <a:lnTo>
                  <a:pt x="997" y="123"/>
                </a:lnTo>
                <a:lnTo>
                  <a:pt x="1083" y="153"/>
                </a:lnTo>
                <a:lnTo>
                  <a:pt x="997" y="187"/>
                </a:lnTo>
                <a:lnTo>
                  <a:pt x="866" y="237"/>
                </a:lnTo>
                <a:lnTo>
                  <a:pt x="698" y="307"/>
                </a:lnTo>
                <a:lnTo>
                  <a:pt x="695" y="304"/>
                </a:lnTo>
                <a:lnTo>
                  <a:pt x="743" y="220"/>
                </a:lnTo>
                <a:close/>
              </a:path>
            </a:pathLst>
          </a:custGeom>
          <a:solidFill>
            <a:srgbClr val="FFF2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Rectangle 5"/>
          <p:cNvSpPr>
            <a:spLocks noChangeArrowheads="1"/>
          </p:cNvSpPr>
          <p:nvPr/>
        </p:nvSpPr>
        <p:spPr bwMode="auto">
          <a:xfrm>
            <a:off x="2114550" y="82550"/>
            <a:ext cx="4914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8455" name="Picture 25" descr="V:\Graphics\Powerpoint\MH_DCM\MH_DCM-TEXTEDIT PROJECTS\SALADIN 7e\Processed files\chapt23\chapt23_textedit\png\sal03717_23_12_arrow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7525" y="2724150"/>
            <a:ext cx="16938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6" descr="V:\Graphics\Powerpoint\MH_DCM\MH_DCM-TEXTEDIT PROJECTS\SALADIN 7e\Processed files\chapt23\chapt23_textedit\png\sal03717_23_12_arrow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7525" y="3181350"/>
            <a:ext cx="17033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TextBox 72"/>
          <p:cNvSpPr txBox="1">
            <a:spLocks noChangeArrowheads="1"/>
          </p:cNvSpPr>
          <p:nvPr/>
        </p:nvSpPr>
        <p:spPr bwMode="auto">
          <a:xfrm>
            <a:off x="3732213" y="3119438"/>
            <a:ext cx="814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CP 18 </a:t>
            </a:r>
            <a:r>
              <a:rPr lang="en-US" sz="1200" b="1"/>
              <a:t>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23.13</a:t>
            </a:r>
          </a:p>
        </p:txBody>
      </p:sp>
      <p:pic>
        <p:nvPicPr>
          <p:cNvPr id="19459" name="Picture 4" descr="sal03717_23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713" y="292100"/>
            <a:ext cx="5110162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sal03717_23_13_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7613" y="965200"/>
            <a:ext cx="10493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Freeform 12"/>
          <p:cNvSpPr>
            <a:spLocks/>
          </p:cNvSpPr>
          <p:nvPr/>
        </p:nvSpPr>
        <p:spPr bwMode="auto">
          <a:xfrm>
            <a:off x="5335588" y="3800475"/>
            <a:ext cx="1069975" cy="585788"/>
          </a:xfrm>
          <a:custGeom>
            <a:avLst/>
            <a:gdLst>
              <a:gd name="T0" fmla="*/ 0 w 674"/>
              <a:gd name="T1" fmla="*/ 2147483647 h 369"/>
              <a:gd name="T2" fmla="*/ 2147483647 w 674"/>
              <a:gd name="T3" fmla="*/ 0 h 369"/>
              <a:gd name="T4" fmla="*/ 2147483647 w 674"/>
              <a:gd name="T5" fmla="*/ 0 h 369"/>
              <a:gd name="T6" fmla="*/ 0 60000 65536"/>
              <a:gd name="T7" fmla="*/ 0 60000 65536"/>
              <a:gd name="T8" fmla="*/ 0 60000 65536"/>
              <a:gd name="T9" fmla="*/ 0 w 674"/>
              <a:gd name="T10" fmla="*/ 0 h 369"/>
              <a:gd name="T11" fmla="*/ 674 w 674"/>
              <a:gd name="T12" fmla="*/ 369 h 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4" h="369">
                <a:moveTo>
                  <a:pt x="0" y="369"/>
                </a:moveTo>
                <a:lnTo>
                  <a:pt x="548" y="0"/>
                </a:lnTo>
                <a:lnTo>
                  <a:pt x="674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 flipH="1">
            <a:off x="4878388" y="3805238"/>
            <a:ext cx="1322387" cy="4778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>
            <a:off x="5938838" y="2474913"/>
            <a:ext cx="3333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Freeform 15"/>
          <p:cNvSpPr>
            <a:spLocks/>
          </p:cNvSpPr>
          <p:nvPr/>
        </p:nvSpPr>
        <p:spPr bwMode="auto">
          <a:xfrm>
            <a:off x="4664075" y="5140325"/>
            <a:ext cx="1719263" cy="927100"/>
          </a:xfrm>
          <a:custGeom>
            <a:avLst/>
            <a:gdLst>
              <a:gd name="T0" fmla="*/ 2147483647 w 1151"/>
              <a:gd name="T1" fmla="*/ 2147483647 h 584"/>
              <a:gd name="T2" fmla="*/ 2147483647 w 1151"/>
              <a:gd name="T3" fmla="*/ 2147483647 h 584"/>
              <a:gd name="T4" fmla="*/ 0 w 1151"/>
              <a:gd name="T5" fmla="*/ 0 h 584"/>
              <a:gd name="T6" fmla="*/ 0 60000 65536"/>
              <a:gd name="T7" fmla="*/ 0 60000 65536"/>
              <a:gd name="T8" fmla="*/ 0 60000 65536"/>
              <a:gd name="T9" fmla="*/ 0 w 1151"/>
              <a:gd name="T10" fmla="*/ 0 h 584"/>
              <a:gd name="T11" fmla="*/ 1151 w 1151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1" h="584">
                <a:moveTo>
                  <a:pt x="1151" y="584"/>
                </a:moveTo>
                <a:lnTo>
                  <a:pt x="1033" y="58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Freeform 16"/>
          <p:cNvSpPr>
            <a:spLocks/>
          </p:cNvSpPr>
          <p:nvPr/>
        </p:nvSpPr>
        <p:spPr bwMode="auto">
          <a:xfrm>
            <a:off x="4035425" y="5002213"/>
            <a:ext cx="1101725" cy="177800"/>
          </a:xfrm>
          <a:custGeom>
            <a:avLst/>
            <a:gdLst>
              <a:gd name="T0" fmla="*/ 0 w 738"/>
              <a:gd name="T1" fmla="*/ 2147483647 h 112"/>
              <a:gd name="T2" fmla="*/ 2147483647 w 738"/>
              <a:gd name="T3" fmla="*/ 2147483647 h 112"/>
              <a:gd name="T4" fmla="*/ 2147483647 w 738"/>
              <a:gd name="T5" fmla="*/ 2147483647 h 112"/>
              <a:gd name="T6" fmla="*/ 2147483647 w 738"/>
              <a:gd name="T7" fmla="*/ 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738"/>
              <a:gd name="T13" fmla="*/ 0 h 112"/>
              <a:gd name="T14" fmla="*/ 738 w 738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8" h="112">
                <a:moveTo>
                  <a:pt x="0" y="53"/>
                </a:moveTo>
                <a:lnTo>
                  <a:pt x="8" y="112"/>
                </a:lnTo>
                <a:lnTo>
                  <a:pt x="738" y="62"/>
                </a:lnTo>
                <a:lnTo>
                  <a:pt x="729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Line 17"/>
          <p:cNvSpPr>
            <a:spLocks noChangeShapeType="1"/>
          </p:cNvSpPr>
          <p:nvPr/>
        </p:nvSpPr>
        <p:spPr bwMode="auto">
          <a:xfrm>
            <a:off x="1816100" y="6319838"/>
            <a:ext cx="1335088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Freeform 18"/>
          <p:cNvSpPr>
            <a:spLocks/>
          </p:cNvSpPr>
          <p:nvPr/>
        </p:nvSpPr>
        <p:spPr bwMode="auto">
          <a:xfrm>
            <a:off x="2568575" y="3649663"/>
            <a:ext cx="1827213" cy="927100"/>
          </a:xfrm>
          <a:custGeom>
            <a:avLst/>
            <a:gdLst>
              <a:gd name="T0" fmla="*/ 2147483647 w 1151"/>
              <a:gd name="T1" fmla="*/ 2147483647 h 584"/>
              <a:gd name="T2" fmla="*/ 2147483647 w 1151"/>
              <a:gd name="T3" fmla="*/ 0 h 584"/>
              <a:gd name="T4" fmla="*/ 0 w 1151"/>
              <a:gd name="T5" fmla="*/ 0 h 584"/>
              <a:gd name="T6" fmla="*/ 0 60000 65536"/>
              <a:gd name="T7" fmla="*/ 0 60000 65536"/>
              <a:gd name="T8" fmla="*/ 0 60000 65536"/>
              <a:gd name="T9" fmla="*/ 0 w 1151"/>
              <a:gd name="T10" fmla="*/ 0 h 584"/>
              <a:gd name="T11" fmla="*/ 1151 w 1151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1" h="584">
                <a:moveTo>
                  <a:pt x="1151" y="584"/>
                </a:moveTo>
                <a:lnTo>
                  <a:pt x="209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2836863" y="3649663"/>
            <a:ext cx="117633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Freeform 21"/>
          <p:cNvSpPr>
            <a:spLocks/>
          </p:cNvSpPr>
          <p:nvPr/>
        </p:nvSpPr>
        <p:spPr bwMode="auto">
          <a:xfrm>
            <a:off x="6042025" y="4779963"/>
            <a:ext cx="306388" cy="419100"/>
          </a:xfrm>
          <a:custGeom>
            <a:avLst/>
            <a:gdLst>
              <a:gd name="T0" fmla="*/ 0 w 193"/>
              <a:gd name="T1" fmla="*/ 0 h 265"/>
              <a:gd name="T2" fmla="*/ 2147483647 w 193"/>
              <a:gd name="T3" fmla="*/ 2147483647 h 265"/>
              <a:gd name="T4" fmla="*/ 2147483647 w 193"/>
              <a:gd name="T5" fmla="*/ 2147483647 h 265"/>
              <a:gd name="T6" fmla="*/ 0 60000 65536"/>
              <a:gd name="T7" fmla="*/ 0 60000 65536"/>
              <a:gd name="T8" fmla="*/ 0 60000 65536"/>
              <a:gd name="T9" fmla="*/ 0 w 193"/>
              <a:gd name="T10" fmla="*/ 0 h 265"/>
              <a:gd name="T11" fmla="*/ 193 w 193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265">
                <a:moveTo>
                  <a:pt x="0" y="0"/>
                </a:moveTo>
                <a:lnTo>
                  <a:pt x="61" y="265"/>
                </a:lnTo>
                <a:lnTo>
                  <a:pt x="193" y="265"/>
                </a:lnTo>
              </a:path>
            </a:pathLst>
          </a:custGeom>
          <a:noFill/>
          <a:ln w="17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Line 22"/>
          <p:cNvSpPr>
            <a:spLocks noChangeShapeType="1"/>
          </p:cNvSpPr>
          <p:nvPr/>
        </p:nvSpPr>
        <p:spPr bwMode="auto">
          <a:xfrm flipH="1">
            <a:off x="2020888" y="3260725"/>
            <a:ext cx="125095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Freeform 23"/>
          <p:cNvSpPr>
            <a:spLocks/>
          </p:cNvSpPr>
          <p:nvPr/>
        </p:nvSpPr>
        <p:spPr bwMode="auto">
          <a:xfrm>
            <a:off x="5657850" y="4592638"/>
            <a:ext cx="684213" cy="882650"/>
          </a:xfrm>
          <a:custGeom>
            <a:avLst/>
            <a:gdLst>
              <a:gd name="T0" fmla="*/ 0 w 431"/>
              <a:gd name="T1" fmla="*/ 0 h 556"/>
              <a:gd name="T2" fmla="*/ 2147483647 w 431"/>
              <a:gd name="T3" fmla="*/ 2147483647 h 556"/>
              <a:gd name="T4" fmla="*/ 2147483647 w 431"/>
              <a:gd name="T5" fmla="*/ 2147483647 h 556"/>
              <a:gd name="T6" fmla="*/ 0 60000 65536"/>
              <a:gd name="T7" fmla="*/ 0 60000 65536"/>
              <a:gd name="T8" fmla="*/ 0 60000 65536"/>
              <a:gd name="T9" fmla="*/ 0 w 431"/>
              <a:gd name="T10" fmla="*/ 0 h 556"/>
              <a:gd name="T11" fmla="*/ 431 w 43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556">
                <a:moveTo>
                  <a:pt x="0" y="0"/>
                </a:moveTo>
                <a:lnTo>
                  <a:pt x="299" y="556"/>
                </a:lnTo>
                <a:lnTo>
                  <a:pt x="431" y="55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Line 24"/>
          <p:cNvSpPr>
            <a:spLocks noChangeShapeType="1"/>
          </p:cNvSpPr>
          <p:nvPr/>
        </p:nvSpPr>
        <p:spPr bwMode="auto">
          <a:xfrm flipH="1" flipV="1">
            <a:off x="5551488" y="4686300"/>
            <a:ext cx="581025" cy="7889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Line 37"/>
          <p:cNvSpPr>
            <a:spLocks noChangeShapeType="1"/>
          </p:cNvSpPr>
          <p:nvPr/>
        </p:nvSpPr>
        <p:spPr bwMode="auto">
          <a:xfrm flipH="1">
            <a:off x="2851150" y="3003550"/>
            <a:ext cx="962025" cy="2524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TextBox 91"/>
          <p:cNvSpPr txBox="1">
            <a:spLocks noChangeArrowheads="1"/>
          </p:cNvSpPr>
          <p:nvPr/>
        </p:nvSpPr>
        <p:spPr bwMode="auto">
          <a:xfrm>
            <a:off x="885825" y="3097213"/>
            <a:ext cx="1196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Podocytes</a:t>
            </a:r>
          </a:p>
        </p:txBody>
      </p:sp>
      <p:sp>
        <p:nvSpPr>
          <p:cNvPr id="19475" name="TextBox 92"/>
          <p:cNvSpPr txBox="1">
            <a:spLocks noChangeArrowheads="1"/>
          </p:cNvSpPr>
          <p:nvPr/>
        </p:nvSpPr>
        <p:spPr bwMode="auto">
          <a:xfrm>
            <a:off x="885825" y="3498850"/>
            <a:ext cx="169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Mesangial cells</a:t>
            </a:r>
          </a:p>
        </p:txBody>
      </p:sp>
      <p:sp>
        <p:nvSpPr>
          <p:cNvPr id="19476" name="TextBox 93"/>
          <p:cNvSpPr txBox="1">
            <a:spLocks noChangeArrowheads="1"/>
          </p:cNvSpPr>
          <p:nvPr/>
        </p:nvSpPr>
        <p:spPr bwMode="auto">
          <a:xfrm>
            <a:off x="885825" y="3922713"/>
            <a:ext cx="1839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Efferent arteriole</a:t>
            </a:r>
          </a:p>
        </p:txBody>
      </p:sp>
      <p:sp>
        <p:nvSpPr>
          <p:cNvPr id="19477" name="TextBox 94"/>
          <p:cNvSpPr txBox="1">
            <a:spLocks noChangeArrowheads="1"/>
          </p:cNvSpPr>
          <p:nvPr/>
        </p:nvSpPr>
        <p:spPr bwMode="auto">
          <a:xfrm>
            <a:off x="885825" y="6157913"/>
            <a:ext cx="98901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Nephron</a:t>
            </a:r>
          </a:p>
          <a:p>
            <a:r>
              <a:rPr lang="en-US" sz="1700" b="1"/>
              <a:t>loop</a:t>
            </a:r>
          </a:p>
        </p:txBody>
      </p:sp>
      <p:sp>
        <p:nvSpPr>
          <p:cNvPr id="19478" name="TextBox 95"/>
          <p:cNvSpPr txBox="1">
            <a:spLocks noChangeArrowheads="1"/>
          </p:cNvSpPr>
          <p:nvPr/>
        </p:nvSpPr>
        <p:spPr bwMode="auto">
          <a:xfrm>
            <a:off x="6484938" y="2336800"/>
            <a:ext cx="139065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Sympathetic</a:t>
            </a:r>
          </a:p>
          <a:p>
            <a:r>
              <a:rPr lang="en-US" sz="1700" b="1"/>
              <a:t>nerve fiber</a:t>
            </a:r>
          </a:p>
        </p:txBody>
      </p:sp>
      <p:sp>
        <p:nvSpPr>
          <p:cNvPr id="19479" name="TextBox 96"/>
          <p:cNvSpPr txBox="1">
            <a:spLocks noChangeArrowheads="1"/>
          </p:cNvSpPr>
          <p:nvPr/>
        </p:nvSpPr>
        <p:spPr bwMode="auto">
          <a:xfrm>
            <a:off x="6465888" y="3675063"/>
            <a:ext cx="100171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Granular</a:t>
            </a:r>
          </a:p>
          <a:p>
            <a:r>
              <a:rPr lang="en-US" sz="1700" b="1"/>
              <a:t>cells</a:t>
            </a:r>
          </a:p>
        </p:txBody>
      </p:sp>
      <p:sp>
        <p:nvSpPr>
          <p:cNvPr id="19480" name="TextBox 97"/>
          <p:cNvSpPr txBox="1">
            <a:spLocks noChangeArrowheads="1"/>
          </p:cNvSpPr>
          <p:nvPr/>
        </p:nvSpPr>
        <p:spPr bwMode="auto">
          <a:xfrm>
            <a:off x="6407150" y="5046663"/>
            <a:ext cx="185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Afferent arteriole</a:t>
            </a:r>
          </a:p>
        </p:txBody>
      </p:sp>
      <p:sp>
        <p:nvSpPr>
          <p:cNvPr id="19481" name="TextBox 98"/>
          <p:cNvSpPr txBox="1">
            <a:spLocks noChangeArrowheads="1"/>
          </p:cNvSpPr>
          <p:nvPr/>
        </p:nvSpPr>
        <p:spPr bwMode="auto">
          <a:xfrm>
            <a:off x="6407150" y="5345113"/>
            <a:ext cx="17176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Smooth muscle</a:t>
            </a:r>
          </a:p>
          <a:p>
            <a:r>
              <a:rPr lang="en-US" sz="1700" b="1"/>
              <a:t>cells</a:t>
            </a:r>
          </a:p>
        </p:txBody>
      </p:sp>
      <p:sp>
        <p:nvSpPr>
          <p:cNvPr id="19482" name="TextBox 99"/>
          <p:cNvSpPr txBox="1">
            <a:spLocks noChangeArrowheads="1"/>
          </p:cNvSpPr>
          <p:nvPr/>
        </p:nvSpPr>
        <p:spPr bwMode="auto">
          <a:xfrm>
            <a:off x="6407150" y="5943600"/>
            <a:ext cx="1525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Macula densa</a:t>
            </a:r>
          </a:p>
        </p:txBody>
      </p:sp>
      <p:sp>
        <p:nvSpPr>
          <p:cNvPr id="19483" name="Freeform 33"/>
          <p:cNvSpPr>
            <a:spLocks/>
          </p:cNvSpPr>
          <p:nvPr/>
        </p:nvSpPr>
        <p:spPr bwMode="auto">
          <a:xfrm>
            <a:off x="2667000" y="4065588"/>
            <a:ext cx="719138" cy="517525"/>
          </a:xfrm>
          <a:custGeom>
            <a:avLst/>
            <a:gdLst>
              <a:gd name="T0" fmla="*/ 0 w 453"/>
              <a:gd name="T1" fmla="*/ 0 h 326"/>
              <a:gd name="T2" fmla="*/ 2147483647 w 453"/>
              <a:gd name="T3" fmla="*/ 0 h 326"/>
              <a:gd name="T4" fmla="*/ 2147483647 w 453"/>
              <a:gd name="T5" fmla="*/ 2147483647 h 326"/>
              <a:gd name="T6" fmla="*/ 0 60000 65536"/>
              <a:gd name="T7" fmla="*/ 0 60000 65536"/>
              <a:gd name="T8" fmla="*/ 0 60000 65536"/>
              <a:gd name="T9" fmla="*/ 0 w 453"/>
              <a:gd name="T10" fmla="*/ 0 h 326"/>
              <a:gd name="T11" fmla="*/ 453 w 453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326">
                <a:moveTo>
                  <a:pt x="0" y="0"/>
                </a:moveTo>
                <a:lnTo>
                  <a:pt x="137" y="0"/>
                </a:lnTo>
                <a:lnTo>
                  <a:pt x="453" y="32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4" name="Freeform 34"/>
          <p:cNvSpPr>
            <a:spLocks/>
          </p:cNvSpPr>
          <p:nvPr/>
        </p:nvSpPr>
        <p:spPr bwMode="auto">
          <a:xfrm>
            <a:off x="6089650" y="4770438"/>
            <a:ext cx="306388" cy="422275"/>
          </a:xfrm>
          <a:custGeom>
            <a:avLst/>
            <a:gdLst>
              <a:gd name="T0" fmla="*/ 0 w 193"/>
              <a:gd name="T1" fmla="*/ 0 h 266"/>
              <a:gd name="T2" fmla="*/ 2147483647 w 193"/>
              <a:gd name="T3" fmla="*/ 2147483647 h 266"/>
              <a:gd name="T4" fmla="*/ 2147483647 w 193"/>
              <a:gd name="T5" fmla="*/ 2147483647 h 266"/>
              <a:gd name="T6" fmla="*/ 0 60000 65536"/>
              <a:gd name="T7" fmla="*/ 0 60000 65536"/>
              <a:gd name="T8" fmla="*/ 0 60000 65536"/>
              <a:gd name="T9" fmla="*/ 0 w 193"/>
              <a:gd name="T10" fmla="*/ 0 h 266"/>
              <a:gd name="T11" fmla="*/ 193 w 193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266">
                <a:moveTo>
                  <a:pt x="0" y="0"/>
                </a:moveTo>
                <a:lnTo>
                  <a:pt x="61" y="266"/>
                </a:lnTo>
                <a:lnTo>
                  <a:pt x="193" y="26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5" name="Line 38"/>
          <p:cNvSpPr>
            <a:spLocks noChangeShapeType="1"/>
          </p:cNvSpPr>
          <p:nvPr/>
        </p:nvSpPr>
        <p:spPr bwMode="auto">
          <a:xfrm flipH="1">
            <a:off x="2833688" y="3001963"/>
            <a:ext cx="974725" cy="258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6" name="Line 39"/>
          <p:cNvSpPr>
            <a:spLocks noChangeShapeType="1"/>
          </p:cNvSpPr>
          <p:nvPr/>
        </p:nvSpPr>
        <p:spPr bwMode="auto">
          <a:xfrm flipH="1">
            <a:off x="2020888" y="3262313"/>
            <a:ext cx="12509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2568575" y="3646488"/>
            <a:ext cx="1827213" cy="927100"/>
          </a:xfrm>
          <a:custGeom>
            <a:avLst/>
            <a:gdLst>
              <a:gd name="T0" fmla="*/ 2147483647 w 1151"/>
              <a:gd name="T1" fmla="*/ 2147483647 h 584"/>
              <a:gd name="T2" fmla="*/ 2147483647 w 1151"/>
              <a:gd name="T3" fmla="*/ 0 h 584"/>
              <a:gd name="T4" fmla="*/ 0 w 1151"/>
              <a:gd name="T5" fmla="*/ 0 h 584"/>
              <a:gd name="T6" fmla="*/ 0 60000 65536"/>
              <a:gd name="T7" fmla="*/ 0 60000 65536"/>
              <a:gd name="T8" fmla="*/ 0 60000 65536"/>
              <a:gd name="T9" fmla="*/ 0 w 1151"/>
              <a:gd name="T10" fmla="*/ 0 h 584"/>
              <a:gd name="T11" fmla="*/ 1151 w 1151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1" h="584">
                <a:moveTo>
                  <a:pt x="1151" y="584"/>
                </a:moveTo>
                <a:lnTo>
                  <a:pt x="209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2832100" y="3646488"/>
            <a:ext cx="11763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9" name="Freeform 28"/>
          <p:cNvSpPr>
            <a:spLocks/>
          </p:cNvSpPr>
          <p:nvPr/>
        </p:nvSpPr>
        <p:spPr bwMode="auto">
          <a:xfrm>
            <a:off x="4662488" y="5137150"/>
            <a:ext cx="1719262" cy="927100"/>
          </a:xfrm>
          <a:custGeom>
            <a:avLst/>
            <a:gdLst>
              <a:gd name="T0" fmla="*/ 2147483647 w 1151"/>
              <a:gd name="T1" fmla="*/ 2147483647 h 584"/>
              <a:gd name="T2" fmla="*/ 2147483647 w 1151"/>
              <a:gd name="T3" fmla="*/ 2147483647 h 584"/>
              <a:gd name="T4" fmla="*/ 0 w 1151"/>
              <a:gd name="T5" fmla="*/ 0 h 584"/>
              <a:gd name="T6" fmla="*/ 0 60000 65536"/>
              <a:gd name="T7" fmla="*/ 0 60000 65536"/>
              <a:gd name="T8" fmla="*/ 0 60000 65536"/>
              <a:gd name="T9" fmla="*/ 0 w 1151"/>
              <a:gd name="T10" fmla="*/ 0 h 584"/>
              <a:gd name="T11" fmla="*/ 1151 w 1151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1" h="584">
                <a:moveTo>
                  <a:pt x="1151" y="584"/>
                </a:moveTo>
                <a:lnTo>
                  <a:pt x="1033" y="58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0" name="Freeform 29"/>
          <p:cNvSpPr>
            <a:spLocks/>
          </p:cNvSpPr>
          <p:nvPr/>
        </p:nvSpPr>
        <p:spPr bwMode="auto">
          <a:xfrm>
            <a:off x="4033838" y="5000625"/>
            <a:ext cx="1101725" cy="180975"/>
          </a:xfrm>
          <a:custGeom>
            <a:avLst/>
            <a:gdLst>
              <a:gd name="T0" fmla="*/ 0 w 738"/>
              <a:gd name="T1" fmla="*/ 2147483647 h 114"/>
              <a:gd name="T2" fmla="*/ 2147483647 w 738"/>
              <a:gd name="T3" fmla="*/ 2147483647 h 114"/>
              <a:gd name="T4" fmla="*/ 2147483647 w 738"/>
              <a:gd name="T5" fmla="*/ 2147483647 h 114"/>
              <a:gd name="T6" fmla="*/ 2147483647 w 738"/>
              <a:gd name="T7" fmla="*/ 0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738"/>
              <a:gd name="T13" fmla="*/ 0 h 114"/>
              <a:gd name="T14" fmla="*/ 738 w 738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8" h="114">
                <a:moveTo>
                  <a:pt x="0" y="53"/>
                </a:moveTo>
                <a:lnTo>
                  <a:pt x="8" y="114"/>
                </a:lnTo>
                <a:lnTo>
                  <a:pt x="738" y="61"/>
                </a:lnTo>
                <a:lnTo>
                  <a:pt x="72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1" name="Line 30"/>
          <p:cNvSpPr>
            <a:spLocks noChangeShapeType="1"/>
          </p:cNvSpPr>
          <p:nvPr/>
        </p:nvSpPr>
        <p:spPr bwMode="auto">
          <a:xfrm>
            <a:off x="1825625" y="6319838"/>
            <a:ext cx="133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2" name="Line 27"/>
          <p:cNvSpPr>
            <a:spLocks noChangeShapeType="1"/>
          </p:cNvSpPr>
          <p:nvPr/>
        </p:nvSpPr>
        <p:spPr bwMode="auto">
          <a:xfrm>
            <a:off x="5935663" y="2474913"/>
            <a:ext cx="5000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3" name="Freeform 25"/>
          <p:cNvSpPr>
            <a:spLocks/>
          </p:cNvSpPr>
          <p:nvPr/>
        </p:nvSpPr>
        <p:spPr bwMode="auto">
          <a:xfrm>
            <a:off x="5341938" y="3798888"/>
            <a:ext cx="1069975" cy="585787"/>
          </a:xfrm>
          <a:custGeom>
            <a:avLst/>
            <a:gdLst>
              <a:gd name="T0" fmla="*/ 0 w 674"/>
              <a:gd name="T1" fmla="*/ 2147483647 h 369"/>
              <a:gd name="T2" fmla="*/ 2147483647 w 674"/>
              <a:gd name="T3" fmla="*/ 0 h 369"/>
              <a:gd name="T4" fmla="*/ 2147483647 w 674"/>
              <a:gd name="T5" fmla="*/ 0 h 369"/>
              <a:gd name="T6" fmla="*/ 0 60000 65536"/>
              <a:gd name="T7" fmla="*/ 0 60000 65536"/>
              <a:gd name="T8" fmla="*/ 0 60000 65536"/>
              <a:gd name="T9" fmla="*/ 0 w 674"/>
              <a:gd name="T10" fmla="*/ 0 h 369"/>
              <a:gd name="T11" fmla="*/ 674 w 674"/>
              <a:gd name="T12" fmla="*/ 369 h 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4" h="369">
                <a:moveTo>
                  <a:pt x="0" y="369"/>
                </a:moveTo>
                <a:lnTo>
                  <a:pt x="548" y="0"/>
                </a:lnTo>
                <a:lnTo>
                  <a:pt x="67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4" name="Line 26"/>
          <p:cNvSpPr>
            <a:spLocks noChangeShapeType="1"/>
          </p:cNvSpPr>
          <p:nvPr/>
        </p:nvSpPr>
        <p:spPr bwMode="auto">
          <a:xfrm flipH="1">
            <a:off x="4887913" y="3798888"/>
            <a:ext cx="1322387" cy="479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5" name="Freeform 35"/>
          <p:cNvSpPr>
            <a:spLocks/>
          </p:cNvSpPr>
          <p:nvPr/>
        </p:nvSpPr>
        <p:spPr bwMode="auto">
          <a:xfrm>
            <a:off x="5661025" y="4598988"/>
            <a:ext cx="684213" cy="882650"/>
          </a:xfrm>
          <a:custGeom>
            <a:avLst/>
            <a:gdLst>
              <a:gd name="T0" fmla="*/ 0 w 431"/>
              <a:gd name="T1" fmla="*/ 0 h 556"/>
              <a:gd name="T2" fmla="*/ 2147483647 w 431"/>
              <a:gd name="T3" fmla="*/ 2147483647 h 556"/>
              <a:gd name="T4" fmla="*/ 2147483647 w 431"/>
              <a:gd name="T5" fmla="*/ 2147483647 h 556"/>
              <a:gd name="T6" fmla="*/ 0 60000 65536"/>
              <a:gd name="T7" fmla="*/ 0 60000 65536"/>
              <a:gd name="T8" fmla="*/ 0 60000 65536"/>
              <a:gd name="T9" fmla="*/ 0 w 431"/>
              <a:gd name="T10" fmla="*/ 0 h 556"/>
              <a:gd name="T11" fmla="*/ 431 w 43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556">
                <a:moveTo>
                  <a:pt x="0" y="0"/>
                </a:moveTo>
                <a:lnTo>
                  <a:pt x="299" y="556"/>
                </a:lnTo>
                <a:lnTo>
                  <a:pt x="431" y="55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6" name="Line 36"/>
          <p:cNvSpPr>
            <a:spLocks noChangeShapeType="1"/>
          </p:cNvSpPr>
          <p:nvPr/>
        </p:nvSpPr>
        <p:spPr bwMode="auto">
          <a:xfrm flipH="1" flipV="1">
            <a:off x="5554663" y="4687888"/>
            <a:ext cx="581025" cy="793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7" name="Rectangle 5"/>
          <p:cNvSpPr>
            <a:spLocks noChangeArrowheads="1"/>
          </p:cNvSpPr>
          <p:nvPr/>
        </p:nvSpPr>
        <p:spPr bwMode="auto">
          <a:xfrm>
            <a:off x="2114550" y="63500"/>
            <a:ext cx="4914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al03717_23_14_b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-309563"/>
            <a:ext cx="8181975" cy="772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23.14</a:t>
            </a:r>
          </a:p>
        </p:txBody>
      </p:sp>
      <p:sp>
        <p:nvSpPr>
          <p:cNvPr id="20484" name="TextBox 71"/>
          <p:cNvSpPr txBox="1">
            <a:spLocks noChangeArrowheads="1"/>
          </p:cNvSpPr>
          <p:nvPr/>
        </p:nvSpPr>
        <p:spPr bwMode="auto">
          <a:xfrm>
            <a:off x="1785938" y="520700"/>
            <a:ext cx="1096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High GFR</a:t>
            </a:r>
          </a:p>
        </p:txBody>
      </p:sp>
      <p:sp>
        <p:nvSpPr>
          <p:cNvPr id="20485" name="TextBox 72"/>
          <p:cNvSpPr txBox="1">
            <a:spLocks noChangeArrowheads="1"/>
          </p:cNvSpPr>
          <p:nvPr/>
        </p:nvSpPr>
        <p:spPr bwMode="auto">
          <a:xfrm>
            <a:off x="1190625" y="2465388"/>
            <a:ext cx="224948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/>
              <a:t>Increased NaCl</a:t>
            </a:r>
          </a:p>
          <a:p>
            <a:pPr algn="ctr"/>
            <a:r>
              <a:rPr lang="en-US" sz="1700" b="1"/>
              <a:t>load in nephron loop</a:t>
            </a:r>
          </a:p>
        </p:txBody>
      </p:sp>
      <p:sp>
        <p:nvSpPr>
          <p:cNvPr id="20486" name="TextBox 73"/>
          <p:cNvSpPr txBox="1">
            <a:spLocks noChangeArrowheads="1"/>
          </p:cNvSpPr>
          <p:nvPr/>
        </p:nvSpPr>
        <p:spPr bwMode="auto">
          <a:xfrm>
            <a:off x="1500188" y="4489450"/>
            <a:ext cx="15255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/>
              <a:t>Macula densa</a:t>
            </a:r>
          </a:p>
          <a:p>
            <a:pPr algn="ctr"/>
            <a:r>
              <a:rPr lang="en-US" sz="1700" b="1"/>
              <a:t>secretes ATP</a:t>
            </a:r>
          </a:p>
        </p:txBody>
      </p:sp>
      <p:sp>
        <p:nvSpPr>
          <p:cNvPr id="20487" name="TextBox 74"/>
          <p:cNvSpPr txBox="1">
            <a:spLocks noChangeArrowheads="1"/>
          </p:cNvSpPr>
          <p:nvPr/>
        </p:nvSpPr>
        <p:spPr bwMode="auto">
          <a:xfrm>
            <a:off x="3784600" y="5937250"/>
            <a:ext cx="16970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/>
              <a:t>Mesangial cells</a:t>
            </a:r>
          </a:p>
          <a:p>
            <a:pPr algn="ctr"/>
            <a:r>
              <a:rPr lang="en-US" sz="1700" b="1"/>
              <a:t>metabolize ATP</a:t>
            </a:r>
          </a:p>
          <a:p>
            <a:pPr algn="ctr"/>
            <a:r>
              <a:rPr lang="en-US" sz="1700" b="1"/>
              <a:t>to adenosine</a:t>
            </a:r>
          </a:p>
        </p:txBody>
      </p:sp>
      <p:sp>
        <p:nvSpPr>
          <p:cNvPr id="20488" name="TextBox 75"/>
          <p:cNvSpPr txBox="1">
            <a:spLocks noChangeArrowheads="1"/>
          </p:cNvSpPr>
          <p:nvPr/>
        </p:nvSpPr>
        <p:spPr bwMode="auto">
          <a:xfrm>
            <a:off x="6154738" y="520700"/>
            <a:ext cx="1535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Reduced GFR</a:t>
            </a:r>
          </a:p>
        </p:txBody>
      </p:sp>
      <p:sp>
        <p:nvSpPr>
          <p:cNvPr id="20489" name="TextBox 76"/>
          <p:cNvSpPr txBox="1">
            <a:spLocks noChangeArrowheads="1"/>
          </p:cNvSpPr>
          <p:nvPr/>
        </p:nvSpPr>
        <p:spPr bwMode="auto">
          <a:xfrm>
            <a:off x="5969000" y="2425700"/>
            <a:ext cx="18510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/>
              <a:t>Afferent arteriole</a:t>
            </a:r>
          </a:p>
          <a:p>
            <a:pPr algn="ctr"/>
            <a:r>
              <a:rPr lang="en-US" sz="1700" b="1"/>
              <a:t>constricts</a:t>
            </a:r>
          </a:p>
        </p:txBody>
      </p:sp>
      <p:sp>
        <p:nvSpPr>
          <p:cNvPr id="20490" name="TextBox 77"/>
          <p:cNvSpPr txBox="1">
            <a:spLocks noChangeArrowheads="1"/>
          </p:cNvSpPr>
          <p:nvPr/>
        </p:nvSpPr>
        <p:spPr bwMode="auto">
          <a:xfrm>
            <a:off x="5675313" y="4402138"/>
            <a:ext cx="23495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/>
              <a:t>Adenosine stimulates</a:t>
            </a:r>
          </a:p>
          <a:p>
            <a:pPr algn="ctr"/>
            <a:r>
              <a:rPr lang="en-US" sz="1700" b="1"/>
              <a:t>granular cells</a:t>
            </a:r>
          </a:p>
        </p:txBody>
      </p:sp>
      <p:sp>
        <p:nvSpPr>
          <p:cNvPr id="20491" name="Freeform 48"/>
          <p:cNvSpPr>
            <a:spLocks/>
          </p:cNvSpPr>
          <p:nvPr/>
        </p:nvSpPr>
        <p:spPr bwMode="auto">
          <a:xfrm>
            <a:off x="7061200" y="3270250"/>
            <a:ext cx="276225" cy="1116013"/>
          </a:xfrm>
          <a:custGeom>
            <a:avLst/>
            <a:gdLst>
              <a:gd name="T0" fmla="*/ 2147483647 w 174"/>
              <a:gd name="T1" fmla="*/ 0 h 703"/>
              <a:gd name="T2" fmla="*/ 2147483647 w 174"/>
              <a:gd name="T3" fmla="*/ 0 h 703"/>
              <a:gd name="T4" fmla="*/ 2147483647 w 174"/>
              <a:gd name="T5" fmla="*/ 2147483647 h 703"/>
              <a:gd name="T6" fmla="*/ 2147483647 w 174"/>
              <a:gd name="T7" fmla="*/ 2147483647 h 703"/>
              <a:gd name="T8" fmla="*/ 2147483647 w 174"/>
              <a:gd name="T9" fmla="*/ 2147483647 h 703"/>
              <a:gd name="T10" fmla="*/ 2147483647 w 174"/>
              <a:gd name="T11" fmla="*/ 2147483647 h 703"/>
              <a:gd name="T12" fmla="*/ 2147483647 w 174"/>
              <a:gd name="T13" fmla="*/ 2147483647 h 703"/>
              <a:gd name="T14" fmla="*/ 2147483647 w 174"/>
              <a:gd name="T15" fmla="*/ 2147483647 h 703"/>
              <a:gd name="T16" fmla="*/ 2147483647 w 174"/>
              <a:gd name="T17" fmla="*/ 2147483647 h 703"/>
              <a:gd name="T18" fmla="*/ 0 w 174"/>
              <a:gd name="T19" fmla="*/ 2147483647 h 7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4"/>
              <a:gd name="T31" fmla="*/ 0 h 703"/>
              <a:gd name="T32" fmla="*/ 174 w 174"/>
              <a:gd name="T33" fmla="*/ 703 h 7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4" h="703">
                <a:moveTo>
                  <a:pt x="174" y="0"/>
                </a:moveTo>
                <a:lnTo>
                  <a:pt x="174" y="0"/>
                </a:lnTo>
                <a:lnTo>
                  <a:pt x="160" y="94"/>
                </a:lnTo>
                <a:lnTo>
                  <a:pt x="146" y="185"/>
                </a:lnTo>
                <a:lnTo>
                  <a:pt x="127" y="276"/>
                </a:lnTo>
                <a:lnTo>
                  <a:pt x="107" y="364"/>
                </a:lnTo>
                <a:lnTo>
                  <a:pt x="83" y="452"/>
                </a:lnTo>
                <a:lnTo>
                  <a:pt x="58" y="537"/>
                </a:lnTo>
                <a:lnTo>
                  <a:pt x="30" y="620"/>
                </a:lnTo>
                <a:lnTo>
                  <a:pt x="0" y="703"/>
                </a:lnTo>
              </a:path>
            </a:pathLst>
          </a:custGeom>
          <a:noFill/>
          <a:ln w="184150">
            <a:solidFill>
              <a:srgbClr val="789DC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Freeform 49"/>
          <p:cNvSpPr>
            <a:spLocks/>
          </p:cNvSpPr>
          <p:nvPr/>
        </p:nvSpPr>
        <p:spPr bwMode="auto">
          <a:xfrm>
            <a:off x="7188200" y="1192213"/>
            <a:ext cx="179388" cy="1101725"/>
          </a:xfrm>
          <a:custGeom>
            <a:avLst/>
            <a:gdLst>
              <a:gd name="T0" fmla="*/ 0 w 113"/>
              <a:gd name="T1" fmla="*/ 0 h 694"/>
              <a:gd name="T2" fmla="*/ 0 w 113"/>
              <a:gd name="T3" fmla="*/ 0 h 694"/>
              <a:gd name="T4" fmla="*/ 2147483647 w 113"/>
              <a:gd name="T5" fmla="*/ 2147483647 h 694"/>
              <a:gd name="T6" fmla="*/ 2147483647 w 113"/>
              <a:gd name="T7" fmla="*/ 2147483647 h 694"/>
              <a:gd name="T8" fmla="*/ 2147483647 w 113"/>
              <a:gd name="T9" fmla="*/ 2147483647 h 694"/>
              <a:gd name="T10" fmla="*/ 2147483647 w 113"/>
              <a:gd name="T11" fmla="*/ 2147483647 h 694"/>
              <a:gd name="T12" fmla="*/ 2147483647 w 113"/>
              <a:gd name="T13" fmla="*/ 2147483647 h 694"/>
              <a:gd name="T14" fmla="*/ 2147483647 w 113"/>
              <a:gd name="T15" fmla="*/ 2147483647 h 694"/>
              <a:gd name="T16" fmla="*/ 2147483647 w 113"/>
              <a:gd name="T17" fmla="*/ 2147483647 h 694"/>
              <a:gd name="T18" fmla="*/ 2147483647 w 113"/>
              <a:gd name="T19" fmla="*/ 2147483647 h 6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694"/>
              <a:gd name="T32" fmla="*/ 113 w 113"/>
              <a:gd name="T33" fmla="*/ 694 h 6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694">
                <a:moveTo>
                  <a:pt x="0" y="0"/>
                </a:moveTo>
                <a:lnTo>
                  <a:pt x="0" y="0"/>
                </a:lnTo>
                <a:lnTo>
                  <a:pt x="22" y="83"/>
                </a:lnTo>
                <a:lnTo>
                  <a:pt x="41" y="165"/>
                </a:lnTo>
                <a:lnTo>
                  <a:pt x="60" y="251"/>
                </a:lnTo>
                <a:lnTo>
                  <a:pt x="74" y="336"/>
                </a:lnTo>
                <a:lnTo>
                  <a:pt x="88" y="424"/>
                </a:lnTo>
                <a:lnTo>
                  <a:pt x="99" y="513"/>
                </a:lnTo>
                <a:lnTo>
                  <a:pt x="107" y="604"/>
                </a:lnTo>
                <a:lnTo>
                  <a:pt x="113" y="694"/>
                </a:lnTo>
              </a:path>
            </a:pathLst>
          </a:custGeom>
          <a:noFill/>
          <a:ln w="184150">
            <a:solidFill>
              <a:srgbClr val="789DC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Freeform 50"/>
          <p:cNvSpPr>
            <a:spLocks/>
          </p:cNvSpPr>
          <p:nvPr/>
        </p:nvSpPr>
        <p:spPr bwMode="auto">
          <a:xfrm>
            <a:off x="2519363" y="5157788"/>
            <a:ext cx="838200" cy="809625"/>
          </a:xfrm>
          <a:custGeom>
            <a:avLst/>
            <a:gdLst>
              <a:gd name="T0" fmla="*/ 2147483647 w 568"/>
              <a:gd name="T1" fmla="*/ 2147483647 h 581"/>
              <a:gd name="T2" fmla="*/ 2147483647 w 568"/>
              <a:gd name="T3" fmla="*/ 2147483647 h 581"/>
              <a:gd name="T4" fmla="*/ 2147483647 w 568"/>
              <a:gd name="T5" fmla="*/ 2147483647 h 581"/>
              <a:gd name="T6" fmla="*/ 2147483647 w 568"/>
              <a:gd name="T7" fmla="*/ 2147483647 h 581"/>
              <a:gd name="T8" fmla="*/ 2147483647 w 568"/>
              <a:gd name="T9" fmla="*/ 2147483647 h 581"/>
              <a:gd name="T10" fmla="*/ 2147483647 w 568"/>
              <a:gd name="T11" fmla="*/ 2147483647 h 581"/>
              <a:gd name="T12" fmla="*/ 2147483647 w 568"/>
              <a:gd name="T13" fmla="*/ 2147483647 h 581"/>
              <a:gd name="T14" fmla="*/ 2147483647 w 568"/>
              <a:gd name="T15" fmla="*/ 2147483647 h 581"/>
              <a:gd name="T16" fmla="*/ 2147483647 w 568"/>
              <a:gd name="T17" fmla="*/ 2147483647 h 581"/>
              <a:gd name="T18" fmla="*/ 0 w 568"/>
              <a:gd name="T19" fmla="*/ 0 h 5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68"/>
              <a:gd name="T31" fmla="*/ 0 h 581"/>
              <a:gd name="T32" fmla="*/ 568 w 568"/>
              <a:gd name="T33" fmla="*/ 581 h 5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68" h="581">
                <a:moveTo>
                  <a:pt x="568" y="581"/>
                </a:moveTo>
                <a:lnTo>
                  <a:pt x="568" y="581"/>
                </a:lnTo>
                <a:lnTo>
                  <a:pt x="488" y="526"/>
                </a:lnTo>
                <a:lnTo>
                  <a:pt x="411" y="468"/>
                </a:lnTo>
                <a:lnTo>
                  <a:pt x="334" y="402"/>
                </a:lnTo>
                <a:lnTo>
                  <a:pt x="262" y="330"/>
                </a:lnTo>
                <a:lnTo>
                  <a:pt x="191" y="256"/>
                </a:lnTo>
                <a:lnTo>
                  <a:pt x="124" y="176"/>
                </a:lnTo>
                <a:lnTo>
                  <a:pt x="61" y="91"/>
                </a:lnTo>
                <a:lnTo>
                  <a:pt x="0" y="0"/>
                </a:lnTo>
              </a:path>
            </a:pathLst>
          </a:custGeom>
          <a:noFill/>
          <a:ln w="184150">
            <a:solidFill>
              <a:srgbClr val="789DC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Freeform 51"/>
          <p:cNvSpPr>
            <a:spLocks/>
          </p:cNvSpPr>
          <p:nvPr/>
        </p:nvSpPr>
        <p:spPr bwMode="auto">
          <a:xfrm>
            <a:off x="2006600" y="3154363"/>
            <a:ext cx="211138" cy="1001712"/>
          </a:xfrm>
          <a:custGeom>
            <a:avLst/>
            <a:gdLst>
              <a:gd name="T0" fmla="*/ 2147483647 w 133"/>
              <a:gd name="T1" fmla="*/ 2147483647 h 631"/>
              <a:gd name="T2" fmla="*/ 2147483647 w 133"/>
              <a:gd name="T3" fmla="*/ 2147483647 h 631"/>
              <a:gd name="T4" fmla="*/ 2147483647 w 133"/>
              <a:gd name="T5" fmla="*/ 2147483647 h 631"/>
              <a:gd name="T6" fmla="*/ 2147483647 w 133"/>
              <a:gd name="T7" fmla="*/ 2147483647 h 631"/>
              <a:gd name="T8" fmla="*/ 2147483647 w 133"/>
              <a:gd name="T9" fmla="*/ 2147483647 h 631"/>
              <a:gd name="T10" fmla="*/ 2147483647 w 133"/>
              <a:gd name="T11" fmla="*/ 2147483647 h 631"/>
              <a:gd name="T12" fmla="*/ 2147483647 w 133"/>
              <a:gd name="T13" fmla="*/ 2147483647 h 631"/>
              <a:gd name="T14" fmla="*/ 2147483647 w 133"/>
              <a:gd name="T15" fmla="*/ 2147483647 h 631"/>
              <a:gd name="T16" fmla="*/ 2147483647 w 133"/>
              <a:gd name="T17" fmla="*/ 2147483647 h 631"/>
              <a:gd name="T18" fmla="*/ 0 w 133"/>
              <a:gd name="T19" fmla="*/ 0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3"/>
              <a:gd name="T31" fmla="*/ 0 h 631"/>
              <a:gd name="T32" fmla="*/ 133 w 133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3" h="631">
                <a:moveTo>
                  <a:pt x="133" y="631"/>
                </a:moveTo>
                <a:lnTo>
                  <a:pt x="133" y="631"/>
                </a:lnTo>
                <a:lnTo>
                  <a:pt x="108" y="557"/>
                </a:lnTo>
                <a:lnTo>
                  <a:pt x="88" y="479"/>
                </a:lnTo>
                <a:lnTo>
                  <a:pt x="69" y="402"/>
                </a:lnTo>
                <a:lnTo>
                  <a:pt x="50" y="325"/>
                </a:lnTo>
                <a:lnTo>
                  <a:pt x="36" y="245"/>
                </a:lnTo>
                <a:lnTo>
                  <a:pt x="22" y="165"/>
                </a:lnTo>
                <a:lnTo>
                  <a:pt x="11" y="83"/>
                </a:lnTo>
                <a:lnTo>
                  <a:pt x="0" y="0"/>
                </a:lnTo>
              </a:path>
            </a:pathLst>
          </a:custGeom>
          <a:noFill/>
          <a:ln w="184150">
            <a:solidFill>
              <a:srgbClr val="789DC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Freeform 52"/>
          <p:cNvSpPr>
            <a:spLocks/>
          </p:cNvSpPr>
          <p:nvPr/>
        </p:nvSpPr>
        <p:spPr bwMode="auto">
          <a:xfrm>
            <a:off x="1992313" y="1079500"/>
            <a:ext cx="222250" cy="1133475"/>
          </a:xfrm>
          <a:custGeom>
            <a:avLst/>
            <a:gdLst>
              <a:gd name="T0" fmla="*/ 0 w 140"/>
              <a:gd name="T1" fmla="*/ 2147483647 h 714"/>
              <a:gd name="T2" fmla="*/ 0 w 140"/>
              <a:gd name="T3" fmla="*/ 2147483647 h 714"/>
              <a:gd name="T4" fmla="*/ 2147483647 w 140"/>
              <a:gd name="T5" fmla="*/ 2147483647 h 714"/>
              <a:gd name="T6" fmla="*/ 2147483647 w 140"/>
              <a:gd name="T7" fmla="*/ 2147483647 h 714"/>
              <a:gd name="T8" fmla="*/ 2147483647 w 140"/>
              <a:gd name="T9" fmla="*/ 2147483647 h 714"/>
              <a:gd name="T10" fmla="*/ 2147483647 w 140"/>
              <a:gd name="T11" fmla="*/ 2147483647 h 714"/>
              <a:gd name="T12" fmla="*/ 2147483647 w 140"/>
              <a:gd name="T13" fmla="*/ 2147483647 h 714"/>
              <a:gd name="T14" fmla="*/ 2147483647 w 140"/>
              <a:gd name="T15" fmla="*/ 2147483647 h 714"/>
              <a:gd name="T16" fmla="*/ 2147483647 w 140"/>
              <a:gd name="T17" fmla="*/ 2147483647 h 714"/>
              <a:gd name="T18" fmla="*/ 2147483647 w 140"/>
              <a:gd name="T19" fmla="*/ 0 h 7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0"/>
              <a:gd name="T31" fmla="*/ 0 h 714"/>
              <a:gd name="T32" fmla="*/ 140 w 140"/>
              <a:gd name="T33" fmla="*/ 714 h 7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0" h="714">
                <a:moveTo>
                  <a:pt x="0" y="714"/>
                </a:moveTo>
                <a:lnTo>
                  <a:pt x="0" y="714"/>
                </a:lnTo>
                <a:lnTo>
                  <a:pt x="8" y="620"/>
                </a:lnTo>
                <a:lnTo>
                  <a:pt x="19" y="526"/>
                </a:lnTo>
                <a:lnTo>
                  <a:pt x="33" y="435"/>
                </a:lnTo>
                <a:lnTo>
                  <a:pt x="49" y="345"/>
                </a:lnTo>
                <a:lnTo>
                  <a:pt x="69" y="256"/>
                </a:lnTo>
                <a:lnTo>
                  <a:pt x="91" y="171"/>
                </a:lnTo>
                <a:lnTo>
                  <a:pt x="113" y="86"/>
                </a:lnTo>
                <a:lnTo>
                  <a:pt x="140" y="0"/>
                </a:lnTo>
              </a:path>
            </a:pathLst>
          </a:custGeom>
          <a:noFill/>
          <a:ln w="184150">
            <a:solidFill>
              <a:srgbClr val="789DC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Freeform 54"/>
          <p:cNvSpPr>
            <a:spLocks/>
          </p:cNvSpPr>
          <p:nvPr/>
        </p:nvSpPr>
        <p:spPr bwMode="auto">
          <a:xfrm>
            <a:off x="7126288" y="3021013"/>
            <a:ext cx="363537" cy="473075"/>
          </a:xfrm>
          <a:custGeom>
            <a:avLst/>
            <a:gdLst>
              <a:gd name="T0" fmla="*/ 2147483647 w 229"/>
              <a:gd name="T1" fmla="*/ 0 h 298"/>
              <a:gd name="T2" fmla="*/ 2147483647 w 229"/>
              <a:gd name="T3" fmla="*/ 2147483647 h 298"/>
              <a:gd name="T4" fmla="*/ 2147483647 w 229"/>
              <a:gd name="T5" fmla="*/ 2147483647 h 298"/>
              <a:gd name="T6" fmla="*/ 0 w 229"/>
              <a:gd name="T7" fmla="*/ 2147483647 h 298"/>
              <a:gd name="T8" fmla="*/ 2147483647 w 229"/>
              <a:gd name="T9" fmla="*/ 0 h 2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9"/>
              <a:gd name="T16" fmla="*/ 0 h 298"/>
              <a:gd name="T17" fmla="*/ 229 w 229"/>
              <a:gd name="T18" fmla="*/ 298 h 2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9" h="298">
                <a:moveTo>
                  <a:pt x="149" y="0"/>
                </a:moveTo>
                <a:lnTo>
                  <a:pt x="229" y="298"/>
                </a:lnTo>
                <a:lnTo>
                  <a:pt x="124" y="218"/>
                </a:lnTo>
                <a:lnTo>
                  <a:pt x="0" y="270"/>
                </a:lnTo>
                <a:lnTo>
                  <a:pt x="149" y="0"/>
                </a:lnTo>
                <a:close/>
              </a:path>
            </a:pathLst>
          </a:custGeom>
          <a:solidFill>
            <a:srgbClr val="789DC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7" name="Freeform 55"/>
          <p:cNvSpPr>
            <a:spLocks/>
          </p:cNvSpPr>
          <p:nvPr/>
        </p:nvSpPr>
        <p:spPr bwMode="auto">
          <a:xfrm>
            <a:off x="7069138" y="942975"/>
            <a:ext cx="350837" cy="490538"/>
          </a:xfrm>
          <a:custGeom>
            <a:avLst/>
            <a:gdLst>
              <a:gd name="T0" fmla="*/ 2147483647 w 221"/>
              <a:gd name="T1" fmla="*/ 0 h 309"/>
              <a:gd name="T2" fmla="*/ 2147483647 w 221"/>
              <a:gd name="T3" fmla="*/ 2147483647 h 309"/>
              <a:gd name="T4" fmla="*/ 2147483647 w 221"/>
              <a:gd name="T5" fmla="*/ 2147483647 h 309"/>
              <a:gd name="T6" fmla="*/ 0 w 221"/>
              <a:gd name="T7" fmla="*/ 2147483647 h 309"/>
              <a:gd name="T8" fmla="*/ 2147483647 w 221"/>
              <a:gd name="T9" fmla="*/ 0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"/>
              <a:gd name="T16" fmla="*/ 0 h 309"/>
              <a:gd name="T17" fmla="*/ 221 w 221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" h="309">
                <a:moveTo>
                  <a:pt x="25" y="0"/>
                </a:moveTo>
                <a:lnTo>
                  <a:pt x="221" y="240"/>
                </a:lnTo>
                <a:lnTo>
                  <a:pt x="91" y="209"/>
                </a:lnTo>
                <a:lnTo>
                  <a:pt x="0" y="309"/>
                </a:lnTo>
                <a:lnTo>
                  <a:pt x="25" y="0"/>
                </a:lnTo>
                <a:close/>
              </a:path>
            </a:pathLst>
          </a:custGeom>
          <a:solidFill>
            <a:srgbClr val="789DC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Freeform 56"/>
          <p:cNvSpPr>
            <a:spLocks/>
          </p:cNvSpPr>
          <p:nvPr/>
        </p:nvSpPr>
        <p:spPr bwMode="auto">
          <a:xfrm>
            <a:off x="3148013" y="5730875"/>
            <a:ext cx="488950" cy="381000"/>
          </a:xfrm>
          <a:custGeom>
            <a:avLst/>
            <a:gdLst>
              <a:gd name="T0" fmla="*/ 2147483647 w 308"/>
              <a:gd name="T1" fmla="*/ 2147483647 h 240"/>
              <a:gd name="T2" fmla="*/ 0 w 308"/>
              <a:gd name="T3" fmla="*/ 2147483647 h 240"/>
              <a:gd name="T4" fmla="*/ 2147483647 w 308"/>
              <a:gd name="T5" fmla="*/ 2147483647 h 240"/>
              <a:gd name="T6" fmla="*/ 2147483647 w 308"/>
              <a:gd name="T7" fmla="*/ 0 h 240"/>
              <a:gd name="T8" fmla="*/ 2147483647 w 308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40"/>
              <a:gd name="T17" fmla="*/ 308 w 308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40">
                <a:moveTo>
                  <a:pt x="308" y="240"/>
                </a:moveTo>
                <a:lnTo>
                  <a:pt x="0" y="204"/>
                </a:lnTo>
                <a:lnTo>
                  <a:pt x="116" y="135"/>
                </a:lnTo>
                <a:lnTo>
                  <a:pt x="113" y="0"/>
                </a:lnTo>
                <a:lnTo>
                  <a:pt x="308" y="240"/>
                </a:lnTo>
                <a:close/>
              </a:path>
            </a:pathLst>
          </a:custGeom>
          <a:solidFill>
            <a:srgbClr val="789DC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9" name="Freeform 57"/>
          <p:cNvSpPr>
            <a:spLocks/>
          </p:cNvSpPr>
          <p:nvPr/>
        </p:nvSpPr>
        <p:spPr bwMode="auto">
          <a:xfrm>
            <a:off x="1998663" y="3959225"/>
            <a:ext cx="344487" cy="493713"/>
          </a:xfrm>
          <a:custGeom>
            <a:avLst/>
            <a:gdLst>
              <a:gd name="T0" fmla="*/ 2147483647 w 217"/>
              <a:gd name="T1" fmla="*/ 2147483647 h 311"/>
              <a:gd name="T2" fmla="*/ 0 w 217"/>
              <a:gd name="T3" fmla="*/ 2147483647 h 311"/>
              <a:gd name="T4" fmla="*/ 2147483647 w 217"/>
              <a:gd name="T5" fmla="*/ 2147483647 h 311"/>
              <a:gd name="T6" fmla="*/ 2147483647 w 217"/>
              <a:gd name="T7" fmla="*/ 0 h 311"/>
              <a:gd name="T8" fmla="*/ 2147483647 w 217"/>
              <a:gd name="T9" fmla="*/ 2147483647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311"/>
              <a:gd name="T17" fmla="*/ 217 w 217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311">
                <a:moveTo>
                  <a:pt x="204" y="311"/>
                </a:moveTo>
                <a:lnTo>
                  <a:pt x="0" y="77"/>
                </a:lnTo>
                <a:lnTo>
                  <a:pt x="132" y="105"/>
                </a:lnTo>
                <a:lnTo>
                  <a:pt x="217" y="0"/>
                </a:lnTo>
                <a:lnTo>
                  <a:pt x="204" y="311"/>
                </a:lnTo>
                <a:close/>
              </a:path>
            </a:pathLst>
          </a:custGeom>
          <a:solidFill>
            <a:srgbClr val="789DC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Freeform 58"/>
          <p:cNvSpPr>
            <a:spLocks/>
          </p:cNvSpPr>
          <p:nvPr/>
        </p:nvSpPr>
        <p:spPr bwMode="auto">
          <a:xfrm>
            <a:off x="1825625" y="1998663"/>
            <a:ext cx="366713" cy="468312"/>
          </a:xfrm>
          <a:custGeom>
            <a:avLst/>
            <a:gdLst>
              <a:gd name="T0" fmla="*/ 2147483647 w 231"/>
              <a:gd name="T1" fmla="*/ 2147483647 h 295"/>
              <a:gd name="T2" fmla="*/ 0 w 231"/>
              <a:gd name="T3" fmla="*/ 0 h 295"/>
              <a:gd name="T4" fmla="*/ 2147483647 w 231"/>
              <a:gd name="T5" fmla="*/ 2147483647 h 295"/>
              <a:gd name="T6" fmla="*/ 2147483647 w 231"/>
              <a:gd name="T7" fmla="*/ 2147483647 h 295"/>
              <a:gd name="T8" fmla="*/ 2147483647 w 231"/>
              <a:gd name="T9" fmla="*/ 2147483647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295"/>
              <a:gd name="T17" fmla="*/ 231 w 231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295">
                <a:moveTo>
                  <a:pt x="94" y="295"/>
                </a:moveTo>
                <a:lnTo>
                  <a:pt x="0" y="0"/>
                </a:lnTo>
                <a:lnTo>
                  <a:pt x="110" y="77"/>
                </a:lnTo>
                <a:lnTo>
                  <a:pt x="231" y="16"/>
                </a:lnTo>
                <a:lnTo>
                  <a:pt x="94" y="295"/>
                </a:lnTo>
                <a:close/>
              </a:path>
            </a:pathLst>
          </a:custGeom>
          <a:solidFill>
            <a:srgbClr val="789DC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1" name="Freeform 14"/>
          <p:cNvSpPr>
            <a:spLocks/>
          </p:cNvSpPr>
          <p:nvPr/>
        </p:nvSpPr>
        <p:spPr bwMode="auto">
          <a:xfrm>
            <a:off x="6218238" y="5029200"/>
            <a:ext cx="431800" cy="485775"/>
          </a:xfrm>
          <a:custGeom>
            <a:avLst/>
            <a:gdLst>
              <a:gd name="T0" fmla="*/ 2147483647 w 272"/>
              <a:gd name="T1" fmla="*/ 0 h 306"/>
              <a:gd name="T2" fmla="*/ 2147483647 w 272"/>
              <a:gd name="T3" fmla="*/ 2147483647 h 306"/>
              <a:gd name="T4" fmla="*/ 2147483647 w 272"/>
              <a:gd name="T5" fmla="*/ 2147483647 h 306"/>
              <a:gd name="T6" fmla="*/ 0 w 272"/>
              <a:gd name="T7" fmla="*/ 2147483647 h 306"/>
              <a:gd name="T8" fmla="*/ 2147483647 w 272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306"/>
              <a:gd name="T17" fmla="*/ 272 w 272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306">
                <a:moveTo>
                  <a:pt x="272" y="0"/>
                </a:moveTo>
                <a:lnTo>
                  <a:pt x="191" y="306"/>
                </a:lnTo>
                <a:lnTo>
                  <a:pt x="138" y="180"/>
                </a:lnTo>
                <a:lnTo>
                  <a:pt x="0" y="166"/>
                </a:lnTo>
                <a:lnTo>
                  <a:pt x="272" y="0"/>
                </a:lnTo>
                <a:close/>
              </a:path>
            </a:pathLst>
          </a:custGeom>
          <a:solidFill>
            <a:srgbClr val="789DC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2" name="Freeform 47"/>
          <p:cNvSpPr>
            <a:spLocks/>
          </p:cNvSpPr>
          <p:nvPr/>
        </p:nvSpPr>
        <p:spPr bwMode="auto">
          <a:xfrm rot="308577">
            <a:off x="5707063" y="5249863"/>
            <a:ext cx="696912" cy="719137"/>
          </a:xfrm>
          <a:custGeom>
            <a:avLst/>
            <a:gdLst>
              <a:gd name="T0" fmla="*/ 2147483647 w 441"/>
              <a:gd name="T1" fmla="*/ 0 h 433"/>
              <a:gd name="T2" fmla="*/ 2147483647 w 441"/>
              <a:gd name="T3" fmla="*/ 0 h 433"/>
              <a:gd name="T4" fmla="*/ 2147483647 w 441"/>
              <a:gd name="T5" fmla="*/ 2147483647 h 433"/>
              <a:gd name="T6" fmla="*/ 2147483647 w 441"/>
              <a:gd name="T7" fmla="*/ 2147483647 h 433"/>
              <a:gd name="T8" fmla="*/ 2147483647 w 441"/>
              <a:gd name="T9" fmla="*/ 2147483647 h 433"/>
              <a:gd name="T10" fmla="*/ 2147483647 w 441"/>
              <a:gd name="T11" fmla="*/ 2147483647 h 433"/>
              <a:gd name="T12" fmla="*/ 2147483647 w 441"/>
              <a:gd name="T13" fmla="*/ 2147483647 h 433"/>
              <a:gd name="T14" fmla="*/ 2147483647 w 441"/>
              <a:gd name="T15" fmla="*/ 2147483647 h 433"/>
              <a:gd name="T16" fmla="*/ 2147483647 w 441"/>
              <a:gd name="T17" fmla="*/ 2147483647 h 433"/>
              <a:gd name="T18" fmla="*/ 0 w 441"/>
              <a:gd name="T19" fmla="*/ 2147483647 h 4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1"/>
              <a:gd name="T31" fmla="*/ 0 h 433"/>
              <a:gd name="T32" fmla="*/ 441 w 441"/>
              <a:gd name="T33" fmla="*/ 433 h 4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1" h="433">
                <a:moveTo>
                  <a:pt x="441" y="0"/>
                </a:moveTo>
                <a:lnTo>
                  <a:pt x="441" y="0"/>
                </a:lnTo>
                <a:lnTo>
                  <a:pt x="394" y="63"/>
                </a:lnTo>
                <a:lnTo>
                  <a:pt x="342" y="127"/>
                </a:lnTo>
                <a:lnTo>
                  <a:pt x="289" y="185"/>
                </a:lnTo>
                <a:lnTo>
                  <a:pt x="234" y="240"/>
                </a:lnTo>
                <a:lnTo>
                  <a:pt x="179" y="292"/>
                </a:lnTo>
                <a:lnTo>
                  <a:pt x="121" y="342"/>
                </a:lnTo>
                <a:lnTo>
                  <a:pt x="61" y="388"/>
                </a:lnTo>
                <a:lnTo>
                  <a:pt x="0" y="433"/>
                </a:lnTo>
              </a:path>
            </a:pathLst>
          </a:custGeom>
          <a:noFill/>
          <a:ln w="184150">
            <a:solidFill>
              <a:srgbClr val="789DC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3" name="Rectangle 5"/>
          <p:cNvSpPr>
            <a:spLocks noChangeArrowheads="1"/>
          </p:cNvSpPr>
          <p:nvPr/>
        </p:nvSpPr>
        <p:spPr bwMode="auto">
          <a:xfrm>
            <a:off x="2114550" y="44450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8" descr="V:\Graphics\Powerpoint\MH_DCM\MH_DCM-TEXTEDIT PROJECTS\SALADIN 7e\Processed files\chapt23\chapt23_textedit\jpg\sal03717_23_15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88913"/>
            <a:ext cx="3781425" cy="65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23.15</a:t>
            </a:r>
          </a:p>
        </p:txBody>
      </p:sp>
      <p:sp>
        <p:nvSpPr>
          <p:cNvPr id="21508" name="TextBox 966"/>
          <p:cNvSpPr txBox="1">
            <a:spLocks noChangeArrowheads="1"/>
          </p:cNvSpPr>
          <p:nvPr/>
        </p:nvSpPr>
        <p:spPr bwMode="auto">
          <a:xfrm>
            <a:off x="4586288" y="658813"/>
            <a:ext cx="3397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Liver</a:t>
            </a:r>
          </a:p>
        </p:txBody>
      </p:sp>
      <p:sp>
        <p:nvSpPr>
          <p:cNvPr id="21509" name="TextBox 968"/>
          <p:cNvSpPr txBox="1">
            <a:spLocks noChangeArrowheads="1"/>
          </p:cNvSpPr>
          <p:nvPr/>
        </p:nvSpPr>
        <p:spPr bwMode="auto">
          <a:xfrm>
            <a:off x="2947988" y="2216150"/>
            <a:ext cx="4349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Kidney</a:t>
            </a:r>
          </a:p>
        </p:txBody>
      </p:sp>
      <p:sp>
        <p:nvSpPr>
          <p:cNvPr id="21510" name="TextBox 969"/>
          <p:cNvSpPr txBox="1">
            <a:spLocks noChangeArrowheads="1"/>
          </p:cNvSpPr>
          <p:nvPr/>
        </p:nvSpPr>
        <p:spPr bwMode="auto">
          <a:xfrm>
            <a:off x="3592513" y="1741488"/>
            <a:ext cx="3778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Renin</a:t>
            </a:r>
          </a:p>
        </p:txBody>
      </p:sp>
      <p:sp>
        <p:nvSpPr>
          <p:cNvPr id="21511" name="TextBox 970"/>
          <p:cNvSpPr txBox="1">
            <a:spLocks noChangeArrowheads="1"/>
          </p:cNvSpPr>
          <p:nvPr/>
        </p:nvSpPr>
        <p:spPr bwMode="auto">
          <a:xfrm>
            <a:off x="3079750" y="4175125"/>
            <a:ext cx="8016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Hypothalamus</a:t>
            </a:r>
          </a:p>
        </p:txBody>
      </p:sp>
      <p:sp>
        <p:nvSpPr>
          <p:cNvPr id="21512" name="TextBox 973"/>
          <p:cNvSpPr txBox="1">
            <a:spLocks noChangeArrowheads="1"/>
          </p:cNvSpPr>
          <p:nvPr/>
        </p:nvSpPr>
        <p:spPr bwMode="auto">
          <a:xfrm>
            <a:off x="6002338" y="4229100"/>
            <a:ext cx="476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Adrenal</a:t>
            </a:r>
          </a:p>
          <a:p>
            <a:pPr algn="ctr"/>
            <a:r>
              <a:rPr lang="en-US" sz="800" b="1"/>
              <a:t>cortex</a:t>
            </a:r>
          </a:p>
        </p:txBody>
      </p:sp>
      <p:sp>
        <p:nvSpPr>
          <p:cNvPr id="21513" name="TextBox 974"/>
          <p:cNvSpPr txBox="1">
            <a:spLocks noChangeArrowheads="1"/>
          </p:cNvSpPr>
          <p:nvPr/>
        </p:nvSpPr>
        <p:spPr bwMode="auto">
          <a:xfrm>
            <a:off x="6002338" y="5100638"/>
            <a:ext cx="4365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Kidney</a:t>
            </a:r>
          </a:p>
        </p:txBody>
      </p:sp>
      <p:sp>
        <p:nvSpPr>
          <p:cNvPr id="21514" name="TextBox 975"/>
          <p:cNvSpPr txBox="1">
            <a:spLocks noChangeArrowheads="1"/>
          </p:cNvSpPr>
          <p:nvPr/>
        </p:nvSpPr>
        <p:spPr bwMode="auto">
          <a:xfrm>
            <a:off x="3079750" y="6070600"/>
            <a:ext cx="619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Thirst  and</a:t>
            </a:r>
          </a:p>
          <a:p>
            <a:r>
              <a:rPr lang="en-US" sz="800" b="1"/>
              <a:t>drinking</a:t>
            </a:r>
          </a:p>
        </p:txBody>
      </p:sp>
      <p:sp>
        <p:nvSpPr>
          <p:cNvPr id="21515" name="TextBox 976"/>
          <p:cNvSpPr txBox="1">
            <a:spLocks noChangeArrowheads="1"/>
          </p:cNvSpPr>
          <p:nvPr/>
        </p:nvSpPr>
        <p:spPr bwMode="auto">
          <a:xfrm>
            <a:off x="4930775" y="6070600"/>
            <a:ext cx="8445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Sodium and</a:t>
            </a:r>
          </a:p>
          <a:p>
            <a:r>
              <a:rPr lang="en-US" sz="800" b="1"/>
              <a:t>water retention</a:t>
            </a:r>
          </a:p>
        </p:txBody>
      </p:sp>
      <p:sp>
        <p:nvSpPr>
          <p:cNvPr id="21516" name="TextBox 977"/>
          <p:cNvSpPr txBox="1">
            <a:spLocks noChangeArrowheads="1"/>
          </p:cNvSpPr>
          <p:nvPr/>
        </p:nvSpPr>
        <p:spPr bwMode="auto">
          <a:xfrm>
            <a:off x="4040188" y="6375400"/>
            <a:ext cx="8255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Elevated blood</a:t>
            </a:r>
          </a:p>
          <a:p>
            <a:pPr algn="ctr"/>
            <a:r>
              <a:rPr lang="en-US" sz="800" b="1"/>
              <a:t>pressure</a:t>
            </a:r>
          </a:p>
        </p:txBody>
      </p:sp>
      <p:sp>
        <p:nvSpPr>
          <p:cNvPr id="21517" name="TextBox 979"/>
          <p:cNvSpPr txBox="1">
            <a:spLocks noChangeArrowheads="1"/>
          </p:cNvSpPr>
          <p:nvPr/>
        </p:nvSpPr>
        <p:spPr bwMode="auto">
          <a:xfrm>
            <a:off x="5675313" y="3421063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Lungs</a:t>
            </a:r>
          </a:p>
        </p:txBody>
      </p:sp>
      <p:sp>
        <p:nvSpPr>
          <p:cNvPr id="21518" name="TextBox 980"/>
          <p:cNvSpPr txBox="1">
            <a:spLocks noChangeArrowheads="1"/>
          </p:cNvSpPr>
          <p:nvPr/>
        </p:nvSpPr>
        <p:spPr bwMode="auto">
          <a:xfrm>
            <a:off x="4610100" y="2655888"/>
            <a:ext cx="7826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Angiotensin-</a:t>
            </a:r>
          </a:p>
          <a:p>
            <a:r>
              <a:rPr lang="en-US" sz="800" b="1"/>
              <a:t>converting</a:t>
            </a:r>
          </a:p>
          <a:p>
            <a:r>
              <a:rPr lang="en-US" sz="800" b="1"/>
              <a:t>enzyme (ACE)</a:t>
            </a:r>
          </a:p>
        </p:txBody>
      </p:sp>
      <p:sp>
        <p:nvSpPr>
          <p:cNvPr id="21519" name="TextBox 982"/>
          <p:cNvSpPr txBox="1">
            <a:spLocks noChangeArrowheads="1"/>
          </p:cNvSpPr>
          <p:nvPr/>
        </p:nvSpPr>
        <p:spPr bwMode="auto">
          <a:xfrm>
            <a:off x="3929063" y="5341938"/>
            <a:ext cx="9286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Vasoconstriction</a:t>
            </a:r>
          </a:p>
        </p:txBody>
      </p:sp>
      <p:sp>
        <p:nvSpPr>
          <p:cNvPr id="21520" name="TextBox 983"/>
          <p:cNvSpPr txBox="1">
            <a:spLocks noChangeArrowheads="1"/>
          </p:cNvSpPr>
          <p:nvPr/>
        </p:nvSpPr>
        <p:spPr bwMode="auto">
          <a:xfrm>
            <a:off x="4887913" y="4721225"/>
            <a:ext cx="692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Aldosterone</a:t>
            </a:r>
          </a:p>
        </p:txBody>
      </p:sp>
      <p:sp>
        <p:nvSpPr>
          <p:cNvPr id="21521" name="TextBox 984"/>
          <p:cNvSpPr txBox="1">
            <a:spLocks noChangeArrowheads="1"/>
          </p:cNvSpPr>
          <p:nvPr/>
        </p:nvSpPr>
        <p:spPr bwMode="auto">
          <a:xfrm>
            <a:off x="4591050" y="4113213"/>
            <a:ext cx="838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Cardiovascular</a:t>
            </a:r>
          </a:p>
          <a:p>
            <a:pPr algn="ctr"/>
            <a:r>
              <a:rPr lang="en-US" sz="800" b="1"/>
              <a:t>system</a:t>
            </a:r>
          </a:p>
        </p:txBody>
      </p:sp>
      <p:sp>
        <p:nvSpPr>
          <p:cNvPr id="21522" name="AutoShape 26"/>
          <p:cNvSpPr>
            <a:spLocks noChangeAspect="1" noChangeArrowheads="1"/>
          </p:cNvSpPr>
          <p:nvPr/>
        </p:nvSpPr>
        <p:spPr bwMode="auto">
          <a:xfrm>
            <a:off x="2828925" y="617538"/>
            <a:ext cx="33226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523" name="Rectangle 5"/>
          <p:cNvSpPr>
            <a:spLocks noChangeArrowheads="1"/>
          </p:cNvSpPr>
          <p:nvPr/>
        </p:nvSpPr>
        <p:spPr bwMode="auto">
          <a:xfrm>
            <a:off x="2114550" y="34925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75" name="Freeform 217"/>
          <p:cNvSpPr>
            <a:spLocks/>
          </p:cNvSpPr>
          <p:nvPr/>
        </p:nvSpPr>
        <p:spPr bwMode="auto">
          <a:xfrm>
            <a:off x="2909888" y="3300413"/>
            <a:ext cx="2962275" cy="1025525"/>
          </a:xfrm>
          <a:custGeom>
            <a:avLst/>
            <a:gdLst>
              <a:gd name="T0" fmla="*/ 1770 w 1866"/>
              <a:gd name="T1" fmla="*/ 391 h 646"/>
              <a:gd name="T2" fmla="*/ 1797 w 1866"/>
              <a:gd name="T3" fmla="*/ 395 h 646"/>
              <a:gd name="T4" fmla="*/ 1820 w 1866"/>
              <a:gd name="T5" fmla="*/ 411 h 646"/>
              <a:gd name="T6" fmla="*/ 1835 w 1866"/>
              <a:gd name="T7" fmla="*/ 432 h 646"/>
              <a:gd name="T8" fmla="*/ 1841 w 1866"/>
              <a:gd name="T9" fmla="*/ 458 h 646"/>
              <a:gd name="T10" fmla="*/ 1841 w 1866"/>
              <a:gd name="T11" fmla="*/ 598 h 646"/>
              <a:gd name="T12" fmla="*/ 1824 w 1866"/>
              <a:gd name="T13" fmla="*/ 646 h 646"/>
              <a:gd name="T14" fmla="*/ 1807 w 1866"/>
              <a:gd name="T15" fmla="*/ 598 h 646"/>
              <a:gd name="T16" fmla="*/ 1807 w 1866"/>
              <a:gd name="T17" fmla="*/ 460 h 646"/>
              <a:gd name="T18" fmla="*/ 1803 w 1866"/>
              <a:gd name="T19" fmla="*/ 447 h 646"/>
              <a:gd name="T20" fmla="*/ 1795 w 1866"/>
              <a:gd name="T21" fmla="*/ 435 h 646"/>
              <a:gd name="T22" fmla="*/ 1784 w 1866"/>
              <a:gd name="T23" fmla="*/ 428 h 646"/>
              <a:gd name="T24" fmla="*/ 1770 w 1866"/>
              <a:gd name="T25" fmla="*/ 426 h 646"/>
              <a:gd name="T26" fmla="*/ 934 w 1866"/>
              <a:gd name="T27" fmla="*/ 526 h 646"/>
              <a:gd name="T28" fmla="*/ 919 w 1866"/>
              <a:gd name="T29" fmla="*/ 574 h 646"/>
              <a:gd name="T30" fmla="*/ 900 w 1866"/>
              <a:gd name="T31" fmla="*/ 526 h 646"/>
              <a:gd name="T32" fmla="*/ 96 w 1866"/>
              <a:gd name="T33" fmla="*/ 426 h 646"/>
              <a:gd name="T34" fmla="*/ 90 w 1866"/>
              <a:gd name="T35" fmla="*/ 426 h 646"/>
              <a:gd name="T36" fmla="*/ 77 w 1866"/>
              <a:gd name="T37" fmla="*/ 432 h 646"/>
              <a:gd name="T38" fmla="*/ 67 w 1866"/>
              <a:gd name="T39" fmla="*/ 441 h 646"/>
              <a:gd name="T40" fmla="*/ 62 w 1866"/>
              <a:gd name="T41" fmla="*/ 455 h 646"/>
              <a:gd name="T42" fmla="*/ 62 w 1866"/>
              <a:gd name="T43" fmla="*/ 598 h 646"/>
              <a:gd name="T44" fmla="*/ 42 w 1866"/>
              <a:gd name="T45" fmla="*/ 646 h 646"/>
              <a:gd name="T46" fmla="*/ 25 w 1866"/>
              <a:gd name="T47" fmla="*/ 598 h 646"/>
              <a:gd name="T48" fmla="*/ 27 w 1866"/>
              <a:gd name="T49" fmla="*/ 458 h 646"/>
              <a:gd name="T50" fmla="*/ 29 w 1866"/>
              <a:gd name="T51" fmla="*/ 445 h 646"/>
              <a:gd name="T52" fmla="*/ 39 w 1866"/>
              <a:gd name="T53" fmla="*/ 420 h 646"/>
              <a:gd name="T54" fmla="*/ 58 w 1866"/>
              <a:gd name="T55" fmla="*/ 403 h 646"/>
              <a:gd name="T56" fmla="*/ 83 w 1866"/>
              <a:gd name="T57" fmla="*/ 391 h 646"/>
              <a:gd name="T58" fmla="*/ 900 w 1866"/>
              <a:gd name="T59" fmla="*/ 389 h 646"/>
              <a:gd name="T60" fmla="*/ 547 w 1866"/>
              <a:gd name="T61" fmla="*/ 251 h 646"/>
              <a:gd name="T62" fmla="*/ 528 w 1866"/>
              <a:gd name="T63" fmla="*/ 249 h 646"/>
              <a:gd name="T64" fmla="*/ 505 w 1866"/>
              <a:gd name="T65" fmla="*/ 242 h 646"/>
              <a:gd name="T66" fmla="*/ 497 w 1866"/>
              <a:gd name="T67" fmla="*/ 223 h 646"/>
              <a:gd name="T68" fmla="*/ 495 w 1866"/>
              <a:gd name="T69" fmla="*/ 171 h 646"/>
              <a:gd name="T70" fmla="*/ 495 w 1866"/>
              <a:gd name="T71" fmla="*/ 79 h 646"/>
              <a:gd name="T72" fmla="*/ 497 w 1866"/>
              <a:gd name="T73" fmla="*/ 29 h 646"/>
              <a:gd name="T74" fmla="*/ 505 w 1866"/>
              <a:gd name="T75" fmla="*/ 10 h 646"/>
              <a:gd name="T76" fmla="*/ 528 w 1866"/>
              <a:gd name="T77" fmla="*/ 0 h 646"/>
              <a:gd name="T78" fmla="*/ 1293 w 1866"/>
              <a:gd name="T79" fmla="*/ 0 h 646"/>
              <a:gd name="T80" fmla="*/ 1312 w 1866"/>
              <a:gd name="T81" fmla="*/ 0 h 646"/>
              <a:gd name="T82" fmla="*/ 1337 w 1866"/>
              <a:gd name="T83" fmla="*/ 10 h 646"/>
              <a:gd name="T84" fmla="*/ 1345 w 1866"/>
              <a:gd name="T85" fmla="*/ 29 h 646"/>
              <a:gd name="T86" fmla="*/ 1346 w 1866"/>
              <a:gd name="T87" fmla="*/ 79 h 646"/>
              <a:gd name="T88" fmla="*/ 1346 w 1866"/>
              <a:gd name="T89" fmla="*/ 171 h 646"/>
              <a:gd name="T90" fmla="*/ 1345 w 1866"/>
              <a:gd name="T91" fmla="*/ 223 h 646"/>
              <a:gd name="T92" fmla="*/ 1337 w 1866"/>
              <a:gd name="T93" fmla="*/ 242 h 646"/>
              <a:gd name="T94" fmla="*/ 1312 w 1866"/>
              <a:gd name="T95" fmla="*/ 249 h 646"/>
              <a:gd name="T96" fmla="*/ 934 w 1866"/>
              <a:gd name="T97" fmla="*/ 251 h 646"/>
              <a:gd name="T98" fmla="*/ 1770 w 1866"/>
              <a:gd name="T99" fmla="*/ 391 h 64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66"/>
              <a:gd name="T151" fmla="*/ 0 h 646"/>
              <a:gd name="T152" fmla="*/ 1866 w 1866"/>
              <a:gd name="T153" fmla="*/ 646 h 64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66" h="646">
                <a:moveTo>
                  <a:pt x="1770" y="391"/>
                </a:moveTo>
                <a:lnTo>
                  <a:pt x="1770" y="391"/>
                </a:lnTo>
                <a:lnTo>
                  <a:pt x="1786" y="391"/>
                </a:lnTo>
                <a:lnTo>
                  <a:pt x="1797" y="395"/>
                </a:lnTo>
                <a:lnTo>
                  <a:pt x="1809" y="403"/>
                </a:lnTo>
                <a:lnTo>
                  <a:pt x="1820" y="411"/>
                </a:lnTo>
                <a:lnTo>
                  <a:pt x="1828" y="420"/>
                </a:lnTo>
                <a:lnTo>
                  <a:pt x="1835" y="432"/>
                </a:lnTo>
                <a:lnTo>
                  <a:pt x="1839" y="445"/>
                </a:lnTo>
                <a:lnTo>
                  <a:pt x="1841" y="458"/>
                </a:lnTo>
                <a:lnTo>
                  <a:pt x="1841" y="598"/>
                </a:lnTo>
                <a:lnTo>
                  <a:pt x="1866" y="589"/>
                </a:lnTo>
                <a:lnTo>
                  <a:pt x="1824" y="646"/>
                </a:lnTo>
                <a:lnTo>
                  <a:pt x="1782" y="589"/>
                </a:lnTo>
                <a:lnTo>
                  <a:pt x="1807" y="598"/>
                </a:lnTo>
                <a:lnTo>
                  <a:pt x="1807" y="460"/>
                </a:lnTo>
                <a:lnTo>
                  <a:pt x="1805" y="455"/>
                </a:lnTo>
                <a:lnTo>
                  <a:pt x="1803" y="447"/>
                </a:lnTo>
                <a:lnTo>
                  <a:pt x="1799" y="441"/>
                </a:lnTo>
                <a:lnTo>
                  <a:pt x="1795" y="435"/>
                </a:lnTo>
                <a:lnTo>
                  <a:pt x="1791" y="432"/>
                </a:lnTo>
                <a:lnTo>
                  <a:pt x="1784" y="428"/>
                </a:lnTo>
                <a:lnTo>
                  <a:pt x="1778" y="426"/>
                </a:lnTo>
                <a:lnTo>
                  <a:pt x="1770" y="426"/>
                </a:lnTo>
                <a:lnTo>
                  <a:pt x="934" y="426"/>
                </a:lnTo>
                <a:lnTo>
                  <a:pt x="934" y="526"/>
                </a:lnTo>
                <a:lnTo>
                  <a:pt x="961" y="516"/>
                </a:lnTo>
                <a:lnTo>
                  <a:pt x="919" y="574"/>
                </a:lnTo>
                <a:lnTo>
                  <a:pt x="875" y="516"/>
                </a:lnTo>
                <a:lnTo>
                  <a:pt x="900" y="526"/>
                </a:lnTo>
                <a:lnTo>
                  <a:pt x="900" y="426"/>
                </a:lnTo>
                <a:lnTo>
                  <a:pt x="96" y="426"/>
                </a:lnTo>
                <a:lnTo>
                  <a:pt x="90" y="426"/>
                </a:lnTo>
                <a:lnTo>
                  <a:pt x="83" y="428"/>
                </a:lnTo>
                <a:lnTo>
                  <a:pt x="77" y="432"/>
                </a:lnTo>
                <a:lnTo>
                  <a:pt x="71" y="435"/>
                </a:lnTo>
                <a:lnTo>
                  <a:pt x="67" y="441"/>
                </a:lnTo>
                <a:lnTo>
                  <a:pt x="63" y="447"/>
                </a:lnTo>
                <a:lnTo>
                  <a:pt x="62" y="455"/>
                </a:lnTo>
                <a:lnTo>
                  <a:pt x="62" y="460"/>
                </a:lnTo>
                <a:lnTo>
                  <a:pt x="62" y="598"/>
                </a:lnTo>
                <a:lnTo>
                  <a:pt x="85" y="589"/>
                </a:lnTo>
                <a:lnTo>
                  <a:pt x="42" y="646"/>
                </a:lnTo>
                <a:lnTo>
                  <a:pt x="0" y="589"/>
                </a:lnTo>
                <a:lnTo>
                  <a:pt x="25" y="598"/>
                </a:lnTo>
                <a:lnTo>
                  <a:pt x="27" y="458"/>
                </a:lnTo>
                <a:lnTo>
                  <a:pt x="29" y="445"/>
                </a:lnTo>
                <a:lnTo>
                  <a:pt x="33" y="432"/>
                </a:lnTo>
                <a:lnTo>
                  <a:pt x="39" y="420"/>
                </a:lnTo>
                <a:lnTo>
                  <a:pt x="48" y="411"/>
                </a:lnTo>
                <a:lnTo>
                  <a:pt x="58" y="403"/>
                </a:lnTo>
                <a:lnTo>
                  <a:pt x="69" y="395"/>
                </a:lnTo>
                <a:lnTo>
                  <a:pt x="83" y="391"/>
                </a:lnTo>
                <a:lnTo>
                  <a:pt x="96" y="391"/>
                </a:lnTo>
                <a:lnTo>
                  <a:pt x="900" y="389"/>
                </a:lnTo>
                <a:lnTo>
                  <a:pt x="900" y="251"/>
                </a:lnTo>
                <a:lnTo>
                  <a:pt x="547" y="251"/>
                </a:lnTo>
                <a:lnTo>
                  <a:pt x="528" y="249"/>
                </a:lnTo>
                <a:lnTo>
                  <a:pt x="514" y="246"/>
                </a:lnTo>
                <a:lnTo>
                  <a:pt x="505" y="242"/>
                </a:lnTo>
                <a:lnTo>
                  <a:pt x="499" y="232"/>
                </a:lnTo>
                <a:lnTo>
                  <a:pt x="497" y="223"/>
                </a:lnTo>
                <a:lnTo>
                  <a:pt x="495" y="207"/>
                </a:lnTo>
                <a:lnTo>
                  <a:pt x="495" y="171"/>
                </a:lnTo>
                <a:lnTo>
                  <a:pt x="495" y="79"/>
                </a:lnTo>
                <a:lnTo>
                  <a:pt x="495" y="42"/>
                </a:lnTo>
                <a:lnTo>
                  <a:pt x="497" y="29"/>
                </a:lnTo>
                <a:lnTo>
                  <a:pt x="499" y="17"/>
                </a:lnTo>
                <a:lnTo>
                  <a:pt x="505" y="10"/>
                </a:lnTo>
                <a:lnTo>
                  <a:pt x="514" y="4"/>
                </a:lnTo>
                <a:lnTo>
                  <a:pt x="528" y="0"/>
                </a:lnTo>
                <a:lnTo>
                  <a:pt x="547" y="0"/>
                </a:lnTo>
                <a:lnTo>
                  <a:pt x="1293" y="0"/>
                </a:lnTo>
                <a:lnTo>
                  <a:pt x="1312" y="0"/>
                </a:lnTo>
                <a:lnTo>
                  <a:pt x="1327" y="4"/>
                </a:lnTo>
                <a:lnTo>
                  <a:pt x="1337" y="10"/>
                </a:lnTo>
                <a:lnTo>
                  <a:pt x="1343" y="17"/>
                </a:lnTo>
                <a:lnTo>
                  <a:pt x="1345" y="29"/>
                </a:lnTo>
                <a:lnTo>
                  <a:pt x="1346" y="42"/>
                </a:lnTo>
                <a:lnTo>
                  <a:pt x="1346" y="79"/>
                </a:lnTo>
                <a:lnTo>
                  <a:pt x="1346" y="171"/>
                </a:lnTo>
                <a:lnTo>
                  <a:pt x="1346" y="207"/>
                </a:lnTo>
                <a:lnTo>
                  <a:pt x="1345" y="223"/>
                </a:lnTo>
                <a:lnTo>
                  <a:pt x="1343" y="232"/>
                </a:lnTo>
                <a:lnTo>
                  <a:pt x="1337" y="242"/>
                </a:lnTo>
                <a:lnTo>
                  <a:pt x="1327" y="246"/>
                </a:lnTo>
                <a:lnTo>
                  <a:pt x="1312" y="249"/>
                </a:lnTo>
                <a:lnTo>
                  <a:pt x="1293" y="251"/>
                </a:lnTo>
                <a:lnTo>
                  <a:pt x="934" y="251"/>
                </a:lnTo>
                <a:lnTo>
                  <a:pt x="934" y="389"/>
                </a:lnTo>
                <a:lnTo>
                  <a:pt x="1770" y="391"/>
                </a:lnTo>
                <a:close/>
              </a:path>
            </a:pathLst>
          </a:custGeom>
          <a:solidFill>
            <a:srgbClr val="E8EDCE"/>
          </a:solidFill>
          <a:ln w="6350">
            <a:solidFill>
              <a:srgbClr val="066C29"/>
            </a:solidFill>
            <a:prstDash val="solid"/>
            <a:round/>
            <a:headEnd/>
            <a:tailEnd/>
          </a:ln>
          <a:effectLst>
            <a:outerShdw blurRad="63500" dist="38100" dir="2400003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8"/>
          <p:cNvSpPr>
            <a:spLocks/>
          </p:cNvSpPr>
          <p:nvPr/>
        </p:nvSpPr>
        <p:spPr bwMode="auto">
          <a:xfrm>
            <a:off x="3695700" y="2165350"/>
            <a:ext cx="1350963" cy="1190625"/>
          </a:xfrm>
          <a:custGeom>
            <a:avLst/>
            <a:gdLst>
              <a:gd name="T0" fmla="*/ 851 w 851"/>
              <a:gd name="T1" fmla="*/ 80 h 750"/>
              <a:gd name="T2" fmla="*/ 851 w 851"/>
              <a:gd name="T3" fmla="*/ 80 h 750"/>
              <a:gd name="T4" fmla="*/ 851 w 851"/>
              <a:gd name="T5" fmla="*/ 42 h 750"/>
              <a:gd name="T6" fmla="*/ 850 w 851"/>
              <a:gd name="T7" fmla="*/ 28 h 750"/>
              <a:gd name="T8" fmla="*/ 848 w 851"/>
              <a:gd name="T9" fmla="*/ 19 h 750"/>
              <a:gd name="T10" fmla="*/ 842 w 851"/>
              <a:gd name="T11" fmla="*/ 9 h 750"/>
              <a:gd name="T12" fmla="*/ 832 w 851"/>
              <a:gd name="T13" fmla="*/ 4 h 750"/>
              <a:gd name="T14" fmla="*/ 817 w 851"/>
              <a:gd name="T15" fmla="*/ 2 h 750"/>
              <a:gd name="T16" fmla="*/ 798 w 851"/>
              <a:gd name="T17" fmla="*/ 0 h 750"/>
              <a:gd name="T18" fmla="*/ 52 w 851"/>
              <a:gd name="T19" fmla="*/ 0 h 750"/>
              <a:gd name="T20" fmla="*/ 52 w 851"/>
              <a:gd name="T21" fmla="*/ 0 h 750"/>
              <a:gd name="T22" fmla="*/ 33 w 851"/>
              <a:gd name="T23" fmla="*/ 2 h 750"/>
              <a:gd name="T24" fmla="*/ 19 w 851"/>
              <a:gd name="T25" fmla="*/ 4 h 750"/>
              <a:gd name="T26" fmla="*/ 10 w 851"/>
              <a:gd name="T27" fmla="*/ 9 h 750"/>
              <a:gd name="T28" fmla="*/ 4 w 851"/>
              <a:gd name="T29" fmla="*/ 19 h 750"/>
              <a:gd name="T30" fmla="*/ 2 w 851"/>
              <a:gd name="T31" fmla="*/ 28 h 750"/>
              <a:gd name="T32" fmla="*/ 0 w 851"/>
              <a:gd name="T33" fmla="*/ 42 h 750"/>
              <a:gd name="T34" fmla="*/ 0 w 851"/>
              <a:gd name="T35" fmla="*/ 80 h 750"/>
              <a:gd name="T36" fmla="*/ 0 w 851"/>
              <a:gd name="T37" fmla="*/ 172 h 750"/>
              <a:gd name="T38" fmla="*/ 0 w 851"/>
              <a:gd name="T39" fmla="*/ 172 h 750"/>
              <a:gd name="T40" fmla="*/ 0 w 851"/>
              <a:gd name="T41" fmla="*/ 209 h 750"/>
              <a:gd name="T42" fmla="*/ 2 w 851"/>
              <a:gd name="T43" fmla="*/ 222 h 750"/>
              <a:gd name="T44" fmla="*/ 4 w 851"/>
              <a:gd name="T45" fmla="*/ 234 h 750"/>
              <a:gd name="T46" fmla="*/ 10 w 851"/>
              <a:gd name="T47" fmla="*/ 241 h 750"/>
              <a:gd name="T48" fmla="*/ 19 w 851"/>
              <a:gd name="T49" fmla="*/ 247 h 750"/>
              <a:gd name="T50" fmla="*/ 33 w 851"/>
              <a:gd name="T51" fmla="*/ 249 h 750"/>
              <a:gd name="T52" fmla="*/ 52 w 851"/>
              <a:gd name="T53" fmla="*/ 251 h 750"/>
              <a:gd name="T54" fmla="*/ 405 w 851"/>
              <a:gd name="T55" fmla="*/ 251 h 750"/>
              <a:gd name="T56" fmla="*/ 405 w 851"/>
              <a:gd name="T57" fmla="*/ 702 h 750"/>
              <a:gd name="T58" fmla="*/ 380 w 851"/>
              <a:gd name="T59" fmla="*/ 692 h 750"/>
              <a:gd name="T60" fmla="*/ 424 w 851"/>
              <a:gd name="T61" fmla="*/ 750 h 750"/>
              <a:gd name="T62" fmla="*/ 466 w 851"/>
              <a:gd name="T63" fmla="*/ 692 h 750"/>
              <a:gd name="T64" fmla="*/ 439 w 851"/>
              <a:gd name="T65" fmla="*/ 702 h 750"/>
              <a:gd name="T66" fmla="*/ 439 w 851"/>
              <a:gd name="T67" fmla="*/ 251 h 750"/>
              <a:gd name="T68" fmla="*/ 798 w 851"/>
              <a:gd name="T69" fmla="*/ 251 h 750"/>
              <a:gd name="T70" fmla="*/ 798 w 851"/>
              <a:gd name="T71" fmla="*/ 251 h 750"/>
              <a:gd name="T72" fmla="*/ 817 w 851"/>
              <a:gd name="T73" fmla="*/ 249 h 750"/>
              <a:gd name="T74" fmla="*/ 832 w 851"/>
              <a:gd name="T75" fmla="*/ 247 h 750"/>
              <a:gd name="T76" fmla="*/ 842 w 851"/>
              <a:gd name="T77" fmla="*/ 241 h 750"/>
              <a:gd name="T78" fmla="*/ 848 w 851"/>
              <a:gd name="T79" fmla="*/ 234 h 750"/>
              <a:gd name="T80" fmla="*/ 850 w 851"/>
              <a:gd name="T81" fmla="*/ 222 h 750"/>
              <a:gd name="T82" fmla="*/ 851 w 851"/>
              <a:gd name="T83" fmla="*/ 209 h 750"/>
              <a:gd name="T84" fmla="*/ 851 w 851"/>
              <a:gd name="T85" fmla="*/ 172 h 750"/>
              <a:gd name="T86" fmla="*/ 851 w 851"/>
              <a:gd name="T87" fmla="*/ 80 h 75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51"/>
              <a:gd name="T133" fmla="*/ 0 h 750"/>
              <a:gd name="T134" fmla="*/ 851 w 851"/>
              <a:gd name="T135" fmla="*/ 750 h 75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51" h="750">
                <a:moveTo>
                  <a:pt x="851" y="80"/>
                </a:moveTo>
                <a:lnTo>
                  <a:pt x="851" y="80"/>
                </a:lnTo>
                <a:lnTo>
                  <a:pt x="851" y="42"/>
                </a:lnTo>
                <a:lnTo>
                  <a:pt x="850" y="28"/>
                </a:lnTo>
                <a:lnTo>
                  <a:pt x="848" y="19"/>
                </a:lnTo>
                <a:lnTo>
                  <a:pt x="842" y="9"/>
                </a:lnTo>
                <a:lnTo>
                  <a:pt x="832" y="4"/>
                </a:lnTo>
                <a:lnTo>
                  <a:pt x="817" y="2"/>
                </a:lnTo>
                <a:lnTo>
                  <a:pt x="798" y="0"/>
                </a:lnTo>
                <a:lnTo>
                  <a:pt x="52" y="0"/>
                </a:lnTo>
                <a:lnTo>
                  <a:pt x="33" y="2"/>
                </a:lnTo>
                <a:lnTo>
                  <a:pt x="19" y="4"/>
                </a:lnTo>
                <a:lnTo>
                  <a:pt x="10" y="9"/>
                </a:lnTo>
                <a:lnTo>
                  <a:pt x="4" y="19"/>
                </a:lnTo>
                <a:lnTo>
                  <a:pt x="2" y="28"/>
                </a:lnTo>
                <a:lnTo>
                  <a:pt x="0" y="42"/>
                </a:lnTo>
                <a:lnTo>
                  <a:pt x="0" y="80"/>
                </a:lnTo>
                <a:lnTo>
                  <a:pt x="0" y="172"/>
                </a:lnTo>
                <a:lnTo>
                  <a:pt x="0" y="209"/>
                </a:lnTo>
                <a:lnTo>
                  <a:pt x="2" y="222"/>
                </a:lnTo>
                <a:lnTo>
                  <a:pt x="4" y="234"/>
                </a:lnTo>
                <a:lnTo>
                  <a:pt x="10" y="241"/>
                </a:lnTo>
                <a:lnTo>
                  <a:pt x="19" y="247"/>
                </a:lnTo>
                <a:lnTo>
                  <a:pt x="33" y="249"/>
                </a:lnTo>
                <a:lnTo>
                  <a:pt x="52" y="251"/>
                </a:lnTo>
                <a:lnTo>
                  <a:pt x="405" y="251"/>
                </a:lnTo>
                <a:lnTo>
                  <a:pt x="405" y="702"/>
                </a:lnTo>
                <a:lnTo>
                  <a:pt x="380" y="692"/>
                </a:lnTo>
                <a:lnTo>
                  <a:pt x="424" y="750"/>
                </a:lnTo>
                <a:lnTo>
                  <a:pt x="466" y="692"/>
                </a:lnTo>
                <a:lnTo>
                  <a:pt x="439" y="702"/>
                </a:lnTo>
                <a:lnTo>
                  <a:pt x="439" y="251"/>
                </a:lnTo>
                <a:lnTo>
                  <a:pt x="798" y="251"/>
                </a:lnTo>
                <a:lnTo>
                  <a:pt x="817" y="249"/>
                </a:lnTo>
                <a:lnTo>
                  <a:pt x="832" y="247"/>
                </a:lnTo>
                <a:lnTo>
                  <a:pt x="842" y="241"/>
                </a:lnTo>
                <a:lnTo>
                  <a:pt x="848" y="234"/>
                </a:lnTo>
                <a:lnTo>
                  <a:pt x="850" y="222"/>
                </a:lnTo>
                <a:lnTo>
                  <a:pt x="851" y="209"/>
                </a:lnTo>
                <a:lnTo>
                  <a:pt x="851" y="172"/>
                </a:lnTo>
                <a:lnTo>
                  <a:pt x="851" y="80"/>
                </a:lnTo>
                <a:close/>
              </a:path>
            </a:pathLst>
          </a:custGeom>
          <a:solidFill>
            <a:srgbClr val="E8EDCE"/>
          </a:solidFill>
          <a:ln w="6350">
            <a:solidFill>
              <a:srgbClr val="066C29"/>
            </a:solidFill>
            <a:prstDash val="solid"/>
            <a:round/>
            <a:headEnd/>
            <a:tailEnd/>
          </a:ln>
          <a:effectLst>
            <a:outerShdw blurRad="63500" dist="38100" dir="2400003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19"/>
          <p:cNvSpPr>
            <a:spLocks/>
          </p:cNvSpPr>
          <p:nvPr/>
        </p:nvSpPr>
        <p:spPr bwMode="auto">
          <a:xfrm>
            <a:off x="3695700" y="1276350"/>
            <a:ext cx="1350963" cy="952500"/>
          </a:xfrm>
          <a:custGeom>
            <a:avLst/>
            <a:gdLst>
              <a:gd name="T0" fmla="*/ 851 w 851"/>
              <a:gd name="T1" fmla="*/ 80 h 600"/>
              <a:gd name="T2" fmla="*/ 851 w 851"/>
              <a:gd name="T3" fmla="*/ 80 h 600"/>
              <a:gd name="T4" fmla="*/ 851 w 851"/>
              <a:gd name="T5" fmla="*/ 42 h 600"/>
              <a:gd name="T6" fmla="*/ 850 w 851"/>
              <a:gd name="T7" fmla="*/ 28 h 600"/>
              <a:gd name="T8" fmla="*/ 848 w 851"/>
              <a:gd name="T9" fmla="*/ 17 h 600"/>
              <a:gd name="T10" fmla="*/ 842 w 851"/>
              <a:gd name="T11" fmla="*/ 9 h 600"/>
              <a:gd name="T12" fmla="*/ 832 w 851"/>
              <a:gd name="T13" fmla="*/ 3 h 600"/>
              <a:gd name="T14" fmla="*/ 817 w 851"/>
              <a:gd name="T15" fmla="*/ 2 h 600"/>
              <a:gd name="T16" fmla="*/ 798 w 851"/>
              <a:gd name="T17" fmla="*/ 0 h 600"/>
              <a:gd name="T18" fmla="*/ 52 w 851"/>
              <a:gd name="T19" fmla="*/ 0 h 600"/>
              <a:gd name="T20" fmla="*/ 52 w 851"/>
              <a:gd name="T21" fmla="*/ 0 h 600"/>
              <a:gd name="T22" fmla="*/ 33 w 851"/>
              <a:gd name="T23" fmla="*/ 2 h 600"/>
              <a:gd name="T24" fmla="*/ 19 w 851"/>
              <a:gd name="T25" fmla="*/ 3 h 600"/>
              <a:gd name="T26" fmla="*/ 10 w 851"/>
              <a:gd name="T27" fmla="*/ 9 h 600"/>
              <a:gd name="T28" fmla="*/ 4 w 851"/>
              <a:gd name="T29" fmla="*/ 17 h 600"/>
              <a:gd name="T30" fmla="*/ 2 w 851"/>
              <a:gd name="T31" fmla="*/ 28 h 600"/>
              <a:gd name="T32" fmla="*/ 0 w 851"/>
              <a:gd name="T33" fmla="*/ 42 h 600"/>
              <a:gd name="T34" fmla="*/ 0 w 851"/>
              <a:gd name="T35" fmla="*/ 80 h 600"/>
              <a:gd name="T36" fmla="*/ 0 w 851"/>
              <a:gd name="T37" fmla="*/ 170 h 600"/>
              <a:gd name="T38" fmla="*/ 0 w 851"/>
              <a:gd name="T39" fmla="*/ 170 h 600"/>
              <a:gd name="T40" fmla="*/ 0 w 851"/>
              <a:gd name="T41" fmla="*/ 209 h 600"/>
              <a:gd name="T42" fmla="*/ 2 w 851"/>
              <a:gd name="T43" fmla="*/ 222 h 600"/>
              <a:gd name="T44" fmla="*/ 4 w 851"/>
              <a:gd name="T45" fmla="*/ 234 h 600"/>
              <a:gd name="T46" fmla="*/ 10 w 851"/>
              <a:gd name="T47" fmla="*/ 241 h 600"/>
              <a:gd name="T48" fmla="*/ 19 w 851"/>
              <a:gd name="T49" fmla="*/ 247 h 600"/>
              <a:gd name="T50" fmla="*/ 33 w 851"/>
              <a:gd name="T51" fmla="*/ 249 h 600"/>
              <a:gd name="T52" fmla="*/ 52 w 851"/>
              <a:gd name="T53" fmla="*/ 251 h 600"/>
              <a:gd name="T54" fmla="*/ 405 w 851"/>
              <a:gd name="T55" fmla="*/ 251 h 600"/>
              <a:gd name="T56" fmla="*/ 405 w 851"/>
              <a:gd name="T57" fmla="*/ 552 h 600"/>
              <a:gd name="T58" fmla="*/ 380 w 851"/>
              <a:gd name="T59" fmla="*/ 542 h 600"/>
              <a:gd name="T60" fmla="*/ 424 w 851"/>
              <a:gd name="T61" fmla="*/ 600 h 600"/>
              <a:gd name="T62" fmla="*/ 466 w 851"/>
              <a:gd name="T63" fmla="*/ 542 h 600"/>
              <a:gd name="T64" fmla="*/ 439 w 851"/>
              <a:gd name="T65" fmla="*/ 552 h 600"/>
              <a:gd name="T66" fmla="*/ 439 w 851"/>
              <a:gd name="T67" fmla="*/ 251 h 600"/>
              <a:gd name="T68" fmla="*/ 798 w 851"/>
              <a:gd name="T69" fmla="*/ 251 h 600"/>
              <a:gd name="T70" fmla="*/ 798 w 851"/>
              <a:gd name="T71" fmla="*/ 251 h 600"/>
              <a:gd name="T72" fmla="*/ 817 w 851"/>
              <a:gd name="T73" fmla="*/ 249 h 600"/>
              <a:gd name="T74" fmla="*/ 832 w 851"/>
              <a:gd name="T75" fmla="*/ 247 h 600"/>
              <a:gd name="T76" fmla="*/ 842 w 851"/>
              <a:gd name="T77" fmla="*/ 241 h 600"/>
              <a:gd name="T78" fmla="*/ 848 w 851"/>
              <a:gd name="T79" fmla="*/ 234 h 600"/>
              <a:gd name="T80" fmla="*/ 850 w 851"/>
              <a:gd name="T81" fmla="*/ 222 h 600"/>
              <a:gd name="T82" fmla="*/ 851 w 851"/>
              <a:gd name="T83" fmla="*/ 209 h 600"/>
              <a:gd name="T84" fmla="*/ 851 w 851"/>
              <a:gd name="T85" fmla="*/ 170 h 600"/>
              <a:gd name="T86" fmla="*/ 851 w 851"/>
              <a:gd name="T87" fmla="*/ 80 h 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51"/>
              <a:gd name="T133" fmla="*/ 0 h 600"/>
              <a:gd name="T134" fmla="*/ 851 w 851"/>
              <a:gd name="T135" fmla="*/ 600 h 6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51" h="600">
                <a:moveTo>
                  <a:pt x="851" y="80"/>
                </a:moveTo>
                <a:lnTo>
                  <a:pt x="851" y="80"/>
                </a:lnTo>
                <a:lnTo>
                  <a:pt x="851" y="42"/>
                </a:lnTo>
                <a:lnTo>
                  <a:pt x="850" y="28"/>
                </a:lnTo>
                <a:lnTo>
                  <a:pt x="848" y="17"/>
                </a:lnTo>
                <a:lnTo>
                  <a:pt x="842" y="9"/>
                </a:lnTo>
                <a:lnTo>
                  <a:pt x="832" y="3"/>
                </a:lnTo>
                <a:lnTo>
                  <a:pt x="817" y="2"/>
                </a:lnTo>
                <a:lnTo>
                  <a:pt x="798" y="0"/>
                </a:lnTo>
                <a:lnTo>
                  <a:pt x="52" y="0"/>
                </a:lnTo>
                <a:lnTo>
                  <a:pt x="33" y="2"/>
                </a:lnTo>
                <a:lnTo>
                  <a:pt x="19" y="3"/>
                </a:lnTo>
                <a:lnTo>
                  <a:pt x="10" y="9"/>
                </a:lnTo>
                <a:lnTo>
                  <a:pt x="4" y="17"/>
                </a:lnTo>
                <a:lnTo>
                  <a:pt x="2" y="28"/>
                </a:lnTo>
                <a:lnTo>
                  <a:pt x="0" y="42"/>
                </a:lnTo>
                <a:lnTo>
                  <a:pt x="0" y="80"/>
                </a:lnTo>
                <a:lnTo>
                  <a:pt x="0" y="170"/>
                </a:lnTo>
                <a:lnTo>
                  <a:pt x="0" y="209"/>
                </a:lnTo>
                <a:lnTo>
                  <a:pt x="2" y="222"/>
                </a:lnTo>
                <a:lnTo>
                  <a:pt x="4" y="234"/>
                </a:lnTo>
                <a:lnTo>
                  <a:pt x="10" y="241"/>
                </a:lnTo>
                <a:lnTo>
                  <a:pt x="19" y="247"/>
                </a:lnTo>
                <a:lnTo>
                  <a:pt x="33" y="249"/>
                </a:lnTo>
                <a:lnTo>
                  <a:pt x="52" y="251"/>
                </a:lnTo>
                <a:lnTo>
                  <a:pt x="405" y="251"/>
                </a:lnTo>
                <a:lnTo>
                  <a:pt x="405" y="552"/>
                </a:lnTo>
                <a:lnTo>
                  <a:pt x="380" y="542"/>
                </a:lnTo>
                <a:lnTo>
                  <a:pt x="424" y="600"/>
                </a:lnTo>
                <a:lnTo>
                  <a:pt x="466" y="542"/>
                </a:lnTo>
                <a:lnTo>
                  <a:pt x="439" y="552"/>
                </a:lnTo>
                <a:lnTo>
                  <a:pt x="439" y="251"/>
                </a:lnTo>
                <a:lnTo>
                  <a:pt x="798" y="251"/>
                </a:lnTo>
                <a:lnTo>
                  <a:pt x="817" y="249"/>
                </a:lnTo>
                <a:lnTo>
                  <a:pt x="832" y="247"/>
                </a:lnTo>
                <a:lnTo>
                  <a:pt x="842" y="241"/>
                </a:lnTo>
                <a:lnTo>
                  <a:pt x="848" y="234"/>
                </a:lnTo>
                <a:lnTo>
                  <a:pt x="850" y="222"/>
                </a:lnTo>
                <a:lnTo>
                  <a:pt x="851" y="209"/>
                </a:lnTo>
                <a:lnTo>
                  <a:pt x="851" y="170"/>
                </a:lnTo>
                <a:lnTo>
                  <a:pt x="851" y="80"/>
                </a:lnTo>
                <a:close/>
              </a:path>
            </a:pathLst>
          </a:custGeom>
          <a:solidFill>
            <a:srgbClr val="E8EDCE"/>
          </a:solidFill>
          <a:ln w="6350">
            <a:solidFill>
              <a:srgbClr val="066C29"/>
            </a:solidFill>
            <a:prstDash val="solid"/>
            <a:round/>
            <a:headEnd/>
            <a:tailEnd/>
          </a:ln>
          <a:effectLst>
            <a:outerShdw blurRad="63500" dist="38100" dir="2400003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29"/>
          <p:cNvSpPr>
            <a:spLocks/>
          </p:cNvSpPr>
          <p:nvPr/>
        </p:nvSpPr>
        <p:spPr bwMode="auto">
          <a:xfrm>
            <a:off x="2657475" y="587375"/>
            <a:ext cx="806450" cy="836613"/>
          </a:xfrm>
          <a:custGeom>
            <a:avLst/>
            <a:gdLst>
              <a:gd name="T0" fmla="*/ 508 w 508"/>
              <a:gd name="T1" fmla="*/ 80 h 527"/>
              <a:gd name="T2" fmla="*/ 508 w 508"/>
              <a:gd name="T3" fmla="*/ 80 h 527"/>
              <a:gd name="T4" fmla="*/ 508 w 508"/>
              <a:gd name="T5" fmla="*/ 44 h 527"/>
              <a:gd name="T6" fmla="*/ 506 w 508"/>
              <a:gd name="T7" fmla="*/ 29 h 527"/>
              <a:gd name="T8" fmla="*/ 504 w 508"/>
              <a:gd name="T9" fmla="*/ 19 h 527"/>
              <a:gd name="T10" fmla="*/ 499 w 508"/>
              <a:gd name="T11" fmla="*/ 11 h 527"/>
              <a:gd name="T12" fmla="*/ 489 w 508"/>
              <a:gd name="T13" fmla="*/ 6 h 527"/>
              <a:gd name="T14" fmla="*/ 474 w 508"/>
              <a:gd name="T15" fmla="*/ 2 h 527"/>
              <a:gd name="T16" fmla="*/ 454 w 508"/>
              <a:gd name="T17" fmla="*/ 0 h 527"/>
              <a:gd name="T18" fmla="*/ 54 w 508"/>
              <a:gd name="T19" fmla="*/ 0 h 527"/>
              <a:gd name="T20" fmla="*/ 54 w 508"/>
              <a:gd name="T21" fmla="*/ 0 h 527"/>
              <a:gd name="T22" fmla="*/ 34 w 508"/>
              <a:gd name="T23" fmla="*/ 2 h 527"/>
              <a:gd name="T24" fmla="*/ 19 w 508"/>
              <a:gd name="T25" fmla="*/ 6 h 527"/>
              <a:gd name="T26" fmla="*/ 10 w 508"/>
              <a:gd name="T27" fmla="*/ 11 h 527"/>
              <a:gd name="T28" fmla="*/ 4 w 508"/>
              <a:gd name="T29" fmla="*/ 19 h 527"/>
              <a:gd name="T30" fmla="*/ 2 w 508"/>
              <a:gd name="T31" fmla="*/ 29 h 527"/>
              <a:gd name="T32" fmla="*/ 0 w 508"/>
              <a:gd name="T33" fmla="*/ 44 h 527"/>
              <a:gd name="T34" fmla="*/ 0 w 508"/>
              <a:gd name="T35" fmla="*/ 80 h 527"/>
              <a:gd name="T36" fmla="*/ 0 w 508"/>
              <a:gd name="T37" fmla="*/ 161 h 527"/>
              <a:gd name="T38" fmla="*/ 0 w 508"/>
              <a:gd name="T39" fmla="*/ 161 h 527"/>
              <a:gd name="T40" fmla="*/ 0 w 508"/>
              <a:gd name="T41" fmla="*/ 197 h 527"/>
              <a:gd name="T42" fmla="*/ 2 w 508"/>
              <a:gd name="T43" fmla="*/ 213 h 527"/>
              <a:gd name="T44" fmla="*/ 4 w 508"/>
              <a:gd name="T45" fmla="*/ 222 h 527"/>
              <a:gd name="T46" fmla="*/ 10 w 508"/>
              <a:gd name="T47" fmla="*/ 230 h 527"/>
              <a:gd name="T48" fmla="*/ 19 w 508"/>
              <a:gd name="T49" fmla="*/ 236 h 527"/>
              <a:gd name="T50" fmla="*/ 34 w 508"/>
              <a:gd name="T51" fmla="*/ 240 h 527"/>
              <a:gd name="T52" fmla="*/ 54 w 508"/>
              <a:gd name="T53" fmla="*/ 242 h 527"/>
              <a:gd name="T54" fmla="*/ 240 w 508"/>
              <a:gd name="T55" fmla="*/ 242 h 527"/>
              <a:gd name="T56" fmla="*/ 240 w 508"/>
              <a:gd name="T57" fmla="*/ 477 h 527"/>
              <a:gd name="T58" fmla="*/ 240 w 508"/>
              <a:gd name="T59" fmla="*/ 477 h 527"/>
              <a:gd name="T60" fmla="*/ 217 w 508"/>
              <a:gd name="T61" fmla="*/ 470 h 527"/>
              <a:gd name="T62" fmla="*/ 259 w 508"/>
              <a:gd name="T63" fmla="*/ 527 h 527"/>
              <a:gd name="T64" fmla="*/ 301 w 508"/>
              <a:gd name="T65" fmla="*/ 470 h 527"/>
              <a:gd name="T66" fmla="*/ 276 w 508"/>
              <a:gd name="T67" fmla="*/ 477 h 527"/>
              <a:gd name="T68" fmla="*/ 276 w 508"/>
              <a:gd name="T69" fmla="*/ 242 h 527"/>
              <a:gd name="T70" fmla="*/ 454 w 508"/>
              <a:gd name="T71" fmla="*/ 242 h 527"/>
              <a:gd name="T72" fmla="*/ 454 w 508"/>
              <a:gd name="T73" fmla="*/ 242 h 527"/>
              <a:gd name="T74" fmla="*/ 474 w 508"/>
              <a:gd name="T75" fmla="*/ 240 h 527"/>
              <a:gd name="T76" fmla="*/ 489 w 508"/>
              <a:gd name="T77" fmla="*/ 236 h 527"/>
              <a:gd name="T78" fmla="*/ 499 w 508"/>
              <a:gd name="T79" fmla="*/ 230 h 527"/>
              <a:gd name="T80" fmla="*/ 504 w 508"/>
              <a:gd name="T81" fmla="*/ 222 h 527"/>
              <a:gd name="T82" fmla="*/ 506 w 508"/>
              <a:gd name="T83" fmla="*/ 213 h 527"/>
              <a:gd name="T84" fmla="*/ 508 w 508"/>
              <a:gd name="T85" fmla="*/ 197 h 527"/>
              <a:gd name="T86" fmla="*/ 508 w 508"/>
              <a:gd name="T87" fmla="*/ 161 h 527"/>
              <a:gd name="T88" fmla="*/ 508 w 508"/>
              <a:gd name="T89" fmla="*/ 80 h 5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08"/>
              <a:gd name="T136" fmla="*/ 0 h 527"/>
              <a:gd name="T137" fmla="*/ 508 w 508"/>
              <a:gd name="T138" fmla="*/ 527 h 52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08" h="527">
                <a:moveTo>
                  <a:pt x="508" y="80"/>
                </a:moveTo>
                <a:lnTo>
                  <a:pt x="508" y="80"/>
                </a:lnTo>
                <a:lnTo>
                  <a:pt x="508" y="44"/>
                </a:lnTo>
                <a:lnTo>
                  <a:pt x="506" y="29"/>
                </a:lnTo>
                <a:lnTo>
                  <a:pt x="504" y="19"/>
                </a:lnTo>
                <a:lnTo>
                  <a:pt x="499" y="11"/>
                </a:lnTo>
                <a:lnTo>
                  <a:pt x="489" y="6"/>
                </a:lnTo>
                <a:lnTo>
                  <a:pt x="474" y="2"/>
                </a:lnTo>
                <a:lnTo>
                  <a:pt x="454" y="0"/>
                </a:lnTo>
                <a:lnTo>
                  <a:pt x="54" y="0"/>
                </a:lnTo>
                <a:lnTo>
                  <a:pt x="34" y="2"/>
                </a:lnTo>
                <a:lnTo>
                  <a:pt x="19" y="6"/>
                </a:lnTo>
                <a:lnTo>
                  <a:pt x="10" y="11"/>
                </a:lnTo>
                <a:lnTo>
                  <a:pt x="4" y="19"/>
                </a:lnTo>
                <a:lnTo>
                  <a:pt x="2" y="29"/>
                </a:lnTo>
                <a:lnTo>
                  <a:pt x="0" y="44"/>
                </a:lnTo>
                <a:lnTo>
                  <a:pt x="0" y="80"/>
                </a:lnTo>
                <a:lnTo>
                  <a:pt x="0" y="161"/>
                </a:lnTo>
                <a:lnTo>
                  <a:pt x="0" y="197"/>
                </a:lnTo>
                <a:lnTo>
                  <a:pt x="2" y="213"/>
                </a:lnTo>
                <a:lnTo>
                  <a:pt x="4" y="222"/>
                </a:lnTo>
                <a:lnTo>
                  <a:pt x="10" y="230"/>
                </a:lnTo>
                <a:lnTo>
                  <a:pt x="19" y="236"/>
                </a:lnTo>
                <a:lnTo>
                  <a:pt x="34" y="240"/>
                </a:lnTo>
                <a:lnTo>
                  <a:pt x="54" y="242"/>
                </a:lnTo>
                <a:lnTo>
                  <a:pt x="240" y="242"/>
                </a:lnTo>
                <a:lnTo>
                  <a:pt x="240" y="477"/>
                </a:lnTo>
                <a:lnTo>
                  <a:pt x="217" y="470"/>
                </a:lnTo>
                <a:lnTo>
                  <a:pt x="259" y="527"/>
                </a:lnTo>
                <a:lnTo>
                  <a:pt x="301" y="470"/>
                </a:lnTo>
                <a:lnTo>
                  <a:pt x="276" y="477"/>
                </a:lnTo>
                <a:lnTo>
                  <a:pt x="276" y="242"/>
                </a:lnTo>
                <a:lnTo>
                  <a:pt x="454" y="242"/>
                </a:lnTo>
                <a:lnTo>
                  <a:pt x="474" y="240"/>
                </a:lnTo>
                <a:lnTo>
                  <a:pt x="489" y="236"/>
                </a:lnTo>
                <a:lnTo>
                  <a:pt x="499" y="230"/>
                </a:lnTo>
                <a:lnTo>
                  <a:pt x="504" y="222"/>
                </a:lnTo>
                <a:lnTo>
                  <a:pt x="506" y="213"/>
                </a:lnTo>
                <a:lnTo>
                  <a:pt x="508" y="197"/>
                </a:lnTo>
                <a:lnTo>
                  <a:pt x="508" y="161"/>
                </a:lnTo>
                <a:lnTo>
                  <a:pt x="508" y="80"/>
                </a:lnTo>
                <a:close/>
              </a:path>
            </a:pathLst>
          </a:custGeom>
          <a:solidFill>
            <a:srgbClr val="FFF5D6"/>
          </a:solidFill>
          <a:ln w="6350">
            <a:solidFill>
              <a:srgbClr val="FDB913"/>
            </a:solidFill>
            <a:prstDash val="solid"/>
            <a:round/>
            <a:headEnd/>
            <a:tailEnd/>
          </a:ln>
          <a:effectLst>
            <a:outerShdw blurRad="63500" dist="38100" dir="2400003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91"/>
          <p:cNvGrpSpPr/>
          <p:nvPr/>
        </p:nvGrpSpPr>
        <p:grpSpPr>
          <a:xfrm>
            <a:off x="4428330" y="3035300"/>
            <a:ext cx="869158" cy="138496"/>
            <a:chOff x="4421980" y="3025775"/>
            <a:chExt cx="869158" cy="138496"/>
          </a:xfrm>
          <a:effectLst>
            <a:outerShdw blurRad="12700" dist="38100" dir="2400000" algn="tl" rotWithShape="0">
              <a:prstClr val="black">
                <a:alpha val="20000"/>
              </a:prstClr>
            </a:outerShdw>
          </a:effectLst>
        </p:grpSpPr>
        <p:sp>
          <p:nvSpPr>
            <p:cNvPr id="72" name="Freeform 250"/>
            <p:cNvSpPr>
              <a:spLocks/>
            </p:cNvSpPr>
            <p:nvPr/>
          </p:nvSpPr>
          <p:spPr bwMode="auto">
            <a:xfrm>
              <a:off x="4421980" y="3029333"/>
              <a:ext cx="868363" cy="134938"/>
            </a:xfrm>
            <a:custGeom>
              <a:avLst/>
              <a:gdLst/>
              <a:ahLst/>
              <a:cxnLst>
                <a:cxn ang="0">
                  <a:pos x="547" y="25"/>
                </a:cxn>
                <a:cxn ang="0">
                  <a:pos x="48" y="25"/>
                </a:cxn>
                <a:cxn ang="0">
                  <a:pos x="58" y="0"/>
                </a:cxn>
                <a:cxn ang="0">
                  <a:pos x="0" y="42"/>
                </a:cxn>
                <a:cxn ang="0">
                  <a:pos x="58" y="85"/>
                </a:cxn>
                <a:cxn ang="0">
                  <a:pos x="48" y="60"/>
                </a:cxn>
                <a:cxn ang="0">
                  <a:pos x="547" y="60"/>
                </a:cxn>
                <a:cxn ang="0">
                  <a:pos x="547" y="25"/>
                </a:cxn>
              </a:cxnLst>
              <a:rect l="0" t="0" r="r" b="b"/>
              <a:pathLst>
                <a:path w="547" h="85">
                  <a:moveTo>
                    <a:pt x="547" y="25"/>
                  </a:moveTo>
                  <a:lnTo>
                    <a:pt x="48" y="25"/>
                  </a:lnTo>
                  <a:lnTo>
                    <a:pt x="58" y="0"/>
                  </a:lnTo>
                  <a:lnTo>
                    <a:pt x="0" y="42"/>
                  </a:lnTo>
                  <a:lnTo>
                    <a:pt x="58" y="85"/>
                  </a:lnTo>
                  <a:lnTo>
                    <a:pt x="48" y="60"/>
                  </a:lnTo>
                  <a:lnTo>
                    <a:pt x="547" y="60"/>
                  </a:lnTo>
                  <a:lnTo>
                    <a:pt x="547" y="25"/>
                  </a:lnTo>
                  <a:close/>
                </a:path>
              </a:pathLst>
            </a:custGeom>
            <a:solidFill>
              <a:srgbClr val="E8ED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9" name="Freeform 251"/>
            <p:cNvSpPr>
              <a:spLocks/>
            </p:cNvSpPr>
            <p:nvPr/>
          </p:nvSpPr>
          <p:spPr bwMode="auto">
            <a:xfrm>
              <a:off x="4422775" y="3025775"/>
              <a:ext cx="868363" cy="134938"/>
            </a:xfrm>
            <a:custGeom>
              <a:avLst/>
              <a:gdLst/>
              <a:ahLst/>
              <a:cxnLst>
                <a:cxn ang="0">
                  <a:pos x="547" y="25"/>
                </a:cxn>
                <a:cxn ang="0">
                  <a:pos x="48" y="25"/>
                </a:cxn>
                <a:cxn ang="0">
                  <a:pos x="58" y="0"/>
                </a:cxn>
                <a:cxn ang="0">
                  <a:pos x="0" y="42"/>
                </a:cxn>
                <a:cxn ang="0">
                  <a:pos x="58" y="85"/>
                </a:cxn>
                <a:cxn ang="0">
                  <a:pos x="48" y="60"/>
                </a:cxn>
                <a:cxn ang="0">
                  <a:pos x="547" y="60"/>
                </a:cxn>
              </a:cxnLst>
              <a:rect l="0" t="0" r="r" b="b"/>
              <a:pathLst>
                <a:path w="547" h="85">
                  <a:moveTo>
                    <a:pt x="547" y="25"/>
                  </a:moveTo>
                  <a:lnTo>
                    <a:pt x="48" y="25"/>
                  </a:lnTo>
                  <a:lnTo>
                    <a:pt x="58" y="0"/>
                  </a:lnTo>
                  <a:lnTo>
                    <a:pt x="0" y="42"/>
                  </a:lnTo>
                  <a:lnTo>
                    <a:pt x="58" y="85"/>
                  </a:lnTo>
                  <a:lnTo>
                    <a:pt x="48" y="60"/>
                  </a:lnTo>
                  <a:lnTo>
                    <a:pt x="547" y="60"/>
                  </a:lnTo>
                </a:path>
              </a:pathLst>
            </a:custGeom>
            <a:noFill/>
            <a:ln w="6350">
              <a:solidFill>
                <a:srgbClr val="066C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83" name="Freeform 276"/>
          <p:cNvSpPr>
            <a:spLocks/>
          </p:cNvSpPr>
          <p:nvPr/>
        </p:nvSpPr>
        <p:spPr bwMode="auto">
          <a:xfrm>
            <a:off x="2959100" y="4941888"/>
            <a:ext cx="965200" cy="1589087"/>
          </a:xfrm>
          <a:custGeom>
            <a:avLst/>
            <a:gdLst>
              <a:gd name="T0" fmla="*/ 0 w 608"/>
              <a:gd name="T1" fmla="*/ 0 h 1022"/>
              <a:gd name="T2" fmla="*/ 0 w 608"/>
              <a:gd name="T3" fmla="*/ 928 h 1022"/>
              <a:gd name="T4" fmla="*/ 0 w 608"/>
              <a:gd name="T5" fmla="*/ 928 h 1022"/>
              <a:gd name="T6" fmla="*/ 0 w 608"/>
              <a:gd name="T7" fmla="*/ 928 h 1022"/>
              <a:gd name="T8" fmla="*/ 2 w 608"/>
              <a:gd name="T9" fmla="*/ 944 h 1022"/>
              <a:gd name="T10" fmla="*/ 6 w 608"/>
              <a:gd name="T11" fmla="*/ 955 h 1022"/>
              <a:gd name="T12" fmla="*/ 11 w 608"/>
              <a:gd name="T13" fmla="*/ 967 h 1022"/>
              <a:gd name="T14" fmla="*/ 21 w 608"/>
              <a:gd name="T15" fmla="*/ 978 h 1022"/>
              <a:gd name="T16" fmla="*/ 31 w 608"/>
              <a:gd name="T17" fmla="*/ 986 h 1022"/>
              <a:gd name="T18" fmla="*/ 42 w 608"/>
              <a:gd name="T19" fmla="*/ 991 h 1022"/>
              <a:gd name="T20" fmla="*/ 56 w 608"/>
              <a:gd name="T21" fmla="*/ 995 h 1022"/>
              <a:gd name="T22" fmla="*/ 69 w 608"/>
              <a:gd name="T23" fmla="*/ 997 h 1022"/>
              <a:gd name="T24" fmla="*/ 560 w 608"/>
              <a:gd name="T25" fmla="*/ 997 h 1022"/>
              <a:gd name="T26" fmla="*/ 552 w 608"/>
              <a:gd name="T27" fmla="*/ 1022 h 1022"/>
              <a:gd name="T28" fmla="*/ 608 w 608"/>
              <a:gd name="T29" fmla="*/ 980 h 1022"/>
              <a:gd name="T30" fmla="*/ 552 w 608"/>
              <a:gd name="T31" fmla="*/ 938 h 1022"/>
              <a:gd name="T32" fmla="*/ 560 w 608"/>
              <a:gd name="T33" fmla="*/ 963 h 1022"/>
              <a:gd name="T34" fmla="*/ 560 w 608"/>
              <a:gd name="T35" fmla="*/ 963 h 1022"/>
              <a:gd name="T36" fmla="*/ 69 w 608"/>
              <a:gd name="T37" fmla="*/ 963 h 1022"/>
              <a:gd name="T38" fmla="*/ 69 w 608"/>
              <a:gd name="T39" fmla="*/ 963 h 1022"/>
              <a:gd name="T40" fmla="*/ 63 w 608"/>
              <a:gd name="T41" fmla="*/ 961 h 1022"/>
              <a:gd name="T42" fmla="*/ 56 w 608"/>
              <a:gd name="T43" fmla="*/ 959 h 1022"/>
              <a:gd name="T44" fmla="*/ 50 w 608"/>
              <a:gd name="T45" fmla="*/ 957 h 1022"/>
              <a:gd name="T46" fmla="*/ 44 w 608"/>
              <a:gd name="T47" fmla="*/ 951 h 1022"/>
              <a:gd name="T48" fmla="*/ 40 w 608"/>
              <a:gd name="T49" fmla="*/ 947 h 1022"/>
              <a:gd name="T50" fmla="*/ 36 w 608"/>
              <a:gd name="T51" fmla="*/ 942 h 1022"/>
              <a:gd name="T52" fmla="*/ 34 w 608"/>
              <a:gd name="T53" fmla="*/ 934 h 1022"/>
              <a:gd name="T54" fmla="*/ 34 w 608"/>
              <a:gd name="T55" fmla="*/ 926 h 1022"/>
              <a:gd name="T56" fmla="*/ 34 w 608"/>
              <a:gd name="T57" fmla="*/ 0 h 1022"/>
              <a:gd name="T58" fmla="*/ 0 w 608"/>
              <a:gd name="T59" fmla="*/ 0 h 102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08"/>
              <a:gd name="T91" fmla="*/ 0 h 1022"/>
              <a:gd name="T92" fmla="*/ 608 w 608"/>
              <a:gd name="T93" fmla="*/ 1022 h 102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08" h="1022">
                <a:moveTo>
                  <a:pt x="0" y="0"/>
                </a:moveTo>
                <a:lnTo>
                  <a:pt x="0" y="928"/>
                </a:lnTo>
                <a:lnTo>
                  <a:pt x="2" y="944"/>
                </a:lnTo>
                <a:lnTo>
                  <a:pt x="6" y="955"/>
                </a:lnTo>
                <a:lnTo>
                  <a:pt x="11" y="967"/>
                </a:lnTo>
                <a:lnTo>
                  <a:pt x="21" y="978"/>
                </a:lnTo>
                <a:lnTo>
                  <a:pt x="31" y="986"/>
                </a:lnTo>
                <a:lnTo>
                  <a:pt x="42" y="991"/>
                </a:lnTo>
                <a:lnTo>
                  <a:pt x="56" y="995"/>
                </a:lnTo>
                <a:lnTo>
                  <a:pt x="69" y="997"/>
                </a:lnTo>
                <a:lnTo>
                  <a:pt x="560" y="997"/>
                </a:lnTo>
                <a:lnTo>
                  <a:pt x="552" y="1022"/>
                </a:lnTo>
                <a:lnTo>
                  <a:pt x="608" y="980"/>
                </a:lnTo>
                <a:lnTo>
                  <a:pt x="552" y="938"/>
                </a:lnTo>
                <a:lnTo>
                  <a:pt x="560" y="963"/>
                </a:lnTo>
                <a:lnTo>
                  <a:pt x="69" y="963"/>
                </a:lnTo>
                <a:lnTo>
                  <a:pt x="63" y="961"/>
                </a:lnTo>
                <a:lnTo>
                  <a:pt x="56" y="959"/>
                </a:lnTo>
                <a:lnTo>
                  <a:pt x="50" y="957"/>
                </a:lnTo>
                <a:lnTo>
                  <a:pt x="44" y="951"/>
                </a:lnTo>
                <a:lnTo>
                  <a:pt x="40" y="947"/>
                </a:lnTo>
                <a:lnTo>
                  <a:pt x="36" y="942"/>
                </a:lnTo>
                <a:lnTo>
                  <a:pt x="34" y="934"/>
                </a:lnTo>
                <a:lnTo>
                  <a:pt x="34" y="926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rgbClr val="E8EDCE"/>
          </a:solidFill>
          <a:ln w="6350">
            <a:solidFill>
              <a:srgbClr val="066C29"/>
            </a:solidFill>
            <a:prstDash val="solid"/>
            <a:round/>
            <a:headEnd/>
            <a:tailEnd/>
          </a:ln>
          <a:effectLst>
            <a:outerShdw blurRad="63500" dist="38100" dir="2400003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93"/>
          <p:cNvGrpSpPr/>
          <p:nvPr/>
        </p:nvGrpSpPr>
        <p:grpSpPr>
          <a:xfrm>
            <a:off x="4303018" y="5484403"/>
            <a:ext cx="133350" cy="815975"/>
            <a:chOff x="4143375" y="5321300"/>
            <a:chExt cx="133350" cy="815975"/>
          </a:xfrm>
          <a:effectLst>
            <a:outerShdw blurRad="12700" dist="38100" dir="2400000" algn="tl" rotWithShape="0">
              <a:prstClr val="black">
                <a:alpha val="20000"/>
              </a:prstClr>
            </a:outerShdw>
          </a:effectLst>
        </p:grpSpPr>
        <p:sp>
          <p:nvSpPr>
            <p:cNvPr id="84" name="Freeform 252"/>
            <p:cNvSpPr>
              <a:spLocks/>
            </p:cNvSpPr>
            <p:nvPr/>
          </p:nvSpPr>
          <p:spPr bwMode="auto">
            <a:xfrm>
              <a:off x="4143375" y="5321300"/>
              <a:ext cx="133350" cy="81597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466"/>
                </a:cxn>
                <a:cxn ang="0">
                  <a:pos x="0" y="459"/>
                </a:cxn>
                <a:cxn ang="0">
                  <a:pos x="42" y="514"/>
                </a:cxn>
                <a:cxn ang="0">
                  <a:pos x="84" y="459"/>
                </a:cxn>
                <a:cxn ang="0">
                  <a:pos x="59" y="466"/>
                </a:cxn>
                <a:cxn ang="0">
                  <a:pos x="59" y="0"/>
                </a:cxn>
                <a:cxn ang="0">
                  <a:pos x="25" y="0"/>
                </a:cxn>
              </a:cxnLst>
              <a:rect l="0" t="0" r="r" b="b"/>
              <a:pathLst>
                <a:path w="84" h="514">
                  <a:moveTo>
                    <a:pt x="25" y="0"/>
                  </a:moveTo>
                  <a:lnTo>
                    <a:pt x="25" y="466"/>
                  </a:lnTo>
                  <a:lnTo>
                    <a:pt x="0" y="459"/>
                  </a:lnTo>
                  <a:lnTo>
                    <a:pt x="42" y="514"/>
                  </a:lnTo>
                  <a:lnTo>
                    <a:pt x="84" y="459"/>
                  </a:lnTo>
                  <a:lnTo>
                    <a:pt x="59" y="466"/>
                  </a:lnTo>
                  <a:lnTo>
                    <a:pt x="5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8ED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5" name="Freeform 253"/>
            <p:cNvSpPr>
              <a:spLocks/>
            </p:cNvSpPr>
            <p:nvPr/>
          </p:nvSpPr>
          <p:spPr bwMode="auto">
            <a:xfrm>
              <a:off x="4143375" y="5321300"/>
              <a:ext cx="133350" cy="81597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466"/>
                </a:cxn>
                <a:cxn ang="0">
                  <a:pos x="0" y="459"/>
                </a:cxn>
                <a:cxn ang="0">
                  <a:pos x="42" y="514"/>
                </a:cxn>
                <a:cxn ang="0">
                  <a:pos x="84" y="459"/>
                </a:cxn>
                <a:cxn ang="0">
                  <a:pos x="59" y="466"/>
                </a:cxn>
                <a:cxn ang="0">
                  <a:pos x="59" y="0"/>
                </a:cxn>
              </a:cxnLst>
              <a:rect l="0" t="0" r="r" b="b"/>
              <a:pathLst>
                <a:path w="84" h="514">
                  <a:moveTo>
                    <a:pt x="25" y="0"/>
                  </a:moveTo>
                  <a:lnTo>
                    <a:pt x="25" y="466"/>
                  </a:lnTo>
                  <a:lnTo>
                    <a:pt x="0" y="459"/>
                  </a:lnTo>
                  <a:lnTo>
                    <a:pt x="42" y="514"/>
                  </a:lnTo>
                  <a:lnTo>
                    <a:pt x="84" y="459"/>
                  </a:lnTo>
                  <a:lnTo>
                    <a:pt x="59" y="466"/>
                  </a:lnTo>
                  <a:lnTo>
                    <a:pt x="59" y="0"/>
                  </a:lnTo>
                </a:path>
              </a:pathLst>
            </a:custGeom>
            <a:noFill/>
            <a:ln w="6350">
              <a:solidFill>
                <a:srgbClr val="066C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3380693" y="1847999"/>
            <a:ext cx="935038" cy="134938"/>
            <a:chOff x="3225800" y="1689100"/>
            <a:chExt cx="935038" cy="134938"/>
          </a:xfrm>
          <a:effectLst>
            <a:outerShdw blurRad="12700" dist="38100" dir="2400000" algn="tl" rotWithShape="0">
              <a:prstClr val="black">
                <a:alpha val="20000"/>
              </a:prstClr>
            </a:outerShdw>
          </a:effectLst>
        </p:grpSpPr>
        <p:sp>
          <p:nvSpPr>
            <p:cNvPr id="86" name="Freeform 248"/>
            <p:cNvSpPr>
              <a:spLocks/>
            </p:cNvSpPr>
            <p:nvPr/>
          </p:nvSpPr>
          <p:spPr bwMode="auto">
            <a:xfrm>
              <a:off x="3225800" y="1689100"/>
              <a:ext cx="935038" cy="134938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541" y="60"/>
                </a:cxn>
                <a:cxn ang="0">
                  <a:pos x="534" y="85"/>
                </a:cxn>
                <a:cxn ang="0">
                  <a:pos x="589" y="42"/>
                </a:cxn>
                <a:cxn ang="0">
                  <a:pos x="534" y="0"/>
                </a:cxn>
                <a:cxn ang="0">
                  <a:pos x="541" y="25"/>
                </a:cxn>
                <a:cxn ang="0">
                  <a:pos x="0" y="25"/>
                </a:cxn>
                <a:cxn ang="0">
                  <a:pos x="0" y="60"/>
                </a:cxn>
              </a:cxnLst>
              <a:rect l="0" t="0" r="r" b="b"/>
              <a:pathLst>
                <a:path w="589" h="85">
                  <a:moveTo>
                    <a:pt x="0" y="60"/>
                  </a:moveTo>
                  <a:lnTo>
                    <a:pt x="541" y="60"/>
                  </a:lnTo>
                  <a:lnTo>
                    <a:pt x="534" y="85"/>
                  </a:lnTo>
                  <a:lnTo>
                    <a:pt x="589" y="42"/>
                  </a:lnTo>
                  <a:lnTo>
                    <a:pt x="534" y="0"/>
                  </a:lnTo>
                  <a:lnTo>
                    <a:pt x="541" y="25"/>
                  </a:lnTo>
                  <a:lnTo>
                    <a:pt x="0" y="2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8ED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Freeform 249"/>
            <p:cNvSpPr>
              <a:spLocks/>
            </p:cNvSpPr>
            <p:nvPr/>
          </p:nvSpPr>
          <p:spPr bwMode="auto">
            <a:xfrm>
              <a:off x="3225800" y="1689100"/>
              <a:ext cx="935038" cy="134938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541" y="60"/>
                </a:cxn>
                <a:cxn ang="0">
                  <a:pos x="534" y="85"/>
                </a:cxn>
                <a:cxn ang="0">
                  <a:pos x="589" y="42"/>
                </a:cxn>
                <a:cxn ang="0">
                  <a:pos x="534" y="0"/>
                </a:cxn>
                <a:cxn ang="0">
                  <a:pos x="541" y="25"/>
                </a:cxn>
                <a:cxn ang="0">
                  <a:pos x="0" y="25"/>
                </a:cxn>
              </a:cxnLst>
              <a:rect l="0" t="0" r="r" b="b"/>
              <a:pathLst>
                <a:path w="589" h="85">
                  <a:moveTo>
                    <a:pt x="0" y="60"/>
                  </a:moveTo>
                  <a:lnTo>
                    <a:pt x="541" y="60"/>
                  </a:lnTo>
                  <a:lnTo>
                    <a:pt x="534" y="85"/>
                  </a:lnTo>
                  <a:lnTo>
                    <a:pt x="589" y="42"/>
                  </a:lnTo>
                  <a:lnTo>
                    <a:pt x="534" y="0"/>
                  </a:lnTo>
                  <a:lnTo>
                    <a:pt x="541" y="25"/>
                  </a:lnTo>
                  <a:lnTo>
                    <a:pt x="0" y="25"/>
                  </a:lnTo>
                </a:path>
              </a:pathLst>
            </a:custGeom>
            <a:noFill/>
            <a:ln w="6350">
              <a:solidFill>
                <a:srgbClr val="066C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4824028" y="5186846"/>
            <a:ext cx="1016000" cy="1343025"/>
            <a:chOff x="4664075" y="5022850"/>
            <a:chExt cx="1016000" cy="1343025"/>
          </a:xfrm>
          <a:effectLst>
            <a:outerShdw blurRad="12700" dist="38100" dir="2400000" algn="tl" rotWithShape="0">
              <a:prstClr val="black">
                <a:alpha val="20000"/>
              </a:prstClr>
            </a:outerShdw>
          </a:effectLst>
        </p:grpSpPr>
        <p:sp>
          <p:nvSpPr>
            <p:cNvPr id="88" name="Freeform 274"/>
            <p:cNvSpPr>
              <a:spLocks/>
            </p:cNvSpPr>
            <p:nvPr/>
          </p:nvSpPr>
          <p:spPr bwMode="auto">
            <a:xfrm>
              <a:off x="4664075" y="5022850"/>
              <a:ext cx="1016000" cy="1343025"/>
            </a:xfrm>
            <a:custGeom>
              <a:avLst/>
              <a:gdLst/>
              <a:ahLst/>
              <a:cxnLst>
                <a:cxn ang="0">
                  <a:pos x="606" y="0"/>
                </a:cxn>
                <a:cxn ang="0">
                  <a:pos x="606" y="750"/>
                </a:cxn>
                <a:cxn ang="0">
                  <a:pos x="606" y="750"/>
                </a:cxn>
                <a:cxn ang="0">
                  <a:pos x="604" y="758"/>
                </a:cxn>
                <a:cxn ang="0">
                  <a:pos x="602" y="766"/>
                </a:cxn>
                <a:cxn ang="0">
                  <a:pos x="600" y="771"/>
                </a:cxn>
                <a:cxn ang="0">
                  <a:pos x="594" y="775"/>
                </a:cxn>
                <a:cxn ang="0">
                  <a:pos x="590" y="781"/>
                </a:cxn>
                <a:cxn ang="0">
                  <a:pos x="583" y="783"/>
                </a:cxn>
                <a:cxn ang="0">
                  <a:pos x="577" y="785"/>
                </a:cxn>
                <a:cxn ang="0">
                  <a:pos x="569" y="787"/>
                </a:cxn>
                <a:cxn ang="0">
                  <a:pos x="48" y="787"/>
                </a:cxn>
                <a:cxn ang="0">
                  <a:pos x="48" y="787"/>
                </a:cxn>
                <a:cxn ang="0">
                  <a:pos x="57" y="762"/>
                </a:cxn>
                <a:cxn ang="0">
                  <a:pos x="0" y="804"/>
                </a:cxn>
                <a:cxn ang="0">
                  <a:pos x="57" y="846"/>
                </a:cxn>
                <a:cxn ang="0">
                  <a:pos x="48" y="821"/>
                </a:cxn>
                <a:cxn ang="0">
                  <a:pos x="569" y="821"/>
                </a:cxn>
                <a:cxn ang="0">
                  <a:pos x="569" y="821"/>
                </a:cxn>
                <a:cxn ang="0">
                  <a:pos x="585" y="819"/>
                </a:cxn>
                <a:cxn ang="0">
                  <a:pos x="596" y="815"/>
                </a:cxn>
                <a:cxn ang="0">
                  <a:pos x="609" y="810"/>
                </a:cxn>
                <a:cxn ang="0">
                  <a:pos x="619" y="802"/>
                </a:cxn>
                <a:cxn ang="0">
                  <a:pos x="627" y="791"/>
                </a:cxn>
                <a:cxn ang="0">
                  <a:pos x="634" y="779"/>
                </a:cxn>
                <a:cxn ang="0">
                  <a:pos x="638" y="768"/>
                </a:cxn>
                <a:cxn ang="0">
                  <a:pos x="640" y="752"/>
                </a:cxn>
                <a:cxn ang="0">
                  <a:pos x="640" y="752"/>
                </a:cxn>
                <a:cxn ang="0">
                  <a:pos x="640" y="0"/>
                </a:cxn>
                <a:cxn ang="0">
                  <a:pos x="606" y="0"/>
                </a:cxn>
              </a:cxnLst>
              <a:rect l="0" t="0" r="r" b="b"/>
              <a:pathLst>
                <a:path w="640" h="846">
                  <a:moveTo>
                    <a:pt x="606" y="0"/>
                  </a:moveTo>
                  <a:lnTo>
                    <a:pt x="606" y="750"/>
                  </a:lnTo>
                  <a:lnTo>
                    <a:pt x="606" y="750"/>
                  </a:lnTo>
                  <a:lnTo>
                    <a:pt x="604" y="758"/>
                  </a:lnTo>
                  <a:lnTo>
                    <a:pt x="602" y="766"/>
                  </a:lnTo>
                  <a:lnTo>
                    <a:pt x="600" y="771"/>
                  </a:lnTo>
                  <a:lnTo>
                    <a:pt x="594" y="775"/>
                  </a:lnTo>
                  <a:lnTo>
                    <a:pt x="590" y="781"/>
                  </a:lnTo>
                  <a:lnTo>
                    <a:pt x="583" y="783"/>
                  </a:lnTo>
                  <a:lnTo>
                    <a:pt x="577" y="785"/>
                  </a:lnTo>
                  <a:lnTo>
                    <a:pt x="569" y="787"/>
                  </a:lnTo>
                  <a:lnTo>
                    <a:pt x="48" y="787"/>
                  </a:lnTo>
                  <a:lnTo>
                    <a:pt x="48" y="787"/>
                  </a:lnTo>
                  <a:lnTo>
                    <a:pt x="57" y="762"/>
                  </a:lnTo>
                  <a:lnTo>
                    <a:pt x="0" y="804"/>
                  </a:lnTo>
                  <a:lnTo>
                    <a:pt x="57" y="846"/>
                  </a:lnTo>
                  <a:lnTo>
                    <a:pt x="48" y="821"/>
                  </a:lnTo>
                  <a:lnTo>
                    <a:pt x="569" y="821"/>
                  </a:lnTo>
                  <a:lnTo>
                    <a:pt x="569" y="821"/>
                  </a:lnTo>
                  <a:lnTo>
                    <a:pt x="585" y="819"/>
                  </a:lnTo>
                  <a:lnTo>
                    <a:pt x="596" y="815"/>
                  </a:lnTo>
                  <a:lnTo>
                    <a:pt x="609" y="810"/>
                  </a:lnTo>
                  <a:lnTo>
                    <a:pt x="619" y="802"/>
                  </a:lnTo>
                  <a:lnTo>
                    <a:pt x="627" y="791"/>
                  </a:lnTo>
                  <a:lnTo>
                    <a:pt x="634" y="779"/>
                  </a:lnTo>
                  <a:lnTo>
                    <a:pt x="638" y="768"/>
                  </a:lnTo>
                  <a:lnTo>
                    <a:pt x="640" y="752"/>
                  </a:lnTo>
                  <a:lnTo>
                    <a:pt x="640" y="752"/>
                  </a:lnTo>
                  <a:lnTo>
                    <a:pt x="640" y="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8ED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" name="Freeform 275"/>
            <p:cNvSpPr>
              <a:spLocks/>
            </p:cNvSpPr>
            <p:nvPr/>
          </p:nvSpPr>
          <p:spPr bwMode="auto">
            <a:xfrm>
              <a:off x="4664075" y="5022850"/>
              <a:ext cx="1016000" cy="1343025"/>
            </a:xfrm>
            <a:custGeom>
              <a:avLst/>
              <a:gdLst/>
              <a:ahLst/>
              <a:cxnLst>
                <a:cxn ang="0">
                  <a:pos x="606" y="0"/>
                </a:cxn>
                <a:cxn ang="0">
                  <a:pos x="606" y="750"/>
                </a:cxn>
                <a:cxn ang="0">
                  <a:pos x="606" y="750"/>
                </a:cxn>
                <a:cxn ang="0">
                  <a:pos x="604" y="758"/>
                </a:cxn>
                <a:cxn ang="0">
                  <a:pos x="602" y="766"/>
                </a:cxn>
                <a:cxn ang="0">
                  <a:pos x="600" y="771"/>
                </a:cxn>
                <a:cxn ang="0">
                  <a:pos x="594" y="775"/>
                </a:cxn>
                <a:cxn ang="0">
                  <a:pos x="590" y="781"/>
                </a:cxn>
                <a:cxn ang="0">
                  <a:pos x="583" y="783"/>
                </a:cxn>
                <a:cxn ang="0">
                  <a:pos x="577" y="785"/>
                </a:cxn>
                <a:cxn ang="0">
                  <a:pos x="569" y="787"/>
                </a:cxn>
                <a:cxn ang="0">
                  <a:pos x="48" y="787"/>
                </a:cxn>
                <a:cxn ang="0">
                  <a:pos x="48" y="787"/>
                </a:cxn>
                <a:cxn ang="0">
                  <a:pos x="57" y="762"/>
                </a:cxn>
                <a:cxn ang="0">
                  <a:pos x="0" y="804"/>
                </a:cxn>
                <a:cxn ang="0">
                  <a:pos x="57" y="846"/>
                </a:cxn>
                <a:cxn ang="0">
                  <a:pos x="48" y="821"/>
                </a:cxn>
                <a:cxn ang="0">
                  <a:pos x="569" y="821"/>
                </a:cxn>
                <a:cxn ang="0">
                  <a:pos x="569" y="821"/>
                </a:cxn>
                <a:cxn ang="0">
                  <a:pos x="585" y="819"/>
                </a:cxn>
                <a:cxn ang="0">
                  <a:pos x="596" y="815"/>
                </a:cxn>
                <a:cxn ang="0">
                  <a:pos x="609" y="810"/>
                </a:cxn>
                <a:cxn ang="0">
                  <a:pos x="619" y="802"/>
                </a:cxn>
                <a:cxn ang="0">
                  <a:pos x="627" y="791"/>
                </a:cxn>
                <a:cxn ang="0">
                  <a:pos x="634" y="779"/>
                </a:cxn>
                <a:cxn ang="0">
                  <a:pos x="638" y="768"/>
                </a:cxn>
                <a:cxn ang="0">
                  <a:pos x="640" y="752"/>
                </a:cxn>
                <a:cxn ang="0">
                  <a:pos x="640" y="752"/>
                </a:cxn>
                <a:cxn ang="0">
                  <a:pos x="640" y="0"/>
                </a:cxn>
              </a:cxnLst>
              <a:rect l="0" t="0" r="r" b="b"/>
              <a:pathLst>
                <a:path w="640" h="846">
                  <a:moveTo>
                    <a:pt x="606" y="0"/>
                  </a:moveTo>
                  <a:lnTo>
                    <a:pt x="606" y="750"/>
                  </a:lnTo>
                  <a:lnTo>
                    <a:pt x="606" y="750"/>
                  </a:lnTo>
                  <a:lnTo>
                    <a:pt x="604" y="758"/>
                  </a:lnTo>
                  <a:lnTo>
                    <a:pt x="602" y="766"/>
                  </a:lnTo>
                  <a:lnTo>
                    <a:pt x="600" y="771"/>
                  </a:lnTo>
                  <a:lnTo>
                    <a:pt x="594" y="775"/>
                  </a:lnTo>
                  <a:lnTo>
                    <a:pt x="590" y="781"/>
                  </a:lnTo>
                  <a:lnTo>
                    <a:pt x="583" y="783"/>
                  </a:lnTo>
                  <a:lnTo>
                    <a:pt x="577" y="785"/>
                  </a:lnTo>
                  <a:lnTo>
                    <a:pt x="569" y="787"/>
                  </a:lnTo>
                  <a:lnTo>
                    <a:pt x="48" y="787"/>
                  </a:lnTo>
                  <a:lnTo>
                    <a:pt x="48" y="787"/>
                  </a:lnTo>
                  <a:lnTo>
                    <a:pt x="57" y="762"/>
                  </a:lnTo>
                  <a:lnTo>
                    <a:pt x="0" y="804"/>
                  </a:lnTo>
                  <a:lnTo>
                    <a:pt x="57" y="846"/>
                  </a:lnTo>
                  <a:lnTo>
                    <a:pt x="48" y="821"/>
                  </a:lnTo>
                  <a:lnTo>
                    <a:pt x="569" y="821"/>
                  </a:lnTo>
                  <a:lnTo>
                    <a:pt x="569" y="821"/>
                  </a:lnTo>
                  <a:lnTo>
                    <a:pt x="585" y="819"/>
                  </a:lnTo>
                  <a:lnTo>
                    <a:pt x="596" y="815"/>
                  </a:lnTo>
                  <a:lnTo>
                    <a:pt x="609" y="810"/>
                  </a:lnTo>
                  <a:lnTo>
                    <a:pt x="619" y="802"/>
                  </a:lnTo>
                  <a:lnTo>
                    <a:pt x="627" y="791"/>
                  </a:lnTo>
                  <a:lnTo>
                    <a:pt x="634" y="779"/>
                  </a:lnTo>
                  <a:lnTo>
                    <a:pt x="638" y="768"/>
                  </a:lnTo>
                  <a:lnTo>
                    <a:pt x="640" y="752"/>
                  </a:lnTo>
                  <a:lnTo>
                    <a:pt x="640" y="752"/>
                  </a:lnTo>
                  <a:lnTo>
                    <a:pt x="640" y="0"/>
                  </a:lnTo>
                </a:path>
              </a:pathLst>
            </a:custGeom>
            <a:noFill/>
            <a:ln w="6350">
              <a:solidFill>
                <a:srgbClr val="066C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4303305" y="853379"/>
            <a:ext cx="136525" cy="484188"/>
            <a:chOff x="4303305" y="853379"/>
            <a:chExt cx="136525" cy="484188"/>
          </a:xfrm>
          <a:effectLst>
            <a:outerShdw blurRad="12700" dist="38100" dir="2400000" algn="tl" rotWithShape="0">
              <a:prstClr val="black">
                <a:alpha val="20000"/>
              </a:prstClr>
            </a:outerShdw>
          </a:effectLst>
        </p:grpSpPr>
        <p:sp>
          <p:nvSpPr>
            <p:cNvPr id="73" name="Freeform 254"/>
            <p:cNvSpPr>
              <a:spLocks/>
            </p:cNvSpPr>
            <p:nvPr/>
          </p:nvSpPr>
          <p:spPr bwMode="auto">
            <a:xfrm>
              <a:off x="4303305" y="853379"/>
              <a:ext cx="136525" cy="4841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257"/>
                </a:cxn>
                <a:cxn ang="0">
                  <a:pos x="0" y="249"/>
                </a:cxn>
                <a:cxn ang="0">
                  <a:pos x="42" y="305"/>
                </a:cxn>
                <a:cxn ang="0">
                  <a:pos x="86" y="249"/>
                </a:cxn>
                <a:cxn ang="0">
                  <a:pos x="59" y="257"/>
                </a:cxn>
                <a:cxn ang="0">
                  <a:pos x="59" y="0"/>
                </a:cxn>
                <a:cxn ang="0">
                  <a:pos x="25" y="0"/>
                </a:cxn>
              </a:cxnLst>
              <a:rect l="0" t="0" r="r" b="b"/>
              <a:pathLst>
                <a:path w="86" h="305">
                  <a:moveTo>
                    <a:pt x="25" y="0"/>
                  </a:moveTo>
                  <a:lnTo>
                    <a:pt x="25" y="257"/>
                  </a:lnTo>
                  <a:lnTo>
                    <a:pt x="0" y="249"/>
                  </a:lnTo>
                  <a:lnTo>
                    <a:pt x="42" y="305"/>
                  </a:lnTo>
                  <a:lnTo>
                    <a:pt x="86" y="249"/>
                  </a:lnTo>
                  <a:lnTo>
                    <a:pt x="59" y="257"/>
                  </a:lnTo>
                  <a:lnTo>
                    <a:pt x="5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8ED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4" name="Freeform 255"/>
            <p:cNvSpPr>
              <a:spLocks/>
            </p:cNvSpPr>
            <p:nvPr/>
          </p:nvSpPr>
          <p:spPr bwMode="auto">
            <a:xfrm>
              <a:off x="4303305" y="853379"/>
              <a:ext cx="136525" cy="4841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257"/>
                </a:cxn>
                <a:cxn ang="0">
                  <a:pos x="0" y="249"/>
                </a:cxn>
                <a:cxn ang="0">
                  <a:pos x="42" y="305"/>
                </a:cxn>
                <a:cxn ang="0">
                  <a:pos x="86" y="249"/>
                </a:cxn>
                <a:cxn ang="0">
                  <a:pos x="59" y="257"/>
                </a:cxn>
                <a:cxn ang="0">
                  <a:pos x="59" y="0"/>
                </a:cxn>
              </a:cxnLst>
              <a:rect l="0" t="0" r="r" b="b"/>
              <a:pathLst>
                <a:path w="86" h="305">
                  <a:moveTo>
                    <a:pt x="25" y="0"/>
                  </a:moveTo>
                  <a:lnTo>
                    <a:pt x="25" y="257"/>
                  </a:lnTo>
                  <a:lnTo>
                    <a:pt x="0" y="249"/>
                  </a:lnTo>
                  <a:lnTo>
                    <a:pt x="42" y="305"/>
                  </a:lnTo>
                  <a:lnTo>
                    <a:pt x="86" y="249"/>
                  </a:lnTo>
                  <a:lnTo>
                    <a:pt x="59" y="257"/>
                  </a:lnTo>
                  <a:lnTo>
                    <a:pt x="59" y="0"/>
                  </a:lnTo>
                </a:path>
              </a:pathLst>
            </a:custGeom>
            <a:noFill/>
            <a:ln w="6350">
              <a:solidFill>
                <a:srgbClr val="066C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" name="Group 112"/>
          <p:cNvGrpSpPr/>
          <p:nvPr/>
        </p:nvGrpSpPr>
        <p:grpSpPr>
          <a:xfrm>
            <a:off x="5073624" y="4873575"/>
            <a:ext cx="551073" cy="310175"/>
            <a:chOff x="5073624" y="4873575"/>
            <a:chExt cx="551073" cy="310175"/>
          </a:xfrm>
          <a:effectLst>
            <a:outerShdw blurRad="12700" dist="25400" dir="2400000" algn="tl" rotWithShape="0">
              <a:prstClr val="black">
                <a:alpha val="20000"/>
              </a:prstClr>
            </a:outerShdw>
          </a:effectLst>
        </p:grpSpPr>
        <p:sp>
          <p:nvSpPr>
            <p:cNvPr id="109" name="Freeform 34"/>
            <p:cNvSpPr>
              <a:spLocks/>
            </p:cNvSpPr>
            <p:nvPr/>
          </p:nvSpPr>
          <p:spPr bwMode="auto">
            <a:xfrm>
              <a:off x="5073624" y="4873575"/>
              <a:ext cx="551073" cy="310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2" y="37"/>
                </a:cxn>
                <a:cxn ang="0">
                  <a:pos x="21" y="54"/>
                </a:cxn>
                <a:cxn ang="0">
                  <a:pos x="33" y="69"/>
                </a:cxn>
                <a:cxn ang="0">
                  <a:pos x="46" y="85"/>
                </a:cxn>
                <a:cxn ang="0">
                  <a:pos x="62" y="100"/>
                </a:cxn>
                <a:cxn ang="0">
                  <a:pos x="77" y="112"/>
                </a:cxn>
                <a:cxn ang="0">
                  <a:pos x="97" y="126"/>
                </a:cxn>
                <a:cxn ang="0">
                  <a:pos x="116" y="135"/>
                </a:cxn>
                <a:cxn ang="0">
                  <a:pos x="137" y="145"/>
                </a:cxn>
                <a:cxn ang="0">
                  <a:pos x="160" y="153"/>
                </a:cxn>
                <a:cxn ang="0">
                  <a:pos x="184" y="160"/>
                </a:cxn>
                <a:cxn ang="0">
                  <a:pos x="209" y="166"/>
                </a:cxn>
                <a:cxn ang="0">
                  <a:pos x="236" y="170"/>
                </a:cxn>
                <a:cxn ang="0">
                  <a:pos x="261" y="172"/>
                </a:cxn>
                <a:cxn ang="0">
                  <a:pos x="290" y="172"/>
                </a:cxn>
                <a:cxn ang="0">
                  <a:pos x="290" y="172"/>
                </a:cxn>
                <a:cxn ang="0">
                  <a:pos x="300" y="172"/>
                </a:cxn>
                <a:cxn ang="0">
                  <a:pos x="290" y="197"/>
                </a:cxn>
                <a:cxn ang="0">
                  <a:pos x="350" y="158"/>
                </a:cxn>
                <a:cxn ang="0">
                  <a:pos x="294" y="112"/>
                </a:cxn>
                <a:cxn ang="0">
                  <a:pos x="302" y="137"/>
                </a:cxn>
                <a:cxn ang="0">
                  <a:pos x="302" y="137"/>
                </a:cxn>
                <a:cxn ang="0">
                  <a:pos x="302" y="137"/>
                </a:cxn>
                <a:cxn ang="0">
                  <a:pos x="302" y="137"/>
                </a:cxn>
                <a:cxn ang="0">
                  <a:pos x="290" y="137"/>
                </a:cxn>
                <a:cxn ang="0">
                  <a:pos x="290" y="137"/>
                </a:cxn>
                <a:cxn ang="0">
                  <a:pos x="265" y="137"/>
                </a:cxn>
                <a:cxn ang="0">
                  <a:pos x="244" y="135"/>
                </a:cxn>
                <a:cxn ang="0">
                  <a:pos x="220" y="131"/>
                </a:cxn>
                <a:cxn ang="0">
                  <a:pos x="199" y="128"/>
                </a:cxn>
                <a:cxn ang="0">
                  <a:pos x="178" y="122"/>
                </a:cxn>
                <a:cxn ang="0">
                  <a:pos x="159" y="116"/>
                </a:cxn>
                <a:cxn ang="0">
                  <a:pos x="141" y="108"/>
                </a:cxn>
                <a:cxn ang="0">
                  <a:pos x="124" y="100"/>
                </a:cxn>
                <a:cxn ang="0">
                  <a:pos x="106" y="91"/>
                </a:cxn>
                <a:cxn ang="0">
                  <a:pos x="93" y="79"/>
                </a:cxn>
                <a:cxn ang="0">
                  <a:pos x="79" y="69"/>
                </a:cxn>
                <a:cxn ang="0">
                  <a:pos x="68" y="56"/>
                </a:cxn>
                <a:cxn ang="0">
                  <a:pos x="56" y="44"/>
                </a:cxn>
                <a:cxn ang="0">
                  <a:pos x="48" y="31"/>
                </a:cxn>
                <a:cxn ang="0">
                  <a:pos x="42" y="15"/>
                </a:cxn>
                <a:cxn ang="0">
                  <a:pos x="37" y="0"/>
                </a:cxn>
                <a:cxn ang="0">
                  <a:pos x="0" y="0"/>
                </a:cxn>
              </a:cxnLst>
              <a:rect l="0" t="0" r="r" b="b"/>
              <a:pathLst>
                <a:path w="350" h="197">
                  <a:moveTo>
                    <a:pt x="0" y="0"/>
                  </a:moveTo>
                  <a:lnTo>
                    <a:pt x="0" y="0"/>
                  </a:lnTo>
                  <a:lnTo>
                    <a:pt x="6" y="19"/>
                  </a:lnTo>
                  <a:lnTo>
                    <a:pt x="12" y="37"/>
                  </a:lnTo>
                  <a:lnTo>
                    <a:pt x="21" y="54"/>
                  </a:lnTo>
                  <a:lnTo>
                    <a:pt x="33" y="69"/>
                  </a:lnTo>
                  <a:lnTo>
                    <a:pt x="46" y="85"/>
                  </a:lnTo>
                  <a:lnTo>
                    <a:pt x="62" y="100"/>
                  </a:lnTo>
                  <a:lnTo>
                    <a:pt x="77" y="112"/>
                  </a:lnTo>
                  <a:lnTo>
                    <a:pt x="97" y="126"/>
                  </a:lnTo>
                  <a:lnTo>
                    <a:pt x="116" y="135"/>
                  </a:lnTo>
                  <a:lnTo>
                    <a:pt x="137" y="145"/>
                  </a:lnTo>
                  <a:lnTo>
                    <a:pt x="160" y="153"/>
                  </a:lnTo>
                  <a:lnTo>
                    <a:pt x="184" y="160"/>
                  </a:lnTo>
                  <a:lnTo>
                    <a:pt x="209" y="166"/>
                  </a:lnTo>
                  <a:lnTo>
                    <a:pt x="236" y="170"/>
                  </a:lnTo>
                  <a:lnTo>
                    <a:pt x="261" y="172"/>
                  </a:lnTo>
                  <a:lnTo>
                    <a:pt x="290" y="172"/>
                  </a:lnTo>
                  <a:lnTo>
                    <a:pt x="290" y="172"/>
                  </a:lnTo>
                  <a:lnTo>
                    <a:pt x="300" y="172"/>
                  </a:lnTo>
                  <a:lnTo>
                    <a:pt x="290" y="197"/>
                  </a:lnTo>
                  <a:lnTo>
                    <a:pt x="350" y="158"/>
                  </a:lnTo>
                  <a:lnTo>
                    <a:pt x="294" y="112"/>
                  </a:lnTo>
                  <a:lnTo>
                    <a:pt x="302" y="137"/>
                  </a:lnTo>
                  <a:lnTo>
                    <a:pt x="302" y="137"/>
                  </a:lnTo>
                  <a:lnTo>
                    <a:pt x="302" y="137"/>
                  </a:lnTo>
                  <a:lnTo>
                    <a:pt x="302" y="137"/>
                  </a:lnTo>
                  <a:lnTo>
                    <a:pt x="290" y="137"/>
                  </a:lnTo>
                  <a:lnTo>
                    <a:pt x="290" y="137"/>
                  </a:lnTo>
                  <a:lnTo>
                    <a:pt x="265" y="137"/>
                  </a:lnTo>
                  <a:lnTo>
                    <a:pt x="244" y="135"/>
                  </a:lnTo>
                  <a:lnTo>
                    <a:pt x="220" y="131"/>
                  </a:lnTo>
                  <a:lnTo>
                    <a:pt x="199" y="128"/>
                  </a:lnTo>
                  <a:lnTo>
                    <a:pt x="178" y="122"/>
                  </a:lnTo>
                  <a:lnTo>
                    <a:pt x="159" y="116"/>
                  </a:lnTo>
                  <a:lnTo>
                    <a:pt x="141" y="108"/>
                  </a:lnTo>
                  <a:lnTo>
                    <a:pt x="124" y="100"/>
                  </a:lnTo>
                  <a:lnTo>
                    <a:pt x="106" y="91"/>
                  </a:lnTo>
                  <a:lnTo>
                    <a:pt x="93" y="79"/>
                  </a:lnTo>
                  <a:lnTo>
                    <a:pt x="79" y="69"/>
                  </a:lnTo>
                  <a:lnTo>
                    <a:pt x="68" y="56"/>
                  </a:lnTo>
                  <a:lnTo>
                    <a:pt x="56" y="44"/>
                  </a:lnTo>
                  <a:lnTo>
                    <a:pt x="48" y="31"/>
                  </a:lnTo>
                  <a:lnTo>
                    <a:pt x="42" y="15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D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auto">
            <a:xfrm>
              <a:off x="5073624" y="4873575"/>
              <a:ext cx="551073" cy="310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2" y="37"/>
                </a:cxn>
                <a:cxn ang="0">
                  <a:pos x="21" y="54"/>
                </a:cxn>
                <a:cxn ang="0">
                  <a:pos x="33" y="69"/>
                </a:cxn>
                <a:cxn ang="0">
                  <a:pos x="46" y="85"/>
                </a:cxn>
                <a:cxn ang="0">
                  <a:pos x="62" y="100"/>
                </a:cxn>
                <a:cxn ang="0">
                  <a:pos x="77" y="112"/>
                </a:cxn>
                <a:cxn ang="0">
                  <a:pos x="97" y="126"/>
                </a:cxn>
                <a:cxn ang="0">
                  <a:pos x="116" y="135"/>
                </a:cxn>
                <a:cxn ang="0">
                  <a:pos x="137" y="145"/>
                </a:cxn>
                <a:cxn ang="0">
                  <a:pos x="160" y="153"/>
                </a:cxn>
                <a:cxn ang="0">
                  <a:pos x="184" y="160"/>
                </a:cxn>
                <a:cxn ang="0">
                  <a:pos x="209" y="166"/>
                </a:cxn>
                <a:cxn ang="0">
                  <a:pos x="236" y="170"/>
                </a:cxn>
                <a:cxn ang="0">
                  <a:pos x="261" y="172"/>
                </a:cxn>
                <a:cxn ang="0">
                  <a:pos x="290" y="172"/>
                </a:cxn>
                <a:cxn ang="0">
                  <a:pos x="290" y="172"/>
                </a:cxn>
                <a:cxn ang="0">
                  <a:pos x="300" y="172"/>
                </a:cxn>
                <a:cxn ang="0">
                  <a:pos x="290" y="197"/>
                </a:cxn>
                <a:cxn ang="0">
                  <a:pos x="350" y="158"/>
                </a:cxn>
                <a:cxn ang="0">
                  <a:pos x="294" y="112"/>
                </a:cxn>
                <a:cxn ang="0">
                  <a:pos x="302" y="137"/>
                </a:cxn>
                <a:cxn ang="0">
                  <a:pos x="302" y="137"/>
                </a:cxn>
                <a:cxn ang="0">
                  <a:pos x="302" y="137"/>
                </a:cxn>
                <a:cxn ang="0">
                  <a:pos x="302" y="137"/>
                </a:cxn>
                <a:cxn ang="0">
                  <a:pos x="290" y="137"/>
                </a:cxn>
                <a:cxn ang="0">
                  <a:pos x="290" y="137"/>
                </a:cxn>
                <a:cxn ang="0">
                  <a:pos x="265" y="137"/>
                </a:cxn>
                <a:cxn ang="0">
                  <a:pos x="244" y="135"/>
                </a:cxn>
                <a:cxn ang="0">
                  <a:pos x="220" y="131"/>
                </a:cxn>
                <a:cxn ang="0">
                  <a:pos x="199" y="128"/>
                </a:cxn>
                <a:cxn ang="0">
                  <a:pos x="178" y="122"/>
                </a:cxn>
                <a:cxn ang="0">
                  <a:pos x="159" y="116"/>
                </a:cxn>
                <a:cxn ang="0">
                  <a:pos x="141" y="108"/>
                </a:cxn>
                <a:cxn ang="0">
                  <a:pos x="124" y="100"/>
                </a:cxn>
                <a:cxn ang="0">
                  <a:pos x="106" y="91"/>
                </a:cxn>
                <a:cxn ang="0">
                  <a:pos x="93" y="79"/>
                </a:cxn>
                <a:cxn ang="0">
                  <a:pos x="79" y="69"/>
                </a:cxn>
                <a:cxn ang="0">
                  <a:pos x="68" y="56"/>
                </a:cxn>
                <a:cxn ang="0">
                  <a:pos x="56" y="44"/>
                </a:cxn>
                <a:cxn ang="0">
                  <a:pos x="48" y="31"/>
                </a:cxn>
                <a:cxn ang="0">
                  <a:pos x="42" y="15"/>
                </a:cxn>
                <a:cxn ang="0">
                  <a:pos x="37" y="0"/>
                </a:cxn>
              </a:cxnLst>
              <a:rect l="0" t="0" r="r" b="b"/>
              <a:pathLst>
                <a:path w="350" h="197">
                  <a:moveTo>
                    <a:pt x="0" y="0"/>
                  </a:moveTo>
                  <a:lnTo>
                    <a:pt x="0" y="0"/>
                  </a:lnTo>
                  <a:lnTo>
                    <a:pt x="6" y="19"/>
                  </a:lnTo>
                  <a:lnTo>
                    <a:pt x="12" y="37"/>
                  </a:lnTo>
                  <a:lnTo>
                    <a:pt x="21" y="54"/>
                  </a:lnTo>
                  <a:lnTo>
                    <a:pt x="33" y="69"/>
                  </a:lnTo>
                  <a:lnTo>
                    <a:pt x="46" y="85"/>
                  </a:lnTo>
                  <a:lnTo>
                    <a:pt x="62" y="100"/>
                  </a:lnTo>
                  <a:lnTo>
                    <a:pt x="77" y="112"/>
                  </a:lnTo>
                  <a:lnTo>
                    <a:pt x="97" y="126"/>
                  </a:lnTo>
                  <a:lnTo>
                    <a:pt x="116" y="135"/>
                  </a:lnTo>
                  <a:lnTo>
                    <a:pt x="137" y="145"/>
                  </a:lnTo>
                  <a:lnTo>
                    <a:pt x="160" y="153"/>
                  </a:lnTo>
                  <a:lnTo>
                    <a:pt x="184" y="160"/>
                  </a:lnTo>
                  <a:lnTo>
                    <a:pt x="209" y="166"/>
                  </a:lnTo>
                  <a:lnTo>
                    <a:pt x="236" y="170"/>
                  </a:lnTo>
                  <a:lnTo>
                    <a:pt x="261" y="172"/>
                  </a:lnTo>
                  <a:lnTo>
                    <a:pt x="290" y="172"/>
                  </a:lnTo>
                  <a:lnTo>
                    <a:pt x="290" y="172"/>
                  </a:lnTo>
                  <a:lnTo>
                    <a:pt x="300" y="172"/>
                  </a:lnTo>
                  <a:lnTo>
                    <a:pt x="290" y="197"/>
                  </a:lnTo>
                  <a:lnTo>
                    <a:pt x="350" y="158"/>
                  </a:lnTo>
                  <a:lnTo>
                    <a:pt x="294" y="112"/>
                  </a:lnTo>
                  <a:lnTo>
                    <a:pt x="302" y="137"/>
                  </a:lnTo>
                  <a:lnTo>
                    <a:pt x="302" y="137"/>
                  </a:lnTo>
                  <a:lnTo>
                    <a:pt x="302" y="137"/>
                  </a:lnTo>
                  <a:lnTo>
                    <a:pt x="302" y="137"/>
                  </a:lnTo>
                  <a:lnTo>
                    <a:pt x="290" y="137"/>
                  </a:lnTo>
                  <a:lnTo>
                    <a:pt x="290" y="137"/>
                  </a:lnTo>
                  <a:lnTo>
                    <a:pt x="265" y="137"/>
                  </a:lnTo>
                  <a:lnTo>
                    <a:pt x="244" y="135"/>
                  </a:lnTo>
                  <a:lnTo>
                    <a:pt x="220" y="131"/>
                  </a:lnTo>
                  <a:lnTo>
                    <a:pt x="199" y="128"/>
                  </a:lnTo>
                  <a:lnTo>
                    <a:pt x="178" y="122"/>
                  </a:lnTo>
                  <a:lnTo>
                    <a:pt x="159" y="116"/>
                  </a:lnTo>
                  <a:lnTo>
                    <a:pt x="141" y="108"/>
                  </a:lnTo>
                  <a:lnTo>
                    <a:pt x="124" y="100"/>
                  </a:lnTo>
                  <a:lnTo>
                    <a:pt x="106" y="91"/>
                  </a:lnTo>
                  <a:lnTo>
                    <a:pt x="93" y="79"/>
                  </a:lnTo>
                  <a:lnTo>
                    <a:pt x="79" y="69"/>
                  </a:lnTo>
                  <a:lnTo>
                    <a:pt x="68" y="56"/>
                  </a:lnTo>
                  <a:lnTo>
                    <a:pt x="56" y="44"/>
                  </a:lnTo>
                  <a:lnTo>
                    <a:pt x="48" y="31"/>
                  </a:lnTo>
                  <a:lnTo>
                    <a:pt x="42" y="15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rgbClr val="066C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" name="Group 113"/>
          <p:cNvGrpSpPr/>
          <p:nvPr/>
        </p:nvGrpSpPr>
        <p:grpSpPr>
          <a:xfrm>
            <a:off x="5097241" y="4486250"/>
            <a:ext cx="573116" cy="253493"/>
            <a:chOff x="5097241" y="4486250"/>
            <a:chExt cx="573116" cy="253493"/>
          </a:xfrm>
          <a:effectLst>
            <a:outerShdw blurRad="12700" dist="25400" dir="2400000" algn="tl" rotWithShape="0">
              <a:prstClr val="black">
                <a:alpha val="20000"/>
              </a:prstClr>
            </a:outerShdw>
          </a:effectLst>
        </p:grpSpPr>
        <p:sp>
          <p:nvSpPr>
            <p:cNvPr id="111" name="Freeform 36"/>
            <p:cNvSpPr>
              <a:spLocks/>
            </p:cNvSpPr>
            <p:nvPr/>
          </p:nvSpPr>
          <p:spPr bwMode="auto">
            <a:xfrm>
              <a:off x="5097241" y="4486250"/>
              <a:ext cx="573116" cy="253493"/>
            </a:xfrm>
            <a:custGeom>
              <a:avLst/>
              <a:gdLst/>
              <a:ahLst/>
              <a:cxnLst>
                <a:cxn ang="0">
                  <a:pos x="364" y="10"/>
                </a:cxn>
                <a:cxn ang="0">
                  <a:pos x="364" y="10"/>
                </a:cxn>
                <a:cxn ang="0">
                  <a:pos x="343" y="6"/>
                </a:cxn>
                <a:cxn ang="0">
                  <a:pos x="322" y="4"/>
                </a:cxn>
                <a:cxn ang="0">
                  <a:pos x="298" y="2"/>
                </a:cxn>
                <a:cxn ang="0">
                  <a:pos x="275" y="0"/>
                </a:cxn>
                <a:cxn ang="0">
                  <a:pos x="275" y="0"/>
                </a:cxn>
                <a:cxn ang="0">
                  <a:pos x="234" y="2"/>
                </a:cxn>
                <a:cxn ang="0">
                  <a:pos x="196" y="8"/>
                </a:cxn>
                <a:cxn ang="0">
                  <a:pos x="159" y="17"/>
                </a:cxn>
                <a:cxn ang="0">
                  <a:pos x="124" y="31"/>
                </a:cxn>
                <a:cxn ang="0">
                  <a:pos x="93" y="46"/>
                </a:cxn>
                <a:cxn ang="0">
                  <a:pos x="64" y="64"/>
                </a:cxn>
                <a:cxn ang="0">
                  <a:pos x="41" y="85"/>
                </a:cxn>
                <a:cxn ang="0">
                  <a:pos x="20" y="108"/>
                </a:cxn>
                <a:cxn ang="0">
                  <a:pos x="18" y="112"/>
                </a:cxn>
                <a:cxn ang="0">
                  <a:pos x="0" y="91"/>
                </a:cxn>
                <a:cxn ang="0">
                  <a:pos x="2" y="161"/>
                </a:cxn>
                <a:cxn ang="0">
                  <a:pos x="70" y="139"/>
                </a:cxn>
                <a:cxn ang="0">
                  <a:pos x="47" y="133"/>
                </a:cxn>
                <a:cxn ang="0">
                  <a:pos x="47" y="132"/>
                </a:cxn>
                <a:cxn ang="0">
                  <a:pos x="47" y="133"/>
                </a:cxn>
                <a:cxn ang="0">
                  <a:pos x="47" y="130"/>
                </a:cxn>
                <a:cxn ang="0">
                  <a:pos x="47" y="130"/>
                </a:cxn>
                <a:cxn ang="0">
                  <a:pos x="66" y="110"/>
                </a:cxn>
                <a:cxn ang="0">
                  <a:pos x="87" y="91"/>
                </a:cxn>
                <a:cxn ang="0">
                  <a:pos x="113" y="75"/>
                </a:cxn>
                <a:cxn ang="0">
                  <a:pos x="140" y="62"/>
                </a:cxn>
                <a:cxn ang="0">
                  <a:pos x="171" y="50"/>
                </a:cxn>
                <a:cxn ang="0">
                  <a:pos x="204" y="43"/>
                </a:cxn>
                <a:cxn ang="0">
                  <a:pos x="238" y="37"/>
                </a:cxn>
                <a:cxn ang="0">
                  <a:pos x="275" y="37"/>
                </a:cxn>
                <a:cxn ang="0">
                  <a:pos x="275" y="37"/>
                </a:cxn>
                <a:cxn ang="0">
                  <a:pos x="294" y="37"/>
                </a:cxn>
                <a:cxn ang="0">
                  <a:pos x="316" y="39"/>
                </a:cxn>
                <a:cxn ang="0">
                  <a:pos x="354" y="44"/>
                </a:cxn>
                <a:cxn ang="0">
                  <a:pos x="364" y="10"/>
                </a:cxn>
              </a:cxnLst>
              <a:rect l="0" t="0" r="r" b="b"/>
              <a:pathLst>
                <a:path w="364" h="161">
                  <a:moveTo>
                    <a:pt x="364" y="10"/>
                  </a:moveTo>
                  <a:lnTo>
                    <a:pt x="364" y="10"/>
                  </a:lnTo>
                  <a:lnTo>
                    <a:pt x="343" y="6"/>
                  </a:lnTo>
                  <a:lnTo>
                    <a:pt x="322" y="4"/>
                  </a:lnTo>
                  <a:lnTo>
                    <a:pt x="298" y="2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34" y="2"/>
                  </a:lnTo>
                  <a:lnTo>
                    <a:pt x="196" y="8"/>
                  </a:lnTo>
                  <a:lnTo>
                    <a:pt x="159" y="17"/>
                  </a:lnTo>
                  <a:lnTo>
                    <a:pt x="124" y="31"/>
                  </a:lnTo>
                  <a:lnTo>
                    <a:pt x="93" y="46"/>
                  </a:lnTo>
                  <a:lnTo>
                    <a:pt x="64" y="64"/>
                  </a:lnTo>
                  <a:lnTo>
                    <a:pt x="41" y="85"/>
                  </a:lnTo>
                  <a:lnTo>
                    <a:pt x="20" y="108"/>
                  </a:lnTo>
                  <a:lnTo>
                    <a:pt x="18" y="112"/>
                  </a:lnTo>
                  <a:lnTo>
                    <a:pt x="0" y="91"/>
                  </a:lnTo>
                  <a:lnTo>
                    <a:pt x="2" y="161"/>
                  </a:lnTo>
                  <a:lnTo>
                    <a:pt x="70" y="139"/>
                  </a:lnTo>
                  <a:lnTo>
                    <a:pt x="47" y="133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66" y="110"/>
                  </a:lnTo>
                  <a:lnTo>
                    <a:pt x="87" y="91"/>
                  </a:lnTo>
                  <a:lnTo>
                    <a:pt x="113" y="75"/>
                  </a:lnTo>
                  <a:lnTo>
                    <a:pt x="140" y="62"/>
                  </a:lnTo>
                  <a:lnTo>
                    <a:pt x="171" y="50"/>
                  </a:lnTo>
                  <a:lnTo>
                    <a:pt x="204" y="43"/>
                  </a:lnTo>
                  <a:lnTo>
                    <a:pt x="238" y="37"/>
                  </a:lnTo>
                  <a:lnTo>
                    <a:pt x="275" y="37"/>
                  </a:lnTo>
                  <a:lnTo>
                    <a:pt x="275" y="37"/>
                  </a:lnTo>
                  <a:lnTo>
                    <a:pt x="294" y="37"/>
                  </a:lnTo>
                  <a:lnTo>
                    <a:pt x="316" y="39"/>
                  </a:lnTo>
                  <a:lnTo>
                    <a:pt x="354" y="44"/>
                  </a:lnTo>
                  <a:lnTo>
                    <a:pt x="364" y="10"/>
                  </a:lnTo>
                  <a:close/>
                </a:path>
              </a:pathLst>
            </a:custGeom>
            <a:solidFill>
              <a:srgbClr val="E8ED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" name="Freeform 37"/>
            <p:cNvSpPr>
              <a:spLocks/>
            </p:cNvSpPr>
            <p:nvPr/>
          </p:nvSpPr>
          <p:spPr bwMode="auto">
            <a:xfrm>
              <a:off x="5097241" y="4486250"/>
              <a:ext cx="573116" cy="253493"/>
            </a:xfrm>
            <a:custGeom>
              <a:avLst/>
              <a:gdLst/>
              <a:ahLst/>
              <a:cxnLst>
                <a:cxn ang="0">
                  <a:pos x="364" y="10"/>
                </a:cxn>
                <a:cxn ang="0">
                  <a:pos x="364" y="10"/>
                </a:cxn>
                <a:cxn ang="0">
                  <a:pos x="343" y="6"/>
                </a:cxn>
                <a:cxn ang="0">
                  <a:pos x="322" y="4"/>
                </a:cxn>
                <a:cxn ang="0">
                  <a:pos x="298" y="2"/>
                </a:cxn>
                <a:cxn ang="0">
                  <a:pos x="275" y="0"/>
                </a:cxn>
                <a:cxn ang="0">
                  <a:pos x="275" y="0"/>
                </a:cxn>
                <a:cxn ang="0">
                  <a:pos x="234" y="2"/>
                </a:cxn>
                <a:cxn ang="0">
                  <a:pos x="196" y="8"/>
                </a:cxn>
                <a:cxn ang="0">
                  <a:pos x="159" y="17"/>
                </a:cxn>
                <a:cxn ang="0">
                  <a:pos x="124" y="31"/>
                </a:cxn>
                <a:cxn ang="0">
                  <a:pos x="93" y="46"/>
                </a:cxn>
                <a:cxn ang="0">
                  <a:pos x="64" y="64"/>
                </a:cxn>
                <a:cxn ang="0">
                  <a:pos x="41" y="85"/>
                </a:cxn>
                <a:cxn ang="0">
                  <a:pos x="20" y="108"/>
                </a:cxn>
                <a:cxn ang="0">
                  <a:pos x="18" y="112"/>
                </a:cxn>
                <a:cxn ang="0">
                  <a:pos x="0" y="91"/>
                </a:cxn>
                <a:cxn ang="0">
                  <a:pos x="2" y="161"/>
                </a:cxn>
                <a:cxn ang="0">
                  <a:pos x="70" y="139"/>
                </a:cxn>
                <a:cxn ang="0">
                  <a:pos x="47" y="133"/>
                </a:cxn>
                <a:cxn ang="0">
                  <a:pos x="47" y="132"/>
                </a:cxn>
                <a:cxn ang="0">
                  <a:pos x="47" y="133"/>
                </a:cxn>
                <a:cxn ang="0">
                  <a:pos x="47" y="130"/>
                </a:cxn>
                <a:cxn ang="0">
                  <a:pos x="47" y="130"/>
                </a:cxn>
                <a:cxn ang="0">
                  <a:pos x="66" y="110"/>
                </a:cxn>
                <a:cxn ang="0">
                  <a:pos x="87" y="91"/>
                </a:cxn>
                <a:cxn ang="0">
                  <a:pos x="113" y="75"/>
                </a:cxn>
                <a:cxn ang="0">
                  <a:pos x="140" y="62"/>
                </a:cxn>
                <a:cxn ang="0">
                  <a:pos x="171" y="50"/>
                </a:cxn>
                <a:cxn ang="0">
                  <a:pos x="204" y="43"/>
                </a:cxn>
                <a:cxn ang="0">
                  <a:pos x="238" y="37"/>
                </a:cxn>
                <a:cxn ang="0">
                  <a:pos x="275" y="37"/>
                </a:cxn>
                <a:cxn ang="0">
                  <a:pos x="275" y="37"/>
                </a:cxn>
                <a:cxn ang="0">
                  <a:pos x="294" y="37"/>
                </a:cxn>
                <a:cxn ang="0">
                  <a:pos x="316" y="39"/>
                </a:cxn>
                <a:cxn ang="0">
                  <a:pos x="354" y="44"/>
                </a:cxn>
              </a:cxnLst>
              <a:rect l="0" t="0" r="r" b="b"/>
              <a:pathLst>
                <a:path w="364" h="161">
                  <a:moveTo>
                    <a:pt x="364" y="10"/>
                  </a:moveTo>
                  <a:lnTo>
                    <a:pt x="364" y="10"/>
                  </a:lnTo>
                  <a:lnTo>
                    <a:pt x="343" y="6"/>
                  </a:lnTo>
                  <a:lnTo>
                    <a:pt x="322" y="4"/>
                  </a:lnTo>
                  <a:lnTo>
                    <a:pt x="298" y="2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34" y="2"/>
                  </a:lnTo>
                  <a:lnTo>
                    <a:pt x="196" y="8"/>
                  </a:lnTo>
                  <a:lnTo>
                    <a:pt x="159" y="17"/>
                  </a:lnTo>
                  <a:lnTo>
                    <a:pt x="124" y="31"/>
                  </a:lnTo>
                  <a:lnTo>
                    <a:pt x="93" y="46"/>
                  </a:lnTo>
                  <a:lnTo>
                    <a:pt x="64" y="64"/>
                  </a:lnTo>
                  <a:lnTo>
                    <a:pt x="41" y="85"/>
                  </a:lnTo>
                  <a:lnTo>
                    <a:pt x="20" y="108"/>
                  </a:lnTo>
                  <a:lnTo>
                    <a:pt x="18" y="112"/>
                  </a:lnTo>
                  <a:lnTo>
                    <a:pt x="0" y="91"/>
                  </a:lnTo>
                  <a:lnTo>
                    <a:pt x="2" y="161"/>
                  </a:lnTo>
                  <a:lnTo>
                    <a:pt x="70" y="139"/>
                  </a:lnTo>
                  <a:lnTo>
                    <a:pt x="47" y="133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66" y="110"/>
                  </a:lnTo>
                  <a:lnTo>
                    <a:pt x="87" y="91"/>
                  </a:lnTo>
                  <a:lnTo>
                    <a:pt x="113" y="75"/>
                  </a:lnTo>
                  <a:lnTo>
                    <a:pt x="140" y="62"/>
                  </a:lnTo>
                  <a:lnTo>
                    <a:pt x="171" y="50"/>
                  </a:lnTo>
                  <a:lnTo>
                    <a:pt x="204" y="43"/>
                  </a:lnTo>
                  <a:lnTo>
                    <a:pt x="238" y="37"/>
                  </a:lnTo>
                  <a:lnTo>
                    <a:pt x="275" y="37"/>
                  </a:lnTo>
                  <a:lnTo>
                    <a:pt x="275" y="37"/>
                  </a:lnTo>
                  <a:lnTo>
                    <a:pt x="294" y="37"/>
                  </a:lnTo>
                  <a:lnTo>
                    <a:pt x="316" y="39"/>
                  </a:lnTo>
                  <a:lnTo>
                    <a:pt x="354" y="44"/>
                  </a:lnTo>
                </a:path>
              </a:pathLst>
            </a:custGeom>
            <a:noFill/>
            <a:ln w="6350">
              <a:solidFill>
                <a:srgbClr val="066C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1536" name="TextBox 965"/>
          <p:cNvSpPr txBox="1">
            <a:spLocks noChangeArrowheads="1"/>
          </p:cNvSpPr>
          <p:nvPr/>
        </p:nvSpPr>
        <p:spPr bwMode="auto">
          <a:xfrm>
            <a:off x="2744788" y="658813"/>
            <a:ext cx="7588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Drop in blood</a:t>
            </a:r>
          </a:p>
          <a:p>
            <a:pPr algn="ctr"/>
            <a:r>
              <a:rPr lang="en-US" sz="800" b="1"/>
              <a:t>pressure</a:t>
            </a:r>
          </a:p>
        </p:txBody>
      </p:sp>
      <p:sp>
        <p:nvSpPr>
          <p:cNvPr id="21537" name="TextBox 967"/>
          <p:cNvSpPr txBox="1">
            <a:spLocks noChangeArrowheads="1"/>
          </p:cNvSpPr>
          <p:nvPr/>
        </p:nvSpPr>
        <p:spPr bwMode="auto">
          <a:xfrm>
            <a:off x="3838575" y="1347788"/>
            <a:ext cx="1203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Angiotensinogen</a:t>
            </a:r>
          </a:p>
          <a:p>
            <a:pPr algn="ctr"/>
            <a:r>
              <a:rPr lang="en-US" sz="800" b="1"/>
              <a:t>(453 amino acids long)</a:t>
            </a:r>
          </a:p>
        </p:txBody>
      </p:sp>
      <p:sp>
        <p:nvSpPr>
          <p:cNvPr id="21538" name="TextBox 972"/>
          <p:cNvSpPr txBox="1">
            <a:spLocks noChangeArrowheads="1"/>
          </p:cNvSpPr>
          <p:nvPr/>
        </p:nvSpPr>
        <p:spPr bwMode="auto">
          <a:xfrm>
            <a:off x="3867150" y="2241550"/>
            <a:ext cx="1146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Angiotensin I</a:t>
            </a:r>
          </a:p>
          <a:p>
            <a:pPr algn="ctr"/>
            <a:r>
              <a:rPr lang="en-US" sz="800" b="1"/>
              <a:t>(10 amino acids long)</a:t>
            </a:r>
          </a:p>
        </p:txBody>
      </p:sp>
      <p:sp>
        <p:nvSpPr>
          <p:cNvPr id="21539" name="TextBox 978"/>
          <p:cNvSpPr txBox="1">
            <a:spLocks noChangeArrowheads="1"/>
          </p:cNvSpPr>
          <p:nvPr/>
        </p:nvSpPr>
        <p:spPr bwMode="auto">
          <a:xfrm>
            <a:off x="3895725" y="3382963"/>
            <a:ext cx="10890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Angiotensin II</a:t>
            </a:r>
          </a:p>
          <a:p>
            <a:pPr algn="ctr"/>
            <a:r>
              <a:rPr lang="en-US" sz="800" b="1"/>
              <a:t>(8 amino acids long)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23.16</a:t>
            </a:r>
          </a:p>
        </p:txBody>
      </p:sp>
      <p:pic>
        <p:nvPicPr>
          <p:cNvPr id="22531" name="Picture 4" descr="sal03717_23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1879600"/>
            <a:ext cx="902176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9"/>
          <p:cNvSpPr>
            <a:spLocks noChangeShapeType="1"/>
          </p:cNvSpPr>
          <p:nvPr/>
        </p:nvSpPr>
        <p:spPr bwMode="auto">
          <a:xfrm>
            <a:off x="6094413" y="3406775"/>
            <a:ext cx="3984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Freeform 10"/>
          <p:cNvSpPr>
            <a:spLocks/>
          </p:cNvSpPr>
          <p:nvPr/>
        </p:nvSpPr>
        <p:spPr bwMode="auto">
          <a:xfrm>
            <a:off x="6472238" y="3379788"/>
            <a:ext cx="63500" cy="50800"/>
          </a:xfrm>
          <a:custGeom>
            <a:avLst/>
            <a:gdLst>
              <a:gd name="T0" fmla="*/ 0 w 40"/>
              <a:gd name="T1" fmla="*/ 0 h 32"/>
              <a:gd name="T2" fmla="*/ 2147483647 w 40"/>
              <a:gd name="T3" fmla="*/ 2147483647 h 32"/>
              <a:gd name="T4" fmla="*/ 0 w 40"/>
              <a:gd name="T5" fmla="*/ 2147483647 h 32"/>
              <a:gd name="T6" fmla="*/ 2147483647 w 40"/>
              <a:gd name="T7" fmla="*/ 2147483647 h 32"/>
              <a:gd name="T8" fmla="*/ 0 w 40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0" y="0"/>
                </a:moveTo>
                <a:lnTo>
                  <a:pt x="7" y="17"/>
                </a:lnTo>
                <a:lnTo>
                  <a:pt x="0" y="32"/>
                </a:lnTo>
                <a:lnTo>
                  <a:pt x="40" y="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Line 11"/>
          <p:cNvSpPr>
            <a:spLocks noChangeShapeType="1"/>
          </p:cNvSpPr>
          <p:nvPr/>
        </p:nvSpPr>
        <p:spPr bwMode="auto">
          <a:xfrm flipH="1">
            <a:off x="6140450" y="3211513"/>
            <a:ext cx="3921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Freeform 12"/>
          <p:cNvSpPr>
            <a:spLocks/>
          </p:cNvSpPr>
          <p:nvPr/>
        </p:nvSpPr>
        <p:spPr bwMode="auto">
          <a:xfrm>
            <a:off x="6094413" y="3184525"/>
            <a:ext cx="63500" cy="53975"/>
          </a:xfrm>
          <a:custGeom>
            <a:avLst/>
            <a:gdLst>
              <a:gd name="T0" fmla="*/ 2147483647 w 40"/>
              <a:gd name="T1" fmla="*/ 2147483647 h 34"/>
              <a:gd name="T2" fmla="*/ 2147483647 w 40"/>
              <a:gd name="T3" fmla="*/ 2147483647 h 34"/>
              <a:gd name="T4" fmla="*/ 2147483647 w 40"/>
              <a:gd name="T5" fmla="*/ 0 h 34"/>
              <a:gd name="T6" fmla="*/ 0 w 40"/>
              <a:gd name="T7" fmla="*/ 2147483647 h 34"/>
              <a:gd name="T8" fmla="*/ 2147483647 w 40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4"/>
              <a:gd name="T17" fmla="*/ 40 w 4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4">
                <a:moveTo>
                  <a:pt x="40" y="34"/>
                </a:moveTo>
                <a:lnTo>
                  <a:pt x="35" y="17"/>
                </a:lnTo>
                <a:lnTo>
                  <a:pt x="40" y="0"/>
                </a:lnTo>
                <a:lnTo>
                  <a:pt x="0" y="17"/>
                </a:lnTo>
                <a:lnTo>
                  <a:pt x="4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>
            <a:off x="6094413" y="3744913"/>
            <a:ext cx="3984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7" name="Freeform 14"/>
          <p:cNvSpPr>
            <a:spLocks/>
          </p:cNvSpPr>
          <p:nvPr/>
        </p:nvSpPr>
        <p:spPr bwMode="auto">
          <a:xfrm>
            <a:off x="6472238" y="3717925"/>
            <a:ext cx="63500" cy="53975"/>
          </a:xfrm>
          <a:custGeom>
            <a:avLst/>
            <a:gdLst>
              <a:gd name="T0" fmla="*/ 0 w 40"/>
              <a:gd name="T1" fmla="*/ 0 h 34"/>
              <a:gd name="T2" fmla="*/ 2147483647 w 40"/>
              <a:gd name="T3" fmla="*/ 2147483647 h 34"/>
              <a:gd name="T4" fmla="*/ 0 w 40"/>
              <a:gd name="T5" fmla="*/ 2147483647 h 34"/>
              <a:gd name="T6" fmla="*/ 2147483647 w 40"/>
              <a:gd name="T7" fmla="*/ 2147483647 h 34"/>
              <a:gd name="T8" fmla="*/ 0 w 40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4"/>
              <a:gd name="T17" fmla="*/ 40 w 4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4">
                <a:moveTo>
                  <a:pt x="0" y="0"/>
                </a:moveTo>
                <a:lnTo>
                  <a:pt x="7" y="17"/>
                </a:lnTo>
                <a:lnTo>
                  <a:pt x="0" y="34"/>
                </a:lnTo>
                <a:lnTo>
                  <a:pt x="40" y="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 flipH="1">
            <a:off x="6140450" y="3549650"/>
            <a:ext cx="3921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Freeform 16"/>
          <p:cNvSpPr>
            <a:spLocks/>
          </p:cNvSpPr>
          <p:nvPr/>
        </p:nvSpPr>
        <p:spPr bwMode="auto">
          <a:xfrm>
            <a:off x="6094413" y="3524250"/>
            <a:ext cx="63500" cy="52388"/>
          </a:xfrm>
          <a:custGeom>
            <a:avLst/>
            <a:gdLst>
              <a:gd name="T0" fmla="*/ 2147483647 w 40"/>
              <a:gd name="T1" fmla="*/ 2147483647 h 33"/>
              <a:gd name="T2" fmla="*/ 2147483647 w 40"/>
              <a:gd name="T3" fmla="*/ 2147483647 h 33"/>
              <a:gd name="T4" fmla="*/ 2147483647 w 40"/>
              <a:gd name="T5" fmla="*/ 0 h 33"/>
              <a:gd name="T6" fmla="*/ 0 w 40"/>
              <a:gd name="T7" fmla="*/ 2147483647 h 33"/>
              <a:gd name="T8" fmla="*/ 2147483647 w 40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3"/>
              <a:gd name="T17" fmla="*/ 40 w 40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3">
                <a:moveTo>
                  <a:pt x="40" y="33"/>
                </a:moveTo>
                <a:lnTo>
                  <a:pt x="35" y="16"/>
                </a:lnTo>
                <a:lnTo>
                  <a:pt x="40" y="0"/>
                </a:lnTo>
                <a:lnTo>
                  <a:pt x="0" y="16"/>
                </a:lnTo>
                <a:lnTo>
                  <a:pt x="40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 flipH="1">
            <a:off x="6130925" y="2870200"/>
            <a:ext cx="3952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Freeform 18"/>
          <p:cNvSpPr>
            <a:spLocks/>
          </p:cNvSpPr>
          <p:nvPr/>
        </p:nvSpPr>
        <p:spPr bwMode="auto">
          <a:xfrm>
            <a:off x="6086475" y="2846388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2147483647 w 40"/>
              <a:gd name="T3" fmla="*/ 2147483647 h 32"/>
              <a:gd name="T4" fmla="*/ 2147483647 w 40"/>
              <a:gd name="T5" fmla="*/ 0 h 32"/>
              <a:gd name="T6" fmla="*/ 0 w 40"/>
              <a:gd name="T7" fmla="*/ 2147483647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32"/>
                </a:moveTo>
                <a:lnTo>
                  <a:pt x="34" y="15"/>
                </a:lnTo>
                <a:lnTo>
                  <a:pt x="40" y="0"/>
                </a:lnTo>
                <a:lnTo>
                  <a:pt x="0" y="15"/>
                </a:lnTo>
                <a:lnTo>
                  <a:pt x="4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 flipH="1">
            <a:off x="6134100" y="3071813"/>
            <a:ext cx="3984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3" name="Freeform 20"/>
          <p:cNvSpPr>
            <a:spLocks/>
          </p:cNvSpPr>
          <p:nvPr/>
        </p:nvSpPr>
        <p:spPr bwMode="auto">
          <a:xfrm>
            <a:off x="6091238" y="3044825"/>
            <a:ext cx="63500" cy="53975"/>
          </a:xfrm>
          <a:custGeom>
            <a:avLst/>
            <a:gdLst>
              <a:gd name="T0" fmla="*/ 2147483647 w 40"/>
              <a:gd name="T1" fmla="*/ 2147483647 h 34"/>
              <a:gd name="T2" fmla="*/ 2147483647 w 40"/>
              <a:gd name="T3" fmla="*/ 2147483647 h 34"/>
              <a:gd name="T4" fmla="*/ 2147483647 w 40"/>
              <a:gd name="T5" fmla="*/ 0 h 34"/>
              <a:gd name="T6" fmla="*/ 0 w 40"/>
              <a:gd name="T7" fmla="*/ 2147483647 h 34"/>
              <a:gd name="T8" fmla="*/ 2147483647 w 40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4"/>
              <a:gd name="T17" fmla="*/ 40 w 4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4">
                <a:moveTo>
                  <a:pt x="40" y="34"/>
                </a:moveTo>
                <a:lnTo>
                  <a:pt x="33" y="17"/>
                </a:lnTo>
                <a:lnTo>
                  <a:pt x="40" y="0"/>
                </a:lnTo>
                <a:lnTo>
                  <a:pt x="0" y="17"/>
                </a:lnTo>
                <a:lnTo>
                  <a:pt x="4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Line 21"/>
          <p:cNvSpPr>
            <a:spLocks noChangeShapeType="1"/>
          </p:cNvSpPr>
          <p:nvPr/>
        </p:nvSpPr>
        <p:spPr bwMode="auto">
          <a:xfrm flipH="1">
            <a:off x="3265488" y="2719388"/>
            <a:ext cx="3952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5" name="Freeform 22"/>
          <p:cNvSpPr>
            <a:spLocks/>
          </p:cNvSpPr>
          <p:nvPr/>
        </p:nvSpPr>
        <p:spPr bwMode="auto">
          <a:xfrm>
            <a:off x="3224213" y="2692400"/>
            <a:ext cx="63500" cy="53975"/>
          </a:xfrm>
          <a:custGeom>
            <a:avLst/>
            <a:gdLst>
              <a:gd name="T0" fmla="*/ 2147483647 w 40"/>
              <a:gd name="T1" fmla="*/ 2147483647 h 34"/>
              <a:gd name="T2" fmla="*/ 2147483647 w 40"/>
              <a:gd name="T3" fmla="*/ 2147483647 h 34"/>
              <a:gd name="T4" fmla="*/ 2147483647 w 40"/>
              <a:gd name="T5" fmla="*/ 0 h 34"/>
              <a:gd name="T6" fmla="*/ 0 w 40"/>
              <a:gd name="T7" fmla="*/ 2147483647 h 34"/>
              <a:gd name="T8" fmla="*/ 2147483647 w 40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4"/>
              <a:gd name="T17" fmla="*/ 40 w 4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4">
                <a:moveTo>
                  <a:pt x="40" y="34"/>
                </a:moveTo>
                <a:lnTo>
                  <a:pt x="32" y="17"/>
                </a:lnTo>
                <a:lnTo>
                  <a:pt x="40" y="0"/>
                </a:lnTo>
                <a:lnTo>
                  <a:pt x="0" y="17"/>
                </a:lnTo>
                <a:lnTo>
                  <a:pt x="4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6" name="Line 23"/>
          <p:cNvSpPr>
            <a:spLocks noChangeShapeType="1"/>
          </p:cNvSpPr>
          <p:nvPr/>
        </p:nvSpPr>
        <p:spPr bwMode="auto">
          <a:xfrm flipH="1">
            <a:off x="6134100" y="3973513"/>
            <a:ext cx="3984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Freeform 24"/>
          <p:cNvSpPr>
            <a:spLocks/>
          </p:cNvSpPr>
          <p:nvPr/>
        </p:nvSpPr>
        <p:spPr bwMode="auto">
          <a:xfrm>
            <a:off x="6091238" y="3949700"/>
            <a:ext cx="60325" cy="50800"/>
          </a:xfrm>
          <a:custGeom>
            <a:avLst/>
            <a:gdLst>
              <a:gd name="T0" fmla="*/ 2147483647 w 38"/>
              <a:gd name="T1" fmla="*/ 2147483647 h 32"/>
              <a:gd name="T2" fmla="*/ 2147483647 w 38"/>
              <a:gd name="T3" fmla="*/ 2147483647 h 32"/>
              <a:gd name="T4" fmla="*/ 2147483647 w 38"/>
              <a:gd name="T5" fmla="*/ 0 h 32"/>
              <a:gd name="T6" fmla="*/ 0 w 38"/>
              <a:gd name="T7" fmla="*/ 2147483647 h 32"/>
              <a:gd name="T8" fmla="*/ 2147483647 w 38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2"/>
              <a:gd name="T17" fmla="*/ 38 w 38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2">
                <a:moveTo>
                  <a:pt x="38" y="32"/>
                </a:moveTo>
                <a:lnTo>
                  <a:pt x="33" y="15"/>
                </a:lnTo>
                <a:lnTo>
                  <a:pt x="38" y="0"/>
                </a:lnTo>
                <a:lnTo>
                  <a:pt x="0" y="15"/>
                </a:lnTo>
                <a:lnTo>
                  <a:pt x="38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8" name="Freeform 25"/>
          <p:cNvSpPr>
            <a:spLocks/>
          </p:cNvSpPr>
          <p:nvPr/>
        </p:nvSpPr>
        <p:spPr bwMode="auto">
          <a:xfrm>
            <a:off x="6203950" y="4398963"/>
            <a:ext cx="566738" cy="230187"/>
          </a:xfrm>
          <a:custGeom>
            <a:avLst/>
            <a:gdLst>
              <a:gd name="T0" fmla="*/ 0 w 357"/>
              <a:gd name="T1" fmla="*/ 0 h 145"/>
              <a:gd name="T2" fmla="*/ 0 w 357"/>
              <a:gd name="T3" fmla="*/ 0 h 145"/>
              <a:gd name="T4" fmla="*/ 2147483647 w 357"/>
              <a:gd name="T5" fmla="*/ 0 h 145"/>
              <a:gd name="T6" fmla="*/ 2147483647 w 357"/>
              <a:gd name="T7" fmla="*/ 0 h 145"/>
              <a:gd name="T8" fmla="*/ 2147483647 w 357"/>
              <a:gd name="T9" fmla="*/ 0 h 145"/>
              <a:gd name="T10" fmla="*/ 2147483647 w 357"/>
              <a:gd name="T11" fmla="*/ 0 h 145"/>
              <a:gd name="T12" fmla="*/ 2147483647 w 357"/>
              <a:gd name="T13" fmla="*/ 2147483647 h 145"/>
              <a:gd name="T14" fmla="*/ 2147483647 w 357"/>
              <a:gd name="T15" fmla="*/ 2147483647 h 145"/>
              <a:gd name="T16" fmla="*/ 2147483647 w 357"/>
              <a:gd name="T17" fmla="*/ 2147483647 h 145"/>
              <a:gd name="T18" fmla="*/ 2147483647 w 357"/>
              <a:gd name="T19" fmla="*/ 2147483647 h 145"/>
              <a:gd name="T20" fmla="*/ 2147483647 w 357"/>
              <a:gd name="T21" fmla="*/ 2147483647 h 145"/>
              <a:gd name="T22" fmla="*/ 2147483647 w 357"/>
              <a:gd name="T23" fmla="*/ 2147483647 h 145"/>
              <a:gd name="T24" fmla="*/ 2147483647 w 357"/>
              <a:gd name="T25" fmla="*/ 2147483647 h 1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7"/>
              <a:gd name="T40" fmla="*/ 0 h 145"/>
              <a:gd name="T41" fmla="*/ 357 w 357"/>
              <a:gd name="T42" fmla="*/ 145 h 1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7" h="145">
                <a:moveTo>
                  <a:pt x="0" y="0"/>
                </a:moveTo>
                <a:lnTo>
                  <a:pt x="0" y="0"/>
                </a:lnTo>
                <a:lnTo>
                  <a:pt x="330" y="0"/>
                </a:lnTo>
                <a:lnTo>
                  <a:pt x="334" y="0"/>
                </a:lnTo>
                <a:lnTo>
                  <a:pt x="338" y="0"/>
                </a:lnTo>
                <a:lnTo>
                  <a:pt x="344" y="2"/>
                </a:lnTo>
                <a:lnTo>
                  <a:pt x="347" y="8"/>
                </a:lnTo>
                <a:lnTo>
                  <a:pt x="353" y="15"/>
                </a:lnTo>
                <a:lnTo>
                  <a:pt x="355" y="27"/>
                </a:lnTo>
                <a:lnTo>
                  <a:pt x="357" y="42"/>
                </a:lnTo>
                <a:lnTo>
                  <a:pt x="357" y="14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9" name="Freeform 26"/>
          <p:cNvSpPr>
            <a:spLocks/>
          </p:cNvSpPr>
          <p:nvPr/>
        </p:nvSpPr>
        <p:spPr bwMode="auto">
          <a:xfrm>
            <a:off x="6154738" y="4371975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2147483647 w 40"/>
              <a:gd name="T3" fmla="*/ 2147483647 h 32"/>
              <a:gd name="T4" fmla="*/ 2147483647 w 40"/>
              <a:gd name="T5" fmla="*/ 0 h 32"/>
              <a:gd name="T6" fmla="*/ 0 w 40"/>
              <a:gd name="T7" fmla="*/ 2147483647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32"/>
                </a:moveTo>
                <a:lnTo>
                  <a:pt x="33" y="17"/>
                </a:lnTo>
                <a:lnTo>
                  <a:pt x="40" y="0"/>
                </a:lnTo>
                <a:lnTo>
                  <a:pt x="0" y="17"/>
                </a:lnTo>
                <a:lnTo>
                  <a:pt x="4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0" name="Freeform 27"/>
          <p:cNvSpPr>
            <a:spLocks/>
          </p:cNvSpPr>
          <p:nvPr/>
        </p:nvSpPr>
        <p:spPr bwMode="auto">
          <a:xfrm>
            <a:off x="2409825" y="2719388"/>
            <a:ext cx="192088" cy="703262"/>
          </a:xfrm>
          <a:custGeom>
            <a:avLst/>
            <a:gdLst>
              <a:gd name="T0" fmla="*/ 0 w 121"/>
              <a:gd name="T1" fmla="*/ 2147483647 h 443"/>
              <a:gd name="T2" fmla="*/ 0 w 121"/>
              <a:gd name="T3" fmla="*/ 2147483647 h 443"/>
              <a:gd name="T4" fmla="*/ 2147483647 w 121"/>
              <a:gd name="T5" fmla="*/ 2147483647 h 443"/>
              <a:gd name="T6" fmla="*/ 2147483647 w 121"/>
              <a:gd name="T7" fmla="*/ 2147483647 h 443"/>
              <a:gd name="T8" fmla="*/ 2147483647 w 121"/>
              <a:gd name="T9" fmla="*/ 2147483647 h 443"/>
              <a:gd name="T10" fmla="*/ 2147483647 w 121"/>
              <a:gd name="T11" fmla="*/ 2147483647 h 443"/>
              <a:gd name="T12" fmla="*/ 2147483647 w 121"/>
              <a:gd name="T13" fmla="*/ 2147483647 h 443"/>
              <a:gd name="T14" fmla="*/ 2147483647 w 121"/>
              <a:gd name="T15" fmla="*/ 2147483647 h 443"/>
              <a:gd name="T16" fmla="*/ 2147483647 w 121"/>
              <a:gd name="T17" fmla="*/ 2147483647 h 443"/>
              <a:gd name="T18" fmla="*/ 2147483647 w 121"/>
              <a:gd name="T19" fmla="*/ 2147483647 h 443"/>
              <a:gd name="T20" fmla="*/ 2147483647 w 121"/>
              <a:gd name="T21" fmla="*/ 2147483647 h 443"/>
              <a:gd name="T22" fmla="*/ 2147483647 w 121"/>
              <a:gd name="T23" fmla="*/ 2147483647 h 443"/>
              <a:gd name="T24" fmla="*/ 2147483647 w 121"/>
              <a:gd name="T25" fmla="*/ 2147483647 h 443"/>
              <a:gd name="T26" fmla="*/ 2147483647 w 121"/>
              <a:gd name="T27" fmla="*/ 2147483647 h 443"/>
              <a:gd name="T28" fmla="*/ 2147483647 w 121"/>
              <a:gd name="T29" fmla="*/ 2147483647 h 443"/>
              <a:gd name="T30" fmla="*/ 2147483647 w 121"/>
              <a:gd name="T31" fmla="*/ 2147483647 h 443"/>
              <a:gd name="T32" fmla="*/ 2147483647 w 121"/>
              <a:gd name="T33" fmla="*/ 2147483647 h 443"/>
              <a:gd name="T34" fmla="*/ 2147483647 w 121"/>
              <a:gd name="T35" fmla="*/ 2147483647 h 443"/>
              <a:gd name="T36" fmla="*/ 2147483647 w 121"/>
              <a:gd name="T37" fmla="*/ 2147483647 h 443"/>
              <a:gd name="T38" fmla="*/ 2147483647 w 121"/>
              <a:gd name="T39" fmla="*/ 2147483647 h 443"/>
              <a:gd name="T40" fmla="*/ 2147483647 w 121"/>
              <a:gd name="T41" fmla="*/ 2147483647 h 443"/>
              <a:gd name="T42" fmla="*/ 2147483647 w 121"/>
              <a:gd name="T43" fmla="*/ 0 h 443"/>
              <a:gd name="T44" fmla="*/ 2147483647 w 121"/>
              <a:gd name="T45" fmla="*/ 0 h 44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1"/>
              <a:gd name="T70" fmla="*/ 0 h 443"/>
              <a:gd name="T71" fmla="*/ 121 w 121"/>
              <a:gd name="T72" fmla="*/ 443 h 44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1" h="443">
                <a:moveTo>
                  <a:pt x="0" y="443"/>
                </a:moveTo>
                <a:lnTo>
                  <a:pt x="0" y="443"/>
                </a:lnTo>
                <a:lnTo>
                  <a:pt x="9" y="441"/>
                </a:lnTo>
                <a:lnTo>
                  <a:pt x="19" y="437"/>
                </a:lnTo>
                <a:lnTo>
                  <a:pt x="28" y="431"/>
                </a:lnTo>
                <a:lnTo>
                  <a:pt x="40" y="422"/>
                </a:lnTo>
                <a:lnTo>
                  <a:pt x="45" y="416"/>
                </a:lnTo>
                <a:lnTo>
                  <a:pt x="49" y="409"/>
                </a:lnTo>
                <a:lnTo>
                  <a:pt x="53" y="399"/>
                </a:lnTo>
                <a:lnTo>
                  <a:pt x="55" y="390"/>
                </a:lnTo>
                <a:lnTo>
                  <a:pt x="57" y="378"/>
                </a:lnTo>
                <a:lnTo>
                  <a:pt x="57" y="365"/>
                </a:lnTo>
                <a:lnTo>
                  <a:pt x="57" y="95"/>
                </a:lnTo>
                <a:lnTo>
                  <a:pt x="59" y="67"/>
                </a:lnTo>
                <a:lnTo>
                  <a:pt x="64" y="46"/>
                </a:lnTo>
                <a:lnTo>
                  <a:pt x="70" y="29"/>
                </a:lnTo>
                <a:lnTo>
                  <a:pt x="80" y="17"/>
                </a:lnTo>
                <a:lnTo>
                  <a:pt x="89" y="8"/>
                </a:lnTo>
                <a:lnTo>
                  <a:pt x="101" y="4"/>
                </a:lnTo>
                <a:lnTo>
                  <a:pt x="112" y="0"/>
                </a:lnTo>
                <a:lnTo>
                  <a:pt x="121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1" name="Freeform 28"/>
          <p:cNvSpPr>
            <a:spLocks/>
          </p:cNvSpPr>
          <p:nvPr/>
        </p:nvSpPr>
        <p:spPr bwMode="auto">
          <a:xfrm>
            <a:off x="2409825" y="3422650"/>
            <a:ext cx="527050" cy="328613"/>
          </a:xfrm>
          <a:custGeom>
            <a:avLst/>
            <a:gdLst>
              <a:gd name="T0" fmla="*/ 0 w 332"/>
              <a:gd name="T1" fmla="*/ 0 h 207"/>
              <a:gd name="T2" fmla="*/ 0 w 332"/>
              <a:gd name="T3" fmla="*/ 0 h 207"/>
              <a:gd name="T4" fmla="*/ 2147483647 w 332"/>
              <a:gd name="T5" fmla="*/ 2147483647 h 207"/>
              <a:gd name="T6" fmla="*/ 2147483647 w 332"/>
              <a:gd name="T7" fmla="*/ 2147483647 h 207"/>
              <a:gd name="T8" fmla="*/ 2147483647 w 332"/>
              <a:gd name="T9" fmla="*/ 2147483647 h 207"/>
              <a:gd name="T10" fmla="*/ 2147483647 w 332"/>
              <a:gd name="T11" fmla="*/ 2147483647 h 207"/>
              <a:gd name="T12" fmla="*/ 2147483647 w 332"/>
              <a:gd name="T13" fmla="*/ 2147483647 h 207"/>
              <a:gd name="T14" fmla="*/ 2147483647 w 332"/>
              <a:gd name="T15" fmla="*/ 2147483647 h 207"/>
              <a:gd name="T16" fmla="*/ 2147483647 w 332"/>
              <a:gd name="T17" fmla="*/ 2147483647 h 207"/>
              <a:gd name="T18" fmla="*/ 2147483647 w 332"/>
              <a:gd name="T19" fmla="*/ 2147483647 h 207"/>
              <a:gd name="T20" fmla="*/ 2147483647 w 332"/>
              <a:gd name="T21" fmla="*/ 2147483647 h 207"/>
              <a:gd name="T22" fmla="*/ 2147483647 w 332"/>
              <a:gd name="T23" fmla="*/ 2147483647 h 207"/>
              <a:gd name="T24" fmla="*/ 2147483647 w 332"/>
              <a:gd name="T25" fmla="*/ 2147483647 h 207"/>
              <a:gd name="T26" fmla="*/ 2147483647 w 332"/>
              <a:gd name="T27" fmla="*/ 2147483647 h 207"/>
              <a:gd name="T28" fmla="*/ 2147483647 w 332"/>
              <a:gd name="T29" fmla="*/ 2147483647 h 207"/>
              <a:gd name="T30" fmla="*/ 2147483647 w 332"/>
              <a:gd name="T31" fmla="*/ 2147483647 h 207"/>
              <a:gd name="T32" fmla="*/ 2147483647 w 332"/>
              <a:gd name="T33" fmla="*/ 2147483647 h 207"/>
              <a:gd name="T34" fmla="*/ 2147483647 w 332"/>
              <a:gd name="T35" fmla="*/ 2147483647 h 207"/>
              <a:gd name="T36" fmla="*/ 2147483647 w 332"/>
              <a:gd name="T37" fmla="*/ 2147483647 h 207"/>
              <a:gd name="T38" fmla="*/ 2147483647 w 332"/>
              <a:gd name="T39" fmla="*/ 2147483647 h 207"/>
              <a:gd name="T40" fmla="*/ 2147483647 w 332"/>
              <a:gd name="T41" fmla="*/ 2147483647 h 207"/>
              <a:gd name="T42" fmla="*/ 2147483647 w 332"/>
              <a:gd name="T43" fmla="*/ 2147483647 h 207"/>
              <a:gd name="T44" fmla="*/ 2147483647 w 332"/>
              <a:gd name="T45" fmla="*/ 2147483647 h 20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32"/>
              <a:gd name="T70" fmla="*/ 0 h 207"/>
              <a:gd name="T71" fmla="*/ 332 w 332"/>
              <a:gd name="T72" fmla="*/ 207 h 20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32" h="207">
                <a:moveTo>
                  <a:pt x="0" y="0"/>
                </a:moveTo>
                <a:lnTo>
                  <a:pt x="0" y="0"/>
                </a:lnTo>
                <a:lnTo>
                  <a:pt x="9" y="2"/>
                </a:lnTo>
                <a:lnTo>
                  <a:pt x="17" y="5"/>
                </a:lnTo>
                <a:lnTo>
                  <a:pt x="28" y="11"/>
                </a:lnTo>
                <a:lnTo>
                  <a:pt x="40" y="21"/>
                </a:lnTo>
                <a:lnTo>
                  <a:pt x="49" y="34"/>
                </a:lnTo>
                <a:lnTo>
                  <a:pt x="51" y="43"/>
                </a:lnTo>
                <a:lnTo>
                  <a:pt x="55" y="53"/>
                </a:lnTo>
                <a:lnTo>
                  <a:pt x="57" y="64"/>
                </a:lnTo>
                <a:lnTo>
                  <a:pt x="57" y="78"/>
                </a:lnTo>
                <a:lnTo>
                  <a:pt x="57" y="112"/>
                </a:lnTo>
                <a:lnTo>
                  <a:pt x="59" y="140"/>
                </a:lnTo>
                <a:lnTo>
                  <a:pt x="64" y="161"/>
                </a:lnTo>
                <a:lnTo>
                  <a:pt x="70" y="178"/>
                </a:lnTo>
                <a:lnTo>
                  <a:pt x="80" y="190"/>
                </a:lnTo>
                <a:lnTo>
                  <a:pt x="89" y="199"/>
                </a:lnTo>
                <a:lnTo>
                  <a:pt x="101" y="203"/>
                </a:lnTo>
                <a:lnTo>
                  <a:pt x="112" y="207"/>
                </a:lnTo>
                <a:lnTo>
                  <a:pt x="121" y="207"/>
                </a:lnTo>
                <a:lnTo>
                  <a:pt x="332" y="207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2" name="Freeform 29"/>
          <p:cNvSpPr>
            <a:spLocks/>
          </p:cNvSpPr>
          <p:nvPr/>
        </p:nvSpPr>
        <p:spPr bwMode="auto">
          <a:xfrm>
            <a:off x="2409825" y="3422650"/>
            <a:ext cx="527050" cy="141288"/>
          </a:xfrm>
          <a:custGeom>
            <a:avLst/>
            <a:gdLst>
              <a:gd name="T0" fmla="*/ 0 w 332"/>
              <a:gd name="T1" fmla="*/ 0 h 89"/>
              <a:gd name="T2" fmla="*/ 0 w 332"/>
              <a:gd name="T3" fmla="*/ 0 h 89"/>
              <a:gd name="T4" fmla="*/ 2147483647 w 332"/>
              <a:gd name="T5" fmla="*/ 0 h 89"/>
              <a:gd name="T6" fmla="*/ 2147483647 w 332"/>
              <a:gd name="T7" fmla="*/ 0 h 89"/>
              <a:gd name="T8" fmla="*/ 2147483647 w 332"/>
              <a:gd name="T9" fmla="*/ 0 h 89"/>
              <a:gd name="T10" fmla="*/ 2147483647 w 332"/>
              <a:gd name="T11" fmla="*/ 2147483647 h 89"/>
              <a:gd name="T12" fmla="*/ 2147483647 w 332"/>
              <a:gd name="T13" fmla="*/ 2147483647 h 89"/>
              <a:gd name="T14" fmla="*/ 2147483647 w 332"/>
              <a:gd name="T15" fmla="*/ 2147483647 h 89"/>
              <a:gd name="T16" fmla="*/ 2147483647 w 332"/>
              <a:gd name="T17" fmla="*/ 2147483647 h 89"/>
              <a:gd name="T18" fmla="*/ 2147483647 w 332"/>
              <a:gd name="T19" fmla="*/ 2147483647 h 89"/>
              <a:gd name="T20" fmla="*/ 2147483647 w 332"/>
              <a:gd name="T21" fmla="*/ 2147483647 h 89"/>
              <a:gd name="T22" fmla="*/ 2147483647 w 332"/>
              <a:gd name="T23" fmla="*/ 2147483647 h 89"/>
              <a:gd name="T24" fmla="*/ 2147483647 w 332"/>
              <a:gd name="T25" fmla="*/ 2147483647 h 89"/>
              <a:gd name="T26" fmla="*/ 2147483647 w 332"/>
              <a:gd name="T27" fmla="*/ 2147483647 h 89"/>
              <a:gd name="T28" fmla="*/ 2147483647 w 332"/>
              <a:gd name="T29" fmla="*/ 2147483647 h 89"/>
              <a:gd name="T30" fmla="*/ 2147483647 w 332"/>
              <a:gd name="T31" fmla="*/ 2147483647 h 89"/>
              <a:gd name="T32" fmla="*/ 2147483647 w 332"/>
              <a:gd name="T33" fmla="*/ 2147483647 h 89"/>
              <a:gd name="T34" fmla="*/ 2147483647 w 332"/>
              <a:gd name="T35" fmla="*/ 2147483647 h 89"/>
              <a:gd name="T36" fmla="*/ 2147483647 w 332"/>
              <a:gd name="T37" fmla="*/ 2147483647 h 89"/>
              <a:gd name="T38" fmla="*/ 2147483647 w 332"/>
              <a:gd name="T39" fmla="*/ 2147483647 h 89"/>
              <a:gd name="T40" fmla="*/ 2147483647 w 332"/>
              <a:gd name="T41" fmla="*/ 2147483647 h 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32"/>
              <a:gd name="T64" fmla="*/ 0 h 89"/>
              <a:gd name="T65" fmla="*/ 332 w 332"/>
              <a:gd name="T66" fmla="*/ 89 h 8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32" h="89">
                <a:moveTo>
                  <a:pt x="0" y="0"/>
                </a:moveTo>
                <a:lnTo>
                  <a:pt x="0" y="0"/>
                </a:lnTo>
                <a:lnTo>
                  <a:pt x="68" y="0"/>
                </a:lnTo>
                <a:lnTo>
                  <a:pt x="83" y="0"/>
                </a:lnTo>
                <a:lnTo>
                  <a:pt x="99" y="2"/>
                </a:lnTo>
                <a:lnTo>
                  <a:pt x="110" y="5"/>
                </a:lnTo>
                <a:lnTo>
                  <a:pt x="121" y="11"/>
                </a:lnTo>
                <a:lnTo>
                  <a:pt x="129" y="19"/>
                </a:lnTo>
                <a:lnTo>
                  <a:pt x="135" y="28"/>
                </a:lnTo>
                <a:lnTo>
                  <a:pt x="139" y="42"/>
                </a:lnTo>
                <a:lnTo>
                  <a:pt x="140" y="57"/>
                </a:lnTo>
                <a:lnTo>
                  <a:pt x="142" y="68"/>
                </a:lnTo>
                <a:lnTo>
                  <a:pt x="146" y="78"/>
                </a:lnTo>
                <a:lnTo>
                  <a:pt x="154" y="83"/>
                </a:lnTo>
                <a:lnTo>
                  <a:pt x="163" y="87"/>
                </a:lnTo>
                <a:lnTo>
                  <a:pt x="173" y="89"/>
                </a:lnTo>
                <a:lnTo>
                  <a:pt x="184" y="89"/>
                </a:lnTo>
                <a:lnTo>
                  <a:pt x="205" y="89"/>
                </a:lnTo>
                <a:lnTo>
                  <a:pt x="332" y="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3" name="Freeform 30"/>
          <p:cNvSpPr>
            <a:spLocks/>
          </p:cNvSpPr>
          <p:nvPr/>
        </p:nvSpPr>
        <p:spPr bwMode="auto">
          <a:xfrm>
            <a:off x="2409825" y="3071813"/>
            <a:ext cx="479425" cy="354012"/>
          </a:xfrm>
          <a:custGeom>
            <a:avLst/>
            <a:gdLst>
              <a:gd name="T0" fmla="*/ 0 w 302"/>
              <a:gd name="T1" fmla="*/ 2147483647 h 223"/>
              <a:gd name="T2" fmla="*/ 0 w 302"/>
              <a:gd name="T3" fmla="*/ 2147483647 h 223"/>
              <a:gd name="T4" fmla="*/ 2147483647 w 302"/>
              <a:gd name="T5" fmla="*/ 2147483647 h 223"/>
              <a:gd name="T6" fmla="*/ 2147483647 w 302"/>
              <a:gd name="T7" fmla="*/ 2147483647 h 223"/>
              <a:gd name="T8" fmla="*/ 2147483647 w 302"/>
              <a:gd name="T9" fmla="*/ 2147483647 h 223"/>
              <a:gd name="T10" fmla="*/ 2147483647 w 302"/>
              <a:gd name="T11" fmla="*/ 2147483647 h 223"/>
              <a:gd name="T12" fmla="*/ 2147483647 w 302"/>
              <a:gd name="T13" fmla="*/ 2147483647 h 223"/>
              <a:gd name="T14" fmla="*/ 2147483647 w 302"/>
              <a:gd name="T15" fmla="*/ 2147483647 h 223"/>
              <a:gd name="T16" fmla="*/ 2147483647 w 302"/>
              <a:gd name="T17" fmla="*/ 2147483647 h 223"/>
              <a:gd name="T18" fmla="*/ 2147483647 w 302"/>
              <a:gd name="T19" fmla="*/ 2147483647 h 223"/>
              <a:gd name="T20" fmla="*/ 2147483647 w 302"/>
              <a:gd name="T21" fmla="*/ 2147483647 h 223"/>
              <a:gd name="T22" fmla="*/ 2147483647 w 302"/>
              <a:gd name="T23" fmla="*/ 2147483647 h 223"/>
              <a:gd name="T24" fmla="*/ 2147483647 w 302"/>
              <a:gd name="T25" fmla="*/ 2147483647 h 223"/>
              <a:gd name="T26" fmla="*/ 2147483647 w 302"/>
              <a:gd name="T27" fmla="*/ 2147483647 h 223"/>
              <a:gd name="T28" fmla="*/ 2147483647 w 302"/>
              <a:gd name="T29" fmla="*/ 2147483647 h 223"/>
              <a:gd name="T30" fmla="*/ 2147483647 w 302"/>
              <a:gd name="T31" fmla="*/ 2147483647 h 223"/>
              <a:gd name="T32" fmla="*/ 2147483647 w 302"/>
              <a:gd name="T33" fmla="*/ 2147483647 h 223"/>
              <a:gd name="T34" fmla="*/ 2147483647 w 302"/>
              <a:gd name="T35" fmla="*/ 2147483647 h 223"/>
              <a:gd name="T36" fmla="*/ 2147483647 w 302"/>
              <a:gd name="T37" fmla="*/ 2147483647 h 223"/>
              <a:gd name="T38" fmla="*/ 2147483647 w 302"/>
              <a:gd name="T39" fmla="*/ 2147483647 h 223"/>
              <a:gd name="T40" fmla="*/ 2147483647 w 302"/>
              <a:gd name="T41" fmla="*/ 2147483647 h 223"/>
              <a:gd name="T42" fmla="*/ 2147483647 w 302"/>
              <a:gd name="T43" fmla="*/ 0 h 223"/>
              <a:gd name="T44" fmla="*/ 2147483647 w 302"/>
              <a:gd name="T45" fmla="*/ 0 h 223"/>
              <a:gd name="T46" fmla="*/ 2147483647 w 302"/>
              <a:gd name="T47" fmla="*/ 0 h 2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2"/>
              <a:gd name="T73" fmla="*/ 0 h 223"/>
              <a:gd name="T74" fmla="*/ 302 w 302"/>
              <a:gd name="T75" fmla="*/ 223 h 2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2" h="223">
                <a:moveTo>
                  <a:pt x="0" y="221"/>
                </a:moveTo>
                <a:lnTo>
                  <a:pt x="0" y="221"/>
                </a:lnTo>
                <a:lnTo>
                  <a:pt x="68" y="223"/>
                </a:lnTo>
                <a:lnTo>
                  <a:pt x="91" y="221"/>
                </a:lnTo>
                <a:lnTo>
                  <a:pt x="110" y="215"/>
                </a:lnTo>
                <a:lnTo>
                  <a:pt x="116" y="213"/>
                </a:lnTo>
                <a:lnTo>
                  <a:pt x="121" y="207"/>
                </a:lnTo>
                <a:lnTo>
                  <a:pt x="127" y="204"/>
                </a:lnTo>
                <a:lnTo>
                  <a:pt x="131" y="198"/>
                </a:lnTo>
                <a:lnTo>
                  <a:pt x="135" y="187"/>
                </a:lnTo>
                <a:lnTo>
                  <a:pt x="139" y="171"/>
                </a:lnTo>
                <a:lnTo>
                  <a:pt x="139" y="135"/>
                </a:lnTo>
                <a:lnTo>
                  <a:pt x="139" y="35"/>
                </a:lnTo>
                <a:lnTo>
                  <a:pt x="140" y="23"/>
                </a:lnTo>
                <a:lnTo>
                  <a:pt x="146" y="14"/>
                </a:lnTo>
                <a:lnTo>
                  <a:pt x="154" y="8"/>
                </a:lnTo>
                <a:lnTo>
                  <a:pt x="161" y="4"/>
                </a:lnTo>
                <a:lnTo>
                  <a:pt x="173" y="2"/>
                </a:lnTo>
                <a:lnTo>
                  <a:pt x="184" y="0"/>
                </a:lnTo>
                <a:lnTo>
                  <a:pt x="205" y="0"/>
                </a:lnTo>
                <a:lnTo>
                  <a:pt x="30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4" name="Freeform 31"/>
          <p:cNvSpPr>
            <a:spLocks/>
          </p:cNvSpPr>
          <p:nvPr/>
        </p:nvSpPr>
        <p:spPr bwMode="auto">
          <a:xfrm>
            <a:off x="3435350" y="1800225"/>
            <a:ext cx="2840038" cy="68263"/>
          </a:xfrm>
          <a:custGeom>
            <a:avLst/>
            <a:gdLst>
              <a:gd name="T0" fmla="*/ 0 w 1789"/>
              <a:gd name="T1" fmla="*/ 2147483647 h 43"/>
              <a:gd name="T2" fmla="*/ 0 w 1789"/>
              <a:gd name="T3" fmla="*/ 0 h 43"/>
              <a:gd name="T4" fmla="*/ 2147483647 w 1789"/>
              <a:gd name="T5" fmla="*/ 0 h 43"/>
              <a:gd name="T6" fmla="*/ 2147483647 w 1789"/>
              <a:gd name="T7" fmla="*/ 2147483647 h 43"/>
              <a:gd name="T8" fmla="*/ 0 60000 65536"/>
              <a:gd name="T9" fmla="*/ 0 60000 65536"/>
              <a:gd name="T10" fmla="*/ 0 60000 65536"/>
              <a:gd name="T11" fmla="*/ 0 60000 65536"/>
              <a:gd name="T12" fmla="*/ 0 w 1789"/>
              <a:gd name="T13" fmla="*/ 0 h 43"/>
              <a:gd name="T14" fmla="*/ 1789 w 1789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9" h="43">
                <a:moveTo>
                  <a:pt x="0" y="43"/>
                </a:moveTo>
                <a:lnTo>
                  <a:pt x="0" y="0"/>
                </a:lnTo>
                <a:lnTo>
                  <a:pt x="1789" y="0"/>
                </a:lnTo>
                <a:lnTo>
                  <a:pt x="1789" y="4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5" name="Line 32"/>
          <p:cNvSpPr>
            <a:spLocks noChangeShapeType="1"/>
          </p:cNvSpPr>
          <p:nvPr/>
        </p:nvSpPr>
        <p:spPr bwMode="auto">
          <a:xfrm flipV="1">
            <a:off x="4970463" y="1754188"/>
            <a:ext cx="1587" cy="428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6" name="Freeform 33"/>
          <p:cNvSpPr>
            <a:spLocks/>
          </p:cNvSpPr>
          <p:nvPr/>
        </p:nvSpPr>
        <p:spPr bwMode="auto">
          <a:xfrm>
            <a:off x="1212850" y="1803400"/>
            <a:ext cx="1230313" cy="68263"/>
          </a:xfrm>
          <a:custGeom>
            <a:avLst/>
            <a:gdLst>
              <a:gd name="T0" fmla="*/ 2147483647 w 775"/>
              <a:gd name="T1" fmla="*/ 2147483647 h 43"/>
              <a:gd name="T2" fmla="*/ 2147483647 w 775"/>
              <a:gd name="T3" fmla="*/ 0 h 43"/>
              <a:gd name="T4" fmla="*/ 0 w 775"/>
              <a:gd name="T5" fmla="*/ 0 h 43"/>
              <a:gd name="T6" fmla="*/ 0 w 775"/>
              <a:gd name="T7" fmla="*/ 2147483647 h 43"/>
              <a:gd name="T8" fmla="*/ 0 60000 65536"/>
              <a:gd name="T9" fmla="*/ 0 60000 65536"/>
              <a:gd name="T10" fmla="*/ 0 60000 65536"/>
              <a:gd name="T11" fmla="*/ 0 60000 65536"/>
              <a:gd name="T12" fmla="*/ 0 w 775"/>
              <a:gd name="T13" fmla="*/ 0 h 43"/>
              <a:gd name="T14" fmla="*/ 775 w 775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5" h="43">
                <a:moveTo>
                  <a:pt x="775" y="43"/>
                </a:moveTo>
                <a:lnTo>
                  <a:pt x="775" y="0"/>
                </a:lnTo>
                <a:lnTo>
                  <a:pt x="0" y="0"/>
                </a:lnTo>
                <a:lnTo>
                  <a:pt x="0" y="4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7" name="Line 34"/>
          <p:cNvSpPr>
            <a:spLocks noChangeShapeType="1"/>
          </p:cNvSpPr>
          <p:nvPr/>
        </p:nvSpPr>
        <p:spPr bwMode="auto">
          <a:xfrm flipV="1">
            <a:off x="1793875" y="1746250"/>
            <a:ext cx="1588" cy="50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8" name="Freeform 35"/>
          <p:cNvSpPr>
            <a:spLocks/>
          </p:cNvSpPr>
          <p:nvPr/>
        </p:nvSpPr>
        <p:spPr bwMode="auto">
          <a:xfrm>
            <a:off x="2487613" y="1803400"/>
            <a:ext cx="908050" cy="68263"/>
          </a:xfrm>
          <a:custGeom>
            <a:avLst/>
            <a:gdLst>
              <a:gd name="T0" fmla="*/ 2147483647 w 572"/>
              <a:gd name="T1" fmla="*/ 2147483647 h 43"/>
              <a:gd name="T2" fmla="*/ 2147483647 w 572"/>
              <a:gd name="T3" fmla="*/ 0 h 43"/>
              <a:gd name="T4" fmla="*/ 0 w 572"/>
              <a:gd name="T5" fmla="*/ 0 h 43"/>
              <a:gd name="T6" fmla="*/ 0 w 572"/>
              <a:gd name="T7" fmla="*/ 2147483647 h 43"/>
              <a:gd name="T8" fmla="*/ 0 60000 65536"/>
              <a:gd name="T9" fmla="*/ 0 60000 65536"/>
              <a:gd name="T10" fmla="*/ 0 60000 65536"/>
              <a:gd name="T11" fmla="*/ 0 60000 65536"/>
              <a:gd name="T12" fmla="*/ 0 w 572"/>
              <a:gd name="T13" fmla="*/ 0 h 43"/>
              <a:gd name="T14" fmla="*/ 572 w 572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2" h="43">
                <a:moveTo>
                  <a:pt x="572" y="43"/>
                </a:moveTo>
                <a:lnTo>
                  <a:pt x="572" y="0"/>
                </a:lnTo>
                <a:lnTo>
                  <a:pt x="0" y="0"/>
                </a:lnTo>
                <a:lnTo>
                  <a:pt x="0" y="4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9" name="Line 36"/>
          <p:cNvSpPr>
            <a:spLocks noChangeShapeType="1"/>
          </p:cNvSpPr>
          <p:nvPr/>
        </p:nvSpPr>
        <p:spPr bwMode="auto">
          <a:xfrm flipV="1">
            <a:off x="2946400" y="1746250"/>
            <a:ext cx="1588" cy="50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0" name="Freeform 37"/>
          <p:cNvSpPr>
            <a:spLocks/>
          </p:cNvSpPr>
          <p:nvPr/>
        </p:nvSpPr>
        <p:spPr bwMode="auto">
          <a:xfrm>
            <a:off x="6321425" y="1800225"/>
            <a:ext cx="2755900" cy="68263"/>
          </a:xfrm>
          <a:custGeom>
            <a:avLst/>
            <a:gdLst>
              <a:gd name="T0" fmla="*/ 0 w 1736"/>
              <a:gd name="T1" fmla="*/ 2147483647 h 43"/>
              <a:gd name="T2" fmla="*/ 0 w 1736"/>
              <a:gd name="T3" fmla="*/ 0 h 43"/>
              <a:gd name="T4" fmla="*/ 2147483647 w 1736"/>
              <a:gd name="T5" fmla="*/ 0 h 43"/>
              <a:gd name="T6" fmla="*/ 2147483647 w 1736"/>
              <a:gd name="T7" fmla="*/ 2147483647 h 43"/>
              <a:gd name="T8" fmla="*/ 0 60000 65536"/>
              <a:gd name="T9" fmla="*/ 0 60000 65536"/>
              <a:gd name="T10" fmla="*/ 0 60000 65536"/>
              <a:gd name="T11" fmla="*/ 0 60000 65536"/>
              <a:gd name="T12" fmla="*/ 0 w 1736"/>
              <a:gd name="T13" fmla="*/ 0 h 43"/>
              <a:gd name="T14" fmla="*/ 1736 w 1736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6" h="43">
                <a:moveTo>
                  <a:pt x="0" y="43"/>
                </a:moveTo>
                <a:lnTo>
                  <a:pt x="0" y="0"/>
                </a:lnTo>
                <a:lnTo>
                  <a:pt x="1736" y="0"/>
                </a:lnTo>
                <a:lnTo>
                  <a:pt x="1736" y="4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1" name="Line 38"/>
          <p:cNvSpPr>
            <a:spLocks noChangeShapeType="1"/>
          </p:cNvSpPr>
          <p:nvPr/>
        </p:nvSpPr>
        <p:spPr bwMode="auto">
          <a:xfrm flipV="1">
            <a:off x="7475538" y="1754188"/>
            <a:ext cx="1587" cy="428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2" name="Line 39"/>
          <p:cNvSpPr>
            <a:spLocks noChangeShapeType="1"/>
          </p:cNvSpPr>
          <p:nvPr/>
        </p:nvSpPr>
        <p:spPr bwMode="auto">
          <a:xfrm flipV="1">
            <a:off x="3652838" y="4405313"/>
            <a:ext cx="1587" cy="325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3" name="Line 40"/>
          <p:cNvSpPr>
            <a:spLocks noChangeShapeType="1"/>
          </p:cNvSpPr>
          <p:nvPr/>
        </p:nvSpPr>
        <p:spPr bwMode="auto">
          <a:xfrm>
            <a:off x="5799138" y="4670425"/>
            <a:ext cx="4349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4" name="Line 41"/>
          <p:cNvSpPr>
            <a:spLocks noChangeShapeType="1"/>
          </p:cNvSpPr>
          <p:nvPr/>
        </p:nvSpPr>
        <p:spPr bwMode="auto">
          <a:xfrm flipV="1">
            <a:off x="6532563" y="2728913"/>
            <a:ext cx="220662" cy="2413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5" name="Freeform 42"/>
          <p:cNvSpPr>
            <a:spLocks/>
          </p:cNvSpPr>
          <p:nvPr/>
        </p:nvSpPr>
        <p:spPr bwMode="auto">
          <a:xfrm>
            <a:off x="5353050" y="4181475"/>
            <a:ext cx="404813" cy="90488"/>
          </a:xfrm>
          <a:custGeom>
            <a:avLst/>
            <a:gdLst>
              <a:gd name="T0" fmla="*/ 0 w 255"/>
              <a:gd name="T1" fmla="*/ 0 h 57"/>
              <a:gd name="T2" fmla="*/ 2147483647 w 255"/>
              <a:gd name="T3" fmla="*/ 0 h 57"/>
              <a:gd name="T4" fmla="*/ 2147483647 w 255"/>
              <a:gd name="T5" fmla="*/ 2147483647 h 57"/>
              <a:gd name="T6" fmla="*/ 0 60000 65536"/>
              <a:gd name="T7" fmla="*/ 0 60000 65536"/>
              <a:gd name="T8" fmla="*/ 0 60000 65536"/>
              <a:gd name="T9" fmla="*/ 0 w 255"/>
              <a:gd name="T10" fmla="*/ 0 h 57"/>
              <a:gd name="T11" fmla="*/ 255 w 255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" h="57">
                <a:moveTo>
                  <a:pt x="0" y="0"/>
                </a:moveTo>
                <a:lnTo>
                  <a:pt x="133" y="0"/>
                </a:lnTo>
                <a:lnTo>
                  <a:pt x="255" y="5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6" name="Line 43"/>
          <p:cNvSpPr>
            <a:spLocks noChangeShapeType="1"/>
          </p:cNvSpPr>
          <p:nvPr/>
        </p:nvSpPr>
        <p:spPr bwMode="auto">
          <a:xfrm flipV="1">
            <a:off x="3838575" y="4206875"/>
            <a:ext cx="1588" cy="325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7" name="TextBox 198"/>
          <p:cNvSpPr txBox="1">
            <a:spLocks noChangeArrowheads="1"/>
          </p:cNvSpPr>
          <p:nvPr/>
        </p:nvSpPr>
        <p:spPr bwMode="auto">
          <a:xfrm>
            <a:off x="2954338" y="2994025"/>
            <a:ext cx="328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Na</a:t>
            </a:r>
            <a:r>
              <a:rPr lang="en-US" sz="1100" b="1" baseline="30000"/>
              <a:t>+</a:t>
            </a:r>
          </a:p>
        </p:txBody>
      </p:sp>
      <p:sp>
        <p:nvSpPr>
          <p:cNvPr id="22568" name="TextBox 199"/>
          <p:cNvSpPr txBox="1">
            <a:spLocks noChangeArrowheads="1"/>
          </p:cNvSpPr>
          <p:nvPr/>
        </p:nvSpPr>
        <p:spPr bwMode="auto">
          <a:xfrm>
            <a:off x="3035300" y="3179763"/>
            <a:ext cx="249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K</a:t>
            </a:r>
            <a:r>
              <a:rPr lang="en-US" sz="1100" b="1" baseline="30000"/>
              <a:t>+</a:t>
            </a:r>
            <a:endParaRPr lang="en-US" sz="1100" b="1"/>
          </a:p>
        </p:txBody>
      </p:sp>
      <p:sp>
        <p:nvSpPr>
          <p:cNvPr id="22569" name="TextBox 200"/>
          <p:cNvSpPr txBox="1">
            <a:spLocks noChangeArrowheads="1"/>
          </p:cNvSpPr>
          <p:nvPr/>
        </p:nvSpPr>
        <p:spPr bwMode="auto">
          <a:xfrm>
            <a:off x="3016250" y="3476625"/>
            <a:ext cx="249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K</a:t>
            </a:r>
            <a:r>
              <a:rPr lang="en-US" sz="1100" b="1" baseline="30000"/>
              <a:t>+</a:t>
            </a:r>
            <a:endParaRPr lang="en-US" sz="1100" b="1"/>
          </a:p>
        </p:txBody>
      </p:sp>
      <p:sp>
        <p:nvSpPr>
          <p:cNvPr id="22570" name="TextBox 201"/>
          <p:cNvSpPr txBox="1">
            <a:spLocks noChangeArrowheads="1"/>
          </p:cNvSpPr>
          <p:nvPr/>
        </p:nvSpPr>
        <p:spPr bwMode="auto">
          <a:xfrm>
            <a:off x="2989263" y="36607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Cl</a:t>
            </a:r>
            <a:r>
              <a:rPr lang="en-US" sz="1100" b="1" baseline="30000"/>
              <a:t>–</a:t>
            </a:r>
          </a:p>
        </p:txBody>
      </p:sp>
      <p:sp>
        <p:nvSpPr>
          <p:cNvPr id="22571" name="TextBox 202"/>
          <p:cNvSpPr txBox="1">
            <a:spLocks noChangeArrowheads="1"/>
          </p:cNvSpPr>
          <p:nvPr/>
        </p:nvSpPr>
        <p:spPr bwMode="auto">
          <a:xfrm>
            <a:off x="3614738" y="2857500"/>
            <a:ext cx="376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ATP</a:t>
            </a:r>
          </a:p>
        </p:txBody>
      </p:sp>
      <p:sp>
        <p:nvSpPr>
          <p:cNvPr id="22572" name="TextBox 203"/>
          <p:cNvSpPr txBox="1">
            <a:spLocks noChangeArrowheads="1"/>
          </p:cNvSpPr>
          <p:nvPr/>
        </p:nvSpPr>
        <p:spPr bwMode="auto">
          <a:xfrm>
            <a:off x="3811588" y="3090863"/>
            <a:ext cx="1001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Na</a:t>
            </a:r>
            <a:r>
              <a:rPr lang="en-US" sz="1100" b="1" baseline="30000"/>
              <a:t>+ </a:t>
            </a:r>
            <a:r>
              <a:rPr lang="en-US" sz="1100" b="1"/>
              <a:t>–K</a:t>
            </a:r>
            <a:r>
              <a:rPr lang="en-US" sz="1100" b="1" baseline="30000"/>
              <a:t>+ </a:t>
            </a:r>
            <a:r>
              <a:rPr lang="en-US" sz="1100" b="1"/>
              <a:t>pump</a:t>
            </a:r>
          </a:p>
        </p:txBody>
      </p:sp>
      <p:sp>
        <p:nvSpPr>
          <p:cNvPr id="22573" name="TextBox 204"/>
          <p:cNvSpPr txBox="1">
            <a:spLocks noChangeArrowheads="1"/>
          </p:cNvSpPr>
          <p:nvPr/>
        </p:nvSpPr>
        <p:spPr bwMode="auto">
          <a:xfrm>
            <a:off x="3622675" y="3355975"/>
            <a:ext cx="684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ADP + P</a:t>
            </a:r>
            <a:r>
              <a:rPr lang="en-US" sz="1100" b="1" baseline="-25000"/>
              <a:t>i</a:t>
            </a:r>
          </a:p>
        </p:txBody>
      </p:sp>
      <p:sp>
        <p:nvSpPr>
          <p:cNvPr id="22574" name="TextBox 205"/>
          <p:cNvSpPr txBox="1">
            <a:spLocks noChangeArrowheads="1"/>
          </p:cNvSpPr>
          <p:nvPr/>
        </p:nvSpPr>
        <p:spPr bwMode="auto">
          <a:xfrm>
            <a:off x="3621088" y="3806825"/>
            <a:ext cx="6492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K</a:t>
            </a:r>
            <a:r>
              <a:rPr lang="en-US" sz="1100" b="1" baseline="30000"/>
              <a:t>+</a:t>
            </a:r>
            <a:r>
              <a:rPr lang="en-US" sz="1100" b="1"/>
              <a:t> –Cl</a:t>
            </a:r>
            <a:r>
              <a:rPr lang="en-US" sz="1100" b="1" baseline="30000"/>
              <a:t>–</a:t>
            </a:r>
          </a:p>
          <a:p>
            <a:r>
              <a:rPr lang="en-US" sz="1100" b="1"/>
              <a:t>symport</a:t>
            </a:r>
          </a:p>
        </p:txBody>
      </p:sp>
      <p:sp>
        <p:nvSpPr>
          <p:cNvPr id="22575" name="TextBox 206"/>
          <p:cNvSpPr txBox="1">
            <a:spLocks noChangeArrowheads="1"/>
          </p:cNvSpPr>
          <p:nvPr/>
        </p:nvSpPr>
        <p:spPr bwMode="auto">
          <a:xfrm>
            <a:off x="4414838" y="4086225"/>
            <a:ext cx="10239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Tight junction</a:t>
            </a:r>
          </a:p>
        </p:txBody>
      </p:sp>
      <p:sp>
        <p:nvSpPr>
          <p:cNvPr id="22576" name="TextBox 207"/>
          <p:cNvSpPr txBox="1">
            <a:spLocks noChangeArrowheads="1"/>
          </p:cNvSpPr>
          <p:nvPr/>
        </p:nvSpPr>
        <p:spPr bwMode="auto">
          <a:xfrm>
            <a:off x="3802063" y="4543425"/>
            <a:ext cx="136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Transcellular route</a:t>
            </a:r>
          </a:p>
        </p:txBody>
      </p:sp>
      <p:sp>
        <p:nvSpPr>
          <p:cNvPr id="22577" name="TextBox 208"/>
          <p:cNvSpPr txBox="1">
            <a:spLocks noChangeArrowheads="1"/>
          </p:cNvSpPr>
          <p:nvPr/>
        </p:nvSpPr>
        <p:spPr bwMode="auto">
          <a:xfrm>
            <a:off x="3633788" y="4752975"/>
            <a:ext cx="1281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Paracellular route</a:t>
            </a:r>
          </a:p>
        </p:txBody>
      </p:sp>
      <p:sp>
        <p:nvSpPr>
          <p:cNvPr id="22578" name="TextBox 209"/>
          <p:cNvSpPr txBox="1">
            <a:spLocks noChangeArrowheads="1"/>
          </p:cNvSpPr>
          <p:nvPr/>
        </p:nvSpPr>
        <p:spPr bwMode="auto">
          <a:xfrm>
            <a:off x="5373688" y="4581525"/>
            <a:ext cx="5397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Brush</a:t>
            </a:r>
          </a:p>
          <a:p>
            <a:r>
              <a:rPr lang="en-US" sz="1100" b="1"/>
              <a:t>border</a:t>
            </a:r>
          </a:p>
        </p:txBody>
      </p:sp>
      <p:sp>
        <p:nvSpPr>
          <p:cNvPr id="22579" name="TextBox 210"/>
          <p:cNvSpPr txBox="1">
            <a:spLocks noChangeArrowheads="1"/>
          </p:cNvSpPr>
          <p:nvPr/>
        </p:nvSpPr>
        <p:spPr bwMode="auto">
          <a:xfrm>
            <a:off x="5767388" y="2778125"/>
            <a:ext cx="328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Na</a:t>
            </a:r>
            <a:r>
              <a:rPr lang="en-US" sz="1100" b="1" baseline="30000"/>
              <a:t>+</a:t>
            </a:r>
            <a:endParaRPr lang="en-US" sz="1100" b="1"/>
          </a:p>
        </p:txBody>
      </p:sp>
      <p:sp>
        <p:nvSpPr>
          <p:cNvPr id="22580" name="TextBox 211"/>
          <p:cNvSpPr txBox="1">
            <a:spLocks noChangeArrowheads="1"/>
          </p:cNvSpPr>
          <p:nvPr/>
        </p:nvSpPr>
        <p:spPr bwMode="auto">
          <a:xfrm>
            <a:off x="5487988" y="2955925"/>
            <a:ext cx="649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Glucose</a:t>
            </a:r>
          </a:p>
        </p:txBody>
      </p:sp>
      <p:sp>
        <p:nvSpPr>
          <p:cNvPr id="22581" name="TextBox 212"/>
          <p:cNvSpPr txBox="1">
            <a:spLocks noChangeArrowheads="1"/>
          </p:cNvSpPr>
          <p:nvPr/>
        </p:nvSpPr>
        <p:spPr bwMode="auto">
          <a:xfrm>
            <a:off x="5767388" y="3133725"/>
            <a:ext cx="328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Na</a:t>
            </a:r>
            <a:r>
              <a:rPr lang="en-US" sz="1100" b="1" baseline="30000"/>
              <a:t>+</a:t>
            </a:r>
            <a:endParaRPr lang="en-US" sz="1100" b="1"/>
          </a:p>
        </p:txBody>
      </p:sp>
      <p:sp>
        <p:nvSpPr>
          <p:cNvPr id="22582" name="TextBox 213"/>
          <p:cNvSpPr txBox="1">
            <a:spLocks noChangeArrowheads="1"/>
          </p:cNvSpPr>
          <p:nvPr/>
        </p:nvSpPr>
        <p:spPr bwMode="auto">
          <a:xfrm>
            <a:off x="5856288" y="3311525"/>
            <a:ext cx="249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30000"/>
              <a:t>+</a:t>
            </a:r>
            <a:endParaRPr lang="en-US" sz="1100" b="1"/>
          </a:p>
        </p:txBody>
      </p:sp>
      <p:sp>
        <p:nvSpPr>
          <p:cNvPr id="22583" name="TextBox 214"/>
          <p:cNvSpPr txBox="1">
            <a:spLocks noChangeArrowheads="1"/>
          </p:cNvSpPr>
          <p:nvPr/>
        </p:nvSpPr>
        <p:spPr bwMode="auto">
          <a:xfrm>
            <a:off x="5818188" y="347662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Cl</a:t>
            </a:r>
            <a:r>
              <a:rPr lang="en-US" sz="1100" b="1" baseline="30000"/>
              <a:t>–</a:t>
            </a:r>
          </a:p>
        </p:txBody>
      </p:sp>
      <p:sp>
        <p:nvSpPr>
          <p:cNvPr id="22584" name="TextBox 215"/>
          <p:cNvSpPr txBox="1">
            <a:spLocks noChangeArrowheads="1"/>
          </p:cNvSpPr>
          <p:nvPr/>
        </p:nvSpPr>
        <p:spPr bwMode="auto">
          <a:xfrm>
            <a:off x="5589588" y="3654425"/>
            <a:ext cx="571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Anions</a:t>
            </a:r>
          </a:p>
        </p:txBody>
      </p:sp>
      <p:sp>
        <p:nvSpPr>
          <p:cNvPr id="22585" name="TextBox 216"/>
          <p:cNvSpPr txBox="1">
            <a:spLocks noChangeArrowheads="1"/>
          </p:cNvSpPr>
          <p:nvPr/>
        </p:nvSpPr>
        <p:spPr bwMode="auto">
          <a:xfrm>
            <a:off x="5754688" y="3895725"/>
            <a:ext cx="357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-25000"/>
              <a:t>2</a:t>
            </a:r>
            <a:r>
              <a:rPr lang="en-US" sz="1100" b="1"/>
              <a:t>O</a:t>
            </a:r>
          </a:p>
        </p:txBody>
      </p:sp>
      <p:sp>
        <p:nvSpPr>
          <p:cNvPr id="22586" name="TextBox 217"/>
          <p:cNvSpPr txBox="1">
            <a:spLocks noChangeArrowheads="1"/>
          </p:cNvSpPr>
          <p:nvPr/>
        </p:nvSpPr>
        <p:spPr bwMode="auto">
          <a:xfrm>
            <a:off x="6783388" y="2579688"/>
            <a:ext cx="12493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Sodium–glucose</a:t>
            </a:r>
          </a:p>
          <a:p>
            <a:r>
              <a:rPr lang="en-US" sz="1100" b="1"/>
              <a:t>transporter</a:t>
            </a:r>
          </a:p>
          <a:p>
            <a:r>
              <a:rPr lang="en-US" sz="1100" b="1"/>
              <a:t>(SGLT) (symport)</a:t>
            </a:r>
          </a:p>
        </p:txBody>
      </p:sp>
      <p:sp>
        <p:nvSpPr>
          <p:cNvPr id="22587" name="TextBox 218"/>
          <p:cNvSpPr txBox="1">
            <a:spLocks noChangeArrowheads="1"/>
          </p:cNvSpPr>
          <p:nvPr/>
        </p:nvSpPr>
        <p:spPr bwMode="auto">
          <a:xfrm>
            <a:off x="6783388" y="3260725"/>
            <a:ext cx="1112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Na</a:t>
            </a:r>
            <a:r>
              <a:rPr lang="en-US" sz="1100" b="1" baseline="30000"/>
              <a:t>+</a:t>
            </a:r>
            <a:r>
              <a:rPr lang="en-US" sz="1100" b="1"/>
              <a:t>–H</a:t>
            </a:r>
            <a:r>
              <a:rPr lang="en-US" sz="1100" b="1" baseline="30000"/>
              <a:t>+ </a:t>
            </a:r>
            <a:r>
              <a:rPr lang="en-US" sz="1100" b="1"/>
              <a:t>antiport</a:t>
            </a:r>
          </a:p>
        </p:txBody>
      </p:sp>
      <p:sp>
        <p:nvSpPr>
          <p:cNvPr id="22588" name="TextBox 219"/>
          <p:cNvSpPr txBox="1">
            <a:spLocks noChangeArrowheads="1"/>
          </p:cNvSpPr>
          <p:nvPr/>
        </p:nvSpPr>
        <p:spPr bwMode="auto">
          <a:xfrm>
            <a:off x="6783388" y="3590925"/>
            <a:ext cx="1328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Cl</a:t>
            </a:r>
            <a:r>
              <a:rPr lang="en-US" sz="1100" b="1" baseline="30000"/>
              <a:t>–</a:t>
            </a:r>
            <a:r>
              <a:rPr lang="en-US" sz="1100" b="1"/>
              <a:t>–anion antiport</a:t>
            </a:r>
          </a:p>
        </p:txBody>
      </p:sp>
      <p:sp>
        <p:nvSpPr>
          <p:cNvPr id="22589" name="TextBox 220"/>
          <p:cNvSpPr txBox="1">
            <a:spLocks noChangeArrowheads="1"/>
          </p:cNvSpPr>
          <p:nvPr/>
        </p:nvSpPr>
        <p:spPr bwMode="auto">
          <a:xfrm>
            <a:off x="6783388" y="3895725"/>
            <a:ext cx="798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Aquaporin</a:t>
            </a:r>
          </a:p>
        </p:txBody>
      </p:sp>
      <p:sp>
        <p:nvSpPr>
          <p:cNvPr id="22590" name="TextBox 221"/>
          <p:cNvSpPr txBox="1">
            <a:spLocks noChangeArrowheads="1"/>
          </p:cNvSpPr>
          <p:nvPr/>
        </p:nvSpPr>
        <p:spPr bwMode="auto">
          <a:xfrm>
            <a:off x="6992938" y="4292600"/>
            <a:ext cx="946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Solvent drag</a:t>
            </a:r>
          </a:p>
        </p:txBody>
      </p:sp>
      <p:sp>
        <p:nvSpPr>
          <p:cNvPr id="22591" name="TextBox 222"/>
          <p:cNvSpPr txBox="1">
            <a:spLocks noChangeArrowheads="1"/>
          </p:cNvSpPr>
          <p:nvPr/>
        </p:nvSpPr>
        <p:spPr bwMode="auto">
          <a:xfrm>
            <a:off x="6630988" y="4645025"/>
            <a:ext cx="17446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nn-NO" sz="1100" b="1"/>
              <a:t>H</a:t>
            </a:r>
            <a:r>
              <a:rPr lang="nn-NO" sz="1100" b="1" baseline="-25000"/>
              <a:t>2</a:t>
            </a:r>
            <a:r>
              <a:rPr lang="nn-NO" sz="1100" b="1"/>
              <a:t>O, urea, uric acid,</a:t>
            </a:r>
          </a:p>
          <a:p>
            <a:r>
              <a:rPr lang="nn-NO" sz="1100" b="1"/>
              <a:t>Na</a:t>
            </a:r>
            <a:r>
              <a:rPr lang="en-US" sz="1100" b="1" baseline="30000"/>
              <a:t>+</a:t>
            </a:r>
            <a:r>
              <a:rPr lang="nn-NO" sz="1100" b="1"/>
              <a:t>, K</a:t>
            </a:r>
            <a:r>
              <a:rPr lang="en-US" sz="1100" b="1" baseline="30000"/>
              <a:t>+</a:t>
            </a:r>
            <a:r>
              <a:rPr lang="nn-NO" sz="1100" b="1"/>
              <a:t>, Cl</a:t>
            </a:r>
            <a:r>
              <a:rPr lang="en-US" sz="1100" b="1" baseline="30000"/>
              <a:t>–</a:t>
            </a:r>
            <a:r>
              <a:rPr lang="nn-NO" sz="1100" b="1"/>
              <a:t>, Mg</a:t>
            </a:r>
            <a:r>
              <a:rPr lang="en-US" sz="1100" b="1" baseline="30000"/>
              <a:t>2+</a:t>
            </a:r>
            <a:r>
              <a:rPr lang="nn-NO" sz="1100" b="1"/>
              <a:t>,Ca</a:t>
            </a:r>
            <a:r>
              <a:rPr lang="en-US" sz="1100" b="1" baseline="30000"/>
              <a:t>2+</a:t>
            </a:r>
            <a:r>
              <a:rPr lang="nn-NO" sz="1100" b="1"/>
              <a:t>, P</a:t>
            </a:r>
            <a:r>
              <a:rPr lang="nn-NO" sz="1100" b="1" baseline="-25000"/>
              <a:t>i</a:t>
            </a:r>
            <a:endParaRPr lang="en-US" sz="1100" b="1" baseline="-25000"/>
          </a:p>
        </p:txBody>
      </p:sp>
      <p:sp>
        <p:nvSpPr>
          <p:cNvPr id="22592" name="Line 9"/>
          <p:cNvSpPr>
            <a:spLocks noChangeShapeType="1"/>
          </p:cNvSpPr>
          <p:nvPr/>
        </p:nvSpPr>
        <p:spPr bwMode="auto">
          <a:xfrm>
            <a:off x="3224213" y="3263900"/>
            <a:ext cx="3984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3" name="Freeform 10"/>
          <p:cNvSpPr>
            <a:spLocks/>
          </p:cNvSpPr>
          <p:nvPr/>
        </p:nvSpPr>
        <p:spPr bwMode="auto">
          <a:xfrm>
            <a:off x="3602038" y="3243263"/>
            <a:ext cx="63500" cy="50800"/>
          </a:xfrm>
          <a:custGeom>
            <a:avLst/>
            <a:gdLst>
              <a:gd name="T0" fmla="*/ 0 w 40"/>
              <a:gd name="T1" fmla="*/ 0 h 32"/>
              <a:gd name="T2" fmla="*/ 2147483647 w 40"/>
              <a:gd name="T3" fmla="*/ 2147483647 h 32"/>
              <a:gd name="T4" fmla="*/ 0 w 40"/>
              <a:gd name="T5" fmla="*/ 2147483647 h 32"/>
              <a:gd name="T6" fmla="*/ 2147483647 w 40"/>
              <a:gd name="T7" fmla="*/ 2147483647 h 32"/>
              <a:gd name="T8" fmla="*/ 0 w 40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0" y="0"/>
                </a:moveTo>
                <a:lnTo>
                  <a:pt x="7" y="17"/>
                </a:lnTo>
                <a:lnTo>
                  <a:pt x="0" y="32"/>
                </a:lnTo>
                <a:lnTo>
                  <a:pt x="40" y="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4" name="Line 11"/>
          <p:cNvSpPr>
            <a:spLocks noChangeShapeType="1"/>
          </p:cNvSpPr>
          <p:nvPr/>
        </p:nvSpPr>
        <p:spPr bwMode="auto">
          <a:xfrm flipH="1">
            <a:off x="3270250" y="3068638"/>
            <a:ext cx="3921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5" name="Freeform 12"/>
          <p:cNvSpPr>
            <a:spLocks/>
          </p:cNvSpPr>
          <p:nvPr/>
        </p:nvSpPr>
        <p:spPr bwMode="auto">
          <a:xfrm>
            <a:off x="3224213" y="3041650"/>
            <a:ext cx="63500" cy="53975"/>
          </a:xfrm>
          <a:custGeom>
            <a:avLst/>
            <a:gdLst>
              <a:gd name="T0" fmla="*/ 2147483647 w 40"/>
              <a:gd name="T1" fmla="*/ 2147483647 h 34"/>
              <a:gd name="T2" fmla="*/ 2147483647 w 40"/>
              <a:gd name="T3" fmla="*/ 2147483647 h 34"/>
              <a:gd name="T4" fmla="*/ 2147483647 w 40"/>
              <a:gd name="T5" fmla="*/ 0 h 34"/>
              <a:gd name="T6" fmla="*/ 0 w 40"/>
              <a:gd name="T7" fmla="*/ 2147483647 h 34"/>
              <a:gd name="T8" fmla="*/ 2147483647 w 40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4"/>
              <a:gd name="T17" fmla="*/ 40 w 4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4">
                <a:moveTo>
                  <a:pt x="40" y="34"/>
                </a:moveTo>
                <a:lnTo>
                  <a:pt x="35" y="17"/>
                </a:lnTo>
                <a:lnTo>
                  <a:pt x="40" y="0"/>
                </a:lnTo>
                <a:lnTo>
                  <a:pt x="0" y="17"/>
                </a:lnTo>
                <a:lnTo>
                  <a:pt x="4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6" name="Line 15"/>
          <p:cNvSpPr>
            <a:spLocks noChangeShapeType="1"/>
          </p:cNvSpPr>
          <p:nvPr/>
        </p:nvSpPr>
        <p:spPr bwMode="auto">
          <a:xfrm flipH="1">
            <a:off x="3270250" y="3571875"/>
            <a:ext cx="3921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97" name="Freeform 16"/>
          <p:cNvSpPr>
            <a:spLocks/>
          </p:cNvSpPr>
          <p:nvPr/>
        </p:nvSpPr>
        <p:spPr bwMode="auto">
          <a:xfrm>
            <a:off x="3224213" y="3546475"/>
            <a:ext cx="63500" cy="52388"/>
          </a:xfrm>
          <a:custGeom>
            <a:avLst/>
            <a:gdLst>
              <a:gd name="T0" fmla="*/ 2147483647 w 40"/>
              <a:gd name="T1" fmla="*/ 2147483647 h 33"/>
              <a:gd name="T2" fmla="*/ 2147483647 w 40"/>
              <a:gd name="T3" fmla="*/ 2147483647 h 33"/>
              <a:gd name="T4" fmla="*/ 2147483647 w 40"/>
              <a:gd name="T5" fmla="*/ 0 h 33"/>
              <a:gd name="T6" fmla="*/ 0 w 40"/>
              <a:gd name="T7" fmla="*/ 2147483647 h 33"/>
              <a:gd name="T8" fmla="*/ 2147483647 w 40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3"/>
              <a:gd name="T17" fmla="*/ 40 w 40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3">
                <a:moveTo>
                  <a:pt x="40" y="33"/>
                </a:moveTo>
                <a:lnTo>
                  <a:pt x="35" y="16"/>
                </a:lnTo>
                <a:lnTo>
                  <a:pt x="40" y="0"/>
                </a:lnTo>
                <a:lnTo>
                  <a:pt x="0" y="16"/>
                </a:lnTo>
                <a:lnTo>
                  <a:pt x="40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Arc 93"/>
          <p:cNvSpPr/>
          <p:nvPr/>
        </p:nvSpPr>
        <p:spPr bwMode="auto">
          <a:xfrm rot="14473543">
            <a:off x="3432175" y="2960688"/>
            <a:ext cx="587375" cy="508000"/>
          </a:xfrm>
          <a:prstGeom prst="arc">
            <a:avLst>
              <a:gd name="adj1" fmla="val 14960891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endParaRPr lang="en-US" sz="1100" dirty="0"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2599" name="Freeform 10"/>
          <p:cNvSpPr>
            <a:spLocks/>
          </p:cNvSpPr>
          <p:nvPr/>
        </p:nvSpPr>
        <p:spPr bwMode="auto">
          <a:xfrm rot="1800000">
            <a:off x="3527425" y="3378200"/>
            <a:ext cx="63500" cy="50800"/>
          </a:xfrm>
          <a:custGeom>
            <a:avLst/>
            <a:gdLst>
              <a:gd name="T0" fmla="*/ 0 w 40"/>
              <a:gd name="T1" fmla="*/ 0 h 32"/>
              <a:gd name="T2" fmla="*/ 2147483647 w 40"/>
              <a:gd name="T3" fmla="*/ 2147483647 h 32"/>
              <a:gd name="T4" fmla="*/ 0 w 40"/>
              <a:gd name="T5" fmla="*/ 2147483647 h 32"/>
              <a:gd name="T6" fmla="*/ 2147483647 w 40"/>
              <a:gd name="T7" fmla="*/ 2147483647 h 32"/>
              <a:gd name="T8" fmla="*/ 0 w 40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0" y="0"/>
                </a:moveTo>
                <a:lnTo>
                  <a:pt x="7" y="17"/>
                </a:lnTo>
                <a:lnTo>
                  <a:pt x="0" y="32"/>
                </a:lnTo>
                <a:lnTo>
                  <a:pt x="40" y="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0" name="Freeform 26"/>
          <p:cNvSpPr>
            <a:spLocks/>
          </p:cNvSpPr>
          <p:nvPr/>
        </p:nvSpPr>
        <p:spPr bwMode="auto">
          <a:xfrm>
            <a:off x="2359025" y="3397250"/>
            <a:ext cx="63500" cy="50800"/>
          </a:xfrm>
          <a:custGeom>
            <a:avLst/>
            <a:gdLst>
              <a:gd name="T0" fmla="*/ 2147483647 w 40"/>
              <a:gd name="T1" fmla="*/ 2147483647 h 32"/>
              <a:gd name="T2" fmla="*/ 2147483647 w 40"/>
              <a:gd name="T3" fmla="*/ 2147483647 h 32"/>
              <a:gd name="T4" fmla="*/ 2147483647 w 40"/>
              <a:gd name="T5" fmla="*/ 0 h 32"/>
              <a:gd name="T6" fmla="*/ 0 w 40"/>
              <a:gd name="T7" fmla="*/ 2147483647 h 32"/>
              <a:gd name="T8" fmla="*/ 2147483647 w 4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40" y="32"/>
                </a:moveTo>
                <a:lnTo>
                  <a:pt x="33" y="17"/>
                </a:lnTo>
                <a:lnTo>
                  <a:pt x="40" y="0"/>
                </a:lnTo>
                <a:lnTo>
                  <a:pt x="0" y="17"/>
                </a:lnTo>
                <a:lnTo>
                  <a:pt x="4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1" name="TextBox 190"/>
          <p:cNvSpPr txBox="1">
            <a:spLocks noChangeArrowheads="1"/>
          </p:cNvSpPr>
          <p:nvPr/>
        </p:nvSpPr>
        <p:spPr bwMode="auto">
          <a:xfrm>
            <a:off x="1500188" y="1400175"/>
            <a:ext cx="8366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Peritubular</a:t>
            </a:r>
          </a:p>
          <a:p>
            <a:r>
              <a:rPr lang="en-US" sz="1100" b="1"/>
              <a:t>capillary</a:t>
            </a:r>
          </a:p>
        </p:txBody>
      </p:sp>
      <p:sp>
        <p:nvSpPr>
          <p:cNvPr id="22602" name="TextBox 192"/>
          <p:cNvSpPr txBox="1">
            <a:spLocks noChangeArrowheads="1"/>
          </p:cNvSpPr>
          <p:nvPr/>
        </p:nvSpPr>
        <p:spPr bwMode="auto">
          <a:xfrm>
            <a:off x="2795588" y="1400175"/>
            <a:ext cx="5397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Tissue</a:t>
            </a:r>
          </a:p>
          <a:p>
            <a:r>
              <a:rPr lang="en-US" sz="1100" b="1"/>
              <a:t>fluid</a:t>
            </a:r>
          </a:p>
        </p:txBody>
      </p:sp>
      <p:sp>
        <p:nvSpPr>
          <p:cNvPr id="22603" name="TextBox 194"/>
          <p:cNvSpPr txBox="1">
            <a:spLocks noChangeArrowheads="1"/>
          </p:cNvSpPr>
          <p:nvPr/>
        </p:nvSpPr>
        <p:spPr bwMode="auto">
          <a:xfrm>
            <a:off x="4281488" y="1568450"/>
            <a:ext cx="1554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Tubule epithelial cells</a:t>
            </a:r>
          </a:p>
        </p:txBody>
      </p:sp>
      <p:sp>
        <p:nvSpPr>
          <p:cNvPr id="22604" name="TextBox 196"/>
          <p:cNvSpPr txBox="1">
            <a:spLocks noChangeArrowheads="1"/>
          </p:cNvSpPr>
          <p:nvPr/>
        </p:nvSpPr>
        <p:spPr bwMode="auto">
          <a:xfrm>
            <a:off x="7075488" y="1568450"/>
            <a:ext cx="944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Tubular fluid</a:t>
            </a:r>
          </a:p>
        </p:txBody>
      </p:sp>
      <p:sp>
        <p:nvSpPr>
          <p:cNvPr id="22605" name="TextBox 197"/>
          <p:cNvSpPr txBox="1">
            <a:spLocks noChangeArrowheads="1"/>
          </p:cNvSpPr>
          <p:nvPr/>
        </p:nvSpPr>
        <p:spPr bwMode="auto">
          <a:xfrm>
            <a:off x="2625725" y="2613025"/>
            <a:ext cx="650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Glucose</a:t>
            </a:r>
          </a:p>
        </p:txBody>
      </p:sp>
      <p:sp>
        <p:nvSpPr>
          <p:cNvPr id="22606" name="Line 21"/>
          <p:cNvSpPr>
            <a:spLocks noChangeShapeType="1"/>
          </p:cNvSpPr>
          <p:nvPr/>
        </p:nvSpPr>
        <p:spPr bwMode="auto">
          <a:xfrm flipH="1">
            <a:off x="3271838" y="3767138"/>
            <a:ext cx="3952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7" name="Freeform 22"/>
          <p:cNvSpPr>
            <a:spLocks/>
          </p:cNvSpPr>
          <p:nvPr/>
        </p:nvSpPr>
        <p:spPr bwMode="auto">
          <a:xfrm>
            <a:off x="3230563" y="3740150"/>
            <a:ext cx="63500" cy="53975"/>
          </a:xfrm>
          <a:custGeom>
            <a:avLst/>
            <a:gdLst>
              <a:gd name="T0" fmla="*/ 2147483647 w 40"/>
              <a:gd name="T1" fmla="*/ 2147483647 h 34"/>
              <a:gd name="T2" fmla="*/ 2147483647 w 40"/>
              <a:gd name="T3" fmla="*/ 2147483647 h 34"/>
              <a:gd name="T4" fmla="*/ 2147483647 w 40"/>
              <a:gd name="T5" fmla="*/ 0 h 34"/>
              <a:gd name="T6" fmla="*/ 0 w 40"/>
              <a:gd name="T7" fmla="*/ 2147483647 h 34"/>
              <a:gd name="T8" fmla="*/ 2147483647 w 40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4"/>
              <a:gd name="T17" fmla="*/ 40 w 4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4">
                <a:moveTo>
                  <a:pt x="40" y="34"/>
                </a:moveTo>
                <a:lnTo>
                  <a:pt x="32" y="17"/>
                </a:lnTo>
                <a:lnTo>
                  <a:pt x="40" y="0"/>
                </a:lnTo>
                <a:lnTo>
                  <a:pt x="0" y="17"/>
                </a:lnTo>
                <a:lnTo>
                  <a:pt x="4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08" name="Rectangle 5"/>
          <p:cNvSpPr>
            <a:spLocks noChangeArrowheads="1"/>
          </p:cNvSpPr>
          <p:nvPr/>
        </p:nvSpPr>
        <p:spPr bwMode="auto">
          <a:xfrm>
            <a:off x="2114550" y="1206500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23.17</a:t>
            </a:r>
          </a:p>
        </p:txBody>
      </p:sp>
      <p:pic>
        <p:nvPicPr>
          <p:cNvPr id="23555" name="Picture 4" descr="sal03717_23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363" y="328613"/>
            <a:ext cx="2900362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120"/>
          <p:cNvSpPr txBox="1">
            <a:spLocks noChangeArrowheads="1"/>
          </p:cNvSpPr>
          <p:nvPr/>
        </p:nvSpPr>
        <p:spPr bwMode="auto">
          <a:xfrm>
            <a:off x="1952625" y="334963"/>
            <a:ext cx="1873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1</a:t>
            </a:r>
          </a:p>
        </p:txBody>
      </p:sp>
      <p:sp>
        <p:nvSpPr>
          <p:cNvPr id="23557" name="TextBox 121"/>
          <p:cNvSpPr txBox="1">
            <a:spLocks noChangeArrowheads="1"/>
          </p:cNvSpPr>
          <p:nvPr/>
        </p:nvSpPr>
        <p:spPr bwMode="auto">
          <a:xfrm>
            <a:off x="2157413" y="338138"/>
            <a:ext cx="12350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Angiotensin II</a:t>
            </a:r>
          </a:p>
          <a:p>
            <a:r>
              <a:rPr lang="en-US" sz="1300" b="1"/>
              <a:t>secreted</a:t>
            </a:r>
          </a:p>
        </p:txBody>
      </p:sp>
      <p:sp>
        <p:nvSpPr>
          <p:cNvPr id="23558" name="TextBox 122"/>
          <p:cNvSpPr txBox="1">
            <a:spLocks noChangeArrowheads="1"/>
          </p:cNvSpPr>
          <p:nvPr/>
        </p:nvSpPr>
        <p:spPr bwMode="auto">
          <a:xfrm>
            <a:off x="3643313" y="3011488"/>
            <a:ext cx="415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H</a:t>
            </a:r>
            <a:r>
              <a:rPr lang="en-US" sz="1300" b="1" baseline="-25000"/>
              <a:t>2</a:t>
            </a:r>
            <a:r>
              <a:rPr lang="en-US" sz="1300" b="1"/>
              <a:t>O</a:t>
            </a:r>
          </a:p>
        </p:txBody>
      </p:sp>
      <p:sp>
        <p:nvSpPr>
          <p:cNvPr id="23559" name="TextBox 123"/>
          <p:cNvSpPr txBox="1">
            <a:spLocks noChangeArrowheads="1"/>
          </p:cNvSpPr>
          <p:nvPr/>
        </p:nvSpPr>
        <p:spPr bwMode="auto">
          <a:xfrm>
            <a:off x="4632325" y="333375"/>
            <a:ext cx="1857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2</a:t>
            </a:r>
          </a:p>
        </p:txBody>
      </p:sp>
      <p:sp>
        <p:nvSpPr>
          <p:cNvPr id="23560" name="TextBox 124"/>
          <p:cNvSpPr txBox="1">
            <a:spLocks noChangeArrowheads="1"/>
          </p:cNvSpPr>
          <p:nvPr/>
        </p:nvSpPr>
        <p:spPr bwMode="auto">
          <a:xfrm>
            <a:off x="4632325" y="1408113"/>
            <a:ext cx="1857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3</a:t>
            </a:r>
          </a:p>
        </p:txBody>
      </p:sp>
      <p:sp>
        <p:nvSpPr>
          <p:cNvPr id="23561" name="TextBox 125"/>
          <p:cNvSpPr txBox="1">
            <a:spLocks noChangeArrowheads="1"/>
          </p:cNvSpPr>
          <p:nvPr/>
        </p:nvSpPr>
        <p:spPr bwMode="auto">
          <a:xfrm>
            <a:off x="4632325" y="2424113"/>
            <a:ext cx="1857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4</a:t>
            </a:r>
          </a:p>
        </p:txBody>
      </p:sp>
      <p:sp>
        <p:nvSpPr>
          <p:cNvPr id="23562" name="TextBox 126"/>
          <p:cNvSpPr txBox="1">
            <a:spLocks noChangeArrowheads="1"/>
          </p:cNvSpPr>
          <p:nvPr/>
        </p:nvSpPr>
        <p:spPr bwMode="auto">
          <a:xfrm>
            <a:off x="4632325" y="3530600"/>
            <a:ext cx="1857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5</a:t>
            </a:r>
          </a:p>
        </p:txBody>
      </p:sp>
      <p:sp>
        <p:nvSpPr>
          <p:cNvPr id="23563" name="TextBox 127"/>
          <p:cNvSpPr txBox="1">
            <a:spLocks noChangeArrowheads="1"/>
          </p:cNvSpPr>
          <p:nvPr/>
        </p:nvSpPr>
        <p:spPr bwMode="auto">
          <a:xfrm>
            <a:off x="4632325" y="4611688"/>
            <a:ext cx="1857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6</a:t>
            </a:r>
          </a:p>
        </p:txBody>
      </p:sp>
      <p:sp>
        <p:nvSpPr>
          <p:cNvPr id="23564" name="TextBox 128"/>
          <p:cNvSpPr txBox="1">
            <a:spLocks noChangeArrowheads="1"/>
          </p:cNvSpPr>
          <p:nvPr/>
        </p:nvSpPr>
        <p:spPr bwMode="auto">
          <a:xfrm>
            <a:off x="4632325" y="5711825"/>
            <a:ext cx="1857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7</a:t>
            </a:r>
          </a:p>
        </p:txBody>
      </p:sp>
      <p:sp>
        <p:nvSpPr>
          <p:cNvPr id="23565" name="TextBox 129"/>
          <p:cNvSpPr txBox="1">
            <a:spLocks noChangeArrowheads="1"/>
          </p:cNvSpPr>
          <p:nvPr/>
        </p:nvSpPr>
        <p:spPr bwMode="auto">
          <a:xfrm>
            <a:off x="4843463" y="327025"/>
            <a:ext cx="2433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Constricts afferent and</a:t>
            </a:r>
          </a:p>
          <a:p>
            <a:r>
              <a:rPr lang="en-US" sz="1300" b="1"/>
              <a:t>especially efferent arterioles</a:t>
            </a:r>
          </a:p>
        </p:txBody>
      </p:sp>
      <p:sp>
        <p:nvSpPr>
          <p:cNvPr id="23566" name="TextBox 130"/>
          <p:cNvSpPr txBox="1">
            <a:spLocks noChangeArrowheads="1"/>
          </p:cNvSpPr>
          <p:nvPr/>
        </p:nvSpPr>
        <p:spPr bwMode="auto">
          <a:xfrm>
            <a:off x="4843463" y="1411288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Maintains or increases</a:t>
            </a:r>
          </a:p>
          <a:p>
            <a:r>
              <a:rPr lang="en-US" sz="1300" b="1"/>
              <a:t>glomerular blood pressure</a:t>
            </a:r>
          </a:p>
          <a:p>
            <a:r>
              <a:rPr lang="en-US" sz="1300" b="1"/>
              <a:t>and glomerular filtration</a:t>
            </a:r>
          </a:p>
        </p:txBody>
      </p:sp>
      <p:sp>
        <p:nvSpPr>
          <p:cNvPr id="23567" name="TextBox 131"/>
          <p:cNvSpPr txBox="1">
            <a:spLocks noChangeArrowheads="1"/>
          </p:cNvSpPr>
          <p:nvPr/>
        </p:nvSpPr>
        <p:spPr bwMode="auto">
          <a:xfrm>
            <a:off x="5503863" y="2087563"/>
            <a:ext cx="3968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and</a:t>
            </a:r>
          </a:p>
        </p:txBody>
      </p:sp>
      <p:sp>
        <p:nvSpPr>
          <p:cNvPr id="23568" name="TextBox 132"/>
          <p:cNvSpPr txBox="1">
            <a:spLocks noChangeArrowheads="1"/>
          </p:cNvSpPr>
          <p:nvPr/>
        </p:nvSpPr>
        <p:spPr bwMode="auto">
          <a:xfrm>
            <a:off x="4843463" y="2420938"/>
            <a:ext cx="211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Reduces blood pressure</a:t>
            </a:r>
          </a:p>
          <a:p>
            <a:r>
              <a:rPr lang="en-US" sz="1300" b="1"/>
              <a:t>in peritubular capillary</a:t>
            </a:r>
          </a:p>
        </p:txBody>
      </p:sp>
      <p:sp>
        <p:nvSpPr>
          <p:cNvPr id="23569" name="TextBox 133"/>
          <p:cNvSpPr txBox="1">
            <a:spLocks noChangeArrowheads="1"/>
          </p:cNvSpPr>
          <p:nvPr/>
        </p:nvSpPr>
        <p:spPr bwMode="auto">
          <a:xfrm>
            <a:off x="4843463" y="3517900"/>
            <a:ext cx="1928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Reduces resistance to</a:t>
            </a:r>
          </a:p>
          <a:p>
            <a:r>
              <a:rPr lang="en-US" sz="1300" b="1"/>
              <a:t>tubular reabsorption</a:t>
            </a:r>
          </a:p>
        </p:txBody>
      </p:sp>
      <p:sp>
        <p:nvSpPr>
          <p:cNvPr id="23570" name="TextBox 134"/>
          <p:cNvSpPr txBox="1">
            <a:spLocks noChangeArrowheads="1"/>
          </p:cNvSpPr>
          <p:nvPr/>
        </p:nvSpPr>
        <p:spPr bwMode="auto">
          <a:xfrm>
            <a:off x="4843463" y="4606925"/>
            <a:ext cx="1820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Tubular reabsorption</a:t>
            </a:r>
          </a:p>
          <a:p>
            <a:r>
              <a:rPr lang="en-US" sz="1300" b="1"/>
              <a:t>increases</a:t>
            </a:r>
          </a:p>
        </p:txBody>
      </p:sp>
      <p:sp>
        <p:nvSpPr>
          <p:cNvPr id="23571" name="TextBox 135"/>
          <p:cNvSpPr txBox="1">
            <a:spLocks noChangeArrowheads="1"/>
          </p:cNvSpPr>
          <p:nvPr/>
        </p:nvSpPr>
        <p:spPr bwMode="auto">
          <a:xfrm>
            <a:off x="4843463" y="5722938"/>
            <a:ext cx="215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Urine volume is less</a:t>
            </a:r>
          </a:p>
          <a:p>
            <a:r>
              <a:rPr lang="en-US" sz="1300" b="1"/>
              <a:t>but concentration is high</a:t>
            </a:r>
          </a:p>
        </p:txBody>
      </p:sp>
      <p:sp>
        <p:nvSpPr>
          <p:cNvPr id="23572" name="AutoShape 25"/>
          <p:cNvSpPr>
            <a:spLocks noChangeAspect="1" noChangeArrowheads="1" noTextEdit="1"/>
          </p:cNvSpPr>
          <p:nvPr/>
        </p:nvSpPr>
        <p:spPr bwMode="auto">
          <a:xfrm>
            <a:off x="2179638" y="808038"/>
            <a:ext cx="2401887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3" name="Freeform 27"/>
          <p:cNvSpPr>
            <a:spLocks/>
          </p:cNvSpPr>
          <p:nvPr/>
        </p:nvSpPr>
        <p:spPr bwMode="auto">
          <a:xfrm>
            <a:off x="2817813" y="2081213"/>
            <a:ext cx="417512" cy="517525"/>
          </a:xfrm>
          <a:custGeom>
            <a:avLst/>
            <a:gdLst>
              <a:gd name="T0" fmla="*/ 2147483647 w 271"/>
              <a:gd name="T1" fmla="*/ 0 h 336"/>
              <a:gd name="T2" fmla="*/ 2147483647 w 271"/>
              <a:gd name="T3" fmla="*/ 0 h 336"/>
              <a:gd name="T4" fmla="*/ 0 w 271"/>
              <a:gd name="T5" fmla="*/ 2147483647 h 336"/>
              <a:gd name="T6" fmla="*/ 2147483647 w 271"/>
              <a:gd name="T7" fmla="*/ 2147483647 h 336"/>
              <a:gd name="T8" fmla="*/ 2147483647 w 271"/>
              <a:gd name="T9" fmla="*/ 2147483647 h 336"/>
              <a:gd name="T10" fmla="*/ 2147483647 w 271"/>
              <a:gd name="T11" fmla="*/ 2147483647 h 336"/>
              <a:gd name="T12" fmla="*/ 2147483647 w 271"/>
              <a:gd name="T13" fmla="*/ 2147483647 h 336"/>
              <a:gd name="T14" fmla="*/ 2147483647 w 271"/>
              <a:gd name="T15" fmla="*/ 2147483647 h 336"/>
              <a:gd name="T16" fmla="*/ 2147483647 w 271"/>
              <a:gd name="T17" fmla="*/ 2147483647 h 336"/>
              <a:gd name="T18" fmla="*/ 2147483647 w 271"/>
              <a:gd name="T19" fmla="*/ 2147483647 h 336"/>
              <a:gd name="T20" fmla="*/ 2147483647 w 271"/>
              <a:gd name="T21" fmla="*/ 2147483647 h 336"/>
              <a:gd name="T22" fmla="*/ 2147483647 w 271"/>
              <a:gd name="T23" fmla="*/ 2147483647 h 336"/>
              <a:gd name="T24" fmla="*/ 2147483647 w 271"/>
              <a:gd name="T25" fmla="*/ 2147483647 h 336"/>
              <a:gd name="T26" fmla="*/ 2147483647 w 271"/>
              <a:gd name="T27" fmla="*/ 2147483647 h 336"/>
              <a:gd name="T28" fmla="*/ 2147483647 w 271"/>
              <a:gd name="T29" fmla="*/ 2147483647 h 336"/>
              <a:gd name="T30" fmla="*/ 2147483647 w 271"/>
              <a:gd name="T31" fmla="*/ 2147483647 h 336"/>
              <a:gd name="T32" fmla="*/ 2147483647 w 271"/>
              <a:gd name="T33" fmla="*/ 2147483647 h 336"/>
              <a:gd name="T34" fmla="*/ 2147483647 w 271"/>
              <a:gd name="T35" fmla="*/ 2147483647 h 336"/>
              <a:gd name="T36" fmla="*/ 2147483647 w 271"/>
              <a:gd name="T37" fmla="*/ 2147483647 h 336"/>
              <a:gd name="T38" fmla="*/ 2147483647 w 271"/>
              <a:gd name="T39" fmla="*/ 2147483647 h 336"/>
              <a:gd name="T40" fmla="*/ 2147483647 w 271"/>
              <a:gd name="T41" fmla="*/ 2147483647 h 3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71"/>
              <a:gd name="T64" fmla="*/ 0 h 336"/>
              <a:gd name="T65" fmla="*/ 271 w 271"/>
              <a:gd name="T66" fmla="*/ 336 h 3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71" h="336">
                <a:moveTo>
                  <a:pt x="3" y="0"/>
                </a:moveTo>
                <a:lnTo>
                  <a:pt x="3" y="0"/>
                </a:lnTo>
                <a:lnTo>
                  <a:pt x="0" y="14"/>
                </a:lnTo>
                <a:lnTo>
                  <a:pt x="3" y="25"/>
                </a:lnTo>
                <a:lnTo>
                  <a:pt x="5" y="36"/>
                </a:lnTo>
                <a:lnTo>
                  <a:pt x="9" y="45"/>
                </a:lnTo>
                <a:lnTo>
                  <a:pt x="21" y="66"/>
                </a:lnTo>
                <a:lnTo>
                  <a:pt x="39" y="84"/>
                </a:lnTo>
                <a:lnTo>
                  <a:pt x="59" y="99"/>
                </a:lnTo>
                <a:lnTo>
                  <a:pt x="82" y="118"/>
                </a:lnTo>
                <a:lnTo>
                  <a:pt x="131" y="147"/>
                </a:lnTo>
                <a:lnTo>
                  <a:pt x="183" y="176"/>
                </a:lnTo>
                <a:lnTo>
                  <a:pt x="206" y="192"/>
                </a:lnTo>
                <a:lnTo>
                  <a:pt x="226" y="208"/>
                </a:lnTo>
                <a:lnTo>
                  <a:pt x="244" y="226"/>
                </a:lnTo>
                <a:lnTo>
                  <a:pt x="258" y="244"/>
                </a:lnTo>
                <a:lnTo>
                  <a:pt x="265" y="255"/>
                </a:lnTo>
                <a:lnTo>
                  <a:pt x="267" y="264"/>
                </a:lnTo>
                <a:lnTo>
                  <a:pt x="269" y="276"/>
                </a:lnTo>
                <a:lnTo>
                  <a:pt x="271" y="287"/>
                </a:lnTo>
                <a:lnTo>
                  <a:pt x="271" y="3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4" name="Line 28"/>
          <p:cNvSpPr>
            <a:spLocks noChangeShapeType="1"/>
          </p:cNvSpPr>
          <p:nvPr/>
        </p:nvSpPr>
        <p:spPr bwMode="auto">
          <a:xfrm>
            <a:off x="2179638" y="830263"/>
            <a:ext cx="314325" cy="1587"/>
          </a:xfrm>
          <a:prstGeom prst="line">
            <a:avLst/>
          </a:prstGeom>
          <a:noFill/>
          <a:ln w="317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5" name="Freeform 29"/>
          <p:cNvSpPr>
            <a:spLocks/>
          </p:cNvSpPr>
          <p:nvPr/>
        </p:nvSpPr>
        <p:spPr bwMode="auto">
          <a:xfrm>
            <a:off x="2439988" y="771525"/>
            <a:ext cx="187325" cy="114300"/>
          </a:xfrm>
          <a:custGeom>
            <a:avLst/>
            <a:gdLst>
              <a:gd name="T0" fmla="*/ 2147483647 w 122"/>
              <a:gd name="T1" fmla="*/ 2147483647 h 74"/>
              <a:gd name="T2" fmla="*/ 0 w 122"/>
              <a:gd name="T3" fmla="*/ 2147483647 h 74"/>
              <a:gd name="T4" fmla="*/ 0 w 122"/>
              <a:gd name="T5" fmla="*/ 0 h 74"/>
              <a:gd name="T6" fmla="*/ 0 w 122"/>
              <a:gd name="T7" fmla="*/ 0 h 74"/>
              <a:gd name="T8" fmla="*/ 2147483647 w 122"/>
              <a:gd name="T9" fmla="*/ 2147483647 h 74"/>
              <a:gd name="T10" fmla="*/ 2147483647 w 122"/>
              <a:gd name="T11" fmla="*/ 2147483647 h 74"/>
              <a:gd name="T12" fmla="*/ 2147483647 w 122"/>
              <a:gd name="T13" fmla="*/ 2147483647 h 74"/>
              <a:gd name="T14" fmla="*/ 2147483647 w 122"/>
              <a:gd name="T15" fmla="*/ 2147483647 h 74"/>
              <a:gd name="T16" fmla="*/ 0 w 122"/>
              <a:gd name="T17" fmla="*/ 2147483647 h 74"/>
              <a:gd name="T18" fmla="*/ 0 w 122"/>
              <a:gd name="T19" fmla="*/ 2147483647 h 74"/>
              <a:gd name="T20" fmla="*/ 2147483647 w 122"/>
              <a:gd name="T21" fmla="*/ 2147483647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2"/>
              <a:gd name="T34" fmla="*/ 0 h 74"/>
              <a:gd name="T35" fmla="*/ 122 w 122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2" h="74">
                <a:moveTo>
                  <a:pt x="23" y="38"/>
                </a:moveTo>
                <a:lnTo>
                  <a:pt x="0" y="2"/>
                </a:lnTo>
                <a:lnTo>
                  <a:pt x="0" y="0"/>
                </a:lnTo>
                <a:lnTo>
                  <a:pt x="55" y="18"/>
                </a:lnTo>
                <a:lnTo>
                  <a:pt x="122" y="38"/>
                </a:lnTo>
                <a:lnTo>
                  <a:pt x="55" y="59"/>
                </a:lnTo>
                <a:lnTo>
                  <a:pt x="0" y="74"/>
                </a:lnTo>
                <a:lnTo>
                  <a:pt x="23" y="38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Line 30"/>
          <p:cNvSpPr>
            <a:spLocks noChangeShapeType="1"/>
          </p:cNvSpPr>
          <p:nvPr/>
        </p:nvSpPr>
        <p:spPr bwMode="auto">
          <a:xfrm>
            <a:off x="3641725" y="863600"/>
            <a:ext cx="320675" cy="1588"/>
          </a:xfrm>
          <a:prstGeom prst="line">
            <a:avLst/>
          </a:prstGeom>
          <a:noFill/>
          <a:ln w="317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Freeform 31"/>
          <p:cNvSpPr>
            <a:spLocks/>
          </p:cNvSpPr>
          <p:nvPr/>
        </p:nvSpPr>
        <p:spPr bwMode="auto">
          <a:xfrm>
            <a:off x="3906838" y="803275"/>
            <a:ext cx="187325" cy="115888"/>
          </a:xfrm>
          <a:custGeom>
            <a:avLst/>
            <a:gdLst>
              <a:gd name="T0" fmla="*/ 2147483647 w 122"/>
              <a:gd name="T1" fmla="*/ 2147483647 h 75"/>
              <a:gd name="T2" fmla="*/ 0 w 122"/>
              <a:gd name="T3" fmla="*/ 2147483647 h 75"/>
              <a:gd name="T4" fmla="*/ 0 w 122"/>
              <a:gd name="T5" fmla="*/ 0 h 75"/>
              <a:gd name="T6" fmla="*/ 0 w 122"/>
              <a:gd name="T7" fmla="*/ 0 h 75"/>
              <a:gd name="T8" fmla="*/ 2147483647 w 122"/>
              <a:gd name="T9" fmla="*/ 2147483647 h 75"/>
              <a:gd name="T10" fmla="*/ 2147483647 w 122"/>
              <a:gd name="T11" fmla="*/ 2147483647 h 75"/>
              <a:gd name="T12" fmla="*/ 2147483647 w 122"/>
              <a:gd name="T13" fmla="*/ 2147483647 h 75"/>
              <a:gd name="T14" fmla="*/ 2147483647 w 122"/>
              <a:gd name="T15" fmla="*/ 2147483647 h 75"/>
              <a:gd name="T16" fmla="*/ 0 w 122"/>
              <a:gd name="T17" fmla="*/ 2147483647 h 75"/>
              <a:gd name="T18" fmla="*/ 0 w 122"/>
              <a:gd name="T19" fmla="*/ 2147483647 h 75"/>
              <a:gd name="T20" fmla="*/ 2147483647 w 122"/>
              <a:gd name="T21" fmla="*/ 2147483647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2"/>
              <a:gd name="T34" fmla="*/ 0 h 75"/>
              <a:gd name="T35" fmla="*/ 122 w 122"/>
              <a:gd name="T36" fmla="*/ 75 h 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2" h="75">
                <a:moveTo>
                  <a:pt x="20" y="39"/>
                </a:moveTo>
                <a:lnTo>
                  <a:pt x="0" y="3"/>
                </a:lnTo>
                <a:lnTo>
                  <a:pt x="0" y="0"/>
                </a:lnTo>
                <a:lnTo>
                  <a:pt x="54" y="18"/>
                </a:lnTo>
                <a:lnTo>
                  <a:pt x="122" y="39"/>
                </a:lnTo>
                <a:lnTo>
                  <a:pt x="54" y="59"/>
                </a:lnTo>
                <a:lnTo>
                  <a:pt x="0" y="75"/>
                </a:lnTo>
                <a:lnTo>
                  <a:pt x="20" y="39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Line 32"/>
          <p:cNvSpPr>
            <a:spLocks noChangeShapeType="1"/>
          </p:cNvSpPr>
          <p:nvPr/>
        </p:nvSpPr>
        <p:spPr bwMode="auto">
          <a:xfrm>
            <a:off x="4522788" y="1784350"/>
            <a:ext cx="1587" cy="498475"/>
          </a:xfrm>
          <a:prstGeom prst="line">
            <a:avLst/>
          </a:prstGeom>
          <a:noFill/>
          <a:ln w="317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Freeform 33"/>
          <p:cNvSpPr>
            <a:spLocks/>
          </p:cNvSpPr>
          <p:nvPr/>
        </p:nvSpPr>
        <p:spPr bwMode="auto">
          <a:xfrm>
            <a:off x="4465638" y="2227263"/>
            <a:ext cx="115887" cy="190500"/>
          </a:xfrm>
          <a:custGeom>
            <a:avLst/>
            <a:gdLst>
              <a:gd name="T0" fmla="*/ 2147483647 w 75"/>
              <a:gd name="T1" fmla="*/ 2147483647 h 124"/>
              <a:gd name="T2" fmla="*/ 2147483647 w 75"/>
              <a:gd name="T3" fmla="*/ 0 h 124"/>
              <a:gd name="T4" fmla="*/ 2147483647 w 75"/>
              <a:gd name="T5" fmla="*/ 2147483647 h 124"/>
              <a:gd name="T6" fmla="*/ 2147483647 w 75"/>
              <a:gd name="T7" fmla="*/ 2147483647 h 124"/>
              <a:gd name="T8" fmla="*/ 2147483647 w 75"/>
              <a:gd name="T9" fmla="*/ 2147483647 h 124"/>
              <a:gd name="T10" fmla="*/ 2147483647 w 75"/>
              <a:gd name="T11" fmla="*/ 2147483647 h 124"/>
              <a:gd name="T12" fmla="*/ 2147483647 w 75"/>
              <a:gd name="T13" fmla="*/ 2147483647 h 124"/>
              <a:gd name="T14" fmla="*/ 2147483647 w 75"/>
              <a:gd name="T15" fmla="*/ 2147483647 h 124"/>
              <a:gd name="T16" fmla="*/ 0 w 75"/>
              <a:gd name="T17" fmla="*/ 2147483647 h 124"/>
              <a:gd name="T18" fmla="*/ 0 w 75"/>
              <a:gd name="T19" fmla="*/ 0 h 124"/>
              <a:gd name="T20" fmla="*/ 2147483647 w 75"/>
              <a:gd name="T21" fmla="*/ 2147483647 h 1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"/>
              <a:gd name="T34" fmla="*/ 0 h 124"/>
              <a:gd name="T35" fmla="*/ 75 w 75"/>
              <a:gd name="T36" fmla="*/ 124 h 1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" h="124">
                <a:moveTo>
                  <a:pt x="37" y="23"/>
                </a:moveTo>
                <a:lnTo>
                  <a:pt x="73" y="0"/>
                </a:lnTo>
                <a:lnTo>
                  <a:pt x="75" y="2"/>
                </a:lnTo>
                <a:lnTo>
                  <a:pt x="57" y="54"/>
                </a:lnTo>
                <a:lnTo>
                  <a:pt x="37" y="124"/>
                </a:lnTo>
                <a:lnTo>
                  <a:pt x="16" y="54"/>
                </a:lnTo>
                <a:lnTo>
                  <a:pt x="0" y="2"/>
                </a:lnTo>
                <a:lnTo>
                  <a:pt x="0" y="0"/>
                </a:lnTo>
                <a:lnTo>
                  <a:pt x="37" y="23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0" name="Line 34"/>
          <p:cNvSpPr>
            <a:spLocks noChangeShapeType="1"/>
          </p:cNvSpPr>
          <p:nvPr/>
        </p:nvSpPr>
        <p:spPr bwMode="auto">
          <a:xfrm>
            <a:off x="4522788" y="3933825"/>
            <a:ext cx="1587" cy="496888"/>
          </a:xfrm>
          <a:prstGeom prst="line">
            <a:avLst/>
          </a:prstGeom>
          <a:noFill/>
          <a:ln w="317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1" name="Freeform 35"/>
          <p:cNvSpPr>
            <a:spLocks/>
          </p:cNvSpPr>
          <p:nvPr/>
        </p:nvSpPr>
        <p:spPr bwMode="auto">
          <a:xfrm>
            <a:off x="4465638" y="4375150"/>
            <a:ext cx="115887" cy="190500"/>
          </a:xfrm>
          <a:custGeom>
            <a:avLst/>
            <a:gdLst>
              <a:gd name="T0" fmla="*/ 2147483647 w 75"/>
              <a:gd name="T1" fmla="*/ 2147483647 h 124"/>
              <a:gd name="T2" fmla="*/ 2147483647 w 75"/>
              <a:gd name="T3" fmla="*/ 0 h 124"/>
              <a:gd name="T4" fmla="*/ 2147483647 w 75"/>
              <a:gd name="T5" fmla="*/ 2147483647 h 124"/>
              <a:gd name="T6" fmla="*/ 2147483647 w 75"/>
              <a:gd name="T7" fmla="*/ 2147483647 h 124"/>
              <a:gd name="T8" fmla="*/ 2147483647 w 75"/>
              <a:gd name="T9" fmla="*/ 2147483647 h 124"/>
              <a:gd name="T10" fmla="*/ 2147483647 w 75"/>
              <a:gd name="T11" fmla="*/ 2147483647 h 124"/>
              <a:gd name="T12" fmla="*/ 2147483647 w 75"/>
              <a:gd name="T13" fmla="*/ 2147483647 h 124"/>
              <a:gd name="T14" fmla="*/ 2147483647 w 75"/>
              <a:gd name="T15" fmla="*/ 2147483647 h 124"/>
              <a:gd name="T16" fmla="*/ 0 w 75"/>
              <a:gd name="T17" fmla="*/ 2147483647 h 124"/>
              <a:gd name="T18" fmla="*/ 0 w 75"/>
              <a:gd name="T19" fmla="*/ 0 h 124"/>
              <a:gd name="T20" fmla="*/ 2147483647 w 75"/>
              <a:gd name="T21" fmla="*/ 2147483647 h 1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"/>
              <a:gd name="T34" fmla="*/ 0 h 124"/>
              <a:gd name="T35" fmla="*/ 75 w 75"/>
              <a:gd name="T36" fmla="*/ 124 h 1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" h="124">
                <a:moveTo>
                  <a:pt x="37" y="22"/>
                </a:moveTo>
                <a:lnTo>
                  <a:pt x="73" y="0"/>
                </a:lnTo>
                <a:lnTo>
                  <a:pt x="75" y="2"/>
                </a:lnTo>
                <a:lnTo>
                  <a:pt x="57" y="54"/>
                </a:lnTo>
                <a:lnTo>
                  <a:pt x="37" y="124"/>
                </a:lnTo>
                <a:lnTo>
                  <a:pt x="16" y="54"/>
                </a:lnTo>
                <a:lnTo>
                  <a:pt x="0" y="2"/>
                </a:lnTo>
                <a:lnTo>
                  <a:pt x="0" y="0"/>
                </a:lnTo>
                <a:lnTo>
                  <a:pt x="37" y="22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2" name="Freeform 36"/>
          <p:cNvSpPr>
            <a:spLocks/>
          </p:cNvSpPr>
          <p:nvPr/>
        </p:nvSpPr>
        <p:spPr bwMode="auto">
          <a:xfrm>
            <a:off x="3179763" y="2549525"/>
            <a:ext cx="115887" cy="188913"/>
          </a:xfrm>
          <a:custGeom>
            <a:avLst/>
            <a:gdLst>
              <a:gd name="T0" fmla="*/ 2147483647 w 75"/>
              <a:gd name="T1" fmla="*/ 2147483647 h 122"/>
              <a:gd name="T2" fmla="*/ 2147483647 w 75"/>
              <a:gd name="T3" fmla="*/ 0 h 122"/>
              <a:gd name="T4" fmla="*/ 2147483647 w 75"/>
              <a:gd name="T5" fmla="*/ 0 h 122"/>
              <a:gd name="T6" fmla="*/ 2147483647 w 75"/>
              <a:gd name="T7" fmla="*/ 0 h 122"/>
              <a:gd name="T8" fmla="*/ 2147483647 w 75"/>
              <a:gd name="T9" fmla="*/ 2147483647 h 122"/>
              <a:gd name="T10" fmla="*/ 2147483647 w 75"/>
              <a:gd name="T11" fmla="*/ 2147483647 h 122"/>
              <a:gd name="T12" fmla="*/ 2147483647 w 75"/>
              <a:gd name="T13" fmla="*/ 2147483647 h 122"/>
              <a:gd name="T14" fmla="*/ 2147483647 w 75"/>
              <a:gd name="T15" fmla="*/ 2147483647 h 122"/>
              <a:gd name="T16" fmla="*/ 0 w 75"/>
              <a:gd name="T17" fmla="*/ 0 h 122"/>
              <a:gd name="T18" fmla="*/ 0 w 75"/>
              <a:gd name="T19" fmla="*/ 0 h 122"/>
              <a:gd name="T20" fmla="*/ 2147483647 w 75"/>
              <a:gd name="T21" fmla="*/ 2147483647 h 1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"/>
              <a:gd name="T34" fmla="*/ 0 h 122"/>
              <a:gd name="T35" fmla="*/ 75 w 75"/>
              <a:gd name="T36" fmla="*/ 122 h 1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" h="122">
                <a:moveTo>
                  <a:pt x="39" y="22"/>
                </a:moveTo>
                <a:lnTo>
                  <a:pt x="75" y="0"/>
                </a:lnTo>
                <a:lnTo>
                  <a:pt x="59" y="54"/>
                </a:lnTo>
                <a:lnTo>
                  <a:pt x="39" y="122"/>
                </a:lnTo>
                <a:lnTo>
                  <a:pt x="18" y="54"/>
                </a:lnTo>
                <a:lnTo>
                  <a:pt x="0" y="0"/>
                </a:lnTo>
                <a:lnTo>
                  <a:pt x="39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3" name="Line 37"/>
          <p:cNvSpPr>
            <a:spLocks noChangeShapeType="1"/>
          </p:cNvSpPr>
          <p:nvPr/>
        </p:nvSpPr>
        <p:spPr bwMode="auto">
          <a:xfrm>
            <a:off x="3228975" y="5091113"/>
            <a:ext cx="1588" cy="517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4" name="Freeform 38"/>
          <p:cNvSpPr>
            <a:spLocks/>
          </p:cNvSpPr>
          <p:nvPr/>
        </p:nvSpPr>
        <p:spPr bwMode="auto">
          <a:xfrm>
            <a:off x="3173413" y="5553075"/>
            <a:ext cx="114300" cy="187325"/>
          </a:xfrm>
          <a:custGeom>
            <a:avLst/>
            <a:gdLst>
              <a:gd name="T0" fmla="*/ 2147483647 w 74"/>
              <a:gd name="T1" fmla="*/ 2147483647 h 122"/>
              <a:gd name="T2" fmla="*/ 2147483647 w 74"/>
              <a:gd name="T3" fmla="*/ 0 h 122"/>
              <a:gd name="T4" fmla="*/ 2147483647 w 74"/>
              <a:gd name="T5" fmla="*/ 2147483647 h 122"/>
              <a:gd name="T6" fmla="*/ 2147483647 w 74"/>
              <a:gd name="T7" fmla="*/ 2147483647 h 122"/>
              <a:gd name="T8" fmla="*/ 2147483647 w 74"/>
              <a:gd name="T9" fmla="*/ 2147483647 h 122"/>
              <a:gd name="T10" fmla="*/ 2147483647 w 74"/>
              <a:gd name="T11" fmla="*/ 2147483647 h 122"/>
              <a:gd name="T12" fmla="*/ 2147483647 w 74"/>
              <a:gd name="T13" fmla="*/ 2147483647 h 122"/>
              <a:gd name="T14" fmla="*/ 2147483647 w 74"/>
              <a:gd name="T15" fmla="*/ 2147483647 h 122"/>
              <a:gd name="T16" fmla="*/ 0 w 74"/>
              <a:gd name="T17" fmla="*/ 2147483647 h 122"/>
              <a:gd name="T18" fmla="*/ 0 w 74"/>
              <a:gd name="T19" fmla="*/ 0 h 122"/>
              <a:gd name="T20" fmla="*/ 2147483647 w 74"/>
              <a:gd name="T21" fmla="*/ 2147483647 h 1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"/>
              <a:gd name="T34" fmla="*/ 0 h 122"/>
              <a:gd name="T35" fmla="*/ 74 w 74"/>
              <a:gd name="T36" fmla="*/ 122 h 1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" h="122">
                <a:moveTo>
                  <a:pt x="36" y="23"/>
                </a:moveTo>
                <a:lnTo>
                  <a:pt x="72" y="0"/>
                </a:lnTo>
                <a:lnTo>
                  <a:pt x="74" y="2"/>
                </a:lnTo>
                <a:lnTo>
                  <a:pt x="56" y="54"/>
                </a:lnTo>
                <a:lnTo>
                  <a:pt x="36" y="122"/>
                </a:lnTo>
                <a:lnTo>
                  <a:pt x="15" y="54"/>
                </a:lnTo>
                <a:lnTo>
                  <a:pt x="0" y="2"/>
                </a:lnTo>
                <a:lnTo>
                  <a:pt x="0" y="0"/>
                </a:lnTo>
                <a:lnTo>
                  <a:pt x="36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5" name="Freeform 39"/>
          <p:cNvSpPr>
            <a:spLocks/>
          </p:cNvSpPr>
          <p:nvPr/>
        </p:nvSpPr>
        <p:spPr bwMode="auto">
          <a:xfrm>
            <a:off x="4017963" y="3384550"/>
            <a:ext cx="242887" cy="190500"/>
          </a:xfrm>
          <a:custGeom>
            <a:avLst/>
            <a:gdLst>
              <a:gd name="T0" fmla="*/ 2147483647 w 158"/>
              <a:gd name="T1" fmla="*/ 2147483647 h 124"/>
              <a:gd name="T2" fmla="*/ 0 w 158"/>
              <a:gd name="T3" fmla="*/ 2147483647 h 124"/>
              <a:gd name="T4" fmla="*/ 2147483647 w 158"/>
              <a:gd name="T5" fmla="*/ 2147483647 h 124"/>
              <a:gd name="T6" fmla="*/ 2147483647 w 158"/>
              <a:gd name="T7" fmla="*/ 0 h 124"/>
              <a:gd name="T8" fmla="*/ 2147483647 w 158"/>
              <a:gd name="T9" fmla="*/ 2147483647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24"/>
              <a:gd name="T17" fmla="*/ 158 w 158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24">
                <a:moveTo>
                  <a:pt x="158" y="76"/>
                </a:moveTo>
                <a:lnTo>
                  <a:pt x="0" y="124"/>
                </a:lnTo>
                <a:lnTo>
                  <a:pt x="43" y="65"/>
                </a:lnTo>
                <a:lnTo>
                  <a:pt x="14" y="0"/>
                </a:lnTo>
                <a:lnTo>
                  <a:pt x="158" y="76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6" name="Freeform 40"/>
          <p:cNvSpPr>
            <a:spLocks/>
          </p:cNvSpPr>
          <p:nvPr/>
        </p:nvSpPr>
        <p:spPr bwMode="auto">
          <a:xfrm>
            <a:off x="3302000" y="2946400"/>
            <a:ext cx="812800" cy="541338"/>
          </a:xfrm>
          <a:custGeom>
            <a:avLst/>
            <a:gdLst>
              <a:gd name="T0" fmla="*/ 0 w 528"/>
              <a:gd name="T1" fmla="*/ 0 h 352"/>
              <a:gd name="T2" fmla="*/ 0 w 528"/>
              <a:gd name="T3" fmla="*/ 0 h 352"/>
              <a:gd name="T4" fmla="*/ 2147483647 w 528"/>
              <a:gd name="T5" fmla="*/ 2147483647 h 352"/>
              <a:gd name="T6" fmla="*/ 2147483647 w 528"/>
              <a:gd name="T7" fmla="*/ 2147483647 h 352"/>
              <a:gd name="T8" fmla="*/ 2147483647 w 528"/>
              <a:gd name="T9" fmla="*/ 2147483647 h 352"/>
              <a:gd name="T10" fmla="*/ 2147483647 w 528"/>
              <a:gd name="T11" fmla="*/ 2147483647 h 352"/>
              <a:gd name="T12" fmla="*/ 2147483647 w 528"/>
              <a:gd name="T13" fmla="*/ 2147483647 h 352"/>
              <a:gd name="T14" fmla="*/ 2147483647 w 528"/>
              <a:gd name="T15" fmla="*/ 2147483647 h 352"/>
              <a:gd name="T16" fmla="*/ 2147483647 w 528"/>
              <a:gd name="T17" fmla="*/ 2147483647 h 352"/>
              <a:gd name="T18" fmla="*/ 2147483647 w 528"/>
              <a:gd name="T19" fmla="*/ 2147483647 h 352"/>
              <a:gd name="T20" fmla="*/ 2147483647 w 528"/>
              <a:gd name="T21" fmla="*/ 2147483647 h 352"/>
              <a:gd name="T22" fmla="*/ 2147483647 w 528"/>
              <a:gd name="T23" fmla="*/ 2147483647 h 352"/>
              <a:gd name="T24" fmla="*/ 2147483647 w 528"/>
              <a:gd name="T25" fmla="*/ 2147483647 h 352"/>
              <a:gd name="T26" fmla="*/ 2147483647 w 528"/>
              <a:gd name="T27" fmla="*/ 2147483647 h 352"/>
              <a:gd name="T28" fmla="*/ 2147483647 w 528"/>
              <a:gd name="T29" fmla="*/ 2147483647 h 352"/>
              <a:gd name="T30" fmla="*/ 2147483647 w 528"/>
              <a:gd name="T31" fmla="*/ 2147483647 h 352"/>
              <a:gd name="T32" fmla="*/ 2147483647 w 528"/>
              <a:gd name="T33" fmla="*/ 2147483647 h 352"/>
              <a:gd name="T34" fmla="*/ 2147483647 w 528"/>
              <a:gd name="T35" fmla="*/ 2147483647 h 352"/>
              <a:gd name="T36" fmla="*/ 2147483647 w 528"/>
              <a:gd name="T37" fmla="*/ 2147483647 h 3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8"/>
              <a:gd name="T58" fmla="*/ 0 h 352"/>
              <a:gd name="T59" fmla="*/ 528 w 528"/>
              <a:gd name="T60" fmla="*/ 352 h 3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8" h="352">
                <a:moveTo>
                  <a:pt x="0" y="0"/>
                </a:moveTo>
                <a:lnTo>
                  <a:pt x="0" y="0"/>
                </a:lnTo>
                <a:lnTo>
                  <a:pt x="5" y="14"/>
                </a:lnTo>
                <a:lnTo>
                  <a:pt x="25" y="48"/>
                </a:lnTo>
                <a:lnTo>
                  <a:pt x="41" y="72"/>
                </a:lnTo>
                <a:lnTo>
                  <a:pt x="61" y="97"/>
                </a:lnTo>
                <a:lnTo>
                  <a:pt x="86" y="127"/>
                </a:lnTo>
                <a:lnTo>
                  <a:pt x="115" y="158"/>
                </a:lnTo>
                <a:lnTo>
                  <a:pt x="147" y="188"/>
                </a:lnTo>
                <a:lnTo>
                  <a:pt x="185" y="219"/>
                </a:lnTo>
                <a:lnTo>
                  <a:pt x="228" y="248"/>
                </a:lnTo>
                <a:lnTo>
                  <a:pt x="278" y="276"/>
                </a:lnTo>
                <a:lnTo>
                  <a:pt x="332" y="300"/>
                </a:lnTo>
                <a:lnTo>
                  <a:pt x="359" y="312"/>
                </a:lnTo>
                <a:lnTo>
                  <a:pt x="391" y="323"/>
                </a:lnTo>
                <a:lnTo>
                  <a:pt x="422" y="332"/>
                </a:lnTo>
                <a:lnTo>
                  <a:pt x="456" y="339"/>
                </a:lnTo>
                <a:lnTo>
                  <a:pt x="490" y="346"/>
                </a:lnTo>
                <a:lnTo>
                  <a:pt x="528" y="352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7" name="Freeform 41"/>
          <p:cNvSpPr>
            <a:spLocks/>
          </p:cNvSpPr>
          <p:nvPr/>
        </p:nvSpPr>
        <p:spPr bwMode="auto">
          <a:xfrm>
            <a:off x="4017963" y="3800475"/>
            <a:ext cx="242887" cy="192088"/>
          </a:xfrm>
          <a:custGeom>
            <a:avLst/>
            <a:gdLst>
              <a:gd name="T0" fmla="*/ 2147483647 w 158"/>
              <a:gd name="T1" fmla="*/ 2147483647 h 125"/>
              <a:gd name="T2" fmla="*/ 0 w 158"/>
              <a:gd name="T3" fmla="*/ 2147483647 h 125"/>
              <a:gd name="T4" fmla="*/ 2147483647 w 158"/>
              <a:gd name="T5" fmla="*/ 2147483647 h 125"/>
              <a:gd name="T6" fmla="*/ 2147483647 w 158"/>
              <a:gd name="T7" fmla="*/ 0 h 125"/>
              <a:gd name="T8" fmla="*/ 2147483647 w 158"/>
              <a:gd name="T9" fmla="*/ 2147483647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25"/>
              <a:gd name="T17" fmla="*/ 158 w 158"/>
              <a:gd name="T18" fmla="*/ 125 h 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25">
                <a:moveTo>
                  <a:pt x="158" y="77"/>
                </a:moveTo>
                <a:lnTo>
                  <a:pt x="0" y="125"/>
                </a:lnTo>
                <a:lnTo>
                  <a:pt x="43" y="66"/>
                </a:lnTo>
                <a:lnTo>
                  <a:pt x="14" y="0"/>
                </a:lnTo>
                <a:lnTo>
                  <a:pt x="158" y="77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8" name="Freeform 42"/>
          <p:cNvSpPr>
            <a:spLocks/>
          </p:cNvSpPr>
          <p:nvPr/>
        </p:nvSpPr>
        <p:spPr bwMode="auto">
          <a:xfrm>
            <a:off x="3302000" y="3363913"/>
            <a:ext cx="812800" cy="541337"/>
          </a:xfrm>
          <a:custGeom>
            <a:avLst/>
            <a:gdLst>
              <a:gd name="T0" fmla="*/ 0 w 528"/>
              <a:gd name="T1" fmla="*/ 0 h 352"/>
              <a:gd name="T2" fmla="*/ 0 w 528"/>
              <a:gd name="T3" fmla="*/ 0 h 352"/>
              <a:gd name="T4" fmla="*/ 2147483647 w 528"/>
              <a:gd name="T5" fmla="*/ 2147483647 h 352"/>
              <a:gd name="T6" fmla="*/ 2147483647 w 528"/>
              <a:gd name="T7" fmla="*/ 2147483647 h 352"/>
              <a:gd name="T8" fmla="*/ 2147483647 w 528"/>
              <a:gd name="T9" fmla="*/ 2147483647 h 352"/>
              <a:gd name="T10" fmla="*/ 2147483647 w 528"/>
              <a:gd name="T11" fmla="*/ 2147483647 h 352"/>
              <a:gd name="T12" fmla="*/ 2147483647 w 528"/>
              <a:gd name="T13" fmla="*/ 2147483647 h 352"/>
              <a:gd name="T14" fmla="*/ 2147483647 w 528"/>
              <a:gd name="T15" fmla="*/ 2147483647 h 352"/>
              <a:gd name="T16" fmla="*/ 2147483647 w 528"/>
              <a:gd name="T17" fmla="*/ 2147483647 h 352"/>
              <a:gd name="T18" fmla="*/ 2147483647 w 528"/>
              <a:gd name="T19" fmla="*/ 2147483647 h 352"/>
              <a:gd name="T20" fmla="*/ 2147483647 w 528"/>
              <a:gd name="T21" fmla="*/ 2147483647 h 352"/>
              <a:gd name="T22" fmla="*/ 2147483647 w 528"/>
              <a:gd name="T23" fmla="*/ 2147483647 h 352"/>
              <a:gd name="T24" fmla="*/ 2147483647 w 528"/>
              <a:gd name="T25" fmla="*/ 2147483647 h 352"/>
              <a:gd name="T26" fmla="*/ 2147483647 w 528"/>
              <a:gd name="T27" fmla="*/ 2147483647 h 352"/>
              <a:gd name="T28" fmla="*/ 2147483647 w 528"/>
              <a:gd name="T29" fmla="*/ 2147483647 h 352"/>
              <a:gd name="T30" fmla="*/ 2147483647 w 528"/>
              <a:gd name="T31" fmla="*/ 2147483647 h 352"/>
              <a:gd name="T32" fmla="*/ 2147483647 w 528"/>
              <a:gd name="T33" fmla="*/ 2147483647 h 352"/>
              <a:gd name="T34" fmla="*/ 2147483647 w 528"/>
              <a:gd name="T35" fmla="*/ 2147483647 h 352"/>
              <a:gd name="T36" fmla="*/ 2147483647 w 528"/>
              <a:gd name="T37" fmla="*/ 2147483647 h 3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8"/>
              <a:gd name="T58" fmla="*/ 0 h 352"/>
              <a:gd name="T59" fmla="*/ 528 w 528"/>
              <a:gd name="T60" fmla="*/ 352 h 3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8" h="352">
                <a:moveTo>
                  <a:pt x="0" y="0"/>
                </a:moveTo>
                <a:lnTo>
                  <a:pt x="0" y="0"/>
                </a:lnTo>
                <a:lnTo>
                  <a:pt x="5" y="14"/>
                </a:lnTo>
                <a:lnTo>
                  <a:pt x="25" y="47"/>
                </a:lnTo>
                <a:lnTo>
                  <a:pt x="41" y="72"/>
                </a:lnTo>
                <a:lnTo>
                  <a:pt x="61" y="97"/>
                </a:lnTo>
                <a:lnTo>
                  <a:pt x="86" y="126"/>
                </a:lnTo>
                <a:lnTo>
                  <a:pt x="115" y="158"/>
                </a:lnTo>
                <a:lnTo>
                  <a:pt x="147" y="187"/>
                </a:lnTo>
                <a:lnTo>
                  <a:pt x="185" y="219"/>
                </a:lnTo>
                <a:lnTo>
                  <a:pt x="228" y="248"/>
                </a:lnTo>
                <a:lnTo>
                  <a:pt x="278" y="275"/>
                </a:lnTo>
                <a:lnTo>
                  <a:pt x="332" y="300"/>
                </a:lnTo>
                <a:lnTo>
                  <a:pt x="359" y="312"/>
                </a:lnTo>
                <a:lnTo>
                  <a:pt x="391" y="323"/>
                </a:lnTo>
                <a:lnTo>
                  <a:pt x="422" y="332"/>
                </a:lnTo>
                <a:lnTo>
                  <a:pt x="456" y="339"/>
                </a:lnTo>
                <a:lnTo>
                  <a:pt x="490" y="345"/>
                </a:lnTo>
                <a:lnTo>
                  <a:pt x="528" y="352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9" name="Freeform 43"/>
          <p:cNvSpPr>
            <a:spLocks/>
          </p:cNvSpPr>
          <p:nvPr/>
        </p:nvSpPr>
        <p:spPr bwMode="auto">
          <a:xfrm>
            <a:off x="4017963" y="4217988"/>
            <a:ext cx="242887" cy="190500"/>
          </a:xfrm>
          <a:custGeom>
            <a:avLst/>
            <a:gdLst>
              <a:gd name="T0" fmla="*/ 2147483647 w 158"/>
              <a:gd name="T1" fmla="*/ 2147483647 h 124"/>
              <a:gd name="T2" fmla="*/ 0 w 158"/>
              <a:gd name="T3" fmla="*/ 2147483647 h 124"/>
              <a:gd name="T4" fmla="*/ 2147483647 w 158"/>
              <a:gd name="T5" fmla="*/ 2147483647 h 124"/>
              <a:gd name="T6" fmla="*/ 2147483647 w 158"/>
              <a:gd name="T7" fmla="*/ 0 h 124"/>
              <a:gd name="T8" fmla="*/ 2147483647 w 158"/>
              <a:gd name="T9" fmla="*/ 2147483647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24"/>
              <a:gd name="T17" fmla="*/ 158 w 158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24">
                <a:moveTo>
                  <a:pt x="158" y="77"/>
                </a:moveTo>
                <a:lnTo>
                  <a:pt x="0" y="124"/>
                </a:lnTo>
                <a:lnTo>
                  <a:pt x="43" y="66"/>
                </a:lnTo>
                <a:lnTo>
                  <a:pt x="14" y="0"/>
                </a:lnTo>
                <a:lnTo>
                  <a:pt x="158" y="77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0" name="Freeform 44"/>
          <p:cNvSpPr>
            <a:spLocks/>
          </p:cNvSpPr>
          <p:nvPr/>
        </p:nvSpPr>
        <p:spPr bwMode="auto">
          <a:xfrm>
            <a:off x="3302000" y="3781425"/>
            <a:ext cx="812800" cy="541338"/>
          </a:xfrm>
          <a:custGeom>
            <a:avLst/>
            <a:gdLst>
              <a:gd name="T0" fmla="*/ 0 w 528"/>
              <a:gd name="T1" fmla="*/ 0 h 352"/>
              <a:gd name="T2" fmla="*/ 0 w 528"/>
              <a:gd name="T3" fmla="*/ 0 h 352"/>
              <a:gd name="T4" fmla="*/ 2147483647 w 528"/>
              <a:gd name="T5" fmla="*/ 2147483647 h 352"/>
              <a:gd name="T6" fmla="*/ 2147483647 w 528"/>
              <a:gd name="T7" fmla="*/ 2147483647 h 352"/>
              <a:gd name="T8" fmla="*/ 2147483647 w 528"/>
              <a:gd name="T9" fmla="*/ 2147483647 h 352"/>
              <a:gd name="T10" fmla="*/ 2147483647 w 528"/>
              <a:gd name="T11" fmla="*/ 2147483647 h 352"/>
              <a:gd name="T12" fmla="*/ 2147483647 w 528"/>
              <a:gd name="T13" fmla="*/ 2147483647 h 352"/>
              <a:gd name="T14" fmla="*/ 2147483647 w 528"/>
              <a:gd name="T15" fmla="*/ 2147483647 h 352"/>
              <a:gd name="T16" fmla="*/ 2147483647 w 528"/>
              <a:gd name="T17" fmla="*/ 2147483647 h 352"/>
              <a:gd name="T18" fmla="*/ 2147483647 w 528"/>
              <a:gd name="T19" fmla="*/ 2147483647 h 352"/>
              <a:gd name="T20" fmla="*/ 2147483647 w 528"/>
              <a:gd name="T21" fmla="*/ 2147483647 h 352"/>
              <a:gd name="T22" fmla="*/ 2147483647 w 528"/>
              <a:gd name="T23" fmla="*/ 2147483647 h 352"/>
              <a:gd name="T24" fmla="*/ 2147483647 w 528"/>
              <a:gd name="T25" fmla="*/ 2147483647 h 352"/>
              <a:gd name="T26" fmla="*/ 2147483647 w 528"/>
              <a:gd name="T27" fmla="*/ 2147483647 h 352"/>
              <a:gd name="T28" fmla="*/ 2147483647 w 528"/>
              <a:gd name="T29" fmla="*/ 2147483647 h 352"/>
              <a:gd name="T30" fmla="*/ 2147483647 w 528"/>
              <a:gd name="T31" fmla="*/ 2147483647 h 352"/>
              <a:gd name="T32" fmla="*/ 2147483647 w 528"/>
              <a:gd name="T33" fmla="*/ 2147483647 h 352"/>
              <a:gd name="T34" fmla="*/ 2147483647 w 528"/>
              <a:gd name="T35" fmla="*/ 2147483647 h 352"/>
              <a:gd name="T36" fmla="*/ 2147483647 w 528"/>
              <a:gd name="T37" fmla="*/ 2147483647 h 3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8"/>
              <a:gd name="T58" fmla="*/ 0 h 352"/>
              <a:gd name="T59" fmla="*/ 528 w 528"/>
              <a:gd name="T60" fmla="*/ 352 h 3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8" h="352">
                <a:moveTo>
                  <a:pt x="0" y="0"/>
                </a:moveTo>
                <a:lnTo>
                  <a:pt x="0" y="0"/>
                </a:lnTo>
                <a:lnTo>
                  <a:pt x="5" y="13"/>
                </a:lnTo>
                <a:lnTo>
                  <a:pt x="25" y="47"/>
                </a:lnTo>
                <a:lnTo>
                  <a:pt x="41" y="72"/>
                </a:lnTo>
                <a:lnTo>
                  <a:pt x="61" y="97"/>
                </a:lnTo>
                <a:lnTo>
                  <a:pt x="86" y="126"/>
                </a:lnTo>
                <a:lnTo>
                  <a:pt x="115" y="158"/>
                </a:lnTo>
                <a:lnTo>
                  <a:pt x="147" y="187"/>
                </a:lnTo>
                <a:lnTo>
                  <a:pt x="185" y="219"/>
                </a:lnTo>
                <a:lnTo>
                  <a:pt x="228" y="248"/>
                </a:lnTo>
                <a:lnTo>
                  <a:pt x="278" y="275"/>
                </a:lnTo>
                <a:lnTo>
                  <a:pt x="332" y="300"/>
                </a:lnTo>
                <a:lnTo>
                  <a:pt x="359" y="311"/>
                </a:lnTo>
                <a:lnTo>
                  <a:pt x="391" y="323"/>
                </a:lnTo>
                <a:lnTo>
                  <a:pt x="422" y="332"/>
                </a:lnTo>
                <a:lnTo>
                  <a:pt x="456" y="339"/>
                </a:lnTo>
                <a:lnTo>
                  <a:pt x="490" y="345"/>
                </a:lnTo>
                <a:lnTo>
                  <a:pt x="528" y="352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1" name="Freeform 45"/>
          <p:cNvSpPr>
            <a:spLocks/>
          </p:cNvSpPr>
          <p:nvPr/>
        </p:nvSpPr>
        <p:spPr bwMode="auto">
          <a:xfrm>
            <a:off x="4017963" y="4635500"/>
            <a:ext cx="242887" cy="190500"/>
          </a:xfrm>
          <a:custGeom>
            <a:avLst/>
            <a:gdLst>
              <a:gd name="T0" fmla="*/ 2147483647 w 158"/>
              <a:gd name="T1" fmla="*/ 2147483647 h 124"/>
              <a:gd name="T2" fmla="*/ 0 w 158"/>
              <a:gd name="T3" fmla="*/ 2147483647 h 124"/>
              <a:gd name="T4" fmla="*/ 2147483647 w 158"/>
              <a:gd name="T5" fmla="*/ 2147483647 h 124"/>
              <a:gd name="T6" fmla="*/ 2147483647 w 158"/>
              <a:gd name="T7" fmla="*/ 0 h 124"/>
              <a:gd name="T8" fmla="*/ 2147483647 w 158"/>
              <a:gd name="T9" fmla="*/ 2147483647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24"/>
              <a:gd name="T17" fmla="*/ 158 w 158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24">
                <a:moveTo>
                  <a:pt x="158" y="77"/>
                </a:moveTo>
                <a:lnTo>
                  <a:pt x="0" y="124"/>
                </a:lnTo>
                <a:lnTo>
                  <a:pt x="43" y="66"/>
                </a:lnTo>
                <a:lnTo>
                  <a:pt x="14" y="0"/>
                </a:lnTo>
                <a:lnTo>
                  <a:pt x="158" y="77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2" name="Freeform 46"/>
          <p:cNvSpPr>
            <a:spLocks/>
          </p:cNvSpPr>
          <p:nvPr/>
        </p:nvSpPr>
        <p:spPr bwMode="auto">
          <a:xfrm>
            <a:off x="3302000" y="4197350"/>
            <a:ext cx="812800" cy="542925"/>
          </a:xfrm>
          <a:custGeom>
            <a:avLst/>
            <a:gdLst>
              <a:gd name="T0" fmla="*/ 0 w 528"/>
              <a:gd name="T1" fmla="*/ 0 h 352"/>
              <a:gd name="T2" fmla="*/ 0 w 528"/>
              <a:gd name="T3" fmla="*/ 0 h 352"/>
              <a:gd name="T4" fmla="*/ 2147483647 w 528"/>
              <a:gd name="T5" fmla="*/ 2147483647 h 352"/>
              <a:gd name="T6" fmla="*/ 2147483647 w 528"/>
              <a:gd name="T7" fmla="*/ 2147483647 h 352"/>
              <a:gd name="T8" fmla="*/ 2147483647 w 528"/>
              <a:gd name="T9" fmla="*/ 2147483647 h 352"/>
              <a:gd name="T10" fmla="*/ 2147483647 w 528"/>
              <a:gd name="T11" fmla="*/ 2147483647 h 352"/>
              <a:gd name="T12" fmla="*/ 2147483647 w 528"/>
              <a:gd name="T13" fmla="*/ 2147483647 h 352"/>
              <a:gd name="T14" fmla="*/ 2147483647 w 528"/>
              <a:gd name="T15" fmla="*/ 2147483647 h 352"/>
              <a:gd name="T16" fmla="*/ 2147483647 w 528"/>
              <a:gd name="T17" fmla="*/ 2147483647 h 352"/>
              <a:gd name="T18" fmla="*/ 2147483647 w 528"/>
              <a:gd name="T19" fmla="*/ 2147483647 h 352"/>
              <a:gd name="T20" fmla="*/ 2147483647 w 528"/>
              <a:gd name="T21" fmla="*/ 2147483647 h 352"/>
              <a:gd name="T22" fmla="*/ 2147483647 w 528"/>
              <a:gd name="T23" fmla="*/ 2147483647 h 352"/>
              <a:gd name="T24" fmla="*/ 2147483647 w 528"/>
              <a:gd name="T25" fmla="*/ 2147483647 h 352"/>
              <a:gd name="T26" fmla="*/ 2147483647 w 528"/>
              <a:gd name="T27" fmla="*/ 2147483647 h 352"/>
              <a:gd name="T28" fmla="*/ 2147483647 w 528"/>
              <a:gd name="T29" fmla="*/ 2147483647 h 352"/>
              <a:gd name="T30" fmla="*/ 2147483647 w 528"/>
              <a:gd name="T31" fmla="*/ 2147483647 h 352"/>
              <a:gd name="T32" fmla="*/ 2147483647 w 528"/>
              <a:gd name="T33" fmla="*/ 2147483647 h 352"/>
              <a:gd name="T34" fmla="*/ 2147483647 w 528"/>
              <a:gd name="T35" fmla="*/ 2147483647 h 352"/>
              <a:gd name="T36" fmla="*/ 2147483647 w 528"/>
              <a:gd name="T37" fmla="*/ 2147483647 h 3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8"/>
              <a:gd name="T58" fmla="*/ 0 h 352"/>
              <a:gd name="T59" fmla="*/ 528 w 528"/>
              <a:gd name="T60" fmla="*/ 352 h 3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8" h="352">
                <a:moveTo>
                  <a:pt x="0" y="0"/>
                </a:moveTo>
                <a:lnTo>
                  <a:pt x="0" y="0"/>
                </a:lnTo>
                <a:lnTo>
                  <a:pt x="5" y="13"/>
                </a:lnTo>
                <a:lnTo>
                  <a:pt x="25" y="47"/>
                </a:lnTo>
                <a:lnTo>
                  <a:pt x="41" y="72"/>
                </a:lnTo>
                <a:lnTo>
                  <a:pt x="61" y="97"/>
                </a:lnTo>
                <a:lnTo>
                  <a:pt x="86" y="126"/>
                </a:lnTo>
                <a:lnTo>
                  <a:pt x="115" y="158"/>
                </a:lnTo>
                <a:lnTo>
                  <a:pt x="147" y="187"/>
                </a:lnTo>
                <a:lnTo>
                  <a:pt x="185" y="219"/>
                </a:lnTo>
                <a:lnTo>
                  <a:pt x="228" y="248"/>
                </a:lnTo>
                <a:lnTo>
                  <a:pt x="278" y="275"/>
                </a:lnTo>
                <a:lnTo>
                  <a:pt x="332" y="300"/>
                </a:lnTo>
                <a:lnTo>
                  <a:pt x="359" y="311"/>
                </a:lnTo>
                <a:lnTo>
                  <a:pt x="391" y="323"/>
                </a:lnTo>
                <a:lnTo>
                  <a:pt x="422" y="332"/>
                </a:lnTo>
                <a:lnTo>
                  <a:pt x="456" y="338"/>
                </a:lnTo>
                <a:lnTo>
                  <a:pt x="490" y="345"/>
                </a:lnTo>
                <a:lnTo>
                  <a:pt x="528" y="352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3" name="Freeform 47"/>
          <p:cNvSpPr>
            <a:spLocks/>
          </p:cNvSpPr>
          <p:nvPr/>
        </p:nvSpPr>
        <p:spPr bwMode="auto">
          <a:xfrm>
            <a:off x="4017963" y="5053013"/>
            <a:ext cx="242887" cy="190500"/>
          </a:xfrm>
          <a:custGeom>
            <a:avLst/>
            <a:gdLst>
              <a:gd name="T0" fmla="*/ 2147483647 w 158"/>
              <a:gd name="T1" fmla="*/ 2147483647 h 124"/>
              <a:gd name="T2" fmla="*/ 0 w 158"/>
              <a:gd name="T3" fmla="*/ 2147483647 h 124"/>
              <a:gd name="T4" fmla="*/ 2147483647 w 158"/>
              <a:gd name="T5" fmla="*/ 2147483647 h 124"/>
              <a:gd name="T6" fmla="*/ 2147483647 w 158"/>
              <a:gd name="T7" fmla="*/ 0 h 124"/>
              <a:gd name="T8" fmla="*/ 2147483647 w 158"/>
              <a:gd name="T9" fmla="*/ 2147483647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24"/>
              <a:gd name="T17" fmla="*/ 158 w 158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24">
                <a:moveTo>
                  <a:pt x="158" y="77"/>
                </a:moveTo>
                <a:lnTo>
                  <a:pt x="0" y="124"/>
                </a:lnTo>
                <a:lnTo>
                  <a:pt x="43" y="66"/>
                </a:lnTo>
                <a:lnTo>
                  <a:pt x="14" y="0"/>
                </a:lnTo>
                <a:lnTo>
                  <a:pt x="158" y="77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4" name="Freeform 48"/>
          <p:cNvSpPr>
            <a:spLocks/>
          </p:cNvSpPr>
          <p:nvPr/>
        </p:nvSpPr>
        <p:spPr bwMode="auto">
          <a:xfrm>
            <a:off x="3302000" y="4614863"/>
            <a:ext cx="812800" cy="542925"/>
          </a:xfrm>
          <a:custGeom>
            <a:avLst/>
            <a:gdLst>
              <a:gd name="T0" fmla="*/ 0 w 528"/>
              <a:gd name="T1" fmla="*/ 0 h 352"/>
              <a:gd name="T2" fmla="*/ 0 w 528"/>
              <a:gd name="T3" fmla="*/ 0 h 352"/>
              <a:gd name="T4" fmla="*/ 2147483647 w 528"/>
              <a:gd name="T5" fmla="*/ 2147483647 h 352"/>
              <a:gd name="T6" fmla="*/ 2147483647 w 528"/>
              <a:gd name="T7" fmla="*/ 2147483647 h 352"/>
              <a:gd name="T8" fmla="*/ 2147483647 w 528"/>
              <a:gd name="T9" fmla="*/ 2147483647 h 352"/>
              <a:gd name="T10" fmla="*/ 2147483647 w 528"/>
              <a:gd name="T11" fmla="*/ 2147483647 h 352"/>
              <a:gd name="T12" fmla="*/ 2147483647 w 528"/>
              <a:gd name="T13" fmla="*/ 2147483647 h 352"/>
              <a:gd name="T14" fmla="*/ 2147483647 w 528"/>
              <a:gd name="T15" fmla="*/ 2147483647 h 352"/>
              <a:gd name="T16" fmla="*/ 2147483647 w 528"/>
              <a:gd name="T17" fmla="*/ 2147483647 h 352"/>
              <a:gd name="T18" fmla="*/ 2147483647 w 528"/>
              <a:gd name="T19" fmla="*/ 2147483647 h 352"/>
              <a:gd name="T20" fmla="*/ 2147483647 w 528"/>
              <a:gd name="T21" fmla="*/ 2147483647 h 352"/>
              <a:gd name="T22" fmla="*/ 2147483647 w 528"/>
              <a:gd name="T23" fmla="*/ 2147483647 h 352"/>
              <a:gd name="T24" fmla="*/ 2147483647 w 528"/>
              <a:gd name="T25" fmla="*/ 2147483647 h 352"/>
              <a:gd name="T26" fmla="*/ 2147483647 w 528"/>
              <a:gd name="T27" fmla="*/ 2147483647 h 352"/>
              <a:gd name="T28" fmla="*/ 2147483647 w 528"/>
              <a:gd name="T29" fmla="*/ 2147483647 h 352"/>
              <a:gd name="T30" fmla="*/ 2147483647 w 528"/>
              <a:gd name="T31" fmla="*/ 2147483647 h 352"/>
              <a:gd name="T32" fmla="*/ 2147483647 w 528"/>
              <a:gd name="T33" fmla="*/ 2147483647 h 352"/>
              <a:gd name="T34" fmla="*/ 2147483647 w 528"/>
              <a:gd name="T35" fmla="*/ 2147483647 h 352"/>
              <a:gd name="T36" fmla="*/ 2147483647 w 528"/>
              <a:gd name="T37" fmla="*/ 2147483647 h 3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8"/>
              <a:gd name="T58" fmla="*/ 0 h 352"/>
              <a:gd name="T59" fmla="*/ 528 w 528"/>
              <a:gd name="T60" fmla="*/ 352 h 3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8" h="352">
                <a:moveTo>
                  <a:pt x="0" y="0"/>
                </a:moveTo>
                <a:lnTo>
                  <a:pt x="0" y="0"/>
                </a:lnTo>
                <a:lnTo>
                  <a:pt x="5" y="13"/>
                </a:lnTo>
                <a:lnTo>
                  <a:pt x="25" y="47"/>
                </a:lnTo>
                <a:lnTo>
                  <a:pt x="41" y="72"/>
                </a:lnTo>
                <a:lnTo>
                  <a:pt x="61" y="97"/>
                </a:lnTo>
                <a:lnTo>
                  <a:pt x="86" y="126"/>
                </a:lnTo>
                <a:lnTo>
                  <a:pt x="115" y="158"/>
                </a:lnTo>
                <a:lnTo>
                  <a:pt x="147" y="187"/>
                </a:lnTo>
                <a:lnTo>
                  <a:pt x="185" y="219"/>
                </a:lnTo>
                <a:lnTo>
                  <a:pt x="228" y="248"/>
                </a:lnTo>
                <a:lnTo>
                  <a:pt x="278" y="275"/>
                </a:lnTo>
                <a:lnTo>
                  <a:pt x="332" y="300"/>
                </a:lnTo>
                <a:lnTo>
                  <a:pt x="359" y="311"/>
                </a:lnTo>
                <a:lnTo>
                  <a:pt x="391" y="322"/>
                </a:lnTo>
                <a:lnTo>
                  <a:pt x="422" y="331"/>
                </a:lnTo>
                <a:lnTo>
                  <a:pt x="456" y="338"/>
                </a:lnTo>
                <a:lnTo>
                  <a:pt x="490" y="345"/>
                </a:lnTo>
                <a:lnTo>
                  <a:pt x="528" y="352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5" name="Rectangle 5"/>
          <p:cNvSpPr>
            <a:spLocks noChangeArrowheads="1"/>
          </p:cNvSpPr>
          <p:nvPr/>
        </p:nvSpPr>
        <p:spPr bwMode="auto">
          <a:xfrm>
            <a:off x="2114550" y="101600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23.18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114550" y="74613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4580" name="Picture 4" descr="sal03717_23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838" y="712788"/>
            <a:ext cx="5027612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9"/>
          <p:cNvSpPr>
            <a:spLocks noChangeShapeType="1"/>
          </p:cNvSpPr>
          <p:nvPr/>
        </p:nvSpPr>
        <p:spPr bwMode="auto">
          <a:xfrm flipH="1">
            <a:off x="3309938" y="2246313"/>
            <a:ext cx="987425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Line 10"/>
          <p:cNvSpPr>
            <a:spLocks noChangeShapeType="1"/>
          </p:cNvSpPr>
          <p:nvPr/>
        </p:nvSpPr>
        <p:spPr bwMode="auto">
          <a:xfrm>
            <a:off x="4991100" y="2246313"/>
            <a:ext cx="93980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TextBox 75"/>
          <p:cNvSpPr txBox="1">
            <a:spLocks noChangeArrowheads="1"/>
          </p:cNvSpPr>
          <p:nvPr/>
        </p:nvSpPr>
        <p:spPr bwMode="auto">
          <a:xfrm>
            <a:off x="2652713" y="276225"/>
            <a:ext cx="1244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Normoglycemia</a:t>
            </a:r>
          </a:p>
        </p:txBody>
      </p:sp>
      <p:sp>
        <p:nvSpPr>
          <p:cNvPr id="24584" name="TextBox 76"/>
          <p:cNvSpPr txBox="1">
            <a:spLocks noChangeArrowheads="1"/>
          </p:cNvSpPr>
          <p:nvPr/>
        </p:nvSpPr>
        <p:spPr bwMode="auto">
          <a:xfrm>
            <a:off x="4303713" y="1366838"/>
            <a:ext cx="9112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Glomerular</a:t>
            </a:r>
          </a:p>
          <a:p>
            <a:r>
              <a:rPr lang="en-US" sz="1200" b="1"/>
              <a:t>filtration</a:t>
            </a:r>
          </a:p>
        </p:txBody>
      </p:sp>
      <p:sp>
        <p:nvSpPr>
          <p:cNvPr id="24585" name="TextBox 77"/>
          <p:cNvSpPr txBox="1">
            <a:spLocks noChangeArrowheads="1"/>
          </p:cNvSpPr>
          <p:nvPr/>
        </p:nvSpPr>
        <p:spPr bwMode="auto">
          <a:xfrm>
            <a:off x="5624513" y="276225"/>
            <a:ext cx="1181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Hyperglycemia</a:t>
            </a:r>
          </a:p>
        </p:txBody>
      </p:sp>
      <p:sp>
        <p:nvSpPr>
          <p:cNvPr id="24586" name="TextBox 78"/>
          <p:cNvSpPr txBox="1">
            <a:spLocks noChangeArrowheads="1"/>
          </p:cNvSpPr>
          <p:nvPr/>
        </p:nvSpPr>
        <p:spPr bwMode="auto">
          <a:xfrm>
            <a:off x="4321175" y="2138363"/>
            <a:ext cx="765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Glucose-</a:t>
            </a:r>
          </a:p>
          <a:p>
            <a:r>
              <a:rPr lang="en-US" sz="1200" b="1"/>
              <a:t>transport</a:t>
            </a:r>
          </a:p>
          <a:p>
            <a:r>
              <a:rPr lang="en-US" sz="1200" b="1"/>
              <a:t>protein</a:t>
            </a:r>
          </a:p>
        </p:txBody>
      </p:sp>
      <p:sp>
        <p:nvSpPr>
          <p:cNvPr id="24587" name="TextBox 79"/>
          <p:cNvSpPr txBox="1">
            <a:spLocks noChangeArrowheads="1"/>
          </p:cNvSpPr>
          <p:nvPr/>
        </p:nvSpPr>
        <p:spPr bwMode="auto">
          <a:xfrm>
            <a:off x="3867150" y="3398838"/>
            <a:ext cx="16827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Glucose reabsorption</a:t>
            </a:r>
          </a:p>
        </p:txBody>
      </p:sp>
      <p:sp>
        <p:nvSpPr>
          <p:cNvPr id="24588" name="TextBox 80"/>
          <p:cNvSpPr txBox="1">
            <a:spLocks noChangeArrowheads="1"/>
          </p:cNvSpPr>
          <p:nvPr/>
        </p:nvSpPr>
        <p:spPr bwMode="auto">
          <a:xfrm>
            <a:off x="2144713" y="6175375"/>
            <a:ext cx="279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(a)</a:t>
            </a:r>
          </a:p>
        </p:txBody>
      </p:sp>
      <p:sp>
        <p:nvSpPr>
          <p:cNvPr id="24589" name="TextBox 81"/>
          <p:cNvSpPr txBox="1">
            <a:spLocks noChangeArrowheads="1"/>
          </p:cNvSpPr>
          <p:nvPr/>
        </p:nvSpPr>
        <p:spPr bwMode="auto">
          <a:xfrm>
            <a:off x="2830513" y="6175375"/>
            <a:ext cx="1092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Normal</a:t>
            </a:r>
          </a:p>
          <a:p>
            <a:r>
              <a:rPr lang="en-US" sz="1200" b="1"/>
              <a:t>urine volume,</a:t>
            </a:r>
          </a:p>
          <a:p>
            <a:r>
              <a:rPr lang="en-US" sz="1200" b="1"/>
              <a:t>glucose-free</a:t>
            </a:r>
          </a:p>
        </p:txBody>
      </p:sp>
      <p:sp>
        <p:nvSpPr>
          <p:cNvPr id="24590" name="TextBox 82"/>
          <p:cNvSpPr txBox="1">
            <a:spLocks noChangeArrowheads="1"/>
          </p:cNvSpPr>
          <p:nvPr/>
        </p:nvSpPr>
        <p:spPr bwMode="auto">
          <a:xfrm>
            <a:off x="5129213" y="6175375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(b)</a:t>
            </a:r>
          </a:p>
        </p:txBody>
      </p:sp>
      <p:sp>
        <p:nvSpPr>
          <p:cNvPr id="24591" name="TextBox 83"/>
          <p:cNvSpPr txBox="1">
            <a:spLocks noChangeArrowheads="1"/>
          </p:cNvSpPr>
          <p:nvPr/>
        </p:nvSpPr>
        <p:spPr bwMode="auto">
          <a:xfrm>
            <a:off x="5815013" y="6175375"/>
            <a:ext cx="1212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Increased</a:t>
            </a:r>
          </a:p>
          <a:p>
            <a:r>
              <a:rPr lang="en-US" sz="1200" b="1"/>
              <a:t>urine volume,</a:t>
            </a:r>
          </a:p>
          <a:p>
            <a:r>
              <a:rPr lang="en-US" sz="1200" b="1"/>
              <a:t>with glycosuria</a:t>
            </a:r>
          </a:p>
        </p:txBody>
      </p:sp>
      <p:pic>
        <p:nvPicPr>
          <p:cNvPr id="24592" name="Picture 18" descr="\\172.16.3.215\data4\Graphics\Powerpoint\MH_DCM\MH_DCM-TEXTEDIT PROJECTS\SALADIN 7e\Processed files\chapt23\chapt23_textedit\png\sal03717_23_18_arrow04.png"/>
          <p:cNvPicPr>
            <a:picLocks noChangeAspect="1" noChangeArrowheads="1"/>
          </p:cNvPicPr>
          <p:nvPr/>
        </p:nvPicPr>
        <p:blipFill>
          <a:blip r:embed="rId4"/>
          <a:srcRect t="-50000" b="-50000"/>
          <a:stretch>
            <a:fillRect/>
          </a:stretch>
        </p:blipFill>
        <p:spPr bwMode="auto">
          <a:xfrm>
            <a:off x="2122488" y="1006475"/>
            <a:ext cx="23812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9" descr="\\172.16.3.215\data4\Graphics\Powerpoint\MH_DCM\MH_DCM-TEXTEDIT PROJECTS\SALADIN 7e\Processed files\chapt23\chapt23_textedit\png\sal03717_23_18_arrow04.png"/>
          <p:cNvPicPr>
            <a:picLocks noChangeAspect="1" noChangeArrowheads="1"/>
          </p:cNvPicPr>
          <p:nvPr/>
        </p:nvPicPr>
        <p:blipFill>
          <a:blip r:embed="rId5"/>
          <a:srcRect t="-50000" b="-50000"/>
          <a:stretch>
            <a:fillRect/>
          </a:stretch>
        </p:blipFill>
        <p:spPr bwMode="auto">
          <a:xfrm>
            <a:off x="5113338" y="977900"/>
            <a:ext cx="25082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0" descr="\\172.16.3.215\data4\Graphics\Powerpoint\MH_DCM\MH_DCM-TEXTEDIT PROJECTS\SALADIN 7e\Processed files\chapt23\chapt23_textedit\png\sal03717_23_18_arrow02.png"/>
          <p:cNvPicPr>
            <a:picLocks noChangeAspect="1" noChangeArrowheads="1"/>
          </p:cNvPicPr>
          <p:nvPr/>
        </p:nvPicPr>
        <p:blipFill>
          <a:blip r:embed="rId6"/>
          <a:srcRect t="-16138"/>
          <a:stretch>
            <a:fillRect/>
          </a:stretch>
        </p:blipFill>
        <p:spPr bwMode="auto">
          <a:xfrm>
            <a:off x="2827338" y="2381250"/>
            <a:ext cx="193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21" descr="\\172.16.3.215\data4\Graphics\Powerpoint\MH_DCM\MH_DCM-TEXTEDIT PROJECTS\SALADIN 7e\Processed files\chapt23\chapt23_textedit\png\sal03717_23_18_arrow03.png"/>
          <p:cNvPicPr>
            <a:picLocks noChangeAspect="1" noChangeArrowheads="1"/>
          </p:cNvPicPr>
          <p:nvPr/>
        </p:nvPicPr>
        <p:blipFill>
          <a:blip r:embed="rId7"/>
          <a:srcRect t="-14284"/>
          <a:stretch>
            <a:fillRect/>
          </a:stretch>
        </p:blipFill>
        <p:spPr bwMode="auto">
          <a:xfrm>
            <a:off x="3373438" y="2849563"/>
            <a:ext cx="2921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2" descr="\\172.16.3.215\data4\Graphics\Powerpoint\MH_DCM\MH_DCM-TEXTEDIT PROJECTS\SALADIN 7e\Processed files\chapt23\chapt23_textedit\png\sal03717_23_18_arrow05.png"/>
          <p:cNvPicPr>
            <a:picLocks noChangeAspect="1" noChangeArrowheads="1"/>
          </p:cNvPicPr>
          <p:nvPr/>
        </p:nvPicPr>
        <p:blipFill>
          <a:blip r:embed="rId8"/>
          <a:srcRect t="-16138"/>
          <a:stretch>
            <a:fillRect/>
          </a:stretch>
        </p:blipFill>
        <p:spPr bwMode="auto">
          <a:xfrm>
            <a:off x="5757863" y="2408238"/>
            <a:ext cx="1968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3" descr="\\172.16.3.215\data4\Graphics\Powerpoint\MH_DCM\MH_DCM-TEXTEDIT PROJECTS\SALADIN 7e\Processed files\chapt23\chapt23_textedit\png\sal03717_23_18_arrow06.png"/>
          <p:cNvPicPr>
            <a:picLocks noChangeAspect="1" noChangeArrowheads="1"/>
          </p:cNvPicPr>
          <p:nvPr/>
        </p:nvPicPr>
        <p:blipFill>
          <a:blip r:embed="rId9"/>
          <a:srcRect t="-14713"/>
          <a:stretch>
            <a:fillRect/>
          </a:stretch>
        </p:blipFill>
        <p:spPr bwMode="auto">
          <a:xfrm>
            <a:off x="6332538" y="2395538"/>
            <a:ext cx="1968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18" descr="\\172.16.3.215\data4\Graphics\Powerpoint\MH_DCM\MH_DCM-TEXTEDIT PROJECTS\SALADIN 7e\Processed files\chapt23\chapt23_textedit\png\sal03717_23_18_arrow04.png"/>
          <p:cNvPicPr>
            <a:picLocks noChangeAspect="1" noChangeArrowheads="1"/>
          </p:cNvPicPr>
          <p:nvPr/>
        </p:nvPicPr>
        <p:blipFill>
          <a:blip r:embed="rId10"/>
          <a:srcRect t="-50000" b="-50000"/>
          <a:stretch>
            <a:fillRect/>
          </a:stretch>
        </p:blipFill>
        <p:spPr bwMode="auto">
          <a:xfrm>
            <a:off x="3592513" y="1006475"/>
            <a:ext cx="24765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19" descr="\\172.16.3.215\data4\Graphics\Powerpoint\MH_DCM\MH_DCM-TEXTEDIT PROJECTS\SALADIN 7e\Processed files\chapt23\chapt23_textedit\png\sal03717_23_18_arrow04.png"/>
          <p:cNvPicPr>
            <a:picLocks noChangeAspect="1" noChangeArrowheads="1"/>
          </p:cNvPicPr>
          <p:nvPr/>
        </p:nvPicPr>
        <p:blipFill>
          <a:blip r:embed="rId11"/>
          <a:srcRect t="-50000" b="-50000"/>
          <a:stretch>
            <a:fillRect/>
          </a:stretch>
        </p:blipFill>
        <p:spPr bwMode="auto">
          <a:xfrm>
            <a:off x="6570663" y="977900"/>
            <a:ext cx="26352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23" descr="\\172.16.3.215\data4\Graphics\Powerpoint\MH_DCM\MH_DCM-TEXTEDIT PROJECTS\SALADIN 7e\Processed files\chapt23\chapt23_textedit\png\sal03717_23_18_arrow06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32538" y="2611438"/>
            <a:ext cx="196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23" descr="\\172.16.3.215\data4\Graphics\Powerpoint\MH_DCM\MH_DCM-TEXTEDIT PROJECTS\SALADIN 7e\Processed files\chapt23\chapt23_textedit\png\sal03717_23_18_arrow06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32538" y="2849563"/>
            <a:ext cx="1968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23" descr="\\172.16.3.215\data4\Graphics\Powerpoint\MH_DCM\MH_DCM-TEXTEDIT PROJECTS\SALADIN 7e\Processed files\chapt23\chapt23_textedit\png\sal03717_23_18_arrow06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32538" y="3094038"/>
            <a:ext cx="196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Picture 23" descr="\\172.16.3.215\data4\Graphics\Powerpoint\MH_DCM\MH_DCM-TEXTEDIT PROJECTS\SALADIN 7e\Processed files\chapt23\chapt23_textedit\png\sal03717_23_18_arrow06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32538" y="3352800"/>
            <a:ext cx="1968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4" name="Picture 23" descr="\\172.16.3.215\data4\Graphics\Powerpoint\MH_DCM\MH_DCM-TEXTEDIT PROJECTS\SALADIN 7e\Processed files\chapt23\chapt23_textedit\png\sal03717_23_18_arrow06.png"/>
          <p:cNvPicPr>
            <a:picLocks noChangeAspect="1" noChangeArrowheads="1"/>
          </p:cNvPicPr>
          <p:nvPr/>
        </p:nvPicPr>
        <p:blipFill>
          <a:blip r:embed="rId16"/>
          <a:srcRect b="-15633"/>
          <a:stretch>
            <a:fillRect/>
          </a:stretch>
        </p:blipFill>
        <p:spPr bwMode="auto">
          <a:xfrm>
            <a:off x="6332538" y="3576638"/>
            <a:ext cx="1968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5" name="Picture 22" descr="\\172.16.3.215\data4\Graphics\Powerpoint\MH_DCM\MH_DCM-TEXTEDIT PROJECTS\SALADIN 7e\Processed files\chapt23\chapt23_textedit\png\sal03717_23_18_arrow05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57863" y="2611438"/>
            <a:ext cx="196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22" descr="\\172.16.3.215\data4\Graphics\Powerpoint\MH_DCM\MH_DCM-TEXTEDIT PROJECTS\SALADIN 7e\Processed files\chapt23\chapt23_textedit\png\sal03717_23_18_arrow05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57863" y="2849563"/>
            <a:ext cx="196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22" descr="\\172.16.3.215\data4\Graphics\Powerpoint\MH_DCM\MH_DCM-TEXTEDIT PROJECTS\SALADIN 7e\Processed files\chapt23\chapt23_textedit\png\sal03717_23_18_arrow05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57863" y="3094038"/>
            <a:ext cx="196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8" name="Picture 22" descr="\\172.16.3.215\data4\Graphics\Powerpoint\MH_DCM\MH_DCM-TEXTEDIT PROJECTS\SALADIN 7e\Processed files\chapt23\chapt23_textedit\png\sal03717_23_18_arrow05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57863" y="3352800"/>
            <a:ext cx="1968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9" name="Picture 22" descr="\\172.16.3.215\data4\Graphics\Powerpoint\MH_DCM\MH_DCM-TEXTEDIT PROJECTS\SALADIN 7e\Processed files\chapt23\chapt23_textedit\png\sal03717_23_18_arrow05.png"/>
          <p:cNvPicPr>
            <a:picLocks noChangeAspect="1" noChangeArrowheads="1"/>
          </p:cNvPicPr>
          <p:nvPr/>
        </p:nvPicPr>
        <p:blipFill>
          <a:blip r:embed="rId21"/>
          <a:srcRect b="-13896"/>
          <a:stretch>
            <a:fillRect/>
          </a:stretch>
        </p:blipFill>
        <p:spPr bwMode="auto">
          <a:xfrm>
            <a:off x="5757863" y="3576638"/>
            <a:ext cx="1968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0" name="Picture 20" descr="\\172.16.3.215\data4\Graphics\Powerpoint\MH_DCM\MH_DCM-TEXTEDIT PROJECTS\SALADIN 7e\Processed files\chapt23\chapt23_textedit\png\sal03717_23_18_arrow02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827338" y="2849563"/>
            <a:ext cx="1936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1" name="Picture 20" descr="\\172.16.3.215\data4\Graphics\Powerpoint\MH_DCM\MH_DCM-TEXTEDIT PROJECTS\SALADIN 7e\Processed files\chapt23\chapt23_textedit\png\sal03717_23_18_arrow02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827338" y="3094038"/>
            <a:ext cx="193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2" name="Picture 20" descr="\\172.16.3.215\data4\Graphics\Powerpoint\MH_DCM\MH_DCM-TEXTEDIT PROJECTS\SALADIN 7e\Processed files\chapt23\chapt23_textedit\png\sal03717_23_18_arrow02.png"/>
          <p:cNvPicPr>
            <a:picLocks noChangeAspect="1" noChangeArrowheads="1"/>
          </p:cNvPicPr>
          <p:nvPr/>
        </p:nvPicPr>
        <p:blipFill>
          <a:blip r:embed="rId24"/>
          <a:srcRect b="-13164"/>
          <a:stretch>
            <a:fillRect/>
          </a:stretch>
        </p:blipFill>
        <p:spPr bwMode="auto">
          <a:xfrm>
            <a:off x="2827338" y="3541713"/>
            <a:ext cx="193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3" name="Picture 21" descr="\\172.16.3.215\data4\Graphics\Powerpoint\MH_DCM\MH_DCM-TEXTEDIT PROJECTS\SALADIN 7e\Processed files\chapt23\chapt23_textedit\png\sal03717_23_18_arrow03.pn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3438" y="3321050"/>
            <a:ext cx="2921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4" name="Picture 21" descr="\\172.16.3.215\data4\Graphics\Powerpoint\MH_DCM\MH_DCM-TEXTEDIT PROJECTS\SALADIN 7e\Processed files\chapt23\chapt23_textedit\png\sal03717_23_18_arrow03.png"/>
          <p:cNvPicPr>
            <a:picLocks noChangeAspect="1" noChangeArrowheads="1"/>
          </p:cNvPicPr>
          <p:nvPr/>
        </p:nvPicPr>
        <p:blipFill>
          <a:blip r:embed="rId26"/>
          <a:srcRect b="-13512"/>
          <a:stretch>
            <a:fillRect/>
          </a:stretch>
        </p:blipFill>
        <p:spPr bwMode="auto">
          <a:xfrm>
            <a:off x="3373438" y="3536950"/>
            <a:ext cx="292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23.19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114550" y="28575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5604" name="Picture 4" descr="sal03717_23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58763"/>
            <a:ext cx="4119563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24"/>
          <p:cNvSpPr>
            <a:spLocks noChangeShapeType="1"/>
          </p:cNvSpPr>
          <p:nvPr/>
        </p:nvSpPr>
        <p:spPr bwMode="auto">
          <a:xfrm flipH="1">
            <a:off x="3875088" y="4117975"/>
            <a:ext cx="255905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Line 10"/>
          <p:cNvSpPr>
            <a:spLocks noChangeShapeType="1"/>
          </p:cNvSpPr>
          <p:nvPr/>
        </p:nvSpPr>
        <p:spPr bwMode="auto">
          <a:xfrm>
            <a:off x="3849688" y="5932488"/>
            <a:ext cx="1587" cy="3873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Freeform 11"/>
          <p:cNvSpPr>
            <a:spLocks/>
          </p:cNvSpPr>
          <p:nvPr/>
        </p:nvSpPr>
        <p:spPr bwMode="auto">
          <a:xfrm>
            <a:off x="3794125" y="6264275"/>
            <a:ext cx="115888" cy="185738"/>
          </a:xfrm>
          <a:custGeom>
            <a:avLst/>
            <a:gdLst>
              <a:gd name="T0" fmla="*/ 2147483647 w 73"/>
              <a:gd name="T1" fmla="*/ 2147483647 h 117"/>
              <a:gd name="T2" fmla="*/ 2147483647 w 73"/>
              <a:gd name="T3" fmla="*/ 0 h 117"/>
              <a:gd name="T4" fmla="*/ 2147483647 w 73"/>
              <a:gd name="T5" fmla="*/ 2147483647 h 117"/>
              <a:gd name="T6" fmla="*/ 2147483647 w 73"/>
              <a:gd name="T7" fmla="*/ 2147483647 h 117"/>
              <a:gd name="T8" fmla="*/ 2147483647 w 73"/>
              <a:gd name="T9" fmla="*/ 2147483647 h 117"/>
              <a:gd name="T10" fmla="*/ 2147483647 w 73"/>
              <a:gd name="T11" fmla="*/ 2147483647 h 117"/>
              <a:gd name="T12" fmla="*/ 2147483647 w 73"/>
              <a:gd name="T13" fmla="*/ 2147483647 h 117"/>
              <a:gd name="T14" fmla="*/ 2147483647 w 73"/>
              <a:gd name="T15" fmla="*/ 2147483647 h 117"/>
              <a:gd name="T16" fmla="*/ 0 w 73"/>
              <a:gd name="T17" fmla="*/ 2147483647 h 117"/>
              <a:gd name="T18" fmla="*/ 0 w 73"/>
              <a:gd name="T19" fmla="*/ 0 h 117"/>
              <a:gd name="T20" fmla="*/ 2147483647 w 73"/>
              <a:gd name="T21" fmla="*/ 2147483647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"/>
              <a:gd name="T34" fmla="*/ 0 h 117"/>
              <a:gd name="T35" fmla="*/ 73 w 73"/>
              <a:gd name="T36" fmla="*/ 117 h 1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" h="117">
                <a:moveTo>
                  <a:pt x="35" y="22"/>
                </a:moveTo>
                <a:lnTo>
                  <a:pt x="73" y="0"/>
                </a:lnTo>
                <a:lnTo>
                  <a:pt x="73" y="2"/>
                </a:lnTo>
                <a:lnTo>
                  <a:pt x="55" y="52"/>
                </a:lnTo>
                <a:lnTo>
                  <a:pt x="35" y="117"/>
                </a:lnTo>
                <a:lnTo>
                  <a:pt x="15" y="52"/>
                </a:lnTo>
                <a:lnTo>
                  <a:pt x="0" y="2"/>
                </a:lnTo>
                <a:lnTo>
                  <a:pt x="0" y="0"/>
                </a:lnTo>
                <a:lnTo>
                  <a:pt x="35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Freeform 12"/>
          <p:cNvSpPr>
            <a:spLocks/>
          </p:cNvSpPr>
          <p:nvPr/>
        </p:nvSpPr>
        <p:spPr bwMode="auto">
          <a:xfrm>
            <a:off x="3138488" y="3235325"/>
            <a:ext cx="242887" cy="190500"/>
          </a:xfrm>
          <a:custGeom>
            <a:avLst/>
            <a:gdLst>
              <a:gd name="T0" fmla="*/ 0 w 153"/>
              <a:gd name="T1" fmla="*/ 2147483647 h 120"/>
              <a:gd name="T2" fmla="*/ 2147483647 w 153"/>
              <a:gd name="T3" fmla="*/ 2147483647 h 120"/>
              <a:gd name="T4" fmla="*/ 2147483647 w 153"/>
              <a:gd name="T5" fmla="*/ 2147483647 h 120"/>
              <a:gd name="T6" fmla="*/ 2147483647 w 153"/>
              <a:gd name="T7" fmla="*/ 0 h 120"/>
              <a:gd name="T8" fmla="*/ 0 w 153"/>
              <a:gd name="T9" fmla="*/ 2147483647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20"/>
              <a:gd name="T17" fmla="*/ 153 w 153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20">
                <a:moveTo>
                  <a:pt x="0" y="76"/>
                </a:moveTo>
                <a:lnTo>
                  <a:pt x="153" y="120"/>
                </a:lnTo>
                <a:lnTo>
                  <a:pt x="113" y="63"/>
                </a:lnTo>
                <a:lnTo>
                  <a:pt x="142" y="0"/>
                </a:lnTo>
                <a:lnTo>
                  <a:pt x="0" y="76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Freeform 13"/>
          <p:cNvSpPr>
            <a:spLocks/>
          </p:cNvSpPr>
          <p:nvPr/>
        </p:nvSpPr>
        <p:spPr bwMode="auto">
          <a:xfrm>
            <a:off x="3265488" y="2798763"/>
            <a:ext cx="563562" cy="539750"/>
          </a:xfrm>
          <a:custGeom>
            <a:avLst/>
            <a:gdLst>
              <a:gd name="T0" fmla="*/ 2147483647 w 355"/>
              <a:gd name="T1" fmla="*/ 0 h 340"/>
              <a:gd name="T2" fmla="*/ 2147483647 w 355"/>
              <a:gd name="T3" fmla="*/ 0 h 340"/>
              <a:gd name="T4" fmla="*/ 2147483647 w 355"/>
              <a:gd name="T5" fmla="*/ 2147483647 h 340"/>
              <a:gd name="T6" fmla="*/ 2147483647 w 355"/>
              <a:gd name="T7" fmla="*/ 2147483647 h 340"/>
              <a:gd name="T8" fmla="*/ 2147483647 w 355"/>
              <a:gd name="T9" fmla="*/ 2147483647 h 340"/>
              <a:gd name="T10" fmla="*/ 2147483647 w 355"/>
              <a:gd name="T11" fmla="*/ 2147483647 h 340"/>
              <a:gd name="T12" fmla="*/ 2147483647 w 355"/>
              <a:gd name="T13" fmla="*/ 2147483647 h 340"/>
              <a:gd name="T14" fmla="*/ 2147483647 w 355"/>
              <a:gd name="T15" fmla="*/ 2147483647 h 340"/>
              <a:gd name="T16" fmla="*/ 2147483647 w 355"/>
              <a:gd name="T17" fmla="*/ 2147483647 h 340"/>
              <a:gd name="T18" fmla="*/ 2147483647 w 355"/>
              <a:gd name="T19" fmla="*/ 2147483647 h 340"/>
              <a:gd name="T20" fmla="*/ 2147483647 w 355"/>
              <a:gd name="T21" fmla="*/ 2147483647 h 340"/>
              <a:gd name="T22" fmla="*/ 2147483647 w 355"/>
              <a:gd name="T23" fmla="*/ 2147483647 h 340"/>
              <a:gd name="T24" fmla="*/ 2147483647 w 355"/>
              <a:gd name="T25" fmla="*/ 2147483647 h 340"/>
              <a:gd name="T26" fmla="*/ 2147483647 w 355"/>
              <a:gd name="T27" fmla="*/ 2147483647 h 340"/>
              <a:gd name="T28" fmla="*/ 2147483647 w 355"/>
              <a:gd name="T29" fmla="*/ 2147483647 h 340"/>
              <a:gd name="T30" fmla="*/ 2147483647 w 355"/>
              <a:gd name="T31" fmla="*/ 2147483647 h 340"/>
              <a:gd name="T32" fmla="*/ 0 w 355"/>
              <a:gd name="T33" fmla="*/ 2147483647 h 3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5"/>
              <a:gd name="T52" fmla="*/ 0 h 340"/>
              <a:gd name="T53" fmla="*/ 355 w 355"/>
              <a:gd name="T54" fmla="*/ 340 h 3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5" h="340">
                <a:moveTo>
                  <a:pt x="355" y="0"/>
                </a:moveTo>
                <a:lnTo>
                  <a:pt x="355" y="0"/>
                </a:lnTo>
                <a:lnTo>
                  <a:pt x="350" y="13"/>
                </a:lnTo>
                <a:lnTo>
                  <a:pt x="337" y="48"/>
                </a:lnTo>
                <a:lnTo>
                  <a:pt x="313" y="96"/>
                </a:lnTo>
                <a:lnTo>
                  <a:pt x="297" y="125"/>
                </a:lnTo>
                <a:lnTo>
                  <a:pt x="277" y="153"/>
                </a:lnTo>
                <a:lnTo>
                  <a:pt x="255" y="183"/>
                </a:lnTo>
                <a:lnTo>
                  <a:pt x="231" y="212"/>
                </a:lnTo>
                <a:lnTo>
                  <a:pt x="202" y="240"/>
                </a:lnTo>
                <a:lnTo>
                  <a:pt x="168" y="268"/>
                </a:lnTo>
                <a:lnTo>
                  <a:pt x="133" y="292"/>
                </a:lnTo>
                <a:lnTo>
                  <a:pt x="93" y="312"/>
                </a:lnTo>
                <a:lnTo>
                  <a:pt x="71" y="321"/>
                </a:lnTo>
                <a:lnTo>
                  <a:pt x="48" y="329"/>
                </a:lnTo>
                <a:lnTo>
                  <a:pt x="24" y="336"/>
                </a:lnTo>
                <a:lnTo>
                  <a:pt x="0" y="340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Freeform 14"/>
          <p:cNvSpPr>
            <a:spLocks/>
          </p:cNvSpPr>
          <p:nvPr/>
        </p:nvSpPr>
        <p:spPr bwMode="auto">
          <a:xfrm>
            <a:off x="3138488" y="3889375"/>
            <a:ext cx="246062" cy="185738"/>
          </a:xfrm>
          <a:custGeom>
            <a:avLst/>
            <a:gdLst>
              <a:gd name="T0" fmla="*/ 0 w 155"/>
              <a:gd name="T1" fmla="*/ 2147483647 h 117"/>
              <a:gd name="T2" fmla="*/ 2147483647 w 155"/>
              <a:gd name="T3" fmla="*/ 2147483647 h 117"/>
              <a:gd name="T4" fmla="*/ 2147483647 w 155"/>
              <a:gd name="T5" fmla="*/ 2147483647 h 117"/>
              <a:gd name="T6" fmla="*/ 2147483647 w 155"/>
              <a:gd name="T7" fmla="*/ 0 h 117"/>
              <a:gd name="T8" fmla="*/ 0 w 155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"/>
              <a:gd name="T16" fmla="*/ 0 h 117"/>
              <a:gd name="T17" fmla="*/ 155 w 155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" h="117">
                <a:moveTo>
                  <a:pt x="0" y="82"/>
                </a:moveTo>
                <a:lnTo>
                  <a:pt x="155" y="117"/>
                </a:lnTo>
                <a:lnTo>
                  <a:pt x="111" y="65"/>
                </a:lnTo>
                <a:lnTo>
                  <a:pt x="137" y="0"/>
                </a:lnTo>
                <a:lnTo>
                  <a:pt x="0" y="82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Freeform 15"/>
          <p:cNvSpPr>
            <a:spLocks/>
          </p:cNvSpPr>
          <p:nvPr/>
        </p:nvSpPr>
        <p:spPr bwMode="auto">
          <a:xfrm>
            <a:off x="3265488" y="3463925"/>
            <a:ext cx="563562" cy="538163"/>
          </a:xfrm>
          <a:custGeom>
            <a:avLst/>
            <a:gdLst>
              <a:gd name="T0" fmla="*/ 2147483647 w 355"/>
              <a:gd name="T1" fmla="*/ 0 h 339"/>
              <a:gd name="T2" fmla="*/ 2147483647 w 355"/>
              <a:gd name="T3" fmla="*/ 0 h 339"/>
              <a:gd name="T4" fmla="*/ 2147483647 w 355"/>
              <a:gd name="T5" fmla="*/ 2147483647 h 339"/>
              <a:gd name="T6" fmla="*/ 2147483647 w 355"/>
              <a:gd name="T7" fmla="*/ 2147483647 h 339"/>
              <a:gd name="T8" fmla="*/ 2147483647 w 355"/>
              <a:gd name="T9" fmla="*/ 2147483647 h 339"/>
              <a:gd name="T10" fmla="*/ 2147483647 w 355"/>
              <a:gd name="T11" fmla="*/ 2147483647 h 339"/>
              <a:gd name="T12" fmla="*/ 2147483647 w 355"/>
              <a:gd name="T13" fmla="*/ 2147483647 h 339"/>
              <a:gd name="T14" fmla="*/ 2147483647 w 355"/>
              <a:gd name="T15" fmla="*/ 2147483647 h 339"/>
              <a:gd name="T16" fmla="*/ 2147483647 w 355"/>
              <a:gd name="T17" fmla="*/ 2147483647 h 339"/>
              <a:gd name="T18" fmla="*/ 2147483647 w 355"/>
              <a:gd name="T19" fmla="*/ 2147483647 h 339"/>
              <a:gd name="T20" fmla="*/ 2147483647 w 355"/>
              <a:gd name="T21" fmla="*/ 2147483647 h 339"/>
              <a:gd name="T22" fmla="*/ 2147483647 w 355"/>
              <a:gd name="T23" fmla="*/ 2147483647 h 339"/>
              <a:gd name="T24" fmla="*/ 2147483647 w 355"/>
              <a:gd name="T25" fmla="*/ 2147483647 h 339"/>
              <a:gd name="T26" fmla="*/ 2147483647 w 355"/>
              <a:gd name="T27" fmla="*/ 2147483647 h 339"/>
              <a:gd name="T28" fmla="*/ 2147483647 w 355"/>
              <a:gd name="T29" fmla="*/ 2147483647 h 339"/>
              <a:gd name="T30" fmla="*/ 2147483647 w 355"/>
              <a:gd name="T31" fmla="*/ 2147483647 h 339"/>
              <a:gd name="T32" fmla="*/ 0 w 355"/>
              <a:gd name="T33" fmla="*/ 2147483647 h 3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5"/>
              <a:gd name="T52" fmla="*/ 0 h 339"/>
              <a:gd name="T53" fmla="*/ 355 w 355"/>
              <a:gd name="T54" fmla="*/ 339 h 3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5" h="339">
                <a:moveTo>
                  <a:pt x="355" y="0"/>
                </a:moveTo>
                <a:lnTo>
                  <a:pt x="355" y="0"/>
                </a:lnTo>
                <a:lnTo>
                  <a:pt x="350" y="13"/>
                </a:lnTo>
                <a:lnTo>
                  <a:pt x="337" y="48"/>
                </a:lnTo>
                <a:lnTo>
                  <a:pt x="313" y="95"/>
                </a:lnTo>
                <a:lnTo>
                  <a:pt x="297" y="124"/>
                </a:lnTo>
                <a:lnTo>
                  <a:pt x="277" y="152"/>
                </a:lnTo>
                <a:lnTo>
                  <a:pt x="255" y="183"/>
                </a:lnTo>
                <a:lnTo>
                  <a:pt x="231" y="211"/>
                </a:lnTo>
                <a:lnTo>
                  <a:pt x="202" y="239"/>
                </a:lnTo>
                <a:lnTo>
                  <a:pt x="168" y="268"/>
                </a:lnTo>
                <a:lnTo>
                  <a:pt x="133" y="291"/>
                </a:lnTo>
                <a:lnTo>
                  <a:pt x="93" y="311"/>
                </a:lnTo>
                <a:lnTo>
                  <a:pt x="71" y="320"/>
                </a:lnTo>
                <a:lnTo>
                  <a:pt x="48" y="328"/>
                </a:lnTo>
                <a:lnTo>
                  <a:pt x="24" y="335"/>
                </a:lnTo>
                <a:lnTo>
                  <a:pt x="0" y="339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Freeform 16"/>
          <p:cNvSpPr>
            <a:spLocks/>
          </p:cNvSpPr>
          <p:nvPr/>
        </p:nvSpPr>
        <p:spPr bwMode="auto">
          <a:xfrm>
            <a:off x="3138488" y="4511675"/>
            <a:ext cx="246062" cy="185738"/>
          </a:xfrm>
          <a:custGeom>
            <a:avLst/>
            <a:gdLst>
              <a:gd name="T0" fmla="*/ 0 w 155"/>
              <a:gd name="T1" fmla="*/ 2147483647 h 117"/>
              <a:gd name="T2" fmla="*/ 2147483647 w 155"/>
              <a:gd name="T3" fmla="*/ 2147483647 h 117"/>
              <a:gd name="T4" fmla="*/ 2147483647 w 155"/>
              <a:gd name="T5" fmla="*/ 2147483647 h 117"/>
              <a:gd name="T6" fmla="*/ 2147483647 w 155"/>
              <a:gd name="T7" fmla="*/ 0 h 117"/>
              <a:gd name="T8" fmla="*/ 0 w 155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"/>
              <a:gd name="T16" fmla="*/ 0 h 117"/>
              <a:gd name="T17" fmla="*/ 155 w 155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" h="117">
                <a:moveTo>
                  <a:pt x="0" y="82"/>
                </a:moveTo>
                <a:lnTo>
                  <a:pt x="155" y="117"/>
                </a:lnTo>
                <a:lnTo>
                  <a:pt x="111" y="63"/>
                </a:lnTo>
                <a:lnTo>
                  <a:pt x="137" y="0"/>
                </a:lnTo>
                <a:lnTo>
                  <a:pt x="0" y="82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Freeform 17"/>
          <p:cNvSpPr>
            <a:spLocks/>
          </p:cNvSpPr>
          <p:nvPr/>
        </p:nvSpPr>
        <p:spPr bwMode="auto">
          <a:xfrm>
            <a:off x="3265488" y="4086225"/>
            <a:ext cx="563562" cy="538163"/>
          </a:xfrm>
          <a:custGeom>
            <a:avLst/>
            <a:gdLst>
              <a:gd name="T0" fmla="*/ 2147483647 w 355"/>
              <a:gd name="T1" fmla="*/ 0 h 339"/>
              <a:gd name="T2" fmla="*/ 2147483647 w 355"/>
              <a:gd name="T3" fmla="*/ 0 h 339"/>
              <a:gd name="T4" fmla="*/ 2147483647 w 355"/>
              <a:gd name="T5" fmla="*/ 2147483647 h 339"/>
              <a:gd name="T6" fmla="*/ 2147483647 w 355"/>
              <a:gd name="T7" fmla="*/ 2147483647 h 339"/>
              <a:gd name="T8" fmla="*/ 2147483647 w 355"/>
              <a:gd name="T9" fmla="*/ 2147483647 h 339"/>
              <a:gd name="T10" fmla="*/ 2147483647 w 355"/>
              <a:gd name="T11" fmla="*/ 2147483647 h 339"/>
              <a:gd name="T12" fmla="*/ 2147483647 w 355"/>
              <a:gd name="T13" fmla="*/ 2147483647 h 339"/>
              <a:gd name="T14" fmla="*/ 2147483647 w 355"/>
              <a:gd name="T15" fmla="*/ 2147483647 h 339"/>
              <a:gd name="T16" fmla="*/ 2147483647 w 355"/>
              <a:gd name="T17" fmla="*/ 2147483647 h 339"/>
              <a:gd name="T18" fmla="*/ 2147483647 w 355"/>
              <a:gd name="T19" fmla="*/ 2147483647 h 339"/>
              <a:gd name="T20" fmla="*/ 2147483647 w 355"/>
              <a:gd name="T21" fmla="*/ 2147483647 h 339"/>
              <a:gd name="T22" fmla="*/ 2147483647 w 355"/>
              <a:gd name="T23" fmla="*/ 2147483647 h 339"/>
              <a:gd name="T24" fmla="*/ 2147483647 w 355"/>
              <a:gd name="T25" fmla="*/ 2147483647 h 339"/>
              <a:gd name="T26" fmla="*/ 2147483647 w 355"/>
              <a:gd name="T27" fmla="*/ 2147483647 h 339"/>
              <a:gd name="T28" fmla="*/ 2147483647 w 355"/>
              <a:gd name="T29" fmla="*/ 2147483647 h 339"/>
              <a:gd name="T30" fmla="*/ 2147483647 w 355"/>
              <a:gd name="T31" fmla="*/ 2147483647 h 339"/>
              <a:gd name="T32" fmla="*/ 0 w 355"/>
              <a:gd name="T33" fmla="*/ 2147483647 h 3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5"/>
              <a:gd name="T52" fmla="*/ 0 h 339"/>
              <a:gd name="T53" fmla="*/ 355 w 355"/>
              <a:gd name="T54" fmla="*/ 339 h 3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5" h="339">
                <a:moveTo>
                  <a:pt x="355" y="0"/>
                </a:moveTo>
                <a:lnTo>
                  <a:pt x="355" y="0"/>
                </a:lnTo>
                <a:lnTo>
                  <a:pt x="350" y="13"/>
                </a:lnTo>
                <a:lnTo>
                  <a:pt x="337" y="48"/>
                </a:lnTo>
                <a:lnTo>
                  <a:pt x="313" y="95"/>
                </a:lnTo>
                <a:lnTo>
                  <a:pt x="297" y="124"/>
                </a:lnTo>
                <a:lnTo>
                  <a:pt x="277" y="152"/>
                </a:lnTo>
                <a:lnTo>
                  <a:pt x="255" y="183"/>
                </a:lnTo>
                <a:lnTo>
                  <a:pt x="231" y="211"/>
                </a:lnTo>
                <a:lnTo>
                  <a:pt x="202" y="239"/>
                </a:lnTo>
                <a:lnTo>
                  <a:pt x="168" y="268"/>
                </a:lnTo>
                <a:lnTo>
                  <a:pt x="133" y="292"/>
                </a:lnTo>
                <a:lnTo>
                  <a:pt x="93" y="311"/>
                </a:lnTo>
                <a:lnTo>
                  <a:pt x="71" y="320"/>
                </a:lnTo>
                <a:lnTo>
                  <a:pt x="48" y="329"/>
                </a:lnTo>
                <a:lnTo>
                  <a:pt x="24" y="335"/>
                </a:lnTo>
                <a:lnTo>
                  <a:pt x="0" y="339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Freeform 18"/>
          <p:cNvSpPr>
            <a:spLocks/>
          </p:cNvSpPr>
          <p:nvPr/>
        </p:nvSpPr>
        <p:spPr bwMode="auto">
          <a:xfrm>
            <a:off x="3138488" y="5251450"/>
            <a:ext cx="246062" cy="185738"/>
          </a:xfrm>
          <a:custGeom>
            <a:avLst/>
            <a:gdLst>
              <a:gd name="T0" fmla="*/ 0 w 155"/>
              <a:gd name="T1" fmla="*/ 2147483647 h 117"/>
              <a:gd name="T2" fmla="*/ 2147483647 w 155"/>
              <a:gd name="T3" fmla="*/ 2147483647 h 117"/>
              <a:gd name="T4" fmla="*/ 2147483647 w 155"/>
              <a:gd name="T5" fmla="*/ 2147483647 h 117"/>
              <a:gd name="T6" fmla="*/ 2147483647 w 155"/>
              <a:gd name="T7" fmla="*/ 0 h 117"/>
              <a:gd name="T8" fmla="*/ 0 w 155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"/>
              <a:gd name="T16" fmla="*/ 0 h 117"/>
              <a:gd name="T17" fmla="*/ 155 w 155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" h="117">
                <a:moveTo>
                  <a:pt x="0" y="80"/>
                </a:moveTo>
                <a:lnTo>
                  <a:pt x="155" y="117"/>
                </a:lnTo>
                <a:lnTo>
                  <a:pt x="111" y="63"/>
                </a:lnTo>
                <a:lnTo>
                  <a:pt x="137" y="0"/>
                </a:lnTo>
                <a:lnTo>
                  <a:pt x="0" y="80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Freeform 19"/>
          <p:cNvSpPr>
            <a:spLocks/>
          </p:cNvSpPr>
          <p:nvPr/>
        </p:nvSpPr>
        <p:spPr bwMode="auto">
          <a:xfrm>
            <a:off x="3265488" y="4826000"/>
            <a:ext cx="563562" cy="539750"/>
          </a:xfrm>
          <a:custGeom>
            <a:avLst/>
            <a:gdLst>
              <a:gd name="T0" fmla="*/ 2147483647 w 355"/>
              <a:gd name="T1" fmla="*/ 0 h 340"/>
              <a:gd name="T2" fmla="*/ 2147483647 w 355"/>
              <a:gd name="T3" fmla="*/ 0 h 340"/>
              <a:gd name="T4" fmla="*/ 2147483647 w 355"/>
              <a:gd name="T5" fmla="*/ 2147483647 h 340"/>
              <a:gd name="T6" fmla="*/ 2147483647 w 355"/>
              <a:gd name="T7" fmla="*/ 2147483647 h 340"/>
              <a:gd name="T8" fmla="*/ 2147483647 w 355"/>
              <a:gd name="T9" fmla="*/ 2147483647 h 340"/>
              <a:gd name="T10" fmla="*/ 2147483647 w 355"/>
              <a:gd name="T11" fmla="*/ 2147483647 h 340"/>
              <a:gd name="T12" fmla="*/ 2147483647 w 355"/>
              <a:gd name="T13" fmla="*/ 2147483647 h 340"/>
              <a:gd name="T14" fmla="*/ 2147483647 w 355"/>
              <a:gd name="T15" fmla="*/ 2147483647 h 340"/>
              <a:gd name="T16" fmla="*/ 2147483647 w 355"/>
              <a:gd name="T17" fmla="*/ 2147483647 h 340"/>
              <a:gd name="T18" fmla="*/ 2147483647 w 355"/>
              <a:gd name="T19" fmla="*/ 2147483647 h 340"/>
              <a:gd name="T20" fmla="*/ 2147483647 w 355"/>
              <a:gd name="T21" fmla="*/ 2147483647 h 340"/>
              <a:gd name="T22" fmla="*/ 2147483647 w 355"/>
              <a:gd name="T23" fmla="*/ 2147483647 h 340"/>
              <a:gd name="T24" fmla="*/ 2147483647 w 355"/>
              <a:gd name="T25" fmla="*/ 2147483647 h 340"/>
              <a:gd name="T26" fmla="*/ 2147483647 w 355"/>
              <a:gd name="T27" fmla="*/ 2147483647 h 340"/>
              <a:gd name="T28" fmla="*/ 2147483647 w 355"/>
              <a:gd name="T29" fmla="*/ 2147483647 h 340"/>
              <a:gd name="T30" fmla="*/ 2147483647 w 355"/>
              <a:gd name="T31" fmla="*/ 2147483647 h 340"/>
              <a:gd name="T32" fmla="*/ 0 w 355"/>
              <a:gd name="T33" fmla="*/ 2147483647 h 3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5"/>
              <a:gd name="T52" fmla="*/ 0 h 340"/>
              <a:gd name="T53" fmla="*/ 355 w 355"/>
              <a:gd name="T54" fmla="*/ 340 h 3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5" h="340">
                <a:moveTo>
                  <a:pt x="355" y="0"/>
                </a:moveTo>
                <a:lnTo>
                  <a:pt x="355" y="0"/>
                </a:lnTo>
                <a:lnTo>
                  <a:pt x="350" y="13"/>
                </a:lnTo>
                <a:lnTo>
                  <a:pt x="337" y="45"/>
                </a:lnTo>
                <a:lnTo>
                  <a:pt x="313" y="93"/>
                </a:lnTo>
                <a:lnTo>
                  <a:pt x="297" y="122"/>
                </a:lnTo>
                <a:lnTo>
                  <a:pt x="277" y="152"/>
                </a:lnTo>
                <a:lnTo>
                  <a:pt x="255" y="181"/>
                </a:lnTo>
                <a:lnTo>
                  <a:pt x="231" y="211"/>
                </a:lnTo>
                <a:lnTo>
                  <a:pt x="202" y="239"/>
                </a:lnTo>
                <a:lnTo>
                  <a:pt x="168" y="265"/>
                </a:lnTo>
                <a:lnTo>
                  <a:pt x="133" y="289"/>
                </a:lnTo>
                <a:lnTo>
                  <a:pt x="93" y="311"/>
                </a:lnTo>
                <a:lnTo>
                  <a:pt x="71" y="320"/>
                </a:lnTo>
                <a:lnTo>
                  <a:pt x="48" y="329"/>
                </a:lnTo>
                <a:lnTo>
                  <a:pt x="24" y="335"/>
                </a:lnTo>
                <a:lnTo>
                  <a:pt x="0" y="340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Freeform 20"/>
          <p:cNvSpPr>
            <a:spLocks/>
          </p:cNvSpPr>
          <p:nvPr/>
        </p:nvSpPr>
        <p:spPr bwMode="auto">
          <a:xfrm>
            <a:off x="3138488" y="5880100"/>
            <a:ext cx="249237" cy="187325"/>
          </a:xfrm>
          <a:custGeom>
            <a:avLst/>
            <a:gdLst>
              <a:gd name="T0" fmla="*/ 0 w 157"/>
              <a:gd name="T1" fmla="*/ 2147483647 h 118"/>
              <a:gd name="T2" fmla="*/ 2147483647 w 157"/>
              <a:gd name="T3" fmla="*/ 2147483647 h 118"/>
              <a:gd name="T4" fmla="*/ 2147483647 w 157"/>
              <a:gd name="T5" fmla="*/ 2147483647 h 118"/>
              <a:gd name="T6" fmla="*/ 2147483647 w 157"/>
              <a:gd name="T7" fmla="*/ 0 h 118"/>
              <a:gd name="T8" fmla="*/ 0 w 157"/>
              <a:gd name="T9" fmla="*/ 2147483647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118"/>
              <a:gd name="T17" fmla="*/ 157 w 157"/>
              <a:gd name="T18" fmla="*/ 118 h 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118">
                <a:moveTo>
                  <a:pt x="0" y="83"/>
                </a:moveTo>
                <a:lnTo>
                  <a:pt x="157" y="118"/>
                </a:lnTo>
                <a:lnTo>
                  <a:pt x="111" y="63"/>
                </a:lnTo>
                <a:lnTo>
                  <a:pt x="135" y="0"/>
                </a:lnTo>
                <a:lnTo>
                  <a:pt x="0" y="83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Freeform 21"/>
          <p:cNvSpPr>
            <a:spLocks/>
          </p:cNvSpPr>
          <p:nvPr/>
        </p:nvSpPr>
        <p:spPr bwMode="auto">
          <a:xfrm>
            <a:off x="3265488" y="5454650"/>
            <a:ext cx="563562" cy="539750"/>
          </a:xfrm>
          <a:custGeom>
            <a:avLst/>
            <a:gdLst>
              <a:gd name="T0" fmla="*/ 2147483647 w 355"/>
              <a:gd name="T1" fmla="*/ 0 h 340"/>
              <a:gd name="T2" fmla="*/ 2147483647 w 355"/>
              <a:gd name="T3" fmla="*/ 0 h 340"/>
              <a:gd name="T4" fmla="*/ 2147483647 w 355"/>
              <a:gd name="T5" fmla="*/ 2147483647 h 340"/>
              <a:gd name="T6" fmla="*/ 2147483647 w 355"/>
              <a:gd name="T7" fmla="*/ 2147483647 h 340"/>
              <a:gd name="T8" fmla="*/ 2147483647 w 355"/>
              <a:gd name="T9" fmla="*/ 2147483647 h 340"/>
              <a:gd name="T10" fmla="*/ 2147483647 w 355"/>
              <a:gd name="T11" fmla="*/ 2147483647 h 340"/>
              <a:gd name="T12" fmla="*/ 2147483647 w 355"/>
              <a:gd name="T13" fmla="*/ 2147483647 h 340"/>
              <a:gd name="T14" fmla="*/ 2147483647 w 355"/>
              <a:gd name="T15" fmla="*/ 2147483647 h 340"/>
              <a:gd name="T16" fmla="*/ 2147483647 w 355"/>
              <a:gd name="T17" fmla="*/ 2147483647 h 340"/>
              <a:gd name="T18" fmla="*/ 2147483647 w 355"/>
              <a:gd name="T19" fmla="*/ 2147483647 h 340"/>
              <a:gd name="T20" fmla="*/ 2147483647 w 355"/>
              <a:gd name="T21" fmla="*/ 2147483647 h 340"/>
              <a:gd name="T22" fmla="*/ 2147483647 w 355"/>
              <a:gd name="T23" fmla="*/ 2147483647 h 340"/>
              <a:gd name="T24" fmla="*/ 2147483647 w 355"/>
              <a:gd name="T25" fmla="*/ 2147483647 h 340"/>
              <a:gd name="T26" fmla="*/ 2147483647 w 355"/>
              <a:gd name="T27" fmla="*/ 2147483647 h 340"/>
              <a:gd name="T28" fmla="*/ 2147483647 w 355"/>
              <a:gd name="T29" fmla="*/ 2147483647 h 340"/>
              <a:gd name="T30" fmla="*/ 2147483647 w 355"/>
              <a:gd name="T31" fmla="*/ 2147483647 h 340"/>
              <a:gd name="T32" fmla="*/ 0 w 355"/>
              <a:gd name="T33" fmla="*/ 2147483647 h 3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5"/>
              <a:gd name="T52" fmla="*/ 0 h 340"/>
              <a:gd name="T53" fmla="*/ 355 w 355"/>
              <a:gd name="T54" fmla="*/ 340 h 3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5" h="340">
                <a:moveTo>
                  <a:pt x="355" y="0"/>
                </a:moveTo>
                <a:lnTo>
                  <a:pt x="355" y="0"/>
                </a:lnTo>
                <a:lnTo>
                  <a:pt x="350" y="13"/>
                </a:lnTo>
                <a:lnTo>
                  <a:pt x="337" y="48"/>
                </a:lnTo>
                <a:lnTo>
                  <a:pt x="313" y="96"/>
                </a:lnTo>
                <a:lnTo>
                  <a:pt x="297" y="124"/>
                </a:lnTo>
                <a:lnTo>
                  <a:pt x="277" y="153"/>
                </a:lnTo>
                <a:lnTo>
                  <a:pt x="255" y="183"/>
                </a:lnTo>
                <a:lnTo>
                  <a:pt x="231" y="211"/>
                </a:lnTo>
                <a:lnTo>
                  <a:pt x="202" y="240"/>
                </a:lnTo>
                <a:lnTo>
                  <a:pt x="168" y="268"/>
                </a:lnTo>
                <a:lnTo>
                  <a:pt x="133" y="292"/>
                </a:lnTo>
                <a:lnTo>
                  <a:pt x="93" y="312"/>
                </a:lnTo>
                <a:lnTo>
                  <a:pt x="71" y="320"/>
                </a:lnTo>
                <a:lnTo>
                  <a:pt x="48" y="329"/>
                </a:lnTo>
                <a:lnTo>
                  <a:pt x="24" y="336"/>
                </a:lnTo>
                <a:lnTo>
                  <a:pt x="0" y="340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Line 22"/>
          <p:cNvSpPr>
            <a:spLocks noChangeShapeType="1"/>
          </p:cNvSpPr>
          <p:nvPr/>
        </p:nvSpPr>
        <p:spPr bwMode="auto">
          <a:xfrm>
            <a:off x="4875213" y="5327650"/>
            <a:ext cx="155892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Line 23"/>
          <p:cNvSpPr>
            <a:spLocks noChangeShapeType="1"/>
          </p:cNvSpPr>
          <p:nvPr/>
        </p:nvSpPr>
        <p:spPr bwMode="auto">
          <a:xfrm flipH="1" flipV="1">
            <a:off x="4649788" y="4897438"/>
            <a:ext cx="1171575" cy="430212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TextBox 59"/>
          <p:cNvSpPr txBox="1">
            <a:spLocks noChangeArrowheads="1"/>
          </p:cNvSpPr>
          <p:nvPr/>
        </p:nvSpPr>
        <p:spPr bwMode="auto">
          <a:xfrm>
            <a:off x="2105025" y="935038"/>
            <a:ext cx="1109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Tubular  fluid</a:t>
            </a:r>
          </a:p>
          <a:p>
            <a:r>
              <a:rPr lang="en-US" sz="1200" b="1"/>
              <a:t>(300 mOsm/L)</a:t>
            </a:r>
          </a:p>
        </p:txBody>
      </p:sp>
      <p:sp>
        <p:nvSpPr>
          <p:cNvPr id="25621" name="TextBox 60"/>
          <p:cNvSpPr txBox="1">
            <a:spLocks noChangeArrowheads="1"/>
          </p:cNvSpPr>
          <p:nvPr/>
        </p:nvSpPr>
        <p:spPr bwMode="auto">
          <a:xfrm>
            <a:off x="2212975" y="2184400"/>
            <a:ext cx="3476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300</a:t>
            </a:r>
          </a:p>
        </p:txBody>
      </p:sp>
      <p:sp>
        <p:nvSpPr>
          <p:cNvPr id="25622" name="TextBox 61"/>
          <p:cNvSpPr txBox="1">
            <a:spLocks noChangeArrowheads="1"/>
          </p:cNvSpPr>
          <p:nvPr/>
        </p:nvSpPr>
        <p:spPr bwMode="auto">
          <a:xfrm rot="-5400000">
            <a:off x="587375" y="3751263"/>
            <a:ext cx="27035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Osmolarity of tissue fluid (mOsm/L)</a:t>
            </a:r>
          </a:p>
        </p:txBody>
      </p:sp>
      <p:sp>
        <p:nvSpPr>
          <p:cNvPr id="25623" name="TextBox 62"/>
          <p:cNvSpPr txBox="1">
            <a:spLocks noChangeArrowheads="1"/>
          </p:cNvSpPr>
          <p:nvPr/>
        </p:nvSpPr>
        <p:spPr bwMode="auto">
          <a:xfrm>
            <a:off x="2212975" y="3276600"/>
            <a:ext cx="3476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600</a:t>
            </a:r>
          </a:p>
        </p:txBody>
      </p:sp>
      <p:sp>
        <p:nvSpPr>
          <p:cNvPr id="25624" name="TextBox 63"/>
          <p:cNvSpPr txBox="1">
            <a:spLocks noChangeArrowheads="1"/>
          </p:cNvSpPr>
          <p:nvPr/>
        </p:nvSpPr>
        <p:spPr bwMode="auto">
          <a:xfrm>
            <a:off x="2212975" y="4432300"/>
            <a:ext cx="3476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900</a:t>
            </a:r>
          </a:p>
        </p:txBody>
      </p:sp>
      <p:sp>
        <p:nvSpPr>
          <p:cNvPr id="25625" name="TextBox 64"/>
          <p:cNvSpPr txBox="1">
            <a:spLocks noChangeArrowheads="1"/>
          </p:cNvSpPr>
          <p:nvPr/>
        </p:nvSpPr>
        <p:spPr bwMode="auto">
          <a:xfrm>
            <a:off x="2144713" y="5702300"/>
            <a:ext cx="4746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1,200</a:t>
            </a:r>
          </a:p>
        </p:txBody>
      </p:sp>
      <p:sp>
        <p:nvSpPr>
          <p:cNvPr id="25626" name="TextBox 70"/>
          <p:cNvSpPr txBox="1">
            <a:spLocks noChangeArrowheads="1"/>
          </p:cNvSpPr>
          <p:nvPr/>
        </p:nvSpPr>
        <p:spPr bwMode="auto">
          <a:xfrm>
            <a:off x="2794000" y="3251200"/>
            <a:ext cx="381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</a:p>
        </p:txBody>
      </p:sp>
      <p:sp>
        <p:nvSpPr>
          <p:cNvPr id="25627" name="TextBox 71"/>
          <p:cNvSpPr txBox="1">
            <a:spLocks noChangeArrowheads="1"/>
          </p:cNvSpPr>
          <p:nvPr/>
        </p:nvSpPr>
        <p:spPr bwMode="auto">
          <a:xfrm>
            <a:off x="2794000" y="3930650"/>
            <a:ext cx="381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</a:p>
        </p:txBody>
      </p:sp>
      <p:sp>
        <p:nvSpPr>
          <p:cNvPr id="25628" name="TextBox 72"/>
          <p:cNvSpPr txBox="1">
            <a:spLocks noChangeArrowheads="1"/>
          </p:cNvSpPr>
          <p:nvPr/>
        </p:nvSpPr>
        <p:spPr bwMode="auto">
          <a:xfrm>
            <a:off x="2794000" y="4557713"/>
            <a:ext cx="381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</a:p>
        </p:txBody>
      </p:sp>
      <p:sp>
        <p:nvSpPr>
          <p:cNvPr id="25629" name="TextBox 73"/>
          <p:cNvSpPr txBox="1">
            <a:spLocks noChangeArrowheads="1"/>
          </p:cNvSpPr>
          <p:nvPr/>
        </p:nvSpPr>
        <p:spPr bwMode="auto">
          <a:xfrm>
            <a:off x="2794000" y="5305425"/>
            <a:ext cx="381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</a:p>
        </p:txBody>
      </p:sp>
      <p:sp>
        <p:nvSpPr>
          <p:cNvPr id="25630" name="TextBox 74"/>
          <p:cNvSpPr txBox="1">
            <a:spLocks noChangeArrowheads="1"/>
          </p:cNvSpPr>
          <p:nvPr/>
        </p:nvSpPr>
        <p:spPr bwMode="auto">
          <a:xfrm>
            <a:off x="2794000" y="5918200"/>
            <a:ext cx="381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</a:p>
        </p:txBody>
      </p:sp>
      <p:sp>
        <p:nvSpPr>
          <p:cNvPr id="25631" name="TextBox 77"/>
          <p:cNvSpPr txBox="1">
            <a:spLocks noChangeArrowheads="1"/>
          </p:cNvSpPr>
          <p:nvPr/>
        </p:nvSpPr>
        <p:spPr bwMode="auto">
          <a:xfrm>
            <a:off x="5426075" y="2251075"/>
            <a:ext cx="577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Cortex</a:t>
            </a:r>
          </a:p>
        </p:txBody>
      </p:sp>
      <p:sp>
        <p:nvSpPr>
          <p:cNvPr id="25632" name="TextBox 78"/>
          <p:cNvSpPr txBox="1">
            <a:spLocks noChangeArrowheads="1"/>
          </p:cNvSpPr>
          <p:nvPr/>
        </p:nvSpPr>
        <p:spPr bwMode="auto">
          <a:xfrm>
            <a:off x="6481763" y="4016375"/>
            <a:ext cx="838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Collecting</a:t>
            </a:r>
          </a:p>
          <a:p>
            <a:r>
              <a:rPr lang="en-US" sz="1200" b="1"/>
              <a:t>duct</a:t>
            </a:r>
          </a:p>
        </p:txBody>
      </p:sp>
      <p:sp>
        <p:nvSpPr>
          <p:cNvPr id="25633" name="TextBox 79"/>
          <p:cNvSpPr txBox="1">
            <a:spLocks noChangeArrowheads="1"/>
          </p:cNvSpPr>
          <p:nvPr/>
        </p:nvSpPr>
        <p:spPr bwMode="auto">
          <a:xfrm>
            <a:off x="6481763" y="5207000"/>
            <a:ext cx="7254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Nephron</a:t>
            </a:r>
          </a:p>
          <a:p>
            <a:r>
              <a:rPr lang="en-US" sz="1200" b="1"/>
              <a:t>loop</a:t>
            </a:r>
          </a:p>
        </p:txBody>
      </p:sp>
      <p:sp>
        <p:nvSpPr>
          <p:cNvPr id="25634" name="TextBox 40"/>
          <p:cNvSpPr txBox="1">
            <a:spLocks noChangeArrowheads="1"/>
          </p:cNvSpPr>
          <p:nvPr/>
        </p:nvSpPr>
        <p:spPr bwMode="auto">
          <a:xfrm>
            <a:off x="3062288" y="6451600"/>
            <a:ext cx="16573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Urine</a:t>
            </a:r>
          </a:p>
          <a:p>
            <a:pPr algn="ctr"/>
            <a:r>
              <a:rPr lang="en-US" sz="1200" b="1"/>
              <a:t>(up to 1,200 mOsm/L)</a:t>
            </a:r>
          </a:p>
        </p:txBody>
      </p:sp>
      <p:sp>
        <p:nvSpPr>
          <p:cNvPr id="25635" name="Line 26"/>
          <p:cNvSpPr>
            <a:spLocks noChangeShapeType="1"/>
          </p:cNvSpPr>
          <p:nvPr/>
        </p:nvSpPr>
        <p:spPr bwMode="auto">
          <a:xfrm>
            <a:off x="4875213" y="5326063"/>
            <a:ext cx="155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6" name="Line 27"/>
          <p:cNvSpPr>
            <a:spLocks noChangeShapeType="1"/>
          </p:cNvSpPr>
          <p:nvPr/>
        </p:nvSpPr>
        <p:spPr bwMode="auto">
          <a:xfrm flipH="1" flipV="1">
            <a:off x="4649788" y="4897438"/>
            <a:ext cx="1171575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7" name="Line 28"/>
          <p:cNvSpPr>
            <a:spLocks noChangeShapeType="1"/>
          </p:cNvSpPr>
          <p:nvPr/>
        </p:nvSpPr>
        <p:spPr bwMode="auto">
          <a:xfrm flipH="1">
            <a:off x="3878263" y="4117975"/>
            <a:ext cx="255905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8" name="TextBox 77"/>
          <p:cNvSpPr txBox="1">
            <a:spLocks noChangeArrowheads="1"/>
          </p:cNvSpPr>
          <p:nvPr/>
        </p:nvSpPr>
        <p:spPr bwMode="auto">
          <a:xfrm>
            <a:off x="5426075" y="2532063"/>
            <a:ext cx="6667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Medulla</a:t>
            </a:r>
          </a:p>
        </p:txBody>
      </p:sp>
      <p:sp>
        <p:nvSpPr>
          <p:cNvPr id="25639" name="Line 29"/>
          <p:cNvSpPr>
            <a:spLocks noChangeShapeType="1"/>
          </p:cNvSpPr>
          <p:nvPr/>
        </p:nvSpPr>
        <p:spPr bwMode="auto">
          <a:xfrm flipH="1">
            <a:off x="3095625" y="1042988"/>
            <a:ext cx="100806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0" name="Line 29"/>
          <p:cNvSpPr>
            <a:spLocks noChangeShapeType="1"/>
          </p:cNvSpPr>
          <p:nvPr/>
        </p:nvSpPr>
        <p:spPr bwMode="auto">
          <a:xfrm flipH="1">
            <a:off x="3095625" y="1042988"/>
            <a:ext cx="1008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23.2</a:t>
            </a:r>
          </a:p>
        </p:txBody>
      </p:sp>
      <p:pic>
        <p:nvPicPr>
          <p:cNvPr id="8195" name="Picture 57" descr="\\172.16.3.215\data4\Graphics\Powerpoint\MH_DCM\MH_DCM-TEXTEDIT PROJECTS\SALADIN 7e\Processed files\chapt23\chapt23_textedit\jpg\sal03717_23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403225"/>
            <a:ext cx="732155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5"/>
          <p:cNvSpPr txBox="1">
            <a:spLocks noChangeArrowheads="1"/>
          </p:cNvSpPr>
          <p:nvPr/>
        </p:nvSpPr>
        <p:spPr bwMode="auto">
          <a:xfrm>
            <a:off x="1887538" y="2187575"/>
            <a:ext cx="14954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Ammonia</a:t>
            </a:r>
          </a:p>
        </p:txBody>
      </p:sp>
      <p:sp>
        <p:nvSpPr>
          <p:cNvPr id="8197" name="TextBox 56"/>
          <p:cNvSpPr txBox="1">
            <a:spLocks noChangeArrowheads="1"/>
          </p:cNvSpPr>
          <p:nvPr/>
        </p:nvSpPr>
        <p:spPr bwMode="auto">
          <a:xfrm>
            <a:off x="2546350" y="638175"/>
            <a:ext cx="3159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H</a:t>
            </a:r>
          </a:p>
        </p:txBody>
      </p:sp>
      <p:sp>
        <p:nvSpPr>
          <p:cNvPr id="8198" name="TextBox 57"/>
          <p:cNvSpPr txBox="1">
            <a:spLocks noChangeArrowheads="1"/>
          </p:cNvSpPr>
          <p:nvPr/>
        </p:nvSpPr>
        <p:spPr bwMode="auto">
          <a:xfrm>
            <a:off x="2528888" y="1222375"/>
            <a:ext cx="3159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N</a:t>
            </a:r>
          </a:p>
        </p:txBody>
      </p:sp>
      <p:sp>
        <p:nvSpPr>
          <p:cNvPr id="8199" name="TextBox 58"/>
          <p:cNvSpPr txBox="1">
            <a:spLocks noChangeArrowheads="1"/>
          </p:cNvSpPr>
          <p:nvPr/>
        </p:nvSpPr>
        <p:spPr bwMode="auto">
          <a:xfrm>
            <a:off x="2012950" y="1484313"/>
            <a:ext cx="3143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H</a:t>
            </a:r>
          </a:p>
        </p:txBody>
      </p:sp>
      <p:sp>
        <p:nvSpPr>
          <p:cNvPr id="8200" name="TextBox 59"/>
          <p:cNvSpPr txBox="1">
            <a:spLocks noChangeArrowheads="1"/>
          </p:cNvSpPr>
          <p:nvPr/>
        </p:nvSpPr>
        <p:spPr bwMode="auto">
          <a:xfrm>
            <a:off x="3063875" y="1484313"/>
            <a:ext cx="3143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H</a:t>
            </a:r>
          </a:p>
        </p:txBody>
      </p:sp>
      <p:sp>
        <p:nvSpPr>
          <p:cNvPr id="8201" name="TextBox 60"/>
          <p:cNvSpPr txBox="1">
            <a:spLocks noChangeArrowheads="1"/>
          </p:cNvSpPr>
          <p:nvPr/>
        </p:nvSpPr>
        <p:spPr bwMode="auto">
          <a:xfrm>
            <a:off x="2239963" y="2997200"/>
            <a:ext cx="33178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O</a:t>
            </a:r>
          </a:p>
        </p:txBody>
      </p:sp>
      <p:sp>
        <p:nvSpPr>
          <p:cNvPr id="8202" name="TextBox 61"/>
          <p:cNvSpPr txBox="1">
            <a:spLocks noChangeArrowheads="1"/>
          </p:cNvSpPr>
          <p:nvPr/>
        </p:nvSpPr>
        <p:spPr bwMode="auto">
          <a:xfrm>
            <a:off x="2239963" y="3617913"/>
            <a:ext cx="3159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8203" name="TextBox 62"/>
          <p:cNvSpPr txBox="1">
            <a:spLocks noChangeArrowheads="1"/>
          </p:cNvSpPr>
          <p:nvPr/>
        </p:nvSpPr>
        <p:spPr bwMode="auto">
          <a:xfrm>
            <a:off x="1470025" y="3887788"/>
            <a:ext cx="5381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HN</a:t>
            </a:r>
          </a:p>
        </p:txBody>
      </p:sp>
      <p:sp>
        <p:nvSpPr>
          <p:cNvPr id="8204" name="TextBox 65"/>
          <p:cNvSpPr txBox="1">
            <a:spLocks noChangeArrowheads="1"/>
          </p:cNvSpPr>
          <p:nvPr/>
        </p:nvSpPr>
        <p:spPr bwMode="auto">
          <a:xfrm>
            <a:off x="2774950" y="3897313"/>
            <a:ext cx="3143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8205" name="TextBox 66"/>
          <p:cNvSpPr txBox="1">
            <a:spLocks noChangeArrowheads="1"/>
          </p:cNvSpPr>
          <p:nvPr/>
        </p:nvSpPr>
        <p:spPr bwMode="auto">
          <a:xfrm>
            <a:off x="1685925" y="4514850"/>
            <a:ext cx="3143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8206" name="TextBox 67"/>
          <p:cNvSpPr txBox="1">
            <a:spLocks noChangeArrowheads="1"/>
          </p:cNvSpPr>
          <p:nvPr/>
        </p:nvSpPr>
        <p:spPr bwMode="auto">
          <a:xfrm>
            <a:off x="1190625" y="4910138"/>
            <a:ext cx="3317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O</a:t>
            </a:r>
          </a:p>
        </p:txBody>
      </p:sp>
      <p:sp>
        <p:nvSpPr>
          <p:cNvPr id="8207" name="TextBox 70"/>
          <p:cNvSpPr txBox="1">
            <a:spLocks noChangeArrowheads="1"/>
          </p:cNvSpPr>
          <p:nvPr/>
        </p:nvSpPr>
        <p:spPr bwMode="auto">
          <a:xfrm>
            <a:off x="2776538" y="4514850"/>
            <a:ext cx="3159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8208" name="TextBox 75"/>
          <p:cNvSpPr txBox="1">
            <a:spLocks noChangeArrowheads="1"/>
          </p:cNvSpPr>
          <p:nvPr/>
        </p:nvSpPr>
        <p:spPr bwMode="auto">
          <a:xfrm>
            <a:off x="2109788" y="5775325"/>
            <a:ext cx="13922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Uric acid</a:t>
            </a:r>
          </a:p>
        </p:txBody>
      </p:sp>
      <p:sp>
        <p:nvSpPr>
          <p:cNvPr id="8209" name="TextBox 76"/>
          <p:cNvSpPr txBox="1">
            <a:spLocks noChangeArrowheads="1"/>
          </p:cNvSpPr>
          <p:nvPr/>
        </p:nvSpPr>
        <p:spPr bwMode="auto">
          <a:xfrm>
            <a:off x="6329363" y="638175"/>
            <a:ext cx="33178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O</a:t>
            </a:r>
          </a:p>
        </p:txBody>
      </p:sp>
      <p:sp>
        <p:nvSpPr>
          <p:cNvPr id="8210" name="TextBox 77"/>
          <p:cNvSpPr txBox="1">
            <a:spLocks noChangeArrowheads="1"/>
          </p:cNvSpPr>
          <p:nvPr/>
        </p:nvSpPr>
        <p:spPr bwMode="auto">
          <a:xfrm>
            <a:off x="6319838" y="1250950"/>
            <a:ext cx="3159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8211" name="TextBox 78"/>
          <p:cNvSpPr txBox="1">
            <a:spLocks noChangeArrowheads="1"/>
          </p:cNvSpPr>
          <p:nvPr/>
        </p:nvSpPr>
        <p:spPr bwMode="auto">
          <a:xfrm>
            <a:off x="5430838" y="1484313"/>
            <a:ext cx="650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H</a:t>
            </a:r>
            <a:r>
              <a:rPr lang="en-US" sz="2400" b="1" baseline="-25000"/>
              <a:t>2</a:t>
            </a:r>
            <a:r>
              <a:rPr lang="en-US" sz="2400" b="1"/>
              <a:t>N</a:t>
            </a:r>
          </a:p>
        </p:txBody>
      </p:sp>
      <p:sp>
        <p:nvSpPr>
          <p:cNvPr id="8212" name="TextBox 79"/>
          <p:cNvSpPr txBox="1">
            <a:spLocks noChangeArrowheads="1"/>
          </p:cNvSpPr>
          <p:nvPr/>
        </p:nvSpPr>
        <p:spPr bwMode="auto">
          <a:xfrm>
            <a:off x="6843713" y="1484313"/>
            <a:ext cx="650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NH</a:t>
            </a:r>
            <a:r>
              <a:rPr lang="en-US" sz="2400" b="1" baseline="-25000"/>
              <a:t>2</a:t>
            </a:r>
            <a:endParaRPr lang="en-US" sz="2400" b="1"/>
          </a:p>
        </p:txBody>
      </p:sp>
      <p:sp>
        <p:nvSpPr>
          <p:cNvPr id="8213" name="TextBox 80"/>
          <p:cNvSpPr txBox="1">
            <a:spLocks noChangeArrowheads="1"/>
          </p:cNvSpPr>
          <p:nvPr/>
        </p:nvSpPr>
        <p:spPr bwMode="auto">
          <a:xfrm>
            <a:off x="6102350" y="2187575"/>
            <a:ext cx="7778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Urea</a:t>
            </a:r>
          </a:p>
        </p:txBody>
      </p:sp>
      <p:sp>
        <p:nvSpPr>
          <p:cNvPr id="8214" name="TextBox 81"/>
          <p:cNvSpPr txBox="1">
            <a:spLocks noChangeArrowheads="1"/>
          </p:cNvSpPr>
          <p:nvPr/>
        </p:nvSpPr>
        <p:spPr bwMode="auto">
          <a:xfrm>
            <a:off x="6178550" y="2986088"/>
            <a:ext cx="6731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NH</a:t>
            </a:r>
          </a:p>
        </p:txBody>
      </p:sp>
      <p:sp>
        <p:nvSpPr>
          <p:cNvPr id="8215" name="TextBox 82"/>
          <p:cNvSpPr txBox="1">
            <a:spLocks noChangeArrowheads="1"/>
          </p:cNvSpPr>
          <p:nvPr/>
        </p:nvSpPr>
        <p:spPr bwMode="auto">
          <a:xfrm>
            <a:off x="6192838" y="3592513"/>
            <a:ext cx="3159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8216" name="TextBox 85"/>
          <p:cNvSpPr txBox="1">
            <a:spLocks noChangeArrowheads="1"/>
          </p:cNvSpPr>
          <p:nvPr/>
        </p:nvSpPr>
        <p:spPr bwMode="auto">
          <a:xfrm>
            <a:off x="6627813" y="4100513"/>
            <a:ext cx="3143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N</a:t>
            </a:r>
          </a:p>
        </p:txBody>
      </p:sp>
      <p:sp>
        <p:nvSpPr>
          <p:cNvPr id="8217" name="TextBox 86"/>
          <p:cNvSpPr txBox="1">
            <a:spLocks noChangeArrowheads="1"/>
          </p:cNvSpPr>
          <p:nvPr/>
        </p:nvSpPr>
        <p:spPr bwMode="auto">
          <a:xfrm>
            <a:off x="7239000" y="4100513"/>
            <a:ext cx="650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CH</a:t>
            </a:r>
            <a:r>
              <a:rPr lang="en-US" sz="2400" b="1" baseline="-25000"/>
              <a:t>3</a:t>
            </a:r>
            <a:endParaRPr lang="en-US" sz="2400" b="1"/>
          </a:p>
        </p:txBody>
      </p:sp>
      <p:sp>
        <p:nvSpPr>
          <p:cNvPr id="8218" name="TextBox 87"/>
          <p:cNvSpPr txBox="1">
            <a:spLocks noChangeArrowheads="1"/>
          </p:cNvSpPr>
          <p:nvPr/>
        </p:nvSpPr>
        <p:spPr bwMode="auto">
          <a:xfrm>
            <a:off x="5845175" y="4714875"/>
            <a:ext cx="3143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8219" name="TextBox 88"/>
          <p:cNvSpPr txBox="1">
            <a:spLocks noChangeArrowheads="1"/>
          </p:cNvSpPr>
          <p:nvPr/>
        </p:nvSpPr>
        <p:spPr bwMode="auto">
          <a:xfrm>
            <a:off x="6411913" y="4714875"/>
            <a:ext cx="650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CH</a:t>
            </a:r>
            <a:r>
              <a:rPr lang="en-US" sz="2400" b="1" baseline="-25000"/>
              <a:t>2</a:t>
            </a:r>
            <a:endParaRPr lang="en-US" sz="2400" b="1"/>
          </a:p>
        </p:txBody>
      </p:sp>
      <p:sp>
        <p:nvSpPr>
          <p:cNvPr id="8220" name="TextBox 89"/>
          <p:cNvSpPr txBox="1">
            <a:spLocks noChangeArrowheads="1"/>
          </p:cNvSpPr>
          <p:nvPr/>
        </p:nvSpPr>
        <p:spPr bwMode="auto">
          <a:xfrm>
            <a:off x="5383213" y="5133975"/>
            <a:ext cx="3317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O</a:t>
            </a:r>
          </a:p>
        </p:txBody>
      </p:sp>
      <p:sp>
        <p:nvSpPr>
          <p:cNvPr id="8221" name="TextBox 90"/>
          <p:cNvSpPr txBox="1">
            <a:spLocks noChangeArrowheads="1"/>
          </p:cNvSpPr>
          <p:nvPr/>
        </p:nvSpPr>
        <p:spPr bwMode="auto">
          <a:xfrm>
            <a:off x="5640388" y="5775325"/>
            <a:ext cx="159861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Creatinine</a:t>
            </a:r>
          </a:p>
        </p:txBody>
      </p:sp>
      <p:sp>
        <p:nvSpPr>
          <p:cNvPr id="8222" name="Rectangle 5"/>
          <p:cNvSpPr>
            <a:spLocks noChangeArrowheads="1"/>
          </p:cNvSpPr>
          <p:nvPr/>
        </p:nvSpPr>
        <p:spPr bwMode="auto">
          <a:xfrm>
            <a:off x="2114550" y="176213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8223" name="TextBox 85"/>
          <p:cNvSpPr txBox="1">
            <a:spLocks noChangeArrowheads="1"/>
          </p:cNvSpPr>
          <p:nvPr/>
        </p:nvSpPr>
        <p:spPr bwMode="auto">
          <a:xfrm>
            <a:off x="5491163" y="4100513"/>
            <a:ext cx="5381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HN</a:t>
            </a:r>
          </a:p>
        </p:txBody>
      </p:sp>
      <p:sp>
        <p:nvSpPr>
          <p:cNvPr id="8224" name="TextBox 73"/>
          <p:cNvSpPr txBox="1">
            <a:spLocks noChangeArrowheads="1"/>
          </p:cNvSpPr>
          <p:nvPr/>
        </p:nvSpPr>
        <p:spPr bwMode="auto">
          <a:xfrm>
            <a:off x="3829050" y="4229100"/>
            <a:ext cx="314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8225" name="TextBox 74"/>
          <p:cNvSpPr txBox="1">
            <a:spLocks noChangeArrowheads="1"/>
          </p:cNvSpPr>
          <p:nvPr/>
        </p:nvSpPr>
        <p:spPr bwMode="auto">
          <a:xfrm>
            <a:off x="4406900" y="4205288"/>
            <a:ext cx="3317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O</a:t>
            </a:r>
          </a:p>
        </p:txBody>
      </p:sp>
      <p:sp>
        <p:nvSpPr>
          <p:cNvPr id="8226" name="TextBox 43"/>
          <p:cNvSpPr txBox="1">
            <a:spLocks noChangeArrowheads="1"/>
          </p:cNvSpPr>
          <p:nvPr/>
        </p:nvSpPr>
        <p:spPr bwMode="auto">
          <a:xfrm>
            <a:off x="3373438" y="3343275"/>
            <a:ext cx="3143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H</a:t>
            </a:r>
          </a:p>
          <a:p>
            <a:r>
              <a:rPr lang="en-US" sz="2400" b="1"/>
              <a:t>N</a:t>
            </a:r>
          </a:p>
        </p:txBody>
      </p:sp>
      <p:sp>
        <p:nvSpPr>
          <p:cNvPr id="8227" name="TextBox 44"/>
          <p:cNvSpPr txBox="1">
            <a:spLocks noChangeArrowheads="1"/>
          </p:cNvSpPr>
          <p:nvPr/>
        </p:nvSpPr>
        <p:spPr bwMode="auto">
          <a:xfrm>
            <a:off x="3373438" y="4800600"/>
            <a:ext cx="3143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N</a:t>
            </a:r>
          </a:p>
          <a:p>
            <a:r>
              <a:rPr lang="en-US" sz="2400" b="1"/>
              <a:t>H</a:t>
            </a:r>
          </a:p>
        </p:txBody>
      </p:sp>
      <p:sp>
        <p:nvSpPr>
          <p:cNvPr id="8228" name="TextBox 45"/>
          <p:cNvSpPr txBox="1">
            <a:spLocks noChangeArrowheads="1"/>
          </p:cNvSpPr>
          <p:nvPr/>
        </p:nvSpPr>
        <p:spPr bwMode="auto">
          <a:xfrm>
            <a:off x="2233613" y="4822825"/>
            <a:ext cx="3143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N</a:t>
            </a:r>
          </a:p>
          <a:p>
            <a:r>
              <a:rPr lang="en-US" sz="2400" b="1"/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23.20</a:t>
            </a:r>
          </a:p>
        </p:txBody>
      </p:sp>
      <p:pic>
        <p:nvPicPr>
          <p:cNvPr id="26627" name="Picture 101" descr="\\172.16.3.215\data4\Graphics\Powerpoint\MH_DCM\MH_DCM-TEXTEDIT PROJECTS\SALADIN 7e\Processed files\chapt23\chapt23_textedit\jpg\sal03717_23_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620713"/>
            <a:ext cx="3133725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Freeform 109"/>
          <p:cNvSpPr>
            <a:spLocks/>
          </p:cNvSpPr>
          <p:nvPr/>
        </p:nvSpPr>
        <p:spPr bwMode="auto">
          <a:xfrm>
            <a:off x="4027488" y="5638800"/>
            <a:ext cx="296862" cy="584200"/>
          </a:xfrm>
          <a:custGeom>
            <a:avLst/>
            <a:gdLst>
              <a:gd name="T0" fmla="*/ 0 w 187"/>
              <a:gd name="T1" fmla="*/ 0 h 368"/>
              <a:gd name="T2" fmla="*/ 0 w 187"/>
              <a:gd name="T3" fmla="*/ 0 h 368"/>
              <a:gd name="T4" fmla="*/ 0 w 187"/>
              <a:gd name="T5" fmla="*/ 2147483647 h 368"/>
              <a:gd name="T6" fmla="*/ 2147483647 w 187"/>
              <a:gd name="T7" fmla="*/ 2147483647 h 368"/>
              <a:gd name="T8" fmla="*/ 2147483647 w 187"/>
              <a:gd name="T9" fmla="*/ 2147483647 h 368"/>
              <a:gd name="T10" fmla="*/ 2147483647 w 187"/>
              <a:gd name="T11" fmla="*/ 2147483647 h 368"/>
              <a:gd name="T12" fmla="*/ 2147483647 w 187"/>
              <a:gd name="T13" fmla="*/ 2147483647 h 368"/>
              <a:gd name="T14" fmla="*/ 2147483647 w 187"/>
              <a:gd name="T15" fmla="*/ 2147483647 h 368"/>
              <a:gd name="T16" fmla="*/ 2147483647 w 187"/>
              <a:gd name="T17" fmla="*/ 2147483647 h 368"/>
              <a:gd name="T18" fmla="*/ 2147483647 w 187"/>
              <a:gd name="T19" fmla="*/ 2147483647 h 368"/>
              <a:gd name="T20" fmla="*/ 2147483647 w 187"/>
              <a:gd name="T21" fmla="*/ 2147483647 h 368"/>
              <a:gd name="T22" fmla="*/ 2147483647 w 187"/>
              <a:gd name="T23" fmla="*/ 2147483647 h 368"/>
              <a:gd name="T24" fmla="*/ 2147483647 w 187"/>
              <a:gd name="T25" fmla="*/ 2147483647 h 368"/>
              <a:gd name="T26" fmla="*/ 2147483647 w 187"/>
              <a:gd name="T27" fmla="*/ 2147483647 h 368"/>
              <a:gd name="T28" fmla="*/ 2147483647 w 187"/>
              <a:gd name="T29" fmla="*/ 2147483647 h 368"/>
              <a:gd name="T30" fmla="*/ 2147483647 w 187"/>
              <a:gd name="T31" fmla="*/ 2147483647 h 3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"/>
              <a:gd name="T49" fmla="*/ 0 h 368"/>
              <a:gd name="T50" fmla="*/ 187 w 187"/>
              <a:gd name="T51" fmla="*/ 368 h 36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" h="368">
                <a:moveTo>
                  <a:pt x="0" y="0"/>
                </a:moveTo>
                <a:lnTo>
                  <a:pt x="0" y="0"/>
                </a:lnTo>
                <a:lnTo>
                  <a:pt x="0" y="11"/>
                </a:lnTo>
                <a:lnTo>
                  <a:pt x="2" y="42"/>
                </a:lnTo>
                <a:lnTo>
                  <a:pt x="6" y="88"/>
                </a:lnTo>
                <a:lnTo>
                  <a:pt x="13" y="115"/>
                </a:lnTo>
                <a:lnTo>
                  <a:pt x="19" y="143"/>
                </a:lnTo>
                <a:lnTo>
                  <a:pt x="28" y="172"/>
                </a:lnTo>
                <a:lnTo>
                  <a:pt x="41" y="203"/>
                </a:lnTo>
                <a:lnTo>
                  <a:pt x="55" y="234"/>
                </a:lnTo>
                <a:lnTo>
                  <a:pt x="74" y="264"/>
                </a:lnTo>
                <a:lnTo>
                  <a:pt x="96" y="293"/>
                </a:lnTo>
                <a:lnTo>
                  <a:pt x="121" y="322"/>
                </a:lnTo>
                <a:lnTo>
                  <a:pt x="151" y="346"/>
                </a:lnTo>
                <a:lnTo>
                  <a:pt x="169" y="357"/>
                </a:lnTo>
                <a:lnTo>
                  <a:pt x="187" y="368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Freeform 110"/>
          <p:cNvSpPr>
            <a:spLocks/>
          </p:cNvSpPr>
          <p:nvPr/>
        </p:nvSpPr>
        <p:spPr bwMode="auto">
          <a:xfrm>
            <a:off x="4903788" y="5718175"/>
            <a:ext cx="282575" cy="541338"/>
          </a:xfrm>
          <a:custGeom>
            <a:avLst/>
            <a:gdLst>
              <a:gd name="T0" fmla="*/ 0 w 178"/>
              <a:gd name="T1" fmla="*/ 2147483647 h 341"/>
              <a:gd name="T2" fmla="*/ 0 w 178"/>
              <a:gd name="T3" fmla="*/ 2147483647 h 341"/>
              <a:gd name="T4" fmla="*/ 2147483647 w 178"/>
              <a:gd name="T5" fmla="*/ 2147483647 h 341"/>
              <a:gd name="T6" fmla="*/ 2147483647 w 178"/>
              <a:gd name="T7" fmla="*/ 2147483647 h 341"/>
              <a:gd name="T8" fmla="*/ 2147483647 w 178"/>
              <a:gd name="T9" fmla="*/ 2147483647 h 341"/>
              <a:gd name="T10" fmla="*/ 2147483647 w 178"/>
              <a:gd name="T11" fmla="*/ 2147483647 h 341"/>
              <a:gd name="T12" fmla="*/ 2147483647 w 178"/>
              <a:gd name="T13" fmla="*/ 2147483647 h 341"/>
              <a:gd name="T14" fmla="*/ 2147483647 w 178"/>
              <a:gd name="T15" fmla="*/ 2147483647 h 341"/>
              <a:gd name="T16" fmla="*/ 2147483647 w 178"/>
              <a:gd name="T17" fmla="*/ 2147483647 h 341"/>
              <a:gd name="T18" fmla="*/ 2147483647 w 178"/>
              <a:gd name="T19" fmla="*/ 2147483647 h 341"/>
              <a:gd name="T20" fmla="*/ 2147483647 w 178"/>
              <a:gd name="T21" fmla="*/ 2147483647 h 341"/>
              <a:gd name="T22" fmla="*/ 2147483647 w 178"/>
              <a:gd name="T23" fmla="*/ 2147483647 h 341"/>
              <a:gd name="T24" fmla="*/ 2147483647 w 178"/>
              <a:gd name="T25" fmla="*/ 2147483647 h 341"/>
              <a:gd name="T26" fmla="*/ 2147483647 w 178"/>
              <a:gd name="T27" fmla="*/ 2147483647 h 341"/>
              <a:gd name="T28" fmla="*/ 2147483647 w 178"/>
              <a:gd name="T29" fmla="*/ 0 h 34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8"/>
              <a:gd name="T46" fmla="*/ 0 h 341"/>
              <a:gd name="T47" fmla="*/ 178 w 178"/>
              <a:gd name="T48" fmla="*/ 341 h 34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8" h="341">
                <a:moveTo>
                  <a:pt x="0" y="341"/>
                </a:moveTo>
                <a:lnTo>
                  <a:pt x="0" y="341"/>
                </a:lnTo>
                <a:lnTo>
                  <a:pt x="6" y="339"/>
                </a:lnTo>
                <a:lnTo>
                  <a:pt x="28" y="326"/>
                </a:lnTo>
                <a:lnTo>
                  <a:pt x="57" y="304"/>
                </a:lnTo>
                <a:lnTo>
                  <a:pt x="72" y="289"/>
                </a:lnTo>
                <a:lnTo>
                  <a:pt x="90" y="269"/>
                </a:lnTo>
                <a:lnTo>
                  <a:pt x="105" y="249"/>
                </a:lnTo>
                <a:lnTo>
                  <a:pt x="123" y="225"/>
                </a:lnTo>
                <a:lnTo>
                  <a:pt x="138" y="196"/>
                </a:lnTo>
                <a:lnTo>
                  <a:pt x="152" y="165"/>
                </a:lnTo>
                <a:lnTo>
                  <a:pt x="163" y="130"/>
                </a:lnTo>
                <a:lnTo>
                  <a:pt x="171" y="91"/>
                </a:lnTo>
                <a:lnTo>
                  <a:pt x="176" y="49"/>
                </a:lnTo>
                <a:lnTo>
                  <a:pt x="178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Freeform 115"/>
          <p:cNvSpPr>
            <a:spLocks/>
          </p:cNvSpPr>
          <p:nvPr/>
        </p:nvSpPr>
        <p:spPr bwMode="auto">
          <a:xfrm>
            <a:off x="5122863" y="5592763"/>
            <a:ext cx="115887" cy="188912"/>
          </a:xfrm>
          <a:custGeom>
            <a:avLst/>
            <a:gdLst>
              <a:gd name="T0" fmla="*/ 2147483647 w 73"/>
              <a:gd name="T1" fmla="*/ 2147483647 h 119"/>
              <a:gd name="T2" fmla="*/ 2147483647 w 73"/>
              <a:gd name="T3" fmla="*/ 2147483647 h 119"/>
              <a:gd name="T4" fmla="*/ 0 w 73"/>
              <a:gd name="T5" fmla="*/ 2147483647 h 119"/>
              <a:gd name="T6" fmla="*/ 0 w 73"/>
              <a:gd name="T7" fmla="*/ 2147483647 h 119"/>
              <a:gd name="T8" fmla="*/ 2147483647 w 73"/>
              <a:gd name="T9" fmla="*/ 2147483647 h 119"/>
              <a:gd name="T10" fmla="*/ 2147483647 w 73"/>
              <a:gd name="T11" fmla="*/ 0 h 119"/>
              <a:gd name="T12" fmla="*/ 2147483647 w 73"/>
              <a:gd name="T13" fmla="*/ 0 h 119"/>
              <a:gd name="T14" fmla="*/ 2147483647 w 73"/>
              <a:gd name="T15" fmla="*/ 2147483647 h 119"/>
              <a:gd name="T16" fmla="*/ 2147483647 w 73"/>
              <a:gd name="T17" fmla="*/ 2147483647 h 119"/>
              <a:gd name="T18" fmla="*/ 2147483647 w 73"/>
              <a:gd name="T19" fmla="*/ 2147483647 h 119"/>
              <a:gd name="T20" fmla="*/ 2147483647 w 73"/>
              <a:gd name="T21" fmla="*/ 2147483647 h 1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"/>
              <a:gd name="T34" fmla="*/ 0 h 119"/>
              <a:gd name="T35" fmla="*/ 73 w 73"/>
              <a:gd name="T36" fmla="*/ 119 h 1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" h="119">
                <a:moveTo>
                  <a:pt x="38" y="97"/>
                </a:moveTo>
                <a:lnTo>
                  <a:pt x="3" y="119"/>
                </a:lnTo>
                <a:lnTo>
                  <a:pt x="0" y="117"/>
                </a:lnTo>
                <a:lnTo>
                  <a:pt x="18" y="66"/>
                </a:lnTo>
                <a:lnTo>
                  <a:pt x="40" y="0"/>
                </a:lnTo>
                <a:lnTo>
                  <a:pt x="58" y="66"/>
                </a:lnTo>
                <a:lnTo>
                  <a:pt x="73" y="119"/>
                </a:lnTo>
                <a:lnTo>
                  <a:pt x="38" y="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Freeform 117"/>
          <p:cNvSpPr>
            <a:spLocks/>
          </p:cNvSpPr>
          <p:nvPr/>
        </p:nvSpPr>
        <p:spPr bwMode="auto">
          <a:xfrm>
            <a:off x="4100513" y="4902200"/>
            <a:ext cx="265112" cy="336550"/>
          </a:xfrm>
          <a:custGeom>
            <a:avLst/>
            <a:gdLst>
              <a:gd name="T0" fmla="*/ 0 w 167"/>
              <a:gd name="T1" fmla="*/ 0 h 212"/>
              <a:gd name="T2" fmla="*/ 0 w 167"/>
              <a:gd name="T3" fmla="*/ 0 h 212"/>
              <a:gd name="T4" fmla="*/ 2147483647 w 167"/>
              <a:gd name="T5" fmla="*/ 2147483647 h 212"/>
              <a:gd name="T6" fmla="*/ 2147483647 w 167"/>
              <a:gd name="T7" fmla="*/ 2147483647 h 212"/>
              <a:gd name="T8" fmla="*/ 2147483647 w 167"/>
              <a:gd name="T9" fmla="*/ 2147483647 h 212"/>
              <a:gd name="T10" fmla="*/ 2147483647 w 167"/>
              <a:gd name="T11" fmla="*/ 2147483647 h 212"/>
              <a:gd name="T12" fmla="*/ 2147483647 w 167"/>
              <a:gd name="T13" fmla="*/ 2147483647 h 212"/>
              <a:gd name="T14" fmla="*/ 2147483647 w 167"/>
              <a:gd name="T15" fmla="*/ 2147483647 h 212"/>
              <a:gd name="T16" fmla="*/ 2147483647 w 167"/>
              <a:gd name="T17" fmla="*/ 2147483647 h 212"/>
              <a:gd name="T18" fmla="*/ 2147483647 w 167"/>
              <a:gd name="T19" fmla="*/ 2147483647 h 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12"/>
              <a:gd name="T32" fmla="*/ 167 w 167"/>
              <a:gd name="T33" fmla="*/ 212 h 2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12">
                <a:moveTo>
                  <a:pt x="0" y="0"/>
                </a:moveTo>
                <a:lnTo>
                  <a:pt x="0" y="0"/>
                </a:lnTo>
                <a:lnTo>
                  <a:pt x="9" y="29"/>
                </a:lnTo>
                <a:lnTo>
                  <a:pt x="22" y="60"/>
                </a:lnTo>
                <a:lnTo>
                  <a:pt x="39" y="91"/>
                </a:lnTo>
                <a:lnTo>
                  <a:pt x="61" y="119"/>
                </a:lnTo>
                <a:lnTo>
                  <a:pt x="86" y="146"/>
                </a:lnTo>
                <a:lnTo>
                  <a:pt x="112" y="172"/>
                </a:lnTo>
                <a:lnTo>
                  <a:pt x="141" y="194"/>
                </a:lnTo>
                <a:lnTo>
                  <a:pt x="167" y="212"/>
                </a:lnTo>
              </a:path>
            </a:pathLst>
          </a:custGeom>
          <a:noFill/>
          <a:ln w="26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Freeform 122"/>
          <p:cNvSpPr>
            <a:spLocks/>
          </p:cNvSpPr>
          <p:nvPr/>
        </p:nvSpPr>
        <p:spPr bwMode="auto">
          <a:xfrm>
            <a:off x="4100513" y="4902200"/>
            <a:ext cx="265112" cy="336550"/>
          </a:xfrm>
          <a:custGeom>
            <a:avLst/>
            <a:gdLst>
              <a:gd name="T0" fmla="*/ 0 w 167"/>
              <a:gd name="T1" fmla="*/ 0 h 212"/>
              <a:gd name="T2" fmla="*/ 0 w 167"/>
              <a:gd name="T3" fmla="*/ 0 h 212"/>
              <a:gd name="T4" fmla="*/ 2147483647 w 167"/>
              <a:gd name="T5" fmla="*/ 2147483647 h 212"/>
              <a:gd name="T6" fmla="*/ 2147483647 w 167"/>
              <a:gd name="T7" fmla="*/ 2147483647 h 212"/>
              <a:gd name="T8" fmla="*/ 2147483647 w 167"/>
              <a:gd name="T9" fmla="*/ 2147483647 h 212"/>
              <a:gd name="T10" fmla="*/ 2147483647 w 167"/>
              <a:gd name="T11" fmla="*/ 2147483647 h 212"/>
              <a:gd name="T12" fmla="*/ 2147483647 w 167"/>
              <a:gd name="T13" fmla="*/ 2147483647 h 212"/>
              <a:gd name="T14" fmla="*/ 2147483647 w 167"/>
              <a:gd name="T15" fmla="*/ 2147483647 h 212"/>
              <a:gd name="T16" fmla="*/ 2147483647 w 167"/>
              <a:gd name="T17" fmla="*/ 2147483647 h 212"/>
              <a:gd name="T18" fmla="*/ 2147483647 w 167"/>
              <a:gd name="T19" fmla="*/ 2147483647 h 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12"/>
              <a:gd name="T32" fmla="*/ 167 w 167"/>
              <a:gd name="T33" fmla="*/ 212 h 2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12">
                <a:moveTo>
                  <a:pt x="0" y="0"/>
                </a:moveTo>
                <a:lnTo>
                  <a:pt x="0" y="0"/>
                </a:lnTo>
                <a:lnTo>
                  <a:pt x="9" y="29"/>
                </a:lnTo>
                <a:lnTo>
                  <a:pt x="22" y="60"/>
                </a:lnTo>
                <a:lnTo>
                  <a:pt x="39" y="91"/>
                </a:lnTo>
                <a:lnTo>
                  <a:pt x="61" y="119"/>
                </a:lnTo>
                <a:lnTo>
                  <a:pt x="86" y="146"/>
                </a:lnTo>
                <a:lnTo>
                  <a:pt x="112" y="172"/>
                </a:lnTo>
                <a:lnTo>
                  <a:pt x="141" y="194"/>
                </a:lnTo>
                <a:lnTo>
                  <a:pt x="167" y="212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Freeform 125"/>
          <p:cNvSpPr>
            <a:spLocks/>
          </p:cNvSpPr>
          <p:nvPr/>
        </p:nvSpPr>
        <p:spPr bwMode="auto">
          <a:xfrm>
            <a:off x="3621088" y="3429000"/>
            <a:ext cx="252412" cy="206375"/>
          </a:xfrm>
          <a:custGeom>
            <a:avLst/>
            <a:gdLst>
              <a:gd name="T0" fmla="*/ 0 w 159"/>
              <a:gd name="T1" fmla="*/ 2147483647 h 130"/>
              <a:gd name="T2" fmla="*/ 2147483647 w 159"/>
              <a:gd name="T3" fmla="*/ 2147483647 h 130"/>
              <a:gd name="T4" fmla="*/ 2147483647 w 159"/>
              <a:gd name="T5" fmla="*/ 2147483647 h 130"/>
              <a:gd name="T6" fmla="*/ 2147483647 w 159"/>
              <a:gd name="T7" fmla="*/ 0 h 130"/>
              <a:gd name="T8" fmla="*/ 0 w 159"/>
              <a:gd name="T9" fmla="*/ 2147483647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130"/>
              <a:gd name="T17" fmla="*/ 159 w 159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130">
                <a:moveTo>
                  <a:pt x="0" y="130"/>
                </a:moveTo>
                <a:lnTo>
                  <a:pt x="159" y="101"/>
                </a:lnTo>
                <a:lnTo>
                  <a:pt x="97" y="71"/>
                </a:lnTo>
                <a:lnTo>
                  <a:pt x="95" y="0"/>
                </a:lnTo>
                <a:lnTo>
                  <a:pt x="0" y="130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Freeform 127"/>
          <p:cNvSpPr>
            <a:spLocks/>
          </p:cNvSpPr>
          <p:nvPr/>
        </p:nvSpPr>
        <p:spPr bwMode="auto">
          <a:xfrm>
            <a:off x="4229100" y="3987800"/>
            <a:ext cx="252413" cy="206375"/>
          </a:xfrm>
          <a:custGeom>
            <a:avLst/>
            <a:gdLst>
              <a:gd name="T0" fmla="*/ 2147483647 w 159"/>
              <a:gd name="T1" fmla="*/ 2147483647 h 130"/>
              <a:gd name="T2" fmla="*/ 0 w 159"/>
              <a:gd name="T3" fmla="*/ 2147483647 h 130"/>
              <a:gd name="T4" fmla="*/ 2147483647 w 159"/>
              <a:gd name="T5" fmla="*/ 2147483647 h 130"/>
              <a:gd name="T6" fmla="*/ 2147483647 w 159"/>
              <a:gd name="T7" fmla="*/ 0 h 130"/>
              <a:gd name="T8" fmla="*/ 2147483647 w 159"/>
              <a:gd name="T9" fmla="*/ 2147483647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130"/>
              <a:gd name="T17" fmla="*/ 159 w 159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130">
                <a:moveTo>
                  <a:pt x="159" y="130"/>
                </a:moveTo>
                <a:lnTo>
                  <a:pt x="0" y="104"/>
                </a:lnTo>
                <a:lnTo>
                  <a:pt x="62" y="71"/>
                </a:lnTo>
                <a:lnTo>
                  <a:pt x="64" y="0"/>
                </a:lnTo>
                <a:lnTo>
                  <a:pt x="159" y="130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Freeform 128"/>
          <p:cNvSpPr>
            <a:spLocks/>
          </p:cNvSpPr>
          <p:nvPr/>
        </p:nvSpPr>
        <p:spPr bwMode="auto">
          <a:xfrm>
            <a:off x="4100513" y="3795713"/>
            <a:ext cx="265112" cy="334962"/>
          </a:xfrm>
          <a:custGeom>
            <a:avLst/>
            <a:gdLst>
              <a:gd name="T0" fmla="*/ 0 w 167"/>
              <a:gd name="T1" fmla="*/ 0 h 211"/>
              <a:gd name="T2" fmla="*/ 0 w 167"/>
              <a:gd name="T3" fmla="*/ 0 h 211"/>
              <a:gd name="T4" fmla="*/ 2147483647 w 167"/>
              <a:gd name="T5" fmla="*/ 2147483647 h 211"/>
              <a:gd name="T6" fmla="*/ 2147483647 w 167"/>
              <a:gd name="T7" fmla="*/ 2147483647 h 211"/>
              <a:gd name="T8" fmla="*/ 2147483647 w 167"/>
              <a:gd name="T9" fmla="*/ 2147483647 h 211"/>
              <a:gd name="T10" fmla="*/ 2147483647 w 167"/>
              <a:gd name="T11" fmla="*/ 2147483647 h 211"/>
              <a:gd name="T12" fmla="*/ 2147483647 w 167"/>
              <a:gd name="T13" fmla="*/ 2147483647 h 211"/>
              <a:gd name="T14" fmla="*/ 2147483647 w 167"/>
              <a:gd name="T15" fmla="*/ 2147483647 h 211"/>
              <a:gd name="T16" fmla="*/ 2147483647 w 167"/>
              <a:gd name="T17" fmla="*/ 2147483647 h 211"/>
              <a:gd name="T18" fmla="*/ 2147483647 w 167"/>
              <a:gd name="T19" fmla="*/ 2147483647 h 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11"/>
              <a:gd name="T32" fmla="*/ 167 w 167"/>
              <a:gd name="T33" fmla="*/ 211 h 2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11">
                <a:moveTo>
                  <a:pt x="0" y="0"/>
                </a:moveTo>
                <a:lnTo>
                  <a:pt x="0" y="0"/>
                </a:lnTo>
                <a:lnTo>
                  <a:pt x="9" y="29"/>
                </a:lnTo>
                <a:lnTo>
                  <a:pt x="22" y="60"/>
                </a:lnTo>
                <a:lnTo>
                  <a:pt x="39" y="91"/>
                </a:lnTo>
                <a:lnTo>
                  <a:pt x="61" y="119"/>
                </a:lnTo>
                <a:lnTo>
                  <a:pt x="86" y="145"/>
                </a:lnTo>
                <a:lnTo>
                  <a:pt x="112" y="172"/>
                </a:lnTo>
                <a:lnTo>
                  <a:pt x="141" y="194"/>
                </a:lnTo>
                <a:lnTo>
                  <a:pt x="167" y="211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Freeform 129"/>
          <p:cNvSpPr>
            <a:spLocks/>
          </p:cNvSpPr>
          <p:nvPr/>
        </p:nvSpPr>
        <p:spPr bwMode="auto">
          <a:xfrm>
            <a:off x="5465763" y="2782888"/>
            <a:ext cx="250825" cy="206375"/>
          </a:xfrm>
          <a:custGeom>
            <a:avLst/>
            <a:gdLst>
              <a:gd name="T0" fmla="*/ 2147483647 w 158"/>
              <a:gd name="T1" fmla="*/ 0 h 130"/>
              <a:gd name="T2" fmla="*/ 0 w 158"/>
              <a:gd name="T3" fmla="*/ 2147483647 h 130"/>
              <a:gd name="T4" fmla="*/ 2147483647 w 158"/>
              <a:gd name="T5" fmla="*/ 2147483647 h 130"/>
              <a:gd name="T6" fmla="*/ 2147483647 w 158"/>
              <a:gd name="T7" fmla="*/ 2147483647 h 130"/>
              <a:gd name="T8" fmla="*/ 2147483647 w 158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30"/>
              <a:gd name="T17" fmla="*/ 158 w 158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30">
                <a:moveTo>
                  <a:pt x="158" y="0"/>
                </a:moveTo>
                <a:lnTo>
                  <a:pt x="0" y="26"/>
                </a:lnTo>
                <a:lnTo>
                  <a:pt x="62" y="59"/>
                </a:lnTo>
                <a:lnTo>
                  <a:pt x="64" y="130"/>
                </a:lnTo>
                <a:lnTo>
                  <a:pt x="158" y="0"/>
                </a:lnTo>
                <a:close/>
              </a:path>
            </a:pathLst>
          </a:custGeom>
          <a:solidFill>
            <a:srgbClr val="D7144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Freeform 130"/>
          <p:cNvSpPr>
            <a:spLocks/>
          </p:cNvSpPr>
          <p:nvPr/>
        </p:nvSpPr>
        <p:spPr bwMode="auto">
          <a:xfrm>
            <a:off x="5337175" y="2844800"/>
            <a:ext cx="265113" cy="336550"/>
          </a:xfrm>
          <a:custGeom>
            <a:avLst/>
            <a:gdLst>
              <a:gd name="T0" fmla="*/ 0 w 167"/>
              <a:gd name="T1" fmla="*/ 2147483647 h 212"/>
              <a:gd name="T2" fmla="*/ 0 w 167"/>
              <a:gd name="T3" fmla="*/ 2147483647 h 212"/>
              <a:gd name="T4" fmla="*/ 2147483647 w 167"/>
              <a:gd name="T5" fmla="*/ 2147483647 h 212"/>
              <a:gd name="T6" fmla="*/ 2147483647 w 167"/>
              <a:gd name="T7" fmla="*/ 2147483647 h 212"/>
              <a:gd name="T8" fmla="*/ 2147483647 w 167"/>
              <a:gd name="T9" fmla="*/ 2147483647 h 212"/>
              <a:gd name="T10" fmla="*/ 2147483647 w 167"/>
              <a:gd name="T11" fmla="*/ 2147483647 h 212"/>
              <a:gd name="T12" fmla="*/ 2147483647 w 167"/>
              <a:gd name="T13" fmla="*/ 2147483647 h 212"/>
              <a:gd name="T14" fmla="*/ 2147483647 w 167"/>
              <a:gd name="T15" fmla="*/ 2147483647 h 212"/>
              <a:gd name="T16" fmla="*/ 2147483647 w 167"/>
              <a:gd name="T17" fmla="*/ 2147483647 h 212"/>
              <a:gd name="T18" fmla="*/ 2147483647 w 167"/>
              <a:gd name="T19" fmla="*/ 0 h 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12"/>
              <a:gd name="T32" fmla="*/ 167 w 167"/>
              <a:gd name="T33" fmla="*/ 212 h 2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12">
                <a:moveTo>
                  <a:pt x="0" y="212"/>
                </a:moveTo>
                <a:lnTo>
                  <a:pt x="0" y="212"/>
                </a:lnTo>
                <a:lnTo>
                  <a:pt x="8" y="183"/>
                </a:lnTo>
                <a:lnTo>
                  <a:pt x="22" y="152"/>
                </a:lnTo>
                <a:lnTo>
                  <a:pt x="39" y="124"/>
                </a:lnTo>
                <a:lnTo>
                  <a:pt x="61" y="95"/>
                </a:lnTo>
                <a:lnTo>
                  <a:pt x="85" y="66"/>
                </a:lnTo>
                <a:lnTo>
                  <a:pt x="112" y="42"/>
                </a:lnTo>
                <a:lnTo>
                  <a:pt x="140" y="20"/>
                </a:lnTo>
                <a:lnTo>
                  <a:pt x="167" y="0"/>
                </a:lnTo>
              </a:path>
            </a:pathLst>
          </a:custGeom>
          <a:noFill/>
          <a:ln w="50800">
            <a:solidFill>
              <a:srgbClr val="D7144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Freeform 134"/>
          <p:cNvSpPr>
            <a:spLocks/>
          </p:cNvSpPr>
          <p:nvPr/>
        </p:nvSpPr>
        <p:spPr bwMode="auto">
          <a:xfrm>
            <a:off x="4813300" y="3898900"/>
            <a:ext cx="269875" cy="334963"/>
          </a:xfrm>
          <a:custGeom>
            <a:avLst/>
            <a:gdLst>
              <a:gd name="T0" fmla="*/ 2147483647 w 170"/>
              <a:gd name="T1" fmla="*/ 2147483647 h 211"/>
              <a:gd name="T2" fmla="*/ 2147483647 w 170"/>
              <a:gd name="T3" fmla="*/ 2147483647 h 211"/>
              <a:gd name="T4" fmla="*/ 2147483647 w 170"/>
              <a:gd name="T5" fmla="*/ 2147483647 h 211"/>
              <a:gd name="T6" fmla="*/ 2147483647 w 170"/>
              <a:gd name="T7" fmla="*/ 2147483647 h 211"/>
              <a:gd name="T8" fmla="*/ 2147483647 w 170"/>
              <a:gd name="T9" fmla="*/ 2147483647 h 211"/>
              <a:gd name="T10" fmla="*/ 2147483647 w 170"/>
              <a:gd name="T11" fmla="*/ 2147483647 h 211"/>
              <a:gd name="T12" fmla="*/ 2147483647 w 170"/>
              <a:gd name="T13" fmla="*/ 2147483647 h 211"/>
              <a:gd name="T14" fmla="*/ 2147483647 w 170"/>
              <a:gd name="T15" fmla="*/ 2147483647 h 211"/>
              <a:gd name="T16" fmla="*/ 2147483647 w 170"/>
              <a:gd name="T17" fmla="*/ 2147483647 h 211"/>
              <a:gd name="T18" fmla="*/ 0 w 170"/>
              <a:gd name="T19" fmla="*/ 0 h 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0"/>
              <a:gd name="T31" fmla="*/ 0 h 211"/>
              <a:gd name="T32" fmla="*/ 170 w 170"/>
              <a:gd name="T33" fmla="*/ 211 h 2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0" h="211">
                <a:moveTo>
                  <a:pt x="170" y="211"/>
                </a:moveTo>
                <a:lnTo>
                  <a:pt x="170" y="211"/>
                </a:lnTo>
                <a:lnTo>
                  <a:pt x="161" y="182"/>
                </a:lnTo>
                <a:lnTo>
                  <a:pt x="145" y="151"/>
                </a:lnTo>
                <a:lnTo>
                  <a:pt x="128" y="123"/>
                </a:lnTo>
                <a:lnTo>
                  <a:pt x="108" y="94"/>
                </a:lnTo>
                <a:lnTo>
                  <a:pt x="84" y="66"/>
                </a:lnTo>
                <a:lnTo>
                  <a:pt x="57" y="41"/>
                </a:lnTo>
                <a:lnTo>
                  <a:pt x="29" y="19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rgbClr val="D7144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Freeform 136"/>
          <p:cNvSpPr>
            <a:spLocks/>
          </p:cNvSpPr>
          <p:nvPr/>
        </p:nvSpPr>
        <p:spPr bwMode="auto">
          <a:xfrm>
            <a:off x="4805363" y="4651375"/>
            <a:ext cx="269875" cy="334963"/>
          </a:xfrm>
          <a:custGeom>
            <a:avLst/>
            <a:gdLst>
              <a:gd name="T0" fmla="*/ 2147483647 w 170"/>
              <a:gd name="T1" fmla="*/ 2147483647 h 211"/>
              <a:gd name="T2" fmla="*/ 2147483647 w 170"/>
              <a:gd name="T3" fmla="*/ 2147483647 h 211"/>
              <a:gd name="T4" fmla="*/ 2147483647 w 170"/>
              <a:gd name="T5" fmla="*/ 2147483647 h 211"/>
              <a:gd name="T6" fmla="*/ 2147483647 w 170"/>
              <a:gd name="T7" fmla="*/ 2147483647 h 211"/>
              <a:gd name="T8" fmla="*/ 2147483647 w 170"/>
              <a:gd name="T9" fmla="*/ 2147483647 h 211"/>
              <a:gd name="T10" fmla="*/ 2147483647 w 170"/>
              <a:gd name="T11" fmla="*/ 2147483647 h 211"/>
              <a:gd name="T12" fmla="*/ 2147483647 w 170"/>
              <a:gd name="T13" fmla="*/ 2147483647 h 211"/>
              <a:gd name="T14" fmla="*/ 2147483647 w 170"/>
              <a:gd name="T15" fmla="*/ 2147483647 h 211"/>
              <a:gd name="T16" fmla="*/ 2147483647 w 170"/>
              <a:gd name="T17" fmla="*/ 2147483647 h 211"/>
              <a:gd name="T18" fmla="*/ 0 w 170"/>
              <a:gd name="T19" fmla="*/ 0 h 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0"/>
              <a:gd name="T31" fmla="*/ 0 h 211"/>
              <a:gd name="T32" fmla="*/ 170 w 170"/>
              <a:gd name="T33" fmla="*/ 211 h 2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0" h="211">
                <a:moveTo>
                  <a:pt x="170" y="211"/>
                </a:moveTo>
                <a:lnTo>
                  <a:pt x="170" y="211"/>
                </a:lnTo>
                <a:lnTo>
                  <a:pt x="161" y="183"/>
                </a:lnTo>
                <a:lnTo>
                  <a:pt x="145" y="152"/>
                </a:lnTo>
                <a:lnTo>
                  <a:pt x="128" y="123"/>
                </a:lnTo>
                <a:lnTo>
                  <a:pt x="108" y="95"/>
                </a:lnTo>
                <a:lnTo>
                  <a:pt x="84" y="66"/>
                </a:lnTo>
                <a:lnTo>
                  <a:pt x="57" y="42"/>
                </a:lnTo>
                <a:lnTo>
                  <a:pt x="29" y="2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rgbClr val="D7144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Freeform 140"/>
          <p:cNvSpPr>
            <a:spLocks/>
          </p:cNvSpPr>
          <p:nvPr/>
        </p:nvSpPr>
        <p:spPr bwMode="auto">
          <a:xfrm>
            <a:off x="5337175" y="4681538"/>
            <a:ext cx="265113" cy="334962"/>
          </a:xfrm>
          <a:custGeom>
            <a:avLst/>
            <a:gdLst>
              <a:gd name="T0" fmla="*/ 0 w 167"/>
              <a:gd name="T1" fmla="*/ 2147483647 h 211"/>
              <a:gd name="T2" fmla="*/ 0 w 167"/>
              <a:gd name="T3" fmla="*/ 2147483647 h 211"/>
              <a:gd name="T4" fmla="*/ 2147483647 w 167"/>
              <a:gd name="T5" fmla="*/ 2147483647 h 211"/>
              <a:gd name="T6" fmla="*/ 2147483647 w 167"/>
              <a:gd name="T7" fmla="*/ 2147483647 h 211"/>
              <a:gd name="T8" fmla="*/ 2147483647 w 167"/>
              <a:gd name="T9" fmla="*/ 2147483647 h 211"/>
              <a:gd name="T10" fmla="*/ 2147483647 w 167"/>
              <a:gd name="T11" fmla="*/ 2147483647 h 211"/>
              <a:gd name="T12" fmla="*/ 2147483647 w 167"/>
              <a:gd name="T13" fmla="*/ 2147483647 h 211"/>
              <a:gd name="T14" fmla="*/ 2147483647 w 167"/>
              <a:gd name="T15" fmla="*/ 2147483647 h 211"/>
              <a:gd name="T16" fmla="*/ 2147483647 w 167"/>
              <a:gd name="T17" fmla="*/ 2147483647 h 211"/>
              <a:gd name="T18" fmla="*/ 2147483647 w 167"/>
              <a:gd name="T19" fmla="*/ 0 h 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11"/>
              <a:gd name="T32" fmla="*/ 167 w 167"/>
              <a:gd name="T33" fmla="*/ 211 h 2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11">
                <a:moveTo>
                  <a:pt x="0" y="211"/>
                </a:moveTo>
                <a:lnTo>
                  <a:pt x="0" y="211"/>
                </a:lnTo>
                <a:lnTo>
                  <a:pt x="8" y="182"/>
                </a:lnTo>
                <a:lnTo>
                  <a:pt x="22" y="151"/>
                </a:lnTo>
                <a:lnTo>
                  <a:pt x="39" y="123"/>
                </a:lnTo>
                <a:lnTo>
                  <a:pt x="61" y="94"/>
                </a:lnTo>
                <a:lnTo>
                  <a:pt x="85" y="66"/>
                </a:lnTo>
                <a:lnTo>
                  <a:pt x="112" y="41"/>
                </a:lnTo>
                <a:lnTo>
                  <a:pt x="140" y="19"/>
                </a:lnTo>
                <a:lnTo>
                  <a:pt x="167" y="0"/>
                </a:lnTo>
              </a:path>
            </a:pathLst>
          </a:custGeom>
          <a:noFill/>
          <a:ln w="50800">
            <a:solidFill>
              <a:srgbClr val="D7144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1" name="Freeform 141"/>
          <p:cNvSpPr>
            <a:spLocks/>
          </p:cNvSpPr>
          <p:nvPr/>
        </p:nvSpPr>
        <p:spPr bwMode="auto">
          <a:xfrm>
            <a:off x="4229100" y="3198813"/>
            <a:ext cx="252413" cy="206375"/>
          </a:xfrm>
          <a:custGeom>
            <a:avLst/>
            <a:gdLst>
              <a:gd name="T0" fmla="*/ 2147483647 w 159"/>
              <a:gd name="T1" fmla="*/ 2147483647 h 130"/>
              <a:gd name="T2" fmla="*/ 0 w 159"/>
              <a:gd name="T3" fmla="*/ 2147483647 h 130"/>
              <a:gd name="T4" fmla="*/ 2147483647 w 159"/>
              <a:gd name="T5" fmla="*/ 2147483647 h 130"/>
              <a:gd name="T6" fmla="*/ 2147483647 w 159"/>
              <a:gd name="T7" fmla="*/ 0 h 130"/>
              <a:gd name="T8" fmla="*/ 2147483647 w 159"/>
              <a:gd name="T9" fmla="*/ 2147483647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130"/>
              <a:gd name="T17" fmla="*/ 159 w 159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130">
                <a:moveTo>
                  <a:pt x="159" y="130"/>
                </a:moveTo>
                <a:lnTo>
                  <a:pt x="0" y="103"/>
                </a:lnTo>
                <a:lnTo>
                  <a:pt x="62" y="70"/>
                </a:lnTo>
                <a:lnTo>
                  <a:pt x="64" y="0"/>
                </a:lnTo>
                <a:lnTo>
                  <a:pt x="159" y="130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Text Box 129"/>
          <p:cNvSpPr txBox="1">
            <a:spLocks noChangeArrowheads="1"/>
          </p:cNvSpPr>
          <p:nvPr/>
        </p:nvSpPr>
        <p:spPr bwMode="auto">
          <a:xfrm>
            <a:off x="3957638" y="5237163"/>
            <a:ext cx="3444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900</a:t>
            </a:r>
          </a:p>
        </p:txBody>
      </p:sp>
      <p:sp>
        <p:nvSpPr>
          <p:cNvPr id="26643" name="Text Box 154"/>
          <p:cNvSpPr txBox="1">
            <a:spLocks noChangeArrowheads="1"/>
          </p:cNvSpPr>
          <p:nvPr/>
        </p:nvSpPr>
        <p:spPr bwMode="auto">
          <a:xfrm>
            <a:off x="4513263" y="3260725"/>
            <a:ext cx="4048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00CCFF"/>
                </a:solidFill>
              </a:rPr>
              <a:t>H</a:t>
            </a:r>
            <a:r>
              <a:rPr lang="en-US" sz="1300" b="1" baseline="-25000">
                <a:solidFill>
                  <a:srgbClr val="00CCFF"/>
                </a:solidFill>
              </a:rPr>
              <a:t>2</a:t>
            </a:r>
            <a:r>
              <a:rPr lang="en-US" sz="1300" b="1">
                <a:solidFill>
                  <a:srgbClr val="00CCFF"/>
                </a:solidFill>
              </a:rPr>
              <a:t>O</a:t>
            </a:r>
          </a:p>
        </p:txBody>
      </p:sp>
      <p:sp>
        <p:nvSpPr>
          <p:cNvPr id="26644" name="Text Box 155"/>
          <p:cNvSpPr txBox="1">
            <a:spLocks noChangeArrowheads="1"/>
          </p:cNvSpPr>
          <p:nvPr/>
        </p:nvSpPr>
        <p:spPr bwMode="auto">
          <a:xfrm>
            <a:off x="4513263" y="4114800"/>
            <a:ext cx="4048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00CCFF"/>
                </a:solidFill>
              </a:rPr>
              <a:t>H</a:t>
            </a:r>
            <a:r>
              <a:rPr lang="en-US" sz="1300" b="1" baseline="-25000">
                <a:solidFill>
                  <a:srgbClr val="00CCFF"/>
                </a:solidFill>
              </a:rPr>
              <a:t>2</a:t>
            </a:r>
            <a:r>
              <a:rPr lang="en-US" sz="1300" b="1">
                <a:solidFill>
                  <a:srgbClr val="00CCFF"/>
                </a:solidFill>
              </a:rPr>
              <a:t>O</a:t>
            </a:r>
          </a:p>
        </p:txBody>
      </p:sp>
      <p:sp>
        <p:nvSpPr>
          <p:cNvPr id="26645" name="Text Box 156"/>
          <p:cNvSpPr txBox="1">
            <a:spLocks noChangeArrowheads="1"/>
          </p:cNvSpPr>
          <p:nvPr/>
        </p:nvSpPr>
        <p:spPr bwMode="auto">
          <a:xfrm>
            <a:off x="4513263" y="5213350"/>
            <a:ext cx="4048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00CCFF"/>
                </a:solidFill>
              </a:rPr>
              <a:t>H</a:t>
            </a:r>
            <a:r>
              <a:rPr lang="en-US" sz="1300" b="1" baseline="-25000">
                <a:solidFill>
                  <a:srgbClr val="00CCFF"/>
                </a:solidFill>
              </a:rPr>
              <a:t>2</a:t>
            </a:r>
            <a:r>
              <a:rPr lang="en-US" sz="1300" b="1">
                <a:solidFill>
                  <a:srgbClr val="00CCFF"/>
                </a:solidFill>
              </a:rPr>
              <a:t>O</a:t>
            </a:r>
          </a:p>
        </p:txBody>
      </p:sp>
      <p:pic>
        <p:nvPicPr>
          <p:cNvPr id="26646" name="Picture 95" descr="\\172.16.3.215\data4\Graphics\Powerpoint\MH_DCM\MH_DCM-TEXTEDIT PROJECTS\SALADIN 7e\Processed files\chapt23\chapt23_textedit\png\sal03717_23_20_arrow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4175" y="3402013"/>
            <a:ext cx="555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96" descr="\\172.16.3.215\data4\Graphics\Powerpoint\MH_DCM\MH_DCM-TEXTEDIT PROJECTS\SALADIN 7e\Processed files\chapt23\chapt23_textedit\png\sal03717_23_20_arrow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2600" y="6119813"/>
            <a:ext cx="33067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8" name="Rectangle 5"/>
          <p:cNvSpPr>
            <a:spLocks noChangeArrowheads="1"/>
          </p:cNvSpPr>
          <p:nvPr/>
        </p:nvSpPr>
        <p:spPr bwMode="auto">
          <a:xfrm>
            <a:off x="2114550" y="88900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6649" name="Picture 94" descr="V:\Graphics\Powerpoint\MH_DCM\MH_DCM-TEXTEDIT PROJECTS\SALADIN 7e\Processed files\chapt23\chapt23_textedit\png\sal03717_23_20_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0638" y="2536825"/>
            <a:ext cx="2398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0" name="Freeform 119"/>
          <p:cNvSpPr>
            <a:spLocks/>
          </p:cNvSpPr>
          <p:nvPr/>
        </p:nvSpPr>
        <p:spPr bwMode="auto">
          <a:xfrm>
            <a:off x="3736975" y="3236913"/>
            <a:ext cx="265113" cy="331787"/>
          </a:xfrm>
          <a:custGeom>
            <a:avLst/>
            <a:gdLst>
              <a:gd name="T0" fmla="*/ 2147483647 w 167"/>
              <a:gd name="T1" fmla="*/ 0 h 209"/>
              <a:gd name="T2" fmla="*/ 2147483647 w 167"/>
              <a:gd name="T3" fmla="*/ 0 h 209"/>
              <a:gd name="T4" fmla="*/ 2147483647 w 167"/>
              <a:gd name="T5" fmla="*/ 2147483647 h 209"/>
              <a:gd name="T6" fmla="*/ 2147483647 w 167"/>
              <a:gd name="T7" fmla="*/ 2147483647 h 209"/>
              <a:gd name="T8" fmla="*/ 2147483647 w 167"/>
              <a:gd name="T9" fmla="*/ 2147483647 h 209"/>
              <a:gd name="T10" fmla="*/ 2147483647 w 167"/>
              <a:gd name="T11" fmla="*/ 2147483647 h 209"/>
              <a:gd name="T12" fmla="*/ 2147483647 w 167"/>
              <a:gd name="T13" fmla="*/ 2147483647 h 209"/>
              <a:gd name="T14" fmla="*/ 2147483647 w 167"/>
              <a:gd name="T15" fmla="*/ 2147483647 h 209"/>
              <a:gd name="T16" fmla="*/ 2147483647 w 167"/>
              <a:gd name="T17" fmla="*/ 2147483647 h 209"/>
              <a:gd name="T18" fmla="*/ 0 w 167"/>
              <a:gd name="T19" fmla="*/ 2147483647 h 2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09"/>
              <a:gd name="T32" fmla="*/ 167 w 167"/>
              <a:gd name="T33" fmla="*/ 209 h 2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09">
                <a:moveTo>
                  <a:pt x="167" y="0"/>
                </a:moveTo>
                <a:lnTo>
                  <a:pt x="167" y="0"/>
                </a:lnTo>
                <a:lnTo>
                  <a:pt x="158" y="29"/>
                </a:lnTo>
                <a:lnTo>
                  <a:pt x="145" y="57"/>
                </a:lnTo>
                <a:lnTo>
                  <a:pt x="128" y="88"/>
                </a:lnTo>
                <a:lnTo>
                  <a:pt x="106" y="117"/>
                </a:lnTo>
                <a:lnTo>
                  <a:pt x="81" y="145"/>
                </a:lnTo>
                <a:lnTo>
                  <a:pt x="55" y="170"/>
                </a:lnTo>
                <a:lnTo>
                  <a:pt x="26" y="192"/>
                </a:lnTo>
                <a:lnTo>
                  <a:pt x="0" y="209"/>
                </a:lnTo>
              </a:path>
            </a:pathLst>
          </a:custGeom>
          <a:noFill/>
          <a:ln w="26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1" name="Freeform 126"/>
          <p:cNvSpPr>
            <a:spLocks/>
          </p:cNvSpPr>
          <p:nvPr/>
        </p:nvSpPr>
        <p:spPr bwMode="auto">
          <a:xfrm>
            <a:off x="3736975" y="3236913"/>
            <a:ext cx="265113" cy="331787"/>
          </a:xfrm>
          <a:custGeom>
            <a:avLst/>
            <a:gdLst>
              <a:gd name="T0" fmla="*/ 2147483647 w 167"/>
              <a:gd name="T1" fmla="*/ 0 h 209"/>
              <a:gd name="T2" fmla="*/ 2147483647 w 167"/>
              <a:gd name="T3" fmla="*/ 0 h 209"/>
              <a:gd name="T4" fmla="*/ 2147483647 w 167"/>
              <a:gd name="T5" fmla="*/ 2147483647 h 209"/>
              <a:gd name="T6" fmla="*/ 2147483647 w 167"/>
              <a:gd name="T7" fmla="*/ 2147483647 h 209"/>
              <a:gd name="T8" fmla="*/ 2147483647 w 167"/>
              <a:gd name="T9" fmla="*/ 2147483647 h 209"/>
              <a:gd name="T10" fmla="*/ 2147483647 w 167"/>
              <a:gd name="T11" fmla="*/ 2147483647 h 209"/>
              <a:gd name="T12" fmla="*/ 2147483647 w 167"/>
              <a:gd name="T13" fmla="*/ 2147483647 h 209"/>
              <a:gd name="T14" fmla="*/ 2147483647 w 167"/>
              <a:gd name="T15" fmla="*/ 2147483647 h 209"/>
              <a:gd name="T16" fmla="*/ 2147483647 w 167"/>
              <a:gd name="T17" fmla="*/ 2147483647 h 209"/>
              <a:gd name="T18" fmla="*/ 0 w 167"/>
              <a:gd name="T19" fmla="*/ 2147483647 h 2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09"/>
              <a:gd name="T32" fmla="*/ 167 w 167"/>
              <a:gd name="T33" fmla="*/ 209 h 2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09">
                <a:moveTo>
                  <a:pt x="167" y="0"/>
                </a:moveTo>
                <a:lnTo>
                  <a:pt x="167" y="0"/>
                </a:lnTo>
                <a:lnTo>
                  <a:pt x="158" y="29"/>
                </a:lnTo>
                <a:lnTo>
                  <a:pt x="145" y="57"/>
                </a:lnTo>
                <a:lnTo>
                  <a:pt x="128" y="88"/>
                </a:lnTo>
                <a:lnTo>
                  <a:pt x="106" y="117"/>
                </a:lnTo>
                <a:lnTo>
                  <a:pt x="81" y="145"/>
                </a:lnTo>
                <a:lnTo>
                  <a:pt x="55" y="170"/>
                </a:lnTo>
                <a:lnTo>
                  <a:pt x="26" y="192"/>
                </a:lnTo>
                <a:lnTo>
                  <a:pt x="0" y="209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2" name="TextBox 227"/>
          <p:cNvSpPr txBox="1">
            <a:spLocks noChangeArrowheads="1"/>
          </p:cNvSpPr>
          <p:nvPr/>
        </p:nvSpPr>
        <p:spPr bwMode="auto">
          <a:xfrm>
            <a:off x="1487488" y="2609850"/>
            <a:ext cx="20939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The higher the osmolarity</a:t>
            </a:r>
          </a:p>
          <a:p>
            <a:r>
              <a:rPr lang="en-US" sz="1200" b="1"/>
              <a:t>of the ECF, the more water</a:t>
            </a:r>
          </a:p>
          <a:p>
            <a:r>
              <a:rPr lang="en-US" sz="1200" b="1"/>
              <a:t>leaves the descending limb</a:t>
            </a:r>
          </a:p>
          <a:p>
            <a:r>
              <a:rPr lang="en-US" sz="1200" b="1"/>
              <a:t>by osmosis.</a:t>
            </a:r>
          </a:p>
        </p:txBody>
      </p:sp>
      <p:pic>
        <p:nvPicPr>
          <p:cNvPr id="26653" name="Picture 95" descr="V:\Graphics\Powerpoint\MH_DCM\MH_DCM-TEXTEDIT PROJECTS\SALADIN 7e\Processed files\chapt23\chapt23_textedit\png\sal03717_23_20_0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5229225"/>
            <a:ext cx="2403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4" name="TextBox 229"/>
          <p:cNvSpPr txBox="1">
            <a:spLocks noChangeArrowheads="1"/>
          </p:cNvSpPr>
          <p:nvPr/>
        </p:nvSpPr>
        <p:spPr bwMode="auto">
          <a:xfrm>
            <a:off x="1487488" y="5273675"/>
            <a:ext cx="20653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The more water that leaves</a:t>
            </a:r>
          </a:p>
          <a:p>
            <a:r>
              <a:rPr lang="en-US" sz="1200" b="1"/>
              <a:t>the descending limb, the</a:t>
            </a:r>
          </a:p>
          <a:p>
            <a:r>
              <a:rPr lang="en-US" sz="1200" b="1"/>
              <a:t>saltier the fluid is that</a:t>
            </a:r>
          </a:p>
          <a:p>
            <a:r>
              <a:rPr lang="en-US" sz="1200" b="1"/>
              <a:t>remains in the tubule.</a:t>
            </a:r>
          </a:p>
        </p:txBody>
      </p:sp>
      <p:sp>
        <p:nvSpPr>
          <p:cNvPr id="26655" name="Freeform 91"/>
          <p:cNvSpPr>
            <a:spLocks/>
          </p:cNvSpPr>
          <p:nvPr/>
        </p:nvSpPr>
        <p:spPr bwMode="auto">
          <a:xfrm>
            <a:off x="1223963" y="5264150"/>
            <a:ext cx="190500" cy="190500"/>
          </a:xfrm>
          <a:custGeom>
            <a:avLst/>
            <a:gdLst>
              <a:gd name="T0" fmla="*/ 2147483647 w 120"/>
              <a:gd name="T1" fmla="*/ 2147483647 h 120"/>
              <a:gd name="T2" fmla="*/ 2147483647 w 120"/>
              <a:gd name="T3" fmla="*/ 2147483647 h 120"/>
              <a:gd name="T4" fmla="*/ 2147483647 w 120"/>
              <a:gd name="T5" fmla="*/ 2147483647 h 120"/>
              <a:gd name="T6" fmla="*/ 2147483647 w 120"/>
              <a:gd name="T7" fmla="*/ 2147483647 h 120"/>
              <a:gd name="T8" fmla="*/ 2147483647 w 120"/>
              <a:gd name="T9" fmla="*/ 2147483647 h 120"/>
              <a:gd name="T10" fmla="*/ 2147483647 w 120"/>
              <a:gd name="T11" fmla="*/ 2147483647 h 120"/>
              <a:gd name="T12" fmla="*/ 2147483647 w 120"/>
              <a:gd name="T13" fmla="*/ 2147483647 h 120"/>
              <a:gd name="T14" fmla="*/ 2147483647 w 120"/>
              <a:gd name="T15" fmla="*/ 2147483647 h 120"/>
              <a:gd name="T16" fmla="*/ 2147483647 w 120"/>
              <a:gd name="T17" fmla="*/ 2147483647 h 120"/>
              <a:gd name="T18" fmla="*/ 2147483647 w 120"/>
              <a:gd name="T19" fmla="*/ 2147483647 h 120"/>
              <a:gd name="T20" fmla="*/ 2147483647 w 120"/>
              <a:gd name="T21" fmla="*/ 2147483647 h 120"/>
              <a:gd name="T22" fmla="*/ 2147483647 w 120"/>
              <a:gd name="T23" fmla="*/ 2147483647 h 120"/>
              <a:gd name="T24" fmla="*/ 2147483647 w 120"/>
              <a:gd name="T25" fmla="*/ 2147483647 h 120"/>
              <a:gd name="T26" fmla="*/ 2147483647 w 120"/>
              <a:gd name="T27" fmla="*/ 2147483647 h 120"/>
              <a:gd name="T28" fmla="*/ 2147483647 w 120"/>
              <a:gd name="T29" fmla="*/ 2147483647 h 120"/>
              <a:gd name="T30" fmla="*/ 2147483647 w 120"/>
              <a:gd name="T31" fmla="*/ 2147483647 h 120"/>
              <a:gd name="T32" fmla="*/ 2147483647 w 120"/>
              <a:gd name="T33" fmla="*/ 2147483647 h 120"/>
              <a:gd name="T34" fmla="*/ 2147483647 w 120"/>
              <a:gd name="T35" fmla="*/ 2147483647 h 120"/>
              <a:gd name="T36" fmla="*/ 0 w 120"/>
              <a:gd name="T37" fmla="*/ 2147483647 h 120"/>
              <a:gd name="T38" fmla="*/ 0 w 120"/>
              <a:gd name="T39" fmla="*/ 2147483647 h 120"/>
              <a:gd name="T40" fmla="*/ 2147483647 w 120"/>
              <a:gd name="T41" fmla="*/ 2147483647 h 120"/>
              <a:gd name="T42" fmla="*/ 2147483647 w 120"/>
              <a:gd name="T43" fmla="*/ 2147483647 h 120"/>
              <a:gd name="T44" fmla="*/ 2147483647 w 120"/>
              <a:gd name="T45" fmla="*/ 2147483647 h 120"/>
              <a:gd name="T46" fmla="*/ 2147483647 w 120"/>
              <a:gd name="T47" fmla="*/ 2147483647 h 120"/>
              <a:gd name="T48" fmla="*/ 2147483647 w 120"/>
              <a:gd name="T49" fmla="*/ 2147483647 h 120"/>
              <a:gd name="T50" fmla="*/ 2147483647 w 120"/>
              <a:gd name="T51" fmla="*/ 2147483647 h 120"/>
              <a:gd name="T52" fmla="*/ 2147483647 w 120"/>
              <a:gd name="T53" fmla="*/ 2147483647 h 120"/>
              <a:gd name="T54" fmla="*/ 2147483647 w 120"/>
              <a:gd name="T55" fmla="*/ 0 h 120"/>
              <a:gd name="T56" fmla="*/ 2147483647 w 120"/>
              <a:gd name="T57" fmla="*/ 0 h 120"/>
              <a:gd name="T58" fmla="*/ 2147483647 w 120"/>
              <a:gd name="T59" fmla="*/ 2147483647 h 120"/>
              <a:gd name="T60" fmla="*/ 2147483647 w 120"/>
              <a:gd name="T61" fmla="*/ 2147483647 h 120"/>
              <a:gd name="T62" fmla="*/ 2147483647 w 120"/>
              <a:gd name="T63" fmla="*/ 2147483647 h 120"/>
              <a:gd name="T64" fmla="*/ 2147483647 w 120"/>
              <a:gd name="T65" fmla="*/ 2147483647 h 120"/>
              <a:gd name="T66" fmla="*/ 2147483647 w 120"/>
              <a:gd name="T67" fmla="*/ 2147483647 h 120"/>
              <a:gd name="T68" fmla="*/ 2147483647 w 120"/>
              <a:gd name="T69" fmla="*/ 2147483647 h 120"/>
              <a:gd name="T70" fmla="*/ 2147483647 w 120"/>
              <a:gd name="T71" fmla="*/ 2147483647 h 120"/>
              <a:gd name="T72" fmla="*/ 2147483647 w 120"/>
              <a:gd name="T73" fmla="*/ 2147483647 h 120"/>
              <a:gd name="T74" fmla="*/ 2147483647 w 120"/>
              <a:gd name="T75" fmla="*/ 2147483647 h 1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0"/>
              <a:gd name="T115" fmla="*/ 0 h 120"/>
              <a:gd name="T116" fmla="*/ 120 w 120"/>
              <a:gd name="T117" fmla="*/ 120 h 1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0" h="120">
                <a:moveTo>
                  <a:pt x="120" y="60"/>
                </a:moveTo>
                <a:lnTo>
                  <a:pt x="120" y="60"/>
                </a:lnTo>
                <a:lnTo>
                  <a:pt x="120" y="72"/>
                </a:lnTo>
                <a:lnTo>
                  <a:pt x="116" y="84"/>
                </a:lnTo>
                <a:lnTo>
                  <a:pt x="110" y="94"/>
                </a:lnTo>
                <a:lnTo>
                  <a:pt x="104" y="102"/>
                </a:lnTo>
                <a:lnTo>
                  <a:pt x="94" y="110"/>
                </a:lnTo>
                <a:lnTo>
                  <a:pt x="84" y="116"/>
                </a:lnTo>
                <a:lnTo>
                  <a:pt x="72" y="120"/>
                </a:lnTo>
                <a:lnTo>
                  <a:pt x="60" y="120"/>
                </a:lnTo>
                <a:lnTo>
                  <a:pt x="48" y="120"/>
                </a:lnTo>
                <a:lnTo>
                  <a:pt x="38" y="116"/>
                </a:lnTo>
                <a:lnTo>
                  <a:pt x="28" y="110"/>
                </a:lnTo>
                <a:lnTo>
                  <a:pt x="18" y="102"/>
                </a:lnTo>
                <a:lnTo>
                  <a:pt x="12" y="94"/>
                </a:lnTo>
                <a:lnTo>
                  <a:pt x="6" y="84"/>
                </a:lnTo>
                <a:lnTo>
                  <a:pt x="2" y="72"/>
                </a:lnTo>
                <a:lnTo>
                  <a:pt x="0" y="60"/>
                </a:lnTo>
                <a:lnTo>
                  <a:pt x="2" y="48"/>
                </a:lnTo>
                <a:lnTo>
                  <a:pt x="6" y="38"/>
                </a:lnTo>
                <a:lnTo>
                  <a:pt x="12" y="28"/>
                </a:lnTo>
                <a:lnTo>
                  <a:pt x="18" y="18"/>
                </a:lnTo>
                <a:lnTo>
                  <a:pt x="28" y="10"/>
                </a:lnTo>
                <a:lnTo>
                  <a:pt x="38" y="6"/>
                </a:lnTo>
                <a:lnTo>
                  <a:pt x="48" y="2"/>
                </a:lnTo>
                <a:lnTo>
                  <a:pt x="60" y="0"/>
                </a:lnTo>
                <a:lnTo>
                  <a:pt x="72" y="2"/>
                </a:lnTo>
                <a:lnTo>
                  <a:pt x="84" y="6"/>
                </a:lnTo>
                <a:lnTo>
                  <a:pt x="94" y="10"/>
                </a:lnTo>
                <a:lnTo>
                  <a:pt x="104" y="18"/>
                </a:lnTo>
                <a:lnTo>
                  <a:pt x="110" y="28"/>
                </a:lnTo>
                <a:lnTo>
                  <a:pt x="116" y="38"/>
                </a:lnTo>
                <a:lnTo>
                  <a:pt x="120" y="48"/>
                </a:lnTo>
                <a:lnTo>
                  <a:pt x="120" y="60"/>
                </a:lnTo>
                <a:close/>
              </a:path>
            </a:pathLst>
          </a:custGeom>
          <a:solidFill>
            <a:srgbClr val="FFD400"/>
          </a:solidFill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6" name="TextBox 230"/>
          <p:cNvSpPr txBox="1">
            <a:spLocks noChangeArrowheads="1"/>
          </p:cNvSpPr>
          <p:nvPr/>
        </p:nvSpPr>
        <p:spPr bwMode="auto">
          <a:xfrm>
            <a:off x="1273175" y="5272088"/>
            <a:ext cx="176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</a:t>
            </a:r>
          </a:p>
        </p:txBody>
      </p:sp>
      <p:pic>
        <p:nvPicPr>
          <p:cNvPr id="26657" name="Picture 96" descr="V:\Graphics\Powerpoint\MH_DCM\MH_DCM-TEXTEDIT PROJECTS\SALADIN 7e\Processed files\chapt23\chapt23_textedit\png\sal03717_23_20_0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2113" y="5219700"/>
            <a:ext cx="24272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8" name="Text Box 122"/>
          <p:cNvSpPr txBox="1">
            <a:spLocks noChangeArrowheads="1"/>
          </p:cNvSpPr>
          <p:nvPr/>
        </p:nvSpPr>
        <p:spPr bwMode="auto">
          <a:xfrm>
            <a:off x="5700713" y="5278438"/>
            <a:ext cx="19939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The saltier the fluid in the</a:t>
            </a:r>
          </a:p>
          <a:p>
            <a:r>
              <a:rPr lang="en-US" sz="1200" b="1"/>
              <a:t>ascending limb, the more</a:t>
            </a:r>
          </a:p>
          <a:p>
            <a:r>
              <a:rPr lang="en-US" sz="1200" b="1"/>
              <a:t>salt the tubule pumps into</a:t>
            </a:r>
          </a:p>
          <a:p>
            <a:r>
              <a:rPr lang="en-US" sz="1200" b="1"/>
              <a:t>the ECF.</a:t>
            </a:r>
          </a:p>
        </p:txBody>
      </p:sp>
      <p:sp>
        <p:nvSpPr>
          <p:cNvPr id="26659" name="Freeform 93"/>
          <p:cNvSpPr>
            <a:spLocks/>
          </p:cNvSpPr>
          <p:nvPr/>
        </p:nvSpPr>
        <p:spPr bwMode="auto">
          <a:xfrm>
            <a:off x="5421313" y="5280025"/>
            <a:ext cx="190500" cy="190500"/>
          </a:xfrm>
          <a:custGeom>
            <a:avLst/>
            <a:gdLst>
              <a:gd name="T0" fmla="*/ 2147483647 w 120"/>
              <a:gd name="T1" fmla="*/ 2147483647 h 120"/>
              <a:gd name="T2" fmla="*/ 2147483647 w 120"/>
              <a:gd name="T3" fmla="*/ 2147483647 h 120"/>
              <a:gd name="T4" fmla="*/ 2147483647 w 120"/>
              <a:gd name="T5" fmla="*/ 2147483647 h 120"/>
              <a:gd name="T6" fmla="*/ 2147483647 w 120"/>
              <a:gd name="T7" fmla="*/ 2147483647 h 120"/>
              <a:gd name="T8" fmla="*/ 2147483647 w 120"/>
              <a:gd name="T9" fmla="*/ 2147483647 h 120"/>
              <a:gd name="T10" fmla="*/ 2147483647 w 120"/>
              <a:gd name="T11" fmla="*/ 2147483647 h 120"/>
              <a:gd name="T12" fmla="*/ 2147483647 w 120"/>
              <a:gd name="T13" fmla="*/ 2147483647 h 120"/>
              <a:gd name="T14" fmla="*/ 2147483647 w 120"/>
              <a:gd name="T15" fmla="*/ 2147483647 h 120"/>
              <a:gd name="T16" fmla="*/ 2147483647 w 120"/>
              <a:gd name="T17" fmla="*/ 2147483647 h 120"/>
              <a:gd name="T18" fmla="*/ 2147483647 w 120"/>
              <a:gd name="T19" fmla="*/ 2147483647 h 120"/>
              <a:gd name="T20" fmla="*/ 2147483647 w 120"/>
              <a:gd name="T21" fmla="*/ 2147483647 h 120"/>
              <a:gd name="T22" fmla="*/ 2147483647 w 120"/>
              <a:gd name="T23" fmla="*/ 2147483647 h 120"/>
              <a:gd name="T24" fmla="*/ 2147483647 w 120"/>
              <a:gd name="T25" fmla="*/ 2147483647 h 120"/>
              <a:gd name="T26" fmla="*/ 2147483647 w 120"/>
              <a:gd name="T27" fmla="*/ 2147483647 h 120"/>
              <a:gd name="T28" fmla="*/ 2147483647 w 120"/>
              <a:gd name="T29" fmla="*/ 2147483647 h 120"/>
              <a:gd name="T30" fmla="*/ 2147483647 w 120"/>
              <a:gd name="T31" fmla="*/ 2147483647 h 120"/>
              <a:gd name="T32" fmla="*/ 2147483647 w 120"/>
              <a:gd name="T33" fmla="*/ 2147483647 h 120"/>
              <a:gd name="T34" fmla="*/ 0 w 120"/>
              <a:gd name="T35" fmla="*/ 2147483647 h 120"/>
              <a:gd name="T36" fmla="*/ 0 w 120"/>
              <a:gd name="T37" fmla="*/ 2147483647 h 120"/>
              <a:gd name="T38" fmla="*/ 0 w 120"/>
              <a:gd name="T39" fmla="*/ 2147483647 h 120"/>
              <a:gd name="T40" fmla="*/ 0 w 120"/>
              <a:gd name="T41" fmla="*/ 2147483647 h 120"/>
              <a:gd name="T42" fmla="*/ 2147483647 w 120"/>
              <a:gd name="T43" fmla="*/ 2147483647 h 120"/>
              <a:gd name="T44" fmla="*/ 2147483647 w 120"/>
              <a:gd name="T45" fmla="*/ 2147483647 h 120"/>
              <a:gd name="T46" fmla="*/ 2147483647 w 120"/>
              <a:gd name="T47" fmla="*/ 2147483647 h 120"/>
              <a:gd name="T48" fmla="*/ 2147483647 w 120"/>
              <a:gd name="T49" fmla="*/ 2147483647 h 120"/>
              <a:gd name="T50" fmla="*/ 2147483647 w 120"/>
              <a:gd name="T51" fmla="*/ 2147483647 h 120"/>
              <a:gd name="T52" fmla="*/ 2147483647 w 120"/>
              <a:gd name="T53" fmla="*/ 0 h 120"/>
              <a:gd name="T54" fmla="*/ 2147483647 w 120"/>
              <a:gd name="T55" fmla="*/ 0 h 120"/>
              <a:gd name="T56" fmla="*/ 2147483647 w 120"/>
              <a:gd name="T57" fmla="*/ 0 h 120"/>
              <a:gd name="T58" fmla="*/ 2147483647 w 120"/>
              <a:gd name="T59" fmla="*/ 0 h 120"/>
              <a:gd name="T60" fmla="*/ 2147483647 w 120"/>
              <a:gd name="T61" fmla="*/ 2147483647 h 120"/>
              <a:gd name="T62" fmla="*/ 2147483647 w 120"/>
              <a:gd name="T63" fmla="*/ 2147483647 h 120"/>
              <a:gd name="T64" fmla="*/ 2147483647 w 120"/>
              <a:gd name="T65" fmla="*/ 2147483647 h 120"/>
              <a:gd name="T66" fmla="*/ 2147483647 w 120"/>
              <a:gd name="T67" fmla="*/ 2147483647 h 120"/>
              <a:gd name="T68" fmla="*/ 2147483647 w 120"/>
              <a:gd name="T69" fmla="*/ 2147483647 h 120"/>
              <a:gd name="T70" fmla="*/ 2147483647 w 120"/>
              <a:gd name="T71" fmla="*/ 2147483647 h 120"/>
              <a:gd name="T72" fmla="*/ 2147483647 w 120"/>
              <a:gd name="T73" fmla="*/ 2147483647 h 120"/>
              <a:gd name="T74" fmla="*/ 2147483647 w 120"/>
              <a:gd name="T75" fmla="*/ 2147483647 h 1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0"/>
              <a:gd name="T115" fmla="*/ 0 h 120"/>
              <a:gd name="T116" fmla="*/ 120 w 120"/>
              <a:gd name="T117" fmla="*/ 120 h 1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0" h="120">
                <a:moveTo>
                  <a:pt x="120" y="60"/>
                </a:moveTo>
                <a:lnTo>
                  <a:pt x="120" y="60"/>
                </a:lnTo>
                <a:lnTo>
                  <a:pt x="118" y="72"/>
                </a:lnTo>
                <a:lnTo>
                  <a:pt x="114" y="82"/>
                </a:lnTo>
                <a:lnTo>
                  <a:pt x="110" y="92"/>
                </a:lnTo>
                <a:lnTo>
                  <a:pt x="102" y="102"/>
                </a:lnTo>
                <a:lnTo>
                  <a:pt x="92" y="108"/>
                </a:lnTo>
                <a:lnTo>
                  <a:pt x="82" y="114"/>
                </a:lnTo>
                <a:lnTo>
                  <a:pt x="72" y="118"/>
                </a:lnTo>
                <a:lnTo>
                  <a:pt x="60" y="120"/>
                </a:lnTo>
                <a:lnTo>
                  <a:pt x="48" y="118"/>
                </a:lnTo>
                <a:lnTo>
                  <a:pt x="36" y="114"/>
                </a:lnTo>
                <a:lnTo>
                  <a:pt x="26" y="108"/>
                </a:lnTo>
                <a:lnTo>
                  <a:pt x="18" y="102"/>
                </a:lnTo>
                <a:lnTo>
                  <a:pt x="10" y="92"/>
                </a:lnTo>
                <a:lnTo>
                  <a:pt x="4" y="82"/>
                </a:lnTo>
                <a:lnTo>
                  <a:pt x="0" y="72"/>
                </a:lnTo>
                <a:lnTo>
                  <a:pt x="0" y="60"/>
                </a:lnTo>
                <a:lnTo>
                  <a:pt x="0" y="48"/>
                </a:lnTo>
                <a:lnTo>
                  <a:pt x="4" y="36"/>
                </a:lnTo>
                <a:lnTo>
                  <a:pt x="10" y="26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8" y="0"/>
                </a:lnTo>
                <a:lnTo>
                  <a:pt x="60" y="0"/>
                </a:lnTo>
                <a:lnTo>
                  <a:pt x="72" y="0"/>
                </a:lnTo>
                <a:lnTo>
                  <a:pt x="82" y="4"/>
                </a:lnTo>
                <a:lnTo>
                  <a:pt x="92" y="10"/>
                </a:lnTo>
                <a:lnTo>
                  <a:pt x="102" y="16"/>
                </a:lnTo>
                <a:lnTo>
                  <a:pt x="110" y="26"/>
                </a:lnTo>
                <a:lnTo>
                  <a:pt x="114" y="36"/>
                </a:lnTo>
                <a:lnTo>
                  <a:pt x="118" y="48"/>
                </a:lnTo>
                <a:lnTo>
                  <a:pt x="120" y="60"/>
                </a:lnTo>
                <a:close/>
              </a:path>
            </a:pathLst>
          </a:custGeom>
          <a:solidFill>
            <a:srgbClr val="FFD400"/>
          </a:solidFill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0" name="Text Box 123"/>
          <p:cNvSpPr txBox="1">
            <a:spLocks noChangeArrowheads="1"/>
          </p:cNvSpPr>
          <p:nvPr/>
        </p:nvSpPr>
        <p:spPr bwMode="auto">
          <a:xfrm>
            <a:off x="5472113" y="5278438"/>
            <a:ext cx="1762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4</a:t>
            </a:r>
          </a:p>
        </p:txBody>
      </p:sp>
      <p:pic>
        <p:nvPicPr>
          <p:cNvPr id="26661" name="Picture 94" descr="\\172.16.3.215\data4\Graphics\Powerpoint\MH_DCM\MH_DCM-TEXTEDIT PROJECTS\SALADIN 7e\Processed files\chapt23\chapt23_textedit\png\sal03717_23_20_arrow0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8175" y="696913"/>
            <a:ext cx="52085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2" name="Picture 93" descr="V:\Graphics\Powerpoint\MH_DCM\MH_DCM-TEXTEDIT PROJECTS\SALADIN 7e\Processed files\chapt23\chapt23_textedit\png\sal03717_23_20_01.png"/>
          <p:cNvPicPr>
            <a:picLocks noChangeAspect="1" noChangeArrowheads="1"/>
          </p:cNvPicPr>
          <p:nvPr/>
        </p:nvPicPr>
        <p:blipFill>
          <a:blip r:embed="rId10"/>
          <a:srcRect r="1198" b="5084"/>
          <a:stretch>
            <a:fillRect/>
          </a:stretch>
        </p:blipFill>
        <p:spPr bwMode="auto">
          <a:xfrm>
            <a:off x="1328738" y="306388"/>
            <a:ext cx="21129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3" name="TextBox 225"/>
          <p:cNvSpPr txBox="1">
            <a:spLocks noChangeArrowheads="1"/>
          </p:cNvSpPr>
          <p:nvPr/>
        </p:nvSpPr>
        <p:spPr bwMode="auto">
          <a:xfrm>
            <a:off x="1487488" y="347663"/>
            <a:ext cx="17970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More salt is continually</a:t>
            </a:r>
          </a:p>
          <a:p>
            <a:r>
              <a:rPr lang="en-US" sz="1200" b="1"/>
              <a:t>added by the PCT.</a:t>
            </a:r>
          </a:p>
        </p:txBody>
      </p:sp>
      <p:sp>
        <p:nvSpPr>
          <p:cNvPr id="26664" name="Freeform 88"/>
          <p:cNvSpPr>
            <a:spLocks/>
          </p:cNvSpPr>
          <p:nvPr/>
        </p:nvSpPr>
        <p:spPr bwMode="auto">
          <a:xfrm>
            <a:off x="1231900" y="366713"/>
            <a:ext cx="190500" cy="190500"/>
          </a:xfrm>
          <a:custGeom>
            <a:avLst/>
            <a:gdLst>
              <a:gd name="T0" fmla="*/ 2147483647 w 120"/>
              <a:gd name="T1" fmla="*/ 2147483647 h 120"/>
              <a:gd name="T2" fmla="*/ 2147483647 w 120"/>
              <a:gd name="T3" fmla="*/ 2147483647 h 120"/>
              <a:gd name="T4" fmla="*/ 2147483647 w 120"/>
              <a:gd name="T5" fmla="*/ 2147483647 h 120"/>
              <a:gd name="T6" fmla="*/ 2147483647 w 120"/>
              <a:gd name="T7" fmla="*/ 2147483647 h 120"/>
              <a:gd name="T8" fmla="*/ 2147483647 w 120"/>
              <a:gd name="T9" fmla="*/ 2147483647 h 120"/>
              <a:gd name="T10" fmla="*/ 2147483647 w 120"/>
              <a:gd name="T11" fmla="*/ 2147483647 h 120"/>
              <a:gd name="T12" fmla="*/ 2147483647 w 120"/>
              <a:gd name="T13" fmla="*/ 2147483647 h 120"/>
              <a:gd name="T14" fmla="*/ 2147483647 w 120"/>
              <a:gd name="T15" fmla="*/ 2147483647 h 120"/>
              <a:gd name="T16" fmla="*/ 2147483647 w 120"/>
              <a:gd name="T17" fmla="*/ 2147483647 h 120"/>
              <a:gd name="T18" fmla="*/ 2147483647 w 120"/>
              <a:gd name="T19" fmla="*/ 2147483647 h 120"/>
              <a:gd name="T20" fmla="*/ 2147483647 w 120"/>
              <a:gd name="T21" fmla="*/ 2147483647 h 120"/>
              <a:gd name="T22" fmla="*/ 2147483647 w 120"/>
              <a:gd name="T23" fmla="*/ 2147483647 h 120"/>
              <a:gd name="T24" fmla="*/ 2147483647 w 120"/>
              <a:gd name="T25" fmla="*/ 2147483647 h 120"/>
              <a:gd name="T26" fmla="*/ 2147483647 w 120"/>
              <a:gd name="T27" fmla="*/ 2147483647 h 120"/>
              <a:gd name="T28" fmla="*/ 2147483647 w 120"/>
              <a:gd name="T29" fmla="*/ 2147483647 h 120"/>
              <a:gd name="T30" fmla="*/ 2147483647 w 120"/>
              <a:gd name="T31" fmla="*/ 2147483647 h 120"/>
              <a:gd name="T32" fmla="*/ 2147483647 w 120"/>
              <a:gd name="T33" fmla="*/ 2147483647 h 120"/>
              <a:gd name="T34" fmla="*/ 0 w 120"/>
              <a:gd name="T35" fmla="*/ 2147483647 h 120"/>
              <a:gd name="T36" fmla="*/ 0 w 120"/>
              <a:gd name="T37" fmla="*/ 2147483647 h 120"/>
              <a:gd name="T38" fmla="*/ 0 w 120"/>
              <a:gd name="T39" fmla="*/ 2147483647 h 120"/>
              <a:gd name="T40" fmla="*/ 0 w 120"/>
              <a:gd name="T41" fmla="*/ 2147483647 h 120"/>
              <a:gd name="T42" fmla="*/ 2147483647 w 120"/>
              <a:gd name="T43" fmla="*/ 2147483647 h 120"/>
              <a:gd name="T44" fmla="*/ 2147483647 w 120"/>
              <a:gd name="T45" fmla="*/ 2147483647 h 120"/>
              <a:gd name="T46" fmla="*/ 2147483647 w 120"/>
              <a:gd name="T47" fmla="*/ 2147483647 h 120"/>
              <a:gd name="T48" fmla="*/ 2147483647 w 120"/>
              <a:gd name="T49" fmla="*/ 2147483647 h 120"/>
              <a:gd name="T50" fmla="*/ 2147483647 w 120"/>
              <a:gd name="T51" fmla="*/ 2147483647 h 120"/>
              <a:gd name="T52" fmla="*/ 2147483647 w 120"/>
              <a:gd name="T53" fmla="*/ 2147483647 h 120"/>
              <a:gd name="T54" fmla="*/ 2147483647 w 120"/>
              <a:gd name="T55" fmla="*/ 0 h 120"/>
              <a:gd name="T56" fmla="*/ 2147483647 w 120"/>
              <a:gd name="T57" fmla="*/ 0 h 120"/>
              <a:gd name="T58" fmla="*/ 2147483647 w 120"/>
              <a:gd name="T59" fmla="*/ 2147483647 h 120"/>
              <a:gd name="T60" fmla="*/ 2147483647 w 120"/>
              <a:gd name="T61" fmla="*/ 2147483647 h 120"/>
              <a:gd name="T62" fmla="*/ 2147483647 w 120"/>
              <a:gd name="T63" fmla="*/ 2147483647 h 120"/>
              <a:gd name="T64" fmla="*/ 2147483647 w 120"/>
              <a:gd name="T65" fmla="*/ 2147483647 h 120"/>
              <a:gd name="T66" fmla="*/ 2147483647 w 120"/>
              <a:gd name="T67" fmla="*/ 2147483647 h 120"/>
              <a:gd name="T68" fmla="*/ 2147483647 w 120"/>
              <a:gd name="T69" fmla="*/ 2147483647 h 120"/>
              <a:gd name="T70" fmla="*/ 2147483647 w 120"/>
              <a:gd name="T71" fmla="*/ 2147483647 h 120"/>
              <a:gd name="T72" fmla="*/ 2147483647 w 120"/>
              <a:gd name="T73" fmla="*/ 2147483647 h 120"/>
              <a:gd name="T74" fmla="*/ 2147483647 w 120"/>
              <a:gd name="T75" fmla="*/ 2147483647 h 1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0"/>
              <a:gd name="T115" fmla="*/ 0 h 120"/>
              <a:gd name="T116" fmla="*/ 120 w 120"/>
              <a:gd name="T117" fmla="*/ 120 h 1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0" h="120">
                <a:moveTo>
                  <a:pt x="120" y="60"/>
                </a:moveTo>
                <a:lnTo>
                  <a:pt x="120" y="60"/>
                </a:lnTo>
                <a:lnTo>
                  <a:pt x="118" y="72"/>
                </a:lnTo>
                <a:lnTo>
                  <a:pt x="114" y="84"/>
                </a:lnTo>
                <a:lnTo>
                  <a:pt x="110" y="94"/>
                </a:lnTo>
                <a:lnTo>
                  <a:pt x="102" y="102"/>
                </a:lnTo>
                <a:lnTo>
                  <a:pt x="92" y="110"/>
                </a:lnTo>
                <a:lnTo>
                  <a:pt x="82" y="116"/>
                </a:lnTo>
                <a:lnTo>
                  <a:pt x="72" y="118"/>
                </a:lnTo>
                <a:lnTo>
                  <a:pt x="60" y="120"/>
                </a:lnTo>
                <a:lnTo>
                  <a:pt x="48" y="118"/>
                </a:lnTo>
                <a:lnTo>
                  <a:pt x="36" y="116"/>
                </a:lnTo>
                <a:lnTo>
                  <a:pt x="26" y="110"/>
                </a:lnTo>
                <a:lnTo>
                  <a:pt x="18" y="102"/>
                </a:lnTo>
                <a:lnTo>
                  <a:pt x="10" y="94"/>
                </a:lnTo>
                <a:lnTo>
                  <a:pt x="4" y="84"/>
                </a:lnTo>
                <a:lnTo>
                  <a:pt x="0" y="72"/>
                </a:lnTo>
                <a:lnTo>
                  <a:pt x="0" y="60"/>
                </a:lnTo>
                <a:lnTo>
                  <a:pt x="0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6" y="10"/>
                </a:lnTo>
                <a:lnTo>
                  <a:pt x="36" y="4"/>
                </a:lnTo>
                <a:lnTo>
                  <a:pt x="48" y="2"/>
                </a:lnTo>
                <a:lnTo>
                  <a:pt x="60" y="0"/>
                </a:lnTo>
                <a:lnTo>
                  <a:pt x="72" y="2"/>
                </a:lnTo>
                <a:lnTo>
                  <a:pt x="82" y="4"/>
                </a:lnTo>
                <a:lnTo>
                  <a:pt x="92" y="10"/>
                </a:lnTo>
                <a:lnTo>
                  <a:pt x="102" y="18"/>
                </a:lnTo>
                <a:lnTo>
                  <a:pt x="110" y="26"/>
                </a:lnTo>
                <a:lnTo>
                  <a:pt x="114" y="36"/>
                </a:lnTo>
                <a:lnTo>
                  <a:pt x="118" y="48"/>
                </a:lnTo>
                <a:lnTo>
                  <a:pt x="120" y="60"/>
                </a:lnTo>
                <a:close/>
              </a:path>
            </a:pathLst>
          </a:custGeom>
          <a:solidFill>
            <a:srgbClr val="FFD400"/>
          </a:solidFill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5" name="TextBox 226"/>
          <p:cNvSpPr txBox="1">
            <a:spLocks noChangeArrowheads="1"/>
          </p:cNvSpPr>
          <p:nvPr/>
        </p:nvSpPr>
        <p:spPr bwMode="auto">
          <a:xfrm>
            <a:off x="1284288" y="371475"/>
            <a:ext cx="177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26666" name="Rectangle 6"/>
          <p:cNvSpPr>
            <a:spLocks noChangeArrowheads="1"/>
          </p:cNvSpPr>
          <p:nvPr/>
        </p:nvSpPr>
        <p:spPr bwMode="auto">
          <a:xfrm>
            <a:off x="5743575" y="3536950"/>
            <a:ext cx="342900" cy="598488"/>
          </a:xfrm>
          <a:prstGeom prst="rect">
            <a:avLst/>
          </a:prstGeom>
          <a:solidFill>
            <a:srgbClr val="EDA39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7" name="Text Box 148"/>
          <p:cNvSpPr txBox="1">
            <a:spLocks noChangeArrowheads="1"/>
          </p:cNvSpPr>
          <p:nvPr/>
        </p:nvSpPr>
        <p:spPr bwMode="auto">
          <a:xfrm>
            <a:off x="5784850" y="3929063"/>
            <a:ext cx="301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Cl</a:t>
            </a:r>
            <a:r>
              <a:rPr lang="en-US" sz="1200" b="1" baseline="30000"/>
              <a:t>–</a:t>
            </a:r>
          </a:p>
        </p:txBody>
      </p:sp>
      <p:sp>
        <p:nvSpPr>
          <p:cNvPr id="26668" name="Rectangle 5"/>
          <p:cNvSpPr>
            <a:spLocks noChangeArrowheads="1"/>
          </p:cNvSpPr>
          <p:nvPr/>
        </p:nvSpPr>
        <p:spPr bwMode="auto">
          <a:xfrm>
            <a:off x="5746750" y="4573588"/>
            <a:ext cx="342900" cy="598487"/>
          </a:xfrm>
          <a:prstGeom prst="rect">
            <a:avLst/>
          </a:prstGeom>
          <a:solidFill>
            <a:srgbClr val="EDA39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9" name="Text Box 150"/>
          <p:cNvSpPr txBox="1">
            <a:spLocks noChangeArrowheads="1"/>
          </p:cNvSpPr>
          <p:nvPr/>
        </p:nvSpPr>
        <p:spPr bwMode="auto">
          <a:xfrm>
            <a:off x="5783263" y="4779963"/>
            <a:ext cx="2905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K+</a:t>
            </a:r>
          </a:p>
        </p:txBody>
      </p:sp>
      <p:sp>
        <p:nvSpPr>
          <p:cNvPr id="26670" name="Text Box 151"/>
          <p:cNvSpPr txBox="1">
            <a:spLocks noChangeArrowheads="1"/>
          </p:cNvSpPr>
          <p:nvPr/>
        </p:nvSpPr>
        <p:spPr bwMode="auto">
          <a:xfrm>
            <a:off x="5783263" y="4957763"/>
            <a:ext cx="301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Cl</a:t>
            </a:r>
            <a:r>
              <a:rPr lang="en-US" sz="1200" b="1" baseline="30000"/>
              <a:t>–</a:t>
            </a:r>
          </a:p>
        </p:txBody>
      </p:sp>
      <p:sp>
        <p:nvSpPr>
          <p:cNvPr id="26671" name="Rectangle 10"/>
          <p:cNvSpPr>
            <a:spLocks noChangeArrowheads="1"/>
          </p:cNvSpPr>
          <p:nvPr/>
        </p:nvSpPr>
        <p:spPr bwMode="auto">
          <a:xfrm>
            <a:off x="4414838" y="4362450"/>
            <a:ext cx="341312" cy="598488"/>
          </a:xfrm>
          <a:prstGeom prst="rect">
            <a:avLst/>
          </a:prstGeom>
          <a:solidFill>
            <a:srgbClr val="EDA39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2" name="Freeform 118"/>
          <p:cNvSpPr>
            <a:spLocks/>
          </p:cNvSpPr>
          <p:nvPr/>
        </p:nvSpPr>
        <p:spPr bwMode="auto">
          <a:xfrm>
            <a:off x="3736975" y="4295775"/>
            <a:ext cx="265113" cy="331788"/>
          </a:xfrm>
          <a:custGeom>
            <a:avLst/>
            <a:gdLst>
              <a:gd name="T0" fmla="*/ 2147483647 w 167"/>
              <a:gd name="T1" fmla="*/ 0 h 209"/>
              <a:gd name="T2" fmla="*/ 2147483647 w 167"/>
              <a:gd name="T3" fmla="*/ 0 h 209"/>
              <a:gd name="T4" fmla="*/ 2147483647 w 167"/>
              <a:gd name="T5" fmla="*/ 2147483647 h 209"/>
              <a:gd name="T6" fmla="*/ 2147483647 w 167"/>
              <a:gd name="T7" fmla="*/ 2147483647 h 209"/>
              <a:gd name="T8" fmla="*/ 2147483647 w 167"/>
              <a:gd name="T9" fmla="*/ 2147483647 h 209"/>
              <a:gd name="T10" fmla="*/ 2147483647 w 167"/>
              <a:gd name="T11" fmla="*/ 2147483647 h 209"/>
              <a:gd name="T12" fmla="*/ 2147483647 w 167"/>
              <a:gd name="T13" fmla="*/ 2147483647 h 209"/>
              <a:gd name="T14" fmla="*/ 2147483647 w 167"/>
              <a:gd name="T15" fmla="*/ 2147483647 h 209"/>
              <a:gd name="T16" fmla="*/ 2147483647 w 167"/>
              <a:gd name="T17" fmla="*/ 2147483647 h 209"/>
              <a:gd name="T18" fmla="*/ 0 w 167"/>
              <a:gd name="T19" fmla="*/ 2147483647 h 2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09"/>
              <a:gd name="T32" fmla="*/ 167 w 167"/>
              <a:gd name="T33" fmla="*/ 209 h 2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09">
                <a:moveTo>
                  <a:pt x="167" y="0"/>
                </a:moveTo>
                <a:lnTo>
                  <a:pt x="167" y="0"/>
                </a:lnTo>
                <a:lnTo>
                  <a:pt x="158" y="28"/>
                </a:lnTo>
                <a:lnTo>
                  <a:pt x="145" y="57"/>
                </a:lnTo>
                <a:lnTo>
                  <a:pt x="128" y="88"/>
                </a:lnTo>
                <a:lnTo>
                  <a:pt x="106" y="116"/>
                </a:lnTo>
                <a:lnTo>
                  <a:pt x="81" y="145"/>
                </a:lnTo>
                <a:lnTo>
                  <a:pt x="55" y="169"/>
                </a:lnTo>
                <a:lnTo>
                  <a:pt x="26" y="191"/>
                </a:lnTo>
                <a:lnTo>
                  <a:pt x="0" y="209"/>
                </a:lnTo>
              </a:path>
            </a:pathLst>
          </a:custGeom>
          <a:noFill/>
          <a:ln w="26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3" name="Freeform 123"/>
          <p:cNvSpPr>
            <a:spLocks/>
          </p:cNvSpPr>
          <p:nvPr/>
        </p:nvSpPr>
        <p:spPr bwMode="auto">
          <a:xfrm>
            <a:off x="3621088" y="4487863"/>
            <a:ext cx="252412" cy="204787"/>
          </a:xfrm>
          <a:custGeom>
            <a:avLst/>
            <a:gdLst>
              <a:gd name="T0" fmla="*/ 0 w 159"/>
              <a:gd name="T1" fmla="*/ 2147483647 h 129"/>
              <a:gd name="T2" fmla="*/ 2147483647 w 159"/>
              <a:gd name="T3" fmla="*/ 2147483647 h 129"/>
              <a:gd name="T4" fmla="*/ 2147483647 w 159"/>
              <a:gd name="T5" fmla="*/ 2147483647 h 129"/>
              <a:gd name="T6" fmla="*/ 2147483647 w 159"/>
              <a:gd name="T7" fmla="*/ 0 h 129"/>
              <a:gd name="T8" fmla="*/ 0 w 159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129"/>
              <a:gd name="T17" fmla="*/ 159 w 159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129">
                <a:moveTo>
                  <a:pt x="0" y="129"/>
                </a:moveTo>
                <a:lnTo>
                  <a:pt x="159" y="101"/>
                </a:lnTo>
                <a:lnTo>
                  <a:pt x="97" y="70"/>
                </a:lnTo>
                <a:lnTo>
                  <a:pt x="95" y="0"/>
                </a:lnTo>
                <a:lnTo>
                  <a:pt x="0" y="129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4" name="Freeform 124"/>
          <p:cNvSpPr>
            <a:spLocks/>
          </p:cNvSpPr>
          <p:nvPr/>
        </p:nvSpPr>
        <p:spPr bwMode="auto">
          <a:xfrm>
            <a:off x="3736975" y="4295775"/>
            <a:ext cx="265113" cy="331788"/>
          </a:xfrm>
          <a:custGeom>
            <a:avLst/>
            <a:gdLst>
              <a:gd name="T0" fmla="*/ 2147483647 w 167"/>
              <a:gd name="T1" fmla="*/ 0 h 209"/>
              <a:gd name="T2" fmla="*/ 2147483647 w 167"/>
              <a:gd name="T3" fmla="*/ 0 h 209"/>
              <a:gd name="T4" fmla="*/ 2147483647 w 167"/>
              <a:gd name="T5" fmla="*/ 2147483647 h 209"/>
              <a:gd name="T6" fmla="*/ 2147483647 w 167"/>
              <a:gd name="T7" fmla="*/ 2147483647 h 209"/>
              <a:gd name="T8" fmla="*/ 2147483647 w 167"/>
              <a:gd name="T9" fmla="*/ 2147483647 h 209"/>
              <a:gd name="T10" fmla="*/ 2147483647 w 167"/>
              <a:gd name="T11" fmla="*/ 2147483647 h 209"/>
              <a:gd name="T12" fmla="*/ 2147483647 w 167"/>
              <a:gd name="T13" fmla="*/ 2147483647 h 209"/>
              <a:gd name="T14" fmla="*/ 2147483647 w 167"/>
              <a:gd name="T15" fmla="*/ 2147483647 h 209"/>
              <a:gd name="T16" fmla="*/ 2147483647 w 167"/>
              <a:gd name="T17" fmla="*/ 2147483647 h 209"/>
              <a:gd name="T18" fmla="*/ 0 w 167"/>
              <a:gd name="T19" fmla="*/ 2147483647 h 2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09"/>
              <a:gd name="T32" fmla="*/ 167 w 167"/>
              <a:gd name="T33" fmla="*/ 209 h 2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09">
                <a:moveTo>
                  <a:pt x="167" y="0"/>
                </a:moveTo>
                <a:lnTo>
                  <a:pt x="167" y="0"/>
                </a:lnTo>
                <a:lnTo>
                  <a:pt x="158" y="28"/>
                </a:lnTo>
                <a:lnTo>
                  <a:pt x="145" y="57"/>
                </a:lnTo>
                <a:lnTo>
                  <a:pt x="128" y="88"/>
                </a:lnTo>
                <a:lnTo>
                  <a:pt x="106" y="116"/>
                </a:lnTo>
                <a:lnTo>
                  <a:pt x="81" y="145"/>
                </a:lnTo>
                <a:lnTo>
                  <a:pt x="55" y="169"/>
                </a:lnTo>
                <a:lnTo>
                  <a:pt x="26" y="191"/>
                </a:lnTo>
                <a:lnTo>
                  <a:pt x="0" y="209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5" name="Text Box 140"/>
          <p:cNvSpPr txBox="1">
            <a:spLocks noChangeArrowheads="1"/>
          </p:cNvSpPr>
          <p:nvPr/>
        </p:nvSpPr>
        <p:spPr bwMode="auto">
          <a:xfrm>
            <a:off x="4451350" y="4384675"/>
            <a:ext cx="374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Na+</a:t>
            </a:r>
          </a:p>
        </p:txBody>
      </p:sp>
      <p:sp>
        <p:nvSpPr>
          <p:cNvPr id="26676" name="Text Box 141"/>
          <p:cNvSpPr txBox="1">
            <a:spLocks noChangeArrowheads="1"/>
          </p:cNvSpPr>
          <p:nvPr/>
        </p:nvSpPr>
        <p:spPr bwMode="auto">
          <a:xfrm>
            <a:off x="4451350" y="4575175"/>
            <a:ext cx="290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K+</a:t>
            </a:r>
          </a:p>
        </p:txBody>
      </p:sp>
      <p:sp>
        <p:nvSpPr>
          <p:cNvPr id="26677" name="Text Box 142"/>
          <p:cNvSpPr txBox="1">
            <a:spLocks noChangeArrowheads="1"/>
          </p:cNvSpPr>
          <p:nvPr/>
        </p:nvSpPr>
        <p:spPr bwMode="auto">
          <a:xfrm>
            <a:off x="4451350" y="4752975"/>
            <a:ext cx="3016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Cl</a:t>
            </a:r>
            <a:r>
              <a:rPr lang="en-US" sz="1200" b="1" baseline="30000"/>
              <a:t>–</a:t>
            </a:r>
          </a:p>
        </p:txBody>
      </p:sp>
      <p:sp>
        <p:nvSpPr>
          <p:cNvPr id="26678" name="Text Box 153"/>
          <p:cNvSpPr txBox="1">
            <a:spLocks noChangeArrowheads="1"/>
          </p:cNvSpPr>
          <p:nvPr/>
        </p:nvSpPr>
        <p:spPr bwMode="auto">
          <a:xfrm>
            <a:off x="3308350" y="4595813"/>
            <a:ext cx="4048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00CCFF"/>
                </a:solidFill>
              </a:rPr>
              <a:t>H</a:t>
            </a:r>
            <a:r>
              <a:rPr lang="en-US" sz="1300" b="1" baseline="-25000">
                <a:solidFill>
                  <a:srgbClr val="00CCFF"/>
                </a:solidFill>
              </a:rPr>
              <a:t>2</a:t>
            </a:r>
            <a:r>
              <a:rPr lang="en-US" sz="1300" b="1">
                <a:solidFill>
                  <a:srgbClr val="00CCFF"/>
                </a:solidFill>
              </a:rPr>
              <a:t>O</a:t>
            </a:r>
          </a:p>
        </p:txBody>
      </p:sp>
      <p:sp>
        <p:nvSpPr>
          <p:cNvPr id="26679" name="Rectangle 8"/>
          <p:cNvSpPr>
            <a:spLocks noChangeArrowheads="1"/>
          </p:cNvSpPr>
          <p:nvPr/>
        </p:nvSpPr>
        <p:spPr bwMode="auto">
          <a:xfrm>
            <a:off x="4418013" y="2611438"/>
            <a:ext cx="342900" cy="598487"/>
          </a:xfrm>
          <a:prstGeom prst="rect">
            <a:avLst/>
          </a:prstGeom>
          <a:solidFill>
            <a:srgbClr val="EDA39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0" name="Freeform 121"/>
          <p:cNvSpPr>
            <a:spLocks/>
          </p:cNvSpPr>
          <p:nvPr/>
        </p:nvSpPr>
        <p:spPr bwMode="auto">
          <a:xfrm>
            <a:off x="4100513" y="3006725"/>
            <a:ext cx="265112" cy="334963"/>
          </a:xfrm>
          <a:custGeom>
            <a:avLst/>
            <a:gdLst>
              <a:gd name="T0" fmla="*/ 0 w 167"/>
              <a:gd name="T1" fmla="*/ 0 h 211"/>
              <a:gd name="T2" fmla="*/ 0 w 167"/>
              <a:gd name="T3" fmla="*/ 0 h 211"/>
              <a:gd name="T4" fmla="*/ 2147483647 w 167"/>
              <a:gd name="T5" fmla="*/ 2147483647 h 211"/>
              <a:gd name="T6" fmla="*/ 2147483647 w 167"/>
              <a:gd name="T7" fmla="*/ 2147483647 h 211"/>
              <a:gd name="T8" fmla="*/ 2147483647 w 167"/>
              <a:gd name="T9" fmla="*/ 2147483647 h 211"/>
              <a:gd name="T10" fmla="*/ 2147483647 w 167"/>
              <a:gd name="T11" fmla="*/ 2147483647 h 211"/>
              <a:gd name="T12" fmla="*/ 2147483647 w 167"/>
              <a:gd name="T13" fmla="*/ 2147483647 h 211"/>
              <a:gd name="T14" fmla="*/ 2147483647 w 167"/>
              <a:gd name="T15" fmla="*/ 2147483647 h 211"/>
              <a:gd name="T16" fmla="*/ 2147483647 w 167"/>
              <a:gd name="T17" fmla="*/ 2147483647 h 211"/>
              <a:gd name="T18" fmla="*/ 2147483647 w 167"/>
              <a:gd name="T19" fmla="*/ 2147483647 h 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11"/>
              <a:gd name="T32" fmla="*/ 167 w 167"/>
              <a:gd name="T33" fmla="*/ 211 h 2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11">
                <a:moveTo>
                  <a:pt x="0" y="0"/>
                </a:moveTo>
                <a:lnTo>
                  <a:pt x="0" y="0"/>
                </a:lnTo>
                <a:lnTo>
                  <a:pt x="9" y="29"/>
                </a:lnTo>
                <a:lnTo>
                  <a:pt x="22" y="59"/>
                </a:lnTo>
                <a:lnTo>
                  <a:pt x="39" y="90"/>
                </a:lnTo>
                <a:lnTo>
                  <a:pt x="61" y="119"/>
                </a:lnTo>
                <a:lnTo>
                  <a:pt x="86" y="145"/>
                </a:lnTo>
                <a:lnTo>
                  <a:pt x="112" y="172"/>
                </a:lnTo>
                <a:lnTo>
                  <a:pt x="141" y="194"/>
                </a:lnTo>
                <a:lnTo>
                  <a:pt x="167" y="211"/>
                </a:lnTo>
              </a:path>
            </a:pathLst>
          </a:custGeom>
          <a:noFill/>
          <a:ln w="26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1" name="Freeform 142"/>
          <p:cNvSpPr>
            <a:spLocks/>
          </p:cNvSpPr>
          <p:nvPr/>
        </p:nvSpPr>
        <p:spPr bwMode="auto">
          <a:xfrm>
            <a:off x="4100513" y="3006725"/>
            <a:ext cx="265112" cy="334963"/>
          </a:xfrm>
          <a:custGeom>
            <a:avLst/>
            <a:gdLst>
              <a:gd name="T0" fmla="*/ 0 w 167"/>
              <a:gd name="T1" fmla="*/ 0 h 211"/>
              <a:gd name="T2" fmla="*/ 0 w 167"/>
              <a:gd name="T3" fmla="*/ 0 h 211"/>
              <a:gd name="T4" fmla="*/ 2147483647 w 167"/>
              <a:gd name="T5" fmla="*/ 2147483647 h 211"/>
              <a:gd name="T6" fmla="*/ 2147483647 w 167"/>
              <a:gd name="T7" fmla="*/ 2147483647 h 211"/>
              <a:gd name="T8" fmla="*/ 2147483647 w 167"/>
              <a:gd name="T9" fmla="*/ 2147483647 h 211"/>
              <a:gd name="T10" fmla="*/ 2147483647 w 167"/>
              <a:gd name="T11" fmla="*/ 2147483647 h 211"/>
              <a:gd name="T12" fmla="*/ 2147483647 w 167"/>
              <a:gd name="T13" fmla="*/ 2147483647 h 211"/>
              <a:gd name="T14" fmla="*/ 2147483647 w 167"/>
              <a:gd name="T15" fmla="*/ 2147483647 h 211"/>
              <a:gd name="T16" fmla="*/ 2147483647 w 167"/>
              <a:gd name="T17" fmla="*/ 2147483647 h 211"/>
              <a:gd name="T18" fmla="*/ 2147483647 w 167"/>
              <a:gd name="T19" fmla="*/ 2147483647 h 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11"/>
              <a:gd name="T32" fmla="*/ 167 w 167"/>
              <a:gd name="T33" fmla="*/ 211 h 2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11">
                <a:moveTo>
                  <a:pt x="0" y="0"/>
                </a:moveTo>
                <a:lnTo>
                  <a:pt x="0" y="0"/>
                </a:lnTo>
                <a:lnTo>
                  <a:pt x="9" y="29"/>
                </a:lnTo>
                <a:lnTo>
                  <a:pt x="22" y="59"/>
                </a:lnTo>
                <a:lnTo>
                  <a:pt x="39" y="90"/>
                </a:lnTo>
                <a:lnTo>
                  <a:pt x="61" y="119"/>
                </a:lnTo>
                <a:lnTo>
                  <a:pt x="86" y="145"/>
                </a:lnTo>
                <a:lnTo>
                  <a:pt x="112" y="172"/>
                </a:lnTo>
                <a:lnTo>
                  <a:pt x="141" y="194"/>
                </a:lnTo>
                <a:lnTo>
                  <a:pt x="167" y="211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2" name="Freeform 90"/>
          <p:cNvSpPr>
            <a:spLocks/>
          </p:cNvSpPr>
          <p:nvPr/>
        </p:nvSpPr>
        <p:spPr bwMode="auto">
          <a:xfrm>
            <a:off x="1216025" y="2606675"/>
            <a:ext cx="190500" cy="190500"/>
          </a:xfrm>
          <a:custGeom>
            <a:avLst/>
            <a:gdLst>
              <a:gd name="T0" fmla="*/ 2147483647 w 120"/>
              <a:gd name="T1" fmla="*/ 2147483647 h 120"/>
              <a:gd name="T2" fmla="*/ 2147483647 w 120"/>
              <a:gd name="T3" fmla="*/ 2147483647 h 120"/>
              <a:gd name="T4" fmla="*/ 2147483647 w 120"/>
              <a:gd name="T5" fmla="*/ 2147483647 h 120"/>
              <a:gd name="T6" fmla="*/ 2147483647 w 120"/>
              <a:gd name="T7" fmla="*/ 2147483647 h 120"/>
              <a:gd name="T8" fmla="*/ 2147483647 w 120"/>
              <a:gd name="T9" fmla="*/ 2147483647 h 120"/>
              <a:gd name="T10" fmla="*/ 2147483647 w 120"/>
              <a:gd name="T11" fmla="*/ 2147483647 h 120"/>
              <a:gd name="T12" fmla="*/ 2147483647 w 120"/>
              <a:gd name="T13" fmla="*/ 2147483647 h 120"/>
              <a:gd name="T14" fmla="*/ 2147483647 w 120"/>
              <a:gd name="T15" fmla="*/ 2147483647 h 120"/>
              <a:gd name="T16" fmla="*/ 2147483647 w 120"/>
              <a:gd name="T17" fmla="*/ 2147483647 h 120"/>
              <a:gd name="T18" fmla="*/ 2147483647 w 120"/>
              <a:gd name="T19" fmla="*/ 2147483647 h 120"/>
              <a:gd name="T20" fmla="*/ 2147483647 w 120"/>
              <a:gd name="T21" fmla="*/ 2147483647 h 120"/>
              <a:gd name="T22" fmla="*/ 2147483647 w 120"/>
              <a:gd name="T23" fmla="*/ 2147483647 h 120"/>
              <a:gd name="T24" fmla="*/ 2147483647 w 120"/>
              <a:gd name="T25" fmla="*/ 2147483647 h 120"/>
              <a:gd name="T26" fmla="*/ 2147483647 w 120"/>
              <a:gd name="T27" fmla="*/ 2147483647 h 120"/>
              <a:gd name="T28" fmla="*/ 2147483647 w 120"/>
              <a:gd name="T29" fmla="*/ 2147483647 h 120"/>
              <a:gd name="T30" fmla="*/ 2147483647 w 120"/>
              <a:gd name="T31" fmla="*/ 2147483647 h 120"/>
              <a:gd name="T32" fmla="*/ 2147483647 w 120"/>
              <a:gd name="T33" fmla="*/ 2147483647 h 120"/>
              <a:gd name="T34" fmla="*/ 0 w 120"/>
              <a:gd name="T35" fmla="*/ 2147483647 h 120"/>
              <a:gd name="T36" fmla="*/ 0 w 120"/>
              <a:gd name="T37" fmla="*/ 2147483647 h 120"/>
              <a:gd name="T38" fmla="*/ 0 w 120"/>
              <a:gd name="T39" fmla="*/ 2147483647 h 120"/>
              <a:gd name="T40" fmla="*/ 0 w 120"/>
              <a:gd name="T41" fmla="*/ 2147483647 h 120"/>
              <a:gd name="T42" fmla="*/ 2147483647 w 120"/>
              <a:gd name="T43" fmla="*/ 2147483647 h 120"/>
              <a:gd name="T44" fmla="*/ 2147483647 w 120"/>
              <a:gd name="T45" fmla="*/ 2147483647 h 120"/>
              <a:gd name="T46" fmla="*/ 2147483647 w 120"/>
              <a:gd name="T47" fmla="*/ 2147483647 h 120"/>
              <a:gd name="T48" fmla="*/ 2147483647 w 120"/>
              <a:gd name="T49" fmla="*/ 2147483647 h 120"/>
              <a:gd name="T50" fmla="*/ 2147483647 w 120"/>
              <a:gd name="T51" fmla="*/ 2147483647 h 120"/>
              <a:gd name="T52" fmla="*/ 2147483647 w 120"/>
              <a:gd name="T53" fmla="*/ 2147483647 h 120"/>
              <a:gd name="T54" fmla="*/ 2147483647 w 120"/>
              <a:gd name="T55" fmla="*/ 0 h 120"/>
              <a:gd name="T56" fmla="*/ 2147483647 w 120"/>
              <a:gd name="T57" fmla="*/ 0 h 120"/>
              <a:gd name="T58" fmla="*/ 2147483647 w 120"/>
              <a:gd name="T59" fmla="*/ 2147483647 h 120"/>
              <a:gd name="T60" fmla="*/ 2147483647 w 120"/>
              <a:gd name="T61" fmla="*/ 2147483647 h 120"/>
              <a:gd name="T62" fmla="*/ 2147483647 w 120"/>
              <a:gd name="T63" fmla="*/ 2147483647 h 120"/>
              <a:gd name="T64" fmla="*/ 2147483647 w 120"/>
              <a:gd name="T65" fmla="*/ 2147483647 h 120"/>
              <a:gd name="T66" fmla="*/ 2147483647 w 120"/>
              <a:gd name="T67" fmla="*/ 2147483647 h 120"/>
              <a:gd name="T68" fmla="*/ 2147483647 w 120"/>
              <a:gd name="T69" fmla="*/ 2147483647 h 120"/>
              <a:gd name="T70" fmla="*/ 2147483647 w 120"/>
              <a:gd name="T71" fmla="*/ 2147483647 h 120"/>
              <a:gd name="T72" fmla="*/ 2147483647 w 120"/>
              <a:gd name="T73" fmla="*/ 2147483647 h 120"/>
              <a:gd name="T74" fmla="*/ 2147483647 w 120"/>
              <a:gd name="T75" fmla="*/ 2147483647 h 1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0"/>
              <a:gd name="T115" fmla="*/ 0 h 120"/>
              <a:gd name="T116" fmla="*/ 120 w 120"/>
              <a:gd name="T117" fmla="*/ 120 h 1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0" h="120">
                <a:moveTo>
                  <a:pt x="120" y="60"/>
                </a:moveTo>
                <a:lnTo>
                  <a:pt x="120" y="60"/>
                </a:lnTo>
                <a:lnTo>
                  <a:pt x="118" y="72"/>
                </a:lnTo>
                <a:lnTo>
                  <a:pt x="114" y="84"/>
                </a:lnTo>
                <a:lnTo>
                  <a:pt x="110" y="94"/>
                </a:lnTo>
                <a:lnTo>
                  <a:pt x="102" y="102"/>
                </a:lnTo>
                <a:lnTo>
                  <a:pt x="92" y="110"/>
                </a:lnTo>
                <a:lnTo>
                  <a:pt x="82" y="116"/>
                </a:lnTo>
                <a:lnTo>
                  <a:pt x="72" y="118"/>
                </a:lnTo>
                <a:lnTo>
                  <a:pt x="60" y="120"/>
                </a:lnTo>
                <a:lnTo>
                  <a:pt x="48" y="118"/>
                </a:lnTo>
                <a:lnTo>
                  <a:pt x="36" y="116"/>
                </a:lnTo>
                <a:lnTo>
                  <a:pt x="26" y="110"/>
                </a:lnTo>
                <a:lnTo>
                  <a:pt x="18" y="102"/>
                </a:lnTo>
                <a:lnTo>
                  <a:pt x="10" y="94"/>
                </a:lnTo>
                <a:lnTo>
                  <a:pt x="4" y="84"/>
                </a:lnTo>
                <a:lnTo>
                  <a:pt x="0" y="72"/>
                </a:lnTo>
                <a:lnTo>
                  <a:pt x="0" y="60"/>
                </a:lnTo>
                <a:lnTo>
                  <a:pt x="0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6" y="10"/>
                </a:lnTo>
                <a:lnTo>
                  <a:pt x="36" y="4"/>
                </a:lnTo>
                <a:lnTo>
                  <a:pt x="48" y="2"/>
                </a:lnTo>
                <a:lnTo>
                  <a:pt x="60" y="0"/>
                </a:lnTo>
                <a:lnTo>
                  <a:pt x="72" y="2"/>
                </a:lnTo>
                <a:lnTo>
                  <a:pt x="82" y="4"/>
                </a:lnTo>
                <a:lnTo>
                  <a:pt x="92" y="10"/>
                </a:lnTo>
                <a:lnTo>
                  <a:pt x="102" y="18"/>
                </a:lnTo>
                <a:lnTo>
                  <a:pt x="110" y="26"/>
                </a:lnTo>
                <a:lnTo>
                  <a:pt x="114" y="36"/>
                </a:lnTo>
                <a:lnTo>
                  <a:pt x="118" y="48"/>
                </a:lnTo>
                <a:lnTo>
                  <a:pt x="120" y="60"/>
                </a:lnTo>
                <a:close/>
              </a:path>
            </a:pathLst>
          </a:custGeom>
          <a:solidFill>
            <a:srgbClr val="FFD400"/>
          </a:solidFill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3" name="TextBox 228"/>
          <p:cNvSpPr txBox="1">
            <a:spLocks noChangeArrowheads="1"/>
          </p:cNvSpPr>
          <p:nvPr/>
        </p:nvSpPr>
        <p:spPr bwMode="auto">
          <a:xfrm>
            <a:off x="1273175" y="2605088"/>
            <a:ext cx="176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26684" name="Rectangle 9"/>
          <p:cNvSpPr>
            <a:spLocks noChangeArrowheads="1"/>
          </p:cNvSpPr>
          <p:nvPr/>
        </p:nvSpPr>
        <p:spPr bwMode="auto">
          <a:xfrm>
            <a:off x="4418013" y="3490913"/>
            <a:ext cx="342900" cy="598487"/>
          </a:xfrm>
          <a:prstGeom prst="rect">
            <a:avLst/>
          </a:prstGeom>
          <a:solidFill>
            <a:srgbClr val="EDA39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5" name="Text Box 138"/>
          <p:cNvSpPr txBox="1">
            <a:spLocks noChangeArrowheads="1"/>
          </p:cNvSpPr>
          <p:nvPr/>
        </p:nvSpPr>
        <p:spPr bwMode="auto">
          <a:xfrm>
            <a:off x="4459288" y="3703638"/>
            <a:ext cx="2905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K+</a:t>
            </a:r>
          </a:p>
        </p:txBody>
      </p:sp>
      <p:sp>
        <p:nvSpPr>
          <p:cNvPr id="26686" name="Text Box 139"/>
          <p:cNvSpPr txBox="1">
            <a:spLocks noChangeArrowheads="1"/>
          </p:cNvSpPr>
          <p:nvPr/>
        </p:nvSpPr>
        <p:spPr bwMode="auto">
          <a:xfrm>
            <a:off x="4459288" y="3881438"/>
            <a:ext cx="301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Cl</a:t>
            </a:r>
            <a:r>
              <a:rPr lang="en-US" sz="1200" b="1" baseline="30000"/>
              <a:t>–</a:t>
            </a:r>
          </a:p>
        </p:txBody>
      </p:sp>
      <p:sp>
        <p:nvSpPr>
          <p:cNvPr id="26687" name="Text Box 137"/>
          <p:cNvSpPr txBox="1">
            <a:spLocks noChangeArrowheads="1"/>
          </p:cNvSpPr>
          <p:nvPr/>
        </p:nvSpPr>
        <p:spPr bwMode="auto">
          <a:xfrm>
            <a:off x="4459288" y="3513138"/>
            <a:ext cx="3746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Na+</a:t>
            </a:r>
          </a:p>
        </p:txBody>
      </p:sp>
      <p:sp>
        <p:nvSpPr>
          <p:cNvPr id="26688" name="Text Box 128"/>
          <p:cNvSpPr txBox="1">
            <a:spLocks noChangeArrowheads="1"/>
          </p:cNvSpPr>
          <p:nvPr/>
        </p:nvSpPr>
        <p:spPr bwMode="auto">
          <a:xfrm>
            <a:off x="3963988" y="3586163"/>
            <a:ext cx="3444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600</a:t>
            </a:r>
          </a:p>
        </p:txBody>
      </p:sp>
      <p:sp>
        <p:nvSpPr>
          <p:cNvPr id="26689" name="Text Box 152"/>
          <p:cNvSpPr txBox="1">
            <a:spLocks noChangeArrowheads="1"/>
          </p:cNvSpPr>
          <p:nvPr/>
        </p:nvSpPr>
        <p:spPr bwMode="auto">
          <a:xfrm>
            <a:off x="3278188" y="3559175"/>
            <a:ext cx="4048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00CCFF"/>
                </a:solidFill>
              </a:rPr>
              <a:t>H</a:t>
            </a:r>
            <a:r>
              <a:rPr lang="en-US" sz="1300" b="1" baseline="-25000">
                <a:solidFill>
                  <a:srgbClr val="00CCFF"/>
                </a:solidFill>
              </a:rPr>
              <a:t>2</a:t>
            </a:r>
            <a:r>
              <a:rPr lang="en-US" sz="1300" b="1">
                <a:solidFill>
                  <a:srgbClr val="00CCFF"/>
                </a:solidFill>
              </a:rPr>
              <a:t>O</a:t>
            </a:r>
          </a:p>
        </p:txBody>
      </p:sp>
      <p:pic>
        <p:nvPicPr>
          <p:cNvPr id="26690" name="Picture 97" descr="V:\Graphics\Powerpoint\MH_DCM\MH_DCM-TEXTEDIT PROJECTS\SALADIN 7e\Processed files\chapt23\chapt23_textedit\png\sal03717_23_20_0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08675" y="1430338"/>
            <a:ext cx="182721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91" name="Freeform 92"/>
          <p:cNvSpPr>
            <a:spLocks/>
          </p:cNvSpPr>
          <p:nvPr/>
        </p:nvSpPr>
        <p:spPr bwMode="auto">
          <a:xfrm>
            <a:off x="5881688" y="1550988"/>
            <a:ext cx="190500" cy="190500"/>
          </a:xfrm>
          <a:custGeom>
            <a:avLst/>
            <a:gdLst>
              <a:gd name="T0" fmla="*/ 2147483647 w 120"/>
              <a:gd name="T1" fmla="*/ 2147483647 h 120"/>
              <a:gd name="T2" fmla="*/ 2147483647 w 120"/>
              <a:gd name="T3" fmla="*/ 2147483647 h 120"/>
              <a:gd name="T4" fmla="*/ 2147483647 w 120"/>
              <a:gd name="T5" fmla="*/ 2147483647 h 120"/>
              <a:gd name="T6" fmla="*/ 2147483647 w 120"/>
              <a:gd name="T7" fmla="*/ 2147483647 h 120"/>
              <a:gd name="T8" fmla="*/ 2147483647 w 120"/>
              <a:gd name="T9" fmla="*/ 2147483647 h 120"/>
              <a:gd name="T10" fmla="*/ 2147483647 w 120"/>
              <a:gd name="T11" fmla="*/ 2147483647 h 120"/>
              <a:gd name="T12" fmla="*/ 2147483647 w 120"/>
              <a:gd name="T13" fmla="*/ 2147483647 h 120"/>
              <a:gd name="T14" fmla="*/ 2147483647 w 120"/>
              <a:gd name="T15" fmla="*/ 2147483647 h 120"/>
              <a:gd name="T16" fmla="*/ 2147483647 w 120"/>
              <a:gd name="T17" fmla="*/ 2147483647 h 120"/>
              <a:gd name="T18" fmla="*/ 2147483647 w 120"/>
              <a:gd name="T19" fmla="*/ 2147483647 h 120"/>
              <a:gd name="T20" fmla="*/ 2147483647 w 120"/>
              <a:gd name="T21" fmla="*/ 2147483647 h 120"/>
              <a:gd name="T22" fmla="*/ 2147483647 w 120"/>
              <a:gd name="T23" fmla="*/ 2147483647 h 120"/>
              <a:gd name="T24" fmla="*/ 2147483647 w 120"/>
              <a:gd name="T25" fmla="*/ 2147483647 h 120"/>
              <a:gd name="T26" fmla="*/ 2147483647 w 120"/>
              <a:gd name="T27" fmla="*/ 2147483647 h 120"/>
              <a:gd name="T28" fmla="*/ 2147483647 w 120"/>
              <a:gd name="T29" fmla="*/ 2147483647 h 120"/>
              <a:gd name="T30" fmla="*/ 2147483647 w 120"/>
              <a:gd name="T31" fmla="*/ 2147483647 h 120"/>
              <a:gd name="T32" fmla="*/ 2147483647 w 120"/>
              <a:gd name="T33" fmla="*/ 2147483647 h 120"/>
              <a:gd name="T34" fmla="*/ 0 w 120"/>
              <a:gd name="T35" fmla="*/ 2147483647 h 120"/>
              <a:gd name="T36" fmla="*/ 0 w 120"/>
              <a:gd name="T37" fmla="*/ 2147483647 h 120"/>
              <a:gd name="T38" fmla="*/ 0 w 120"/>
              <a:gd name="T39" fmla="*/ 2147483647 h 120"/>
              <a:gd name="T40" fmla="*/ 0 w 120"/>
              <a:gd name="T41" fmla="*/ 2147483647 h 120"/>
              <a:gd name="T42" fmla="*/ 2147483647 w 120"/>
              <a:gd name="T43" fmla="*/ 2147483647 h 120"/>
              <a:gd name="T44" fmla="*/ 2147483647 w 120"/>
              <a:gd name="T45" fmla="*/ 2147483647 h 120"/>
              <a:gd name="T46" fmla="*/ 2147483647 w 120"/>
              <a:gd name="T47" fmla="*/ 2147483647 h 120"/>
              <a:gd name="T48" fmla="*/ 2147483647 w 120"/>
              <a:gd name="T49" fmla="*/ 2147483647 h 120"/>
              <a:gd name="T50" fmla="*/ 2147483647 w 120"/>
              <a:gd name="T51" fmla="*/ 2147483647 h 120"/>
              <a:gd name="T52" fmla="*/ 2147483647 w 120"/>
              <a:gd name="T53" fmla="*/ 2147483647 h 120"/>
              <a:gd name="T54" fmla="*/ 2147483647 w 120"/>
              <a:gd name="T55" fmla="*/ 0 h 120"/>
              <a:gd name="T56" fmla="*/ 2147483647 w 120"/>
              <a:gd name="T57" fmla="*/ 0 h 120"/>
              <a:gd name="T58" fmla="*/ 2147483647 w 120"/>
              <a:gd name="T59" fmla="*/ 2147483647 h 120"/>
              <a:gd name="T60" fmla="*/ 2147483647 w 120"/>
              <a:gd name="T61" fmla="*/ 2147483647 h 120"/>
              <a:gd name="T62" fmla="*/ 2147483647 w 120"/>
              <a:gd name="T63" fmla="*/ 2147483647 h 120"/>
              <a:gd name="T64" fmla="*/ 2147483647 w 120"/>
              <a:gd name="T65" fmla="*/ 2147483647 h 120"/>
              <a:gd name="T66" fmla="*/ 2147483647 w 120"/>
              <a:gd name="T67" fmla="*/ 2147483647 h 120"/>
              <a:gd name="T68" fmla="*/ 2147483647 w 120"/>
              <a:gd name="T69" fmla="*/ 2147483647 h 120"/>
              <a:gd name="T70" fmla="*/ 2147483647 w 120"/>
              <a:gd name="T71" fmla="*/ 2147483647 h 120"/>
              <a:gd name="T72" fmla="*/ 2147483647 w 120"/>
              <a:gd name="T73" fmla="*/ 2147483647 h 120"/>
              <a:gd name="T74" fmla="*/ 2147483647 w 120"/>
              <a:gd name="T75" fmla="*/ 2147483647 h 1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0"/>
              <a:gd name="T115" fmla="*/ 0 h 120"/>
              <a:gd name="T116" fmla="*/ 120 w 120"/>
              <a:gd name="T117" fmla="*/ 120 h 1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0" h="120">
                <a:moveTo>
                  <a:pt x="120" y="60"/>
                </a:moveTo>
                <a:lnTo>
                  <a:pt x="120" y="60"/>
                </a:lnTo>
                <a:lnTo>
                  <a:pt x="118" y="72"/>
                </a:lnTo>
                <a:lnTo>
                  <a:pt x="114" y="84"/>
                </a:lnTo>
                <a:lnTo>
                  <a:pt x="110" y="94"/>
                </a:lnTo>
                <a:lnTo>
                  <a:pt x="102" y="102"/>
                </a:lnTo>
                <a:lnTo>
                  <a:pt x="92" y="110"/>
                </a:lnTo>
                <a:lnTo>
                  <a:pt x="82" y="116"/>
                </a:lnTo>
                <a:lnTo>
                  <a:pt x="72" y="118"/>
                </a:lnTo>
                <a:lnTo>
                  <a:pt x="60" y="120"/>
                </a:lnTo>
                <a:lnTo>
                  <a:pt x="48" y="118"/>
                </a:lnTo>
                <a:lnTo>
                  <a:pt x="36" y="116"/>
                </a:lnTo>
                <a:lnTo>
                  <a:pt x="26" y="110"/>
                </a:lnTo>
                <a:lnTo>
                  <a:pt x="18" y="102"/>
                </a:lnTo>
                <a:lnTo>
                  <a:pt x="10" y="94"/>
                </a:lnTo>
                <a:lnTo>
                  <a:pt x="4" y="84"/>
                </a:lnTo>
                <a:lnTo>
                  <a:pt x="0" y="72"/>
                </a:lnTo>
                <a:lnTo>
                  <a:pt x="0" y="60"/>
                </a:lnTo>
                <a:lnTo>
                  <a:pt x="0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6" y="10"/>
                </a:lnTo>
                <a:lnTo>
                  <a:pt x="36" y="4"/>
                </a:lnTo>
                <a:lnTo>
                  <a:pt x="48" y="2"/>
                </a:lnTo>
                <a:lnTo>
                  <a:pt x="60" y="0"/>
                </a:lnTo>
                <a:lnTo>
                  <a:pt x="72" y="2"/>
                </a:lnTo>
                <a:lnTo>
                  <a:pt x="82" y="4"/>
                </a:lnTo>
                <a:lnTo>
                  <a:pt x="92" y="10"/>
                </a:lnTo>
                <a:lnTo>
                  <a:pt x="102" y="18"/>
                </a:lnTo>
                <a:lnTo>
                  <a:pt x="110" y="26"/>
                </a:lnTo>
                <a:lnTo>
                  <a:pt x="114" y="36"/>
                </a:lnTo>
                <a:lnTo>
                  <a:pt x="118" y="48"/>
                </a:lnTo>
                <a:lnTo>
                  <a:pt x="120" y="60"/>
                </a:lnTo>
                <a:close/>
              </a:path>
            </a:pathLst>
          </a:custGeom>
          <a:solidFill>
            <a:srgbClr val="FFD400"/>
          </a:solidFill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2" name="Text Box 121"/>
          <p:cNvSpPr txBox="1">
            <a:spLocks noChangeArrowheads="1"/>
          </p:cNvSpPr>
          <p:nvPr/>
        </p:nvSpPr>
        <p:spPr bwMode="auto">
          <a:xfrm>
            <a:off x="5935663" y="1555750"/>
            <a:ext cx="1762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5</a:t>
            </a:r>
          </a:p>
        </p:txBody>
      </p:sp>
      <p:sp>
        <p:nvSpPr>
          <p:cNvPr id="26693" name="Text Box 120"/>
          <p:cNvSpPr txBox="1">
            <a:spLocks noChangeArrowheads="1"/>
          </p:cNvSpPr>
          <p:nvPr/>
        </p:nvSpPr>
        <p:spPr bwMode="auto">
          <a:xfrm>
            <a:off x="6126163" y="1560513"/>
            <a:ext cx="159543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The more salt that</a:t>
            </a:r>
          </a:p>
          <a:p>
            <a:r>
              <a:rPr lang="en-US" sz="1200" b="1"/>
              <a:t>is pumped out of the</a:t>
            </a:r>
          </a:p>
          <a:p>
            <a:r>
              <a:rPr lang="en-US" sz="1200" b="1"/>
              <a:t>ascending limb, the</a:t>
            </a:r>
          </a:p>
          <a:p>
            <a:r>
              <a:rPr lang="en-US" sz="1200" b="1"/>
              <a:t>saltier the ECF is in</a:t>
            </a:r>
          </a:p>
          <a:p>
            <a:r>
              <a:rPr lang="en-US" sz="1200" b="1"/>
              <a:t>the renal medulla.</a:t>
            </a:r>
          </a:p>
        </p:txBody>
      </p:sp>
      <p:sp>
        <p:nvSpPr>
          <p:cNvPr id="26694" name="Rectangle 7"/>
          <p:cNvSpPr>
            <a:spLocks noChangeArrowheads="1"/>
          </p:cNvSpPr>
          <p:nvPr/>
        </p:nvSpPr>
        <p:spPr bwMode="auto">
          <a:xfrm>
            <a:off x="5729288" y="2641600"/>
            <a:ext cx="342900" cy="598488"/>
          </a:xfrm>
          <a:prstGeom prst="rect">
            <a:avLst/>
          </a:prstGeom>
          <a:solidFill>
            <a:srgbClr val="EDA39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5" name="Text Box 143"/>
          <p:cNvSpPr txBox="1">
            <a:spLocks noChangeArrowheads="1"/>
          </p:cNvSpPr>
          <p:nvPr/>
        </p:nvSpPr>
        <p:spPr bwMode="auto">
          <a:xfrm>
            <a:off x="5768975" y="2654300"/>
            <a:ext cx="374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Na+</a:t>
            </a:r>
          </a:p>
        </p:txBody>
      </p:sp>
      <p:sp>
        <p:nvSpPr>
          <p:cNvPr id="26696" name="Text Box 144"/>
          <p:cNvSpPr txBox="1">
            <a:spLocks noChangeArrowheads="1"/>
          </p:cNvSpPr>
          <p:nvPr/>
        </p:nvSpPr>
        <p:spPr bwMode="auto">
          <a:xfrm>
            <a:off x="5768975" y="2844800"/>
            <a:ext cx="290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K+</a:t>
            </a:r>
          </a:p>
        </p:txBody>
      </p:sp>
      <p:sp>
        <p:nvSpPr>
          <p:cNvPr id="26697" name="Text Box 145"/>
          <p:cNvSpPr txBox="1">
            <a:spLocks noChangeArrowheads="1"/>
          </p:cNvSpPr>
          <p:nvPr/>
        </p:nvSpPr>
        <p:spPr bwMode="auto">
          <a:xfrm>
            <a:off x="5768975" y="3022600"/>
            <a:ext cx="3016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Cl</a:t>
            </a:r>
            <a:r>
              <a:rPr lang="en-US" sz="1200" b="1" baseline="30000"/>
              <a:t>–</a:t>
            </a:r>
          </a:p>
        </p:txBody>
      </p:sp>
      <p:pic>
        <p:nvPicPr>
          <p:cNvPr id="26698" name="Picture 97" descr="\\172.16.3.215\data4\Graphics\Powerpoint\MH_DCM\MH_DCM-TEXTEDIT PROJECTS\SALADIN 7e\Processed files\chapt23\chapt23_textedit\png\sal03717_23_20_arrow04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9588" y="2454275"/>
            <a:ext cx="6286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99" name="Freeform 131"/>
          <p:cNvSpPr>
            <a:spLocks/>
          </p:cNvSpPr>
          <p:nvPr/>
        </p:nvSpPr>
        <p:spPr bwMode="auto">
          <a:xfrm>
            <a:off x="4694238" y="2940050"/>
            <a:ext cx="250825" cy="206375"/>
          </a:xfrm>
          <a:custGeom>
            <a:avLst/>
            <a:gdLst>
              <a:gd name="T0" fmla="*/ 0 w 158"/>
              <a:gd name="T1" fmla="*/ 0 h 130"/>
              <a:gd name="T2" fmla="*/ 2147483647 w 158"/>
              <a:gd name="T3" fmla="*/ 2147483647 h 130"/>
              <a:gd name="T4" fmla="*/ 2147483647 w 158"/>
              <a:gd name="T5" fmla="*/ 2147483647 h 130"/>
              <a:gd name="T6" fmla="*/ 2147483647 w 158"/>
              <a:gd name="T7" fmla="*/ 2147483647 h 130"/>
              <a:gd name="T8" fmla="*/ 0 w 158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30"/>
              <a:gd name="T17" fmla="*/ 158 w 158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30">
                <a:moveTo>
                  <a:pt x="0" y="0"/>
                </a:moveTo>
                <a:lnTo>
                  <a:pt x="158" y="27"/>
                </a:lnTo>
                <a:lnTo>
                  <a:pt x="97" y="60"/>
                </a:lnTo>
                <a:lnTo>
                  <a:pt x="94" y="130"/>
                </a:lnTo>
                <a:lnTo>
                  <a:pt x="0" y="0"/>
                </a:lnTo>
                <a:close/>
              </a:path>
            </a:pathLst>
          </a:custGeom>
          <a:solidFill>
            <a:srgbClr val="D7144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0" name="Freeform 132"/>
          <p:cNvSpPr>
            <a:spLocks/>
          </p:cNvSpPr>
          <p:nvPr/>
        </p:nvSpPr>
        <p:spPr bwMode="auto">
          <a:xfrm>
            <a:off x="4805363" y="3003550"/>
            <a:ext cx="269875" cy="334963"/>
          </a:xfrm>
          <a:custGeom>
            <a:avLst/>
            <a:gdLst>
              <a:gd name="T0" fmla="*/ 2147483647 w 170"/>
              <a:gd name="T1" fmla="*/ 2147483647 h 211"/>
              <a:gd name="T2" fmla="*/ 2147483647 w 170"/>
              <a:gd name="T3" fmla="*/ 2147483647 h 211"/>
              <a:gd name="T4" fmla="*/ 2147483647 w 170"/>
              <a:gd name="T5" fmla="*/ 2147483647 h 211"/>
              <a:gd name="T6" fmla="*/ 2147483647 w 170"/>
              <a:gd name="T7" fmla="*/ 2147483647 h 211"/>
              <a:gd name="T8" fmla="*/ 2147483647 w 170"/>
              <a:gd name="T9" fmla="*/ 2147483647 h 211"/>
              <a:gd name="T10" fmla="*/ 2147483647 w 170"/>
              <a:gd name="T11" fmla="*/ 2147483647 h 211"/>
              <a:gd name="T12" fmla="*/ 2147483647 w 170"/>
              <a:gd name="T13" fmla="*/ 2147483647 h 211"/>
              <a:gd name="T14" fmla="*/ 2147483647 w 170"/>
              <a:gd name="T15" fmla="*/ 2147483647 h 211"/>
              <a:gd name="T16" fmla="*/ 2147483647 w 170"/>
              <a:gd name="T17" fmla="*/ 2147483647 h 211"/>
              <a:gd name="T18" fmla="*/ 0 w 170"/>
              <a:gd name="T19" fmla="*/ 0 h 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0"/>
              <a:gd name="T31" fmla="*/ 0 h 211"/>
              <a:gd name="T32" fmla="*/ 170 w 170"/>
              <a:gd name="T33" fmla="*/ 211 h 2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0" h="211">
                <a:moveTo>
                  <a:pt x="170" y="211"/>
                </a:moveTo>
                <a:lnTo>
                  <a:pt x="170" y="211"/>
                </a:lnTo>
                <a:lnTo>
                  <a:pt x="161" y="182"/>
                </a:lnTo>
                <a:lnTo>
                  <a:pt x="145" y="152"/>
                </a:lnTo>
                <a:lnTo>
                  <a:pt x="128" y="123"/>
                </a:lnTo>
                <a:lnTo>
                  <a:pt x="108" y="94"/>
                </a:lnTo>
                <a:lnTo>
                  <a:pt x="84" y="66"/>
                </a:lnTo>
                <a:lnTo>
                  <a:pt x="57" y="42"/>
                </a:lnTo>
                <a:lnTo>
                  <a:pt x="29" y="2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rgbClr val="D7144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1" name="Text Box 135"/>
          <p:cNvSpPr txBox="1">
            <a:spLocks noChangeArrowheads="1"/>
          </p:cNvSpPr>
          <p:nvPr/>
        </p:nvSpPr>
        <p:spPr bwMode="auto">
          <a:xfrm>
            <a:off x="4464050" y="2824163"/>
            <a:ext cx="2905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K+</a:t>
            </a:r>
          </a:p>
        </p:txBody>
      </p:sp>
      <p:sp>
        <p:nvSpPr>
          <p:cNvPr id="26702" name="Text Box 136"/>
          <p:cNvSpPr txBox="1">
            <a:spLocks noChangeArrowheads="1"/>
          </p:cNvSpPr>
          <p:nvPr/>
        </p:nvSpPr>
        <p:spPr bwMode="auto">
          <a:xfrm>
            <a:off x="4464050" y="3001963"/>
            <a:ext cx="301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Cl</a:t>
            </a:r>
            <a:r>
              <a:rPr lang="en-US" sz="1200" b="1" baseline="30000"/>
              <a:t>–</a:t>
            </a:r>
          </a:p>
        </p:txBody>
      </p:sp>
      <p:sp>
        <p:nvSpPr>
          <p:cNvPr id="26703" name="Text Box 134"/>
          <p:cNvSpPr txBox="1">
            <a:spLocks noChangeArrowheads="1"/>
          </p:cNvSpPr>
          <p:nvPr/>
        </p:nvSpPr>
        <p:spPr bwMode="auto">
          <a:xfrm>
            <a:off x="4464050" y="2633663"/>
            <a:ext cx="3746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Na+</a:t>
            </a:r>
          </a:p>
        </p:txBody>
      </p:sp>
      <p:sp>
        <p:nvSpPr>
          <p:cNvPr id="26704" name="Freeform 133"/>
          <p:cNvSpPr>
            <a:spLocks/>
          </p:cNvSpPr>
          <p:nvPr/>
        </p:nvSpPr>
        <p:spPr bwMode="auto">
          <a:xfrm>
            <a:off x="4702175" y="3835400"/>
            <a:ext cx="250825" cy="206375"/>
          </a:xfrm>
          <a:custGeom>
            <a:avLst/>
            <a:gdLst>
              <a:gd name="T0" fmla="*/ 0 w 158"/>
              <a:gd name="T1" fmla="*/ 0 h 130"/>
              <a:gd name="T2" fmla="*/ 2147483647 w 158"/>
              <a:gd name="T3" fmla="*/ 2147483647 h 130"/>
              <a:gd name="T4" fmla="*/ 2147483647 w 158"/>
              <a:gd name="T5" fmla="*/ 2147483647 h 130"/>
              <a:gd name="T6" fmla="*/ 2147483647 w 158"/>
              <a:gd name="T7" fmla="*/ 2147483647 h 130"/>
              <a:gd name="T8" fmla="*/ 0 w 158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30"/>
              <a:gd name="T17" fmla="*/ 158 w 158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30">
                <a:moveTo>
                  <a:pt x="0" y="0"/>
                </a:moveTo>
                <a:lnTo>
                  <a:pt x="158" y="26"/>
                </a:lnTo>
                <a:lnTo>
                  <a:pt x="97" y="59"/>
                </a:lnTo>
                <a:lnTo>
                  <a:pt x="94" y="130"/>
                </a:lnTo>
                <a:lnTo>
                  <a:pt x="0" y="0"/>
                </a:lnTo>
                <a:close/>
              </a:path>
            </a:pathLst>
          </a:custGeom>
          <a:solidFill>
            <a:srgbClr val="D7144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5" name="Freeform 137"/>
          <p:cNvSpPr>
            <a:spLocks/>
          </p:cNvSpPr>
          <p:nvPr/>
        </p:nvSpPr>
        <p:spPr bwMode="auto">
          <a:xfrm>
            <a:off x="5465763" y="3630613"/>
            <a:ext cx="250825" cy="201612"/>
          </a:xfrm>
          <a:custGeom>
            <a:avLst/>
            <a:gdLst>
              <a:gd name="T0" fmla="*/ 2147483647 w 158"/>
              <a:gd name="T1" fmla="*/ 0 h 127"/>
              <a:gd name="T2" fmla="*/ 0 w 158"/>
              <a:gd name="T3" fmla="*/ 2147483647 h 127"/>
              <a:gd name="T4" fmla="*/ 2147483647 w 158"/>
              <a:gd name="T5" fmla="*/ 2147483647 h 127"/>
              <a:gd name="T6" fmla="*/ 2147483647 w 158"/>
              <a:gd name="T7" fmla="*/ 2147483647 h 127"/>
              <a:gd name="T8" fmla="*/ 2147483647 w 158"/>
              <a:gd name="T9" fmla="*/ 0 h 1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27"/>
              <a:gd name="T17" fmla="*/ 158 w 158"/>
              <a:gd name="T18" fmla="*/ 127 h 1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27">
                <a:moveTo>
                  <a:pt x="158" y="0"/>
                </a:moveTo>
                <a:lnTo>
                  <a:pt x="0" y="26"/>
                </a:lnTo>
                <a:lnTo>
                  <a:pt x="62" y="59"/>
                </a:lnTo>
                <a:lnTo>
                  <a:pt x="64" y="127"/>
                </a:lnTo>
                <a:lnTo>
                  <a:pt x="158" y="0"/>
                </a:lnTo>
                <a:close/>
              </a:path>
            </a:pathLst>
          </a:custGeom>
          <a:solidFill>
            <a:srgbClr val="D7144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6" name="Freeform 138"/>
          <p:cNvSpPr>
            <a:spLocks/>
          </p:cNvSpPr>
          <p:nvPr/>
        </p:nvSpPr>
        <p:spPr bwMode="auto">
          <a:xfrm>
            <a:off x="5337175" y="3692525"/>
            <a:ext cx="265113" cy="334963"/>
          </a:xfrm>
          <a:custGeom>
            <a:avLst/>
            <a:gdLst>
              <a:gd name="T0" fmla="*/ 0 w 167"/>
              <a:gd name="T1" fmla="*/ 2147483647 h 211"/>
              <a:gd name="T2" fmla="*/ 0 w 167"/>
              <a:gd name="T3" fmla="*/ 2147483647 h 211"/>
              <a:gd name="T4" fmla="*/ 2147483647 w 167"/>
              <a:gd name="T5" fmla="*/ 2147483647 h 211"/>
              <a:gd name="T6" fmla="*/ 2147483647 w 167"/>
              <a:gd name="T7" fmla="*/ 2147483647 h 211"/>
              <a:gd name="T8" fmla="*/ 2147483647 w 167"/>
              <a:gd name="T9" fmla="*/ 2147483647 h 211"/>
              <a:gd name="T10" fmla="*/ 2147483647 w 167"/>
              <a:gd name="T11" fmla="*/ 2147483647 h 211"/>
              <a:gd name="T12" fmla="*/ 2147483647 w 167"/>
              <a:gd name="T13" fmla="*/ 2147483647 h 211"/>
              <a:gd name="T14" fmla="*/ 2147483647 w 167"/>
              <a:gd name="T15" fmla="*/ 2147483647 h 211"/>
              <a:gd name="T16" fmla="*/ 2147483647 w 167"/>
              <a:gd name="T17" fmla="*/ 2147483647 h 211"/>
              <a:gd name="T18" fmla="*/ 2147483647 w 167"/>
              <a:gd name="T19" fmla="*/ 0 h 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11"/>
              <a:gd name="T32" fmla="*/ 167 w 167"/>
              <a:gd name="T33" fmla="*/ 211 h 2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11">
                <a:moveTo>
                  <a:pt x="0" y="211"/>
                </a:moveTo>
                <a:lnTo>
                  <a:pt x="0" y="211"/>
                </a:lnTo>
                <a:lnTo>
                  <a:pt x="8" y="181"/>
                </a:lnTo>
                <a:lnTo>
                  <a:pt x="22" y="152"/>
                </a:lnTo>
                <a:lnTo>
                  <a:pt x="39" y="121"/>
                </a:lnTo>
                <a:lnTo>
                  <a:pt x="61" y="93"/>
                </a:lnTo>
                <a:lnTo>
                  <a:pt x="85" y="66"/>
                </a:lnTo>
                <a:lnTo>
                  <a:pt x="112" y="40"/>
                </a:lnTo>
                <a:lnTo>
                  <a:pt x="140" y="18"/>
                </a:lnTo>
                <a:lnTo>
                  <a:pt x="167" y="0"/>
                </a:lnTo>
              </a:path>
            </a:pathLst>
          </a:custGeom>
          <a:noFill/>
          <a:ln w="50800">
            <a:solidFill>
              <a:srgbClr val="D7144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7" name="Text Box 132"/>
          <p:cNvSpPr txBox="1">
            <a:spLocks noChangeArrowheads="1"/>
          </p:cNvSpPr>
          <p:nvPr/>
        </p:nvSpPr>
        <p:spPr bwMode="auto">
          <a:xfrm>
            <a:off x="5048250" y="3541713"/>
            <a:ext cx="3444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400</a:t>
            </a:r>
          </a:p>
        </p:txBody>
      </p:sp>
      <p:sp>
        <p:nvSpPr>
          <p:cNvPr id="26708" name="Text Box 146"/>
          <p:cNvSpPr txBox="1">
            <a:spLocks noChangeArrowheads="1"/>
          </p:cNvSpPr>
          <p:nvPr/>
        </p:nvSpPr>
        <p:spPr bwMode="auto">
          <a:xfrm>
            <a:off x="5784850" y="3560763"/>
            <a:ext cx="3746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Na+</a:t>
            </a:r>
          </a:p>
        </p:txBody>
      </p:sp>
      <p:sp>
        <p:nvSpPr>
          <p:cNvPr id="26709" name="Text Box 147"/>
          <p:cNvSpPr txBox="1">
            <a:spLocks noChangeArrowheads="1"/>
          </p:cNvSpPr>
          <p:nvPr/>
        </p:nvSpPr>
        <p:spPr bwMode="auto">
          <a:xfrm>
            <a:off x="5784850" y="3751263"/>
            <a:ext cx="2905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K+</a:t>
            </a:r>
          </a:p>
        </p:txBody>
      </p:sp>
      <p:sp>
        <p:nvSpPr>
          <p:cNvPr id="26710" name="Freeform 135"/>
          <p:cNvSpPr>
            <a:spLocks/>
          </p:cNvSpPr>
          <p:nvPr/>
        </p:nvSpPr>
        <p:spPr bwMode="auto">
          <a:xfrm>
            <a:off x="4694238" y="4587875"/>
            <a:ext cx="250825" cy="206375"/>
          </a:xfrm>
          <a:custGeom>
            <a:avLst/>
            <a:gdLst>
              <a:gd name="T0" fmla="*/ 0 w 158"/>
              <a:gd name="T1" fmla="*/ 0 h 130"/>
              <a:gd name="T2" fmla="*/ 2147483647 w 158"/>
              <a:gd name="T3" fmla="*/ 2147483647 h 130"/>
              <a:gd name="T4" fmla="*/ 2147483647 w 158"/>
              <a:gd name="T5" fmla="*/ 2147483647 h 130"/>
              <a:gd name="T6" fmla="*/ 2147483647 w 158"/>
              <a:gd name="T7" fmla="*/ 2147483647 h 130"/>
              <a:gd name="T8" fmla="*/ 0 w 158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30"/>
              <a:gd name="T17" fmla="*/ 158 w 158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30">
                <a:moveTo>
                  <a:pt x="0" y="0"/>
                </a:moveTo>
                <a:lnTo>
                  <a:pt x="158" y="27"/>
                </a:lnTo>
                <a:lnTo>
                  <a:pt x="97" y="60"/>
                </a:lnTo>
                <a:lnTo>
                  <a:pt x="94" y="130"/>
                </a:lnTo>
                <a:lnTo>
                  <a:pt x="0" y="0"/>
                </a:lnTo>
                <a:close/>
              </a:path>
            </a:pathLst>
          </a:custGeom>
          <a:solidFill>
            <a:srgbClr val="D7144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1" name="Freeform 139"/>
          <p:cNvSpPr>
            <a:spLocks/>
          </p:cNvSpPr>
          <p:nvPr/>
        </p:nvSpPr>
        <p:spPr bwMode="auto">
          <a:xfrm>
            <a:off x="5465763" y="4618038"/>
            <a:ext cx="250825" cy="206375"/>
          </a:xfrm>
          <a:custGeom>
            <a:avLst/>
            <a:gdLst>
              <a:gd name="T0" fmla="*/ 2147483647 w 158"/>
              <a:gd name="T1" fmla="*/ 0 h 130"/>
              <a:gd name="T2" fmla="*/ 0 w 158"/>
              <a:gd name="T3" fmla="*/ 2147483647 h 130"/>
              <a:gd name="T4" fmla="*/ 2147483647 w 158"/>
              <a:gd name="T5" fmla="*/ 2147483647 h 130"/>
              <a:gd name="T6" fmla="*/ 2147483647 w 158"/>
              <a:gd name="T7" fmla="*/ 2147483647 h 130"/>
              <a:gd name="T8" fmla="*/ 2147483647 w 158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30"/>
              <a:gd name="T17" fmla="*/ 158 w 158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30">
                <a:moveTo>
                  <a:pt x="158" y="0"/>
                </a:moveTo>
                <a:lnTo>
                  <a:pt x="0" y="26"/>
                </a:lnTo>
                <a:lnTo>
                  <a:pt x="62" y="59"/>
                </a:lnTo>
                <a:lnTo>
                  <a:pt x="64" y="130"/>
                </a:lnTo>
                <a:lnTo>
                  <a:pt x="158" y="0"/>
                </a:lnTo>
                <a:close/>
              </a:path>
            </a:pathLst>
          </a:custGeom>
          <a:solidFill>
            <a:srgbClr val="D7144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2" name="Text Box 149"/>
          <p:cNvSpPr txBox="1">
            <a:spLocks noChangeArrowheads="1"/>
          </p:cNvSpPr>
          <p:nvPr/>
        </p:nvSpPr>
        <p:spPr bwMode="auto">
          <a:xfrm>
            <a:off x="5783263" y="4589463"/>
            <a:ext cx="3746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Na+</a:t>
            </a:r>
          </a:p>
        </p:txBody>
      </p:sp>
      <p:sp>
        <p:nvSpPr>
          <p:cNvPr id="26713" name="Freeform 106"/>
          <p:cNvSpPr>
            <a:spLocks/>
          </p:cNvSpPr>
          <p:nvPr/>
        </p:nvSpPr>
        <p:spPr bwMode="auto">
          <a:xfrm>
            <a:off x="3560763" y="1298575"/>
            <a:ext cx="555625" cy="720725"/>
          </a:xfrm>
          <a:custGeom>
            <a:avLst/>
            <a:gdLst>
              <a:gd name="T0" fmla="*/ 2147483647 w 350"/>
              <a:gd name="T1" fmla="*/ 0 h 454"/>
              <a:gd name="T2" fmla="*/ 2147483647 w 350"/>
              <a:gd name="T3" fmla="*/ 0 h 454"/>
              <a:gd name="T4" fmla="*/ 2147483647 w 350"/>
              <a:gd name="T5" fmla="*/ 2147483647 h 454"/>
              <a:gd name="T6" fmla="*/ 2147483647 w 350"/>
              <a:gd name="T7" fmla="*/ 2147483647 h 454"/>
              <a:gd name="T8" fmla="*/ 2147483647 w 350"/>
              <a:gd name="T9" fmla="*/ 2147483647 h 454"/>
              <a:gd name="T10" fmla="*/ 2147483647 w 350"/>
              <a:gd name="T11" fmla="*/ 2147483647 h 454"/>
              <a:gd name="T12" fmla="*/ 2147483647 w 350"/>
              <a:gd name="T13" fmla="*/ 2147483647 h 454"/>
              <a:gd name="T14" fmla="*/ 2147483647 w 350"/>
              <a:gd name="T15" fmla="*/ 2147483647 h 454"/>
              <a:gd name="T16" fmla="*/ 2147483647 w 350"/>
              <a:gd name="T17" fmla="*/ 2147483647 h 454"/>
              <a:gd name="T18" fmla="*/ 2147483647 w 350"/>
              <a:gd name="T19" fmla="*/ 2147483647 h 454"/>
              <a:gd name="T20" fmla="*/ 2147483647 w 350"/>
              <a:gd name="T21" fmla="*/ 2147483647 h 454"/>
              <a:gd name="T22" fmla="*/ 2147483647 w 350"/>
              <a:gd name="T23" fmla="*/ 2147483647 h 454"/>
              <a:gd name="T24" fmla="*/ 2147483647 w 350"/>
              <a:gd name="T25" fmla="*/ 2147483647 h 454"/>
              <a:gd name="T26" fmla="*/ 2147483647 w 350"/>
              <a:gd name="T27" fmla="*/ 2147483647 h 454"/>
              <a:gd name="T28" fmla="*/ 2147483647 w 350"/>
              <a:gd name="T29" fmla="*/ 2147483647 h 454"/>
              <a:gd name="T30" fmla="*/ 2147483647 w 350"/>
              <a:gd name="T31" fmla="*/ 2147483647 h 454"/>
              <a:gd name="T32" fmla="*/ 2147483647 w 350"/>
              <a:gd name="T33" fmla="*/ 2147483647 h 454"/>
              <a:gd name="T34" fmla="*/ 2147483647 w 350"/>
              <a:gd name="T35" fmla="*/ 2147483647 h 454"/>
              <a:gd name="T36" fmla="*/ 2147483647 w 350"/>
              <a:gd name="T37" fmla="*/ 2147483647 h 454"/>
              <a:gd name="T38" fmla="*/ 2147483647 w 350"/>
              <a:gd name="T39" fmla="*/ 2147483647 h 454"/>
              <a:gd name="T40" fmla="*/ 2147483647 w 350"/>
              <a:gd name="T41" fmla="*/ 2147483647 h 454"/>
              <a:gd name="T42" fmla="*/ 0 w 350"/>
              <a:gd name="T43" fmla="*/ 2147483647 h 454"/>
              <a:gd name="T44" fmla="*/ 0 w 350"/>
              <a:gd name="T45" fmla="*/ 2147483647 h 454"/>
              <a:gd name="T46" fmla="*/ 2147483647 w 350"/>
              <a:gd name="T47" fmla="*/ 2147483647 h 454"/>
              <a:gd name="T48" fmla="*/ 2147483647 w 350"/>
              <a:gd name="T49" fmla="*/ 2147483647 h 454"/>
              <a:gd name="T50" fmla="*/ 2147483647 w 350"/>
              <a:gd name="T51" fmla="*/ 2147483647 h 454"/>
              <a:gd name="T52" fmla="*/ 2147483647 w 350"/>
              <a:gd name="T53" fmla="*/ 2147483647 h 454"/>
              <a:gd name="T54" fmla="*/ 2147483647 w 350"/>
              <a:gd name="T55" fmla="*/ 2147483647 h 454"/>
              <a:gd name="T56" fmla="*/ 2147483647 w 350"/>
              <a:gd name="T57" fmla="*/ 2147483647 h 454"/>
              <a:gd name="T58" fmla="*/ 2147483647 w 350"/>
              <a:gd name="T59" fmla="*/ 2147483647 h 45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50"/>
              <a:gd name="T91" fmla="*/ 0 h 454"/>
              <a:gd name="T92" fmla="*/ 350 w 350"/>
              <a:gd name="T93" fmla="*/ 454 h 45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50" h="454">
                <a:moveTo>
                  <a:pt x="350" y="0"/>
                </a:moveTo>
                <a:lnTo>
                  <a:pt x="350" y="0"/>
                </a:lnTo>
                <a:lnTo>
                  <a:pt x="348" y="11"/>
                </a:lnTo>
                <a:lnTo>
                  <a:pt x="344" y="22"/>
                </a:lnTo>
                <a:lnTo>
                  <a:pt x="337" y="36"/>
                </a:lnTo>
                <a:lnTo>
                  <a:pt x="326" y="51"/>
                </a:lnTo>
                <a:lnTo>
                  <a:pt x="302" y="82"/>
                </a:lnTo>
                <a:lnTo>
                  <a:pt x="271" y="113"/>
                </a:lnTo>
                <a:lnTo>
                  <a:pt x="236" y="141"/>
                </a:lnTo>
                <a:lnTo>
                  <a:pt x="196" y="170"/>
                </a:lnTo>
                <a:lnTo>
                  <a:pt x="157" y="192"/>
                </a:lnTo>
                <a:lnTo>
                  <a:pt x="137" y="201"/>
                </a:lnTo>
                <a:lnTo>
                  <a:pt x="117" y="207"/>
                </a:lnTo>
                <a:lnTo>
                  <a:pt x="93" y="216"/>
                </a:lnTo>
                <a:lnTo>
                  <a:pt x="71" y="229"/>
                </a:lnTo>
                <a:lnTo>
                  <a:pt x="51" y="242"/>
                </a:lnTo>
                <a:lnTo>
                  <a:pt x="36" y="258"/>
                </a:lnTo>
                <a:lnTo>
                  <a:pt x="22" y="273"/>
                </a:lnTo>
                <a:lnTo>
                  <a:pt x="11" y="291"/>
                </a:lnTo>
                <a:lnTo>
                  <a:pt x="5" y="308"/>
                </a:lnTo>
                <a:lnTo>
                  <a:pt x="0" y="326"/>
                </a:lnTo>
                <a:lnTo>
                  <a:pt x="0" y="346"/>
                </a:lnTo>
                <a:lnTo>
                  <a:pt x="3" y="363"/>
                </a:lnTo>
                <a:lnTo>
                  <a:pt x="7" y="381"/>
                </a:lnTo>
                <a:lnTo>
                  <a:pt x="16" y="399"/>
                </a:lnTo>
                <a:lnTo>
                  <a:pt x="27" y="414"/>
                </a:lnTo>
                <a:lnTo>
                  <a:pt x="42" y="429"/>
                </a:lnTo>
                <a:lnTo>
                  <a:pt x="58" y="443"/>
                </a:lnTo>
                <a:lnTo>
                  <a:pt x="77" y="454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4" name="Freeform 107"/>
          <p:cNvSpPr>
            <a:spLocks/>
          </p:cNvSpPr>
          <p:nvPr/>
        </p:nvSpPr>
        <p:spPr bwMode="auto">
          <a:xfrm>
            <a:off x="3757613" y="2081213"/>
            <a:ext cx="293687" cy="342900"/>
          </a:xfrm>
          <a:custGeom>
            <a:avLst/>
            <a:gdLst>
              <a:gd name="T0" fmla="*/ 0 w 185"/>
              <a:gd name="T1" fmla="*/ 0 h 216"/>
              <a:gd name="T2" fmla="*/ 0 w 185"/>
              <a:gd name="T3" fmla="*/ 0 h 216"/>
              <a:gd name="T4" fmla="*/ 2147483647 w 185"/>
              <a:gd name="T5" fmla="*/ 2147483647 h 216"/>
              <a:gd name="T6" fmla="*/ 2147483647 w 185"/>
              <a:gd name="T7" fmla="*/ 2147483647 h 216"/>
              <a:gd name="T8" fmla="*/ 2147483647 w 185"/>
              <a:gd name="T9" fmla="*/ 2147483647 h 216"/>
              <a:gd name="T10" fmla="*/ 2147483647 w 185"/>
              <a:gd name="T11" fmla="*/ 2147483647 h 216"/>
              <a:gd name="T12" fmla="*/ 2147483647 w 185"/>
              <a:gd name="T13" fmla="*/ 2147483647 h 216"/>
              <a:gd name="T14" fmla="*/ 2147483647 w 185"/>
              <a:gd name="T15" fmla="*/ 2147483647 h 216"/>
              <a:gd name="T16" fmla="*/ 2147483647 w 185"/>
              <a:gd name="T17" fmla="*/ 2147483647 h 216"/>
              <a:gd name="T18" fmla="*/ 2147483647 w 185"/>
              <a:gd name="T19" fmla="*/ 2147483647 h 216"/>
              <a:gd name="T20" fmla="*/ 2147483647 w 185"/>
              <a:gd name="T21" fmla="*/ 2147483647 h 216"/>
              <a:gd name="T22" fmla="*/ 2147483647 w 185"/>
              <a:gd name="T23" fmla="*/ 2147483647 h 216"/>
              <a:gd name="T24" fmla="*/ 2147483647 w 185"/>
              <a:gd name="T25" fmla="*/ 2147483647 h 216"/>
              <a:gd name="T26" fmla="*/ 2147483647 w 185"/>
              <a:gd name="T27" fmla="*/ 2147483647 h 216"/>
              <a:gd name="T28" fmla="*/ 2147483647 w 185"/>
              <a:gd name="T29" fmla="*/ 2147483647 h 216"/>
              <a:gd name="T30" fmla="*/ 2147483647 w 185"/>
              <a:gd name="T31" fmla="*/ 2147483647 h 216"/>
              <a:gd name="T32" fmla="*/ 2147483647 w 185"/>
              <a:gd name="T33" fmla="*/ 2147483647 h 216"/>
              <a:gd name="T34" fmla="*/ 2147483647 w 185"/>
              <a:gd name="T35" fmla="*/ 2147483647 h 2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5"/>
              <a:gd name="T55" fmla="*/ 0 h 216"/>
              <a:gd name="T56" fmla="*/ 185 w 185"/>
              <a:gd name="T57" fmla="*/ 216 h 2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5" h="216">
                <a:moveTo>
                  <a:pt x="0" y="0"/>
                </a:moveTo>
                <a:lnTo>
                  <a:pt x="0" y="0"/>
                </a:lnTo>
                <a:lnTo>
                  <a:pt x="24" y="5"/>
                </a:lnTo>
                <a:lnTo>
                  <a:pt x="46" y="11"/>
                </a:lnTo>
                <a:lnTo>
                  <a:pt x="66" y="18"/>
                </a:lnTo>
                <a:lnTo>
                  <a:pt x="84" y="27"/>
                </a:lnTo>
                <a:lnTo>
                  <a:pt x="101" y="35"/>
                </a:lnTo>
                <a:lnTo>
                  <a:pt x="117" y="44"/>
                </a:lnTo>
                <a:lnTo>
                  <a:pt x="130" y="57"/>
                </a:lnTo>
                <a:lnTo>
                  <a:pt x="141" y="68"/>
                </a:lnTo>
                <a:lnTo>
                  <a:pt x="152" y="84"/>
                </a:lnTo>
                <a:lnTo>
                  <a:pt x="161" y="97"/>
                </a:lnTo>
                <a:lnTo>
                  <a:pt x="170" y="115"/>
                </a:lnTo>
                <a:lnTo>
                  <a:pt x="176" y="132"/>
                </a:lnTo>
                <a:lnTo>
                  <a:pt x="181" y="152"/>
                </a:lnTo>
                <a:lnTo>
                  <a:pt x="183" y="172"/>
                </a:lnTo>
                <a:lnTo>
                  <a:pt x="185" y="194"/>
                </a:lnTo>
                <a:lnTo>
                  <a:pt x="185" y="216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5" name="Freeform 108"/>
          <p:cNvSpPr>
            <a:spLocks/>
          </p:cNvSpPr>
          <p:nvPr/>
        </p:nvSpPr>
        <p:spPr bwMode="auto">
          <a:xfrm>
            <a:off x="5162550" y="1428750"/>
            <a:ext cx="404813" cy="942975"/>
          </a:xfrm>
          <a:custGeom>
            <a:avLst/>
            <a:gdLst>
              <a:gd name="T0" fmla="*/ 0 w 255"/>
              <a:gd name="T1" fmla="*/ 2147483647 h 594"/>
              <a:gd name="T2" fmla="*/ 0 w 255"/>
              <a:gd name="T3" fmla="*/ 2147483647 h 594"/>
              <a:gd name="T4" fmla="*/ 0 w 255"/>
              <a:gd name="T5" fmla="*/ 2147483647 h 594"/>
              <a:gd name="T6" fmla="*/ 0 w 255"/>
              <a:gd name="T7" fmla="*/ 2147483647 h 594"/>
              <a:gd name="T8" fmla="*/ 2147483647 w 255"/>
              <a:gd name="T9" fmla="*/ 2147483647 h 594"/>
              <a:gd name="T10" fmla="*/ 2147483647 w 255"/>
              <a:gd name="T11" fmla="*/ 2147483647 h 594"/>
              <a:gd name="T12" fmla="*/ 2147483647 w 255"/>
              <a:gd name="T13" fmla="*/ 2147483647 h 594"/>
              <a:gd name="T14" fmla="*/ 2147483647 w 255"/>
              <a:gd name="T15" fmla="*/ 2147483647 h 594"/>
              <a:gd name="T16" fmla="*/ 2147483647 w 255"/>
              <a:gd name="T17" fmla="*/ 2147483647 h 594"/>
              <a:gd name="T18" fmla="*/ 2147483647 w 255"/>
              <a:gd name="T19" fmla="*/ 2147483647 h 594"/>
              <a:gd name="T20" fmla="*/ 2147483647 w 255"/>
              <a:gd name="T21" fmla="*/ 2147483647 h 594"/>
              <a:gd name="T22" fmla="*/ 2147483647 w 255"/>
              <a:gd name="T23" fmla="*/ 2147483647 h 594"/>
              <a:gd name="T24" fmla="*/ 2147483647 w 255"/>
              <a:gd name="T25" fmla="*/ 2147483647 h 594"/>
              <a:gd name="T26" fmla="*/ 2147483647 w 255"/>
              <a:gd name="T27" fmla="*/ 2147483647 h 594"/>
              <a:gd name="T28" fmla="*/ 2147483647 w 255"/>
              <a:gd name="T29" fmla="*/ 2147483647 h 594"/>
              <a:gd name="T30" fmla="*/ 2147483647 w 255"/>
              <a:gd name="T31" fmla="*/ 2147483647 h 594"/>
              <a:gd name="T32" fmla="*/ 2147483647 w 255"/>
              <a:gd name="T33" fmla="*/ 2147483647 h 594"/>
              <a:gd name="T34" fmla="*/ 2147483647 w 255"/>
              <a:gd name="T35" fmla="*/ 2147483647 h 594"/>
              <a:gd name="T36" fmla="*/ 2147483647 w 255"/>
              <a:gd name="T37" fmla="*/ 2147483647 h 594"/>
              <a:gd name="T38" fmla="*/ 2147483647 w 255"/>
              <a:gd name="T39" fmla="*/ 2147483647 h 594"/>
              <a:gd name="T40" fmla="*/ 2147483647 w 255"/>
              <a:gd name="T41" fmla="*/ 2147483647 h 594"/>
              <a:gd name="T42" fmla="*/ 2147483647 w 255"/>
              <a:gd name="T43" fmla="*/ 2147483647 h 594"/>
              <a:gd name="T44" fmla="*/ 2147483647 w 255"/>
              <a:gd name="T45" fmla="*/ 2147483647 h 594"/>
              <a:gd name="T46" fmla="*/ 2147483647 w 255"/>
              <a:gd name="T47" fmla="*/ 2147483647 h 594"/>
              <a:gd name="T48" fmla="*/ 2147483647 w 255"/>
              <a:gd name="T49" fmla="*/ 2147483647 h 594"/>
              <a:gd name="T50" fmla="*/ 2147483647 w 255"/>
              <a:gd name="T51" fmla="*/ 2147483647 h 594"/>
              <a:gd name="T52" fmla="*/ 2147483647 w 255"/>
              <a:gd name="T53" fmla="*/ 0 h 59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55"/>
              <a:gd name="T82" fmla="*/ 0 h 594"/>
              <a:gd name="T83" fmla="*/ 255 w 255"/>
              <a:gd name="T84" fmla="*/ 594 h 59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55" h="594">
                <a:moveTo>
                  <a:pt x="0" y="594"/>
                </a:moveTo>
                <a:lnTo>
                  <a:pt x="0" y="594"/>
                </a:lnTo>
                <a:lnTo>
                  <a:pt x="0" y="556"/>
                </a:lnTo>
                <a:lnTo>
                  <a:pt x="0" y="517"/>
                </a:lnTo>
                <a:lnTo>
                  <a:pt x="4" y="468"/>
                </a:lnTo>
                <a:lnTo>
                  <a:pt x="8" y="442"/>
                </a:lnTo>
                <a:lnTo>
                  <a:pt x="15" y="416"/>
                </a:lnTo>
                <a:lnTo>
                  <a:pt x="22" y="389"/>
                </a:lnTo>
                <a:lnTo>
                  <a:pt x="33" y="363"/>
                </a:lnTo>
                <a:lnTo>
                  <a:pt x="44" y="339"/>
                </a:lnTo>
                <a:lnTo>
                  <a:pt x="57" y="314"/>
                </a:lnTo>
                <a:lnTo>
                  <a:pt x="74" y="295"/>
                </a:lnTo>
                <a:lnTo>
                  <a:pt x="92" y="275"/>
                </a:lnTo>
                <a:lnTo>
                  <a:pt x="134" y="242"/>
                </a:lnTo>
                <a:lnTo>
                  <a:pt x="173" y="213"/>
                </a:lnTo>
                <a:lnTo>
                  <a:pt x="206" y="185"/>
                </a:lnTo>
                <a:lnTo>
                  <a:pt x="222" y="169"/>
                </a:lnTo>
                <a:lnTo>
                  <a:pt x="235" y="156"/>
                </a:lnTo>
                <a:lnTo>
                  <a:pt x="244" y="141"/>
                </a:lnTo>
                <a:lnTo>
                  <a:pt x="250" y="123"/>
                </a:lnTo>
                <a:lnTo>
                  <a:pt x="255" y="108"/>
                </a:lnTo>
                <a:lnTo>
                  <a:pt x="255" y="88"/>
                </a:lnTo>
                <a:lnTo>
                  <a:pt x="250" y="68"/>
                </a:lnTo>
                <a:lnTo>
                  <a:pt x="242" y="48"/>
                </a:lnTo>
                <a:lnTo>
                  <a:pt x="228" y="24"/>
                </a:lnTo>
                <a:lnTo>
                  <a:pt x="211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6" name="Freeform 113"/>
          <p:cNvSpPr>
            <a:spLocks/>
          </p:cNvSpPr>
          <p:nvPr/>
        </p:nvSpPr>
        <p:spPr bwMode="auto">
          <a:xfrm>
            <a:off x="5434013" y="1341438"/>
            <a:ext cx="150812" cy="188912"/>
          </a:xfrm>
          <a:custGeom>
            <a:avLst/>
            <a:gdLst>
              <a:gd name="T0" fmla="*/ 2147483647 w 95"/>
              <a:gd name="T1" fmla="*/ 2147483647 h 119"/>
              <a:gd name="T2" fmla="*/ 2147483647 w 95"/>
              <a:gd name="T3" fmla="*/ 2147483647 h 119"/>
              <a:gd name="T4" fmla="*/ 2147483647 w 95"/>
              <a:gd name="T5" fmla="*/ 2147483647 h 119"/>
              <a:gd name="T6" fmla="*/ 2147483647 w 95"/>
              <a:gd name="T7" fmla="*/ 2147483647 h 119"/>
              <a:gd name="T8" fmla="*/ 2147483647 w 95"/>
              <a:gd name="T9" fmla="*/ 2147483647 h 119"/>
              <a:gd name="T10" fmla="*/ 0 w 95"/>
              <a:gd name="T11" fmla="*/ 0 h 119"/>
              <a:gd name="T12" fmla="*/ 0 w 95"/>
              <a:gd name="T13" fmla="*/ 0 h 119"/>
              <a:gd name="T14" fmla="*/ 2147483647 w 95"/>
              <a:gd name="T15" fmla="*/ 2147483647 h 119"/>
              <a:gd name="T16" fmla="*/ 2147483647 w 95"/>
              <a:gd name="T17" fmla="*/ 2147483647 h 119"/>
              <a:gd name="T18" fmla="*/ 2147483647 w 95"/>
              <a:gd name="T19" fmla="*/ 2147483647 h 119"/>
              <a:gd name="T20" fmla="*/ 2147483647 w 95"/>
              <a:gd name="T21" fmla="*/ 2147483647 h 1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119"/>
              <a:gd name="T35" fmla="*/ 95 w 95"/>
              <a:gd name="T36" fmla="*/ 119 h 1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119">
                <a:moveTo>
                  <a:pt x="53" y="81"/>
                </a:moveTo>
                <a:lnTo>
                  <a:pt x="33" y="119"/>
                </a:lnTo>
                <a:lnTo>
                  <a:pt x="20" y="66"/>
                </a:lnTo>
                <a:lnTo>
                  <a:pt x="0" y="0"/>
                </a:lnTo>
                <a:lnTo>
                  <a:pt x="53" y="44"/>
                </a:lnTo>
                <a:lnTo>
                  <a:pt x="95" y="79"/>
                </a:lnTo>
                <a:lnTo>
                  <a:pt x="53" y="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7" name="Text Box 124"/>
          <p:cNvSpPr txBox="1">
            <a:spLocks noChangeArrowheads="1"/>
          </p:cNvSpPr>
          <p:nvPr/>
        </p:nvSpPr>
        <p:spPr bwMode="auto">
          <a:xfrm>
            <a:off x="3875088" y="1044575"/>
            <a:ext cx="344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300</a:t>
            </a:r>
          </a:p>
        </p:txBody>
      </p:sp>
      <p:sp>
        <p:nvSpPr>
          <p:cNvPr id="26718" name="Text Box 125"/>
          <p:cNvSpPr txBox="1">
            <a:spLocks noChangeArrowheads="1"/>
          </p:cNvSpPr>
          <p:nvPr/>
        </p:nvSpPr>
        <p:spPr bwMode="auto">
          <a:xfrm>
            <a:off x="5145088" y="1069975"/>
            <a:ext cx="344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100</a:t>
            </a:r>
          </a:p>
        </p:txBody>
      </p:sp>
      <p:sp>
        <p:nvSpPr>
          <p:cNvPr id="26719" name="Text Box 133"/>
          <p:cNvSpPr txBox="1">
            <a:spLocks noChangeArrowheads="1"/>
          </p:cNvSpPr>
          <p:nvPr/>
        </p:nvSpPr>
        <p:spPr bwMode="auto">
          <a:xfrm>
            <a:off x="5048250" y="2403475"/>
            <a:ext cx="3444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200</a:t>
            </a:r>
          </a:p>
        </p:txBody>
      </p:sp>
      <p:sp>
        <p:nvSpPr>
          <p:cNvPr id="26720" name="Freeform 112"/>
          <p:cNvSpPr>
            <a:spLocks/>
          </p:cNvSpPr>
          <p:nvPr/>
        </p:nvSpPr>
        <p:spPr bwMode="auto">
          <a:xfrm>
            <a:off x="3590925" y="1938338"/>
            <a:ext cx="195263" cy="119062"/>
          </a:xfrm>
          <a:custGeom>
            <a:avLst/>
            <a:gdLst>
              <a:gd name="T0" fmla="*/ 2147483647 w 123"/>
              <a:gd name="T1" fmla="*/ 2147483647 h 75"/>
              <a:gd name="T2" fmla="*/ 2147483647 w 123"/>
              <a:gd name="T3" fmla="*/ 0 h 75"/>
              <a:gd name="T4" fmla="*/ 2147483647 w 123"/>
              <a:gd name="T5" fmla="*/ 0 h 75"/>
              <a:gd name="T6" fmla="*/ 2147483647 w 123"/>
              <a:gd name="T7" fmla="*/ 0 h 75"/>
              <a:gd name="T8" fmla="*/ 2147483647 w 123"/>
              <a:gd name="T9" fmla="*/ 2147483647 h 75"/>
              <a:gd name="T10" fmla="*/ 2147483647 w 123"/>
              <a:gd name="T11" fmla="*/ 2147483647 h 75"/>
              <a:gd name="T12" fmla="*/ 2147483647 w 123"/>
              <a:gd name="T13" fmla="*/ 2147483647 h 75"/>
              <a:gd name="T14" fmla="*/ 2147483647 w 123"/>
              <a:gd name="T15" fmla="*/ 2147483647 h 75"/>
              <a:gd name="T16" fmla="*/ 0 w 123"/>
              <a:gd name="T17" fmla="*/ 2147483647 h 75"/>
              <a:gd name="T18" fmla="*/ 0 w 123"/>
              <a:gd name="T19" fmla="*/ 2147483647 h 75"/>
              <a:gd name="T20" fmla="*/ 2147483647 w 123"/>
              <a:gd name="T21" fmla="*/ 2147483647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3"/>
              <a:gd name="T34" fmla="*/ 0 h 75"/>
              <a:gd name="T35" fmla="*/ 123 w 123"/>
              <a:gd name="T36" fmla="*/ 75 h 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3" h="75">
                <a:moveTo>
                  <a:pt x="31" y="42"/>
                </a:moveTo>
                <a:lnTo>
                  <a:pt x="24" y="0"/>
                </a:lnTo>
                <a:lnTo>
                  <a:pt x="68" y="33"/>
                </a:lnTo>
                <a:lnTo>
                  <a:pt x="123" y="75"/>
                </a:lnTo>
                <a:lnTo>
                  <a:pt x="55" y="70"/>
                </a:lnTo>
                <a:lnTo>
                  <a:pt x="0" y="68"/>
                </a:lnTo>
                <a:lnTo>
                  <a:pt x="31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1" name="Freeform 111"/>
          <p:cNvSpPr>
            <a:spLocks/>
          </p:cNvSpPr>
          <p:nvPr/>
        </p:nvSpPr>
        <p:spPr bwMode="auto">
          <a:xfrm>
            <a:off x="3992563" y="2333625"/>
            <a:ext cx="111125" cy="187325"/>
          </a:xfrm>
          <a:custGeom>
            <a:avLst/>
            <a:gdLst>
              <a:gd name="T0" fmla="*/ 2147483647 w 70"/>
              <a:gd name="T1" fmla="*/ 2147483647 h 118"/>
              <a:gd name="T2" fmla="*/ 2147483647 w 70"/>
              <a:gd name="T3" fmla="*/ 0 h 118"/>
              <a:gd name="T4" fmla="*/ 2147483647 w 70"/>
              <a:gd name="T5" fmla="*/ 2147483647 h 118"/>
              <a:gd name="T6" fmla="*/ 2147483647 w 70"/>
              <a:gd name="T7" fmla="*/ 2147483647 h 118"/>
              <a:gd name="T8" fmla="*/ 2147483647 w 70"/>
              <a:gd name="T9" fmla="*/ 2147483647 h 118"/>
              <a:gd name="T10" fmla="*/ 2147483647 w 70"/>
              <a:gd name="T11" fmla="*/ 2147483647 h 118"/>
              <a:gd name="T12" fmla="*/ 2147483647 w 70"/>
              <a:gd name="T13" fmla="*/ 2147483647 h 118"/>
              <a:gd name="T14" fmla="*/ 2147483647 w 70"/>
              <a:gd name="T15" fmla="*/ 2147483647 h 118"/>
              <a:gd name="T16" fmla="*/ 0 w 70"/>
              <a:gd name="T17" fmla="*/ 2147483647 h 118"/>
              <a:gd name="T18" fmla="*/ 0 w 70"/>
              <a:gd name="T19" fmla="*/ 0 h 118"/>
              <a:gd name="T20" fmla="*/ 2147483647 w 70"/>
              <a:gd name="T21" fmla="*/ 2147483647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118"/>
              <a:gd name="T35" fmla="*/ 70 w 70"/>
              <a:gd name="T36" fmla="*/ 118 h 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118">
                <a:moveTo>
                  <a:pt x="35" y="22"/>
                </a:moveTo>
                <a:lnTo>
                  <a:pt x="70" y="0"/>
                </a:lnTo>
                <a:lnTo>
                  <a:pt x="70" y="2"/>
                </a:lnTo>
                <a:lnTo>
                  <a:pt x="55" y="52"/>
                </a:lnTo>
                <a:lnTo>
                  <a:pt x="35" y="118"/>
                </a:lnTo>
                <a:lnTo>
                  <a:pt x="15" y="52"/>
                </a:lnTo>
                <a:lnTo>
                  <a:pt x="0" y="2"/>
                </a:lnTo>
                <a:lnTo>
                  <a:pt x="0" y="0"/>
                </a:lnTo>
                <a:lnTo>
                  <a:pt x="35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2" name="Text Box 126"/>
          <p:cNvSpPr txBox="1">
            <a:spLocks noChangeArrowheads="1"/>
          </p:cNvSpPr>
          <p:nvPr/>
        </p:nvSpPr>
        <p:spPr bwMode="auto">
          <a:xfrm>
            <a:off x="3919538" y="2528888"/>
            <a:ext cx="3444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400</a:t>
            </a:r>
          </a:p>
        </p:txBody>
      </p:sp>
      <p:sp>
        <p:nvSpPr>
          <p:cNvPr id="26723" name="Freeform 114"/>
          <p:cNvSpPr>
            <a:spLocks/>
          </p:cNvSpPr>
          <p:nvPr/>
        </p:nvSpPr>
        <p:spPr bwMode="auto">
          <a:xfrm>
            <a:off x="4179888" y="6100763"/>
            <a:ext cx="179387" cy="163512"/>
          </a:xfrm>
          <a:custGeom>
            <a:avLst/>
            <a:gdLst>
              <a:gd name="T0" fmla="*/ 2147483647 w 113"/>
              <a:gd name="T1" fmla="*/ 2147483647 h 103"/>
              <a:gd name="T2" fmla="*/ 2147483647 w 113"/>
              <a:gd name="T3" fmla="*/ 0 h 103"/>
              <a:gd name="T4" fmla="*/ 2147483647 w 113"/>
              <a:gd name="T5" fmla="*/ 0 h 103"/>
              <a:gd name="T6" fmla="*/ 2147483647 w 113"/>
              <a:gd name="T7" fmla="*/ 0 h 103"/>
              <a:gd name="T8" fmla="*/ 2147483647 w 113"/>
              <a:gd name="T9" fmla="*/ 2147483647 h 103"/>
              <a:gd name="T10" fmla="*/ 2147483647 w 113"/>
              <a:gd name="T11" fmla="*/ 2147483647 h 103"/>
              <a:gd name="T12" fmla="*/ 2147483647 w 113"/>
              <a:gd name="T13" fmla="*/ 2147483647 h 103"/>
              <a:gd name="T14" fmla="*/ 2147483647 w 113"/>
              <a:gd name="T15" fmla="*/ 2147483647 h 103"/>
              <a:gd name="T16" fmla="*/ 0 w 113"/>
              <a:gd name="T17" fmla="*/ 2147483647 h 103"/>
              <a:gd name="T18" fmla="*/ 0 w 113"/>
              <a:gd name="T19" fmla="*/ 2147483647 h 103"/>
              <a:gd name="T20" fmla="*/ 2147483647 w 113"/>
              <a:gd name="T21" fmla="*/ 2147483647 h 1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3"/>
              <a:gd name="T34" fmla="*/ 0 h 103"/>
              <a:gd name="T35" fmla="*/ 113 w 113"/>
              <a:gd name="T36" fmla="*/ 103 h 1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3" h="103">
                <a:moveTo>
                  <a:pt x="38" y="42"/>
                </a:moveTo>
                <a:lnTo>
                  <a:pt x="44" y="0"/>
                </a:lnTo>
                <a:lnTo>
                  <a:pt x="47" y="0"/>
                </a:lnTo>
                <a:lnTo>
                  <a:pt x="75" y="46"/>
                </a:lnTo>
                <a:lnTo>
                  <a:pt x="113" y="103"/>
                </a:lnTo>
                <a:lnTo>
                  <a:pt x="51" y="77"/>
                </a:lnTo>
                <a:lnTo>
                  <a:pt x="0" y="55"/>
                </a:lnTo>
                <a:lnTo>
                  <a:pt x="38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4" name="Text Box 130"/>
          <p:cNvSpPr txBox="1">
            <a:spLocks noChangeArrowheads="1"/>
          </p:cNvSpPr>
          <p:nvPr/>
        </p:nvSpPr>
        <p:spPr bwMode="auto">
          <a:xfrm>
            <a:off x="4456113" y="6197600"/>
            <a:ext cx="471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1,200</a:t>
            </a:r>
          </a:p>
        </p:txBody>
      </p:sp>
      <p:sp>
        <p:nvSpPr>
          <p:cNvPr id="26725" name="Text Box 132"/>
          <p:cNvSpPr txBox="1">
            <a:spLocks noChangeArrowheads="1"/>
          </p:cNvSpPr>
          <p:nvPr/>
        </p:nvSpPr>
        <p:spPr bwMode="auto">
          <a:xfrm>
            <a:off x="5048250" y="5067300"/>
            <a:ext cx="3476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700</a:t>
            </a:r>
          </a:p>
        </p:txBody>
      </p:sp>
      <p:sp>
        <p:nvSpPr>
          <p:cNvPr id="26726" name="Freeform 116"/>
          <p:cNvSpPr>
            <a:spLocks/>
          </p:cNvSpPr>
          <p:nvPr/>
        </p:nvSpPr>
        <p:spPr bwMode="auto">
          <a:xfrm>
            <a:off x="4229100" y="5094288"/>
            <a:ext cx="252413" cy="206375"/>
          </a:xfrm>
          <a:custGeom>
            <a:avLst/>
            <a:gdLst>
              <a:gd name="T0" fmla="*/ 2147483647 w 159"/>
              <a:gd name="T1" fmla="*/ 2147483647 h 130"/>
              <a:gd name="T2" fmla="*/ 0 w 159"/>
              <a:gd name="T3" fmla="*/ 2147483647 h 130"/>
              <a:gd name="T4" fmla="*/ 2147483647 w 159"/>
              <a:gd name="T5" fmla="*/ 2147483647 h 130"/>
              <a:gd name="T6" fmla="*/ 2147483647 w 159"/>
              <a:gd name="T7" fmla="*/ 0 h 130"/>
              <a:gd name="T8" fmla="*/ 2147483647 w 159"/>
              <a:gd name="T9" fmla="*/ 2147483647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130"/>
              <a:gd name="T17" fmla="*/ 159 w 159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130">
                <a:moveTo>
                  <a:pt x="159" y="130"/>
                </a:moveTo>
                <a:lnTo>
                  <a:pt x="0" y="104"/>
                </a:lnTo>
                <a:lnTo>
                  <a:pt x="62" y="71"/>
                </a:lnTo>
                <a:lnTo>
                  <a:pt x="64" y="0"/>
                </a:lnTo>
                <a:lnTo>
                  <a:pt x="159" y="130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23.21</a:t>
            </a:r>
          </a:p>
        </p:txBody>
      </p:sp>
      <p:pic>
        <p:nvPicPr>
          <p:cNvPr id="27651" name="Picture 4" descr="sal03717_23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788988"/>
            <a:ext cx="8872538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Freeform 9"/>
          <p:cNvSpPr>
            <a:spLocks/>
          </p:cNvSpPr>
          <p:nvPr/>
        </p:nvSpPr>
        <p:spPr bwMode="auto">
          <a:xfrm>
            <a:off x="3700463" y="5410200"/>
            <a:ext cx="200025" cy="182563"/>
          </a:xfrm>
          <a:custGeom>
            <a:avLst/>
            <a:gdLst>
              <a:gd name="T0" fmla="*/ 0 w 126"/>
              <a:gd name="T1" fmla="*/ 115 h 115"/>
              <a:gd name="T2" fmla="*/ 0 w 126"/>
              <a:gd name="T3" fmla="*/ 115 h 115"/>
              <a:gd name="T4" fmla="*/ 15 w 126"/>
              <a:gd name="T5" fmla="*/ 110 h 115"/>
              <a:gd name="T6" fmla="*/ 32 w 126"/>
              <a:gd name="T7" fmla="*/ 100 h 115"/>
              <a:gd name="T8" fmla="*/ 51 w 126"/>
              <a:gd name="T9" fmla="*/ 88 h 115"/>
              <a:gd name="T10" fmla="*/ 73 w 126"/>
              <a:gd name="T11" fmla="*/ 73 h 115"/>
              <a:gd name="T12" fmla="*/ 94 w 126"/>
              <a:gd name="T13" fmla="*/ 52 h 115"/>
              <a:gd name="T14" fmla="*/ 103 w 126"/>
              <a:gd name="T15" fmla="*/ 40 h 115"/>
              <a:gd name="T16" fmla="*/ 113 w 126"/>
              <a:gd name="T17" fmla="*/ 29 h 115"/>
              <a:gd name="T18" fmla="*/ 121 w 126"/>
              <a:gd name="T19" fmla="*/ 15 h 115"/>
              <a:gd name="T20" fmla="*/ 126 w 126"/>
              <a:gd name="T21" fmla="*/ 0 h 1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115"/>
              <a:gd name="T35" fmla="*/ 126 w 126"/>
              <a:gd name="T36" fmla="*/ 115 h 1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115">
                <a:moveTo>
                  <a:pt x="0" y="115"/>
                </a:moveTo>
                <a:lnTo>
                  <a:pt x="0" y="115"/>
                </a:lnTo>
                <a:lnTo>
                  <a:pt x="15" y="110"/>
                </a:lnTo>
                <a:lnTo>
                  <a:pt x="32" y="100"/>
                </a:lnTo>
                <a:lnTo>
                  <a:pt x="51" y="88"/>
                </a:lnTo>
                <a:lnTo>
                  <a:pt x="73" y="73"/>
                </a:lnTo>
                <a:lnTo>
                  <a:pt x="94" y="52"/>
                </a:lnTo>
                <a:lnTo>
                  <a:pt x="103" y="40"/>
                </a:lnTo>
                <a:lnTo>
                  <a:pt x="113" y="29"/>
                </a:lnTo>
                <a:lnTo>
                  <a:pt x="121" y="15"/>
                </a:lnTo>
                <a:lnTo>
                  <a:pt x="126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54" name="Freeform 10"/>
          <p:cNvSpPr>
            <a:spLocks/>
          </p:cNvSpPr>
          <p:nvPr/>
        </p:nvSpPr>
        <p:spPr bwMode="auto">
          <a:xfrm>
            <a:off x="3059113" y="5376863"/>
            <a:ext cx="192087" cy="192087"/>
          </a:xfrm>
          <a:custGeom>
            <a:avLst/>
            <a:gdLst>
              <a:gd name="T0" fmla="*/ 0 w 121"/>
              <a:gd name="T1" fmla="*/ 0 h 121"/>
              <a:gd name="T2" fmla="*/ 0 w 121"/>
              <a:gd name="T3" fmla="*/ 0 h 121"/>
              <a:gd name="T4" fmla="*/ 8 w 121"/>
              <a:gd name="T5" fmla="*/ 15 h 121"/>
              <a:gd name="T6" fmla="*/ 18 w 121"/>
              <a:gd name="T7" fmla="*/ 31 h 121"/>
              <a:gd name="T8" fmla="*/ 31 w 121"/>
              <a:gd name="T9" fmla="*/ 50 h 121"/>
              <a:gd name="T10" fmla="*/ 48 w 121"/>
              <a:gd name="T11" fmla="*/ 69 h 121"/>
              <a:gd name="T12" fmla="*/ 68 w 121"/>
              <a:gd name="T13" fmla="*/ 90 h 121"/>
              <a:gd name="T14" fmla="*/ 81 w 121"/>
              <a:gd name="T15" fmla="*/ 98 h 121"/>
              <a:gd name="T16" fmla="*/ 93 w 121"/>
              <a:gd name="T17" fmla="*/ 108 h 121"/>
              <a:gd name="T18" fmla="*/ 108 w 121"/>
              <a:gd name="T19" fmla="*/ 115 h 121"/>
              <a:gd name="T20" fmla="*/ 121 w 121"/>
              <a:gd name="T21" fmla="*/ 121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"/>
              <a:gd name="T34" fmla="*/ 0 h 121"/>
              <a:gd name="T35" fmla="*/ 121 w 121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" h="121">
                <a:moveTo>
                  <a:pt x="0" y="0"/>
                </a:moveTo>
                <a:lnTo>
                  <a:pt x="0" y="0"/>
                </a:lnTo>
                <a:lnTo>
                  <a:pt x="8" y="15"/>
                </a:lnTo>
                <a:lnTo>
                  <a:pt x="18" y="31"/>
                </a:lnTo>
                <a:lnTo>
                  <a:pt x="31" y="50"/>
                </a:lnTo>
                <a:lnTo>
                  <a:pt x="48" y="69"/>
                </a:lnTo>
                <a:lnTo>
                  <a:pt x="68" y="90"/>
                </a:lnTo>
                <a:lnTo>
                  <a:pt x="81" y="98"/>
                </a:lnTo>
                <a:lnTo>
                  <a:pt x="93" y="108"/>
                </a:lnTo>
                <a:lnTo>
                  <a:pt x="108" y="115"/>
                </a:lnTo>
                <a:lnTo>
                  <a:pt x="121" y="121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56" name="Line 12"/>
          <p:cNvSpPr>
            <a:spLocks noChangeShapeType="1"/>
          </p:cNvSpPr>
          <p:nvPr/>
        </p:nvSpPr>
        <p:spPr bwMode="auto">
          <a:xfrm>
            <a:off x="5254625" y="1573213"/>
            <a:ext cx="1588" cy="350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57" name="Freeform 13"/>
          <p:cNvSpPr>
            <a:spLocks/>
          </p:cNvSpPr>
          <p:nvPr/>
        </p:nvSpPr>
        <p:spPr bwMode="auto">
          <a:xfrm>
            <a:off x="5208588" y="1881188"/>
            <a:ext cx="88900" cy="146050"/>
          </a:xfrm>
          <a:custGeom>
            <a:avLst/>
            <a:gdLst>
              <a:gd name="T0" fmla="*/ 29 w 56"/>
              <a:gd name="T1" fmla="*/ 17 h 92"/>
              <a:gd name="T2" fmla="*/ 56 w 56"/>
              <a:gd name="T3" fmla="*/ 0 h 92"/>
              <a:gd name="T4" fmla="*/ 56 w 56"/>
              <a:gd name="T5" fmla="*/ 2 h 92"/>
              <a:gd name="T6" fmla="*/ 56 w 56"/>
              <a:gd name="T7" fmla="*/ 2 h 92"/>
              <a:gd name="T8" fmla="*/ 44 w 56"/>
              <a:gd name="T9" fmla="*/ 40 h 92"/>
              <a:gd name="T10" fmla="*/ 29 w 56"/>
              <a:gd name="T11" fmla="*/ 92 h 92"/>
              <a:gd name="T12" fmla="*/ 29 w 56"/>
              <a:gd name="T13" fmla="*/ 92 h 92"/>
              <a:gd name="T14" fmla="*/ 13 w 56"/>
              <a:gd name="T15" fmla="*/ 40 h 92"/>
              <a:gd name="T16" fmla="*/ 0 w 56"/>
              <a:gd name="T17" fmla="*/ 2 h 92"/>
              <a:gd name="T18" fmla="*/ 2 w 56"/>
              <a:gd name="T19" fmla="*/ 0 h 92"/>
              <a:gd name="T20" fmla="*/ 29 w 56"/>
              <a:gd name="T21" fmla="*/ 17 h 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92"/>
              <a:gd name="T35" fmla="*/ 56 w 56"/>
              <a:gd name="T36" fmla="*/ 92 h 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92">
                <a:moveTo>
                  <a:pt x="29" y="17"/>
                </a:moveTo>
                <a:lnTo>
                  <a:pt x="56" y="0"/>
                </a:lnTo>
                <a:lnTo>
                  <a:pt x="56" y="2"/>
                </a:lnTo>
                <a:lnTo>
                  <a:pt x="44" y="40"/>
                </a:lnTo>
                <a:lnTo>
                  <a:pt x="29" y="92"/>
                </a:lnTo>
                <a:lnTo>
                  <a:pt x="13" y="40"/>
                </a:lnTo>
                <a:lnTo>
                  <a:pt x="0" y="2"/>
                </a:lnTo>
                <a:lnTo>
                  <a:pt x="2" y="0"/>
                </a:lnTo>
                <a:lnTo>
                  <a:pt x="29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>
            <a:off x="2971800" y="2076450"/>
            <a:ext cx="1588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59" name="Freeform 15"/>
          <p:cNvSpPr>
            <a:spLocks/>
          </p:cNvSpPr>
          <p:nvPr/>
        </p:nvSpPr>
        <p:spPr bwMode="auto">
          <a:xfrm>
            <a:off x="2928938" y="2387600"/>
            <a:ext cx="88900" cy="142875"/>
          </a:xfrm>
          <a:custGeom>
            <a:avLst/>
            <a:gdLst>
              <a:gd name="T0" fmla="*/ 27 w 56"/>
              <a:gd name="T1" fmla="*/ 15 h 90"/>
              <a:gd name="T2" fmla="*/ 54 w 56"/>
              <a:gd name="T3" fmla="*/ 0 h 90"/>
              <a:gd name="T4" fmla="*/ 56 w 56"/>
              <a:gd name="T5" fmla="*/ 0 h 90"/>
              <a:gd name="T6" fmla="*/ 56 w 56"/>
              <a:gd name="T7" fmla="*/ 0 h 90"/>
              <a:gd name="T8" fmla="*/ 42 w 56"/>
              <a:gd name="T9" fmla="*/ 40 h 90"/>
              <a:gd name="T10" fmla="*/ 27 w 56"/>
              <a:gd name="T11" fmla="*/ 90 h 90"/>
              <a:gd name="T12" fmla="*/ 27 w 56"/>
              <a:gd name="T13" fmla="*/ 90 h 90"/>
              <a:gd name="T14" fmla="*/ 11 w 56"/>
              <a:gd name="T15" fmla="*/ 40 h 90"/>
              <a:gd name="T16" fmla="*/ 0 w 56"/>
              <a:gd name="T17" fmla="*/ 0 h 90"/>
              <a:gd name="T18" fmla="*/ 0 w 56"/>
              <a:gd name="T19" fmla="*/ 0 h 90"/>
              <a:gd name="T20" fmla="*/ 27 w 56"/>
              <a:gd name="T21" fmla="*/ 15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90"/>
              <a:gd name="T35" fmla="*/ 56 w 56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90">
                <a:moveTo>
                  <a:pt x="27" y="15"/>
                </a:moveTo>
                <a:lnTo>
                  <a:pt x="54" y="0"/>
                </a:lnTo>
                <a:lnTo>
                  <a:pt x="56" y="0"/>
                </a:lnTo>
                <a:lnTo>
                  <a:pt x="42" y="40"/>
                </a:lnTo>
                <a:lnTo>
                  <a:pt x="27" y="90"/>
                </a:lnTo>
                <a:lnTo>
                  <a:pt x="11" y="40"/>
                </a:lnTo>
                <a:lnTo>
                  <a:pt x="0" y="0"/>
                </a:lnTo>
                <a:lnTo>
                  <a:pt x="27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5254625" y="4670425"/>
            <a:ext cx="1588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61" name="Freeform 17"/>
          <p:cNvSpPr>
            <a:spLocks/>
          </p:cNvSpPr>
          <p:nvPr/>
        </p:nvSpPr>
        <p:spPr bwMode="auto">
          <a:xfrm>
            <a:off x="5216525" y="4978400"/>
            <a:ext cx="88900" cy="146050"/>
          </a:xfrm>
          <a:custGeom>
            <a:avLst/>
            <a:gdLst>
              <a:gd name="T0" fmla="*/ 29 w 56"/>
              <a:gd name="T1" fmla="*/ 15 h 92"/>
              <a:gd name="T2" fmla="*/ 56 w 56"/>
              <a:gd name="T3" fmla="*/ 0 h 92"/>
              <a:gd name="T4" fmla="*/ 56 w 56"/>
              <a:gd name="T5" fmla="*/ 0 h 92"/>
              <a:gd name="T6" fmla="*/ 56 w 56"/>
              <a:gd name="T7" fmla="*/ 0 h 92"/>
              <a:gd name="T8" fmla="*/ 44 w 56"/>
              <a:gd name="T9" fmla="*/ 40 h 92"/>
              <a:gd name="T10" fmla="*/ 29 w 56"/>
              <a:gd name="T11" fmla="*/ 92 h 92"/>
              <a:gd name="T12" fmla="*/ 29 w 56"/>
              <a:gd name="T13" fmla="*/ 92 h 92"/>
              <a:gd name="T14" fmla="*/ 13 w 56"/>
              <a:gd name="T15" fmla="*/ 40 h 92"/>
              <a:gd name="T16" fmla="*/ 0 w 56"/>
              <a:gd name="T17" fmla="*/ 0 h 92"/>
              <a:gd name="T18" fmla="*/ 2 w 56"/>
              <a:gd name="T19" fmla="*/ 0 h 92"/>
              <a:gd name="T20" fmla="*/ 29 w 56"/>
              <a:gd name="T21" fmla="*/ 15 h 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92"/>
              <a:gd name="T35" fmla="*/ 56 w 56"/>
              <a:gd name="T36" fmla="*/ 92 h 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92">
                <a:moveTo>
                  <a:pt x="29" y="15"/>
                </a:moveTo>
                <a:lnTo>
                  <a:pt x="56" y="0"/>
                </a:lnTo>
                <a:lnTo>
                  <a:pt x="44" y="40"/>
                </a:lnTo>
                <a:lnTo>
                  <a:pt x="29" y="92"/>
                </a:lnTo>
                <a:lnTo>
                  <a:pt x="13" y="40"/>
                </a:lnTo>
                <a:lnTo>
                  <a:pt x="0" y="0"/>
                </a:lnTo>
                <a:lnTo>
                  <a:pt x="2" y="0"/>
                </a:lnTo>
                <a:lnTo>
                  <a:pt x="29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62" name="Freeform 18"/>
          <p:cNvSpPr>
            <a:spLocks/>
          </p:cNvSpPr>
          <p:nvPr/>
        </p:nvSpPr>
        <p:spPr bwMode="auto">
          <a:xfrm>
            <a:off x="3830638" y="5340350"/>
            <a:ext cx="109537" cy="146050"/>
          </a:xfrm>
          <a:custGeom>
            <a:avLst/>
            <a:gdLst>
              <a:gd name="T0" fmla="*/ 33 w 69"/>
              <a:gd name="T1" fmla="*/ 65 h 92"/>
              <a:gd name="T2" fmla="*/ 0 w 69"/>
              <a:gd name="T3" fmla="*/ 65 h 92"/>
              <a:gd name="T4" fmla="*/ 0 w 69"/>
              <a:gd name="T5" fmla="*/ 63 h 92"/>
              <a:gd name="T6" fmla="*/ 0 w 69"/>
              <a:gd name="T7" fmla="*/ 63 h 92"/>
              <a:gd name="T8" fmla="*/ 31 w 69"/>
              <a:gd name="T9" fmla="*/ 36 h 92"/>
              <a:gd name="T10" fmla="*/ 69 w 69"/>
              <a:gd name="T11" fmla="*/ 0 h 92"/>
              <a:gd name="T12" fmla="*/ 69 w 69"/>
              <a:gd name="T13" fmla="*/ 0 h 92"/>
              <a:gd name="T14" fmla="*/ 58 w 69"/>
              <a:gd name="T15" fmla="*/ 52 h 92"/>
              <a:gd name="T16" fmla="*/ 48 w 69"/>
              <a:gd name="T17" fmla="*/ 92 h 92"/>
              <a:gd name="T18" fmla="*/ 48 w 69"/>
              <a:gd name="T19" fmla="*/ 92 h 92"/>
              <a:gd name="T20" fmla="*/ 33 w 69"/>
              <a:gd name="T21" fmla="*/ 65 h 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92"/>
              <a:gd name="T35" fmla="*/ 69 w 69"/>
              <a:gd name="T36" fmla="*/ 92 h 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92">
                <a:moveTo>
                  <a:pt x="33" y="65"/>
                </a:moveTo>
                <a:lnTo>
                  <a:pt x="0" y="65"/>
                </a:lnTo>
                <a:lnTo>
                  <a:pt x="0" y="63"/>
                </a:lnTo>
                <a:lnTo>
                  <a:pt x="31" y="36"/>
                </a:lnTo>
                <a:lnTo>
                  <a:pt x="69" y="0"/>
                </a:lnTo>
                <a:lnTo>
                  <a:pt x="58" y="52"/>
                </a:lnTo>
                <a:lnTo>
                  <a:pt x="48" y="92"/>
                </a:lnTo>
                <a:lnTo>
                  <a:pt x="33" y="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63" name="Freeform 19"/>
          <p:cNvSpPr>
            <a:spLocks/>
          </p:cNvSpPr>
          <p:nvPr/>
        </p:nvSpPr>
        <p:spPr bwMode="auto">
          <a:xfrm>
            <a:off x="3178175" y="5499100"/>
            <a:ext cx="149225" cy="106363"/>
          </a:xfrm>
          <a:custGeom>
            <a:avLst/>
            <a:gdLst>
              <a:gd name="T0" fmla="*/ 27 w 94"/>
              <a:gd name="T1" fmla="*/ 32 h 67"/>
              <a:gd name="T2" fmla="*/ 25 w 94"/>
              <a:gd name="T3" fmla="*/ 0 h 67"/>
              <a:gd name="T4" fmla="*/ 25 w 94"/>
              <a:gd name="T5" fmla="*/ 0 h 67"/>
              <a:gd name="T6" fmla="*/ 25 w 94"/>
              <a:gd name="T7" fmla="*/ 0 h 67"/>
              <a:gd name="T8" fmla="*/ 56 w 94"/>
              <a:gd name="T9" fmla="*/ 29 h 67"/>
              <a:gd name="T10" fmla="*/ 94 w 94"/>
              <a:gd name="T11" fmla="*/ 67 h 67"/>
              <a:gd name="T12" fmla="*/ 94 w 94"/>
              <a:gd name="T13" fmla="*/ 67 h 67"/>
              <a:gd name="T14" fmla="*/ 41 w 94"/>
              <a:gd name="T15" fmla="*/ 55 h 67"/>
              <a:gd name="T16" fmla="*/ 0 w 94"/>
              <a:gd name="T17" fmla="*/ 50 h 67"/>
              <a:gd name="T18" fmla="*/ 0 w 94"/>
              <a:gd name="T19" fmla="*/ 50 h 67"/>
              <a:gd name="T20" fmla="*/ 27 w 94"/>
              <a:gd name="T21" fmla="*/ 32 h 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4"/>
              <a:gd name="T34" fmla="*/ 0 h 67"/>
              <a:gd name="T35" fmla="*/ 94 w 94"/>
              <a:gd name="T36" fmla="*/ 67 h 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4" h="67">
                <a:moveTo>
                  <a:pt x="27" y="32"/>
                </a:moveTo>
                <a:lnTo>
                  <a:pt x="25" y="0"/>
                </a:lnTo>
                <a:lnTo>
                  <a:pt x="56" y="29"/>
                </a:lnTo>
                <a:lnTo>
                  <a:pt x="94" y="67"/>
                </a:lnTo>
                <a:lnTo>
                  <a:pt x="41" y="55"/>
                </a:lnTo>
                <a:lnTo>
                  <a:pt x="0" y="50"/>
                </a:lnTo>
                <a:lnTo>
                  <a:pt x="27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64" name="Line 20"/>
          <p:cNvSpPr>
            <a:spLocks noChangeShapeType="1"/>
          </p:cNvSpPr>
          <p:nvPr/>
        </p:nvSpPr>
        <p:spPr bwMode="auto">
          <a:xfrm>
            <a:off x="6680200" y="2039938"/>
            <a:ext cx="1588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65" name="Freeform 21"/>
          <p:cNvSpPr>
            <a:spLocks/>
          </p:cNvSpPr>
          <p:nvPr/>
        </p:nvSpPr>
        <p:spPr bwMode="auto">
          <a:xfrm>
            <a:off x="6637338" y="2398713"/>
            <a:ext cx="88900" cy="147637"/>
          </a:xfrm>
          <a:custGeom>
            <a:avLst/>
            <a:gdLst>
              <a:gd name="T0" fmla="*/ 27 w 56"/>
              <a:gd name="T1" fmla="*/ 18 h 93"/>
              <a:gd name="T2" fmla="*/ 56 w 56"/>
              <a:gd name="T3" fmla="*/ 0 h 93"/>
              <a:gd name="T4" fmla="*/ 56 w 56"/>
              <a:gd name="T5" fmla="*/ 0 h 93"/>
              <a:gd name="T6" fmla="*/ 56 w 56"/>
              <a:gd name="T7" fmla="*/ 0 h 93"/>
              <a:gd name="T8" fmla="*/ 43 w 56"/>
              <a:gd name="T9" fmla="*/ 41 h 93"/>
              <a:gd name="T10" fmla="*/ 27 w 56"/>
              <a:gd name="T11" fmla="*/ 93 h 93"/>
              <a:gd name="T12" fmla="*/ 27 w 56"/>
              <a:gd name="T13" fmla="*/ 93 h 93"/>
              <a:gd name="T14" fmla="*/ 12 w 56"/>
              <a:gd name="T15" fmla="*/ 41 h 93"/>
              <a:gd name="T16" fmla="*/ 0 w 56"/>
              <a:gd name="T17" fmla="*/ 0 h 93"/>
              <a:gd name="T18" fmla="*/ 0 w 56"/>
              <a:gd name="T19" fmla="*/ 0 h 93"/>
              <a:gd name="T20" fmla="*/ 27 w 56"/>
              <a:gd name="T21" fmla="*/ 18 h 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93"/>
              <a:gd name="T35" fmla="*/ 56 w 56"/>
              <a:gd name="T36" fmla="*/ 93 h 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93">
                <a:moveTo>
                  <a:pt x="27" y="18"/>
                </a:moveTo>
                <a:lnTo>
                  <a:pt x="56" y="0"/>
                </a:lnTo>
                <a:lnTo>
                  <a:pt x="43" y="41"/>
                </a:lnTo>
                <a:lnTo>
                  <a:pt x="27" y="93"/>
                </a:lnTo>
                <a:lnTo>
                  <a:pt x="12" y="41"/>
                </a:lnTo>
                <a:lnTo>
                  <a:pt x="0" y="0"/>
                </a:lnTo>
                <a:lnTo>
                  <a:pt x="27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66" name="Line 22"/>
          <p:cNvSpPr>
            <a:spLocks noChangeShapeType="1"/>
          </p:cNvSpPr>
          <p:nvPr/>
        </p:nvSpPr>
        <p:spPr bwMode="auto">
          <a:xfrm flipV="1">
            <a:off x="7588250" y="2079625"/>
            <a:ext cx="1588" cy="401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67" name="Freeform 23"/>
          <p:cNvSpPr>
            <a:spLocks/>
          </p:cNvSpPr>
          <p:nvPr/>
        </p:nvSpPr>
        <p:spPr bwMode="auto">
          <a:xfrm>
            <a:off x="7545388" y="1976438"/>
            <a:ext cx="88900" cy="146050"/>
          </a:xfrm>
          <a:custGeom>
            <a:avLst/>
            <a:gdLst>
              <a:gd name="T0" fmla="*/ 27 w 56"/>
              <a:gd name="T1" fmla="*/ 76 h 92"/>
              <a:gd name="T2" fmla="*/ 56 w 56"/>
              <a:gd name="T3" fmla="*/ 92 h 92"/>
              <a:gd name="T4" fmla="*/ 56 w 56"/>
              <a:gd name="T5" fmla="*/ 92 h 92"/>
              <a:gd name="T6" fmla="*/ 56 w 56"/>
              <a:gd name="T7" fmla="*/ 92 h 92"/>
              <a:gd name="T8" fmla="*/ 43 w 56"/>
              <a:gd name="T9" fmla="*/ 51 h 92"/>
              <a:gd name="T10" fmla="*/ 27 w 56"/>
              <a:gd name="T11" fmla="*/ 0 h 92"/>
              <a:gd name="T12" fmla="*/ 27 w 56"/>
              <a:gd name="T13" fmla="*/ 0 h 92"/>
              <a:gd name="T14" fmla="*/ 12 w 56"/>
              <a:gd name="T15" fmla="*/ 51 h 92"/>
              <a:gd name="T16" fmla="*/ 0 w 56"/>
              <a:gd name="T17" fmla="*/ 92 h 92"/>
              <a:gd name="T18" fmla="*/ 0 w 56"/>
              <a:gd name="T19" fmla="*/ 92 h 92"/>
              <a:gd name="T20" fmla="*/ 27 w 56"/>
              <a:gd name="T21" fmla="*/ 76 h 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92"/>
              <a:gd name="T35" fmla="*/ 56 w 56"/>
              <a:gd name="T36" fmla="*/ 92 h 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92">
                <a:moveTo>
                  <a:pt x="27" y="76"/>
                </a:moveTo>
                <a:lnTo>
                  <a:pt x="56" y="92"/>
                </a:lnTo>
                <a:lnTo>
                  <a:pt x="43" y="51"/>
                </a:lnTo>
                <a:lnTo>
                  <a:pt x="27" y="0"/>
                </a:lnTo>
                <a:lnTo>
                  <a:pt x="12" y="51"/>
                </a:lnTo>
                <a:lnTo>
                  <a:pt x="0" y="92"/>
                </a:lnTo>
                <a:lnTo>
                  <a:pt x="27" y="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68" name="Line 24"/>
          <p:cNvSpPr>
            <a:spLocks noChangeShapeType="1"/>
          </p:cNvSpPr>
          <p:nvPr/>
        </p:nvSpPr>
        <p:spPr bwMode="auto">
          <a:xfrm>
            <a:off x="738188" y="4911725"/>
            <a:ext cx="2698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69" name="Freeform 25"/>
          <p:cNvSpPr>
            <a:spLocks/>
          </p:cNvSpPr>
          <p:nvPr/>
        </p:nvSpPr>
        <p:spPr bwMode="auto">
          <a:xfrm>
            <a:off x="969963" y="4887913"/>
            <a:ext cx="88900" cy="53975"/>
          </a:xfrm>
          <a:custGeom>
            <a:avLst/>
            <a:gdLst>
              <a:gd name="T0" fmla="*/ 10 w 56"/>
              <a:gd name="T1" fmla="*/ 17 h 34"/>
              <a:gd name="T2" fmla="*/ 0 w 56"/>
              <a:gd name="T3" fmla="*/ 2 h 34"/>
              <a:gd name="T4" fmla="*/ 0 w 56"/>
              <a:gd name="T5" fmla="*/ 0 h 34"/>
              <a:gd name="T6" fmla="*/ 0 w 56"/>
              <a:gd name="T7" fmla="*/ 0 h 34"/>
              <a:gd name="T8" fmla="*/ 25 w 56"/>
              <a:gd name="T9" fmla="*/ 7 h 34"/>
              <a:gd name="T10" fmla="*/ 56 w 56"/>
              <a:gd name="T11" fmla="*/ 17 h 34"/>
              <a:gd name="T12" fmla="*/ 56 w 56"/>
              <a:gd name="T13" fmla="*/ 17 h 34"/>
              <a:gd name="T14" fmla="*/ 25 w 56"/>
              <a:gd name="T15" fmla="*/ 27 h 34"/>
              <a:gd name="T16" fmla="*/ 0 w 56"/>
              <a:gd name="T17" fmla="*/ 34 h 34"/>
              <a:gd name="T18" fmla="*/ 0 w 56"/>
              <a:gd name="T19" fmla="*/ 34 h 34"/>
              <a:gd name="T20" fmla="*/ 10 w 56"/>
              <a:gd name="T21" fmla="*/ 1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34"/>
              <a:gd name="T35" fmla="*/ 56 w 56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34">
                <a:moveTo>
                  <a:pt x="10" y="17"/>
                </a:moveTo>
                <a:lnTo>
                  <a:pt x="0" y="2"/>
                </a:lnTo>
                <a:lnTo>
                  <a:pt x="0" y="0"/>
                </a:lnTo>
                <a:lnTo>
                  <a:pt x="25" y="7"/>
                </a:lnTo>
                <a:lnTo>
                  <a:pt x="56" y="17"/>
                </a:lnTo>
                <a:lnTo>
                  <a:pt x="25" y="27"/>
                </a:lnTo>
                <a:lnTo>
                  <a:pt x="0" y="34"/>
                </a:lnTo>
                <a:lnTo>
                  <a:pt x="1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70" name="Line 26"/>
          <p:cNvSpPr>
            <a:spLocks noChangeShapeType="1"/>
          </p:cNvSpPr>
          <p:nvPr/>
        </p:nvSpPr>
        <p:spPr bwMode="auto">
          <a:xfrm>
            <a:off x="4019550" y="3117850"/>
            <a:ext cx="2651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71" name="Freeform 27"/>
          <p:cNvSpPr>
            <a:spLocks/>
          </p:cNvSpPr>
          <p:nvPr/>
        </p:nvSpPr>
        <p:spPr bwMode="auto">
          <a:xfrm>
            <a:off x="4248150" y="3090863"/>
            <a:ext cx="92075" cy="55562"/>
          </a:xfrm>
          <a:custGeom>
            <a:avLst/>
            <a:gdLst>
              <a:gd name="T0" fmla="*/ 12 w 58"/>
              <a:gd name="T1" fmla="*/ 17 h 35"/>
              <a:gd name="T2" fmla="*/ 0 w 58"/>
              <a:gd name="T3" fmla="*/ 0 h 35"/>
              <a:gd name="T4" fmla="*/ 2 w 58"/>
              <a:gd name="T5" fmla="*/ 0 h 35"/>
              <a:gd name="T6" fmla="*/ 2 w 58"/>
              <a:gd name="T7" fmla="*/ 0 h 35"/>
              <a:gd name="T8" fmla="*/ 25 w 58"/>
              <a:gd name="T9" fmla="*/ 8 h 35"/>
              <a:gd name="T10" fmla="*/ 58 w 58"/>
              <a:gd name="T11" fmla="*/ 17 h 35"/>
              <a:gd name="T12" fmla="*/ 58 w 58"/>
              <a:gd name="T13" fmla="*/ 17 h 35"/>
              <a:gd name="T14" fmla="*/ 25 w 58"/>
              <a:gd name="T15" fmla="*/ 27 h 35"/>
              <a:gd name="T16" fmla="*/ 2 w 58"/>
              <a:gd name="T17" fmla="*/ 35 h 35"/>
              <a:gd name="T18" fmla="*/ 0 w 58"/>
              <a:gd name="T19" fmla="*/ 35 h 35"/>
              <a:gd name="T20" fmla="*/ 12 w 58"/>
              <a:gd name="T21" fmla="*/ 17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35"/>
              <a:gd name="T35" fmla="*/ 58 w 58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35">
                <a:moveTo>
                  <a:pt x="12" y="17"/>
                </a:moveTo>
                <a:lnTo>
                  <a:pt x="0" y="0"/>
                </a:lnTo>
                <a:lnTo>
                  <a:pt x="2" y="0"/>
                </a:lnTo>
                <a:lnTo>
                  <a:pt x="25" y="8"/>
                </a:lnTo>
                <a:lnTo>
                  <a:pt x="58" y="17"/>
                </a:lnTo>
                <a:lnTo>
                  <a:pt x="25" y="27"/>
                </a:lnTo>
                <a:lnTo>
                  <a:pt x="2" y="35"/>
                </a:lnTo>
                <a:lnTo>
                  <a:pt x="0" y="35"/>
                </a:lnTo>
                <a:lnTo>
                  <a:pt x="12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72" name="Line 28"/>
          <p:cNvSpPr>
            <a:spLocks noChangeShapeType="1"/>
          </p:cNvSpPr>
          <p:nvPr/>
        </p:nvSpPr>
        <p:spPr bwMode="auto">
          <a:xfrm flipH="1">
            <a:off x="3559175" y="2773363"/>
            <a:ext cx="2921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73" name="Freeform 29"/>
          <p:cNvSpPr>
            <a:spLocks/>
          </p:cNvSpPr>
          <p:nvPr/>
        </p:nvSpPr>
        <p:spPr bwMode="auto">
          <a:xfrm>
            <a:off x="3514725" y="2743200"/>
            <a:ext cx="87313" cy="58738"/>
          </a:xfrm>
          <a:custGeom>
            <a:avLst/>
            <a:gdLst>
              <a:gd name="T0" fmla="*/ 46 w 55"/>
              <a:gd name="T1" fmla="*/ 19 h 37"/>
              <a:gd name="T2" fmla="*/ 55 w 55"/>
              <a:gd name="T3" fmla="*/ 2 h 37"/>
              <a:gd name="T4" fmla="*/ 55 w 55"/>
              <a:gd name="T5" fmla="*/ 0 h 37"/>
              <a:gd name="T6" fmla="*/ 55 w 55"/>
              <a:gd name="T7" fmla="*/ 0 h 37"/>
              <a:gd name="T8" fmla="*/ 30 w 55"/>
              <a:gd name="T9" fmla="*/ 10 h 37"/>
              <a:gd name="T10" fmla="*/ 0 w 55"/>
              <a:gd name="T11" fmla="*/ 19 h 37"/>
              <a:gd name="T12" fmla="*/ 0 w 55"/>
              <a:gd name="T13" fmla="*/ 19 h 37"/>
              <a:gd name="T14" fmla="*/ 30 w 55"/>
              <a:gd name="T15" fmla="*/ 27 h 37"/>
              <a:gd name="T16" fmla="*/ 55 w 55"/>
              <a:gd name="T17" fmla="*/ 37 h 37"/>
              <a:gd name="T18" fmla="*/ 55 w 55"/>
              <a:gd name="T19" fmla="*/ 35 h 37"/>
              <a:gd name="T20" fmla="*/ 46 w 55"/>
              <a:gd name="T21" fmla="*/ 19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"/>
              <a:gd name="T34" fmla="*/ 0 h 37"/>
              <a:gd name="T35" fmla="*/ 55 w 55"/>
              <a:gd name="T36" fmla="*/ 37 h 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" h="37">
                <a:moveTo>
                  <a:pt x="46" y="19"/>
                </a:moveTo>
                <a:lnTo>
                  <a:pt x="55" y="2"/>
                </a:lnTo>
                <a:lnTo>
                  <a:pt x="55" y="0"/>
                </a:lnTo>
                <a:lnTo>
                  <a:pt x="30" y="10"/>
                </a:lnTo>
                <a:lnTo>
                  <a:pt x="0" y="19"/>
                </a:lnTo>
                <a:lnTo>
                  <a:pt x="30" y="27"/>
                </a:lnTo>
                <a:lnTo>
                  <a:pt x="55" y="37"/>
                </a:lnTo>
                <a:lnTo>
                  <a:pt x="55" y="35"/>
                </a:lnTo>
                <a:lnTo>
                  <a:pt x="46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74" name="Line 30"/>
          <p:cNvSpPr>
            <a:spLocks noChangeShapeType="1"/>
          </p:cNvSpPr>
          <p:nvPr/>
        </p:nvSpPr>
        <p:spPr bwMode="auto">
          <a:xfrm flipH="1">
            <a:off x="3559175" y="3506788"/>
            <a:ext cx="2714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76" name="Line 32"/>
          <p:cNvSpPr>
            <a:spLocks noChangeShapeType="1"/>
          </p:cNvSpPr>
          <p:nvPr/>
        </p:nvSpPr>
        <p:spPr bwMode="auto">
          <a:xfrm flipH="1">
            <a:off x="3563938" y="4295775"/>
            <a:ext cx="2698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77" name="Freeform 33"/>
          <p:cNvSpPr>
            <a:spLocks/>
          </p:cNvSpPr>
          <p:nvPr/>
        </p:nvSpPr>
        <p:spPr bwMode="auto">
          <a:xfrm>
            <a:off x="3514725" y="4271963"/>
            <a:ext cx="87313" cy="53975"/>
          </a:xfrm>
          <a:custGeom>
            <a:avLst/>
            <a:gdLst>
              <a:gd name="T0" fmla="*/ 46 w 55"/>
              <a:gd name="T1" fmla="*/ 17 h 34"/>
              <a:gd name="T2" fmla="*/ 55 w 55"/>
              <a:gd name="T3" fmla="*/ 0 h 34"/>
              <a:gd name="T4" fmla="*/ 55 w 55"/>
              <a:gd name="T5" fmla="*/ 0 h 34"/>
              <a:gd name="T6" fmla="*/ 55 w 55"/>
              <a:gd name="T7" fmla="*/ 0 h 34"/>
              <a:gd name="T8" fmla="*/ 30 w 55"/>
              <a:gd name="T9" fmla="*/ 8 h 34"/>
              <a:gd name="T10" fmla="*/ 0 w 55"/>
              <a:gd name="T11" fmla="*/ 17 h 34"/>
              <a:gd name="T12" fmla="*/ 0 w 55"/>
              <a:gd name="T13" fmla="*/ 17 h 34"/>
              <a:gd name="T14" fmla="*/ 30 w 55"/>
              <a:gd name="T15" fmla="*/ 27 h 34"/>
              <a:gd name="T16" fmla="*/ 55 w 55"/>
              <a:gd name="T17" fmla="*/ 34 h 34"/>
              <a:gd name="T18" fmla="*/ 55 w 55"/>
              <a:gd name="T19" fmla="*/ 34 h 34"/>
              <a:gd name="T20" fmla="*/ 46 w 55"/>
              <a:gd name="T21" fmla="*/ 1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"/>
              <a:gd name="T34" fmla="*/ 0 h 34"/>
              <a:gd name="T35" fmla="*/ 55 w 55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" h="34">
                <a:moveTo>
                  <a:pt x="46" y="17"/>
                </a:moveTo>
                <a:lnTo>
                  <a:pt x="55" y="0"/>
                </a:lnTo>
                <a:lnTo>
                  <a:pt x="30" y="8"/>
                </a:lnTo>
                <a:lnTo>
                  <a:pt x="0" y="17"/>
                </a:lnTo>
                <a:lnTo>
                  <a:pt x="30" y="27"/>
                </a:lnTo>
                <a:lnTo>
                  <a:pt x="55" y="34"/>
                </a:lnTo>
                <a:lnTo>
                  <a:pt x="46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78" name="Line 34"/>
          <p:cNvSpPr>
            <a:spLocks noChangeShapeType="1"/>
          </p:cNvSpPr>
          <p:nvPr/>
        </p:nvSpPr>
        <p:spPr bwMode="auto">
          <a:xfrm>
            <a:off x="4019550" y="3833813"/>
            <a:ext cx="2651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79" name="Freeform 35"/>
          <p:cNvSpPr>
            <a:spLocks/>
          </p:cNvSpPr>
          <p:nvPr/>
        </p:nvSpPr>
        <p:spPr bwMode="auto">
          <a:xfrm>
            <a:off x="4248150" y="3806825"/>
            <a:ext cx="92075" cy="55563"/>
          </a:xfrm>
          <a:custGeom>
            <a:avLst/>
            <a:gdLst>
              <a:gd name="T0" fmla="*/ 12 w 58"/>
              <a:gd name="T1" fmla="*/ 17 h 35"/>
              <a:gd name="T2" fmla="*/ 0 w 58"/>
              <a:gd name="T3" fmla="*/ 0 h 35"/>
              <a:gd name="T4" fmla="*/ 2 w 58"/>
              <a:gd name="T5" fmla="*/ 0 h 35"/>
              <a:gd name="T6" fmla="*/ 2 w 58"/>
              <a:gd name="T7" fmla="*/ 0 h 35"/>
              <a:gd name="T8" fmla="*/ 25 w 58"/>
              <a:gd name="T9" fmla="*/ 8 h 35"/>
              <a:gd name="T10" fmla="*/ 58 w 58"/>
              <a:gd name="T11" fmla="*/ 17 h 35"/>
              <a:gd name="T12" fmla="*/ 58 w 58"/>
              <a:gd name="T13" fmla="*/ 17 h 35"/>
              <a:gd name="T14" fmla="*/ 25 w 58"/>
              <a:gd name="T15" fmla="*/ 27 h 35"/>
              <a:gd name="T16" fmla="*/ 2 w 58"/>
              <a:gd name="T17" fmla="*/ 35 h 35"/>
              <a:gd name="T18" fmla="*/ 0 w 58"/>
              <a:gd name="T19" fmla="*/ 35 h 35"/>
              <a:gd name="T20" fmla="*/ 12 w 58"/>
              <a:gd name="T21" fmla="*/ 17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35"/>
              <a:gd name="T35" fmla="*/ 58 w 58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35">
                <a:moveTo>
                  <a:pt x="12" y="17"/>
                </a:moveTo>
                <a:lnTo>
                  <a:pt x="0" y="0"/>
                </a:lnTo>
                <a:lnTo>
                  <a:pt x="2" y="0"/>
                </a:lnTo>
                <a:lnTo>
                  <a:pt x="25" y="8"/>
                </a:lnTo>
                <a:lnTo>
                  <a:pt x="58" y="17"/>
                </a:lnTo>
                <a:lnTo>
                  <a:pt x="25" y="27"/>
                </a:lnTo>
                <a:lnTo>
                  <a:pt x="2" y="35"/>
                </a:lnTo>
                <a:lnTo>
                  <a:pt x="0" y="35"/>
                </a:lnTo>
                <a:lnTo>
                  <a:pt x="12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82" name="Line 38"/>
          <p:cNvSpPr>
            <a:spLocks noChangeShapeType="1"/>
          </p:cNvSpPr>
          <p:nvPr/>
        </p:nvSpPr>
        <p:spPr bwMode="auto">
          <a:xfrm>
            <a:off x="7620000" y="4872038"/>
            <a:ext cx="2651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83" name="Freeform 39"/>
          <p:cNvSpPr>
            <a:spLocks/>
          </p:cNvSpPr>
          <p:nvPr/>
        </p:nvSpPr>
        <p:spPr bwMode="auto">
          <a:xfrm>
            <a:off x="7823200" y="4845050"/>
            <a:ext cx="92075" cy="53975"/>
          </a:xfrm>
          <a:custGeom>
            <a:avLst/>
            <a:gdLst>
              <a:gd name="T0" fmla="*/ 12 w 58"/>
              <a:gd name="T1" fmla="*/ 17 h 34"/>
              <a:gd name="T2" fmla="*/ 0 w 58"/>
              <a:gd name="T3" fmla="*/ 0 h 34"/>
              <a:gd name="T4" fmla="*/ 2 w 58"/>
              <a:gd name="T5" fmla="*/ 0 h 34"/>
              <a:gd name="T6" fmla="*/ 2 w 58"/>
              <a:gd name="T7" fmla="*/ 0 h 34"/>
              <a:gd name="T8" fmla="*/ 25 w 58"/>
              <a:gd name="T9" fmla="*/ 7 h 34"/>
              <a:gd name="T10" fmla="*/ 58 w 58"/>
              <a:gd name="T11" fmla="*/ 17 h 34"/>
              <a:gd name="T12" fmla="*/ 58 w 58"/>
              <a:gd name="T13" fmla="*/ 17 h 34"/>
              <a:gd name="T14" fmla="*/ 25 w 58"/>
              <a:gd name="T15" fmla="*/ 27 h 34"/>
              <a:gd name="T16" fmla="*/ 2 w 58"/>
              <a:gd name="T17" fmla="*/ 34 h 34"/>
              <a:gd name="T18" fmla="*/ 0 w 58"/>
              <a:gd name="T19" fmla="*/ 34 h 34"/>
              <a:gd name="T20" fmla="*/ 12 w 58"/>
              <a:gd name="T21" fmla="*/ 1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34"/>
              <a:gd name="T35" fmla="*/ 58 w 58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34">
                <a:moveTo>
                  <a:pt x="12" y="17"/>
                </a:moveTo>
                <a:lnTo>
                  <a:pt x="0" y="0"/>
                </a:lnTo>
                <a:lnTo>
                  <a:pt x="2" y="0"/>
                </a:lnTo>
                <a:lnTo>
                  <a:pt x="25" y="7"/>
                </a:lnTo>
                <a:lnTo>
                  <a:pt x="58" y="17"/>
                </a:lnTo>
                <a:lnTo>
                  <a:pt x="25" y="27"/>
                </a:lnTo>
                <a:lnTo>
                  <a:pt x="2" y="34"/>
                </a:lnTo>
                <a:lnTo>
                  <a:pt x="0" y="34"/>
                </a:lnTo>
                <a:lnTo>
                  <a:pt x="12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84" name="Line 40"/>
          <p:cNvSpPr>
            <a:spLocks noChangeShapeType="1"/>
          </p:cNvSpPr>
          <p:nvPr/>
        </p:nvSpPr>
        <p:spPr bwMode="auto">
          <a:xfrm>
            <a:off x="7620000" y="3933825"/>
            <a:ext cx="2651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85" name="Freeform 41"/>
          <p:cNvSpPr>
            <a:spLocks/>
          </p:cNvSpPr>
          <p:nvPr/>
        </p:nvSpPr>
        <p:spPr bwMode="auto">
          <a:xfrm>
            <a:off x="7823200" y="3906838"/>
            <a:ext cx="92075" cy="53975"/>
          </a:xfrm>
          <a:custGeom>
            <a:avLst/>
            <a:gdLst>
              <a:gd name="T0" fmla="*/ 12 w 58"/>
              <a:gd name="T1" fmla="*/ 17 h 34"/>
              <a:gd name="T2" fmla="*/ 0 w 58"/>
              <a:gd name="T3" fmla="*/ 0 h 34"/>
              <a:gd name="T4" fmla="*/ 2 w 58"/>
              <a:gd name="T5" fmla="*/ 0 h 34"/>
              <a:gd name="T6" fmla="*/ 2 w 58"/>
              <a:gd name="T7" fmla="*/ 0 h 34"/>
              <a:gd name="T8" fmla="*/ 25 w 58"/>
              <a:gd name="T9" fmla="*/ 7 h 34"/>
              <a:gd name="T10" fmla="*/ 58 w 58"/>
              <a:gd name="T11" fmla="*/ 17 h 34"/>
              <a:gd name="T12" fmla="*/ 58 w 58"/>
              <a:gd name="T13" fmla="*/ 17 h 34"/>
              <a:gd name="T14" fmla="*/ 25 w 58"/>
              <a:gd name="T15" fmla="*/ 26 h 34"/>
              <a:gd name="T16" fmla="*/ 2 w 58"/>
              <a:gd name="T17" fmla="*/ 34 h 34"/>
              <a:gd name="T18" fmla="*/ 0 w 58"/>
              <a:gd name="T19" fmla="*/ 34 h 34"/>
              <a:gd name="T20" fmla="*/ 12 w 58"/>
              <a:gd name="T21" fmla="*/ 1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34"/>
              <a:gd name="T35" fmla="*/ 58 w 58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34">
                <a:moveTo>
                  <a:pt x="12" y="17"/>
                </a:moveTo>
                <a:lnTo>
                  <a:pt x="0" y="0"/>
                </a:lnTo>
                <a:lnTo>
                  <a:pt x="2" y="0"/>
                </a:lnTo>
                <a:lnTo>
                  <a:pt x="25" y="7"/>
                </a:lnTo>
                <a:lnTo>
                  <a:pt x="58" y="17"/>
                </a:lnTo>
                <a:lnTo>
                  <a:pt x="25" y="26"/>
                </a:lnTo>
                <a:lnTo>
                  <a:pt x="2" y="34"/>
                </a:lnTo>
                <a:lnTo>
                  <a:pt x="0" y="34"/>
                </a:lnTo>
                <a:lnTo>
                  <a:pt x="12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88" name="Line 44"/>
          <p:cNvSpPr>
            <a:spLocks noChangeShapeType="1"/>
          </p:cNvSpPr>
          <p:nvPr/>
        </p:nvSpPr>
        <p:spPr bwMode="auto">
          <a:xfrm>
            <a:off x="755650" y="5419725"/>
            <a:ext cx="2746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89" name="Freeform 45"/>
          <p:cNvSpPr>
            <a:spLocks/>
          </p:cNvSpPr>
          <p:nvPr/>
        </p:nvSpPr>
        <p:spPr bwMode="auto">
          <a:xfrm>
            <a:off x="987425" y="5392738"/>
            <a:ext cx="88900" cy="53975"/>
          </a:xfrm>
          <a:custGeom>
            <a:avLst/>
            <a:gdLst>
              <a:gd name="T0" fmla="*/ 10 w 56"/>
              <a:gd name="T1" fmla="*/ 17 h 34"/>
              <a:gd name="T2" fmla="*/ 0 w 56"/>
              <a:gd name="T3" fmla="*/ 0 h 34"/>
              <a:gd name="T4" fmla="*/ 0 w 56"/>
              <a:gd name="T5" fmla="*/ 0 h 34"/>
              <a:gd name="T6" fmla="*/ 0 w 56"/>
              <a:gd name="T7" fmla="*/ 0 h 34"/>
              <a:gd name="T8" fmla="*/ 25 w 56"/>
              <a:gd name="T9" fmla="*/ 7 h 34"/>
              <a:gd name="T10" fmla="*/ 56 w 56"/>
              <a:gd name="T11" fmla="*/ 17 h 34"/>
              <a:gd name="T12" fmla="*/ 56 w 56"/>
              <a:gd name="T13" fmla="*/ 17 h 34"/>
              <a:gd name="T14" fmla="*/ 25 w 56"/>
              <a:gd name="T15" fmla="*/ 26 h 34"/>
              <a:gd name="T16" fmla="*/ 0 w 56"/>
              <a:gd name="T17" fmla="*/ 34 h 34"/>
              <a:gd name="T18" fmla="*/ 0 w 56"/>
              <a:gd name="T19" fmla="*/ 34 h 34"/>
              <a:gd name="T20" fmla="*/ 10 w 56"/>
              <a:gd name="T21" fmla="*/ 1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34"/>
              <a:gd name="T35" fmla="*/ 56 w 56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34">
                <a:moveTo>
                  <a:pt x="10" y="17"/>
                </a:moveTo>
                <a:lnTo>
                  <a:pt x="0" y="0"/>
                </a:lnTo>
                <a:lnTo>
                  <a:pt x="25" y="7"/>
                </a:lnTo>
                <a:lnTo>
                  <a:pt x="56" y="17"/>
                </a:lnTo>
                <a:lnTo>
                  <a:pt x="25" y="26"/>
                </a:lnTo>
                <a:lnTo>
                  <a:pt x="0" y="34"/>
                </a:lnTo>
                <a:lnTo>
                  <a:pt x="1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92" name="Line 48"/>
          <p:cNvSpPr>
            <a:spLocks noChangeShapeType="1"/>
          </p:cNvSpPr>
          <p:nvPr/>
        </p:nvSpPr>
        <p:spPr bwMode="auto">
          <a:xfrm flipH="1">
            <a:off x="2705100" y="4367213"/>
            <a:ext cx="2825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93" name="Freeform 49"/>
          <p:cNvSpPr>
            <a:spLocks/>
          </p:cNvSpPr>
          <p:nvPr/>
        </p:nvSpPr>
        <p:spPr bwMode="auto">
          <a:xfrm>
            <a:off x="2636838" y="4338638"/>
            <a:ext cx="90487" cy="55562"/>
          </a:xfrm>
          <a:custGeom>
            <a:avLst/>
            <a:gdLst>
              <a:gd name="T0" fmla="*/ 48 w 57"/>
              <a:gd name="T1" fmla="*/ 17 h 35"/>
              <a:gd name="T2" fmla="*/ 57 w 57"/>
              <a:gd name="T3" fmla="*/ 0 h 35"/>
              <a:gd name="T4" fmla="*/ 57 w 57"/>
              <a:gd name="T5" fmla="*/ 0 h 35"/>
              <a:gd name="T6" fmla="*/ 57 w 57"/>
              <a:gd name="T7" fmla="*/ 0 h 35"/>
              <a:gd name="T8" fmla="*/ 32 w 57"/>
              <a:gd name="T9" fmla="*/ 8 h 35"/>
              <a:gd name="T10" fmla="*/ 0 w 57"/>
              <a:gd name="T11" fmla="*/ 17 h 35"/>
              <a:gd name="T12" fmla="*/ 0 w 57"/>
              <a:gd name="T13" fmla="*/ 17 h 35"/>
              <a:gd name="T14" fmla="*/ 32 w 57"/>
              <a:gd name="T15" fmla="*/ 27 h 35"/>
              <a:gd name="T16" fmla="*/ 57 w 57"/>
              <a:gd name="T17" fmla="*/ 35 h 35"/>
              <a:gd name="T18" fmla="*/ 57 w 57"/>
              <a:gd name="T19" fmla="*/ 35 h 35"/>
              <a:gd name="T20" fmla="*/ 48 w 57"/>
              <a:gd name="T21" fmla="*/ 17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35"/>
              <a:gd name="T35" fmla="*/ 57 w 57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35">
                <a:moveTo>
                  <a:pt x="48" y="17"/>
                </a:moveTo>
                <a:lnTo>
                  <a:pt x="57" y="0"/>
                </a:lnTo>
                <a:lnTo>
                  <a:pt x="32" y="8"/>
                </a:lnTo>
                <a:lnTo>
                  <a:pt x="0" y="17"/>
                </a:lnTo>
                <a:lnTo>
                  <a:pt x="32" y="27"/>
                </a:lnTo>
                <a:lnTo>
                  <a:pt x="57" y="35"/>
                </a:lnTo>
                <a:lnTo>
                  <a:pt x="48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94" name="Line 50"/>
          <p:cNvSpPr>
            <a:spLocks noChangeShapeType="1"/>
          </p:cNvSpPr>
          <p:nvPr/>
        </p:nvSpPr>
        <p:spPr bwMode="auto">
          <a:xfrm flipH="1">
            <a:off x="6335713" y="4422775"/>
            <a:ext cx="274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95" name="Freeform 51"/>
          <p:cNvSpPr>
            <a:spLocks/>
          </p:cNvSpPr>
          <p:nvPr/>
        </p:nvSpPr>
        <p:spPr bwMode="auto">
          <a:xfrm>
            <a:off x="6289675" y="4398963"/>
            <a:ext cx="88900" cy="53975"/>
          </a:xfrm>
          <a:custGeom>
            <a:avLst/>
            <a:gdLst>
              <a:gd name="T0" fmla="*/ 47 w 56"/>
              <a:gd name="T1" fmla="*/ 17 h 34"/>
              <a:gd name="T2" fmla="*/ 56 w 56"/>
              <a:gd name="T3" fmla="*/ 0 h 34"/>
              <a:gd name="T4" fmla="*/ 56 w 56"/>
              <a:gd name="T5" fmla="*/ 0 h 34"/>
              <a:gd name="T6" fmla="*/ 56 w 56"/>
              <a:gd name="T7" fmla="*/ 0 h 34"/>
              <a:gd name="T8" fmla="*/ 31 w 56"/>
              <a:gd name="T9" fmla="*/ 7 h 34"/>
              <a:gd name="T10" fmla="*/ 0 w 56"/>
              <a:gd name="T11" fmla="*/ 17 h 34"/>
              <a:gd name="T12" fmla="*/ 0 w 56"/>
              <a:gd name="T13" fmla="*/ 17 h 34"/>
              <a:gd name="T14" fmla="*/ 31 w 56"/>
              <a:gd name="T15" fmla="*/ 26 h 34"/>
              <a:gd name="T16" fmla="*/ 56 w 56"/>
              <a:gd name="T17" fmla="*/ 34 h 34"/>
              <a:gd name="T18" fmla="*/ 56 w 56"/>
              <a:gd name="T19" fmla="*/ 34 h 34"/>
              <a:gd name="T20" fmla="*/ 47 w 56"/>
              <a:gd name="T21" fmla="*/ 1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34"/>
              <a:gd name="T35" fmla="*/ 56 w 56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34">
                <a:moveTo>
                  <a:pt x="47" y="17"/>
                </a:moveTo>
                <a:lnTo>
                  <a:pt x="56" y="0"/>
                </a:lnTo>
                <a:lnTo>
                  <a:pt x="31" y="7"/>
                </a:lnTo>
                <a:lnTo>
                  <a:pt x="0" y="17"/>
                </a:lnTo>
                <a:lnTo>
                  <a:pt x="31" y="26"/>
                </a:lnTo>
                <a:lnTo>
                  <a:pt x="56" y="34"/>
                </a:lnTo>
                <a:lnTo>
                  <a:pt x="47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96" name="Line 52"/>
          <p:cNvSpPr>
            <a:spLocks noChangeShapeType="1"/>
          </p:cNvSpPr>
          <p:nvPr/>
        </p:nvSpPr>
        <p:spPr bwMode="auto">
          <a:xfrm flipH="1">
            <a:off x="6335713" y="3475038"/>
            <a:ext cx="288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97" name="Freeform 53"/>
          <p:cNvSpPr>
            <a:spLocks/>
          </p:cNvSpPr>
          <p:nvPr/>
        </p:nvSpPr>
        <p:spPr bwMode="auto">
          <a:xfrm>
            <a:off x="6289675" y="3446463"/>
            <a:ext cx="88900" cy="53975"/>
          </a:xfrm>
          <a:custGeom>
            <a:avLst/>
            <a:gdLst>
              <a:gd name="T0" fmla="*/ 47 w 56"/>
              <a:gd name="T1" fmla="*/ 17 h 34"/>
              <a:gd name="T2" fmla="*/ 56 w 56"/>
              <a:gd name="T3" fmla="*/ 0 h 34"/>
              <a:gd name="T4" fmla="*/ 56 w 56"/>
              <a:gd name="T5" fmla="*/ 0 h 34"/>
              <a:gd name="T6" fmla="*/ 56 w 56"/>
              <a:gd name="T7" fmla="*/ 0 h 34"/>
              <a:gd name="T8" fmla="*/ 31 w 56"/>
              <a:gd name="T9" fmla="*/ 7 h 34"/>
              <a:gd name="T10" fmla="*/ 0 w 56"/>
              <a:gd name="T11" fmla="*/ 17 h 34"/>
              <a:gd name="T12" fmla="*/ 0 w 56"/>
              <a:gd name="T13" fmla="*/ 17 h 34"/>
              <a:gd name="T14" fmla="*/ 31 w 56"/>
              <a:gd name="T15" fmla="*/ 26 h 34"/>
              <a:gd name="T16" fmla="*/ 56 w 56"/>
              <a:gd name="T17" fmla="*/ 34 h 34"/>
              <a:gd name="T18" fmla="*/ 56 w 56"/>
              <a:gd name="T19" fmla="*/ 34 h 34"/>
              <a:gd name="T20" fmla="*/ 47 w 56"/>
              <a:gd name="T21" fmla="*/ 1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34"/>
              <a:gd name="T35" fmla="*/ 56 w 56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34">
                <a:moveTo>
                  <a:pt x="47" y="17"/>
                </a:moveTo>
                <a:lnTo>
                  <a:pt x="56" y="0"/>
                </a:lnTo>
                <a:lnTo>
                  <a:pt x="31" y="7"/>
                </a:lnTo>
                <a:lnTo>
                  <a:pt x="0" y="17"/>
                </a:lnTo>
                <a:lnTo>
                  <a:pt x="31" y="26"/>
                </a:lnTo>
                <a:lnTo>
                  <a:pt x="56" y="34"/>
                </a:lnTo>
                <a:lnTo>
                  <a:pt x="47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98" name="Line 54"/>
          <p:cNvSpPr>
            <a:spLocks noChangeShapeType="1"/>
          </p:cNvSpPr>
          <p:nvPr/>
        </p:nvSpPr>
        <p:spPr bwMode="auto">
          <a:xfrm flipH="1">
            <a:off x="7621588" y="3460750"/>
            <a:ext cx="263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99" name="Freeform 55"/>
          <p:cNvSpPr>
            <a:spLocks/>
          </p:cNvSpPr>
          <p:nvPr/>
        </p:nvSpPr>
        <p:spPr bwMode="auto">
          <a:xfrm>
            <a:off x="7573963" y="3432175"/>
            <a:ext cx="90487" cy="55563"/>
          </a:xfrm>
          <a:custGeom>
            <a:avLst/>
            <a:gdLst>
              <a:gd name="T0" fmla="*/ 48 w 57"/>
              <a:gd name="T1" fmla="*/ 17 h 35"/>
              <a:gd name="T2" fmla="*/ 57 w 57"/>
              <a:gd name="T3" fmla="*/ 2 h 35"/>
              <a:gd name="T4" fmla="*/ 57 w 57"/>
              <a:gd name="T5" fmla="*/ 0 h 35"/>
              <a:gd name="T6" fmla="*/ 57 w 57"/>
              <a:gd name="T7" fmla="*/ 0 h 35"/>
              <a:gd name="T8" fmla="*/ 32 w 57"/>
              <a:gd name="T9" fmla="*/ 8 h 35"/>
              <a:gd name="T10" fmla="*/ 0 w 57"/>
              <a:gd name="T11" fmla="*/ 17 h 35"/>
              <a:gd name="T12" fmla="*/ 0 w 57"/>
              <a:gd name="T13" fmla="*/ 17 h 35"/>
              <a:gd name="T14" fmla="*/ 32 w 57"/>
              <a:gd name="T15" fmla="*/ 27 h 35"/>
              <a:gd name="T16" fmla="*/ 57 w 57"/>
              <a:gd name="T17" fmla="*/ 35 h 35"/>
              <a:gd name="T18" fmla="*/ 57 w 57"/>
              <a:gd name="T19" fmla="*/ 35 h 35"/>
              <a:gd name="T20" fmla="*/ 48 w 57"/>
              <a:gd name="T21" fmla="*/ 17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35"/>
              <a:gd name="T35" fmla="*/ 57 w 57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35">
                <a:moveTo>
                  <a:pt x="48" y="17"/>
                </a:moveTo>
                <a:lnTo>
                  <a:pt x="57" y="2"/>
                </a:lnTo>
                <a:lnTo>
                  <a:pt x="57" y="0"/>
                </a:lnTo>
                <a:lnTo>
                  <a:pt x="32" y="8"/>
                </a:lnTo>
                <a:lnTo>
                  <a:pt x="0" y="17"/>
                </a:lnTo>
                <a:lnTo>
                  <a:pt x="32" y="27"/>
                </a:lnTo>
                <a:lnTo>
                  <a:pt x="57" y="35"/>
                </a:lnTo>
                <a:lnTo>
                  <a:pt x="48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06" name="Line 62"/>
          <p:cNvSpPr>
            <a:spLocks noChangeShapeType="1"/>
          </p:cNvSpPr>
          <p:nvPr/>
        </p:nvSpPr>
        <p:spPr bwMode="auto">
          <a:xfrm>
            <a:off x="2705100" y="3333750"/>
            <a:ext cx="2730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07" name="Freeform 63"/>
          <p:cNvSpPr>
            <a:spLocks/>
          </p:cNvSpPr>
          <p:nvPr/>
        </p:nvSpPr>
        <p:spPr bwMode="auto">
          <a:xfrm>
            <a:off x="2941638" y="3306763"/>
            <a:ext cx="87312" cy="55562"/>
          </a:xfrm>
          <a:custGeom>
            <a:avLst/>
            <a:gdLst>
              <a:gd name="T0" fmla="*/ 9 w 55"/>
              <a:gd name="T1" fmla="*/ 18 h 35"/>
              <a:gd name="T2" fmla="*/ 0 w 55"/>
              <a:gd name="T3" fmla="*/ 0 h 35"/>
              <a:gd name="T4" fmla="*/ 0 w 55"/>
              <a:gd name="T5" fmla="*/ 0 h 35"/>
              <a:gd name="T6" fmla="*/ 0 w 55"/>
              <a:gd name="T7" fmla="*/ 0 h 35"/>
              <a:gd name="T8" fmla="*/ 25 w 55"/>
              <a:gd name="T9" fmla="*/ 8 h 35"/>
              <a:gd name="T10" fmla="*/ 55 w 55"/>
              <a:gd name="T11" fmla="*/ 18 h 35"/>
              <a:gd name="T12" fmla="*/ 55 w 55"/>
              <a:gd name="T13" fmla="*/ 18 h 35"/>
              <a:gd name="T14" fmla="*/ 25 w 55"/>
              <a:gd name="T15" fmla="*/ 27 h 35"/>
              <a:gd name="T16" fmla="*/ 0 w 55"/>
              <a:gd name="T17" fmla="*/ 35 h 35"/>
              <a:gd name="T18" fmla="*/ 0 w 55"/>
              <a:gd name="T19" fmla="*/ 35 h 35"/>
              <a:gd name="T20" fmla="*/ 9 w 55"/>
              <a:gd name="T21" fmla="*/ 18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"/>
              <a:gd name="T34" fmla="*/ 0 h 35"/>
              <a:gd name="T35" fmla="*/ 55 w 55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" h="35">
                <a:moveTo>
                  <a:pt x="9" y="18"/>
                </a:moveTo>
                <a:lnTo>
                  <a:pt x="0" y="0"/>
                </a:lnTo>
                <a:lnTo>
                  <a:pt x="25" y="8"/>
                </a:lnTo>
                <a:lnTo>
                  <a:pt x="55" y="18"/>
                </a:lnTo>
                <a:lnTo>
                  <a:pt x="25" y="27"/>
                </a:lnTo>
                <a:lnTo>
                  <a:pt x="0" y="35"/>
                </a:lnTo>
                <a:lnTo>
                  <a:pt x="9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18" name="Line 74"/>
          <p:cNvSpPr>
            <a:spLocks noChangeShapeType="1"/>
          </p:cNvSpPr>
          <p:nvPr/>
        </p:nvSpPr>
        <p:spPr bwMode="auto">
          <a:xfrm>
            <a:off x="768350" y="5357813"/>
            <a:ext cx="239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19" name="Line 75"/>
          <p:cNvSpPr>
            <a:spLocks noChangeShapeType="1"/>
          </p:cNvSpPr>
          <p:nvPr/>
        </p:nvSpPr>
        <p:spPr bwMode="auto">
          <a:xfrm>
            <a:off x="768350" y="5483225"/>
            <a:ext cx="2397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20" name="Line 76"/>
          <p:cNvSpPr>
            <a:spLocks noChangeShapeType="1"/>
          </p:cNvSpPr>
          <p:nvPr/>
        </p:nvSpPr>
        <p:spPr bwMode="auto">
          <a:xfrm flipV="1">
            <a:off x="885825" y="5486400"/>
            <a:ext cx="0" cy="174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21" name="Line 77"/>
          <p:cNvSpPr>
            <a:spLocks noChangeShapeType="1"/>
          </p:cNvSpPr>
          <p:nvPr/>
        </p:nvSpPr>
        <p:spPr bwMode="auto">
          <a:xfrm flipV="1">
            <a:off x="885825" y="5192713"/>
            <a:ext cx="0" cy="165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24" name="Line 80"/>
          <p:cNvSpPr>
            <a:spLocks noChangeShapeType="1"/>
          </p:cNvSpPr>
          <p:nvPr/>
        </p:nvSpPr>
        <p:spPr bwMode="auto">
          <a:xfrm>
            <a:off x="142875" y="3554413"/>
            <a:ext cx="85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27" name="Line 83"/>
          <p:cNvSpPr>
            <a:spLocks noChangeShapeType="1"/>
          </p:cNvSpPr>
          <p:nvPr/>
        </p:nvSpPr>
        <p:spPr bwMode="auto">
          <a:xfrm>
            <a:off x="2782888" y="3279775"/>
            <a:ext cx="1619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28" name="Line 84"/>
          <p:cNvSpPr>
            <a:spLocks noChangeShapeType="1"/>
          </p:cNvSpPr>
          <p:nvPr/>
        </p:nvSpPr>
        <p:spPr bwMode="auto">
          <a:xfrm>
            <a:off x="2786063" y="3381375"/>
            <a:ext cx="1619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14" name="Line 70"/>
          <p:cNvSpPr>
            <a:spLocks noChangeShapeType="1"/>
          </p:cNvSpPr>
          <p:nvPr/>
        </p:nvSpPr>
        <p:spPr bwMode="auto">
          <a:xfrm flipH="1">
            <a:off x="4895850" y="4956175"/>
            <a:ext cx="2667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15" name="Freeform 71"/>
          <p:cNvSpPr>
            <a:spLocks/>
          </p:cNvSpPr>
          <p:nvPr/>
        </p:nvSpPr>
        <p:spPr bwMode="auto">
          <a:xfrm>
            <a:off x="4854575" y="4929188"/>
            <a:ext cx="88900" cy="53975"/>
          </a:xfrm>
          <a:custGeom>
            <a:avLst/>
            <a:gdLst>
              <a:gd name="T0" fmla="*/ 46 w 56"/>
              <a:gd name="T1" fmla="*/ 17 h 34"/>
              <a:gd name="T2" fmla="*/ 56 w 56"/>
              <a:gd name="T3" fmla="*/ 1 h 34"/>
              <a:gd name="T4" fmla="*/ 56 w 56"/>
              <a:gd name="T5" fmla="*/ 0 h 34"/>
              <a:gd name="T6" fmla="*/ 56 w 56"/>
              <a:gd name="T7" fmla="*/ 0 h 34"/>
              <a:gd name="T8" fmla="*/ 31 w 56"/>
              <a:gd name="T9" fmla="*/ 7 h 34"/>
              <a:gd name="T10" fmla="*/ 0 w 56"/>
              <a:gd name="T11" fmla="*/ 17 h 34"/>
              <a:gd name="T12" fmla="*/ 0 w 56"/>
              <a:gd name="T13" fmla="*/ 17 h 34"/>
              <a:gd name="T14" fmla="*/ 31 w 56"/>
              <a:gd name="T15" fmla="*/ 26 h 34"/>
              <a:gd name="T16" fmla="*/ 56 w 56"/>
              <a:gd name="T17" fmla="*/ 34 h 34"/>
              <a:gd name="T18" fmla="*/ 56 w 56"/>
              <a:gd name="T19" fmla="*/ 34 h 34"/>
              <a:gd name="T20" fmla="*/ 46 w 56"/>
              <a:gd name="T21" fmla="*/ 1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34"/>
              <a:gd name="T35" fmla="*/ 56 w 56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34">
                <a:moveTo>
                  <a:pt x="46" y="17"/>
                </a:moveTo>
                <a:lnTo>
                  <a:pt x="56" y="1"/>
                </a:lnTo>
                <a:lnTo>
                  <a:pt x="56" y="0"/>
                </a:lnTo>
                <a:lnTo>
                  <a:pt x="31" y="7"/>
                </a:lnTo>
                <a:lnTo>
                  <a:pt x="0" y="17"/>
                </a:lnTo>
                <a:lnTo>
                  <a:pt x="31" y="26"/>
                </a:lnTo>
                <a:lnTo>
                  <a:pt x="56" y="34"/>
                </a:lnTo>
                <a:lnTo>
                  <a:pt x="46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41" name="Line 97"/>
          <p:cNvSpPr>
            <a:spLocks noChangeShapeType="1"/>
          </p:cNvSpPr>
          <p:nvPr/>
        </p:nvSpPr>
        <p:spPr bwMode="auto">
          <a:xfrm>
            <a:off x="4951413" y="4905375"/>
            <a:ext cx="1619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42" name="Line 98"/>
          <p:cNvSpPr>
            <a:spLocks noChangeShapeType="1"/>
          </p:cNvSpPr>
          <p:nvPr/>
        </p:nvSpPr>
        <p:spPr bwMode="auto">
          <a:xfrm>
            <a:off x="4943475" y="5005388"/>
            <a:ext cx="168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47" name="Line 103"/>
          <p:cNvSpPr>
            <a:spLocks noChangeShapeType="1"/>
          </p:cNvSpPr>
          <p:nvPr/>
        </p:nvSpPr>
        <p:spPr bwMode="auto">
          <a:xfrm>
            <a:off x="6389688" y="3421063"/>
            <a:ext cx="1730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48" name="Line 104"/>
          <p:cNvSpPr>
            <a:spLocks noChangeShapeType="1"/>
          </p:cNvSpPr>
          <p:nvPr/>
        </p:nvSpPr>
        <p:spPr bwMode="auto">
          <a:xfrm>
            <a:off x="6389688" y="3527425"/>
            <a:ext cx="1762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51" name="Line 107"/>
          <p:cNvSpPr>
            <a:spLocks noChangeShapeType="1"/>
          </p:cNvSpPr>
          <p:nvPr/>
        </p:nvSpPr>
        <p:spPr bwMode="auto">
          <a:xfrm>
            <a:off x="6389688" y="4367213"/>
            <a:ext cx="161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52" name="Line 108"/>
          <p:cNvSpPr>
            <a:spLocks noChangeShapeType="1"/>
          </p:cNvSpPr>
          <p:nvPr/>
        </p:nvSpPr>
        <p:spPr bwMode="auto">
          <a:xfrm>
            <a:off x="6389688" y="4475163"/>
            <a:ext cx="1714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55" name="Line 111"/>
          <p:cNvSpPr>
            <a:spLocks noChangeShapeType="1"/>
          </p:cNvSpPr>
          <p:nvPr/>
        </p:nvSpPr>
        <p:spPr bwMode="auto">
          <a:xfrm>
            <a:off x="7658100" y="3406775"/>
            <a:ext cx="1539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57" name="Line 113"/>
          <p:cNvSpPr>
            <a:spLocks noChangeShapeType="1"/>
          </p:cNvSpPr>
          <p:nvPr/>
        </p:nvSpPr>
        <p:spPr bwMode="auto">
          <a:xfrm>
            <a:off x="7654925" y="3876675"/>
            <a:ext cx="1714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840" name="TextBox 301"/>
          <p:cNvSpPr txBox="1">
            <a:spLocks noChangeArrowheads="1"/>
          </p:cNvSpPr>
          <p:nvPr/>
        </p:nvSpPr>
        <p:spPr bwMode="auto">
          <a:xfrm>
            <a:off x="3303588" y="25622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  <a:ea typeface="+mn-ea"/>
                <a:cs typeface="Arial" pitchFamily="34" charset="0"/>
              </a:rPr>
              <a:t>Na</a:t>
            </a:r>
            <a:r>
              <a:rPr lang="en-US" sz="900" b="1" baseline="30000" dirty="0">
                <a:latin typeface="+mj-lt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7841" name="TextBox 302"/>
          <p:cNvSpPr txBox="1">
            <a:spLocks noChangeArrowheads="1"/>
          </p:cNvSpPr>
          <p:nvPr/>
        </p:nvSpPr>
        <p:spPr bwMode="auto">
          <a:xfrm>
            <a:off x="3303588" y="2727325"/>
            <a:ext cx="2206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  <a:ea typeface="+mn-ea"/>
                <a:cs typeface="Arial" pitchFamily="34" charset="0"/>
              </a:rPr>
              <a:t>K</a:t>
            </a:r>
            <a:r>
              <a:rPr lang="en-US" sz="900" b="1" baseline="30000" dirty="0">
                <a:latin typeface="+mj-lt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7842" name="TextBox 303"/>
          <p:cNvSpPr txBox="1">
            <a:spLocks noChangeArrowheads="1"/>
          </p:cNvSpPr>
          <p:nvPr/>
        </p:nvSpPr>
        <p:spPr bwMode="auto">
          <a:xfrm>
            <a:off x="3303588" y="2867025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Cl</a:t>
            </a:r>
            <a:r>
              <a:rPr lang="en-US" sz="900" b="1" baseline="30000"/>
              <a:t>–</a:t>
            </a:r>
          </a:p>
        </p:txBody>
      </p:sp>
      <p:sp>
        <p:nvSpPr>
          <p:cNvPr id="27834" name="TextBox 309"/>
          <p:cNvSpPr txBox="1">
            <a:spLocks noChangeArrowheads="1"/>
          </p:cNvSpPr>
          <p:nvPr/>
        </p:nvSpPr>
        <p:spPr bwMode="auto">
          <a:xfrm>
            <a:off x="3325813" y="4059238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>
                <a:latin typeface="+mj-lt"/>
                <a:ea typeface="+mn-ea"/>
                <a:cs typeface="Arial" pitchFamily="34" charset="0"/>
              </a:rPr>
              <a:t>Na</a:t>
            </a:r>
            <a:r>
              <a:rPr lang="en-US" sz="900" b="1" baseline="30000">
                <a:latin typeface="+mj-lt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7835" name="TextBox 310"/>
          <p:cNvSpPr txBox="1">
            <a:spLocks noChangeArrowheads="1"/>
          </p:cNvSpPr>
          <p:nvPr/>
        </p:nvSpPr>
        <p:spPr bwMode="auto">
          <a:xfrm>
            <a:off x="3325813" y="4214813"/>
            <a:ext cx="2206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  <a:ea typeface="+mn-ea"/>
                <a:cs typeface="Arial" pitchFamily="34" charset="0"/>
              </a:rPr>
              <a:t>K</a:t>
            </a:r>
            <a:r>
              <a:rPr lang="en-US" sz="900" b="1" baseline="30000" dirty="0">
                <a:latin typeface="+mj-lt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7836" name="TextBox 311"/>
          <p:cNvSpPr txBox="1">
            <a:spLocks noChangeArrowheads="1"/>
          </p:cNvSpPr>
          <p:nvPr/>
        </p:nvSpPr>
        <p:spPr bwMode="auto">
          <a:xfrm>
            <a:off x="3325813" y="4364038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Cl</a:t>
            </a:r>
            <a:r>
              <a:rPr lang="en-US" sz="900" b="1" baseline="30000"/>
              <a:t>–</a:t>
            </a:r>
          </a:p>
        </p:txBody>
      </p:sp>
      <p:sp>
        <p:nvSpPr>
          <p:cNvPr id="27831" name="TextBox 313"/>
          <p:cNvSpPr txBox="1">
            <a:spLocks noChangeArrowheads="1"/>
          </p:cNvSpPr>
          <p:nvPr/>
        </p:nvSpPr>
        <p:spPr bwMode="auto">
          <a:xfrm>
            <a:off x="4365625" y="2892425"/>
            <a:ext cx="284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>
                <a:latin typeface="+mj-lt"/>
                <a:ea typeface="+mn-ea"/>
                <a:cs typeface="Arial" pitchFamily="34" charset="0"/>
              </a:rPr>
              <a:t>Na</a:t>
            </a:r>
            <a:r>
              <a:rPr lang="en-US" sz="900" b="1" baseline="30000">
                <a:latin typeface="+mj-lt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7832" name="TextBox 314"/>
          <p:cNvSpPr txBox="1">
            <a:spLocks noChangeArrowheads="1"/>
          </p:cNvSpPr>
          <p:nvPr/>
        </p:nvSpPr>
        <p:spPr bwMode="auto">
          <a:xfrm>
            <a:off x="4365625" y="3057525"/>
            <a:ext cx="2206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  <a:ea typeface="+mn-ea"/>
                <a:cs typeface="Arial" pitchFamily="34" charset="0"/>
              </a:rPr>
              <a:t>K</a:t>
            </a:r>
            <a:r>
              <a:rPr lang="en-US" sz="900" b="1" baseline="30000" dirty="0">
                <a:latin typeface="+mj-lt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7833" name="TextBox 315"/>
          <p:cNvSpPr txBox="1">
            <a:spLocks noChangeArrowheads="1"/>
          </p:cNvSpPr>
          <p:nvPr/>
        </p:nvSpPr>
        <p:spPr bwMode="auto">
          <a:xfrm>
            <a:off x="4365625" y="3197225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Cl</a:t>
            </a:r>
            <a:r>
              <a:rPr lang="en-US" sz="900" b="1" baseline="30000"/>
              <a:t>–</a:t>
            </a:r>
          </a:p>
        </p:txBody>
      </p:sp>
      <p:sp>
        <p:nvSpPr>
          <p:cNvPr id="27828" name="TextBox 317"/>
          <p:cNvSpPr txBox="1">
            <a:spLocks noChangeArrowheads="1"/>
          </p:cNvSpPr>
          <p:nvPr/>
        </p:nvSpPr>
        <p:spPr bwMode="auto">
          <a:xfrm>
            <a:off x="4365625" y="3619500"/>
            <a:ext cx="284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>
                <a:latin typeface="+mj-lt"/>
                <a:ea typeface="+mn-ea"/>
                <a:cs typeface="Arial" pitchFamily="34" charset="0"/>
              </a:rPr>
              <a:t>Na</a:t>
            </a:r>
            <a:r>
              <a:rPr lang="en-US" sz="900" b="1" baseline="30000">
                <a:latin typeface="+mj-lt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7829" name="TextBox 318"/>
          <p:cNvSpPr txBox="1">
            <a:spLocks noChangeArrowheads="1"/>
          </p:cNvSpPr>
          <p:nvPr/>
        </p:nvSpPr>
        <p:spPr bwMode="auto">
          <a:xfrm>
            <a:off x="4365625" y="3784600"/>
            <a:ext cx="2206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>
                <a:latin typeface="+mj-lt"/>
                <a:ea typeface="+mn-ea"/>
                <a:cs typeface="Arial" pitchFamily="34" charset="0"/>
              </a:rPr>
              <a:t>K</a:t>
            </a:r>
            <a:r>
              <a:rPr lang="en-US" sz="900" b="1" baseline="30000">
                <a:latin typeface="+mj-lt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7830" name="TextBox 319"/>
          <p:cNvSpPr txBox="1">
            <a:spLocks noChangeArrowheads="1"/>
          </p:cNvSpPr>
          <p:nvPr/>
        </p:nvSpPr>
        <p:spPr bwMode="auto">
          <a:xfrm>
            <a:off x="4365625" y="3924300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Cl</a:t>
            </a:r>
            <a:r>
              <a:rPr lang="en-US" sz="900" b="1" baseline="30000"/>
              <a:t>–</a:t>
            </a:r>
          </a:p>
        </p:txBody>
      </p:sp>
      <p:sp>
        <p:nvSpPr>
          <p:cNvPr id="247" name="Line 62"/>
          <p:cNvSpPr>
            <a:spLocks noChangeShapeType="1"/>
          </p:cNvSpPr>
          <p:nvPr/>
        </p:nvSpPr>
        <p:spPr bwMode="auto">
          <a:xfrm>
            <a:off x="2928938" y="3968750"/>
            <a:ext cx="2730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48" name="Freeform 63"/>
          <p:cNvSpPr>
            <a:spLocks/>
          </p:cNvSpPr>
          <p:nvPr/>
        </p:nvSpPr>
        <p:spPr bwMode="auto">
          <a:xfrm>
            <a:off x="3165475" y="3941763"/>
            <a:ext cx="87313" cy="55562"/>
          </a:xfrm>
          <a:custGeom>
            <a:avLst/>
            <a:gdLst>
              <a:gd name="T0" fmla="*/ 9 w 55"/>
              <a:gd name="T1" fmla="*/ 18 h 35"/>
              <a:gd name="T2" fmla="*/ 0 w 55"/>
              <a:gd name="T3" fmla="*/ 0 h 35"/>
              <a:gd name="T4" fmla="*/ 0 w 55"/>
              <a:gd name="T5" fmla="*/ 0 h 35"/>
              <a:gd name="T6" fmla="*/ 0 w 55"/>
              <a:gd name="T7" fmla="*/ 0 h 35"/>
              <a:gd name="T8" fmla="*/ 25 w 55"/>
              <a:gd name="T9" fmla="*/ 8 h 35"/>
              <a:gd name="T10" fmla="*/ 55 w 55"/>
              <a:gd name="T11" fmla="*/ 18 h 35"/>
              <a:gd name="T12" fmla="*/ 55 w 55"/>
              <a:gd name="T13" fmla="*/ 18 h 35"/>
              <a:gd name="T14" fmla="*/ 25 w 55"/>
              <a:gd name="T15" fmla="*/ 27 h 35"/>
              <a:gd name="T16" fmla="*/ 0 w 55"/>
              <a:gd name="T17" fmla="*/ 35 h 35"/>
              <a:gd name="T18" fmla="*/ 0 w 55"/>
              <a:gd name="T19" fmla="*/ 35 h 35"/>
              <a:gd name="T20" fmla="*/ 9 w 55"/>
              <a:gd name="T21" fmla="*/ 18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"/>
              <a:gd name="T34" fmla="*/ 0 h 35"/>
              <a:gd name="T35" fmla="*/ 55 w 55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" h="35">
                <a:moveTo>
                  <a:pt x="9" y="18"/>
                </a:moveTo>
                <a:lnTo>
                  <a:pt x="0" y="0"/>
                </a:lnTo>
                <a:lnTo>
                  <a:pt x="25" y="8"/>
                </a:lnTo>
                <a:lnTo>
                  <a:pt x="55" y="18"/>
                </a:lnTo>
                <a:lnTo>
                  <a:pt x="25" y="27"/>
                </a:lnTo>
                <a:lnTo>
                  <a:pt x="0" y="35"/>
                </a:lnTo>
                <a:lnTo>
                  <a:pt x="9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49" name="Line 83"/>
          <p:cNvSpPr>
            <a:spLocks noChangeShapeType="1"/>
          </p:cNvSpPr>
          <p:nvPr/>
        </p:nvSpPr>
        <p:spPr bwMode="auto">
          <a:xfrm>
            <a:off x="3022600" y="3916363"/>
            <a:ext cx="1619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50" name="Line 84"/>
          <p:cNvSpPr>
            <a:spLocks noChangeShapeType="1"/>
          </p:cNvSpPr>
          <p:nvPr/>
        </p:nvSpPr>
        <p:spPr bwMode="auto">
          <a:xfrm>
            <a:off x="3024188" y="4017963"/>
            <a:ext cx="1619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52" name="TextBox 305"/>
          <p:cNvSpPr txBox="1">
            <a:spLocks noChangeArrowheads="1"/>
          </p:cNvSpPr>
          <p:nvPr/>
        </p:nvSpPr>
        <p:spPr bwMode="auto">
          <a:xfrm>
            <a:off x="3303588" y="3290888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>
                <a:latin typeface="+mj-lt"/>
                <a:ea typeface="+mn-ea"/>
                <a:cs typeface="Arial" pitchFamily="34" charset="0"/>
              </a:rPr>
              <a:t>Na</a:t>
            </a:r>
            <a:r>
              <a:rPr lang="en-US" sz="900" b="1" baseline="30000">
                <a:latin typeface="+mj-lt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53" name="TextBox 306"/>
          <p:cNvSpPr txBox="1">
            <a:spLocks noChangeArrowheads="1"/>
          </p:cNvSpPr>
          <p:nvPr/>
        </p:nvSpPr>
        <p:spPr bwMode="auto">
          <a:xfrm>
            <a:off x="3303588" y="3455988"/>
            <a:ext cx="2206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  <a:ea typeface="+mn-ea"/>
                <a:cs typeface="Arial" pitchFamily="34" charset="0"/>
              </a:rPr>
              <a:t>K</a:t>
            </a:r>
            <a:r>
              <a:rPr lang="en-US" sz="900" b="1" baseline="30000" dirty="0">
                <a:latin typeface="+mj-lt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54" name="TextBox 307"/>
          <p:cNvSpPr txBox="1">
            <a:spLocks noChangeArrowheads="1"/>
          </p:cNvSpPr>
          <p:nvPr/>
        </p:nvSpPr>
        <p:spPr bwMode="auto">
          <a:xfrm>
            <a:off x="3303588" y="3595688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Cl</a:t>
            </a:r>
            <a:r>
              <a:rPr lang="en-US" sz="900" b="1" baseline="30000"/>
              <a:t>–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6567488" y="4695825"/>
            <a:ext cx="284162" cy="1841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  <a:ea typeface="+mn-ea"/>
                <a:cs typeface="Arial" pitchFamily="34" charset="0"/>
              </a:rPr>
              <a:t>900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6554788" y="4162425"/>
            <a:ext cx="284162" cy="1841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  <a:ea typeface="+mn-ea"/>
                <a:cs typeface="Arial" pitchFamily="34" charset="0"/>
              </a:rPr>
              <a:t>600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6554788" y="3171825"/>
            <a:ext cx="284162" cy="1841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  <a:ea typeface="+mn-ea"/>
                <a:cs typeface="Arial" pitchFamily="34" charset="0"/>
              </a:rPr>
              <a:t>400</a:t>
            </a:r>
          </a:p>
        </p:txBody>
      </p:sp>
      <p:sp>
        <p:nvSpPr>
          <p:cNvPr id="27732" name="TextBox 278"/>
          <p:cNvSpPr txBox="1">
            <a:spLocks noChangeArrowheads="1"/>
          </p:cNvSpPr>
          <p:nvPr/>
        </p:nvSpPr>
        <p:spPr bwMode="auto">
          <a:xfrm>
            <a:off x="315913" y="903288"/>
            <a:ext cx="836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Osmolarity of</a:t>
            </a:r>
          </a:p>
          <a:p>
            <a:r>
              <a:rPr lang="en-US" sz="900" b="1"/>
              <a:t>ECF</a:t>
            </a:r>
          </a:p>
          <a:p>
            <a:r>
              <a:rPr lang="en-US" sz="900" b="1"/>
              <a:t>(mOsm/L)</a:t>
            </a:r>
          </a:p>
        </p:txBody>
      </p:sp>
      <p:sp>
        <p:nvSpPr>
          <p:cNvPr id="27733" name="TextBox 279"/>
          <p:cNvSpPr txBox="1">
            <a:spLocks noChangeArrowheads="1"/>
          </p:cNvSpPr>
          <p:nvPr/>
        </p:nvSpPr>
        <p:spPr bwMode="auto">
          <a:xfrm>
            <a:off x="255588" y="15589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300</a:t>
            </a:r>
          </a:p>
        </p:txBody>
      </p:sp>
      <p:sp>
        <p:nvSpPr>
          <p:cNvPr id="27734" name="TextBox 281"/>
          <p:cNvSpPr txBox="1">
            <a:spLocks noChangeArrowheads="1"/>
          </p:cNvSpPr>
          <p:nvPr/>
        </p:nvSpPr>
        <p:spPr bwMode="auto">
          <a:xfrm>
            <a:off x="255588" y="25241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400</a:t>
            </a:r>
          </a:p>
        </p:txBody>
      </p:sp>
      <p:sp>
        <p:nvSpPr>
          <p:cNvPr id="27735" name="TextBox 282"/>
          <p:cNvSpPr txBox="1">
            <a:spLocks noChangeArrowheads="1"/>
          </p:cNvSpPr>
          <p:nvPr/>
        </p:nvSpPr>
        <p:spPr bwMode="auto">
          <a:xfrm>
            <a:off x="674688" y="2371725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Cortex</a:t>
            </a:r>
          </a:p>
        </p:txBody>
      </p:sp>
      <p:sp>
        <p:nvSpPr>
          <p:cNvPr id="27736" name="TextBox 283"/>
          <p:cNvSpPr txBox="1">
            <a:spLocks noChangeArrowheads="1"/>
          </p:cNvSpPr>
          <p:nvPr/>
        </p:nvSpPr>
        <p:spPr bwMode="auto">
          <a:xfrm>
            <a:off x="674688" y="2574925"/>
            <a:ext cx="5222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Medulla</a:t>
            </a:r>
          </a:p>
        </p:txBody>
      </p:sp>
      <p:sp>
        <p:nvSpPr>
          <p:cNvPr id="27737" name="TextBox 284"/>
          <p:cNvSpPr txBox="1">
            <a:spLocks noChangeArrowheads="1"/>
          </p:cNvSpPr>
          <p:nvPr/>
        </p:nvSpPr>
        <p:spPr bwMode="auto">
          <a:xfrm>
            <a:off x="255588" y="34766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600</a:t>
            </a:r>
          </a:p>
        </p:txBody>
      </p:sp>
      <p:sp>
        <p:nvSpPr>
          <p:cNvPr id="27738" name="TextBox 285"/>
          <p:cNvSpPr txBox="1">
            <a:spLocks noChangeArrowheads="1"/>
          </p:cNvSpPr>
          <p:nvPr/>
        </p:nvSpPr>
        <p:spPr bwMode="auto">
          <a:xfrm>
            <a:off x="255588" y="44291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900</a:t>
            </a:r>
          </a:p>
        </p:txBody>
      </p:sp>
      <p:sp>
        <p:nvSpPr>
          <p:cNvPr id="27739" name="TextBox 286"/>
          <p:cNvSpPr txBox="1">
            <a:spLocks noChangeArrowheads="1"/>
          </p:cNvSpPr>
          <p:nvPr/>
        </p:nvSpPr>
        <p:spPr bwMode="auto">
          <a:xfrm>
            <a:off x="255588" y="5394325"/>
            <a:ext cx="381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1,200</a:t>
            </a:r>
          </a:p>
        </p:txBody>
      </p:sp>
      <p:sp>
        <p:nvSpPr>
          <p:cNvPr id="27740" name="TextBox 287"/>
          <p:cNvSpPr txBox="1">
            <a:spLocks noChangeArrowheads="1"/>
          </p:cNvSpPr>
          <p:nvPr/>
        </p:nvSpPr>
        <p:spPr bwMode="auto">
          <a:xfrm>
            <a:off x="1114425" y="4937125"/>
            <a:ext cx="977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Active transport</a:t>
            </a:r>
          </a:p>
        </p:txBody>
      </p:sp>
      <p:sp>
        <p:nvSpPr>
          <p:cNvPr id="2" name="TextBox 288"/>
          <p:cNvSpPr txBox="1">
            <a:spLocks noChangeArrowheads="1"/>
          </p:cNvSpPr>
          <p:nvPr/>
        </p:nvSpPr>
        <p:spPr bwMode="auto">
          <a:xfrm>
            <a:off x="1114425" y="5280025"/>
            <a:ext cx="12398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Diffusion through</a:t>
            </a:r>
          </a:p>
          <a:p>
            <a:r>
              <a:rPr lang="en-US" sz="900" b="1"/>
              <a:t>a membrane channel</a:t>
            </a:r>
          </a:p>
        </p:txBody>
      </p:sp>
      <p:sp>
        <p:nvSpPr>
          <p:cNvPr id="3" name="TextBox 289"/>
          <p:cNvSpPr txBox="1">
            <a:spLocks noChangeArrowheads="1"/>
          </p:cNvSpPr>
          <p:nvPr/>
        </p:nvSpPr>
        <p:spPr bwMode="auto">
          <a:xfrm>
            <a:off x="666750" y="4683125"/>
            <a:ext cx="303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Key</a:t>
            </a:r>
          </a:p>
        </p:txBody>
      </p:sp>
      <p:sp>
        <p:nvSpPr>
          <p:cNvPr id="27743" name="TextBox 290"/>
          <p:cNvSpPr txBox="1">
            <a:spLocks noChangeArrowheads="1"/>
          </p:cNvSpPr>
          <p:nvPr/>
        </p:nvSpPr>
        <p:spPr bwMode="auto">
          <a:xfrm>
            <a:off x="1436688" y="11906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300</a:t>
            </a:r>
          </a:p>
        </p:txBody>
      </p:sp>
      <p:sp>
        <p:nvSpPr>
          <p:cNvPr id="27744" name="TextBox 291"/>
          <p:cNvSpPr txBox="1">
            <a:spLocks noChangeArrowheads="1"/>
          </p:cNvSpPr>
          <p:nvPr/>
        </p:nvSpPr>
        <p:spPr bwMode="auto">
          <a:xfrm>
            <a:off x="2643188" y="16986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300</a:t>
            </a:r>
          </a:p>
        </p:txBody>
      </p:sp>
      <p:sp>
        <p:nvSpPr>
          <p:cNvPr id="27745" name="TextBox 292"/>
          <p:cNvSpPr txBox="1">
            <a:spLocks noChangeArrowheads="1"/>
          </p:cNvSpPr>
          <p:nvPr/>
        </p:nvSpPr>
        <p:spPr bwMode="auto">
          <a:xfrm>
            <a:off x="2833688" y="26003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400</a:t>
            </a:r>
          </a:p>
        </p:txBody>
      </p:sp>
      <p:sp>
        <p:nvSpPr>
          <p:cNvPr id="27746" name="TextBox 293"/>
          <p:cNvSpPr txBox="1">
            <a:spLocks noChangeArrowheads="1"/>
          </p:cNvSpPr>
          <p:nvPr/>
        </p:nvSpPr>
        <p:spPr bwMode="auto">
          <a:xfrm>
            <a:off x="2403475" y="3248025"/>
            <a:ext cx="349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50"/>
                </a:solidFill>
              </a:rPr>
              <a:t>Urea</a:t>
            </a:r>
          </a:p>
        </p:txBody>
      </p:sp>
      <p:sp>
        <p:nvSpPr>
          <p:cNvPr id="4" name="TextBox 294"/>
          <p:cNvSpPr txBox="1">
            <a:spLocks noChangeArrowheads="1"/>
          </p:cNvSpPr>
          <p:nvPr/>
        </p:nvSpPr>
        <p:spPr bwMode="auto">
          <a:xfrm>
            <a:off x="2390775" y="4284663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F0"/>
                </a:solidFill>
              </a:rPr>
              <a:t>H</a:t>
            </a:r>
            <a:r>
              <a:rPr lang="en-US" sz="900" b="1" baseline="-25000">
                <a:solidFill>
                  <a:srgbClr val="00B0F0"/>
                </a:solidFill>
              </a:rPr>
              <a:t>2</a:t>
            </a:r>
            <a:r>
              <a:rPr lang="en-US" sz="900" b="1">
                <a:solidFill>
                  <a:srgbClr val="00B0F0"/>
                </a:solidFill>
              </a:rPr>
              <a:t>O</a:t>
            </a:r>
          </a:p>
        </p:txBody>
      </p:sp>
      <p:sp>
        <p:nvSpPr>
          <p:cNvPr id="5" name="TextBox 296"/>
          <p:cNvSpPr txBox="1">
            <a:spLocks noChangeArrowheads="1"/>
          </p:cNvSpPr>
          <p:nvPr/>
        </p:nvSpPr>
        <p:spPr bwMode="auto">
          <a:xfrm>
            <a:off x="7939088" y="43434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F0"/>
                </a:solidFill>
              </a:rPr>
              <a:t>H</a:t>
            </a:r>
            <a:r>
              <a:rPr lang="en-US" sz="900" b="1" baseline="-25000">
                <a:solidFill>
                  <a:srgbClr val="00B0F0"/>
                </a:solidFill>
              </a:rPr>
              <a:t>2</a:t>
            </a:r>
            <a:r>
              <a:rPr lang="en-US" sz="900" b="1">
                <a:solidFill>
                  <a:srgbClr val="00B0F0"/>
                </a:solidFill>
              </a:rPr>
              <a:t>O</a:t>
            </a:r>
          </a:p>
        </p:txBody>
      </p:sp>
      <p:sp>
        <p:nvSpPr>
          <p:cNvPr id="27749" name="TextBox 297"/>
          <p:cNvSpPr txBox="1">
            <a:spLocks noChangeArrowheads="1"/>
          </p:cNvSpPr>
          <p:nvPr/>
        </p:nvSpPr>
        <p:spPr bwMode="auto">
          <a:xfrm>
            <a:off x="7926388" y="3376613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F0"/>
                </a:solidFill>
              </a:rPr>
              <a:t>H</a:t>
            </a:r>
            <a:r>
              <a:rPr lang="en-US" sz="900" b="1" baseline="-25000">
                <a:solidFill>
                  <a:srgbClr val="00B0F0"/>
                </a:solidFill>
              </a:rPr>
              <a:t>2</a:t>
            </a:r>
            <a:r>
              <a:rPr lang="en-US" sz="900" b="1">
                <a:solidFill>
                  <a:srgbClr val="00B0F0"/>
                </a:solidFill>
              </a:rPr>
              <a:t>O</a:t>
            </a:r>
          </a:p>
        </p:txBody>
      </p:sp>
      <p:sp>
        <p:nvSpPr>
          <p:cNvPr id="27750" name="TextBox 298"/>
          <p:cNvSpPr txBox="1">
            <a:spLocks noChangeArrowheads="1"/>
          </p:cNvSpPr>
          <p:nvPr/>
        </p:nvSpPr>
        <p:spPr bwMode="auto">
          <a:xfrm>
            <a:off x="6032500" y="434975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F0"/>
                </a:solidFill>
              </a:rPr>
              <a:t>H</a:t>
            </a:r>
            <a:r>
              <a:rPr lang="en-US" sz="900" b="1" baseline="-25000">
                <a:solidFill>
                  <a:srgbClr val="00B0F0"/>
                </a:solidFill>
              </a:rPr>
              <a:t>2</a:t>
            </a:r>
            <a:r>
              <a:rPr lang="en-US" sz="900" b="1">
                <a:solidFill>
                  <a:srgbClr val="00B0F0"/>
                </a:solidFill>
              </a:rPr>
              <a:t>O</a:t>
            </a:r>
          </a:p>
        </p:txBody>
      </p:sp>
      <p:sp>
        <p:nvSpPr>
          <p:cNvPr id="6" name="TextBox 299"/>
          <p:cNvSpPr txBox="1">
            <a:spLocks noChangeArrowheads="1"/>
          </p:cNvSpPr>
          <p:nvPr/>
        </p:nvSpPr>
        <p:spPr bwMode="auto">
          <a:xfrm>
            <a:off x="6027738" y="3411538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F0"/>
                </a:solidFill>
              </a:rPr>
              <a:t>H</a:t>
            </a:r>
            <a:r>
              <a:rPr lang="en-US" sz="900" b="1" baseline="-25000">
                <a:solidFill>
                  <a:srgbClr val="00B0F0"/>
                </a:solidFill>
              </a:rPr>
              <a:t>2</a:t>
            </a:r>
            <a:r>
              <a:rPr lang="en-US" sz="900" b="1">
                <a:solidFill>
                  <a:srgbClr val="00B0F0"/>
                </a:solidFill>
              </a:rPr>
              <a:t>O</a:t>
            </a:r>
          </a:p>
        </p:txBody>
      </p:sp>
      <p:sp>
        <p:nvSpPr>
          <p:cNvPr id="7" name="TextBox 300"/>
          <p:cNvSpPr txBox="1">
            <a:spLocks noChangeArrowheads="1"/>
          </p:cNvSpPr>
          <p:nvPr/>
        </p:nvSpPr>
        <p:spPr bwMode="auto">
          <a:xfrm>
            <a:off x="3379788" y="5260975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F0"/>
                </a:solidFill>
              </a:rPr>
              <a:t>H</a:t>
            </a:r>
            <a:r>
              <a:rPr lang="en-US" sz="900" b="1" baseline="-25000">
                <a:solidFill>
                  <a:srgbClr val="00B0F0"/>
                </a:solidFill>
              </a:rPr>
              <a:t>2</a:t>
            </a:r>
            <a:r>
              <a:rPr lang="en-US" sz="900" b="1">
                <a:solidFill>
                  <a:srgbClr val="00B0F0"/>
                </a:solidFill>
              </a:rPr>
              <a:t>O</a:t>
            </a:r>
          </a:p>
        </p:txBody>
      </p:sp>
      <p:sp>
        <p:nvSpPr>
          <p:cNvPr id="27753" name="TextBox 301"/>
          <p:cNvSpPr txBox="1">
            <a:spLocks noChangeArrowheads="1"/>
          </p:cNvSpPr>
          <p:nvPr/>
        </p:nvSpPr>
        <p:spPr bwMode="auto">
          <a:xfrm>
            <a:off x="3268663" y="3897313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F0"/>
                </a:solidFill>
              </a:rPr>
              <a:t>H</a:t>
            </a:r>
            <a:r>
              <a:rPr lang="en-US" sz="900" b="1" baseline="-25000">
                <a:solidFill>
                  <a:srgbClr val="00B0F0"/>
                </a:solidFill>
              </a:rPr>
              <a:t>2</a:t>
            </a:r>
            <a:r>
              <a:rPr lang="en-US" sz="900" b="1">
                <a:solidFill>
                  <a:srgbClr val="00B0F0"/>
                </a:solidFill>
              </a:rPr>
              <a:t>O</a:t>
            </a:r>
          </a:p>
        </p:txBody>
      </p:sp>
      <p:sp>
        <p:nvSpPr>
          <p:cNvPr id="27754" name="TextBox 302"/>
          <p:cNvSpPr txBox="1">
            <a:spLocks noChangeArrowheads="1"/>
          </p:cNvSpPr>
          <p:nvPr/>
        </p:nvSpPr>
        <p:spPr bwMode="auto">
          <a:xfrm>
            <a:off x="2859088" y="36036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600</a:t>
            </a:r>
          </a:p>
        </p:txBody>
      </p:sp>
      <p:sp>
        <p:nvSpPr>
          <p:cNvPr id="8" name="TextBox 304"/>
          <p:cNvSpPr txBox="1">
            <a:spLocks noChangeArrowheads="1"/>
          </p:cNvSpPr>
          <p:nvPr/>
        </p:nvSpPr>
        <p:spPr bwMode="auto">
          <a:xfrm>
            <a:off x="2859088" y="48609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900</a:t>
            </a:r>
          </a:p>
        </p:txBody>
      </p:sp>
      <p:sp>
        <p:nvSpPr>
          <p:cNvPr id="27756" name="TextBox 305"/>
          <p:cNvSpPr txBox="1">
            <a:spLocks noChangeArrowheads="1"/>
          </p:cNvSpPr>
          <p:nvPr/>
        </p:nvSpPr>
        <p:spPr bwMode="auto">
          <a:xfrm>
            <a:off x="3646488" y="18510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100</a:t>
            </a:r>
          </a:p>
        </p:txBody>
      </p:sp>
      <p:sp>
        <p:nvSpPr>
          <p:cNvPr id="9" name="TextBox 306"/>
          <p:cNvSpPr txBox="1">
            <a:spLocks noChangeArrowheads="1"/>
          </p:cNvSpPr>
          <p:nvPr/>
        </p:nvSpPr>
        <p:spPr bwMode="auto">
          <a:xfrm>
            <a:off x="4116388" y="15208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100</a:t>
            </a:r>
          </a:p>
        </p:txBody>
      </p:sp>
      <p:sp>
        <p:nvSpPr>
          <p:cNvPr id="27758" name="TextBox 307"/>
          <p:cNvSpPr txBox="1">
            <a:spLocks noChangeArrowheads="1"/>
          </p:cNvSpPr>
          <p:nvPr/>
        </p:nvSpPr>
        <p:spPr bwMode="auto">
          <a:xfrm>
            <a:off x="3849688" y="22574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200</a:t>
            </a:r>
          </a:p>
        </p:txBody>
      </p:sp>
      <p:sp>
        <p:nvSpPr>
          <p:cNvPr id="27759" name="TextBox 308"/>
          <p:cNvSpPr txBox="1">
            <a:spLocks noChangeArrowheads="1"/>
          </p:cNvSpPr>
          <p:nvPr/>
        </p:nvSpPr>
        <p:spPr bwMode="auto">
          <a:xfrm>
            <a:off x="3849688" y="29432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200</a:t>
            </a:r>
          </a:p>
        </p:txBody>
      </p:sp>
      <p:sp>
        <p:nvSpPr>
          <p:cNvPr id="27760" name="TextBox 310"/>
          <p:cNvSpPr txBox="1">
            <a:spLocks noChangeArrowheads="1"/>
          </p:cNvSpPr>
          <p:nvPr/>
        </p:nvSpPr>
        <p:spPr bwMode="auto">
          <a:xfrm>
            <a:off x="3849688" y="36036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400</a:t>
            </a:r>
          </a:p>
        </p:txBody>
      </p:sp>
      <p:sp>
        <p:nvSpPr>
          <p:cNvPr id="27761" name="TextBox 311"/>
          <p:cNvSpPr txBox="1">
            <a:spLocks noChangeArrowheads="1"/>
          </p:cNvSpPr>
          <p:nvPr/>
        </p:nvSpPr>
        <p:spPr bwMode="auto">
          <a:xfrm>
            <a:off x="3849688" y="43275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400</a:t>
            </a:r>
          </a:p>
        </p:txBody>
      </p:sp>
      <p:sp>
        <p:nvSpPr>
          <p:cNvPr id="27762" name="TextBox 313"/>
          <p:cNvSpPr txBox="1">
            <a:spLocks noChangeArrowheads="1"/>
          </p:cNvSpPr>
          <p:nvPr/>
        </p:nvSpPr>
        <p:spPr bwMode="auto">
          <a:xfrm>
            <a:off x="5119688" y="20542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300</a:t>
            </a:r>
          </a:p>
        </p:txBody>
      </p:sp>
      <p:sp>
        <p:nvSpPr>
          <p:cNvPr id="27763" name="TextBox 314"/>
          <p:cNvSpPr txBox="1">
            <a:spLocks noChangeArrowheads="1"/>
          </p:cNvSpPr>
          <p:nvPr/>
        </p:nvSpPr>
        <p:spPr bwMode="auto">
          <a:xfrm>
            <a:off x="5132388" y="32988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500</a:t>
            </a:r>
          </a:p>
        </p:txBody>
      </p:sp>
      <p:sp>
        <p:nvSpPr>
          <p:cNvPr id="27764" name="TextBox 315"/>
          <p:cNvSpPr txBox="1">
            <a:spLocks noChangeArrowheads="1"/>
          </p:cNvSpPr>
          <p:nvPr/>
        </p:nvSpPr>
        <p:spPr bwMode="auto">
          <a:xfrm>
            <a:off x="5145088" y="42259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700</a:t>
            </a:r>
          </a:p>
        </p:txBody>
      </p:sp>
      <p:sp>
        <p:nvSpPr>
          <p:cNvPr id="27765" name="TextBox 316"/>
          <p:cNvSpPr txBox="1">
            <a:spLocks noChangeArrowheads="1"/>
          </p:cNvSpPr>
          <p:nvPr/>
        </p:nvSpPr>
        <p:spPr bwMode="auto">
          <a:xfrm>
            <a:off x="5081588" y="5178425"/>
            <a:ext cx="381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1,200</a:t>
            </a:r>
          </a:p>
        </p:txBody>
      </p:sp>
      <p:sp>
        <p:nvSpPr>
          <p:cNvPr id="27766" name="TextBox 317"/>
          <p:cNvSpPr txBox="1">
            <a:spLocks noChangeArrowheads="1"/>
          </p:cNvSpPr>
          <p:nvPr/>
        </p:nvSpPr>
        <p:spPr bwMode="auto">
          <a:xfrm>
            <a:off x="3367088" y="5540375"/>
            <a:ext cx="381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1,200</a:t>
            </a:r>
          </a:p>
        </p:txBody>
      </p:sp>
      <p:sp>
        <p:nvSpPr>
          <p:cNvPr id="27767" name="TextBox 318"/>
          <p:cNvSpPr txBox="1">
            <a:spLocks noChangeArrowheads="1"/>
          </p:cNvSpPr>
          <p:nvPr/>
        </p:nvSpPr>
        <p:spPr bwMode="auto">
          <a:xfrm>
            <a:off x="3862388" y="48101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700</a:t>
            </a:r>
          </a:p>
        </p:txBody>
      </p:sp>
      <p:sp>
        <p:nvSpPr>
          <p:cNvPr id="27768" name="TextBox 319"/>
          <p:cNvSpPr txBox="1">
            <a:spLocks noChangeArrowheads="1"/>
          </p:cNvSpPr>
          <p:nvPr/>
        </p:nvSpPr>
        <p:spPr bwMode="auto">
          <a:xfrm>
            <a:off x="3074988" y="5788025"/>
            <a:ext cx="8429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Nephron loop</a:t>
            </a:r>
          </a:p>
        </p:txBody>
      </p:sp>
      <p:sp>
        <p:nvSpPr>
          <p:cNvPr id="27769" name="TextBox 322"/>
          <p:cNvSpPr txBox="1">
            <a:spLocks noChangeArrowheads="1"/>
          </p:cNvSpPr>
          <p:nvPr/>
        </p:nvSpPr>
        <p:spPr bwMode="auto">
          <a:xfrm>
            <a:off x="6554788" y="16097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300</a:t>
            </a:r>
          </a:p>
        </p:txBody>
      </p:sp>
      <p:sp>
        <p:nvSpPr>
          <p:cNvPr id="27770" name="TextBox 323"/>
          <p:cNvSpPr txBox="1">
            <a:spLocks noChangeArrowheads="1"/>
          </p:cNvSpPr>
          <p:nvPr/>
        </p:nvSpPr>
        <p:spPr bwMode="auto">
          <a:xfrm>
            <a:off x="7469188" y="15970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300</a:t>
            </a:r>
          </a:p>
        </p:txBody>
      </p:sp>
      <p:sp>
        <p:nvSpPr>
          <p:cNvPr id="27771" name="TextBox 324"/>
          <p:cNvSpPr txBox="1">
            <a:spLocks noChangeArrowheads="1"/>
          </p:cNvSpPr>
          <p:nvPr/>
        </p:nvSpPr>
        <p:spPr bwMode="auto">
          <a:xfrm>
            <a:off x="7459663" y="25749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400</a:t>
            </a:r>
          </a:p>
        </p:txBody>
      </p:sp>
      <p:sp>
        <p:nvSpPr>
          <p:cNvPr id="27772" name="TextBox 325"/>
          <p:cNvSpPr txBox="1">
            <a:spLocks noChangeArrowheads="1"/>
          </p:cNvSpPr>
          <p:nvPr/>
        </p:nvSpPr>
        <p:spPr bwMode="auto">
          <a:xfrm>
            <a:off x="7477125" y="3565525"/>
            <a:ext cx="284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600</a:t>
            </a:r>
          </a:p>
        </p:txBody>
      </p:sp>
      <p:sp>
        <p:nvSpPr>
          <p:cNvPr id="27773" name="TextBox 326"/>
          <p:cNvSpPr txBox="1">
            <a:spLocks noChangeArrowheads="1"/>
          </p:cNvSpPr>
          <p:nvPr/>
        </p:nvSpPr>
        <p:spPr bwMode="auto">
          <a:xfrm>
            <a:off x="6034088" y="3870325"/>
            <a:ext cx="355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NaCl</a:t>
            </a:r>
          </a:p>
        </p:txBody>
      </p:sp>
      <p:sp>
        <p:nvSpPr>
          <p:cNvPr id="27774" name="TextBox 327"/>
          <p:cNvSpPr txBox="1">
            <a:spLocks noChangeArrowheads="1"/>
          </p:cNvSpPr>
          <p:nvPr/>
        </p:nvSpPr>
        <p:spPr bwMode="auto">
          <a:xfrm>
            <a:off x="7926388" y="3865563"/>
            <a:ext cx="355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NaCl</a:t>
            </a:r>
          </a:p>
        </p:txBody>
      </p:sp>
      <p:sp>
        <p:nvSpPr>
          <p:cNvPr id="27775" name="TextBox 328"/>
          <p:cNvSpPr txBox="1">
            <a:spLocks noChangeArrowheads="1"/>
          </p:cNvSpPr>
          <p:nvPr/>
        </p:nvSpPr>
        <p:spPr bwMode="auto">
          <a:xfrm>
            <a:off x="6034088" y="4835525"/>
            <a:ext cx="355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NaCl</a:t>
            </a:r>
          </a:p>
        </p:txBody>
      </p:sp>
      <p:sp>
        <p:nvSpPr>
          <p:cNvPr id="27776" name="TextBox 329"/>
          <p:cNvSpPr txBox="1">
            <a:spLocks noChangeArrowheads="1"/>
          </p:cNvSpPr>
          <p:nvPr/>
        </p:nvSpPr>
        <p:spPr bwMode="auto">
          <a:xfrm>
            <a:off x="7926388" y="4799013"/>
            <a:ext cx="355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NaCl</a:t>
            </a:r>
          </a:p>
        </p:txBody>
      </p:sp>
      <p:sp>
        <p:nvSpPr>
          <p:cNvPr id="27777" name="TextBox 330"/>
          <p:cNvSpPr txBox="1">
            <a:spLocks noChangeArrowheads="1"/>
          </p:cNvSpPr>
          <p:nvPr/>
        </p:nvSpPr>
        <p:spPr bwMode="auto">
          <a:xfrm>
            <a:off x="6973888" y="5381625"/>
            <a:ext cx="381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1,200</a:t>
            </a:r>
          </a:p>
        </p:txBody>
      </p:sp>
      <p:sp>
        <p:nvSpPr>
          <p:cNvPr id="27778" name="TextBox 331"/>
          <p:cNvSpPr txBox="1">
            <a:spLocks noChangeArrowheads="1"/>
          </p:cNvSpPr>
          <p:nvPr/>
        </p:nvSpPr>
        <p:spPr bwMode="auto">
          <a:xfrm>
            <a:off x="4878388" y="5788025"/>
            <a:ext cx="9255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Collecting duct</a:t>
            </a:r>
          </a:p>
        </p:txBody>
      </p:sp>
      <p:sp>
        <p:nvSpPr>
          <p:cNvPr id="27779" name="TextBox 332"/>
          <p:cNvSpPr txBox="1">
            <a:spLocks noChangeArrowheads="1"/>
          </p:cNvSpPr>
          <p:nvPr/>
        </p:nvSpPr>
        <p:spPr bwMode="auto">
          <a:xfrm>
            <a:off x="6821488" y="5788025"/>
            <a:ext cx="669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Vasa recta</a:t>
            </a:r>
          </a:p>
        </p:txBody>
      </p:sp>
      <p:sp>
        <p:nvSpPr>
          <p:cNvPr id="27780" name="TextBox 333"/>
          <p:cNvSpPr txBox="1">
            <a:spLocks noChangeArrowheads="1"/>
          </p:cNvSpPr>
          <p:nvPr/>
        </p:nvSpPr>
        <p:spPr bwMode="auto">
          <a:xfrm>
            <a:off x="2403475" y="5000625"/>
            <a:ext cx="349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50"/>
                </a:solidFill>
              </a:rPr>
              <a:t>Urea</a:t>
            </a:r>
          </a:p>
        </p:txBody>
      </p:sp>
      <p:sp>
        <p:nvSpPr>
          <p:cNvPr id="27781" name="TextBox 334"/>
          <p:cNvSpPr txBox="1">
            <a:spLocks noChangeArrowheads="1"/>
          </p:cNvSpPr>
          <p:nvPr/>
        </p:nvSpPr>
        <p:spPr bwMode="auto">
          <a:xfrm>
            <a:off x="4560888" y="4886325"/>
            <a:ext cx="349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50"/>
                </a:solidFill>
              </a:rPr>
              <a:t>Urea</a:t>
            </a:r>
          </a:p>
        </p:txBody>
      </p:sp>
      <p:sp>
        <p:nvSpPr>
          <p:cNvPr id="27782" name="TextBox 335"/>
          <p:cNvSpPr txBox="1">
            <a:spLocks noChangeArrowheads="1"/>
          </p:cNvSpPr>
          <p:nvPr/>
        </p:nvSpPr>
        <p:spPr bwMode="auto">
          <a:xfrm>
            <a:off x="4592638" y="3927475"/>
            <a:ext cx="349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50"/>
                </a:solidFill>
              </a:rPr>
              <a:t>Urea</a:t>
            </a:r>
          </a:p>
        </p:txBody>
      </p:sp>
      <p:sp>
        <p:nvSpPr>
          <p:cNvPr id="27783" name="TextBox 336"/>
          <p:cNvSpPr txBox="1">
            <a:spLocks noChangeArrowheads="1"/>
          </p:cNvSpPr>
          <p:nvPr/>
        </p:nvSpPr>
        <p:spPr bwMode="auto">
          <a:xfrm>
            <a:off x="5614988" y="4391025"/>
            <a:ext cx="349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50"/>
                </a:solidFill>
              </a:rPr>
              <a:t>Urea</a:t>
            </a:r>
          </a:p>
        </p:txBody>
      </p:sp>
      <p:sp>
        <p:nvSpPr>
          <p:cNvPr id="27784" name="TextBox 337"/>
          <p:cNvSpPr txBox="1">
            <a:spLocks noChangeArrowheads="1"/>
          </p:cNvSpPr>
          <p:nvPr/>
        </p:nvSpPr>
        <p:spPr bwMode="auto">
          <a:xfrm>
            <a:off x="5614988" y="3476625"/>
            <a:ext cx="349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50"/>
                </a:solidFill>
              </a:rPr>
              <a:t>Urea</a:t>
            </a:r>
          </a:p>
        </p:txBody>
      </p:sp>
      <p:sp>
        <p:nvSpPr>
          <p:cNvPr id="27785" name="TextBox 338"/>
          <p:cNvSpPr txBox="1">
            <a:spLocks noChangeArrowheads="1"/>
          </p:cNvSpPr>
          <p:nvPr/>
        </p:nvSpPr>
        <p:spPr bwMode="auto">
          <a:xfrm>
            <a:off x="7507288" y="4530725"/>
            <a:ext cx="284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900</a:t>
            </a:r>
          </a:p>
        </p:txBody>
      </p:sp>
      <p:sp>
        <p:nvSpPr>
          <p:cNvPr id="27786" name="TextBox 334"/>
          <p:cNvSpPr txBox="1">
            <a:spLocks noChangeArrowheads="1"/>
          </p:cNvSpPr>
          <p:nvPr/>
        </p:nvSpPr>
        <p:spPr bwMode="auto">
          <a:xfrm>
            <a:off x="3255963" y="4645025"/>
            <a:ext cx="349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B050"/>
                </a:solidFill>
              </a:rPr>
              <a:t>Urea</a:t>
            </a:r>
          </a:p>
        </p:txBody>
      </p:sp>
      <p:sp>
        <p:nvSpPr>
          <p:cNvPr id="193" name="Line 48"/>
          <p:cNvSpPr>
            <a:spLocks noChangeShapeType="1"/>
          </p:cNvSpPr>
          <p:nvPr/>
        </p:nvSpPr>
        <p:spPr bwMode="auto">
          <a:xfrm flipH="1">
            <a:off x="2936875" y="4716463"/>
            <a:ext cx="3032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94" name="Line 85"/>
          <p:cNvSpPr>
            <a:spLocks noChangeShapeType="1"/>
          </p:cNvSpPr>
          <p:nvPr/>
        </p:nvSpPr>
        <p:spPr bwMode="auto">
          <a:xfrm>
            <a:off x="3038475" y="4665663"/>
            <a:ext cx="1651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96" name="Freeform 49"/>
          <p:cNvSpPr>
            <a:spLocks/>
          </p:cNvSpPr>
          <p:nvPr/>
        </p:nvSpPr>
        <p:spPr bwMode="auto">
          <a:xfrm>
            <a:off x="2876550" y="4689475"/>
            <a:ext cx="90488" cy="55563"/>
          </a:xfrm>
          <a:custGeom>
            <a:avLst/>
            <a:gdLst>
              <a:gd name="T0" fmla="*/ 48 w 57"/>
              <a:gd name="T1" fmla="*/ 17 h 35"/>
              <a:gd name="T2" fmla="*/ 57 w 57"/>
              <a:gd name="T3" fmla="*/ 0 h 35"/>
              <a:gd name="T4" fmla="*/ 57 w 57"/>
              <a:gd name="T5" fmla="*/ 0 h 35"/>
              <a:gd name="T6" fmla="*/ 57 w 57"/>
              <a:gd name="T7" fmla="*/ 0 h 35"/>
              <a:gd name="T8" fmla="*/ 32 w 57"/>
              <a:gd name="T9" fmla="*/ 8 h 35"/>
              <a:gd name="T10" fmla="*/ 0 w 57"/>
              <a:gd name="T11" fmla="*/ 17 h 35"/>
              <a:gd name="T12" fmla="*/ 0 w 57"/>
              <a:gd name="T13" fmla="*/ 17 h 35"/>
              <a:gd name="T14" fmla="*/ 32 w 57"/>
              <a:gd name="T15" fmla="*/ 27 h 35"/>
              <a:gd name="T16" fmla="*/ 57 w 57"/>
              <a:gd name="T17" fmla="*/ 35 h 35"/>
              <a:gd name="T18" fmla="*/ 57 w 57"/>
              <a:gd name="T19" fmla="*/ 35 h 35"/>
              <a:gd name="T20" fmla="*/ 48 w 57"/>
              <a:gd name="T21" fmla="*/ 17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35"/>
              <a:gd name="T35" fmla="*/ 57 w 57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35">
                <a:moveTo>
                  <a:pt x="48" y="17"/>
                </a:moveTo>
                <a:lnTo>
                  <a:pt x="57" y="0"/>
                </a:lnTo>
                <a:lnTo>
                  <a:pt x="32" y="8"/>
                </a:lnTo>
                <a:lnTo>
                  <a:pt x="0" y="17"/>
                </a:lnTo>
                <a:lnTo>
                  <a:pt x="32" y="27"/>
                </a:lnTo>
                <a:lnTo>
                  <a:pt x="57" y="35"/>
                </a:lnTo>
                <a:lnTo>
                  <a:pt x="48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90" name="Rectangle 5"/>
          <p:cNvSpPr>
            <a:spLocks noChangeArrowheads="1"/>
          </p:cNvSpPr>
          <p:nvPr/>
        </p:nvSpPr>
        <p:spPr bwMode="auto">
          <a:xfrm>
            <a:off x="2114550" y="574675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99" name="Line 79"/>
          <p:cNvSpPr>
            <a:spLocks noChangeShapeType="1"/>
          </p:cNvSpPr>
          <p:nvPr/>
        </p:nvSpPr>
        <p:spPr bwMode="auto">
          <a:xfrm>
            <a:off x="142875" y="3556000"/>
            <a:ext cx="85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01" name="Line 79"/>
          <p:cNvSpPr>
            <a:spLocks noChangeShapeType="1"/>
          </p:cNvSpPr>
          <p:nvPr/>
        </p:nvSpPr>
        <p:spPr bwMode="auto">
          <a:xfrm>
            <a:off x="142875" y="2593975"/>
            <a:ext cx="85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03" name="Line 79"/>
          <p:cNvSpPr>
            <a:spLocks noChangeShapeType="1"/>
          </p:cNvSpPr>
          <p:nvPr/>
        </p:nvSpPr>
        <p:spPr bwMode="auto">
          <a:xfrm>
            <a:off x="142875" y="1638300"/>
            <a:ext cx="85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06" name="Line 79"/>
          <p:cNvSpPr>
            <a:spLocks noChangeShapeType="1"/>
          </p:cNvSpPr>
          <p:nvPr/>
        </p:nvSpPr>
        <p:spPr bwMode="auto">
          <a:xfrm>
            <a:off x="142875" y="4513263"/>
            <a:ext cx="85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07" name="Line 79"/>
          <p:cNvSpPr>
            <a:spLocks noChangeShapeType="1"/>
          </p:cNvSpPr>
          <p:nvPr/>
        </p:nvSpPr>
        <p:spPr bwMode="auto">
          <a:xfrm>
            <a:off x="142875" y="5470525"/>
            <a:ext cx="85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05" name="Freeform 61"/>
          <p:cNvSpPr>
            <a:spLocks/>
          </p:cNvSpPr>
          <p:nvPr/>
        </p:nvSpPr>
        <p:spPr bwMode="auto">
          <a:xfrm>
            <a:off x="2941638" y="5054600"/>
            <a:ext cx="87312" cy="55563"/>
          </a:xfrm>
          <a:custGeom>
            <a:avLst/>
            <a:gdLst>
              <a:gd name="T0" fmla="*/ 9 w 55"/>
              <a:gd name="T1" fmla="*/ 18 h 35"/>
              <a:gd name="T2" fmla="*/ 0 w 55"/>
              <a:gd name="T3" fmla="*/ 0 h 35"/>
              <a:gd name="T4" fmla="*/ 0 w 55"/>
              <a:gd name="T5" fmla="*/ 0 h 35"/>
              <a:gd name="T6" fmla="*/ 0 w 55"/>
              <a:gd name="T7" fmla="*/ 0 h 35"/>
              <a:gd name="T8" fmla="*/ 25 w 55"/>
              <a:gd name="T9" fmla="*/ 8 h 35"/>
              <a:gd name="T10" fmla="*/ 55 w 55"/>
              <a:gd name="T11" fmla="*/ 18 h 35"/>
              <a:gd name="T12" fmla="*/ 55 w 55"/>
              <a:gd name="T13" fmla="*/ 18 h 35"/>
              <a:gd name="T14" fmla="*/ 25 w 55"/>
              <a:gd name="T15" fmla="*/ 27 h 35"/>
              <a:gd name="T16" fmla="*/ 0 w 55"/>
              <a:gd name="T17" fmla="*/ 35 h 35"/>
              <a:gd name="T18" fmla="*/ 0 w 55"/>
              <a:gd name="T19" fmla="*/ 35 h 35"/>
              <a:gd name="T20" fmla="*/ 9 w 55"/>
              <a:gd name="T21" fmla="*/ 18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"/>
              <a:gd name="T34" fmla="*/ 0 h 35"/>
              <a:gd name="T35" fmla="*/ 55 w 55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" h="35">
                <a:moveTo>
                  <a:pt x="9" y="18"/>
                </a:moveTo>
                <a:lnTo>
                  <a:pt x="0" y="0"/>
                </a:lnTo>
                <a:lnTo>
                  <a:pt x="25" y="8"/>
                </a:lnTo>
                <a:lnTo>
                  <a:pt x="55" y="18"/>
                </a:lnTo>
                <a:lnTo>
                  <a:pt x="25" y="27"/>
                </a:lnTo>
                <a:lnTo>
                  <a:pt x="0" y="35"/>
                </a:lnTo>
                <a:lnTo>
                  <a:pt x="9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67" name="Line 62"/>
          <p:cNvSpPr>
            <a:spLocks noChangeShapeType="1"/>
          </p:cNvSpPr>
          <p:nvPr/>
        </p:nvSpPr>
        <p:spPr bwMode="auto">
          <a:xfrm>
            <a:off x="2693988" y="5080000"/>
            <a:ext cx="2936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02" name="Line 83"/>
          <p:cNvSpPr>
            <a:spLocks noChangeShapeType="1"/>
          </p:cNvSpPr>
          <p:nvPr/>
        </p:nvSpPr>
        <p:spPr bwMode="auto">
          <a:xfrm>
            <a:off x="2776538" y="5027613"/>
            <a:ext cx="174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04" name="Line 83"/>
          <p:cNvSpPr>
            <a:spLocks noChangeShapeType="1"/>
          </p:cNvSpPr>
          <p:nvPr/>
        </p:nvSpPr>
        <p:spPr bwMode="auto">
          <a:xfrm>
            <a:off x="2776538" y="5130800"/>
            <a:ext cx="174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19" name="Freeform 61"/>
          <p:cNvSpPr>
            <a:spLocks/>
          </p:cNvSpPr>
          <p:nvPr/>
        </p:nvSpPr>
        <p:spPr bwMode="auto">
          <a:xfrm>
            <a:off x="3260725" y="5297488"/>
            <a:ext cx="87313" cy="55562"/>
          </a:xfrm>
          <a:custGeom>
            <a:avLst/>
            <a:gdLst>
              <a:gd name="T0" fmla="*/ 9 w 55"/>
              <a:gd name="T1" fmla="*/ 18 h 35"/>
              <a:gd name="T2" fmla="*/ 0 w 55"/>
              <a:gd name="T3" fmla="*/ 0 h 35"/>
              <a:gd name="T4" fmla="*/ 0 w 55"/>
              <a:gd name="T5" fmla="*/ 0 h 35"/>
              <a:gd name="T6" fmla="*/ 0 w 55"/>
              <a:gd name="T7" fmla="*/ 0 h 35"/>
              <a:gd name="T8" fmla="*/ 25 w 55"/>
              <a:gd name="T9" fmla="*/ 8 h 35"/>
              <a:gd name="T10" fmla="*/ 55 w 55"/>
              <a:gd name="T11" fmla="*/ 18 h 35"/>
              <a:gd name="T12" fmla="*/ 55 w 55"/>
              <a:gd name="T13" fmla="*/ 18 h 35"/>
              <a:gd name="T14" fmla="*/ 25 w 55"/>
              <a:gd name="T15" fmla="*/ 27 h 35"/>
              <a:gd name="T16" fmla="*/ 0 w 55"/>
              <a:gd name="T17" fmla="*/ 35 h 35"/>
              <a:gd name="T18" fmla="*/ 0 w 55"/>
              <a:gd name="T19" fmla="*/ 35 h 35"/>
              <a:gd name="T20" fmla="*/ 9 w 55"/>
              <a:gd name="T21" fmla="*/ 18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"/>
              <a:gd name="T34" fmla="*/ 0 h 35"/>
              <a:gd name="T35" fmla="*/ 55 w 55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" h="35">
                <a:moveTo>
                  <a:pt x="9" y="18"/>
                </a:moveTo>
                <a:lnTo>
                  <a:pt x="0" y="0"/>
                </a:lnTo>
                <a:lnTo>
                  <a:pt x="25" y="8"/>
                </a:lnTo>
                <a:lnTo>
                  <a:pt x="55" y="18"/>
                </a:lnTo>
                <a:lnTo>
                  <a:pt x="25" y="27"/>
                </a:lnTo>
                <a:lnTo>
                  <a:pt x="0" y="35"/>
                </a:lnTo>
                <a:lnTo>
                  <a:pt x="9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20" name="Line 62"/>
          <p:cNvSpPr>
            <a:spLocks noChangeShapeType="1"/>
          </p:cNvSpPr>
          <p:nvPr/>
        </p:nvSpPr>
        <p:spPr bwMode="auto">
          <a:xfrm>
            <a:off x="3013075" y="5322888"/>
            <a:ext cx="2936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21" name="Line 83"/>
          <p:cNvSpPr>
            <a:spLocks noChangeShapeType="1"/>
          </p:cNvSpPr>
          <p:nvPr/>
        </p:nvSpPr>
        <p:spPr bwMode="auto">
          <a:xfrm>
            <a:off x="3095625" y="5270500"/>
            <a:ext cx="174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22" name="Line 83"/>
          <p:cNvSpPr>
            <a:spLocks noChangeShapeType="1"/>
          </p:cNvSpPr>
          <p:nvPr/>
        </p:nvSpPr>
        <p:spPr bwMode="auto">
          <a:xfrm>
            <a:off x="3095625" y="5373688"/>
            <a:ext cx="174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31" name="Line 70"/>
          <p:cNvSpPr>
            <a:spLocks noChangeShapeType="1"/>
          </p:cNvSpPr>
          <p:nvPr/>
        </p:nvSpPr>
        <p:spPr bwMode="auto">
          <a:xfrm flipH="1">
            <a:off x="4899025" y="4003675"/>
            <a:ext cx="2667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32" name="Freeform 71"/>
          <p:cNvSpPr>
            <a:spLocks/>
          </p:cNvSpPr>
          <p:nvPr/>
        </p:nvSpPr>
        <p:spPr bwMode="auto">
          <a:xfrm>
            <a:off x="4857750" y="3976688"/>
            <a:ext cx="88900" cy="53975"/>
          </a:xfrm>
          <a:custGeom>
            <a:avLst/>
            <a:gdLst>
              <a:gd name="T0" fmla="*/ 46 w 56"/>
              <a:gd name="T1" fmla="*/ 17 h 34"/>
              <a:gd name="T2" fmla="*/ 56 w 56"/>
              <a:gd name="T3" fmla="*/ 1 h 34"/>
              <a:gd name="T4" fmla="*/ 56 w 56"/>
              <a:gd name="T5" fmla="*/ 0 h 34"/>
              <a:gd name="T6" fmla="*/ 56 w 56"/>
              <a:gd name="T7" fmla="*/ 0 h 34"/>
              <a:gd name="T8" fmla="*/ 31 w 56"/>
              <a:gd name="T9" fmla="*/ 7 h 34"/>
              <a:gd name="T10" fmla="*/ 0 w 56"/>
              <a:gd name="T11" fmla="*/ 17 h 34"/>
              <a:gd name="T12" fmla="*/ 0 w 56"/>
              <a:gd name="T13" fmla="*/ 17 h 34"/>
              <a:gd name="T14" fmla="*/ 31 w 56"/>
              <a:gd name="T15" fmla="*/ 26 h 34"/>
              <a:gd name="T16" fmla="*/ 56 w 56"/>
              <a:gd name="T17" fmla="*/ 34 h 34"/>
              <a:gd name="T18" fmla="*/ 56 w 56"/>
              <a:gd name="T19" fmla="*/ 34 h 34"/>
              <a:gd name="T20" fmla="*/ 46 w 56"/>
              <a:gd name="T21" fmla="*/ 1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34"/>
              <a:gd name="T35" fmla="*/ 56 w 56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34">
                <a:moveTo>
                  <a:pt x="46" y="17"/>
                </a:moveTo>
                <a:lnTo>
                  <a:pt x="56" y="1"/>
                </a:lnTo>
                <a:lnTo>
                  <a:pt x="56" y="0"/>
                </a:lnTo>
                <a:lnTo>
                  <a:pt x="31" y="7"/>
                </a:lnTo>
                <a:lnTo>
                  <a:pt x="0" y="17"/>
                </a:lnTo>
                <a:lnTo>
                  <a:pt x="31" y="26"/>
                </a:lnTo>
                <a:lnTo>
                  <a:pt x="56" y="34"/>
                </a:lnTo>
                <a:lnTo>
                  <a:pt x="46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33" name="Line 97"/>
          <p:cNvSpPr>
            <a:spLocks noChangeShapeType="1"/>
          </p:cNvSpPr>
          <p:nvPr/>
        </p:nvSpPr>
        <p:spPr bwMode="auto">
          <a:xfrm>
            <a:off x="4954588" y="3952875"/>
            <a:ext cx="1619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34" name="Line 98"/>
          <p:cNvSpPr>
            <a:spLocks noChangeShapeType="1"/>
          </p:cNvSpPr>
          <p:nvPr/>
        </p:nvSpPr>
        <p:spPr bwMode="auto">
          <a:xfrm>
            <a:off x="4946650" y="4052888"/>
            <a:ext cx="168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41" name="Freeform 61"/>
          <p:cNvSpPr>
            <a:spLocks/>
          </p:cNvSpPr>
          <p:nvPr/>
        </p:nvSpPr>
        <p:spPr bwMode="auto">
          <a:xfrm>
            <a:off x="5503863" y="3516313"/>
            <a:ext cx="87312" cy="55562"/>
          </a:xfrm>
          <a:custGeom>
            <a:avLst/>
            <a:gdLst>
              <a:gd name="T0" fmla="*/ 9 w 55"/>
              <a:gd name="T1" fmla="*/ 18 h 35"/>
              <a:gd name="T2" fmla="*/ 0 w 55"/>
              <a:gd name="T3" fmla="*/ 0 h 35"/>
              <a:gd name="T4" fmla="*/ 0 w 55"/>
              <a:gd name="T5" fmla="*/ 0 h 35"/>
              <a:gd name="T6" fmla="*/ 0 w 55"/>
              <a:gd name="T7" fmla="*/ 0 h 35"/>
              <a:gd name="T8" fmla="*/ 25 w 55"/>
              <a:gd name="T9" fmla="*/ 8 h 35"/>
              <a:gd name="T10" fmla="*/ 55 w 55"/>
              <a:gd name="T11" fmla="*/ 18 h 35"/>
              <a:gd name="T12" fmla="*/ 55 w 55"/>
              <a:gd name="T13" fmla="*/ 18 h 35"/>
              <a:gd name="T14" fmla="*/ 25 w 55"/>
              <a:gd name="T15" fmla="*/ 27 h 35"/>
              <a:gd name="T16" fmla="*/ 0 w 55"/>
              <a:gd name="T17" fmla="*/ 35 h 35"/>
              <a:gd name="T18" fmla="*/ 0 w 55"/>
              <a:gd name="T19" fmla="*/ 35 h 35"/>
              <a:gd name="T20" fmla="*/ 9 w 55"/>
              <a:gd name="T21" fmla="*/ 18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"/>
              <a:gd name="T34" fmla="*/ 0 h 35"/>
              <a:gd name="T35" fmla="*/ 55 w 55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" h="35">
                <a:moveTo>
                  <a:pt x="9" y="18"/>
                </a:moveTo>
                <a:lnTo>
                  <a:pt x="0" y="0"/>
                </a:lnTo>
                <a:lnTo>
                  <a:pt x="25" y="8"/>
                </a:lnTo>
                <a:lnTo>
                  <a:pt x="55" y="18"/>
                </a:lnTo>
                <a:lnTo>
                  <a:pt x="25" y="27"/>
                </a:lnTo>
                <a:lnTo>
                  <a:pt x="0" y="35"/>
                </a:lnTo>
                <a:lnTo>
                  <a:pt x="9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42" name="Line 62"/>
          <p:cNvSpPr>
            <a:spLocks noChangeShapeType="1"/>
          </p:cNvSpPr>
          <p:nvPr/>
        </p:nvSpPr>
        <p:spPr bwMode="auto">
          <a:xfrm>
            <a:off x="5256213" y="3541713"/>
            <a:ext cx="2936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43" name="Line 83"/>
          <p:cNvSpPr>
            <a:spLocks noChangeShapeType="1"/>
          </p:cNvSpPr>
          <p:nvPr/>
        </p:nvSpPr>
        <p:spPr bwMode="auto">
          <a:xfrm>
            <a:off x="5338763" y="3489325"/>
            <a:ext cx="174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44" name="Line 83"/>
          <p:cNvSpPr>
            <a:spLocks noChangeShapeType="1"/>
          </p:cNvSpPr>
          <p:nvPr/>
        </p:nvSpPr>
        <p:spPr bwMode="auto">
          <a:xfrm>
            <a:off x="5338763" y="3592513"/>
            <a:ext cx="174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58" name="Freeform 61"/>
          <p:cNvSpPr>
            <a:spLocks/>
          </p:cNvSpPr>
          <p:nvPr/>
        </p:nvSpPr>
        <p:spPr bwMode="auto">
          <a:xfrm>
            <a:off x="5503863" y="4421188"/>
            <a:ext cx="87312" cy="55562"/>
          </a:xfrm>
          <a:custGeom>
            <a:avLst/>
            <a:gdLst>
              <a:gd name="T0" fmla="*/ 9 w 55"/>
              <a:gd name="T1" fmla="*/ 18 h 35"/>
              <a:gd name="T2" fmla="*/ 0 w 55"/>
              <a:gd name="T3" fmla="*/ 0 h 35"/>
              <a:gd name="T4" fmla="*/ 0 w 55"/>
              <a:gd name="T5" fmla="*/ 0 h 35"/>
              <a:gd name="T6" fmla="*/ 0 w 55"/>
              <a:gd name="T7" fmla="*/ 0 h 35"/>
              <a:gd name="T8" fmla="*/ 25 w 55"/>
              <a:gd name="T9" fmla="*/ 8 h 35"/>
              <a:gd name="T10" fmla="*/ 55 w 55"/>
              <a:gd name="T11" fmla="*/ 18 h 35"/>
              <a:gd name="T12" fmla="*/ 55 w 55"/>
              <a:gd name="T13" fmla="*/ 18 h 35"/>
              <a:gd name="T14" fmla="*/ 25 w 55"/>
              <a:gd name="T15" fmla="*/ 27 h 35"/>
              <a:gd name="T16" fmla="*/ 0 w 55"/>
              <a:gd name="T17" fmla="*/ 35 h 35"/>
              <a:gd name="T18" fmla="*/ 0 w 55"/>
              <a:gd name="T19" fmla="*/ 35 h 35"/>
              <a:gd name="T20" fmla="*/ 9 w 55"/>
              <a:gd name="T21" fmla="*/ 18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"/>
              <a:gd name="T34" fmla="*/ 0 h 35"/>
              <a:gd name="T35" fmla="*/ 55 w 55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" h="35">
                <a:moveTo>
                  <a:pt x="9" y="18"/>
                </a:moveTo>
                <a:lnTo>
                  <a:pt x="0" y="0"/>
                </a:lnTo>
                <a:lnTo>
                  <a:pt x="25" y="8"/>
                </a:lnTo>
                <a:lnTo>
                  <a:pt x="55" y="18"/>
                </a:lnTo>
                <a:lnTo>
                  <a:pt x="25" y="27"/>
                </a:lnTo>
                <a:lnTo>
                  <a:pt x="0" y="35"/>
                </a:lnTo>
                <a:lnTo>
                  <a:pt x="9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59" name="Line 62"/>
          <p:cNvSpPr>
            <a:spLocks noChangeShapeType="1"/>
          </p:cNvSpPr>
          <p:nvPr/>
        </p:nvSpPr>
        <p:spPr bwMode="auto">
          <a:xfrm>
            <a:off x="5256213" y="4446588"/>
            <a:ext cx="2936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60" name="Line 83"/>
          <p:cNvSpPr>
            <a:spLocks noChangeShapeType="1"/>
          </p:cNvSpPr>
          <p:nvPr/>
        </p:nvSpPr>
        <p:spPr bwMode="auto">
          <a:xfrm>
            <a:off x="5338763" y="4394200"/>
            <a:ext cx="174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61" name="Line 83"/>
          <p:cNvSpPr>
            <a:spLocks noChangeShapeType="1"/>
          </p:cNvSpPr>
          <p:nvPr/>
        </p:nvSpPr>
        <p:spPr bwMode="auto">
          <a:xfrm>
            <a:off x="5338763" y="4497388"/>
            <a:ext cx="174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80" name="Line 36"/>
          <p:cNvSpPr>
            <a:spLocks noChangeShapeType="1"/>
          </p:cNvSpPr>
          <p:nvPr/>
        </p:nvSpPr>
        <p:spPr bwMode="auto">
          <a:xfrm>
            <a:off x="6351588" y="4906963"/>
            <a:ext cx="2365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681" name="Freeform 37"/>
          <p:cNvSpPr>
            <a:spLocks/>
          </p:cNvSpPr>
          <p:nvPr/>
        </p:nvSpPr>
        <p:spPr bwMode="auto">
          <a:xfrm>
            <a:off x="6556375" y="4879975"/>
            <a:ext cx="90488" cy="53975"/>
          </a:xfrm>
          <a:custGeom>
            <a:avLst/>
            <a:gdLst>
              <a:gd name="T0" fmla="*/ 9 w 57"/>
              <a:gd name="T1" fmla="*/ 17 h 34"/>
              <a:gd name="T2" fmla="*/ 0 w 57"/>
              <a:gd name="T3" fmla="*/ 0 h 34"/>
              <a:gd name="T4" fmla="*/ 0 w 57"/>
              <a:gd name="T5" fmla="*/ 0 h 34"/>
              <a:gd name="T6" fmla="*/ 0 w 57"/>
              <a:gd name="T7" fmla="*/ 0 h 34"/>
              <a:gd name="T8" fmla="*/ 24 w 57"/>
              <a:gd name="T9" fmla="*/ 8 h 34"/>
              <a:gd name="T10" fmla="*/ 57 w 57"/>
              <a:gd name="T11" fmla="*/ 17 h 34"/>
              <a:gd name="T12" fmla="*/ 57 w 57"/>
              <a:gd name="T13" fmla="*/ 17 h 34"/>
              <a:gd name="T14" fmla="*/ 24 w 57"/>
              <a:gd name="T15" fmla="*/ 27 h 34"/>
              <a:gd name="T16" fmla="*/ 0 w 57"/>
              <a:gd name="T17" fmla="*/ 34 h 34"/>
              <a:gd name="T18" fmla="*/ 0 w 57"/>
              <a:gd name="T19" fmla="*/ 34 h 34"/>
              <a:gd name="T20" fmla="*/ 9 w 57"/>
              <a:gd name="T21" fmla="*/ 1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34"/>
              <a:gd name="T35" fmla="*/ 57 w 57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34">
                <a:moveTo>
                  <a:pt x="9" y="17"/>
                </a:moveTo>
                <a:lnTo>
                  <a:pt x="0" y="0"/>
                </a:lnTo>
                <a:lnTo>
                  <a:pt x="24" y="8"/>
                </a:lnTo>
                <a:lnTo>
                  <a:pt x="57" y="17"/>
                </a:lnTo>
                <a:lnTo>
                  <a:pt x="24" y="27"/>
                </a:lnTo>
                <a:lnTo>
                  <a:pt x="0" y="34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Line 109"/>
          <p:cNvSpPr>
            <a:spLocks noChangeShapeType="1"/>
          </p:cNvSpPr>
          <p:nvPr/>
        </p:nvSpPr>
        <p:spPr bwMode="auto">
          <a:xfrm>
            <a:off x="6383338" y="4852988"/>
            <a:ext cx="168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2" name="Line 109"/>
          <p:cNvSpPr>
            <a:spLocks noChangeShapeType="1"/>
          </p:cNvSpPr>
          <p:nvPr/>
        </p:nvSpPr>
        <p:spPr bwMode="auto">
          <a:xfrm>
            <a:off x="6383338" y="4957763"/>
            <a:ext cx="168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83" name="Line 36"/>
          <p:cNvSpPr>
            <a:spLocks noChangeShapeType="1"/>
          </p:cNvSpPr>
          <p:nvPr/>
        </p:nvSpPr>
        <p:spPr bwMode="auto">
          <a:xfrm>
            <a:off x="6351588" y="3951288"/>
            <a:ext cx="2365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84" name="Freeform 37"/>
          <p:cNvSpPr>
            <a:spLocks/>
          </p:cNvSpPr>
          <p:nvPr/>
        </p:nvSpPr>
        <p:spPr bwMode="auto">
          <a:xfrm>
            <a:off x="6556375" y="3924300"/>
            <a:ext cx="90488" cy="53975"/>
          </a:xfrm>
          <a:custGeom>
            <a:avLst/>
            <a:gdLst>
              <a:gd name="T0" fmla="*/ 9 w 57"/>
              <a:gd name="T1" fmla="*/ 17 h 34"/>
              <a:gd name="T2" fmla="*/ 0 w 57"/>
              <a:gd name="T3" fmla="*/ 0 h 34"/>
              <a:gd name="T4" fmla="*/ 0 w 57"/>
              <a:gd name="T5" fmla="*/ 0 h 34"/>
              <a:gd name="T6" fmla="*/ 0 w 57"/>
              <a:gd name="T7" fmla="*/ 0 h 34"/>
              <a:gd name="T8" fmla="*/ 24 w 57"/>
              <a:gd name="T9" fmla="*/ 8 h 34"/>
              <a:gd name="T10" fmla="*/ 57 w 57"/>
              <a:gd name="T11" fmla="*/ 17 h 34"/>
              <a:gd name="T12" fmla="*/ 57 w 57"/>
              <a:gd name="T13" fmla="*/ 17 h 34"/>
              <a:gd name="T14" fmla="*/ 24 w 57"/>
              <a:gd name="T15" fmla="*/ 27 h 34"/>
              <a:gd name="T16" fmla="*/ 0 w 57"/>
              <a:gd name="T17" fmla="*/ 34 h 34"/>
              <a:gd name="T18" fmla="*/ 0 w 57"/>
              <a:gd name="T19" fmla="*/ 34 h 34"/>
              <a:gd name="T20" fmla="*/ 9 w 57"/>
              <a:gd name="T21" fmla="*/ 1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34"/>
              <a:gd name="T35" fmla="*/ 57 w 57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34">
                <a:moveTo>
                  <a:pt x="9" y="17"/>
                </a:moveTo>
                <a:lnTo>
                  <a:pt x="0" y="0"/>
                </a:lnTo>
                <a:lnTo>
                  <a:pt x="24" y="8"/>
                </a:lnTo>
                <a:lnTo>
                  <a:pt x="57" y="17"/>
                </a:lnTo>
                <a:lnTo>
                  <a:pt x="24" y="27"/>
                </a:lnTo>
                <a:lnTo>
                  <a:pt x="0" y="34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85" name="Line 109"/>
          <p:cNvSpPr>
            <a:spLocks noChangeShapeType="1"/>
          </p:cNvSpPr>
          <p:nvPr/>
        </p:nvSpPr>
        <p:spPr bwMode="auto">
          <a:xfrm>
            <a:off x="6383338" y="3897313"/>
            <a:ext cx="168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86" name="Line 109"/>
          <p:cNvSpPr>
            <a:spLocks noChangeShapeType="1"/>
          </p:cNvSpPr>
          <p:nvPr/>
        </p:nvSpPr>
        <p:spPr bwMode="auto">
          <a:xfrm>
            <a:off x="6383338" y="4002088"/>
            <a:ext cx="168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88" name="Line 118"/>
          <p:cNvSpPr>
            <a:spLocks noChangeShapeType="1"/>
          </p:cNvSpPr>
          <p:nvPr/>
        </p:nvSpPr>
        <p:spPr bwMode="auto">
          <a:xfrm>
            <a:off x="7667625" y="4924425"/>
            <a:ext cx="1651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89" name="Line 118"/>
          <p:cNvSpPr>
            <a:spLocks noChangeShapeType="1"/>
          </p:cNvSpPr>
          <p:nvPr/>
        </p:nvSpPr>
        <p:spPr bwMode="auto">
          <a:xfrm>
            <a:off x="7667625" y="4821238"/>
            <a:ext cx="1651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00" name="Line 56"/>
          <p:cNvSpPr>
            <a:spLocks noChangeShapeType="1"/>
          </p:cNvSpPr>
          <p:nvPr/>
        </p:nvSpPr>
        <p:spPr bwMode="auto">
          <a:xfrm flipH="1">
            <a:off x="7634288" y="4414838"/>
            <a:ext cx="2619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701" name="Freeform 57"/>
          <p:cNvSpPr>
            <a:spLocks/>
          </p:cNvSpPr>
          <p:nvPr/>
        </p:nvSpPr>
        <p:spPr bwMode="auto">
          <a:xfrm>
            <a:off x="7573963" y="4384675"/>
            <a:ext cx="90487" cy="57150"/>
          </a:xfrm>
          <a:custGeom>
            <a:avLst/>
            <a:gdLst>
              <a:gd name="T0" fmla="*/ 48 w 57"/>
              <a:gd name="T1" fmla="*/ 19 h 36"/>
              <a:gd name="T2" fmla="*/ 57 w 57"/>
              <a:gd name="T3" fmla="*/ 2 h 36"/>
              <a:gd name="T4" fmla="*/ 57 w 57"/>
              <a:gd name="T5" fmla="*/ 0 h 36"/>
              <a:gd name="T6" fmla="*/ 57 w 57"/>
              <a:gd name="T7" fmla="*/ 0 h 36"/>
              <a:gd name="T8" fmla="*/ 32 w 57"/>
              <a:gd name="T9" fmla="*/ 10 h 36"/>
              <a:gd name="T10" fmla="*/ 0 w 57"/>
              <a:gd name="T11" fmla="*/ 19 h 36"/>
              <a:gd name="T12" fmla="*/ 0 w 57"/>
              <a:gd name="T13" fmla="*/ 19 h 36"/>
              <a:gd name="T14" fmla="*/ 32 w 57"/>
              <a:gd name="T15" fmla="*/ 27 h 36"/>
              <a:gd name="T16" fmla="*/ 57 w 57"/>
              <a:gd name="T17" fmla="*/ 36 h 36"/>
              <a:gd name="T18" fmla="*/ 57 w 57"/>
              <a:gd name="T19" fmla="*/ 35 h 36"/>
              <a:gd name="T20" fmla="*/ 48 w 57"/>
              <a:gd name="T21" fmla="*/ 19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36"/>
              <a:gd name="T35" fmla="*/ 57 w 57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36">
                <a:moveTo>
                  <a:pt x="48" y="19"/>
                </a:moveTo>
                <a:lnTo>
                  <a:pt x="57" y="2"/>
                </a:lnTo>
                <a:lnTo>
                  <a:pt x="57" y="0"/>
                </a:lnTo>
                <a:lnTo>
                  <a:pt x="32" y="10"/>
                </a:lnTo>
                <a:lnTo>
                  <a:pt x="0" y="19"/>
                </a:lnTo>
                <a:lnTo>
                  <a:pt x="32" y="27"/>
                </a:lnTo>
                <a:lnTo>
                  <a:pt x="57" y="36"/>
                </a:lnTo>
                <a:lnTo>
                  <a:pt x="57" y="35"/>
                </a:lnTo>
                <a:lnTo>
                  <a:pt x="48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91" name="Line 115"/>
          <p:cNvSpPr>
            <a:spLocks noChangeShapeType="1"/>
          </p:cNvSpPr>
          <p:nvPr/>
        </p:nvSpPr>
        <p:spPr bwMode="auto">
          <a:xfrm>
            <a:off x="7666038" y="4360863"/>
            <a:ext cx="1603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92" name="Line 115"/>
          <p:cNvSpPr>
            <a:spLocks noChangeShapeType="1"/>
          </p:cNvSpPr>
          <p:nvPr/>
        </p:nvSpPr>
        <p:spPr bwMode="auto">
          <a:xfrm>
            <a:off x="7666038" y="4468813"/>
            <a:ext cx="1603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94" name="Line 113"/>
          <p:cNvSpPr>
            <a:spLocks noChangeShapeType="1"/>
          </p:cNvSpPr>
          <p:nvPr/>
        </p:nvSpPr>
        <p:spPr bwMode="auto">
          <a:xfrm>
            <a:off x="7654925" y="3983038"/>
            <a:ext cx="1714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96" name="Line 111"/>
          <p:cNvSpPr>
            <a:spLocks noChangeShapeType="1"/>
          </p:cNvSpPr>
          <p:nvPr/>
        </p:nvSpPr>
        <p:spPr bwMode="auto">
          <a:xfrm>
            <a:off x="7658100" y="3513138"/>
            <a:ext cx="1539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98" name="Line 85"/>
          <p:cNvSpPr>
            <a:spLocks noChangeShapeType="1"/>
          </p:cNvSpPr>
          <p:nvPr/>
        </p:nvSpPr>
        <p:spPr bwMode="auto">
          <a:xfrm>
            <a:off x="3038475" y="4770438"/>
            <a:ext cx="1651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0" name="Line 85"/>
          <p:cNvSpPr>
            <a:spLocks noChangeShapeType="1"/>
          </p:cNvSpPr>
          <p:nvPr/>
        </p:nvSpPr>
        <p:spPr bwMode="auto">
          <a:xfrm>
            <a:off x="2771775" y="4314825"/>
            <a:ext cx="168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1" name="Line 85"/>
          <p:cNvSpPr>
            <a:spLocks noChangeShapeType="1"/>
          </p:cNvSpPr>
          <p:nvPr/>
        </p:nvSpPr>
        <p:spPr bwMode="auto">
          <a:xfrm>
            <a:off x="2771775" y="4419600"/>
            <a:ext cx="168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2" name="Freeform 31"/>
          <p:cNvSpPr>
            <a:spLocks/>
          </p:cNvSpPr>
          <p:nvPr/>
        </p:nvSpPr>
        <p:spPr bwMode="auto">
          <a:xfrm>
            <a:off x="3514725" y="3478213"/>
            <a:ext cx="87313" cy="57150"/>
          </a:xfrm>
          <a:custGeom>
            <a:avLst/>
            <a:gdLst>
              <a:gd name="T0" fmla="*/ 46 w 55"/>
              <a:gd name="T1" fmla="*/ 19 h 36"/>
              <a:gd name="T2" fmla="*/ 55 w 55"/>
              <a:gd name="T3" fmla="*/ 2 h 36"/>
              <a:gd name="T4" fmla="*/ 55 w 55"/>
              <a:gd name="T5" fmla="*/ 0 h 36"/>
              <a:gd name="T6" fmla="*/ 55 w 55"/>
              <a:gd name="T7" fmla="*/ 0 h 36"/>
              <a:gd name="T8" fmla="*/ 30 w 55"/>
              <a:gd name="T9" fmla="*/ 9 h 36"/>
              <a:gd name="T10" fmla="*/ 0 w 55"/>
              <a:gd name="T11" fmla="*/ 19 h 36"/>
              <a:gd name="T12" fmla="*/ 0 w 55"/>
              <a:gd name="T13" fmla="*/ 19 h 36"/>
              <a:gd name="T14" fmla="*/ 30 w 55"/>
              <a:gd name="T15" fmla="*/ 29 h 36"/>
              <a:gd name="T16" fmla="*/ 55 w 55"/>
              <a:gd name="T17" fmla="*/ 36 h 36"/>
              <a:gd name="T18" fmla="*/ 55 w 55"/>
              <a:gd name="T19" fmla="*/ 34 h 36"/>
              <a:gd name="T20" fmla="*/ 46 w 55"/>
              <a:gd name="T21" fmla="*/ 19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"/>
              <a:gd name="T34" fmla="*/ 0 h 36"/>
              <a:gd name="T35" fmla="*/ 55 w 55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" h="36">
                <a:moveTo>
                  <a:pt x="46" y="19"/>
                </a:moveTo>
                <a:lnTo>
                  <a:pt x="55" y="2"/>
                </a:lnTo>
                <a:lnTo>
                  <a:pt x="55" y="0"/>
                </a:lnTo>
                <a:lnTo>
                  <a:pt x="30" y="9"/>
                </a:lnTo>
                <a:lnTo>
                  <a:pt x="0" y="19"/>
                </a:lnTo>
                <a:lnTo>
                  <a:pt x="30" y="29"/>
                </a:lnTo>
                <a:lnTo>
                  <a:pt x="55" y="36"/>
                </a:lnTo>
                <a:lnTo>
                  <a:pt x="55" y="34"/>
                </a:lnTo>
                <a:lnTo>
                  <a:pt x="46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b="1"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Table 23.1</a:t>
            </a:r>
          </a:p>
        </p:txBody>
      </p:sp>
      <p:pic>
        <p:nvPicPr>
          <p:cNvPr id="28675" name="Picture 7" descr="Y:\Graphics\Powerpoint\MH_DCM\MH_DCM-TEXTEDIT PROJECTS\SALADIN 7e\Final files\chapt23\chapt23_labeled\Line\sal03717_t23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" y="1311275"/>
            <a:ext cx="89789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23.22</a:t>
            </a:r>
          </a:p>
        </p:txBody>
      </p:sp>
      <p:pic>
        <p:nvPicPr>
          <p:cNvPr id="29699" name="Picture 4" descr="\\172.16.3.215\data4\Graphics\Powerpoint\MH_DCM\MH_DCM-TEXTEDIT PROJECTS\SALADIN 7e\Processed files\chapt23\chapt23_textedit\jpg\sal03717_23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9963" y="295275"/>
            <a:ext cx="46640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Line 9"/>
          <p:cNvSpPr>
            <a:spLocks noChangeShapeType="1"/>
          </p:cNvSpPr>
          <p:nvPr/>
        </p:nvSpPr>
        <p:spPr bwMode="auto">
          <a:xfrm>
            <a:off x="6153150" y="2933700"/>
            <a:ext cx="13017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1" name="Freeform 10"/>
          <p:cNvSpPr>
            <a:spLocks/>
          </p:cNvSpPr>
          <p:nvPr/>
        </p:nvSpPr>
        <p:spPr bwMode="auto">
          <a:xfrm>
            <a:off x="6253163" y="2901950"/>
            <a:ext cx="101600" cy="61913"/>
          </a:xfrm>
          <a:custGeom>
            <a:avLst/>
            <a:gdLst>
              <a:gd name="T0" fmla="*/ 2147483647 w 64"/>
              <a:gd name="T1" fmla="*/ 2147483647 h 39"/>
              <a:gd name="T2" fmla="*/ 0 w 64"/>
              <a:gd name="T3" fmla="*/ 0 h 39"/>
              <a:gd name="T4" fmla="*/ 0 w 64"/>
              <a:gd name="T5" fmla="*/ 0 h 39"/>
              <a:gd name="T6" fmla="*/ 0 w 64"/>
              <a:gd name="T7" fmla="*/ 0 h 39"/>
              <a:gd name="T8" fmla="*/ 2147483647 w 64"/>
              <a:gd name="T9" fmla="*/ 2147483647 h 39"/>
              <a:gd name="T10" fmla="*/ 2147483647 w 64"/>
              <a:gd name="T11" fmla="*/ 2147483647 h 39"/>
              <a:gd name="T12" fmla="*/ 2147483647 w 64"/>
              <a:gd name="T13" fmla="*/ 2147483647 h 39"/>
              <a:gd name="T14" fmla="*/ 2147483647 w 64"/>
              <a:gd name="T15" fmla="*/ 2147483647 h 39"/>
              <a:gd name="T16" fmla="*/ 0 w 64"/>
              <a:gd name="T17" fmla="*/ 2147483647 h 39"/>
              <a:gd name="T18" fmla="*/ 0 w 64"/>
              <a:gd name="T19" fmla="*/ 2147483647 h 39"/>
              <a:gd name="T20" fmla="*/ 2147483647 w 64"/>
              <a:gd name="T21" fmla="*/ 214748364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39"/>
              <a:gd name="T35" fmla="*/ 64 w 64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39">
                <a:moveTo>
                  <a:pt x="13" y="20"/>
                </a:moveTo>
                <a:lnTo>
                  <a:pt x="0" y="0"/>
                </a:lnTo>
                <a:lnTo>
                  <a:pt x="28" y="9"/>
                </a:lnTo>
                <a:lnTo>
                  <a:pt x="64" y="20"/>
                </a:lnTo>
                <a:lnTo>
                  <a:pt x="28" y="30"/>
                </a:lnTo>
                <a:lnTo>
                  <a:pt x="0" y="39"/>
                </a:lnTo>
                <a:lnTo>
                  <a:pt x="13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 flipH="1">
            <a:off x="6176963" y="4997450"/>
            <a:ext cx="1746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Freeform 12"/>
          <p:cNvSpPr>
            <a:spLocks/>
          </p:cNvSpPr>
          <p:nvPr/>
        </p:nvSpPr>
        <p:spPr bwMode="auto">
          <a:xfrm>
            <a:off x="6132513" y="4965700"/>
            <a:ext cx="103187" cy="61913"/>
          </a:xfrm>
          <a:custGeom>
            <a:avLst/>
            <a:gdLst>
              <a:gd name="T0" fmla="*/ 2147483647 w 65"/>
              <a:gd name="T1" fmla="*/ 2147483647 h 39"/>
              <a:gd name="T2" fmla="*/ 2147483647 w 65"/>
              <a:gd name="T3" fmla="*/ 0 h 39"/>
              <a:gd name="T4" fmla="*/ 2147483647 w 65"/>
              <a:gd name="T5" fmla="*/ 0 h 39"/>
              <a:gd name="T6" fmla="*/ 2147483647 w 65"/>
              <a:gd name="T7" fmla="*/ 0 h 39"/>
              <a:gd name="T8" fmla="*/ 2147483647 w 65"/>
              <a:gd name="T9" fmla="*/ 2147483647 h 39"/>
              <a:gd name="T10" fmla="*/ 0 w 65"/>
              <a:gd name="T11" fmla="*/ 2147483647 h 39"/>
              <a:gd name="T12" fmla="*/ 0 w 65"/>
              <a:gd name="T13" fmla="*/ 2147483647 h 39"/>
              <a:gd name="T14" fmla="*/ 2147483647 w 65"/>
              <a:gd name="T15" fmla="*/ 2147483647 h 39"/>
              <a:gd name="T16" fmla="*/ 2147483647 w 65"/>
              <a:gd name="T17" fmla="*/ 2147483647 h 39"/>
              <a:gd name="T18" fmla="*/ 2147483647 w 65"/>
              <a:gd name="T19" fmla="*/ 2147483647 h 39"/>
              <a:gd name="T20" fmla="*/ 2147483647 w 65"/>
              <a:gd name="T21" fmla="*/ 214748364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39"/>
              <a:gd name="T35" fmla="*/ 65 w 65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39">
                <a:moveTo>
                  <a:pt x="52" y="20"/>
                </a:moveTo>
                <a:lnTo>
                  <a:pt x="65" y="0"/>
                </a:lnTo>
                <a:lnTo>
                  <a:pt x="63" y="0"/>
                </a:lnTo>
                <a:lnTo>
                  <a:pt x="35" y="9"/>
                </a:lnTo>
                <a:lnTo>
                  <a:pt x="0" y="20"/>
                </a:lnTo>
                <a:lnTo>
                  <a:pt x="35" y="31"/>
                </a:lnTo>
                <a:lnTo>
                  <a:pt x="63" y="39"/>
                </a:lnTo>
                <a:lnTo>
                  <a:pt x="65" y="39"/>
                </a:lnTo>
                <a:lnTo>
                  <a:pt x="52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 flipV="1">
            <a:off x="5919788" y="2487613"/>
            <a:ext cx="1587" cy="1635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Freeform 14"/>
          <p:cNvSpPr>
            <a:spLocks/>
          </p:cNvSpPr>
          <p:nvPr/>
        </p:nvSpPr>
        <p:spPr bwMode="auto">
          <a:xfrm>
            <a:off x="5889625" y="2414588"/>
            <a:ext cx="60325" cy="103187"/>
          </a:xfrm>
          <a:custGeom>
            <a:avLst/>
            <a:gdLst>
              <a:gd name="T0" fmla="*/ 2147483647 w 38"/>
              <a:gd name="T1" fmla="*/ 2147483647 h 65"/>
              <a:gd name="T2" fmla="*/ 2147483647 w 38"/>
              <a:gd name="T3" fmla="*/ 2147483647 h 65"/>
              <a:gd name="T4" fmla="*/ 2147483647 w 38"/>
              <a:gd name="T5" fmla="*/ 2147483647 h 65"/>
              <a:gd name="T6" fmla="*/ 2147483647 w 38"/>
              <a:gd name="T7" fmla="*/ 2147483647 h 65"/>
              <a:gd name="T8" fmla="*/ 2147483647 w 38"/>
              <a:gd name="T9" fmla="*/ 2147483647 h 65"/>
              <a:gd name="T10" fmla="*/ 2147483647 w 38"/>
              <a:gd name="T11" fmla="*/ 0 h 65"/>
              <a:gd name="T12" fmla="*/ 2147483647 w 38"/>
              <a:gd name="T13" fmla="*/ 0 h 65"/>
              <a:gd name="T14" fmla="*/ 2147483647 w 38"/>
              <a:gd name="T15" fmla="*/ 2147483647 h 65"/>
              <a:gd name="T16" fmla="*/ 0 w 38"/>
              <a:gd name="T17" fmla="*/ 2147483647 h 65"/>
              <a:gd name="T18" fmla="*/ 0 w 38"/>
              <a:gd name="T19" fmla="*/ 2147483647 h 65"/>
              <a:gd name="T20" fmla="*/ 2147483647 w 38"/>
              <a:gd name="T21" fmla="*/ 2147483647 h 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65"/>
              <a:gd name="T35" fmla="*/ 38 w 38"/>
              <a:gd name="T36" fmla="*/ 65 h 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65">
                <a:moveTo>
                  <a:pt x="19" y="54"/>
                </a:moveTo>
                <a:lnTo>
                  <a:pt x="38" y="65"/>
                </a:lnTo>
                <a:lnTo>
                  <a:pt x="30" y="37"/>
                </a:lnTo>
                <a:lnTo>
                  <a:pt x="19" y="0"/>
                </a:lnTo>
                <a:lnTo>
                  <a:pt x="8" y="37"/>
                </a:lnTo>
                <a:lnTo>
                  <a:pt x="0" y="65"/>
                </a:lnTo>
                <a:lnTo>
                  <a:pt x="19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Line 15"/>
          <p:cNvSpPr>
            <a:spLocks noChangeShapeType="1"/>
          </p:cNvSpPr>
          <p:nvPr/>
        </p:nvSpPr>
        <p:spPr bwMode="auto">
          <a:xfrm flipV="1">
            <a:off x="3481388" y="2586038"/>
            <a:ext cx="1587" cy="3127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Freeform 16"/>
          <p:cNvSpPr>
            <a:spLocks/>
          </p:cNvSpPr>
          <p:nvPr/>
        </p:nvSpPr>
        <p:spPr bwMode="auto">
          <a:xfrm>
            <a:off x="3448050" y="2514600"/>
            <a:ext cx="65088" cy="103188"/>
          </a:xfrm>
          <a:custGeom>
            <a:avLst/>
            <a:gdLst>
              <a:gd name="T0" fmla="*/ 2147483647 w 41"/>
              <a:gd name="T1" fmla="*/ 2147483647 h 65"/>
              <a:gd name="T2" fmla="*/ 2147483647 w 41"/>
              <a:gd name="T3" fmla="*/ 2147483647 h 65"/>
              <a:gd name="T4" fmla="*/ 2147483647 w 41"/>
              <a:gd name="T5" fmla="*/ 2147483647 h 65"/>
              <a:gd name="T6" fmla="*/ 2147483647 w 41"/>
              <a:gd name="T7" fmla="*/ 2147483647 h 65"/>
              <a:gd name="T8" fmla="*/ 2147483647 w 41"/>
              <a:gd name="T9" fmla="*/ 2147483647 h 65"/>
              <a:gd name="T10" fmla="*/ 2147483647 w 41"/>
              <a:gd name="T11" fmla="*/ 0 h 65"/>
              <a:gd name="T12" fmla="*/ 2147483647 w 41"/>
              <a:gd name="T13" fmla="*/ 0 h 65"/>
              <a:gd name="T14" fmla="*/ 2147483647 w 41"/>
              <a:gd name="T15" fmla="*/ 2147483647 h 65"/>
              <a:gd name="T16" fmla="*/ 0 w 41"/>
              <a:gd name="T17" fmla="*/ 2147483647 h 65"/>
              <a:gd name="T18" fmla="*/ 2147483647 w 41"/>
              <a:gd name="T19" fmla="*/ 2147483647 h 65"/>
              <a:gd name="T20" fmla="*/ 2147483647 w 41"/>
              <a:gd name="T21" fmla="*/ 2147483647 h 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65"/>
              <a:gd name="T35" fmla="*/ 41 w 41"/>
              <a:gd name="T36" fmla="*/ 65 h 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65">
                <a:moveTo>
                  <a:pt x="21" y="54"/>
                </a:moveTo>
                <a:lnTo>
                  <a:pt x="38" y="65"/>
                </a:lnTo>
                <a:lnTo>
                  <a:pt x="41" y="65"/>
                </a:lnTo>
                <a:lnTo>
                  <a:pt x="30" y="37"/>
                </a:lnTo>
                <a:lnTo>
                  <a:pt x="21" y="0"/>
                </a:lnTo>
                <a:lnTo>
                  <a:pt x="10" y="37"/>
                </a:lnTo>
                <a:lnTo>
                  <a:pt x="0" y="65"/>
                </a:lnTo>
                <a:lnTo>
                  <a:pt x="2" y="65"/>
                </a:lnTo>
                <a:lnTo>
                  <a:pt x="21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Line 17"/>
          <p:cNvSpPr>
            <a:spLocks noChangeShapeType="1"/>
          </p:cNvSpPr>
          <p:nvPr/>
        </p:nvSpPr>
        <p:spPr bwMode="auto">
          <a:xfrm flipV="1">
            <a:off x="5461000" y="1606550"/>
            <a:ext cx="1588" cy="269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Freeform 18"/>
          <p:cNvSpPr>
            <a:spLocks/>
          </p:cNvSpPr>
          <p:nvPr/>
        </p:nvSpPr>
        <p:spPr bwMode="auto">
          <a:xfrm>
            <a:off x="5429250" y="1533525"/>
            <a:ext cx="61913" cy="103188"/>
          </a:xfrm>
          <a:custGeom>
            <a:avLst/>
            <a:gdLst>
              <a:gd name="T0" fmla="*/ 2147483647 w 39"/>
              <a:gd name="T1" fmla="*/ 2147483647 h 65"/>
              <a:gd name="T2" fmla="*/ 2147483647 w 39"/>
              <a:gd name="T3" fmla="*/ 2147483647 h 65"/>
              <a:gd name="T4" fmla="*/ 2147483647 w 39"/>
              <a:gd name="T5" fmla="*/ 2147483647 h 65"/>
              <a:gd name="T6" fmla="*/ 2147483647 w 39"/>
              <a:gd name="T7" fmla="*/ 2147483647 h 65"/>
              <a:gd name="T8" fmla="*/ 2147483647 w 39"/>
              <a:gd name="T9" fmla="*/ 2147483647 h 65"/>
              <a:gd name="T10" fmla="*/ 2147483647 w 39"/>
              <a:gd name="T11" fmla="*/ 0 h 65"/>
              <a:gd name="T12" fmla="*/ 2147483647 w 39"/>
              <a:gd name="T13" fmla="*/ 0 h 65"/>
              <a:gd name="T14" fmla="*/ 2147483647 w 39"/>
              <a:gd name="T15" fmla="*/ 2147483647 h 65"/>
              <a:gd name="T16" fmla="*/ 0 w 39"/>
              <a:gd name="T17" fmla="*/ 2147483647 h 65"/>
              <a:gd name="T18" fmla="*/ 0 w 39"/>
              <a:gd name="T19" fmla="*/ 2147483647 h 65"/>
              <a:gd name="T20" fmla="*/ 2147483647 w 39"/>
              <a:gd name="T21" fmla="*/ 2147483647 h 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65"/>
              <a:gd name="T35" fmla="*/ 39 w 39"/>
              <a:gd name="T36" fmla="*/ 65 h 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65">
                <a:moveTo>
                  <a:pt x="20" y="52"/>
                </a:moveTo>
                <a:lnTo>
                  <a:pt x="39" y="65"/>
                </a:lnTo>
                <a:lnTo>
                  <a:pt x="39" y="63"/>
                </a:lnTo>
                <a:lnTo>
                  <a:pt x="30" y="35"/>
                </a:lnTo>
                <a:lnTo>
                  <a:pt x="20" y="0"/>
                </a:lnTo>
                <a:lnTo>
                  <a:pt x="9" y="35"/>
                </a:lnTo>
                <a:lnTo>
                  <a:pt x="0" y="63"/>
                </a:lnTo>
                <a:lnTo>
                  <a:pt x="0" y="65"/>
                </a:lnTo>
                <a:lnTo>
                  <a:pt x="20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Line 19"/>
          <p:cNvSpPr>
            <a:spLocks noChangeShapeType="1"/>
          </p:cNvSpPr>
          <p:nvPr/>
        </p:nvSpPr>
        <p:spPr bwMode="auto">
          <a:xfrm flipV="1">
            <a:off x="3481388" y="1606550"/>
            <a:ext cx="1587" cy="473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Freeform 20"/>
          <p:cNvSpPr>
            <a:spLocks/>
          </p:cNvSpPr>
          <p:nvPr/>
        </p:nvSpPr>
        <p:spPr bwMode="auto">
          <a:xfrm>
            <a:off x="3448050" y="1533525"/>
            <a:ext cx="65088" cy="103188"/>
          </a:xfrm>
          <a:custGeom>
            <a:avLst/>
            <a:gdLst>
              <a:gd name="T0" fmla="*/ 2147483647 w 41"/>
              <a:gd name="T1" fmla="*/ 2147483647 h 65"/>
              <a:gd name="T2" fmla="*/ 2147483647 w 41"/>
              <a:gd name="T3" fmla="*/ 2147483647 h 65"/>
              <a:gd name="T4" fmla="*/ 2147483647 w 41"/>
              <a:gd name="T5" fmla="*/ 2147483647 h 65"/>
              <a:gd name="T6" fmla="*/ 2147483647 w 41"/>
              <a:gd name="T7" fmla="*/ 2147483647 h 65"/>
              <a:gd name="T8" fmla="*/ 2147483647 w 41"/>
              <a:gd name="T9" fmla="*/ 2147483647 h 65"/>
              <a:gd name="T10" fmla="*/ 2147483647 w 41"/>
              <a:gd name="T11" fmla="*/ 0 h 65"/>
              <a:gd name="T12" fmla="*/ 2147483647 w 41"/>
              <a:gd name="T13" fmla="*/ 0 h 65"/>
              <a:gd name="T14" fmla="*/ 2147483647 w 41"/>
              <a:gd name="T15" fmla="*/ 2147483647 h 65"/>
              <a:gd name="T16" fmla="*/ 0 w 41"/>
              <a:gd name="T17" fmla="*/ 2147483647 h 65"/>
              <a:gd name="T18" fmla="*/ 2147483647 w 41"/>
              <a:gd name="T19" fmla="*/ 2147483647 h 65"/>
              <a:gd name="T20" fmla="*/ 2147483647 w 41"/>
              <a:gd name="T21" fmla="*/ 2147483647 h 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65"/>
              <a:gd name="T35" fmla="*/ 41 w 41"/>
              <a:gd name="T36" fmla="*/ 65 h 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65">
                <a:moveTo>
                  <a:pt x="21" y="52"/>
                </a:moveTo>
                <a:lnTo>
                  <a:pt x="38" y="65"/>
                </a:lnTo>
                <a:lnTo>
                  <a:pt x="41" y="63"/>
                </a:lnTo>
                <a:lnTo>
                  <a:pt x="30" y="35"/>
                </a:lnTo>
                <a:lnTo>
                  <a:pt x="21" y="0"/>
                </a:lnTo>
                <a:lnTo>
                  <a:pt x="10" y="35"/>
                </a:lnTo>
                <a:lnTo>
                  <a:pt x="0" y="63"/>
                </a:lnTo>
                <a:lnTo>
                  <a:pt x="2" y="65"/>
                </a:lnTo>
                <a:lnTo>
                  <a:pt x="21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Line 21"/>
          <p:cNvSpPr>
            <a:spLocks noChangeShapeType="1"/>
          </p:cNvSpPr>
          <p:nvPr/>
        </p:nvSpPr>
        <p:spPr bwMode="auto">
          <a:xfrm>
            <a:off x="5068888" y="3711575"/>
            <a:ext cx="15875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3" name="Freeform 22"/>
          <p:cNvSpPr>
            <a:spLocks/>
          </p:cNvSpPr>
          <p:nvPr/>
        </p:nvSpPr>
        <p:spPr bwMode="auto">
          <a:xfrm>
            <a:off x="5199063" y="3679825"/>
            <a:ext cx="103187" cy="61913"/>
          </a:xfrm>
          <a:custGeom>
            <a:avLst/>
            <a:gdLst>
              <a:gd name="T0" fmla="*/ 2147483647 w 65"/>
              <a:gd name="T1" fmla="*/ 2147483647 h 39"/>
              <a:gd name="T2" fmla="*/ 0 w 65"/>
              <a:gd name="T3" fmla="*/ 0 h 39"/>
              <a:gd name="T4" fmla="*/ 0 w 65"/>
              <a:gd name="T5" fmla="*/ 0 h 39"/>
              <a:gd name="T6" fmla="*/ 0 w 65"/>
              <a:gd name="T7" fmla="*/ 0 h 39"/>
              <a:gd name="T8" fmla="*/ 2147483647 w 65"/>
              <a:gd name="T9" fmla="*/ 2147483647 h 39"/>
              <a:gd name="T10" fmla="*/ 2147483647 w 65"/>
              <a:gd name="T11" fmla="*/ 2147483647 h 39"/>
              <a:gd name="T12" fmla="*/ 2147483647 w 65"/>
              <a:gd name="T13" fmla="*/ 2147483647 h 39"/>
              <a:gd name="T14" fmla="*/ 2147483647 w 65"/>
              <a:gd name="T15" fmla="*/ 2147483647 h 39"/>
              <a:gd name="T16" fmla="*/ 0 w 65"/>
              <a:gd name="T17" fmla="*/ 2147483647 h 39"/>
              <a:gd name="T18" fmla="*/ 0 w 65"/>
              <a:gd name="T19" fmla="*/ 2147483647 h 39"/>
              <a:gd name="T20" fmla="*/ 2147483647 w 65"/>
              <a:gd name="T21" fmla="*/ 214748364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39"/>
              <a:gd name="T35" fmla="*/ 65 w 65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39">
                <a:moveTo>
                  <a:pt x="11" y="20"/>
                </a:moveTo>
                <a:lnTo>
                  <a:pt x="0" y="0"/>
                </a:lnTo>
                <a:lnTo>
                  <a:pt x="28" y="9"/>
                </a:lnTo>
                <a:lnTo>
                  <a:pt x="65" y="20"/>
                </a:lnTo>
                <a:lnTo>
                  <a:pt x="28" y="31"/>
                </a:lnTo>
                <a:lnTo>
                  <a:pt x="0" y="39"/>
                </a:lnTo>
                <a:lnTo>
                  <a:pt x="11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Line 23"/>
          <p:cNvSpPr>
            <a:spLocks noChangeShapeType="1"/>
          </p:cNvSpPr>
          <p:nvPr/>
        </p:nvSpPr>
        <p:spPr bwMode="auto">
          <a:xfrm flipH="1">
            <a:off x="4214813" y="4813300"/>
            <a:ext cx="1619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Freeform 24"/>
          <p:cNvSpPr>
            <a:spLocks/>
          </p:cNvSpPr>
          <p:nvPr/>
        </p:nvSpPr>
        <p:spPr bwMode="auto">
          <a:xfrm>
            <a:off x="4143375" y="4781550"/>
            <a:ext cx="103188" cy="61913"/>
          </a:xfrm>
          <a:custGeom>
            <a:avLst/>
            <a:gdLst>
              <a:gd name="T0" fmla="*/ 2147483647 w 65"/>
              <a:gd name="T1" fmla="*/ 2147483647 h 39"/>
              <a:gd name="T2" fmla="*/ 2147483647 w 65"/>
              <a:gd name="T3" fmla="*/ 0 h 39"/>
              <a:gd name="T4" fmla="*/ 2147483647 w 65"/>
              <a:gd name="T5" fmla="*/ 0 h 39"/>
              <a:gd name="T6" fmla="*/ 2147483647 w 65"/>
              <a:gd name="T7" fmla="*/ 0 h 39"/>
              <a:gd name="T8" fmla="*/ 2147483647 w 65"/>
              <a:gd name="T9" fmla="*/ 2147483647 h 39"/>
              <a:gd name="T10" fmla="*/ 0 w 65"/>
              <a:gd name="T11" fmla="*/ 2147483647 h 39"/>
              <a:gd name="T12" fmla="*/ 0 w 65"/>
              <a:gd name="T13" fmla="*/ 2147483647 h 39"/>
              <a:gd name="T14" fmla="*/ 2147483647 w 65"/>
              <a:gd name="T15" fmla="*/ 2147483647 h 39"/>
              <a:gd name="T16" fmla="*/ 2147483647 w 65"/>
              <a:gd name="T17" fmla="*/ 2147483647 h 39"/>
              <a:gd name="T18" fmla="*/ 2147483647 w 65"/>
              <a:gd name="T19" fmla="*/ 2147483647 h 39"/>
              <a:gd name="T20" fmla="*/ 2147483647 w 65"/>
              <a:gd name="T21" fmla="*/ 214748364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39"/>
              <a:gd name="T35" fmla="*/ 65 w 65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39">
                <a:moveTo>
                  <a:pt x="54" y="20"/>
                </a:moveTo>
                <a:lnTo>
                  <a:pt x="65" y="0"/>
                </a:lnTo>
                <a:lnTo>
                  <a:pt x="37" y="9"/>
                </a:lnTo>
                <a:lnTo>
                  <a:pt x="0" y="20"/>
                </a:lnTo>
                <a:lnTo>
                  <a:pt x="37" y="31"/>
                </a:lnTo>
                <a:lnTo>
                  <a:pt x="65" y="39"/>
                </a:lnTo>
                <a:lnTo>
                  <a:pt x="54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6" name="Line 25"/>
          <p:cNvSpPr>
            <a:spLocks noChangeShapeType="1"/>
          </p:cNvSpPr>
          <p:nvPr/>
        </p:nvSpPr>
        <p:spPr bwMode="auto">
          <a:xfrm>
            <a:off x="4143375" y="5218113"/>
            <a:ext cx="1619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Freeform 26"/>
          <p:cNvSpPr>
            <a:spLocks/>
          </p:cNvSpPr>
          <p:nvPr/>
        </p:nvSpPr>
        <p:spPr bwMode="auto">
          <a:xfrm>
            <a:off x="4273550" y="5186363"/>
            <a:ext cx="103188" cy="60325"/>
          </a:xfrm>
          <a:custGeom>
            <a:avLst/>
            <a:gdLst>
              <a:gd name="T0" fmla="*/ 2147483647 w 65"/>
              <a:gd name="T1" fmla="*/ 2147483647 h 38"/>
              <a:gd name="T2" fmla="*/ 0 w 65"/>
              <a:gd name="T3" fmla="*/ 0 h 38"/>
              <a:gd name="T4" fmla="*/ 0 w 65"/>
              <a:gd name="T5" fmla="*/ 0 h 38"/>
              <a:gd name="T6" fmla="*/ 0 w 65"/>
              <a:gd name="T7" fmla="*/ 0 h 38"/>
              <a:gd name="T8" fmla="*/ 2147483647 w 65"/>
              <a:gd name="T9" fmla="*/ 2147483647 h 38"/>
              <a:gd name="T10" fmla="*/ 2147483647 w 65"/>
              <a:gd name="T11" fmla="*/ 2147483647 h 38"/>
              <a:gd name="T12" fmla="*/ 2147483647 w 65"/>
              <a:gd name="T13" fmla="*/ 2147483647 h 38"/>
              <a:gd name="T14" fmla="*/ 2147483647 w 65"/>
              <a:gd name="T15" fmla="*/ 2147483647 h 38"/>
              <a:gd name="T16" fmla="*/ 0 w 65"/>
              <a:gd name="T17" fmla="*/ 2147483647 h 38"/>
              <a:gd name="T18" fmla="*/ 0 w 65"/>
              <a:gd name="T19" fmla="*/ 2147483647 h 38"/>
              <a:gd name="T20" fmla="*/ 2147483647 w 65"/>
              <a:gd name="T21" fmla="*/ 2147483647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38"/>
              <a:gd name="T35" fmla="*/ 65 w 65"/>
              <a:gd name="T36" fmla="*/ 38 h 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38">
                <a:moveTo>
                  <a:pt x="11" y="19"/>
                </a:moveTo>
                <a:lnTo>
                  <a:pt x="0" y="0"/>
                </a:lnTo>
                <a:lnTo>
                  <a:pt x="28" y="8"/>
                </a:lnTo>
                <a:lnTo>
                  <a:pt x="65" y="19"/>
                </a:lnTo>
                <a:lnTo>
                  <a:pt x="28" y="30"/>
                </a:lnTo>
                <a:lnTo>
                  <a:pt x="0" y="38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8" name="Line 27"/>
          <p:cNvSpPr>
            <a:spLocks noChangeShapeType="1"/>
          </p:cNvSpPr>
          <p:nvPr/>
        </p:nvSpPr>
        <p:spPr bwMode="auto">
          <a:xfrm>
            <a:off x="6048375" y="4251325"/>
            <a:ext cx="3413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9" name="Line 28"/>
          <p:cNvSpPr>
            <a:spLocks noChangeShapeType="1"/>
          </p:cNvSpPr>
          <p:nvPr/>
        </p:nvSpPr>
        <p:spPr bwMode="auto">
          <a:xfrm>
            <a:off x="4043363" y="4078288"/>
            <a:ext cx="3508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0" name="Line 29"/>
          <p:cNvSpPr>
            <a:spLocks noChangeShapeType="1"/>
          </p:cNvSpPr>
          <p:nvPr/>
        </p:nvSpPr>
        <p:spPr bwMode="auto">
          <a:xfrm>
            <a:off x="3965575" y="4249738"/>
            <a:ext cx="8572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1" name="Line 30"/>
          <p:cNvSpPr>
            <a:spLocks noChangeShapeType="1"/>
          </p:cNvSpPr>
          <p:nvPr/>
        </p:nvSpPr>
        <p:spPr bwMode="auto">
          <a:xfrm>
            <a:off x="3783013" y="1719263"/>
            <a:ext cx="1587" cy="109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2" name="Line 31"/>
          <p:cNvSpPr>
            <a:spLocks noChangeShapeType="1"/>
          </p:cNvSpPr>
          <p:nvPr/>
        </p:nvSpPr>
        <p:spPr bwMode="auto">
          <a:xfrm>
            <a:off x="5207000" y="1719263"/>
            <a:ext cx="1588" cy="434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3" name="TextBox 109"/>
          <p:cNvSpPr txBox="1">
            <a:spLocks noChangeArrowheads="1"/>
          </p:cNvSpPr>
          <p:nvPr/>
        </p:nvSpPr>
        <p:spPr bwMode="auto">
          <a:xfrm>
            <a:off x="2586038" y="2960688"/>
            <a:ext cx="7810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Urea</a:t>
            </a:r>
          </a:p>
          <a:p>
            <a:r>
              <a:rPr lang="en-US" sz="1100" b="1"/>
              <a:t>Uric acid</a:t>
            </a:r>
          </a:p>
          <a:p>
            <a:r>
              <a:rPr lang="en-US" sz="1100" b="1"/>
              <a:t>Creatinine</a:t>
            </a:r>
          </a:p>
        </p:txBody>
      </p:sp>
      <p:sp>
        <p:nvSpPr>
          <p:cNvPr id="29724" name="TextBox 110"/>
          <p:cNvSpPr txBox="1">
            <a:spLocks noChangeArrowheads="1"/>
          </p:cNvSpPr>
          <p:nvPr/>
        </p:nvSpPr>
        <p:spPr bwMode="auto">
          <a:xfrm>
            <a:off x="2789238" y="3770313"/>
            <a:ext cx="1147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Nephron loop:</a:t>
            </a:r>
          </a:p>
        </p:txBody>
      </p:sp>
      <p:sp>
        <p:nvSpPr>
          <p:cNvPr id="29725" name="TextBox 111"/>
          <p:cNvSpPr txBox="1">
            <a:spLocks noChangeArrowheads="1"/>
          </p:cNvSpPr>
          <p:nvPr/>
        </p:nvSpPr>
        <p:spPr bwMode="auto">
          <a:xfrm>
            <a:off x="2695575" y="56007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Key</a:t>
            </a:r>
          </a:p>
        </p:txBody>
      </p:sp>
      <p:sp>
        <p:nvSpPr>
          <p:cNvPr id="29726" name="TextBox 112"/>
          <p:cNvSpPr txBox="1">
            <a:spLocks noChangeArrowheads="1"/>
          </p:cNvSpPr>
          <p:nvPr/>
        </p:nvSpPr>
        <p:spPr bwMode="auto">
          <a:xfrm>
            <a:off x="3059113" y="5856288"/>
            <a:ext cx="9540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Tubular</a:t>
            </a:r>
          </a:p>
          <a:p>
            <a:r>
              <a:rPr lang="en-US" sz="1100" b="1"/>
              <a:t>reabsorption</a:t>
            </a:r>
          </a:p>
        </p:txBody>
      </p:sp>
      <p:sp>
        <p:nvSpPr>
          <p:cNvPr id="29727" name="TextBox 113"/>
          <p:cNvSpPr txBox="1">
            <a:spLocks noChangeArrowheads="1"/>
          </p:cNvSpPr>
          <p:nvPr/>
        </p:nvSpPr>
        <p:spPr bwMode="auto">
          <a:xfrm>
            <a:off x="3059113" y="6249988"/>
            <a:ext cx="7191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Tubular</a:t>
            </a:r>
          </a:p>
          <a:p>
            <a:r>
              <a:rPr lang="en-US" sz="1100" b="1"/>
              <a:t>secretion</a:t>
            </a:r>
          </a:p>
        </p:txBody>
      </p:sp>
      <p:sp>
        <p:nvSpPr>
          <p:cNvPr id="29728" name="TextBox 114"/>
          <p:cNvSpPr txBox="1">
            <a:spLocks noChangeArrowheads="1"/>
          </p:cNvSpPr>
          <p:nvPr/>
        </p:nvSpPr>
        <p:spPr bwMode="auto">
          <a:xfrm>
            <a:off x="3679825" y="1565275"/>
            <a:ext cx="376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PCT</a:t>
            </a:r>
          </a:p>
        </p:txBody>
      </p:sp>
      <p:sp>
        <p:nvSpPr>
          <p:cNvPr id="29729" name="TextBox 115"/>
          <p:cNvSpPr txBox="1">
            <a:spLocks noChangeArrowheads="1"/>
          </p:cNvSpPr>
          <p:nvPr/>
        </p:nvSpPr>
        <p:spPr bwMode="auto">
          <a:xfrm>
            <a:off x="5051425" y="1565275"/>
            <a:ext cx="384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DCT</a:t>
            </a:r>
          </a:p>
        </p:txBody>
      </p:sp>
      <p:sp>
        <p:nvSpPr>
          <p:cNvPr id="29730" name="TextBox 117"/>
          <p:cNvSpPr txBox="1">
            <a:spLocks noChangeArrowheads="1"/>
          </p:cNvSpPr>
          <p:nvPr/>
        </p:nvSpPr>
        <p:spPr bwMode="auto">
          <a:xfrm>
            <a:off x="5338763" y="4152900"/>
            <a:ext cx="7731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Collecting</a:t>
            </a:r>
          </a:p>
          <a:p>
            <a:r>
              <a:rPr lang="en-US" sz="1100" b="1"/>
              <a:t>duct</a:t>
            </a:r>
          </a:p>
        </p:txBody>
      </p:sp>
      <p:sp>
        <p:nvSpPr>
          <p:cNvPr id="29731" name="TextBox 118"/>
          <p:cNvSpPr txBox="1">
            <a:spLocks noChangeArrowheads="1"/>
          </p:cNvSpPr>
          <p:nvPr/>
        </p:nvSpPr>
        <p:spPr bwMode="auto">
          <a:xfrm>
            <a:off x="3800475" y="5130800"/>
            <a:ext cx="40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Urea</a:t>
            </a:r>
          </a:p>
        </p:txBody>
      </p:sp>
      <p:sp>
        <p:nvSpPr>
          <p:cNvPr id="29732" name="TextBox 120"/>
          <p:cNvSpPr txBox="1">
            <a:spLocks noChangeArrowheads="1"/>
          </p:cNvSpPr>
          <p:nvPr/>
        </p:nvSpPr>
        <p:spPr bwMode="auto">
          <a:xfrm>
            <a:off x="3825875" y="4724400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-25000"/>
              <a:t>2</a:t>
            </a:r>
            <a:r>
              <a:rPr lang="en-US" sz="1100" b="1"/>
              <a:t>O</a:t>
            </a:r>
          </a:p>
        </p:txBody>
      </p:sp>
      <p:sp>
        <p:nvSpPr>
          <p:cNvPr id="29733" name="TextBox 122"/>
          <p:cNvSpPr txBox="1">
            <a:spLocks noChangeArrowheads="1"/>
          </p:cNvSpPr>
          <p:nvPr/>
        </p:nvSpPr>
        <p:spPr bwMode="auto">
          <a:xfrm>
            <a:off x="5765800" y="4814888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-25000"/>
              <a:t>2</a:t>
            </a:r>
            <a:r>
              <a:rPr lang="en-US" sz="1100" b="1"/>
              <a:t>O</a:t>
            </a:r>
          </a:p>
        </p:txBody>
      </p:sp>
      <p:sp>
        <p:nvSpPr>
          <p:cNvPr id="29734" name="TextBox 123"/>
          <p:cNvSpPr txBox="1">
            <a:spLocks noChangeArrowheads="1"/>
          </p:cNvSpPr>
          <p:nvPr/>
        </p:nvSpPr>
        <p:spPr bwMode="auto">
          <a:xfrm>
            <a:off x="5740400" y="5016500"/>
            <a:ext cx="40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Urea</a:t>
            </a:r>
          </a:p>
        </p:txBody>
      </p:sp>
      <p:grpSp>
        <p:nvGrpSpPr>
          <p:cNvPr id="29735" name="Group 128"/>
          <p:cNvGrpSpPr>
            <a:grpSpLocks/>
          </p:cNvGrpSpPr>
          <p:nvPr/>
        </p:nvGrpSpPr>
        <p:grpSpPr bwMode="auto">
          <a:xfrm>
            <a:off x="5357813" y="3489325"/>
            <a:ext cx="327025" cy="519113"/>
            <a:chOff x="3302001" y="2552700"/>
            <a:chExt cx="327975" cy="520503"/>
          </a:xfrm>
        </p:grpSpPr>
        <p:sp>
          <p:nvSpPr>
            <p:cNvPr id="29761" name="TextBox 129"/>
            <p:cNvSpPr txBox="1">
              <a:spLocks noChangeArrowheads="1"/>
            </p:cNvSpPr>
            <p:nvPr/>
          </p:nvSpPr>
          <p:spPr bwMode="auto">
            <a:xfrm>
              <a:off x="3302001" y="2552700"/>
              <a:ext cx="32797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/>
                <a:t>Na</a:t>
              </a:r>
              <a:r>
                <a:rPr lang="en-US" sz="1100" b="1" baseline="30000"/>
                <a:t>+</a:t>
              </a:r>
            </a:p>
          </p:txBody>
        </p:sp>
        <p:sp>
          <p:nvSpPr>
            <p:cNvPr id="29762" name="TextBox 130"/>
            <p:cNvSpPr txBox="1">
              <a:spLocks noChangeArrowheads="1"/>
            </p:cNvSpPr>
            <p:nvPr/>
          </p:nvSpPr>
          <p:spPr bwMode="auto">
            <a:xfrm>
              <a:off x="3302001" y="2717800"/>
              <a:ext cx="250152" cy="21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/>
                <a:t>K</a:t>
              </a:r>
              <a:r>
                <a:rPr lang="en-US" sz="1100" b="1" baseline="30000"/>
                <a:t>+</a:t>
              </a:r>
            </a:p>
          </p:txBody>
        </p:sp>
        <p:sp>
          <p:nvSpPr>
            <p:cNvPr id="29763" name="TextBox 131"/>
            <p:cNvSpPr txBox="1">
              <a:spLocks noChangeArrowheads="1"/>
            </p:cNvSpPr>
            <p:nvPr/>
          </p:nvSpPr>
          <p:spPr bwMode="auto">
            <a:xfrm>
              <a:off x="3302001" y="2857500"/>
              <a:ext cx="287129" cy="21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/>
                <a:t>Cl</a:t>
              </a:r>
              <a:r>
                <a:rPr lang="en-US" sz="1100" b="1" baseline="30000"/>
                <a:t>–</a:t>
              </a:r>
            </a:p>
          </p:txBody>
        </p:sp>
      </p:grpSp>
      <p:sp>
        <p:nvSpPr>
          <p:cNvPr id="29736" name="TextBox 132"/>
          <p:cNvSpPr txBox="1">
            <a:spLocks noChangeArrowheads="1"/>
          </p:cNvSpPr>
          <p:nvPr/>
        </p:nvSpPr>
        <p:spPr bwMode="auto">
          <a:xfrm>
            <a:off x="3240088" y="2960688"/>
            <a:ext cx="10239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marL="114300" indent="-114300"/>
            <a:r>
              <a:rPr lang="en-US" sz="1100" b="1"/>
              <a:t>   H</a:t>
            </a:r>
            <a:r>
              <a:rPr lang="en-US" sz="1100" b="1" baseline="30000"/>
              <a:t>+</a:t>
            </a:r>
          </a:p>
          <a:p>
            <a:pPr marL="114300" indent="-114300"/>
            <a:r>
              <a:rPr lang="en-US" sz="1100" b="1"/>
              <a:t>   NH</a:t>
            </a:r>
            <a:r>
              <a:rPr lang="en-US" sz="1100" b="1" baseline="-25000"/>
              <a:t>4</a:t>
            </a:r>
            <a:r>
              <a:rPr lang="en-US" sz="1100" b="1" baseline="30000"/>
              <a:t>+</a:t>
            </a:r>
          </a:p>
          <a:p>
            <a:pPr marL="114300" indent="-114300"/>
            <a:r>
              <a:rPr lang="en-US" sz="1100" b="1"/>
              <a:t>	Some drugs</a:t>
            </a:r>
          </a:p>
        </p:txBody>
      </p:sp>
      <p:sp>
        <p:nvSpPr>
          <p:cNvPr id="29737" name="TextBox 133"/>
          <p:cNvSpPr txBox="1">
            <a:spLocks noChangeArrowheads="1"/>
          </p:cNvSpPr>
          <p:nvPr/>
        </p:nvSpPr>
        <p:spPr bwMode="auto">
          <a:xfrm>
            <a:off x="4013200" y="355600"/>
            <a:ext cx="328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Na</a:t>
            </a:r>
            <a:r>
              <a:rPr lang="en-US" sz="1100" b="1" baseline="30000"/>
              <a:t>+</a:t>
            </a:r>
          </a:p>
        </p:txBody>
      </p:sp>
      <p:sp>
        <p:nvSpPr>
          <p:cNvPr id="29738" name="TextBox 134"/>
          <p:cNvSpPr txBox="1">
            <a:spLocks noChangeArrowheads="1"/>
          </p:cNvSpPr>
          <p:nvPr/>
        </p:nvSpPr>
        <p:spPr bwMode="auto">
          <a:xfrm>
            <a:off x="4013200" y="492125"/>
            <a:ext cx="249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K</a:t>
            </a:r>
            <a:r>
              <a:rPr lang="en-US" sz="1100" b="1" baseline="30000"/>
              <a:t>+</a:t>
            </a:r>
            <a:endParaRPr lang="en-US" sz="1100" b="1"/>
          </a:p>
        </p:txBody>
      </p:sp>
      <p:sp>
        <p:nvSpPr>
          <p:cNvPr id="29739" name="TextBox 135"/>
          <p:cNvSpPr txBox="1">
            <a:spLocks noChangeArrowheads="1"/>
          </p:cNvSpPr>
          <p:nvPr/>
        </p:nvSpPr>
        <p:spPr bwMode="auto">
          <a:xfrm>
            <a:off x="4013200" y="631825"/>
            <a:ext cx="381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Ca</a:t>
            </a:r>
            <a:r>
              <a:rPr lang="en-US" sz="1100" b="1" baseline="30000"/>
              <a:t>2+</a:t>
            </a:r>
            <a:endParaRPr lang="en-US" sz="1100" b="1"/>
          </a:p>
        </p:txBody>
      </p:sp>
      <p:sp>
        <p:nvSpPr>
          <p:cNvPr id="29740" name="TextBox 136"/>
          <p:cNvSpPr txBox="1">
            <a:spLocks noChangeArrowheads="1"/>
          </p:cNvSpPr>
          <p:nvPr/>
        </p:nvSpPr>
        <p:spPr bwMode="auto">
          <a:xfrm>
            <a:off x="4013200" y="781050"/>
            <a:ext cx="403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Mg</a:t>
            </a:r>
            <a:r>
              <a:rPr lang="en-US" sz="1100" b="1" baseline="30000"/>
              <a:t>2+</a:t>
            </a:r>
            <a:endParaRPr lang="en-US" sz="1100" b="1"/>
          </a:p>
        </p:txBody>
      </p:sp>
      <p:sp>
        <p:nvSpPr>
          <p:cNvPr id="29741" name="TextBox 137"/>
          <p:cNvSpPr txBox="1">
            <a:spLocks noChangeArrowheads="1"/>
          </p:cNvSpPr>
          <p:nvPr/>
        </p:nvSpPr>
        <p:spPr bwMode="auto">
          <a:xfrm>
            <a:off x="4013200" y="9302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Cl</a:t>
            </a:r>
            <a:r>
              <a:rPr lang="en-US" sz="1100" b="1" baseline="30000"/>
              <a:t>–</a:t>
            </a:r>
          </a:p>
        </p:txBody>
      </p:sp>
      <p:sp>
        <p:nvSpPr>
          <p:cNvPr id="29742" name="TextBox 138"/>
          <p:cNvSpPr txBox="1">
            <a:spLocks noChangeArrowheads="1"/>
          </p:cNvSpPr>
          <p:nvPr/>
        </p:nvSpPr>
        <p:spPr bwMode="auto">
          <a:xfrm>
            <a:off x="4013200" y="1100138"/>
            <a:ext cx="512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HCO</a:t>
            </a:r>
            <a:r>
              <a:rPr lang="en-US" sz="1100" b="1" baseline="-25000"/>
              <a:t>3</a:t>
            </a:r>
            <a:r>
              <a:rPr lang="en-US" sz="1100" b="1" baseline="30000"/>
              <a:t>–</a:t>
            </a:r>
          </a:p>
        </p:txBody>
      </p:sp>
      <p:sp>
        <p:nvSpPr>
          <p:cNvPr id="29743" name="TextBox 139"/>
          <p:cNvSpPr txBox="1">
            <a:spLocks noChangeArrowheads="1"/>
          </p:cNvSpPr>
          <p:nvPr/>
        </p:nvSpPr>
        <p:spPr bwMode="auto">
          <a:xfrm>
            <a:off x="4013200" y="1281113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-25000"/>
              <a:t>2</a:t>
            </a:r>
            <a:r>
              <a:rPr lang="en-US" sz="1100" b="1"/>
              <a:t>O</a:t>
            </a:r>
          </a:p>
        </p:txBody>
      </p:sp>
      <p:sp>
        <p:nvSpPr>
          <p:cNvPr id="29744" name="TextBox 140"/>
          <p:cNvSpPr txBox="1">
            <a:spLocks noChangeArrowheads="1"/>
          </p:cNvSpPr>
          <p:nvPr/>
        </p:nvSpPr>
        <p:spPr bwMode="auto">
          <a:xfrm>
            <a:off x="5289550" y="828675"/>
            <a:ext cx="328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Na</a:t>
            </a:r>
            <a:r>
              <a:rPr lang="en-US" sz="1100" b="1" baseline="30000"/>
              <a:t>+</a:t>
            </a:r>
          </a:p>
        </p:txBody>
      </p:sp>
      <p:sp>
        <p:nvSpPr>
          <p:cNvPr id="29745" name="TextBox 144"/>
          <p:cNvSpPr txBox="1">
            <a:spLocks noChangeArrowheads="1"/>
          </p:cNvSpPr>
          <p:nvPr/>
        </p:nvSpPr>
        <p:spPr bwMode="auto">
          <a:xfrm>
            <a:off x="5753100" y="2705100"/>
            <a:ext cx="249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30000"/>
              <a:t>+</a:t>
            </a:r>
            <a:endParaRPr lang="en-US" sz="1100" b="1"/>
          </a:p>
        </p:txBody>
      </p:sp>
      <p:sp>
        <p:nvSpPr>
          <p:cNvPr id="29746" name="TextBox 145"/>
          <p:cNvSpPr txBox="1">
            <a:spLocks noChangeArrowheads="1"/>
          </p:cNvSpPr>
          <p:nvPr/>
        </p:nvSpPr>
        <p:spPr bwMode="auto">
          <a:xfrm>
            <a:off x="5753100" y="2870200"/>
            <a:ext cx="249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K</a:t>
            </a:r>
            <a:r>
              <a:rPr lang="en-US" sz="1100" b="1" baseline="30000"/>
              <a:t>+</a:t>
            </a:r>
            <a:endParaRPr lang="en-US" sz="1100" b="1"/>
          </a:p>
        </p:txBody>
      </p:sp>
      <p:sp>
        <p:nvSpPr>
          <p:cNvPr id="29747" name="TextBox 146"/>
          <p:cNvSpPr txBox="1">
            <a:spLocks noChangeArrowheads="1"/>
          </p:cNvSpPr>
          <p:nvPr/>
        </p:nvSpPr>
        <p:spPr bwMode="auto">
          <a:xfrm>
            <a:off x="5753100" y="3035300"/>
            <a:ext cx="404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NH</a:t>
            </a:r>
            <a:r>
              <a:rPr lang="en-US" sz="1100" b="1" baseline="-25000"/>
              <a:t>4</a:t>
            </a:r>
            <a:r>
              <a:rPr lang="en-US" sz="1100" b="1" baseline="30000"/>
              <a:t>+</a:t>
            </a:r>
            <a:endParaRPr lang="en-US" sz="1100" b="1"/>
          </a:p>
        </p:txBody>
      </p:sp>
      <p:sp>
        <p:nvSpPr>
          <p:cNvPr id="29748" name="TextBox 150"/>
          <p:cNvSpPr txBox="1">
            <a:spLocks noChangeArrowheads="1"/>
          </p:cNvSpPr>
          <p:nvPr/>
        </p:nvSpPr>
        <p:spPr bwMode="auto">
          <a:xfrm>
            <a:off x="5289550" y="995363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Cl</a:t>
            </a:r>
            <a:r>
              <a:rPr lang="en-US" sz="1100" b="1" baseline="30000"/>
              <a:t>–</a:t>
            </a:r>
          </a:p>
        </p:txBody>
      </p:sp>
      <p:sp>
        <p:nvSpPr>
          <p:cNvPr id="29749" name="TextBox 151"/>
          <p:cNvSpPr txBox="1">
            <a:spLocks noChangeArrowheads="1"/>
          </p:cNvSpPr>
          <p:nvPr/>
        </p:nvSpPr>
        <p:spPr bwMode="auto">
          <a:xfrm>
            <a:off x="5289550" y="1160463"/>
            <a:ext cx="512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HCO</a:t>
            </a:r>
            <a:r>
              <a:rPr lang="en-US" sz="1100" b="1" baseline="-25000"/>
              <a:t>3</a:t>
            </a:r>
            <a:r>
              <a:rPr lang="en-US" sz="1100" b="1" baseline="30000"/>
              <a:t>–</a:t>
            </a:r>
          </a:p>
        </p:txBody>
      </p:sp>
      <p:sp>
        <p:nvSpPr>
          <p:cNvPr id="29750" name="TextBox 152"/>
          <p:cNvSpPr txBox="1">
            <a:spLocks noChangeArrowheads="1"/>
          </p:cNvSpPr>
          <p:nvPr/>
        </p:nvSpPr>
        <p:spPr bwMode="auto">
          <a:xfrm>
            <a:off x="5289550" y="1312863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</a:t>
            </a:r>
            <a:r>
              <a:rPr lang="en-US" sz="1100" b="1" baseline="-25000"/>
              <a:t>2</a:t>
            </a:r>
            <a:r>
              <a:rPr lang="en-US" sz="1100" b="1"/>
              <a:t>O</a:t>
            </a:r>
          </a:p>
        </p:txBody>
      </p:sp>
      <p:sp>
        <p:nvSpPr>
          <p:cNvPr id="29751" name="TextBox 61"/>
          <p:cNvSpPr txBox="1">
            <a:spLocks noChangeArrowheads="1"/>
          </p:cNvSpPr>
          <p:nvPr/>
        </p:nvSpPr>
        <p:spPr bwMode="auto">
          <a:xfrm>
            <a:off x="2900363" y="3986213"/>
            <a:ext cx="1220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Descending limb</a:t>
            </a:r>
          </a:p>
        </p:txBody>
      </p:sp>
      <p:sp>
        <p:nvSpPr>
          <p:cNvPr id="29752" name="TextBox 63"/>
          <p:cNvSpPr txBox="1">
            <a:spLocks noChangeArrowheads="1"/>
          </p:cNvSpPr>
          <p:nvPr/>
        </p:nvSpPr>
        <p:spPr bwMode="auto">
          <a:xfrm>
            <a:off x="2900363" y="4157663"/>
            <a:ext cx="1143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Ascending limb</a:t>
            </a:r>
          </a:p>
        </p:txBody>
      </p:sp>
      <p:sp>
        <p:nvSpPr>
          <p:cNvPr id="29753" name="Rectangle 5"/>
          <p:cNvSpPr>
            <a:spLocks noChangeArrowheads="1"/>
          </p:cNvSpPr>
          <p:nvPr/>
        </p:nvSpPr>
        <p:spPr bwMode="auto">
          <a:xfrm>
            <a:off x="2114550" y="69850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9754" name="TextBox 108"/>
          <p:cNvSpPr txBox="1">
            <a:spLocks noChangeArrowheads="1"/>
          </p:cNvSpPr>
          <p:nvPr/>
        </p:nvSpPr>
        <p:spPr bwMode="auto">
          <a:xfrm>
            <a:off x="2705100" y="355600"/>
            <a:ext cx="649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Glucose</a:t>
            </a:r>
            <a:endParaRPr lang="pt-BR" sz="1100" b="1"/>
          </a:p>
        </p:txBody>
      </p:sp>
      <p:sp>
        <p:nvSpPr>
          <p:cNvPr id="29755" name="TextBox 108"/>
          <p:cNvSpPr txBox="1">
            <a:spLocks noChangeArrowheads="1"/>
          </p:cNvSpPr>
          <p:nvPr/>
        </p:nvSpPr>
        <p:spPr bwMode="auto">
          <a:xfrm>
            <a:off x="2705100" y="492125"/>
            <a:ext cx="930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pt-BR" sz="1100" b="1"/>
              <a:t>Amino acids</a:t>
            </a:r>
          </a:p>
        </p:txBody>
      </p:sp>
      <p:sp>
        <p:nvSpPr>
          <p:cNvPr id="29756" name="TextBox 108"/>
          <p:cNvSpPr txBox="1">
            <a:spLocks noChangeArrowheads="1"/>
          </p:cNvSpPr>
          <p:nvPr/>
        </p:nvSpPr>
        <p:spPr bwMode="auto">
          <a:xfrm>
            <a:off x="2705100" y="631825"/>
            <a:ext cx="5778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pt-BR" sz="1100" b="1"/>
              <a:t>Protein</a:t>
            </a:r>
          </a:p>
        </p:txBody>
      </p:sp>
      <p:sp>
        <p:nvSpPr>
          <p:cNvPr id="29757" name="TextBox 108"/>
          <p:cNvSpPr txBox="1">
            <a:spLocks noChangeArrowheads="1"/>
          </p:cNvSpPr>
          <p:nvPr/>
        </p:nvSpPr>
        <p:spPr bwMode="auto">
          <a:xfrm>
            <a:off x="2705100" y="781050"/>
            <a:ext cx="679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pt-BR" sz="1100" b="1"/>
              <a:t>Vitamins</a:t>
            </a:r>
          </a:p>
        </p:txBody>
      </p:sp>
      <p:sp>
        <p:nvSpPr>
          <p:cNvPr id="29758" name="TextBox 108"/>
          <p:cNvSpPr txBox="1">
            <a:spLocks noChangeArrowheads="1"/>
          </p:cNvSpPr>
          <p:nvPr/>
        </p:nvSpPr>
        <p:spPr bwMode="auto">
          <a:xfrm>
            <a:off x="2705100" y="930275"/>
            <a:ext cx="585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pt-BR" sz="1100" b="1"/>
              <a:t>Lactate</a:t>
            </a:r>
          </a:p>
        </p:txBody>
      </p:sp>
      <p:sp>
        <p:nvSpPr>
          <p:cNvPr id="29759" name="TextBox 108"/>
          <p:cNvSpPr txBox="1">
            <a:spLocks noChangeArrowheads="1"/>
          </p:cNvSpPr>
          <p:nvPr/>
        </p:nvSpPr>
        <p:spPr bwMode="auto">
          <a:xfrm>
            <a:off x="2705100" y="1100138"/>
            <a:ext cx="40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pt-BR" sz="1100" b="1"/>
              <a:t>Urea</a:t>
            </a:r>
          </a:p>
        </p:txBody>
      </p:sp>
      <p:sp>
        <p:nvSpPr>
          <p:cNvPr id="29760" name="TextBox 108"/>
          <p:cNvSpPr txBox="1">
            <a:spLocks noChangeArrowheads="1"/>
          </p:cNvSpPr>
          <p:nvPr/>
        </p:nvSpPr>
        <p:spPr bwMode="auto">
          <a:xfrm>
            <a:off x="2705100" y="1281113"/>
            <a:ext cx="6873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pt-BR" sz="1100" b="1"/>
              <a:t>Uric acid</a:t>
            </a:r>
            <a:endParaRPr lang="en-US" sz="11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23.23</a:t>
            </a:r>
          </a:p>
        </p:txBody>
      </p:sp>
      <p:pic>
        <p:nvPicPr>
          <p:cNvPr id="31747" name="Picture 4" descr="\\172.16.3.215\data4\Graphics\Powerpoint\MH_DCM\MH_DCM-TEXTEDIT PROJECTS\SALADIN 7e\Processed files\chapt23\chapt23_textedit\jpg\sal03717_23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738" y="180975"/>
            <a:ext cx="6515100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Freeform 14"/>
          <p:cNvSpPr>
            <a:spLocks/>
          </p:cNvSpPr>
          <p:nvPr/>
        </p:nvSpPr>
        <p:spPr bwMode="auto">
          <a:xfrm>
            <a:off x="6448425" y="3035300"/>
            <a:ext cx="1265238" cy="327025"/>
          </a:xfrm>
          <a:custGeom>
            <a:avLst/>
            <a:gdLst>
              <a:gd name="T0" fmla="*/ 2147483647 w 806"/>
              <a:gd name="T1" fmla="*/ 2147483647 h 209"/>
              <a:gd name="T2" fmla="*/ 2147483647 w 806"/>
              <a:gd name="T3" fmla="*/ 2147483647 h 209"/>
              <a:gd name="T4" fmla="*/ 0 w 806"/>
              <a:gd name="T5" fmla="*/ 0 h 209"/>
              <a:gd name="T6" fmla="*/ 0 60000 65536"/>
              <a:gd name="T7" fmla="*/ 0 60000 65536"/>
              <a:gd name="T8" fmla="*/ 0 60000 65536"/>
              <a:gd name="T9" fmla="*/ 0 w 806"/>
              <a:gd name="T10" fmla="*/ 0 h 209"/>
              <a:gd name="T11" fmla="*/ 806 w 806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6" h="209">
                <a:moveTo>
                  <a:pt x="806" y="209"/>
                </a:moveTo>
                <a:lnTo>
                  <a:pt x="577" y="209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Freeform 16"/>
          <p:cNvSpPr>
            <a:spLocks/>
          </p:cNvSpPr>
          <p:nvPr/>
        </p:nvSpPr>
        <p:spPr bwMode="auto">
          <a:xfrm>
            <a:off x="5237163" y="3032125"/>
            <a:ext cx="812800" cy="327025"/>
          </a:xfrm>
          <a:custGeom>
            <a:avLst/>
            <a:gdLst>
              <a:gd name="T0" fmla="*/ 0 w 518"/>
              <a:gd name="T1" fmla="*/ 2147483647 h 209"/>
              <a:gd name="T2" fmla="*/ 2147483647 w 518"/>
              <a:gd name="T3" fmla="*/ 2147483647 h 209"/>
              <a:gd name="T4" fmla="*/ 2147483647 w 518"/>
              <a:gd name="T5" fmla="*/ 0 h 209"/>
              <a:gd name="T6" fmla="*/ 0 60000 65536"/>
              <a:gd name="T7" fmla="*/ 0 60000 65536"/>
              <a:gd name="T8" fmla="*/ 0 60000 65536"/>
              <a:gd name="T9" fmla="*/ 0 w 518"/>
              <a:gd name="T10" fmla="*/ 0 h 209"/>
              <a:gd name="T11" fmla="*/ 518 w 518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8" h="209">
                <a:moveTo>
                  <a:pt x="0" y="209"/>
                </a:moveTo>
                <a:lnTo>
                  <a:pt x="337" y="209"/>
                </a:lnTo>
                <a:lnTo>
                  <a:pt x="518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Freeform 22"/>
          <p:cNvSpPr>
            <a:spLocks/>
          </p:cNvSpPr>
          <p:nvPr/>
        </p:nvSpPr>
        <p:spPr bwMode="auto">
          <a:xfrm>
            <a:off x="5786438" y="6394450"/>
            <a:ext cx="508000" cy="130175"/>
          </a:xfrm>
          <a:custGeom>
            <a:avLst/>
            <a:gdLst>
              <a:gd name="T0" fmla="*/ 0 w 324"/>
              <a:gd name="T1" fmla="*/ 2147483647 h 83"/>
              <a:gd name="T2" fmla="*/ 2147483647 w 324"/>
              <a:gd name="T3" fmla="*/ 2147483647 h 83"/>
              <a:gd name="T4" fmla="*/ 2147483647 w 324"/>
              <a:gd name="T5" fmla="*/ 0 h 83"/>
              <a:gd name="T6" fmla="*/ 0 60000 65536"/>
              <a:gd name="T7" fmla="*/ 0 60000 65536"/>
              <a:gd name="T8" fmla="*/ 0 60000 65536"/>
              <a:gd name="T9" fmla="*/ 0 w 324"/>
              <a:gd name="T10" fmla="*/ 0 h 83"/>
              <a:gd name="T11" fmla="*/ 324 w 324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83">
                <a:moveTo>
                  <a:pt x="0" y="83"/>
                </a:moveTo>
                <a:lnTo>
                  <a:pt x="268" y="78"/>
                </a:lnTo>
                <a:lnTo>
                  <a:pt x="324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TextBox 251"/>
          <p:cNvSpPr txBox="1">
            <a:spLocks noChangeArrowheads="1"/>
          </p:cNvSpPr>
          <p:nvPr/>
        </p:nvSpPr>
        <p:spPr bwMode="auto">
          <a:xfrm>
            <a:off x="360363" y="809625"/>
            <a:ext cx="5730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Detrusor</a:t>
            </a:r>
          </a:p>
          <a:p>
            <a:r>
              <a:rPr lang="en-US" sz="900" b="1"/>
              <a:t>muscle</a:t>
            </a:r>
          </a:p>
        </p:txBody>
      </p:sp>
      <p:sp>
        <p:nvSpPr>
          <p:cNvPr id="31752" name="TextBox 252"/>
          <p:cNvSpPr txBox="1">
            <a:spLocks noChangeArrowheads="1"/>
          </p:cNvSpPr>
          <p:nvPr/>
        </p:nvSpPr>
        <p:spPr bwMode="auto">
          <a:xfrm>
            <a:off x="339725" y="1196975"/>
            <a:ext cx="6048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Ureteral</a:t>
            </a:r>
          </a:p>
          <a:p>
            <a:r>
              <a:rPr lang="en-US" sz="900" b="1"/>
              <a:t>openings</a:t>
            </a:r>
          </a:p>
        </p:txBody>
      </p:sp>
      <p:sp>
        <p:nvSpPr>
          <p:cNvPr id="31753" name="TextBox 253"/>
          <p:cNvSpPr txBox="1">
            <a:spLocks noChangeArrowheads="1"/>
          </p:cNvSpPr>
          <p:nvPr/>
        </p:nvSpPr>
        <p:spPr bwMode="auto">
          <a:xfrm>
            <a:off x="358775" y="1747838"/>
            <a:ext cx="5143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Trigone</a:t>
            </a:r>
          </a:p>
        </p:txBody>
      </p:sp>
      <p:sp>
        <p:nvSpPr>
          <p:cNvPr id="31754" name="TextBox 254"/>
          <p:cNvSpPr txBox="1">
            <a:spLocks noChangeArrowheads="1"/>
          </p:cNvSpPr>
          <p:nvPr/>
        </p:nvSpPr>
        <p:spPr bwMode="auto">
          <a:xfrm>
            <a:off x="354013" y="2346325"/>
            <a:ext cx="50165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Urethra</a:t>
            </a:r>
          </a:p>
        </p:txBody>
      </p:sp>
      <p:sp>
        <p:nvSpPr>
          <p:cNvPr id="31755" name="TextBox 255"/>
          <p:cNvSpPr txBox="1">
            <a:spLocks noChangeArrowheads="1"/>
          </p:cNvSpPr>
          <p:nvPr/>
        </p:nvSpPr>
        <p:spPr bwMode="auto">
          <a:xfrm>
            <a:off x="354013" y="2613025"/>
            <a:ext cx="6810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Urogenital</a:t>
            </a:r>
          </a:p>
          <a:p>
            <a:r>
              <a:rPr lang="en-US" sz="900" b="1"/>
              <a:t>diaphragm</a:t>
            </a:r>
          </a:p>
        </p:txBody>
      </p:sp>
      <p:sp>
        <p:nvSpPr>
          <p:cNvPr id="31756" name="TextBox 256"/>
          <p:cNvSpPr txBox="1">
            <a:spLocks noChangeArrowheads="1"/>
          </p:cNvSpPr>
          <p:nvPr/>
        </p:nvSpPr>
        <p:spPr bwMode="auto">
          <a:xfrm>
            <a:off x="354013" y="2976563"/>
            <a:ext cx="10080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External urethral</a:t>
            </a:r>
          </a:p>
          <a:p>
            <a:r>
              <a:rPr lang="en-US" sz="900" b="1"/>
              <a:t>orifice</a:t>
            </a:r>
          </a:p>
        </p:txBody>
      </p:sp>
      <p:sp>
        <p:nvSpPr>
          <p:cNvPr id="31757" name="TextBox 257"/>
          <p:cNvSpPr txBox="1">
            <a:spLocks noChangeArrowheads="1"/>
          </p:cNvSpPr>
          <p:nvPr/>
        </p:nvSpPr>
        <p:spPr bwMode="auto">
          <a:xfrm>
            <a:off x="1941513" y="3411538"/>
            <a:ext cx="663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(a) Female</a:t>
            </a:r>
          </a:p>
        </p:txBody>
      </p:sp>
      <p:sp>
        <p:nvSpPr>
          <p:cNvPr id="31758" name="TextBox 258"/>
          <p:cNvSpPr txBox="1">
            <a:spLocks noChangeArrowheads="1"/>
          </p:cNvSpPr>
          <p:nvPr/>
        </p:nvSpPr>
        <p:spPr bwMode="auto">
          <a:xfrm>
            <a:off x="3325813" y="2030413"/>
            <a:ext cx="971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Internal urethral</a:t>
            </a:r>
          </a:p>
          <a:p>
            <a:r>
              <a:rPr lang="en-US" sz="900" b="1"/>
              <a:t>sphincter</a:t>
            </a:r>
          </a:p>
        </p:txBody>
      </p:sp>
      <p:sp>
        <p:nvSpPr>
          <p:cNvPr id="31759" name="TextBox 259"/>
          <p:cNvSpPr txBox="1">
            <a:spLocks noChangeArrowheads="1"/>
          </p:cNvSpPr>
          <p:nvPr/>
        </p:nvSpPr>
        <p:spPr bwMode="auto">
          <a:xfrm>
            <a:off x="3325813" y="2960688"/>
            <a:ext cx="10096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External urethral</a:t>
            </a:r>
          </a:p>
          <a:p>
            <a:r>
              <a:rPr lang="en-US" sz="900" b="1"/>
              <a:t>sphincter</a:t>
            </a:r>
          </a:p>
        </p:txBody>
      </p:sp>
      <p:sp>
        <p:nvSpPr>
          <p:cNvPr id="31760" name="TextBox 260"/>
          <p:cNvSpPr txBox="1">
            <a:spLocks noChangeArrowheads="1"/>
          </p:cNvSpPr>
          <p:nvPr/>
        </p:nvSpPr>
        <p:spPr bwMode="auto">
          <a:xfrm>
            <a:off x="4443413" y="465138"/>
            <a:ext cx="431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Ureter</a:t>
            </a:r>
          </a:p>
        </p:txBody>
      </p:sp>
      <p:sp>
        <p:nvSpPr>
          <p:cNvPr id="31761" name="TextBox 261"/>
          <p:cNvSpPr txBox="1">
            <a:spLocks noChangeArrowheads="1"/>
          </p:cNvSpPr>
          <p:nvPr/>
        </p:nvSpPr>
        <p:spPr bwMode="auto">
          <a:xfrm>
            <a:off x="4443413" y="893763"/>
            <a:ext cx="444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Rugae</a:t>
            </a:r>
          </a:p>
        </p:txBody>
      </p:sp>
      <p:sp>
        <p:nvSpPr>
          <p:cNvPr id="31762" name="TextBox 262"/>
          <p:cNvSpPr txBox="1">
            <a:spLocks noChangeArrowheads="1"/>
          </p:cNvSpPr>
          <p:nvPr/>
        </p:nvSpPr>
        <p:spPr bwMode="auto">
          <a:xfrm>
            <a:off x="4443413" y="1341438"/>
            <a:ext cx="6048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Ureteral</a:t>
            </a:r>
          </a:p>
          <a:p>
            <a:r>
              <a:rPr lang="en-US" sz="900" b="1"/>
              <a:t>openings</a:t>
            </a:r>
          </a:p>
        </p:txBody>
      </p:sp>
      <p:sp>
        <p:nvSpPr>
          <p:cNvPr id="31763" name="TextBox 263"/>
          <p:cNvSpPr txBox="1">
            <a:spLocks noChangeArrowheads="1"/>
          </p:cNvSpPr>
          <p:nvPr/>
        </p:nvSpPr>
        <p:spPr bwMode="auto">
          <a:xfrm>
            <a:off x="4443413" y="1905000"/>
            <a:ext cx="51435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Trigone</a:t>
            </a:r>
          </a:p>
        </p:txBody>
      </p:sp>
      <p:sp>
        <p:nvSpPr>
          <p:cNvPr id="31764" name="TextBox 264"/>
          <p:cNvSpPr txBox="1">
            <a:spLocks noChangeArrowheads="1"/>
          </p:cNvSpPr>
          <p:nvPr/>
        </p:nvSpPr>
        <p:spPr bwMode="auto">
          <a:xfrm>
            <a:off x="4443413" y="2474913"/>
            <a:ext cx="8937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Prostate gland</a:t>
            </a:r>
          </a:p>
        </p:txBody>
      </p:sp>
      <p:sp>
        <p:nvSpPr>
          <p:cNvPr id="31765" name="TextBox 265"/>
          <p:cNvSpPr txBox="1">
            <a:spLocks noChangeArrowheads="1"/>
          </p:cNvSpPr>
          <p:nvPr/>
        </p:nvSpPr>
        <p:spPr bwMode="auto">
          <a:xfrm>
            <a:off x="4443413" y="2692400"/>
            <a:ext cx="10144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Prostatic urethra</a:t>
            </a:r>
          </a:p>
        </p:txBody>
      </p:sp>
      <p:sp>
        <p:nvSpPr>
          <p:cNvPr id="31766" name="TextBox 266"/>
          <p:cNvSpPr txBox="1">
            <a:spLocks noChangeArrowheads="1"/>
          </p:cNvSpPr>
          <p:nvPr/>
        </p:nvSpPr>
        <p:spPr bwMode="auto">
          <a:xfrm>
            <a:off x="4443413" y="292100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Membranous</a:t>
            </a:r>
          </a:p>
          <a:p>
            <a:r>
              <a:rPr lang="en-US" sz="900" b="1"/>
              <a:t>urethra</a:t>
            </a:r>
          </a:p>
        </p:txBody>
      </p:sp>
      <p:sp>
        <p:nvSpPr>
          <p:cNvPr id="31767" name="TextBox 267"/>
          <p:cNvSpPr txBox="1">
            <a:spLocks noChangeArrowheads="1"/>
          </p:cNvSpPr>
          <p:nvPr/>
        </p:nvSpPr>
        <p:spPr bwMode="auto">
          <a:xfrm>
            <a:off x="4443413" y="3286125"/>
            <a:ext cx="8477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Bulbourethral</a:t>
            </a:r>
          </a:p>
          <a:p>
            <a:r>
              <a:rPr lang="en-US" sz="900" b="1"/>
              <a:t>gland</a:t>
            </a:r>
          </a:p>
        </p:txBody>
      </p:sp>
      <p:sp>
        <p:nvSpPr>
          <p:cNvPr id="31768" name="TextBox 268"/>
          <p:cNvSpPr txBox="1">
            <a:spLocks noChangeArrowheads="1"/>
          </p:cNvSpPr>
          <p:nvPr/>
        </p:nvSpPr>
        <p:spPr bwMode="auto">
          <a:xfrm>
            <a:off x="4443413" y="4117975"/>
            <a:ext cx="9572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Spongy (penile)</a:t>
            </a:r>
          </a:p>
          <a:p>
            <a:r>
              <a:rPr lang="en-US" sz="900" b="1"/>
              <a:t>urethra</a:t>
            </a:r>
          </a:p>
        </p:txBody>
      </p:sp>
      <p:sp>
        <p:nvSpPr>
          <p:cNvPr id="31769" name="TextBox 269"/>
          <p:cNvSpPr txBox="1">
            <a:spLocks noChangeArrowheads="1"/>
          </p:cNvSpPr>
          <p:nvPr/>
        </p:nvSpPr>
        <p:spPr bwMode="auto">
          <a:xfrm>
            <a:off x="4443413" y="4776788"/>
            <a:ext cx="4000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Penis</a:t>
            </a:r>
          </a:p>
        </p:txBody>
      </p:sp>
      <p:sp>
        <p:nvSpPr>
          <p:cNvPr id="31770" name="TextBox 270"/>
          <p:cNvSpPr txBox="1">
            <a:spLocks noChangeArrowheads="1"/>
          </p:cNvSpPr>
          <p:nvPr/>
        </p:nvSpPr>
        <p:spPr bwMode="auto">
          <a:xfrm>
            <a:off x="7750175" y="1089025"/>
            <a:ext cx="5730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Detrusor</a:t>
            </a:r>
          </a:p>
          <a:p>
            <a:r>
              <a:rPr lang="en-US" sz="900" b="1"/>
              <a:t>muscle</a:t>
            </a:r>
          </a:p>
        </p:txBody>
      </p:sp>
      <p:sp>
        <p:nvSpPr>
          <p:cNvPr id="31771" name="TextBox 271"/>
          <p:cNvSpPr txBox="1">
            <a:spLocks noChangeArrowheads="1"/>
          </p:cNvSpPr>
          <p:nvPr/>
        </p:nvSpPr>
        <p:spPr bwMode="auto">
          <a:xfrm>
            <a:off x="7750175" y="2241550"/>
            <a:ext cx="9699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Internal urethral</a:t>
            </a:r>
          </a:p>
          <a:p>
            <a:r>
              <a:rPr lang="en-US" sz="900" b="1"/>
              <a:t>sphincter</a:t>
            </a:r>
          </a:p>
        </p:txBody>
      </p:sp>
      <p:sp>
        <p:nvSpPr>
          <p:cNvPr id="31772" name="TextBox 272"/>
          <p:cNvSpPr txBox="1">
            <a:spLocks noChangeArrowheads="1"/>
          </p:cNvSpPr>
          <p:nvPr/>
        </p:nvSpPr>
        <p:spPr bwMode="auto">
          <a:xfrm>
            <a:off x="7750175" y="2916238"/>
            <a:ext cx="68103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Urogenital</a:t>
            </a:r>
          </a:p>
          <a:p>
            <a:r>
              <a:rPr lang="en-US" sz="900" b="1"/>
              <a:t>diaphragm</a:t>
            </a:r>
          </a:p>
        </p:txBody>
      </p:sp>
      <p:sp>
        <p:nvSpPr>
          <p:cNvPr id="31773" name="TextBox 273"/>
          <p:cNvSpPr txBox="1">
            <a:spLocks noChangeArrowheads="1"/>
          </p:cNvSpPr>
          <p:nvPr/>
        </p:nvSpPr>
        <p:spPr bwMode="auto">
          <a:xfrm>
            <a:off x="7750175" y="3292475"/>
            <a:ext cx="10080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External urethral</a:t>
            </a:r>
          </a:p>
          <a:p>
            <a:r>
              <a:rPr lang="en-US" sz="900" b="1"/>
              <a:t>sphincter</a:t>
            </a:r>
          </a:p>
        </p:txBody>
      </p:sp>
      <p:sp>
        <p:nvSpPr>
          <p:cNvPr id="31774" name="TextBox 274"/>
          <p:cNvSpPr txBox="1">
            <a:spLocks noChangeArrowheads="1"/>
          </p:cNvSpPr>
          <p:nvPr/>
        </p:nvSpPr>
        <p:spPr bwMode="auto">
          <a:xfrm>
            <a:off x="4443413" y="6440488"/>
            <a:ext cx="1387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External urethral orifice</a:t>
            </a:r>
          </a:p>
        </p:txBody>
      </p:sp>
      <p:sp>
        <p:nvSpPr>
          <p:cNvPr id="31775" name="TextBox 275"/>
          <p:cNvSpPr txBox="1">
            <a:spLocks noChangeArrowheads="1"/>
          </p:cNvSpPr>
          <p:nvPr/>
        </p:nvSpPr>
        <p:spPr bwMode="auto">
          <a:xfrm>
            <a:off x="6083300" y="6610350"/>
            <a:ext cx="52705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(b) Male</a:t>
            </a:r>
          </a:p>
        </p:txBody>
      </p:sp>
      <p:sp>
        <p:nvSpPr>
          <p:cNvPr id="31776" name="TextBox 277"/>
          <p:cNvSpPr txBox="1">
            <a:spLocks noChangeArrowheads="1"/>
          </p:cNvSpPr>
          <p:nvPr/>
        </p:nvSpPr>
        <p:spPr bwMode="auto">
          <a:xfrm>
            <a:off x="368300" y="534988"/>
            <a:ext cx="431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Ureter</a:t>
            </a:r>
          </a:p>
        </p:txBody>
      </p:sp>
      <p:sp>
        <p:nvSpPr>
          <p:cNvPr id="31777" name="Line 46"/>
          <p:cNvSpPr>
            <a:spLocks noChangeShapeType="1"/>
          </p:cNvSpPr>
          <p:nvPr/>
        </p:nvSpPr>
        <p:spPr bwMode="auto">
          <a:xfrm>
            <a:off x="4918075" y="1978025"/>
            <a:ext cx="1182688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9"/>
          <p:cNvSpPr>
            <a:spLocks noChangeShapeType="1"/>
          </p:cNvSpPr>
          <p:nvPr/>
        </p:nvSpPr>
        <p:spPr bwMode="auto">
          <a:xfrm flipH="1">
            <a:off x="4802188" y="555625"/>
            <a:ext cx="53022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10"/>
          <p:cNvSpPr>
            <a:spLocks noChangeShapeType="1"/>
          </p:cNvSpPr>
          <p:nvPr/>
        </p:nvSpPr>
        <p:spPr bwMode="auto">
          <a:xfrm flipH="1">
            <a:off x="7343775" y="1152525"/>
            <a:ext cx="36830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11"/>
          <p:cNvSpPr>
            <a:spLocks noChangeShapeType="1"/>
          </p:cNvSpPr>
          <p:nvPr/>
        </p:nvSpPr>
        <p:spPr bwMode="auto">
          <a:xfrm flipH="1">
            <a:off x="6357938" y="2316163"/>
            <a:ext cx="1355725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12"/>
          <p:cNvSpPr>
            <a:spLocks noChangeShapeType="1"/>
          </p:cNvSpPr>
          <p:nvPr/>
        </p:nvSpPr>
        <p:spPr bwMode="auto">
          <a:xfrm>
            <a:off x="5414963" y="2762250"/>
            <a:ext cx="91757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13"/>
          <p:cNvSpPr>
            <a:spLocks noChangeShapeType="1"/>
          </p:cNvSpPr>
          <p:nvPr/>
        </p:nvSpPr>
        <p:spPr bwMode="auto">
          <a:xfrm>
            <a:off x="5230813" y="2997200"/>
            <a:ext cx="108267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15"/>
          <p:cNvSpPr>
            <a:spLocks noChangeShapeType="1"/>
          </p:cNvSpPr>
          <p:nvPr/>
        </p:nvSpPr>
        <p:spPr bwMode="auto">
          <a:xfrm>
            <a:off x="5305425" y="2540000"/>
            <a:ext cx="75247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18"/>
          <p:cNvSpPr>
            <a:spLocks noChangeShapeType="1"/>
          </p:cNvSpPr>
          <p:nvPr/>
        </p:nvSpPr>
        <p:spPr bwMode="auto">
          <a:xfrm>
            <a:off x="6961188" y="2976563"/>
            <a:ext cx="752475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19"/>
          <p:cNvSpPr>
            <a:spLocks noChangeShapeType="1"/>
          </p:cNvSpPr>
          <p:nvPr/>
        </p:nvSpPr>
        <p:spPr bwMode="auto">
          <a:xfrm>
            <a:off x="4941888" y="1428750"/>
            <a:ext cx="817562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Freeform 24"/>
          <p:cNvSpPr>
            <a:spLocks/>
          </p:cNvSpPr>
          <p:nvPr/>
        </p:nvSpPr>
        <p:spPr bwMode="auto">
          <a:xfrm>
            <a:off x="5759450" y="1428750"/>
            <a:ext cx="1066800" cy="285750"/>
          </a:xfrm>
          <a:custGeom>
            <a:avLst/>
            <a:gdLst>
              <a:gd name="T0" fmla="*/ 2147483647 w 680"/>
              <a:gd name="T1" fmla="*/ 2147483647 h 182"/>
              <a:gd name="T2" fmla="*/ 0 w 680"/>
              <a:gd name="T3" fmla="*/ 0 h 182"/>
              <a:gd name="T4" fmla="*/ 2147483647 w 680"/>
              <a:gd name="T5" fmla="*/ 2147483647 h 182"/>
              <a:gd name="T6" fmla="*/ 0 60000 65536"/>
              <a:gd name="T7" fmla="*/ 0 60000 65536"/>
              <a:gd name="T8" fmla="*/ 0 60000 65536"/>
              <a:gd name="T9" fmla="*/ 0 w 680"/>
              <a:gd name="T10" fmla="*/ 0 h 182"/>
              <a:gd name="T11" fmla="*/ 680 w 680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182">
                <a:moveTo>
                  <a:pt x="39" y="171"/>
                </a:moveTo>
                <a:lnTo>
                  <a:pt x="0" y="0"/>
                </a:lnTo>
                <a:lnTo>
                  <a:pt x="680" y="182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Freeform 25"/>
          <p:cNvSpPr>
            <a:spLocks/>
          </p:cNvSpPr>
          <p:nvPr/>
        </p:nvSpPr>
        <p:spPr bwMode="auto">
          <a:xfrm>
            <a:off x="4824413" y="965200"/>
            <a:ext cx="1303337" cy="254000"/>
          </a:xfrm>
          <a:custGeom>
            <a:avLst/>
            <a:gdLst>
              <a:gd name="T0" fmla="*/ 0 w 799"/>
              <a:gd name="T1" fmla="*/ 0 h 162"/>
              <a:gd name="T2" fmla="*/ 2147483647 w 799"/>
              <a:gd name="T3" fmla="*/ 0 h 162"/>
              <a:gd name="T4" fmla="*/ 2147483647 w 799"/>
              <a:gd name="T5" fmla="*/ 2147483647 h 162"/>
              <a:gd name="T6" fmla="*/ 0 60000 65536"/>
              <a:gd name="T7" fmla="*/ 0 60000 65536"/>
              <a:gd name="T8" fmla="*/ 0 60000 65536"/>
              <a:gd name="T9" fmla="*/ 0 w 799"/>
              <a:gd name="T10" fmla="*/ 0 h 162"/>
              <a:gd name="T11" fmla="*/ 799 w 799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162">
                <a:moveTo>
                  <a:pt x="0" y="0"/>
                </a:moveTo>
                <a:lnTo>
                  <a:pt x="564" y="0"/>
                </a:lnTo>
                <a:lnTo>
                  <a:pt x="799" y="162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26"/>
          <p:cNvSpPr>
            <a:spLocks noChangeShapeType="1"/>
          </p:cNvSpPr>
          <p:nvPr/>
        </p:nvSpPr>
        <p:spPr bwMode="auto">
          <a:xfrm>
            <a:off x="5734050" y="965200"/>
            <a:ext cx="630238" cy="1952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Freeform 45"/>
          <p:cNvSpPr>
            <a:spLocks/>
          </p:cNvSpPr>
          <p:nvPr/>
        </p:nvSpPr>
        <p:spPr bwMode="auto">
          <a:xfrm>
            <a:off x="5237163" y="3030538"/>
            <a:ext cx="812800" cy="327025"/>
          </a:xfrm>
          <a:custGeom>
            <a:avLst/>
            <a:gdLst>
              <a:gd name="T0" fmla="*/ 0 w 518"/>
              <a:gd name="T1" fmla="*/ 2147483647 h 209"/>
              <a:gd name="T2" fmla="*/ 2147483647 w 518"/>
              <a:gd name="T3" fmla="*/ 2147483647 h 209"/>
              <a:gd name="T4" fmla="*/ 2147483647 w 518"/>
              <a:gd name="T5" fmla="*/ 0 h 209"/>
              <a:gd name="T6" fmla="*/ 0 60000 65536"/>
              <a:gd name="T7" fmla="*/ 0 60000 65536"/>
              <a:gd name="T8" fmla="*/ 0 60000 65536"/>
              <a:gd name="T9" fmla="*/ 0 w 518"/>
              <a:gd name="T10" fmla="*/ 0 h 209"/>
              <a:gd name="T11" fmla="*/ 518 w 518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8" h="209">
                <a:moveTo>
                  <a:pt x="0" y="209"/>
                </a:moveTo>
                <a:lnTo>
                  <a:pt x="334" y="209"/>
                </a:lnTo>
                <a:lnTo>
                  <a:pt x="518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20"/>
          <p:cNvSpPr>
            <a:spLocks noChangeShapeType="1"/>
          </p:cNvSpPr>
          <p:nvPr/>
        </p:nvSpPr>
        <p:spPr bwMode="auto">
          <a:xfrm>
            <a:off x="5327650" y="4208463"/>
            <a:ext cx="9858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21"/>
          <p:cNvSpPr>
            <a:spLocks noChangeShapeType="1"/>
          </p:cNvSpPr>
          <p:nvPr/>
        </p:nvSpPr>
        <p:spPr bwMode="auto">
          <a:xfrm>
            <a:off x="4810125" y="4852988"/>
            <a:ext cx="1171575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Freeform 23"/>
          <p:cNvSpPr>
            <a:spLocks/>
          </p:cNvSpPr>
          <p:nvPr/>
        </p:nvSpPr>
        <p:spPr bwMode="auto">
          <a:xfrm>
            <a:off x="5861050" y="1731963"/>
            <a:ext cx="952500" cy="466725"/>
          </a:xfrm>
          <a:custGeom>
            <a:avLst/>
            <a:gdLst>
              <a:gd name="T0" fmla="*/ 2147483647 w 607"/>
              <a:gd name="T1" fmla="*/ 2147483647 h 298"/>
              <a:gd name="T2" fmla="*/ 2147483647 w 607"/>
              <a:gd name="T3" fmla="*/ 0 h 298"/>
              <a:gd name="T4" fmla="*/ 0 w 607"/>
              <a:gd name="T5" fmla="*/ 0 h 298"/>
              <a:gd name="T6" fmla="*/ 2147483647 w 607"/>
              <a:gd name="T7" fmla="*/ 2147483647 h 298"/>
              <a:gd name="T8" fmla="*/ 2147483647 w 607"/>
              <a:gd name="T9" fmla="*/ 2147483647 h 2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7"/>
              <a:gd name="T16" fmla="*/ 0 h 298"/>
              <a:gd name="T17" fmla="*/ 607 w 607"/>
              <a:gd name="T18" fmla="*/ 298 h 2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7" h="298">
                <a:moveTo>
                  <a:pt x="296" y="298"/>
                </a:moveTo>
                <a:lnTo>
                  <a:pt x="607" y="0"/>
                </a:lnTo>
                <a:lnTo>
                  <a:pt x="0" y="0"/>
                </a:lnTo>
                <a:lnTo>
                  <a:pt x="296" y="298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Rectangle 5"/>
          <p:cNvSpPr>
            <a:spLocks noChangeArrowheads="1"/>
          </p:cNvSpPr>
          <p:nvPr/>
        </p:nvSpPr>
        <p:spPr bwMode="auto">
          <a:xfrm>
            <a:off x="2114550" y="53975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31794" name="Line 56"/>
          <p:cNvSpPr>
            <a:spLocks noChangeShapeType="1"/>
          </p:cNvSpPr>
          <p:nvPr/>
        </p:nvSpPr>
        <p:spPr bwMode="auto">
          <a:xfrm flipH="1">
            <a:off x="755650" y="623888"/>
            <a:ext cx="5429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7"/>
          <p:cNvSpPr>
            <a:spLocks noChangeShapeType="1"/>
          </p:cNvSpPr>
          <p:nvPr/>
        </p:nvSpPr>
        <p:spPr bwMode="auto">
          <a:xfrm flipH="1">
            <a:off x="863600" y="903288"/>
            <a:ext cx="522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8"/>
          <p:cNvSpPr>
            <a:spLocks noChangeShapeType="1"/>
          </p:cNvSpPr>
          <p:nvPr/>
        </p:nvSpPr>
        <p:spPr bwMode="auto">
          <a:xfrm flipH="1">
            <a:off x="792163" y="2425700"/>
            <a:ext cx="1423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9"/>
          <p:cNvSpPr>
            <a:spLocks noChangeShapeType="1"/>
          </p:cNvSpPr>
          <p:nvPr/>
        </p:nvSpPr>
        <p:spPr bwMode="auto">
          <a:xfrm>
            <a:off x="971550" y="2687638"/>
            <a:ext cx="5715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60"/>
          <p:cNvSpPr>
            <a:spLocks noChangeShapeType="1"/>
          </p:cNvSpPr>
          <p:nvPr/>
        </p:nvSpPr>
        <p:spPr bwMode="auto">
          <a:xfrm>
            <a:off x="827088" y="1825625"/>
            <a:ext cx="11731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Freeform 61"/>
          <p:cNvSpPr>
            <a:spLocks/>
          </p:cNvSpPr>
          <p:nvPr/>
        </p:nvSpPr>
        <p:spPr bwMode="auto">
          <a:xfrm>
            <a:off x="1368425" y="2925763"/>
            <a:ext cx="860425" cy="133350"/>
          </a:xfrm>
          <a:custGeom>
            <a:avLst/>
            <a:gdLst>
              <a:gd name="T0" fmla="*/ 0 w 549"/>
              <a:gd name="T1" fmla="*/ 2147483647 h 85"/>
              <a:gd name="T2" fmla="*/ 2147483647 w 549"/>
              <a:gd name="T3" fmla="*/ 2147483647 h 85"/>
              <a:gd name="T4" fmla="*/ 2147483647 w 549"/>
              <a:gd name="T5" fmla="*/ 0 h 85"/>
              <a:gd name="T6" fmla="*/ 0 60000 65536"/>
              <a:gd name="T7" fmla="*/ 0 60000 65536"/>
              <a:gd name="T8" fmla="*/ 0 60000 65536"/>
              <a:gd name="T9" fmla="*/ 0 w 549"/>
              <a:gd name="T10" fmla="*/ 0 h 85"/>
              <a:gd name="T11" fmla="*/ 549 w 549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9" h="85">
                <a:moveTo>
                  <a:pt x="0" y="85"/>
                </a:moveTo>
                <a:lnTo>
                  <a:pt x="499" y="85"/>
                </a:lnTo>
                <a:lnTo>
                  <a:pt x="549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63"/>
          <p:cNvSpPr>
            <a:spLocks noChangeShapeType="1"/>
          </p:cNvSpPr>
          <p:nvPr/>
        </p:nvSpPr>
        <p:spPr bwMode="auto">
          <a:xfrm flipH="1">
            <a:off x="2276475" y="2119313"/>
            <a:ext cx="1004888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Freeform 64"/>
          <p:cNvSpPr>
            <a:spLocks/>
          </p:cNvSpPr>
          <p:nvPr/>
        </p:nvSpPr>
        <p:spPr bwMode="auto">
          <a:xfrm>
            <a:off x="2228850" y="2727325"/>
            <a:ext cx="1054100" cy="312738"/>
          </a:xfrm>
          <a:custGeom>
            <a:avLst/>
            <a:gdLst>
              <a:gd name="T0" fmla="*/ 2147483647 w 673"/>
              <a:gd name="T1" fmla="*/ 2147483647 h 199"/>
              <a:gd name="T2" fmla="*/ 2147483647 w 673"/>
              <a:gd name="T3" fmla="*/ 2147483647 h 199"/>
              <a:gd name="T4" fmla="*/ 0 w 673"/>
              <a:gd name="T5" fmla="*/ 0 h 199"/>
              <a:gd name="T6" fmla="*/ 0 60000 65536"/>
              <a:gd name="T7" fmla="*/ 0 60000 65536"/>
              <a:gd name="T8" fmla="*/ 0 60000 65536"/>
              <a:gd name="T9" fmla="*/ 0 w 673"/>
              <a:gd name="T10" fmla="*/ 0 h 199"/>
              <a:gd name="T11" fmla="*/ 673 w 673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3" h="199">
                <a:moveTo>
                  <a:pt x="673" y="199"/>
                </a:moveTo>
                <a:lnTo>
                  <a:pt x="529" y="199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5"/>
          <p:cNvSpPr>
            <a:spLocks noChangeShapeType="1"/>
          </p:cNvSpPr>
          <p:nvPr/>
        </p:nvSpPr>
        <p:spPr bwMode="auto">
          <a:xfrm>
            <a:off x="877888" y="1268413"/>
            <a:ext cx="7874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Freeform 66"/>
          <p:cNvSpPr>
            <a:spLocks/>
          </p:cNvSpPr>
          <p:nvPr/>
        </p:nvSpPr>
        <p:spPr bwMode="auto">
          <a:xfrm>
            <a:off x="1671638" y="1268413"/>
            <a:ext cx="1006475" cy="287337"/>
          </a:xfrm>
          <a:custGeom>
            <a:avLst/>
            <a:gdLst>
              <a:gd name="T0" fmla="*/ 2147483647 w 641"/>
              <a:gd name="T1" fmla="*/ 2147483647 h 183"/>
              <a:gd name="T2" fmla="*/ 0 w 641"/>
              <a:gd name="T3" fmla="*/ 0 h 183"/>
              <a:gd name="T4" fmla="*/ 2147483647 w 641"/>
              <a:gd name="T5" fmla="*/ 2147483647 h 183"/>
              <a:gd name="T6" fmla="*/ 0 60000 65536"/>
              <a:gd name="T7" fmla="*/ 0 60000 65536"/>
              <a:gd name="T8" fmla="*/ 0 60000 65536"/>
              <a:gd name="T9" fmla="*/ 0 w 641"/>
              <a:gd name="T10" fmla="*/ 0 h 183"/>
              <a:gd name="T11" fmla="*/ 641 w 641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1" h="183">
                <a:moveTo>
                  <a:pt x="32" y="177"/>
                </a:moveTo>
                <a:lnTo>
                  <a:pt x="0" y="0"/>
                </a:lnTo>
                <a:lnTo>
                  <a:pt x="641" y="183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Freeform 62"/>
          <p:cNvSpPr>
            <a:spLocks/>
          </p:cNvSpPr>
          <p:nvPr/>
        </p:nvSpPr>
        <p:spPr bwMode="auto">
          <a:xfrm>
            <a:off x="1793875" y="1601788"/>
            <a:ext cx="858838" cy="441325"/>
          </a:xfrm>
          <a:custGeom>
            <a:avLst/>
            <a:gdLst>
              <a:gd name="T0" fmla="*/ 2147483647 w 547"/>
              <a:gd name="T1" fmla="*/ 2147483647 h 281"/>
              <a:gd name="T2" fmla="*/ 2147483647 w 547"/>
              <a:gd name="T3" fmla="*/ 0 h 281"/>
              <a:gd name="T4" fmla="*/ 0 w 547"/>
              <a:gd name="T5" fmla="*/ 2147483647 h 281"/>
              <a:gd name="T6" fmla="*/ 2147483647 w 547"/>
              <a:gd name="T7" fmla="*/ 2147483647 h 281"/>
              <a:gd name="T8" fmla="*/ 2147483647 w 547"/>
              <a:gd name="T9" fmla="*/ 2147483647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7"/>
              <a:gd name="T16" fmla="*/ 0 h 281"/>
              <a:gd name="T17" fmla="*/ 547 w 547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7" h="281">
                <a:moveTo>
                  <a:pt x="283" y="281"/>
                </a:moveTo>
                <a:lnTo>
                  <a:pt x="547" y="0"/>
                </a:lnTo>
                <a:lnTo>
                  <a:pt x="0" y="2"/>
                </a:lnTo>
                <a:lnTo>
                  <a:pt x="283" y="281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56"/>
          <p:cNvSpPr>
            <a:spLocks noChangeShapeType="1"/>
          </p:cNvSpPr>
          <p:nvPr/>
        </p:nvSpPr>
        <p:spPr bwMode="auto">
          <a:xfrm flipH="1">
            <a:off x="755650" y="623888"/>
            <a:ext cx="542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57"/>
          <p:cNvSpPr>
            <a:spLocks noChangeShapeType="1"/>
          </p:cNvSpPr>
          <p:nvPr/>
        </p:nvSpPr>
        <p:spPr bwMode="auto">
          <a:xfrm flipH="1">
            <a:off x="863600" y="903288"/>
            <a:ext cx="522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58"/>
          <p:cNvSpPr>
            <a:spLocks noChangeShapeType="1"/>
          </p:cNvSpPr>
          <p:nvPr/>
        </p:nvSpPr>
        <p:spPr bwMode="auto">
          <a:xfrm flipH="1">
            <a:off x="792163" y="2425700"/>
            <a:ext cx="1423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59"/>
          <p:cNvSpPr>
            <a:spLocks noChangeShapeType="1"/>
          </p:cNvSpPr>
          <p:nvPr/>
        </p:nvSpPr>
        <p:spPr bwMode="auto">
          <a:xfrm>
            <a:off x="971550" y="2687638"/>
            <a:ext cx="571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0"/>
          <p:cNvSpPr>
            <a:spLocks noChangeShapeType="1"/>
          </p:cNvSpPr>
          <p:nvPr/>
        </p:nvSpPr>
        <p:spPr bwMode="auto">
          <a:xfrm>
            <a:off x="827088" y="1825625"/>
            <a:ext cx="1173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Freeform 61"/>
          <p:cNvSpPr>
            <a:spLocks/>
          </p:cNvSpPr>
          <p:nvPr/>
        </p:nvSpPr>
        <p:spPr bwMode="auto">
          <a:xfrm>
            <a:off x="1368425" y="2925763"/>
            <a:ext cx="860425" cy="133350"/>
          </a:xfrm>
          <a:custGeom>
            <a:avLst/>
            <a:gdLst>
              <a:gd name="T0" fmla="*/ 0 w 549"/>
              <a:gd name="T1" fmla="*/ 2147483647 h 85"/>
              <a:gd name="T2" fmla="*/ 2147483647 w 549"/>
              <a:gd name="T3" fmla="*/ 2147483647 h 85"/>
              <a:gd name="T4" fmla="*/ 2147483647 w 549"/>
              <a:gd name="T5" fmla="*/ 0 h 85"/>
              <a:gd name="T6" fmla="*/ 0 60000 65536"/>
              <a:gd name="T7" fmla="*/ 0 60000 65536"/>
              <a:gd name="T8" fmla="*/ 0 60000 65536"/>
              <a:gd name="T9" fmla="*/ 0 w 549"/>
              <a:gd name="T10" fmla="*/ 0 h 85"/>
              <a:gd name="T11" fmla="*/ 549 w 549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9" h="85">
                <a:moveTo>
                  <a:pt x="0" y="85"/>
                </a:moveTo>
                <a:lnTo>
                  <a:pt x="499" y="85"/>
                </a:lnTo>
                <a:lnTo>
                  <a:pt x="54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63"/>
          <p:cNvSpPr>
            <a:spLocks noChangeShapeType="1"/>
          </p:cNvSpPr>
          <p:nvPr/>
        </p:nvSpPr>
        <p:spPr bwMode="auto">
          <a:xfrm flipH="1">
            <a:off x="2276475" y="2119313"/>
            <a:ext cx="10048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Freeform 64"/>
          <p:cNvSpPr>
            <a:spLocks/>
          </p:cNvSpPr>
          <p:nvPr/>
        </p:nvSpPr>
        <p:spPr bwMode="auto">
          <a:xfrm>
            <a:off x="2228850" y="2727325"/>
            <a:ext cx="1054100" cy="312738"/>
          </a:xfrm>
          <a:custGeom>
            <a:avLst/>
            <a:gdLst>
              <a:gd name="T0" fmla="*/ 2147483647 w 673"/>
              <a:gd name="T1" fmla="*/ 2147483647 h 199"/>
              <a:gd name="T2" fmla="*/ 2147483647 w 673"/>
              <a:gd name="T3" fmla="*/ 2147483647 h 199"/>
              <a:gd name="T4" fmla="*/ 0 w 673"/>
              <a:gd name="T5" fmla="*/ 0 h 199"/>
              <a:gd name="T6" fmla="*/ 0 60000 65536"/>
              <a:gd name="T7" fmla="*/ 0 60000 65536"/>
              <a:gd name="T8" fmla="*/ 0 60000 65536"/>
              <a:gd name="T9" fmla="*/ 0 w 673"/>
              <a:gd name="T10" fmla="*/ 0 h 199"/>
              <a:gd name="T11" fmla="*/ 673 w 673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3" h="199">
                <a:moveTo>
                  <a:pt x="673" y="199"/>
                </a:moveTo>
                <a:lnTo>
                  <a:pt x="529" y="199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65"/>
          <p:cNvSpPr>
            <a:spLocks noChangeShapeType="1"/>
          </p:cNvSpPr>
          <p:nvPr/>
        </p:nvSpPr>
        <p:spPr bwMode="auto">
          <a:xfrm>
            <a:off x="877888" y="1268413"/>
            <a:ext cx="7874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Freeform 66"/>
          <p:cNvSpPr>
            <a:spLocks/>
          </p:cNvSpPr>
          <p:nvPr/>
        </p:nvSpPr>
        <p:spPr bwMode="auto">
          <a:xfrm>
            <a:off x="1671638" y="1268413"/>
            <a:ext cx="1006475" cy="287337"/>
          </a:xfrm>
          <a:custGeom>
            <a:avLst/>
            <a:gdLst>
              <a:gd name="T0" fmla="*/ 2147483647 w 641"/>
              <a:gd name="T1" fmla="*/ 2147483647 h 183"/>
              <a:gd name="T2" fmla="*/ 0 w 641"/>
              <a:gd name="T3" fmla="*/ 0 h 183"/>
              <a:gd name="T4" fmla="*/ 2147483647 w 641"/>
              <a:gd name="T5" fmla="*/ 2147483647 h 183"/>
              <a:gd name="T6" fmla="*/ 0 60000 65536"/>
              <a:gd name="T7" fmla="*/ 0 60000 65536"/>
              <a:gd name="T8" fmla="*/ 0 60000 65536"/>
              <a:gd name="T9" fmla="*/ 0 w 641"/>
              <a:gd name="T10" fmla="*/ 0 h 183"/>
              <a:gd name="T11" fmla="*/ 641 w 641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1" h="183">
                <a:moveTo>
                  <a:pt x="32" y="177"/>
                </a:moveTo>
                <a:lnTo>
                  <a:pt x="0" y="0"/>
                </a:lnTo>
                <a:lnTo>
                  <a:pt x="641" y="18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Freeform 62"/>
          <p:cNvSpPr>
            <a:spLocks/>
          </p:cNvSpPr>
          <p:nvPr/>
        </p:nvSpPr>
        <p:spPr bwMode="auto">
          <a:xfrm>
            <a:off x="1793875" y="1601788"/>
            <a:ext cx="858838" cy="441325"/>
          </a:xfrm>
          <a:custGeom>
            <a:avLst/>
            <a:gdLst>
              <a:gd name="T0" fmla="*/ 2147483647 w 547"/>
              <a:gd name="T1" fmla="*/ 2147483647 h 281"/>
              <a:gd name="T2" fmla="*/ 2147483647 w 547"/>
              <a:gd name="T3" fmla="*/ 0 h 281"/>
              <a:gd name="T4" fmla="*/ 0 w 547"/>
              <a:gd name="T5" fmla="*/ 2147483647 h 281"/>
              <a:gd name="T6" fmla="*/ 2147483647 w 547"/>
              <a:gd name="T7" fmla="*/ 2147483647 h 281"/>
              <a:gd name="T8" fmla="*/ 2147483647 w 547"/>
              <a:gd name="T9" fmla="*/ 2147483647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7"/>
              <a:gd name="T16" fmla="*/ 0 h 281"/>
              <a:gd name="T17" fmla="*/ 547 w 547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7" h="281">
                <a:moveTo>
                  <a:pt x="283" y="281"/>
                </a:moveTo>
                <a:lnTo>
                  <a:pt x="547" y="0"/>
                </a:lnTo>
                <a:lnTo>
                  <a:pt x="0" y="2"/>
                </a:lnTo>
                <a:lnTo>
                  <a:pt x="283" y="28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Line 46"/>
          <p:cNvSpPr>
            <a:spLocks noChangeShapeType="1"/>
          </p:cNvSpPr>
          <p:nvPr/>
        </p:nvSpPr>
        <p:spPr bwMode="auto">
          <a:xfrm>
            <a:off x="4918075" y="1978025"/>
            <a:ext cx="118268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Line 9"/>
          <p:cNvSpPr>
            <a:spLocks noChangeShapeType="1"/>
          </p:cNvSpPr>
          <p:nvPr/>
        </p:nvSpPr>
        <p:spPr bwMode="auto">
          <a:xfrm flipH="1">
            <a:off x="4802188" y="555625"/>
            <a:ext cx="5302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Line 10"/>
          <p:cNvSpPr>
            <a:spLocks noChangeShapeType="1"/>
          </p:cNvSpPr>
          <p:nvPr/>
        </p:nvSpPr>
        <p:spPr bwMode="auto">
          <a:xfrm flipH="1">
            <a:off x="7343775" y="1152525"/>
            <a:ext cx="3683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Line 11"/>
          <p:cNvSpPr>
            <a:spLocks noChangeShapeType="1"/>
          </p:cNvSpPr>
          <p:nvPr/>
        </p:nvSpPr>
        <p:spPr bwMode="auto">
          <a:xfrm flipH="1">
            <a:off x="6357938" y="2316163"/>
            <a:ext cx="13557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Line 12"/>
          <p:cNvSpPr>
            <a:spLocks noChangeShapeType="1"/>
          </p:cNvSpPr>
          <p:nvPr/>
        </p:nvSpPr>
        <p:spPr bwMode="auto">
          <a:xfrm>
            <a:off x="5414963" y="2762250"/>
            <a:ext cx="9175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Line 13"/>
          <p:cNvSpPr>
            <a:spLocks noChangeShapeType="1"/>
          </p:cNvSpPr>
          <p:nvPr/>
        </p:nvSpPr>
        <p:spPr bwMode="auto">
          <a:xfrm>
            <a:off x="5230813" y="2997200"/>
            <a:ext cx="10826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Line 15"/>
          <p:cNvSpPr>
            <a:spLocks noChangeShapeType="1"/>
          </p:cNvSpPr>
          <p:nvPr/>
        </p:nvSpPr>
        <p:spPr bwMode="auto">
          <a:xfrm>
            <a:off x="5305425" y="2540000"/>
            <a:ext cx="7524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Line 18"/>
          <p:cNvSpPr>
            <a:spLocks noChangeShapeType="1"/>
          </p:cNvSpPr>
          <p:nvPr/>
        </p:nvSpPr>
        <p:spPr bwMode="auto">
          <a:xfrm>
            <a:off x="6961188" y="2976563"/>
            <a:ext cx="7524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Line 19"/>
          <p:cNvSpPr>
            <a:spLocks noChangeShapeType="1"/>
          </p:cNvSpPr>
          <p:nvPr/>
        </p:nvSpPr>
        <p:spPr bwMode="auto">
          <a:xfrm>
            <a:off x="4941888" y="1428750"/>
            <a:ext cx="8175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Freeform 24"/>
          <p:cNvSpPr>
            <a:spLocks/>
          </p:cNvSpPr>
          <p:nvPr/>
        </p:nvSpPr>
        <p:spPr bwMode="auto">
          <a:xfrm>
            <a:off x="5759450" y="1428750"/>
            <a:ext cx="1066800" cy="285750"/>
          </a:xfrm>
          <a:custGeom>
            <a:avLst/>
            <a:gdLst>
              <a:gd name="T0" fmla="*/ 2147483647 w 680"/>
              <a:gd name="T1" fmla="*/ 2147483647 h 182"/>
              <a:gd name="T2" fmla="*/ 0 w 680"/>
              <a:gd name="T3" fmla="*/ 0 h 182"/>
              <a:gd name="T4" fmla="*/ 2147483647 w 680"/>
              <a:gd name="T5" fmla="*/ 2147483647 h 182"/>
              <a:gd name="T6" fmla="*/ 0 60000 65536"/>
              <a:gd name="T7" fmla="*/ 0 60000 65536"/>
              <a:gd name="T8" fmla="*/ 0 60000 65536"/>
              <a:gd name="T9" fmla="*/ 0 w 680"/>
              <a:gd name="T10" fmla="*/ 0 h 182"/>
              <a:gd name="T11" fmla="*/ 680 w 680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182">
                <a:moveTo>
                  <a:pt x="39" y="171"/>
                </a:moveTo>
                <a:lnTo>
                  <a:pt x="0" y="0"/>
                </a:lnTo>
                <a:lnTo>
                  <a:pt x="680" y="18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Freeform 25"/>
          <p:cNvSpPr>
            <a:spLocks/>
          </p:cNvSpPr>
          <p:nvPr/>
        </p:nvSpPr>
        <p:spPr bwMode="auto">
          <a:xfrm>
            <a:off x="4824413" y="965200"/>
            <a:ext cx="1303337" cy="254000"/>
          </a:xfrm>
          <a:custGeom>
            <a:avLst/>
            <a:gdLst>
              <a:gd name="T0" fmla="*/ 0 w 799"/>
              <a:gd name="T1" fmla="*/ 0 h 162"/>
              <a:gd name="T2" fmla="*/ 2147483647 w 799"/>
              <a:gd name="T3" fmla="*/ 0 h 162"/>
              <a:gd name="T4" fmla="*/ 2147483647 w 799"/>
              <a:gd name="T5" fmla="*/ 2147483647 h 162"/>
              <a:gd name="T6" fmla="*/ 0 60000 65536"/>
              <a:gd name="T7" fmla="*/ 0 60000 65536"/>
              <a:gd name="T8" fmla="*/ 0 60000 65536"/>
              <a:gd name="T9" fmla="*/ 0 w 799"/>
              <a:gd name="T10" fmla="*/ 0 h 162"/>
              <a:gd name="T11" fmla="*/ 799 w 799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162">
                <a:moveTo>
                  <a:pt x="0" y="0"/>
                </a:moveTo>
                <a:lnTo>
                  <a:pt x="564" y="0"/>
                </a:lnTo>
                <a:lnTo>
                  <a:pt x="799" y="16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Line 26"/>
          <p:cNvSpPr>
            <a:spLocks noChangeShapeType="1"/>
          </p:cNvSpPr>
          <p:nvPr/>
        </p:nvSpPr>
        <p:spPr bwMode="auto">
          <a:xfrm>
            <a:off x="5734050" y="965200"/>
            <a:ext cx="630238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Freeform 45"/>
          <p:cNvSpPr>
            <a:spLocks/>
          </p:cNvSpPr>
          <p:nvPr/>
        </p:nvSpPr>
        <p:spPr bwMode="auto">
          <a:xfrm>
            <a:off x="5237163" y="3030538"/>
            <a:ext cx="812800" cy="327025"/>
          </a:xfrm>
          <a:custGeom>
            <a:avLst/>
            <a:gdLst>
              <a:gd name="T0" fmla="*/ 0 w 518"/>
              <a:gd name="T1" fmla="*/ 2147483647 h 209"/>
              <a:gd name="T2" fmla="*/ 2147483647 w 518"/>
              <a:gd name="T3" fmla="*/ 2147483647 h 209"/>
              <a:gd name="T4" fmla="*/ 2147483647 w 518"/>
              <a:gd name="T5" fmla="*/ 0 h 209"/>
              <a:gd name="T6" fmla="*/ 0 60000 65536"/>
              <a:gd name="T7" fmla="*/ 0 60000 65536"/>
              <a:gd name="T8" fmla="*/ 0 60000 65536"/>
              <a:gd name="T9" fmla="*/ 0 w 518"/>
              <a:gd name="T10" fmla="*/ 0 h 209"/>
              <a:gd name="T11" fmla="*/ 518 w 518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8" h="209">
                <a:moveTo>
                  <a:pt x="0" y="209"/>
                </a:moveTo>
                <a:lnTo>
                  <a:pt x="334" y="209"/>
                </a:lnTo>
                <a:lnTo>
                  <a:pt x="5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Line 20"/>
          <p:cNvSpPr>
            <a:spLocks noChangeShapeType="1"/>
          </p:cNvSpPr>
          <p:nvPr/>
        </p:nvSpPr>
        <p:spPr bwMode="auto">
          <a:xfrm>
            <a:off x="5327650" y="4208463"/>
            <a:ext cx="985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Line 21"/>
          <p:cNvSpPr>
            <a:spLocks noChangeShapeType="1"/>
          </p:cNvSpPr>
          <p:nvPr/>
        </p:nvSpPr>
        <p:spPr bwMode="auto">
          <a:xfrm>
            <a:off x="4810125" y="4852988"/>
            <a:ext cx="11715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Freeform 23"/>
          <p:cNvSpPr>
            <a:spLocks/>
          </p:cNvSpPr>
          <p:nvPr/>
        </p:nvSpPr>
        <p:spPr bwMode="auto">
          <a:xfrm>
            <a:off x="5861050" y="1731963"/>
            <a:ext cx="952500" cy="466725"/>
          </a:xfrm>
          <a:custGeom>
            <a:avLst/>
            <a:gdLst>
              <a:gd name="T0" fmla="*/ 2147483647 w 607"/>
              <a:gd name="T1" fmla="*/ 2147483647 h 298"/>
              <a:gd name="T2" fmla="*/ 2147483647 w 607"/>
              <a:gd name="T3" fmla="*/ 0 h 298"/>
              <a:gd name="T4" fmla="*/ 0 w 607"/>
              <a:gd name="T5" fmla="*/ 0 h 298"/>
              <a:gd name="T6" fmla="*/ 2147483647 w 607"/>
              <a:gd name="T7" fmla="*/ 2147483647 h 298"/>
              <a:gd name="T8" fmla="*/ 2147483647 w 607"/>
              <a:gd name="T9" fmla="*/ 2147483647 h 2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7"/>
              <a:gd name="T16" fmla="*/ 0 h 298"/>
              <a:gd name="T17" fmla="*/ 607 w 607"/>
              <a:gd name="T18" fmla="*/ 298 h 2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7" h="298">
                <a:moveTo>
                  <a:pt x="296" y="298"/>
                </a:moveTo>
                <a:lnTo>
                  <a:pt x="607" y="0"/>
                </a:lnTo>
                <a:lnTo>
                  <a:pt x="0" y="0"/>
                </a:lnTo>
                <a:lnTo>
                  <a:pt x="296" y="298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Freeform 14"/>
          <p:cNvSpPr>
            <a:spLocks/>
          </p:cNvSpPr>
          <p:nvPr/>
        </p:nvSpPr>
        <p:spPr bwMode="auto">
          <a:xfrm>
            <a:off x="6446838" y="3035300"/>
            <a:ext cx="1265237" cy="327025"/>
          </a:xfrm>
          <a:custGeom>
            <a:avLst/>
            <a:gdLst>
              <a:gd name="T0" fmla="*/ 2147483647 w 806"/>
              <a:gd name="T1" fmla="*/ 2147483647 h 209"/>
              <a:gd name="T2" fmla="*/ 2147483647 w 806"/>
              <a:gd name="T3" fmla="*/ 2147483647 h 209"/>
              <a:gd name="T4" fmla="*/ 0 w 806"/>
              <a:gd name="T5" fmla="*/ 0 h 209"/>
              <a:gd name="T6" fmla="*/ 0 60000 65536"/>
              <a:gd name="T7" fmla="*/ 0 60000 65536"/>
              <a:gd name="T8" fmla="*/ 0 60000 65536"/>
              <a:gd name="T9" fmla="*/ 0 w 806"/>
              <a:gd name="T10" fmla="*/ 0 h 209"/>
              <a:gd name="T11" fmla="*/ 806 w 806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6" h="209">
                <a:moveTo>
                  <a:pt x="806" y="209"/>
                </a:moveTo>
                <a:lnTo>
                  <a:pt x="577" y="209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Freeform 22"/>
          <p:cNvSpPr>
            <a:spLocks/>
          </p:cNvSpPr>
          <p:nvPr/>
        </p:nvSpPr>
        <p:spPr bwMode="auto">
          <a:xfrm>
            <a:off x="5786438" y="6392863"/>
            <a:ext cx="508000" cy="130175"/>
          </a:xfrm>
          <a:custGeom>
            <a:avLst/>
            <a:gdLst>
              <a:gd name="T0" fmla="*/ 0 w 324"/>
              <a:gd name="T1" fmla="*/ 2147483647 h 83"/>
              <a:gd name="T2" fmla="*/ 2147483647 w 324"/>
              <a:gd name="T3" fmla="*/ 2147483647 h 83"/>
              <a:gd name="T4" fmla="*/ 2147483647 w 324"/>
              <a:gd name="T5" fmla="*/ 0 h 83"/>
              <a:gd name="T6" fmla="*/ 0 60000 65536"/>
              <a:gd name="T7" fmla="*/ 0 60000 65536"/>
              <a:gd name="T8" fmla="*/ 0 60000 65536"/>
              <a:gd name="T9" fmla="*/ 0 w 324"/>
              <a:gd name="T10" fmla="*/ 0 h 83"/>
              <a:gd name="T11" fmla="*/ 324 w 324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83">
                <a:moveTo>
                  <a:pt x="0" y="83"/>
                </a:moveTo>
                <a:lnTo>
                  <a:pt x="268" y="78"/>
                </a:lnTo>
                <a:lnTo>
                  <a:pt x="32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23.24</a:t>
            </a:r>
          </a:p>
        </p:txBody>
      </p:sp>
      <p:pic>
        <p:nvPicPr>
          <p:cNvPr id="32771" name="Picture 610" descr="\\172.16.3.215\data4\Graphics\Powerpoint\MH_DCM\MH_DCM-TEXTEDIT PROJECTS\SALADIN 7e\Processed files\chapt23\chapt23_textedit\jpg\sal03717_23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3" y="865188"/>
            <a:ext cx="5680075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Line 11"/>
          <p:cNvSpPr>
            <a:spLocks noChangeShapeType="1"/>
          </p:cNvSpPr>
          <p:nvPr/>
        </p:nvSpPr>
        <p:spPr bwMode="auto">
          <a:xfrm>
            <a:off x="5192713" y="3722688"/>
            <a:ext cx="28575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Line 12"/>
          <p:cNvSpPr>
            <a:spLocks noChangeShapeType="1"/>
          </p:cNvSpPr>
          <p:nvPr/>
        </p:nvSpPr>
        <p:spPr bwMode="auto">
          <a:xfrm>
            <a:off x="5262563" y="3722688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Line 13"/>
          <p:cNvSpPr>
            <a:spLocks noChangeShapeType="1"/>
          </p:cNvSpPr>
          <p:nvPr/>
        </p:nvSpPr>
        <p:spPr bwMode="auto">
          <a:xfrm>
            <a:off x="5330825" y="3722688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Line 14"/>
          <p:cNvSpPr>
            <a:spLocks noChangeShapeType="1"/>
          </p:cNvSpPr>
          <p:nvPr/>
        </p:nvSpPr>
        <p:spPr bwMode="auto">
          <a:xfrm>
            <a:off x="5399088" y="3722688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Line 15"/>
          <p:cNvSpPr>
            <a:spLocks noChangeShapeType="1"/>
          </p:cNvSpPr>
          <p:nvPr/>
        </p:nvSpPr>
        <p:spPr bwMode="auto">
          <a:xfrm>
            <a:off x="5467350" y="3722688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Line 16"/>
          <p:cNvSpPr>
            <a:spLocks noChangeShapeType="1"/>
          </p:cNvSpPr>
          <p:nvPr/>
        </p:nvSpPr>
        <p:spPr bwMode="auto">
          <a:xfrm>
            <a:off x="5535613" y="3722688"/>
            <a:ext cx="28575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Line 17"/>
          <p:cNvSpPr>
            <a:spLocks noChangeShapeType="1"/>
          </p:cNvSpPr>
          <p:nvPr/>
        </p:nvSpPr>
        <p:spPr bwMode="auto">
          <a:xfrm>
            <a:off x="5605463" y="3722688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Line 18"/>
          <p:cNvSpPr>
            <a:spLocks noChangeShapeType="1"/>
          </p:cNvSpPr>
          <p:nvPr/>
        </p:nvSpPr>
        <p:spPr bwMode="auto">
          <a:xfrm>
            <a:off x="5673725" y="3722688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Line 19"/>
          <p:cNvSpPr>
            <a:spLocks noChangeShapeType="1"/>
          </p:cNvSpPr>
          <p:nvPr/>
        </p:nvSpPr>
        <p:spPr bwMode="auto">
          <a:xfrm>
            <a:off x="5741988" y="3722688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Line 20"/>
          <p:cNvSpPr>
            <a:spLocks noChangeShapeType="1"/>
          </p:cNvSpPr>
          <p:nvPr/>
        </p:nvSpPr>
        <p:spPr bwMode="auto">
          <a:xfrm>
            <a:off x="5810250" y="3722688"/>
            <a:ext cx="28575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Line 21"/>
          <p:cNvSpPr>
            <a:spLocks noChangeShapeType="1"/>
          </p:cNvSpPr>
          <p:nvPr/>
        </p:nvSpPr>
        <p:spPr bwMode="auto">
          <a:xfrm>
            <a:off x="5878513" y="3722688"/>
            <a:ext cx="28575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Line 22"/>
          <p:cNvSpPr>
            <a:spLocks noChangeShapeType="1"/>
          </p:cNvSpPr>
          <p:nvPr/>
        </p:nvSpPr>
        <p:spPr bwMode="auto">
          <a:xfrm>
            <a:off x="5948363" y="3722688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Line 23"/>
          <p:cNvSpPr>
            <a:spLocks noChangeShapeType="1"/>
          </p:cNvSpPr>
          <p:nvPr/>
        </p:nvSpPr>
        <p:spPr bwMode="auto">
          <a:xfrm>
            <a:off x="6016625" y="3722688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5" name="Line 24"/>
          <p:cNvSpPr>
            <a:spLocks noChangeShapeType="1"/>
          </p:cNvSpPr>
          <p:nvPr/>
        </p:nvSpPr>
        <p:spPr bwMode="auto">
          <a:xfrm>
            <a:off x="5245100" y="3306763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Line 25"/>
          <p:cNvSpPr>
            <a:spLocks noChangeShapeType="1"/>
          </p:cNvSpPr>
          <p:nvPr/>
        </p:nvSpPr>
        <p:spPr bwMode="auto">
          <a:xfrm>
            <a:off x="5313363" y="3306763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Line 26"/>
          <p:cNvSpPr>
            <a:spLocks noChangeShapeType="1"/>
          </p:cNvSpPr>
          <p:nvPr/>
        </p:nvSpPr>
        <p:spPr bwMode="auto">
          <a:xfrm>
            <a:off x="5381625" y="3306763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Line 27"/>
          <p:cNvSpPr>
            <a:spLocks noChangeShapeType="1"/>
          </p:cNvSpPr>
          <p:nvPr/>
        </p:nvSpPr>
        <p:spPr bwMode="auto">
          <a:xfrm>
            <a:off x="5449888" y="3306763"/>
            <a:ext cx="28575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Line 28"/>
          <p:cNvSpPr>
            <a:spLocks noChangeShapeType="1"/>
          </p:cNvSpPr>
          <p:nvPr/>
        </p:nvSpPr>
        <p:spPr bwMode="auto">
          <a:xfrm>
            <a:off x="5519738" y="3306763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Line 29"/>
          <p:cNvSpPr>
            <a:spLocks noChangeShapeType="1"/>
          </p:cNvSpPr>
          <p:nvPr/>
        </p:nvSpPr>
        <p:spPr bwMode="auto">
          <a:xfrm>
            <a:off x="5588000" y="3306763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Line 30"/>
          <p:cNvSpPr>
            <a:spLocks noChangeShapeType="1"/>
          </p:cNvSpPr>
          <p:nvPr/>
        </p:nvSpPr>
        <p:spPr bwMode="auto">
          <a:xfrm>
            <a:off x="5656263" y="3306763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Line 31"/>
          <p:cNvSpPr>
            <a:spLocks noChangeShapeType="1"/>
          </p:cNvSpPr>
          <p:nvPr/>
        </p:nvSpPr>
        <p:spPr bwMode="auto">
          <a:xfrm>
            <a:off x="5724525" y="3306763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Line 32"/>
          <p:cNvSpPr>
            <a:spLocks noChangeShapeType="1"/>
          </p:cNvSpPr>
          <p:nvPr/>
        </p:nvSpPr>
        <p:spPr bwMode="auto">
          <a:xfrm>
            <a:off x="5792788" y="3306763"/>
            <a:ext cx="28575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4" name="Line 33"/>
          <p:cNvSpPr>
            <a:spLocks noChangeShapeType="1"/>
          </p:cNvSpPr>
          <p:nvPr/>
        </p:nvSpPr>
        <p:spPr bwMode="auto">
          <a:xfrm>
            <a:off x="5862638" y="3306763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5" name="Line 34"/>
          <p:cNvSpPr>
            <a:spLocks noChangeShapeType="1"/>
          </p:cNvSpPr>
          <p:nvPr/>
        </p:nvSpPr>
        <p:spPr bwMode="auto">
          <a:xfrm>
            <a:off x="5930900" y="3306763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6" name="Line 35"/>
          <p:cNvSpPr>
            <a:spLocks noChangeShapeType="1"/>
          </p:cNvSpPr>
          <p:nvPr/>
        </p:nvSpPr>
        <p:spPr bwMode="auto">
          <a:xfrm>
            <a:off x="5999163" y="3306763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7" name="Line 36"/>
          <p:cNvSpPr>
            <a:spLocks noChangeShapeType="1"/>
          </p:cNvSpPr>
          <p:nvPr/>
        </p:nvSpPr>
        <p:spPr bwMode="auto">
          <a:xfrm>
            <a:off x="5275263" y="2884488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8" name="Line 37"/>
          <p:cNvSpPr>
            <a:spLocks noChangeShapeType="1"/>
          </p:cNvSpPr>
          <p:nvPr/>
        </p:nvSpPr>
        <p:spPr bwMode="auto">
          <a:xfrm>
            <a:off x="5343525" y="2884488"/>
            <a:ext cx="28575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9" name="Line 38"/>
          <p:cNvSpPr>
            <a:spLocks noChangeShapeType="1"/>
          </p:cNvSpPr>
          <p:nvPr/>
        </p:nvSpPr>
        <p:spPr bwMode="auto">
          <a:xfrm>
            <a:off x="5413375" y="2884488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0" name="Line 39"/>
          <p:cNvSpPr>
            <a:spLocks noChangeShapeType="1"/>
          </p:cNvSpPr>
          <p:nvPr/>
        </p:nvSpPr>
        <p:spPr bwMode="auto">
          <a:xfrm>
            <a:off x="5481638" y="2884488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1" name="Line 40"/>
          <p:cNvSpPr>
            <a:spLocks noChangeShapeType="1"/>
          </p:cNvSpPr>
          <p:nvPr/>
        </p:nvSpPr>
        <p:spPr bwMode="auto">
          <a:xfrm>
            <a:off x="5549900" y="2884488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2" name="Line 41"/>
          <p:cNvSpPr>
            <a:spLocks noChangeShapeType="1"/>
          </p:cNvSpPr>
          <p:nvPr/>
        </p:nvSpPr>
        <p:spPr bwMode="auto">
          <a:xfrm>
            <a:off x="5618163" y="2884488"/>
            <a:ext cx="28575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3" name="Line 42"/>
          <p:cNvSpPr>
            <a:spLocks noChangeShapeType="1"/>
          </p:cNvSpPr>
          <p:nvPr/>
        </p:nvSpPr>
        <p:spPr bwMode="auto">
          <a:xfrm>
            <a:off x="5686425" y="2884488"/>
            <a:ext cx="28575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4" name="Line 43"/>
          <p:cNvSpPr>
            <a:spLocks noChangeShapeType="1"/>
          </p:cNvSpPr>
          <p:nvPr/>
        </p:nvSpPr>
        <p:spPr bwMode="auto">
          <a:xfrm>
            <a:off x="5756275" y="2884488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5" name="Line 44"/>
          <p:cNvSpPr>
            <a:spLocks noChangeShapeType="1"/>
          </p:cNvSpPr>
          <p:nvPr/>
        </p:nvSpPr>
        <p:spPr bwMode="auto">
          <a:xfrm>
            <a:off x="5824538" y="2884488"/>
            <a:ext cx="269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6" name="Line 45"/>
          <p:cNvSpPr>
            <a:spLocks noChangeShapeType="1"/>
          </p:cNvSpPr>
          <p:nvPr/>
        </p:nvSpPr>
        <p:spPr bwMode="auto">
          <a:xfrm>
            <a:off x="5892800" y="2884488"/>
            <a:ext cx="26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7" name="Line 46"/>
          <p:cNvSpPr>
            <a:spLocks noChangeShapeType="1"/>
          </p:cNvSpPr>
          <p:nvPr/>
        </p:nvSpPr>
        <p:spPr bwMode="auto">
          <a:xfrm>
            <a:off x="5961063" y="2884488"/>
            <a:ext cx="28575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8" name="Line 47"/>
          <p:cNvSpPr>
            <a:spLocks noChangeShapeType="1"/>
          </p:cNvSpPr>
          <p:nvPr/>
        </p:nvSpPr>
        <p:spPr bwMode="auto">
          <a:xfrm>
            <a:off x="6029325" y="2884488"/>
            <a:ext cx="2063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9" name="Freeform 48"/>
          <p:cNvSpPr>
            <a:spLocks/>
          </p:cNvSpPr>
          <p:nvPr/>
        </p:nvSpPr>
        <p:spPr bwMode="auto">
          <a:xfrm>
            <a:off x="2614613" y="2157413"/>
            <a:ext cx="1339850" cy="73025"/>
          </a:xfrm>
          <a:custGeom>
            <a:avLst/>
            <a:gdLst>
              <a:gd name="T0" fmla="*/ 2147483647 w 844"/>
              <a:gd name="T1" fmla="*/ 2147483647 h 46"/>
              <a:gd name="T2" fmla="*/ 2147483647 w 844"/>
              <a:gd name="T3" fmla="*/ 0 h 46"/>
              <a:gd name="T4" fmla="*/ 0 w 844"/>
              <a:gd name="T5" fmla="*/ 0 h 46"/>
              <a:gd name="T6" fmla="*/ 0 w 844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844"/>
              <a:gd name="T13" fmla="*/ 0 h 46"/>
              <a:gd name="T14" fmla="*/ 844 w 844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4" h="46">
                <a:moveTo>
                  <a:pt x="844" y="46"/>
                </a:moveTo>
                <a:lnTo>
                  <a:pt x="844" y="0"/>
                </a:lnTo>
                <a:lnTo>
                  <a:pt x="0" y="0"/>
                </a:lnTo>
                <a:lnTo>
                  <a:pt x="0" y="4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0" name="Line 49"/>
          <p:cNvSpPr>
            <a:spLocks noChangeShapeType="1"/>
          </p:cNvSpPr>
          <p:nvPr/>
        </p:nvSpPr>
        <p:spPr bwMode="auto">
          <a:xfrm flipV="1">
            <a:off x="3282950" y="2100263"/>
            <a:ext cx="1588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1" name="Line 50"/>
          <p:cNvSpPr>
            <a:spLocks noChangeShapeType="1"/>
          </p:cNvSpPr>
          <p:nvPr/>
        </p:nvSpPr>
        <p:spPr bwMode="auto">
          <a:xfrm>
            <a:off x="2511425" y="5275263"/>
            <a:ext cx="1063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2" name="Freeform 51"/>
          <p:cNvSpPr>
            <a:spLocks/>
          </p:cNvSpPr>
          <p:nvPr/>
        </p:nvSpPr>
        <p:spPr bwMode="auto">
          <a:xfrm>
            <a:off x="1539875" y="2822575"/>
            <a:ext cx="1225550" cy="1846263"/>
          </a:xfrm>
          <a:custGeom>
            <a:avLst/>
            <a:gdLst>
              <a:gd name="T0" fmla="*/ 2147483647 w 772"/>
              <a:gd name="T1" fmla="*/ 0 h 1163"/>
              <a:gd name="T2" fmla="*/ 2147483647 w 772"/>
              <a:gd name="T3" fmla="*/ 2147483647 h 1163"/>
              <a:gd name="T4" fmla="*/ 0 w 772"/>
              <a:gd name="T5" fmla="*/ 2147483647 h 1163"/>
              <a:gd name="T6" fmla="*/ 0 60000 65536"/>
              <a:gd name="T7" fmla="*/ 0 60000 65536"/>
              <a:gd name="T8" fmla="*/ 0 60000 65536"/>
              <a:gd name="T9" fmla="*/ 0 w 772"/>
              <a:gd name="T10" fmla="*/ 0 h 1163"/>
              <a:gd name="T11" fmla="*/ 772 w 772"/>
              <a:gd name="T12" fmla="*/ 1163 h 1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2" h="1163">
                <a:moveTo>
                  <a:pt x="772" y="0"/>
                </a:moveTo>
                <a:lnTo>
                  <a:pt x="141" y="1163"/>
                </a:lnTo>
                <a:lnTo>
                  <a:pt x="0" y="116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3" name="Freeform 52"/>
          <p:cNvSpPr>
            <a:spLocks/>
          </p:cNvSpPr>
          <p:nvPr/>
        </p:nvSpPr>
        <p:spPr bwMode="auto">
          <a:xfrm>
            <a:off x="1509713" y="5499100"/>
            <a:ext cx="757237" cy="247650"/>
          </a:xfrm>
          <a:custGeom>
            <a:avLst/>
            <a:gdLst>
              <a:gd name="T0" fmla="*/ 0 w 477"/>
              <a:gd name="T1" fmla="*/ 2147483647 h 156"/>
              <a:gd name="T2" fmla="*/ 2147483647 w 477"/>
              <a:gd name="T3" fmla="*/ 2147483647 h 156"/>
              <a:gd name="T4" fmla="*/ 2147483647 w 477"/>
              <a:gd name="T5" fmla="*/ 0 h 156"/>
              <a:gd name="T6" fmla="*/ 0 60000 65536"/>
              <a:gd name="T7" fmla="*/ 0 60000 65536"/>
              <a:gd name="T8" fmla="*/ 0 60000 65536"/>
              <a:gd name="T9" fmla="*/ 0 w 477"/>
              <a:gd name="T10" fmla="*/ 0 h 156"/>
              <a:gd name="T11" fmla="*/ 477 w 477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7" h="156">
                <a:moveTo>
                  <a:pt x="0" y="156"/>
                </a:moveTo>
                <a:lnTo>
                  <a:pt x="160" y="156"/>
                </a:lnTo>
                <a:lnTo>
                  <a:pt x="477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4" name="Freeform 53"/>
          <p:cNvSpPr>
            <a:spLocks/>
          </p:cNvSpPr>
          <p:nvPr/>
        </p:nvSpPr>
        <p:spPr bwMode="auto">
          <a:xfrm>
            <a:off x="1458913" y="4870450"/>
            <a:ext cx="993775" cy="469900"/>
          </a:xfrm>
          <a:custGeom>
            <a:avLst/>
            <a:gdLst>
              <a:gd name="T0" fmla="*/ 0 w 626"/>
              <a:gd name="T1" fmla="*/ 2147483647 h 296"/>
              <a:gd name="T2" fmla="*/ 2147483647 w 626"/>
              <a:gd name="T3" fmla="*/ 2147483647 h 296"/>
              <a:gd name="T4" fmla="*/ 2147483647 w 626"/>
              <a:gd name="T5" fmla="*/ 0 h 296"/>
              <a:gd name="T6" fmla="*/ 0 60000 65536"/>
              <a:gd name="T7" fmla="*/ 0 60000 65536"/>
              <a:gd name="T8" fmla="*/ 0 60000 65536"/>
              <a:gd name="T9" fmla="*/ 0 w 626"/>
              <a:gd name="T10" fmla="*/ 0 h 296"/>
              <a:gd name="T11" fmla="*/ 626 w 626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6" h="296">
                <a:moveTo>
                  <a:pt x="0" y="296"/>
                </a:moveTo>
                <a:lnTo>
                  <a:pt x="190" y="296"/>
                </a:lnTo>
                <a:lnTo>
                  <a:pt x="6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5" name="Freeform 54"/>
          <p:cNvSpPr>
            <a:spLocks/>
          </p:cNvSpPr>
          <p:nvPr/>
        </p:nvSpPr>
        <p:spPr bwMode="auto">
          <a:xfrm>
            <a:off x="3138488" y="2246313"/>
            <a:ext cx="735012" cy="865187"/>
          </a:xfrm>
          <a:custGeom>
            <a:avLst/>
            <a:gdLst>
              <a:gd name="T0" fmla="*/ 0 w 463"/>
              <a:gd name="T1" fmla="*/ 0 h 545"/>
              <a:gd name="T2" fmla="*/ 2147483647 w 463"/>
              <a:gd name="T3" fmla="*/ 0 h 545"/>
              <a:gd name="T4" fmla="*/ 2147483647 w 463"/>
              <a:gd name="T5" fmla="*/ 2147483647 h 545"/>
              <a:gd name="T6" fmla="*/ 0 60000 65536"/>
              <a:gd name="T7" fmla="*/ 0 60000 65536"/>
              <a:gd name="T8" fmla="*/ 0 60000 65536"/>
              <a:gd name="T9" fmla="*/ 0 w 463"/>
              <a:gd name="T10" fmla="*/ 0 h 545"/>
              <a:gd name="T11" fmla="*/ 463 w 463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3" h="545">
                <a:moveTo>
                  <a:pt x="0" y="0"/>
                </a:moveTo>
                <a:lnTo>
                  <a:pt x="52" y="0"/>
                </a:lnTo>
                <a:lnTo>
                  <a:pt x="463" y="54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6" name="Freeform 55"/>
          <p:cNvSpPr>
            <a:spLocks/>
          </p:cNvSpPr>
          <p:nvPr/>
        </p:nvSpPr>
        <p:spPr bwMode="auto">
          <a:xfrm>
            <a:off x="4527550" y="957263"/>
            <a:ext cx="174625" cy="50800"/>
          </a:xfrm>
          <a:custGeom>
            <a:avLst/>
            <a:gdLst>
              <a:gd name="T0" fmla="*/ 0 w 110"/>
              <a:gd name="T1" fmla="*/ 0 h 32"/>
              <a:gd name="T2" fmla="*/ 2147483647 w 110"/>
              <a:gd name="T3" fmla="*/ 0 h 32"/>
              <a:gd name="T4" fmla="*/ 2147483647 w 110"/>
              <a:gd name="T5" fmla="*/ 2147483647 h 32"/>
              <a:gd name="T6" fmla="*/ 0 60000 65536"/>
              <a:gd name="T7" fmla="*/ 0 60000 65536"/>
              <a:gd name="T8" fmla="*/ 0 60000 65536"/>
              <a:gd name="T9" fmla="*/ 0 w 110"/>
              <a:gd name="T10" fmla="*/ 0 h 32"/>
              <a:gd name="T11" fmla="*/ 110 w 110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" h="32">
                <a:moveTo>
                  <a:pt x="0" y="0"/>
                </a:moveTo>
                <a:lnTo>
                  <a:pt x="110" y="0"/>
                </a:lnTo>
                <a:lnTo>
                  <a:pt x="110" y="3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7" name="Line 56"/>
          <p:cNvSpPr>
            <a:spLocks noChangeShapeType="1"/>
          </p:cNvSpPr>
          <p:nvPr/>
        </p:nvSpPr>
        <p:spPr bwMode="auto">
          <a:xfrm>
            <a:off x="4881563" y="803275"/>
            <a:ext cx="1587" cy="201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8" name="Freeform 57"/>
          <p:cNvSpPr>
            <a:spLocks/>
          </p:cNvSpPr>
          <p:nvPr/>
        </p:nvSpPr>
        <p:spPr bwMode="auto">
          <a:xfrm>
            <a:off x="5083175" y="950913"/>
            <a:ext cx="171450" cy="53975"/>
          </a:xfrm>
          <a:custGeom>
            <a:avLst/>
            <a:gdLst>
              <a:gd name="T0" fmla="*/ 0 w 108"/>
              <a:gd name="T1" fmla="*/ 2147483647 h 34"/>
              <a:gd name="T2" fmla="*/ 0 w 108"/>
              <a:gd name="T3" fmla="*/ 0 h 34"/>
              <a:gd name="T4" fmla="*/ 2147483647 w 108"/>
              <a:gd name="T5" fmla="*/ 0 h 34"/>
              <a:gd name="T6" fmla="*/ 0 60000 65536"/>
              <a:gd name="T7" fmla="*/ 0 60000 65536"/>
              <a:gd name="T8" fmla="*/ 0 60000 65536"/>
              <a:gd name="T9" fmla="*/ 0 w 108"/>
              <a:gd name="T10" fmla="*/ 0 h 34"/>
              <a:gd name="T11" fmla="*/ 108 w 108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34">
                <a:moveTo>
                  <a:pt x="0" y="34"/>
                </a:moveTo>
                <a:lnTo>
                  <a:pt x="0" y="0"/>
                </a:lnTo>
                <a:lnTo>
                  <a:pt x="10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9" name="Freeform 58"/>
          <p:cNvSpPr>
            <a:spLocks/>
          </p:cNvSpPr>
          <p:nvPr/>
        </p:nvSpPr>
        <p:spPr bwMode="auto">
          <a:xfrm>
            <a:off x="3824288" y="2246313"/>
            <a:ext cx="703262" cy="1258887"/>
          </a:xfrm>
          <a:custGeom>
            <a:avLst/>
            <a:gdLst>
              <a:gd name="T0" fmla="*/ 0 w 443"/>
              <a:gd name="T1" fmla="*/ 0 h 793"/>
              <a:gd name="T2" fmla="*/ 2147483647 w 443"/>
              <a:gd name="T3" fmla="*/ 0 h 793"/>
              <a:gd name="T4" fmla="*/ 2147483647 w 443"/>
              <a:gd name="T5" fmla="*/ 2147483647 h 793"/>
              <a:gd name="T6" fmla="*/ 0 60000 65536"/>
              <a:gd name="T7" fmla="*/ 0 60000 65536"/>
              <a:gd name="T8" fmla="*/ 0 60000 65536"/>
              <a:gd name="T9" fmla="*/ 0 w 443"/>
              <a:gd name="T10" fmla="*/ 0 h 793"/>
              <a:gd name="T11" fmla="*/ 443 w 443"/>
              <a:gd name="T12" fmla="*/ 793 h 7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3" h="793">
                <a:moveTo>
                  <a:pt x="0" y="0"/>
                </a:moveTo>
                <a:lnTo>
                  <a:pt x="54" y="0"/>
                </a:lnTo>
                <a:lnTo>
                  <a:pt x="443" y="79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0" name="Freeform 59"/>
          <p:cNvSpPr>
            <a:spLocks/>
          </p:cNvSpPr>
          <p:nvPr/>
        </p:nvSpPr>
        <p:spPr bwMode="auto">
          <a:xfrm>
            <a:off x="1385888" y="4367213"/>
            <a:ext cx="2033587" cy="558800"/>
          </a:xfrm>
          <a:custGeom>
            <a:avLst/>
            <a:gdLst>
              <a:gd name="T0" fmla="*/ 0 w 1281"/>
              <a:gd name="T1" fmla="*/ 2147483647 h 352"/>
              <a:gd name="T2" fmla="*/ 2147483647 w 1281"/>
              <a:gd name="T3" fmla="*/ 2147483647 h 352"/>
              <a:gd name="T4" fmla="*/ 2147483647 w 1281"/>
              <a:gd name="T5" fmla="*/ 0 h 352"/>
              <a:gd name="T6" fmla="*/ 0 60000 65536"/>
              <a:gd name="T7" fmla="*/ 0 60000 65536"/>
              <a:gd name="T8" fmla="*/ 0 60000 65536"/>
              <a:gd name="T9" fmla="*/ 0 w 1281"/>
              <a:gd name="T10" fmla="*/ 0 h 352"/>
              <a:gd name="T11" fmla="*/ 1281 w 1281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1" h="352">
                <a:moveTo>
                  <a:pt x="0" y="350"/>
                </a:moveTo>
                <a:lnTo>
                  <a:pt x="238" y="352"/>
                </a:lnTo>
                <a:lnTo>
                  <a:pt x="128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1" name="Line 60"/>
          <p:cNvSpPr>
            <a:spLocks noChangeShapeType="1"/>
          </p:cNvSpPr>
          <p:nvPr/>
        </p:nvSpPr>
        <p:spPr bwMode="auto">
          <a:xfrm flipV="1">
            <a:off x="3956050" y="3660775"/>
            <a:ext cx="0" cy="236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2" name="TextBox 566"/>
          <p:cNvSpPr txBox="1">
            <a:spLocks noChangeArrowheads="1"/>
          </p:cNvSpPr>
          <p:nvPr/>
        </p:nvSpPr>
        <p:spPr bwMode="auto">
          <a:xfrm>
            <a:off x="1516063" y="2466975"/>
            <a:ext cx="9318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Full</a:t>
            </a:r>
          </a:p>
          <a:p>
            <a:pPr algn="ctr"/>
            <a:r>
              <a:rPr lang="en-US" sz="900" b="1"/>
              <a:t>urinary bladder</a:t>
            </a:r>
          </a:p>
        </p:txBody>
      </p:sp>
      <p:sp>
        <p:nvSpPr>
          <p:cNvPr id="32823" name="TextBox 567"/>
          <p:cNvSpPr txBox="1">
            <a:spLocks noChangeArrowheads="1"/>
          </p:cNvSpPr>
          <p:nvPr/>
        </p:nvSpPr>
        <p:spPr bwMode="auto">
          <a:xfrm>
            <a:off x="554038" y="4587875"/>
            <a:ext cx="104775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Stretch receptors</a:t>
            </a:r>
          </a:p>
        </p:txBody>
      </p:sp>
      <p:sp>
        <p:nvSpPr>
          <p:cNvPr id="32824" name="TextBox 568"/>
          <p:cNvSpPr txBox="1">
            <a:spLocks noChangeArrowheads="1"/>
          </p:cNvSpPr>
          <p:nvPr/>
        </p:nvSpPr>
        <p:spPr bwMode="auto">
          <a:xfrm>
            <a:off x="554038" y="4832350"/>
            <a:ext cx="990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Motor fibers to</a:t>
            </a:r>
          </a:p>
          <a:p>
            <a:r>
              <a:rPr lang="en-US" sz="900" b="1"/>
              <a:t>detrusor muscle</a:t>
            </a:r>
          </a:p>
        </p:txBody>
      </p:sp>
      <p:sp>
        <p:nvSpPr>
          <p:cNvPr id="32825" name="TextBox 569"/>
          <p:cNvSpPr txBox="1">
            <a:spLocks noChangeArrowheads="1"/>
          </p:cNvSpPr>
          <p:nvPr/>
        </p:nvSpPr>
        <p:spPr bwMode="auto">
          <a:xfrm>
            <a:off x="554038" y="5251450"/>
            <a:ext cx="1343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Internal urethral</a:t>
            </a:r>
          </a:p>
          <a:p>
            <a:r>
              <a:rPr lang="en-US" sz="900" b="1"/>
              <a:t>sphincter (involuntary)</a:t>
            </a:r>
          </a:p>
        </p:txBody>
      </p:sp>
      <p:sp>
        <p:nvSpPr>
          <p:cNvPr id="32826" name="TextBox 570"/>
          <p:cNvSpPr txBox="1">
            <a:spLocks noChangeArrowheads="1"/>
          </p:cNvSpPr>
          <p:nvPr/>
        </p:nvSpPr>
        <p:spPr bwMode="auto">
          <a:xfrm>
            <a:off x="554038" y="5657850"/>
            <a:ext cx="12398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External urethral</a:t>
            </a:r>
          </a:p>
          <a:p>
            <a:r>
              <a:rPr lang="en-US" sz="900" b="1"/>
              <a:t>sphincter (voluntary)</a:t>
            </a:r>
          </a:p>
        </p:txBody>
      </p:sp>
      <p:sp>
        <p:nvSpPr>
          <p:cNvPr id="32827" name="TextBox 572"/>
          <p:cNvSpPr txBox="1">
            <a:spLocks noChangeArrowheads="1"/>
          </p:cNvSpPr>
          <p:nvPr/>
        </p:nvSpPr>
        <p:spPr bwMode="auto">
          <a:xfrm>
            <a:off x="3051175" y="3394075"/>
            <a:ext cx="157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</a:t>
            </a:r>
          </a:p>
        </p:txBody>
      </p:sp>
      <p:sp>
        <p:nvSpPr>
          <p:cNvPr id="32828" name="TextBox 573"/>
          <p:cNvSpPr txBox="1">
            <a:spLocks noChangeArrowheads="1"/>
          </p:cNvSpPr>
          <p:nvPr/>
        </p:nvSpPr>
        <p:spPr bwMode="auto">
          <a:xfrm>
            <a:off x="3284538" y="4195763"/>
            <a:ext cx="157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</a:t>
            </a:r>
          </a:p>
        </p:txBody>
      </p:sp>
      <p:sp>
        <p:nvSpPr>
          <p:cNvPr id="32829" name="TextBox 574"/>
          <p:cNvSpPr txBox="1">
            <a:spLocks noChangeArrowheads="1"/>
          </p:cNvSpPr>
          <p:nvPr/>
        </p:nvSpPr>
        <p:spPr bwMode="auto">
          <a:xfrm>
            <a:off x="2660650" y="5029200"/>
            <a:ext cx="157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</a:t>
            </a:r>
          </a:p>
        </p:txBody>
      </p:sp>
      <p:sp>
        <p:nvSpPr>
          <p:cNvPr id="32830" name="TextBox 575"/>
          <p:cNvSpPr txBox="1">
            <a:spLocks noChangeArrowheads="1"/>
          </p:cNvSpPr>
          <p:nvPr/>
        </p:nvSpPr>
        <p:spPr bwMode="auto">
          <a:xfrm>
            <a:off x="2636838" y="5645150"/>
            <a:ext cx="157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8</a:t>
            </a:r>
          </a:p>
        </p:txBody>
      </p:sp>
      <p:sp>
        <p:nvSpPr>
          <p:cNvPr id="32831" name="TextBox 576"/>
          <p:cNvSpPr txBox="1">
            <a:spLocks noChangeArrowheads="1"/>
          </p:cNvSpPr>
          <p:nvPr/>
        </p:nvSpPr>
        <p:spPr bwMode="auto">
          <a:xfrm>
            <a:off x="4524375" y="3155950"/>
            <a:ext cx="157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2</a:t>
            </a:r>
          </a:p>
        </p:txBody>
      </p:sp>
      <p:sp>
        <p:nvSpPr>
          <p:cNvPr id="32832" name="TextBox 577"/>
          <p:cNvSpPr txBox="1">
            <a:spLocks noChangeArrowheads="1"/>
          </p:cNvSpPr>
          <p:nvPr/>
        </p:nvSpPr>
        <p:spPr bwMode="auto">
          <a:xfrm>
            <a:off x="4670425" y="1020763"/>
            <a:ext cx="157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5</a:t>
            </a:r>
          </a:p>
        </p:txBody>
      </p:sp>
      <p:sp>
        <p:nvSpPr>
          <p:cNvPr id="32833" name="TextBox 578"/>
          <p:cNvSpPr txBox="1">
            <a:spLocks noChangeArrowheads="1"/>
          </p:cNvSpPr>
          <p:nvPr/>
        </p:nvSpPr>
        <p:spPr bwMode="auto">
          <a:xfrm>
            <a:off x="4856163" y="1020763"/>
            <a:ext cx="157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6</a:t>
            </a:r>
          </a:p>
        </p:txBody>
      </p:sp>
      <p:sp>
        <p:nvSpPr>
          <p:cNvPr id="32834" name="TextBox 579"/>
          <p:cNvSpPr txBox="1">
            <a:spLocks noChangeArrowheads="1"/>
          </p:cNvSpPr>
          <p:nvPr/>
        </p:nvSpPr>
        <p:spPr bwMode="auto">
          <a:xfrm>
            <a:off x="5048250" y="1020763"/>
            <a:ext cx="157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7</a:t>
            </a:r>
          </a:p>
        </p:txBody>
      </p:sp>
      <p:sp>
        <p:nvSpPr>
          <p:cNvPr id="32835" name="TextBox 581"/>
          <p:cNvSpPr txBox="1">
            <a:spLocks noChangeArrowheads="1"/>
          </p:cNvSpPr>
          <p:nvPr/>
        </p:nvSpPr>
        <p:spPr bwMode="auto">
          <a:xfrm>
            <a:off x="2644775" y="2168525"/>
            <a:ext cx="5476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Sensory</a:t>
            </a:r>
          </a:p>
          <a:p>
            <a:r>
              <a:rPr lang="en-US" sz="900" b="1"/>
              <a:t>fiber</a:t>
            </a:r>
          </a:p>
        </p:txBody>
      </p:sp>
      <p:sp>
        <p:nvSpPr>
          <p:cNvPr id="32836" name="TextBox 582"/>
          <p:cNvSpPr txBox="1">
            <a:spLocks noChangeArrowheads="1"/>
          </p:cNvSpPr>
          <p:nvPr/>
        </p:nvSpPr>
        <p:spPr bwMode="auto">
          <a:xfrm>
            <a:off x="3462338" y="2168525"/>
            <a:ext cx="412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Motor</a:t>
            </a:r>
          </a:p>
          <a:p>
            <a:r>
              <a:rPr lang="en-US" sz="900" b="1"/>
              <a:t>fiber</a:t>
            </a:r>
          </a:p>
        </p:txBody>
      </p:sp>
      <p:sp>
        <p:nvSpPr>
          <p:cNvPr id="32837" name="TextBox 583"/>
          <p:cNvSpPr txBox="1">
            <a:spLocks noChangeArrowheads="1"/>
          </p:cNvSpPr>
          <p:nvPr/>
        </p:nvSpPr>
        <p:spPr bwMode="auto">
          <a:xfrm>
            <a:off x="3870325" y="3897313"/>
            <a:ext cx="765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Para-</a:t>
            </a:r>
          </a:p>
          <a:p>
            <a:r>
              <a:rPr lang="en-US" sz="900" b="1"/>
              <a:t>sympathetic</a:t>
            </a:r>
          </a:p>
          <a:p>
            <a:r>
              <a:rPr lang="en-US" sz="900" b="1"/>
              <a:t>ganglion in</a:t>
            </a:r>
          </a:p>
          <a:p>
            <a:r>
              <a:rPr lang="en-US" sz="900" b="1"/>
              <a:t>bladder wall</a:t>
            </a:r>
          </a:p>
        </p:txBody>
      </p:sp>
      <p:sp>
        <p:nvSpPr>
          <p:cNvPr id="32838" name="TextBox 586"/>
          <p:cNvSpPr txBox="1">
            <a:spLocks noChangeArrowheads="1"/>
          </p:cNvSpPr>
          <p:nvPr/>
        </p:nvSpPr>
        <p:spPr bwMode="auto">
          <a:xfrm>
            <a:off x="5459413" y="3024188"/>
            <a:ext cx="2333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S2</a:t>
            </a:r>
          </a:p>
        </p:txBody>
      </p:sp>
      <p:sp>
        <p:nvSpPr>
          <p:cNvPr id="32839" name="TextBox 587"/>
          <p:cNvSpPr txBox="1">
            <a:spLocks noChangeArrowheads="1"/>
          </p:cNvSpPr>
          <p:nvPr/>
        </p:nvSpPr>
        <p:spPr bwMode="auto">
          <a:xfrm>
            <a:off x="5459413" y="3443288"/>
            <a:ext cx="2333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S3</a:t>
            </a:r>
          </a:p>
        </p:txBody>
      </p:sp>
      <p:sp>
        <p:nvSpPr>
          <p:cNvPr id="32840" name="TextBox 588"/>
          <p:cNvSpPr txBox="1">
            <a:spLocks noChangeArrowheads="1"/>
          </p:cNvSpPr>
          <p:nvPr/>
        </p:nvSpPr>
        <p:spPr bwMode="auto">
          <a:xfrm>
            <a:off x="5459413" y="3862388"/>
            <a:ext cx="2333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S4</a:t>
            </a:r>
          </a:p>
        </p:txBody>
      </p:sp>
      <p:sp>
        <p:nvSpPr>
          <p:cNvPr id="32841" name="TextBox 589"/>
          <p:cNvSpPr txBox="1">
            <a:spLocks noChangeArrowheads="1"/>
          </p:cNvSpPr>
          <p:nvPr/>
        </p:nvSpPr>
        <p:spPr bwMode="auto">
          <a:xfrm>
            <a:off x="2640013" y="5208588"/>
            <a:ext cx="503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Urethra</a:t>
            </a:r>
          </a:p>
        </p:txBody>
      </p:sp>
      <p:sp>
        <p:nvSpPr>
          <p:cNvPr id="32842" name="TextBox 590"/>
          <p:cNvSpPr txBox="1">
            <a:spLocks noChangeArrowheads="1"/>
          </p:cNvSpPr>
          <p:nvPr/>
        </p:nvSpPr>
        <p:spPr bwMode="auto">
          <a:xfrm>
            <a:off x="3071813" y="5678488"/>
            <a:ext cx="11826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Somatic motor fiber</a:t>
            </a:r>
          </a:p>
          <a:p>
            <a:r>
              <a:rPr lang="en-US" sz="900" b="1"/>
              <a:t>of pudendal nerve</a:t>
            </a:r>
          </a:p>
        </p:txBody>
      </p:sp>
      <p:sp>
        <p:nvSpPr>
          <p:cNvPr id="32843" name="TextBox 591"/>
          <p:cNvSpPr txBox="1">
            <a:spLocks noChangeArrowheads="1"/>
          </p:cNvSpPr>
          <p:nvPr/>
        </p:nvSpPr>
        <p:spPr bwMode="auto">
          <a:xfrm>
            <a:off x="6386513" y="649288"/>
            <a:ext cx="1682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Involuntary micturition reflex</a:t>
            </a:r>
          </a:p>
        </p:txBody>
      </p:sp>
      <p:sp>
        <p:nvSpPr>
          <p:cNvPr id="32844" name="TextBox 592"/>
          <p:cNvSpPr txBox="1">
            <a:spLocks noChangeArrowheads="1"/>
          </p:cNvSpPr>
          <p:nvPr/>
        </p:nvSpPr>
        <p:spPr bwMode="auto">
          <a:xfrm>
            <a:off x="6405563" y="874713"/>
            <a:ext cx="155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</a:t>
            </a:r>
          </a:p>
        </p:txBody>
      </p:sp>
      <p:sp>
        <p:nvSpPr>
          <p:cNvPr id="32845" name="TextBox 593"/>
          <p:cNvSpPr txBox="1">
            <a:spLocks noChangeArrowheads="1"/>
          </p:cNvSpPr>
          <p:nvPr/>
        </p:nvSpPr>
        <p:spPr bwMode="auto">
          <a:xfrm>
            <a:off x="6416675" y="1366838"/>
            <a:ext cx="1571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2</a:t>
            </a:r>
          </a:p>
        </p:txBody>
      </p:sp>
      <p:sp>
        <p:nvSpPr>
          <p:cNvPr id="32846" name="TextBox 594"/>
          <p:cNvSpPr txBox="1">
            <a:spLocks noChangeArrowheads="1"/>
          </p:cNvSpPr>
          <p:nvPr/>
        </p:nvSpPr>
        <p:spPr bwMode="auto">
          <a:xfrm>
            <a:off x="6416675" y="2006600"/>
            <a:ext cx="157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</a:t>
            </a:r>
          </a:p>
        </p:txBody>
      </p:sp>
      <p:sp>
        <p:nvSpPr>
          <p:cNvPr id="32847" name="TextBox 595"/>
          <p:cNvSpPr txBox="1">
            <a:spLocks noChangeArrowheads="1"/>
          </p:cNvSpPr>
          <p:nvPr/>
        </p:nvSpPr>
        <p:spPr bwMode="auto">
          <a:xfrm>
            <a:off x="6415088" y="2355850"/>
            <a:ext cx="157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</a:t>
            </a:r>
          </a:p>
        </p:txBody>
      </p:sp>
      <p:sp>
        <p:nvSpPr>
          <p:cNvPr id="32848" name="TextBox 596"/>
          <p:cNvSpPr txBox="1">
            <a:spLocks noChangeArrowheads="1"/>
          </p:cNvSpPr>
          <p:nvPr/>
        </p:nvSpPr>
        <p:spPr bwMode="auto">
          <a:xfrm>
            <a:off x="6419850" y="3248025"/>
            <a:ext cx="157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5</a:t>
            </a:r>
          </a:p>
        </p:txBody>
      </p:sp>
      <p:sp>
        <p:nvSpPr>
          <p:cNvPr id="32849" name="TextBox 597"/>
          <p:cNvSpPr txBox="1">
            <a:spLocks noChangeArrowheads="1"/>
          </p:cNvSpPr>
          <p:nvPr/>
        </p:nvSpPr>
        <p:spPr bwMode="auto">
          <a:xfrm>
            <a:off x="6416675" y="3767138"/>
            <a:ext cx="157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6</a:t>
            </a:r>
          </a:p>
        </p:txBody>
      </p:sp>
      <p:sp>
        <p:nvSpPr>
          <p:cNvPr id="32850" name="TextBox 598"/>
          <p:cNvSpPr txBox="1">
            <a:spLocks noChangeArrowheads="1"/>
          </p:cNvSpPr>
          <p:nvPr/>
        </p:nvSpPr>
        <p:spPr bwMode="auto">
          <a:xfrm>
            <a:off x="6421438" y="4678363"/>
            <a:ext cx="157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7</a:t>
            </a:r>
          </a:p>
        </p:txBody>
      </p:sp>
      <p:sp>
        <p:nvSpPr>
          <p:cNvPr id="32851" name="TextBox 599"/>
          <p:cNvSpPr txBox="1">
            <a:spLocks noChangeArrowheads="1"/>
          </p:cNvSpPr>
          <p:nvPr/>
        </p:nvSpPr>
        <p:spPr bwMode="auto">
          <a:xfrm>
            <a:off x="6416675" y="5599113"/>
            <a:ext cx="157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8</a:t>
            </a:r>
          </a:p>
        </p:txBody>
      </p:sp>
      <p:sp>
        <p:nvSpPr>
          <p:cNvPr id="32852" name="TextBox 600"/>
          <p:cNvSpPr txBox="1">
            <a:spLocks noChangeArrowheads="1"/>
          </p:cNvSpPr>
          <p:nvPr/>
        </p:nvSpPr>
        <p:spPr bwMode="auto">
          <a:xfrm>
            <a:off x="6599238" y="881063"/>
            <a:ext cx="1900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Stretch receptors detect filling of</a:t>
            </a:r>
          </a:p>
          <a:p>
            <a:r>
              <a:rPr lang="en-US" sz="900" b="1"/>
              <a:t>bladder, transmit afferent</a:t>
            </a:r>
          </a:p>
          <a:p>
            <a:r>
              <a:rPr lang="en-US" sz="900" b="1"/>
              <a:t>signals to spinal cord.</a:t>
            </a:r>
          </a:p>
        </p:txBody>
      </p:sp>
      <p:sp>
        <p:nvSpPr>
          <p:cNvPr id="32853" name="TextBox 601"/>
          <p:cNvSpPr txBox="1">
            <a:spLocks noChangeArrowheads="1"/>
          </p:cNvSpPr>
          <p:nvPr/>
        </p:nvSpPr>
        <p:spPr bwMode="auto">
          <a:xfrm>
            <a:off x="6599238" y="1376363"/>
            <a:ext cx="18621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Signals return to bladder from</a:t>
            </a:r>
          </a:p>
          <a:p>
            <a:r>
              <a:rPr lang="en-US" sz="900" b="1"/>
              <a:t>spinal cord segments S2 and S3</a:t>
            </a:r>
          </a:p>
          <a:p>
            <a:r>
              <a:rPr lang="en-US" sz="900" b="1"/>
              <a:t>via parasympathetic fibers in</a:t>
            </a:r>
          </a:p>
          <a:p>
            <a:r>
              <a:rPr lang="en-US" sz="900" b="1"/>
              <a:t>pelvic nerve.</a:t>
            </a:r>
          </a:p>
        </p:txBody>
      </p:sp>
      <p:sp>
        <p:nvSpPr>
          <p:cNvPr id="32854" name="TextBox 602"/>
          <p:cNvSpPr txBox="1">
            <a:spLocks noChangeArrowheads="1"/>
          </p:cNvSpPr>
          <p:nvPr/>
        </p:nvSpPr>
        <p:spPr bwMode="auto">
          <a:xfrm>
            <a:off x="6599238" y="1998663"/>
            <a:ext cx="1317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Efferent signals excite</a:t>
            </a:r>
          </a:p>
          <a:p>
            <a:r>
              <a:rPr lang="en-US" sz="900" b="1"/>
              <a:t>detrusor muscle.</a:t>
            </a:r>
          </a:p>
        </p:txBody>
      </p:sp>
      <p:sp>
        <p:nvSpPr>
          <p:cNvPr id="32855" name="TextBox 603"/>
          <p:cNvSpPr txBox="1">
            <a:spLocks noChangeArrowheads="1"/>
          </p:cNvSpPr>
          <p:nvPr/>
        </p:nvSpPr>
        <p:spPr bwMode="auto">
          <a:xfrm>
            <a:off x="6599238" y="2341563"/>
            <a:ext cx="1708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Efferent signals relax internal</a:t>
            </a:r>
          </a:p>
          <a:p>
            <a:r>
              <a:rPr lang="en-US" sz="900" b="1"/>
              <a:t>urethral sphincter. Urine is</a:t>
            </a:r>
          </a:p>
          <a:p>
            <a:r>
              <a:rPr lang="en-US" sz="900" b="1"/>
              <a:t>involuntarily voided if not</a:t>
            </a:r>
          </a:p>
          <a:p>
            <a:r>
              <a:rPr lang="en-US" sz="900" b="1"/>
              <a:t>inhibited by brain.</a:t>
            </a:r>
          </a:p>
        </p:txBody>
      </p:sp>
      <p:sp>
        <p:nvSpPr>
          <p:cNvPr id="32856" name="TextBox 604"/>
          <p:cNvSpPr txBox="1">
            <a:spLocks noChangeArrowheads="1"/>
          </p:cNvSpPr>
          <p:nvPr/>
        </p:nvSpPr>
        <p:spPr bwMode="auto">
          <a:xfrm>
            <a:off x="6399213" y="3011488"/>
            <a:ext cx="1047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Voluntary control</a:t>
            </a:r>
          </a:p>
        </p:txBody>
      </p:sp>
      <p:sp>
        <p:nvSpPr>
          <p:cNvPr id="32857" name="TextBox 605"/>
          <p:cNvSpPr txBox="1">
            <a:spLocks noChangeArrowheads="1"/>
          </p:cNvSpPr>
          <p:nvPr/>
        </p:nvSpPr>
        <p:spPr bwMode="auto">
          <a:xfrm>
            <a:off x="6599238" y="3255963"/>
            <a:ext cx="191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For voluntary control, micturition</a:t>
            </a:r>
          </a:p>
          <a:p>
            <a:r>
              <a:rPr lang="en-US" sz="900" b="1"/>
              <a:t>center in pons receives signals</a:t>
            </a:r>
          </a:p>
          <a:p>
            <a:r>
              <a:rPr lang="en-US" sz="900" b="1"/>
              <a:t>from stretch receptors.</a:t>
            </a:r>
          </a:p>
        </p:txBody>
      </p:sp>
      <p:sp>
        <p:nvSpPr>
          <p:cNvPr id="32858" name="TextBox 606"/>
          <p:cNvSpPr txBox="1">
            <a:spLocks noChangeArrowheads="1"/>
          </p:cNvSpPr>
          <p:nvPr/>
        </p:nvSpPr>
        <p:spPr bwMode="auto">
          <a:xfrm>
            <a:off x="6599238" y="3762375"/>
            <a:ext cx="15954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If it is timely to urinate, </a:t>
            </a:r>
            <a:br>
              <a:rPr lang="en-US" sz="900" b="1"/>
            </a:br>
            <a:r>
              <a:rPr lang="en-US" sz="900" b="1"/>
              <a:t>pons returns signals to </a:t>
            </a:r>
          </a:p>
          <a:p>
            <a:r>
              <a:rPr lang="en-US" sz="900" b="1"/>
              <a:t>spinal interneurons that </a:t>
            </a:r>
          </a:p>
          <a:p>
            <a:r>
              <a:rPr lang="en-US" sz="900" b="1"/>
              <a:t>excite detrusor and relax </a:t>
            </a:r>
            <a:br>
              <a:rPr lang="en-US" sz="900" b="1"/>
            </a:br>
            <a:r>
              <a:rPr lang="en-US" sz="900" b="1"/>
              <a:t>internal urethral sphincter. </a:t>
            </a:r>
            <a:br>
              <a:rPr lang="en-US" sz="900" b="1"/>
            </a:br>
            <a:r>
              <a:rPr lang="en-US" sz="900" b="1"/>
              <a:t>Urine is voided.</a:t>
            </a:r>
          </a:p>
        </p:txBody>
      </p:sp>
      <p:sp>
        <p:nvSpPr>
          <p:cNvPr id="32859" name="TextBox 607"/>
          <p:cNvSpPr txBox="1">
            <a:spLocks noChangeArrowheads="1"/>
          </p:cNvSpPr>
          <p:nvPr/>
        </p:nvSpPr>
        <p:spPr bwMode="auto">
          <a:xfrm>
            <a:off x="6599238" y="4678363"/>
            <a:ext cx="1738312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If it is untimely to urinate, </a:t>
            </a:r>
          </a:p>
          <a:p>
            <a:r>
              <a:rPr lang="en-US" sz="900" b="1"/>
              <a:t>signals from cerebrum excite </a:t>
            </a:r>
          </a:p>
          <a:p>
            <a:r>
              <a:rPr lang="en-US" sz="900" b="1"/>
              <a:t>spinal  interneurons that </a:t>
            </a:r>
          </a:p>
          <a:p>
            <a:r>
              <a:rPr lang="en-US" sz="900" b="1"/>
              <a:t>keep external urethral </a:t>
            </a:r>
          </a:p>
          <a:p>
            <a:r>
              <a:rPr lang="en-US" sz="900" b="1"/>
              <a:t>sphincter contracted. Urine</a:t>
            </a:r>
          </a:p>
          <a:p>
            <a:r>
              <a:rPr lang="en-US" sz="900" b="1"/>
              <a:t>is retained in bladder.</a:t>
            </a:r>
          </a:p>
        </p:txBody>
      </p:sp>
      <p:sp>
        <p:nvSpPr>
          <p:cNvPr id="32860" name="TextBox 608"/>
          <p:cNvSpPr txBox="1">
            <a:spLocks noChangeArrowheads="1"/>
          </p:cNvSpPr>
          <p:nvPr/>
        </p:nvSpPr>
        <p:spPr bwMode="auto">
          <a:xfrm>
            <a:off x="6599238" y="5591175"/>
            <a:ext cx="19907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If it is timely to urinate, signals</a:t>
            </a:r>
          </a:p>
          <a:p>
            <a:r>
              <a:rPr lang="en-US" sz="900" b="1"/>
              <a:t>from cerebrum inhibit sacral</a:t>
            </a:r>
          </a:p>
          <a:p>
            <a:r>
              <a:rPr lang="en-US" sz="900" b="1"/>
              <a:t>neurons that keep external</a:t>
            </a:r>
          </a:p>
          <a:p>
            <a:r>
              <a:rPr lang="en-US" sz="900" b="1"/>
              <a:t>sphincter closed. External urethral</a:t>
            </a:r>
          </a:p>
          <a:p>
            <a:r>
              <a:rPr lang="en-US" sz="900" b="1"/>
              <a:t>sphincter relaxes and urine is</a:t>
            </a:r>
          </a:p>
          <a:p>
            <a:r>
              <a:rPr lang="en-US" sz="900" b="1"/>
              <a:t>voided.</a:t>
            </a:r>
          </a:p>
        </p:txBody>
      </p:sp>
      <p:sp>
        <p:nvSpPr>
          <p:cNvPr id="32861" name="TextBox 120"/>
          <p:cNvSpPr txBox="1">
            <a:spLocks noChangeArrowheads="1"/>
          </p:cNvSpPr>
          <p:nvPr/>
        </p:nvSpPr>
        <p:spPr bwMode="auto">
          <a:xfrm>
            <a:off x="3714750" y="885825"/>
            <a:ext cx="8620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          To pons</a:t>
            </a:r>
          </a:p>
          <a:p>
            <a:pPr algn="ctr"/>
            <a:r>
              <a:rPr lang="en-US" sz="900" b="1"/>
              <a:t>and cerebrum</a:t>
            </a:r>
          </a:p>
        </p:txBody>
      </p:sp>
      <p:sp>
        <p:nvSpPr>
          <p:cNvPr id="32862" name="TextBox 121"/>
          <p:cNvSpPr txBox="1">
            <a:spLocks noChangeArrowheads="1"/>
          </p:cNvSpPr>
          <p:nvPr/>
        </p:nvSpPr>
        <p:spPr bwMode="auto">
          <a:xfrm>
            <a:off x="4584700" y="647700"/>
            <a:ext cx="688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From pons</a:t>
            </a:r>
          </a:p>
        </p:txBody>
      </p:sp>
      <p:sp>
        <p:nvSpPr>
          <p:cNvPr id="32863" name="TextBox 122"/>
          <p:cNvSpPr txBox="1">
            <a:spLocks noChangeArrowheads="1"/>
          </p:cNvSpPr>
          <p:nvPr/>
        </p:nvSpPr>
        <p:spPr bwMode="auto">
          <a:xfrm>
            <a:off x="5289550" y="885825"/>
            <a:ext cx="9191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From</a:t>
            </a:r>
          </a:p>
          <a:p>
            <a:r>
              <a:rPr lang="en-US" sz="900" b="1"/>
              <a:t>cerebral cortex</a:t>
            </a:r>
          </a:p>
        </p:txBody>
      </p:sp>
      <p:sp>
        <p:nvSpPr>
          <p:cNvPr id="32864" name="TextBox 123"/>
          <p:cNvSpPr txBox="1">
            <a:spLocks noChangeArrowheads="1"/>
          </p:cNvSpPr>
          <p:nvPr/>
        </p:nvSpPr>
        <p:spPr bwMode="auto">
          <a:xfrm>
            <a:off x="5308600" y="2566988"/>
            <a:ext cx="1009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Sacral segments</a:t>
            </a:r>
          </a:p>
          <a:p>
            <a:r>
              <a:rPr lang="en-US" sz="900" b="1"/>
              <a:t>of spinal cord</a:t>
            </a:r>
          </a:p>
        </p:txBody>
      </p:sp>
      <p:sp>
        <p:nvSpPr>
          <p:cNvPr id="32865" name="TextBox 580"/>
          <p:cNvSpPr txBox="1">
            <a:spLocks noChangeArrowheads="1"/>
          </p:cNvSpPr>
          <p:nvPr/>
        </p:nvSpPr>
        <p:spPr bwMode="auto">
          <a:xfrm>
            <a:off x="2927350" y="1944688"/>
            <a:ext cx="7651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Pelvic nerve</a:t>
            </a:r>
          </a:p>
        </p:txBody>
      </p:sp>
      <p:sp>
        <p:nvSpPr>
          <p:cNvPr id="32866" name="Line 103"/>
          <p:cNvSpPr>
            <a:spLocks noChangeShapeType="1"/>
          </p:cNvSpPr>
          <p:nvPr/>
        </p:nvSpPr>
        <p:spPr bwMode="auto">
          <a:xfrm>
            <a:off x="3835400" y="3182938"/>
            <a:ext cx="393700" cy="1587"/>
          </a:xfrm>
          <a:prstGeom prst="line">
            <a:avLst/>
          </a:prstGeom>
          <a:noFill/>
          <a:ln w="17463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67" name="Freeform 104"/>
          <p:cNvSpPr>
            <a:spLocks/>
          </p:cNvSpPr>
          <p:nvPr/>
        </p:nvSpPr>
        <p:spPr bwMode="auto">
          <a:xfrm>
            <a:off x="4187825" y="3138488"/>
            <a:ext cx="141288" cy="85725"/>
          </a:xfrm>
          <a:custGeom>
            <a:avLst/>
            <a:gdLst>
              <a:gd name="T0" fmla="*/ 37803271 w 89"/>
              <a:gd name="T1" fmla="*/ 70564380 h 54"/>
              <a:gd name="T2" fmla="*/ 0 w 89"/>
              <a:gd name="T3" fmla="*/ 0 h 54"/>
              <a:gd name="T4" fmla="*/ 0 w 89"/>
              <a:gd name="T5" fmla="*/ 0 h 54"/>
              <a:gd name="T6" fmla="*/ 0 w 89"/>
              <a:gd name="T7" fmla="*/ 0 h 54"/>
              <a:gd name="T8" fmla="*/ 98287226 w 89"/>
              <a:gd name="T9" fmla="*/ 32762828 h 54"/>
              <a:gd name="T10" fmla="*/ 224295516 w 89"/>
              <a:gd name="T11" fmla="*/ 70564380 h 54"/>
              <a:gd name="T12" fmla="*/ 224295516 w 89"/>
              <a:gd name="T13" fmla="*/ 70564380 h 54"/>
              <a:gd name="T14" fmla="*/ 98287226 w 89"/>
              <a:gd name="T15" fmla="*/ 108367531 h 54"/>
              <a:gd name="T16" fmla="*/ 0 w 89"/>
              <a:gd name="T17" fmla="*/ 136088449 h 54"/>
              <a:gd name="T18" fmla="*/ 0 w 89"/>
              <a:gd name="T19" fmla="*/ 136088449 h 54"/>
              <a:gd name="T20" fmla="*/ 37803271 w 89"/>
              <a:gd name="T21" fmla="*/ 70564380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9"/>
              <a:gd name="T34" fmla="*/ 0 h 54"/>
              <a:gd name="T35" fmla="*/ 89 w 89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9" h="54">
                <a:moveTo>
                  <a:pt x="15" y="28"/>
                </a:moveTo>
                <a:lnTo>
                  <a:pt x="0" y="0"/>
                </a:lnTo>
                <a:lnTo>
                  <a:pt x="39" y="13"/>
                </a:lnTo>
                <a:lnTo>
                  <a:pt x="89" y="28"/>
                </a:lnTo>
                <a:lnTo>
                  <a:pt x="39" y="43"/>
                </a:lnTo>
                <a:lnTo>
                  <a:pt x="0" y="54"/>
                </a:lnTo>
                <a:lnTo>
                  <a:pt x="15" y="28"/>
                </a:lnTo>
                <a:close/>
              </a:path>
            </a:pathLst>
          </a:custGeom>
          <a:solidFill>
            <a:srgbClr val="00A65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68" name="Line 105"/>
          <p:cNvSpPr>
            <a:spLocks noChangeShapeType="1"/>
          </p:cNvSpPr>
          <p:nvPr/>
        </p:nvSpPr>
        <p:spPr bwMode="auto">
          <a:xfrm flipH="1">
            <a:off x="3454400" y="5495925"/>
            <a:ext cx="393700" cy="1588"/>
          </a:xfrm>
          <a:prstGeom prst="line">
            <a:avLst/>
          </a:prstGeom>
          <a:noFill/>
          <a:ln w="17463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69" name="Freeform 106"/>
          <p:cNvSpPr>
            <a:spLocks/>
          </p:cNvSpPr>
          <p:nvPr/>
        </p:nvSpPr>
        <p:spPr bwMode="auto">
          <a:xfrm>
            <a:off x="3354388" y="5451475"/>
            <a:ext cx="141287" cy="85725"/>
          </a:xfrm>
          <a:custGeom>
            <a:avLst/>
            <a:gdLst>
              <a:gd name="T0" fmla="*/ 186490888 w 89"/>
              <a:gd name="T1" fmla="*/ 70564380 h 54"/>
              <a:gd name="T2" fmla="*/ 224292341 w 89"/>
              <a:gd name="T3" fmla="*/ 136088449 h 54"/>
              <a:gd name="T4" fmla="*/ 224292341 w 89"/>
              <a:gd name="T5" fmla="*/ 136088449 h 54"/>
              <a:gd name="T6" fmla="*/ 224292341 w 89"/>
              <a:gd name="T7" fmla="*/ 136088449 h 54"/>
              <a:gd name="T8" fmla="*/ 126007373 w 89"/>
              <a:gd name="T9" fmla="*/ 103327196 h 54"/>
              <a:gd name="T10" fmla="*/ 0 w 89"/>
              <a:gd name="T11" fmla="*/ 70564380 h 54"/>
              <a:gd name="T12" fmla="*/ 0 w 89"/>
              <a:gd name="T13" fmla="*/ 70564380 h 54"/>
              <a:gd name="T14" fmla="*/ 126007373 w 89"/>
              <a:gd name="T15" fmla="*/ 32762828 h 54"/>
              <a:gd name="T16" fmla="*/ 224292341 w 89"/>
              <a:gd name="T17" fmla="*/ 0 h 54"/>
              <a:gd name="T18" fmla="*/ 224292341 w 89"/>
              <a:gd name="T19" fmla="*/ 0 h 54"/>
              <a:gd name="T20" fmla="*/ 186490888 w 89"/>
              <a:gd name="T21" fmla="*/ 70564380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9"/>
              <a:gd name="T34" fmla="*/ 0 h 54"/>
              <a:gd name="T35" fmla="*/ 89 w 89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9" h="54">
                <a:moveTo>
                  <a:pt x="74" y="28"/>
                </a:moveTo>
                <a:lnTo>
                  <a:pt x="89" y="54"/>
                </a:lnTo>
                <a:lnTo>
                  <a:pt x="50" y="41"/>
                </a:lnTo>
                <a:lnTo>
                  <a:pt x="0" y="28"/>
                </a:lnTo>
                <a:lnTo>
                  <a:pt x="50" y="13"/>
                </a:lnTo>
                <a:lnTo>
                  <a:pt x="89" y="0"/>
                </a:lnTo>
                <a:lnTo>
                  <a:pt x="74" y="28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0" name="Line 107"/>
          <p:cNvSpPr>
            <a:spLocks noChangeShapeType="1"/>
          </p:cNvSpPr>
          <p:nvPr/>
        </p:nvSpPr>
        <p:spPr bwMode="auto">
          <a:xfrm flipH="1">
            <a:off x="3084513" y="4949825"/>
            <a:ext cx="393700" cy="1588"/>
          </a:xfrm>
          <a:prstGeom prst="line">
            <a:avLst/>
          </a:prstGeom>
          <a:noFill/>
          <a:ln w="17463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1" name="Freeform 108"/>
          <p:cNvSpPr>
            <a:spLocks/>
          </p:cNvSpPr>
          <p:nvPr/>
        </p:nvSpPr>
        <p:spPr bwMode="auto">
          <a:xfrm>
            <a:off x="2981325" y="4905375"/>
            <a:ext cx="144463" cy="85725"/>
          </a:xfrm>
          <a:custGeom>
            <a:avLst/>
            <a:gdLst>
              <a:gd name="T0" fmla="*/ 183972825 w 91"/>
              <a:gd name="T1" fmla="*/ 70564380 h 54"/>
              <a:gd name="T2" fmla="*/ 229335829 w 91"/>
              <a:gd name="T3" fmla="*/ 136088449 h 54"/>
              <a:gd name="T4" fmla="*/ 229335829 w 91"/>
              <a:gd name="T5" fmla="*/ 136088449 h 54"/>
              <a:gd name="T6" fmla="*/ 229335829 w 91"/>
              <a:gd name="T7" fmla="*/ 136088449 h 54"/>
              <a:gd name="T8" fmla="*/ 131048584 w 91"/>
              <a:gd name="T9" fmla="*/ 108367531 h 54"/>
              <a:gd name="T10" fmla="*/ 0 w 91"/>
              <a:gd name="T11" fmla="*/ 70564380 h 54"/>
              <a:gd name="T12" fmla="*/ 0 w 91"/>
              <a:gd name="T13" fmla="*/ 70564380 h 54"/>
              <a:gd name="T14" fmla="*/ 131048584 w 91"/>
              <a:gd name="T15" fmla="*/ 32762828 h 54"/>
              <a:gd name="T16" fmla="*/ 229335829 w 91"/>
              <a:gd name="T17" fmla="*/ 0 h 54"/>
              <a:gd name="T18" fmla="*/ 229335829 w 91"/>
              <a:gd name="T19" fmla="*/ 0 h 54"/>
              <a:gd name="T20" fmla="*/ 183972825 w 91"/>
              <a:gd name="T21" fmla="*/ 70564380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54"/>
              <a:gd name="T35" fmla="*/ 91 w 91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54">
                <a:moveTo>
                  <a:pt x="73" y="28"/>
                </a:moveTo>
                <a:lnTo>
                  <a:pt x="91" y="54"/>
                </a:lnTo>
                <a:lnTo>
                  <a:pt x="52" y="43"/>
                </a:lnTo>
                <a:lnTo>
                  <a:pt x="0" y="28"/>
                </a:lnTo>
                <a:lnTo>
                  <a:pt x="52" y="13"/>
                </a:lnTo>
                <a:lnTo>
                  <a:pt x="91" y="0"/>
                </a:lnTo>
                <a:lnTo>
                  <a:pt x="73" y="28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2" name="Line 109"/>
          <p:cNvSpPr>
            <a:spLocks noChangeShapeType="1"/>
          </p:cNvSpPr>
          <p:nvPr/>
        </p:nvSpPr>
        <p:spPr bwMode="auto">
          <a:xfrm flipV="1">
            <a:off x="4640263" y="1639888"/>
            <a:ext cx="1587" cy="393700"/>
          </a:xfrm>
          <a:prstGeom prst="line">
            <a:avLst/>
          </a:prstGeom>
          <a:noFill/>
          <a:ln w="17463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3" name="Freeform 110"/>
          <p:cNvSpPr>
            <a:spLocks/>
          </p:cNvSpPr>
          <p:nvPr/>
        </p:nvSpPr>
        <p:spPr bwMode="auto">
          <a:xfrm>
            <a:off x="4598988" y="1536700"/>
            <a:ext cx="85725" cy="144463"/>
          </a:xfrm>
          <a:custGeom>
            <a:avLst/>
            <a:gdLst>
              <a:gd name="T0" fmla="*/ 65524069 w 54"/>
              <a:gd name="T1" fmla="*/ 183971237 h 91"/>
              <a:gd name="T2" fmla="*/ 0 w 54"/>
              <a:gd name="T3" fmla="*/ 229334241 h 91"/>
              <a:gd name="T4" fmla="*/ 0 w 54"/>
              <a:gd name="T5" fmla="*/ 229334241 h 91"/>
              <a:gd name="T6" fmla="*/ 0 w 54"/>
              <a:gd name="T7" fmla="*/ 229334241 h 91"/>
              <a:gd name="T8" fmla="*/ 27722517 w 54"/>
              <a:gd name="T9" fmla="*/ 131048584 h 91"/>
              <a:gd name="T10" fmla="*/ 65524069 w 54"/>
              <a:gd name="T11" fmla="*/ 0 h 91"/>
              <a:gd name="T12" fmla="*/ 65524069 w 54"/>
              <a:gd name="T13" fmla="*/ 0 h 91"/>
              <a:gd name="T14" fmla="*/ 103327196 w 54"/>
              <a:gd name="T15" fmla="*/ 131048584 h 91"/>
              <a:gd name="T16" fmla="*/ 136088449 w 54"/>
              <a:gd name="T17" fmla="*/ 229334241 h 91"/>
              <a:gd name="T18" fmla="*/ 136088449 w 54"/>
              <a:gd name="T19" fmla="*/ 229334241 h 91"/>
              <a:gd name="T20" fmla="*/ 65524069 w 54"/>
              <a:gd name="T21" fmla="*/ 183971237 h 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91"/>
              <a:gd name="T35" fmla="*/ 54 w 54"/>
              <a:gd name="T36" fmla="*/ 91 h 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91">
                <a:moveTo>
                  <a:pt x="26" y="73"/>
                </a:moveTo>
                <a:lnTo>
                  <a:pt x="0" y="91"/>
                </a:lnTo>
                <a:lnTo>
                  <a:pt x="11" y="52"/>
                </a:lnTo>
                <a:lnTo>
                  <a:pt x="26" y="0"/>
                </a:lnTo>
                <a:lnTo>
                  <a:pt x="41" y="52"/>
                </a:lnTo>
                <a:lnTo>
                  <a:pt x="54" y="91"/>
                </a:lnTo>
                <a:lnTo>
                  <a:pt x="26" y="73"/>
                </a:lnTo>
                <a:close/>
              </a:path>
            </a:pathLst>
          </a:custGeom>
          <a:solidFill>
            <a:srgbClr val="00A65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4" name="Line 111"/>
          <p:cNvSpPr>
            <a:spLocks noChangeShapeType="1"/>
          </p:cNvSpPr>
          <p:nvPr/>
        </p:nvSpPr>
        <p:spPr bwMode="auto">
          <a:xfrm>
            <a:off x="4808538" y="1554163"/>
            <a:ext cx="1587" cy="393700"/>
          </a:xfrm>
          <a:prstGeom prst="line">
            <a:avLst/>
          </a:prstGeom>
          <a:noFill/>
          <a:ln w="17463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5" name="Freeform 112"/>
          <p:cNvSpPr>
            <a:spLocks/>
          </p:cNvSpPr>
          <p:nvPr/>
        </p:nvSpPr>
        <p:spPr bwMode="auto">
          <a:xfrm>
            <a:off x="4764088" y="1906588"/>
            <a:ext cx="85725" cy="141287"/>
          </a:xfrm>
          <a:custGeom>
            <a:avLst/>
            <a:gdLst>
              <a:gd name="T0" fmla="*/ 70564380 w 54"/>
              <a:gd name="T1" fmla="*/ 40322356 h 89"/>
              <a:gd name="T2" fmla="*/ 136088449 w 54"/>
              <a:gd name="T3" fmla="*/ 0 h 89"/>
              <a:gd name="T4" fmla="*/ 136088449 w 54"/>
              <a:gd name="T5" fmla="*/ 0 h 89"/>
              <a:gd name="T6" fmla="*/ 136088449 w 54"/>
              <a:gd name="T7" fmla="*/ 0 h 89"/>
              <a:gd name="T8" fmla="*/ 108367531 w 54"/>
              <a:gd name="T9" fmla="*/ 98286531 h 89"/>
              <a:gd name="T10" fmla="*/ 70564380 w 54"/>
              <a:gd name="T11" fmla="*/ 224293929 h 89"/>
              <a:gd name="T12" fmla="*/ 70564380 w 54"/>
              <a:gd name="T13" fmla="*/ 224293929 h 89"/>
              <a:gd name="T14" fmla="*/ 32762828 w 54"/>
              <a:gd name="T15" fmla="*/ 98286531 h 89"/>
              <a:gd name="T16" fmla="*/ 0 w 54"/>
              <a:gd name="T17" fmla="*/ 0 h 89"/>
              <a:gd name="T18" fmla="*/ 0 w 54"/>
              <a:gd name="T19" fmla="*/ 0 h 89"/>
              <a:gd name="T20" fmla="*/ 70564380 w 54"/>
              <a:gd name="T21" fmla="*/ 40322356 h 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89"/>
              <a:gd name="T35" fmla="*/ 54 w 54"/>
              <a:gd name="T36" fmla="*/ 89 h 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89">
                <a:moveTo>
                  <a:pt x="28" y="16"/>
                </a:moveTo>
                <a:lnTo>
                  <a:pt x="54" y="0"/>
                </a:lnTo>
                <a:lnTo>
                  <a:pt x="43" y="39"/>
                </a:lnTo>
                <a:lnTo>
                  <a:pt x="28" y="89"/>
                </a:lnTo>
                <a:lnTo>
                  <a:pt x="13" y="39"/>
                </a:lnTo>
                <a:lnTo>
                  <a:pt x="0" y="0"/>
                </a:lnTo>
                <a:lnTo>
                  <a:pt x="28" y="16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6" name="Line 113"/>
          <p:cNvSpPr>
            <a:spLocks noChangeShapeType="1"/>
          </p:cNvSpPr>
          <p:nvPr/>
        </p:nvSpPr>
        <p:spPr bwMode="auto">
          <a:xfrm>
            <a:off x="5021263" y="1554163"/>
            <a:ext cx="1587" cy="393700"/>
          </a:xfrm>
          <a:prstGeom prst="line">
            <a:avLst/>
          </a:prstGeom>
          <a:noFill/>
          <a:ln w="17463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7" name="Freeform 114"/>
          <p:cNvSpPr>
            <a:spLocks/>
          </p:cNvSpPr>
          <p:nvPr/>
        </p:nvSpPr>
        <p:spPr bwMode="auto">
          <a:xfrm>
            <a:off x="4976813" y="1906588"/>
            <a:ext cx="85725" cy="141287"/>
          </a:xfrm>
          <a:custGeom>
            <a:avLst/>
            <a:gdLst>
              <a:gd name="T0" fmla="*/ 70564380 w 54"/>
              <a:gd name="T1" fmla="*/ 40322356 h 89"/>
              <a:gd name="T2" fmla="*/ 136088449 w 54"/>
              <a:gd name="T3" fmla="*/ 0 h 89"/>
              <a:gd name="T4" fmla="*/ 136088449 w 54"/>
              <a:gd name="T5" fmla="*/ 0 h 89"/>
              <a:gd name="T6" fmla="*/ 136088449 w 54"/>
              <a:gd name="T7" fmla="*/ 0 h 89"/>
              <a:gd name="T8" fmla="*/ 108367531 w 54"/>
              <a:gd name="T9" fmla="*/ 98286531 h 89"/>
              <a:gd name="T10" fmla="*/ 70564380 w 54"/>
              <a:gd name="T11" fmla="*/ 224293929 h 89"/>
              <a:gd name="T12" fmla="*/ 70564380 w 54"/>
              <a:gd name="T13" fmla="*/ 224293929 h 89"/>
              <a:gd name="T14" fmla="*/ 32762828 w 54"/>
              <a:gd name="T15" fmla="*/ 98286531 h 89"/>
              <a:gd name="T16" fmla="*/ 0 w 54"/>
              <a:gd name="T17" fmla="*/ 0 h 89"/>
              <a:gd name="T18" fmla="*/ 0 w 54"/>
              <a:gd name="T19" fmla="*/ 0 h 89"/>
              <a:gd name="T20" fmla="*/ 70564380 w 54"/>
              <a:gd name="T21" fmla="*/ 40322356 h 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89"/>
              <a:gd name="T35" fmla="*/ 54 w 54"/>
              <a:gd name="T36" fmla="*/ 89 h 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89">
                <a:moveTo>
                  <a:pt x="28" y="16"/>
                </a:moveTo>
                <a:lnTo>
                  <a:pt x="54" y="0"/>
                </a:lnTo>
                <a:lnTo>
                  <a:pt x="43" y="39"/>
                </a:lnTo>
                <a:lnTo>
                  <a:pt x="28" y="89"/>
                </a:lnTo>
                <a:lnTo>
                  <a:pt x="13" y="39"/>
                </a:lnTo>
                <a:lnTo>
                  <a:pt x="0" y="0"/>
                </a:lnTo>
                <a:lnTo>
                  <a:pt x="28" y="16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8" name="Line 115"/>
          <p:cNvSpPr>
            <a:spLocks noChangeShapeType="1"/>
          </p:cNvSpPr>
          <p:nvPr/>
        </p:nvSpPr>
        <p:spPr bwMode="auto">
          <a:xfrm flipH="1">
            <a:off x="4211638" y="3584575"/>
            <a:ext cx="395287" cy="1588"/>
          </a:xfrm>
          <a:prstGeom prst="line">
            <a:avLst/>
          </a:prstGeom>
          <a:noFill/>
          <a:ln w="17463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9" name="Freeform 116"/>
          <p:cNvSpPr>
            <a:spLocks/>
          </p:cNvSpPr>
          <p:nvPr/>
        </p:nvSpPr>
        <p:spPr bwMode="auto">
          <a:xfrm>
            <a:off x="4108450" y="3540125"/>
            <a:ext cx="144463" cy="88900"/>
          </a:xfrm>
          <a:custGeom>
            <a:avLst/>
            <a:gdLst>
              <a:gd name="T0" fmla="*/ 186492195 w 91"/>
              <a:gd name="T1" fmla="*/ 70564381 h 56"/>
              <a:gd name="T2" fmla="*/ 229335829 w 91"/>
              <a:gd name="T3" fmla="*/ 136088450 h 56"/>
              <a:gd name="T4" fmla="*/ 229335829 w 91"/>
              <a:gd name="T5" fmla="*/ 141128761 h 56"/>
              <a:gd name="T6" fmla="*/ 229335829 w 91"/>
              <a:gd name="T7" fmla="*/ 141128761 h 56"/>
              <a:gd name="T8" fmla="*/ 131048584 w 91"/>
              <a:gd name="T9" fmla="*/ 108367533 h 56"/>
              <a:gd name="T10" fmla="*/ 0 w 91"/>
              <a:gd name="T11" fmla="*/ 70564381 h 56"/>
              <a:gd name="T12" fmla="*/ 0 w 91"/>
              <a:gd name="T13" fmla="*/ 70564381 h 56"/>
              <a:gd name="T14" fmla="*/ 131048584 w 91"/>
              <a:gd name="T15" fmla="*/ 32762828 h 56"/>
              <a:gd name="T16" fmla="*/ 229335829 w 91"/>
              <a:gd name="T17" fmla="*/ 0 h 56"/>
              <a:gd name="T18" fmla="*/ 229335829 w 91"/>
              <a:gd name="T19" fmla="*/ 5040313 h 56"/>
              <a:gd name="T20" fmla="*/ 186492195 w 91"/>
              <a:gd name="T21" fmla="*/ 70564381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56"/>
              <a:gd name="T35" fmla="*/ 91 w 91"/>
              <a:gd name="T36" fmla="*/ 56 h 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56">
                <a:moveTo>
                  <a:pt x="74" y="28"/>
                </a:moveTo>
                <a:lnTo>
                  <a:pt x="91" y="54"/>
                </a:lnTo>
                <a:lnTo>
                  <a:pt x="91" y="56"/>
                </a:lnTo>
                <a:lnTo>
                  <a:pt x="52" y="43"/>
                </a:lnTo>
                <a:lnTo>
                  <a:pt x="0" y="28"/>
                </a:lnTo>
                <a:lnTo>
                  <a:pt x="52" y="13"/>
                </a:lnTo>
                <a:lnTo>
                  <a:pt x="91" y="0"/>
                </a:lnTo>
                <a:lnTo>
                  <a:pt x="91" y="2"/>
                </a:lnTo>
                <a:lnTo>
                  <a:pt x="74" y="28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0" name="Line 117"/>
          <p:cNvSpPr>
            <a:spLocks noChangeShapeType="1"/>
          </p:cNvSpPr>
          <p:nvPr/>
        </p:nvSpPr>
        <p:spPr bwMode="auto">
          <a:xfrm>
            <a:off x="4749800" y="4527550"/>
            <a:ext cx="1588" cy="395288"/>
          </a:xfrm>
          <a:prstGeom prst="line">
            <a:avLst/>
          </a:prstGeom>
          <a:noFill/>
          <a:ln w="17463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1" name="Freeform 118"/>
          <p:cNvSpPr>
            <a:spLocks/>
          </p:cNvSpPr>
          <p:nvPr/>
        </p:nvSpPr>
        <p:spPr bwMode="auto">
          <a:xfrm>
            <a:off x="4708525" y="4881563"/>
            <a:ext cx="85725" cy="141287"/>
          </a:xfrm>
          <a:custGeom>
            <a:avLst/>
            <a:gdLst>
              <a:gd name="T0" fmla="*/ 65524069 w 54"/>
              <a:gd name="T1" fmla="*/ 37803003 h 89"/>
              <a:gd name="T2" fmla="*/ 136088449 w 54"/>
              <a:gd name="T3" fmla="*/ 0 h 89"/>
              <a:gd name="T4" fmla="*/ 136088449 w 54"/>
              <a:gd name="T5" fmla="*/ 0 h 89"/>
              <a:gd name="T6" fmla="*/ 136088449 w 54"/>
              <a:gd name="T7" fmla="*/ 0 h 89"/>
              <a:gd name="T8" fmla="*/ 103327196 w 54"/>
              <a:gd name="T9" fmla="*/ 98286531 h 89"/>
              <a:gd name="T10" fmla="*/ 65524069 w 54"/>
              <a:gd name="T11" fmla="*/ 224293929 h 89"/>
              <a:gd name="T12" fmla="*/ 65524069 w 54"/>
              <a:gd name="T13" fmla="*/ 224293929 h 89"/>
              <a:gd name="T14" fmla="*/ 32762828 w 54"/>
              <a:gd name="T15" fmla="*/ 98286531 h 89"/>
              <a:gd name="T16" fmla="*/ 0 w 54"/>
              <a:gd name="T17" fmla="*/ 0 h 89"/>
              <a:gd name="T18" fmla="*/ 0 w 54"/>
              <a:gd name="T19" fmla="*/ 0 h 89"/>
              <a:gd name="T20" fmla="*/ 65524069 w 54"/>
              <a:gd name="T21" fmla="*/ 37803003 h 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89"/>
              <a:gd name="T35" fmla="*/ 54 w 54"/>
              <a:gd name="T36" fmla="*/ 89 h 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89">
                <a:moveTo>
                  <a:pt x="26" y="15"/>
                </a:moveTo>
                <a:lnTo>
                  <a:pt x="54" y="0"/>
                </a:lnTo>
                <a:lnTo>
                  <a:pt x="41" y="39"/>
                </a:lnTo>
                <a:lnTo>
                  <a:pt x="26" y="89"/>
                </a:lnTo>
                <a:lnTo>
                  <a:pt x="13" y="39"/>
                </a:lnTo>
                <a:lnTo>
                  <a:pt x="0" y="0"/>
                </a:lnTo>
                <a:lnTo>
                  <a:pt x="26" y="15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2" name="Rectangle 5"/>
          <p:cNvSpPr>
            <a:spLocks noChangeArrowheads="1"/>
          </p:cNvSpPr>
          <p:nvPr/>
        </p:nvSpPr>
        <p:spPr bwMode="auto">
          <a:xfrm>
            <a:off x="2114550" y="442913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1657350" algn="l"/>
              </a:tabLst>
            </a:pPr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23.3</a:t>
            </a:r>
          </a:p>
        </p:txBody>
      </p:sp>
      <p:pic>
        <p:nvPicPr>
          <p:cNvPr id="9219" name="Picture 4" descr="sal03717_23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289050"/>
            <a:ext cx="7948613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136"/>
          <p:cNvSpPr txBox="1">
            <a:spLocks noChangeArrowheads="1"/>
          </p:cNvSpPr>
          <p:nvPr/>
        </p:nvSpPr>
        <p:spPr bwMode="auto">
          <a:xfrm>
            <a:off x="2217738" y="1355725"/>
            <a:ext cx="9937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Small intestine</a:t>
            </a:r>
          </a:p>
        </p:txBody>
      </p:sp>
      <p:sp>
        <p:nvSpPr>
          <p:cNvPr id="9221" name="TextBox 137"/>
          <p:cNvSpPr txBox="1">
            <a:spLocks noChangeArrowheads="1"/>
          </p:cNvSpPr>
          <p:nvPr/>
        </p:nvSpPr>
        <p:spPr bwMode="auto">
          <a:xfrm>
            <a:off x="2217738" y="1741488"/>
            <a:ext cx="457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Colon</a:t>
            </a:r>
          </a:p>
        </p:txBody>
      </p:sp>
      <p:sp>
        <p:nvSpPr>
          <p:cNvPr id="9222" name="TextBox 138"/>
          <p:cNvSpPr txBox="1">
            <a:spLocks noChangeArrowheads="1"/>
          </p:cNvSpPr>
          <p:nvPr/>
        </p:nvSpPr>
        <p:spPr bwMode="auto">
          <a:xfrm>
            <a:off x="2217738" y="2351088"/>
            <a:ext cx="8302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Renal artery</a:t>
            </a:r>
          </a:p>
          <a:p>
            <a:r>
              <a:rPr lang="en-US" sz="1000" b="1"/>
              <a:t>and vein</a:t>
            </a:r>
          </a:p>
        </p:txBody>
      </p:sp>
      <p:sp>
        <p:nvSpPr>
          <p:cNvPr id="9223" name="TextBox 139"/>
          <p:cNvSpPr txBox="1">
            <a:spLocks noChangeArrowheads="1"/>
          </p:cNvSpPr>
          <p:nvPr/>
        </p:nvSpPr>
        <p:spPr bwMode="auto">
          <a:xfrm>
            <a:off x="2217738" y="2735263"/>
            <a:ext cx="796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Peritoneum</a:t>
            </a:r>
          </a:p>
        </p:txBody>
      </p:sp>
      <p:sp>
        <p:nvSpPr>
          <p:cNvPr id="9224" name="TextBox 140"/>
          <p:cNvSpPr txBox="1">
            <a:spLocks noChangeArrowheads="1"/>
          </p:cNvSpPr>
          <p:nvPr/>
        </p:nvSpPr>
        <p:spPr bwMode="auto">
          <a:xfrm>
            <a:off x="2217738" y="3016250"/>
            <a:ext cx="5095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Spleen</a:t>
            </a:r>
          </a:p>
        </p:txBody>
      </p:sp>
      <p:sp>
        <p:nvSpPr>
          <p:cNvPr id="9225" name="TextBox 141"/>
          <p:cNvSpPr txBox="1">
            <a:spLocks noChangeArrowheads="1"/>
          </p:cNvSpPr>
          <p:nvPr/>
        </p:nvSpPr>
        <p:spPr bwMode="auto">
          <a:xfrm>
            <a:off x="2217738" y="3221038"/>
            <a:ext cx="5191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Kidney</a:t>
            </a:r>
          </a:p>
        </p:txBody>
      </p:sp>
      <p:sp>
        <p:nvSpPr>
          <p:cNvPr id="9226" name="TextBox 142"/>
          <p:cNvSpPr txBox="1">
            <a:spLocks noChangeArrowheads="1"/>
          </p:cNvSpPr>
          <p:nvPr/>
        </p:nvSpPr>
        <p:spPr bwMode="auto">
          <a:xfrm>
            <a:off x="2217738" y="3475038"/>
            <a:ext cx="447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Hilum</a:t>
            </a:r>
          </a:p>
        </p:txBody>
      </p:sp>
      <p:sp>
        <p:nvSpPr>
          <p:cNvPr id="9227" name="TextBox 143"/>
          <p:cNvSpPr txBox="1">
            <a:spLocks noChangeArrowheads="1"/>
          </p:cNvSpPr>
          <p:nvPr/>
        </p:nvSpPr>
        <p:spPr bwMode="auto">
          <a:xfrm>
            <a:off x="2217738" y="3659188"/>
            <a:ext cx="10715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Fibrous capsule</a:t>
            </a:r>
          </a:p>
        </p:txBody>
      </p:sp>
      <p:sp>
        <p:nvSpPr>
          <p:cNvPr id="9228" name="TextBox 144"/>
          <p:cNvSpPr txBox="1">
            <a:spLocks noChangeArrowheads="1"/>
          </p:cNvSpPr>
          <p:nvPr/>
        </p:nvSpPr>
        <p:spPr bwMode="auto">
          <a:xfrm>
            <a:off x="2217738" y="3878263"/>
            <a:ext cx="7588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Perirenal</a:t>
            </a:r>
          </a:p>
          <a:p>
            <a:r>
              <a:rPr lang="en-US" sz="1000" b="1"/>
              <a:t>fat capsule</a:t>
            </a:r>
          </a:p>
        </p:txBody>
      </p:sp>
      <p:sp>
        <p:nvSpPr>
          <p:cNvPr id="9229" name="TextBox 145"/>
          <p:cNvSpPr txBox="1">
            <a:spLocks noChangeArrowheads="1"/>
          </p:cNvSpPr>
          <p:nvPr/>
        </p:nvSpPr>
        <p:spPr bwMode="auto">
          <a:xfrm>
            <a:off x="2217738" y="4237038"/>
            <a:ext cx="835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Renal fascia</a:t>
            </a:r>
          </a:p>
        </p:txBody>
      </p:sp>
      <p:sp>
        <p:nvSpPr>
          <p:cNvPr id="9230" name="TextBox 148"/>
          <p:cNvSpPr txBox="1">
            <a:spLocks noChangeArrowheads="1"/>
          </p:cNvSpPr>
          <p:nvPr/>
        </p:nvSpPr>
        <p:spPr bwMode="auto">
          <a:xfrm>
            <a:off x="7996238" y="1370013"/>
            <a:ext cx="6334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Stomach</a:t>
            </a:r>
          </a:p>
        </p:txBody>
      </p:sp>
      <p:sp>
        <p:nvSpPr>
          <p:cNvPr id="9231" name="TextBox 149"/>
          <p:cNvSpPr txBox="1">
            <a:spLocks noChangeArrowheads="1"/>
          </p:cNvSpPr>
          <p:nvPr/>
        </p:nvSpPr>
        <p:spPr bwMode="auto">
          <a:xfrm>
            <a:off x="7996238" y="2027238"/>
            <a:ext cx="6588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Pancreas</a:t>
            </a:r>
          </a:p>
        </p:txBody>
      </p:sp>
      <p:sp>
        <p:nvSpPr>
          <p:cNvPr id="9232" name="TextBox 150"/>
          <p:cNvSpPr txBox="1">
            <a:spLocks noChangeArrowheads="1"/>
          </p:cNvSpPr>
          <p:nvPr/>
        </p:nvSpPr>
        <p:spPr bwMode="auto">
          <a:xfrm>
            <a:off x="7996238" y="2328863"/>
            <a:ext cx="1174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Inferior vena cava</a:t>
            </a:r>
          </a:p>
        </p:txBody>
      </p:sp>
      <p:sp>
        <p:nvSpPr>
          <p:cNvPr id="9233" name="TextBox 151"/>
          <p:cNvSpPr txBox="1">
            <a:spLocks noChangeArrowheads="1"/>
          </p:cNvSpPr>
          <p:nvPr/>
        </p:nvSpPr>
        <p:spPr bwMode="auto">
          <a:xfrm>
            <a:off x="7996238" y="2517775"/>
            <a:ext cx="4270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Aorta</a:t>
            </a:r>
          </a:p>
        </p:txBody>
      </p:sp>
      <p:sp>
        <p:nvSpPr>
          <p:cNvPr id="9234" name="TextBox 152"/>
          <p:cNvSpPr txBox="1">
            <a:spLocks noChangeArrowheads="1"/>
          </p:cNvSpPr>
          <p:nvPr/>
        </p:nvSpPr>
        <p:spPr bwMode="auto">
          <a:xfrm>
            <a:off x="7996238" y="2722563"/>
            <a:ext cx="2413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L1</a:t>
            </a:r>
          </a:p>
        </p:txBody>
      </p:sp>
      <p:sp>
        <p:nvSpPr>
          <p:cNvPr id="9235" name="TextBox 153"/>
          <p:cNvSpPr txBox="1">
            <a:spLocks noChangeArrowheads="1"/>
          </p:cNvSpPr>
          <p:nvPr/>
        </p:nvSpPr>
        <p:spPr bwMode="auto">
          <a:xfrm>
            <a:off x="7996238" y="2935288"/>
            <a:ext cx="4699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Ureter</a:t>
            </a:r>
          </a:p>
        </p:txBody>
      </p:sp>
      <p:sp>
        <p:nvSpPr>
          <p:cNvPr id="9236" name="TextBox 154"/>
          <p:cNvSpPr txBox="1">
            <a:spLocks noChangeArrowheads="1"/>
          </p:cNvSpPr>
          <p:nvPr/>
        </p:nvSpPr>
        <p:spPr bwMode="auto">
          <a:xfrm>
            <a:off x="7996238" y="4232275"/>
            <a:ext cx="1108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Lumbar muscles</a:t>
            </a:r>
          </a:p>
        </p:txBody>
      </p:sp>
      <p:sp>
        <p:nvSpPr>
          <p:cNvPr id="9237" name="TextBox 155"/>
          <p:cNvSpPr txBox="1">
            <a:spLocks noChangeArrowheads="1"/>
          </p:cNvSpPr>
          <p:nvPr/>
        </p:nvSpPr>
        <p:spPr bwMode="auto">
          <a:xfrm>
            <a:off x="5308600" y="5475288"/>
            <a:ext cx="654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Posterior</a:t>
            </a:r>
          </a:p>
        </p:txBody>
      </p:sp>
      <p:sp>
        <p:nvSpPr>
          <p:cNvPr id="9238" name="TextBox 156"/>
          <p:cNvSpPr txBox="1">
            <a:spLocks noChangeArrowheads="1"/>
          </p:cNvSpPr>
          <p:nvPr/>
        </p:nvSpPr>
        <p:spPr bwMode="auto">
          <a:xfrm>
            <a:off x="5265738" y="1089025"/>
            <a:ext cx="641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Anterior</a:t>
            </a:r>
          </a:p>
        </p:txBody>
      </p:sp>
      <p:pic>
        <p:nvPicPr>
          <p:cNvPr id="9279" name="Picture 139" descr="Y:\Graphics\Powerpoint\MH_DCM\MH_DCM-TEXTEDIT PROJECTS\SALADIN 7e\Processed files\chapt23\chapt23_textedit\png\sal03717_23_03_arro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75" y="2852738"/>
            <a:ext cx="12874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9240" name="Line 27"/>
          <p:cNvSpPr>
            <a:spLocks noChangeShapeType="1"/>
          </p:cNvSpPr>
          <p:nvPr/>
        </p:nvSpPr>
        <p:spPr bwMode="auto">
          <a:xfrm>
            <a:off x="3165475" y="1449388"/>
            <a:ext cx="1709738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1" name="Line 28"/>
          <p:cNvSpPr>
            <a:spLocks noChangeShapeType="1"/>
          </p:cNvSpPr>
          <p:nvPr/>
        </p:nvSpPr>
        <p:spPr bwMode="auto">
          <a:xfrm flipV="1">
            <a:off x="2967038" y="2825750"/>
            <a:ext cx="1995487" cy="3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2" name="Line 29"/>
          <p:cNvSpPr>
            <a:spLocks noChangeShapeType="1"/>
          </p:cNvSpPr>
          <p:nvPr/>
        </p:nvSpPr>
        <p:spPr bwMode="auto">
          <a:xfrm>
            <a:off x="2670175" y="1838325"/>
            <a:ext cx="21002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3" name="Line 30"/>
          <p:cNvSpPr>
            <a:spLocks noChangeShapeType="1"/>
          </p:cNvSpPr>
          <p:nvPr/>
        </p:nvSpPr>
        <p:spPr bwMode="auto">
          <a:xfrm flipV="1">
            <a:off x="2970213" y="2436813"/>
            <a:ext cx="2379662" cy="3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4" name="Line 31"/>
          <p:cNvSpPr>
            <a:spLocks noChangeShapeType="1"/>
          </p:cNvSpPr>
          <p:nvPr/>
        </p:nvSpPr>
        <p:spPr bwMode="auto">
          <a:xfrm>
            <a:off x="2751138" y="3111500"/>
            <a:ext cx="184943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5" name="Line 32"/>
          <p:cNvSpPr>
            <a:spLocks noChangeShapeType="1"/>
          </p:cNvSpPr>
          <p:nvPr/>
        </p:nvSpPr>
        <p:spPr bwMode="auto">
          <a:xfrm>
            <a:off x="2695575" y="3306763"/>
            <a:ext cx="2176463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6" name="Line 33"/>
          <p:cNvSpPr>
            <a:spLocks noChangeShapeType="1"/>
          </p:cNvSpPr>
          <p:nvPr/>
        </p:nvSpPr>
        <p:spPr bwMode="auto">
          <a:xfrm>
            <a:off x="3257550" y="3752850"/>
            <a:ext cx="177482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7" name="Line 35"/>
          <p:cNvSpPr>
            <a:spLocks noChangeShapeType="1"/>
          </p:cNvSpPr>
          <p:nvPr/>
        </p:nvSpPr>
        <p:spPr bwMode="auto">
          <a:xfrm>
            <a:off x="2873375" y="3965575"/>
            <a:ext cx="239077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8" name="Line 36"/>
          <p:cNvSpPr>
            <a:spLocks noChangeShapeType="1"/>
          </p:cNvSpPr>
          <p:nvPr/>
        </p:nvSpPr>
        <p:spPr bwMode="auto">
          <a:xfrm>
            <a:off x="3022600" y="4329113"/>
            <a:ext cx="1831975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9" name="Freeform 37"/>
          <p:cNvSpPr>
            <a:spLocks/>
          </p:cNvSpPr>
          <p:nvPr/>
        </p:nvSpPr>
        <p:spPr bwMode="auto">
          <a:xfrm>
            <a:off x="6110288" y="4306888"/>
            <a:ext cx="1849437" cy="9525"/>
          </a:xfrm>
          <a:custGeom>
            <a:avLst/>
            <a:gdLst>
              <a:gd name="T0" fmla="*/ 2147483647 w 1165"/>
              <a:gd name="T1" fmla="*/ 0 h 7"/>
              <a:gd name="T2" fmla="*/ 2147483647 w 1165"/>
              <a:gd name="T3" fmla="*/ 0 h 7"/>
              <a:gd name="T4" fmla="*/ 0 w 1165"/>
              <a:gd name="T5" fmla="*/ 2147483647 h 7"/>
              <a:gd name="T6" fmla="*/ 0 60000 65536"/>
              <a:gd name="T7" fmla="*/ 0 60000 65536"/>
              <a:gd name="T8" fmla="*/ 0 60000 65536"/>
              <a:gd name="T9" fmla="*/ 0 w 1165"/>
              <a:gd name="T10" fmla="*/ 0 h 7"/>
              <a:gd name="T11" fmla="*/ 1165 w 1165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5" h="7">
                <a:moveTo>
                  <a:pt x="1165" y="0"/>
                </a:moveTo>
                <a:lnTo>
                  <a:pt x="1002" y="0"/>
                </a:lnTo>
                <a:lnTo>
                  <a:pt x="0" y="7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0" name="Line 38"/>
          <p:cNvSpPr>
            <a:spLocks noChangeShapeType="1"/>
          </p:cNvSpPr>
          <p:nvPr/>
        </p:nvSpPr>
        <p:spPr bwMode="auto">
          <a:xfrm flipH="1">
            <a:off x="5935663" y="4310063"/>
            <a:ext cx="1781175" cy="3952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1" name="Line 39"/>
          <p:cNvSpPr>
            <a:spLocks noChangeShapeType="1"/>
          </p:cNvSpPr>
          <p:nvPr/>
        </p:nvSpPr>
        <p:spPr bwMode="auto">
          <a:xfrm flipH="1">
            <a:off x="7210425" y="1452563"/>
            <a:ext cx="735013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2" name="Line 40"/>
          <p:cNvSpPr>
            <a:spLocks noChangeShapeType="1"/>
          </p:cNvSpPr>
          <p:nvPr/>
        </p:nvSpPr>
        <p:spPr bwMode="auto">
          <a:xfrm flipH="1">
            <a:off x="7197725" y="2108200"/>
            <a:ext cx="74612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3" name="Line 41"/>
          <p:cNvSpPr>
            <a:spLocks noChangeShapeType="1"/>
          </p:cNvSpPr>
          <p:nvPr/>
        </p:nvSpPr>
        <p:spPr bwMode="auto">
          <a:xfrm flipH="1">
            <a:off x="6796088" y="2393950"/>
            <a:ext cx="1160462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4" name="Line 42"/>
          <p:cNvSpPr>
            <a:spLocks noChangeShapeType="1"/>
          </p:cNvSpPr>
          <p:nvPr/>
        </p:nvSpPr>
        <p:spPr bwMode="auto">
          <a:xfrm flipH="1">
            <a:off x="7081838" y="2589213"/>
            <a:ext cx="862012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5" name="Line 43"/>
          <p:cNvSpPr>
            <a:spLocks noChangeShapeType="1"/>
          </p:cNvSpPr>
          <p:nvPr/>
        </p:nvSpPr>
        <p:spPr bwMode="auto">
          <a:xfrm flipH="1">
            <a:off x="7343775" y="2797175"/>
            <a:ext cx="60960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6" name="Freeform 44"/>
          <p:cNvSpPr>
            <a:spLocks/>
          </p:cNvSpPr>
          <p:nvPr/>
        </p:nvSpPr>
        <p:spPr bwMode="auto">
          <a:xfrm>
            <a:off x="2633663" y="3214688"/>
            <a:ext cx="2882900" cy="363537"/>
          </a:xfrm>
          <a:custGeom>
            <a:avLst/>
            <a:gdLst>
              <a:gd name="T0" fmla="*/ 0 w 1864"/>
              <a:gd name="T1" fmla="*/ 2147483647 h 229"/>
              <a:gd name="T2" fmla="*/ 2147483647 w 1864"/>
              <a:gd name="T3" fmla="*/ 2147483647 h 229"/>
              <a:gd name="T4" fmla="*/ 2147483647 w 1864"/>
              <a:gd name="T5" fmla="*/ 0 h 229"/>
              <a:gd name="T6" fmla="*/ 0 60000 65536"/>
              <a:gd name="T7" fmla="*/ 0 60000 65536"/>
              <a:gd name="T8" fmla="*/ 0 60000 65536"/>
              <a:gd name="T9" fmla="*/ 0 w 1864"/>
              <a:gd name="T10" fmla="*/ 0 h 229"/>
              <a:gd name="T11" fmla="*/ 1864 w 1864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4" h="229">
                <a:moveTo>
                  <a:pt x="0" y="229"/>
                </a:moveTo>
                <a:lnTo>
                  <a:pt x="1574" y="229"/>
                </a:lnTo>
                <a:lnTo>
                  <a:pt x="1864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7" name="Line 46"/>
          <p:cNvSpPr>
            <a:spLocks noChangeShapeType="1"/>
          </p:cNvSpPr>
          <p:nvPr/>
        </p:nvSpPr>
        <p:spPr bwMode="auto">
          <a:xfrm flipH="1">
            <a:off x="5740400" y="2995613"/>
            <a:ext cx="2233613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8" name="Line 54"/>
          <p:cNvSpPr>
            <a:spLocks noChangeShapeType="1"/>
          </p:cNvSpPr>
          <p:nvPr/>
        </p:nvSpPr>
        <p:spPr bwMode="auto">
          <a:xfrm flipV="1">
            <a:off x="4851400" y="4013200"/>
            <a:ext cx="452438" cy="3190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9" name="Line 50"/>
          <p:cNvSpPr>
            <a:spLocks noChangeShapeType="1"/>
          </p:cNvSpPr>
          <p:nvPr/>
        </p:nvSpPr>
        <p:spPr bwMode="auto">
          <a:xfrm>
            <a:off x="5353050" y="2438400"/>
            <a:ext cx="541338" cy="4635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0" name="Line 48"/>
          <p:cNvSpPr>
            <a:spLocks noChangeShapeType="1"/>
          </p:cNvSpPr>
          <p:nvPr/>
        </p:nvSpPr>
        <p:spPr bwMode="auto">
          <a:xfrm>
            <a:off x="5346700" y="2428875"/>
            <a:ext cx="565150" cy="25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1" name="Line 52"/>
          <p:cNvSpPr>
            <a:spLocks noChangeShapeType="1"/>
          </p:cNvSpPr>
          <p:nvPr/>
        </p:nvSpPr>
        <p:spPr bwMode="auto">
          <a:xfrm flipV="1">
            <a:off x="3927475" y="2679700"/>
            <a:ext cx="377825" cy="1539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2" name="Line 27"/>
          <p:cNvSpPr>
            <a:spLocks noChangeShapeType="1"/>
          </p:cNvSpPr>
          <p:nvPr/>
        </p:nvSpPr>
        <p:spPr bwMode="auto">
          <a:xfrm>
            <a:off x="3165475" y="1449388"/>
            <a:ext cx="17097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3" name="Line 28"/>
          <p:cNvSpPr>
            <a:spLocks noChangeShapeType="1"/>
          </p:cNvSpPr>
          <p:nvPr/>
        </p:nvSpPr>
        <p:spPr bwMode="auto">
          <a:xfrm flipV="1">
            <a:off x="2967038" y="2825750"/>
            <a:ext cx="199548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4" name="Line 29"/>
          <p:cNvSpPr>
            <a:spLocks noChangeShapeType="1"/>
          </p:cNvSpPr>
          <p:nvPr/>
        </p:nvSpPr>
        <p:spPr bwMode="auto">
          <a:xfrm>
            <a:off x="2670175" y="1838325"/>
            <a:ext cx="21002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5" name="Line 30"/>
          <p:cNvSpPr>
            <a:spLocks noChangeShapeType="1"/>
          </p:cNvSpPr>
          <p:nvPr/>
        </p:nvSpPr>
        <p:spPr bwMode="auto">
          <a:xfrm flipV="1">
            <a:off x="2970213" y="2436813"/>
            <a:ext cx="237966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6" name="Line 31"/>
          <p:cNvSpPr>
            <a:spLocks noChangeShapeType="1"/>
          </p:cNvSpPr>
          <p:nvPr/>
        </p:nvSpPr>
        <p:spPr bwMode="auto">
          <a:xfrm>
            <a:off x="2751138" y="3111500"/>
            <a:ext cx="1849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7" name="Line 32"/>
          <p:cNvSpPr>
            <a:spLocks noChangeShapeType="1"/>
          </p:cNvSpPr>
          <p:nvPr/>
        </p:nvSpPr>
        <p:spPr bwMode="auto">
          <a:xfrm>
            <a:off x="2695575" y="3306763"/>
            <a:ext cx="21764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8" name="Line 33"/>
          <p:cNvSpPr>
            <a:spLocks noChangeShapeType="1"/>
          </p:cNvSpPr>
          <p:nvPr/>
        </p:nvSpPr>
        <p:spPr bwMode="auto">
          <a:xfrm>
            <a:off x="3257550" y="3752850"/>
            <a:ext cx="1774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9" name="Line 35"/>
          <p:cNvSpPr>
            <a:spLocks noChangeShapeType="1"/>
          </p:cNvSpPr>
          <p:nvPr/>
        </p:nvSpPr>
        <p:spPr bwMode="auto">
          <a:xfrm>
            <a:off x="2873375" y="3965575"/>
            <a:ext cx="23907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0" name="Line 36"/>
          <p:cNvSpPr>
            <a:spLocks noChangeShapeType="1"/>
          </p:cNvSpPr>
          <p:nvPr/>
        </p:nvSpPr>
        <p:spPr bwMode="auto">
          <a:xfrm>
            <a:off x="3022600" y="4329113"/>
            <a:ext cx="18319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1" name="Freeform 37"/>
          <p:cNvSpPr>
            <a:spLocks/>
          </p:cNvSpPr>
          <p:nvPr/>
        </p:nvSpPr>
        <p:spPr bwMode="auto">
          <a:xfrm>
            <a:off x="6110288" y="4306888"/>
            <a:ext cx="1849437" cy="9525"/>
          </a:xfrm>
          <a:custGeom>
            <a:avLst/>
            <a:gdLst>
              <a:gd name="T0" fmla="*/ 2147483647 w 1165"/>
              <a:gd name="T1" fmla="*/ 0 h 7"/>
              <a:gd name="T2" fmla="*/ 2147483647 w 1165"/>
              <a:gd name="T3" fmla="*/ 0 h 7"/>
              <a:gd name="T4" fmla="*/ 0 w 1165"/>
              <a:gd name="T5" fmla="*/ 2147483647 h 7"/>
              <a:gd name="T6" fmla="*/ 0 60000 65536"/>
              <a:gd name="T7" fmla="*/ 0 60000 65536"/>
              <a:gd name="T8" fmla="*/ 0 60000 65536"/>
              <a:gd name="T9" fmla="*/ 0 w 1165"/>
              <a:gd name="T10" fmla="*/ 0 h 7"/>
              <a:gd name="T11" fmla="*/ 1165 w 1165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5" h="7">
                <a:moveTo>
                  <a:pt x="1165" y="0"/>
                </a:moveTo>
                <a:lnTo>
                  <a:pt x="1002" y="0"/>
                </a:lnTo>
                <a:lnTo>
                  <a:pt x="0" y="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2" name="Line 38"/>
          <p:cNvSpPr>
            <a:spLocks noChangeShapeType="1"/>
          </p:cNvSpPr>
          <p:nvPr/>
        </p:nvSpPr>
        <p:spPr bwMode="auto">
          <a:xfrm flipH="1">
            <a:off x="5935663" y="4310063"/>
            <a:ext cx="1781175" cy="395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3" name="Line 39"/>
          <p:cNvSpPr>
            <a:spLocks noChangeShapeType="1"/>
          </p:cNvSpPr>
          <p:nvPr/>
        </p:nvSpPr>
        <p:spPr bwMode="auto">
          <a:xfrm flipH="1">
            <a:off x="7210425" y="1452563"/>
            <a:ext cx="7350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4" name="Line 40"/>
          <p:cNvSpPr>
            <a:spLocks noChangeShapeType="1"/>
          </p:cNvSpPr>
          <p:nvPr/>
        </p:nvSpPr>
        <p:spPr bwMode="auto">
          <a:xfrm flipH="1">
            <a:off x="7197725" y="2108200"/>
            <a:ext cx="746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5" name="Line 41"/>
          <p:cNvSpPr>
            <a:spLocks noChangeShapeType="1"/>
          </p:cNvSpPr>
          <p:nvPr/>
        </p:nvSpPr>
        <p:spPr bwMode="auto">
          <a:xfrm flipH="1">
            <a:off x="6796088" y="2393950"/>
            <a:ext cx="11604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6" name="Line 42"/>
          <p:cNvSpPr>
            <a:spLocks noChangeShapeType="1"/>
          </p:cNvSpPr>
          <p:nvPr/>
        </p:nvSpPr>
        <p:spPr bwMode="auto">
          <a:xfrm flipH="1">
            <a:off x="7081838" y="2589213"/>
            <a:ext cx="8620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7" name="Line 43"/>
          <p:cNvSpPr>
            <a:spLocks noChangeShapeType="1"/>
          </p:cNvSpPr>
          <p:nvPr/>
        </p:nvSpPr>
        <p:spPr bwMode="auto">
          <a:xfrm flipH="1">
            <a:off x="7343775" y="2797175"/>
            <a:ext cx="609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8" name="Freeform 44"/>
          <p:cNvSpPr>
            <a:spLocks/>
          </p:cNvSpPr>
          <p:nvPr/>
        </p:nvSpPr>
        <p:spPr bwMode="auto">
          <a:xfrm>
            <a:off x="2633663" y="3214688"/>
            <a:ext cx="2882900" cy="363537"/>
          </a:xfrm>
          <a:custGeom>
            <a:avLst/>
            <a:gdLst>
              <a:gd name="T0" fmla="*/ 0 w 1864"/>
              <a:gd name="T1" fmla="*/ 2147483647 h 229"/>
              <a:gd name="T2" fmla="*/ 2147483647 w 1864"/>
              <a:gd name="T3" fmla="*/ 2147483647 h 229"/>
              <a:gd name="T4" fmla="*/ 2147483647 w 1864"/>
              <a:gd name="T5" fmla="*/ 0 h 229"/>
              <a:gd name="T6" fmla="*/ 0 60000 65536"/>
              <a:gd name="T7" fmla="*/ 0 60000 65536"/>
              <a:gd name="T8" fmla="*/ 0 60000 65536"/>
              <a:gd name="T9" fmla="*/ 0 w 1864"/>
              <a:gd name="T10" fmla="*/ 0 h 229"/>
              <a:gd name="T11" fmla="*/ 1864 w 1864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4" h="229">
                <a:moveTo>
                  <a:pt x="0" y="229"/>
                </a:moveTo>
                <a:lnTo>
                  <a:pt x="1574" y="229"/>
                </a:lnTo>
                <a:lnTo>
                  <a:pt x="186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Line 46"/>
          <p:cNvSpPr>
            <a:spLocks noChangeShapeType="1"/>
          </p:cNvSpPr>
          <p:nvPr/>
        </p:nvSpPr>
        <p:spPr bwMode="auto">
          <a:xfrm flipH="1">
            <a:off x="5740400" y="2995613"/>
            <a:ext cx="22336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80" name="Line 54"/>
          <p:cNvSpPr>
            <a:spLocks noChangeShapeType="1"/>
          </p:cNvSpPr>
          <p:nvPr/>
        </p:nvSpPr>
        <p:spPr bwMode="auto">
          <a:xfrm flipV="1">
            <a:off x="4851400" y="4013200"/>
            <a:ext cx="452438" cy="319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81" name="Line 50"/>
          <p:cNvSpPr>
            <a:spLocks noChangeShapeType="1"/>
          </p:cNvSpPr>
          <p:nvPr/>
        </p:nvSpPr>
        <p:spPr bwMode="auto">
          <a:xfrm>
            <a:off x="5353050" y="2438400"/>
            <a:ext cx="541338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82" name="Line 48"/>
          <p:cNvSpPr>
            <a:spLocks noChangeShapeType="1"/>
          </p:cNvSpPr>
          <p:nvPr/>
        </p:nvSpPr>
        <p:spPr bwMode="auto">
          <a:xfrm>
            <a:off x="5346700" y="2428875"/>
            <a:ext cx="565150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83" name="Line 52"/>
          <p:cNvSpPr>
            <a:spLocks noChangeShapeType="1"/>
          </p:cNvSpPr>
          <p:nvPr/>
        </p:nvSpPr>
        <p:spPr bwMode="auto">
          <a:xfrm flipV="1">
            <a:off x="3927475" y="2679700"/>
            <a:ext cx="377825" cy="153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84" name="Rectangle 5"/>
          <p:cNvSpPr>
            <a:spLocks noChangeArrowheads="1"/>
          </p:cNvSpPr>
          <p:nvPr/>
        </p:nvSpPr>
        <p:spPr bwMode="auto">
          <a:xfrm>
            <a:off x="2114550" y="900113"/>
            <a:ext cx="49149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23.4</a:t>
            </a:r>
          </a:p>
        </p:txBody>
      </p:sp>
      <p:pic>
        <p:nvPicPr>
          <p:cNvPr id="10243" name="Picture 4" descr="sal03717_23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773113"/>
            <a:ext cx="8924925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Line 13"/>
          <p:cNvSpPr>
            <a:spLocks noChangeShapeType="1"/>
          </p:cNvSpPr>
          <p:nvPr/>
        </p:nvSpPr>
        <p:spPr bwMode="auto">
          <a:xfrm>
            <a:off x="1716088" y="3783013"/>
            <a:ext cx="181292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Line 15"/>
          <p:cNvSpPr>
            <a:spLocks noChangeShapeType="1"/>
          </p:cNvSpPr>
          <p:nvPr/>
        </p:nvSpPr>
        <p:spPr bwMode="auto">
          <a:xfrm>
            <a:off x="1960563" y="3541713"/>
            <a:ext cx="154463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Line 19"/>
          <p:cNvSpPr>
            <a:spLocks noChangeShapeType="1"/>
          </p:cNvSpPr>
          <p:nvPr/>
        </p:nvSpPr>
        <p:spPr bwMode="auto">
          <a:xfrm flipH="1">
            <a:off x="3119438" y="4926013"/>
            <a:ext cx="5111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7" name="Line 22"/>
          <p:cNvSpPr>
            <a:spLocks noChangeShapeType="1"/>
          </p:cNvSpPr>
          <p:nvPr/>
        </p:nvSpPr>
        <p:spPr bwMode="auto">
          <a:xfrm>
            <a:off x="1825625" y="4116388"/>
            <a:ext cx="1706563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Line 34"/>
          <p:cNvSpPr>
            <a:spLocks noChangeShapeType="1"/>
          </p:cNvSpPr>
          <p:nvPr/>
        </p:nvSpPr>
        <p:spPr bwMode="auto">
          <a:xfrm flipH="1">
            <a:off x="4127500" y="4926013"/>
            <a:ext cx="42322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Line 36"/>
          <p:cNvSpPr>
            <a:spLocks noChangeShapeType="1"/>
          </p:cNvSpPr>
          <p:nvPr/>
        </p:nvSpPr>
        <p:spPr bwMode="auto">
          <a:xfrm flipH="1">
            <a:off x="4371975" y="4730750"/>
            <a:ext cx="2557463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Line 44"/>
          <p:cNvSpPr>
            <a:spLocks noChangeShapeType="1"/>
          </p:cNvSpPr>
          <p:nvPr/>
        </p:nvSpPr>
        <p:spPr bwMode="auto">
          <a:xfrm>
            <a:off x="4529138" y="1338263"/>
            <a:ext cx="1427162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Line 45"/>
          <p:cNvSpPr>
            <a:spLocks noChangeShapeType="1"/>
          </p:cNvSpPr>
          <p:nvPr/>
        </p:nvSpPr>
        <p:spPr bwMode="auto">
          <a:xfrm>
            <a:off x="4305300" y="3776663"/>
            <a:ext cx="2570163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Line 46"/>
          <p:cNvSpPr>
            <a:spLocks noChangeShapeType="1"/>
          </p:cNvSpPr>
          <p:nvPr/>
        </p:nvSpPr>
        <p:spPr bwMode="auto">
          <a:xfrm>
            <a:off x="4324350" y="1624013"/>
            <a:ext cx="1401763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Freeform 47"/>
          <p:cNvSpPr>
            <a:spLocks/>
          </p:cNvSpPr>
          <p:nvPr/>
        </p:nvSpPr>
        <p:spPr bwMode="auto">
          <a:xfrm>
            <a:off x="4333875" y="3314700"/>
            <a:ext cx="3074988" cy="242888"/>
          </a:xfrm>
          <a:custGeom>
            <a:avLst/>
            <a:gdLst>
              <a:gd name="T0" fmla="*/ 0 w 1977"/>
              <a:gd name="T1" fmla="*/ 2147483647 h 148"/>
              <a:gd name="T2" fmla="*/ 2147483647 w 1977"/>
              <a:gd name="T3" fmla="*/ 2147483647 h 148"/>
              <a:gd name="T4" fmla="*/ 2147483647 w 1977"/>
              <a:gd name="T5" fmla="*/ 0 h 148"/>
              <a:gd name="T6" fmla="*/ 0 60000 65536"/>
              <a:gd name="T7" fmla="*/ 0 60000 65536"/>
              <a:gd name="T8" fmla="*/ 0 60000 65536"/>
              <a:gd name="T9" fmla="*/ 0 w 1977"/>
              <a:gd name="T10" fmla="*/ 0 h 148"/>
              <a:gd name="T11" fmla="*/ 1977 w 1977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7" h="148">
                <a:moveTo>
                  <a:pt x="0" y="148"/>
                </a:moveTo>
                <a:lnTo>
                  <a:pt x="1657" y="148"/>
                </a:lnTo>
                <a:lnTo>
                  <a:pt x="1977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Freeform 48"/>
          <p:cNvSpPr>
            <a:spLocks/>
          </p:cNvSpPr>
          <p:nvPr/>
        </p:nvSpPr>
        <p:spPr bwMode="auto">
          <a:xfrm>
            <a:off x="5622925" y="2055813"/>
            <a:ext cx="677863" cy="488950"/>
          </a:xfrm>
          <a:custGeom>
            <a:avLst/>
            <a:gdLst>
              <a:gd name="T0" fmla="*/ 2147483647 w 435"/>
              <a:gd name="T1" fmla="*/ 2147483647 h 315"/>
              <a:gd name="T2" fmla="*/ 2147483647 w 435"/>
              <a:gd name="T3" fmla="*/ 2147483647 h 315"/>
              <a:gd name="T4" fmla="*/ 0 w 435"/>
              <a:gd name="T5" fmla="*/ 2147483647 h 315"/>
              <a:gd name="T6" fmla="*/ 2147483647 w 435"/>
              <a:gd name="T7" fmla="*/ 0 h 315"/>
              <a:gd name="T8" fmla="*/ 0 60000 65536"/>
              <a:gd name="T9" fmla="*/ 0 60000 65536"/>
              <a:gd name="T10" fmla="*/ 0 60000 65536"/>
              <a:gd name="T11" fmla="*/ 0 60000 65536"/>
              <a:gd name="T12" fmla="*/ 0 w 435"/>
              <a:gd name="T13" fmla="*/ 0 h 315"/>
              <a:gd name="T14" fmla="*/ 435 w 435"/>
              <a:gd name="T15" fmla="*/ 315 h 3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" h="315">
                <a:moveTo>
                  <a:pt x="435" y="253"/>
                </a:moveTo>
                <a:lnTo>
                  <a:pt x="396" y="315"/>
                </a:lnTo>
                <a:lnTo>
                  <a:pt x="0" y="62"/>
                </a:lnTo>
                <a:lnTo>
                  <a:pt x="39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Freeform 49"/>
          <p:cNvSpPr>
            <a:spLocks/>
          </p:cNvSpPr>
          <p:nvPr/>
        </p:nvSpPr>
        <p:spPr bwMode="auto">
          <a:xfrm>
            <a:off x="5726113" y="1473200"/>
            <a:ext cx="107950" cy="385763"/>
          </a:xfrm>
          <a:custGeom>
            <a:avLst/>
            <a:gdLst>
              <a:gd name="T0" fmla="*/ 2147483647 w 70"/>
              <a:gd name="T1" fmla="*/ 2147483647 h 248"/>
              <a:gd name="T2" fmla="*/ 0 w 70"/>
              <a:gd name="T3" fmla="*/ 2147483647 h 248"/>
              <a:gd name="T4" fmla="*/ 0 w 70"/>
              <a:gd name="T5" fmla="*/ 0 h 248"/>
              <a:gd name="T6" fmla="*/ 2147483647 w 70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248"/>
              <a:gd name="T14" fmla="*/ 70 w 7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248">
                <a:moveTo>
                  <a:pt x="70" y="248"/>
                </a:moveTo>
                <a:lnTo>
                  <a:pt x="0" y="248"/>
                </a:lnTo>
                <a:lnTo>
                  <a:pt x="0" y="0"/>
                </a:lnTo>
                <a:lnTo>
                  <a:pt x="7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Line 50"/>
          <p:cNvSpPr>
            <a:spLocks noChangeShapeType="1"/>
          </p:cNvSpPr>
          <p:nvPr/>
        </p:nvSpPr>
        <p:spPr bwMode="auto">
          <a:xfrm flipH="1">
            <a:off x="4408488" y="2352675"/>
            <a:ext cx="154146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7" name="Line 53"/>
          <p:cNvSpPr>
            <a:spLocks noChangeShapeType="1"/>
          </p:cNvSpPr>
          <p:nvPr/>
        </p:nvSpPr>
        <p:spPr bwMode="auto">
          <a:xfrm>
            <a:off x="4297363" y="4116388"/>
            <a:ext cx="21209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Line 60"/>
          <p:cNvSpPr>
            <a:spLocks noChangeShapeType="1"/>
          </p:cNvSpPr>
          <p:nvPr/>
        </p:nvSpPr>
        <p:spPr bwMode="auto">
          <a:xfrm flipH="1">
            <a:off x="4295775" y="2857500"/>
            <a:ext cx="20193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Line 62"/>
          <p:cNvSpPr>
            <a:spLocks noChangeShapeType="1"/>
          </p:cNvSpPr>
          <p:nvPr/>
        </p:nvSpPr>
        <p:spPr bwMode="auto">
          <a:xfrm flipH="1">
            <a:off x="1758950" y="2857500"/>
            <a:ext cx="1735138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Line 68"/>
          <p:cNvSpPr>
            <a:spLocks noChangeShapeType="1"/>
          </p:cNvSpPr>
          <p:nvPr/>
        </p:nvSpPr>
        <p:spPr bwMode="auto">
          <a:xfrm>
            <a:off x="4325938" y="5181600"/>
            <a:ext cx="276701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1" name="Line 12"/>
          <p:cNvSpPr>
            <a:spLocks noChangeShapeType="1"/>
          </p:cNvSpPr>
          <p:nvPr/>
        </p:nvSpPr>
        <p:spPr bwMode="auto">
          <a:xfrm>
            <a:off x="2797175" y="1338263"/>
            <a:ext cx="5619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2" name="Freeform 17"/>
          <p:cNvSpPr>
            <a:spLocks/>
          </p:cNvSpPr>
          <p:nvPr/>
        </p:nvSpPr>
        <p:spPr bwMode="auto">
          <a:xfrm>
            <a:off x="2390775" y="1566863"/>
            <a:ext cx="103188" cy="690562"/>
          </a:xfrm>
          <a:custGeom>
            <a:avLst/>
            <a:gdLst>
              <a:gd name="T0" fmla="*/ 0 w 70"/>
              <a:gd name="T1" fmla="*/ 2147483647 h 444"/>
              <a:gd name="T2" fmla="*/ 2147483647 w 70"/>
              <a:gd name="T3" fmla="*/ 2147483647 h 444"/>
              <a:gd name="T4" fmla="*/ 2147483647 w 70"/>
              <a:gd name="T5" fmla="*/ 0 h 444"/>
              <a:gd name="T6" fmla="*/ 0 w 70"/>
              <a:gd name="T7" fmla="*/ 0 h 444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444"/>
              <a:gd name="T14" fmla="*/ 70 w 70"/>
              <a:gd name="T15" fmla="*/ 444 h 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444">
                <a:moveTo>
                  <a:pt x="0" y="444"/>
                </a:moveTo>
                <a:lnTo>
                  <a:pt x="70" y="444"/>
                </a:lnTo>
                <a:lnTo>
                  <a:pt x="7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3" name="Freeform 18"/>
          <p:cNvSpPr>
            <a:spLocks/>
          </p:cNvSpPr>
          <p:nvPr/>
        </p:nvSpPr>
        <p:spPr bwMode="auto">
          <a:xfrm>
            <a:off x="2493963" y="1931988"/>
            <a:ext cx="885825" cy="423862"/>
          </a:xfrm>
          <a:custGeom>
            <a:avLst/>
            <a:gdLst>
              <a:gd name="T0" fmla="*/ 2147483647 w 602"/>
              <a:gd name="T1" fmla="*/ 2147483647 h 272"/>
              <a:gd name="T2" fmla="*/ 2147483647 w 602"/>
              <a:gd name="T3" fmla="*/ 2147483647 h 272"/>
              <a:gd name="T4" fmla="*/ 0 w 602"/>
              <a:gd name="T5" fmla="*/ 0 h 272"/>
              <a:gd name="T6" fmla="*/ 0 60000 65536"/>
              <a:gd name="T7" fmla="*/ 0 60000 65536"/>
              <a:gd name="T8" fmla="*/ 0 60000 65536"/>
              <a:gd name="T9" fmla="*/ 0 w 602"/>
              <a:gd name="T10" fmla="*/ 0 h 272"/>
              <a:gd name="T11" fmla="*/ 602 w 60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272">
                <a:moveTo>
                  <a:pt x="602" y="272"/>
                </a:moveTo>
                <a:lnTo>
                  <a:pt x="365" y="27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4" name="Freeform 29"/>
          <p:cNvSpPr>
            <a:spLocks/>
          </p:cNvSpPr>
          <p:nvPr/>
        </p:nvSpPr>
        <p:spPr bwMode="auto">
          <a:xfrm>
            <a:off x="2262188" y="3128963"/>
            <a:ext cx="1103312" cy="119062"/>
          </a:xfrm>
          <a:custGeom>
            <a:avLst/>
            <a:gdLst>
              <a:gd name="T0" fmla="*/ 2147483647 w 750"/>
              <a:gd name="T1" fmla="*/ 0 h 76"/>
              <a:gd name="T2" fmla="*/ 2147483647 w 750"/>
              <a:gd name="T3" fmla="*/ 0 h 76"/>
              <a:gd name="T4" fmla="*/ 0 w 750"/>
              <a:gd name="T5" fmla="*/ 2147483647 h 76"/>
              <a:gd name="T6" fmla="*/ 0 60000 65536"/>
              <a:gd name="T7" fmla="*/ 0 60000 65536"/>
              <a:gd name="T8" fmla="*/ 0 60000 65536"/>
              <a:gd name="T9" fmla="*/ 0 w 750"/>
              <a:gd name="T10" fmla="*/ 0 h 76"/>
              <a:gd name="T11" fmla="*/ 750 w 750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0" h="76">
                <a:moveTo>
                  <a:pt x="750" y="0"/>
                </a:moveTo>
                <a:lnTo>
                  <a:pt x="511" y="0"/>
                </a:lnTo>
                <a:lnTo>
                  <a:pt x="0" y="7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5" name="Freeform 31"/>
          <p:cNvSpPr>
            <a:spLocks/>
          </p:cNvSpPr>
          <p:nvPr/>
        </p:nvSpPr>
        <p:spPr bwMode="auto">
          <a:xfrm>
            <a:off x="1741488" y="2295525"/>
            <a:ext cx="1639887" cy="333375"/>
          </a:xfrm>
          <a:custGeom>
            <a:avLst/>
            <a:gdLst>
              <a:gd name="T0" fmla="*/ 2147483647 w 1115"/>
              <a:gd name="T1" fmla="*/ 2147483647 h 214"/>
              <a:gd name="T2" fmla="*/ 2147483647 w 1115"/>
              <a:gd name="T3" fmla="*/ 2147483647 h 214"/>
              <a:gd name="T4" fmla="*/ 0 w 1115"/>
              <a:gd name="T5" fmla="*/ 0 h 214"/>
              <a:gd name="T6" fmla="*/ 0 60000 65536"/>
              <a:gd name="T7" fmla="*/ 0 60000 65536"/>
              <a:gd name="T8" fmla="*/ 0 60000 65536"/>
              <a:gd name="T9" fmla="*/ 0 w 1115"/>
              <a:gd name="T10" fmla="*/ 0 h 214"/>
              <a:gd name="T11" fmla="*/ 1115 w 1115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5" h="214">
                <a:moveTo>
                  <a:pt x="1115" y="214"/>
                </a:moveTo>
                <a:lnTo>
                  <a:pt x="855" y="21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6" name="Line 35"/>
          <p:cNvSpPr>
            <a:spLocks noChangeShapeType="1"/>
          </p:cNvSpPr>
          <p:nvPr/>
        </p:nvSpPr>
        <p:spPr bwMode="auto">
          <a:xfrm flipH="1">
            <a:off x="4116388" y="4926013"/>
            <a:ext cx="42370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7" name="Line 37"/>
          <p:cNvSpPr>
            <a:spLocks noChangeShapeType="1"/>
          </p:cNvSpPr>
          <p:nvPr/>
        </p:nvSpPr>
        <p:spPr bwMode="auto">
          <a:xfrm flipH="1">
            <a:off x="4370388" y="4733925"/>
            <a:ext cx="25606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8" name="Line 51"/>
          <p:cNvSpPr>
            <a:spLocks noChangeShapeType="1"/>
          </p:cNvSpPr>
          <p:nvPr/>
        </p:nvSpPr>
        <p:spPr bwMode="auto">
          <a:xfrm>
            <a:off x="4527550" y="1338263"/>
            <a:ext cx="14303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9" name="Line 52"/>
          <p:cNvSpPr>
            <a:spLocks noChangeShapeType="1"/>
          </p:cNvSpPr>
          <p:nvPr/>
        </p:nvSpPr>
        <p:spPr bwMode="auto">
          <a:xfrm>
            <a:off x="4297363" y="3776663"/>
            <a:ext cx="25717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0" name="Line 54"/>
          <p:cNvSpPr>
            <a:spLocks noChangeShapeType="1"/>
          </p:cNvSpPr>
          <p:nvPr/>
        </p:nvSpPr>
        <p:spPr bwMode="auto">
          <a:xfrm>
            <a:off x="4303713" y="4116388"/>
            <a:ext cx="21161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1" name="Line 55"/>
          <p:cNvSpPr>
            <a:spLocks noChangeShapeType="1"/>
          </p:cNvSpPr>
          <p:nvPr/>
        </p:nvSpPr>
        <p:spPr bwMode="auto">
          <a:xfrm>
            <a:off x="4321175" y="1624013"/>
            <a:ext cx="1398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2" name="Freeform 56"/>
          <p:cNvSpPr>
            <a:spLocks/>
          </p:cNvSpPr>
          <p:nvPr/>
        </p:nvSpPr>
        <p:spPr bwMode="auto">
          <a:xfrm>
            <a:off x="4327525" y="3314700"/>
            <a:ext cx="3081338" cy="242888"/>
          </a:xfrm>
          <a:custGeom>
            <a:avLst/>
            <a:gdLst>
              <a:gd name="T0" fmla="*/ 0 w 1976"/>
              <a:gd name="T1" fmla="*/ 2147483647 h 153"/>
              <a:gd name="T2" fmla="*/ 2147483647 w 1976"/>
              <a:gd name="T3" fmla="*/ 2147483647 h 153"/>
              <a:gd name="T4" fmla="*/ 2147483647 w 1976"/>
              <a:gd name="T5" fmla="*/ 0 h 153"/>
              <a:gd name="T6" fmla="*/ 0 60000 65536"/>
              <a:gd name="T7" fmla="*/ 0 60000 65536"/>
              <a:gd name="T8" fmla="*/ 0 60000 65536"/>
              <a:gd name="T9" fmla="*/ 0 w 1976"/>
              <a:gd name="T10" fmla="*/ 0 h 153"/>
              <a:gd name="T11" fmla="*/ 1976 w 1976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6" h="153">
                <a:moveTo>
                  <a:pt x="0" y="153"/>
                </a:moveTo>
                <a:lnTo>
                  <a:pt x="1651" y="153"/>
                </a:lnTo>
                <a:lnTo>
                  <a:pt x="197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3" name="Freeform 57"/>
          <p:cNvSpPr>
            <a:spLocks/>
          </p:cNvSpPr>
          <p:nvPr/>
        </p:nvSpPr>
        <p:spPr bwMode="auto">
          <a:xfrm>
            <a:off x="5622925" y="2057400"/>
            <a:ext cx="681038" cy="488950"/>
          </a:xfrm>
          <a:custGeom>
            <a:avLst/>
            <a:gdLst>
              <a:gd name="T0" fmla="*/ 2147483647 w 437"/>
              <a:gd name="T1" fmla="*/ 2147483647 h 315"/>
              <a:gd name="T2" fmla="*/ 2147483647 w 437"/>
              <a:gd name="T3" fmla="*/ 2147483647 h 315"/>
              <a:gd name="T4" fmla="*/ 0 w 437"/>
              <a:gd name="T5" fmla="*/ 2147483647 h 315"/>
              <a:gd name="T6" fmla="*/ 2147483647 w 437"/>
              <a:gd name="T7" fmla="*/ 0 h 315"/>
              <a:gd name="T8" fmla="*/ 0 60000 65536"/>
              <a:gd name="T9" fmla="*/ 0 60000 65536"/>
              <a:gd name="T10" fmla="*/ 0 60000 65536"/>
              <a:gd name="T11" fmla="*/ 0 60000 65536"/>
              <a:gd name="T12" fmla="*/ 0 w 437"/>
              <a:gd name="T13" fmla="*/ 0 h 315"/>
              <a:gd name="T14" fmla="*/ 437 w 437"/>
              <a:gd name="T15" fmla="*/ 315 h 3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" h="315">
                <a:moveTo>
                  <a:pt x="437" y="253"/>
                </a:moveTo>
                <a:lnTo>
                  <a:pt x="398" y="315"/>
                </a:lnTo>
                <a:lnTo>
                  <a:pt x="0" y="62"/>
                </a:lnTo>
                <a:lnTo>
                  <a:pt x="3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4" name="Freeform 58"/>
          <p:cNvSpPr>
            <a:spLocks/>
          </p:cNvSpPr>
          <p:nvPr/>
        </p:nvSpPr>
        <p:spPr bwMode="auto">
          <a:xfrm>
            <a:off x="5727700" y="1473200"/>
            <a:ext cx="107950" cy="384175"/>
          </a:xfrm>
          <a:custGeom>
            <a:avLst/>
            <a:gdLst>
              <a:gd name="T0" fmla="*/ 2147483647 w 70"/>
              <a:gd name="T1" fmla="*/ 2147483647 h 247"/>
              <a:gd name="T2" fmla="*/ 0 w 70"/>
              <a:gd name="T3" fmla="*/ 2147483647 h 247"/>
              <a:gd name="T4" fmla="*/ 0 w 70"/>
              <a:gd name="T5" fmla="*/ 0 h 247"/>
              <a:gd name="T6" fmla="*/ 2147483647 w 70"/>
              <a:gd name="T7" fmla="*/ 0 h 247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247"/>
              <a:gd name="T14" fmla="*/ 70 w 70"/>
              <a:gd name="T15" fmla="*/ 247 h 2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247">
                <a:moveTo>
                  <a:pt x="70" y="247"/>
                </a:moveTo>
                <a:lnTo>
                  <a:pt x="0" y="247"/>
                </a:lnTo>
                <a:lnTo>
                  <a:pt x="0" y="0"/>
                </a:lnTo>
                <a:lnTo>
                  <a:pt x="7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5" name="Line 59"/>
          <p:cNvSpPr>
            <a:spLocks noChangeShapeType="1"/>
          </p:cNvSpPr>
          <p:nvPr/>
        </p:nvSpPr>
        <p:spPr bwMode="auto">
          <a:xfrm flipH="1">
            <a:off x="4402138" y="2352675"/>
            <a:ext cx="15414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6" name="Line 61"/>
          <p:cNvSpPr>
            <a:spLocks noChangeShapeType="1"/>
          </p:cNvSpPr>
          <p:nvPr/>
        </p:nvSpPr>
        <p:spPr bwMode="auto">
          <a:xfrm flipH="1">
            <a:off x="4295775" y="2857500"/>
            <a:ext cx="2019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7" name="Line 69"/>
          <p:cNvSpPr>
            <a:spLocks noChangeShapeType="1"/>
          </p:cNvSpPr>
          <p:nvPr/>
        </p:nvSpPr>
        <p:spPr bwMode="auto">
          <a:xfrm>
            <a:off x="4319588" y="5181600"/>
            <a:ext cx="27670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8" name="Line 20"/>
          <p:cNvSpPr>
            <a:spLocks noChangeShapeType="1"/>
          </p:cNvSpPr>
          <p:nvPr/>
        </p:nvSpPr>
        <p:spPr bwMode="auto">
          <a:xfrm>
            <a:off x="2797175" y="1336675"/>
            <a:ext cx="566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9" name="Line 21"/>
          <p:cNvSpPr>
            <a:spLocks noChangeShapeType="1"/>
          </p:cNvSpPr>
          <p:nvPr/>
        </p:nvSpPr>
        <p:spPr bwMode="auto">
          <a:xfrm>
            <a:off x="1709738" y="3783013"/>
            <a:ext cx="17160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0" name="Line 25"/>
          <p:cNvSpPr>
            <a:spLocks noChangeShapeType="1"/>
          </p:cNvSpPr>
          <p:nvPr/>
        </p:nvSpPr>
        <p:spPr bwMode="auto">
          <a:xfrm>
            <a:off x="1958975" y="3541713"/>
            <a:ext cx="1460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" name="Freeform 27"/>
          <p:cNvSpPr>
            <a:spLocks/>
          </p:cNvSpPr>
          <p:nvPr/>
        </p:nvSpPr>
        <p:spPr bwMode="auto">
          <a:xfrm>
            <a:off x="2390775" y="1566863"/>
            <a:ext cx="103188" cy="688975"/>
          </a:xfrm>
          <a:custGeom>
            <a:avLst/>
            <a:gdLst>
              <a:gd name="T0" fmla="*/ 0 w 70"/>
              <a:gd name="T1" fmla="*/ 2147483647 h 443"/>
              <a:gd name="T2" fmla="*/ 2147483647 w 70"/>
              <a:gd name="T3" fmla="*/ 2147483647 h 443"/>
              <a:gd name="T4" fmla="*/ 2147483647 w 70"/>
              <a:gd name="T5" fmla="*/ 0 h 443"/>
              <a:gd name="T6" fmla="*/ 0 w 70"/>
              <a:gd name="T7" fmla="*/ 0 h 443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443"/>
              <a:gd name="T14" fmla="*/ 70 w 70"/>
              <a:gd name="T15" fmla="*/ 443 h 4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443">
                <a:moveTo>
                  <a:pt x="0" y="443"/>
                </a:moveTo>
                <a:lnTo>
                  <a:pt x="70" y="443"/>
                </a:lnTo>
                <a:lnTo>
                  <a:pt x="7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2" name="Freeform 28"/>
          <p:cNvSpPr>
            <a:spLocks/>
          </p:cNvSpPr>
          <p:nvPr/>
        </p:nvSpPr>
        <p:spPr bwMode="auto">
          <a:xfrm>
            <a:off x="2487613" y="1927225"/>
            <a:ext cx="885825" cy="420688"/>
          </a:xfrm>
          <a:custGeom>
            <a:avLst/>
            <a:gdLst>
              <a:gd name="T0" fmla="*/ 2147483647 w 602"/>
              <a:gd name="T1" fmla="*/ 2147483647 h 270"/>
              <a:gd name="T2" fmla="*/ 2147483647 w 602"/>
              <a:gd name="T3" fmla="*/ 2147483647 h 270"/>
              <a:gd name="T4" fmla="*/ 0 w 602"/>
              <a:gd name="T5" fmla="*/ 0 h 270"/>
              <a:gd name="T6" fmla="*/ 0 60000 65536"/>
              <a:gd name="T7" fmla="*/ 0 60000 65536"/>
              <a:gd name="T8" fmla="*/ 0 60000 65536"/>
              <a:gd name="T9" fmla="*/ 0 w 602"/>
              <a:gd name="T10" fmla="*/ 0 h 270"/>
              <a:gd name="T11" fmla="*/ 602 w 602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270">
                <a:moveTo>
                  <a:pt x="602" y="270"/>
                </a:moveTo>
                <a:lnTo>
                  <a:pt x="363" y="27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3" name="Freeform 30"/>
          <p:cNvSpPr>
            <a:spLocks/>
          </p:cNvSpPr>
          <p:nvPr/>
        </p:nvSpPr>
        <p:spPr bwMode="auto">
          <a:xfrm>
            <a:off x="2257425" y="3128963"/>
            <a:ext cx="1103313" cy="119062"/>
          </a:xfrm>
          <a:custGeom>
            <a:avLst/>
            <a:gdLst>
              <a:gd name="T0" fmla="*/ 2147483647 w 750"/>
              <a:gd name="T1" fmla="*/ 0 h 76"/>
              <a:gd name="T2" fmla="*/ 2147483647 w 750"/>
              <a:gd name="T3" fmla="*/ 0 h 76"/>
              <a:gd name="T4" fmla="*/ 0 w 750"/>
              <a:gd name="T5" fmla="*/ 2147483647 h 76"/>
              <a:gd name="T6" fmla="*/ 0 60000 65536"/>
              <a:gd name="T7" fmla="*/ 0 60000 65536"/>
              <a:gd name="T8" fmla="*/ 0 60000 65536"/>
              <a:gd name="T9" fmla="*/ 0 w 750"/>
              <a:gd name="T10" fmla="*/ 0 h 76"/>
              <a:gd name="T11" fmla="*/ 750 w 750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0" h="76">
                <a:moveTo>
                  <a:pt x="750" y="0"/>
                </a:moveTo>
                <a:lnTo>
                  <a:pt x="511" y="0"/>
                </a:lnTo>
                <a:lnTo>
                  <a:pt x="0" y="7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4" name="Freeform 32"/>
          <p:cNvSpPr>
            <a:spLocks/>
          </p:cNvSpPr>
          <p:nvPr/>
        </p:nvSpPr>
        <p:spPr bwMode="auto">
          <a:xfrm>
            <a:off x="1738313" y="2293938"/>
            <a:ext cx="1639887" cy="336550"/>
          </a:xfrm>
          <a:custGeom>
            <a:avLst/>
            <a:gdLst>
              <a:gd name="T0" fmla="*/ 2147483647 w 1115"/>
              <a:gd name="T1" fmla="*/ 2147483647 h 216"/>
              <a:gd name="T2" fmla="*/ 2147483647 w 1115"/>
              <a:gd name="T3" fmla="*/ 2147483647 h 216"/>
              <a:gd name="T4" fmla="*/ 0 w 1115"/>
              <a:gd name="T5" fmla="*/ 0 h 216"/>
              <a:gd name="T6" fmla="*/ 0 60000 65536"/>
              <a:gd name="T7" fmla="*/ 0 60000 65536"/>
              <a:gd name="T8" fmla="*/ 0 60000 65536"/>
              <a:gd name="T9" fmla="*/ 0 w 1115"/>
              <a:gd name="T10" fmla="*/ 0 h 216"/>
              <a:gd name="T11" fmla="*/ 1115 w 1115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5" h="216">
                <a:moveTo>
                  <a:pt x="1115" y="216"/>
                </a:moveTo>
                <a:lnTo>
                  <a:pt x="853" y="21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5" name="Line 33"/>
          <p:cNvSpPr>
            <a:spLocks noChangeShapeType="1"/>
          </p:cNvSpPr>
          <p:nvPr/>
        </p:nvSpPr>
        <p:spPr bwMode="auto">
          <a:xfrm flipH="1">
            <a:off x="3113088" y="4926013"/>
            <a:ext cx="4841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6" name="Line 63"/>
          <p:cNvSpPr>
            <a:spLocks noChangeShapeType="1"/>
          </p:cNvSpPr>
          <p:nvPr/>
        </p:nvSpPr>
        <p:spPr bwMode="auto">
          <a:xfrm flipH="1">
            <a:off x="1755775" y="2857500"/>
            <a:ext cx="1643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7" name="Line 66"/>
          <p:cNvSpPr>
            <a:spLocks noChangeShapeType="1"/>
          </p:cNvSpPr>
          <p:nvPr/>
        </p:nvSpPr>
        <p:spPr bwMode="auto">
          <a:xfrm>
            <a:off x="1824038" y="4116388"/>
            <a:ext cx="16129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8" name="TextBox 127"/>
          <p:cNvSpPr txBox="1">
            <a:spLocks noChangeArrowheads="1"/>
          </p:cNvSpPr>
          <p:nvPr/>
        </p:nvSpPr>
        <p:spPr bwMode="auto">
          <a:xfrm>
            <a:off x="3416300" y="1238250"/>
            <a:ext cx="11493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Fibrous capsule</a:t>
            </a:r>
          </a:p>
        </p:txBody>
      </p:sp>
      <p:sp>
        <p:nvSpPr>
          <p:cNvPr id="10289" name="TextBox 128"/>
          <p:cNvSpPr txBox="1">
            <a:spLocks noChangeArrowheads="1"/>
          </p:cNvSpPr>
          <p:nvPr/>
        </p:nvSpPr>
        <p:spPr bwMode="auto">
          <a:xfrm>
            <a:off x="3462338" y="1525588"/>
            <a:ext cx="919162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Renal cortex</a:t>
            </a:r>
          </a:p>
        </p:txBody>
      </p:sp>
      <p:sp>
        <p:nvSpPr>
          <p:cNvPr id="10290" name="TextBox 129"/>
          <p:cNvSpPr txBox="1">
            <a:spLocks noChangeArrowheads="1"/>
          </p:cNvSpPr>
          <p:nvPr/>
        </p:nvSpPr>
        <p:spPr bwMode="auto">
          <a:xfrm>
            <a:off x="3430588" y="2251075"/>
            <a:ext cx="10255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Renal medulla</a:t>
            </a:r>
          </a:p>
        </p:txBody>
      </p:sp>
      <p:sp>
        <p:nvSpPr>
          <p:cNvPr id="10291" name="TextBox 130"/>
          <p:cNvSpPr txBox="1">
            <a:spLocks noChangeArrowheads="1"/>
          </p:cNvSpPr>
          <p:nvPr/>
        </p:nvSpPr>
        <p:spPr bwMode="auto">
          <a:xfrm>
            <a:off x="3452813" y="2536825"/>
            <a:ext cx="9413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Renal papilla</a:t>
            </a:r>
          </a:p>
        </p:txBody>
      </p:sp>
      <p:sp>
        <p:nvSpPr>
          <p:cNvPr id="10292" name="TextBox 131"/>
          <p:cNvSpPr txBox="1">
            <a:spLocks noChangeArrowheads="1"/>
          </p:cNvSpPr>
          <p:nvPr/>
        </p:nvSpPr>
        <p:spPr bwMode="auto">
          <a:xfrm>
            <a:off x="3471863" y="2771775"/>
            <a:ext cx="8667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Renal sinus</a:t>
            </a:r>
          </a:p>
        </p:txBody>
      </p:sp>
      <p:sp>
        <p:nvSpPr>
          <p:cNvPr id="10293" name="TextBox 132"/>
          <p:cNvSpPr txBox="1">
            <a:spLocks noChangeArrowheads="1"/>
          </p:cNvSpPr>
          <p:nvPr/>
        </p:nvSpPr>
        <p:spPr bwMode="auto">
          <a:xfrm>
            <a:off x="3441700" y="3028950"/>
            <a:ext cx="10731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Adipose tissue</a:t>
            </a:r>
          </a:p>
          <a:p>
            <a:pPr algn="ctr"/>
            <a:r>
              <a:rPr lang="en-US" sz="1100" b="1"/>
              <a:t>in renal sinus</a:t>
            </a:r>
          </a:p>
        </p:txBody>
      </p:sp>
      <p:sp>
        <p:nvSpPr>
          <p:cNvPr id="10294" name="TextBox 133"/>
          <p:cNvSpPr txBox="1">
            <a:spLocks noChangeArrowheads="1"/>
          </p:cNvSpPr>
          <p:nvPr/>
        </p:nvSpPr>
        <p:spPr bwMode="auto">
          <a:xfrm>
            <a:off x="3476625" y="3459163"/>
            <a:ext cx="895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Renal pelvis</a:t>
            </a:r>
          </a:p>
        </p:txBody>
      </p:sp>
      <p:sp>
        <p:nvSpPr>
          <p:cNvPr id="10295" name="TextBox 134"/>
          <p:cNvSpPr txBox="1">
            <a:spLocks noChangeArrowheads="1"/>
          </p:cNvSpPr>
          <p:nvPr/>
        </p:nvSpPr>
        <p:spPr bwMode="auto">
          <a:xfrm>
            <a:off x="3503613" y="3684588"/>
            <a:ext cx="84137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Major calyx</a:t>
            </a:r>
          </a:p>
        </p:txBody>
      </p:sp>
      <p:sp>
        <p:nvSpPr>
          <p:cNvPr id="10296" name="TextBox 135"/>
          <p:cNvSpPr txBox="1">
            <a:spLocks noChangeArrowheads="1"/>
          </p:cNvSpPr>
          <p:nvPr/>
        </p:nvSpPr>
        <p:spPr bwMode="auto">
          <a:xfrm>
            <a:off x="3498850" y="4021138"/>
            <a:ext cx="849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Minor calyx</a:t>
            </a:r>
          </a:p>
        </p:txBody>
      </p:sp>
      <p:sp>
        <p:nvSpPr>
          <p:cNvPr id="10297" name="TextBox 136"/>
          <p:cNvSpPr txBox="1">
            <a:spLocks noChangeArrowheads="1"/>
          </p:cNvSpPr>
          <p:nvPr/>
        </p:nvSpPr>
        <p:spPr bwMode="auto">
          <a:xfrm>
            <a:off x="3419475" y="4356100"/>
            <a:ext cx="9969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Renal column</a:t>
            </a:r>
          </a:p>
        </p:txBody>
      </p:sp>
      <p:sp>
        <p:nvSpPr>
          <p:cNvPr id="10298" name="TextBox 137"/>
          <p:cNvSpPr txBox="1">
            <a:spLocks noChangeArrowheads="1"/>
          </p:cNvSpPr>
          <p:nvPr/>
        </p:nvSpPr>
        <p:spPr bwMode="auto">
          <a:xfrm>
            <a:off x="3371850" y="4643438"/>
            <a:ext cx="10414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Renal pyramid</a:t>
            </a:r>
          </a:p>
        </p:txBody>
      </p:sp>
      <p:sp>
        <p:nvSpPr>
          <p:cNvPr id="10299" name="TextBox 138"/>
          <p:cNvSpPr txBox="1">
            <a:spLocks noChangeArrowheads="1"/>
          </p:cNvSpPr>
          <p:nvPr/>
        </p:nvSpPr>
        <p:spPr bwMode="auto">
          <a:xfrm>
            <a:off x="3668713" y="4830763"/>
            <a:ext cx="4953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Ureter</a:t>
            </a:r>
          </a:p>
        </p:txBody>
      </p:sp>
      <p:sp>
        <p:nvSpPr>
          <p:cNvPr id="10300" name="TextBox 139"/>
          <p:cNvSpPr txBox="1">
            <a:spLocks noChangeArrowheads="1"/>
          </p:cNvSpPr>
          <p:nvPr/>
        </p:nvSpPr>
        <p:spPr bwMode="auto">
          <a:xfrm>
            <a:off x="3478213" y="5091113"/>
            <a:ext cx="882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Renal blood</a:t>
            </a:r>
          </a:p>
          <a:p>
            <a:pPr algn="ctr"/>
            <a:r>
              <a:rPr lang="en-US" sz="1100" b="1"/>
              <a:t>vessels</a:t>
            </a:r>
          </a:p>
        </p:txBody>
      </p:sp>
      <p:sp>
        <p:nvSpPr>
          <p:cNvPr id="10301" name="TextBox 140"/>
          <p:cNvSpPr txBox="1">
            <a:spLocks noChangeArrowheads="1"/>
          </p:cNvSpPr>
          <p:nvPr/>
        </p:nvSpPr>
        <p:spPr bwMode="auto">
          <a:xfrm>
            <a:off x="4808538" y="5588000"/>
            <a:ext cx="2667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(b)</a:t>
            </a:r>
          </a:p>
        </p:txBody>
      </p:sp>
      <p:sp>
        <p:nvSpPr>
          <p:cNvPr id="10302" name="TextBox 142"/>
          <p:cNvSpPr txBox="1">
            <a:spLocks noChangeArrowheads="1"/>
          </p:cNvSpPr>
          <p:nvPr/>
        </p:nvSpPr>
        <p:spPr bwMode="auto">
          <a:xfrm>
            <a:off x="377825" y="5588000"/>
            <a:ext cx="25876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(a)</a:t>
            </a:r>
          </a:p>
        </p:txBody>
      </p:sp>
      <p:sp>
        <p:nvSpPr>
          <p:cNvPr id="10303" name="Line 71"/>
          <p:cNvSpPr>
            <a:spLocks noChangeShapeType="1"/>
          </p:cNvSpPr>
          <p:nvPr/>
        </p:nvSpPr>
        <p:spPr bwMode="auto">
          <a:xfrm flipH="1">
            <a:off x="6772275" y="5099050"/>
            <a:ext cx="463550" cy="746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4" name="Line 71"/>
          <p:cNvSpPr>
            <a:spLocks noChangeShapeType="1"/>
          </p:cNvSpPr>
          <p:nvPr/>
        </p:nvSpPr>
        <p:spPr bwMode="auto">
          <a:xfrm flipH="1">
            <a:off x="6772275" y="5097463"/>
            <a:ext cx="46355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5" name="Freeform 41"/>
          <p:cNvSpPr>
            <a:spLocks/>
          </p:cNvSpPr>
          <p:nvPr/>
        </p:nvSpPr>
        <p:spPr bwMode="auto">
          <a:xfrm>
            <a:off x="4356100" y="4360863"/>
            <a:ext cx="2206625" cy="84137"/>
          </a:xfrm>
          <a:custGeom>
            <a:avLst/>
            <a:gdLst>
              <a:gd name="T0" fmla="*/ 0 w 1418"/>
              <a:gd name="T1" fmla="*/ 2147483647 h 54"/>
              <a:gd name="T2" fmla="*/ 2147483647 w 1418"/>
              <a:gd name="T3" fmla="*/ 2147483647 h 54"/>
              <a:gd name="T4" fmla="*/ 2147483647 w 1418"/>
              <a:gd name="T5" fmla="*/ 0 h 54"/>
              <a:gd name="T6" fmla="*/ 0 60000 65536"/>
              <a:gd name="T7" fmla="*/ 0 60000 65536"/>
              <a:gd name="T8" fmla="*/ 0 60000 65536"/>
              <a:gd name="T9" fmla="*/ 0 w 1418"/>
              <a:gd name="T10" fmla="*/ 0 h 54"/>
              <a:gd name="T11" fmla="*/ 1418 w 1418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8" h="54">
                <a:moveTo>
                  <a:pt x="0" y="54"/>
                </a:moveTo>
                <a:lnTo>
                  <a:pt x="1298" y="54"/>
                </a:lnTo>
                <a:lnTo>
                  <a:pt x="1418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6" name="Line 39"/>
          <p:cNvSpPr>
            <a:spLocks noChangeShapeType="1"/>
          </p:cNvSpPr>
          <p:nvPr/>
        </p:nvSpPr>
        <p:spPr bwMode="auto">
          <a:xfrm flipH="1">
            <a:off x="2320925" y="4732338"/>
            <a:ext cx="987425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7" name="Freeform 43"/>
          <p:cNvSpPr>
            <a:spLocks/>
          </p:cNvSpPr>
          <p:nvPr/>
        </p:nvSpPr>
        <p:spPr bwMode="auto">
          <a:xfrm>
            <a:off x="1231900" y="4443413"/>
            <a:ext cx="2090738" cy="169862"/>
          </a:xfrm>
          <a:custGeom>
            <a:avLst/>
            <a:gdLst>
              <a:gd name="T0" fmla="*/ 2147483647 w 1422"/>
              <a:gd name="T1" fmla="*/ 0 h 109"/>
              <a:gd name="T2" fmla="*/ 2147483647 w 1422"/>
              <a:gd name="T3" fmla="*/ 0 h 109"/>
              <a:gd name="T4" fmla="*/ 0 w 1422"/>
              <a:gd name="T5" fmla="*/ 2147483647 h 109"/>
              <a:gd name="T6" fmla="*/ 0 60000 65536"/>
              <a:gd name="T7" fmla="*/ 0 60000 65536"/>
              <a:gd name="T8" fmla="*/ 0 60000 65536"/>
              <a:gd name="T9" fmla="*/ 0 w 1422"/>
              <a:gd name="T10" fmla="*/ 0 h 109"/>
              <a:gd name="T11" fmla="*/ 1422 w 1422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2" h="109">
                <a:moveTo>
                  <a:pt x="1422" y="0"/>
                </a:moveTo>
                <a:lnTo>
                  <a:pt x="109" y="0"/>
                </a:lnTo>
                <a:lnTo>
                  <a:pt x="0" y="109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8" name="Line 24"/>
          <p:cNvSpPr>
            <a:spLocks noChangeShapeType="1"/>
          </p:cNvSpPr>
          <p:nvPr/>
        </p:nvSpPr>
        <p:spPr bwMode="auto">
          <a:xfrm>
            <a:off x="2681288" y="1619250"/>
            <a:ext cx="747712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9" name="Freeform 26"/>
          <p:cNvSpPr>
            <a:spLocks/>
          </p:cNvSpPr>
          <p:nvPr/>
        </p:nvSpPr>
        <p:spPr bwMode="auto">
          <a:xfrm>
            <a:off x="2573338" y="1349375"/>
            <a:ext cx="101600" cy="403225"/>
          </a:xfrm>
          <a:custGeom>
            <a:avLst/>
            <a:gdLst>
              <a:gd name="T0" fmla="*/ 0 w 70"/>
              <a:gd name="T1" fmla="*/ 2147483647 h 259"/>
              <a:gd name="T2" fmla="*/ 2147483647 w 70"/>
              <a:gd name="T3" fmla="*/ 2147483647 h 259"/>
              <a:gd name="T4" fmla="*/ 2147483647 w 70"/>
              <a:gd name="T5" fmla="*/ 0 h 259"/>
              <a:gd name="T6" fmla="*/ 0 w 70"/>
              <a:gd name="T7" fmla="*/ 0 h 259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259"/>
              <a:gd name="T14" fmla="*/ 70 w 70"/>
              <a:gd name="T15" fmla="*/ 259 h 2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259">
                <a:moveTo>
                  <a:pt x="0" y="259"/>
                </a:moveTo>
                <a:lnTo>
                  <a:pt x="70" y="259"/>
                </a:lnTo>
                <a:lnTo>
                  <a:pt x="7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0" name="Freeform 65"/>
          <p:cNvSpPr>
            <a:spLocks/>
          </p:cNvSpPr>
          <p:nvPr/>
        </p:nvSpPr>
        <p:spPr bwMode="auto">
          <a:xfrm>
            <a:off x="4335463" y="2290763"/>
            <a:ext cx="2522537" cy="333375"/>
          </a:xfrm>
          <a:custGeom>
            <a:avLst/>
            <a:gdLst>
              <a:gd name="T0" fmla="*/ 0 w 1622"/>
              <a:gd name="T1" fmla="*/ 2147483647 h 214"/>
              <a:gd name="T2" fmla="*/ 2147483647 w 1622"/>
              <a:gd name="T3" fmla="*/ 2147483647 h 214"/>
              <a:gd name="T4" fmla="*/ 2147483647 w 1622"/>
              <a:gd name="T5" fmla="*/ 0 h 214"/>
              <a:gd name="T6" fmla="*/ 0 60000 65536"/>
              <a:gd name="T7" fmla="*/ 0 60000 65536"/>
              <a:gd name="T8" fmla="*/ 0 60000 65536"/>
              <a:gd name="T9" fmla="*/ 0 w 1622"/>
              <a:gd name="T10" fmla="*/ 0 h 214"/>
              <a:gd name="T11" fmla="*/ 1622 w 1622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2" h="214">
                <a:moveTo>
                  <a:pt x="0" y="214"/>
                </a:moveTo>
                <a:lnTo>
                  <a:pt x="1288" y="214"/>
                </a:lnTo>
                <a:lnTo>
                  <a:pt x="1622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1" name="Freeform 41"/>
          <p:cNvSpPr>
            <a:spLocks/>
          </p:cNvSpPr>
          <p:nvPr/>
        </p:nvSpPr>
        <p:spPr bwMode="auto">
          <a:xfrm>
            <a:off x="4356100" y="4360863"/>
            <a:ext cx="2206625" cy="84137"/>
          </a:xfrm>
          <a:custGeom>
            <a:avLst/>
            <a:gdLst>
              <a:gd name="T0" fmla="*/ 0 w 1418"/>
              <a:gd name="T1" fmla="*/ 2147483647 h 54"/>
              <a:gd name="T2" fmla="*/ 2147483647 w 1418"/>
              <a:gd name="T3" fmla="*/ 2147483647 h 54"/>
              <a:gd name="T4" fmla="*/ 2147483647 w 1418"/>
              <a:gd name="T5" fmla="*/ 0 h 54"/>
              <a:gd name="T6" fmla="*/ 0 60000 65536"/>
              <a:gd name="T7" fmla="*/ 0 60000 65536"/>
              <a:gd name="T8" fmla="*/ 0 60000 65536"/>
              <a:gd name="T9" fmla="*/ 0 w 1418"/>
              <a:gd name="T10" fmla="*/ 0 h 54"/>
              <a:gd name="T11" fmla="*/ 1418 w 1418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8" h="54">
                <a:moveTo>
                  <a:pt x="0" y="54"/>
                </a:moveTo>
                <a:lnTo>
                  <a:pt x="1298" y="54"/>
                </a:lnTo>
                <a:lnTo>
                  <a:pt x="141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2" name="Line 39"/>
          <p:cNvSpPr>
            <a:spLocks noChangeShapeType="1"/>
          </p:cNvSpPr>
          <p:nvPr/>
        </p:nvSpPr>
        <p:spPr bwMode="auto">
          <a:xfrm flipH="1">
            <a:off x="2320925" y="4732338"/>
            <a:ext cx="987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3" name="Freeform 43"/>
          <p:cNvSpPr>
            <a:spLocks/>
          </p:cNvSpPr>
          <p:nvPr/>
        </p:nvSpPr>
        <p:spPr bwMode="auto">
          <a:xfrm>
            <a:off x="1231900" y="4443413"/>
            <a:ext cx="2090738" cy="169862"/>
          </a:xfrm>
          <a:custGeom>
            <a:avLst/>
            <a:gdLst>
              <a:gd name="T0" fmla="*/ 2147483647 w 1422"/>
              <a:gd name="T1" fmla="*/ 0 h 109"/>
              <a:gd name="T2" fmla="*/ 2147483647 w 1422"/>
              <a:gd name="T3" fmla="*/ 0 h 109"/>
              <a:gd name="T4" fmla="*/ 0 w 1422"/>
              <a:gd name="T5" fmla="*/ 2147483647 h 109"/>
              <a:gd name="T6" fmla="*/ 0 60000 65536"/>
              <a:gd name="T7" fmla="*/ 0 60000 65536"/>
              <a:gd name="T8" fmla="*/ 0 60000 65536"/>
              <a:gd name="T9" fmla="*/ 0 w 1422"/>
              <a:gd name="T10" fmla="*/ 0 h 109"/>
              <a:gd name="T11" fmla="*/ 1422 w 1422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2" h="109">
                <a:moveTo>
                  <a:pt x="1422" y="0"/>
                </a:moveTo>
                <a:lnTo>
                  <a:pt x="109" y="0"/>
                </a:lnTo>
                <a:lnTo>
                  <a:pt x="0" y="10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4" name="Line 24"/>
          <p:cNvSpPr>
            <a:spLocks noChangeShapeType="1"/>
          </p:cNvSpPr>
          <p:nvPr/>
        </p:nvSpPr>
        <p:spPr bwMode="auto">
          <a:xfrm>
            <a:off x="2681288" y="1619250"/>
            <a:ext cx="7477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5" name="Freeform 26"/>
          <p:cNvSpPr>
            <a:spLocks/>
          </p:cNvSpPr>
          <p:nvPr/>
        </p:nvSpPr>
        <p:spPr bwMode="auto">
          <a:xfrm>
            <a:off x="2573338" y="1349375"/>
            <a:ext cx="101600" cy="403225"/>
          </a:xfrm>
          <a:custGeom>
            <a:avLst/>
            <a:gdLst>
              <a:gd name="T0" fmla="*/ 0 w 70"/>
              <a:gd name="T1" fmla="*/ 2147483647 h 259"/>
              <a:gd name="T2" fmla="*/ 2147483647 w 70"/>
              <a:gd name="T3" fmla="*/ 2147483647 h 259"/>
              <a:gd name="T4" fmla="*/ 2147483647 w 70"/>
              <a:gd name="T5" fmla="*/ 0 h 259"/>
              <a:gd name="T6" fmla="*/ 0 w 70"/>
              <a:gd name="T7" fmla="*/ 0 h 259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259"/>
              <a:gd name="T14" fmla="*/ 70 w 70"/>
              <a:gd name="T15" fmla="*/ 259 h 2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259">
                <a:moveTo>
                  <a:pt x="0" y="259"/>
                </a:moveTo>
                <a:lnTo>
                  <a:pt x="70" y="259"/>
                </a:lnTo>
                <a:lnTo>
                  <a:pt x="7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6" name="Freeform 65"/>
          <p:cNvSpPr>
            <a:spLocks/>
          </p:cNvSpPr>
          <p:nvPr/>
        </p:nvSpPr>
        <p:spPr bwMode="auto">
          <a:xfrm>
            <a:off x="4335463" y="2290763"/>
            <a:ext cx="2522537" cy="333375"/>
          </a:xfrm>
          <a:custGeom>
            <a:avLst/>
            <a:gdLst>
              <a:gd name="T0" fmla="*/ 0 w 1622"/>
              <a:gd name="T1" fmla="*/ 2147483647 h 214"/>
              <a:gd name="T2" fmla="*/ 2147483647 w 1622"/>
              <a:gd name="T3" fmla="*/ 2147483647 h 214"/>
              <a:gd name="T4" fmla="*/ 2147483647 w 1622"/>
              <a:gd name="T5" fmla="*/ 0 h 214"/>
              <a:gd name="T6" fmla="*/ 0 60000 65536"/>
              <a:gd name="T7" fmla="*/ 0 60000 65536"/>
              <a:gd name="T8" fmla="*/ 0 60000 65536"/>
              <a:gd name="T9" fmla="*/ 0 w 1622"/>
              <a:gd name="T10" fmla="*/ 0 h 214"/>
              <a:gd name="T11" fmla="*/ 1622 w 1622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2" h="214">
                <a:moveTo>
                  <a:pt x="0" y="214"/>
                </a:moveTo>
                <a:lnTo>
                  <a:pt x="1288" y="214"/>
                </a:lnTo>
                <a:lnTo>
                  <a:pt x="162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7" name="Freeform 67"/>
          <p:cNvSpPr>
            <a:spLocks/>
          </p:cNvSpPr>
          <p:nvPr/>
        </p:nvSpPr>
        <p:spPr bwMode="auto">
          <a:xfrm>
            <a:off x="2173288" y="5165725"/>
            <a:ext cx="1258887" cy="17463"/>
          </a:xfrm>
          <a:custGeom>
            <a:avLst/>
            <a:gdLst>
              <a:gd name="T0" fmla="*/ 0 w 855"/>
              <a:gd name="T1" fmla="*/ 0 h 12"/>
              <a:gd name="T2" fmla="*/ 2147483647 w 855"/>
              <a:gd name="T3" fmla="*/ 2147483647 h 12"/>
              <a:gd name="T4" fmla="*/ 2147483647 w 855"/>
              <a:gd name="T5" fmla="*/ 2147483647 h 12"/>
              <a:gd name="T6" fmla="*/ 0 60000 65536"/>
              <a:gd name="T7" fmla="*/ 0 60000 65536"/>
              <a:gd name="T8" fmla="*/ 0 60000 65536"/>
              <a:gd name="T9" fmla="*/ 0 w 855"/>
              <a:gd name="T10" fmla="*/ 0 h 12"/>
              <a:gd name="T11" fmla="*/ 855 w 855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5" h="12">
                <a:moveTo>
                  <a:pt x="0" y="0"/>
                </a:moveTo>
                <a:lnTo>
                  <a:pt x="594" y="12"/>
                </a:lnTo>
                <a:lnTo>
                  <a:pt x="855" y="12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8" name="Line 70"/>
          <p:cNvSpPr>
            <a:spLocks noChangeShapeType="1"/>
          </p:cNvSpPr>
          <p:nvPr/>
        </p:nvSpPr>
        <p:spPr bwMode="auto">
          <a:xfrm>
            <a:off x="2471738" y="5054600"/>
            <a:ext cx="311150" cy="1158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9" name="Freeform 67"/>
          <p:cNvSpPr>
            <a:spLocks/>
          </p:cNvSpPr>
          <p:nvPr/>
        </p:nvSpPr>
        <p:spPr bwMode="auto">
          <a:xfrm>
            <a:off x="2173288" y="5165725"/>
            <a:ext cx="1258887" cy="17463"/>
          </a:xfrm>
          <a:custGeom>
            <a:avLst/>
            <a:gdLst>
              <a:gd name="T0" fmla="*/ 0 w 855"/>
              <a:gd name="T1" fmla="*/ 0 h 12"/>
              <a:gd name="T2" fmla="*/ 2147483647 w 855"/>
              <a:gd name="T3" fmla="*/ 2147483647 h 12"/>
              <a:gd name="T4" fmla="*/ 2147483647 w 855"/>
              <a:gd name="T5" fmla="*/ 2147483647 h 12"/>
              <a:gd name="T6" fmla="*/ 0 60000 65536"/>
              <a:gd name="T7" fmla="*/ 0 60000 65536"/>
              <a:gd name="T8" fmla="*/ 0 60000 65536"/>
              <a:gd name="T9" fmla="*/ 0 w 855"/>
              <a:gd name="T10" fmla="*/ 0 h 12"/>
              <a:gd name="T11" fmla="*/ 855 w 855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5" h="12">
                <a:moveTo>
                  <a:pt x="0" y="0"/>
                </a:moveTo>
                <a:lnTo>
                  <a:pt x="594" y="12"/>
                </a:lnTo>
                <a:lnTo>
                  <a:pt x="855" y="1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0" name="Line 70"/>
          <p:cNvSpPr>
            <a:spLocks noChangeShapeType="1"/>
          </p:cNvSpPr>
          <p:nvPr/>
        </p:nvSpPr>
        <p:spPr bwMode="auto">
          <a:xfrm>
            <a:off x="2471738" y="5054600"/>
            <a:ext cx="311150" cy="115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1" name="Rectangle 5"/>
          <p:cNvSpPr>
            <a:spLocks noChangeArrowheads="1"/>
          </p:cNvSpPr>
          <p:nvPr/>
        </p:nvSpPr>
        <p:spPr bwMode="auto">
          <a:xfrm>
            <a:off x="2114550" y="5908675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a: ©Ralph Hutchings/Visuals Unlimited</a:t>
            </a:r>
          </a:p>
        </p:txBody>
      </p:sp>
      <p:sp>
        <p:nvSpPr>
          <p:cNvPr id="10322" name="Rectangle 5"/>
          <p:cNvSpPr>
            <a:spLocks noChangeArrowheads="1"/>
          </p:cNvSpPr>
          <p:nvPr/>
        </p:nvSpPr>
        <p:spPr bwMode="auto">
          <a:xfrm>
            <a:off x="2114550" y="642938"/>
            <a:ext cx="49149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23.5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114550" y="415925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1268" name="Picture 6" descr="sal03717_23_05_without flow 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646113"/>
            <a:ext cx="6162675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Freeform 18"/>
          <p:cNvSpPr>
            <a:spLocks/>
          </p:cNvSpPr>
          <p:nvPr/>
        </p:nvSpPr>
        <p:spPr bwMode="auto">
          <a:xfrm>
            <a:off x="531813" y="4273550"/>
            <a:ext cx="633412" cy="55563"/>
          </a:xfrm>
          <a:custGeom>
            <a:avLst/>
            <a:gdLst>
              <a:gd name="T0" fmla="*/ 0 w 399"/>
              <a:gd name="T1" fmla="*/ 0 h 35"/>
              <a:gd name="T2" fmla="*/ 2147483647 w 399"/>
              <a:gd name="T3" fmla="*/ 0 h 35"/>
              <a:gd name="T4" fmla="*/ 2147483647 w 399"/>
              <a:gd name="T5" fmla="*/ 2147483647 h 35"/>
              <a:gd name="T6" fmla="*/ 0 60000 65536"/>
              <a:gd name="T7" fmla="*/ 0 60000 65536"/>
              <a:gd name="T8" fmla="*/ 0 60000 65536"/>
              <a:gd name="T9" fmla="*/ 0 w 399"/>
              <a:gd name="T10" fmla="*/ 0 h 35"/>
              <a:gd name="T11" fmla="*/ 399 w 399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9" h="35">
                <a:moveTo>
                  <a:pt x="0" y="0"/>
                </a:moveTo>
                <a:lnTo>
                  <a:pt x="325" y="0"/>
                </a:lnTo>
                <a:lnTo>
                  <a:pt x="399" y="35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Freeform 12"/>
          <p:cNvSpPr>
            <a:spLocks/>
          </p:cNvSpPr>
          <p:nvPr/>
        </p:nvSpPr>
        <p:spPr bwMode="auto">
          <a:xfrm>
            <a:off x="2919413" y="1973263"/>
            <a:ext cx="571500" cy="98425"/>
          </a:xfrm>
          <a:custGeom>
            <a:avLst/>
            <a:gdLst>
              <a:gd name="T0" fmla="*/ 2147483647 w 360"/>
              <a:gd name="T1" fmla="*/ 0 h 62"/>
              <a:gd name="T2" fmla="*/ 2147483647 w 360"/>
              <a:gd name="T3" fmla="*/ 0 h 62"/>
              <a:gd name="T4" fmla="*/ 0 w 360"/>
              <a:gd name="T5" fmla="*/ 2147483647 h 62"/>
              <a:gd name="T6" fmla="*/ 0 60000 65536"/>
              <a:gd name="T7" fmla="*/ 0 60000 65536"/>
              <a:gd name="T8" fmla="*/ 0 60000 65536"/>
              <a:gd name="T9" fmla="*/ 0 w 360"/>
              <a:gd name="T10" fmla="*/ 0 h 62"/>
              <a:gd name="T11" fmla="*/ 360 w 360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62">
                <a:moveTo>
                  <a:pt x="360" y="0"/>
                </a:moveTo>
                <a:lnTo>
                  <a:pt x="122" y="0"/>
                </a:lnTo>
                <a:lnTo>
                  <a:pt x="0" y="6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" name="Freeform 13"/>
          <p:cNvSpPr>
            <a:spLocks/>
          </p:cNvSpPr>
          <p:nvPr/>
        </p:nvSpPr>
        <p:spPr bwMode="auto">
          <a:xfrm>
            <a:off x="3017838" y="5327650"/>
            <a:ext cx="1163637" cy="1588"/>
          </a:xfrm>
          <a:custGeom>
            <a:avLst/>
            <a:gdLst>
              <a:gd name="T0" fmla="*/ 2147483647 w 733"/>
              <a:gd name="T1" fmla="*/ 0 h 1588"/>
              <a:gd name="T2" fmla="*/ 2147483647 w 733"/>
              <a:gd name="T3" fmla="*/ 0 h 1588"/>
              <a:gd name="T4" fmla="*/ 0 w 733"/>
              <a:gd name="T5" fmla="*/ 0 h 1588"/>
              <a:gd name="T6" fmla="*/ 0 60000 65536"/>
              <a:gd name="T7" fmla="*/ 0 60000 65536"/>
              <a:gd name="T8" fmla="*/ 0 60000 65536"/>
              <a:gd name="T9" fmla="*/ 0 w 733"/>
              <a:gd name="T10" fmla="*/ 0 h 1588"/>
              <a:gd name="T11" fmla="*/ 733 w 73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3" h="1588">
                <a:moveTo>
                  <a:pt x="733" y="0"/>
                </a:moveTo>
                <a:lnTo>
                  <a:pt x="40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Line 14"/>
          <p:cNvSpPr>
            <a:spLocks noChangeShapeType="1"/>
          </p:cNvSpPr>
          <p:nvPr/>
        </p:nvSpPr>
        <p:spPr bwMode="auto">
          <a:xfrm flipH="1" flipV="1">
            <a:off x="2668588" y="1970088"/>
            <a:ext cx="428625" cy="3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3" name="Freeform 15"/>
          <p:cNvSpPr>
            <a:spLocks/>
          </p:cNvSpPr>
          <p:nvPr/>
        </p:nvSpPr>
        <p:spPr bwMode="auto">
          <a:xfrm>
            <a:off x="2890838" y="2381250"/>
            <a:ext cx="598487" cy="450850"/>
          </a:xfrm>
          <a:custGeom>
            <a:avLst/>
            <a:gdLst>
              <a:gd name="T0" fmla="*/ 2147483647 w 377"/>
              <a:gd name="T1" fmla="*/ 0 h 284"/>
              <a:gd name="T2" fmla="*/ 2147483647 w 377"/>
              <a:gd name="T3" fmla="*/ 0 h 284"/>
              <a:gd name="T4" fmla="*/ 0 w 377"/>
              <a:gd name="T5" fmla="*/ 2147483647 h 284"/>
              <a:gd name="T6" fmla="*/ 0 60000 65536"/>
              <a:gd name="T7" fmla="*/ 0 60000 65536"/>
              <a:gd name="T8" fmla="*/ 0 60000 65536"/>
              <a:gd name="T9" fmla="*/ 0 w 377"/>
              <a:gd name="T10" fmla="*/ 0 h 284"/>
              <a:gd name="T11" fmla="*/ 377 w 377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" h="284">
                <a:moveTo>
                  <a:pt x="377" y="0"/>
                </a:moveTo>
                <a:lnTo>
                  <a:pt x="142" y="0"/>
                </a:lnTo>
                <a:lnTo>
                  <a:pt x="0" y="28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Freeform 16"/>
          <p:cNvSpPr>
            <a:spLocks/>
          </p:cNvSpPr>
          <p:nvPr/>
        </p:nvSpPr>
        <p:spPr bwMode="auto">
          <a:xfrm>
            <a:off x="3978275" y="3417888"/>
            <a:ext cx="203200" cy="244475"/>
          </a:xfrm>
          <a:custGeom>
            <a:avLst/>
            <a:gdLst>
              <a:gd name="T0" fmla="*/ 2147483647 w 128"/>
              <a:gd name="T1" fmla="*/ 2147483647 h 154"/>
              <a:gd name="T2" fmla="*/ 2147483647 w 128"/>
              <a:gd name="T3" fmla="*/ 2147483647 h 154"/>
              <a:gd name="T4" fmla="*/ 0 w 128"/>
              <a:gd name="T5" fmla="*/ 0 h 154"/>
              <a:gd name="T6" fmla="*/ 0 60000 65536"/>
              <a:gd name="T7" fmla="*/ 0 60000 65536"/>
              <a:gd name="T8" fmla="*/ 0 60000 65536"/>
              <a:gd name="T9" fmla="*/ 0 w 128"/>
              <a:gd name="T10" fmla="*/ 0 h 154"/>
              <a:gd name="T11" fmla="*/ 128 w 128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154">
                <a:moveTo>
                  <a:pt x="128" y="154"/>
                </a:moveTo>
                <a:lnTo>
                  <a:pt x="25" y="15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5" name="Line 17"/>
          <p:cNvSpPr>
            <a:spLocks noChangeShapeType="1"/>
          </p:cNvSpPr>
          <p:nvPr/>
        </p:nvSpPr>
        <p:spPr bwMode="auto">
          <a:xfrm flipH="1">
            <a:off x="2381250" y="2381250"/>
            <a:ext cx="735013" cy="4905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Line 19"/>
          <p:cNvSpPr>
            <a:spLocks noChangeShapeType="1"/>
          </p:cNvSpPr>
          <p:nvPr/>
        </p:nvSpPr>
        <p:spPr bwMode="auto">
          <a:xfrm flipH="1">
            <a:off x="517525" y="2976563"/>
            <a:ext cx="1198563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Line 20"/>
          <p:cNvSpPr>
            <a:spLocks noChangeShapeType="1"/>
          </p:cNvSpPr>
          <p:nvPr/>
        </p:nvSpPr>
        <p:spPr bwMode="auto">
          <a:xfrm flipH="1">
            <a:off x="3021013" y="5327650"/>
            <a:ext cx="64135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8" name="Line 21"/>
          <p:cNvSpPr>
            <a:spLocks noChangeShapeType="1"/>
          </p:cNvSpPr>
          <p:nvPr/>
        </p:nvSpPr>
        <p:spPr bwMode="auto">
          <a:xfrm flipH="1" flipV="1">
            <a:off x="3671888" y="3236913"/>
            <a:ext cx="346075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9" name="Freeform 26"/>
          <p:cNvSpPr>
            <a:spLocks/>
          </p:cNvSpPr>
          <p:nvPr/>
        </p:nvSpPr>
        <p:spPr bwMode="auto">
          <a:xfrm>
            <a:off x="2936875" y="2779713"/>
            <a:ext cx="547688" cy="552450"/>
          </a:xfrm>
          <a:custGeom>
            <a:avLst/>
            <a:gdLst>
              <a:gd name="T0" fmla="*/ 2147483647 w 345"/>
              <a:gd name="T1" fmla="*/ 0 h 348"/>
              <a:gd name="T2" fmla="*/ 2147483647 w 345"/>
              <a:gd name="T3" fmla="*/ 0 h 348"/>
              <a:gd name="T4" fmla="*/ 0 w 345"/>
              <a:gd name="T5" fmla="*/ 2147483647 h 348"/>
              <a:gd name="T6" fmla="*/ 0 60000 65536"/>
              <a:gd name="T7" fmla="*/ 0 60000 65536"/>
              <a:gd name="T8" fmla="*/ 0 60000 65536"/>
              <a:gd name="T9" fmla="*/ 0 w 345"/>
              <a:gd name="T10" fmla="*/ 0 h 348"/>
              <a:gd name="T11" fmla="*/ 345 w 345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" h="348">
                <a:moveTo>
                  <a:pt x="345" y="0"/>
                </a:moveTo>
                <a:lnTo>
                  <a:pt x="111" y="0"/>
                </a:lnTo>
                <a:lnTo>
                  <a:pt x="0" y="34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0" name="Freeform 34"/>
          <p:cNvSpPr>
            <a:spLocks/>
          </p:cNvSpPr>
          <p:nvPr/>
        </p:nvSpPr>
        <p:spPr bwMode="auto">
          <a:xfrm>
            <a:off x="1397000" y="2698750"/>
            <a:ext cx="652463" cy="414338"/>
          </a:xfrm>
          <a:custGeom>
            <a:avLst/>
            <a:gdLst>
              <a:gd name="T0" fmla="*/ 2147483647 w 411"/>
              <a:gd name="T1" fmla="*/ 2147483647 h 261"/>
              <a:gd name="T2" fmla="*/ 2147483647 w 411"/>
              <a:gd name="T3" fmla="*/ 2147483647 h 261"/>
              <a:gd name="T4" fmla="*/ 0 w 411"/>
              <a:gd name="T5" fmla="*/ 2147483647 h 261"/>
              <a:gd name="T6" fmla="*/ 2147483647 w 411"/>
              <a:gd name="T7" fmla="*/ 0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411"/>
              <a:gd name="T13" fmla="*/ 0 h 261"/>
              <a:gd name="T14" fmla="*/ 411 w 411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" h="261">
                <a:moveTo>
                  <a:pt x="411" y="191"/>
                </a:moveTo>
                <a:lnTo>
                  <a:pt x="376" y="261"/>
                </a:lnTo>
                <a:lnTo>
                  <a:pt x="0" y="72"/>
                </a:lnTo>
                <a:lnTo>
                  <a:pt x="37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1" name="Freeform 35"/>
          <p:cNvSpPr>
            <a:spLocks/>
          </p:cNvSpPr>
          <p:nvPr/>
        </p:nvSpPr>
        <p:spPr bwMode="auto">
          <a:xfrm>
            <a:off x="1044575" y="4298950"/>
            <a:ext cx="306388" cy="196850"/>
          </a:xfrm>
          <a:custGeom>
            <a:avLst/>
            <a:gdLst>
              <a:gd name="T0" fmla="*/ 2147483647 w 193"/>
              <a:gd name="T1" fmla="*/ 2147483647 h 124"/>
              <a:gd name="T2" fmla="*/ 0 w 193"/>
              <a:gd name="T3" fmla="*/ 2147483647 h 124"/>
              <a:gd name="T4" fmla="*/ 2147483647 w 193"/>
              <a:gd name="T5" fmla="*/ 0 h 124"/>
              <a:gd name="T6" fmla="*/ 2147483647 w 193"/>
              <a:gd name="T7" fmla="*/ 2147483647 h 124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124"/>
              <a:gd name="T14" fmla="*/ 193 w 193"/>
              <a:gd name="T15" fmla="*/ 124 h 1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124">
                <a:moveTo>
                  <a:pt x="20" y="124"/>
                </a:moveTo>
                <a:lnTo>
                  <a:pt x="0" y="48"/>
                </a:lnTo>
                <a:lnTo>
                  <a:pt x="170" y="0"/>
                </a:lnTo>
                <a:lnTo>
                  <a:pt x="193" y="7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2" name="Freeform 22"/>
          <p:cNvSpPr>
            <a:spLocks/>
          </p:cNvSpPr>
          <p:nvPr/>
        </p:nvSpPr>
        <p:spPr bwMode="auto">
          <a:xfrm>
            <a:off x="2917825" y="1973263"/>
            <a:ext cx="574675" cy="98425"/>
          </a:xfrm>
          <a:custGeom>
            <a:avLst/>
            <a:gdLst>
              <a:gd name="T0" fmla="*/ 2147483647 w 362"/>
              <a:gd name="T1" fmla="*/ 0 h 62"/>
              <a:gd name="T2" fmla="*/ 2147483647 w 362"/>
              <a:gd name="T3" fmla="*/ 0 h 62"/>
              <a:gd name="T4" fmla="*/ 0 w 362"/>
              <a:gd name="T5" fmla="*/ 2147483647 h 62"/>
              <a:gd name="T6" fmla="*/ 0 60000 65536"/>
              <a:gd name="T7" fmla="*/ 0 60000 65536"/>
              <a:gd name="T8" fmla="*/ 0 60000 65536"/>
              <a:gd name="T9" fmla="*/ 0 w 362"/>
              <a:gd name="T10" fmla="*/ 0 h 62"/>
              <a:gd name="T11" fmla="*/ 362 w 362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" h="62">
                <a:moveTo>
                  <a:pt x="362" y="0"/>
                </a:moveTo>
                <a:lnTo>
                  <a:pt x="124" y="0"/>
                </a:lnTo>
                <a:lnTo>
                  <a:pt x="0" y="6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3" name="Freeform 23"/>
          <p:cNvSpPr>
            <a:spLocks/>
          </p:cNvSpPr>
          <p:nvPr/>
        </p:nvSpPr>
        <p:spPr bwMode="auto">
          <a:xfrm>
            <a:off x="3017838" y="5330825"/>
            <a:ext cx="1163637" cy="1588"/>
          </a:xfrm>
          <a:custGeom>
            <a:avLst/>
            <a:gdLst>
              <a:gd name="T0" fmla="*/ 2147483647 w 733"/>
              <a:gd name="T1" fmla="*/ 0 h 1588"/>
              <a:gd name="T2" fmla="*/ 2147483647 w 733"/>
              <a:gd name="T3" fmla="*/ 0 h 1588"/>
              <a:gd name="T4" fmla="*/ 0 w 733"/>
              <a:gd name="T5" fmla="*/ 0 h 1588"/>
              <a:gd name="T6" fmla="*/ 0 60000 65536"/>
              <a:gd name="T7" fmla="*/ 0 60000 65536"/>
              <a:gd name="T8" fmla="*/ 0 60000 65536"/>
              <a:gd name="T9" fmla="*/ 0 w 733"/>
              <a:gd name="T10" fmla="*/ 0 h 1588"/>
              <a:gd name="T11" fmla="*/ 733 w 73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3" h="1588">
                <a:moveTo>
                  <a:pt x="733" y="0"/>
                </a:moveTo>
                <a:lnTo>
                  <a:pt x="40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 flipH="1" flipV="1">
            <a:off x="2665413" y="1968500"/>
            <a:ext cx="4476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5" name="Freeform 25"/>
          <p:cNvSpPr>
            <a:spLocks/>
          </p:cNvSpPr>
          <p:nvPr/>
        </p:nvSpPr>
        <p:spPr bwMode="auto">
          <a:xfrm>
            <a:off x="2887663" y="2381250"/>
            <a:ext cx="600075" cy="450850"/>
          </a:xfrm>
          <a:custGeom>
            <a:avLst/>
            <a:gdLst>
              <a:gd name="T0" fmla="*/ 2147483647 w 378"/>
              <a:gd name="T1" fmla="*/ 0 h 284"/>
              <a:gd name="T2" fmla="*/ 2147483647 w 378"/>
              <a:gd name="T3" fmla="*/ 0 h 284"/>
              <a:gd name="T4" fmla="*/ 0 w 378"/>
              <a:gd name="T5" fmla="*/ 2147483647 h 284"/>
              <a:gd name="T6" fmla="*/ 0 60000 65536"/>
              <a:gd name="T7" fmla="*/ 0 60000 65536"/>
              <a:gd name="T8" fmla="*/ 0 60000 65536"/>
              <a:gd name="T9" fmla="*/ 0 w 378"/>
              <a:gd name="T10" fmla="*/ 0 h 284"/>
              <a:gd name="T11" fmla="*/ 378 w 378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" h="284">
                <a:moveTo>
                  <a:pt x="378" y="0"/>
                </a:moveTo>
                <a:lnTo>
                  <a:pt x="144" y="0"/>
                </a:lnTo>
                <a:lnTo>
                  <a:pt x="0" y="28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6" name="Freeform 27"/>
          <p:cNvSpPr>
            <a:spLocks/>
          </p:cNvSpPr>
          <p:nvPr/>
        </p:nvSpPr>
        <p:spPr bwMode="auto">
          <a:xfrm>
            <a:off x="2940050" y="2779713"/>
            <a:ext cx="550863" cy="552450"/>
          </a:xfrm>
          <a:custGeom>
            <a:avLst/>
            <a:gdLst>
              <a:gd name="T0" fmla="*/ 2147483647 w 347"/>
              <a:gd name="T1" fmla="*/ 0 h 348"/>
              <a:gd name="T2" fmla="*/ 2147483647 w 347"/>
              <a:gd name="T3" fmla="*/ 0 h 348"/>
              <a:gd name="T4" fmla="*/ 0 w 347"/>
              <a:gd name="T5" fmla="*/ 2147483647 h 348"/>
              <a:gd name="T6" fmla="*/ 0 60000 65536"/>
              <a:gd name="T7" fmla="*/ 0 60000 65536"/>
              <a:gd name="T8" fmla="*/ 0 60000 65536"/>
              <a:gd name="T9" fmla="*/ 0 w 347"/>
              <a:gd name="T10" fmla="*/ 0 h 348"/>
              <a:gd name="T11" fmla="*/ 347 w 347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" h="348">
                <a:moveTo>
                  <a:pt x="347" y="0"/>
                </a:moveTo>
                <a:lnTo>
                  <a:pt x="109" y="0"/>
                </a:lnTo>
                <a:lnTo>
                  <a:pt x="0" y="34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7" name="Freeform 28"/>
          <p:cNvSpPr>
            <a:spLocks/>
          </p:cNvSpPr>
          <p:nvPr/>
        </p:nvSpPr>
        <p:spPr bwMode="auto">
          <a:xfrm>
            <a:off x="3978275" y="3414713"/>
            <a:ext cx="196850" cy="244475"/>
          </a:xfrm>
          <a:custGeom>
            <a:avLst/>
            <a:gdLst>
              <a:gd name="T0" fmla="*/ 2147483647 w 124"/>
              <a:gd name="T1" fmla="*/ 2147483647 h 154"/>
              <a:gd name="T2" fmla="*/ 2147483647 w 124"/>
              <a:gd name="T3" fmla="*/ 2147483647 h 154"/>
              <a:gd name="T4" fmla="*/ 0 w 124"/>
              <a:gd name="T5" fmla="*/ 0 h 154"/>
              <a:gd name="T6" fmla="*/ 0 60000 65536"/>
              <a:gd name="T7" fmla="*/ 0 60000 65536"/>
              <a:gd name="T8" fmla="*/ 0 60000 65536"/>
              <a:gd name="T9" fmla="*/ 0 w 124"/>
              <a:gd name="T10" fmla="*/ 0 h 154"/>
              <a:gd name="T11" fmla="*/ 124 w 124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54">
                <a:moveTo>
                  <a:pt x="124" y="154"/>
                </a:moveTo>
                <a:lnTo>
                  <a:pt x="25" y="15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8" name="Line 29"/>
          <p:cNvSpPr>
            <a:spLocks noChangeShapeType="1"/>
          </p:cNvSpPr>
          <p:nvPr/>
        </p:nvSpPr>
        <p:spPr bwMode="auto">
          <a:xfrm flipH="1">
            <a:off x="2378075" y="2384425"/>
            <a:ext cx="735013" cy="487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9" name="Freeform 30"/>
          <p:cNvSpPr>
            <a:spLocks/>
          </p:cNvSpPr>
          <p:nvPr/>
        </p:nvSpPr>
        <p:spPr bwMode="auto">
          <a:xfrm>
            <a:off x="531813" y="4273550"/>
            <a:ext cx="639762" cy="61913"/>
          </a:xfrm>
          <a:custGeom>
            <a:avLst/>
            <a:gdLst>
              <a:gd name="T0" fmla="*/ 0 w 403"/>
              <a:gd name="T1" fmla="*/ 0 h 39"/>
              <a:gd name="T2" fmla="*/ 2147483647 w 403"/>
              <a:gd name="T3" fmla="*/ 0 h 39"/>
              <a:gd name="T4" fmla="*/ 2147483647 w 403"/>
              <a:gd name="T5" fmla="*/ 2147483647 h 39"/>
              <a:gd name="T6" fmla="*/ 0 60000 65536"/>
              <a:gd name="T7" fmla="*/ 0 60000 65536"/>
              <a:gd name="T8" fmla="*/ 0 60000 65536"/>
              <a:gd name="T9" fmla="*/ 0 w 403"/>
              <a:gd name="T10" fmla="*/ 0 h 39"/>
              <a:gd name="T11" fmla="*/ 403 w 403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" h="39">
                <a:moveTo>
                  <a:pt x="0" y="0"/>
                </a:moveTo>
                <a:lnTo>
                  <a:pt x="325" y="0"/>
                </a:lnTo>
                <a:lnTo>
                  <a:pt x="403" y="3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0" name="Line 32"/>
          <p:cNvSpPr>
            <a:spLocks noChangeShapeType="1"/>
          </p:cNvSpPr>
          <p:nvPr/>
        </p:nvSpPr>
        <p:spPr bwMode="auto">
          <a:xfrm flipH="1">
            <a:off x="3017838" y="5330825"/>
            <a:ext cx="627062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Line 33"/>
          <p:cNvSpPr>
            <a:spLocks noChangeShapeType="1"/>
          </p:cNvSpPr>
          <p:nvPr/>
        </p:nvSpPr>
        <p:spPr bwMode="auto">
          <a:xfrm flipH="1" flipV="1">
            <a:off x="3675063" y="3236913"/>
            <a:ext cx="346075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2" name="Freeform 36"/>
          <p:cNvSpPr>
            <a:spLocks/>
          </p:cNvSpPr>
          <p:nvPr/>
        </p:nvSpPr>
        <p:spPr bwMode="auto">
          <a:xfrm>
            <a:off x="1398588" y="2700338"/>
            <a:ext cx="650875" cy="411162"/>
          </a:xfrm>
          <a:custGeom>
            <a:avLst/>
            <a:gdLst>
              <a:gd name="T0" fmla="*/ 2147483647 w 409"/>
              <a:gd name="T1" fmla="*/ 2147483647 h 259"/>
              <a:gd name="T2" fmla="*/ 2147483647 w 409"/>
              <a:gd name="T3" fmla="*/ 2147483647 h 259"/>
              <a:gd name="T4" fmla="*/ 0 w 409"/>
              <a:gd name="T5" fmla="*/ 2147483647 h 259"/>
              <a:gd name="T6" fmla="*/ 2147483647 w 409"/>
              <a:gd name="T7" fmla="*/ 0 h 259"/>
              <a:gd name="T8" fmla="*/ 0 60000 65536"/>
              <a:gd name="T9" fmla="*/ 0 60000 65536"/>
              <a:gd name="T10" fmla="*/ 0 60000 65536"/>
              <a:gd name="T11" fmla="*/ 0 60000 65536"/>
              <a:gd name="T12" fmla="*/ 0 w 409"/>
              <a:gd name="T13" fmla="*/ 0 h 259"/>
              <a:gd name="T14" fmla="*/ 409 w 409"/>
              <a:gd name="T15" fmla="*/ 259 h 2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9" h="259">
                <a:moveTo>
                  <a:pt x="409" y="189"/>
                </a:moveTo>
                <a:lnTo>
                  <a:pt x="374" y="259"/>
                </a:lnTo>
                <a:lnTo>
                  <a:pt x="0" y="70"/>
                </a:lnTo>
                <a:lnTo>
                  <a:pt x="3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3" name="Freeform 37"/>
          <p:cNvSpPr>
            <a:spLocks/>
          </p:cNvSpPr>
          <p:nvPr/>
        </p:nvSpPr>
        <p:spPr bwMode="auto">
          <a:xfrm>
            <a:off x="1039813" y="4298950"/>
            <a:ext cx="307975" cy="195263"/>
          </a:xfrm>
          <a:custGeom>
            <a:avLst/>
            <a:gdLst>
              <a:gd name="T0" fmla="*/ 2147483647 w 194"/>
              <a:gd name="T1" fmla="*/ 2147483647 h 123"/>
              <a:gd name="T2" fmla="*/ 0 w 194"/>
              <a:gd name="T3" fmla="*/ 2147483647 h 123"/>
              <a:gd name="T4" fmla="*/ 2147483647 w 194"/>
              <a:gd name="T5" fmla="*/ 0 h 123"/>
              <a:gd name="T6" fmla="*/ 2147483647 w 194"/>
              <a:gd name="T7" fmla="*/ 2147483647 h 123"/>
              <a:gd name="T8" fmla="*/ 0 60000 65536"/>
              <a:gd name="T9" fmla="*/ 0 60000 65536"/>
              <a:gd name="T10" fmla="*/ 0 60000 65536"/>
              <a:gd name="T11" fmla="*/ 0 60000 65536"/>
              <a:gd name="T12" fmla="*/ 0 w 194"/>
              <a:gd name="T13" fmla="*/ 0 h 123"/>
              <a:gd name="T14" fmla="*/ 194 w 194"/>
              <a:gd name="T15" fmla="*/ 123 h 1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" h="123">
                <a:moveTo>
                  <a:pt x="21" y="123"/>
                </a:moveTo>
                <a:lnTo>
                  <a:pt x="0" y="47"/>
                </a:lnTo>
                <a:lnTo>
                  <a:pt x="173" y="0"/>
                </a:lnTo>
                <a:lnTo>
                  <a:pt x="194" y="7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TextBox 222"/>
          <p:cNvSpPr txBox="1">
            <a:spLocks noChangeArrowheads="1"/>
          </p:cNvSpPr>
          <p:nvPr/>
        </p:nvSpPr>
        <p:spPr bwMode="auto">
          <a:xfrm>
            <a:off x="141288" y="2898775"/>
            <a:ext cx="5746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Renal</a:t>
            </a:r>
          </a:p>
          <a:p>
            <a:r>
              <a:rPr lang="en-US" sz="1000" b="1"/>
              <a:t>medulla</a:t>
            </a:r>
          </a:p>
        </p:txBody>
      </p:sp>
      <p:sp>
        <p:nvSpPr>
          <p:cNvPr id="11295" name="TextBox 223"/>
          <p:cNvSpPr txBox="1">
            <a:spLocks noChangeArrowheads="1"/>
          </p:cNvSpPr>
          <p:nvPr/>
        </p:nvSpPr>
        <p:spPr bwMode="auto">
          <a:xfrm>
            <a:off x="141288" y="4189413"/>
            <a:ext cx="4746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Renal</a:t>
            </a:r>
          </a:p>
          <a:p>
            <a:r>
              <a:rPr lang="en-US" sz="1000" b="1"/>
              <a:t>cortex</a:t>
            </a:r>
          </a:p>
        </p:txBody>
      </p:sp>
      <p:sp>
        <p:nvSpPr>
          <p:cNvPr id="11296" name="TextBox 225"/>
          <p:cNvSpPr txBox="1">
            <a:spLocks noChangeArrowheads="1"/>
          </p:cNvSpPr>
          <p:nvPr/>
        </p:nvSpPr>
        <p:spPr bwMode="auto">
          <a:xfrm>
            <a:off x="3532188" y="1903413"/>
            <a:ext cx="10223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Cortical radiate</a:t>
            </a:r>
          </a:p>
          <a:p>
            <a:r>
              <a:rPr lang="en-US" sz="1000" b="1"/>
              <a:t>artery and vein</a:t>
            </a:r>
          </a:p>
        </p:txBody>
      </p:sp>
      <p:sp>
        <p:nvSpPr>
          <p:cNvPr id="11297" name="TextBox 226"/>
          <p:cNvSpPr txBox="1">
            <a:spLocks noChangeArrowheads="1"/>
          </p:cNvSpPr>
          <p:nvPr/>
        </p:nvSpPr>
        <p:spPr bwMode="auto">
          <a:xfrm>
            <a:off x="3532188" y="2300288"/>
            <a:ext cx="10001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Interlobar</a:t>
            </a:r>
          </a:p>
          <a:p>
            <a:r>
              <a:rPr lang="en-US" sz="1000" b="1"/>
              <a:t>artery and vein</a:t>
            </a:r>
          </a:p>
        </p:txBody>
      </p:sp>
      <p:sp>
        <p:nvSpPr>
          <p:cNvPr id="11298" name="TextBox 227"/>
          <p:cNvSpPr txBox="1">
            <a:spLocks noChangeArrowheads="1"/>
          </p:cNvSpPr>
          <p:nvPr/>
        </p:nvSpPr>
        <p:spPr bwMode="auto">
          <a:xfrm>
            <a:off x="3532188" y="2709863"/>
            <a:ext cx="7381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Segmental</a:t>
            </a:r>
          </a:p>
          <a:p>
            <a:r>
              <a:rPr lang="en-US" sz="1000" b="1"/>
              <a:t>artery</a:t>
            </a:r>
          </a:p>
        </p:txBody>
      </p:sp>
      <p:sp>
        <p:nvSpPr>
          <p:cNvPr id="11299" name="TextBox 228"/>
          <p:cNvSpPr txBox="1">
            <a:spLocks noChangeArrowheads="1"/>
          </p:cNvSpPr>
          <p:nvPr/>
        </p:nvSpPr>
        <p:spPr bwMode="auto">
          <a:xfrm>
            <a:off x="4216400" y="3584575"/>
            <a:ext cx="4460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Renal</a:t>
            </a:r>
          </a:p>
          <a:p>
            <a:r>
              <a:rPr lang="en-US" sz="1000" b="1"/>
              <a:t>artery</a:t>
            </a:r>
          </a:p>
          <a:p>
            <a:r>
              <a:rPr lang="en-US" sz="1000" b="1"/>
              <a:t>and</a:t>
            </a:r>
          </a:p>
          <a:p>
            <a:r>
              <a:rPr lang="en-US" sz="1000" b="1"/>
              <a:t>vein</a:t>
            </a:r>
          </a:p>
        </p:txBody>
      </p:sp>
      <p:sp>
        <p:nvSpPr>
          <p:cNvPr id="11300" name="TextBox 229"/>
          <p:cNvSpPr txBox="1">
            <a:spLocks noChangeArrowheads="1"/>
          </p:cNvSpPr>
          <p:nvPr/>
        </p:nvSpPr>
        <p:spPr bwMode="auto">
          <a:xfrm>
            <a:off x="4216400" y="5260975"/>
            <a:ext cx="6318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Arcuate</a:t>
            </a:r>
          </a:p>
          <a:p>
            <a:r>
              <a:rPr lang="en-US" sz="1000" b="1"/>
              <a:t>artery</a:t>
            </a:r>
          </a:p>
          <a:p>
            <a:r>
              <a:rPr lang="en-US" sz="1000" b="1"/>
              <a:t>and vein</a:t>
            </a:r>
          </a:p>
        </p:txBody>
      </p:sp>
      <p:sp>
        <p:nvSpPr>
          <p:cNvPr id="11301" name="TextBox 231"/>
          <p:cNvSpPr txBox="1">
            <a:spLocks noChangeArrowheads="1"/>
          </p:cNvSpPr>
          <p:nvPr/>
        </p:nvSpPr>
        <p:spPr bwMode="auto">
          <a:xfrm>
            <a:off x="141288" y="6070600"/>
            <a:ext cx="2492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(a)</a:t>
            </a:r>
          </a:p>
        </p:txBody>
      </p:sp>
      <p:sp>
        <p:nvSpPr>
          <p:cNvPr id="11302" name="Line 31"/>
          <p:cNvSpPr>
            <a:spLocks noChangeShapeType="1"/>
          </p:cNvSpPr>
          <p:nvPr/>
        </p:nvSpPr>
        <p:spPr bwMode="auto">
          <a:xfrm flipH="1">
            <a:off x="523875" y="2976563"/>
            <a:ext cx="1182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0"/>
          <p:cNvSpPr>
            <a:spLocks/>
          </p:cNvSpPr>
          <p:nvPr/>
        </p:nvSpPr>
        <p:spPr bwMode="auto">
          <a:xfrm>
            <a:off x="6608763" y="1663700"/>
            <a:ext cx="1254125" cy="755650"/>
          </a:xfrm>
          <a:custGeom>
            <a:avLst/>
            <a:gdLst>
              <a:gd name="T0" fmla="*/ 2147483647 w 790"/>
              <a:gd name="T1" fmla="*/ 2147483647 h 476"/>
              <a:gd name="T2" fmla="*/ 2147483647 w 790"/>
              <a:gd name="T3" fmla="*/ 2147483647 h 476"/>
              <a:gd name="T4" fmla="*/ 2147483647 w 790"/>
              <a:gd name="T5" fmla="*/ 2147483647 h 476"/>
              <a:gd name="T6" fmla="*/ 2147483647 w 790"/>
              <a:gd name="T7" fmla="*/ 2147483647 h 476"/>
              <a:gd name="T8" fmla="*/ 2147483647 w 790"/>
              <a:gd name="T9" fmla="*/ 2147483647 h 476"/>
              <a:gd name="T10" fmla="*/ 2147483647 w 790"/>
              <a:gd name="T11" fmla="*/ 2147483647 h 476"/>
              <a:gd name="T12" fmla="*/ 2147483647 w 790"/>
              <a:gd name="T13" fmla="*/ 2147483647 h 476"/>
              <a:gd name="T14" fmla="*/ 2147483647 w 790"/>
              <a:gd name="T15" fmla="*/ 2147483647 h 476"/>
              <a:gd name="T16" fmla="*/ 2147483647 w 790"/>
              <a:gd name="T17" fmla="*/ 2147483647 h 476"/>
              <a:gd name="T18" fmla="*/ 2147483647 w 790"/>
              <a:gd name="T19" fmla="*/ 2147483647 h 476"/>
              <a:gd name="T20" fmla="*/ 2147483647 w 790"/>
              <a:gd name="T21" fmla="*/ 2147483647 h 476"/>
              <a:gd name="T22" fmla="*/ 2147483647 w 790"/>
              <a:gd name="T23" fmla="*/ 2147483647 h 476"/>
              <a:gd name="T24" fmla="*/ 2147483647 w 790"/>
              <a:gd name="T25" fmla="*/ 2147483647 h 476"/>
              <a:gd name="T26" fmla="*/ 2147483647 w 790"/>
              <a:gd name="T27" fmla="*/ 2147483647 h 476"/>
              <a:gd name="T28" fmla="*/ 2147483647 w 790"/>
              <a:gd name="T29" fmla="*/ 2147483647 h 476"/>
              <a:gd name="T30" fmla="*/ 2147483647 w 790"/>
              <a:gd name="T31" fmla="*/ 2147483647 h 476"/>
              <a:gd name="T32" fmla="*/ 2147483647 w 790"/>
              <a:gd name="T33" fmla="*/ 2147483647 h 476"/>
              <a:gd name="T34" fmla="*/ 2147483647 w 790"/>
              <a:gd name="T35" fmla="*/ 2147483647 h 476"/>
              <a:gd name="T36" fmla="*/ 0 w 790"/>
              <a:gd name="T37" fmla="*/ 2147483647 h 476"/>
              <a:gd name="T38" fmla="*/ 0 w 790"/>
              <a:gd name="T39" fmla="*/ 2147483647 h 476"/>
              <a:gd name="T40" fmla="*/ 0 w 790"/>
              <a:gd name="T41" fmla="*/ 2147483647 h 476"/>
              <a:gd name="T42" fmla="*/ 2147483647 w 790"/>
              <a:gd name="T43" fmla="*/ 2147483647 h 476"/>
              <a:gd name="T44" fmla="*/ 2147483647 w 790"/>
              <a:gd name="T45" fmla="*/ 2147483647 h 476"/>
              <a:gd name="T46" fmla="*/ 2147483647 w 790"/>
              <a:gd name="T47" fmla="*/ 2147483647 h 476"/>
              <a:gd name="T48" fmla="*/ 2147483647 w 790"/>
              <a:gd name="T49" fmla="*/ 2147483647 h 476"/>
              <a:gd name="T50" fmla="*/ 2147483647 w 790"/>
              <a:gd name="T51" fmla="*/ 2147483647 h 476"/>
              <a:gd name="T52" fmla="*/ 2147483647 w 790"/>
              <a:gd name="T53" fmla="*/ 2147483647 h 476"/>
              <a:gd name="T54" fmla="*/ 2147483647 w 790"/>
              <a:gd name="T55" fmla="*/ 2147483647 h 476"/>
              <a:gd name="T56" fmla="*/ 2147483647 w 790"/>
              <a:gd name="T57" fmla="*/ 2147483647 h 476"/>
              <a:gd name="T58" fmla="*/ 2147483647 w 790"/>
              <a:gd name="T59" fmla="*/ 2147483647 h 476"/>
              <a:gd name="T60" fmla="*/ 2147483647 w 790"/>
              <a:gd name="T61" fmla="*/ 2147483647 h 476"/>
              <a:gd name="T62" fmla="*/ 2147483647 w 790"/>
              <a:gd name="T63" fmla="*/ 2147483647 h 476"/>
              <a:gd name="T64" fmla="*/ 2147483647 w 790"/>
              <a:gd name="T65" fmla="*/ 2147483647 h 476"/>
              <a:gd name="T66" fmla="*/ 2147483647 w 790"/>
              <a:gd name="T67" fmla="*/ 2147483647 h 476"/>
              <a:gd name="T68" fmla="*/ 2147483647 w 790"/>
              <a:gd name="T69" fmla="*/ 2147483647 h 4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0"/>
              <a:gd name="T106" fmla="*/ 0 h 476"/>
              <a:gd name="T107" fmla="*/ 790 w 790"/>
              <a:gd name="T108" fmla="*/ 476 h 4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0" h="476">
                <a:moveTo>
                  <a:pt x="726" y="278"/>
                </a:moveTo>
                <a:lnTo>
                  <a:pt x="415" y="278"/>
                </a:lnTo>
                <a:lnTo>
                  <a:pt x="415" y="113"/>
                </a:lnTo>
                <a:lnTo>
                  <a:pt x="413" y="97"/>
                </a:lnTo>
                <a:lnTo>
                  <a:pt x="409" y="80"/>
                </a:lnTo>
                <a:lnTo>
                  <a:pt x="401" y="66"/>
                </a:lnTo>
                <a:lnTo>
                  <a:pt x="391" y="54"/>
                </a:lnTo>
                <a:lnTo>
                  <a:pt x="378" y="43"/>
                </a:lnTo>
                <a:lnTo>
                  <a:pt x="364" y="35"/>
                </a:lnTo>
                <a:lnTo>
                  <a:pt x="348" y="31"/>
                </a:lnTo>
                <a:lnTo>
                  <a:pt x="331" y="29"/>
                </a:lnTo>
                <a:lnTo>
                  <a:pt x="177" y="29"/>
                </a:lnTo>
                <a:lnTo>
                  <a:pt x="177" y="27"/>
                </a:lnTo>
                <a:lnTo>
                  <a:pt x="185" y="0"/>
                </a:lnTo>
                <a:lnTo>
                  <a:pt x="119" y="50"/>
                </a:lnTo>
                <a:lnTo>
                  <a:pt x="185" y="101"/>
                </a:lnTo>
                <a:lnTo>
                  <a:pt x="175" y="70"/>
                </a:lnTo>
                <a:lnTo>
                  <a:pt x="331" y="70"/>
                </a:lnTo>
                <a:lnTo>
                  <a:pt x="339" y="72"/>
                </a:lnTo>
                <a:lnTo>
                  <a:pt x="348" y="74"/>
                </a:lnTo>
                <a:lnTo>
                  <a:pt x="356" y="78"/>
                </a:lnTo>
                <a:lnTo>
                  <a:pt x="362" y="83"/>
                </a:lnTo>
                <a:lnTo>
                  <a:pt x="366" y="89"/>
                </a:lnTo>
                <a:lnTo>
                  <a:pt x="370" y="97"/>
                </a:lnTo>
                <a:lnTo>
                  <a:pt x="372" y="105"/>
                </a:lnTo>
                <a:lnTo>
                  <a:pt x="374" y="113"/>
                </a:lnTo>
                <a:lnTo>
                  <a:pt x="374" y="278"/>
                </a:lnTo>
                <a:lnTo>
                  <a:pt x="62" y="278"/>
                </a:lnTo>
                <a:lnTo>
                  <a:pt x="39" y="280"/>
                </a:lnTo>
                <a:lnTo>
                  <a:pt x="22" y="284"/>
                </a:lnTo>
                <a:lnTo>
                  <a:pt x="16" y="288"/>
                </a:lnTo>
                <a:lnTo>
                  <a:pt x="12" y="292"/>
                </a:lnTo>
                <a:lnTo>
                  <a:pt x="8" y="299"/>
                </a:lnTo>
                <a:lnTo>
                  <a:pt x="4" y="305"/>
                </a:lnTo>
                <a:lnTo>
                  <a:pt x="0" y="319"/>
                </a:lnTo>
                <a:lnTo>
                  <a:pt x="0" y="338"/>
                </a:lnTo>
                <a:lnTo>
                  <a:pt x="0" y="383"/>
                </a:lnTo>
                <a:lnTo>
                  <a:pt x="0" y="426"/>
                </a:lnTo>
                <a:lnTo>
                  <a:pt x="0" y="443"/>
                </a:lnTo>
                <a:lnTo>
                  <a:pt x="4" y="455"/>
                </a:lnTo>
                <a:lnTo>
                  <a:pt x="8" y="461"/>
                </a:lnTo>
                <a:lnTo>
                  <a:pt x="12" y="465"/>
                </a:lnTo>
                <a:lnTo>
                  <a:pt x="22" y="471"/>
                </a:lnTo>
                <a:lnTo>
                  <a:pt x="39" y="476"/>
                </a:lnTo>
                <a:lnTo>
                  <a:pt x="62" y="476"/>
                </a:lnTo>
                <a:lnTo>
                  <a:pt x="726" y="476"/>
                </a:lnTo>
                <a:lnTo>
                  <a:pt x="749" y="476"/>
                </a:lnTo>
                <a:lnTo>
                  <a:pt x="765" y="471"/>
                </a:lnTo>
                <a:lnTo>
                  <a:pt x="778" y="465"/>
                </a:lnTo>
                <a:lnTo>
                  <a:pt x="780" y="461"/>
                </a:lnTo>
                <a:lnTo>
                  <a:pt x="784" y="455"/>
                </a:lnTo>
                <a:lnTo>
                  <a:pt x="788" y="443"/>
                </a:lnTo>
                <a:lnTo>
                  <a:pt x="790" y="426"/>
                </a:lnTo>
                <a:lnTo>
                  <a:pt x="790" y="383"/>
                </a:lnTo>
                <a:lnTo>
                  <a:pt x="790" y="338"/>
                </a:lnTo>
                <a:lnTo>
                  <a:pt x="788" y="319"/>
                </a:lnTo>
                <a:lnTo>
                  <a:pt x="784" y="305"/>
                </a:lnTo>
                <a:lnTo>
                  <a:pt x="780" y="299"/>
                </a:lnTo>
                <a:lnTo>
                  <a:pt x="778" y="292"/>
                </a:lnTo>
                <a:lnTo>
                  <a:pt x="771" y="288"/>
                </a:lnTo>
                <a:lnTo>
                  <a:pt x="765" y="284"/>
                </a:lnTo>
                <a:lnTo>
                  <a:pt x="749" y="280"/>
                </a:lnTo>
                <a:lnTo>
                  <a:pt x="726" y="278"/>
                </a:lnTo>
                <a:close/>
              </a:path>
            </a:pathLst>
          </a:custGeom>
          <a:solidFill>
            <a:srgbClr val="BDCFEB"/>
          </a:solidFill>
          <a:ln w="6">
            <a:solidFill>
              <a:srgbClr val="0079C0"/>
            </a:solidFill>
            <a:round/>
            <a:headEnd/>
            <a:tailEnd/>
          </a:ln>
          <a:effectLst>
            <a:outerShdw blurRad="63500" dist="50800" dir="2700000" algn="ctr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4" name="TextBox 233"/>
          <p:cNvSpPr txBox="1">
            <a:spLocks noChangeArrowheads="1"/>
          </p:cNvSpPr>
          <p:nvPr/>
        </p:nvSpPr>
        <p:spPr bwMode="auto">
          <a:xfrm>
            <a:off x="6704013" y="2184400"/>
            <a:ext cx="11763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Inferior vena cava</a:t>
            </a:r>
          </a:p>
        </p:txBody>
      </p:sp>
      <p:sp>
        <p:nvSpPr>
          <p:cNvPr id="11307" name="Freeform 101"/>
          <p:cNvSpPr>
            <a:spLocks/>
          </p:cNvSpPr>
          <p:nvPr/>
        </p:nvSpPr>
        <p:spPr bwMode="auto">
          <a:xfrm>
            <a:off x="6905625" y="2379663"/>
            <a:ext cx="657225" cy="558800"/>
          </a:xfrm>
          <a:custGeom>
            <a:avLst/>
            <a:gdLst>
              <a:gd name="T0" fmla="*/ 2147483647 w 414"/>
              <a:gd name="T1" fmla="*/ 2147483647 h 352"/>
              <a:gd name="T2" fmla="*/ 2147483647 w 414"/>
              <a:gd name="T3" fmla="*/ 2147483647 h 352"/>
              <a:gd name="T4" fmla="*/ 2147483647 w 414"/>
              <a:gd name="T5" fmla="*/ 2147483647 h 352"/>
              <a:gd name="T6" fmla="*/ 2147483647 w 414"/>
              <a:gd name="T7" fmla="*/ 2147483647 h 352"/>
              <a:gd name="T8" fmla="*/ 2147483647 w 414"/>
              <a:gd name="T9" fmla="*/ 2147483647 h 352"/>
              <a:gd name="T10" fmla="*/ 2147483647 w 414"/>
              <a:gd name="T11" fmla="*/ 2147483647 h 352"/>
              <a:gd name="T12" fmla="*/ 2147483647 w 414"/>
              <a:gd name="T13" fmla="*/ 2147483647 h 352"/>
              <a:gd name="T14" fmla="*/ 2147483647 w 414"/>
              <a:gd name="T15" fmla="*/ 2147483647 h 352"/>
              <a:gd name="T16" fmla="*/ 2147483647 w 414"/>
              <a:gd name="T17" fmla="*/ 2147483647 h 352"/>
              <a:gd name="T18" fmla="*/ 2147483647 w 414"/>
              <a:gd name="T19" fmla="*/ 2147483647 h 352"/>
              <a:gd name="T20" fmla="*/ 2147483647 w 414"/>
              <a:gd name="T21" fmla="*/ 2147483647 h 352"/>
              <a:gd name="T22" fmla="*/ 0 w 414"/>
              <a:gd name="T23" fmla="*/ 2147483647 h 352"/>
              <a:gd name="T24" fmla="*/ 0 w 414"/>
              <a:gd name="T25" fmla="*/ 2147483647 h 352"/>
              <a:gd name="T26" fmla="*/ 2147483647 w 414"/>
              <a:gd name="T27" fmla="*/ 2147483647 h 352"/>
              <a:gd name="T28" fmla="*/ 2147483647 w 414"/>
              <a:gd name="T29" fmla="*/ 2147483647 h 352"/>
              <a:gd name="T30" fmla="*/ 2147483647 w 414"/>
              <a:gd name="T31" fmla="*/ 2147483647 h 352"/>
              <a:gd name="T32" fmla="*/ 2147483647 w 414"/>
              <a:gd name="T33" fmla="*/ 2147483647 h 352"/>
              <a:gd name="T34" fmla="*/ 2147483647 w 414"/>
              <a:gd name="T35" fmla="*/ 2147483647 h 352"/>
              <a:gd name="T36" fmla="*/ 2147483647 w 414"/>
              <a:gd name="T37" fmla="*/ 2147483647 h 352"/>
              <a:gd name="T38" fmla="*/ 2147483647 w 414"/>
              <a:gd name="T39" fmla="*/ 2147483647 h 352"/>
              <a:gd name="T40" fmla="*/ 2147483647 w 414"/>
              <a:gd name="T41" fmla="*/ 2147483647 h 352"/>
              <a:gd name="T42" fmla="*/ 2147483647 w 414"/>
              <a:gd name="T43" fmla="*/ 2147483647 h 352"/>
              <a:gd name="T44" fmla="*/ 2147483647 w 414"/>
              <a:gd name="T45" fmla="*/ 2147483647 h 352"/>
              <a:gd name="T46" fmla="*/ 2147483647 w 414"/>
              <a:gd name="T47" fmla="*/ 2147483647 h 352"/>
              <a:gd name="T48" fmla="*/ 2147483647 w 414"/>
              <a:gd name="T49" fmla="*/ 0 h 352"/>
              <a:gd name="T50" fmla="*/ 2147483647 w 414"/>
              <a:gd name="T51" fmla="*/ 2147483647 h 352"/>
              <a:gd name="T52" fmla="*/ 2147483647 w 414"/>
              <a:gd name="T53" fmla="*/ 2147483647 h 352"/>
              <a:gd name="T54" fmla="*/ 2147483647 w 414"/>
              <a:gd name="T55" fmla="*/ 2147483647 h 352"/>
              <a:gd name="T56" fmla="*/ 2147483647 w 414"/>
              <a:gd name="T57" fmla="*/ 2147483647 h 352"/>
              <a:gd name="T58" fmla="*/ 2147483647 w 414"/>
              <a:gd name="T59" fmla="*/ 2147483647 h 352"/>
              <a:gd name="T60" fmla="*/ 2147483647 w 414"/>
              <a:gd name="T61" fmla="*/ 2147483647 h 352"/>
              <a:gd name="T62" fmla="*/ 2147483647 w 414"/>
              <a:gd name="T63" fmla="*/ 2147483647 h 352"/>
              <a:gd name="T64" fmla="*/ 2147483647 w 414"/>
              <a:gd name="T65" fmla="*/ 2147483647 h 352"/>
              <a:gd name="T66" fmla="*/ 2147483647 w 414"/>
              <a:gd name="T67" fmla="*/ 2147483647 h 352"/>
              <a:gd name="T68" fmla="*/ 2147483647 w 414"/>
              <a:gd name="T69" fmla="*/ 2147483647 h 352"/>
              <a:gd name="T70" fmla="*/ 2147483647 w 414"/>
              <a:gd name="T71" fmla="*/ 2147483647 h 352"/>
              <a:gd name="T72" fmla="*/ 2147483647 w 414"/>
              <a:gd name="T73" fmla="*/ 2147483647 h 352"/>
              <a:gd name="T74" fmla="*/ 2147483647 w 414"/>
              <a:gd name="T75" fmla="*/ 2147483647 h 352"/>
              <a:gd name="T76" fmla="*/ 2147483647 w 414"/>
              <a:gd name="T77" fmla="*/ 2147483647 h 352"/>
              <a:gd name="T78" fmla="*/ 2147483647 w 414"/>
              <a:gd name="T79" fmla="*/ 2147483647 h 352"/>
              <a:gd name="T80" fmla="*/ 2147483647 w 414"/>
              <a:gd name="T81" fmla="*/ 2147483647 h 352"/>
              <a:gd name="T82" fmla="*/ 2147483647 w 414"/>
              <a:gd name="T83" fmla="*/ 2147483647 h 352"/>
              <a:gd name="T84" fmla="*/ 2147483647 w 414"/>
              <a:gd name="T85" fmla="*/ 2147483647 h 352"/>
              <a:gd name="T86" fmla="*/ 2147483647 w 414"/>
              <a:gd name="T87" fmla="*/ 2147483647 h 352"/>
              <a:gd name="T88" fmla="*/ 2147483647 w 414"/>
              <a:gd name="T89" fmla="*/ 2147483647 h 352"/>
              <a:gd name="T90" fmla="*/ 2147483647 w 414"/>
              <a:gd name="T91" fmla="*/ 2147483647 h 352"/>
              <a:gd name="T92" fmla="*/ 2147483647 w 414"/>
              <a:gd name="T93" fmla="*/ 2147483647 h 352"/>
              <a:gd name="T94" fmla="*/ 2147483647 w 414"/>
              <a:gd name="T95" fmla="*/ 2147483647 h 352"/>
              <a:gd name="T96" fmla="*/ 2147483647 w 414"/>
              <a:gd name="T97" fmla="*/ 2147483647 h 352"/>
              <a:gd name="T98" fmla="*/ 2147483647 w 414"/>
              <a:gd name="T99" fmla="*/ 2147483647 h 3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4"/>
              <a:gd name="T151" fmla="*/ 0 h 352"/>
              <a:gd name="T152" fmla="*/ 414 w 414"/>
              <a:gd name="T153" fmla="*/ 352 h 3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4" h="352">
                <a:moveTo>
                  <a:pt x="350" y="352"/>
                </a:moveTo>
                <a:lnTo>
                  <a:pt x="64" y="352"/>
                </a:lnTo>
                <a:lnTo>
                  <a:pt x="41" y="350"/>
                </a:lnTo>
                <a:lnTo>
                  <a:pt x="25" y="346"/>
                </a:lnTo>
                <a:lnTo>
                  <a:pt x="19" y="341"/>
                </a:lnTo>
                <a:lnTo>
                  <a:pt x="14" y="337"/>
                </a:lnTo>
                <a:lnTo>
                  <a:pt x="10" y="331"/>
                </a:lnTo>
                <a:lnTo>
                  <a:pt x="6" y="325"/>
                </a:lnTo>
                <a:lnTo>
                  <a:pt x="2" y="311"/>
                </a:lnTo>
                <a:lnTo>
                  <a:pt x="2" y="292"/>
                </a:lnTo>
                <a:lnTo>
                  <a:pt x="0" y="247"/>
                </a:lnTo>
                <a:lnTo>
                  <a:pt x="2" y="204"/>
                </a:lnTo>
                <a:lnTo>
                  <a:pt x="2" y="187"/>
                </a:lnTo>
                <a:lnTo>
                  <a:pt x="6" y="175"/>
                </a:lnTo>
                <a:lnTo>
                  <a:pt x="10" y="171"/>
                </a:lnTo>
                <a:lnTo>
                  <a:pt x="14" y="164"/>
                </a:lnTo>
                <a:lnTo>
                  <a:pt x="25" y="158"/>
                </a:lnTo>
                <a:lnTo>
                  <a:pt x="41" y="154"/>
                </a:lnTo>
                <a:lnTo>
                  <a:pt x="64" y="154"/>
                </a:lnTo>
                <a:lnTo>
                  <a:pt x="187" y="154"/>
                </a:lnTo>
                <a:lnTo>
                  <a:pt x="187" y="55"/>
                </a:lnTo>
                <a:lnTo>
                  <a:pt x="156" y="66"/>
                </a:lnTo>
                <a:lnTo>
                  <a:pt x="208" y="0"/>
                </a:lnTo>
                <a:lnTo>
                  <a:pt x="257" y="66"/>
                </a:lnTo>
                <a:lnTo>
                  <a:pt x="231" y="57"/>
                </a:lnTo>
                <a:lnTo>
                  <a:pt x="228" y="57"/>
                </a:lnTo>
                <a:lnTo>
                  <a:pt x="228" y="154"/>
                </a:lnTo>
                <a:lnTo>
                  <a:pt x="350" y="154"/>
                </a:lnTo>
                <a:lnTo>
                  <a:pt x="372" y="154"/>
                </a:lnTo>
                <a:lnTo>
                  <a:pt x="389" y="158"/>
                </a:lnTo>
                <a:lnTo>
                  <a:pt x="401" y="164"/>
                </a:lnTo>
                <a:lnTo>
                  <a:pt x="405" y="171"/>
                </a:lnTo>
                <a:lnTo>
                  <a:pt x="407" y="175"/>
                </a:lnTo>
                <a:lnTo>
                  <a:pt x="412" y="187"/>
                </a:lnTo>
                <a:lnTo>
                  <a:pt x="414" y="204"/>
                </a:lnTo>
                <a:lnTo>
                  <a:pt x="414" y="247"/>
                </a:lnTo>
                <a:lnTo>
                  <a:pt x="414" y="292"/>
                </a:lnTo>
                <a:lnTo>
                  <a:pt x="412" y="311"/>
                </a:lnTo>
                <a:lnTo>
                  <a:pt x="407" y="325"/>
                </a:lnTo>
                <a:lnTo>
                  <a:pt x="405" y="331"/>
                </a:lnTo>
                <a:lnTo>
                  <a:pt x="401" y="337"/>
                </a:lnTo>
                <a:lnTo>
                  <a:pt x="395" y="341"/>
                </a:lnTo>
                <a:lnTo>
                  <a:pt x="389" y="346"/>
                </a:lnTo>
                <a:lnTo>
                  <a:pt x="372" y="350"/>
                </a:lnTo>
                <a:lnTo>
                  <a:pt x="350" y="352"/>
                </a:lnTo>
                <a:close/>
              </a:path>
            </a:pathLst>
          </a:custGeom>
          <a:solidFill>
            <a:srgbClr val="BDCFEB"/>
          </a:solidFill>
          <a:ln w="6">
            <a:solidFill>
              <a:srgbClr val="0079C0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6" name="TextBox 243"/>
          <p:cNvSpPr txBox="1">
            <a:spLocks noChangeArrowheads="1"/>
          </p:cNvSpPr>
          <p:nvPr/>
        </p:nvSpPr>
        <p:spPr bwMode="auto">
          <a:xfrm>
            <a:off x="7002463" y="2700338"/>
            <a:ext cx="581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Renal v.</a:t>
            </a:r>
          </a:p>
        </p:txBody>
      </p:sp>
      <p:sp>
        <p:nvSpPr>
          <p:cNvPr id="11308" name="Freeform 102"/>
          <p:cNvSpPr>
            <a:spLocks/>
          </p:cNvSpPr>
          <p:nvPr/>
        </p:nvSpPr>
        <p:spPr bwMode="auto">
          <a:xfrm>
            <a:off x="6781800" y="2879725"/>
            <a:ext cx="904875" cy="1084263"/>
          </a:xfrm>
          <a:custGeom>
            <a:avLst/>
            <a:gdLst>
              <a:gd name="T0" fmla="*/ 2147483647 w 570"/>
              <a:gd name="T1" fmla="*/ 2147483647 h 683"/>
              <a:gd name="T2" fmla="*/ 2147483647 w 570"/>
              <a:gd name="T3" fmla="*/ 2147483647 h 683"/>
              <a:gd name="T4" fmla="*/ 2147483647 w 570"/>
              <a:gd name="T5" fmla="*/ 2147483647 h 683"/>
              <a:gd name="T6" fmla="*/ 2147483647 w 570"/>
              <a:gd name="T7" fmla="*/ 2147483647 h 683"/>
              <a:gd name="T8" fmla="*/ 2147483647 w 570"/>
              <a:gd name="T9" fmla="*/ 2147483647 h 683"/>
              <a:gd name="T10" fmla="*/ 2147483647 w 570"/>
              <a:gd name="T11" fmla="*/ 2147483647 h 683"/>
              <a:gd name="T12" fmla="*/ 2147483647 w 570"/>
              <a:gd name="T13" fmla="*/ 2147483647 h 683"/>
              <a:gd name="T14" fmla="*/ 2147483647 w 570"/>
              <a:gd name="T15" fmla="*/ 2147483647 h 683"/>
              <a:gd name="T16" fmla="*/ 2147483647 w 570"/>
              <a:gd name="T17" fmla="*/ 2147483647 h 683"/>
              <a:gd name="T18" fmla="*/ 2147483647 w 570"/>
              <a:gd name="T19" fmla="*/ 2147483647 h 683"/>
              <a:gd name="T20" fmla="*/ 2147483647 w 570"/>
              <a:gd name="T21" fmla="*/ 2147483647 h 683"/>
              <a:gd name="T22" fmla="*/ 2147483647 w 570"/>
              <a:gd name="T23" fmla="*/ 2147483647 h 683"/>
              <a:gd name="T24" fmla="*/ 2147483647 w 570"/>
              <a:gd name="T25" fmla="*/ 2147483647 h 683"/>
              <a:gd name="T26" fmla="*/ 2147483647 w 570"/>
              <a:gd name="T27" fmla="*/ 2147483647 h 683"/>
              <a:gd name="T28" fmla="*/ 2147483647 w 570"/>
              <a:gd name="T29" fmla="*/ 2147483647 h 683"/>
              <a:gd name="T30" fmla="*/ 2147483647 w 570"/>
              <a:gd name="T31" fmla="*/ 2147483647 h 683"/>
              <a:gd name="T32" fmla="*/ 2147483647 w 570"/>
              <a:gd name="T33" fmla="*/ 2147483647 h 683"/>
              <a:gd name="T34" fmla="*/ 2147483647 w 570"/>
              <a:gd name="T35" fmla="*/ 2147483647 h 683"/>
              <a:gd name="T36" fmla="*/ 2147483647 w 570"/>
              <a:gd name="T37" fmla="*/ 2147483647 h 683"/>
              <a:gd name="T38" fmla="*/ 2147483647 w 570"/>
              <a:gd name="T39" fmla="*/ 2147483647 h 683"/>
              <a:gd name="T40" fmla="*/ 2147483647 w 570"/>
              <a:gd name="T41" fmla="*/ 2147483647 h 683"/>
              <a:gd name="T42" fmla="*/ 2147483647 w 570"/>
              <a:gd name="T43" fmla="*/ 2147483647 h 683"/>
              <a:gd name="T44" fmla="*/ 2147483647 w 570"/>
              <a:gd name="T45" fmla="*/ 2147483647 h 683"/>
              <a:gd name="T46" fmla="*/ 2147483647 w 570"/>
              <a:gd name="T47" fmla="*/ 2147483647 h 683"/>
              <a:gd name="T48" fmla="*/ 2147483647 w 570"/>
              <a:gd name="T49" fmla="*/ 0 h 683"/>
              <a:gd name="T50" fmla="*/ 2147483647 w 570"/>
              <a:gd name="T51" fmla="*/ 2147483647 h 683"/>
              <a:gd name="T52" fmla="*/ 2147483647 w 570"/>
              <a:gd name="T53" fmla="*/ 2147483647 h 683"/>
              <a:gd name="T54" fmla="*/ 2147483647 w 570"/>
              <a:gd name="T55" fmla="*/ 2147483647 h 683"/>
              <a:gd name="T56" fmla="*/ 2147483647 w 570"/>
              <a:gd name="T57" fmla="*/ 2147483647 h 683"/>
              <a:gd name="T58" fmla="*/ 2147483647 w 570"/>
              <a:gd name="T59" fmla="*/ 2147483647 h 683"/>
              <a:gd name="T60" fmla="*/ 2147483647 w 570"/>
              <a:gd name="T61" fmla="*/ 2147483647 h 683"/>
              <a:gd name="T62" fmla="*/ 2147483647 w 570"/>
              <a:gd name="T63" fmla="*/ 2147483647 h 683"/>
              <a:gd name="T64" fmla="*/ 2147483647 w 570"/>
              <a:gd name="T65" fmla="*/ 2147483647 h 683"/>
              <a:gd name="T66" fmla="*/ 2147483647 w 570"/>
              <a:gd name="T67" fmla="*/ 2147483647 h 683"/>
              <a:gd name="T68" fmla="*/ 2147483647 w 570"/>
              <a:gd name="T69" fmla="*/ 2147483647 h 683"/>
              <a:gd name="T70" fmla="*/ 2147483647 w 570"/>
              <a:gd name="T71" fmla="*/ 2147483647 h 683"/>
              <a:gd name="T72" fmla="*/ 2147483647 w 570"/>
              <a:gd name="T73" fmla="*/ 2147483647 h 683"/>
              <a:gd name="T74" fmla="*/ 0 w 570"/>
              <a:gd name="T75" fmla="*/ 2147483647 h 683"/>
              <a:gd name="T76" fmla="*/ 0 w 570"/>
              <a:gd name="T77" fmla="*/ 2147483647 h 683"/>
              <a:gd name="T78" fmla="*/ 0 w 570"/>
              <a:gd name="T79" fmla="*/ 2147483647 h 683"/>
              <a:gd name="T80" fmla="*/ 0 w 570"/>
              <a:gd name="T81" fmla="*/ 2147483647 h 683"/>
              <a:gd name="T82" fmla="*/ 2147483647 w 570"/>
              <a:gd name="T83" fmla="*/ 2147483647 h 683"/>
              <a:gd name="T84" fmla="*/ 2147483647 w 570"/>
              <a:gd name="T85" fmla="*/ 2147483647 h 683"/>
              <a:gd name="T86" fmla="*/ 2147483647 w 570"/>
              <a:gd name="T87" fmla="*/ 2147483647 h 683"/>
              <a:gd name="T88" fmla="*/ 2147483647 w 570"/>
              <a:gd name="T89" fmla="*/ 2147483647 h 683"/>
              <a:gd name="T90" fmla="*/ 2147483647 w 570"/>
              <a:gd name="T91" fmla="*/ 2147483647 h 683"/>
              <a:gd name="T92" fmla="*/ 2147483647 w 570"/>
              <a:gd name="T93" fmla="*/ 2147483647 h 683"/>
              <a:gd name="T94" fmla="*/ 2147483647 w 570"/>
              <a:gd name="T95" fmla="*/ 2147483647 h 683"/>
              <a:gd name="T96" fmla="*/ 2147483647 w 570"/>
              <a:gd name="T97" fmla="*/ 2147483647 h 683"/>
              <a:gd name="T98" fmla="*/ 2147483647 w 570"/>
              <a:gd name="T99" fmla="*/ 2147483647 h 6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70"/>
              <a:gd name="T151" fmla="*/ 0 h 683"/>
              <a:gd name="T152" fmla="*/ 570 w 570"/>
              <a:gd name="T153" fmla="*/ 683 h 68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70" h="683">
                <a:moveTo>
                  <a:pt x="64" y="683"/>
                </a:moveTo>
                <a:lnTo>
                  <a:pt x="506" y="683"/>
                </a:lnTo>
                <a:lnTo>
                  <a:pt x="529" y="681"/>
                </a:lnTo>
                <a:lnTo>
                  <a:pt x="545" y="677"/>
                </a:lnTo>
                <a:lnTo>
                  <a:pt x="551" y="672"/>
                </a:lnTo>
                <a:lnTo>
                  <a:pt x="557" y="668"/>
                </a:lnTo>
                <a:lnTo>
                  <a:pt x="562" y="662"/>
                </a:lnTo>
                <a:lnTo>
                  <a:pt x="564" y="656"/>
                </a:lnTo>
                <a:lnTo>
                  <a:pt x="568" y="642"/>
                </a:lnTo>
                <a:lnTo>
                  <a:pt x="570" y="623"/>
                </a:lnTo>
                <a:lnTo>
                  <a:pt x="570" y="578"/>
                </a:lnTo>
                <a:lnTo>
                  <a:pt x="570" y="535"/>
                </a:lnTo>
                <a:lnTo>
                  <a:pt x="568" y="518"/>
                </a:lnTo>
                <a:lnTo>
                  <a:pt x="564" y="506"/>
                </a:lnTo>
                <a:lnTo>
                  <a:pt x="562" y="500"/>
                </a:lnTo>
                <a:lnTo>
                  <a:pt x="557" y="496"/>
                </a:lnTo>
                <a:lnTo>
                  <a:pt x="545" y="489"/>
                </a:lnTo>
                <a:lnTo>
                  <a:pt x="529" y="485"/>
                </a:lnTo>
                <a:lnTo>
                  <a:pt x="506" y="485"/>
                </a:lnTo>
                <a:lnTo>
                  <a:pt x="311" y="485"/>
                </a:lnTo>
                <a:lnTo>
                  <a:pt x="311" y="57"/>
                </a:lnTo>
                <a:lnTo>
                  <a:pt x="339" y="82"/>
                </a:lnTo>
                <a:lnTo>
                  <a:pt x="290" y="0"/>
                </a:lnTo>
                <a:lnTo>
                  <a:pt x="239" y="82"/>
                </a:lnTo>
                <a:lnTo>
                  <a:pt x="267" y="57"/>
                </a:lnTo>
                <a:lnTo>
                  <a:pt x="269" y="57"/>
                </a:lnTo>
                <a:lnTo>
                  <a:pt x="269" y="485"/>
                </a:lnTo>
                <a:lnTo>
                  <a:pt x="64" y="485"/>
                </a:lnTo>
                <a:lnTo>
                  <a:pt x="41" y="485"/>
                </a:lnTo>
                <a:lnTo>
                  <a:pt x="25" y="489"/>
                </a:lnTo>
                <a:lnTo>
                  <a:pt x="12" y="496"/>
                </a:lnTo>
                <a:lnTo>
                  <a:pt x="8" y="500"/>
                </a:lnTo>
                <a:lnTo>
                  <a:pt x="6" y="506"/>
                </a:lnTo>
                <a:lnTo>
                  <a:pt x="2" y="518"/>
                </a:lnTo>
                <a:lnTo>
                  <a:pt x="0" y="535"/>
                </a:lnTo>
                <a:lnTo>
                  <a:pt x="0" y="578"/>
                </a:lnTo>
                <a:lnTo>
                  <a:pt x="0" y="623"/>
                </a:lnTo>
                <a:lnTo>
                  <a:pt x="2" y="642"/>
                </a:lnTo>
                <a:lnTo>
                  <a:pt x="6" y="656"/>
                </a:lnTo>
                <a:lnTo>
                  <a:pt x="8" y="662"/>
                </a:lnTo>
                <a:lnTo>
                  <a:pt x="12" y="668"/>
                </a:lnTo>
                <a:lnTo>
                  <a:pt x="18" y="672"/>
                </a:lnTo>
                <a:lnTo>
                  <a:pt x="25" y="677"/>
                </a:lnTo>
                <a:lnTo>
                  <a:pt x="41" y="681"/>
                </a:lnTo>
                <a:lnTo>
                  <a:pt x="64" y="683"/>
                </a:lnTo>
                <a:close/>
              </a:path>
            </a:pathLst>
          </a:custGeom>
          <a:solidFill>
            <a:srgbClr val="BDCFEB"/>
          </a:solidFill>
          <a:ln w="6">
            <a:solidFill>
              <a:srgbClr val="0079C0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9" name="Freeform 103"/>
          <p:cNvSpPr>
            <a:spLocks/>
          </p:cNvSpPr>
          <p:nvPr/>
        </p:nvSpPr>
        <p:spPr bwMode="auto">
          <a:xfrm>
            <a:off x="6834188" y="3898900"/>
            <a:ext cx="803275" cy="557213"/>
          </a:xfrm>
          <a:custGeom>
            <a:avLst/>
            <a:gdLst>
              <a:gd name="T0" fmla="*/ 2147483647 w 506"/>
              <a:gd name="T1" fmla="*/ 2147483647 h 351"/>
              <a:gd name="T2" fmla="*/ 2147483647 w 506"/>
              <a:gd name="T3" fmla="*/ 2147483647 h 351"/>
              <a:gd name="T4" fmla="*/ 2147483647 w 506"/>
              <a:gd name="T5" fmla="*/ 2147483647 h 351"/>
              <a:gd name="T6" fmla="*/ 2147483647 w 506"/>
              <a:gd name="T7" fmla="*/ 2147483647 h 351"/>
              <a:gd name="T8" fmla="*/ 2147483647 w 506"/>
              <a:gd name="T9" fmla="*/ 2147483647 h 351"/>
              <a:gd name="T10" fmla="*/ 2147483647 w 506"/>
              <a:gd name="T11" fmla="*/ 2147483647 h 351"/>
              <a:gd name="T12" fmla="*/ 2147483647 w 506"/>
              <a:gd name="T13" fmla="*/ 2147483647 h 351"/>
              <a:gd name="T14" fmla="*/ 2147483647 w 506"/>
              <a:gd name="T15" fmla="*/ 2147483647 h 351"/>
              <a:gd name="T16" fmla="*/ 2147483647 w 506"/>
              <a:gd name="T17" fmla="*/ 2147483647 h 351"/>
              <a:gd name="T18" fmla="*/ 2147483647 w 506"/>
              <a:gd name="T19" fmla="*/ 2147483647 h 351"/>
              <a:gd name="T20" fmla="*/ 2147483647 w 506"/>
              <a:gd name="T21" fmla="*/ 2147483647 h 351"/>
              <a:gd name="T22" fmla="*/ 2147483647 w 506"/>
              <a:gd name="T23" fmla="*/ 2147483647 h 351"/>
              <a:gd name="T24" fmla="*/ 2147483647 w 506"/>
              <a:gd name="T25" fmla="*/ 2147483647 h 351"/>
              <a:gd name="T26" fmla="*/ 2147483647 w 506"/>
              <a:gd name="T27" fmla="*/ 2147483647 h 351"/>
              <a:gd name="T28" fmla="*/ 2147483647 w 506"/>
              <a:gd name="T29" fmla="*/ 2147483647 h 351"/>
              <a:gd name="T30" fmla="*/ 2147483647 w 506"/>
              <a:gd name="T31" fmla="*/ 2147483647 h 351"/>
              <a:gd name="T32" fmla="*/ 2147483647 w 506"/>
              <a:gd name="T33" fmla="*/ 2147483647 h 351"/>
              <a:gd name="T34" fmla="*/ 2147483647 w 506"/>
              <a:gd name="T35" fmla="*/ 2147483647 h 351"/>
              <a:gd name="T36" fmla="*/ 2147483647 w 506"/>
              <a:gd name="T37" fmla="*/ 2147483647 h 351"/>
              <a:gd name="T38" fmla="*/ 2147483647 w 506"/>
              <a:gd name="T39" fmla="*/ 2147483647 h 351"/>
              <a:gd name="T40" fmla="*/ 2147483647 w 506"/>
              <a:gd name="T41" fmla="*/ 2147483647 h 351"/>
              <a:gd name="T42" fmla="*/ 2147483647 w 506"/>
              <a:gd name="T43" fmla="*/ 2147483647 h 351"/>
              <a:gd name="T44" fmla="*/ 2147483647 w 506"/>
              <a:gd name="T45" fmla="*/ 2147483647 h 351"/>
              <a:gd name="T46" fmla="*/ 2147483647 w 506"/>
              <a:gd name="T47" fmla="*/ 2147483647 h 351"/>
              <a:gd name="T48" fmla="*/ 2147483647 w 506"/>
              <a:gd name="T49" fmla="*/ 0 h 351"/>
              <a:gd name="T50" fmla="*/ 2147483647 w 506"/>
              <a:gd name="T51" fmla="*/ 2147483647 h 351"/>
              <a:gd name="T52" fmla="*/ 2147483647 w 506"/>
              <a:gd name="T53" fmla="*/ 2147483647 h 351"/>
              <a:gd name="T54" fmla="*/ 2147483647 w 506"/>
              <a:gd name="T55" fmla="*/ 2147483647 h 351"/>
              <a:gd name="T56" fmla="*/ 2147483647 w 506"/>
              <a:gd name="T57" fmla="*/ 2147483647 h 351"/>
              <a:gd name="T58" fmla="*/ 2147483647 w 506"/>
              <a:gd name="T59" fmla="*/ 2147483647 h 351"/>
              <a:gd name="T60" fmla="*/ 2147483647 w 506"/>
              <a:gd name="T61" fmla="*/ 2147483647 h 351"/>
              <a:gd name="T62" fmla="*/ 2147483647 w 506"/>
              <a:gd name="T63" fmla="*/ 2147483647 h 351"/>
              <a:gd name="T64" fmla="*/ 2147483647 w 506"/>
              <a:gd name="T65" fmla="*/ 2147483647 h 351"/>
              <a:gd name="T66" fmla="*/ 2147483647 w 506"/>
              <a:gd name="T67" fmla="*/ 2147483647 h 351"/>
              <a:gd name="T68" fmla="*/ 2147483647 w 506"/>
              <a:gd name="T69" fmla="*/ 2147483647 h 351"/>
              <a:gd name="T70" fmla="*/ 2147483647 w 506"/>
              <a:gd name="T71" fmla="*/ 2147483647 h 351"/>
              <a:gd name="T72" fmla="*/ 0 w 506"/>
              <a:gd name="T73" fmla="*/ 2147483647 h 351"/>
              <a:gd name="T74" fmla="*/ 0 w 506"/>
              <a:gd name="T75" fmla="*/ 2147483647 h 351"/>
              <a:gd name="T76" fmla="*/ 0 w 506"/>
              <a:gd name="T77" fmla="*/ 2147483647 h 351"/>
              <a:gd name="T78" fmla="*/ 0 w 506"/>
              <a:gd name="T79" fmla="*/ 2147483647 h 351"/>
              <a:gd name="T80" fmla="*/ 0 w 506"/>
              <a:gd name="T81" fmla="*/ 2147483647 h 351"/>
              <a:gd name="T82" fmla="*/ 0 w 506"/>
              <a:gd name="T83" fmla="*/ 2147483647 h 351"/>
              <a:gd name="T84" fmla="*/ 2147483647 w 506"/>
              <a:gd name="T85" fmla="*/ 2147483647 h 351"/>
              <a:gd name="T86" fmla="*/ 2147483647 w 506"/>
              <a:gd name="T87" fmla="*/ 2147483647 h 351"/>
              <a:gd name="T88" fmla="*/ 2147483647 w 506"/>
              <a:gd name="T89" fmla="*/ 2147483647 h 351"/>
              <a:gd name="T90" fmla="*/ 2147483647 w 506"/>
              <a:gd name="T91" fmla="*/ 2147483647 h 351"/>
              <a:gd name="T92" fmla="*/ 2147483647 w 506"/>
              <a:gd name="T93" fmla="*/ 2147483647 h 351"/>
              <a:gd name="T94" fmla="*/ 2147483647 w 506"/>
              <a:gd name="T95" fmla="*/ 2147483647 h 351"/>
              <a:gd name="T96" fmla="*/ 2147483647 w 506"/>
              <a:gd name="T97" fmla="*/ 2147483647 h 351"/>
              <a:gd name="T98" fmla="*/ 2147483647 w 506"/>
              <a:gd name="T99" fmla="*/ 2147483647 h 3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06"/>
              <a:gd name="T151" fmla="*/ 0 h 351"/>
              <a:gd name="T152" fmla="*/ 506 w 506"/>
              <a:gd name="T153" fmla="*/ 351 h 35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06" h="351">
                <a:moveTo>
                  <a:pt x="62" y="351"/>
                </a:moveTo>
                <a:lnTo>
                  <a:pt x="442" y="351"/>
                </a:lnTo>
                <a:lnTo>
                  <a:pt x="465" y="349"/>
                </a:lnTo>
                <a:lnTo>
                  <a:pt x="481" y="345"/>
                </a:lnTo>
                <a:lnTo>
                  <a:pt x="487" y="341"/>
                </a:lnTo>
                <a:lnTo>
                  <a:pt x="494" y="337"/>
                </a:lnTo>
                <a:lnTo>
                  <a:pt x="498" y="331"/>
                </a:lnTo>
                <a:lnTo>
                  <a:pt x="500" y="325"/>
                </a:lnTo>
                <a:lnTo>
                  <a:pt x="504" y="310"/>
                </a:lnTo>
                <a:lnTo>
                  <a:pt x="506" y="294"/>
                </a:lnTo>
                <a:lnTo>
                  <a:pt x="506" y="249"/>
                </a:lnTo>
                <a:lnTo>
                  <a:pt x="506" y="203"/>
                </a:lnTo>
                <a:lnTo>
                  <a:pt x="504" y="187"/>
                </a:lnTo>
                <a:lnTo>
                  <a:pt x="500" y="174"/>
                </a:lnTo>
                <a:lnTo>
                  <a:pt x="498" y="170"/>
                </a:lnTo>
                <a:lnTo>
                  <a:pt x="494" y="166"/>
                </a:lnTo>
                <a:lnTo>
                  <a:pt x="481" y="158"/>
                </a:lnTo>
                <a:lnTo>
                  <a:pt x="465" y="156"/>
                </a:lnTo>
                <a:lnTo>
                  <a:pt x="442" y="154"/>
                </a:lnTo>
                <a:lnTo>
                  <a:pt x="278" y="154"/>
                </a:lnTo>
                <a:lnTo>
                  <a:pt x="278" y="55"/>
                </a:lnTo>
                <a:lnTo>
                  <a:pt x="306" y="67"/>
                </a:lnTo>
                <a:lnTo>
                  <a:pt x="257" y="0"/>
                </a:lnTo>
                <a:lnTo>
                  <a:pt x="206" y="67"/>
                </a:lnTo>
                <a:lnTo>
                  <a:pt x="234" y="57"/>
                </a:lnTo>
                <a:lnTo>
                  <a:pt x="236" y="57"/>
                </a:lnTo>
                <a:lnTo>
                  <a:pt x="236" y="154"/>
                </a:lnTo>
                <a:lnTo>
                  <a:pt x="62" y="154"/>
                </a:lnTo>
                <a:lnTo>
                  <a:pt x="39" y="156"/>
                </a:lnTo>
                <a:lnTo>
                  <a:pt x="22" y="158"/>
                </a:lnTo>
                <a:lnTo>
                  <a:pt x="12" y="166"/>
                </a:lnTo>
                <a:lnTo>
                  <a:pt x="8" y="170"/>
                </a:lnTo>
                <a:lnTo>
                  <a:pt x="4" y="174"/>
                </a:lnTo>
                <a:lnTo>
                  <a:pt x="0" y="187"/>
                </a:lnTo>
                <a:lnTo>
                  <a:pt x="0" y="203"/>
                </a:lnTo>
                <a:lnTo>
                  <a:pt x="0" y="249"/>
                </a:lnTo>
                <a:lnTo>
                  <a:pt x="0" y="294"/>
                </a:lnTo>
                <a:lnTo>
                  <a:pt x="0" y="310"/>
                </a:lnTo>
                <a:lnTo>
                  <a:pt x="4" y="325"/>
                </a:lnTo>
                <a:lnTo>
                  <a:pt x="8" y="331"/>
                </a:lnTo>
                <a:lnTo>
                  <a:pt x="12" y="337"/>
                </a:lnTo>
                <a:lnTo>
                  <a:pt x="16" y="341"/>
                </a:lnTo>
                <a:lnTo>
                  <a:pt x="22" y="345"/>
                </a:lnTo>
                <a:lnTo>
                  <a:pt x="39" y="349"/>
                </a:lnTo>
                <a:lnTo>
                  <a:pt x="62" y="351"/>
                </a:lnTo>
                <a:close/>
              </a:path>
            </a:pathLst>
          </a:custGeom>
          <a:solidFill>
            <a:srgbClr val="BDCFEB"/>
          </a:solidFill>
          <a:ln w="6">
            <a:solidFill>
              <a:srgbClr val="0079C0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244"/>
          <p:cNvSpPr txBox="1">
            <a:spLocks noChangeArrowheads="1"/>
          </p:cNvSpPr>
          <p:nvPr/>
        </p:nvSpPr>
        <p:spPr bwMode="auto">
          <a:xfrm>
            <a:off x="6880225" y="3721100"/>
            <a:ext cx="8239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Interlobar v.</a:t>
            </a:r>
          </a:p>
        </p:txBody>
      </p:sp>
      <p:sp>
        <p:nvSpPr>
          <p:cNvPr id="11310" name="Freeform 104"/>
          <p:cNvSpPr>
            <a:spLocks/>
          </p:cNvSpPr>
          <p:nvPr/>
        </p:nvSpPr>
        <p:spPr bwMode="auto">
          <a:xfrm>
            <a:off x="6664325" y="4397375"/>
            <a:ext cx="1123950" cy="558800"/>
          </a:xfrm>
          <a:custGeom>
            <a:avLst/>
            <a:gdLst>
              <a:gd name="T0" fmla="*/ 2147483647 w 708"/>
              <a:gd name="T1" fmla="*/ 2147483647 h 352"/>
              <a:gd name="T2" fmla="*/ 2147483647 w 708"/>
              <a:gd name="T3" fmla="*/ 2147483647 h 352"/>
              <a:gd name="T4" fmla="*/ 2147483647 w 708"/>
              <a:gd name="T5" fmla="*/ 2147483647 h 352"/>
              <a:gd name="T6" fmla="*/ 2147483647 w 708"/>
              <a:gd name="T7" fmla="*/ 2147483647 h 352"/>
              <a:gd name="T8" fmla="*/ 2147483647 w 708"/>
              <a:gd name="T9" fmla="*/ 2147483647 h 352"/>
              <a:gd name="T10" fmla="*/ 2147483647 w 708"/>
              <a:gd name="T11" fmla="*/ 2147483647 h 352"/>
              <a:gd name="T12" fmla="*/ 2147483647 w 708"/>
              <a:gd name="T13" fmla="*/ 2147483647 h 352"/>
              <a:gd name="T14" fmla="*/ 2147483647 w 708"/>
              <a:gd name="T15" fmla="*/ 2147483647 h 352"/>
              <a:gd name="T16" fmla="*/ 2147483647 w 708"/>
              <a:gd name="T17" fmla="*/ 2147483647 h 352"/>
              <a:gd name="T18" fmla="*/ 2147483647 w 708"/>
              <a:gd name="T19" fmla="*/ 2147483647 h 352"/>
              <a:gd name="T20" fmla="*/ 2147483647 w 708"/>
              <a:gd name="T21" fmla="*/ 2147483647 h 352"/>
              <a:gd name="T22" fmla="*/ 2147483647 w 708"/>
              <a:gd name="T23" fmla="*/ 2147483647 h 352"/>
              <a:gd name="T24" fmla="*/ 2147483647 w 708"/>
              <a:gd name="T25" fmla="*/ 2147483647 h 352"/>
              <a:gd name="T26" fmla="*/ 2147483647 w 708"/>
              <a:gd name="T27" fmla="*/ 2147483647 h 352"/>
              <a:gd name="T28" fmla="*/ 2147483647 w 708"/>
              <a:gd name="T29" fmla="*/ 2147483647 h 352"/>
              <a:gd name="T30" fmla="*/ 2147483647 w 708"/>
              <a:gd name="T31" fmla="*/ 2147483647 h 352"/>
              <a:gd name="T32" fmla="*/ 2147483647 w 708"/>
              <a:gd name="T33" fmla="*/ 2147483647 h 352"/>
              <a:gd name="T34" fmla="*/ 2147483647 w 708"/>
              <a:gd name="T35" fmla="*/ 2147483647 h 352"/>
              <a:gd name="T36" fmla="*/ 2147483647 w 708"/>
              <a:gd name="T37" fmla="*/ 2147483647 h 352"/>
              <a:gd name="T38" fmla="*/ 2147483647 w 708"/>
              <a:gd name="T39" fmla="*/ 2147483647 h 352"/>
              <a:gd name="T40" fmla="*/ 2147483647 w 708"/>
              <a:gd name="T41" fmla="*/ 2147483647 h 352"/>
              <a:gd name="T42" fmla="*/ 2147483647 w 708"/>
              <a:gd name="T43" fmla="*/ 2147483647 h 352"/>
              <a:gd name="T44" fmla="*/ 2147483647 w 708"/>
              <a:gd name="T45" fmla="*/ 2147483647 h 352"/>
              <a:gd name="T46" fmla="*/ 2147483647 w 708"/>
              <a:gd name="T47" fmla="*/ 2147483647 h 352"/>
              <a:gd name="T48" fmla="*/ 2147483647 w 708"/>
              <a:gd name="T49" fmla="*/ 0 h 352"/>
              <a:gd name="T50" fmla="*/ 2147483647 w 708"/>
              <a:gd name="T51" fmla="*/ 2147483647 h 352"/>
              <a:gd name="T52" fmla="*/ 2147483647 w 708"/>
              <a:gd name="T53" fmla="*/ 2147483647 h 352"/>
              <a:gd name="T54" fmla="*/ 2147483647 w 708"/>
              <a:gd name="T55" fmla="*/ 2147483647 h 352"/>
              <a:gd name="T56" fmla="*/ 2147483647 w 708"/>
              <a:gd name="T57" fmla="*/ 2147483647 h 352"/>
              <a:gd name="T58" fmla="*/ 2147483647 w 708"/>
              <a:gd name="T59" fmla="*/ 2147483647 h 352"/>
              <a:gd name="T60" fmla="*/ 2147483647 w 708"/>
              <a:gd name="T61" fmla="*/ 2147483647 h 352"/>
              <a:gd name="T62" fmla="*/ 2147483647 w 708"/>
              <a:gd name="T63" fmla="*/ 2147483647 h 352"/>
              <a:gd name="T64" fmla="*/ 2147483647 w 708"/>
              <a:gd name="T65" fmla="*/ 2147483647 h 352"/>
              <a:gd name="T66" fmla="*/ 2147483647 w 708"/>
              <a:gd name="T67" fmla="*/ 2147483647 h 352"/>
              <a:gd name="T68" fmla="*/ 2147483647 w 708"/>
              <a:gd name="T69" fmla="*/ 2147483647 h 352"/>
              <a:gd name="T70" fmla="*/ 2147483647 w 708"/>
              <a:gd name="T71" fmla="*/ 2147483647 h 352"/>
              <a:gd name="T72" fmla="*/ 2147483647 w 708"/>
              <a:gd name="T73" fmla="*/ 2147483647 h 352"/>
              <a:gd name="T74" fmla="*/ 0 w 708"/>
              <a:gd name="T75" fmla="*/ 2147483647 h 352"/>
              <a:gd name="T76" fmla="*/ 0 w 708"/>
              <a:gd name="T77" fmla="*/ 2147483647 h 352"/>
              <a:gd name="T78" fmla="*/ 0 w 708"/>
              <a:gd name="T79" fmla="*/ 2147483647 h 352"/>
              <a:gd name="T80" fmla="*/ 0 w 708"/>
              <a:gd name="T81" fmla="*/ 2147483647 h 352"/>
              <a:gd name="T82" fmla="*/ 2147483647 w 708"/>
              <a:gd name="T83" fmla="*/ 2147483647 h 352"/>
              <a:gd name="T84" fmla="*/ 2147483647 w 708"/>
              <a:gd name="T85" fmla="*/ 2147483647 h 352"/>
              <a:gd name="T86" fmla="*/ 2147483647 w 708"/>
              <a:gd name="T87" fmla="*/ 2147483647 h 352"/>
              <a:gd name="T88" fmla="*/ 2147483647 w 708"/>
              <a:gd name="T89" fmla="*/ 2147483647 h 352"/>
              <a:gd name="T90" fmla="*/ 2147483647 w 708"/>
              <a:gd name="T91" fmla="*/ 2147483647 h 352"/>
              <a:gd name="T92" fmla="*/ 2147483647 w 708"/>
              <a:gd name="T93" fmla="*/ 2147483647 h 352"/>
              <a:gd name="T94" fmla="*/ 2147483647 w 708"/>
              <a:gd name="T95" fmla="*/ 2147483647 h 352"/>
              <a:gd name="T96" fmla="*/ 2147483647 w 708"/>
              <a:gd name="T97" fmla="*/ 2147483647 h 352"/>
              <a:gd name="T98" fmla="*/ 2147483647 w 708"/>
              <a:gd name="T99" fmla="*/ 2147483647 h 3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08"/>
              <a:gd name="T151" fmla="*/ 0 h 352"/>
              <a:gd name="T152" fmla="*/ 708 w 708"/>
              <a:gd name="T153" fmla="*/ 352 h 3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08" h="352">
                <a:moveTo>
                  <a:pt x="64" y="352"/>
                </a:moveTo>
                <a:lnTo>
                  <a:pt x="644" y="352"/>
                </a:lnTo>
                <a:lnTo>
                  <a:pt x="666" y="350"/>
                </a:lnTo>
                <a:lnTo>
                  <a:pt x="683" y="346"/>
                </a:lnTo>
                <a:lnTo>
                  <a:pt x="689" y="342"/>
                </a:lnTo>
                <a:lnTo>
                  <a:pt x="695" y="338"/>
                </a:lnTo>
                <a:lnTo>
                  <a:pt x="699" y="332"/>
                </a:lnTo>
                <a:lnTo>
                  <a:pt x="701" y="325"/>
                </a:lnTo>
                <a:lnTo>
                  <a:pt x="706" y="311"/>
                </a:lnTo>
                <a:lnTo>
                  <a:pt x="708" y="295"/>
                </a:lnTo>
                <a:lnTo>
                  <a:pt x="708" y="247"/>
                </a:lnTo>
                <a:lnTo>
                  <a:pt x="708" y="204"/>
                </a:lnTo>
                <a:lnTo>
                  <a:pt x="706" y="188"/>
                </a:lnTo>
                <a:lnTo>
                  <a:pt x="701" y="175"/>
                </a:lnTo>
                <a:lnTo>
                  <a:pt x="699" y="171"/>
                </a:lnTo>
                <a:lnTo>
                  <a:pt x="695" y="165"/>
                </a:lnTo>
                <a:lnTo>
                  <a:pt x="683" y="159"/>
                </a:lnTo>
                <a:lnTo>
                  <a:pt x="666" y="155"/>
                </a:lnTo>
                <a:lnTo>
                  <a:pt x="644" y="155"/>
                </a:lnTo>
                <a:lnTo>
                  <a:pt x="385" y="155"/>
                </a:lnTo>
                <a:lnTo>
                  <a:pt x="385" y="56"/>
                </a:lnTo>
                <a:lnTo>
                  <a:pt x="413" y="68"/>
                </a:lnTo>
                <a:lnTo>
                  <a:pt x="364" y="0"/>
                </a:lnTo>
                <a:lnTo>
                  <a:pt x="313" y="68"/>
                </a:lnTo>
                <a:lnTo>
                  <a:pt x="341" y="58"/>
                </a:lnTo>
                <a:lnTo>
                  <a:pt x="343" y="58"/>
                </a:lnTo>
                <a:lnTo>
                  <a:pt x="343" y="155"/>
                </a:lnTo>
                <a:lnTo>
                  <a:pt x="64" y="155"/>
                </a:lnTo>
                <a:lnTo>
                  <a:pt x="41" y="155"/>
                </a:lnTo>
                <a:lnTo>
                  <a:pt x="24" y="159"/>
                </a:lnTo>
                <a:lnTo>
                  <a:pt x="14" y="165"/>
                </a:lnTo>
                <a:lnTo>
                  <a:pt x="10" y="171"/>
                </a:lnTo>
                <a:lnTo>
                  <a:pt x="6" y="175"/>
                </a:lnTo>
                <a:lnTo>
                  <a:pt x="2" y="188"/>
                </a:lnTo>
                <a:lnTo>
                  <a:pt x="0" y="204"/>
                </a:lnTo>
                <a:lnTo>
                  <a:pt x="0" y="247"/>
                </a:lnTo>
                <a:lnTo>
                  <a:pt x="0" y="295"/>
                </a:lnTo>
                <a:lnTo>
                  <a:pt x="2" y="311"/>
                </a:lnTo>
                <a:lnTo>
                  <a:pt x="6" y="325"/>
                </a:lnTo>
                <a:lnTo>
                  <a:pt x="10" y="332"/>
                </a:lnTo>
                <a:lnTo>
                  <a:pt x="14" y="338"/>
                </a:lnTo>
                <a:lnTo>
                  <a:pt x="18" y="342"/>
                </a:lnTo>
                <a:lnTo>
                  <a:pt x="24" y="346"/>
                </a:lnTo>
                <a:lnTo>
                  <a:pt x="41" y="350"/>
                </a:lnTo>
                <a:lnTo>
                  <a:pt x="64" y="352"/>
                </a:lnTo>
                <a:close/>
              </a:path>
            </a:pathLst>
          </a:custGeom>
          <a:solidFill>
            <a:srgbClr val="BDCFEB"/>
          </a:solidFill>
          <a:ln w="6">
            <a:solidFill>
              <a:srgbClr val="0079C0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1" name="Freeform 105"/>
          <p:cNvSpPr>
            <a:spLocks/>
          </p:cNvSpPr>
          <p:nvPr/>
        </p:nvSpPr>
        <p:spPr bwMode="auto">
          <a:xfrm>
            <a:off x="6497638" y="4910138"/>
            <a:ext cx="1473200" cy="561975"/>
          </a:xfrm>
          <a:custGeom>
            <a:avLst/>
            <a:gdLst>
              <a:gd name="T0" fmla="*/ 2147483647 w 928"/>
              <a:gd name="T1" fmla="*/ 2147483647 h 354"/>
              <a:gd name="T2" fmla="*/ 2147483647 w 928"/>
              <a:gd name="T3" fmla="*/ 2147483647 h 354"/>
              <a:gd name="T4" fmla="*/ 2147483647 w 928"/>
              <a:gd name="T5" fmla="*/ 2147483647 h 354"/>
              <a:gd name="T6" fmla="*/ 2147483647 w 928"/>
              <a:gd name="T7" fmla="*/ 2147483647 h 354"/>
              <a:gd name="T8" fmla="*/ 2147483647 w 928"/>
              <a:gd name="T9" fmla="*/ 2147483647 h 354"/>
              <a:gd name="T10" fmla="*/ 2147483647 w 928"/>
              <a:gd name="T11" fmla="*/ 2147483647 h 354"/>
              <a:gd name="T12" fmla="*/ 2147483647 w 928"/>
              <a:gd name="T13" fmla="*/ 2147483647 h 354"/>
              <a:gd name="T14" fmla="*/ 2147483647 w 928"/>
              <a:gd name="T15" fmla="*/ 2147483647 h 354"/>
              <a:gd name="T16" fmla="*/ 2147483647 w 928"/>
              <a:gd name="T17" fmla="*/ 2147483647 h 354"/>
              <a:gd name="T18" fmla="*/ 2147483647 w 928"/>
              <a:gd name="T19" fmla="*/ 2147483647 h 354"/>
              <a:gd name="T20" fmla="*/ 2147483647 w 928"/>
              <a:gd name="T21" fmla="*/ 2147483647 h 354"/>
              <a:gd name="T22" fmla="*/ 2147483647 w 928"/>
              <a:gd name="T23" fmla="*/ 2147483647 h 354"/>
              <a:gd name="T24" fmla="*/ 2147483647 w 928"/>
              <a:gd name="T25" fmla="*/ 2147483647 h 354"/>
              <a:gd name="T26" fmla="*/ 2147483647 w 928"/>
              <a:gd name="T27" fmla="*/ 2147483647 h 354"/>
              <a:gd name="T28" fmla="*/ 2147483647 w 928"/>
              <a:gd name="T29" fmla="*/ 2147483647 h 354"/>
              <a:gd name="T30" fmla="*/ 2147483647 w 928"/>
              <a:gd name="T31" fmla="*/ 2147483647 h 354"/>
              <a:gd name="T32" fmla="*/ 2147483647 w 928"/>
              <a:gd name="T33" fmla="*/ 2147483647 h 354"/>
              <a:gd name="T34" fmla="*/ 2147483647 w 928"/>
              <a:gd name="T35" fmla="*/ 2147483647 h 354"/>
              <a:gd name="T36" fmla="*/ 2147483647 w 928"/>
              <a:gd name="T37" fmla="*/ 2147483647 h 354"/>
              <a:gd name="T38" fmla="*/ 2147483647 w 928"/>
              <a:gd name="T39" fmla="*/ 2147483647 h 354"/>
              <a:gd name="T40" fmla="*/ 2147483647 w 928"/>
              <a:gd name="T41" fmla="*/ 2147483647 h 354"/>
              <a:gd name="T42" fmla="*/ 2147483647 w 928"/>
              <a:gd name="T43" fmla="*/ 2147483647 h 354"/>
              <a:gd name="T44" fmla="*/ 2147483647 w 928"/>
              <a:gd name="T45" fmla="*/ 2147483647 h 354"/>
              <a:gd name="T46" fmla="*/ 2147483647 w 928"/>
              <a:gd name="T47" fmla="*/ 2147483647 h 354"/>
              <a:gd name="T48" fmla="*/ 2147483647 w 928"/>
              <a:gd name="T49" fmla="*/ 0 h 354"/>
              <a:gd name="T50" fmla="*/ 2147483647 w 928"/>
              <a:gd name="T51" fmla="*/ 2147483647 h 354"/>
              <a:gd name="T52" fmla="*/ 2147483647 w 928"/>
              <a:gd name="T53" fmla="*/ 2147483647 h 354"/>
              <a:gd name="T54" fmla="*/ 2147483647 w 928"/>
              <a:gd name="T55" fmla="*/ 2147483647 h 354"/>
              <a:gd name="T56" fmla="*/ 2147483647 w 928"/>
              <a:gd name="T57" fmla="*/ 2147483647 h 354"/>
              <a:gd name="T58" fmla="*/ 2147483647 w 928"/>
              <a:gd name="T59" fmla="*/ 2147483647 h 354"/>
              <a:gd name="T60" fmla="*/ 2147483647 w 928"/>
              <a:gd name="T61" fmla="*/ 2147483647 h 354"/>
              <a:gd name="T62" fmla="*/ 2147483647 w 928"/>
              <a:gd name="T63" fmla="*/ 2147483647 h 354"/>
              <a:gd name="T64" fmla="*/ 2147483647 w 928"/>
              <a:gd name="T65" fmla="*/ 2147483647 h 354"/>
              <a:gd name="T66" fmla="*/ 2147483647 w 928"/>
              <a:gd name="T67" fmla="*/ 2147483647 h 354"/>
              <a:gd name="T68" fmla="*/ 2147483647 w 928"/>
              <a:gd name="T69" fmla="*/ 2147483647 h 354"/>
              <a:gd name="T70" fmla="*/ 2147483647 w 928"/>
              <a:gd name="T71" fmla="*/ 2147483647 h 354"/>
              <a:gd name="T72" fmla="*/ 2147483647 w 928"/>
              <a:gd name="T73" fmla="*/ 2147483647 h 354"/>
              <a:gd name="T74" fmla="*/ 0 w 928"/>
              <a:gd name="T75" fmla="*/ 2147483647 h 354"/>
              <a:gd name="T76" fmla="*/ 0 w 928"/>
              <a:gd name="T77" fmla="*/ 2147483647 h 354"/>
              <a:gd name="T78" fmla="*/ 0 w 928"/>
              <a:gd name="T79" fmla="*/ 2147483647 h 354"/>
              <a:gd name="T80" fmla="*/ 0 w 928"/>
              <a:gd name="T81" fmla="*/ 2147483647 h 354"/>
              <a:gd name="T82" fmla="*/ 2147483647 w 928"/>
              <a:gd name="T83" fmla="*/ 2147483647 h 354"/>
              <a:gd name="T84" fmla="*/ 2147483647 w 928"/>
              <a:gd name="T85" fmla="*/ 2147483647 h 354"/>
              <a:gd name="T86" fmla="*/ 2147483647 w 928"/>
              <a:gd name="T87" fmla="*/ 2147483647 h 354"/>
              <a:gd name="T88" fmla="*/ 2147483647 w 928"/>
              <a:gd name="T89" fmla="*/ 2147483647 h 354"/>
              <a:gd name="T90" fmla="*/ 2147483647 w 928"/>
              <a:gd name="T91" fmla="*/ 2147483647 h 354"/>
              <a:gd name="T92" fmla="*/ 2147483647 w 928"/>
              <a:gd name="T93" fmla="*/ 2147483647 h 354"/>
              <a:gd name="T94" fmla="*/ 2147483647 w 928"/>
              <a:gd name="T95" fmla="*/ 2147483647 h 354"/>
              <a:gd name="T96" fmla="*/ 2147483647 w 928"/>
              <a:gd name="T97" fmla="*/ 2147483647 h 354"/>
              <a:gd name="T98" fmla="*/ 2147483647 w 928"/>
              <a:gd name="T99" fmla="*/ 2147483647 h 35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28"/>
              <a:gd name="T151" fmla="*/ 0 h 354"/>
              <a:gd name="T152" fmla="*/ 928 w 928"/>
              <a:gd name="T153" fmla="*/ 354 h 35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28" h="354">
                <a:moveTo>
                  <a:pt x="64" y="354"/>
                </a:moveTo>
                <a:lnTo>
                  <a:pt x="864" y="354"/>
                </a:lnTo>
                <a:lnTo>
                  <a:pt x="887" y="352"/>
                </a:lnTo>
                <a:lnTo>
                  <a:pt x="903" y="348"/>
                </a:lnTo>
                <a:lnTo>
                  <a:pt x="909" y="344"/>
                </a:lnTo>
                <a:lnTo>
                  <a:pt x="916" y="340"/>
                </a:lnTo>
                <a:lnTo>
                  <a:pt x="920" y="334"/>
                </a:lnTo>
                <a:lnTo>
                  <a:pt x="922" y="328"/>
                </a:lnTo>
                <a:lnTo>
                  <a:pt x="926" y="313"/>
                </a:lnTo>
                <a:lnTo>
                  <a:pt x="928" y="295"/>
                </a:lnTo>
                <a:lnTo>
                  <a:pt x="928" y="249"/>
                </a:lnTo>
                <a:lnTo>
                  <a:pt x="928" y="206"/>
                </a:lnTo>
                <a:lnTo>
                  <a:pt x="926" y="190"/>
                </a:lnTo>
                <a:lnTo>
                  <a:pt x="922" y="177"/>
                </a:lnTo>
                <a:lnTo>
                  <a:pt x="920" y="171"/>
                </a:lnTo>
                <a:lnTo>
                  <a:pt x="916" y="167"/>
                </a:lnTo>
                <a:lnTo>
                  <a:pt x="903" y="161"/>
                </a:lnTo>
                <a:lnTo>
                  <a:pt x="887" y="157"/>
                </a:lnTo>
                <a:lnTo>
                  <a:pt x="864" y="157"/>
                </a:lnTo>
                <a:lnTo>
                  <a:pt x="490" y="157"/>
                </a:lnTo>
                <a:lnTo>
                  <a:pt x="490" y="58"/>
                </a:lnTo>
                <a:lnTo>
                  <a:pt x="518" y="68"/>
                </a:lnTo>
                <a:lnTo>
                  <a:pt x="469" y="0"/>
                </a:lnTo>
                <a:lnTo>
                  <a:pt x="418" y="68"/>
                </a:lnTo>
                <a:lnTo>
                  <a:pt x="446" y="58"/>
                </a:lnTo>
                <a:lnTo>
                  <a:pt x="448" y="58"/>
                </a:lnTo>
                <a:lnTo>
                  <a:pt x="448" y="157"/>
                </a:lnTo>
                <a:lnTo>
                  <a:pt x="64" y="157"/>
                </a:lnTo>
                <a:lnTo>
                  <a:pt x="41" y="157"/>
                </a:lnTo>
                <a:lnTo>
                  <a:pt x="25" y="161"/>
                </a:lnTo>
                <a:lnTo>
                  <a:pt x="14" y="167"/>
                </a:lnTo>
                <a:lnTo>
                  <a:pt x="10" y="171"/>
                </a:lnTo>
                <a:lnTo>
                  <a:pt x="6" y="177"/>
                </a:lnTo>
                <a:lnTo>
                  <a:pt x="2" y="190"/>
                </a:lnTo>
                <a:lnTo>
                  <a:pt x="0" y="206"/>
                </a:lnTo>
                <a:lnTo>
                  <a:pt x="0" y="249"/>
                </a:lnTo>
                <a:lnTo>
                  <a:pt x="0" y="295"/>
                </a:lnTo>
                <a:lnTo>
                  <a:pt x="2" y="313"/>
                </a:lnTo>
                <a:lnTo>
                  <a:pt x="6" y="328"/>
                </a:lnTo>
                <a:lnTo>
                  <a:pt x="10" y="334"/>
                </a:lnTo>
                <a:lnTo>
                  <a:pt x="14" y="340"/>
                </a:lnTo>
                <a:lnTo>
                  <a:pt x="18" y="344"/>
                </a:lnTo>
                <a:lnTo>
                  <a:pt x="25" y="348"/>
                </a:lnTo>
                <a:lnTo>
                  <a:pt x="41" y="352"/>
                </a:lnTo>
                <a:lnTo>
                  <a:pt x="64" y="354"/>
                </a:lnTo>
                <a:close/>
              </a:path>
            </a:pathLst>
          </a:custGeom>
          <a:solidFill>
            <a:srgbClr val="D5C1DE"/>
          </a:solidFill>
          <a:ln w="6">
            <a:solidFill>
              <a:srgbClr val="9559A4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2" name="TextBox 246"/>
          <p:cNvSpPr txBox="1">
            <a:spLocks noChangeArrowheads="1"/>
          </p:cNvSpPr>
          <p:nvPr/>
        </p:nvSpPr>
        <p:spPr bwMode="auto">
          <a:xfrm>
            <a:off x="6692900" y="4740275"/>
            <a:ext cx="11985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Cortical radiate v.</a:t>
            </a:r>
          </a:p>
        </p:txBody>
      </p:sp>
      <p:sp>
        <p:nvSpPr>
          <p:cNvPr id="11313" name="TextBox 248"/>
          <p:cNvSpPr txBox="1">
            <a:spLocks noChangeArrowheads="1"/>
          </p:cNvSpPr>
          <p:nvPr/>
        </p:nvSpPr>
        <p:spPr bwMode="auto">
          <a:xfrm>
            <a:off x="6580188" y="5229225"/>
            <a:ext cx="14239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Peritubular capillaries</a:t>
            </a:r>
          </a:p>
        </p:txBody>
      </p:sp>
      <p:sp>
        <p:nvSpPr>
          <p:cNvPr id="11314" name="TextBox 245"/>
          <p:cNvSpPr txBox="1">
            <a:spLocks noChangeArrowheads="1"/>
          </p:cNvSpPr>
          <p:nvPr/>
        </p:nvSpPr>
        <p:spPr bwMode="auto">
          <a:xfrm>
            <a:off x="6937375" y="4221163"/>
            <a:ext cx="7096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Arcuate v.</a:t>
            </a:r>
          </a:p>
        </p:txBody>
      </p:sp>
      <p:sp>
        <p:nvSpPr>
          <p:cNvPr id="3" name="Freeform 106"/>
          <p:cNvSpPr>
            <a:spLocks/>
          </p:cNvSpPr>
          <p:nvPr/>
        </p:nvSpPr>
        <p:spPr bwMode="auto">
          <a:xfrm>
            <a:off x="7585075" y="4235450"/>
            <a:ext cx="1417638" cy="1260475"/>
          </a:xfrm>
          <a:custGeom>
            <a:avLst/>
            <a:gdLst>
              <a:gd name="T0" fmla="*/ 2147483647 w 893"/>
              <a:gd name="T1" fmla="*/ 2147483647 h 794"/>
              <a:gd name="T2" fmla="*/ 2147483647 w 893"/>
              <a:gd name="T3" fmla="*/ 2147483647 h 794"/>
              <a:gd name="T4" fmla="*/ 2147483647 w 893"/>
              <a:gd name="T5" fmla="*/ 2147483647 h 794"/>
              <a:gd name="T6" fmla="*/ 2147483647 w 893"/>
              <a:gd name="T7" fmla="*/ 2147483647 h 794"/>
              <a:gd name="T8" fmla="*/ 2147483647 w 893"/>
              <a:gd name="T9" fmla="*/ 2147483647 h 794"/>
              <a:gd name="T10" fmla="*/ 2147483647 w 893"/>
              <a:gd name="T11" fmla="*/ 2147483647 h 794"/>
              <a:gd name="T12" fmla="*/ 2147483647 w 893"/>
              <a:gd name="T13" fmla="*/ 0 h 794"/>
              <a:gd name="T14" fmla="*/ 2147483647 w 893"/>
              <a:gd name="T15" fmla="*/ 2147483647 h 794"/>
              <a:gd name="T16" fmla="*/ 2147483647 w 893"/>
              <a:gd name="T17" fmla="*/ 2147483647 h 794"/>
              <a:gd name="T18" fmla="*/ 2147483647 w 893"/>
              <a:gd name="T19" fmla="*/ 2147483647 h 794"/>
              <a:gd name="T20" fmla="*/ 2147483647 w 893"/>
              <a:gd name="T21" fmla="*/ 2147483647 h 794"/>
              <a:gd name="T22" fmla="*/ 2147483647 w 893"/>
              <a:gd name="T23" fmla="*/ 2147483647 h 794"/>
              <a:gd name="T24" fmla="*/ 2147483647 w 893"/>
              <a:gd name="T25" fmla="*/ 2147483647 h 794"/>
              <a:gd name="T26" fmla="*/ 2147483647 w 893"/>
              <a:gd name="T27" fmla="*/ 2147483647 h 794"/>
              <a:gd name="T28" fmla="*/ 2147483647 w 893"/>
              <a:gd name="T29" fmla="*/ 2147483647 h 794"/>
              <a:gd name="T30" fmla="*/ 2147483647 w 893"/>
              <a:gd name="T31" fmla="*/ 2147483647 h 794"/>
              <a:gd name="T32" fmla="*/ 2147483647 w 893"/>
              <a:gd name="T33" fmla="*/ 2147483647 h 794"/>
              <a:gd name="T34" fmla="*/ 2147483647 w 893"/>
              <a:gd name="T35" fmla="*/ 2147483647 h 794"/>
              <a:gd name="T36" fmla="*/ 2147483647 w 893"/>
              <a:gd name="T37" fmla="*/ 2147483647 h 794"/>
              <a:gd name="T38" fmla="*/ 2147483647 w 893"/>
              <a:gd name="T39" fmla="*/ 2147483647 h 794"/>
              <a:gd name="T40" fmla="*/ 2147483647 w 893"/>
              <a:gd name="T41" fmla="*/ 2147483647 h 794"/>
              <a:gd name="T42" fmla="*/ 2147483647 w 893"/>
              <a:gd name="T43" fmla="*/ 2147483647 h 794"/>
              <a:gd name="T44" fmla="*/ 2147483647 w 893"/>
              <a:gd name="T45" fmla="*/ 2147483647 h 794"/>
              <a:gd name="T46" fmla="*/ 2147483647 w 893"/>
              <a:gd name="T47" fmla="*/ 2147483647 h 794"/>
              <a:gd name="T48" fmla="*/ 2147483647 w 893"/>
              <a:gd name="T49" fmla="*/ 2147483647 h 794"/>
              <a:gd name="T50" fmla="*/ 2147483647 w 893"/>
              <a:gd name="T51" fmla="*/ 2147483647 h 794"/>
              <a:gd name="T52" fmla="*/ 2147483647 w 893"/>
              <a:gd name="T53" fmla="*/ 2147483647 h 794"/>
              <a:gd name="T54" fmla="*/ 2147483647 w 893"/>
              <a:gd name="T55" fmla="*/ 2147483647 h 794"/>
              <a:gd name="T56" fmla="*/ 2147483647 w 893"/>
              <a:gd name="T57" fmla="*/ 2147483647 h 794"/>
              <a:gd name="T58" fmla="*/ 2147483647 w 893"/>
              <a:gd name="T59" fmla="*/ 2147483647 h 794"/>
              <a:gd name="T60" fmla="*/ 2147483647 w 893"/>
              <a:gd name="T61" fmla="*/ 2147483647 h 794"/>
              <a:gd name="T62" fmla="*/ 2147483647 w 893"/>
              <a:gd name="T63" fmla="*/ 2147483647 h 794"/>
              <a:gd name="T64" fmla="*/ 2147483647 w 893"/>
              <a:gd name="T65" fmla="*/ 2147483647 h 794"/>
              <a:gd name="T66" fmla="*/ 2147483647 w 893"/>
              <a:gd name="T67" fmla="*/ 2147483647 h 794"/>
              <a:gd name="T68" fmla="*/ 2147483647 w 893"/>
              <a:gd name="T69" fmla="*/ 2147483647 h 794"/>
              <a:gd name="T70" fmla="*/ 2147483647 w 893"/>
              <a:gd name="T71" fmla="*/ 2147483647 h 794"/>
              <a:gd name="T72" fmla="*/ 2147483647 w 893"/>
              <a:gd name="T73" fmla="*/ 2147483647 h 794"/>
              <a:gd name="T74" fmla="*/ 2147483647 w 893"/>
              <a:gd name="T75" fmla="*/ 2147483647 h 794"/>
              <a:gd name="T76" fmla="*/ 2147483647 w 893"/>
              <a:gd name="T77" fmla="*/ 2147483647 h 794"/>
              <a:gd name="T78" fmla="*/ 2147483647 w 893"/>
              <a:gd name="T79" fmla="*/ 2147483647 h 794"/>
              <a:gd name="T80" fmla="*/ 2147483647 w 893"/>
              <a:gd name="T81" fmla="*/ 2147483647 h 794"/>
              <a:gd name="T82" fmla="*/ 2147483647 w 893"/>
              <a:gd name="T83" fmla="*/ 2147483647 h 794"/>
              <a:gd name="T84" fmla="*/ 2147483647 w 893"/>
              <a:gd name="T85" fmla="*/ 2147483647 h 794"/>
              <a:gd name="T86" fmla="*/ 2147483647 w 893"/>
              <a:gd name="T87" fmla="*/ 2147483647 h 794"/>
              <a:gd name="T88" fmla="*/ 2147483647 w 893"/>
              <a:gd name="T89" fmla="*/ 2147483647 h 794"/>
              <a:gd name="T90" fmla="*/ 2147483647 w 893"/>
              <a:gd name="T91" fmla="*/ 2147483647 h 79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93"/>
              <a:gd name="T139" fmla="*/ 0 h 794"/>
              <a:gd name="T140" fmla="*/ 893 w 893"/>
              <a:gd name="T141" fmla="*/ 794 h 79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93" h="794">
                <a:moveTo>
                  <a:pt x="829" y="596"/>
                </a:moveTo>
                <a:lnTo>
                  <a:pt x="654" y="596"/>
                </a:lnTo>
                <a:lnTo>
                  <a:pt x="654" y="113"/>
                </a:lnTo>
                <a:lnTo>
                  <a:pt x="652" y="96"/>
                </a:lnTo>
                <a:lnTo>
                  <a:pt x="648" y="80"/>
                </a:lnTo>
                <a:lnTo>
                  <a:pt x="640" y="65"/>
                </a:lnTo>
                <a:lnTo>
                  <a:pt x="630" y="53"/>
                </a:lnTo>
                <a:lnTo>
                  <a:pt x="617" y="43"/>
                </a:lnTo>
                <a:lnTo>
                  <a:pt x="603" y="34"/>
                </a:lnTo>
                <a:lnTo>
                  <a:pt x="589" y="30"/>
                </a:lnTo>
                <a:lnTo>
                  <a:pt x="570" y="28"/>
                </a:lnTo>
                <a:lnTo>
                  <a:pt x="58" y="28"/>
                </a:lnTo>
                <a:lnTo>
                  <a:pt x="68" y="0"/>
                </a:lnTo>
                <a:lnTo>
                  <a:pt x="0" y="49"/>
                </a:lnTo>
                <a:lnTo>
                  <a:pt x="68" y="100"/>
                </a:lnTo>
                <a:lnTo>
                  <a:pt x="58" y="74"/>
                </a:lnTo>
                <a:lnTo>
                  <a:pt x="58" y="72"/>
                </a:lnTo>
                <a:lnTo>
                  <a:pt x="570" y="72"/>
                </a:lnTo>
                <a:lnTo>
                  <a:pt x="578" y="72"/>
                </a:lnTo>
                <a:lnTo>
                  <a:pt x="586" y="74"/>
                </a:lnTo>
                <a:lnTo>
                  <a:pt x="595" y="78"/>
                </a:lnTo>
                <a:lnTo>
                  <a:pt x="601" y="84"/>
                </a:lnTo>
                <a:lnTo>
                  <a:pt x="605" y="90"/>
                </a:lnTo>
                <a:lnTo>
                  <a:pt x="609" y="96"/>
                </a:lnTo>
                <a:lnTo>
                  <a:pt x="611" y="104"/>
                </a:lnTo>
                <a:lnTo>
                  <a:pt x="613" y="113"/>
                </a:lnTo>
                <a:lnTo>
                  <a:pt x="613" y="355"/>
                </a:lnTo>
                <a:lnTo>
                  <a:pt x="603" y="349"/>
                </a:lnTo>
                <a:lnTo>
                  <a:pt x="593" y="347"/>
                </a:lnTo>
                <a:lnTo>
                  <a:pt x="582" y="345"/>
                </a:lnTo>
                <a:lnTo>
                  <a:pt x="570" y="343"/>
                </a:lnTo>
                <a:lnTo>
                  <a:pt x="150" y="343"/>
                </a:lnTo>
                <a:lnTo>
                  <a:pt x="161" y="314"/>
                </a:lnTo>
                <a:lnTo>
                  <a:pt x="95" y="364"/>
                </a:lnTo>
                <a:lnTo>
                  <a:pt x="161" y="415"/>
                </a:lnTo>
                <a:lnTo>
                  <a:pt x="152" y="386"/>
                </a:lnTo>
                <a:lnTo>
                  <a:pt x="570" y="386"/>
                </a:lnTo>
                <a:lnTo>
                  <a:pt x="578" y="386"/>
                </a:lnTo>
                <a:lnTo>
                  <a:pt x="586" y="388"/>
                </a:lnTo>
                <a:lnTo>
                  <a:pt x="595" y="393"/>
                </a:lnTo>
                <a:lnTo>
                  <a:pt x="601" y="399"/>
                </a:lnTo>
                <a:lnTo>
                  <a:pt x="605" y="405"/>
                </a:lnTo>
                <a:lnTo>
                  <a:pt x="609" y="411"/>
                </a:lnTo>
                <a:lnTo>
                  <a:pt x="611" y="419"/>
                </a:lnTo>
                <a:lnTo>
                  <a:pt x="613" y="427"/>
                </a:lnTo>
                <a:lnTo>
                  <a:pt x="613" y="596"/>
                </a:lnTo>
                <a:lnTo>
                  <a:pt x="426" y="596"/>
                </a:lnTo>
                <a:lnTo>
                  <a:pt x="403" y="596"/>
                </a:lnTo>
                <a:lnTo>
                  <a:pt x="387" y="600"/>
                </a:lnTo>
                <a:lnTo>
                  <a:pt x="377" y="606"/>
                </a:lnTo>
                <a:lnTo>
                  <a:pt x="372" y="611"/>
                </a:lnTo>
                <a:lnTo>
                  <a:pt x="368" y="617"/>
                </a:lnTo>
                <a:lnTo>
                  <a:pt x="364" y="629"/>
                </a:lnTo>
                <a:lnTo>
                  <a:pt x="362" y="646"/>
                </a:lnTo>
                <a:lnTo>
                  <a:pt x="362" y="689"/>
                </a:lnTo>
                <a:lnTo>
                  <a:pt x="362" y="734"/>
                </a:lnTo>
                <a:lnTo>
                  <a:pt x="364" y="753"/>
                </a:lnTo>
                <a:lnTo>
                  <a:pt x="368" y="767"/>
                </a:lnTo>
                <a:lnTo>
                  <a:pt x="372" y="773"/>
                </a:lnTo>
                <a:lnTo>
                  <a:pt x="377" y="779"/>
                </a:lnTo>
                <a:lnTo>
                  <a:pt x="381" y="783"/>
                </a:lnTo>
                <a:lnTo>
                  <a:pt x="387" y="788"/>
                </a:lnTo>
                <a:lnTo>
                  <a:pt x="403" y="792"/>
                </a:lnTo>
                <a:lnTo>
                  <a:pt x="426" y="794"/>
                </a:lnTo>
                <a:lnTo>
                  <a:pt x="829" y="794"/>
                </a:lnTo>
                <a:lnTo>
                  <a:pt x="852" y="792"/>
                </a:lnTo>
                <a:lnTo>
                  <a:pt x="868" y="788"/>
                </a:lnTo>
                <a:lnTo>
                  <a:pt x="875" y="783"/>
                </a:lnTo>
                <a:lnTo>
                  <a:pt x="881" y="779"/>
                </a:lnTo>
                <a:lnTo>
                  <a:pt x="885" y="773"/>
                </a:lnTo>
                <a:lnTo>
                  <a:pt x="887" y="767"/>
                </a:lnTo>
                <a:lnTo>
                  <a:pt x="891" y="753"/>
                </a:lnTo>
                <a:lnTo>
                  <a:pt x="893" y="734"/>
                </a:lnTo>
                <a:lnTo>
                  <a:pt x="893" y="689"/>
                </a:lnTo>
                <a:lnTo>
                  <a:pt x="893" y="646"/>
                </a:lnTo>
                <a:lnTo>
                  <a:pt x="891" y="629"/>
                </a:lnTo>
                <a:lnTo>
                  <a:pt x="887" y="617"/>
                </a:lnTo>
                <a:lnTo>
                  <a:pt x="885" y="611"/>
                </a:lnTo>
                <a:lnTo>
                  <a:pt x="881" y="606"/>
                </a:lnTo>
                <a:lnTo>
                  <a:pt x="868" y="600"/>
                </a:lnTo>
                <a:lnTo>
                  <a:pt x="852" y="596"/>
                </a:lnTo>
                <a:lnTo>
                  <a:pt x="829" y="596"/>
                </a:lnTo>
                <a:close/>
              </a:path>
            </a:pathLst>
          </a:custGeom>
          <a:solidFill>
            <a:srgbClr val="D5C1DE"/>
          </a:solidFill>
          <a:ln w="6">
            <a:solidFill>
              <a:srgbClr val="9559A4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6" name="TextBox 247"/>
          <p:cNvSpPr txBox="1">
            <a:spLocks noChangeArrowheads="1"/>
          </p:cNvSpPr>
          <p:nvPr/>
        </p:nvSpPr>
        <p:spPr bwMode="auto">
          <a:xfrm>
            <a:off x="8270875" y="5249863"/>
            <a:ext cx="7286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Vasa recta</a:t>
            </a:r>
          </a:p>
        </p:txBody>
      </p:sp>
      <p:sp>
        <p:nvSpPr>
          <p:cNvPr id="4" name="Freeform 107"/>
          <p:cNvSpPr>
            <a:spLocks/>
          </p:cNvSpPr>
          <p:nvPr/>
        </p:nvSpPr>
        <p:spPr bwMode="auto">
          <a:xfrm>
            <a:off x="6640513" y="5400675"/>
            <a:ext cx="2022475" cy="539750"/>
          </a:xfrm>
          <a:custGeom>
            <a:avLst/>
            <a:gdLst>
              <a:gd name="T0" fmla="*/ 2147483647 w 1274"/>
              <a:gd name="T1" fmla="*/ 2147483647 h 340"/>
              <a:gd name="T2" fmla="*/ 2147483647 w 1274"/>
              <a:gd name="T3" fmla="*/ 2147483647 h 340"/>
              <a:gd name="T4" fmla="*/ 2147483647 w 1274"/>
              <a:gd name="T5" fmla="*/ 2147483647 h 340"/>
              <a:gd name="T6" fmla="*/ 2147483647 w 1274"/>
              <a:gd name="T7" fmla="*/ 2147483647 h 340"/>
              <a:gd name="T8" fmla="*/ 2147483647 w 1274"/>
              <a:gd name="T9" fmla="*/ 2147483647 h 340"/>
              <a:gd name="T10" fmla="*/ 2147483647 w 1274"/>
              <a:gd name="T11" fmla="*/ 2147483647 h 340"/>
              <a:gd name="T12" fmla="*/ 2147483647 w 1274"/>
              <a:gd name="T13" fmla="*/ 2147483647 h 340"/>
              <a:gd name="T14" fmla="*/ 2147483647 w 1274"/>
              <a:gd name="T15" fmla="*/ 2147483647 h 340"/>
              <a:gd name="T16" fmla="*/ 2147483647 w 1274"/>
              <a:gd name="T17" fmla="*/ 2147483647 h 340"/>
              <a:gd name="T18" fmla="*/ 2147483647 w 1274"/>
              <a:gd name="T19" fmla="*/ 2147483647 h 340"/>
              <a:gd name="T20" fmla="*/ 2147483647 w 1274"/>
              <a:gd name="T21" fmla="*/ 2147483647 h 340"/>
              <a:gd name="T22" fmla="*/ 2147483647 w 1274"/>
              <a:gd name="T23" fmla="*/ 2147483647 h 340"/>
              <a:gd name="T24" fmla="*/ 2147483647 w 1274"/>
              <a:gd name="T25" fmla="*/ 2147483647 h 340"/>
              <a:gd name="T26" fmla="*/ 2147483647 w 1274"/>
              <a:gd name="T27" fmla="*/ 2147483647 h 340"/>
              <a:gd name="T28" fmla="*/ 2147483647 w 1274"/>
              <a:gd name="T29" fmla="*/ 2147483647 h 340"/>
              <a:gd name="T30" fmla="*/ 2147483647 w 1274"/>
              <a:gd name="T31" fmla="*/ 2147483647 h 340"/>
              <a:gd name="T32" fmla="*/ 2147483647 w 1274"/>
              <a:gd name="T33" fmla="*/ 2147483647 h 340"/>
              <a:gd name="T34" fmla="*/ 2147483647 w 1274"/>
              <a:gd name="T35" fmla="*/ 2147483647 h 340"/>
              <a:gd name="T36" fmla="*/ 2147483647 w 1274"/>
              <a:gd name="T37" fmla="*/ 2147483647 h 340"/>
              <a:gd name="T38" fmla="*/ 0 w 1274"/>
              <a:gd name="T39" fmla="*/ 2147483647 h 340"/>
              <a:gd name="T40" fmla="*/ 0 w 1274"/>
              <a:gd name="T41" fmla="*/ 2147483647 h 340"/>
              <a:gd name="T42" fmla="*/ 2147483647 w 1274"/>
              <a:gd name="T43" fmla="*/ 2147483647 h 340"/>
              <a:gd name="T44" fmla="*/ 2147483647 w 1274"/>
              <a:gd name="T45" fmla="*/ 2147483647 h 340"/>
              <a:gd name="T46" fmla="*/ 2147483647 w 1274"/>
              <a:gd name="T47" fmla="*/ 2147483647 h 340"/>
              <a:gd name="T48" fmla="*/ 2147483647 w 1274"/>
              <a:gd name="T49" fmla="*/ 2147483647 h 340"/>
              <a:gd name="T50" fmla="*/ 2147483647 w 1274"/>
              <a:gd name="T51" fmla="*/ 2147483647 h 340"/>
              <a:gd name="T52" fmla="*/ 2147483647 w 1274"/>
              <a:gd name="T53" fmla="*/ 2147483647 h 340"/>
              <a:gd name="T54" fmla="*/ 2147483647 w 1274"/>
              <a:gd name="T55" fmla="*/ 2147483647 h 340"/>
              <a:gd name="T56" fmla="*/ 2147483647 w 1274"/>
              <a:gd name="T57" fmla="*/ 2147483647 h 340"/>
              <a:gd name="T58" fmla="*/ 2147483647 w 1274"/>
              <a:gd name="T59" fmla="*/ 2147483647 h 340"/>
              <a:gd name="T60" fmla="*/ 2147483647 w 1274"/>
              <a:gd name="T61" fmla="*/ 2147483647 h 340"/>
              <a:gd name="T62" fmla="*/ 2147483647 w 1274"/>
              <a:gd name="T63" fmla="*/ 2147483647 h 340"/>
              <a:gd name="T64" fmla="*/ 2147483647 w 1274"/>
              <a:gd name="T65" fmla="*/ 2147483647 h 340"/>
              <a:gd name="T66" fmla="*/ 2147483647 w 1274"/>
              <a:gd name="T67" fmla="*/ 2147483647 h 340"/>
              <a:gd name="T68" fmla="*/ 2147483647 w 1274"/>
              <a:gd name="T69" fmla="*/ 2147483647 h 340"/>
              <a:gd name="T70" fmla="*/ 2147483647 w 1274"/>
              <a:gd name="T71" fmla="*/ 2147483647 h 3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74"/>
              <a:gd name="T109" fmla="*/ 0 h 340"/>
              <a:gd name="T110" fmla="*/ 1274 w 1274"/>
              <a:gd name="T111" fmla="*/ 340 h 3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74" h="340">
                <a:moveTo>
                  <a:pt x="1223" y="23"/>
                </a:moveTo>
                <a:lnTo>
                  <a:pt x="1173" y="89"/>
                </a:lnTo>
                <a:lnTo>
                  <a:pt x="1200" y="80"/>
                </a:lnTo>
                <a:lnTo>
                  <a:pt x="1202" y="80"/>
                </a:lnTo>
                <a:lnTo>
                  <a:pt x="1202" y="193"/>
                </a:lnTo>
                <a:lnTo>
                  <a:pt x="1202" y="202"/>
                </a:lnTo>
                <a:lnTo>
                  <a:pt x="1200" y="210"/>
                </a:lnTo>
                <a:lnTo>
                  <a:pt x="1196" y="218"/>
                </a:lnTo>
                <a:lnTo>
                  <a:pt x="1190" y="224"/>
                </a:lnTo>
                <a:lnTo>
                  <a:pt x="1184" y="228"/>
                </a:lnTo>
                <a:lnTo>
                  <a:pt x="1177" y="233"/>
                </a:lnTo>
                <a:lnTo>
                  <a:pt x="1169" y="235"/>
                </a:lnTo>
                <a:lnTo>
                  <a:pt x="1161" y="237"/>
                </a:lnTo>
                <a:lnTo>
                  <a:pt x="747" y="237"/>
                </a:lnTo>
                <a:lnTo>
                  <a:pt x="747" y="198"/>
                </a:lnTo>
                <a:lnTo>
                  <a:pt x="745" y="185"/>
                </a:lnTo>
                <a:lnTo>
                  <a:pt x="741" y="173"/>
                </a:lnTo>
                <a:lnTo>
                  <a:pt x="733" y="165"/>
                </a:lnTo>
                <a:lnTo>
                  <a:pt x="723" y="161"/>
                </a:lnTo>
                <a:lnTo>
                  <a:pt x="706" y="156"/>
                </a:lnTo>
                <a:lnTo>
                  <a:pt x="686" y="156"/>
                </a:lnTo>
                <a:lnTo>
                  <a:pt x="395" y="156"/>
                </a:lnTo>
                <a:lnTo>
                  <a:pt x="395" y="58"/>
                </a:lnTo>
                <a:lnTo>
                  <a:pt x="424" y="68"/>
                </a:lnTo>
                <a:lnTo>
                  <a:pt x="373" y="0"/>
                </a:lnTo>
                <a:lnTo>
                  <a:pt x="323" y="68"/>
                </a:lnTo>
                <a:lnTo>
                  <a:pt x="350" y="58"/>
                </a:lnTo>
                <a:lnTo>
                  <a:pt x="352" y="58"/>
                </a:lnTo>
                <a:lnTo>
                  <a:pt x="352" y="156"/>
                </a:lnTo>
                <a:lnTo>
                  <a:pt x="62" y="156"/>
                </a:lnTo>
                <a:lnTo>
                  <a:pt x="39" y="156"/>
                </a:lnTo>
                <a:lnTo>
                  <a:pt x="23" y="161"/>
                </a:lnTo>
                <a:lnTo>
                  <a:pt x="13" y="167"/>
                </a:lnTo>
                <a:lnTo>
                  <a:pt x="9" y="171"/>
                </a:lnTo>
                <a:lnTo>
                  <a:pt x="5" y="177"/>
                </a:lnTo>
                <a:lnTo>
                  <a:pt x="2" y="189"/>
                </a:lnTo>
                <a:lnTo>
                  <a:pt x="0" y="206"/>
                </a:lnTo>
                <a:lnTo>
                  <a:pt x="0" y="249"/>
                </a:lnTo>
                <a:lnTo>
                  <a:pt x="0" y="292"/>
                </a:lnTo>
                <a:lnTo>
                  <a:pt x="2" y="309"/>
                </a:lnTo>
                <a:lnTo>
                  <a:pt x="5" y="321"/>
                </a:lnTo>
                <a:lnTo>
                  <a:pt x="13" y="329"/>
                </a:lnTo>
                <a:lnTo>
                  <a:pt x="23" y="335"/>
                </a:lnTo>
                <a:lnTo>
                  <a:pt x="39" y="338"/>
                </a:lnTo>
                <a:lnTo>
                  <a:pt x="62" y="340"/>
                </a:lnTo>
                <a:lnTo>
                  <a:pt x="686" y="340"/>
                </a:lnTo>
                <a:lnTo>
                  <a:pt x="704" y="338"/>
                </a:lnTo>
                <a:lnTo>
                  <a:pt x="721" y="335"/>
                </a:lnTo>
                <a:lnTo>
                  <a:pt x="731" y="331"/>
                </a:lnTo>
                <a:lnTo>
                  <a:pt x="739" y="325"/>
                </a:lnTo>
                <a:lnTo>
                  <a:pt x="743" y="317"/>
                </a:lnTo>
                <a:lnTo>
                  <a:pt x="747" y="307"/>
                </a:lnTo>
                <a:lnTo>
                  <a:pt x="747" y="294"/>
                </a:lnTo>
                <a:lnTo>
                  <a:pt x="747" y="278"/>
                </a:lnTo>
                <a:lnTo>
                  <a:pt x="1161" y="278"/>
                </a:lnTo>
                <a:lnTo>
                  <a:pt x="1177" y="276"/>
                </a:lnTo>
                <a:lnTo>
                  <a:pt x="1194" y="272"/>
                </a:lnTo>
                <a:lnTo>
                  <a:pt x="1208" y="263"/>
                </a:lnTo>
                <a:lnTo>
                  <a:pt x="1221" y="253"/>
                </a:lnTo>
                <a:lnTo>
                  <a:pt x="1231" y="241"/>
                </a:lnTo>
                <a:lnTo>
                  <a:pt x="1237" y="226"/>
                </a:lnTo>
                <a:lnTo>
                  <a:pt x="1243" y="210"/>
                </a:lnTo>
                <a:lnTo>
                  <a:pt x="1245" y="193"/>
                </a:lnTo>
                <a:lnTo>
                  <a:pt x="1245" y="78"/>
                </a:lnTo>
                <a:lnTo>
                  <a:pt x="1274" y="89"/>
                </a:lnTo>
                <a:lnTo>
                  <a:pt x="1223" y="23"/>
                </a:lnTo>
                <a:close/>
              </a:path>
            </a:pathLst>
          </a:custGeom>
          <a:solidFill>
            <a:srgbClr val="D5C1DE"/>
          </a:solidFill>
          <a:ln w="6">
            <a:solidFill>
              <a:srgbClr val="9559A4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8" name="TextBox 249"/>
          <p:cNvSpPr txBox="1">
            <a:spLocks noChangeArrowheads="1"/>
          </p:cNvSpPr>
          <p:nvPr/>
        </p:nvSpPr>
        <p:spPr bwMode="auto">
          <a:xfrm>
            <a:off x="6735763" y="5727700"/>
            <a:ext cx="1114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Efferent arteriole</a:t>
            </a:r>
          </a:p>
        </p:txBody>
      </p:sp>
      <p:sp>
        <p:nvSpPr>
          <p:cNvPr id="5" name="Freeform 108"/>
          <p:cNvSpPr>
            <a:spLocks/>
          </p:cNvSpPr>
          <p:nvPr/>
        </p:nvSpPr>
        <p:spPr bwMode="auto">
          <a:xfrm>
            <a:off x="5092700" y="5651500"/>
            <a:ext cx="1590675" cy="317500"/>
          </a:xfrm>
          <a:custGeom>
            <a:avLst/>
            <a:gdLst>
              <a:gd name="T0" fmla="*/ 2147483647 w 1002"/>
              <a:gd name="T1" fmla="*/ 2147483647 h 200"/>
              <a:gd name="T2" fmla="*/ 2147483647 w 1002"/>
              <a:gd name="T3" fmla="*/ 2147483647 h 200"/>
              <a:gd name="T4" fmla="*/ 2147483647 w 1002"/>
              <a:gd name="T5" fmla="*/ 2147483647 h 200"/>
              <a:gd name="T6" fmla="*/ 2147483647 w 1002"/>
              <a:gd name="T7" fmla="*/ 2147483647 h 200"/>
              <a:gd name="T8" fmla="*/ 2147483647 w 1002"/>
              <a:gd name="T9" fmla="*/ 2147483647 h 200"/>
              <a:gd name="T10" fmla="*/ 2147483647 w 1002"/>
              <a:gd name="T11" fmla="*/ 2147483647 h 200"/>
              <a:gd name="T12" fmla="*/ 2147483647 w 1002"/>
              <a:gd name="T13" fmla="*/ 2147483647 h 200"/>
              <a:gd name="T14" fmla="*/ 2147483647 w 1002"/>
              <a:gd name="T15" fmla="*/ 2147483647 h 200"/>
              <a:gd name="T16" fmla="*/ 2147483647 w 1002"/>
              <a:gd name="T17" fmla="*/ 2147483647 h 200"/>
              <a:gd name="T18" fmla="*/ 2147483647 w 1002"/>
              <a:gd name="T19" fmla="*/ 2147483647 h 200"/>
              <a:gd name="T20" fmla="*/ 2147483647 w 1002"/>
              <a:gd name="T21" fmla="*/ 2147483647 h 200"/>
              <a:gd name="T22" fmla="*/ 2147483647 w 1002"/>
              <a:gd name="T23" fmla="*/ 2147483647 h 200"/>
              <a:gd name="T24" fmla="*/ 2147483647 w 1002"/>
              <a:gd name="T25" fmla="*/ 2147483647 h 200"/>
              <a:gd name="T26" fmla="*/ 2147483647 w 1002"/>
              <a:gd name="T27" fmla="*/ 0 h 200"/>
              <a:gd name="T28" fmla="*/ 2147483647 w 1002"/>
              <a:gd name="T29" fmla="*/ 0 h 200"/>
              <a:gd name="T30" fmla="*/ 2147483647 w 1002"/>
              <a:gd name="T31" fmla="*/ 0 h 200"/>
              <a:gd name="T32" fmla="*/ 2147483647 w 1002"/>
              <a:gd name="T33" fmla="*/ 2147483647 h 200"/>
              <a:gd name="T34" fmla="*/ 2147483647 w 1002"/>
              <a:gd name="T35" fmla="*/ 2147483647 h 200"/>
              <a:gd name="T36" fmla="*/ 2147483647 w 1002"/>
              <a:gd name="T37" fmla="*/ 2147483647 h 200"/>
              <a:gd name="T38" fmla="*/ 2147483647 w 1002"/>
              <a:gd name="T39" fmla="*/ 2147483647 h 200"/>
              <a:gd name="T40" fmla="*/ 2147483647 w 1002"/>
              <a:gd name="T41" fmla="*/ 2147483647 h 200"/>
              <a:gd name="T42" fmla="*/ 2147483647 w 1002"/>
              <a:gd name="T43" fmla="*/ 2147483647 h 200"/>
              <a:gd name="T44" fmla="*/ 0 w 1002"/>
              <a:gd name="T45" fmla="*/ 2147483647 h 200"/>
              <a:gd name="T46" fmla="*/ 0 w 1002"/>
              <a:gd name="T47" fmla="*/ 2147483647 h 200"/>
              <a:gd name="T48" fmla="*/ 0 w 1002"/>
              <a:gd name="T49" fmla="*/ 2147483647 h 200"/>
              <a:gd name="T50" fmla="*/ 0 w 1002"/>
              <a:gd name="T51" fmla="*/ 2147483647 h 200"/>
              <a:gd name="T52" fmla="*/ 0 w 1002"/>
              <a:gd name="T53" fmla="*/ 2147483647 h 200"/>
              <a:gd name="T54" fmla="*/ 0 w 1002"/>
              <a:gd name="T55" fmla="*/ 2147483647 h 200"/>
              <a:gd name="T56" fmla="*/ 2147483647 w 1002"/>
              <a:gd name="T57" fmla="*/ 2147483647 h 200"/>
              <a:gd name="T58" fmla="*/ 2147483647 w 1002"/>
              <a:gd name="T59" fmla="*/ 2147483647 h 200"/>
              <a:gd name="T60" fmla="*/ 2147483647 w 1002"/>
              <a:gd name="T61" fmla="*/ 2147483647 h 200"/>
              <a:gd name="T62" fmla="*/ 2147483647 w 1002"/>
              <a:gd name="T63" fmla="*/ 2147483647 h 200"/>
              <a:gd name="T64" fmla="*/ 2147483647 w 1002"/>
              <a:gd name="T65" fmla="*/ 2147483647 h 200"/>
              <a:gd name="T66" fmla="*/ 2147483647 w 1002"/>
              <a:gd name="T67" fmla="*/ 2147483647 h 200"/>
              <a:gd name="T68" fmla="*/ 2147483647 w 1002"/>
              <a:gd name="T69" fmla="*/ 2147483647 h 200"/>
              <a:gd name="T70" fmla="*/ 2147483647 w 1002"/>
              <a:gd name="T71" fmla="*/ 2147483647 h 200"/>
              <a:gd name="T72" fmla="*/ 2147483647 w 1002"/>
              <a:gd name="T73" fmla="*/ 2147483647 h 200"/>
              <a:gd name="T74" fmla="*/ 2147483647 w 1002"/>
              <a:gd name="T75" fmla="*/ 2147483647 h 200"/>
              <a:gd name="T76" fmla="*/ 2147483647 w 1002"/>
              <a:gd name="T77" fmla="*/ 2147483647 h 200"/>
              <a:gd name="T78" fmla="*/ 2147483647 w 1002"/>
              <a:gd name="T79" fmla="*/ 2147483647 h 200"/>
              <a:gd name="T80" fmla="*/ 2147483647 w 1002"/>
              <a:gd name="T81" fmla="*/ 2147483647 h 200"/>
              <a:gd name="T82" fmla="*/ 2147483647 w 1002"/>
              <a:gd name="T83" fmla="*/ 2147483647 h 200"/>
              <a:gd name="T84" fmla="*/ 2147483647 w 1002"/>
              <a:gd name="T85" fmla="*/ 2147483647 h 200"/>
              <a:gd name="T86" fmla="*/ 2147483647 w 1002"/>
              <a:gd name="T87" fmla="*/ 2147483647 h 200"/>
              <a:gd name="T88" fmla="*/ 2147483647 w 1002"/>
              <a:gd name="T89" fmla="*/ 2147483647 h 200"/>
              <a:gd name="T90" fmla="*/ 2147483647 w 1002"/>
              <a:gd name="T91" fmla="*/ 2147483647 h 2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02"/>
              <a:gd name="T139" fmla="*/ 0 h 200"/>
              <a:gd name="T140" fmla="*/ 1002 w 1002"/>
              <a:gd name="T141" fmla="*/ 200 h 2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02" h="200">
                <a:moveTo>
                  <a:pt x="1002" y="99"/>
                </a:moveTo>
                <a:lnTo>
                  <a:pt x="934" y="48"/>
                </a:lnTo>
                <a:lnTo>
                  <a:pt x="945" y="77"/>
                </a:lnTo>
                <a:lnTo>
                  <a:pt x="945" y="79"/>
                </a:lnTo>
                <a:lnTo>
                  <a:pt x="547" y="79"/>
                </a:lnTo>
                <a:lnTo>
                  <a:pt x="547" y="60"/>
                </a:lnTo>
                <a:lnTo>
                  <a:pt x="547" y="44"/>
                </a:lnTo>
                <a:lnTo>
                  <a:pt x="543" y="31"/>
                </a:lnTo>
                <a:lnTo>
                  <a:pt x="539" y="21"/>
                </a:lnTo>
                <a:lnTo>
                  <a:pt x="531" y="13"/>
                </a:lnTo>
                <a:lnTo>
                  <a:pt x="521" y="7"/>
                </a:lnTo>
                <a:lnTo>
                  <a:pt x="504" y="3"/>
                </a:lnTo>
                <a:lnTo>
                  <a:pt x="486" y="0"/>
                </a:lnTo>
                <a:lnTo>
                  <a:pt x="62" y="0"/>
                </a:lnTo>
                <a:lnTo>
                  <a:pt x="39" y="3"/>
                </a:lnTo>
                <a:lnTo>
                  <a:pt x="23" y="7"/>
                </a:lnTo>
                <a:lnTo>
                  <a:pt x="17" y="11"/>
                </a:lnTo>
                <a:lnTo>
                  <a:pt x="12" y="15"/>
                </a:lnTo>
                <a:lnTo>
                  <a:pt x="8" y="21"/>
                </a:lnTo>
                <a:lnTo>
                  <a:pt x="4" y="27"/>
                </a:lnTo>
                <a:lnTo>
                  <a:pt x="0" y="42"/>
                </a:lnTo>
                <a:lnTo>
                  <a:pt x="0" y="60"/>
                </a:lnTo>
                <a:lnTo>
                  <a:pt x="0" y="105"/>
                </a:lnTo>
                <a:lnTo>
                  <a:pt x="0" y="149"/>
                </a:lnTo>
                <a:lnTo>
                  <a:pt x="0" y="165"/>
                </a:lnTo>
                <a:lnTo>
                  <a:pt x="4" y="177"/>
                </a:lnTo>
                <a:lnTo>
                  <a:pt x="8" y="184"/>
                </a:lnTo>
                <a:lnTo>
                  <a:pt x="12" y="188"/>
                </a:lnTo>
                <a:lnTo>
                  <a:pt x="23" y="194"/>
                </a:lnTo>
                <a:lnTo>
                  <a:pt x="39" y="198"/>
                </a:lnTo>
                <a:lnTo>
                  <a:pt x="62" y="200"/>
                </a:lnTo>
                <a:lnTo>
                  <a:pt x="486" y="200"/>
                </a:lnTo>
                <a:lnTo>
                  <a:pt x="506" y="198"/>
                </a:lnTo>
                <a:lnTo>
                  <a:pt x="523" y="194"/>
                </a:lnTo>
                <a:lnTo>
                  <a:pt x="533" y="190"/>
                </a:lnTo>
                <a:lnTo>
                  <a:pt x="541" y="182"/>
                </a:lnTo>
                <a:lnTo>
                  <a:pt x="545" y="171"/>
                </a:lnTo>
                <a:lnTo>
                  <a:pt x="547" y="157"/>
                </a:lnTo>
                <a:lnTo>
                  <a:pt x="547" y="120"/>
                </a:lnTo>
                <a:lnTo>
                  <a:pt x="945" y="120"/>
                </a:lnTo>
                <a:lnTo>
                  <a:pt x="934" y="149"/>
                </a:lnTo>
                <a:lnTo>
                  <a:pt x="1002" y="99"/>
                </a:lnTo>
                <a:close/>
              </a:path>
            </a:pathLst>
          </a:custGeom>
          <a:solidFill>
            <a:srgbClr val="D5C1DE"/>
          </a:solidFill>
          <a:ln w="6">
            <a:solidFill>
              <a:srgbClr val="9559A4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0" name="TextBox 242"/>
          <p:cNvSpPr txBox="1">
            <a:spLocks noChangeArrowheads="1"/>
          </p:cNvSpPr>
          <p:nvPr/>
        </p:nvSpPr>
        <p:spPr bwMode="auto">
          <a:xfrm>
            <a:off x="4962525" y="6070600"/>
            <a:ext cx="257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(b)</a:t>
            </a:r>
          </a:p>
        </p:txBody>
      </p:sp>
      <p:sp>
        <p:nvSpPr>
          <p:cNvPr id="11321" name="TextBox 240"/>
          <p:cNvSpPr txBox="1">
            <a:spLocks noChangeArrowheads="1"/>
          </p:cNvSpPr>
          <p:nvPr/>
        </p:nvSpPr>
        <p:spPr bwMode="auto">
          <a:xfrm>
            <a:off x="5175250" y="5740400"/>
            <a:ext cx="8016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Glomerulus</a:t>
            </a:r>
          </a:p>
        </p:txBody>
      </p:sp>
      <p:sp>
        <p:nvSpPr>
          <p:cNvPr id="11315" name="Freeform 109"/>
          <p:cNvSpPr>
            <a:spLocks/>
          </p:cNvSpPr>
          <p:nvPr/>
        </p:nvSpPr>
        <p:spPr bwMode="auto">
          <a:xfrm>
            <a:off x="4926013" y="5159375"/>
            <a:ext cx="1185862" cy="558800"/>
          </a:xfrm>
          <a:custGeom>
            <a:avLst/>
            <a:gdLst>
              <a:gd name="T0" fmla="*/ 2147483647 w 747"/>
              <a:gd name="T1" fmla="*/ 0 h 352"/>
              <a:gd name="T2" fmla="*/ 2147483647 w 747"/>
              <a:gd name="T3" fmla="*/ 0 h 352"/>
              <a:gd name="T4" fmla="*/ 2147483647 w 747"/>
              <a:gd name="T5" fmla="*/ 0 h 352"/>
              <a:gd name="T6" fmla="*/ 2147483647 w 747"/>
              <a:gd name="T7" fmla="*/ 0 h 352"/>
              <a:gd name="T8" fmla="*/ 2147483647 w 747"/>
              <a:gd name="T9" fmla="*/ 2147483647 h 352"/>
              <a:gd name="T10" fmla="*/ 2147483647 w 747"/>
              <a:gd name="T11" fmla="*/ 2147483647 h 352"/>
              <a:gd name="T12" fmla="*/ 2147483647 w 747"/>
              <a:gd name="T13" fmla="*/ 2147483647 h 352"/>
              <a:gd name="T14" fmla="*/ 2147483647 w 747"/>
              <a:gd name="T15" fmla="*/ 2147483647 h 352"/>
              <a:gd name="T16" fmla="*/ 2147483647 w 747"/>
              <a:gd name="T17" fmla="*/ 2147483647 h 352"/>
              <a:gd name="T18" fmla="*/ 0 w 747"/>
              <a:gd name="T19" fmla="*/ 2147483647 h 352"/>
              <a:gd name="T20" fmla="*/ 0 w 747"/>
              <a:gd name="T21" fmla="*/ 2147483647 h 352"/>
              <a:gd name="T22" fmla="*/ 0 w 747"/>
              <a:gd name="T23" fmla="*/ 2147483647 h 352"/>
              <a:gd name="T24" fmla="*/ 0 w 747"/>
              <a:gd name="T25" fmla="*/ 2147483647 h 352"/>
              <a:gd name="T26" fmla="*/ 0 w 747"/>
              <a:gd name="T27" fmla="*/ 2147483647 h 352"/>
              <a:gd name="T28" fmla="*/ 0 w 747"/>
              <a:gd name="T29" fmla="*/ 2147483647 h 352"/>
              <a:gd name="T30" fmla="*/ 2147483647 w 747"/>
              <a:gd name="T31" fmla="*/ 2147483647 h 352"/>
              <a:gd name="T32" fmla="*/ 2147483647 w 747"/>
              <a:gd name="T33" fmla="*/ 2147483647 h 352"/>
              <a:gd name="T34" fmla="*/ 2147483647 w 747"/>
              <a:gd name="T35" fmla="*/ 2147483647 h 352"/>
              <a:gd name="T36" fmla="*/ 2147483647 w 747"/>
              <a:gd name="T37" fmla="*/ 2147483647 h 352"/>
              <a:gd name="T38" fmla="*/ 2147483647 w 747"/>
              <a:gd name="T39" fmla="*/ 2147483647 h 352"/>
              <a:gd name="T40" fmla="*/ 2147483647 w 747"/>
              <a:gd name="T41" fmla="*/ 2147483647 h 352"/>
              <a:gd name="T42" fmla="*/ 2147483647 w 747"/>
              <a:gd name="T43" fmla="*/ 2147483647 h 352"/>
              <a:gd name="T44" fmla="*/ 2147483647 w 747"/>
              <a:gd name="T45" fmla="*/ 2147483647 h 352"/>
              <a:gd name="T46" fmla="*/ 2147483647 w 747"/>
              <a:gd name="T47" fmla="*/ 2147483647 h 352"/>
              <a:gd name="T48" fmla="*/ 2147483647 w 747"/>
              <a:gd name="T49" fmla="*/ 2147483647 h 352"/>
              <a:gd name="T50" fmla="*/ 2147483647 w 747"/>
              <a:gd name="T51" fmla="*/ 2147483647 h 352"/>
              <a:gd name="T52" fmla="*/ 2147483647 w 747"/>
              <a:gd name="T53" fmla="*/ 2147483647 h 352"/>
              <a:gd name="T54" fmla="*/ 2147483647 w 747"/>
              <a:gd name="T55" fmla="*/ 2147483647 h 352"/>
              <a:gd name="T56" fmla="*/ 2147483647 w 747"/>
              <a:gd name="T57" fmla="*/ 2147483647 h 352"/>
              <a:gd name="T58" fmla="*/ 2147483647 w 747"/>
              <a:gd name="T59" fmla="*/ 2147483647 h 352"/>
              <a:gd name="T60" fmla="*/ 2147483647 w 747"/>
              <a:gd name="T61" fmla="*/ 2147483647 h 352"/>
              <a:gd name="T62" fmla="*/ 2147483647 w 747"/>
              <a:gd name="T63" fmla="*/ 2147483647 h 352"/>
              <a:gd name="T64" fmla="*/ 2147483647 w 747"/>
              <a:gd name="T65" fmla="*/ 2147483647 h 352"/>
              <a:gd name="T66" fmla="*/ 2147483647 w 747"/>
              <a:gd name="T67" fmla="*/ 2147483647 h 352"/>
              <a:gd name="T68" fmla="*/ 2147483647 w 747"/>
              <a:gd name="T69" fmla="*/ 2147483647 h 352"/>
              <a:gd name="T70" fmla="*/ 2147483647 w 747"/>
              <a:gd name="T71" fmla="*/ 2147483647 h 352"/>
              <a:gd name="T72" fmla="*/ 2147483647 w 747"/>
              <a:gd name="T73" fmla="*/ 2147483647 h 352"/>
              <a:gd name="T74" fmla="*/ 2147483647 w 747"/>
              <a:gd name="T75" fmla="*/ 2147483647 h 352"/>
              <a:gd name="T76" fmla="*/ 2147483647 w 747"/>
              <a:gd name="T77" fmla="*/ 2147483647 h 352"/>
              <a:gd name="T78" fmla="*/ 2147483647 w 747"/>
              <a:gd name="T79" fmla="*/ 2147483647 h 352"/>
              <a:gd name="T80" fmla="*/ 2147483647 w 747"/>
              <a:gd name="T81" fmla="*/ 2147483647 h 352"/>
              <a:gd name="T82" fmla="*/ 2147483647 w 747"/>
              <a:gd name="T83" fmla="*/ 2147483647 h 352"/>
              <a:gd name="T84" fmla="*/ 2147483647 w 747"/>
              <a:gd name="T85" fmla="*/ 2147483647 h 352"/>
              <a:gd name="T86" fmla="*/ 2147483647 w 747"/>
              <a:gd name="T87" fmla="*/ 2147483647 h 352"/>
              <a:gd name="T88" fmla="*/ 2147483647 w 747"/>
              <a:gd name="T89" fmla="*/ 2147483647 h 352"/>
              <a:gd name="T90" fmla="*/ 2147483647 w 747"/>
              <a:gd name="T91" fmla="*/ 2147483647 h 352"/>
              <a:gd name="T92" fmla="*/ 2147483647 w 747"/>
              <a:gd name="T93" fmla="*/ 2147483647 h 352"/>
              <a:gd name="T94" fmla="*/ 2147483647 w 747"/>
              <a:gd name="T95" fmla="*/ 0 h 352"/>
              <a:gd name="T96" fmla="*/ 2147483647 w 747"/>
              <a:gd name="T97" fmla="*/ 0 h 352"/>
              <a:gd name="T98" fmla="*/ 2147483647 w 747"/>
              <a:gd name="T99" fmla="*/ 0 h 3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47"/>
              <a:gd name="T151" fmla="*/ 0 h 352"/>
              <a:gd name="T152" fmla="*/ 747 w 747"/>
              <a:gd name="T153" fmla="*/ 352 h 3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47" h="352">
                <a:moveTo>
                  <a:pt x="685" y="0"/>
                </a:moveTo>
                <a:lnTo>
                  <a:pt x="62" y="0"/>
                </a:lnTo>
                <a:lnTo>
                  <a:pt x="39" y="0"/>
                </a:lnTo>
                <a:lnTo>
                  <a:pt x="23" y="6"/>
                </a:lnTo>
                <a:lnTo>
                  <a:pt x="17" y="10"/>
                </a:lnTo>
                <a:lnTo>
                  <a:pt x="12" y="14"/>
                </a:lnTo>
                <a:lnTo>
                  <a:pt x="8" y="18"/>
                </a:lnTo>
                <a:lnTo>
                  <a:pt x="4" y="24"/>
                </a:lnTo>
                <a:lnTo>
                  <a:pt x="0" y="39"/>
                </a:lnTo>
                <a:lnTo>
                  <a:pt x="0" y="57"/>
                </a:lnTo>
                <a:lnTo>
                  <a:pt x="0" y="103"/>
                </a:lnTo>
                <a:lnTo>
                  <a:pt x="0" y="148"/>
                </a:lnTo>
                <a:lnTo>
                  <a:pt x="0" y="162"/>
                </a:lnTo>
                <a:lnTo>
                  <a:pt x="4" y="177"/>
                </a:lnTo>
                <a:lnTo>
                  <a:pt x="8" y="181"/>
                </a:lnTo>
                <a:lnTo>
                  <a:pt x="12" y="185"/>
                </a:lnTo>
                <a:lnTo>
                  <a:pt x="23" y="191"/>
                </a:lnTo>
                <a:lnTo>
                  <a:pt x="39" y="195"/>
                </a:lnTo>
                <a:lnTo>
                  <a:pt x="62" y="197"/>
                </a:lnTo>
                <a:lnTo>
                  <a:pt x="352" y="197"/>
                </a:lnTo>
                <a:lnTo>
                  <a:pt x="352" y="294"/>
                </a:lnTo>
                <a:lnTo>
                  <a:pt x="323" y="284"/>
                </a:lnTo>
                <a:lnTo>
                  <a:pt x="375" y="352"/>
                </a:lnTo>
                <a:lnTo>
                  <a:pt x="424" y="284"/>
                </a:lnTo>
                <a:lnTo>
                  <a:pt x="397" y="294"/>
                </a:lnTo>
                <a:lnTo>
                  <a:pt x="395" y="294"/>
                </a:lnTo>
                <a:lnTo>
                  <a:pt x="395" y="197"/>
                </a:lnTo>
                <a:lnTo>
                  <a:pt x="685" y="197"/>
                </a:lnTo>
                <a:lnTo>
                  <a:pt x="708" y="195"/>
                </a:lnTo>
                <a:lnTo>
                  <a:pt x="724" y="191"/>
                </a:lnTo>
                <a:lnTo>
                  <a:pt x="735" y="185"/>
                </a:lnTo>
                <a:lnTo>
                  <a:pt x="739" y="181"/>
                </a:lnTo>
                <a:lnTo>
                  <a:pt x="743" y="177"/>
                </a:lnTo>
                <a:lnTo>
                  <a:pt x="745" y="162"/>
                </a:lnTo>
                <a:lnTo>
                  <a:pt x="747" y="148"/>
                </a:lnTo>
                <a:lnTo>
                  <a:pt x="747" y="103"/>
                </a:lnTo>
                <a:lnTo>
                  <a:pt x="747" y="57"/>
                </a:lnTo>
                <a:lnTo>
                  <a:pt x="745" y="39"/>
                </a:lnTo>
                <a:lnTo>
                  <a:pt x="743" y="24"/>
                </a:lnTo>
                <a:lnTo>
                  <a:pt x="739" y="18"/>
                </a:lnTo>
                <a:lnTo>
                  <a:pt x="735" y="14"/>
                </a:lnTo>
                <a:lnTo>
                  <a:pt x="731" y="10"/>
                </a:lnTo>
                <a:lnTo>
                  <a:pt x="724" y="6"/>
                </a:lnTo>
                <a:lnTo>
                  <a:pt x="708" y="0"/>
                </a:lnTo>
                <a:lnTo>
                  <a:pt x="685" y="0"/>
                </a:lnTo>
                <a:close/>
              </a:path>
            </a:pathLst>
          </a:custGeom>
          <a:solidFill>
            <a:srgbClr val="F8C3BE"/>
          </a:solidFill>
          <a:ln w="6">
            <a:solidFill>
              <a:srgbClr val="CA3E39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3" name="TextBox 239"/>
          <p:cNvSpPr txBox="1">
            <a:spLocks noChangeArrowheads="1"/>
          </p:cNvSpPr>
          <p:nvPr/>
        </p:nvSpPr>
        <p:spPr bwMode="auto">
          <a:xfrm>
            <a:off x="5014913" y="5237163"/>
            <a:ext cx="1122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Afferent arteriole</a:t>
            </a:r>
          </a:p>
        </p:txBody>
      </p:sp>
      <p:sp>
        <p:nvSpPr>
          <p:cNvPr id="6" name="Freeform 110"/>
          <p:cNvSpPr>
            <a:spLocks/>
          </p:cNvSpPr>
          <p:nvPr/>
        </p:nvSpPr>
        <p:spPr bwMode="auto">
          <a:xfrm>
            <a:off x="4959350" y="4646613"/>
            <a:ext cx="1119188" cy="561975"/>
          </a:xfrm>
          <a:custGeom>
            <a:avLst/>
            <a:gdLst>
              <a:gd name="T0" fmla="*/ 2147483647 w 705"/>
              <a:gd name="T1" fmla="*/ 0 h 354"/>
              <a:gd name="T2" fmla="*/ 2147483647 w 705"/>
              <a:gd name="T3" fmla="*/ 0 h 354"/>
              <a:gd name="T4" fmla="*/ 2147483647 w 705"/>
              <a:gd name="T5" fmla="*/ 0 h 354"/>
              <a:gd name="T6" fmla="*/ 2147483647 w 705"/>
              <a:gd name="T7" fmla="*/ 2147483647 h 354"/>
              <a:gd name="T8" fmla="*/ 2147483647 w 705"/>
              <a:gd name="T9" fmla="*/ 2147483647 h 354"/>
              <a:gd name="T10" fmla="*/ 2147483647 w 705"/>
              <a:gd name="T11" fmla="*/ 2147483647 h 354"/>
              <a:gd name="T12" fmla="*/ 2147483647 w 705"/>
              <a:gd name="T13" fmla="*/ 2147483647 h 354"/>
              <a:gd name="T14" fmla="*/ 2147483647 w 705"/>
              <a:gd name="T15" fmla="*/ 2147483647 h 354"/>
              <a:gd name="T16" fmla="*/ 2147483647 w 705"/>
              <a:gd name="T17" fmla="*/ 2147483647 h 354"/>
              <a:gd name="T18" fmla="*/ 2147483647 w 705"/>
              <a:gd name="T19" fmla="*/ 2147483647 h 354"/>
              <a:gd name="T20" fmla="*/ 0 w 705"/>
              <a:gd name="T21" fmla="*/ 2147483647 h 354"/>
              <a:gd name="T22" fmla="*/ 0 w 705"/>
              <a:gd name="T23" fmla="*/ 2147483647 h 354"/>
              <a:gd name="T24" fmla="*/ 0 w 705"/>
              <a:gd name="T25" fmla="*/ 2147483647 h 354"/>
              <a:gd name="T26" fmla="*/ 0 w 705"/>
              <a:gd name="T27" fmla="*/ 2147483647 h 354"/>
              <a:gd name="T28" fmla="*/ 2147483647 w 705"/>
              <a:gd name="T29" fmla="*/ 2147483647 h 354"/>
              <a:gd name="T30" fmla="*/ 2147483647 w 705"/>
              <a:gd name="T31" fmla="*/ 2147483647 h 354"/>
              <a:gd name="T32" fmla="*/ 2147483647 w 705"/>
              <a:gd name="T33" fmla="*/ 2147483647 h 354"/>
              <a:gd name="T34" fmla="*/ 2147483647 w 705"/>
              <a:gd name="T35" fmla="*/ 2147483647 h 354"/>
              <a:gd name="T36" fmla="*/ 2147483647 w 705"/>
              <a:gd name="T37" fmla="*/ 2147483647 h 354"/>
              <a:gd name="T38" fmla="*/ 2147483647 w 705"/>
              <a:gd name="T39" fmla="*/ 2147483647 h 354"/>
              <a:gd name="T40" fmla="*/ 2147483647 w 705"/>
              <a:gd name="T41" fmla="*/ 2147483647 h 354"/>
              <a:gd name="T42" fmla="*/ 2147483647 w 705"/>
              <a:gd name="T43" fmla="*/ 2147483647 h 354"/>
              <a:gd name="T44" fmla="*/ 2147483647 w 705"/>
              <a:gd name="T45" fmla="*/ 2147483647 h 354"/>
              <a:gd name="T46" fmla="*/ 2147483647 w 705"/>
              <a:gd name="T47" fmla="*/ 2147483647 h 354"/>
              <a:gd name="T48" fmla="*/ 2147483647 w 705"/>
              <a:gd name="T49" fmla="*/ 2147483647 h 354"/>
              <a:gd name="T50" fmla="*/ 2147483647 w 705"/>
              <a:gd name="T51" fmla="*/ 2147483647 h 354"/>
              <a:gd name="T52" fmla="*/ 2147483647 w 705"/>
              <a:gd name="T53" fmla="*/ 2147483647 h 354"/>
              <a:gd name="T54" fmla="*/ 2147483647 w 705"/>
              <a:gd name="T55" fmla="*/ 2147483647 h 354"/>
              <a:gd name="T56" fmla="*/ 2147483647 w 705"/>
              <a:gd name="T57" fmla="*/ 2147483647 h 354"/>
              <a:gd name="T58" fmla="*/ 2147483647 w 705"/>
              <a:gd name="T59" fmla="*/ 2147483647 h 354"/>
              <a:gd name="T60" fmla="*/ 2147483647 w 705"/>
              <a:gd name="T61" fmla="*/ 2147483647 h 354"/>
              <a:gd name="T62" fmla="*/ 2147483647 w 705"/>
              <a:gd name="T63" fmla="*/ 2147483647 h 354"/>
              <a:gd name="T64" fmla="*/ 2147483647 w 705"/>
              <a:gd name="T65" fmla="*/ 2147483647 h 354"/>
              <a:gd name="T66" fmla="*/ 2147483647 w 705"/>
              <a:gd name="T67" fmla="*/ 2147483647 h 354"/>
              <a:gd name="T68" fmla="*/ 2147483647 w 705"/>
              <a:gd name="T69" fmla="*/ 2147483647 h 354"/>
              <a:gd name="T70" fmla="*/ 2147483647 w 705"/>
              <a:gd name="T71" fmla="*/ 2147483647 h 354"/>
              <a:gd name="T72" fmla="*/ 2147483647 w 705"/>
              <a:gd name="T73" fmla="*/ 2147483647 h 354"/>
              <a:gd name="T74" fmla="*/ 2147483647 w 705"/>
              <a:gd name="T75" fmla="*/ 2147483647 h 354"/>
              <a:gd name="T76" fmla="*/ 2147483647 w 705"/>
              <a:gd name="T77" fmla="*/ 2147483647 h 354"/>
              <a:gd name="T78" fmla="*/ 2147483647 w 705"/>
              <a:gd name="T79" fmla="*/ 2147483647 h 354"/>
              <a:gd name="T80" fmla="*/ 2147483647 w 705"/>
              <a:gd name="T81" fmla="*/ 2147483647 h 354"/>
              <a:gd name="T82" fmla="*/ 2147483647 w 705"/>
              <a:gd name="T83" fmla="*/ 2147483647 h 354"/>
              <a:gd name="T84" fmla="*/ 2147483647 w 705"/>
              <a:gd name="T85" fmla="*/ 2147483647 h 354"/>
              <a:gd name="T86" fmla="*/ 2147483647 w 705"/>
              <a:gd name="T87" fmla="*/ 2147483647 h 354"/>
              <a:gd name="T88" fmla="*/ 2147483647 w 705"/>
              <a:gd name="T89" fmla="*/ 2147483647 h 354"/>
              <a:gd name="T90" fmla="*/ 2147483647 w 705"/>
              <a:gd name="T91" fmla="*/ 2147483647 h 354"/>
              <a:gd name="T92" fmla="*/ 2147483647 w 705"/>
              <a:gd name="T93" fmla="*/ 2147483647 h 354"/>
              <a:gd name="T94" fmla="*/ 2147483647 w 705"/>
              <a:gd name="T95" fmla="*/ 2147483647 h 354"/>
              <a:gd name="T96" fmla="*/ 2147483647 w 705"/>
              <a:gd name="T97" fmla="*/ 0 h 354"/>
              <a:gd name="T98" fmla="*/ 2147483647 w 705"/>
              <a:gd name="T99" fmla="*/ 0 h 35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05"/>
              <a:gd name="T151" fmla="*/ 0 h 354"/>
              <a:gd name="T152" fmla="*/ 705 w 705"/>
              <a:gd name="T153" fmla="*/ 354 h 35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05" h="354">
                <a:moveTo>
                  <a:pt x="642" y="0"/>
                </a:moveTo>
                <a:lnTo>
                  <a:pt x="61" y="0"/>
                </a:lnTo>
                <a:lnTo>
                  <a:pt x="39" y="2"/>
                </a:lnTo>
                <a:lnTo>
                  <a:pt x="22" y="6"/>
                </a:lnTo>
                <a:lnTo>
                  <a:pt x="16" y="10"/>
                </a:lnTo>
                <a:lnTo>
                  <a:pt x="12" y="14"/>
                </a:lnTo>
                <a:lnTo>
                  <a:pt x="8" y="20"/>
                </a:lnTo>
                <a:lnTo>
                  <a:pt x="4" y="27"/>
                </a:lnTo>
                <a:lnTo>
                  <a:pt x="2" y="41"/>
                </a:lnTo>
                <a:lnTo>
                  <a:pt x="0" y="59"/>
                </a:lnTo>
                <a:lnTo>
                  <a:pt x="0" y="105"/>
                </a:lnTo>
                <a:lnTo>
                  <a:pt x="0" y="148"/>
                </a:lnTo>
                <a:lnTo>
                  <a:pt x="2" y="164"/>
                </a:lnTo>
                <a:lnTo>
                  <a:pt x="4" y="177"/>
                </a:lnTo>
                <a:lnTo>
                  <a:pt x="8" y="183"/>
                </a:lnTo>
                <a:lnTo>
                  <a:pt x="12" y="187"/>
                </a:lnTo>
                <a:lnTo>
                  <a:pt x="22" y="193"/>
                </a:lnTo>
                <a:lnTo>
                  <a:pt x="39" y="197"/>
                </a:lnTo>
                <a:lnTo>
                  <a:pt x="61" y="199"/>
                </a:lnTo>
                <a:lnTo>
                  <a:pt x="331" y="199"/>
                </a:lnTo>
                <a:lnTo>
                  <a:pt x="331" y="296"/>
                </a:lnTo>
                <a:lnTo>
                  <a:pt x="302" y="286"/>
                </a:lnTo>
                <a:lnTo>
                  <a:pt x="354" y="354"/>
                </a:lnTo>
                <a:lnTo>
                  <a:pt x="403" y="286"/>
                </a:lnTo>
                <a:lnTo>
                  <a:pt x="376" y="296"/>
                </a:lnTo>
                <a:lnTo>
                  <a:pt x="374" y="296"/>
                </a:lnTo>
                <a:lnTo>
                  <a:pt x="374" y="199"/>
                </a:lnTo>
                <a:lnTo>
                  <a:pt x="642" y="199"/>
                </a:lnTo>
                <a:lnTo>
                  <a:pt x="664" y="197"/>
                </a:lnTo>
                <a:lnTo>
                  <a:pt x="681" y="193"/>
                </a:lnTo>
                <a:lnTo>
                  <a:pt x="693" y="187"/>
                </a:lnTo>
                <a:lnTo>
                  <a:pt x="697" y="183"/>
                </a:lnTo>
                <a:lnTo>
                  <a:pt x="699" y="177"/>
                </a:lnTo>
                <a:lnTo>
                  <a:pt x="703" y="164"/>
                </a:lnTo>
                <a:lnTo>
                  <a:pt x="705" y="148"/>
                </a:lnTo>
                <a:lnTo>
                  <a:pt x="705" y="105"/>
                </a:lnTo>
                <a:lnTo>
                  <a:pt x="705" y="59"/>
                </a:lnTo>
                <a:lnTo>
                  <a:pt x="703" y="41"/>
                </a:lnTo>
                <a:lnTo>
                  <a:pt x="699" y="27"/>
                </a:lnTo>
                <a:lnTo>
                  <a:pt x="697" y="20"/>
                </a:lnTo>
                <a:lnTo>
                  <a:pt x="693" y="14"/>
                </a:lnTo>
                <a:lnTo>
                  <a:pt x="687" y="10"/>
                </a:lnTo>
                <a:lnTo>
                  <a:pt x="681" y="6"/>
                </a:lnTo>
                <a:lnTo>
                  <a:pt x="664" y="2"/>
                </a:lnTo>
                <a:lnTo>
                  <a:pt x="642" y="0"/>
                </a:lnTo>
                <a:close/>
              </a:path>
            </a:pathLst>
          </a:custGeom>
          <a:solidFill>
            <a:srgbClr val="F8C3BE"/>
          </a:solidFill>
          <a:ln w="6">
            <a:solidFill>
              <a:srgbClr val="CA3E39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" name="TextBox 238"/>
          <p:cNvSpPr txBox="1">
            <a:spLocks noChangeArrowheads="1"/>
          </p:cNvSpPr>
          <p:nvPr/>
        </p:nvSpPr>
        <p:spPr bwMode="auto">
          <a:xfrm>
            <a:off x="4994275" y="4724400"/>
            <a:ext cx="1162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Cortical radiate a.</a:t>
            </a:r>
          </a:p>
        </p:txBody>
      </p:sp>
      <p:sp>
        <p:nvSpPr>
          <p:cNvPr id="11317" name="Freeform 111"/>
          <p:cNvSpPr>
            <a:spLocks/>
          </p:cNvSpPr>
          <p:nvPr/>
        </p:nvSpPr>
        <p:spPr bwMode="auto">
          <a:xfrm>
            <a:off x="5126038" y="4143375"/>
            <a:ext cx="803275" cy="558800"/>
          </a:xfrm>
          <a:custGeom>
            <a:avLst/>
            <a:gdLst>
              <a:gd name="T0" fmla="*/ 2147483647 w 506"/>
              <a:gd name="T1" fmla="*/ 0 h 352"/>
              <a:gd name="T2" fmla="*/ 2147483647 w 506"/>
              <a:gd name="T3" fmla="*/ 0 h 352"/>
              <a:gd name="T4" fmla="*/ 2147483647 w 506"/>
              <a:gd name="T5" fmla="*/ 0 h 352"/>
              <a:gd name="T6" fmla="*/ 2147483647 w 506"/>
              <a:gd name="T7" fmla="*/ 2147483647 h 352"/>
              <a:gd name="T8" fmla="*/ 2147483647 w 506"/>
              <a:gd name="T9" fmla="*/ 2147483647 h 352"/>
              <a:gd name="T10" fmla="*/ 2147483647 w 506"/>
              <a:gd name="T11" fmla="*/ 2147483647 h 352"/>
              <a:gd name="T12" fmla="*/ 2147483647 w 506"/>
              <a:gd name="T13" fmla="*/ 2147483647 h 352"/>
              <a:gd name="T14" fmla="*/ 2147483647 w 506"/>
              <a:gd name="T15" fmla="*/ 2147483647 h 352"/>
              <a:gd name="T16" fmla="*/ 2147483647 w 506"/>
              <a:gd name="T17" fmla="*/ 2147483647 h 352"/>
              <a:gd name="T18" fmla="*/ 2147483647 w 506"/>
              <a:gd name="T19" fmla="*/ 2147483647 h 352"/>
              <a:gd name="T20" fmla="*/ 0 w 506"/>
              <a:gd name="T21" fmla="*/ 2147483647 h 352"/>
              <a:gd name="T22" fmla="*/ 0 w 506"/>
              <a:gd name="T23" fmla="*/ 2147483647 h 352"/>
              <a:gd name="T24" fmla="*/ 0 w 506"/>
              <a:gd name="T25" fmla="*/ 2147483647 h 352"/>
              <a:gd name="T26" fmla="*/ 0 w 506"/>
              <a:gd name="T27" fmla="*/ 2147483647 h 352"/>
              <a:gd name="T28" fmla="*/ 2147483647 w 506"/>
              <a:gd name="T29" fmla="*/ 2147483647 h 352"/>
              <a:gd name="T30" fmla="*/ 2147483647 w 506"/>
              <a:gd name="T31" fmla="*/ 2147483647 h 352"/>
              <a:gd name="T32" fmla="*/ 2147483647 w 506"/>
              <a:gd name="T33" fmla="*/ 2147483647 h 352"/>
              <a:gd name="T34" fmla="*/ 2147483647 w 506"/>
              <a:gd name="T35" fmla="*/ 2147483647 h 352"/>
              <a:gd name="T36" fmla="*/ 2147483647 w 506"/>
              <a:gd name="T37" fmla="*/ 2147483647 h 352"/>
              <a:gd name="T38" fmla="*/ 2147483647 w 506"/>
              <a:gd name="T39" fmla="*/ 2147483647 h 352"/>
              <a:gd name="T40" fmla="*/ 2147483647 w 506"/>
              <a:gd name="T41" fmla="*/ 2147483647 h 352"/>
              <a:gd name="T42" fmla="*/ 2147483647 w 506"/>
              <a:gd name="T43" fmla="*/ 2147483647 h 352"/>
              <a:gd name="T44" fmla="*/ 2147483647 w 506"/>
              <a:gd name="T45" fmla="*/ 2147483647 h 352"/>
              <a:gd name="T46" fmla="*/ 2147483647 w 506"/>
              <a:gd name="T47" fmla="*/ 2147483647 h 352"/>
              <a:gd name="T48" fmla="*/ 2147483647 w 506"/>
              <a:gd name="T49" fmla="*/ 2147483647 h 352"/>
              <a:gd name="T50" fmla="*/ 2147483647 w 506"/>
              <a:gd name="T51" fmla="*/ 2147483647 h 352"/>
              <a:gd name="T52" fmla="*/ 2147483647 w 506"/>
              <a:gd name="T53" fmla="*/ 2147483647 h 352"/>
              <a:gd name="T54" fmla="*/ 2147483647 w 506"/>
              <a:gd name="T55" fmla="*/ 2147483647 h 352"/>
              <a:gd name="T56" fmla="*/ 2147483647 w 506"/>
              <a:gd name="T57" fmla="*/ 2147483647 h 352"/>
              <a:gd name="T58" fmla="*/ 2147483647 w 506"/>
              <a:gd name="T59" fmla="*/ 2147483647 h 352"/>
              <a:gd name="T60" fmla="*/ 2147483647 w 506"/>
              <a:gd name="T61" fmla="*/ 2147483647 h 352"/>
              <a:gd name="T62" fmla="*/ 2147483647 w 506"/>
              <a:gd name="T63" fmla="*/ 2147483647 h 352"/>
              <a:gd name="T64" fmla="*/ 2147483647 w 506"/>
              <a:gd name="T65" fmla="*/ 2147483647 h 352"/>
              <a:gd name="T66" fmla="*/ 2147483647 w 506"/>
              <a:gd name="T67" fmla="*/ 2147483647 h 352"/>
              <a:gd name="T68" fmla="*/ 2147483647 w 506"/>
              <a:gd name="T69" fmla="*/ 2147483647 h 352"/>
              <a:gd name="T70" fmla="*/ 2147483647 w 506"/>
              <a:gd name="T71" fmla="*/ 2147483647 h 352"/>
              <a:gd name="T72" fmla="*/ 2147483647 w 506"/>
              <a:gd name="T73" fmla="*/ 2147483647 h 352"/>
              <a:gd name="T74" fmla="*/ 2147483647 w 506"/>
              <a:gd name="T75" fmla="*/ 2147483647 h 352"/>
              <a:gd name="T76" fmla="*/ 2147483647 w 506"/>
              <a:gd name="T77" fmla="*/ 2147483647 h 352"/>
              <a:gd name="T78" fmla="*/ 2147483647 w 506"/>
              <a:gd name="T79" fmla="*/ 2147483647 h 352"/>
              <a:gd name="T80" fmla="*/ 2147483647 w 506"/>
              <a:gd name="T81" fmla="*/ 2147483647 h 352"/>
              <a:gd name="T82" fmla="*/ 2147483647 w 506"/>
              <a:gd name="T83" fmla="*/ 2147483647 h 352"/>
              <a:gd name="T84" fmla="*/ 2147483647 w 506"/>
              <a:gd name="T85" fmla="*/ 2147483647 h 352"/>
              <a:gd name="T86" fmla="*/ 2147483647 w 506"/>
              <a:gd name="T87" fmla="*/ 2147483647 h 352"/>
              <a:gd name="T88" fmla="*/ 2147483647 w 506"/>
              <a:gd name="T89" fmla="*/ 2147483647 h 352"/>
              <a:gd name="T90" fmla="*/ 2147483647 w 506"/>
              <a:gd name="T91" fmla="*/ 2147483647 h 352"/>
              <a:gd name="T92" fmla="*/ 2147483647 w 506"/>
              <a:gd name="T93" fmla="*/ 2147483647 h 352"/>
              <a:gd name="T94" fmla="*/ 2147483647 w 506"/>
              <a:gd name="T95" fmla="*/ 2147483647 h 352"/>
              <a:gd name="T96" fmla="*/ 2147483647 w 506"/>
              <a:gd name="T97" fmla="*/ 0 h 352"/>
              <a:gd name="T98" fmla="*/ 2147483647 w 506"/>
              <a:gd name="T99" fmla="*/ 0 h 3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06"/>
              <a:gd name="T151" fmla="*/ 0 h 352"/>
              <a:gd name="T152" fmla="*/ 506 w 506"/>
              <a:gd name="T153" fmla="*/ 352 h 3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06" h="352">
                <a:moveTo>
                  <a:pt x="442" y="0"/>
                </a:moveTo>
                <a:lnTo>
                  <a:pt x="61" y="0"/>
                </a:lnTo>
                <a:lnTo>
                  <a:pt x="39" y="2"/>
                </a:lnTo>
                <a:lnTo>
                  <a:pt x="22" y="6"/>
                </a:lnTo>
                <a:lnTo>
                  <a:pt x="16" y="10"/>
                </a:lnTo>
                <a:lnTo>
                  <a:pt x="12" y="14"/>
                </a:lnTo>
                <a:lnTo>
                  <a:pt x="8" y="20"/>
                </a:lnTo>
                <a:lnTo>
                  <a:pt x="6" y="27"/>
                </a:lnTo>
                <a:lnTo>
                  <a:pt x="2" y="41"/>
                </a:lnTo>
                <a:lnTo>
                  <a:pt x="0" y="60"/>
                </a:lnTo>
                <a:lnTo>
                  <a:pt x="0" y="105"/>
                </a:lnTo>
                <a:lnTo>
                  <a:pt x="0" y="148"/>
                </a:lnTo>
                <a:lnTo>
                  <a:pt x="2" y="165"/>
                </a:lnTo>
                <a:lnTo>
                  <a:pt x="6" y="177"/>
                </a:lnTo>
                <a:lnTo>
                  <a:pt x="8" y="181"/>
                </a:lnTo>
                <a:lnTo>
                  <a:pt x="12" y="187"/>
                </a:lnTo>
                <a:lnTo>
                  <a:pt x="22" y="193"/>
                </a:lnTo>
                <a:lnTo>
                  <a:pt x="39" y="197"/>
                </a:lnTo>
                <a:lnTo>
                  <a:pt x="61" y="197"/>
                </a:lnTo>
                <a:lnTo>
                  <a:pt x="226" y="197"/>
                </a:lnTo>
                <a:lnTo>
                  <a:pt x="226" y="296"/>
                </a:lnTo>
                <a:lnTo>
                  <a:pt x="197" y="286"/>
                </a:lnTo>
                <a:lnTo>
                  <a:pt x="249" y="352"/>
                </a:lnTo>
                <a:lnTo>
                  <a:pt x="298" y="286"/>
                </a:lnTo>
                <a:lnTo>
                  <a:pt x="271" y="294"/>
                </a:lnTo>
                <a:lnTo>
                  <a:pt x="269" y="294"/>
                </a:lnTo>
                <a:lnTo>
                  <a:pt x="269" y="197"/>
                </a:lnTo>
                <a:lnTo>
                  <a:pt x="442" y="197"/>
                </a:lnTo>
                <a:lnTo>
                  <a:pt x="465" y="197"/>
                </a:lnTo>
                <a:lnTo>
                  <a:pt x="481" y="193"/>
                </a:lnTo>
                <a:lnTo>
                  <a:pt x="493" y="187"/>
                </a:lnTo>
                <a:lnTo>
                  <a:pt x="498" y="181"/>
                </a:lnTo>
                <a:lnTo>
                  <a:pt x="500" y="177"/>
                </a:lnTo>
                <a:lnTo>
                  <a:pt x="504" y="165"/>
                </a:lnTo>
                <a:lnTo>
                  <a:pt x="506" y="148"/>
                </a:lnTo>
                <a:lnTo>
                  <a:pt x="506" y="105"/>
                </a:lnTo>
                <a:lnTo>
                  <a:pt x="506" y="60"/>
                </a:lnTo>
                <a:lnTo>
                  <a:pt x="504" y="41"/>
                </a:lnTo>
                <a:lnTo>
                  <a:pt x="500" y="27"/>
                </a:lnTo>
                <a:lnTo>
                  <a:pt x="498" y="20"/>
                </a:lnTo>
                <a:lnTo>
                  <a:pt x="493" y="14"/>
                </a:lnTo>
                <a:lnTo>
                  <a:pt x="487" y="10"/>
                </a:lnTo>
                <a:lnTo>
                  <a:pt x="481" y="6"/>
                </a:lnTo>
                <a:lnTo>
                  <a:pt x="465" y="2"/>
                </a:lnTo>
                <a:lnTo>
                  <a:pt x="442" y="0"/>
                </a:lnTo>
                <a:close/>
              </a:path>
            </a:pathLst>
          </a:custGeom>
          <a:solidFill>
            <a:srgbClr val="F8C3BE"/>
          </a:solidFill>
          <a:ln w="6">
            <a:solidFill>
              <a:srgbClr val="CA3E39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12"/>
          <p:cNvSpPr>
            <a:spLocks/>
          </p:cNvSpPr>
          <p:nvPr/>
        </p:nvSpPr>
        <p:spPr bwMode="auto">
          <a:xfrm>
            <a:off x="5076825" y="3636963"/>
            <a:ext cx="901700" cy="558800"/>
          </a:xfrm>
          <a:custGeom>
            <a:avLst/>
            <a:gdLst>
              <a:gd name="T0" fmla="*/ 2147483647 w 568"/>
              <a:gd name="T1" fmla="*/ 0 h 352"/>
              <a:gd name="T2" fmla="*/ 2147483647 w 568"/>
              <a:gd name="T3" fmla="*/ 0 h 352"/>
              <a:gd name="T4" fmla="*/ 2147483647 w 568"/>
              <a:gd name="T5" fmla="*/ 0 h 352"/>
              <a:gd name="T6" fmla="*/ 2147483647 w 568"/>
              <a:gd name="T7" fmla="*/ 2147483647 h 352"/>
              <a:gd name="T8" fmla="*/ 2147483647 w 568"/>
              <a:gd name="T9" fmla="*/ 2147483647 h 352"/>
              <a:gd name="T10" fmla="*/ 2147483647 w 568"/>
              <a:gd name="T11" fmla="*/ 2147483647 h 352"/>
              <a:gd name="T12" fmla="*/ 2147483647 w 568"/>
              <a:gd name="T13" fmla="*/ 2147483647 h 352"/>
              <a:gd name="T14" fmla="*/ 2147483647 w 568"/>
              <a:gd name="T15" fmla="*/ 2147483647 h 352"/>
              <a:gd name="T16" fmla="*/ 2147483647 w 568"/>
              <a:gd name="T17" fmla="*/ 2147483647 h 352"/>
              <a:gd name="T18" fmla="*/ 0 w 568"/>
              <a:gd name="T19" fmla="*/ 2147483647 h 352"/>
              <a:gd name="T20" fmla="*/ 0 w 568"/>
              <a:gd name="T21" fmla="*/ 2147483647 h 352"/>
              <a:gd name="T22" fmla="*/ 0 w 568"/>
              <a:gd name="T23" fmla="*/ 2147483647 h 352"/>
              <a:gd name="T24" fmla="*/ 0 w 568"/>
              <a:gd name="T25" fmla="*/ 2147483647 h 352"/>
              <a:gd name="T26" fmla="*/ 0 w 568"/>
              <a:gd name="T27" fmla="*/ 2147483647 h 352"/>
              <a:gd name="T28" fmla="*/ 0 w 568"/>
              <a:gd name="T29" fmla="*/ 2147483647 h 352"/>
              <a:gd name="T30" fmla="*/ 2147483647 w 568"/>
              <a:gd name="T31" fmla="*/ 2147483647 h 352"/>
              <a:gd name="T32" fmla="*/ 2147483647 w 568"/>
              <a:gd name="T33" fmla="*/ 2147483647 h 352"/>
              <a:gd name="T34" fmla="*/ 2147483647 w 568"/>
              <a:gd name="T35" fmla="*/ 2147483647 h 352"/>
              <a:gd name="T36" fmla="*/ 2147483647 w 568"/>
              <a:gd name="T37" fmla="*/ 2147483647 h 352"/>
              <a:gd name="T38" fmla="*/ 2147483647 w 568"/>
              <a:gd name="T39" fmla="*/ 2147483647 h 352"/>
              <a:gd name="T40" fmla="*/ 2147483647 w 568"/>
              <a:gd name="T41" fmla="*/ 2147483647 h 352"/>
              <a:gd name="T42" fmla="*/ 2147483647 w 568"/>
              <a:gd name="T43" fmla="*/ 2147483647 h 352"/>
              <a:gd name="T44" fmla="*/ 2147483647 w 568"/>
              <a:gd name="T45" fmla="*/ 2147483647 h 352"/>
              <a:gd name="T46" fmla="*/ 2147483647 w 568"/>
              <a:gd name="T47" fmla="*/ 2147483647 h 352"/>
              <a:gd name="T48" fmla="*/ 2147483647 w 568"/>
              <a:gd name="T49" fmla="*/ 2147483647 h 352"/>
              <a:gd name="T50" fmla="*/ 2147483647 w 568"/>
              <a:gd name="T51" fmla="*/ 2147483647 h 352"/>
              <a:gd name="T52" fmla="*/ 2147483647 w 568"/>
              <a:gd name="T53" fmla="*/ 2147483647 h 352"/>
              <a:gd name="T54" fmla="*/ 2147483647 w 568"/>
              <a:gd name="T55" fmla="*/ 2147483647 h 352"/>
              <a:gd name="T56" fmla="*/ 2147483647 w 568"/>
              <a:gd name="T57" fmla="*/ 2147483647 h 352"/>
              <a:gd name="T58" fmla="*/ 2147483647 w 568"/>
              <a:gd name="T59" fmla="*/ 2147483647 h 352"/>
              <a:gd name="T60" fmla="*/ 2147483647 w 568"/>
              <a:gd name="T61" fmla="*/ 2147483647 h 352"/>
              <a:gd name="T62" fmla="*/ 2147483647 w 568"/>
              <a:gd name="T63" fmla="*/ 2147483647 h 352"/>
              <a:gd name="T64" fmla="*/ 2147483647 w 568"/>
              <a:gd name="T65" fmla="*/ 2147483647 h 352"/>
              <a:gd name="T66" fmla="*/ 2147483647 w 568"/>
              <a:gd name="T67" fmla="*/ 2147483647 h 352"/>
              <a:gd name="T68" fmla="*/ 2147483647 w 568"/>
              <a:gd name="T69" fmla="*/ 2147483647 h 352"/>
              <a:gd name="T70" fmla="*/ 2147483647 w 568"/>
              <a:gd name="T71" fmla="*/ 2147483647 h 352"/>
              <a:gd name="T72" fmla="*/ 2147483647 w 568"/>
              <a:gd name="T73" fmla="*/ 2147483647 h 352"/>
              <a:gd name="T74" fmla="*/ 2147483647 w 568"/>
              <a:gd name="T75" fmla="*/ 2147483647 h 352"/>
              <a:gd name="T76" fmla="*/ 2147483647 w 568"/>
              <a:gd name="T77" fmla="*/ 2147483647 h 352"/>
              <a:gd name="T78" fmla="*/ 2147483647 w 568"/>
              <a:gd name="T79" fmla="*/ 2147483647 h 352"/>
              <a:gd name="T80" fmla="*/ 2147483647 w 568"/>
              <a:gd name="T81" fmla="*/ 2147483647 h 352"/>
              <a:gd name="T82" fmla="*/ 2147483647 w 568"/>
              <a:gd name="T83" fmla="*/ 2147483647 h 352"/>
              <a:gd name="T84" fmla="*/ 2147483647 w 568"/>
              <a:gd name="T85" fmla="*/ 2147483647 h 352"/>
              <a:gd name="T86" fmla="*/ 2147483647 w 568"/>
              <a:gd name="T87" fmla="*/ 2147483647 h 352"/>
              <a:gd name="T88" fmla="*/ 2147483647 w 568"/>
              <a:gd name="T89" fmla="*/ 2147483647 h 352"/>
              <a:gd name="T90" fmla="*/ 2147483647 w 568"/>
              <a:gd name="T91" fmla="*/ 2147483647 h 352"/>
              <a:gd name="T92" fmla="*/ 2147483647 w 568"/>
              <a:gd name="T93" fmla="*/ 2147483647 h 352"/>
              <a:gd name="T94" fmla="*/ 2147483647 w 568"/>
              <a:gd name="T95" fmla="*/ 2147483647 h 352"/>
              <a:gd name="T96" fmla="*/ 2147483647 w 568"/>
              <a:gd name="T97" fmla="*/ 0 h 352"/>
              <a:gd name="T98" fmla="*/ 2147483647 w 568"/>
              <a:gd name="T99" fmla="*/ 0 h 3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8"/>
              <a:gd name="T151" fmla="*/ 0 h 352"/>
              <a:gd name="T152" fmla="*/ 568 w 568"/>
              <a:gd name="T153" fmla="*/ 352 h 3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8" h="352">
                <a:moveTo>
                  <a:pt x="506" y="0"/>
                </a:moveTo>
                <a:lnTo>
                  <a:pt x="61" y="0"/>
                </a:lnTo>
                <a:lnTo>
                  <a:pt x="39" y="2"/>
                </a:lnTo>
                <a:lnTo>
                  <a:pt x="22" y="6"/>
                </a:lnTo>
                <a:lnTo>
                  <a:pt x="16" y="10"/>
                </a:lnTo>
                <a:lnTo>
                  <a:pt x="12" y="14"/>
                </a:lnTo>
                <a:lnTo>
                  <a:pt x="8" y="21"/>
                </a:lnTo>
                <a:lnTo>
                  <a:pt x="4" y="27"/>
                </a:lnTo>
                <a:lnTo>
                  <a:pt x="0" y="41"/>
                </a:lnTo>
                <a:lnTo>
                  <a:pt x="0" y="58"/>
                </a:lnTo>
                <a:lnTo>
                  <a:pt x="0" y="103"/>
                </a:lnTo>
                <a:lnTo>
                  <a:pt x="0" y="148"/>
                </a:lnTo>
                <a:lnTo>
                  <a:pt x="0" y="165"/>
                </a:lnTo>
                <a:lnTo>
                  <a:pt x="4" y="177"/>
                </a:lnTo>
                <a:lnTo>
                  <a:pt x="8" y="181"/>
                </a:lnTo>
                <a:lnTo>
                  <a:pt x="12" y="185"/>
                </a:lnTo>
                <a:lnTo>
                  <a:pt x="22" y="193"/>
                </a:lnTo>
                <a:lnTo>
                  <a:pt x="39" y="195"/>
                </a:lnTo>
                <a:lnTo>
                  <a:pt x="61" y="198"/>
                </a:lnTo>
                <a:lnTo>
                  <a:pt x="257" y="198"/>
                </a:lnTo>
                <a:lnTo>
                  <a:pt x="257" y="296"/>
                </a:lnTo>
                <a:lnTo>
                  <a:pt x="228" y="284"/>
                </a:lnTo>
                <a:lnTo>
                  <a:pt x="280" y="352"/>
                </a:lnTo>
                <a:lnTo>
                  <a:pt x="329" y="284"/>
                </a:lnTo>
                <a:lnTo>
                  <a:pt x="302" y="294"/>
                </a:lnTo>
                <a:lnTo>
                  <a:pt x="300" y="294"/>
                </a:lnTo>
                <a:lnTo>
                  <a:pt x="300" y="198"/>
                </a:lnTo>
                <a:lnTo>
                  <a:pt x="506" y="198"/>
                </a:lnTo>
                <a:lnTo>
                  <a:pt x="529" y="195"/>
                </a:lnTo>
                <a:lnTo>
                  <a:pt x="545" y="193"/>
                </a:lnTo>
                <a:lnTo>
                  <a:pt x="555" y="185"/>
                </a:lnTo>
                <a:lnTo>
                  <a:pt x="559" y="181"/>
                </a:lnTo>
                <a:lnTo>
                  <a:pt x="564" y="177"/>
                </a:lnTo>
                <a:lnTo>
                  <a:pt x="568" y="165"/>
                </a:lnTo>
                <a:lnTo>
                  <a:pt x="568" y="148"/>
                </a:lnTo>
                <a:lnTo>
                  <a:pt x="568" y="103"/>
                </a:lnTo>
                <a:lnTo>
                  <a:pt x="568" y="58"/>
                </a:lnTo>
                <a:lnTo>
                  <a:pt x="568" y="41"/>
                </a:lnTo>
                <a:lnTo>
                  <a:pt x="564" y="27"/>
                </a:lnTo>
                <a:lnTo>
                  <a:pt x="559" y="21"/>
                </a:lnTo>
                <a:lnTo>
                  <a:pt x="555" y="14"/>
                </a:lnTo>
                <a:lnTo>
                  <a:pt x="551" y="10"/>
                </a:lnTo>
                <a:lnTo>
                  <a:pt x="545" y="6"/>
                </a:lnTo>
                <a:lnTo>
                  <a:pt x="529" y="2"/>
                </a:lnTo>
                <a:lnTo>
                  <a:pt x="506" y="0"/>
                </a:lnTo>
                <a:close/>
              </a:path>
            </a:pathLst>
          </a:custGeom>
          <a:solidFill>
            <a:srgbClr val="F8C3BE"/>
          </a:solidFill>
          <a:ln w="6">
            <a:solidFill>
              <a:srgbClr val="CA3E39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9" name="Freeform 113"/>
          <p:cNvSpPr>
            <a:spLocks/>
          </p:cNvSpPr>
          <p:nvPr/>
        </p:nvSpPr>
        <p:spPr bwMode="auto">
          <a:xfrm>
            <a:off x="5040313" y="3127375"/>
            <a:ext cx="973137" cy="558800"/>
          </a:xfrm>
          <a:custGeom>
            <a:avLst/>
            <a:gdLst>
              <a:gd name="T0" fmla="*/ 2147483647 w 613"/>
              <a:gd name="T1" fmla="*/ 0 h 352"/>
              <a:gd name="T2" fmla="*/ 2147483647 w 613"/>
              <a:gd name="T3" fmla="*/ 0 h 352"/>
              <a:gd name="T4" fmla="*/ 2147483647 w 613"/>
              <a:gd name="T5" fmla="*/ 0 h 352"/>
              <a:gd name="T6" fmla="*/ 2147483647 w 613"/>
              <a:gd name="T7" fmla="*/ 0 h 352"/>
              <a:gd name="T8" fmla="*/ 2147483647 w 613"/>
              <a:gd name="T9" fmla="*/ 2147483647 h 352"/>
              <a:gd name="T10" fmla="*/ 2147483647 w 613"/>
              <a:gd name="T11" fmla="*/ 2147483647 h 352"/>
              <a:gd name="T12" fmla="*/ 2147483647 w 613"/>
              <a:gd name="T13" fmla="*/ 2147483647 h 352"/>
              <a:gd name="T14" fmla="*/ 2147483647 w 613"/>
              <a:gd name="T15" fmla="*/ 2147483647 h 352"/>
              <a:gd name="T16" fmla="*/ 2147483647 w 613"/>
              <a:gd name="T17" fmla="*/ 2147483647 h 352"/>
              <a:gd name="T18" fmla="*/ 2147483647 w 613"/>
              <a:gd name="T19" fmla="*/ 2147483647 h 352"/>
              <a:gd name="T20" fmla="*/ 0 w 613"/>
              <a:gd name="T21" fmla="*/ 2147483647 h 352"/>
              <a:gd name="T22" fmla="*/ 0 w 613"/>
              <a:gd name="T23" fmla="*/ 2147483647 h 352"/>
              <a:gd name="T24" fmla="*/ 0 w 613"/>
              <a:gd name="T25" fmla="*/ 2147483647 h 352"/>
              <a:gd name="T26" fmla="*/ 0 w 613"/>
              <a:gd name="T27" fmla="*/ 2147483647 h 352"/>
              <a:gd name="T28" fmla="*/ 2147483647 w 613"/>
              <a:gd name="T29" fmla="*/ 2147483647 h 352"/>
              <a:gd name="T30" fmla="*/ 2147483647 w 613"/>
              <a:gd name="T31" fmla="*/ 2147483647 h 352"/>
              <a:gd name="T32" fmla="*/ 2147483647 w 613"/>
              <a:gd name="T33" fmla="*/ 2147483647 h 352"/>
              <a:gd name="T34" fmla="*/ 2147483647 w 613"/>
              <a:gd name="T35" fmla="*/ 2147483647 h 352"/>
              <a:gd name="T36" fmla="*/ 2147483647 w 613"/>
              <a:gd name="T37" fmla="*/ 2147483647 h 352"/>
              <a:gd name="T38" fmla="*/ 2147483647 w 613"/>
              <a:gd name="T39" fmla="*/ 2147483647 h 352"/>
              <a:gd name="T40" fmla="*/ 2147483647 w 613"/>
              <a:gd name="T41" fmla="*/ 2147483647 h 352"/>
              <a:gd name="T42" fmla="*/ 2147483647 w 613"/>
              <a:gd name="T43" fmla="*/ 2147483647 h 352"/>
              <a:gd name="T44" fmla="*/ 2147483647 w 613"/>
              <a:gd name="T45" fmla="*/ 2147483647 h 352"/>
              <a:gd name="T46" fmla="*/ 2147483647 w 613"/>
              <a:gd name="T47" fmla="*/ 2147483647 h 352"/>
              <a:gd name="T48" fmla="*/ 2147483647 w 613"/>
              <a:gd name="T49" fmla="*/ 2147483647 h 352"/>
              <a:gd name="T50" fmla="*/ 2147483647 w 613"/>
              <a:gd name="T51" fmla="*/ 2147483647 h 352"/>
              <a:gd name="T52" fmla="*/ 2147483647 w 613"/>
              <a:gd name="T53" fmla="*/ 2147483647 h 352"/>
              <a:gd name="T54" fmla="*/ 2147483647 w 613"/>
              <a:gd name="T55" fmla="*/ 2147483647 h 352"/>
              <a:gd name="T56" fmla="*/ 2147483647 w 613"/>
              <a:gd name="T57" fmla="*/ 2147483647 h 352"/>
              <a:gd name="T58" fmla="*/ 2147483647 w 613"/>
              <a:gd name="T59" fmla="*/ 2147483647 h 352"/>
              <a:gd name="T60" fmla="*/ 2147483647 w 613"/>
              <a:gd name="T61" fmla="*/ 2147483647 h 352"/>
              <a:gd name="T62" fmla="*/ 2147483647 w 613"/>
              <a:gd name="T63" fmla="*/ 2147483647 h 352"/>
              <a:gd name="T64" fmla="*/ 2147483647 w 613"/>
              <a:gd name="T65" fmla="*/ 2147483647 h 352"/>
              <a:gd name="T66" fmla="*/ 2147483647 w 613"/>
              <a:gd name="T67" fmla="*/ 2147483647 h 352"/>
              <a:gd name="T68" fmla="*/ 2147483647 w 613"/>
              <a:gd name="T69" fmla="*/ 2147483647 h 352"/>
              <a:gd name="T70" fmla="*/ 2147483647 w 613"/>
              <a:gd name="T71" fmla="*/ 2147483647 h 352"/>
              <a:gd name="T72" fmla="*/ 2147483647 w 613"/>
              <a:gd name="T73" fmla="*/ 2147483647 h 352"/>
              <a:gd name="T74" fmla="*/ 2147483647 w 613"/>
              <a:gd name="T75" fmla="*/ 2147483647 h 352"/>
              <a:gd name="T76" fmla="*/ 2147483647 w 613"/>
              <a:gd name="T77" fmla="*/ 2147483647 h 352"/>
              <a:gd name="T78" fmla="*/ 2147483647 w 613"/>
              <a:gd name="T79" fmla="*/ 2147483647 h 352"/>
              <a:gd name="T80" fmla="*/ 2147483647 w 613"/>
              <a:gd name="T81" fmla="*/ 2147483647 h 352"/>
              <a:gd name="T82" fmla="*/ 2147483647 w 613"/>
              <a:gd name="T83" fmla="*/ 2147483647 h 352"/>
              <a:gd name="T84" fmla="*/ 2147483647 w 613"/>
              <a:gd name="T85" fmla="*/ 2147483647 h 352"/>
              <a:gd name="T86" fmla="*/ 2147483647 w 613"/>
              <a:gd name="T87" fmla="*/ 2147483647 h 352"/>
              <a:gd name="T88" fmla="*/ 2147483647 w 613"/>
              <a:gd name="T89" fmla="*/ 2147483647 h 352"/>
              <a:gd name="T90" fmla="*/ 2147483647 w 613"/>
              <a:gd name="T91" fmla="*/ 2147483647 h 352"/>
              <a:gd name="T92" fmla="*/ 2147483647 w 613"/>
              <a:gd name="T93" fmla="*/ 2147483647 h 352"/>
              <a:gd name="T94" fmla="*/ 2147483647 w 613"/>
              <a:gd name="T95" fmla="*/ 0 h 352"/>
              <a:gd name="T96" fmla="*/ 2147483647 w 613"/>
              <a:gd name="T97" fmla="*/ 0 h 352"/>
              <a:gd name="T98" fmla="*/ 2147483647 w 613"/>
              <a:gd name="T99" fmla="*/ 0 h 3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13"/>
              <a:gd name="T151" fmla="*/ 0 h 352"/>
              <a:gd name="T152" fmla="*/ 613 w 613"/>
              <a:gd name="T153" fmla="*/ 352 h 3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13" h="352">
                <a:moveTo>
                  <a:pt x="550" y="0"/>
                </a:moveTo>
                <a:lnTo>
                  <a:pt x="64" y="0"/>
                </a:lnTo>
                <a:lnTo>
                  <a:pt x="41" y="0"/>
                </a:lnTo>
                <a:lnTo>
                  <a:pt x="25" y="6"/>
                </a:lnTo>
                <a:lnTo>
                  <a:pt x="19" y="10"/>
                </a:lnTo>
                <a:lnTo>
                  <a:pt x="12" y="14"/>
                </a:lnTo>
                <a:lnTo>
                  <a:pt x="8" y="19"/>
                </a:lnTo>
                <a:lnTo>
                  <a:pt x="6" y="25"/>
                </a:lnTo>
                <a:lnTo>
                  <a:pt x="2" y="41"/>
                </a:lnTo>
                <a:lnTo>
                  <a:pt x="0" y="58"/>
                </a:lnTo>
                <a:lnTo>
                  <a:pt x="0" y="103"/>
                </a:lnTo>
                <a:lnTo>
                  <a:pt x="0" y="148"/>
                </a:lnTo>
                <a:lnTo>
                  <a:pt x="2" y="163"/>
                </a:lnTo>
                <a:lnTo>
                  <a:pt x="6" y="177"/>
                </a:lnTo>
                <a:lnTo>
                  <a:pt x="8" y="181"/>
                </a:lnTo>
                <a:lnTo>
                  <a:pt x="12" y="185"/>
                </a:lnTo>
                <a:lnTo>
                  <a:pt x="25" y="191"/>
                </a:lnTo>
                <a:lnTo>
                  <a:pt x="41" y="195"/>
                </a:lnTo>
                <a:lnTo>
                  <a:pt x="64" y="198"/>
                </a:lnTo>
                <a:lnTo>
                  <a:pt x="280" y="198"/>
                </a:lnTo>
                <a:lnTo>
                  <a:pt x="280" y="294"/>
                </a:lnTo>
                <a:lnTo>
                  <a:pt x="251" y="284"/>
                </a:lnTo>
                <a:lnTo>
                  <a:pt x="303" y="352"/>
                </a:lnTo>
                <a:lnTo>
                  <a:pt x="352" y="284"/>
                </a:lnTo>
                <a:lnTo>
                  <a:pt x="325" y="294"/>
                </a:lnTo>
                <a:lnTo>
                  <a:pt x="323" y="294"/>
                </a:lnTo>
                <a:lnTo>
                  <a:pt x="323" y="198"/>
                </a:lnTo>
                <a:lnTo>
                  <a:pt x="550" y="198"/>
                </a:lnTo>
                <a:lnTo>
                  <a:pt x="572" y="195"/>
                </a:lnTo>
                <a:lnTo>
                  <a:pt x="589" y="191"/>
                </a:lnTo>
                <a:lnTo>
                  <a:pt x="599" y="185"/>
                </a:lnTo>
                <a:lnTo>
                  <a:pt x="603" y="181"/>
                </a:lnTo>
                <a:lnTo>
                  <a:pt x="607" y="177"/>
                </a:lnTo>
                <a:lnTo>
                  <a:pt x="611" y="163"/>
                </a:lnTo>
                <a:lnTo>
                  <a:pt x="613" y="148"/>
                </a:lnTo>
                <a:lnTo>
                  <a:pt x="613" y="103"/>
                </a:lnTo>
                <a:lnTo>
                  <a:pt x="613" y="58"/>
                </a:lnTo>
                <a:lnTo>
                  <a:pt x="611" y="41"/>
                </a:lnTo>
                <a:lnTo>
                  <a:pt x="607" y="25"/>
                </a:lnTo>
                <a:lnTo>
                  <a:pt x="603" y="19"/>
                </a:lnTo>
                <a:lnTo>
                  <a:pt x="599" y="14"/>
                </a:lnTo>
                <a:lnTo>
                  <a:pt x="595" y="10"/>
                </a:lnTo>
                <a:lnTo>
                  <a:pt x="589" y="6"/>
                </a:lnTo>
                <a:lnTo>
                  <a:pt x="572" y="0"/>
                </a:lnTo>
                <a:lnTo>
                  <a:pt x="550" y="0"/>
                </a:lnTo>
                <a:close/>
              </a:path>
            </a:pathLst>
          </a:custGeom>
          <a:solidFill>
            <a:srgbClr val="F8C3BE"/>
          </a:solidFill>
          <a:ln w="6">
            <a:solidFill>
              <a:srgbClr val="CA3E39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4"/>
          <p:cNvSpPr>
            <a:spLocks/>
          </p:cNvSpPr>
          <p:nvPr/>
        </p:nvSpPr>
        <p:spPr bwMode="auto">
          <a:xfrm>
            <a:off x="5191125" y="2617788"/>
            <a:ext cx="655638" cy="558800"/>
          </a:xfrm>
          <a:custGeom>
            <a:avLst/>
            <a:gdLst>
              <a:gd name="T0" fmla="*/ 2147483647 w 413"/>
              <a:gd name="T1" fmla="*/ 0 h 352"/>
              <a:gd name="T2" fmla="*/ 2147483647 w 413"/>
              <a:gd name="T3" fmla="*/ 0 h 352"/>
              <a:gd name="T4" fmla="*/ 2147483647 w 413"/>
              <a:gd name="T5" fmla="*/ 0 h 352"/>
              <a:gd name="T6" fmla="*/ 2147483647 w 413"/>
              <a:gd name="T7" fmla="*/ 2147483647 h 352"/>
              <a:gd name="T8" fmla="*/ 2147483647 w 413"/>
              <a:gd name="T9" fmla="*/ 2147483647 h 352"/>
              <a:gd name="T10" fmla="*/ 2147483647 w 413"/>
              <a:gd name="T11" fmla="*/ 2147483647 h 352"/>
              <a:gd name="T12" fmla="*/ 2147483647 w 413"/>
              <a:gd name="T13" fmla="*/ 2147483647 h 352"/>
              <a:gd name="T14" fmla="*/ 2147483647 w 413"/>
              <a:gd name="T15" fmla="*/ 2147483647 h 352"/>
              <a:gd name="T16" fmla="*/ 2147483647 w 413"/>
              <a:gd name="T17" fmla="*/ 2147483647 h 352"/>
              <a:gd name="T18" fmla="*/ 2147483647 w 413"/>
              <a:gd name="T19" fmla="*/ 2147483647 h 352"/>
              <a:gd name="T20" fmla="*/ 0 w 413"/>
              <a:gd name="T21" fmla="*/ 2147483647 h 352"/>
              <a:gd name="T22" fmla="*/ 0 w 413"/>
              <a:gd name="T23" fmla="*/ 2147483647 h 352"/>
              <a:gd name="T24" fmla="*/ 0 w 413"/>
              <a:gd name="T25" fmla="*/ 2147483647 h 352"/>
              <a:gd name="T26" fmla="*/ 0 w 413"/>
              <a:gd name="T27" fmla="*/ 2147483647 h 352"/>
              <a:gd name="T28" fmla="*/ 2147483647 w 413"/>
              <a:gd name="T29" fmla="*/ 2147483647 h 352"/>
              <a:gd name="T30" fmla="*/ 2147483647 w 413"/>
              <a:gd name="T31" fmla="*/ 2147483647 h 352"/>
              <a:gd name="T32" fmla="*/ 2147483647 w 413"/>
              <a:gd name="T33" fmla="*/ 2147483647 h 352"/>
              <a:gd name="T34" fmla="*/ 2147483647 w 413"/>
              <a:gd name="T35" fmla="*/ 2147483647 h 352"/>
              <a:gd name="T36" fmla="*/ 2147483647 w 413"/>
              <a:gd name="T37" fmla="*/ 2147483647 h 352"/>
              <a:gd name="T38" fmla="*/ 2147483647 w 413"/>
              <a:gd name="T39" fmla="*/ 2147483647 h 352"/>
              <a:gd name="T40" fmla="*/ 2147483647 w 413"/>
              <a:gd name="T41" fmla="*/ 2147483647 h 352"/>
              <a:gd name="T42" fmla="*/ 2147483647 w 413"/>
              <a:gd name="T43" fmla="*/ 2147483647 h 352"/>
              <a:gd name="T44" fmla="*/ 2147483647 w 413"/>
              <a:gd name="T45" fmla="*/ 2147483647 h 352"/>
              <a:gd name="T46" fmla="*/ 2147483647 w 413"/>
              <a:gd name="T47" fmla="*/ 2147483647 h 352"/>
              <a:gd name="T48" fmla="*/ 2147483647 w 413"/>
              <a:gd name="T49" fmla="*/ 2147483647 h 352"/>
              <a:gd name="T50" fmla="*/ 2147483647 w 413"/>
              <a:gd name="T51" fmla="*/ 2147483647 h 352"/>
              <a:gd name="T52" fmla="*/ 2147483647 w 413"/>
              <a:gd name="T53" fmla="*/ 2147483647 h 352"/>
              <a:gd name="T54" fmla="*/ 2147483647 w 413"/>
              <a:gd name="T55" fmla="*/ 2147483647 h 352"/>
              <a:gd name="T56" fmla="*/ 2147483647 w 413"/>
              <a:gd name="T57" fmla="*/ 2147483647 h 352"/>
              <a:gd name="T58" fmla="*/ 2147483647 w 413"/>
              <a:gd name="T59" fmla="*/ 2147483647 h 352"/>
              <a:gd name="T60" fmla="*/ 2147483647 w 413"/>
              <a:gd name="T61" fmla="*/ 2147483647 h 352"/>
              <a:gd name="T62" fmla="*/ 2147483647 w 413"/>
              <a:gd name="T63" fmla="*/ 2147483647 h 352"/>
              <a:gd name="T64" fmla="*/ 2147483647 w 413"/>
              <a:gd name="T65" fmla="*/ 2147483647 h 352"/>
              <a:gd name="T66" fmla="*/ 2147483647 w 413"/>
              <a:gd name="T67" fmla="*/ 2147483647 h 352"/>
              <a:gd name="T68" fmla="*/ 2147483647 w 413"/>
              <a:gd name="T69" fmla="*/ 2147483647 h 352"/>
              <a:gd name="T70" fmla="*/ 2147483647 w 413"/>
              <a:gd name="T71" fmla="*/ 2147483647 h 352"/>
              <a:gd name="T72" fmla="*/ 2147483647 w 413"/>
              <a:gd name="T73" fmla="*/ 2147483647 h 352"/>
              <a:gd name="T74" fmla="*/ 2147483647 w 413"/>
              <a:gd name="T75" fmla="*/ 2147483647 h 352"/>
              <a:gd name="T76" fmla="*/ 2147483647 w 413"/>
              <a:gd name="T77" fmla="*/ 2147483647 h 352"/>
              <a:gd name="T78" fmla="*/ 2147483647 w 413"/>
              <a:gd name="T79" fmla="*/ 2147483647 h 352"/>
              <a:gd name="T80" fmla="*/ 2147483647 w 413"/>
              <a:gd name="T81" fmla="*/ 2147483647 h 352"/>
              <a:gd name="T82" fmla="*/ 2147483647 w 413"/>
              <a:gd name="T83" fmla="*/ 2147483647 h 352"/>
              <a:gd name="T84" fmla="*/ 2147483647 w 413"/>
              <a:gd name="T85" fmla="*/ 2147483647 h 352"/>
              <a:gd name="T86" fmla="*/ 2147483647 w 413"/>
              <a:gd name="T87" fmla="*/ 2147483647 h 352"/>
              <a:gd name="T88" fmla="*/ 2147483647 w 413"/>
              <a:gd name="T89" fmla="*/ 2147483647 h 352"/>
              <a:gd name="T90" fmla="*/ 2147483647 w 413"/>
              <a:gd name="T91" fmla="*/ 2147483647 h 352"/>
              <a:gd name="T92" fmla="*/ 2147483647 w 413"/>
              <a:gd name="T93" fmla="*/ 2147483647 h 352"/>
              <a:gd name="T94" fmla="*/ 2147483647 w 413"/>
              <a:gd name="T95" fmla="*/ 2147483647 h 352"/>
              <a:gd name="T96" fmla="*/ 2147483647 w 413"/>
              <a:gd name="T97" fmla="*/ 0 h 352"/>
              <a:gd name="T98" fmla="*/ 2147483647 w 413"/>
              <a:gd name="T99" fmla="*/ 0 h 3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352"/>
              <a:gd name="T152" fmla="*/ 413 w 413"/>
              <a:gd name="T153" fmla="*/ 352 h 3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352">
                <a:moveTo>
                  <a:pt x="350" y="0"/>
                </a:moveTo>
                <a:lnTo>
                  <a:pt x="64" y="0"/>
                </a:lnTo>
                <a:lnTo>
                  <a:pt x="41" y="2"/>
                </a:lnTo>
                <a:lnTo>
                  <a:pt x="24" y="6"/>
                </a:lnTo>
                <a:lnTo>
                  <a:pt x="18" y="10"/>
                </a:lnTo>
                <a:lnTo>
                  <a:pt x="12" y="14"/>
                </a:lnTo>
                <a:lnTo>
                  <a:pt x="8" y="21"/>
                </a:lnTo>
                <a:lnTo>
                  <a:pt x="6" y="27"/>
                </a:lnTo>
                <a:lnTo>
                  <a:pt x="2" y="41"/>
                </a:lnTo>
                <a:lnTo>
                  <a:pt x="0" y="60"/>
                </a:lnTo>
                <a:lnTo>
                  <a:pt x="0" y="105"/>
                </a:lnTo>
                <a:lnTo>
                  <a:pt x="0" y="148"/>
                </a:lnTo>
                <a:lnTo>
                  <a:pt x="2" y="165"/>
                </a:lnTo>
                <a:lnTo>
                  <a:pt x="6" y="177"/>
                </a:lnTo>
                <a:lnTo>
                  <a:pt x="8" y="181"/>
                </a:lnTo>
                <a:lnTo>
                  <a:pt x="12" y="187"/>
                </a:lnTo>
                <a:lnTo>
                  <a:pt x="24" y="193"/>
                </a:lnTo>
                <a:lnTo>
                  <a:pt x="41" y="198"/>
                </a:lnTo>
                <a:lnTo>
                  <a:pt x="64" y="198"/>
                </a:lnTo>
                <a:lnTo>
                  <a:pt x="185" y="198"/>
                </a:lnTo>
                <a:lnTo>
                  <a:pt x="185" y="296"/>
                </a:lnTo>
                <a:lnTo>
                  <a:pt x="156" y="286"/>
                </a:lnTo>
                <a:lnTo>
                  <a:pt x="208" y="352"/>
                </a:lnTo>
                <a:lnTo>
                  <a:pt x="257" y="286"/>
                </a:lnTo>
                <a:lnTo>
                  <a:pt x="230" y="294"/>
                </a:lnTo>
                <a:lnTo>
                  <a:pt x="228" y="294"/>
                </a:lnTo>
                <a:lnTo>
                  <a:pt x="228" y="198"/>
                </a:lnTo>
                <a:lnTo>
                  <a:pt x="350" y="198"/>
                </a:lnTo>
                <a:lnTo>
                  <a:pt x="372" y="198"/>
                </a:lnTo>
                <a:lnTo>
                  <a:pt x="389" y="193"/>
                </a:lnTo>
                <a:lnTo>
                  <a:pt x="399" y="187"/>
                </a:lnTo>
                <a:lnTo>
                  <a:pt x="403" y="181"/>
                </a:lnTo>
                <a:lnTo>
                  <a:pt x="407" y="177"/>
                </a:lnTo>
                <a:lnTo>
                  <a:pt x="411" y="165"/>
                </a:lnTo>
                <a:lnTo>
                  <a:pt x="411" y="148"/>
                </a:lnTo>
                <a:lnTo>
                  <a:pt x="413" y="105"/>
                </a:lnTo>
                <a:lnTo>
                  <a:pt x="411" y="60"/>
                </a:lnTo>
                <a:lnTo>
                  <a:pt x="411" y="41"/>
                </a:lnTo>
                <a:lnTo>
                  <a:pt x="407" y="27"/>
                </a:lnTo>
                <a:lnTo>
                  <a:pt x="403" y="21"/>
                </a:lnTo>
                <a:lnTo>
                  <a:pt x="399" y="14"/>
                </a:lnTo>
                <a:lnTo>
                  <a:pt x="395" y="10"/>
                </a:lnTo>
                <a:lnTo>
                  <a:pt x="389" y="6"/>
                </a:lnTo>
                <a:lnTo>
                  <a:pt x="372" y="2"/>
                </a:lnTo>
                <a:lnTo>
                  <a:pt x="350" y="0"/>
                </a:lnTo>
                <a:close/>
              </a:path>
            </a:pathLst>
          </a:custGeom>
          <a:solidFill>
            <a:srgbClr val="F8C3BE"/>
          </a:solidFill>
          <a:ln w="6">
            <a:solidFill>
              <a:srgbClr val="CA3E39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5"/>
          <p:cNvSpPr>
            <a:spLocks/>
          </p:cNvSpPr>
          <p:nvPr/>
        </p:nvSpPr>
        <p:spPr bwMode="auto">
          <a:xfrm>
            <a:off x="5259388" y="2105025"/>
            <a:ext cx="519112" cy="561975"/>
          </a:xfrm>
          <a:custGeom>
            <a:avLst/>
            <a:gdLst>
              <a:gd name="T0" fmla="*/ 2147483647 w 327"/>
              <a:gd name="T1" fmla="*/ 0 h 354"/>
              <a:gd name="T2" fmla="*/ 2147483647 w 327"/>
              <a:gd name="T3" fmla="*/ 0 h 354"/>
              <a:gd name="T4" fmla="*/ 2147483647 w 327"/>
              <a:gd name="T5" fmla="*/ 0 h 354"/>
              <a:gd name="T6" fmla="*/ 2147483647 w 327"/>
              <a:gd name="T7" fmla="*/ 2147483647 h 354"/>
              <a:gd name="T8" fmla="*/ 2147483647 w 327"/>
              <a:gd name="T9" fmla="*/ 2147483647 h 354"/>
              <a:gd name="T10" fmla="*/ 2147483647 w 327"/>
              <a:gd name="T11" fmla="*/ 2147483647 h 354"/>
              <a:gd name="T12" fmla="*/ 2147483647 w 327"/>
              <a:gd name="T13" fmla="*/ 2147483647 h 354"/>
              <a:gd name="T14" fmla="*/ 2147483647 w 327"/>
              <a:gd name="T15" fmla="*/ 2147483647 h 354"/>
              <a:gd name="T16" fmla="*/ 2147483647 w 327"/>
              <a:gd name="T17" fmla="*/ 2147483647 h 354"/>
              <a:gd name="T18" fmla="*/ 0 w 327"/>
              <a:gd name="T19" fmla="*/ 2147483647 h 354"/>
              <a:gd name="T20" fmla="*/ 0 w 327"/>
              <a:gd name="T21" fmla="*/ 2147483647 h 354"/>
              <a:gd name="T22" fmla="*/ 0 w 327"/>
              <a:gd name="T23" fmla="*/ 2147483647 h 354"/>
              <a:gd name="T24" fmla="*/ 0 w 327"/>
              <a:gd name="T25" fmla="*/ 2147483647 h 354"/>
              <a:gd name="T26" fmla="*/ 0 w 327"/>
              <a:gd name="T27" fmla="*/ 2147483647 h 354"/>
              <a:gd name="T28" fmla="*/ 0 w 327"/>
              <a:gd name="T29" fmla="*/ 2147483647 h 354"/>
              <a:gd name="T30" fmla="*/ 2147483647 w 327"/>
              <a:gd name="T31" fmla="*/ 2147483647 h 354"/>
              <a:gd name="T32" fmla="*/ 2147483647 w 327"/>
              <a:gd name="T33" fmla="*/ 2147483647 h 354"/>
              <a:gd name="T34" fmla="*/ 2147483647 w 327"/>
              <a:gd name="T35" fmla="*/ 2147483647 h 354"/>
              <a:gd name="T36" fmla="*/ 2147483647 w 327"/>
              <a:gd name="T37" fmla="*/ 2147483647 h 354"/>
              <a:gd name="T38" fmla="*/ 2147483647 w 327"/>
              <a:gd name="T39" fmla="*/ 2147483647 h 354"/>
              <a:gd name="T40" fmla="*/ 2147483647 w 327"/>
              <a:gd name="T41" fmla="*/ 2147483647 h 354"/>
              <a:gd name="T42" fmla="*/ 2147483647 w 327"/>
              <a:gd name="T43" fmla="*/ 2147483647 h 354"/>
              <a:gd name="T44" fmla="*/ 2147483647 w 327"/>
              <a:gd name="T45" fmla="*/ 2147483647 h 354"/>
              <a:gd name="T46" fmla="*/ 2147483647 w 327"/>
              <a:gd name="T47" fmla="*/ 2147483647 h 354"/>
              <a:gd name="T48" fmla="*/ 2147483647 w 327"/>
              <a:gd name="T49" fmla="*/ 2147483647 h 354"/>
              <a:gd name="T50" fmla="*/ 2147483647 w 327"/>
              <a:gd name="T51" fmla="*/ 2147483647 h 354"/>
              <a:gd name="T52" fmla="*/ 2147483647 w 327"/>
              <a:gd name="T53" fmla="*/ 2147483647 h 354"/>
              <a:gd name="T54" fmla="*/ 2147483647 w 327"/>
              <a:gd name="T55" fmla="*/ 2147483647 h 354"/>
              <a:gd name="T56" fmla="*/ 2147483647 w 327"/>
              <a:gd name="T57" fmla="*/ 2147483647 h 354"/>
              <a:gd name="T58" fmla="*/ 2147483647 w 327"/>
              <a:gd name="T59" fmla="*/ 2147483647 h 354"/>
              <a:gd name="T60" fmla="*/ 2147483647 w 327"/>
              <a:gd name="T61" fmla="*/ 2147483647 h 354"/>
              <a:gd name="T62" fmla="*/ 2147483647 w 327"/>
              <a:gd name="T63" fmla="*/ 2147483647 h 354"/>
              <a:gd name="T64" fmla="*/ 2147483647 w 327"/>
              <a:gd name="T65" fmla="*/ 2147483647 h 354"/>
              <a:gd name="T66" fmla="*/ 2147483647 w 327"/>
              <a:gd name="T67" fmla="*/ 2147483647 h 354"/>
              <a:gd name="T68" fmla="*/ 2147483647 w 327"/>
              <a:gd name="T69" fmla="*/ 2147483647 h 354"/>
              <a:gd name="T70" fmla="*/ 2147483647 w 327"/>
              <a:gd name="T71" fmla="*/ 2147483647 h 354"/>
              <a:gd name="T72" fmla="*/ 2147483647 w 327"/>
              <a:gd name="T73" fmla="*/ 2147483647 h 354"/>
              <a:gd name="T74" fmla="*/ 2147483647 w 327"/>
              <a:gd name="T75" fmla="*/ 2147483647 h 354"/>
              <a:gd name="T76" fmla="*/ 2147483647 w 327"/>
              <a:gd name="T77" fmla="*/ 2147483647 h 354"/>
              <a:gd name="T78" fmla="*/ 2147483647 w 327"/>
              <a:gd name="T79" fmla="*/ 2147483647 h 354"/>
              <a:gd name="T80" fmla="*/ 2147483647 w 327"/>
              <a:gd name="T81" fmla="*/ 2147483647 h 354"/>
              <a:gd name="T82" fmla="*/ 2147483647 w 327"/>
              <a:gd name="T83" fmla="*/ 2147483647 h 354"/>
              <a:gd name="T84" fmla="*/ 2147483647 w 327"/>
              <a:gd name="T85" fmla="*/ 2147483647 h 354"/>
              <a:gd name="T86" fmla="*/ 2147483647 w 327"/>
              <a:gd name="T87" fmla="*/ 2147483647 h 354"/>
              <a:gd name="T88" fmla="*/ 2147483647 w 327"/>
              <a:gd name="T89" fmla="*/ 2147483647 h 354"/>
              <a:gd name="T90" fmla="*/ 2147483647 w 327"/>
              <a:gd name="T91" fmla="*/ 2147483647 h 354"/>
              <a:gd name="T92" fmla="*/ 2147483647 w 327"/>
              <a:gd name="T93" fmla="*/ 2147483647 h 354"/>
              <a:gd name="T94" fmla="*/ 2147483647 w 327"/>
              <a:gd name="T95" fmla="*/ 2147483647 h 354"/>
              <a:gd name="T96" fmla="*/ 2147483647 w 327"/>
              <a:gd name="T97" fmla="*/ 0 h 354"/>
              <a:gd name="T98" fmla="*/ 2147483647 w 327"/>
              <a:gd name="T99" fmla="*/ 0 h 35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27"/>
              <a:gd name="T151" fmla="*/ 0 h 354"/>
              <a:gd name="T152" fmla="*/ 327 w 327"/>
              <a:gd name="T153" fmla="*/ 354 h 35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27" h="354">
                <a:moveTo>
                  <a:pt x="263" y="0"/>
                </a:moveTo>
                <a:lnTo>
                  <a:pt x="62" y="0"/>
                </a:lnTo>
                <a:lnTo>
                  <a:pt x="39" y="2"/>
                </a:lnTo>
                <a:lnTo>
                  <a:pt x="23" y="6"/>
                </a:lnTo>
                <a:lnTo>
                  <a:pt x="16" y="10"/>
                </a:lnTo>
                <a:lnTo>
                  <a:pt x="12" y="14"/>
                </a:lnTo>
                <a:lnTo>
                  <a:pt x="8" y="21"/>
                </a:lnTo>
                <a:lnTo>
                  <a:pt x="4" y="27"/>
                </a:lnTo>
                <a:lnTo>
                  <a:pt x="0" y="41"/>
                </a:lnTo>
                <a:lnTo>
                  <a:pt x="0" y="60"/>
                </a:lnTo>
                <a:lnTo>
                  <a:pt x="0" y="105"/>
                </a:lnTo>
                <a:lnTo>
                  <a:pt x="0" y="148"/>
                </a:lnTo>
                <a:lnTo>
                  <a:pt x="0" y="165"/>
                </a:lnTo>
                <a:lnTo>
                  <a:pt x="4" y="177"/>
                </a:lnTo>
                <a:lnTo>
                  <a:pt x="8" y="183"/>
                </a:lnTo>
                <a:lnTo>
                  <a:pt x="12" y="187"/>
                </a:lnTo>
                <a:lnTo>
                  <a:pt x="23" y="193"/>
                </a:lnTo>
                <a:lnTo>
                  <a:pt x="39" y="198"/>
                </a:lnTo>
                <a:lnTo>
                  <a:pt x="62" y="198"/>
                </a:lnTo>
                <a:lnTo>
                  <a:pt x="142" y="198"/>
                </a:lnTo>
                <a:lnTo>
                  <a:pt x="142" y="296"/>
                </a:lnTo>
                <a:lnTo>
                  <a:pt x="113" y="286"/>
                </a:lnTo>
                <a:lnTo>
                  <a:pt x="165" y="354"/>
                </a:lnTo>
                <a:lnTo>
                  <a:pt x="214" y="286"/>
                </a:lnTo>
                <a:lnTo>
                  <a:pt x="187" y="294"/>
                </a:lnTo>
                <a:lnTo>
                  <a:pt x="185" y="294"/>
                </a:lnTo>
                <a:lnTo>
                  <a:pt x="185" y="198"/>
                </a:lnTo>
                <a:lnTo>
                  <a:pt x="263" y="198"/>
                </a:lnTo>
                <a:lnTo>
                  <a:pt x="286" y="198"/>
                </a:lnTo>
                <a:lnTo>
                  <a:pt x="302" y="193"/>
                </a:lnTo>
                <a:lnTo>
                  <a:pt x="315" y="187"/>
                </a:lnTo>
                <a:lnTo>
                  <a:pt x="319" y="183"/>
                </a:lnTo>
                <a:lnTo>
                  <a:pt x="321" y="177"/>
                </a:lnTo>
                <a:lnTo>
                  <a:pt x="325" y="165"/>
                </a:lnTo>
                <a:lnTo>
                  <a:pt x="327" y="148"/>
                </a:lnTo>
                <a:lnTo>
                  <a:pt x="327" y="105"/>
                </a:lnTo>
                <a:lnTo>
                  <a:pt x="327" y="60"/>
                </a:lnTo>
                <a:lnTo>
                  <a:pt x="325" y="41"/>
                </a:lnTo>
                <a:lnTo>
                  <a:pt x="321" y="27"/>
                </a:lnTo>
                <a:lnTo>
                  <a:pt x="319" y="21"/>
                </a:lnTo>
                <a:lnTo>
                  <a:pt x="315" y="14"/>
                </a:lnTo>
                <a:lnTo>
                  <a:pt x="311" y="10"/>
                </a:lnTo>
                <a:lnTo>
                  <a:pt x="302" y="6"/>
                </a:lnTo>
                <a:lnTo>
                  <a:pt x="286" y="2"/>
                </a:lnTo>
                <a:lnTo>
                  <a:pt x="263" y="0"/>
                </a:lnTo>
                <a:close/>
              </a:path>
            </a:pathLst>
          </a:custGeom>
          <a:solidFill>
            <a:srgbClr val="F8C3BE"/>
          </a:solidFill>
          <a:ln w="6">
            <a:solidFill>
              <a:srgbClr val="CA3E39"/>
            </a:solidFill>
            <a:round/>
            <a:headEnd/>
            <a:tailEnd/>
          </a:ln>
          <a:effectLst>
            <a:outerShdw blurRad="63500" dist="50800" dir="2700000" algn="tl" rotWithShape="0">
              <a:srgbClr val="000000">
                <a:alpha val="2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31" name="Picture 84" descr="\\172.16.3.215\data4\Graphics\Powerpoint\MH_DCM\MH_DCM-TEXTEDIT PROJECTS\SALADIN 7e\Processed files\chapt23\chapt23_textedit\png\sal03717_23_05_arrow01.png"/>
          <p:cNvPicPr>
            <a:picLocks noChangeAspect="1" noChangeArrowheads="1"/>
          </p:cNvPicPr>
          <p:nvPr/>
        </p:nvPicPr>
        <p:blipFill>
          <a:blip r:embed="rId4"/>
          <a:srcRect r="47008"/>
          <a:stretch>
            <a:fillRect/>
          </a:stretch>
        </p:blipFill>
        <p:spPr bwMode="auto">
          <a:xfrm>
            <a:off x="5453063" y="1743075"/>
            <a:ext cx="3937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2" name="TextBox 232"/>
          <p:cNvSpPr txBox="1">
            <a:spLocks noChangeArrowheads="1"/>
          </p:cNvSpPr>
          <p:nvPr/>
        </p:nvSpPr>
        <p:spPr bwMode="auto">
          <a:xfrm>
            <a:off x="5362575" y="2184400"/>
            <a:ext cx="4270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Aorta</a:t>
            </a:r>
          </a:p>
        </p:txBody>
      </p:sp>
      <p:sp>
        <p:nvSpPr>
          <p:cNvPr id="11333" name="TextBox 237"/>
          <p:cNvSpPr txBox="1">
            <a:spLocks noChangeArrowheads="1"/>
          </p:cNvSpPr>
          <p:nvPr/>
        </p:nvSpPr>
        <p:spPr bwMode="auto">
          <a:xfrm>
            <a:off x="5221288" y="4229100"/>
            <a:ext cx="7096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Arcuate a.</a:t>
            </a:r>
          </a:p>
        </p:txBody>
      </p:sp>
      <p:sp>
        <p:nvSpPr>
          <p:cNvPr id="11334" name="TextBox 235"/>
          <p:cNvSpPr txBox="1">
            <a:spLocks noChangeArrowheads="1"/>
          </p:cNvSpPr>
          <p:nvPr/>
        </p:nvSpPr>
        <p:spPr bwMode="auto">
          <a:xfrm>
            <a:off x="5135563" y="3195638"/>
            <a:ext cx="8794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Segmental a.</a:t>
            </a:r>
          </a:p>
        </p:txBody>
      </p:sp>
      <p:sp>
        <p:nvSpPr>
          <p:cNvPr id="11335" name="TextBox 236"/>
          <p:cNvSpPr txBox="1">
            <a:spLocks noChangeArrowheads="1"/>
          </p:cNvSpPr>
          <p:nvPr/>
        </p:nvSpPr>
        <p:spPr bwMode="auto">
          <a:xfrm>
            <a:off x="5164138" y="3713163"/>
            <a:ext cx="8239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Interlobar a.</a:t>
            </a:r>
          </a:p>
        </p:txBody>
      </p:sp>
      <p:sp>
        <p:nvSpPr>
          <p:cNvPr id="11336" name="TextBox 234"/>
          <p:cNvSpPr txBox="1">
            <a:spLocks noChangeArrowheads="1"/>
          </p:cNvSpPr>
          <p:nvPr/>
        </p:nvSpPr>
        <p:spPr bwMode="auto">
          <a:xfrm>
            <a:off x="5284788" y="2700338"/>
            <a:ext cx="581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Renal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al03717_23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188" y="538163"/>
            <a:ext cx="5616575" cy="62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15"/>
          <p:cNvSpPr>
            <a:spLocks noChangeShapeType="1"/>
          </p:cNvSpPr>
          <p:nvPr/>
        </p:nvSpPr>
        <p:spPr bwMode="auto">
          <a:xfrm flipH="1">
            <a:off x="3995738" y="5378450"/>
            <a:ext cx="63976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Line 16"/>
          <p:cNvSpPr>
            <a:spLocks noChangeShapeType="1"/>
          </p:cNvSpPr>
          <p:nvPr/>
        </p:nvSpPr>
        <p:spPr bwMode="auto">
          <a:xfrm flipH="1">
            <a:off x="2786063" y="5822950"/>
            <a:ext cx="2381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3" name="Line 17"/>
          <p:cNvSpPr>
            <a:spLocks noChangeShapeType="1"/>
          </p:cNvSpPr>
          <p:nvPr/>
        </p:nvSpPr>
        <p:spPr bwMode="auto">
          <a:xfrm flipH="1">
            <a:off x="2413000" y="5822950"/>
            <a:ext cx="528638" cy="3016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Line 18"/>
          <p:cNvSpPr>
            <a:spLocks noChangeShapeType="1"/>
          </p:cNvSpPr>
          <p:nvPr/>
        </p:nvSpPr>
        <p:spPr bwMode="auto">
          <a:xfrm flipH="1">
            <a:off x="2614613" y="4808538"/>
            <a:ext cx="42703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Line 19"/>
          <p:cNvSpPr>
            <a:spLocks noChangeShapeType="1"/>
          </p:cNvSpPr>
          <p:nvPr/>
        </p:nvSpPr>
        <p:spPr bwMode="auto">
          <a:xfrm flipH="1">
            <a:off x="2268538" y="4808538"/>
            <a:ext cx="696912" cy="1031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Line 22"/>
          <p:cNvSpPr>
            <a:spLocks noChangeShapeType="1"/>
          </p:cNvSpPr>
          <p:nvPr/>
        </p:nvSpPr>
        <p:spPr bwMode="auto">
          <a:xfrm>
            <a:off x="6503988" y="3030538"/>
            <a:ext cx="49688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Line 23"/>
          <p:cNvSpPr>
            <a:spLocks noChangeShapeType="1"/>
          </p:cNvSpPr>
          <p:nvPr/>
        </p:nvSpPr>
        <p:spPr bwMode="auto">
          <a:xfrm>
            <a:off x="6061075" y="2574925"/>
            <a:ext cx="9398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Line 24"/>
          <p:cNvSpPr>
            <a:spLocks noChangeShapeType="1"/>
          </p:cNvSpPr>
          <p:nvPr/>
        </p:nvSpPr>
        <p:spPr bwMode="auto">
          <a:xfrm>
            <a:off x="5645150" y="1736725"/>
            <a:ext cx="1350963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Freeform 25"/>
          <p:cNvSpPr>
            <a:spLocks/>
          </p:cNvSpPr>
          <p:nvPr/>
        </p:nvSpPr>
        <p:spPr bwMode="auto">
          <a:xfrm>
            <a:off x="5859463" y="1290638"/>
            <a:ext cx="1141412" cy="149225"/>
          </a:xfrm>
          <a:custGeom>
            <a:avLst/>
            <a:gdLst>
              <a:gd name="T0" fmla="*/ 2147483647 w 726"/>
              <a:gd name="T1" fmla="*/ 0 h 95"/>
              <a:gd name="T2" fmla="*/ 2147483647 w 726"/>
              <a:gd name="T3" fmla="*/ 0 h 95"/>
              <a:gd name="T4" fmla="*/ 0 w 726"/>
              <a:gd name="T5" fmla="*/ 2147483647 h 95"/>
              <a:gd name="T6" fmla="*/ 0 60000 65536"/>
              <a:gd name="T7" fmla="*/ 0 60000 65536"/>
              <a:gd name="T8" fmla="*/ 0 60000 65536"/>
              <a:gd name="T9" fmla="*/ 0 w 726"/>
              <a:gd name="T10" fmla="*/ 0 h 95"/>
              <a:gd name="T11" fmla="*/ 726 w 726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95">
                <a:moveTo>
                  <a:pt x="726" y="0"/>
                </a:moveTo>
                <a:lnTo>
                  <a:pt x="84" y="0"/>
                </a:lnTo>
                <a:lnTo>
                  <a:pt x="0" y="95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Line 26"/>
          <p:cNvSpPr>
            <a:spLocks noChangeShapeType="1"/>
          </p:cNvSpPr>
          <p:nvPr/>
        </p:nvSpPr>
        <p:spPr bwMode="auto">
          <a:xfrm>
            <a:off x="5383213" y="1512888"/>
            <a:ext cx="1617662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Freeform 29"/>
          <p:cNvSpPr>
            <a:spLocks/>
          </p:cNvSpPr>
          <p:nvPr/>
        </p:nvSpPr>
        <p:spPr bwMode="auto">
          <a:xfrm>
            <a:off x="2246313" y="1719263"/>
            <a:ext cx="1601787" cy="93662"/>
          </a:xfrm>
          <a:custGeom>
            <a:avLst/>
            <a:gdLst>
              <a:gd name="T0" fmla="*/ 0 w 1019"/>
              <a:gd name="T1" fmla="*/ 2147483647 h 60"/>
              <a:gd name="T2" fmla="*/ 0 w 1019"/>
              <a:gd name="T3" fmla="*/ 0 h 60"/>
              <a:gd name="T4" fmla="*/ 2147483647 w 1019"/>
              <a:gd name="T5" fmla="*/ 0 h 60"/>
              <a:gd name="T6" fmla="*/ 2147483647 w 1019"/>
              <a:gd name="T7" fmla="*/ 2147483647 h 60"/>
              <a:gd name="T8" fmla="*/ 0 60000 65536"/>
              <a:gd name="T9" fmla="*/ 0 60000 65536"/>
              <a:gd name="T10" fmla="*/ 0 60000 65536"/>
              <a:gd name="T11" fmla="*/ 0 60000 65536"/>
              <a:gd name="T12" fmla="*/ 0 w 1019"/>
              <a:gd name="T13" fmla="*/ 0 h 60"/>
              <a:gd name="T14" fmla="*/ 1019 w 1019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9" h="60">
                <a:moveTo>
                  <a:pt x="0" y="60"/>
                </a:moveTo>
                <a:lnTo>
                  <a:pt x="0" y="0"/>
                </a:lnTo>
                <a:lnTo>
                  <a:pt x="1019" y="0"/>
                </a:lnTo>
                <a:lnTo>
                  <a:pt x="1019" y="6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Line 30"/>
          <p:cNvSpPr>
            <a:spLocks noChangeShapeType="1"/>
          </p:cNvSpPr>
          <p:nvPr/>
        </p:nvSpPr>
        <p:spPr bwMode="auto">
          <a:xfrm flipV="1">
            <a:off x="3052763" y="1627188"/>
            <a:ext cx="1587" cy="920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Line 31"/>
          <p:cNvSpPr>
            <a:spLocks noChangeShapeType="1"/>
          </p:cNvSpPr>
          <p:nvPr/>
        </p:nvSpPr>
        <p:spPr bwMode="auto">
          <a:xfrm>
            <a:off x="3268663" y="2236788"/>
            <a:ext cx="22225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Line 32"/>
          <p:cNvSpPr>
            <a:spLocks noChangeShapeType="1"/>
          </p:cNvSpPr>
          <p:nvPr/>
        </p:nvSpPr>
        <p:spPr bwMode="auto">
          <a:xfrm>
            <a:off x="3646488" y="2689225"/>
            <a:ext cx="1587" cy="2381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5" name="Freeform 33"/>
          <p:cNvSpPr>
            <a:spLocks/>
          </p:cNvSpPr>
          <p:nvPr/>
        </p:nvSpPr>
        <p:spPr bwMode="auto">
          <a:xfrm>
            <a:off x="4162425" y="3622675"/>
            <a:ext cx="233363" cy="955675"/>
          </a:xfrm>
          <a:custGeom>
            <a:avLst/>
            <a:gdLst>
              <a:gd name="T0" fmla="*/ 0 w 148"/>
              <a:gd name="T1" fmla="*/ 0 h 608"/>
              <a:gd name="T2" fmla="*/ 0 w 148"/>
              <a:gd name="T3" fmla="*/ 2147483647 h 608"/>
              <a:gd name="T4" fmla="*/ 2147483647 w 148"/>
              <a:gd name="T5" fmla="*/ 2147483647 h 608"/>
              <a:gd name="T6" fmla="*/ 0 60000 65536"/>
              <a:gd name="T7" fmla="*/ 0 60000 65536"/>
              <a:gd name="T8" fmla="*/ 0 60000 65536"/>
              <a:gd name="T9" fmla="*/ 0 w 148"/>
              <a:gd name="T10" fmla="*/ 0 h 608"/>
              <a:gd name="T11" fmla="*/ 148 w 148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" h="608">
                <a:moveTo>
                  <a:pt x="0" y="0"/>
                </a:moveTo>
                <a:lnTo>
                  <a:pt x="0" y="608"/>
                </a:lnTo>
                <a:lnTo>
                  <a:pt x="148" y="60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6" name="Freeform 34"/>
          <p:cNvSpPr>
            <a:spLocks/>
          </p:cNvSpPr>
          <p:nvPr/>
        </p:nvSpPr>
        <p:spPr bwMode="auto">
          <a:xfrm>
            <a:off x="4254500" y="3508375"/>
            <a:ext cx="131763" cy="877888"/>
          </a:xfrm>
          <a:custGeom>
            <a:avLst/>
            <a:gdLst>
              <a:gd name="T0" fmla="*/ 0 w 83"/>
              <a:gd name="T1" fmla="*/ 0 h 558"/>
              <a:gd name="T2" fmla="*/ 0 w 83"/>
              <a:gd name="T3" fmla="*/ 2147483647 h 558"/>
              <a:gd name="T4" fmla="*/ 2147483647 w 83"/>
              <a:gd name="T5" fmla="*/ 2147483647 h 558"/>
              <a:gd name="T6" fmla="*/ 0 60000 65536"/>
              <a:gd name="T7" fmla="*/ 0 60000 65536"/>
              <a:gd name="T8" fmla="*/ 0 60000 65536"/>
              <a:gd name="T9" fmla="*/ 0 w 83"/>
              <a:gd name="T10" fmla="*/ 0 h 558"/>
              <a:gd name="T11" fmla="*/ 83 w 83"/>
              <a:gd name="T12" fmla="*/ 558 h 5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558">
                <a:moveTo>
                  <a:pt x="0" y="0"/>
                </a:moveTo>
                <a:lnTo>
                  <a:pt x="0" y="558"/>
                </a:lnTo>
                <a:lnTo>
                  <a:pt x="83" y="55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7" name="Line 52"/>
          <p:cNvSpPr>
            <a:spLocks noChangeShapeType="1"/>
          </p:cNvSpPr>
          <p:nvPr/>
        </p:nvSpPr>
        <p:spPr bwMode="auto">
          <a:xfrm flipV="1">
            <a:off x="3052763" y="1617663"/>
            <a:ext cx="1587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" name="Freeform 10"/>
          <p:cNvSpPr>
            <a:spLocks/>
          </p:cNvSpPr>
          <p:nvPr/>
        </p:nvSpPr>
        <p:spPr bwMode="auto">
          <a:xfrm>
            <a:off x="1123950" y="2811463"/>
            <a:ext cx="122238" cy="990600"/>
          </a:xfrm>
          <a:custGeom>
            <a:avLst/>
            <a:gdLst>
              <a:gd name="T0" fmla="*/ 0 w 81"/>
              <a:gd name="T1" fmla="*/ 0 h 744"/>
              <a:gd name="T2" fmla="*/ 0 w 81"/>
              <a:gd name="T3" fmla="*/ 2147483647 h 744"/>
              <a:gd name="T4" fmla="*/ 2147483647 w 81"/>
              <a:gd name="T5" fmla="*/ 2147483647 h 744"/>
              <a:gd name="T6" fmla="*/ 0 60000 65536"/>
              <a:gd name="T7" fmla="*/ 0 60000 65536"/>
              <a:gd name="T8" fmla="*/ 0 60000 65536"/>
              <a:gd name="T9" fmla="*/ 0 w 81"/>
              <a:gd name="T10" fmla="*/ 0 h 744"/>
              <a:gd name="T11" fmla="*/ 81 w 81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744">
                <a:moveTo>
                  <a:pt x="0" y="0"/>
                </a:moveTo>
                <a:lnTo>
                  <a:pt x="0" y="744"/>
                </a:lnTo>
                <a:lnTo>
                  <a:pt x="81" y="74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9" name="Freeform 11"/>
          <p:cNvSpPr>
            <a:spLocks/>
          </p:cNvSpPr>
          <p:nvPr/>
        </p:nvSpPr>
        <p:spPr bwMode="auto">
          <a:xfrm>
            <a:off x="1123950" y="549275"/>
            <a:ext cx="128588" cy="1276350"/>
          </a:xfrm>
          <a:custGeom>
            <a:avLst/>
            <a:gdLst>
              <a:gd name="T0" fmla="*/ 2147483647 w 81"/>
              <a:gd name="T1" fmla="*/ 0 h 812"/>
              <a:gd name="T2" fmla="*/ 0 w 81"/>
              <a:gd name="T3" fmla="*/ 0 h 812"/>
              <a:gd name="T4" fmla="*/ 0 w 81"/>
              <a:gd name="T5" fmla="*/ 2147483647 h 812"/>
              <a:gd name="T6" fmla="*/ 0 60000 65536"/>
              <a:gd name="T7" fmla="*/ 0 60000 65536"/>
              <a:gd name="T8" fmla="*/ 0 60000 65536"/>
              <a:gd name="T9" fmla="*/ 0 w 81"/>
              <a:gd name="T10" fmla="*/ 0 h 812"/>
              <a:gd name="T11" fmla="*/ 81 w 81"/>
              <a:gd name="T12" fmla="*/ 812 h 8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812">
                <a:moveTo>
                  <a:pt x="81" y="0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0" name="Freeform 13"/>
          <p:cNvSpPr>
            <a:spLocks/>
          </p:cNvSpPr>
          <p:nvPr/>
        </p:nvSpPr>
        <p:spPr bwMode="auto">
          <a:xfrm>
            <a:off x="1123950" y="6118225"/>
            <a:ext cx="128588" cy="628650"/>
          </a:xfrm>
          <a:custGeom>
            <a:avLst/>
            <a:gdLst>
              <a:gd name="T0" fmla="*/ 0 w 81"/>
              <a:gd name="T1" fmla="*/ 0 h 520"/>
              <a:gd name="T2" fmla="*/ 0 w 81"/>
              <a:gd name="T3" fmla="*/ 2147483647 h 520"/>
              <a:gd name="T4" fmla="*/ 2147483647 w 81"/>
              <a:gd name="T5" fmla="*/ 2147483647 h 520"/>
              <a:gd name="T6" fmla="*/ 0 60000 65536"/>
              <a:gd name="T7" fmla="*/ 0 60000 65536"/>
              <a:gd name="T8" fmla="*/ 0 60000 65536"/>
              <a:gd name="T9" fmla="*/ 0 w 81"/>
              <a:gd name="T10" fmla="*/ 0 h 520"/>
              <a:gd name="T11" fmla="*/ 81 w 81"/>
              <a:gd name="T12" fmla="*/ 520 h 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520">
                <a:moveTo>
                  <a:pt x="0" y="0"/>
                </a:moveTo>
                <a:lnTo>
                  <a:pt x="0" y="520"/>
                </a:lnTo>
                <a:lnTo>
                  <a:pt x="81" y="52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1" name="Freeform 14"/>
          <p:cNvSpPr>
            <a:spLocks/>
          </p:cNvSpPr>
          <p:nvPr/>
        </p:nvSpPr>
        <p:spPr bwMode="auto">
          <a:xfrm>
            <a:off x="1123950" y="4065588"/>
            <a:ext cx="128588" cy="942975"/>
          </a:xfrm>
          <a:custGeom>
            <a:avLst/>
            <a:gdLst>
              <a:gd name="T0" fmla="*/ 2147483647 w 81"/>
              <a:gd name="T1" fmla="*/ 0 h 600"/>
              <a:gd name="T2" fmla="*/ 0 w 81"/>
              <a:gd name="T3" fmla="*/ 0 h 600"/>
              <a:gd name="T4" fmla="*/ 0 w 81"/>
              <a:gd name="T5" fmla="*/ 2147483647 h 600"/>
              <a:gd name="T6" fmla="*/ 0 60000 65536"/>
              <a:gd name="T7" fmla="*/ 0 60000 65536"/>
              <a:gd name="T8" fmla="*/ 0 60000 65536"/>
              <a:gd name="T9" fmla="*/ 0 w 81"/>
              <a:gd name="T10" fmla="*/ 0 h 600"/>
              <a:gd name="T11" fmla="*/ 81 w 81"/>
              <a:gd name="T12" fmla="*/ 600 h 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600">
                <a:moveTo>
                  <a:pt x="81" y="0"/>
                </a:moveTo>
                <a:lnTo>
                  <a:pt x="0" y="0"/>
                </a:lnTo>
                <a:lnTo>
                  <a:pt x="0" y="60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Line 37"/>
          <p:cNvSpPr>
            <a:spLocks noChangeShapeType="1"/>
          </p:cNvSpPr>
          <p:nvPr/>
        </p:nvSpPr>
        <p:spPr bwMode="auto">
          <a:xfrm flipH="1">
            <a:off x="3995738" y="5378450"/>
            <a:ext cx="6445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3" name="Line 38"/>
          <p:cNvSpPr>
            <a:spLocks noChangeShapeType="1"/>
          </p:cNvSpPr>
          <p:nvPr/>
        </p:nvSpPr>
        <p:spPr bwMode="auto">
          <a:xfrm flipH="1">
            <a:off x="2789238" y="5821363"/>
            <a:ext cx="2381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4" name="Line 39"/>
          <p:cNvSpPr>
            <a:spLocks noChangeShapeType="1"/>
          </p:cNvSpPr>
          <p:nvPr/>
        </p:nvSpPr>
        <p:spPr bwMode="auto">
          <a:xfrm flipH="1">
            <a:off x="2416175" y="5821363"/>
            <a:ext cx="528638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5" name="Line 40"/>
          <p:cNvSpPr>
            <a:spLocks noChangeShapeType="1"/>
          </p:cNvSpPr>
          <p:nvPr/>
        </p:nvSpPr>
        <p:spPr bwMode="auto">
          <a:xfrm flipH="1">
            <a:off x="2614613" y="4808538"/>
            <a:ext cx="4270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6" name="Line 41"/>
          <p:cNvSpPr>
            <a:spLocks noChangeShapeType="1"/>
          </p:cNvSpPr>
          <p:nvPr/>
        </p:nvSpPr>
        <p:spPr bwMode="auto">
          <a:xfrm flipH="1">
            <a:off x="2268538" y="4806950"/>
            <a:ext cx="696912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7" name="Freeform 42"/>
          <p:cNvSpPr>
            <a:spLocks/>
          </p:cNvSpPr>
          <p:nvPr/>
        </p:nvSpPr>
        <p:spPr bwMode="auto">
          <a:xfrm>
            <a:off x="6884988" y="3790950"/>
            <a:ext cx="60325" cy="331788"/>
          </a:xfrm>
          <a:custGeom>
            <a:avLst/>
            <a:gdLst>
              <a:gd name="T0" fmla="*/ 0 w 39"/>
              <a:gd name="T1" fmla="*/ 2147483647 h 212"/>
              <a:gd name="T2" fmla="*/ 2147483647 w 39"/>
              <a:gd name="T3" fmla="*/ 2147483647 h 212"/>
              <a:gd name="T4" fmla="*/ 2147483647 w 39"/>
              <a:gd name="T5" fmla="*/ 0 h 212"/>
              <a:gd name="T6" fmla="*/ 0 w 39"/>
              <a:gd name="T7" fmla="*/ 0 h 212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212"/>
              <a:gd name="T14" fmla="*/ 39 w 39"/>
              <a:gd name="T15" fmla="*/ 212 h 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212">
                <a:moveTo>
                  <a:pt x="0" y="212"/>
                </a:moveTo>
                <a:lnTo>
                  <a:pt x="39" y="212"/>
                </a:lnTo>
                <a:lnTo>
                  <a:pt x="39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8" name="Line 44"/>
          <p:cNvSpPr>
            <a:spLocks noChangeShapeType="1"/>
          </p:cNvSpPr>
          <p:nvPr/>
        </p:nvSpPr>
        <p:spPr bwMode="auto">
          <a:xfrm>
            <a:off x="6502400" y="3032125"/>
            <a:ext cx="4937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9" name="Line 45"/>
          <p:cNvSpPr>
            <a:spLocks noChangeShapeType="1"/>
          </p:cNvSpPr>
          <p:nvPr/>
        </p:nvSpPr>
        <p:spPr bwMode="auto">
          <a:xfrm>
            <a:off x="6065838" y="2573338"/>
            <a:ext cx="9366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0" name="Line 46"/>
          <p:cNvSpPr>
            <a:spLocks noChangeShapeType="1"/>
          </p:cNvSpPr>
          <p:nvPr/>
        </p:nvSpPr>
        <p:spPr bwMode="auto">
          <a:xfrm>
            <a:off x="5646738" y="1736725"/>
            <a:ext cx="13477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1" name="Freeform 47"/>
          <p:cNvSpPr>
            <a:spLocks/>
          </p:cNvSpPr>
          <p:nvPr/>
        </p:nvSpPr>
        <p:spPr bwMode="auto">
          <a:xfrm>
            <a:off x="5862638" y="1290638"/>
            <a:ext cx="1138237" cy="149225"/>
          </a:xfrm>
          <a:custGeom>
            <a:avLst/>
            <a:gdLst>
              <a:gd name="T0" fmla="*/ 2147483647 w 724"/>
              <a:gd name="T1" fmla="*/ 0 h 95"/>
              <a:gd name="T2" fmla="*/ 2147483647 w 724"/>
              <a:gd name="T3" fmla="*/ 0 h 95"/>
              <a:gd name="T4" fmla="*/ 0 w 724"/>
              <a:gd name="T5" fmla="*/ 2147483647 h 95"/>
              <a:gd name="T6" fmla="*/ 0 60000 65536"/>
              <a:gd name="T7" fmla="*/ 0 60000 65536"/>
              <a:gd name="T8" fmla="*/ 0 60000 65536"/>
              <a:gd name="T9" fmla="*/ 0 w 724"/>
              <a:gd name="T10" fmla="*/ 0 h 95"/>
              <a:gd name="T11" fmla="*/ 724 w 724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4" h="95">
                <a:moveTo>
                  <a:pt x="724" y="0"/>
                </a:moveTo>
                <a:lnTo>
                  <a:pt x="82" y="0"/>
                </a:lnTo>
                <a:lnTo>
                  <a:pt x="0" y="9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2" name="Line 48"/>
          <p:cNvSpPr>
            <a:spLocks noChangeShapeType="1"/>
          </p:cNvSpPr>
          <p:nvPr/>
        </p:nvSpPr>
        <p:spPr bwMode="auto">
          <a:xfrm>
            <a:off x="5383213" y="1509713"/>
            <a:ext cx="16176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3" name="Freeform 49"/>
          <p:cNvSpPr>
            <a:spLocks/>
          </p:cNvSpPr>
          <p:nvPr/>
        </p:nvSpPr>
        <p:spPr bwMode="auto">
          <a:xfrm>
            <a:off x="4068763" y="468313"/>
            <a:ext cx="1982787" cy="50800"/>
          </a:xfrm>
          <a:custGeom>
            <a:avLst/>
            <a:gdLst>
              <a:gd name="T0" fmla="*/ 0 w 1262"/>
              <a:gd name="T1" fmla="*/ 2147483647 h 33"/>
              <a:gd name="T2" fmla="*/ 0 w 1262"/>
              <a:gd name="T3" fmla="*/ 0 h 33"/>
              <a:gd name="T4" fmla="*/ 2147483647 w 1262"/>
              <a:gd name="T5" fmla="*/ 0 h 33"/>
              <a:gd name="T6" fmla="*/ 2147483647 w 1262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262"/>
              <a:gd name="T13" fmla="*/ 0 h 33"/>
              <a:gd name="T14" fmla="*/ 1262 w 1262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2" h="33">
                <a:moveTo>
                  <a:pt x="0" y="33"/>
                </a:moveTo>
                <a:lnTo>
                  <a:pt x="0" y="0"/>
                </a:lnTo>
                <a:lnTo>
                  <a:pt x="1262" y="0"/>
                </a:lnTo>
                <a:lnTo>
                  <a:pt x="1262" y="3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4" name="Freeform 51"/>
          <p:cNvSpPr>
            <a:spLocks/>
          </p:cNvSpPr>
          <p:nvPr/>
        </p:nvSpPr>
        <p:spPr bwMode="auto">
          <a:xfrm>
            <a:off x="2246313" y="1716088"/>
            <a:ext cx="1603375" cy="90487"/>
          </a:xfrm>
          <a:custGeom>
            <a:avLst/>
            <a:gdLst>
              <a:gd name="T0" fmla="*/ 0 w 1020"/>
              <a:gd name="T1" fmla="*/ 2147483647 h 58"/>
              <a:gd name="T2" fmla="*/ 0 w 1020"/>
              <a:gd name="T3" fmla="*/ 0 h 58"/>
              <a:gd name="T4" fmla="*/ 2147483647 w 1020"/>
              <a:gd name="T5" fmla="*/ 0 h 58"/>
              <a:gd name="T6" fmla="*/ 2147483647 w 1020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020"/>
              <a:gd name="T13" fmla="*/ 0 h 58"/>
              <a:gd name="T14" fmla="*/ 1020 w 1020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0" h="58">
                <a:moveTo>
                  <a:pt x="0" y="58"/>
                </a:moveTo>
                <a:lnTo>
                  <a:pt x="0" y="0"/>
                </a:lnTo>
                <a:lnTo>
                  <a:pt x="1020" y="0"/>
                </a:lnTo>
                <a:lnTo>
                  <a:pt x="1020" y="5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5" name="Line 53"/>
          <p:cNvSpPr>
            <a:spLocks noChangeShapeType="1"/>
          </p:cNvSpPr>
          <p:nvPr/>
        </p:nvSpPr>
        <p:spPr bwMode="auto">
          <a:xfrm>
            <a:off x="3267075" y="2238375"/>
            <a:ext cx="2190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6" name="Line 54"/>
          <p:cNvSpPr>
            <a:spLocks noChangeShapeType="1"/>
          </p:cNvSpPr>
          <p:nvPr/>
        </p:nvSpPr>
        <p:spPr bwMode="auto">
          <a:xfrm>
            <a:off x="3648075" y="2689225"/>
            <a:ext cx="1588" cy="241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7" name="Freeform 55"/>
          <p:cNvSpPr>
            <a:spLocks/>
          </p:cNvSpPr>
          <p:nvPr/>
        </p:nvSpPr>
        <p:spPr bwMode="auto">
          <a:xfrm>
            <a:off x="4162425" y="3624263"/>
            <a:ext cx="231775" cy="955675"/>
          </a:xfrm>
          <a:custGeom>
            <a:avLst/>
            <a:gdLst>
              <a:gd name="T0" fmla="*/ 0 w 147"/>
              <a:gd name="T1" fmla="*/ 0 h 608"/>
              <a:gd name="T2" fmla="*/ 0 w 147"/>
              <a:gd name="T3" fmla="*/ 2147483647 h 608"/>
              <a:gd name="T4" fmla="*/ 2147483647 w 147"/>
              <a:gd name="T5" fmla="*/ 2147483647 h 608"/>
              <a:gd name="T6" fmla="*/ 0 60000 65536"/>
              <a:gd name="T7" fmla="*/ 0 60000 65536"/>
              <a:gd name="T8" fmla="*/ 0 60000 65536"/>
              <a:gd name="T9" fmla="*/ 0 w 147"/>
              <a:gd name="T10" fmla="*/ 0 h 608"/>
              <a:gd name="T11" fmla="*/ 147 w 147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608">
                <a:moveTo>
                  <a:pt x="0" y="0"/>
                </a:moveTo>
                <a:lnTo>
                  <a:pt x="0" y="608"/>
                </a:lnTo>
                <a:lnTo>
                  <a:pt x="147" y="60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8" name="Line 21"/>
          <p:cNvSpPr>
            <a:spLocks noChangeShapeType="1"/>
          </p:cNvSpPr>
          <p:nvPr/>
        </p:nvSpPr>
        <p:spPr bwMode="auto">
          <a:xfrm>
            <a:off x="6951663" y="3954463"/>
            <a:ext cx="49212" cy="1587"/>
          </a:xfrm>
          <a:prstGeom prst="line">
            <a:avLst/>
          </a:prstGeom>
          <a:noFill/>
          <a:ln w="1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" name="Line 28"/>
          <p:cNvSpPr>
            <a:spLocks noChangeShapeType="1"/>
          </p:cNvSpPr>
          <p:nvPr/>
        </p:nvSpPr>
        <p:spPr bwMode="auto">
          <a:xfrm flipV="1">
            <a:off x="5072063" y="428625"/>
            <a:ext cx="1587" cy="46038"/>
          </a:xfrm>
          <a:prstGeom prst="line">
            <a:avLst/>
          </a:prstGeom>
          <a:noFill/>
          <a:ln w="1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0" name="Line 43"/>
          <p:cNvSpPr>
            <a:spLocks noChangeShapeType="1"/>
          </p:cNvSpPr>
          <p:nvPr/>
        </p:nvSpPr>
        <p:spPr bwMode="auto">
          <a:xfrm>
            <a:off x="6945313" y="3946525"/>
            <a:ext cx="460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1" name="Line 50"/>
          <p:cNvSpPr>
            <a:spLocks noChangeShapeType="1"/>
          </p:cNvSpPr>
          <p:nvPr/>
        </p:nvSpPr>
        <p:spPr bwMode="auto">
          <a:xfrm flipV="1">
            <a:off x="5062538" y="419100"/>
            <a:ext cx="1587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2" name="TextBox 183"/>
          <p:cNvSpPr txBox="1">
            <a:spLocks noChangeArrowheads="1"/>
          </p:cNvSpPr>
          <p:nvPr/>
        </p:nvSpPr>
        <p:spPr bwMode="auto">
          <a:xfrm>
            <a:off x="3516313" y="2165350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PCT</a:t>
            </a:r>
          </a:p>
        </p:txBody>
      </p:sp>
      <p:sp>
        <p:nvSpPr>
          <p:cNvPr id="12333" name="TextBox 184"/>
          <p:cNvSpPr txBox="1">
            <a:spLocks noChangeArrowheads="1"/>
          </p:cNvSpPr>
          <p:nvPr/>
        </p:nvSpPr>
        <p:spPr bwMode="auto">
          <a:xfrm>
            <a:off x="3525838" y="2547938"/>
            <a:ext cx="3286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DCT</a:t>
            </a:r>
          </a:p>
        </p:txBody>
      </p:sp>
      <p:sp>
        <p:nvSpPr>
          <p:cNvPr id="12334" name="TextBox 185"/>
          <p:cNvSpPr txBox="1">
            <a:spLocks noChangeArrowheads="1"/>
          </p:cNvSpPr>
          <p:nvPr/>
        </p:nvSpPr>
        <p:spPr bwMode="auto">
          <a:xfrm>
            <a:off x="4402138" y="3008313"/>
            <a:ext cx="7016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Peritubular</a:t>
            </a:r>
          </a:p>
          <a:p>
            <a:r>
              <a:rPr lang="en-US" sz="900" b="1"/>
              <a:t>capillaries</a:t>
            </a:r>
          </a:p>
        </p:txBody>
      </p:sp>
      <p:sp>
        <p:nvSpPr>
          <p:cNvPr id="12335" name="TextBox 186"/>
          <p:cNvSpPr txBox="1">
            <a:spLocks noChangeArrowheads="1"/>
          </p:cNvSpPr>
          <p:nvPr/>
        </p:nvSpPr>
        <p:spPr bwMode="auto">
          <a:xfrm>
            <a:off x="4425950" y="4298950"/>
            <a:ext cx="87471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Arcuate artery</a:t>
            </a:r>
          </a:p>
        </p:txBody>
      </p:sp>
      <p:sp>
        <p:nvSpPr>
          <p:cNvPr id="12336" name="TextBox 187"/>
          <p:cNvSpPr txBox="1">
            <a:spLocks noChangeArrowheads="1"/>
          </p:cNvSpPr>
          <p:nvPr/>
        </p:nvSpPr>
        <p:spPr bwMode="auto">
          <a:xfrm>
            <a:off x="4425950" y="4511675"/>
            <a:ext cx="784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Arcuate vein</a:t>
            </a:r>
          </a:p>
        </p:txBody>
      </p:sp>
      <p:sp>
        <p:nvSpPr>
          <p:cNvPr id="12337" name="TextBox 188"/>
          <p:cNvSpPr txBox="1">
            <a:spLocks noChangeArrowheads="1"/>
          </p:cNvSpPr>
          <p:nvPr/>
        </p:nvSpPr>
        <p:spPr bwMode="auto">
          <a:xfrm>
            <a:off x="3052763" y="4729163"/>
            <a:ext cx="669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Vasa recta</a:t>
            </a:r>
          </a:p>
        </p:txBody>
      </p:sp>
      <p:sp>
        <p:nvSpPr>
          <p:cNvPr id="12338" name="TextBox 189"/>
          <p:cNvSpPr txBox="1">
            <a:spLocks noChangeArrowheads="1"/>
          </p:cNvSpPr>
          <p:nvPr/>
        </p:nvSpPr>
        <p:spPr bwMode="auto">
          <a:xfrm>
            <a:off x="3052763" y="5748338"/>
            <a:ext cx="8429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Nephron loop</a:t>
            </a:r>
          </a:p>
        </p:txBody>
      </p:sp>
      <p:sp>
        <p:nvSpPr>
          <p:cNvPr id="12339" name="TextBox 190"/>
          <p:cNvSpPr txBox="1">
            <a:spLocks noChangeArrowheads="1"/>
          </p:cNvSpPr>
          <p:nvPr/>
        </p:nvSpPr>
        <p:spPr bwMode="auto">
          <a:xfrm>
            <a:off x="4683125" y="5300663"/>
            <a:ext cx="925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Collecting duct</a:t>
            </a:r>
          </a:p>
        </p:txBody>
      </p:sp>
      <p:sp>
        <p:nvSpPr>
          <p:cNvPr id="12340" name="TextBox 191"/>
          <p:cNvSpPr txBox="1">
            <a:spLocks noChangeArrowheads="1"/>
          </p:cNvSpPr>
          <p:nvPr/>
        </p:nvSpPr>
        <p:spPr bwMode="auto">
          <a:xfrm>
            <a:off x="7027863" y="1222375"/>
            <a:ext cx="10223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Afferent arteriole</a:t>
            </a:r>
          </a:p>
        </p:txBody>
      </p:sp>
      <p:sp>
        <p:nvSpPr>
          <p:cNvPr id="12341" name="TextBox 192"/>
          <p:cNvSpPr txBox="1">
            <a:spLocks noChangeArrowheads="1"/>
          </p:cNvSpPr>
          <p:nvPr/>
        </p:nvSpPr>
        <p:spPr bwMode="auto">
          <a:xfrm>
            <a:off x="7027863" y="1441450"/>
            <a:ext cx="733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Glomerulus</a:t>
            </a:r>
          </a:p>
        </p:txBody>
      </p:sp>
      <p:sp>
        <p:nvSpPr>
          <p:cNvPr id="12342" name="TextBox 193"/>
          <p:cNvSpPr txBox="1">
            <a:spLocks noChangeArrowheads="1"/>
          </p:cNvSpPr>
          <p:nvPr/>
        </p:nvSpPr>
        <p:spPr bwMode="auto">
          <a:xfrm>
            <a:off x="7027863" y="1654175"/>
            <a:ext cx="1016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Efferent arteriole</a:t>
            </a:r>
          </a:p>
        </p:txBody>
      </p:sp>
      <p:sp>
        <p:nvSpPr>
          <p:cNvPr id="12343" name="TextBox 194"/>
          <p:cNvSpPr txBox="1">
            <a:spLocks noChangeArrowheads="1"/>
          </p:cNvSpPr>
          <p:nvPr/>
        </p:nvSpPr>
        <p:spPr bwMode="auto">
          <a:xfrm>
            <a:off x="7027863" y="2498725"/>
            <a:ext cx="9334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Cortical radiate</a:t>
            </a:r>
          </a:p>
          <a:p>
            <a:r>
              <a:rPr lang="en-US" sz="900" b="1"/>
              <a:t>artery</a:t>
            </a:r>
          </a:p>
        </p:txBody>
      </p:sp>
      <p:sp>
        <p:nvSpPr>
          <p:cNvPr id="12344" name="TextBox 195"/>
          <p:cNvSpPr txBox="1">
            <a:spLocks noChangeArrowheads="1"/>
          </p:cNvSpPr>
          <p:nvPr/>
        </p:nvSpPr>
        <p:spPr bwMode="auto">
          <a:xfrm>
            <a:off x="7027863" y="2946400"/>
            <a:ext cx="9334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Cortical radiate</a:t>
            </a:r>
          </a:p>
          <a:p>
            <a:r>
              <a:rPr lang="en-US" sz="900" b="1"/>
              <a:t>vein</a:t>
            </a:r>
          </a:p>
        </p:txBody>
      </p:sp>
      <p:sp>
        <p:nvSpPr>
          <p:cNvPr id="12345" name="TextBox 196"/>
          <p:cNvSpPr txBox="1">
            <a:spLocks noChangeArrowheads="1"/>
          </p:cNvSpPr>
          <p:nvPr/>
        </p:nvSpPr>
        <p:spPr bwMode="auto">
          <a:xfrm>
            <a:off x="7027863" y="3865563"/>
            <a:ext cx="1041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Corticomedullary</a:t>
            </a:r>
          </a:p>
          <a:p>
            <a:r>
              <a:rPr lang="en-US" sz="900" b="1"/>
              <a:t>junction</a:t>
            </a:r>
          </a:p>
        </p:txBody>
      </p:sp>
      <p:sp>
        <p:nvSpPr>
          <p:cNvPr id="12346" name="TextBox 197"/>
          <p:cNvSpPr txBox="1">
            <a:spLocks noChangeArrowheads="1"/>
          </p:cNvSpPr>
          <p:nvPr/>
        </p:nvSpPr>
        <p:spPr bwMode="auto">
          <a:xfrm>
            <a:off x="1074738" y="1851025"/>
            <a:ext cx="1746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900" b="1"/>
              <a:t>C</a:t>
            </a:r>
          </a:p>
          <a:p>
            <a:pPr algn="ctr"/>
            <a:r>
              <a:rPr lang="pt-BR" sz="900" b="1"/>
              <a:t>o</a:t>
            </a:r>
          </a:p>
          <a:p>
            <a:pPr algn="ctr"/>
            <a:r>
              <a:rPr lang="pt-BR" sz="900" b="1"/>
              <a:t>r</a:t>
            </a:r>
          </a:p>
          <a:p>
            <a:pPr algn="ctr"/>
            <a:r>
              <a:rPr lang="pt-BR" sz="900" b="1"/>
              <a:t>t</a:t>
            </a:r>
          </a:p>
          <a:p>
            <a:pPr algn="ctr"/>
            <a:r>
              <a:rPr lang="pt-BR" sz="900" b="1"/>
              <a:t>e</a:t>
            </a:r>
          </a:p>
          <a:p>
            <a:pPr algn="ctr"/>
            <a:r>
              <a:rPr lang="pt-BR" sz="900" b="1"/>
              <a:t>x</a:t>
            </a:r>
            <a:endParaRPr lang="en-US" sz="900" b="1"/>
          </a:p>
        </p:txBody>
      </p:sp>
      <p:sp>
        <p:nvSpPr>
          <p:cNvPr id="12347" name="TextBox 198"/>
          <p:cNvSpPr txBox="1">
            <a:spLocks noChangeArrowheads="1"/>
          </p:cNvSpPr>
          <p:nvPr/>
        </p:nvSpPr>
        <p:spPr bwMode="auto">
          <a:xfrm>
            <a:off x="1076325" y="5032375"/>
            <a:ext cx="1873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M</a:t>
            </a:r>
          </a:p>
          <a:p>
            <a:pPr algn="ctr"/>
            <a:r>
              <a:rPr lang="en-US" sz="900" b="1"/>
              <a:t>e</a:t>
            </a:r>
          </a:p>
          <a:p>
            <a:pPr algn="ctr"/>
            <a:r>
              <a:rPr lang="en-US" sz="900" b="1"/>
              <a:t>d</a:t>
            </a:r>
          </a:p>
          <a:p>
            <a:pPr algn="ctr"/>
            <a:r>
              <a:rPr lang="en-US" sz="900" b="1"/>
              <a:t>u</a:t>
            </a:r>
          </a:p>
          <a:p>
            <a:pPr algn="ctr"/>
            <a:r>
              <a:rPr lang="en-US" sz="900" b="1"/>
              <a:t>l</a:t>
            </a:r>
          </a:p>
          <a:p>
            <a:pPr algn="ctr"/>
            <a:r>
              <a:rPr lang="en-US" sz="900" b="1"/>
              <a:t>l</a:t>
            </a:r>
          </a:p>
          <a:p>
            <a:pPr algn="ctr"/>
            <a:r>
              <a:rPr lang="en-US" sz="900" b="1"/>
              <a:t>a</a:t>
            </a:r>
          </a:p>
        </p:txBody>
      </p:sp>
      <p:sp>
        <p:nvSpPr>
          <p:cNvPr id="12348" name="Freeform 56"/>
          <p:cNvSpPr>
            <a:spLocks/>
          </p:cNvSpPr>
          <p:nvPr/>
        </p:nvSpPr>
        <p:spPr bwMode="auto">
          <a:xfrm>
            <a:off x="4256088" y="3509963"/>
            <a:ext cx="130175" cy="876300"/>
          </a:xfrm>
          <a:custGeom>
            <a:avLst/>
            <a:gdLst>
              <a:gd name="T0" fmla="*/ 0 w 83"/>
              <a:gd name="T1" fmla="*/ 0 h 557"/>
              <a:gd name="T2" fmla="*/ 0 w 83"/>
              <a:gd name="T3" fmla="*/ 2147483647 h 557"/>
              <a:gd name="T4" fmla="*/ 2147483647 w 83"/>
              <a:gd name="T5" fmla="*/ 2147483647 h 557"/>
              <a:gd name="T6" fmla="*/ 0 60000 65536"/>
              <a:gd name="T7" fmla="*/ 0 60000 65536"/>
              <a:gd name="T8" fmla="*/ 0 60000 65536"/>
              <a:gd name="T9" fmla="*/ 0 w 83"/>
              <a:gd name="T10" fmla="*/ 0 h 557"/>
              <a:gd name="T11" fmla="*/ 83 w 83"/>
              <a:gd name="T12" fmla="*/ 557 h 5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557">
                <a:moveTo>
                  <a:pt x="0" y="0"/>
                </a:moveTo>
                <a:lnTo>
                  <a:pt x="0" y="557"/>
                </a:lnTo>
                <a:lnTo>
                  <a:pt x="83" y="55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9" name="TextBox 73"/>
          <p:cNvSpPr txBox="1">
            <a:spLocks noChangeArrowheads="1"/>
          </p:cNvSpPr>
          <p:nvPr/>
        </p:nvSpPr>
        <p:spPr bwMode="auto">
          <a:xfrm>
            <a:off x="4557713" y="269875"/>
            <a:ext cx="1016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Cortical nephron</a:t>
            </a:r>
          </a:p>
        </p:txBody>
      </p:sp>
      <p:sp>
        <p:nvSpPr>
          <p:cNvPr id="12350" name="Line 57"/>
          <p:cNvSpPr>
            <a:spLocks noChangeShapeType="1"/>
          </p:cNvSpPr>
          <p:nvPr/>
        </p:nvSpPr>
        <p:spPr bwMode="auto">
          <a:xfrm flipV="1">
            <a:off x="4672013" y="2847975"/>
            <a:ext cx="1587" cy="1555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1" name="TextBox 186"/>
          <p:cNvSpPr txBox="1">
            <a:spLocks noChangeArrowheads="1"/>
          </p:cNvSpPr>
          <p:nvPr/>
        </p:nvSpPr>
        <p:spPr bwMode="auto">
          <a:xfrm>
            <a:off x="2365375" y="1463675"/>
            <a:ext cx="1431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Juxtamedullary nephron</a:t>
            </a:r>
          </a:p>
        </p:txBody>
      </p:sp>
      <p:sp>
        <p:nvSpPr>
          <p:cNvPr id="12352" name="Line 36"/>
          <p:cNvSpPr>
            <a:spLocks noChangeShapeType="1"/>
          </p:cNvSpPr>
          <p:nvPr/>
        </p:nvSpPr>
        <p:spPr bwMode="auto">
          <a:xfrm flipV="1">
            <a:off x="4676775" y="2636838"/>
            <a:ext cx="487363" cy="3111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3" name="Line 58"/>
          <p:cNvSpPr>
            <a:spLocks noChangeShapeType="1"/>
          </p:cNvSpPr>
          <p:nvPr/>
        </p:nvSpPr>
        <p:spPr bwMode="auto">
          <a:xfrm flipV="1">
            <a:off x="4675188" y="2638425"/>
            <a:ext cx="487362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4" name="Line 57"/>
          <p:cNvSpPr>
            <a:spLocks noChangeShapeType="1"/>
          </p:cNvSpPr>
          <p:nvPr/>
        </p:nvSpPr>
        <p:spPr bwMode="auto">
          <a:xfrm flipV="1">
            <a:off x="4672013" y="2841625"/>
            <a:ext cx="1587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23.6</a:t>
            </a:r>
          </a:p>
        </p:txBody>
      </p:sp>
      <p:sp>
        <p:nvSpPr>
          <p:cNvPr id="12356" name="Rectangle 5"/>
          <p:cNvSpPr>
            <a:spLocks noChangeArrowheads="1"/>
          </p:cNvSpPr>
          <p:nvPr/>
        </p:nvSpPr>
        <p:spPr bwMode="auto">
          <a:xfrm>
            <a:off x="2114550" y="82550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23.7</a:t>
            </a:r>
          </a:p>
        </p:txBody>
      </p:sp>
      <p:pic>
        <p:nvPicPr>
          <p:cNvPr id="13315" name="Picture 4" descr="sal03717_23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1689100"/>
            <a:ext cx="7529512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Freeform 32"/>
          <p:cNvSpPr>
            <a:spLocks/>
          </p:cNvSpPr>
          <p:nvPr/>
        </p:nvSpPr>
        <p:spPr bwMode="auto">
          <a:xfrm>
            <a:off x="3741738" y="3444875"/>
            <a:ext cx="66675" cy="123825"/>
          </a:xfrm>
          <a:custGeom>
            <a:avLst/>
            <a:gdLst>
              <a:gd name="T0" fmla="*/ 0 w 42"/>
              <a:gd name="T1" fmla="*/ 0 h 78"/>
              <a:gd name="T2" fmla="*/ 0 w 42"/>
              <a:gd name="T3" fmla="*/ 2147483647 h 78"/>
              <a:gd name="T4" fmla="*/ 2147483647 w 42"/>
              <a:gd name="T5" fmla="*/ 2147483647 h 78"/>
              <a:gd name="T6" fmla="*/ 0 60000 65536"/>
              <a:gd name="T7" fmla="*/ 0 60000 65536"/>
              <a:gd name="T8" fmla="*/ 0 60000 65536"/>
              <a:gd name="T9" fmla="*/ 0 w 42"/>
              <a:gd name="T10" fmla="*/ 0 h 78"/>
              <a:gd name="T11" fmla="*/ 42 w 42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78">
                <a:moveTo>
                  <a:pt x="0" y="0"/>
                </a:moveTo>
                <a:lnTo>
                  <a:pt x="0" y="78"/>
                </a:lnTo>
                <a:lnTo>
                  <a:pt x="42" y="7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7" name="Freeform 25"/>
          <p:cNvSpPr>
            <a:spLocks/>
          </p:cNvSpPr>
          <p:nvPr/>
        </p:nvSpPr>
        <p:spPr bwMode="auto">
          <a:xfrm>
            <a:off x="623888" y="2717800"/>
            <a:ext cx="523875" cy="241300"/>
          </a:xfrm>
          <a:custGeom>
            <a:avLst/>
            <a:gdLst>
              <a:gd name="T0" fmla="*/ 0 w 330"/>
              <a:gd name="T1" fmla="*/ 0 h 152"/>
              <a:gd name="T2" fmla="*/ 2147483647 w 330"/>
              <a:gd name="T3" fmla="*/ 0 h 152"/>
              <a:gd name="T4" fmla="*/ 2147483647 w 330"/>
              <a:gd name="T5" fmla="*/ 2147483647 h 152"/>
              <a:gd name="T6" fmla="*/ 0 60000 65536"/>
              <a:gd name="T7" fmla="*/ 0 60000 65536"/>
              <a:gd name="T8" fmla="*/ 0 60000 65536"/>
              <a:gd name="T9" fmla="*/ 0 w 330"/>
              <a:gd name="T10" fmla="*/ 0 h 152"/>
              <a:gd name="T11" fmla="*/ 330 w 33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" h="152">
                <a:moveTo>
                  <a:pt x="0" y="0"/>
                </a:moveTo>
                <a:lnTo>
                  <a:pt x="132" y="0"/>
                </a:lnTo>
                <a:lnTo>
                  <a:pt x="330" y="15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Line 26"/>
          <p:cNvSpPr>
            <a:spLocks noChangeShapeType="1"/>
          </p:cNvSpPr>
          <p:nvPr/>
        </p:nvSpPr>
        <p:spPr bwMode="auto">
          <a:xfrm>
            <a:off x="630238" y="3835400"/>
            <a:ext cx="67945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Line 27"/>
          <p:cNvSpPr>
            <a:spLocks noChangeShapeType="1"/>
          </p:cNvSpPr>
          <p:nvPr/>
        </p:nvSpPr>
        <p:spPr bwMode="auto">
          <a:xfrm flipH="1">
            <a:off x="2897188" y="2420938"/>
            <a:ext cx="647700" cy="3365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Freeform 28"/>
          <p:cNvSpPr>
            <a:spLocks/>
          </p:cNvSpPr>
          <p:nvPr/>
        </p:nvSpPr>
        <p:spPr bwMode="auto">
          <a:xfrm>
            <a:off x="2973388" y="2420938"/>
            <a:ext cx="857250" cy="161925"/>
          </a:xfrm>
          <a:custGeom>
            <a:avLst/>
            <a:gdLst>
              <a:gd name="T0" fmla="*/ 0 w 540"/>
              <a:gd name="T1" fmla="*/ 2147483647 h 102"/>
              <a:gd name="T2" fmla="*/ 2147483647 w 540"/>
              <a:gd name="T3" fmla="*/ 0 h 102"/>
              <a:gd name="T4" fmla="*/ 2147483647 w 540"/>
              <a:gd name="T5" fmla="*/ 0 h 102"/>
              <a:gd name="T6" fmla="*/ 0 60000 65536"/>
              <a:gd name="T7" fmla="*/ 0 60000 65536"/>
              <a:gd name="T8" fmla="*/ 0 60000 65536"/>
              <a:gd name="T9" fmla="*/ 0 w 540"/>
              <a:gd name="T10" fmla="*/ 0 h 102"/>
              <a:gd name="T11" fmla="*/ 540 w 54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" h="102">
                <a:moveTo>
                  <a:pt x="0" y="102"/>
                </a:moveTo>
                <a:lnTo>
                  <a:pt x="360" y="0"/>
                </a:lnTo>
                <a:lnTo>
                  <a:pt x="54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1" name="Freeform 30"/>
          <p:cNvSpPr>
            <a:spLocks/>
          </p:cNvSpPr>
          <p:nvPr/>
        </p:nvSpPr>
        <p:spPr bwMode="auto">
          <a:xfrm>
            <a:off x="2905125" y="1912938"/>
            <a:ext cx="923925" cy="409575"/>
          </a:xfrm>
          <a:custGeom>
            <a:avLst/>
            <a:gdLst>
              <a:gd name="T0" fmla="*/ 0 w 582"/>
              <a:gd name="T1" fmla="*/ 2147483647 h 258"/>
              <a:gd name="T2" fmla="*/ 2147483647 w 582"/>
              <a:gd name="T3" fmla="*/ 0 h 258"/>
              <a:gd name="T4" fmla="*/ 2147483647 w 582"/>
              <a:gd name="T5" fmla="*/ 0 h 258"/>
              <a:gd name="T6" fmla="*/ 0 60000 65536"/>
              <a:gd name="T7" fmla="*/ 0 60000 65536"/>
              <a:gd name="T8" fmla="*/ 0 60000 65536"/>
              <a:gd name="T9" fmla="*/ 0 w 582"/>
              <a:gd name="T10" fmla="*/ 0 h 258"/>
              <a:gd name="T11" fmla="*/ 582 w 582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258">
                <a:moveTo>
                  <a:pt x="0" y="258"/>
                </a:moveTo>
                <a:lnTo>
                  <a:pt x="402" y="0"/>
                </a:lnTo>
                <a:lnTo>
                  <a:pt x="582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Freeform 31"/>
          <p:cNvSpPr>
            <a:spLocks/>
          </p:cNvSpPr>
          <p:nvPr/>
        </p:nvSpPr>
        <p:spPr bwMode="auto">
          <a:xfrm>
            <a:off x="2905125" y="2081213"/>
            <a:ext cx="898525" cy="393700"/>
          </a:xfrm>
          <a:custGeom>
            <a:avLst/>
            <a:gdLst>
              <a:gd name="T0" fmla="*/ 0 w 566"/>
              <a:gd name="T1" fmla="*/ 2147483647 h 248"/>
              <a:gd name="T2" fmla="*/ 2147483647 w 566"/>
              <a:gd name="T3" fmla="*/ 0 h 248"/>
              <a:gd name="T4" fmla="*/ 2147483647 w 566"/>
              <a:gd name="T5" fmla="*/ 0 h 248"/>
              <a:gd name="T6" fmla="*/ 0 60000 65536"/>
              <a:gd name="T7" fmla="*/ 0 60000 65536"/>
              <a:gd name="T8" fmla="*/ 0 60000 65536"/>
              <a:gd name="T9" fmla="*/ 0 w 566"/>
              <a:gd name="T10" fmla="*/ 0 h 248"/>
              <a:gd name="T11" fmla="*/ 566 w 566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6" h="248">
                <a:moveTo>
                  <a:pt x="0" y="248"/>
                </a:moveTo>
                <a:lnTo>
                  <a:pt x="386" y="0"/>
                </a:lnTo>
                <a:lnTo>
                  <a:pt x="566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3" name="Freeform 35"/>
          <p:cNvSpPr>
            <a:spLocks/>
          </p:cNvSpPr>
          <p:nvPr/>
        </p:nvSpPr>
        <p:spPr bwMode="auto">
          <a:xfrm>
            <a:off x="2538413" y="2413000"/>
            <a:ext cx="104775" cy="1790700"/>
          </a:xfrm>
          <a:custGeom>
            <a:avLst/>
            <a:gdLst>
              <a:gd name="T0" fmla="*/ 0 w 66"/>
              <a:gd name="T1" fmla="*/ 2147483647 h 1128"/>
              <a:gd name="T2" fmla="*/ 2147483647 w 66"/>
              <a:gd name="T3" fmla="*/ 2147483647 h 1128"/>
              <a:gd name="T4" fmla="*/ 2147483647 w 66"/>
              <a:gd name="T5" fmla="*/ 0 h 1128"/>
              <a:gd name="T6" fmla="*/ 0 w 66"/>
              <a:gd name="T7" fmla="*/ 0 h 1128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1128"/>
              <a:gd name="T14" fmla="*/ 66 w 66"/>
              <a:gd name="T15" fmla="*/ 1128 h 1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1128">
                <a:moveTo>
                  <a:pt x="0" y="1128"/>
                </a:moveTo>
                <a:lnTo>
                  <a:pt x="66" y="1128"/>
                </a:lnTo>
                <a:lnTo>
                  <a:pt x="6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 flipH="1">
            <a:off x="5459413" y="2654300"/>
            <a:ext cx="22955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5" name="Line 36"/>
          <p:cNvSpPr>
            <a:spLocks noChangeShapeType="1"/>
          </p:cNvSpPr>
          <p:nvPr/>
        </p:nvSpPr>
        <p:spPr bwMode="auto">
          <a:xfrm flipH="1" flipV="1">
            <a:off x="6932613" y="2876550"/>
            <a:ext cx="228600" cy="2222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Line 37"/>
          <p:cNvSpPr>
            <a:spLocks noChangeShapeType="1"/>
          </p:cNvSpPr>
          <p:nvPr/>
        </p:nvSpPr>
        <p:spPr bwMode="auto">
          <a:xfrm flipH="1">
            <a:off x="7329488" y="3708400"/>
            <a:ext cx="44291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7" name="Line 38"/>
          <p:cNvSpPr>
            <a:spLocks noChangeShapeType="1"/>
          </p:cNvSpPr>
          <p:nvPr/>
        </p:nvSpPr>
        <p:spPr bwMode="auto">
          <a:xfrm flipH="1">
            <a:off x="7299325" y="3881438"/>
            <a:ext cx="492125" cy="3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Line 39"/>
          <p:cNvSpPr>
            <a:spLocks noChangeShapeType="1"/>
          </p:cNvSpPr>
          <p:nvPr/>
        </p:nvSpPr>
        <p:spPr bwMode="auto">
          <a:xfrm flipH="1">
            <a:off x="7181850" y="4014788"/>
            <a:ext cx="592138" cy="3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9" name="Line 40"/>
          <p:cNvSpPr>
            <a:spLocks noChangeShapeType="1"/>
          </p:cNvSpPr>
          <p:nvPr/>
        </p:nvSpPr>
        <p:spPr bwMode="auto">
          <a:xfrm flipH="1">
            <a:off x="6197600" y="3111500"/>
            <a:ext cx="15367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0" name="Line 68"/>
          <p:cNvSpPr>
            <a:spLocks noChangeShapeType="1"/>
          </p:cNvSpPr>
          <p:nvPr/>
        </p:nvSpPr>
        <p:spPr bwMode="auto">
          <a:xfrm flipH="1">
            <a:off x="7107238" y="4518025"/>
            <a:ext cx="636587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1" name="Line 70"/>
          <p:cNvSpPr>
            <a:spLocks noChangeShapeType="1"/>
          </p:cNvSpPr>
          <p:nvPr/>
        </p:nvSpPr>
        <p:spPr bwMode="auto">
          <a:xfrm flipH="1" flipV="1">
            <a:off x="6232525" y="4413250"/>
            <a:ext cx="877888" cy="104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2" name="Line 72"/>
          <p:cNvSpPr>
            <a:spLocks noChangeShapeType="1"/>
          </p:cNvSpPr>
          <p:nvPr/>
        </p:nvSpPr>
        <p:spPr bwMode="auto">
          <a:xfrm flipH="1">
            <a:off x="7115175" y="4714875"/>
            <a:ext cx="636588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3" name="Line 74"/>
          <p:cNvSpPr>
            <a:spLocks noChangeShapeType="1"/>
          </p:cNvSpPr>
          <p:nvPr/>
        </p:nvSpPr>
        <p:spPr bwMode="auto">
          <a:xfrm flipH="1" flipV="1">
            <a:off x="6256338" y="4606925"/>
            <a:ext cx="862012" cy="10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4" name="Line 76"/>
          <p:cNvSpPr>
            <a:spLocks noChangeShapeType="1"/>
          </p:cNvSpPr>
          <p:nvPr/>
        </p:nvSpPr>
        <p:spPr bwMode="auto">
          <a:xfrm flipH="1">
            <a:off x="7107238" y="4267200"/>
            <a:ext cx="636587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5" name="Line 78"/>
          <p:cNvSpPr>
            <a:spLocks noChangeShapeType="1"/>
          </p:cNvSpPr>
          <p:nvPr/>
        </p:nvSpPr>
        <p:spPr bwMode="auto">
          <a:xfrm flipH="1" flipV="1">
            <a:off x="6383338" y="4025900"/>
            <a:ext cx="727075" cy="241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6" name="Line 55"/>
          <p:cNvSpPr>
            <a:spLocks noChangeShapeType="1"/>
          </p:cNvSpPr>
          <p:nvPr/>
        </p:nvSpPr>
        <p:spPr bwMode="auto">
          <a:xfrm flipH="1" flipV="1">
            <a:off x="6932613" y="2878138"/>
            <a:ext cx="230187" cy="222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7" name="Line 59"/>
          <p:cNvSpPr>
            <a:spLocks noChangeShapeType="1"/>
          </p:cNvSpPr>
          <p:nvPr/>
        </p:nvSpPr>
        <p:spPr bwMode="auto">
          <a:xfrm flipH="1">
            <a:off x="6203950" y="3109913"/>
            <a:ext cx="15398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8" name="Freeform 54"/>
          <p:cNvSpPr>
            <a:spLocks/>
          </p:cNvSpPr>
          <p:nvPr/>
        </p:nvSpPr>
        <p:spPr bwMode="auto">
          <a:xfrm>
            <a:off x="2541588" y="2413000"/>
            <a:ext cx="101600" cy="1790700"/>
          </a:xfrm>
          <a:custGeom>
            <a:avLst/>
            <a:gdLst>
              <a:gd name="T0" fmla="*/ 0 w 64"/>
              <a:gd name="T1" fmla="*/ 2147483647 h 1128"/>
              <a:gd name="T2" fmla="*/ 2147483647 w 64"/>
              <a:gd name="T3" fmla="*/ 2147483647 h 1128"/>
              <a:gd name="T4" fmla="*/ 2147483647 w 64"/>
              <a:gd name="T5" fmla="*/ 0 h 1128"/>
              <a:gd name="T6" fmla="*/ 0 w 64"/>
              <a:gd name="T7" fmla="*/ 0 h 1128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1128"/>
              <a:gd name="T14" fmla="*/ 64 w 64"/>
              <a:gd name="T15" fmla="*/ 1128 h 1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1128">
                <a:moveTo>
                  <a:pt x="0" y="1128"/>
                </a:moveTo>
                <a:lnTo>
                  <a:pt x="64" y="1128"/>
                </a:lnTo>
                <a:lnTo>
                  <a:pt x="6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9" name="Line 56"/>
          <p:cNvSpPr>
            <a:spLocks noChangeShapeType="1"/>
          </p:cNvSpPr>
          <p:nvPr/>
        </p:nvSpPr>
        <p:spPr bwMode="auto">
          <a:xfrm flipH="1">
            <a:off x="7334250" y="3709988"/>
            <a:ext cx="442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0" name="Line 57"/>
          <p:cNvSpPr>
            <a:spLocks noChangeShapeType="1"/>
          </p:cNvSpPr>
          <p:nvPr/>
        </p:nvSpPr>
        <p:spPr bwMode="auto">
          <a:xfrm flipH="1">
            <a:off x="7297738" y="3881438"/>
            <a:ext cx="492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1" name="Line 58"/>
          <p:cNvSpPr>
            <a:spLocks noChangeShapeType="1"/>
          </p:cNvSpPr>
          <p:nvPr/>
        </p:nvSpPr>
        <p:spPr bwMode="auto">
          <a:xfrm flipH="1">
            <a:off x="7191375" y="4014788"/>
            <a:ext cx="5905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2" name="Line 66"/>
          <p:cNvSpPr>
            <a:spLocks noChangeShapeType="1"/>
          </p:cNvSpPr>
          <p:nvPr/>
        </p:nvSpPr>
        <p:spPr bwMode="auto">
          <a:xfrm flipH="1" flipV="1">
            <a:off x="6818313" y="1849438"/>
            <a:ext cx="296862" cy="3746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3" name="Line 67"/>
          <p:cNvSpPr>
            <a:spLocks noChangeShapeType="1"/>
          </p:cNvSpPr>
          <p:nvPr/>
        </p:nvSpPr>
        <p:spPr bwMode="auto">
          <a:xfrm flipH="1" flipV="1">
            <a:off x="6821488" y="1852613"/>
            <a:ext cx="293687" cy="374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4" name="Line 69"/>
          <p:cNvSpPr>
            <a:spLocks noChangeShapeType="1"/>
          </p:cNvSpPr>
          <p:nvPr/>
        </p:nvSpPr>
        <p:spPr bwMode="auto">
          <a:xfrm flipH="1">
            <a:off x="7116763" y="4516438"/>
            <a:ext cx="636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5" name="Line 71"/>
          <p:cNvSpPr>
            <a:spLocks noChangeShapeType="1"/>
          </p:cNvSpPr>
          <p:nvPr/>
        </p:nvSpPr>
        <p:spPr bwMode="auto">
          <a:xfrm flipH="1" flipV="1">
            <a:off x="6238875" y="4414838"/>
            <a:ext cx="881063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6" name="Line 73"/>
          <p:cNvSpPr>
            <a:spLocks noChangeShapeType="1"/>
          </p:cNvSpPr>
          <p:nvPr/>
        </p:nvSpPr>
        <p:spPr bwMode="auto">
          <a:xfrm flipH="1">
            <a:off x="7124700" y="4713288"/>
            <a:ext cx="636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7" name="Line 75"/>
          <p:cNvSpPr>
            <a:spLocks noChangeShapeType="1"/>
          </p:cNvSpPr>
          <p:nvPr/>
        </p:nvSpPr>
        <p:spPr bwMode="auto">
          <a:xfrm flipH="1" flipV="1">
            <a:off x="6262688" y="4611688"/>
            <a:ext cx="865187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8" name="Line 77"/>
          <p:cNvSpPr>
            <a:spLocks noChangeShapeType="1"/>
          </p:cNvSpPr>
          <p:nvPr/>
        </p:nvSpPr>
        <p:spPr bwMode="auto">
          <a:xfrm flipH="1">
            <a:off x="7116763" y="4268788"/>
            <a:ext cx="636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9" name="Line 79"/>
          <p:cNvSpPr>
            <a:spLocks noChangeShapeType="1"/>
          </p:cNvSpPr>
          <p:nvPr/>
        </p:nvSpPr>
        <p:spPr bwMode="auto">
          <a:xfrm flipH="1" flipV="1">
            <a:off x="6388100" y="4030663"/>
            <a:ext cx="731838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0" name="Freeform 44"/>
          <p:cNvSpPr>
            <a:spLocks/>
          </p:cNvSpPr>
          <p:nvPr/>
        </p:nvSpPr>
        <p:spPr bwMode="auto">
          <a:xfrm>
            <a:off x="620713" y="2714625"/>
            <a:ext cx="523875" cy="241300"/>
          </a:xfrm>
          <a:custGeom>
            <a:avLst/>
            <a:gdLst>
              <a:gd name="T0" fmla="*/ 0 w 330"/>
              <a:gd name="T1" fmla="*/ 0 h 152"/>
              <a:gd name="T2" fmla="*/ 2147483647 w 330"/>
              <a:gd name="T3" fmla="*/ 0 h 152"/>
              <a:gd name="T4" fmla="*/ 2147483647 w 330"/>
              <a:gd name="T5" fmla="*/ 2147483647 h 152"/>
              <a:gd name="T6" fmla="*/ 0 60000 65536"/>
              <a:gd name="T7" fmla="*/ 0 60000 65536"/>
              <a:gd name="T8" fmla="*/ 0 60000 65536"/>
              <a:gd name="T9" fmla="*/ 0 w 330"/>
              <a:gd name="T10" fmla="*/ 0 h 152"/>
              <a:gd name="T11" fmla="*/ 330 w 33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" h="152">
                <a:moveTo>
                  <a:pt x="0" y="0"/>
                </a:moveTo>
                <a:lnTo>
                  <a:pt x="132" y="0"/>
                </a:lnTo>
                <a:lnTo>
                  <a:pt x="330" y="15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1" name="Line 45"/>
          <p:cNvSpPr>
            <a:spLocks noChangeShapeType="1"/>
          </p:cNvSpPr>
          <p:nvPr/>
        </p:nvSpPr>
        <p:spPr bwMode="auto">
          <a:xfrm>
            <a:off x="630238" y="3833813"/>
            <a:ext cx="6762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2" name="Freeform 50"/>
          <p:cNvSpPr>
            <a:spLocks/>
          </p:cNvSpPr>
          <p:nvPr/>
        </p:nvSpPr>
        <p:spPr bwMode="auto">
          <a:xfrm>
            <a:off x="2900363" y="2082800"/>
            <a:ext cx="898525" cy="393700"/>
          </a:xfrm>
          <a:custGeom>
            <a:avLst/>
            <a:gdLst>
              <a:gd name="T0" fmla="*/ 0 w 566"/>
              <a:gd name="T1" fmla="*/ 2147483647 h 248"/>
              <a:gd name="T2" fmla="*/ 2147483647 w 566"/>
              <a:gd name="T3" fmla="*/ 0 h 248"/>
              <a:gd name="T4" fmla="*/ 2147483647 w 566"/>
              <a:gd name="T5" fmla="*/ 0 h 248"/>
              <a:gd name="T6" fmla="*/ 0 60000 65536"/>
              <a:gd name="T7" fmla="*/ 0 60000 65536"/>
              <a:gd name="T8" fmla="*/ 0 60000 65536"/>
              <a:gd name="T9" fmla="*/ 0 w 566"/>
              <a:gd name="T10" fmla="*/ 0 h 248"/>
              <a:gd name="T11" fmla="*/ 566 w 566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6" h="248">
                <a:moveTo>
                  <a:pt x="0" y="248"/>
                </a:moveTo>
                <a:lnTo>
                  <a:pt x="388" y="0"/>
                </a:lnTo>
                <a:lnTo>
                  <a:pt x="56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" name="Freeform 51"/>
          <p:cNvSpPr>
            <a:spLocks/>
          </p:cNvSpPr>
          <p:nvPr/>
        </p:nvSpPr>
        <p:spPr bwMode="auto">
          <a:xfrm>
            <a:off x="3741738" y="3441700"/>
            <a:ext cx="66675" cy="127000"/>
          </a:xfrm>
          <a:custGeom>
            <a:avLst/>
            <a:gdLst>
              <a:gd name="T0" fmla="*/ 0 w 42"/>
              <a:gd name="T1" fmla="*/ 0 h 80"/>
              <a:gd name="T2" fmla="*/ 0 w 42"/>
              <a:gd name="T3" fmla="*/ 2147483647 h 80"/>
              <a:gd name="T4" fmla="*/ 2147483647 w 42"/>
              <a:gd name="T5" fmla="*/ 2147483647 h 80"/>
              <a:gd name="T6" fmla="*/ 0 60000 65536"/>
              <a:gd name="T7" fmla="*/ 0 60000 65536"/>
              <a:gd name="T8" fmla="*/ 0 60000 65536"/>
              <a:gd name="T9" fmla="*/ 0 w 42"/>
              <a:gd name="T10" fmla="*/ 0 h 80"/>
              <a:gd name="T11" fmla="*/ 42 w 4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80">
                <a:moveTo>
                  <a:pt x="0" y="0"/>
                </a:moveTo>
                <a:lnTo>
                  <a:pt x="0" y="80"/>
                </a:lnTo>
                <a:lnTo>
                  <a:pt x="42" y="8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4" name="Line 11"/>
          <p:cNvSpPr>
            <a:spLocks noChangeShapeType="1"/>
          </p:cNvSpPr>
          <p:nvPr/>
        </p:nvSpPr>
        <p:spPr bwMode="auto">
          <a:xfrm>
            <a:off x="207963" y="2178050"/>
            <a:ext cx="2159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5" name="Freeform 12"/>
          <p:cNvSpPr>
            <a:spLocks/>
          </p:cNvSpPr>
          <p:nvPr/>
        </p:nvSpPr>
        <p:spPr bwMode="auto">
          <a:xfrm>
            <a:off x="379413" y="2133600"/>
            <a:ext cx="152400" cy="101600"/>
          </a:xfrm>
          <a:custGeom>
            <a:avLst/>
            <a:gdLst>
              <a:gd name="T0" fmla="*/ 2147483647 w 96"/>
              <a:gd name="T1" fmla="*/ 2147483647 h 64"/>
              <a:gd name="T2" fmla="*/ 0 w 96"/>
              <a:gd name="T3" fmla="*/ 2147483647 h 64"/>
              <a:gd name="T4" fmla="*/ 2147483647 w 96"/>
              <a:gd name="T5" fmla="*/ 2147483647 h 64"/>
              <a:gd name="T6" fmla="*/ 2147483647 w 96"/>
              <a:gd name="T7" fmla="*/ 2147483647 h 64"/>
              <a:gd name="T8" fmla="*/ 2147483647 w 96"/>
              <a:gd name="T9" fmla="*/ 2147483647 h 64"/>
              <a:gd name="T10" fmla="*/ 2147483647 w 96"/>
              <a:gd name="T11" fmla="*/ 2147483647 h 64"/>
              <a:gd name="T12" fmla="*/ 2147483647 w 96"/>
              <a:gd name="T13" fmla="*/ 2147483647 h 64"/>
              <a:gd name="T14" fmla="*/ 2147483647 w 96"/>
              <a:gd name="T15" fmla="*/ 2147483647 h 64"/>
              <a:gd name="T16" fmla="*/ 2147483647 w 96"/>
              <a:gd name="T17" fmla="*/ 2147483647 h 64"/>
              <a:gd name="T18" fmla="*/ 2147483647 w 96"/>
              <a:gd name="T19" fmla="*/ 0 h 64"/>
              <a:gd name="T20" fmla="*/ 0 w 96"/>
              <a:gd name="T21" fmla="*/ 0 h 64"/>
              <a:gd name="T22" fmla="*/ 2147483647 w 96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6"/>
              <a:gd name="T37" fmla="*/ 0 h 64"/>
              <a:gd name="T38" fmla="*/ 96 w 96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6" h="64">
                <a:moveTo>
                  <a:pt x="18" y="28"/>
                </a:moveTo>
                <a:lnTo>
                  <a:pt x="0" y="58"/>
                </a:lnTo>
                <a:lnTo>
                  <a:pt x="2" y="64"/>
                </a:lnTo>
                <a:lnTo>
                  <a:pt x="44" y="48"/>
                </a:lnTo>
                <a:lnTo>
                  <a:pt x="76" y="36"/>
                </a:lnTo>
                <a:lnTo>
                  <a:pt x="96" y="28"/>
                </a:lnTo>
                <a:lnTo>
                  <a:pt x="44" y="12"/>
                </a:lnTo>
                <a:lnTo>
                  <a:pt x="2" y="0"/>
                </a:lnTo>
                <a:lnTo>
                  <a:pt x="0" y="0"/>
                </a:lnTo>
                <a:lnTo>
                  <a:pt x="18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6" name="Freeform 13"/>
          <p:cNvSpPr>
            <a:spLocks/>
          </p:cNvSpPr>
          <p:nvPr/>
        </p:nvSpPr>
        <p:spPr bwMode="auto">
          <a:xfrm>
            <a:off x="2005013" y="2419350"/>
            <a:ext cx="155575" cy="111125"/>
          </a:xfrm>
          <a:custGeom>
            <a:avLst/>
            <a:gdLst>
              <a:gd name="T0" fmla="*/ 2147483647 w 98"/>
              <a:gd name="T1" fmla="*/ 2147483647 h 70"/>
              <a:gd name="T2" fmla="*/ 2147483647 w 98"/>
              <a:gd name="T3" fmla="*/ 2147483647 h 70"/>
              <a:gd name="T4" fmla="*/ 2147483647 w 98"/>
              <a:gd name="T5" fmla="*/ 2147483647 h 70"/>
              <a:gd name="T6" fmla="*/ 2147483647 w 98"/>
              <a:gd name="T7" fmla="*/ 2147483647 h 70"/>
              <a:gd name="T8" fmla="*/ 2147483647 w 98"/>
              <a:gd name="T9" fmla="*/ 2147483647 h 70"/>
              <a:gd name="T10" fmla="*/ 2147483647 w 98"/>
              <a:gd name="T11" fmla="*/ 0 h 70"/>
              <a:gd name="T12" fmla="*/ 2147483647 w 98"/>
              <a:gd name="T13" fmla="*/ 0 h 70"/>
              <a:gd name="T14" fmla="*/ 2147483647 w 98"/>
              <a:gd name="T15" fmla="*/ 2147483647 h 70"/>
              <a:gd name="T16" fmla="*/ 0 w 98"/>
              <a:gd name="T17" fmla="*/ 2147483647 h 70"/>
              <a:gd name="T18" fmla="*/ 0 w 98"/>
              <a:gd name="T19" fmla="*/ 2147483647 h 70"/>
              <a:gd name="T20" fmla="*/ 2147483647 w 98"/>
              <a:gd name="T21" fmla="*/ 2147483647 h 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"/>
              <a:gd name="T34" fmla="*/ 0 h 70"/>
              <a:gd name="T35" fmla="*/ 98 w 98"/>
              <a:gd name="T36" fmla="*/ 70 h 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" h="70">
                <a:moveTo>
                  <a:pt x="30" y="38"/>
                </a:moveTo>
                <a:lnTo>
                  <a:pt x="28" y="70"/>
                </a:lnTo>
                <a:lnTo>
                  <a:pt x="58" y="40"/>
                </a:lnTo>
                <a:lnTo>
                  <a:pt x="98" y="0"/>
                </a:lnTo>
                <a:lnTo>
                  <a:pt x="44" y="12"/>
                </a:lnTo>
                <a:lnTo>
                  <a:pt x="0" y="20"/>
                </a:lnTo>
                <a:lnTo>
                  <a:pt x="30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7" name="Freeform 16"/>
          <p:cNvSpPr>
            <a:spLocks/>
          </p:cNvSpPr>
          <p:nvPr/>
        </p:nvSpPr>
        <p:spPr bwMode="auto">
          <a:xfrm>
            <a:off x="1954213" y="2470150"/>
            <a:ext cx="114300" cy="234950"/>
          </a:xfrm>
          <a:custGeom>
            <a:avLst/>
            <a:gdLst>
              <a:gd name="T0" fmla="*/ 2147483647 w 72"/>
              <a:gd name="T1" fmla="*/ 0 h 148"/>
              <a:gd name="T2" fmla="*/ 2147483647 w 72"/>
              <a:gd name="T3" fmla="*/ 0 h 148"/>
              <a:gd name="T4" fmla="*/ 2147483647 w 72"/>
              <a:gd name="T5" fmla="*/ 2147483647 h 148"/>
              <a:gd name="T6" fmla="*/ 2147483647 w 72"/>
              <a:gd name="T7" fmla="*/ 2147483647 h 148"/>
              <a:gd name="T8" fmla="*/ 2147483647 w 72"/>
              <a:gd name="T9" fmla="*/ 2147483647 h 148"/>
              <a:gd name="T10" fmla="*/ 2147483647 w 72"/>
              <a:gd name="T11" fmla="*/ 2147483647 h 148"/>
              <a:gd name="T12" fmla="*/ 2147483647 w 72"/>
              <a:gd name="T13" fmla="*/ 2147483647 h 148"/>
              <a:gd name="T14" fmla="*/ 2147483647 w 72"/>
              <a:gd name="T15" fmla="*/ 2147483647 h 148"/>
              <a:gd name="T16" fmla="*/ 2147483647 w 72"/>
              <a:gd name="T17" fmla="*/ 2147483647 h 148"/>
              <a:gd name="T18" fmla="*/ 2147483647 w 72"/>
              <a:gd name="T19" fmla="*/ 2147483647 h 148"/>
              <a:gd name="T20" fmla="*/ 2147483647 w 72"/>
              <a:gd name="T21" fmla="*/ 2147483647 h 148"/>
              <a:gd name="T22" fmla="*/ 2147483647 w 72"/>
              <a:gd name="T23" fmla="*/ 2147483647 h 148"/>
              <a:gd name="T24" fmla="*/ 2147483647 w 72"/>
              <a:gd name="T25" fmla="*/ 2147483647 h 148"/>
              <a:gd name="T26" fmla="*/ 2147483647 w 72"/>
              <a:gd name="T27" fmla="*/ 2147483647 h 148"/>
              <a:gd name="T28" fmla="*/ 2147483647 w 72"/>
              <a:gd name="T29" fmla="*/ 2147483647 h 148"/>
              <a:gd name="T30" fmla="*/ 0 w 72"/>
              <a:gd name="T31" fmla="*/ 2147483647 h 1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2"/>
              <a:gd name="T49" fmla="*/ 0 h 148"/>
              <a:gd name="T50" fmla="*/ 72 w 72"/>
              <a:gd name="T51" fmla="*/ 148 h 1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2" h="148">
                <a:moveTo>
                  <a:pt x="72" y="0"/>
                </a:moveTo>
                <a:lnTo>
                  <a:pt x="72" y="0"/>
                </a:lnTo>
                <a:lnTo>
                  <a:pt x="62" y="4"/>
                </a:lnTo>
                <a:lnTo>
                  <a:pt x="40" y="16"/>
                </a:lnTo>
                <a:lnTo>
                  <a:pt x="28" y="24"/>
                </a:lnTo>
                <a:lnTo>
                  <a:pt x="18" y="36"/>
                </a:lnTo>
                <a:lnTo>
                  <a:pt x="10" y="46"/>
                </a:lnTo>
                <a:lnTo>
                  <a:pt x="8" y="54"/>
                </a:lnTo>
                <a:lnTo>
                  <a:pt x="8" y="60"/>
                </a:lnTo>
                <a:lnTo>
                  <a:pt x="10" y="84"/>
                </a:lnTo>
                <a:lnTo>
                  <a:pt x="12" y="108"/>
                </a:lnTo>
                <a:lnTo>
                  <a:pt x="12" y="118"/>
                </a:lnTo>
                <a:lnTo>
                  <a:pt x="10" y="128"/>
                </a:lnTo>
                <a:lnTo>
                  <a:pt x="8" y="138"/>
                </a:lnTo>
                <a:lnTo>
                  <a:pt x="0" y="1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8" name="Freeform 17"/>
          <p:cNvSpPr>
            <a:spLocks/>
          </p:cNvSpPr>
          <p:nvPr/>
        </p:nvSpPr>
        <p:spPr bwMode="auto">
          <a:xfrm>
            <a:off x="3078163" y="2762250"/>
            <a:ext cx="146050" cy="133350"/>
          </a:xfrm>
          <a:custGeom>
            <a:avLst/>
            <a:gdLst>
              <a:gd name="T0" fmla="*/ 2147483647 w 92"/>
              <a:gd name="T1" fmla="*/ 2147483647 h 84"/>
              <a:gd name="T2" fmla="*/ 0 w 92"/>
              <a:gd name="T3" fmla="*/ 2147483647 h 84"/>
              <a:gd name="T4" fmla="*/ 0 w 92"/>
              <a:gd name="T5" fmla="*/ 2147483647 h 84"/>
              <a:gd name="T6" fmla="*/ 0 w 92"/>
              <a:gd name="T7" fmla="*/ 2147483647 h 84"/>
              <a:gd name="T8" fmla="*/ 2147483647 w 92"/>
              <a:gd name="T9" fmla="*/ 2147483647 h 84"/>
              <a:gd name="T10" fmla="*/ 2147483647 w 92"/>
              <a:gd name="T11" fmla="*/ 2147483647 h 84"/>
              <a:gd name="T12" fmla="*/ 2147483647 w 92"/>
              <a:gd name="T13" fmla="*/ 2147483647 h 84"/>
              <a:gd name="T14" fmla="*/ 2147483647 w 92"/>
              <a:gd name="T15" fmla="*/ 2147483647 h 84"/>
              <a:gd name="T16" fmla="*/ 2147483647 w 92"/>
              <a:gd name="T17" fmla="*/ 0 h 84"/>
              <a:gd name="T18" fmla="*/ 2147483647 w 92"/>
              <a:gd name="T19" fmla="*/ 0 h 84"/>
              <a:gd name="T20" fmla="*/ 2147483647 w 92"/>
              <a:gd name="T21" fmla="*/ 2147483647 h 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2"/>
              <a:gd name="T34" fmla="*/ 0 h 84"/>
              <a:gd name="T35" fmla="*/ 92 w 92"/>
              <a:gd name="T36" fmla="*/ 84 h 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2" h="84">
                <a:moveTo>
                  <a:pt x="32" y="34"/>
                </a:moveTo>
                <a:lnTo>
                  <a:pt x="0" y="44"/>
                </a:lnTo>
                <a:lnTo>
                  <a:pt x="40" y="62"/>
                </a:lnTo>
                <a:lnTo>
                  <a:pt x="92" y="84"/>
                </a:lnTo>
                <a:lnTo>
                  <a:pt x="62" y="38"/>
                </a:lnTo>
                <a:lnTo>
                  <a:pt x="38" y="0"/>
                </a:lnTo>
                <a:lnTo>
                  <a:pt x="32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9" name="Freeform 18"/>
          <p:cNvSpPr>
            <a:spLocks/>
          </p:cNvSpPr>
          <p:nvPr/>
        </p:nvSpPr>
        <p:spPr bwMode="auto">
          <a:xfrm>
            <a:off x="2881313" y="2765425"/>
            <a:ext cx="263525" cy="63500"/>
          </a:xfrm>
          <a:custGeom>
            <a:avLst/>
            <a:gdLst>
              <a:gd name="T0" fmla="*/ 2147483647 w 166"/>
              <a:gd name="T1" fmla="*/ 2147483647 h 40"/>
              <a:gd name="T2" fmla="*/ 2147483647 w 166"/>
              <a:gd name="T3" fmla="*/ 2147483647 h 40"/>
              <a:gd name="T4" fmla="*/ 2147483647 w 166"/>
              <a:gd name="T5" fmla="*/ 2147483647 h 40"/>
              <a:gd name="T6" fmla="*/ 2147483647 w 166"/>
              <a:gd name="T7" fmla="*/ 2147483647 h 40"/>
              <a:gd name="T8" fmla="*/ 2147483647 w 166"/>
              <a:gd name="T9" fmla="*/ 2147483647 h 40"/>
              <a:gd name="T10" fmla="*/ 2147483647 w 166"/>
              <a:gd name="T11" fmla="*/ 2147483647 h 40"/>
              <a:gd name="T12" fmla="*/ 2147483647 w 166"/>
              <a:gd name="T13" fmla="*/ 0 h 40"/>
              <a:gd name="T14" fmla="*/ 2147483647 w 166"/>
              <a:gd name="T15" fmla="*/ 0 h 40"/>
              <a:gd name="T16" fmla="*/ 2147483647 w 166"/>
              <a:gd name="T17" fmla="*/ 2147483647 h 40"/>
              <a:gd name="T18" fmla="*/ 2147483647 w 166"/>
              <a:gd name="T19" fmla="*/ 2147483647 h 40"/>
              <a:gd name="T20" fmla="*/ 2147483647 w 166"/>
              <a:gd name="T21" fmla="*/ 2147483647 h 40"/>
              <a:gd name="T22" fmla="*/ 2147483647 w 166"/>
              <a:gd name="T23" fmla="*/ 2147483647 h 40"/>
              <a:gd name="T24" fmla="*/ 2147483647 w 166"/>
              <a:gd name="T25" fmla="*/ 2147483647 h 40"/>
              <a:gd name="T26" fmla="*/ 2147483647 w 166"/>
              <a:gd name="T27" fmla="*/ 2147483647 h 40"/>
              <a:gd name="T28" fmla="*/ 2147483647 w 166"/>
              <a:gd name="T29" fmla="*/ 2147483647 h 40"/>
              <a:gd name="T30" fmla="*/ 0 w 166"/>
              <a:gd name="T31" fmla="*/ 2147483647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"/>
              <a:gd name="T49" fmla="*/ 0 h 40"/>
              <a:gd name="T50" fmla="*/ 166 w 166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" h="40">
                <a:moveTo>
                  <a:pt x="166" y="40"/>
                </a:moveTo>
                <a:lnTo>
                  <a:pt x="166" y="40"/>
                </a:lnTo>
                <a:lnTo>
                  <a:pt x="158" y="32"/>
                </a:lnTo>
                <a:lnTo>
                  <a:pt x="138" y="16"/>
                </a:lnTo>
                <a:lnTo>
                  <a:pt x="126" y="8"/>
                </a:lnTo>
                <a:lnTo>
                  <a:pt x="112" y="2"/>
                </a:lnTo>
                <a:lnTo>
                  <a:pt x="98" y="0"/>
                </a:lnTo>
                <a:lnTo>
                  <a:pt x="92" y="0"/>
                </a:lnTo>
                <a:lnTo>
                  <a:pt x="86" y="2"/>
                </a:lnTo>
                <a:lnTo>
                  <a:pt x="64" y="12"/>
                </a:lnTo>
                <a:lnTo>
                  <a:pt x="42" y="24"/>
                </a:lnTo>
                <a:lnTo>
                  <a:pt x="32" y="28"/>
                </a:lnTo>
                <a:lnTo>
                  <a:pt x="22" y="30"/>
                </a:lnTo>
                <a:lnTo>
                  <a:pt x="12" y="3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0" name="Freeform 19"/>
          <p:cNvSpPr>
            <a:spLocks/>
          </p:cNvSpPr>
          <p:nvPr/>
        </p:nvSpPr>
        <p:spPr bwMode="auto">
          <a:xfrm>
            <a:off x="2036763" y="3168650"/>
            <a:ext cx="158750" cy="98425"/>
          </a:xfrm>
          <a:custGeom>
            <a:avLst/>
            <a:gdLst>
              <a:gd name="T0" fmla="*/ 2147483647 w 100"/>
              <a:gd name="T1" fmla="*/ 2147483647 h 62"/>
              <a:gd name="T2" fmla="*/ 0 w 100"/>
              <a:gd name="T3" fmla="*/ 2147483647 h 62"/>
              <a:gd name="T4" fmla="*/ 0 w 100"/>
              <a:gd name="T5" fmla="*/ 2147483647 h 62"/>
              <a:gd name="T6" fmla="*/ 0 w 100"/>
              <a:gd name="T7" fmla="*/ 2147483647 h 62"/>
              <a:gd name="T8" fmla="*/ 2147483647 w 100"/>
              <a:gd name="T9" fmla="*/ 2147483647 h 62"/>
              <a:gd name="T10" fmla="*/ 2147483647 w 100"/>
              <a:gd name="T11" fmla="*/ 2147483647 h 62"/>
              <a:gd name="T12" fmla="*/ 2147483647 w 100"/>
              <a:gd name="T13" fmla="*/ 2147483647 h 62"/>
              <a:gd name="T14" fmla="*/ 2147483647 w 100"/>
              <a:gd name="T15" fmla="*/ 2147483647 h 62"/>
              <a:gd name="T16" fmla="*/ 2147483647 w 100"/>
              <a:gd name="T17" fmla="*/ 0 h 62"/>
              <a:gd name="T18" fmla="*/ 2147483647 w 100"/>
              <a:gd name="T19" fmla="*/ 0 h 62"/>
              <a:gd name="T20" fmla="*/ 2147483647 w 100"/>
              <a:gd name="T21" fmla="*/ 2147483647 h 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"/>
              <a:gd name="T34" fmla="*/ 0 h 62"/>
              <a:gd name="T35" fmla="*/ 100 w 100"/>
              <a:gd name="T36" fmla="*/ 62 h 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" h="62">
                <a:moveTo>
                  <a:pt x="26" y="34"/>
                </a:moveTo>
                <a:lnTo>
                  <a:pt x="0" y="54"/>
                </a:lnTo>
                <a:lnTo>
                  <a:pt x="44" y="56"/>
                </a:lnTo>
                <a:lnTo>
                  <a:pt x="100" y="62"/>
                </a:lnTo>
                <a:lnTo>
                  <a:pt x="56" y="28"/>
                </a:lnTo>
                <a:lnTo>
                  <a:pt x="22" y="0"/>
                </a:lnTo>
                <a:lnTo>
                  <a:pt x="20" y="0"/>
                </a:lnTo>
                <a:lnTo>
                  <a:pt x="26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1" name="Freeform 20"/>
          <p:cNvSpPr>
            <a:spLocks/>
          </p:cNvSpPr>
          <p:nvPr/>
        </p:nvSpPr>
        <p:spPr bwMode="auto">
          <a:xfrm>
            <a:off x="1881188" y="3206750"/>
            <a:ext cx="209550" cy="53975"/>
          </a:xfrm>
          <a:custGeom>
            <a:avLst/>
            <a:gdLst>
              <a:gd name="T0" fmla="*/ 2147483647 w 132"/>
              <a:gd name="T1" fmla="*/ 2147483647 h 34"/>
              <a:gd name="T2" fmla="*/ 2147483647 w 132"/>
              <a:gd name="T3" fmla="*/ 2147483647 h 34"/>
              <a:gd name="T4" fmla="*/ 2147483647 w 132"/>
              <a:gd name="T5" fmla="*/ 2147483647 h 34"/>
              <a:gd name="T6" fmla="*/ 2147483647 w 132"/>
              <a:gd name="T7" fmla="*/ 2147483647 h 34"/>
              <a:gd name="T8" fmla="*/ 2147483647 w 132"/>
              <a:gd name="T9" fmla="*/ 0 h 34"/>
              <a:gd name="T10" fmla="*/ 2147483647 w 132"/>
              <a:gd name="T11" fmla="*/ 0 h 34"/>
              <a:gd name="T12" fmla="*/ 2147483647 w 132"/>
              <a:gd name="T13" fmla="*/ 0 h 34"/>
              <a:gd name="T14" fmla="*/ 2147483647 w 132"/>
              <a:gd name="T15" fmla="*/ 2147483647 h 34"/>
              <a:gd name="T16" fmla="*/ 2147483647 w 132"/>
              <a:gd name="T17" fmla="*/ 2147483647 h 34"/>
              <a:gd name="T18" fmla="*/ 2147483647 w 132"/>
              <a:gd name="T19" fmla="*/ 2147483647 h 34"/>
              <a:gd name="T20" fmla="*/ 2147483647 w 132"/>
              <a:gd name="T21" fmla="*/ 2147483647 h 34"/>
              <a:gd name="T22" fmla="*/ 2147483647 w 132"/>
              <a:gd name="T23" fmla="*/ 2147483647 h 34"/>
              <a:gd name="T24" fmla="*/ 0 w 132"/>
              <a:gd name="T25" fmla="*/ 2147483647 h 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2"/>
              <a:gd name="T40" fmla="*/ 0 h 34"/>
              <a:gd name="T41" fmla="*/ 132 w 132"/>
              <a:gd name="T42" fmla="*/ 34 h 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2" h="34">
                <a:moveTo>
                  <a:pt x="132" y="12"/>
                </a:moveTo>
                <a:lnTo>
                  <a:pt x="132" y="12"/>
                </a:lnTo>
                <a:lnTo>
                  <a:pt x="124" y="10"/>
                </a:lnTo>
                <a:lnTo>
                  <a:pt x="106" y="4"/>
                </a:lnTo>
                <a:lnTo>
                  <a:pt x="96" y="0"/>
                </a:lnTo>
                <a:lnTo>
                  <a:pt x="86" y="0"/>
                </a:lnTo>
                <a:lnTo>
                  <a:pt x="76" y="0"/>
                </a:lnTo>
                <a:lnTo>
                  <a:pt x="68" y="2"/>
                </a:lnTo>
                <a:lnTo>
                  <a:pt x="36" y="24"/>
                </a:lnTo>
                <a:lnTo>
                  <a:pt x="18" y="32"/>
                </a:lnTo>
                <a:lnTo>
                  <a:pt x="10" y="34"/>
                </a:lnTo>
                <a:lnTo>
                  <a:pt x="0" y="3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2" name="Freeform 21"/>
          <p:cNvSpPr>
            <a:spLocks/>
          </p:cNvSpPr>
          <p:nvPr/>
        </p:nvSpPr>
        <p:spPr bwMode="auto">
          <a:xfrm>
            <a:off x="2992438" y="3570288"/>
            <a:ext cx="190500" cy="225425"/>
          </a:xfrm>
          <a:custGeom>
            <a:avLst/>
            <a:gdLst>
              <a:gd name="T0" fmla="*/ 0 w 120"/>
              <a:gd name="T1" fmla="*/ 0 h 142"/>
              <a:gd name="T2" fmla="*/ 0 w 120"/>
              <a:gd name="T3" fmla="*/ 0 h 142"/>
              <a:gd name="T4" fmla="*/ 2147483647 w 120"/>
              <a:gd name="T5" fmla="*/ 2147483647 h 142"/>
              <a:gd name="T6" fmla="*/ 2147483647 w 120"/>
              <a:gd name="T7" fmla="*/ 2147483647 h 142"/>
              <a:gd name="T8" fmla="*/ 2147483647 w 120"/>
              <a:gd name="T9" fmla="*/ 2147483647 h 142"/>
              <a:gd name="T10" fmla="*/ 2147483647 w 120"/>
              <a:gd name="T11" fmla="*/ 2147483647 h 142"/>
              <a:gd name="T12" fmla="*/ 2147483647 w 120"/>
              <a:gd name="T13" fmla="*/ 2147483647 h 142"/>
              <a:gd name="T14" fmla="*/ 2147483647 w 120"/>
              <a:gd name="T15" fmla="*/ 2147483647 h 142"/>
              <a:gd name="T16" fmla="*/ 2147483647 w 120"/>
              <a:gd name="T17" fmla="*/ 2147483647 h 142"/>
              <a:gd name="T18" fmla="*/ 2147483647 w 120"/>
              <a:gd name="T19" fmla="*/ 2147483647 h 142"/>
              <a:gd name="T20" fmla="*/ 2147483647 w 120"/>
              <a:gd name="T21" fmla="*/ 2147483647 h 142"/>
              <a:gd name="T22" fmla="*/ 2147483647 w 120"/>
              <a:gd name="T23" fmla="*/ 2147483647 h 142"/>
              <a:gd name="T24" fmla="*/ 2147483647 w 120"/>
              <a:gd name="T25" fmla="*/ 2147483647 h 142"/>
              <a:gd name="T26" fmla="*/ 2147483647 w 120"/>
              <a:gd name="T27" fmla="*/ 2147483647 h 142"/>
              <a:gd name="T28" fmla="*/ 2147483647 w 120"/>
              <a:gd name="T29" fmla="*/ 2147483647 h 142"/>
              <a:gd name="T30" fmla="*/ 2147483647 w 120"/>
              <a:gd name="T31" fmla="*/ 2147483647 h 142"/>
              <a:gd name="T32" fmla="*/ 2147483647 w 120"/>
              <a:gd name="T33" fmla="*/ 2147483647 h 142"/>
              <a:gd name="T34" fmla="*/ 2147483647 w 120"/>
              <a:gd name="T35" fmla="*/ 2147483647 h 142"/>
              <a:gd name="T36" fmla="*/ 2147483647 w 120"/>
              <a:gd name="T37" fmla="*/ 2147483647 h 1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"/>
              <a:gd name="T58" fmla="*/ 0 h 142"/>
              <a:gd name="T59" fmla="*/ 120 w 120"/>
              <a:gd name="T60" fmla="*/ 142 h 1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" h="142">
                <a:moveTo>
                  <a:pt x="0" y="0"/>
                </a:moveTo>
                <a:lnTo>
                  <a:pt x="0" y="0"/>
                </a:lnTo>
                <a:lnTo>
                  <a:pt x="6" y="8"/>
                </a:lnTo>
                <a:lnTo>
                  <a:pt x="14" y="22"/>
                </a:lnTo>
                <a:lnTo>
                  <a:pt x="24" y="46"/>
                </a:lnTo>
                <a:lnTo>
                  <a:pt x="30" y="64"/>
                </a:lnTo>
                <a:lnTo>
                  <a:pt x="34" y="84"/>
                </a:lnTo>
                <a:lnTo>
                  <a:pt x="38" y="104"/>
                </a:lnTo>
                <a:lnTo>
                  <a:pt x="42" y="124"/>
                </a:lnTo>
                <a:lnTo>
                  <a:pt x="44" y="130"/>
                </a:lnTo>
                <a:lnTo>
                  <a:pt x="48" y="136"/>
                </a:lnTo>
                <a:lnTo>
                  <a:pt x="54" y="140"/>
                </a:lnTo>
                <a:lnTo>
                  <a:pt x="58" y="142"/>
                </a:lnTo>
                <a:lnTo>
                  <a:pt x="66" y="140"/>
                </a:lnTo>
                <a:lnTo>
                  <a:pt x="74" y="136"/>
                </a:lnTo>
                <a:lnTo>
                  <a:pt x="84" y="128"/>
                </a:lnTo>
                <a:lnTo>
                  <a:pt x="96" y="118"/>
                </a:lnTo>
                <a:lnTo>
                  <a:pt x="120" y="7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3" name="Freeform 22"/>
          <p:cNvSpPr>
            <a:spLocks/>
          </p:cNvSpPr>
          <p:nvPr/>
        </p:nvSpPr>
        <p:spPr bwMode="auto">
          <a:xfrm>
            <a:off x="3119438" y="3633788"/>
            <a:ext cx="120650" cy="152400"/>
          </a:xfrm>
          <a:custGeom>
            <a:avLst/>
            <a:gdLst>
              <a:gd name="T0" fmla="*/ 2147483647 w 76"/>
              <a:gd name="T1" fmla="*/ 2147483647 h 96"/>
              <a:gd name="T2" fmla="*/ 2147483647 w 76"/>
              <a:gd name="T3" fmla="*/ 2147483647 h 96"/>
              <a:gd name="T4" fmla="*/ 2147483647 w 76"/>
              <a:gd name="T5" fmla="*/ 2147483647 h 96"/>
              <a:gd name="T6" fmla="*/ 2147483647 w 76"/>
              <a:gd name="T7" fmla="*/ 2147483647 h 96"/>
              <a:gd name="T8" fmla="*/ 2147483647 w 76"/>
              <a:gd name="T9" fmla="*/ 2147483647 h 96"/>
              <a:gd name="T10" fmla="*/ 2147483647 w 76"/>
              <a:gd name="T11" fmla="*/ 0 h 96"/>
              <a:gd name="T12" fmla="*/ 2147483647 w 76"/>
              <a:gd name="T13" fmla="*/ 0 h 96"/>
              <a:gd name="T14" fmla="*/ 2147483647 w 76"/>
              <a:gd name="T15" fmla="*/ 2147483647 h 96"/>
              <a:gd name="T16" fmla="*/ 0 w 76"/>
              <a:gd name="T17" fmla="*/ 2147483647 h 96"/>
              <a:gd name="T18" fmla="*/ 0 w 76"/>
              <a:gd name="T19" fmla="*/ 2147483647 h 96"/>
              <a:gd name="T20" fmla="*/ 2147483647 w 76"/>
              <a:gd name="T21" fmla="*/ 2147483647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"/>
              <a:gd name="T34" fmla="*/ 0 h 96"/>
              <a:gd name="T35" fmla="*/ 76 w 76"/>
              <a:gd name="T36" fmla="*/ 96 h 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" h="96">
                <a:moveTo>
                  <a:pt x="34" y="66"/>
                </a:moveTo>
                <a:lnTo>
                  <a:pt x="48" y="96"/>
                </a:lnTo>
                <a:lnTo>
                  <a:pt x="50" y="96"/>
                </a:lnTo>
                <a:lnTo>
                  <a:pt x="60" y="54"/>
                </a:lnTo>
                <a:lnTo>
                  <a:pt x="76" y="0"/>
                </a:lnTo>
                <a:lnTo>
                  <a:pt x="34" y="36"/>
                </a:lnTo>
                <a:lnTo>
                  <a:pt x="0" y="64"/>
                </a:lnTo>
                <a:lnTo>
                  <a:pt x="0" y="66"/>
                </a:lnTo>
                <a:lnTo>
                  <a:pt x="34" y="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4" name="Freeform 23"/>
          <p:cNvSpPr>
            <a:spLocks/>
          </p:cNvSpPr>
          <p:nvPr/>
        </p:nvSpPr>
        <p:spPr bwMode="auto">
          <a:xfrm>
            <a:off x="2878138" y="3946525"/>
            <a:ext cx="136525" cy="142875"/>
          </a:xfrm>
          <a:custGeom>
            <a:avLst/>
            <a:gdLst>
              <a:gd name="T0" fmla="*/ 2147483647 w 86"/>
              <a:gd name="T1" fmla="*/ 2147483647 h 90"/>
              <a:gd name="T2" fmla="*/ 2147483647 w 86"/>
              <a:gd name="T3" fmla="*/ 2147483647 h 90"/>
              <a:gd name="T4" fmla="*/ 2147483647 w 86"/>
              <a:gd name="T5" fmla="*/ 2147483647 h 90"/>
              <a:gd name="T6" fmla="*/ 2147483647 w 86"/>
              <a:gd name="T7" fmla="*/ 2147483647 h 90"/>
              <a:gd name="T8" fmla="*/ 2147483647 w 86"/>
              <a:gd name="T9" fmla="*/ 2147483647 h 90"/>
              <a:gd name="T10" fmla="*/ 2147483647 w 86"/>
              <a:gd name="T11" fmla="*/ 0 h 90"/>
              <a:gd name="T12" fmla="*/ 2147483647 w 86"/>
              <a:gd name="T13" fmla="*/ 0 h 90"/>
              <a:gd name="T14" fmla="*/ 2147483647 w 86"/>
              <a:gd name="T15" fmla="*/ 2147483647 h 90"/>
              <a:gd name="T16" fmla="*/ 0 w 86"/>
              <a:gd name="T17" fmla="*/ 2147483647 h 90"/>
              <a:gd name="T18" fmla="*/ 0 w 86"/>
              <a:gd name="T19" fmla="*/ 2147483647 h 90"/>
              <a:gd name="T20" fmla="*/ 2147483647 w 86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90"/>
              <a:gd name="T35" fmla="*/ 86 w 86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90">
                <a:moveTo>
                  <a:pt x="32" y="58"/>
                </a:moveTo>
                <a:lnTo>
                  <a:pt x="42" y="90"/>
                </a:lnTo>
                <a:lnTo>
                  <a:pt x="62" y="52"/>
                </a:lnTo>
                <a:lnTo>
                  <a:pt x="86" y="0"/>
                </a:lnTo>
                <a:lnTo>
                  <a:pt x="38" y="30"/>
                </a:lnTo>
                <a:lnTo>
                  <a:pt x="0" y="50"/>
                </a:lnTo>
                <a:lnTo>
                  <a:pt x="0" y="52"/>
                </a:lnTo>
                <a:lnTo>
                  <a:pt x="32" y="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5" name="Freeform 24"/>
          <p:cNvSpPr>
            <a:spLocks/>
          </p:cNvSpPr>
          <p:nvPr/>
        </p:nvSpPr>
        <p:spPr bwMode="auto">
          <a:xfrm>
            <a:off x="2700338" y="4029075"/>
            <a:ext cx="234950" cy="104775"/>
          </a:xfrm>
          <a:custGeom>
            <a:avLst/>
            <a:gdLst>
              <a:gd name="T0" fmla="*/ 2147483647 w 148"/>
              <a:gd name="T1" fmla="*/ 0 h 66"/>
              <a:gd name="T2" fmla="*/ 2147483647 w 148"/>
              <a:gd name="T3" fmla="*/ 0 h 66"/>
              <a:gd name="T4" fmla="*/ 2147483647 w 148"/>
              <a:gd name="T5" fmla="*/ 2147483647 h 66"/>
              <a:gd name="T6" fmla="*/ 2147483647 w 148"/>
              <a:gd name="T7" fmla="*/ 2147483647 h 66"/>
              <a:gd name="T8" fmla="*/ 2147483647 w 148"/>
              <a:gd name="T9" fmla="*/ 2147483647 h 66"/>
              <a:gd name="T10" fmla="*/ 2147483647 w 148"/>
              <a:gd name="T11" fmla="*/ 2147483647 h 66"/>
              <a:gd name="T12" fmla="*/ 2147483647 w 148"/>
              <a:gd name="T13" fmla="*/ 2147483647 h 66"/>
              <a:gd name="T14" fmla="*/ 2147483647 w 148"/>
              <a:gd name="T15" fmla="*/ 2147483647 h 66"/>
              <a:gd name="T16" fmla="*/ 2147483647 w 148"/>
              <a:gd name="T17" fmla="*/ 2147483647 h 66"/>
              <a:gd name="T18" fmla="*/ 2147483647 w 148"/>
              <a:gd name="T19" fmla="*/ 2147483647 h 66"/>
              <a:gd name="T20" fmla="*/ 2147483647 w 148"/>
              <a:gd name="T21" fmla="*/ 2147483647 h 66"/>
              <a:gd name="T22" fmla="*/ 2147483647 w 148"/>
              <a:gd name="T23" fmla="*/ 2147483647 h 66"/>
              <a:gd name="T24" fmla="*/ 2147483647 w 148"/>
              <a:gd name="T25" fmla="*/ 2147483647 h 66"/>
              <a:gd name="T26" fmla="*/ 0 w 148"/>
              <a:gd name="T27" fmla="*/ 2147483647 h 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8"/>
              <a:gd name="T43" fmla="*/ 0 h 66"/>
              <a:gd name="T44" fmla="*/ 148 w 148"/>
              <a:gd name="T45" fmla="*/ 66 h 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8" h="66">
                <a:moveTo>
                  <a:pt x="148" y="0"/>
                </a:moveTo>
                <a:lnTo>
                  <a:pt x="148" y="0"/>
                </a:lnTo>
                <a:lnTo>
                  <a:pt x="132" y="20"/>
                </a:lnTo>
                <a:lnTo>
                  <a:pt x="112" y="38"/>
                </a:lnTo>
                <a:lnTo>
                  <a:pt x="102" y="46"/>
                </a:lnTo>
                <a:lnTo>
                  <a:pt x="90" y="54"/>
                </a:lnTo>
                <a:lnTo>
                  <a:pt x="78" y="60"/>
                </a:lnTo>
                <a:lnTo>
                  <a:pt x="66" y="64"/>
                </a:lnTo>
                <a:lnTo>
                  <a:pt x="52" y="66"/>
                </a:lnTo>
                <a:lnTo>
                  <a:pt x="40" y="64"/>
                </a:lnTo>
                <a:lnTo>
                  <a:pt x="28" y="58"/>
                </a:lnTo>
                <a:lnTo>
                  <a:pt x="18" y="46"/>
                </a:lnTo>
                <a:lnTo>
                  <a:pt x="8" y="30"/>
                </a:lnTo>
                <a:lnTo>
                  <a:pt x="0" y="1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66" name="Group 122"/>
          <p:cNvGrpSpPr>
            <a:grpSpLocks/>
          </p:cNvGrpSpPr>
          <p:nvPr/>
        </p:nvGrpSpPr>
        <p:grpSpPr bwMode="auto">
          <a:xfrm>
            <a:off x="6662738" y="4921250"/>
            <a:ext cx="1000125" cy="76200"/>
            <a:chOff x="6613525" y="4921250"/>
            <a:chExt cx="1000125" cy="76200"/>
          </a:xfrm>
        </p:grpSpPr>
        <p:sp>
          <p:nvSpPr>
            <p:cNvPr id="13419" name="Line 43"/>
            <p:cNvSpPr>
              <a:spLocks noChangeShapeType="1"/>
            </p:cNvSpPr>
            <p:nvPr/>
          </p:nvSpPr>
          <p:spPr bwMode="auto">
            <a:xfrm>
              <a:off x="6613525" y="4959350"/>
              <a:ext cx="998538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" name="Line 41"/>
            <p:cNvSpPr>
              <a:spLocks noChangeShapeType="1"/>
            </p:cNvSpPr>
            <p:nvPr/>
          </p:nvSpPr>
          <p:spPr bwMode="auto">
            <a:xfrm flipV="1">
              <a:off x="6613525" y="4921250"/>
              <a:ext cx="1588" cy="76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" name="Line 42"/>
            <p:cNvSpPr>
              <a:spLocks noChangeShapeType="1"/>
            </p:cNvSpPr>
            <p:nvPr/>
          </p:nvSpPr>
          <p:spPr bwMode="auto">
            <a:xfrm>
              <a:off x="7612063" y="4921250"/>
              <a:ext cx="1587" cy="76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67" name="TextBox 264"/>
          <p:cNvSpPr txBox="1">
            <a:spLocks noChangeArrowheads="1"/>
          </p:cNvSpPr>
          <p:nvPr/>
        </p:nvSpPr>
        <p:spPr bwMode="auto">
          <a:xfrm>
            <a:off x="7767638" y="2155825"/>
            <a:ext cx="13493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Proximal convoluted</a:t>
            </a:r>
          </a:p>
          <a:p>
            <a:r>
              <a:rPr lang="en-US" sz="1000" b="1"/>
              <a:t>tubule</a:t>
            </a:r>
          </a:p>
        </p:txBody>
      </p:sp>
      <p:sp>
        <p:nvSpPr>
          <p:cNvPr id="13368" name="TextBox 265"/>
          <p:cNvSpPr txBox="1">
            <a:spLocks noChangeArrowheads="1"/>
          </p:cNvSpPr>
          <p:nvPr/>
        </p:nvSpPr>
        <p:spPr bwMode="auto">
          <a:xfrm>
            <a:off x="7767638" y="2571750"/>
            <a:ext cx="7683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Peritubular</a:t>
            </a:r>
          </a:p>
          <a:p>
            <a:r>
              <a:rPr lang="en-US" sz="1000" b="1"/>
              <a:t>capillary</a:t>
            </a:r>
          </a:p>
        </p:txBody>
      </p:sp>
      <p:sp>
        <p:nvSpPr>
          <p:cNvPr id="13369" name="TextBox 266"/>
          <p:cNvSpPr txBox="1">
            <a:spLocks noChangeArrowheads="1"/>
          </p:cNvSpPr>
          <p:nvPr/>
        </p:nvSpPr>
        <p:spPr bwMode="auto">
          <a:xfrm>
            <a:off x="7767638" y="3032125"/>
            <a:ext cx="7731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Glomerular</a:t>
            </a:r>
          </a:p>
          <a:p>
            <a:r>
              <a:rPr lang="en-US" sz="1000" b="1"/>
              <a:t>capillaries</a:t>
            </a:r>
          </a:p>
        </p:txBody>
      </p:sp>
      <p:sp>
        <p:nvSpPr>
          <p:cNvPr id="13370" name="TextBox 269"/>
          <p:cNvSpPr txBox="1">
            <a:spLocks noChangeArrowheads="1"/>
          </p:cNvSpPr>
          <p:nvPr/>
        </p:nvSpPr>
        <p:spPr bwMode="auto">
          <a:xfrm>
            <a:off x="7827963" y="3789363"/>
            <a:ext cx="1035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Capsular space</a:t>
            </a:r>
          </a:p>
        </p:txBody>
      </p:sp>
      <p:sp>
        <p:nvSpPr>
          <p:cNvPr id="13371" name="TextBox 270"/>
          <p:cNvSpPr txBox="1">
            <a:spLocks noChangeArrowheads="1"/>
          </p:cNvSpPr>
          <p:nvPr/>
        </p:nvSpPr>
        <p:spPr bwMode="auto">
          <a:xfrm>
            <a:off x="7827963" y="3943350"/>
            <a:ext cx="8842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Parietal layer</a:t>
            </a:r>
          </a:p>
        </p:txBody>
      </p:sp>
      <p:sp>
        <p:nvSpPr>
          <p:cNvPr id="13372" name="TextBox 271"/>
          <p:cNvSpPr txBox="1">
            <a:spLocks noChangeArrowheads="1"/>
          </p:cNvSpPr>
          <p:nvPr/>
        </p:nvSpPr>
        <p:spPr bwMode="auto">
          <a:xfrm>
            <a:off x="7773988" y="4160838"/>
            <a:ext cx="1122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Afferent arteriole</a:t>
            </a:r>
          </a:p>
        </p:txBody>
      </p:sp>
      <p:sp>
        <p:nvSpPr>
          <p:cNvPr id="13373" name="TextBox 272"/>
          <p:cNvSpPr txBox="1">
            <a:spLocks noChangeArrowheads="1"/>
          </p:cNvSpPr>
          <p:nvPr/>
        </p:nvSpPr>
        <p:spPr bwMode="auto">
          <a:xfrm>
            <a:off x="7773988" y="4438650"/>
            <a:ext cx="9286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Macula densa</a:t>
            </a:r>
          </a:p>
        </p:txBody>
      </p:sp>
      <p:sp>
        <p:nvSpPr>
          <p:cNvPr id="13374" name="TextBox 273"/>
          <p:cNvSpPr txBox="1">
            <a:spLocks noChangeArrowheads="1"/>
          </p:cNvSpPr>
          <p:nvPr/>
        </p:nvSpPr>
        <p:spPr bwMode="auto">
          <a:xfrm>
            <a:off x="7773988" y="4640263"/>
            <a:ext cx="925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Nephron loop</a:t>
            </a:r>
          </a:p>
        </p:txBody>
      </p:sp>
      <p:sp>
        <p:nvSpPr>
          <p:cNvPr id="13375" name="TextBox 274"/>
          <p:cNvSpPr txBox="1">
            <a:spLocks noChangeArrowheads="1"/>
          </p:cNvSpPr>
          <p:nvPr/>
        </p:nvSpPr>
        <p:spPr bwMode="auto">
          <a:xfrm>
            <a:off x="3852863" y="1836738"/>
            <a:ext cx="8842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Parietal layer</a:t>
            </a:r>
          </a:p>
        </p:txBody>
      </p:sp>
      <p:sp>
        <p:nvSpPr>
          <p:cNvPr id="13376" name="TextBox 275"/>
          <p:cNvSpPr txBox="1">
            <a:spLocks noChangeArrowheads="1"/>
          </p:cNvSpPr>
          <p:nvPr/>
        </p:nvSpPr>
        <p:spPr bwMode="auto">
          <a:xfrm>
            <a:off x="3852863" y="2006600"/>
            <a:ext cx="6381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Capsular</a:t>
            </a:r>
          </a:p>
          <a:p>
            <a:r>
              <a:rPr lang="en-US" sz="1000" b="1"/>
              <a:t>space</a:t>
            </a:r>
          </a:p>
        </p:txBody>
      </p:sp>
      <p:sp>
        <p:nvSpPr>
          <p:cNvPr id="13377" name="TextBox 277"/>
          <p:cNvSpPr txBox="1">
            <a:spLocks noChangeArrowheads="1"/>
          </p:cNvSpPr>
          <p:nvPr/>
        </p:nvSpPr>
        <p:spPr bwMode="auto">
          <a:xfrm>
            <a:off x="3714750" y="2768600"/>
            <a:ext cx="8016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Glomerulus</a:t>
            </a:r>
          </a:p>
        </p:txBody>
      </p:sp>
      <p:sp>
        <p:nvSpPr>
          <p:cNvPr id="13378" name="TextBox 278"/>
          <p:cNvSpPr txBox="1">
            <a:spLocks noChangeArrowheads="1"/>
          </p:cNvSpPr>
          <p:nvPr/>
        </p:nvSpPr>
        <p:spPr bwMode="auto">
          <a:xfrm>
            <a:off x="3848100" y="3505200"/>
            <a:ext cx="774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Proximal</a:t>
            </a:r>
          </a:p>
          <a:p>
            <a:r>
              <a:rPr lang="en-US" sz="1000" b="1"/>
              <a:t>convoluted</a:t>
            </a:r>
          </a:p>
          <a:p>
            <a:r>
              <a:rPr lang="en-US" sz="1000" b="1"/>
              <a:t>tubule</a:t>
            </a:r>
          </a:p>
        </p:txBody>
      </p:sp>
      <p:sp>
        <p:nvSpPr>
          <p:cNvPr id="13379" name="TextBox 280"/>
          <p:cNvSpPr txBox="1">
            <a:spLocks noChangeArrowheads="1"/>
          </p:cNvSpPr>
          <p:nvPr/>
        </p:nvSpPr>
        <p:spPr bwMode="auto">
          <a:xfrm>
            <a:off x="5054600" y="4921250"/>
            <a:ext cx="257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(b)</a:t>
            </a:r>
          </a:p>
        </p:txBody>
      </p:sp>
      <p:sp>
        <p:nvSpPr>
          <p:cNvPr id="13380" name="TextBox 281"/>
          <p:cNvSpPr txBox="1">
            <a:spLocks noChangeArrowheads="1"/>
          </p:cNvSpPr>
          <p:nvPr/>
        </p:nvSpPr>
        <p:spPr bwMode="auto">
          <a:xfrm>
            <a:off x="942975" y="4714875"/>
            <a:ext cx="7477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Blood flow</a:t>
            </a:r>
          </a:p>
        </p:txBody>
      </p:sp>
      <p:sp>
        <p:nvSpPr>
          <p:cNvPr id="13381" name="TextBox 282"/>
          <p:cNvSpPr txBox="1">
            <a:spLocks noChangeArrowheads="1"/>
          </p:cNvSpPr>
          <p:nvPr/>
        </p:nvSpPr>
        <p:spPr bwMode="auto">
          <a:xfrm>
            <a:off x="139700" y="4921250"/>
            <a:ext cx="249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(a)</a:t>
            </a:r>
          </a:p>
        </p:txBody>
      </p:sp>
      <p:sp>
        <p:nvSpPr>
          <p:cNvPr id="13382" name="TextBox 283"/>
          <p:cNvSpPr txBox="1">
            <a:spLocks noChangeArrowheads="1"/>
          </p:cNvSpPr>
          <p:nvPr/>
        </p:nvSpPr>
        <p:spPr bwMode="auto">
          <a:xfrm>
            <a:off x="203200" y="1758950"/>
            <a:ext cx="327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Key</a:t>
            </a:r>
          </a:p>
        </p:txBody>
      </p:sp>
      <p:sp>
        <p:nvSpPr>
          <p:cNvPr id="13383" name="TextBox 284"/>
          <p:cNvSpPr txBox="1">
            <a:spLocks noChangeArrowheads="1"/>
          </p:cNvSpPr>
          <p:nvPr/>
        </p:nvSpPr>
        <p:spPr bwMode="auto">
          <a:xfrm>
            <a:off x="571500" y="1924050"/>
            <a:ext cx="925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Flow of blood</a:t>
            </a:r>
          </a:p>
        </p:txBody>
      </p:sp>
      <p:sp>
        <p:nvSpPr>
          <p:cNvPr id="13384" name="TextBox 285"/>
          <p:cNvSpPr txBox="1">
            <a:spLocks noChangeArrowheads="1"/>
          </p:cNvSpPr>
          <p:nvPr/>
        </p:nvSpPr>
        <p:spPr bwMode="auto">
          <a:xfrm>
            <a:off x="571500" y="2101850"/>
            <a:ext cx="9667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Flow of filtrate</a:t>
            </a:r>
          </a:p>
        </p:txBody>
      </p:sp>
      <p:sp>
        <p:nvSpPr>
          <p:cNvPr id="13385" name="TextBox 286"/>
          <p:cNvSpPr txBox="1">
            <a:spLocks noChangeArrowheads="1"/>
          </p:cNvSpPr>
          <p:nvPr/>
        </p:nvSpPr>
        <p:spPr bwMode="auto">
          <a:xfrm>
            <a:off x="138113" y="2552700"/>
            <a:ext cx="5953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Afferent</a:t>
            </a:r>
          </a:p>
          <a:p>
            <a:r>
              <a:rPr lang="en-US" sz="1000" b="1"/>
              <a:t>arteriole</a:t>
            </a:r>
          </a:p>
        </p:txBody>
      </p:sp>
      <p:sp>
        <p:nvSpPr>
          <p:cNvPr id="13386" name="TextBox 287"/>
          <p:cNvSpPr txBox="1">
            <a:spLocks noChangeArrowheads="1"/>
          </p:cNvSpPr>
          <p:nvPr/>
        </p:nvSpPr>
        <p:spPr bwMode="auto">
          <a:xfrm>
            <a:off x="128588" y="3028950"/>
            <a:ext cx="4556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Blood</a:t>
            </a:r>
          </a:p>
          <a:p>
            <a:r>
              <a:rPr lang="en-US" sz="1000" b="1"/>
              <a:t>flow</a:t>
            </a:r>
          </a:p>
        </p:txBody>
      </p:sp>
      <p:sp>
        <p:nvSpPr>
          <p:cNvPr id="13387" name="TextBox 288"/>
          <p:cNvSpPr txBox="1">
            <a:spLocks noChangeArrowheads="1"/>
          </p:cNvSpPr>
          <p:nvPr/>
        </p:nvSpPr>
        <p:spPr bwMode="auto">
          <a:xfrm>
            <a:off x="119063" y="3740150"/>
            <a:ext cx="5953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Efferent</a:t>
            </a:r>
          </a:p>
          <a:p>
            <a:r>
              <a:rPr lang="en-US" sz="1000" b="1"/>
              <a:t>arteriole</a:t>
            </a:r>
          </a:p>
        </p:txBody>
      </p:sp>
      <p:sp>
        <p:nvSpPr>
          <p:cNvPr id="13388" name="TextBox 289"/>
          <p:cNvSpPr txBox="1">
            <a:spLocks noChangeArrowheads="1"/>
          </p:cNvSpPr>
          <p:nvPr/>
        </p:nvSpPr>
        <p:spPr bwMode="auto">
          <a:xfrm>
            <a:off x="6991350" y="4972050"/>
            <a:ext cx="527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100 µm</a:t>
            </a:r>
          </a:p>
        </p:txBody>
      </p:sp>
      <p:sp>
        <p:nvSpPr>
          <p:cNvPr id="13389" name="Line 106"/>
          <p:cNvSpPr>
            <a:spLocks noChangeShapeType="1"/>
          </p:cNvSpPr>
          <p:nvPr/>
        </p:nvSpPr>
        <p:spPr bwMode="auto">
          <a:xfrm>
            <a:off x="203200" y="2009775"/>
            <a:ext cx="215900" cy="1588"/>
          </a:xfrm>
          <a:prstGeom prst="line">
            <a:avLst/>
          </a:prstGeom>
          <a:noFill/>
          <a:ln w="254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0" name="Freeform 107"/>
          <p:cNvSpPr>
            <a:spLocks/>
          </p:cNvSpPr>
          <p:nvPr/>
        </p:nvSpPr>
        <p:spPr bwMode="auto">
          <a:xfrm>
            <a:off x="374650" y="1965325"/>
            <a:ext cx="152400" cy="92075"/>
          </a:xfrm>
          <a:custGeom>
            <a:avLst/>
            <a:gdLst>
              <a:gd name="T0" fmla="*/ 2147483647 w 96"/>
              <a:gd name="T1" fmla="*/ 2147483647 h 58"/>
              <a:gd name="T2" fmla="*/ 0 w 96"/>
              <a:gd name="T3" fmla="*/ 2147483647 h 58"/>
              <a:gd name="T4" fmla="*/ 2147483647 w 96"/>
              <a:gd name="T5" fmla="*/ 2147483647 h 58"/>
              <a:gd name="T6" fmla="*/ 2147483647 w 96"/>
              <a:gd name="T7" fmla="*/ 2147483647 h 58"/>
              <a:gd name="T8" fmla="*/ 2147483647 w 96"/>
              <a:gd name="T9" fmla="*/ 2147483647 h 58"/>
              <a:gd name="T10" fmla="*/ 2147483647 w 96"/>
              <a:gd name="T11" fmla="*/ 2147483647 h 58"/>
              <a:gd name="T12" fmla="*/ 2147483647 w 96"/>
              <a:gd name="T13" fmla="*/ 2147483647 h 58"/>
              <a:gd name="T14" fmla="*/ 2147483647 w 96"/>
              <a:gd name="T15" fmla="*/ 2147483647 h 58"/>
              <a:gd name="T16" fmla="*/ 2147483647 w 96"/>
              <a:gd name="T17" fmla="*/ 0 h 58"/>
              <a:gd name="T18" fmla="*/ 0 w 96"/>
              <a:gd name="T19" fmla="*/ 0 h 58"/>
              <a:gd name="T20" fmla="*/ 2147483647 w 96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"/>
              <a:gd name="T34" fmla="*/ 0 h 58"/>
              <a:gd name="T35" fmla="*/ 96 w 96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" h="58">
                <a:moveTo>
                  <a:pt x="18" y="28"/>
                </a:moveTo>
                <a:lnTo>
                  <a:pt x="0" y="58"/>
                </a:lnTo>
                <a:lnTo>
                  <a:pt x="2" y="58"/>
                </a:lnTo>
                <a:lnTo>
                  <a:pt x="44" y="44"/>
                </a:lnTo>
                <a:lnTo>
                  <a:pt x="96" y="28"/>
                </a:lnTo>
                <a:lnTo>
                  <a:pt x="44" y="14"/>
                </a:lnTo>
                <a:lnTo>
                  <a:pt x="2" y="0"/>
                </a:lnTo>
                <a:lnTo>
                  <a:pt x="0" y="0"/>
                </a:lnTo>
                <a:lnTo>
                  <a:pt x="18" y="28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1" name="TextBox 274"/>
          <p:cNvSpPr txBox="1">
            <a:spLocks noChangeArrowheads="1"/>
          </p:cNvSpPr>
          <p:nvPr/>
        </p:nvSpPr>
        <p:spPr bwMode="auto">
          <a:xfrm>
            <a:off x="3678238" y="1676400"/>
            <a:ext cx="13271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Glomerular capsule:</a:t>
            </a:r>
          </a:p>
        </p:txBody>
      </p:sp>
      <p:sp>
        <p:nvSpPr>
          <p:cNvPr id="13392" name="Rectangle 118"/>
          <p:cNvSpPr>
            <a:spLocks noChangeArrowheads="1"/>
          </p:cNvSpPr>
          <p:nvPr/>
        </p:nvSpPr>
        <p:spPr bwMode="auto">
          <a:xfrm>
            <a:off x="7727950" y="3571875"/>
            <a:ext cx="1003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Visceral layer</a:t>
            </a:r>
          </a:p>
        </p:txBody>
      </p:sp>
      <p:sp>
        <p:nvSpPr>
          <p:cNvPr id="13393" name="TextBox 274"/>
          <p:cNvSpPr txBox="1">
            <a:spLocks noChangeArrowheads="1"/>
          </p:cNvSpPr>
          <p:nvPr/>
        </p:nvSpPr>
        <p:spPr bwMode="auto">
          <a:xfrm>
            <a:off x="7710488" y="3440113"/>
            <a:ext cx="13271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Glomerular capsule:</a:t>
            </a:r>
          </a:p>
        </p:txBody>
      </p:sp>
      <p:sp>
        <p:nvSpPr>
          <p:cNvPr id="13394" name="Line 61"/>
          <p:cNvSpPr>
            <a:spLocks noChangeShapeType="1"/>
          </p:cNvSpPr>
          <p:nvPr/>
        </p:nvSpPr>
        <p:spPr bwMode="auto">
          <a:xfrm flipH="1">
            <a:off x="5459413" y="2655888"/>
            <a:ext cx="2295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95" name="Picture 109" descr="\\172.16.3.215\data4\Graphics\Powerpoint\MH_DCM\MH_DCM-TEXTEDIT PROJECTS\SALADIN 7e\Processed files\chapt23\chapt23_textedit\png\sal03717_23_07_arrow01.png"/>
          <p:cNvPicPr>
            <a:picLocks noChangeAspect="1" noChangeArrowheads="1"/>
          </p:cNvPicPr>
          <p:nvPr/>
        </p:nvPicPr>
        <p:blipFill>
          <a:blip r:embed="rId4"/>
          <a:srcRect b="57487"/>
          <a:stretch>
            <a:fillRect/>
          </a:stretch>
        </p:blipFill>
        <p:spPr bwMode="auto">
          <a:xfrm>
            <a:off x="3271838" y="2925763"/>
            <a:ext cx="5318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96" name="Freeform 49"/>
          <p:cNvSpPr>
            <a:spLocks/>
          </p:cNvSpPr>
          <p:nvPr/>
        </p:nvSpPr>
        <p:spPr bwMode="auto">
          <a:xfrm>
            <a:off x="2895600" y="1916113"/>
            <a:ext cx="923925" cy="409575"/>
          </a:xfrm>
          <a:custGeom>
            <a:avLst/>
            <a:gdLst>
              <a:gd name="T0" fmla="*/ 0 w 582"/>
              <a:gd name="T1" fmla="*/ 2147483647 h 258"/>
              <a:gd name="T2" fmla="*/ 2147483647 w 582"/>
              <a:gd name="T3" fmla="*/ 0 h 258"/>
              <a:gd name="T4" fmla="*/ 2147483647 w 582"/>
              <a:gd name="T5" fmla="*/ 0 h 258"/>
              <a:gd name="T6" fmla="*/ 0 60000 65536"/>
              <a:gd name="T7" fmla="*/ 0 60000 65536"/>
              <a:gd name="T8" fmla="*/ 0 60000 65536"/>
              <a:gd name="T9" fmla="*/ 0 w 582"/>
              <a:gd name="T10" fmla="*/ 0 h 258"/>
              <a:gd name="T11" fmla="*/ 582 w 582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258">
                <a:moveTo>
                  <a:pt x="0" y="258"/>
                </a:moveTo>
                <a:lnTo>
                  <a:pt x="404" y="0"/>
                </a:lnTo>
                <a:lnTo>
                  <a:pt x="58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7" name="Line 46"/>
          <p:cNvSpPr>
            <a:spLocks noChangeShapeType="1"/>
          </p:cNvSpPr>
          <p:nvPr/>
        </p:nvSpPr>
        <p:spPr bwMode="auto">
          <a:xfrm flipH="1">
            <a:off x="2895600" y="2417763"/>
            <a:ext cx="647700" cy="339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8" name="Freeform 47"/>
          <p:cNvSpPr>
            <a:spLocks/>
          </p:cNvSpPr>
          <p:nvPr/>
        </p:nvSpPr>
        <p:spPr bwMode="auto">
          <a:xfrm>
            <a:off x="2978150" y="2420938"/>
            <a:ext cx="857250" cy="161925"/>
          </a:xfrm>
          <a:custGeom>
            <a:avLst/>
            <a:gdLst>
              <a:gd name="T0" fmla="*/ 0 w 540"/>
              <a:gd name="T1" fmla="*/ 2147483647 h 102"/>
              <a:gd name="T2" fmla="*/ 2147483647 w 540"/>
              <a:gd name="T3" fmla="*/ 0 h 102"/>
              <a:gd name="T4" fmla="*/ 2147483647 w 540"/>
              <a:gd name="T5" fmla="*/ 0 h 102"/>
              <a:gd name="T6" fmla="*/ 0 60000 65536"/>
              <a:gd name="T7" fmla="*/ 0 60000 65536"/>
              <a:gd name="T8" fmla="*/ 0 60000 65536"/>
              <a:gd name="T9" fmla="*/ 0 w 540"/>
              <a:gd name="T10" fmla="*/ 0 h 102"/>
              <a:gd name="T11" fmla="*/ 540 w 54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" h="102">
                <a:moveTo>
                  <a:pt x="0" y="102"/>
                </a:moveTo>
                <a:lnTo>
                  <a:pt x="362" y="0"/>
                </a:lnTo>
                <a:lnTo>
                  <a:pt x="54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9" name="TextBox 276"/>
          <p:cNvSpPr txBox="1">
            <a:spLocks noChangeArrowheads="1"/>
          </p:cNvSpPr>
          <p:nvPr/>
        </p:nvSpPr>
        <p:spPr bwMode="auto">
          <a:xfrm>
            <a:off x="3852863" y="2341563"/>
            <a:ext cx="8969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Podocytes of</a:t>
            </a:r>
          </a:p>
          <a:p>
            <a:r>
              <a:rPr lang="en-US" sz="1000" b="1"/>
              <a:t>visceral layer</a:t>
            </a:r>
          </a:p>
        </p:txBody>
      </p:sp>
      <p:sp>
        <p:nvSpPr>
          <p:cNvPr id="13400" name="TextBox 279"/>
          <p:cNvSpPr txBox="1">
            <a:spLocks noChangeArrowheads="1"/>
          </p:cNvSpPr>
          <p:nvPr/>
        </p:nvSpPr>
        <p:spPr bwMode="auto">
          <a:xfrm>
            <a:off x="3848100" y="3965575"/>
            <a:ext cx="87153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Glomerular</a:t>
            </a:r>
          </a:p>
          <a:p>
            <a:r>
              <a:rPr lang="en-US" sz="1000" b="1"/>
              <a:t>capillaries</a:t>
            </a:r>
          </a:p>
          <a:p>
            <a:r>
              <a:rPr lang="en-US" sz="1000" b="1"/>
              <a:t>(podocytes</a:t>
            </a:r>
          </a:p>
          <a:p>
            <a:r>
              <a:rPr lang="en-US" sz="1000" b="1"/>
              <a:t>and capillary</a:t>
            </a:r>
          </a:p>
          <a:p>
            <a:r>
              <a:rPr lang="en-US" sz="1000" b="1"/>
              <a:t>wall</a:t>
            </a:r>
          </a:p>
          <a:p>
            <a:r>
              <a:rPr lang="en-US" sz="1000" b="1"/>
              <a:t>removed)</a:t>
            </a:r>
          </a:p>
        </p:txBody>
      </p:sp>
      <p:sp>
        <p:nvSpPr>
          <p:cNvPr id="13401" name="Freeform 113"/>
          <p:cNvSpPr>
            <a:spLocks/>
          </p:cNvSpPr>
          <p:nvPr/>
        </p:nvSpPr>
        <p:spPr bwMode="auto">
          <a:xfrm>
            <a:off x="1206500" y="4476750"/>
            <a:ext cx="92075" cy="219075"/>
          </a:xfrm>
          <a:custGeom>
            <a:avLst/>
            <a:gdLst>
              <a:gd name="T0" fmla="*/ 2147483647 w 58"/>
              <a:gd name="T1" fmla="*/ 2147483647 h 138"/>
              <a:gd name="T2" fmla="*/ 2147483647 w 58"/>
              <a:gd name="T3" fmla="*/ 0 h 138"/>
              <a:gd name="T4" fmla="*/ 2147483647 w 58"/>
              <a:gd name="T5" fmla="*/ 0 h 138"/>
              <a:gd name="T6" fmla="*/ 2147483647 w 58"/>
              <a:gd name="T7" fmla="*/ 2147483647 h 138"/>
              <a:gd name="T8" fmla="*/ 0 w 58"/>
              <a:gd name="T9" fmla="*/ 2147483647 h 138"/>
              <a:gd name="T10" fmla="*/ 0 w 58"/>
              <a:gd name="T11" fmla="*/ 2147483647 h 138"/>
              <a:gd name="T12" fmla="*/ 0 w 58"/>
              <a:gd name="T13" fmla="*/ 2147483647 h 138"/>
              <a:gd name="T14" fmla="*/ 2147483647 w 58"/>
              <a:gd name="T15" fmla="*/ 2147483647 h 138"/>
              <a:gd name="T16" fmla="*/ 2147483647 w 58"/>
              <a:gd name="T17" fmla="*/ 2147483647 h 138"/>
              <a:gd name="T18" fmla="*/ 2147483647 w 58"/>
              <a:gd name="T19" fmla="*/ 2147483647 h 138"/>
              <a:gd name="T20" fmla="*/ 2147483647 w 58"/>
              <a:gd name="T21" fmla="*/ 2147483647 h 138"/>
              <a:gd name="T22" fmla="*/ 2147483647 w 58"/>
              <a:gd name="T23" fmla="*/ 2147483647 h 138"/>
              <a:gd name="T24" fmla="*/ 2147483647 w 58"/>
              <a:gd name="T25" fmla="*/ 2147483647 h 138"/>
              <a:gd name="T26" fmla="*/ 2147483647 w 58"/>
              <a:gd name="T27" fmla="*/ 2147483647 h 1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"/>
              <a:gd name="T43" fmla="*/ 0 h 138"/>
              <a:gd name="T44" fmla="*/ 58 w 58"/>
              <a:gd name="T45" fmla="*/ 138 h 13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" h="138">
                <a:moveTo>
                  <a:pt x="34" y="56"/>
                </a:moveTo>
                <a:lnTo>
                  <a:pt x="34" y="0"/>
                </a:lnTo>
                <a:lnTo>
                  <a:pt x="24" y="0"/>
                </a:lnTo>
                <a:lnTo>
                  <a:pt x="24" y="56"/>
                </a:lnTo>
                <a:lnTo>
                  <a:pt x="0" y="42"/>
                </a:lnTo>
                <a:lnTo>
                  <a:pt x="12" y="84"/>
                </a:lnTo>
                <a:lnTo>
                  <a:pt x="28" y="138"/>
                </a:lnTo>
                <a:lnTo>
                  <a:pt x="44" y="84"/>
                </a:lnTo>
                <a:lnTo>
                  <a:pt x="58" y="42"/>
                </a:lnTo>
                <a:lnTo>
                  <a:pt x="34" y="56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2" name="Freeform 114"/>
          <p:cNvSpPr>
            <a:spLocks/>
          </p:cNvSpPr>
          <p:nvPr/>
        </p:nvSpPr>
        <p:spPr bwMode="auto">
          <a:xfrm>
            <a:off x="508000" y="3097213"/>
            <a:ext cx="336550" cy="92075"/>
          </a:xfrm>
          <a:custGeom>
            <a:avLst/>
            <a:gdLst>
              <a:gd name="T0" fmla="*/ 2147483647 w 212"/>
              <a:gd name="T1" fmla="*/ 0 h 58"/>
              <a:gd name="T2" fmla="*/ 2147483647 w 212"/>
              <a:gd name="T3" fmla="*/ 2147483647 h 58"/>
              <a:gd name="T4" fmla="*/ 0 w 212"/>
              <a:gd name="T5" fmla="*/ 2147483647 h 58"/>
              <a:gd name="T6" fmla="*/ 0 w 212"/>
              <a:gd name="T7" fmla="*/ 2147483647 h 58"/>
              <a:gd name="T8" fmla="*/ 2147483647 w 212"/>
              <a:gd name="T9" fmla="*/ 2147483647 h 58"/>
              <a:gd name="T10" fmla="*/ 2147483647 w 212"/>
              <a:gd name="T11" fmla="*/ 2147483647 h 58"/>
              <a:gd name="T12" fmla="*/ 2147483647 w 212"/>
              <a:gd name="T13" fmla="*/ 2147483647 h 58"/>
              <a:gd name="T14" fmla="*/ 2147483647 w 212"/>
              <a:gd name="T15" fmla="*/ 2147483647 h 58"/>
              <a:gd name="T16" fmla="*/ 2147483647 w 212"/>
              <a:gd name="T17" fmla="*/ 2147483647 h 58"/>
              <a:gd name="T18" fmla="*/ 2147483647 w 212"/>
              <a:gd name="T19" fmla="*/ 2147483647 h 58"/>
              <a:gd name="T20" fmla="*/ 2147483647 w 212"/>
              <a:gd name="T21" fmla="*/ 2147483647 h 58"/>
              <a:gd name="T22" fmla="*/ 2147483647 w 212"/>
              <a:gd name="T23" fmla="*/ 2147483647 h 58"/>
              <a:gd name="T24" fmla="*/ 2147483647 w 212"/>
              <a:gd name="T25" fmla="*/ 0 h 58"/>
              <a:gd name="T26" fmla="*/ 2147483647 w 212"/>
              <a:gd name="T27" fmla="*/ 0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2"/>
              <a:gd name="T43" fmla="*/ 0 h 58"/>
              <a:gd name="T44" fmla="*/ 212 w 212"/>
              <a:gd name="T45" fmla="*/ 58 h 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2" h="58">
                <a:moveTo>
                  <a:pt x="116" y="0"/>
                </a:moveTo>
                <a:lnTo>
                  <a:pt x="130" y="24"/>
                </a:lnTo>
                <a:lnTo>
                  <a:pt x="0" y="24"/>
                </a:lnTo>
                <a:lnTo>
                  <a:pt x="0" y="34"/>
                </a:lnTo>
                <a:lnTo>
                  <a:pt x="130" y="34"/>
                </a:lnTo>
                <a:lnTo>
                  <a:pt x="116" y="58"/>
                </a:lnTo>
                <a:lnTo>
                  <a:pt x="118" y="58"/>
                </a:lnTo>
                <a:lnTo>
                  <a:pt x="158" y="46"/>
                </a:lnTo>
                <a:lnTo>
                  <a:pt x="212" y="30"/>
                </a:lnTo>
                <a:lnTo>
                  <a:pt x="158" y="14"/>
                </a:lnTo>
                <a:lnTo>
                  <a:pt x="118" y="0"/>
                </a:lnTo>
                <a:lnTo>
                  <a:pt x="116" y="0"/>
                </a:lnTo>
                <a:close/>
              </a:path>
            </a:pathLst>
          </a:custGeom>
          <a:solidFill>
            <a:srgbClr val="ED1C2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3" name="Freeform 115"/>
          <p:cNvSpPr>
            <a:spLocks/>
          </p:cNvSpPr>
          <p:nvPr/>
        </p:nvSpPr>
        <p:spPr bwMode="auto">
          <a:xfrm>
            <a:off x="1905000" y="3559175"/>
            <a:ext cx="434975" cy="539750"/>
          </a:xfrm>
          <a:custGeom>
            <a:avLst/>
            <a:gdLst>
              <a:gd name="T0" fmla="*/ 2147483647 w 274"/>
              <a:gd name="T1" fmla="*/ 2147483647 h 340"/>
              <a:gd name="T2" fmla="*/ 2147483647 w 274"/>
              <a:gd name="T3" fmla="*/ 2147483647 h 340"/>
              <a:gd name="T4" fmla="*/ 2147483647 w 274"/>
              <a:gd name="T5" fmla="*/ 2147483647 h 340"/>
              <a:gd name="T6" fmla="*/ 2147483647 w 274"/>
              <a:gd name="T7" fmla="*/ 2147483647 h 340"/>
              <a:gd name="T8" fmla="*/ 2147483647 w 274"/>
              <a:gd name="T9" fmla="*/ 2147483647 h 340"/>
              <a:gd name="T10" fmla="*/ 2147483647 w 274"/>
              <a:gd name="T11" fmla="*/ 2147483647 h 340"/>
              <a:gd name="T12" fmla="*/ 2147483647 w 274"/>
              <a:gd name="T13" fmla="*/ 2147483647 h 340"/>
              <a:gd name="T14" fmla="*/ 2147483647 w 274"/>
              <a:gd name="T15" fmla="*/ 2147483647 h 340"/>
              <a:gd name="T16" fmla="*/ 2147483647 w 274"/>
              <a:gd name="T17" fmla="*/ 2147483647 h 340"/>
              <a:gd name="T18" fmla="*/ 2147483647 w 274"/>
              <a:gd name="T19" fmla="*/ 2147483647 h 340"/>
              <a:gd name="T20" fmla="*/ 2147483647 w 274"/>
              <a:gd name="T21" fmla="*/ 2147483647 h 340"/>
              <a:gd name="T22" fmla="*/ 2147483647 w 274"/>
              <a:gd name="T23" fmla="*/ 2147483647 h 340"/>
              <a:gd name="T24" fmla="*/ 2147483647 w 274"/>
              <a:gd name="T25" fmla="*/ 2147483647 h 340"/>
              <a:gd name="T26" fmla="*/ 2147483647 w 274"/>
              <a:gd name="T27" fmla="*/ 2147483647 h 340"/>
              <a:gd name="T28" fmla="*/ 2147483647 w 274"/>
              <a:gd name="T29" fmla="*/ 2147483647 h 340"/>
              <a:gd name="T30" fmla="*/ 2147483647 w 274"/>
              <a:gd name="T31" fmla="*/ 2147483647 h 340"/>
              <a:gd name="T32" fmla="*/ 2147483647 w 274"/>
              <a:gd name="T33" fmla="*/ 2147483647 h 340"/>
              <a:gd name="T34" fmla="*/ 0 w 274"/>
              <a:gd name="T35" fmla="*/ 0 h 340"/>
              <a:gd name="T36" fmla="*/ 0 w 274"/>
              <a:gd name="T37" fmla="*/ 0 h 340"/>
              <a:gd name="T38" fmla="*/ 0 w 274"/>
              <a:gd name="T39" fmla="*/ 2147483647 h 340"/>
              <a:gd name="T40" fmla="*/ 2147483647 w 274"/>
              <a:gd name="T41" fmla="*/ 2147483647 h 340"/>
              <a:gd name="T42" fmla="*/ 2147483647 w 274"/>
              <a:gd name="T43" fmla="*/ 2147483647 h 340"/>
              <a:gd name="T44" fmla="*/ 2147483647 w 274"/>
              <a:gd name="T45" fmla="*/ 2147483647 h 340"/>
              <a:gd name="T46" fmla="*/ 2147483647 w 274"/>
              <a:gd name="T47" fmla="*/ 2147483647 h 340"/>
              <a:gd name="T48" fmla="*/ 2147483647 w 274"/>
              <a:gd name="T49" fmla="*/ 2147483647 h 340"/>
              <a:gd name="T50" fmla="*/ 2147483647 w 274"/>
              <a:gd name="T51" fmla="*/ 2147483647 h 340"/>
              <a:gd name="T52" fmla="*/ 2147483647 w 274"/>
              <a:gd name="T53" fmla="*/ 2147483647 h 340"/>
              <a:gd name="T54" fmla="*/ 2147483647 w 274"/>
              <a:gd name="T55" fmla="*/ 2147483647 h 340"/>
              <a:gd name="T56" fmla="*/ 2147483647 w 274"/>
              <a:gd name="T57" fmla="*/ 2147483647 h 340"/>
              <a:gd name="T58" fmla="*/ 2147483647 w 274"/>
              <a:gd name="T59" fmla="*/ 2147483647 h 340"/>
              <a:gd name="T60" fmla="*/ 2147483647 w 274"/>
              <a:gd name="T61" fmla="*/ 2147483647 h 340"/>
              <a:gd name="T62" fmla="*/ 2147483647 w 274"/>
              <a:gd name="T63" fmla="*/ 2147483647 h 340"/>
              <a:gd name="T64" fmla="*/ 2147483647 w 274"/>
              <a:gd name="T65" fmla="*/ 2147483647 h 340"/>
              <a:gd name="T66" fmla="*/ 2147483647 w 274"/>
              <a:gd name="T67" fmla="*/ 2147483647 h 340"/>
              <a:gd name="T68" fmla="*/ 2147483647 w 274"/>
              <a:gd name="T69" fmla="*/ 2147483647 h 340"/>
              <a:gd name="T70" fmla="*/ 2147483647 w 274"/>
              <a:gd name="T71" fmla="*/ 2147483647 h 340"/>
              <a:gd name="T72" fmla="*/ 2147483647 w 274"/>
              <a:gd name="T73" fmla="*/ 2147483647 h 340"/>
              <a:gd name="T74" fmla="*/ 2147483647 w 274"/>
              <a:gd name="T75" fmla="*/ 2147483647 h 340"/>
              <a:gd name="T76" fmla="*/ 2147483647 w 274"/>
              <a:gd name="T77" fmla="*/ 2147483647 h 340"/>
              <a:gd name="T78" fmla="*/ 2147483647 w 274"/>
              <a:gd name="T79" fmla="*/ 2147483647 h 340"/>
              <a:gd name="T80" fmla="*/ 2147483647 w 274"/>
              <a:gd name="T81" fmla="*/ 2147483647 h 340"/>
              <a:gd name="T82" fmla="*/ 2147483647 w 274"/>
              <a:gd name="T83" fmla="*/ 2147483647 h 3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4"/>
              <a:gd name="T127" fmla="*/ 0 h 340"/>
              <a:gd name="T128" fmla="*/ 274 w 274"/>
              <a:gd name="T129" fmla="*/ 340 h 3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4" h="340">
                <a:moveTo>
                  <a:pt x="196" y="278"/>
                </a:moveTo>
                <a:lnTo>
                  <a:pt x="200" y="304"/>
                </a:lnTo>
                <a:lnTo>
                  <a:pt x="178" y="292"/>
                </a:lnTo>
                <a:lnTo>
                  <a:pt x="150" y="276"/>
                </a:lnTo>
                <a:lnTo>
                  <a:pt x="134" y="264"/>
                </a:lnTo>
                <a:lnTo>
                  <a:pt x="118" y="250"/>
                </a:lnTo>
                <a:lnTo>
                  <a:pt x="100" y="236"/>
                </a:lnTo>
                <a:lnTo>
                  <a:pt x="84" y="218"/>
                </a:lnTo>
                <a:lnTo>
                  <a:pt x="68" y="198"/>
                </a:lnTo>
                <a:lnTo>
                  <a:pt x="54" y="178"/>
                </a:lnTo>
                <a:lnTo>
                  <a:pt x="40" y="154"/>
                </a:lnTo>
                <a:lnTo>
                  <a:pt x="30" y="128"/>
                </a:lnTo>
                <a:lnTo>
                  <a:pt x="20" y="100"/>
                </a:lnTo>
                <a:lnTo>
                  <a:pt x="14" y="70"/>
                </a:lnTo>
                <a:lnTo>
                  <a:pt x="10" y="36"/>
                </a:lnTo>
                <a:lnTo>
                  <a:pt x="12" y="2"/>
                </a:lnTo>
                <a:lnTo>
                  <a:pt x="0" y="0"/>
                </a:lnTo>
                <a:lnTo>
                  <a:pt x="0" y="38"/>
                </a:lnTo>
                <a:lnTo>
                  <a:pt x="4" y="72"/>
                </a:lnTo>
                <a:lnTo>
                  <a:pt x="10" y="104"/>
                </a:lnTo>
                <a:lnTo>
                  <a:pt x="20" y="132"/>
                </a:lnTo>
                <a:lnTo>
                  <a:pt x="32" y="160"/>
                </a:lnTo>
                <a:lnTo>
                  <a:pt x="46" y="184"/>
                </a:lnTo>
                <a:lnTo>
                  <a:pt x="60" y="206"/>
                </a:lnTo>
                <a:lnTo>
                  <a:pt x="78" y="226"/>
                </a:lnTo>
                <a:lnTo>
                  <a:pt x="94" y="244"/>
                </a:lnTo>
                <a:lnTo>
                  <a:pt x="112" y="260"/>
                </a:lnTo>
                <a:lnTo>
                  <a:pt x="130" y="274"/>
                </a:lnTo>
                <a:lnTo>
                  <a:pt x="146" y="284"/>
                </a:lnTo>
                <a:lnTo>
                  <a:pt x="176" y="302"/>
                </a:lnTo>
                <a:lnTo>
                  <a:pt x="198" y="314"/>
                </a:lnTo>
                <a:lnTo>
                  <a:pt x="174" y="330"/>
                </a:lnTo>
                <a:lnTo>
                  <a:pt x="176" y="332"/>
                </a:lnTo>
                <a:lnTo>
                  <a:pt x="218" y="334"/>
                </a:lnTo>
                <a:lnTo>
                  <a:pt x="274" y="340"/>
                </a:lnTo>
                <a:lnTo>
                  <a:pt x="230" y="306"/>
                </a:lnTo>
                <a:lnTo>
                  <a:pt x="198" y="278"/>
                </a:lnTo>
                <a:lnTo>
                  <a:pt x="196" y="278"/>
                </a:lnTo>
                <a:close/>
              </a:path>
            </a:pathLst>
          </a:custGeom>
          <a:solidFill>
            <a:srgbClr val="ED1C2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4" name="Freeform 116"/>
          <p:cNvSpPr>
            <a:spLocks/>
          </p:cNvSpPr>
          <p:nvPr/>
        </p:nvSpPr>
        <p:spPr bwMode="auto">
          <a:xfrm>
            <a:off x="1965325" y="3382963"/>
            <a:ext cx="593725" cy="187325"/>
          </a:xfrm>
          <a:custGeom>
            <a:avLst/>
            <a:gdLst>
              <a:gd name="T0" fmla="*/ 2147483647 w 374"/>
              <a:gd name="T1" fmla="*/ 2147483647 h 118"/>
              <a:gd name="T2" fmla="*/ 2147483647 w 374"/>
              <a:gd name="T3" fmla="*/ 2147483647 h 118"/>
              <a:gd name="T4" fmla="*/ 2147483647 w 374"/>
              <a:gd name="T5" fmla="*/ 2147483647 h 118"/>
              <a:gd name="T6" fmla="*/ 2147483647 w 374"/>
              <a:gd name="T7" fmla="*/ 2147483647 h 118"/>
              <a:gd name="T8" fmla="*/ 2147483647 w 374"/>
              <a:gd name="T9" fmla="*/ 2147483647 h 118"/>
              <a:gd name="T10" fmla="*/ 2147483647 w 374"/>
              <a:gd name="T11" fmla="*/ 2147483647 h 118"/>
              <a:gd name="T12" fmla="*/ 2147483647 w 374"/>
              <a:gd name="T13" fmla="*/ 2147483647 h 118"/>
              <a:gd name="T14" fmla="*/ 2147483647 w 374"/>
              <a:gd name="T15" fmla="*/ 2147483647 h 118"/>
              <a:gd name="T16" fmla="*/ 2147483647 w 374"/>
              <a:gd name="T17" fmla="*/ 2147483647 h 118"/>
              <a:gd name="T18" fmla="*/ 2147483647 w 374"/>
              <a:gd name="T19" fmla="*/ 2147483647 h 118"/>
              <a:gd name="T20" fmla="*/ 2147483647 w 374"/>
              <a:gd name="T21" fmla="*/ 2147483647 h 118"/>
              <a:gd name="T22" fmla="*/ 2147483647 w 374"/>
              <a:gd name="T23" fmla="*/ 2147483647 h 118"/>
              <a:gd name="T24" fmla="*/ 2147483647 w 374"/>
              <a:gd name="T25" fmla="*/ 2147483647 h 118"/>
              <a:gd name="T26" fmla="*/ 2147483647 w 374"/>
              <a:gd name="T27" fmla="*/ 2147483647 h 118"/>
              <a:gd name="T28" fmla="*/ 2147483647 w 374"/>
              <a:gd name="T29" fmla="*/ 2147483647 h 118"/>
              <a:gd name="T30" fmla="*/ 2147483647 w 374"/>
              <a:gd name="T31" fmla="*/ 0 h 118"/>
              <a:gd name="T32" fmla="*/ 0 w 374"/>
              <a:gd name="T33" fmla="*/ 2147483647 h 118"/>
              <a:gd name="T34" fmla="*/ 0 w 374"/>
              <a:gd name="T35" fmla="*/ 2147483647 h 118"/>
              <a:gd name="T36" fmla="*/ 2147483647 w 374"/>
              <a:gd name="T37" fmla="*/ 2147483647 h 118"/>
              <a:gd name="T38" fmla="*/ 2147483647 w 374"/>
              <a:gd name="T39" fmla="*/ 2147483647 h 118"/>
              <a:gd name="T40" fmla="*/ 2147483647 w 374"/>
              <a:gd name="T41" fmla="*/ 2147483647 h 118"/>
              <a:gd name="T42" fmla="*/ 2147483647 w 374"/>
              <a:gd name="T43" fmla="*/ 2147483647 h 118"/>
              <a:gd name="T44" fmla="*/ 2147483647 w 374"/>
              <a:gd name="T45" fmla="*/ 2147483647 h 118"/>
              <a:gd name="T46" fmla="*/ 2147483647 w 374"/>
              <a:gd name="T47" fmla="*/ 2147483647 h 118"/>
              <a:gd name="T48" fmla="*/ 2147483647 w 374"/>
              <a:gd name="T49" fmla="*/ 2147483647 h 118"/>
              <a:gd name="T50" fmla="*/ 2147483647 w 374"/>
              <a:gd name="T51" fmla="*/ 2147483647 h 118"/>
              <a:gd name="T52" fmla="*/ 2147483647 w 374"/>
              <a:gd name="T53" fmla="*/ 2147483647 h 118"/>
              <a:gd name="T54" fmla="*/ 2147483647 w 374"/>
              <a:gd name="T55" fmla="*/ 2147483647 h 118"/>
              <a:gd name="T56" fmla="*/ 2147483647 w 374"/>
              <a:gd name="T57" fmla="*/ 2147483647 h 118"/>
              <a:gd name="T58" fmla="*/ 2147483647 w 374"/>
              <a:gd name="T59" fmla="*/ 2147483647 h 118"/>
              <a:gd name="T60" fmla="*/ 2147483647 w 374"/>
              <a:gd name="T61" fmla="*/ 2147483647 h 118"/>
              <a:gd name="T62" fmla="*/ 2147483647 w 374"/>
              <a:gd name="T63" fmla="*/ 2147483647 h 118"/>
              <a:gd name="T64" fmla="*/ 2147483647 w 374"/>
              <a:gd name="T65" fmla="*/ 2147483647 h 118"/>
              <a:gd name="T66" fmla="*/ 2147483647 w 374"/>
              <a:gd name="T67" fmla="*/ 2147483647 h 118"/>
              <a:gd name="T68" fmla="*/ 2147483647 w 374"/>
              <a:gd name="T69" fmla="*/ 2147483647 h 118"/>
              <a:gd name="T70" fmla="*/ 2147483647 w 374"/>
              <a:gd name="T71" fmla="*/ 2147483647 h 118"/>
              <a:gd name="T72" fmla="*/ 2147483647 w 374"/>
              <a:gd name="T73" fmla="*/ 2147483647 h 118"/>
              <a:gd name="T74" fmla="*/ 2147483647 w 374"/>
              <a:gd name="T75" fmla="*/ 2147483647 h 118"/>
              <a:gd name="T76" fmla="*/ 2147483647 w 374"/>
              <a:gd name="T77" fmla="*/ 2147483647 h 11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74"/>
              <a:gd name="T118" fmla="*/ 0 h 118"/>
              <a:gd name="T119" fmla="*/ 374 w 374"/>
              <a:gd name="T120" fmla="*/ 118 h 11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74" h="118">
                <a:moveTo>
                  <a:pt x="276" y="60"/>
                </a:moveTo>
                <a:lnTo>
                  <a:pt x="274" y="62"/>
                </a:lnTo>
                <a:lnTo>
                  <a:pt x="292" y="80"/>
                </a:lnTo>
                <a:lnTo>
                  <a:pt x="272" y="84"/>
                </a:lnTo>
                <a:lnTo>
                  <a:pt x="244" y="86"/>
                </a:lnTo>
                <a:lnTo>
                  <a:pt x="212" y="86"/>
                </a:lnTo>
                <a:lnTo>
                  <a:pt x="174" y="82"/>
                </a:lnTo>
                <a:lnTo>
                  <a:pt x="152" y="78"/>
                </a:lnTo>
                <a:lnTo>
                  <a:pt x="132" y="74"/>
                </a:lnTo>
                <a:lnTo>
                  <a:pt x="110" y="66"/>
                </a:lnTo>
                <a:lnTo>
                  <a:pt x="90" y="58"/>
                </a:lnTo>
                <a:lnTo>
                  <a:pt x="68" y="48"/>
                </a:lnTo>
                <a:lnTo>
                  <a:pt x="48" y="34"/>
                </a:lnTo>
                <a:lnTo>
                  <a:pt x="28" y="18"/>
                </a:lnTo>
                <a:lnTo>
                  <a:pt x="8" y="0"/>
                </a:lnTo>
                <a:lnTo>
                  <a:pt x="0" y="8"/>
                </a:lnTo>
                <a:lnTo>
                  <a:pt x="20" y="26"/>
                </a:lnTo>
                <a:lnTo>
                  <a:pt x="42" y="42"/>
                </a:lnTo>
                <a:lnTo>
                  <a:pt x="64" y="56"/>
                </a:lnTo>
                <a:lnTo>
                  <a:pt x="86" y="68"/>
                </a:lnTo>
                <a:lnTo>
                  <a:pt x="108" y="78"/>
                </a:lnTo>
                <a:lnTo>
                  <a:pt x="130" y="84"/>
                </a:lnTo>
                <a:lnTo>
                  <a:pt x="152" y="90"/>
                </a:lnTo>
                <a:lnTo>
                  <a:pt x="172" y="94"/>
                </a:lnTo>
                <a:lnTo>
                  <a:pt x="212" y="96"/>
                </a:lnTo>
                <a:lnTo>
                  <a:pt x="248" y="96"/>
                </a:lnTo>
                <a:lnTo>
                  <a:pt x="276" y="94"/>
                </a:lnTo>
                <a:lnTo>
                  <a:pt x="296" y="90"/>
                </a:lnTo>
                <a:lnTo>
                  <a:pt x="288" y="118"/>
                </a:lnTo>
                <a:lnTo>
                  <a:pt x="326" y="96"/>
                </a:lnTo>
                <a:lnTo>
                  <a:pt x="374" y="68"/>
                </a:lnTo>
                <a:lnTo>
                  <a:pt x="318" y="64"/>
                </a:lnTo>
                <a:lnTo>
                  <a:pt x="276" y="60"/>
                </a:lnTo>
                <a:close/>
              </a:path>
            </a:pathLst>
          </a:custGeom>
          <a:solidFill>
            <a:srgbClr val="ED1C2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405" name="Picture 109" descr="\\172.16.3.215\data4\Graphics\Powerpoint\MH_DCM\MH_DCM-TEXTEDIT PROJECTS\SALADIN 7e\Processed files\chapt23\chapt23_textedit\png\sal03717_23_07_arrow01.png"/>
          <p:cNvPicPr>
            <a:picLocks noChangeAspect="1" noChangeArrowheads="1"/>
          </p:cNvPicPr>
          <p:nvPr/>
        </p:nvPicPr>
        <p:blipFill>
          <a:blip r:embed="rId4"/>
          <a:srcRect t="48067"/>
          <a:stretch>
            <a:fillRect/>
          </a:stretch>
        </p:blipFill>
        <p:spPr bwMode="auto">
          <a:xfrm>
            <a:off x="3276600" y="3246438"/>
            <a:ext cx="5318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6" name="Picture 112" descr="V:\Graphics\Powerpoint\MH_DCM\MH_DCM-TEXTEDIT PROJECTS\SALADIN 7e\Processed files\chapt23\chapt23_textedit\png\sal03717_23_07_arrow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713" y="3187700"/>
            <a:ext cx="338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07" name="Line 34"/>
          <p:cNvSpPr>
            <a:spLocks noChangeShapeType="1"/>
          </p:cNvSpPr>
          <p:nvPr/>
        </p:nvSpPr>
        <p:spPr bwMode="auto">
          <a:xfrm>
            <a:off x="2713038" y="3559175"/>
            <a:ext cx="815975" cy="485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8" name="Line 53"/>
          <p:cNvSpPr>
            <a:spLocks noChangeShapeType="1"/>
          </p:cNvSpPr>
          <p:nvPr/>
        </p:nvSpPr>
        <p:spPr bwMode="auto">
          <a:xfrm>
            <a:off x="2714625" y="3562350"/>
            <a:ext cx="815975" cy="482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9" name="Freeform 33"/>
          <p:cNvSpPr>
            <a:spLocks/>
          </p:cNvSpPr>
          <p:nvPr/>
        </p:nvSpPr>
        <p:spPr bwMode="auto">
          <a:xfrm>
            <a:off x="2738438" y="4010025"/>
            <a:ext cx="1079500" cy="38100"/>
          </a:xfrm>
          <a:custGeom>
            <a:avLst/>
            <a:gdLst>
              <a:gd name="T0" fmla="*/ 0 w 680"/>
              <a:gd name="T1" fmla="*/ 0 h 24"/>
              <a:gd name="T2" fmla="*/ 2147483647 w 680"/>
              <a:gd name="T3" fmla="*/ 2147483647 h 24"/>
              <a:gd name="T4" fmla="*/ 2147483647 w 680"/>
              <a:gd name="T5" fmla="*/ 2147483647 h 24"/>
              <a:gd name="T6" fmla="*/ 0 60000 65536"/>
              <a:gd name="T7" fmla="*/ 0 60000 65536"/>
              <a:gd name="T8" fmla="*/ 0 60000 65536"/>
              <a:gd name="T9" fmla="*/ 0 w 680"/>
              <a:gd name="T10" fmla="*/ 0 h 24"/>
              <a:gd name="T11" fmla="*/ 680 w 68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24">
                <a:moveTo>
                  <a:pt x="0" y="0"/>
                </a:moveTo>
                <a:lnTo>
                  <a:pt x="500" y="24"/>
                </a:lnTo>
                <a:lnTo>
                  <a:pt x="680" y="2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0" name="Freeform 52"/>
          <p:cNvSpPr>
            <a:spLocks/>
          </p:cNvSpPr>
          <p:nvPr/>
        </p:nvSpPr>
        <p:spPr bwMode="auto">
          <a:xfrm>
            <a:off x="2736850" y="4010025"/>
            <a:ext cx="1076325" cy="34925"/>
          </a:xfrm>
          <a:custGeom>
            <a:avLst/>
            <a:gdLst>
              <a:gd name="T0" fmla="*/ 0 w 678"/>
              <a:gd name="T1" fmla="*/ 0 h 22"/>
              <a:gd name="T2" fmla="*/ 2147483647 w 678"/>
              <a:gd name="T3" fmla="*/ 2147483647 h 22"/>
              <a:gd name="T4" fmla="*/ 2147483647 w 678"/>
              <a:gd name="T5" fmla="*/ 2147483647 h 22"/>
              <a:gd name="T6" fmla="*/ 0 60000 65536"/>
              <a:gd name="T7" fmla="*/ 0 60000 65536"/>
              <a:gd name="T8" fmla="*/ 0 60000 65536"/>
              <a:gd name="T9" fmla="*/ 0 w 678"/>
              <a:gd name="T10" fmla="*/ 0 h 22"/>
              <a:gd name="T11" fmla="*/ 678 w 678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8" h="22">
                <a:moveTo>
                  <a:pt x="0" y="0"/>
                </a:moveTo>
                <a:lnTo>
                  <a:pt x="500" y="22"/>
                </a:lnTo>
                <a:lnTo>
                  <a:pt x="678" y="2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1" name="Freeform 29"/>
          <p:cNvSpPr>
            <a:spLocks/>
          </p:cNvSpPr>
          <p:nvPr/>
        </p:nvSpPr>
        <p:spPr bwMode="auto">
          <a:xfrm>
            <a:off x="2643188" y="2841625"/>
            <a:ext cx="1047750" cy="476250"/>
          </a:xfrm>
          <a:custGeom>
            <a:avLst/>
            <a:gdLst>
              <a:gd name="T0" fmla="*/ 0 w 660"/>
              <a:gd name="T1" fmla="*/ 2147483647 h 300"/>
              <a:gd name="T2" fmla="*/ 2147483647 w 660"/>
              <a:gd name="T3" fmla="*/ 0 h 300"/>
              <a:gd name="T4" fmla="*/ 2147483647 w 660"/>
              <a:gd name="T5" fmla="*/ 0 h 300"/>
              <a:gd name="T6" fmla="*/ 0 60000 65536"/>
              <a:gd name="T7" fmla="*/ 0 60000 65536"/>
              <a:gd name="T8" fmla="*/ 0 60000 65536"/>
              <a:gd name="T9" fmla="*/ 0 w 660"/>
              <a:gd name="T10" fmla="*/ 0 h 300"/>
              <a:gd name="T11" fmla="*/ 660 w 66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300">
                <a:moveTo>
                  <a:pt x="0" y="300"/>
                </a:moveTo>
                <a:lnTo>
                  <a:pt x="554" y="0"/>
                </a:lnTo>
                <a:lnTo>
                  <a:pt x="66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2" name="Freeform 48"/>
          <p:cNvSpPr>
            <a:spLocks/>
          </p:cNvSpPr>
          <p:nvPr/>
        </p:nvSpPr>
        <p:spPr bwMode="auto">
          <a:xfrm>
            <a:off x="2633663" y="2844800"/>
            <a:ext cx="1047750" cy="476250"/>
          </a:xfrm>
          <a:custGeom>
            <a:avLst/>
            <a:gdLst>
              <a:gd name="T0" fmla="*/ 0 w 660"/>
              <a:gd name="T1" fmla="*/ 2147483647 h 300"/>
              <a:gd name="T2" fmla="*/ 2147483647 w 660"/>
              <a:gd name="T3" fmla="*/ 0 h 300"/>
              <a:gd name="T4" fmla="*/ 2147483647 w 660"/>
              <a:gd name="T5" fmla="*/ 0 h 300"/>
              <a:gd name="T6" fmla="*/ 0 60000 65536"/>
              <a:gd name="T7" fmla="*/ 0 60000 65536"/>
              <a:gd name="T8" fmla="*/ 0 60000 65536"/>
              <a:gd name="T9" fmla="*/ 0 w 660"/>
              <a:gd name="T10" fmla="*/ 0 h 300"/>
              <a:gd name="T11" fmla="*/ 660 w 66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300">
                <a:moveTo>
                  <a:pt x="0" y="300"/>
                </a:moveTo>
                <a:lnTo>
                  <a:pt x="556" y="0"/>
                </a:lnTo>
                <a:lnTo>
                  <a:pt x="66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3" name="Line 62"/>
          <p:cNvSpPr>
            <a:spLocks noChangeShapeType="1"/>
          </p:cNvSpPr>
          <p:nvPr/>
        </p:nvSpPr>
        <p:spPr bwMode="auto">
          <a:xfrm flipH="1" flipV="1">
            <a:off x="7469188" y="2027238"/>
            <a:ext cx="160337" cy="203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4" name="Line 63"/>
          <p:cNvSpPr>
            <a:spLocks noChangeShapeType="1"/>
          </p:cNvSpPr>
          <p:nvPr/>
        </p:nvSpPr>
        <p:spPr bwMode="auto">
          <a:xfrm flipH="1">
            <a:off x="7112000" y="2232025"/>
            <a:ext cx="6286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5" name="Line 65"/>
          <p:cNvSpPr>
            <a:spLocks noChangeShapeType="1"/>
          </p:cNvSpPr>
          <p:nvPr/>
        </p:nvSpPr>
        <p:spPr bwMode="auto">
          <a:xfrm flipH="1">
            <a:off x="7112000" y="2233613"/>
            <a:ext cx="6286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6" name="Line 64"/>
          <p:cNvSpPr>
            <a:spLocks noChangeShapeType="1"/>
          </p:cNvSpPr>
          <p:nvPr/>
        </p:nvSpPr>
        <p:spPr bwMode="auto">
          <a:xfrm flipH="1" flipV="1">
            <a:off x="7466013" y="2024063"/>
            <a:ext cx="163512" cy="20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7" name="Rectangle 5"/>
          <p:cNvSpPr>
            <a:spLocks noChangeArrowheads="1"/>
          </p:cNvSpPr>
          <p:nvPr/>
        </p:nvSpPr>
        <p:spPr bwMode="auto">
          <a:xfrm>
            <a:off x="2114550" y="1458913"/>
            <a:ext cx="49149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3418" name="Rectangle 5"/>
          <p:cNvSpPr>
            <a:spLocks noChangeArrowheads="1"/>
          </p:cNvSpPr>
          <p:nvPr/>
        </p:nvSpPr>
        <p:spPr bwMode="auto">
          <a:xfrm>
            <a:off x="2114550" y="5121275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b: © McGraw-Hill Education/Al Telser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23.8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114550" y="9525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4340" name="Picture 4" descr="sal03717_23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7363" y="204788"/>
            <a:ext cx="4606925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Freeform 63"/>
          <p:cNvSpPr>
            <a:spLocks/>
          </p:cNvSpPr>
          <p:nvPr/>
        </p:nvSpPr>
        <p:spPr bwMode="auto">
          <a:xfrm>
            <a:off x="3011488" y="692150"/>
            <a:ext cx="238125" cy="382588"/>
          </a:xfrm>
          <a:custGeom>
            <a:avLst/>
            <a:gdLst>
              <a:gd name="T0" fmla="*/ 2147483647 w 153"/>
              <a:gd name="T1" fmla="*/ 2147483647 h 247"/>
              <a:gd name="T2" fmla="*/ 2147483647 w 153"/>
              <a:gd name="T3" fmla="*/ 2147483647 h 247"/>
              <a:gd name="T4" fmla="*/ 0 w 153"/>
              <a:gd name="T5" fmla="*/ 2147483647 h 247"/>
              <a:gd name="T6" fmla="*/ 2147483647 w 153"/>
              <a:gd name="T7" fmla="*/ 0 h 247"/>
              <a:gd name="T8" fmla="*/ 0 60000 65536"/>
              <a:gd name="T9" fmla="*/ 0 60000 65536"/>
              <a:gd name="T10" fmla="*/ 0 60000 65536"/>
              <a:gd name="T11" fmla="*/ 0 60000 65536"/>
              <a:gd name="T12" fmla="*/ 0 w 153"/>
              <a:gd name="T13" fmla="*/ 0 h 247"/>
              <a:gd name="T14" fmla="*/ 153 w 153"/>
              <a:gd name="T15" fmla="*/ 247 h 2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" h="247">
                <a:moveTo>
                  <a:pt x="153" y="227"/>
                </a:moveTo>
                <a:lnTo>
                  <a:pt x="116" y="247"/>
                </a:lnTo>
                <a:lnTo>
                  <a:pt x="0" y="19"/>
                </a:lnTo>
                <a:lnTo>
                  <a:pt x="3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42" name="Freeform 65"/>
          <p:cNvSpPr>
            <a:spLocks/>
          </p:cNvSpPr>
          <p:nvPr/>
        </p:nvSpPr>
        <p:spPr bwMode="auto">
          <a:xfrm>
            <a:off x="3197225" y="1065213"/>
            <a:ext cx="358775" cy="554037"/>
          </a:xfrm>
          <a:custGeom>
            <a:avLst/>
            <a:gdLst>
              <a:gd name="T0" fmla="*/ 2147483647 w 232"/>
              <a:gd name="T1" fmla="*/ 2147483647 h 357"/>
              <a:gd name="T2" fmla="*/ 2147483647 w 232"/>
              <a:gd name="T3" fmla="*/ 2147483647 h 357"/>
              <a:gd name="T4" fmla="*/ 0 w 232"/>
              <a:gd name="T5" fmla="*/ 2147483647 h 357"/>
              <a:gd name="T6" fmla="*/ 2147483647 w 232"/>
              <a:gd name="T7" fmla="*/ 0 h 357"/>
              <a:gd name="T8" fmla="*/ 0 60000 65536"/>
              <a:gd name="T9" fmla="*/ 0 60000 65536"/>
              <a:gd name="T10" fmla="*/ 0 60000 65536"/>
              <a:gd name="T11" fmla="*/ 0 60000 65536"/>
              <a:gd name="T12" fmla="*/ 0 w 232"/>
              <a:gd name="T13" fmla="*/ 0 h 357"/>
              <a:gd name="T14" fmla="*/ 232 w 232"/>
              <a:gd name="T15" fmla="*/ 357 h 3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2" h="357">
                <a:moveTo>
                  <a:pt x="232" y="338"/>
                </a:moveTo>
                <a:lnTo>
                  <a:pt x="194" y="357"/>
                </a:lnTo>
                <a:lnTo>
                  <a:pt x="0" y="19"/>
                </a:lnTo>
                <a:lnTo>
                  <a:pt x="3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43" name="Freeform 69"/>
          <p:cNvSpPr>
            <a:spLocks/>
          </p:cNvSpPr>
          <p:nvPr/>
        </p:nvSpPr>
        <p:spPr bwMode="auto">
          <a:xfrm>
            <a:off x="4514850" y="2862263"/>
            <a:ext cx="106363" cy="384175"/>
          </a:xfrm>
          <a:custGeom>
            <a:avLst/>
            <a:gdLst>
              <a:gd name="T0" fmla="*/ 0 w 68"/>
              <a:gd name="T1" fmla="*/ 0 h 248"/>
              <a:gd name="T2" fmla="*/ 0 w 68"/>
              <a:gd name="T3" fmla="*/ 2147483647 h 248"/>
              <a:gd name="T4" fmla="*/ 2147483647 w 68"/>
              <a:gd name="T5" fmla="*/ 2147483647 h 248"/>
              <a:gd name="T6" fmla="*/ 0 60000 65536"/>
              <a:gd name="T7" fmla="*/ 0 60000 65536"/>
              <a:gd name="T8" fmla="*/ 0 60000 65536"/>
              <a:gd name="T9" fmla="*/ 0 w 68"/>
              <a:gd name="T10" fmla="*/ 0 h 248"/>
              <a:gd name="T11" fmla="*/ 68 w 68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248">
                <a:moveTo>
                  <a:pt x="0" y="0"/>
                </a:moveTo>
                <a:lnTo>
                  <a:pt x="0" y="248"/>
                </a:lnTo>
                <a:lnTo>
                  <a:pt x="68" y="24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44" name="Line 70"/>
          <p:cNvSpPr>
            <a:spLocks noChangeShapeType="1"/>
          </p:cNvSpPr>
          <p:nvPr/>
        </p:nvSpPr>
        <p:spPr bwMode="auto">
          <a:xfrm>
            <a:off x="5040313" y="4105275"/>
            <a:ext cx="366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45" name="Line 71"/>
          <p:cNvSpPr>
            <a:spLocks noChangeShapeType="1"/>
          </p:cNvSpPr>
          <p:nvPr/>
        </p:nvSpPr>
        <p:spPr bwMode="auto">
          <a:xfrm>
            <a:off x="4973638" y="6291263"/>
            <a:ext cx="438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46" name="Line 19"/>
          <p:cNvSpPr>
            <a:spLocks noChangeShapeType="1"/>
          </p:cNvSpPr>
          <p:nvPr/>
        </p:nvSpPr>
        <p:spPr bwMode="auto">
          <a:xfrm>
            <a:off x="5918200" y="3498850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49" name="Line 59"/>
          <p:cNvSpPr>
            <a:spLocks noChangeShapeType="1"/>
          </p:cNvSpPr>
          <p:nvPr/>
        </p:nvSpPr>
        <p:spPr bwMode="auto">
          <a:xfrm>
            <a:off x="3673475" y="920750"/>
            <a:ext cx="619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52" name="Freeform 66"/>
          <p:cNvSpPr>
            <a:spLocks/>
          </p:cNvSpPr>
          <p:nvPr/>
        </p:nvSpPr>
        <p:spPr bwMode="auto">
          <a:xfrm>
            <a:off x="2444750" y="2133600"/>
            <a:ext cx="204788" cy="342900"/>
          </a:xfrm>
          <a:custGeom>
            <a:avLst/>
            <a:gdLst>
              <a:gd name="T0" fmla="*/ 0 w 132"/>
              <a:gd name="T1" fmla="*/ 2147483647 h 221"/>
              <a:gd name="T2" fmla="*/ 2147483647 w 132"/>
              <a:gd name="T3" fmla="*/ 0 h 221"/>
              <a:gd name="T4" fmla="*/ 2147483647 w 132"/>
              <a:gd name="T5" fmla="*/ 0 h 221"/>
              <a:gd name="T6" fmla="*/ 0 60000 65536"/>
              <a:gd name="T7" fmla="*/ 0 60000 65536"/>
              <a:gd name="T8" fmla="*/ 0 60000 65536"/>
              <a:gd name="T9" fmla="*/ 0 w 132"/>
              <a:gd name="T10" fmla="*/ 0 h 221"/>
              <a:gd name="T11" fmla="*/ 132 w 132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21">
                <a:moveTo>
                  <a:pt x="0" y="221"/>
                </a:moveTo>
                <a:lnTo>
                  <a:pt x="84" y="0"/>
                </a:lnTo>
                <a:lnTo>
                  <a:pt x="13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53" name="Freeform 67"/>
          <p:cNvSpPr>
            <a:spLocks/>
          </p:cNvSpPr>
          <p:nvPr/>
        </p:nvSpPr>
        <p:spPr bwMode="auto">
          <a:xfrm>
            <a:off x="2500313" y="2233613"/>
            <a:ext cx="158750" cy="433387"/>
          </a:xfrm>
          <a:custGeom>
            <a:avLst/>
            <a:gdLst>
              <a:gd name="T0" fmla="*/ 0 w 103"/>
              <a:gd name="T1" fmla="*/ 2147483647 h 279"/>
              <a:gd name="T2" fmla="*/ 2147483647 w 103"/>
              <a:gd name="T3" fmla="*/ 0 h 279"/>
              <a:gd name="T4" fmla="*/ 2147483647 w 103"/>
              <a:gd name="T5" fmla="*/ 0 h 279"/>
              <a:gd name="T6" fmla="*/ 0 60000 65536"/>
              <a:gd name="T7" fmla="*/ 0 60000 65536"/>
              <a:gd name="T8" fmla="*/ 0 60000 65536"/>
              <a:gd name="T9" fmla="*/ 0 w 103"/>
              <a:gd name="T10" fmla="*/ 0 h 279"/>
              <a:gd name="T11" fmla="*/ 103 w 103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279">
                <a:moveTo>
                  <a:pt x="0" y="279"/>
                </a:moveTo>
                <a:lnTo>
                  <a:pt x="55" y="0"/>
                </a:lnTo>
                <a:lnTo>
                  <a:pt x="103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54" name="Freeform 68"/>
          <p:cNvSpPr>
            <a:spLocks/>
          </p:cNvSpPr>
          <p:nvPr/>
        </p:nvSpPr>
        <p:spPr bwMode="auto">
          <a:xfrm>
            <a:off x="2873375" y="2827338"/>
            <a:ext cx="209550" cy="436562"/>
          </a:xfrm>
          <a:custGeom>
            <a:avLst/>
            <a:gdLst>
              <a:gd name="T0" fmla="*/ 2147483647 w 134"/>
              <a:gd name="T1" fmla="*/ 0 h 281"/>
              <a:gd name="T2" fmla="*/ 2147483647 w 134"/>
              <a:gd name="T3" fmla="*/ 2147483647 h 281"/>
              <a:gd name="T4" fmla="*/ 0 w 134"/>
              <a:gd name="T5" fmla="*/ 2147483647 h 281"/>
              <a:gd name="T6" fmla="*/ 0 60000 65536"/>
              <a:gd name="T7" fmla="*/ 0 60000 65536"/>
              <a:gd name="T8" fmla="*/ 0 60000 65536"/>
              <a:gd name="T9" fmla="*/ 0 w 134"/>
              <a:gd name="T10" fmla="*/ 0 h 281"/>
              <a:gd name="T11" fmla="*/ 134 w 134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281">
                <a:moveTo>
                  <a:pt x="134" y="0"/>
                </a:moveTo>
                <a:lnTo>
                  <a:pt x="134" y="281"/>
                </a:lnTo>
                <a:lnTo>
                  <a:pt x="0" y="28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55" name="Line 72"/>
          <p:cNvSpPr>
            <a:spLocks noChangeShapeType="1"/>
          </p:cNvSpPr>
          <p:nvPr/>
        </p:nvSpPr>
        <p:spPr bwMode="auto">
          <a:xfrm>
            <a:off x="3203575" y="3984625"/>
            <a:ext cx="534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56" name="Line 73"/>
          <p:cNvSpPr>
            <a:spLocks noChangeShapeType="1"/>
          </p:cNvSpPr>
          <p:nvPr/>
        </p:nvSpPr>
        <p:spPr bwMode="auto">
          <a:xfrm>
            <a:off x="3167063" y="4105275"/>
            <a:ext cx="977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57" name="Line 74"/>
          <p:cNvSpPr>
            <a:spLocks noChangeShapeType="1"/>
          </p:cNvSpPr>
          <p:nvPr/>
        </p:nvSpPr>
        <p:spPr bwMode="auto">
          <a:xfrm>
            <a:off x="3132138" y="4549775"/>
            <a:ext cx="1019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58" name="Line 75"/>
          <p:cNvSpPr>
            <a:spLocks noChangeShapeType="1"/>
          </p:cNvSpPr>
          <p:nvPr/>
        </p:nvSpPr>
        <p:spPr bwMode="auto">
          <a:xfrm flipV="1">
            <a:off x="3665538" y="4413250"/>
            <a:ext cx="100012" cy="134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59" name="Line 76"/>
          <p:cNvSpPr>
            <a:spLocks noChangeShapeType="1"/>
          </p:cNvSpPr>
          <p:nvPr/>
        </p:nvSpPr>
        <p:spPr bwMode="auto">
          <a:xfrm>
            <a:off x="3095625" y="4660900"/>
            <a:ext cx="733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61" name="Line 78"/>
          <p:cNvSpPr>
            <a:spLocks noChangeShapeType="1"/>
          </p:cNvSpPr>
          <p:nvPr/>
        </p:nvSpPr>
        <p:spPr bwMode="auto">
          <a:xfrm>
            <a:off x="6030913" y="2479675"/>
            <a:ext cx="371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62" name="Freeform 79"/>
          <p:cNvSpPr>
            <a:spLocks/>
          </p:cNvSpPr>
          <p:nvPr/>
        </p:nvSpPr>
        <p:spPr bwMode="auto">
          <a:xfrm>
            <a:off x="6291263" y="3038475"/>
            <a:ext cx="130175" cy="157163"/>
          </a:xfrm>
          <a:custGeom>
            <a:avLst/>
            <a:gdLst>
              <a:gd name="T0" fmla="*/ 2147483647 w 85"/>
              <a:gd name="T1" fmla="*/ 0 h 101"/>
              <a:gd name="T2" fmla="*/ 2147483647 w 85"/>
              <a:gd name="T3" fmla="*/ 0 h 101"/>
              <a:gd name="T4" fmla="*/ 0 w 85"/>
              <a:gd name="T5" fmla="*/ 2147483647 h 101"/>
              <a:gd name="T6" fmla="*/ 0 60000 65536"/>
              <a:gd name="T7" fmla="*/ 0 60000 65536"/>
              <a:gd name="T8" fmla="*/ 0 60000 65536"/>
              <a:gd name="T9" fmla="*/ 0 w 85"/>
              <a:gd name="T10" fmla="*/ 0 h 101"/>
              <a:gd name="T11" fmla="*/ 85 w 85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101">
                <a:moveTo>
                  <a:pt x="85" y="0"/>
                </a:moveTo>
                <a:lnTo>
                  <a:pt x="48" y="0"/>
                </a:lnTo>
                <a:lnTo>
                  <a:pt x="0" y="10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63" name="Line 80"/>
          <p:cNvSpPr>
            <a:spLocks noChangeShapeType="1"/>
          </p:cNvSpPr>
          <p:nvPr/>
        </p:nvSpPr>
        <p:spPr bwMode="auto">
          <a:xfrm>
            <a:off x="6062663" y="5065713"/>
            <a:ext cx="3381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64" name="Line 81"/>
          <p:cNvSpPr>
            <a:spLocks noChangeShapeType="1"/>
          </p:cNvSpPr>
          <p:nvPr/>
        </p:nvSpPr>
        <p:spPr bwMode="auto">
          <a:xfrm>
            <a:off x="6183313" y="5972175"/>
            <a:ext cx="2333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65" name="Line 82"/>
          <p:cNvSpPr>
            <a:spLocks noChangeShapeType="1"/>
          </p:cNvSpPr>
          <p:nvPr/>
        </p:nvSpPr>
        <p:spPr bwMode="auto">
          <a:xfrm flipH="1">
            <a:off x="6234113" y="5068888"/>
            <a:ext cx="42862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67" name="Line 84"/>
          <p:cNvSpPr>
            <a:spLocks noChangeShapeType="1"/>
          </p:cNvSpPr>
          <p:nvPr/>
        </p:nvSpPr>
        <p:spPr bwMode="auto">
          <a:xfrm flipH="1">
            <a:off x="2095500" y="2384425"/>
            <a:ext cx="2333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68" name="Freeform 9"/>
          <p:cNvSpPr>
            <a:spLocks/>
          </p:cNvSpPr>
          <p:nvPr/>
        </p:nvSpPr>
        <p:spPr bwMode="auto">
          <a:xfrm>
            <a:off x="5426075" y="2927350"/>
            <a:ext cx="60325" cy="98425"/>
          </a:xfrm>
          <a:custGeom>
            <a:avLst/>
            <a:gdLst>
              <a:gd name="T0" fmla="*/ 2147483647 w 39"/>
              <a:gd name="T1" fmla="*/ 2147483647 h 64"/>
              <a:gd name="T2" fmla="*/ 2147483647 w 39"/>
              <a:gd name="T3" fmla="*/ 0 h 64"/>
              <a:gd name="T4" fmla="*/ 0 w 39"/>
              <a:gd name="T5" fmla="*/ 2147483647 h 64"/>
              <a:gd name="T6" fmla="*/ 0 w 39"/>
              <a:gd name="T7" fmla="*/ 2147483647 h 64"/>
              <a:gd name="T8" fmla="*/ 2147483647 w 39"/>
              <a:gd name="T9" fmla="*/ 2147483647 h 64"/>
              <a:gd name="T10" fmla="*/ 2147483647 w 39"/>
              <a:gd name="T11" fmla="*/ 2147483647 h 64"/>
              <a:gd name="T12" fmla="*/ 2147483647 w 39"/>
              <a:gd name="T13" fmla="*/ 2147483647 h 64"/>
              <a:gd name="T14" fmla="*/ 2147483647 w 39"/>
              <a:gd name="T15" fmla="*/ 2147483647 h 64"/>
              <a:gd name="T16" fmla="*/ 2147483647 w 39"/>
              <a:gd name="T17" fmla="*/ 2147483647 h 64"/>
              <a:gd name="T18" fmla="*/ 2147483647 w 39"/>
              <a:gd name="T19" fmla="*/ 0 h 64"/>
              <a:gd name="T20" fmla="*/ 2147483647 w 39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64"/>
              <a:gd name="T35" fmla="*/ 39 w 39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64">
                <a:moveTo>
                  <a:pt x="20" y="13"/>
                </a:moveTo>
                <a:lnTo>
                  <a:pt x="2" y="0"/>
                </a:lnTo>
                <a:lnTo>
                  <a:pt x="0" y="2"/>
                </a:lnTo>
                <a:lnTo>
                  <a:pt x="9" y="29"/>
                </a:lnTo>
                <a:lnTo>
                  <a:pt x="20" y="64"/>
                </a:lnTo>
                <a:lnTo>
                  <a:pt x="30" y="29"/>
                </a:lnTo>
                <a:lnTo>
                  <a:pt x="39" y="2"/>
                </a:lnTo>
                <a:lnTo>
                  <a:pt x="39" y="0"/>
                </a:lnTo>
                <a:lnTo>
                  <a:pt x="2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69" name="Freeform 10"/>
          <p:cNvSpPr>
            <a:spLocks/>
          </p:cNvSpPr>
          <p:nvPr/>
        </p:nvSpPr>
        <p:spPr bwMode="auto">
          <a:xfrm>
            <a:off x="5308600" y="2749550"/>
            <a:ext cx="149225" cy="207963"/>
          </a:xfrm>
          <a:custGeom>
            <a:avLst/>
            <a:gdLst>
              <a:gd name="T0" fmla="*/ 0 w 96"/>
              <a:gd name="T1" fmla="*/ 0 h 134"/>
              <a:gd name="T2" fmla="*/ 0 w 96"/>
              <a:gd name="T3" fmla="*/ 0 h 134"/>
              <a:gd name="T4" fmla="*/ 2147483647 w 96"/>
              <a:gd name="T5" fmla="*/ 2147483647 h 134"/>
              <a:gd name="T6" fmla="*/ 2147483647 w 96"/>
              <a:gd name="T7" fmla="*/ 2147483647 h 134"/>
              <a:gd name="T8" fmla="*/ 2147483647 w 96"/>
              <a:gd name="T9" fmla="*/ 2147483647 h 134"/>
              <a:gd name="T10" fmla="*/ 2147483647 w 96"/>
              <a:gd name="T11" fmla="*/ 2147483647 h 134"/>
              <a:gd name="T12" fmla="*/ 2147483647 w 96"/>
              <a:gd name="T13" fmla="*/ 2147483647 h 134"/>
              <a:gd name="T14" fmla="*/ 2147483647 w 96"/>
              <a:gd name="T15" fmla="*/ 2147483647 h 134"/>
              <a:gd name="T16" fmla="*/ 2147483647 w 96"/>
              <a:gd name="T17" fmla="*/ 2147483647 h 134"/>
              <a:gd name="T18" fmla="*/ 2147483647 w 96"/>
              <a:gd name="T19" fmla="*/ 2147483647 h 134"/>
              <a:gd name="T20" fmla="*/ 2147483647 w 96"/>
              <a:gd name="T21" fmla="*/ 2147483647 h 134"/>
              <a:gd name="T22" fmla="*/ 2147483647 w 96"/>
              <a:gd name="T23" fmla="*/ 2147483647 h 134"/>
              <a:gd name="T24" fmla="*/ 2147483647 w 96"/>
              <a:gd name="T25" fmla="*/ 2147483647 h 1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134"/>
              <a:gd name="T41" fmla="*/ 96 w 96"/>
              <a:gd name="T42" fmla="*/ 134 h 1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134">
                <a:moveTo>
                  <a:pt x="0" y="0"/>
                </a:moveTo>
                <a:lnTo>
                  <a:pt x="0" y="0"/>
                </a:lnTo>
                <a:lnTo>
                  <a:pt x="14" y="7"/>
                </a:lnTo>
                <a:lnTo>
                  <a:pt x="30" y="16"/>
                </a:lnTo>
                <a:lnTo>
                  <a:pt x="48" y="29"/>
                </a:lnTo>
                <a:lnTo>
                  <a:pt x="55" y="38"/>
                </a:lnTo>
                <a:lnTo>
                  <a:pt x="64" y="47"/>
                </a:lnTo>
                <a:lnTo>
                  <a:pt x="73" y="57"/>
                </a:lnTo>
                <a:lnTo>
                  <a:pt x="80" y="70"/>
                </a:lnTo>
                <a:lnTo>
                  <a:pt x="86" y="84"/>
                </a:lnTo>
                <a:lnTo>
                  <a:pt x="91" y="98"/>
                </a:lnTo>
                <a:lnTo>
                  <a:pt x="95" y="116"/>
                </a:lnTo>
                <a:lnTo>
                  <a:pt x="96" y="13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70" name="Freeform 11"/>
          <p:cNvSpPr>
            <a:spLocks/>
          </p:cNvSpPr>
          <p:nvPr/>
        </p:nvSpPr>
        <p:spPr bwMode="auto">
          <a:xfrm>
            <a:off x="5467350" y="2420938"/>
            <a:ext cx="60325" cy="100012"/>
          </a:xfrm>
          <a:custGeom>
            <a:avLst/>
            <a:gdLst>
              <a:gd name="T0" fmla="*/ 2147483647 w 39"/>
              <a:gd name="T1" fmla="*/ 2147483647 h 64"/>
              <a:gd name="T2" fmla="*/ 2147483647 w 39"/>
              <a:gd name="T3" fmla="*/ 0 h 64"/>
              <a:gd name="T4" fmla="*/ 2147483647 w 39"/>
              <a:gd name="T5" fmla="*/ 0 h 64"/>
              <a:gd name="T6" fmla="*/ 2147483647 w 39"/>
              <a:gd name="T7" fmla="*/ 0 h 64"/>
              <a:gd name="T8" fmla="*/ 2147483647 w 39"/>
              <a:gd name="T9" fmla="*/ 2147483647 h 64"/>
              <a:gd name="T10" fmla="*/ 2147483647 w 39"/>
              <a:gd name="T11" fmla="*/ 2147483647 h 64"/>
              <a:gd name="T12" fmla="*/ 2147483647 w 39"/>
              <a:gd name="T13" fmla="*/ 2147483647 h 64"/>
              <a:gd name="T14" fmla="*/ 2147483647 w 39"/>
              <a:gd name="T15" fmla="*/ 2147483647 h 64"/>
              <a:gd name="T16" fmla="*/ 0 w 39"/>
              <a:gd name="T17" fmla="*/ 0 h 64"/>
              <a:gd name="T18" fmla="*/ 0 w 39"/>
              <a:gd name="T19" fmla="*/ 0 h 64"/>
              <a:gd name="T20" fmla="*/ 2147483647 w 39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64"/>
              <a:gd name="T35" fmla="*/ 39 w 39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64">
                <a:moveTo>
                  <a:pt x="19" y="11"/>
                </a:moveTo>
                <a:lnTo>
                  <a:pt x="37" y="0"/>
                </a:lnTo>
                <a:lnTo>
                  <a:pt x="39" y="0"/>
                </a:lnTo>
                <a:lnTo>
                  <a:pt x="30" y="29"/>
                </a:lnTo>
                <a:lnTo>
                  <a:pt x="19" y="64"/>
                </a:lnTo>
                <a:lnTo>
                  <a:pt x="9" y="29"/>
                </a:lnTo>
                <a:lnTo>
                  <a:pt x="0" y="0"/>
                </a:lnTo>
                <a:lnTo>
                  <a:pt x="19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71" name="Freeform 12"/>
          <p:cNvSpPr>
            <a:spLocks/>
          </p:cNvSpPr>
          <p:nvPr/>
        </p:nvSpPr>
        <p:spPr bwMode="auto">
          <a:xfrm>
            <a:off x="5497513" y="2208213"/>
            <a:ext cx="142875" cy="252412"/>
          </a:xfrm>
          <a:custGeom>
            <a:avLst/>
            <a:gdLst>
              <a:gd name="T0" fmla="*/ 2147483647 w 93"/>
              <a:gd name="T1" fmla="*/ 0 h 162"/>
              <a:gd name="T2" fmla="*/ 2147483647 w 93"/>
              <a:gd name="T3" fmla="*/ 0 h 162"/>
              <a:gd name="T4" fmla="*/ 2147483647 w 93"/>
              <a:gd name="T5" fmla="*/ 2147483647 h 162"/>
              <a:gd name="T6" fmla="*/ 2147483647 w 93"/>
              <a:gd name="T7" fmla="*/ 2147483647 h 162"/>
              <a:gd name="T8" fmla="*/ 2147483647 w 93"/>
              <a:gd name="T9" fmla="*/ 2147483647 h 162"/>
              <a:gd name="T10" fmla="*/ 2147483647 w 93"/>
              <a:gd name="T11" fmla="*/ 2147483647 h 162"/>
              <a:gd name="T12" fmla="*/ 2147483647 w 93"/>
              <a:gd name="T13" fmla="*/ 2147483647 h 162"/>
              <a:gd name="T14" fmla="*/ 2147483647 w 93"/>
              <a:gd name="T15" fmla="*/ 2147483647 h 162"/>
              <a:gd name="T16" fmla="*/ 2147483647 w 93"/>
              <a:gd name="T17" fmla="*/ 2147483647 h 162"/>
              <a:gd name="T18" fmla="*/ 2147483647 w 93"/>
              <a:gd name="T19" fmla="*/ 2147483647 h 162"/>
              <a:gd name="T20" fmla="*/ 0 w 93"/>
              <a:gd name="T21" fmla="*/ 2147483647 h 162"/>
              <a:gd name="T22" fmla="*/ 0 w 93"/>
              <a:gd name="T23" fmla="*/ 2147483647 h 1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3"/>
              <a:gd name="T37" fmla="*/ 0 h 162"/>
              <a:gd name="T38" fmla="*/ 93 w 93"/>
              <a:gd name="T39" fmla="*/ 162 h 1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3" h="162">
                <a:moveTo>
                  <a:pt x="93" y="0"/>
                </a:moveTo>
                <a:lnTo>
                  <a:pt x="93" y="0"/>
                </a:lnTo>
                <a:lnTo>
                  <a:pt x="79" y="11"/>
                </a:lnTo>
                <a:lnTo>
                  <a:pt x="63" y="25"/>
                </a:lnTo>
                <a:lnTo>
                  <a:pt x="45" y="43"/>
                </a:lnTo>
                <a:lnTo>
                  <a:pt x="27" y="68"/>
                </a:lnTo>
                <a:lnTo>
                  <a:pt x="20" y="80"/>
                </a:lnTo>
                <a:lnTo>
                  <a:pt x="13" y="95"/>
                </a:lnTo>
                <a:lnTo>
                  <a:pt x="7" y="111"/>
                </a:lnTo>
                <a:lnTo>
                  <a:pt x="2" y="127"/>
                </a:lnTo>
                <a:lnTo>
                  <a:pt x="0" y="143"/>
                </a:lnTo>
                <a:lnTo>
                  <a:pt x="0" y="16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72" name="Freeform 13"/>
          <p:cNvSpPr>
            <a:spLocks/>
          </p:cNvSpPr>
          <p:nvPr/>
        </p:nvSpPr>
        <p:spPr bwMode="auto">
          <a:xfrm>
            <a:off x="5465763" y="3211513"/>
            <a:ext cx="60325" cy="98425"/>
          </a:xfrm>
          <a:custGeom>
            <a:avLst/>
            <a:gdLst>
              <a:gd name="T0" fmla="*/ 2147483647 w 39"/>
              <a:gd name="T1" fmla="*/ 2147483647 h 64"/>
              <a:gd name="T2" fmla="*/ 2147483647 w 39"/>
              <a:gd name="T3" fmla="*/ 0 h 64"/>
              <a:gd name="T4" fmla="*/ 2147483647 w 39"/>
              <a:gd name="T5" fmla="*/ 0 h 64"/>
              <a:gd name="T6" fmla="*/ 2147483647 w 39"/>
              <a:gd name="T7" fmla="*/ 0 h 64"/>
              <a:gd name="T8" fmla="*/ 2147483647 w 39"/>
              <a:gd name="T9" fmla="*/ 2147483647 h 64"/>
              <a:gd name="T10" fmla="*/ 2147483647 w 39"/>
              <a:gd name="T11" fmla="*/ 2147483647 h 64"/>
              <a:gd name="T12" fmla="*/ 2147483647 w 39"/>
              <a:gd name="T13" fmla="*/ 2147483647 h 64"/>
              <a:gd name="T14" fmla="*/ 2147483647 w 39"/>
              <a:gd name="T15" fmla="*/ 2147483647 h 64"/>
              <a:gd name="T16" fmla="*/ 0 w 39"/>
              <a:gd name="T17" fmla="*/ 0 h 64"/>
              <a:gd name="T18" fmla="*/ 0 w 39"/>
              <a:gd name="T19" fmla="*/ 0 h 64"/>
              <a:gd name="T20" fmla="*/ 2147483647 w 39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64"/>
              <a:gd name="T35" fmla="*/ 39 w 39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64">
                <a:moveTo>
                  <a:pt x="19" y="11"/>
                </a:moveTo>
                <a:lnTo>
                  <a:pt x="37" y="0"/>
                </a:lnTo>
                <a:lnTo>
                  <a:pt x="39" y="0"/>
                </a:lnTo>
                <a:lnTo>
                  <a:pt x="30" y="29"/>
                </a:lnTo>
                <a:lnTo>
                  <a:pt x="19" y="64"/>
                </a:lnTo>
                <a:lnTo>
                  <a:pt x="9" y="29"/>
                </a:lnTo>
                <a:lnTo>
                  <a:pt x="0" y="0"/>
                </a:lnTo>
                <a:lnTo>
                  <a:pt x="19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73" name="Freeform 14"/>
          <p:cNvSpPr>
            <a:spLocks/>
          </p:cNvSpPr>
          <p:nvPr/>
        </p:nvSpPr>
        <p:spPr bwMode="auto">
          <a:xfrm>
            <a:off x="5497513" y="2955925"/>
            <a:ext cx="152400" cy="296863"/>
          </a:xfrm>
          <a:custGeom>
            <a:avLst/>
            <a:gdLst>
              <a:gd name="T0" fmla="*/ 2147483647 w 98"/>
              <a:gd name="T1" fmla="*/ 0 h 191"/>
              <a:gd name="T2" fmla="*/ 2147483647 w 98"/>
              <a:gd name="T3" fmla="*/ 0 h 191"/>
              <a:gd name="T4" fmla="*/ 2147483647 w 98"/>
              <a:gd name="T5" fmla="*/ 2147483647 h 191"/>
              <a:gd name="T6" fmla="*/ 2147483647 w 98"/>
              <a:gd name="T7" fmla="*/ 2147483647 h 191"/>
              <a:gd name="T8" fmla="*/ 2147483647 w 98"/>
              <a:gd name="T9" fmla="*/ 2147483647 h 191"/>
              <a:gd name="T10" fmla="*/ 2147483647 w 98"/>
              <a:gd name="T11" fmla="*/ 2147483647 h 191"/>
              <a:gd name="T12" fmla="*/ 2147483647 w 98"/>
              <a:gd name="T13" fmla="*/ 2147483647 h 191"/>
              <a:gd name="T14" fmla="*/ 2147483647 w 98"/>
              <a:gd name="T15" fmla="*/ 2147483647 h 191"/>
              <a:gd name="T16" fmla="*/ 2147483647 w 98"/>
              <a:gd name="T17" fmla="*/ 2147483647 h 191"/>
              <a:gd name="T18" fmla="*/ 2147483647 w 98"/>
              <a:gd name="T19" fmla="*/ 2147483647 h 191"/>
              <a:gd name="T20" fmla="*/ 2147483647 w 98"/>
              <a:gd name="T21" fmla="*/ 2147483647 h 191"/>
              <a:gd name="T22" fmla="*/ 0 w 98"/>
              <a:gd name="T23" fmla="*/ 2147483647 h 191"/>
              <a:gd name="T24" fmla="*/ 0 w 98"/>
              <a:gd name="T25" fmla="*/ 2147483647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91"/>
              <a:gd name="T41" fmla="*/ 98 w 98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91">
                <a:moveTo>
                  <a:pt x="98" y="0"/>
                </a:moveTo>
                <a:lnTo>
                  <a:pt x="98" y="0"/>
                </a:lnTo>
                <a:lnTo>
                  <a:pt x="82" y="13"/>
                </a:lnTo>
                <a:lnTo>
                  <a:pt x="66" y="29"/>
                </a:lnTo>
                <a:lnTo>
                  <a:pt x="47" y="50"/>
                </a:lnTo>
                <a:lnTo>
                  <a:pt x="38" y="63"/>
                </a:lnTo>
                <a:lnTo>
                  <a:pt x="29" y="77"/>
                </a:lnTo>
                <a:lnTo>
                  <a:pt x="20" y="93"/>
                </a:lnTo>
                <a:lnTo>
                  <a:pt x="13" y="109"/>
                </a:lnTo>
                <a:lnTo>
                  <a:pt x="7" y="127"/>
                </a:lnTo>
                <a:lnTo>
                  <a:pt x="4" y="146"/>
                </a:lnTo>
                <a:lnTo>
                  <a:pt x="0" y="168"/>
                </a:lnTo>
                <a:lnTo>
                  <a:pt x="0" y="191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74" name="Freeform 15"/>
          <p:cNvSpPr>
            <a:spLocks/>
          </p:cNvSpPr>
          <p:nvPr/>
        </p:nvSpPr>
        <p:spPr bwMode="auto">
          <a:xfrm>
            <a:off x="4735513" y="2470150"/>
            <a:ext cx="58737" cy="106363"/>
          </a:xfrm>
          <a:custGeom>
            <a:avLst/>
            <a:gdLst>
              <a:gd name="T0" fmla="*/ 2147483647 w 38"/>
              <a:gd name="T1" fmla="*/ 2147483647 h 68"/>
              <a:gd name="T2" fmla="*/ 0 w 38"/>
              <a:gd name="T3" fmla="*/ 2147483647 h 68"/>
              <a:gd name="T4" fmla="*/ 0 w 38"/>
              <a:gd name="T5" fmla="*/ 2147483647 h 68"/>
              <a:gd name="T6" fmla="*/ 0 w 38"/>
              <a:gd name="T7" fmla="*/ 2147483647 h 68"/>
              <a:gd name="T8" fmla="*/ 2147483647 w 38"/>
              <a:gd name="T9" fmla="*/ 2147483647 h 68"/>
              <a:gd name="T10" fmla="*/ 2147483647 w 38"/>
              <a:gd name="T11" fmla="*/ 2147483647 h 68"/>
              <a:gd name="T12" fmla="*/ 2147483647 w 38"/>
              <a:gd name="T13" fmla="*/ 2147483647 h 68"/>
              <a:gd name="T14" fmla="*/ 2147483647 w 38"/>
              <a:gd name="T15" fmla="*/ 2147483647 h 68"/>
              <a:gd name="T16" fmla="*/ 2147483647 w 38"/>
              <a:gd name="T17" fmla="*/ 2147483647 h 68"/>
              <a:gd name="T18" fmla="*/ 2147483647 w 38"/>
              <a:gd name="T19" fmla="*/ 0 h 68"/>
              <a:gd name="T20" fmla="*/ 2147483647 w 38"/>
              <a:gd name="T21" fmla="*/ 2147483647 h 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68"/>
              <a:gd name="T35" fmla="*/ 38 w 38"/>
              <a:gd name="T36" fmla="*/ 68 h 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68">
                <a:moveTo>
                  <a:pt x="22" y="16"/>
                </a:moveTo>
                <a:lnTo>
                  <a:pt x="0" y="11"/>
                </a:lnTo>
                <a:lnTo>
                  <a:pt x="16" y="36"/>
                </a:lnTo>
                <a:lnTo>
                  <a:pt x="36" y="68"/>
                </a:lnTo>
                <a:lnTo>
                  <a:pt x="36" y="31"/>
                </a:lnTo>
                <a:lnTo>
                  <a:pt x="38" y="2"/>
                </a:lnTo>
                <a:lnTo>
                  <a:pt x="38" y="0"/>
                </a:lnTo>
                <a:lnTo>
                  <a:pt x="2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75" name="Freeform 16"/>
          <p:cNvSpPr>
            <a:spLocks/>
          </p:cNvSpPr>
          <p:nvPr/>
        </p:nvSpPr>
        <p:spPr bwMode="auto">
          <a:xfrm>
            <a:off x="4605338" y="2389188"/>
            <a:ext cx="174625" cy="136525"/>
          </a:xfrm>
          <a:custGeom>
            <a:avLst/>
            <a:gdLst>
              <a:gd name="T0" fmla="*/ 0 w 112"/>
              <a:gd name="T1" fmla="*/ 2147483647 h 89"/>
              <a:gd name="T2" fmla="*/ 0 w 112"/>
              <a:gd name="T3" fmla="*/ 2147483647 h 89"/>
              <a:gd name="T4" fmla="*/ 2147483647 w 112"/>
              <a:gd name="T5" fmla="*/ 2147483647 h 89"/>
              <a:gd name="T6" fmla="*/ 2147483647 w 112"/>
              <a:gd name="T7" fmla="*/ 0 h 89"/>
              <a:gd name="T8" fmla="*/ 2147483647 w 112"/>
              <a:gd name="T9" fmla="*/ 0 h 89"/>
              <a:gd name="T10" fmla="*/ 2147483647 w 112"/>
              <a:gd name="T11" fmla="*/ 0 h 89"/>
              <a:gd name="T12" fmla="*/ 2147483647 w 112"/>
              <a:gd name="T13" fmla="*/ 2147483647 h 89"/>
              <a:gd name="T14" fmla="*/ 2147483647 w 112"/>
              <a:gd name="T15" fmla="*/ 2147483647 h 89"/>
              <a:gd name="T16" fmla="*/ 2147483647 w 112"/>
              <a:gd name="T17" fmla="*/ 2147483647 h 89"/>
              <a:gd name="T18" fmla="*/ 2147483647 w 112"/>
              <a:gd name="T19" fmla="*/ 2147483647 h 89"/>
              <a:gd name="T20" fmla="*/ 2147483647 w 112"/>
              <a:gd name="T21" fmla="*/ 2147483647 h 89"/>
              <a:gd name="T22" fmla="*/ 2147483647 w 112"/>
              <a:gd name="T23" fmla="*/ 2147483647 h 89"/>
              <a:gd name="T24" fmla="*/ 2147483647 w 112"/>
              <a:gd name="T25" fmla="*/ 2147483647 h 89"/>
              <a:gd name="T26" fmla="*/ 2147483647 w 112"/>
              <a:gd name="T27" fmla="*/ 2147483647 h 89"/>
              <a:gd name="T28" fmla="*/ 2147483647 w 112"/>
              <a:gd name="T29" fmla="*/ 2147483647 h 8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2"/>
              <a:gd name="T46" fmla="*/ 0 h 89"/>
              <a:gd name="T47" fmla="*/ 112 w 112"/>
              <a:gd name="T48" fmla="*/ 89 h 8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2" h="89">
                <a:moveTo>
                  <a:pt x="0" y="5"/>
                </a:moveTo>
                <a:lnTo>
                  <a:pt x="0" y="5"/>
                </a:lnTo>
                <a:lnTo>
                  <a:pt x="3" y="4"/>
                </a:lnTo>
                <a:lnTo>
                  <a:pt x="14" y="0"/>
                </a:lnTo>
                <a:lnTo>
                  <a:pt x="28" y="0"/>
                </a:lnTo>
                <a:lnTo>
                  <a:pt x="35" y="0"/>
                </a:lnTo>
                <a:lnTo>
                  <a:pt x="44" y="2"/>
                </a:lnTo>
                <a:lnTo>
                  <a:pt x="53" y="5"/>
                </a:lnTo>
                <a:lnTo>
                  <a:pt x="64" y="9"/>
                </a:lnTo>
                <a:lnTo>
                  <a:pt x="73" y="16"/>
                </a:lnTo>
                <a:lnTo>
                  <a:pt x="81" y="25"/>
                </a:lnTo>
                <a:lnTo>
                  <a:pt x="90" y="36"/>
                </a:lnTo>
                <a:lnTo>
                  <a:pt x="99" y="50"/>
                </a:lnTo>
                <a:lnTo>
                  <a:pt x="106" y="68"/>
                </a:lnTo>
                <a:lnTo>
                  <a:pt x="112" y="89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76" name="Freeform 17"/>
          <p:cNvSpPr>
            <a:spLocks/>
          </p:cNvSpPr>
          <p:nvPr/>
        </p:nvSpPr>
        <p:spPr bwMode="auto">
          <a:xfrm>
            <a:off x="4391025" y="2614613"/>
            <a:ext cx="57150" cy="104775"/>
          </a:xfrm>
          <a:custGeom>
            <a:avLst/>
            <a:gdLst>
              <a:gd name="T0" fmla="*/ 2147483647 w 37"/>
              <a:gd name="T1" fmla="*/ 2147483647 h 67"/>
              <a:gd name="T2" fmla="*/ 0 w 37"/>
              <a:gd name="T3" fmla="*/ 2147483647 h 67"/>
              <a:gd name="T4" fmla="*/ 0 w 37"/>
              <a:gd name="T5" fmla="*/ 2147483647 h 67"/>
              <a:gd name="T6" fmla="*/ 0 w 37"/>
              <a:gd name="T7" fmla="*/ 2147483647 h 67"/>
              <a:gd name="T8" fmla="*/ 2147483647 w 37"/>
              <a:gd name="T9" fmla="*/ 2147483647 h 67"/>
              <a:gd name="T10" fmla="*/ 2147483647 w 37"/>
              <a:gd name="T11" fmla="*/ 2147483647 h 67"/>
              <a:gd name="T12" fmla="*/ 2147483647 w 37"/>
              <a:gd name="T13" fmla="*/ 2147483647 h 67"/>
              <a:gd name="T14" fmla="*/ 2147483647 w 37"/>
              <a:gd name="T15" fmla="*/ 2147483647 h 67"/>
              <a:gd name="T16" fmla="*/ 2147483647 w 37"/>
              <a:gd name="T17" fmla="*/ 2147483647 h 67"/>
              <a:gd name="T18" fmla="*/ 2147483647 w 37"/>
              <a:gd name="T19" fmla="*/ 0 h 67"/>
              <a:gd name="T20" fmla="*/ 2147483647 w 37"/>
              <a:gd name="T21" fmla="*/ 2147483647 h 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"/>
              <a:gd name="T34" fmla="*/ 0 h 67"/>
              <a:gd name="T35" fmla="*/ 37 w 37"/>
              <a:gd name="T36" fmla="*/ 67 h 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" h="67">
                <a:moveTo>
                  <a:pt x="21" y="16"/>
                </a:moveTo>
                <a:lnTo>
                  <a:pt x="0" y="11"/>
                </a:lnTo>
                <a:lnTo>
                  <a:pt x="16" y="35"/>
                </a:lnTo>
                <a:lnTo>
                  <a:pt x="34" y="67"/>
                </a:lnTo>
                <a:lnTo>
                  <a:pt x="35" y="30"/>
                </a:lnTo>
                <a:lnTo>
                  <a:pt x="37" y="2"/>
                </a:lnTo>
                <a:lnTo>
                  <a:pt x="37" y="0"/>
                </a:lnTo>
                <a:lnTo>
                  <a:pt x="21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77" name="Freeform 18"/>
          <p:cNvSpPr>
            <a:spLocks/>
          </p:cNvSpPr>
          <p:nvPr/>
        </p:nvSpPr>
        <p:spPr bwMode="auto">
          <a:xfrm>
            <a:off x="4259263" y="2530475"/>
            <a:ext cx="174625" cy="139700"/>
          </a:xfrm>
          <a:custGeom>
            <a:avLst/>
            <a:gdLst>
              <a:gd name="T0" fmla="*/ 0 w 112"/>
              <a:gd name="T1" fmla="*/ 2147483647 h 89"/>
              <a:gd name="T2" fmla="*/ 0 w 112"/>
              <a:gd name="T3" fmla="*/ 2147483647 h 89"/>
              <a:gd name="T4" fmla="*/ 2147483647 w 112"/>
              <a:gd name="T5" fmla="*/ 2147483647 h 89"/>
              <a:gd name="T6" fmla="*/ 2147483647 w 112"/>
              <a:gd name="T7" fmla="*/ 0 h 89"/>
              <a:gd name="T8" fmla="*/ 2147483647 w 112"/>
              <a:gd name="T9" fmla="*/ 0 h 89"/>
              <a:gd name="T10" fmla="*/ 2147483647 w 112"/>
              <a:gd name="T11" fmla="*/ 0 h 89"/>
              <a:gd name="T12" fmla="*/ 2147483647 w 112"/>
              <a:gd name="T13" fmla="*/ 2147483647 h 89"/>
              <a:gd name="T14" fmla="*/ 2147483647 w 112"/>
              <a:gd name="T15" fmla="*/ 2147483647 h 89"/>
              <a:gd name="T16" fmla="*/ 2147483647 w 112"/>
              <a:gd name="T17" fmla="*/ 2147483647 h 89"/>
              <a:gd name="T18" fmla="*/ 2147483647 w 112"/>
              <a:gd name="T19" fmla="*/ 2147483647 h 89"/>
              <a:gd name="T20" fmla="*/ 2147483647 w 112"/>
              <a:gd name="T21" fmla="*/ 2147483647 h 89"/>
              <a:gd name="T22" fmla="*/ 2147483647 w 112"/>
              <a:gd name="T23" fmla="*/ 2147483647 h 89"/>
              <a:gd name="T24" fmla="*/ 2147483647 w 112"/>
              <a:gd name="T25" fmla="*/ 2147483647 h 89"/>
              <a:gd name="T26" fmla="*/ 2147483647 w 112"/>
              <a:gd name="T27" fmla="*/ 2147483647 h 89"/>
              <a:gd name="T28" fmla="*/ 2147483647 w 112"/>
              <a:gd name="T29" fmla="*/ 2147483647 h 8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2"/>
              <a:gd name="T46" fmla="*/ 0 h 89"/>
              <a:gd name="T47" fmla="*/ 112 w 112"/>
              <a:gd name="T48" fmla="*/ 89 h 8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2" h="89">
                <a:moveTo>
                  <a:pt x="0" y="6"/>
                </a:moveTo>
                <a:lnTo>
                  <a:pt x="0" y="6"/>
                </a:lnTo>
                <a:lnTo>
                  <a:pt x="4" y="4"/>
                </a:lnTo>
                <a:lnTo>
                  <a:pt x="13" y="0"/>
                </a:lnTo>
                <a:lnTo>
                  <a:pt x="27" y="0"/>
                </a:lnTo>
                <a:lnTo>
                  <a:pt x="36" y="0"/>
                </a:lnTo>
                <a:lnTo>
                  <a:pt x="45" y="2"/>
                </a:lnTo>
                <a:lnTo>
                  <a:pt x="54" y="6"/>
                </a:lnTo>
                <a:lnTo>
                  <a:pt x="63" y="9"/>
                </a:lnTo>
                <a:lnTo>
                  <a:pt x="73" y="16"/>
                </a:lnTo>
                <a:lnTo>
                  <a:pt x="82" y="25"/>
                </a:lnTo>
                <a:lnTo>
                  <a:pt x="91" y="36"/>
                </a:lnTo>
                <a:lnTo>
                  <a:pt x="98" y="50"/>
                </a:lnTo>
                <a:lnTo>
                  <a:pt x="105" y="68"/>
                </a:lnTo>
                <a:lnTo>
                  <a:pt x="112" y="89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78" name="Rectangle 20"/>
          <p:cNvSpPr>
            <a:spLocks noChangeArrowheads="1"/>
          </p:cNvSpPr>
          <p:nvPr/>
        </p:nvSpPr>
        <p:spPr bwMode="auto">
          <a:xfrm>
            <a:off x="2206625" y="455613"/>
            <a:ext cx="244475" cy="323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79" name="Line 21"/>
          <p:cNvSpPr>
            <a:spLocks noChangeShapeType="1"/>
          </p:cNvSpPr>
          <p:nvPr/>
        </p:nvSpPr>
        <p:spPr bwMode="auto">
          <a:xfrm>
            <a:off x="6802438" y="3535363"/>
            <a:ext cx="1587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80" name="Freeform 22"/>
          <p:cNvSpPr>
            <a:spLocks/>
          </p:cNvSpPr>
          <p:nvPr/>
        </p:nvSpPr>
        <p:spPr bwMode="auto">
          <a:xfrm>
            <a:off x="6773863" y="3648075"/>
            <a:ext cx="60325" cy="98425"/>
          </a:xfrm>
          <a:custGeom>
            <a:avLst/>
            <a:gdLst>
              <a:gd name="T0" fmla="*/ 2147483647 w 39"/>
              <a:gd name="T1" fmla="*/ 2147483647 h 64"/>
              <a:gd name="T2" fmla="*/ 2147483647 w 39"/>
              <a:gd name="T3" fmla="*/ 0 h 64"/>
              <a:gd name="T4" fmla="*/ 2147483647 w 39"/>
              <a:gd name="T5" fmla="*/ 0 h 64"/>
              <a:gd name="T6" fmla="*/ 2147483647 w 39"/>
              <a:gd name="T7" fmla="*/ 0 h 64"/>
              <a:gd name="T8" fmla="*/ 2147483647 w 39"/>
              <a:gd name="T9" fmla="*/ 2147483647 h 64"/>
              <a:gd name="T10" fmla="*/ 2147483647 w 39"/>
              <a:gd name="T11" fmla="*/ 2147483647 h 64"/>
              <a:gd name="T12" fmla="*/ 2147483647 w 39"/>
              <a:gd name="T13" fmla="*/ 2147483647 h 64"/>
              <a:gd name="T14" fmla="*/ 2147483647 w 39"/>
              <a:gd name="T15" fmla="*/ 2147483647 h 64"/>
              <a:gd name="T16" fmla="*/ 0 w 39"/>
              <a:gd name="T17" fmla="*/ 0 h 64"/>
              <a:gd name="T18" fmla="*/ 0 w 39"/>
              <a:gd name="T19" fmla="*/ 0 h 64"/>
              <a:gd name="T20" fmla="*/ 2147483647 w 39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64"/>
              <a:gd name="T35" fmla="*/ 39 w 39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64">
                <a:moveTo>
                  <a:pt x="19" y="13"/>
                </a:moveTo>
                <a:lnTo>
                  <a:pt x="39" y="0"/>
                </a:lnTo>
                <a:lnTo>
                  <a:pt x="30" y="29"/>
                </a:lnTo>
                <a:lnTo>
                  <a:pt x="19" y="64"/>
                </a:lnTo>
                <a:lnTo>
                  <a:pt x="8" y="29"/>
                </a:lnTo>
                <a:lnTo>
                  <a:pt x="0" y="0"/>
                </a:lnTo>
                <a:lnTo>
                  <a:pt x="19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81" name="Line 23"/>
          <p:cNvSpPr>
            <a:spLocks noChangeShapeType="1"/>
          </p:cNvSpPr>
          <p:nvPr/>
        </p:nvSpPr>
        <p:spPr bwMode="auto">
          <a:xfrm flipV="1">
            <a:off x="6802438" y="3322638"/>
            <a:ext cx="1587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82" name="Freeform 24"/>
          <p:cNvSpPr>
            <a:spLocks/>
          </p:cNvSpPr>
          <p:nvPr/>
        </p:nvSpPr>
        <p:spPr bwMode="auto">
          <a:xfrm>
            <a:off x="6773863" y="3252788"/>
            <a:ext cx="60325" cy="100012"/>
          </a:xfrm>
          <a:custGeom>
            <a:avLst/>
            <a:gdLst>
              <a:gd name="T0" fmla="*/ 2147483647 w 39"/>
              <a:gd name="T1" fmla="*/ 2147483647 h 64"/>
              <a:gd name="T2" fmla="*/ 0 w 39"/>
              <a:gd name="T3" fmla="*/ 2147483647 h 64"/>
              <a:gd name="T4" fmla="*/ 0 w 39"/>
              <a:gd name="T5" fmla="*/ 2147483647 h 64"/>
              <a:gd name="T6" fmla="*/ 0 w 39"/>
              <a:gd name="T7" fmla="*/ 2147483647 h 64"/>
              <a:gd name="T8" fmla="*/ 2147483647 w 39"/>
              <a:gd name="T9" fmla="*/ 2147483647 h 64"/>
              <a:gd name="T10" fmla="*/ 2147483647 w 39"/>
              <a:gd name="T11" fmla="*/ 0 h 64"/>
              <a:gd name="T12" fmla="*/ 2147483647 w 39"/>
              <a:gd name="T13" fmla="*/ 0 h 64"/>
              <a:gd name="T14" fmla="*/ 2147483647 w 39"/>
              <a:gd name="T15" fmla="*/ 2147483647 h 64"/>
              <a:gd name="T16" fmla="*/ 2147483647 w 39"/>
              <a:gd name="T17" fmla="*/ 2147483647 h 64"/>
              <a:gd name="T18" fmla="*/ 2147483647 w 39"/>
              <a:gd name="T19" fmla="*/ 2147483647 h 64"/>
              <a:gd name="T20" fmla="*/ 2147483647 w 39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64"/>
              <a:gd name="T35" fmla="*/ 39 w 39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64">
                <a:moveTo>
                  <a:pt x="19" y="53"/>
                </a:moveTo>
                <a:lnTo>
                  <a:pt x="0" y="64"/>
                </a:lnTo>
                <a:lnTo>
                  <a:pt x="8" y="35"/>
                </a:lnTo>
                <a:lnTo>
                  <a:pt x="19" y="0"/>
                </a:lnTo>
                <a:lnTo>
                  <a:pt x="30" y="35"/>
                </a:lnTo>
                <a:lnTo>
                  <a:pt x="39" y="64"/>
                </a:lnTo>
                <a:lnTo>
                  <a:pt x="19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83" name="Line 25"/>
          <p:cNvSpPr>
            <a:spLocks noChangeShapeType="1"/>
          </p:cNvSpPr>
          <p:nvPr/>
        </p:nvSpPr>
        <p:spPr bwMode="auto">
          <a:xfrm flipV="1">
            <a:off x="4238625" y="3611563"/>
            <a:ext cx="1588" cy="236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84" name="Freeform 26"/>
          <p:cNvSpPr>
            <a:spLocks/>
          </p:cNvSpPr>
          <p:nvPr/>
        </p:nvSpPr>
        <p:spPr bwMode="auto">
          <a:xfrm>
            <a:off x="4208463" y="3540125"/>
            <a:ext cx="61912" cy="98425"/>
          </a:xfrm>
          <a:custGeom>
            <a:avLst/>
            <a:gdLst>
              <a:gd name="T0" fmla="*/ 2147483647 w 40"/>
              <a:gd name="T1" fmla="*/ 2147483647 h 64"/>
              <a:gd name="T2" fmla="*/ 2147483647 w 40"/>
              <a:gd name="T3" fmla="*/ 2147483647 h 64"/>
              <a:gd name="T4" fmla="*/ 0 w 40"/>
              <a:gd name="T5" fmla="*/ 2147483647 h 64"/>
              <a:gd name="T6" fmla="*/ 0 w 40"/>
              <a:gd name="T7" fmla="*/ 2147483647 h 64"/>
              <a:gd name="T8" fmla="*/ 2147483647 w 40"/>
              <a:gd name="T9" fmla="*/ 2147483647 h 64"/>
              <a:gd name="T10" fmla="*/ 2147483647 w 40"/>
              <a:gd name="T11" fmla="*/ 0 h 64"/>
              <a:gd name="T12" fmla="*/ 2147483647 w 40"/>
              <a:gd name="T13" fmla="*/ 0 h 64"/>
              <a:gd name="T14" fmla="*/ 2147483647 w 40"/>
              <a:gd name="T15" fmla="*/ 2147483647 h 64"/>
              <a:gd name="T16" fmla="*/ 2147483647 w 40"/>
              <a:gd name="T17" fmla="*/ 2147483647 h 64"/>
              <a:gd name="T18" fmla="*/ 2147483647 w 40"/>
              <a:gd name="T19" fmla="*/ 2147483647 h 64"/>
              <a:gd name="T20" fmla="*/ 2147483647 w 40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"/>
              <a:gd name="T34" fmla="*/ 0 h 64"/>
              <a:gd name="T35" fmla="*/ 40 w 40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" h="64">
                <a:moveTo>
                  <a:pt x="20" y="53"/>
                </a:moveTo>
                <a:lnTo>
                  <a:pt x="2" y="64"/>
                </a:lnTo>
                <a:lnTo>
                  <a:pt x="0" y="64"/>
                </a:lnTo>
                <a:lnTo>
                  <a:pt x="9" y="35"/>
                </a:lnTo>
                <a:lnTo>
                  <a:pt x="20" y="0"/>
                </a:lnTo>
                <a:lnTo>
                  <a:pt x="31" y="35"/>
                </a:lnTo>
                <a:lnTo>
                  <a:pt x="40" y="64"/>
                </a:lnTo>
                <a:lnTo>
                  <a:pt x="20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85" name="Line 27"/>
          <p:cNvSpPr>
            <a:spLocks noChangeShapeType="1"/>
          </p:cNvSpPr>
          <p:nvPr/>
        </p:nvSpPr>
        <p:spPr bwMode="auto">
          <a:xfrm flipV="1">
            <a:off x="4257675" y="5043488"/>
            <a:ext cx="1588" cy="238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86" name="Freeform 28"/>
          <p:cNvSpPr>
            <a:spLocks/>
          </p:cNvSpPr>
          <p:nvPr/>
        </p:nvSpPr>
        <p:spPr bwMode="auto">
          <a:xfrm>
            <a:off x="4227513" y="4970463"/>
            <a:ext cx="61912" cy="101600"/>
          </a:xfrm>
          <a:custGeom>
            <a:avLst/>
            <a:gdLst>
              <a:gd name="T0" fmla="*/ 2147483647 w 40"/>
              <a:gd name="T1" fmla="*/ 2147483647 h 65"/>
              <a:gd name="T2" fmla="*/ 2147483647 w 40"/>
              <a:gd name="T3" fmla="*/ 2147483647 h 65"/>
              <a:gd name="T4" fmla="*/ 0 w 40"/>
              <a:gd name="T5" fmla="*/ 2147483647 h 65"/>
              <a:gd name="T6" fmla="*/ 0 w 40"/>
              <a:gd name="T7" fmla="*/ 2147483647 h 65"/>
              <a:gd name="T8" fmla="*/ 2147483647 w 40"/>
              <a:gd name="T9" fmla="*/ 2147483647 h 65"/>
              <a:gd name="T10" fmla="*/ 2147483647 w 40"/>
              <a:gd name="T11" fmla="*/ 0 h 65"/>
              <a:gd name="T12" fmla="*/ 2147483647 w 40"/>
              <a:gd name="T13" fmla="*/ 0 h 65"/>
              <a:gd name="T14" fmla="*/ 2147483647 w 40"/>
              <a:gd name="T15" fmla="*/ 2147483647 h 65"/>
              <a:gd name="T16" fmla="*/ 2147483647 w 40"/>
              <a:gd name="T17" fmla="*/ 2147483647 h 65"/>
              <a:gd name="T18" fmla="*/ 2147483647 w 40"/>
              <a:gd name="T19" fmla="*/ 2147483647 h 65"/>
              <a:gd name="T20" fmla="*/ 2147483647 w 40"/>
              <a:gd name="T21" fmla="*/ 2147483647 h 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"/>
              <a:gd name="T34" fmla="*/ 0 h 65"/>
              <a:gd name="T35" fmla="*/ 40 w 40"/>
              <a:gd name="T36" fmla="*/ 65 h 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" h="65">
                <a:moveTo>
                  <a:pt x="20" y="54"/>
                </a:moveTo>
                <a:lnTo>
                  <a:pt x="2" y="65"/>
                </a:lnTo>
                <a:lnTo>
                  <a:pt x="0" y="65"/>
                </a:lnTo>
                <a:lnTo>
                  <a:pt x="9" y="36"/>
                </a:lnTo>
                <a:lnTo>
                  <a:pt x="20" y="0"/>
                </a:lnTo>
                <a:lnTo>
                  <a:pt x="31" y="36"/>
                </a:lnTo>
                <a:lnTo>
                  <a:pt x="40" y="65"/>
                </a:lnTo>
                <a:lnTo>
                  <a:pt x="20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87" name="Line 29"/>
          <p:cNvSpPr>
            <a:spLocks noChangeShapeType="1"/>
          </p:cNvSpPr>
          <p:nvPr/>
        </p:nvSpPr>
        <p:spPr bwMode="auto">
          <a:xfrm>
            <a:off x="3832225" y="3529013"/>
            <a:ext cx="0" cy="238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88" name="Freeform 30"/>
          <p:cNvSpPr>
            <a:spLocks/>
          </p:cNvSpPr>
          <p:nvPr/>
        </p:nvSpPr>
        <p:spPr bwMode="auto">
          <a:xfrm>
            <a:off x="3800475" y="3735388"/>
            <a:ext cx="60325" cy="100012"/>
          </a:xfrm>
          <a:custGeom>
            <a:avLst/>
            <a:gdLst>
              <a:gd name="T0" fmla="*/ 2147483647 w 39"/>
              <a:gd name="T1" fmla="*/ 2147483647 h 64"/>
              <a:gd name="T2" fmla="*/ 2147483647 w 39"/>
              <a:gd name="T3" fmla="*/ 0 h 64"/>
              <a:gd name="T4" fmla="*/ 0 w 39"/>
              <a:gd name="T5" fmla="*/ 0 h 64"/>
              <a:gd name="T6" fmla="*/ 0 w 39"/>
              <a:gd name="T7" fmla="*/ 0 h 64"/>
              <a:gd name="T8" fmla="*/ 2147483647 w 39"/>
              <a:gd name="T9" fmla="*/ 2147483647 h 64"/>
              <a:gd name="T10" fmla="*/ 2147483647 w 39"/>
              <a:gd name="T11" fmla="*/ 2147483647 h 64"/>
              <a:gd name="T12" fmla="*/ 2147483647 w 39"/>
              <a:gd name="T13" fmla="*/ 2147483647 h 64"/>
              <a:gd name="T14" fmla="*/ 2147483647 w 39"/>
              <a:gd name="T15" fmla="*/ 2147483647 h 64"/>
              <a:gd name="T16" fmla="*/ 2147483647 w 39"/>
              <a:gd name="T17" fmla="*/ 0 h 64"/>
              <a:gd name="T18" fmla="*/ 2147483647 w 39"/>
              <a:gd name="T19" fmla="*/ 0 h 64"/>
              <a:gd name="T20" fmla="*/ 2147483647 w 39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64"/>
              <a:gd name="T35" fmla="*/ 39 w 39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64">
                <a:moveTo>
                  <a:pt x="20" y="13"/>
                </a:moveTo>
                <a:lnTo>
                  <a:pt x="2" y="0"/>
                </a:lnTo>
                <a:lnTo>
                  <a:pt x="0" y="0"/>
                </a:lnTo>
                <a:lnTo>
                  <a:pt x="9" y="29"/>
                </a:lnTo>
                <a:lnTo>
                  <a:pt x="20" y="64"/>
                </a:lnTo>
                <a:lnTo>
                  <a:pt x="30" y="29"/>
                </a:lnTo>
                <a:lnTo>
                  <a:pt x="39" y="0"/>
                </a:lnTo>
                <a:lnTo>
                  <a:pt x="2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89" name="Line 31"/>
          <p:cNvSpPr>
            <a:spLocks noChangeShapeType="1"/>
          </p:cNvSpPr>
          <p:nvPr/>
        </p:nvSpPr>
        <p:spPr bwMode="auto">
          <a:xfrm>
            <a:off x="5475288" y="4208463"/>
            <a:ext cx="1587" cy="236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90" name="Freeform 32"/>
          <p:cNvSpPr>
            <a:spLocks/>
          </p:cNvSpPr>
          <p:nvPr/>
        </p:nvSpPr>
        <p:spPr bwMode="auto">
          <a:xfrm>
            <a:off x="5449888" y="4416425"/>
            <a:ext cx="58737" cy="100013"/>
          </a:xfrm>
          <a:custGeom>
            <a:avLst/>
            <a:gdLst>
              <a:gd name="T0" fmla="*/ 2147483647 w 38"/>
              <a:gd name="T1" fmla="*/ 2147483647 h 64"/>
              <a:gd name="T2" fmla="*/ 0 w 38"/>
              <a:gd name="T3" fmla="*/ 0 h 64"/>
              <a:gd name="T4" fmla="*/ 0 w 38"/>
              <a:gd name="T5" fmla="*/ 0 h 64"/>
              <a:gd name="T6" fmla="*/ 0 w 38"/>
              <a:gd name="T7" fmla="*/ 0 h 64"/>
              <a:gd name="T8" fmla="*/ 2147483647 w 38"/>
              <a:gd name="T9" fmla="*/ 2147483647 h 64"/>
              <a:gd name="T10" fmla="*/ 2147483647 w 38"/>
              <a:gd name="T11" fmla="*/ 2147483647 h 64"/>
              <a:gd name="T12" fmla="*/ 2147483647 w 38"/>
              <a:gd name="T13" fmla="*/ 2147483647 h 64"/>
              <a:gd name="T14" fmla="*/ 2147483647 w 38"/>
              <a:gd name="T15" fmla="*/ 2147483647 h 64"/>
              <a:gd name="T16" fmla="*/ 2147483647 w 38"/>
              <a:gd name="T17" fmla="*/ 0 h 64"/>
              <a:gd name="T18" fmla="*/ 2147483647 w 38"/>
              <a:gd name="T19" fmla="*/ 0 h 64"/>
              <a:gd name="T20" fmla="*/ 2147483647 w 38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64"/>
              <a:gd name="T35" fmla="*/ 38 w 38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64">
                <a:moveTo>
                  <a:pt x="18" y="11"/>
                </a:moveTo>
                <a:lnTo>
                  <a:pt x="0" y="0"/>
                </a:lnTo>
                <a:lnTo>
                  <a:pt x="7" y="28"/>
                </a:lnTo>
                <a:lnTo>
                  <a:pt x="18" y="64"/>
                </a:lnTo>
                <a:lnTo>
                  <a:pt x="29" y="28"/>
                </a:lnTo>
                <a:lnTo>
                  <a:pt x="38" y="0"/>
                </a:lnTo>
                <a:lnTo>
                  <a:pt x="18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91" name="Line 33"/>
          <p:cNvSpPr>
            <a:spLocks noChangeShapeType="1"/>
          </p:cNvSpPr>
          <p:nvPr/>
        </p:nvSpPr>
        <p:spPr bwMode="auto">
          <a:xfrm>
            <a:off x="5481638" y="5483225"/>
            <a:ext cx="1587" cy="2397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92" name="Freeform 34"/>
          <p:cNvSpPr>
            <a:spLocks/>
          </p:cNvSpPr>
          <p:nvPr/>
        </p:nvSpPr>
        <p:spPr bwMode="auto">
          <a:xfrm>
            <a:off x="5453063" y="5692775"/>
            <a:ext cx="58737" cy="98425"/>
          </a:xfrm>
          <a:custGeom>
            <a:avLst/>
            <a:gdLst>
              <a:gd name="T0" fmla="*/ 2147483647 w 38"/>
              <a:gd name="T1" fmla="*/ 2147483647 h 64"/>
              <a:gd name="T2" fmla="*/ 0 w 38"/>
              <a:gd name="T3" fmla="*/ 0 h 64"/>
              <a:gd name="T4" fmla="*/ 0 w 38"/>
              <a:gd name="T5" fmla="*/ 0 h 64"/>
              <a:gd name="T6" fmla="*/ 0 w 38"/>
              <a:gd name="T7" fmla="*/ 0 h 64"/>
              <a:gd name="T8" fmla="*/ 2147483647 w 38"/>
              <a:gd name="T9" fmla="*/ 2147483647 h 64"/>
              <a:gd name="T10" fmla="*/ 2147483647 w 38"/>
              <a:gd name="T11" fmla="*/ 2147483647 h 64"/>
              <a:gd name="T12" fmla="*/ 2147483647 w 38"/>
              <a:gd name="T13" fmla="*/ 2147483647 h 64"/>
              <a:gd name="T14" fmla="*/ 2147483647 w 38"/>
              <a:gd name="T15" fmla="*/ 2147483647 h 64"/>
              <a:gd name="T16" fmla="*/ 2147483647 w 38"/>
              <a:gd name="T17" fmla="*/ 0 h 64"/>
              <a:gd name="T18" fmla="*/ 2147483647 w 38"/>
              <a:gd name="T19" fmla="*/ 0 h 64"/>
              <a:gd name="T20" fmla="*/ 2147483647 w 38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64"/>
              <a:gd name="T35" fmla="*/ 38 w 38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64">
                <a:moveTo>
                  <a:pt x="18" y="12"/>
                </a:moveTo>
                <a:lnTo>
                  <a:pt x="0" y="0"/>
                </a:lnTo>
                <a:lnTo>
                  <a:pt x="7" y="28"/>
                </a:lnTo>
                <a:lnTo>
                  <a:pt x="18" y="64"/>
                </a:lnTo>
                <a:lnTo>
                  <a:pt x="29" y="28"/>
                </a:lnTo>
                <a:lnTo>
                  <a:pt x="38" y="0"/>
                </a:lnTo>
                <a:lnTo>
                  <a:pt x="1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93" name="Line 35"/>
          <p:cNvSpPr>
            <a:spLocks noChangeShapeType="1"/>
          </p:cNvSpPr>
          <p:nvPr/>
        </p:nvSpPr>
        <p:spPr bwMode="auto">
          <a:xfrm>
            <a:off x="5459413" y="6337300"/>
            <a:ext cx="1587" cy="236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94" name="Freeform 36"/>
          <p:cNvSpPr>
            <a:spLocks/>
          </p:cNvSpPr>
          <p:nvPr/>
        </p:nvSpPr>
        <p:spPr bwMode="auto">
          <a:xfrm>
            <a:off x="5445125" y="6548438"/>
            <a:ext cx="58738" cy="100012"/>
          </a:xfrm>
          <a:custGeom>
            <a:avLst/>
            <a:gdLst>
              <a:gd name="T0" fmla="*/ 2147483647 w 38"/>
              <a:gd name="T1" fmla="*/ 2147483647 h 64"/>
              <a:gd name="T2" fmla="*/ 0 w 38"/>
              <a:gd name="T3" fmla="*/ 0 h 64"/>
              <a:gd name="T4" fmla="*/ 0 w 38"/>
              <a:gd name="T5" fmla="*/ 0 h 64"/>
              <a:gd name="T6" fmla="*/ 0 w 38"/>
              <a:gd name="T7" fmla="*/ 0 h 64"/>
              <a:gd name="T8" fmla="*/ 2147483647 w 38"/>
              <a:gd name="T9" fmla="*/ 2147483647 h 64"/>
              <a:gd name="T10" fmla="*/ 2147483647 w 38"/>
              <a:gd name="T11" fmla="*/ 2147483647 h 64"/>
              <a:gd name="T12" fmla="*/ 2147483647 w 38"/>
              <a:gd name="T13" fmla="*/ 2147483647 h 64"/>
              <a:gd name="T14" fmla="*/ 2147483647 w 38"/>
              <a:gd name="T15" fmla="*/ 2147483647 h 64"/>
              <a:gd name="T16" fmla="*/ 2147483647 w 38"/>
              <a:gd name="T17" fmla="*/ 0 h 64"/>
              <a:gd name="T18" fmla="*/ 2147483647 w 38"/>
              <a:gd name="T19" fmla="*/ 0 h 64"/>
              <a:gd name="T20" fmla="*/ 2147483647 w 38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64"/>
              <a:gd name="T35" fmla="*/ 38 w 38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64">
                <a:moveTo>
                  <a:pt x="18" y="13"/>
                </a:moveTo>
                <a:lnTo>
                  <a:pt x="0" y="0"/>
                </a:lnTo>
                <a:lnTo>
                  <a:pt x="7" y="29"/>
                </a:lnTo>
                <a:lnTo>
                  <a:pt x="18" y="64"/>
                </a:lnTo>
                <a:lnTo>
                  <a:pt x="29" y="29"/>
                </a:lnTo>
                <a:lnTo>
                  <a:pt x="38" y="0"/>
                </a:lnTo>
                <a:lnTo>
                  <a:pt x="18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95" name="Line 37"/>
          <p:cNvSpPr>
            <a:spLocks noChangeShapeType="1"/>
          </p:cNvSpPr>
          <p:nvPr/>
        </p:nvSpPr>
        <p:spPr bwMode="auto">
          <a:xfrm>
            <a:off x="3848100" y="4772025"/>
            <a:ext cx="1588" cy="238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96" name="Freeform 38"/>
          <p:cNvSpPr>
            <a:spLocks/>
          </p:cNvSpPr>
          <p:nvPr/>
        </p:nvSpPr>
        <p:spPr bwMode="auto">
          <a:xfrm>
            <a:off x="3817938" y="4979988"/>
            <a:ext cx="60325" cy="100012"/>
          </a:xfrm>
          <a:custGeom>
            <a:avLst/>
            <a:gdLst>
              <a:gd name="T0" fmla="*/ 2147483647 w 39"/>
              <a:gd name="T1" fmla="*/ 2147483647 h 64"/>
              <a:gd name="T2" fmla="*/ 2147483647 w 39"/>
              <a:gd name="T3" fmla="*/ 0 h 64"/>
              <a:gd name="T4" fmla="*/ 0 w 39"/>
              <a:gd name="T5" fmla="*/ 0 h 64"/>
              <a:gd name="T6" fmla="*/ 0 w 39"/>
              <a:gd name="T7" fmla="*/ 0 h 64"/>
              <a:gd name="T8" fmla="*/ 2147483647 w 39"/>
              <a:gd name="T9" fmla="*/ 2147483647 h 64"/>
              <a:gd name="T10" fmla="*/ 2147483647 w 39"/>
              <a:gd name="T11" fmla="*/ 2147483647 h 64"/>
              <a:gd name="T12" fmla="*/ 2147483647 w 39"/>
              <a:gd name="T13" fmla="*/ 2147483647 h 64"/>
              <a:gd name="T14" fmla="*/ 2147483647 w 39"/>
              <a:gd name="T15" fmla="*/ 2147483647 h 64"/>
              <a:gd name="T16" fmla="*/ 2147483647 w 39"/>
              <a:gd name="T17" fmla="*/ 0 h 64"/>
              <a:gd name="T18" fmla="*/ 2147483647 w 39"/>
              <a:gd name="T19" fmla="*/ 0 h 64"/>
              <a:gd name="T20" fmla="*/ 2147483647 w 39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64"/>
              <a:gd name="T35" fmla="*/ 39 w 39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64">
                <a:moveTo>
                  <a:pt x="19" y="12"/>
                </a:moveTo>
                <a:lnTo>
                  <a:pt x="1" y="0"/>
                </a:lnTo>
                <a:lnTo>
                  <a:pt x="0" y="0"/>
                </a:lnTo>
                <a:lnTo>
                  <a:pt x="9" y="28"/>
                </a:lnTo>
                <a:lnTo>
                  <a:pt x="19" y="64"/>
                </a:lnTo>
                <a:lnTo>
                  <a:pt x="30" y="28"/>
                </a:lnTo>
                <a:lnTo>
                  <a:pt x="39" y="0"/>
                </a:lnTo>
                <a:lnTo>
                  <a:pt x="19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97" name="Line 39"/>
          <p:cNvSpPr>
            <a:spLocks noChangeShapeType="1"/>
          </p:cNvSpPr>
          <p:nvPr/>
        </p:nvSpPr>
        <p:spPr bwMode="auto">
          <a:xfrm>
            <a:off x="5195888" y="5986463"/>
            <a:ext cx="93662" cy="149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98" name="Freeform 40"/>
          <p:cNvSpPr>
            <a:spLocks/>
          </p:cNvSpPr>
          <p:nvPr/>
        </p:nvSpPr>
        <p:spPr bwMode="auto">
          <a:xfrm>
            <a:off x="5249863" y="6092825"/>
            <a:ext cx="79375" cy="100013"/>
          </a:xfrm>
          <a:custGeom>
            <a:avLst/>
            <a:gdLst>
              <a:gd name="T0" fmla="*/ 2147483647 w 51"/>
              <a:gd name="T1" fmla="*/ 2147483647 h 64"/>
              <a:gd name="T2" fmla="*/ 0 w 51"/>
              <a:gd name="T3" fmla="*/ 2147483647 h 64"/>
              <a:gd name="T4" fmla="*/ 0 w 51"/>
              <a:gd name="T5" fmla="*/ 2147483647 h 64"/>
              <a:gd name="T6" fmla="*/ 0 w 51"/>
              <a:gd name="T7" fmla="*/ 2147483647 h 64"/>
              <a:gd name="T8" fmla="*/ 2147483647 w 51"/>
              <a:gd name="T9" fmla="*/ 2147483647 h 64"/>
              <a:gd name="T10" fmla="*/ 2147483647 w 51"/>
              <a:gd name="T11" fmla="*/ 2147483647 h 64"/>
              <a:gd name="T12" fmla="*/ 2147483647 w 51"/>
              <a:gd name="T13" fmla="*/ 2147483647 h 64"/>
              <a:gd name="T14" fmla="*/ 2147483647 w 51"/>
              <a:gd name="T15" fmla="*/ 2147483647 h 64"/>
              <a:gd name="T16" fmla="*/ 2147483647 w 51"/>
              <a:gd name="T17" fmla="*/ 0 h 64"/>
              <a:gd name="T18" fmla="*/ 2147483647 w 51"/>
              <a:gd name="T19" fmla="*/ 0 h 64"/>
              <a:gd name="T20" fmla="*/ 2147483647 w 51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1"/>
              <a:gd name="T34" fmla="*/ 0 h 64"/>
              <a:gd name="T35" fmla="*/ 51 w 51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1" h="64">
                <a:moveTo>
                  <a:pt x="23" y="20"/>
                </a:moveTo>
                <a:lnTo>
                  <a:pt x="0" y="21"/>
                </a:lnTo>
                <a:lnTo>
                  <a:pt x="23" y="41"/>
                </a:lnTo>
                <a:lnTo>
                  <a:pt x="51" y="64"/>
                </a:lnTo>
                <a:lnTo>
                  <a:pt x="41" y="29"/>
                </a:lnTo>
                <a:lnTo>
                  <a:pt x="34" y="0"/>
                </a:lnTo>
                <a:lnTo>
                  <a:pt x="23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99" name="Line 41"/>
          <p:cNvSpPr>
            <a:spLocks noChangeShapeType="1"/>
          </p:cNvSpPr>
          <p:nvPr/>
        </p:nvSpPr>
        <p:spPr bwMode="auto">
          <a:xfrm flipH="1">
            <a:off x="5584825" y="5838825"/>
            <a:ext cx="84138" cy="155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00" name="Freeform 42"/>
          <p:cNvSpPr>
            <a:spLocks/>
          </p:cNvSpPr>
          <p:nvPr/>
        </p:nvSpPr>
        <p:spPr bwMode="auto">
          <a:xfrm>
            <a:off x="5553075" y="5954713"/>
            <a:ext cx="74613" cy="103187"/>
          </a:xfrm>
          <a:custGeom>
            <a:avLst/>
            <a:gdLst>
              <a:gd name="T0" fmla="*/ 2147483647 w 48"/>
              <a:gd name="T1" fmla="*/ 2147483647 h 66"/>
              <a:gd name="T2" fmla="*/ 2147483647 w 48"/>
              <a:gd name="T3" fmla="*/ 0 h 66"/>
              <a:gd name="T4" fmla="*/ 2147483647 w 48"/>
              <a:gd name="T5" fmla="*/ 0 h 66"/>
              <a:gd name="T6" fmla="*/ 2147483647 w 48"/>
              <a:gd name="T7" fmla="*/ 0 h 66"/>
              <a:gd name="T8" fmla="*/ 2147483647 w 48"/>
              <a:gd name="T9" fmla="*/ 2147483647 h 66"/>
              <a:gd name="T10" fmla="*/ 0 w 48"/>
              <a:gd name="T11" fmla="*/ 2147483647 h 66"/>
              <a:gd name="T12" fmla="*/ 0 w 48"/>
              <a:gd name="T13" fmla="*/ 2147483647 h 66"/>
              <a:gd name="T14" fmla="*/ 2147483647 w 48"/>
              <a:gd name="T15" fmla="*/ 2147483647 h 66"/>
              <a:gd name="T16" fmla="*/ 2147483647 w 48"/>
              <a:gd name="T17" fmla="*/ 2147483647 h 66"/>
              <a:gd name="T18" fmla="*/ 2147483647 w 48"/>
              <a:gd name="T19" fmla="*/ 2147483647 h 66"/>
              <a:gd name="T20" fmla="*/ 2147483647 w 48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"/>
              <a:gd name="T34" fmla="*/ 0 h 66"/>
              <a:gd name="T35" fmla="*/ 48 w 48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" h="66">
                <a:moveTo>
                  <a:pt x="25" y="18"/>
                </a:moveTo>
                <a:lnTo>
                  <a:pt x="14" y="0"/>
                </a:lnTo>
                <a:lnTo>
                  <a:pt x="12" y="0"/>
                </a:lnTo>
                <a:lnTo>
                  <a:pt x="7" y="28"/>
                </a:lnTo>
                <a:lnTo>
                  <a:pt x="0" y="66"/>
                </a:lnTo>
                <a:lnTo>
                  <a:pt x="27" y="37"/>
                </a:lnTo>
                <a:lnTo>
                  <a:pt x="48" y="18"/>
                </a:lnTo>
                <a:lnTo>
                  <a:pt x="25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01" name="Freeform 43"/>
          <p:cNvSpPr>
            <a:spLocks/>
          </p:cNvSpPr>
          <p:nvPr/>
        </p:nvSpPr>
        <p:spPr bwMode="auto">
          <a:xfrm>
            <a:off x="3795713" y="2952750"/>
            <a:ext cx="60325" cy="100013"/>
          </a:xfrm>
          <a:custGeom>
            <a:avLst/>
            <a:gdLst>
              <a:gd name="T0" fmla="*/ 2147483647 w 39"/>
              <a:gd name="T1" fmla="*/ 2147483647 h 64"/>
              <a:gd name="T2" fmla="*/ 2147483647 w 39"/>
              <a:gd name="T3" fmla="*/ 0 h 64"/>
              <a:gd name="T4" fmla="*/ 0 w 39"/>
              <a:gd name="T5" fmla="*/ 2147483647 h 64"/>
              <a:gd name="T6" fmla="*/ 0 w 39"/>
              <a:gd name="T7" fmla="*/ 2147483647 h 64"/>
              <a:gd name="T8" fmla="*/ 2147483647 w 39"/>
              <a:gd name="T9" fmla="*/ 2147483647 h 64"/>
              <a:gd name="T10" fmla="*/ 2147483647 w 39"/>
              <a:gd name="T11" fmla="*/ 2147483647 h 64"/>
              <a:gd name="T12" fmla="*/ 2147483647 w 39"/>
              <a:gd name="T13" fmla="*/ 2147483647 h 64"/>
              <a:gd name="T14" fmla="*/ 2147483647 w 39"/>
              <a:gd name="T15" fmla="*/ 2147483647 h 64"/>
              <a:gd name="T16" fmla="*/ 2147483647 w 39"/>
              <a:gd name="T17" fmla="*/ 2147483647 h 64"/>
              <a:gd name="T18" fmla="*/ 2147483647 w 39"/>
              <a:gd name="T19" fmla="*/ 0 h 64"/>
              <a:gd name="T20" fmla="*/ 2147483647 w 39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64"/>
              <a:gd name="T35" fmla="*/ 39 w 39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64">
                <a:moveTo>
                  <a:pt x="19" y="13"/>
                </a:moveTo>
                <a:lnTo>
                  <a:pt x="2" y="0"/>
                </a:lnTo>
                <a:lnTo>
                  <a:pt x="0" y="2"/>
                </a:lnTo>
                <a:lnTo>
                  <a:pt x="9" y="29"/>
                </a:lnTo>
                <a:lnTo>
                  <a:pt x="19" y="64"/>
                </a:lnTo>
                <a:lnTo>
                  <a:pt x="30" y="29"/>
                </a:lnTo>
                <a:lnTo>
                  <a:pt x="39" y="2"/>
                </a:lnTo>
                <a:lnTo>
                  <a:pt x="39" y="0"/>
                </a:lnTo>
                <a:lnTo>
                  <a:pt x="19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02" name="Freeform 44"/>
          <p:cNvSpPr>
            <a:spLocks/>
          </p:cNvSpPr>
          <p:nvPr/>
        </p:nvSpPr>
        <p:spPr bwMode="auto">
          <a:xfrm>
            <a:off x="3676650" y="2776538"/>
            <a:ext cx="149225" cy="206375"/>
          </a:xfrm>
          <a:custGeom>
            <a:avLst/>
            <a:gdLst>
              <a:gd name="T0" fmla="*/ 0 w 96"/>
              <a:gd name="T1" fmla="*/ 0 h 134"/>
              <a:gd name="T2" fmla="*/ 0 w 96"/>
              <a:gd name="T3" fmla="*/ 0 h 134"/>
              <a:gd name="T4" fmla="*/ 2147483647 w 96"/>
              <a:gd name="T5" fmla="*/ 2147483647 h 134"/>
              <a:gd name="T6" fmla="*/ 2147483647 w 96"/>
              <a:gd name="T7" fmla="*/ 2147483647 h 134"/>
              <a:gd name="T8" fmla="*/ 2147483647 w 96"/>
              <a:gd name="T9" fmla="*/ 2147483647 h 134"/>
              <a:gd name="T10" fmla="*/ 2147483647 w 96"/>
              <a:gd name="T11" fmla="*/ 2147483647 h 134"/>
              <a:gd name="T12" fmla="*/ 2147483647 w 96"/>
              <a:gd name="T13" fmla="*/ 2147483647 h 134"/>
              <a:gd name="T14" fmla="*/ 2147483647 w 96"/>
              <a:gd name="T15" fmla="*/ 2147483647 h 134"/>
              <a:gd name="T16" fmla="*/ 2147483647 w 96"/>
              <a:gd name="T17" fmla="*/ 2147483647 h 134"/>
              <a:gd name="T18" fmla="*/ 2147483647 w 96"/>
              <a:gd name="T19" fmla="*/ 2147483647 h 134"/>
              <a:gd name="T20" fmla="*/ 2147483647 w 96"/>
              <a:gd name="T21" fmla="*/ 2147483647 h 134"/>
              <a:gd name="T22" fmla="*/ 2147483647 w 96"/>
              <a:gd name="T23" fmla="*/ 2147483647 h 134"/>
              <a:gd name="T24" fmla="*/ 2147483647 w 96"/>
              <a:gd name="T25" fmla="*/ 2147483647 h 1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134"/>
              <a:gd name="T41" fmla="*/ 96 w 96"/>
              <a:gd name="T42" fmla="*/ 134 h 1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134">
                <a:moveTo>
                  <a:pt x="0" y="0"/>
                </a:moveTo>
                <a:lnTo>
                  <a:pt x="0" y="0"/>
                </a:lnTo>
                <a:lnTo>
                  <a:pt x="14" y="7"/>
                </a:lnTo>
                <a:lnTo>
                  <a:pt x="30" y="16"/>
                </a:lnTo>
                <a:lnTo>
                  <a:pt x="48" y="29"/>
                </a:lnTo>
                <a:lnTo>
                  <a:pt x="55" y="38"/>
                </a:lnTo>
                <a:lnTo>
                  <a:pt x="64" y="47"/>
                </a:lnTo>
                <a:lnTo>
                  <a:pt x="73" y="57"/>
                </a:lnTo>
                <a:lnTo>
                  <a:pt x="80" y="70"/>
                </a:lnTo>
                <a:lnTo>
                  <a:pt x="85" y="84"/>
                </a:lnTo>
                <a:lnTo>
                  <a:pt x="91" y="98"/>
                </a:lnTo>
                <a:lnTo>
                  <a:pt x="94" y="116"/>
                </a:lnTo>
                <a:lnTo>
                  <a:pt x="96" y="13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03" name="Freeform 45"/>
          <p:cNvSpPr>
            <a:spLocks/>
          </p:cNvSpPr>
          <p:nvPr/>
        </p:nvSpPr>
        <p:spPr bwMode="auto">
          <a:xfrm>
            <a:off x="3444875" y="2444750"/>
            <a:ext cx="60325" cy="96838"/>
          </a:xfrm>
          <a:custGeom>
            <a:avLst/>
            <a:gdLst>
              <a:gd name="T0" fmla="*/ 2147483647 w 39"/>
              <a:gd name="T1" fmla="*/ 2147483647 h 64"/>
              <a:gd name="T2" fmla="*/ 0 w 39"/>
              <a:gd name="T3" fmla="*/ 0 h 64"/>
              <a:gd name="T4" fmla="*/ 0 w 39"/>
              <a:gd name="T5" fmla="*/ 0 h 64"/>
              <a:gd name="T6" fmla="*/ 0 w 39"/>
              <a:gd name="T7" fmla="*/ 0 h 64"/>
              <a:gd name="T8" fmla="*/ 2147483647 w 39"/>
              <a:gd name="T9" fmla="*/ 2147483647 h 64"/>
              <a:gd name="T10" fmla="*/ 2147483647 w 39"/>
              <a:gd name="T11" fmla="*/ 2147483647 h 64"/>
              <a:gd name="T12" fmla="*/ 2147483647 w 39"/>
              <a:gd name="T13" fmla="*/ 2147483647 h 64"/>
              <a:gd name="T14" fmla="*/ 2147483647 w 39"/>
              <a:gd name="T15" fmla="*/ 2147483647 h 64"/>
              <a:gd name="T16" fmla="*/ 2147483647 w 39"/>
              <a:gd name="T17" fmla="*/ 0 h 64"/>
              <a:gd name="T18" fmla="*/ 2147483647 w 39"/>
              <a:gd name="T19" fmla="*/ 0 h 64"/>
              <a:gd name="T20" fmla="*/ 2147483647 w 39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64"/>
              <a:gd name="T35" fmla="*/ 39 w 39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64">
                <a:moveTo>
                  <a:pt x="19" y="11"/>
                </a:moveTo>
                <a:lnTo>
                  <a:pt x="0" y="0"/>
                </a:lnTo>
                <a:lnTo>
                  <a:pt x="9" y="29"/>
                </a:lnTo>
                <a:lnTo>
                  <a:pt x="19" y="64"/>
                </a:lnTo>
                <a:lnTo>
                  <a:pt x="30" y="29"/>
                </a:lnTo>
                <a:lnTo>
                  <a:pt x="39" y="0"/>
                </a:lnTo>
                <a:lnTo>
                  <a:pt x="37" y="0"/>
                </a:lnTo>
                <a:lnTo>
                  <a:pt x="19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04" name="Freeform 46"/>
          <p:cNvSpPr>
            <a:spLocks/>
          </p:cNvSpPr>
          <p:nvPr/>
        </p:nvSpPr>
        <p:spPr bwMode="auto">
          <a:xfrm>
            <a:off x="3343275" y="2301875"/>
            <a:ext cx="134938" cy="173038"/>
          </a:xfrm>
          <a:custGeom>
            <a:avLst/>
            <a:gdLst>
              <a:gd name="T0" fmla="*/ 0 w 87"/>
              <a:gd name="T1" fmla="*/ 0 h 111"/>
              <a:gd name="T2" fmla="*/ 0 w 87"/>
              <a:gd name="T3" fmla="*/ 0 h 111"/>
              <a:gd name="T4" fmla="*/ 2147483647 w 87"/>
              <a:gd name="T5" fmla="*/ 0 h 111"/>
              <a:gd name="T6" fmla="*/ 2147483647 w 87"/>
              <a:gd name="T7" fmla="*/ 0 h 111"/>
              <a:gd name="T8" fmla="*/ 2147483647 w 87"/>
              <a:gd name="T9" fmla="*/ 2147483647 h 111"/>
              <a:gd name="T10" fmla="*/ 2147483647 w 87"/>
              <a:gd name="T11" fmla="*/ 2147483647 h 111"/>
              <a:gd name="T12" fmla="*/ 2147483647 w 87"/>
              <a:gd name="T13" fmla="*/ 2147483647 h 111"/>
              <a:gd name="T14" fmla="*/ 2147483647 w 87"/>
              <a:gd name="T15" fmla="*/ 2147483647 h 111"/>
              <a:gd name="T16" fmla="*/ 2147483647 w 87"/>
              <a:gd name="T17" fmla="*/ 2147483647 h 111"/>
              <a:gd name="T18" fmla="*/ 2147483647 w 87"/>
              <a:gd name="T19" fmla="*/ 2147483647 h 111"/>
              <a:gd name="T20" fmla="*/ 2147483647 w 87"/>
              <a:gd name="T21" fmla="*/ 2147483647 h 111"/>
              <a:gd name="T22" fmla="*/ 2147483647 w 87"/>
              <a:gd name="T23" fmla="*/ 2147483647 h 111"/>
              <a:gd name="T24" fmla="*/ 2147483647 w 87"/>
              <a:gd name="T25" fmla="*/ 2147483647 h 111"/>
              <a:gd name="T26" fmla="*/ 2147483647 w 87"/>
              <a:gd name="T27" fmla="*/ 2147483647 h 111"/>
              <a:gd name="T28" fmla="*/ 2147483647 w 87"/>
              <a:gd name="T29" fmla="*/ 2147483647 h 1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7"/>
              <a:gd name="T46" fmla="*/ 0 h 111"/>
              <a:gd name="T47" fmla="*/ 87 w 87"/>
              <a:gd name="T48" fmla="*/ 111 h 11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7" h="11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12" y="0"/>
                </a:lnTo>
                <a:lnTo>
                  <a:pt x="25" y="2"/>
                </a:lnTo>
                <a:lnTo>
                  <a:pt x="32" y="4"/>
                </a:lnTo>
                <a:lnTo>
                  <a:pt x="41" y="8"/>
                </a:lnTo>
                <a:lnTo>
                  <a:pt x="48" y="13"/>
                </a:lnTo>
                <a:lnTo>
                  <a:pt x="55" y="20"/>
                </a:lnTo>
                <a:lnTo>
                  <a:pt x="64" y="27"/>
                </a:lnTo>
                <a:lnTo>
                  <a:pt x="69" y="40"/>
                </a:lnTo>
                <a:lnTo>
                  <a:pt x="76" y="52"/>
                </a:lnTo>
                <a:lnTo>
                  <a:pt x="82" y="68"/>
                </a:lnTo>
                <a:lnTo>
                  <a:pt x="85" y="88"/>
                </a:lnTo>
                <a:lnTo>
                  <a:pt x="87" y="111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05" name="Freeform 47"/>
          <p:cNvSpPr>
            <a:spLocks/>
          </p:cNvSpPr>
          <p:nvPr/>
        </p:nvSpPr>
        <p:spPr bwMode="auto">
          <a:xfrm>
            <a:off x="2817813" y="2655888"/>
            <a:ext cx="106362" cy="73025"/>
          </a:xfrm>
          <a:custGeom>
            <a:avLst/>
            <a:gdLst>
              <a:gd name="T0" fmla="*/ 2147483647 w 68"/>
              <a:gd name="T1" fmla="*/ 2147483647 h 46"/>
              <a:gd name="T2" fmla="*/ 0 w 68"/>
              <a:gd name="T3" fmla="*/ 2147483647 h 46"/>
              <a:gd name="T4" fmla="*/ 2147483647 w 68"/>
              <a:gd name="T5" fmla="*/ 2147483647 h 46"/>
              <a:gd name="T6" fmla="*/ 2147483647 w 68"/>
              <a:gd name="T7" fmla="*/ 2147483647 h 46"/>
              <a:gd name="T8" fmla="*/ 2147483647 w 68"/>
              <a:gd name="T9" fmla="*/ 2147483647 h 46"/>
              <a:gd name="T10" fmla="*/ 2147483647 w 68"/>
              <a:gd name="T11" fmla="*/ 0 h 46"/>
              <a:gd name="T12" fmla="*/ 2147483647 w 68"/>
              <a:gd name="T13" fmla="*/ 0 h 46"/>
              <a:gd name="T14" fmla="*/ 2147483647 w 68"/>
              <a:gd name="T15" fmla="*/ 2147483647 h 46"/>
              <a:gd name="T16" fmla="*/ 2147483647 w 68"/>
              <a:gd name="T17" fmla="*/ 2147483647 h 46"/>
              <a:gd name="T18" fmla="*/ 2147483647 w 68"/>
              <a:gd name="T19" fmla="*/ 2147483647 h 46"/>
              <a:gd name="T20" fmla="*/ 2147483647 w 68"/>
              <a:gd name="T21" fmla="*/ 2147483647 h 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46"/>
              <a:gd name="T35" fmla="*/ 68 w 68"/>
              <a:gd name="T36" fmla="*/ 46 h 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46">
                <a:moveTo>
                  <a:pt x="20" y="23"/>
                </a:moveTo>
                <a:lnTo>
                  <a:pt x="0" y="11"/>
                </a:lnTo>
                <a:lnTo>
                  <a:pt x="2" y="11"/>
                </a:lnTo>
                <a:lnTo>
                  <a:pt x="31" y="6"/>
                </a:lnTo>
                <a:lnTo>
                  <a:pt x="68" y="0"/>
                </a:lnTo>
                <a:lnTo>
                  <a:pt x="40" y="25"/>
                </a:lnTo>
                <a:lnTo>
                  <a:pt x="20" y="46"/>
                </a:lnTo>
                <a:lnTo>
                  <a:pt x="18" y="46"/>
                </a:lnTo>
                <a:lnTo>
                  <a:pt x="2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06" name="Freeform 48"/>
          <p:cNvSpPr>
            <a:spLocks/>
          </p:cNvSpPr>
          <p:nvPr/>
        </p:nvSpPr>
        <p:spPr bwMode="auto">
          <a:xfrm>
            <a:off x="2720975" y="2690813"/>
            <a:ext cx="138113" cy="17462"/>
          </a:xfrm>
          <a:custGeom>
            <a:avLst/>
            <a:gdLst>
              <a:gd name="T0" fmla="*/ 0 w 89"/>
              <a:gd name="T1" fmla="*/ 2147483647 h 12"/>
              <a:gd name="T2" fmla="*/ 0 w 89"/>
              <a:gd name="T3" fmla="*/ 2147483647 h 12"/>
              <a:gd name="T4" fmla="*/ 2147483647 w 89"/>
              <a:gd name="T5" fmla="*/ 2147483647 h 12"/>
              <a:gd name="T6" fmla="*/ 2147483647 w 89"/>
              <a:gd name="T7" fmla="*/ 2147483647 h 12"/>
              <a:gd name="T8" fmla="*/ 2147483647 w 89"/>
              <a:gd name="T9" fmla="*/ 2147483647 h 12"/>
              <a:gd name="T10" fmla="*/ 2147483647 w 89"/>
              <a:gd name="T11" fmla="*/ 2147483647 h 12"/>
              <a:gd name="T12" fmla="*/ 2147483647 w 89"/>
              <a:gd name="T13" fmla="*/ 2147483647 h 12"/>
              <a:gd name="T14" fmla="*/ 2147483647 w 89"/>
              <a:gd name="T15" fmla="*/ 2147483647 h 12"/>
              <a:gd name="T16" fmla="*/ 2147483647 w 89"/>
              <a:gd name="T17" fmla="*/ 2147483647 h 12"/>
              <a:gd name="T18" fmla="*/ 2147483647 w 89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9"/>
              <a:gd name="T31" fmla="*/ 0 h 12"/>
              <a:gd name="T32" fmla="*/ 89 w 89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9" h="12">
                <a:moveTo>
                  <a:pt x="0" y="1"/>
                </a:moveTo>
                <a:lnTo>
                  <a:pt x="0" y="1"/>
                </a:lnTo>
                <a:lnTo>
                  <a:pt x="7" y="5"/>
                </a:lnTo>
                <a:lnTo>
                  <a:pt x="16" y="8"/>
                </a:lnTo>
                <a:lnTo>
                  <a:pt x="25" y="10"/>
                </a:lnTo>
                <a:lnTo>
                  <a:pt x="36" y="12"/>
                </a:lnTo>
                <a:lnTo>
                  <a:pt x="48" y="12"/>
                </a:lnTo>
                <a:lnTo>
                  <a:pt x="61" y="10"/>
                </a:lnTo>
                <a:lnTo>
                  <a:pt x="75" y="5"/>
                </a:lnTo>
                <a:lnTo>
                  <a:pt x="89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07" name="Freeform 49"/>
          <p:cNvSpPr>
            <a:spLocks/>
          </p:cNvSpPr>
          <p:nvPr/>
        </p:nvSpPr>
        <p:spPr bwMode="auto">
          <a:xfrm>
            <a:off x="2047875" y="3070225"/>
            <a:ext cx="93663" cy="87313"/>
          </a:xfrm>
          <a:custGeom>
            <a:avLst/>
            <a:gdLst>
              <a:gd name="T0" fmla="*/ 2147483647 w 61"/>
              <a:gd name="T1" fmla="*/ 2147483647 h 56"/>
              <a:gd name="T2" fmla="*/ 0 w 61"/>
              <a:gd name="T3" fmla="*/ 2147483647 h 56"/>
              <a:gd name="T4" fmla="*/ 0 w 61"/>
              <a:gd name="T5" fmla="*/ 2147483647 h 56"/>
              <a:gd name="T6" fmla="*/ 0 w 61"/>
              <a:gd name="T7" fmla="*/ 2147483647 h 56"/>
              <a:gd name="T8" fmla="*/ 2147483647 w 61"/>
              <a:gd name="T9" fmla="*/ 2147483647 h 56"/>
              <a:gd name="T10" fmla="*/ 2147483647 w 61"/>
              <a:gd name="T11" fmla="*/ 0 h 56"/>
              <a:gd name="T12" fmla="*/ 2147483647 w 61"/>
              <a:gd name="T13" fmla="*/ 0 h 56"/>
              <a:gd name="T14" fmla="*/ 2147483647 w 61"/>
              <a:gd name="T15" fmla="*/ 2147483647 h 56"/>
              <a:gd name="T16" fmla="*/ 2147483647 w 61"/>
              <a:gd name="T17" fmla="*/ 2147483647 h 56"/>
              <a:gd name="T18" fmla="*/ 2147483647 w 61"/>
              <a:gd name="T19" fmla="*/ 2147483647 h 56"/>
              <a:gd name="T20" fmla="*/ 2147483647 w 61"/>
              <a:gd name="T21" fmla="*/ 2147483647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56"/>
              <a:gd name="T35" fmla="*/ 61 w 61"/>
              <a:gd name="T36" fmla="*/ 56 h 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56">
                <a:moveTo>
                  <a:pt x="20" y="32"/>
                </a:moveTo>
                <a:lnTo>
                  <a:pt x="0" y="25"/>
                </a:lnTo>
                <a:lnTo>
                  <a:pt x="27" y="15"/>
                </a:lnTo>
                <a:lnTo>
                  <a:pt x="61" y="0"/>
                </a:lnTo>
                <a:lnTo>
                  <a:pt x="41" y="31"/>
                </a:lnTo>
                <a:lnTo>
                  <a:pt x="25" y="56"/>
                </a:lnTo>
                <a:lnTo>
                  <a:pt x="23" y="56"/>
                </a:lnTo>
                <a:lnTo>
                  <a:pt x="20" y="32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08" name="Freeform 50"/>
          <p:cNvSpPr>
            <a:spLocks/>
          </p:cNvSpPr>
          <p:nvPr/>
        </p:nvSpPr>
        <p:spPr bwMode="auto">
          <a:xfrm>
            <a:off x="1958975" y="3108325"/>
            <a:ext cx="136525" cy="57150"/>
          </a:xfrm>
          <a:custGeom>
            <a:avLst/>
            <a:gdLst>
              <a:gd name="T0" fmla="*/ 0 w 89"/>
              <a:gd name="T1" fmla="*/ 2147483647 h 36"/>
              <a:gd name="T2" fmla="*/ 0 w 89"/>
              <a:gd name="T3" fmla="*/ 2147483647 h 36"/>
              <a:gd name="T4" fmla="*/ 2147483647 w 89"/>
              <a:gd name="T5" fmla="*/ 2147483647 h 36"/>
              <a:gd name="T6" fmla="*/ 2147483647 w 89"/>
              <a:gd name="T7" fmla="*/ 2147483647 h 36"/>
              <a:gd name="T8" fmla="*/ 2147483647 w 89"/>
              <a:gd name="T9" fmla="*/ 2147483647 h 36"/>
              <a:gd name="T10" fmla="*/ 2147483647 w 89"/>
              <a:gd name="T11" fmla="*/ 2147483647 h 36"/>
              <a:gd name="T12" fmla="*/ 2147483647 w 89"/>
              <a:gd name="T13" fmla="*/ 2147483647 h 36"/>
              <a:gd name="T14" fmla="*/ 2147483647 w 89"/>
              <a:gd name="T15" fmla="*/ 2147483647 h 36"/>
              <a:gd name="T16" fmla="*/ 2147483647 w 89"/>
              <a:gd name="T17" fmla="*/ 2147483647 h 36"/>
              <a:gd name="T18" fmla="*/ 2147483647 w 89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9"/>
              <a:gd name="T31" fmla="*/ 0 h 36"/>
              <a:gd name="T32" fmla="*/ 89 w 89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9" h="36">
                <a:moveTo>
                  <a:pt x="0" y="34"/>
                </a:moveTo>
                <a:lnTo>
                  <a:pt x="0" y="34"/>
                </a:lnTo>
                <a:lnTo>
                  <a:pt x="9" y="36"/>
                </a:lnTo>
                <a:lnTo>
                  <a:pt x="20" y="36"/>
                </a:lnTo>
                <a:lnTo>
                  <a:pt x="29" y="34"/>
                </a:lnTo>
                <a:lnTo>
                  <a:pt x="41" y="31"/>
                </a:lnTo>
                <a:lnTo>
                  <a:pt x="52" y="25"/>
                </a:lnTo>
                <a:lnTo>
                  <a:pt x="64" y="18"/>
                </a:lnTo>
                <a:lnTo>
                  <a:pt x="77" y="11"/>
                </a:lnTo>
                <a:lnTo>
                  <a:pt x="89" y="0"/>
                </a:lnTo>
              </a:path>
            </a:pathLst>
          </a:custGeom>
          <a:noFill/>
          <a:ln w="15875">
            <a:solidFill>
              <a:srgbClr val="ED1C2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09" name="Freeform 51"/>
          <p:cNvSpPr>
            <a:spLocks/>
          </p:cNvSpPr>
          <p:nvPr/>
        </p:nvSpPr>
        <p:spPr bwMode="auto">
          <a:xfrm>
            <a:off x="2212975" y="2117725"/>
            <a:ext cx="95250" cy="87313"/>
          </a:xfrm>
          <a:custGeom>
            <a:avLst/>
            <a:gdLst>
              <a:gd name="T0" fmla="*/ 2147483647 w 61"/>
              <a:gd name="T1" fmla="*/ 2147483647 h 57"/>
              <a:gd name="T2" fmla="*/ 2147483647 w 61"/>
              <a:gd name="T3" fmla="*/ 2147483647 h 57"/>
              <a:gd name="T4" fmla="*/ 2147483647 w 61"/>
              <a:gd name="T5" fmla="*/ 2147483647 h 57"/>
              <a:gd name="T6" fmla="*/ 2147483647 w 61"/>
              <a:gd name="T7" fmla="*/ 2147483647 h 57"/>
              <a:gd name="T8" fmla="*/ 2147483647 w 61"/>
              <a:gd name="T9" fmla="*/ 2147483647 h 57"/>
              <a:gd name="T10" fmla="*/ 0 w 61"/>
              <a:gd name="T11" fmla="*/ 0 h 57"/>
              <a:gd name="T12" fmla="*/ 0 w 61"/>
              <a:gd name="T13" fmla="*/ 0 h 57"/>
              <a:gd name="T14" fmla="*/ 2147483647 w 61"/>
              <a:gd name="T15" fmla="*/ 2147483647 h 57"/>
              <a:gd name="T16" fmla="*/ 2147483647 w 61"/>
              <a:gd name="T17" fmla="*/ 2147483647 h 57"/>
              <a:gd name="T18" fmla="*/ 2147483647 w 61"/>
              <a:gd name="T19" fmla="*/ 2147483647 h 57"/>
              <a:gd name="T20" fmla="*/ 2147483647 w 61"/>
              <a:gd name="T21" fmla="*/ 2147483647 h 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57"/>
              <a:gd name="T35" fmla="*/ 61 w 61"/>
              <a:gd name="T36" fmla="*/ 57 h 5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57">
                <a:moveTo>
                  <a:pt x="39" y="36"/>
                </a:moveTo>
                <a:lnTo>
                  <a:pt x="34" y="57"/>
                </a:lnTo>
                <a:lnTo>
                  <a:pt x="20" y="32"/>
                </a:lnTo>
                <a:lnTo>
                  <a:pt x="0" y="0"/>
                </a:lnTo>
                <a:lnTo>
                  <a:pt x="34" y="16"/>
                </a:lnTo>
                <a:lnTo>
                  <a:pt x="61" y="29"/>
                </a:lnTo>
                <a:lnTo>
                  <a:pt x="39" y="36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10" name="Freeform 52"/>
          <p:cNvSpPr>
            <a:spLocks/>
          </p:cNvSpPr>
          <p:nvPr/>
        </p:nvSpPr>
        <p:spPr bwMode="auto">
          <a:xfrm>
            <a:off x="2259013" y="2155825"/>
            <a:ext cx="73025" cy="131763"/>
          </a:xfrm>
          <a:custGeom>
            <a:avLst/>
            <a:gdLst>
              <a:gd name="T0" fmla="*/ 2147483647 w 47"/>
              <a:gd name="T1" fmla="*/ 2147483647 h 84"/>
              <a:gd name="T2" fmla="*/ 2147483647 w 47"/>
              <a:gd name="T3" fmla="*/ 2147483647 h 84"/>
              <a:gd name="T4" fmla="*/ 2147483647 w 47"/>
              <a:gd name="T5" fmla="*/ 2147483647 h 84"/>
              <a:gd name="T6" fmla="*/ 2147483647 w 47"/>
              <a:gd name="T7" fmla="*/ 2147483647 h 84"/>
              <a:gd name="T8" fmla="*/ 2147483647 w 47"/>
              <a:gd name="T9" fmla="*/ 2147483647 h 84"/>
              <a:gd name="T10" fmla="*/ 2147483647 w 47"/>
              <a:gd name="T11" fmla="*/ 2147483647 h 84"/>
              <a:gd name="T12" fmla="*/ 2147483647 w 47"/>
              <a:gd name="T13" fmla="*/ 2147483647 h 84"/>
              <a:gd name="T14" fmla="*/ 2147483647 w 47"/>
              <a:gd name="T15" fmla="*/ 2147483647 h 84"/>
              <a:gd name="T16" fmla="*/ 2147483647 w 47"/>
              <a:gd name="T17" fmla="*/ 2147483647 h 84"/>
              <a:gd name="T18" fmla="*/ 0 w 47"/>
              <a:gd name="T19" fmla="*/ 0 h 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"/>
              <a:gd name="T31" fmla="*/ 0 h 84"/>
              <a:gd name="T32" fmla="*/ 47 w 47"/>
              <a:gd name="T33" fmla="*/ 84 h 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" h="84">
                <a:moveTo>
                  <a:pt x="47" y="84"/>
                </a:moveTo>
                <a:lnTo>
                  <a:pt x="47" y="84"/>
                </a:lnTo>
                <a:lnTo>
                  <a:pt x="47" y="75"/>
                </a:lnTo>
                <a:lnTo>
                  <a:pt x="45" y="64"/>
                </a:lnTo>
                <a:lnTo>
                  <a:pt x="41" y="55"/>
                </a:lnTo>
                <a:lnTo>
                  <a:pt x="36" y="44"/>
                </a:lnTo>
                <a:lnTo>
                  <a:pt x="31" y="32"/>
                </a:lnTo>
                <a:lnTo>
                  <a:pt x="22" y="21"/>
                </a:lnTo>
                <a:lnTo>
                  <a:pt x="11" y="11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ED1C2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11" name="Line 53"/>
          <p:cNvSpPr>
            <a:spLocks noChangeShapeType="1"/>
          </p:cNvSpPr>
          <p:nvPr/>
        </p:nvSpPr>
        <p:spPr bwMode="auto">
          <a:xfrm>
            <a:off x="2622550" y="5432425"/>
            <a:ext cx="1412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12" name="Freeform 54"/>
          <p:cNvSpPr>
            <a:spLocks/>
          </p:cNvSpPr>
          <p:nvPr/>
        </p:nvSpPr>
        <p:spPr bwMode="auto">
          <a:xfrm>
            <a:off x="2733675" y="5402263"/>
            <a:ext cx="101600" cy="60325"/>
          </a:xfrm>
          <a:custGeom>
            <a:avLst/>
            <a:gdLst>
              <a:gd name="T0" fmla="*/ 2147483647 w 65"/>
              <a:gd name="T1" fmla="*/ 2147483647 h 39"/>
              <a:gd name="T2" fmla="*/ 0 w 65"/>
              <a:gd name="T3" fmla="*/ 2147483647 h 39"/>
              <a:gd name="T4" fmla="*/ 2147483647 w 65"/>
              <a:gd name="T5" fmla="*/ 2147483647 h 39"/>
              <a:gd name="T6" fmla="*/ 2147483647 w 65"/>
              <a:gd name="T7" fmla="*/ 2147483647 h 39"/>
              <a:gd name="T8" fmla="*/ 2147483647 w 65"/>
              <a:gd name="T9" fmla="*/ 2147483647 h 39"/>
              <a:gd name="T10" fmla="*/ 2147483647 w 65"/>
              <a:gd name="T11" fmla="*/ 2147483647 h 39"/>
              <a:gd name="T12" fmla="*/ 2147483647 w 65"/>
              <a:gd name="T13" fmla="*/ 2147483647 h 39"/>
              <a:gd name="T14" fmla="*/ 2147483647 w 65"/>
              <a:gd name="T15" fmla="*/ 2147483647 h 39"/>
              <a:gd name="T16" fmla="*/ 2147483647 w 65"/>
              <a:gd name="T17" fmla="*/ 0 h 39"/>
              <a:gd name="T18" fmla="*/ 0 w 65"/>
              <a:gd name="T19" fmla="*/ 0 h 39"/>
              <a:gd name="T20" fmla="*/ 2147483647 w 65"/>
              <a:gd name="T21" fmla="*/ 214748364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39"/>
              <a:gd name="T35" fmla="*/ 65 w 65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39">
                <a:moveTo>
                  <a:pt x="12" y="19"/>
                </a:moveTo>
                <a:lnTo>
                  <a:pt x="0" y="39"/>
                </a:lnTo>
                <a:lnTo>
                  <a:pt x="1" y="39"/>
                </a:lnTo>
                <a:lnTo>
                  <a:pt x="28" y="30"/>
                </a:lnTo>
                <a:lnTo>
                  <a:pt x="65" y="19"/>
                </a:lnTo>
                <a:lnTo>
                  <a:pt x="28" y="9"/>
                </a:lnTo>
                <a:lnTo>
                  <a:pt x="1" y="0"/>
                </a:lnTo>
                <a:lnTo>
                  <a:pt x="0" y="0"/>
                </a:lnTo>
                <a:lnTo>
                  <a:pt x="12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13" name="Line 55"/>
          <p:cNvSpPr>
            <a:spLocks noChangeShapeType="1"/>
          </p:cNvSpPr>
          <p:nvPr/>
        </p:nvSpPr>
        <p:spPr bwMode="auto">
          <a:xfrm>
            <a:off x="2622550" y="5310188"/>
            <a:ext cx="141288" cy="1587"/>
          </a:xfrm>
          <a:prstGeom prst="line">
            <a:avLst/>
          </a:prstGeom>
          <a:noFill/>
          <a:ln w="19050">
            <a:solidFill>
              <a:srgbClr val="ED1C2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14" name="Freeform 56"/>
          <p:cNvSpPr>
            <a:spLocks/>
          </p:cNvSpPr>
          <p:nvPr/>
        </p:nvSpPr>
        <p:spPr bwMode="auto">
          <a:xfrm>
            <a:off x="2733675" y="5281613"/>
            <a:ext cx="101600" cy="60325"/>
          </a:xfrm>
          <a:custGeom>
            <a:avLst/>
            <a:gdLst>
              <a:gd name="T0" fmla="*/ 2147483647 w 65"/>
              <a:gd name="T1" fmla="*/ 2147483647 h 39"/>
              <a:gd name="T2" fmla="*/ 0 w 65"/>
              <a:gd name="T3" fmla="*/ 2147483647 h 39"/>
              <a:gd name="T4" fmla="*/ 2147483647 w 65"/>
              <a:gd name="T5" fmla="*/ 2147483647 h 39"/>
              <a:gd name="T6" fmla="*/ 2147483647 w 65"/>
              <a:gd name="T7" fmla="*/ 2147483647 h 39"/>
              <a:gd name="T8" fmla="*/ 2147483647 w 65"/>
              <a:gd name="T9" fmla="*/ 2147483647 h 39"/>
              <a:gd name="T10" fmla="*/ 2147483647 w 65"/>
              <a:gd name="T11" fmla="*/ 2147483647 h 39"/>
              <a:gd name="T12" fmla="*/ 2147483647 w 65"/>
              <a:gd name="T13" fmla="*/ 2147483647 h 39"/>
              <a:gd name="T14" fmla="*/ 2147483647 w 65"/>
              <a:gd name="T15" fmla="*/ 2147483647 h 39"/>
              <a:gd name="T16" fmla="*/ 2147483647 w 65"/>
              <a:gd name="T17" fmla="*/ 0 h 39"/>
              <a:gd name="T18" fmla="*/ 0 w 65"/>
              <a:gd name="T19" fmla="*/ 0 h 39"/>
              <a:gd name="T20" fmla="*/ 2147483647 w 65"/>
              <a:gd name="T21" fmla="*/ 214748364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39"/>
              <a:gd name="T35" fmla="*/ 65 w 65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39">
                <a:moveTo>
                  <a:pt x="12" y="19"/>
                </a:moveTo>
                <a:lnTo>
                  <a:pt x="0" y="39"/>
                </a:lnTo>
                <a:lnTo>
                  <a:pt x="1" y="39"/>
                </a:lnTo>
                <a:lnTo>
                  <a:pt x="28" y="30"/>
                </a:lnTo>
                <a:lnTo>
                  <a:pt x="65" y="19"/>
                </a:lnTo>
                <a:lnTo>
                  <a:pt x="28" y="8"/>
                </a:lnTo>
                <a:lnTo>
                  <a:pt x="1" y="0"/>
                </a:lnTo>
                <a:lnTo>
                  <a:pt x="0" y="0"/>
                </a:lnTo>
                <a:lnTo>
                  <a:pt x="12" y="19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15" name="Line 62"/>
          <p:cNvSpPr>
            <a:spLocks noChangeShapeType="1"/>
          </p:cNvSpPr>
          <p:nvPr/>
        </p:nvSpPr>
        <p:spPr bwMode="auto">
          <a:xfrm flipH="1">
            <a:off x="3287713" y="1371600"/>
            <a:ext cx="68262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16" name="Line 64"/>
          <p:cNvSpPr>
            <a:spLocks noChangeShapeType="1"/>
          </p:cNvSpPr>
          <p:nvPr/>
        </p:nvSpPr>
        <p:spPr bwMode="auto">
          <a:xfrm flipH="1">
            <a:off x="3054350" y="904875"/>
            <a:ext cx="49213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17" name="Line 85"/>
          <p:cNvSpPr>
            <a:spLocks noChangeShapeType="1"/>
          </p:cNvSpPr>
          <p:nvPr/>
        </p:nvSpPr>
        <p:spPr bwMode="auto">
          <a:xfrm flipH="1">
            <a:off x="2108200" y="2936875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18" name="Rectangle 107"/>
          <p:cNvSpPr>
            <a:spLocks noChangeArrowheads="1"/>
          </p:cNvSpPr>
          <p:nvPr/>
        </p:nvSpPr>
        <p:spPr bwMode="auto">
          <a:xfrm>
            <a:off x="3103563" y="1703388"/>
            <a:ext cx="952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</a:t>
            </a:r>
            <a:endParaRPr lang="en-US" sz="600" b="1"/>
          </a:p>
        </p:txBody>
      </p:sp>
      <p:sp>
        <p:nvSpPr>
          <p:cNvPr id="14419" name="TextBox 244"/>
          <p:cNvSpPr txBox="1">
            <a:spLocks noChangeArrowheads="1"/>
          </p:cNvSpPr>
          <p:nvPr/>
        </p:nvSpPr>
        <p:spPr bwMode="auto">
          <a:xfrm>
            <a:off x="1779588" y="2335213"/>
            <a:ext cx="3968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Efferent</a:t>
            </a:r>
          </a:p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arteriole</a:t>
            </a:r>
          </a:p>
        </p:txBody>
      </p:sp>
      <p:sp>
        <p:nvSpPr>
          <p:cNvPr id="14422" name="TextBox 256"/>
          <p:cNvSpPr txBox="1">
            <a:spLocks noChangeArrowheads="1"/>
          </p:cNvSpPr>
          <p:nvPr/>
        </p:nvSpPr>
        <p:spPr bwMode="auto">
          <a:xfrm>
            <a:off x="2609850" y="1963738"/>
            <a:ext cx="7127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Renal corpuscle:</a:t>
            </a:r>
          </a:p>
        </p:txBody>
      </p:sp>
      <p:sp>
        <p:nvSpPr>
          <p:cNvPr id="14423" name="TextBox 257"/>
          <p:cNvSpPr txBox="1">
            <a:spLocks noChangeArrowheads="1"/>
          </p:cNvSpPr>
          <p:nvPr/>
        </p:nvSpPr>
        <p:spPr bwMode="auto">
          <a:xfrm>
            <a:off x="2670175" y="2076450"/>
            <a:ext cx="8112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 err="1">
                <a:latin typeface="+mj-lt"/>
                <a:ea typeface="+mn-ea"/>
                <a:cs typeface="Arial" pitchFamily="34" charset="0"/>
              </a:rPr>
              <a:t>Glomerular</a:t>
            </a: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 capsule</a:t>
            </a:r>
          </a:p>
        </p:txBody>
      </p:sp>
      <p:sp>
        <p:nvSpPr>
          <p:cNvPr id="14424" name="TextBox 258"/>
          <p:cNvSpPr txBox="1">
            <a:spLocks noChangeArrowheads="1"/>
          </p:cNvSpPr>
          <p:nvPr/>
        </p:nvSpPr>
        <p:spPr bwMode="auto">
          <a:xfrm>
            <a:off x="2679700" y="2176463"/>
            <a:ext cx="5191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Glomerulus</a:t>
            </a:r>
          </a:p>
        </p:txBody>
      </p:sp>
      <p:sp>
        <p:nvSpPr>
          <p:cNvPr id="14425" name="TextBox 259"/>
          <p:cNvSpPr txBox="1">
            <a:spLocks noChangeArrowheads="1"/>
          </p:cNvSpPr>
          <p:nvPr/>
        </p:nvSpPr>
        <p:spPr bwMode="auto">
          <a:xfrm>
            <a:off x="2535238" y="3211513"/>
            <a:ext cx="5476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Proximal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convoluted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tubule (PCT)</a:t>
            </a:r>
          </a:p>
        </p:txBody>
      </p:sp>
      <p:sp>
        <p:nvSpPr>
          <p:cNvPr id="14426" name="TextBox 261"/>
          <p:cNvSpPr txBox="1">
            <a:spLocks noChangeArrowheads="1"/>
          </p:cNvSpPr>
          <p:nvPr/>
        </p:nvSpPr>
        <p:spPr bwMode="auto">
          <a:xfrm>
            <a:off x="2535238" y="3798888"/>
            <a:ext cx="6143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Nephron loop:</a:t>
            </a:r>
          </a:p>
        </p:txBody>
      </p:sp>
      <p:sp>
        <p:nvSpPr>
          <p:cNvPr id="14427" name="TextBox 262"/>
          <p:cNvSpPr txBox="1">
            <a:spLocks noChangeArrowheads="1"/>
          </p:cNvSpPr>
          <p:nvPr/>
        </p:nvSpPr>
        <p:spPr bwMode="auto">
          <a:xfrm>
            <a:off x="2582863" y="3927475"/>
            <a:ext cx="70643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Descending limb</a:t>
            </a:r>
          </a:p>
        </p:txBody>
      </p:sp>
      <p:sp>
        <p:nvSpPr>
          <p:cNvPr id="14428" name="TextBox 263"/>
          <p:cNvSpPr txBox="1">
            <a:spLocks noChangeArrowheads="1"/>
          </p:cNvSpPr>
          <p:nvPr/>
        </p:nvSpPr>
        <p:spPr bwMode="auto">
          <a:xfrm>
            <a:off x="2582863" y="4054475"/>
            <a:ext cx="6635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Ascending limb</a:t>
            </a:r>
          </a:p>
        </p:txBody>
      </p:sp>
      <p:sp>
        <p:nvSpPr>
          <p:cNvPr id="14429" name="TextBox 264"/>
          <p:cNvSpPr txBox="1">
            <a:spLocks noChangeArrowheads="1"/>
          </p:cNvSpPr>
          <p:nvPr/>
        </p:nvSpPr>
        <p:spPr bwMode="auto">
          <a:xfrm>
            <a:off x="4648200" y="4051300"/>
            <a:ext cx="4635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Collecting</a:t>
            </a:r>
          </a:p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duct (CD)</a:t>
            </a:r>
          </a:p>
        </p:txBody>
      </p:sp>
      <p:sp>
        <p:nvSpPr>
          <p:cNvPr id="14430" name="TextBox 265"/>
          <p:cNvSpPr txBox="1">
            <a:spLocks noChangeArrowheads="1"/>
          </p:cNvSpPr>
          <p:nvPr/>
        </p:nvSpPr>
        <p:spPr bwMode="auto">
          <a:xfrm>
            <a:off x="4633913" y="3182938"/>
            <a:ext cx="552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Distal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convoluted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tubule (DCT)</a:t>
            </a:r>
          </a:p>
        </p:txBody>
      </p:sp>
      <p:sp>
        <p:nvSpPr>
          <p:cNvPr id="14432" name="TextBox 267"/>
          <p:cNvSpPr txBox="1">
            <a:spLocks noChangeArrowheads="1"/>
          </p:cNvSpPr>
          <p:nvPr/>
        </p:nvSpPr>
        <p:spPr bwMode="auto">
          <a:xfrm>
            <a:off x="6446838" y="2430463"/>
            <a:ext cx="8064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Convoluted tubules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(PCT and DCT)</a:t>
            </a:r>
          </a:p>
        </p:txBody>
      </p:sp>
      <p:sp>
        <p:nvSpPr>
          <p:cNvPr id="14433" name="TextBox 268"/>
          <p:cNvSpPr txBox="1">
            <a:spLocks noChangeArrowheads="1"/>
          </p:cNvSpPr>
          <p:nvPr/>
        </p:nvSpPr>
        <p:spPr bwMode="auto">
          <a:xfrm>
            <a:off x="6446838" y="2997200"/>
            <a:ext cx="6572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Juxtamedullary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nephron</a:t>
            </a:r>
          </a:p>
        </p:txBody>
      </p:sp>
      <p:sp>
        <p:nvSpPr>
          <p:cNvPr id="14434" name="TextBox 271"/>
          <p:cNvSpPr txBox="1">
            <a:spLocks noChangeArrowheads="1"/>
          </p:cNvSpPr>
          <p:nvPr/>
        </p:nvSpPr>
        <p:spPr bwMode="auto">
          <a:xfrm>
            <a:off x="2582863" y="4491038"/>
            <a:ext cx="63023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Thick segment</a:t>
            </a:r>
          </a:p>
        </p:txBody>
      </p:sp>
      <p:sp>
        <p:nvSpPr>
          <p:cNvPr id="14435" name="TextBox 272"/>
          <p:cNvSpPr txBox="1">
            <a:spLocks noChangeArrowheads="1"/>
          </p:cNvSpPr>
          <p:nvPr/>
        </p:nvSpPr>
        <p:spPr bwMode="auto">
          <a:xfrm>
            <a:off x="2582863" y="4610100"/>
            <a:ext cx="5905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Thin segment</a:t>
            </a:r>
          </a:p>
        </p:txBody>
      </p:sp>
      <p:sp>
        <p:nvSpPr>
          <p:cNvPr id="14436" name="TextBox 273"/>
          <p:cNvSpPr txBox="1">
            <a:spLocks noChangeArrowheads="1"/>
          </p:cNvSpPr>
          <p:nvPr/>
        </p:nvSpPr>
        <p:spPr bwMode="auto">
          <a:xfrm>
            <a:off x="2871788" y="5262563"/>
            <a:ext cx="5857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Flow of blood</a:t>
            </a:r>
          </a:p>
        </p:txBody>
      </p:sp>
      <p:sp>
        <p:nvSpPr>
          <p:cNvPr id="14437" name="TextBox 274"/>
          <p:cNvSpPr txBox="1">
            <a:spLocks noChangeArrowheads="1"/>
          </p:cNvSpPr>
          <p:nvPr/>
        </p:nvSpPr>
        <p:spPr bwMode="auto">
          <a:xfrm>
            <a:off x="2871788" y="5373688"/>
            <a:ext cx="8191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Flow of tubular fluid</a:t>
            </a:r>
          </a:p>
        </p:txBody>
      </p:sp>
      <p:sp>
        <p:nvSpPr>
          <p:cNvPr id="14438" name="TextBox 275"/>
          <p:cNvSpPr txBox="1">
            <a:spLocks noChangeArrowheads="1"/>
          </p:cNvSpPr>
          <p:nvPr/>
        </p:nvSpPr>
        <p:spPr bwMode="auto">
          <a:xfrm>
            <a:off x="2633663" y="5124450"/>
            <a:ext cx="2349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Key</a:t>
            </a:r>
          </a:p>
        </p:txBody>
      </p:sp>
      <p:sp>
        <p:nvSpPr>
          <p:cNvPr id="14439" name="TextBox 276"/>
          <p:cNvSpPr txBox="1">
            <a:spLocks noChangeArrowheads="1"/>
          </p:cNvSpPr>
          <p:nvPr/>
        </p:nvSpPr>
        <p:spPr bwMode="auto">
          <a:xfrm>
            <a:off x="2522538" y="5538788"/>
            <a:ext cx="1905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(b)</a:t>
            </a:r>
          </a:p>
        </p:txBody>
      </p:sp>
      <p:sp>
        <p:nvSpPr>
          <p:cNvPr id="14440" name="TextBox 277"/>
          <p:cNvSpPr txBox="1">
            <a:spLocks noChangeArrowheads="1"/>
          </p:cNvSpPr>
          <p:nvPr/>
        </p:nvSpPr>
        <p:spPr bwMode="auto">
          <a:xfrm>
            <a:off x="6446838" y="5013325"/>
            <a:ext cx="4079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 err="1">
                <a:latin typeface="+mj-lt"/>
                <a:ea typeface="+mn-ea"/>
                <a:cs typeface="Arial" pitchFamily="34" charset="0"/>
              </a:rPr>
              <a:t>Nephron</a:t>
            </a:r>
            <a:endParaRPr lang="en-US" sz="600" b="1" dirty="0">
              <a:latin typeface="+mj-lt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loops</a:t>
            </a:r>
          </a:p>
        </p:txBody>
      </p:sp>
      <p:sp>
        <p:nvSpPr>
          <p:cNvPr id="14441" name="TextBox 278"/>
          <p:cNvSpPr txBox="1">
            <a:spLocks noChangeArrowheads="1"/>
          </p:cNvSpPr>
          <p:nvPr/>
        </p:nvSpPr>
        <p:spPr bwMode="auto">
          <a:xfrm>
            <a:off x="6446838" y="5919788"/>
            <a:ext cx="461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Collecting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duct</a:t>
            </a:r>
          </a:p>
        </p:txBody>
      </p:sp>
      <p:sp>
        <p:nvSpPr>
          <p:cNvPr id="14442" name="TextBox 279"/>
          <p:cNvSpPr txBox="1">
            <a:spLocks noChangeArrowheads="1"/>
          </p:cNvSpPr>
          <p:nvPr/>
        </p:nvSpPr>
        <p:spPr bwMode="auto">
          <a:xfrm>
            <a:off x="4648200" y="6235700"/>
            <a:ext cx="412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Papillary</a:t>
            </a:r>
          </a:p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duct</a:t>
            </a:r>
          </a:p>
        </p:txBody>
      </p:sp>
      <p:sp>
        <p:nvSpPr>
          <p:cNvPr id="14443" name="TextBox 280"/>
          <p:cNvSpPr txBox="1">
            <a:spLocks noChangeArrowheads="1"/>
          </p:cNvSpPr>
          <p:nvPr/>
        </p:nvSpPr>
        <p:spPr bwMode="auto">
          <a:xfrm>
            <a:off x="5884863" y="6653213"/>
            <a:ext cx="1873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(c)</a:t>
            </a:r>
          </a:p>
        </p:txBody>
      </p:sp>
      <p:sp>
        <p:nvSpPr>
          <p:cNvPr id="14444" name="TextBox 270"/>
          <p:cNvSpPr txBox="1">
            <a:spLocks noChangeArrowheads="1"/>
          </p:cNvSpPr>
          <p:nvPr/>
        </p:nvSpPr>
        <p:spPr bwMode="auto">
          <a:xfrm>
            <a:off x="6394450" y="3521075"/>
            <a:ext cx="3778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Medulla</a:t>
            </a:r>
          </a:p>
        </p:txBody>
      </p:sp>
      <p:sp>
        <p:nvSpPr>
          <p:cNvPr id="14445" name="TextBox 269"/>
          <p:cNvSpPr txBox="1">
            <a:spLocks noChangeArrowheads="1"/>
          </p:cNvSpPr>
          <p:nvPr/>
        </p:nvSpPr>
        <p:spPr bwMode="auto">
          <a:xfrm>
            <a:off x="6394450" y="3368675"/>
            <a:ext cx="3381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Cortex</a:t>
            </a:r>
          </a:p>
        </p:txBody>
      </p:sp>
      <p:sp>
        <p:nvSpPr>
          <p:cNvPr id="14446" name="TextBox 255"/>
          <p:cNvSpPr txBox="1">
            <a:spLocks noChangeArrowheads="1"/>
          </p:cNvSpPr>
          <p:nvPr/>
        </p:nvSpPr>
        <p:spPr bwMode="auto">
          <a:xfrm>
            <a:off x="3009900" y="1350963"/>
            <a:ext cx="3825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Renal</a:t>
            </a:r>
          </a:p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medulla</a:t>
            </a:r>
          </a:p>
        </p:txBody>
      </p:sp>
      <p:sp>
        <p:nvSpPr>
          <p:cNvPr id="14447" name="TextBox 254"/>
          <p:cNvSpPr txBox="1">
            <a:spLocks noChangeArrowheads="1"/>
          </p:cNvSpPr>
          <p:nvPr/>
        </p:nvSpPr>
        <p:spPr bwMode="auto">
          <a:xfrm>
            <a:off x="2782888" y="866775"/>
            <a:ext cx="3254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Renal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cortex</a:t>
            </a:r>
          </a:p>
        </p:txBody>
      </p:sp>
      <p:sp>
        <p:nvSpPr>
          <p:cNvPr id="14448" name="TextBox 245"/>
          <p:cNvSpPr txBox="1">
            <a:spLocks noChangeArrowheads="1"/>
          </p:cNvSpPr>
          <p:nvPr/>
        </p:nvSpPr>
        <p:spPr bwMode="auto">
          <a:xfrm>
            <a:off x="1779588" y="2789238"/>
            <a:ext cx="3968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Afferent</a:t>
            </a:r>
          </a:p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arteriole</a:t>
            </a:r>
          </a:p>
        </p:txBody>
      </p:sp>
      <p:pic>
        <p:nvPicPr>
          <p:cNvPr id="2" name="Picture 117" descr="\\172.16.3.215\data4\Graphics\Powerpoint\MH_DCM\MH_DCM-TEXTEDIT PROJECTS\SALADIN 7e\Processed files\chapt23\chapt23_textedit\png\sal03717_23_08_arrow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9338" y="231775"/>
            <a:ext cx="9429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8" descr="\\172.16.3.215\data4\Graphics\Powerpoint\MH_DCM\MH_DCM-TEXTEDIT PROJECTS\SALADIN 7e\Processed files\chapt23\chapt23_textedit\png\sal03717_23_08_arrow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5563" y="966788"/>
            <a:ext cx="1265237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Line 58"/>
          <p:cNvSpPr>
            <a:spLocks noChangeShapeType="1"/>
          </p:cNvSpPr>
          <p:nvPr/>
        </p:nvSpPr>
        <p:spPr bwMode="auto">
          <a:xfrm flipH="1" flipV="1">
            <a:off x="3835400" y="1619250"/>
            <a:ext cx="4635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50" name="Freeform 60"/>
          <p:cNvSpPr>
            <a:spLocks/>
          </p:cNvSpPr>
          <p:nvPr/>
        </p:nvSpPr>
        <p:spPr bwMode="auto">
          <a:xfrm>
            <a:off x="3730625" y="1757363"/>
            <a:ext cx="558800" cy="88900"/>
          </a:xfrm>
          <a:custGeom>
            <a:avLst/>
            <a:gdLst>
              <a:gd name="T0" fmla="*/ 2147483647 w 359"/>
              <a:gd name="T1" fmla="*/ 2147483647 h 57"/>
              <a:gd name="T2" fmla="*/ 2147483647 w 359"/>
              <a:gd name="T3" fmla="*/ 2147483647 h 57"/>
              <a:gd name="T4" fmla="*/ 0 w 359"/>
              <a:gd name="T5" fmla="*/ 0 h 57"/>
              <a:gd name="T6" fmla="*/ 0 60000 65536"/>
              <a:gd name="T7" fmla="*/ 0 60000 65536"/>
              <a:gd name="T8" fmla="*/ 0 60000 65536"/>
              <a:gd name="T9" fmla="*/ 0 w 359"/>
              <a:gd name="T10" fmla="*/ 0 h 57"/>
              <a:gd name="T11" fmla="*/ 359 w 359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" h="57">
                <a:moveTo>
                  <a:pt x="359" y="57"/>
                </a:moveTo>
                <a:lnTo>
                  <a:pt x="226" y="57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51" name="Freeform 61"/>
          <p:cNvSpPr>
            <a:spLocks/>
          </p:cNvSpPr>
          <p:nvPr/>
        </p:nvSpPr>
        <p:spPr bwMode="auto">
          <a:xfrm>
            <a:off x="3648075" y="1717675"/>
            <a:ext cx="160338" cy="50800"/>
          </a:xfrm>
          <a:custGeom>
            <a:avLst/>
            <a:gdLst>
              <a:gd name="T0" fmla="*/ 0 w 103"/>
              <a:gd name="T1" fmla="*/ 2147483647 h 33"/>
              <a:gd name="T2" fmla="*/ 2147483647 w 103"/>
              <a:gd name="T3" fmla="*/ 2147483647 h 33"/>
              <a:gd name="T4" fmla="*/ 2147483647 w 103"/>
              <a:gd name="T5" fmla="*/ 2147483647 h 33"/>
              <a:gd name="T6" fmla="*/ 2147483647 w 103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03"/>
              <a:gd name="T13" fmla="*/ 0 h 33"/>
              <a:gd name="T14" fmla="*/ 103 w 103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" h="33">
                <a:moveTo>
                  <a:pt x="0" y="17"/>
                </a:moveTo>
                <a:lnTo>
                  <a:pt x="3" y="33"/>
                </a:lnTo>
                <a:lnTo>
                  <a:pt x="103" y="16"/>
                </a:lnTo>
                <a:lnTo>
                  <a:pt x="9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60" name="Line 77"/>
          <p:cNvSpPr>
            <a:spLocks noChangeShapeType="1"/>
          </p:cNvSpPr>
          <p:nvPr/>
        </p:nvSpPr>
        <p:spPr bwMode="auto">
          <a:xfrm>
            <a:off x="6170613" y="2011363"/>
            <a:ext cx="2317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20" name="TextBox 249"/>
          <p:cNvSpPr txBox="1">
            <a:spLocks noChangeArrowheads="1"/>
          </p:cNvSpPr>
          <p:nvPr/>
        </p:nvSpPr>
        <p:spPr bwMode="auto">
          <a:xfrm>
            <a:off x="4316413" y="1549400"/>
            <a:ext cx="301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Minor</a:t>
            </a:r>
          </a:p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calyx</a:t>
            </a:r>
          </a:p>
        </p:txBody>
      </p:sp>
      <p:sp>
        <p:nvSpPr>
          <p:cNvPr id="14421" name="TextBox 250"/>
          <p:cNvSpPr txBox="1">
            <a:spLocks noChangeArrowheads="1"/>
          </p:cNvSpPr>
          <p:nvPr/>
        </p:nvSpPr>
        <p:spPr bwMode="auto">
          <a:xfrm>
            <a:off x="4316413" y="1785938"/>
            <a:ext cx="334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Renal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papilla</a:t>
            </a:r>
          </a:p>
        </p:txBody>
      </p:sp>
      <p:sp>
        <p:nvSpPr>
          <p:cNvPr id="14431" name="TextBox 266"/>
          <p:cNvSpPr txBox="1">
            <a:spLocks noChangeArrowheads="1"/>
          </p:cNvSpPr>
          <p:nvPr/>
        </p:nvSpPr>
        <p:spPr bwMode="auto">
          <a:xfrm>
            <a:off x="6446838" y="1957388"/>
            <a:ext cx="70643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Cortical nephron</a:t>
            </a:r>
          </a:p>
        </p:txBody>
      </p:sp>
      <p:sp>
        <p:nvSpPr>
          <p:cNvPr id="14347" name="Line 57"/>
          <p:cNvSpPr>
            <a:spLocks noChangeShapeType="1"/>
          </p:cNvSpPr>
          <p:nvPr/>
        </p:nvSpPr>
        <p:spPr bwMode="auto">
          <a:xfrm>
            <a:off x="3822700" y="1081088"/>
            <a:ext cx="4699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66" name="Line 83"/>
          <p:cNvSpPr>
            <a:spLocks noChangeShapeType="1"/>
          </p:cNvSpPr>
          <p:nvPr/>
        </p:nvSpPr>
        <p:spPr bwMode="auto">
          <a:xfrm flipH="1">
            <a:off x="4129088" y="585788"/>
            <a:ext cx="1539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51" name="TextBox 246"/>
          <p:cNvSpPr txBox="1">
            <a:spLocks noChangeArrowheads="1"/>
          </p:cNvSpPr>
          <p:nvPr/>
        </p:nvSpPr>
        <p:spPr bwMode="auto">
          <a:xfrm>
            <a:off x="4316413" y="528638"/>
            <a:ext cx="6111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Renal capsule</a:t>
            </a:r>
          </a:p>
        </p:txBody>
      </p:sp>
      <p:sp>
        <p:nvSpPr>
          <p:cNvPr id="14452" name="TextBox 247"/>
          <p:cNvSpPr txBox="1">
            <a:spLocks noChangeArrowheads="1"/>
          </p:cNvSpPr>
          <p:nvPr/>
        </p:nvSpPr>
        <p:spPr bwMode="auto">
          <a:xfrm>
            <a:off x="4316413" y="857250"/>
            <a:ext cx="4079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 err="1">
                <a:latin typeface="+mj-lt"/>
                <a:ea typeface="+mn-ea"/>
                <a:cs typeface="Arial" pitchFamily="34" charset="0"/>
              </a:rPr>
              <a:t>Nephron</a:t>
            </a:r>
            <a:endParaRPr lang="en-US" sz="600" b="1" dirty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453" name="TextBox 248"/>
          <p:cNvSpPr txBox="1">
            <a:spLocks noChangeArrowheads="1"/>
          </p:cNvSpPr>
          <p:nvPr/>
        </p:nvSpPr>
        <p:spPr bwMode="auto">
          <a:xfrm>
            <a:off x="4316413" y="1022350"/>
            <a:ext cx="64611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Collecting 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23.9</a:t>
            </a:r>
          </a:p>
        </p:txBody>
      </p:sp>
      <p:pic>
        <p:nvPicPr>
          <p:cNvPr id="15363" name="Picture 184" descr="\\172.16.3.215\data4\Graphics\Powerpoint\MH_DCM\MH_DCM-TEXTEDIT PROJECTS\SALADIN 7e\Processed files\chapt23\chapt23_textedit\jpg\sal03717_23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738" y="234950"/>
            <a:ext cx="39116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10"/>
          <p:cNvSpPr>
            <a:spLocks noChangeShapeType="1"/>
          </p:cNvSpPr>
          <p:nvPr/>
        </p:nvSpPr>
        <p:spPr bwMode="auto">
          <a:xfrm>
            <a:off x="4979988" y="1025525"/>
            <a:ext cx="7429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>
            <a:off x="4589463" y="1943100"/>
            <a:ext cx="11334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>
            <a:off x="5424488" y="2746375"/>
            <a:ext cx="298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>
            <a:off x="4646613" y="4521200"/>
            <a:ext cx="10826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TextBox 183"/>
          <p:cNvSpPr txBox="1">
            <a:spLocks noChangeArrowheads="1"/>
          </p:cNvSpPr>
          <p:nvPr/>
        </p:nvSpPr>
        <p:spPr bwMode="auto">
          <a:xfrm>
            <a:off x="2138363" y="865188"/>
            <a:ext cx="1762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15369" name="TextBox 184"/>
          <p:cNvSpPr txBox="1">
            <a:spLocks noChangeArrowheads="1"/>
          </p:cNvSpPr>
          <p:nvPr/>
        </p:nvSpPr>
        <p:spPr bwMode="auto">
          <a:xfrm>
            <a:off x="2336800" y="871538"/>
            <a:ext cx="1609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Glomerular filtration</a:t>
            </a:r>
          </a:p>
          <a:p>
            <a:r>
              <a:rPr lang="en-US" sz="1200" b="1"/>
              <a:t>Creates a plasmalike</a:t>
            </a:r>
          </a:p>
          <a:p>
            <a:r>
              <a:rPr lang="en-US" sz="1200" b="1"/>
              <a:t>filtrate of the blood</a:t>
            </a:r>
          </a:p>
        </p:txBody>
      </p:sp>
      <p:sp>
        <p:nvSpPr>
          <p:cNvPr id="15370" name="TextBox 185"/>
          <p:cNvSpPr txBox="1">
            <a:spLocks noChangeArrowheads="1"/>
          </p:cNvSpPr>
          <p:nvPr/>
        </p:nvSpPr>
        <p:spPr bwMode="auto">
          <a:xfrm>
            <a:off x="2144713" y="2243138"/>
            <a:ext cx="1762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15371" name="TextBox 186"/>
          <p:cNvSpPr txBox="1">
            <a:spLocks noChangeArrowheads="1"/>
          </p:cNvSpPr>
          <p:nvPr/>
        </p:nvSpPr>
        <p:spPr bwMode="auto">
          <a:xfrm>
            <a:off x="2336800" y="2243138"/>
            <a:ext cx="18510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Tubular reabsorption</a:t>
            </a:r>
          </a:p>
          <a:p>
            <a:r>
              <a:rPr lang="en-US" sz="1200" b="1"/>
              <a:t>Removes useful solutes</a:t>
            </a:r>
          </a:p>
          <a:p>
            <a:r>
              <a:rPr lang="en-US" sz="1200" b="1"/>
              <a:t>from the filtrate, returns</a:t>
            </a:r>
          </a:p>
          <a:p>
            <a:r>
              <a:rPr lang="en-US" sz="1200" b="1"/>
              <a:t>them to the blood</a:t>
            </a:r>
          </a:p>
        </p:txBody>
      </p:sp>
      <p:sp>
        <p:nvSpPr>
          <p:cNvPr id="15372" name="TextBox 187"/>
          <p:cNvSpPr txBox="1">
            <a:spLocks noChangeArrowheads="1"/>
          </p:cNvSpPr>
          <p:nvPr/>
        </p:nvSpPr>
        <p:spPr bwMode="auto">
          <a:xfrm>
            <a:off x="2144713" y="3621088"/>
            <a:ext cx="1762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</a:t>
            </a:r>
          </a:p>
        </p:txBody>
      </p:sp>
      <p:sp>
        <p:nvSpPr>
          <p:cNvPr id="15373" name="TextBox 188"/>
          <p:cNvSpPr txBox="1">
            <a:spLocks noChangeArrowheads="1"/>
          </p:cNvSpPr>
          <p:nvPr/>
        </p:nvSpPr>
        <p:spPr bwMode="auto">
          <a:xfrm>
            <a:off x="2336800" y="3614738"/>
            <a:ext cx="183673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Tubular secretion</a:t>
            </a:r>
          </a:p>
          <a:p>
            <a:r>
              <a:rPr lang="en-US" sz="1200" b="1"/>
              <a:t>Removes additional</a:t>
            </a:r>
          </a:p>
          <a:p>
            <a:r>
              <a:rPr lang="en-US" sz="1200" b="1"/>
              <a:t>wastes from the blood,</a:t>
            </a:r>
          </a:p>
          <a:p>
            <a:r>
              <a:rPr lang="en-US" sz="1200" b="1"/>
              <a:t>adds them to the filtrate</a:t>
            </a:r>
          </a:p>
        </p:txBody>
      </p:sp>
      <p:sp>
        <p:nvSpPr>
          <p:cNvPr id="15374" name="TextBox 189"/>
          <p:cNvSpPr txBox="1">
            <a:spLocks noChangeArrowheads="1"/>
          </p:cNvSpPr>
          <p:nvPr/>
        </p:nvSpPr>
        <p:spPr bwMode="auto">
          <a:xfrm>
            <a:off x="2144713" y="5005388"/>
            <a:ext cx="1762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4</a:t>
            </a:r>
          </a:p>
        </p:txBody>
      </p:sp>
      <p:sp>
        <p:nvSpPr>
          <p:cNvPr id="15375" name="TextBox 190"/>
          <p:cNvSpPr txBox="1">
            <a:spLocks noChangeArrowheads="1"/>
          </p:cNvSpPr>
          <p:nvPr/>
        </p:nvSpPr>
        <p:spPr bwMode="auto">
          <a:xfrm>
            <a:off x="2336800" y="4999038"/>
            <a:ext cx="18764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Water conservation</a:t>
            </a:r>
          </a:p>
          <a:p>
            <a:r>
              <a:rPr lang="en-US" sz="1200" b="1"/>
              <a:t>Removes water from the</a:t>
            </a:r>
          </a:p>
          <a:p>
            <a:r>
              <a:rPr lang="en-US" sz="1200" b="1"/>
              <a:t>urine and returns it to</a:t>
            </a:r>
          </a:p>
          <a:p>
            <a:r>
              <a:rPr lang="en-US" sz="1200" b="1"/>
              <a:t>blood; concentrates</a:t>
            </a:r>
          </a:p>
          <a:p>
            <a:r>
              <a:rPr lang="en-US" sz="1200" b="1"/>
              <a:t>wastes</a:t>
            </a:r>
          </a:p>
        </p:txBody>
      </p:sp>
      <p:sp>
        <p:nvSpPr>
          <p:cNvPr id="15376" name="TextBox 191"/>
          <p:cNvSpPr txBox="1">
            <a:spLocks noChangeArrowheads="1"/>
          </p:cNvSpPr>
          <p:nvPr/>
        </p:nvSpPr>
        <p:spPr bwMode="auto">
          <a:xfrm>
            <a:off x="5773738" y="939800"/>
            <a:ext cx="1279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Renal corpuscle</a:t>
            </a:r>
          </a:p>
        </p:txBody>
      </p:sp>
      <p:sp>
        <p:nvSpPr>
          <p:cNvPr id="15377" name="TextBox 192"/>
          <p:cNvSpPr txBox="1">
            <a:spLocks noChangeArrowheads="1"/>
          </p:cNvSpPr>
          <p:nvPr/>
        </p:nvSpPr>
        <p:spPr bwMode="auto">
          <a:xfrm>
            <a:off x="5773738" y="1854200"/>
            <a:ext cx="11461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Flow of filtrate</a:t>
            </a:r>
          </a:p>
        </p:txBody>
      </p:sp>
      <p:sp>
        <p:nvSpPr>
          <p:cNvPr id="15378" name="TextBox 193"/>
          <p:cNvSpPr txBox="1">
            <a:spLocks noChangeArrowheads="1"/>
          </p:cNvSpPr>
          <p:nvPr/>
        </p:nvSpPr>
        <p:spPr bwMode="auto">
          <a:xfrm>
            <a:off x="5773738" y="2654300"/>
            <a:ext cx="904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Peritubular</a:t>
            </a:r>
          </a:p>
          <a:p>
            <a:r>
              <a:rPr lang="en-US" sz="1200" b="1"/>
              <a:t>capillaries</a:t>
            </a:r>
          </a:p>
        </p:txBody>
      </p:sp>
      <p:sp>
        <p:nvSpPr>
          <p:cNvPr id="15379" name="TextBox 194"/>
          <p:cNvSpPr txBox="1">
            <a:spLocks noChangeArrowheads="1"/>
          </p:cNvSpPr>
          <p:nvPr/>
        </p:nvSpPr>
        <p:spPr bwMode="auto">
          <a:xfrm>
            <a:off x="5764213" y="4432300"/>
            <a:ext cx="1016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Renal tubule</a:t>
            </a:r>
          </a:p>
        </p:txBody>
      </p:sp>
      <p:sp>
        <p:nvSpPr>
          <p:cNvPr id="15380" name="TextBox 195"/>
          <p:cNvSpPr txBox="1">
            <a:spLocks noChangeArrowheads="1"/>
          </p:cNvSpPr>
          <p:nvPr/>
        </p:nvSpPr>
        <p:spPr bwMode="auto">
          <a:xfrm>
            <a:off x="5176838" y="5041900"/>
            <a:ext cx="3794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</a:p>
        </p:txBody>
      </p:sp>
      <p:sp>
        <p:nvSpPr>
          <p:cNvPr id="15381" name="TextBox 196"/>
          <p:cNvSpPr txBox="1">
            <a:spLocks noChangeArrowheads="1"/>
          </p:cNvSpPr>
          <p:nvPr/>
        </p:nvSpPr>
        <p:spPr bwMode="auto">
          <a:xfrm>
            <a:off x="5176838" y="5384800"/>
            <a:ext cx="3794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</a:p>
        </p:txBody>
      </p:sp>
      <p:sp>
        <p:nvSpPr>
          <p:cNvPr id="15382" name="TextBox 197"/>
          <p:cNvSpPr txBox="1">
            <a:spLocks noChangeArrowheads="1"/>
          </p:cNvSpPr>
          <p:nvPr/>
        </p:nvSpPr>
        <p:spPr bwMode="auto">
          <a:xfrm>
            <a:off x="5176838" y="5727700"/>
            <a:ext cx="3794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</a:p>
        </p:txBody>
      </p:sp>
      <p:sp>
        <p:nvSpPr>
          <p:cNvPr id="15383" name="TextBox 198"/>
          <p:cNvSpPr txBox="1">
            <a:spLocks noChangeArrowheads="1"/>
          </p:cNvSpPr>
          <p:nvPr/>
        </p:nvSpPr>
        <p:spPr bwMode="auto">
          <a:xfrm>
            <a:off x="4351338" y="6642100"/>
            <a:ext cx="484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Urine</a:t>
            </a:r>
          </a:p>
        </p:txBody>
      </p:sp>
      <p:sp>
        <p:nvSpPr>
          <p:cNvPr id="15384" name="TextBox 199"/>
          <p:cNvSpPr txBox="1">
            <a:spLocks noChangeArrowheads="1"/>
          </p:cNvSpPr>
          <p:nvPr/>
        </p:nvSpPr>
        <p:spPr bwMode="auto">
          <a:xfrm>
            <a:off x="4265613" y="214313"/>
            <a:ext cx="8826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Blood flow</a:t>
            </a:r>
          </a:p>
        </p:txBody>
      </p:sp>
      <p:sp>
        <p:nvSpPr>
          <p:cNvPr id="15385" name="Freeform 32"/>
          <p:cNvSpPr>
            <a:spLocks/>
          </p:cNvSpPr>
          <p:nvPr/>
        </p:nvSpPr>
        <p:spPr bwMode="auto">
          <a:xfrm>
            <a:off x="5235575" y="352425"/>
            <a:ext cx="187325" cy="104775"/>
          </a:xfrm>
          <a:custGeom>
            <a:avLst/>
            <a:gdLst>
              <a:gd name="T0" fmla="*/ 0 w 118"/>
              <a:gd name="T1" fmla="*/ 0 h 66"/>
              <a:gd name="T2" fmla="*/ 0 w 118"/>
              <a:gd name="T3" fmla="*/ 0 h 66"/>
              <a:gd name="T4" fmla="*/ 2147483647 w 118"/>
              <a:gd name="T5" fmla="*/ 2147483647 h 66"/>
              <a:gd name="T6" fmla="*/ 2147483647 w 118"/>
              <a:gd name="T7" fmla="*/ 2147483647 h 66"/>
              <a:gd name="T8" fmla="*/ 2147483647 w 118"/>
              <a:gd name="T9" fmla="*/ 2147483647 h 66"/>
              <a:gd name="T10" fmla="*/ 2147483647 w 118"/>
              <a:gd name="T11" fmla="*/ 2147483647 h 66"/>
              <a:gd name="T12" fmla="*/ 2147483647 w 118"/>
              <a:gd name="T13" fmla="*/ 2147483647 h 66"/>
              <a:gd name="T14" fmla="*/ 2147483647 w 118"/>
              <a:gd name="T15" fmla="*/ 2147483647 h 66"/>
              <a:gd name="T16" fmla="*/ 2147483647 w 118"/>
              <a:gd name="T17" fmla="*/ 2147483647 h 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8"/>
              <a:gd name="T28" fmla="*/ 0 h 66"/>
              <a:gd name="T29" fmla="*/ 118 w 118"/>
              <a:gd name="T30" fmla="*/ 66 h 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8" h="66">
                <a:moveTo>
                  <a:pt x="0" y="0"/>
                </a:moveTo>
                <a:lnTo>
                  <a:pt x="0" y="0"/>
                </a:lnTo>
                <a:lnTo>
                  <a:pt x="36" y="6"/>
                </a:lnTo>
                <a:lnTo>
                  <a:pt x="50" y="10"/>
                </a:lnTo>
                <a:lnTo>
                  <a:pt x="62" y="16"/>
                </a:lnTo>
                <a:lnTo>
                  <a:pt x="74" y="22"/>
                </a:lnTo>
                <a:lnTo>
                  <a:pt x="88" y="34"/>
                </a:lnTo>
                <a:lnTo>
                  <a:pt x="102" y="48"/>
                </a:lnTo>
                <a:lnTo>
                  <a:pt x="118" y="66"/>
                </a:lnTo>
              </a:path>
            </a:pathLst>
          </a:custGeom>
          <a:noFill/>
          <a:ln w="190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6" name="Freeform 33"/>
          <p:cNvSpPr>
            <a:spLocks/>
          </p:cNvSpPr>
          <p:nvPr/>
        </p:nvSpPr>
        <p:spPr bwMode="auto">
          <a:xfrm>
            <a:off x="4165600" y="1157288"/>
            <a:ext cx="171450" cy="320675"/>
          </a:xfrm>
          <a:custGeom>
            <a:avLst/>
            <a:gdLst>
              <a:gd name="T0" fmla="*/ 2147483647 w 108"/>
              <a:gd name="T1" fmla="*/ 0 h 202"/>
              <a:gd name="T2" fmla="*/ 2147483647 w 108"/>
              <a:gd name="T3" fmla="*/ 0 h 202"/>
              <a:gd name="T4" fmla="*/ 2147483647 w 108"/>
              <a:gd name="T5" fmla="*/ 2147483647 h 202"/>
              <a:gd name="T6" fmla="*/ 2147483647 w 108"/>
              <a:gd name="T7" fmla="*/ 2147483647 h 202"/>
              <a:gd name="T8" fmla="*/ 2147483647 w 108"/>
              <a:gd name="T9" fmla="*/ 2147483647 h 202"/>
              <a:gd name="T10" fmla="*/ 2147483647 w 108"/>
              <a:gd name="T11" fmla="*/ 2147483647 h 202"/>
              <a:gd name="T12" fmla="*/ 2147483647 w 108"/>
              <a:gd name="T13" fmla="*/ 2147483647 h 202"/>
              <a:gd name="T14" fmla="*/ 2147483647 w 108"/>
              <a:gd name="T15" fmla="*/ 2147483647 h 202"/>
              <a:gd name="T16" fmla="*/ 2147483647 w 108"/>
              <a:gd name="T17" fmla="*/ 2147483647 h 202"/>
              <a:gd name="T18" fmla="*/ 2147483647 w 108"/>
              <a:gd name="T19" fmla="*/ 2147483647 h 202"/>
              <a:gd name="T20" fmla="*/ 2147483647 w 108"/>
              <a:gd name="T21" fmla="*/ 2147483647 h 202"/>
              <a:gd name="T22" fmla="*/ 2147483647 w 108"/>
              <a:gd name="T23" fmla="*/ 2147483647 h 202"/>
              <a:gd name="T24" fmla="*/ 2147483647 w 108"/>
              <a:gd name="T25" fmla="*/ 2147483647 h 202"/>
              <a:gd name="T26" fmla="*/ 0 w 108"/>
              <a:gd name="T27" fmla="*/ 2147483647 h 202"/>
              <a:gd name="T28" fmla="*/ 2147483647 w 108"/>
              <a:gd name="T29" fmla="*/ 2147483647 h 202"/>
              <a:gd name="T30" fmla="*/ 2147483647 w 108"/>
              <a:gd name="T31" fmla="*/ 2147483647 h 202"/>
              <a:gd name="T32" fmla="*/ 2147483647 w 108"/>
              <a:gd name="T33" fmla="*/ 2147483647 h 202"/>
              <a:gd name="T34" fmla="*/ 2147483647 w 108"/>
              <a:gd name="T35" fmla="*/ 2147483647 h 2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8"/>
              <a:gd name="T55" fmla="*/ 0 h 202"/>
              <a:gd name="T56" fmla="*/ 108 w 108"/>
              <a:gd name="T57" fmla="*/ 202 h 2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8" h="202">
                <a:moveTo>
                  <a:pt x="108" y="0"/>
                </a:moveTo>
                <a:lnTo>
                  <a:pt x="108" y="0"/>
                </a:lnTo>
                <a:lnTo>
                  <a:pt x="90" y="8"/>
                </a:lnTo>
                <a:lnTo>
                  <a:pt x="74" y="16"/>
                </a:lnTo>
                <a:lnTo>
                  <a:pt x="60" y="28"/>
                </a:lnTo>
                <a:lnTo>
                  <a:pt x="48" y="40"/>
                </a:lnTo>
                <a:lnTo>
                  <a:pt x="36" y="52"/>
                </a:lnTo>
                <a:lnTo>
                  <a:pt x="26" y="64"/>
                </a:lnTo>
                <a:lnTo>
                  <a:pt x="18" y="78"/>
                </a:lnTo>
                <a:lnTo>
                  <a:pt x="12" y="92"/>
                </a:lnTo>
                <a:lnTo>
                  <a:pt x="6" y="106"/>
                </a:lnTo>
                <a:lnTo>
                  <a:pt x="4" y="122"/>
                </a:lnTo>
                <a:lnTo>
                  <a:pt x="2" y="136"/>
                </a:lnTo>
                <a:lnTo>
                  <a:pt x="0" y="150"/>
                </a:lnTo>
                <a:lnTo>
                  <a:pt x="2" y="164"/>
                </a:lnTo>
                <a:lnTo>
                  <a:pt x="4" y="178"/>
                </a:lnTo>
                <a:lnTo>
                  <a:pt x="10" y="190"/>
                </a:lnTo>
                <a:lnTo>
                  <a:pt x="16" y="20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7" name="Freeform 34"/>
          <p:cNvSpPr>
            <a:spLocks/>
          </p:cNvSpPr>
          <p:nvPr/>
        </p:nvSpPr>
        <p:spPr bwMode="auto">
          <a:xfrm>
            <a:off x="4806950" y="1154113"/>
            <a:ext cx="171450" cy="320675"/>
          </a:xfrm>
          <a:custGeom>
            <a:avLst/>
            <a:gdLst>
              <a:gd name="T0" fmla="*/ 0 w 108"/>
              <a:gd name="T1" fmla="*/ 0 h 202"/>
              <a:gd name="T2" fmla="*/ 0 w 108"/>
              <a:gd name="T3" fmla="*/ 0 h 202"/>
              <a:gd name="T4" fmla="*/ 2147483647 w 108"/>
              <a:gd name="T5" fmla="*/ 2147483647 h 202"/>
              <a:gd name="T6" fmla="*/ 2147483647 w 108"/>
              <a:gd name="T7" fmla="*/ 2147483647 h 202"/>
              <a:gd name="T8" fmla="*/ 2147483647 w 108"/>
              <a:gd name="T9" fmla="*/ 2147483647 h 202"/>
              <a:gd name="T10" fmla="*/ 2147483647 w 108"/>
              <a:gd name="T11" fmla="*/ 2147483647 h 202"/>
              <a:gd name="T12" fmla="*/ 2147483647 w 108"/>
              <a:gd name="T13" fmla="*/ 2147483647 h 202"/>
              <a:gd name="T14" fmla="*/ 2147483647 w 108"/>
              <a:gd name="T15" fmla="*/ 2147483647 h 202"/>
              <a:gd name="T16" fmla="*/ 2147483647 w 108"/>
              <a:gd name="T17" fmla="*/ 2147483647 h 202"/>
              <a:gd name="T18" fmla="*/ 2147483647 w 108"/>
              <a:gd name="T19" fmla="*/ 2147483647 h 202"/>
              <a:gd name="T20" fmla="*/ 2147483647 w 108"/>
              <a:gd name="T21" fmla="*/ 2147483647 h 202"/>
              <a:gd name="T22" fmla="*/ 2147483647 w 108"/>
              <a:gd name="T23" fmla="*/ 2147483647 h 202"/>
              <a:gd name="T24" fmla="*/ 2147483647 w 108"/>
              <a:gd name="T25" fmla="*/ 2147483647 h 202"/>
              <a:gd name="T26" fmla="*/ 2147483647 w 108"/>
              <a:gd name="T27" fmla="*/ 2147483647 h 202"/>
              <a:gd name="T28" fmla="*/ 2147483647 w 108"/>
              <a:gd name="T29" fmla="*/ 2147483647 h 202"/>
              <a:gd name="T30" fmla="*/ 2147483647 w 108"/>
              <a:gd name="T31" fmla="*/ 2147483647 h 202"/>
              <a:gd name="T32" fmla="*/ 2147483647 w 108"/>
              <a:gd name="T33" fmla="*/ 2147483647 h 202"/>
              <a:gd name="T34" fmla="*/ 2147483647 w 108"/>
              <a:gd name="T35" fmla="*/ 2147483647 h 2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8"/>
              <a:gd name="T55" fmla="*/ 0 h 202"/>
              <a:gd name="T56" fmla="*/ 108 w 108"/>
              <a:gd name="T57" fmla="*/ 202 h 2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8" h="202">
                <a:moveTo>
                  <a:pt x="0" y="0"/>
                </a:moveTo>
                <a:lnTo>
                  <a:pt x="0" y="0"/>
                </a:lnTo>
                <a:lnTo>
                  <a:pt x="16" y="8"/>
                </a:lnTo>
                <a:lnTo>
                  <a:pt x="32" y="16"/>
                </a:lnTo>
                <a:lnTo>
                  <a:pt x="46" y="26"/>
                </a:lnTo>
                <a:lnTo>
                  <a:pt x="60" y="38"/>
                </a:lnTo>
                <a:lnTo>
                  <a:pt x="72" y="50"/>
                </a:lnTo>
                <a:lnTo>
                  <a:pt x="80" y="64"/>
                </a:lnTo>
                <a:lnTo>
                  <a:pt x="90" y="76"/>
                </a:lnTo>
                <a:lnTo>
                  <a:pt x="96" y="92"/>
                </a:lnTo>
                <a:lnTo>
                  <a:pt x="102" y="106"/>
                </a:lnTo>
                <a:lnTo>
                  <a:pt x="106" y="120"/>
                </a:lnTo>
                <a:lnTo>
                  <a:pt x="108" y="134"/>
                </a:lnTo>
                <a:lnTo>
                  <a:pt x="108" y="148"/>
                </a:lnTo>
                <a:lnTo>
                  <a:pt x="106" y="162"/>
                </a:lnTo>
                <a:lnTo>
                  <a:pt x="104" y="176"/>
                </a:lnTo>
                <a:lnTo>
                  <a:pt x="100" y="190"/>
                </a:lnTo>
                <a:lnTo>
                  <a:pt x="94" y="20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8" name="Freeform 35"/>
          <p:cNvSpPr>
            <a:spLocks/>
          </p:cNvSpPr>
          <p:nvPr/>
        </p:nvSpPr>
        <p:spPr bwMode="auto">
          <a:xfrm>
            <a:off x="5511800" y="3786188"/>
            <a:ext cx="193675" cy="180975"/>
          </a:xfrm>
          <a:custGeom>
            <a:avLst/>
            <a:gdLst>
              <a:gd name="T0" fmla="*/ 0 w 122"/>
              <a:gd name="T1" fmla="*/ 0 h 114"/>
              <a:gd name="T2" fmla="*/ 0 w 122"/>
              <a:gd name="T3" fmla="*/ 0 h 114"/>
              <a:gd name="T4" fmla="*/ 0 w 122"/>
              <a:gd name="T5" fmla="*/ 2147483647 h 114"/>
              <a:gd name="T6" fmla="*/ 2147483647 w 122"/>
              <a:gd name="T7" fmla="*/ 2147483647 h 114"/>
              <a:gd name="T8" fmla="*/ 2147483647 w 122"/>
              <a:gd name="T9" fmla="*/ 2147483647 h 114"/>
              <a:gd name="T10" fmla="*/ 2147483647 w 122"/>
              <a:gd name="T11" fmla="*/ 2147483647 h 114"/>
              <a:gd name="T12" fmla="*/ 2147483647 w 122"/>
              <a:gd name="T13" fmla="*/ 2147483647 h 114"/>
              <a:gd name="T14" fmla="*/ 2147483647 w 122"/>
              <a:gd name="T15" fmla="*/ 2147483647 h 114"/>
              <a:gd name="T16" fmla="*/ 2147483647 w 122"/>
              <a:gd name="T17" fmla="*/ 2147483647 h 114"/>
              <a:gd name="T18" fmla="*/ 2147483647 w 122"/>
              <a:gd name="T19" fmla="*/ 2147483647 h 114"/>
              <a:gd name="T20" fmla="*/ 2147483647 w 122"/>
              <a:gd name="T21" fmla="*/ 2147483647 h 114"/>
              <a:gd name="T22" fmla="*/ 2147483647 w 122"/>
              <a:gd name="T23" fmla="*/ 2147483647 h 114"/>
              <a:gd name="T24" fmla="*/ 2147483647 w 122"/>
              <a:gd name="T25" fmla="*/ 2147483647 h 114"/>
              <a:gd name="T26" fmla="*/ 2147483647 w 122"/>
              <a:gd name="T27" fmla="*/ 2147483647 h 114"/>
              <a:gd name="T28" fmla="*/ 2147483647 w 122"/>
              <a:gd name="T29" fmla="*/ 2147483647 h 1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2"/>
              <a:gd name="T46" fmla="*/ 0 h 114"/>
              <a:gd name="T47" fmla="*/ 122 w 122"/>
              <a:gd name="T48" fmla="*/ 114 h 1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2" h="114">
                <a:moveTo>
                  <a:pt x="0" y="0"/>
                </a:moveTo>
                <a:lnTo>
                  <a:pt x="0" y="0"/>
                </a:lnTo>
                <a:lnTo>
                  <a:pt x="0" y="22"/>
                </a:lnTo>
                <a:lnTo>
                  <a:pt x="2" y="44"/>
                </a:lnTo>
                <a:lnTo>
                  <a:pt x="4" y="64"/>
                </a:lnTo>
                <a:lnTo>
                  <a:pt x="8" y="72"/>
                </a:lnTo>
                <a:lnTo>
                  <a:pt x="12" y="80"/>
                </a:lnTo>
                <a:lnTo>
                  <a:pt x="18" y="88"/>
                </a:lnTo>
                <a:lnTo>
                  <a:pt x="26" y="96"/>
                </a:lnTo>
                <a:lnTo>
                  <a:pt x="36" y="102"/>
                </a:lnTo>
                <a:lnTo>
                  <a:pt x="48" y="106"/>
                </a:lnTo>
                <a:lnTo>
                  <a:pt x="62" y="110"/>
                </a:lnTo>
                <a:lnTo>
                  <a:pt x="80" y="114"/>
                </a:lnTo>
                <a:lnTo>
                  <a:pt x="100" y="114"/>
                </a:lnTo>
                <a:lnTo>
                  <a:pt x="122" y="114"/>
                </a:lnTo>
              </a:path>
            </a:pathLst>
          </a:custGeom>
          <a:noFill/>
          <a:ln w="190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9" name="Line 36"/>
          <p:cNvSpPr>
            <a:spLocks noChangeShapeType="1"/>
          </p:cNvSpPr>
          <p:nvPr/>
        </p:nvSpPr>
        <p:spPr bwMode="auto">
          <a:xfrm>
            <a:off x="4546600" y="1744663"/>
            <a:ext cx="1588" cy="400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0" name="Freeform 37"/>
          <p:cNvSpPr>
            <a:spLocks/>
          </p:cNvSpPr>
          <p:nvPr/>
        </p:nvSpPr>
        <p:spPr bwMode="auto">
          <a:xfrm>
            <a:off x="4495800" y="2093913"/>
            <a:ext cx="101600" cy="168275"/>
          </a:xfrm>
          <a:custGeom>
            <a:avLst/>
            <a:gdLst>
              <a:gd name="T0" fmla="*/ 2147483647 w 64"/>
              <a:gd name="T1" fmla="*/ 2147483647 h 106"/>
              <a:gd name="T2" fmla="*/ 2147483647 w 64"/>
              <a:gd name="T3" fmla="*/ 0 h 106"/>
              <a:gd name="T4" fmla="*/ 2147483647 w 64"/>
              <a:gd name="T5" fmla="*/ 2147483647 h 106"/>
              <a:gd name="T6" fmla="*/ 2147483647 w 64"/>
              <a:gd name="T7" fmla="*/ 2147483647 h 106"/>
              <a:gd name="T8" fmla="*/ 2147483647 w 64"/>
              <a:gd name="T9" fmla="*/ 2147483647 h 106"/>
              <a:gd name="T10" fmla="*/ 2147483647 w 64"/>
              <a:gd name="T11" fmla="*/ 2147483647 h 106"/>
              <a:gd name="T12" fmla="*/ 2147483647 w 64"/>
              <a:gd name="T13" fmla="*/ 2147483647 h 106"/>
              <a:gd name="T14" fmla="*/ 2147483647 w 64"/>
              <a:gd name="T15" fmla="*/ 2147483647 h 106"/>
              <a:gd name="T16" fmla="*/ 0 w 64"/>
              <a:gd name="T17" fmla="*/ 2147483647 h 106"/>
              <a:gd name="T18" fmla="*/ 0 w 64"/>
              <a:gd name="T19" fmla="*/ 0 h 106"/>
              <a:gd name="T20" fmla="*/ 2147483647 w 64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106"/>
              <a:gd name="T35" fmla="*/ 64 w 64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106">
                <a:moveTo>
                  <a:pt x="32" y="20"/>
                </a:moveTo>
                <a:lnTo>
                  <a:pt x="64" y="0"/>
                </a:lnTo>
                <a:lnTo>
                  <a:pt x="64" y="2"/>
                </a:lnTo>
                <a:lnTo>
                  <a:pt x="50" y="46"/>
                </a:lnTo>
                <a:lnTo>
                  <a:pt x="32" y="106"/>
                </a:lnTo>
                <a:lnTo>
                  <a:pt x="16" y="46"/>
                </a:lnTo>
                <a:lnTo>
                  <a:pt x="0" y="2"/>
                </a:lnTo>
                <a:lnTo>
                  <a:pt x="0" y="0"/>
                </a:lnTo>
                <a:lnTo>
                  <a:pt x="32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1" name="Line 38"/>
          <p:cNvSpPr>
            <a:spLocks noChangeShapeType="1"/>
          </p:cNvSpPr>
          <p:nvPr/>
        </p:nvSpPr>
        <p:spPr bwMode="auto">
          <a:xfrm>
            <a:off x="5535613" y="2071688"/>
            <a:ext cx="1587" cy="400050"/>
          </a:xfrm>
          <a:prstGeom prst="line">
            <a:avLst/>
          </a:prstGeom>
          <a:noFill/>
          <a:ln w="190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2" name="Freeform 39"/>
          <p:cNvSpPr>
            <a:spLocks/>
          </p:cNvSpPr>
          <p:nvPr/>
        </p:nvSpPr>
        <p:spPr bwMode="auto">
          <a:xfrm>
            <a:off x="5484813" y="2420938"/>
            <a:ext cx="101600" cy="168275"/>
          </a:xfrm>
          <a:custGeom>
            <a:avLst/>
            <a:gdLst>
              <a:gd name="T0" fmla="*/ 2147483647 w 64"/>
              <a:gd name="T1" fmla="*/ 2147483647 h 106"/>
              <a:gd name="T2" fmla="*/ 2147483647 w 64"/>
              <a:gd name="T3" fmla="*/ 0 h 106"/>
              <a:gd name="T4" fmla="*/ 2147483647 w 64"/>
              <a:gd name="T5" fmla="*/ 2147483647 h 106"/>
              <a:gd name="T6" fmla="*/ 2147483647 w 64"/>
              <a:gd name="T7" fmla="*/ 2147483647 h 106"/>
              <a:gd name="T8" fmla="*/ 2147483647 w 64"/>
              <a:gd name="T9" fmla="*/ 2147483647 h 106"/>
              <a:gd name="T10" fmla="*/ 2147483647 w 64"/>
              <a:gd name="T11" fmla="*/ 2147483647 h 106"/>
              <a:gd name="T12" fmla="*/ 2147483647 w 64"/>
              <a:gd name="T13" fmla="*/ 2147483647 h 106"/>
              <a:gd name="T14" fmla="*/ 2147483647 w 64"/>
              <a:gd name="T15" fmla="*/ 2147483647 h 106"/>
              <a:gd name="T16" fmla="*/ 0 w 64"/>
              <a:gd name="T17" fmla="*/ 2147483647 h 106"/>
              <a:gd name="T18" fmla="*/ 0 w 64"/>
              <a:gd name="T19" fmla="*/ 0 h 106"/>
              <a:gd name="T20" fmla="*/ 2147483647 w 64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106"/>
              <a:gd name="T35" fmla="*/ 64 w 64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106">
                <a:moveTo>
                  <a:pt x="32" y="20"/>
                </a:moveTo>
                <a:lnTo>
                  <a:pt x="62" y="0"/>
                </a:lnTo>
                <a:lnTo>
                  <a:pt x="64" y="2"/>
                </a:lnTo>
                <a:lnTo>
                  <a:pt x="48" y="48"/>
                </a:lnTo>
                <a:lnTo>
                  <a:pt x="32" y="106"/>
                </a:lnTo>
                <a:lnTo>
                  <a:pt x="14" y="48"/>
                </a:lnTo>
                <a:lnTo>
                  <a:pt x="0" y="2"/>
                </a:lnTo>
                <a:lnTo>
                  <a:pt x="0" y="0"/>
                </a:lnTo>
                <a:lnTo>
                  <a:pt x="32" y="20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3" name="Freeform 40"/>
          <p:cNvSpPr>
            <a:spLocks/>
          </p:cNvSpPr>
          <p:nvPr/>
        </p:nvSpPr>
        <p:spPr bwMode="auto">
          <a:xfrm>
            <a:off x="5651500" y="3913188"/>
            <a:ext cx="165100" cy="101600"/>
          </a:xfrm>
          <a:custGeom>
            <a:avLst/>
            <a:gdLst>
              <a:gd name="T0" fmla="*/ 2147483647 w 104"/>
              <a:gd name="T1" fmla="*/ 2147483647 h 64"/>
              <a:gd name="T2" fmla="*/ 0 w 104"/>
              <a:gd name="T3" fmla="*/ 0 h 64"/>
              <a:gd name="T4" fmla="*/ 0 w 104"/>
              <a:gd name="T5" fmla="*/ 0 h 64"/>
              <a:gd name="T6" fmla="*/ 0 w 104"/>
              <a:gd name="T7" fmla="*/ 0 h 64"/>
              <a:gd name="T8" fmla="*/ 2147483647 w 104"/>
              <a:gd name="T9" fmla="*/ 2147483647 h 64"/>
              <a:gd name="T10" fmla="*/ 2147483647 w 104"/>
              <a:gd name="T11" fmla="*/ 2147483647 h 64"/>
              <a:gd name="T12" fmla="*/ 2147483647 w 104"/>
              <a:gd name="T13" fmla="*/ 2147483647 h 64"/>
              <a:gd name="T14" fmla="*/ 2147483647 w 104"/>
              <a:gd name="T15" fmla="*/ 2147483647 h 64"/>
              <a:gd name="T16" fmla="*/ 0 w 104"/>
              <a:gd name="T17" fmla="*/ 2147483647 h 64"/>
              <a:gd name="T18" fmla="*/ 0 w 104"/>
              <a:gd name="T19" fmla="*/ 2147483647 h 64"/>
              <a:gd name="T20" fmla="*/ 2147483647 w 104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4"/>
              <a:gd name="T34" fmla="*/ 0 h 64"/>
              <a:gd name="T35" fmla="*/ 104 w 104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4" h="64">
                <a:moveTo>
                  <a:pt x="18" y="32"/>
                </a:moveTo>
                <a:lnTo>
                  <a:pt x="0" y="0"/>
                </a:lnTo>
                <a:lnTo>
                  <a:pt x="46" y="14"/>
                </a:lnTo>
                <a:lnTo>
                  <a:pt x="104" y="32"/>
                </a:lnTo>
                <a:lnTo>
                  <a:pt x="46" y="50"/>
                </a:lnTo>
                <a:lnTo>
                  <a:pt x="0" y="64"/>
                </a:lnTo>
                <a:lnTo>
                  <a:pt x="18" y="32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4" name="Freeform 41"/>
          <p:cNvSpPr>
            <a:spLocks/>
          </p:cNvSpPr>
          <p:nvPr/>
        </p:nvSpPr>
        <p:spPr bwMode="auto">
          <a:xfrm>
            <a:off x="5349875" y="384175"/>
            <a:ext cx="149225" cy="158750"/>
          </a:xfrm>
          <a:custGeom>
            <a:avLst/>
            <a:gdLst>
              <a:gd name="T0" fmla="*/ 2147483647 w 94"/>
              <a:gd name="T1" fmla="*/ 2147483647 h 100"/>
              <a:gd name="T2" fmla="*/ 2147483647 w 94"/>
              <a:gd name="T3" fmla="*/ 0 h 100"/>
              <a:gd name="T4" fmla="*/ 2147483647 w 94"/>
              <a:gd name="T5" fmla="*/ 0 h 100"/>
              <a:gd name="T6" fmla="*/ 2147483647 w 94"/>
              <a:gd name="T7" fmla="*/ 0 h 100"/>
              <a:gd name="T8" fmla="*/ 2147483647 w 94"/>
              <a:gd name="T9" fmla="*/ 2147483647 h 100"/>
              <a:gd name="T10" fmla="*/ 2147483647 w 94"/>
              <a:gd name="T11" fmla="*/ 2147483647 h 100"/>
              <a:gd name="T12" fmla="*/ 2147483647 w 94"/>
              <a:gd name="T13" fmla="*/ 2147483647 h 100"/>
              <a:gd name="T14" fmla="*/ 2147483647 w 94"/>
              <a:gd name="T15" fmla="*/ 2147483647 h 100"/>
              <a:gd name="T16" fmla="*/ 0 w 94"/>
              <a:gd name="T17" fmla="*/ 2147483647 h 100"/>
              <a:gd name="T18" fmla="*/ 0 w 94"/>
              <a:gd name="T19" fmla="*/ 2147483647 h 100"/>
              <a:gd name="T20" fmla="*/ 2147483647 w 94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4"/>
              <a:gd name="T34" fmla="*/ 0 h 100"/>
              <a:gd name="T35" fmla="*/ 94 w 94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4" h="100">
                <a:moveTo>
                  <a:pt x="36" y="36"/>
                </a:moveTo>
                <a:lnTo>
                  <a:pt x="48" y="0"/>
                </a:lnTo>
                <a:lnTo>
                  <a:pt x="68" y="44"/>
                </a:lnTo>
                <a:lnTo>
                  <a:pt x="94" y="100"/>
                </a:lnTo>
                <a:lnTo>
                  <a:pt x="42" y="68"/>
                </a:lnTo>
                <a:lnTo>
                  <a:pt x="0" y="44"/>
                </a:lnTo>
                <a:lnTo>
                  <a:pt x="0" y="42"/>
                </a:lnTo>
                <a:lnTo>
                  <a:pt x="36" y="36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5" name="Freeform 42"/>
          <p:cNvSpPr>
            <a:spLocks/>
          </p:cNvSpPr>
          <p:nvPr/>
        </p:nvSpPr>
        <p:spPr bwMode="auto">
          <a:xfrm>
            <a:off x="4117975" y="1401763"/>
            <a:ext cx="133350" cy="168275"/>
          </a:xfrm>
          <a:custGeom>
            <a:avLst/>
            <a:gdLst>
              <a:gd name="T0" fmla="*/ 2147483647 w 84"/>
              <a:gd name="T1" fmla="*/ 2147483647 h 106"/>
              <a:gd name="T2" fmla="*/ 2147483647 w 84"/>
              <a:gd name="T3" fmla="*/ 0 h 106"/>
              <a:gd name="T4" fmla="*/ 2147483647 w 84"/>
              <a:gd name="T5" fmla="*/ 0 h 106"/>
              <a:gd name="T6" fmla="*/ 2147483647 w 84"/>
              <a:gd name="T7" fmla="*/ 0 h 106"/>
              <a:gd name="T8" fmla="*/ 2147483647 w 84"/>
              <a:gd name="T9" fmla="*/ 2147483647 h 106"/>
              <a:gd name="T10" fmla="*/ 2147483647 w 84"/>
              <a:gd name="T11" fmla="*/ 2147483647 h 106"/>
              <a:gd name="T12" fmla="*/ 2147483647 w 84"/>
              <a:gd name="T13" fmla="*/ 2147483647 h 106"/>
              <a:gd name="T14" fmla="*/ 2147483647 w 84"/>
              <a:gd name="T15" fmla="*/ 2147483647 h 106"/>
              <a:gd name="T16" fmla="*/ 0 w 84"/>
              <a:gd name="T17" fmla="*/ 2147483647 h 106"/>
              <a:gd name="T18" fmla="*/ 0 w 84"/>
              <a:gd name="T19" fmla="*/ 2147483647 h 106"/>
              <a:gd name="T20" fmla="*/ 2147483647 w 84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"/>
              <a:gd name="T34" fmla="*/ 0 h 106"/>
              <a:gd name="T35" fmla="*/ 84 w 84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" h="106">
                <a:moveTo>
                  <a:pt x="38" y="32"/>
                </a:moveTo>
                <a:lnTo>
                  <a:pt x="54" y="0"/>
                </a:lnTo>
                <a:lnTo>
                  <a:pt x="56" y="0"/>
                </a:lnTo>
                <a:lnTo>
                  <a:pt x="66" y="46"/>
                </a:lnTo>
                <a:lnTo>
                  <a:pt x="84" y="106"/>
                </a:lnTo>
                <a:lnTo>
                  <a:pt x="38" y="66"/>
                </a:lnTo>
                <a:lnTo>
                  <a:pt x="0" y="34"/>
                </a:lnTo>
                <a:lnTo>
                  <a:pt x="38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6" name="Freeform 43"/>
          <p:cNvSpPr>
            <a:spLocks/>
          </p:cNvSpPr>
          <p:nvPr/>
        </p:nvSpPr>
        <p:spPr bwMode="auto">
          <a:xfrm>
            <a:off x="4892675" y="1401763"/>
            <a:ext cx="133350" cy="168275"/>
          </a:xfrm>
          <a:custGeom>
            <a:avLst/>
            <a:gdLst>
              <a:gd name="T0" fmla="*/ 2147483647 w 84"/>
              <a:gd name="T1" fmla="*/ 2147483647 h 106"/>
              <a:gd name="T2" fmla="*/ 2147483647 w 84"/>
              <a:gd name="T3" fmla="*/ 0 h 106"/>
              <a:gd name="T4" fmla="*/ 2147483647 w 84"/>
              <a:gd name="T5" fmla="*/ 0 h 106"/>
              <a:gd name="T6" fmla="*/ 2147483647 w 84"/>
              <a:gd name="T7" fmla="*/ 0 h 106"/>
              <a:gd name="T8" fmla="*/ 2147483647 w 84"/>
              <a:gd name="T9" fmla="*/ 2147483647 h 106"/>
              <a:gd name="T10" fmla="*/ 0 w 84"/>
              <a:gd name="T11" fmla="*/ 2147483647 h 106"/>
              <a:gd name="T12" fmla="*/ 0 w 84"/>
              <a:gd name="T13" fmla="*/ 2147483647 h 106"/>
              <a:gd name="T14" fmla="*/ 2147483647 w 84"/>
              <a:gd name="T15" fmla="*/ 2147483647 h 106"/>
              <a:gd name="T16" fmla="*/ 2147483647 w 84"/>
              <a:gd name="T17" fmla="*/ 2147483647 h 106"/>
              <a:gd name="T18" fmla="*/ 2147483647 w 84"/>
              <a:gd name="T19" fmla="*/ 2147483647 h 106"/>
              <a:gd name="T20" fmla="*/ 2147483647 w 84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"/>
              <a:gd name="T34" fmla="*/ 0 h 106"/>
              <a:gd name="T35" fmla="*/ 84 w 84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" h="106">
                <a:moveTo>
                  <a:pt x="46" y="32"/>
                </a:moveTo>
                <a:lnTo>
                  <a:pt x="30" y="0"/>
                </a:lnTo>
                <a:lnTo>
                  <a:pt x="18" y="46"/>
                </a:lnTo>
                <a:lnTo>
                  <a:pt x="0" y="106"/>
                </a:lnTo>
                <a:lnTo>
                  <a:pt x="46" y="66"/>
                </a:lnTo>
                <a:lnTo>
                  <a:pt x="84" y="34"/>
                </a:lnTo>
                <a:lnTo>
                  <a:pt x="46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7" name="Line 44"/>
          <p:cNvSpPr>
            <a:spLocks noChangeShapeType="1"/>
          </p:cNvSpPr>
          <p:nvPr/>
        </p:nvSpPr>
        <p:spPr bwMode="auto">
          <a:xfrm>
            <a:off x="4533900" y="5456238"/>
            <a:ext cx="1588" cy="396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8" name="Freeform 45"/>
          <p:cNvSpPr>
            <a:spLocks/>
          </p:cNvSpPr>
          <p:nvPr/>
        </p:nvSpPr>
        <p:spPr bwMode="auto">
          <a:xfrm>
            <a:off x="4483100" y="5805488"/>
            <a:ext cx="101600" cy="168275"/>
          </a:xfrm>
          <a:custGeom>
            <a:avLst/>
            <a:gdLst>
              <a:gd name="T0" fmla="*/ 2147483647 w 64"/>
              <a:gd name="T1" fmla="*/ 2147483647 h 106"/>
              <a:gd name="T2" fmla="*/ 2147483647 w 64"/>
              <a:gd name="T3" fmla="*/ 0 h 106"/>
              <a:gd name="T4" fmla="*/ 2147483647 w 64"/>
              <a:gd name="T5" fmla="*/ 0 h 106"/>
              <a:gd name="T6" fmla="*/ 2147483647 w 64"/>
              <a:gd name="T7" fmla="*/ 0 h 106"/>
              <a:gd name="T8" fmla="*/ 2147483647 w 64"/>
              <a:gd name="T9" fmla="*/ 2147483647 h 106"/>
              <a:gd name="T10" fmla="*/ 2147483647 w 64"/>
              <a:gd name="T11" fmla="*/ 2147483647 h 106"/>
              <a:gd name="T12" fmla="*/ 2147483647 w 64"/>
              <a:gd name="T13" fmla="*/ 2147483647 h 106"/>
              <a:gd name="T14" fmla="*/ 2147483647 w 64"/>
              <a:gd name="T15" fmla="*/ 2147483647 h 106"/>
              <a:gd name="T16" fmla="*/ 0 w 64"/>
              <a:gd name="T17" fmla="*/ 0 h 106"/>
              <a:gd name="T18" fmla="*/ 2147483647 w 64"/>
              <a:gd name="T19" fmla="*/ 0 h 106"/>
              <a:gd name="T20" fmla="*/ 2147483647 w 64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106"/>
              <a:gd name="T35" fmla="*/ 64 w 64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106">
                <a:moveTo>
                  <a:pt x="32" y="18"/>
                </a:moveTo>
                <a:lnTo>
                  <a:pt x="64" y="0"/>
                </a:lnTo>
                <a:lnTo>
                  <a:pt x="50" y="46"/>
                </a:lnTo>
                <a:lnTo>
                  <a:pt x="32" y="106"/>
                </a:lnTo>
                <a:lnTo>
                  <a:pt x="16" y="46"/>
                </a:lnTo>
                <a:lnTo>
                  <a:pt x="0" y="0"/>
                </a:lnTo>
                <a:lnTo>
                  <a:pt x="2" y="0"/>
                </a:lnTo>
                <a:lnTo>
                  <a:pt x="32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9" name="Freeform 46"/>
          <p:cNvSpPr>
            <a:spLocks/>
          </p:cNvSpPr>
          <p:nvPr/>
        </p:nvSpPr>
        <p:spPr bwMode="auto">
          <a:xfrm>
            <a:off x="4918075" y="4970463"/>
            <a:ext cx="222250" cy="158750"/>
          </a:xfrm>
          <a:custGeom>
            <a:avLst/>
            <a:gdLst>
              <a:gd name="T0" fmla="*/ 2147483647 w 140"/>
              <a:gd name="T1" fmla="*/ 2147483647 h 100"/>
              <a:gd name="T2" fmla="*/ 0 w 140"/>
              <a:gd name="T3" fmla="*/ 2147483647 h 100"/>
              <a:gd name="T4" fmla="*/ 2147483647 w 140"/>
              <a:gd name="T5" fmla="*/ 2147483647 h 100"/>
              <a:gd name="T6" fmla="*/ 2147483647 w 140"/>
              <a:gd name="T7" fmla="*/ 0 h 100"/>
              <a:gd name="T8" fmla="*/ 2147483647 w 140"/>
              <a:gd name="T9" fmla="*/ 2147483647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100"/>
              <a:gd name="T17" fmla="*/ 140 w 140"/>
              <a:gd name="T18" fmla="*/ 100 h 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100">
                <a:moveTo>
                  <a:pt x="140" y="98"/>
                </a:moveTo>
                <a:lnTo>
                  <a:pt x="0" y="100"/>
                </a:lnTo>
                <a:lnTo>
                  <a:pt x="48" y="62"/>
                </a:lnTo>
                <a:lnTo>
                  <a:pt x="38" y="0"/>
                </a:lnTo>
                <a:lnTo>
                  <a:pt x="140" y="98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0" name="Freeform 47"/>
          <p:cNvSpPr>
            <a:spLocks/>
          </p:cNvSpPr>
          <p:nvPr/>
        </p:nvSpPr>
        <p:spPr bwMode="auto">
          <a:xfrm>
            <a:off x="4597400" y="4684713"/>
            <a:ext cx="434975" cy="403225"/>
          </a:xfrm>
          <a:custGeom>
            <a:avLst/>
            <a:gdLst>
              <a:gd name="T0" fmla="*/ 0 w 274"/>
              <a:gd name="T1" fmla="*/ 0 h 254"/>
              <a:gd name="T2" fmla="*/ 0 w 274"/>
              <a:gd name="T3" fmla="*/ 0 h 254"/>
              <a:gd name="T4" fmla="*/ 2147483647 w 274"/>
              <a:gd name="T5" fmla="*/ 2147483647 h 254"/>
              <a:gd name="T6" fmla="*/ 2147483647 w 274"/>
              <a:gd name="T7" fmla="*/ 2147483647 h 254"/>
              <a:gd name="T8" fmla="*/ 2147483647 w 274"/>
              <a:gd name="T9" fmla="*/ 2147483647 h 254"/>
              <a:gd name="T10" fmla="*/ 2147483647 w 274"/>
              <a:gd name="T11" fmla="*/ 2147483647 h 254"/>
              <a:gd name="T12" fmla="*/ 2147483647 w 274"/>
              <a:gd name="T13" fmla="*/ 2147483647 h 254"/>
              <a:gd name="T14" fmla="*/ 2147483647 w 274"/>
              <a:gd name="T15" fmla="*/ 2147483647 h 254"/>
              <a:gd name="T16" fmla="*/ 2147483647 w 274"/>
              <a:gd name="T17" fmla="*/ 2147483647 h 254"/>
              <a:gd name="T18" fmla="*/ 2147483647 w 274"/>
              <a:gd name="T19" fmla="*/ 2147483647 h 254"/>
              <a:gd name="T20" fmla="*/ 2147483647 w 274"/>
              <a:gd name="T21" fmla="*/ 2147483647 h 254"/>
              <a:gd name="T22" fmla="*/ 2147483647 w 274"/>
              <a:gd name="T23" fmla="*/ 2147483647 h 254"/>
              <a:gd name="T24" fmla="*/ 2147483647 w 274"/>
              <a:gd name="T25" fmla="*/ 2147483647 h 254"/>
              <a:gd name="T26" fmla="*/ 2147483647 w 274"/>
              <a:gd name="T27" fmla="*/ 2147483647 h 2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4"/>
              <a:gd name="T43" fmla="*/ 0 h 254"/>
              <a:gd name="T44" fmla="*/ 274 w 274"/>
              <a:gd name="T45" fmla="*/ 254 h 2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4" h="254">
                <a:moveTo>
                  <a:pt x="0" y="0"/>
                </a:moveTo>
                <a:lnTo>
                  <a:pt x="0" y="0"/>
                </a:lnTo>
                <a:lnTo>
                  <a:pt x="4" y="6"/>
                </a:lnTo>
                <a:lnTo>
                  <a:pt x="16" y="26"/>
                </a:lnTo>
                <a:lnTo>
                  <a:pt x="34" y="56"/>
                </a:lnTo>
                <a:lnTo>
                  <a:pt x="62" y="94"/>
                </a:lnTo>
                <a:lnTo>
                  <a:pt x="80" y="114"/>
                </a:lnTo>
                <a:lnTo>
                  <a:pt x="100" y="134"/>
                </a:lnTo>
                <a:lnTo>
                  <a:pt x="122" y="156"/>
                </a:lnTo>
                <a:lnTo>
                  <a:pt x="146" y="176"/>
                </a:lnTo>
                <a:lnTo>
                  <a:pt x="174" y="198"/>
                </a:lnTo>
                <a:lnTo>
                  <a:pt x="204" y="218"/>
                </a:lnTo>
                <a:lnTo>
                  <a:pt x="238" y="236"/>
                </a:lnTo>
                <a:lnTo>
                  <a:pt x="274" y="254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1" name="Freeform 48"/>
          <p:cNvSpPr>
            <a:spLocks/>
          </p:cNvSpPr>
          <p:nvPr/>
        </p:nvSpPr>
        <p:spPr bwMode="auto">
          <a:xfrm>
            <a:off x="4918075" y="5310188"/>
            <a:ext cx="222250" cy="158750"/>
          </a:xfrm>
          <a:custGeom>
            <a:avLst/>
            <a:gdLst>
              <a:gd name="T0" fmla="*/ 2147483647 w 140"/>
              <a:gd name="T1" fmla="*/ 2147483647 h 100"/>
              <a:gd name="T2" fmla="*/ 0 w 140"/>
              <a:gd name="T3" fmla="*/ 2147483647 h 100"/>
              <a:gd name="T4" fmla="*/ 2147483647 w 140"/>
              <a:gd name="T5" fmla="*/ 2147483647 h 100"/>
              <a:gd name="T6" fmla="*/ 2147483647 w 140"/>
              <a:gd name="T7" fmla="*/ 0 h 100"/>
              <a:gd name="T8" fmla="*/ 2147483647 w 140"/>
              <a:gd name="T9" fmla="*/ 2147483647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100"/>
              <a:gd name="T17" fmla="*/ 140 w 140"/>
              <a:gd name="T18" fmla="*/ 100 h 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100">
                <a:moveTo>
                  <a:pt x="140" y="100"/>
                </a:moveTo>
                <a:lnTo>
                  <a:pt x="0" y="100"/>
                </a:lnTo>
                <a:lnTo>
                  <a:pt x="48" y="62"/>
                </a:lnTo>
                <a:lnTo>
                  <a:pt x="38" y="0"/>
                </a:lnTo>
                <a:lnTo>
                  <a:pt x="140" y="100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2" name="Freeform 49"/>
          <p:cNvSpPr>
            <a:spLocks/>
          </p:cNvSpPr>
          <p:nvPr/>
        </p:nvSpPr>
        <p:spPr bwMode="auto">
          <a:xfrm>
            <a:off x="4597400" y="5024438"/>
            <a:ext cx="434975" cy="406400"/>
          </a:xfrm>
          <a:custGeom>
            <a:avLst/>
            <a:gdLst>
              <a:gd name="T0" fmla="*/ 0 w 274"/>
              <a:gd name="T1" fmla="*/ 0 h 256"/>
              <a:gd name="T2" fmla="*/ 0 w 274"/>
              <a:gd name="T3" fmla="*/ 0 h 256"/>
              <a:gd name="T4" fmla="*/ 2147483647 w 274"/>
              <a:gd name="T5" fmla="*/ 2147483647 h 256"/>
              <a:gd name="T6" fmla="*/ 2147483647 w 274"/>
              <a:gd name="T7" fmla="*/ 2147483647 h 256"/>
              <a:gd name="T8" fmla="*/ 2147483647 w 274"/>
              <a:gd name="T9" fmla="*/ 2147483647 h 256"/>
              <a:gd name="T10" fmla="*/ 2147483647 w 274"/>
              <a:gd name="T11" fmla="*/ 2147483647 h 256"/>
              <a:gd name="T12" fmla="*/ 2147483647 w 274"/>
              <a:gd name="T13" fmla="*/ 2147483647 h 256"/>
              <a:gd name="T14" fmla="*/ 2147483647 w 274"/>
              <a:gd name="T15" fmla="*/ 2147483647 h 256"/>
              <a:gd name="T16" fmla="*/ 2147483647 w 274"/>
              <a:gd name="T17" fmla="*/ 2147483647 h 256"/>
              <a:gd name="T18" fmla="*/ 2147483647 w 274"/>
              <a:gd name="T19" fmla="*/ 2147483647 h 256"/>
              <a:gd name="T20" fmla="*/ 2147483647 w 274"/>
              <a:gd name="T21" fmla="*/ 2147483647 h 256"/>
              <a:gd name="T22" fmla="*/ 2147483647 w 274"/>
              <a:gd name="T23" fmla="*/ 2147483647 h 256"/>
              <a:gd name="T24" fmla="*/ 2147483647 w 274"/>
              <a:gd name="T25" fmla="*/ 2147483647 h 256"/>
              <a:gd name="T26" fmla="*/ 2147483647 w 274"/>
              <a:gd name="T27" fmla="*/ 2147483647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4"/>
              <a:gd name="T43" fmla="*/ 0 h 256"/>
              <a:gd name="T44" fmla="*/ 274 w 274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4" h="256">
                <a:moveTo>
                  <a:pt x="0" y="0"/>
                </a:moveTo>
                <a:lnTo>
                  <a:pt x="0" y="0"/>
                </a:lnTo>
                <a:lnTo>
                  <a:pt x="4" y="8"/>
                </a:lnTo>
                <a:lnTo>
                  <a:pt x="16" y="28"/>
                </a:lnTo>
                <a:lnTo>
                  <a:pt x="34" y="58"/>
                </a:lnTo>
                <a:lnTo>
                  <a:pt x="62" y="94"/>
                </a:lnTo>
                <a:lnTo>
                  <a:pt x="80" y="114"/>
                </a:lnTo>
                <a:lnTo>
                  <a:pt x="100" y="136"/>
                </a:lnTo>
                <a:lnTo>
                  <a:pt x="122" y="156"/>
                </a:lnTo>
                <a:lnTo>
                  <a:pt x="146" y="178"/>
                </a:lnTo>
                <a:lnTo>
                  <a:pt x="174" y="198"/>
                </a:lnTo>
                <a:lnTo>
                  <a:pt x="204" y="218"/>
                </a:lnTo>
                <a:lnTo>
                  <a:pt x="238" y="238"/>
                </a:lnTo>
                <a:lnTo>
                  <a:pt x="274" y="256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3" name="Freeform 50"/>
          <p:cNvSpPr>
            <a:spLocks/>
          </p:cNvSpPr>
          <p:nvPr/>
        </p:nvSpPr>
        <p:spPr bwMode="auto">
          <a:xfrm>
            <a:off x="4918075" y="5640388"/>
            <a:ext cx="222250" cy="158750"/>
          </a:xfrm>
          <a:custGeom>
            <a:avLst/>
            <a:gdLst>
              <a:gd name="T0" fmla="*/ 2147483647 w 140"/>
              <a:gd name="T1" fmla="*/ 2147483647 h 100"/>
              <a:gd name="T2" fmla="*/ 0 w 140"/>
              <a:gd name="T3" fmla="*/ 2147483647 h 100"/>
              <a:gd name="T4" fmla="*/ 2147483647 w 140"/>
              <a:gd name="T5" fmla="*/ 2147483647 h 100"/>
              <a:gd name="T6" fmla="*/ 2147483647 w 140"/>
              <a:gd name="T7" fmla="*/ 0 h 100"/>
              <a:gd name="T8" fmla="*/ 2147483647 w 140"/>
              <a:gd name="T9" fmla="*/ 2147483647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100"/>
              <a:gd name="T17" fmla="*/ 140 w 140"/>
              <a:gd name="T18" fmla="*/ 100 h 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100">
                <a:moveTo>
                  <a:pt x="140" y="98"/>
                </a:moveTo>
                <a:lnTo>
                  <a:pt x="0" y="100"/>
                </a:lnTo>
                <a:lnTo>
                  <a:pt x="48" y="60"/>
                </a:lnTo>
                <a:lnTo>
                  <a:pt x="38" y="0"/>
                </a:lnTo>
                <a:lnTo>
                  <a:pt x="140" y="98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4" name="Freeform 51"/>
          <p:cNvSpPr>
            <a:spLocks/>
          </p:cNvSpPr>
          <p:nvPr/>
        </p:nvSpPr>
        <p:spPr bwMode="auto">
          <a:xfrm>
            <a:off x="4597400" y="5354638"/>
            <a:ext cx="434975" cy="403225"/>
          </a:xfrm>
          <a:custGeom>
            <a:avLst/>
            <a:gdLst>
              <a:gd name="T0" fmla="*/ 0 w 274"/>
              <a:gd name="T1" fmla="*/ 0 h 254"/>
              <a:gd name="T2" fmla="*/ 0 w 274"/>
              <a:gd name="T3" fmla="*/ 0 h 254"/>
              <a:gd name="T4" fmla="*/ 2147483647 w 274"/>
              <a:gd name="T5" fmla="*/ 2147483647 h 254"/>
              <a:gd name="T6" fmla="*/ 2147483647 w 274"/>
              <a:gd name="T7" fmla="*/ 2147483647 h 254"/>
              <a:gd name="T8" fmla="*/ 2147483647 w 274"/>
              <a:gd name="T9" fmla="*/ 2147483647 h 254"/>
              <a:gd name="T10" fmla="*/ 2147483647 w 274"/>
              <a:gd name="T11" fmla="*/ 2147483647 h 254"/>
              <a:gd name="T12" fmla="*/ 2147483647 w 274"/>
              <a:gd name="T13" fmla="*/ 2147483647 h 254"/>
              <a:gd name="T14" fmla="*/ 2147483647 w 274"/>
              <a:gd name="T15" fmla="*/ 2147483647 h 254"/>
              <a:gd name="T16" fmla="*/ 2147483647 w 274"/>
              <a:gd name="T17" fmla="*/ 2147483647 h 254"/>
              <a:gd name="T18" fmla="*/ 2147483647 w 274"/>
              <a:gd name="T19" fmla="*/ 2147483647 h 254"/>
              <a:gd name="T20" fmla="*/ 2147483647 w 274"/>
              <a:gd name="T21" fmla="*/ 2147483647 h 254"/>
              <a:gd name="T22" fmla="*/ 2147483647 w 274"/>
              <a:gd name="T23" fmla="*/ 2147483647 h 254"/>
              <a:gd name="T24" fmla="*/ 2147483647 w 274"/>
              <a:gd name="T25" fmla="*/ 2147483647 h 254"/>
              <a:gd name="T26" fmla="*/ 2147483647 w 274"/>
              <a:gd name="T27" fmla="*/ 2147483647 h 2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4"/>
              <a:gd name="T43" fmla="*/ 0 h 254"/>
              <a:gd name="T44" fmla="*/ 274 w 274"/>
              <a:gd name="T45" fmla="*/ 254 h 2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4" h="254">
                <a:moveTo>
                  <a:pt x="0" y="0"/>
                </a:moveTo>
                <a:lnTo>
                  <a:pt x="0" y="0"/>
                </a:lnTo>
                <a:lnTo>
                  <a:pt x="4" y="6"/>
                </a:lnTo>
                <a:lnTo>
                  <a:pt x="16" y="26"/>
                </a:lnTo>
                <a:lnTo>
                  <a:pt x="34" y="56"/>
                </a:lnTo>
                <a:lnTo>
                  <a:pt x="62" y="94"/>
                </a:lnTo>
                <a:lnTo>
                  <a:pt x="80" y="114"/>
                </a:lnTo>
                <a:lnTo>
                  <a:pt x="100" y="134"/>
                </a:lnTo>
                <a:lnTo>
                  <a:pt x="122" y="156"/>
                </a:lnTo>
                <a:lnTo>
                  <a:pt x="146" y="176"/>
                </a:lnTo>
                <a:lnTo>
                  <a:pt x="174" y="198"/>
                </a:lnTo>
                <a:lnTo>
                  <a:pt x="204" y="218"/>
                </a:lnTo>
                <a:lnTo>
                  <a:pt x="238" y="236"/>
                </a:lnTo>
                <a:lnTo>
                  <a:pt x="274" y="254"/>
                </a:lnTo>
              </a:path>
            </a:pathLst>
          </a:custGeom>
          <a:noFill/>
          <a:ln w="50800">
            <a:solidFill>
              <a:srgbClr val="279E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5" name="Line 52"/>
          <p:cNvSpPr>
            <a:spLocks noChangeShapeType="1"/>
          </p:cNvSpPr>
          <p:nvPr/>
        </p:nvSpPr>
        <p:spPr bwMode="auto">
          <a:xfrm>
            <a:off x="4610100" y="2354263"/>
            <a:ext cx="625475" cy="1587"/>
          </a:xfrm>
          <a:prstGeom prst="line">
            <a:avLst/>
          </a:prstGeom>
          <a:noFill/>
          <a:ln w="24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6" name="Line 53"/>
          <p:cNvSpPr>
            <a:spLocks noChangeShapeType="1"/>
          </p:cNvSpPr>
          <p:nvPr/>
        </p:nvSpPr>
        <p:spPr bwMode="auto">
          <a:xfrm>
            <a:off x="4610100" y="2354263"/>
            <a:ext cx="625475" cy="1587"/>
          </a:xfrm>
          <a:prstGeom prst="line">
            <a:avLst/>
          </a:prstGeom>
          <a:noFill/>
          <a:ln w="50800">
            <a:solidFill>
              <a:srgbClr val="F37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7" name="Freeform 54"/>
          <p:cNvSpPr>
            <a:spLocks/>
          </p:cNvSpPr>
          <p:nvPr/>
        </p:nvSpPr>
        <p:spPr bwMode="auto">
          <a:xfrm>
            <a:off x="5127625" y="2268538"/>
            <a:ext cx="209550" cy="168275"/>
          </a:xfrm>
          <a:custGeom>
            <a:avLst/>
            <a:gdLst>
              <a:gd name="T0" fmla="*/ 2147483647 w 132"/>
              <a:gd name="T1" fmla="*/ 2147483647 h 106"/>
              <a:gd name="T2" fmla="*/ 0 w 132"/>
              <a:gd name="T3" fmla="*/ 2147483647 h 106"/>
              <a:gd name="T4" fmla="*/ 2147483647 w 132"/>
              <a:gd name="T5" fmla="*/ 2147483647 h 106"/>
              <a:gd name="T6" fmla="*/ 0 w 132"/>
              <a:gd name="T7" fmla="*/ 0 h 106"/>
              <a:gd name="T8" fmla="*/ 2147483647 w 132"/>
              <a:gd name="T9" fmla="*/ 2147483647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106"/>
              <a:gd name="T17" fmla="*/ 132 w 13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106">
                <a:moveTo>
                  <a:pt x="132" y="54"/>
                </a:moveTo>
                <a:lnTo>
                  <a:pt x="0" y="106"/>
                </a:lnTo>
                <a:lnTo>
                  <a:pt x="32" y="54"/>
                </a:lnTo>
                <a:lnTo>
                  <a:pt x="0" y="0"/>
                </a:lnTo>
                <a:lnTo>
                  <a:pt x="132" y="54"/>
                </a:lnTo>
                <a:close/>
              </a:path>
            </a:pathLst>
          </a:custGeom>
          <a:solidFill>
            <a:srgbClr val="F37021"/>
          </a:solidFill>
          <a:ln w="2">
            <a:solidFill>
              <a:srgbClr val="F37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8" name="Line 55"/>
          <p:cNvSpPr>
            <a:spLocks noChangeShapeType="1"/>
          </p:cNvSpPr>
          <p:nvPr/>
        </p:nvSpPr>
        <p:spPr bwMode="auto">
          <a:xfrm flipH="1">
            <a:off x="4727575" y="3776663"/>
            <a:ext cx="600075" cy="1587"/>
          </a:xfrm>
          <a:prstGeom prst="line">
            <a:avLst/>
          </a:prstGeom>
          <a:noFill/>
          <a:ln w="50800">
            <a:solidFill>
              <a:srgbClr val="D7144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9" name="Freeform 56"/>
          <p:cNvSpPr>
            <a:spLocks/>
          </p:cNvSpPr>
          <p:nvPr/>
        </p:nvSpPr>
        <p:spPr bwMode="auto">
          <a:xfrm>
            <a:off x="4578350" y="3690938"/>
            <a:ext cx="206375" cy="168275"/>
          </a:xfrm>
          <a:custGeom>
            <a:avLst/>
            <a:gdLst>
              <a:gd name="T0" fmla="*/ 0 w 130"/>
              <a:gd name="T1" fmla="*/ 2147483647 h 106"/>
              <a:gd name="T2" fmla="*/ 2147483647 w 130"/>
              <a:gd name="T3" fmla="*/ 2147483647 h 106"/>
              <a:gd name="T4" fmla="*/ 2147483647 w 130"/>
              <a:gd name="T5" fmla="*/ 2147483647 h 106"/>
              <a:gd name="T6" fmla="*/ 2147483647 w 130"/>
              <a:gd name="T7" fmla="*/ 0 h 106"/>
              <a:gd name="T8" fmla="*/ 0 w 130"/>
              <a:gd name="T9" fmla="*/ 2147483647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06"/>
              <a:gd name="T17" fmla="*/ 130 w 130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06">
                <a:moveTo>
                  <a:pt x="0" y="54"/>
                </a:moveTo>
                <a:lnTo>
                  <a:pt x="130" y="106"/>
                </a:lnTo>
                <a:lnTo>
                  <a:pt x="100" y="52"/>
                </a:lnTo>
                <a:lnTo>
                  <a:pt x="130" y="0"/>
                </a:lnTo>
                <a:lnTo>
                  <a:pt x="0" y="54"/>
                </a:lnTo>
                <a:close/>
              </a:path>
            </a:pathLst>
          </a:custGeom>
          <a:solidFill>
            <a:srgbClr val="D71440"/>
          </a:solidFill>
          <a:ln w="2">
            <a:solidFill>
              <a:srgbClr val="D7144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0" name="Line 57"/>
          <p:cNvSpPr>
            <a:spLocks noChangeShapeType="1"/>
          </p:cNvSpPr>
          <p:nvPr/>
        </p:nvSpPr>
        <p:spPr bwMode="auto">
          <a:xfrm>
            <a:off x="3705225" y="311150"/>
            <a:ext cx="396875" cy="1588"/>
          </a:xfrm>
          <a:prstGeom prst="line">
            <a:avLst/>
          </a:prstGeom>
          <a:noFill/>
          <a:ln w="190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1" name="Freeform 58"/>
          <p:cNvSpPr>
            <a:spLocks/>
          </p:cNvSpPr>
          <p:nvPr/>
        </p:nvSpPr>
        <p:spPr bwMode="auto">
          <a:xfrm>
            <a:off x="4051300" y="260350"/>
            <a:ext cx="168275" cy="101600"/>
          </a:xfrm>
          <a:custGeom>
            <a:avLst/>
            <a:gdLst>
              <a:gd name="T0" fmla="*/ 2147483647 w 106"/>
              <a:gd name="T1" fmla="*/ 2147483647 h 64"/>
              <a:gd name="T2" fmla="*/ 0 w 106"/>
              <a:gd name="T3" fmla="*/ 0 h 64"/>
              <a:gd name="T4" fmla="*/ 2147483647 w 106"/>
              <a:gd name="T5" fmla="*/ 0 h 64"/>
              <a:gd name="T6" fmla="*/ 2147483647 w 106"/>
              <a:gd name="T7" fmla="*/ 0 h 64"/>
              <a:gd name="T8" fmla="*/ 2147483647 w 106"/>
              <a:gd name="T9" fmla="*/ 2147483647 h 64"/>
              <a:gd name="T10" fmla="*/ 2147483647 w 106"/>
              <a:gd name="T11" fmla="*/ 2147483647 h 64"/>
              <a:gd name="T12" fmla="*/ 2147483647 w 106"/>
              <a:gd name="T13" fmla="*/ 2147483647 h 64"/>
              <a:gd name="T14" fmla="*/ 2147483647 w 106"/>
              <a:gd name="T15" fmla="*/ 2147483647 h 64"/>
              <a:gd name="T16" fmla="*/ 2147483647 w 106"/>
              <a:gd name="T17" fmla="*/ 2147483647 h 64"/>
              <a:gd name="T18" fmla="*/ 0 w 106"/>
              <a:gd name="T19" fmla="*/ 2147483647 h 64"/>
              <a:gd name="T20" fmla="*/ 2147483647 w 106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6"/>
              <a:gd name="T34" fmla="*/ 0 h 64"/>
              <a:gd name="T35" fmla="*/ 106 w 106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6" h="64">
                <a:moveTo>
                  <a:pt x="20" y="32"/>
                </a:moveTo>
                <a:lnTo>
                  <a:pt x="0" y="0"/>
                </a:lnTo>
                <a:lnTo>
                  <a:pt x="2" y="0"/>
                </a:lnTo>
                <a:lnTo>
                  <a:pt x="48" y="14"/>
                </a:lnTo>
                <a:lnTo>
                  <a:pt x="106" y="32"/>
                </a:lnTo>
                <a:lnTo>
                  <a:pt x="48" y="50"/>
                </a:lnTo>
                <a:lnTo>
                  <a:pt x="2" y="64"/>
                </a:lnTo>
                <a:lnTo>
                  <a:pt x="0" y="64"/>
                </a:lnTo>
                <a:lnTo>
                  <a:pt x="20" y="32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2" name="Rectangle 5"/>
          <p:cNvSpPr>
            <a:spLocks noChangeArrowheads="1"/>
          </p:cNvSpPr>
          <p:nvPr/>
        </p:nvSpPr>
        <p:spPr bwMode="auto">
          <a:xfrm>
            <a:off x="2114550" y="26988"/>
            <a:ext cx="491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23&amp;#x0D;&amp;#x0A;FlexArt&amp;quot;&quot;/&gt;&lt;property id=&quot;20307&quot; value=&quot;257&quot;/&gt;&lt;/object&gt;&lt;object type=&quot;3&quot; unique_id=&quot;154456&quot;&gt;&lt;property id=&quot;20148&quot; value=&quot;5&quot;/&gt;&lt;property id=&quot;20300&quot; value=&quot;Slide 2 - &amp;quot;Co 23&amp;quot;&quot;/&gt;&lt;property id=&quot;20307&quot; value=&quot;264&quot;/&gt;&lt;/object&gt;&lt;object type=&quot;3&quot; unique_id=&quot;204344&quot;&gt;&lt;property id=&quot;20148&quot; value=&quot;5&quot;/&gt;&lt;property id=&quot;20300&quot; value=&quot;Slide 3 - &amp;quot;Fig. 23.1&amp;quot;&quot;/&gt;&lt;property id=&quot;20307&quot; value=&quot;265&quot;/&gt;&lt;/object&gt;&lt;object type=&quot;3&quot; unique_id=&quot;218108&quot;&gt;&lt;property id=&quot;20148&quot; value=&quot;5&quot;/&gt;&lt;property id=&quot;20300&quot; value=&quot;Slide 4 - &amp;quot;Fig. 23.2&amp;quot;&quot;/&gt;&lt;property id=&quot;20307&quot; value=&quot;266&quot;/&gt;&lt;/object&gt;&lt;object type=&quot;3&quot; unique_id=&quot;218109&quot;&gt;&lt;property id=&quot;20148&quot; value=&quot;5&quot;/&gt;&lt;property id=&quot;20300&quot; value=&quot;Slide 5 - &amp;quot;Fig. 23.3&amp;quot;&quot;/&gt;&lt;property id=&quot;20307&quot; value=&quot;267&quot;/&gt;&lt;/object&gt;&lt;object type=&quot;3&quot; unique_id=&quot;218110&quot;&gt;&lt;property id=&quot;20148&quot; value=&quot;5&quot;/&gt;&lt;property id=&quot;20300&quot; value=&quot;Slide 6 - &amp;quot;Fig. 23.4&amp;quot;&quot;/&gt;&lt;property id=&quot;20307&quot; value=&quot;268&quot;/&gt;&lt;/object&gt;&lt;object type=&quot;3&quot; unique_id=&quot;218111&quot;&gt;&lt;property id=&quot;20148&quot; value=&quot;5&quot;/&gt;&lt;property id=&quot;20300&quot; value=&quot;Slide 7 - &amp;quot;Fig. 23.5&amp;quot;&quot;/&gt;&lt;property id=&quot;20307&quot; value=&quot;269&quot;/&gt;&lt;/object&gt;&lt;object type=&quot;3&quot; unique_id=&quot;218112&quot;&gt;&lt;property id=&quot;20148&quot; value=&quot;5&quot;/&gt;&lt;property id=&quot;20300&quot; value=&quot;Slide 8 - &amp;quot;Fig. 23.6&amp;quot;&quot;/&gt;&lt;property id=&quot;20307&quot; value=&quot;270&quot;/&gt;&lt;/object&gt;&lt;object type=&quot;3&quot; unique_id=&quot;218113&quot;&gt;&lt;property id=&quot;20148&quot; value=&quot;5&quot;/&gt;&lt;property id=&quot;20300&quot; value=&quot;Slide 9 - &amp;quot;Fig. 23.7&amp;quot;&quot;/&gt;&lt;property id=&quot;20307&quot; value=&quot;271&quot;/&gt;&lt;/object&gt;&lt;object type=&quot;3&quot; unique_id=&quot;218114&quot;&gt;&lt;property id=&quot;20148&quot; value=&quot;5&quot;/&gt;&lt;property id=&quot;20300&quot; value=&quot;Slide 10 - &amp;quot;Fig. 23.8&amp;quot;&quot;/&gt;&lt;property id=&quot;20307&quot; value=&quot;272&quot;/&gt;&lt;/object&gt;&lt;object type=&quot;3&quot; unique_id=&quot;218115&quot;&gt;&lt;property id=&quot;20148&quot; value=&quot;5&quot;/&gt;&lt;property id=&quot;20300&quot; value=&quot;Slide 11 - &amp;quot;Fig. 23.9&amp;quot;&quot;/&gt;&lt;property id=&quot;20307&quot; value=&quot;273&quot;/&gt;&lt;/object&gt;&lt;object type=&quot;3&quot; unique_id=&quot;218116&quot;&gt;&lt;property id=&quot;20148&quot; value=&quot;5&quot;/&gt;&lt;property id=&quot;20300&quot; value=&quot;Slide 12 - &amp;quot;Fig. 23.10&amp;quot;&quot;/&gt;&lt;property id=&quot;20307&quot; value=&quot;274&quot;/&gt;&lt;/object&gt;&lt;object type=&quot;3&quot; unique_id=&quot;218117&quot;&gt;&lt;property id=&quot;20148&quot; value=&quot;5&quot;/&gt;&lt;property id=&quot;20300&quot; value=&quot;Slide 13 - &amp;quot;Fig. 23.11&amp;quot;&quot;/&gt;&lt;property id=&quot;20307&quot; value=&quot;275&quot;/&gt;&lt;/object&gt;&lt;object type=&quot;3&quot; unique_id=&quot;218118&quot;&gt;&lt;property id=&quot;20148&quot; value=&quot;5&quot;/&gt;&lt;property id=&quot;20300&quot; value=&quot;Slide 14 - &amp;quot;Fig. 23.12&amp;quot;&quot;/&gt;&lt;property id=&quot;20307&quot; value=&quot;276&quot;/&gt;&lt;/object&gt;&lt;object type=&quot;3&quot; unique_id=&quot;218119&quot;&gt;&lt;property id=&quot;20148&quot; value=&quot;5&quot;/&gt;&lt;property id=&quot;20300&quot; value=&quot;Slide 15 - &amp;quot;Fig. 23.13&amp;quot;&quot;/&gt;&lt;property id=&quot;20307&quot; value=&quot;277&quot;/&gt;&lt;/object&gt;&lt;object type=&quot;3&quot; unique_id=&quot;218120&quot;&gt;&lt;property id=&quot;20148&quot; value=&quot;5&quot;/&gt;&lt;property id=&quot;20300&quot; value=&quot;Slide 16 - &amp;quot;Fig. 23.14&amp;quot;&quot;/&gt;&lt;property id=&quot;20307&quot; value=&quot;278&quot;/&gt;&lt;/object&gt;&lt;object type=&quot;3&quot; unique_id=&quot;218121&quot;&gt;&lt;property id=&quot;20148&quot; value=&quot;5&quot;/&gt;&lt;property id=&quot;20300&quot; value=&quot;Slide 17 - &amp;quot;Fig. 23.15&amp;quot;&quot;/&gt;&lt;property id=&quot;20307&quot; value=&quot;279&quot;/&gt;&lt;/object&gt;&lt;object type=&quot;3&quot; unique_id=&quot;218122&quot;&gt;&lt;property id=&quot;20148&quot; value=&quot;5&quot;/&gt;&lt;property id=&quot;20300&quot; value=&quot;Slide 18 - &amp;quot;Fig. 23.16&amp;quot;&quot;/&gt;&lt;property id=&quot;20307&quot; value=&quot;280&quot;/&gt;&lt;/object&gt;&lt;object type=&quot;3&quot; unique_id=&quot;218123&quot;&gt;&lt;property id=&quot;20148&quot; value=&quot;5&quot;/&gt;&lt;property id=&quot;20300&quot; value=&quot;Slide 19 - &amp;quot;Fig. 23.17&amp;quot;&quot;/&gt;&lt;property id=&quot;20307&quot; value=&quot;281&quot;/&gt;&lt;/object&gt;&lt;object type=&quot;3&quot; unique_id=&quot;218124&quot;&gt;&lt;property id=&quot;20148&quot; value=&quot;5&quot;/&gt;&lt;property id=&quot;20300&quot; value=&quot;Slide 20 - &amp;quot;Fig. 23.18&amp;quot;&quot;/&gt;&lt;property id=&quot;20307&quot; value=&quot;282&quot;/&gt;&lt;/object&gt;&lt;object type=&quot;3&quot; unique_id=&quot;218125&quot;&gt;&lt;property id=&quot;20148&quot; value=&quot;5&quot;/&gt;&lt;property id=&quot;20300&quot; value=&quot;Slide 21 - &amp;quot;Fig. 23.19&amp;quot;&quot;/&gt;&lt;property id=&quot;20307&quot; value=&quot;283&quot;/&gt;&lt;/object&gt;&lt;object type=&quot;3&quot; unique_id=&quot;218126&quot;&gt;&lt;property id=&quot;20148&quot; value=&quot;5&quot;/&gt;&lt;property id=&quot;20300&quot; value=&quot;Slide 22 - &amp;quot;Fig. 23.20&amp;quot;&quot;/&gt;&lt;property id=&quot;20307&quot; value=&quot;284&quot;/&gt;&lt;/object&gt;&lt;object type=&quot;3&quot; unique_id=&quot;218127&quot;&gt;&lt;property id=&quot;20148&quot; value=&quot;5&quot;/&gt;&lt;property id=&quot;20300&quot; value=&quot;Slide 23 - &amp;quot;Fig. 23.21&amp;quot;&quot;/&gt;&lt;property id=&quot;20307&quot; value=&quot;285&quot;/&gt;&lt;/object&gt;&lt;object type=&quot;3&quot; unique_id=&quot;218128&quot;&gt;&lt;property id=&quot;20148&quot; value=&quot;5&quot;/&gt;&lt;property id=&quot;20300&quot; value=&quot;Slide 24 - &amp;quot;Table 23.1&amp;quot;&quot;/&gt;&lt;property id=&quot;20307&quot; value=&quot;286&quot;/&gt;&lt;/object&gt;&lt;object type=&quot;3&quot; unique_id=&quot;218129&quot;&gt;&lt;property id=&quot;20148&quot; value=&quot;5&quot;/&gt;&lt;property id=&quot;20300&quot; value=&quot;Slide 26 - &amp;quot;Table 23.2&amp;quot;&quot;/&gt;&lt;property id=&quot;20307&quot; value=&quot;287&quot;/&gt;&lt;/object&gt;&lt;object type=&quot;3&quot; unique_id=&quot;218130&quot;&gt;&lt;property id=&quot;20148&quot; value=&quot;5&quot;/&gt;&lt;property id=&quot;20300&quot; value=&quot;Slide 27 - &amp;quot;Fig. 23.23&amp;quot;&quot;/&gt;&lt;property id=&quot;20307&quot; value=&quot;288&quot;/&gt;&lt;/object&gt;&lt;object type=&quot;3&quot; unique_id=&quot;218131&quot;&gt;&lt;property id=&quot;20148&quot; value=&quot;5&quot;/&gt;&lt;property id=&quot;20300&quot; value=&quot;Slide 28 - &amp;quot;Fig. 23.24&amp;quot;&quot;/&gt;&lt;property id=&quot;20307&quot; value=&quot;289&quot;/&gt;&lt;/object&gt;&lt;object type=&quot;3&quot; unique_id=&quot;218132&quot;&gt;&lt;property id=&quot;20148&quot; value=&quot;5&quot;/&gt;&lt;property id=&quot;20300&quot; value=&quot;Slide 29 - &amp;quot;Table 23.3&amp;quot;&quot;/&gt;&lt;property id=&quot;20307&quot; value=&quot;290&quot;/&gt;&lt;/object&gt;&lt;object type=&quot;3&quot; unique_id=&quot;218133&quot;&gt;&lt;property id=&quot;20148&quot; value=&quot;5&quot;/&gt;&lt;property id=&quot;20300&quot; value=&quot;Slide 30 - &amp;quot;Fig. 23.25&amp;quot;&quot;/&gt;&lt;property id=&quot;20307&quot; value=&quot;291&quot;/&gt;&lt;/object&gt;&lt;object type=&quot;3&quot; unique_id=&quot;218220&quot;&gt;&lt;property id=&quot;20148&quot; value=&quot;5&quot;/&gt;&lt;property id=&quot;20300&quot; value=&quot;Slide 25 - &amp;quot;Fig. 23.22&amp;quot;&quot;/&gt;&lt;property id=&quot;20307&quot; value=&quot;300&quot;/&gt;&lt;/object&gt;&lt;object type=&quot;3&quot; unique_id=&quot;218221&quot;&gt;&lt;property id=&quot;20148&quot; value=&quot;5&quot;/&gt;&lt;property id=&quot;20300&quot; value=&quot;Slide 31 - &amp;quot;Page 920&amp;quot;&quot;/&gt;&lt;property id=&quot;20307&quot; value=&quot;301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2151</Words>
  <Application>Microsoft Macintosh PowerPoint</Application>
  <PresentationFormat>On-screen Show (4:3)</PresentationFormat>
  <Paragraphs>873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ヒラギノ角ゴ Pro W3</vt:lpstr>
      <vt:lpstr>Symbol</vt:lpstr>
      <vt:lpstr>Tahoma</vt:lpstr>
      <vt:lpstr>Calibri</vt:lpstr>
      <vt:lpstr>Times New Roman</vt:lpstr>
      <vt:lpstr>Default Design</vt:lpstr>
      <vt:lpstr>Fig. 23.1</vt:lpstr>
      <vt:lpstr>Fig. 23.2</vt:lpstr>
      <vt:lpstr>Fig. 23.3</vt:lpstr>
      <vt:lpstr>Fig. 23.4</vt:lpstr>
      <vt:lpstr>Fig. 23.5</vt:lpstr>
      <vt:lpstr>Fig. 23.6</vt:lpstr>
      <vt:lpstr>Fig. 23.7</vt:lpstr>
      <vt:lpstr>Fig. 23.8</vt:lpstr>
      <vt:lpstr>Fig. 23.9</vt:lpstr>
      <vt:lpstr>Fig. 23.10</vt:lpstr>
      <vt:lpstr>Fig. 23.11</vt:lpstr>
      <vt:lpstr>Fig. 23.12</vt:lpstr>
      <vt:lpstr>Fig. 23.13</vt:lpstr>
      <vt:lpstr>Fig. 23.14</vt:lpstr>
      <vt:lpstr>Fig. 23.15</vt:lpstr>
      <vt:lpstr>Fig. 23.16</vt:lpstr>
      <vt:lpstr>Fig. 23.17</vt:lpstr>
      <vt:lpstr>Fig. 23.18</vt:lpstr>
      <vt:lpstr>Fig. 23.19</vt:lpstr>
      <vt:lpstr>Fig. 23.20</vt:lpstr>
      <vt:lpstr>Fig. 23.21</vt:lpstr>
      <vt:lpstr>Table 23.1</vt:lpstr>
      <vt:lpstr>Fig. 23.22</vt:lpstr>
      <vt:lpstr>Fig. 23.23</vt:lpstr>
      <vt:lpstr>Fig. 23.24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 FlexArt</dc:title>
  <dc:creator>Laser</dc:creator>
  <cp:lastModifiedBy>Ty Hoffman</cp:lastModifiedBy>
  <cp:revision>846</cp:revision>
  <dcterms:created xsi:type="dcterms:W3CDTF">2014-12-30T18:54:40Z</dcterms:created>
  <dcterms:modified xsi:type="dcterms:W3CDTF">2014-12-30T19:00:25Z</dcterms:modified>
</cp:coreProperties>
</file>