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28"/>
  </p:notesMasterIdLst>
  <p:sldIdLst>
    <p:sldId id="265" r:id="rId2"/>
    <p:sldId id="266" r:id="rId3"/>
    <p:sldId id="267" r:id="rId4"/>
    <p:sldId id="298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6" r:id="rId20"/>
    <p:sldId id="287" r:id="rId21"/>
    <p:sldId id="288" r:id="rId22"/>
    <p:sldId id="290" r:id="rId23"/>
    <p:sldId id="291" r:id="rId24"/>
    <p:sldId id="292" r:id="rId25"/>
    <p:sldId id="293" r:id="rId26"/>
    <p:sldId id="294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B6F3C"/>
    <a:srgbClr val="285903"/>
    <a:srgbClr val="1F6200"/>
    <a:srgbClr val="FFCC99"/>
    <a:srgbClr val="FFFFFF"/>
    <a:srgbClr val="8A9E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155" autoAdjust="0"/>
    <p:restoredTop sz="99536" autoAdjust="0"/>
  </p:normalViewPr>
  <p:slideViewPr>
    <p:cSldViewPr snapToGrid="0" snapToObjects="1" showGuides="1">
      <p:cViewPr varScale="1">
        <p:scale>
          <a:sx n="228" d="100"/>
          <a:sy n="228" d="100"/>
        </p:scale>
        <p:origin x="-2432" y="-104"/>
      </p:cViewPr>
      <p:guideLst>
        <p:guide orient="horz" pos="402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tags" Target="tags/tag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FCDC7F-8DDF-7746-BE8F-42992E37EFF3}" type="datetimeFigureOut">
              <a:rPr lang="en-US"/>
              <a:pPr/>
              <a:t>12/30/14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C66A51-AA35-F941-B9E8-DD5B1B779C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FE0107-6EB4-1F48-AFE8-F733218D83D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3D2B8BD-B795-8D4A-9B87-19211B2FADD8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35D9F82-C916-4543-BDF1-DF6F8626E50B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A36A085-CE25-D04C-B121-5AA392D13352}" type="slidenum">
              <a:rPr lang="en-US" sz="1200"/>
              <a:pPr algn="r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763D35B-4A0D-CB44-A025-92684A9AB97A}" type="slidenum">
              <a:rPr lang="en-US" sz="1200"/>
              <a:pPr algn="r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E26B319-F4EC-394B-83DA-42B7C62F1DFB}" type="slidenum">
              <a:rPr lang="en-US" sz="1200"/>
              <a:pPr algn="r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58B0140-6426-354C-B224-2CA25BCDB198}" type="slidenum">
              <a:rPr lang="en-US" sz="1200"/>
              <a:pPr algn="r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D62146E-BBC7-CC4B-B556-B2D0174E9F94}" type="slidenum">
              <a:rPr lang="en-US" sz="1200"/>
              <a:pPr algn="r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710EA4A-54CB-A845-AA53-DE73BCC48673}" type="slidenum">
              <a:rPr lang="en-US" sz="1200"/>
              <a:pPr algn="r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2BF02B8-3119-734B-9E22-22E45BB7F3C8}" type="slidenum">
              <a:rPr lang="en-US" sz="1200"/>
              <a:pPr algn="r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6D177C5-429A-CD43-B08C-6C6B00DA203D}" type="slidenum">
              <a:rPr lang="en-US" sz="1200"/>
              <a:pPr algn="r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AFD0056-CEFC-6A4C-8387-DEBB86EB25E6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C33B725-17C5-F942-B263-9275370B3DD9}" type="slidenum">
              <a:rPr lang="en-US" sz="1200"/>
              <a:pPr algn="r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700B763-0C5C-9E4D-A1F1-D980488EF929}" type="slidenum">
              <a:rPr lang="en-US" sz="1200"/>
              <a:pPr algn="r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2CDF14F-D9DC-AB4D-B197-86CF3DD9E9F6}" type="slidenum">
              <a:rPr lang="en-US" sz="1200"/>
              <a:pPr algn="r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291195D-CC61-F840-84A6-E15650E56BFA}" type="slidenum">
              <a:rPr lang="en-US" sz="1200"/>
              <a:pPr algn="r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AD01291-6E7E-4D41-8F75-CC7DEF15D148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96F77DC-3136-FC40-BCF1-263822C0D8CE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5FE0C0A-5219-854B-B29A-807C8E71049A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825D094-B2BA-594F-A49E-83643142F14C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14C2238-48BC-3F49-A084-79DB7FDC6BBD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EBB48D-17C2-2F48-80A8-92263CBB5033}" type="slidenum">
              <a:rPr lang="en-US" sz="1200"/>
              <a:pPr algn="r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720CF27-9E1E-AC45-8045-97A5222199BF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171825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"/>
            <a:ext cx="9144000" cy="65151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7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9688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22.1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074863" y="115888"/>
            <a:ext cx="4994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7172" name="Picture 264" descr="sal03717_22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0438" y="609600"/>
            <a:ext cx="4360862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244"/>
          <p:cNvSpPr txBox="1">
            <a:spLocks noChangeArrowheads="1"/>
          </p:cNvSpPr>
          <p:nvPr/>
        </p:nvSpPr>
        <p:spPr bwMode="auto">
          <a:xfrm>
            <a:off x="1719263" y="293688"/>
            <a:ext cx="56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Nasal</a:t>
            </a:r>
          </a:p>
          <a:p>
            <a:r>
              <a:rPr lang="en-US" sz="1300" b="1"/>
              <a:t>cavity</a:t>
            </a:r>
          </a:p>
        </p:txBody>
      </p:sp>
      <p:sp>
        <p:nvSpPr>
          <p:cNvPr id="7174" name="Text Box 245"/>
          <p:cNvSpPr txBox="1">
            <a:spLocks noChangeArrowheads="1"/>
          </p:cNvSpPr>
          <p:nvPr/>
        </p:nvSpPr>
        <p:spPr bwMode="auto">
          <a:xfrm>
            <a:off x="1719263" y="822325"/>
            <a:ext cx="571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Hard</a:t>
            </a:r>
          </a:p>
          <a:p>
            <a:r>
              <a:rPr lang="en-US" sz="1300" b="1"/>
              <a:t>palate</a:t>
            </a:r>
          </a:p>
        </p:txBody>
      </p:sp>
      <p:sp>
        <p:nvSpPr>
          <p:cNvPr id="7175" name="Text Box 246"/>
          <p:cNvSpPr txBox="1">
            <a:spLocks noChangeArrowheads="1"/>
          </p:cNvSpPr>
          <p:nvPr/>
        </p:nvSpPr>
        <p:spPr bwMode="auto">
          <a:xfrm>
            <a:off x="1719263" y="1546225"/>
            <a:ext cx="615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Nostril</a:t>
            </a:r>
          </a:p>
        </p:txBody>
      </p:sp>
      <p:sp>
        <p:nvSpPr>
          <p:cNvPr id="7176" name="Text Box 247"/>
          <p:cNvSpPr txBox="1">
            <a:spLocks noChangeArrowheads="1"/>
          </p:cNvSpPr>
          <p:nvPr/>
        </p:nvSpPr>
        <p:spPr bwMode="auto">
          <a:xfrm>
            <a:off x="1719263" y="1882775"/>
            <a:ext cx="7445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Pharynx</a:t>
            </a:r>
          </a:p>
        </p:txBody>
      </p:sp>
      <p:sp>
        <p:nvSpPr>
          <p:cNvPr id="7177" name="Text Box 248"/>
          <p:cNvSpPr txBox="1">
            <a:spLocks noChangeArrowheads="1"/>
          </p:cNvSpPr>
          <p:nvPr/>
        </p:nvSpPr>
        <p:spPr bwMode="auto">
          <a:xfrm>
            <a:off x="1719263" y="2219325"/>
            <a:ext cx="63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Larynx</a:t>
            </a:r>
          </a:p>
        </p:txBody>
      </p:sp>
      <p:sp>
        <p:nvSpPr>
          <p:cNvPr id="7178" name="Text Box 249"/>
          <p:cNvSpPr txBox="1">
            <a:spLocks noChangeArrowheads="1"/>
          </p:cNvSpPr>
          <p:nvPr/>
        </p:nvSpPr>
        <p:spPr bwMode="auto">
          <a:xfrm>
            <a:off x="1719263" y="2820988"/>
            <a:ext cx="7270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Trachea</a:t>
            </a:r>
          </a:p>
        </p:txBody>
      </p:sp>
      <p:sp>
        <p:nvSpPr>
          <p:cNvPr id="7179" name="Text Box 250"/>
          <p:cNvSpPr txBox="1">
            <a:spLocks noChangeArrowheads="1"/>
          </p:cNvSpPr>
          <p:nvPr/>
        </p:nvSpPr>
        <p:spPr bwMode="auto">
          <a:xfrm>
            <a:off x="1719263" y="3924300"/>
            <a:ext cx="9128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Right lung</a:t>
            </a:r>
          </a:p>
        </p:txBody>
      </p:sp>
      <p:sp>
        <p:nvSpPr>
          <p:cNvPr id="7180" name="Text Box 251"/>
          <p:cNvSpPr txBox="1">
            <a:spLocks noChangeArrowheads="1"/>
          </p:cNvSpPr>
          <p:nvPr/>
        </p:nvSpPr>
        <p:spPr bwMode="auto">
          <a:xfrm>
            <a:off x="1719263" y="4533900"/>
            <a:ext cx="64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Pleural</a:t>
            </a:r>
          </a:p>
          <a:p>
            <a:r>
              <a:rPr lang="en-US" sz="1300" b="1"/>
              <a:t>cavity</a:t>
            </a:r>
          </a:p>
        </p:txBody>
      </p:sp>
      <p:sp>
        <p:nvSpPr>
          <p:cNvPr id="7181" name="Text Box 252"/>
          <p:cNvSpPr txBox="1">
            <a:spLocks noChangeArrowheads="1"/>
          </p:cNvSpPr>
          <p:nvPr/>
        </p:nvSpPr>
        <p:spPr bwMode="auto">
          <a:xfrm>
            <a:off x="1719263" y="533400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Pleura</a:t>
            </a:r>
          </a:p>
          <a:p>
            <a:r>
              <a:rPr lang="en-US" sz="1300" b="1"/>
              <a:t>(cut)</a:t>
            </a:r>
          </a:p>
        </p:txBody>
      </p:sp>
      <p:sp>
        <p:nvSpPr>
          <p:cNvPr id="7182" name="Text Box 255"/>
          <p:cNvSpPr txBox="1">
            <a:spLocks noChangeArrowheads="1"/>
          </p:cNvSpPr>
          <p:nvPr/>
        </p:nvSpPr>
        <p:spPr bwMode="auto">
          <a:xfrm>
            <a:off x="6362700" y="830263"/>
            <a:ext cx="8175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Posterior</a:t>
            </a:r>
          </a:p>
          <a:p>
            <a:r>
              <a:rPr lang="en-US" sz="1300" b="1"/>
              <a:t>nasal</a:t>
            </a:r>
          </a:p>
          <a:p>
            <a:r>
              <a:rPr lang="en-US" sz="1300" b="1"/>
              <a:t>aperture</a:t>
            </a:r>
          </a:p>
        </p:txBody>
      </p:sp>
      <p:sp>
        <p:nvSpPr>
          <p:cNvPr id="7183" name="Text Box 256"/>
          <p:cNvSpPr txBox="1">
            <a:spLocks noChangeArrowheads="1"/>
          </p:cNvSpPr>
          <p:nvPr/>
        </p:nvSpPr>
        <p:spPr bwMode="auto">
          <a:xfrm>
            <a:off x="6362700" y="1414463"/>
            <a:ext cx="939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Soft palate</a:t>
            </a:r>
          </a:p>
        </p:txBody>
      </p:sp>
      <p:sp>
        <p:nvSpPr>
          <p:cNvPr id="7184" name="Text Box 257"/>
          <p:cNvSpPr txBox="1">
            <a:spLocks noChangeArrowheads="1"/>
          </p:cNvSpPr>
          <p:nvPr/>
        </p:nvSpPr>
        <p:spPr bwMode="auto">
          <a:xfrm>
            <a:off x="6362700" y="1720850"/>
            <a:ext cx="847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Epiglottis</a:t>
            </a:r>
          </a:p>
        </p:txBody>
      </p:sp>
      <p:sp>
        <p:nvSpPr>
          <p:cNvPr id="7185" name="Text Box 258"/>
          <p:cNvSpPr txBox="1">
            <a:spLocks noChangeArrowheads="1"/>
          </p:cNvSpPr>
          <p:nvPr/>
        </p:nvSpPr>
        <p:spPr bwMode="auto">
          <a:xfrm>
            <a:off x="6362700" y="2198688"/>
            <a:ext cx="9858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Esophagus</a:t>
            </a:r>
          </a:p>
        </p:txBody>
      </p:sp>
      <p:sp>
        <p:nvSpPr>
          <p:cNvPr id="7186" name="Text Box 259"/>
          <p:cNvSpPr txBox="1">
            <a:spLocks noChangeArrowheads="1"/>
          </p:cNvSpPr>
          <p:nvPr/>
        </p:nvSpPr>
        <p:spPr bwMode="auto">
          <a:xfrm>
            <a:off x="6362700" y="2787650"/>
            <a:ext cx="793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Left lung</a:t>
            </a:r>
          </a:p>
        </p:txBody>
      </p:sp>
      <p:sp>
        <p:nvSpPr>
          <p:cNvPr id="7187" name="Text Box 260"/>
          <p:cNvSpPr txBox="1">
            <a:spLocks noChangeArrowheads="1"/>
          </p:cNvSpPr>
          <p:nvPr/>
        </p:nvSpPr>
        <p:spPr bwMode="auto">
          <a:xfrm>
            <a:off x="6362700" y="3292475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Left main</a:t>
            </a:r>
          </a:p>
          <a:p>
            <a:r>
              <a:rPr lang="en-US" sz="1300" b="1"/>
              <a:t>bronchus</a:t>
            </a:r>
          </a:p>
        </p:txBody>
      </p:sp>
      <p:sp>
        <p:nvSpPr>
          <p:cNvPr id="7188" name="Text Box 261"/>
          <p:cNvSpPr txBox="1">
            <a:spLocks noChangeArrowheads="1"/>
          </p:cNvSpPr>
          <p:nvPr/>
        </p:nvSpPr>
        <p:spPr bwMode="auto">
          <a:xfrm>
            <a:off x="6362700" y="3725863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Lobar</a:t>
            </a:r>
          </a:p>
          <a:p>
            <a:r>
              <a:rPr lang="en-US" sz="1300" b="1"/>
              <a:t>bronchus</a:t>
            </a:r>
          </a:p>
        </p:txBody>
      </p:sp>
      <p:sp>
        <p:nvSpPr>
          <p:cNvPr id="7189" name="Text Box 262"/>
          <p:cNvSpPr txBox="1">
            <a:spLocks noChangeArrowheads="1"/>
          </p:cNvSpPr>
          <p:nvPr/>
        </p:nvSpPr>
        <p:spPr bwMode="auto">
          <a:xfrm>
            <a:off x="6362700" y="4184650"/>
            <a:ext cx="92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Segmental</a:t>
            </a:r>
          </a:p>
          <a:p>
            <a:r>
              <a:rPr lang="en-US" sz="1300" b="1"/>
              <a:t>bronchus</a:t>
            </a:r>
          </a:p>
        </p:txBody>
      </p:sp>
      <p:sp>
        <p:nvSpPr>
          <p:cNvPr id="7190" name="Text Box 263"/>
          <p:cNvSpPr txBox="1">
            <a:spLocks noChangeArrowheads="1"/>
          </p:cNvSpPr>
          <p:nvPr/>
        </p:nvSpPr>
        <p:spPr bwMode="auto">
          <a:xfrm>
            <a:off x="6469063" y="6016625"/>
            <a:ext cx="955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Diaphragm</a:t>
            </a:r>
          </a:p>
        </p:txBody>
      </p:sp>
      <p:sp>
        <p:nvSpPr>
          <p:cNvPr id="67" name="Freeform 145"/>
          <p:cNvSpPr>
            <a:spLocks/>
          </p:cNvSpPr>
          <p:nvPr/>
        </p:nvSpPr>
        <p:spPr bwMode="auto">
          <a:xfrm>
            <a:off x="2263775" y="1370013"/>
            <a:ext cx="577850" cy="285750"/>
          </a:xfrm>
          <a:custGeom>
            <a:avLst/>
            <a:gdLst>
              <a:gd name="T0" fmla="*/ 0 w 305"/>
              <a:gd name="T1" fmla="*/ 2147483647 h 180"/>
              <a:gd name="T2" fmla="*/ 2147483647 w 305"/>
              <a:gd name="T3" fmla="*/ 2147483647 h 180"/>
              <a:gd name="T4" fmla="*/ 2147483647 w 305"/>
              <a:gd name="T5" fmla="*/ 0 h 180"/>
              <a:gd name="T6" fmla="*/ 0 60000 65536"/>
              <a:gd name="T7" fmla="*/ 0 60000 65536"/>
              <a:gd name="T8" fmla="*/ 0 60000 65536"/>
              <a:gd name="T9" fmla="*/ 0 w 305"/>
              <a:gd name="T10" fmla="*/ 0 h 180"/>
              <a:gd name="T11" fmla="*/ 305 w 305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180">
                <a:moveTo>
                  <a:pt x="0" y="180"/>
                </a:moveTo>
                <a:lnTo>
                  <a:pt x="155" y="180"/>
                </a:lnTo>
                <a:lnTo>
                  <a:pt x="305" y="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Line 139"/>
          <p:cNvSpPr>
            <a:spLocks noChangeShapeType="1"/>
          </p:cNvSpPr>
          <p:nvPr/>
        </p:nvSpPr>
        <p:spPr bwMode="auto">
          <a:xfrm>
            <a:off x="2555875" y="4033838"/>
            <a:ext cx="811213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Line 140"/>
          <p:cNvSpPr>
            <a:spLocks noChangeShapeType="1"/>
          </p:cNvSpPr>
          <p:nvPr/>
        </p:nvSpPr>
        <p:spPr bwMode="auto">
          <a:xfrm>
            <a:off x="2324100" y="4646613"/>
            <a:ext cx="56832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Line 142"/>
          <p:cNvSpPr>
            <a:spLocks noChangeShapeType="1"/>
          </p:cNvSpPr>
          <p:nvPr/>
        </p:nvSpPr>
        <p:spPr bwMode="auto">
          <a:xfrm>
            <a:off x="2295525" y="5443538"/>
            <a:ext cx="811213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Line 143"/>
          <p:cNvSpPr>
            <a:spLocks noChangeShapeType="1"/>
          </p:cNvSpPr>
          <p:nvPr/>
        </p:nvSpPr>
        <p:spPr bwMode="auto">
          <a:xfrm flipH="1">
            <a:off x="2392363" y="2935288"/>
            <a:ext cx="189865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Line 144"/>
          <p:cNvSpPr>
            <a:spLocks noChangeShapeType="1"/>
          </p:cNvSpPr>
          <p:nvPr/>
        </p:nvSpPr>
        <p:spPr bwMode="auto">
          <a:xfrm flipH="1">
            <a:off x="2268538" y="2328863"/>
            <a:ext cx="187325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Freeform 150"/>
          <p:cNvSpPr>
            <a:spLocks/>
          </p:cNvSpPr>
          <p:nvPr/>
        </p:nvSpPr>
        <p:spPr bwMode="auto">
          <a:xfrm>
            <a:off x="2392363" y="1660525"/>
            <a:ext cx="1847850" cy="330200"/>
          </a:xfrm>
          <a:custGeom>
            <a:avLst/>
            <a:gdLst>
              <a:gd name="T0" fmla="*/ 0 w 1118"/>
              <a:gd name="T1" fmla="*/ 2147483647 h 208"/>
              <a:gd name="T2" fmla="*/ 2147483647 w 1118"/>
              <a:gd name="T3" fmla="*/ 2147483647 h 208"/>
              <a:gd name="T4" fmla="*/ 2147483647 w 1118"/>
              <a:gd name="T5" fmla="*/ 0 h 208"/>
              <a:gd name="T6" fmla="*/ 0 60000 65536"/>
              <a:gd name="T7" fmla="*/ 0 60000 65536"/>
              <a:gd name="T8" fmla="*/ 0 60000 65536"/>
              <a:gd name="T9" fmla="*/ 0 w 1118"/>
              <a:gd name="T10" fmla="*/ 0 h 208"/>
              <a:gd name="T11" fmla="*/ 1118 w 1118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8" h="208">
                <a:moveTo>
                  <a:pt x="0" y="208"/>
                </a:moveTo>
                <a:lnTo>
                  <a:pt x="95" y="208"/>
                </a:lnTo>
                <a:lnTo>
                  <a:pt x="1118" y="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Freeform 146"/>
          <p:cNvSpPr>
            <a:spLocks/>
          </p:cNvSpPr>
          <p:nvPr/>
        </p:nvSpPr>
        <p:spPr bwMode="auto">
          <a:xfrm>
            <a:off x="2203450" y="936625"/>
            <a:ext cx="1089025" cy="527050"/>
          </a:xfrm>
          <a:custGeom>
            <a:avLst/>
            <a:gdLst>
              <a:gd name="T0" fmla="*/ 0 w 642"/>
              <a:gd name="T1" fmla="*/ 0 h 332"/>
              <a:gd name="T2" fmla="*/ 2147483647 w 642"/>
              <a:gd name="T3" fmla="*/ 0 h 332"/>
              <a:gd name="T4" fmla="*/ 2147483647 w 642"/>
              <a:gd name="T5" fmla="*/ 2147483647 h 332"/>
              <a:gd name="T6" fmla="*/ 0 60000 65536"/>
              <a:gd name="T7" fmla="*/ 0 60000 65536"/>
              <a:gd name="T8" fmla="*/ 0 60000 65536"/>
              <a:gd name="T9" fmla="*/ 0 w 642"/>
              <a:gd name="T10" fmla="*/ 0 h 332"/>
              <a:gd name="T11" fmla="*/ 642 w 64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2" h="332">
                <a:moveTo>
                  <a:pt x="0" y="0"/>
                </a:moveTo>
                <a:lnTo>
                  <a:pt x="219" y="0"/>
                </a:lnTo>
                <a:lnTo>
                  <a:pt x="642" y="332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Freeform 161"/>
          <p:cNvSpPr>
            <a:spLocks/>
          </p:cNvSpPr>
          <p:nvPr/>
        </p:nvSpPr>
        <p:spPr bwMode="auto">
          <a:xfrm>
            <a:off x="2206625" y="396875"/>
            <a:ext cx="1120775" cy="711200"/>
          </a:xfrm>
          <a:custGeom>
            <a:avLst/>
            <a:gdLst>
              <a:gd name="T0" fmla="*/ 0 w 632"/>
              <a:gd name="T1" fmla="*/ 0 h 448"/>
              <a:gd name="T2" fmla="*/ 2147483647 w 632"/>
              <a:gd name="T3" fmla="*/ 0 h 448"/>
              <a:gd name="T4" fmla="*/ 2147483647 w 632"/>
              <a:gd name="T5" fmla="*/ 2147483647 h 448"/>
              <a:gd name="T6" fmla="*/ 0 60000 65536"/>
              <a:gd name="T7" fmla="*/ 0 60000 65536"/>
              <a:gd name="T8" fmla="*/ 0 60000 65536"/>
              <a:gd name="T9" fmla="*/ 0 w 632"/>
              <a:gd name="T10" fmla="*/ 0 h 448"/>
              <a:gd name="T11" fmla="*/ 632 w 632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448">
                <a:moveTo>
                  <a:pt x="0" y="0"/>
                </a:moveTo>
                <a:lnTo>
                  <a:pt x="189" y="0"/>
                </a:lnTo>
                <a:lnTo>
                  <a:pt x="632" y="448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Freeform 149"/>
          <p:cNvSpPr>
            <a:spLocks/>
          </p:cNvSpPr>
          <p:nvPr/>
        </p:nvSpPr>
        <p:spPr bwMode="auto">
          <a:xfrm>
            <a:off x="3319463" y="819150"/>
            <a:ext cx="106362" cy="533400"/>
          </a:xfrm>
          <a:custGeom>
            <a:avLst/>
            <a:gdLst>
              <a:gd name="T0" fmla="*/ 2147483647 w 67"/>
              <a:gd name="T1" fmla="*/ 0 h 337"/>
              <a:gd name="T2" fmla="*/ 0 w 67"/>
              <a:gd name="T3" fmla="*/ 0 h 337"/>
              <a:gd name="T4" fmla="*/ 0 w 67"/>
              <a:gd name="T5" fmla="*/ 2147483647 h 337"/>
              <a:gd name="T6" fmla="*/ 2147483647 w 67"/>
              <a:gd name="T7" fmla="*/ 2147483647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37"/>
              <a:gd name="T14" fmla="*/ 67 w 67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37">
                <a:moveTo>
                  <a:pt x="67" y="0"/>
                </a:moveTo>
                <a:lnTo>
                  <a:pt x="0" y="0"/>
                </a:lnTo>
                <a:lnTo>
                  <a:pt x="0" y="337"/>
                </a:lnTo>
                <a:lnTo>
                  <a:pt x="67" y="337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Freeform 162"/>
          <p:cNvSpPr>
            <a:spLocks/>
          </p:cNvSpPr>
          <p:nvPr/>
        </p:nvSpPr>
        <p:spPr bwMode="auto">
          <a:xfrm>
            <a:off x="4052888" y="928688"/>
            <a:ext cx="2260600" cy="339725"/>
          </a:xfrm>
          <a:custGeom>
            <a:avLst/>
            <a:gdLst>
              <a:gd name="T0" fmla="*/ 2147483647 w 1424"/>
              <a:gd name="T1" fmla="*/ 0 h 215"/>
              <a:gd name="T2" fmla="*/ 2147483647 w 1424"/>
              <a:gd name="T3" fmla="*/ 0 h 215"/>
              <a:gd name="T4" fmla="*/ 0 w 1424"/>
              <a:gd name="T5" fmla="*/ 2147483647 h 215"/>
              <a:gd name="T6" fmla="*/ 0 60000 65536"/>
              <a:gd name="T7" fmla="*/ 0 60000 65536"/>
              <a:gd name="T8" fmla="*/ 0 60000 65536"/>
              <a:gd name="T9" fmla="*/ 0 w 1424"/>
              <a:gd name="T10" fmla="*/ 0 h 215"/>
              <a:gd name="T11" fmla="*/ 1424 w 1424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4" h="215">
                <a:moveTo>
                  <a:pt x="1424" y="0"/>
                </a:moveTo>
                <a:lnTo>
                  <a:pt x="559" y="0"/>
                </a:lnTo>
                <a:lnTo>
                  <a:pt x="0" y="215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Freeform 147"/>
          <p:cNvSpPr>
            <a:spLocks/>
          </p:cNvSpPr>
          <p:nvPr/>
        </p:nvSpPr>
        <p:spPr bwMode="auto">
          <a:xfrm>
            <a:off x="3875088" y="1084263"/>
            <a:ext cx="241300" cy="317500"/>
          </a:xfrm>
          <a:custGeom>
            <a:avLst/>
            <a:gdLst>
              <a:gd name="T0" fmla="*/ 0 w 152"/>
              <a:gd name="T1" fmla="*/ 2147483647 h 199"/>
              <a:gd name="T2" fmla="*/ 2147483647 w 152"/>
              <a:gd name="T3" fmla="*/ 2147483647 h 199"/>
              <a:gd name="T4" fmla="*/ 2147483647 w 152"/>
              <a:gd name="T5" fmla="*/ 2147483647 h 199"/>
              <a:gd name="T6" fmla="*/ 2147483647 w 152"/>
              <a:gd name="T7" fmla="*/ 0 h 199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199"/>
              <a:gd name="T14" fmla="*/ 152 w 152"/>
              <a:gd name="T15" fmla="*/ 199 h 1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199">
                <a:moveTo>
                  <a:pt x="0" y="166"/>
                </a:moveTo>
                <a:lnTo>
                  <a:pt x="57" y="199"/>
                </a:lnTo>
                <a:lnTo>
                  <a:pt x="152" y="33"/>
                </a:lnTo>
                <a:lnTo>
                  <a:pt x="94" y="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Line 151"/>
          <p:cNvSpPr>
            <a:spLocks noChangeShapeType="1"/>
          </p:cNvSpPr>
          <p:nvPr/>
        </p:nvSpPr>
        <p:spPr bwMode="auto">
          <a:xfrm>
            <a:off x="4137025" y="1522413"/>
            <a:ext cx="218122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Line 152"/>
          <p:cNvSpPr>
            <a:spLocks noChangeShapeType="1"/>
          </p:cNvSpPr>
          <p:nvPr/>
        </p:nvSpPr>
        <p:spPr bwMode="auto">
          <a:xfrm>
            <a:off x="4244975" y="1814513"/>
            <a:ext cx="206375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Freeform 155"/>
          <p:cNvSpPr>
            <a:spLocks/>
          </p:cNvSpPr>
          <p:nvPr/>
        </p:nvSpPr>
        <p:spPr bwMode="auto">
          <a:xfrm>
            <a:off x="4468813" y="2306638"/>
            <a:ext cx="1835150" cy="209550"/>
          </a:xfrm>
          <a:custGeom>
            <a:avLst/>
            <a:gdLst>
              <a:gd name="T0" fmla="*/ 2147483647 w 1156"/>
              <a:gd name="T1" fmla="*/ 0 h 132"/>
              <a:gd name="T2" fmla="*/ 2147483647 w 1156"/>
              <a:gd name="T3" fmla="*/ 0 h 132"/>
              <a:gd name="T4" fmla="*/ 0 w 1156"/>
              <a:gd name="T5" fmla="*/ 2147483647 h 132"/>
              <a:gd name="T6" fmla="*/ 0 60000 65536"/>
              <a:gd name="T7" fmla="*/ 0 60000 65536"/>
              <a:gd name="T8" fmla="*/ 0 60000 65536"/>
              <a:gd name="T9" fmla="*/ 0 w 1156"/>
              <a:gd name="T10" fmla="*/ 0 h 132"/>
              <a:gd name="T11" fmla="*/ 1156 w 1156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6" h="132">
                <a:moveTo>
                  <a:pt x="1156" y="0"/>
                </a:moveTo>
                <a:lnTo>
                  <a:pt x="274" y="0"/>
                </a:lnTo>
                <a:lnTo>
                  <a:pt x="0" y="132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Freeform 153"/>
          <p:cNvSpPr>
            <a:spLocks/>
          </p:cNvSpPr>
          <p:nvPr/>
        </p:nvSpPr>
        <p:spPr bwMode="auto">
          <a:xfrm>
            <a:off x="5168900" y="2897188"/>
            <a:ext cx="1135063" cy="482600"/>
          </a:xfrm>
          <a:custGeom>
            <a:avLst/>
            <a:gdLst>
              <a:gd name="T0" fmla="*/ 2147483647 w 715"/>
              <a:gd name="T1" fmla="*/ 0 h 304"/>
              <a:gd name="T2" fmla="*/ 2147483647 w 715"/>
              <a:gd name="T3" fmla="*/ 0 h 304"/>
              <a:gd name="T4" fmla="*/ 0 w 715"/>
              <a:gd name="T5" fmla="*/ 2147483647 h 304"/>
              <a:gd name="T6" fmla="*/ 0 60000 65536"/>
              <a:gd name="T7" fmla="*/ 0 60000 65536"/>
              <a:gd name="T8" fmla="*/ 0 60000 65536"/>
              <a:gd name="T9" fmla="*/ 0 w 715"/>
              <a:gd name="T10" fmla="*/ 0 h 304"/>
              <a:gd name="T11" fmla="*/ 715 w 715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5" h="304">
                <a:moveTo>
                  <a:pt x="715" y="0"/>
                </a:moveTo>
                <a:lnTo>
                  <a:pt x="448" y="0"/>
                </a:lnTo>
                <a:lnTo>
                  <a:pt x="0" y="304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Freeform 156"/>
          <p:cNvSpPr>
            <a:spLocks/>
          </p:cNvSpPr>
          <p:nvPr/>
        </p:nvSpPr>
        <p:spPr bwMode="auto">
          <a:xfrm>
            <a:off x="4979988" y="3389313"/>
            <a:ext cx="1319212" cy="1101725"/>
          </a:xfrm>
          <a:custGeom>
            <a:avLst/>
            <a:gdLst>
              <a:gd name="T0" fmla="*/ 0 w 831"/>
              <a:gd name="T1" fmla="*/ 2147483647 h 693"/>
              <a:gd name="T2" fmla="*/ 2147483647 w 831"/>
              <a:gd name="T3" fmla="*/ 0 h 693"/>
              <a:gd name="T4" fmla="*/ 2147483647 w 831"/>
              <a:gd name="T5" fmla="*/ 0 h 693"/>
              <a:gd name="T6" fmla="*/ 0 60000 65536"/>
              <a:gd name="T7" fmla="*/ 0 60000 65536"/>
              <a:gd name="T8" fmla="*/ 0 60000 65536"/>
              <a:gd name="T9" fmla="*/ 0 w 831"/>
              <a:gd name="T10" fmla="*/ 0 h 693"/>
              <a:gd name="T11" fmla="*/ 831 w 831"/>
              <a:gd name="T12" fmla="*/ 693 h 6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1" h="693">
                <a:moveTo>
                  <a:pt x="0" y="693"/>
                </a:moveTo>
                <a:lnTo>
                  <a:pt x="564" y="0"/>
                </a:lnTo>
                <a:lnTo>
                  <a:pt x="831" y="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Freeform 160"/>
          <p:cNvSpPr>
            <a:spLocks/>
          </p:cNvSpPr>
          <p:nvPr/>
        </p:nvSpPr>
        <p:spPr bwMode="auto">
          <a:xfrm>
            <a:off x="5792788" y="6115050"/>
            <a:ext cx="644525" cy="234950"/>
          </a:xfrm>
          <a:custGeom>
            <a:avLst/>
            <a:gdLst>
              <a:gd name="T0" fmla="*/ 0 w 406"/>
              <a:gd name="T1" fmla="*/ 2147483647 h 148"/>
              <a:gd name="T2" fmla="*/ 2147483647 w 406"/>
              <a:gd name="T3" fmla="*/ 0 h 148"/>
              <a:gd name="T4" fmla="*/ 2147483647 w 406"/>
              <a:gd name="T5" fmla="*/ 0 h 148"/>
              <a:gd name="T6" fmla="*/ 0 60000 65536"/>
              <a:gd name="T7" fmla="*/ 0 60000 65536"/>
              <a:gd name="T8" fmla="*/ 0 60000 65536"/>
              <a:gd name="T9" fmla="*/ 0 w 406"/>
              <a:gd name="T10" fmla="*/ 0 h 148"/>
              <a:gd name="T11" fmla="*/ 406 w 406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6" h="148">
                <a:moveTo>
                  <a:pt x="0" y="148"/>
                </a:moveTo>
                <a:lnTo>
                  <a:pt x="187" y="0"/>
                </a:lnTo>
                <a:lnTo>
                  <a:pt x="406" y="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Freeform 157"/>
          <p:cNvSpPr>
            <a:spLocks/>
          </p:cNvSpPr>
          <p:nvPr/>
        </p:nvSpPr>
        <p:spPr bwMode="auto">
          <a:xfrm>
            <a:off x="5175250" y="3811588"/>
            <a:ext cx="1150938" cy="736600"/>
          </a:xfrm>
          <a:custGeom>
            <a:avLst/>
            <a:gdLst>
              <a:gd name="T0" fmla="*/ 0 w 725"/>
              <a:gd name="T1" fmla="*/ 2147483647 h 463"/>
              <a:gd name="T2" fmla="*/ 2147483647 w 725"/>
              <a:gd name="T3" fmla="*/ 0 h 463"/>
              <a:gd name="T4" fmla="*/ 2147483647 w 725"/>
              <a:gd name="T5" fmla="*/ 0 h 463"/>
              <a:gd name="T6" fmla="*/ 0 60000 65536"/>
              <a:gd name="T7" fmla="*/ 0 60000 65536"/>
              <a:gd name="T8" fmla="*/ 0 60000 65536"/>
              <a:gd name="T9" fmla="*/ 0 w 725"/>
              <a:gd name="T10" fmla="*/ 0 h 463"/>
              <a:gd name="T11" fmla="*/ 725 w 725"/>
              <a:gd name="T12" fmla="*/ 463 h 4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5" h="463">
                <a:moveTo>
                  <a:pt x="0" y="463"/>
                </a:moveTo>
                <a:lnTo>
                  <a:pt x="455" y="0"/>
                </a:lnTo>
                <a:lnTo>
                  <a:pt x="725" y="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Freeform 158"/>
          <p:cNvSpPr>
            <a:spLocks/>
          </p:cNvSpPr>
          <p:nvPr/>
        </p:nvSpPr>
        <p:spPr bwMode="auto">
          <a:xfrm>
            <a:off x="5314950" y="4257675"/>
            <a:ext cx="998538" cy="357188"/>
          </a:xfrm>
          <a:custGeom>
            <a:avLst/>
            <a:gdLst>
              <a:gd name="T0" fmla="*/ 0 w 628"/>
              <a:gd name="T1" fmla="*/ 2147483647 h 221"/>
              <a:gd name="T2" fmla="*/ 2147483647 w 628"/>
              <a:gd name="T3" fmla="*/ 0 h 221"/>
              <a:gd name="T4" fmla="*/ 2147483647 w 628"/>
              <a:gd name="T5" fmla="*/ 0 h 221"/>
              <a:gd name="T6" fmla="*/ 0 60000 65536"/>
              <a:gd name="T7" fmla="*/ 0 60000 65536"/>
              <a:gd name="T8" fmla="*/ 0 60000 65536"/>
              <a:gd name="T9" fmla="*/ 0 w 628"/>
              <a:gd name="T10" fmla="*/ 0 h 221"/>
              <a:gd name="T11" fmla="*/ 628 w 628"/>
              <a:gd name="T12" fmla="*/ 221 h 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8" h="221">
                <a:moveTo>
                  <a:pt x="0" y="221"/>
                </a:moveTo>
                <a:lnTo>
                  <a:pt x="356" y="0"/>
                </a:lnTo>
                <a:lnTo>
                  <a:pt x="628" y="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11" name="Freeform 145"/>
          <p:cNvSpPr>
            <a:spLocks/>
          </p:cNvSpPr>
          <p:nvPr/>
        </p:nvSpPr>
        <p:spPr bwMode="auto">
          <a:xfrm>
            <a:off x="2263775" y="1370013"/>
            <a:ext cx="577850" cy="285750"/>
          </a:xfrm>
          <a:custGeom>
            <a:avLst/>
            <a:gdLst>
              <a:gd name="T0" fmla="*/ 0 w 305"/>
              <a:gd name="T1" fmla="*/ 2147483647 h 180"/>
              <a:gd name="T2" fmla="*/ 2147483647 w 305"/>
              <a:gd name="T3" fmla="*/ 2147483647 h 180"/>
              <a:gd name="T4" fmla="*/ 2147483647 w 305"/>
              <a:gd name="T5" fmla="*/ 0 h 180"/>
              <a:gd name="T6" fmla="*/ 0 60000 65536"/>
              <a:gd name="T7" fmla="*/ 0 60000 65536"/>
              <a:gd name="T8" fmla="*/ 0 60000 65536"/>
              <a:gd name="T9" fmla="*/ 0 w 305"/>
              <a:gd name="T10" fmla="*/ 0 h 180"/>
              <a:gd name="T11" fmla="*/ 305 w 305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180">
                <a:moveTo>
                  <a:pt x="0" y="180"/>
                </a:moveTo>
                <a:lnTo>
                  <a:pt x="155" y="180"/>
                </a:lnTo>
                <a:lnTo>
                  <a:pt x="30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2" name="Line 139"/>
          <p:cNvSpPr>
            <a:spLocks noChangeShapeType="1"/>
          </p:cNvSpPr>
          <p:nvPr/>
        </p:nvSpPr>
        <p:spPr bwMode="auto">
          <a:xfrm>
            <a:off x="2555875" y="4033838"/>
            <a:ext cx="8112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3" name="Line 140"/>
          <p:cNvSpPr>
            <a:spLocks noChangeShapeType="1"/>
          </p:cNvSpPr>
          <p:nvPr/>
        </p:nvSpPr>
        <p:spPr bwMode="auto">
          <a:xfrm>
            <a:off x="2324100" y="4646613"/>
            <a:ext cx="568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4" name="Line 142"/>
          <p:cNvSpPr>
            <a:spLocks noChangeShapeType="1"/>
          </p:cNvSpPr>
          <p:nvPr/>
        </p:nvSpPr>
        <p:spPr bwMode="auto">
          <a:xfrm>
            <a:off x="2295525" y="5443538"/>
            <a:ext cx="8112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5" name="Line 143"/>
          <p:cNvSpPr>
            <a:spLocks noChangeShapeType="1"/>
          </p:cNvSpPr>
          <p:nvPr/>
        </p:nvSpPr>
        <p:spPr bwMode="auto">
          <a:xfrm flipH="1">
            <a:off x="2392363" y="2935288"/>
            <a:ext cx="18986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6" name="Line 144"/>
          <p:cNvSpPr>
            <a:spLocks noChangeShapeType="1"/>
          </p:cNvSpPr>
          <p:nvPr/>
        </p:nvSpPr>
        <p:spPr bwMode="auto">
          <a:xfrm flipH="1">
            <a:off x="2268538" y="2328863"/>
            <a:ext cx="1873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7" name="Freeform 150"/>
          <p:cNvSpPr>
            <a:spLocks/>
          </p:cNvSpPr>
          <p:nvPr/>
        </p:nvSpPr>
        <p:spPr bwMode="auto">
          <a:xfrm>
            <a:off x="2392363" y="1660525"/>
            <a:ext cx="1847850" cy="330200"/>
          </a:xfrm>
          <a:custGeom>
            <a:avLst/>
            <a:gdLst>
              <a:gd name="T0" fmla="*/ 0 w 1118"/>
              <a:gd name="T1" fmla="*/ 2147483647 h 208"/>
              <a:gd name="T2" fmla="*/ 2147483647 w 1118"/>
              <a:gd name="T3" fmla="*/ 2147483647 h 208"/>
              <a:gd name="T4" fmla="*/ 2147483647 w 1118"/>
              <a:gd name="T5" fmla="*/ 0 h 208"/>
              <a:gd name="T6" fmla="*/ 0 60000 65536"/>
              <a:gd name="T7" fmla="*/ 0 60000 65536"/>
              <a:gd name="T8" fmla="*/ 0 60000 65536"/>
              <a:gd name="T9" fmla="*/ 0 w 1118"/>
              <a:gd name="T10" fmla="*/ 0 h 208"/>
              <a:gd name="T11" fmla="*/ 1118 w 1118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8" h="208">
                <a:moveTo>
                  <a:pt x="0" y="208"/>
                </a:moveTo>
                <a:lnTo>
                  <a:pt x="95" y="208"/>
                </a:lnTo>
                <a:lnTo>
                  <a:pt x="111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8" name="Freeform 146"/>
          <p:cNvSpPr>
            <a:spLocks/>
          </p:cNvSpPr>
          <p:nvPr/>
        </p:nvSpPr>
        <p:spPr bwMode="auto">
          <a:xfrm>
            <a:off x="2203450" y="936625"/>
            <a:ext cx="1089025" cy="527050"/>
          </a:xfrm>
          <a:custGeom>
            <a:avLst/>
            <a:gdLst>
              <a:gd name="T0" fmla="*/ 0 w 642"/>
              <a:gd name="T1" fmla="*/ 0 h 332"/>
              <a:gd name="T2" fmla="*/ 2147483647 w 642"/>
              <a:gd name="T3" fmla="*/ 0 h 332"/>
              <a:gd name="T4" fmla="*/ 2147483647 w 642"/>
              <a:gd name="T5" fmla="*/ 2147483647 h 332"/>
              <a:gd name="T6" fmla="*/ 0 60000 65536"/>
              <a:gd name="T7" fmla="*/ 0 60000 65536"/>
              <a:gd name="T8" fmla="*/ 0 60000 65536"/>
              <a:gd name="T9" fmla="*/ 0 w 642"/>
              <a:gd name="T10" fmla="*/ 0 h 332"/>
              <a:gd name="T11" fmla="*/ 642 w 64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2" h="332">
                <a:moveTo>
                  <a:pt x="0" y="0"/>
                </a:moveTo>
                <a:lnTo>
                  <a:pt x="219" y="0"/>
                </a:lnTo>
                <a:lnTo>
                  <a:pt x="642" y="33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9" name="Freeform 161"/>
          <p:cNvSpPr>
            <a:spLocks/>
          </p:cNvSpPr>
          <p:nvPr/>
        </p:nvSpPr>
        <p:spPr bwMode="auto">
          <a:xfrm>
            <a:off x="2206625" y="396875"/>
            <a:ext cx="1120775" cy="711200"/>
          </a:xfrm>
          <a:custGeom>
            <a:avLst/>
            <a:gdLst>
              <a:gd name="T0" fmla="*/ 0 w 632"/>
              <a:gd name="T1" fmla="*/ 0 h 448"/>
              <a:gd name="T2" fmla="*/ 2147483647 w 632"/>
              <a:gd name="T3" fmla="*/ 0 h 448"/>
              <a:gd name="T4" fmla="*/ 2147483647 w 632"/>
              <a:gd name="T5" fmla="*/ 2147483647 h 448"/>
              <a:gd name="T6" fmla="*/ 0 60000 65536"/>
              <a:gd name="T7" fmla="*/ 0 60000 65536"/>
              <a:gd name="T8" fmla="*/ 0 60000 65536"/>
              <a:gd name="T9" fmla="*/ 0 w 632"/>
              <a:gd name="T10" fmla="*/ 0 h 448"/>
              <a:gd name="T11" fmla="*/ 632 w 632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448">
                <a:moveTo>
                  <a:pt x="0" y="0"/>
                </a:moveTo>
                <a:lnTo>
                  <a:pt x="189" y="0"/>
                </a:lnTo>
                <a:lnTo>
                  <a:pt x="632" y="44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0" name="Freeform 149"/>
          <p:cNvSpPr>
            <a:spLocks/>
          </p:cNvSpPr>
          <p:nvPr/>
        </p:nvSpPr>
        <p:spPr bwMode="auto">
          <a:xfrm>
            <a:off x="3319463" y="819150"/>
            <a:ext cx="106362" cy="533400"/>
          </a:xfrm>
          <a:custGeom>
            <a:avLst/>
            <a:gdLst>
              <a:gd name="T0" fmla="*/ 2147483647 w 67"/>
              <a:gd name="T1" fmla="*/ 0 h 337"/>
              <a:gd name="T2" fmla="*/ 0 w 67"/>
              <a:gd name="T3" fmla="*/ 0 h 337"/>
              <a:gd name="T4" fmla="*/ 0 w 67"/>
              <a:gd name="T5" fmla="*/ 2147483647 h 337"/>
              <a:gd name="T6" fmla="*/ 2147483647 w 67"/>
              <a:gd name="T7" fmla="*/ 2147483647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37"/>
              <a:gd name="T14" fmla="*/ 67 w 67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37">
                <a:moveTo>
                  <a:pt x="67" y="0"/>
                </a:moveTo>
                <a:lnTo>
                  <a:pt x="0" y="0"/>
                </a:lnTo>
                <a:lnTo>
                  <a:pt x="0" y="337"/>
                </a:lnTo>
                <a:lnTo>
                  <a:pt x="67" y="33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1" name="Freeform 162"/>
          <p:cNvSpPr>
            <a:spLocks/>
          </p:cNvSpPr>
          <p:nvPr/>
        </p:nvSpPr>
        <p:spPr bwMode="auto">
          <a:xfrm>
            <a:off x="4052888" y="928688"/>
            <a:ext cx="2260600" cy="339725"/>
          </a:xfrm>
          <a:custGeom>
            <a:avLst/>
            <a:gdLst>
              <a:gd name="T0" fmla="*/ 2147483647 w 1424"/>
              <a:gd name="T1" fmla="*/ 0 h 215"/>
              <a:gd name="T2" fmla="*/ 2147483647 w 1424"/>
              <a:gd name="T3" fmla="*/ 0 h 215"/>
              <a:gd name="T4" fmla="*/ 0 w 1424"/>
              <a:gd name="T5" fmla="*/ 2147483647 h 215"/>
              <a:gd name="T6" fmla="*/ 0 60000 65536"/>
              <a:gd name="T7" fmla="*/ 0 60000 65536"/>
              <a:gd name="T8" fmla="*/ 0 60000 65536"/>
              <a:gd name="T9" fmla="*/ 0 w 1424"/>
              <a:gd name="T10" fmla="*/ 0 h 215"/>
              <a:gd name="T11" fmla="*/ 1424 w 1424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4" h="215">
                <a:moveTo>
                  <a:pt x="1424" y="0"/>
                </a:moveTo>
                <a:lnTo>
                  <a:pt x="559" y="0"/>
                </a:lnTo>
                <a:lnTo>
                  <a:pt x="0" y="21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2" name="Freeform 147"/>
          <p:cNvSpPr>
            <a:spLocks/>
          </p:cNvSpPr>
          <p:nvPr/>
        </p:nvSpPr>
        <p:spPr bwMode="auto">
          <a:xfrm>
            <a:off x="3875088" y="1084263"/>
            <a:ext cx="241300" cy="317500"/>
          </a:xfrm>
          <a:custGeom>
            <a:avLst/>
            <a:gdLst>
              <a:gd name="T0" fmla="*/ 0 w 152"/>
              <a:gd name="T1" fmla="*/ 2147483647 h 199"/>
              <a:gd name="T2" fmla="*/ 2147483647 w 152"/>
              <a:gd name="T3" fmla="*/ 2147483647 h 199"/>
              <a:gd name="T4" fmla="*/ 2147483647 w 152"/>
              <a:gd name="T5" fmla="*/ 2147483647 h 199"/>
              <a:gd name="T6" fmla="*/ 2147483647 w 152"/>
              <a:gd name="T7" fmla="*/ 0 h 199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199"/>
              <a:gd name="T14" fmla="*/ 152 w 152"/>
              <a:gd name="T15" fmla="*/ 199 h 1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199">
                <a:moveTo>
                  <a:pt x="0" y="166"/>
                </a:moveTo>
                <a:lnTo>
                  <a:pt x="57" y="199"/>
                </a:lnTo>
                <a:lnTo>
                  <a:pt x="152" y="33"/>
                </a:lnTo>
                <a:lnTo>
                  <a:pt x="9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3" name="Line 151"/>
          <p:cNvSpPr>
            <a:spLocks noChangeShapeType="1"/>
          </p:cNvSpPr>
          <p:nvPr/>
        </p:nvSpPr>
        <p:spPr bwMode="auto">
          <a:xfrm>
            <a:off x="4137025" y="1522413"/>
            <a:ext cx="2181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4" name="Line 152"/>
          <p:cNvSpPr>
            <a:spLocks noChangeShapeType="1"/>
          </p:cNvSpPr>
          <p:nvPr/>
        </p:nvSpPr>
        <p:spPr bwMode="auto">
          <a:xfrm>
            <a:off x="4244975" y="1814513"/>
            <a:ext cx="2063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5" name="Freeform 155"/>
          <p:cNvSpPr>
            <a:spLocks/>
          </p:cNvSpPr>
          <p:nvPr/>
        </p:nvSpPr>
        <p:spPr bwMode="auto">
          <a:xfrm>
            <a:off x="4468813" y="2306638"/>
            <a:ext cx="1835150" cy="209550"/>
          </a:xfrm>
          <a:custGeom>
            <a:avLst/>
            <a:gdLst>
              <a:gd name="T0" fmla="*/ 2147483647 w 1156"/>
              <a:gd name="T1" fmla="*/ 0 h 132"/>
              <a:gd name="T2" fmla="*/ 2147483647 w 1156"/>
              <a:gd name="T3" fmla="*/ 0 h 132"/>
              <a:gd name="T4" fmla="*/ 0 w 1156"/>
              <a:gd name="T5" fmla="*/ 2147483647 h 132"/>
              <a:gd name="T6" fmla="*/ 0 60000 65536"/>
              <a:gd name="T7" fmla="*/ 0 60000 65536"/>
              <a:gd name="T8" fmla="*/ 0 60000 65536"/>
              <a:gd name="T9" fmla="*/ 0 w 1156"/>
              <a:gd name="T10" fmla="*/ 0 h 132"/>
              <a:gd name="T11" fmla="*/ 1156 w 1156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6" h="132">
                <a:moveTo>
                  <a:pt x="1156" y="0"/>
                </a:moveTo>
                <a:lnTo>
                  <a:pt x="274" y="0"/>
                </a:lnTo>
                <a:lnTo>
                  <a:pt x="0" y="13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6" name="Freeform 153"/>
          <p:cNvSpPr>
            <a:spLocks/>
          </p:cNvSpPr>
          <p:nvPr/>
        </p:nvSpPr>
        <p:spPr bwMode="auto">
          <a:xfrm>
            <a:off x="5168900" y="2897188"/>
            <a:ext cx="1135063" cy="482600"/>
          </a:xfrm>
          <a:custGeom>
            <a:avLst/>
            <a:gdLst>
              <a:gd name="T0" fmla="*/ 2147483647 w 715"/>
              <a:gd name="T1" fmla="*/ 0 h 304"/>
              <a:gd name="T2" fmla="*/ 2147483647 w 715"/>
              <a:gd name="T3" fmla="*/ 0 h 304"/>
              <a:gd name="T4" fmla="*/ 0 w 715"/>
              <a:gd name="T5" fmla="*/ 2147483647 h 304"/>
              <a:gd name="T6" fmla="*/ 0 60000 65536"/>
              <a:gd name="T7" fmla="*/ 0 60000 65536"/>
              <a:gd name="T8" fmla="*/ 0 60000 65536"/>
              <a:gd name="T9" fmla="*/ 0 w 715"/>
              <a:gd name="T10" fmla="*/ 0 h 304"/>
              <a:gd name="T11" fmla="*/ 715 w 715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5" h="304">
                <a:moveTo>
                  <a:pt x="715" y="0"/>
                </a:moveTo>
                <a:lnTo>
                  <a:pt x="448" y="0"/>
                </a:lnTo>
                <a:lnTo>
                  <a:pt x="0" y="30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7" name="Freeform 156"/>
          <p:cNvSpPr>
            <a:spLocks/>
          </p:cNvSpPr>
          <p:nvPr/>
        </p:nvSpPr>
        <p:spPr bwMode="auto">
          <a:xfrm>
            <a:off x="4979988" y="3389313"/>
            <a:ext cx="1319212" cy="1101725"/>
          </a:xfrm>
          <a:custGeom>
            <a:avLst/>
            <a:gdLst>
              <a:gd name="T0" fmla="*/ 0 w 831"/>
              <a:gd name="T1" fmla="*/ 2147483647 h 693"/>
              <a:gd name="T2" fmla="*/ 2147483647 w 831"/>
              <a:gd name="T3" fmla="*/ 0 h 693"/>
              <a:gd name="T4" fmla="*/ 2147483647 w 831"/>
              <a:gd name="T5" fmla="*/ 0 h 693"/>
              <a:gd name="T6" fmla="*/ 0 60000 65536"/>
              <a:gd name="T7" fmla="*/ 0 60000 65536"/>
              <a:gd name="T8" fmla="*/ 0 60000 65536"/>
              <a:gd name="T9" fmla="*/ 0 w 831"/>
              <a:gd name="T10" fmla="*/ 0 h 693"/>
              <a:gd name="T11" fmla="*/ 831 w 831"/>
              <a:gd name="T12" fmla="*/ 693 h 6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1" h="693">
                <a:moveTo>
                  <a:pt x="0" y="693"/>
                </a:moveTo>
                <a:lnTo>
                  <a:pt x="564" y="0"/>
                </a:lnTo>
                <a:lnTo>
                  <a:pt x="83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8" name="Freeform 160"/>
          <p:cNvSpPr>
            <a:spLocks/>
          </p:cNvSpPr>
          <p:nvPr/>
        </p:nvSpPr>
        <p:spPr bwMode="auto">
          <a:xfrm>
            <a:off x="5792788" y="6115050"/>
            <a:ext cx="644525" cy="234950"/>
          </a:xfrm>
          <a:custGeom>
            <a:avLst/>
            <a:gdLst>
              <a:gd name="T0" fmla="*/ 0 w 406"/>
              <a:gd name="T1" fmla="*/ 2147483647 h 148"/>
              <a:gd name="T2" fmla="*/ 2147483647 w 406"/>
              <a:gd name="T3" fmla="*/ 0 h 148"/>
              <a:gd name="T4" fmla="*/ 2147483647 w 406"/>
              <a:gd name="T5" fmla="*/ 0 h 148"/>
              <a:gd name="T6" fmla="*/ 0 60000 65536"/>
              <a:gd name="T7" fmla="*/ 0 60000 65536"/>
              <a:gd name="T8" fmla="*/ 0 60000 65536"/>
              <a:gd name="T9" fmla="*/ 0 w 406"/>
              <a:gd name="T10" fmla="*/ 0 h 148"/>
              <a:gd name="T11" fmla="*/ 406 w 406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6" h="148">
                <a:moveTo>
                  <a:pt x="0" y="148"/>
                </a:moveTo>
                <a:lnTo>
                  <a:pt x="187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" name="Freeform 157"/>
          <p:cNvSpPr>
            <a:spLocks/>
          </p:cNvSpPr>
          <p:nvPr/>
        </p:nvSpPr>
        <p:spPr bwMode="auto">
          <a:xfrm>
            <a:off x="5175250" y="3811588"/>
            <a:ext cx="1150938" cy="736600"/>
          </a:xfrm>
          <a:custGeom>
            <a:avLst/>
            <a:gdLst>
              <a:gd name="T0" fmla="*/ 0 w 725"/>
              <a:gd name="T1" fmla="*/ 2147483647 h 463"/>
              <a:gd name="T2" fmla="*/ 2147483647 w 725"/>
              <a:gd name="T3" fmla="*/ 0 h 463"/>
              <a:gd name="T4" fmla="*/ 2147483647 w 725"/>
              <a:gd name="T5" fmla="*/ 0 h 463"/>
              <a:gd name="T6" fmla="*/ 0 60000 65536"/>
              <a:gd name="T7" fmla="*/ 0 60000 65536"/>
              <a:gd name="T8" fmla="*/ 0 60000 65536"/>
              <a:gd name="T9" fmla="*/ 0 w 725"/>
              <a:gd name="T10" fmla="*/ 0 h 463"/>
              <a:gd name="T11" fmla="*/ 725 w 725"/>
              <a:gd name="T12" fmla="*/ 463 h 4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5" h="463">
                <a:moveTo>
                  <a:pt x="0" y="463"/>
                </a:moveTo>
                <a:lnTo>
                  <a:pt x="455" y="0"/>
                </a:lnTo>
                <a:lnTo>
                  <a:pt x="72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0" name="Freeform 158"/>
          <p:cNvSpPr>
            <a:spLocks/>
          </p:cNvSpPr>
          <p:nvPr/>
        </p:nvSpPr>
        <p:spPr bwMode="auto">
          <a:xfrm>
            <a:off x="5314950" y="4257675"/>
            <a:ext cx="998538" cy="357188"/>
          </a:xfrm>
          <a:custGeom>
            <a:avLst/>
            <a:gdLst>
              <a:gd name="T0" fmla="*/ 0 w 628"/>
              <a:gd name="T1" fmla="*/ 2147483647 h 221"/>
              <a:gd name="T2" fmla="*/ 2147483647 w 628"/>
              <a:gd name="T3" fmla="*/ 0 h 221"/>
              <a:gd name="T4" fmla="*/ 2147483647 w 628"/>
              <a:gd name="T5" fmla="*/ 0 h 221"/>
              <a:gd name="T6" fmla="*/ 0 60000 65536"/>
              <a:gd name="T7" fmla="*/ 0 60000 65536"/>
              <a:gd name="T8" fmla="*/ 0 60000 65536"/>
              <a:gd name="T9" fmla="*/ 0 w 628"/>
              <a:gd name="T10" fmla="*/ 0 h 221"/>
              <a:gd name="T11" fmla="*/ 628 w 628"/>
              <a:gd name="T12" fmla="*/ 221 h 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8" h="221">
                <a:moveTo>
                  <a:pt x="0" y="221"/>
                </a:moveTo>
                <a:lnTo>
                  <a:pt x="356" y="0"/>
                </a:lnTo>
                <a:lnTo>
                  <a:pt x="62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22.11</a:t>
            </a:r>
          </a:p>
        </p:txBody>
      </p:sp>
      <p:pic>
        <p:nvPicPr>
          <p:cNvPr id="17411" name="Picture 4" descr="\\172.16.3.215\data4\Graphics\Powerpoint\MH_DCM\MH_DCM-TEXTEDIT PROJECTS\SALADIN 7e\Processed files\chapt22\chapt22_textedit\jpg\sal03717_22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1276350"/>
            <a:ext cx="72390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6127750" y="2413000"/>
            <a:ext cx="1455738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Line 12"/>
          <p:cNvSpPr>
            <a:spLocks noChangeShapeType="1"/>
          </p:cNvSpPr>
          <p:nvPr/>
        </p:nvSpPr>
        <p:spPr bwMode="auto">
          <a:xfrm flipH="1">
            <a:off x="6910388" y="3965575"/>
            <a:ext cx="644525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13"/>
          <p:cNvSpPr>
            <a:spLocks noChangeShapeType="1"/>
          </p:cNvSpPr>
          <p:nvPr/>
        </p:nvSpPr>
        <p:spPr bwMode="auto">
          <a:xfrm flipH="1">
            <a:off x="7077075" y="3965575"/>
            <a:ext cx="377825" cy="400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14"/>
          <p:cNvSpPr>
            <a:spLocks noChangeShapeType="1"/>
          </p:cNvSpPr>
          <p:nvPr/>
        </p:nvSpPr>
        <p:spPr bwMode="auto">
          <a:xfrm flipH="1" flipV="1">
            <a:off x="6734175" y="4405313"/>
            <a:ext cx="720725" cy="2190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Freeform 15"/>
          <p:cNvSpPr>
            <a:spLocks/>
          </p:cNvSpPr>
          <p:nvPr/>
        </p:nvSpPr>
        <p:spPr bwMode="auto">
          <a:xfrm>
            <a:off x="6108700" y="4486275"/>
            <a:ext cx="1474788" cy="138113"/>
          </a:xfrm>
          <a:custGeom>
            <a:avLst/>
            <a:gdLst>
              <a:gd name="T0" fmla="*/ 0 w 938"/>
              <a:gd name="T1" fmla="*/ 0 h 88"/>
              <a:gd name="T2" fmla="*/ 2147483647 w 938"/>
              <a:gd name="T3" fmla="*/ 2147483647 h 88"/>
              <a:gd name="T4" fmla="*/ 2147483647 w 938"/>
              <a:gd name="T5" fmla="*/ 2147483647 h 88"/>
              <a:gd name="T6" fmla="*/ 0 60000 65536"/>
              <a:gd name="T7" fmla="*/ 0 60000 65536"/>
              <a:gd name="T8" fmla="*/ 0 60000 65536"/>
              <a:gd name="T9" fmla="*/ 0 w 938"/>
              <a:gd name="T10" fmla="*/ 0 h 88"/>
              <a:gd name="T11" fmla="*/ 938 w 938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8" h="88">
                <a:moveTo>
                  <a:pt x="0" y="0"/>
                </a:moveTo>
                <a:lnTo>
                  <a:pt x="856" y="88"/>
                </a:lnTo>
                <a:lnTo>
                  <a:pt x="938" y="88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Line 26"/>
          <p:cNvSpPr>
            <a:spLocks noChangeShapeType="1"/>
          </p:cNvSpPr>
          <p:nvPr/>
        </p:nvSpPr>
        <p:spPr bwMode="auto">
          <a:xfrm>
            <a:off x="2433638" y="2390775"/>
            <a:ext cx="6651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Line 27"/>
          <p:cNvSpPr>
            <a:spLocks noChangeShapeType="1"/>
          </p:cNvSpPr>
          <p:nvPr/>
        </p:nvSpPr>
        <p:spPr bwMode="auto">
          <a:xfrm>
            <a:off x="2032000" y="1627188"/>
            <a:ext cx="10414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9" name="Line 30"/>
          <p:cNvSpPr>
            <a:spLocks noChangeShapeType="1"/>
          </p:cNvSpPr>
          <p:nvPr/>
        </p:nvSpPr>
        <p:spPr bwMode="auto">
          <a:xfrm flipV="1">
            <a:off x="2630488" y="2390775"/>
            <a:ext cx="261937" cy="2190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Line 41"/>
          <p:cNvSpPr>
            <a:spLocks noChangeShapeType="1"/>
          </p:cNvSpPr>
          <p:nvPr/>
        </p:nvSpPr>
        <p:spPr bwMode="auto">
          <a:xfrm flipH="1">
            <a:off x="1979613" y="3252788"/>
            <a:ext cx="1096962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1" name="Line 43"/>
          <p:cNvSpPr>
            <a:spLocks noChangeShapeType="1"/>
          </p:cNvSpPr>
          <p:nvPr/>
        </p:nvSpPr>
        <p:spPr bwMode="auto">
          <a:xfrm>
            <a:off x="2163763" y="1844675"/>
            <a:ext cx="92075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Line 45"/>
          <p:cNvSpPr>
            <a:spLocks noChangeShapeType="1"/>
          </p:cNvSpPr>
          <p:nvPr/>
        </p:nvSpPr>
        <p:spPr bwMode="auto">
          <a:xfrm flipH="1">
            <a:off x="2224088" y="4622800"/>
            <a:ext cx="814387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3" name="Freeform 46"/>
          <p:cNvSpPr>
            <a:spLocks/>
          </p:cNvSpPr>
          <p:nvPr/>
        </p:nvSpPr>
        <p:spPr bwMode="auto">
          <a:xfrm>
            <a:off x="2044700" y="3916363"/>
            <a:ext cx="304800" cy="1260475"/>
          </a:xfrm>
          <a:custGeom>
            <a:avLst/>
            <a:gdLst>
              <a:gd name="T0" fmla="*/ 2147483647 w 194"/>
              <a:gd name="T1" fmla="*/ 0 h 802"/>
              <a:gd name="T2" fmla="*/ 2147483647 w 194"/>
              <a:gd name="T3" fmla="*/ 2147483647 h 802"/>
              <a:gd name="T4" fmla="*/ 2147483647 w 194"/>
              <a:gd name="T5" fmla="*/ 2147483647 h 802"/>
              <a:gd name="T6" fmla="*/ 0 w 194"/>
              <a:gd name="T7" fmla="*/ 2147483647 h 802"/>
              <a:gd name="T8" fmla="*/ 0 60000 65536"/>
              <a:gd name="T9" fmla="*/ 0 60000 65536"/>
              <a:gd name="T10" fmla="*/ 0 60000 65536"/>
              <a:gd name="T11" fmla="*/ 0 60000 65536"/>
              <a:gd name="T12" fmla="*/ 0 w 194"/>
              <a:gd name="T13" fmla="*/ 0 h 802"/>
              <a:gd name="T14" fmla="*/ 194 w 194"/>
              <a:gd name="T15" fmla="*/ 802 h 8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" h="802">
                <a:moveTo>
                  <a:pt x="142" y="0"/>
                </a:moveTo>
                <a:lnTo>
                  <a:pt x="194" y="10"/>
                </a:lnTo>
                <a:lnTo>
                  <a:pt x="52" y="802"/>
                </a:lnTo>
                <a:lnTo>
                  <a:pt x="0" y="79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TextBox 111"/>
          <p:cNvSpPr txBox="1">
            <a:spLocks noChangeArrowheads="1"/>
          </p:cNvSpPr>
          <p:nvPr/>
        </p:nvSpPr>
        <p:spPr bwMode="auto">
          <a:xfrm>
            <a:off x="3000375" y="1341438"/>
            <a:ext cx="7953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Bronchiole:</a:t>
            </a:r>
          </a:p>
        </p:txBody>
      </p:sp>
      <p:sp>
        <p:nvSpPr>
          <p:cNvPr id="17425" name="TextBox 112"/>
          <p:cNvSpPr txBox="1">
            <a:spLocks noChangeArrowheads="1"/>
          </p:cNvSpPr>
          <p:nvPr/>
        </p:nvSpPr>
        <p:spPr bwMode="auto">
          <a:xfrm>
            <a:off x="3125788" y="1539875"/>
            <a:ext cx="731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Epithelium</a:t>
            </a:r>
          </a:p>
        </p:txBody>
      </p:sp>
      <p:sp>
        <p:nvSpPr>
          <p:cNvPr id="17426" name="TextBox 113"/>
          <p:cNvSpPr txBox="1">
            <a:spLocks noChangeArrowheads="1"/>
          </p:cNvSpPr>
          <p:nvPr/>
        </p:nvSpPr>
        <p:spPr bwMode="auto">
          <a:xfrm>
            <a:off x="3125788" y="1754188"/>
            <a:ext cx="10239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Smooth muscle</a:t>
            </a:r>
          </a:p>
        </p:txBody>
      </p:sp>
      <p:sp>
        <p:nvSpPr>
          <p:cNvPr id="17427" name="TextBox 115"/>
          <p:cNvSpPr txBox="1">
            <a:spLocks noChangeArrowheads="1"/>
          </p:cNvSpPr>
          <p:nvPr/>
        </p:nvSpPr>
        <p:spPr bwMode="auto">
          <a:xfrm>
            <a:off x="3125788" y="3170238"/>
            <a:ext cx="11144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Branch of </a:t>
            </a:r>
          </a:p>
          <a:p>
            <a:r>
              <a:rPr lang="en-US" sz="1000" b="1"/>
              <a:t>pulmonary artery</a:t>
            </a:r>
          </a:p>
        </p:txBody>
      </p:sp>
      <p:sp>
        <p:nvSpPr>
          <p:cNvPr id="17428" name="TextBox 116"/>
          <p:cNvSpPr txBox="1">
            <a:spLocks noChangeArrowheads="1"/>
          </p:cNvSpPr>
          <p:nvPr/>
        </p:nvSpPr>
        <p:spPr bwMode="auto">
          <a:xfrm>
            <a:off x="3125788" y="4551363"/>
            <a:ext cx="8842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Alveolar duct</a:t>
            </a:r>
          </a:p>
        </p:txBody>
      </p:sp>
      <p:sp>
        <p:nvSpPr>
          <p:cNvPr id="17429" name="TextBox 117"/>
          <p:cNvSpPr txBox="1">
            <a:spLocks noChangeArrowheads="1"/>
          </p:cNvSpPr>
          <p:nvPr/>
        </p:nvSpPr>
        <p:spPr bwMode="auto">
          <a:xfrm>
            <a:off x="95250" y="5389563"/>
            <a:ext cx="2476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(a)</a:t>
            </a:r>
          </a:p>
        </p:txBody>
      </p:sp>
      <p:sp>
        <p:nvSpPr>
          <p:cNvPr id="17430" name="TextBox 118"/>
          <p:cNvSpPr txBox="1">
            <a:spLocks noChangeArrowheads="1"/>
          </p:cNvSpPr>
          <p:nvPr/>
        </p:nvSpPr>
        <p:spPr bwMode="auto">
          <a:xfrm>
            <a:off x="2220913" y="5461000"/>
            <a:ext cx="4206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 mm</a:t>
            </a:r>
          </a:p>
        </p:txBody>
      </p:sp>
      <p:sp>
        <p:nvSpPr>
          <p:cNvPr id="17431" name="TextBox 119"/>
          <p:cNvSpPr txBox="1">
            <a:spLocks noChangeArrowheads="1"/>
          </p:cNvSpPr>
          <p:nvPr/>
        </p:nvSpPr>
        <p:spPr bwMode="auto">
          <a:xfrm>
            <a:off x="4568825" y="5389563"/>
            <a:ext cx="2540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(b)</a:t>
            </a:r>
          </a:p>
        </p:txBody>
      </p:sp>
      <p:sp>
        <p:nvSpPr>
          <p:cNvPr id="17432" name="TextBox 120"/>
          <p:cNvSpPr txBox="1">
            <a:spLocks noChangeArrowheads="1"/>
          </p:cNvSpPr>
          <p:nvPr/>
        </p:nvSpPr>
        <p:spPr bwMode="auto">
          <a:xfrm>
            <a:off x="6986588" y="5424488"/>
            <a:ext cx="4175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 mm</a:t>
            </a:r>
          </a:p>
        </p:txBody>
      </p:sp>
      <p:sp>
        <p:nvSpPr>
          <p:cNvPr id="17433" name="TextBox 121"/>
          <p:cNvSpPr txBox="1">
            <a:spLocks noChangeArrowheads="1"/>
          </p:cNvSpPr>
          <p:nvPr/>
        </p:nvSpPr>
        <p:spPr bwMode="auto">
          <a:xfrm>
            <a:off x="7602538" y="2335213"/>
            <a:ext cx="1289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Terminal bronchiole</a:t>
            </a:r>
          </a:p>
        </p:txBody>
      </p:sp>
      <p:sp>
        <p:nvSpPr>
          <p:cNvPr id="17434" name="TextBox 122"/>
          <p:cNvSpPr txBox="1">
            <a:spLocks noChangeArrowheads="1"/>
          </p:cNvSpPr>
          <p:nvPr/>
        </p:nvSpPr>
        <p:spPr bwMode="auto">
          <a:xfrm>
            <a:off x="7602538" y="2838450"/>
            <a:ext cx="12668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Pulmonary arteriole</a:t>
            </a:r>
          </a:p>
        </p:txBody>
      </p:sp>
      <p:sp>
        <p:nvSpPr>
          <p:cNvPr id="17435" name="TextBox 123"/>
          <p:cNvSpPr txBox="1">
            <a:spLocks noChangeArrowheads="1"/>
          </p:cNvSpPr>
          <p:nvPr/>
        </p:nvSpPr>
        <p:spPr bwMode="auto">
          <a:xfrm>
            <a:off x="7602538" y="3073400"/>
            <a:ext cx="14636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Respiratory bronchiole</a:t>
            </a:r>
          </a:p>
        </p:txBody>
      </p:sp>
      <p:sp>
        <p:nvSpPr>
          <p:cNvPr id="17436" name="TextBox 124"/>
          <p:cNvSpPr txBox="1">
            <a:spLocks noChangeArrowheads="1"/>
          </p:cNvSpPr>
          <p:nvPr/>
        </p:nvSpPr>
        <p:spPr bwMode="auto">
          <a:xfrm>
            <a:off x="7602538" y="3887788"/>
            <a:ext cx="8858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Alveolar duct</a:t>
            </a:r>
          </a:p>
        </p:txBody>
      </p:sp>
      <p:sp>
        <p:nvSpPr>
          <p:cNvPr id="17437" name="TextBox 125"/>
          <p:cNvSpPr txBox="1">
            <a:spLocks noChangeArrowheads="1"/>
          </p:cNvSpPr>
          <p:nvPr/>
        </p:nvSpPr>
        <p:spPr bwMode="auto">
          <a:xfrm>
            <a:off x="7602538" y="4545013"/>
            <a:ext cx="5016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Alveoli</a:t>
            </a:r>
          </a:p>
        </p:txBody>
      </p:sp>
      <p:sp>
        <p:nvSpPr>
          <p:cNvPr id="17438" name="Line 19"/>
          <p:cNvSpPr>
            <a:spLocks noChangeShapeType="1"/>
          </p:cNvSpPr>
          <p:nvPr/>
        </p:nvSpPr>
        <p:spPr bwMode="auto">
          <a:xfrm>
            <a:off x="6121400" y="2414588"/>
            <a:ext cx="14557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" name="Line 22"/>
          <p:cNvSpPr>
            <a:spLocks noChangeShapeType="1"/>
          </p:cNvSpPr>
          <p:nvPr/>
        </p:nvSpPr>
        <p:spPr bwMode="auto">
          <a:xfrm flipH="1">
            <a:off x="6907213" y="3967163"/>
            <a:ext cx="6445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0" name="Line 23"/>
          <p:cNvSpPr>
            <a:spLocks noChangeShapeType="1"/>
          </p:cNvSpPr>
          <p:nvPr/>
        </p:nvSpPr>
        <p:spPr bwMode="auto">
          <a:xfrm flipH="1">
            <a:off x="7070725" y="3968750"/>
            <a:ext cx="377825" cy="4000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1" name="Line 24"/>
          <p:cNvSpPr>
            <a:spLocks noChangeShapeType="1"/>
          </p:cNvSpPr>
          <p:nvPr/>
        </p:nvSpPr>
        <p:spPr bwMode="auto">
          <a:xfrm flipH="1" flipV="1">
            <a:off x="6732588" y="4405313"/>
            <a:ext cx="720725" cy="2222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2" name="Freeform 25"/>
          <p:cNvSpPr>
            <a:spLocks/>
          </p:cNvSpPr>
          <p:nvPr/>
        </p:nvSpPr>
        <p:spPr bwMode="auto">
          <a:xfrm>
            <a:off x="6107113" y="4489450"/>
            <a:ext cx="1474787" cy="138113"/>
          </a:xfrm>
          <a:custGeom>
            <a:avLst/>
            <a:gdLst>
              <a:gd name="T0" fmla="*/ 0 w 938"/>
              <a:gd name="T1" fmla="*/ 0 h 88"/>
              <a:gd name="T2" fmla="*/ 2147483647 w 938"/>
              <a:gd name="T3" fmla="*/ 2147483647 h 88"/>
              <a:gd name="T4" fmla="*/ 2147483647 w 938"/>
              <a:gd name="T5" fmla="*/ 2147483647 h 88"/>
              <a:gd name="T6" fmla="*/ 0 60000 65536"/>
              <a:gd name="T7" fmla="*/ 0 60000 65536"/>
              <a:gd name="T8" fmla="*/ 0 60000 65536"/>
              <a:gd name="T9" fmla="*/ 0 w 938"/>
              <a:gd name="T10" fmla="*/ 0 h 88"/>
              <a:gd name="T11" fmla="*/ 938 w 938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8" h="88">
                <a:moveTo>
                  <a:pt x="0" y="0"/>
                </a:moveTo>
                <a:lnTo>
                  <a:pt x="856" y="88"/>
                </a:lnTo>
                <a:lnTo>
                  <a:pt x="938" y="8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3" name="Line 28"/>
          <p:cNvSpPr>
            <a:spLocks noChangeShapeType="1"/>
          </p:cNvSpPr>
          <p:nvPr/>
        </p:nvSpPr>
        <p:spPr bwMode="auto">
          <a:xfrm>
            <a:off x="2035175" y="1627188"/>
            <a:ext cx="10414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4" name="Line 42"/>
          <p:cNvSpPr>
            <a:spLocks noChangeShapeType="1"/>
          </p:cNvSpPr>
          <p:nvPr/>
        </p:nvSpPr>
        <p:spPr bwMode="auto">
          <a:xfrm flipH="1">
            <a:off x="1984375" y="3252788"/>
            <a:ext cx="10969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5" name="Line 44"/>
          <p:cNvSpPr>
            <a:spLocks noChangeShapeType="1"/>
          </p:cNvSpPr>
          <p:nvPr/>
        </p:nvSpPr>
        <p:spPr bwMode="auto">
          <a:xfrm>
            <a:off x="2173288" y="1844675"/>
            <a:ext cx="920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6" name="Freeform 47"/>
          <p:cNvSpPr>
            <a:spLocks/>
          </p:cNvSpPr>
          <p:nvPr/>
        </p:nvSpPr>
        <p:spPr bwMode="auto">
          <a:xfrm>
            <a:off x="2089150" y="3929063"/>
            <a:ext cx="304800" cy="1257300"/>
          </a:xfrm>
          <a:custGeom>
            <a:avLst/>
            <a:gdLst>
              <a:gd name="T0" fmla="*/ 2147483647 w 194"/>
              <a:gd name="T1" fmla="*/ 0 h 800"/>
              <a:gd name="T2" fmla="*/ 2147483647 w 194"/>
              <a:gd name="T3" fmla="*/ 2147483647 h 800"/>
              <a:gd name="T4" fmla="*/ 2147483647 w 194"/>
              <a:gd name="T5" fmla="*/ 2147483647 h 800"/>
              <a:gd name="T6" fmla="*/ 0 w 194"/>
              <a:gd name="T7" fmla="*/ 2147483647 h 800"/>
              <a:gd name="T8" fmla="*/ 0 60000 65536"/>
              <a:gd name="T9" fmla="*/ 0 60000 65536"/>
              <a:gd name="T10" fmla="*/ 0 60000 65536"/>
              <a:gd name="T11" fmla="*/ 0 60000 65536"/>
              <a:gd name="T12" fmla="*/ 0 w 194"/>
              <a:gd name="T13" fmla="*/ 0 h 800"/>
              <a:gd name="T14" fmla="*/ 194 w 194"/>
              <a:gd name="T15" fmla="*/ 800 h 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" h="800">
                <a:moveTo>
                  <a:pt x="142" y="0"/>
                </a:moveTo>
                <a:lnTo>
                  <a:pt x="194" y="8"/>
                </a:lnTo>
                <a:lnTo>
                  <a:pt x="52" y="800"/>
                </a:lnTo>
                <a:lnTo>
                  <a:pt x="0" y="79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7" name="Line 48"/>
          <p:cNvSpPr>
            <a:spLocks noChangeShapeType="1"/>
          </p:cNvSpPr>
          <p:nvPr/>
        </p:nvSpPr>
        <p:spPr bwMode="auto">
          <a:xfrm flipH="1">
            <a:off x="2271713" y="4635500"/>
            <a:ext cx="8143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8" name="TextBox 114"/>
          <p:cNvSpPr txBox="1">
            <a:spLocks noChangeArrowheads="1"/>
          </p:cNvSpPr>
          <p:nvPr/>
        </p:nvSpPr>
        <p:spPr bwMode="auto">
          <a:xfrm>
            <a:off x="3125788" y="2308225"/>
            <a:ext cx="5016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Alveoli</a:t>
            </a:r>
          </a:p>
        </p:txBody>
      </p:sp>
      <p:sp>
        <p:nvSpPr>
          <p:cNvPr id="17449" name="Line 29"/>
          <p:cNvSpPr>
            <a:spLocks noChangeShapeType="1"/>
          </p:cNvSpPr>
          <p:nvPr/>
        </p:nvSpPr>
        <p:spPr bwMode="auto">
          <a:xfrm>
            <a:off x="2425700" y="2390775"/>
            <a:ext cx="66516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0" name="Line 31"/>
          <p:cNvSpPr>
            <a:spLocks noChangeShapeType="1"/>
          </p:cNvSpPr>
          <p:nvPr/>
        </p:nvSpPr>
        <p:spPr bwMode="auto">
          <a:xfrm flipV="1">
            <a:off x="2622550" y="2390775"/>
            <a:ext cx="261938" cy="2174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>
            <a:off x="5778500" y="2908300"/>
            <a:ext cx="1773238" cy="1588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>
            <a:off x="5980113" y="3140075"/>
            <a:ext cx="1571625" cy="1588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53" name="Line 20"/>
          <p:cNvSpPr>
            <a:spLocks noChangeShapeType="1"/>
          </p:cNvSpPr>
          <p:nvPr/>
        </p:nvSpPr>
        <p:spPr bwMode="auto">
          <a:xfrm>
            <a:off x="5778500" y="2908300"/>
            <a:ext cx="17732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4" name="Line 21"/>
          <p:cNvSpPr>
            <a:spLocks noChangeShapeType="1"/>
          </p:cNvSpPr>
          <p:nvPr/>
        </p:nvSpPr>
        <p:spPr bwMode="auto">
          <a:xfrm>
            <a:off x="5980113" y="3140075"/>
            <a:ext cx="15716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5" name="Rectangle 5"/>
          <p:cNvSpPr>
            <a:spLocks noChangeArrowheads="1"/>
          </p:cNvSpPr>
          <p:nvPr/>
        </p:nvSpPr>
        <p:spPr bwMode="auto">
          <a:xfrm>
            <a:off x="2074863" y="1049338"/>
            <a:ext cx="49942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7456" name="Rectangle 5"/>
          <p:cNvSpPr>
            <a:spLocks noChangeArrowheads="1"/>
          </p:cNvSpPr>
          <p:nvPr/>
        </p:nvSpPr>
        <p:spPr bwMode="auto">
          <a:xfrm>
            <a:off x="2074863" y="5588000"/>
            <a:ext cx="4994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a: ©Dr. Gladden Willis/Visuals Unlimited; b:</a:t>
            </a:r>
            <a:r>
              <a:rPr lang="en-US" sz="800" b="1">
                <a:ea typeface="ヒラギノ角ゴ Pro W3" charset="-128"/>
                <a:cs typeface="ヒラギノ角ゴ Pro W3" charset="-128"/>
              </a:rPr>
              <a:t> </a:t>
            </a:r>
            <a:r>
              <a:rPr lang="en-US" sz="800">
                <a:ea typeface="ヒラギノ角ゴ Pro W3" charset="-128"/>
                <a:cs typeface="ヒラギノ角ゴ Pro W3" charset="-128"/>
              </a:rPr>
              <a:t>©Visuals Unlimited</a:t>
            </a:r>
          </a:p>
        </p:txBody>
      </p:sp>
      <p:grpSp>
        <p:nvGrpSpPr>
          <p:cNvPr id="17457" name="Group 84"/>
          <p:cNvGrpSpPr>
            <a:grpSpLocks/>
          </p:cNvGrpSpPr>
          <p:nvPr/>
        </p:nvGrpSpPr>
        <p:grpSpPr bwMode="auto">
          <a:xfrm>
            <a:off x="6932613" y="5359400"/>
            <a:ext cx="419100" cy="71438"/>
            <a:chOff x="6910578" y="5799070"/>
            <a:chExt cx="419632" cy="72008"/>
          </a:xfrm>
        </p:grpSpPr>
        <p:cxnSp>
          <p:nvCxnSpPr>
            <p:cNvPr id="17462" name="Straight Connector 85"/>
            <p:cNvCxnSpPr>
              <a:cxnSpLocks noChangeShapeType="1"/>
            </p:cNvCxnSpPr>
            <p:nvPr/>
          </p:nvCxnSpPr>
          <p:spPr bwMode="auto">
            <a:xfrm>
              <a:off x="6910578" y="5830503"/>
              <a:ext cx="41487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63" name="Straight Connector 86"/>
            <p:cNvCxnSpPr>
              <a:cxnSpLocks noChangeShapeType="1"/>
            </p:cNvCxnSpPr>
            <p:nvPr/>
          </p:nvCxnSpPr>
          <p:spPr bwMode="auto">
            <a:xfrm>
              <a:off x="6910578" y="5799070"/>
              <a:ext cx="0" cy="720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64" name="Straight Connector 87"/>
            <p:cNvCxnSpPr>
              <a:cxnSpLocks noChangeShapeType="1"/>
            </p:cNvCxnSpPr>
            <p:nvPr/>
          </p:nvCxnSpPr>
          <p:spPr bwMode="auto">
            <a:xfrm>
              <a:off x="7330210" y="5799070"/>
              <a:ext cx="0" cy="720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7458" name="Group 96"/>
          <p:cNvGrpSpPr>
            <a:grpSpLocks/>
          </p:cNvGrpSpPr>
          <p:nvPr/>
        </p:nvGrpSpPr>
        <p:grpSpPr bwMode="auto">
          <a:xfrm>
            <a:off x="1922463" y="5408613"/>
            <a:ext cx="925512" cy="73025"/>
            <a:chOff x="1921989" y="5408931"/>
            <a:chExt cx="925906" cy="72008"/>
          </a:xfrm>
        </p:grpSpPr>
        <p:cxnSp>
          <p:nvCxnSpPr>
            <p:cNvPr id="17459" name="Straight Connector 93"/>
            <p:cNvCxnSpPr>
              <a:cxnSpLocks noChangeShapeType="1"/>
            </p:cNvCxnSpPr>
            <p:nvPr/>
          </p:nvCxnSpPr>
          <p:spPr bwMode="auto">
            <a:xfrm>
              <a:off x="1921989" y="5440364"/>
              <a:ext cx="91853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60" name="Straight Connector 94"/>
            <p:cNvCxnSpPr>
              <a:cxnSpLocks noChangeShapeType="1"/>
            </p:cNvCxnSpPr>
            <p:nvPr/>
          </p:nvCxnSpPr>
          <p:spPr bwMode="auto">
            <a:xfrm>
              <a:off x="1921989" y="5408931"/>
              <a:ext cx="0" cy="720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61" name="Straight Connector 95"/>
            <p:cNvCxnSpPr>
              <a:cxnSpLocks noChangeShapeType="1"/>
            </p:cNvCxnSpPr>
            <p:nvPr/>
          </p:nvCxnSpPr>
          <p:spPr bwMode="auto">
            <a:xfrm>
              <a:off x="2847895" y="5408931"/>
              <a:ext cx="0" cy="720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22.12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074863" y="354013"/>
            <a:ext cx="49942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8436" name="Picture 4" descr="\\172.16.3.215\data4\Graphics\Powerpoint\MH_DCM\MH_DCM-TEXTEDIT PROJECTS\SALADIN 7e\Processed files\chapt22\chapt22_textedit\jpg\sal03717_22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582613"/>
            <a:ext cx="739775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Freeform 9"/>
          <p:cNvSpPr>
            <a:spLocks/>
          </p:cNvSpPr>
          <p:nvPr/>
        </p:nvSpPr>
        <p:spPr bwMode="auto">
          <a:xfrm>
            <a:off x="5702300" y="5167313"/>
            <a:ext cx="982663" cy="160337"/>
          </a:xfrm>
          <a:custGeom>
            <a:avLst/>
            <a:gdLst>
              <a:gd name="T0" fmla="*/ 2147483647 w 638"/>
              <a:gd name="T1" fmla="*/ 2147483647 h 104"/>
              <a:gd name="T2" fmla="*/ 2147483647 w 638"/>
              <a:gd name="T3" fmla="*/ 2147483647 h 104"/>
              <a:gd name="T4" fmla="*/ 2147483647 w 638"/>
              <a:gd name="T5" fmla="*/ 2147483647 h 104"/>
              <a:gd name="T6" fmla="*/ 2147483647 w 638"/>
              <a:gd name="T7" fmla="*/ 2147483647 h 104"/>
              <a:gd name="T8" fmla="*/ 2147483647 w 638"/>
              <a:gd name="T9" fmla="*/ 2147483647 h 104"/>
              <a:gd name="T10" fmla="*/ 2147483647 w 638"/>
              <a:gd name="T11" fmla="*/ 2147483647 h 104"/>
              <a:gd name="T12" fmla="*/ 2147483647 w 638"/>
              <a:gd name="T13" fmla="*/ 2147483647 h 104"/>
              <a:gd name="T14" fmla="*/ 2147483647 w 638"/>
              <a:gd name="T15" fmla="*/ 2147483647 h 104"/>
              <a:gd name="T16" fmla="*/ 2147483647 w 638"/>
              <a:gd name="T17" fmla="*/ 2147483647 h 104"/>
              <a:gd name="T18" fmla="*/ 2147483647 w 638"/>
              <a:gd name="T19" fmla="*/ 2147483647 h 104"/>
              <a:gd name="T20" fmla="*/ 2147483647 w 638"/>
              <a:gd name="T21" fmla="*/ 2147483647 h 104"/>
              <a:gd name="T22" fmla="*/ 2147483647 w 638"/>
              <a:gd name="T23" fmla="*/ 2147483647 h 104"/>
              <a:gd name="T24" fmla="*/ 2147483647 w 638"/>
              <a:gd name="T25" fmla="*/ 2147483647 h 104"/>
              <a:gd name="T26" fmla="*/ 2147483647 w 638"/>
              <a:gd name="T27" fmla="*/ 2147483647 h 104"/>
              <a:gd name="T28" fmla="*/ 2147483647 w 638"/>
              <a:gd name="T29" fmla="*/ 2147483647 h 104"/>
              <a:gd name="T30" fmla="*/ 0 w 638"/>
              <a:gd name="T31" fmla="*/ 0 h 1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38"/>
              <a:gd name="T49" fmla="*/ 0 h 104"/>
              <a:gd name="T50" fmla="*/ 638 w 638"/>
              <a:gd name="T51" fmla="*/ 104 h 1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38" h="104">
                <a:moveTo>
                  <a:pt x="638" y="68"/>
                </a:moveTo>
                <a:lnTo>
                  <a:pt x="638" y="68"/>
                </a:lnTo>
                <a:lnTo>
                  <a:pt x="626" y="74"/>
                </a:lnTo>
                <a:lnTo>
                  <a:pt x="594" y="84"/>
                </a:lnTo>
                <a:lnTo>
                  <a:pt x="570" y="90"/>
                </a:lnTo>
                <a:lnTo>
                  <a:pt x="542" y="96"/>
                </a:lnTo>
                <a:lnTo>
                  <a:pt x="508" y="100"/>
                </a:lnTo>
                <a:lnTo>
                  <a:pt x="470" y="104"/>
                </a:lnTo>
                <a:lnTo>
                  <a:pt x="426" y="104"/>
                </a:lnTo>
                <a:lnTo>
                  <a:pt x="378" y="102"/>
                </a:lnTo>
                <a:lnTo>
                  <a:pt x="326" y="98"/>
                </a:lnTo>
                <a:lnTo>
                  <a:pt x="270" y="88"/>
                </a:lnTo>
                <a:lnTo>
                  <a:pt x="208" y="74"/>
                </a:lnTo>
                <a:lnTo>
                  <a:pt x="144" y="56"/>
                </a:lnTo>
                <a:lnTo>
                  <a:pt x="74" y="3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D7144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Freeform 10"/>
          <p:cNvSpPr>
            <a:spLocks/>
          </p:cNvSpPr>
          <p:nvPr/>
        </p:nvSpPr>
        <p:spPr bwMode="auto">
          <a:xfrm>
            <a:off x="5884863" y="5019675"/>
            <a:ext cx="855662" cy="168275"/>
          </a:xfrm>
          <a:custGeom>
            <a:avLst/>
            <a:gdLst>
              <a:gd name="T0" fmla="*/ 2147483647 w 556"/>
              <a:gd name="T1" fmla="*/ 2147483647 h 110"/>
              <a:gd name="T2" fmla="*/ 2147483647 w 556"/>
              <a:gd name="T3" fmla="*/ 2147483647 h 110"/>
              <a:gd name="T4" fmla="*/ 2147483647 w 556"/>
              <a:gd name="T5" fmla="*/ 2147483647 h 110"/>
              <a:gd name="T6" fmla="*/ 2147483647 w 556"/>
              <a:gd name="T7" fmla="*/ 2147483647 h 110"/>
              <a:gd name="T8" fmla="*/ 2147483647 w 556"/>
              <a:gd name="T9" fmla="*/ 2147483647 h 110"/>
              <a:gd name="T10" fmla="*/ 2147483647 w 556"/>
              <a:gd name="T11" fmla="*/ 2147483647 h 110"/>
              <a:gd name="T12" fmla="*/ 2147483647 w 556"/>
              <a:gd name="T13" fmla="*/ 2147483647 h 110"/>
              <a:gd name="T14" fmla="*/ 2147483647 w 556"/>
              <a:gd name="T15" fmla="*/ 2147483647 h 110"/>
              <a:gd name="T16" fmla="*/ 2147483647 w 556"/>
              <a:gd name="T17" fmla="*/ 2147483647 h 110"/>
              <a:gd name="T18" fmla="*/ 2147483647 w 556"/>
              <a:gd name="T19" fmla="*/ 2147483647 h 110"/>
              <a:gd name="T20" fmla="*/ 2147483647 w 556"/>
              <a:gd name="T21" fmla="*/ 2147483647 h 110"/>
              <a:gd name="T22" fmla="*/ 2147483647 w 556"/>
              <a:gd name="T23" fmla="*/ 2147483647 h 110"/>
              <a:gd name="T24" fmla="*/ 2147483647 w 556"/>
              <a:gd name="T25" fmla="*/ 2147483647 h 110"/>
              <a:gd name="T26" fmla="*/ 2147483647 w 556"/>
              <a:gd name="T27" fmla="*/ 2147483647 h 110"/>
              <a:gd name="T28" fmla="*/ 2147483647 w 556"/>
              <a:gd name="T29" fmla="*/ 2147483647 h 110"/>
              <a:gd name="T30" fmla="*/ 2147483647 w 556"/>
              <a:gd name="T31" fmla="*/ 2147483647 h 110"/>
              <a:gd name="T32" fmla="*/ 0 w 556"/>
              <a:gd name="T33" fmla="*/ 0 h 1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6"/>
              <a:gd name="T52" fmla="*/ 0 h 110"/>
              <a:gd name="T53" fmla="*/ 556 w 556"/>
              <a:gd name="T54" fmla="*/ 110 h 1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6" h="110">
                <a:moveTo>
                  <a:pt x="556" y="92"/>
                </a:moveTo>
                <a:lnTo>
                  <a:pt x="556" y="92"/>
                </a:lnTo>
                <a:lnTo>
                  <a:pt x="542" y="94"/>
                </a:lnTo>
                <a:lnTo>
                  <a:pt x="506" y="102"/>
                </a:lnTo>
                <a:lnTo>
                  <a:pt x="480" y="104"/>
                </a:lnTo>
                <a:lnTo>
                  <a:pt x="450" y="108"/>
                </a:lnTo>
                <a:lnTo>
                  <a:pt x="416" y="110"/>
                </a:lnTo>
                <a:lnTo>
                  <a:pt x="376" y="110"/>
                </a:lnTo>
                <a:lnTo>
                  <a:pt x="336" y="108"/>
                </a:lnTo>
                <a:lnTo>
                  <a:pt x="292" y="104"/>
                </a:lnTo>
                <a:lnTo>
                  <a:pt x="246" y="98"/>
                </a:lnTo>
                <a:lnTo>
                  <a:pt x="198" y="86"/>
                </a:lnTo>
                <a:lnTo>
                  <a:pt x="150" y="72"/>
                </a:lnTo>
                <a:lnTo>
                  <a:pt x="100" y="52"/>
                </a:lnTo>
                <a:lnTo>
                  <a:pt x="50" y="28"/>
                </a:lnTo>
                <a:lnTo>
                  <a:pt x="24" y="14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2566A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6750050" y="1976438"/>
            <a:ext cx="495300" cy="53816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Freeform 13"/>
          <p:cNvSpPr>
            <a:spLocks/>
          </p:cNvSpPr>
          <p:nvPr/>
        </p:nvSpPr>
        <p:spPr bwMode="auto">
          <a:xfrm>
            <a:off x="5803900" y="4964113"/>
            <a:ext cx="147638" cy="115887"/>
          </a:xfrm>
          <a:custGeom>
            <a:avLst/>
            <a:gdLst>
              <a:gd name="T0" fmla="*/ 2147483647 w 96"/>
              <a:gd name="T1" fmla="*/ 2147483647 h 76"/>
              <a:gd name="T2" fmla="*/ 2147483647 w 96"/>
              <a:gd name="T3" fmla="*/ 2147483647 h 76"/>
              <a:gd name="T4" fmla="*/ 2147483647 w 96"/>
              <a:gd name="T5" fmla="*/ 2147483647 h 76"/>
              <a:gd name="T6" fmla="*/ 2147483647 w 96"/>
              <a:gd name="T7" fmla="*/ 2147483647 h 76"/>
              <a:gd name="T8" fmla="*/ 2147483647 w 96"/>
              <a:gd name="T9" fmla="*/ 2147483647 h 76"/>
              <a:gd name="T10" fmla="*/ 0 w 96"/>
              <a:gd name="T11" fmla="*/ 0 h 76"/>
              <a:gd name="T12" fmla="*/ 0 w 96"/>
              <a:gd name="T13" fmla="*/ 0 h 76"/>
              <a:gd name="T14" fmla="*/ 2147483647 w 96"/>
              <a:gd name="T15" fmla="*/ 2147483647 h 76"/>
              <a:gd name="T16" fmla="*/ 2147483647 w 96"/>
              <a:gd name="T17" fmla="*/ 2147483647 h 76"/>
              <a:gd name="T18" fmla="*/ 2147483647 w 96"/>
              <a:gd name="T19" fmla="*/ 2147483647 h 76"/>
              <a:gd name="T20" fmla="*/ 2147483647 w 96"/>
              <a:gd name="T21" fmla="*/ 2147483647 h 76"/>
              <a:gd name="T22" fmla="*/ 2147483647 w 96"/>
              <a:gd name="T23" fmla="*/ 2147483647 h 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6"/>
              <a:gd name="T37" fmla="*/ 0 h 76"/>
              <a:gd name="T38" fmla="*/ 96 w 96"/>
              <a:gd name="T39" fmla="*/ 76 h 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6" h="76">
                <a:moveTo>
                  <a:pt x="72" y="40"/>
                </a:moveTo>
                <a:lnTo>
                  <a:pt x="96" y="30"/>
                </a:lnTo>
                <a:lnTo>
                  <a:pt x="94" y="28"/>
                </a:lnTo>
                <a:lnTo>
                  <a:pt x="54" y="16"/>
                </a:lnTo>
                <a:lnTo>
                  <a:pt x="0" y="0"/>
                </a:lnTo>
                <a:lnTo>
                  <a:pt x="36" y="42"/>
                </a:lnTo>
                <a:lnTo>
                  <a:pt x="62" y="76"/>
                </a:lnTo>
                <a:lnTo>
                  <a:pt x="64" y="76"/>
                </a:lnTo>
                <a:lnTo>
                  <a:pt x="64" y="50"/>
                </a:lnTo>
                <a:lnTo>
                  <a:pt x="72" y="40"/>
                </a:lnTo>
                <a:close/>
              </a:path>
            </a:pathLst>
          </a:custGeom>
          <a:solidFill>
            <a:srgbClr val="2566A5"/>
          </a:solidFill>
          <a:ln w="2">
            <a:solidFill>
              <a:srgbClr val="2566A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Freeform 14"/>
          <p:cNvSpPr>
            <a:spLocks/>
          </p:cNvSpPr>
          <p:nvPr/>
        </p:nvSpPr>
        <p:spPr bwMode="auto">
          <a:xfrm>
            <a:off x="6629400" y="5219700"/>
            <a:ext cx="153988" cy="104775"/>
          </a:xfrm>
          <a:custGeom>
            <a:avLst/>
            <a:gdLst>
              <a:gd name="T0" fmla="*/ 2147483647 w 100"/>
              <a:gd name="T1" fmla="*/ 2147483647 h 68"/>
              <a:gd name="T2" fmla="*/ 2147483647 w 100"/>
              <a:gd name="T3" fmla="*/ 2147483647 h 68"/>
              <a:gd name="T4" fmla="*/ 2147483647 w 100"/>
              <a:gd name="T5" fmla="*/ 2147483647 h 68"/>
              <a:gd name="T6" fmla="*/ 2147483647 w 100"/>
              <a:gd name="T7" fmla="*/ 2147483647 h 68"/>
              <a:gd name="T8" fmla="*/ 2147483647 w 100"/>
              <a:gd name="T9" fmla="*/ 2147483647 h 68"/>
              <a:gd name="T10" fmla="*/ 2147483647 w 100"/>
              <a:gd name="T11" fmla="*/ 0 h 68"/>
              <a:gd name="T12" fmla="*/ 2147483647 w 100"/>
              <a:gd name="T13" fmla="*/ 0 h 68"/>
              <a:gd name="T14" fmla="*/ 2147483647 w 100"/>
              <a:gd name="T15" fmla="*/ 2147483647 h 68"/>
              <a:gd name="T16" fmla="*/ 2147483647 w 100"/>
              <a:gd name="T17" fmla="*/ 2147483647 h 68"/>
              <a:gd name="T18" fmla="*/ 0 w 100"/>
              <a:gd name="T19" fmla="*/ 2147483647 h 68"/>
              <a:gd name="T20" fmla="*/ 2147483647 w 100"/>
              <a:gd name="T21" fmla="*/ 2147483647 h 68"/>
              <a:gd name="T22" fmla="*/ 2147483647 w 100"/>
              <a:gd name="T23" fmla="*/ 2147483647 h 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"/>
              <a:gd name="T37" fmla="*/ 0 h 68"/>
              <a:gd name="T38" fmla="*/ 100 w 100"/>
              <a:gd name="T39" fmla="*/ 68 h 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" h="68">
                <a:moveTo>
                  <a:pt x="28" y="42"/>
                </a:moveTo>
                <a:lnTo>
                  <a:pt x="26" y="68"/>
                </a:lnTo>
                <a:lnTo>
                  <a:pt x="28" y="68"/>
                </a:lnTo>
                <a:lnTo>
                  <a:pt x="58" y="38"/>
                </a:lnTo>
                <a:lnTo>
                  <a:pt x="100" y="0"/>
                </a:lnTo>
                <a:lnTo>
                  <a:pt x="44" y="10"/>
                </a:lnTo>
                <a:lnTo>
                  <a:pt x="2" y="16"/>
                </a:lnTo>
                <a:lnTo>
                  <a:pt x="0" y="18"/>
                </a:lnTo>
                <a:lnTo>
                  <a:pt x="24" y="32"/>
                </a:lnTo>
                <a:lnTo>
                  <a:pt x="28" y="42"/>
                </a:lnTo>
                <a:close/>
              </a:path>
            </a:pathLst>
          </a:custGeom>
          <a:solidFill>
            <a:srgbClr val="D7144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Line 15"/>
          <p:cNvSpPr>
            <a:spLocks noChangeShapeType="1"/>
          </p:cNvSpPr>
          <p:nvPr/>
        </p:nvSpPr>
        <p:spPr bwMode="auto">
          <a:xfrm flipH="1" flipV="1">
            <a:off x="1631950" y="1911350"/>
            <a:ext cx="200025" cy="357188"/>
          </a:xfrm>
          <a:prstGeom prst="line">
            <a:avLst/>
          </a:prstGeom>
          <a:noFill/>
          <a:ln w="2857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3" name="Freeform 16"/>
          <p:cNvSpPr>
            <a:spLocks/>
          </p:cNvSpPr>
          <p:nvPr/>
        </p:nvSpPr>
        <p:spPr bwMode="auto">
          <a:xfrm>
            <a:off x="1582738" y="1822450"/>
            <a:ext cx="109537" cy="150813"/>
          </a:xfrm>
          <a:custGeom>
            <a:avLst/>
            <a:gdLst>
              <a:gd name="T0" fmla="*/ 2147483647 w 72"/>
              <a:gd name="T1" fmla="*/ 2147483647 h 98"/>
              <a:gd name="T2" fmla="*/ 2147483647 w 72"/>
              <a:gd name="T3" fmla="*/ 2147483647 h 98"/>
              <a:gd name="T4" fmla="*/ 2147483647 w 72"/>
              <a:gd name="T5" fmla="*/ 2147483647 h 98"/>
              <a:gd name="T6" fmla="*/ 2147483647 w 72"/>
              <a:gd name="T7" fmla="*/ 2147483647 h 98"/>
              <a:gd name="T8" fmla="*/ 2147483647 w 72"/>
              <a:gd name="T9" fmla="*/ 2147483647 h 98"/>
              <a:gd name="T10" fmla="*/ 0 w 72"/>
              <a:gd name="T11" fmla="*/ 0 h 98"/>
              <a:gd name="T12" fmla="*/ 0 w 72"/>
              <a:gd name="T13" fmla="*/ 0 h 98"/>
              <a:gd name="T14" fmla="*/ 2147483647 w 72"/>
              <a:gd name="T15" fmla="*/ 2147483647 h 98"/>
              <a:gd name="T16" fmla="*/ 2147483647 w 72"/>
              <a:gd name="T17" fmla="*/ 2147483647 h 98"/>
              <a:gd name="T18" fmla="*/ 2147483647 w 72"/>
              <a:gd name="T19" fmla="*/ 2147483647 h 98"/>
              <a:gd name="T20" fmla="*/ 2147483647 w 72"/>
              <a:gd name="T21" fmla="*/ 2147483647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"/>
              <a:gd name="T34" fmla="*/ 0 h 98"/>
              <a:gd name="T35" fmla="*/ 72 w 72"/>
              <a:gd name="T36" fmla="*/ 98 h 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2" h="98">
                <a:moveTo>
                  <a:pt x="38" y="68"/>
                </a:moveTo>
                <a:lnTo>
                  <a:pt x="22" y="98"/>
                </a:lnTo>
                <a:lnTo>
                  <a:pt x="20" y="96"/>
                </a:lnTo>
                <a:lnTo>
                  <a:pt x="12" y="54"/>
                </a:lnTo>
                <a:lnTo>
                  <a:pt x="0" y="0"/>
                </a:lnTo>
                <a:lnTo>
                  <a:pt x="40" y="38"/>
                </a:lnTo>
                <a:lnTo>
                  <a:pt x="72" y="68"/>
                </a:lnTo>
                <a:lnTo>
                  <a:pt x="72" y="70"/>
                </a:lnTo>
                <a:lnTo>
                  <a:pt x="38" y="68"/>
                </a:lnTo>
                <a:close/>
              </a:path>
            </a:pathLst>
          </a:custGeom>
          <a:solidFill>
            <a:srgbClr val="C62A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Line 17"/>
          <p:cNvSpPr>
            <a:spLocks noChangeShapeType="1"/>
          </p:cNvSpPr>
          <p:nvPr/>
        </p:nvSpPr>
        <p:spPr bwMode="auto">
          <a:xfrm flipH="1">
            <a:off x="1311275" y="2555875"/>
            <a:ext cx="30163" cy="406400"/>
          </a:xfrm>
          <a:prstGeom prst="line">
            <a:avLst/>
          </a:prstGeom>
          <a:noFill/>
          <a:ln w="28575">
            <a:solidFill>
              <a:srgbClr val="2566A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5" name="Freeform 18"/>
          <p:cNvSpPr>
            <a:spLocks/>
          </p:cNvSpPr>
          <p:nvPr/>
        </p:nvSpPr>
        <p:spPr bwMode="auto">
          <a:xfrm>
            <a:off x="1274763" y="2916238"/>
            <a:ext cx="88900" cy="150812"/>
          </a:xfrm>
          <a:custGeom>
            <a:avLst/>
            <a:gdLst>
              <a:gd name="T0" fmla="*/ 2147483647 w 58"/>
              <a:gd name="T1" fmla="*/ 2147483647 h 98"/>
              <a:gd name="T2" fmla="*/ 2147483647 w 58"/>
              <a:gd name="T3" fmla="*/ 2147483647 h 98"/>
              <a:gd name="T4" fmla="*/ 2147483647 w 58"/>
              <a:gd name="T5" fmla="*/ 2147483647 h 98"/>
              <a:gd name="T6" fmla="*/ 2147483647 w 58"/>
              <a:gd name="T7" fmla="*/ 2147483647 h 98"/>
              <a:gd name="T8" fmla="*/ 2147483647 w 58"/>
              <a:gd name="T9" fmla="*/ 2147483647 h 98"/>
              <a:gd name="T10" fmla="*/ 2147483647 w 58"/>
              <a:gd name="T11" fmla="*/ 2147483647 h 98"/>
              <a:gd name="T12" fmla="*/ 2147483647 w 58"/>
              <a:gd name="T13" fmla="*/ 2147483647 h 98"/>
              <a:gd name="T14" fmla="*/ 2147483647 w 58"/>
              <a:gd name="T15" fmla="*/ 2147483647 h 98"/>
              <a:gd name="T16" fmla="*/ 0 w 58"/>
              <a:gd name="T17" fmla="*/ 0 h 98"/>
              <a:gd name="T18" fmla="*/ 0 w 58"/>
              <a:gd name="T19" fmla="*/ 0 h 98"/>
              <a:gd name="T20" fmla="*/ 2147483647 w 58"/>
              <a:gd name="T21" fmla="*/ 2147483647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98"/>
              <a:gd name="T35" fmla="*/ 58 w 58"/>
              <a:gd name="T36" fmla="*/ 98 h 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98">
                <a:moveTo>
                  <a:pt x="28" y="20"/>
                </a:moveTo>
                <a:lnTo>
                  <a:pt x="58" y="4"/>
                </a:lnTo>
                <a:lnTo>
                  <a:pt x="58" y="6"/>
                </a:lnTo>
                <a:lnTo>
                  <a:pt x="42" y="46"/>
                </a:lnTo>
                <a:lnTo>
                  <a:pt x="22" y="98"/>
                </a:lnTo>
                <a:lnTo>
                  <a:pt x="10" y="42"/>
                </a:lnTo>
                <a:lnTo>
                  <a:pt x="0" y="0"/>
                </a:lnTo>
                <a:lnTo>
                  <a:pt x="28" y="20"/>
                </a:lnTo>
                <a:close/>
              </a:path>
            </a:pathLst>
          </a:custGeom>
          <a:solidFill>
            <a:srgbClr val="2566A5"/>
          </a:solidFill>
          <a:ln w="2857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6" name="Rectangle 19"/>
          <p:cNvSpPr>
            <a:spLocks noChangeArrowheads="1"/>
          </p:cNvSpPr>
          <p:nvPr/>
        </p:nvSpPr>
        <p:spPr bwMode="auto">
          <a:xfrm>
            <a:off x="2654300" y="3182938"/>
            <a:ext cx="295275" cy="29686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7" name="Line 21"/>
          <p:cNvSpPr>
            <a:spLocks noChangeShapeType="1"/>
          </p:cNvSpPr>
          <p:nvPr/>
        </p:nvSpPr>
        <p:spPr bwMode="auto">
          <a:xfrm flipH="1">
            <a:off x="7064375" y="1804988"/>
            <a:ext cx="5334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Line 22"/>
          <p:cNvSpPr>
            <a:spLocks noChangeShapeType="1"/>
          </p:cNvSpPr>
          <p:nvPr/>
        </p:nvSpPr>
        <p:spPr bwMode="auto">
          <a:xfrm flipH="1">
            <a:off x="7319963" y="1017588"/>
            <a:ext cx="279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9" name="Line 23"/>
          <p:cNvSpPr>
            <a:spLocks noChangeShapeType="1"/>
          </p:cNvSpPr>
          <p:nvPr/>
        </p:nvSpPr>
        <p:spPr bwMode="auto">
          <a:xfrm flipH="1">
            <a:off x="6821488" y="1544638"/>
            <a:ext cx="7858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Line 24"/>
          <p:cNvSpPr>
            <a:spLocks noChangeShapeType="1"/>
          </p:cNvSpPr>
          <p:nvPr/>
        </p:nvSpPr>
        <p:spPr bwMode="auto">
          <a:xfrm flipH="1">
            <a:off x="7070725" y="1211263"/>
            <a:ext cx="5238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1" name="Freeform 25"/>
          <p:cNvSpPr>
            <a:spLocks/>
          </p:cNvSpPr>
          <p:nvPr/>
        </p:nvSpPr>
        <p:spPr bwMode="auto">
          <a:xfrm>
            <a:off x="7212013" y="942975"/>
            <a:ext cx="122237" cy="157163"/>
          </a:xfrm>
          <a:custGeom>
            <a:avLst/>
            <a:gdLst>
              <a:gd name="T0" fmla="*/ 0 w 80"/>
              <a:gd name="T1" fmla="*/ 2147483647 h 102"/>
              <a:gd name="T2" fmla="*/ 2147483647 w 80"/>
              <a:gd name="T3" fmla="*/ 0 h 102"/>
              <a:gd name="T4" fmla="*/ 2147483647 w 80"/>
              <a:gd name="T5" fmla="*/ 2147483647 h 102"/>
              <a:gd name="T6" fmla="*/ 2147483647 w 80"/>
              <a:gd name="T7" fmla="*/ 2147483647 h 102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102"/>
              <a:gd name="T14" fmla="*/ 80 w 80"/>
              <a:gd name="T15" fmla="*/ 102 h 1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102">
                <a:moveTo>
                  <a:pt x="0" y="12"/>
                </a:moveTo>
                <a:lnTo>
                  <a:pt x="62" y="0"/>
                </a:lnTo>
                <a:lnTo>
                  <a:pt x="80" y="92"/>
                </a:lnTo>
                <a:lnTo>
                  <a:pt x="18" y="10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2" name="Line 26"/>
          <p:cNvSpPr>
            <a:spLocks noChangeShapeType="1"/>
          </p:cNvSpPr>
          <p:nvPr/>
        </p:nvSpPr>
        <p:spPr bwMode="auto">
          <a:xfrm flipH="1">
            <a:off x="6111875" y="4775200"/>
            <a:ext cx="1214438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3" name="Line 27"/>
          <p:cNvSpPr>
            <a:spLocks noChangeShapeType="1"/>
          </p:cNvSpPr>
          <p:nvPr/>
        </p:nvSpPr>
        <p:spPr bwMode="auto">
          <a:xfrm flipH="1">
            <a:off x="6115050" y="4922838"/>
            <a:ext cx="1211263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4" name="Line 28"/>
          <p:cNvSpPr>
            <a:spLocks noChangeShapeType="1"/>
          </p:cNvSpPr>
          <p:nvPr/>
        </p:nvSpPr>
        <p:spPr bwMode="auto">
          <a:xfrm flipH="1">
            <a:off x="6091238" y="5068888"/>
            <a:ext cx="123507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5" name="Line 32"/>
          <p:cNvSpPr>
            <a:spLocks noChangeShapeType="1"/>
          </p:cNvSpPr>
          <p:nvPr/>
        </p:nvSpPr>
        <p:spPr bwMode="auto">
          <a:xfrm flipH="1">
            <a:off x="7402513" y="1982788"/>
            <a:ext cx="1968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6" name="Line 36"/>
          <p:cNvSpPr>
            <a:spLocks noChangeShapeType="1"/>
          </p:cNvSpPr>
          <p:nvPr/>
        </p:nvSpPr>
        <p:spPr bwMode="auto">
          <a:xfrm flipH="1">
            <a:off x="1397000" y="3703638"/>
            <a:ext cx="34925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7" name="Freeform 44"/>
          <p:cNvSpPr>
            <a:spLocks/>
          </p:cNvSpPr>
          <p:nvPr/>
        </p:nvSpPr>
        <p:spPr bwMode="auto">
          <a:xfrm>
            <a:off x="2514600" y="2478088"/>
            <a:ext cx="849313" cy="433387"/>
          </a:xfrm>
          <a:custGeom>
            <a:avLst/>
            <a:gdLst>
              <a:gd name="T0" fmla="*/ 0 w 552"/>
              <a:gd name="T1" fmla="*/ 2147483647 h 282"/>
              <a:gd name="T2" fmla="*/ 2147483647 w 552"/>
              <a:gd name="T3" fmla="*/ 0 h 282"/>
              <a:gd name="T4" fmla="*/ 2147483647 w 552"/>
              <a:gd name="T5" fmla="*/ 0 h 282"/>
              <a:gd name="T6" fmla="*/ 0 60000 65536"/>
              <a:gd name="T7" fmla="*/ 0 60000 65536"/>
              <a:gd name="T8" fmla="*/ 0 60000 65536"/>
              <a:gd name="T9" fmla="*/ 0 w 552"/>
              <a:gd name="T10" fmla="*/ 0 h 282"/>
              <a:gd name="T11" fmla="*/ 552 w 552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282">
                <a:moveTo>
                  <a:pt x="0" y="282"/>
                </a:moveTo>
                <a:lnTo>
                  <a:pt x="470" y="0"/>
                </a:lnTo>
                <a:lnTo>
                  <a:pt x="552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8" name="Line 49"/>
          <p:cNvSpPr>
            <a:spLocks noChangeShapeType="1"/>
          </p:cNvSpPr>
          <p:nvPr/>
        </p:nvSpPr>
        <p:spPr bwMode="auto">
          <a:xfrm flipV="1">
            <a:off x="5502275" y="2460625"/>
            <a:ext cx="1588" cy="625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9" name="Line 50"/>
          <p:cNvSpPr>
            <a:spLocks noChangeShapeType="1"/>
          </p:cNvSpPr>
          <p:nvPr/>
        </p:nvSpPr>
        <p:spPr bwMode="auto">
          <a:xfrm flipV="1">
            <a:off x="6350000" y="2516188"/>
            <a:ext cx="1588" cy="569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0" name="Freeform 57"/>
          <p:cNvSpPr>
            <a:spLocks/>
          </p:cNvSpPr>
          <p:nvPr/>
        </p:nvSpPr>
        <p:spPr bwMode="auto">
          <a:xfrm>
            <a:off x="2406650" y="2400300"/>
            <a:ext cx="101600" cy="1330325"/>
          </a:xfrm>
          <a:custGeom>
            <a:avLst/>
            <a:gdLst>
              <a:gd name="T0" fmla="*/ 0 w 66"/>
              <a:gd name="T1" fmla="*/ 2147483647 h 864"/>
              <a:gd name="T2" fmla="*/ 2147483647 w 66"/>
              <a:gd name="T3" fmla="*/ 2147483647 h 864"/>
              <a:gd name="T4" fmla="*/ 2147483647 w 66"/>
              <a:gd name="T5" fmla="*/ 0 h 864"/>
              <a:gd name="T6" fmla="*/ 0 w 66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864"/>
              <a:gd name="T14" fmla="*/ 66 w 66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864">
                <a:moveTo>
                  <a:pt x="0" y="864"/>
                </a:moveTo>
                <a:lnTo>
                  <a:pt x="66" y="864"/>
                </a:lnTo>
                <a:lnTo>
                  <a:pt x="6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1" name="Rectangle 194"/>
          <p:cNvSpPr>
            <a:spLocks noChangeArrowheads="1"/>
          </p:cNvSpPr>
          <p:nvPr/>
        </p:nvSpPr>
        <p:spPr bwMode="auto">
          <a:xfrm>
            <a:off x="5607050" y="4778375"/>
            <a:ext cx="2095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2566A5"/>
                </a:solidFill>
              </a:rPr>
              <a:t>CO</a:t>
            </a:r>
            <a:r>
              <a:rPr lang="en-US" sz="900" b="1" baseline="-25000">
                <a:solidFill>
                  <a:srgbClr val="2566A5"/>
                </a:solidFill>
              </a:rPr>
              <a:t>2</a:t>
            </a:r>
            <a:endParaRPr lang="en-US" sz="900" baseline="-25000"/>
          </a:p>
        </p:txBody>
      </p:sp>
      <p:sp>
        <p:nvSpPr>
          <p:cNvPr id="18462" name="Rectangle 196"/>
          <p:cNvSpPr>
            <a:spLocks noChangeArrowheads="1"/>
          </p:cNvSpPr>
          <p:nvPr/>
        </p:nvSpPr>
        <p:spPr bwMode="auto">
          <a:xfrm>
            <a:off x="5526088" y="5013325"/>
            <a:ext cx="12858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D71440"/>
                </a:solidFill>
              </a:rPr>
              <a:t>O</a:t>
            </a:r>
            <a:r>
              <a:rPr lang="en-US" sz="900" b="1" baseline="-25000">
                <a:solidFill>
                  <a:srgbClr val="D71440"/>
                </a:solidFill>
              </a:rPr>
              <a:t>2</a:t>
            </a:r>
            <a:endParaRPr lang="en-US" sz="900" baseline="-25000"/>
          </a:p>
        </p:txBody>
      </p:sp>
      <p:sp>
        <p:nvSpPr>
          <p:cNvPr id="198" name="TextBox 197"/>
          <p:cNvSpPr txBox="1"/>
          <p:nvPr/>
        </p:nvSpPr>
        <p:spPr bwMode="auto">
          <a:xfrm>
            <a:off x="2676525" y="1335088"/>
            <a:ext cx="703263" cy="187325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Bronchiole</a:t>
            </a:r>
          </a:p>
        </p:txBody>
      </p:sp>
      <p:sp>
        <p:nvSpPr>
          <p:cNvPr id="199" name="TextBox 198"/>
          <p:cNvSpPr txBox="1"/>
          <p:nvPr/>
        </p:nvSpPr>
        <p:spPr bwMode="auto">
          <a:xfrm>
            <a:off x="2676525" y="1562100"/>
            <a:ext cx="1196975" cy="185738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Pulmonary arteriole</a:t>
            </a:r>
          </a:p>
        </p:txBody>
      </p:sp>
      <p:sp>
        <p:nvSpPr>
          <p:cNvPr id="200" name="TextBox 199"/>
          <p:cNvSpPr txBox="1"/>
          <p:nvPr/>
        </p:nvSpPr>
        <p:spPr bwMode="auto">
          <a:xfrm>
            <a:off x="2676525" y="1785938"/>
            <a:ext cx="1101725" cy="185737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Pulmonary venule</a:t>
            </a:r>
          </a:p>
        </p:txBody>
      </p:sp>
      <p:sp>
        <p:nvSpPr>
          <p:cNvPr id="201" name="TextBox 200"/>
          <p:cNvSpPr txBox="1"/>
          <p:nvPr/>
        </p:nvSpPr>
        <p:spPr bwMode="auto">
          <a:xfrm>
            <a:off x="3409950" y="2220913"/>
            <a:ext cx="474663" cy="185737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Alveoli</a:t>
            </a:r>
          </a:p>
        </p:txBody>
      </p:sp>
      <p:sp>
        <p:nvSpPr>
          <p:cNvPr id="202" name="TextBox 201"/>
          <p:cNvSpPr txBox="1"/>
          <p:nvPr/>
        </p:nvSpPr>
        <p:spPr bwMode="auto">
          <a:xfrm>
            <a:off x="3409950" y="2405063"/>
            <a:ext cx="782638" cy="187325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Alveolar sac</a:t>
            </a:r>
          </a:p>
        </p:txBody>
      </p:sp>
      <p:sp>
        <p:nvSpPr>
          <p:cNvPr id="203" name="TextBox 202"/>
          <p:cNvSpPr txBox="1"/>
          <p:nvPr/>
        </p:nvSpPr>
        <p:spPr bwMode="auto">
          <a:xfrm>
            <a:off x="4381500" y="3257550"/>
            <a:ext cx="608013" cy="611188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Capillary</a:t>
            </a:r>
          </a:p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networks</a:t>
            </a:r>
          </a:p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around</a:t>
            </a:r>
          </a:p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alveoli</a:t>
            </a:r>
          </a:p>
        </p:txBody>
      </p:sp>
      <p:sp>
        <p:nvSpPr>
          <p:cNvPr id="204" name="TextBox 203"/>
          <p:cNvSpPr txBox="1"/>
          <p:nvPr/>
        </p:nvSpPr>
        <p:spPr bwMode="auto">
          <a:xfrm>
            <a:off x="109538" y="3729038"/>
            <a:ext cx="655637" cy="309562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Terminal</a:t>
            </a:r>
          </a:p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bronchiole</a:t>
            </a:r>
          </a:p>
        </p:txBody>
      </p:sp>
      <p:sp>
        <p:nvSpPr>
          <p:cNvPr id="205" name="TextBox 204"/>
          <p:cNvSpPr txBox="1"/>
          <p:nvPr/>
        </p:nvSpPr>
        <p:spPr bwMode="auto">
          <a:xfrm>
            <a:off x="109538" y="4422775"/>
            <a:ext cx="706437" cy="309563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Respiratory</a:t>
            </a:r>
          </a:p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bronchiole</a:t>
            </a:r>
          </a:p>
        </p:txBody>
      </p:sp>
      <p:sp>
        <p:nvSpPr>
          <p:cNvPr id="206" name="TextBox 205"/>
          <p:cNvSpPr txBox="1"/>
          <p:nvPr/>
        </p:nvSpPr>
        <p:spPr bwMode="auto">
          <a:xfrm>
            <a:off x="109538" y="5689600"/>
            <a:ext cx="233362" cy="187325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(a)</a:t>
            </a:r>
          </a:p>
        </p:txBody>
      </p:sp>
      <p:sp>
        <p:nvSpPr>
          <p:cNvPr id="207" name="TextBox 206"/>
          <p:cNvSpPr txBox="1"/>
          <p:nvPr/>
        </p:nvSpPr>
        <p:spPr bwMode="auto">
          <a:xfrm>
            <a:off x="5089525" y="2943225"/>
            <a:ext cx="239713" cy="185738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(b)</a:t>
            </a:r>
          </a:p>
        </p:txBody>
      </p:sp>
      <p:sp>
        <p:nvSpPr>
          <p:cNvPr id="208" name="TextBox 207"/>
          <p:cNvSpPr txBox="1"/>
          <p:nvPr/>
        </p:nvSpPr>
        <p:spPr bwMode="auto">
          <a:xfrm>
            <a:off x="5334000" y="3086100"/>
            <a:ext cx="508000" cy="442913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Great</a:t>
            </a:r>
          </a:p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alveolar</a:t>
            </a:r>
          </a:p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cell</a:t>
            </a:r>
          </a:p>
        </p:txBody>
      </p:sp>
      <p:sp>
        <p:nvSpPr>
          <p:cNvPr id="209" name="TextBox 208"/>
          <p:cNvSpPr txBox="1"/>
          <p:nvPr/>
        </p:nvSpPr>
        <p:spPr bwMode="auto">
          <a:xfrm>
            <a:off x="6115050" y="3086100"/>
            <a:ext cx="747713" cy="309563"/>
          </a:xfrm>
          <a:prstGeom prst="rect">
            <a:avLst/>
          </a:prstGeom>
          <a:noFill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Alveolar</a:t>
            </a:r>
          </a:p>
          <a:p>
            <a:pPr>
              <a:defRPr/>
            </a:pPr>
            <a:r>
              <a:rPr lang="en-US" sz="950" b="1" dirty="0">
                <a:latin typeface="Arial"/>
                <a:ea typeface="+mn-ea"/>
                <a:cs typeface="Arial" pitchFamily="34" charset="0"/>
              </a:rPr>
              <a:t>macrophage</a:t>
            </a:r>
          </a:p>
        </p:txBody>
      </p:sp>
      <p:sp>
        <p:nvSpPr>
          <p:cNvPr id="18475" name="TextBox 209"/>
          <p:cNvSpPr txBox="1">
            <a:spLocks noChangeArrowheads="1"/>
          </p:cNvSpPr>
          <p:nvPr/>
        </p:nvSpPr>
        <p:spPr bwMode="auto">
          <a:xfrm>
            <a:off x="7639050" y="942975"/>
            <a:ext cx="13081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Respiratory membrane</a:t>
            </a:r>
          </a:p>
        </p:txBody>
      </p:sp>
      <p:sp>
        <p:nvSpPr>
          <p:cNvPr id="18476" name="TextBox 210"/>
          <p:cNvSpPr txBox="1">
            <a:spLocks noChangeArrowheads="1"/>
          </p:cNvSpPr>
          <p:nvPr/>
        </p:nvSpPr>
        <p:spPr bwMode="auto">
          <a:xfrm>
            <a:off x="7639050" y="1141413"/>
            <a:ext cx="1403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Capillary endothelial cell</a:t>
            </a:r>
          </a:p>
        </p:txBody>
      </p:sp>
      <p:sp>
        <p:nvSpPr>
          <p:cNvPr id="18477" name="TextBox 211"/>
          <p:cNvSpPr txBox="1">
            <a:spLocks noChangeArrowheads="1"/>
          </p:cNvSpPr>
          <p:nvPr/>
        </p:nvSpPr>
        <p:spPr bwMode="auto">
          <a:xfrm>
            <a:off x="7639050" y="1455738"/>
            <a:ext cx="11842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Fluid with surfactant</a:t>
            </a:r>
          </a:p>
        </p:txBody>
      </p:sp>
      <p:sp>
        <p:nvSpPr>
          <p:cNvPr id="18478" name="TextBox 212"/>
          <p:cNvSpPr txBox="1">
            <a:spLocks noChangeArrowheads="1"/>
          </p:cNvSpPr>
          <p:nvPr/>
        </p:nvSpPr>
        <p:spPr bwMode="auto">
          <a:xfrm>
            <a:off x="7639050" y="1733550"/>
            <a:ext cx="13335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Squamous alveolar cell</a:t>
            </a:r>
          </a:p>
        </p:txBody>
      </p:sp>
      <p:sp>
        <p:nvSpPr>
          <p:cNvPr id="18479" name="TextBox 213"/>
          <p:cNvSpPr txBox="1">
            <a:spLocks noChangeArrowheads="1"/>
          </p:cNvSpPr>
          <p:nvPr/>
        </p:nvSpPr>
        <p:spPr bwMode="auto">
          <a:xfrm>
            <a:off x="7639050" y="1905000"/>
            <a:ext cx="7477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Lymphocyte</a:t>
            </a:r>
          </a:p>
        </p:txBody>
      </p:sp>
      <p:sp>
        <p:nvSpPr>
          <p:cNvPr id="18480" name="TextBox 214"/>
          <p:cNvSpPr txBox="1">
            <a:spLocks noChangeArrowheads="1"/>
          </p:cNvSpPr>
          <p:nvPr/>
        </p:nvSpPr>
        <p:spPr bwMode="auto">
          <a:xfrm>
            <a:off x="5487988" y="4387850"/>
            <a:ext cx="279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chemeClr val="bg1"/>
                </a:solidFill>
              </a:rPr>
              <a:t>Air</a:t>
            </a:r>
          </a:p>
        </p:txBody>
      </p:sp>
      <p:sp>
        <p:nvSpPr>
          <p:cNvPr id="18481" name="TextBox 216"/>
          <p:cNvSpPr txBox="1">
            <a:spLocks noChangeArrowheads="1"/>
          </p:cNvSpPr>
          <p:nvPr/>
        </p:nvSpPr>
        <p:spPr bwMode="auto">
          <a:xfrm>
            <a:off x="7261225" y="4446588"/>
            <a:ext cx="13462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Respiratory membrane:</a:t>
            </a:r>
          </a:p>
        </p:txBody>
      </p:sp>
      <p:sp>
        <p:nvSpPr>
          <p:cNvPr id="18482" name="TextBox 217"/>
          <p:cNvSpPr txBox="1">
            <a:spLocks noChangeArrowheads="1"/>
          </p:cNvSpPr>
          <p:nvPr/>
        </p:nvSpPr>
        <p:spPr bwMode="auto">
          <a:xfrm>
            <a:off x="7375525" y="4686300"/>
            <a:ext cx="13335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Squamous alveolar cell</a:t>
            </a:r>
          </a:p>
        </p:txBody>
      </p:sp>
      <p:sp>
        <p:nvSpPr>
          <p:cNvPr id="18483" name="TextBox 218"/>
          <p:cNvSpPr txBox="1">
            <a:spLocks noChangeArrowheads="1"/>
          </p:cNvSpPr>
          <p:nvPr/>
        </p:nvSpPr>
        <p:spPr bwMode="auto">
          <a:xfrm>
            <a:off x="7375525" y="4840288"/>
            <a:ext cx="162083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Shared basement membrane</a:t>
            </a:r>
          </a:p>
        </p:txBody>
      </p:sp>
      <p:sp>
        <p:nvSpPr>
          <p:cNvPr id="18484" name="TextBox 219"/>
          <p:cNvSpPr txBox="1">
            <a:spLocks noChangeArrowheads="1"/>
          </p:cNvSpPr>
          <p:nvPr/>
        </p:nvSpPr>
        <p:spPr bwMode="auto">
          <a:xfrm>
            <a:off x="7375525" y="4987925"/>
            <a:ext cx="140176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Capillary endothelial cell</a:t>
            </a:r>
          </a:p>
        </p:txBody>
      </p:sp>
      <p:sp>
        <p:nvSpPr>
          <p:cNvPr id="18485" name="TextBox 220"/>
          <p:cNvSpPr txBox="1">
            <a:spLocks noChangeArrowheads="1"/>
          </p:cNvSpPr>
          <p:nvPr/>
        </p:nvSpPr>
        <p:spPr bwMode="auto">
          <a:xfrm>
            <a:off x="6665913" y="5594350"/>
            <a:ext cx="4064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Blood</a:t>
            </a:r>
          </a:p>
        </p:txBody>
      </p:sp>
      <p:sp>
        <p:nvSpPr>
          <p:cNvPr id="18486" name="TextBox 221"/>
          <p:cNvSpPr txBox="1">
            <a:spLocks noChangeArrowheads="1"/>
          </p:cNvSpPr>
          <p:nvPr/>
        </p:nvSpPr>
        <p:spPr bwMode="auto">
          <a:xfrm>
            <a:off x="5167313" y="6118225"/>
            <a:ext cx="2254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(c)</a:t>
            </a:r>
          </a:p>
        </p:txBody>
      </p:sp>
      <p:sp>
        <p:nvSpPr>
          <p:cNvPr id="18487" name="Rectangle 20"/>
          <p:cNvSpPr>
            <a:spLocks noChangeArrowheads="1"/>
          </p:cNvSpPr>
          <p:nvPr/>
        </p:nvSpPr>
        <p:spPr bwMode="auto">
          <a:xfrm>
            <a:off x="2654300" y="3182938"/>
            <a:ext cx="295275" cy="29686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8" name="Line 35"/>
          <p:cNvSpPr>
            <a:spLocks noChangeShapeType="1"/>
          </p:cNvSpPr>
          <p:nvPr/>
        </p:nvSpPr>
        <p:spPr bwMode="auto">
          <a:xfrm>
            <a:off x="925513" y="2546350"/>
            <a:ext cx="458787" cy="8064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9" name="Line 37"/>
          <p:cNvSpPr>
            <a:spLocks noChangeShapeType="1"/>
          </p:cNvSpPr>
          <p:nvPr/>
        </p:nvSpPr>
        <p:spPr bwMode="auto">
          <a:xfrm>
            <a:off x="1422400" y="3756025"/>
            <a:ext cx="423863" cy="2032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0" name="Freeform 38"/>
          <p:cNvSpPr>
            <a:spLocks/>
          </p:cNvSpPr>
          <p:nvPr/>
        </p:nvSpPr>
        <p:spPr bwMode="auto">
          <a:xfrm>
            <a:off x="633413" y="2860675"/>
            <a:ext cx="465137" cy="938213"/>
          </a:xfrm>
          <a:custGeom>
            <a:avLst/>
            <a:gdLst>
              <a:gd name="T0" fmla="*/ 0 w 302"/>
              <a:gd name="T1" fmla="*/ 2147483647 h 610"/>
              <a:gd name="T2" fmla="*/ 2147483647 w 302"/>
              <a:gd name="T3" fmla="*/ 2147483647 h 610"/>
              <a:gd name="T4" fmla="*/ 2147483647 w 302"/>
              <a:gd name="T5" fmla="*/ 0 h 610"/>
              <a:gd name="T6" fmla="*/ 0 60000 65536"/>
              <a:gd name="T7" fmla="*/ 0 60000 65536"/>
              <a:gd name="T8" fmla="*/ 0 60000 65536"/>
              <a:gd name="T9" fmla="*/ 0 w 302"/>
              <a:gd name="T10" fmla="*/ 0 h 610"/>
              <a:gd name="T11" fmla="*/ 302 w 302"/>
              <a:gd name="T12" fmla="*/ 610 h 6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610">
                <a:moveTo>
                  <a:pt x="0" y="610"/>
                </a:moveTo>
                <a:lnTo>
                  <a:pt x="96" y="610"/>
                </a:lnTo>
                <a:lnTo>
                  <a:pt x="30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1" name="Freeform 39"/>
          <p:cNvSpPr>
            <a:spLocks/>
          </p:cNvSpPr>
          <p:nvPr/>
        </p:nvSpPr>
        <p:spPr bwMode="auto">
          <a:xfrm>
            <a:off x="800100" y="3854450"/>
            <a:ext cx="822325" cy="654050"/>
          </a:xfrm>
          <a:custGeom>
            <a:avLst/>
            <a:gdLst>
              <a:gd name="T0" fmla="*/ 0 w 534"/>
              <a:gd name="T1" fmla="*/ 2147483647 h 424"/>
              <a:gd name="T2" fmla="*/ 2147483647 w 534"/>
              <a:gd name="T3" fmla="*/ 2147483647 h 424"/>
              <a:gd name="T4" fmla="*/ 2147483647 w 534"/>
              <a:gd name="T5" fmla="*/ 0 h 424"/>
              <a:gd name="T6" fmla="*/ 0 60000 65536"/>
              <a:gd name="T7" fmla="*/ 0 60000 65536"/>
              <a:gd name="T8" fmla="*/ 0 60000 65536"/>
              <a:gd name="T9" fmla="*/ 0 w 534"/>
              <a:gd name="T10" fmla="*/ 0 h 424"/>
              <a:gd name="T11" fmla="*/ 534 w 534"/>
              <a:gd name="T12" fmla="*/ 424 h 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4" h="424">
                <a:moveTo>
                  <a:pt x="0" y="424"/>
                </a:moveTo>
                <a:lnTo>
                  <a:pt x="334" y="424"/>
                </a:lnTo>
                <a:lnTo>
                  <a:pt x="53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2" name="Freeform 40"/>
          <p:cNvSpPr>
            <a:spLocks/>
          </p:cNvSpPr>
          <p:nvPr/>
        </p:nvSpPr>
        <p:spPr bwMode="auto">
          <a:xfrm>
            <a:off x="1166813" y="1636713"/>
            <a:ext cx="1481137" cy="703262"/>
          </a:xfrm>
          <a:custGeom>
            <a:avLst/>
            <a:gdLst>
              <a:gd name="T0" fmla="*/ 0 w 962"/>
              <a:gd name="T1" fmla="*/ 2147483647 h 456"/>
              <a:gd name="T2" fmla="*/ 2147483647 w 962"/>
              <a:gd name="T3" fmla="*/ 2147483647 h 456"/>
              <a:gd name="T4" fmla="*/ 2147483647 w 962"/>
              <a:gd name="T5" fmla="*/ 0 h 456"/>
              <a:gd name="T6" fmla="*/ 0 60000 65536"/>
              <a:gd name="T7" fmla="*/ 0 60000 65536"/>
              <a:gd name="T8" fmla="*/ 0 60000 65536"/>
              <a:gd name="T9" fmla="*/ 0 w 962"/>
              <a:gd name="T10" fmla="*/ 0 h 456"/>
              <a:gd name="T11" fmla="*/ 962 w 962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2" h="456">
                <a:moveTo>
                  <a:pt x="0" y="456"/>
                </a:moveTo>
                <a:lnTo>
                  <a:pt x="254" y="4"/>
                </a:lnTo>
                <a:lnTo>
                  <a:pt x="96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3" name="Freeform 41"/>
          <p:cNvSpPr>
            <a:spLocks/>
          </p:cNvSpPr>
          <p:nvPr/>
        </p:nvSpPr>
        <p:spPr bwMode="auto">
          <a:xfrm>
            <a:off x="1900238" y="1868488"/>
            <a:ext cx="742950" cy="209550"/>
          </a:xfrm>
          <a:custGeom>
            <a:avLst/>
            <a:gdLst>
              <a:gd name="T0" fmla="*/ 0 w 482"/>
              <a:gd name="T1" fmla="*/ 2147483647 h 136"/>
              <a:gd name="T2" fmla="*/ 2147483647 w 482"/>
              <a:gd name="T3" fmla="*/ 0 h 136"/>
              <a:gd name="T4" fmla="*/ 2147483647 w 482"/>
              <a:gd name="T5" fmla="*/ 0 h 136"/>
              <a:gd name="T6" fmla="*/ 0 60000 65536"/>
              <a:gd name="T7" fmla="*/ 0 60000 65536"/>
              <a:gd name="T8" fmla="*/ 0 60000 65536"/>
              <a:gd name="T9" fmla="*/ 0 w 482"/>
              <a:gd name="T10" fmla="*/ 0 h 136"/>
              <a:gd name="T11" fmla="*/ 482 w 48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2" h="136">
                <a:moveTo>
                  <a:pt x="0" y="136"/>
                </a:moveTo>
                <a:lnTo>
                  <a:pt x="310" y="0"/>
                </a:lnTo>
                <a:lnTo>
                  <a:pt x="48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4" name="Freeform 42"/>
          <p:cNvSpPr>
            <a:spLocks/>
          </p:cNvSpPr>
          <p:nvPr/>
        </p:nvSpPr>
        <p:spPr bwMode="auto">
          <a:xfrm>
            <a:off x="2736850" y="2303463"/>
            <a:ext cx="631825" cy="280987"/>
          </a:xfrm>
          <a:custGeom>
            <a:avLst/>
            <a:gdLst>
              <a:gd name="T0" fmla="*/ 0 w 410"/>
              <a:gd name="T1" fmla="*/ 2147483647 h 182"/>
              <a:gd name="T2" fmla="*/ 2147483647 w 410"/>
              <a:gd name="T3" fmla="*/ 0 h 182"/>
              <a:gd name="T4" fmla="*/ 2147483647 w 410"/>
              <a:gd name="T5" fmla="*/ 0 h 182"/>
              <a:gd name="T6" fmla="*/ 0 60000 65536"/>
              <a:gd name="T7" fmla="*/ 0 60000 65536"/>
              <a:gd name="T8" fmla="*/ 0 60000 65536"/>
              <a:gd name="T9" fmla="*/ 0 w 410"/>
              <a:gd name="T10" fmla="*/ 0 h 182"/>
              <a:gd name="T11" fmla="*/ 410 w 410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" h="182">
                <a:moveTo>
                  <a:pt x="0" y="182"/>
                </a:moveTo>
                <a:lnTo>
                  <a:pt x="288" y="0"/>
                </a:lnTo>
                <a:lnTo>
                  <a:pt x="41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5" name="Freeform 43"/>
          <p:cNvSpPr>
            <a:spLocks/>
          </p:cNvSpPr>
          <p:nvPr/>
        </p:nvSpPr>
        <p:spPr bwMode="auto">
          <a:xfrm>
            <a:off x="731838" y="1416050"/>
            <a:ext cx="1916112" cy="682625"/>
          </a:xfrm>
          <a:custGeom>
            <a:avLst/>
            <a:gdLst>
              <a:gd name="T0" fmla="*/ 0 w 1244"/>
              <a:gd name="T1" fmla="*/ 2147483647 h 444"/>
              <a:gd name="T2" fmla="*/ 2147483647 w 1244"/>
              <a:gd name="T3" fmla="*/ 0 h 444"/>
              <a:gd name="T4" fmla="*/ 2147483647 w 1244"/>
              <a:gd name="T5" fmla="*/ 2147483647 h 444"/>
              <a:gd name="T6" fmla="*/ 0 60000 65536"/>
              <a:gd name="T7" fmla="*/ 0 60000 65536"/>
              <a:gd name="T8" fmla="*/ 0 60000 65536"/>
              <a:gd name="T9" fmla="*/ 0 w 1244"/>
              <a:gd name="T10" fmla="*/ 0 h 444"/>
              <a:gd name="T11" fmla="*/ 1244 w 1244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4" h="444">
                <a:moveTo>
                  <a:pt x="0" y="444"/>
                </a:moveTo>
                <a:lnTo>
                  <a:pt x="268" y="0"/>
                </a:lnTo>
                <a:lnTo>
                  <a:pt x="1244" y="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6" name="Line 46"/>
          <p:cNvSpPr>
            <a:spLocks noChangeShapeType="1"/>
          </p:cNvSpPr>
          <p:nvPr/>
        </p:nvSpPr>
        <p:spPr bwMode="auto">
          <a:xfrm flipH="1">
            <a:off x="2595563" y="2303463"/>
            <a:ext cx="584200" cy="241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7" name="Freeform 47"/>
          <p:cNvSpPr>
            <a:spLocks/>
          </p:cNvSpPr>
          <p:nvPr/>
        </p:nvSpPr>
        <p:spPr bwMode="auto">
          <a:xfrm>
            <a:off x="3213100" y="3327400"/>
            <a:ext cx="1123950" cy="703263"/>
          </a:xfrm>
          <a:custGeom>
            <a:avLst/>
            <a:gdLst>
              <a:gd name="T0" fmla="*/ 0 w 730"/>
              <a:gd name="T1" fmla="*/ 2147483647 h 456"/>
              <a:gd name="T2" fmla="*/ 2147483647 w 730"/>
              <a:gd name="T3" fmla="*/ 0 h 456"/>
              <a:gd name="T4" fmla="*/ 2147483647 w 730"/>
              <a:gd name="T5" fmla="*/ 0 h 456"/>
              <a:gd name="T6" fmla="*/ 0 60000 65536"/>
              <a:gd name="T7" fmla="*/ 0 60000 65536"/>
              <a:gd name="T8" fmla="*/ 0 60000 65536"/>
              <a:gd name="T9" fmla="*/ 0 w 730"/>
              <a:gd name="T10" fmla="*/ 0 h 456"/>
              <a:gd name="T11" fmla="*/ 730 w 730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0" h="456">
                <a:moveTo>
                  <a:pt x="0" y="456"/>
                </a:moveTo>
                <a:lnTo>
                  <a:pt x="608" y="0"/>
                </a:lnTo>
                <a:lnTo>
                  <a:pt x="73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8" name="Line 48"/>
          <p:cNvSpPr>
            <a:spLocks noChangeShapeType="1"/>
          </p:cNvSpPr>
          <p:nvPr/>
        </p:nvSpPr>
        <p:spPr bwMode="auto">
          <a:xfrm flipH="1">
            <a:off x="3336925" y="3327400"/>
            <a:ext cx="812800" cy="1054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9" name="Line 51"/>
          <p:cNvSpPr>
            <a:spLocks noChangeShapeType="1"/>
          </p:cNvSpPr>
          <p:nvPr/>
        </p:nvSpPr>
        <p:spPr bwMode="auto">
          <a:xfrm flipH="1">
            <a:off x="885825" y="2520950"/>
            <a:ext cx="84138" cy="492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0" name="Line 52"/>
          <p:cNvSpPr>
            <a:spLocks noChangeShapeType="1"/>
          </p:cNvSpPr>
          <p:nvPr/>
        </p:nvSpPr>
        <p:spPr bwMode="auto">
          <a:xfrm flipV="1">
            <a:off x="1335088" y="3322638"/>
            <a:ext cx="87312" cy="555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1" name="Line 53"/>
          <p:cNvSpPr>
            <a:spLocks noChangeShapeType="1"/>
          </p:cNvSpPr>
          <p:nvPr/>
        </p:nvSpPr>
        <p:spPr bwMode="auto">
          <a:xfrm flipV="1">
            <a:off x="1825625" y="3913188"/>
            <a:ext cx="36513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2" name="Line 54"/>
          <p:cNvSpPr>
            <a:spLocks noChangeShapeType="1"/>
          </p:cNvSpPr>
          <p:nvPr/>
        </p:nvSpPr>
        <p:spPr bwMode="auto">
          <a:xfrm flipH="1">
            <a:off x="509588" y="1727200"/>
            <a:ext cx="101600" cy="428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3" name="Line 55"/>
          <p:cNvSpPr>
            <a:spLocks noChangeShapeType="1"/>
          </p:cNvSpPr>
          <p:nvPr/>
        </p:nvSpPr>
        <p:spPr bwMode="auto">
          <a:xfrm flipV="1">
            <a:off x="827088" y="2405063"/>
            <a:ext cx="107950" cy="50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4" name="Line 56"/>
          <p:cNvSpPr>
            <a:spLocks noChangeShapeType="1"/>
          </p:cNvSpPr>
          <p:nvPr/>
        </p:nvSpPr>
        <p:spPr bwMode="auto">
          <a:xfrm>
            <a:off x="561975" y="1747838"/>
            <a:ext cx="317500" cy="6873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505" name="Picture 85" descr="A:\Processed files\chapt22\chapt22_textedit\png\sal03717_22_12_arrow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1313" y="2571750"/>
            <a:ext cx="18923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06" name="Rectangle 12"/>
          <p:cNvSpPr>
            <a:spLocks noChangeArrowheads="1"/>
          </p:cNvSpPr>
          <p:nvPr/>
        </p:nvSpPr>
        <p:spPr bwMode="auto">
          <a:xfrm>
            <a:off x="6751638" y="1978025"/>
            <a:ext cx="495300" cy="538163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507" name="Picture 84" descr="A:\Processed files\chapt22\chapt22_textedit\png\sal03717_22_12_arrow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5013" y="2473325"/>
            <a:ext cx="239712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08" name="Freeform 58"/>
          <p:cNvSpPr>
            <a:spLocks/>
          </p:cNvSpPr>
          <p:nvPr/>
        </p:nvSpPr>
        <p:spPr bwMode="auto">
          <a:xfrm>
            <a:off x="2406650" y="2395538"/>
            <a:ext cx="101600" cy="1335087"/>
          </a:xfrm>
          <a:custGeom>
            <a:avLst/>
            <a:gdLst>
              <a:gd name="T0" fmla="*/ 0 w 66"/>
              <a:gd name="T1" fmla="*/ 2147483647 h 868"/>
              <a:gd name="T2" fmla="*/ 2147483647 w 66"/>
              <a:gd name="T3" fmla="*/ 2147483647 h 868"/>
              <a:gd name="T4" fmla="*/ 2147483647 w 66"/>
              <a:gd name="T5" fmla="*/ 0 h 868"/>
              <a:gd name="T6" fmla="*/ 0 w 66"/>
              <a:gd name="T7" fmla="*/ 0 h 868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868"/>
              <a:gd name="T14" fmla="*/ 66 w 66"/>
              <a:gd name="T15" fmla="*/ 868 h 8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868">
                <a:moveTo>
                  <a:pt x="0" y="868"/>
                </a:moveTo>
                <a:lnTo>
                  <a:pt x="66" y="868"/>
                </a:lnTo>
                <a:lnTo>
                  <a:pt x="6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9" name="Freeform 45"/>
          <p:cNvSpPr>
            <a:spLocks/>
          </p:cNvSpPr>
          <p:nvPr/>
        </p:nvSpPr>
        <p:spPr bwMode="auto">
          <a:xfrm>
            <a:off x="2508250" y="2481263"/>
            <a:ext cx="852488" cy="433387"/>
          </a:xfrm>
          <a:custGeom>
            <a:avLst/>
            <a:gdLst>
              <a:gd name="T0" fmla="*/ 0 w 554"/>
              <a:gd name="T1" fmla="*/ 2147483647 h 282"/>
              <a:gd name="T2" fmla="*/ 2147483647 w 554"/>
              <a:gd name="T3" fmla="*/ 0 h 282"/>
              <a:gd name="T4" fmla="*/ 2147483647 w 554"/>
              <a:gd name="T5" fmla="*/ 0 h 282"/>
              <a:gd name="T6" fmla="*/ 0 60000 65536"/>
              <a:gd name="T7" fmla="*/ 0 60000 65536"/>
              <a:gd name="T8" fmla="*/ 0 60000 65536"/>
              <a:gd name="T9" fmla="*/ 0 w 554"/>
              <a:gd name="T10" fmla="*/ 0 h 282"/>
              <a:gd name="T11" fmla="*/ 554 w 554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282">
                <a:moveTo>
                  <a:pt x="0" y="282"/>
                </a:moveTo>
                <a:lnTo>
                  <a:pt x="472" y="0"/>
                </a:lnTo>
                <a:lnTo>
                  <a:pt x="55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10" name="Line 29"/>
          <p:cNvSpPr>
            <a:spLocks noChangeShapeType="1"/>
          </p:cNvSpPr>
          <p:nvPr/>
        </p:nvSpPr>
        <p:spPr bwMode="auto">
          <a:xfrm flipH="1">
            <a:off x="6111875" y="4775200"/>
            <a:ext cx="12144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11" name="Line 30"/>
          <p:cNvSpPr>
            <a:spLocks noChangeShapeType="1"/>
          </p:cNvSpPr>
          <p:nvPr/>
        </p:nvSpPr>
        <p:spPr bwMode="auto">
          <a:xfrm flipH="1">
            <a:off x="6115050" y="4922838"/>
            <a:ext cx="12112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12" name="Line 31"/>
          <p:cNvSpPr>
            <a:spLocks noChangeShapeType="1"/>
          </p:cNvSpPr>
          <p:nvPr/>
        </p:nvSpPr>
        <p:spPr bwMode="auto">
          <a:xfrm flipH="1">
            <a:off x="6091238" y="5068888"/>
            <a:ext cx="12350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13" name="Freeform 33"/>
          <p:cNvSpPr>
            <a:spLocks/>
          </p:cNvSpPr>
          <p:nvPr/>
        </p:nvSpPr>
        <p:spPr bwMode="auto">
          <a:xfrm>
            <a:off x="6340475" y="4511675"/>
            <a:ext cx="882650" cy="55563"/>
          </a:xfrm>
          <a:custGeom>
            <a:avLst/>
            <a:gdLst>
              <a:gd name="T0" fmla="*/ 2147483647 w 574"/>
              <a:gd name="T1" fmla="*/ 0 h 36"/>
              <a:gd name="T2" fmla="*/ 2147483647 w 574"/>
              <a:gd name="T3" fmla="*/ 0 h 36"/>
              <a:gd name="T4" fmla="*/ 0 w 574"/>
              <a:gd name="T5" fmla="*/ 2147483647 h 36"/>
              <a:gd name="T6" fmla="*/ 0 60000 65536"/>
              <a:gd name="T7" fmla="*/ 0 60000 65536"/>
              <a:gd name="T8" fmla="*/ 0 60000 65536"/>
              <a:gd name="T9" fmla="*/ 0 w 574"/>
              <a:gd name="T10" fmla="*/ 0 h 36"/>
              <a:gd name="T11" fmla="*/ 574 w 57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4" h="36">
                <a:moveTo>
                  <a:pt x="574" y="0"/>
                </a:moveTo>
                <a:lnTo>
                  <a:pt x="68" y="0"/>
                </a:lnTo>
                <a:lnTo>
                  <a:pt x="0" y="3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14" name="Freeform 34"/>
          <p:cNvSpPr>
            <a:spLocks/>
          </p:cNvSpPr>
          <p:nvPr/>
        </p:nvSpPr>
        <p:spPr bwMode="auto">
          <a:xfrm>
            <a:off x="6140450" y="4511675"/>
            <a:ext cx="350838" cy="206375"/>
          </a:xfrm>
          <a:custGeom>
            <a:avLst/>
            <a:gdLst>
              <a:gd name="T0" fmla="*/ 0 w 228"/>
              <a:gd name="T1" fmla="*/ 2147483647 h 134"/>
              <a:gd name="T2" fmla="*/ 2147483647 w 228"/>
              <a:gd name="T3" fmla="*/ 0 h 134"/>
              <a:gd name="T4" fmla="*/ 2147483647 w 228"/>
              <a:gd name="T5" fmla="*/ 2147483647 h 134"/>
              <a:gd name="T6" fmla="*/ 2147483647 w 228"/>
              <a:gd name="T7" fmla="*/ 2147483647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134"/>
              <a:gd name="T14" fmla="*/ 228 w 228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134">
                <a:moveTo>
                  <a:pt x="0" y="60"/>
                </a:moveTo>
                <a:lnTo>
                  <a:pt x="20" y="0"/>
                </a:lnTo>
                <a:lnTo>
                  <a:pt x="228" y="74"/>
                </a:lnTo>
                <a:lnTo>
                  <a:pt x="206" y="13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124"/>
          <p:cNvSpPr>
            <a:spLocks noChangeShapeType="1"/>
          </p:cNvSpPr>
          <p:nvPr/>
        </p:nvSpPr>
        <p:spPr bwMode="auto">
          <a:xfrm>
            <a:off x="1519238" y="1270000"/>
            <a:ext cx="194945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9" name="Picture 367" descr="sal03717_22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249238"/>
            <a:ext cx="6894513" cy="6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127"/>
          <p:cNvSpPr>
            <a:spLocks noChangeShapeType="1"/>
          </p:cNvSpPr>
          <p:nvPr/>
        </p:nvSpPr>
        <p:spPr bwMode="auto">
          <a:xfrm>
            <a:off x="2906713" y="1266825"/>
            <a:ext cx="422275" cy="2524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Freeform 10"/>
          <p:cNvSpPr>
            <a:spLocks/>
          </p:cNvSpPr>
          <p:nvPr/>
        </p:nvSpPr>
        <p:spPr bwMode="auto">
          <a:xfrm>
            <a:off x="5178425" y="2346325"/>
            <a:ext cx="101600" cy="158750"/>
          </a:xfrm>
          <a:custGeom>
            <a:avLst/>
            <a:gdLst>
              <a:gd name="T0" fmla="*/ 2147483647 w 64"/>
              <a:gd name="T1" fmla="*/ 2147483647 h 100"/>
              <a:gd name="T2" fmla="*/ 2147483647 w 64"/>
              <a:gd name="T3" fmla="*/ 0 h 100"/>
              <a:gd name="T4" fmla="*/ 2147483647 w 64"/>
              <a:gd name="T5" fmla="*/ 2147483647 h 100"/>
              <a:gd name="T6" fmla="*/ 2147483647 w 64"/>
              <a:gd name="T7" fmla="*/ 2147483647 h 100"/>
              <a:gd name="T8" fmla="*/ 2147483647 w 64"/>
              <a:gd name="T9" fmla="*/ 2147483647 h 100"/>
              <a:gd name="T10" fmla="*/ 2147483647 w 64"/>
              <a:gd name="T11" fmla="*/ 2147483647 h 100"/>
              <a:gd name="T12" fmla="*/ 2147483647 w 64"/>
              <a:gd name="T13" fmla="*/ 2147483647 h 100"/>
              <a:gd name="T14" fmla="*/ 2147483647 w 64"/>
              <a:gd name="T15" fmla="*/ 2147483647 h 100"/>
              <a:gd name="T16" fmla="*/ 0 w 64"/>
              <a:gd name="T17" fmla="*/ 2147483647 h 100"/>
              <a:gd name="T18" fmla="*/ 0 w 64"/>
              <a:gd name="T19" fmla="*/ 2147483647 h 100"/>
              <a:gd name="T20" fmla="*/ 2147483647 w 64"/>
              <a:gd name="T21" fmla="*/ 2147483647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100"/>
              <a:gd name="T35" fmla="*/ 64 w 64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100">
                <a:moveTo>
                  <a:pt x="34" y="26"/>
                </a:moveTo>
                <a:lnTo>
                  <a:pt x="55" y="0"/>
                </a:lnTo>
                <a:lnTo>
                  <a:pt x="55" y="1"/>
                </a:lnTo>
                <a:lnTo>
                  <a:pt x="58" y="44"/>
                </a:lnTo>
                <a:lnTo>
                  <a:pt x="64" y="100"/>
                </a:lnTo>
                <a:lnTo>
                  <a:pt x="28" y="56"/>
                </a:lnTo>
                <a:lnTo>
                  <a:pt x="0" y="23"/>
                </a:lnTo>
                <a:lnTo>
                  <a:pt x="0" y="21"/>
                </a:lnTo>
                <a:lnTo>
                  <a:pt x="34" y="26"/>
                </a:lnTo>
                <a:close/>
              </a:path>
            </a:pathLst>
          </a:custGeom>
          <a:solidFill>
            <a:srgbClr val="00A651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Freeform 11"/>
          <p:cNvSpPr>
            <a:spLocks/>
          </p:cNvSpPr>
          <p:nvPr/>
        </p:nvSpPr>
        <p:spPr bwMode="auto">
          <a:xfrm>
            <a:off x="3881438" y="1082675"/>
            <a:ext cx="58737" cy="168275"/>
          </a:xfrm>
          <a:custGeom>
            <a:avLst/>
            <a:gdLst>
              <a:gd name="T0" fmla="*/ 2147483647 w 37"/>
              <a:gd name="T1" fmla="*/ 2147483647 h 106"/>
              <a:gd name="T2" fmla="*/ 0 w 37"/>
              <a:gd name="T3" fmla="*/ 0 h 106"/>
              <a:gd name="T4" fmla="*/ 2147483647 w 37"/>
              <a:gd name="T5" fmla="*/ 2147483647 h 106"/>
              <a:gd name="T6" fmla="*/ 0 60000 65536"/>
              <a:gd name="T7" fmla="*/ 0 60000 65536"/>
              <a:gd name="T8" fmla="*/ 0 60000 65536"/>
              <a:gd name="T9" fmla="*/ 0 w 37"/>
              <a:gd name="T10" fmla="*/ 0 h 106"/>
              <a:gd name="T11" fmla="*/ 37 w 37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106">
                <a:moveTo>
                  <a:pt x="37" y="106"/>
                </a:moveTo>
                <a:lnTo>
                  <a:pt x="0" y="0"/>
                </a:lnTo>
                <a:lnTo>
                  <a:pt x="37" y="106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Line 12"/>
          <p:cNvSpPr>
            <a:spLocks noChangeShapeType="1"/>
          </p:cNvSpPr>
          <p:nvPr/>
        </p:nvSpPr>
        <p:spPr bwMode="auto">
          <a:xfrm flipH="1" flipV="1">
            <a:off x="3952875" y="1074738"/>
            <a:ext cx="58738" cy="168275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Freeform 13"/>
          <p:cNvSpPr>
            <a:spLocks/>
          </p:cNvSpPr>
          <p:nvPr/>
        </p:nvSpPr>
        <p:spPr bwMode="auto">
          <a:xfrm>
            <a:off x="3919538" y="971550"/>
            <a:ext cx="92075" cy="158750"/>
          </a:xfrm>
          <a:custGeom>
            <a:avLst/>
            <a:gdLst>
              <a:gd name="T0" fmla="*/ 2147483647 w 58"/>
              <a:gd name="T1" fmla="*/ 2147483647 h 100"/>
              <a:gd name="T2" fmla="*/ 2147483647 w 58"/>
              <a:gd name="T3" fmla="*/ 2147483647 h 100"/>
              <a:gd name="T4" fmla="*/ 2147483647 w 58"/>
              <a:gd name="T5" fmla="*/ 2147483647 h 100"/>
              <a:gd name="T6" fmla="*/ 2147483647 w 58"/>
              <a:gd name="T7" fmla="*/ 2147483647 h 100"/>
              <a:gd name="T8" fmla="*/ 2147483647 w 58"/>
              <a:gd name="T9" fmla="*/ 2147483647 h 100"/>
              <a:gd name="T10" fmla="*/ 0 w 58"/>
              <a:gd name="T11" fmla="*/ 0 h 100"/>
              <a:gd name="T12" fmla="*/ 0 w 58"/>
              <a:gd name="T13" fmla="*/ 0 h 100"/>
              <a:gd name="T14" fmla="*/ 2147483647 w 58"/>
              <a:gd name="T15" fmla="*/ 2147483647 h 100"/>
              <a:gd name="T16" fmla="*/ 2147483647 w 58"/>
              <a:gd name="T17" fmla="*/ 2147483647 h 100"/>
              <a:gd name="T18" fmla="*/ 2147483647 w 58"/>
              <a:gd name="T19" fmla="*/ 2147483647 h 100"/>
              <a:gd name="T20" fmla="*/ 2147483647 w 58"/>
              <a:gd name="T21" fmla="*/ 2147483647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100"/>
              <a:gd name="T35" fmla="*/ 58 w 58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100">
                <a:moveTo>
                  <a:pt x="25" y="74"/>
                </a:moveTo>
                <a:lnTo>
                  <a:pt x="3" y="100"/>
                </a:lnTo>
                <a:lnTo>
                  <a:pt x="2" y="56"/>
                </a:lnTo>
                <a:lnTo>
                  <a:pt x="0" y="0"/>
                </a:lnTo>
                <a:lnTo>
                  <a:pt x="32" y="46"/>
                </a:lnTo>
                <a:lnTo>
                  <a:pt x="58" y="81"/>
                </a:lnTo>
                <a:lnTo>
                  <a:pt x="58" y="83"/>
                </a:lnTo>
                <a:lnTo>
                  <a:pt x="25" y="74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Freeform 14"/>
          <p:cNvSpPr>
            <a:spLocks/>
          </p:cNvSpPr>
          <p:nvPr/>
        </p:nvSpPr>
        <p:spPr bwMode="auto">
          <a:xfrm>
            <a:off x="5657850" y="2703513"/>
            <a:ext cx="33338" cy="176212"/>
          </a:xfrm>
          <a:custGeom>
            <a:avLst/>
            <a:gdLst>
              <a:gd name="T0" fmla="*/ 0 w 21"/>
              <a:gd name="T1" fmla="*/ 2147483647 h 111"/>
              <a:gd name="T2" fmla="*/ 2147483647 w 21"/>
              <a:gd name="T3" fmla="*/ 0 h 111"/>
              <a:gd name="T4" fmla="*/ 0 w 21"/>
              <a:gd name="T5" fmla="*/ 2147483647 h 111"/>
              <a:gd name="T6" fmla="*/ 0 60000 65536"/>
              <a:gd name="T7" fmla="*/ 0 60000 65536"/>
              <a:gd name="T8" fmla="*/ 0 60000 65536"/>
              <a:gd name="T9" fmla="*/ 0 w 21"/>
              <a:gd name="T10" fmla="*/ 0 h 111"/>
              <a:gd name="T11" fmla="*/ 21 w 21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11">
                <a:moveTo>
                  <a:pt x="0" y="111"/>
                </a:moveTo>
                <a:lnTo>
                  <a:pt x="21" y="0"/>
                </a:lnTo>
                <a:lnTo>
                  <a:pt x="0" y="111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Line 15"/>
          <p:cNvSpPr>
            <a:spLocks noChangeShapeType="1"/>
          </p:cNvSpPr>
          <p:nvPr/>
        </p:nvSpPr>
        <p:spPr bwMode="auto">
          <a:xfrm flipV="1">
            <a:off x="5705475" y="2703513"/>
            <a:ext cx="33338" cy="176212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Freeform 16"/>
          <p:cNvSpPr>
            <a:spLocks/>
          </p:cNvSpPr>
          <p:nvPr/>
        </p:nvSpPr>
        <p:spPr bwMode="auto">
          <a:xfrm>
            <a:off x="5683250" y="2597150"/>
            <a:ext cx="92075" cy="158750"/>
          </a:xfrm>
          <a:custGeom>
            <a:avLst/>
            <a:gdLst>
              <a:gd name="T0" fmla="*/ 2147483647 w 58"/>
              <a:gd name="T1" fmla="*/ 2147483647 h 100"/>
              <a:gd name="T2" fmla="*/ 2147483647 w 58"/>
              <a:gd name="T3" fmla="*/ 2147483647 h 100"/>
              <a:gd name="T4" fmla="*/ 0 w 58"/>
              <a:gd name="T5" fmla="*/ 2147483647 h 100"/>
              <a:gd name="T6" fmla="*/ 0 w 58"/>
              <a:gd name="T7" fmla="*/ 2147483647 h 100"/>
              <a:gd name="T8" fmla="*/ 2147483647 w 58"/>
              <a:gd name="T9" fmla="*/ 2147483647 h 100"/>
              <a:gd name="T10" fmla="*/ 2147483647 w 58"/>
              <a:gd name="T11" fmla="*/ 0 h 100"/>
              <a:gd name="T12" fmla="*/ 2147483647 w 58"/>
              <a:gd name="T13" fmla="*/ 0 h 100"/>
              <a:gd name="T14" fmla="*/ 2147483647 w 58"/>
              <a:gd name="T15" fmla="*/ 2147483647 h 100"/>
              <a:gd name="T16" fmla="*/ 2147483647 w 58"/>
              <a:gd name="T17" fmla="*/ 2147483647 h 100"/>
              <a:gd name="T18" fmla="*/ 2147483647 w 58"/>
              <a:gd name="T19" fmla="*/ 2147483647 h 100"/>
              <a:gd name="T20" fmla="*/ 2147483647 w 58"/>
              <a:gd name="T21" fmla="*/ 2147483647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100"/>
              <a:gd name="T35" fmla="*/ 58 w 58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100">
                <a:moveTo>
                  <a:pt x="34" y="78"/>
                </a:moveTo>
                <a:lnTo>
                  <a:pt x="2" y="90"/>
                </a:lnTo>
                <a:lnTo>
                  <a:pt x="0" y="88"/>
                </a:lnTo>
                <a:lnTo>
                  <a:pt x="21" y="49"/>
                </a:lnTo>
                <a:lnTo>
                  <a:pt x="48" y="0"/>
                </a:lnTo>
                <a:lnTo>
                  <a:pt x="53" y="56"/>
                </a:lnTo>
                <a:lnTo>
                  <a:pt x="58" y="99"/>
                </a:lnTo>
                <a:lnTo>
                  <a:pt x="58" y="100"/>
                </a:lnTo>
                <a:lnTo>
                  <a:pt x="34" y="78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Freeform 17"/>
          <p:cNvSpPr>
            <a:spLocks/>
          </p:cNvSpPr>
          <p:nvPr/>
        </p:nvSpPr>
        <p:spPr bwMode="auto">
          <a:xfrm>
            <a:off x="5457825" y="2452688"/>
            <a:ext cx="60325" cy="166687"/>
          </a:xfrm>
          <a:custGeom>
            <a:avLst/>
            <a:gdLst>
              <a:gd name="T0" fmla="*/ 0 w 38"/>
              <a:gd name="T1" fmla="*/ 2147483647 h 105"/>
              <a:gd name="T2" fmla="*/ 2147483647 w 38"/>
              <a:gd name="T3" fmla="*/ 0 h 105"/>
              <a:gd name="T4" fmla="*/ 0 w 38"/>
              <a:gd name="T5" fmla="*/ 2147483647 h 105"/>
              <a:gd name="T6" fmla="*/ 0 60000 65536"/>
              <a:gd name="T7" fmla="*/ 0 60000 65536"/>
              <a:gd name="T8" fmla="*/ 0 60000 65536"/>
              <a:gd name="T9" fmla="*/ 0 w 38"/>
              <a:gd name="T10" fmla="*/ 0 h 105"/>
              <a:gd name="T11" fmla="*/ 38 w 38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105">
                <a:moveTo>
                  <a:pt x="0" y="105"/>
                </a:moveTo>
                <a:lnTo>
                  <a:pt x="38" y="0"/>
                </a:lnTo>
                <a:lnTo>
                  <a:pt x="0" y="105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Line 18"/>
          <p:cNvSpPr>
            <a:spLocks noChangeShapeType="1"/>
          </p:cNvSpPr>
          <p:nvPr/>
        </p:nvSpPr>
        <p:spPr bwMode="auto">
          <a:xfrm flipV="1">
            <a:off x="5510213" y="2452688"/>
            <a:ext cx="60325" cy="166687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Freeform 19"/>
          <p:cNvSpPr>
            <a:spLocks/>
          </p:cNvSpPr>
          <p:nvPr/>
        </p:nvSpPr>
        <p:spPr bwMode="auto">
          <a:xfrm>
            <a:off x="5511800" y="2347913"/>
            <a:ext cx="95250" cy="163512"/>
          </a:xfrm>
          <a:custGeom>
            <a:avLst/>
            <a:gdLst>
              <a:gd name="T0" fmla="*/ 2147483647 w 60"/>
              <a:gd name="T1" fmla="*/ 2147483647 h 103"/>
              <a:gd name="T2" fmla="*/ 0 w 60"/>
              <a:gd name="T3" fmla="*/ 2147483647 h 103"/>
              <a:gd name="T4" fmla="*/ 0 w 60"/>
              <a:gd name="T5" fmla="*/ 2147483647 h 103"/>
              <a:gd name="T6" fmla="*/ 0 w 60"/>
              <a:gd name="T7" fmla="*/ 2147483647 h 103"/>
              <a:gd name="T8" fmla="*/ 2147483647 w 60"/>
              <a:gd name="T9" fmla="*/ 2147483647 h 103"/>
              <a:gd name="T10" fmla="*/ 2147483647 w 60"/>
              <a:gd name="T11" fmla="*/ 0 h 103"/>
              <a:gd name="T12" fmla="*/ 2147483647 w 60"/>
              <a:gd name="T13" fmla="*/ 0 h 103"/>
              <a:gd name="T14" fmla="*/ 2147483647 w 60"/>
              <a:gd name="T15" fmla="*/ 2147483647 h 103"/>
              <a:gd name="T16" fmla="*/ 2147483647 w 60"/>
              <a:gd name="T17" fmla="*/ 2147483647 h 103"/>
              <a:gd name="T18" fmla="*/ 2147483647 w 60"/>
              <a:gd name="T19" fmla="*/ 2147483647 h 103"/>
              <a:gd name="T20" fmla="*/ 2147483647 w 60"/>
              <a:gd name="T21" fmla="*/ 2147483647 h 1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103"/>
              <a:gd name="T35" fmla="*/ 60 w 60"/>
              <a:gd name="T36" fmla="*/ 103 h 1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103">
                <a:moveTo>
                  <a:pt x="34" y="76"/>
                </a:moveTo>
                <a:lnTo>
                  <a:pt x="0" y="81"/>
                </a:lnTo>
                <a:lnTo>
                  <a:pt x="27" y="46"/>
                </a:lnTo>
                <a:lnTo>
                  <a:pt x="60" y="0"/>
                </a:lnTo>
                <a:lnTo>
                  <a:pt x="57" y="57"/>
                </a:lnTo>
                <a:lnTo>
                  <a:pt x="55" y="101"/>
                </a:lnTo>
                <a:lnTo>
                  <a:pt x="55" y="103"/>
                </a:lnTo>
                <a:lnTo>
                  <a:pt x="34" y="76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Freeform 20"/>
          <p:cNvSpPr>
            <a:spLocks/>
          </p:cNvSpPr>
          <p:nvPr/>
        </p:nvSpPr>
        <p:spPr bwMode="auto">
          <a:xfrm>
            <a:off x="3738563" y="1417638"/>
            <a:ext cx="58737" cy="171450"/>
          </a:xfrm>
          <a:custGeom>
            <a:avLst/>
            <a:gdLst>
              <a:gd name="T0" fmla="*/ 2147483647 w 37"/>
              <a:gd name="T1" fmla="*/ 2147483647 h 108"/>
              <a:gd name="T2" fmla="*/ 0 w 37"/>
              <a:gd name="T3" fmla="*/ 0 h 108"/>
              <a:gd name="T4" fmla="*/ 2147483647 w 37"/>
              <a:gd name="T5" fmla="*/ 2147483647 h 108"/>
              <a:gd name="T6" fmla="*/ 0 60000 65536"/>
              <a:gd name="T7" fmla="*/ 0 60000 65536"/>
              <a:gd name="T8" fmla="*/ 0 60000 65536"/>
              <a:gd name="T9" fmla="*/ 0 w 37"/>
              <a:gd name="T10" fmla="*/ 0 h 108"/>
              <a:gd name="T11" fmla="*/ 37 w 37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108">
                <a:moveTo>
                  <a:pt x="37" y="108"/>
                </a:moveTo>
                <a:lnTo>
                  <a:pt x="0" y="0"/>
                </a:lnTo>
                <a:lnTo>
                  <a:pt x="37" y="108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Line 21"/>
          <p:cNvSpPr>
            <a:spLocks noChangeShapeType="1"/>
          </p:cNvSpPr>
          <p:nvPr/>
        </p:nvSpPr>
        <p:spPr bwMode="auto">
          <a:xfrm flipH="1" flipV="1">
            <a:off x="3794125" y="1401763"/>
            <a:ext cx="58738" cy="171450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3" name="Freeform 22"/>
          <p:cNvSpPr>
            <a:spLocks/>
          </p:cNvSpPr>
          <p:nvPr/>
        </p:nvSpPr>
        <p:spPr bwMode="auto">
          <a:xfrm>
            <a:off x="3760788" y="1298575"/>
            <a:ext cx="92075" cy="161925"/>
          </a:xfrm>
          <a:custGeom>
            <a:avLst/>
            <a:gdLst>
              <a:gd name="T0" fmla="*/ 2147483647 w 58"/>
              <a:gd name="T1" fmla="*/ 2147483647 h 102"/>
              <a:gd name="T2" fmla="*/ 2147483647 w 58"/>
              <a:gd name="T3" fmla="*/ 2147483647 h 102"/>
              <a:gd name="T4" fmla="*/ 2147483647 w 58"/>
              <a:gd name="T5" fmla="*/ 2147483647 h 102"/>
              <a:gd name="T6" fmla="*/ 2147483647 w 58"/>
              <a:gd name="T7" fmla="*/ 2147483647 h 102"/>
              <a:gd name="T8" fmla="*/ 2147483647 w 58"/>
              <a:gd name="T9" fmla="*/ 2147483647 h 102"/>
              <a:gd name="T10" fmla="*/ 0 w 58"/>
              <a:gd name="T11" fmla="*/ 0 h 102"/>
              <a:gd name="T12" fmla="*/ 0 w 58"/>
              <a:gd name="T13" fmla="*/ 0 h 102"/>
              <a:gd name="T14" fmla="*/ 2147483647 w 58"/>
              <a:gd name="T15" fmla="*/ 2147483647 h 102"/>
              <a:gd name="T16" fmla="*/ 2147483647 w 58"/>
              <a:gd name="T17" fmla="*/ 2147483647 h 102"/>
              <a:gd name="T18" fmla="*/ 2147483647 w 58"/>
              <a:gd name="T19" fmla="*/ 2147483647 h 102"/>
              <a:gd name="T20" fmla="*/ 2147483647 w 58"/>
              <a:gd name="T21" fmla="*/ 2147483647 h 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102"/>
              <a:gd name="T35" fmla="*/ 58 w 58"/>
              <a:gd name="T36" fmla="*/ 102 h 1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102">
                <a:moveTo>
                  <a:pt x="25" y="76"/>
                </a:moveTo>
                <a:lnTo>
                  <a:pt x="4" y="102"/>
                </a:lnTo>
                <a:lnTo>
                  <a:pt x="2" y="101"/>
                </a:lnTo>
                <a:lnTo>
                  <a:pt x="2" y="57"/>
                </a:lnTo>
                <a:lnTo>
                  <a:pt x="0" y="0"/>
                </a:lnTo>
                <a:lnTo>
                  <a:pt x="32" y="46"/>
                </a:lnTo>
                <a:lnTo>
                  <a:pt x="58" y="81"/>
                </a:lnTo>
                <a:lnTo>
                  <a:pt x="58" y="83"/>
                </a:lnTo>
                <a:lnTo>
                  <a:pt x="25" y="76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Freeform 23"/>
          <p:cNvSpPr>
            <a:spLocks/>
          </p:cNvSpPr>
          <p:nvPr/>
        </p:nvSpPr>
        <p:spPr bwMode="auto">
          <a:xfrm>
            <a:off x="3513138" y="1611313"/>
            <a:ext cx="26987" cy="176212"/>
          </a:xfrm>
          <a:custGeom>
            <a:avLst/>
            <a:gdLst>
              <a:gd name="T0" fmla="*/ 0 w 17"/>
              <a:gd name="T1" fmla="*/ 2147483647 h 111"/>
              <a:gd name="T2" fmla="*/ 2147483647 w 17"/>
              <a:gd name="T3" fmla="*/ 0 h 111"/>
              <a:gd name="T4" fmla="*/ 0 w 17"/>
              <a:gd name="T5" fmla="*/ 2147483647 h 111"/>
              <a:gd name="T6" fmla="*/ 0 60000 65536"/>
              <a:gd name="T7" fmla="*/ 0 60000 65536"/>
              <a:gd name="T8" fmla="*/ 0 60000 65536"/>
              <a:gd name="T9" fmla="*/ 0 w 17"/>
              <a:gd name="T10" fmla="*/ 0 h 111"/>
              <a:gd name="T11" fmla="*/ 17 w 17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11">
                <a:moveTo>
                  <a:pt x="0" y="111"/>
                </a:moveTo>
                <a:lnTo>
                  <a:pt x="1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5" name="Line 24"/>
          <p:cNvSpPr>
            <a:spLocks noChangeShapeType="1"/>
          </p:cNvSpPr>
          <p:nvPr/>
        </p:nvSpPr>
        <p:spPr bwMode="auto">
          <a:xfrm flipV="1">
            <a:off x="3568700" y="1603375"/>
            <a:ext cx="26988" cy="176213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6" name="Freeform 25"/>
          <p:cNvSpPr>
            <a:spLocks/>
          </p:cNvSpPr>
          <p:nvPr/>
        </p:nvSpPr>
        <p:spPr bwMode="auto">
          <a:xfrm>
            <a:off x="3543300" y="1493838"/>
            <a:ext cx="92075" cy="158750"/>
          </a:xfrm>
          <a:custGeom>
            <a:avLst/>
            <a:gdLst>
              <a:gd name="T0" fmla="*/ 2147483647 w 58"/>
              <a:gd name="T1" fmla="*/ 2147483647 h 100"/>
              <a:gd name="T2" fmla="*/ 2147483647 w 58"/>
              <a:gd name="T3" fmla="*/ 2147483647 h 100"/>
              <a:gd name="T4" fmla="*/ 0 w 58"/>
              <a:gd name="T5" fmla="*/ 2147483647 h 100"/>
              <a:gd name="T6" fmla="*/ 0 w 58"/>
              <a:gd name="T7" fmla="*/ 2147483647 h 100"/>
              <a:gd name="T8" fmla="*/ 2147483647 w 58"/>
              <a:gd name="T9" fmla="*/ 2147483647 h 100"/>
              <a:gd name="T10" fmla="*/ 2147483647 w 58"/>
              <a:gd name="T11" fmla="*/ 0 h 100"/>
              <a:gd name="T12" fmla="*/ 2147483647 w 58"/>
              <a:gd name="T13" fmla="*/ 0 h 100"/>
              <a:gd name="T14" fmla="*/ 2147483647 w 58"/>
              <a:gd name="T15" fmla="*/ 2147483647 h 100"/>
              <a:gd name="T16" fmla="*/ 2147483647 w 58"/>
              <a:gd name="T17" fmla="*/ 2147483647 h 100"/>
              <a:gd name="T18" fmla="*/ 2147483647 w 58"/>
              <a:gd name="T19" fmla="*/ 2147483647 h 100"/>
              <a:gd name="T20" fmla="*/ 2147483647 w 58"/>
              <a:gd name="T21" fmla="*/ 2147483647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100"/>
              <a:gd name="T35" fmla="*/ 58 w 58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100">
                <a:moveTo>
                  <a:pt x="32" y="79"/>
                </a:moveTo>
                <a:lnTo>
                  <a:pt x="2" y="92"/>
                </a:lnTo>
                <a:lnTo>
                  <a:pt x="0" y="90"/>
                </a:lnTo>
                <a:lnTo>
                  <a:pt x="21" y="51"/>
                </a:lnTo>
                <a:lnTo>
                  <a:pt x="44" y="0"/>
                </a:lnTo>
                <a:lnTo>
                  <a:pt x="53" y="56"/>
                </a:lnTo>
                <a:lnTo>
                  <a:pt x="58" y="100"/>
                </a:lnTo>
                <a:lnTo>
                  <a:pt x="32" y="79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7" name="Freeform 26"/>
          <p:cNvSpPr>
            <a:spLocks/>
          </p:cNvSpPr>
          <p:nvPr/>
        </p:nvSpPr>
        <p:spPr bwMode="auto">
          <a:xfrm>
            <a:off x="3201988" y="1652588"/>
            <a:ext cx="76200" cy="158750"/>
          </a:xfrm>
          <a:custGeom>
            <a:avLst/>
            <a:gdLst>
              <a:gd name="T0" fmla="*/ 0 w 48"/>
              <a:gd name="T1" fmla="*/ 2147483647 h 100"/>
              <a:gd name="T2" fmla="*/ 2147483647 w 48"/>
              <a:gd name="T3" fmla="*/ 0 h 100"/>
              <a:gd name="T4" fmla="*/ 0 w 48"/>
              <a:gd name="T5" fmla="*/ 2147483647 h 100"/>
              <a:gd name="T6" fmla="*/ 0 60000 65536"/>
              <a:gd name="T7" fmla="*/ 0 60000 65536"/>
              <a:gd name="T8" fmla="*/ 0 60000 65536"/>
              <a:gd name="T9" fmla="*/ 0 w 48"/>
              <a:gd name="T10" fmla="*/ 0 h 100"/>
              <a:gd name="T11" fmla="*/ 48 w 48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00">
                <a:moveTo>
                  <a:pt x="0" y="100"/>
                </a:moveTo>
                <a:lnTo>
                  <a:pt x="48" y="0"/>
                </a:lnTo>
                <a:lnTo>
                  <a:pt x="0" y="100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8" name="Line 27"/>
          <p:cNvSpPr>
            <a:spLocks noChangeShapeType="1"/>
          </p:cNvSpPr>
          <p:nvPr/>
        </p:nvSpPr>
        <p:spPr bwMode="auto">
          <a:xfrm flipV="1">
            <a:off x="3257550" y="1652588"/>
            <a:ext cx="76200" cy="158750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9" name="Freeform 28"/>
          <p:cNvSpPr>
            <a:spLocks/>
          </p:cNvSpPr>
          <p:nvPr/>
        </p:nvSpPr>
        <p:spPr bwMode="auto">
          <a:xfrm>
            <a:off x="3271838" y="1555750"/>
            <a:ext cx="109537" cy="155575"/>
          </a:xfrm>
          <a:custGeom>
            <a:avLst/>
            <a:gdLst>
              <a:gd name="T0" fmla="*/ 2147483647 w 69"/>
              <a:gd name="T1" fmla="*/ 2147483647 h 98"/>
              <a:gd name="T2" fmla="*/ 0 w 69"/>
              <a:gd name="T3" fmla="*/ 2147483647 h 98"/>
              <a:gd name="T4" fmla="*/ 0 w 69"/>
              <a:gd name="T5" fmla="*/ 2147483647 h 98"/>
              <a:gd name="T6" fmla="*/ 0 w 69"/>
              <a:gd name="T7" fmla="*/ 2147483647 h 98"/>
              <a:gd name="T8" fmla="*/ 2147483647 w 69"/>
              <a:gd name="T9" fmla="*/ 2147483647 h 98"/>
              <a:gd name="T10" fmla="*/ 2147483647 w 69"/>
              <a:gd name="T11" fmla="*/ 0 h 98"/>
              <a:gd name="T12" fmla="*/ 2147483647 w 69"/>
              <a:gd name="T13" fmla="*/ 0 h 98"/>
              <a:gd name="T14" fmla="*/ 2147483647 w 69"/>
              <a:gd name="T15" fmla="*/ 2147483647 h 98"/>
              <a:gd name="T16" fmla="*/ 2147483647 w 69"/>
              <a:gd name="T17" fmla="*/ 2147483647 h 98"/>
              <a:gd name="T18" fmla="*/ 2147483647 w 69"/>
              <a:gd name="T19" fmla="*/ 2147483647 h 98"/>
              <a:gd name="T20" fmla="*/ 2147483647 w 69"/>
              <a:gd name="T21" fmla="*/ 2147483647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98"/>
              <a:gd name="T35" fmla="*/ 69 w 69"/>
              <a:gd name="T36" fmla="*/ 98 h 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98">
                <a:moveTo>
                  <a:pt x="34" y="70"/>
                </a:moveTo>
                <a:lnTo>
                  <a:pt x="0" y="73"/>
                </a:lnTo>
                <a:lnTo>
                  <a:pt x="30" y="42"/>
                </a:lnTo>
                <a:lnTo>
                  <a:pt x="69" y="0"/>
                </a:lnTo>
                <a:lnTo>
                  <a:pt x="60" y="54"/>
                </a:lnTo>
                <a:lnTo>
                  <a:pt x="53" y="98"/>
                </a:lnTo>
                <a:lnTo>
                  <a:pt x="34" y="70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0" name="Freeform 29"/>
          <p:cNvSpPr>
            <a:spLocks/>
          </p:cNvSpPr>
          <p:nvPr/>
        </p:nvSpPr>
        <p:spPr bwMode="auto">
          <a:xfrm>
            <a:off x="3775075" y="2474913"/>
            <a:ext cx="77788" cy="161925"/>
          </a:xfrm>
          <a:custGeom>
            <a:avLst/>
            <a:gdLst>
              <a:gd name="T0" fmla="*/ 0 w 49"/>
              <a:gd name="T1" fmla="*/ 2147483647 h 102"/>
              <a:gd name="T2" fmla="*/ 2147483647 w 49"/>
              <a:gd name="T3" fmla="*/ 0 h 102"/>
              <a:gd name="T4" fmla="*/ 0 w 49"/>
              <a:gd name="T5" fmla="*/ 2147483647 h 102"/>
              <a:gd name="T6" fmla="*/ 0 60000 65536"/>
              <a:gd name="T7" fmla="*/ 0 60000 65536"/>
              <a:gd name="T8" fmla="*/ 0 60000 65536"/>
              <a:gd name="T9" fmla="*/ 0 w 49"/>
              <a:gd name="T10" fmla="*/ 0 h 102"/>
              <a:gd name="T11" fmla="*/ 49 w 49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02">
                <a:moveTo>
                  <a:pt x="0" y="102"/>
                </a:moveTo>
                <a:lnTo>
                  <a:pt x="49" y="0"/>
                </a:lnTo>
                <a:lnTo>
                  <a:pt x="0" y="102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1" name="Line 30"/>
          <p:cNvSpPr>
            <a:spLocks noChangeShapeType="1"/>
          </p:cNvSpPr>
          <p:nvPr/>
        </p:nvSpPr>
        <p:spPr bwMode="auto">
          <a:xfrm flipV="1">
            <a:off x="3846513" y="2482850"/>
            <a:ext cx="77787" cy="161925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2" name="Freeform 31"/>
          <p:cNvSpPr>
            <a:spLocks/>
          </p:cNvSpPr>
          <p:nvPr/>
        </p:nvSpPr>
        <p:spPr bwMode="auto">
          <a:xfrm>
            <a:off x="3863975" y="2384425"/>
            <a:ext cx="107950" cy="158750"/>
          </a:xfrm>
          <a:custGeom>
            <a:avLst/>
            <a:gdLst>
              <a:gd name="T0" fmla="*/ 2147483647 w 68"/>
              <a:gd name="T1" fmla="*/ 2147483647 h 100"/>
              <a:gd name="T2" fmla="*/ 0 w 68"/>
              <a:gd name="T3" fmla="*/ 2147483647 h 100"/>
              <a:gd name="T4" fmla="*/ 0 w 68"/>
              <a:gd name="T5" fmla="*/ 2147483647 h 100"/>
              <a:gd name="T6" fmla="*/ 0 w 68"/>
              <a:gd name="T7" fmla="*/ 2147483647 h 100"/>
              <a:gd name="T8" fmla="*/ 2147483647 w 68"/>
              <a:gd name="T9" fmla="*/ 2147483647 h 100"/>
              <a:gd name="T10" fmla="*/ 2147483647 w 68"/>
              <a:gd name="T11" fmla="*/ 0 h 100"/>
              <a:gd name="T12" fmla="*/ 2147483647 w 68"/>
              <a:gd name="T13" fmla="*/ 0 h 100"/>
              <a:gd name="T14" fmla="*/ 2147483647 w 68"/>
              <a:gd name="T15" fmla="*/ 2147483647 h 100"/>
              <a:gd name="T16" fmla="*/ 2147483647 w 68"/>
              <a:gd name="T17" fmla="*/ 2147483647 h 100"/>
              <a:gd name="T18" fmla="*/ 2147483647 w 68"/>
              <a:gd name="T19" fmla="*/ 2147483647 h 100"/>
              <a:gd name="T20" fmla="*/ 2147483647 w 68"/>
              <a:gd name="T21" fmla="*/ 2147483647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100"/>
              <a:gd name="T35" fmla="*/ 68 w 68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100">
                <a:moveTo>
                  <a:pt x="33" y="72"/>
                </a:moveTo>
                <a:lnTo>
                  <a:pt x="0" y="74"/>
                </a:lnTo>
                <a:lnTo>
                  <a:pt x="30" y="42"/>
                </a:lnTo>
                <a:lnTo>
                  <a:pt x="68" y="0"/>
                </a:lnTo>
                <a:lnTo>
                  <a:pt x="60" y="55"/>
                </a:lnTo>
                <a:lnTo>
                  <a:pt x="53" y="99"/>
                </a:lnTo>
                <a:lnTo>
                  <a:pt x="53" y="100"/>
                </a:lnTo>
                <a:lnTo>
                  <a:pt x="33" y="72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3" name="Freeform 32"/>
          <p:cNvSpPr>
            <a:spLocks/>
          </p:cNvSpPr>
          <p:nvPr/>
        </p:nvSpPr>
        <p:spPr bwMode="auto">
          <a:xfrm>
            <a:off x="3722688" y="2927350"/>
            <a:ext cx="77787" cy="161925"/>
          </a:xfrm>
          <a:custGeom>
            <a:avLst/>
            <a:gdLst>
              <a:gd name="T0" fmla="*/ 0 w 49"/>
              <a:gd name="T1" fmla="*/ 2147483647 h 102"/>
              <a:gd name="T2" fmla="*/ 2147483647 w 49"/>
              <a:gd name="T3" fmla="*/ 0 h 102"/>
              <a:gd name="T4" fmla="*/ 0 w 49"/>
              <a:gd name="T5" fmla="*/ 2147483647 h 102"/>
              <a:gd name="T6" fmla="*/ 0 60000 65536"/>
              <a:gd name="T7" fmla="*/ 0 60000 65536"/>
              <a:gd name="T8" fmla="*/ 0 60000 65536"/>
              <a:gd name="T9" fmla="*/ 0 w 49"/>
              <a:gd name="T10" fmla="*/ 0 h 102"/>
              <a:gd name="T11" fmla="*/ 49 w 49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02">
                <a:moveTo>
                  <a:pt x="0" y="102"/>
                </a:moveTo>
                <a:lnTo>
                  <a:pt x="49" y="0"/>
                </a:lnTo>
                <a:lnTo>
                  <a:pt x="0" y="102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4" name="Line 33"/>
          <p:cNvSpPr>
            <a:spLocks noChangeShapeType="1"/>
          </p:cNvSpPr>
          <p:nvPr/>
        </p:nvSpPr>
        <p:spPr bwMode="auto">
          <a:xfrm flipV="1">
            <a:off x="3760788" y="2908300"/>
            <a:ext cx="77787" cy="161925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5" name="Freeform 34"/>
          <p:cNvSpPr>
            <a:spLocks/>
          </p:cNvSpPr>
          <p:nvPr/>
        </p:nvSpPr>
        <p:spPr bwMode="auto">
          <a:xfrm>
            <a:off x="3776663" y="2809875"/>
            <a:ext cx="106362" cy="158750"/>
          </a:xfrm>
          <a:custGeom>
            <a:avLst/>
            <a:gdLst>
              <a:gd name="T0" fmla="*/ 2147483647 w 67"/>
              <a:gd name="T1" fmla="*/ 2147483647 h 100"/>
              <a:gd name="T2" fmla="*/ 0 w 67"/>
              <a:gd name="T3" fmla="*/ 2147483647 h 100"/>
              <a:gd name="T4" fmla="*/ 0 w 67"/>
              <a:gd name="T5" fmla="*/ 2147483647 h 100"/>
              <a:gd name="T6" fmla="*/ 0 w 67"/>
              <a:gd name="T7" fmla="*/ 2147483647 h 100"/>
              <a:gd name="T8" fmla="*/ 2147483647 w 67"/>
              <a:gd name="T9" fmla="*/ 2147483647 h 100"/>
              <a:gd name="T10" fmla="*/ 2147483647 w 67"/>
              <a:gd name="T11" fmla="*/ 0 h 100"/>
              <a:gd name="T12" fmla="*/ 2147483647 w 67"/>
              <a:gd name="T13" fmla="*/ 0 h 100"/>
              <a:gd name="T14" fmla="*/ 2147483647 w 67"/>
              <a:gd name="T15" fmla="*/ 2147483647 h 100"/>
              <a:gd name="T16" fmla="*/ 2147483647 w 67"/>
              <a:gd name="T17" fmla="*/ 2147483647 h 100"/>
              <a:gd name="T18" fmla="*/ 2147483647 w 67"/>
              <a:gd name="T19" fmla="*/ 2147483647 h 100"/>
              <a:gd name="T20" fmla="*/ 2147483647 w 67"/>
              <a:gd name="T21" fmla="*/ 2147483647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"/>
              <a:gd name="T34" fmla="*/ 0 h 100"/>
              <a:gd name="T35" fmla="*/ 67 w 67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" h="100">
                <a:moveTo>
                  <a:pt x="34" y="72"/>
                </a:moveTo>
                <a:lnTo>
                  <a:pt x="0" y="76"/>
                </a:lnTo>
                <a:lnTo>
                  <a:pt x="0" y="74"/>
                </a:lnTo>
                <a:lnTo>
                  <a:pt x="30" y="42"/>
                </a:lnTo>
                <a:lnTo>
                  <a:pt x="67" y="0"/>
                </a:lnTo>
                <a:lnTo>
                  <a:pt x="58" y="56"/>
                </a:lnTo>
                <a:lnTo>
                  <a:pt x="53" y="99"/>
                </a:lnTo>
                <a:lnTo>
                  <a:pt x="53" y="100"/>
                </a:lnTo>
                <a:lnTo>
                  <a:pt x="34" y="72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6" name="Freeform 35"/>
          <p:cNvSpPr>
            <a:spLocks/>
          </p:cNvSpPr>
          <p:nvPr/>
        </p:nvSpPr>
        <p:spPr bwMode="auto">
          <a:xfrm>
            <a:off x="3678238" y="3343275"/>
            <a:ext cx="74612" cy="161925"/>
          </a:xfrm>
          <a:custGeom>
            <a:avLst/>
            <a:gdLst>
              <a:gd name="T0" fmla="*/ 0 w 47"/>
              <a:gd name="T1" fmla="*/ 2147483647 h 102"/>
              <a:gd name="T2" fmla="*/ 2147483647 w 47"/>
              <a:gd name="T3" fmla="*/ 0 h 102"/>
              <a:gd name="T4" fmla="*/ 0 w 47"/>
              <a:gd name="T5" fmla="*/ 2147483647 h 102"/>
              <a:gd name="T6" fmla="*/ 0 60000 65536"/>
              <a:gd name="T7" fmla="*/ 0 60000 65536"/>
              <a:gd name="T8" fmla="*/ 0 60000 65536"/>
              <a:gd name="T9" fmla="*/ 0 w 47"/>
              <a:gd name="T10" fmla="*/ 0 h 102"/>
              <a:gd name="T11" fmla="*/ 47 w 47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102">
                <a:moveTo>
                  <a:pt x="0" y="102"/>
                </a:moveTo>
                <a:lnTo>
                  <a:pt x="47" y="0"/>
                </a:lnTo>
                <a:lnTo>
                  <a:pt x="0" y="102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7" name="Line 36"/>
          <p:cNvSpPr>
            <a:spLocks noChangeShapeType="1"/>
          </p:cNvSpPr>
          <p:nvPr/>
        </p:nvSpPr>
        <p:spPr bwMode="auto">
          <a:xfrm flipV="1">
            <a:off x="3711575" y="3352800"/>
            <a:ext cx="74613" cy="161925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8" name="Freeform 37"/>
          <p:cNvSpPr>
            <a:spLocks/>
          </p:cNvSpPr>
          <p:nvPr/>
        </p:nvSpPr>
        <p:spPr bwMode="auto">
          <a:xfrm>
            <a:off x="3727450" y="3254375"/>
            <a:ext cx="106363" cy="160338"/>
          </a:xfrm>
          <a:custGeom>
            <a:avLst/>
            <a:gdLst>
              <a:gd name="T0" fmla="*/ 2147483647 w 67"/>
              <a:gd name="T1" fmla="*/ 2147483647 h 101"/>
              <a:gd name="T2" fmla="*/ 0 w 67"/>
              <a:gd name="T3" fmla="*/ 2147483647 h 101"/>
              <a:gd name="T4" fmla="*/ 0 w 67"/>
              <a:gd name="T5" fmla="*/ 2147483647 h 101"/>
              <a:gd name="T6" fmla="*/ 0 w 67"/>
              <a:gd name="T7" fmla="*/ 2147483647 h 101"/>
              <a:gd name="T8" fmla="*/ 2147483647 w 67"/>
              <a:gd name="T9" fmla="*/ 2147483647 h 101"/>
              <a:gd name="T10" fmla="*/ 2147483647 w 67"/>
              <a:gd name="T11" fmla="*/ 0 h 101"/>
              <a:gd name="T12" fmla="*/ 2147483647 w 67"/>
              <a:gd name="T13" fmla="*/ 0 h 101"/>
              <a:gd name="T14" fmla="*/ 2147483647 w 67"/>
              <a:gd name="T15" fmla="*/ 2147483647 h 101"/>
              <a:gd name="T16" fmla="*/ 2147483647 w 67"/>
              <a:gd name="T17" fmla="*/ 2147483647 h 101"/>
              <a:gd name="T18" fmla="*/ 2147483647 w 67"/>
              <a:gd name="T19" fmla="*/ 2147483647 h 101"/>
              <a:gd name="T20" fmla="*/ 2147483647 w 67"/>
              <a:gd name="T21" fmla="*/ 2147483647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"/>
              <a:gd name="T34" fmla="*/ 0 h 101"/>
              <a:gd name="T35" fmla="*/ 67 w 67"/>
              <a:gd name="T36" fmla="*/ 101 h 1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" h="101">
                <a:moveTo>
                  <a:pt x="34" y="73"/>
                </a:moveTo>
                <a:lnTo>
                  <a:pt x="0" y="76"/>
                </a:lnTo>
                <a:lnTo>
                  <a:pt x="0" y="74"/>
                </a:lnTo>
                <a:lnTo>
                  <a:pt x="30" y="43"/>
                </a:lnTo>
                <a:lnTo>
                  <a:pt x="67" y="0"/>
                </a:lnTo>
                <a:lnTo>
                  <a:pt x="58" y="57"/>
                </a:lnTo>
                <a:lnTo>
                  <a:pt x="53" y="99"/>
                </a:lnTo>
                <a:lnTo>
                  <a:pt x="51" y="101"/>
                </a:lnTo>
                <a:lnTo>
                  <a:pt x="34" y="73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9" name="Freeform 38"/>
          <p:cNvSpPr>
            <a:spLocks/>
          </p:cNvSpPr>
          <p:nvPr/>
        </p:nvSpPr>
        <p:spPr bwMode="auto">
          <a:xfrm>
            <a:off x="3697288" y="3748088"/>
            <a:ext cx="77787" cy="161925"/>
          </a:xfrm>
          <a:custGeom>
            <a:avLst/>
            <a:gdLst>
              <a:gd name="T0" fmla="*/ 0 w 49"/>
              <a:gd name="T1" fmla="*/ 2147483647 h 102"/>
              <a:gd name="T2" fmla="*/ 2147483647 w 49"/>
              <a:gd name="T3" fmla="*/ 0 h 102"/>
              <a:gd name="T4" fmla="*/ 0 w 49"/>
              <a:gd name="T5" fmla="*/ 2147483647 h 102"/>
              <a:gd name="T6" fmla="*/ 0 60000 65536"/>
              <a:gd name="T7" fmla="*/ 0 60000 65536"/>
              <a:gd name="T8" fmla="*/ 0 60000 65536"/>
              <a:gd name="T9" fmla="*/ 0 w 49"/>
              <a:gd name="T10" fmla="*/ 0 h 102"/>
              <a:gd name="T11" fmla="*/ 49 w 49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02">
                <a:moveTo>
                  <a:pt x="0" y="102"/>
                </a:moveTo>
                <a:lnTo>
                  <a:pt x="49" y="0"/>
                </a:lnTo>
                <a:lnTo>
                  <a:pt x="0" y="102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0" name="Line 39"/>
          <p:cNvSpPr>
            <a:spLocks noChangeShapeType="1"/>
          </p:cNvSpPr>
          <p:nvPr/>
        </p:nvSpPr>
        <p:spPr bwMode="auto">
          <a:xfrm flipV="1">
            <a:off x="3740150" y="3741738"/>
            <a:ext cx="77788" cy="161925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1" name="Freeform 40"/>
          <p:cNvSpPr>
            <a:spLocks/>
          </p:cNvSpPr>
          <p:nvPr/>
        </p:nvSpPr>
        <p:spPr bwMode="auto">
          <a:xfrm>
            <a:off x="3756025" y="3644900"/>
            <a:ext cx="106363" cy="158750"/>
          </a:xfrm>
          <a:custGeom>
            <a:avLst/>
            <a:gdLst>
              <a:gd name="T0" fmla="*/ 2147483647 w 67"/>
              <a:gd name="T1" fmla="*/ 2147483647 h 100"/>
              <a:gd name="T2" fmla="*/ 0 w 67"/>
              <a:gd name="T3" fmla="*/ 2147483647 h 100"/>
              <a:gd name="T4" fmla="*/ 0 w 67"/>
              <a:gd name="T5" fmla="*/ 2147483647 h 100"/>
              <a:gd name="T6" fmla="*/ 0 w 67"/>
              <a:gd name="T7" fmla="*/ 2147483647 h 100"/>
              <a:gd name="T8" fmla="*/ 2147483647 w 67"/>
              <a:gd name="T9" fmla="*/ 2147483647 h 100"/>
              <a:gd name="T10" fmla="*/ 2147483647 w 67"/>
              <a:gd name="T11" fmla="*/ 0 h 100"/>
              <a:gd name="T12" fmla="*/ 2147483647 w 67"/>
              <a:gd name="T13" fmla="*/ 0 h 100"/>
              <a:gd name="T14" fmla="*/ 2147483647 w 67"/>
              <a:gd name="T15" fmla="*/ 2147483647 h 100"/>
              <a:gd name="T16" fmla="*/ 2147483647 w 67"/>
              <a:gd name="T17" fmla="*/ 2147483647 h 100"/>
              <a:gd name="T18" fmla="*/ 2147483647 w 67"/>
              <a:gd name="T19" fmla="*/ 2147483647 h 100"/>
              <a:gd name="T20" fmla="*/ 2147483647 w 67"/>
              <a:gd name="T21" fmla="*/ 2147483647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"/>
              <a:gd name="T34" fmla="*/ 0 h 100"/>
              <a:gd name="T35" fmla="*/ 67 w 67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" h="100">
                <a:moveTo>
                  <a:pt x="34" y="72"/>
                </a:moveTo>
                <a:lnTo>
                  <a:pt x="0" y="75"/>
                </a:lnTo>
                <a:lnTo>
                  <a:pt x="0" y="74"/>
                </a:lnTo>
                <a:lnTo>
                  <a:pt x="30" y="42"/>
                </a:lnTo>
                <a:lnTo>
                  <a:pt x="67" y="0"/>
                </a:lnTo>
                <a:lnTo>
                  <a:pt x="59" y="56"/>
                </a:lnTo>
                <a:lnTo>
                  <a:pt x="53" y="98"/>
                </a:lnTo>
                <a:lnTo>
                  <a:pt x="52" y="100"/>
                </a:lnTo>
                <a:lnTo>
                  <a:pt x="34" y="72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2" name="Freeform 41"/>
          <p:cNvSpPr>
            <a:spLocks/>
          </p:cNvSpPr>
          <p:nvPr/>
        </p:nvSpPr>
        <p:spPr bwMode="auto">
          <a:xfrm>
            <a:off x="2914650" y="3733800"/>
            <a:ext cx="28575" cy="176213"/>
          </a:xfrm>
          <a:custGeom>
            <a:avLst/>
            <a:gdLst>
              <a:gd name="T0" fmla="*/ 2147483647 w 18"/>
              <a:gd name="T1" fmla="*/ 2147483647 h 111"/>
              <a:gd name="T2" fmla="*/ 0 w 18"/>
              <a:gd name="T3" fmla="*/ 0 h 111"/>
              <a:gd name="T4" fmla="*/ 2147483647 w 18"/>
              <a:gd name="T5" fmla="*/ 2147483647 h 111"/>
              <a:gd name="T6" fmla="*/ 0 60000 65536"/>
              <a:gd name="T7" fmla="*/ 0 60000 65536"/>
              <a:gd name="T8" fmla="*/ 0 60000 65536"/>
              <a:gd name="T9" fmla="*/ 0 w 18"/>
              <a:gd name="T10" fmla="*/ 0 h 111"/>
              <a:gd name="T11" fmla="*/ 18 w 18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11">
                <a:moveTo>
                  <a:pt x="18" y="111"/>
                </a:moveTo>
                <a:lnTo>
                  <a:pt x="0" y="0"/>
                </a:lnTo>
                <a:lnTo>
                  <a:pt x="18" y="111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3" name="Line 42"/>
          <p:cNvSpPr>
            <a:spLocks noChangeShapeType="1"/>
          </p:cNvSpPr>
          <p:nvPr/>
        </p:nvSpPr>
        <p:spPr bwMode="auto">
          <a:xfrm flipH="1" flipV="1">
            <a:off x="2924175" y="3729038"/>
            <a:ext cx="28575" cy="176212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4" name="Freeform 43"/>
          <p:cNvSpPr>
            <a:spLocks/>
          </p:cNvSpPr>
          <p:nvPr/>
        </p:nvSpPr>
        <p:spPr bwMode="auto">
          <a:xfrm>
            <a:off x="2886075" y="3624263"/>
            <a:ext cx="92075" cy="155575"/>
          </a:xfrm>
          <a:custGeom>
            <a:avLst/>
            <a:gdLst>
              <a:gd name="T0" fmla="*/ 2147483647 w 58"/>
              <a:gd name="T1" fmla="*/ 2147483647 h 98"/>
              <a:gd name="T2" fmla="*/ 2147483647 w 58"/>
              <a:gd name="T3" fmla="*/ 2147483647 h 98"/>
              <a:gd name="T4" fmla="*/ 0 w 58"/>
              <a:gd name="T5" fmla="*/ 2147483647 h 98"/>
              <a:gd name="T6" fmla="*/ 0 w 58"/>
              <a:gd name="T7" fmla="*/ 2147483647 h 98"/>
              <a:gd name="T8" fmla="*/ 2147483647 w 58"/>
              <a:gd name="T9" fmla="*/ 2147483647 h 98"/>
              <a:gd name="T10" fmla="*/ 2147483647 w 58"/>
              <a:gd name="T11" fmla="*/ 0 h 98"/>
              <a:gd name="T12" fmla="*/ 2147483647 w 58"/>
              <a:gd name="T13" fmla="*/ 0 h 98"/>
              <a:gd name="T14" fmla="*/ 2147483647 w 58"/>
              <a:gd name="T15" fmla="*/ 2147483647 h 98"/>
              <a:gd name="T16" fmla="*/ 2147483647 w 58"/>
              <a:gd name="T17" fmla="*/ 2147483647 h 98"/>
              <a:gd name="T18" fmla="*/ 2147483647 w 58"/>
              <a:gd name="T19" fmla="*/ 2147483647 h 98"/>
              <a:gd name="T20" fmla="*/ 2147483647 w 58"/>
              <a:gd name="T21" fmla="*/ 2147483647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98"/>
              <a:gd name="T35" fmla="*/ 58 w 58"/>
              <a:gd name="T36" fmla="*/ 98 h 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98">
                <a:moveTo>
                  <a:pt x="26" y="77"/>
                </a:moveTo>
                <a:lnTo>
                  <a:pt x="1" y="98"/>
                </a:lnTo>
                <a:lnTo>
                  <a:pt x="0" y="98"/>
                </a:lnTo>
                <a:lnTo>
                  <a:pt x="7" y="54"/>
                </a:lnTo>
                <a:lnTo>
                  <a:pt x="14" y="0"/>
                </a:lnTo>
                <a:lnTo>
                  <a:pt x="38" y="51"/>
                </a:lnTo>
                <a:lnTo>
                  <a:pt x="58" y="89"/>
                </a:lnTo>
                <a:lnTo>
                  <a:pt x="58" y="91"/>
                </a:lnTo>
                <a:lnTo>
                  <a:pt x="26" y="77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5" name="Freeform 44"/>
          <p:cNvSpPr>
            <a:spLocks/>
          </p:cNvSpPr>
          <p:nvPr/>
        </p:nvSpPr>
        <p:spPr bwMode="auto">
          <a:xfrm>
            <a:off x="3090863" y="3292475"/>
            <a:ext cx="28575" cy="176213"/>
          </a:xfrm>
          <a:custGeom>
            <a:avLst/>
            <a:gdLst>
              <a:gd name="T0" fmla="*/ 2147483647 w 18"/>
              <a:gd name="T1" fmla="*/ 2147483647 h 111"/>
              <a:gd name="T2" fmla="*/ 0 w 18"/>
              <a:gd name="T3" fmla="*/ 0 h 111"/>
              <a:gd name="T4" fmla="*/ 2147483647 w 18"/>
              <a:gd name="T5" fmla="*/ 2147483647 h 111"/>
              <a:gd name="T6" fmla="*/ 0 60000 65536"/>
              <a:gd name="T7" fmla="*/ 0 60000 65536"/>
              <a:gd name="T8" fmla="*/ 0 60000 65536"/>
              <a:gd name="T9" fmla="*/ 0 w 18"/>
              <a:gd name="T10" fmla="*/ 0 h 111"/>
              <a:gd name="T11" fmla="*/ 18 w 18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11">
                <a:moveTo>
                  <a:pt x="18" y="111"/>
                </a:moveTo>
                <a:lnTo>
                  <a:pt x="0" y="0"/>
                </a:lnTo>
                <a:lnTo>
                  <a:pt x="18" y="111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6" name="Line 45"/>
          <p:cNvSpPr>
            <a:spLocks noChangeShapeType="1"/>
          </p:cNvSpPr>
          <p:nvPr/>
        </p:nvSpPr>
        <p:spPr bwMode="auto">
          <a:xfrm flipH="1" flipV="1">
            <a:off x="3119438" y="3292475"/>
            <a:ext cx="28575" cy="176213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7" name="Freeform 46"/>
          <p:cNvSpPr>
            <a:spLocks/>
          </p:cNvSpPr>
          <p:nvPr/>
        </p:nvSpPr>
        <p:spPr bwMode="auto">
          <a:xfrm>
            <a:off x="3079750" y="3186113"/>
            <a:ext cx="92075" cy="160337"/>
          </a:xfrm>
          <a:custGeom>
            <a:avLst/>
            <a:gdLst>
              <a:gd name="T0" fmla="*/ 2147483647 w 58"/>
              <a:gd name="T1" fmla="*/ 2147483647 h 101"/>
              <a:gd name="T2" fmla="*/ 0 w 58"/>
              <a:gd name="T3" fmla="*/ 2147483647 h 101"/>
              <a:gd name="T4" fmla="*/ 0 w 58"/>
              <a:gd name="T5" fmla="*/ 2147483647 h 101"/>
              <a:gd name="T6" fmla="*/ 0 w 58"/>
              <a:gd name="T7" fmla="*/ 2147483647 h 101"/>
              <a:gd name="T8" fmla="*/ 2147483647 w 58"/>
              <a:gd name="T9" fmla="*/ 2147483647 h 101"/>
              <a:gd name="T10" fmla="*/ 2147483647 w 58"/>
              <a:gd name="T11" fmla="*/ 0 h 101"/>
              <a:gd name="T12" fmla="*/ 2147483647 w 58"/>
              <a:gd name="T13" fmla="*/ 0 h 101"/>
              <a:gd name="T14" fmla="*/ 2147483647 w 58"/>
              <a:gd name="T15" fmla="*/ 2147483647 h 101"/>
              <a:gd name="T16" fmla="*/ 2147483647 w 58"/>
              <a:gd name="T17" fmla="*/ 2147483647 h 101"/>
              <a:gd name="T18" fmla="*/ 2147483647 w 58"/>
              <a:gd name="T19" fmla="*/ 2147483647 h 101"/>
              <a:gd name="T20" fmla="*/ 2147483647 w 58"/>
              <a:gd name="T21" fmla="*/ 2147483647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101"/>
              <a:gd name="T35" fmla="*/ 58 w 58"/>
              <a:gd name="T36" fmla="*/ 101 h 1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101">
                <a:moveTo>
                  <a:pt x="27" y="78"/>
                </a:moveTo>
                <a:lnTo>
                  <a:pt x="0" y="101"/>
                </a:lnTo>
                <a:lnTo>
                  <a:pt x="0" y="99"/>
                </a:lnTo>
                <a:lnTo>
                  <a:pt x="6" y="57"/>
                </a:lnTo>
                <a:lnTo>
                  <a:pt x="13" y="0"/>
                </a:lnTo>
                <a:lnTo>
                  <a:pt x="37" y="51"/>
                </a:lnTo>
                <a:lnTo>
                  <a:pt x="58" y="90"/>
                </a:lnTo>
                <a:lnTo>
                  <a:pt x="57" y="90"/>
                </a:lnTo>
                <a:lnTo>
                  <a:pt x="27" y="78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8" name="Freeform 47"/>
          <p:cNvSpPr>
            <a:spLocks/>
          </p:cNvSpPr>
          <p:nvPr/>
        </p:nvSpPr>
        <p:spPr bwMode="auto">
          <a:xfrm>
            <a:off x="3149600" y="2813050"/>
            <a:ext cx="7938" cy="177800"/>
          </a:xfrm>
          <a:custGeom>
            <a:avLst/>
            <a:gdLst>
              <a:gd name="T0" fmla="*/ 2147483647 w 5"/>
              <a:gd name="T1" fmla="*/ 2147483647 h 112"/>
              <a:gd name="T2" fmla="*/ 0 w 5"/>
              <a:gd name="T3" fmla="*/ 0 h 112"/>
              <a:gd name="T4" fmla="*/ 2147483647 w 5"/>
              <a:gd name="T5" fmla="*/ 2147483647 h 112"/>
              <a:gd name="T6" fmla="*/ 0 60000 65536"/>
              <a:gd name="T7" fmla="*/ 0 60000 65536"/>
              <a:gd name="T8" fmla="*/ 0 60000 65536"/>
              <a:gd name="T9" fmla="*/ 0 w 5"/>
              <a:gd name="T10" fmla="*/ 0 h 112"/>
              <a:gd name="T11" fmla="*/ 5 w 5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12">
                <a:moveTo>
                  <a:pt x="5" y="112"/>
                </a:moveTo>
                <a:lnTo>
                  <a:pt x="0" y="0"/>
                </a:lnTo>
                <a:lnTo>
                  <a:pt x="5" y="112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9" name="Line 48"/>
          <p:cNvSpPr>
            <a:spLocks noChangeShapeType="1"/>
          </p:cNvSpPr>
          <p:nvPr/>
        </p:nvSpPr>
        <p:spPr bwMode="auto">
          <a:xfrm flipH="1" flipV="1">
            <a:off x="3197225" y="2813050"/>
            <a:ext cx="7938" cy="177800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0" name="Freeform 49"/>
          <p:cNvSpPr>
            <a:spLocks/>
          </p:cNvSpPr>
          <p:nvPr/>
        </p:nvSpPr>
        <p:spPr bwMode="auto">
          <a:xfrm>
            <a:off x="3152775" y="2703513"/>
            <a:ext cx="92075" cy="157162"/>
          </a:xfrm>
          <a:custGeom>
            <a:avLst/>
            <a:gdLst>
              <a:gd name="T0" fmla="*/ 2147483647 w 58"/>
              <a:gd name="T1" fmla="*/ 2147483647 h 99"/>
              <a:gd name="T2" fmla="*/ 0 w 58"/>
              <a:gd name="T3" fmla="*/ 2147483647 h 99"/>
              <a:gd name="T4" fmla="*/ 0 w 58"/>
              <a:gd name="T5" fmla="*/ 2147483647 h 99"/>
              <a:gd name="T6" fmla="*/ 0 w 58"/>
              <a:gd name="T7" fmla="*/ 2147483647 h 99"/>
              <a:gd name="T8" fmla="*/ 2147483647 w 58"/>
              <a:gd name="T9" fmla="*/ 2147483647 h 99"/>
              <a:gd name="T10" fmla="*/ 2147483647 w 58"/>
              <a:gd name="T11" fmla="*/ 0 h 99"/>
              <a:gd name="T12" fmla="*/ 2147483647 w 58"/>
              <a:gd name="T13" fmla="*/ 0 h 99"/>
              <a:gd name="T14" fmla="*/ 2147483647 w 58"/>
              <a:gd name="T15" fmla="*/ 2147483647 h 99"/>
              <a:gd name="T16" fmla="*/ 2147483647 w 58"/>
              <a:gd name="T17" fmla="*/ 2147483647 h 99"/>
              <a:gd name="T18" fmla="*/ 2147483647 w 58"/>
              <a:gd name="T19" fmla="*/ 2147483647 h 99"/>
              <a:gd name="T20" fmla="*/ 2147483647 w 58"/>
              <a:gd name="T21" fmla="*/ 2147483647 h 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99"/>
              <a:gd name="T35" fmla="*/ 58 w 58"/>
              <a:gd name="T36" fmla="*/ 99 h 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99">
                <a:moveTo>
                  <a:pt x="28" y="79"/>
                </a:moveTo>
                <a:lnTo>
                  <a:pt x="0" y="99"/>
                </a:lnTo>
                <a:lnTo>
                  <a:pt x="0" y="97"/>
                </a:lnTo>
                <a:lnTo>
                  <a:pt x="10" y="55"/>
                </a:lnTo>
                <a:lnTo>
                  <a:pt x="24" y="0"/>
                </a:lnTo>
                <a:lnTo>
                  <a:pt x="42" y="53"/>
                </a:lnTo>
                <a:lnTo>
                  <a:pt x="58" y="93"/>
                </a:lnTo>
                <a:lnTo>
                  <a:pt x="58" y="95"/>
                </a:lnTo>
                <a:lnTo>
                  <a:pt x="28" y="79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1" name="Freeform 50"/>
          <p:cNvSpPr>
            <a:spLocks/>
          </p:cNvSpPr>
          <p:nvPr/>
        </p:nvSpPr>
        <p:spPr bwMode="auto">
          <a:xfrm>
            <a:off x="3384550" y="2346325"/>
            <a:ext cx="36513" cy="176213"/>
          </a:xfrm>
          <a:custGeom>
            <a:avLst/>
            <a:gdLst>
              <a:gd name="T0" fmla="*/ 2147483647 w 23"/>
              <a:gd name="T1" fmla="*/ 2147483647 h 111"/>
              <a:gd name="T2" fmla="*/ 0 w 23"/>
              <a:gd name="T3" fmla="*/ 0 h 111"/>
              <a:gd name="T4" fmla="*/ 2147483647 w 23"/>
              <a:gd name="T5" fmla="*/ 2147483647 h 111"/>
              <a:gd name="T6" fmla="*/ 0 60000 65536"/>
              <a:gd name="T7" fmla="*/ 0 60000 65536"/>
              <a:gd name="T8" fmla="*/ 0 60000 65536"/>
              <a:gd name="T9" fmla="*/ 0 w 23"/>
              <a:gd name="T10" fmla="*/ 0 h 111"/>
              <a:gd name="T11" fmla="*/ 23 w 23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111">
                <a:moveTo>
                  <a:pt x="23" y="111"/>
                </a:moveTo>
                <a:lnTo>
                  <a:pt x="0" y="0"/>
                </a:lnTo>
                <a:lnTo>
                  <a:pt x="23" y="111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2" name="Line 51"/>
          <p:cNvSpPr>
            <a:spLocks noChangeShapeType="1"/>
          </p:cNvSpPr>
          <p:nvPr/>
        </p:nvSpPr>
        <p:spPr bwMode="auto">
          <a:xfrm flipH="1" flipV="1">
            <a:off x="3463925" y="2346325"/>
            <a:ext cx="36513" cy="176213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3" name="Freeform 52"/>
          <p:cNvSpPr>
            <a:spLocks/>
          </p:cNvSpPr>
          <p:nvPr/>
        </p:nvSpPr>
        <p:spPr bwMode="auto">
          <a:xfrm>
            <a:off x="3427413" y="2239963"/>
            <a:ext cx="92075" cy="161925"/>
          </a:xfrm>
          <a:custGeom>
            <a:avLst/>
            <a:gdLst>
              <a:gd name="T0" fmla="*/ 2147483647 w 58"/>
              <a:gd name="T1" fmla="*/ 2147483647 h 102"/>
              <a:gd name="T2" fmla="*/ 0 w 58"/>
              <a:gd name="T3" fmla="*/ 2147483647 h 102"/>
              <a:gd name="T4" fmla="*/ 0 w 58"/>
              <a:gd name="T5" fmla="*/ 2147483647 h 102"/>
              <a:gd name="T6" fmla="*/ 0 w 58"/>
              <a:gd name="T7" fmla="*/ 2147483647 h 102"/>
              <a:gd name="T8" fmla="*/ 2147483647 w 58"/>
              <a:gd name="T9" fmla="*/ 2147483647 h 102"/>
              <a:gd name="T10" fmla="*/ 2147483647 w 58"/>
              <a:gd name="T11" fmla="*/ 0 h 102"/>
              <a:gd name="T12" fmla="*/ 2147483647 w 58"/>
              <a:gd name="T13" fmla="*/ 0 h 102"/>
              <a:gd name="T14" fmla="*/ 2147483647 w 58"/>
              <a:gd name="T15" fmla="*/ 2147483647 h 102"/>
              <a:gd name="T16" fmla="*/ 2147483647 w 58"/>
              <a:gd name="T17" fmla="*/ 2147483647 h 102"/>
              <a:gd name="T18" fmla="*/ 2147483647 w 58"/>
              <a:gd name="T19" fmla="*/ 2147483647 h 102"/>
              <a:gd name="T20" fmla="*/ 2147483647 w 58"/>
              <a:gd name="T21" fmla="*/ 2147483647 h 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102"/>
              <a:gd name="T35" fmla="*/ 58 w 58"/>
              <a:gd name="T36" fmla="*/ 102 h 1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102">
                <a:moveTo>
                  <a:pt x="25" y="79"/>
                </a:moveTo>
                <a:lnTo>
                  <a:pt x="0" y="102"/>
                </a:lnTo>
                <a:lnTo>
                  <a:pt x="0" y="100"/>
                </a:lnTo>
                <a:lnTo>
                  <a:pt x="3" y="56"/>
                </a:lnTo>
                <a:lnTo>
                  <a:pt x="9" y="0"/>
                </a:lnTo>
                <a:lnTo>
                  <a:pt x="35" y="51"/>
                </a:lnTo>
                <a:lnTo>
                  <a:pt x="58" y="88"/>
                </a:lnTo>
                <a:lnTo>
                  <a:pt x="56" y="90"/>
                </a:lnTo>
                <a:lnTo>
                  <a:pt x="25" y="79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4" name="Freeform 53"/>
          <p:cNvSpPr>
            <a:spLocks/>
          </p:cNvSpPr>
          <p:nvPr/>
        </p:nvSpPr>
        <p:spPr bwMode="auto">
          <a:xfrm>
            <a:off x="3921125" y="4105275"/>
            <a:ext cx="7938" cy="179388"/>
          </a:xfrm>
          <a:custGeom>
            <a:avLst/>
            <a:gdLst>
              <a:gd name="T0" fmla="*/ 0 w 5"/>
              <a:gd name="T1" fmla="*/ 0 h 113"/>
              <a:gd name="T2" fmla="*/ 2147483647 w 5"/>
              <a:gd name="T3" fmla="*/ 2147483647 h 113"/>
              <a:gd name="T4" fmla="*/ 0 w 5"/>
              <a:gd name="T5" fmla="*/ 0 h 113"/>
              <a:gd name="T6" fmla="*/ 0 60000 65536"/>
              <a:gd name="T7" fmla="*/ 0 60000 65536"/>
              <a:gd name="T8" fmla="*/ 0 60000 65536"/>
              <a:gd name="T9" fmla="*/ 0 w 5"/>
              <a:gd name="T10" fmla="*/ 0 h 113"/>
              <a:gd name="T11" fmla="*/ 5 w 5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13">
                <a:moveTo>
                  <a:pt x="0" y="0"/>
                </a:moveTo>
                <a:lnTo>
                  <a:pt x="5" y="113"/>
                </a:lnTo>
                <a:lnTo>
                  <a:pt x="0" y="0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5" name="Line 54"/>
          <p:cNvSpPr>
            <a:spLocks noChangeShapeType="1"/>
          </p:cNvSpPr>
          <p:nvPr/>
        </p:nvSpPr>
        <p:spPr bwMode="auto">
          <a:xfrm>
            <a:off x="3921125" y="4119563"/>
            <a:ext cx="7938" cy="179387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6" name="Freeform 55"/>
          <p:cNvSpPr>
            <a:spLocks/>
          </p:cNvSpPr>
          <p:nvPr/>
        </p:nvSpPr>
        <p:spPr bwMode="auto">
          <a:xfrm>
            <a:off x="3881438" y="4251325"/>
            <a:ext cx="92075" cy="157163"/>
          </a:xfrm>
          <a:custGeom>
            <a:avLst/>
            <a:gdLst>
              <a:gd name="T0" fmla="*/ 2147483647 w 58"/>
              <a:gd name="T1" fmla="*/ 2147483647 h 99"/>
              <a:gd name="T2" fmla="*/ 2147483647 w 58"/>
              <a:gd name="T3" fmla="*/ 0 h 99"/>
              <a:gd name="T4" fmla="*/ 2147483647 w 58"/>
              <a:gd name="T5" fmla="*/ 0 h 99"/>
              <a:gd name="T6" fmla="*/ 2147483647 w 58"/>
              <a:gd name="T7" fmla="*/ 0 h 99"/>
              <a:gd name="T8" fmla="*/ 2147483647 w 58"/>
              <a:gd name="T9" fmla="*/ 2147483647 h 99"/>
              <a:gd name="T10" fmla="*/ 2147483647 w 58"/>
              <a:gd name="T11" fmla="*/ 2147483647 h 99"/>
              <a:gd name="T12" fmla="*/ 2147483647 w 58"/>
              <a:gd name="T13" fmla="*/ 2147483647 h 99"/>
              <a:gd name="T14" fmla="*/ 2147483647 w 58"/>
              <a:gd name="T15" fmla="*/ 2147483647 h 99"/>
              <a:gd name="T16" fmla="*/ 0 w 58"/>
              <a:gd name="T17" fmla="*/ 2147483647 h 99"/>
              <a:gd name="T18" fmla="*/ 0 w 58"/>
              <a:gd name="T19" fmla="*/ 2147483647 h 99"/>
              <a:gd name="T20" fmla="*/ 2147483647 w 58"/>
              <a:gd name="T21" fmla="*/ 2147483647 h 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99"/>
              <a:gd name="T35" fmla="*/ 58 w 58"/>
              <a:gd name="T36" fmla="*/ 99 h 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99">
                <a:moveTo>
                  <a:pt x="30" y="20"/>
                </a:moveTo>
                <a:lnTo>
                  <a:pt x="56" y="0"/>
                </a:lnTo>
                <a:lnTo>
                  <a:pt x="58" y="0"/>
                </a:lnTo>
                <a:lnTo>
                  <a:pt x="46" y="44"/>
                </a:lnTo>
                <a:lnTo>
                  <a:pt x="34" y="99"/>
                </a:lnTo>
                <a:lnTo>
                  <a:pt x="14" y="44"/>
                </a:lnTo>
                <a:lnTo>
                  <a:pt x="0" y="4"/>
                </a:lnTo>
                <a:lnTo>
                  <a:pt x="0" y="2"/>
                </a:lnTo>
                <a:lnTo>
                  <a:pt x="30" y="20"/>
                </a:lnTo>
                <a:close/>
              </a:path>
            </a:pathLst>
          </a:custGeom>
          <a:solidFill>
            <a:srgbClr val="4B8AC6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7" name="Freeform 56"/>
          <p:cNvSpPr>
            <a:spLocks/>
          </p:cNvSpPr>
          <p:nvPr/>
        </p:nvSpPr>
        <p:spPr bwMode="auto">
          <a:xfrm>
            <a:off x="3406775" y="4152900"/>
            <a:ext cx="39688" cy="174625"/>
          </a:xfrm>
          <a:custGeom>
            <a:avLst/>
            <a:gdLst>
              <a:gd name="T0" fmla="*/ 0 w 25"/>
              <a:gd name="T1" fmla="*/ 0 h 110"/>
              <a:gd name="T2" fmla="*/ 2147483647 w 25"/>
              <a:gd name="T3" fmla="*/ 2147483647 h 110"/>
              <a:gd name="T4" fmla="*/ 0 w 25"/>
              <a:gd name="T5" fmla="*/ 0 h 110"/>
              <a:gd name="T6" fmla="*/ 0 60000 65536"/>
              <a:gd name="T7" fmla="*/ 0 60000 65536"/>
              <a:gd name="T8" fmla="*/ 0 60000 65536"/>
              <a:gd name="T9" fmla="*/ 0 w 25"/>
              <a:gd name="T10" fmla="*/ 0 h 110"/>
              <a:gd name="T11" fmla="*/ 25 w 25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10">
                <a:moveTo>
                  <a:pt x="0" y="0"/>
                </a:moveTo>
                <a:lnTo>
                  <a:pt x="25" y="110"/>
                </a:lnTo>
                <a:lnTo>
                  <a:pt x="0" y="0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8" name="Line 57"/>
          <p:cNvSpPr>
            <a:spLocks noChangeShapeType="1"/>
          </p:cNvSpPr>
          <p:nvPr/>
        </p:nvSpPr>
        <p:spPr bwMode="auto">
          <a:xfrm>
            <a:off x="3406775" y="4152900"/>
            <a:ext cx="39688" cy="174625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9" name="Freeform 58"/>
          <p:cNvSpPr>
            <a:spLocks/>
          </p:cNvSpPr>
          <p:nvPr/>
        </p:nvSpPr>
        <p:spPr bwMode="auto">
          <a:xfrm>
            <a:off x="3389313" y="4273550"/>
            <a:ext cx="92075" cy="158750"/>
          </a:xfrm>
          <a:custGeom>
            <a:avLst/>
            <a:gdLst>
              <a:gd name="T0" fmla="*/ 2147483647 w 58"/>
              <a:gd name="T1" fmla="*/ 2147483647 h 100"/>
              <a:gd name="T2" fmla="*/ 2147483647 w 58"/>
              <a:gd name="T3" fmla="*/ 0 h 100"/>
              <a:gd name="T4" fmla="*/ 2147483647 w 58"/>
              <a:gd name="T5" fmla="*/ 0 h 100"/>
              <a:gd name="T6" fmla="*/ 2147483647 w 58"/>
              <a:gd name="T7" fmla="*/ 0 h 100"/>
              <a:gd name="T8" fmla="*/ 2147483647 w 58"/>
              <a:gd name="T9" fmla="*/ 2147483647 h 100"/>
              <a:gd name="T10" fmla="*/ 2147483647 w 58"/>
              <a:gd name="T11" fmla="*/ 2147483647 h 100"/>
              <a:gd name="T12" fmla="*/ 2147483647 w 58"/>
              <a:gd name="T13" fmla="*/ 2147483647 h 100"/>
              <a:gd name="T14" fmla="*/ 2147483647 w 58"/>
              <a:gd name="T15" fmla="*/ 2147483647 h 100"/>
              <a:gd name="T16" fmla="*/ 0 w 58"/>
              <a:gd name="T17" fmla="*/ 2147483647 h 100"/>
              <a:gd name="T18" fmla="*/ 2147483647 w 58"/>
              <a:gd name="T19" fmla="*/ 2147483647 h 100"/>
              <a:gd name="T20" fmla="*/ 2147483647 w 58"/>
              <a:gd name="T21" fmla="*/ 2147483647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100"/>
              <a:gd name="T35" fmla="*/ 58 w 58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100">
                <a:moveTo>
                  <a:pt x="34" y="23"/>
                </a:moveTo>
                <a:lnTo>
                  <a:pt x="57" y="0"/>
                </a:lnTo>
                <a:lnTo>
                  <a:pt x="58" y="0"/>
                </a:lnTo>
                <a:lnTo>
                  <a:pt x="55" y="44"/>
                </a:lnTo>
                <a:lnTo>
                  <a:pt x="51" y="100"/>
                </a:lnTo>
                <a:lnTo>
                  <a:pt x="23" y="51"/>
                </a:lnTo>
                <a:lnTo>
                  <a:pt x="0" y="12"/>
                </a:lnTo>
                <a:lnTo>
                  <a:pt x="2" y="12"/>
                </a:lnTo>
                <a:lnTo>
                  <a:pt x="34" y="23"/>
                </a:lnTo>
                <a:close/>
              </a:path>
            </a:pathLst>
          </a:custGeom>
          <a:solidFill>
            <a:srgbClr val="4B8AC6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0" name="Freeform 59"/>
          <p:cNvSpPr>
            <a:spLocks/>
          </p:cNvSpPr>
          <p:nvPr/>
        </p:nvSpPr>
        <p:spPr bwMode="auto">
          <a:xfrm>
            <a:off x="2957513" y="4398963"/>
            <a:ext cx="122237" cy="128587"/>
          </a:xfrm>
          <a:custGeom>
            <a:avLst/>
            <a:gdLst>
              <a:gd name="T0" fmla="*/ 0 w 77"/>
              <a:gd name="T1" fmla="*/ 0 h 81"/>
              <a:gd name="T2" fmla="*/ 2147483647 w 77"/>
              <a:gd name="T3" fmla="*/ 2147483647 h 81"/>
              <a:gd name="T4" fmla="*/ 0 w 77"/>
              <a:gd name="T5" fmla="*/ 0 h 81"/>
              <a:gd name="T6" fmla="*/ 0 60000 65536"/>
              <a:gd name="T7" fmla="*/ 0 60000 65536"/>
              <a:gd name="T8" fmla="*/ 0 60000 65536"/>
              <a:gd name="T9" fmla="*/ 0 w 77"/>
              <a:gd name="T10" fmla="*/ 0 h 81"/>
              <a:gd name="T11" fmla="*/ 77 w 77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" h="81">
                <a:moveTo>
                  <a:pt x="0" y="0"/>
                </a:moveTo>
                <a:lnTo>
                  <a:pt x="77" y="81"/>
                </a:lnTo>
                <a:lnTo>
                  <a:pt x="0" y="0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1" name="Line 60"/>
          <p:cNvSpPr>
            <a:spLocks noChangeShapeType="1"/>
          </p:cNvSpPr>
          <p:nvPr/>
        </p:nvSpPr>
        <p:spPr bwMode="auto">
          <a:xfrm>
            <a:off x="3005138" y="4398963"/>
            <a:ext cx="122237" cy="128587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2" name="Freeform 61"/>
          <p:cNvSpPr>
            <a:spLocks/>
          </p:cNvSpPr>
          <p:nvPr/>
        </p:nvSpPr>
        <p:spPr bwMode="auto">
          <a:xfrm>
            <a:off x="3063875" y="4464050"/>
            <a:ext cx="136525" cy="142875"/>
          </a:xfrm>
          <a:custGeom>
            <a:avLst/>
            <a:gdLst>
              <a:gd name="T0" fmla="*/ 2147483647 w 86"/>
              <a:gd name="T1" fmla="*/ 2147483647 h 90"/>
              <a:gd name="T2" fmla="*/ 2147483647 w 86"/>
              <a:gd name="T3" fmla="*/ 0 h 90"/>
              <a:gd name="T4" fmla="*/ 2147483647 w 86"/>
              <a:gd name="T5" fmla="*/ 0 h 90"/>
              <a:gd name="T6" fmla="*/ 2147483647 w 86"/>
              <a:gd name="T7" fmla="*/ 0 h 90"/>
              <a:gd name="T8" fmla="*/ 2147483647 w 86"/>
              <a:gd name="T9" fmla="*/ 2147483647 h 90"/>
              <a:gd name="T10" fmla="*/ 2147483647 w 86"/>
              <a:gd name="T11" fmla="*/ 2147483647 h 90"/>
              <a:gd name="T12" fmla="*/ 2147483647 w 86"/>
              <a:gd name="T13" fmla="*/ 2147483647 h 90"/>
              <a:gd name="T14" fmla="*/ 2147483647 w 86"/>
              <a:gd name="T15" fmla="*/ 2147483647 h 90"/>
              <a:gd name="T16" fmla="*/ 0 w 86"/>
              <a:gd name="T17" fmla="*/ 2147483647 h 90"/>
              <a:gd name="T18" fmla="*/ 0 w 86"/>
              <a:gd name="T19" fmla="*/ 2147483647 h 90"/>
              <a:gd name="T20" fmla="*/ 2147483647 w 86"/>
              <a:gd name="T21" fmla="*/ 2147483647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"/>
              <a:gd name="T34" fmla="*/ 0 h 90"/>
              <a:gd name="T35" fmla="*/ 86 w 86"/>
              <a:gd name="T36" fmla="*/ 90 h 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" h="90">
                <a:moveTo>
                  <a:pt x="31" y="33"/>
                </a:moveTo>
                <a:lnTo>
                  <a:pt x="40" y="0"/>
                </a:lnTo>
                <a:lnTo>
                  <a:pt x="42" y="0"/>
                </a:lnTo>
                <a:lnTo>
                  <a:pt x="61" y="40"/>
                </a:lnTo>
                <a:lnTo>
                  <a:pt x="86" y="90"/>
                </a:lnTo>
                <a:lnTo>
                  <a:pt x="38" y="61"/>
                </a:lnTo>
                <a:lnTo>
                  <a:pt x="0" y="40"/>
                </a:lnTo>
                <a:lnTo>
                  <a:pt x="31" y="33"/>
                </a:lnTo>
                <a:close/>
              </a:path>
            </a:pathLst>
          </a:custGeom>
          <a:solidFill>
            <a:srgbClr val="4B8AC6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3" name="Freeform 62"/>
          <p:cNvSpPr>
            <a:spLocks/>
          </p:cNvSpPr>
          <p:nvPr/>
        </p:nvSpPr>
        <p:spPr bwMode="auto">
          <a:xfrm>
            <a:off x="3495675" y="1196975"/>
            <a:ext cx="11113" cy="176213"/>
          </a:xfrm>
          <a:custGeom>
            <a:avLst/>
            <a:gdLst>
              <a:gd name="T0" fmla="*/ 0 w 7"/>
              <a:gd name="T1" fmla="*/ 2147483647 h 111"/>
              <a:gd name="T2" fmla="*/ 2147483647 w 7"/>
              <a:gd name="T3" fmla="*/ 0 h 111"/>
              <a:gd name="T4" fmla="*/ 0 w 7"/>
              <a:gd name="T5" fmla="*/ 2147483647 h 111"/>
              <a:gd name="T6" fmla="*/ 0 60000 65536"/>
              <a:gd name="T7" fmla="*/ 0 60000 65536"/>
              <a:gd name="T8" fmla="*/ 0 60000 65536"/>
              <a:gd name="T9" fmla="*/ 0 w 7"/>
              <a:gd name="T10" fmla="*/ 0 h 111"/>
              <a:gd name="T11" fmla="*/ 7 w 7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111">
                <a:moveTo>
                  <a:pt x="0" y="111"/>
                </a:moveTo>
                <a:lnTo>
                  <a:pt x="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4" name="Line 63"/>
          <p:cNvSpPr>
            <a:spLocks noChangeShapeType="1"/>
          </p:cNvSpPr>
          <p:nvPr/>
        </p:nvSpPr>
        <p:spPr bwMode="auto">
          <a:xfrm flipV="1">
            <a:off x="3505200" y="1196975"/>
            <a:ext cx="11113" cy="176213"/>
          </a:xfrm>
          <a:prstGeom prst="line">
            <a:avLst/>
          </a:prstGeom>
          <a:noFill/>
          <a:ln w="19050">
            <a:solidFill>
              <a:srgbClr val="4B8AC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5" name="Freeform 64"/>
          <p:cNvSpPr>
            <a:spLocks/>
          </p:cNvSpPr>
          <p:nvPr/>
        </p:nvSpPr>
        <p:spPr bwMode="auto">
          <a:xfrm>
            <a:off x="3468688" y="1089025"/>
            <a:ext cx="92075" cy="155575"/>
          </a:xfrm>
          <a:custGeom>
            <a:avLst/>
            <a:gdLst>
              <a:gd name="T0" fmla="*/ 2147483647 w 58"/>
              <a:gd name="T1" fmla="*/ 2147483647 h 98"/>
              <a:gd name="T2" fmla="*/ 0 w 58"/>
              <a:gd name="T3" fmla="*/ 2147483647 h 98"/>
              <a:gd name="T4" fmla="*/ 0 w 58"/>
              <a:gd name="T5" fmla="*/ 2147483647 h 98"/>
              <a:gd name="T6" fmla="*/ 0 w 58"/>
              <a:gd name="T7" fmla="*/ 2147483647 h 98"/>
              <a:gd name="T8" fmla="*/ 2147483647 w 58"/>
              <a:gd name="T9" fmla="*/ 2147483647 h 98"/>
              <a:gd name="T10" fmla="*/ 2147483647 w 58"/>
              <a:gd name="T11" fmla="*/ 0 h 98"/>
              <a:gd name="T12" fmla="*/ 2147483647 w 58"/>
              <a:gd name="T13" fmla="*/ 0 h 98"/>
              <a:gd name="T14" fmla="*/ 2147483647 w 58"/>
              <a:gd name="T15" fmla="*/ 2147483647 h 98"/>
              <a:gd name="T16" fmla="*/ 2147483647 w 58"/>
              <a:gd name="T17" fmla="*/ 2147483647 h 98"/>
              <a:gd name="T18" fmla="*/ 2147483647 w 58"/>
              <a:gd name="T19" fmla="*/ 2147483647 h 98"/>
              <a:gd name="T20" fmla="*/ 2147483647 w 58"/>
              <a:gd name="T21" fmla="*/ 2147483647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98"/>
              <a:gd name="T35" fmla="*/ 58 w 58"/>
              <a:gd name="T36" fmla="*/ 98 h 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98">
                <a:moveTo>
                  <a:pt x="30" y="79"/>
                </a:moveTo>
                <a:lnTo>
                  <a:pt x="0" y="95"/>
                </a:lnTo>
                <a:lnTo>
                  <a:pt x="0" y="93"/>
                </a:lnTo>
                <a:lnTo>
                  <a:pt x="16" y="52"/>
                </a:lnTo>
                <a:lnTo>
                  <a:pt x="35" y="0"/>
                </a:lnTo>
                <a:lnTo>
                  <a:pt x="47" y="54"/>
                </a:lnTo>
                <a:lnTo>
                  <a:pt x="58" y="96"/>
                </a:lnTo>
                <a:lnTo>
                  <a:pt x="58" y="98"/>
                </a:lnTo>
                <a:lnTo>
                  <a:pt x="30" y="79"/>
                </a:lnTo>
                <a:close/>
              </a:path>
            </a:pathLst>
          </a:custGeom>
          <a:solidFill>
            <a:srgbClr val="4B8A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6" name="Line 68"/>
          <p:cNvSpPr>
            <a:spLocks noChangeShapeType="1"/>
          </p:cNvSpPr>
          <p:nvPr/>
        </p:nvSpPr>
        <p:spPr bwMode="auto">
          <a:xfrm>
            <a:off x="5173663" y="2239963"/>
            <a:ext cx="66675" cy="165100"/>
          </a:xfrm>
          <a:prstGeom prst="line">
            <a:avLst/>
          </a:prstGeom>
          <a:noFill/>
          <a:ln w="190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7" name="Line 70"/>
          <p:cNvSpPr>
            <a:spLocks noChangeShapeType="1"/>
          </p:cNvSpPr>
          <p:nvPr/>
        </p:nvSpPr>
        <p:spPr bwMode="auto">
          <a:xfrm>
            <a:off x="5275263" y="3306763"/>
            <a:ext cx="47625" cy="122237"/>
          </a:xfrm>
          <a:prstGeom prst="line">
            <a:avLst/>
          </a:prstGeom>
          <a:noFill/>
          <a:ln w="190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8" name="Freeform 71"/>
          <p:cNvSpPr>
            <a:spLocks/>
          </p:cNvSpPr>
          <p:nvPr/>
        </p:nvSpPr>
        <p:spPr bwMode="auto">
          <a:xfrm>
            <a:off x="5260975" y="3370263"/>
            <a:ext cx="100013" cy="161925"/>
          </a:xfrm>
          <a:custGeom>
            <a:avLst/>
            <a:gdLst>
              <a:gd name="T0" fmla="*/ 2147483647 w 63"/>
              <a:gd name="T1" fmla="*/ 2147483647 h 102"/>
              <a:gd name="T2" fmla="*/ 2147483647 w 63"/>
              <a:gd name="T3" fmla="*/ 0 h 102"/>
              <a:gd name="T4" fmla="*/ 2147483647 w 63"/>
              <a:gd name="T5" fmla="*/ 2147483647 h 102"/>
              <a:gd name="T6" fmla="*/ 2147483647 w 63"/>
              <a:gd name="T7" fmla="*/ 2147483647 h 102"/>
              <a:gd name="T8" fmla="*/ 2147483647 w 63"/>
              <a:gd name="T9" fmla="*/ 2147483647 h 102"/>
              <a:gd name="T10" fmla="*/ 2147483647 w 63"/>
              <a:gd name="T11" fmla="*/ 2147483647 h 102"/>
              <a:gd name="T12" fmla="*/ 2147483647 w 63"/>
              <a:gd name="T13" fmla="*/ 2147483647 h 102"/>
              <a:gd name="T14" fmla="*/ 2147483647 w 63"/>
              <a:gd name="T15" fmla="*/ 2147483647 h 102"/>
              <a:gd name="T16" fmla="*/ 0 w 63"/>
              <a:gd name="T17" fmla="*/ 2147483647 h 102"/>
              <a:gd name="T18" fmla="*/ 2147483647 w 63"/>
              <a:gd name="T19" fmla="*/ 2147483647 h 102"/>
              <a:gd name="T20" fmla="*/ 2147483647 w 63"/>
              <a:gd name="T21" fmla="*/ 2147483647 h 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"/>
              <a:gd name="T34" fmla="*/ 0 h 102"/>
              <a:gd name="T35" fmla="*/ 63 w 63"/>
              <a:gd name="T36" fmla="*/ 102 h 1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" h="102">
                <a:moveTo>
                  <a:pt x="33" y="28"/>
                </a:moveTo>
                <a:lnTo>
                  <a:pt x="55" y="0"/>
                </a:lnTo>
                <a:lnTo>
                  <a:pt x="56" y="2"/>
                </a:lnTo>
                <a:lnTo>
                  <a:pt x="58" y="46"/>
                </a:lnTo>
                <a:lnTo>
                  <a:pt x="63" y="102"/>
                </a:lnTo>
                <a:lnTo>
                  <a:pt x="28" y="56"/>
                </a:lnTo>
                <a:lnTo>
                  <a:pt x="0" y="23"/>
                </a:lnTo>
                <a:lnTo>
                  <a:pt x="2" y="21"/>
                </a:lnTo>
                <a:lnTo>
                  <a:pt x="33" y="28"/>
                </a:lnTo>
                <a:close/>
              </a:path>
            </a:pathLst>
          </a:custGeom>
          <a:solidFill>
            <a:srgbClr val="00A651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9" name="Freeform 73"/>
          <p:cNvSpPr>
            <a:spLocks/>
          </p:cNvSpPr>
          <p:nvPr/>
        </p:nvSpPr>
        <p:spPr bwMode="auto">
          <a:xfrm>
            <a:off x="5492750" y="3824288"/>
            <a:ext cx="96838" cy="160337"/>
          </a:xfrm>
          <a:custGeom>
            <a:avLst/>
            <a:gdLst>
              <a:gd name="T0" fmla="*/ 2147483647 w 61"/>
              <a:gd name="T1" fmla="*/ 2147483647 h 101"/>
              <a:gd name="T2" fmla="*/ 2147483647 w 61"/>
              <a:gd name="T3" fmla="*/ 0 h 101"/>
              <a:gd name="T4" fmla="*/ 2147483647 w 61"/>
              <a:gd name="T5" fmla="*/ 0 h 101"/>
              <a:gd name="T6" fmla="*/ 2147483647 w 61"/>
              <a:gd name="T7" fmla="*/ 0 h 101"/>
              <a:gd name="T8" fmla="*/ 2147483647 w 61"/>
              <a:gd name="T9" fmla="*/ 2147483647 h 101"/>
              <a:gd name="T10" fmla="*/ 2147483647 w 61"/>
              <a:gd name="T11" fmla="*/ 2147483647 h 101"/>
              <a:gd name="T12" fmla="*/ 2147483647 w 61"/>
              <a:gd name="T13" fmla="*/ 2147483647 h 101"/>
              <a:gd name="T14" fmla="*/ 2147483647 w 61"/>
              <a:gd name="T15" fmla="*/ 2147483647 h 101"/>
              <a:gd name="T16" fmla="*/ 0 w 61"/>
              <a:gd name="T17" fmla="*/ 2147483647 h 101"/>
              <a:gd name="T18" fmla="*/ 0 w 61"/>
              <a:gd name="T19" fmla="*/ 2147483647 h 101"/>
              <a:gd name="T20" fmla="*/ 2147483647 w 61"/>
              <a:gd name="T21" fmla="*/ 2147483647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101"/>
              <a:gd name="T35" fmla="*/ 61 w 61"/>
              <a:gd name="T36" fmla="*/ 101 h 1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101">
                <a:moveTo>
                  <a:pt x="33" y="27"/>
                </a:moveTo>
                <a:lnTo>
                  <a:pt x="52" y="0"/>
                </a:lnTo>
                <a:lnTo>
                  <a:pt x="54" y="0"/>
                </a:lnTo>
                <a:lnTo>
                  <a:pt x="56" y="44"/>
                </a:lnTo>
                <a:lnTo>
                  <a:pt x="61" y="101"/>
                </a:lnTo>
                <a:lnTo>
                  <a:pt x="26" y="57"/>
                </a:lnTo>
                <a:lnTo>
                  <a:pt x="0" y="21"/>
                </a:lnTo>
                <a:lnTo>
                  <a:pt x="33" y="27"/>
                </a:lnTo>
                <a:close/>
              </a:path>
            </a:pathLst>
          </a:custGeom>
          <a:solidFill>
            <a:srgbClr val="00A651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0" name="Line 76"/>
          <p:cNvSpPr>
            <a:spLocks noChangeShapeType="1"/>
          </p:cNvSpPr>
          <p:nvPr/>
        </p:nvSpPr>
        <p:spPr bwMode="auto">
          <a:xfrm flipH="1">
            <a:off x="5424488" y="4743450"/>
            <a:ext cx="104775" cy="74613"/>
          </a:xfrm>
          <a:prstGeom prst="line">
            <a:avLst/>
          </a:prstGeom>
          <a:noFill/>
          <a:ln w="17463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1" name="Freeform 77"/>
          <p:cNvSpPr>
            <a:spLocks/>
          </p:cNvSpPr>
          <p:nvPr/>
        </p:nvSpPr>
        <p:spPr bwMode="auto">
          <a:xfrm>
            <a:off x="5334000" y="4757738"/>
            <a:ext cx="150813" cy="125412"/>
          </a:xfrm>
          <a:custGeom>
            <a:avLst/>
            <a:gdLst>
              <a:gd name="T0" fmla="*/ 2147483647 w 95"/>
              <a:gd name="T1" fmla="*/ 2147483647 h 79"/>
              <a:gd name="T2" fmla="*/ 2147483647 w 95"/>
              <a:gd name="T3" fmla="*/ 2147483647 h 79"/>
              <a:gd name="T4" fmla="*/ 2147483647 w 95"/>
              <a:gd name="T5" fmla="*/ 2147483647 h 79"/>
              <a:gd name="T6" fmla="*/ 2147483647 w 95"/>
              <a:gd name="T7" fmla="*/ 2147483647 h 79"/>
              <a:gd name="T8" fmla="*/ 2147483647 w 95"/>
              <a:gd name="T9" fmla="*/ 2147483647 h 79"/>
              <a:gd name="T10" fmla="*/ 0 w 95"/>
              <a:gd name="T11" fmla="*/ 2147483647 h 79"/>
              <a:gd name="T12" fmla="*/ 0 w 95"/>
              <a:gd name="T13" fmla="*/ 2147483647 h 79"/>
              <a:gd name="T14" fmla="*/ 2147483647 w 95"/>
              <a:gd name="T15" fmla="*/ 2147483647 h 79"/>
              <a:gd name="T16" fmla="*/ 2147483647 w 95"/>
              <a:gd name="T17" fmla="*/ 0 h 79"/>
              <a:gd name="T18" fmla="*/ 2147483647 w 95"/>
              <a:gd name="T19" fmla="*/ 0 h 79"/>
              <a:gd name="T20" fmla="*/ 2147483647 w 95"/>
              <a:gd name="T21" fmla="*/ 2147483647 h 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79"/>
              <a:gd name="T35" fmla="*/ 95 w 95"/>
              <a:gd name="T36" fmla="*/ 79 h 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79">
                <a:moveTo>
                  <a:pt x="65" y="33"/>
                </a:moveTo>
                <a:lnTo>
                  <a:pt x="95" y="45"/>
                </a:lnTo>
                <a:lnTo>
                  <a:pt x="95" y="47"/>
                </a:lnTo>
                <a:lnTo>
                  <a:pt x="53" y="61"/>
                </a:lnTo>
                <a:lnTo>
                  <a:pt x="0" y="79"/>
                </a:lnTo>
                <a:lnTo>
                  <a:pt x="35" y="35"/>
                </a:lnTo>
                <a:lnTo>
                  <a:pt x="60" y="0"/>
                </a:lnTo>
                <a:lnTo>
                  <a:pt x="62" y="0"/>
                </a:lnTo>
                <a:lnTo>
                  <a:pt x="65" y="33"/>
                </a:lnTo>
                <a:close/>
              </a:path>
            </a:pathLst>
          </a:custGeom>
          <a:solidFill>
            <a:srgbClr val="00A651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2" name="Line 81"/>
          <p:cNvSpPr>
            <a:spLocks noChangeShapeType="1"/>
          </p:cNvSpPr>
          <p:nvPr/>
        </p:nvSpPr>
        <p:spPr bwMode="auto">
          <a:xfrm flipH="1">
            <a:off x="5461000" y="5802313"/>
            <a:ext cx="104775" cy="74612"/>
          </a:xfrm>
          <a:prstGeom prst="line">
            <a:avLst/>
          </a:prstGeom>
          <a:noFill/>
          <a:ln w="190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3" name="Freeform 82"/>
          <p:cNvSpPr>
            <a:spLocks/>
          </p:cNvSpPr>
          <p:nvPr/>
        </p:nvSpPr>
        <p:spPr bwMode="auto">
          <a:xfrm>
            <a:off x="5370513" y="5816600"/>
            <a:ext cx="150812" cy="125413"/>
          </a:xfrm>
          <a:custGeom>
            <a:avLst/>
            <a:gdLst>
              <a:gd name="T0" fmla="*/ 2147483647 w 95"/>
              <a:gd name="T1" fmla="*/ 2147483647 h 79"/>
              <a:gd name="T2" fmla="*/ 2147483647 w 95"/>
              <a:gd name="T3" fmla="*/ 2147483647 h 79"/>
              <a:gd name="T4" fmla="*/ 2147483647 w 95"/>
              <a:gd name="T5" fmla="*/ 2147483647 h 79"/>
              <a:gd name="T6" fmla="*/ 2147483647 w 95"/>
              <a:gd name="T7" fmla="*/ 2147483647 h 79"/>
              <a:gd name="T8" fmla="*/ 2147483647 w 95"/>
              <a:gd name="T9" fmla="*/ 2147483647 h 79"/>
              <a:gd name="T10" fmla="*/ 0 w 95"/>
              <a:gd name="T11" fmla="*/ 2147483647 h 79"/>
              <a:gd name="T12" fmla="*/ 0 w 95"/>
              <a:gd name="T13" fmla="*/ 2147483647 h 79"/>
              <a:gd name="T14" fmla="*/ 2147483647 w 95"/>
              <a:gd name="T15" fmla="*/ 2147483647 h 79"/>
              <a:gd name="T16" fmla="*/ 2147483647 w 95"/>
              <a:gd name="T17" fmla="*/ 0 h 79"/>
              <a:gd name="T18" fmla="*/ 2147483647 w 95"/>
              <a:gd name="T19" fmla="*/ 0 h 79"/>
              <a:gd name="T20" fmla="*/ 2147483647 w 95"/>
              <a:gd name="T21" fmla="*/ 2147483647 h 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79"/>
              <a:gd name="T35" fmla="*/ 95 w 95"/>
              <a:gd name="T36" fmla="*/ 79 h 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79">
                <a:moveTo>
                  <a:pt x="65" y="33"/>
                </a:moveTo>
                <a:lnTo>
                  <a:pt x="95" y="45"/>
                </a:lnTo>
                <a:lnTo>
                  <a:pt x="95" y="47"/>
                </a:lnTo>
                <a:lnTo>
                  <a:pt x="53" y="61"/>
                </a:lnTo>
                <a:lnTo>
                  <a:pt x="0" y="79"/>
                </a:lnTo>
                <a:lnTo>
                  <a:pt x="35" y="35"/>
                </a:lnTo>
                <a:lnTo>
                  <a:pt x="62" y="0"/>
                </a:lnTo>
                <a:lnTo>
                  <a:pt x="65" y="33"/>
                </a:lnTo>
                <a:close/>
              </a:path>
            </a:pathLst>
          </a:custGeom>
          <a:solidFill>
            <a:srgbClr val="00A651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4" name="Line 83"/>
          <p:cNvSpPr>
            <a:spLocks noChangeShapeType="1"/>
          </p:cNvSpPr>
          <p:nvPr/>
        </p:nvSpPr>
        <p:spPr bwMode="auto">
          <a:xfrm flipH="1">
            <a:off x="4806950" y="4405313"/>
            <a:ext cx="15875" cy="131762"/>
          </a:xfrm>
          <a:prstGeom prst="line">
            <a:avLst/>
          </a:prstGeom>
          <a:noFill/>
          <a:ln w="17463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5" name="Freeform 84"/>
          <p:cNvSpPr>
            <a:spLocks/>
          </p:cNvSpPr>
          <p:nvPr/>
        </p:nvSpPr>
        <p:spPr bwMode="auto">
          <a:xfrm>
            <a:off x="4767263" y="4486275"/>
            <a:ext cx="92075" cy="158750"/>
          </a:xfrm>
          <a:custGeom>
            <a:avLst/>
            <a:gdLst>
              <a:gd name="T0" fmla="*/ 2147483647 w 58"/>
              <a:gd name="T1" fmla="*/ 2147483647 h 100"/>
              <a:gd name="T2" fmla="*/ 2147483647 w 58"/>
              <a:gd name="T3" fmla="*/ 2147483647 h 100"/>
              <a:gd name="T4" fmla="*/ 2147483647 w 58"/>
              <a:gd name="T5" fmla="*/ 2147483647 h 100"/>
              <a:gd name="T6" fmla="*/ 2147483647 w 58"/>
              <a:gd name="T7" fmla="*/ 2147483647 h 100"/>
              <a:gd name="T8" fmla="*/ 2147483647 w 58"/>
              <a:gd name="T9" fmla="*/ 2147483647 h 100"/>
              <a:gd name="T10" fmla="*/ 2147483647 w 58"/>
              <a:gd name="T11" fmla="*/ 2147483647 h 100"/>
              <a:gd name="T12" fmla="*/ 2147483647 w 58"/>
              <a:gd name="T13" fmla="*/ 2147483647 h 100"/>
              <a:gd name="T14" fmla="*/ 2147483647 w 58"/>
              <a:gd name="T15" fmla="*/ 2147483647 h 100"/>
              <a:gd name="T16" fmla="*/ 0 w 58"/>
              <a:gd name="T17" fmla="*/ 2147483647 h 100"/>
              <a:gd name="T18" fmla="*/ 0 w 58"/>
              <a:gd name="T19" fmla="*/ 0 h 100"/>
              <a:gd name="T20" fmla="*/ 2147483647 w 58"/>
              <a:gd name="T21" fmla="*/ 2147483647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100"/>
              <a:gd name="T35" fmla="*/ 58 w 58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100">
                <a:moveTo>
                  <a:pt x="26" y="21"/>
                </a:moveTo>
                <a:lnTo>
                  <a:pt x="56" y="7"/>
                </a:lnTo>
                <a:lnTo>
                  <a:pt x="58" y="9"/>
                </a:lnTo>
                <a:lnTo>
                  <a:pt x="39" y="49"/>
                </a:lnTo>
                <a:lnTo>
                  <a:pt x="16" y="100"/>
                </a:lnTo>
                <a:lnTo>
                  <a:pt x="7" y="44"/>
                </a:lnTo>
                <a:lnTo>
                  <a:pt x="0" y="2"/>
                </a:lnTo>
                <a:lnTo>
                  <a:pt x="0" y="0"/>
                </a:lnTo>
                <a:lnTo>
                  <a:pt x="26" y="21"/>
                </a:lnTo>
                <a:close/>
              </a:path>
            </a:pathLst>
          </a:custGeom>
          <a:solidFill>
            <a:srgbClr val="00A651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6" name="Freeform 86"/>
          <p:cNvSpPr>
            <a:spLocks/>
          </p:cNvSpPr>
          <p:nvPr/>
        </p:nvSpPr>
        <p:spPr bwMode="auto">
          <a:xfrm>
            <a:off x="3644900" y="3871913"/>
            <a:ext cx="93663" cy="158750"/>
          </a:xfrm>
          <a:custGeom>
            <a:avLst/>
            <a:gdLst>
              <a:gd name="T0" fmla="*/ 2147483647 w 59"/>
              <a:gd name="T1" fmla="*/ 2147483647 h 100"/>
              <a:gd name="T2" fmla="*/ 2147483647 w 59"/>
              <a:gd name="T3" fmla="*/ 2147483647 h 100"/>
              <a:gd name="T4" fmla="*/ 0 w 59"/>
              <a:gd name="T5" fmla="*/ 2147483647 h 100"/>
              <a:gd name="T6" fmla="*/ 0 w 59"/>
              <a:gd name="T7" fmla="*/ 2147483647 h 100"/>
              <a:gd name="T8" fmla="*/ 2147483647 w 59"/>
              <a:gd name="T9" fmla="*/ 2147483647 h 100"/>
              <a:gd name="T10" fmla="*/ 2147483647 w 59"/>
              <a:gd name="T11" fmla="*/ 0 h 100"/>
              <a:gd name="T12" fmla="*/ 2147483647 w 59"/>
              <a:gd name="T13" fmla="*/ 0 h 100"/>
              <a:gd name="T14" fmla="*/ 2147483647 w 59"/>
              <a:gd name="T15" fmla="*/ 2147483647 h 100"/>
              <a:gd name="T16" fmla="*/ 2147483647 w 59"/>
              <a:gd name="T17" fmla="*/ 2147483647 h 100"/>
              <a:gd name="T18" fmla="*/ 2147483647 w 59"/>
              <a:gd name="T19" fmla="*/ 2147483647 h 100"/>
              <a:gd name="T20" fmla="*/ 2147483647 w 59"/>
              <a:gd name="T21" fmla="*/ 2147483647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"/>
              <a:gd name="T34" fmla="*/ 0 h 100"/>
              <a:gd name="T35" fmla="*/ 59 w 59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" h="100">
                <a:moveTo>
                  <a:pt x="28" y="79"/>
                </a:moveTo>
                <a:lnTo>
                  <a:pt x="1" y="100"/>
                </a:lnTo>
                <a:lnTo>
                  <a:pt x="0" y="98"/>
                </a:lnTo>
                <a:lnTo>
                  <a:pt x="8" y="56"/>
                </a:lnTo>
                <a:lnTo>
                  <a:pt x="19" y="0"/>
                </a:lnTo>
                <a:lnTo>
                  <a:pt x="40" y="52"/>
                </a:lnTo>
                <a:lnTo>
                  <a:pt x="59" y="93"/>
                </a:lnTo>
                <a:lnTo>
                  <a:pt x="58" y="93"/>
                </a:lnTo>
                <a:lnTo>
                  <a:pt x="28" y="79"/>
                </a:lnTo>
                <a:close/>
              </a:path>
            </a:pathLst>
          </a:custGeom>
          <a:solidFill>
            <a:srgbClr val="00A651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7" name="Freeform 88"/>
          <p:cNvSpPr>
            <a:spLocks/>
          </p:cNvSpPr>
          <p:nvPr/>
        </p:nvSpPr>
        <p:spPr bwMode="auto">
          <a:xfrm>
            <a:off x="3206750" y="3990975"/>
            <a:ext cx="92075" cy="161925"/>
          </a:xfrm>
          <a:custGeom>
            <a:avLst/>
            <a:gdLst>
              <a:gd name="T0" fmla="*/ 2147483647 w 58"/>
              <a:gd name="T1" fmla="*/ 2147483647 h 102"/>
              <a:gd name="T2" fmla="*/ 2147483647 w 58"/>
              <a:gd name="T3" fmla="*/ 2147483647 h 102"/>
              <a:gd name="T4" fmla="*/ 2147483647 w 58"/>
              <a:gd name="T5" fmla="*/ 2147483647 h 102"/>
              <a:gd name="T6" fmla="*/ 2147483647 w 58"/>
              <a:gd name="T7" fmla="*/ 2147483647 h 102"/>
              <a:gd name="T8" fmla="*/ 2147483647 w 58"/>
              <a:gd name="T9" fmla="*/ 2147483647 h 102"/>
              <a:gd name="T10" fmla="*/ 0 w 58"/>
              <a:gd name="T11" fmla="*/ 0 h 102"/>
              <a:gd name="T12" fmla="*/ 0 w 58"/>
              <a:gd name="T13" fmla="*/ 0 h 102"/>
              <a:gd name="T14" fmla="*/ 2147483647 w 58"/>
              <a:gd name="T15" fmla="*/ 2147483647 h 102"/>
              <a:gd name="T16" fmla="*/ 2147483647 w 58"/>
              <a:gd name="T17" fmla="*/ 2147483647 h 102"/>
              <a:gd name="T18" fmla="*/ 2147483647 w 58"/>
              <a:gd name="T19" fmla="*/ 2147483647 h 102"/>
              <a:gd name="T20" fmla="*/ 2147483647 w 58"/>
              <a:gd name="T21" fmla="*/ 2147483647 h 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102"/>
              <a:gd name="T35" fmla="*/ 58 w 58"/>
              <a:gd name="T36" fmla="*/ 102 h 1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102">
                <a:moveTo>
                  <a:pt x="25" y="75"/>
                </a:moveTo>
                <a:lnTo>
                  <a:pt x="4" y="102"/>
                </a:lnTo>
                <a:lnTo>
                  <a:pt x="4" y="100"/>
                </a:lnTo>
                <a:lnTo>
                  <a:pt x="2" y="56"/>
                </a:lnTo>
                <a:lnTo>
                  <a:pt x="0" y="0"/>
                </a:lnTo>
                <a:lnTo>
                  <a:pt x="32" y="46"/>
                </a:lnTo>
                <a:lnTo>
                  <a:pt x="58" y="81"/>
                </a:lnTo>
                <a:lnTo>
                  <a:pt x="58" y="83"/>
                </a:lnTo>
                <a:lnTo>
                  <a:pt x="25" y="75"/>
                </a:lnTo>
                <a:close/>
              </a:path>
            </a:pathLst>
          </a:custGeom>
          <a:solidFill>
            <a:srgbClr val="00A651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8" name="Line 90"/>
          <p:cNvSpPr>
            <a:spLocks noChangeShapeType="1"/>
          </p:cNvSpPr>
          <p:nvPr/>
        </p:nvSpPr>
        <p:spPr bwMode="auto">
          <a:xfrm flipH="1" flipV="1">
            <a:off x="3686175" y="3979863"/>
            <a:ext cx="17463" cy="131762"/>
          </a:xfrm>
          <a:prstGeom prst="line">
            <a:avLst/>
          </a:prstGeom>
          <a:noFill/>
          <a:ln w="190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9" name="Line 91"/>
          <p:cNvSpPr>
            <a:spLocks noChangeShapeType="1"/>
          </p:cNvSpPr>
          <p:nvPr/>
        </p:nvSpPr>
        <p:spPr bwMode="auto">
          <a:xfrm flipH="1" flipV="1">
            <a:off x="3240088" y="4094163"/>
            <a:ext cx="44450" cy="125412"/>
          </a:xfrm>
          <a:prstGeom prst="line">
            <a:avLst/>
          </a:prstGeom>
          <a:noFill/>
          <a:ln w="190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0" name="Line 94"/>
          <p:cNvSpPr>
            <a:spLocks noChangeShapeType="1"/>
          </p:cNvSpPr>
          <p:nvPr/>
        </p:nvSpPr>
        <p:spPr bwMode="auto">
          <a:xfrm>
            <a:off x="4786313" y="5145088"/>
            <a:ext cx="6350" cy="134937"/>
          </a:xfrm>
          <a:prstGeom prst="line">
            <a:avLst/>
          </a:prstGeom>
          <a:noFill/>
          <a:ln w="17463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1" name="Freeform 95"/>
          <p:cNvSpPr>
            <a:spLocks/>
          </p:cNvSpPr>
          <p:nvPr/>
        </p:nvSpPr>
        <p:spPr bwMode="auto">
          <a:xfrm>
            <a:off x="4741863" y="5232400"/>
            <a:ext cx="95250" cy="153988"/>
          </a:xfrm>
          <a:custGeom>
            <a:avLst/>
            <a:gdLst>
              <a:gd name="T0" fmla="*/ 2147483647 w 60"/>
              <a:gd name="T1" fmla="*/ 2147483647 h 97"/>
              <a:gd name="T2" fmla="*/ 2147483647 w 60"/>
              <a:gd name="T3" fmla="*/ 0 h 97"/>
              <a:gd name="T4" fmla="*/ 2147483647 w 60"/>
              <a:gd name="T5" fmla="*/ 0 h 97"/>
              <a:gd name="T6" fmla="*/ 2147483647 w 60"/>
              <a:gd name="T7" fmla="*/ 0 h 97"/>
              <a:gd name="T8" fmla="*/ 2147483647 w 60"/>
              <a:gd name="T9" fmla="*/ 2147483647 h 97"/>
              <a:gd name="T10" fmla="*/ 2147483647 w 60"/>
              <a:gd name="T11" fmla="*/ 2147483647 h 97"/>
              <a:gd name="T12" fmla="*/ 2147483647 w 60"/>
              <a:gd name="T13" fmla="*/ 2147483647 h 97"/>
              <a:gd name="T14" fmla="*/ 2147483647 w 60"/>
              <a:gd name="T15" fmla="*/ 2147483647 h 97"/>
              <a:gd name="T16" fmla="*/ 0 w 60"/>
              <a:gd name="T17" fmla="*/ 2147483647 h 97"/>
              <a:gd name="T18" fmla="*/ 2147483647 w 60"/>
              <a:gd name="T19" fmla="*/ 2147483647 h 97"/>
              <a:gd name="T20" fmla="*/ 2147483647 w 60"/>
              <a:gd name="T21" fmla="*/ 2147483647 h 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97"/>
              <a:gd name="T35" fmla="*/ 60 w 60"/>
              <a:gd name="T36" fmla="*/ 97 h 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97">
                <a:moveTo>
                  <a:pt x="32" y="17"/>
                </a:moveTo>
                <a:lnTo>
                  <a:pt x="58" y="0"/>
                </a:lnTo>
                <a:lnTo>
                  <a:pt x="60" y="0"/>
                </a:lnTo>
                <a:lnTo>
                  <a:pt x="48" y="42"/>
                </a:lnTo>
                <a:lnTo>
                  <a:pt x="34" y="97"/>
                </a:lnTo>
                <a:lnTo>
                  <a:pt x="16" y="44"/>
                </a:lnTo>
                <a:lnTo>
                  <a:pt x="0" y="3"/>
                </a:lnTo>
                <a:lnTo>
                  <a:pt x="2" y="2"/>
                </a:lnTo>
                <a:lnTo>
                  <a:pt x="32" y="17"/>
                </a:lnTo>
                <a:close/>
              </a:path>
            </a:pathLst>
          </a:custGeom>
          <a:solidFill>
            <a:srgbClr val="00A651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2" name="Freeform 97"/>
          <p:cNvSpPr>
            <a:spLocks/>
          </p:cNvSpPr>
          <p:nvPr/>
        </p:nvSpPr>
        <p:spPr bwMode="auto">
          <a:xfrm>
            <a:off x="5930900" y="4129088"/>
            <a:ext cx="98425" cy="158750"/>
          </a:xfrm>
          <a:custGeom>
            <a:avLst/>
            <a:gdLst>
              <a:gd name="T0" fmla="*/ 2147483647 w 62"/>
              <a:gd name="T1" fmla="*/ 2147483647 h 100"/>
              <a:gd name="T2" fmla="*/ 2147483647 w 62"/>
              <a:gd name="T3" fmla="*/ 0 h 100"/>
              <a:gd name="T4" fmla="*/ 2147483647 w 62"/>
              <a:gd name="T5" fmla="*/ 2147483647 h 100"/>
              <a:gd name="T6" fmla="*/ 2147483647 w 62"/>
              <a:gd name="T7" fmla="*/ 2147483647 h 100"/>
              <a:gd name="T8" fmla="*/ 2147483647 w 62"/>
              <a:gd name="T9" fmla="*/ 2147483647 h 100"/>
              <a:gd name="T10" fmla="*/ 2147483647 w 62"/>
              <a:gd name="T11" fmla="*/ 2147483647 h 100"/>
              <a:gd name="T12" fmla="*/ 2147483647 w 62"/>
              <a:gd name="T13" fmla="*/ 2147483647 h 100"/>
              <a:gd name="T14" fmla="*/ 2147483647 w 62"/>
              <a:gd name="T15" fmla="*/ 2147483647 h 100"/>
              <a:gd name="T16" fmla="*/ 0 w 62"/>
              <a:gd name="T17" fmla="*/ 2147483647 h 100"/>
              <a:gd name="T18" fmla="*/ 0 w 62"/>
              <a:gd name="T19" fmla="*/ 2147483647 h 100"/>
              <a:gd name="T20" fmla="*/ 2147483647 w 62"/>
              <a:gd name="T21" fmla="*/ 2147483647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"/>
              <a:gd name="T34" fmla="*/ 0 h 100"/>
              <a:gd name="T35" fmla="*/ 62 w 62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" h="100">
                <a:moveTo>
                  <a:pt x="34" y="26"/>
                </a:moveTo>
                <a:lnTo>
                  <a:pt x="53" y="0"/>
                </a:lnTo>
                <a:lnTo>
                  <a:pt x="55" y="2"/>
                </a:lnTo>
                <a:lnTo>
                  <a:pt x="57" y="46"/>
                </a:lnTo>
                <a:lnTo>
                  <a:pt x="62" y="100"/>
                </a:lnTo>
                <a:lnTo>
                  <a:pt x="27" y="56"/>
                </a:lnTo>
                <a:lnTo>
                  <a:pt x="0" y="23"/>
                </a:lnTo>
                <a:lnTo>
                  <a:pt x="0" y="21"/>
                </a:lnTo>
                <a:lnTo>
                  <a:pt x="34" y="26"/>
                </a:lnTo>
                <a:close/>
              </a:path>
            </a:pathLst>
          </a:custGeom>
          <a:solidFill>
            <a:srgbClr val="00A651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3" name="Line 99"/>
          <p:cNvSpPr>
            <a:spLocks noChangeShapeType="1"/>
          </p:cNvSpPr>
          <p:nvPr/>
        </p:nvSpPr>
        <p:spPr bwMode="auto">
          <a:xfrm>
            <a:off x="5503863" y="3760788"/>
            <a:ext cx="47625" cy="122237"/>
          </a:xfrm>
          <a:prstGeom prst="line">
            <a:avLst/>
          </a:prstGeom>
          <a:noFill/>
          <a:ln w="190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4" name="Line 101"/>
          <p:cNvSpPr>
            <a:spLocks noChangeShapeType="1"/>
          </p:cNvSpPr>
          <p:nvPr/>
        </p:nvSpPr>
        <p:spPr bwMode="auto">
          <a:xfrm flipH="1">
            <a:off x="5424488" y="4743450"/>
            <a:ext cx="104775" cy="74613"/>
          </a:xfrm>
          <a:prstGeom prst="line">
            <a:avLst/>
          </a:prstGeom>
          <a:noFill/>
          <a:ln w="190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5" name="Line 103"/>
          <p:cNvSpPr>
            <a:spLocks noChangeShapeType="1"/>
          </p:cNvSpPr>
          <p:nvPr/>
        </p:nvSpPr>
        <p:spPr bwMode="auto">
          <a:xfrm flipH="1">
            <a:off x="4806950" y="4405313"/>
            <a:ext cx="15875" cy="131762"/>
          </a:xfrm>
          <a:prstGeom prst="line">
            <a:avLst/>
          </a:prstGeom>
          <a:noFill/>
          <a:ln w="190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6" name="Line 104"/>
          <p:cNvSpPr>
            <a:spLocks noChangeShapeType="1"/>
          </p:cNvSpPr>
          <p:nvPr/>
        </p:nvSpPr>
        <p:spPr bwMode="auto">
          <a:xfrm>
            <a:off x="4786313" y="5145088"/>
            <a:ext cx="6350" cy="134937"/>
          </a:xfrm>
          <a:prstGeom prst="line">
            <a:avLst/>
          </a:prstGeom>
          <a:noFill/>
          <a:ln w="190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7" name="Line 105"/>
          <p:cNvSpPr>
            <a:spLocks noChangeShapeType="1"/>
          </p:cNvSpPr>
          <p:nvPr/>
        </p:nvSpPr>
        <p:spPr bwMode="auto">
          <a:xfrm>
            <a:off x="5942013" y="4065588"/>
            <a:ext cx="47625" cy="122237"/>
          </a:xfrm>
          <a:prstGeom prst="line">
            <a:avLst/>
          </a:prstGeom>
          <a:noFill/>
          <a:ln w="190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8" name="Line 106"/>
          <p:cNvSpPr>
            <a:spLocks noChangeShapeType="1"/>
          </p:cNvSpPr>
          <p:nvPr/>
        </p:nvSpPr>
        <p:spPr bwMode="auto">
          <a:xfrm>
            <a:off x="5997575" y="4575175"/>
            <a:ext cx="28575" cy="76200"/>
          </a:xfrm>
          <a:prstGeom prst="line">
            <a:avLst/>
          </a:prstGeom>
          <a:noFill/>
          <a:ln w="190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9" name="Freeform 107"/>
          <p:cNvSpPr>
            <a:spLocks/>
          </p:cNvSpPr>
          <p:nvPr/>
        </p:nvSpPr>
        <p:spPr bwMode="auto">
          <a:xfrm>
            <a:off x="5967413" y="4606925"/>
            <a:ext cx="96837" cy="158750"/>
          </a:xfrm>
          <a:custGeom>
            <a:avLst/>
            <a:gdLst>
              <a:gd name="T0" fmla="*/ 2147483647 w 61"/>
              <a:gd name="T1" fmla="*/ 2147483647 h 100"/>
              <a:gd name="T2" fmla="*/ 2147483647 w 61"/>
              <a:gd name="T3" fmla="*/ 0 h 100"/>
              <a:gd name="T4" fmla="*/ 2147483647 w 61"/>
              <a:gd name="T5" fmla="*/ 0 h 100"/>
              <a:gd name="T6" fmla="*/ 2147483647 w 61"/>
              <a:gd name="T7" fmla="*/ 0 h 100"/>
              <a:gd name="T8" fmla="*/ 2147483647 w 61"/>
              <a:gd name="T9" fmla="*/ 2147483647 h 100"/>
              <a:gd name="T10" fmla="*/ 2147483647 w 61"/>
              <a:gd name="T11" fmla="*/ 2147483647 h 100"/>
              <a:gd name="T12" fmla="*/ 2147483647 w 61"/>
              <a:gd name="T13" fmla="*/ 2147483647 h 100"/>
              <a:gd name="T14" fmla="*/ 2147483647 w 61"/>
              <a:gd name="T15" fmla="*/ 2147483647 h 100"/>
              <a:gd name="T16" fmla="*/ 0 w 61"/>
              <a:gd name="T17" fmla="*/ 2147483647 h 100"/>
              <a:gd name="T18" fmla="*/ 0 w 61"/>
              <a:gd name="T19" fmla="*/ 2147483647 h 100"/>
              <a:gd name="T20" fmla="*/ 2147483647 w 61"/>
              <a:gd name="T21" fmla="*/ 2147483647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100"/>
              <a:gd name="T35" fmla="*/ 61 w 61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100">
                <a:moveTo>
                  <a:pt x="33" y="26"/>
                </a:moveTo>
                <a:lnTo>
                  <a:pt x="54" y="0"/>
                </a:lnTo>
                <a:lnTo>
                  <a:pt x="58" y="44"/>
                </a:lnTo>
                <a:lnTo>
                  <a:pt x="61" y="100"/>
                </a:lnTo>
                <a:lnTo>
                  <a:pt x="28" y="56"/>
                </a:lnTo>
                <a:lnTo>
                  <a:pt x="0" y="21"/>
                </a:lnTo>
                <a:lnTo>
                  <a:pt x="33" y="26"/>
                </a:lnTo>
                <a:close/>
              </a:path>
            </a:pathLst>
          </a:custGeom>
          <a:solidFill>
            <a:srgbClr val="00A651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40" name="Text Box 359"/>
          <p:cNvSpPr txBox="1">
            <a:spLocks noChangeArrowheads="1"/>
          </p:cNvSpPr>
          <p:nvPr/>
        </p:nvSpPr>
        <p:spPr bwMode="auto">
          <a:xfrm>
            <a:off x="941388" y="3109913"/>
            <a:ext cx="139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Pectoralis minor (cut)</a:t>
            </a:r>
          </a:p>
          <a:p>
            <a:r>
              <a:rPr lang="en-US" sz="1000" b="1"/>
              <a:t>(elevates ribs 3–5)</a:t>
            </a:r>
          </a:p>
        </p:txBody>
      </p:sp>
      <p:sp>
        <p:nvSpPr>
          <p:cNvPr id="19541" name="Text Box 360"/>
          <p:cNvSpPr txBox="1">
            <a:spLocks noChangeArrowheads="1"/>
          </p:cNvSpPr>
          <p:nvPr/>
        </p:nvSpPr>
        <p:spPr bwMode="auto">
          <a:xfrm>
            <a:off x="941388" y="3862388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Internal intercostals,</a:t>
            </a:r>
          </a:p>
          <a:p>
            <a:r>
              <a:rPr lang="en-US" sz="1000" b="1"/>
              <a:t>intercartilaginous part</a:t>
            </a:r>
          </a:p>
          <a:p>
            <a:r>
              <a:rPr lang="en-US" sz="1000" b="1"/>
              <a:t>(aid in elevating ribs)</a:t>
            </a:r>
          </a:p>
        </p:txBody>
      </p:sp>
      <p:sp>
        <p:nvSpPr>
          <p:cNvPr id="19542" name="Text Box 361"/>
          <p:cNvSpPr txBox="1">
            <a:spLocks noChangeArrowheads="1"/>
          </p:cNvSpPr>
          <p:nvPr/>
        </p:nvSpPr>
        <p:spPr bwMode="auto">
          <a:xfrm>
            <a:off x="941388" y="4643438"/>
            <a:ext cx="11858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Diaphragm</a:t>
            </a:r>
          </a:p>
          <a:p>
            <a:r>
              <a:rPr lang="en-US" sz="1000" b="1"/>
              <a:t>(descends and</a:t>
            </a:r>
          </a:p>
          <a:p>
            <a:r>
              <a:rPr lang="en-US" sz="1000" b="1"/>
              <a:t>increases depth</a:t>
            </a:r>
          </a:p>
          <a:p>
            <a:r>
              <a:rPr lang="en-US" sz="1000" b="1"/>
              <a:t>of thoracic cavity)</a:t>
            </a:r>
          </a:p>
        </p:txBody>
      </p:sp>
      <p:sp>
        <p:nvSpPr>
          <p:cNvPr id="19543" name="Text Box 362"/>
          <p:cNvSpPr txBox="1">
            <a:spLocks noChangeArrowheads="1"/>
          </p:cNvSpPr>
          <p:nvPr/>
        </p:nvSpPr>
        <p:spPr bwMode="auto">
          <a:xfrm>
            <a:off x="6645275" y="3254375"/>
            <a:ext cx="1154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Forced expiration</a:t>
            </a:r>
          </a:p>
        </p:txBody>
      </p:sp>
      <p:sp>
        <p:nvSpPr>
          <p:cNvPr id="19544" name="Text Box 363"/>
          <p:cNvSpPr txBox="1">
            <a:spLocks noChangeArrowheads="1"/>
          </p:cNvSpPr>
          <p:nvPr/>
        </p:nvSpPr>
        <p:spPr bwMode="auto">
          <a:xfrm>
            <a:off x="6442075" y="3613150"/>
            <a:ext cx="14906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Internal intercostals,</a:t>
            </a:r>
          </a:p>
          <a:p>
            <a:r>
              <a:rPr lang="en-US" sz="1000" b="1"/>
              <a:t>interosseous part</a:t>
            </a:r>
          </a:p>
          <a:p>
            <a:r>
              <a:rPr lang="en-US" sz="1000" b="1"/>
              <a:t>(depress ribs 1–11,</a:t>
            </a:r>
          </a:p>
          <a:p>
            <a:r>
              <a:rPr lang="en-US" sz="1000" b="1"/>
              <a:t>narrow thoracic cavity)</a:t>
            </a:r>
          </a:p>
        </p:txBody>
      </p:sp>
      <p:sp>
        <p:nvSpPr>
          <p:cNvPr id="19545" name="Text Box 364"/>
          <p:cNvSpPr txBox="1">
            <a:spLocks noChangeArrowheads="1"/>
          </p:cNvSpPr>
          <p:nvPr/>
        </p:nvSpPr>
        <p:spPr bwMode="auto">
          <a:xfrm>
            <a:off x="6442075" y="4291013"/>
            <a:ext cx="12207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Diaphragm</a:t>
            </a:r>
          </a:p>
          <a:p>
            <a:r>
              <a:rPr lang="en-US" sz="1000" b="1"/>
              <a:t>(ascends and</a:t>
            </a:r>
          </a:p>
          <a:p>
            <a:r>
              <a:rPr lang="en-US" sz="1000" b="1"/>
              <a:t>reduces depth</a:t>
            </a:r>
          </a:p>
          <a:p>
            <a:r>
              <a:rPr lang="en-US" sz="1000" b="1"/>
              <a:t>of thoracic cavity)</a:t>
            </a:r>
          </a:p>
        </p:txBody>
      </p:sp>
      <p:sp>
        <p:nvSpPr>
          <p:cNvPr id="19546" name="Text Box 365"/>
          <p:cNvSpPr txBox="1">
            <a:spLocks noChangeArrowheads="1"/>
          </p:cNvSpPr>
          <p:nvPr/>
        </p:nvSpPr>
        <p:spPr bwMode="auto">
          <a:xfrm>
            <a:off x="6442075" y="4967288"/>
            <a:ext cx="17192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Rectus abdominis</a:t>
            </a:r>
          </a:p>
          <a:p>
            <a:r>
              <a:rPr lang="en-US" sz="1000" b="1"/>
              <a:t>(depresses lower ribs,</a:t>
            </a:r>
          </a:p>
          <a:p>
            <a:r>
              <a:rPr lang="en-US" sz="1000" b="1"/>
              <a:t>pushes diaphragm upward</a:t>
            </a:r>
          </a:p>
          <a:p>
            <a:r>
              <a:rPr lang="en-US" sz="1000" b="1"/>
              <a:t>by compressing</a:t>
            </a:r>
          </a:p>
          <a:p>
            <a:r>
              <a:rPr lang="en-US" sz="1000" b="1"/>
              <a:t>abdominal organs)</a:t>
            </a:r>
          </a:p>
        </p:txBody>
      </p:sp>
      <p:sp>
        <p:nvSpPr>
          <p:cNvPr id="19547" name="Text Box 366"/>
          <p:cNvSpPr txBox="1">
            <a:spLocks noChangeArrowheads="1"/>
          </p:cNvSpPr>
          <p:nvPr/>
        </p:nvSpPr>
        <p:spPr bwMode="auto">
          <a:xfrm>
            <a:off x="6442075" y="5834063"/>
            <a:ext cx="1760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External abdominal oblique</a:t>
            </a:r>
          </a:p>
          <a:p>
            <a:r>
              <a:rPr lang="en-US" sz="1000" b="1"/>
              <a:t>(same effects as</a:t>
            </a:r>
          </a:p>
          <a:p>
            <a:r>
              <a:rPr lang="en-US" sz="1000" b="1"/>
              <a:t>rectus abdominis)</a:t>
            </a:r>
          </a:p>
        </p:txBody>
      </p:sp>
      <p:sp>
        <p:nvSpPr>
          <p:cNvPr id="19548" name="TextBox 151"/>
          <p:cNvSpPr txBox="1">
            <a:spLocks noChangeArrowheads="1"/>
          </p:cNvSpPr>
          <p:nvPr/>
        </p:nvSpPr>
        <p:spPr bwMode="auto">
          <a:xfrm>
            <a:off x="941388" y="687388"/>
            <a:ext cx="13573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Sternocleidomastoid</a:t>
            </a:r>
          </a:p>
          <a:p>
            <a:r>
              <a:rPr lang="en-US" sz="1000" b="1"/>
              <a:t>(elevates sternum)</a:t>
            </a:r>
          </a:p>
        </p:txBody>
      </p:sp>
      <p:sp>
        <p:nvSpPr>
          <p:cNvPr id="19549" name="TextBox 152"/>
          <p:cNvSpPr txBox="1">
            <a:spLocks noChangeArrowheads="1"/>
          </p:cNvSpPr>
          <p:nvPr/>
        </p:nvSpPr>
        <p:spPr bwMode="auto">
          <a:xfrm>
            <a:off x="1190625" y="331788"/>
            <a:ext cx="7397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Inspiration</a:t>
            </a:r>
          </a:p>
        </p:txBody>
      </p:sp>
      <p:sp>
        <p:nvSpPr>
          <p:cNvPr id="19550" name="TextBox 153"/>
          <p:cNvSpPr txBox="1">
            <a:spLocks noChangeArrowheads="1"/>
          </p:cNvSpPr>
          <p:nvPr/>
        </p:nvSpPr>
        <p:spPr bwMode="auto">
          <a:xfrm>
            <a:off x="941388" y="1171575"/>
            <a:ext cx="14605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Scalenes</a:t>
            </a:r>
          </a:p>
          <a:p>
            <a:r>
              <a:rPr lang="en-US" sz="1000" b="1"/>
              <a:t>(fix or elevate ribs 1–2)</a:t>
            </a:r>
          </a:p>
        </p:txBody>
      </p:sp>
      <p:sp>
        <p:nvSpPr>
          <p:cNvPr id="19551" name="TextBox 154"/>
          <p:cNvSpPr txBox="1">
            <a:spLocks noChangeArrowheads="1"/>
          </p:cNvSpPr>
          <p:nvPr/>
        </p:nvSpPr>
        <p:spPr bwMode="auto">
          <a:xfrm>
            <a:off x="941388" y="2192338"/>
            <a:ext cx="14128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External intercostals</a:t>
            </a:r>
          </a:p>
          <a:p>
            <a:r>
              <a:rPr lang="en-US" sz="1000" b="1"/>
              <a:t>(elevate ribs 2–12,</a:t>
            </a:r>
          </a:p>
          <a:p>
            <a:r>
              <a:rPr lang="en-US" sz="1000" b="1"/>
              <a:t>widen thoracic cavity)</a:t>
            </a:r>
          </a:p>
        </p:txBody>
      </p:sp>
      <p:sp>
        <p:nvSpPr>
          <p:cNvPr id="19552" name="Line 92"/>
          <p:cNvSpPr>
            <a:spLocks noChangeShapeType="1"/>
          </p:cNvSpPr>
          <p:nvPr/>
        </p:nvSpPr>
        <p:spPr bwMode="auto">
          <a:xfrm flipH="1" flipV="1">
            <a:off x="2874963" y="4367213"/>
            <a:ext cx="100012" cy="88900"/>
          </a:xfrm>
          <a:prstGeom prst="line">
            <a:avLst/>
          </a:prstGeom>
          <a:noFill/>
          <a:ln w="190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3" name="Freeform 93"/>
          <p:cNvSpPr>
            <a:spLocks/>
          </p:cNvSpPr>
          <p:nvPr/>
        </p:nvSpPr>
        <p:spPr bwMode="auto">
          <a:xfrm>
            <a:off x="2794000" y="4297363"/>
            <a:ext cx="144463" cy="133350"/>
          </a:xfrm>
          <a:custGeom>
            <a:avLst/>
            <a:gdLst>
              <a:gd name="T0" fmla="*/ 2147483647 w 91"/>
              <a:gd name="T1" fmla="*/ 2147483647 h 84"/>
              <a:gd name="T2" fmla="*/ 2147483647 w 91"/>
              <a:gd name="T3" fmla="*/ 2147483647 h 84"/>
              <a:gd name="T4" fmla="*/ 2147483647 w 91"/>
              <a:gd name="T5" fmla="*/ 2147483647 h 84"/>
              <a:gd name="T6" fmla="*/ 2147483647 w 91"/>
              <a:gd name="T7" fmla="*/ 2147483647 h 84"/>
              <a:gd name="T8" fmla="*/ 2147483647 w 91"/>
              <a:gd name="T9" fmla="*/ 2147483647 h 84"/>
              <a:gd name="T10" fmla="*/ 0 w 91"/>
              <a:gd name="T11" fmla="*/ 0 h 84"/>
              <a:gd name="T12" fmla="*/ 0 w 91"/>
              <a:gd name="T13" fmla="*/ 0 h 84"/>
              <a:gd name="T14" fmla="*/ 2147483647 w 91"/>
              <a:gd name="T15" fmla="*/ 2147483647 h 84"/>
              <a:gd name="T16" fmla="*/ 2147483647 w 91"/>
              <a:gd name="T17" fmla="*/ 2147483647 h 84"/>
              <a:gd name="T18" fmla="*/ 2147483647 w 91"/>
              <a:gd name="T19" fmla="*/ 2147483647 h 84"/>
              <a:gd name="T20" fmla="*/ 2147483647 w 91"/>
              <a:gd name="T21" fmla="*/ 2147483647 h 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84"/>
              <a:gd name="T35" fmla="*/ 91 w 91"/>
              <a:gd name="T36" fmla="*/ 84 h 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84">
                <a:moveTo>
                  <a:pt x="59" y="52"/>
                </a:moveTo>
                <a:lnTo>
                  <a:pt x="54" y="84"/>
                </a:lnTo>
                <a:lnTo>
                  <a:pt x="52" y="84"/>
                </a:lnTo>
                <a:lnTo>
                  <a:pt x="29" y="47"/>
                </a:lnTo>
                <a:lnTo>
                  <a:pt x="0" y="0"/>
                </a:lnTo>
                <a:lnTo>
                  <a:pt x="51" y="23"/>
                </a:lnTo>
                <a:lnTo>
                  <a:pt x="91" y="40"/>
                </a:lnTo>
                <a:lnTo>
                  <a:pt x="91" y="42"/>
                </a:lnTo>
                <a:lnTo>
                  <a:pt x="59" y="52"/>
                </a:lnTo>
                <a:close/>
              </a:path>
            </a:pathLst>
          </a:custGeom>
          <a:solidFill>
            <a:srgbClr val="00A651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4" name="Freeform 79"/>
          <p:cNvSpPr>
            <a:spLocks/>
          </p:cNvSpPr>
          <p:nvPr/>
        </p:nvSpPr>
        <p:spPr bwMode="auto">
          <a:xfrm>
            <a:off x="5341938" y="5214938"/>
            <a:ext cx="150812" cy="125412"/>
          </a:xfrm>
          <a:custGeom>
            <a:avLst/>
            <a:gdLst>
              <a:gd name="T0" fmla="*/ 2147483647 w 95"/>
              <a:gd name="T1" fmla="*/ 2147483647 h 79"/>
              <a:gd name="T2" fmla="*/ 2147483647 w 95"/>
              <a:gd name="T3" fmla="*/ 2147483647 h 79"/>
              <a:gd name="T4" fmla="*/ 2147483647 w 95"/>
              <a:gd name="T5" fmla="*/ 2147483647 h 79"/>
              <a:gd name="T6" fmla="*/ 2147483647 w 95"/>
              <a:gd name="T7" fmla="*/ 2147483647 h 79"/>
              <a:gd name="T8" fmla="*/ 2147483647 w 95"/>
              <a:gd name="T9" fmla="*/ 2147483647 h 79"/>
              <a:gd name="T10" fmla="*/ 0 w 95"/>
              <a:gd name="T11" fmla="*/ 2147483647 h 79"/>
              <a:gd name="T12" fmla="*/ 0 w 95"/>
              <a:gd name="T13" fmla="*/ 2147483647 h 79"/>
              <a:gd name="T14" fmla="*/ 2147483647 w 95"/>
              <a:gd name="T15" fmla="*/ 2147483647 h 79"/>
              <a:gd name="T16" fmla="*/ 2147483647 w 95"/>
              <a:gd name="T17" fmla="*/ 0 h 79"/>
              <a:gd name="T18" fmla="*/ 2147483647 w 95"/>
              <a:gd name="T19" fmla="*/ 0 h 79"/>
              <a:gd name="T20" fmla="*/ 2147483647 w 95"/>
              <a:gd name="T21" fmla="*/ 2147483647 h 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79"/>
              <a:gd name="T35" fmla="*/ 95 w 95"/>
              <a:gd name="T36" fmla="*/ 79 h 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79">
                <a:moveTo>
                  <a:pt x="65" y="33"/>
                </a:moveTo>
                <a:lnTo>
                  <a:pt x="95" y="46"/>
                </a:lnTo>
                <a:lnTo>
                  <a:pt x="95" y="47"/>
                </a:lnTo>
                <a:lnTo>
                  <a:pt x="52" y="62"/>
                </a:lnTo>
                <a:lnTo>
                  <a:pt x="0" y="79"/>
                </a:lnTo>
                <a:lnTo>
                  <a:pt x="35" y="35"/>
                </a:lnTo>
                <a:lnTo>
                  <a:pt x="59" y="0"/>
                </a:lnTo>
                <a:lnTo>
                  <a:pt x="61" y="0"/>
                </a:lnTo>
                <a:lnTo>
                  <a:pt x="65" y="33"/>
                </a:lnTo>
                <a:close/>
              </a:path>
            </a:pathLst>
          </a:custGeom>
          <a:solidFill>
            <a:srgbClr val="00A651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5" name="Line 102"/>
          <p:cNvSpPr>
            <a:spLocks noChangeShapeType="1"/>
          </p:cNvSpPr>
          <p:nvPr/>
        </p:nvSpPr>
        <p:spPr bwMode="auto">
          <a:xfrm flipH="1">
            <a:off x="5430838" y="5200650"/>
            <a:ext cx="106362" cy="77788"/>
          </a:xfrm>
          <a:prstGeom prst="line">
            <a:avLst/>
          </a:prstGeom>
          <a:noFill/>
          <a:ln w="190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6" name="Freeform 75"/>
          <p:cNvSpPr>
            <a:spLocks/>
          </p:cNvSpPr>
          <p:nvPr/>
        </p:nvSpPr>
        <p:spPr bwMode="auto">
          <a:xfrm>
            <a:off x="5321300" y="4410075"/>
            <a:ext cx="150813" cy="127000"/>
          </a:xfrm>
          <a:custGeom>
            <a:avLst/>
            <a:gdLst>
              <a:gd name="T0" fmla="*/ 2147483647 w 95"/>
              <a:gd name="T1" fmla="*/ 2147483647 h 80"/>
              <a:gd name="T2" fmla="*/ 2147483647 w 95"/>
              <a:gd name="T3" fmla="*/ 2147483647 h 80"/>
              <a:gd name="T4" fmla="*/ 2147483647 w 95"/>
              <a:gd name="T5" fmla="*/ 2147483647 h 80"/>
              <a:gd name="T6" fmla="*/ 2147483647 w 95"/>
              <a:gd name="T7" fmla="*/ 2147483647 h 80"/>
              <a:gd name="T8" fmla="*/ 2147483647 w 95"/>
              <a:gd name="T9" fmla="*/ 2147483647 h 80"/>
              <a:gd name="T10" fmla="*/ 0 w 95"/>
              <a:gd name="T11" fmla="*/ 2147483647 h 80"/>
              <a:gd name="T12" fmla="*/ 0 w 95"/>
              <a:gd name="T13" fmla="*/ 2147483647 h 80"/>
              <a:gd name="T14" fmla="*/ 2147483647 w 95"/>
              <a:gd name="T15" fmla="*/ 2147483647 h 80"/>
              <a:gd name="T16" fmla="*/ 2147483647 w 95"/>
              <a:gd name="T17" fmla="*/ 0 h 80"/>
              <a:gd name="T18" fmla="*/ 2147483647 w 95"/>
              <a:gd name="T19" fmla="*/ 0 h 80"/>
              <a:gd name="T20" fmla="*/ 2147483647 w 95"/>
              <a:gd name="T21" fmla="*/ 2147483647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80"/>
              <a:gd name="T35" fmla="*/ 95 w 95"/>
              <a:gd name="T36" fmla="*/ 80 h 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80">
                <a:moveTo>
                  <a:pt x="64" y="34"/>
                </a:moveTo>
                <a:lnTo>
                  <a:pt x="95" y="48"/>
                </a:lnTo>
                <a:lnTo>
                  <a:pt x="53" y="62"/>
                </a:lnTo>
                <a:lnTo>
                  <a:pt x="0" y="80"/>
                </a:lnTo>
                <a:lnTo>
                  <a:pt x="34" y="36"/>
                </a:lnTo>
                <a:lnTo>
                  <a:pt x="60" y="0"/>
                </a:lnTo>
                <a:lnTo>
                  <a:pt x="62" y="0"/>
                </a:lnTo>
                <a:lnTo>
                  <a:pt x="64" y="34"/>
                </a:lnTo>
                <a:close/>
              </a:path>
            </a:pathLst>
          </a:custGeom>
          <a:solidFill>
            <a:srgbClr val="00A651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7" name="Line 100"/>
          <p:cNvSpPr>
            <a:spLocks noChangeShapeType="1"/>
          </p:cNvSpPr>
          <p:nvPr/>
        </p:nvSpPr>
        <p:spPr bwMode="auto">
          <a:xfrm flipH="1">
            <a:off x="5408613" y="4397375"/>
            <a:ext cx="107950" cy="77788"/>
          </a:xfrm>
          <a:prstGeom prst="line">
            <a:avLst/>
          </a:prstGeom>
          <a:noFill/>
          <a:ln w="190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8" name="Freeform 66"/>
          <p:cNvSpPr>
            <a:spLocks/>
          </p:cNvSpPr>
          <p:nvPr/>
        </p:nvSpPr>
        <p:spPr bwMode="auto">
          <a:xfrm>
            <a:off x="5097463" y="2854325"/>
            <a:ext cx="98425" cy="158750"/>
          </a:xfrm>
          <a:custGeom>
            <a:avLst/>
            <a:gdLst>
              <a:gd name="T0" fmla="*/ 2147483647 w 62"/>
              <a:gd name="T1" fmla="*/ 2147483647 h 100"/>
              <a:gd name="T2" fmla="*/ 2147483647 w 62"/>
              <a:gd name="T3" fmla="*/ 0 h 100"/>
              <a:gd name="T4" fmla="*/ 2147483647 w 62"/>
              <a:gd name="T5" fmla="*/ 0 h 100"/>
              <a:gd name="T6" fmla="*/ 2147483647 w 62"/>
              <a:gd name="T7" fmla="*/ 0 h 100"/>
              <a:gd name="T8" fmla="*/ 2147483647 w 62"/>
              <a:gd name="T9" fmla="*/ 2147483647 h 100"/>
              <a:gd name="T10" fmla="*/ 2147483647 w 62"/>
              <a:gd name="T11" fmla="*/ 2147483647 h 100"/>
              <a:gd name="T12" fmla="*/ 2147483647 w 62"/>
              <a:gd name="T13" fmla="*/ 2147483647 h 100"/>
              <a:gd name="T14" fmla="*/ 2147483647 w 62"/>
              <a:gd name="T15" fmla="*/ 2147483647 h 100"/>
              <a:gd name="T16" fmla="*/ 0 w 62"/>
              <a:gd name="T17" fmla="*/ 2147483647 h 100"/>
              <a:gd name="T18" fmla="*/ 0 w 62"/>
              <a:gd name="T19" fmla="*/ 2147483647 h 100"/>
              <a:gd name="T20" fmla="*/ 2147483647 w 62"/>
              <a:gd name="T21" fmla="*/ 2147483647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"/>
              <a:gd name="T34" fmla="*/ 0 h 100"/>
              <a:gd name="T35" fmla="*/ 62 w 62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" h="100">
                <a:moveTo>
                  <a:pt x="34" y="26"/>
                </a:moveTo>
                <a:lnTo>
                  <a:pt x="55" y="0"/>
                </a:lnTo>
                <a:lnTo>
                  <a:pt x="59" y="44"/>
                </a:lnTo>
                <a:lnTo>
                  <a:pt x="62" y="100"/>
                </a:lnTo>
                <a:lnTo>
                  <a:pt x="29" y="54"/>
                </a:lnTo>
                <a:lnTo>
                  <a:pt x="0" y="21"/>
                </a:lnTo>
                <a:lnTo>
                  <a:pt x="0" y="19"/>
                </a:lnTo>
                <a:lnTo>
                  <a:pt x="34" y="26"/>
                </a:lnTo>
                <a:close/>
              </a:path>
            </a:pathLst>
          </a:custGeom>
          <a:solidFill>
            <a:srgbClr val="00A651"/>
          </a:solidFill>
          <a:ln w="63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9" name="Line 69"/>
          <p:cNvSpPr>
            <a:spLocks noChangeShapeType="1"/>
          </p:cNvSpPr>
          <p:nvPr/>
        </p:nvSpPr>
        <p:spPr bwMode="auto">
          <a:xfrm>
            <a:off x="5108575" y="2787650"/>
            <a:ext cx="47625" cy="125413"/>
          </a:xfrm>
          <a:prstGeom prst="line">
            <a:avLst/>
          </a:prstGeom>
          <a:noFill/>
          <a:ln w="1905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0" name="Line 129"/>
          <p:cNvSpPr>
            <a:spLocks noChangeShapeType="1"/>
          </p:cNvSpPr>
          <p:nvPr/>
        </p:nvSpPr>
        <p:spPr bwMode="auto">
          <a:xfrm>
            <a:off x="1535113" y="1263650"/>
            <a:ext cx="19335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1" name="Line 142"/>
          <p:cNvSpPr>
            <a:spLocks noChangeShapeType="1"/>
          </p:cNvSpPr>
          <p:nvPr/>
        </p:nvSpPr>
        <p:spPr bwMode="auto">
          <a:xfrm flipV="1">
            <a:off x="5016500" y="2951163"/>
            <a:ext cx="320675" cy="2460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2" name="Line 118"/>
          <p:cNvSpPr>
            <a:spLocks noChangeShapeType="1"/>
          </p:cNvSpPr>
          <p:nvPr/>
        </p:nvSpPr>
        <p:spPr bwMode="auto">
          <a:xfrm>
            <a:off x="5643563" y="5910263"/>
            <a:ext cx="7524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3" name="Line 126"/>
          <p:cNvSpPr>
            <a:spLocks noChangeShapeType="1"/>
          </p:cNvSpPr>
          <p:nvPr/>
        </p:nvSpPr>
        <p:spPr bwMode="auto">
          <a:xfrm>
            <a:off x="3133725" y="1262063"/>
            <a:ext cx="420688" cy="2508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4" name="Line 128"/>
          <p:cNvSpPr>
            <a:spLocks noChangeShapeType="1"/>
          </p:cNvSpPr>
          <p:nvPr/>
        </p:nvSpPr>
        <p:spPr bwMode="auto">
          <a:xfrm>
            <a:off x="2913063" y="1262063"/>
            <a:ext cx="420687" cy="2508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5" name="Line 110"/>
          <p:cNvSpPr>
            <a:spLocks noChangeShapeType="1"/>
          </p:cNvSpPr>
          <p:nvPr/>
        </p:nvSpPr>
        <p:spPr bwMode="auto">
          <a:xfrm>
            <a:off x="5792788" y="3703638"/>
            <a:ext cx="625475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6" name="Line 112"/>
          <p:cNvSpPr>
            <a:spLocks noChangeShapeType="1"/>
          </p:cNvSpPr>
          <p:nvPr/>
        </p:nvSpPr>
        <p:spPr bwMode="auto">
          <a:xfrm>
            <a:off x="4049713" y="4356100"/>
            <a:ext cx="2349500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7" name="Line 114"/>
          <p:cNvSpPr>
            <a:spLocks noChangeShapeType="1"/>
          </p:cNvSpPr>
          <p:nvPr/>
        </p:nvSpPr>
        <p:spPr bwMode="auto">
          <a:xfrm>
            <a:off x="5032375" y="5037138"/>
            <a:ext cx="137160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8" name="Line 115"/>
          <p:cNvSpPr>
            <a:spLocks noChangeShapeType="1"/>
          </p:cNvSpPr>
          <p:nvPr/>
        </p:nvSpPr>
        <p:spPr bwMode="auto">
          <a:xfrm flipV="1">
            <a:off x="6038850" y="3708400"/>
            <a:ext cx="276225" cy="33496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9" name="Line 119"/>
          <p:cNvSpPr>
            <a:spLocks noChangeShapeType="1"/>
          </p:cNvSpPr>
          <p:nvPr/>
        </p:nvSpPr>
        <p:spPr bwMode="auto">
          <a:xfrm>
            <a:off x="5673725" y="5446713"/>
            <a:ext cx="365125" cy="4635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0" name="Line 122"/>
          <p:cNvSpPr>
            <a:spLocks noChangeShapeType="1"/>
          </p:cNvSpPr>
          <p:nvPr/>
        </p:nvSpPr>
        <p:spPr bwMode="auto">
          <a:xfrm>
            <a:off x="3297238" y="773113"/>
            <a:ext cx="338137" cy="3381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1" name="Line 123"/>
          <p:cNvSpPr>
            <a:spLocks noChangeShapeType="1"/>
          </p:cNvSpPr>
          <p:nvPr/>
        </p:nvSpPr>
        <p:spPr bwMode="auto">
          <a:xfrm>
            <a:off x="2238375" y="773113"/>
            <a:ext cx="1558925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2" name="Line 132"/>
          <p:cNvSpPr>
            <a:spLocks noChangeShapeType="1"/>
          </p:cNvSpPr>
          <p:nvPr/>
        </p:nvSpPr>
        <p:spPr bwMode="auto">
          <a:xfrm>
            <a:off x="2495550" y="2276475"/>
            <a:ext cx="466725" cy="390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3" name="Line 133"/>
          <p:cNvSpPr>
            <a:spLocks noChangeShapeType="1"/>
          </p:cNvSpPr>
          <p:nvPr/>
        </p:nvSpPr>
        <p:spPr bwMode="auto">
          <a:xfrm>
            <a:off x="2219325" y="2278063"/>
            <a:ext cx="1066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4" name="Line 136"/>
          <p:cNvSpPr>
            <a:spLocks noChangeShapeType="1"/>
          </p:cNvSpPr>
          <p:nvPr/>
        </p:nvSpPr>
        <p:spPr bwMode="auto">
          <a:xfrm flipV="1">
            <a:off x="3052763" y="3382963"/>
            <a:ext cx="590550" cy="5603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5" name="Line 137"/>
          <p:cNvSpPr>
            <a:spLocks noChangeShapeType="1"/>
          </p:cNvSpPr>
          <p:nvPr/>
        </p:nvSpPr>
        <p:spPr bwMode="auto">
          <a:xfrm>
            <a:off x="2182813" y="3944938"/>
            <a:ext cx="14176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6" name="Line 139"/>
          <p:cNvSpPr>
            <a:spLocks noChangeShapeType="1"/>
          </p:cNvSpPr>
          <p:nvPr/>
        </p:nvSpPr>
        <p:spPr bwMode="auto">
          <a:xfrm>
            <a:off x="1636713" y="4721225"/>
            <a:ext cx="1616075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7" name="Line 143"/>
          <p:cNvSpPr>
            <a:spLocks noChangeShapeType="1"/>
          </p:cNvSpPr>
          <p:nvPr/>
        </p:nvSpPr>
        <p:spPr bwMode="auto">
          <a:xfrm>
            <a:off x="2255838" y="3198813"/>
            <a:ext cx="33115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8" name="Line 129"/>
          <p:cNvSpPr>
            <a:spLocks noChangeShapeType="1"/>
          </p:cNvSpPr>
          <p:nvPr/>
        </p:nvSpPr>
        <p:spPr bwMode="auto">
          <a:xfrm>
            <a:off x="1535113" y="1263650"/>
            <a:ext cx="1933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9" name="Line 142"/>
          <p:cNvSpPr>
            <a:spLocks noChangeShapeType="1"/>
          </p:cNvSpPr>
          <p:nvPr/>
        </p:nvSpPr>
        <p:spPr bwMode="auto">
          <a:xfrm flipV="1">
            <a:off x="5016500" y="2951163"/>
            <a:ext cx="320675" cy="246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80" name="Line 118"/>
          <p:cNvSpPr>
            <a:spLocks noChangeShapeType="1"/>
          </p:cNvSpPr>
          <p:nvPr/>
        </p:nvSpPr>
        <p:spPr bwMode="auto">
          <a:xfrm>
            <a:off x="5643563" y="5910263"/>
            <a:ext cx="752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81" name="Line 126"/>
          <p:cNvSpPr>
            <a:spLocks noChangeShapeType="1"/>
          </p:cNvSpPr>
          <p:nvPr/>
        </p:nvSpPr>
        <p:spPr bwMode="auto">
          <a:xfrm>
            <a:off x="3133725" y="1262063"/>
            <a:ext cx="420688" cy="250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82" name="Line 128"/>
          <p:cNvSpPr>
            <a:spLocks noChangeShapeType="1"/>
          </p:cNvSpPr>
          <p:nvPr/>
        </p:nvSpPr>
        <p:spPr bwMode="auto">
          <a:xfrm>
            <a:off x="2913063" y="1262063"/>
            <a:ext cx="420687" cy="250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83" name="Line 110"/>
          <p:cNvSpPr>
            <a:spLocks noChangeShapeType="1"/>
          </p:cNvSpPr>
          <p:nvPr/>
        </p:nvSpPr>
        <p:spPr bwMode="auto">
          <a:xfrm>
            <a:off x="5792788" y="3703638"/>
            <a:ext cx="625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84" name="Line 112"/>
          <p:cNvSpPr>
            <a:spLocks noChangeShapeType="1"/>
          </p:cNvSpPr>
          <p:nvPr/>
        </p:nvSpPr>
        <p:spPr bwMode="auto">
          <a:xfrm>
            <a:off x="4049713" y="4356100"/>
            <a:ext cx="23495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85" name="Line 114"/>
          <p:cNvSpPr>
            <a:spLocks noChangeShapeType="1"/>
          </p:cNvSpPr>
          <p:nvPr/>
        </p:nvSpPr>
        <p:spPr bwMode="auto">
          <a:xfrm>
            <a:off x="5032375" y="5037138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86" name="Line 115"/>
          <p:cNvSpPr>
            <a:spLocks noChangeShapeType="1"/>
          </p:cNvSpPr>
          <p:nvPr/>
        </p:nvSpPr>
        <p:spPr bwMode="auto">
          <a:xfrm flipV="1">
            <a:off x="6038850" y="3708400"/>
            <a:ext cx="276225" cy="334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87" name="Line 119"/>
          <p:cNvSpPr>
            <a:spLocks noChangeShapeType="1"/>
          </p:cNvSpPr>
          <p:nvPr/>
        </p:nvSpPr>
        <p:spPr bwMode="auto">
          <a:xfrm>
            <a:off x="5673725" y="5446713"/>
            <a:ext cx="365125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88" name="Line 122"/>
          <p:cNvSpPr>
            <a:spLocks noChangeShapeType="1"/>
          </p:cNvSpPr>
          <p:nvPr/>
        </p:nvSpPr>
        <p:spPr bwMode="auto">
          <a:xfrm>
            <a:off x="3297238" y="773113"/>
            <a:ext cx="338137" cy="338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89" name="Line 123"/>
          <p:cNvSpPr>
            <a:spLocks noChangeShapeType="1"/>
          </p:cNvSpPr>
          <p:nvPr/>
        </p:nvSpPr>
        <p:spPr bwMode="auto">
          <a:xfrm>
            <a:off x="2238375" y="773113"/>
            <a:ext cx="1558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90" name="Line 132"/>
          <p:cNvSpPr>
            <a:spLocks noChangeShapeType="1"/>
          </p:cNvSpPr>
          <p:nvPr/>
        </p:nvSpPr>
        <p:spPr bwMode="auto">
          <a:xfrm>
            <a:off x="2495550" y="2276475"/>
            <a:ext cx="466725" cy="390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91" name="Line 133"/>
          <p:cNvSpPr>
            <a:spLocks noChangeShapeType="1"/>
          </p:cNvSpPr>
          <p:nvPr/>
        </p:nvSpPr>
        <p:spPr bwMode="auto">
          <a:xfrm>
            <a:off x="2219325" y="2278063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92" name="Line 136"/>
          <p:cNvSpPr>
            <a:spLocks noChangeShapeType="1"/>
          </p:cNvSpPr>
          <p:nvPr/>
        </p:nvSpPr>
        <p:spPr bwMode="auto">
          <a:xfrm flipV="1">
            <a:off x="3052763" y="3382963"/>
            <a:ext cx="590550" cy="560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93" name="Line 137"/>
          <p:cNvSpPr>
            <a:spLocks noChangeShapeType="1"/>
          </p:cNvSpPr>
          <p:nvPr/>
        </p:nvSpPr>
        <p:spPr bwMode="auto">
          <a:xfrm>
            <a:off x="2182813" y="3944938"/>
            <a:ext cx="1417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94" name="Line 139"/>
          <p:cNvSpPr>
            <a:spLocks noChangeShapeType="1"/>
          </p:cNvSpPr>
          <p:nvPr/>
        </p:nvSpPr>
        <p:spPr bwMode="auto">
          <a:xfrm>
            <a:off x="1636713" y="4721225"/>
            <a:ext cx="16160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95" name="Line 143"/>
          <p:cNvSpPr>
            <a:spLocks noChangeShapeType="1"/>
          </p:cNvSpPr>
          <p:nvPr/>
        </p:nvSpPr>
        <p:spPr bwMode="auto">
          <a:xfrm>
            <a:off x="2255838" y="3198813"/>
            <a:ext cx="3311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96" name="Title 14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22.13</a:t>
            </a:r>
          </a:p>
        </p:txBody>
      </p:sp>
      <p:sp>
        <p:nvSpPr>
          <p:cNvPr id="19597" name="Rectangle 5"/>
          <p:cNvSpPr>
            <a:spLocks noChangeArrowheads="1"/>
          </p:cNvSpPr>
          <p:nvPr/>
        </p:nvSpPr>
        <p:spPr bwMode="auto">
          <a:xfrm>
            <a:off x="2074863" y="96838"/>
            <a:ext cx="49942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\\172.16.3.215\data4\Graphics\Powerpoint\MH_DCM\MH_DCM-TEXTEDIT PROJECTS\SALADIN 7e\Processed files\chapt22\chapt22_textedit\jpg\sal03717_22_14_unlabe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163" y="120650"/>
            <a:ext cx="3376612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4500563" y="2311400"/>
            <a:ext cx="1587" cy="1317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Freeform 11"/>
          <p:cNvSpPr>
            <a:spLocks/>
          </p:cNvSpPr>
          <p:nvPr/>
        </p:nvSpPr>
        <p:spPr bwMode="auto">
          <a:xfrm>
            <a:off x="4475163" y="2416175"/>
            <a:ext cx="55562" cy="88900"/>
          </a:xfrm>
          <a:custGeom>
            <a:avLst/>
            <a:gdLst>
              <a:gd name="T0" fmla="*/ 2147483647 w 33"/>
              <a:gd name="T1" fmla="*/ 2147483647 h 54"/>
              <a:gd name="T2" fmla="*/ 2147483647 w 33"/>
              <a:gd name="T3" fmla="*/ 0 h 54"/>
              <a:gd name="T4" fmla="*/ 2147483647 w 33"/>
              <a:gd name="T5" fmla="*/ 0 h 54"/>
              <a:gd name="T6" fmla="*/ 2147483647 w 33"/>
              <a:gd name="T7" fmla="*/ 0 h 54"/>
              <a:gd name="T8" fmla="*/ 2147483647 w 33"/>
              <a:gd name="T9" fmla="*/ 2147483647 h 54"/>
              <a:gd name="T10" fmla="*/ 2147483647 w 33"/>
              <a:gd name="T11" fmla="*/ 2147483647 h 54"/>
              <a:gd name="T12" fmla="*/ 2147483647 w 33"/>
              <a:gd name="T13" fmla="*/ 2147483647 h 54"/>
              <a:gd name="T14" fmla="*/ 2147483647 w 33"/>
              <a:gd name="T15" fmla="*/ 2147483647 h 54"/>
              <a:gd name="T16" fmla="*/ 0 w 33"/>
              <a:gd name="T17" fmla="*/ 2147483647 h 54"/>
              <a:gd name="T18" fmla="*/ 0 w 33"/>
              <a:gd name="T19" fmla="*/ 0 h 54"/>
              <a:gd name="T20" fmla="*/ 2147483647 w 33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54"/>
              <a:gd name="T35" fmla="*/ 33 w 33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54">
                <a:moveTo>
                  <a:pt x="16" y="11"/>
                </a:moveTo>
                <a:lnTo>
                  <a:pt x="33" y="0"/>
                </a:lnTo>
                <a:lnTo>
                  <a:pt x="25" y="24"/>
                </a:lnTo>
                <a:lnTo>
                  <a:pt x="18" y="54"/>
                </a:lnTo>
                <a:lnTo>
                  <a:pt x="9" y="24"/>
                </a:lnTo>
                <a:lnTo>
                  <a:pt x="0" y="2"/>
                </a:lnTo>
                <a:lnTo>
                  <a:pt x="0" y="0"/>
                </a:lnTo>
                <a:lnTo>
                  <a:pt x="16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Freeform 12"/>
          <p:cNvSpPr>
            <a:spLocks/>
          </p:cNvSpPr>
          <p:nvPr/>
        </p:nvSpPr>
        <p:spPr bwMode="auto">
          <a:xfrm>
            <a:off x="4332288" y="2836863"/>
            <a:ext cx="53975" cy="84137"/>
          </a:xfrm>
          <a:custGeom>
            <a:avLst/>
            <a:gdLst>
              <a:gd name="T0" fmla="*/ 0 w 33"/>
              <a:gd name="T1" fmla="*/ 0 h 51"/>
              <a:gd name="T2" fmla="*/ 0 w 33"/>
              <a:gd name="T3" fmla="*/ 0 h 51"/>
              <a:gd name="T4" fmla="*/ 2147483647 w 33"/>
              <a:gd name="T5" fmla="*/ 2147483647 h 51"/>
              <a:gd name="T6" fmla="*/ 2147483647 w 33"/>
              <a:gd name="T7" fmla="*/ 2147483647 h 51"/>
              <a:gd name="T8" fmla="*/ 2147483647 w 33"/>
              <a:gd name="T9" fmla="*/ 2147483647 h 51"/>
              <a:gd name="T10" fmla="*/ 2147483647 w 33"/>
              <a:gd name="T11" fmla="*/ 2147483647 h 51"/>
              <a:gd name="T12" fmla="*/ 2147483647 w 33"/>
              <a:gd name="T13" fmla="*/ 2147483647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"/>
              <a:gd name="T22" fmla="*/ 0 h 51"/>
              <a:gd name="T23" fmla="*/ 33 w 33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" h="51">
                <a:moveTo>
                  <a:pt x="0" y="0"/>
                </a:moveTo>
                <a:lnTo>
                  <a:pt x="0" y="0"/>
                </a:lnTo>
                <a:lnTo>
                  <a:pt x="10" y="11"/>
                </a:lnTo>
                <a:lnTo>
                  <a:pt x="18" y="20"/>
                </a:lnTo>
                <a:lnTo>
                  <a:pt x="27" y="36"/>
                </a:lnTo>
                <a:lnTo>
                  <a:pt x="33" y="47"/>
                </a:lnTo>
                <a:lnTo>
                  <a:pt x="33" y="51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Freeform 13"/>
          <p:cNvSpPr>
            <a:spLocks/>
          </p:cNvSpPr>
          <p:nvPr/>
        </p:nvSpPr>
        <p:spPr bwMode="auto">
          <a:xfrm>
            <a:off x="4351338" y="2886075"/>
            <a:ext cx="65087" cy="92075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0 h 56"/>
              <a:gd name="T4" fmla="*/ 2147483647 w 39"/>
              <a:gd name="T5" fmla="*/ 0 h 56"/>
              <a:gd name="T6" fmla="*/ 2147483647 w 39"/>
              <a:gd name="T7" fmla="*/ 0 h 56"/>
              <a:gd name="T8" fmla="*/ 2147483647 w 39"/>
              <a:gd name="T9" fmla="*/ 2147483647 h 56"/>
              <a:gd name="T10" fmla="*/ 2147483647 w 39"/>
              <a:gd name="T11" fmla="*/ 2147483647 h 56"/>
              <a:gd name="T12" fmla="*/ 2147483647 w 39"/>
              <a:gd name="T13" fmla="*/ 2147483647 h 56"/>
              <a:gd name="T14" fmla="*/ 2147483647 w 39"/>
              <a:gd name="T15" fmla="*/ 2147483647 h 56"/>
              <a:gd name="T16" fmla="*/ 0 w 39"/>
              <a:gd name="T17" fmla="*/ 2147483647 h 56"/>
              <a:gd name="T18" fmla="*/ 0 w 39"/>
              <a:gd name="T19" fmla="*/ 2147483647 h 56"/>
              <a:gd name="T20" fmla="*/ 2147483647 w 39"/>
              <a:gd name="T21" fmla="*/ 2147483647 h 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56"/>
              <a:gd name="T35" fmla="*/ 39 w 39"/>
              <a:gd name="T36" fmla="*/ 56 h 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56">
                <a:moveTo>
                  <a:pt x="18" y="15"/>
                </a:moveTo>
                <a:lnTo>
                  <a:pt x="28" y="0"/>
                </a:lnTo>
                <a:lnTo>
                  <a:pt x="33" y="24"/>
                </a:lnTo>
                <a:lnTo>
                  <a:pt x="39" y="56"/>
                </a:lnTo>
                <a:lnTo>
                  <a:pt x="18" y="32"/>
                </a:lnTo>
                <a:lnTo>
                  <a:pt x="0" y="15"/>
                </a:lnTo>
                <a:lnTo>
                  <a:pt x="18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Line 14"/>
          <p:cNvSpPr>
            <a:spLocks noChangeShapeType="1"/>
          </p:cNvSpPr>
          <p:nvPr/>
        </p:nvSpPr>
        <p:spPr bwMode="auto">
          <a:xfrm flipH="1" flipV="1">
            <a:off x="4125913" y="3844925"/>
            <a:ext cx="3175" cy="130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Freeform 15"/>
          <p:cNvSpPr>
            <a:spLocks/>
          </p:cNvSpPr>
          <p:nvPr/>
        </p:nvSpPr>
        <p:spPr bwMode="auto">
          <a:xfrm>
            <a:off x="4100513" y="3781425"/>
            <a:ext cx="55562" cy="90488"/>
          </a:xfrm>
          <a:custGeom>
            <a:avLst/>
            <a:gdLst>
              <a:gd name="T0" fmla="*/ 2147483647 w 33"/>
              <a:gd name="T1" fmla="*/ 2147483647 h 55"/>
              <a:gd name="T2" fmla="*/ 0 w 33"/>
              <a:gd name="T3" fmla="*/ 2147483647 h 55"/>
              <a:gd name="T4" fmla="*/ 0 w 33"/>
              <a:gd name="T5" fmla="*/ 2147483647 h 55"/>
              <a:gd name="T6" fmla="*/ 0 w 33"/>
              <a:gd name="T7" fmla="*/ 2147483647 h 55"/>
              <a:gd name="T8" fmla="*/ 2147483647 w 33"/>
              <a:gd name="T9" fmla="*/ 2147483647 h 55"/>
              <a:gd name="T10" fmla="*/ 2147483647 w 33"/>
              <a:gd name="T11" fmla="*/ 0 h 55"/>
              <a:gd name="T12" fmla="*/ 2147483647 w 33"/>
              <a:gd name="T13" fmla="*/ 0 h 55"/>
              <a:gd name="T14" fmla="*/ 2147483647 w 33"/>
              <a:gd name="T15" fmla="*/ 2147483647 h 55"/>
              <a:gd name="T16" fmla="*/ 2147483647 w 33"/>
              <a:gd name="T17" fmla="*/ 2147483647 h 55"/>
              <a:gd name="T18" fmla="*/ 2147483647 w 33"/>
              <a:gd name="T19" fmla="*/ 2147483647 h 55"/>
              <a:gd name="T20" fmla="*/ 2147483647 w 33"/>
              <a:gd name="T21" fmla="*/ 2147483647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55"/>
              <a:gd name="T35" fmla="*/ 33 w 33"/>
              <a:gd name="T36" fmla="*/ 55 h 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55">
                <a:moveTo>
                  <a:pt x="17" y="45"/>
                </a:moveTo>
                <a:lnTo>
                  <a:pt x="0" y="55"/>
                </a:lnTo>
                <a:lnTo>
                  <a:pt x="0" y="54"/>
                </a:lnTo>
                <a:lnTo>
                  <a:pt x="6" y="31"/>
                </a:lnTo>
                <a:lnTo>
                  <a:pt x="15" y="0"/>
                </a:lnTo>
                <a:lnTo>
                  <a:pt x="24" y="30"/>
                </a:lnTo>
                <a:lnTo>
                  <a:pt x="33" y="54"/>
                </a:lnTo>
                <a:lnTo>
                  <a:pt x="32" y="54"/>
                </a:lnTo>
                <a:lnTo>
                  <a:pt x="17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9" name="Freeform 18"/>
          <p:cNvSpPr>
            <a:spLocks/>
          </p:cNvSpPr>
          <p:nvPr/>
        </p:nvSpPr>
        <p:spPr bwMode="auto">
          <a:xfrm>
            <a:off x="4772025" y="3756025"/>
            <a:ext cx="50800" cy="49213"/>
          </a:xfrm>
          <a:custGeom>
            <a:avLst/>
            <a:gdLst>
              <a:gd name="T0" fmla="*/ 2147483647 w 30"/>
              <a:gd name="T1" fmla="*/ 0 h 30"/>
              <a:gd name="T2" fmla="*/ 2147483647 w 30"/>
              <a:gd name="T3" fmla="*/ 0 h 30"/>
              <a:gd name="T4" fmla="*/ 2147483647 w 30"/>
              <a:gd name="T5" fmla="*/ 2147483647 h 30"/>
              <a:gd name="T6" fmla="*/ 2147483647 w 30"/>
              <a:gd name="T7" fmla="*/ 2147483647 h 30"/>
              <a:gd name="T8" fmla="*/ 2147483647 w 30"/>
              <a:gd name="T9" fmla="*/ 2147483647 h 30"/>
              <a:gd name="T10" fmla="*/ 2147483647 w 30"/>
              <a:gd name="T11" fmla="*/ 2147483647 h 30"/>
              <a:gd name="T12" fmla="*/ 2147483647 w 30"/>
              <a:gd name="T13" fmla="*/ 2147483647 h 30"/>
              <a:gd name="T14" fmla="*/ 0 w 30"/>
              <a:gd name="T15" fmla="*/ 2147483647 h 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"/>
              <a:gd name="T25" fmla="*/ 0 h 30"/>
              <a:gd name="T26" fmla="*/ 30 w 30"/>
              <a:gd name="T27" fmla="*/ 30 h 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" h="30">
                <a:moveTo>
                  <a:pt x="30" y="0"/>
                </a:moveTo>
                <a:lnTo>
                  <a:pt x="30" y="0"/>
                </a:lnTo>
                <a:lnTo>
                  <a:pt x="28" y="6"/>
                </a:lnTo>
                <a:lnTo>
                  <a:pt x="25" y="12"/>
                </a:lnTo>
                <a:lnTo>
                  <a:pt x="19" y="18"/>
                </a:lnTo>
                <a:lnTo>
                  <a:pt x="9" y="25"/>
                </a:lnTo>
                <a:lnTo>
                  <a:pt x="0" y="3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Freeform 19"/>
          <p:cNvSpPr>
            <a:spLocks/>
          </p:cNvSpPr>
          <p:nvPr/>
        </p:nvSpPr>
        <p:spPr bwMode="auto">
          <a:xfrm>
            <a:off x="4735513" y="3781425"/>
            <a:ext cx="61912" cy="49213"/>
          </a:xfrm>
          <a:custGeom>
            <a:avLst/>
            <a:gdLst>
              <a:gd name="T0" fmla="*/ 2147483647 w 38"/>
              <a:gd name="T1" fmla="*/ 2147483647 h 30"/>
              <a:gd name="T2" fmla="*/ 2147483647 w 38"/>
              <a:gd name="T3" fmla="*/ 2147483647 h 30"/>
              <a:gd name="T4" fmla="*/ 2147483647 w 38"/>
              <a:gd name="T5" fmla="*/ 2147483647 h 30"/>
              <a:gd name="T6" fmla="*/ 2147483647 w 38"/>
              <a:gd name="T7" fmla="*/ 2147483647 h 30"/>
              <a:gd name="T8" fmla="*/ 0 w 38"/>
              <a:gd name="T9" fmla="*/ 2147483647 h 30"/>
              <a:gd name="T10" fmla="*/ 0 w 38"/>
              <a:gd name="T11" fmla="*/ 2147483647 h 30"/>
              <a:gd name="T12" fmla="*/ 2147483647 w 38"/>
              <a:gd name="T13" fmla="*/ 0 h 30"/>
              <a:gd name="T14" fmla="*/ 2147483647 w 38"/>
              <a:gd name="T15" fmla="*/ 0 h 30"/>
              <a:gd name="T16" fmla="*/ 2147483647 w 38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30"/>
              <a:gd name="T29" fmla="*/ 38 w 38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30">
                <a:moveTo>
                  <a:pt x="26" y="13"/>
                </a:moveTo>
                <a:lnTo>
                  <a:pt x="38" y="18"/>
                </a:lnTo>
                <a:lnTo>
                  <a:pt x="38" y="19"/>
                </a:lnTo>
                <a:lnTo>
                  <a:pt x="0" y="30"/>
                </a:lnTo>
                <a:lnTo>
                  <a:pt x="26" y="0"/>
                </a:lnTo>
                <a:lnTo>
                  <a:pt x="26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1" name="Freeform 20"/>
          <p:cNvSpPr>
            <a:spLocks/>
          </p:cNvSpPr>
          <p:nvPr/>
        </p:nvSpPr>
        <p:spPr bwMode="auto">
          <a:xfrm>
            <a:off x="4714875" y="4070350"/>
            <a:ext cx="23813" cy="68263"/>
          </a:xfrm>
          <a:custGeom>
            <a:avLst/>
            <a:gdLst>
              <a:gd name="T0" fmla="*/ 0 w 14"/>
              <a:gd name="T1" fmla="*/ 0 h 42"/>
              <a:gd name="T2" fmla="*/ 0 w 14"/>
              <a:gd name="T3" fmla="*/ 0 h 42"/>
              <a:gd name="T4" fmla="*/ 2147483647 w 14"/>
              <a:gd name="T5" fmla="*/ 2147483647 h 42"/>
              <a:gd name="T6" fmla="*/ 2147483647 w 14"/>
              <a:gd name="T7" fmla="*/ 2147483647 h 42"/>
              <a:gd name="T8" fmla="*/ 2147483647 w 14"/>
              <a:gd name="T9" fmla="*/ 2147483647 h 42"/>
              <a:gd name="T10" fmla="*/ 2147483647 w 14"/>
              <a:gd name="T11" fmla="*/ 2147483647 h 42"/>
              <a:gd name="T12" fmla="*/ 2147483647 w 14"/>
              <a:gd name="T13" fmla="*/ 2147483647 h 42"/>
              <a:gd name="T14" fmla="*/ 2147483647 w 14"/>
              <a:gd name="T15" fmla="*/ 2147483647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42"/>
              <a:gd name="T26" fmla="*/ 14 w 14"/>
              <a:gd name="T27" fmla="*/ 42 h 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42">
                <a:moveTo>
                  <a:pt x="0" y="0"/>
                </a:moveTo>
                <a:lnTo>
                  <a:pt x="0" y="0"/>
                </a:lnTo>
                <a:lnTo>
                  <a:pt x="2" y="12"/>
                </a:lnTo>
                <a:lnTo>
                  <a:pt x="5" y="23"/>
                </a:lnTo>
                <a:lnTo>
                  <a:pt x="11" y="38"/>
                </a:lnTo>
                <a:lnTo>
                  <a:pt x="14" y="42"/>
                </a:lnTo>
                <a:lnTo>
                  <a:pt x="12" y="41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Freeform 21"/>
          <p:cNvSpPr>
            <a:spLocks/>
          </p:cNvSpPr>
          <p:nvPr/>
        </p:nvSpPr>
        <p:spPr bwMode="auto">
          <a:xfrm>
            <a:off x="4713288" y="4117975"/>
            <a:ext cx="41275" cy="63500"/>
          </a:xfrm>
          <a:custGeom>
            <a:avLst/>
            <a:gdLst>
              <a:gd name="T0" fmla="*/ 2147483647 w 25"/>
              <a:gd name="T1" fmla="*/ 2147483647 h 39"/>
              <a:gd name="T2" fmla="*/ 2147483647 w 25"/>
              <a:gd name="T3" fmla="*/ 0 h 39"/>
              <a:gd name="T4" fmla="*/ 2147483647 w 25"/>
              <a:gd name="T5" fmla="*/ 0 h 39"/>
              <a:gd name="T6" fmla="*/ 2147483647 w 25"/>
              <a:gd name="T7" fmla="*/ 0 h 39"/>
              <a:gd name="T8" fmla="*/ 2147483647 w 25"/>
              <a:gd name="T9" fmla="*/ 2147483647 h 39"/>
              <a:gd name="T10" fmla="*/ 2147483647 w 25"/>
              <a:gd name="T11" fmla="*/ 2147483647 h 39"/>
              <a:gd name="T12" fmla="*/ 0 w 25"/>
              <a:gd name="T13" fmla="*/ 2147483647 h 39"/>
              <a:gd name="T14" fmla="*/ 0 w 25"/>
              <a:gd name="T15" fmla="*/ 2147483647 h 39"/>
              <a:gd name="T16" fmla="*/ 2147483647 w 25"/>
              <a:gd name="T17" fmla="*/ 2147483647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39"/>
              <a:gd name="T29" fmla="*/ 25 w 25"/>
              <a:gd name="T30" fmla="*/ 39 h 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39">
                <a:moveTo>
                  <a:pt x="13" y="10"/>
                </a:moveTo>
                <a:lnTo>
                  <a:pt x="21" y="0"/>
                </a:lnTo>
                <a:lnTo>
                  <a:pt x="25" y="39"/>
                </a:lnTo>
                <a:lnTo>
                  <a:pt x="0" y="9"/>
                </a:lnTo>
                <a:lnTo>
                  <a:pt x="1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Line 22"/>
          <p:cNvSpPr>
            <a:spLocks noChangeShapeType="1"/>
          </p:cNvSpPr>
          <p:nvPr/>
        </p:nvSpPr>
        <p:spPr bwMode="auto">
          <a:xfrm>
            <a:off x="4714875" y="4300538"/>
            <a:ext cx="12700" cy="762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4705350" y="4356100"/>
            <a:ext cx="38100" cy="63500"/>
          </a:xfrm>
          <a:custGeom>
            <a:avLst/>
            <a:gdLst>
              <a:gd name="T0" fmla="*/ 2147483647 w 23"/>
              <a:gd name="T1" fmla="*/ 2147483647 h 39"/>
              <a:gd name="T2" fmla="*/ 2147483647 w 23"/>
              <a:gd name="T3" fmla="*/ 0 h 39"/>
              <a:gd name="T4" fmla="*/ 2147483647 w 23"/>
              <a:gd name="T5" fmla="*/ 0 h 39"/>
              <a:gd name="T6" fmla="*/ 2147483647 w 23"/>
              <a:gd name="T7" fmla="*/ 0 h 39"/>
              <a:gd name="T8" fmla="*/ 2147483647 w 23"/>
              <a:gd name="T9" fmla="*/ 2147483647 h 39"/>
              <a:gd name="T10" fmla="*/ 2147483647 w 23"/>
              <a:gd name="T11" fmla="*/ 2147483647 h 39"/>
              <a:gd name="T12" fmla="*/ 0 w 23"/>
              <a:gd name="T13" fmla="*/ 2147483647 h 39"/>
              <a:gd name="T14" fmla="*/ 0 w 23"/>
              <a:gd name="T15" fmla="*/ 2147483647 h 39"/>
              <a:gd name="T16" fmla="*/ 2147483647 w 23"/>
              <a:gd name="T17" fmla="*/ 2147483647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39"/>
              <a:gd name="T29" fmla="*/ 23 w 23"/>
              <a:gd name="T30" fmla="*/ 39 h 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39">
                <a:moveTo>
                  <a:pt x="14" y="9"/>
                </a:moveTo>
                <a:lnTo>
                  <a:pt x="23" y="0"/>
                </a:lnTo>
                <a:lnTo>
                  <a:pt x="20" y="39"/>
                </a:lnTo>
                <a:lnTo>
                  <a:pt x="0" y="4"/>
                </a:lnTo>
                <a:lnTo>
                  <a:pt x="14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5" name="Line 24"/>
          <p:cNvSpPr>
            <a:spLocks noChangeShapeType="1"/>
          </p:cNvSpPr>
          <p:nvPr/>
        </p:nvSpPr>
        <p:spPr bwMode="auto">
          <a:xfrm>
            <a:off x="4832350" y="5426075"/>
            <a:ext cx="1588" cy="128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4806950" y="5529263"/>
            <a:ext cx="55563" cy="88900"/>
          </a:xfrm>
          <a:custGeom>
            <a:avLst/>
            <a:gdLst>
              <a:gd name="T0" fmla="*/ 2147483647 w 33"/>
              <a:gd name="T1" fmla="*/ 2147483647 h 54"/>
              <a:gd name="T2" fmla="*/ 2147483647 w 33"/>
              <a:gd name="T3" fmla="*/ 0 h 54"/>
              <a:gd name="T4" fmla="*/ 2147483647 w 33"/>
              <a:gd name="T5" fmla="*/ 0 h 54"/>
              <a:gd name="T6" fmla="*/ 2147483647 w 33"/>
              <a:gd name="T7" fmla="*/ 0 h 54"/>
              <a:gd name="T8" fmla="*/ 2147483647 w 33"/>
              <a:gd name="T9" fmla="*/ 2147483647 h 54"/>
              <a:gd name="T10" fmla="*/ 2147483647 w 33"/>
              <a:gd name="T11" fmla="*/ 2147483647 h 54"/>
              <a:gd name="T12" fmla="*/ 2147483647 w 33"/>
              <a:gd name="T13" fmla="*/ 2147483647 h 54"/>
              <a:gd name="T14" fmla="*/ 2147483647 w 33"/>
              <a:gd name="T15" fmla="*/ 2147483647 h 54"/>
              <a:gd name="T16" fmla="*/ 0 w 33"/>
              <a:gd name="T17" fmla="*/ 0 h 54"/>
              <a:gd name="T18" fmla="*/ 0 w 33"/>
              <a:gd name="T19" fmla="*/ 0 h 54"/>
              <a:gd name="T20" fmla="*/ 2147483647 w 33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54"/>
              <a:gd name="T35" fmla="*/ 33 w 33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54">
                <a:moveTo>
                  <a:pt x="16" y="9"/>
                </a:moveTo>
                <a:lnTo>
                  <a:pt x="33" y="0"/>
                </a:lnTo>
                <a:lnTo>
                  <a:pt x="25" y="24"/>
                </a:lnTo>
                <a:lnTo>
                  <a:pt x="18" y="54"/>
                </a:lnTo>
                <a:lnTo>
                  <a:pt x="7" y="24"/>
                </a:lnTo>
                <a:lnTo>
                  <a:pt x="0" y="0"/>
                </a:lnTo>
                <a:lnTo>
                  <a:pt x="16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4187825" y="3260725"/>
            <a:ext cx="195263" cy="34925"/>
          </a:xfrm>
          <a:custGeom>
            <a:avLst/>
            <a:gdLst>
              <a:gd name="T0" fmla="*/ 2147483647 w 118"/>
              <a:gd name="T1" fmla="*/ 2147483647 h 21"/>
              <a:gd name="T2" fmla="*/ 2147483647 w 118"/>
              <a:gd name="T3" fmla="*/ 2147483647 h 21"/>
              <a:gd name="T4" fmla="*/ 2147483647 w 118"/>
              <a:gd name="T5" fmla="*/ 2147483647 h 21"/>
              <a:gd name="T6" fmla="*/ 2147483647 w 118"/>
              <a:gd name="T7" fmla="*/ 2147483647 h 21"/>
              <a:gd name="T8" fmla="*/ 2147483647 w 118"/>
              <a:gd name="T9" fmla="*/ 0 h 21"/>
              <a:gd name="T10" fmla="*/ 2147483647 w 118"/>
              <a:gd name="T11" fmla="*/ 0 h 21"/>
              <a:gd name="T12" fmla="*/ 2147483647 w 118"/>
              <a:gd name="T13" fmla="*/ 2147483647 h 21"/>
              <a:gd name="T14" fmla="*/ 2147483647 w 118"/>
              <a:gd name="T15" fmla="*/ 2147483647 h 21"/>
              <a:gd name="T16" fmla="*/ 2147483647 w 118"/>
              <a:gd name="T17" fmla="*/ 2147483647 h 21"/>
              <a:gd name="T18" fmla="*/ 0 w 118"/>
              <a:gd name="T19" fmla="*/ 2147483647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"/>
              <a:gd name="T31" fmla="*/ 0 h 21"/>
              <a:gd name="T32" fmla="*/ 118 w 118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" h="21">
                <a:moveTo>
                  <a:pt x="118" y="19"/>
                </a:moveTo>
                <a:lnTo>
                  <a:pt x="87" y="6"/>
                </a:lnTo>
                <a:lnTo>
                  <a:pt x="69" y="1"/>
                </a:lnTo>
                <a:lnTo>
                  <a:pt x="58" y="0"/>
                </a:lnTo>
                <a:lnTo>
                  <a:pt x="48" y="0"/>
                </a:lnTo>
                <a:lnTo>
                  <a:pt x="36" y="1"/>
                </a:lnTo>
                <a:lnTo>
                  <a:pt x="24" y="4"/>
                </a:lnTo>
                <a:lnTo>
                  <a:pt x="12" y="10"/>
                </a:lnTo>
                <a:lnTo>
                  <a:pt x="0" y="21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4348163" y="3257550"/>
            <a:ext cx="93662" cy="57150"/>
          </a:xfrm>
          <a:custGeom>
            <a:avLst/>
            <a:gdLst>
              <a:gd name="T0" fmla="*/ 2147483647 w 57"/>
              <a:gd name="T1" fmla="*/ 2147483647 h 35"/>
              <a:gd name="T2" fmla="*/ 2147483647 w 57"/>
              <a:gd name="T3" fmla="*/ 0 h 35"/>
              <a:gd name="T4" fmla="*/ 2147483647 w 57"/>
              <a:gd name="T5" fmla="*/ 0 h 35"/>
              <a:gd name="T6" fmla="*/ 2147483647 w 57"/>
              <a:gd name="T7" fmla="*/ 0 h 35"/>
              <a:gd name="T8" fmla="*/ 2147483647 w 57"/>
              <a:gd name="T9" fmla="*/ 2147483647 h 35"/>
              <a:gd name="T10" fmla="*/ 2147483647 w 57"/>
              <a:gd name="T11" fmla="*/ 2147483647 h 35"/>
              <a:gd name="T12" fmla="*/ 2147483647 w 57"/>
              <a:gd name="T13" fmla="*/ 2147483647 h 35"/>
              <a:gd name="T14" fmla="*/ 2147483647 w 57"/>
              <a:gd name="T15" fmla="*/ 2147483647 h 35"/>
              <a:gd name="T16" fmla="*/ 2147483647 w 57"/>
              <a:gd name="T17" fmla="*/ 2147483647 h 35"/>
              <a:gd name="T18" fmla="*/ 0 w 57"/>
              <a:gd name="T19" fmla="*/ 2147483647 h 35"/>
              <a:gd name="T20" fmla="*/ 2147483647 w 57"/>
              <a:gd name="T21" fmla="*/ 2147483647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35"/>
              <a:gd name="T35" fmla="*/ 57 w 57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35">
                <a:moveTo>
                  <a:pt x="15" y="18"/>
                </a:moveTo>
                <a:lnTo>
                  <a:pt x="12" y="0"/>
                </a:lnTo>
                <a:lnTo>
                  <a:pt x="32" y="15"/>
                </a:lnTo>
                <a:lnTo>
                  <a:pt x="57" y="35"/>
                </a:lnTo>
                <a:lnTo>
                  <a:pt x="26" y="32"/>
                </a:lnTo>
                <a:lnTo>
                  <a:pt x="2" y="30"/>
                </a:lnTo>
                <a:lnTo>
                  <a:pt x="0" y="30"/>
                </a:lnTo>
                <a:lnTo>
                  <a:pt x="15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9" name="Freeform 28"/>
          <p:cNvSpPr>
            <a:spLocks/>
          </p:cNvSpPr>
          <p:nvPr/>
        </p:nvSpPr>
        <p:spPr bwMode="auto">
          <a:xfrm>
            <a:off x="4556125" y="2068513"/>
            <a:ext cx="14288" cy="131762"/>
          </a:xfrm>
          <a:custGeom>
            <a:avLst/>
            <a:gdLst>
              <a:gd name="T0" fmla="*/ 0 w 8"/>
              <a:gd name="T1" fmla="*/ 0 h 80"/>
              <a:gd name="T2" fmla="*/ 0 w 8"/>
              <a:gd name="T3" fmla="*/ 0 h 80"/>
              <a:gd name="T4" fmla="*/ 2147483647 w 8"/>
              <a:gd name="T5" fmla="*/ 2147483647 h 80"/>
              <a:gd name="T6" fmla="*/ 2147483647 w 8"/>
              <a:gd name="T7" fmla="*/ 2147483647 h 80"/>
              <a:gd name="T8" fmla="*/ 2147483647 w 8"/>
              <a:gd name="T9" fmla="*/ 2147483647 h 80"/>
              <a:gd name="T10" fmla="*/ 2147483647 w 8"/>
              <a:gd name="T11" fmla="*/ 2147483647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80"/>
              <a:gd name="T20" fmla="*/ 8 w 8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80">
                <a:moveTo>
                  <a:pt x="0" y="0"/>
                </a:moveTo>
                <a:lnTo>
                  <a:pt x="0" y="0"/>
                </a:lnTo>
                <a:lnTo>
                  <a:pt x="6" y="35"/>
                </a:lnTo>
                <a:lnTo>
                  <a:pt x="8" y="60"/>
                </a:lnTo>
                <a:lnTo>
                  <a:pt x="8" y="75"/>
                </a:lnTo>
                <a:lnTo>
                  <a:pt x="8" y="8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4540250" y="2171700"/>
            <a:ext cx="53975" cy="90488"/>
          </a:xfrm>
          <a:custGeom>
            <a:avLst/>
            <a:gdLst>
              <a:gd name="T0" fmla="*/ 2147483647 w 33"/>
              <a:gd name="T1" fmla="*/ 2147483647 h 55"/>
              <a:gd name="T2" fmla="*/ 2147483647 w 33"/>
              <a:gd name="T3" fmla="*/ 0 h 55"/>
              <a:gd name="T4" fmla="*/ 2147483647 w 33"/>
              <a:gd name="T5" fmla="*/ 0 h 55"/>
              <a:gd name="T6" fmla="*/ 2147483647 w 33"/>
              <a:gd name="T7" fmla="*/ 0 h 55"/>
              <a:gd name="T8" fmla="*/ 2147483647 w 33"/>
              <a:gd name="T9" fmla="*/ 2147483647 h 55"/>
              <a:gd name="T10" fmla="*/ 2147483647 w 33"/>
              <a:gd name="T11" fmla="*/ 2147483647 h 55"/>
              <a:gd name="T12" fmla="*/ 2147483647 w 33"/>
              <a:gd name="T13" fmla="*/ 2147483647 h 55"/>
              <a:gd name="T14" fmla="*/ 2147483647 w 33"/>
              <a:gd name="T15" fmla="*/ 2147483647 h 55"/>
              <a:gd name="T16" fmla="*/ 0 w 33"/>
              <a:gd name="T17" fmla="*/ 2147483647 h 55"/>
              <a:gd name="T18" fmla="*/ 0 w 33"/>
              <a:gd name="T19" fmla="*/ 2147483647 h 55"/>
              <a:gd name="T20" fmla="*/ 2147483647 w 33"/>
              <a:gd name="T21" fmla="*/ 2147483647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55"/>
              <a:gd name="T35" fmla="*/ 33 w 33"/>
              <a:gd name="T36" fmla="*/ 55 h 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55">
                <a:moveTo>
                  <a:pt x="16" y="12"/>
                </a:moveTo>
                <a:lnTo>
                  <a:pt x="33" y="0"/>
                </a:lnTo>
                <a:lnTo>
                  <a:pt x="27" y="24"/>
                </a:lnTo>
                <a:lnTo>
                  <a:pt x="21" y="55"/>
                </a:lnTo>
                <a:lnTo>
                  <a:pt x="9" y="27"/>
                </a:lnTo>
                <a:lnTo>
                  <a:pt x="0" y="4"/>
                </a:lnTo>
                <a:lnTo>
                  <a:pt x="0" y="3"/>
                </a:lnTo>
                <a:lnTo>
                  <a:pt x="16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4249738" y="2306638"/>
            <a:ext cx="22225" cy="128587"/>
          </a:xfrm>
          <a:custGeom>
            <a:avLst/>
            <a:gdLst>
              <a:gd name="T0" fmla="*/ 2147483647 w 14"/>
              <a:gd name="T1" fmla="*/ 0 h 78"/>
              <a:gd name="T2" fmla="*/ 2147483647 w 14"/>
              <a:gd name="T3" fmla="*/ 0 h 78"/>
              <a:gd name="T4" fmla="*/ 2147483647 w 14"/>
              <a:gd name="T5" fmla="*/ 2147483647 h 78"/>
              <a:gd name="T6" fmla="*/ 2147483647 w 14"/>
              <a:gd name="T7" fmla="*/ 2147483647 h 78"/>
              <a:gd name="T8" fmla="*/ 2147483647 w 14"/>
              <a:gd name="T9" fmla="*/ 2147483647 h 78"/>
              <a:gd name="T10" fmla="*/ 2147483647 w 14"/>
              <a:gd name="T11" fmla="*/ 2147483647 h 78"/>
              <a:gd name="T12" fmla="*/ 0 w 14"/>
              <a:gd name="T13" fmla="*/ 2147483647 h 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78"/>
              <a:gd name="T23" fmla="*/ 14 w 14"/>
              <a:gd name="T24" fmla="*/ 78 h 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78">
                <a:moveTo>
                  <a:pt x="14" y="0"/>
                </a:moveTo>
                <a:lnTo>
                  <a:pt x="14" y="0"/>
                </a:lnTo>
                <a:lnTo>
                  <a:pt x="14" y="15"/>
                </a:lnTo>
                <a:lnTo>
                  <a:pt x="12" y="30"/>
                </a:lnTo>
                <a:lnTo>
                  <a:pt x="8" y="54"/>
                </a:lnTo>
                <a:lnTo>
                  <a:pt x="2" y="72"/>
                </a:lnTo>
                <a:lnTo>
                  <a:pt x="0" y="7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4227513" y="2405063"/>
            <a:ext cx="50800" cy="93662"/>
          </a:xfrm>
          <a:custGeom>
            <a:avLst/>
            <a:gdLst>
              <a:gd name="T0" fmla="*/ 2147483647 w 31"/>
              <a:gd name="T1" fmla="*/ 2147483647 h 56"/>
              <a:gd name="T2" fmla="*/ 2147483647 w 31"/>
              <a:gd name="T3" fmla="*/ 2147483647 h 56"/>
              <a:gd name="T4" fmla="*/ 2147483647 w 31"/>
              <a:gd name="T5" fmla="*/ 2147483647 h 56"/>
              <a:gd name="T6" fmla="*/ 2147483647 w 31"/>
              <a:gd name="T7" fmla="*/ 2147483647 h 56"/>
              <a:gd name="T8" fmla="*/ 2147483647 w 31"/>
              <a:gd name="T9" fmla="*/ 2147483647 h 56"/>
              <a:gd name="T10" fmla="*/ 2147483647 w 31"/>
              <a:gd name="T11" fmla="*/ 2147483647 h 56"/>
              <a:gd name="T12" fmla="*/ 2147483647 w 31"/>
              <a:gd name="T13" fmla="*/ 2147483647 h 56"/>
              <a:gd name="T14" fmla="*/ 2147483647 w 31"/>
              <a:gd name="T15" fmla="*/ 2147483647 h 56"/>
              <a:gd name="T16" fmla="*/ 0 w 31"/>
              <a:gd name="T17" fmla="*/ 0 h 56"/>
              <a:gd name="T18" fmla="*/ 0 w 31"/>
              <a:gd name="T19" fmla="*/ 0 h 56"/>
              <a:gd name="T20" fmla="*/ 2147483647 w 31"/>
              <a:gd name="T21" fmla="*/ 2147483647 h 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"/>
              <a:gd name="T34" fmla="*/ 0 h 56"/>
              <a:gd name="T35" fmla="*/ 31 w 31"/>
              <a:gd name="T36" fmla="*/ 56 h 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" h="56">
                <a:moveTo>
                  <a:pt x="13" y="12"/>
                </a:moveTo>
                <a:lnTo>
                  <a:pt x="31" y="6"/>
                </a:lnTo>
                <a:lnTo>
                  <a:pt x="21" y="29"/>
                </a:lnTo>
                <a:lnTo>
                  <a:pt x="6" y="56"/>
                </a:lnTo>
                <a:lnTo>
                  <a:pt x="3" y="26"/>
                </a:lnTo>
                <a:lnTo>
                  <a:pt x="0" y="0"/>
                </a:lnTo>
                <a:lnTo>
                  <a:pt x="13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3" name="TextBox 225"/>
          <p:cNvSpPr txBox="1">
            <a:spLocks noChangeArrowheads="1"/>
          </p:cNvSpPr>
          <p:nvPr/>
        </p:nvSpPr>
        <p:spPr bwMode="auto">
          <a:xfrm>
            <a:off x="5173663" y="787400"/>
            <a:ext cx="8397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Inputs to respiratory</a:t>
            </a:r>
          </a:p>
          <a:p>
            <a:r>
              <a:rPr lang="en-US" sz="600" b="1"/>
              <a:t>centers of medulla</a:t>
            </a:r>
          </a:p>
        </p:txBody>
      </p:sp>
      <p:sp>
        <p:nvSpPr>
          <p:cNvPr id="20504" name="TextBox 226"/>
          <p:cNvSpPr txBox="1">
            <a:spLocks noChangeArrowheads="1"/>
          </p:cNvSpPr>
          <p:nvPr/>
        </p:nvSpPr>
        <p:spPr bwMode="auto">
          <a:xfrm>
            <a:off x="4992688" y="690563"/>
            <a:ext cx="2349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Key</a:t>
            </a:r>
          </a:p>
        </p:txBody>
      </p:sp>
      <p:sp>
        <p:nvSpPr>
          <p:cNvPr id="20505" name="TextBox 227"/>
          <p:cNvSpPr txBox="1">
            <a:spLocks noChangeArrowheads="1"/>
          </p:cNvSpPr>
          <p:nvPr/>
        </p:nvSpPr>
        <p:spPr bwMode="auto">
          <a:xfrm>
            <a:off x="5160963" y="1004888"/>
            <a:ext cx="10175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Outputs to spinal centers</a:t>
            </a:r>
          </a:p>
          <a:p>
            <a:r>
              <a:rPr lang="en-US" sz="600" b="1"/>
              <a:t>and respiratory muscles</a:t>
            </a:r>
          </a:p>
        </p:txBody>
      </p:sp>
      <p:sp>
        <p:nvSpPr>
          <p:cNvPr id="20506" name="TextBox 228"/>
          <p:cNvSpPr txBox="1">
            <a:spLocks noChangeArrowheads="1"/>
          </p:cNvSpPr>
          <p:nvPr/>
        </p:nvSpPr>
        <p:spPr bwMode="auto">
          <a:xfrm>
            <a:off x="5438775" y="1817688"/>
            <a:ext cx="8302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Output from</a:t>
            </a:r>
          </a:p>
          <a:p>
            <a:r>
              <a:rPr lang="en-US" sz="600" b="1"/>
              <a:t>hypothalamus,</a:t>
            </a:r>
          </a:p>
          <a:p>
            <a:r>
              <a:rPr lang="en-US" sz="600" b="1"/>
              <a:t>limbic system, and</a:t>
            </a:r>
          </a:p>
          <a:p>
            <a:r>
              <a:rPr lang="en-US" sz="600" b="1"/>
              <a:t>higher brain centers</a:t>
            </a:r>
          </a:p>
        </p:txBody>
      </p:sp>
      <p:sp>
        <p:nvSpPr>
          <p:cNvPr id="20507" name="TextBox 229"/>
          <p:cNvSpPr txBox="1">
            <a:spLocks noChangeArrowheads="1"/>
          </p:cNvSpPr>
          <p:nvPr/>
        </p:nvSpPr>
        <p:spPr bwMode="auto">
          <a:xfrm>
            <a:off x="5438775" y="2681288"/>
            <a:ext cx="7969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Pontine respiratory</a:t>
            </a:r>
          </a:p>
          <a:p>
            <a:r>
              <a:rPr lang="en-US" sz="600" b="1"/>
              <a:t>group (PRG)</a:t>
            </a:r>
          </a:p>
        </p:txBody>
      </p:sp>
      <p:sp>
        <p:nvSpPr>
          <p:cNvPr id="20508" name="TextBox 230"/>
          <p:cNvSpPr txBox="1">
            <a:spLocks noChangeArrowheads="1"/>
          </p:cNvSpPr>
          <p:nvPr/>
        </p:nvSpPr>
        <p:spPr bwMode="auto">
          <a:xfrm>
            <a:off x="5438775" y="2481263"/>
            <a:ext cx="279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Pons</a:t>
            </a:r>
          </a:p>
        </p:txBody>
      </p:sp>
      <p:sp>
        <p:nvSpPr>
          <p:cNvPr id="20509" name="TextBox 231"/>
          <p:cNvSpPr txBox="1">
            <a:spLocks noChangeArrowheads="1"/>
          </p:cNvSpPr>
          <p:nvPr/>
        </p:nvSpPr>
        <p:spPr bwMode="auto">
          <a:xfrm>
            <a:off x="5438775" y="3471863"/>
            <a:ext cx="7572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Dorsal respiratory</a:t>
            </a:r>
          </a:p>
          <a:p>
            <a:r>
              <a:rPr lang="en-US" sz="600" b="1"/>
              <a:t>group (DRG)</a:t>
            </a:r>
          </a:p>
        </p:txBody>
      </p:sp>
      <p:sp>
        <p:nvSpPr>
          <p:cNvPr id="20510" name="TextBox 232"/>
          <p:cNvSpPr txBox="1">
            <a:spLocks noChangeArrowheads="1"/>
          </p:cNvSpPr>
          <p:nvPr/>
        </p:nvSpPr>
        <p:spPr bwMode="auto">
          <a:xfrm>
            <a:off x="5438775" y="3798888"/>
            <a:ext cx="7778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Ventral respiratory</a:t>
            </a:r>
          </a:p>
          <a:p>
            <a:r>
              <a:rPr lang="en-US" sz="600" b="1"/>
              <a:t>group (VRG)</a:t>
            </a:r>
          </a:p>
        </p:txBody>
      </p:sp>
      <p:sp>
        <p:nvSpPr>
          <p:cNvPr id="20511" name="TextBox 233"/>
          <p:cNvSpPr txBox="1">
            <a:spLocks noChangeArrowheads="1"/>
          </p:cNvSpPr>
          <p:nvPr/>
        </p:nvSpPr>
        <p:spPr bwMode="auto">
          <a:xfrm>
            <a:off x="2979738" y="3600450"/>
            <a:ext cx="9810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Central chemoreceptors</a:t>
            </a:r>
          </a:p>
        </p:txBody>
      </p:sp>
      <p:sp>
        <p:nvSpPr>
          <p:cNvPr id="20512" name="TextBox 237"/>
          <p:cNvSpPr txBox="1">
            <a:spLocks noChangeArrowheads="1"/>
          </p:cNvSpPr>
          <p:nvPr/>
        </p:nvSpPr>
        <p:spPr bwMode="auto">
          <a:xfrm>
            <a:off x="5438775" y="4657725"/>
            <a:ext cx="7381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Spinal integrating</a:t>
            </a:r>
          </a:p>
          <a:p>
            <a:r>
              <a:rPr lang="en-US" sz="600" b="1"/>
              <a:t>centers</a:t>
            </a:r>
          </a:p>
        </p:txBody>
      </p:sp>
      <p:sp>
        <p:nvSpPr>
          <p:cNvPr id="20513" name="TextBox 238"/>
          <p:cNvSpPr txBox="1">
            <a:spLocks noChangeArrowheads="1"/>
          </p:cNvSpPr>
          <p:nvPr/>
        </p:nvSpPr>
        <p:spPr bwMode="auto">
          <a:xfrm>
            <a:off x="2889250" y="5797550"/>
            <a:ext cx="1392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Diaphragm and intercostal muscles</a:t>
            </a:r>
          </a:p>
        </p:txBody>
      </p:sp>
      <p:sp>
        <p:nvSpPr>
          <p:cNvPr id="20514" name="TextBox 239"/>
          <p:cNvSpPr txBox="1">
            <a:spLocks noChangeArrowheads="1"/>
          </p:cNvSpPr>
          <p:nvPr/>
        </p:nvSpPr>
        <p:spPr bwMode="auto">
          <a:xfrm>
            <a:off x="2979738" y="3744913"/>
            <a:ext cx="8509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Glossopharyngeal n.</a:t>
            </a:r>
          </a:p>
        </p:txBody>
      </p:sp>
      <p:sp>
        <p:nvSpPr>
          <p:cNvPr id="20515" name="TextBox 240"/>
          <p:cNvSpPr txBox="1">
            <a:spLocks noChangeArrowheads="1"/>
          </p:cNvSpPr>
          <p:nvPr/>
        </p:nvSpPr>
        <p:spPr bwMode="auto">
          <a:xfrm>
            <a:off x="2979738" y="3868738"/>
            <a:ext cx="4111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Vagus n.</a:t>
            </a:r>
          </a:p>
        </p:txBody>
      </p:sp>
      <p:sp>
        <p:nvSpPr>
          <p:cNvPr id="20516" name="TextBox 241"/>
          <p:cNvSpPr txBox="1">
            <a:spLocks noChangeArrowheads="1"/>
          </p:cNvSpPr>
          <p:nvPr/>
        </p:nvSpPr>
        <p:spPr bwMode="auto">
          <a:xfrm>
            <a:off x="2979738" y="3983038"/>
            <a:ext cx="76358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Medulla oblongata</a:t>
            </a:r>
          </a:p>
        </p:txBody>
      </p:sp>
      <p:sp>
        <p:nvSpPr>
          <p:cNvPr id="20517" name="TextBox 242"/>
          <p:cNvSpPr txBox="1">
            <a:spLocks noChangeArrowheads="1"/>
          </p:cNvSpPr>
          <p:nvPr/>
        </p:nvSpPr>
        <p:spPr bwMode="auto">
          <a:xfrm>
            <a:off x="4087813" y="4884738"/>
            <a:ext cx="46196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Phrenic n.</a:t>
            </a:r>
          </a:p>
        </p:txBody>
      </p:sp>
      <p:sp>
        <p:nvSpPr>
          <p:cNvPr id="20518" name="TextBox 245"/>
          <p:cNvSpPr txBox="1">
            <a:spLocks noChangeArrowheads="1"/>
          </p:cNvSpPr>
          <p:nvPr/>
        </p:nvSpPr>
        <p:spPr bwMode="auto">
          <a:xfrm>
            <a:off x="5503863" y="6562725"/>
            <a:ext cx="8159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Accessory muscles</a:t>
            </a:r>
          </a:p>
          <a:p>
            <a:r>
              <a:rPr lang="en-US" sz="600" b="1"/>
              <a:t>of respiration</a:t>
            </a:r>
          </a:p>
        </p:txBody>
      </p:sp>
      <p:sp>
        <p:nvSpPr>
          <p:cNvPr id="20519" name="Line 32"/>
          <p:cNvSpPr>
            <a:spLocks noChangeShapeType="1"/>
          </p:cNvSpPr>
          <p:nvPr/>
        </p:nvSpPr>
        <p:spPr bwMode="auto">
          <a:xfrm>
            <a:off x="3875088" y="3657600"/>
            <a:ext cx="4540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0" name="Line 33"/>
          <p:cNvSpPr>
            <a:spLocks noChangeShapeType="1"/>
          </p:cNvSpPr>
          <p:nvPr/>
        </p:nvSpPr>
        <p:spPr bwMode="auto">
          <a:xfrm>
            <a:off x="3743325" y="3798888"/>
            <a:ext cx="333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1" name="Line 34"/>
          <p:cNvSpPr>
            <a:spLocks noChangeShapeType="1"/>
          </p:cNvSpPr>
          <p:nvPr/>
        </p:nvSpPr>
        <p:spPr bwMode="auto">
          <a:xfrm>
            <a:off x="3311525" y="3922713"/>
            <a:ext cx="712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2" name="Freeform 46"/>
          <p:cNvSpPr>
            <a:spLocks/>
          </p:cNvSpPr>
          <p:nvPr/>
        </p:nvSpPr>
        <p:spPr bwMode="auto">
          <a:xfrm>
            <a:off x="3671888" y="3771900"/>
            <a:ext cx="779462" cy="263525"/>
          </a:xfrm>
          <a:custGeom>
            <a:avLst/>
            <a:gdLst>
              <a:gd name="T0" fmla="*/ 0 w 423"/>
              <a:gd name="T1" fmla="*/ 2147483647 h 159"/>
              <a:gd name="T2" fmla="*/ 2147483647 w 423"/>
              <a:gd name="T3" fmla="*/ 2147483647 h 159"/>
              <a:gd name="T4" fmla="*/ 2147483647 w 423"/>
              <a:gd name="T5" fmla="*/ 0 h 159"/>
              <a:gd name="T6" fmla="*/ 0 60000 65536"/>
              <a:gd name="T7" fmla="*/ 0 60000 65536"/>
              <a:gd name="T8" fmla="*/ 0 60000 65536"/>
              <a:gd name="T9" fmla="*/ 0 w 423"/>
              <a:gd name="T10" fmla="*/ 0 h 159"/>
              <a:gd name="T11" fmla="*/ 423 w 423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3" h="159">
                <a:moveTo>
                  <a:pt x="0" y="159"/>
                </a:moveTo>
                <a:lnTo>
                  <a:pt x="252" y="159"/>
                </a:lnTo>
                <a:lnTo>
                  <a:pt x="42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3" name="Line 51"/>
          <p:cNvSpPr>
            <a:spLocks noChangeShapeType="1"/>
          </p:cNvSpPr>
          <p:nvPr/>
        </p:nvSpPr>
        <p:spPr bwMode="auto">
          <a:xfrm flipV="1">
            <a:off x="4210050" y="4773613"/>
            <a:ext cx="1588" cy="112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4" name="TextBox 260"/>
          <p:cNvSpPr txBox="1">
            <a:spLocks noChangeArrowheads="1"/>
          </p:cNvSpPr>
          <p:nvPr/>
        </p:nvSpPr>
        <p:spPr bwMode="auto">
          <a:xfrm>
            <a:off x="4164013" y="4392613"/>
            <a:ext cx="4810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Intercostal</a:t>
            </a:r>
          </a:p>
          <a:p>
            <a:r>
              <a:rPr lang="en-US" sz="600" b="1"/>
              <a:t>nn.</a:t>
            </a:r>
          </a:p>
        </p:txBody>
      </p:sp>
      <p:pic>
        <p:nvPicPr>
          <p:cNvPr id="20525" name="Picture 68" descr="sal03717_22_14_arrow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0938" y="1000125"/>
            <a:ext cx="4746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6" name="Line 43"/>
          <p:cNvSpPr>
            <a:spLocks noChangeShapeType="1"/>
          </p:cNvSpPr>
          <p:nvPr/>
        </p:nvSpPr>
        <p:spPr bwMode="auto">
          <a:xfrm flipH="1">
            <a:off x="4886325" y="4702175"/>
            <a:ext cx="522288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7" name="Line 44"/>
          <p:cNvSpPr>
            <a:spLocks noChangeShapeType="1"/>
          </p:cNvSpPr>
          <p:nvPr/>
        </p:nvSpPr>
        <p:spPr bwMode="auto">
          <a:xfrm flipH="1">
            <a:off x="4659313" y="3844925"/>
            <a:ext cx="749300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8" name="Line 45"/>
          <p:cNvSpPr>
            <a:spLocks noChangeShapeType="1"/>
          </p:cNvSpPr>
          <p:nvPr/>
        </p:nvSpPr>
        <p:spPr bwMode="auto">
          <a:xfrm flipH="1">
            <a:off x="4792663" y="3519488"/>
            <a:ext cx="61595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9" name="Line 47"/>
          <p:cNvSpPr>
            <a:spLocks noChangeShapeType="1"/>
          </p:cNvSpPr>
          <p:nvPr/>
        </p:nvSpPr>
        <p:spPr bwMode="auto">
          <a:xfrm flipH="1">
            <a:off x="4213225" y="2725738"/>
            <a:ext cx="1195388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0" name="Line 48"/>
          <p:cNvSpPr>
            <a:spLocks noChangeShapeType="1"/>
          </p:cNvSpPr>
          <p:nvPr/>
        </p:nvSpPr>
        <p:spPr bwMode="auto">
          <a:xfrm flipH="1">
            <a:off x="4425950" y="2532063"/>
            <a:ext cx="982663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1" name="Line 49"/>
          <p:cNvSpPr>
            <a:spLocks noChangeShapeType="1"/>
          </p:cNvSpPr>
          <p:nvPr/>
        </p:nvSpPr>
        <p:spPr bwMode="auto">
          <a:xfrm flipH="1">
            <a:off x="4519613" y="1860550"/>
            <a:ext cx="889000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2" name="Line 50"/>
          <p:cNvSpPr>
            <a:spLocks noChangeShapeType="1"/>
          </p:cNvSpPr>
          <p:nvPr/>
        </p:nvSpPr>
        <p:spPr bwMode="auto">
          <a:xfrm flipH="1">
            <a:off x="4883150" y="4702175"/>
            <a:ext cx="201613" cy="3286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3" name="Line 53"/>
          <p:cNvSpPr>
            <a:spLocks noChangeShapeType="1"/>
          </p:cNvSpPr>
          <p:nvPr/>
        </p:nvSpPr>
        <p:spPr bwMode="auto">
          <a:xfrm flipH="1">
            <a:off x="4283075" y="1860550"/>
            <a:ext cx="788988" cy="2476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4" name="Line 43"/>
          <p:cNvSpPr>
            <a:spLocks noChangeShapeType="1"/>
          </p:cNvSpPr>
          <p:nvPr/>
        </p:nvSpPr>
        <p:spPr bwMode="auto">
          <a:xfrm flipH="1">
            <a:off x="4886325" y="4702175"/>
            <a:ext cx="5222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5" name="Line 44"/>
          <p:cNvSpPr>
            <a:spLocks noChangeShapeType="1"/>
          </p:cNvSpPr>
          <p:nvPr/>
        </p:nvSpPr>
        <p:spPr bwMode="auto">
          <a:xfrm flipH="1">
            <a:off x="4659313" y="3844925"/>
            <a:ext cx="7493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6" name="Line 45"/>
          <p:cNvSpPr>
            <a:spLocks noChangeShapeType="1"/>
          </p:cNvSpPr>
          <p:nvPr/>
        </p:nvSpPr>
        <p:spPr bwMode="auto">
          <a:xfrm flipH="1">
            <a:off x="4792663" y="3519488"/>
            <a:ext cx="6159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7" name="Line 47"/>
          <p:cNvSpPr>
            <a:spLocks noChangeShapeType="1"/>
          </p:cNvSpPr>
          <p:nvPr/>
        </p:nvSpPr>
        <p:spPr bwMode="auto">
          <a:xfrm flipH="1">
            <a:off x="4213225" y="2725738"/>
            <a:ext cx="11953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8" name="Line 48"/>
          <p:cNvSpPr>
            <a:spLocks noChangeShapeType="1"/>
          </p:cNvSpPr>
          <p:nvPr/>
        </p:nvSpPr>
        <p:spPr bwMode="auto">
          <a:xfrm flipH="1">
            <a:off x="4425950" y="2532063"/>
            <a:ext cx="9826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9" name="Line 49"/>
          <p:cNvSpPr>
            <a:spLocks noChangeShapeType="1"/>
          </p:cNvSpPr>
          <p:nvPr/>
        </p:nvSpPr>
        <p:spPr bwMode="auto">
          <a:xfrm flipH="1">
            <a:off x="4519613" y="1860550"/>
            <a:ext cx="8890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0" name="Line 50"/>
          <p:cNvSpPr>
            <a:spLocks noChangeShapeType="1"/>
          </p:cNvSpPr>
          <p:nvPr/>
        </p:nvSpPr>
        <p:spPr bwMode="auto">
          <a:xfrm flipH="1">
            <a:off x="4883150" y="4702175"/>
            <a:ext cx="201613" cy="328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1" name="Line 53"/>
          <p:cNvSpPr>
            <a:spLocks noChangeShapeType="1"/>
          </p:cNvSpPr>
          <p:nvPr/>
        </p:nvSpPr>
        <p:spPr bwMode="auto">
          <a:xfrm flipH="1">
            <a:off x="4283075" y="1860550"/>
            <a:ext cx="788988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2" name="Title 6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22.14</a:t>
            </a:r>
          </a:p>
        </p:txBody>
      </p:sp>
      <p:sp>
        <p:nvSpPr>
          <p:cNvPr id="20543" name="Rectangle 5"/>
          <p:cNvSpPr>
            <a:spLocks noChangeArrowheads="1"/>
          </p:cNvSpPr>
          <p:nvPr/>
        </p:nvSpPr>
        <p:spPr bwMode="auto">
          <a:xfrm>
            <a:off x="2074863" y="36513"/>
            <a:ext cx="4994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0544" name="Line 16"/>
          <p:cNvSpPr>
            <a:spLocks noChangeShapeType="1"/>
          </p:cNvSpPr>
          <p:nvPr/>
        </p:nvSpPr>
        <p:spPr bwMode="auto">
          <a:xfrm flipH="1">
            <a:off x="4437063" y="4597400"/>
            <a:ext cx="133350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5" name="Freeform 17"/>
          <p:cNvSpPr>
            <a:spLocks/>
          </p:cNvSpPr>
          <p:nvPr/>
        </p:nvSpPr>
        <p:spPr bwMode="auto">
          <a:xfrm>
            <a:off x="4376738" y="4573588"/>
            <a:ext cx="88900" cy="53975"/>
          </a:xfrm>
          <a:custGeom>
            <a:avLst/>
            <a:gdLst>
              <a:gd name="T0" fmla="*/ 2147483647 w 54"/>
              <a:gd name="T1" fmla="*/ 2147483647 h 33"/>
              <a:gd name="T2" fmla="*/ 2147483647 w 54"/>
              <a:gd name="T3" fmla="*/ 2147483647 h 33"/>
              <a:gd name="T4" fmla="*/ 2147483647 w 54"/>
              <a:gd name="T5" fmla="*/ 2147483647 h 33"/>
              <a:gd name="T6" fmla="*/ 2147483647 w 54"/>
              <a:gd name="T7" fmla="*/ 2147483647 h 33"/>
              <a:gd name="T8" fmla="*/ 2147483647 w 54"/>
              <a:gd name="T9" fmla="*/ 2147483647 h 33"/>
              <a:gd name="T10" fmla="*/ 0 w 54"/>
              <a:gd name="T11" fmla="*/ 2147483647 h 33"/>
              <a:gd name="T12" fmla="*/ 0 w 54"/>
              <a:gd name="T13" fmla="*/ 2147483647 h 33"/>
              <a:gd name="T14" fmla="*/ 2147483647 w 54"/>
              <a:gd name="T15" fmla="*/ 2147483647 h 33"/>
              <a:gd name="T16" fmla="*/ 2147483647 w 54"/>
              <a:gd name="T17" fmla="*/ 0 h 33"/>
              <a:gd name="T18" fmla="*/ 2147483647 w 54"/>
              <a:gd name="T19" fmla="*/ 0 h 33"/>
              <a:gd name="T20" fmla="*/ 2147483647 w 54"/>
              <a:gd name="T21" fmla="*/ 2147483647 h 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33"/>
              <a:gd name="T35" fmla="*/ 54 w 54"/>
              <a:gd name="T36" fmla="*/ 33 h 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33">
                <a:moveTo>
                  <a:pt x="43" y="16"/>
                </a:moveTo>
                <a:lnTo>
                  <a:pt x="54" y="31"/>
                </a:lnTo>
                <a:lnTo>
                  <a:pt x="54" y="33"/>
                </a:lnTo>
                <a:lnTo>
                  <a:pt x="30" y="25"/>
                </a:lnTo>
                <a:lnTo>
                  <a:pt x="0" y="16"/>
                </a:lnTo>
                <a:lnTo>
                  <a:pt x="30" y="7"/>
                </a:lnTo>
                <a:lnTo>
                  <a:pt x="52" y="0"/>
                </a:lnTo>
                <a:lnTo>
                  <a:pt x="54" y="0"/>
                </a:lnTo>
                <a:lnTo>
                  <a:pt x="43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6" name="Line 52"/>
          <p:cNvSpPr>
            <a:spLocks noChangeShapeType="1"/>
          </p:cNvSpPr>
          <p:nvPr/>
        </p:nvSpPr>
        <p:spPr bwMode="auto">
          <a:xfrm flipV="1">
            <a:off x="4205288" y="4578350"/>
            <a:ext cx="1587" cy="74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1" descr="\\172.16.3.215\data4\Graphics\Powerpoint\MH_DCM\MH_DCM-TEXTEDIT PROJECTS\SALADIN 7e\Processed files\chapt22\chapt22_textedit\jpg\sal03717_22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7388" y="238125"/>
            <a:ext cx="3033712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10"/>
          <p:cNvSpPr txBox="1">
            <a:spLocks noChangeArrowheads="1"/>
          </p:cNvSpPr>
          <p:nvPr/>
        </p:nvSpPr>
        <p:spPr bwMode="auto">
          <a:xfrm>
            <a:off x="5965825" y="3533775"/>
            <a:ext cx="10731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Aortic bodies</a:t>
            </a:r>
          </a:p>
        </p:txBody>
      </p:sp>
      <p:sp>
        <p:nvSpPr>
          <p:cNvPr id="21508" name="TextBox 111"/>
          <p:cNvSpPr txBox="1">
            <a:spLocks noChangeArrowheads="1"/>
          </p:cNvSpPr>
          <p:nvPr/>
        </p:nvSpPr>
        <p:spPr bwMode="auto">
          <a:xfrm>
            <a:off x="5965825" y="5405438"/>
            <a:ext cx="4889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Heart</a:t>
            </a:r>
          </a:p>
        </p:txBody>
      </p:sp>
      <p:sp>
        <p:nvSpPr>
          <p:cNvPr id="21509" name="TextBox 112"/>
          <p:cNvSpPr txBox="1">
            <a:spLocks noChangeArrowheads="1"/>
          </p:cNvSpPr>
          <p:nvPr/>
        </p:nvSpPr>
        <p:spPr bwMode="auto">
          <a:xfrm>
            <a:off x="2105025" y="4510088"/>
            <a:ext cx="496888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Aorta</a:t>
            </a:r>
          </a:p>
        </p:txBody>
      </p:sp>
      <p:sp>
        <p:nvSpPr>
          <p:cNvPr id="21510" name="TextBox 113"/>
          <p:cNvSpPr txBox="1">
            <a:spLocks noChangeArrowheads="1"/>
          </p:cNvSpPr>
          <p:nvPr/>
        </p:nvSpPr>
        <p:spPr bwMode="auto">
          <a:xfrm>
            <a:off x="2105025" y="2714625"/>
            <a:ext cx="17748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Common carotid artery</a:t>
            </a:r>
          </a:p>
        </p:txBody>
      </p:sp>
      <p:sp>
        <p:nvSpPr>
          <p:cNvPr id="21511" name="TextBox 117"/>
          <p:cNvSpPr txBox="1">
            <a:spLocks noChangeArrowheads="1"/>
          </p:cNvSpPr>
          <p:nvPr/>
        </p:nvSpPr>
        <p:spPr bwMode="auto">
          <a:xfrm>
            <a:off x="2105025" y="515938"/>
            <a:ext cx="158273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Sensory nerve fiber</a:t>
            </a:r>
          </a:p>
          <a:p>
            <a:r>
              <a:rPr lang="en-US" sz="1200" b="1"/>
              <a:t>in glossopharyngeal</a:t>
            </a:r>
          </a:p>
          <a:p>
            <a:r>
              <a:rPr lang="en-US" sz="1200" b="1"/>
              <a:t>nerve</a:t>
            </a:r>
          </a:p>
        </p:txBody>
      </p:sp>
      <p:sp>
        <p:nvSpPr>
          <p:cNvPr id="21512" name="TextBox 118"/>
          <p:cNvSpPr txBox="1">
            <a:spLocks noChangeArrowheads="1"/>
          </p:cNvSpPr>
          <p:nvPr/>
        </p:nvSpPr>
        <p:spPr bwMode="auto">
          <a:xfrm>
            <a:off x="2105025" y="1508125"/>
            <a:ext cx="16065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Sensory nerve fibers</a:t>
            </a:r>
          </a:p>
          <a:p>
            <a:r>
              <a:rPr lang="en-US" sz="1200" b="1"/>
              <a:t>in vagus nerves</a:t>
            </a:r>
          </a:p>
        </p:txBody>
      </p:sp>
      <p:sp>
        <p:nvSpPr>
          <p:cNvPr id="21513" name="TextBox 119"/>
          <p:cNvSpPr txBox="1">
            <a:spLocks noChangeArrowheads="1"/>
          </p:cNvSpPr>
          <p:nvPr/>
        </p:nvSpPr>
        <p:spPr bwMode="auto">
          <a:xfrm>
            <a:off x="5994400" y="642938"/>
            <a:ext cx="10398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Carotid body</a:t>
            </a:r>
          </a:p>
        </p:txBody>
      </p:sp>
      <p:sp>
        <p:nvSpPr>
          <p:cNvPr id="21514" name="Line 37"/>
          <p:cNvSpPr>
            <a:spLocks noChangeShapeType="1"/>
          </p:cNvSpPr>
          <p:nvPr/>
        </p:nvSpPr>
        <p:spPr bwMode="auto">
          <a:xfrm flipH="1">
            <a:off x="2519363" y="4613275"/>
            <a:ext cx="20161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Line 42"/>
          <p:cNvSpPr>
            <a:spLocks noChangeShapeType="1"/>
          </p:cNvSpPr>
          <p:nvPr/>
        </p:nvSpPr>
        <p:spPr bwMode="auto">
          <a:xfrm>
            <a:off x="4922838" y="5495925"/>
            <a:ext cx="1001712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Freeform 43"/>
          <p:cNvSpPr>
            <a:spLocks/>
          </p:cNvSpPr>
          <p:nvPr/>
        </p:nvSpPr>
        <p:spPr bwMode="auto">
          <a:xfrm>
            <a:off x="4830763" y="3627438"/>
            <a:ext cx="1103312" cy="236537"/>
          </a:xfrm>
          <a:custGeom>
            <a:avLst/>
            <a:gdLst>
              <a:gd name="T0" fmla="*/ 0 w 644"/>
              <a:gd name="T1" fmla="*/ 2147483647 h 138"/>
              <a:gd name="T2" fmla="*/ 2147483647 w 644"/>
              <a:gd name="T3" fmla="*/ 0 h 138"/>
              <a:gd name="T4" fmla="*/ 2147483647 w 644"/>
              <a:gd name="T5" fmla="*/ 0 h 138"/>
              <a:gd name="T6" fmla="*/ 0 60000 65536"/>
              <a:gd name="T7" fmla="*/ 0 60000 65536"/>
              <a:gd name="T8" fmla="*/ 0 60000 65536"/>
              <a:gd name="T9" fmla="*/ 0 w 644"/>
              <a:gd name="T10" fmla="*/ 0 h 138"/>
              <a:gd name="T11" fmla="*/ 644 w 644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4" h="138">
                <a:moveTo>
                  <a:pt x="0" y="138"/>
                </a:moveTo>
                <a:lnTo>
                  <a:pt x="467" y="0"/>
                </a:lnTo>
                <a:lnTo>
                  <a:pt x="644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Freeform 44"/>
          <p:cNvSpPr>
            <a:spLocks/>
          </p:cNvSpPr>
          <p:nvPr/>
        </p:nvSpPr>
        <p:spPr bwMode="auto">
          <a:xfrm>
            <a:off x="5016500" y="738188"/>
            <a:ext cx="919163" cy="1587"/>
          </a:xfrm>
          <a:custGeom>
            <a:avLst/>
            <a:gdLst>
              <a:gd name="T0" fmla="*/ 0 w 536"/>
              <a:gd name="T1" fmla="*/ 0 h 1588"/>
              <a:gd name="T2" fmla="*/ 2147483647 w 536"/>
              <a:gd name="T3" fmla="*/ 0 h 1588"/>
              <a:gd name="T4" fmla="*/ 2147483647 w 536"/>
              <a:gd name="T5" fmla="*/ 0 h 1588"/>
              <a:gd name="T6" fmla="*/ 0 60000 65536"/>
              <a:gd name="T7" fmla="*/ 0 60000 65536"/>
              <a:gd name="T8" fmla="*/ 0 60000 65536"/>
              <a:gd name="T9" fmla="*/ 0 w 536"/>
              <a:gd name="T10" fmla="*/ 0 h 1588"/>
              <a:gd name="T11" fmla="*/ 536 w 53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6" h="1588">
                <a:moveTo>
                  <a:pt x="0" y="0"/>
                </a:moveTo>
                <a:lnTo>
                  <a:pt x="458" y="0"/>
                </a:lnTo>
                <a:lnTo>
                  <a:pt x="536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Line 46"/>
          <p:cNvSpPr>
            <a:spLocks noChangeShapeType="1"/>
          </p:cNvSpPr>
          <p:nvPr/>
        </p:nvSpPr>
        <p:spPr bwMode="auto">
          <a:xfrm>
            <a:off x="3578225" y="623888"/>
            <a:ext cx="671513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9" name="Line 49"/>
          <p:cNvSpPr>
            <a:spLocks noChangeShapeType="1"/>
          </p:cNvSpPr>
          <p:nvPr/>
        </p:nvSpPr>
        <p:spPr bwMode="auto">
          <a:xfrm>
            <a:off x="4003675" y="1612900"/>
            <a:ext cx="390525" cy="171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Line 51"/>
          <p:cNvSpPr>
            <a:spLocks noChangeShapeType="1"/>
          </p:cNvSpPr>
          <p:nvPr/>
        </p:nvSpPr>
        <p:spPr bwMode="auto">
          <a:xfrm>
            <a:off x="3778250" y="2827338"/>
            <a:ext cx="309563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Line 52"/>
          <p:cNvSpPr>
            <a:spLocks noChangeShapeType="1"/>
          </p:cNvSpPr>
          <p:nvPr/>
        </p:nvSpPr>
        <p:spPr bwMode="auto">
          <a:xfrm flipV="1">
            <a:off x="4678363" y="3627438"/>
            <a:ext cx="952500" cy="4857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Line 53"/>
          <p:cNvSpPr>
            <a:spLocks noChangeShapeType="1"/>
          </p:cNvSpPr>
          <p:nvPr/>
        </p:nvSpPr>
        <p:spPr bwMode="auto">
          <a:xfrm>
            <a:off x="3640138" y="1612900"/>
            <a:ext cx="1116012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Line 37"/>
          <p:cNvSpPr>
            <a:spLocks noChangeShapeType="1"/>
          </p:cNvSpPr>
          <p:nvPr/>
        </p:nvSpPr>
        <p:spPr bwMode="auto">
          <a:xfrm flipH="1">
            <a:off x="2519363" y="4613275"/>
            <a:ext cx="2016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Line 42"/>
          <p:cNvSpPr>
            <a:spLocks noChangeShapeType="1"/>
          </p:cNvSpPr>
          <p:nvPr/>
        </p:nvSpPr>
        <p:spPr bwMode="auto">
          <a:xfrm>
            <a:off x="4922838" y="5495925"/>
            <a:ext cx="10017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Freeform 43"/>
          <p:cNvSpPr>
            <a:spLocks/>
          </p:cNvSpPr>
          <p:nvPr/>
        </p:nvSpPr>
        <p:spPr bwMode="auto">
          <a:xfrm>
            <a:off x="4830763" y="3627438"/>
            <a:ext cx="1103312" cy="236537"/>
          </a:xfrm>
          <a:custGeom>
            <a:avLst/>
            <a:gdLst>
              <a:gd name="T0" fmla="*/ 0 w 644"/>
              <a:gd name="T1" fmla="*/ 405542614 h 138"/>
              <a:gd name="T2" fmla="*/ 1371723390 w 644"/>
              <a:gd name="T3" fmla="*/ 0 h 138"/>
              <a:gd name="T4" fmla="*/ 1891628563 w 644"/>
              <a:gd name="T5" fmla="*/ 0 h 138"/>
              <a:gd name="T6" fmla="*/ 0 60000 65536"/>
              <a:gd name="T7" fmla="*/ 0 60000 65536"/>
              <a:gd name="T8" fmla="*/ 0 60000 65536"/>
              <a:gd name="T9" fmla="*/ 0 w 644"/>
              <a:gd name="T10" fmla="*/ 0 h 138"/>
              <a:gd name="T11" fmla="*/ 644 w 644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4" h="138">
                <a:moveTo>
                  <a:pt x="0" y="138"/>
                </a:moveTo>
                <a:lnTo>
                  <a:pt x="467" y="0"/>
                </a:lnTo>
                <a:lnTo>
                  <a:pt x="64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6" name="Freeform 44"/>
          <p:cNvSpPr>
            <a:spLocks/>
          </p:cNvSpPr>
          <p:nvPr/>
        </p:nvSpPr>
        <p:spPr bwMode="auto">
          <a:xfrm>
            <a:off x="5016500" y="738188"/>
            <a:ext cx="919163" cy="1587"/>
          </a:xfrm>
          <a:custGeom>
            <a:avLst/>
            <a:gdLst>
              <a:gd name="T0" fmla="*/ 0 w 536"/>
              <a:gd name="T1" fmla="*/ 0 h 1588"/>
              <a:gd name="T2" fmla="*/ 1346575325 w 536"/>
              <a:gd name="T3" fmla="*/ 0 h 1588"/>
              <a:gd name="T4" fmla="*/ 1575904674 w 536"/>
              <a:gd name="T5" fmla="*/ 0 h 1588"/>
              <a:gd name="T6" fmla="*/ 0 60000 65536"/>
              <a:gd name="T7" fmla="*/ 0 60000 65536"/>
              <a:gd name="T8" fmla="*/ 0 60000 65536"/>
              <a:gd name="T9" fmla="*/ 0 w 536"/>
              <a:gd name="T10" fmla="*/ 0 h 1588"/>
              <a:gd name="T11" fmla="*/ 536 w 53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6" h="1588">
                <a:moveTo>
                  <a:pt x="0" y="0"/>
                </a:moveTo>
                <a:lnTo>
                  <a:pt x="458" y="0"/>
                </a:lnTo>
                <a:lnTo>
                  <a:pt x="53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7" name="Line 46"/>
          <p:cNvSpPr>
            <a:spLocks noChangeShapeType="1"/>
          </p:cNvSpPr>
          <p:nvPr/>
        </p:nvSpPr>
        <p:spPr bwMode="auto">
          <a:xfrm>
            <a:off x="3570288" y="623888"/>
            <a:ext cx="6715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8" name="Line 49"/>
          <p:cNvSpPr>
            <a:spLocks noChangeShapeType="1"/>
          </p:cNvSpPr>
          <p:nvPr/>
        </p:nvSpPr>
        <p:spPr bwMode="auto">
          <a:xfrm>
            <a:off x="4003675" y="1612900"/>
            <a:ext cx="390525" cy="171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Line 51"/>
          <p:cNvSpPr>
            <a:spLocks noChangeShapeType="1"/>
          </p:cNvSpPr>
          <p:nvPr/>
        </p:nvSpPr>
        <p:spPr bwMode="auto">
          <a:xfrm>
            <a:off x="3786188" y="2827338"/>
            <a:ext cx="311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0" name="Line 52"/>
          <p:cNvSpPr>
            <a:spLocks noChangeShapeType="1"/>
          </p:cNvSpPr>
          <p:nvPr/>
        </p:nvSpPr>
        <p:spPr bwMode="auto">
          <a:xfrm flipV="1">
            <a:off x="4678363" y="3627438"/>
            <a:ext cx="952500" cy="485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1" name="Line 53"/>
          <p:cNvSpPr>
            <a:spLocks noChangeShapeType="1"/>
          </p:cNvSpPr>
          <p:nvPr/>
        </p:nvSpPr>
        <p:spPr bwMode="auto">
          <a:xfrm>
            <a:off x="3640138" y="1612900"/>
            <a:ext cx="11160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2" name="Title 3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22.15</a:t>
            </a:r>
          </a:p>
        </p:txBody>
      </p:sp>
      <p:sp>
        <p:nvSpPr>
          <p:cNvPr id="21533" name="Rectangle 5"/>
          <p:cNvSpPr>
            <a:spLocks noChangeArrowheads="1"/>
          </p:cNvSpPr>
          <p:nvPr/>
        </p:nvSpPr>
        <p:spPr bwMode="auto">
          <a:xfrm>
            <a:off x="2074863" y="74613"/>
            <a:ext cx="4994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\\172.16.3.215\data4\Graphics\Powerpoint\MH_DCM\MH_DCM-TEXTEDIT PROJECTS\SALADIN 7e\Final files\chapt22\chapt22_labeled\Line\sal03717_t22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9525" y="296863"/>
            <a:ext cx="65849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Table 22.1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22" descr="sal03717_22_16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7188" y="127000"/>
            <a:ext cx="5865812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Freeform 14"/>
          <p:cNvSpPr>
            <a:spLocks/>
          </p:cNvSpPr>
          <p:nvPr/>
        </p:nvSpPr>
        <p:spPr bwMode="auto">
          <a:xfrm>
            <a:off x="6278563" y="5686425"/>
            <a:ext cx="93662" cy="63500"/>
          </a:xfrm>
          <a:custGeom>
            <a:avLst/>
            <a:gdLst>
              <a:gd name="T0" fmla="*/ 2147483647 w 58"/>
              <a:gd name="T1" fmla="*/ 2147483647 h 38"/>
              <a:gd name="T2" fmla="*/ 2147483647 w 58"/>
              <a:gd name="T3" fmla="*/ 0 h 38"/>
              <a:gd name="T4" fmla="*/ 2147483647 w 58"/>
              <a:gd name="T5" fmla="*/ 0 h 38"/>
              <a:gd name="T6" fmla="*/ 2147483647 w 58"/>
              <a:gd name="T7" fmla="*/ 0 h 38"/>
              <a:gd name="T8" fmla="*/ 2147483647 w 58"/>
              <a:gd name="T9" fmla="*/ 2147483647 h 38"/>
              <a:gd name="T10" fmla="*/ 2147483647 w 58"/>
              <a:gd name="T11" fmla="*/ 2147483647 h 38"/>
              <a:gd name="T12" fmla="*/ 2147483647 w 58"/>
              <a:gd name="T13" fmla="*/ 2147483647 h 38"/>
              <a:gd name="T14" fmla="*/ 2147483647 w 58"/>
              <a:gd name="T15" fmla="*/ 2147483647 h 38"/>
              <a:gd name="T16" fmla="*/ 0 w 58"/>
              <a:gd name="T17" fmla="*/ 2147483647 h 38"/>
              <a:gd name="T18" fmla="*/ 0 w 58"/>
              <a:gd name="T19" fmla="*/ 2147483647 h 38"/>
              <a:gd name="T20" fmla="*/ 2147483647 w 58"/>
              <a:gd name="T21" fmla="*/ 2147483647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38"/>
              <a:gd name="T35" fmla="*/ 58 w 58"/>
              <a:gd name="T36" fmla="*/ 38 h 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38">
                <a:moveTo>
                  <a:pt x="16" y="18"/>
                </a:moveTo>
                <a:lnTo>
                  <a:pt x="14" y="0"/>
                </a:lnTo>
                <a:lnTo>
                  <a:pt x="33" y="17"/>
                </a:lnTo>
                <a:lnTo>
                  <a:pt x="58" y="38"/>
                </a:lnTo>
                <a:lnTo>
                  <a:pt x="25" y="34"/>
                </a:lnTo>
                <a:lnTo>
                  <a:pt x="0" y="31"/>
                </a:lnTo>
                <a:lnTo>
                  <a:pt x="0" y="29"/>
                </a:lnTo>
                <a:lnTo>
                  <a:pt x="16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Freeform 15"/>
          <p:cNvSpPr>
            <a:spLocks/>
          </p:cNvSpPr>
          <p:nvPr/>
        </p:nvSpPr>
        <p:spPr bwMode="auto">
          <a:xfrm>
            <a:off x="5926138" y="5249863"/>
            <a:ext cx="95250" cy="65087"/>
          </a:xfrm>
          <a:custGeom>
            <a:avLst/>
            <a:gdLst>
              <a:gd name="T0" fmla="*/ 2147483647 w 58"/>
              <a:gd name="T1" fmla="*/ 2147483647 h 39"/>
              <a:gd name="T2" fmla="*/ 2147483647 w 58"/>
              <a:gd name="T3" fmla="*/ 0 h 39"/>
              <a:gd name="T4" fmla="*/ 2147483647 w 58"/>
              <a:gd name="T5" fmla="*/ 0 h 39"/>
              <a:gd name="T6" fmla="*/ 2147483647 w 58"/>
              <a:gd name="T7" fmla="*/ 0 h 39"/>
              <a:gd name="T8" fmla="*/ 2147483647 w 58"/>
              <a:gd name="T9" fmla="*/ 2147483647 h 39"/>
              <a:gd name="T10" fmla="*/ 0 w 58"/>
              <a:gd name="T11" fmla="*/ 2147483647 h 39"/>
              <a:gd name="T12" fmla="*/ 0 w 58"/>
              <a:gd name="T13" fmla="*/ 2147483647 h 39"/>
              <a:gd name="T14" fmla="*/ 2147483647 w 58"/>
              <a:gd name="T15" fmla="*/ 2147483647 h 39"/>
              <a:gd name="T16" fmla="*/ 2147483647 w 58"/>
              <a:gd name="T17" fmla="*/ 2147483647 h 39"/>
              <a:gd name="T18" fmla="*/ 2147483647 w 58"/>
              <a:gd name="T19" fmla="*/ 2147483647 h 39"/>
              <a:gd name="T20" fmla="*/ 2147483647 w 58"/>
              <a:gd name="T21" fmla="*/ 2147483647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39"/>
              <a:gd name="T35" fmla="*/ 58 w 58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39">
                <a:moveTo>
                  <a:pt x="42" y="19"/>
                </a:moveTo>
                <a:lnTo>
                  <a:pt x="44" y="0"/>
                </a:lnTo>
                <a:lnTo>
                  <a:pt x="25" y="17"/>
                </a:lnTo>
                <a:lnTo>
                  <a:pt x="0" y="39"/>
                </a:lnTo>
                <a:lnTo>
                  <a:pt x="33" y="34"/>
                </a:lnTo>
                <a:lnTo>
                  <a:pt x="58" y="31"/>
                </a:lnTo>
                <a:lnTo>
                  <a:pt x="58" y="30"/>
                </a:lnTo>
                <a:lnTo>
                  <a:pt x="42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Freeform 16"/>
          <p:cNvSpPr>
            <a:spLocks/>
          </p:cNvSpPr>
          <p:nvPr/>
        </p:nvSpPr>
        <p:spPr bwMode="auto">
          <a:xfrm>
            <a:off x="5008563" y="5249863"/>
            <a:ext cx="96837" cy="65087"/>
          </a:xfrm>
          <a:custGeom>
            <a:avLst/>
            <a:gdLst>
              <a:gd name="T0" fmla="*/ 2147483647 w 59"/>
              <a:gd name="T1" fmla="*/ 2147483647 h 39"/>
              <a:gd name="T2" fmla="*/ 2147483647 w 59"/>
              <a:gd name="T3" fmla="*/ 0 h 39"/>
              <a:gd name="T4" fmla="*/ 2147483647 w 59"/>
              <a:gd name="T5" fmla="*/ 0 h 39"/>
              <a:gd name="T6" fmla="*/ 2147483647 w 59"/>
              <a:gd name="T7" fmla="*/ 0 h 39"/>
              <a:gd name="T8" fmla="*/ 2147483647 w 59"/>
              <a:gd name="T9" fmla="*/ 2147483647 h 39"/>
              <a:gd name="T10" fmla="*/ 2147483647 w 59"/>
              <a:gd name="T11" fmla="*/ 2147483647 h 39"/>
              <a:gd name="T12" fmla="*/ 2147483647 w 59"/>
              <a:gd name="T13" fmla="*/ 2147483647 h 39"/>
              <a:gd name="T14" fmla="*/ 2147483647 w 59"/>
              <a:gd name="T15" fmla="*/ 2147483647 h 39"/>
              <a:gd name="T16" fmla="*/ 2147483647 w 59"/>
              <a:gd name="T17" fmla="*/ 2147483647 h 39"/>
              <a:gd name="T18" fmla="*/ 0 w 59"/>
              <a:gd name="T19" fmla="*/ 2147483647 h 39"/>
              <a:gd name="T20" fmla="*/ 2147483647 w 59"/>
              <a:gd name="T21" fmla="*/ 2147483647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"/>
              <a:gd name="T34" fmla="*/ 0 h 39"/>
              <a:gd name="T35" fmla="*/ 59 w 59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" h="39">
                <a:moveTo>
                  <a:pt x="17" y="19"/>
                </a:moveTo>
                <a:lnTo>
                  <a:pt x="16" y="0"/>
                </a:lnTo>
                <a:lnTo>
                  <a:pt x="34" y="17"/>
                </a:lnTo>
                <a:lnTo>
                  <a:pt x="59" y="39"/>
                </a:lnTo>
                <a:lnTo>
                  <a:pt x="27" y="34"/>
                </a:lnTo>
                <a:lnTo>
                  <a:pt x="2" y="31"/>
                </a:lnTo>
                <a:lnTo>
                  <a:pt x="0" y="30"/>
                </a:lnTo>
                <a:lnTo>
                  <a:pt x="17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Freeform 17"/>
          <p:cNvSpPr>
            <a:spLocks/>
          </p:cNvSpPr>
          <p:nvPr/>
        </p:nvSpPr>
        <p:spPr bwMode="auto">
          <a:xfrm>
            <a:off x="1862138" y="5124450"/>
            <a:ext cx="55562" cy="96838"/>
          </a:xfrm>
          <a:custGeom>
            <a:avLst/>
            <a:gdLst>
              <a:gd name="T0" fmla="*/ 2147483647 w 34"/>
              <a:gd name="T1" fmla="*/ 2147483647 h 59"/>
              <a:gd name="T2" fmla="*/ 2147483647 w 34"/>
              <a:gd name="T3" fmla="*/ 2147483647 h 59"/>
              <a:gd name="T4" fmla="*/ 2147483647 w 34"/>
              <a:gd name="T5" fmla="*/ 2147483647 h 59"/>
              <a:gd name="T6" fmla="*/ 2147483647 w 34"/>
              <a:gd name="T7" fmla="*/ 2147483647 h 59"/>
              <a:gd name="T8" fmla="*/ 2147483647 w 34"/>
              <a:gd name="T9" fmla="*/ 2147483647 h 59"/>
              <a:gd name="T10" fmla="*/ 2147483647 w 34"/>
              <a:gd name="T11" fmla="*/ 0 h 59"/>
              <a:gd name="T12" fmla="*/ 2147483647 w 34"/>
              <a:gd name="T13" fmla="*/ 0 h 59"/>
              <a:gd name="T14" fmla="*/ 2147483647 w 34"/>
              <a:gd name="T15" fmla="*/ 2147483647 h 59"/>
              <a:gd name="T16" fmla="*/ 0 w 34"/>
              <a:gd name="T17" fmla="*/ 2147483647 h 59"/>
              <a:gd name="T18" fmla="*/ 2147483647 w 34"/>
              <a:gd name="T19" fmla="*/ 2147483647 h 59"/>
              <a:gd name="T20" fmla="*/ 2147483647 w 34"/>
              <a:gd name="T21" fmla="*/ 2147483647 h 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59"/>
              <a:gd name="T35" fmla="*/ 34 w 34"/>
              <a:gd name="T36" fmla="*/ 59 h 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59">
                <a:moveTo>
                  <a:pt x="15" y="45"/>
                </a:moveTo>
                <a:lnTo>
                  <a:pt x="34" y="51"/>
                </a:lnTo>
                <a:lnTo>
                  <a:pt x="20" y="28"/>
                </a:lnTo>
                <a:lnTo>
                  <a:pt x="5" y="0"/>
                </a:lnTo>
                <a:lnTo>
                  <a:pt x="3" y="32"/>
                </a:lnTo>
                <a:lnTo>
                  <a:pt x="0" y="57"/>
                </a:lnTo>
                <a:lnTo>
                  <a:pt x="1" y="59"/>
                </a:lnTo>
                <a:lnTo>
                  <a:pt x="15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Freeform 18"/>
          <p:cNvSpPr>
            <a:spLocks/>
          </p:cNvSpPr>
          <p:nvPr/>
        </p:nvSpPr>
        <p:spPr bwMode="auto">
          <a:xfrm>
            <a:off x="2922588" y="5137150"/>
            <a:ext cx="55562" cy="96838"/>
          </a:xfrm>
          <a:custGeom>
            <a:avLst/>
            <a:gdLst>
              <a:gd name="T0" fmla="*/ 2147483647 w 34"/>
              <a:gd name="T1" fmla="*/ 2147483647 h 59"/>
              <a:gd name="T2" fmla="*/ 0 w 34"/>
              <a:gd name="T3" fmla="*/ 2147483647 h 59"/>
              <a:gd name="T4" fmla="*/ 0 w 34"/>
              <a:gd name="T5" fmla="*/ 2147483647 h 59"/>
              <a:gd name="T6" fmla="*/ 0 w 34"/>
              <a:gd name="T7" fmla="*/ 2147483647 h 59"/>
              <a:gd name="T8" fmla="*/ 2147483647 w 34"/>
              <a:gd name="T9" fmla="*/ 2147483647 h 59"/>
              <a:gd name="T10" fmla="*/ 2147483647 w 34"/>
              <a:gd name="T11" fmla="*/ 0 h 59"/>
              <a:gd name="T12" fmla="*/ 2147483647 w 34"/>
              <a:gd name="T13" fmla="*/ 0 h 59"/>
              <a:gd name="T14" fmla="*/ 2147483647 w 34"/>
              <a:gd name="T15" fmla="*/ 2147483647 h 59"/>
              <a:gd name="T16" fmla="*/ 2147483647 w 34"/>
              <a:gd name="T17" fmla="*/ 2147483647 h 59"/>
              <a:gd name="T18" fmla="*/ 2147483647 w 34"/>
              <a:gd name="T19" fmla="*/ 2147483647 h 59"/>
              <a:gd name="T20" fmla="*/ 2147483647 w 34"/>
              <a:gd name="T21" fmla="*/ 2147483647 h 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59"/>
              <a:gd name="T35" fmla="*/ 34 w 34"/>
              <a:gd name="T36" fmla="*/ 59 h 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59">
                <a:moveTo>
                  <a:pt x="19" y="45"/>
                </a:moveTo>
                <a:lnTo>
                  <a:pt x="0" y="51"/>
                </a:lnTo>
                <a:lnTo>
                  <a:pt x="12" y="28"/>
                </a:lnTo>
                <a:lnTo>
                  <a:pt x="30" y="0"/>
                </a:lnTo>
                <a:lnTo>
                  <a:pt x="31" y="32"/>
                </a:lnTo>
                <a:lnTo>
                  <a:pt x="34" y="57"/>
                </a:lnTo>
                <a:lnTo>
                  <a:pt x="33" y="59"/>
                </a:lnTo>
                <a:lnTo>
                  <a:pt x="19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Freeform 19"/>
          <p:cNvSpPr>
            <a:spLocks/>
          </p:cNvSpPr>
          <p:nvPr/>
        </p:nvSpPr>
        <p:spPr bwMode="auto">
          <a:xfrm>
            <a:off x="3130550" y="5383213"/>
            <a:ext cx="55563" cy="93662"/>
          </a:xfrm>
          <a:custGeom>
            <a:avLst/>
            <a:gdLst>
              <a:gd name="T0" fmla="*/ 2147483647 w 34"/>
              <a:gd name="T1" fmla="*/ 2147483647 h 57"/>
              <a:gd name="T2" fmla="*/ 2147483647 w 34"/>
              <a:gd name="T3" fmla="*/ 2147483647 h 57"/>
              <a:gd name="T4" fmla="*/ 2147483647 w 34"/>
              <a:gd name="T5" fmla="*/ 2147483647 h 57"/>
              <a:gd name="T6" fmla="*/ 2147483647 w 34"/>
              <a:gd name="T7" fmla="*/ 2147483647 h 57"/>
              <a:gd name="T8" fmla="*/ 2147483647 w 34"/>
              <a:gd name="T9" fmla="*/ 2147483647 h 57"/>
              <a:gd name="T10" fmla="*/ 2147483647 w 34"/>
              <a:gd name="T11" fmla="*/ 0 h 57"/>
              <a:gd name="T12" fmla="*/ 2147483647 w 34"/>
              <a:gd name="T13" fmla="*/ 0 h 57"/>
              <a:gd name="T14" fmla="*/ 2147483647 w 34"/>
              <a:gd name="T15" fmla="*/ 2147483647 h 57"/>
              <a:gd name="T16" fmla="*/ 0 w 34"/>
              <a:gd name="T17" fmla="*/ 2147483647 h 57"/>
              <a:gd name="T18" fmla="*/ 2147483647 w 34"/>
              <a:gd name="T19" fmla="*/ 2147483647 h 57"/>
              <a:gd name="T20" fmla="*/ 2147483647 w 34"/>
              <a:gd name="T21" fmla="*/ 2147483647 h 5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57"/>
              <a:gd name="T35" fmla="*/ 34 w 34"/>
              <a:gd name="T36" fmla="*/ 57 h 5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57">
                <a:moveTo>
                  <a:pt x="15" y="45"/>
                </a:moveTo>
                <a:lnTo>
                  <a:pt x="34" y="51"/>
                </a:lnTo>
                <a:lnTo>
                  <a:pt x="34" y="49"/>
                </a:lnTo>
                <a:lnTo>
                  <a:pt x="22" y="28"/>
                </a:lnTo>
                <a:lnTo>
                  <a:pt x="5" y="0"/>
                </a:lnTo>
                <a:lnTo>
                  <a:pt x="3" y="32"/>
                </a:lnTo>
                <a:lnTo>
                  <a:pt x="0" y="57"/>
                </a:lnTo>
                <a:lnTo>
                  <a:pt x="1" y="57"/>
                </a:lnTo>
                <a:lnTo>
                  <a:pt x="15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1" name="Freeform 20"/>
          <p:cNvSpPr>
            <a:spLocks/>
          </p:cNvSpPr>
          <p:nvPr/>
        </p:nvSpPr>
        <p:spPr bwMode="auto">
          <a:xfrm>
            <a:off x="6226175" y="5594350"/>
            <a:ext cx="92075" cy="134938"/>
          </a:xfrm>
          <a:custGeom>
            <a:avLst/>
            <a:gdLst>
              <a:gd name="T0" fmla="*/ 0 w 57"/>
              <a:gd name="T1" fmla="*/ 0 h 83"/>
              <a:gd name="T2" fmla="*/ 0 w 57"/>
              <a:gd name="T3" fmla="*/ 0 h 83"/>
              <a:gd name="T4" fmla="*/ 2147483647 w 57"/>
              <a:gd name="T5" fmla="*/ 2147483647 h 83"/>
              <a:gd name="T6" fmla="*/ 2147483647 w 57"/>
              <a:gd name="T7" fmla="*/ 2147483647 h 83"/>
              <a:gd name="T8" fmla="*/ 2147483647 w 57"/>
              <a:gd name="T9" fmla="*/ 2147483647 h 83"/>
              <a:gd name="T10" fmla="*/ 2147483647 w 57"/>
              <a:gd name="T11" fmla="*/ 2147483647 h 83"/>
              <a:gd name="T12" fmla="*/ 2147483647 w 57"/>
              <a:gd name="T13" fmla="*/ 2147483647 h 83"/>
              <a:gd name="T14" fmla="*/ 2147483647 w 57"/>
              <a:gd name="T15" fmla="*/ 2147483647 h 83"/>
              <a:gd name="T16" fmla="*/ 2147483647 w 57"/>
              <a:gd name="T17" fmla="*/ 2147483647 h 83"/>
              <a:gd name="T18" fmla="*/ 2147483647 w 57"/>
              <a:gd name="T19" fmla="*/ 2147483647 h 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"/>
              <a:gd name="T31" fmla="*/ 0 h 83"/>
              <a:gd name="T32" fmla="*/ 57 w 57"/>
              <a:gd name="T33" fmla="*/ 83 h 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" h="83">
                <a:moveTo>
                  <a:pt x="0" y="0"/>
                </a:moveTo>
                <a:lnTo>
                  <a:pt x="0" y="0"/>
                </a:lnTo>
                <a:lnTo>
                  <a:pt x="1" y="10"/>
                </a:lnTo>
                <a:lnTo>
                  <a:pt x="4" y="19"/>
                </a:lnTo>
                <a:lnTo>
                  <a:pt x="9" y="32"/>
                </a:lnTo>
                <a:lnTo>
                  <a:pt x="17" y="44"/>
                </a:lnTo>
                <a:lnTo>
                  <a:pt x="26" y="58"/>
                </a:lnTo>
                <a:lnTo>
                  <a:pt x="40" y="71"/>
                </a:lnTo>
                <a:lnTo>
                  <a:pt x="48" y="77"/>
                </a:lnTo>
                <a:lnTo>
                  <a:pt x="57" y="8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Freeform 21"/>
          <p:cNvSpPr>
            <a:spLocks/>
          </p:cNvSpPr>
          <p:nvPr/>
        </p:nvSpPr>
        <p:spPr bwMode="auto">
          <a:xfrm>
            <a:off x="5980113" y="5159375"/>
            <a:ext cx="95250" cy="133350"/>
          </a:xfrm>
          <a:custGeom>
            <a:avLst/>
            <a:gdLst>
              <a:gd name="T0" fmla="*/ 2147483647 w 58"/>
              <a:gd name="T1" fmla="*/ 0 h 82"/>
              <a:gd name="T2" fmla="*/ 2147483647 w 58"/>
              <a:gd name="T3" fmla="*/ 0 h 82"/>
              <a:gd name="T4" fmla="*/ 2147483647 w 58"/>
              <a:gd name="T5" fmla="*/ 2147483647 h 82"/>
              <a:gd name="T6" fmla="*/ 2147483647 w 58"/>
              <a:gd name="T7" fmla="*/ 2147483647 h 82"/>
              <a:gd name="T8" fmla="*/ 2147483647 w 58"/>
              <a:gd name="T9" fmla="*/ 2147483647 h 82"/>
              <a:gd name="T10" fmla="*/ 2147483647 w 58"/>
              <a:gd name="T11" fmla="*/ 2147483647 h 82"/>
              <a:gd name="T12" fmla="*/ 2147483647 w 58"/>
              <a:gd name="T13" fmla="*/ 2147483647 h 82"/>
              <a:gd name="T14" fmla="*/ 2147483647 w 58"/>
              <a:gd name="T15" fmla="*/ 2147483647 h 82"/>
              <a:gd name="T16" fmla="*/ 2147483647 w 58"/>
              <a:gd name="T17" fmla="*/ 2147483647 h 82"/>
              <a:gd name="T18" fmla="*/ 0 w 58"/>
              <a:gd name="T19" fmla="*/ 2147483647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"/>
              <a:gd name="T31" fmla="*/ 0 h 82"/>
              <a:gd name="T32" fmla="*/ 58 w 58"/>
              <a:gd name="T33" fmla="*/ 82 h 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" h="82">
                <a:moveTo>
                  <a:pt x="58" y="0"/>
                </a:moveTo>
                <a:lnTo>
                  <a:pt x="58" y="0"/>
                </a:lnTo>
                <a:lnTo>
                  <a:pt x="56" y="9"/>
                </a:lnTo>
                <a:lnTo>
                  <a:pt x="53" y="18"/>
                </a:lnTo>
                <a:lnTo>
                  <a:pt x="48" y="31"/>
                </a:lnTo>
                <a:lnTo>
                  <a:pt x="40" y="43"/>
                </a:lnTo>
                <a:lnTo>
                  <a:pt x="31" y="57"/>
                </a:lnTo>
                <a:lnTo>
                  <a:pt x="17" y="70"/>
                </a:lnTo>
                <a:lnTo>
                  <a:pt x="9" y="76"/>
                </a:lnTo>
                <a:lnTo>
                  <a:pt x="0" y="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3" name="Freeform 22"/>
          <p:cNvSpPr>
            <a:spLocks/>
          </p:cNvSpPr>
          <p:nvPr/>
        </p:nvSpPr>
        <p:spPr bwMode="auto">
          <a:xfrm>
            <a:off x="4957763" y="5159375"/>
            <a:ext cx="92075" cy="133350"/>
          </a:xfrm>
          <a:custGeom>
            <a:avLst/>
            <a:gdLst>
              <a:gd name="T0" fmla="*/ 0 w 56"/>
              <a:gd name="T1" fmla="*/ 0 h 82"/>
              <a:gd name="T2" fmla="*/ 0 w 56"/>
              <a:gd name="T3" fmla="*/ 0 h 82"/>
              <a:gd name="T4" fmla="*/ 2147483647 w 56"/>
              <a:gd name="T5" fmla="*/ 2147483647 h 82"/>
              <a:gd name="T6" fmla="*/ 2147483647 w 56"/>
              <a:gd name="T7" fmla="*/ 2147483647 h 82"/>
              <a:gd name="T8" fmla="*/ 2147483647 w 56"/>
              <a:gd name="T9" fmla="*/ 2147483647 h 82"/>
              <a:gd name="T10" fmla="*/ 2147483647 w 56"/>
              <a:gd name="T11" fmla="*/ 2147483647 h 82"/>
              <a:gd name="T12" fmla="*/ 2147483647 w 56"/>
              <a:gd name="T13" fmla="*/ 2147483647 h 82"/>
              <a:gd name="T14" fmla="*/ 2147483647 w 56"/>
              <a:gd name="T15" fmla="*/ 2147483647 h 82"/>
              <a:gd name="T16" fmla="*/ 2147483647 w 56"/>
              <a:gd name="T17" fmla="*/ 2147483647 h 82"/>
              <a:gd name="T18" fmla="*/ 2147483647 w 56"/>
              <a:gd name="T19" fmla="*/ 2147483647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6"/>
              <a:gd name="T31" fmla="*/ 0 h 82"/>
              <a:gd name="T32" fmla="*/ 56 w 56"/>
              <a:gd name="T33" fmla="*/ 82 h 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6" h="82">
                <a:moveTo>
                  <a:pt x="0" y="0"/>
                </a:moveTo>
                <a:lnTo>
                  <a:pt x="0" y="0"/>
                </a:lnTo>
                <a:lnTo>
                  <a:pt x="1" y="9"/>
                </a:lnTo>
                <a:lnTo>
                  <a:pt x="5" y="18"/>
                </a:lnTo>
                <a:lnTo>
                  <a:pt x="9" y="31"/>
                </a:lnTo>
                <a:lnTo>
                  <a:pt x="15" y="43"/>
                </a:lnTo>
                <a:lnTo>
                  <a:pt x="26" y="57"/>
                </a:lnTo>
                <a:lnTo>
                  <a:pt x="39" y="70"/>
                </a:lnTo>
                <a:lnTo>
                  <a:pt x="48" y="76"/>
                </a:lnTo>
                <a:lnTo>
                  <a:pt x="56" y="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Freeform 23"/>
          <p:cNvSpPr>
            <a:spLocks/>
          </p:cNvSpPr>
          <p:nvPr/>
        </p:nvSpPr>
        <p:spPr bwMode="auto">
          <a:xfrm>
            <a:off x="1879600" y="5183188"/>
            <a:ext cx="109538" cy="119062"/>
          </a:xfrm>
          <a:custGeom>
            <a:avLst/>
            <a:gdLst>
              <a:gd name="T0" fmla="*/ 2147483647 w 67"/>
              <a:gd name="T1" fmla="*/ 2147483647 h 73"/>
              <a:gd name="T2" fmla="*/ 2147483647 w 67"/>
              <a:gd name="T3" fmla="*/ 2147483647 h 73"/>
              <a:gd name="T4" fmla="*/ 2147483647 w 67"/>
              <a:gd name="T5" fmla="*/ 2147483647 h 73"/>
              <a:gd name="T6" fmla="*/ 2147483647 w 67"/>
              <a:gd name="T7" fmla="*/ 2147483647 h 73"/>
              <a:gd name="T8" fmla="*/ 2147483647 w 67"/>
              <a:gd name="T9" fmla="*/ 2147483647 h 73"/>
              <a:gd name="T10" fmla="*/ 2147483647 w 67"/>
              <a:gd name="T11" fmla="*/ 2147483647 h 73"/>
              <a:gd name="T12" fmla="*/ 2147483647 w 67"/>
              <a:gd name="T13" fmla="*/ 2147483647 h 73"/>
              <a:gd name="T14" fmla="*/ 2147483647 w 67"/>
              <a:gd name="T15" fmla="*/ 2147483647 h 73"/>
              <a:gd name="T16" fmla="*/ 2147483647 w 67"/>
              <a:gd name="T17" fmla="*/ 2147483647 h 73"/>
              <a:gd name="T18" fmla="*/ 0 w 67"/>
              <a:gd name="T19" fmla="*/ 0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73"/>
              <a:gd name="T32" fmla="*/ 67 w 67"/>
              <a:gd name="T33" fmla="*/ 73 h 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73">
                <a:moveTo>
                  <a:pt x="67" y="73"/>
                </a:moveTo>
                <a:lnTo>
                  <a:pt x="67" y="73"/>
                </a:lnTo>
                <a:lnTo>
                  <a:pt x="57" y="70"/>
                </a:lnTo>
                <a:lnTo>
                  <a:pt x="48" y="65"/>
                </a:lnTo>
                <a:lnTo>
                  <a:pt x="39" y="57"/>
                </a:lnTo>
                <a:lnTo>
                  <a:pt x="28" y="48"/>
                </a:lnTo>
                <a:lnTo>
                  <a:pt x="17" y="34"/>
                </a:lnTo>
                <a:lnTo>
                  <a:pt x="6" y="18"/>
                </a:lnTo>
                <a:lnTo>
                  <a:pt x="3" y="9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5" name="Freeform 24"/>
          <p:cNvSpPr>
            <a:spLocks/>
          </p:cNvSpPr>
          <p:nvPr/>
        </p:nvSpPr>
        <p:spPr bwMode="auto">
          <a:xfrm>
            <a:off x="2851150" y="5195888"/>
            <a:ext cx="109538" cy="119062"/>
          </a:xfrm>
          <a:custGeom>
            <a:avLst/>
            <a:gdLst>
              <a:gd name="T0" fmla="*/ 0 w 67"/>
              <a:gd name="T1" fmla="*/ 2147483647 h 73"/>
              <a:gd name="T2" fmla="*/ 0 w 67"/>
              <a:gd name="T3" fmla="*/ 2147483647 h 73"/>
              <a:gd name="T4" fmla="*/ 2147483647 w 67"/>
              <a:gd name="T5" fmla="*/ 2147483647 h 73"/>
              <a:gd name="T6" fmla="*/ 2147483647 w 67"/>
              <a:gd name="T7" fmla="*/ 2147483647 h 73"/>
              <a:gd name="T8" fmla="*/ 2147483647 w 67"/>
              <a:gd name="T9" fmla="*/ 2147483647 h 73"/>
              <a:gd name="T10" fmla="*/ 2147483647 w 67"/>
              <a:gd name="T11" fmla="*/ 2147483647 h 73"/>
              <a:gd name="T12" fmla="*/ 2147483647 w 67"/>
              <a:gd name="T13" fmla="*/ 2147483647 h 73"/>
              <a:gd name="T14" fmla="*/ 2147483647 w 67"/>
              <a:gd name="T15" fmla="*/ 2147483647 h 73"/>
              <a:gd name="T16" fmla="*/ 2147483647 w 67"/>
              <a:gd name="T17" fmla="*/ 2147483647 h 73"/>
              <a:gd name="T18" fmla="*/ 2147483647 w 67"/>
              <a:gd name="T19" fmla="*/ 0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73"/>
              <a:gd name="T32" fmla="*/ 67 w 67"/>
              <a:gd name="T33" fmla="*/ 73 h 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73">
                <a:moveTo>
                  <a:pt x="0" y="73"/>
                </a:moveTo>
                <a:lnTo>
                  <a:pt x="0" y="73"/>
                </a:lnTo>
                <a:lnTo>
                  <a:pt x="10" y="70"/>
                </a:lnTo>
                <a:lnTo>
                  <a:pt x="19" y="65"/>
                </a:lnTo>
                <a:lnTo>
                  <a:pt x="28" y="57"/>
                </a:lnTo>
                <a:lnTo>
                  <a:pt x="39" y="48"/>
                </a:lnTo>
                <a:lnTo>
                  <a:pt x="50" y="34"/>
                </a:lnTo>
                <a:lnTo>
                  <a:pt x="60" y="18"/>
                </a:lnTo>
                <a:lnTo>
                  <a:pt x="64" y="9"/>
                </a:lnTo>
                <a:lnTo>
                  <a:pt x="67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Freeform 25"/>
          <p:cNvSpPr>
            <a:spLocks/>
          </p:cNvSpPr>
          <p:nvPr/>
        </p:nvSpPr>
        <p:spPr bwMode="auto">
          <a:xfrm>
            <a:off x="3149600" y="5438775"/>
            <a:ext cx="109538" cy="123825"/>
          </a:xfrm>
          <a:custGeom>
            <a:avLst/>
            <a:gdLst>
              <a:gd name="T0" fmla="*/ 2147483647 w 67"/>
              <a:gd name="T1" fmla="*/ 2147483647 h 75"/>
              <a:gd name="T2" fmla="*/ 2147483647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2147483647 h 75"/>
              <a:gd name="T18" fmla="*/ 0 w 67"/>
              <a:gd name="T19" fmla="*/ 0 h 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75"/>
              <a:gd name="T32" fmla="*/ 67 w 67"/>
              <a:gd name="T33" fmla="*/ 75 h 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75">
                <a:moveTo>
                  <a:pt x="67" y="75"/>
                </a:moveTo>
                <a:lnTo>
                  <a:pt x="67" y="75"/>
                </a:lnTo>
                <a:lnTo>
                  <a:pt x="57" y="70"/>
                </a:lnTo>
                <a:lnTo>
                  <a:pt x="50" y="65"/>
                </a:lnTo>
                <a:lnTo>
                  <a:pt x="39" y="59"/>
                </a:lnTo>
                <a:lnTo>
                  <a:pt x="28" y="48"/>
                </a:lnTo>
                <a:lnTo>
                  <a:pt x="17" y="36"/>
                </a:lnTo>
                <a:lnTo>
                  <a:pt x="8" y="20"/>
                </a:lnTo>
                <a:lnTo>
                  <a:pt x="3" y="11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7" name="Freeform 26"/>
          <p:cNvSpPr>
            <a:spLocks/>
          </p:cNvSpPr>
          <p:nvPr/>
        </p:nvSpPr>
        <p:spPr bwMode="auto">
          <a:xfrm>
            <a:off x="3709988" y="1028700"/>
            <a:ext cx="428625" cy="219075"/>
          </a:xfrm>
          <a:custGeom>
            <a:avLst/>
            <a:gdLst>
              <a:gd name="T0" fmla="*/ 0 w 262"/>
              <a:gd name="T1" fmla="*/ 0 h 134"/>
              <a:gd name="T2" fmla="*/ 2147483647 w 262"/>
              <a:gd name="T3" fmla="*/ 0 h 134"/>
              <a:gd name="T4" fmla="*/ 2147483647 w 262"/>
              <a:gd name="T5" fmla="*/ 2147483647 h 134"/>
              <a:gd name="T6" fmla="*/ 0 60000 65536"/>
              <a:gd name="T7" fmla="*/ 0 60000 65536"/>
              <a:gd name="T8" fmla="*/ 0 60000 65536"/>
              <a:gd name="T9" fmla="*/ 0 w 262"/>
              <a:gd name="T10" fmla="*/ 0 h 134"/>
              <a:gd name="T11" fmla="*/ 262 w 262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" h="134">
                <a:moveTo>
                  <a:pt x="0" y="0"/>
                </a:moveTo>
                <a:lnTo>
                  <a:pt x="87" y="0"/>
                </a:lnTo>
                <a:lnTo>
                  <a:pt x="262" y="1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Freeform 27"/>
          <p:cNvSpPr>
            <a:spLocks/>
          </p:cNvSpPr>
          <p:nvPr/>
        </p:nvSpPr>
        <p:spPr bwMode="auto">
          <a:xfrm>
            <a:off x="3611563" y="1219200"/>
            <a:ext cx="903287" cy="388938"/>
          </a:xfrm>
          <a:custGeom>
            <a:avLst/>
            <a:gdLst>
              <a:gd name="T0" fmla="*/ 0 w 553"/>
              <a:gd name="T1" fmla="*/ 0 h 238"/>
              <a:gd name="T2" fmla="*/ 2147483647 w 553"/>
              <a:gd name="T3" fmla="*/ 0 h 238"/>
              <a:gd name="T4" fmla="*/ 2147483647 w 553"/>
              <a:gd name="T5" fmla="*/ 2147483647 h 238"/>
              <a:gd name="T6" fmla="*/ 0 60000 65536"/>
              <a:gd name="T7" fmla="*/ 0 60000 65536"/>
              <a:gd name="T8" fmla="*/ 0 60000 65536"/>
              <a:gd name="T9" fmla="*/ 0 w 553"/>
              <a:gd name="T10" fmla="*/ 0 h 238"/>
              <a:gd name="T11" fmla="*/ 553 w 553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3" h="238">
                <a:moveTo>
                  <a:pt x="0" y="0"/>
                </a:moveTo>
                <a:lnTo>
                  <a:pt x="96" y="0"/>
                </a:lnTo>
                <a:lnTo>
                  <a:pt x="553" y="23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9" name="Line 28"/>
          <p:cNvSpPr>
            <a:spLocks noChangeShapeType="1"/>
          </p:cNvSpPr>
          <p:nvPr/>
        </p:nvSpPr>
        <p:spPr bwMode="auto">
          <a:xfrm flipH="1">
            <a:off x="4711700" y="1033463"/>
            <a:ext cx="717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Line 29"/>
          <p:cNvSpPr>
            <a:spLocks noChangeShapeType="1"/>
          </p:cNvSpPr>
          <p:nvPr/>
        </p:nvSpPr>
        <p:spPr bwMode="auto">
          <a:xfrm flipH="1">
            <a:off x="4938713" y="1223963"/>
            <a:ext cx="4889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1" name="Line 30"/>
          <p:cNvSpPr>
            <a:spLocks noChangeShapeType="1"/>
          </p:cNvSpPr>
          <p:nvPr/>
        </p:nvSpPr>
        <p:spPr bwMode="auto">
          <a:xfrm flipH="1">
            <a:off x="6346825" y="4011613"/>
            <a:ext cx="323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Line 31"/>
          <p:cNvSpPr>
            <a:spLocks noChangeShapeType="1"/>
          </p:cNvSpPr>
          <p:nvPr/>
        </p:nvSpPr>
        <p:spPr bwMode="auto">
          <a:xfrm flipH="1">
            <a:off x="6305550" y="3759200"/>
            <a:ext cx="3698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3" name="Line 32"/>
          <p:cNvSpPr>
            <a:spLocks noChangeShapeType="1"/>
          </p:cNvSpPr>
          <p:nvPr/>
        </p:nvSpPr>
        <p:spPr bwMode="auto">
          <a:xfrm flipH="1">
            <a:off x="3365500" y="4071938"/>
            <a:ext cx="2762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4" name="Line 33"/>
          <p:cNvSpPr>
            <a:spLocks noChangeShapeType="1"/>
          </p:cNvSpPr>
          <p:nvPr/>
        </p:nvSpPr>
        <p:spPr bwMode="auto">
          <a:xfrm flipH="1">
            <a:off x="3381375" y="3824288"/>
            <a:ext cx="2603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5" name="Line 34"/>
          <p:cNvSpPr>
            <a:spLocks noChangeShapeType="1"/>
          </p:cNvSpPr>
          <p:nvPr/>
        </p:nvSpPr>
        <p:spPr bwMode="auto">
          <a:xfrm flipV="1">
            <a:off x="5510213" y="5761038"/>
            <a:ext cx="3175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6" name="Line 35"/>
          <p:cNvSpPr>
            <a:spLocks noChangeShapeType="1"/>
          </p:cNvSpPr>
          <p:nvPr/>
        </p:nvSpPr>
        <p:spPr bwMode="auto">
          <a:xfrm flipV="1">
            <a:off x="6423025" y="5780088"/>
            <a:ext cx="158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7" name="Line 36"/>
          <p:cNvSpPr>
            <a:spLocks noChangeShapeType="1"/>
          </p:cNvSpPr>
          <p:nvPr/>
        </p:nvSpPr>
        <p:spPr bwMode="auto">
          <a:xfrm>
            <a:off x="5068888" y="5661025"/>
            <a:ext cx="936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8" name="Line 37"/>
          <p:cNvSpPr>
            <a:spLocks noChangeShapeType="1"/>
          </p:cNvSpPr>
          <p:nvPr/>
        </p:nvSpPr>
        <p:spPr bwMode="auto">
          <a:xfrm>
            <a:off x="6738938" y="5703888"/>
            <a:ext cx="1587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Line 38"/>
          <p:cNvSpPr>
            <a:spLocks noChangeShapeType="1"/>
          </p:cNvSpPr>
          <p:nvPr/>
        </p:nvSpPr>
        <p:spPr bwMode="auto">
          <a:xfrm flipV="1">
            <a:off x="2413000" y="5915025"/>
            <a:ext cx="1588" cy="80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0" name="Line 39"/>
          <p:cNvSpPr>
            <a:spLocks noChangeShapeType="1"/>
          </p:cNvSpPr>
          <p:nvPr/>
        </p:nvSpPr>
        <p:spPr bwMode="auto">
          <a:xfrm flipV="1">
            <a:off x="1982788" y="5724525"/>
            <a:ext cx="1587" cy="146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1" name="Line 40"/>
          <p:cNvSpPr>
            <a:spLocks noChangeShapeType="1"/>
          </p:cNvSpPr>
          <p:nvPr/>
        </p:nvSpPr>
        <p:spPr bwMode="auto">
          <a:xfrm flipV="1">
            <a:off x="3275013" y="5673725"/>
            <a:ext cx="31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2" name="Line 41"/>
          <p:cNvSpPr>
            <a:spLocks noChangeShapeType="1"/>
          </p:cNvSpPr>
          <p:nvPr/>
        </p:nvSpPr>
        <p:spPr bwMode="auto">
          <a:xfrm>
            <a:off x="3803650" y="5502275"/>
            <a:ext cx="1588" cy="141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3" name="Text Box 466"/>
          <p:cNvSpPr txBox="1">
            <a:spLocks noChangeArrowheads="1"/>
          </p:cNvSpPr>
          <p:nvPr/>
        </p:nvSpPr>
        <p:spPr bwMode="auto">
          <a:xfrm>
            <a:off x="3687763" y="474663"/>
            <a:ext cx="4619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No airflow</a:t>
            </a:r>
          </a:p>
        </p:txBody>
      </p:sp>
      <p:sp>
        <p:nvSpPr>
          <p:cNvPr id="23584" name="Text Box 467"/>
          <p:cNvSpPr txBox="1">
            <a:spLocks noChangeArrowheads="1"/>
          </p:cNvSpPr>
          <p:nvPr/>
        </p:nvSpPr>
        <p:spPr bwMode="auto">
          <a:xfrm>
            <a:off x="3182938" y="973138"/>
            <a:ext cx="5889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Pleural cavity</a:t>
            </a:r>
          </a:p>
        </p:txBody>
      </p:sp>
      <p:sp>
        <p:nvSpPr>
          <p:cNvPr id="23585" name="Text Box 468"/>
          <p:cNvSpPr txBox="1">
            <a:spLocks noChangeArrowheads="1"/>
          </p:cNvSpPr>
          <p:nvPr/>
        </p:nvSpPr>
        <p:spPr bwMode="auto">
          <a:xfrm>
            <a:off x="3182938" y="1165225"/>
            <a:ext cx="4937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Diaphragm</a:t>
            </a:r>
          </a:p>
        </p:txBody>
      </p:sp>
      <p:sp>
        <p:nvSpPr>
          <p:cNvPr id="23586" name="Text Box 469"/>
          <p:cNvSpPr txBox="1">
            <a:spLocks noChangeArrowheads="1"/>
          </p:cNvSpPr>
          <p:nvPr/>
        </p:nvSpPr>
        <p:spPr bwMode="auto">
          <a:xfrm>
            <a:off x="1966913" y="2235200"/>
            <a:ext cx="801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Ribs swing upward</a:t>
            </a:r>
          </a:p>
          <a:p>
            <a:r>
              <a:rPr lang="en-US" sz="600" b="1"/>
              <a:t>like bucket handles</a:t>
            </a:r>
          </a:p>
          <a:p>
            <a:r>
              <a:rPr lang="en-US" sz="600" b="1"/>
              <a:t>during inspiration.</a:t>
            </a:r>
          </a:p>
        </p:txBody>
      </p:sp>
      <p:sp>
        <p:nvSpPr>
          <p:cNvPr id="23587" name="Text Box 470"/>
          <p:cNvSpPr txBox="1">
            <a:spLocks noChangeArrowheads="1"/>
          </p:cNvSpPr>
          <p:nvPr/>
        </p:nvSpPr>
        <p:spPr bwMode="auto">
          <a:xfrm>
            <a:off x="4068763" y="2225675"/>
            <a:ext cx="1042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At rest, atmospheric and</a:t>
            </a:r>
          </a:p>
          <a:p>
            <a:r>
              <a:rPr lang="en-US" sz="600" b="1"/>
              <a:t>intrapulmonary pressures</a:t>
            </a:r>
          </a:p>
          <a:p>
            <a:r>
              <a:rPr lang="en-US" sz="600" b="1"/>
              <a:t>are equal, and there is</a:t>
            </a:r>
          </a:p>
          <a:p>
            <a:r>
              <a:rPr lang="en-US" sz="600" b="1"/>
              <a:t>no airflow.</a:t>
            </a:r>
          </a:p>
        </p:txBody>
      </p:sp>
      <p:sp>
        <p:nvSpPr>
          <p:cNvPr id="23588" name="Text Box 471"/>
          <p:cNvSpPr txBox="1">
            <a:spLocks noChangeArrowheads="1"/>
          </p:cNvSpPr>
          <p:nvPr/>
        </p:nvSpPr>
        <p:spPr bwMode="auto">
          <a:xfrm>
            <a:off x="6467475" y="2536825"/>
            <a:ext cx="895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Ribs swing downward</a:t>
            </a:r>
          </a:p>
          <a:p>
            <a:r>
              <a:rPr lang="en-US" sz="600" b="1"/>
              <a:t>like bucket handles</a:t>
            </a:r>
          </a:p>
          <a:p>
            <a:r>
              <a:rPr lang="en-US" sz="600" b="1"/>
              <a:t>during expiration.</a:t>
            </a:r>
          </a:p>
        </p:txBody>
      </p:sp>
      <p:sp>
        <p:nvSpPr>
          <p:cNvPr id="23589" name="Text Box 472"/>
          <p:cNvSpPr txBox="1">
            <a:spLocks noChangeArrowheads="1"/>
          </p:cNvSpPr>
          <p:nvPr/>
        </p:nvSpPr>
        <p:spPr bwMode="auto">
          <a:xfrm>
            <a:off x="5168900" y="2967038"/>
            <a:ext cx="3206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Pause</a:t>
            </a:r>
          </a:p>
        </p:txBody>
      </p:sp>
      <p:sp>
        <p:nvSpPr>
          <p:cNvPr id="23590" name="Text Box 474"/>
          <p:cNvSpPr txBox="1">
            <a:spLocks noChangeArrowheads="1"/>
          </p:cNvSpPr>
          <p:nvPr/>
        </p:nvSpPr>
        <p:spPr bwMode="auto">
          <a:xfrm>
            <a:off x="2163763" y="3373438"/>
            <a:ext cx="3524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Airflow</a:t>
            </a:r>
          </a:p>
        </p:txBody>
      </p:sp>
      <p:sp>
        <p:nvSpPr>
          <p:cNvPr id="23591" name="Text Box 476"/>
          <p:cNvSpPr txBox="1">
            <a:spLocks noChangeArrowheads="1"/>
          </p:cNvSpPr>
          <p:nvPr/>
        </p:nvSpPr>
        <p:spPr bwMode="auto">
          <a:xfrm>
            <a:off x="3970338" y="2232025"/>
            <a:ext cx="13493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1</a:t>
            </a:r>
          </a:p>
        </p:txBody>
      </p:sp>
      <p:sp>
        <p:nvSpPr>
          <p:cNvPr id="23592" name="Text Box 477"/>
          <p:cNvSpPr txBox="1">
            <a:spLocks noChangeArrowheads="1"/>
          </p:cNvSpPr>
          <p:nvPr/>
        </p:nvSpPr>
        <p:spPr bwMode="auto">
          <a:xfrm>
            <a:off x="5062538" y="2965450"/>
            <a:ext cx="1349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4</a:t>
            </a:r>
          </a:p>
        </p:txBody>
      </p:sp>
      <p:sp>
        <p:nvSpPr>
          <p:cNvPr id="23593" name="Text Box 478"/>
          <p:cNvSpPr txBox="1">
            <a:spLocks noChangeArrowheads="1"/>
          </p:cNvSpPr>
          <p:nvPr/>
        </p:nvSpPr>
        <p:spPr bwMode="auto">
          <a:xfrm>
            <a:off x="5160963" y="3282950"/>
            <a:ext cx="3524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Airflow</a:t>
            </a:r>
          </a:p>
        </p:txBody>
      </p:sp>
      <p:sp>
        <p:nvSpPr>
          <p:cNvPr id="23594" name="Text Box 479"/>
          <p:cNvSpPr txBox="1">
            <a:spLocks noChangeArrowheads="1"/>
          </p:cNvSpPr>
          <p:nvPr/>
        </p:nvSpPr>
        <p:spPr bwMode="auto">
          <a:xfrm>
            <a:off x="5457825" y="985838"/>
            <a:ext cx="13620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it-IT" sz="600" b="1"/>
              <a:t>Intrapulmonary pressure 0 cm H</a:t>
            </a:r>
            <a:r>
              <a:rPr lang="it-IT" sz="600" b="1" baseline="-25000"/>
              <a:t>2</a:t>
            </a:r>
            <a:r>
              <a:rPr lang="it-IT" sz="600" b="1"/>
              <a:t>O</a:t>
            </a:r>
            <a:endParaRPr lang="en-US" sz="600" b="1"/>
          </a:p>
        </p:txBody>
      </p:sp>
      <p:sp>
        <p:nvSpPr>
          <p:cNvPr id="23595" name="Text Box 480"/>
          <p:cNvSpPr txBox="1">
            <a:spLocks noChangeArrowheads="1"/>
          </p:cNvSpPr>
          <p:nvPr/>
        </p:nvSpPr>
        <p:spPr bwMode="auto">
          <a:xfrm>
            <a:off x="5457825" y="1174750"/>
            <a:ext cx="12636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it-IT" sz="600" b="1"/>
              <a:t>Intrapleural pressure –5 cm H</a:t>
            </a:r>
            <a:r>
              <a:rPr lang="it-IT" sz="600" b="1" baseline="-25000"/>
              <a:t>2</a:t>
            </a:r>
            <a:r>
              <a:rPr lang="it-IT" sz="600" b="1"/>
              <a:t>O</a:t>
            </a:r>
            <a:endParaRPr lang="en-US" sz="600" b="1"/>
          </a:p>
        </p:txBody>
      </p:sp>
      <p:sp>
        <p:nvSpPr>
          <p:cNvPr id="23596" name="Freeform 483"/>
          <p:cNvSpPr>
            <a:spLocks/>
          </p:cNvSpPr>
          <p:nvPr/>
        </p:nvSpPr>
        <p:spPr bwMode="auto">
          <a:xfrm>
            <a:off x="6034088" y="4403725"/>
            <a:ext cx="82550" cy="171450"/>
          </a:xfrm>
          <a:custGeom>
            <a:avLst/>
            <a:gdLst>
              <a:gd name="T0" fmla="*/ 2147483647 w 50"/>
              <a:gd name="T1" fmla="*/ 2147483647 h 105"/>
              <a:gd name="T2" fmla="*/ 2147483647 w 50"/>
              <a:gd name="T3" fmla="*/ 2147483647 h 105"/>
              <a:gd name="T4" fmla="*/ 2147483647 w 50"/>
              <a:gd name="T5" fmla="*/ 2147483647 h 105"/>
              <a:gd name="T6" fmla="*/ 2147483647 w 50"/>
              <a:gd name="T7" fmla="*/ 2147483647 h 105"/>
              <a:gd name="T8" fmla="*/ 2147483647 w 50"/>
              <a:gd name="T9" fmla="*/ 2147483647 h 105"/>
              <a:gd name="T10" fmla="*/ 0 w 50"/>
              <a:gd name="T11" fmla="*/ 2147483647 h 105"/>
              <a:gd name="T12" fmla="*/ 0 w 50"/>
              <a:gd name="T13" fmla="*/ 2147483647 h 105"/>
              <a:gd name="T14" fmla="*/ 0 w 50"/>
              <a:gd name="T15" fmla="*/ 2147483647 h 105"/>
              <a:gd name="T16" fmla="*/ 2147483647 w 50"/>
              <a:gd name="T17" fmla="*/ 2147483647 h 105"/>
              <a:gd name="T18" fmla="*/ 2147483647 w 50"/>
              <a:gd name="T19" fmla="*/ 0 h 105"/>
              <a:gd name="T20" fmla="*/ 2147483647 w 50"/>
              <a:gd name="T21" fmla="*/ 0 h 105"/>
              <a:gd name="T22" fmla="*/ 2147483647 w 50"/>
              <a:gd name="T23" fmla="*/ 2147483647 h 105"/>
              <a:gd name="T24" fmla="*/ 2147483647 w 50"/>
              <a:gd name="T25" fmla="*/ 2147483647 h 105"/>
              <a:gd name="T26" fmla="*/ 2147483647 w 50"/>
              <a:gd name="T27" fmla="*/ 2147483647 h 105"/>
              <a:gd name="T28" fmla="*/ 2147483647 w 50"/>
              <a:gd name="T29" fmla="*/ 2147483647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0"/>
              <a:gd name="T46" fmla="*/ 0 h 105"/>
              <a:gd name="T47" fmla="*/ 50 w 50"/>
              <a:gd name="T48" fmla="*/ 105 h 1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0" h="105">
                <a:moveTo>
                  <a:pt x="36" y="56"/>
                </a:moveTo>
                <a:lnTo>
                  <a:pt x="36" y="105"/>
                </a:lnTo>
                <a:lnTo>
                  <a:pt x="12" y="105"/>
                </a:lnTo>
                <a:lnTo>
                  <a:pt x="12" y="56"/>
                </a:lnTo>
                <a:lnTo>
                  <a:pt x="0" y="64"/>
                </a:lnTo>
                <a:lnTo>
                  <a:pt x="11" y="36"/>
                </a:lnTo>
                <a:lnTo>
                  <a:pt x="25" y="0"/>
                </a:lnTo>
                <a:lnTo>
                  <a:pt x="39" y="36"/>
                </a:lnTo>
                <a:lnTo>
                  <a:pt x="50" y="64"/>
                </a:lnTo>
                <a:lnTo>
                  <a:pt x="36" y="56"/>
                </a:lnTo>
                <a:close/>
              </a:path>
            </a:pathLst>
          </a:custGeom>
          <a:solidFill>
            <a:srgbClr val="9DB964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7" name="Freeform 484"/>
          <p:cNvSpPr>
            <a:spLocks/>
          </p:cNvSpPr>
          <p:nvPr/>
        </p:nvSpPr>
        <p:spPr bwMode="auto">
          <a:xfrm>
            <a:off x="2954338" y="4525963"/>
            <a:ext cx="80962" cy="171450"/>
          </a:xfrm>
          <a:custGeom>
            <a:avLst/>
            <a:gdLst>
              <a:gd name="T0" fmla="*/ 2147483647 w 50"/>
              <a:gd name="T1" fmla="*/ 2147483647 h 105"/>
              <a:gd name="T2" fmla="*/ 2147483647 w 50"/>
              <a:gd name="T3" fmla="*/ 0 h 105"/>
              <a:gd name="T4" fmla="*/ 2147483647 w 50"/>
              <a:gd name="T5" fmla="*/ 0 h 105"/>
              <a:gd name="T6" fmla="*/ 2147483647 w 50"/>
              <a:gd name="T7" fmla="*/ 2147483647 h 105"/>
              <a:gd name="T8" fmla="*/ 2147483647 w 50"/>
              <a:gd name="T9" fmla="*/ 2147483647 h 105"/>
              <a:gd name="T10" fmla="*/ 2147483647 w 50"/>
              <a:gd name="T11" fmla="*/ 2147483647 h 105"/>
              <a:gd name="T12" fmla="*/ 2147483647 w 50"/>
              <a:gd name="T13" fmla="*/ 2147483647 h 105"/>
              <a:gd name="T14" fmla="*/ 2147483647 w 50"/>
              <a:gd name="T15" fmla="*/ 2147483647 h 105"/>
              <a:gd name="T16" fmla="*/ 2147483647 w 50"/>
              <a:gd name="T17" fmla="*/ 2147483647 h 105"/>
              <a:gd name="T18" fmla="*/ 2147483647 w 50"/>
              <a:gd name="T19" fmla="*/ 2147483647 h 105"/>
              <a:gd name="T20" fmla="*/ 2147483647 w 50"/>
              <a:gd name="T21" fmla="*/ 2147483647 h 105"/>
              <a:gd name="T22" fmla="*/ 2147483647 w 50"/>
              <a:gd name="T23" fmla="*/ 2147483647 h 105"/>
              <a:gd name="T24" fmla="*/ 0 w 50"/>
              <a:gd name="T25" fmla="*/ 2147483647 h 105"/>
              <a:gd name="T26" fmla="*/ 0 w 50"/>
              <a:gd name="T27" fmla="*/ 2147483647 h 105"/>
              <a:gd name="T28" fmla="*/ 2147483647 w 50"/>
              <a:gd name="T29" fmla="*/ 2147483647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0"/>
              <a:gd name="T46" fmla="*/ 0 h 105"/>
              <a:gd name="T47" fmla="*/ 50 w 50"/>
              <a:gd name="T48" fmla="*/ 105 h 1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0" h="105">
                <a:moveTo>
                  <a:pt x="14" y="48"/>
                </a:moveTo>
                <a:lnTo>
                  <a:pt x="14" y="0"/>
                </a:lnTo>
                <a:lnTo>
                  <a:pt x="37" y="0"/>
                </a:lnTo>
                <a:lnTo>
                  <a:pt x="37" y="48"/>
                </a:lnTo>
                <a:lnTo>
                  <a:pt x="50" y="41"/>
                </a:lnTo>
                <a:lnTo>
                  <a:pt x="39" y="69"/>
                </a:lnTo>
                <a:lnTo>
                  <a:pt x="25" y="105"/>
                </a:lnTo>
                <a:lnTo>
                  <a:pt x="11" y="69"/>
                </a:lnTo>
                <a:lnTo>
                  <a:pt x="0" y="41"/>
                </a:lnTo>
                <a:lnTo>
                  <a:pt x="14" y="48"/>
                </a:lnTo>
                <a:close/>
              </a:path>
            </a:pathLst>
          </a:custGeom>
          <a:solidFill>
            <a:srgbClr val="9DB964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8" name="Freeform 485"/>
          <p:cNvSpPr>
            <a:spLocks/>
          </p:cNvSpPr>
          <p:nvPr/>
        </p:nvSpPr>
        <p:spPr bwMode="auto">
          <a:xfrm>
            <a:off x="5502275" y="3911600"/>
            <a:ext cx="169863" cy="80963"/>
          </a:xfrm>
          <a:custGeom>
            <a:avLst/>
            <a:gdLst>
              <a:gd name="T0" fmla="*/ 2147483647 w 103"/>
              <a:gd name="T1" fmla="*/ 2147483647 h 50"/>
              <a:gd name="T2" fmla="*/ 0 w 103"/>
              <a:gd name="T3" fmla="*/ 2147483647 h 50"/>
              <a:gd name="T4" fmla="*/ 0 w 103"/>
              <a:gd name="T5" fmla="*/ 2147483647 h 50"/>
              <a:gd name="T6" fmla="*/ 2147483647 w 103"/>
              <a:gd name="T7" fmla="*/ 2147483647 h 50"/>
              <a:gd name="T8" fmla="*/ 2147483647 w 103"/>
              <a:gd name="T9" fmla="*/ 2147483647 h 50"/>
              <a:gd name="T10" fmla="*/ 2147483647 w 103"/>
              <a:gd name="T11" fmla="*/ 2147483647 h 50"/>
              <a:gd name="T12" fmla="*/ 2147483647 w 103"/>
              <a:gd name="T13" fmla="*/ 0 h 50"/>
              <a:gd name="T14" fmla="*/ 2147483647 w 103"/>
              <a:gd name="T15" fmla="*/ 0 h 50"/>
              <a:gd name="T16" fmla="*/ 2147483647 w 103"/>
              <a:gd name="T17" fmla="*/ 2147483647 h 50"/>
              <a:gd name="T18" fmla="*/ 2147483647 w 103"/>
              <a:gd name="T19" fmla="*/ 2147483647 h 50"/>
              <a:gd name="T20" fmla="*/ 2147483647 w 103"/>
              <a:gd name="T21" fmla="*/ 2147483647 h 50"/>
              <a:gd name="T22" fmla="*/ 2147483647 w 103"/>
              <a:gd name="T23" fmla="*/ 2147483647 h 50"/>
              <a:gd name="T24" fmla="*/ 2147483647 w 103"/>
              <a:gd name="T25" fmla="*/ 2147483647 h 50"/>
              <a:gd name="T26" fmla="*/ 2147483647 w 103"/>
              <a:gd name="T27" fmla="*/ 2147483647 h 50"/>
              <a:gd name="T28" fmla="*/ 2147483647 w 103"/>
              <a:gd name="T29" fmla="*/ 2147483647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3"/>
              <a:gd name="T46" fmla="*/ 0 h 50"/>
              <a:gd name="T47" fmla="*/ 103 w 103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3" h="50">
                <a:moveTo>
                  <a:pt x="47" y="36"/>
                </a:moveTo>
                <a:lnTo>
                  <a:pt x="0" y="36"/>
                </a:lnTo>
                <a:lnTo>
                  <a:pt x="0" y="14"/>
                </a:lnTo>
                <a:lnTo>
                  <a:pt x="47" y="14"/>
                </a:lnTo>
                <a:lnTo>
                  <a:pt x="39" y="1"/>
                </a:lnTo>
                <a:lnTo>
                  <a:pt x="40" y="0"/>
                </a:lnTo>
                <a:lnTo>
                  <a:pt x="67" y="12"/>
                </a:lnTo>
                <a:lnTo>
                  <a:pt x="103" y="25"/>
                </a:lnTo>
                <a:lnTo>
                  <a:pt x="67" y="39"/>
                </a:lnTo>
                <a:lnTo>
                  <a:pt x="40" y="50"/>
                </a:lnTo>
                <a:lnTo>
                  <a:pt x="39" y="50"/>
                </a:lnTo>
                <a:lnTo>
                  <a:pt x="47" y="36"/>
                </a:lnTo>
                <a:close/>
              </a:path>
            </a:pathLst>
          </a:custGeom>
          <a:solidFill>
            <a:srgbClr val="9DB964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9" name="Freeform 486"/>
          <p:cNvSpPr>
            <a:spLocks/>
          </p:cNvSpPr>
          <p:nvPr/>
        </p:nvSpPr>
        <p:spPr bwMode="auto">
          <a:xfrm>
            <a:off x="5164138" y="5467350"/>
            <a:ext cx="171450" cy="85725"/>
          </a:xfrm>
          <a:custGeom>
            <a:avLst/>
            <a:gdLst>
              <a:gd name="T0" fmla="*/ 2147483647 w 105"/>
              <a:gd name="T1" fmla="*/ 2147483647 h 52"/>
              <a:gd name="T2" fmla="*/ 0 w 105"/>
              <a:gd name="T3" fmla="*/ 2147483647 h 52"/>
              <a:gd name="T4" fmla="*/ 0 w 105"/>
              <a:gd name="T5" fmla="*/ 2147483647 h 52"/>
              <a:gd name="T6" fmla="*/ 2147483647 w 105"/>
              <a:gd name="T7" fmla="*/ 2147483647 h 52"/>
              <a:gd name="T8" fmla="*/ 2147483647 w 105"/>
              <a:gd name="T9" fmla="*/ 2147483647 h 52"/>
              <a:gd name="T10" fmla="*/ 2147483647 w 105"/>
              <a:gd name="T11" fmla="*/ 2147483647 h 52"/>
              <a:gd name="T12" fmla="*/ 2147483647 w 105"/>
              <a:gd name="T13" fmla="*/ 0 h 52"/>
              <a:gd name="T14" fmla="*/ 2147483647 w 105"/>
              <a:gd name="T15" fmla="*/ 0 h 52"/>
              <a:gd name="T16" fmla="*/ 2147483647 w 105"/>
              <a:gd name="T17" fmla="*/ 2147483647 h 52"/>
              <a:gd name="T18" fmla="*/ 2147483647 w 105"/>
              <a:gd name="T19" fmla="*/ 2147483647 h 52"/>
              <a:gd name="T20" fmla="*/ 2147483647 w 105"/>
              <a:gd name="T21" fmla="*/ 2147483647 h 52"/>
              <a:gd name="T22" fmla="*/ 2147483647 w 105"/>
              <a:gd name="T23" fmla="*/ 2147483647 h 52"/>
              <a:gd name="T24" fmla="*/ 2147483647 w 105"/>
              <a:gd name="T25" fmla="*/ 2147483647 h 52"/>
              <a:gd name="T26" fmla="*/ 2147483647 w 105"/>
              <a:gd name="T27" fmla="*/ 2147483647 h 52"/>
              <a:gd name="T28" fmla="*/ 2147483647 w 105"/>
              <a:gd name="T29" fmla="*/ 2147483647 h 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5"/>
              <a:gd name="T46" fmla="*/ 0 h 52"/>
              <a:gd name="T47" fmla="*/ 105 w 105"/>
              <a:gd name="T48" fmla="*/ 52 h 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5" h="52">
                <a:moveTo>
                  <a:pt x="49" y="36"/>
                </a:moveTo>
                <a:lnTo>
                  <a:pt x="0" y="36"/>
                </a:lnTo>
                <a:lnTo>
                  <a:pt x="0" y="14"/>
                </a:lnTo>
                <a:lnTo>
                  <a:pt x="47" y="14"/>
                </a:lnTo>
                <a:lnTo>
                  <a:pt x="41" y="2"/>
                </a:lnTo>
                <a:lnTo>
                  <a:pt x="41" y="0"/>
                </a:lnTo>
                <a:lnTo>
                  <a:pt x="69" y="13"/>
                </a:lnTo>
                <a:lnTo>
                  <a:pt x="105" y="27"/>
                </a:lnTo>
                <a:lnTo>
                  <a:pt x="69" y="39"/>
                </a:lnTo>
                <a:lnTo>
                  <a:pt x="41" y="52"/>
                </a:lnTo>
                <a:lnTo>
                  <a:pt x="41" y="50"/>
                </a:lnTo>
                <a:lnTo>
                  <a:pt x="49" y="36"/>
                </a:lnTo>
                <a:close/>
              </a:path>
            </a:pathLst>
          </a:custGeom>
          <a:solidFill>
            <a:srgbClr val="9DB964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0" name="Freeform 487"/>
          <p:cNvSpPr>
            <a:spLocks/>
          </p:cNvSpPr>
          <p:nvPr/>
        </p:nvSpPr>
        <p:spPr bwMode="auto">
          <a:xfrm>
            <a:off x="6489700" y="5437188"/>
            <a:ext cx="173038" cy="80962"/>
          </a:xfrm>
          <a:custGeom>
            <a:avLst/>
            <a:gdLst>
              <a:gd name="T0" fmla="*/ 2147483647 w 105"/>
              <a:gd name="T1" fmla="*/ 2147483647 h 50"/>
              <a:gd name="T2" fmla="*/ 0 w 105"/>
              <a:gd name="T3" fmla="*/ 2147483647 h 50"/>
              <a:gd name="T4" fmla="*/ 0 w 105"/>
              <a:gd name="T5" fmla="*/ 2147483647 h 50"/>
              <a:gd name="T6" fmla="*/ 2147483647 w 105"/>
              <a:gd name="T7" fmla="*/ 2147483647 h 50"/>
              <a:gd name="T8" fmla="*/ 2147483647 w 105"/>
              <a:gd name="T9" fmla="*/ 2147483647 h 50"/>
              <a:gd name="T10" fmla="*/ 2147483647 w 105"/>
              <a:gd name="T11" fmla="*/ 0 h 50"/>
              <a:gd name="T12" fmla="*/ 2147483647 w 105"/>
              <a:gd name="T13" fmla="*/ 0 h 50"/>
              <a:gd name="T14" fmla="*/ 2147483647 w 105"/>
              <a:gd name="T15" fmla="*/ 0 h 50"/>
              <a:gd name="T16" fmla="*/ 2147483647 w 105"/>
              <a:gd name="T17" fmla="*/ 2147483647 h 50"/>
              <a:gd name="T18" fmla="*/ 2147483647 w 105"/>
              <a:gd name="T19" fmla="*/ 2147483647 h 50"/>
              <a:gd name="T20" fmla="*/ 2147483647 w 105"/>
              <a:gd name="T21" fmla="*/ 2147483647 h 50"/>
              <a:gd name="T22" fmla="*/ 2147483647 w 105"/>
              <a:gd name="T23" fmla="*/ 2147483647 h 50"/>
              <a:gd name="T24" fmla="*/ 2147483647 w 105"/>
              <a:gd name="T25" fmla="*/ 2147483647 h 50"/>
              <a:gd name="T26" fmla="*/ 2147483647 w 105"/>
              <a:gd name="T27" fmla="*/ 2147483647 h 50"/>
              <a:gd name="T28" fmla="*/ 2147483647 w 105"/>
              <a:gd name="T29" fmla="*/ 2147483647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5"/>
              <a:gd name="T46" fmla="*/ 0 h 50"/>
              <a:gd name="T47" fmla="*/ 105 w 105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5" h="50">
                <a:moveTo>
                  <a:pt x="49" y="36"/>
                </a:moveTo>
                <a:lnTo>
                  <a:pt x="0" y="36"/>
                </a:lnTo>
                <a:lnTo>
                  <a:pt x="0" y="13"/>
                </a:lnTo>
                <a:lnTo>
                  <a:pt x="47" y="13"/>
                </a:lnTo>
                <a:lnTo>
                  <a:pt x="41" y="0"/>
                </a:lnTo>
                <a:lnTo>
                  <a:pt x="69" y="11"/>
                </a:lnTo>
                <a:lnTo>
                  <a:pt x="105" y="25"/>
                </a:lnTo>
                <a:lnTo>
                  <a:pt x="69" y="39"/>
                </a:lnTo>
                <a:lnTo>
                  <a:pt x="41" y="50"/>
                </a:lnTo>
                <a:lnTo>
                  <a:pt x="49" y="36"/>
                </a:lnTo>
                <a:close/>
              </a:path>
            </a:pathLst>
          </a:custGeom>
          <a:solidFill>
            <a:srgbClr val="9DB964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1" name="Freeform 488"/>
          <p:cNvSpPr>
            <a:spLocks/>
          </p:cNvSpPr>
          <p:nvPr/>
        </p:nvSpPr>
        <p:spPr bwMode="auto">
          <a:xfrm>
            <a:off x="2678113" y="5448300"/>
            <a:ext cx="171450" cy="82550"/>
          </a:xfrm>
          <a:custGeom>
            <a:avLst/>
            <a:gdLst>
              <a:gd name="T0" fmla="*/ 2147483647 w 105"/>
              <a:gd name="T1" fmla="*/ 2147483647 h 50"/>
              <a:gd name="T2" fmla="*/ 0 w 105"/>
              <a:gd name="T3" fmla="*/ 2147483647 h 50"/>
              <a:gd name="T4" fmla="*/ 0 w 105"/>
              <a:gd name="T5" fmla="*/ 2147483647 h 50"/>
              <a:gd name="T6" fmla="*/ 2147483647 w 105"/>
              <a:gd name="T7" fmla="*/ 2147483647 h 50"/>
              <a:gd name="T8" fmla="*/ 2147483647 w 105"/>
              <a:gd name="T9" fmla="*/ 2147483647 h 50"/>
              <a:gd name="T10" fmla="*/ 2147483647 w 105"/>
              <a:gd name="T11" fmla="*/ 2147483647 h 50"/>
              <a:gd name="T12" fmla="*/ 2147483647 w 105"/>
              <a:gd name="T13" fmla="*/ 0 h 50"/>
              <a:gd name="T14" fmla="*/ 2147483647 w 105"/>
              <a:gd name="T15" fmla="*/ 0 h 50"/>
              <a:gd name="T16" fmla="*/ 2147483647 w 105"/>
              <a:gd name="T17" fmla="*/ 2147483647 h 50"/>
              <a:gd name="T18" fmla="*/ 2147483647 w 105"/>
              <a:gd name="T19" fmla="*/ 2147483647 h 50"/>
              <a:gd name="T20" fmla="*/ 2147483647 w 105"/>
              <a:gd name="T21" fmla="*/ 2147483647 h 50"/>
              <a:gd name="T22" fmla="*/ 2147483647 w 105"/>
              <a:gd name="T23" fmla="*/ 2147483647 h 50"/>
              <a:gd name="T24" fmla="*/ 2147483647 w 105"/>
              <a:gd name="T25" fmla="*/ 2147483647 h 50"/>
              <a:gd name="T26" fmla="*/ 2147483647 w 105"/>
              <a:gd name="T27" fmla="*/ 2147483647 h 50"/>
              <a:gd name="T28" fmla="*/ 2147483647 w 105"/>
              <a:gd name="T29" fmla="*/ 2147483647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5"/>
              <a:gd name="T46" fmla="*/ 0 h 50"/>
              <a:gd name="T47" fmla="*/ 105 w 105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5" h="50">
                <a:moveTo>
                  <a:pt x="48" y="36"/>
                </a:moveTo>
                <a:lnTo>
                  <a:pt x="0" y="36"/>
                </a:lnTo>
                <a:lnTo>
                  <a:pt x="0" y="14"/>
                </a:lnTo>
                <a:lnTo>
                  <a:pt x="47" y="14"/>
                </a:lnTo>
                <a:lnTo>
                  <a:pt x="41" y="1"/>
                </a:lnTo>
                <a:lnTo>
                  <a:pt x="41" y="0"/>
                </a:lnTo>
                <a:lnTo>
                  <a:pt x="69" y="12"/>
                </a:lnTo>
                <a:lnTo>
                  <a:pt x="105" y="25"/>
                </a:lnTo>
                <a:lnTo>
                  <a:pt x="69" y="39"/>
                </a:lnTo>
                <a:lnTo>
                  <a:pt x="41" y="50"/>
                </a:lnTo>
                <a:lnTo>
                  <a:pt x="48" y="36"/>
                </a:lnTo>
                <a:close/>
              </a:path>
            </a:pathLst>
          </a:custGeom>
          <a:solidFill>
            <a:srgbClr val="9DB964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2" name="Freeform 489"/>
          <p:cNvSpPr>
            <a:spLocks/>
          </p:cNvSpPr>
          <p:nvPr/>
        </p:nvSpPr>
        <p:spPr bwMode="auto">
          <a:xfrm>
            <a:off x="2359025" y="3865563"/>
            <a:ext cx="169863" cy="82550"/>
          </a:xfrm>
          <a:custGeom>
            <a:avLst/>
            <a:gdLst>
              <a:gd name="T0" fmla="*/ 2147483647 w 104"/>
              <a:gd name="T1" fmla="*/ 2147483647 h 50"/>
              <a:gd name="T2" fmla="*/ 2147483647 w 104"/>
              <a:gd name="T3" fmla="*/ 2147483647 h 50"/>
              <a:gd name="T4" fmla="*/ 2147483647 w 104"/>
              <a:gd name="T5" fmla="*/ 2147483647 h 50"/>
              <a:gd name="T6" fmla="*/ 2147483647 w 104"/>
              <a:gd name="T7" fmla="*/ 2147483647 h 50"/>
              <a:gd name="T8" fmla="*/ 2147483647 w 104"/>
              <a:gd name="T9" fmla="*/ 2147483647 h 50"/>
              <a:gd name="T10" fmla="*/ 2147483647 w 104"/>
              <a:gd name="T11" fmla="*/ 2147483647 h 50"/>
              <a:gd name="T12" fmla="*/ 2147483647 w 104"/>
              <a:gd name="T13" fmla="*/ 2147483647 h 50"/>
              <a:gd name="T14" fmla="*/ 2147483647 w 104"/>
              <a:gd name="T15" fmla="*/ 2147483647 h 50"/>
              <a:gd name="T16" fmla="*/ 2147483647 w 104"/>
              <a:gd name="T17" fmla="*/ 2147483647 h 50"/>
              <a:gd name="T18" fmla="*/ 0 w 104"/>
              <a:gd name="T19" fmla="*/ 2147483647 h 50"/>
              <a:gd name="T20" fmla="*/ 0 w 104"/>
              <a:gd name="T21" fmla="*/ 2147483647 h 50"/>
              <a:gd name="T22" fmla="*/ 2147483647 w 104"/>
              <a:gd name="T23" fmla="*/ 2147483647 h 50"/>
              <a:gd name="T24" fmla="*/ 2147483647 w 104"/>
              <a:gd name="T25" fmla="*/ 0 h 50"/>
              <a:gd name="T26" fmla="*/ 2147483647 w 104"/>
              <a:gd name="T27" fmla="*/ 0 h 50"/>
              <a:gd name="T28" fmla="*/ 2147483647 w 104"/>
              <a:gd name="T29" fmla="*/ 2147483647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4"/>
              <a:gd name="T46" fmla="*/ 0 h 50"/>
              <a:gd name="T47" fmla="*/ 104 w 104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4" h="50">
                <a:moveTo>
                  <a:pt x="56" y="14"/>
                </a:moveTo>
                <a:lnTo>
                  <a:pt x="104" y="14"/>
                </a:lnTo>
                <a:lnTo>
                  <a:pt x="104" y="37"/>
                </a:lnTo>
                <a:lnTo>
                  <a:pt x="56" y="37"/>
                </a:lnTo>
                <a:lnTo>
                  <a:pt x="64" y="50"/>
                </a:lnTo>
                <a:lnTo>
                  <a:pt x="36" y="39"/>
                </a:lnTo>
                <a:lnTo>
                  <a:pt x="0" y="25"/>
                </a:lnTo>
                <a:lnTo>
                  <a:pt x="36" y="10"/>
                </a:lnTo>
                <a:lnTo>
                  <a:pt x="64" y="0"/>
                </a:lnTo>
                <a:lnTo>
                  <a:pt x="56" y="14"/>
                </a:lnTo>
                <a:close/>
              </a:path>
            </a:pathLst>
          </a:custGeom>
          <a:solidFill>
            <a:srgbClr val="9DB964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3" name="Freeform 490"/>
          <p:cNvSpPr>
            <a:spLocks/>
          </p:cNvSpPr>
          <p:nvPr/>
        </p:nvSpPr>
        <p:spPr bwMode="auto">
          <a:xfrm>
            <a:off x="5686425" y="5470525"/>
            <a:ext cx="171450" cy="82550"/>
          </a:xfrm>
          <a:custGeom>
            <a:avLst/>
            <a:gdLst>
              <a:gd name="T0" fmla="*/ 2147483647 w 105"/>
              <a:gd name="T1" fmla="*/ 2147483647 h 50"/>
              <a:gd name="T2" fmla="*/ 2147483647 w 105"/>
              <a:gd name="T3" fmla="*/ 2147483647 h 50"/>
              <a:gd name="T4" fmla="*/ 2147483647 w 105"/>
              <a:gd name="T5" fmla="*/ 2147483647 h 50"/>
              <a:gd name="T6" fmla="*/ 2147483647 w 105"/>
              <a:gd name="T7" fmla="*/ 2147483647 h 50"/>
              <a:gd name="T8" fmla="*/ 2147483647 w 105"/>
              <a:gd name="T9" fmla="*/ 2147483647 h 50"/>
              <a:gd name="T10" fmla="*/ 2147483647 w 105"/>
              <a:gd name="T11" fmla="*/ 2147483647 h 50"/>
              <a:gd name="T12" fmla="*/ 2147483647 w 105"/>
              <a:gd name="T13" fmla="*/ 2147483647 h 50"/>
              <a:gd name="T14" fmla="*/ 2147483647 w 105"/>
              <a:gd name="T15" fmla="*/ 2147483647 h 50"/>
              <a:gd name="T16" fmla="*/ 2147483647 w 105"/>
              <a:gd name="T17" fmla="*/ 2147483647 h 50"/>
              <a:gd name="T18" fmla="*/ 0 w 105"/>
              <a:gd name="T19" fmla="*/ 2147483647 h 50"/>
              <a:gd name="T20" fmla="*/ 0 w 105"/>
              <a:gd name="T21" fmla="*/ 2147483647 h 50"/>
              <a:gd name="T22" fmla="*/ 2147483647 w 105"/>
              <a:gd name="T23" fmla="*/ 2147483647 h 50"/>
              <a:gd name="T24" fmla="*/ 2147483647 w 105"/>
              <a:gd name="T25" fmla="*/ 0 h 50"/>
              <a:gd name="T26" fmla="*/ 2147483647 w 105"/>
              <a:gd name="T27" fmla="*/ 0 h 50"/>
              <a:gd name="T28" fmla="*/ 2147483647 w 105"/>
              <a:gd name="T29" fmla="*/ 2147483647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5"/>
              <a:gd name="T46" fmla="*/ 0 h 50"/>
              <a:gd name="T47" fmla="*/ 105 w 105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5" h="50">
                <a:moveTo>
                  <a:pt x="56" y="14"/>
                </a:moveTo>
                <a:lnTo>
                  <a:pt x="105" y="14"/>
                </a:lnTo>
                <a:lnTo>
                  <a:pt x="105" y="37"/>
                </a:lnTo>
                <a:lnTo>
                  <a:pt x="56" y="37"/>
                </a:lnTo>
                <a:lnTo>
                  <a:pt x="64" y="50"/>
                </a:lnTo>
                <a:lnTo>
                  <a:pt x="63" y="50"/>
                </a:lnTo>
                <a:lnTo>
                  <a:pt x="36" y="39"/>
                </a:lnTo>
                <a:lnTo>
                  <a:pt x="0" y="25"/>
                </a:lnTo>
                <a:lnTo>
                  <a:pt x="36" y="11"/>
                </a:lnTo>
                <a:lnTo>
                  <a:pt x="63" y="0"/>
                </a:lnTo>
                <a:lnTo>
                  <a:pt x="64" y="0"/>
                </a:lnTo>
                <a:lnTo>
                  <a:pt x="56" y="14"/>
                </a:lnTo>
                <a:close/>
              </a:path>
            </a:pathLst>
          </a:custGeom>
          <a:solidFill>
            <a:srgbClr val="9DB964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4" name="Freeform 491"/>
          <p:cNvSpPr>
            <a:spLocks/>
          </p:cNvSpPr>
          <p:nvPr/>
        </p:nvSpPr>
        <p:spPr bwMode="auto">
          <a:xfrm>
            <a:off x="5464175" y="5541963"/>
            <a:ext cx="80963" cy="168275"/>
          </a:xfrm>
          <a:custGeom>
            <a:avLst/>
            <a:gdLst>
              <a:gd name="T0" fmla="*/ 2147483647 w 50"/>
              <a:gd name="T1" fmla="*/ 2147483647 h 103"/>
              <a:gd name="T2" fmla="*/ 2147483647 w 50"/>
              <a:gd name="T3" fmla="*/ 2147483647 h 103"/>
              <a:gd name="T4" fmla="*/ 2147483647 w 50"/>
              <a:gd name="T5" fmla="*/ 2147483647 h 103"/>
              <a:gd name="T6" fmla="*/ 2147483647 w 50"/>
              <a:gd name="T7" fmla="*/ 2147483647 h 103"/>
              <a:gd name="T8" fmla="*/ 2147483647 w 50"/>
              <a:gd name="T9" fmla="*/ 2147483647 h 103"/>
              <a:gd name="T10" fmla="*/ 0 w 50"/>
              <a:gd name="T11" fmla="*/ 2147483647 h 103"/>
              <a:gd name="T12" fmla="*/ 0 w 50"/>
              <a:gd name="T13" fmla="*/ 2147483647 h 103"/>
              <a:gd name="T14" fmla="*/ 0 w 50"/>
              <a:gd name="T15" fmla="*/ 2147483647 h 103"/>
              <a:gd name="T16" fmla="*/ 2147483647 w 50"/>
              <a:gd name="T17" fmla="*/ 2147483647 h 103"/>
              <a:gd name="T18" fmla="*/ 2147483647 w 50"/>
              <a:gd name="T19" fmla="*/ 0 h 103"/>
              <a:gd name="T20" fmla="*/ 2147483647 w 50"/>
              <a:gd name="T21" fmla="*/ 0 h 103"/>
              <a:gd name="T22" fmla="*/ 2147483647 w 50"/>
              <a:gd name="T23" fmla="*/ 2147483647 h 103"/>
              <a:gd name="T24" fmla="*/ 2147483647 w 50"/>
              <a:gd name="T25" fmla="*/ 2147483647 h 103"/>
              <a:gd name="T26" fmla="*/ 2147483647 w 50"/>
              <a:gd name="T27" fmla="*/ 2147483647 h 103"/>
              <a:gd name="T28" fmla="*/ 2147483647 w 50"/>
              <a:gd name="T29" fmla="*/ 2147483647 h 10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0"/>
              <a:gd name="T46" fmla="*/ 0 h 103"/>
              <a:gd name="T47" fmla="*/ 50 w 50"/>
              <a:gd name="T48" fmla="*/ 103 h 10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0" h="103">
                <a:moveTo>
                  <a:pt x="36" y="57"/>
                </a:moveTo>
                <a:lnTo>
                  <a:pt x="36" y="103"/>
                </a:lnTo>
                <a:lnTo>
                  <a:pt x="13" y="103"/>
                </a:lnTo>
                <a:lnTo>
                  <a:pt x="13" y="57"/>
                </a:lnTo>
                <a:lnTo>
                  <a:pt x="0" y="63"/>
                </a:lnTo>
                <a:lnTo>
                  <a:pt x="11" y="35"/>
                </a:lnTo>
                <a:lnTo>
                  <a:pt x="25" y="0"/>
                </a:lnTo>
                <a:lnTo>
                  <a:pt x="39" y="35"/>
                </a:lnTo>
                <a:lnTo>
                  <a:pt x="50" y="63"/>
                </a:lnTo>
                <a:lnTo>
                  <a:pt x="36" y="57"/>
                </a:lnTo>
                <a:close/>
              </a:path>
            </a:pathLst>
          </a:custGeom>
          <a:solidFill>
            <a:srgbClr val="9DB964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5" name="Freeform 492"/>
          <p:cNvSpPr>
            <a:spLocks/>
          </p:cNvSpPr>
          <p:nvPr/>
        </p:nvSpPr>
        <p:spPr bwMode="auto">
          <a:xfrm>
            <a:off x="3376613" y="5489575"/>
            <a:ext cx="168275" cy="80963"/>
          </a:xfrm>
          <a:custGeom>
            <a:avLst/>
            <a:gdLst>
              <a:gd name="T0" fmla="*/ 2147483647 w 103"/>
              <a:gd name="T1" fmla="*/ 2147483647 h 50"/>
              <a:gd name="T2" fmla="*/ 2147483647 w 103"/>
              <a:gd name="T3" fmla="*/ 2147483647 h 50"/>
              <a:gd name="T4" fmla="*/ 2147483647 w 103"/>
              <a:gd name="T5" fmla="*/ 2147483647 h 50"/>
              <a:gd name="T6" fmla="*/ 2147483647 w 103"/>
              <a:gd name="T7" fmla="*/ 2147483647 h 50"/>
              <a:gd name="T8" fmla="*/ 2147483647 w 103"/>
              <a:gd name="T9" fmla="*/ 2147483647 h 50"/>
              <a:gd name="T10" fmla="*/ 2147483647 w 103"/>
              <a:gd name="T11" fmla="*/ 2147483647 h 50"/>
              <a:gd name="T12" fmla="*/ 2147483647 w 103"/>
              <a:gd name="T13" fmla="*/ 2147483647 h 50"/>
              <a:gd name="T14" fmla="*/ 2147483647 w 103"/>
              <a:gd name="T15" fmla="*/ 2147483647 h 50"/>
              <a:gd name="T16" fmla="*/ 2147483647 w 103"/>
              <a:gd name="T17" fmla="*/ 2147483647 h 50"/>
              <a:gd name="T18" fmla="*/ 0 w 103"/>
              <a:gd name="T19" fmla="*/ 2147483647 h 50"/>
              <a:gd name="T20" fmla="*/ 0 w 103"/>
              <a:gd name="T21" fmla="*/ 2147483647 h 50"/>
              <a:gd name="T22" fmla="*/ 2147483647 w 103"/>
              <a:gd name="T23" fmla="*/ 2147483647 h 50"/>
              <a:gd name="T24" fmla="*/ 2147483647 w 103"/>
              <a:gd name="T25" fmla="*/ 0 h 50"/>
              <a:gd name="T26" fmla="*/ 2147483647 w 103"/>
              <a:gd name="T27" fmla="*/ 0 h 50"/>
              <a:gd name="T28" fmla="*/ 2147483647 w 103"/>
              <a:gd name="T29" fmla="*/ 2147483647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3"/>
              <a:gd name="T46" fmla="*/ 0 h 50"/>
              <a:gd name="T47" fmla="*/ 103 w 103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3" h="50">
                <a:moveTo>
                  <a:pt x="55" y="14"/>
                </a:moveTo>
                <a:lnTo>
                  <a:pt x="103" y="14"/>
                </a:lnTo>
                <a:lnTo>
                  <a:pt x="103" y="37"/>
                </a:lnTo>
                <a:lnTo>
                  <a:pt x="56" y="37"/>
                </a:lnTo>
                <a:lnTo>
                  <a:pt x="62" y="50"/>
                </a:lnTo>
                <a:lnTo>
                  <a:pt x="34" y="39"/>
                </a:lnTo>
                <a:lnTo>
                  <a:pt x="0" y="25"/>
                </a:lnTo>
                <a:lnTo>
                  <a:pt x="34" y="11"/>
                </a:lnTo>
                <a:lnTo>
                  <a:pt x="62" y="0"/>
                </a:lnTo>
                <a:lnTo>
                  <a:pt x="55" y="14"/>
                </a:lnTo>
                <a:close/>
              </a:path>
            </a:pathLst>
          </a:custGeom>
          <a:solidFill>
            <a:srgbClr val="9DB964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6" name="Freeform 493"/>
          <p:cNvSpPr>
            <a:spLocks/>
          </p:cNvSpPr>
          <p:nvPr/>
        </p:nvSpPr>
        <p:spPr bwMode="auto">
          <a:xfrm>
            <a:off x="1963738" y="5449888"/>
            <a:ext cx="169862" cy="82550"/>
          </a:xfrm>
          <a:custGeom>
            <a:avLst/>
            <a:gdLst>
              <a:gd name="T0" fmla="*/ 2147483647 w 103"/>
              <a:gd name="T1" fmla="*/ 2147483647 h 50"/>
              <a:gd name="T2" fmla="*/ 2147483647 w 103"/>
              <a:gd name="T3" fmla="*/ 2147483647 h 50"/>
              <a:gd name="T4" fmla="*/ 2147483647 w 103"/>
              <a:gd name="T5" fmla="*/ 2147483647 h 50"/>
              <a:gd name="T6" fmla="*/ 2147483647 w 103"/>
              <a:gd name="T7" fmla="*/ 2147483647 h 50"/>
              <a:gd name="T8" fmla="*/ 2147483647 w 103"/>
              <a:gd name="T9" fmla="*/ 2147483647 h 50"/>
              <a:gd name="T10" fmla="*/ 2147483647 w 103"/>
              <a:gd name="T11" fmla="*/ 2147483647 h 50"/>
              <a:gd name="T12" fmla="*/ 2147483647 w 103"/>
              <a:gd name="T13" fmla="*/ 2147483647 h 50"/>
              <a:gd name="T14" fmla="*/ 2147483647 w 103"/>
              <a:gd name="T15" fmla="*/ 2147483647 h 50"/>
              <a:gd name="T16" fmla="*/ 2147483647 w 103"/>
              <a:gd name="T17" fmla="*/ 2147483647 h 50"/>
              <a:gd name="T18" fmla="*/ 0 w 103"/>
              <a:gd name="T19" fmla="*/ 2147483647 h 50"/>
              <a:gd name="T20" fmla="*/ 0 w 103"/>
              <a:gd name="T21" fmla="*/ 2147483647 h 50"/>
              <a:gd name="T22" fmla="*/ 2147483647 w 103"/>
              <a:gd name="T23" fmla="*/ 2147483647 h 50"/>
              <a:gd name="T24" fmla="*/ 2147483647 w 103"/>
              <a:gd name="T25" fmla="*/ 0 h 50"/>
              <a:gd name="T26" fmla="*/ 2147483647 w 103"/>
              <a:gd name="T27" fmla="*/ 0 h 50"/>
              <a:gd name="T28" fmla="*/ 2147483647 w 103"/>
              <a:gd name="T29" fmla="*/ 2147483647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3"/>
              <a:gd name="T46" fmla="*/ 0 h 50"/>
              <a:gd name="T47" fmla="*/ 103 w 103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3" h="50">
                <a:moveTo>
                  <a:pt x="56" y="14"/>
                </a:moveTo>
                <a:lnTo>
                  <a:pt x="103" y="14"/>
                </a:lnTo>
                <a:lnTo>
                  <a:pt x="103" y="36"/>
                </a:lnTo>
                <a:lnTo>
                  <a:pt x="56" y="36"/>
                </a:lnTo>
                <a:lnTo>
                  <a:pt x="64" y="49"/>
                </a:lnTo>
                <a:lnTo>
                  <a:pt x="63" y="50"/>
                </a:lnTo>
                <a:lnTo>
                  <a:pt x="36" y="39"/>
                </a:lnTo>
                <a:lnTo>
                  <a:pt x="0" y="25"/>
                </a:lnTo>
                <a:lnTo>
                  <a:pt x="36" y="11"/>
                </a:lnTo>
                <a:lnTo>
                  <a:pt x="63" y="0"/>
                </a:lnTo>
                <a:lnTo>
                  <a:pt x="64" y="0"/>
                </a:lnTo>
                <a:lnTo>
                  <a:pt x="56" y="14"/>
                </a:lnTo>
                <a:close/>
              </a:path>
            </a:pathLst>
          </a:custGeom>
          <a:solidFill>
            <a:srgbClr val="9DB964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7" name="Freeform 494"/>
          <p:cNvSpPr>
            <a:spLocks/>
          </p:cNvSpPr>
          <p:nvPr/>
        </p:nvSpPr>
        <p:spPr bwMode="auto">
          <a:xfrm>
            <a:off x="2365375" y="5681663"/>
            <a:ext cx="80963" cy="173037"/>
          </a:xfrm>
          <a:custGeom>
            <a:avLst/>
            <a:gdLst>
              <a:gd name="T0" fmla="*/ 2147483647 w 50"/>
              <a:gd name="T1" fmla="*/ 2147483647 h 105"/>
              <a:gd name="T2" fmla="*/ 2147483647 w 50"/>
              <a:gd name="T3" fmla="*/ 0 h 105"/>
              <a:gd name="T4" fmla="*/ 2147483647 w 50"/>
              <a:gd name="T5" fmla="*/ 0 h 105"/>
              <a:gd name="T6" fmla="*/ 2147483647 w 50"/>
              <a:gd name="T7" fmla="*/ 2147483647 h 105"/>
              <a:gd name="T8" fmla="*/ 2147483647 w 50"/>
              <a:gd name="T9" fmla="*/ 2147483647 h 105"/>
              <a:gd name="T10" fmla="*/ 2147483647 w 50"/>
              <a:gd name="T11" fmla="*/ 2147483647 h 105"/>
              <a:gd name="T12" fmla="*/ 2147483647 w 50"/>
              <a:gd name="T13" fmla="*/ 2147483647 h 105"/>
              <a:gd name="T14" fmla="*/ 2147483647 w 50"/>
              <a:gd name="T15" fmla="*/ 2147483647 h 105"/>
              <a:gd name="T16" fmla="*/ 2147483647 w 50"/>
              <a:gd name="T17" fmla="*/ 2147483647 h 105"/>
              <a:gd name="T18" fmla="*/ 2147483647 w 50"/>
              <a:gd name="T19" fmla="*/ 2147483647 h 105"/>
              <a:gd name="T20" fmla="*/ 2147483647 w 50"/>
              <a:gd name="T21" fmla="*/ 2147483647 h 105"/>
              <a:gd name="T22" fmla="*/ 2147483647 w 50"/>
              <a:gd name="T23" fmla="*/ 2147483647 h 105"/>
              <a:gd name="T24" fmla="*/ 0 w 50"/>
              <a:gd name="T25" fmla="*/ 2147483647 h 105"/>
              <a:gd name="T26" fmla="*/ 2147483647 w 50"/>
              <a:gd name="T27" fmla="*/ 2147483647 h 105"/>
              <a:gd name="T28" fmla="*/ 2147483647 w 50"/>
              <a:gd name="T29" fmla="*/ 2147483647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0"/>
              <a:gd name="T46" fmla="*/ 0 h 105"/>
              <a:gd name="T47" fmla="*/ 50 w 50"/>
              <a:gd name="T48" fmla="*/ 105 h 1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0" h="105">
                <a:moveTo>
                  <a:pt x="16" y="49"/>
                </a:moveTo>
                <a:lnTo>
                  <a:pt x="16" y="0"/>
                </a:lnTo>
                <a:lnTo>
                  <a:pt x="38" y="0"/>
                </a:lnTo>
                <a:lnTo>
                  <a:pt x="38" y="47"/>
                </a:lnTo>
                <a:lnTo>
                  <a:pt x="50" y="41"/>
                </a:lnTo>
                <a:lnTo>
                  <a:pt x="39" y="69"/>
                </a:lnTo>
                <a:lnTo>
                  <a:pt x="25" y="105"/>
                </a:lnTo>
                <a:lnTo>
                  <a:pt x="13" y="69"/>
                </a:lnTo>
                <a:lnTo>
                  <a:pt x="0" y="41"/>
                </a:lnTo>
                <a:lnTo>
                  <a:pt x="2" y="41"/>
                </a:lnTo>
                <a:lnTo>
                  <a:pt x="16" y="49"/>
                </a:lnTo>
                <a:close/>
              </a:path>
            </a:pathLst>
          </a:custGeom>
          <a:solidFill>
            <a:srgbClr val="9DB964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8" name="Text Box 495"/>
          <p:cNvSpPr txBox="1">
            <a:spLocks noChangeArrowheads="1"/>
          </p:cNvSpPr>
          <p:nvPr/>
        </p:nvSpPr>
        <p:spPr bwMode="auto">
          <a:xfrm>
            <a:off x="3665538" y="3779838"/>
            <a:ext cx="825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it-IT" sz="600" b="1"/>
              <a:t>Intrapleural</a:t>
            </a:r>
          </a:p>
          <a:p>
            <a:r>
              <a:rPr lang="it-IT" sz="600" b="1"/>
              <a:t>pressure –8 cm H</a:t>
            </a:r>
            <a:r>
              <a:rPr lang="it-IT" sz="600" b="1" baseline="-25000"/>
              <a:t>2</a:t>
            </a:r>
            <a:r>
              <a:rPr lang="it-IT" sz="600" b="1"/>
              <a:t>O</a:t>
            </a:r>
            <a:endParaRPr lang="en-US" sz="600" b="1"/>
          </a:p>
        </p:txBody>
      </p:sp>
      <p:sp>
        <p:nvSpPr>
          <p:cNvPr id="23609" name="Text Box 496"/>
          <p:cNvSpPr txBox="1">
            <a:spLocks noChangeArrowheads="1"/>
          </p:cNvSpPr>
          <p:nvPr/>
        </p:nvSpPr>
        <p:spPr bwMode="auto">
          <a:xfrm>
            <a:off x="3665538" y="4022725"/>
            <a:ext cx="825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it-IT" sz="600" b="1"/>
              <a:t>Intrapulmonary</a:t>
            </a:r>
          </a:p>
          <a:p>
            <a:r>
              <a:rPr lang="it-IT" sz="600" b="1"/>
              <a:t>pressure –1 cm H</a:t>
            </a:r>
            <a:r>
              <a:rPr lang="it-IT" sz="600" b="1" baseline="-25000"/>
              <a:t>2</a:t>
            </a:r>
            <a:r>
              <a:rPr lang="it-IT" sz="600" b="1"/>
              <a:t>O</a:t>
            </a:r>
            <a:endParaRPr lang="en-US" sz="600" b="1"/>
          </a:p>
        </p:txBody>
      </p:sp>
      <p:sp>
        <p:nvSpPr>
          <p:cNvPr id="23610" name="Text Box 497"/>
          <p:cNvSpPr txBox="1">
            <a:spLocks noChangeArrowheads="1"/>
          </p:cNvSpPr>
          <p:nvPr/>
        </p:nvSpPr>
        <p:spPr bwMode="auto">
          <a:xfrm>
            <a:off x="2673350" y="4729163"/>
            <a:ext cx="7905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Diaphragm flattens</a:t>
            </a:r>
          </a:p>
        </p:txBody>
      </p:sp>
      <p:sp>
        <p:nvSpPr>
          <p:cNvPr id="23611" name="Text Box 498"/>
          <p:cNvSpPr txBox="1">
            <a:spLocks noChangeArrowheads="1"/>
          </p:cNvSpPr>
          <p:nvPr/>
        </p:nvSpPr>
        <p:spPr bwMode="auto">
          <a:xfrm>
            <a:off x="4411663" y="4743450"/>
            <a:ext cx="1365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3</a:t>
            </a:r>
          </a:p>
        </p:txBody>
      </p:sp>
      <p:sp>
        <p:nvSpPr>
          <p:cNvPr id="23612" name="Text Box 499"/>
          <p:cNvSpPr txBox="1">
            <a:spLocks noChangeArrowheads="1"/>
          </p:cNvSpPr>
          <p:nvPr/>
        </p:nvSpPr>
        <p:spPr bwMode="auto">
          <a:xfrm>
            <a:off x="5773738" y="4581525"/>
            <a:ext cx="6969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Diaphragm rises</a:t>
            </a:r>
          </a:p>
        </p:txBody>
      </p:sp>
      <p:sp>
        <p:nvSpPr>
          <p:cNvPr id="23613" name="Text Box 500"/>
          <p:cNvSpPr txBox="1">
            <a:spLocks noChangeArrowheads="1"/>
          </p:cNvSpPr>
          <p:nvPr/>
        </p:nvSpPr>
        <p:spPr bwMode="auto">
          <a:xfrm>
            <a:off x="6699250" y="3711575"/>
            <a:ext cx="823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it-IT" sz="600" b="1"/>
              <a:t>Intrapleural</a:t>
            </a:r>
          </a:p>
          <a:p>
            <a:r>
              <a:rPr lang="it-IT" sz="600" b="1"/>
              <a:t>pressure –5 cm H</a:t>
            </a:r>
            <a:r>
              <a:rPr lang="it-IT" sz="600" b="1" baseline="-25000"/>
              <a:t>2</a:t>
            </a:r>
            <a:r>
              <a:rPr lang="it-IT" sz="600" b="1"/>
              <a:t>O</a:t>
            </a:r>
            <a:endParaRPr lang="en-US" sz="600" b="1"/>
          </a:p>
        </p:txBody>
      </p:sp>
      <p:sp>
        <p:nvSpPr>
          <p:cNvPr id="23614" name="Text Box 501"/>
          <p:cNvSpPr txBox="1">
            <a:spLocks noChangeArrowheads="1"/>
          </p:cNvSpPr>
          <p:nvPr/>
        </p:nvSpPr>
        <p:spPr bwMode="auto">
          <a:xfrm>
            <a:off x="6699250" y="3965575"/>
            <a:ext cx="825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it-IT" sz="600" b="1"/>
              <a:t>Intrapulmonary</a:t>
            </a:r>
          </a:p>
          <a:p>
            <a:r>
              <a:rPr lang="it-IT" sz="600" b="1"/>
              <a:t>pressure +1 cm H</a:t>
            </a:r>
            <a:r>
              <a:rPr lang="it-IT" sz="600" b="1" baseline="-25000"/>
              <a:t>2</a:t>
            </a:r>
            <a:r>
              <a:rPr lang="it-IT" sz="600" b="1"/>
              <a:t>O</a:t>
            </a:r>
            <a:endParaRPr lang="en-US" sz="600" b="1"/>
          </a:p>
        </p:txBody>
      </p:sp>
      <p:sp>
        <p:nvSpPr>
          <p:cNvPr id="23615" name="Text Box 502"/>
          <p:cNvSpPr txBox="1">
            <a:spLocks noChangeArrowheads="1"/>
          </p:cNvSpPr>
          <p:nvPr/>
        </p:nvSpPr>
        <p:spPr bwMode="auto">
          <a:xfrm>
            <a:off x="4514850" y="4745038"/>
            <a:ext cx="468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Expiration</a:t>
            </a:r>
          </a:p>
        </p:txBody>
      </p:sp>
      <p:sp>
        <p:nvSpPr>
          <p:cNvPr id="23616" name="Text Box 503"/>
          <p:cNvSpPr txBox="1">
            <a:spLocks noChangeArrowheads="1"/>
          </p:cNvSpPr>
          <p:nvPr/>
        </p:nvSpPr>
        <p:spPr bwMode="auto">
          <a:xfrm>
            <a:off x="3756025" y="5405438"/>
            <a:ext cx="215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Rib</a:t>
            </a:r>
          </a:p>
        </p:txBody>
      </p:sp>
      <p:sp>
        <p:nvSpPr>
          <p:cNvPr id="23617" name="Text Box 504"/>
          <p:cNvSpPr txBox="1">
            <a:spLocks noChangeArrowheads="1"/>
          </p:cNvSpPr>
          <p:nvPr/>
        </p:nvSpPr>
        <p:spPr bwMode="auto">
          <a:xfrm>
            <a:off x="4914900" y="5608638"/>
            <a:ext cx="214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Rib</a:t>
            </a:r>
          </a:p>
        </p:txBody>
      </p:sp>
      <p:sp>
        <p:nvSpPr>
          <p:cNvPr id="23618" name="Text Box 505"/>
          <p:cNvSpPr txBox="1">
            <a:spLocks noChangeArrowheads="1"/>
          </p:cNvSpPr>
          <p:nvPr/>
        </p:nvSpPr>
        <p:spPr bwMode="auto">
          <a:xfrm>
            <a:off x="6686550" y="5595938"/>
            <a:ext cx="215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Rib</a:t>
            </a:r>
          </a:p>
        </p:txBody>
      </p:sp>
      <p:sp>
        <p:nvSpPr>
          <p:cNvPr id="23619" name="Text Box 506"/>
          <p:cNvSpPr txBox="1">
            <a:spLocks noChangeArrowheads="1"/>
          </p:cNvSpPr>
          <p:nvPr/>
        </p:nvSpPr>
        <p:spPr bwMode="auto">
          <a:xfrm>
            <a:off x="3116263" y="5773738"/>
            <a:ext cx="4048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Sternum</a:t>
            </a:r>
          </a:p>
        </p:txBody>
      </p:sp>
      <p:sp>
        <p:nvSpPr>
          <p:cNvPr id="23620" name="Text Box 507"/>
          <p:cNvSpPr txBox="1">
            <a:spLocks noChangeArrowheads="1"/>
          </p:cNvSpPr>
          <p:nvPr/>
        </p:nvSpPr>
        <p:spPr bwMode="auto">
          <a:xfrm>
            <a:off x="1928813" y="5889625"/>
            <a:ext cx="215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Rib</a:t>
            </a:r>
          </a:p>
        </p:txBody>
      </p:sp>
      <p:sp>
        <p:nvSpPr>
          <p:cNvPr id="23621" name="Text Box 509"/>
          <p:cNvSpPr txBox="1">
            <a:spLocks noChangeArrowheads="1"/>
          </p:cNvSpPr>
          <p:nvPr/>
        </p:nvSpPr>
        <p:spPr bwMode="auto">
          <a:xfrm>
            <a:off x="1966913" y="6107113"/>
            <a:ext cx="958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Ribs elevated, thoracic</a:t>
            </a:r>
          </a:p>
          <a:p>
            <a:r>
              <a:rPr lang="en-US" sz="600" b="1"/>
              <a:t>cavity expands laterally</a:t>
            </a:r>
          </a:p>
        </p:txBody>
      </p:sp>
      <p:sp>
        <p:nvSpPr>
          <p:cNvPr id="23622" name="Text Box 510"/>
          <p:cNvSpPr txBox="1">
            <a:spLocks noChangeArrowheads="1"/>
          </p:cNvSpPr>
          <p:nvPr/>
        </p:nvSpPr>
        <p:spPr bwMode="auto">
          <a:xfrm>
            <a:off x="3314700" y="6107113"/>
            <a:ext cx="9667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Sternum swings up,</a:t>
            </a:r>
          </a:p>
          <a:p>
            <a:r>
              <a:rPr lang="en-US" sz="600" b="1"/>
              <a:t>thoracic cavity expands</a:t>
            </a:r>
          </a:p>
          <a:p>
            <a:r>
              <a:rPr lang="en-US" sz="600" b="1"/>
              <a:t>anteriorly</a:t>
            </a:r>
          </a:p>
        </p:txBody>
      </p:sp>
      <p:sp>
        <p:nvSpPr>
          <p:cNvPr id="23623" name="Text Box 511"/>
          <p:cNvSpPr txBox="1">
            <a:spLocks noChangeArrowheads="1"/>
          </p:cNvSpPr>
          <p:nvPr/>
        </p:nvSpPr>
        <p:spPr bwMode="auto">
          <a:xfrm>
            <a:off x="5067300" y="6107113"/>
            <a:ext cx="10080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Ribs depressed, thoracic</a:t>
            </a:r>
          </a:p>
          <a:p>
            <a:r>
              <a:rPr lang="en-US" sz="600" b="1"/>
              <a:t>cavity narrows</a:t>
            </a:r>
          </a:p>
        </p:txBody>
      </p:sp>
      <p:sp>
        <p:nvSpPr>
          <p:cNvPr id="23624" name="Text Box 512"/>
          <p:cNvSpPr txBox="1">
            <a:spLocks noChangeArrowheads="1"/>
          </p:cNvSpPr>
          <p:nvPr/>
        </p:nvSpPr>
        <p:spPr bwMode="auto">
          <a:xfrm>
            <a:off x="6415088" y="6107113"/>
            <a:ext cx="10017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Sternum swings down,</a:t>
            </a:r>
          </a:p>
          <a:p>
            <a:r>
              <a:rPr lang="en-US" sz="600" b="1"/>
              <a:t>thoracic cavity contracts</a:t>
            </a:r>
          </a:p>
          <a:p>
            <a:r>
              <a:rPr lang="en-US" sz="600" b="1"/>
              <a:t>posteriorly</a:t>
            </a:r>
          </a:p>
        </p:txBody>
      </p:sp>
      <p:sp>
        <p:nvSpPr>
          <p:cNvPr id="23625" name="Text Box 513"/>
          <p:cNvSpPr txBox="1">
            <a:spLocks noChangeArrowheads="1"/>
          </p:cNvSpPr>
          <p:nvPr/>
        </p:nvSpPr>
        <p:spPr bwMode="auto">
          <a:xfrm>
            <a:off x="6257925" y="5883275"/>
            <a:ext cx="404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Sternum</a:t>
            </a:r>
          </a:p>
        </p:txBody>
      </p:sp>
      <p:sp>
        <p:nvSpPr>
          <p:cNvPr id="23626" name="Text Box 514"/>
          <p:cNvSpPr txBox="1">
            <a:spLocks noChangeArrowheads="1"/>
          </p:cNvSpPr>
          <p:nvPr/>
        </p:nvSpPr>
        <p:spPr bwMode="auto">
          <a:xfrm>
            <a:off x="5356225" y="5870575"/>
            <a:ext cx="404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Sternum</a:t>
            </a:r>
          </a:p>
        </p:txBody>
      </p:sp>
      <p:sp>
        <p:nvSpPr>
          <p:cNvPr id="23627" name="Text Box 517"/>
          <p:cNvSpPr txBox="1">
            <a:spLocks noChangeArrowheads="1"/>
          </p:cNvSpPr>
          <p:nvPr/>
        </p:nvSpPr>
        <p:spPr bwMode="auto">
          <a:xfrm>
            <a:off x="1803400" y="6505575"/>
            <a:ext cx="23891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In inspiration, the thoracic cavity expands laterally, vertically,</a:t>
            </a:r>
          </a:p>
          <a:p>
            <a:r>
              <a:rPr lang="en-US" sz="600" b="1"/>
              <a:t>and anteriorly; intrapulmonary pressure drops 1 cm H</a:t>
            </a:r>
            <a:r>
              <a:rPr lang="en-US" sz="600" b="1" baseline="-25000"/>
              <a:t>2</a:t>
            </a:r>
            <a:r>
              <a:rPr lang="en-US" sz="600" b="1"/>
              <a:t>O below</a:t>
            </a:r>
          </a:p>
          <a:p>
            <a:r>
              <a:rPr lang="en-US" sz="600" b="1"/>
              <a:t>atmospheric pressure, and air flows into the lungs.</a:t>
            </a:r>
          </a:p>
        </p:txBody>
      </p:sp>
      <p:sp>
        <p:nvSpPr>
          <p:cNvPr id="23628" name="Text Box 518"/>
          <p:cNvSpPr txBox="1">
            <a:spLocks noChangeArrowheads="1"/>
          </p:cNvSpPr>
          <p:nvPr/>
        </p:nvSpPr>
        <p:spPr bwMode="auto">
          <a:xfrm>
            <a:off x="1689100" y="6502400"/>
            <a:ext cx="134938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2</a:t>
            </a:r>
          </a:p>
        </p:txBody>
      </p:sp>
      <p:sp>
        <p:nvSpPr>
          <p:cNvPr id="23629" name="Text Box 519"/>
          <p:cNvSpPr txBox="1">
            <a:spLocks noChangeArrowheads="1"/>
          </p:cNvSpPr>
          <p:nvPr/>
        </p:nvSpPr>
        <p:spPr bwMode="auto">
          <a:xfrm>
            <a:off x="4959350" y="6505575"/>
            <a:ext cx="24526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In expiration, the thoracic cavity contracts in all three directions;</a:t>
            </a:r>
          </a:p>
          <a:p>
            <a:r>
              <a:rPr lang="en-US" sz="600" b="1"/>
              <a:t>intrapulmonary pressure rises 1 cm H</a:t>
            </a:r>
            <a:r>
              <a:rPr lang="en-US" sz="600" b="1" baseline="-25000"/>
              <a:t>2</a:t>
            </a:r>
            <a:r>
              <a:rPr lang="en-US" sz="600" b="1"/>
              <a:t>O above atmospheric</a:t>
            </a:r>
          </a:p>
          <a:p>
            <a:r>
              <a:rPr lang="en-US" sz="600" b="1"/>
              <a:t>pressure, and air flows out of the lungs.</a:t>
            </a:r>
          </a:p>
        </p:txBody>
      </p:sp>
      <p:sp>
        <p:nvSpPr>
          <p:cNvPr id="23630" name="Text Box 520"/>
          <p:cNvSpPr txBox="1">
            <a:spLocks noChangeArrowheads="1"/>
          </p:cNvSpPr>
          <p:nvPr/>
        </p:nvSpPr>
        <p:spPr bwMode="auto">
          <a:xfrm>
            <a:off x="4837113" y="6505575"/>
            <a:ext cx="13652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3</a:t>
            </a:r>
          </a:p>
        </p:txBody>
      </p:sp>
      <p:pic>
        <p:nvPicPr>
          <p:cNvPr id="23631" name="Picture 85" descr="\\172.16.3.215\data4\Graphics\Powerpoint\MH_DCM\MH_DCM-TEXTEDIT PROJECTS\SALADIN 7e\Processed files\chapt22\chapt22_textedit\png\22.16\sal03717_22_16_arrow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5263" y="1468438"/>
            <a:ext cx="300037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32" name="Picture 86" descr="\\172.16.3.215\data4\Graphics\Powerpoint\MH_DCM\MH_DCM-TEXTEDIT PROJECTS\SALADIN 7e\Processed files\chapt22\chapt22_textedit\png\22.16\sal03717_22_16_arrow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5125" y="3201988"/>
            <a:ext cx="1778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33" name="Picture 87" descr="\\172.16.3.215\data4\Graphics\Powerpoint\MH_DCM\MH_DCM-TEXTEDIT PROJECTS\SALADIN 7e\Processed files\chapt22\chapt22_textedit\png\22.16\sal03717_22_16_arrow0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2963" y="1743075"/>
            <a:ext cx="2190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34" name="Picture 89" descr="\\172.16.3.215\data4\Graphics\Powerpoint\MH_DCM\MH_DCM-TEXTEDIT PROJECTS\SALADIN 7e\Processed files\chapt22\chapt22_textedit\png\22.16\sal03717_22_16_arrow1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7338" y="1681163"/>
            <a:ext cx="871537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35" name="Picture 90" descr="\\172.16.3.215\data4\Graphics\Powerpoint\MH_DCM\MH_DCM-TEXTEDIT PROJECTS\SALADIN 7e\Processed files\chapt22\chapt22_textedit\png\22.16\sal03717_22_16_arrow1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75198">
            <a:off x="3776663" y="4375150"/>
            <a:ext cx="1733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36" name="Text Box 508"/>
          <p:cNvSpPr txBox="1">
            <a:spLocks noChangeArrowheads="1"/>
          </p:cNvSpPr>
          <p:nvPr/>
        </p:nvSpPr>
        <p:spPr bwMode="auto">
          <a:xfrm>
            <a:off x="2255838" y="5989638"/>
            <a:ext cx="4048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Sternum</a:t>
            </a:r>
          </a:p>
        </p:txBody>
      </p:sp>
      <p:pic>
        <p:nvPicPr>
          <p:cNvPr id="23637" name="Picture 94" descr="sal03717_22_16_arrow0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6963" y="3235325"/>
            <a:ext cx="176212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38" name="Title 9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22.16</a:t>
            </a:r>
          </a:p>
        </p:txBody>
      </p:sp>
      <p:sp>
        <p:nvSpPr>
          <p:cNvPr id="23639" name="Rectangle 5"/>
          <p:cNvSpPr>
            <a:spLocks noChangeArrowheads="1"/>
          </p:cNvSpPr>
          <p:nvPr/>
        </p:nvSpPr>
        <p:spPr bwMode="auto">
          <a:xfrm>
            <a:off x="2074863" y="66675"/>
            <a:ext cx="4994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3640" name="Text Box 473"/>
          <p:cNvSpPr txBox="1">
            <a:spLocks noChangeArrowheads="1"/>
          </p:cNvSpPr>
          <p:nvPr/>
        </p:nvSpPr>
        <p:spPr bwMode="auto">
          <a:xfrm>
            <a:off x="3490913" y="2963863"/>
            <a:ext cx="4841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Inspiration</a:t>
            </a:r>
          </a:p>
        </p:txBody>
      </p:sp>
      <p:sp>
        <p:nvSpPr>
          <p:cNvPr id="23641" name="Text Box 475"/>
          <p:cNvSpPr txBox="1">
            <a:spLocks noChangeArrowheads="1"/>
          </p:cNvSpPr>
          <p:nvPr/>
        </p:nvSpPr>
        <p:spPr bwMode="auto">
          <a:xfrm>
            <a:off x="3384550" y="2962275"/>
            <a:ext cx="1365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2</a:t>
            </a:r>
          </a:p>
        </p:txBody>
      </p:sp>
      <p:pic>
        <p:nvPicPr>
          <p:cNvPr id="23642" name="Picture 92" descr="V:\Graphics\Powerpoint\MH_DCM\MH_DCM-TEXTEDIT PROJECTS\SALADIN 7e\Processed files\chapt22\chapt22_textedit\sal03717_22_16_new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1000" y="1665288"/>
            <a:ext cx="9001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sal03717_22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6588" y="273050"/>
            <a:ext cx="5859462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Line 12"/>
          <p:cNvSpPr>
            <a:spLocks noChangeShapeType="1"/>
          </p:cNvSpPr>
          <p:nvPr/>
        </p:nvSpPr>
        <p:spPr bwMode="auto">
          <a:xfrm>
            <a:off x="2655888" y="3563938"/>
            <a:ext cx="1587" cy="612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Freeform 13"/>
          <p:cNvSpPr>
            <a:spLocks/>
          </p:cNvSpPr>
          <p:nvPr/>
        </p:nvSpPr>
        <p:spPr bwMode="auto">
          <a:xfrm>
            <a:off x="2622550" y="3509963"/>
            <a:ext cx="63500" cy="74612"/>
          </a:xfrm>
          <a:custGeom>
            <a:avLst/>
            <a:gdLst>
              <a:gd name="T0" fmla="*/ 2147483647 w 39"/>
              <a:gd name="T1" fmla="*/ 0 h 45"/>
              <a:gd name="T2" fmla="*/ 2147483647 w 39"/>
              <a:gd name="T3" fmla="*/ 2147483647 h 45"/>
              <a:gd name="T4" fmla="*/ 2147483647 w 39"/>
              <a:gd name="T5" fmla="*/ 2147483647 h 45"/>
              <a:gd name="T6" fmla="*/ 0 w 39"/>
              <a:gd name="T7" fmla="*/ 2147483647 h 45"/>
              <a:gd name="T8" fmla="*/ 2147483647 w 39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45"/>
              <a:gd name="T17" fmla="*/ 39 w 39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45">
                <a:moveTo>
                  <a:pt x="20" y="0"/>
                </a:moveTo>
                <a:lnTo>
                  <a:pt x="39" y="45"/>
                </a:lnTo>
                <a:lnTo>
                  <a:pt x="20" y="34"/>
                </a:lnTo>
                <a:lnTo>
                  <a:pt x="0" y="45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Freeform 14"/>
          <p:cNvSpPr>
            <a:spLocks/>
          </p:cNvSpPr>
          <p:nvPr/>
        </p:nvSpPr>
        <p:spPr bwMode="auto">
          <a:xfrm>
            <a:off x="2622550" y="4884738"/>
            <a:ext cx="63500" cy="76200"/>
          </a:xfrm>
          <a:custGeom>
            <a:avLst/>
            <a:gdLst>
              <a:gd name="T0" fmla="*/ 2147483647 w 39"/>
              <a:gd name="T1" fmla="*/ 2147483647 h 47"/>
              <a:gd name="T2" fmla="*/ 0 w 39"/>
              <a:gd name="T3" fmla="*/ 0 h 47"/>
              <a:gd name="T4" fmla="*/ 2147483647 w 39"/>
              <a:gd name="T5" fmla="*/ 2147483647 h 47"/>
              <a:gd name="T6" fmla="*/ 2147483647 w 39"/>
              <a:gd name="T7" fmla="*/ 0 h 47"/>
              <a:gd name="T8" fmla="*/ 2147483647 w 39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47"/>
              <a:gd name="T17" fmla="*/ 39 w 39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47">
                <a:moveTo>
                  <a:pt x="20" y="47"/>
                </a:moveTo>
                <a:lnTo>
                  <a:pt x="0" y="0"/>
                </a:lnTo>
                <a:lnTo>
                  <a:pt x="20" y="12"/>
                </a:lnTo>
                <a:lnTo>
                  <a:pt x="39" y="0"/>
                </a:lnTo>
                <a:lnTo>
                  <a:pt x="20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Line 15"/>
          <p:cNvSpPr>
            <a:spLocks noChangeShapeType="1"/>
          </p:cNvSpPr>
          <p:nvPr/>
        </p:nvSpPr>
        <p:spPr bwMode="auto">
          <a:xfrm flipV="1">
            <a:off x="7342188" y="5016500"/>
            <a:ext cx="1587" cy="157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Freeform 16"/>
          <p:cNvSpPr>
            <a:spLocks/>
          </p:cNvSpPr>
          <p:nvPr/>
        </p:nvSpPr>
        <p:spPr bwMode="auto">
          <a:xfrm>
            <a:off x="7310438" y="5151438"/>
            <a:ext cx="63500" cy="73025"/>
          </a:xfrm>
          <a:custGeom>
            <a:avLst/>
            <a:gdLst>
              <a:gd name="T0" fmla="*/ 2147483647 w 39"/>
              <a:gd name="T1" fmla="*/ 2147483647 h 45"/>
              <a:gd name="T2" fmla="*/ 0 w 39"/>
              <a:gd name="T3" fmla="*/ 0 h 45"/>
              <a:gd name="T4" fmla="*/ 2147483647 w 39"/>
              <a:gd name="T5" fmla="*/ 2147483647 h 45"/>
              <a:gd name="T6" fmla="*/ 2147483647 w 39"/>
              <a:gd name="T7" fmla="*/ 0 h 45"/>
              <a:gd name="T8" fmla="*/ 2147483647 w 39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45"/>
              <a:gd name="T17" fmla="*/ 39 w 39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45">
                <a:moveTo>
                  <a:pt x="19" y="45"/>
                </a:moveTo>
                <a:lnTo>
                  <a:pt x="0" y="0"/>
                </a:lnTo>
                <a:lnTo>
                  <a:pt x="19" y="10"/>
                </a:lnTo>
                <a:lnTo>
                  <a:pt x="39" y="0"/>
                </a:lnTo>
                <a:lnTo>
                  <a:pt x="19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Freeform 17"/>
          <p:cNvSpPr>
            <a:spLocks/>
          </p:cNvSpPr>
          <p:nvPr/>
        </p:nvSpPr>
        <p:spPr bwMode="auto">
          <a:xfrm>
            <a:off x="7310438" y="4965700"/>
            <a:ext cx="63500" cy="74613"/>
          </a:xfrm>
          <a:custGeom>
            <a:avLst/>
            <a:gdLst>
              <a:gd name="T0" fmla="*/ 2147483647 w 39"/>
              <a:gd name="T1" fmla="*/ 0 h 45"/>
              <a:gd name="T2" fmla="*/ 2147483647 w 39"/>
              <a:gd name="T3" fmla="*/ 2147483647 h 45"/>
              <a:gd name="T4" fmla="*/ 2147483647 w 39"/>
              <a:gd name="T5" fmla="*/ 2147483647 h 45"/>
              <a:gd name="T6" fmla="*/ 0 w 39"/>
              <a:gd name="T7" fmla="*/ 2147483647 h 45"/>
              <a:gd name="T8" fmla="*/ 2147483647 w 39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45"/>
              <a:gd name="T17" fmla="*/ 39 w 39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45">
                <a:moveTo>
                  <a:pt x="19" y="0"/>
                </a:moveTo>
                <a:lnTo>
                  <a:pt x="39" y="45"/>
                </a:lnTo>
                <a:lnTo>
                  <a:pt x="19" y="34"/>
                </a:lnTo>
                <a:lnTo>
                  <a:pt x="0" y="45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Line 18"/>
          <p:cNvSpPr>
            <a:spLocks noChangeShapeType="1"/>
          </p:cNvSpPr>
          <p:nvPr/>
        </p:nvSpPr>
        <p:spPr bwMode="auto">
          <a:xfrm>
            <a:off x="3838575" y="5653088"/>
            <a:ext cx="1588" cy="74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Freeform 19"/>
          <p:cNvSpPr>
            <a:spLocks/>
          </p:cNvSpPr>
          <p:nvPr/>
        </p:nvSpPr>
        <p:spPr bwMode="auto">
          <a:xfrm>
            <a:off x="3810000" y="5245100"/>
            <a:ext cx="58738" cy="74613"/>
          </a:xfrm>
          <a:custGeom>
            <a:avLst/>
            <a:gdLst>
              <a:gd name="T0" fmla="*/ 2147483647 w 36"/>
              <a:gd name="T1" fmla="*/ 0 h 45"/>
              <a:gd name="T2" fmla="*/ 2147483647 w 36"/>
              <a:gd name="T3" fmla="*/ 2147483647 h 45"/>
              <a:gd name="T4" fmla="*/ 2147483647 w 36"/>
              <a:gd name="T5" fmla="*/ 2147483647 h 45"/>
              <a:gd name="T6" fmla="*/ 0 w 36"/>
              <a:gd name="T7" fmla="*/ 2147483647 h 45"/>
              <a:gd name="T8" fmla="*/ 2147483647 w 36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45"/>
              <a:gd name="T17" fmla="*/ 36 w 36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45">
                <a:moveTo>
                  <a:pt x="19" y="0"/>
                </a:moveTo>
                <a:lnTo>
                  <a:pt x="36" y="45"/>
                </a:lnTo>
                <a:lnTo>
                  <a:pt x="19" y="35"/>
                </a:lnTo>
                <a:lnTo>
                  <a:pt x="0" y="45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Freeform 20"/>
          <p:cNvSpPr>
            <a:spLocks/>
          </p:cNvSpPr>
          <p:nvPr/>
        </p:nvSpPr>
        <p:spPr bwMode="auto">
          <a:xfrm>
            <a:off x="3810000" y="5703888"/>
            <a:ext cx="58738" cy="76200"/>
          </a:xfrm>
          <a:custGeom>
            <a:avLst/>
            <a:gdLst>
              <a:gd name="T0" fmla="*/ 2147483647 w 36"/>
              <a:gd name="T1" fmla="*/ 2147483647 h 47"/>
              <a:gd name="T2" fmla="*/ 0 w 36"/>
              <a:gd name="T3" fmla="*/ 0 h 47"/>
              <a:gd name="T4" fmla="*/ 2147483647 w 36"/>
              <a:gd name="T5" fmla="*/ 2147483647 h 47"/>
              <a:gd name="T6" fmla="*/ 2147483647 w 36"/>
              <a:gd name="T7" fmla="*/ 0 h 47"/>
              <a:gd name="T8" fmla="*/ 2147483647 w 3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47"/>
              <a:gd name="T17" fmla="*/ 36 w 3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47">
                <a:moveTo>
                  <a:pt x="19" y="47"/>
                </a:moveTo>
                <a:lnTo>
                  <a:pt x="0" y="0"/>
                </a:lnTo>
                <a:lnTo>
                  <a:pt x="19" y="12"/>
                </a:lnTo>
                <a:lnTo>
                  <a:pt x="36" y="0"/>
                </a:lnTo>
                <a:lnTo>
                  <a:pt x="19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Line 21"/>
          <p:cNvSpPr>
            <a:spLocks noChangeShapeType="1"/>
          </p:cNvSpPr>
          <p:nvPr/>
        </p:nvSpPr>
        <p:spPr bwMode="auto">
          <a:xfrm>
            <a:off x="5310188" y="6108700"/>
            <a:ext cx="1587" cy="282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Freeform 22"/>
          <p:cNvSpPr>
            <a:spLocks/>
          </p:cNvSpPr>
          <p:nvPr/>
        </p:nvSpPr>
        <p:spPr bwMode="auto">
          <a:xfrm>
            <a:off x="5280025" y="6337300"/>
            <a:ext cx="60325" cy="77788"/>
          </a:xfrm>
          <a:custGeom>
            <a:avLst/>
            <a:gdLst>
              <a:gd name="T0" fmla="*/ 2147483647 w 37"/>
              <a:gd name="T1" fmla="*/ 2147483647 h 47"/>
              <a:gd name="T2" fmla="*/ 0 w 37"/>
              <a:gd name="T3" fmla="*/ 0 h 47"/>
              <a:gd name="T4" fmla="*/ 2147483647 w 37"/>
              <a:gd name="T5" fmla="*/ 2147483647 h 47"/>
              <a:gd name="T6" fmla="*/ 2147483647 w 37"/>
              <a:gd name="T7" fmla="*/ 0 h 47"/>
              <a:gd name="T8" fmla="*/ 2147483647 w 3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47"/>
              <a:gd name="T17" fmla="*/ 37 w 3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47">
                <a:moveTo>
                  <a:pt x="18" y="47"/>
                </a:moveTo>
                <a:lnTo>
                  <a:pt x="0" y="0"/>
                </a:lnTo>
                <a:lnTo>
                  <a:pt x="18" y="12"/>
                </a:lnTo>
                <a:lnTo>
                  <a:pt x="37" y="0"/>
                </a:lnTo>
                <a:lnTo>
                  <a:pt x="18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Freeform 23"/>
          <p:cNvSpPr>
            <a:spLocks/>
          </p:cNvSpPr>
          <p:nvPr/>
        </p:nvSpPr>
        <p:spPr bwMode="auto">
          <a:xfrm>
            <a:off x="5272088" y="5229225"/>
            <a:ext cx="76200" cy="87313"/>
          </a:xfrm>
          <a:custGeom>
            <a:avLst/>
            <a:gdLst>
              <a:gd name="T0" fmla="*/ 2147483647 w 47"/>
              <a:gd name="T1" fmla="*/ 2147483647 h 53"/>
              <a:gd name="T2" fmla="*/ 2147483647 w 47"/>
              <a:gd name="T3" fmla="*/ 2147483647 h 53"/>
              <a:gd name="T4" fmla="*/ 0 w 47"/>
              <a:gd name="T5" fmla="*/ 2147483647 h 53"/>
              <a:gd name="T6" fmla="*/ 2147483647 w 47"/>
              <a:gd name="T7" fmla="*/ 0 h 53"/>
              <a:gd name="T8" fmla="*/ 2147483647 w 47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53"/>
              <a:gd name="T17" fmla="*/ 47 w 47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53">
                <a:moveTo>
                  <a:pt x="47" y="53"/>
                </a:moveTo>
                <a:lnTo>
                  <a:pt x="23" y="43"/>
                </a:lnTo>
                <a:lnTo>
                  <a:pt x="0" y="53"/>
                </a:lnTo>
                <a:lnTo>
                  <a:pt x="23" y="0"/>
                </a:lnTo>
                <a:lnTo>
                  <a:pt x="47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Line 24"/>
          <p:cNvSpPr>
            <a:spLocks noChangeShapeType="1"/>
          </p:cNvSpPr>
          <p:nvPr/>
        </p:nvSpPr>
        <p:spPr bwMode="auto">
          <a:xfrm>
            <a:off x="3838575" y="6235700"/>
            <a:ext cx="1588" cy="1143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Freeform 25"/>
          <p:cNvSpPr>
            <a:spLocks/>
          </p:cNvSpPr>
          <p:nvPr/>
        </p:nvSpPr>
        <p:spPr bwMode="auto">
          <a:xfrm>
            <a:off x="3810000" y="5808663"/>
            <a:ext cx="58738" cy="74612"/>
          </a:xfrm>
          <a:custGeom>
            <a:avLst/>
            <a:gdLst>
              <a:gd name="T0" fmla="*/ 2147483647 w 36"/>
              <a:gd name="T1" fmla="*/ 0 h 46"/>
              <a:gd name="T2" fmla="*/ 2147483647 w 36"/>
              <a:gd name="T3" fmla="*/ 2147483647 h 46"/>
              <a:gd name="T4" fmla="*/ 2147483647 w 36"/>
              <a:gd name="T5" fmla="*/ 2147483647 h 46"/>
              <a:gd name="T6" fmla="*/ 0 w 36"/>
              <a:gd name="T7" fmla="*/ 2147483647 h 46"/>
              <a:gd name="T8" fmla="*/ 2147483647 w 36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46"/>
              <a:gd name="T17" fmla="*/ 36 w 36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46">
                <a:moveTo>
                  <a:pt x="19" y="0"/>
                </a:moveTo>
                <a:lnTo>
                  <a:pt x="36" y="46"/>
                </a:lnTo>
                <a:lnTo>
                  <a:pt x="19" y="35"/>
                </a:lnTo>
                <a:lnTo>
                  <a:pt x="0" y="46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Freeform 26"/>
          <p:cNvSpPr>
            <a:spLocks/>
          </p:cNvSpPr>
          <p:nvPr/>
        </p:nvSpPr>
        <p:spPr bwMode="auto">
          <a:xfrm>
            <a:off x="3810000" y="6332538"/>
            <a:ext cx="58738" cy="74612"/>
          </a:xfrm>
          <a:custGeom>
            <a:avLst/>
            <a:gdLst>
              <a:gd name="T0" fmla="*/ 2147483647 w 36"/>
              <a:gd name="T1" fmla="*/ 2147483647 h 45"/>
              <a:gd name="T2" fmla="*/ 0 w 36"/>
              <a:gd name="T3" fmla="*/ 0 h 45"/>
              <a:gd name="T4" fmla="*/ 2147483647 w 36"/>
              <a:gd name="T5" fmla="*/ 2147483647 h 45"/>
              <a:gd name="T6" fmla="*/ 2147483647 w 36"/>
              <a:gd name="T7" fmla="*/ 0 h 45"/>
              <a:gd name="T8" fmla="*/ 2147483647 w 36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45"/>
              <a:gd name="T17" fmla="*/ 36 w 36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45">
                <a:moveTo>
                  <a:pt x="19" y="45"/>
                </a:moveTo>
                <a:lnTo>
                  <a:pt x="0" y="0"/>
                </a:lnTo>
                <a:lnTo>
                  <a:pt x="19" y="10"/>
                </a:lnTo>
                <a:lnTo>
                  <a:pt x="36" y="0"/>
                </a:lnTo>
                <a:lnTo>
                  <a:pt x="19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Line 27"/>
          <p:cNvSpPr>
            <a:spLocks noChangeShapeType="1"/>
          </p:cNvSpPr>
          <p:nvPr/>
        </p:nvSpPr>
        <p:spPr bwMode="auto">
          <a:xfrm>
            <a:off x="5126038" y="4433888"/>
            <a:ext cx="1587" cy="1320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Freeform 28"/>
          <p:cNvSpPr>
            <a:spLocks/>
          </p:cNvSpPr>
          <p:nvPr/>
        </p:nvSpPr>
        <p:spPr bwMode="auto">
          <a:xfrm>
            <a:off x="5099050" y="3509963"/>
            <a:ext cx="58738" cy="77787"/>
          </a:xfrm>
          <a:custGeom>
            <a:avLst/>
            <a:gdLst>
              <a:gd name="T0" fmla="*/ 2147483647 w 36"/>
              <a:gd name="T1" fmla="*/ 0 h 47"/>
              <a:gd name="T2" fmla="*/ 2147483647 w 36"/>
              <a:gd name="T3" fmla="*/ 2147483647 h 47"/>
              <a:gd name="T4" fmla="*/ 2147483647 w 36"/>
              <a:gd name="T5" fmla="*/ 2147483647 h 47"/>
              <a:gd name="T6" fmla="*/ 0 w 36"/>
              <a:gd name="T7" fmla="*/ 2147483647 h 47"/>
              <a:gd name="T8" fmla="*/ 2147483647 w 36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47"/>
              <a:gd name="T17" fmla="*/ 36 w 3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47">
                <a:moveTo>
                  <a:pt x="17" y="0"/>
                </a:moveTo>
                <a:lnTo>
                  <a:pt x="36" y="47"/>
                </a:lnTo>
                <a:lnTo>
                  <a:pt x="17" y="34"/>
                </a:lnTo>
                <a:lnTo>
                  <a:pt x="0" y="47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Freeform 29"/>
          <p:cNvSpPr>
            <a:spLocks/>
          </p:cNvSpPr>
          <p:nvPr/>
        </p:nvSpPr>
        <p:spPr bwMode="auto">
          <a:xfrm>
            <a:off x="5099050" y="5711825"/>
            <a:ext cx="58738" cy="74613"/>
          </a:xfrm>
          <a:custGeom>
            <a:avLst/>
            <a:gdLst>
              <a:gd name="T0" fmla="*/ 2147483647 w 36"/>
              <a:gd name="T1" fmla="*/ 2147483647 h 46"/>
              <a:gd name="T2" fmla="*/ 0 w 36"/>
              <a:gd name="T3" fmla="*/ 0 h 46"/>
              <a:gd name="T4" fmla="*/ 2147483647 w 36"/>
              <a:gd name="T5" fmla="*/ 2147483647 h 46"/>
              <a:gd name="T6" fmla="*/ 2147483647 w 36"/>
              <a:gd name="T7" fmla="*/ 0 h 46"/>
              <a:gd name="T8" fmla="*/ 2147483647 w 36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46"/>
              <a:gd name="T17" fmla="*/ 36 w 36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46">
                <a:moveTo>
                  <a:pt x="17" y="46"/>
                </a:moveTo>
                <a:lnTo>
                  <a:pt x="0" y="0"/>
                </a:lnTo>
                <a:lnTo>
                  <a:pt x="17" y="11"/>
                </a:lnTo>
                <a:lnTo>
                  <a:pt x="36" y="0"/>
                </a:lnTo>
                <a:lnTo>
                  <a:pt x="17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Line 30"/>
          <p:cNvSpPr>
            <a:spLocks noChangeShapeType="1"/>
          </p:cNvSpPr>
          <p:nvPr/>
        </p:nvSpPr>
        <p:spPr bwMode="auto">
          <a:xfrm>
            <a:off x="6480175" y="3563938"/>
            <a:ext cx="1588" cy="1460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Freeform 31"/>
          <p:cNvSpPr>
            <a:spLocks/>
          </p:cNvSpPr>
          <p:nvPr/>
        </p:nvSpPr>
        <p:spPr bwMode="auto">
          <a:xfrm>
            <a:off x="6448425" y="3509963"/>
            <a:ext cx="61913" cy="77787"/>
          </a:xfrm>
          <a:custGeom>
            <a:avLst/>
            <a:gdLst>
              <a:gd name="T0" fmla="*/ 2147483647 w 37"/>
              <a:gd name="T1" fmla="*/ 0 h 47"/>
              <a:gd name="T2" fmla="*/ 2147483647 w 37"/>
              <a:gd name="T3" fmla="*/ 2147483647 h 47"/>
              <a:gd name="T4" fmla="*/ 2147483647 w 37"/>
              <a:gd name="T5" fmla="*/ 2147483647 h 47"/>
              <a:gd name="T6" fmla="*/ 0 w 37"/>
              <a:gd name="T7" fmla="*/ 2147483647 h 47"/>
              <a:gd name="T8" fmla="*/ 2147483647 w 37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47"/>
              <a:gd name="T17" fmla="*/ 37 w 3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47">
                <a:moveTo>
                  <a:pt x="19" y="0"/>
                </a:moveTo>
                <a:lnTo>
                  <a:pt x="37" y="47"/>
                </a:lnTo>
                <a:lnTo>
                  <a:pt x="19" y="34"/>
                </a:lnTo>
                <a:lnTo>
                  <a:pt x="0" y="47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Freeform 32"/>
          <p:cNvSpPr>
            <a:spLocks/>
          </p:cNvSpPr>
          <p:nvPr/>
        </p:nvSpPr>
        <p:spPr bwMode="auto">
          <a:xfrm>
            <a:off x="6448425" y="6345238"/>
            <a:ext cx="61913" cy="76200"/>
          </a:xfrm>
          <a:custGeom>
            <a:avLst/>
            <a:gdLst>
              <a:gd name="T0" fmla="*/ 2147483647 w 37"/>
              <a:gd name="T1" fmla="*/ 2147483647 h 46"/>
              <a:gd name="T2" fmla="*/ 0 w 37"/>
              <a:gd name="T3" fmla="*/ 0 h 46"/>
              <a:gd name="T4" fmla="*/ 2147483647 w 37"/>
              <a:gd name="T5" fmla="*/ 2147483647 h 46"/>
              <a:gd name="T6" fmla="*/ 2147483647 w 37"/>
              <a:gd name="T7" fmla="*/ 0 h 46"/>
              <a:gd name="T8" fmla="*/ 2147483647 w 37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46"/>
              <a:gd name="T17" fmla="*/ 37 w 37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46">
                <a:moveTo>
                  <a:pt x="19" y="46"/>
                </a:moveTo>
                <a:lnTo>
                  <a:pt x="0" y="0"/>
                </a:lnTo>
                <a:lnTo>
                  <a:pt x="19" y="11"/>
                </a:lnTo>
                <a:lnTo>
                  <a:pt x="37" y="0"/>
                </a:lnTo>
                <a:lnTo>
                  <a:pt x="1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Line 33"/>
          <p:cNvSpPr>
            <a:spLocks noChangeShapeType="1"/>
          </p:cNvSpPr>
          <p:nvPr/>
        </p:nvSpPr>
        <p:spPr bwMode="auto">
          <a:xfrm>
            <a:off x="5883275" y="3563938"/>
            <a:ext cx="1588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Freeform 34"/>
          <p:cNvSpPr>
            <a:spLocks/>
          </p:cNvSpPr>
          <p:nvPr/>
        </p:nvSpPr>
        <p:spPr bwMode="auto">
          <a:xfrm>
            <a:off x="5853113" y="3509963"/>
            <a:ext cx="61912" cy="77787"/>
          </a:xfrm>
          <a:custGeom>
            <a:avLst/>
            <a:gdLst>
              <a:gd name="T0" fmla="*/ 2147483647 w 38"/>
              <a:gd name="T1" fmla="*/ 0 h 47"/>
              <a:gd name="T2" fmla="*/ 2147483647 w 38"/>
              <a:gd name="T3" fmla="*/ 2147483647 h 47"/>
              <a:gd name="T4" fmla="*/ 2147483647 w 38"/>
              <a:gd name="T5" fmla="*/ 2147483647 h 47"/>
              <a:gd name="T6" fmla="*/ 0 w 38"/>
              <a:gd name="T7" fmla="*/ 2147483647 h 47"/>
              <a:gd name="T8" fmla="*/ 2147483647 w 38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47"/>
              <a:gd name="T17" fmla="*/ 38 w 38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47">
                <a:moveTo>
                  <a:pt x="19" y="0"/>
                </a:moveTo>
                <a:lnTo>
                  <a:pt x="38" y="47"/>
                </a:lnTo>
                <a:lnTo>
                  <a:pt x="19" y="34"/>
                </a:lnTo>
                <a:lnTo>
                  <a:pt x="0" y="47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Freeform 35"/>
          <p:cNvSpPr>
            <a:spLocks/>
          </p:cNvSpPr>
          <p:nvPr/>
        </p:nvSpPr>
        <p:spPr bwMode="auto">
          <a:xfrm>
            <a:off x="5853113" y="5133975"/>
            <a:ext cx="61912" cy="74613"/>
          </a:xfrm>
          <a:custGeom>
            <a:avLst/>
            <a:gdLst>
              <a:gd name="T0" fmla="*/ 2147483647 w 38"/>
              <a:gd name="T1" fmla="*/ 2147483647 h 45"/>
              <a:gd name="T2" fmla="*/ 0 w 38"/>
              <a:gd name="T3" fmla="*/ 0 h 45"/>
              <a:gd name="T4" fmla="*/ 2147483647 w 38"/>
              <a:gd name="T5" fmla="*/ 2147483647 h 45"/>
              <a:gd name="T6" fmla="*/ 2147483647 w 38"/>
              <a:gd name="T7" fmla="*/ 0 h 45"/>
              <a:gd name="T8" fmla="*/ 2147483647 w 38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45"/>
              <a:gd name="T17" fmla="*/ 38 w 38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45">
                <a:moveTo>
                  <a:pt x="19" y="45"/>
                </a:moveTo>
                <a:lnTo>
                  <a:pt x="0" y="0"/>
                </a:lnTo>
                <a:lnTo>
                  <a:pt x="19" y="11"/>
                </a:lnTo>
                <a:lnTo>
                  <a:pt x="38" y="0"/>
                </a:lnTo>
                <a:lnTo>
                  <a:pt x="19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3" name="Freeform 36"/>
          <p:cNvSpPr>
            <a:spLocks/>
          </p:cNvSpPr>
          <p:nvPr/>
        </p:nvSpPr>
        <p:spPr bwMode="auto">
          <a:xfrm>
            <a:off x="5845175" y="5129213"/>
            <a:ext cx="76200" cy="88900"/>
          </a:xfrm>
          <a:custGeom>
            <a:avLst/>
            <a:gdLst>
              <a:gd name="T0" fmla="*/ 0 w 46"/>
              <a:gd name="T1" fmla="*/ 0 h 54"/>
              <a:gd name="T2" fmla="*/ 2147483647 w 46"/>
              <a:gd name="T3" fmla="*/ 2147483647 h 54"/>
              <a:gd name="T4" fmla="*/ 2147483647 w 46"/>
              <a:gd name="T5" fmla="*/ 0 h 54"/>
              <a:gd name="T6" fmla="*/ 2147483647 w 46"/>
              <a:gd name="T7" fmla="*/ 2147483647 h 54"/>
              <a:gd name="T8" fmla="*/ 0 w 46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54"/>
              <a:gd name="T17" fmla="*/ 46 w 46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54">
                <a:moveTo>
                  <a:pt x="0" y="0"/>
                </a:moveTo>
                <a:lnTo>
                  <a:pt x="23" y="8"/>
                </a:lnTo>
                <a:lnTo>
                  <a:pt x="46" y="0"/>
                </a:lnTo>
                <a:lnTo>
                  <a:pt x="23" y="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4" name="Freeform 37"/>
          <p:cNvSpPr>
            <a:spLocks/>
          </p:cNvSpPr>
          <p:nvPr/>
        </p:nvSpPr>
        <p:spPr bwMode="auto">
          <a:xfrm>
            <a:off x="3416300" y="5786438"/>
            <a:ext cx="236538" cy="212725"/>
          </a:xfrm>
          <a:custGeom>
            <a:avLst/>
            <a:gdLst>
              <a:gd name="T0" fmla="*/ 2147483647 w 146"/>
              <a:gd name="T1" fmla="*/ 0 h 116"/>
              <a:gd name="T2" fmla="*/ 2147483647 w 146"/>
              <a:gd name="T3" fmla="*/ 2147483647 h 116"/>
              <a:gd name="T4" fmla="*/ 0 w 146"/>
              <a:gd name="T5" fmla="*/ 2147483647 h 116"/>
              <a:gd name="T6" fmla="*/ 0 60000 65536"/>
              <a:gd name="T7" fmla="*/ 0 60000 65536"/>
              <a:gd name="T8" fmla="*/ 0 60000 65536"/>
              <a:gd name="T9" fmla="*/ 0 w 146"/>
              <a:gd name="T10" fmla="*/ 0 h 116"/>
              <a:gd name="T11" fmla="*/ 146 w 146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116">
                <a:moveTo>
                  <a:pt x="146" y="0"/>
                </a:moveTo>
                <a:lnTo>
                  <a:pt x="68" y="116"/>
                </a:lnTo>
                <a:lnTo>
                  <a:pt x="0" y="11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5" name="TextBox 130"/>
          <p:cNvSpPr txBox="1">
            <a:spLocks noChangeArrowheads="1"/>
          </p:cNvSpPr>
          <p:nvPr/>
        </p:nvSpPr>
        <p:spPr bwMode="auto">
          <a:xfrm>
            <a:off x="2001838" y="3111500"/>
            <a:ext cx="2333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(a)</a:t>
            </a:r>
          </a:p>
        </p:txBody>
      </p:sp>
      <p:sp>
        <p:nvSpPr>
          <p:cNvPr id="24606" name="TextBox 131"/>
          <p:cNvSpPr txBox="1">
            <a:spLocks noChangeArrowheads="1"/>
          </p:cNvSpPr>
          <p:nvPr/>
        </p:nvSpPr>
        <p:spPr bwMode="auto">
          <a:xfrm>
            <a:off x="2063750" y="3316288"/>
            <a:ext cx="17462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Maximum possible inspiration</a:t>
            </a:r>
          </a:p>
        </p:txBody>
      </p:sp>
      <p:sp>
        <p:nvSpPr>
          <p:cNvPr id="24607" name="TextBox 132"/>
          <p:cNvSpPr txBox="1">
            <a:spLocks noChangeArrowheads="1"/>
          </p:cNvSpPr>
          <p:nvPr/>
        </p:nvSpPr>
        <p:spPr bwMode="auto">
          <a:xfrm>
            <a:off x="1582738" y="3427413"/>
            <a:ext cx="381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6,000</a:t>
            </a:r>
          </a:p>
        </p:txBody>
      </p:sp>
      <p:sp>
        <p:nvSpPr>
          <p:cNvPr id="24608" name="TextBox 133"/>
          <p:cNvSpPr txBox="1">
            <a:spLocks noChangeArrowheads="1"/>
          </p:cNvSpPr>
          <p:nvPr/>
        </p:nvSpPr>
        <p:spPr bwMode="auto">
          <a:xfrm>
            <a:off x="1582738" y="3898900"/>
            <a:ext cx="381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5,000</a:t>
            </a:r>
          </a:p>
        </p:txBody>
      </p:sp>
      <p:sp>
        <p:nvSpPr>
          <p:cNvPr id="24609" name="TextBox 134"/>
          <p:cNvSpPr txBox="1">
            <a:spLocks noChangeArrowheads="1"/>
          </p:cNvSpPr>
          <p:nvPr/>
        </p:nvSpPr>
        <p:spPr bwMode="auto">
          <a:xfrm>
            <a:off x="2332038" y="4200525"/>
            <a:ext cx="11572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Inspiratory</a:t>
            </a:r>
          </a:p>
          <a:p>
            <a:r>
              <a:rPr lang="en-US" sz="900" b="1"/>
              <a:t>reserve volume</a:t>
            </a:r>
          </a:p>
        </p:txBody>
      </p:sp>
      <p:sp>
        <p:nvSpPr>
          <p:cNvPr id="24610" name="TextBox 135"/>
          <p:cNvSpPr txBox="1">
            <a:spLocks noChangeArrowheads="1"/>
          </p:cNvSpPr>
          <p:nvPr/>
        </p:nvSpPr>
        <p:spPr bwMode="auto">
          <a:xfrm>
            <a:off x="1582738" y="4368800"/>
            <a:ext cx="3810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4,000</a:t>
            </a:r>
          </a:p>
        </p:txBody>
      </p:sp>
      <p:sp>
        <p:nvSpPr>
          <p:cNvPr id="24611" name="TextBox 136"/>
          <p:cNvSpPr txBox="1">
            <a:spLocks noChangeArrowheads="1"/>
          </p:cNvSpPr>
          <p:nvPr/>
        </p:nvSpPr>
        <p:spPr bwMode="auto">
          <a:xfrm>
            <a:off x="1582738" y="4870450"/>
            <a:ext cx="3810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3,000</a:t>
            </a:r>
          </a:p>
        </p:txBody>
      </p:sp>
      <p:sp>
        <p:nvSpPr>
          <p:cNvPr id="24612" name="TextBox 137"/>
          <p:cNvSpPr txBox="1">
            <a:spLocks noChangeArrowheads="1"/>
          </p:cNvSpPr>
          <p:nvPr/>
        </p:nvSpPr>
        <p:spPr bwMode="auto">
          <a:xfrm>
            <a:off x="1582738" y="5357813"/>
            <a:ext cx="3810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2,000</a:t>
            </a:r>
          </a:p>
        </p:txBody>
      </p:sp>
      <p:sp>
        <p:nvSpPr>
          <p:cNvPr id="24613" name="TextBox 138"/>
          <p:cNvSpPr txBox="1">
            <a:spLocks noChangeArrowheads="1"/>
          </p:cNvSpPr>
          <p:nvPr/>
        </p:nvSpPr>
        <p:spPr bwMode="auto">
          <a:xfrm>
            <a:off x="1582738" y="5870575"/>
            <a:ext cx="3810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1,000</a:t>
            </a:r>
          </a:p>
        </p:txBody>
      </p:sp>
      <p:sp>
        <p:nvSpPr>
          <p:cNvPr id="24614" name="TextBox 139"/>
          <p:cNvSpPr txBox="1">
            <a:spLocks noChangeArrowheads="1"/>
          </p:cNvSpPr>
          <p:nvPr/>
        </p:nvSpPr>
        <p:spPr bwMode="auto">
          <a:xfrm>
            <a:off x="1819275" y="6342063"/>
            <a:ext cx="155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0</a:t>
            </a:r>
          </a:p>
        </p:txBody>
      </p:sp>
      <p:sp>
        <p:nvSpPr>
          <p:cNvPr id="24615" name="TextBox 140"/>
          <p:cNvSpPr txBox="1">
            <a:spLocks noChangeArrowheads="1"/>
          </p:cNvSpPr>
          <p:nvPr/>
        </p:nvSpPr>
        <p:spPr bwMode="auto">
          <a:xfrm>
            <a:off x="2328863" y="5915025"/>
            <a:ext cx="11763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Maximum voluntary</a:t>
            </a:r>
          </a:p>
          <a:p>
            <a:r>
              <a:rPr lang="en-US" sz="900" b="1"/>
              <a:t>expiration</a:t>
            </a:r>
          </a:p>
        </p:txBody>
      </p:sp>
      <p:sp>
        <p:nvSpPr>
          <p:cNvPr id="24616" name="TextBox 141"/>
          <p:cNvSpPr txBox="1">
            <a:spLocks noChangeArrowheads="1"/>
          </p:cNvSpPr>
          <p:nvPr/>
        </p:nvSpPr>
        <p:spPr bwMode="auto">
          <a:xfrm>
            <a:off x="2001838" y="6508750"/>
            <a:ext cx="2397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(b)</a:t>
            </a:r>
          </a:p>
        </p:txBody>
      </p:sp>
      <p:sp>
        <p:nvSpPr>
          <p:cNvPr id="24617" name="TextBox 142"/>
          <p:cNvSpPr txBox="1">
            <a:spLocks noChangeArrowheads="1"/>
          </p:cNvSpPr>
          <p:nvPr/>
        </p:nvSpPr>
        <p:spPr bwMode="auto">
          <a:xfrm>
            <a:off x="3567113" y="5372100"/>
            <a:ext cx="12319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Expiratory</a:t>
            </a:r>
          </a:p>
          <a:p>
            <a:r>
              <a:rPr lang="en-US" sz="900" b="1"/>
              <a:t>reserve volume</a:t>
            </a:r>
          </a:p>
        </p:txBody>
      </p:sp>
      <p:sp>
        <p:nvSpPr>
          <p:cNvPr id="24618" name="TextBox 143"/>
          <p:cNvSpPr txBox="1">
            <a:spLocks noChangeArrowheads="1"/>
          </p:cNvSpPr>
          <p:nvPr/>
        </p:nvSpPr>
        <p:spPr bwMode="auto">
          <a:xfrm>
            <a:off x="3652838" y="5951538"/>
            <a:ext cx="6619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Residual</a:t>
            </a:r>
          </a:p>
          <a:p>
            <a:r>
              <a:rPr lang="en-US" sz="900" b="1"/>
              <a:t>volume</a:t>
            </a:r>
          </a:p>
        </p:txBody>
      </p:sp>
      <p:sp>
        <p:nvSpPr>
          <p:cNvPr id="24619" name="TextBox 144"/>
          <p:cNvSpPr txBox="1">
            <a:spLocks noChangeArrowheads="1"/>
          </p:cNvSpPr>
          <p:nvPr/>
        </p:nvSpPr>
        <p:spPr bwMode="auto">
          <a:xfrm>
            <a:off x="4867275" y="4271963"/>
            <a:ext cx="828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Vital capacity</a:t>
            </a:r>
          </a:p>
        </p:txBody>
      </p:sp>
      <p:sp>
        <p:nvSpPr>
          <p:cNvPr id="24620" name="TextBox 146"/>
          <p:cNvSpPr txBox="1">
            <a:spLocks noChangeArrowheads="1"/>
          </p:cNvSpPr>
          <p:nvPr/>
        </p:nvSpPr>
        <p:spPr bwMode="auto">
          <a:xfrm>
            <a:off x="5022850" y="5816600"/>
            <a:ext cx="11493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Functional residual</a:t>
            </a:r>
          </a:p>
          <a:p>
            <a:r>
              <a:rPr lang="en-US" sz="900" b="1"/>
              <a:t>capacity</a:t>
            </a:r>
          </a:p>
        </p:txBody>
      </p:sp>
      <p:sp>
        <p:nvSpPr>
          <p:cNvPr id="24621" name="TextBox 147"/>
          <p:cNvSpPr txBox="1">
            <a:spLocks noChangeArrowheads="1"/>
          </p:cNvSpPr>
          <p:nvPr/>
        </p:nvSpPr>
        <p:spPr bwMode="auto">
          <a:xfrm>
            <a:off x="6061075" y="5027613"/>
            <a:ext cx="1295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Total lung capacity</a:t>
            </a:r>
          </a:p>
        </p:txBody>
      </p:sp>
      <p:sp>
        <p:nvSpPr>
          <p:cNvPr id="24622" name="TextBox 148"/>
          <p:cNvSpPr txBox="1">
            <a:spLocks noChangeArrowheads="1"/>
          </p:cNvSpPr>
          <p:nvPr/>
        </p:nvSpPr>
        <p:spPr bwMode="auto">
          <a:xfrm>
            <a:off x="7259638" y="4664075"/>
            <a:ext cx="4953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Tidal</a:t>
            </a:r>
          </a:p>
          <a:p>
            <a:r>
              <a:rPr lang="en-US" sz="900" b="1"/>
              <a:t>volume</a:t>
            </a:r>
          </a:p>
        </p:txBody>
      </p:sp>
      <p:sp>
        <p:nvSpPr>
          <p:cNvPr id="24623" name="TextBox 150"/>
          <p:cNvSpPr txBox="1">
            <a:spLocks noChangeArrowheads="1"/>
          </p:cNvSpPr>
          <p:nvPr/>
        </p:nvSpPr>
        <p:spPr bwMode="auto">
          <a:xfrm rot="-5400000">
            <a:off x="923131" y="4874419"/>
            <a:ext cx="10937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Lung volume (mL)</a:t>
            </a:r>
          </a:p>
        </p:txBody>
      </p:sp>
      <p:sp>
        <p:nvSpPr>
          <p:cNvPr id="24624" name="TextBox 145"/>
          <p:cNvSpPr txBox="1">
            <a:spLocks noChangeArrowheads="1"/>
          </p:cNvSpPr>
          <p:nvPr/>
        </p:nvSpPr>
        <p:spPr bwMode="auto">
          <a:xfrm>
            <a:off x="5686425" y="4214813"/>
            <a:ext cx="688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Inspiratory</a:t>
            </a:r>
          </a:p>
          <a:p>
            <a:r>
              <a:rPr lang="en-US" sz="900" b="1"/>
              <a:t>capacity</a:t>
            </a:r>
          </a:p>
        </p:txBody>
      </p:sp>
      <p:sp>
        <p:nvSpPr>
          <p:cNvPr id="24625" name="Line 12"/>
          <p:cNvSpPr>
            <a:spLocks noChangeShapeType="1"/>
          </p:cNvSpPr>
          <p:nvPr/>
        </p:nvSpPr>
        <p:spPr bwMode="auto">
          <a:xfrm>
            <a:off x="2655888" y="4522788"/>
            <a:ext cx="1587" cy="377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6" name="Line 27"/>
          <p:cNvSpPr>
            <a:spLocks noChangeShapeType="1"/>
          </p:cNvSpPr>
          <p:nvPr/>
        </p:nvSpPr>
        <p:spPr bwMode="auto">
          <a:xfrm>
            <a:off x="5126038" y="3563938"/>
            <a:ext cx="1587" cy="706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7" name="Line 33"/>
          <p:cNvSpPr>
            <a:spLocks noChangeShapeType="1"/>
          </p:cNvSpPr>
          <p:nvPr/>
        </p:nvSpPr>
        <p:spPr bwMode="auto">
          <a:xfrm>
            <a:off x="5883275" y="4527550"/>
            <a:ext cx="1588" cy="611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8" name="Line 30"/>
          <p:cNvSpPr>
            <a:spLocks noChangeShapeType="1"/>
          </p:cNvSpPr>
          <p:nvPr/>
        </p:nvSpPr>
        <p:spPr bwMode="auto">
          <a:xfrm>
            <a:off x="6480175" y="5197475"/>
            <a:ext cx="1588" cy="11779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9" name="Line 18"/>
          <p:cNvSpPr>
            <a:spLocks noChangeShapeType="1"/>
          </p:cNvSpPr>
          <p:nvPr/>
        </p:nvSpPr>
        <p:spPr bwMode="auto">
          <a:xfrm>
            <a:off x="3838575" y="5295900"/>
            <a:ext cx="1588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0" name="Line 24"/>
          <p:cNvSpPr>
            <a:spLocks noChangeShapeType="1"/>
          </p:cNvSpPr>
          <p:nvPr/>
        </p:nvSpPr>
        <p:spPr bwMode="auto">
          <a:xfrm>
            <a:off x="3838575" y="5864225"/>
            <a:ext cx="1588" cy="1127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1" name="Line 21"/>
          <p:cNvSpPr>
            <a:spLocks noChangeShapeType="1"/>
          </p:cNvSpPr>
          <p:nvPr/>
        </p:nvSpPr>
        <p:spPr bwMode="auto">
          <a:xfrm>
            <a:off x="5310188" y="5294313"/>
            <a:ext cx="1587" cy="5191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32" name="Title 5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22.17</a:t>
            </a:r>
          </a:p>
        </p:txBody>
      </p:sp>
      <p:sp>
        <p:nvSpPr>
          <p:cNvPr id="24633" name="Rectangle 5"/>
          <p:cNvSpPr>
            <a:spLocks noChangeArrowheads="1"/>
          </p:cNvSpPr>
          <p:nvPr/>
        </p:nvSpPr>
        <p:spPr bwMode="auto">
          <a:xfrm>
            <a:off x="2074863" y="39688"/>
            <a:ext cx="49942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4634" name="Rectangle 5"/>
          <p:cNvSpPr>
            <a:spLocks noChangeArrowheads="1"/>
          </p:cNvSpPr>
          <p:nvPr/>
        </p:nvSpPr>
        <p:spPr bwMode="auto">
          <a:xfrm>
            <a:off x="2074863" y="6615113"/>
            <a:ext cx="4994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a: ©BSIP/Science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\\172.16.3.215\data4\Graphics\Powerpoint\MH_DCM\MH_DCM-TEXTEDIT PROJECTS\SALADIN 7e\Final files\chapt22\chapt22_labeled\Line\sal03717_t22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1747838"/>
            <a:ext cx="87915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Table 22.2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22.18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074863" y="30163"/>
            <a:ext cx="49942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28676" name="Picture 5" descr="sal03717_22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6663" y="247650"/>
            <a:ext cx="41306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Line 11"/>
          <p:cNvSpPr>
            <a:spLocks noChangeShapeType="1"/>
          </p:cNvSpPr>
          <p:nvPr/>
        </p:nvSpPr>
        <p:spPr bwMode="auto">
          <a:xfrm>
            <a:off x="3190875" y="1363663"/>
            <a:ext cx="1588" cy="2841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Freeform 12"/>
          <p:cNvSpPr>
            <a:spLocks/>
          </p:cNvSpPr>
          <p:nvPr/>
        </p:nvSpPr>
        <p:spPr bwMode="auto">
          <a:xfrm>
            <a:off x="3140075" y="1601788"/>
            <a:ext cx="98425" cy="163512"/>
          </a:xfrm>
          <a:custGeom>
            <a:avLst/>
            <a:gdLst>
              <a:gd name="T0" fmla="*/ 2147483647 w 61"/>
              <a:gd name="T1" fmla="*/ 2147483647 h 101"/>
              <a:gd name="T2" fmla="*/ 2147483647 w 61"/>
              <a:gd name="T3" fmla="*/ 0 h 101"/>
              <a:gd name="T4" fmla="*/ 2147483647 w 61"/>
              <a:gd name="T5" fmla="*/ 2147483647 h 101"/>
              <a:gd name="T6" fmla="*/ 2147483647 w 61"/>
              <a:gd name="T7" fmla="*/ 2147483647 h 101"/>
              <a:gd name="T8" fmla="*/ 2147483647 w 61"/>
              <a:gd name="T9" fmla="*/ 2147483647 h 101"/>
              <a:gd name="T10" fmla="*/ 2147483647 w 61"/>
              <a:gd name="T11" fmla="*/ 2147483647 h 101"/>
              <a:gd name="T12" fmla="*/ 2147483647 w 61"/>
              <a:gd name="T13" fmla="*/ 2147483647 h 101"/>
              <a:gd name="T14" fmla="*/ 2147483647 w 61"/>
              <a:gd name="T15" fmla="*/ 2147483647 h 101"/>
              <a:gd name="T16" fmla="*/ 0 w 61"/>
              <a:gd name="T17" fmla="*/ 2147483647 h 101"/>
              <a:gd name="T18" fmla="*/ 0 w 61"/>
              <a:gd name="T19" fmla="*/ 0 h 101"/>
              <a:gd name="T20" fmla="*/ 2147483647 w 61"/>
              <a:gd name="T21" fmla="*/ 2147483647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101"/>
              <a:gd name="T35" fmla="*/ 61 w 61"/>
              <a:gd name="T36" fmla="*/ 101 h 1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101">
                <a:moveTo>
                  <a:pt x="31" y="19"/>
                </a:moveTo>
                <a:lnTo>
                  <a:pt x="61" y="0"/>
                </a:lnTo>
                <a:lnTo>
                  <a:pt x="61" y="2"/>
                </a:lnTo>
                <a:lnTo>
                  <a:pt x="48" y="44"/>
                </a:lnTo>
                <a:lnTo>
                  <a:pt x="31" y="101"/>
                </a:lnTo>
                <a:lnTo>
                  <a:pt x="15" y="44"/>
                </a:lnTo>
                <a:lnTo>
                  <a:pt x="0" y="2"/>
                </a:lnTo>
                <a:lnTo>
                  <a:pt x="0" y="0"/>
                </a:lnTo>
                <a:lnTo>
                  <a:pt x="31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Line 13"/>
          <p:cNvSpPr>
            <a:spLocks noChangeShapeType="1"/>
          </p:cNvSpPr>
          <p:nvPr/>
        </p:nvSpPr>
        <p:spPr bwMode="auto">
          <a:xfrm flipV="1">
            <a:off x="3475038" y="1441450"/>
            <a:ext cx="1587" cy="2492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Freeform 14"/>
          <p:cNvSpPr>
            <a:spLocks/>
          </p:cNvSpPr>
          <p:nvPr/>
        </p:nvSpPr>
        <p:spPr bwMode="auto">
          <a:xfrm>
            <a:off x="3449638" y="1377950"/>
            <a:ext cx="52387" cy="90488"/>
          </a:xfrm>
          <a:custGeom>
            <a:avLst/>
            <a:gdLst>
              <a:gd name="T0" fmla="*/ 2147483647 w 33"/>
              <a:gd name="T1" fmla="*/ 2147483647 h 56"/>
              <a:gd name="T2" fmla="*/ 0 w 33"/>
              <a:gd name="T3" fmla="*/ 2147483647 h 56"/>
              <a:gd name="T4" fmla="*/ 0 w 33"/>
              <a:gd name="T5" fmla="*/ 2147483647 h 56"/>
              <a:gd name="T6" fmla="*/ 0 w 33"/>
              <a:gd name="T7" fmla="*/ 2147483647 h 56"/>
              <a:gd name="T8" fmla="*/ 2147483647 w 33"/>
              <a:gd name="T9" fmla="*/ 0 h 56"/>
              <a:gd name="T10" fmla="*/ 2147483647 w 33"/>
              <a:gd name="T11" fmla="*/ 0 h 56"/>
              <a:gd name="T12" fmla="*/ 2147483647 w 33"/>
              <a:gd name="T13" fmla="*/ 2147483647 h 56"/>
              <a:gd name="T14" fmla="*/ 2147483647 w 33"/>
              <a:gd name="T15" fmla="*/ 2147483647 h 56"/>
              <a:gd name="T16" fmla="*/ 2147483647 w 33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56"/>
              <a:gd name="T29" fmla="*/ 33 w 33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56">
                <a:moveTo>
                  <a:pt x="16" y="46"/>
                </a:moveTo>
                <a:lnTo>
                  <a:pt x="0" y="56"/>
                </a:lnTo>
                <a:lnTo>
                  <a:pt x="0" y="54"/>
                </a:lnTo>
                <a:lnTo>
                  <a:pt x="16" y="0"/>
                </a:lnTo>
                <a:lnTo>
                  <a:pt x="33" y="54"/>
                </a:lnTo>
                <a:lnTo>
                  <a:pt x="33" y="56"/>
                </a:lnTo>
                <a:lnTo>
                  <a:pt x="16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Line 15"/>
          <p:cNvSpPr>
            <a:spLocks noChangeShapeType="1"/>
          </p:cNvSpPr>
          <p:nvPr/>
        </p:nvSpPr>
        <p:spPr bwMode="auto">
          <a:xfrm flipV="1">
            <a:off x="3181350" y="4911725"/>
            <a:ext cx="1588" cy="2857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Freeform 16"/>
          <p:cNvSpPr>
            <a:spLocks/>
          </p:cNvSpPr>
          <p:nvPr/>
        </p:nvSpPr>
        <p:spPr bwMode="auto">
          <a:xfrm>
            <a:off x="3132138" y="4795838"/>
            <a:ext cx="98425" cy="163512"/>
          </a:xfrm>
          <a:custGeom>
            <a:avLst/>
            <a:gdLst>
              <a:gd name="T0" fmla="*/ 2147483647 w 61"/>
              <a:gd name="T1" fmla="*/ 2147483647 h 101"/>
              <a:gd name="T2" fmla="*/ 2147483647 w 61"/>
              <a:gd name="T3" fmla="*/ 2147483647 h 101"/>
              <a:gd name="T4" fmla="*/ 2147483647 w 61"/>
              <a:gd name="T5" fmla="*/ 2147483647 h 101"/>
              <a:gd name="T6" fmla="*/ 2147483647 w 61"/>
              <a:gd name="T7" fmla="*/ 2147483647 h 101"/>
              <a:gd name="T8" fmla="*/ 2147483647 w 61"/>
              <a:gd name="T9" fmla="*/ 2147483647 h 101"/>
              <a:gd name="T10" fmla="*/ 2147483647 w 61"/>
              <a:gd name="T11" fmla="*/ 0 h 101"/>
              <a:gd name="T12" fmla="*/ 2147483647 w 61"/>
              <a:gd name="T13" fmla="*/ 0 h 101"/>
              <a:gd name="T14" fmla="*/ 2147483647 w 61"/>
              <a:gd name="T15" fmla="*/ 2147483647 h 101"/>
              <a:gd name="T16" fmla="*/ 0 w 61"/>
              <a:gd name="T17" fmla="*/ 2147483647 h 101"/>
              <a:gd name="T18" fmla="*/ 0 w 61"/>
              <a:gd name="T19" fmla="*/ 2147483647 h 101"/>
              <a:gd name="T20" fmla="*/ 2147483647 w 61"/>
              <a:gd name="T21" fmla="*/ 2147483647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101"/>
              <a:gd name="T35" fmla="*/ 61 w 61"/>
              <a:gd name="T36" fmla="*/ 101 h 1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101">
                <a:moveTo>
                  <a:pt x="31" y="82"/>
                </a:moveTo>
                <a:lnTo>
                  <a:pt x="61" y="101"/>
                </a:lnTo>
                <a:lnTo>
                  <a:pt x="61" y="99"/>
                </a:lnTo>
                <a:lnTo>
                  <a:pt x="48" y="57"/>
                </a:lnTo>
                <a:lnTo>
                  <a:pt x="31" y="0"/>
                </a:lnTo>
                <a:lnTo>
                  <a:pt x="15" y="57"/>
                </a:lnTo>
                <a:lnTo>
                  <a:pt x="0" y="99"/>
                </a:lnTo>
                <a:lnTo>
                  <a:pt x="0" y="101"/>
                </a:lnTo>
                <a:lnTo>
                  <a:pt x="31" y="8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Line 17"/>
          <p:cNvSpPr>
            <a:spLocks noChangeShapeType="1"/>
          </p:cNvSpPr>
          <p:nvPr/>
        </p:nvSpPr>
        <p:spPr bwMode="auto">
          <a:xfrm>
            <a:off x="3451225" y="4873625"/>
            <a:ext cx="1588" cy="244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Freeform 18"/>
          <p:cNvSpPr>
            <a:spLocks/>
          </p:cNvSpPr>
          <p:nvPr/>
        </p:nvSpPr>
        <p:spPr bwMode="auto">
          <a:xfrm>
            <a:off x="3425825" y="5095875"/>
            <a:ext cx="52388" cy="87313"/>
          </a:xfrm>
          <a:custGeom>
            <a:avLst/>
            <a:gdLst>
              <a:gd name="T0" fmla="*/ 2147483647 w 33"/>
              <a:gd name="T1" fmla="*/ 2147483647 h 54"/>
              <a:gd name="T2" fmla="*/ 0 w 33"/>
              <a:gd name="T3" fmla="*/ 0 h 54"/>
              <a:gd name="T4" fmla="*/ 0 w 33"/>
              <a:gd name="T5" fmla="*/ 0 h 54"/>
              <a:gd name="T6" fmla="*/ 0 w 33"/>
              <a:gd name="T7" fmla="*/ 0 h 54"/>
              <a:gd name="T8" fmla="*/ 2147483647 w 33"/>
              <a:gd name="T9" fmla="*/ 2147483647 h 54"/>
              <a:gd name="T10" fmla="*/ 2147483647 w 33"/>
              <a:gd name="T11" fmla="*/ 2147483647 h 54"/>
              <a:gd name="T12" fmla="*/ 2147483647 w 33"/>
              <a:gd name="T13" fmla="*/ 0 h 54"/>
              <a:gd name="T14" fmla="*/ 2147483647 w 33"/>
              <a:gd name="T15" fmla="*/ 0 h 54"/>
              <a:gd name="T16" fmla="*/ 2147483647 w 33"/>
              <a:gd name="T17" fmla="*/ 2147483647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54"/>
              <a:gd name="T29" fmla="*/ 33 w 33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54">
                <a:moveTo>
                  <a:pt x="16" y="8"/>
                </a:moveTo>
                <a:lnTo>
                  <a:pt x="0" y="0"/>
                </a:lnTo>
                <a:lnTo>
                  <a:pt x="16" y="54"/>
                </a:lnTo>
                <a:lnTo>
                  <a:pt x="33" y="0"/>
                </a:lnTo>
                <a:lnTo>
                  <a:pt x="1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Line 19"/>
          <p:cNvSpPr>
            <a:spLocks noChangeShapeType="1"/>
          </p:cNvSpPr>
          <p:nvPr/>
        </p:nvSpPr>
        <p:spPr bwMode="auto">
          <a:xfrm flipV="1">
            <a:off x="5838825" y="1441450"/>
            <a:ext cx="1588" cy="249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Freeform 20"/>
          <p:cNvSpPr>
            <a:spLocks/>
          </p:cNvSpPr>
          <p:nvPr/>
        </p:nvSpPr>
        <p:spPr bwMode="auto">
          <a:xfrm>
            <a:off x="5815013" y="1377950"/>
            <a:ext cx="52387" cy="90488"/>
          </a:xfrm>
          <a:custGeom>
            <a:avLst/>
            <a:gdLst>
              <a:gd name="T0" fmla="*/ 2147483647 w 33"/>
              <a:gd name="T1" fmla="*/ 2147483647 h 56"/>
              <a:gd name="T2" fmla="*/ 0 w 33"/>
              <a:gd name="T3" fmla="*/ 2147483647 h 56"/>
              <a:gd name="T4" fmla="*/ 0 w 33"/>
              <a:gd name="T5" fmla="*/ 2147483647 h 56"/>
              <a:gd name="T6" fmla="*/ 0 w 33"/>
              <a:gd name="T7" fmla="*/ 2147483647 h 56"/>
              <a:gd name="T8" fmla="*/ 2147483647 w 33"/>
              <a:gd name="T9" fmla="*/ 0 h 56"/>
              <a:gd name="T10" fmla="*/ 2147483647 w 33"/>
              <a:gd name="T11" fmla="*/ 0 h 56"/>
              <a:gd name="T12" fmla="*/ 2147483647 w 33"/>
              <a:gd name="T13" fmla="*/ 2147483647 h 56"/>
              <a:gd name="T14" fmla="*/ 2147483647 w 33"/>
              <a:gd name="T15" fmla="*/ 2147483647 h 56"/>
              <a:gd name="T16" fmla="*/ 2147483647 w 33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56"/>
              <a:gd name="T29" fmla="*/ 33 w 33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56">
                <a:moveTo>
                  <a:pt x="17" y="46"/>
                </a:moveTo>
                <a:lnTo>
                  <a:pt x="0" y="56"/>
                </a:lnTo>
                <a:lnTo>
                  <a:pt x="0" y="54"/>
                </a:lnTo>
                <a:lnTo>
                  <a:pt x="17" y="0"/>
                </a:lnTo>
                <a:lnTo>
                  <a:pt x="33" y="54"/>
                </a:lnTo>
                <a:lnTo>
                  <a:pt x="31" y="56"/>
                </a:lnTo>
                <a:lnTo>
                  <a:pt x="17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Line 21"/>
          <p:cNvSpPr>
            <a:spLocks noChangeShapeType="1"/>
          </p:cNvSpPr>
          <p:nvPr/>
        </p:nvSpPr>
        <p:spPr bwMode="auto">
          <a:xfrm>
            <a:off x="5608638" y="1370013"/>
            <a:ext cx="1587" cy="2492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Freeform 22"/>
          <p:cNvSpPr>
            <a:spLocks/>
          </p:cNvSpPr>
          <p:nvPr/>
        </p:nvSpPr>
        <p:spPr bwMode="auto">
          <a:xfrm>
            <a:off x="5581650" y="1592263"/>
            <a:ext cx="55563" cy="87312"/>
          </a:xfrm>
          <a:custGeom>
            <a:avLst/>
            <a:gdLst>
              <a:gd name="T0" fmla="*/ 2147483647 w 34"/>
              <a:gd name="T1" fmla="*/ 2147483647 h 54"/>
              <a:gd name="T2" fmla="*/ 2147483647 w 34"/>
              <a:gd name="T3" fmla="*/ 0 h 54"/>
              <a:gd name="T4" fmla="*/ 2147483647 w 34"/>
              <a:gd name="T5" fmla="*/ 0 h 54"/>
              <a:gd name="T6" fmla="*/ 2147483647 w 34"/>
              <a:gd name="T7" fmla="*/ 0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0 w 34"/>
              <a:gd name="T13" fmla="*/ 0 h 54"/>
              <a:gd name="T14" fmla="*/ 0 w 34"/>
              <a:gd name="T15" fmla="*/ 0 h 54"/>
              <a:gd name="T16" fmla="*/ 2147483647 w 34"/>
              <a:gd name="T17" fmla="*/ 2147483647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4"/>
              <a:gd name="T29" fmla="*/ 34 w 34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4">
                <a:moveTo>
                  <a:pt x="17" y="10"/>
                </a:moveTo>
                <a:lnTo>
                  <a:pt x="34" y="0"/>
                </a:lnTo>
                <a:lnTo>
                  <a:pt x="17" y="54"/>
                </a:lnTo>
                <a:lnTo>
                  <a:pt x="0" y="0"/>
                </a:lnTo>
                <a:lnTo>
                  <a:pt x="17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Line 23"/>
          <p:cNvSpPr>
            <a:spLocks noChangeShapeType="1"/>
          </p:cNvSpPr>
          <p:nvPr/>
        </p:nvSpPr>
        <p:spPr bwMode="auto">
          <a:xfrm flipV="1">
            <a:off x="5800725" y="4953000"/>
            <a:ext cx="1588" cy="247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0" name="Freeform 24"/>
          <p:cNvSpPr>
            <a:spLocks/>
          </p:cNvSpPr>
          <p:nvPr/>
        </p:nvSpPr>
        <p:spPr bwMode="auto">
          <a:xfrm>
            <a:off x="5773738" y="4891088"/>
            <a:ext cx="53975" cy="87312"/>
          </a:xfrm>
          <a:custGeom>
            <a:avLst/>
            <a:gdLst>
              <a:gd name="T0" fmla="*/ 2147483647 w 34"/>
              <a:gd name="T1" fmla="*/ 2147483647 h 54"/>
              <a:gd name="T2" fmla="*/ 0 w 34"/>
              <a:gd name="T3" fmla="*/ 2147483647 h 54"/>
              <a:gd name="T4" fmla="*/ 0 w 34"/>
              <a:gd name="T5" fmla="*/ 2147483647 h 54"/>
              <a:gd name="T6" fmla="*/ 0 w 34"/>
              <a:gd name="T7" fmla="*/ 2147483647 h 54"/>
              <a:gd name="T8" fmla="*/ 2147483647 w 34"/>
              <a:gd name="T9" fmla="*/ 0 h 54"/>
              <a:gd name="T10" fmla="*/ 2147483647 w 34"/>
              <a:gd name="T11" fmla="*/ 0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4"/>
              <a:gd name="T29" fmla="*/ 34 w 34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4">
                <a:moveTo>
                  <a:pt x="17" y="44"/>
                </a:moveTo>
                <a:lnTo>
                  <a:pt x="0" y="54"/>
                </a:lnTo>
                <a:lnTo>
                  <a:pt x="17" y="0"/>
                </a:lnTo>
                <a:lnTo>
                  <a:pt x="34" y="54"/>
                </a:lnTo>
                <a:lnTo>
                  <a:pt x="17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5"/>
          <p:cNvSpPr>
            <a:spLocks noChangeShapeType="1"/>
          </p:cNvSpPr>
          <p:nvPr/>
        </p:nvSpPr>
        <p:spPr bwMode="auto">
          <a:xfrm>
            <a:off x="5611813" y="4894263"/>
            <a:ext cx="1587" cy="247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Freeform 26"/>
          <p:cNvSpPr>
            <a:spLocks/>
          </p:cNvSpPr>
          <p:nvPr/>
        </p:nvSpPr>
        <p:spPr bwMode="auto">
          <a:xfrm>
            <a:off x="5583238" y="5114925"/>
            <a:ext cx="53975" cy="88900"/>
          </a:xfrm>
          <a:custGeom>
            <a:avLst/>
            <a:gdLst>
              <a:gd name="T0" fmla="*/ 2147483647 w 33"/>
              <a:gd name="T1" fmla="*/ 2147483647 h 55"/>
              <a:gd name="T2" fmla="*/ 2147483647 w 33"/>
              <a:gd name="T3" fmla="*/ 0 h 55"/>
              <a:gd name="T4" fmla="*/ 2147483647 w 33"/>
              <a:gd name="T5" fmla="*/ 0 h 55"/>
              <a:gd name="T6" fmla="*/ 2147483647 w 33"/>
              <a:gd name="T7" fmla="*/ 0 h 55"/>
              <a:gd name="T8" fmla="*/ 2147483647 w 33"/>
              <a:gd name="T9" fmla="*/ 2147483647 h 55"/>
              <a:gd name="T10" fmla="*/ 2147483647 w 33"/>
              <a:gd name="T11" fmla="*/ 2147483647 h 55"/>
              <a:gd name="T12" fmla="*/ 0 w 33"/>
              <a:gd name="T13" fmla="*/ 0 h 55"/>
              <a:gd name="T14" fmla="*/ 0 w 33"/>
              <a:gd name="T15" fmla="*/ 0 h 55"/>
              <a:gd name="T16" fmla="*/ 2147483647 w 33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55"/>
              <a:gd name="T29" fmla="*/ 33 w 33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55">
                <a:moveTo>
                  <a:pt x="17" y="11"/>
                </a:moveTo>
                <a:lnTo>
                  <a:pt x="33" y="0"/>
                </a:lnTo>
                <a:lnTo>
                  <a:pt x="17" y="55"/>
                </a:lnTo>
                <a:lnTo>
                  <a:pt x="0" y="0"/>
                </a:lnTo>
                <a:lnTo>
                  <a:pt x="17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TextBox 70"/>
          <p:cNvSpPr txBox="1">
            <a:spLocks noChangeArrowheads="1"/>
          </p:cNvSpPr>
          <p:nvPr/>
        </p:nvSpPr>
        <p:spPr bwMode="auto">
          <a:xfrm>
            <a:off x="3038475" y="347663"/>
            <a:ext cx="3095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Air</a:t>
            </a:r>
          </a:p>
        </p:txBody>
      </p:sp>
      <p:sp>
        <p:nvSpPr>
          <p:cNvPr id="28694" name="TextBox 72"/>
          <p:cNvSpPr txBox="1">
            <a:spLocks noChangeArrowheads="1"/>
          </p:cNvSpPr>
          <p:nvPr/>
        </p:nvSpPr>
        <p:spPr bwMode="auto">
          <a:xfrm>
            <a:off x="5459413" y="347663"/>
            <a:ext cx="3111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Air</a:t>
            </a:r>
          </a:p>
        </p:txBody>
      </p:sp>
      <p:sp>
        <p:nvSpPr>
          <p:cNvPr id="28695" name="TextBox 73"/>
          <p:cNvSpPr txBox="1">
            <a:spLocks noChangeArrowheads="1"/>
          </p:cNvSpPr>
          <p:nvPr/>
        </p:nvSpPr>
        <p:spPr bwMode="auto">
          <a:xfrm>
            <a:off x="3489325" y="2019300"/>
            <a:ext cx="5413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Blood</a:t>
            </a:r>
          </a:p>
        </p:txBody>
      </p:sp>
      <p:sp>
        <p:nvSpPr>
          <p:cNvPr id="28696" name="TextBox 74"/>
          <p:cNvSpPr txBox="1">
            <a:spLocks noChangeArrowheads="1"/>
          </p:cNvSpPr>
          <p:nvPr/>
        </p:nvSpPr>
        <p:spPr bwMode="auto">
          <a:xfrm>
            <a:off x="2976563" y="2576513"/>
            <a:ext cx="9144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Initial state</a:t>
            </a:r>
          </a:p>
        </p:txBody>
      </p:sp>
      <p:sp>
        <p:nvSpPr>
          <p:cNvPr id="28697" name="TextBox 75"/>
          <p:cNvSpPr txBox="1">
            <a:spLocks noChangeArrowheads="1"/>
          </p:cNvSpPr>
          <p:nvPr/>
        </p:nvSpPr>
        <p:spPr bwMode="auto">
          <a:xfrm>
            <a:off x="2506663" y="3106738"/>
            <a:ext cx="9048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(a) Oxygen</a:t>
            </a:r>
          </a:p>
        </p:txBody>
      </p:sp>
      <p:sp>
        <p:nvSpPr>
          <p:cNvPr id="28698" name="TextBox 76"/>
          <p:cNvSpPr txBox="1">
            <a:spLocks noChangeArrowheads="1"/>
          </p:cNvSpPr>
          <p:nvPr/>
        </p:nvSpPr>
        <p:spPr bwMode="auto">
          <a:xfrm>
            <a:off x="3038475" y="3806825"/>
            <a:ext cx="3095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Air</a:t>
            </a:r>
          </a:p>
        </p:txBody>
      </p:sp>
      <p:sp>
        <p:nvSpPr>
          <p:cNvPr id="28699" name="TextBox 77"/>
          <p:cNvSpPr txBox="1">
            <a:spLocks noChangeArrowheads="1"/>
          </p:cNvSpPr>
          <p:nvPr/>
        </p:nvSpPr>
        <p:spPr bwMode="auto">
          <a:xfrm>
            <a:off x="3525838" y="5464175"/>
            <a:ext cx="5397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Blood</a:t>
            </a:r>
          </a:p>
        </p:txBody>
      </p:sp>
      <p:sp>
        <p:nvSpPr>
          <p:cNvPr id="28700" name="TextBox 78"/>
          <p:cNvSpPr txBox="1">
            <a:spLocks noChangeArrowheads="1"/>
          </p:cNvSpPr>
          <p:nvPr/>
        </p:nvSpPr>
        <p:spPr bwMode="auto">
          <a:xfrm>
            <a:off x="2976563" y="5988050"/>
            <a:ext cx="9144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Initial state</a:t>
            </a:r>
          </a:p>
        </p:txBody>
      </p:sp>
      <p:sp>
        <p:nvSpPr>
          <p:cNvPr id="28701" name="TextBox 79"/>
          <p:cNvSpPr txBox="1">
            <a:spLocks noChangeArrowheads="1"/>
          </p:cNvSpPr>
          <p:nvPr/>
        </p:nvSpPr>
        <p:spPr bwMode="auto">
          <a:xfrm>
            <a:off x="2506663" y="6505575"/>
            <a:ext cx="14827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(b) Carbon dioxide</a:t>
            </a:r>
          </a:p>
        </p:txBody>
      </p:sp>
      <p:sp>
        <p:nvSpPr>
          <p:cNvPr id="28702" name="TextBox 80"/>
          <p:cNvSpPr txBox="1">
            <a:spLocks noChangeArrowheads="1"/>
          </p:cNvSpPr>
          <p:nvPr/>
        </p:nvSpPr>
        <p:spPr bwMode="auto">
          <a:xfrm>
            <a:off x="5838825" y="2019300"/>
            <a:ext cx="5413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Blood</a:t>
            </a:r>
          </a:p>
        </p:txBody>
      </p:sp>
      <p:sp>
        <p:nvSpPr>
          <p:cNvPr id="28703" name="TextBox 81"/>
          <p:cNvSpPr txBox="1">
            <a:spLocks noChangeArrowheads="1"/>
          </p:cNvSpPr>
          <p:nvPr/>
        </p:nvSpPr>
        <p:spPr bwMode="auto">
          <a:xfrm>
            <a:off x="5140325" y="2576513"/>
            <a:ext cx="137001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Equilibrium state</a:t>
            </a:r>
          </a:p>
        </p:txBody>
      </p:sp>
      <p:sp>
        <p:nvSpPr>
          <p:cNvPr id="28704" name="TextBox 82"/>
          <p:cNvSpPr txBox="1">
            <a:spLocks noChangeArrowheads="1"/>
          </p:cNvSpPr>
          <p:nvPr/>
        </p:nvSpPr>
        <p:spPr bwMode="auto">
          <a:xfrm>
            <a:off x="5459413" y="3806825"/>
            <a:ext cx="3111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Air</a:t>
            </a:r>
          </a:p>
        </p:txBody>
      </p:sp>
      <p:sp>
        <p:nvSpPr>
          <p:cNvPr id="28705" name="TextBox 84"/>
          <p:cNvSpPr txBox="1">
            <a:spLocks noChangeArrowheads="1"/>
          </p:cNvSpPr>
          <p:nvPr/>
        </p:nvSpPr>
        <p:spPr bwMode="auto">
          <a:xfrm>
            <a:off x="5856288" y="5400675"/>
            <a:ext cx="5413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Blood</a:t>
            </a:r>
          </a:p>
        </p:txBody>
      </p:sp>
      <p:sp>
        <p:nvSpPr>
          <p:cNvPr id="28706" name="TextBox 85"/>
          <p:cNvSpPr txBox="1">
            <a:spLocks noChangeArrowheads="1"/>
          </p:cNvSpPr>
          <p:nvPr/>
        </p:nvSpPr>
        <p:spPr bwMode="auto">
          <a:xfrm>
            <a:off x="5140325" y="5988050"/>
            <a:ext cx="137001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Equilibrium state</a:t>
            </a:r>
          </a:p>
        </p:txBody>
      </p:sp>
      <p:sp>
        <p:nvSpPr>
          <p:cNvPr id="28707" name="TextBox 71"/>
          <p:cNvSpPr txBox="1">
            <a:spLocks noChangeArrowheads="1"/>
          </p:cNvSpPr>
          <p:nvPr/>
        </p:nvSpPr>
        <p:spPr bwMode="auto">
          <a:xfrm>
            <a:off x="4303713" y="1263650"/>
            <a:ext cx="45878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Time</a:t>
            </a:r>
          </a:p>
        </p:txBody>
      </p:sp>
      <p:sp>
        <p:nvSpPr>
          <p:cNvPr id="28708" name="TextBox 83"/>
          <p:cNvSpPr txBox="1">
            <a:spLocks noChangeArrowheads="1"/>
          </p:cNvSpPr>
          <p:nvPr/>
        </p:nvSpPr>
        <p:spPr bwMode="auto">
          <a:xfrm>
            <a:off x="4303713" y="4814888"/>
            <a:ext cx="458787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Time</a:t>
            </a:r>
          </a:p>
        </p:txBody>
      </p:sp>
      <p:sp>
        <p:nvSpPr>
          <p:cNvPr id="28709" name="Line 27"/>
          <p:cNvSpPr>
            <a:spLocks noChangeShapeType="1"/>
          </p:cNvSpPr>
          <p:nvPr/>
        </p:nvSpPr>
        <p:spPr bwMode="auto">
          <a:xfrm>
            <a:off x="4273550" y="5060950"/>
            <a:ext cx="4778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0" name="Freeform 28"/>
          <p:cNvSpPr>
            <a:spLocks/>
          </p:cNvSpPr>
          <p:nvPr/>
        </p:nvSpPr>
        <p:spPr bwMode="auto">
          <a:xfrm>
            <a:off x="4678363" y="5010150"/>
            <a:ext cx="160337" cy="98425"/>
          </a:xfrm>
          <a:custGeom>
            <a:avLst/>
            <a:gdLst>
              <a:gd name="T0" fmla="*/ 2147483647 w 99"/>
              <a:gd name="T1" fmla="*/ 2147483647 h 61"/>
              <a:gd name="T2" fmla="*/ 0 w 99"/>
              <a:gd name="T3" fmla="*/ 0 h 61"/>
              <a:gd name="T4" fmla="*/ 0 w 99"/>
              <a:gd name="T5" fmla="*/ 0 h 61"/>
              <a:gd name="T6" fmla="*/ 0 w 99"/>
              <a:gd name="T7" fmla="*/ 0 h 61"/>
              <a:gd name="T8" fmla="*/ 2147483647 w 99"/>
              <a:gd name="T9" fmla="*/ 2147483647 h 61"/>
              <a:gd name="T10" fmla="*/ 2147483647 w 99"/>
              <a:gd name="T11" fmla="*/ 2147483647 h 61"/>
              <a:gd name="T12" fmla="*/ 2147483647 w 99"/>
              <a:gd name="T13" fmla="*/ 2147483647 h 61"/>
              <a:gd name="T14" fmla="*/ 2147483647 w 99"/>
              <a:gd name="T15" fmla="*/ 2147483647 h 61"/>
              <a:gd name="T16" fmla="*/ 0 w 99"/>
              <a:gd name="T17" fmla="*/ 2147483647 h 61"/>
              <a:gd name="T18" fmla="*/ 0 w 99"/>
              <a:gd name="T19" fmla="*/ 2147483647 h 61"/>
              <a:gd name="T20" fmla="*/ 2147483647 w 99"/>
              <a:gd name="T21" fmla="*/ 2147483647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9"/>
              <a:gd name="T34" fmla="*/ 0 h 61"/>
              <a:gd name="T35" fmla="*/ 99 w 99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9" h="61">
                <a:moveTo>
                  <a:pt x="17" y="32"/>
                </a:moveTo>
                <a:lnTo>
                  <a:pt x="0" y="0"/>
                </a:lnTo>
                <a:lnTo>
                  <a:pt x="44" y="15"/>
                </a:lnTo>
                <a:lnTo>
                  <a:pt x="99" y="32"/>
                </a:lnTo>
                <a:lnTo>
                  <a:pt x="44" y="49"/>
                </a:lnTo>
                <a:lnTo>
                  <a:pt x="0" y="61"/>
                </a:lnTo>
                <a:lnTo>
                  <a:pt x="17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1" name="Line 9"/>
          <p:cNvSpPr>
            <a:spLocks noChangeShapeType="1"/>
          </p:cNvSpPr>
          <p:nvPr/>
        </p:nvSpPr>
        <p:spPr bwMode="auto">
          <a:xfrm>
            <a:off x="4273550" y="1527175"/>
            <a:ext cx="4778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2" name="Freeform 10"/>
          <p:cNvSpPr>
            <a:spLocks/>
          </p:cNvSpPr>
          <p:nvPr/>
        </p:nvSpPr>
        <p:spPr bwMode="auto">
          <a:xfrm>
            <a:off x="4678363" y="1479550"/>
            <a:ext cx="160337" cy="96838"/>
          </a:xfrm>
          <a:custGeom>
            <a:avLst/>
            <a:gdLst>
              <a:gd name="T0" fmla="*/ 2147483647 w 99"/>
              <a:gd name="T1" fmla="*/ 2147483647 h 60"/>
              <a:gd name="T2" fmla="*/ 0 w 99"/>
              <a:gd name="T3" fmla="*/ 0 h 60"/>
              <a:gd name="T4" fmla="*/ 0 w 99"/>
              <a:gd name="T5" fmla="*/ 0 h 60"/>
              <a:gd name="T6" fmla="*/ 0 w 99"/>
              <a:gd name="T7" fmla="*/ 0 h 60"/>
              <a:gd name="T8" fmla="*/ 2147483647 w 99"/>
              <a:gd name="T9" fmla="*/ 2147483647 h 60"/>
              <a:gd name="T10" fmla="*/ 2147483647 w 99"/>
              <a:gd name="T11" fmla="*/ 2147483647 h 60"/>
              <a:gd name="T12" fmla="*/ 2147483647 w 99"/>
              <a:gd name="T13" fmla="*/ 2147483647 h 60"/>
              <a:gd name="T14" fmla="*/ 2147483647 w 99"/>
              <a:gd name="T15" fmla="*/ 2147483647 h 60"/>
              <a:gd name="T16" fmla="*/ 0 w 99"/>
              <a:gd name="T17" fmla="*/ 2147483647 h 60"/>
              <a:gd name="T18" fmla="*/ 0 w 99"/>
              <a:gd name="T19" fmla="*/ 2147483647 h 60"/>
              <a:gd name="T20" fmla="*/ 2147483647 w 99"/>
              <a:gd name="T21" fmla="*/ 2147483647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9"/>
              <a:gd name="T34" fmla="*/ 0 h 60"/>
              <a:gd name="T35" fmla="*/ 99 w 99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9" h="60">
                <a:moveTo>
                  <a:pt x="17" y="29"/>
                </a:moveTo>
                <a:lnTo>
                  <a:pt x="0" y="0"/>
                </a:lnTo>
                <a:lnTo>
                  <a:pt x="44" y="12"/>
                </a:lnTo>
                <a:lnTo>
                  <a:pt x="99" y="29"/>
                </a:lnTo>
                <a:lnTo>
                  <a:pt x="44" y="46"/>
                </a:lnTo>
                <a:lnTo>
                  <a:pt x="0" y="60"/>
                </a:lnTo>
                <a:lnTo>
                  <a:pt x="0" y="58"/>
                </a:lnTo>
                <a:lnTo>
                  <a:pt x="17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sal03717_22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7488" y="315913"/>
            <a:ext cx="2144712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05"/>
          <p:cNvSpPr txBox="1">
            <a:spLocks noChangeArrowheads="1"/>
          </p:cNvSpPr>
          <p:nvPr/>
        </p:nvSpPr>
        <p:spPr bwMode="auto">
          <a:xfrm>
            <a:off x="5334000" y="427038"/>
            <a:ext cx="3524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Root</a:t>
            </a:r>
          </a:p>
        </p:txBody>
      </p:sp>
      <p:sp>
        <p:nvSpPr>
          <p:cNvPr id="8196" name="Text Box 106"/>
          <p:cNvSpPr txBox="1">
            <a:spLocks noChangeArrowheads="1"/>
          </p:cNvSpPr>
          <p:nvPr/>
        </p:nvSpPr>
        <p:spPr bwMode="auto">
          <a:xfrm>
            <a:off x="5334000" y="706438"/>
            <a:ext cx="4540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Bridge</a:t>
            </a:r>
          </a:p>
        </p:txBody>
      </p:sp>
      <p:sp>
        <p:nvSpPr>
          <p:cNvPr id="8197" name="Text Box 107"/>
          <p:cNvSpPr txBox="1">
            <a:spLocks noChangeArrowheads="1"/>
          </p:cNvSpPr>
          <p:nvPr/>
        </p:nvSpPr>
        <p:spPr bwMode="auto">
          <a:xfrm>
            <a:off x="5334000" y="1100138"/>
            <a:ext cx="7842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Dorsum nasi</a:t>
            </a:r>
          </a:p>
        </p:txBody>
      </p:sp>
      <p:sp>
        <p:nvSpPr>
          <p:cNvPr id="8198" name="Text Box 108"/>
          <p:cNvSpPr txBox="1">
            <a:spLocks noChangeArrowheads="1"/>
          </p:cNvSpPr>
          <p:nvPr/>
        </p:nvSpPr>
        <p:spPr bwMode="auto">
          <a:xfrm>
            <a:off x="5334000" y="1354138"/>
            <a:ext cx="9937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Nasofacial angle</a:t>
            </a:r>
          </a:p>
        </p:txBody>
      </p:sp>
      <p:sp>
        <p:nvSpPr>
          <p:cNvPr id="8199" name="Text Box 109"/>
          <p:cNvSpPr txBox="1">
            <a:spLocks noChangeArrowheads="1"/>
          </p:cNvSpPr>
          <p:nvPr/>
        </p:nvSpPr>
        <p:spPr bwMode="auto">
          <a:xfrm>
            <a:off x="5334000" y="1595438"/>
            <a:ext cx="3714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Apex</a:t>
            </a:r>
          </a:p>
        </p:txBody>
      </p:sp>
      <p:sp>
        <p:nvSpPr>
          <p:cNvPr id="8200" name="Text Box 110"/>
          <p:cNvSpPr txBox="1">
            <a:spLocks noChangeArrowheads="1"/>
          </p:cNvSpPr>
          <p:nvPr/>
        </p:nvSpPr>
        <p:spPr bwMode="auto">
          <a:xfrm>
            <a:off x="5334000" y="1900238"/>
            <a:ext cx="5302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Ala nasi</a:t>
            </a:r>
          </a:p>
        </p:txBody>
      </p:sp>
      <p:sp>
        <p:nvSpPr>
          <p:cNvPr id="8201" name="Text Box 111"/>
          <p:cNvSpPr txBox="1">
            <a:spLocks noChangeArrowheads="1"/>
          </p:cNvSpPr>
          <p:nvPr/>
        </p:nvSpPr>
        <p:spPr bwMode="auto">
          <a:xfrm>
            <a:off x="5334000" y="2103438"/>
            <a:ext cx="8350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Naris (nostril)</a:t>
            </a:r>
          </a:p>
        </p:txBody>
      </p:sp>
      <p:sp>
        <p:nvSpPr>
          <p:cNvPr id="8202" name="Text Box 112"/>
          <p:cNvSpPr txBox="1">
            <a:spLocks noChangeArrowheads="1"/>
          </p:cNvSpPr>
          <p:nvPr/>
        </p:nvSpPr>
        <p:spPr bwMode="auto">
          <a:xfrm>
            <a:off x="5334000" y="2433638"/>
            <a:ext cx="8350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Nasal septum</a:t>
            </a:r>
          </a:p>
        </p:txBody>
      </p:sp>
      <p:sp>
        <p:nvSpPr>
          <p:cNvPr id="8203" name="Text Box 113"/>
          <p:cNvSpPr txBox="1">
            <a:spLocks noChangeArrowheads="1"/>
          </p:cNvSpPr>
          <p:nvPr/>
        </p:nvSpPr>
        <p:spPr bwMode="auto">
          <a:xfrm>
            <a:off x="5334000" y="2662238"/>
            <a:ext cx="5556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Philtrum</a:t>
            </a:r>
          </a:p>
        </p:txBody>
      </p:sp>
      <p:sp>
        <p:nvSpPr>
          <p:cNvPr id="8204" name="Text Box 114"/>
          <p:cNvSpPr txBox="1">
            <a:spLocks noChangeArrowheads="1"/>
          </p:cNvSpPr>
          <p:nvPr/>
        </p:nvSpPr>
        <p:spPr bwMode="auto">
          <a:xfrm>
            <a:off x="5334000" y="2865438"/>
            <a:ext cx="10318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Alar nasal sulcus</a:t>
            </a:r>
          </a:p>
        </p:txBody>
      </p:sp>
      <p:sp>
        <p:nvSpPr>
          <p:cNvPr id="8205" name="Text Box 115"/>
          <p:cNvSpPr txBox="1">
            <a:spLocks noChangeArrowheads="1"/>
          </p:cNvSpPr>
          <p:nvPr/>
        </p:nvSpPr>
        <p:spPr bwMode="auto">
          <a:xfrm>
            <a:off x="5346700" y="3843338"/>
            <a:ext cx="7016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Nasal bone</a:t>
            </a:r>
          </a:p>
        </p:txBody>
      </p:sp>
      <p:sp>
        <p:nvSpPr>
          <p:cNvPr id="8206" name="Text Box 116"/>
          <p:cNvSpPr txBox="1">
            <a:spLocks noChangeArrowheads="1"/>
          </p:cNvSpPr>
          <p:nvPr/>
        </p:nvSpPr>
        <p:spPr bwMode="auto">
          <a:xfrm>
            <a:off x="5346700" y="4437063"/>
            <a:ext cx="9683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Lateral cartilage</a:t>
            </a:r>
          </a:p>
        </p:txBody>
      </p:sp>
      <p:sp>
        <p:nvSpPr>
          <p:cNvPr id="8207" name="Text Box 117"/>
          <p:cNvSpPr txBox="1">
            <a:spLocks noChangeArrowheads="1"/>
          </p:cNvSpPr>
          <p:nvPr/>
        </p:nvSpPr>
        <p:spPr bwMode="auto">
          <a:xfrm>
            <a:off x="5346700" y="4684713"/>
            <a:ext cx="7588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Septal nasal</a:t>
            </a:r>
          </a:p>
          <a:p>
            <a:r>
              <a:rPr lang="en-US" sz="900" b="1"/>
              <a:t>cartilage</a:t>
            </a:r>
          </a:p>
        </p:txBody>
      </p:sp>
      <p:sp>
        <p:nvSpPr>
          <p:cNvPr id="8208" name="Text Box 118"/>
          <p:cNvSpPr txBox="1">
            <a:spLocks noChangeArrowheads="1"/>
          </p:cNvSpPr>
          <p:nvPr/>
        </p:nvSpPr>
        <p:spPr bwMode="auto">
          <a:xfrm>
            <a:off x="5346700" y="5078413"/>
            <a:ext cx="638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Minor alar</a:t>
            </a:r>
          </a:p>
          <a:p>
            <a:r>
              <a:rPr lang="en-US" sz="900" b="1"/>
              <a:t>cartilages</a:t>
            </a:r>
          </a:p>
        </p:txBody>
      </p:sp>
      <p:sp>
        <p:nvSpPr>
          <p:cNvPr id="8209" name="Text Box 119"/>
          <p:cNvSpPr txBox="1">
            <a:spLocks noChangeArrowheads="1"/>
          </p:cNvSpPr>
          <p:nvPr/>
        </p:nvSpPr>
        <p:spPr bwMode="auto">
          <a:xfrm>
            <a:off x="5346700" y="5503863"/>
            <a:ext cx="6318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Major alar</a:t>
            </a:r>
          </a:p>
          <a:p>
            <a:r>
              <a:rPr lang="en-US" sz="900" b="1"/>
              <a:t>cartilages</a:t>
            </a:r>
          </a:p>
        </p:txBody>
      </p:sp>
      <p:sp>
        <p:nvSpPr>
          <p:cNvPr id="8210" name="Text Box 120"/>
          <p:cNvSpPr txBox="1">
            <a:spLocks noChangeArrowheads="1"/>
          </p:cNvSpPr>
          <p:nvPr/>
        </p:nvSpPr>
        <p:spPr bwMode="auto">
          <a:xfrm>
            <a:off x="5346700" y="5830888"/>
            <a:ext cx="1063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Dense connective</a:t>
            </a:r>
          </a:p>
          <a:p>
            <a:r>
              <a:rPr lang="en-US" sz="900" b="1"/>
              <a:t>tissue</a:t>
            </a:r>
          </a:p>
        </p:txBody>
      </p:sp>
      <p:sp>
        <p:nvSpPr>
          <p:cNvPr id="8211" name="Text Box 121"/>
          <p:cNvSpPr txBox="1">
            <a:spLocks noChangeArrowheads="1"/>
          </p:cNvSpPr>
          <p:nvPr/>
        </p:nvSpPr>
        <p:spPr bwMode="auto">
          <a:xfrm>
            <a:off x="2733675" y="3167063"/>
            <a:ext cx="2317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(a)</a:t>
            </a:r>
          </a:p>
        </p:txBody>
      </p:sp>
      <p:sp>
        <p:nvSpPr>
          <p:cNvPr id="8212" name="Text Box 122"/>
          <p:cNvSpPr txBox="1">
            <a:spLocks noChangeArrowheads="1"/>
          </p:cNvSpPr>
          <p:nvPr/>
        </p:nvSpPr>
        <p:spPr bwMode="auto">
          <a:xfrm>
            <a:off x="2733675" y="6405563"/>
            <a:ext cx="2381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(b)</a:t>
            </a:r>
          </a:p>
        </p:txBody>
      </p:sp>
      <p:sp>
        <p:nvSpPr>
          <p:cNvPr id="8213" name="Line 51"/>
          <p:cNvSpPr>
            <a:spLocks noChangeShapeType="1"/>
          </p:cNvSpPr>
          <p:nvPr/>
        </p:nvSpPr>
        <p:spPr bwMode="auto">
          <a:xfrm flipH="1" flipV="1">
            <a:off x="3746500" y="4956175"/>
            <a:ext cx="1016000" cy="1968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4" name="Freeform 50"/>
          <p:cNvSpPr>
            <a:spLocks/>
          </p:cNvSpPr>
          <p:nvPr/>
        </p:nvSpPr>
        <p:spPr bwMode="auto">
          <a:xfrm>
            <a:off x="3719513" y="5192713"/>
            <a:ext cx="1574800" cy="696912"/>
          </a:xfrm>
          <a:custGeom>
            <a:avLst/>
            <a:gdLst>
              <a:gd name="T0" fmla="*/ 2147483647 w 992"/>
              <a:gd name="T1" fmla="*/ 2147483647 h 439"/>
              <a:gd name="T2" fmla="*/ 2147483647 w 992"/>
              <a:gd name="T3" fmla="*/ 2147483647 h 439"/>
              <a:gd name="T4" fmla="*/ 0 w 992"/>
              <a:gd name="T5" fmla="*/ 0 h 439"/>
              <a:gd name="T6" fmla="*/ 0 60000 65536"/>
              <a:gd name="T7" fmla="*/ 0 60000 65536"/>
              <a:gd name="T8" fmla="*/ 0 60000 65536"/>
              <a:gd name="T9" fmla="*/ 0 w 992"/>
              <a:gd name="T10" fmla="*/ 0 h 439"/>
              <a:gd name="T11" fmla="*/ 992 w 992"/>
              <a:gd name="T12" fmla="*/ 439 h 4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2" h="439">
                <a:moveTo>
                  <a:pt x="992" y="439"/>
                </a:moveTo>
                <a:lnTo>
                  <a:pt x="657" y="439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5" name="Freeform 26"/>
          <p:cNvSpPr>
            <a:spLocks/>
          </p:cNvSpPr>
          <p:nvPr/>
        </p:nvSpPr>
        <p:spPr bwMode="auto">
          <a:xfrm>
            <a:off x="4213225" y="1660525"/>
            <a:ext cx="1087438" cy="269875"/>
          </a:xfrm>
          <a:custGeom>
            <a:avLst/>
            <a:gdLst>
              <a:gd name="T0" fmla="*/ 0 w 685"/>
              <a:gd name="T1" fmla="*/ 2147483647 h 170"/>
              <a:gd name="T2" fmla="*/ 2147483647 w 685"/>
              <a:gd name="T3" fmla="*/ 0 h 170"/>
              <a:gd name="T4" fmla="*/ 2147483647 w 685"/>
              <a:gd name="T5" fmla="*/ 0 h 170"/>
              <a:gd name="T6" fmla="*/ 0 60000 65536"/>
              <a:gd name="T7" fmla="*/ 0 60000 65536"/>
              <a:gd name="T8" fmla="*/ 0 60000 65536"/>
              <a:gd name="T9" fmla="*/ 0 w 685"/>
              <a:gd name="T10" fmla="*/ 0 h 170"/>
              <a:gd name="T11" fmla="*/ 685 w 685"/>
              <a:gd name="T12" fmla="*/ 170 h 1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5" h="170">
                <a:moveTo>
                  <a:pt x="0" y="170"/>
                </a:moveTo>
                <a:lnTo>
                  <a:pt x="582" y="0"/>
                </a:lnTo>
                <a:lnTo>
                  <a:pt x="685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6" name="Freeform 27"/>
          <p:cNvSpPr>
            <a:spLocks/>
          </p:cNvSpPr>
          <p:nvPr/>
        </p:nvSpPr>
        <p:spPr bwMode="auto">
          <a:xfrm>
            <a:off x="3952875" y="501650"/>
            <a:ext cx="1339850" cy="284163"/>
          </a:xfrm>
          <a:custGeom>
            <a:avLst/>
            <a:gdLst>
              <a:gd name="T0" fmla="*/ 2147483647 w 844"/>
              <a:gd name="T1" fmla="*/ 0 h 179"/>
              <a:gd name="T2" fmla="*/ 2147483647 w 844"/>
              <a:gd name="T3" fmla="*/ 2147483647 h 179"/>
              <a:gd name="T4" fmla="*/ 0 w 844"/>
              <a:gd name="T5" fmla="*/ 2147483647 h 179"/>
              <a:gd name="T6" fmla="*/ 0 60000 65536"/>
              <a:gd name="T7" fmla="*/ 0 60000 65536"/>
              <a:gd name="T8" fmla="*/ 0 60000 65536"/>
              <a:gd name="T9" fmla="*/ 0 w 844"/>
              <a:gd name="T10" fmla="*/ 0 h 179"/>
              <a:gd name="T11" fmla="*/ 844 w 844"/>
              <a:gd name="T12" fmla="*/ 179 h 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4" h="179">
                <a:moveTo>
                  <a:pt x="844" y="0"/>
                </a:moveTo>
                <a:lnTo>
                  <a:pt x="535" y="2"/>
                </a:lnTo>
                <a:lnTo>
                  <a:pt x="0" y="179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7" name="Freeform 28"/>
          <p:cNvSpPr>
            <a:spLocks/>
          </p:cNvSpPr>
          <p:nvPr/>
        </p:nvSpPr>
        <p:spPr bwMode="auto">
          <a:xfrm>
            <a:off x="3946525" y="782638"/>
            <a:ext cx="1346200" cy="298450"/>
          </a:xfrm>
          <a:custGeom>
            <a:avLst/>
            <a:gdLst>
              <a:gd name="T0" fmla="*/ 2147483647 w 848"/>
              <a:gd name="T1" fmla="*/ 0 h 188"/>
              <a:gd name="T2" fmla="*/ 2147483647 w 848"/>
              <a:gd name="T3" fmla="*/ 2147483647 h 188"/>
              <a:gd name="T4" fmla="*/ 0 w 848"/>
              <a:gd name="T5" fmla="*/ 2147483647 h 188"/>
              <a:gd name="T6" fmla="*/ 0 60000 65536"/>
              <a:gd name="T7" fmla="*/ 0 60000 65536"/>
              <a:gd name="T8" fmla="*/ 0 60000 65536"/>
              <a:gd name="T9" fmla="*/ 0 w 848"/>
              <a:gd name="T10" fmla="*/ 0 h 188"/>
              <a:gd name="T11" fmla="*/ 848 w 84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88">
                <a:moveTo>
                  <a:pt x="848" y="0"/>
                </a:moveTo>
                <a:lnTo>
                  <a:pt x="539" y="2"/>
                </a:lnTo>
                <a:lnTo>
                  <a:pt x="0" y="188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8" name="Freeform 29"/>
          <p:cNvSpPr>
            <a:spLocks/>
          </p:cNvSpPr>
          <p:nvPr/>
        </p:nvSpPr>
        <p:spPr bwMode="auto">
          <a:xfrm>
            <a:off x="4054475" y="1182688"/>
            <a:ext cx="1235075" cy="168275"/>
          </a:xfrm>
          <a:custGeom>
            <a:avLst/>
            <a:gdLst>
              <a:gd name="T0" fmla="*/ 0 w 778"/>
              <a:gd name="T1" fmla="*/ 2147483647 h 106"/>
              <a:gd name="T2" fmla="*/ 2147483647 w 778"/>
              <a:gd name="T3" fmla="*/ 0 h 106"/>
              <a:gd name="T4" fmla="*/ 2147483647 w 778"/>
              <a:gd name="T5" fmla="*/ 0 h 106"/>
              <a:gd name="T6" fmla="*/ 0 60000 65536"/>
              <a:gd name="T7" fmla="*/ 0 60000 65536"/>
              <a:gd name="T8" fmla="*/ 0 60000 65536"/>
              <a:gd name="T9" fmla="*/ 0 w 778"/>
              <a:gd name="T10" fmla="*/ 0 h 106"/>
              <a:gd name="T11" fmla="*/ 778 w 778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8" h="106">
                <a:moveTo>
                  <a:pt x="0" y="106"/>
                </a:moveTo>
                <a:lnTo>
                  <a:pt x="682" y="0"/>
                </a:lnTo>
                <a:lnTo>
                  <a:pt x="778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9" name="Line 30"/>
          <p:cNvSpPr>
            <a:spLocks noChangeShapeType="1"/>
          </p:cNvSpPr>
          <p:nvPr/>
        </p:nvSpPr>
        <p:spPr bwMode="auto">
          <a:xfrm>
            <a:off x="4430713" y="1968500"/>
            <a:ext cx="8524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0" name="Freeform 31"/>
          <p:cNvSpPr>
            <a:spLocks/>
          </p:cNvSpPr>
          <p:nvPr/>
        </p:nvSpPr>
        <p:spPr bwMode="auto">
          <a:xfrm>
            <a:off x="4122738" y="2262188"/>
            <a:ext cx="1163637" cy="463550"/>
          </a:xfrm>
          <a:custGeom>
            <a:avLst/>
            <a:gdLst>
              <a:gd name="T0" fmla="*/ 0 w 733"/>
              <a:gd name="T1" fmla="*/ 0 h 292"/>
              <a:gd name="T2" fmla="*/ 2147483647 w 733"/>
              <a:gd name="T3" fmla="*/ 2147483647 h 292"/>
              <a:gd name="T4" fmla="*/ 2147483647 w 733"/>
              <a:gd name="T5" fmla="*/ 2147483647 h 292"/>
              <a:gd name="T6" fmla="*/ 0 60000 65536"/>
              <a:gd name="T7" fmla="*/ 0 60000 65536"/>
              <a:gd name="T8" fmla="*/ 0 60000 65536"/>
              <a:gd name="T9" fmla="*/ 0 w 733"/>
              <a:gd name="T10" fmla="*/ 0 h 292"/>
              <a:gd name="T11" fmla="*/ 733 w 733"/>
              <a:gd name="T12" fmla="*/ 292 h 2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3" h="292">
                <a:moveTo>
                  <a:pt x="0" y="0"/>
                </a:moveTo>
                <a:lnTo>
                  <a:pt x="428" y="292"/>
                </a:lnTo>
                <a:lnTo>
                  <a:pt x="733" y="292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1" name="Freeform 32"/>
          <p:cNvSpPr>
            <a:spLocks/>
          </p:cNvSpPr>
          <p:nvPr/>
        </p:nvSpPr>
        <p:spPr bwMode="auto">
          <a:xfrm>
            <a:off x="4365625" y="2076450"/>
            <a:ext cx="927100" cy="98425"/>
          </a:xfrm>
          <a:custGeom>
            <a:avLst/>
            <a:gdLst>
              <a:gd name="T0" fmla="*/ 0 w 584"/>
              <a:gd name="T1" fmla="*/ 0 h 62"/>
              <a:gd name="T2" fmla="*/ 2147483647 w 584"/>
              <a:gd name="T3" fmla="*/ 2147483647 h 62"/>
              <a:gd name="T4" fmla="*/ 2147483647 w 584"/>
              <a:gd name="T5" fmla="*/ 2147483647 h 62"/>
              <a:gd name="T6" fmla="*/ 0 60000 65536"/>
              <a:gd name="T7" fmla="*/ 0 60000 65536"/>
              <a:gd name="T8" fmla="*/ 0 60000 65536"/>
              <a:gd name="T9" fmla="*/ 0 w 584"/>
              <a:gd name="T10" fmla="*/ 0 h 62"/>
              <a:gd name="T11" fmla="*/ 584 w 58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62">
                <a:moveTo>
                  <a:pt x="0" y="0"/>
                </a:moveTo>
                <a:lnTo>
                  <a:pt x="486" y="62"/>
                </a:lnTo>
                <a:lnTo>
                  <a:pt x="584" y="62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2" name="Freeform 33"/>
          <p:cNvSpPr>
            <a:spLocks/>
          </p:cNvSpPr>
          <p:nvPr/>
        </p:nvSpPr>
        <p:spPr bwMode="auto">
          <a:xfrm>
            <a:off x="4138613" y="2076450"/>
            <a:ext cx="1154112" cy="415925"/>
          </a:xfrm>
          <a:custGeom>
            <a:avLst/>
            <a:gdLst>
              <a:gd name="T0" fmla="*/ 2147483647 w 727"/>
              <a:gd name="T1" fmla="*/ 2147483647 h 262"/>
              <a:gd name="T2" fmla="*/ 2147483647 w 727"/>
              <a:gd name="T3" fmla="*/ 2147483647 h 262"/>
              <a:gd name="T4" fmla="*/ 0 w 727"/>
              <a:gd name="T5" fmla="*/ 0 h 262"/>
              <a:gd name="T6" fmla="*/ 0 60000 65536"/>
              <a:gd name="T7" fmla="*/ 0 60000 65536"/>
              <a:gd name="T8" fmla="*/ 0 60000 65536"/>
              <a:gd name="T9" fmla="*/ 0 w 727"/>
              <a:gd name="T10" fmla="*/ 0 h 262"/>
              <a:gd name="T11" fmla="*/ 727 w 727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7" h="262">
                <a:moveTo>
                  <a:pt x="727" y="262"/>
                </a:moveTo>
                <a:lnTo>
                  <a:pt x="418" y="26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223" name="Group 76"/>
          <p:cNvGrpSpPr>
            <a:grpSpLocks/>
          </p:cNvGrpSpPr>
          <p:nvPr/>
        </p:nvGrpSpPr>
        <p:grpSpPr bwMode="auto">
          <a:xfrm>
            <a:off x="3603625" y="1419225"/>
            <a:ext cx="1679575" cy="163513"/>
            <a:chOff x="2274" y="882"/>
            <a:chExt cx="1058" cy="103"/>
          </a:xfrm>
        </p:grpSpPr>
        <p:sp>
          <p:nvSpPr>
            <p:cNvPr id="8254" name="Line 25"/>
            <p:cNvSpPr>
              <a:spLocks noChangeShapeType="1"/>
            </p:cNvSpPr>
            <p:nvPr/>
          </p:nvSpPr>
          <p:spPr bwMode="auto">
            <a:xfrm flipV="1">
              <a:off x="2355" y="921"/>
              <a:ext cx="49" cy="6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5" name="Freeform 34"/>
            <p:cNvSpPr>
              <a:spLocks/>
            </p:cNvSpPr>
            <p:nvPr/>
          </p:nvSpPr>
          <p:spPr bwMode="auto">
            <a:xfrm>
              <a:off x="2274" y="882"/>
              <a:ext cx="1058" cy="103"/>
            </a:xfrm>
            <a:custGeom>
              <a:avLst/>
              <a:gdLst>
                <a:gd name="T0" fmla="*/ 0 w 1058"/>
                <a:gd name="T1" fmla="*/ 2147479428 h 103"/>
                <a:gd name="T2" fmla="*/ 2147479073 w 1058"/>
                <a:gd name="T3" fmla="*/ 2147479428 h 103"/>
                <a:gd name="T4" fmla="*/ 2147479073 w 1058"/>
                <a:gd name="T5" fmla="*/ 0 h 103"/>
                <a:gd name="T6" fmla="*/ 2147479073 w 1058"/>
                <a:gd name="T7" fmla="*/ 0 h 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8"/>
                <a:gd name="T13" fmla="*/ 0 h 103"/>
                <a:gd name="T14" fmla="*/ 1058 w 1058"/>
                <a:gd name="T15" fmla="*/ 103 h 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8" h="103">
                  <a:moveTo>
                    <a:pt x="0" y="103"/>
                  </a:moveTo>
                  <a:lnTo>
                    <a:pt x="83" y="103"/>
                  </a:lnTo>
                  <a:lnTo>
                    <a:pt x="966" y="0"/>
                  </a:lnTo>
                  <a:lnTo>
                    <a:pt x="1058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24" name="Freeform 35"/>
          <p:cNvSpPr>
            <a:spLocks/>
          </p:cNvSpPr>
          <p:nvPr/>
        </p:nvSpPr>
        <p:spPr bwMode="auto">
          <a:xfrm>
            <a:off x="3594100" y="2049463"/>
            <a:ext cx="1698625" cy="882650"/>
          </a:xfrm>
          <a:custGeom>
            <a:avLst/>
            <a:gdLst>
              <a:gd name="T0" fmla="*/ 0 w 1070"/>
              <a:gd name="T1" fmla="*/ 0 h 556"/>
              <a:gd name="T2" fmla="*/ 2147483647 w 1070"/>
              <a:gd name="T3" fmla="*/ 2147483647 h 556"/>
              <a:gd name="T4" fmla="*/ 2147483647 w 1070"/>
              <a:gd name="T5" fmla="*/ 2147483647 h 556"/>
              <a:gd name="T6" fmla="*/ 0 60000 65536"/>
              <a:gd name="T7" fmla="*/ 0 60000 65536"/>
              <a:gd name="T8" fmla="*/ 0 60000 65536"/>
              <a:gd name="T9" fmla="*/ 0 w 1070"/>
              <a:gd name="T10" fmla="*/ 0 h 556"/>
              <a:gd name="T11" fmla="*/ 1070 w 107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0" h="556">
                <a:moveTo>
                  <a:pt x="0" y="0"/>
                </a:moveTo>
                <a:lnTo>
                  <a:pt x="761" y="554"/>
                </a:lnTo>
                <a:lnTo>
                  <a:pt x="1070" y="556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5" name="Line 44"/>
          <p:cNvSpPr>
            <a:spLocks noChangeShapeType="1"/>
          </p:cNvSpPr>
          <p:nvPr/>
        </p:nvSpPr>
        <p:spPr bwMode="auto">
          <a:xfrm flipH="1" flipV="1">
            <a:off x="4292600" y="5199063"/>
            <a:ext cx="469900" cy="3730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6" name="Freeform 45"/>
          <p:cNvSpPr>
            <a:spLocks/>
          </p:cNvSpPr>
          <p:nvPr/>
        </p:nvSpPr>
        <p:spPr bwMode="auto">
          <a:xfrm>
            <a:off x="4191000" y="4756150"/>
            <a:ext cx="1112838" cy="131763"/>
          </a:xfrm>
          <a:custGeom>
            <a:avLst/>
            <a:gdLst>
              <a:gd name="T0" fmla="*/ 0 w 701"/>
              <a:gd name="T1" fmla="*/ 2147483647 h 83"/>
              <a:gd name="T2" fmla="*/ 2147483647 w 701"/>
              <a:gd name="T3" fmla="*/ 0 h 83"/>
              <a:gd name="T4" fmla="*/ 2147483647 w 701"/>
              <a:gd name="T5" fmla="*/ 0 h 83"/>
              <a:gd name="T6" fmla="*/ 0 60000 65536"/>
              <a:gd name="T7" fmla="*/ 0 60000 65536"/>
              <a:gd name="T8" fmla="*/ 0 60000 65536"/>
              <a:gd name="T9" fmla="*/ 0 w 701"/>
              <a:gd name="T10" fmla="*/ 0 h 83"/>
              <a:gd name="T11" fmla="*/ 701 w 701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1" h="83">
                <a:moveTo>
                  <a:pt x="0" y="83"/>
                </a:moveTo>
                <a:lnTo>
                  <a:pt x="618" y="0"/>
                </a:lnTo>
                <a:lnTo>
                  <a:pt x="701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7" name="Freeform 46"/>
          <p:cNvSpPr>
            <a:spLocks/>
          </p:cNvSpPr>
          <p:nvPr/>
        </p:nvSpPr>
        <p:spPr bwMode="auto">
          <a:xfrm>
            <a:off x="3919538" y="4505325"/>
            <a:ext cx="1381125" cy="220663"/>
          </a:xfrm>
          <a:custGeom>
            <a:avLst/>
            <a:gdLst>
              <a:gd name="T0" fmla="*/ 0 w 870"/>
              <a:gd name="T1" fmla="*/ 2147483647 h 139"/>
              <a:gd name="T2" fmla="*/ 2147483647 w 870"/>
              <a:gd name="T3" fmla="*/ 0 h 139"/>
              <a:gd name="T4" fmla="*/ 2147483647 w 870"/>
              <a:gd name="T5" fmla="*/ 0 h 139"/>
              <a:gd name="T6" fmla="*/ 0 60000 65536"/>
              <a:gd name="T7" fmla="*/ 0 60000 65536"/>
              <a:gd name="T8" fmla="*/ 0 60000 65536"/>
              <a:gd name="T9" fmla="*/ 0 w 870"/>
              <a:gd name="T10" fmla="*/ 0 h 139"/>
              <a:gd name="T11" fmla="*/ 870 w 870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0" h="139">
                <a:moveTo>
                  <a:pt x="0" y="139"/>
                </a:moveTo>
                <a:lnTo>
                  <a:pt x="789" y="0"/>
                </a:lnTo>
                <a:lnTo>
                  <a:pt x="870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8" name="Freeform 47"/>
          <p:cNvSpPr>
            <a:spLocks/>
          </p:cNvSpPr>
          <p:nvPr/>
        </p:nvSpPr>
        <p:spPr bwMode="auto">
          <a:xfrm>
            <a:off x="3868738" y="3910013"/>
            <a:ext cx="1425575" cy="463550"/>
          </a:xfrm>
          <a:custGeom>
            <a:avLst/>
            <a:gdLst>
              <a:gd name="T0" fmla="*/ 2147483647 w 898"/>
              <a:gd name="T1" fmla="*/ 0 h 292"/>
              <a:gd name="T2" fmla="*/ 2147483647 w 898"/>
              <a:gd name="T3" fmla="*/ 0 h 292"/>
              <a:gd name="T4" fmla="*/ 0 w 898"/>
              <a:gd name="T5" fmla="*/ 2147483647 h 292"/>
              <a:gd name="T6" fmla="*/ 0 60000 65536"/>
              <a:gd name="T7" fmla="*/ 0 60000 65536"/>
              <a:gd name="T8" fmla="*/ 0 60000 65536"/>
              <a:gd name="T9" fmla="*/ 0 w 898"/>
              <a:gd name="T10" fmla="*/ 0 h 292"/>
              <a:gd name="T11" fmla="*/ 898 w 898"/>
              <a:gd name="T12" fmla="*/ 292 h 2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8" h="292">
                <a:moveTo>
                  <a:pt x="898" y="0"/>
                </a:moveTo>
                <a:lnTo>
                  <a:pt x="563" y="0"/>
                </a:lnTo>
                <a:lnTo>
                  <a:pt x="0" y="292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9" name="Freeform 48"/>
          <p:cNvSpPr>
            <a:spLocks/>
          </p:cNvSpPr>
          <p:nvPr/>
        </p:nvSpPr>
        <p:spPr bwMode="auto">
          <a:xfrm>
            <a:off x="3683000" y="5010150"/>
            <a:ext cx="1611313" cy="142875"/>
          </a:xfrm>
          <a:custGeom>
            <a:avLst/>
            <a:gdLst>
              <a:gd name="T0" fmla="*/ 2147483647 w 1015"/>
              <a:gd name="T1" fmla="*/ 2147483647 h 90"/>
              <a:gd name="T2" fmla="*/ 2147483647 w 1015"/>
              <a:gd name="T3" fmla="*/ 2147483647 h 90"/>
              <a:gd name="T4" fmla="*/ 0 w 1015"/>
              <a:gd name="T5" fmla="*/ 0 h 90"/>
              <a:gd name="T6" fmla="*/ 0 60000 65536"/>
              <a:gd name="T7" fmla="*/ 0 60000 65536"/>
              <a:gd name="T8" fmla="*/ 0 60000 65536"/>
              <a:gd name="T9" fmla="*/ 0 w 1015"/>
              <a:gd name="T10" fmla="*/ 0 h 90"/>
              <a:gd name="T11" fmla="*/ 1015 w 1015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5" h="90">
                <a:moveTo>
                  <a:pt x="1015" y="90"/>
                </a:moveTo>
                <a:lnTo>
                  <a:pt x="680" y="9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0" name="Freeform 49"/>
          <p:cNvSpPr>
            <a:spLocks/>
          </p:cNvSpPr>
          <p:nvPr/>
        </p:nvSpPr>
        <p:spPr bwMode="auto">
          <a:xfrm>
            <a:off x="4140200" y="5233988"/>
            <a:ext cx="1154113" cy="338137"/>
          </a:xfrm>
          <a:custGeom>
            <a:avLst/>
            <a:gdLst>
              <a:gd name="T0" fmla="*/ 2147483647 w 727"/>
              <a:gd name="T1" fmla="*/ 2147483647 h 213"/>
              <a:gd name="T2" fmla="*/ 2147483647 w 727"/>
              <a:gd name="T3" fmla="*/ 2147483647 h 213"/>
              <a:gd name="T4" fmla="*/ 0 w 727"/>
              <a:gd name="T5" fmla="*/ 0 h 213"/>
              <a:gd name="T6" fmla="*/ 0 60000 65536"/>
              <a:gd name="T7" fmla="*/ 0 60000 65536"/>
              <a:gd name="T8" fmla="*/ 0 60000 65536"/>
              <a:gd name="T9" fmla="*/ 0 w 727"/>
              <a:gd name="T10" fmla="*/ 0 h 213"/>
              <a:gd name="T11" fmla="*/ 727 w 727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7" h="213">
                <a:moveTo>
                  <a:pt x="727" y="213"/>
                </a:moveTo>
                <a:lnTo>
                  <a:pt x="392" y="213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1" name="Line 51"/>
          <p:cNvSpPr>
            <a:spLocks noChangeShapeType="1"/>
          </p:cNvSpPr>
          <p:nvPr/>
        </p:nvSpPr>
        <p:spPr bwMode="auto">
          <a:xfrm flipH="1" flipV="1">
            <a:off x="3746500" y="4956175"/>
            <a:ext cx="1016000" cy="196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2" name="Freeform 50"/>
          <p:cNvSpPr>
            <a:spLocks/>
          </p:cNvSpPr>
          <p:nvPr/>
        </p:nvSpPr>
        <p:spPr bwMode="auto">
          <a:xfrm>
            <a:off x="3719513" y="5192713"/>
            <a:ext cx="1574800" cy="696912"/>
          </a:xfrm>
          <a:custGeom>
            <a:avLst/>
            <a:gdLst>
              <a:gd name="T0" fmla="*/ 2147483647 w 992"/>
              <a:gd name="T1" fmla="*/ 2147483647 h 439"/>
              <a:gd name="T2" fmla="*/ 2147483647 w 992"/>
              <a:gd name="T3" fmla="*/ 2147483647 h 439"/>
              <a:gd name="T4" fmla="*/ 0 w 992"/>
              <a:gd name="T5" fmla="*/ 0 h 439"/>
              <a:gd name="T6" fmla="*/ 0 60000 65536"/>
              <a:gd name="T7" fmla="*/ 0 60000 65536"/>
              <a:gd name="T8" fmla="*/ 0 60000 65536"/>
              <a:gd name="T9" fmla="*/ 0 w 992"/>
              <a:gd name="T10" fmla="*/ 0 h 439"/>
              <a:gd name="T11" fmla="*/ 992 w 992"/>
              <a:gd name="T12" fmla="*/ 439 h 4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2" h="439">
                <a:moveTo>
                  <a:pt x="992" y="439"/>
                </a:moveTo>
                <a:lnTo>
                  <a:pt x="657" y="439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3" name="Freeform 26"/>
          <p:cNvSpPr>
            <a:spLocks/>
          </p:cNvSpPr>
          <p:nvPr/>
        </p:nvSpPr>
        <p:spPr bwMode="auto">
          <a:xfrm>
            <a:off x="4213225" y="1660525"/>
            <a:ext cx="1087438" cy="269875"/>
          </a:xfrm>
          <a:custGeom>
            <a:avLst/>
            <a:gdLst>
              <a:gd name="T0" fmla="*/ 0 w 685"/>
              <a:gd name="T1" fmla="*/ 2147483647 h 170"/>
              <a:gd name="T2" fmla="*/ 2147483647 w 685"/>
              <a:gd name="T3" fmla="*/ 0 h 170"/>
              <a:gd name="T4" fmla="*/ 2147483647 w 685"/>
              <a:gd name="T5" fmla="*/ 0 h 170"/>
              <a:gd name="T6" fmla="*/ 0 60000 65536"/>
              <a:gd name="T7" fmla="*/ 0 60000 65536"/>
              <a:gd name="T8" fmla="*/ 0 60000 65536"/>
              <a:gd name="T9" fmla="*/ 0 w 685"/>
              <a:gd name="T10" fmla="*/ 0 h 170"/>
              <a:gd name="T11" fmla="*/ 685 w 685"/>
              <a:gd name="T12" fmla="*/ 170 h 1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5" h="170">
                <a:moveTo>
                  <a:pt x="0" y="170"/>
                </a:moveTo>
                <a:lnTo>
                  <a:pt x="582" y="0"/>
                </a:lnTo>
                <a:lnTo>
                  <a:pt x="68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4" name="Freeform 27"/>
          <p:cNvSpPr>
            <a:spLocks/>
          </p:cNvSpPr>
          <p:nvPr/>
        </p:nvSpPr>
        <p:spPr bwMode="auto">
          <a:xfrm>
            <a:off x="3952875" y="501650"/>
            <a:ext cx="1339850" cy="284163"/>
          </a:xfrm>
          <a:custGeom>
            <a:avLst/>
            <a:gdLst>
              <a:gd name="T0" fmla="*/ 2147483647 w 844"/>
              <a:gd name="T1" fmla="*/ 0 h 179"/>
              <a:gd name="T2" fmla="*/ 2147483647 w 844"/>
              <a:gd name="T3" fmla="*/ 2147483647 h 179"/>
              <a:gd name="T4" fmla="*/ 0 w 844"/>
              <a:gd name="T5" fmla="*/ 2147483647 h 179"/>
              <a:gd name="T6" fmla="*/ 0 60000 65536"/>
              <a:gd name="T7" fmla="*/ 0 60000 65536"/>
              <a:gd name="T8" fmla="*/ 0 60000 65536"/>
              <a:gd name="T9" fmla="*/ 0 w 844"/>
              <a:gd name="T10" fmla="*/ 0 h 179"/>
              <a:gd name="T11" fmla="*/ 844 w 844"/>
              <a:gd name="T12" fmla="*/ 179 h 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4" h="179">
                <a:moveTo>
                  <a:pt x="844" y="0"/>
                </a:moveTo>
                <a:lnTo>
                  <a:pt x="535" y="2"/>
                </a:lnTo>
                <a:lnTo>
                  <a:pt x="0" y="179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5" name="Freeform 28"/>
          <p:cNvSpPr>
            <a:spLocks/>
          </p:cNvSpPr>
          <p:nvPr/>
        </p:nvSpPr>
        <p:spPr bwMode="auto">
          <a:xfrm>
            <a:off x="3946525" y="782638"/>
            <a:ext cx="1346200" cy="298450"/>
          </a:xfrm>
          <a:custGeom>
            <a:avLst/>
            <a:gdLst>
              <a:gd name="T0" fmla="*/ 2147483647 w 848"/>
              <a:gd name="T1" fmla="*/ 0 h 188"/>
              <a:gd name="T2" fmla="*/ 2147483647 w 848"/>
              <a:gd name="T3" fmla="*/ 2147483647 h 188"/>
              <a:gd name="T4" fmla="*/ 0 w 848"/>
              <a:gd name="T5" fmla="*/ 2147483647 h 188"/>
              <a:gd name="T6" fmla="*/ 0 60000 65536"/>
              <a:gd name="T7" fmla="*/ 0 60000 65536"/>
              <a:gd name="T8" fmla="*/ 0 60000 65536"/>
              <a:gd name="T9" fmla="*/ 0 w 848"/>
              <a:gd name="T10" fmla="*/ 0 h 188"/>
              <a:gd name="T11" fmla="*/ 848 w 84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88">
                <a:moveTo>
                  <a:pt x="848" y="0"/>
                </a:moveTo>
                <a:lnTo>
                  <a:pt x="539" y="2"/>
                </a:lnTo>
                <a:lnTo>
                  <a:pt x="0" y="18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6" name="Freeform 29"/>
          <p:cNvSpPr>
            <a:spLocks/>
          </p:cNvSpPr>
          <p:nvPr/>
        </p:nvSpPr>
        <p:spPr bwMode="auto">
          <a:xfrm>
            <a:off x="4054475" y="1182688"/>
            <a:ext cx="1235075" cy="168275"/>
          </a:xfrm>
          <a:custGeom>
            <a:avLst/>
            <a:gdLst>
              <a:gd name="T0" fmla="*/ 0 w 778"/>
              <a:gd name="T1" fmla="*/ 2147483647 h 106"/>
              <a:gd name="T2" fmla="*/ 2147483647 w 778"/>
              <a:gd name="T3" fmla="*/ 0 h 106"/>
              <a:gd name="T4" fmla="*/ 2147483647 w 778"/>
              <a:gd name="T5" fmla="*/ 0 h 106"/>
              <a:gd name="T6" fmla="*/ 0 60000 65536"/>
              <a:gd name="T7" fmla="*/ 0 60000 65536"/>
              <a:gd name="T8" fmla="*/ 0 60000 65536"/>
              <a:gd name="T9" fmla="*/ 0 w 778"/>
              <a:gd name="T10" fmla="*/ 0 h 106"/>
              <a:gd name="T11" fmla="*/ 778 w 778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8" h="106">
                <a:moveTo>
                  <a:pt x="0" y="106"/>
                </a:moveTo>
                <a:lnTo>
                  <a:pt x="682" y="0"/>
                </a:lnTo>
                <a:lnTo>
                  <a:pt x="77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7" name="Line 30"/>
          <p:cNvSpPr>
            <a:spLocks noChangeShapeType="1"/>
          </p:cNvSpPr>
          <p:nvPr/>
        </p:nvSpPr>
        <p:spPr bwMode="auto">
          <a:xfrm>
            <a:off x="4430713" y="1968500"/>
            <a:ext cx="8524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8" name="Freeform 31"/>
          <p:cNvSpPr>
            <a:spLocks/>
          </p:cNvSpPr>
          <p:nvPr/>
        </p:nvSpPr>
        <p:spPr bwMode="auto">
          <a:xfrm>
            <a:off x="4122738" y="2262188"/>
            <a:ext cx="1163637" cy="463550"/>
          </a:xfrm>
          <a:custGeom>
            <a:avLst/>
            <a:gdLst>
              <a:gd name="T0" fmla="*/ 0 w 733"/>
              <a:gd name="T1" fmla="*/ 0 h 292"/>
              <a:gd name="T2" fmla="*/ 2147483647 w 733"/>
              <a:gd name="T3" fmla="*/ 2147483647 h 292"/>
              <a:gd name="T4" fmla="*/ 2147483647 w 733"/>
              <a:gd name="T5" fmla="*/ 2147483647 h 292"/>
              <a:gd name="T6" fmla="*/ 0 60000 65536"/>
              <a:gd name="T7" fmla="*/ 0 60000 65536"/>
              <a:gd name="T8" fmla="*/ 0 60000 65536"/>
              <a:gd name="T9" fmla="*/ 0 w 733"/>
              <a:gd name="T10" fmla="*/ 0 h 292"/>
              <a:gd name="T11" fmla="*/ 733 w 733"/>
              <a:gd name="T12" fmla="*/ 292 h 2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3" h="292">
                <a:moveTo>
                  <a:pt x="0" y="0"/>
                </a:moveTo>
                <a:lnTo>
                  <a:pt x="428" y="292"/>
                </a:lnTo>
                <a:lnTo>
                  <a:pt x="733" y="29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9" name="Freeform 32"/>
          <p:cNvSpPr>
            <a:spLocks/>
          </p:cNvSpPr>
          <p:nvPr/>
        </p:nvSpPr>
        <p:spPr bwMode="auto">
          <a:xfrm>
            <a:off x="4365625" y="2076450"/>
            <a:ext cx="927100" cy="98425"/>
          </a:xfrm>
          <a:custGeom>
            <a:avLst/>
            <a:gdLst>
              <a:gd name="T0" fmla="*/ 0 w 584"/>
              <a:gd name="T1" fmla="*/ 0 h 62"/>
              <a:gd name="T2" fmla="*/ 2147483647 w 584"/>
              <a:gd name="T3" fmla="*/ 2147483647 h 62"/>
              <a:gd name="T4" fmla="*/ 2147483647 w 584"/>
              <a:gd name="T5" fmla="*/ 2147483647 h 62"/>
              <a:gd name="T6" fmla="*/ 0 60000 65536"/>
              <a:gd name="T7" fmla="*/ 0 60000 65536"/>
              <a:gd name="T8" fmla="*/ 0 60000 65536"/>
              <a:gd name="T9" fmla="*/ 0 w 584"/>
              <a:gd name="T10" fmla="*/ 0 h 62"/>
              <a:gd name="T11" fmla="*/ 584 w 58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62">
                <a:moveTo>
                  <a:pt x="0" y="0"/>
                </a:moveTo>
                <a:lnTo>
                  <a:pt x="486" y="62"/>
                </a:lnTo>
                <a:lnTo>
                  <a:pt x="584" y="6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0" name="Freeform 33"/>
          <p:cNvSpPr>
            <a:spLocks/>
          </p:cNvSpPr>
          <p:nvPr/>
        </p:nvSpPr>
        <p:spPr bwMode="auto">
          <a:xfrm>
            <a:off x="4138613" y="2076450"/>
            <a:ext cx="1154112" cy="415925"/>
          </a:xfrm>
          <a:custGeom>
            <a:avLst/>
            <a:gdLst>
              <a:gd name="T0" fmla="*/ 2147483647 w 727"/>
              <a:gd name="T1" fmla="*/ 2147483647 h 262"/>
              <a:gd name="T2" fmla="*/ 2147483647 w 727"/>
              <a:gd name="T3" fmla="*/ 2147483647 h 262"/>
              <a:gd name="T4" fmla="*/ 0 w 727"/>
              <a:gd name="T5" fmla="*/ 0 h 262"/>
              <a:gd name="T6" fmla="*/ 0 60000 65536"/>
              <a:gd name="T7" fmla="*/ 0 60000 65536"/>
              <a:gd name="T8" fmla="*/ 0 60000 65536"/>
              <a:gd name="T9" fmla="*/ 0 w 727"/>
              <a:gd name="T10" fmla="*/ 0 h 262"/>
              <a:gd name="T11" fmla="*/ 727 w 727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7" h="262">
                <a:moveTo>
                  <a:pt x="727" y="262"/>
                </a:moveTo>
                <a:lnTo>
                  <a:pt x="418" y="26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241" name="Group 97"/>
          <p:cNvGrpSpPr>
            <a:grpSpLocks/>
          </p:cNvGrpSpPr>
          <p:nvPr/>
        </p:nvGrpSpPr>
        <p:grpSpPr bwMode="auto">
          <a:xfrm>
            <a:off x="3603625" y="1419225"/>
            <a:ext cx="1679575" cy="163513"/>
            <a:chOff x="2274" y="882"/>
            <a:chExt cx="1058" cy="103"/>
          </a:xfrm>
        </p:grpSpPr>
        <p:sp>
          <p:nvSpPr>
            <p:cNvPr id="8252" name="Line 25"/>
            <p:cNvSpPr>
              <a:spLocks noChangeShapeType="1"/>
            </p:cNvSpPr>
            <p:nvPr/>
          </p:nvSpPr>
          <p:spPr bwMode="auto">
            <a:xfrm flipV="1">
              <a:off x="2355" y="921"/>
              <a:ext cx="49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3" name="Freeform 34"/>
            <p:cNvSpPr>
              <a:spLocks/>
            </p:cNvSpPr>
            <p:nvPr/>
          </p:nvSpPr>
          <p:spPr bwMode="auto">
            <a:xfrm>
              <a:off x="2274" y="882"/>
              <a:ext cx="1058" cy="103"/>
            </a:xfrm>
            <a:custGeom>
              <a:avLst/>
              <a:gdLst>
                <a:gd name="T0" fmla="*/ 0 w 1058"/>
                <a:gd name="T1" fmla="*/ 2147479428 h 103"/>
                <a:gd name="T2" fmla="*/ 2147479073 w 1058"/>
                <a:gd name="T3" fmla="*/ 2147479428 h 103"/>
                <a:gd name="T4" fmla="*/ 2147479073 w 1058"/>
                <a:gd name="T5" fmla="*/ 0 h 103"/>
                <a:gd name="T6" fmla="*/ 2147479073 w 1058"/>
                <a:gd name="T7" fmla="*/ 0 h 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8"/>
                <a:gd name="T13" fmla="*/ 0 h 103"/>
                <a:gd name="T14" fmla="*/ 1058 w 1058"/>
                <a:gd name="T15" fmla="*/ 103 h 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8" h="103">
                  <a:moveTo>
                    <a:pt x="0" y="103"/>
                  </a:moveTo>
                  <a:lnTo>
                    <a:pt x="83" y="103"/>
                  </a:lnTo>
                  <a:lnTo>
                    <a:pt x="966" y="0"/>
                  </a:lnTo>
                  <a:lnTo>
                    <a:pt x="105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42" name="Freeform 35"/>
          <p:cNvSpPr>
            <a:spLocks/>
          </p:cNvSpPr>
          <p:nvPr/>
        </p:nvSpPr>
        <p:spPr bwMode="auto">
          <a:xfrm>
            <a:off x="3594100" y="2049463"/>
            <a:ext cx="1698625" cy="882650"/>
          </a:xfrm>
          <a:custGeom>
            <a:avLst/>
            <a:gdLst>
              <a:gd name="T0" fmla="*/ 0 w 1070"/>
              <a:gd name="T1" fmla="*/ 0 h 556"/>
              <a:gd name="T2" fmla="*/ 2147483647 w 1070"/>
              <a:gd name="T3" fmla="*/ 2147483647 h 556"/>
              <a:gd name="T4" fmla="*/ 2147483647 w 1070"/>
              <a:gd name="T5" fmla="*/ 2147483647 h 556"/>
              <a:gd name="T6" fmla="*/ 0 60000 65536"/>
              <a:gd name="T7" fmla="*/ 0 60000 65536"/>
              <a:gd name="T8" fmla="*/ 0 60000 65536"/>
              <a:gd name="T9" fmla="*/ 0 w 1070"/>
              <a:gd name="T10" fmla="*/ 0 h 556"/>
              <a:gd name="T11" fmla="*/ 1070 w 107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0" h="556">
                <a:moveTo>
                  <a:pt x="0" y="0"/>
                </a:moveTo>
                <a:lnTo>
                  <a:pt x="761" y="554"/>
                </a:lnTo>
                <a:lnTo>
                  <a:pt x="1070" y="55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3" name="Line 44"/>
          <p:cNvSpPr>
            <a:spLocks noChangeShapeType="1"/>
          </p:cNvSpPr>
          <p:nvPr/>
        </p:nvSpPr>
        <p:spPr bwMode="auto">
          <a:xfrm flipH="1" flipV="1">
            <a:off x="4292600" y="5199063"/>
            <a:ext cx="469900" cy="373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4" name="Freeform 45"/>
          <p:cNvSpPr>
            <a:spLocks/>
          </p:cNvSpPr>
          <p:nvPr/>
        </p:nvSpPr>
        <p:spPr bwMode="auto">
          <a:xfrm>
            <a:off x="4191000" y="4756150"/>
            <a:ext cx="1112838" cy="131763"/>
          </a:xfrm>
          <a:custGeom>
            <a:avLst/>
            <a:gdLst>
              <a:gd name="T0" fmla="*/ 0 w 701"/>
              <a:gd name="T1" fmla="*/ 2147483647 h 83"/>
              <a:gd name="T2" fmla="*/ 2147483647 w 701"/>
              <a:gd name="T3" fmla="*/ 0 h 83"/>
              <a:gd name="T4" fmla="*/ 2147483647 w 701"/>
              <a:gd name="T5" fmla="*/ 0 h 83"/>
              <a:gd name="T6" fmla="*/ 0 60000 65536"/>
              <a:gd name="T7" fmla="*/ 0 60000 65536"/>
              <a:gd name="T8" fmla="*/ 0 60000 65536"/>
              <a:gd name="T9" fmla="*/ 0 w 701"/>
              <a:gd name="T10" fmla="*/ 0 h 83"/>
              <a:gd name="T11" fmla="*/ 701 w 701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1" h="83">
                <a:moveTo>
                  <a:pt x="0" y="83"/>
                </a:moveTo>
                <a:lnTo>
                  <a:pt x="618" y="0"/>
                </a:lnTo>
                <a:lnTo>
                  <a:pt x="70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5" name="Freeform 46"/>
          <p:cNvSpPr>
            <a:spLocks/>
          </p:cNvSpPr>
          <p:nvPr/>
        </p:nvSpPr>
        <p:spPr bwMode="auto">
          <a:xfrm>
            <a:off x="3919538" y="4505325"/>
            <a:ext cx="1381125" cy="220663"/>
          </a:xfrm>
          <a:custGeom>
            <a:avLst/>
            <a:gdLst>
              <a:gd name="T0" fmla="*/ 0 w 870"/>
              <a:gd name="T1" fmla="*/ 2147483647 h 139"/>
              <a:gd name="T2" fmla="*/ 2147483647 w 870"/>
              <a:gd name="T3" fmla="*/ 0 h 139"/>
              <a:gd name="T4" fmla="*/ 2147483647 w 870"/>
              <a:gd name="T5" fmla="*/ 0 h 139"/>
              <a:gd name="T6" fmla="*/ 0 60000 65536"/>
              <a:gd name="T7" fmla="*/ 0 60000 65536"/>
              <a:gd name="T8" fmla="*/ 0 60000 65536"/>
              <a:gd name="T9" fmla="*/ 0 w 870"/>
              <a:gd name="T10" fmla="*/ 0 h 139"/>
              <a:gd name="T11" fmla="*/ 870 w 870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0" h="139">
                <a:moveTo>
                  <a:pt x="0" y="139"/>
                </a:moveTo>
                <a:lnTo>
                  <a:pt x="789" y="0"/>
                </a:lnTo>
                <a:lnTo>
                  <a:pt x="87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6" name="Freeform 47"/>
          <p:cNvSpPr>
            <a:spLocks/>
          </p:cNvSpPr>
          <p:nvPr/>
        </p:nvSpPr>
        <p:spPr bwMode="auto">
          <a:xfrm>
            <a:off x="3868738" y="3910013"/>
            <a:ext cx="1425575" cy="463550"/>
          </a:xfrm>
          <a:custGeom>
            <a:avLst/>
            <a:gdLst>
              <a:gd name="T0" fmla="*/ 2147483647 w 898"/>
              <a:gd name="T1" fmla="*/ 0 h 292"/>
              <a:gd name="T2" fmla="*/ 2147483647 w 898"/>
              <a:gd name="T3" fmla="*/ 0 h 292"/>
              <a:gd name="T4" fmla="*/ 0 w 898"/>
              <a:gd name="T5" fmla="*/ 2147483647 h 292"/>
              <a:gd name="T6" fmla="*/ 0 60000 65536"/>
              <a:gd name="T7" fmla="*/ 0 60000 65536"/>
              <a:gd name="T8" fmla="*/ 0 60000 65536"/>
              <a:gd name="T9" fmla="*/ 0 w 898"/>
              <a:gd name="T10" fmla="*/ 0 h 292"/>
              <a:gd name="T11" fmla="*/ 898 w 898"/>
              <a:gd name="T12" fmla="*/ 292 h 2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8" h="292">
                <a:moveTo>
                  <a:pt x="898" y="0"/>
                </a:moveTo>
                <a:lnTo>
                  <a:pt x="563" y="0"/>
                </a:lnTo>
                <a:lnTo>
                  <a:pt x="0" y="29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7" name="Freeform 48"/>
          <p:cNvSpPr>
            <a:spLocks/>
          </p:cNvSpPr>
          <p:nvPr/>
        </p:nvSpPr>
        <p:spPr bwMode="auto">
          <a:xfrm>
            <a:off x="3683000" y="5010150"/>
            <a:ext cx="1611313" cy="142875"/>
          </a:xfrm>
          <a:custGeom>
            <a:avLst/>
            <a:gdLst>
              <a:gd name="T0" fmla="*/ 2147483647 w 1015"/>
              <a:gd name="T1" fmla="*/ 2147483647 h 90"/>
              <a:gd name="T2" fmla="*/ 2147483647 w 1015"/>
              <a:gd name="T3" fmla="*/ 2147483647 h 90"/>
              <a:gd name="T4" fmla="*/ 0 w 1015"/>
              <a:gd name="T5" fmla="*/ 0 h 90"/>
              <a:gd name="T6" fmla="*/ 0 60000 65536"/>
              <a:gd name="T7" fmla="*/ 0 60000 65536"/>
              <a:gd name="T8" fmla="*/ 0 60000 65536"/>
              <a:gd name="T9" fmla="*/ 0 w 1015"/>
              <a:gd name="T10" fmla="*/ 0 h 90"/>
              <a:gd name="T11" fmla="*/ 1015 w 1015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5" h="90">
                <a:moveTo>
                  <a:pt x="1015" y="90"/>
                </a:moveTo>
                <a:lnTo>
                  <a:pt x="680" y="9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8" name="Freeform 49"/>
          <p:cNvSpPr>
            <a:spLocks/>
          </p:cNvSpPr>
          <p:nvPr/>
        </p:nvSpPr>
        <p:spPr bwMode="auto">
          <a:xfrm>
            <a:off x="4140200" y="5233988"/>
            <a:ext cx="1154113" cy="338137"/>
          </a:xfrm>
          <a:custGeom>
            <a:avLst/>
            <a:gdLst>
              <a:gd name="T0" fmla="*/ 2147483647 w 727"/>
              <a:gd name="T1" fmla="*/ 2147483647 h 213"/>
              <a:gd name="T2" fmla="*/ 2147483647 w 727"/>
              <a:gd name="T3" fmla="*/ 2147483647 h 213"/>
              <a:gd name="T4" fmla="*/ 0 w 727"/>
              <a:gd name="T5" fmla="*/ 0 h 213"/>
              <a:gd name="T6" fmla="*/ 0 60000 65536"/>
              <a:gd name="T7" fmla="*/ 0 60000 65536"/>
              <a:gd name="T8" fmla="*/ 0 60000 65536"/>
              <a:gd name="T9" fmla="*/ 0 w 727"/>
              <a:gd name="T10" fmla="*/ 0 h 213"/>
              <a:gd name="T11" fmla="*/ 727 w 727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7" h="213">
                <a:moveTo>
                  <a:pt x="727" y="213"/>
                </a:moveTo>
                <a:lnTo>
                  <a:pt x="392" y="21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9" name="Title 6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22.2</a:t>
            </a:r>
          </a:p>
        </p:txBody>
      </p:sp>
      <p:sp>
        <p:nvSpPr>
          <p:cNvPr id="8250" name="Rectangle 5"/>
          <p:cNvSpPr>
            <a:spLocks noChangeArrowheads="1"/>
          </p:cNvSpPr>
          <p:nvPr/>
        </p:nvSpPr>
        <p:spPr bwMode="auto">
          <a:xfrm>
            <a:off x="2074863" y="88900"/>
            <a:ext cx="4994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8251" name="Rectangle 5"/>
          <p:cNvSpPr>
            <a:spLocks noChangeArrowheads="1"/>
          </p:cNvSpPr>
          <p:nvPr/>
        </p:nvSpPr>
        <p:spPr bwMode="auto">
          <a:xfrm>
            <a:off x="2074863" y="6553200"/>
            <a:ext cx="4994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a-b: ©McGraw-Hill Education/Joe DeGrandis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23" descr="\\172.16.3.215\data4\Graphics\Powerpoint\MH_DCM\MH_DCM-TEXTEDIT PROJECTS\SALADIN 7e\Processed files\chapt22\chapt22_textedit\jpg\sal03717_22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9638" y="257175"/>
            <a:ext cx="470217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Freeform 9"/>
          <p:cNvSpPr>
            <a:spLocks/>
          </p:cNvSpPr>
          <p:nvPr/>
        </p:nvSpPr>
        <p:spPr bwMode="auto">
          <a:xfrm>
            <a:off x="4959350" y="342900"/>
            <a:ext cx="341313" cy="384175"/>
          </a:xfrm>
          <a:custGeom>
            <a:avLst/>
            <a:gdLst>
              <a:gd name="T0" fmla="*/ 0 w 211"/>
              <a:gd name="T1" fmla="*/ 2147483647 h 238"/>
              <a:gd name="T2" fmla="*/ 0 w 211"/>
              <a:gd name="T3" fmla="*/ 2147483647 h 238"/>
              <a:gd name="T4" fmla="*/ 2147483647 w 211"/>
              <a:gd name="T5" fmla="*/ 2147483647 h 238"/>
              <a:gd name="T6" fmla="*/ 2147483647 w 211"/>
              <a:gd name="T7" fmla="*/ 2147483647 h 238"/>
              <a:gd name="T8" fmla="*/ 2147483647 w 211"/>
              <a:gd name="T9" fmla="*/ 2147483647 h 238"/>
              <a:gd name="T10" fmla="*/ 2147483647 w 211"/>
              <a:gd name="T11" fmla="*/ 2147483647 h 238"/>
              <a:gd name="T12" fmla="*/ 2147483647 w 211"/>
              <a:gd name="T13" fmla="*/ 2147483647 h 238"/>
              <a:gd name="T14" fmla="*/ 2147483647 w 211"/>
              <a:gd name="T15" fmla="*/ 2147483647 h 238"/>
              <a:gd name="T16" fmla="*/ 2147483647 w 211"/>
              <a:gd name="T17" fmla="*/ 2147483647 h 238"/>
              <a:gd name="T18" fmla="*/ 2147483647 w 211"/>
              <a:gd name="T19" fmla="*/ 2147483647 h 238"/>
              <a:gd name="T20" fmla="*/ 2147483647 w 211"/>
              <a:gd name="T21" fmla="*/ 2147483647 h 238"/>
              <a:gd name="T22" fmla="*/ 2147483647 w 211"/>
              <a:gd name="T23" fmla="*/ 2147483647 h 238"/>
              <a:gd name="T24" fmla="*/ 2147483647 w 211"/>
              <a:gd name="T25" fmla="*/ 2147483647 h 238"/>
              <a:gd name="T26" fmla="*/ 2147483647 w 211"/>
              <a:gd name="T27" fmla="*/ 2147483647 h 238"/>
              <a:gd name="T28" fmla="*/ 2147483647 w 211"/>
              <a:gd name="T29" fmla="*/ 2147483647 h 238"/>
              <a:gd name="T30" fmla="*/ 2147483647 w 211"/>
              <a:gd name="T31" fmla="*/ 2147483647 h 238"/>
              <a:gd name="T32" fmla="*/ 2147483647 w 211"/>
              <a:gd name="T33" fmla="*/ 2147483647 h 238"/>
              <a:gd name="T34" fmla="*/ 2147483647 w 211"/>
              <a:gd name="T35" fmla="*/ 0 h 238"/>
              <a:gd name="T36" fmla="*/ 2147483647 w 211"/>
              <a:gd name="T37" fmla="*/ 0 h 2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1"/>
              <a:gd name="T58" fmla="*/ 0 h 238"/>
              <a:gd name="T59" fmla="*/ 211 w 211"/>
              <a:gd name="T60" fmla="*/ 238 h 2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1" h="238">
                <a:moveTo>
                  <a:pt x="0" y="238"/>
                </a:moveTo>
                <a:lnTo>
                  <a:pt x="0" y="238"/>
                </a:lnTo>
                <a:lnTo>
                  <a:pt x="2" y="208"/>
                </a:lnTo>
                <a:lnTo>
                  <a:pt x="3" y="181"/>
                </a:lnTo>
                <a:lnTo>
                  <a:pt x="7" y="155"/>
                </a:lnTo>
                <a:lnTo>
                  <a:pt x="10" y="133"/>
                </a:lnTo>
                <a:lnTo>
                  <a:pt x="17" y="112"/>
                </a:lnTo>
                <a:lnTo>
                  <a:pt x="22" y="92"/>
                </a:lnTo>
                <a:lnTo>
                  <a:pt x="31" y="74"/>
                </a:lnTo>
                <a:lnTo>
                  <a:pt x="39" y="59"/>
                </a:lnTo>
                <a:lnTo>
                  <a:pt x="48" y="45"/>
                </a:lnTo>
                <a:lnTo>
                  <a:pt x="58" y="33"/>
                </a:lnTo>
                <a:lnTo>
                  <a:pt x="70" y="24"/>
                </a:lnTo>
                <a:lnTo>
                  <a:pt x="82" y="16"/>
                </a:lnTo>
                <a:lnTo>
                  <a:pt x="96" y="9"/>
                </a:lnTo>
                <a:lnTo>
                  <a:pt x="110" y="6"/>
                </a:lnTo>
                <a:lnTo>
                  <a:pt x="125" y="2"/>
                </a:lnTo>
                <a:lnTo>
                  <a:pt x="141" y="0"/>
                </a:lnTo>
                <a:lnTo>
                  <a:pt x="211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Freeform 10"/>
          <p:cNvSpPr>
            <a:spLocks/>
          </p:cNvSpPr>
          <p:nvPr/>
        </p:nvSpPr>
        <p:spPr bwMode="auto">
          <a:xfrm>
            <a:off x="4932363" y="701675"/>
            <a:ext cx="55562" cy="95250"/>
          </a:xfrm>
          <a:custGeom>
            <a:avLst/>
            <a:gdLst>
              <a:gd name="T0" fmla="*/ 2147483647 w 34"/>
              <a:gd name="T1" fmla="*/ 2147483647 h 59"/>
              <a:gd name="T2" fmla="*/ 2147483647 w 34"/>
              <a:gd name="T3" fmla="*/ 0 h 59"/>
              <a:gd name="T4" fmla="*/ 2147483647 w 34"/>
              <a:gd name="T5" fmla="*/ 2147483647 h 59"/>
              <a:gd name="T6" fmla="*/ 2147483647 w 34"/>
              <a:gd name="T7" fmla="*/ 2147483647 h 59"/>
              <a:gd name="T8" fmla="*/ 2147483647 w 34"/>
              <a:gd name="T9" fmla="*/ 2147483647 h 59"/>
              <a:gd name="T10" fmla="*/ 2147483647 w 34"/>
              <a:gd name="T11" fmla="*/ 2147483647 h 59"/>
              <a:gd name="T12" fmla="*/ 2147483647 w 34"/>
              <a:gd name="T13" fmla="*/ 2147483647 h 59"/>
              <a:gd name="T14" fmla="*/ 2147483647 w 34"/>
              <a:gd name="T15" fmla="*/ 2147483647 h 59"/>
              <a:gd name="T16" fmla="*/ 0 w 34"/>
              <a:gd name="T17" fmla="*/ 2147483647 h 59"/>
              <a:gd name="T18" fmla="*/ 0 w 34"/>
              <a:gd name="T19" fmla="*/ 0 h 59"/>
              <a:gd name="T20" fmla="*/ 2147483647 w 34"/>
              <a:gd name="T21" fmla="*/ 2147483647 h 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59"/>
              <a:gd name="T35" fmla="*/ 34 w 34"/>
              <a:gd name="T36" fmla="*/ 59 h 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59">
                <a:moveTo>
                  <a:pt x="17" y="11"/>
                </a:moveTo>
                <a:lnTo>
                  <a:pt x="34" y="0"/>
                </a:lnTo>
                <a:lnTo>
                  <a:pt x="34" y="2"/>
                </a:lnTo>
                <a:lnTo>
                  <a:pt x="24" y="29"/>
                </a:lnTo>
                <a:lnTo>
                  <a:pt x="17" y="59"/>
                </a:lnTo>
                <a:lnTo>
                  <a:pt x="10" y="29"/>
                </a:lnTo>
                <a:lnTo>
                  <a:pt x="0" y="2"/>
                </a:lnTo>
                <a:lnTo>
                  <a:pt x="0" y="0"/>
                </a:lnTo>
                <a:lnTo>
                  <a:pt x="17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1" name="Freeform 11"/>
          <p:cNvSpPr>
            <a:spLocks/>
          </p:cNvSpPr>
          <p:nvPr/>
        </p:nvSpPr>
        <p:spPr bwMode="auto">
          <a:xfrm>
            <a:off x="4633913" y="347663"/>
            <a:ext cx="252412" cy="444500"/>
          </a:xfrm>
          <a:custGeom>
            <a:avLst/>
            <a:gdLst>
              <a:gd name="T0" fmla="*/ 2147483647 w 156"/>
              <a:gd name="T1" fmla="*/ 2147483647 h 275"/>
              <a:gd name="T2" fmla="*/ 2147483647 w 156"/>
              <a:gd name="T3" fmla="*/ 2147483647 h 275"/>
              <a:gd name="T4" fmla="*/ 2147483647 w 156"/>
              <a:gd name="T5" fmla="*/ 2147483647 h 275"/>
              <a:gd name="T6" fmla="*/ 2147483647 w 156"/>
              <a:gd name="T7" fmla="*/ 2147483647 h 275"/>
              <a:gd name="T8" fmla="*/ 2147483647 w 156"/>
              <a:gd name="T9" fmla="*/ 2147483647 h 275"/>
              <a:gd name="T10" fmla="*/ 2147483647 w 156"/>
              <a:gd name="T11" fmla="*/ 2147483647 h 275"/>
              <a:gd name="T12" fmla="*/ 2147483647 w 156"/>
              <a:gd name="T13" fmla="*/ 2147483647 h 275"/>
              <a:gd name="T14" fmla="*/ 2147483647 w 156"/>
              <a:gd name="T15" fmla="*/ 2147483647 h 275"/>
              <a:gd name="T16" fmla="*/ 2147483647 w 156"/>
              <a:gd name="T17" fmla="*/ 2147483647 h 275"/>
              <a:gd name="T18" fmla="*/ 2147483647 w 156"/>
              <a:gd name="T19" fmla="*/ 2147483647 h 275"/>
              <a:gd name="T20" fmla="*/ 2147483647 w 156"/>
              <a:gd name="T21" fmla="*/ 2147483647 h 275"/>
              <a:gd name="T22" fmla="*/ 2147483647 w 156"/>
              <a:gd name="T23" fmla="*/ 2147483647 h 275"/>
              <a:gd name="T24" fmla="*/ 2147483647 w 156"/>
              <a:gd name="T25" fmla="*/ 2147483647 h 275"/>
              <a:gd name="T26" fmla="*/ 2147483647 w 156"/>
              <a:gd name="T27" fmla="*/ 2147483647 h 275"/>
              <a:gd name="T28" fmla="*/ 2147483647 w 156"/>
              <a:gd name="T29" fmla="*/ 2147483647 h 275"/>
              <a:gd name="T30" fmla="*/ 2147483647 w 156"/>
              <a:gd name="T31" fmla="*/ 0 h 275"/>
              <a:gd name="T32" fmla="*/ 0 w 156"/>
              <a:gd name="T33" fmla="*/ 0 h 2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6"/>
              <a:gd name="T52" fmla="*/ 0 h 275"/>
              <a:gd name="T53" fmla="*/ 156 w 156"/>
              <a:gd name="T54" fmla="*/ 275 h 2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6" h="275">
                <a:moveTo>
                  <a:pt x="156" y="275"/>
                </a:moveTo>
                <a:lnTo>
                  <a:pt x="156" y="275"/>
                </a:lnTo>
                <a:lnTo>
                  <a:pt x="154" y="218"/>
                </a:lnTo>
                <a:lnTo>
                  <a:pt x="148" y="169"/>
                </a:lnTo>
                <a:lnTo>
                  <a:pt x="144" y="144"/>
                </a:lnTo>
                <a:lnTo>
                  <a:pt x="139" y="124"/>
                </a:lnTo>
                <a:lnTo>
                  <a:pt x="132" y="103"/>
                </a:lnTo>
                <a:lnTo>
                  <a:pt x="125" y="86"/>
                </a:lnTo>
                <a:lnTo>
                  <a:pt x="117" y="69"/>
                </a:lnTo>
                <a:lnTo>
                  <a:pt x="106" y="53"/>
                </a:lnTo>
                <a:lnTo>
                  <a:pt x="96" y="41"/>
                </a:lnTo>
                <a:lnTo>
                  <a:pt x="82" y="29"/>
                </a:lnTo>
                <a:lnTo>
                  <a:pt x="68" y="19"/>
                </a:lnTo>
                <a:lnTo>
                  <a:pt x="53" y="10"/>
                </a:lnTo>
                <a:lnTo>
                  <a:pt x="36" y="5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Freeform 12"/>
          <p:cNvSpPr>
            <a:spLocks/>
          </p:cNvSpPr>
          <p:nvPr/>
        </p:nvSpPr>
        <p:spPr bwMode="auto">
          <a:xfrm>
            <a:off x="4572000" y="319088"/>
            <a:ext cx="93663" cy="58737"/>
          </a:xfrm>
          <a:custGeom>
            <a:avLst/>
            <a:gdLst>
              <a:gd name="T0" fmla="*/ 2147483647 w 57"/>
              <a:gd name="T1" fmla="*/ 2147483647 h 36"/>
              <a:gd name="T2" fmla="*/ 2147483647 w 57"/>
              <a:gd name="T3" fmla="*/ 2147483647 h 36"/>
              <a:gd name="T4" fmla="*/ 2147483647 w 57"/>
              <a:gd name="T5" fmla="*/ 2147483647 h 36"/>
              <a:gd name="T6" fmla="*/ 2147483647 w 57"/>
              <a:gd name="T7" fmla="*/ 2147483647 h 36"/>
              <a:gd name="T8" fmla="*/ 2147483647 w 57"/>
              <a:gd name="T9" fmla="*/ 2147483647 h 36"/>
              <a:gd name="T10" fmla="*/ 0 w 57"/>
              <a:gd name="T11" fmla="*/ 2147483647 h 36"/>
              <a:gd name="T12" fmla="*/ 0 w 57"/>
              <a:gd name="T13" fmla="*/ 2147483647 h 36"/>
              <a:gd name="T14" fmla="*/ 2147483647 w 57"/>
              <a:gd name="T15" fmla="*/ 2147483647 h 36"/>
              <a:gd name="T16" fmla="*/ 2147483647 w 57"/>
              <a:gd name="T17" fmla="*/ 0 h 36"/>
              <a:gd name="T18" fmla="*/ 2147483647 w 57"/>
              <a:gd name="T19" fmla="*/ 0 h 36"/>
              <a:gd name="T20" fmla="*/ 2147483647 w 57"/>
              <a:gd name="T21" fmla="*/ 2147483647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36"/>
              <a:gd name="T35" fmla="*/ 57 w 57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36">
                <a:moveTo>
                  <a:pt x="46" y="17"/>
                </a:moveTo>
                <a:lnTo>
                  <a:pt x="57" y="34"/>
                </a:lnTo>
                <a:lnTo>
                  <a:pt x="57" y="36"/>
                </a:lnTo>
                <a:lnTo>
                  <a:pt x="29" y="24"/>
                </a:lnTo>
                <a:lnTo>
                  <a:pt x="0" y="17"/>
                </a:lnTo>
                <a:lnTo>
                  <a:pt x="29" y="10"/>
                </a:lnTo>
                <a:lnTo>
                  <a:pt x="57" y="0"/>
                </a:lnTo>
                <a:lnTo>
                  <a:pt x="46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Freeform 13"/>
          <p:cNvSpPr>
            <a:spLocks/>
          </p:cNvSpPr>
          <p:nvPr/>
        </p:nvSpPr>
        <p:spPr bwMode="auto">
          <a:xfrm>
            <a:off x="5803900" y="2354263"/>
            <a:ext cx="53975" cy="96837"/>
          </a:xfrm>
          <a:custGeom>
            <a:avLst/>
            <a:gdLst>
              <a:gd name="T0" fmla="*/ 2147483647 w 34"/>
              <a:gd name="T1" fmla="*/ 2147483647 h 60"/>
              <a:gd name="T2" fmla="*/ 2147483647 w 34"/>
              <a:gd name="T3" fmla="*/ 0 h 60"/>
              <a:gd name="T4" fmla="*/ 2147483647 w 34"/>
              <a:gd name="T5" fmla="*/ 2147483647 h 60"/>
              <a:gd name="T6" fmla="*/ 2147483647 w 34"/>
              <a:gd name="T7" fmla="*/ 2147483647 h 60"/>
              <a:gd name="T8" fmla="*/ 2147483647 w 34"/>
              <a:gd name="T9" fmla="*/ 2147483647 h 60"/>
              <a:gd name="T10" fmla="*/ 2147483647 w 34"/>
              <a:gd name="T11" fmla="*/ 2147483647 h 60"/>
              <a:gd name="T12" fmla="*/ 2147483647 w 34"/>
              <a:gd name="T13" fmla="*/ 2147483647 h 60"/>
              <a:gd name="T14" fmla="*/ 2147483647 w 34"/>
              <a:gd name="T15" fmla="*/ 2147483647 h 60"/>
              <a:gd name="T16" fmla="*/ 0 w 34"/>
              <a:gd name="T17" fmla="*/ 2147483647 h 60"/>
              <a:gd name="T18" fmla="*/ 0 w 34"/>
              <a:gd name="T19" fmla="*/ 2147483647 h 60"/>
              <a:gd name="T20" fmla="*/ 2147483647 w 34"/>
              <a:gd name="T21" fmla="*/ 2147483647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60"/>
              <a:gd name="T35" fmla="*/ 34 w 34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60">
                <a:moveTo>
                  <a:pt x="19" y="16"/>
                </a:moveTo>
                <a:lnTo>
                  <a:pt x="33" y="0"/>
                </a:lnTo>
                <a:lnTo>
                  <a:pt x="33" y="2"/>
                </a:lnTo>
                <a:lnTo>
                  <a:pt x="31" y="31"/>
                </a:lnTo>
                <a:lnTo>
                  <a:pt x="34" y="60"/>
                </a:lnTo>
                <a:lnTo>
                  <a:pt x="19" y="34"/>
                </a:lnTo>
                <a:lnTo>
                  <a:pt x="0" y="12"/>
                </a:lnTo>
                <a:lnTo>
                  <a:pt x="0" y="10"/>
                </a:lnTo>
                <a:lnTo>
                  <a:pt x="19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Freeform 14"/>
          <p:cNvSpPr>
            <a:spLocks/>
          </p:cNvSpPr>
          <p:nvPr/>
        </p:nvSpPr>
        <p:spPr bwMode="auto">
          <a:xfrm>
            <a:off x="3949700" y="2757488"/>
            <a:ext cx="53975" cy="95250"/>
          </a:xfrm>
          <a:custGeom>
            <a:avLst/>
            <a:gdLst>
              <a:gd name="T0" fmla="*/ 2147483647 w 34"/>
              <a:gd name="T1" fmla="*/ 2147483647 h 59"/>
              <a:gd name="T2" fmla="*/ 0 w 34"/>
              <a:gd name="T3" fmla="*/ 2147483647 h 59"/>
              <a:gd name="T4" fmla="*/ 0 w 34"/>
              <a:gd name="T5" fmla="*/ 2147483647 h 59"/>
              <a:gd name="T6" fmla="*/ 2147483647 w 34"/>
              <a:gd name="T7" fmla="*/ 2147483647 h 59"/>
              <a:gd name="T8" fmla="*/ 2147483647 w 34"/>
              <a:gd name="T9" fmla="*/ 2147483647 h 59"/>
              <a:gd name="T10" fmla="*/ 2147483647 w 34"/>
              <a:gd name="T11" fmla="*/ 0 h 59"/>
              <a:gd name="T12" fmla="*/ 2147483647 w 34"/>
              <a:gd name="T13" fmla="*/ 0 h 59"/>
              <a:gd name="T14" fmla="*/ 2147483647 w 34"/>
              <a:gd name="T15" fmla="*/ 2147483647 h 59"/>
              <a:gd name="T16" fmla="*/ 2147483647 w 34"/>
              <a:gd name="T17" fmla="*/ 2147483647 h 59"/>
              <a:gd name="T18" fmla="*/ 2147483647 w 34"/>
              <a:gd name="T19" fmla="*/ 2147483647 h 59"/>
              <a:gd name="T20" fmla="*/ 2147483647 w 34"/>
              <a:gd name="T21" fmla="*/ 2147483647 h 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59"/>
              <a:gd name="T35" fmla="*/ 34 w 34"/>
              <a:gd name="T36" fmla="*/ 59 h 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59">
                <a:moveTo>
                  <a:pt x="15" y="47"/>
                </a:moveTo>
                <a:lnTo>
                  <a:pt x="0" y="59"/>
                </a:lnTo>
                <a:lnTo>
                  <a:pt x="0" y="57"/>
                </a:lnTo>
                <a:lnTo>
                  <a:pt x="8" y="30"/>
                </a:lnTo>
                <a:lnTo>
                  <a:pt x="13" y="0"/>
                </a:lnTo>
                <a:lnTo>
                  <a:pt x="20" y="28"/>
                </a:lnTo>
                <a:lnTo>
                  <a:pt x="34" y="55"/>
                </a:lnTo>
                <a:lnTo>
                  <a:pt x="15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Freeform 15"/>
          <p:cNvSpPr>
            <a:spLocks/>
          </p:cNvSpPr>
          <p:nvPr/>
        </p:nvSpPr>
        <p:spPr bwMode="auto">
          <a:xfrm>
            <a:off x="4141788" y="1803400"/>
            <a:ext cx="66675" cy="93663"/>
          </a:xfrm>
          <a:custGeom>
            <a:avLst/>
            <a:gdLst>
              <a:gd name="T0" fmla="*/ 2147483647 w 41"/>
              <a:gd name="T1" fmla="*/ 2147483647 h 58"/>
              <a:gd name="T2" fmla="*/ 0 w 41"/>
              <a:gd name="T3" fmla="*/ 2147483647 h 58"/>
              <a:gd name="T4" fmla="*/ 0 w 41"/>
              <a:gd name="T5" fmla="*/ 2147483647 h 58"/>
              <a:gd name="T6" fmla="*/ 2147483647 w 41"/>
              <a:gd name="T7" fmla="*/ 2147483647 h 58"/>
              <a:gd name="T8" fmla="*/ 2147483647 w 41"/>
              <a:gd name="T9" fmla="*/ 2147483647 h 58"/>
              <a:gd name="T10" fmla="*/ 2147483647 w 41"/>
              <a:gd name="T11" fmla="*/ 0 h 58"/>
              <a:gd name="T12" fmla="*/ 2147483647 w 41"/>
              <a:gd name="T13" fmla="*/ 0 h 58"/>
              <a:gd name="T14" fmla="*/ 2147483647 w 41"/>
              <a:gd name="T15" fmla="*/ 2147483647 h 58"/>
              <a:gd name="T16" fmla="*/ 2147483647 w 41"/>
              <a:gd name="T17" fmla="*/ 2147483647 h 58"/>
              <a:gd name="T18" fmla="*/ 2147483647 w 41"/>
              <a:gd name="T19" fmla="*/ 2147483647 h 58"/>
              <a:gd name="T20" fmla="*/ 2147483647 w 41"/>
              <a:gd name="T21" fmla="*/ 2147483647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58"/>
              <a:gd name="T35" fmla="*/ 41 w 41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58">
                <a:moveTo>
                  <a:pt x="19" y="41"/>
                </a:moveTo>
                <a:lnTo>
                  <a:pt x="0" y="43"/>
                </a:lnTo>
                <a:lnTo>
                  <a:pt x="0" y="41"/>
                </a:lnTo>
                <a:lnTo>
                  <a:pt x="23" y="22"/>
                </a:lnTo>
                <a:lnTo>
                  <a:pt x="41" y="0"/>
                </a:lnTo>
                <a:lnTo>
                  <a:pt x="35" y="29"/>
                </a:lnTo>
                <a:lnTo>
                  <a:pt x="31" y="58"/>
                </a:lnTo>
                <a:lnTo>
                  <a:pt x="29" y="58"/>
                </a:lnTo>
                <a:lnTo>
                  <a:pt x="19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Freeform 16"/>
          <p:cNvSpPr>
            <a:spLocks/>
          </p:cNvSpPr>
          <p:nvPr/>
        </p:nvSpPr>
        <p:spPr bwMode="auto">
          <a:xfrm>
            <a:off x="5480050" y="3162300"/>
            <a:ext cx="95250" cy="65088"/>
          </a:xfrm>
          <a:custGeom>
            <a:avLst/>
            <a:gdLst>
              <a:gd name="T0" fmla="*/ 2147483647 w 59"/>
              <a:gd name="T1" fmla="*/ 2147483647 h 41"/>
              <a:gd name="T2" fmla="*/ 2147483647 w 59"/>
              <a:gd name="T3" fmla="*/ 2147483647 h 41"/>
              <a:gd name="T4" fmla="*/ 2147483647 w 59"/>
              <a:gd name="T5" fmla="*/ 2147483647 h 41"/>
              <a:gd name="T6" fmla="*/ 2147483647 w 59"/>
              <a:gd name="T7" fmla="*/ 2147483647 h 41"/>
              <a:gd name="T8" fmla="*/ 2147483647 w 59"/>
              <a:gd name="T9" fmla="*/ 2147483647 h 41"/>
              <a:gd name="T10" fmla="*/ 0 w 59"/>
              <a:gd name="T11" fmla="*/ 2147483647 h 41"/>
              <a:gd name="T12" fmla="*/ 0 w 59"/>
              <a:gd name="T13" fmla="*/ 2147483647 h 41"/>
              <a:gd name="T14" fmla="*/ 2147483647 w 59"/>
              <a:gd name="T15" fmla="*/ 2147483647 h 41"/>
              <a:gd name="T16" fmla="*/ 2147483647 w 59"/>
              <a:gd name="T17" fmla="*/ 0 h 41"/>
              <a:gd name="T18" fmla="*/ 2147483647 w 59"/>
              <a:gd name="T19" fmla="*/ 0 h 41"/>
              <a:gd name="T20" fmla="*/ 2147483647 w 59"/>
              <a:gd name="T21" fmla="*/ 2147483647 h 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"/>
              <a:gd name="T34" fmla="*/ 0 h 41"/>
              <a:gd name="T35" fmla="*/ 59 w 59"/>
              <a:gd name="T36" fmla="*/ 41 h 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" h="41">
                <a:moveTo>
                  <a:pt x="42" y="19"/>
                </a:moveTo>
                <a:lnTo>
                  <a:pt x="59" y="29"/>
                </a:lnTo>
                <a:lnTo>
                  <a:pt x="59" y="31"/>
                </a:lnTo>
                <a:lnTo>
                  <a:pt x="28" y="33"/>
                </a:lnTo>
                <a:lnTo>
                  <a:pt x="0" y="41"/>
                </a:lnTo>
                <a:lnTo>
                  <a:pt x="23" y="22"/>
                </a:lnTo>
                <a:lnTo>
                  <a:pt x="43" y="0"/>
                </a:lnTo>
                <a:lnTo>
                  <a:pt x="42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Freeform 17"/>
          <p:cNvSpPr>
            <a:spLocks/>
          </p:cNvSpPr>
          <p:nvPr/>
        </p:nvSpPr>
        <p:spPr bwMode="auto">
          <a:xfrm>
            <a:off x="4527550" y="1746250"/>
            <a:ext cx="95250" cy="55563"/>
          </a:xfrm>
          <a:custGeom>
            <a:avLst/>
            <a:gdLst>
              <a:gd name="T0" fmla="*/ 2147483647 w 59"/>
              <a:gd name="T1" fmla="*/ 2147483647 h 34"/>
              <a:gd name="T2" fmla="*/ 0 w 59"/>
              <a:gd name="T3" fmla="*/ 0 h 34"/>
              <a:gd name="T4" fmla="*/ 0 w 59"/>
              <a:gd name="T5" fmla="*/ 0 h 34"/>
              <a:gd name="T6" fmla="*/ 2147483647 w 59"/>
              <a:gd name="T7" fmla="*/ 2147483647 h 34"/>
              <a:gd name="T8" fmla="*/ 2147483647 w 59"/>
              <a:gd name="T9" fmla="*/ 2147483647 h 34"/>
              <a:gd name="T10" fmla="*/ 2147483647 w 59"/>
              <a:gd name="T11" fmla="*/ 2147483647 h 34"/>
              <a:gd name="T12" fmla="*/ 2147483647 w 59"/>
              <a:gd name="T13" fmla="*/ 2147483647 h 34"/>
              <a:gd name="T14" fmla="*/ 2147483647 w 59"/>
              <a:gd name="T15" fmla="*/ 2147483647 h 34"/>
              <a:gd name="T16" fmla="*/ 2147483647 w 59"/>
              <a:gd name="T17" fmla="*/ 2147483647 h 34"/>
              <a:gd name="T18" fmla="*/ 2147483647 w 59"/>
              <a:gd name="T19" fmla="*/ 2147483647 h 34"/>
              <a:gd name="T20" fmla="*/ 2147483647 w 59"/>
              <a:gd name="T21" fmla="*/ 214748364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"/>
              <a:gd name="T34" fmla="*/ 0 h 34"/>
              <a:gd name="T35" fmla="*/ 59 w 59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" h="34">
                <a:moveTo>
                  <a:pt x="14" y="15"/>
                </a:moveTo>
                <a:lnTo>
                  <a:pt x="0" y="0"/>
                </a:lnTo>
                <a:lnTo>
                  <a:pt x="30" y="5"/>
                </a:lnTo>
                <a:lnTo>
                  <a:pt x="59" y="5"/>
                </a:lnTo>
                <a:lnTo>
                  <a:pt x="33" y="17"/>
                </a:lnTo>
                <a:lnTo>
                  <a:pt x="7" y="34"/>
                </a:lnTo>
                <a:lnTo>
                  <a:pt x="5" y="34"/>
                </a:lnTo>
                <a:lnTo>
                  <a:pt x="14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Freeform 18"/>
          <p:cNvSpPr>
            <a:spLocks/>
          </p:cNvSpPr>
          <p:nvPr/>
        </p:nvSpPr>
        <p:spPr bwMode="auto">
          <a:xfrm>
            <a:off x="4010025" y="1765300"/>
            <a:ext cx="558800" cy="592138"/>
          </a:xfrm>
          <a:custGeom>
            <a:avLst/>
            <a:gdLst>
              <a:gd name="T0" fmla="*/ 0 w 346"/>
              <a:gd name="T1" fmla="*/ 2147483647 h 365"/>
              <a:gd name="T2" fmla="*/ 0 w 346"/>
              <a:gd name="T3" fmla="*/ 2147483647 h 365"/>
              <a:gd name="T4" fmla="*/ 2147483647 w 346"/>
              <a:gd name="T5" fmla="*/ 2147483647 h 365"/>
              <a:gd name="T6" fmla="*/ 2147483647 w 346"/>
              <a:gd name="T7" fmla="*/ 2147483647 h 365"/>
              <a:gd name="T8" fmla="*/ 2147483647 w 346"/>
              <a:gd name="T9" fmla="*/ 2147483647 h 365"/>
              <a:gd name="T10" fmla="*/ 2147483647 w 346"/>
              <a:gd name="T11" fmla="*/ 2147483647 h 365"/>
              <a:gd name="T12" fmla="*/ 2147483647 w 346"/>
              <a:gd name="T13" fmla="*/ 2147483647 h 365"/>
              <a:gd name="T14" fmla="*/ 2147483647 w 346"/>
              <a:gd name="T15" fmla="*/ 2147483647 h 365"/>
              <a:gd name="T16" fmla="*/ 2147483647 w 346"/>
              <a:gd name="T17" fmla="*/ 2147483647 h 365"/>
              <a:gd name="T18" fmla="*/ 2147483647 w 346"/>
              <a:gd name="T19" fmla="*/ 2147483647 h 365"/>
              <a:gd name="T20" fmla="*/ 2147483647 w 346"/>
              <a:gd name="T21" fmla="*/ 2147483647 h 365"/>
              <a:gd name="T22" fmla="*/ 2147483647 w 346"/>
              <a:gd name="T23" fmla="*/ 2147483647 h 365"/>
              <a:gd name="T24" fmla="*/ 2147483647 w 346"/>
              <a:gd name="T25" fmla="*/ 2147483647 h 365"/>
              <a:gd name="T26" fmla="*/ 2147483647 w 346"/>
              <a:gd name="T27" fmla="*/ 2147483647 h 365"/>
              <a:gd name="T28" fmla="*/ 2147483647 w 346"/>
              <a:gd name="T29" fmla="*/ 2147483647 h 365"/>
              <a:gd name="T30" fmla="*/ 2147483647 w 346"/>
              <a:gd name="T31" fmla="*/ 2147483647 h 365"/>
              <a:gd name="T32" fmla="*/ 2147483647 w 346"/>
              <a:gd name="T33" fmla="*/ 2147483647 h 365"/>
              <a:gd name="T34" fmla="*/ 2147483647 w 346"/>
              <a:gd name="T35" fmla="*/ 0 h 36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6"/>
              <a:gd name="T55" fmla="*/ 0 h 365"/>
              <a:gd name="T56" fmla="*/ 346 w 346"/>
              <a:gd name="T57" fmla="*/ 365 h 36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6" h="365">
                <a:moveTo>
                  <a:pt x="0" y="365"/>
                </a:moveTo>
                <a:lnTo>
                  <a:pt x="0" y="365"/>
                </a:lnTo>
                <a:lnTo>
                  <a:pt x="16" y="323"/>
                </a:lnTo>
                <a:lnTo>
                  <a:pt x="31" y="285"/>
                </a:lnTo>
                <a:lnTo>
                  <a:pt x="49" y="251"/>
                </a:lnTo>
                <a:lnTo>
                  <a:pt x="66" y="218"/>
                </a:lnTo>
                <a:lnTo>
                  <a:pt x="85" y="189"/>
                </a:lnTo>
                <a:lnTo>
                  <a:pt x="104" y="162"/>
                </a:lnTo>
                <a:lnTo>
                  <a:pt x="124" y="138"/>
                </a:lnTo>
                <a:lnTo>
                  <a:pt x="145" y="115"/>
                </a:lnTo>
                <a:lnTo>
                  <a:pt x="167" y="95"/>
                </a:lnTo>
                <a:lnTo>
                  <a:pt x="190" y="76"/>
                </a:lnTo>
                <a:lnTo>
                  <a:pt x="214" y="58"/>
                </a:lnTo>
                <a:lnTo>
                  <a:pt x="238" y="45"/>
                </a:lnTo>
                <a:lnTo>
                  <a:pt x="264" y="31"/>
                </a:lnTo>
                <a:lnTo>
                  <a:pt x="291" y="19"/>
                </a:lnTo>
                <a:lnTo>
                  <a:pt x="319" y="9"/>
                </a:lnTo>
                <a:lnTo>
                  <a:pt x="346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Freeform 19"/>
          <p:cNvSpPr>
            <a:spLocks/>
          </p:cNvSpPr>
          <p:nvPr/>
        </p:nvSpPr>
        <p:spPr bwMode="auto">
          <a:xfrm>
            <a:off x="5527675" y="2817813"/>
            <a:ext cx="354013" cy="385762"/>
          </a:xfrm>
          <a:custGeom>
            <a:avLst/>
            <a:gdLst>
              <a:gd name="T0" fmla="*/ 2147483647 w 218"/>
              <a:gd name="T1" fmla="*/ 0 h 238"/>
              <a:gd name="T2" fmla="*/ 2147483647 w 218"/>
              <a:gd name="T3" fmla="*/ 0 h 238"/>
              <a:gd name="T4" fmla="*/ 2147483647 w 218"/>
              <a:gd name="T5" fmla="*/ 2147483647 h 238"/>
              <a:gd name="T6" fmla="*/ 2147483647 w 218"/>
              <a:gd name="T7" fmla="*/ 2147483647 h 238"/>
              <a:gd name="T8" fmla="*/ 2147483647 w 218"/>
              <a:gd name="T9" fmla="*/ 2147483647 h 238"/>
              <a:gd name="T10" fmla="*/ 2147483647 w 218"/>
              <a:gd name="T11" fmla="*/ 2147483647 h 238"/>
              <a:gd name="T12" fmla="*/ 2147483647 w 218"/>
              <a:gd name="T13" fmla="*/ 2147483647 h 238"/>
              <a:gd name="T14" fmla="*/ 2147483647 w 218"/>
              <a:gd name="T15" fmla="*/ 2147483647 h 238"/>
              <a:gd name="T16" fmla="*/ 2147483647 w 218"/>
              <a:gd name="T17" fmla="*/ 2147483647 h 238"/>
              <a:gd name="T18" fmla="*/ 2147483647 w 218"/>
              <a:gd name="T19" fmla="*/ 2147483647 h 238"/>
              <a:gd name="T20" fmla="*/ 2147483647 w 218"/>
              <a:gd name="T21" fmla="*/ 2147483647 h 238"/>
              <a:gd name="T22" fmla="*/ 2147483647 w 218"/>
              <a:gd name="T23" fmla="*/ 2147483647 h 238"/>
              <a:gd name="T24" fmla="*/ 2147483647 w 218"/>
              <a:gd name="T25" fmla="*/ 2147483647 h 238"/>
              <a:gd name="T26" fmla="*/ 2147483647 w 218"/>
              <a:gd name="T27" fmla="*/ 2147483647 h 238"/>
              <a:gd name="T28" fmla="*/ 2147483647 w 218"/>
              <a:gd name="T29" fmla="*/ 2147483647 h 238"/>
              <a:gd name="T30" fmla="*/ 2147483647 w 218"/>
              <a:gd name="T31" fmla="*/ 2147483647 h 238"/>
              <a:gd name="T32" fmla="*/ 2147483647 w 218"/>
              <a:gd name="T33" fmla="*/ 2147483647 h 238"/>
              <a:gd name="T34" fmla="*/ 2147483647 w 218"/>
              <a:gd name="T35" fmla="*/ 2147483647 h 238"/>
              <a:gd name="T36" fmla="*/ 0 w 218"/>
              <a:gd name="T37" fmla="*/ 2147483647 h 2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8"/>
              <a:gd name="T58" fmla="*/ 0 h 238"/>
              <a:gd name="T59" fmla="*/ 218 w 218"/>
              <a:gd name="T60" fmla="*/ 238 h 2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8" h="238">
                <a:moveTo>
                  <a:pt x="218" y="0"/>
                </a:moveTo>
                <a:lnTo>
                  <a:pt x="218" y="0"/>
                </a:lnTo>
                <a:lnTo>
                  <a:pt x="216" y="16"/>
                </a:lnTo>
                <a:lnTo>
                  <a:pt x="213" y="33"/>
                </a:lnTo>
                <a:lnTo>
                  <a:pt x="208" y="52"/>
                </a:lnTo>
                <a:lnTo>
                  <a:pt x="203" y="69"/>
                </a:lnTo>
                <a:lnTo>
                  <a:pt x="196" y="88"/>
                </a:lnTo>
                <a:lnTo>
                  <a:pt x="189" y="105"/>
                </a:lnTo>
                <a:lnTo>
                  <a:pt x="180" y="121"/>
                </a:lnTo>
                <a:lnTo>
                  <a:pt x="170" y="133"/>
                </a:lnTo>
                <a:lnTo>
                  <a:pt x="158" y="146"/>
                </a:lnTo>
                <a:lnTo>
                  <a:pt x="144" y="159"/>
                </a:lnTo>
                <a:lnTo>
                  <a:pt x="117" y="179"/>
                </a:lnTo>
                <a:lnTo>
                  <a:pt x="89" y="198"/>
                </a:lnTo>
                <a:lnTo>
                  <a:pt x="62" y="212"/>
                </a:lnTo>
                <a:lnTo>
                  <a:pt x="37" y="224"/>
                </a:lnTo>
                <a:lnTo>
                  <a:pt x="19" y="231"/>
                </a:lnTo>
                <a:lnTo>
                  <a:pt x="0" y="23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Freeform 20"/>
          <p:cNvSpPr>
            <a:spLocks/>
          </p:cNvSpPr>
          <p:nvPr/>
        </p:nvSpPr>
        <p:spPr bwMode="auto">
          <a:xfrm>
            <a:off x="3973513" y="2832100"/>
            <a:ext cx="368300" cy="371475"/>
          </a:xfrm>
          <a:custGeom>
            <a:avLst/>
            <a:gdLst>
              <a:gd name="T0" fmla="*/ 0 w 227"/>
              <a:gd name="T1" fmla="*/ 0 h 229"/>
              <a:gd name="T2" fmla="*/ 0 w 227"/>
              <a:gd name="T3" fmla="*/ 0 h 229"/>
              <a:gd name="T4" fmla="*/ 2147483647 w 227"/>
              <a:gd name="T5" fmla="*/ 2147483647 h 229"/>
              <a:gd name="T6" fmla="*/ 2147483647 w 227"/>
              <a:gd name="T7" fmla="*/ 2147483647 h 229"/>
              <a:gd name="T8" fmla="*/ 2147483647 w 227"/>
              <a:gd name="T9" fmla="*/ 2147483647 h 229"/>
              <a:gd name="T10" fmla="*/ 2147483647 w 227"/>
              <a:gd name="T11" fmla="*/ 2147483647 h 229"/>
              <a:gd name="T12" fmla="*/ 2147483647 w 227"/>
              <a:gd name="T13" fmla="*/ 2147483647 h 229"/>
              <a:gd name="T14" fmla="*/ 2147483647 w 227"/>
              <a:gd name="T15" fmla="*/ 2147483647 h 229"/>
              <a:gd name="T16" fmla="*/ 2147483647 w 227"/>
              <a:gd name="T17" fmla="*/ 2147483647 h 229"/>
              <a:gd name="T18" fmla="*/ 2147483647 w 227"/>
              <a:gd name="T19" fmla="*/ 2147483647 h 229"/>
              <a:gd name="T20" fmla="*/ 2147483647 w 227"/>
              <a:gd name="T21" fmla="*/ 2147483647 h 229"/>
              <a:gd name="T22" fmla="*/ 2147483647 w 227"/>
              <a:gd name="T23" fmla="*/ 2147483647 h 229"/>
              <a:gd name="T24" fmla="*/ 2147483647 w 227"/>
              <a:gd name="T25" fmla="*/ 2147483647 h 229"/>
              <a:gd name="T26" fmla="*/ 2147483647 w 227"/>
              <a:gd name="T27" fmla="*/ 2147483647 h 229"/>
              <a:gd name="T28" fmla="*/ 2147483647 w 227"/>
              <a:gd name="T29" fmla="*/ 2147483647 h 229"/>
              <a:gd name="T30" fmla="*/ 2147483647 w 227"/>
              <a:gd name="T31" fmla="*/ 2147483647 h 229"/>
              <a:gd name="T32" fmla="*/ 2147483647 w 227"/>
              <a:gd name="T33" fmla="*/ 2147483647 h 229"/>
              <a:gd name="T34" fmla="*/ 2147483647 w 227"/>
              <a:gd name="T35" fmla="*/ 2147483647 h 229"/>
              <a:gd name="T36" fmla="*/ 2147483647 w 227"/>
              <a:gd name="T37" fmla="*/ 2147483647 h 2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"/>
              <a:gd name="T58" fmla="*/ 0 h 229"/>
              <a:gd name="T59" fmla="*/ 227 w 227"/>
              <a:gd name="T60" fmla="*/ 229 h 2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" h="229">
                <a:moveTo>
                  <a:pt x="0" y="0"/>
                </a:moveTo>
                <a:lnTo>
                  <a:pt x="0" y="0"/>
                </a:lnTo>
                <a:lnTo>
                  <a:pt x="2" y="14"/>
                </a:lnTo>
                <a:lnTo>
                  <a:pt x="5" y="29"/>
                </a:lnTo>
                <a:lnTo>
                  <a:pt x="14" y="58"/>
                </a:lnTo>
                <a:lnTo>
                  <a:pt x="28" y="88"/>
                </a:lnTo>
                <a:lnTo>
                  <a:pt x="41" y="115"/>
                </a:lnTo>
                <a:lnTo>
                  <a:pt x="53" y="132"/>
                </a:lnTo>
                <a:lnTo>
                  <a:pt x="67" y="148"/>
                </a:lnTo>
                <a:lnTo>
                  <a:pt x="83" y="163"/>
                </a:lnTo>
                <a:lnTo>
                  <a:pt x="96" y="175"/>
                </a:lnTo>
                <a:lnTo>
                  <a:pt x="112" y="186"/>
                </a:lnTo>
                <a:lnTo>
                  <a:pt x="127" y="194"/>
                </a:lnTo>
                <a:lnTo>
                  <a:pt x="143" y="203"/>
                </a:lnTo>
                <a:lnTo>
                  <a:pt x="158" y="210"/>
                </a:lnTo>
                <a:lnTo>
                  <a:pt x="186" y="220"/>
                </a:lnTo>
                <a:lnTo>
                  <a:pt x="206" y="225"/>
                </a:lnTo>
                <a:lnTo>
                  <a:pt x="227" y="22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Freeform 21"/>
          <p:cNvSpPr>
            <a:spLocks/>
          </p:cNvSpPr>
          <p:nvPr/>
        </p:nvSpPr>
        <p:spPr bwMode="auto">
          <a:xfrm>
            <a:off x="3644900" y="3711575"/>
            <a:ext cx="611188" cy="293688"/>
          </a:xfrm>
          <a:custGeom>
            <a:avLst/>
            <a:gdLst>
              <a:gd name="T0" fmla="*/ 0 w 377"/>
              <a:gd name="T1" fmla="*/ 2147483647 h 181"/>
              <a:gd name="T2" fmla="*/ 0 w 377"/>
              <a:gd name="T3" fmla="*/ 2147483647 h 181"/>
              <a:gd name="T4" fmla="*/ 2147483647 w 377"/>
              <a:gd name="T5" fmla="*/ 2147483647 h 181"/>
              <a:gd name="T6" fmla="*/ 2147483647 w 377"/>
              <a:gd name="T7" fmla="*/ 2147483647 h 181"/>
              <a:gd name="T8" fmla="*/ 2147483647 w 377"/>
              <a:gd name="T9" fmla="*/ 2147483647 h 181"/>
              <a:gd name="T10" fmla="*/ 2147483647 w 377"/>
              <a:gd name="T11" fmla="*/ 2147483647 h 181"/>
              <a:gd name="T12" fmla="*/ 2147483647 w 377"/>
              <a:gd name="T13" fmla="*/ 2147483647 h 181"/>
              <a:gd name="T14" fmla="*/ 2147483647 w 377"/>
              <a:gd name="T15" fmla="*/ 2147483647 h 181"/>
              <a:gd name="T16" fmla="*/ 2147483647 w 377"/>
              <a:gd name="T17" fmla="*/ 2147483647 h 181"/>
              <a:gd name="T18" fmla="*/ 2147483647 w 377"/>
              <a:gd name="T19" fmla="*/ 2147483647 h 181"/>
              <a:gd name="T20" fmla="*/ 2147483647 w 377"/>
              <a:gd name="T21" fmla="*/ 2147483647 h 181"/>
              <a:gd name="T22" fmla="*/ 2147483647 w 377"/>
              <a:gd name="T23" fmla="*/ 2147483647 h 181"/>
              <a:gd name="T24" fmla="*/ 2147483647 w 377"/>
              <a:gd name="T25" fmla="*/ 2147483647 h 181"/>
              <a:gd name="T26" fmla="*/ 2147483647 w 377"/>
              <a:gd name="T27" fmla="*/ 2147483647 h 181"/>
              <a:gd name="T28" fmla="*/ 2147483647 w 377"/>
              <a:gd name="T29" fmla="*/ 0 h 1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7"/>
              <a:gd name="T46" fmla="*/ 0 h 181"/>
              <a:gd name="T47" fmla="*/ 377 w 377"/>
              <a:gd name="T48" fmla="*/ 181 h 18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7" h="181">
                <a:moveTo>
                  <a:pt x="0" y="181"/>
                </a:moveTo>
                <a:lnTo>
                  <a:pt x="0" y="181"/>
                </a:lnTo>
                <a:lnTo>
                  <a:pt x="17" y="162"/>
                </a:lnTo>
                <a:lnTo>
                  <a:pt x="35" y="143"/>
                </a:lnTo>
                <a:lnTo>
                  <a:pt x="55" y="126"/>
                </a:lnTo>
                <a:lnTo>
                  <a:pt x="78" y="110"/>
                </a:lnTo>
                <a:lnTo>
                  <a:pt x="100" y="95"/>
                </a:lnTo>
                <a:lnTo>
                  <a:pt x="124" y="81"/>
                </a:lnTo>
                <a:lnTo>
                  <a:pt x="148" y="69"/>
                </a:lnTo>
                <a:lnTo>
                  <a:pt x="174" y="57"/>
                </a:lnTo>
                <a:lnTo>
                  <a:pt x="200" y="47"/>
                </a:lnTo>
                <a:lnTo>
                  <a:pt x="225" y="38"/>
                </a:lnTo>
                <a:lnTo>
                  <a:pt x="277" y="23"/>
                </a:lnTo>
                <a:lnTo>
                  <a:pt x="329" y="9"/>
                </a:lnTo>
                <a:lnTo>
                  <a:pt x="377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Freeform 22"/>
          <p:cNvSpPr>
            <a:spLocks/>
          </p:cNvSpPr>
          <p:nvPr/>
        </p:nvSpPr>
        <p:spPr bwMode="auto">
          <a:xfrm>
            <a:off x="3581400" y="4786313"/>
            <a:ext cx="292100" cy="525462"/>
          </a:xfrm>
          <a:custGeom>
            <a:avLst/>
            <a:gdLst>
              <a:gd name="T0" fmla="*/ 2147483647 w 180"/>
              <a:gd name="T1" fmla="*/ 2147483647 h 325"/>
              <a:gd name="T2" fmla="*/ 2147483647 w 180"/>
              <a:gd name="T3" fmla="*/ 2147483647 h 325"/>
              <a:gd name="T4" fmla="*/ 2147483647 w 180"/>
              <a:gd name="T5" fmla="*/ 2147483647 h 325"/>
              <a:gd name="T6" fmla="*/ 2147483647 w 180"/>
              <a:gd name="T7" fmla="*/ 2147483647 h 325"/>
              <a:gd name="T8" fmla="*/ 2147483647 w 180"/>
              <a:gd name="T9" fmla="*/ 2147483647 h 325"/>
              <a:gd name="T10" fmla="*/ 2147483647 w 180"/>
              <a:gd name="T11" fmla="*/ 2147483647 h 325"/>
              <a:gd name="T12" fmla="*/ 2147483647 w 180"/>
              <a:gd name="T13" fmla="*/ 2147483647 h 325"/>
              <a:gd name="T14" fmla="*/ 2147483647 w 180"/>
              <a:gd name="T15" fmla="*/ 2147483647 h 325"/>
              <a:gd name="T16" fmla="*/ 2147483647 w 180"/>
              <a:gd name="T17" fmla="*/ 2147483647 h 325"/>
              <a:gd name="T18" fmla="*/ 0 w 180"/>
              <a:gd name="T19" fmla="*/ 0 h 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0"/>
              <a:gd name="T31" fmla="*/ 0 h 325"/>
              <a:gd name="T32" fmla="*/ 180 w 180"/>
              <a:gd name="T33" fmla="*/ 325 h 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0" h="325">
                <a:moveTo>
                  <a:pt x="180" y="325"/>
                </a:moveTo>
                <a:lnTo>
                  <a:pt x="180" y="325"/>
                </a:lnTo>
                <a:lnTo>
                  <a:pt x="142" y="273"/>
                </a:lnTo>
                <a:lnTo>
                  <a:pt x="108" y="227"/>
                </a:lnTo>
                <a:lnTo>
                  <a:pt x="80" y="184"/>
                </a:lnTo>
                <a:lnTo>
                  <a:pt x="58" y="144"/>
                </a:lnTo>
                <a:lnTo>
                  <a:pt x="39" y="106"/>
                </a:lnTo>
                <a:lnTo>
                  <a:pt x="24" y="70"/>
                </a:lnTo>
                <a:lnTo>
                  <a:pt x="10" y="3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3" name="Freeform 23"/>
          <p:cNvSpPr>
            <a:spLocks/>
          </p:cNvSpPr>
          <p:nvPr/>
        </p:nvSpPr>
        <p:spPr bwMode="auto">
          <a:xfrm>
            <a:off x="3594100" y="4829175"/>
            <a:ext cx="193675" cy="557213"/>
          </a:xfrm>
          <a:custGeom>
            <a:avLst/>
            <a:gdLst>
              <a:gd name="T0" fmla="*/ 2147483647 w 119"/>
              <a:gd name="T1" fmla="*/ 2147483647 h 344"/>
              <a:gd name="T2" fmla="*/ 2147483647 w 119"/>
              <a:gd name="T3" fmla="*/ 2147483647 h 344"/>
              <a:gd name="T4" fmla="*/ 2147483647 w 119"/>
              <a:gd name="T5" fmla="*/ 2147483647 h 344"/>
              <a:gd name="T6" fmla="*/ 2147483647 w 119"/>
              <a:gd name="T7" fmla="*/ 2147483647 h 344"/>
              <a:gd name="T8" fmla="*/ 2147483647 w 119"/>
              <a:gd name="T9" fmla="*/ 2147483647 h 344"/>
              <a:gd name="T10" fmla="*/ 2147483647 w 119"/>
              <a:gd name="T11" fmla="*/ 2147483647 h 344"/>
              <a:gd name="T12" fmla="*/ 2147483647 w 119"/>
              <a:gd name="T13" fmla="*/ 2147483647 h 344"/>
              <a:gd name="T14" fmla="*/ 2147483647 w 119"/>
              <a:gd name="T15" fmla="*/ 2147483647 h 344"/>
              <a:gd name="T16" fmla="*/ 0 w 119"/>
              <a:gd name="T17" fmla="*/ 0 h 3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"/>
              <a:gd name="T28" fmla="*/ 0 h 344"/>
              <a:gd name="T29" fmla="*/ 119 w 119"/>
              <a:gd name="T30" fmla="*/ 344 h 3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" h="344">
                <a:moveTo>
                  <a:pt x="119" y="344"/>
                </a:moveTo>
                <a:lnTo>
                  <a:pt x="119" y="344"/>
                </a:lnTo>
                <a:lnTo>
                  <a:pt x="105" y="316"/>
                </a:lnTo>
                <a:lnTo>
                  <a:pt x="93" y="284"/>
                </a:lnTo>
                <a:lnTo>
                  <a:pt x="76" y="243"/>
                </a:lnTo>
                <a:lnTo>
                  <a:pt x="57" y="191"/>
                </a:lnTo>
                <a:lnTo>
                  <a:pt x="36" y="134"/>
                </a:lnTo>
                <a:lnTo>
                  <a:pt x="17" y="6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Freeform 24"/>
          <p:cNvSpPr>
            <a:spLocks/>
          </p:cNvSpPr>
          <p:nvPr/>
        </p:nvSpPr>
        <p:spPr bwMode="auto">
          <a:xfrm>
            <a:off x="3556000" y="4710113"/>
            <a:ext cx="57150" cy="96837"/>
          </a:xfrm>
          <a:custGeom>
            <a:avLst/>
            <a:gdLst>
              <a:gd name="T0" fmla="*/ 2147483647 w 35"/>
              <a:gd name="T1" fmla="*/ 2147483647 h 60"/>
              <a:gd name="T2" fmla="*/ 0 w 35"/>
              <a:gd name="T3" fmla="*/ 2147483647 h 60"/>
              <a:gd name="T4" fmla="*/ 0 w 35"/>
              <a:gd name="T5" fmla="*/ 2147483647 h 60"/>
              <a:gd name="T6" fmla="*/ 2147483647 w 35"/>
              <a:gd name="T7" fmla="*/ 2147483647 h 60"/>
              <a:gd name="T8" fmla="*/ 2147483647 w 35"/>
              <a:gd name="T9" fmla="*/ 2147483647 h 60"/>
              <a:gd name="T10" fmla="*/ 2147483647 w 35"/>
              <a:gd name="T11" fmla="*/ 0 h 60"/>
              <a:gd name="T12" fmla="*/ 2147483647 w 35"/>
              <a:gd name="T13" fmla="*/ 0 h 60"/>
              <a:gd name="T14" fmla="*/ 2147483647 w 35"/>
              <a:gd name="T15" fmla="*/ 2147483647 h 60"/>
              <a:gd name="T16" fmla="*/ 2147483647 w 35"/>
              <a:gd name="T17" fmla="*/ 2147483647 h 60"/>
              <a:gd name="T18" fmla="*/ 2147483647 w 35"/>
              <a:gd name="T19" fmla="*/ 2147483647 h 60"/>
              <a:gd name="T20" fmla="*/ 2147483647 w 35"/>
              <a:gd name="T21" fmla="*/ 2147483647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"/>
              <a:gd name="T34" fmla="*/ 0 h 60"/>
              <a:gd name="T35" fmla="*/ 35 w 35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" h="60">
                <a:moveTo>
                  <a:pt x="16" y="47"/>
                </a:moveTo>
                <a:lnTo>
                  <a:pt x="0" y="60"/>
                </a:lnTo>
                <a:lnTo>
                  <a:pt x="0" y="59"/>
                </a:lnTo>
                <a:lnTo>
                  <a:pt x="7" y="29"/>
                </a:lnTo>
                <a:lnTo>
                  <a:pt x="11" y="0"/>
                </a:lnTo>
                <a:lnTo>
                  <a:pt x="21" y="28"/>
                </a:lnTo>
                <a:lnTo>
                  <a:pt x="35" y="53"/>
                </a:lnTo>
                <a:lnTo>
                  <a:pt x="35" y="55"/>
                </a:lnTo>
                <a:lnTo>
                  <a:pt x="16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5" name="Freeform 25"/>
          <p:cNvSpPr>
            <a:spLocks/>
          </p:cNvSpPr>
          <p:nvPr/>
        </p:nvSpPr>
        <p:spPr bwMode="auto">
          <a:xfrm>
            <a:off x="4210050" y="3690938"/>
            <a:ext cx="93663" cy="55562"/>
          </a:xfrm>
          <a:custGeom>
            <a:avLst/>
            <a:gdLst>
              <a:gd name="T0" fmla="*/ 2147483647 w 58"/>
              <a:gd name="T1" fmla="*/ 2147483647 h 35"/>
              <a:gd name="T2" fmla="*/ 0 w 58"/>
              <a:gd name="T3" fmla="*/ 2147483647 h 35"/>
              <a:gd name="T4" fmla="*/ 0 w 58"/>
              <a:gd name="T5" fmla="*/ 0 h 35"/>
              <a:gd name="T6" fmla="*/ 2147483647 w 58"/>
              <a:gd name="T7" fmla="*/ 2147483647 h 35"/>
              <a:gd name="T8" fmla="*/ 2147483647 w 58"/>
              <a:gd name="T9" fmla="*/ 2147483647 h 35"/>
              <a:gd name="T10" fmla="*/ 2147483647 w 58"/>
              <a:gd name="T11" fmla="*/ 2147483647 h 35"/>
              <a:gd name="T12" fmla="*/ 2147483647 w 58"/>
              <a:gd name="T13" fmla="*/ 2147483647 h 35"/>
              <a:gd name="T14" fmla="*/ 2147483647 w 58"/>
              <a:gd name="T15" fmla="*/ 2147483647 h 35"/>
              <a:gd name="T16" fmla="*/ 2147483647 w 58"/>
              <a:gd name="T17" fmla="*/ 2147483647 h 35"/>
              <a:gd name="T18" fmla="*/ 2147483647 w 58"/>
              <a:gd name="T19" fmla="*/ 2147483647 h 35"/>
              <a:gd name="T20" fmla="*/ 2147483647 w 58"/>
              <a:gd name="T21" fmla="*/ 2147483647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35"/>
              <a:gd name="T35" fmla="*/ 58 w 58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35">
                <a:moveTo>
                  <a:pt x="12" y="16"/>
                </a:moveTo>
                <a:lnTo>
                  <a:pt x="0" y="2"/>
                </a:lnTo>
                <a:lnTo>
                  <a:pt x="0" y="0"/>
                </a:lnTo>
                <a:lnTo>
                  <a:pt x="29" y="7"/>
                </a:lnTo>
                <a:lnTo>
                  <a:pt x="58" y="7"/>
                </a:lnTo>
                <a:lnTo>
                  <a:pt x="31" y="19"/>
                </a:lnTo>
                <a:lnTo>
                  <a:pt x="7" y="35"/>
                </a:lnTo>
                <a:lnTo>
                  <a:pt x="5" y="35"/>
                </a:lnTo>
                <a:lnTo>
                  <a:pt x="12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6" name="Freeform 26"/>
          <p:cNvSpPr>
            <a:spLocks/>
          </p:cNvSpPr>
          <p:nvPr/>
        </p:nvSpPr>
        <p:spPr bwMode="auto">
          <a:xfrm>
            <a:off x="5616575" y="3711575"/>
            <a:ext cx="609600" cy="293688"/>
          </a:xfrm>
          <a:custGeom>
            <a:avLst/>
            <a:gdLst>
              <a:gd name="T0" fmla="*/ 2147483647 w 376"/>
              <a:gd name="T1" fmla="*/ 2147483647 h 181"/>
              <a:gd name="T2" fmla="*/ 2147483647 w 376"/>
              <a:gd name="T3" fmla="*/ 2147483647 h 181"/>
              <a:gd name="T4" fmla="*/ 2147483647 w 376"/>
              <a:gd name="T5" fmla="*/ 2147483647 h 181"/>
              <a:gd name="T6" fmla="*/ 2147483647 w 376"/>
              <a:gd name="T7" fmla="*/ 2147483647 h 181"/>
              <a:gd name="T8" fmla="*/ 2147483647 w 376"/>
              <a:gd name="T9" fmla="*/ 2147483647 h 181"/>
              <a:gd name="T10" fmla="*/ 2147483647 w 376"/>
              <a:gd name="T11" fmla="*/ 2147483647 h 181"/>
              <a:gd name="T12" fmla="*/ 2147483647 w 376"/>
              <a:gd name="T13" fmla="*/ 2147483647 h 181"/>
              <a:gd name="T14" fmla="*/ 2147483647 w 376"/>
              <a:gd name="T15" fmla="*/ 2147483647 h 181"/>
              <a:gd name="T16" fmla="*/ 2147483647 w 376"/>
              <a:gd name="T17" fmla="*/ 2147483647 h 181"/>
              <a:gd name="T18" fmla="*/ 2147483647 w 376"/>
              <a:gd name="T19" fmla="*/ 2147483647 h 181"/>
              <a:gd name="T20" fmla="*/ 2147483647 w 376"/>
              <a:gd name="T21" fmla="*/ 2147483647 h 181"/>
              <a:gd name="T22" fmla="*/ 2147483647 w 376"/>
              <a:gd name="T23" fmla="*/ 2147483647 h 181"/>
              <a:gd name="T24" fmla="*/ 2147483647 w 376"/>
              <a:gd name="T25" fmla="*/ 2147483647 h 181"/>
              <a:gd name="T26" fmla="*/ 2147483647 w 376"/>
              <a:gd name="T27" fmla="*/ 2147483647 h 181"/>
              <a:gd name="T28" fmla="*/ 0 w 376"/>
              <a:gd name="T29" fmla="*/ 0 h 1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6"/>
              <a:gd name="T46" fmla="*/ 0 h 181"/>
              <a:gd name="T47" fmla="*/ 376 w 376"/>
              <a:gd name="T48" fmla="*/ 181 h 18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6" h="181">
                <a:moveTo>
                  <a:pt x="376" y="181"/>
                </a:moveTo>
                <a:lnTo>
                  <a:pt x="376" y="181"/>
                </a:lnTo>
                <a:lnTo>
                  <a:pt x="359" y="162"/>
                </a:lnTo>
                <a:lnTo>
                  <a:pt x="340" y="143"/>
                </a:lnTo>
                <a:lnTo>
                  <a:pt x="320" y="126"/>
                </a:lnTo>
                <a:lnTo>
                  <a:pt x="299" y="110"/>
                </a:lnTo>
                <a:lnTo>
                  <a:pt x="277" y="95"/>
                </a:lnTo>
                <a:lnTo>
                  <a:pt x="252" y="81"/>
                </a:lnTo>
                <a:lnTo>
                  <a:pt x="227" y="69"/>
                </a:lnTo>
                <a:lnTo>
                  <a:pt x="203" y="57"/>
                </a:lnTo>
                <a:lnTo>
                  <a:pt x="177" y="47"/>
                </a:lnTo>
                <a:lnTo>
                  <a:pt x="149" y="38"/>
                </a:lnTo>
                <a:lnTo>
                  <a:pt x="98" y="23"/>
                </a:lnTo>
                <a:lnTo>
                  <a:pt x="48" y="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7" name="Freeform 27"/>
          <p:cNvSpPr>
            <a:spLocks/>
          </p:cNvSpPr>
          <p:nvPr/>
        </p:nvSpPr>
        <p:spPr bwMode="auto">
          <a:xfrm>
            <a:off x="5978525" y="4775200"/>
            <a:ext cx="288925" cy="525463"/>
          </a:xfrm>
          <a:custGeom>
            <a:avLst/>
            <a:gdLst>
              <a:gd name="T0" fmla="*/ 0 w 179"/>
              <a:gd name="T1" fmla="*/ 2147483647 h 324"/>
              <a:gd name="T2" fmla="*/ 0 w 179"/>
              <a:gd name="T3" fmla="*/ 2147483647 h 324"/>
              <a:gd name="T4" fmla="*/ 2147483647 w 179"/>
              <a:gd name="T5" fmla="*/ 2147483647 h 324"/>
              <a:gd name="T6" fmla="*/ 2147483647 w 179"/>
              <a:gd name="T7" fmla="*/ 2147483647 h 324"/>
              <a:gd name="T8" fmla="*/ 2147483647 w 179"/>
              <a:gd name="T9" fmla="*/ 2147483647 h 324"/>
              <a:gd name="T10" fmla="*/ 2147483647 w 179"/>
              <a:gd name="T11" fmla="*/ 2147483647 h 324"/>
              <a:gd name="T12" fmla="*/ 2147483647 w 179"/>
              <a:gd name="T13" fmla="*/ 2147483647 h 324"/>
              <a:gd name="T14" fmla="*/ 2147483647 w 179"/>
              <a:gd name="T15" fmla="*/ 2147483647 h 324"/>
              <a:gd name="T16" fmla="*/ 2147483647 w 179"/>
              <a:gd name="T17" fmla="*/ 2147483647 h 324"/>
              <a:gd name="T18" fmla="*/ 2147483647 w 179"/>
              <a:gd name="T19" fmla="*/ 0 h 3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9"/>
              <a:gd name="T31" fmla="*/ 0 h 324"/>
              <a:gd name="T32" fmla="*/ 179 w 179"/>
              <a:gd name="T33" fmla="*/ 324 h 3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9" h="324">
                <a:moveTo>
                  <a:pt x="0" y="324"/>
                </a:moveTo>
                <a:lnTo>
                  <a:pt x="0" y="324"/>
                </a:lnTo>
                <a:lnTo>
                  <a:pt x="38" y="274"/>
                </a:lnTo>
                <a:lnTo>
                  <a:pt x="71" y="227"/>
                </a:lnTo>
                <a:lnTo>
                  <a:pt x="100" y="184"/>
                </a:lnTo>
                <a:lnTo>
                  <a:pt x="122" y="145"/>
                </a:lnTo>
                <a:lnTo>
                  <a:pt x="141" y="107"/>
                </a:lnTo>
                <a:lnTo>
                  <a:pt x="157" y="71"/>
                </a:lnTo>
                <a:lnTo>
                  <a:pt x="170" y="35"/>
                </a:lnTo>
                <a:lnTo>
                  <a:pt x="179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8" name="Freeform 28"/>
          <p:cNvSpPr>
            <a:spLocks/>
          </p:cNvSpPr>
          <p:nvPr/>
        </p:nvSpPr>
        <p:spPr bwMode="auto">
          <a:xfrm>
            <a:off x="6065838" y="4840288"/>
            <a:ext cx="182562" cy="534987"/>
          </a:xfrm>
          <a:custGeom>
            <a:avLst/>
            <a:gdLst>
              <a:gd name="T0" fmla="*/ 0 w 113"/>
              <a:gd name="T1" fmla="*/ 2147483647 h 330"/>
              <a:gd name="T2" fmla="*/ 0 w 113"/>
              <a:gd name="T3" fmla="*/ 2147483647 h 330"/>
              <a:gd name="T4" fmla="*/ 2147483647 w 113"/>
              <a:gd name="T5" fmla="*/ 2147483647 h 330"/>
              <a:gd name="T6" fmla="*/ 2147483647 w 113"/>
              <a:gd name="T7" fmla="*/ 2147483647 h 330"/>
              <a:gd name="T8" fmla="*/ 2147483647 w 113"/>
              <a:gd name="T9" fmla="*/ 2147483647 h 330"/>
              <a:gd name="T10" fmla="*/ 2147483647 w 113"/>
              <a:gd name="T11" fmla="*/ 2147483647 h 330"/>
              <a:gd name="T12" fmla="*/ 2147483647 w 113"/>
              <a:gd name="T13" fmla="*/ 2147483647 h 330"/>
              <a:gd name="T14" fmla="*/ 2147483647 w 113"/>
              <a:gd name="T15" fmla="*/ 2147483647 h 330"/>
              <a:gd name="T16" fmla="*/ 2147483647 w 113"/>
              <a:gd name="T17" fmla="*/ 0 h 3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3"/>
              <a:gd name="T28" fmla="*/ 0 h 330"/>
              <a:gd name="T29" fmla="*/ 113 w 113"/>
              <a:gd name="T30" fmla="*/ 330 h 3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3" h="330">
                <a:moveTo>
                  <a:pt x="0" y="330"/>
                </a:moveTo>
                <a:lnTo>
                  <a:pt x="0" y="330"/>
                </a:lnTo>
                <a:lnTo>
                  <a:pt x="22" y="292"/>
                </a:lnTo>
                <a:lnTo>
                  <a:pt x="41" y="253"/>
                </a:lnTo>
                <a:lnTo>
                  <a:pt x="58" y="213"/>
                </a:lnTo>
                <a:lnTo>
                  <a:pt x="70" y="172"/>
                </a:lnTo>
                <a:lnTo>
                  <a:pt x="82" y="132"/>
                </a:lnTo>
                <a:lnTo>
                  <a:pt x="94" y="89"/>
                </a:lnTo>
                <a:lnTo>
                  <a:pt x="113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9" name="Freeform 29"/>
          <p:cNvSpPr>
            <a:spLocks/>
          </p:cNvSpPr>
          <p:nvPr/>
        </p:nvSpPr>
        <p:spPr bwMode="auto">
          <a:xfrm>
            <a:off x="6030913" y="5340350"/>
            <a:ext cx="66675" cy="96838"/>
          </a:xfrm>
          <a:custGeom>
            <a:avLst/>
            <a:gdLst>
              <a:gd name="T0" fmla="*/ 2147483647 w 41"/>
              <a:gd name="T1" fmla="*/ 2147483647 h 59"/>
              <a:gd name="T2" fmla="*/ 2147483647 w 41"/>
              <a:gd name="T3" fmla="*/ 0 h 59"/>
              <a:gd name="T4" fmla="*/ 2147483647 w 41"/>
              <a:gd name="T5" fmla="*/ 0 h 59"/>
              <a:gd name="T6" fmla="*/ 2147483647 w 41"/>
              <a:gd name="T7" fmla="*/ 2147483647 h 59"/>
              <a:gd name="T8" fmla="*/ 2147483647 w 41"/>
              <a:gd name="T9" fmla="*/ 2147483647 h 59"/>
              <a:gd name="T10" fmla="*/ 0 w 41"/>
              <a:gd name="T11" fmla="*/ 2147483647 h 59"/>
              <a:gd name="T12" fmla="*/ 0 w 41"/>
              <a:gd name="T13" fmla="*/ 2147483647 h 59"/>
              <a:gd name="T14" fmla="*/ 2147483647 w 41"/>
              <a:gd name="T15" fmla="*/ 2147483647 h 59"/>
              <a:gd name="T16" fmla="*/ 2147483647 w 41"/>
              <a:gd name="T17" fmla="*/ 2147483647 h 59"/>
              <a:gd name="T18" fmla="*/ 2147483647 w 41"/>
              <a:gd name="T19" fmla="*/ 2147483647 h 59"/>
              <a:gd name="T20" fmla="*/ 2147483647 w 41"/>
              <a:gd name="T21" fmla="*/ 2147483647 h 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59"/>
              <a:gd name="T35" fmla="*/ 41 w 41"/>
              <a:gd name="T36" fmla="*/ 59 h 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59">
                <a:moveTo>
                  <a:pt x="22" y="18"/>
                </a:moveTo>
                <a:lnTo>
                  <a:pt x="12" y="0"/>
                </a:lnTo>
                <a:lnTo>
                  <a:pt x="8" y="30"/>
                </a:lnTo>
                <a:lnTo>
                  <a:pt x="0" y="59"/>
                </a:lnTo>
                <a:lnTo>
                  <a:pt x="19" y="37"/>
                </a:lnTo>
                <a:lnTo>
                  <a:pt x="41" y="18"/>
                </a:lnTo>
                <a:lnTo>
                  <a:pt x="41" y="16"/>
                </a:lnTo>
                <a:lnTo>
                  <a:pt x="22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0" name="Freeform 30"/>
          <p:cNvSpPr>
            <a:spLocks/>
          </p:cNvSpPr>
          <p:nvPr/>
        </p:nvSpPr>
        <p:spPr bwMode="auto">
          <a:xfrm>
            <a:off x="5942013" y="5260975"/>
            <a:ext cx="73025" cy="95250"/>
          </a:xfrm>
          <a:custGeom>
            <a:avLst/>
            <a:gdLst>
              <a:gd name="T0" fmla="*/ 2147483647 w 45"/>
              <a:gd name="T1" fmla="*/ 2147483647 h 58"/>
              <a:gd name="T2" fmla="*/ 2147483647 w 45"/>
              <a:gd name="T3" fmla="*/ 0 h 58"/>
              <a:gd name="T4" fmla="*/ 2147483647 w 45"/>
              <a:gd name="T5" fmla="*/ 0 h 58"/>
              <a:gd name="T6" fmla="*/ 2147483647 w 45"/>
              <a:gd name="T7" fmla="*/ 2147483647 h 58"/>
              <a:gd name="T8" fmla="*/ 2147483647 w 45"/>
              <a:gd name="T9" fmla="*/ 2147483647 h 58"/>
              <a:gd name="T10" fmla="*/ 0 w 45"/>
              <a:gd name="T11" fmla="*/ 2147483647 h 58"/>
              <a:gd name="T12" fmla="*/ 0 w 45"/>
              <a:gd name="T13" fmla="*/ 2147483647 h 58"/>
              <a:gd name="T14" fmla="*/ 2147483647 w 45"/>
              <a:gd name="T15" fmla="*/ 2147483647 h 58"/>
              <a:gd name="T16" fmla="*/ 2147483647 w 45"/>
              <a:gd name="T17" fmla="*/ 2147483647 h 58"/>
              <a:gd name="T18" fmla="*/ 2147483647 w 45"/>
              <a:gd name="T19" fmla="*/ 2147483647 h 58"/>
              <a:gd name="T20" fmla="*/ 2147483647 w 45"/>
              <a:gd name="T21" fmla="*/ 2147483647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"/>
              <a:gd name="T34" fmla="*/ 0 h 58"/>
              <a:gd name="T35" fmla="*/ 45 w 45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" h="58">
                <a:moveTo>
                  <a:pt x="24" y="17"/>
                </a:moveTo>
                <a:lnTo>
                  <a:pt x="15" y="0"/>
                </a:lnTo>
                <a:lnTo>
                  <a:pt x="8" y="29"/>
                </a:lnTo>
                <a:lnTo>
                  <a:pt x="0" y="58"/>
                </a:lnTo>
                <a:lnTo>
                  <a:pt x="20" y="36"/>
                </a:lnTo>
                <a:lnTo>
                  <a:pt x="45" y="19"/>
                </a:lnTo>
                <a:lnTo>
                  <a:pt x="45" y="17"/>
                </a:lnTo>
                <a:lnTo>
                  <a:pt x="24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1" name="Freeform 31"/>
          <p:cNvSpPr>
            <a:spLocks/>
          </p:cNvSpPr>
          <p:nvPr/>
        </p:nvSpPr>
        <p:spPr bwMode="auto">
          <a:xfrm>
            <a:off x="6192838" y="3978275"/>
            <a:ext cx="74612" cy="92075"/>
          </a:xfrm>
          <a:custGeom>
            <a:avLst/>
            <a:gdLst>
              <a:gd name="T0" fmla="*/ 2147483647 w 46"/>
              <a:gd name="T1" fmla="*/ 2147483647 h 57"/>
              <a:gd name="T2" fmla="*/ 0 w 46"/>
              <a:gd name="T3" fmla="*/ 2147483647 h 57"/>
              <a:gd name="T4" fmla="*/ 0 w 46"/>
              <a:gd name="T5" fmla="*/ 2147483647 h 57"/>
              <a:gd name="T6" fmla="*/ 2147483647 w 46"/>
              <a:gd name="T7" fmla="*/ 2147483647 h 57"/>
              <a:gd name="T8" fmla="*/ 2147483647 w 46"/>
              <a:gd name="T9" fmla="*/ 2147483647 h 57"/>
              <a:gd name="T10" fmla="*/ 2147483647 w 46"/>
              <a:gd name="T11" fmla="*/ 2147483647 h 57"/>
              <a:gd name="T12" fmla="*/ 2147483647 w 46"/>
              <a:gd name="T13" fmla="*/ 2147483647 h 57"/>
              <a:gd name="T14" fmla="*/ 2147483647 w 46"/>
              <a:gd name="T15" fmla="*/ 2147483647 h 57"/>
              <a:gd name="T16" fmla="*/ 2147483647 w 46"/>
              <a:gd name="T17" fmla="*/ 0 h 57"/>
              <a:gd name="T18" fmla="*/ 2147483647 w 46"/>
              <a:gd name="T19" fmla="*/ 0 h 57"/>
              <a:gd name="T20" fmla="*/ 2147483647 w 46"/>
              <a:gd name="T21" fmla="*/ 2147483647 h 5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6"/>
              <a:gd name="T34" fmla="*/ 0 h 57"/>
              <a:gd name="T35" fmla="*/ 46 w 46"/>
              <a:gd name="T36" fmla="*/ 57 h 5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6" h="57">
                <a:moveTo>
                  <a:pt x="20" y="17"/>
                </a:moveTo>
                <a:lnTo>
                  <a:pt x="0" y="19"/>
                </a:lnTo>
                <a:lnTo>
                  <a:pt x="25" y="36"/>
                </a:lnTo>
                <a:lnTo>
                  <a:pt x="46" y="57"/>
                </a:lnTo>
                <a:lnTo>
                  <a:pt x="36" y="29"/>
                </a:lnTo>
                <a:lnTo>
                  <a:pt x="29" y="0"/>
                </a:lnTo>
                <a:lnTo>
                  <a:pt x="2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2" name="Freeform 32"/>
          <p:cNvSpPr>
            <a:spLocks/>
          </p:cNvSpPr>
          <p:nvPr/>
        </p:nvSpPr>
        <p:spPr bwMode="auto">
          <a:xfrm>
            <a:off x="4029075" y="1874838"/>
            <a:ext cx="147638" cy="428625"/>
          </a:xfrm>
          <a:custGeom>
            <a:avLst/>
            <a:gdLst>
              <a:gd name="T0" fmla="*/ 2147483647 w 91"/>
              <a:gd name="T1" fmla="*/ 0 h 265"/>
              <a:gd name="T2" fmla="*/ 2147483647 w 91"/>
              <a:gd name="T3" fmla="*/ 0 h 265"/>
              <a:gd name="T4" fmla="*/ 2147483647 w 91"/>
              <a:gd name="T5" fmla="*/ 2147483647 h 265"/>
              <a:gd name="T6" fmla="*/ 2147483647 w 91"/>
              <a:gd name="T7" fmla="*/ 2147483647 h 265"/>
              <a:gd name="T8" fmla="*/ 2147483647 w 91"/>
              <a:gd name="T9" fmla="*/ 2147483647 h 265"/>
              <a:gd name="T10" fmla="*/ 2147483647 w 91"/>
              <a:gd name="T11" fmla="*/ 2147483647 h 265"/>
              <a:gd name="T12" fmla="*/ 2147483647 w 91"/>
              <a:gd name="T13" fmla="*/ 2147483647 h 265"/>
              <a:gd name="T14" fmla="*/ 2147483647 w 91"/>
              <a:gd name="T15" fmla="*/ 2147483647 h 265"/>
              <a:gd name="T16" fmla="*/ 0 w 91"/>
              <a:gd name="T17" fmla="*/ 2147483647 h 2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"/>
              <a:gd name="T28" fmla="*/ 0 h 265"/>
              <a:gd name="T29" fmla="*/ 91 w 91"/>
              <a:gd name="T30" fmla="*/ 265 h 2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" h="265">
                <a:moveTo>
                  <a:pt x="91" y="0"/>
                </a:moveTo>
                <a:lnTo>
                  <a:pt x="91" y="0"/>
                </a:lnTo>
                <a:lnTo>
                  <a:pt x="67" y="50"/>
                </a:lnTo>
                <a:lnTo>
                  <a:pt x="50" y="90"/>
                </a:lnTo>
                <a:lnTo>
                  <a:pt x="38" y="124"/>
                </a:lnTo>
                <a:lnTo>
                  <a:pt x="27" y="153"/>
                </a:lnTo>
                <a:lnTo>
                  <a:pt x="20" y="181"/>
                </a:lnTo>
                <a:lnTo>
                  <a:pt x="13" y="207"/>
                </a:lnTo>
                <a:lnTo>
                  <a:pt x="0" y="26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3" name="Freeform 33"/>
          <p:cNvSpPr>
            <a:spLocks/>
          </p:cNvSpPr>
          <p:nvPr/>
        </p:nvSpPr>
        <p:spPr bwMode="auto">
          <a:xfrm>
            <a:off x="4283075" y="5440363"/>
            <a:ext cx="87313" cy="85725"/>
          </a:xfrm>
          <a:custGeom>
            <a:avLst/>
            <a:gdLst>
              <a:gd name="T0" fmla="*/ 2147483647 w 53"/>
              <a:gd name="T1" fmla="*/ 2147483647 h 53"/>
              <a:gd name="T2" fmla="*/ 0 w 53"/>
              <a:gd name="T3" fmla="*/ 2147483647 h 53"/>
              <a:gd name="T4" fmla="*/ 0 w 53"/>
              <a:gd name="T5" fmla="*/ 2147483647 h 53"/>
              <a:gd name="T6" fmla="*/ 2147483647 w 53"/>
              <a:gd name="T7" fmla="*/ 2147483647 h 53"/>
              <a:gd name="T8" fmla="*/ 2147483647 w 53"/>
              <a:gd name="T9" fmla="*/ 2147483647 h 53"/>
              <a:gd name="T10" fmla="*/ 2147483647 w 53"/>
              <a:gd name="T11" fmla="*/ 2147483647 h 53"/>
              <a:gd name="T12" fmla="*/ 2147483647 w 53"/>
              <a:gd name="T13" fmla="*/ 2147483647 h 53"/>
              <a:gd name="T14" fmla="*/ 2147483647 w 53"/>
              <a:gd name="T15" fmla="*/ 2147483647 h 53"/>
              <a:gd name="T16" fmla="*/ 2147483647 w 53"/>
              <a:gd name="T17" fmla="*/ 0 h 53"/>
              <a:gd name="T18" fmla="*/ 2147483647 w 53"/>
              <a:gd name="T19" fmla="*/ 0 h 53"/>
              <a:gd name="T20" fmla="*/ 2147483647 w 53"/>
              <a:gd name="T21" fmla="*/ 2147483647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"/>
              <a:gd name="T34" fmla="*/ 0 h 53"/>
              <a:gd name="T35" fmla="*/ 53 w 53"/>
              <a:gd name="T36" fmla="*/ 53 h 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" h="53">
                <a:moveTo>
                  <a:pt x="21" y="19"/>
                </a:moveTo>
                <a:lnTo>
                  <a:pt x="0" y="24"/>
                </a:lnTo>
                <a:lnTo>
                  <a:pt x="28" y="36"/>
                </a:lnTo>
                <a:lnTo>
                  <a:pt x="53" y="53"/>
                </a:lnTo>
                <a:lnTo>
                  <a:pt x="38" y="28"/>
                </a:lnTo>
                <a:lnTo>
                  <a:pt x="26" y="0"/>
                </a:lnTo>
                <a:lnTo>
                  <a:pt x="24" y="0"/>
                </a:lnTo>
                <a:lnTo>
                  <a:pt x="21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4" name="Freeform 34"/>
          <p:cNvSpPr>
            <a:spLocks/>
          </p:cNvSpPr>
          <p:nvPr/>
        </p:nvSpPr>
        <p:spPr bwMode="auto">
          <a:xfrm>
            <a:off x="4159250" y="5208588"/>
            <a:ext cx="163513" cy="269875"/>
          </a:xfrm>
          <a:custGeom>
            <a:avLst/>
            <a:gdLst>
              <a:gd name="T0" fmla="*/ 2147483647 w 101"/>
              <a:gd name="T1" fmla="*/ 2147483647 h 167"/>
              <a:gd name="T2" fmla="*/ 2147483647 w 101"/>
              <a:gd name="T3" fmla="*/ 2147483647 h 167"/>
              <a:gd name="T4" fmla="*/ 2147483647 w 101"/>
              <a:gd name="T5" fmla="*/ 2147483647 h 167"/>
              <a:gd name="T6" fmla="*/ 2147483647 w 101"/>
              <a:gd name="T7" fmla="*/ 2147483647 h 167"/>
              <a:gd name="T8" fmla="*/ 2147483647 w 101"/>
              <a:gd name="T9" fmla="*/ 2147483647 h 167"/>
              <a:gd name="T10" fmla="*/ 2147483647 w 101"/>
              <a:gd name="T11" fmla="*/ 2147483647 h 167"/>
              <a:gd name="T12" fmla="*/ 2147483647 w 101"/>
              <a:gd name="T13" fmla="*/ 2147483647 h 167"/>
              <a:gd name="T14" fmla="*/ 2147483647 w 101"/>
              <a:gd name="T15" fmla="*/ 2147483647 h 167"/>
              <a:gd name="T16" fmla="*/ 0 w 101"/>
              <a:gd name="T17" fmla="*/ 0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1"/>
              <a:gd name="T28" fmla="*/ 0 h 167"/>
              <a:gd name="T29" fmla="*/ 101 w 101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1" h="167">
                <a:moveTo>
                  <a:pt x="101" y="167"/>
                </a:moveTo>
                <a:lnTo>
                  <a:pt x="101" y="167"/>
                </a:lnTo>
                <a:lnTo>
                  <a:pt x="77" y="140"/>
                </a:lnTo>
                <a:lnTo>
                  <a:pt x="58" y="116"/>
                </a:lnTo>
                <a:lnTo>
                  <a:pt x="43" y="93"/>
                </a:lnTo>
                <a:lnTo>
                  <a:pt x="31" y="74"/>
                </a:lnTo>
                <a:lnTo>
                  <a:pt x="20" y="55"/>
                </a:lnTo>
                <a:lnTo>
                  <a:pt x="12" y="3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5" name="Freeform 35"/>
          <p:cNvSpPr>
            <a:spLocks/>
          </p:cNvSpPr>
          <p:nvPr/>
        </p:nvSpPr>
        <p:spPr bwMode="auto">
          <a:xfrm>
            <a:off x="5599113" y="5191125"/>
            <a:ext cx="71437" cy="93663"/>
          </a:xfrm>
          <a:custGeom>
            <a:avLst/>
            <a:gdLst>
              <a:gd name="T0" fmla="*/ 2147483647 w 44"/>
              <a:gd name="T1" fmla="*/ 2147483647 h 58"/>
              <a:gd name="T2" fmla="*/ 2147483647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2147483647 h 58"/>
              <a:gd name="T10" fmla="*/ 2147483647 w 44"/>
              <a:gd name="T11" fmla="*/ 0 h 58"/>
              <a:gd name="T12" fmla="*/ 2147483647 w 44"/>
              <a:gd name="T13" fmla="*/ 0 h 58"/>
              <a:gd name="T14" fmla="*/ 2147483647 w 44"/>
              <a:gd name="T15" fmla="*/ 2147483647 h 58"/>
              <a:gd name="T16" fmla="*/ 0 w 44"/>
              <a:gd name="T17" fmla="*/ 2147483647 h 58"/>
              <a:gd name="T18" fmla="*/ 0 w 44"/>
              <a:gd name="T19" fmla="*/ 2147483647 h 58"/>
              <a:gd name="T20" fmla="*/ 2147483647 w 44"/>
              <a:gd name="T21" fmla="*/ 2147483647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4"/>
              <a:gd name="T34" fmla="*/ 0 h 58"/>
              <a:gd name="T35" fmla="*/ 44 w 44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4" h="58">
                <a:moveTo>
                  <a:pt x="20" y="41"/>
                </a:moveTo>
                <a:lnTo>
                  <a:pt x="29" y="58"/>
                </a:lnTo>
                <a:lnTo>
                  <a:pt x="30" y="58"/>
                </a:lnTo>
                <a:lnTo>
                  <a:pt x="36" y="29"/>
                </a:lnTo>
                <a:lnTo>
                  <a:pt x="44" y="0"/>
                </a:lnTo>
                <a:lnTo>
                  <a:pt x="24" y="22"/>
                </a:lnTo>
                <a:lnTo>
                  <a:pt x="0" y="39"/>
                </a:lnTo>
                <a:lnTo>
                  <a:pt x="0" y="41"/>
                </a:lnTo>
                <a:lnTo>
                  <a:pt x="20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6" name="Freeform 36"/>
          <p:cNvSpPr>
            <a:spLocks/>
          </p:cNvSpPr>
          <p:nvPr/>
        </p:nvSpPr>
        <p:spPr bwMode="auto">
          <a:xfrm>
            <a:off x="5376863" y="5248275"/>
            <a:ext cx="261937" cy="312738"/>
          </a:xfrm>
          <a:custGeom>
            <a:avLst/>
            <a:gdLst>
              <a:gd name="T0" fmla="*/ 2147483647 w 162"/>
              <a:gd name="T1" fmla="*/ 0 h 193"/>
              <a:gd name="T2" fmla="*/ 2147483647 w 162"/>
              <a:gd name="T3" fmla="*/ 0 h 193"/>
              <a:gd name="T4" fmla="*/ 2147483647 w 162"/>
              <a:gd name="T5" fmla="*/ 2147483647 h 193"/>
              <a:gd name="T6" fmla="*/ 2147483647 w 162"/>
              <a:gd name="T7" fmla="*/ 2147483647 h 193"/>
              <a:gd name="T8" fmla="*/ 2147483647 w 162"/>
              <a:gd name="T9" fmla="*/ 2147483647 h 193"/>
              <a:gd name="T10" fmla="*/ 2147483647 w 162"/>
              <a:gd name="T11" fmla="*/ 2147483647 h 193"/>
              <a:gd name="T12" fmla="*/ 2147483647 w 162"/>
              <a:gd name="T13" fmla="*/ 2147483647 h 193"/>
              <a:gd name="T14" fmla="*/ 0 w 162"/>
              <a:gd name="T15" fmla="*/ 2147483647 h 1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2"/>
              <a:gd name="T25" fmla="*/ 0 h 193"/>
              <a:gd name="T26" fmla="*/ 162 w 162"/>
              <a:gd name="T27" fmla="*/ 193 h 1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2" h="193">
                <a:moveTo>
                  <a:pt x="162" y="0"/>
                </a:moveTo>
                <a:lnTo>
                  <a:pt x="162" y="0"/>
                </a:lnTo>
                <a:lnTo>
                  <a:pt x="127" y="51"/>
                </a:lnTo>
                <a:lnTo>
                  <a:pt x="112" y="72"/>
                </a:lnTo>
                <a:lnTo>
                  <a:pt x="96" y="93"/>
                </a:lnTo>
                <a:lnTo>
                  <a:pt x="79" y="113"/>
                </a:lnTo>
                <a:lnTo>
                  <a:pt x="58" y="136"/>
                </a:lnTo>
                <a:lnTo>
                  <a:pt x="0" y="193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7" name="Freeform 37"/>
          <p:cNvSpPr>
            <a:spLocks/>
          </p:cNvSpPr>
          <p:nvPr/>
        </p:nvSpPr>
        <p:spPr bwMode="auto">
          <a:xfrm>
            <a:off x="5276850" y="1789113"/>
            <a:ext cx="560388" cy="590550"/>
          </a:xfrm>
          <a:custGeom>
            <a:avLst/>
            <a:gdLst>
              <a:gd name="T0" fmla="*/ 2147483647 w 346"/>
              <a:gd name="T1" fmla="*/ 2147483647 h 365"/>
              <a:gd name="T2" fmla="*/ 2147483647 w 346"/>
              <a:gd name="T3" fmla="*/ 2147483647 h 365"/>
              <a:gd name="T4" fmla="*/ 2147483647 w 346"/>
              <a:gd name="T5" fmla="*/ 2147483647 h 365"/>
              <a:gd name="T6" fmla="*/ 2147483647 w 346"/>
              <a:gd name="T7" fmla="*/ 2147483647 h 365"/>
              <a:gd name="T8" fmla="*/ 2147483647 w 346"/>
              <a:gd name="T9" fmla="*/ 2147483647 h 365"/>
              <a:gd name="T10" fmla="*/ 2147483647 w 346"/>
              <a:gd name="T11" fmla="*/ 2147483647 h 365"/>
              <a:gd name="T12" fmla="*/ 2147483647 w 346"/>
              <a:gd name="T13" fmla="*/ 2147483647 h 365"/>
              <a:gd name="T14" fmla="*/ 2147483647 w 346"/>
              <a:gd name="T15" fmla="*/ 2147483647 h 365"/>
              <a:gd name="T16" fmla="*/ 2147483647 w 346"/>
              <a:gd name="T17" fmla="*/ 2147483647 h 365"/>
              <a:gd name="T18" fmla="*/ 2147483647 w 346"/>
              <a:gd name="T19" fmla="*/ 2147483647 h 365"/>
              <a:gd name="T20" fmla="*/ 2147483647 w 346"/>
              <a:gd name="T21" fmla="*/ 2147483647 h 365"/>
              <a:gd name="T22" fmla="*/ 2147483647 w 346"/>
              <a:gd name="T23" fmla="*/ 2147483647 h 365"/>
              <a:gd name="T24" fmla="*/ 2147483647 w 346"/>
              <a:gd name="T25" fmla="*/ 2147483647 h 365"/>
              <a:gd name="T26" fmla="*/ 2147483647 w 346"/>
              <a:gd name="T27" fmla="*/ 2147483647 h 365"/>
              <a:gd name="T28" fmla="*/ 2147483647 w 346"/>
              <a:gd name="T29" fmla="*/ 2147483647 h 365"/>
              <a:gd name="T30" fmla="*/ 2147483647 w 346"/>
              <a:gd name="T31" fmla="*/ 2147483647 h 365"/>
              <a:gd name="T32" fmla="*/ 2147483647 w 346"/>
              <a:gd name="T33" fmla="*/ 2147483647 h 365"/>
              <a:gd name="T34" fmla="*/ 0 w 346"/>
              <a:gd name="T35" fmla="*/ 0 h 36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6"/>
              <a:gd name="T55" fmla="*/ 0 h 365"/>
              <a:gd name="T56" fmla="*/ 346 w 346"/>
              <a:gd name="T57" fmla="*/ 365 h 36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6" h="365">
                <a:moveTo>
                  <a:pt x="346" y="365"/>
                </a:moveTo>
                <a:lnTo>
                  <a:pt x="346" y="365"/>
                </a:lnTo>
                <a:lnTo>
                  <a:pt x="330" y="323"/>
                </a:lnTo>
                <a:lnTo>
                  <a:pt x="315" y="285"/>
                </a:lnTo>
                <a:lnTo>
                  <a:pt x="297" y="251"/>
                </a:lnTo>
                <a:lnTo>
                  <a:pt x="280" y="218"/>
                </a:lnTo>
                <a:lnTo>
                  <a:pt x="261" y="189"/>
                </a:lnTo>
                <a:lnTo>
                  <a:pt x="242" y="162"/>
                </a:lnTo>
                <a:lnTo>
                  <a:pt x="222" y="138"/>
                </a:lnTo>
                <a:lnTo>
                  <a:pt x="201" y="115"/>
                </a:lnTo>
                <a:lnTo>
                  <a:pt x="179" y="95"/>
                </a:lnTo>
                <a:lnTo>
                  <a:pt x="156" y="76"/>
                </a:lnTo>
                <a:lnTo>
                  <a:pt x="132" y="58"/>
                </a:lnTo>
                <a:lnTo>
                  <a:pt x="108" y="45"/>
                </a:lnTo>
                <a:lnTo>
                  <a:pt x="82" y="31"/>
                </a:lnTo>
                <a:lnTo>
                  <a:pt x="55" y="19"/>
                </a:lnTo>
                <a:lnTo>
                  <a:pt x="27" y="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8" name="Freeform 38"/>
          <p:cNvSpPr>
            <a:spLocks/>
          </p:cNvSpPr>
          <p:nvPr/>
        </p:nvSpPr>
        <p:spPr bwMode="auto">
          <a:xfrm>
            <a:off x="5661025" y="1874838"/>
            <a:ext cx="147638" cy="428625"/>
          </a:xfrm>
          <a:custGeom>
            <a:avLst/>
            <a:gdLst>
              <a:gd name="T0" fmla="*/ 0 w 91"/>
              <a:gd name="T1" fmla="*/ 0 h 265"/>
              <a:gd name="T2" fmla="*/ 0 w 91"/>
              <a:gd name="T3" fmla="*/ 0 h 265"/>
              <a:gd name="T4" fmla="*/ 2147483647 w 91"/>
              <a:gd name="T5" fmla="*/ 2147483647 h 265"/>
              <a:gd name="T6" fmla="*/ 2147483647 w 91"/>
              <a:gd name="T7" fmla="*/ 2147483647 h 265"/>
              <a:gd name="T8" fmla="*/ 2147483647 w 91"/>
              <a:gd name="T9" fmla="*/ 2147483647 h 265"/>
              <a:gd name="T10" fmla="*/ 2147483647 w 91"/>
              <a:gd name="T11" fmla="*/ 2147483647 h 265"/>
              <a:gd name="T12" fmla="*/ 2147483647 w 91"/>
              <a:gd name="T13" fmla="*/ 2147483647 h 265"/>
              <a:gd name="T14" fmla="*/ 2147483647 w 91"/>
              <a:gd name="T15" fmla="*/ 2147483647 h 265"/>
              <a:gd name="T16" fmla="*/ 2147483647 w 91"/>
              <a:gd name="T17" fmla="*/ 2147483647 h 2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"/>
              <a:gd name="T28" fmla="*/ 0 h 265"/>
              <a:gd name="T29" fmla="*/ 91 w 91"/>
              <a:gd name="T30" fmla="*/ 265 h 2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" h="265">
                <a:moveTo>
                  <a:pt x="0" y="0"/>
                </a:moveTo>
                <a:lnTo>
                  <a:pt x="0" y="0"/>
                </a:lnTo>
                <a:lnTo>
                  <a:pt x="23" y="50"/>
                </a:lnTo>
                <a:lnTo>
                  <a:pt x="40" y="90"/>
                </a:lnTo>
                <a:lnTo>
                  <a:pt x="53" y="124"/>
                </a:lnTo>
                <a:lnTo>
                  <a:pt x="62" y="153"/>
                </a:lnTo>
                <a:lnTo>
                  <a:pt x="71" y="181"/>
                </a:lnTo>
                <a:lnTo>
                  <a:pt x="76" y="207"/>
                </a:lnTo>
                <a:lnTo>
                  <a:pt x="91" y="26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9" name="Freeform 39"/>
          <p:cNvSpPr>
            <a:spLocks/>
          </p:cNvSpPr>
          <p:nvPr/>
        </p:nvSpPr>
        <p:spPr bwMode="auto">
          <a:xfrm>
            <a:off x="5786438" y="3103563"/>
            <a:ext cx="144462" cy="131762"/>
          </a:xfrm>
          <a:custGeom>
            <a:avLst/>
            <a:gdLst>
              <a:gd name="T0" fmla="*/ 2147483647 w 82"/>
              <a:gd name="T1" fmla="*/ 2147483647 h 82"/>
              <a:gd name="T2" fmla="*/ 2147483647 w 82"/>
              <a:gd name="T3" fmla="*/ 2147483647 h 82"/>
              <a:gd name="T4" fmla="*/ 0 w 82"/>
              <a:gd name="T5" fmla="*/ 0 h 82"/>
              <a:gd name="T6" fmla="*/ 0 60000 65536"/>
              <a:gd name="T7" fmla="*/ 0 60000 65536"/>
              <a:gd name="T8" fmla="*/ 0 60000 65536"/>
              <a:gd name="T9" fmla="*/ 0 w 82"/>
              <a:gd name="T10" fmla="*/ 0 h 82"/>
              <a:gd name="T11" fmla="*/ 82 w 82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" h="82">
                <a:moveTo>
                  <a:pt x="82" y="82"/>
                </a:moveTo>
                <a:lnTo>
                  <a:pt x="55" y="8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0" name="Freeform 40"/>
          <p:cNvSpPr>
            <a:spLocks/>
          </p:cNvSpPr>
          <p:nvPr/>
        </p:nvSpPr>
        <p:spPr bwMode="auto">
          <a:xfrm>
            <a:off x="5686425" y="3235325"/>
            <a:ext cx="192088" cy="433388"/>
          </a:xfrm>
          <a:custGeom>
            <a:avLst/>
            <a:gdLst>
              <a:gd name="T0" fmla="*/ 2147483647 w 119"/>
              <a:gd name="T1" fmla="*/ 2147483647 h 267"/>
              <a:gd name="T2" fmla="*/ 2147483647 w 119"/>
              <a:gd name="T3" fmla="*/ 0 h 267"/>
              <a:gd name="T4" fmla="*/ 0 w 119"/>
              <a:gd name="T5" fmla="*/ 2147483647 h 267"/>
              <a:gd name="T6" fmla="*/ 0 60000 65536"/>
              <a:gd name="T7" fmla="*/ 0 60000 65536"/>
              <a:gd name="T8" fmla="*/ 0 60000 65536"/>
              <a:gd name="T9" fmla="*/ 0 w 119"/>
              <a:gd name="T10" fmla="*/ 0 h 267"/>
              <a:gd name="T11" fmla="*/ 119 w 119"/>
              <a:gd name="T12" fmla="*/ 267 h 2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267">
                <a:moveTo>
                  <a:pt x="119" y="2"/>
                </a:moveTo>
                <a:lnTo>
                  <a:pt x="119" y="0"/>
                </a:lnTo>
                <a:lnTo>
                  <a:pt x="0" y="26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1" name="Freeform 41"/>
          <p:cNvSpPr>
            <a:spLocks/>
          </p:cNvSpPr>
          <p:nvPr/>
        </p:nvSpPr>
        <p:spPr bwMode="auto">
          <a:xfrm>
            <a:off x="3643313" y="3033713"/>
            <a:ext cx="384175" cy="239712"/>
          </a:xfrm>
          <a:custGeom>
            <a:avLst/>
            <a:gdLst>
              <a:gd name="T0" fmla="*/ 0 w 237"/>
              <a:gd name="T1" fmla="*/ 2147483647 h 148"/>
              <a:gd name="T2" fmla="*/ 2147483647 w 237"/>
              <a:gd name="T3" fmla="*/ 2147483647 h 148"/>
              <a:gd name="T4" fmla="*/ 2147483647 w 237"/>
              <a:gd name="T5" fmla="*/ 0 h 148"/>
              <a:gd name="T6" fmla="*/ 0 60000 65536"/>
              <a:gd name="T7" fmla="*/ 0 60000 65536"/>
              <a:gd name="T8" fmla="*/ 0 60000 65536"/>
              <a:gd name="T9" fmla="*/ 0 w 237"/>
              <a:gd name="T10" fmla="*/ 0 h 148"/>
              <a:gd name="T11" fmla="*/ 237 w 237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" h="148">
                <a:moveTo>
                  <a:pt x="0" y="148"/>
                </a:moveTo>
                <a:lnTo>
                  <a:pt x="108" y="148"/>
                </a:lnTo>
                <a:lnTo>
                  <a:pt x="237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2" name="Line 42"/>
          <p:cNvSpPr>
            <a:spLocks noChangeShapeType="1"/>
          </p:cNvSpPr>
          <p:nvPr/>
        </p:nvSpPr>
        <p:spPr bwMode="auto">
          <a:xfrm>
            <a:off x="3817938" y="3273425"/>
            <a:ext cx="320675" cy="407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3" name="TextBox 221"/>
          <p:cNvSpPr txBox="1">
            <a:spLocks noChangeArrowheads="1"/>
          </p:cNvSpPr>
          <p:nvPr/>
        </p:nvSpPr>
        <p:spPr bwMode="auto">
          <a:xfrm>
            <a:off x="2255838" y="868363"/>
            <a:ext cx="7905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Alveolar</a:t>
            </a:r>
          </a:p>
          <a:p>
            <a:r>
              <a:rPr lang="en-US" sz="800" b="1"/>
              <a:t>gas exchange</a:t>
            </a:r>
          </a:p>
        </p:txBody>
      </p:sp>
      <p:sp>
        <p:nvSpPr>
          <p:cNvPr id="29734" name="TextBox 222"/>
          <p:cNvSpPr txBox="1">
            <a:spLocks noChangeArrowheads="1"/>
          </p:cNvSpPr>
          <p:nvPr/>
        </p:nvSpPr>
        <p:spPr bwMode="auto">
          <a:xfrm>
            <a:off x="2255838" y="1244600"/>
            <a:ext cx="608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O</a:t>
            </a:r>
            <a:r>
              <a:rPr lang="en-US" sz="800" b="1" baseline="-25000"/>
              <a:t>2 </a:t>
            </a:r>
            <a:r>
              <a:rPr lang="en-US" sz="800" b="1"/>
              <a:t>loading</a:t>
            </a:r>
          </a:p>
        </p:txBody>
      </p:sp>
      <p:sp>
        <p:nvSpPr>
          <p:cNvPr id="29735" name="TextBox 223"/>
          <p:cNvSpPr txBox="1">
            <a:spLocks noChangeArrowheads="1"/>
          </p:cNvSpPr>
          <p:nvPr/>
        </p:nvSpPr>
        <p:spPr bwMode="auto">
          <a:xfrm>
            <a:off x="2255838" y="1438275"/>
            <a:ext cx="8096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</a:t>
            </a:r>
            <a:r>
              <a:rPr lang="en-US" sz="800" b="1" baseline="-25000"/>
              <a:t>2 </a:t>
            </a:r>
            <a:r>
              <a:rPr lang="en-US" sz="800" b="1"/>
              <a:t>unloading</a:t>
            </a:r>
          </a:p>
        </p:txBody>
      </p:sp>
      <p:sp>
        <p:nvSpPr>
          <p:cNvPr id="29736" name="TextBox 224"/>
          <p:cNvSpPr txBox="1">
            <a:spLocks noChangeArrowheads="1"/>
          </p:cNvSpPr>
          <p:nvPr/>
        </p:nvSpPr>
        <p:spPr bwMode="auto">
          <a:xfrm>
            <a:off x="2255838" y="2368550"/>
            <a:ext cx="78263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Gas transport</a:t>
            </a:r>
          </a:p>
        </p:txBody>
      </p:sp>
      <p:sp>
        <p:nvSpPr>
          <p:cNvPr id="29737" name="TextBox 225"/>
          <p:cNvSpPr txBox="1">
            <a:spLocks noChangeArrowheads="1"/>
          </p:cNvSpPr>
          <p:nvPr/>
        </p:nvSpPr>
        <p:spPr bwMode="auto">
          <a:xfrm>
            <a:off x="2255838" y="2566988"/>
            <a:ext cx="7032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O</a:t>
            </a:r>
            <a:r>
              <a:rPr lang="en-US" sz="800" b="1" baseline="-25000"/>
              <a:t>2 </a:t>
            </a:r>
            <a:r>
              <a:rPr lang="en-US" sz="800" b="1"/>
              <a:t>carried</a:t>
            </a:r>
          </a:p>
          <a:p>
            <a:r>
              <a:rPr lang="en-US" sz="800" b="1"/>
              <a:t>from alveoli</a:t>
            </a:r>
          </a:p>
          <a:p>
            <a:r>
              <a:rPr lang="en-US" sz="800" b="1"/>
              <a:t>to systemic</a:t>
            </a:r>
          </a:p>
          <a:p>
            <a:r>
              <a:rPr lang="en-US" sz="800" b="1"/>
              <a:t>tissues</a:t>
            </a:r>
          </a:p>
        </p:txBody>
      </p:sp>
      <p:sp>
        <p:nvSpPr>
          <p:cNvPr id="29738" name="TextBox 226"/>
          <p:cNvSpPr txBox="1">
            <a:spLocks noChangeArrowheads="1"/>
          </p:cNvSpPr>
          <p:nvPr/>
        </p:nvSpPr>
        <p:spPr bwMode="auto">
          <a:xfrm>
            <a:off x="2255838" y="319405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</a:t>
            </a:r>
            <a:r>
              <a:rPr lang="en-US" sz="800" b="1" baseline="-25000"/>
              <a:t>2</a:t>
            </a:r>
            <a:r>
              <a:rPr lang="en-US" sz="800" b="1"/>
              <a:t> carried</a:t>
            </a:r>
          </a:p>
          <a:p>
            <a:r>
              <a:rPr lang="en-US" sz="800" b="1"/>
              <a:t>from systemic</a:t>
            </a:r>
          </a:p>
          <a:p>
            <a:r>
              <a:rPr lang="en-US" sz="800" b="1"/>
              <a:t>tissues to</a:t>
            </a:r>
          </a:p>
          <a:p>
            <a:r>
              <a:rPr lang="en-US" sz="800" b="1"/>
              <a:t>alveoli</a:t>
            </a:r>
          </a:p>
        </p:txBody>
      </p:sp>
      <p:sp>
        <p:nvSpPr>
          <p:cNvPr id="29739" name="TextBox 227"/>
          <p:cNvSpPr txBox="1">
            <a:spLocks noChangeArrowheads="1"/>
          </p:cNvSpPr>
          <p:nvPr/>
        </p:nvSpPr>
        <p:spPr bwMode="auto">
          <a:xfrm>
            <a:off x="3090863" y="3073400"/>
            <a:ext cx="86518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Deoxygenated</a:t>
            </a:r>
          </a:p>
          <a:p>
            <a:pPr algn="ctr"/>
            <a:r>
              <a:rPr lang="en-US" sz="800" b="1"/>
              <a:t>blood</a:t>
            </a:r>
          </a:p>
        </p:txBody>
      </p:sp>
      <p:sp>
        <p:nvSpPr>
          <p:cNvPr id="29740" name="TextBox 230"/>
          <p:cNvSpPr txBox="1">
            <a:spLocks noChangeArrowheads="1"/>
          </p:cNvSpPr>
          <p:nvPr/>
        </p:nvSpPr>
        <p:spPr bwMode="auto">
          <a:xfrm>
            <a:off x="3146425" y="3351213"/>
            <a:ext cx="82867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 Po</a:t>
            </a:r>
            <a:r>
              <a:rPr lang="en-US" sz="800" b="1" baseline="-25000"/>
              <a:t>2</a:t>
            </a:r>
            <a:r>
              <a:rPr lang="en-US" sz="800" b="1"/>
              <a:t> 40 mm Hg</a:t>
            </a:r>
          </a:p>
        </p:txBody>
      </p:sp>
      <p:sp>
        <p:nvSpPr>
          <p:cNvPr id="29741" name="TextBox 231"/>
          <p:cNvSpPr txBox="1">
            <a:spLocks noChangeArrowheads="1"/>
          </p:cNvSpPr>
          <p:nvPr/>
        </p:nvSpPr>
        <p:spPr bwMode="auto">
          <a:xfrm>
            <a:off x="3087688" y="3484563"/>
            <a:ext cx="8874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 Pco</a:t>
            </a:r>
            <a:r>
              <a:rPr lang="en-US" sz="800" b="1" baseline="-25000"/>
              <a:t>2</a:t>
            </a:r>
            <a:r>
              <a:rPr lang="en-US" sz="800" b="1"/>
              <a:t> 46 mm Hg</a:t>
            </a:r>
          </a:p>
        </p:txBody>
      </p:sp>
      <p:sp>
        <p:nvSpPr>
          <p:cNvPr id="29742" name="TextBox 232"/>
          <p:cNvSpPr txBox="1">
            <a:spLocks noChangeArrowheads="1"/>
          </p:cNvSpPr>
          <p:nvPr/>
        </p:nvSpPr>
        <p:spPr bwMode="auto">
          <a:xfrm>
            <a:off x="2255838" y="5130800"/>
            <a:ext cx="7905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Systemic</a:t>
            </a:r>
          </a:p>
          <a:p>
            <a:r>
              <a:rPr lang="en-US" sz="800" b="1"/>
              <a:t>gas exchange</a:t>
            </a:r>
          </a:p>
        </p:txBody>
      </p:sp>
      <p:sp>
        <p:nvSpPr>
          <p:cNvPr id="29743" name="TextBox 233"/>
          <p:cNvSpPr txBox="1">
            <a:spLocks noChangeArrowheads="1"/>
          </p:cNvSpPr>
          <p:nvPr/>
        </p:nvSpPr>
        <p:spPr bwMode="auto">
          <a:xfrm>
            <a:off x="2255838" y="5492750"/>
            <a:ext cx="7651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O</a:t>
            </a:r>
            <a:r>
              <a:rPr lang="en-US" sz="800" b="1" baseline="-25000"/>
              <a:t>2</a:t>
            </a:r>
            <a:r>
              <a:rPr lang="en-US" sz="800" b="1"/>
              <a:t> unloading</a:t>
            </a:r>
          </a:p>
        </p:txBody>
      </p:sp>
      <p:sp>
        <p:nvSpPr>
          <p:cNvPr id="29744" name="TextBox 234"/>
          <p:cNvSpPr txBox="1">
            <a:spLocks noChangeArrowheads="1"/>
          </p:cNvSpPr>
          <p:nvPr/>
        </p:nvSpPr>
        <p:spPr bwMode="auto">
          <a:xfrm>
            <a:off x="2255838" y="5668963"/>
            <a:ext cx="712787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</a:t>
            </a:r>
            <a:r>
              <a:rPr lang="en-US" sz="800" b="1" baseline="-25000"/>
              <a:t>2</a:t>
            </a:r>
            <a:r>
              <a:rPr lang="en-US" sz="800" b="1"/>
              <a:t> loading</a:t>
            </a:r>
          </a:p>
        </p:txBody>
      </p:sp>
      <p:sp>
        <p:nvSpPr>
          <p:cNvPr id="29745" name="TextBox 235"/>
          <p:cNvSpPr txBox="1">
            <a:spLocks noChangeArrowheads="1"/>
          </p:cNvSpPr>
          <p:nvPr/>
        </p:nvSpPr>
        <p:spPr bwMode="auto">
          <a:xfrm>
            <a:off x="4040188" y="5080000"/>
            <a:ext cx="2857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</a:t>
            </a:r>
            <a:r>
              <a:rPr lang="en-US" sz="500" b="1"/>
              <a:t>2</a:t>
            </a:r>
            <a:endParaRPr lang="en-US" sz="500" b="1" baseline="-25000"/>
          </a:p>
        </p:txBody>
      </p:sp>
      <p:sp>
        <p:nvSpPr>
          <p:cNvPr id="29746" name="TextBox 236"/>
          <p:cNvSpPr txBox="1">
            <a:spLocks noChangeArrowheads="1"/>
          </p:cNvSpPr>
          <p:nvPr/>
        </p:nvSpPr>
        <p:spPr bwMode="auto">
          <a:xfrm>
            <a:off x="4514850" y="4729163"/>
            <a:ext cx="9017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Systemic circuit</a:t>
            </a:r>
          </a:p>
        </p:txBody>
      </p:sp>
      <p:sp>
        <p:nvSpPr>
          <p:cNvPr id="29747" name="TextBox 237"/>
          <p:cNvSpPr txBox="1">
            <a:spLocks noChangeArrowheads="1"/>
          </p:cNvSpPr>
          <p:nvPr/>
        </p:nvSpPr>
        <p:spPr bwMode="auto">
          <a:xfrm>
            <a:off x="5619750" y="5068888"/>
            <a:ext cx="2095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O</a:t>
            </a:r>
            <a:r>
              <a:rPr lang="en-US" sz="500" b="1"/>
              <a:t>2</a:t>
            </a:r>
            <a:endParaRPr lang="en-US" sz="500" b="1" baseline="-25000"/>
          </a:p>
        </p:txBody>
      </p:sp>
      <p:sp>
        <p:nvSpPr>
          <p:cNvPr id="29748" name="TextBox 238"/>
          <p:cNvSpPr txBox="1">
            <a:spLocks noChangeArrowheads="1"/>
          </p:cNvSpPr>
          <p:nvPr/>
        </p:nvSpPr>
        <p:spPr bwMode="auto">
          <a:xfrm>
            <a:off x="5291138" y="5738813"/>
            <a:ext cx="6794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Tissue fluid</a:t>
            </a:r>
          </a:p>
        </p:txBody>
      </p:sp>
      <p:sp>
        <p:nvSpPr>
          <p:cNvPr id="29749" name="TextBox 239"/>
          <p:cNvSpPr txBox="1">
            <a:spLocks noChangeArrowheads="1"/>
          </p:cNvSpPr>
          <p:nvPr/>
        </p:nvSpPr>
        <p:spPr bwMode="auto">
          <a:xfrm>
            <a:off x="5278438" y="5926138"/>
            <a:ext cx="82867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 Po</a:t>
            </a:r>
            <a:r>
              <a:rPr lang="en-US" sz="800" b="1" baseline="-25000"/>
              <a:t>2</a:t>
            </a:r>
            <a:r>
              <a:rPr lang="en-US" sz="800" b="1"/>
              <a:t> 40 mm Hg</a:t>
            </a:r>
          </a:p>
        </p:txBody>
      </p:sp>
      <p:sp>
        <p:nvSpPr>
          <p:cNvPr id="29750" name="TextBox 240"/>
          <p:cNvSpPr txBox="1">
            <a:spLocks noChangeArrowheads="1"/>
          </p:cNvSpPr>
          <p:nvPr/>
        </p:nvSpPr>
        <p:spPr bwMode="auto">
          <a:xfrm>
            <a:off x="5219700" y="6084888"/>
            <a:ext cx="8874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 Pco</a:t>
            </a:r>
            <a:r>
              <a:rPr lang="en-US" sz="800" b="1" baseline="-25000"/>
              <a:t>2</a:t>
            </a:r>
            <a:r>
              <a:rPr lang="en-US" sz="800" b="1"/>
              <a:t> 46 mm Hg</a:t>
            </a:r>
          </a:p>
        </p:txBody>
      </p:sp>
      <p:sp>
        <p:nvSpPr>
          <p:cNvPr id="29751" name="TextBox 241"/>
          <p:cNvSpPr txBox="1">
            <a:spLocks noChangeArrowheads="1"/>
          </p:cNvSpPr>
          <p:nvPr/>
        </p:nvSpPr>
        <p:spPr bwMode="auto">
          <a:xfrm>
            <a:off x="6111875" y="3335338"/>
            <a:ext cx="82867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 Po</a:t>
            </a:r>
            <a:r>
              <a:rPr lang="en-US" sz="800" b="1" baseline="-25000"/>
              <a:t>2</a:t>
            </a:r>
            <a:r>
              <a:rPr lang="en-US" sz="800" b="1"/>
              <a:t> 95 mm Hg</a:t>
            </a:r>
          </a:p>
        </p:txBody>
      </p:sp>
      <p:sp>
        <p:nvSpPr>
          <p:cNvPr id="29752" name="TextBox 242"/>
          <p:cNvSpPr txBox="1">
            <a:spLocks noChangeArrowheads="1"/>
          </p:cNvSpPr>
          <p:nvPr/>
        </p:nvSpPr>
        <p:spPr bwMode="auto">
          <a:xfrm>
            <a:off x="6053138" y="3487738"/>
            <a:ext cx="8874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 Pco</a:t>
            </a:r>
            <a:r>
              <a:rPr lang="en-US" sz="800" b="1" baseline="-25000"/>
              <a:t>2</a:t>
            </a:r>
            <a:r>
              <a:rPr lang="en-US" sz="800" b="1"/>
              <a:t> 40 mm Hg</a:t>
            </a:r>
          </a:p>
        </p:txBody>
      </p:sp>
      <p:sp>
        <p:nvSpPr>
          <p:cNvPr id="29753" name="TextBox 243"/>
          <p:cNvSpPr txBox="1">
            <a:spLocks noChangeArrowheads="1"/>
          </p:cNvSpPr>
          <p:nvPr/>
        </p:nvSpPr>
        <p:spPr bwMode="auto">
          <a:xfrm>
            <a:off x="5191125" y="1227138"/>
            <a:ext cx="8874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 Po</a:t>
            </a:r>
            <a:r>
              <a:rPr lang="en-US" sz="800" b="1" baseline="-25000"/>
              <a:t>2</a:t>
            </a:r>
            <a:r>
              <a:rPr lang="en-US" sz="800" b="1"/>
              <a:t> 104 mm Hg</a:t>
            </a:r>
          </a:p>
        </p:txBody>
      </p:sp>
      <p:sp>
        <p:nvSpPr>
          <p:cNvPr id="29754" name="TextBox 244"/>
          <p:cNvSpPr txBox="1">
            <a:spLocks noChangeArrowheads="1"/>
          </p:cNvSpPr>
          <p:nvPr/>
        </p:nvSpPr>
        <p:spPr bwMode="auto">
          <a:xfrm>
            <a:off x="5191125" y="1358900"/>
            <a:ext cx="887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 Pco</a:t>
            </a:r>
            <a:r>
              <a:rPr lang="en-US" sz="800" b="1" baseline="-25000"/>
              <a:t>2</a:t>
            </a:r>
            <a:r>
              <a:rPr lang="en-US" sz="800" b="1"/>
              <a:t> 40 mm Hg</a:t>
            </a:r>
          </a:p>
        </p:txBody>
      </p:sp>
      <p:sp>
        <p:nvSpPr>
          <p:cNvPr id="29755" name="TextBox 245"/>
          <p:cNvSpPr txBox="1">
            <a:spLocks noChangeArrowheads="1"/>
          </p:cNvSpPr>
          <p:nvPr/>
        </p:nvSpPr>
        <p:spPr bwMode="auto">
          <a:xfrm>
            <a:off x="4595813" y="1639888"/>
            <a:ext cx="2841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</a:t>
            </a:r>
            <a:r>
              <a:rPr lang="en-US" sz="500" b="1"/>
              <a:t>2</a:t>
            </a:r>
            <a:endParaRPr lang="en-US" sz="500" b="1" baseline="-25000"/>
          </a:p>
        </p:txBody>
      </p:sp>
      <p:sp>
        <p:nvSpPr>
          <p:cNvPr id="29756" name="TextBox 246"/>
          <p:cNvSpPr txBox="1">
            <a:spLocks noChangeArrowheads="1"/>
          </p:cNvSpPr>
          <p:nvPr/>
        </p:nvSpPr>
        <p:spPr bwMode="auto">
          <a:xfrm>
            <a:off x="5149850" y="1671638"/>
            <a:ext cx="2095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O</a:t>
            </a:r>
            <a:r>
              <a:rPr lang="en-US" sz="500" b="1"/>
              <a:t>2</a:t>
            </a:r>
            <a:endParaRPr lang="en-US" sz="500" b="1" baseline="-25000"/>
          </a:p>
        </p:txBody>
      </p:sp>
      <p:sp>
        <p:nvSpPr>
          <p:cNvPr id="29757" name="TextBox 247"/>
          <p:cNvSpPr txBox="1">
            <a:spLocks noChangeArrowheads="1"/>
          </p:cNvSpPr>
          <p:nvPr/>
        </p:nvSpPr>
        <p:spPr bwMode="auto">
          <a:xfrm>
            <a:off x="5954713" y="3159125"/>
            <a:ext cx="100965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Oxygenated blood</a:t>
            </a:r>
          </a:p>
        </p:txBody>
      </p:sp>
      <p:sp>
        <p:nvSpPr>
          <p:cNvPr id="29758" name="TextBox 248"/>
          <p:cNvSpPr txBox="1">
            <a:spLocks noChangeArrowheads="1"/>
          </p:cNvSpPr>
          <p:nvPr/>
        </p:nvSpPr>
        <p:spPr bwMode="auto">
          <a:xfrm>
            <a:off x="3900488" y="455613"/>
            <a:ext cx="8763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 Po</a:t>
            </a:r>
            <a:r>
              <a:rPr lang="en-US" sz="800" b="1" baseline="-25000"/>
              <a:t>2 </a:t>
            </a:r>
            <a:r>
              <a:rPr lang="en-US" sz="800" b="1"/>
              <a:t>116 mm Hg</a:t>
            </a:r>
          </a:p>
        </p:txBody>
      </p:sp>
      <p:sp>
        <p:nvSpPr>
          <p:cNvPr id="29759" name="TextBox 249"/>
          <p:cNvSpPr txBox="1">
            <a:spLocks noChangeArrowheads="1"/>
          </p:cNvSpPr>
          <p:nvPr/>
        </p:nvSpPr>
        <p:spPr bwMode="auto">
          <a:xfrm>
            <a:off x="3900488" y="588963"/>
            <a:ext cx="86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 Pco</a:t>
            </a:r>
            <a:r>
              <a:rPr lang="en-US" sz="800" b="1" baseline="-25000"/>
              <a:t>2 </a:t>
            </a:r>
            <a:r>
              <a:rPr lang="en-US" sz="800" b="1"/>
              <a:t>32 mm Hg</a:t>
            </a:r>
          </a:p>
        </p:txBody>
      </p:sp>
      <p:sp>
        <p:nvSpPr>
          <p:cNvPr id="29760" name="TextBox 250"/>
          <p:cNvSpPr txBox="1">
            <a:spLocks noChangeArrowheads="1"/>
          </p:cNvSpPr>
          <p:nvPr/>
        </p:nvSpPr>
        <p:spPr bwMode="auto">
          <a:xfrm>
            <a:off x="5245100" y="455613"/>
            <a:ext cx="87788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 Po</a:t>
            </a:r>
            <a:r>
              <a:rPr lang="en-US" sz="800" b="1" baseline="-25000"/>
              <a:t>2 </a:t>
            </a:r>
            <a:r>
              <a:rPr lang="en-US" sz="800" b="1"/>
              <a:t>159 mm Hg</a:t>
            </a:r>
          </a:p>
        </p:txBody>
      </p:sp>
      <p:sp>
        <p:nvSpPr>
          <p:cNvPr id="29761" name="TextBox 251"/>
          <p:cNvSpPr txBox="1">
            <a:spLocks noChangeArrowheads="1"/>
          </p:cNvSpPr>
          <p:nvPr/>
        </p:nvSpPr>
        <p:spPr bwMode="auto">
          <a:xfrm>
            <a:off x="5216525" y="588963"/>
            <a:ext cx="9350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 Pco</a:t>
            </a:r>
            <a:r>
              <a:rPr lang="en-US" sz="800" b="1" baseline="-25000"/>
              <a:t>2 </a:t>
            </a:r>
            <a:r>
              <a:rPr lang="en-US" sz="800" b="1"/>
              <a:t> 0.3 mm Hg</a:t>
            </a:r>
          </a:p>
        </p:txBody>
      </p:sp>
      <p:sp>
        <p:nvSpPr>
          <p:cNvPr id="29762" name="TextBox 255"/>
          <p:cNvSpPr txBox="1">
            <a:spLocks noChangeArrowheads="1"/>
          </p:cNvSpPr>
          <p:nvPr/>
        </p:nvSpPr>
        <p:spPr bwMode="auto">
          <a:xfrm>
            <a:off x="5307013" y="1049338"/>
            <a:ext cx="6699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Alveolar air</a:t>
            </a:r>
          </a:p>
        </p:txBody>
      </p:sp>
      <p:sp>
        <p:nvSpPr>
          <p:cNvPr id="29763" name="TextBox 256"/>
          <p:cNvSpPr txBox="1">
            <a:spLocks noChangeArrowheads="1"/>
          </p:cNvSpPr>
          <p:nvPr/>
        </p:nvSpPr>
        <p:spPr bwMode="auto">
          <a:xfrm>
            <a:off x="5353050" y="279400"/>
            <a:ext cx="6619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Inspired air</a:t>
            </a:r>
          </a:p>
        </p:txBody>
      </p:sp>
      <p:sp>
        <p:nvSpPr>
          <p:cNvPr id="29764" name="TextBox 76"/>
          <p:cNvSpPr txBox="1">
            <a:spLocks noChangeArrowheads="1"/>
          </p:cNvSpPr>
          <p:nvPr/>
        </p:nvSpPr>
        <p:spPr bwMode="auto">
          <a:xfrm>
            <a:off x="4475163" y="2487613"/>
            <a:ext cx="98107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Pulmonary circuit</a:t>
            </a:r>
          </a:p>
        </p:txBody>
      </p:sp>
      <p:sp>
        <p:nvSpPr>
          <p:cNvPr id="29765" name="TextBox 257"/>
          <p:cNvSpPr txBox="1">
            <a:spLocks noChangeArrowheads="1"/>
          </p:cNvSpPr>
          <p:nvPr/>
        </p:nvSpPr>
        <p:spPr bwMode="auto">
          <a:xfrm>
            <a:off x="4019550" y="279400"/>
            <a:ext cx="631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Expired air</a:t>
            </a:r>
          </a:p>
        </p:txBody>
      </p:sp>
      <p:sp>
        <p:nvSpPr>
          <p:cNvPr id="29766" name="Title 7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22.19</a:t>
            </a:r>
          </a:p>
        </p:txBody>
      </p:sp>
      <p:sp>
        <p:nvSpPr>
          <p:cNvPr id="29767" name="Rectangle 5"/>
          <p:cNvSpPr>
            <a:spLocks noChangeArrowheads="1"/>
          </p:cNvSpPr>
          <p:nvPr/>
        </p:nvSpPr>
        <p:spPr bwMode="auto">
          <a:xfrm>
            <a:off x="2074863" y="26988"/>
            <a:ext cx="4994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sal03717_22_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888" y="422275"/>
            <a:ext cx="502761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Line 9"/>
          <p:cNvSpPr>
            <a:spLocks noChangeShapeType="1"/>
          </p:cNvSpPr>
          <p:nvPr/>
        </p:nvSpPr>
        <p:spPr bwMode="auto">
          <a:xfrm>
            <a:off x="2825750" y="6699250"/>
            <a:ext cx="3719513" cy="31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Freeform 10"/>
          <p:cNvSpPr>
            <a:spLocks/>
          </p:cNvSpPr>
          <p:nvPr/>
        </p:nvSpPr>
        <p:spPr bwMode="auto">
          <a:xfrm>
            <a:off x="6515100" y="6638925"/>
            <a:ext cx="147638" cy="123825"/>
          </a:xfrm>
          <a:custGeom>
            <a:avLst/>
            <a:gdLst>
              <a:gd name="T0" fmla="*/ 0 w 93"/>
              <a:gd name="T1" fmla="*/ 2147483647 h 78"/>
              <a:gd name="T2" fmla="*/ 2147483647 w 93"/>
              <a:gd name="T3" fmla="*/ 2147483647 h 78"/>
              <a:gd name="T4" fmla="*/ 0 w 93"/>
              <a:gd name="T5" fmla="*/ 0 h 78"/>
              <a:gd name="T6" fmla="*/ 2147483647 w 93"/>
              <a:gd name="T7" fmla="*/ 2147483647 h 78"/>
              <a:gd name="T8" fmla="*/ 0 w 93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78"/>
              <a:gd name="T17" fmla="*/ 93 w 93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78">
                <a:moveTo>
                  <a:pt x="0" y="78"/>
                </a:moveTo>
                <a:lnTo>
                  <a:pt x="17" y="38"/>
                </a:lnTo>
                <a:lnTo>
                  <a:pt x="0" y="0"/>
                </a:lnTo>
                <a:lnTo>
                  <a:pt x="93" y="38"/>
                </a:lnTo>
                <a:lnTo>
                  <a:pt x="0" y="7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Line 12"/>
          <p:cNvSpPr>
            <a:spLocks noChangeShapeType="1"/>
          </p:cNvSpPr>
          <p:nvPr/>
        </p:nvSpPr>
        <p:spPr bwMode="auto">
          <a:xfrm>
            <a:off x="5667375" y="4603750"/>
            <a:ext cx="282575" cy="127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Line 13"/>
          <p:cNvSpPr>
            <a:spLocks noChangeShapeType="1"/>
          </p:cNvSpPr>
          <p:nvPr/>
        </p:nvSpPr>
        <p:spPr bwMode="auto">
          <a:xfrm>
            <a:off x="5837238" y="4924425"/>
            <a:ext cx="280987" cy="82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Line 14"/>
          <p:cNvSpPr>
            <a:spLocks noChangeShapeType="1"/>
          </p:cNvSpPr>
          <p:nvPr/>
        </p:nvSpPr>
        <p:spPr bwMode="auto">
          <a:xfrm flipV="1">
            <a:off x="2657475" y="5543550"/>
            <a:ext cx="1588" cy="269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Freeform 15"/>
          <p:cNvSpPr>
            <a:spLocks/>
          </p:cNvSpPr>
          <p:nvPr/>
        </p:nvSpPr>
        <p:spPr bwMode="auto">
          <a:xfrm>
            <a:off x="2598738" y="5410200"/>
            <a:ext cx="115887" cy="187325"/>
          </a:xfrm>
          <a:custGeom>
            <a:avLst/>
            <a:gdLst>
              <a:gd name="T0" fmla="*/ 2147483647 w 73"/>
              <a:gd name="T1" fmla="*/ 2147483647 h 118"/>
              <a:gd name="T2" fmla="*/ 2147483647 w 73"/>
              <a:gd name="T3" fmla="*/ 2147483647 h 118"/>
              <a:gd name="T4" fmla="*/ 0 w 73"/>
              <a:gd name="T5" fmla="*/ 2147483647 h 118"/>
              <a:gd name="T6" fmla="*/ 0 w 73"/>
              <a:gd name="T7" fmla="*/ 2147483647 h 118"/>
              <a:gd name="T8" fmla="*/ 2147483647 w 73"/>
              <a:gd name="T9" fmla="*/ 2147483647 h 118"/>
              <a:gd name="T10" fmla="*/ 2147483647 w 73"/>
              <a:gd name="T11" fmla="*/ 0 h 118"/>
              <a:gd name="T12" fmla="*/ 2147483647 w 73"/>
              <a:gd name="T13" fmla="*/ 0 h 118"/>
              <a:gd name="T14" fmla="*/ 2147483647 w 73"/>
              <a:gd name="T15" fmla="*/ 2147483647 h 118"/>
              <a:gd name="T16" fmla="*/ 2147483647 w 73"/>
              <a:gd name="T17" fmla="*/ 2147483647 h 118"/>
              <a:gd name="T18" fmla="*/ 2147483647 w 73"/>
              <a:gd name="T19" fmla="*/ 2147483647 h 118"/>
              <a:gd name="T20" fmla="*/ 2147483647 w 73"/>
              <a:gd name="T21" fmla="*/ 2147483647 h 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3"/>
              <a:gd name="T34" fmla="*/ 0 h 118"/>
              <a:gd name="T35" fmla="*/ 73 w 73"/>
              <a:gd name="T36" fmla="*/ 118 h 1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3" h="118">
                <a:moveTo>
                  <a:pt x="38" y="97"/>
                </a:moveTo>
                <a:lnTo>
                  <a:pt x="2" y="118"/>
                </a:lnTo>
                <a:lnTo>
                  <a:pt x="0" y="118"/>
                </a:lnTo>
                <a:lnTo>
                  <a:pt x="17" y="65"/>
                </a:lnTo>
                <a:lnTo>
                  <a:pt x="38" y="0"/>
                </a:lnTo>
                <a:lnTo>
                  <a:pt x="56" y="65"/>
                </a:lnTo>
                <a:lnTo>
                  <a:pt x="73" y="118"/>
                </a:lnTo>
                <a:lnTo>
                  <a:pt x="71" y="118"/>
                </a:lnTo>
                <a:lnTo>
                  <a:pt x="38" y="9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9" name="Line 16"/>
          <p:cNvSpPr>
            <a:spLocks noChangeShapeType="1"/>
          </p:cNvSpPr>
          <p:nvPr/>
        </p:nvSpPr>
        <p:spPr bwMode="auto">
          <a:xfrm flipV="1">
            <a:off x="7180263" y="5541963"/>
            <a:ext cx="1587" cy="269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Freeform 17"/>
          <p:cNvSpPr>
            <a:spLocks/>
          </p:cNvSpPr>
          <p:nvPr/>
        </p:nvSpPr>
        <p:spPr bwMode="auto">
          <a:xfrm>
            <a:off x="7119938" y="5410200"/>
            <a:ext cx="117475" cy="187325"/>
          </a:xfrm>
          <a:custGeom>
            <a:avLst/>
            <a:gdLst>
              <a:gd name="T0" fmla="*/ 2147483647 w 74"/>
              <a:gd name="T1" fmla="*/ 2147483647 h 118"/>
              <a:gd name="T2" fmla="*/ 2147483647 w 74"/>
              <a:gd name="T3" fmla="*/ 2147483647 h 118"/>
              <a:gd name="T4" fmla="*/ 0 w 74"/>
              <a:gd name="T5" fmla="*/ 2147483647 h 118"/>
              <a:gd name="T6" fmla="*/ 0 w 74"/>
              <a:gd name="T7" fmla="*/ 2147483647 h 118"/>
              <a:gd name="T8" fmla="*/ 2147483647 w 74"/>
              <a:gd name="T9" fmla="*/ 2147483647 h 118"/>
              <a:gd name="T10" fmla="*/ 2147483647 w 74"/>
              <a:gd name="T11" fmla="*/ 0 h 118"/>
              <a:gd name="T12" fmla="*/ 2147483647 w 74"/>
              <a:gd name="T13" fmla="*/ 0 h 118"/>
              <a:gd name="T14" fmla="*/ 2147483647 w 74"/>
              <a:gd name="T15" fmla="*/ 2147483647 h 118"/>
              <a:gd name="T16" fmla="*/ 2147483647 w 74"/>
              <a:gd name="T17" fmla="*/ 2147483647 h 118"/>
              <a:gd name="T18" fmla="*/ 2147483647 w 74"/>
              <a:gd name="T19" fmla="*/ 2147483647 h 118"/>
              <a:gd name="T20" fmla="*/ 2147483647 w 74"/>
              <a:gd name="T21" fmla="*/ 2147483647 h 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4"/>
              <a:gd name="T34" fmla="*/ 0 h 118"/>
              <a:gd name="T35" fmla="*/ 74 w 74"/>
              <a:gd name="T36" fmla="*/ 118 h 1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4" h="118">
                <a:moveTo>
                  <a:pt x="38" y="97"/>
                </a:moveTo>
                <a:lnTo>
                  <a:pt x="2" y="118"/>
                </a:lnTo>
                <a:lnTo>
                  <a:pt x="0" y="118"/>
                </a:lnTo>
                <a:lnTo>
                  <a:pt x="17" y="65"/>
                </a:lnTo>
                <a:lnTo>
                  <a:pt x="38" y="0"/>
                </a:lnTo>
                <a:lnTo>
                  <a:pt x="57" y="65"/>
                </a:lnTo>
                <a:lnTo>
                  <a:pt x="74" y="118"/>
                </a:lnTo>
                <a:lnTo>
                  <a:pt x="72" y="118"/>
                </a:lnTo>
                <a:lnTo>
                  <a:pt x="38" y="9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1" name="Freeform 18"/>
          <p:cNvSpPr>
            <a:spLocks/>
          </p:cNvSpPr>
          <p:nvPr/>
        </p:nvSpPr>
        <p:spPr bwMode="auto">
          <a:xfrm>
            <a:off x="5894388" y="4683125"/>
            <a:ext cx="127000" cy="79375"/>
          </a:xfrm>
          <a:custGeom>
            <a:avLst/>
            <a:gdLst>
              <a:gd name="T0" fmla="*/ 2147483647 w 80"/>
              <a:gd name="T1" fmla="*/ 2147483647 h 50"/>
              <a:gd name="T2" fmla="*/ 2147483647 w 80"/>
              <a:gd name="T3" fmla="*/ 0 h 50"/>
              <a:gd name="T4" fmla="*/ 2147483647 w 80"/>
              <a:gd name="T5" fmla="*/ 0 h 50"/>
              <a:gd name="T6" fmla="*/ 2147483647 w 80"/>
              <a:gd name="T7" fmla="*/ 0 h 50"/>
              <a:gd name="T8" fmla="*/ 2147483647 w 80"/>
              <a:gd name="T9" fmla="*/ 2147483647 h 50"/>
              <a:gd name="T10" fmla="*/ 2147483647 w 80"/>
              <a:gd name="T11" fmla="*/ 2147483647 h 50"/>
              <a:gd name="T12" fmla="*/ 2147483647 w 80"/>
              <a:gd name="T13" fmla="*/ 2147483647 h 50"/>
              <a:gd name="T14" fmla="*/ 2147483647 w 80"/>
              <a:gd name="T15" fmla="*/ 2147483647 h 50"/>
              <a:gd name="T16" fmla="*/ 2147483647 w 80"/>
              <a:gd name="T17" fmla="*/ 2147483647 h 50"/>
              <a:gd name="T18" fmla="*/ 0 w 80"/>
              <a:gd name="T19" fmla="*/ 2147483647 h 50"/>
              <a:gd name="T20" fmla="*/ 2147483647 w 80"/>
              <a:gd name="T21" fmla="*/ 2147483647 h 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"/>
              <a:gd name="T34" fmla="*/ 0 h 50"/>
              <a:gd name="T35" fmla="*/ 80 w 80"/>
              <a:gd name="T36" fmla="*/ 50 h 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" h="50">
                <a:moveTo>
                  <a:pt x="23" y="25"/>
                </a:moveTo>
                <a:lnTo>
                  <a:pt x="19" y="0"/>
                </a:lnTo>
                <a:lnTo>
                  <a:pt x="46" y="21"/>
                </a:lnTo>
                <a:lnTo>
                  <a:pt x="80" y="50"/>
                </a:lnTo>
                <a:lnTo>
                  <a:pt x="35" y="44"/>
                </a:lnTo>
                <a:lnTo>
                  <a:pt x="2" y="42"/>
                </a:lnTo>
                <a:lnTo>
                  <a:pt x="0" y="39"/>
                </a:lnTo>
                <a:lnTo>
                  <a:pt x="23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Freeform 20"/>
          <p:cNvSpPr>
            <a:spLocks/>
          </p:cNvSpPr>
          <p:nvPr/>
        </p:nvSpPr>
        <p:spPr bwMode="auto">
          <a:xfrm>
            <a:off x="6084888" y="4962525"/>
            <a:ext cx="117475" cy="69850"/>
          </a:xfrm>
          <a:custGeom>
            <a:avLst/>
            <a:gdLst>
              <a:gd name="T0" fmla="*/ 2147483647 w 78"/>
              <a:gd name="T1" fmla="*/ 2147483647 h 44"/>
              <a:gd name="T2" fmla="*/ 2147483647 w 78"/>
              <a:gd name="T3" fmla="*/ 0 h 44"/>
              <a:gd name="T4" fmla="*/ 2147483647 w 78"/>
              <a:gd name="T5" fmla="*/ 0 h 44"/>
              <a:gd name="T6" fmla="*/ 2147483647 w 78"/>
              <a:gd name="T7" fmla="*/ 0 h 44"/>
              <a:gd name="T8" fmla="*/ 2147483647 w 78"/>
              <a:gd name="T9" fmla="*/ 2147483647 h 44"/>
              <a:gd name="T10" fmla="*/ 2147483647 w 78"/>
              <a:gd name="T11" fmla="*/ 2147483647 h 44"/>
              <a:gd name="T12" fmla="*/ 2147483647 w 78"/>
              <a:gd name="T13" fmla="*/ 2147483647 h 44"/>
              <a:gd name="T14" fmla="*/ 2147483647 w 78"/>
              <a:gd name="T15" fmla="*/ 2147483647 h 44"/>
              <a:gd name="T16" fmla="*/ 0 w 78"/>
              <a:gd name="T17" fmla="*/ 2147483647 h 44"/>
              <a:gd name="T18" fmla="*/ 0 w 78"/>
              <a:gd name="T19" fmla="*/ 2147483647 h 44"/>
              <a:gd name="T20" fmla="*/ 2147483647 w 78"/>
              <a:gd name="T21" fmla="*/ 2147483647 h 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8"/>
              <a:gd name="T34" fmla="*/ 0 h 44"/>
              <a:gd name="T35" fmla="*/ 78 w 78"/>
              <a:gd name="T36" fmla="*/ 44 h 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8" h="44">
                <a:moveTo>
                  <a:pt x="19" y="26"/>
                </a:moveTo>
                <a:lnTo>
                  <a:pt x="10" y="0"/>
                </a:lnTo>
                <a:lnTo>
                  <a:pt x="40" y="17"/>
                </a:lnTo>
                <a:lnTo>
                  <a:pt x="78" y="40"/>
                </a:lnTo>
                <a:lnTo>
                  <a:pt x="34" y="42"/>
                </a:lnTo>
                <a:lnTo>
                  <a:pt x="0" y="44"/>
                </a:lnTo>
                <a:lnTo>
                  <a:pt x="19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3" name="Line 21"/>
          <p:cNvSpPr>
            <a:spLocks noChangeShapeType="1"/>
          </p:cNvSpPr>
          <p:nvPr/>
        </p:nvSpPr>
        <p:spPr bwMode="auto">
          <a:xfrm flipH="1">
            <a:off x="2838450" y="674688"/>
            <a:ext cx="5572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4" name="Freeform 22"/>
          <p:cNvSpPr>
            <a:spLocks/>
          </p:cNvSpPr>
          <p:nvPr/>
        </p:nvSpPr>
        <p:spPr bwMode="auto">
          <a:xfrm>
            <a:off x="2847975" y="4381500"/>
            <a:ext cx="344488" cy="663575"/>
          </a:xfrm>
          <a:custGeom>
            <a:avLst/>
            <a:gdLst>
              <a:gd name="T0" fmla="*/ 0 w 217"/>
              <a:gd name="T1" fmla="*/ 0 h 418"/>
              <a:gd name="T2" fmla="*/ 2147483647 w 217"/>
              <a:gd name="T3" fmla="*/ 2147483647 h 418"/>
              <a:gd name="T4" fmla="*/ 2147483647 w 217"/>
              <a:gd name="T5" fmla="*/ 2147483647 h 418"/>
              <a:gd name="T6" fmla="*/ 0 60000 65536"/>
              <a:gd name="T7" fmla="*/ 0 60000 65536"/>
              <a:gd name="T8" fmla="*/ 0 60000 65536"/>
              <a:gd name="T9" fmla="*/ 0 w 217"/>
              <a:gd name="T10" fmla="*/ 0 h 418"/>
              <a:gd name="T11" fmla="*/ 217 w 217"/>
              <a:gd name="T12" fmla="*/ 418 h 4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" h="418">
                <a:moveTo>
                  <a:pt x="0" y="0"/>
                </a:moveTo>
                <a:lnTo>
                  <a:pt x="129" y="418"/>
                </a:lnTo>
                <a:lnTo>
                  <a:pt x="217" y="41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Freeform 23"/>
          <p:cNvSpPr>
            <a:spLocks/>
          </p:cNvSpPr>
          <p:nvPr/>
        </p:nvSpPr>
        <p:spPr bwMode="auto">
          <a:xfrm>
            <a:off x="2855913" y="3124200"/>
            <a:ext cx="357187" cy="593725"/>
          </a:xfrm>
          <a:custGeom>
            <a:avLst/>
            <a:gdLst>
              <a:gd name="T0" fmla="*/ 0 w 225"/>
              <a:gd name="T1" fmla="*/ 2147483647 h 373"/>
              <a:gd name="T2" fmla="*/ 2147483647 w 225"/>
              <a:gd name="T3" fmla="*/ 0 h 373"/>
              <a:gd name="T4" fmla="*/ 2147483647 w 225"/>
              <a:gd name="T5" fmla="*/ 0 h 373"/>
              <a:gd name="T6" fmla="*/ 0 60000 65536"/>
              <a:gd name="T7" fmla="*/ 0 60000 65536"/>
              <a:gd name="T8" fmla="*/ 0 60000 65536"/>
              <a:gd name="T9" fmla="*/ 0 w 225"/>
              <a:gd name="T10" fmla="*/ 0 h 373"/>
              <a:gd name="T11" fmla="*/ 225 w 225"/>
              <a:gd name="T12" fmla="*/ 373 h 3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" h="373">
                <a:moveTo>
                  <a:pt x="0" y="373"/>
                </a:moveTo>
                <a:lnTo>
                  <a:pt x="103" y="0"/>
                </a:lnTo>
                <a:lnTo>
                  <a:pt x="225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TextBox 106"/>
          <p:cNvSpPr txBox="1">
            <a:spLocks noChangeArrowheads="1"/>
          </p:cNvSpPr>
          <p:nvPr/>
        </p:nvSpPr>
        <p:spPr bwMode="auto">
          <a:xfrm>
            <a:off x="1817688" y="327025"/>
            <a:ext cx="506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2,500</a:t>
            </a:r>
          </a:p>
        </p:txBody>
      </p:sp>
      <p:sp>
        <p:nvSpPr>
          <p:cNvPr id="30737" name="TextBox 107"/>
          <p:cNvSpPr txBox="1">
            <a:spLocks noChangeArrowheads="1"/>
          </p:cNvSpPr>
          <p:nvPr/>
        </p:nvSpPr>
        <p:spPr bwMode="auto">
          <a:xfrm>
            <a:off x="3454400" y="568325"/>
            <a:ext cx="21621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Air in hyperbaric chamber</a:t>
            </a:r>
          </a:p>
          <a:p>
            <a:r>
              <a:rPr lang="en-US" sz="1300" b="1"/>
              <a:t>(100% O</a:t>
            </a:r>
            <a:r>
              <a:rPr lang="en-US" sz="1300" b="1" baseline="-25000"/>
              <a:t>2</a:t>
            </a:r>
            <a:r>
              <a:rPr lang="en-US" sz="1300" b="1"/>
              <a:t> at 3 atm)</a:t>
            </a:r>
          </a:p>
        </p:txBody>
      </p:sp>
      <p:sp>
        <p:nvSpPr>
          <p:cNvPr id="30738" name="Line 11"/>
          <p:cNvSpPr>
            <a:spLocks noChangeShapeType="1"/>
          </p:cNvSpPr>
          <p:nvPr/>
        </p:nvSpPr>
        <p:spPr bwMode="auto">
          <a:xfrm rot="112522">
            <a:off x="6197600" y="4090988"/>
            <a:ext cx="207963" cy="2270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" name="Freeform 19"/>
          <p:cNvSpPr>
            <a:spLocks/>
          </p:cNvSpPr>
          <p:nvPr/>
        </p:nvSpPr>
        <p:spPr bwMode="auto">
          <a:xfrm rot="112522">
            <a:off x="6348413" y="4260850"/>
            <a:ext cx="109537" cy="111125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0 h 70"/>
              <a:gd name="T4" fmla="*/ 2147483647 w 69"/>
              <a:gd name="T5" fmla="*/ 0 h 70"/>
              <a:gd name="T6" fmla="*/ 2147483647 w 69"/>
              <a:gd name="T7" fmla="*/ 0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0 w 69"/>
              <a:gd name="T17" fmla="*/ 2147483647 h 70"/>
              <a:gd name="T18" fmla="*/ 0 w 69"/>
              <a:gd name="T19" fmla="*/ 2147483647 h 70"/>
              <a:gd name="T20" fmla="*/ 2147483647 w 69"/>
              <a:gd name="T21" fmla="*/ 2147483647 h 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70"/>
              <a:gd name="T35" fmla="*/ 69 w 69"/>
              <a:gd name="T36" fmla="*/ 70 h 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70">
                <a:moveTo>
                  <a:pt x="25" y="25"/>
                </a:moveTo>
                <a:lnTo>
                  <a:pt x="31" y="0"/>
                </a:lnTo>
                <a:lnTo>
                  <a:pt x="34" y="0"/>
                </a:lnTo>
                <a:lnTo>
                  <a:pt x="48" y="32"/>
                </a:lnTo>
                <a:lnTo>
                  <a:pt x="69" y="70"/>
                </a:lnTo>
                <a:lnTo>
                  <a:pt x="29" y="49"/>
                </a:lnTo>
                <a:lnTo>
                  <a:pt x="0" y="34"/>
                </a:lnTo>
                <a:lnTo>
                  <a:pt x="0" y="32"/>
                </a:lnTo>
                <a:lnTo>
                  <a:pt x="25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0" name="TextBox 110"/>
          <p:cNvSpPr txBox="1">
            <a:spLocks noChangeArrowheads="1"/>
          </p:cNvSpPr>
          <p:nvPr/>
        </p:nvSpPr>
        <p:spPr bwMode="auto">
          <a:xfrm rot="2812522">
            <a:off x="3888582" y="2988468"/>
            <a:ext cx="2851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Steep gradient, rapid O</a:t>
            </a:r>
            <a:r>
              <a:rPr lang="en-US" sz="1300" b="1" baseline="-25000"/>
              <a:t>2</a:t>
            </a:r>
            <a:r>
              <a:rPr lang="en-US" sz="1300" b="1"/>
              <a:t> diffusion</a:t>
            </a:r>
          </a:p>
        </p:txBody>
      </p:sp>
      <p:sp>
        <p:nvSpPr>
          <p:cNvPr id="30741" name="TextBox 112"/>
          <p:cNvSpPr txBox="1">
            <a:spLocks noChangeArrowheads="1"/>
          </p:cNvSpPr>
          <p:nvPr/>
        </p:nvSpPr>
        <p:spPr bwMode="auto">
          <a:xfrm>
            <a:off x="3252788" y="3016250"/>
            <a:ext cx="12620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Air at sea level</a:t>
            </a:r>
          </a:p>
          <a:p>
            <a:r>
              <a:rPr lang="en-US" sz="1300" b="1"/>
              <a:t>(1 atm)</a:t>
            </a:r>
          </a:p>
        </p:txBody>
      </p:sp>
      <p:sp>
        <p:nvSpPr>
          <p:cNvPr id="30742" name="TextBox 113"/>
          <p:cNvSpPr txBox="1">
            <a:spLocks noChangeArrowheads="1"/>
          </p:cNvSpPr>
          <p:nvPr/>
        </p:nvSpPr>
        <p:spPr bwMode="auto">
          <a:xfrm>
            <a:off x="6292850" y="5922963"/>
            <a:ext cx="1190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Venous blood</a:t>
            </a:r>
          </a:p>
          <a:p>
            <a:r>
              <a:rPr lang="en-US" sz="1300" b="1"/>
              <a:t>arriving at</a:t>
            </a:r>
          </a:p>
          <a:p>
            <a:r>
              <a:rPr lang="en-US" sz="1300" b="1"/>
              <a:t>alveoli</a:t>
            </a:r>
          </a:p>
        </p:txBody>
      </p:sp>
      <p:sp>
        <p:nvSpPr>
          <p:cNvPr id="30743" name="TextBox 114"/>
          <p:cNvSpPr txBox="1">
            <a:spLocks noChangeArrowheads="1"/>
          </p:cNvSpPr>
          <p:nvPr/>
        </p:nvSpPr>
        <p:spPr bwMode="auto">
          <a:xfrm>
            <a:off x="2390775" y="5922963"/>
            <a:ext cx="1066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Atmosphere</a:t>
            </a:r>
          </a:p>
        </p:txBody>
      </p:sp>
      <p:sp>
        <p:nvSpPr>
          <p:cNvPr id="30744" name="TextBox 116"/>
          <p:cNvSpPr txBox="1">
            <a:spLocks noChangeArrowheads="1"/>
          </p:cNvSpPr>
          <p:nvPr/>
        </p:nvSpPr>
        <p:spPr bwMode="auto">
          <a:xfrm rot="-5400000">
            <a:off x="867569" y="3017044"/>
            <a:ext cx="18319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Ambient P</a:t>
            </a:r>
            <a:r>
              <a:rPr lang="en-US" sz="1100" b="1"/>
              <a:t>O</a:t>
            </a:r>
            <a:r>
              <a:rPr lang="en-US" sz="1300" b="1" baseline="-25000"/>
              <a:t>2</a:t>
            </a:r>
            <a:r>
              <a:rPr lang="en-US" sz="1300" b="1"/>
              <a:t> (mm Hg)</a:t>
            </a:r>
          </a:p>
        </p:txBody>
      </p:sp>
      <p:sp>
        <p:nvSpPr>
          <p:cNvPr id="30745" name="TextBox 117"/>
          <p:cNvSpPr txBox="1">
            <a:spLocks noChangeArrowheads="1"/>
          </p:cNvSpPr>
          <p:nvPr/>
        </p:nvSpPr>
        <p:spPr bwMode="auto">
          <a:xfrm>
            <a:off x="1955800" y="3614738"/>
            <a:ext cx="368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158</a:t>
            </a:r>
          </a:p>
        </p:txBody>
      </p:sp>
      <p:sp>
        <p:nvSpPr>
          <p:cNvPr id="30746" name="TextBox 118"/>
          <p:cNvSpPr txBox="1">
            <a:spLocks noChangeArrowheads="1"/>
          </p:cNvSpPr>
          <p:nvPr/>
        </p:nvSpPr>
        <p:spPr bwMode="auto">
          <a:xfrm>
            <a:off x="1955800" y="4303713"/>
            <a:ext cx="368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110</a:t>
            </a:r>
          </a:p>
        </p:txBody>
      </p:sp>
      <p:sp>
        <p:nvSpPr>
          <p:cNvPr id="30747" name="TextBox 119"/>
          <p:cNvSpPr txBox="1">
            <a:spLocks noChangeArrowheads="1"/>
          </p:cNvSpPr>
          <p:nvPr/>
        </p:nvSpPr>
        <p:spPr bwMode="auto">
          <a:xfrm>
            <a:off x="2047875" y="5253038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40</a:t>
            </a:r>
          </a:p>
        </p:txBody>
      </p:sp>
      <p:sp>
        <p:nvSpPr>
          <p:cNvPr id="30748" name="TextBox 120"/>
          <p:cNvSpPr txBox="1">
            <a:spLocks noChangeArrowheads="1"/>
          </p:cNvSpPr>
          <p:nvPr/>
        </p:nvSpPr>
        <p:spPr bwMode="auto">
          <a:xfrm>
            <a:off x="3233738" y="4930775"/>
            <a:ext cx="1166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Air at 3,000 m</a:t>
            </a:r>
          </a:p>
          <a:p>
            <a:r>
              <a:rPr lang="en-US" sz="1300" b="1"/>
              <a:t>(10,000 ft)</a:t>
            </a:r>
          </a:p>
        </p:txBody>
      </p:sp>
      <p:sp>
        <p:nvSpPr>
          <p:cNvPr id="30749" name="TextBox 121"/>
          <p:cNvSpPr txBox="1">
            <a:spLocks noChangeArrowheads="1"/>
          </p:cNvSpPr>
          <p:nvPr/>
        </p:nvSpPr>
        <p:spPr bwMode="auto">
          <a:xfrm rot="1222910">
            <a:off x="3127375" y="4081463"/>
            <a:ext cx="2960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Normal gradient and O</a:t>
            </a:r>
            <a:r>
              <a:rPr lang="en-US" sz="1300" b="1" baseline="-25000"/>
              <a:t>2 </a:t>
            </a:r>
            <a:r>
              <a:rPr lang="en-US" sz="1300" b="1"/>
              <a:t>diffusion</a:t>
            </a:r>
          </a:p>
        </p:txBody>
      </p:sp>
      <p:sp>
        <p:nvSpPr>
          <p:cNvPr id="30750" name="TextBox 122"/>
          <p:cNvSpPr txBox="1">
            <a:spLocks noChangeArrowheads="1"/>
          </p:cNvSpPr>
          <p:nvPr/>
        </p:nvSpPr>
        <p:spPr bwMode="auto">
          <a:xfrm rot="736799">
            <a:off x="2843213" y="4473575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pt-BR" sz="1300" b="1"/>
              <a:t>Reduced gradient, slower O</a:t>
            </a:r>
            <a:r>
              <a:rPr lang="pt-BR" sz="1300" b="1" baseline="-25000"/>
              <a:t>2 </a:t>
            </a:r>
            <a:r>
              <a:rPr lang="pt-BR" sz="1300" b="1"/>
              <a:t>diffusion</a:t>
            </a:r>
            <a:endParaRPr lang="en-US" sz="1300" b="1"/>
          </a:p>
        </p:txBody>
      </p:sp>
      <p:sp>
        <p:nvSpPr>
          <p:cNvPr id="30751" name="TextBox 123"/>
          <p:cNvSpPr txBox="1">
            <a:spLocks noChangeArrowheads="1"/>
          </p:cNvSpPr>
          <p:nvPr/>
        </p:nvSpPr>
        <p:spPr bwMode="auto">
          <a:xfrm>
            <a:off x="3914775" y="6419850"/>
            <a:ext cx="19573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Pressure gradient of O</a:t>
            </a:r>
            <a:r>
              <a:rPr lang="en-US" sz="1300" b="1" baseline="-25000"/>
              <a:t>2</a:t>
            </a:r>
          </a:p>
        </p:txBody>
      </p:sp>
      <p:sp>
        <p:nvSpPr>
          <p:cNvPr id="30752" name="Title 3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22.20</a:t>
            </a:r>
          </a:p>
        </p:txBody>
      </p:sp>
      <p:sp>
        <p:nvSpPr>
          <p:cNvPr id="30753" name="Rectangle 5"/>
          <p:cNvSpPr>
            <a:spLocks noChangeArrowheads="1"/>
          </p:cNvSpPr>
          <p:nvPr/>
        </p:nvSpPr>
        <p:spPr bwMode="auto">
          <a:xfrm>
            <a:off x="2074863" y="144463"/>
            <a:ext cx="4994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sal03717_22_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3788" y="301625"/>
            <a:ext cx="69564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Freeform 9"/>
          <p:cNvSpPr>
            <a:spLocks/>
          </p:cNvSpPr>
          <p:nvPr/>
        </p:nvSpPr>
        <p:spPr bwMode="auto">
          <a:xfrm>
            <a:off x="1871663" y="1287463"/>
            <a:ext cx="104775" cy="706437"/>
          </a:xfrm>
          <a:custGeom>
            <a:avLst/>
            <a:gdLst>
              <a:gd name="T0" fmla="*/ 2147483647 w 66"/>
              <a:gd name="T1" fmla="*/ 2147483647 h 445"/>
              <a:gd name="T2" fmla="*/ 2147483647 w 66"/>
              <a:gd name="T3" fmla="*/ 2147483647 h 445"/>
              <a:gd name="T4" fmla="*/ 2147483647 w 66"/>
              <a:gd name="T5" fmla="*/ 2147483647 h 445"/>
              <a:gd name="T6" fmla="*/ 2147483647 w 66"/>
              <a:gd name="T7" fmla="*/ 2147483647 h 445"/>
              <a:gd name="T8" fmla="*/ 2147483647 w 66"/>
              <a:gd name="T9" fmla="*/ 2147483647 h 445"/>
              <a:gd name="T10" fmla="*/ 0 w 66"/>
              <a:gd name="T11" fmla="*/ 2147483647 h 445"/>
              <a:gd name="T12" fmla="*/ 0 w 66"/>
              <a:gd name="T13" fmla="*/ 2147483647 h 445"/>
              <a:gd name="T14" fmla="*/ 2147483647 w 66"/>
              <a:gd name="T15" fmla="*/ 2147483647 h 445"/>
              <a:gd name="T16" fmla="*/ 2147483647 w 66"/>
              <a:gd name="T17" fmla="*/ 2147483647 h 445"/>
              <a:gd name="T18" fmla="*/ 2147483647 w 66"/>
              <a:gd name="T19" fmla="*/ 2147483647 h 445"/>
              <a:gd name="T20" fmla="*/ 2147483647 w 66"/>
              <a:gd name="T21" fmla="*/ 2147483647 h 445"/>
              <a:gd name="T22" fmla="*/ 2147483647 w 66"/>
              <a:gd name="T23" fmla="*/ 2147483647 h 445"/>
              <a:gd name="T24" fmla="*/ 2147483647 w 66"/>
              <a:gd name="T25" fmla="*/ 2147483647 h 445"/>
              <a:gd name="T26" fmla="*/ 2147483647 w 66"/>
              <a:gd name="T27" fmla="*/ 2147483647 h 445"/>
              <a:gd name="T28" fmla="*/ 2147483647 w 66"/>
              <a:gd name="T29" fmla="*/ 0 h 4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6"/>
              <a:gd name="T46" fmla="*/ 0 h 445"/>
              <a:gd name="T47" fmla="*/ 66 w 66"/>
              <a:gd name="T48" fmla="*/ 445 h 44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6" h="445">
                <a:moveTo>
                  <a:pt x="20" y="445"/>
                </a:moveTo>
                <a:lnTo>
                  <a:pt x="20" y="445"/>
                </a:lnTo>
                <a:lnTo>
                  <a:pt x="11" y="407"/>
                </a:lnTo>
                <a:lnTo>
                  <a:pt x="4" y="367"/>
                </a:lnTo>
                <a:lnTo>
                  <a:pt x="2" y="325"/>
                </a:lnTo>
                <a:lnTo>
                  <a:pt x="0" y="285"/>
                </a:lnTo>
                <a:lnTo>
                  <a:pt x="2" y="247"/>
                </a:lnTo>
                <a:lnTo>
                  <a:pt x="4" y="209"/>
                </a:lnTo>
                <a:lnTo>
                  <a:pt x="9" y="171"/>
                </a:lnTo>
                <a:lnTo>
                  <a:pt x="18" y="136"/>
                </a:lnTo>
                <a:lnTo>
                  <a:pt x="26" y="100"/>
                </a:lnTo>
                <a:lnTo>
                  <a:pt x="38" y="67"/>
                </a:lnTo>
                <a:lnTo>
                  <a:pt x="51" y="31"/>
                </a:lnTo>
                <a:lnTo>
                  <a:pt x="66" y="0"/>
                </a:lnTo>
              </a:path>
            </a:pathLst>
          </a:custGeom>
          <a:noFill/>
          <a:ln w="2222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Freeform 10"/>
          <p:cNvSpPr>
            <a:spLocks/>
          </p:cNvSpPr>
          <p:nvPr/>
        </p:nvSpPr>
        <p:spPr bwMode="auto">
          <a:xfrm>
            <a:off x="2082800" y="2355850"/>
            <a:ext cx="444500" cy="331788"/>
          </a:xfrm>
          <a:custGeom>
            <a:avLst/>
            <a:gdLst>
              <a:gd name="T0" fmla="*/ 2147483647 w 280"/>
              <a:gd name="T1" fmla="*/ 2147483647 h 209"/>
              <a:gd name="T2" fmla="*/ 2147483647 w 280"/>
              <a:gd name="T3" fmla="*/ 2147483647 h 209"/>
              <a:gd name="T4" fmla="*/ 2147483647 w 280"/>
              <a:gd name="T5" fmla="*/ 2147483647 h 209"/>
              <a:gd name="T6" fmla="*/ 2147483647 w 280"/>
              <a:gd name="T7" fmla="*/ 2147483647 h 209"/>
              <a:gd name="T8" fmla="*/ 2147483647 w 280"/>
              <a:gd name="T9" fmla="*/ 2147483647 h 209"/>
              <a:gd name="T10" fmla="*/ 2147483647 w 280"/>
              <a:gd name="T11" fmla="*/ 2147483647 h 209"/>
              <a:gd name="T12" fmla="*/ 2147483647 w 280"/>
              <a:gd name="T13" fmla="*/ 2147483647 h 209"/>
              <a:gd name="T14" fmla="*/ 2147483647 w 280"/>
              <a:gd name="T15" fmla="*/ 2147483647 h 209"/>
              <a:gd name="T16" fmla="*/ 2147483647 w 280"/>
              <a:gd name="T17" fmla="*/ 2147483647 h 209"/>
              <a:gd name="T18" fmla="*/ 0 w 280"/>
              <a:gd name="T19" fmla="*/ 0 h 2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0"/>
              <a:gd name="T31" fmla="*/ 0 h 209"/>
              <a:gd name="T32" fmla="*/ 280 w 280"/>
              <a:gd name="T33" fmla="*/ 209 h 2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0" h="209">
                <a:moveTo>
                  <a:pt x="280" y="209"/>
                </a:moveTo>
                <a:lnTo>
                  <a:pt x="280" y="209"/>
                </a:lnTo>
                <a:lnTo>
                  <a:pt x="238" y="191"/>
                </a:lnTo>
                <a:lnTo>
                  <a:pt x="198" y="171"/>
                </a:lnTo>
                <a:lnTo>
                  <a:pt x="160" y="149"/>
                </a:lnTo>
                <a:lnTo>
                  <a:pt x="124" y="125"/>
                </a:lnTo>
                <a:lnTo>
                  <a:pt x="89" y="96"/>
                </a:lnTo>
                <a:lnTo>
                  <a:pt x="58" y="67"/>
                </a:lnTo>
                <a:lnTo>
                  <a:pt x="27" y="36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Freeform 11"/>
          <p:cNvSpPr>
            <a:spLocks/>
          </p:cNvSpPr>
          <p:nvPr/>
        </p:nvSpPr>
        <p:spPr bwMode="auto">
          <a:xfrm>
            <a:off x="2308225" y="720725"/>
            <a:ext cx="1181100" cy="193675"/>
          </a:xfrm>
          <a:custGeom>
            <a:avLst/>
            <a:gdLst>
              <a:gd name="T0" fmla="*/ 0 w 744"/>
              <a:gd name="T1" fmla="*/ 2147483647 h 122"/>
              <a:gd name="T2" fmla="*/ 0 w 744"/>
              <a:gd name="T3" fmla="*/ 2147483647 h 122"/>
              <a:gd name="T4" fmla="*/ 2147483647 w 744"/>
              <a:gd name="T5" fmla="*/ 2147483647 h 122"/>
              <a:gd name="T6" fmla="*/ 2147483647 w 744"/>
              <a:gd name="T7" fmla="*/ 2147483647 h 122"/>
              <a:gd name="T8" fmla="*/ 2147483647 w 744"/>
              <a:gd name="T9" fmla="*/ 2147483647 h 122"/>
              <a:gd name="T10" fmla="*/ 2147483647 w 744"/>
              <a:gd name="T11" fmla="*/ 2147483647 h 122"/>
              <a:gd name="T12" fmla="*/ 2147483647 w 744"/>
              <a:gd name="T13" fmla="*/ 2147483647 h 122"/>
              <a:gd name="T14" fmla="*/ 2147483647 w 744"/>
              <a:gd name="T15" fmla="*/ 2147483647 h 122"/>
              <a:gd name="T16" fmla="*/ 2147483647 w 744"/>
              <a:gd name="T17" fmla="*/ 2147483647 h 122"/>
              <a:gd name="T18" fmla="*/ 2147483647 w 744"/>
              <a:gd name="T19" fmla="*/ 0 h 122"/>
              <a:gd name="T20" fmla="*/ 2147483647 w 744"/>
              <a:gd name="T21" fmla="*/ 0 h 122"/>
              <a:gd name="T22" fmla="*/ 2147483647 w 744"/>
              <a:gd name="T23" fmla="*/ 2147483647 h 122"/>
              <a:gd name="T24" fmla="*/ 2147483647 w 744"/>
              <a:gd name="T25" fmla="*/ 2147483647 h 122"/>
              <a:gd name="T26" fmla="*/ 2147483647 w 744"/>
              <a:gd name="T27" fmla="*/ 2147483647 h 122"/>
              <a:gd name="T28" fmla="*/ 2147483647 w 744"/>
              <a:gd name="T29" fmla="*/ 2147483647 h 122"/>
              <a:gd name="T30" fmla="*/ 2147483647 w 744"/>
              <a:gd name="T31" fmla="*/ 2147483647 h 122"/>
              <a:gd name="T32" fmla="*/ 2147483647 w 744"/>
              <a:gd name="T33" fmla="*/ 2147483647 h 122"/>
              <a:gd name="T34" fmla="*/ 2147483647 w 744"/>
              <a:gd name="T35" fmla="*/ 2147483647 h 122"/>
              <a:gd name="T36" fmla="*/ 2147483647 w 744"/>
              <a:gd name="T37" fmla="*/ 2147483647 h 1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44"/>
              <a:gd name="T58" fmla="*/ 0 h 122"/>
              <a:gd name="T59" fmla="*/ 744 w 744"/>
              <a:gd name="T60" fmla="*/ 122 h 1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44" h="122">
                <a:moveTo>
                  <a:pt x="0" y="113"/>
                </a:moveTo>
                <a:lnTo>
                  <a:pt x="0" y="113"/>
                </a:lnTo>
                <a:lnTo>
                  <a:pt x="40" y="89"/>
                </a:lnTo>
                <a:lnTo>
                  <a:pt x="82" y="66"/>
                </a:lnTo>
                <a:lnTo>
                  <a:pt x="127" y="46"/>
                </a:lnTo>
                <a:lnTo>
                  <a:pt x="171" y="29"/>
                </a:lnTo>
                <a:lnTo>
                  <a:pt x="218" y="17"/>
                </a:lnTo>
                <a:lnTo>
                  <a:pt x="267" y="6"/>
                </a:lnTo>
                <a:lnTo>
                  <a:pt x="316" y="2"/>
                </a:lnTo>
                <a:lnTo>
                  <a:pt x="367" y="0"/>
                </a:lnTo>
                <a:lnTo>
                  <a:pt x="418" y="2"/>
                </a:lnTo>
                <a:lnTo>
                  <a:pt x="469" y="9"/>
                </a:lnTo>
                <a:lnTo>
                  <a:pt x="520" y="17"/>
                </a:lnTo>
                <a:lnTo>
                  <a:pt x="569" y="33"/>
                </a:lnTo>
                <a:lnTo>
                  <a:pt x="616" y="49"/>
                </a:lnTo>
                <a:lnTo>
                  <a:pt x="660" y="71"/>
                </a:lnTo>
                <a:lnTo>
                  <a:pt x="702" y="95"/>
                </a:lnTo>
                <a:lnTo>
                  <a:pt x="744" y="122"/>
                </a:lnTo>
              </a:path>
            </a:pathLst>
          </a:custGeom>
          <a:noFill/>
          <a:ln w="2222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Freeform 12"/>
          <p:cNvSpPr>
            <a:spLocks/>
          </p:cNvSpPr>
          <p:nvPr/>
        </p:nvSpPr>
        <p:spPr bwMode="auto">
          <a:xfrm>
            <a:off x="2230438" y="825500"/>
            <a:ext cx="158750" cy="134938"/>
          </a:xfrm>
          <a:custGeom>
            <a:avLst/>
            <a:gdLst>
              <a:gd name="T0" fmla="*/ 2147483647 w 100"/>
              <a:gd name="T1" fmla="*/ 2147483647 h 85"/>
              <a:gd name="T2" fmla="*/ 2147483647 w 100"/>
              <a:gd name="T3" fmla="*/ 2147483647 h 85"/>
              <a:gd name="T4" fmla="*/ 2147483647 w 100"/>
              <a:gd name="T5" fmla="*/ 2147483647 h 85"/>
              <a:gd name="T6" fmla="*/ 2147483647 w 100"/>
              <a:gd name="T7" fmla="*/ 2147483647 h 85"/>
              <a:gd name="T8" fmla="*/ 2147483647 w 100"/>
              <a:gd name="T9" fmla="*/ 2147483647 h 85"/>
              <a:gd name="T10" fmla="*/ 0 w 100"/>
              <a:gd name="T11" fmla="*/ 2147483647 h 85"/>
              <a:gd name="T12" fmla="*/ 0 w 100"/>
              <a:gd name="T13" fmla="*/ 2147483647 h 85"/>
              <a:gd name="T14" fmla="*/ 2147483647 w 100"/>
              <a:gd name="T15" fmla="*/ 2147483647 h 85"/>
              <a:gd name="T16" fmla="*/ 2147483647 w 100"/>
              <a:gd name="T17" fmla="*/ 0 h 85"/>
              <a:gd name="T18" fmla="*/ 2147483647 w 100"/>
              <a:gd name="T19" fmla="*/ 0 h 85"/>
              <a:gd name="T20" fmla="*/ 2147483647 w 100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"/>
              <a:gd name="T34" fmla="*/ 0 h 85"/>
              <a:gd name="T35" fmla="*/ 100 w 100"/>
              <a:gd name="T36" fmla="*/ 85 h 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" h="85">
                <a:moveTo>
                  <a:pt x="69" y="36"/>
                </a:moveTo>
                <a:lnTo>
                  <a:pt x="100" y="49"/>
                </a:lnTo>
                <a:lnTo>
                  <a:pt x="100" y="51"/>
                </a:lnTo>
                <a:lnTo>
                  <a:pt x="56" y="65"/>
                </a:lnTo>
                <a:lnTo>
                  <a:pt x="0" y="85"/>
                </a:lnTo>
                <a:lnTo>
                  <a:pt x="38" y="38"/>
                </a:lnTo>
                <a:lnTo>
                  <a:pt x="65" y="0"/>
                </a:lnTo>
                <a:lnTo>
                  <a:pt x="69" y="36"/>
                </a:lnTo>
                <a:close/>
              </a:path>
            </a:pathLst>
          </a:custGeom>
          <a:solidFill>
            <a:srgbClr val="C62A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Freeform 13"/>
          <p:cNvSpPr>
            <a:spLocks/>
          </p:cNvSpPr>
          <p:nvPr/>
        </p:nvSpPr>
        <p:spPr bwMode="auto">
          <a:xfrm>
            <a:off x="1831975" y="1876425"/>
            <a:ext cx="95250" cy="169863"/>
          </a:xfrm>
          <a:custGeom>
            <a:avLst/>
            <a:gdLst>
              <a:gd name="T0" fmla="*/ 2147483647 w 60"/>
              <a:gd name="T1" fmla="*/ 2147483647 h 107"/>
              <a:gd name="T2" fmla="*/ 2147483647 w 60"/>
              <a:gd name="T3" fmla="*/ 0 h 107"/>
              <a:gd name="T4" fmla="*/ 2147483647 w 60"/>
              <a:gd name="T5" fmla="*/ 2147483647 h 107"/>
              <a:gd name="T6" fmla="*/ 2147483647 w 60"/>
              <a:gd name="T7" fmla="*/ 2147483647 h 107"/>
              <a:gd name="T8" fmla="*/ 2147483647 w 60"/>
              <a:gd name="T9" fmla="*/ 2147483647 h 107"/>
              <a:gd name="T10" fmla="*/ 2147483647 w 60"/>
              <a:gd name="T11" fmla="*/ 2147483647 h 107"/>
              <a:gd name="T12" fmla="*/ 2147483647 w 60"/>
              <a:gd name="T13" fmla="*/ 2147483647 h 107"/>
              <a:gd name="T14" fmla="*/ 2147483647 w 60"/>
              <a:gd name="T15" fmla="*/ 2147483647 h 107"/>
              <a:gd name="T16" fmla="*/ 0 w 60"/>
              <a:gd name="T17" fmla="*/ 2147483647 h 107"/>
              <a:gd name="T18" fmla="*/ 0 w 60"/>
              <a:gd name="T19" fmla="*/ 2147483647 h 107"/>
              <a:gd name="T20" fmla="*/ 2147483647 w 60"/>
              <a:gd name="T21" fmla="*/ 2147483647 h 1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107"/>
              <a:gd name="T35" fmla="*/ 60 w 60"/>
              <a:gd name="T36" fmla="*/ 107 h 1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107">
                <a:moveTo>
                  <a:pt x="34" y="27"/>
                </a:moveTo>
                <a:lnTo>
                  <a:pt x="58" y="0"/>
                </a:lnTo>
                <a:lnTo>
                  <a:pt x="60" y="2"/>
                </a:lnTo>
                <a:lnTo>
                  <a:pt x="58" y="47"/>
                </a:lnTo>
                <a:lnTo>
                  <a:pt x="56" y="107"/>
                </a:lnTo>
                <a:lnTo>
                  <a:pt x="25" y="56"/>
                </a:lnTo>
                <a:lnTo>
                  <a:pt x="0" y="18"/>
                </a:lnTo>
                <a:lnTo>
                  <a:pt x="0" y="16"/>
                </a:lnTo>
                <a:lnTo>
                  <a:pt x="34" y="27"/>
                </a:lnTo>
                <a:close/>
              </a:path>
            </a:pathLst>
          </a:custGeom>
          <a:solidFill>
            <a:srgbClr val="C62A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Freeform 14"/>
          <p:cNvSpPr>
            <a:spLocks/>
          </p:cNvSpPr>
          <p:nvPr/>
        </p:nvSpPr>
        <p:spPr bwMode="auto">
          <a:xfrm>
            <a:off x="2435225" y="2617788"/>
            <a:ext cx="166688" cy="98425"/>
          </a:xfrm>
          <a:custGeom>
            <a:avLst/>
            <a:gdLst>
              <a:gd name="T0" fmla="*/ 2147483647 w 105"/>
              <a:gd name="T1" fmla="*/ 2147483647 h 62"/>
              <a:gd name="T2" fmla="*/ 2147483647 w 105"/>
              <a:gd name="T3" fmla="*/ 0 h 62"/>
              <a:gd name="T4" fmla="*/ 2147483647 w 105"/>
              <a:gd name="T5" fmla="*/ 0 h 62"/>
              <a:gd name="T6" fmla="*/ 2147483647 w 105"/>
              <a:gd name="T7" fmla="*/ 0 h 62"/>
              <a:gd name="T8" fmla="*/ 2147483647 w 105"/>
              <a:gd name="T9" fmla="*/ 2147483647 h 62"/>
              <a:gd name="T10" fmla="*/ 2147483647 w 105"/>
              <a:gd name="T11" fmla="*/ 2147483647 h 62"/>
              <a:gd name="T12" fmla="*/ 2147483647 w 105"/>
              <a:gd name="T13" fmla="*/ 2147483647 h 62"/>
              <a:gd name="T14" fmla="*/ 2147483647 w 105"/>
              <a:gd name="T15" fmla="*/ 2147483647 h 62"/>
              <a:gd name="T16" fmla="*/ 2147483647 w 105"/>
              <a:gd name="T17" fmla="*/ 2147483647 h 62"/>
              <a:gd name="T18" fmla="*/ 0 w 105"/>
              <a:gd name="T19" fmla="*/ 2147483647 h 62"/>
              <a:gd name="T20" fmla="*/ 2147483647 w 105"/>
              <a:gd name="T21" fmla="*/ 2147483647 h 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5"/>
              <a:gd name="T34" fmla="*/ 0 h 62"/>
              <a:gd name="T35" fmla="*/ 105 w 105"/>
              <a:gd name="T36" fmla="*/ 62 h 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5" h="62">
                <a:moveTo>
                  <a:pt x="29" y="33"/>
                </a:moveTo>
                <a:lnTo>
                  <a:pt x="20" y="0"/>
                </a:lnTo>
                <a:lnTo>
                  <a:pt x="22" y="0"/>
                </a:lnTo>
                <a:lnTo>
                  <a:pt x="58" y="26"/>
                </a:lnTo>
                <a:lnTo>
                  <a:pt x="105" y="62"/>
                </a:lnTo>
                <a:lnTo>
                  <a:pt x="47" y="57"/>
                </a:lnTo>
                <a:lnTo>
                  <a:pt x="2" y="57"/>
                </a:lnTo>
                <a:lnTo>
                  <a:pt x="0" y="55"/>
                </a:lnTo>
                <a:lnTo>
                  <a:pt x="29" y="33"/>
                </a:lnTo>
                <a:close/>
              </a:path>
            </a:pathLst>
          </a:custGeom>
          <a:solidFill>
            <a:srgbClr val="C62A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Freeform 15"/>
          <p:cNvSpPr>
            <a:spLocks/>
          </p:cNvSpPr>
          <p:nvPr/>
        </p:nvSpPr>
        <p:spPr bwMode="auto">
          <a:xfrm>
            <a:off x="3817938" y="1879600"/>
            <a:ext cx="95250" cy="166688"/>
          </a:xfrm>
          <a:custGeom>
            <a:avLst/>
            <a:gdLst>
              <a:gd name="T0" fmla="*/ 2147483647 w 60"/>
              <a:gd name="T1" fmla="*/ 2147483647 h 105"/>
              <a:gd name="T2" fmla="*/ 0 w 60"/>
              <a:gd name="T3" fmla="*/ 2147483647 h 105"/>
              <a:gd name="T4" fmla="*/ 0 w 60"/>
              <a:gd name="T5" fmla="*/ 2147483647 h 105"/>
              <a:gd name="T6" fmla="*/ 0 w 60"/>
              <a:gd name="T7" fmla="*/ 2147483647 h 105"/>
              <a:gd name="T8" fmla="*/ 2147483647 w 60"/>
              <a:gd name="T9" fmla="*/ 2147483647 h 105"/>
              <a:gd name="T10" fmla="*/ 2147483647 w 60"/>
              <a:gd name="T11" fmla="*/ 0 h 105"/>
              <a:gd name="T12" fmla="*/ 2147483647 w 60"/>
              <a:gd name="T13" fmla="*/ 0 h 105"/>
              <a:gd name="T14" fmla="*/ 2147483647 w 60"/>
              <a:gd name="T15" fmla="*/ 2147483647 h 105"/>
              <a:gd name="T16" fmla="*/ 2147483647 w 60"/>
              <a:gd name="T17" fmla="*/ 2147483647 h 105"/>
              <a:gd name="T18" fmla="*/ 2147483647 w 60"/>
              <a:gd name="T19" fmla="*/ 2147483647 h 105"/>
              <a:gd name="T20" fmla="*/ 2147483647 w 60"/>
              <a:gd name="T21" fmla="*/ 2147483647 h 1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105"/>
              <a:gd name="T35" fmla="*/ 60 w 60"/>
              <a:gd name="T36" fmla="*/ 105 h 1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105">
                <a:moveTo>
                  <a:pt x="33" y="80"/>
                </a:moveTo>
                <a:lnTo>
                  <a:pt x="0" y="92"/>
                </a:lnTo>
                <a:lnTo>
                  <a:pt x="22" y="52"/>
                </a:lnTo>
                <a:lnTo>
                  <a:pt x="49" y="0"/>
                </a:lnTo>
                <a:lnTo>
                  <a:pt x="53" y="58"/>
                </a:lnTo>
                <a:lnTo>
                  <a:pt x="60" y="103"/>
                </a:lnTo>
                <a:lnTo>
                  <a:pt x="58" y="105"/>
                </a:lnTo>
                <a:lnTo>
                  <a:pt x="33" y="80"/>
                </a:lnTo>
                <a:close/>
              </a:path>
            </a:pathLst>
          </a:custGeom>
          <a:solidFill>
            <a:srgbClr val="C62A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Freeform 16"/>
          <p:cNvSpPr>
            <a:spLocks/>
          </p:cNvSpPr>
          <p:nvPr/>
        </p:nvSpPr>
        <p:spPr bwMode="auto">
          <a:xfrm>
            <a:off x="3367088" y="1930400"/>
            <a:ext cx="520700" cy="708025"/>
          </a:xfrm>
          <a:custGeom>
            <a:avLst/>
            <a:gdLst>
              <a:gd name="T0" fmla="*/ 2147483647 w 328"/>
              <a:gd name="T1" fmla="*/ 0 h 446"/>
              <a:gd name="T2" fmla="*/ 2147483647 w 328"/>
              <a:gd name="T3" fmla="*/ 0 h 446"/>
              <a:gd name="T4" fmla="*/ 2147483647 w 328"/>
              <a:gd name="T5" fmla="*/ 2147483647 h 446"/>
              <a:gd name="T6" fmla="*/ 2147483647 w 328"/>
              <a:gd name="T7" fmla="*/ 2147483647 h 446"/>
              <a:gd name="T8" fmla="*/ 2147483647 w 328"/>
              <a:gd name="T9" fmla="*/ 2147483647 h 446"/>
              <a:gd name="T10" fmla="*/ 2147483647 w 328"/>
              <a:gd name="T11" fmla="*/ 2147483647 h 446"/>
              <a:gd name="T12" fmla="*/ 2147483647 w 328"/>
              <a:gd name="T13" fmla="*/ 2147483647 h 446"/>
              <a:gd name="T14" fmla="*/ 2147483647 w 328"/>
              <a:gd name="T15" fmla="*/ 2147483647 h 446"/>
              <a:gd name="T16" fmla="*/ 2147483647 w 328"/>
              <a:gd name="T17" fmla="*/ 2147483647 h 446"/>
              <a:gd name="T18" fmla="*/ 2147483647 w 328"/>
              <a:gd name="T19" fmla="*/ 2147483647 h 446"/>
              <a:gd name="T20" fmla="*/ 2147483647 w 328"/>
              <a:gd name="T21" fmla="*/ 2147483647 h 446"/>
              <a:gd name="T22" fmla="*/ 2147483647 w 328"/>
              <a:gd name="T23" fmla="*/ 2147483647 h 446"/>
              <a:gd name="T24" fmla="*/ 2147483647 w 328"/>
              <a:gd name="T25" fmla="*/ 2147483647 h 446"/>
              <a:gd name="T26" fmla="*/ 2147483647 w 328"/>
              <a:gd name="T27" fmla="*/ 2147483647 h 446"/>
              <a:gd name="T28" fmla="*/ 2147483647 w 328"/>
              <a:gd name="T29" fmla="*/ 2147483647 h 446"/>
              <a:gd name="T30" fmla="*/ 2147483647 w 328"/>
              <a:gd name="T31" fmla="*/ 2147483647 h 446"/>
              <a:gd name="T32" fmla="*/ 2147483647 w 328"/>
              <a:gd name="T33" fmla="*/ 2147483647 h 446"/>
              <a:gd name="T34" fmla="*/ 0 w 328"/>
              <a:gd name="T35" fmla="*/ 2147483647 h 4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8"/>
              <a:gd name="T55" fmla="*/ 0 h 446"/>
              <a:gd name="T56" fmla="*/ 328 w 328"/>
              <a:gd name="T57" fmla="*/ 446 h 44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8" h="446">
                <a:moveTo>
                  <a:pt x="328" y="0"/>
                </a:moveTo>
                <a:lnTo>
                  <a:pt x="328" y="0"/>
                </a:lnTo>
                <a:lnTo>
                  <a:pt x="322" y="35"/>
                </a:lnTo>
                <a:lnTo>
                  <a:pt x="311" y="71"/>
                </a:lnTo>
                <a:lnTo>
                  <a:pt x="299" y="104"/>
                </a:lnTo>
                <a:lnTo>
                  <a:pt x="286" y="137"/>
                </a:lnTo>
                <a:lnTo>
                  <a:pt x="271" y="171"/>
                </a:lnTo>
                <a:lnTo>
                  <a:pt x="253" y="202"/>
                </a:lnTo>
                <a:lnTo>
                  <a:pt x="235" y="233"/>
                </a:lnTo>
                <a:lnTo>
                  <a:pt x="213" y="262"/>
                </a:lnTo>
                <a:lnTo>
                  <a:pt x="191" y="288"/>
                </a:lnTo>
                <a:lnTo>
                  <a:pt x="168" y="315"/>
                </a:lnTo>
                <a:lnTo>
                  <a:pt x="144" y="342"/>
                </a:lnTo>
                <a:lnTo>
                  <a:pt x="117" y="366"/>
                </a:lnTo>
                <a:lnTo>
                  <a:pt x="88" y="388"/>
                </a:lnTo>
                <a:lnTo>
                  <a:pt x="60" y="408"/>
                </a:lnTo>
                <a:lnTo>
                  <a:pt x="31" y="428"/>
                </a:lnTo>
                <a:lnTo>
                  <a:pt x="0" y="446"/>
                </a:lnTo>
              </a:path>
            </a:pathLst>
          </a:custGeom>
          <a:noFill/>
          <a:ln w="2222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Freeform 17"/>
          <p:cNvSpPr>
            <a:spLocks/>
          </p:cNvSpPr>
          <p:nvPr/>
        </p:nvSpPr>
        <p:spPr bwMode="auto">
          <a:xfrm>
            <a:off x="7196138" y="1316038"/>
            <a:ext cx="92075" cy="585787"/>
          </a:xfrm>
          <a:custGeom>
            <a:avLst/>
            <a:gdLst>
              <a:gd name="T0" fmla="*/ 2147483647 w 58"/>
              <a:gd name="T1" fmla="*/ 2147483647 h 369"/>
              <a:gd name="T2" fmla="*/ 2147483647 w 58"/>
              <a:gd name="T3" fmla="*/ 2147483647 h 369"/>
              <a:gd name="T4" fmla="*/ 2147483647 w 58"/>
              <a:gd name="T5" fmla="*/ 2147483647 h 369"/>
              <a:gd name="T6" fmla="*/ 2147483647 w 58"/>
              <a:gd name="T7" fmla="*/ 2147483647 h 369"/>
              <a:gd name="T8" fmla="*/ 2147483647 w 58"/>
              <a:gd name="T9" fmla="*/ 2147483647 h 369"/>
              <a:gd name="T10" fmla="*/ 2147483647 w 58"/>
              <a:gd name="T11" fmla="*/ 2147483647 h 369"/>
              <a:gd name="T12" fmla="*/ 2147483647 w 58"/>
              <a:gd name="T13" fmla="*/ 2147483647 h 369"/>
              <a:gd name="T14" fmla="*/ 2147483647 w 58"/>
              <a:gd name="T15" fmla="*/ 2147483647 h 369"/>
              <a:gd name="T16" fmla="*/ 2147483647 w 58"/>
              <a:gd name="T17" fmla="*/ 2147483647 h 369"/>
              <a:gd name="T18" fmla="*/ 2147483647 w 58"/>
              <a:gd name="T19" fmla="*/ 2147483647 h 369"/>
              <a:gd name="T20" fmla="*/ 2147483647 w 58"/>
              <a:gd name="T21" fmla="*/ 2147483647 h 369"/>
              <a:gd name="T22" fmla="*/ 2147483647 w 58"/>
              <a:gd name="T23" fmla="*/ 2147483647 h 369"/>
              <a:gd name="T24" fmla="*/ 0 w 58"/>
              <a:gd name="T25" fmla="*/ 0 h 3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"/>
              <a:gd name="T40" fmla="*/ 0 h 369"/>
              <a:gd name="T41" fmla="*/ 58 w 58"/>
              <a:gd name="T42" fmla="*/ 369 h 3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" h="369">
                <a:moveTo>
                  <a:pt x="51" y="369"/>
                </a:moveTo>
                <a:lnTo>
                  <a:pt x="51" y="369"/>
                </a:lnTo>
                <a:lnTo>
                  <a:pt x="58" y="318"/>
                </a:lnTo>
                <a:lnTo>
                  <a:pt x="58" y="267"/>
                </a:lnTo>
                <a:lnTo>
                  <a:pt x="58" y="231"/>
                </a:lnTo>
                <a:lnTo>
                  <a:pt x="55" y="196"/>
                </a:lnTo>
                <a:lnTo>
                  <a:pt x="51" y="162"/>
                </a:lnTo>
                <a:lnTo>
                  <a:pt x="44" y="127"/>
                </a:lnTo>
                <a:lnTo>
                  <a:pt x="35" y="93"/>
                </a:lnTo>
                <a:lnTo>
                  <a:pt x="26" y="62"/>
                </a:lnTo>
                <a:lnTo>
                  <a:pt x="13" y="31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Freeform 18"/>
          <p:cNvSpPr>
            <a:spLocks/>
          </p:cNvSpPr>
          <p:nvPr/>
        </p:nvSpPr>
        <p:spPr bwMode="auto">
          <a:xfrm>
            <a:off x="6635750" y="2355850"/>
            <a:ext cx="442913" cy="331788"/>
          </a:xfrm>
          <a:custGeom>
            <a:avLst/>
            <a:gdLst>
              <a:gd name="T0" fmla="*/ 0 w 279"/>
              <a:gd name="T1" fmla="*/ 2147483647 h 209"/>
              <a:gd name="T2" fmla="*/ 0 w 279"/>
              <a:gd name="T3" fmla="*/ 2147483647 h 209"/>
              <a:gd name="T4" fmla="*/ 2147483647 w 279"/>
              <a:gd name="T5" fmla="*/ 2147483647 h 209"/>
              <a:gd name="T6" fmla="*/ 2147483647 w 279"/>
              <a:gd name="T7" fmla="*/ 2147483647 h 209"/>
              <a:gd name="T8" fmla="*/ 2147483647 w 279"/>
              <a:gd name="T9" fmla="*/ 2147483647 h 209"/>
              <a:gd name="T10" fmla="*/ 2147483647 w 279"/>
              <a:gd name="T11" fmla="*/ 2147483647 h 209"/>
              <a:gd name="T12" fmla="*/ 2147483647 w 279"/>
              <a:gd name="T13" fmla="*/ 2147483647 h 209"/>
              <a:gd name="T14" fmla="*/ 2147483647 w 279"/>
              <a:gd name="T15" fmla="*/ 2147483647 h 209"/>
              <a:gd name="T16" fmla="*/ 2147483647 w 279"/>
              <a:gd name="T17" fmla="*/ 2147483647 h 209"/>
              <a:gd name="T18" fmla="*/ 2147483647 w 279"/>
              <a:gd name="T19" fmla="*/ 0 h 2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9"/>
              <a:gd name="T31" fmla="*/ 0 h 209"/>
              <a:gd name="T32" fmla="*/ 279 w 279"/>
              <a:gd name="T33" fmla="*/ 209 h 2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9" h="209">
                <a:moveTo>
                  <a:pt x="0" y="209"/>
                </a:moveTo>
                <a:lnTo>
                  <a:pt x="0" y="209"/>
                </a:lnTo>
                <a:lnTo>
                  <a:pt x="40" y="191"/>
                </a:lnTo>
                <a:lnTo>
                  <a:pt x="80" y="171"/>
                </a:lnTo>
                <a:lnTo>
                  <a:pt x="117" y="149"/>
                </a:lnTo>
                <a:lnTo>
                  <a:pt x="155" y="125"/>
                </a:lnTo>
                <a:lnTo>
                  <a:pt x="188" y="96"/>
                </a:lnTo>
                <a:lnTo>
                  <a:pt x="222" y="67"/>
                </a:lnTo>
                <a:lnTo>
                  <a:pt x="251" y="36"/>
                </a:lnTo>
                <a:lnTo>
                  <a:pt x="279" y="0"/>
                </a:lnTo>
              </a:path>
            </a:pathLst>
          </a:custGeom>
          <a:noFill/>
          <a:ln w="2222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Freeform 19"/>
          <p:cNvSpPr>
            <a:spLocks/>
          </p:cNvSpPr>
          <p:nvPr/>
        </p:nvSpPr>
        <p:spPr bwMode="auto">
          <a:xfrm>
            <a:off x="5672138" y="720725"/>
            <a:ext cx="1177925" cy="193675"/>
          </a:xfrm>
          <a:custGeom>
            <a:avLst/>
            <a:gdLst>
              <a:gd name="T0" fmla="*/ 2147483647 w 742"/>
              <a:gd name="T1" fmla="*/ 2147483647 h 122"/>
              <a:gd name="T2" fmla="*/ 2147483647 w 742"/>
              <a:gd name="T3" fmla="*/ 2147483647 h 122"/>
              <a:gd name="T4" fmla="*/ 2147483647 w 742"/>
              <a:gd name="T5" fmla="*/ 2147483647 h 122"/>
              <a:gd name="T6" fmla="*/ 2147483647 w 742"/>
              <a:gd name="T7" fmla="*/ 2147483647 h 122"/>
              <a:gd name="T8" fmla="*/ 2147483647 w 742"/>
              <a:gd name="T9" fmla="*/ 2147483647 h 122"/>
              <a:gd name="T10" fmla="*/ 2147483647 w 742"/>
              <a:gd name="T11" fmla="*/ 2147483647 h 122"/>
              <a:gd name="T12" fmla="*/ 2147483647 w 742"/>
              <a:gd name="T13" fmla="*/ 2147483647 h 122"/>
              <a:gd name="T14" fmla="*/ 2147483647 w 742"/>
              <a:gd name="T15" fmla="*/ 2147483647 h 122"/>
              <a:gd name="T16" fmla="*/ 2147483647 w 742"/>
              <a:gd name="T17" fmla="*/ 2147483647 h 122"/>
              <a:gd name="T18" fmla="*/ 2147483647 w 742"/>
              <a:gd name="T19" fmla="*/ 0 h 122"/>
              <a:gd name="T20" fmla="*/ 2147483647 w 742"/>
              <a:gd name="T21" fmla="*/ 0 h 122"/>
              <a:gd name="T22" fmla="*/ 2147483647 w 742"/>
              <a:gd name="T23" fmla="*/ 2147483647 h 122"/>
              <a:gd name="T24" fmla="*/ 2147483647 w 742"/>
              <a:gd name="T25" fmla="*/ 2147483647 h 122"/>
              <a:gd name="T26" fmla="*/ 2147483647 w 742"/>
              <a:gd name="T27" fmla="*/ 2147483647 h 122"/>
              <a:gd name="T28" fmla="*/ 2147483647 w 742"/>
              <a:gd name="T29" fmla="*/ 2147483647 h 122"/>
              <a:gd name="T30" fmla="*/ 2147483647 w 742"/>
              <a:gd name="T31" fmla="*/ 2147483647 h 122"/>
              <a:gd name="T32" fmla="*/ 2147483647 w 742"/>
              <a:gd name="T33" fmla="*/ 2147483647 h 122"/>
              <a:gd name="T34" fmla="*/ 2147483647 w 742"/>
              <a:gd name="T35" fmla="*/ 2147483647 h 122"/>
              <a:gd name="T36" fmla="*/ 0 w 742"/>
              <a:gd name="T37" fmla="*/ 2147483647 h 1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42"/>
              <a:gd name="T58" fmla="*/ 0 h 122"/>
              <a:gd name="T59" fmla="*/ 742 w 742"/>
              <a:gd name="T60" fmla="*/ 122 h 1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42" h="122">
                <a:moveTo>
                  <a:pt x="742" y="113"/>
                </a:moveTo>
                <a:lnTo>
                  <a:pt x="742" y="113"/>
                </a:lnTo>
                <a:lnTo>
                  <a:pt x="702" y="89"/>
                </a:lnTo>
                <a:lnTo>
                  <a:pt x="660" y="66"/>
                </a:lnTo>
                <a:lnTo>
                  <a:pt x="618" y="46"/>
                </a:lnTo>
                <a:lnTo>
                  <a:pt x="571" y="29"/>
                </a:lnTo>
                <a:lnTo>
                  <a:pt x="524" y="17"/>
                </a:lnTo>
                <a:lnTo>
                  <a:pt x="478" y="6"/>
                </a:lnTo>
                <a:lnTo>
                  <a:pt x="427" y="2"/>
                </a:lnTo>
                <a:lnTo>
                  <a:pt x="378" y="0"/>
                </a:lnTo>
                <a:lnTo>
                  <a:pt x="325" y="2"/>
                </a:lnTo>
                <a:lnTo>
                  <a:pt x="273" y="9"/>
                </a:lnTo>
                <a:lnTo>
                  <a:pt x="225" y="17"/>
                </a:lnTo>
                <a:lnTo>
                  <a:pt x="176" y="33"/>
                </a:lnTo>
                <a:lnTo>
                  <a:pt x="129" y="49"/>
                </a:lnTo>
                <a:lnTo>
                  <a:pt x="85" y="71"/>
                </a:lnTo>
                <a:lnTo>
                  <a:pt x="40" y="95"/>
                </a:lnTo>
                <a:lnTo>
                  <a:pt x="0" y="122"/>
                </a:lnTo>
              </a:path>
            </a:pathLst>
          </a:custGeom>
          <a:noFill/>
          <a:ln w="2222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Freeform 20"/>
          <p:cNvSpPr>
            <a:spLocks/>
          </p:cNvSpPr>
          <p:nvPr/>
        </p:nvSpPr>
        <p:spPr bwMode="auto">
          <a:xfrm>
            <a:off x="6772275" y="825500"/>
            <a:ext cx="155575" cy="134938"/>
          </a:xfrm>
          <a:custGeom>
            <a:avLst/>
            <a:gdLst>
              <a:gd name="T0" fmla="*/ 2147483647 w 98"/>
              <a:gd name="T1" fmla="*/ 2147483647 h 85"/>
              <a:gd name="T2" fmla="*/ 0 w 98"/>
              <a:gd name="T3" fmla="*/ 2147483647 h 85"/>
              <a:gd name="T4" fmla="*/ 0 w 98"/>
              <a:gd name="T5" fmla="*/ 2147483647 h 85"/>
              <a:gd name="T6" fmla="*/ 0 w 98"/>
              <a:gd name="T7" fmla="*/ 2147483647 h 85"/>
              <a:gd name="T8" fmla="*/ 2147483647 w 98"/>
              <a:gd name="T9" fmla="*/ 2147483647 h 85"/>
              <a:gd name="T10" fmla="*/ 2147483647 w 98"/>
              <a:gd name="T11" fmla="*/ 2147483647 h 85"/>
              <a:gd name="T12" fmla="*/ 2147483647 w 98"/>
              <a:gd name="T13" fmla="*/ 2147483647 h 85"/>
              <a:gd name="T14" fmla="*/ 2147483647 w 98"/>
              <a:gd name="T15" fmla="*/ 2147483647 h 85"/>
              <a:gd name="T16" fmla="*/ 2147483647 w 98"/>
              <a:gd name="T17" fmla="*/ 0 h 85"/>
              <a:gd name="T18" fmla="*/ 2147483647 w 98"/>
              <a:gd name="T19" fmla="*/ 0 h 85"/>
              <a:gd name="T20" fmla="*/ 2147483647 w 98"/>
              <a:gd name="T21" fmla="*/ 2147483647 h 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"/>
              <a:gd name="T34" fmla="*/ 0 h 85"/>
              <a:gd name="T35" fmla="*/ 98 w 98"/>
              <a:gd name="T36" fmla="*/ 85 h 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" h="85">
                <a:moveTo>
                  <a:pt x="31" y="36"/>
                </a:moveTo>
                <a:lnTo>
                  <a:pt x="0" y="49"/>
                </a:lnTo>
                <a:lnTo>
                  <a:pt x="0" y="51"/>
                </a:lnTo>
                <a:lnTo>
                  <a:pt x="42" y="65"/>
                </a:lnTo>
                <a:lnTo>
                  <a:pt x="98" y="85"/>
                </a:lnTo>
                <a:lnTo>
                  <a:pt x="62" y="38"/>
                </a:lnTo>
                <a:lnTo>
                  <a:pt x="36" y="0"/>
                </a:lnTo>
                <a:lnTo>
                  <a:pt x="34" y="0"/>
                </a:lnTo>
                <a:lnTo>
                  <a:pt x="31" y="36"/>
                </a:lnTo>
                <a:close/>
              </a:path>
            </a:pathLst>
          </a:custGeom>
          <a:solidFill>
            <a:srgbClr val="C62A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3" name="Freeform 21"/>
          <p:cNvSpPr>
            <a:spLocks/>
          </p:cNvSpPr>
          <p:nvPr/>
        </p:nvSpPr>
        <p:spPr bwMode="auto">
          <a:xfrm>
            <a:off x="7237413" y="1838325"/>
            <a:ext cx="95250" cy="165100"/>
          </a:xfrm>
          <a:custGeom>
            <a:avLst/>
            <a:gdLst>
              <a:gd name="T0" fmla="*/ 2147483647 w 60"/>
              <a:gd name="T1" fmla="*/ 2147483647 h 104"/>
              <a:gd name="T2" fmla="*/ 0 w 60"/>
              <a:gd name="T3" fmla="*/ 0 h 104"/>
              <a:gd name="T4" fmla="*/ 0 w 60"/>
              <a:gd name="T5" fmla="*/ 0 h 104"/>
              <a:gd name="T6" fmla="*/ 0 w 60"/>
              <a:gd name="T7" fmla="*/ 0 h 104"/>
              <a:gd name="T8" fmla="*/ 2147483647 w 60"/>
              <a:gd name="T9" fmla="*/ 2147483647 h 104"/>
              <a:gd name="T10" fmla="*/ 2147483647 w 60"/>
              <a:gd name="T11" fmla="*/ 2147483647 h 104"/>
              <a:gd name="T12" fmla="*/ 2147483647 w 60"/>
              <a:gd name="T13" fmla="*/ 2147483647 h 104"/>
              <a:gd name="T14" fmla="*/ 2147483647 w 60"/>
              <a:gd name="T15" fmla="*/ 2147483647 h 104"/>
              <a:gd name="T16" fmla="*/ 2147483647 w 60"/>
              <a:gd name="T17" fmla="*/ 2147483647 h 104"/>
              <a:gd name="T18" fmla="*/ 2147483647 w 60"/>
              <a:gd name="T19" fmla="*/ 2147483647 h 104"/>
              <a:gd name="T20" fmla="*/ 2147483647 w 60"/>
              <a:gd name="T21" fmla="*/ 2147483647 h 1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104"/>
              <a:gd name="T35" fmla="*/ 60 w 60"/>
              <a:gd name="T36" fmla="*/ 104 h 1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104">
                <a:moveTo>
                  <a:pt x="27" y="24"/>
                </a:moveTo>
                <a:lnTo>
                  <a:pt x="0" y="0"/>
                </a:lnTo>
                <a:lnTo>
                  <a:pt x="5" y="46"/>
                </a:lnTo>
                <a:lnTo>
                  <a:pt x="9" y="104"/>
                </a:lnTo>
                <a:lnTo>
                  <a:pt x="38" y="53"/>
                </a:lnTo>
                <a:lnTo>
                  <a:pt x="60" y="13"/>
                </a:lnTo>
                <a:lnTo>
                  <a:pt x="60" y="11"/>
                </a:lnTo>
                <a:lnTo>
                  <a:pt x="27" y="24"/>
                </a:lnTo>
                <a:close/>
              </a:path>
            </a:pathLst>
          </a:custGeom>
          <a:solidFill>
            <a:srgbClr val="C62A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Freeform 22"/>
          <p:cNvSpPr>
            <a:spLocks/>
          </p:cNvSpPr>
          <p:nvPr/>
        </p:nvSpPr>
        <p:spPr bwMode="auto">
          <a:xfrm>
            <a:off x="6557963" y="2617788"/>
            <a:ext cx="165100" cy="98425"/>
          </a:xfrm>
          <a:custGeom>
            <a:avLst/>
            <a:gdLst>
              <a:gd name="T0" fmla="*/ 2147483647 w 104"/>
              <a:gd name="T1" fmla="*/ 2147483647 h 62"/>
              <a:gd name="T2" fmla="*/ 2147483647 w 104"/>
              <a:gd name="T3" fmla="*/ 0 h 62"/>
              <a:gd name="T4" fmla="*/ 2147483647 w 104"/>
              <a:gd name="T5" fmla="*/ 0 h 62"/>
              <a:gd name="T6" fmla="*/ 2147483647 w 104"/>
              <a:gd name="T7" fmla="*/ 0 h 62"/>
              <a:gd name="T8" fmla="*/ 2147483647 w 104"/>
              <a:gd name="T9" fmla="*/ 2147483647 h 62"/>
              <a:gd name="T10" fmla="*/ 0 w 104"/>
              <a:gd name="T11" fmla="*/ 2147483647 h 62"/>
              <a:gd name="T12" fmla="*/ 0 w 104"/>
              <a:gd name="T13" fmla="*/ 2147483647 h 62"/>
              <a:gd name="T14" fmla="*/ 2147483647 w 104"/>
              <a:gd name="T15" fmla="*/ 2147483647 h 62"/>
              <a:gd name="T16" fmla="*/ 2147483647 w 104"/>
              <a:gd name="T17" fmla="*/ 2147483647 h 62"/>
              <a:gd name="T18" fmla="*/ 2147483647 w 104"/>
              <a:gd name="T19" fmla="*/ 2147483647 h 62"/>
              <a:gd name="T20" fmla="*/ 2147483647 w 104"/>
              <a:gd name="T21" fmla="*/ 2147483647 h 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4"/>
              <a:gd name="T34" fmla="*/ 0 h 62"/>
              <a:gd name="T35" fmla="*/ 104 w 104"/>
              <a:gd name="T36" fmla="*/ 62 h 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4" h="62">
                <a:moveTo>
                  <a:pt x="77" y="33"/>
                </a:moveTo>
                <a:lnTo>
                  <a:pt x="84" y="0"/>
                </a:lnTo>
                <a:lnTo>
                  <a:pt x="46" y="26"/>
                </a:lnTo>
                <a:lnTo>
                  <a:pt x="0" y="62"/>
                </a:lnTo>
                <a:lnTo>
                  <a:pt x="58" y="57"/>
                </a:lnTo>
                <a:lnTo>
                  <a:pt x="104" y="57"/>
                </a:lnTo>
                <a:lnTo>
                  <a:pt x="104" y="55"/>
                </a:lnTo>
                <a:lnTo>
                  <a:pt x="77" y="33"/>
                </a:lnTo>
                <a:close/>
              </a:path>
            </a:pathLst>
          </a:custGeom>
          <a:solidFill>
            <a:srgbClr val="C62A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5" name="Freeform 23"/>
          <p:cNvSpPr>
            <a:spLocks/>
          </p:cNvSpPr>
          <p:nvPr/>
        </p:nvSpPr>
        <p:spPr bwMode="auto">
          <a:xfrm>
            <a:off x="5249863" y="1879600"/>
            <a:ext cx="95250" cy="166688"/>
          </a:xfrm>
          <a:custGeom>
            <a:avLst/>
            <a:gdLst>
              <a:gd name="T0" fmla="*/ 2147483647 w 60"/>
              <a:gd name="T1" fmla="*/ 2147483647 h 105"/>
              <a:gd name="T2" fmla="*/ 2147483647 w 60"/>
              <a:gd name="T3" fmla="*/ 2147483647 h 105"/>
              <a:gd name="T4" fmla="*/ 2147483647 w 60"/>
              <a:gd name="T5" fmla="*/ 2147483647 h 105"/>
              <a:gd name="T6" fmla="*/ 2147483647 w 60"/>
              <a:gd name="T7" fmla="*/ 2147483647 h 105"/>
              <a:gd name="T8" fmla="*/ 2147483647 w 60"/>
              <a:gd name="T9" fmla="*/ 2147483647 h 105"/>
              <a:gd name="T10" fmla="*/ 2147483647 w 60"/>
              <a:gd name="T11" fmla="*/ 0 h 105"/>
              <a:gd name="T12" fmla="*/ 2147483647 w 60"/>
              <a:gd name="T13" fmla="*/ 0 h 105"/>
              <a:gd name="T14" fmla="*/ 2147483647 w 60"/>
              <a:gd name="T15" fmla="*/ 2147483647 h 105"/>
              <a:gd name="T16" fmla="*/ 0 w 60"/>
              <a:gd name="T17" fmla="*/ 2147483647 h 105"/>
              <a:gd name="T18" fmla="*/ 0 w 60"/>
              <a:gd name="T19" fmla="*/ 2147483647 h 105"/>
              <a:gd name="T20" fmla="*/ 2147483647 w 60"/>
              <a:gd name="T21" fmla="*/ 2147483647 h 1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105"/>
              <a:gd name="T35" fmla="*/ 60 w 60"/>
              <a:gd name="T36" fmla="*/ 105 h 1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105">
                <a:moveTo>
                  <a:pt x="26" y="80"/>
                </a:moveTo>
                <a:lnTo>
                  <a:pt x="60" y="92"/>
                </a:lnTo>
                <a:lnTo>
                  <a:pt x="37" y="52"/>
                </a:lnTo>
                <a:lnTo>
                  <a:pt x="9" y="0"/>
                </a:lnTo>
                <a:lnTo>
                  <a:pt x="4" y="58"/>
                </a:lnTo>
                <a:lnTo>
                  <a:pt x="0" y="103"/>
                </a:lnTo>
                <a:lnTo>
                  <a:pt x="0" y="105"/>
                </a:lnTo>
                <a:lnTo>
                  <a:pt x="26" y="80"/>
                </a:lnTo>
                <a:close/>
              </a:path>
            </a:pathLst>
          </a:custGeom>
          <a:solidFill>
            <a:srgbClr val="C62A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" name="Freeform 24"/>
          <p:cNvSpPr>
            <a:spLocks/>
          </p:cNvSpPr>
          <p:nvPr/>
        </p:nvSpPr>
        <p:spPr bwMode="auto">
          <a:xfrm>
            <a:off x="5270500" y="1930400"/>
            <a:ext cx="525463" cy="708025"/>
          </a:xfrm>
          <a:custGeom>
            <a:avLst/>
            <a:gdLst>
              <a:gd name="T0" fmla="*/ 0 w 331"/>
              <a:gd name="T1" fmla="*/ 0 h 446"/>
              <a:gd name="T2" fmla="*/ 0 w 331"/>
              <a:gd name="T3" fmla="*/ 0 h 446"/>
              <a:gd name="T4" fmla="*/ 2147483647 w 331"/>
              <a:gd name="T5" fmla="*/ 2147483647 h 446"/>
              <a:gd name="T6" fmla="*/ 2147483647 w 331"/>
              <a:gd name="T7" fmla="*/ 2147483647 h 446"/>
              <a:gd name="T8" fmla="*/ 2147483647 w 331"/>
              <a:gd name="T9" fmla="*/ 2147483647 h 446"/>
              <a:gd name="T10" fmla="*/ 2147483647 w 331"/>
              <a:gd name="T11" fmla="*/ 2147483647 h 446"/>
              <a:gd name="T12" fmla="*/ 2147483647 w 331"/>
              <a:gd name="T13" fmla="*/ 2147483647 h 446"/>
              <a:gd name="T14" fmla="*/ 2147483647 w 331"/>
              <a:gd name="T15" fmla="*/ 2147483647 h 446"/>
              <a:gd name="T16" fmla="*/ 2147483647 w 331"/>
              <a:gd name="T17" fmla="*/ 2147483647 h 446"/>
              <a:gd name="T18" fmla="*/ 2147483647 w 331"/>
              <a:gd name="T19" fmla="*/ 2147483647 h 446"/>
              <a:gd name="T20" fmla="*/ 2147483647 w 331"/>
              <a:gd name="T21" fmla="*/ 2147483647 h 446"/>
              <a:gd name="T22" fmla="*/ 2147483647 w 331"/>
              <a:gd name="T23" fmla="*/ 2147483647 h 446"/>
              <a:gd name="T24" fmla="*/ 2147483647 w 331"/>
              <a:gd name="T25" fmla="*/ 2147483647 h 446"/>
              <a:gd name="T26" fmla="*/ 2147483647 w 331"/>
              <a:gd name="T27" fmla="*/ 2147483647 h 446"/>
              <a:gd name="T28" fmla="*/ 2147483647 w 331"/>
              <a:gd name="T29" fmla="*/ 2147483647 h 446"/>
              <a:gd name="T30" fmla="*/ 2147483647 w 331"/>
              <a:gd name="T31" fmla="*/ 2147483647 h 446"/>
              <a:gd name="T32" fmla="*/ 2147483647 w 331"/>
              <a:gd name="T33" fmla="*/ 2147483647 h 446"/>
              <a:gd name="T34" fmla="*/ 2147483647 w 331"/>
              <a:gd name="T35" fmla="*/ 2147483647 h 4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1"/>
              <a:gd name="T55" fmla="*/ 0 h 446"/>
              <a:gd name="T56" fmla="*/ 331 w 331"/>
              <a:gd name="T57" fmla="*/ 446 h 44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1" h="446">
                <a:moveTo>
                  <a:pt x="0" y="0"/>
                </a:moveTo>
                <a:lnTo>
                  <a:pt x="0" y="0"/>
                </a:lnTo>
                <a:lnTo>
                  <a:pt x="9" y="35"/>
                </a:lnTo>
                <a:lnTo>
                  <a:pt x="18" y="71"/>
                </a:lnTo>
                <a:lnTo>
                  <a:pt x="29" y="104"/>
                </a:lnTo>
                <a:lnTo>
                  <a:pt x="44" y="137"/>
                </a:lnTo>
                <a:lnTo>
                  <a:pt x="60" y="171"/>
                </a:lnTo>
                <a:lnTo>
                  <a:pt x="76" y="202"/>
                </a:lnTo>
                <a:lnTo>
                  <a:pt x="96" y="233"/>
                </a:lnTo>
                <a:lnTo>
                  <a:pt x="116" y="262"/>
                </a:lnTo>
                <a:lnTo>
                  <a:pt x="138" y="288"/>
                </a:lnTo>
                <a:lnTo>
                  <a:pt x="162" y="315"/>
                </a:lnTo>
                <a:lnTo>
                  <a:pt x="187" y="342"/>
                </a:lnTo>
                <a:lnTo>
                  <a:pt x="213" y="366"/>
                </a:lnTo>
                <a:lnTo>
                  <a:pt x="240" y="388"/>
                </a:lnTo>
                <a:lnTo>
                  <a:pt x="269" y="408"/>
                </a:lnTo>
                <a:lnTo>
                  <a:pt x="300" y="428"/>
                </a:lnTo>
                <a:lnTo>
                  <a:pt x="331" y="446"/>
                </a:lnTo>
              </a:path>
            </a:pathLst>
          </a:custGeom>
          <a:noFill/>
          <a:ln w="2222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7" name="Freeform 25"/>
          <p:cNvSpPr>
            <a:spLocks/>
          </p:cNvSpPr>
          <p:nvPr/>
        </p:nvSpPr>
        <p:spPr bwMode="auto">
          <a:xfrm>
            <a:off x="3803650" y="5389563"/>
            <a:ext cx="95250" cy="165100"/>
          </a:xfrm>
          <a:custGeom>
            <a:avLst/>
            <a:gdLst>
              <a:gd name="T0" fmla="*/ 2147483647 w 60"/>
              <a:gd name="T1" fmla="*/ 2147483647 h 104"/>
              <a:gd name="T2" fmla="*/ 2147483647 w 60"/>
              <a:gd name="T3" fmla="*/ 2147483647 h 104"/>
              <a:gd name="T4" fmla="*/ 0 w 60"/>
              <a:gd name="T5" fmla="*/ 2147483647 h 104"/>
              <a:gd name="T6" fmla="*/ 0 w 60"/>
              <a:gd name="T7" fmla="*/ 2147483647 h 104"/>
              <a:gd name="T8" fmla="*/ 2147483647 w 60"/>
              <a:gd name="T9" fmla="*/ 2147483647 h 104"/>
              <a:gd name="T10" fmla="*/ 2147483647 w 60"/>
              <a:gd name="T11" fmla="*/ 0 h 104"/>
              <a:gd name="T12" fmla="*/ 2147483647 w 60"/>
              <a:gd name="T13" fmla="*/ 0 h 104"/>
              <a:gd name="T14" fmla="*/ 2147483647 w 60"/>
              <a:gd name="T15" fmla="*/ 2147483647 h 104"/>
              <a:gd name="T16" fmla="*/ 2147483647 w 60"/>
              <a:gd name="T17" fmla="*/ 2147483647 h 104"/>
              <a:gd name="T18" fmla="*/ 2147483647 w 60"/>
              <a:gd name="T19" fmla="*/ 2147483647 h 104"/>
              <a:gd name="T20" fmla="*/ 2147483647 w 60"/>
              <a:gd name="T21" fmla="*/ 2147483647 h 1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104"/>
              <a:gd name="T35" fmla="*/ 60 w 60"/>
              <a:gd name="T36" fmla="*/ 104 h 1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104">
                <a:moveTo>
                  <a:pt x="36" y="77"/>
                </a:moveTo>
                <a:lnTo>
                  <a:pt x="2" y="88"/>
                </a:lnTo>
                <a:lnTo>
                  <a:pt x="0" y="86"/>
                </a:lnTo>
                <a:lnTo>
                  <a:pt x="24" y="48"/>
                </a:lnTo>
                <a:lnTo>
                  <a:pt x="56" y="0"/>
                </a:lnTo>
                <a:lnTo>
                  <a:pt x="58" y="57"/>
                </a:lnTo>
                <a:lnTo>
                  <a:pt x="60" y="102"/>
                </a:lnTo>
                <a:lnTo>
                  <a:pt x="60" y="104"/>
                </a:lnTo>
                <a:lnTo>
                  <a:pt x="36" y="77"/>
                </a:lnTo>
                <a:close/>
              </a:path>
            </a:pathLst>
          </a:custGeom>
          <a:solidFill>
            <a:srgbClr val="2566A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8" name="Freeform 26"/>
          <p:cNvSpPr>
            <a:spLocks/>
          </p:cNvSpPr>
          <p:nvPr/>
        </p:nvSpPr>
        <p:spPr bwMode="auto">
          <a:xfrm>
            <a:off x="1819275" y="5353050"/>
            <a:ext cx="93663" cy="166688"/>
          </a:xfrm>
          <a:custGeom>
            <a:avLst/>
            <a:gdLst>
              <a:gd name="T0" fmla="*/ 2147483647 w 59"/>
              <a:gd name="T1" fmla="*/ 2147483647 h 105"/>
              <a:gd name="T2" fmla="*/ 2147483647 w 59"/>
              <a:gd name="T3" fmla="*/ 0 h 105"/>
              <a:gd name="T4" fmla="*/ 2147483647 w 59"/>
              <a:gd name="T5" fmla="*/ 0 h 105"/>
              <a:gd name="T6" fmla="*/ 2147483647 w 59"/>
              <a:gd name="T7" fmla="*/ 0 h 105"/>
              <a:gd name="T8" fmla="*/ 2147483647 w 59"/>
              <a:gd name="T9" fmla="*/ 2147483647 h 105"/>
              <a:gd name="T10" fmla="*/ 2147483647 w 59"/>
              <a:gd name="T11" fmla="*/ 2147483647 h 105"/>
              <a:gd name="T12" fmla="*/ 2147483647 w 59"/>
              <a:gd name="T13" fmla="*/ 2147483647 h 105"/>
              <a:gd name="T14" fmla="*/ 2147483647 w 59"/>
              <a:gd name="T15" fmla="*/ 2147483647 h 105"/>
              <a:gd name="T16" fmla="*/ 0 w 59"/>
              <a:gd name="T17" fmla="*/ 2147483647 h 105"/>
              <a:gd name="T18" fmla="*/ 0 w 59"/>
              <a:gd name="T19" fmla="*/ 2147483647 h 105"/>
              <a:gd name="T20" fmla="*/ 2147483647 w 59"/>
              <a:gd name="T21" fmla="*/ 2147483647 h 1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"/>
              <a:gd name="T34" fmla="*/ 0 h 105"/>
              <a:gd name="T35" fmla="*/ 59 w 59"/>
              <a:gd name="T36" fmla="*/ 105 h 1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" h="105">
                <a:moveTo>
                  <a:pt x="33" y="23"/>
                </a:moveTo>
                <a:lnTo>
                  <a:pt x="57" y="0"/>
                </a:lnTo>
                <a:lnTo>
                  <a:pt x="59" y="0"/>
                </a:lnTo>
                <a:lnTo>
                  <a:pt x="55" y="45"/>
                </a:lnTo>
                <a:lnTo>
                  <a:pt x="48" y="105"/>
                </a:lnTo>
                <a:lnTo>
                  <a:pt x="22" y="54"/>
                </a:lnTo>
                <a:lnTo>
                  <a:pt x="0" y="14"/>
                </a:lnTo>
                <a:lnTo>
                  <a:pt x="0" y="11"/>
                </a:lnTo>
                <a:lnTo>
                  <a:pt x="33" y="23"/>
                </a:lnTo>
                <a:close/>
              </a:path>
            </a:pathLst>
          </a:custGeom>
          <a:solidFill>
            <a:srgbClr val="2566A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" name="Freeform 27"/>
          <p:cNvSpPr>
            <a:spLocks/>
          </p:cNvSpPr>
          <p:nvPr/>
        </p:nvSpPr>
        <p:spPr bwMode="auto">
          <a:xfrm>
            <a:off x="2111375" y="4394200"/>
            <a:ext cx="150813" cy="141288"/>
          </a:xfrm>
          <a:custGeom>
            <a:avLst/>
            <a:gdLst>
              <a:gd name="T0" fmla="*/ 2147483647 w 95"/>
              <a:gd name="T1" fmla="*/ 2147483647 h 89"/>
              <a:gd name="T2" fmla="*/ 2147483647 w 95"/>
              <a:gd name="T3" fmla="*/ 2147483647 h 89"/>
              <a:gd name="T4" fmla="*/ 2147483647 w 95"/>
              <a:gd name="T5" fmla="*/ 2147483647 h 89"/>
              <a:gd name="T6" fmla="*/ 2147483647 w 95"/>
              <a:gd name="T7" fmla="*/ 2147483647 h 89"/>
              <a:gd name="T8" fmla="*/ 2147483647 w 95"/>
              <a:gd name="T9" fmla="*/ 2147483647 h 89"/>
              <a:gd name="T10" fmla="*/ 0 w 95"/>
              <a:gd name="T11" fmla="*/ 2147483647 h 89"/>
              <a:gd name="T12" fmla="*/ 0 w 95"/>
              <a:gd name="T13" fmla="*/ 2147483647 h 89"/>
              <a:gd name="T14" fmla="*/ 2147483647 w 95"/>
              <a:gd name="T15" fmla="*/ 2147483647 h 89"/>
              <a:gd name="T16" fmla="*/ 2147483647 w 95"/>
              <a:gd name="T17" fmla="*/ 0 h 89"/>
              <a:gd name="T18" fmla="*/ 2147483647 w 95"/>
              <a:gd name="T19" fmla="*/ 0 h 89"/>
              <a:gd name="T20" fmla="*/ 2147483647 w 95"/>
              <a:gd name="T21" fmla="*/ 2147483647 h 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89"/>
              <a:gd name="T35" fmla="*/ 95 w 95"/>
              <a:gd name="T36" fmla="*/ 89 h 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89">
                <a:moveTo>
                  <a:pt x="62" y="34"/>
                </a:moveTo>
                <a:lnTo>
                  <a:pt x="95" y="42"/>
                </a:lnTo>
                <a:lnTo>
                  <a:pt x="93" y="45"/>
                </a:lnTo>
                <a:lnTo>
                  <a:pt x="53" y="62"/>
                </a:lnTo>
                <a:lnTo>
                  <a:pt x="0" y="89"/>
                </a:lnTo>
                <a:lnTo>
                  <a:pt x="31" y="38"/>
                </a:lnTo>
                <a:lnTo>
                  <a:pt x="53" y="0"/>
                </a:lnTo>
                <a:lnTo>
                  <a:pt x="62" y="34"/>
                </a:lnTo>
                <a:close/>
              </a:path>
            </a:pathLst>
          </a:custGeom>
          <a:solidFill>
            <a:srgbClr val="2566A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Freeform 28"/>
          <p:cNvSpPr>
            <a:spLocks/>
          </p:cNvSpPr>
          <p:nvPr/>
        </p:nvSpPr>
        <p:spPr bwMode="auto">
          <a:xfrm>
            <a:off x="2178050" y="4197350"/>
            <a:ext cx="1343025" cy="274638"/>
          </a:xfrm>
          <a:custGeom>
            <a:avLst/>
            <a:gdLst>
              <a:gd name="T0" fmla="*/ 0 w 846"/>
              <a:gd name="T1" fmla="*/ 2147483647 h 173"/>
              <a:gd name="T2" fmla="*/ 0 w 846"/>
              <a:gd name="T3" fmla="*/ 2147483647 h 173"/>
              <a:gd name="T4" fmla="*/ 2147483647 w 846"/>
              <a:gd name="T5" fmla="*/ 2147483647 h 173"/>
              <a:gd name="T6" fmla="*/ 2147483647 w 846"/>
              <a:gd name="T7" fmla="*/ 2147483647 h 173"/>
              <a:gd name="T8" fmla="*/ 2147483647 w 846"/>
              <a:gd name="T9" fmla="*/ 2147483647 h 173"/>
              <a:gd name="T10" fmla="*/ 2147483647 w 846"/>
              <a:gd name="T11" fmla="*/ 2147483647 h 173"/>
              <a:gd name="T12" fmla="*/ 2147483647 w 846"/>
              <a:gd name="T13" fmla="*/ 2147483647 h 173"/>
              <a:gd name="T14" fmla="*/ 2147483647 w 846"/>
              <a:gd name="T15" fmla="*/ 2147483647 h 173"/>
              <a:gd name="T16" fmla="*/ 2147483647 w 846"/>
              <a:gd name="T17" fmla="*/ 2147483647 h 173"/>
              <a:gd name="T18" fmla="*/ 2147483647 w 846"/>
              <a:gd name="T19" fmla="*/ 2147483647 h 173"/>
              <a:gd name="T20" fmla="*/ 2147483647 w 846"/>
              <a:gd name="T21" fmla="*/ 2147483647 h 173"/>
              <a:gd name="T22" fmla="*/ 2147483647 w 846"/>
              <a:gd name="T23" fmla="*/ 2147483647 h 173"/>
              <a:gd name="T24" fmla="*/ 2147483647 w 846"/>
              <a:gd name="T25" fmla="*/ 2147483647 h 173"/>
              <a:gd name="T26" fmla="*/ 2147483647 w 846"/>
              <a:gd name="T27" fmla="*/ 2147483647 h 173"/>
              <a:gd name="T28" fmla="*/ 2147483647 w 846"/>
              <a:gd name="T29" fmla="*/ 2147483647 h 173"/>
              <a:gd name="T30" fmla="*/ 2147483647 w 846"/>
              <a:gd name="T31" fmla="*/ 2147483647 h 173"/>
              <a:gd name="T32" fmla="*/ 2147483647 w 846"/>
              <a:gd name="T33" fmla="*/ 0 h 173"/>
              <a:gd name="T34" fmla="*/ 2147483647 w 846"/>
              <a:gd name="T35" fmla="*/ 0 h 173"/>
              <a:gd name="T36" fmla="*/ 2147483647 w 846"/>
              <a:gd name="T37" fmla="*/ 0 h 173"/>
              <a:gd name="T38" fmla="*/ 2147483647 w 846"/>
              <a:gd name="T39" fmla="*/ 2147483647 h 173"/>
              <a:gd name="T40" fmla="*/ 2147483647 w 846"/>
              <a:gd name="T41" fmla="*/ 2147483647 h 173"/>
              <a:gd name="T42" fmla="*/ 2147483647 w 846"/>
              <a:gd name="T43" fmla="*/ 2147483647 h 173"/>
              <a:gd name="T44" fmla="*/ 2147483647 w 846"/>
              <a:gd name="T45" fmla="*/ 2147483647 h 173"/>
              <a:gd name="T46" fmla="*/ 2147483647 w 846"/>
              <a:gd name="T47" fmla="*/ 2147483647 h 173"/>
              <a:gd name="T48" fmla="*/ 2147483647 w 846"/>
              <a:gd name="T49" fmla="*/ 2147483647 h 173"/>
              <a:gd name="T50" fmla="*/ 2147483647 w 846"/>
              <a:gd name="T51" fmla="*/ 2147483647 h 173"/>
              <a:gd name="T52" fmla="*/ 2147483647 w 846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46"/>
              <a:gd name="T82" fmla="*/ 0 h 173"/>
              <a:gd name="T83" fmla="*/ 846 w 846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46" h="173">
                <a:moveTo>
                  <a:pt x="0" y="173"/>
                </a:moveTo>
                <a:lnTo>
                  <a:pt x="0" y="173"/>
                </a:lnTo>
                <a:lnTo>
                  <a:pt x="22" y="153"/>
                </a:lnTo>
                <a:lnTo>
                  <a:pt x="44" y="135"/>
                </a:lnTo>
                <a:lnTo>
                  <a:pt x="69" y="118"/>
                </a:lnTo>
                <a:lnTo>
                  <a:pt x="93" y="100"/>
                </a:lnTo>
                <a:lnTo>
                  <a:pt x="120" y="84"/>
                </a:lnTo>
                <a:lnTo>
                  <a:pt x="147" y="71"/>
                </a:lnTo>
                <a:lnTo>
                  <a:pt x="173" y="58"/>
                </a:lnTo>
                <a:lnTo>
                  <a:pt x="200" y="46"/>
                </a:lnTo>
                <a:lnTo>
                  <a:pt x="229" y="35"/>
                </a:lnTo>
                <a:lnTo>
                  <a:pt x="258" y="26"/>
                </a:lnTo>
                <a:lnTo>
                  <a:pt x="287" y="18"/>
                </a:lnTo>
                <a:lnTo>
                  <a:pt x="318" y="11"/>
                </a:lnTo>
                <a:lnTo>
                  <a:pt x="347" y="6"/>
                </a:lnTo>
                <a:lnTo>
                  <a:pt x="378" y="2"/>
                </a:lnTo>
                <a:lnTo>
                  <a:pt x="409" y="0"/>
                </a:lnTo>
                <a:lnTo>
                  <a:pt x="442" y="0"/>
                </a:lnTo>
                <a:lnTo>
                  <a:pt x="498" y="2"/>
                </a:lnTo>
                <a:lnTo>
                  <a:pt x="553" y="9"/>
                </a:lnTo>
                <a:lnTo>
                  <a:pt x="609" y="22"/>
                </a:lnTo>
                <a:lnTo>
                  <a:pt x="660" y="38"/>
                </a:lnTo>
                <a:lnTo>
                  <a:pt x="711" y="58"/>
                </a:lnTo>
                <a:lnTo>
                  <a:pt x="757" y="82"/>
                </a:lnTo>
                <a:lnTo>
                  <a:pt x="804" y="111"/>
                </a:lnTo>
                <a:lnTo>
                  <a:pt x="846" y="142"/>
                </a:lnTo>
              </a:path>
            </a:pathLst>
          </a:custGeom>
          <a:noFill/>
          <a:ln w="22225">
            <a:solidFill>
              <a:srgbClr val="2566A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1" name="Freeform 29"/>
          <p:cNvSpPr>
            <a:spLocks/>
          </p:cNvSpPr>
          <p:nvPr/>
        </p:nvSpPr>
        <p:spPr bwMode="auto">
          <a:xfrm>
            <a:off x="1854200" y="4852988"/>
            <a:ext cx="66675" cy="574675"/>
          </a:xfrm>
          <a:custGeom>
            <a:avLst/>
            <a:gdLst>
              <a:gd name="T0" fmla="*/ 2147483647 w 42"/>
              <a:gd name="T1" fmla="*/ 2147483647 h 362"/>
              <a:gd name="T2" fmla="*/ 2147483647 w 42"/>
              <a:gd name="T3" fmla="*/ 2147483647 h 362"/>
              <a:gd name="T4" fmla="*/ 2147483647 w 42"/>
              <a:gd name="T5" fmla="*/ 2147483647 h 362"/>
              <a:gd name="T6" fmla="*/ 2147483647 w 42"/>
              <a:gd name="T7" fmla="*/ 2147483647 h 362"/>
              <a:gd name="T8" fmla="*/ 2147483647 w 42"/>
              <a:gd name="T9" fmla="*/ 2147483647 h 362"/>
              <a:gd name="T10" fmla="*/ 0 w 42"/>
              <a:gd name="T11" fmla="*/ 2147483647 h 362"/>
              <a:gd name="T12" fmla="*/ 0 w 42"/>
              <a:gd name="T13" fmla="*/ 2147483647 h 362"/>
              <a:gd name="T14" fmla="*/ 2147483647 w 42"/>
              <a:gd name="T15" fmla="*/ 2147483647 h 362"/>
              <a:gd name="T16" fmla="*/ 2147483647 w 42"/>
              <a:gd name="T17" fmla="*/ 2147483647 h 362"/>
              <a:gd name="T18" fmla="*/ 2147483647 w 42"/>
              <a:gd name="T19" fmla="*/ 2147483647 h 362"/>
              <a:gd name="T20" fmla="*/ 2147483647 w 42"/>
              <a:gd name="T21" fmla="*/ 2147483647 h 362"/>
              <a:gd name="T22" fmla="*/ 2147483647 w 42"/>
              <a:gd name="T23" fmla="*/ 2147483647 h 362"/>
              <a:gd name="T24" fmla="*/ 2147483647 w 42"/>
              <a:gd name="T25" fmla="*/ 2147483647 h 362"/>
              <a:gd name="T26" fmla="*/ 2147483647 w 42"/>
              <a:gd name="T27" fmla="*/ 0 h 3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362"/>
              <a:gd name="T44" fmla="*/ 42 w 42"/>
              <a:gd name="T45" fmla="*/ 362 h 3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362">
                <a:moveTo>
                  <a:pt x="13" y="362"/>
                </a:moveTo>
                <a:lnTo>
                  <a:pt x="13" y="362"/>
                </a:lnTo>
                <a:lnTo>
                  <a:pt x="9" y="329"/>
                </a:lnTo>
                <a:lnTo>
                  <a:pt x="4" y="298"/>
                </a:lnTo>
                <a:lnTo>
                  <a:pt x="2" y="264"/>
                </a:lnTo>
                <a:lnTo>
                  <a:pt x="0" y="231"/>
                </a:lnTo>
                <a:lnTo>
                  <a:pt x="2" y="202"/>
                </a:lnTo>
                <a:lnTo>
                  <a:pt x="4" y="171"/>
                </a:lnTo>
                <a:lnTo>
                  <a:pt x="6" y="142"/>
                </a:lnTo>
                <a:lnTo>
                  <a:pt x="11" y="113"/>
                </a:lnTo>
                <a:lnTo>
                  <a:pt x="17" y="84"/>
                </a:lnTo>
                <a:lnTo>
                  <a:pt x="24" y="55"/>
                </a:lnTo>
                <a:lnTo>
                  <a:pt x="42" y="0"/>
                </a:lnTo>
              </a:path>
            </a:pathLst>
          </a:custGeom>
          <a:noFill/>
          <a:ln w="22225">
            <a:solidFill>
              <a:srgbClr val="2566A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2" name="Freeform 30"/>
          <p:cNvSpPr>
            <a:spLocks/>
          </p:cNvSpPr>
          <p:nvPr/>
        </p:nvSpPr>
        <p:spPr bwMode="auto">
          <a:xfrm>
            <a:off x="2058988" y="5832475"/>
            <a:ext cx="347662" cy="296863"/>
          </a:xfrm>
          <a:custGeom>
            <a:avLst/>
            <a:gdLst>
              <a:gd name="T0" fmla="*/ 2147483647 w 219"/>
              <a:gd name="T1" fmla="*/ 2147483647 h 187"/>
              <a:gd name="T2" fmla="*/ 2147483647 w 219"/>
              <a:gd name="T3" fmla="*/ 2147483647 h 187"/>
              <a:gd name="T4" fmla="*/ 2147483647 w 219"/>
              <a:gd name="T5" fmla="*/ 2147483647 h 187"/>
              <a:gd name="T6" fmla="*/ 2147483647 w 219"/>
              <a:gd name="T7" fmla="*/ 2147483647 h 187"/>
              <a:gd name="T8" fmla="*/ 2147483647 w 219"/>
              <a:gd name="T9" fmla="*/ 2147483647 h 187"/>
              <a:gd name="T10" fmla="*/ 2147483647 w 219"/>
              <a:gd name="T11" fmla="*/ 2147483647 h 187"/>
              <a:gd name="T12" fmla="*/ 2147483647 w 219"/>
              <a:gd name="T13" fmla="*/ 2147483647 h 187"/>
              <a:gd name="T14" fmla="*/ 2147483647 w 219"/>
              <a:gd name="T15" fmla="*/ 2147483647 h 187"/>
              <a:gd name="T16" fmla="*/ 2147483647 w 219"/>
              <a:gd name="T17" fmla="*/ 2147483647 h 187"/>
              <a:gd name="T18" fmla="*/ 0 w 219"/>
              <a:gd name="T19" fmla="*/ 0 h 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9"/>
              <a:gd name="T31" fmla="*/ 0 h 187"/>
              <a:gd name="T32" fmla="*/ 219 w 219"/>
              <a:gd name="T33" fmla="*/ 187 h 1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9" h="187">
                <a:moveTo>
                  <a:pt x="219" y="187"/>
                </a:moveTo>
                <a:lnTo>
                  <a:pt x="219" y="187"/>
                </a:lnTo>
                <a:lnTo>
                  <a:pt x="186" y="169"/>
                </a:lnTo>
                <a:lnTo>
                  <a:pt x="157" y="149"/>
                </a:lnTo>
                <a:lnTo>
                  <a:pt x="126" y="129"/>
                </a:lnTo>
                <a:lnTo>
                  <a:pt x="100" y="105"/>
                </a:lnTo>
                <a:lnTo>
                  <a:pt x="73" y="83"/>
                </a:lnTo>
                <a:lnTo>
                  <a:pt x="46" y="56"/>
                </a:lnTo>
                <a:lnTo>
                  <a:pt x="22" y="29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2566A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3" name="Freeform 31"/>
          <p:cNvSpPr>
            <a:spLocks/>
          </p:cNvSpPr>
          <p:nvPr/>
        </p:nvSpPr>
        <p:spPr bwMode="auto">
          <a:xfrm>
            <a:off x="3263900" y="5484813"/>
            <a:ext cx="603250" cy="682625"/>
          </a:xfrm>
          <a:custGeom>
            <a:avLst/>
            <a:gdLst>
              <a:gd name="T0" fmla="*/ 2147483647 w 380"/>
              <a:gd name="T1" fmla="*/ 0 h 430"/>
              <a:gd name="T2" fmla="*/ 2147483647 w 380"/>
              <a:gd name="T3" fmla="*/ 0 h 430"/>
              <a:gd name="T4" fmla="*/ 2147483647 w 380"/>
              <a:gd name="T5" fmla="*/ 2147483647 h 430"/>
              <a:gd name="T6" fmla="*/ 2147483647 w 380"/>
              <a:gd name="T7" fmla="*/ 2147483647 h 430"/>
              <a:gd name="T8" fmla="*/ 2147483647 w 380"/>
              <a:gd name="T9" fmla="*/ 2147483647 h 430"/>
              <a:gd name="T10" fmla="*/ 2147483647 w 380"/>
              <a:gd name="T11" fmla="*/ 2147483647 h 430"/>
              <a:gd name="T12" fmla="*/ 2147483647 w 380"/>
              <a:gd name="T13" fmla="*/ 2147483647 h 430"/>
              <a:gd name="T14" fmla="*/ 2147483647 w 380"/>
              <a:gd name="T15" fmla="*/ 2147483647 h 430"/>
              <a:gd name="T16" fmla="*/ 2147483647 w 380"/>
              <a:gd name="T17" fmla="*/ 2147483647 h 430"/>
              <a:gd name="T18" fmla="*/ 2147483647 w 380"/>
              <a:gd name="T19" fmla="*/ 2147483647 h 430"/>
              <a:gd name="T20" fmla="*/ 2147483647 w 380"/>
              <a:gd name="T21" fmla="*/ 2147483647 h 430"/>
              <a:gd name="T22" fmla="*/ 2147483647 w 380"/>
              <a:gd name="T23" fmla="*/ 2147483647 h 430"/>
              <a:gd name="T24" fmla="*/ 2147483647 w 380"/>
              <a:gd name="T25" fmla="*/ 2147483647 h 430"/>
              <a:gd name="T26" fmla="*/ 2147483647 w 380"/>
              <a:gd name="T27" fmla="*/ 2147483647 h 430"/>
              <a:gd name="T28" fmla="*/ 2147483647 w 380"/>
              <a:gd name="T29" fmla="*/ 2147483647 h 430"/>
              <a:gd name="T30" fmla="*/ 2147483647 w 380"/>
              <a:gd name="T31" fmla="*/ 2147483647 h 430"/>
              <a:gd name="T32" fmla="*/ 2147483647 w 380"/>
              <a:gd name="T33" fmla="*/ 2147483647 h 430"/>
              <a:gd name="T34" fmla="*/ 0 w 380"/>
              <a:gd name="T35" fmla="*/ 2147483647 h 4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0"/>
              <a:gd name="T55" fmla="*/ 0 h 430"/>
              <a:gd name="T56" fmla="*/ 380 w 380"/>
              <a:gd name="T57" fmla="*/ 430 h 4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0" h="430">
                <a:moveTo>
                  <a:pt x="380" y="0"/>
                </a:moveTo>
                <a:lnTo>
                  <a:pt x="380" y="0"/>
                </a:lnTo>
                <a:lnTo>
                  <a:pt x="371" y="35"/>
                </a:lnTo>
                <a:lnTo>
                  <a:pt x="358" y="71"/>
                </a:lnTo>
                <a:lnTo>
                  <a:pt x="342" y="106"/>
                </a:lnTo>
                <a:lnTo>
                  <a:pt x="327" y="139"/>
                </a:lnTo>
                <a:lnTo>
                  <a:pt x="307" y="171"/>
                </a:lnTo>
                <a:lnTo>
                  <a:pt x="287" y="202"/>
                </a:lnTo>
                <a:lnTo>
                  <a:pt x="265" y="233"/>
                </a:lnTo>
                <a:lnTo>
                  <a:pt x="240" y="262"/>
                </a:lnTo>
                <a:lnTo>
                  <a:pt x="216" y="288"/>
                </a:lnTo>
                <a:lnTo>
                  <a:pt x="189" y="313"/>
                </a:lnTo>
                <a:lnTo>
                  <a:pt x="160" y="337"/>
                </a:lnTo>
                <a:lnTo>
                  <a:pt x="131" y="359"/>
                </a:lnTo>
                <a:lnTo>
                  <a:pt x="100" y="379"/>
                </a:lnTo>
                <a:lnTo>
                  <a:pt x="67" y="399"/>
                </a:lnTo>
                <a:lnTo>
                  <a:pt x="34" y="417"/>
                </a:lnTo>
                <a:lnTo>
                  <a:pt x="0" y="430"/>
                </a:lnTo>
              </a:path>
            </a:pathLst>
          </a:custGeom>
          <a:noFill/>
          <a:ln w="22225">
            <a:solidFill>
              <a:srgbClr val="2566A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4" name="Freeform 32"/>
          <p:cNvSpPr>
            <a:spLocks/>
          </p:cNvSpPr>
          <p:nvPr/>
        </p:nvSpPr>
        <p:spPr bwMode="auto">
          <a:xfrm>
            <a:off x="2325688" y="6054725"/>
            <a:ext cx="166687" cy="109538"/>
          </a:xfrm>
          <a:custGeom>
            <a:avLst/>
            <a:gdLst>
              <a:gd name="T0" fmla="*/ 2147483647 w 105"/>
              <a:gd name="T1" fmla="*/ 2147483647 h 69"/>
              <a:gd name="T2" fmla="*/ 2147483647 w 105"/>
              <a:gd name="T3" fmla="*/ 0 h 69"/>
              <a:gd name="T4" fmla="*/ 2147483647 w 105"/>
              <a:gd name="T5" fmla="*/ 0 h 69"/>
              <a:gd name="T6" fmla="*/ 2147483647 w 105"/>
              <a:gd name="T7" fmla="*/ 0 h 69"/>
              <a:gd name="T8" fmla="*/ 2147483647 w 105"/>
              <a:gd name="T9" fmla="*/ 2147483647 h 69"/>
              <a:gd name="T10" fmla="*/ 2147483647 w 105"/>
              <a:gd name="T11" fmla="*/ 2147483647 h 69"/>
              <a:gd name="T12" fmla="*/ 2147483647 w 105"/>
              <a:gd name="T13" fmla="*/ 2147483647 h 69"/>
              <a:gd name="T14" fmla="*/ 2147483647 w 105"/>
              <a:gd name="T15" fmla="*/ 2147483647 h 69"/>
              <a:gd name="T16" fmla="*/ 0 w 105"/>
              <a:gd name="T17" fmla="*/ 2147483647 h 69"/>
              <a:gd name="T18" fmla="*/ 0 w 105"/>
              <a:gd name="T19" fmla="*/ 2147483647 h 69"/>
              <a:gd name="T20" fmla="*/ 2147483647 w 105"/>
              <a:gd name="T21" fmla="*/ 2147483647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5"/>
              <a:gd name="T34" fmla="*/ 0 h 69"/>
              <a:gd name="T35" fmla="*/ 105 w 105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5" h="69">
                <a:moveTo>
                  <a:pt x="29" y="36"/>
                </a:moveTo>
                <a:lnTo>
                  <a:pt x="25" y="0"/>
                </a:lnTo>
                <a:lnTo>
                  <a:pt x="27" y="0"/>
                </a:lnTo>
                <a:lnTo>
                  <a:pt x="60" y="31"/>
                </a:lnTo>
                <a:lnTo>
                  <a:pt x="105" y="69"/>
                </a:lnTo>
                <a:lnTo>
                  <a:pt x="47" y="63"/>
                </a:lnTo>
                <a:lnTo>
                  <a:pt x="0" y="56"/>
                </a:lnTo>
                <a:lnTo>
                  <a:pt x="29" y="36"/>
                </a:lnTo>
                <a:close/>
              </a:path>
            </a:pathLst>
          </a:custGeom>
          <a:solidFill>
            <a:srgbClr val="2566A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5" name="Freeform 33"/>
          <p:cNvSpPr>
            <a:spLocks/>
          </p:cNvSpPr>
          <p:nvPr/>
        </p:nvSpPr>
        <p:spPr bwMode="auto">
          <a:xfrm>
            <a:off x="5264150" y="5389563"/>
            <a:ext cx="90488" cy="165100"/>
          </a:xfrm>
          <a:custGeom>
            <a:avLst/>
            <a:gdLst>
              <a:gd name="T0" fmla="*/ 2147483647 w 57"/>
              <a:gd name="T1" fmla="*/ 2147483647 h 104"/>
              <a:gd name="T2" fmla="*/ 2147483647 w 57"/>
              <a:gd name="T3" fmla="*/ 2147483647 h 104"/>
              <a:gd name="T4" fmla="*/ 2147483647 w 57"/>
              <a:gd name="T5" fmla="*/ 2147483647 h 104"/>
              <a:gd name="T6" fmla="*/ 2147483647 w 57"/>
              <a:gd name="T7" fmla="*/ 2147483647 h 104"/>
              <a:gd name="T8" fmla="*/ 2147483647 w 57"/>
              <a:gd name="T9" fmla="*/ 2147483647 h 104"/>
              <a:gd name="T10" fmla="*/ 2147483647 w 57"/>
              <a:gd name="T11" fmla="*/ 0 h 104"/>
              <a:gd name="T12" fmla="*/ 2147483647 w 57"/>
              <a:gd name="T13" fmla="*/ 0 h 104"/>
              <a:gd name="T14" fmla="*/ 2147483647 w 57"/>
              <a:gd name="T15" fmla="*/ 2147483647 h 104"/>
              <a:gd name="T16" fmla="*/ 0 w 57"/>
              <a:gd name="T17" fmla="*/ 2147483647 h 104"/>
              <a:gd name="T18" fmla="*/ 0 w 57"/>
              <a:gd name="T19" fmla="*/ 2147483647 h 104"/>
              <a:gd name="T20" fmla="*/ 2147483647 w 57"/>
              <a:gd name="T21" fmla="*/ 2147483647 h 1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104"/>
              <a:gd name="T35" fmla="*/ 57 w 57"/>
              <a:gd name="T36" fmla="*/ 104 h 1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104">
                <a:moveTo>
                  <a:pt x="24" y="77"/>
                </a:moveTo>
                <a:lnTo>
                  <a:pt x="57" y="88"/>
                </a:lnTo>
                <a:lnTo>
                  <a:pt x="57" y="86"/>
                </a:lnTo>
                <a:lnTo>
                  <a:pt x="33" y="48"/>
                </a:lnTo>
                <a:lnTo>
                  <a:pt x="4" y="0"/>
                </a:lnTo>
                <a:lnTo>
                  <a:pt x="2" y="57"/>
                </a:lnTo>
                <a:lnTo>
                  <a:pt x="0" y="102"/>
                </a:lnTo>
                <a:lnTo>
                  <a:pt x="0" y="104"/>
                </a:lnTo>
                <a:lnTo>
                  <a:pt x="24" y="77"/>
                </a:lnTo>
                <a:close/>
              </a:path>
            </a:pathLst>
          </a:custGeom>
          <a:solidFill>
            <a:srgbClr val="2566A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6" name="Freeform 34"/>
          <p:cNvSpPr>
            <a:spLocks/>
          </p:cNvSpPr>
          <p:nvPr/>
        </p:nvSpPr>
        <p:spPr bwMode="auto">
          <a:xfrm>
            <a:off x="7248525" y="5353050"/>
            <a:ext cx="95250" cy="166688"/>
          </a:xfrm>
          <a:custGeom>
            <a:avLst/>
            <a:gdLst>
              <a:gd name="T0" fmla="*/ 2147483647 w 60"/>
              <a:gd name="T1" fmla="*/ 2147483647 h 105"/>
              <a:gd name="T2" fmla="*/ 0 w 60"/>
              <a:gd name="T3" fmla="*/ 0 h 105"/>
              <a:gd name="T4" fmla="*/ 0 w 60"/>
              <a:gd name="T5" fmla="*/ 0 h 105"/>
              <a:gd name="T6" fmla="*/ 0 w 60"/>
              <a:gd name="T7" fmla="*/ 0 h 105"/>
              <a:gd name="T8" fmla="*/ 2147483647 w 60"/>
              <a:gd name="T9" fmla="*/ 2147483647 h 105"/>
              <a:gd name="T10" fmla="*/ 2147483647 w 60"/>
              <a:gd name="T11" fmla="*/ 2147483647 h 105"/>
              <a:gd name="T12" fmla="*/ 2147483647 w 60"/>
              <a:gd name="T13" fmla="*/ 2147483647 h 105"/>
              <a:gd name="T14" fmla="*/ 2147483647 w 60"/>
              <a:gd name="T15" fmla="*/ 2147483647 h 105"/>
              <a:gd name="T16" fmla="*/ 2147483647 w 60"/>
              <a:gd name="T17" fmla="*/ 2147483647 h 105"/>
              <a:gd name="T18" fmla="*/ 2147483647 w 60"/>
              <a:gd name="T19" fmla="*/ 2147483647 h 105"/>
              <a:gd name="T20" fmla="*/ 2147483647 w 60"/>
              <a:gd name="T21" fmla="*/ 2147483647 h 1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105"/>
              <a:gd name="T35" fmla="*/ 60 w 60"/>
              <a:gd name="T36" fmla="*/ 105 h 1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105">
                <a:moveTo>
                  <a:pt x="27" y="23"/>
                </a:moveTo>
                <a:lnTo>
                  <a:pt x="0" y="0"/>
                </a:lnTo>
                <a:lnTo>
                  <a:pt x="5" y="45"/>
                </a:lnTo>
                <a:lnTo>
                  <a:pt x="9" y="105"/>
                </a:lnTo>
                <a:lnTo>
                  <a:pt x="38" y="54"/>
                </a:lnTo>
                <a:lnTo>
                  <a:pt x="60" y="14"/>
                </a:lnTo>
                <a:lnTo>
                  <a:pt x="60" y="11"/>
                </a:lnTo>
                <a:lnTo>
                  <a:pt x="27" y="23"/>
                </a:lnTo>
                <a:close/>
              </a:path>
            </a:pathLst>
          </a:custGeom>
          <a:solidFill>
            <a:srgbClr val="2566A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7" name="Freeform 35"/>
          <p:cNvSpPr>
            <a:spLocks/>
          </p:cNvSpPr>
          <p:nvPr/>
        </p:nvSpPr>
        <p:spPr bwMode="auto">
          <a:xfrm>
            <a:off x="6899275" y="4394200"/>
            <a:ext cx="147638" cy="141288"/>
          </a:xfrm>
          <a:custGeom>
            <a:avLst/>
            <a:gdLst>
              <a:gd name="T0" fmla="*/ 2147483647 w 93"/>
              <a:gd name="T1" fmla="*/ 2147483647 h 89"/>
              <a:gd name="T2" fmla="*/ 0 w 93"/>
              <a:gd name="T3" fmla="*/ 2147483647 h 89"/>
              <a:gd name="T4" fmla="*/ 0 w 93"/>
              <a:gd name="T5" fmla="*/ 2147483647 h 89"/>
              <a:gd name="T6" fmla="*/ 0 w 93"/>
              <a:gd name="T7" fmla="*/ 2147483647 h 89"/>
              <a:gd name="T8" fmla="*/ 2147483647 w 93"/>
              <a:gd name="T9" fmla="*/ 2147483647 h 89"/>
              <a:gd name="T10" fmla="*/ 2147483647 w 93"/>
              <a:gd name="T11" fmla="*/ 2147483647 h 89"/>
              <a:gd name="T12" fmla="*/ 2147483647 w 93"/>
              <a:gd name="T13" fmla="*/ 2147483647 h 89"/>
              <a:gd name="T14" fmla="*/ 2147483647 w 93"/>
              <a:gd name="T15" fmla="*/ 2147483647 h 89"/>
              <a:gd name="T16" fmla="*/ 2147483647 w 93"/>
              <a:gd name="T17" fmla="*/ 0 h 89"/>
              <a:gd name="T18" fmla="*/ 2147483647 w 93"/>
              <a:gd name="T19" fmla="*/ 0 h 89"/>
              <a:gd name="T20" fmla="*/ 2147483647 w 93"/>
              <a:gd name="T21" fmla="*/ 2147483647 h 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89"/>
              <a:gd name="T35" fmla="*/ 93 w 93"/>
              <a:gd name="T36" fmla="*/ 89 h 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89">
                <a:moveTo>
                  <a:pt x="34" y="34"/>
                </a:moveTo>
                <a:lnTo>
                  <a:pt x="0" y="42"/>
                </a:lnTo>
                <a:lnTo>
                  <a:pt x="0" y="45"/>
                </a:lnTo>
                <a:lnTo>
                  <a:pt x="42" y="62"/>
                </a:lnTo>
                <a:lnTo>
                  <a:pt x="93" y="89"/>
                </a:lnTo>
                <a:lnTo>
                  <a:pt x="65" y="38"/>
                </a:lnTo>
                <a:lnTo>
                  <a:pt x="42" y="0"/>
                </a:lnTo>
                <a:lnTo>
                  <a:pt x="40" y="0"/>
                </a:lnTo>
                <a:lnTo>
                  <a:pt x="34" y="34"/>
                </a:lnTo>
                <a:close/>
              </a:path>
            </a:pathLst>
          </a:custGeom>
          <a:solidFill>
            <a:srgbClr val="2566A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8" name="Freeform 36"/>
          <p:cNvSpPr>
            <a:spLocks/>
          </p:cNvSpPr>
          <p:nvPr/>
        </p:nvSpPr>
        <p:spPr bwMode="auto">
          <a:xfrm>
            <a:off x="5637213" y="4197350"/>
            <a:ext cx="1343025" cy="274638"/>
          </a:xfrm>
          <a:custGeom>
            <a:avLst/>
            <a:gdLst>
              <a:gd name="T0" fmla="*/ 2147483647 w 846"/>
              <a:gd name="T1" fmla="*/ 2147483647 h 173"/>
              <a:gd name="T2" fmla="*/ 2147483647 w 846"/>
              <a:gd name="T3" fmla="*/ 2147483647 h 173"/>
              <a:gd name="T4" fmla="*/ 2147483647 w 846"/>
              <a:gd name="T5" fmla="*/ 2147483647 h 173"/>
              <a:gd name="T6" fmla="*/ 2147483647 w 846"/>
              <a:gd name="T7" fmla="*/ 2147483647 h 173"/>
              <a:gd name="T8" fmla="*/ 2147483647 w 846"/>
              <a:gd name="T9" fmla="*/ 2147483647 h 173"/>
              <a:gd name="T10" fmla="*/ 2147483647 w 846"/>
              <a:gd name="T11" fmla="*/ 2147483647 h 173"/>
              <a:gd name="T12" fmla="*/ 2147483647 w 846"/>
              <a:gd name="T13" fmla="*/ 2147483647 h 173"/>
              <a:gd name="T14" fmla="*/ 2147483647 w 846"/>
              <a:gd name="T15" fmla="*/ 2147483647 h 173"/>
              <a:gd name="T16" fmla="*/ 2147483647 w 846"/>
              <a:gd name="T17" fmla="*/ 2147483647 h 173"/>
              <a:gd name="T18" fmla="*/ 2147483647 w 846"/>
              <a:gd name="T19" fmla="*/ 2147483647 h 173"/>
              <a:gd name="T20" fmla="*/ 2147483647 w 846"/>
              <a:gd name="T21" fmla="*/ 2147483647 h 173"/>
              <a:gd name="T22" fmla="*/ 2147483647 w 846"/>
              <a:gd name="T23" fmla="*/ 2147483647 h 173"/>
              <a:gd name="T24" fmla="*/ 2147483647 w 846"/>
              <a:gd name="T25" fmla="*/ 2147483647 h 173"/>
              <a:gd name="T26" fmla="*/ 2147483647 w 846"/>
              <a:gd name="T27" fmla="*/ 2147483647 h 173"/>
              <a:gd name="T28" fmla="*/ 2147483647 w 846"/>
              <a:gd name="T29" fmla="*/ 2147483647 h 173"/>
              <a:gd name="T30" fmla="*/ 2147483647 w 846"/>
              <a:gd name="T31" fmla="*/ 2147483647 h 173"/>
              <a:gd name="T32" fmla="*/ 2147483647 w 846"/>
              <a:gd name="T33" fmla="*/ 0 h 173"/>
              <a:gd name="T34" fmla="*/ 2147483647 w 846"/>
              <a:gd name="T35" fmla="*/ 0 h 173"/>
              <a:gd name="T36" fmla="*/ 2147483647 w 846"/>
              <a:gd name="T37" fmla="*/ 0 h 173"/>
              <a:gd name="T38" fmla="*/ 2147483647 w 846"/>
              <a:gd name="T39" fmla="*/ 2147483647 h 173"/>
              <a:gd name="T40" fmla="*/ 2147483647 w 846"/>
              <a:gd name="T41" fmla="*/ 2147483647 h 173"/>
              <a:gd name="T42" fmla="*/ 2147483647 w 846"/>
              <a:gd name="T43" fmla="*/ 2147483647 h 173"/>
              <a:gd name="T44" fmla="*/ 2147483647 w 846"/>
              <a:gd name="T45" fmla="*/ 2147483647 h 173"/>
              <a:gd name="T46" fmla="*/ 2147483647 w 846"/>
              <a:gd name="T47" fmla="*/ 2147483647 h 173"/>
              <a:gd name="T48" fmla="*/ 2147483647 w 846"/>
              <a:gd name="T49" fmla="*/ 2147483647 h 173"/>
              <a:gd name="T50" fmla="*/ 2147483647 w 846"/>
              <a:gd name="T51" fmla="*/ 2147483647 h 173"/>
              <a:gd name="T52" fmla="*/ 0 w 846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46"/>
              <a:gd name="T82" fmla="*/ 0 h 173"/>
              <a:gd name="T83" fmla="*/ 846 w 846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46" h="173">
                <a:moveTo>
                  <a:pt x="846" y="173"/>
                </a:moveTo>
                <a:lnTo>
                  <a:pt x="846" y="173"/>
                </a:lnTo>
                <a:lnTo>
                  <a:pt x="824" y="153"/>
                </a:lnTo>
                <a:lnTo>
                  <a:pt x="802" y="135"/>
                </a:lnTo>
                <a:lnTo>
                  <a:pt x="777" y="118"/>
                </a:lnTo>
                <a:lnTo>
                  <a:pt x="753" y="100"/>
                </a:lnTo>
                <a:lnTo>
                  <a:pt x="729" y="84"/>
                </a:lnTo>
                <a:lnTo>
                  <a:pt x="702" y="71"/>
                </a:lnTo>
                <a:lnTo>
                  <a:pt x="675" y="58"/>
                </a:lnTo>
                <a:lnTo>
                  <a:pt x="646" y="46"/>
                </a:lnTo>
                <a:lnTo>
                  <a:pt x="620" y="35"/>
                </a:lnTo>
                <a:lnTo>
                  <a:pt x="591" y="26"/>
                </a:lnTo>
                <a:lnTo>
                  <a:pt x="560" y="18"/>
                </a:lnTo>
                <a:lnTo>
                  <a:pt x="531" y="11"/>
                </a:lnTo>
                <a:lnTo>
                  <a:pt x="500" y="6"/>
                </a:lnTo>
                <a:lnTo>
                  <a:pt x="469" y="2"/>
                </a:lnTo>
                <a:lnTo>
                  <a:pt x="438" y="0"/>
                </a:lnTo>
                <a:lnTo>
                  <a:pt x="407" y="0"/>
                </a:lnTo>
                <a:lnTo>
                  <a:pt x="349" y="2"/>
                </a:lnTo>
                <a:lnTo>
                  <a:pt x="293" y="9"/>
                </a:lnTo>
                <a:lnTo>
                  <a:pt x="240" y="22"/>
                </a:lnTo>
                <a:lnTo>
                  <a:pt x="187" y="38"/>
                </a:lnTo>
                <a:lnTo>
                  <a:pt x="138" y="58"/>
                </a:lnTo>
                <a:lnTo>
                  <a:pt x="89" y="82"/>
                </a:lnTo>
                <a:lnTo>
                  <a:pt x="44" y="111"/>
                </a:lnTo>
                <a:lnTo>
                  <a:pt x="0" y="142"/>
                </a:lnTo>
              </a:path>
            </a:pathLst>
          </a:custGeom>
          <a:noFill/>
          <a:ln w="22225">
            <a:solidFill>
              <a:srgbClr val="2566A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9" name="Freeform 37"/>
          <p:cNvSpPr>
            <a:spLocks/>
          </p:cNvSpPr>
          <p:nvPr/>
        </p:nvSpPr>
        <p:spPr bwMode="auto">
          <a:xfrm>
            <a:off x="7237413" y="4852988"/>
            <a:ext cx="68262" cy="574675"/>
          </a:xfrm>
          <a:custGeom>
            <a:avLst/>
            <a:gdLst>
              <a:gd name="T0" fmla="*/ 2147483647 w 43"/>
              <a:gd name="T1" fmla="*/ 2147483647 h 362"/>
              <a:gd name="T2" fmla="*/ 2147483647 w 43"/>
              <a:gd name="T3" fmla="*/ 2147483647 h 362"/>
              <a:gd name="T4" fmla="*/ 2147483647 w 43"/>
              <a:gd name="T5" fmla="*/ 2147483647 h 362"/>
              <a:gd name="T6" fmla="*/ 2147483647 w 43"/>
              <a:gd name="T7" fmla="*/ 2147483647 h 362"/>
              <a:gd name="T8" fmla="*/ 2147483647 w 43"/>
              <a:gd name="T9" fmla="*/ 2147483647 h 362"/>
              <a:gd name="T10" fmla="*/ 2147483647 w 43"/>
              <a:gd name="T11" fmla="*/ 2147483647 h 362"/>
              <a:gd name="T12" fmla="*/ 2147483647 w 43"/>
              <a:gd name="T13" fmla="*/ 2147483647 h 362"/>
              <a:gd name="T14" fmla="*/ 2147483647 w 43"/>
              <a:gd name="T15" fmla="*/ 2147483647 h 362"/>
              <a:gd name="T16" fmla="*/ 2147483647 w 43"/>
              <a:gd name="T17" fmla="*/ 2147483647 h 362"/>
              <a:gd name="T18" fmla="*/ 2147483647 w 43"/>
              <a:gd name="T19" fmla="*/ 2147483647 h 362"/>
              <a:gd name="T20" fmla="*/ 2147483647 w 43"/>
              <a:gd name="T21" fmla="*/ 2147483647 h 362"/>
              <a:gd name="T22" fmla="*/ 2147483647 w 43"/>
              <a:gd name="T23" fmla="*/ 2147483647 h 362"/>
              <a:gd name="T24" fmla="*/ 2147483647 w 43"/>
              <a:gd name="T25" fmla="*/ 2147483647 h 362"/>
              <a:gd name="T26" fmla="*/ 0 w 43"/>
              <a:gd name="T27" fmla="*/ 0 h 3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"/>
              <a:gd name="T43" fmla="*/ 0 h 362"/>
              <a:gd name="T44" fmla="*/ 43 w 43"/>
              <a:gd name="T45" fmla="*/ 362 h 3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" h="362">
                <a:moveTo>
                  <a:pt x="29" y="362"/>
                </a:moveTo>
                <a:lnTo>
                  <a:pt x="29" y="362"/>
                </a:lnTo>
                <a:lnTo>
                  <a:pt x="36" y="329"/>
                </a:lnTo>
                <a:lnTo>
                  <a:pt x="40" y="298"/>
                </a:lnTo>
                <a:lnTo>
                  <a:pt x="43" y="264"/>
                </a:lnTo>
                <a:lnTo>
                  <a:pt x="43" y="231"/>
                </a:lnTo>
                <a:lnTo>
                  <a:pt x="43" y="202"/>
                </a:lnTo>
                <a:lnTo>
                  <a:pt x="40" y="171"/>
                </a:lnTo>
                <a:lnTo>
                  <a:pt x="36" y="142"/>
                </a:lnTo>
                <a:lnTo>
                  <a:pt x="32" y="113"/>
                </a:lnTo>
                <a:lnTo>
                  <a:pt x="27" y="84"/>
                </a:lnTo>
                <a:lnTo>
                  <a:pt x="18" y="55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2566A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0" name="Freeform 38"/>
          <p:cNvSpPr>
            <a:spLocks/>
          </p:cNvSpPr>
          <p:nvPr/>
        </p:nvSpPr>
        <p:spPr bwMode="auto">
          <a:xfrm>
            <a:off x="6754813" y="5832475"/>
            <a:ext cx="346075" cy="296863"/>
          </a:xfrm>
          <a:custGeom>
            <a:avLst/>
            <a:gdLst>
              <a:gd name="T0" fmla="*/ 0 w 218"/>
              <a:gd name="T1" fmla="*/ 2147483647 h 187"/>
              <a:gd name="T2" fmla="*/ 0 w 218"/>
              <a:gd name="T3" fmla="*/ 2147483647 h 187"/>
              <a:gd name="T4" fmla="*/ 2147483647 w 218"/>
              <a:gd name="T5" fmla="*/ 2147483647 h 187"/>
              <a:gd name="T6" fmla="*/ 2147483647 w 218"/>
              <a:gd name="T7" fmla="*/ 2147483647 h 187"/>
              <a:gd name="T8" fmla="*/ 2147483647 w 218"/>
              <a:gd name="T9" fmla="*/ 2147483647 h 187"/>
              <a:gd name="T10" fmla="*/ 2147483647 w 218"/>
              <a:gd name="T11" fmla="*/ 2147483647 h 187"/>
              <a:gd name="T12" fmla="*/ 2147483647 w 218"/>
              <a:gd name="T13" fmla="*/ 2147483647 h 187"/>
              <a:gd name="T14" fmla="*/ 2147483647 w 218"/>
              <a:gd name="T15" fmla="*/ 2147483647 h 187"/>
              <a:gd name="T16" fmla="*/ 2147483647 w 218"/>
              <a:gd name="T17" fmla="*/ 2147483647 h 187"/>
              <a:gd name="T18" fmla="*/ 2147483647 w 218"/>
              <a:gd name="T19" fmla="*/ 0 h 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"/>
              <a:gd name="T31" fmla="*/ 0 h 187"/>
              <a:gd name="T32" fmla="*/ 218 w 218"/>
              <a:gd name="T33" fmla="*/ 187 h 1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" h="187">
                <a:moveTo>
                  <a:pt x="0" y="187"/>
                </a:moveTo>
                <a:lnTo>
                  <a:pt x="0" y="187"/>
                </a:lnTo>
                <a:lnTo>
                  <a:pt x="31" y="169"/>
                </a:lnTo>
                <a:lnTo>
                  <a:pt x="62" y="149"/>
                </a:lnTo>
                <a:lnTo>
                  <a:pt x="91" y="129"/>
                </a:lnTo>
                <a:lnTo>
                  <a:pt x="120" y="105"/>
                </a:lnTo>
                <a:lnTo>
                  <a:pt x="147" y="83"/>
                </a:lnTo>
                <a:lnTo>
                  <a:pt x="171" y="56"/>
                </a:lnTo>
                <a:lnTo>
                  <a:pt x="196" y="29"/>
                </a:lnTo>
                <a:lnTo>
                  <a:pt x="218" y="0"/>
                </a:lnTo>
              </a:path>
            </a:pathLst>
          </a:custGeom>
          <a:noFill/>
          <a:ln w="22225">
            <a:solidFill>
              <a:srgbClr val="2566A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1" name="Freeform 39"/>
          <p:cNvSpPr>
            <a:spLocks/>
          </p:cNvSpPr>
          <p:nvPr/>
        </p:nvSpPr>
        <p:spPr bwMode="auto">
          <a:xfrm>
            <a:off x="5291138" y="5484813"/>
            <a:ext cx="606425" cy="682625"/>
          </a:xfrm>
          <a:custGeom>
            <a:avLst/>
            <a:gdLst>
              <a:gd name="T0" fmla="*/ 0 w 382"/>
              <a:gd name="T1" fmla="*/ 0 h 430"/>
              <a:gd name="T2" fmla="*/ 0 w 382"/>
              <a:gd name="T3" fmla="*/ 0 h 430"/>
              <a:gd name="T4" fmla="*/ 2147483647 w 382"/>
              <a:gd name="T5" fmla="*/ 2147483647 h 430"/>
              <a:gd name="T6" fmla="*/ 2147483647 w 382"/>
              <a:gd name="T7" fmla="*/ 2147483647 h 430"/>
              <a:gd name="T8" fmla="*/ 2147483647 w 382"/>
              <a:gd name="T9" fmla="*/ 2147483647 h 430"/>
              <a:gd name="T10" fmla="*/ 2147483647 w 382"/>
              <a:gd name="T11" fmla="*/ 2147483647 h 430"/>
              <a:gd name="T12" fmla="*/ 2147483647 w 382"/>
              <a:gd name="T13" fmla="*/ 2147483647 h 430"/>
              <a:gd name="T14" fmla="*/ 2147483647 w 382"/>
              <a:gd name="T15" fmla="*/ 2147483647 h 430"/>
              <a:gd name="T16" fmla="*/ 2147483647 w 382"/>
              <a:gd name="T17" fmla="*/ 2147483647 h 430"/>
              <a:gd name="T18" fmla="*/ 2147483647 w 382"/>
              <a:gd name="T19" fmla="*/ 2147483647 h 430"/>
              <a:gd name="T20" fmla="*/ 2147483647 w 382"/>
              <a:gd name="T21" fmla="*/ 2147483647 h 430"/>
              <a:gd name="T22" fmla="*/ 2147483647 w 382"/>
              <a:gd name="T23" fmla="*/ 2147483647 h 430"/>
              <a:gd name="T24" fmla="*/ 2147483647 w 382"/>
              <a:gd name="T25" fmla="*/ 2147483647 h 430"/>
              <a:gd name="T26" fmla="*/ 2147483647 w 382"/>
              <a:gd name="T27" fmla="*/ 2147483647 h 430"/>
              <a:gd name="T28" fmla="*/ 2147483647 w 382"/>
              <a:gd name="T29" fmla="*/ 2147483647 h 430"/>
              <a:gd name="T30" fmla="*/ 2147483647 w 382"/>
              <a:gd name="T31" fmla="*/ 2147483647 h 430"/>
              <a:gd name="T32" fmla="*/ 2147483647 w 382"/>
              <a:gd name="T33" fmla="*/ 2147483647 h 430"/>
              <a:gd name="T34" fmla="*/ 2147483647 w 382"/>
              <a:gd name="T35" fmla="*/ 2147483647 h 4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2"/>
              <a:gd name="T55" fmla="*/ 0 h 430"/>
              <a:gd name="T56" fmla="*/ 382 w 382"/>
              <a:gd name="T57" fmla="*/ 430 h 4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2" h="430">
                <a:moveTo>
                  <a:pt x="0" y="0"/>
                </a:moveTo>
                <a:lnTo>
                  <a:pt x="0" y="0"/>
                </a:lnTo>
                <a:lnTo>
                  <a:pt x="11" y="35"/>
                </a:lnTo>
                <a:lnTo>
                  <a:pt x="25" y="71"/>
                </a:lnTo>
                <a:lnTo>
                  <a:pt x="38" y="106"/>
                </a:lnTo>
                <a:lnTo>
                  <a:pt x="56" y="139"/>
                </a:lnTo>
                <a:lnTo>
                  <a:pt x="74" y="171"/>
                </a:lnTo>
                <a:lnTo>
                  <a:pt x="96" y="202"/>
                </a:lnTo>
                <a:lnTo>
                  <a:pt x="118" y="233"/>
                </a:lnTo>
                <a:lnTo>
                  <a:pt x="140" y="262"/>
                </a:lnTo>
                <a:lnTo>
                  <a:pt x="167" y="288"/>
                </a:lnTo>
                <a:lnTo>
                  <a:pt x="194" y="313"/>
                </a:lnTo>
                <a:lnTo>
                  <a:pt x="220" y="337"/>
                </a:lnTo>
                <a:lnTo>
                  <a:pt x="251" y="359"/>
                </a:lnTo>
                <a:lnTo>
                  <a:pt x="282" y="379"/>
                </a:lnTo>
                <a:lnTo>
                  <a:pt x="314" y="399"/>
                </a:lnTo>
                <a:lnTo>
                  <a:pt x="347" y="417"/>
                </a:lnTo>
                <a:lnTo>
                  <a:pt x="382" y="430"/>
                </a:lnTo>
              </a:path>
            </a:pathLst>
          </a:custGeom>
          <a:noFill/>
          <a:ln w="22225">
            <a:solidFill>
              <a:srgbClr val="2566A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2" name="Freeform 40"/>
          <p:cNvSpPr>
            <a:spLocks/>
          </p:cNvSpPr>
          <p:nvPr/>
        </p:nvSpPr>
        <p:spPr bwMode="auto">
          <a:xfrm>
            <a:off x="6670675" y="6054725"/>
            <a:ext cx="161925" cy="109538"/>
          </a:xfrm>
          <a:custGeom>
            <a:avLst/>
            <a:gdLst>
              <a:gd name="T0" fmla="*/ 2147483647 w 102"/>
              <a:gd name="T1" fmla="*/ 2147483647 h 69"/>
              <a:gd name="T2" fmla="*/ 2147483647 w 102"/>
              <a:gd name="T3" fmla="*/ 0 h 69"/>
              <a:gd name="T4" fmla="*/ 2147483647 w 102"/>
              <a:gd name="T5" fmla="*/ 0 h 69"/>
              <a:gd name="T6" fmla="*/ 2147483647 w 102"/>
              <a:gd name="T7" fmla="*/ 0 h 69"/>
              <a:gd name="T8" fmla="*/ 2147483647 w 102"/>
              <a:gd name="T9" fmla="*/ 2147483647 h 69"/>
              <a:gd name="T10" fmla="*/ 0 w 102"/>
              <a:gd name="T11" fmla="*/ 2147483647 h 69"/>
              <a:gd name="T12" fmla="*/ 0 w 102"/>
              <a:gd name="T13" fmla="*/ 2147483647 h 69"/>
              <a:gd name="T14" fmla="*/ 2147483647 w 102"/>
              <a:gd name="T15" fmla="*/ 2147483647 h 69"/>
              <a:gd name="T16" fmla="*/ 2147483647 w 102"/>
              <a:gd name="T17" fmla="*/ 2147483647 h 69"/>
              <a:gd name="T18" fmla="*/ 2147483647 w 102"/>
              <a:gd name="T19" fmla="*/ 2147483647 h 69"/>
              <a:gd name="T20" fmla="*/ 2147483647 w 102"/>
              <a:gd name="T21" fmla="*/ 2147483647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2"/>
              <a:gd name="T34" fmla="*/ 0 h 69"/>
              <a:gd name="T35" fmla="*/ 102 w 102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2" h="69">
                <a:moveTo>
                  <a:pt x="73" y="36"/>
                </a:moveTo>
                <a:lnTo>
                  <a:pt x="78" y="0"/>
                </a:lnTo>
                <a:lnTo>
                  <a:pt x="44" y="31"/>
                </a:lnTo>
                <a:lnTo>
                  <a:pt x="0" y="69"/>
                </a:lnTo>
                <a:lnTo>
                  <a:pt x="58" y="63"/>
                </a:lnTo>
                <a:lnTo>
                  <a:pt x="102" y="56"/>
                </a:lnTo>
                <a:lnTo>
                  <a:pt x="73" y="36"/>
                </a:lnTo>
                <a:close/>
              </a:path>
            </a:pathLst>
          </a:custGeom>
          <a:solidFill>
            <a:srgbClr val="2566A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3" name="TextBox 262"/>
          <p:cNvSpPr txBox="1">
            <a:spLocks noChangeArrowheads="1"/>
          </p:cNvSpPr>
          <p:nvPr/>
        </p:nvSpPr>
        <p:spPr bwMode="auto">
          <a:xfrm>
            <a:off x="1485900" y="949325"/>
            <a:ext cx="10493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Reduced P</a:t>
            </a:r>
            <a:r>
              <a:rPr lang="en-US" sz="800" b="1"/>
              <a:t>O</a:t>
            </a:r>
            <a:r>
              <a:rPr lang="en-US" sz="1000" b="1" baseline="-25000"/>
              <a:t>2</a:t>
            </a:r>
            <a:r>
              <a:rPr lang="en-US" sz="1000" b="1"/>
              <a:t> in</a:t>
            </a:r>
          </a:p>
          <a:p>
            <a:r>
              <a:rPr lang="en-US" sz="1000" b="1"/>
              <a:t>blood vessels</a:t>
            </a:r>
          </a:p>
        </p:txBody>
      </p:sp>
      <p:sp>
        <p:nvSpPr>
          <p:cNvPr id="32804" name="TextBox 263"/>
          <p:cNvSpPr txBox="1">
            <a:spLocks noChangeArrowheads="1"/>
          </p:cNvSpPr>
          <p:nvPr/>
        </p:nvSpPr>
        <p:spPr bwMode="auto">
          <a:xfrm>
            <a:off x="1257300" y="2038350"/>
            <a:ext cx="1639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Vasoconstriction of </a:t>
            </a:r>
            <a:br>
              <a:rPr lang="en-US" sz="1000" b="1"/>
            </a:br>
            <a:r>
              <a:rPr lang="en-US" sz="1000" b="1"/>
              <a:t>pulmonary vessels</a:t>
            </a:r>
          </a:p>
        </p:txBody>
      </p:sp>
      <p:sp>
        <p:nvSpPr>
          <p:cNvPr id="32805" name="TextBox 264"/>
          <p:cNvSpPr txBox="1">
            <a:spLocks noChangeArrowheads="1"/>
          </p:cNvSpPr>
          <p:nvPr/>
        </p:nvSpPr>
        <p:spPr bwMode="auto">
          <a:xfrm>
            <a:off x="1295400" y="3103563"/>
            <a:ext cx="21463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(a) Perfusion adjusted to changes</a:t>
            </a:r>
          </a:p>
          <a:p>
            <a:r>
              <a:rPr lang="en-US" sz="1000" b="1"/>
              <a:t>      in ventilation</a:t>
            </a:r>
          </a:p>
        </p:txBody>
      </p:sp>
      <p:sp>
        <p:nvSpPr>
          <p:cNvPr id="32806" name="TextBox 265"/>
          <p:cNvSpPr txBox="1">
            <a:spLocks noChangeArrowheads="1"/>
          </p:cNvSpPr>
          <p:nvPr/>
        </p:nvSpPr>
        <p:spPr bwMode="auto">
          <a:xfrm>
            <a:off x="2555875" y="1493838"/>
            <a:ext cx="739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Response</a:t>
            </a:r>
          </a:p>
          <a:p>
            <a:pPr algn="ctr"/>
            <a:r>
              <a:rPr lang="en-US" sz="1000" b="1"/>
              <a:t>to reduced</a:t>
            </a:r>
          </a:p>
          <a:p>
            <a:pPr algn="ctr"/>
            <a:r>
              <a:rPr lang="en-US" sz="1000" b="1"/>
              <a:t>ventilation</a:t>
            </a:r>
          </a:p>
        </p:txBody>
      </p:sp>
      <p:sp>
        <p:nvSpPr>
          <p:cNvPr id="32807" name="TextBox 266"/>
          <p:cNvSpPr txBox="1">
            <a:spLocks noChangeArrowheads="1"/>
          </p:cNvSpPr>
          <p:nvPr/>
        </p:nvSpPr>
        <p:spPr bwMode="auto">
          <a:xfrm>
            <a:off x="3467100" y="982663"/>
            <a:ext cx="7366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Decreased</a:t>
            </a:r>
          </a:p>
          <a:p>
            <a:r>
              <a:rPr lang="en-US" sz="1000" b="1"/>
              <a:t>airflow</a:t>
            </a:r>
          </a:p>
        </p:txBody>
      </p:sp>
      <p:sp>
        <p:nvSpPr>
          <p:cNvPr id="32808" name="TextBox 267"/>
          <p:cNvSpPr txBox="1">
            <a:spLocks noChangeArrowheads="1"/>
          </p:cNvSpPr>
          <p:nvPr/>
        </p:nvSpPr>
        <p:spPr bwMode="auto">
          <a:xfrm>
            <a:off x="4092575" y="1441450"/>
            <a:ext cx="10477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Result:</a:t>
            </a:r>
          </a:p>
          <a:p>
            <a:pPr algn="ctr"/>
            <a:r>
              <a:rPr lang="en-US" sz="1000" b="1"/>
              <a:t>Blood flow</a:t>
            </a:r>
          </a:p>
          <a:p>
            <a:pPr algn="ctr"/>
            <a:r>
              <a:rPr lang="en-US" sz="1000" b="1"/>
              <a:t>matches airflow</a:t>
            </a:r>
          </a:p>
        </p:txBody>
      </p:sp>
      <p:sp>
        <p:nvSpPr>
          <p:cNvPr id="32809" name="TextBox 268"/>
          <p:cNvSpPr txBox="1">
            <a:spLocks noChangeArrowheads="1"/>
          </p:cNvSpPr>
          <p:nvPr/>
        </p:nvSpPr>
        <p:spPr bwMode="auto">
          <a:xfrm>
            <a:off x="5219700" y="968375"/>
            <a:ext cx="6873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Increased</a:t>
            </a:r>
          </a:p>
          <a:p>
            <a:r>
              <a:rPr lang="en-US" sz="1000" b="1"/>
              <a:t>airflow</a:t>
            </a:r>
          </a:p>
        </p:txBody>
      </p:sp>
      <p:sp>
        <p:nvSpPr>
          <p:cNvPr id="32810" name="TextBox 269"/>
          <p:cNvSpPr txBox="1">
            <a:spLocks noChangeArrowheads="1"/>
          </p:cNvSpPr>
          <p:nvPr/>
        </p:nvSpPr>
        <p:spPr bwMode="auto">
          <a:xfrm>
            <a:off x="6718300" y="969963"/>
            <a:ext cx="10144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Elevated P</a:t>
            </a:r>
            <a:r>
              <a:rPr lang="en-US" sz="800" b="1"/>
              <a:t>O</a:t>
            </a:r>
            <a:r>
              <a:rPr lang="en-US" sz="1000" b="1" baseline="-25000"/>
              <a:t>2</a:t>
            </a:r>
            <a:r>
              <a:rPr lang="en-US" sz="1000" b="1"/>
              <a:t> in</a:t>
            </a:r>
          </a:p>
          <a:p>
            <a:r>
              <a:rPr lang="en-US" sz="1000" b="1"/>
              <a:t>blood vessels</a:t>
            </a:r>
          </a:p>
        </p:txBody>
      </p:sp>
      <p:sp>
        <p:nvSpPr>
          <p:cNvPr id="32811" name="TextBox 270"/>
          <p:cNvSpPr txBox="1">
            <a:spLocks noChangeArrowheads="1"/>
          </p:cNvSpPr>
          <p:nvPr/>
        </p:nvSpPr>
        <p:spPr bwMode="auto">
          <a:xfrm>
            <a:off x="6794500" y="2014538"/>
            <a:ext cx="12398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Vasodilation of</a:t>
            </a:r>
          </a:p>
          <a:p>
            <a:r>
              <a:rPr lang="en-US" sz="1000" b="1"/>
              <a:t>pulmonary vessels</a:t>
            </a:r>
          </a:p>
        </p:txBody>
      </p:sp>
      <p:sp>
        <p:nvSpPr>
          <p:cNvPr id="32812" name="TextBox 271"/>
          <p:cNvSpPr txBox="1">
            <a:spLocks noChangeArrowheads="1"/>
          </p:cNvSpPr>
          <p:nvPr/>
        </p:nvSpPr>
        <p:spPr bwMode="auto">
          <a:xfrm>
            <a:off x="5870575" y="2562225"/>
            <a:ext cx="7334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Increased</a:t>
            </a:r>
          </a:p>
          <a:p>
            <a:r>
              <a:rPr lang="en-US" sz="1000" b="1"/>
              <a:t>blood flow</a:t>
            </a:r>
          </a:p>
        </p:txBody>
      </p:sp>
      <p:sp>
        <p:nvSpPr>
          <p:cNvPr id="32813" name="TextBox 272"/>
          <p:cNvSpPr txBox="1">
            <a:spLocks noChangeArrowheads="1"/>
          </p:cNvSpPr>
          <p:nvPr/>
        </p:nvSpPr>
        <p:spPr bwMode="auto">
          <a:xfrm>
            <a:off x="5899150" y="1493838"/>
            <a:ext cx="836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Response</a:t>
            </a:r>
          </a:p>
          <a:p>
            <a:pPr algn="ctr"/>
            <a:r>
              <a:rPr lang="en-US" sz="1000" b="1"/>
              <a:t>to increased</a:t>
            </a:r>
          </a:p>
          <a:p>
            <a:pPr algn="ctr"/>
            <a:r>
              <a:rPr lang="en-US" sz="1000" b="1"/>
              <a:t>ventilation</a:t>
            </a:r>
          </a:p>
        </p:txBody>
      </p:sp>
      <p:sp>
        <p:nvSpPr>
          <p:cNvPr id="32814" name="TextBox 273"/>
          <p:cNvSpPr txBox="1">
            <a:spLocks noChangeArrowheads="1"/>
          </p:cNvSpPr>
          <p:nvPr/>
        </p:nvSpPr>
        <p:spPr bwMode="auto">
          <a:xfrm>
            <a:off x="5156200" y="4449763"/>
            <a:ext cx="7334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Increased</a:t>
            </a:r>
          </a:p>
          <a:p>
            <a:r>
              <a:rPr lang="en-US" sz="1000" b="1"/>
              <a:t>blood flow</a:t>
            </a:r>
          </a:p>
        </p:txBody>
      </p:sp>
      <p:sp>
        <p:nvSpPr>
          <p:cNvPr id="32815" name="TextBox 274"/>
          <p:cNvSpPr txBox="1">
            <a:spLocks noChangeArrowheads="1"/>
          </p:cNvSpPr>
          <p:nvPr/>
        </p:nvSpPr>
        <p:spPr bwMode="auto">
          <a:xfrm>
            <a:off x="2655888" y="2562225"/>
            <a:ext cx="7366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Decreased</a:t>
            </a:r>
          </a:p>
          <a:p>
            <a:r>
              <a:rPr lang="en-US" sz="1000" b="1"/>
              <a:t>blood flow</a:t>
            </a:r>
          </a:p>
        </p:txBody>
      </p:sp>
      <p:sp>
        <p:nvSpPr>
          <p:cNvPr id="32816" name="TextBox 275"/>
          <p:cNvSpPr txBox="1">
            <a:spLocks noChangeArrowheads="1"/>
          </p:cNvSpPr>
          <p:nvPr/>
        </p:nvSpPr>
        <p:spPr bwMode="auto">
          <a:xfrm>
            <a:off x="1654175" y="4529138"/>
            <a:ext cx="1270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Reduced P</a:t>
            </a:r>
            <a:r>
              <a:rPr lang="en-US" sz="800" b="1"/>
              <a:t>CO</a:t>
            </a:r>
            <a:r>
              <a:rPr lang="en-US" sz="1000" b="1" baseline="-25000"/>
              <a:t>2 </a:t>
            </a:r>
            <a:br>
              <a:rPr lang="en-US" sz="1000" b="1" baseline="-25000"/>
            </a:br>
            <a:r>
              <a:rPr lang="en-US" sz="1000" b="1"/>
              <a:t>in alveoli</a:t>
            </a:r>
          </a:p>
        </p:txBody>
      </p:sp>
      <p:sp>
        <p:nvSpPr>
          <p:cNvPr id="32817" name="TextBox 276"/>
          <p:cNvSpPr txBox="1">
            <a:spLocks noChangeArrowheads="1"/>
          </p:cNvSpPr>
          <p:nvPr/>
        </p:nvSpPr>
        <p:spPr bwMode="auto">
          <a:xfrm>
            <a:off x="1498600" y="5516563"/>
            <a:ext cx="10048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Constriction of</a:t>
            </a:r>
          </a:p>
          <a:p>
            <a:r>
              <a:rPr lang="en-US" sz="1000" b="1"/>
              <a:t>bronchioles</a:t>
            </a:r>
          </a:p>
        </p:txBody>
      </p:sp>
      <p:sp>
        <p:nvSpPr>
          <p:cNvPr id="32818" name="TextBox 277"/>
          <p:cNvSpPr txBox="1">
            <a:spLocks noChangeArrowheads="1"/>
          </p:cNvSpPr>
          <p:nvPr/>
        </p:nvSpPr>
        <p:spPr bwMode="auto">
          <a:xfrm>
            <a:off x="3313113" y="4454525"/>
            <a:ext cx="7366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Decreased</a:t>
            </a:r>
          </a:p>
          <a:p>
            <a:r>
              <a:rPr lang="en-US" sz="1000" b="1"/>
              <a:t>blood flow</a:t>
            </a:r>
          </a:p>
        </p:txBody>
      </p:sp>
      <p:sp>
        <p:nvSpPr>
          <p:cNvPr id="32819" name="TextBox 278"/>
          <p:cNvSpPr txBox="1">
            <a:spLocks noChangeArrowheads="1"/>
          </p:cNvSpPr>
          <p:nvPr/>
        </p:nvSpPr>
        <p:spPr bwMode="auto">
          <a:xfrm>
            <a:off x="2566988" y="4992688"/>
            <a:ext cx="739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Response</a:t>
            </a:r>
          </a:p>
          <a:p>
            <a:pPr algn="ctr"/>
            <a:r>
              <a:rPr lang="en-US" sz="1000" b="1"/>
              <a:t>to reduced</a:t>
            </a:r>
          </a:p>
          <a:p>
            <a:pPr algn="ctr"/>
            <a:r>
              <a:rPr lang="en-US" sz="1000" b="1"/>
              <a:t>perfusion</a:t>
            </a:r>
          </a:p>
        </p:txBody>
      </p:sp>
      <p:sp>
        <p:nvSpPr>
          <p:cNvPr id="32820" name="TextBox 279"/>
          <p:cNvSpPr txBox="1">
            <a:spLocks noChangeArrowheads="1"/>
          </p:cNvSpPr>
          <p:nvPr/>
        </p:nvSpPr>
        <p:spPr bwMode="auto">
          <a:xfrm>
            <a:off x="2565400" y="6046788"/>
            <a:ext cx="7366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Decreased</a:t>
            </a:r>
          </a:p>
          <a:p>
            <a:r>
              <a:rPr lang="en-US" sz="1000" b="1"/>
              <a:t>airflow</a:t>
            </a:r>
          </a:p>
        </p:txBody>
      </p:sp>
      <p:sp>
        <p:nvSpPr>
          <p:cNvPr id="32821" name="TextBox 280"/>
          <p:cNvSpPr txBox="1">
            <a:spLocks noChangeArrowheads="1"/>
          </p:cNvSpPr>
          <p:nvPr/>
        </p:nvSpPr>
        <p:spPr bwMode="auto">
          <a:xfrm>
            <a:off x="4097338" y="4938713"/>
            <a:ext cx="10699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Result:</a:t>
            </a:r>
          </a:p>
          <a:p>
            <a:pPr algn="ctr"/>
            <a:r>
              <a:rPr lang="en-US" sz="1000" b="1"/>
              <a:t>Airflow matches</a:t>
            </a:r>
          </a:p>
          <a:p>
            <a:pPr algn="ctr"/>
            <a:r>
              <a:rPr lang="en-US" sz="1000" b="1"/>
              <a:t>blood flow</a:t>
            </a:r>
          </a:p>
        </p:txBody>
      </p:sp>
      <p:sp>
        <p:nvSpPr>
          <p:cNvPr id="32822" name="TextBox 281"/>
          <p:cNvSpPr txBox="1">
            <a:spLocks noChangeArrowheads="1"/>
          </p:cNvSpPr>
          <p:nvPr/>
        </p:nvSpPr>
        <p:spPr bwMode="auto">
          <a:xfrm>
            <a:off x="6783388" y="4525963"/>
            <a:ext cx="9382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Elevated P</a:t>
            </a:r>
            <a:r>
              <a:rPr lang="en-US" sz="800" b="1"/>
              <a:t>CO</a:t>
            </a:r>
            <a:r>
              <a:rPr lang="en-US" sz="1000" b="1" baseline="-25000"/>
              <a:t>2</a:t>
            </a:r>
          </a:p>
          <a:p>
            <a:r>
              <a:rPr lang="en-US" sz="1000" b="1"/>
              <a:t>in alveoli</a:t>
            </a:r>
          </a:p>
        </p:txBody>
      </p:sp>
      <p:sp>
        <p:nvSpPr>
          <p:cNvPr id="32823" name="TextBox 282"/>
          <p:cNvSpPr txBox="1">
            <a:spLocks noChangeArrowheads="1"/>
          </p:cNvSpPr>
          <p:nvPr/>
        </p:nvSpPr>
        <p:spPr bwMode="auto">
          <a:xfrm>
            <a:off x="6883400" y="5503863"/>
            <a:ext cx="8175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Dilation of</a:t>
            </a:r>
          </a:p>
          <a:p>
            <a:r>
              <a:rPr lang="en-US" sz="1000" b="1"/>
              <a:t>bronchioles</a:t>
            </a:r>
          </a:p>
        </p:txBody>
      </p:sp>
      <p:sp>
        <p:nvSpPr>
          <p:cNvPr id="32824" name="TextBox 283"/>
          <p:cNvSpPr txBox="1">
            <a:spLocks noChangeArrowheads="1"/>
          </p:cNvSpPr>
          <p:nvPr/>
        </p:nvSpPr>
        <p:spPr bwMode="auto">
          <a:xfrm>
            <a:off x="5986463" y="6046788"/>
            <a:ext cx="6873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Increased</a:t>
            </a:r>
          </a:p>
          <a:p>
            <a:r>
              <a:rPr lang="en-US" sz="1000" b="1"/>
              <a:t>airflow</a:t>
            </a:r>
          </a:p>
        </p:txBody>
      </p:sp>
      <p:sp>
        <p:nvSpPr>
          <p:cNvPr id="32825" name="TextBox 284"/>
          <p:cNvSpPr txBox="1">
            <a:spLocks noChangeArrowheads="1"/>
          </p:cNvSpPr>
          <p:nvPr/>
        </p:nvSpPr>
        <p:spPr bwMode="auto">
          <a:xfrm>
            <a:off x="5907088" y="4992688"/>
            <a:ext cx="8366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Response</a:t>
            </a:r>
          </a:p>
          <a:p>
            <a:pPr algn="ctr"/>
            <a:r>
              <a:rPr lang="en-US" sz="1000" b="1"/>
              <a:t>to increased</a:t>
            </a:r>
          </a:p>
          <a:p>
            <a:pPr algn="ctr"/>
            <a:r>
              <a:rPr lang="en-US" sz="1000" b="1"/>
              <a:t>perfusion</a:t>
            </a:r>
          </a:p>
        </p:txBody>
      </p:sp>
      <p:sp>
        <p:nvSpPr>
          <p:cNvPr id="32826" name="TextBox 70"/>
          <p:cNvSpPr txBox="1">
            <a:spLocks noChangeArrowheads="1"/>
          </p:cNvSpPr>
          <p:nvPr/>
        </p:nvSpPr>
        <p:spPr bwMode="auto">
          <a:xfrm>
            <a:off x="1295400" y="6532563"/>
            <a:ext cx="29575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(b) Ventilation adjusted to changes in perfusion</a:t>
            </a:r>
          </a:p>
        </p:txBody>
      </p:sp>
      <p:sp>
        <p:nvSpPr>
          <p:cNvPr id="32827" name="Title 6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22.22</a:t>
            </a:r>
          </a:p>
        </p:txBody>
      </p:sp>
      <p:sp>
        <p:nvSpPr>
          <p:cNvPr id="32828" name="Rectangle 5"/>
          <p:cNvSpPr>
            <a:spLocks noChangeArrowheads="1"/>
          </p:cNvSpPr>
          <p:nvPr/>
        </p:nvSpPr>
        <p:spPr bwMode="auto">
          <a:xfrm>
            <a:off x="2074863" y="71438"/>
            <a:ext cx="4994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sal03717_22_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7563" y="477838"/>
            <a:ext cx="4962525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Line 9"/>
          <p:cNvSpPr>
            <a:spLocks noChangeShapeType="1"/>
          </p:cNvSpPr>
          <p:nvPr/>
        </p:nvSpPr>
        <p:spPr bwMode="auto">
          <a:xfrm flipV="1">
            <a:off x="4125913" y="5661025"/>
            <a:ext cx="0" cy="23971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Freeform 10"/>
          <p:cNvSpPr>
            <a:spLocks/>
          </p:cNvSpPr>
          <p:nvPr/>
        </p:nvSpPr>
        <p:spPr bwMode="auto">
          <a:xfrm>
            <a:off x="4043363" y="5527675"/>
            <a:ext cx="165100" cy="196850"/>
          </a:xfrm>
          <a:custGeom>
            <a:avLst/>
            <a:gdLst>
              <a:gd name="T0" fmla="*/ 2147483647 w 105"/>
              <a:gd name="T1" fmla="*/ 2147483647 h 124"/>
              <a:gd name="T2" fmla="*/ 2147483647 w 105"/>
              <a:gd name="T3" fmla="*/ 2147483647 h 124"/>
              <a:gd name="T4" fmla="*/ 0 w 105"/>
              <a:gd name="T5" fmla="*/ 2147483647 h 124"/>
              <a:gd name="T6" fmla="*/ 2147483647 w 105"/>
              <a:gd name="T7" fmla="*/ 0 h 124"/>
              <a:gd name="T8" fmla="*/ 2147483647 w 105"/>
              <a:gd name="T9" fmla="*/ 2147483647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"/>
              <a:gd name="T16" fmla="*/ 0 h 124"/>
              <a:gd name="T17" fmla="*/ 105 w 105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" h="124">
                <a:moveTo>
                  <a:pt x="105" y="124"/>
                </a:moveTo>
                <a:lnTo>
                  <a:pt x="52" y="103"/>
                </a:lnTo>
                <a:lnTo>
                  <a:pt x="0" y="124"/>
                </a:lnTo>
                <a:lnTo>
                  <a:pt x="52" y="0"/>
                </a:lnTo>
                <a:lnTo>
                  <a:pt x="105" y="1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Line 11"/>
          <p:cNvSpPr>
            <a:spLocks noChangeShapeType="1"/>
          </p:cNvSpPr>
          <p:nvPr/>
        </p:nvSpPr>
        <p:spPr bwMode="auto">
          <a:xfrm flipV="1">
            <a:off x="6792913" y="5661025"/>
            <a:ext cx="0" cy="23971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Freeform 12"/>
          <p:cNvSpPr>
            <a:spLocks/>
          </p:cNvSpPr>
          <p:nvPr/>
        </p:nvSpPr>
        <p:spPr bwMode="auto">
          <a:xfrm>
            <a:off x="6710363" y="5527675"/>
            <a:ext cx="165100" cy="196850"/>
          </a:xfrm>
          <a:custGeom>
            <a:avLst/>
            <a:gdLst>
              <a:gd name="T0" fmla="*/ 2147483647 w 103"/>
              <a:gd name="T1" fmla="*/ 2147483647 h 124"/>
              <a:gd name="T2" fmla="*/ 2147483647 w 103"/>
              <a:gd name="T3" fmla="*/ 2147483647 h 124"/>
              <a:gd name="T4" fmla="*/ 0 w 103"/>
              <a:gd name="T5" fmla="*/ 2147483647 h 124"/>
              <a:gd name="T6" fmla="*/ 2147483647 w 103"/>
              <a:gd name="T7" fmla="*/ 0 h 124"/>
              <a:gd name="T8" fmla="*/ 2147483647 w 103"/>
              <a:gd name="T9" fmla="*/ 2147483647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"/>
              <a:gd name="T16" fmla="*/ 0 h 124"/>
              <a:gd name="T17" fmla="*/ 103 w 103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" h="124">
                <a:moveTo>
                  <a:pt x="103" y="124"/>
                </a:moveTo>
                <a:lnTo>
                  <a:pt x="50" y="103"/>
                </a:lnTo>
                <a:lnTo>
                  <a:pt x="0" y="124"/>
                </a:lnTo>
                <a:lnTo>
                  <a:pt x="50" y="0"/>
                </a:lnTo>
                <a:lnTo>
                  <a:pt x="103" y="1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Line 13"/>
          <p:cNvSpPr>
            <a:spLocks noChangeShapeType="1"/>
          </p:cNvSpPr>
          <p:nvPr/>
        </p:nvSpPr>
        <p:spPr bwMode="auto">
          <a:xfrm>
            <a:off x="3205163" y="1138238"/>
            <a:ext cx="3175" cy="30162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14"/>
          <p:cNvSpPr>
            <a:spLocks noChangeShapeType="1"/>
          </p:cNvSpPr>
          <p:nvPr/>
        </p:nvSpPr>
        <p:spPr bwMode="auto">
          <a:xfrm>
            <a:off x="3205163" y="596900"/>
            <a:ext cx="3175" cy="23653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Freeform 15"/>
          <p:cNvSpPr>
            <a:spLocks/>
          </p:cNvSpPr>
          <p:nvPr/>
        </p:nvSpPr>
        <p:spPr bwMode="auto">
          <a:xfrm>
            <a:off x="3148013" y="490538"/>
            <a:ext cx="117475" cy="147637"/>
          </a:xfrm>
          <a:custGeom>
            <a:avLst/>
            <a:gdLst>
              <a:gd name="T0" fmla="*/ 2147483647 w 74"/>
              <a:gd name="T1" fmla="*/ 0 h 93"/>
              <a:gd name="T2" fmla="*/ 2147483647 w 74"/>
              <a:gd name="T3" fmla="*/ 2147483647 h 93"/>
              <a:gd name="T4" fmla="*/ 2147483647 w 74"/>
              <a:gd name="T5" fmla="*/ 2147483647 h 93"/>
              <a:gd name="T6" fmla="*/ 0 w 74"/>
              <a:gd name="T7" fmla="*/ 2147483647 h 93"/>
              <a:gd name="T8" fmla="*/ 2147483647 w 74"/>
              <a:gd name="T9" fmla="*/ 0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93"/>
              <a:gd name="T17" fmla="*/ 74 w 74"/>
              <a:gd name="T18" fmla="*/ 93 h 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93">
                <a:moveTo>
                  <a:pt x="36" y="0"/>
                </a:moveTo>
                <a:lnTo>
                  <a:pt x="74" y="93"/>
                </a:lnTo>
                <a:lnTo>
                  <a:pt x="36" y="72"/>
                </a:lnTo>
                <a:lnTo>
                  <a:pt x="0" y="93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Freeform 16"/>
          <p:cNvSpPr>
            <a:spLocks/>
          </p:cNvSpPr>
          <p:nvPr/>
        </p:nvSpPr>
        <p:spPr bwMode="auto">
          <a:xfrm>
            <a:off x="3148013" y="1366838"/>
            <a:ext cx="117475" cy="149225"/>
          </a:xfrm>
          <a:custGeom>
            <a:avLst/>
            <a:gdLst>
              <a:gd name="T0" fmla="*/ 2147483647 w 74"/>
              <a:gd name="T1" fmla="*/ 2147483647 h 94"/>
              <a:gd name="T2" fmla="*/ 0 w 74"/>
              <a:gd name="T3" fmla="*/ 0 h 94"/>
              <a:gd name="T4" fmla="*/ 2147483647 w 74"/>
              <a:gd name="T5" fmla="*/ 2147483647 h 94"/>
              <a:gd name="T6" fmla="*/ 2147483647 w 74"/>
              <a:gd name="T7" fmla="*/ 0 h 94"/>
              <a:gd name="T8" fmla="*/ 2147483647 w 74"/>
              <a:gd name="T9" fmla="*/ 2147483647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94"/>
              <a:gd name="T17" fmla="*/ 74 w 74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94">
                <a:moveTo>
                  <a:pt x="36" y="94"/>
                </a:moveTo>
                <a:lnTo>
                  <a:pt x="0" y="0"/>
                </a:lnTo>
                <a:lnTo>
                  <a:pt x="36" y="22"/>
                </a:lnTo>
                <a:lnTo>
                  <a:pt x="74" y="0"/>
                </a:lnTo>
                <a:lnTo>
                  <a:pt x="36" y="9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TextBox 80"/>
          <p:cNvSpPr txBox="1">
            <a:spLocks noChangeArrowheads="1"/>
          </p:cNvSpPr>
          <p:nvPr/>
        </p:nvSpPr>
        <p:spPr bwMode="auto">
          <a:xfrm rot="-5400000">
            <a:off x="6538913" y="2551113"/>
            <a:ext cx="2181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mL O</a:t>
            </a:r>
            <a:r>
              <a:rPr lang="en-US" sz="1900" b="1" baseline="-25000"/>
              <a:t>2</a:t>
            </a:r>
            <a:r>
              <a:rPr lang="en-US" sz="1900" b="1"/>
              <a:t>/dL of blood</a:t>
            </a:r>
          </a:p>
        </p:txBody>
      </p:sp>
      <p:sp>
        <p:nvSpPr>
          <p:cNvPr id="33804" name="TextBox 81"/>
          <p:cNvSpPr txBox="1">
            <a:spLocks noChangeArrowheads="1"/>
          </p:cNvSpPr>
          <p:nvPr/>
        </p:nvSpPr>
        <p:spPr bwMode="auto">
          <a:xfrm>
            <a:off x="6570663" y="5230813"/>
            <a:ext cx="501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100</a:t>
            </a:r>
          </a:p>
        </p:txBody>
      </p:sp>
      <p:sp>
        <p:nvSpPr>
          <p:cNvPr id="33805" name="TextBox 82"/>
          <p:cNvSpPr txBox="1">
            <a:spLocks noChangeArrowheads="1"/>
          </p:cNvSpPr>
          <p:nvPr/>
        </p:nvSpPr>
        <p:spPr bwMode="auto">
          <a:xfrm>
            <a:off x="2241550" y="5230813"/>
            <a:ext cx="228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0</a:t>
            </a:r>
          </a:p>
        </p:txBody>
      </p:sp>
      <p:sp>
        <p:nvSpPr>
          <p:cNvPr id="33806" name="TextBox 84"/>
          <p:cNvSpPr txBox="1">
            <a:spLocks noChangeArrowheads="1"/>
          </p:cNvSpPr>
          <p:nvPr/>
        </p:nvSpPr>
        <p:spPr bwMode="auto">
          <a:xfrm rot="-5400000">
            <a:off x="-912812" y="2490788"/>
            <a:ext cx="47101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Percentage O</a:t>
            </a:r>
            <a:r>
              <a:rPr lang="en-US" sz="1900" b="1" baseline="-25000"/>
              <a:t>2</a:t>
            </a:r>
            <a:r>
              <a:rPr lang="en-US" sz="1900" b="1"/>
              <a:t> saturation of hemoglobin</a:t>
            </a:r>
          </a:p>
        </p:txBody>
      </p:sp>
      <p:sp>
        <p:nvSpPr>
          <p:cNvPr id="33807" name="TextBox 85"/>
          <p:cNvSpPr txBox="1">
            <a:spLocks noChangeArrowheads="1"/>
          </p:cNvSpPr>
          <p:nvPr/>
        </p:nvSpPr>
        <p:spPr bwMode="auto">
          <a:xfrm>
            <a:off x="1635125" y="379413"/>
            <a:ext cx="501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100</a:t>
            </a:r>
          </a:p>
        </p:txBody>
      </p:sp>
      <p:sp>
        <p:nvSpPr>
          <p:cNvPr id="33808" name="TextBox 86"/>
          <p:cNvSpPr txBox="1">
            <a:spLocks noChangeArrowheads="1"/>
          </p:cNvSpPr>
          <p:nvPr/>
        </p:nvSpPr>
        <p:spPr bwMode="auto">
          <a:xfrm>
            <a:off x="1771650" y="1268413"/>
            <a:ext cx="365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80</a:t>
            </a:r>
          </a:p>
        </p:txBody>
      </p:sp>
      <p:sp>
        <p:nvSpPr>
          <p:cNvPr id="33809" name="TextBox 87"/>
          <p:cNvSpPr txBox="1">
            <a:spLocks noChangeArrowheads="1"/>
          </p:cNvSpPr>
          <p:nvPr/>
        </p:nvSpPr>
        <p:spPr bwMode="auto">
          <a:xfrm>
            <a:off x="1771650" y="2157413"/>
            <a:ext cx="365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60</a:t>
            </a:r>
          </a:p>
        </p:txBody>
      </p:sp>
      <p:sp>
        <p:nvSpPr>
          <p:cNvPr id="33810" name="TextBox 88"/>
          <p:cNvSpPr txBox="1">
            <a:spLocks noChangeArrowheads="1"/>
          </p:cNvSpPr>
          <p:nvPr/>
        </p:nvSpPr>
        <p:spPr bwMode="auto">
          <a:xfrm>
            <a:off x="1771650" y="3046413"/>
            <a:ext cx="365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40</a:t>
            </a:r>
          </a:p>
        </p:txBody>
      </p:sp>
      <p:sp>
        <p:nvSpPr>
          <p:cNvPr id="33811" name="TextBox 89"/>
          <p:cNvSpPr txBox="1">
            <a:spLocks noChangeArrowheads="1"/>
          </p:cNvSpPr>
          <p:nvPr/>
        </p:nvSpPr>
        <p:spPr bwMode="auto">
          <a:xfrm>
            <a:off x="1771650" y="3948113"/>
            <a:ext cx="365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20</a:t>
            </a:r>
          </a:p>
        </p:txBody>
      </p:sp>
      <p:sp>
        <p:nvSpPr>
          <p:cNvPr id="33812" name="TextBox 90"/>
          <p:cNvSpPr txBox="1">
            <a:spLocks noChangeArrowheads="1"/>
          </p:cNvSpPr>
          <p:nvPr/>
        </p:nvSpPr>
        <p:spPr bwMode="auto">
          <a:xfrm>
            <a:off x="1912938" y="4837113"/>
            <a:ext cx="228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0</a:t>
            </a:r>
          </a:p>
        </p:txBody>
      </p:sp>
      <p:sp>
        <p:nvSpPr>
          <p:cNvPr id="33813" name="TextBox 91"/>
          <p:cNvSpPr txBox="1">
            <a:spLocks noChangeArrowheads="1"/>
          </p:cNvSpPr>
          <p:nvPr/>
        </p:nvSpPr>
        <p:spPr bwMode="auto">
          <a:xfrm>
            <a:off x="3122613" y="5942013"/>
            <a:ext cx="20574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Systemic tissues</a:t>
            </a:r>
          </a:p>
        </p:txBody>
      </p:sp>
      <p:sp>
        <p:nvSpPr>
          <p:cNvPr id="33814" name="TextBox 92"/>
          <p:cNvSpPr txBox="1">
            <a:spLocks noChangeArrowheads="1"/>
          </p:cNvSpPr>
          <p:nvPr/>
        </p:nvSpPr>
        <p:spPr bwMode="auto">
          <a:xfrm>
            <a:off x="6453188" y="5942013"/>
            <a:ext cx="8858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Alveoli</a:t>
            </a:r>
          </a:p>
        </p:txBody>
      </p:sp>
      <p:sp>
        <p:nvSpPr>
          <p:cNvPr id="33815" name="TextBox 93"/>
          <p:cNvSpPr txBox="1">
            <a:spLocks noChangeArrowheads="1"/>
          </p:cNvSpPr>
          <p:nvPr/>
        </p:nvSpPr>
        <p:spPr bwMode="auto">
          <a:xfrm>
            <a:off x="2984500" y="857250"/>
            <a:ext cx="5762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22%</a:t>
            </a:r>
          </a:p>
        </p:txBody>
      </p:sp>
      <p:sp>
        <p:nvSpPr>
          <p:cNvPr id="33816" name="TextBox 43"/>
          <p:cNvSpPr txBox="1">
            <a:spLocks noChangeArrowheads="1"/>
          </p:cNvSpPr>
          <p:nvPr/>
        </p:nvSpPr>
        <p:spPr bwMode="auto">
          <a:xfrm>
            <a:off x="2468563" y="6384925"/>
            <a:ext cx="4549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Partial pressure of O</a:t>
            </a:r>
            <a:r>
              <a:rPr lang="en-US" sz="1900" b="1" baseline="-25000"/>
              <a:t>2</a:t>
            </a:r>
            <a:r>
              <a:rPr lang="en-US" sz="1900" b="1"/>
              <a:t> (Po</a:t>
            </a:r>
            <a:r>
              <a:rPr lang="en-US" sz="1900" b="1" baseline="-25000"/>
              <a:t>2</a:t>
            </a:r>
            <a:r>
              <a:rPr lang="en-US" sz="1900" b="1"/>
              <a:t>) in mm Hg </a:t>
            </a:r>
          </a:p>
        </p:txBody>
      </p:sp>
      <p:sp>
        <p:nvSpPr>
          <p:cNvPr id="33817" name="TextBox 45"/>
          <p:cNvSpPr txBox="1">
            <a:spLocks noChangeArrowheads="1"/>
          </p:cNvSpPr>
          <p:nvPr/>
        </p:nvSpPr>
        <p:spPr bwMode="auto">
          <a:xfrm>
            <a:off x="7085013" y="2476500"/>
            <a:ext cx="33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10</a:t>
            </a:r>
          </a:p>
        </p:txBody>
      </p:sp>
      <p:sp>
        <p:nvSpPr>
          <p:cNvPr id="33818" name="TextBox 46"/>
          <p:cNvSpPr txBox="1">
            <a:spLocks noChangeArrowheads="1"/>
          </p:cNvSpPr>
          <p:nvPr/>
        </p:nvSpPr>
        <p:spPr bwMode="auto">
          <a:xfrm>
            <a:off x="7085013" y="1346200"/>
            <a:ext cx="365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15</a:t>
            </a:r>
          </a:p>
        </p:txBody>
      </p:sp>
      <p:sp>
        <p:nvSpPr>
          <p:cNvPr id="33819" name="TextBox 47"/>
          <p:cNvSpPr txBox="1">
            <a:spLocks noChangeArrowheads="1"/>
          </p:cNvSpPr>
          <p:nvPr/>
        </p:nvSpPr>
        <p:spPr bwMode="auto">
          <a:xfrm>
            <a:off x="7085013" y="250825"/>
            <a:ext cx="365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20</a:t>
            </a:r>
          </a:p>
        </p:txBody>
      </p:sp>
      <p:sp>
        <p:nvSpPr>
          <p:cNvPr id="33820" name="TextBox 48"/>
          <p:cNvSpPr txBox="1">
            <a:spLocks noChangeArrowheads="1"/>
          </p:cNvSpPr>
          <p:nvPr/>
        </p:nvSpPr>
        <p:spPr bwMode="auto">
          <a:xfrm>
            <a:off x="7085013" y="3590925"/>
            <a:ext cx="22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5</a:t>
            </a:r>
          </a:p>
        </p:txBody>
      </p:sp>
      <p:sp>
        <p:nvSpPr>
          <p:cNvPr id="33821" name="Title 3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22.23</a:t>
            </a:r>
          </a:p>
        </p:txBody>
      </p:sp>
      <p:sp>
        <p:nvSpPr>
          <p:cNvPr id="33822" name="Rectangle 5"/>
          <p:cNvSpPr>
            <a:spLocks noChangeArrowheads="1"/>
          </p:cNvSpPr>
          <p:nvPr/>
        </p:nvSpPr>
        <p:spPr bwMode="auto">
          <a:xfrm>
            <a:off x="2074863" y="98425"/>
            <a:ext cx="4994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33823" name="TextBox 82"/>
          <p:cNvSpPr txBox="1">
            <a:spLocks noChangeArrowheads="1"/>
          </p:cNvSpPr>
          <p:nvPr/>
        </p:nvSpPr>
        <p:spPr bwMode="auto">
          <a:xfrm>
            <a:off x="3055938" y="5230813"/>
            <a:ext cx="365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20</a:t>
            </a:r>
          </a:p>
        </p:txBody>
      </p:sp>
      <p:sp>
        <p:nvSpPr>
          <p:cNvPr id="33824" name="TextBox 82"/>
          <p:cNvSpPr txBox="1">
            <a:spLocks noChangeArrowheads="1"/>
          </p:cNvSpPr>
          <p:nvPr/>
        </p:nvSpPr>
        <p:spPr bwMode="auto">
          <a:xfrm>
            <a:off x="3978275" y="5230813"/>
            <a:ext cx="365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40</a:t>
            </a:r>
          </a:p>
        </p:txBody>
      </p:sp>
      <p:sp>
        <p:nvSpPr>
          <p:cNvPr id="33825" name="TextBox 82"/>
          <p:cNvSpPr txBox="1">
            <a:spLocks noChangeArrowheads="1"/>
          </p:cNvSpPr>
          <p:nvPr/>
        </p:nvSpPr>
        <p:spPr bwMode="auto">
          <a:xfrm>
            <a:off x="4914900" y="5230813"/>
            <a:ext cx="365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60</a:t>
            </a:r>
          </a:p>
        </p:txBody>
      </p:sp>
      <p:sp>
        <p:nvSpPr>
          <p:cNvPr id="33826" name="TextBox 82"/>
          <p:cNvSpPr txBox="1">
            <a:spLocks noChangeArrowheads="1"/>
          </p:cNvSpPr>
          <p:nvPr/>
        </p:nvSpPr>
        <p:spPr bwMode="auto">
          <a:xfrm>
            <a:off x="5795963" y="5230813"/>
            <a:ext cx="365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900" b="1"/>
              <a:t>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87" descr="sal03717_22_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760413"/>
            <a:ext cx="8899525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Line 10"/>
          <p:cNvSpPr>
            <a:spLocks noChangeShapeType="1"/>
          </p:cNvSpPr>
          <p:nvPr/>
        </p:nvSpPr>
        <p:spPr bwMode="auto">
          <a:xfrm>
            <a:off x="6165850" y="2357438"/>
            <a:ext cx="404813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Freeform 11"/>
          <p:cNvSpPr>
            <a:spLocks/>
          </p:cNvSpPr>
          <p:nvPr/>
        </p:nvSpPr>
        <p:spPr bwMode="auto">
          <a:xfrm>
            <a:off x="6513513" y="2309813"/>
            <a:ext cx="112712" cy="92075"/>
          </a:xfrm>
          <a:custGeom>
            <a:avLst/>
            <a:gdLst>
              <a:gd name="T0" fmla="*/ 2147483647 w 71"/>
              <a:gd name="T1" fmla="*/ 2147483647 h 58"/>
              <a:gd name="T2" fmla="*/ 0 w 71"/>
              <a:gd name="T3" fmla="*/ 2147483647 h 58"/>
              <a:gd name="T4" fmla="*/ 2147483647 w 71"/>
              <a:gd name="T5" fmla="*/ 2147483647 h 58"/>
              <a:gd name="T6" fmla="*/ 0 w 71"/>
              <a:gd name="T7" fmla="*/ 0 h 58"/>
              <a:gd name="T8" fmla="*/ 2147483647 w 71"/>
              <a:gd name="T9" fmla="*/ 2147483647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58"/>
              <a:gd name="T17" fmla="*/ 71 w 71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58">
                <a:moveTo>
                  <a:pt x="71" y="30"/>
                </a:moveTo>
                <a:lnTo>
                  <a:pt x="0" y="58"/>
                </a:lnTo>
                <a:lnTo>
                  <a:pt x="16" y="30"/>
                </a:lnTo>
                <a:lnTo>
                  <a:pt x="0" y="0"/>
                </a:lnTo>
                <a:lnTo>
                  <a:pt x="71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Line 12"/>
          <p:cNvSpPr>
            <a:spLocks noChangeShapeType="1"/>
          </p:cNvSpPr>
          <p:nvPr/>
        </p:nvSpPr>
        <p:spPr bwMode="auto">
          <a:xfrm>
            <a:off x="5680075" y="3478213"/>
            <a:ext cx="48895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Freeform 13"/>
          <p:cNvSpPr>
            <a:spLocks/>
          </p:cNvSpPr>
          <p:nvPr/>
        </p:nvSpPr>
        <p:spPr bwMode="auto">
          <a:xfrm>
            <a:off x="6134100" y="3427413"/>
            <a:ext cx="115888" cy="95250"/>
          </a:xfrm>
          <a:custGeom>
            <a:avLst/>
            <a:gdLst>
              <a:gd name="T0" fmla="*/ 2147483647 w 73"/>
              <a:gd name="T1" fmla="*/ 2147483647 h 59"/>
              <a:gd name="T2" fmla="*/ 0 w 73"/>
              <a:gd name="T3" fmla="*/ 2147483647 h 59"/>
              <a:gd name="T4" fmla="*/ 2147483647 w 73"/>
              <a:gd name="T5" fmla="*/ 2147483647 h 59"/>
              <a:gd name="T6" fmla="*/ 0 w 73"/>
              <a:gd name="T7" fmla="*/ 0 h 59"/>
              <a:gd name="T8" fmla="*/ 2147483647 w 73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59"/>
              <a:gd name="T17" fmla="*/ 73 w 73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59">
                <a:moveTo>
                  <a:pt x="73" y="31"/>
                </a:moveTo>
                <a:lnTo>
                  <a:pt x="0" y="59"/>
                </a:lnTo>
                <a:lnTo>
                  <a:pt x="18" y="31"/>
                </a:lnTo>
                <a:lnTo>
                  <a:pt x="0" y="0"/>
                </a:lnTo>
                <a:lnTo>
                  <a:pt x="73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Line 14"/>
          <p:cNvSpPr>
            <a:spLocks noChangeShapeType="1"/>
          </p:cNvSpPr>
          <p:nvPr/>
        </p:nvSpPr>
        <p:spPr bwMode="auto">
          <a:xfrm>
            <a:off x="6746875" y="3478213"/>
            <a:ext cx="217488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Freeform 15"/>
          <p:cNvSpPr>
            <a:spLocks/>
          </p:cNvSpPr>
          <p:nvPr/>
        </p:nvSpPr>
        <p:spPr bwMode="auto">
          <a:xfrm>
            <a:off x="6931025" y="3427413"/>
            <a:ext cx="112713" cy="95250"/>
          </a:xfrm>
          <a:custGeom>
            <a:avLst/>
            <a:gdLst>
              <a:gd name="T0" fmla="*/ 2147483647 w 71"/>
              <a:gd name="T1" fmla="*/ 2147483647 h 59"/>
              <a:gd name="T2" fmla="*/ 0 w 71"/>
              <a:gd name="T3" fmla="*/ 2147483647 h 59"/>
              <a:gd name="T4" fmla="*/ 2147483647 w 71"/>
              <a:gd name="T5" fmla="*/ 2147483647 h 59"/>
              <a:gd name="T6" fmla="*/ 0 w 71"/>
              <a:gd name="T7" fmla="*/ 0 h 59"/>
              <a:gd name="T8" fmla="*/ 2147483647 w 71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59"/>
              <a:gd name="T17" fmla="*/ 71 w 71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59">
                <a:moveTo>
                  <a:pt x="71" y="31"/>
                </a:moveTo>
                <a:lnTo>
                  <a:pt x="0" y="59"/>
                </a:lnTo>
                <a:lnTo>
                  <a:pt x="16" y="31"/>
                </a:lnTo>
                <a:lnTo>
                  <a:pt x="0" y="0"/>
                </a:lnTo>
                <a:lnTo>
                  <a:pt x="71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Line 16"/>
          <p:cNvSpPr>
            <a:spLocks noChangeShapeType="1"/>
          </p:cNvSpPr>
          <p:nvPr/>
        </p:nvSpPr>
        <p:spPr bwMode="auto">
          <a:xfrm flipH="1">
            <a:off x="6103938" y="4389438"/>
            <a:ext cx="465137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Freeform 17"/>
          <p:cNvSpPr>
            <a:spLocks/>
          </p:cNvSpPr>
          <p:nvPr/>
        </p:nvSpPr>
        <p:spPr bwMode="auto">
          <a:xfrm>
            <a:off x="6021388" y="4344988"/>
            <a:ext cx="112712" cy="92075"/>
          </a:xfrm>
          <a:custGeom>
            <a:avLst/>
            <a:gdLst>
              <a:gd name="T0" fmla="*/ 0 w 71"/>
              <a:gd name="T1" fmla="*/ 2147483647 h 59"/>
              <a:gd name="T2" fmla="*/ 2147483647 w 71"/>
              <a:gd name="T3" fmla="*/ 0 h 59"/>
              <a:gd name="T4" fmla="*/ 2147483647 w 71"/>
              <a:gd name="T5" fmla="*/ 2147483647 h 59"/>
              <a:gd name="T6" fmla="*/ 2147483647 w 71"/>
              <a:gd name="T7" fmla="*/ 2147483647 h 59"/>
              <a:gd name="T8" fmla="*/ 0 w 71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59"/>
              <a:gd name="T17" fmla="*/ 71 w 71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59">
                <a:moveTo>
                  <a:pt x="0" y="28"/>
                </a:moveTo>
                <a:lnTo>
                  <a:pt x="71" y="0"/>
                </a:lnTo>
                <a:lnTo>
                  <a:pt x="55" y="28"/>
                </a:lnTo>
                <a:lnTo>
                  <a:pt x="71" y="59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Line 18"/>
          <p:cNvSpPr>
            <a:spLocks noChangeShapeType="1"/>
          </p:cNvSpPr>
          <p:nvPr/>
        </p:nvSpPr>
        <p:spPr bwMode="auto">
          <a:xfrm flipV="1">
            <a:off x="7551738" y="2782888"/>
            <a:ext cx="568325" cy="5619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Freeform 19"/>
          <p:cNvSpPr>
            <a:spLocks/>
          </p:cNvSpPr>
          <p:nvPr/>
        </p:nvSpPr>
        <p:spPr bwMode="auto">
          <a:xfrm>
            <a:off x="8066088" y="2728913"/>
            <a:ext cx="112712" cy="107950"/>
          </a:xfrm>
          <a:custGeom>
            <a:avLst/>
            <a:gdLst>
              <a:gd name="T0" fmla="*/ 2147483647 w 71"/>
              <a:gd name="T1" fmla="*/ 0 h 69"/>
              <a:gd name="T2" fmla="*/ 2147483647 w 71"/>
              <a:gd name="T3" fmla="*/ 2147483647 h 69"/>
              <a:gd name="T4" fmla="*/ 2147483647 w 71"/>
              <a:gd name="T5" fmla="*/ 2147483647 h 69"/>
              <a:gd name="T6" fmla="*/ 0 w 71"/>
              <a:gd name="T7" fmla="*/ 2147483647 h 69"/>
              <a:gd name="T8" fmla="*/ 2147483647 w 71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69"/>
              <a:gd name="T17" fmla="*/ 71 w 71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69">
                <a:moveTo>
                  <a:pt x="71" y="0"/>
                </a:moveTo>
                <a:lnTo>
                  <a:pt x="39" y="69"/>
                </a:lnTo>
                <a:lnTo>
                  <a:pt x="32" y="37"/>
                </a:lnTo>
                <a:lnTo>
                  <a:pt x="0" y="27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9" name="Line 20"/>
          <p:cNvSpPr>
            <a:spLocks noChangeShapeType="1"/>
          </p:cNvSpPr>
          <p:nvPr/>
        </p:nvSpPr>
        <p:spPr bwMode="auto">
          <a:xfrm flipH="1">
            <a:off x="7475538" y="2605088"/>
            <a:ext cx="546100" cy="530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Freeform 21"/>
          <p:cNvSpPr>
            <a:spLocks/>
          </p:cNvSpPr>
          <p:nvPr/>
        </p:nvSpPr>
        <p:spPr bwMode="auto">
          <a:xfrm>
            <a:off x="7416800" y="3078163"/>
            <a:ext cx="115888" cy="111125"/>
          </a:xfrm>
          <a:custGeom>
            <a:avLst/>
            <a:gdLst>
              <a:gd name="T0" fmla="*/ 0 w 73"/>
              <a:gd name="T1" fmla="*/ 2147483647 h 69"/>
              <a:gd name="T2" fmla="*/ 2147483647 w 73"/>
              <a:gd name="T3" fmla="*/ 0 h 69"/>
              <a:gd name="T4" fmla="*/ 2147483647 w 73"/>
              <a:gd name="T5" fmla="*/ 2147483647 h 69"/>
              <a:gd name="T6" fmla="*/ 2147483647 w 73"/>
              <a:gd name="T7" fmla="*/ 2147483647 h 69"/>
              <a:gd name="T8" fmla="*/ 0 w 73"/>
              <a:gd name="T9" fmla="*/ 2147483647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69"/>
              <a:gd name="T17" fmla="*/ 73 w 73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69">
                <a:moveTo>
                  <a:pt x="0" y="69"/>
                </a:moveTo>
                <a:lnTo>
                  <a:pt x="34" y="0"/>
                </a:lnTo>
                <a:lnTo>
                  <a:pt x="41" y="33"/>
                </a:lnTo>
                <a:lnTo>
                  <a:pt x="73" y="42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1" name="Freeform 22"/>
          <p:cNvSpPr>
            <a:spLocks/>
          </p:cNvSpPr>
          <p:nvPr/>
        </p:nvSpPr>
        <p:spPr bwMode="auto">
          <a:xfrm>
            <a:off x="7405688" y="3557588"/>
            <a:ext cx="393700" cy="746125"/>
          </a:xfrm>
          <a:custGeom>
            <a:avLst/>
            <a:gdLst>
              <a:gd name="T0" fmla="*/ 0 w 248"/>
              <a:gd name="T1" fmla="*/ 2147483647 h 470"/>
              <a:gd name="T2" fmla="*/ 0 w 248"/>
              <a:gd name="T3" fmla="*/ 2147483647 h 470"/>
              <a:gd name="T4" fmla="*/ 2147483647 w 248"/>
              <a:gd name="T5" fmla="*/ 2147483647 h 470"/>
              <a:gd name="T6" fmla="*/ 2147483647 w 248"/>
              <a:gd name="T7" fmla="*/ 2147483647 h 470"/>
              <a:gd name="T8" fmla="*/ 2147483647 w 248"/>
              <a:gd name="T9" fmla="*/ 2147483647 h 470"/>
              <a:gd name="T10" fmla="*/ 2147483647 w 248"/>
              <a:gd name="T11" fmla="*/ 2147483647 h 470"/>
              <a:gd name="T12" fmla="*/ 2147483647 w 248"/>
              <a:gd name="T13" fmla="*/ 2147483647 h 470"/>
              <a:gd name="T14" fmla="*/ 2147483647 w 248"/>
              <a:gd name="T15" fmla="*/ 2147483647 h 470"/>
              <a:gd name="T16" fmla="*/ 2147483647 w 248"/>
              <a:gd name="T17" fmla="*/ 2147483647 h 470"/>
              <a:gd name="T18" fmla="*/ 2147483647 w 248"/>
              <a:gd name="T19" fmla="*/ 2147483647 h 470"/>
              <a:gd name="T20" fmla="*/ 2147483647 w 248"/>
              <a:gd name="T21" fmla="*/ 2147483647 h 470"/>
              <a:gd name="T22" fmla="*/ 2147483647 w 248"/>
              <a:gd name="T23" fmla="*/ 2147483647 h 470"/>
              <a:gd name="T24" fmla="*/ 2147483647 w 248"/>
              <a:gd name="T25" fmla="*/ 2147483647 h 470"/>
              <a:gd name="T26" fmla="*/ 2147483647 w 248"/>
              <a:gd name="T27" fmla="*/ 2147483647 h 470"/>
              <a:gd name="T28" fmla="*/ 2147483647 w 248"/>
              <a:gd name="T29" fmla="*/ 2147483647 h 470"/>
              <a:gd name="T30" fmla="*/ 2147483647 w 248"/>
              <a:gd name="T31" fmla="*/ 2147483647 h 470"/>
              <a:gd name="T32" fmla="*/ 2147483647 w 248"/>
              <a:gd name="T33" fmla="*/ 2147483647 h 470"/>
              <a:gd name="T34" fmla="*/ 2147483647 w 248"/>
              <a:gd name="T35" fmla="*/ 2147483647 h 470"/>
              <a:gd name="T36" fmla="*/ 2147483647 w 248"/>
              <a:gd name="T37" fmla="*/ 2147483647 h 470"/>
              <a:gd name="T38" fmla="*/ 2147483647 w 248"/>
              <a:gd name="T39" fmla="*/ 0 h 4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8"/>
              <a:gd name="T61" fmla="*/ 0 h 470"/>
              <a:gd name="T62" fmla="*/ 248 w 248"/>
              <a:gd name="T63" fmla="*/ 470 h 4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8" h="470">
                <a:moveTo>
                  <a:pt x="0" y="470"/>
                </a:moveTo>
                <a:lnTo>
                  <a:pt x="0" y="470"/>
                </a:lnTo>
                <a:lnTo>
                  <a:pt x="15" y="466"/>
                </a:lnTo>
                <a:lnTo>
                  <a:pt x="27" y="463"/>
                </a:lnTo>
                <a:lnTo>
                  <a:pt x="41" y="457"/>
                </a:lnTo>
                <a:lnTo>
                  <a:pt x="54" y="450"/>
                </a:lnTo>
                <a:lnTo>
                  <a:pt x="79" y="434"/>
                </a:lnTo>
                <a:lnTo>
                  <a:pt x="104" y="413"/>
                </a:lnTo>
                <a:lnTo>
                  <a:pt x="127" y="390"/>
                </a:lnTo>
                <a:lnTo>
                  <a:pt x="146" y="363"/>
                </a:lnTo>
                <a:lnTo>
                  <a:pt x="166" y="333"/>
                </a:lnTo>
                <a:lnTo>
                  <a:pt x="184" y="301"/>
                </a:lnTo>
                <a:lnTo>
                  <a:pt x="200" y="267"/>
                </a:lnTo>
                <a:lnTo>
                  <a:pt x="214" y="231"/>
                </a:lnTo>
                <a:lnTo>
                  <a:pt x="226" y="194"/>
                </a:lnTo>
                <a:lnTo>
                  <a:pt x="235" y="157"/>
                </a:lnTo>
                <a:lnTo>
                  <a:pt x="242" y="118"/>
                </a:lnTo>
                <a:lnTo>
                  <a:pt x="246" y="78"/>
                </a:lnTo>
                <a:lnTo>
                  <a:pt x="248" y="39"/>
                </a:lnTo>
                <a:lnTo>
                  <a:pt x="246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2" name="Freeform 23"/>
          <p:cNvSpPr>
            <a:spLocks/>
          </p:cNvSpPr>
          <p:nvPr/>
        </p:nvSpPr>
        <p:spPr bwMode="auto">
          <a:xfrm>
            <a:off x="7324725" y="4254500"/>
            <a:ext cx="120650" cy="92075"/>
          </a:xfrm>
          <a:custGeom>
            <a:avLst/>
            <a:gdLst>
              <a:gd name="T0" fmla="*/ 0 w 76"/>
              <a:gd name="T1" fmla="*/ 2147483647 h 57"/>
              <a:gd name="T2" fmla="*/ 2147483647 w 76"/>
              <a:gd name="T3" fmla="*/ 0 h 57"/>
              <a:gd name="T4" fmla="*/ 2147483647 w 76"/>
              <a:gd name="T5" fmla="*/ 2147483647 h 57"/>
              <a:gd name="T6" fmla="*/ 2147483647 w 76"/>
              <a:gd name="T7" fmla="*/ 2147483647 h 57"/>
              <a:gd name="T8" fmla="*/ 0 w 76"/>
              <a:gd name="T9" fmla="*/ 214748364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57"/>
              <a:gd name="T17" fmla="*/ 76 w 76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57">
                <a:moveTo>
                  <a:pt x="0" y="41"/>
                </a:moveTo>
                <a:lnTo>
                  <a:pt x="64" y="0"/>
                </a:lnTo>
                <a:lnTo>
                  <a:pt x="53" y="32"/>
                </a:lnTo>
                <a:lnTo>
                  <a:pt x="76" y="57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3" name="Line 24"/>
          <p:cNvSpPr>
            <a:spLocks noChangeShapeType="1"/>
          </p:cNvSpPr>
          <p:nvPr/>
        </p:nvSpPr>
        <p:spPr bwMode="auto">
          <a:xfrm>
            <a:off x="6510338" y="1744663"/>
            <a:ext cx="20955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4" name="Freeform 25"/>
          <p:cNvSpPr>
            <a:spLocks/>
          </p:cNvSpPr>
          <p:nvPr/>
        </p:nvSpPr>
        <p:spPr bwMode="auto">
          <a:xfrm>
            <a:off x="6686550" y="1697038"/>
            <a:ext cx="115888" cy="95250"/>
          </a:xfrm>
          <a:custGeom>
            <a:avLst/>
            <a:gdLst>
              <a:gd name="T0" fmla="*/ 2147483647 w 73"/>
              <a:gd name="T1" fmla="*/ 2147483647 h 59"/>
              <a:gd name="T2" fmla="*/ 0 w 73"/>
              <a:gd name="T3" fmla="*/ 2147483647 h 59"/>
              <a:gd name="T4" fmla="*/ 2147483647 w 73"/>
              <a:gd name="T5" fmla="*/ 2147483647 h 59"/>
              <a:gd name="T6" fmla="*/ 0 w 73"/>
              <a:gd name="T7" fmla="*/ 0 h 59"/>
              <a:gd name="T8" fmla="*/ 2147483647 w 73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59"/>
              <a:gd name="T17" fmla="*/ 73 w 73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59">
                <a:moveTo>
                  <a:pt x="73" y="29"/>
                </a:moveTo>
                <a:lnTo>
                  <a:pt x="0" y="59"/>
                </a:lnTo>
                <a:lnTo>
                  <a:pt x="18" y="29"/>
                </a:lnTo>
                <a:lnTo>
                  <a:pt x="0" y="0"/>
                </a:lnTo>
                <a:lnTo>
                  <a:pt x="73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5" name="Freeform 26"/>
          <p:cNvSpPr>
            <a:spLocks/>
          </p:cNvSpPr>
          <p:nvPr/>
        </p:nvSpPr>
        <p:spPr bwMode="auto">
          <a:xfrm>
            <a:off x="7845425" y="2906713"/>
            <a:ext cx="206375" cy="133350"/>
          </a:xfrm>
          <a:custGeom>
            <a:avLst/>
            <a:gdLst>
              <a:gd name="T0" fmla="*/ 0 w 130"/>
              <a:gd name="T1" fmla="*/ 0 h 84"/>
              <a:gd name="T2" fmla="*/ 2147483647 w 130"/>
              <a:gd name="T3" fmla="*/ 2147483647 h 84"/>
              <a:gd name="T4" fmla="*/ 2147483647 w 130"/>
              <a:gd name="T5" fmla="*/ 2147483647 h 84"/>
              <a:gd name="T6" fmla="*/ 0 60000 65536"/>
              <a:gd name="T7" fmla="*/ 0 60000 65536"/>
              <a:gd name="T8" fmla="*/ 0 60000 65536"/>
              <a:gd name="T9" fmla="*/ 0 w 130"/>
              <a:gd name="T10" fmla="*/ 0 h 84"/>
              <a:gd name="T11" fmla="*/ 130 w 130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84">
                <a:moveTo>
                  <a:pt x="0" y="0"/>
                </a:moveTo>
                <a:lnTo>
                  <a:pt x="84" y="84"/>
                </a:lnTo>
                <a:lnTo>
                  <a:pt x="130" y="84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TextBox 147"/>
          <p:cNvSpPr txBox="1">
            <a:spLocks noChangeArrowheads="1"/>
          </p:cNvSpPr>
          <p:nvPr/>
        </p:nvSpPr>
        <p:spPr bwMode="auto">
          <a:xfrm>
            <a:off x="1465263" y="785813"/>
            <a:ext cx="1289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Respiring tissue</a:t>
            </a:r>
          </a:p>
        </p:txBody>
      </p:sp>
      <p:sp>
        <p:nvSpPr>
          <p:cNvPr id="34837" name="TextBox 148"/>
          <p:cNvSpPr txBox="1">
            <a:spLocks noChangeArrowheads="1"/>
          </p:cNvSpPr>
          <p:nvPr/>
        </p:nvSpPr>
        <p:spPr bwMode="auto">
          <a:xfrm>
            <a:off x="5783263" y="785813"/>
            <a:ext cx="12065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Capillary blood</a:t>
            </a:r>
          </a:p>
        </p:txBody>
      </p:sp>
      <p:sp>
        <p:nvSpPr>
          <p:cNvPr id="34838" name="TextBox 149"/>
          <p:cNvSpPr txBox="1">
            <a:spLocks noChangeArrowheads="1"/>
          </p:cNvSpPr>
          <p:nvPr/>
        </p:nvSpPr>
        <p:spPr bwMode="auto">
          <a:xfrm>
            <a:off x="1768475" y="1357313"/>
            <a:ext cx="381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</a:t>
            </a:r>
            <a:r>
              <a:rPr lang="en-US" sz="1200" b="1" baseline="-25000"/>
              <a:t>2</a:t>
            </a:r>
          </a:p>
        </p:txBody>
      </p:sp>
      <p:sp>
        <p:nvSpPr>
          <p:cNvPr id="34839" name="TextBox 150"/>
          <p:cNvSpPr txBox="1">
            <a:spLocks noChangeArrowheads="1"/>
          </p:cNvSpPr>
          <p:nvPr/>
        </p:nvSpPr>
        <p:spPr bwMode="auto">
          <a:xfrm>
            <a:off x="1768475" y="2246313"/>
            <a:ext cx="381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</a:t>
            </a:r>
            <a:r>
              <a:rPr lang="en-US" sz="1200" b="1" baseline="-25000"/>
              <a:t>2</a:t>
            </a:r>
          </a:p>
        </p:txBody>
      </p:sp>
      <p:sp>
        <p:nvSpPr>
          <p:cNvPr id="34840" name="TextBox 151"/>
          <p:cNvSpPr txBox="1">
            <a:spLocks noChangeArrowheads="1"/>
          </p:cNvSpPr>
          <p:nvPr/>
        </p:nvSpPr>
        <p:spPr bwMode="auto">
          <a:xfrm>
            <a:off x="1768475" y="3389313"/>
            <a:ext cx="381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</a:t>
            </a:r>
            <a:r>
              <a:rPr lang="en-US" sz="1200" b="1" baseline="-25000"/>
              <a:t>2</a:t>
            </a:r>
          </a:p>
        </p:txBody>
      </p:sp>
      <p:sp>
        <p:nvSpPr>
          <p:cNvPr id="34841" name="TextBox 152"/>
          <p:cNvSpPr txBox="1">
            <a:spLocks noChangeArrowheads="1"/>
          </p:cNvSpPr>
          <p:nvPr/>
        </p:nvSpPr>
        <p:spPr bwMode="auto">
          <a:xfrm>
            <a:off x="1768475" y="4291013"/>
            <a:ext cx="2698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O</a:t>
            </a:r>
            <a:r>
              <a:rPr lang="en-US" sz="1200" b="1" baseline="-25000"/>
              <a:t>2</a:t>
            </a:r>
          </a:p>
        </p:txBody>
      </p:sp>
      <p:sp>
        <p:nvSpPr>
          <p:cNvPr id="34842" name="TextBox 153"/>
          <p:cNvSpPr txBox="1">
            <a:spLocks noChangeArrowheads="1"/>
          </p:cNvSpPr>
          <p:nvPr/>
        </p:nvSpPr>
        <p:spPr bwMode="auto">
          <a:xfrm>
            <a:off x="1768475" y="5192713"/>
            <a:ext cx="2698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O</a:t>
            </a:r>
            <a:r>
              <a:rPr lang="en-US" sz="1200" b="1" baseline="-25000"/>
              <a:t>2</a:t>
            </a:r>
          </a:p>
        </p:txBody>
      </p:sp>
      <p:sp>
        <p:nvSpPr>
          <p:cNvPr id="34843" name="TextBox 154"/>
          <p:cNvSpPr txBox="1">
            <a:spLocks noChangeArrowheads="1"/>
          </p:cNvSpPr>
          <p:nvPr/>
        </p:nvSpPr>
        <p:spPr bwMode="auto">
          <a:xfrm>
            <a:off x="3298825" y="1204913"/>
            <a:ext cx="3143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7%</a:t>
            </a:r>
          </a:p>
        </p:txBody>
      </p:sp>
      <p:sp>
        <p:nvSpPr>
          <p:cNvPr id="34844" name="TextBox 155"/>
          <p:cNvSpPr txBox="1">
            <a:spLocks noChangeArrowheads="1"/>
          </p:cNvSpPr>
          <p:nvPr/>
        </p:nvSpPr>
        <p:spPr bwMode="auto">
          <a:xfrm>
            <a:off x="3257550" y="2093913"/>
            <a:ext cx="3984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23%</a:t>
            </a:r>
          </a:p>
        </p:txBody>
      </p:sp>
      <p:sp>
        <p:nvSpPr>
          <p:cNvPr id="34845" name="TextBox 156"/>
          <p:cNvSpPr txBox="1">
            <a:spLocks noChangeArrowheads="1"/>
          </p:cNvSpPr>
          <p:nvPr/>
        </p:nvSpPr>
        <p:spPr bwMode="auto">
          <a:xfrm>
            <a:off x="3257550" y="3186113"/>
            <a:ext cx="3984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70%</a:t>
            </a:r>
          </a:p>
        </p:txBody>
      </p:sp>
      <p:sp>
        <p:nvSpPr>
          <p:cNvPr id="34846" name="TextBox 157"/>
          <p:cNvSpPr txBox="1">
            <a:spLocks noChangeArrowheads="1"/>
          </p:cNvSpPr>
          <p:nvPr/>
        </p:nvSpPr>
        <p:spPr bwMode="auto">
          <a:xfrm>
            <a:off x="3192463" y="4062413"/>
            <a:ext cx="527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98.5%</a:t>
            </a:r>
          </a:p>
        </p:txBody>
      </p:sp>
      <p:sp>
        <p:nvSpPr>
          <p:cNvPr id="34847" name="TextBox 159"/>
          <p:cNvSpPr txBox="1">
            <a:spLocks noChangeArrowheads="1"/>
          </p:cNvSpPr>
          <p:nvPr/>
        </p:nvSpPr>
        <p:spPr bwMode="auto">
          <a:xfrm>
            <a:off x="4429125" y="1344613"/>
            <a:ext cx="1485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Dissolved CO</a:t>
            </a:r>
            <a:r>
              <a:rPr lang="en-US" sz="1200" b="1" baseline="-25000"/>
              <a:t>2</a:t>
            </a:r>
            <a:r>
              <a:rPr lang="en-US" sz="1200" b="1"/>
              <a:t> gas</a:t>
            </a:r>
          </a:p>
        </p:txBody>
      </p:sp>
      <p:sp>
        <p:nvSpPr>
          <p:cNvPr id="34848" name="TextBox 160"/>
          <p:cNvSpPr txBox="1">
            <a:spLocks noChangeArrowheads="1"/>
          </p:cNvSpPr>
          <p:nvPr/>
        </p:nvSpPr>
        <p:spPr bwMode="auto">
          <a:xfrm>
            <a:off x="6838950" y="1646238"/>
            <a:ext cx="18113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Carbamino compounds</a:t>
            </a:r>
          </a:p>
        </p:txBody>
      </p:sp>
      <p:sp>
        <p:nvSpPr>
          <p:cNvPr id="34849" name="TextBox 161"/>
          <p:cNvSpPr txBox="1">
            <a:spLocks noChangeArrowheads="1"/>
          </p:cNvSpPr>
          <p:nvPr/>
        </p:nvSpPr>
        <p:spPr bwMode="auto">
          <a:xfrm>
            <a:off x="4937125" y="1636713"/>
            <a:ext cx="16367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</a:t>
            </a:r>
            <a:r>
              <a:rPr lang="en-US" sz="1200" b="1" baseline="-25000"/>
              <a:t>2</a:t>
            </a:r>
            <a:r>
              <a:rPr lang="en-US" sz="1200" b="1"/>
              <a:t> + plasma protein</a:t>
            </a:r>
          </a:p>
        </p:txBody>
      </p:sp>
      <p:sp>
        <p:nvSpPr>
          <p:cNvPr id="34850" name="TextBox 162"/>
          <p:cNvSpPr txBox="1">
            <a:spLocks noChangeArrowheads="1"/>
          </p:cNvSpPr>
          <p:nvPr/>
        </p:nvSpPr>
        <p:spPr bwMode="auto">
          <a:xfrm>
            <a:off x="5481638" y="2262188"/>
            <a:ext cx="762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</a:t>
            </a:r>
            <a:r>
              <a:rPr lang="en-US" sz="1200" b="1" baseline="-25000"/>
              <a:t>2</a:t>
            </a:r>
            <a:r>
              <a:rPr lang="en-US" sz="1200" b="1"/>
              <a:t> + Hb</a:t>
            </a:r>
          </a:p>
        </p:txBody>
      </p:sp>
      <p:sp>
        <p:nvSpPr>
          <p:cNvPr id="34851" name="TextBox 163"/>
          <p:cNvSpPr txBox="1">
            <a:spLocks noChangeArrowheads="1"/>
          </p:cNvSpPr>
          <p:nvPr/>
        </p:nvSpPr>
        <p:spPr bwMode="auto">
          <a:xfrm>
            <a:off x="4916488" y="3389313"/>
            <a:ext cx="8461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</a:t>
            </a:r>
            <a:r>
              <a:rPr lang="en-US" sz="1200" b="1" baseline="-25000"/>
              <a:t>2</a:t>
            </a:r>
            <a:r>
              <a:rPr lang="en-US" sz="1200" b="1"/>
              <a:t> + 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</a:p>
        </p:txBody>
      </p:sp>
      <p:sp>
        <p:nvSpPr>
          <p:cNvPr id="34852" name="TextBox 164"/>
          <p:cNvSpPr txBox="1">
            <a:spLocks noChangeArrowheads="1"/>
          </p:cNvSpPr>
          <p:nvPr/>
        </p:nvSpPr>
        <p:spPr bwMode="auto">
          <a:xfrm>
            <a:off x="5737225" y="3268663"/>
            <a:ext cx="4238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CAH</a:t>
            </a:r>
          </a:p>
        </p:txBody>
      </p:sp>
      <p:sp>
        <p:nvSpPr>
          <p:cNvPr id="34853" name="TextBox 165"/>
          <p:cNvSpPr txBox="1">
            <a:spLocks noChangeArrowheads="1"/>
          </p:cNvSpPr>
          <p:nvPr/>
        </p:nvSpPr>
        <p:spPr bwMode="auto">
          <a:xfrm>
            <a:off x="6275388" y="3389313"/>
            <a:ext cx="5492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CO</a:t>
            </a:r>
            <a:r>
              <a:rPr lang="en-US" sz="1200" b="1" baseline="-25000"/>
              <a:t>3</a:t>
            </a:r>
            <a:endParaRPr lang="en-US" sz="1200" b="1"/>
          </a:p>
        </p:txBody>
      </p:sp>
      <p:sp>
        <p:nvSpPr>
          <p:cNvPr id="34854" name="TextBox 166"/>
          <p:cNvSpPr txBox="1">
            <a:spLocks noChangeArrowheads="1"/>
          </p:cNvSpPr>
          <p:nvPr/>
        </p:nvSpPr>
        <p:spPr bwMode="auto">
          <a:xfrm>
            <a:off x="7072313" y="3389313"/>
            <a:ext cx="10144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HCO</a:t>
            </a:r>
            <a:r>
              <a:rPr lang="en-US" sz="1200" b="1" baseline="-25000"/>
              <a:t>3 </a:t>
            </a:r>
            <a:r>
              <a:rPr lang="en-US" sz="1200" b="1" baseline="30000"/>
              <a:t>–</a:t>
            </a:r>
            <a:r>
              <a:rPr lang="en-US" sz="1200" b="1"/>
              <a:t> + H</a:t>
            </a:r>
            <a:r>
              <a:rPr lang="en-US" sz="1200" b="1" baseline="30000"/>
              <a:t>+</a:t>
            </a:r>
          </a:p>
        </p:txBody>
      </p:sp>
      <p:sp>
        <p:nvSpPr>
          <p:cNvPr id="34855" name="TextBox 167"/>
          <p:cNvSpPr txBox="1">
            <a:spLocks noChangeArrowheads="1"/>
          </p:cNvSpPr>
          <p:nvPr/>
        </p:nvSpPr>
        <p:spPr bwMode="auto">
          <a:xfrm>
            <a:off x="7802563" y="2233613"/>
            <a:ext cx="10858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Chloride shift</a:t>
            </a:r>
          </a:p>
        </p:txBody>
      </p:sp>
      <p:sp>
        <p:nvSpPr>
          <p:cNvPr id="34856" name="TextBox 168"/>
          <p:cNvSpPr txBox="1">
            <a:spLocks noChangeArrowheads="1"/>
          </p:cNvSpPr>
          <p:nvPr/>
        </p:nvSpPr>
        <p:spPr bwMode="auto">
          <a:xfrm>
            <a:off x="8053388" y="2455863"/>
            <a:ext cx="304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Cl</a:t>
            </a:r>
            <a:r>
              <a:rPr lang="en-US" sz="1200" b="1" baseline="30000"/>
              <a:t>–</a:t>
            </a:r>
          </a:p>
        </p:txBody>
      </p:sp>
      <p:sp>
        <p:nvSpPr>
          <p:cNvPr id="34857" name="TextBox 169"/>
          <p:cNvSpPr txBox="1">
            <a:spLocks noChangeArrowheads="1"/>
          </p:cNvSpPr>
          <p:nvPr/>
        </p:nvSpPr>
        <p:spPr bwMode="auto">
          <a:xfrm>
            <a:off x="8247063" y="2601913"/>
            <a:ext cx="5492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HCO</a:t>
            </a:r>
            <a:r>
              <a:rPr lang="en-US" sz="1200" b="1" baseline="-25000"/>
              <a:t>3</a:t>
            </a:r>
            <a:r>
              <a:rPr lang="en-US" sz="1200" b="1" baseline="30000"/>
              <a:t>–</a:t>
            </a:r>
          </a:p>
        </p:txBody>
      </p:sp>
      <p:sp>
        <p:nvSpPr>
          <p:cNvPr id="34858" name="TextBox 170"/>
          <p:cNvSpPr txBox="1">
            <a:spLocks noChangeArrowheads="1"/>
          </p:cNvSpPr>
          <p:nvPr/>
        </p:nvSpPr>
        <p:spPr bwMode="auto">
          <a:xfrm>
            <a:off x="8085138" y="2957513"/>
            <a:ext cx="9445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HCO</a:t>
            </a:r>
            <a:r>
              <a:rPr lang="en-US" sz="1200" b="1" baseline="-25000"/>
              <a:t>3</a:t>
            </a:r>
            <a:r>
              <a:rPr lang="en-US" sz="1200" b="1" baseline="30000"/>
              <a:t>–</a:t>
            </a:r>
            <a:r>
              <a:rPr lang="en-US" sz="1200" b="1"/>
              <a:t> – Cl</a:t>
            </a:r>
            <a:r>
              <a:rPr lang="en-US" sz="1200" b="1" baseline="30000"/>
              <a:t>–</a:t>
            </a:r>
          </a:p>
          <a:p>
            <a:r>
              <a:rPr lang="en-US" sz="1200" b="1"/>
              <a:t>antiport</a:t>
            </a:r>
          </a:p>
        </p:txBody>
      </p:sp>
      <p:sp>
        <p:nvSpPr>
          <p:cNvPr id="34859" name="TextBox 171"/>
          <p:cNvSpPr txBox="1">
            <a:spLocks noChangeArrowheads="1"/>
          </p:cNvSpPr>
          <p:nvPr/>
        </p:nvSpPr>
        <p:spPr bwMode="auto">
          <a:xfrm>
            <a:off x="7191375" y="3081338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Cl</a:t>
            </a:r>
            <a:r>
              <a:rPr lang="en-US" sz="1200" b="1" baseline="30000"/>
              <a:t>–</a:t>
            </a:r>
          </a:p>
        </p:txBody>
      </p:sp>
      <p:sp>
        <p:nvSpPr>
          <p:cNvPr id="34860" name="TextBox 172"/>
          <p:cNvSpPr txBox="1">
            <a:spLocks noChangeArrowheads="1"/>
          </p:cNvSpPr>
          <p:nvPr/>
        </p:nvSpPr>
        <p:spPr bwMode="auto">
          <a:xfrm>
            <a:off x="5372100" y="4297363"/>
            <a:ext cx="7461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O</a:t>
            </a:r>
            <a:r>
              <a:rPr lang="en-US" sz="1200" b="1" baseline="-25000"/>
              <a:t>2 </a:t>
            </a:r>
            <a:r>
              <a:rPr lang="en-US" sz="1200" b="1"/>
              <a:t>+ HHb</a:t>
            </a:r>
          </a:p>
        </p:txBody>
      </p:sp>
      <p:sp>
        <p:nvSpPr>
          <p:cNvPr id="34861" name="TextBox 173"/>
          <p:cNvSpPr txBox="1">
            <a:spLocks noChangeArrowheads="1"/>
          </p:cNvSpPr>
          <p:nvPr/>
        </p:nvSpPr>
        <p:spPr bwMode="auto">
          <a:xfrm>
            <a:off x="6608763" y="4297363"/>
            <a:ext cx="838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HbO</a:t>
            </a:r>
            <a:r>
              <a:rPr lang="en-US" sz="1200" b="1" baseline="-25000"/>
              <a:t>2 </a:t>
            </a:r>
            <a:r>
              <a:rPr lang="en-US" sz="1200" b="1"/>
              <a:t>+ H</a:t>
            </a:r>
            <a:r>
              <a:rPr lang="en-US" sz="1200" b="1" baseline="30000"/>
              <a:t>+</a:t>
            </a:r>
          </a:p>
        </p:txBody>
      </p:sp>
      <p:sp>
        <p:nvSpPr>
          <p:cNvPr id="34862" name="TextBox 174"/>
          <p:cNvSpPr txBox="1">
            <a:spLocks noChangeArrowheads="1"/>
          </p:cNvSpPr>
          <p:nvPr/>
        </p:nvSpPr>
        <p:spPr bwMode="auto">
          <a:xfrm>
            <a:off x="4429125" y="5192713"/>
            <a:ext cx="1374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Dissolved O</a:t>
            </a:r>
            <a:r>
              <a:rPr lang="en-US" sz="1200" b="1" baseline="-25000"/>
              <a:t>2</a:t>
            </a:r>
            <a:r>
              <a:rPr lang="en-US" sz="1200" b="1"/>
              <a:t> gas</a:t>
            </a:r>
          </a:p>
        </p:txBody>
      </p:sp>
      <p:sp>
        <p:nvSpPr>
          <p:cNvPr id="34863" name="TextBox 175"/>
          <p:cNvSpPr txBox="1">
            <a:spLocks noChangeArrowheads="1"/>
          </p:cNvSpPr>
          <p:nvPr/>
        </p:nvSpPr>
        <p:spPr bwMode="auto">
          <a:xfrm>
            <a:off x="6351588" y="5172075"/>
            <a:ext cx="3730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Key</a:t>
            </a:r>
          </a:p>
        </p:txBody>
      </p:sp>
      <p:sp>
        <p:nvSpPr>
          <p:cNvPr id="34864" name="TextBox 177"/>
          <p:cNvSpPr txBox="1">
            <a:spLocks noChangeArrowheads="1"/>
          </p:cNvSpPr>
          <p:nvPr/>
        </p:nvSpPr>
        <p:spPr bwMode="auto">
          <a:xfrm>
            <a:off x="6489700" y="5391150"/>
            <a:ext cx="2968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Hb</a:t>
            </a:r>
          </a:p>
        </p:txBody>
      </p:sp>
      <p:sp>
        <p:nvSpPr>
          <p:cNvPr id="34865" name="TextBox 178"/>
          <p:cNvSpPr txBox="1">
            <a:spLocks noChangeArrowheads="1"/>
          </p:cNvSpPr>
          <p:nvPr/>
        </p:nvSpPr>
        <p:spPr bwMode="auto">
          <a:xfrm>
            <a:off x="6489700" y="5568950"/>
            <a:ext cx="581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HbCO</a:t>
            </a:r>
            <a:r>
              <a:rPr lang="en-US" sz="1200" b="1" baseline="-25000"/>
              <a:t>2</a:t>
            </a:r>
          </a:p>
        </p:txBody>
      </p:sp>
      <p:sp>
        <p:nvSpPr>
          <p:cNvPr id="34866" name="TextBox 179"/>
          <p:cNvSpPr txBox="1">
            <a:spLocks noChangeArrowheads="1"/>
          </p:cNvSpPr>
          <p:nvPr/>
        </p:nvSpPr>
        <p:spPr bwMode="auto">
          <a:xfrm>
            <a:off x="6489700" y="5759450"/>
            <a:ext cx="4714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HbO</a:t>
            </a:r>
            <a:r>
              <a:rPr lang="en-US" sz="1200" b="1" baseline="-25000"/>
              <a:t>2</a:t>
            </a:r>
          </a:p>
        </p:txBody>
      </p:sp>
      <p:sp>
        <p:nvSpPr>
          <p:cNvPr id="34867" name="TextBox 180"/>
          <p:cNvSpPr txBox="1">
            <a:spLocks noChangeArrowheads="1"/>
          </p:cNvSpPr>
          <p:nvPr/>
        </p:nvSpPr>
        <p:spPr bwMode="auto">
          <a:xfrm>
            <a:off x="6489700" y="5937250"/>
            <a:ext cx="4079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HHb</a:t>
            </a:r>
          </a:p>
        </p:txBody>
      </p:sp>
      <p:sp>
        <p:nvSpPr>
          <p:cNvPr id="34868" name="TextBox 181"/>
          <p:cNvSpPr txBox="1">
            <a:spLocks noChangeArrowheads="1"/>
          </p:cNvSpPr>
          <p:nvPr/>
        </p:nvSpPr>
        <p:spPr bwMode="auto">
          <a:xfrm>
            <a:off x="6489700" y="6115050"/>
            <a:ext cx="4238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CAH</a:t>
            </a:r>
          </a:p>
        </p:txBody>
      </p:sp>
      <p:sp>
        <p:nvSpPr>
          <p:cNvPr id="34869" name="TextBox 182"/>
          <p:cNvSpPr txBox="1">
            <a:spLocks noChangeArrowheads="1"/>
          </p:cNvSpPr>
          <p:nvPr/>
        </p:nvSpPr>
        <p:spPr bwMode="auto">
          <a:xfrm>
            <a:off x="7124700" y="5391150"/>
            <a:ext cx="984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Hemoglobin</a:t>
            </a:r>
          </a:p>
        </p:txBody>
      </p:sp>
      <p:sp>
        <p:nvSpPr>
          <p:cNvPr id="34870" name="TextBox 183"/>
          <p:cNvSpPr txBox="1">
            <a:spLocks noChangeArrowheads="1"/>
          </p:cNvSpPr>
          <p:nvPr/>
        </p:nvSpPr>
        <p:spPr bwMode="auto">
          <a:xfrm>
            <a:off x="7124700" y="5568950"/>
            <a:ext cx="17700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Carbaminohemoglobin</a:t>
            </a:r>
          </a:p>
        </p:txBody>
      </p:sp>
      <p:sp>
        <p:nvSpPr>
          <p:cNvPr id="34871" name="TextBox 184"/>
          <p:cNvSpPr txBox="1">
            <a:spLocks noChangeArrowheads="1"/>
          </p:cNvSpPr>
          <p:nvPr/>
        </p:nvSpPr>
        <p:spPr bwMode="auto">
          <a:xfrm>
            <a:off x="7124700" y="5759450"/>
            <a:ext cx="1257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Oxyhemoglobin</a:t>
            </a:r>
          </a:p>
        </p:txBody>
      </p:sp>
      <p:sp>
        <p:nvSpPr>
          <p:cNvPr id="34872" name="TextBox 185"/>
          <p:cNvSpPr txBox="1">
            <a:spLocks noChangeArrowheads="1"/>
          </p:cNvSpPr>
          <p:nvPr/>
        </p:nvSpPr>
        <p:spPr bwMode="auto">
          <a:xfrm>
            <a:off x="7124700" y="5937250"/>
            <a:ext cx="1427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Deoxyhemoglobin</a:t>
            </a:r>
          </a:p>
        </p:txBody>
      </p:sp>
      <p:sp>
        <p:nvSpPr>
          <p:cNvPr id="34873" name="TextBox 186"/>
          <p:cNvSpPr txBox="1">
            <a:spLocks noChangeArrowheads="1"/>
          </p:cNvSpPr>
          <p:nvPr/>
        </p:nvSpPr>
        <p:spPr bwMode="auto">
          <a:xfrm>
            <a:off x="7124700" y="6115050"/>
            <a:ext cx="15700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Carbonic anhydrase</a:t>
            </a:r>
          </a:p>
        </p:txBody>
      </p:sp>
      <p:sp>
        <p:nvSpPr>
          <p:cNvPr id="34874" name="Freeform 69"/>
          <p:cNvSpPr>
            <a:spLocks/>
          </p:cNvSpPr>
          <p:nvPr/>
        </p:nvSpPr>
        <p:spPr bwMode="auto">
          <a:xfrm>
            <a:off x="2063750" y="1446213"/>
            <a:ext cx="2128838" cy="3175"/>
          </a:xfrm>
          <a:custGeom>
            <a:avLst/>
            <a:gdLst>
              <a:gd name="T0" fmla="*/ 0 w 1341"/>
              <a:gd name="T1" fmla="*/ 0 h 1588"/>
              <a:gd name="T2" fmla="*/ 2147483647 w 1341"/>
              <a:gd name="T3" fmla="*/ 0 h 1588"/>
              <a:gd name="T4" fmla="*/ 0 w 1341"/>
              <a:gd name="T5" fmla="*/ 0 h 1588"/>
              <a:gd name="T6" fmla="*/ 0 60000 65536"/>
              <a:gd name="T7" fmla="*/ 0 60000 65536"/>
              <a:gd name="T8" fmla="*/ 0 60000 65536"/>
              <a:gd name="T9" fmla="*/ 0 w 1341"/>
              <a:gd name="T10" fmla="*/ 0 h 1588"/>
              <a:gd name="T11" fmla="*/ 1341 w 134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1" h="1588">
                <a:moveTo>
                  <a:pt x="0" y="0"/>
                </a:moveTo>
                <a:lnTo>
                  <a:pt x="1341" y="0"/>
                </a:lnTo>
                <a:lnTo>
                  <a:pt x="0" y="0"/>
                </a:lnTo>
                <a:close/>
              </a:path>
            </a:pathLst>
          </a:custGeom>
          <a:solidFill>
            <a:srgbClr val="2E319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5" name="Line 70"/>
          <p:cNvSpPr>
            <a:spLocks noChangeShapeType="1"/>
          </p:cNvSpPr>
          <p:nvPr/>
        </p:nvSpPr>
        <p:spPr bwMode="auto">
          <a:xfrm>
            <a:off x="2063750" y="1446213"/>
            <a:ext cx="2128838" cy="317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6" name="Freeform 71"/>
          <p:cNvSpPr>
            <a:spLocks/>
          </p:cNvSpPr>
          <p:nvPr/>
        </p:nvSpPr>
        <p:spPr bwMode="auto">
          <a:xfrm>
            <a:off x="2092325" y="2351088"/>
            <a:ext cx="3071813" cy="1587"/>
          </a:xfrm>
          <a:custGeom>
            <a:avLst/>
            <a:gdLst>
              <a:gd name="T0" fmla="*/ 0 w 1935"/>
              <a:gd name="T1" fmla="*/ 0 h 1588"/>
              <a:gd name="T2" fmla="*/ 2147483647 w 1935"/>
              <a:gd name="T3" fmla="*/ 0 h 1588"/>
              <a:gd name="T4" fmla="*/ 0 w 1935"/>
              <a:gd name="T5" fmla="*/ 0 h 1588"/>
              <a:gd name="T6" fmla="*/ 0 60000 65536"/>
              <a:gd name="T7" fmla="*/ 0 60000 65536"/>
              <a:gd name="T8" fmla="*/ 0 60000 65536"/>
              <a:gd name="T9" fmla="*/ 0 w 1935"/>
              <a:gd name="T10" fmla="*/ 0 h 1588"/>
              <a:gd name="T11" fmla="*/ 1935 w 193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5" h="1588">
                <a:moveTo>
                  <a:pt x="0" y="0"/>
                </a:moveTo>
                <a:lnTo>
                  <a:pt x="19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7" name="Line 72"/>
          <p:cNvSpPr>
            <a:spLocks noChangeShapeType="1"/>
          </p:cNvSpPr>
          <p:nvPr/>
        </p:nvSpPr>
        <p:spPr bwMode="auto">
          <a:xfrm>
            <a:off x="2092325" y="2351088"/>
            <a:ext cx="3071813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8" name="Freeform 73"/>
          <p:cNvSpPr>
            <a:spLocks/>
          </p:cNvSpPr>
          <p:nvPr/>
        </p:nvSpPr>
        <p:spPr bwMode="auto">
          <a:xfrm>
            <a:off x="4144963" y="1700213"/>
            <a:ext cx="739775" cy="635000"/>
          </a:xfrm>
          <a:custGeom>
            <a:avLst/>
            <a:gdLst>
              <a:gd name="T0" fmla="*/ 2147483647 w 466"/>
              <a:gd name="T1" fmla="*/ 2147483647 h 400"/>
              <a:gd name="T2" fmla="*/ 2147483647 w 466"/>
              <a:gd name="T3" fmla="*/ 0 h 400"/>
              <a:gd name="T4" fmla="*/ 2147483647 w 466"/>
              <a:gd name="T5" fmla="*/ 2147483647 h 400"/>
              <a:gd name="T6" fmla="*/ 2147483647 w 466"/>
              <a:gd name="T7" fmla="*/ 2147483647 h 400"/>
              <a:gd name="T8" fmla="*/ 2147483647 w 466"/>
              <a:gd name="T9" fmla="*/ 2147483647 h 400"/>
              <a:gd name="T10" fmla="*/ 0 w 466"/>
              <a:gd name="T11" fmla="*/ 2147483647 h 400"/>
              <a:gd name="T12" fmla="*/ 2147483647 w 466"/>
              <a:gd name="T13" fmla="*/ 2147483647 h 400"/>
              <a:gd name="T14" fmla="*/ 2147483647 w 466"/>
              <a:gd name="T15" fmla="*/ 2147483647 h 400"/>
              <a:gd name="T16" fmla="*/ 2147483647 w 466"/>
              <a:gd name="T17" fmla="*/ 2147483647 h 400"/>
              <a:gd name="T18" fmla="*/ 2147483647 w 466"/>
              <a:gd name="T19" fmla="*/ 2147483647 h 400"/>
              <a:gd name="T20" fmla="*/ 2147483647 w 466"/>
              <a:gd name="T21" fmla="*/ 2147483647 h 400"/>
              <a:gd name="T22" fmla="*/ 2147483647 w 466"/>
              <a:gd name="T23" fmla="*/ 2147483647 h 400"/>
              <a:gd name="T24" fmla="*/ 2147483647 w 466"/>
              <a:gd name="T25" fmla="*/ 2147483647 h 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66"/>
              <a:gd name="T40" fmla="*/ 0 h 400"/>
              <a:gd name="T41" fmla="*/ 466 w 466"/>
              <a:gd name="T42" fmla="*/ 400 h 4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66" h="400">
                <a:moveTo>
                  <a:pt x="466" y="23"/>
                </a:moveTo>
                <a:lnTo>
                  <a:pt x="382" y="0"/>
                </a:lnTo>
                <a:lnTo>
                  <a:pt x="382" y="18"/>
                </a:lnTo>
                <a:lnTo>
                  <a:pt x="190" y="18"/>
                </a:lnTo>
                <a:lnTo>
                  <a:pt x="186" y="18"/>
                </a:lnTo>
                <a:lnTo>
                  <a:pt x="0" y="397"/>
                </a:lnTo>
                <a:lnTo>
                  <a:pt x="10" y="400"/>
                </a:lnTo>
                <a:lnTo>
                  <a:pt x="194" y="28"/>
                </a:lnTo>
                <a:lnTo>
                  <a:pt x="382" y="28"/>
                </a:lnTo>
                <a:lnTo>
                  <a:pt x="382" y="46"/>
                </a:lnTo>
                <a:lnTo>
                  <a:pt x="466" y="23"/>
                </a:lnTo>
                <a:close/>
              </a:path>
            </a:pathLst>
          </a:custGeom>
          <a:solidFill>
            <a:srgbClr val="0066B3"/>
          </a:solidFill>
          <a:ln w="15875">
            <a:solidFill>
              <a:srgbClr val="0066B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9" name="Freeform 74"/>
          <p:cNvSpPr>
            <a:spLocks/>
          </p:cNvSpPr>
          <p:nvPr/>
        </p:nvSpPr>
        <p:spPr bwMode="auto">
          <a:xfrm>
            <a:off x="2063750" y="1341438"/>
            <a:ext cx="2324100" cy="206375"/>
          </a:xfrm>
          <a:custGeom>
            <a:avLst/>
            <a:gdLst>
              <a:gd name="T0" fmla="*/ 0 w 1464"/>
              <a:gd name="T1" fmla="*/ 2147483647 h 130"/>
              <a:gd name="T2" fmla="*/ 2147483647 w 1464"/>
              <a:gd name="T3" fmla="*/ 2147483647 h 130"/>
              <a:gd name="T4" fmla="*/ 2147483647 w 1464"/>
              <a:gd name="T5" fmla="*/ 0 h 130"/>
              <a:gd name="T6" fmla="*/ 2147483647 w 1464"/>
              <a:gd name="T7" fmla="*/ 2147483647 h 130"/>
              <a:gd name="T8" fmla="*/ 2147483647 w 1464"/>
              <a:gd name="T9" fmla="*/ 2147483647 h 130"/>
              <a:gd name="T10" fmla="*/ 2147483647 w 1464"/>
              <a:gd name="T11" fmla="*/ 2147483647 h 130"/>
              <a:gd name="T12" fmla="*/ 0 w 1464"/>
              <a:gd name="T13" fmla="*/ 2147483647 h 130"/>
              <a:gd name="T14" fmla="*/ 0 w 1464"/>
              <a:gd name="T15" fmla="*/ 2147483647 h 1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4"/>
              <a:gd name="T25" fmla="*/ 0 h 130"/>
              <a:gd name="T26" fmla="*/ 1464 w 1464"/>
              <a:gd name="T27" fmla="*/ 130 h 1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4" h="130">
                <a:moveTo>
                  <a:pt x="0" y="51"/>
                </a:moveTo>
                <a:lnTo>
                  <a:pt x="1335" y="51"/>
                </a:lnTo>
                <a:lnTo>
                  <a:pt x="1305" y="0"/>
                </a:lnTo>
                <a:lnTo>
                  <a:pt x="1464" y="64"/>
                </a:lnTo>
                <a:lnTo>
                  <a:pt x="1305" y="130"/>
                </a:lnTo>
                <a:lnTo>
                  <a:pt x="1335" y="78"/>
                </a:lnTo>
                <a:lnTo>
                  <a:pt x="0" y="78"/>
                </a:lnTo>
                <a:lnTo>
                  <a:pt x="0" y="51"/>
                </a:lnTo>
                <a:close/>
              </a:path>
            </a:pathLst>
          </a:custGeom>
          <a:solidFill>
            <a:srgbClr val="0066B3"/>
          </a:solidFill>
          <a:ln w="6350">
            <a:solidFill>
              <a:srgbClr val="0066B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0" name="Freeform 75"/>
          <p:cNvSpPr>
            <a:spLocks/>
          </p:cNvSpPr>
          <p:nvPr/>
        </p:nvSpPr>
        <p:spPr bwMode="auto">
          <a:xfrm>
            <a:off x="2092325" y="2217738"/>
            <a:ext cx="3365500" cy="260350"/>
          </a:xfrm>
          <a:custGeom>
            <a:avLst/>
            <a:gdLst>
              <a:gd name="T0" fmla="*/ 0 w 2120"/>
              <a:gd name="T1" fmla="*/ 2147483647 h 164"/>
              <a:gd name="T2" fmla="*/ 2147483647 w 2120"/>
              <a:gd name="T3" fmla="*/ 2147483647 h 164"/>
              <a:gd name="T4" fmla="*/ 2147483647 w 2120"/>
              <a:gd name="T5" fmla="*/ 0 h 164"/>
              <a:gd name="T6" fmla="*/ 2147483647 w 2120"/>
              <a:gd name="T7" fmla="*/ 2147483647 h 164"/>
              <a:gd name="T8" fmla="*/ 2147483647 w 2120"/>
              <a:gd name="T9" fmla="*/ 2147483647 h 164"/>
              <a:gd name="T10" fmla="*/ 2147483647 w 2120"/>
              <a:gd name="T11" fmla="*/ 2147483647 h 164"/>
              <a:gd name="T12" fmla="*/ 0 w 2120"/>
              <a:gd name="T13" fmla="*/ 2147483647 h 164"/>
              <a:gd name="T14" fmla="*/ 0 w 2120"/>
              <a:gd name="T15" fmla="*/ 2147483647 h 1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20"/>
              <a:gd name="T25" fmla="*/ 0 h 164"/>
              <a:gd name="T26" fmla="*/ 2120 w 2120"/>
              <a:gd name="T27" fmla="*/ 164 h 1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20" h="164">
                <a:moveTo>
                  <a:pt x="0" y="64"/>
                </a:moveTo>
                <a:lnTo>
                  <a:pt x="1958" y="64"/>
                </a:lnTo>
                <a:lnTo>
                  <a:pt x="1919" y="0"/>
                </a:lnTo>
                <a:lnTo>
                  <a:pt x="2120" y="82"/>
                </a:lnTo>
                <a:lnTo>
                  <a:pt x="1921" y="164"/>
                </a:lnTo>
                <a:lnTo>
                  <a:pt x="1955" y="103"/>
                </a:lnTo>
                <a:lnTo>
                  <a:pt x="0" y="103"/>
                </a:lnTo>
                <a:lnTo>
                  <a:pt x="0" y="64"/>
                </a:lnTo>
                <a:close/>
              </a:path>
            </a:pathLst>
          </a:custGeom>
          <a:solidFill>
            <a:srgbClr val="0066B3"/>
          </a:solidFill>
          <a:ln w="6350">
            <a:solidFill>
              <a:srgbClr val="0066B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1" name="Freeform 76"/>
          <p:cNvSpPr>
            <a:spLocks/>
          </p:cNvSpPr>
          <p:nvPr/>
        </p:nvSpPr>
        <p:spPr bwMode="auto">
          <a:xfrm>
            <a:off x="2095500" y="3306763"/>
            <a:ext cx="2811463" cy="368300"/>
          </a:xfrm>
          <a:custGeom>
            <a:avLst/>
            <a:gdLst>
              <a:gd name="T0" fmla="*/ 0 w 1771"/>
              <a:gd name="T1" fmla="*/ 2147483647 h 232"/>
              <a:gd name="T2" fmla="*/ 2147483647 w 1771"/>
              <a:gd name="T3" fmla="*/ 2147483647 h 232"/>
              <a:gd name="T4" fmla="*/ 2147483647 w 1771"/>
              <a:gd name="T5" fmla="*/ 0 h 232"/>
              <a:gd name="T6" fmla="*/ 2147483647 w 1771"/>
              <a:gd name="T7" fmla="*/ 2147483647 h 232"/>
              <a:gd name="T8" fmla="*/ 2147483647 w 1771"/>
              <a:gd name="T9" fmla="*/ 2147483647 h 232"/>
              <a:gd name="T10" fmla="*/ 2147483647 w 1771"/>
              <a:gd name="T11" fmla="*/ 2147483647 h 232"/>
              <a:gd name="T12" fmla="*/ 0 w 1771"/>
              <a:gd name="T13" fmla="*/ 2147483647 h 232"/>
              <a:gd name="T14" fmla="*/ 0 w 1771"/>
              <a:gd name="T15" fmla="*/ 2147483647 h 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71"/>
              <a:gd name="T25" fmla="*/ 0 h 232"/>
              <a:gd name="T26" fmla="*/ 1771 w 1771"/>
              <a:gd name="T27" fmla="*/ 232 h 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71" h="232">
                <a:moveTo>
                  <a:pt x="0" y="79"/>
                </a:moveTo>
                <a:lnTo>
                  <a:pt x="1534" y="79"/>
                </a:lnTo>
                <a:lnTo>
                  <a:pt x="1488" y="0"/>
                </a:lnTo>
                <a:lnTo>
                  <a:pt x="1771" y="114"/>
                </a:lnTo>
                <a:lnTo>
                  <a:pt x="1490" y="232"/>
                </a:lnTo>
                <a:lnTo>
                  <a:pt x="1538" y="146"/>
                </a:lnTo>
                <a:lnTo>
                  <a:pt x="0" y="146"/>
                </a:lnTo>
                <a:lnTo>
                  <a:pt x="0" y="79"/>
                </a:lnTo>
                <a:close/>
              </a:path>
            </a:pathLst>
          </a:custGeom>
          <a:solidFill>
            <a:srgbClr val="0066B3"/>
          </a:solidFill>
          <a:ln w="6350">
            <a:solidFill>
              <a:srgbClr val="0066B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2" name="Freeform 77"/>
          <p:cNvSpPr>
            <a:spLocks/>
          </p:cNvSpPr>
          <p:nvPr/>
        </p:nvSpPr>
        <p:spPr bwMode="auto">
          <a:xfrm>
            <a:off x="2052638" y="5221288"/>
            <a:ext cx="2317750" cy="131762"/>
          </a:xfrm>
          <a:custGeom>
            <a:avLst/>
            <a:gdLst>
              <a:gd name="T0" fmla="*/ 0 w 1460"/>
              <a:gd name="T1" fmla="*/ 2147483647 h 83"/>
              <a:gd name="T2" fmla="*/ 2147483647 w 1460"/>
              <a:gd name="T3" fmla="*/ 0 h 83"/>
              <a:gd name="T4" fmla="*/ 2147483647 w 1460"/>
              <a:gd name="T5" fmla="*/ 2147483647 h 83"/>
              <a:gd name="T6" fmla="*/ 2147483647 w 1460"/>
              <a:gd name="T7" fmla="*/ 2147483647 h 83"/>
              <a:gd name="T8" fmla="*/ 2147483647 w 1460"/>
              <a:gd name="T9" fmla="*/ 2147483647 h 83"/>
              <a:gd name="T10" fmla="*/ 2147483647 w 1460"/>
              <a:gd name="T11" fmla="*/ 2147483647 h 83"/>
              <a:gd name="T12" fmla="*/ 2147483647 w 1460"/>
              <a:gd name="T13" fmla="*/ 2147483647 h 83"/>
              <a:gd name="T14" fmla="*/ 0 w 1460"/>
              <a:gd name="T15" fmla="*/ 2147483647 h 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0"/>
              <a:gd name="T25" fmla="*/ 0 h 83"/>
              <a:gd name="T26" fmla="*/ 1460 w 1460"/>
              <a:gd name="T27" fmla="*/ 83 h 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0" h="83">
                <a:moveTo>
                  <a:pt x="0" y="42"/>
                </a:moveTo>
                <a:lnTo>
                  <a:pt x="100" y="0"/>
                </a:lnTo>
                <a:lnTo>
                  <a:pt x="80" y="35"/>
                </a:lnTo>
                <a:lnTo>
                  <a:pt x="1460" y="35"/>
                </a:lnTo>
                <a:lnTo>
                  <a:pt x="1460" y="48"/>
                </a:lnTo>
                <a:lnTo>
                  <a:pt x="80" y="48"/>
                </a:lnTo>
                <a:lnTo>
                  <a:pt x="100" y="83"/>
                </a:lnTo>
                <a:lnTo>
                  <a:pt x="0" y="42"/>
                </a:lnTo>
                <a:close/>
              </a:path>
            </a:pathLst>
          </a:custGeom>
          <a:solidFill>
            <a:srgbClr val="ED1C24"/>
          </a:solidFill>
          <a:ln w="15875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3" name="Freeform 78"/>
          <p:cNvSpPr>
            <a:spLocks/>
          </p:cNvSpPr>
          <p:nvPr/>
        </p:nvSpPr>
        <p:spPr bwMode="auto">
          <a:xfrm>
            <a:off x="4724400" y="1671638"/>
            <a:ext cx="160338" cy="130175"/>
          </a:xfrm>
          <a:custGeom>
            <a:avLst/>
            <a:gdLst>
              <a:gd name="T0" fmla="*/ 2147483647 w 101"/>
              <a:gd name="T1" fmla="*/ 2147483647 h 82"/>
              <a:gd name="T2" fmla="*/ 0 w 101"/>
              <a:gd name="T3" fmla="*/ 0 h 82"/>
              <a:gd name="T4" fmla="*/ 2147483647 w 101"/>
              <a:gd name="T5" fmla="*/ 2147483647 h 82"/>
              <a:gd name="T6" fmla="*/ 2147483647 w 101"/>
              <a:gd name="T7" fmla="*/ 2147483647 h 82"/>
              <a:gd name="T8" fmla="*/ 2147483647 w 101"/>
              <a:gd name="T9" fmla="*/ 2147483647 h 82"/>
              <a:gd name="T10" fmla="*/ 2147483647 w 101"/>
              <a:gd name="T11" fmla="*/ 2147483647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"/>
              <a:gd name="T19" fmla="*/ 0 h 82"/>
              <a:gd name="T20" fmla="*/ 101 w 101"/>
              <a:gd name="T21" fmla="*/ 82 h 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" h="82">
                <a:moveTo>
                  <a:pt x="21" y="36"/>
                </a:moveTo>
                <a:lnTo>
                  <a:pt x="0" y="0"/>
                </a:lnTo>
                <a:lnTo>
                  <a:pt x="101" y="41"/>
                </a:lnTo>
                <a:lnTo>
                  <a:pt x="1" y="82"/>
                </a:lnTo>
                <a:lnTo>
                  <a:pt x="21" y="46"/>
                </a:lnTo>
                <a:lnTo>
                  <a:pt x="21" y="36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4" name="Freeform 79"/>
          <p:cNvSpPr>
            <a:spLocks/>
          </p:cNvSpPr>
          <p:nvPr/>
        </p:nvSpPr>
        <p:spPr bwMode="auto">
          <a:xfrm>
            <a:off x="4724400" y="1671638"/>
            <a:ext cx="160338" cy="130175"/>
          </a:xfrm>
          <a:custGeom>
            <a:avLst/>
            <a:gdLst>
              <a:gd name="T0" fmla="*/ 2147483647 w 101"/>
              <a:gd name="T1" fmla="*/ 2147483647 h 82"/>
              <a:gd name="T2" fmla="*/ 0 w 101"/>
              <a:gd name="T3" fmla="*/ 0 h 82"/>
              <a:gd name="T4" fmla="*/ 2147483647 w 101"/>
              <a:gd name="T5" fmla="*/ 2147483647 h 82"/>
              <a:gd name="T6" fmla="*/ 2147483647 w 101"/>
              <a:gd name="T7" fmla="*/ 2147483647 h 82"/>
              <a:gd name="T8" fmla="*/ 2147483647 w 101"/>
              <a:gd name="T9" fmla="*/ 214748364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82"/>
              <a:gd name="T17" fmla="*/ 101 w 101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82">
                <a:moveTo>
                  <a:pt x="21" y="36"/>
                </a:moveTo>
                <a:lnTo>
                  <a:pt x="0" y="0"/>
                </a:lnTo>
                <a:lnTo>
                  <a:pt x="101" y="41"/>
                </a:lnTo>
                <a:lnTo>
                  <a:pt x="1" y="82"/>
                </a:lnTo>
                <a:lnTo>
                  <a:pt x="21" y="46"/>
                </a:lnTo>
              </a:path>
            </a:pathLst>
          </a:custGeom>
          <a:noFill/>
          <a:ln w="6350">
            <a:solidFill>
              <a:srgbClr val="0066B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5" name="Freeform 80"/>
          <p:cNvSpPr>
            <a:spLocks/>
          </p:cNvSpPr>
          <p:nvPr/>
        </p:nvSpPr>
        <p:spPr bwMode="auto">
          <a:xfrm>
            <a:off x="2033588" y="4160838"/>
            <a:ext cx="3295650" cy="468312"/>
          </a:xfrm>
          <a:custGeom>
            <a:avLst/>
            <a:gdLst>
              <a:gd name="T0" fmla="*/ 0 w 2076"/>
              <a:gd name="T1" fmla="*/ 2147483647 h 295"/>
              <a:gd name="T2" fmla="*/ 2147483647 w 2076"/>
              <a:gd name="T3" fmla="*/ 0 h 295"/>
              <a:gd name="T4" fmla="*/ 2147483647 w 2076"/>
              <a:gd name="T5" fmla="*/ 2147483647 h 295"/>
              <a:gd name="T6" fmla="*/ 2147483647 w 2076"/>
              <a:gd name="T7" fmla="*/ 2147483647 h 295"/>
              <a:gd name="T8" fmla="*/ 2147483647 w 2076"/>
              <a:gd name="T9" fmla="*/ 2147483647 h 295"/>
              <a:gd name="T10" fmla="*/ 2147483647 w 2076"/>
              <a:gd name="T11" fmla="*/ 2147483647 h 295"/>
              <a:gd name="T12" fmla="*/ 2147483647 w 2076"/>
              <a:gd name="T13" fmla="*/ 2147483647 h 295"/>
              <a:gd name="T14" fmla="*/ 0 w 2076"/>
              <a:gd name="T15" fmla="*/ 2147483647 h 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76"/>
              <a:gd name="T25" fmla="*/ 0 h 295"/>
              <a:gd name="T26" fmla="*/ 2076 w 2076"/>
              <a:gd name="T27" fmla="*/ 295 h 2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76" h="295">
                <a:moveTo>
                  <a:pt x="0" y="149"/>
                </a:moveTo>
                <a:lnTo>
                  <a:pt x="361" y="0"/>
                </a:lnTo>
                <a:lnTo>
                  <a:pt x="300" y="103"/>
                </a:lnTo>
                <a:lnTo>
                  <a:pt x="2076" y="103"/>
                </a:lnTo>
                <a:lnTo>
                  <a:pt x="2076" y="192"/>
                </a:lnTo>
                <a:lnTo>
                  <a:pt x="302" y="192"/>
                </a:lnTo>
                <a:lnTo>
                  <a:pt x="363" y="295"/>
                </a:lnTo>
                <a:lnTo>
                  <a:pt x="0" y="149"/>
                </a:lnTo>
                <a:close/>
              </a:path>
            </a:pathLst>
          </a:custGeom>
          <a:solidFill>
            <a:srgbClr val="ED1C24"/>
          </a:solidFill>
          <a:ln w="635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6" name="Freeform 27"/>
          <p:cNvSpPr>
            <a:spLocks/>
          </p:cNvSpPr>
          <p:nvPr/>
        </p:nvSpPr>
        <p:spPr bwMode="auto">
          <a:xfrm>
            <a:off x="7845425" y="2905125"/>
            <a:ext cx="203200" cy="131763"/>
          </a:xfrm>
          <a:custGeom>
            <a:avLst/>
            <a:gdLst>
              <a:gd name="T0" fmla="*/ 0 w 128"/>
              <a:gd name="T1" fmla="*/ 0 h 83"/>
              <a:gd name="T2" fmla="*/ 2147483647 w 128"/>
              <a:gd name="T3" fmla="*/ 2147483647 h 83"/>
              <a:gd name="T4" fmla="*/ 2147483647 w 128"/>
              <a:gd name="T5" fmla="*/ 2147483647 h 83"/>
              <a:gd name="T6" fmla="*/ 0 60000 65536"/>
              <a:gd name="T7" fmla="*/ 0 60000 65536"/>
              <a:gd name="T8" fmla="*/ 0 60000 65536"/>
              <a:gd name="T9" fmla="*/ 0 w 128"/>
              <a:gd name="T10" fmla="*/ 0 h 83"/>
              <a:gd name="T11" fmla="*/ 128 w 128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83">
                <a:moveTo>
                  <a:pt x="0" y="0"/>
                </a:moveTo>
                <a:lnTo>
                  <a:pt x="84" y="83"/>
                </a:lnTo>
                <a:lnTo>
                  <a:pt x="128" y="8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7" name="TextBox 80"/>
          <p:cNvSpPr txBox="1">
            <a:spLocks noChangeArrowheads="1"/>
          </p:cNvSpPr>
          <p:nvPr/>
        </p:nvSpPr>
        <p:spPr bwMode="auto">
          <a:xfrm>
            <a:off x="3235325" y="5053013"/>
            <a:ext cx="4413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1.5%</a:t>
            </a:r>
          </a:p>
        </p:txBody>
      </p:sp>
      <p:sp>
        <p:nvSpPr>
          <p:cNvPr id="34888" name="TextBox 81"/>
          <p:cNvSpPr txBox="1">
            <a:spLocks noChangeArrowheads="1"/>
          </p:cNvSpPr>
          <p:nvPr/>
        </p:nvSpPr>
        <p:spPr bwMode="auto">
          <a:xfrm>
            <a:off x="6657975" y="2262188"/>
            <a:ext cx="825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HbCO</a:t>
            </a:r>
            <a:r>
              <a:rPr lang="en-US" sz="1200" b="1" baseline="-25000"/>
              <a:t>2</a:t>
            </a:r>
          </a:p>
        </p:txBody>
      </p:sp>
      <p:sp>
        <p:nvSpPr>
          <p:cNvPr id="34889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22.24</a:t>
            </a:r>
          </a:p>
        </p:txBody>
      </p:sp>
      <p:sp>
        <p:nvSpPr>
          <p:cNvPr id="34890" name="Rectangle 5"/>
          <p:cNvSpPr>
            <a:spLocks noChangeArrowheads="1"/>
          </p:cNvSpPr>
          <p:nvPr/>
        </p:nvSpPr>
        <p:spPr bwMode="auto">
          <a:xfrm>
            <a:off x="2074863" y="533400"/>
            <a:ext cx="4994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sal03717_22_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88" y="330200"/>
            <a:ext cx="8455025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Freeform 28"/>
          <p:cNvSpPr>
            <a:spLocks/>
          </p:cNvSpPr>
          <p:nvPr/>
        </p:nvSpPr>
        <p:spPr bwMode="auto">
          <a:xfrm>
            <a:off x="7629525" y="2635250"/>
            <a:ext cx="165100" cy="93663"/>
          </a:xfrm>
          <a:custGeom>
            <a:avLst/>
            <a:gdLst>
              <a:gd name="T0" fmla="*/ 0 w 105"/>
              <a:gd name="T1" fmla="*/ 0 h 60"/>
              <a:gd name="T2" fmla="*/ 2147483647 w 105"/>
              <a:gd name="T3" fmla="*/ 2147483647 h 60"/>
              <a:gd name="T4" fmla="*/ 2147483647 w 105"/>
              <a:gd name="T5" fmla="*/ 2147483647 h 60"/>
              <a:gd name="T6" fmla="*/ 0 60000 65536"/>
              <a:gd name="T7" fmla="*/ 0 60000 65536"/>
              <a:gd name="T8" fmla="*/ 0 60000 65536"/>
              <a:gd name="T9" fmla="*/ 0 w 105"/>
              <a:gd name="T10" fmla="*/ 0 h 60"/>
              <a:gd name="T11" fmla="*/ 105 w 105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" h="60">
                <a:moveTo>
                  <a:pt x="0" y="0"/>
                </a:moveTo>
                <a:lnTo>
                  <a:pt x="62" y="60"/>
                </a:lnTo>
                <a:lnTo>
                  <a:pt x="105" y="6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Freeform 29"/>
          <p:cNvSpPr>
            <a:spLocks/>
          </p:cNvSpPr>
          <p:nvPr/>
        </p:nvSpPr>
        <p:spPr bwMode="auto">
          <a:xfrm>
            <a:off x="7639050" y="2641600"/>
            <a:ext cx="155575" cy="93663"/>
          </a:xfrm>
          <a:custGeom>
            <a:avLst/>
            <a:gdLst>
              <a:gd name="T0" fmla="*/ 0 w 100"/>
              <a:gd name="T1" fmla="*/ 0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0 60000 65536"/>
              <a:gd name="T7" fmla="*/ 0 60000 65536"/>
              <a:gd name="T8" fmla="*/ 0 60000 65536"/>
              <a:gd name="T9" fmla="*/ 0 w 100"/>
              <a:gd name="T10" fmla="*/ 0 h 60"/>
              <a:gd name="T11" fmla="*/ 100 w 10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" h="60">
                <a:moveTo>
                  <a:pt x="0" y="0"/>
                </a:moveTo>
                <a:lnTo>
                  <a:pt x="60" y="60"/>
                </a:lnTo>
                <a:lnTo>
                  <a:pt x="100" y="6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Line 10"/>
          <p:cNvSpPr>
            <a:spLocks noChangeShapeType="1"/>
          </p:cNvSpPr>
          <p:nvPr/>
        </p:nvSpPr>
        <p:spPr bwMode="auto">
          <a:xfrm flipH="1">
            <a:off x="6094413" y="2366963"/>
            <a:ext cx="3016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Freeform 11"/>
          <p:cNvSpPr>
            <a:spLocks/>
          </p:cNvSpPr>
          <p:nvPr/>
        </p:nvSpPr>
        <p:spPr bwMode="auto">
          <a:xfrm>
            <a:off x="5999163" y="2314575"/>
            <a:ext cx="133350" cy="109538"/>
          </a:xfrm>
          <a:custGeom>
            <a:avLst/>
            <a:gdLst>
              <a:gd name="T0" fmla="*/ 0 w 87"/>
              <a:gd name="T1" fmla="*/ 2147483647 h 70"/>
              <a:gd name="T2" fmla="*/ 2147483647 w 87"/>
              <a:gd name="T3" fmla="*/ 0 h 70"/>
              <a:gd name="T4" fmla="*/ 2147483647 w 87"/>
              <a:gd name="T5" fmla="*/ 2147483647 h 70"/>
              <a:gd name="T6" fmla="*/ 2147483647 w 87"/>
              <a:gd name="T7" fmla="*/ 2147483647 h 70"/>
              <a:gd name="T8" fmla="*/ 0 w 87"/>
              <a:gd name="T9" fmla="*/ 2147483647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70"/>
              <a:gd name="T17" fmla="*/ 87 w 87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70">
                <a:moveTo>
                  <a:pt x="0" y="34"/>
                </a:moveTo>
                <a:lnTo>
                  <a:pt x="87" y="0"/>
                </a:lnTo>
                <a:lnTo>
                  <a:pt x="66" y="34"/>
                </a:lnTo>
                <a:lnTo>
                  <a:pt x="87" y="70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Line 12"/>
          <p:cNvSpPr>
            <a:spLocks noChangeShapeType="1"/>
          </p:cNvSpPr>
          <p:nvPr/>
        </p:nvSpPr>
        <p:spPr bwMode="auto">
          <a:xfrm flipH="1">
            <a:off x="5491163" y="3275013"/>
            <a:ext cx="4032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Freeform 13"/>
          <p:cNvSpPr>
            <a:spLocks/>
          </p:cNvSpPr>
          <p:nvPr/>
        </p:nvSpPr>
        <p:spPr bwMode="auto">
          <a:xfrm>
            <a:off x="5400675" y="3219450"/>
            <a:ext cx="136525" cy="109538"/>
          </a:xfrm>
          <a:custGeom>
            <a:avLst/>
            <a:gdLst>
              <a:gd name="T0" fmla="*/ 0 w 88"/>
              <a:gd name="T1" fmla="*/ 2147483647 h 70"/>
              <a:gd name="T2" fmla="*/ 2147483647 w 88"/>
              <a:gd name="T3" fmla="*/ 0 h 70"/>
              <a:gd name="T4" fmla="*/ 2147483647 w 88"/>
              <a:gd name="T5" fmla="*/ 2147483647 h 70"/>
              <a:gd name="T6" fmla="*/ 2147483647 w 88"/>
              <a:gd name="T7" fmla="*/ 2147483647 h 70"/>
              <a:gd name="T8" fmla="*/ 0 w 88"/>
              <a:gd name="T9" fmla="*/ 2147483647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70"/>
              <a:gd name="T17" fmla="*/ 88 w 88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70">
                <a:moveTo>
                  <a:pt x="0" y="36"/>
                </a:moveTo>
                <a:lnTo>
                  <a:pt x="88" y="0"/>
                </a:lnTo>
                <a:lnTo>
                  <a:pt x="66" y="36"/>
                </a:lnTo>
                <a:lnTo>
                  <a:pt x="88" y="70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9" name="Line 14"/>
          <p:cNvSpPr>
            <a:spLocks noChangeShapeType="1"/>
          </p:cNvSpPr>
          <p:nvPr/>
        </p:nvSpPr>
        <p:spPr bwMode="auto">
          <a:xfrm flipH="1">
            <a:off x="6537325" y="3275013"/>
            <a:ext cx="2587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Freeform 15"/>
          <p:cNvSpPr>
            <a:spLocks/>
          </p:cNvSpPr>
          <p:nvPr/>
        </p:nvSpPr>
        <p:spPr bwMode="auto">
          <a:xfrm>
            <a:off x="6440488" y="3219450"/>
            <a:ext cx="138112" cy="109538"/>
          </a:xfrm>
          <a:custGeom>
            <a:avLst/>
            <a:gdLst>
              <a:gd name="T0" fmla="*/ 0 w 87"/>
              <a:gd name="T1" fmla="*/ 2147483647 h 70"/>
              <a:gd name="T2" fmla="*/ 2147483647 w 87"/>
              <a:gd name="T3" fmla="*/ 0 h 70"/>
              <a:gd name="T4" fmla="*/ 2147483647 w 87"/>
              <a:gd name="T5" fmla="*/ 2147483647 h 70"/>
              <a:gd name="T6" fmla="*/ 2147483647 w 87"/>
              <a:gd name="T7" fmla="*/ 2147483647 h 70"/>
              <a:gd name="T8" fmla="*/ 0 w 87"/>
              <a:gd name="T9" fmla="*/ 2147483647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70"/>
              <a:gd name="T17" fmla="*/ 87 w 87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70">
                <a:moveTo>
                  <a:pt x="0" y="36"/>
                </a:moveTo>
                <a:lnTo>
                  <a:pt x="87" y="0"/>
                </a:lnTo>
                <a:lnTo>
                  <a:pt x="66" y="36"/>
                </a:lnTo>
                <a:lnTo>
                  <a:pt x="87" y="70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Line 16"/>
          <p:cNvSpPr>
            <a:spLocks noChangeShapeType="1"/>
          </p:cNvSpPr>
          <p:nvPr/>
        </p:nvSpPr>
        <p:spPr bwMode="auto">
          <a:xfrm>
            <a:off x="5788025" y="4408488"/>
            <a:ext cx="3206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Freeform 17"/>
          <p:cNvSpPr>
            <a:spLocks/>
          </p:cNvSpPr>
          <p:nvPr/>
        </p:nvSpPr>
        <p:spPr bwMode="auto">
          <a:xfrm>
            <a:off x="6067425" y="4352925"/>
            <a:ext cx="136525" cy="109538"/>
          </a:xfrm>
          <a:custGeom>
            <a:avLst/>
            <a:gdLst>
              <a:gd name="T0" fmla="*/ 2147483647 w 88"/>
              <a:gd name="T1" fmla="*/ 2147483647 h 71"/>
              <a:gd name="T2" fmla="*/ 0 w 88"/>
              <a:gd name="T3" fmla="*/ 2147483647 h 71"/>
              <a:gd name="T4" fmla="*/ 2147483647 w 88"/>
              <a:gd name="T5" fmla="*/ 2147483647 h 71"/>
              <a:gd name="T6" fmla="*/ 0 w 88"/>
              <a:gd name="T7" fmla="*/ 0 h 71"/>
              <a:gd name="T8" fmla="*/ 2147483647 w 88"/>
              <a:gd name="T9" fmla="*/ 2147483647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71"/>
              <a:gd name="T17" fmla="*/ 88 w 88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71">
                <a:moveTo>
                  <a:pt x="88" y="36"/>
                </a:moveTo>
                <a:lnTo>
                  <a:pt x="0" y="71"/>
                </a:lnTo>
                <a:lnTo>
                  <a:pt x="22" y="36"/>
                </a:lnTo>
                <a:lnTo>
                  <a:pt x="0" y="0"/>
                </a:lnTo>
                <a:lnTo>
                  <a:pt x="88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Freeform 18"/>
          <p:cNvSpPr>
            <a:spLocks/>
          </p:cNvSpPr>
          <p:nvPr/>
        </p:nvSpPr>
        <p:spPr bwMode="auto">
          <a:xfrm>
            <a:off x="7072313" y="3532188"/>
            <a:ext cx="547687" cy="871537"/>
          </a:xfrm>
          <a:custGeom>
            <a:avLst/>
            <a:gdLst>
              <a:gd name="T0" fmla="*/ 0 w 352"/>
              <a:gd name="T1" fmla="*/ 2147483647 h 561"/>
              <a:gd name="T2" fmla="*/ 0 w 352"/>
              <a:gd name="T3" fmla="*/ 2147483647 h 561"/>
              <a:gd name="T4" fmla="*/ 2147483647 w 352"/>
              <a:gd name="T5" fmla="*/ 2147483647 h 561"/>
              <a:gd name="T6" fmla="*/ 2147483647 w 352"/>
              <a:gd name="T7" fmla="*/ 2147483647 h 561"/>
              <a:gd name="T8" fmla="*/ 2147483647 w 352"/>
              <a:gd name="T9" fmla="*/ 2147483647 h 561"/>
              <a:gd name="T10" fmla="*/ 2147483647 w 352"/>
              <a:gd name="T11" fmla="*/ 2147483647 h 561"/>
              <a:gd name="T12" fmla="*/ 2147483647 w 352"/>
              <a:gd name="T13" fmla="*/ 2147483647 h 561"/>
              <a:gd name="T14" fmla="*/ 2147483647 w 352"/>
              <a:gd name="T15" fmla="*/ 2147483647 h 561"/>
              <a:gd name="T16" fmla="*/ 2147483647 w 352"/>
              <a:gd name="T17" fmla="*/ 2147483647 h 561"/>
              <a:gd name="T18" fmla="*/ 2147483647 w 352"/>
              <a:gd name="T19" fmla="*/ 2147483647 h 561"/>
              <a:gd name="T20" fmla="*/ 2147483647 w 352"/>
              <a:gd name="T21" fmla="*/ 2147483647 h 561"/>
              <a:gd name="T22" fmla="*/ 2147483647 w 352"/>
              <a:gd name="T23" fmla="*/ 2147483647 h 561"/>
              <a:gd name="T24" fmla="*/ 2147483647 w 352"/>
              <a:gd name="T25" fmla="*/ 2147483647 h 561"/>
              <a:gd name="T26" fmla="*/ 2147483647 w 352"/>
              <a:gd name="T27" fmla="*/ 2147483647 h 561"/>
              <a:gd name="T28" fmla="*/ 2147483647 w 352"/>
              <a:gd name="T29" fmla="*/ 2147483647 h 561"/>
              <a:gd name="T30" fmla="*/ 2147483647 w 352"/>
              <a:gd name="T31" fmla="*/ 2147483647 h 561"/>
              <a:gd name="T32" fmla="*/ 2147483647 w 352"/>
              <a:gd name="T33" fmla="*/ 2147483647 h 561"/>
              <a:gd name="T34" fmla="*/ 2147483647 w 352"/>
              <a:gd name="T35" fmla="*/ 2147483647 h 561"/>
              <a:gd name="T36" fmla="*/ 2147483647 w 352"/>
              <a:gd name="T37" fmla="*/ 0 h 5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52"/>
              <a:gd name="T58" fmla="*/ 0 h 561"/>
              <a:gd name="T59" fmla="*/ 352 w 352"/>
              <a:gd name="T60" fmla="*/ 561 h 5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52" h="561">
                <a:moveTo>
                  <a:pt x="0" y="561"/>
                </a:moveTo>
                <a:lnTo>
                  <a:pt x="0" y="561"/>
                </a:lnTo>
                <a:lnTo>
                  <a:pt x="18" y="557"/>
                </a:lnTo>
                <a:lnTo>
                  <a:pt x="35" y="551"/>
                </a:lnTo>
                <a:lnTo>
                  <a:pt x="67" y="538"/>
                </a:lnTo>
                <a:lnTo>
                  <a:pt x="101" y="516"/>
                </a:lnTo>
                <a:lnTo>
                  <a:pt x="133" y="493"/>
                </a:lnTo>
                <a:lnTo>
                  <a:pt x="163" y="465"/>
                </a:lnTo>
                <a:lnTo>
                  <a:pt x="193" y="433"/>
                </a:lnTo>
                <a:lnTo>
                  <a:pt x="223" y="399"/>
                </a:lnTo>
                <a:lnTo>
                  <a:pt x="249" y="360"/>
                </a:lnTo>
                <a:lnTo>
                  <a:pt x="272" y="319"/>
                </a:lnTo>
                <a:lnTo>
                  <a:pt x="294" y="277"/>
                </a:lnTo>
                <a:lnTo>
                  <a:pt x="313" y="232"/>
                </a:lnTo>
                <a:lnTo>
                  <a:pt x="328" y="187"/>
                </a:lnTo>
                <a:lnTo>
                  <a:pt x="341" y="142"/>
                </a:lnTo>
                <a:lnTo>
                  <a:pt x="347" y="95"/>
                </a:lnTo>
                <a:lnTo>
                  <a:pt x="352" y="47"/>
                </a:lnTo>
                <a:lnTo>
                  <a:pt x="3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Freeform 19"/>
          <p:cNvSpPr>
            <a:spLocks/>
          </p:cNvSpPr>
          <p:nvPr/>
        </p:nvSpPr>
        <p:spPr bwMode="auto">
          <a:xfrm>
            <a:off x="7566025" y="3438525"/>
            <a:ext cx="109538" cy="136525"/>
          </a:xfrm>
          <a:custGeom>
            <a:avLst/>
            <a:gdLst>
              <a:gd name="T0" fmla="*/ 2147483647 w 71"/>
              <a:gd name="T1" fmla="*/ 0 h 88"/>
              <a:gd name="T2" fmla="*/ 2147483647 w 71"/>
              <a:gd name="T3" fmla="*/ 2147483647 h 88"/>
              <a:gd name="T4" fmla="*/ 2147483647 w 71"/>
              <a:gd name="T5" fmla="*/ 2147483647 h 88"/>
              <a:gd name="T6" fmla="*/ 0 w 71"/>
              <a:gd name="T7" fmla="*/ 2147483647 h 88"/>
              <a:gd name="T8" fmla="*/ 2147483647 w 71"/>
              <a:gd name="T9" fmla="*/ 0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88"/>
              <a:gd name="T17" fmla="*/ 71 w 71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88">
                <a:moveTo>
                  <a:pt x="32" y="0"/>
                </a:moveTo>
                <a:lnTo>
                  <a:pt x="71" y="84"/>
                </a:lnTo>
                <a:lnTo>
                  <a:pt x="35" y="65"/>
                </a:lnTo>
                <a:lnTo>
                  <a:pt x="0" y="88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20"/>
          <p:cNvSpPr>
            <a:spLocks noChangeShapeType="1"/>
          </p:cNvSpPr>
          <p:nvPr/>
        </p:nvSpPr>
        <p:spPr bwMode="auto">
          <a:xfrm flipH="1">
            <a:off x="6281738" y="1535113"/>
            <a:ext cx="246062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Freeform 21"/>
          <p:cNvSpPr>
            <a:spLocks/>
          </p:cNvSpPr>
          <p:nvPr/>
        </p:nvSpPr>
        <p:spPr bwMode="auto">
          <a:xfrm>
            <a:off x="6184900" y="1481138"/>
            <a:ext cx="138113" cy="109537"/>
          </a:xfrm>
          <a:custGeom>
            <a:avLst/>
            <a:gdLst>
              <a:gd name="T0" fmla="*/ 0 w 88"/>
              <a:gd name="T1" fmla="*/ 2147483647 h 70"/>
              <a:gd name="T2" fmla="*/ 2147483647 w 88"/>
              <a:gd name="T3" fmla="*/ 0 h 70"/>
              <a:gd name="T4" fmla="*/ 2147483647 w 88"/>
              <a:gd name="T5" fmla="*/ 2147483647 h 70"/>
              <a:gd name="T6" fmla="*/ 2147483647 w 88"/>
              <a:gd name="T7" fmla="*/ 2147483647 h 70"/>
              <a:gd name="T8" fmla="*/ 0 w 88"/>
              <a:gd name="T9" fmla="*/ 2147483647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70"/>
              <a:gd name="T17" fmla="*/ 88 w 88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70">
                <a:moveTo>
                  <a:pt x="0" y="36"/>
                </a:moveTo>
                <a:lnTo>
                  <a:pt x="88" y="0"/>
                </a:lnTo>
                <a:lnTo>
                  <a:pt x="67" y="36"/>
                </a:lnTo>
                <a:lnTo>
                  <a:pt x="88" y="70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22"/>
          <p:cNvSpPr>
            <a:spLocks noChangeShapeType="1"/>
          </p:cNvSpPr>
          <p:nvPr/>
        </p:nvSpPr>
        <p:spPr bwMode="auto">
          <a:xfrm flipV="1">
            <a:off x="7292975" y="2466975"/>
            <a:ext cx="622300" cy="6127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Freeform 23"/>
          <p:cNvSpPr>
            <a:spLocks/>
          </p:cNvSpPr>
          <p:nvPr/>
        </p:nvSpPr>
        <p:spPr bwMode="auto">
          <a:xfrm>
            <a:off x="7691438" y="2236788"/>
            <a:ext cx="134937" cy="130175"/>
          </a:xfrm>
          <a:custGeom>
            <a:avLst/>
            <a:gdLst>
              <a:gd name="T0" fmla="*/ 2147483647 w 87"/>
              <a:gd name="T1" fmla="*/ 0 h 84"/>
              <a:gd name="T2" fmla="*/ 2147483647 w 87"/>
              <a:gd name="T3" fmla="*/ 2147483647 h 84"/>
              <a:gd name="T4" fmla="*/ 2147483647 w 87"/>
              <a:gd name="T5" fmla="*/ 2147483647 h 84"/>
              <a:gd name="T6" fmla="*/ 0 w 87"/>
              <a:gd name="T7" fmla="*/ 2147483647 h 84"/>
              <a:gd name="T8" fmla="*/ 2147483647 w 87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4"/>
              <a:gd name="T17" fmla="*/ 87 w 87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4">
                <a:moveTo>
                  <a:pt x="87" y="0"/>
                </a:moveTo>
                <a:lnTo>
                  <a:pt x="49" y="84"/>
                </a:lnTo>
                <a:lnTo>
                  <a:pt x="40" y="45"/>
                </a:lnTo>
                <a:lnTo>
                  <a:pt x="0" y="32"/>
                </a:lnTo>
                <a:lnTo>
                  <a:pt x="8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Line 24"/>
          <p:cNvSpPr>
            <a:spLocks noChangeShapeType="1"/>
          </p:cNvSpPr>
          <p:nvPr/>
        </p:nvSpPr>
        <p:spPr bwMode="auto">
          <a:xfrm flipH="1">
            <a:off x="7127875" y="2282825"/>
            <a:ext cx="647700" cy="644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Freeform 25"/>
          <p:cNvSpPr>
            <a:spLocks/>
          </p:cNvSpPr>
          <p:nvPr/>
        </p:nvSpPr>
        <p:spPr bwMode="auto">
          <a:xfrm>
            <a:off x="7234238" y="3008313"/>
            <a:ext cx="136525" cy="130175"/>
          </a:xfrm>
          <a:custGeom>
            <a:avLst/>
            <a:gdLst>
              <a:gd name="T0" fmla="*/ 0 w 87"/>
              <a:gd name="T1" fmla="*/ 2147483647 h 84"/>
              <a:gd name="T2" fmla="*/ 2147483647 w 87"/>
              <a:gd name="T3" fmla="*/ 0 h 84"/>
              <a:gd name="T4" fmla="*/ 2147483647 w 87"/>
              <a:gd name="T5" fmla="*/ 2147483647 h 84"/>
              <a:gd name="T6" fmla="*/ 2147483647 w 87"/>
              <a:gd name="T7" fmla="*/ 2147483647 h 84"/>
              <a:gd name="T8" fmla="*/ 0 w 87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4"/>
              <a:gd name="T17" fmla="*/ 87 w 87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4">
                <a:moveTo>
                  <a:pt x="0" y="84"/>
                </a:moveTo>
                <a:lnTo>
                  <a:pt x="40" y="0"/>
                </a:lnTo>
                <a:lnTo>
                  <a:pt x="49" y="39"/>
                </a:lnTo>
                <a:lnTo>
                  <a:pt x="87" y="51"/>
                </a:lnTo>
                <a:lnTo>
                  <a:pt x="0" y="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Freeform 26"/>
          <p:cNvSpPr>
            <a:spLocks/>
          </p:cNvSpPr>
          <p:nvPr/>
        </p:nvSpPr>
        <p:spPr bwMode="auto">
          <a:xfrm>
            <a:off x="2435225" y="638175"/>
            <a:ext cx="1422400" cy="68263"/>
          </a:xfrm>
          <a:custGeom>
            <a:avLst/>
            <a:gdLst>
              <a:gd name="T0" fmla="*/ 0 w 913"/>
              <a:gd name="T1" fmla="*/ 2147483647 h 43"/>
              <a:gd name="T2" fmla="*/ 0 w 913"/>
              <a:gd name="T3" fmla="*/ 0 h 43"/>
              <a:gd name="T4" fmla="*/ 2147483647 w 913"/>
              <a:gd name="T5" fmla="*/ 0 h 43"/>
              <a:gd name="T6" fmla="*/ 2147483647 w 913"/>
              <a:gd name="T7" fmla="*/ 2147483647 h 43"/>
              <a:gd name="T8" fmla="*/ 0 60000 65536"/>
              <a:gd name="T9" fmla="*/ 0 60000 65536"/>
              <a:gd name="T10" fmla="*/ 0 60000 65536"/>
              <a:gd name="T11" fmla="*/ 0 60000 65536"/>
              <a:gd name="T12" fmla="*/ 0 w 913"/>
              <a:gd name="T13" fmla="*/ 0 h 43"/>
              <a:gd name="T14" fmla="*/ 913 w 913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3" h="43">
                <a:moveTo>
                  <a:pt x="0" y="43"/>
                </a:moveTo>
                <a:lnTo>
                  <a:pt x="0" y="0"/>
                </a:lnTo>
                <a:lnTo>
                  <a:pt x="913" y="0"/>
                </a:lnTo>
                <a:lnTo>
                  <a:pt x="913" y="4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Line 27"/>
          <p:cNvSpPr>
            <a:spLocks noChangeShapeType="1"/>
          </p:cNvSpPr>
          <p:nvPr/>
        </p:nvSpPr>
        <p:spPr bwMode="auto">
          <a:xfrm flipV="1">
            <a:off x="3135313" y="563563"/>
            <a:ext cx="3175" cy="825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TextBox 158"/>
          <p:cNvSpPr txBox="1">
            <a:spLocks noChangeArrowheads="1"/>
          </p:cNvSpPr>
          <p:nvPr/>
        </p:nvSpPr>
        <p:spPr bwMode="auto">
          <a:xfrm>
            <a:off x="1082675" y="976313"/>
            <a:ext cx="381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</a:t>
            </a:r>
            <a:r>
              <a:rPr lang="en-US" sz="1200" b="1" baseline="-25000"/>
              <a:t>2</a:t>
            </a:r>
          </a:p>
        </p:txBody>
      </p:sp>
      <p:sp>
        <p:nvSpPr>
          <p:cNvPr id="35864" name="TextBox 159"/>
          <p:cNvSpPr txBox="1">
            <a:spLocks noChangeArrowheads="1"/>
          </p:cNvSpPr>
          <p:nvPr/>
        </p:nvSpPr>
        <p:spPr bwMode="auto">
          <a:xfrm>
            <a:off x="1082675" y="2265363"/>
            <a:ext cx="381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</a:t>
            </a:r>
            <a:r>
              <a:rPr lang="en-US" sz="1200" b="1" baseline="-25000"/>
              <a:t>2</a:t>
            </a:r>
          </a:p>
        </p:txBody>
      </p:sp>
      <p:sp>
        <p:nvSpPr>
          <p:cNvPr id="35865" name="TextBox 160"/>
          <p:cNvSpPr txBox="1">
            <a:spLocks noChangeArrowheads="1"/>
          </p:cNvSpPr>
          <p:nvPr/>
        </p:nvSpPr>
        <p:spPr bwMode="auto">
          <a:xfrm>
            <a:off x="1082675" y="3213100"/>
            <a:ext cx="381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</a:t>
            </a:r>
            <a:r>
              <a:rPr lang="en-US" sz="1200" b="1" baseline="-25000"/>
              <a:t>2</a:t>
            </a:r>
          </a:p>
        </p:txBody>
      </p:sp>
      <p:sp>
        <p:nvSpPr>
          <p:cNvPr id="35866" name="TextBox 161"/>
          <p:cNvSpPr txBox="1">
            <a:spLocks noChangeArrowheads="1"/>
          </p:cNvSpPr>
          <p:nvPr/>
        </p:nvSpPr>
        <p:spPr bwMode="auto">
          <a:xfrm>
            <a:off x="1082675" y="4268788"/>
            <a:ext cx="2698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O</a:t>
            </a:r>
            <a:r>
              <a:rPr lang="en-US" sz="1200" b="1" baseline="-25000"/>
              <a:t>2</a:t>
            </a:r>
          </a:p>
        </p:txBody>
      </p:sp>
      <p:sp>
        <p:nvSpPr>
          <p:cNvPr id="35867" name="TextBox 162"/>
          <p:cNvSpPr txBox="1">
            <a:spLocks noChangeArrowheads="1"/>
          </p:cNvSpPr>
          <p:nvPr/>
        </p:nvSpPr>
        <p:spPr bwMode="auto">
          <a:xfrm>
            <a:off x="1082675" y="4972050"/>
            <a:ext cx="2698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O</a:t>
            </a:r>
            <a:r>
              <a:rPr lang="en-US" sz="1200" b="1" baseline="-25000"/>
              <a:t>2</a:t>
            </a:r>
          </a:p>
        </p:txBody>
      </p:sp>
      <p:sp>
        <p:nvSpPr>
          <p:cNvPr id="35868" name="TextBox 163"/>
          <p:cNvSpPr txBox="1">
            <a:spLocks noChangeArrowheads="1"/>
          </p:cNvSpPr>
          <p:nvPr/>
        </p:nvSpPr>
        <p:spPr bwMode="auto">
          <a:xfrm>
            <a:off x="2346325" y="727075"/>
            <a:ext cx="3127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7%</a:t>
            </a:r>
          </a:p>
        </p:txBody>
      </p:sp>
      <p:sp>
        <p:nvSpPr>
          <p:cNvPr id="35869" name="TextBox 164"/>
          <p:cNvSpPr txBox="1">
            <a:spLocks noChangeArrowheads="1"/>
          </p:cNvSpPr>
          <p:nvPr/>
        </p:nvSpPr>
        <p:spPr bwMode="auto">
          <a:xfrm>
            <a:off x="2297113" y="2049463"/>
            <a:ext cx="3984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23%</a:t>
            </a:r>
          </a:p>
        </p:txBody>
      </p:sp>
      <p:sp>
        <p:nvSpPr>
          <p:cNvPr id="35870" name="TextBox 165"/>
          <p:cNvSpPr txBox="1">
            <a:spLocks noChangeArrowheads="1"/>
          </p:cNvSpPr>
          <p:nvPr/>
        </p:nvSpPr>
        <p:spPr bwMode="auto">
          <a:xfrm>
            <a:off x="2297113" y="2955925"/>
            <a:ext cx="3984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70%</a:t>
            </a:r>
          </a:p>
        </p:txBody>
      </p:sp>
      <p:sp>
        <p:nvSpPr>
          <p:cNvPr id="35871" name="TextBox 166"/>
          <p:cNvSpPr txBox="1">
            <a:spLocks noChangeArrowheads="1"/>
          </p:cNvSpPr>
          <p:nvPr/>
        </p:nvSpPr>
        <p:spPr bwMode="auto">
          <a:xfrm>
            <a:off x="2224088" y="4016375"/>
            <a:ext cx="5270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98.5%</a:t>
            </a:r>
          </a:p>
        </p:txBody>
      </p:sp>
      <p:sp>
        <p:nvSpPr>
          <p:cNvPr id="35872" name="TextBox 167"/>
          <p:cNvSpPr txBox="1">
            <a:spLocks noChangeArrowheads="1"/>
          </p:cNvSpPr>
          <p:nvPr/>
        </p:nvSpPr>
        <p:spPr bwMode="auto">
          <a:xfrm>
            <a:off x="2292350" y="4826000"/>
            <a:ext cx="4429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1.5%</a:t>
            </a:r>
          </a:p>
        </p:txBody>
      </p:sp>
      <p:sp>
        <p:nvSpPr>
          <p:cNvPr id="35873" name="TextBox 168"/>
          <p:cNvSpPr txBox="1">
            <a:spLocks noChangeArrowheads="1"/>
          </p:cNvSpPr>
          <p:nvPr/>
        </p:nvSpPr>
        <p:spPr bwMode="auto">
          <a:xfrm>
            <a:off x="4010025" y="4997450"/>
            <a:ext cx="13477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Dissolved O</a:t>
            </a:r>
            <a:r>
              <a:rPr lang="en-US" sz="1200" b="1" baseline="-25000"/>
              <a:t>2</a:t>
            </a:r>
            <a:r>
              <a:rPr lang="en-US" sz="1200" b="1"/>
              <a:t> gas</a:t>
            </a:r>
          </a:p>
        </p:txBody>
      </p:sp>
      <p:sp>
        <p:nvSpPr>
          <p:cNvPr id="35874" name="TextBox 169"/>
          <p:cNvSpPr txBox="1">
            <a:spLocks noChangeArrowheads="1"/>
          </p:cNvSpPr>
          <p:nvPr/>
        </p:nvSpPr>
        <p:spPr bwMode="auto">
          <a:xfrm>
            <a:off x="911225" y="334963"/>
            <a:ext cx="9286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Alveolar air</a:t>
            </a:r>
          </a:p>
        </p:txBody>
      </p:sp>
      <p:sp>
        <p:nvSpPr>
          <p:cNvPr id="35875" name="TextBox 170"/>
          <p:cNvSpPr txBox="1">
            <a:spLocks noChangeArrowheads="1"/>
          </p:cNvSpPr>
          <p:nvPr/>
        </p:nvSpPr>
        <p:spPr bwMode="auto">
          <a:xfrm>
            <a:off x="2162175" y="334963"/>
            <a:ext cx="17637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Respiratory membrane</a:t>
            </a:r>
          </a:p>
        </p:txBody>
      </p:sp>
      <p:sp>
        <p:nvSpPr>
          <p:cNvPr id="35876" name="TextBox 171"/>
          <p:cNvSpPr txBox="1">
            <a:spLocks noChangeArrowheads="1"/>
          </p:cNvSpPr>
          <p:nvPr/>
        </p:nvSpPr>
        <p:spPr bwMode="auto">
          <a:xfrm>
            <a:off x="5465763" y="334963"/>
            <a:ext cx="1206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Capillary blood</a:t>
            </a:r>
          </a:p>
        </p:txBody>
      </p:sp>
      <p:sp>
        <p:nvSpPr>
          <p:cNvPr id="35877" name="TextBox 172"/>
          <p:cNvSpPr txBox="1">
            <a:spLocks noChangeArrowheads="1"/>
          </p:cNvSpPr>
          <p:nvPr/>
        </p:nvSpPr>
        <p:spPr bwMode="auto">
          <a:xfrm>
            <a:off x="4227513" y="985838"/>
            <a:ext cx="14589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Dissolved CO</a:t>
            </a:r>
            <a:r>
              <a:rPr lang="en-US" sz="1200" b="1" baseline="-25000"/>
              <a:t>2</a:t>
            </a:r>
            <a:r>
              <a:rPr lang="en-US" sz="1200" b="1"/>
              <a:t> gas</a:t>
            </a:r>
          </a:p>
        </p:txBody>
      </p:sp>
      <p:sp>
        <p:nvSpPr>
          <p:cNvPr id="35878" name="TextBox 174"/>
          <p:cNvSpPr txBox="1">
            <a:spLocks noChangeArrowheads="1"/>
          </p:cNvSpPr>
          <p:nvPr/>
        </p:nvSpPr>
        <p:spPr bwMode="auto">
          <a:xfrm>
            <a:off x="6569075" y="1435100"/>
            <a:ext cx="18129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Carbamino compounds</a:t>
            </a:r>
          </a:p>
        </p:txBody>
      </p:sp>
      <p:sp>
        <p:nvSpPr>
          <p:cNvPr id="35879" name="TextBox 175"/>
          <p:cNvSpPr txBox="1">
            <a:spLocks noChangeArrowheads="1"/>
          </p:cNvSpPr>
          <p:nvPr/>
        </p:nvSpPr>
        <p:spPr bwMode="auto">
          <a:xfrm>
            <a:off x="7545388" y="1825625"/>
            <a:ext cx="10858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Chloride shift</a:t>
            </a:r>
          </a:p>
        </p:txBody>
      </p:sp>
      <p:sp>
        <p:nvSpPr>
          <p:cNvPr id="35880" name="TextBox 179"/>
          <p:cNvSpPr txBox="1">
            <a:spLocks noChangeArrowheads="1"/>
          </p:cNvSpPr>
          <p:nvPr/>
        </p:nvSpPr>
        <p:spPr bwMode="auto">
          <a:xfrm>
            <a:off x="6437313" y="2268538"/>
            <a:ext cx="5857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HbCO</a:t>
            </a:r>
            <a:r>
              <a:rPr lang="en-US" sz="1200" b="1" baseline="-25000"/>
              <a:t>2</a:t>
            </a:r>
          </a:p>
        </p:txBody>
      </p:sp>
      <p:sp>
        <p:nvSpPr>
          <p:cNvPr id="35881" name="TextBox 180"/>
          <p:cNvSpPr txBox="1">
            <a:spLocks noChangeArrowheads="1"/>
          </p:cNvSpPr>
          <p:nvPr/>
        </p:nvSpPr>
        <p:spPr bwMode="auto">
          <a:xfrm>
            <a:off x="7843838" y="2087563"/>
            <a:ext cx="3032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Cl</a:t>
            </a:r>
            <a:r>
              <a:rPr lang="en-US" sz="1200" b="1" baseline="30000"/>
              <a:t>–</a:t>
            </a:r>
          </a:p>
        </p:txBody>
      </p:sp>
      <p:sp>
        <p:nvSpPr>
          <p:cNvPr id="35882" name="TextBox 181"/>
          <p:cNvSpPr txBox="1">
            <a:spLocks noChangeArrowheads="1"/>
          </p:cNvSpPr>
          <p:nvPr/>
        </p:nvSpPr>
        <p:spPr bwMode="auto">
          <a:xfrm>
            <a:off x="8039100" y="2279650"/>
            <a:ext cx="5492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HCO</a:t>
            </a:r>
            <a:r>
              <a:rPr lang="en-US" sz="1200" b="1" baseline="-25000"/>
              <a:t>3</a:t>
            </a:r>
            <a:r>
              <a:rPr lang="en-US" sz="1200" b="1" baseline="30000"/>
              <a:t>–</a:t>
            </a:r>
          </a:p>
        </p:txBody>
      </p:sp>
      <p:sp>
        <p:nvSpPr>
          <p:cNvPr id="35883" name="TextBox 183"/>
          <p:cNvSpPr txBox="1">
            <a:spLocks noChangeArrowheads="1"/>
          </p:cNvSpPr>
          <p:nvPr/>
        </p:nvSpPr>
        <p:spPr bwMode="auto">
          <a:xfrm>
            <a:off x="4576763" y="3205163"/>
            <a:ext cx="8461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</a:t>
            </a:r>
            <a:r>
              <a:rPr lang="en-US" sz="1200" b="1" baseline="-25000"/>
              <a:t>2</a:t>
            </a:r>
            <a:r>
              <a:rPr lang="en-US" sz="1200" b="1"/>
              <a:t> + 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-25000"/>
          </a:p>
        </p:txBody>
      </p:sp>
      <p:sp>
        <p:nvSpPr>
          <p:cNvPr id="35884" name="TextBox 184"/>
          <p:cNvSpPr txBox="1">
            <a:spLocks noChangeArrowheads="1"/>
          </p:cNvSpPr>
          <p:nvPr/>
        </p:nvSpPr>
        <p:spPr bwMode="auto">
          <a:xfrm>
            <a:off x="5943600" y="3182938"/>
            <a:ext cx="5492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CO</a:t>
            </a:r>
            <a:r>
              <a:rPr lang="en-US" sz="1200" b="1" baseline="-25000"/>
              <a:t>3</a:t>
            </a:r>
          </a:p>
        </p:txBody>
      </p:sp>
      <p:sp>
        <p:nvSpPr>
          <p:cNvPr id="35885" name="TextBox 186"/>
          <p:cNvSpPr txBox="1">
            <a:spLocks noChangeArrowheads="1"/>
          </p:cNvSpPr>
          <p:nvPr/>
        </p:nvSpPr>
        <p:spPr bwMode="auto">
          <a:xfrm>
            <a:off x="6838950" y="2820988"/>
            <a:ext cx="3032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Cl</a:t>
            </a:r>
            <a:r>
              <a:rPr lang="en-US" sz="1200" b="1" baseline="30000"/>
              <a:t>–</a:t>
            </a:r>
          </a:p>
        </p:txBody>
      </p:sp>
      <p:sp>
        <p:nvSpPr>
          <p:cNvPr id="35886" name="TextBox 187"/>
          <p:cNvSpPr txBox="1">
            <a:spLocks noChangeArrowheads="1"/>
          </p:cNvSpPr>
          <p:nvPr/>
        </p:nvSpPr>
        <p:spPr bwMode="auto">
          <a:xfrm>
            <a:off x="6864350" y="3179763"/>
            <a:ext cx="8969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HCO</a:t>
            </a:r>
            <a:r>
              <a:rPr lang="en-US" sz="1200" b="1" baseline="-25000"/>
              <a:t>3</a:t>
            </a:r>
            <a:r>
              <a:rPr lang="en-US" sz="1200" b="1" baseline="30000"/>
              <a:t>–</a:t>
            </a:r>
            <a:r>
              <a:rPr lang="en-US" sz="1200" b="1"/>
              <a:t> + H</a:t>
            </a:r>
            <a:r>
              <a:rPr lang="en-US" sz="1200" b="1" baseline="30000"/>
              <a:t>+</a:t>
            </a:r>
          </a:p>
        </p:txBody>
      </p:sp>
      <p:sp>
        <p:nvSpPr>
          <p:cNvPr id="35887" name="TextBox 188"/>
          <p:cNvSpPr txBox="1">
            <a:spLocks noChangeArrowheads="1"/>
          </p:cNvSpPr>
          <p:nvPr/>
        </p:nvSpPr>
        <p:spPr bwMode="auto">
          <a:xfrm>
            <a:off x="5013325" y="4297363"/>
            <a:ext cx="762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O</a:t>
            </a:r>
            <a:r>
              <a:rPr lang="en-US" sz="1200" b="1" baseline="-25000"/>
              <a:t>2</a:t>
            </a:r>
            <a:r>
              <a:rPr lang="en-US" sz="1200" b="1"/>
              <a:t> + HHb</a:t>
            </a:r>
          </a:p>
        </p:txBody>
      </p:sp>
      <p:sp>
        <p:nvSpPr>
          <p:cNvPr id="35888" name="TextBox 189"/>
          <p:cNvSpPr txBox="1">
            <a:spLocks noChangeArrowheads="1"/>
          </p:cNvSpPr>
          <p:nvPr/>
        </p:nvSpPr>
        <p:spPr bwMode="auto">
          <a:xfrm>
            <a:off x="6302375" y="4318000"/>
            <a:ext cx="8207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HbO</a:t>
            </a:r>
            <a:r>
              <a:rPr lang="en-US" sz="1200" b="1" baseline="-25000"/>
              <a:t>2</a:t>
            </a:r>
            <a:r>
              <a:rPr lang="en-US" sz="1200" b="1"/>
              <a:t> + H</a:t>
            </a:r>
            <a:r>
              <a:rPr lang="en-US" sz="1200" b="1" baseline="30000"/>
              <a:t>+</a:t>
            </a:r>
          </a:p>
        </p:txBody>
      </p:sp>
      <p:sp>
        <p:nvSpPr>
          <p:cNvPr id="35889" name="TextBox 191"/>
          <p:cNvSpPr txBox="1">
            <a:spLocks noChangeArrowheads="1"/>
          </p:cNvSpPr>
          <p:nvPr/>
        </p:nvSpPr>
        <p:spPr bwMode="auto">
          <a:xfrm>
            <a:off x="7824788" y="2647950"/>
            <a:ext cx="93186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HCO</a:t>
            </a:r>
            <a:r>
              <a:rPr lang="en-US" sz="1200" b="1" baseline="-25000"/>
              <a:t>3</a:t>
            </a:r>
            <a:r>
              <a:rPr lang="en-US" sz="1200" b="1" baseline="30000"/>
              <a:t>–</a:t>
            </a:r>
            <a:r>
              <a:rPr lang="en-US" sz="1200" b="1"/>
              <a:t> – Cl</a:t>
            </a:r>
            <a:r>
              <a:rPr lang="en-US" sz="1200" b="1" baseline="30000"/>
              <a:t>–</a:t>
            </a:r>
          </a:p>
          <a:p>
            <a:r>
              <a:rPr lang="en-US" sz="1200" b="1"/>
              <a:t>antiport</a:t>
            </a:r>
          </a:p>
        </p:txBody>
      </p:sp>
      <p:sp>
        <p:nvSpPr>
          <p:cNvPr id="35890" name="TextBox 192"/>
          <p:cNvSpPr txBox="1">
            <a:spLocks noChangeArrowheads="1"/>
          </p:cNvSpPr>
          <p:nvPr/>
        </p:nvSpPr>
        <p:spPr bwMode="auto">
          <a:xfrm>
            <a:off x="5870575" y="5257800"/>
            <a:ext cx="3730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Key</a:t>
            </a:r>
          </a:p>
        </p:txBody>
      </p:sp>
      <p:sp>
        <p:nvSpPr>
          <p:cNvPr id="35891" name="TextBox 193"/>
          <p:cNvSpPr txBox="1">
            <a:spLocks noChangeArrowheads="1"/>
          </p:cNvSpPr>
          <p:nvPr/>
        </p:nvSpPr>
        <p:spPr bwMode="auto">
          <a:xfrm>
            <a:off x="6019800" y="5507038"/>
            <a:ext cx="2984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Hb</a:t>
            </a:r>
          </a:p>
        </p:txBody>
      </p:sp>
      <p:sp>
        <p:nvSpPr>
          <p:cNvPr id="35892" name="TextBox 194"/>
          <p:cNvSpPr txBox="1">
            <a:spLocks noChangeArrowheads="1"/>
          </p:cNvSpPr>
          <p:nvPr/>
        </p:nvSpPr>
        <p:spPr bwMode="auto">
          <a:xfrm>
            <a:off x="6767513" y="5507038"/>
            <a:ext cx="9826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Hemoglobin</a:t>
            </a:r>
          </a:p>
        </p:txBody>
      </p:sp>
      <p:sp>
        <p:nvSpPr>
          <p:cNvPr id="35893" name="TextBox 195"/>
          <p:cNvSpPr txBox="1">
            <a:spLocks noChangeArrowheads="1"/>
          </p:cNvSpPr>
          <p:nvPr/>
        </p:nvSpPr>
        <p:spPr bwMode="auto">
          <a:xfrm>
            <a:off x="6019800" y="5730875"/>
            <a:ext cx="5857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HbCO</a:t>
            </a:r>
            <a:r>
              <a:rPr lang="en-US" sz="1200" b="1" baseline="-25000"/>
              <a:t>2</a:t>
            </a:r>
          </a:p>
        </p:txBody>
      </p:sp>
      <p:sp>
        <p:nvSpPr>
          <p:cNvPr id="35894" name="TextBox 196"/>
          <p:cNvSpPr txBox="1">
            <a:spLocks noChangeArrowheads="1"/>
          </p:cNvSpPr>
          <p:nvPr/>
        </p:nvSpPr>
        <p:spPr bwMode="auto">
          <a:xfrm>
            <a:off x="6019800" y="5954713"/>
            <a:ext cx="4762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HbO</a:t>
            </a:r>
            <a:r>
              <a:rPr lang="en-US" sz="1200" b="1" baseline="-25000"/>
              <a:t>2</a:t>
            </a:r>
          </a:p>
        </p:txBody>
      </p:sp>
      <p:sp>
        <p:nvSpPr>
          <p:cNvPr id="35895" name="TextBox 197"/>
          <p:cNvSpPr txBox="1">
            <a:spLocks noChangeArrowheads="1"/>
          </p:cNvSpPr>
          <p:nvPr/>
        </p:nvSpPr>
        <p:spPr bwMode="auto">
          <a:xfrm>
            <a:off x="6019800" y="6178550"/>
            <a:ext cx="4079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HHb</a:t>
            </a:r>
          </a:p>
        </p:txBody>
      </p:sp>
      <p:sp>
        <p:nvSpPr>
          <p:cNvPr id="35896" name="TextBox 198"/>
          <p:cNvSpPr txBox="1">
            <a:spLocks noChangeArrowheads="1"/>
          </p:cNvSpPr>
          <p:nvPr/>
        </p:nvSpPr>
        <p:spPr bwMode="auto">
          <a:xfrm>
            <a:off x="6019800" y="6402388"/>
            <a:ext cx="4238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CAH</a:t>
            </a:r>
          </a:p>
        </p:txBody>
      </p:sp>
      <p:sp>
        <p:nvSpPr>
          <p:cNvPr id="35897" name="TextBox 199"/>
          <p:cNvSpPr txBox="1">
            <a:spLocks noChangeArrowheads="1"/>
          </p:cNvSpPr>
          <p:nvPr/>
        </p:nvSpPr>
        <p:spPr bwMode="auto">
          <a:xfrm>
            <a:off x="6767513" y="5730875"/>
            <a:ext cx="17700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Carbaminohemoglobin</a:t>
            </a:r>
          </a:p>
        </p:txBody>
      </p:sp>
      <p:sp>
        <p:nvSpPr>
          <p:cNvPr id="35898" name="TextBox 200"/>
          <p:cNvSpPr txBox="1">
            <a:spLocks noChangeArrowheads="1"/>
          </p:cNvSpPr>
          <p:nvPr/>
        </p:nvSpPr>
        <p:spPr bwMode="auto">
          <a:xfrm>
            <a:off x="6767513" y="5954713"/>
            <a:ext cx="12573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Oxyhemoglobin</a:t>
            </a:r>
          </a:p>
        </p:txBody>
      </p:sp>
      <p:sp>
        <p:nvSpPr>
          <p:cNvPr id="35899" name="TextBox 201"/>
          <p:cNvSpPr txBox="1">
            <a:spLocks noChangeArrowheads="1"/>
          </p:cNvSpPr>
          <p:nvPr/>
        </p:nvSpPr>
        <p:spPr bwMode="auto">
          <a:xfrm>
            <a:off x="6767513" y="6178550"/>
            <a:ext cx="14271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Deoxyhemoglobin</a:t>
            </a:r>
          </a:p>
        </p:txBody>
      </p:sp>
      <p:sp>
        <p:nvSpPr>
          <p:cNvPr id="35900" name="TextBox 202"/>
          <p:cNvSpPr txBox="1">
            <a:spLocks noChangeArrowheads="1"/>
          </p:cNvSpPr>
          <p:nvPr/>
        </p:nvSpPr>
        <p:spPr bwMode="auto">
          <a:xfrm>
            <a:off x="6767513" y="6402388"/>
            <a:ext cx="15700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Carbonic anhydrase</a:t>
            </a:r>
          </a:p>
        </p:txBody>
      </p:sp>
      <p:sp>
        <p:nvSpPr>
          <p:cNvPr id="35901" name="TextBox 185"/>
          <p:cNvSpPr txBox="1">
            <a:spLocks noChangeArrowheads="1"/>
          </p:cNvSpPr>
          <p:nvPr/>
        </p:nvSpPr>
        <p:spPr bwMode="auto">
          <a:xfrm>
            <a:off x="5492750" y="3048000"/>
            <a:ext cx="473075" cy="230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CAH</a:t>
            </a:r>
          </a:p>
        </p:txBody>
      </p:sp>
      <p:sp>
        <p:nvSpPr>
          <p:cNvPr id="35902" name="Freeform 70"/>
          <p:cNvSpPr>
            <a:spLocks/>
          </p:cNvSpPr>
          <p:nvPr/>
        </p:nvSpPr>
        <p:spPr bwMode="auto">
          <a:xfrm>
            <a:off x="1679575" y="1095375"/>
            <a:ext cx="2492375" cy="1588"/>
          </a:xfrm>
          <a:custGeom>
            <a:avLst/>
            <a:gdLst>
              <a:gd name="T0" fmla="*/ 2147483647 w 1602"/>
              <a:gd name="T1" fmla="*/ 0 h 1588"/>
              <a:gd name="T2" fmla="*/ 0 w 1602"/>
              <a:gd name="T3" fmla="*/ 0 h 1588"/>
              <a:gd name="T4" fmla="*/ 2147483647 w 1602"/>
              <a:gd name="T5" fmla="*/ 0 h 1588"/>
              <a:gd name="T6" fmla="*/ 0 60000 65536"/>
              <a:gd name="T7" fmla="*/ 0 60000 65536"/>
              <a:gd name="T8" fmla="*/ 0 60000 65536"/>
              <a:gd name="T9" fmla="*/ 0 w 1602"/>
              <a:gd name="T10" fmla="*/ 0 h 1588"/>
              <a:gd name="T11" fmla="*/ 1602 w 160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2" h="1588">
                <a:moveTo>
                  <a:pt x="1602" y="0"/>
                </a:moveTo>
                <a:lnTo>
                  <a:pt x="0" y="0"/>
                </a:lnTo>
                <a:lnTo>
                  <a:pt x="1602" y="0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3" name="Line 71"/>
          <p:cNvSpPr>
            <a:spLocks noChangeShapeType="1"/>
          </p:cNvSpPr>
          <p:nvPr/>
        </p:nvSpPr>
        <p:spPr bwMode="auto">
          <a:xfrm flipH="1">
            <a:off x="1679575" y="1095375"/>
            <a:ext cx="2492375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4" name="Rectangle 72"/>
          <p:cNvSpPr>
            <a:spLocks noChangeArrowheads="1"/>
          </p:cNvSpPr>
          <p:nvPr/>
        </p:nvSpPr>
        <p:spPr bwMode="auto">
          <a:xfrm>
            <a:off x="1649413" y="1066800"/>
            <a:ext cx="2522537" cy="49213"/>
          </a:xfrm>
          <a:prstGeom prst="rect">
            <a:avLst/>
          </a:prstGeom>
          <a:solidFill>
            <a:srgbClr val="0066B3"/>
          </a:solidFill>
          <a:ln w="6350">
            <a:solidFill>
              <a:srgbClr val="2E319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905" name="Freeform 73"/>
          <p:cNvSpPr>
            <a:spLocks/>
          </p:cNvSpPr>
          <p:nvPr/>
        </p:nvSpPr>
        <p:spPr bwMode="auto">
          <a:xfrm>
            <a:off x="1381125" y="4297363"/>
            <a:ext cx="3482975" cy="163512"/>
          </a:xfrm>
          <a:custGeom>
            <a:avLst/>
            <a:gdLst>
              <a:gd name="T0" fmla="*/ 2147483647 w 2239"/>
              <a:gd name="T1" fmla="*/ 2147483647 h 106"/>
              <a:gd name="T2" fmla="*/ 2147483647 w 2239"/>
              <a:gd name="T3" fmla="*/ 0 h 106"/>
              <a:gd name="T4" fmla="*/ 0 w 2239"/>
              <a:gd name="T5" fmla="*/ 0 h 106"/>
              <a:gd name="T6" fmla="*/ 0 w 2239"/>
              <a:gd name="T7" fmla="*/ 2147483647 h 106"/>
              <a:gd name="T8" fmla="*/ 2147483647 w 2239"/>
              <a:gd name="T9" fmla="*/ 2147483647 h 106"/>
              <a:gd name="T10" fmla="*/ 2147483647 w 2239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9"/>
              <a:gd name="T19" fmla="*/ 0 h 106"/>
              <a:gd name="T20" fmla="*/ 2239 w 2239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9" h="106">
                <a:moveTo>
                  <a:pt x="2239" y="55"/>
                </a:moveTo>
                <a:lnTo>
                  <a:pt x="2075" y="0"/>
                </a:lnTo>
                <a:lnTo>
                  <a:pt x="0" y="0"/>
                </a:lnTo>
                <a:lnTo>
                  <a:pt x="0" y="106"/>
                </a:lnTo>
                <a:lnTo>
                  <a:pt x="2075" y="106"/>
                </a:lnTo>
                <a:lnTo>
                  <a:pt x="2239" y="55"/>
                </a:lnTo>
                <a:close/>
              </a:path>
            </a:pathLst>
          </a:custGeom>
          <a:solidFill>
            <a:srgbClr val="ED1C24"/>
          </a:solidFill>
          <a:ln w="635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6" name="Rectangle 74"/>
          <p:cNvSpPr>
            <a:spLocks noChangeArrowheads="1"/>
          </p:cNvSpPr>
          <p:nvPr/>
        </p:nvSpPr>
        <p:spPr bwMode="auto">
          <a:xfrm>
            <a:off x="1398588" y="5095875"/>
            <a:ext cx="2403475" cy="20638"/>
          </a:xfrm>
          <a:prstGeom prst="rect">
            <a:avLst/>
          </a:prstGeom>
          <a:solidFill>
            <a:srgbClr val="ED1C24"/>
          </a:solidFill>
          <a:ln w="19050">
            <a:solidFill>
              <a:srgbClr val="ED1C24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907" name="Freeform 75"/>
          <p:cNvSpPr>
            <a:spLocks/>
          </p:cNvSpPr>
          <p:nvPr/>
        </p:nvSpPr>
        <p:spPr bwMode="auto">
          <a:xfrm>
            <a:off x="3717925" y="5021263"/>
            <a:ext cx="190500" cy="152400"/>
          </a:xfrm>
          <a:custGeom>
            <a:avLst/>
            <a:gdLst>
              <a:gd name="T0" fmla="*/ 2147483647 w 122"/>
              <a:gd name="T1" fmla="*/ 2147483647 h 98"/>
              <a:gd name="T2" fmla="*/ 0 w 122"/>
              <a:gd name="T3" fmla="*/ 2147483647 h 98"/>
              <a:gd name="T4" fmla="*/ 2147483647 w 122"/>
              <a:gd name="T5" fmla="*/ 2147483647 h 98"/>
              <a:gd name="T6" fmla="*/ 0 w 122"/>
              <a:gd name="T7" fmla="*/ 0 h 98"/>
              <a:gd name="T8" fmla="*/ 2147483647 w 122"/>
              <a:gd name="T9" fmla="*/ 214748364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98"/>
              <a:gd name="T17" fmla="*/ 122 w 122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98">
                <a:moveTo>
                  <a:pt x="122" y="49"/>
                </a:moveTo>
                <a:lnTo>
                  <a:pt x="0" y="98"/>
                </a:lnTo>
                <a:lnTo>
                  <a:pt x="28" y="49"/>
                </a:lnTo>
                <a:lnTo>
                  <a:pt x="0" y="0"/>
                </a:lnTo>
                <a:lnTo>
                  <a:pt x="122" y="49"/>
                </a:lnTo>
                <a:close/>
              </a:path>
            </a:pathLst>
          </a:custGeom>
          <a:solidFill>
            <a:srgbClr val="ED1C24"/>
          </a:solidFill>
          <a:ln w="635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8" name="Freeform 76"/>
          <p:cNvSpPr>
            <a:spLocks/>
          </p:cNvSpPr>
          <p:nvPr/>
        </p:nvSpPr>
        <p:spPr bwMode="auto">
          <a:xfrm>
            <a:off x="3681413" y="1535113"/>
            <a:ext cx="884237" cy="798512"/>
          </a:xfrm>
          <a:custGeom>
            <a:avLst/>
            <a:gdLst>
              <a:gd name="T0" fmla="*/ 2147483647 w 568"/>
              <a:gd name="T1" fmla="*/ 0 h 513"/>
              <a:gd name="T2" fmla="*/ 2147483647 w 568"/>
              <a:gd name="T3" fmla="*/ 0 h 513"/>
              <a:gd name="T4" fmla="*/ 0 w 568"/>
              <a:gd name="T5" fmla="*/ 2147483647 h 513"/>
              <a:gd name="T6" fmla="*/ 2147483647 w 568"/>
              <a:gd name="T7" fmla="*/ 2147483647 h 513"/>
              <a:gd name="T8" fmla="*/ 2147483647 w 568"/>
              <a:gd name="T9" fmla="*/ 2147483647 h 513"/>
              <a:gd name="T10" fmla="*/ 2147483647 w 568"/>
              <a:gd name="T11" fmla="*/ 2147483647 h 513"/>
              <a:gd name="T12" fmla="*/ 2147483647 w 568"/>
              <a:gd name="T13" fmla="*/ 2147483647 h 513"/>
              <a:gd name="T14" fmla="*/ 2147483647 w 568"/>
              <a:gd name="T15" fmla="*/ 2147483647 h 513"/>
              <a:gd name="T16" fmla="*/ 2147483647 w 568"/>
              <a:gd name="T17" fmla="*/ 0 h 513"/>
              <a:gd name="T18" fmla="*/ 2147483647 w 568"/>
              <a:gd name="T19" fmla="*/ 0 h 5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68"/>
              <a:gd name="T31" fmla="*/ 0 h 513"/>
              <a:gd name="T32" fmla="*/ 568 w 568"/>
              <a:gd name="T33" fmla="*/ 513 h 5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68" h="513">
                <a:moveTo>
                  <a:pt x="364" y="0"/>
                </a:moveTo>
                <a:lnTo>
                  <a:pt x="228" y="0"/>
                </a:lnTo>
                <a:lnTo>
                  <a:pt x="0" y="506"/>
                </a:lnTo>
                <a:lnTo>
                  <a:pt x="13" y="513"/>
                </a:lnTo>
                <a:lnTo>
                  <a:pt x="236" y="12"/>
                </a:lnTo>
                <a:lnTo>
                  <a:pt x="568" y="12"/>
                </a:lnTo>
                <a:lnTo>
                  <a:pt x="568" y="0"/>
                </a:lnTo>
                <a:lnTo>
                  <a:pt x="364" y="0"/>
                </a:lnTo>
                <a:close/>
              </a:path>
            </a:pathLst>
          </a:custGeom>
          <a:solidFill>
            <a:srgbClr val="0066B3"/>
          </a:solidFill>
          <a:ln w="15875">
            <a:solidFill>
              <a:srgbClr val="2E319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9" name="Rectangle 77"/>
          <p:cNvSpPr>
            <a:spLocks noChangeArrowheads="1"/>
          </p:cNvSpPr>
          <p:nvPr/>
        </p:nvSpPr>
        <p:spPr bwMode="auto">
          <a:xfrm>
            <a:off x="1744663" y="2333625"/>
            <a:ext cx="3509962" cy="71438"/>
          </a:xfrm>
          <a:prstGeom prst="rect">
            <a:avLst/>
          </a:prstGeom>
          <a:solidFill>
            <a:srgbClr val="0066B3"/>
          </a:solidFill>
          <a:ln w="6350">
            <a:solidFill>
              <a:srgbClr val="2E319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910" name="Rectangle 78"/>
          <p:cNvSpPr>
            <a:spLocks noChangeArrowheads="1"/>
          </p:cNvSpPr>
          <p:nvPr/>
        </p:nvSpPr>
        <p:spPr bwMode="auto">
          <a:xfrm>
            <a:off x="1801813" y="3249613"/>
            <a:ext cx="2717800" cy="125412"/>
          </a:xfrm>
          <a:prstGeom prst="rect">
            <a:avLst/>
          </a:prstGeom>
          <a:solidFill>
            <a:srgbClr val="0066B3"/>
          </a:solidFill>
          <a:ln w="6350">
            <a:solidFill>
              <a:srgbClr val="2E319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911" name="Freeform 79"/>
          <p:cNvSpPr>
            <a:spLocks/>
          </p:cNvSpPr>
          <p:nvPr/>
        </p:nvSpPr>
        <p:spPr bwMode="auto">
          <a:xfrm>
            <a:off x="1454150" y="3103563"/>
            <a:ext cx="528638" cy="430212"/>
          </a:xfrm>
          <a:custGeom>
            <a:avLst/>
            <a:gdLst>
              <a:gd name="T0" fmla="*/ 0 w 340"/>
              <a:gd name="T1" fmla="*/ 2147483647 h 277"/>
              <a:gd name="T2" fmla="*/ 2147483647 w 340"/>
              <a:gd name="T3" fmla="*/ 0 h 277"/>
              <a:gd name="T4" fmla="*/ 2147483647 w 340"/>
              <a:gd name="T5" fmla="*/ 2147483647 h 277"/>
              <a:gd name="T6" fmla="*/ 2147483647 w 340"/>
              <a:gd name="T7" fmla="*/ 2147483647 h 277"/>
              <a:gd name="T8" fmla="*/ 0 w 340"/>
              <a:gd name="T9" fmla="*/ 2147483647 h 2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"/>
              <a:gd name="T16" fmla="*/ 0 h 277"/>
              <a:gd name="T17" fmla="*/ 340 w 340"/>
              <a:gd name="T18" fmla="*/ 277 h 2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" h="277">
                <a:moveTo>
                  <a:pt x="0" y="137"/>
                </a:moveTo>
                <a:lnTo>
                  <a:pt x="340" y="0"/>
                </a:lnTo>
                <a:lnTo>
                  <a:pt x="257" y="137"/>
                </a:lnTo>
                <a:lnTo>
                  <a:pt x="338" y="277"/>
                </a:lnTo>
                <a:lnTo>
                  <a:pt x="0" y="137"/>
                </a:lnTo>
                <a:close/>
              </a:path>
            </a:pathLst>
          </a:custGeom>
          <a:solidFill>
            <a:srgbClr val="0066B3"/>
          </a:solidFill>
          <a:ln w="20638">
            <a:solidFill>
              <a:srgbClr val="0066B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2" name="Freeform 80"/>
          <p:cNvSpPr>
            <a:spLocks/>
          </p:cNvSpPr>
          <p:nvPr/>
        </p:nvSpPr>
        <p:spPr bwMode="auto">
          <a:xfrm>
            <a:off x="1498600" y="2212975"/>
            <a:ext cx="373063" cy="301625"/>
          </a:xfrm>
          <a:custGeom>
            <a:avLst/>
            <a:gdLst>
              <a:gd name="T0" fmla="*/ 0 w 240"/>
              <a:gd name="T1" fmla="*/ 2147483647 h 194"/>
              <a:gd name="T2" fmla="*/ 2147483647 w 240"/>
              <a:gd name="T3" fmla="*/ 0 h 194"/>
              <a:gd name="T4" fmla="*/ 2147483647 w 240"/>
              <a:gd name="T5" fmla="*/ 2147483647 h 194"/>
              <a:gd name="T6" fmla="*/ 2147483647 w 240"/>
              <a:gd name="T7" fmla="*/ 2147483647 h 194"/>
              <a:gd name="T8" fmla="*/ 0 w 240"/>
              <a:gd name="T9" fmla="*/ 2147483647 h 1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194"/>
              <a:gd name="T17" fmla="*/ 240 w 240"/>
              <a:gd name="T18" fmla="*/ 194 h 1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194">
                <a:moveTo>
                  <a:pt x="0" y="96"/>
                </a:moveTo>
                <a:lnTo>
                  <a:pt x="240" y="0"/>
                </a:lnTo>
                <a:lnTo>
                  <a:pt x="183" y="96"/>
                </a:lnTo>
                <a:lnTo>
                  <a:pt x="238" y="194"/>
                </a:lnTo>
                <a:lnTo>
                  <a:pt x="0" y="96"/>
                </a:lnTo>
                <a:close/>
              </a:path>
            </a:pathLst>
          </a:custGeom>
          <a:solidFill>
            <a:srgbClr val="0066B3"/>
          </a:solidFill>
          <a:ln w="20638">
            <a:solidFill>
              <a:srgbClr val="0066B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3" name="Freeform 81"/>
          <p:cNvSpPr>
            <a:spLocks/>
          </p:cNvSpPr>
          <p:nvPr/>
        </p:nvSpPr>
        <p:spPr bwMode="auto">
          <a:xfrm>
            <a:off x="1450975" y="971550"/>
            <a:ext cx="293688" cy="241300"/>
          </a:xfrm>
          <a:custGeom>
            <a:avLst/>
            <a:gdLst>
              <a:gd name="T0" fmla="*/ 0 w 189"/>
              <a:gd name="T1" fmla="*/ 2147483647 h 155"/>
              <a:gd name="T2" fmla="*/ 2147483647 w 189"/>
              <a:gd name="T3" fmla="*/ 0 h 155"/>
              <a:gd name="T4" fmla="*/ 2147483647 w 189"/>
              <a:gd name="T5" fmla="*/ 2147483647 h 155"/>
              <a:gd name="T6" fmla="*/ 2147483647 w 189"/>
              <a:gd name="T7" fmla="*/ 2147483647 h 155"/>
              <a:gd name="T8" fmla="*/ 0 w 189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155"/>
              <a:gd name="T17" fmla="*/ 189 w 189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155">
                <a:moveTo>
                  <a:pt x="0" y="76"/>
                </a:moveTo>
                <a:lnTo>
                  <a:pt x="189" y="0"/>
                </a:lnTo>
                <a:lnTo>
                  <a:pt x="145" y="79"/>
                </a:lnTo>
                <a:lnTo>
                  <a:pt x="189" y="155"/>
                </a:lnTo>
                <a:lnTo>
                  <a:pt x="0" y="76"/>
                </a:lnTo>
                <a:close/>
              </a:path>
            </a:pathLst>
          </a:custGeom>
          <a:solidFill>
            <a:srgbClr val="0066B3"/>
          </a:solidFill>
          <a:ln w="20638">
            <a:solidFill>
              <a:srgbClr val="0066B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4" name="Freeform 82"/>
          <p:cNvSpPr>
            <a:spLocks/>
          </p:cNvSpPr>
          <p:nvPr/>
        </p:nvSpPr>
        <p:spPr bwMode="auto">
          <a:xfrm>
            <a:off x="4271963" y="4100513"/>
            <a:ext cx="674687" cy="554037"/>
          </a:xfrm>
          <a:custGeom>
            <a:avLst/>
            <a:gdLst>
              <a:gd name="T0" fmla="*/ 2147483647 w 434"/>
              <a:gd name="T1" fmla="*/ 2147483647 h 356"/>
              <a:gd name="T2" fmla="*/ 0 w 434"/>
              <a:gd name="T3" fmla="*/ 2147483647 h 356"/>
              <a:gd name="T4" fmla="*/ 2147483647 w 434"/>
              <a:gd name="T5" fmla="*/ 2147483647 h 356"/>
              <a:gd name="T6" fmla="*/ 2147483647 w 434"/>
              <a:gd name="T7" fmla="*/ 0 h 356"/>
              <a:gd name="T8" fmla="*/ 2147483647 w 434"/>
              <a:gd name="T9" fmla="*/ 2147483647 h 3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4"/>
              <a:gd name="T16" fmla="*/ 0 h 356"/>
              <a:gd name="T17" fmla="*/ 434 w 434"/>
              <a:gd name="T18" fmla="*/ 356 h 3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4" h="356">
                <a:moveTo>
                  <a:pt x="434" y="181"/>
                </a:moveTo>
                <a:lnTo>
                  <a:pt x="0" y="356"/>
                </a:lnTo>
                <a:lnTo>
                  <a:pt x="104" y="179"/>
                </a:lnTo>
                <a:lnTo>
                  <a:pt x="2" y="0"/>
                </a:lnTo>
                <a:lnTo>
                  <a:pt x="434" y="181"/>
                </a:lnTo>
                <a:close/>
              </a:path>
            </a:pathLst>
          </a:custGeom>
          <a:solidFill>
            <a:srgbClr val="ED1C24"/>
          </a:solidFill>
          <a:ln w="635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5" name="TextBox 173"/>
          <p:cNvSpPr txBox="1">
            <a:spLocks noChangeArrowheads="1"/>
          </p:cNvSpPr>
          <p:nvPr/>
        </p:nvSpPr>
        <p:spPr bwMode="auto">
          <a:xfrm>
            <a:off x="4608513" y="1433513"/>
            <a:ext cx="16525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</a:t>
            </a:r>
            <a:r>
              <a:rPr lang="en-US" sz="1200" b="1" baseline="-25000"/>
              <a:t>2</a:t>
            </a:r>
            <a:r>
              <a:rPr lang="en-US" sz="1200" b="1"/>
              <a:t> + plasma protein</a:t>
            </a:r>
          </a:p>
        </p:txBody>
      </p:sp>
      <p:sp>
        <p:nvSpPr>
          <p:cNvPr id="35916" name="TextBox 178"/>
          <p:cNvSpPr txBox="1">
            <a:spLocks noChangeArrowheads="1"/>
          </p:cNvSpPr>
          <p:nvPr/>
        </p:nvSpPr>
        <p:spPr bwMode="auto">
          <a:xfrm>
            <a:off x="5308600" y="2268538"/>
            <a:ext cx="762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</a:t>
            </a:r>
            <a:r>
              <a:rPr lang="en-US" sz="1200" b="1" baseline="-25000"/>
              <a:t>2</a:t>
            </a:r>
            <a:r>
              <a:rPr lang="en-US" sz="1200" b="1"/>
              <a:t> + Hb</a:t>
            </a:r>
          </a:p>
        </p:txBody>
      </p:sp>
      <p:sp>
        <p:nvSpPr>
          <p:cNvPr id="35917" name="Title 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22.25</a:t>
            </a:r>
          </a:p>
        </p:txBody>
      </p:sp>
      <p:sp>
        <p:nvSpPr>
          <p:cNvPr id="35918" name="Rectangle 5"/>
          <p:cNvSpPr>
            <a:spLocks noChangeArrowheads="1"/>
          </p:cNvSpPr>
          <p:nvPr/>
        </p:nvSpPr>
        <p:spPr bwMode="auto">
          <a:xfrm>
            <a:off x="2074863" y="98425"/>
            <a:ext cx="4994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sal03717_22_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900" y="349250"/>
            <a:ext cx="3101975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143"/>
          <p:cNvSpPr txBox="1">
            <a:spLocks noChangeArrowheads="1"/>
          </p:cNvSpPr>
          <p:nvPr/>
        </p:nvSpPr>
        <p:spPr bwMode="auto">
          <a:xfrm rot="-5400000">
            <a:off x="1712119" y="1448594"/>
            <a:ext cx="23304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Percentage saturation of hemoglobin</a:t>
            </a:r>
          </a:p>
        </p:txBody>
      </p:sp>
      <p:sp>
        <p:nvSpPr>
          <p:cNvPr id="36868" name="TextBox 145"/>
          <p:cNvSpPr txBox="1">
            <a:spLocks noChangeArrowheads="1"/>
          </p:cNvSpPr>
          <p:nvPr/>
        </p:nvSpPr>
        <p:spPr bwMode="auto">
          <a:xfrm rot="-5400000">
            <a:off x="1712119" y="4775994"/>
            <a:ext cx="23304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Percentage saturation of hemoglobin</a:t>
            </a:r>
          </a:p>
        </p:txBody>
      </p:sp>
      <p:sp>
        <p:nvSpPr>
          <p:cNvPr id="36869" name="TextBox 146"/>
          <p:cNvSpPr txBox="1">
            <a:spLocks noChangeArrowheads="1"/>
          </p:cNvSpPr>
          <p:nvPr/>
        </p:nvSpPr>
        <p:spPr bwMode="auto">
          <a:xfrm>
            <a:off x="3017838" y="344488"/>
            <a:ext cx="3032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100</a:t>
            </a:r>
          </a:p>
        </p:txBody>
      </p:sp>
      <p:sp>
        <p:nvSpPr>
          <p:cNvPr id="36870" name="TextBox 147"/>
          <p:cNvSpPr txBox="1">
            <a:spLocks noChangeArrowheads="1"/>
          </p:cNvSpPr>
          <p:nvPr/>
        </p:nvSpPr>
        <p:spPr bwMode="auto">
          <a:xfrm>
            <a:off x="3087688" y="576263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90</a:t>
            </a:r>
          </a:p>
        </p:txBody>
      </p:sp>
      <p:sp>
        <p:nvSpPr>
          <p:cNvPr id="36871" name="TextBox 148"/>
          <p:cNvSpPr txBox="1">
            <a:spLocks noChangeArrowheads="1"/>
          </p:cNvSpPr>
          <p:nvPr/>
        </p:nvSpPr>
        <p:spPr bwMode="auto">
          <a:xfrm>
            <a:off x="3087688" y="814388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80</a:t>
            </a:r>
          </a:p>
        </p:txBody>
      </p:sp>
      <p:sp>
        <p:nvSpPr>
          <p:cNvPr id="36872" name="TextBox 149"/>
          <p:cNvSpPr txBox="1">
            <a:spLocks noChangeArrowheads="1"/>
          </p:cNvSpPr>
          <p:nvPr/>
        </p:nvSpPr>
        <p:spPr bwMode="auto">
          <a:xfrm>
            <a:off x="3087688" y="1050925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70</a:t>
            </a:r>
          </a:p>
        </p:txBody>
      </p:sp>
      <p:sp>
        <p:nvSpPr>
          <p:cNvPr id="36873" name="TextBox 150"/>
          <p:cNvSpPr txBox="1">
            <a:spLocks noChangeArrowheads="1"/>
          </p:cNvSpPr>
          <p:nvPr/>
        </p:nvSpPr>
        <p:spPr bwMode="auto">
          <a:xfrm>
            <a:off x="3087688" y="1284288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60</a:t>
            </a:r>
          </a:p>
        </p:txBody>
      </p:sp>
      <p:sp>
        <p:nvSpPr>
          <p:cNvPr id="36874" name="TextBox 151"/>
          <p:cNvSpPr txBox="1">
            <a:spLocks noChangeArrowheads="1"/>
          </p:cNvSpPr>
          <p:nvPr/>
        </p:nvSpPr>
        <p:spPr bwMode="auto">
          <a:xfrm>
            <a:off x="3087688" y="1522413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50</a:t>
            </a:r>
          </a:p>
        </p:txBody>
      </p:sp>
      <p:sp>
        <p:nvSpPr>
          <p:cNvPr id="36875" name="TextBox 152"/>
          <p:cNvSpPr txBox="1">
            <a:spLocks noChangeArrowheads="1"/>
          </p:cNvSpPr>
          <p:nvPr/>
        </p:nvSpPr>
        <p:spPr bwMode="auto">
          <a:xfrm>
            <a:off x="3087688" y="1758950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40</a:t>
            </a:r>
          </a:p>
        </p:txBody>
      </p:sp>
      <p:sp>
        <p:nvSpPr>
          <p:cNvPr id="36876" name="TextBox 153"/>
          <p:cNvSpPr txBox="1">
            <a:spLocks noChangeArrowheads="1"/>
          </p:cNvSpPr>
          <p:nvPr/>
        </p:nvSpPr>
        <p:spPr bwMode="auto">
          <a:xfrm>
            <a:off x="3087688" y="1987550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30</a:t>
            </a:r>
          </a:p>
        </p:txBody>
      </p:sp>
      <p:sp>
        <p:nvSpPr>
          <p:cNvPr id="36877" name="TextBox 154"/>
          <p:cNvSpPr txBox="1">
            <a:spLocks noChangeArrowheads="1"/>
          </p:cNvSpPr>
          <p:nvPr/>
        </p:nvSpPr>
        <p:spPr bwMode="auto">
          <a:xfrm>
            <a:off x="3087688" y="2216150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20</a:t>
            </a:r>
          </a:p>
        </p:txBody>
      </p:sp>
      <p:sp>
        <p:nvSpPr>
          <p:cNvPr id="36878" name="TextBox 155"/>
          <p:cNvSpPr txBox="1">
            <a:spLocks noChangeArrowheads="1"/>
          </p:cNvSpPr>
          <p:nvPr/>
        </p:nvSpPr>
        <p:spPr bwMode="auto">
          <a:xfrm>
            <a:off x="3087688" y="2452688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10</a:t>
            </a:r>
          </a:p>
        </p:txBody>
      </p:sp>
      <p:sp>
        <p:nvSpPr>
          <p:cNvPr id="36879" name="TextBox 156"/>
          <p:cNvSpPr txBox="1">
            <a:spLocks noChangeArrowheads="1"/>
          </p:cNvSpPr>
          <p:nvPr/>
        </p:nvSpPr>
        <p:spPr bwMode="auto">
          <a:xfrm>
            <a:off x="3144838" y="2679700"/>
            <a:ext cx="163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0</a:t>
            </a:r>
          </a:p>
        </p:txBody>
      </p:sp>
      <p:sp>
        <p:nvSpPr>
          <p:cNvPr id="36880" name="TextBox 157"/>
          <p:cNvSpPr txBox="1">
            <a:spLocks noChangeArrowheads="1"/>
          </p:cNvSpPr>
          <p:nvPr/>
        </p:nvSpPr>
        <p:spPr bwMode="auto">
          <a:xfrm>
            <a:off x="3303588" y="2854325"/>
            <a:ext cx="163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0</a:t>
            </a:r>
          </a:p>
        </p:txBody>
      </p:sp>
      <p:sp>
        <p:nvSpPr>
          <p:cNvPr id="36881" name="TextBox 158"/>
          <p:cNvSpPr txBox="1">
            <a:spLocks noChangeArrowheads="1"/>
          </p:cNvSpPr>
          <p:nvPr/>
        </p:nvSpPr>
        <p:spPr bwMode="auto">
          <a:xfrm>
            <a:off x="3741738" y="2854325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20</a:t>
            </a:r>
          </a:p>
        </p:txBody>
      </p:sp>
      <p:sp>
        <p:nvSpPr>
          <p:cNvPr id="36882" name="TextBox 159"/>
          <p:cNvSpPr txBox="1">
            <a:spLocks noChangeArrowheads="1"/>
          </p:cNvSpPr>
          <p:nvPr/>
        </p:nvSpPr>
        <p:spPr bwMode="auto">
          <a:xfrm>
            <a:off x="4211638" y="2854325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40</a:t>
            </a:r>
          </a:p>
        </p:txBody>
      </p:sp>
      <p:sp>
        <p:nvSpPr>
          <p:cNvPr id="36883" name="TextBox 160"/>
          <p:cNvSpPr txBox="1">
            <a:spLocks noChangeArrowheads="1"/>
          </p:cNvSpPr>
          <p:nvPr/>
        </p:nvSpPr>
        <p:spPr bwMode="auto">
          <a:xfrm>
            <a:off x="4681538" y="2854325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60</a:t>
            </a:r>
          </a:p>
        </p:txBody>
      </p:sp>
      <p:sp>
        <p:nvSpPr>
          <p:cNvPr id="36884" name="TextBox 161"/>
          <p:cNvSpPr txBox="1">
            <a:spLocks noChangeArrowheads="1"/>
          </p:cNvSpPr>
          <p:nvPr/>
        </p:nvSpPr>
        <p:spPr bwMode="auto">
          <a:xfrm>
            <a:off x="5151438" y="2854325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80</a:t>
            </a:r>
          </a:p>
        </p:txBody>
      </p:sp>
      <p:sp>
        <p:nvSpPr>
          <p:cNvPr id="36885" name="TextBox 162"/>
          <p:cNvSpPr txBox="1">
            <a:spLocks noChangeArrowheads="1"/>
          </p:cNvSpPr>
          <p:nvPr/>
        </p:nvSpPr>
        <p:spPr bwMode="auto">
          <a:xfrm>
            <a:off x="5548313" y="2854325"/>
            <a:ext cx="3032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100</a:t>
            </a:r>
          </a:p>
        </p:txBody>
      </p:sp>
      <p:sp>
        <p:nvSpPr>
          <p:cNvPr id="36886" name="TextBox 163"/>
          <p:cNvSpPr txBox="1">
            <a:spLocks noChangeArrowheads="1"/>
          </p:cNvSpPr>
          <p:nvPr/>
        </p:nvSpPr>
        <p:spPr bwMode="auto">
          <a:xfrm>
            <a:off x="6011863" y="2854325"/>
            <a:ext cx="3032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120</a:t>
            </a:r>
          </a:p>
        </p:txBody>
      </p:sp>
      <p:sp>
        <p:nvSpPr>
          <p:cNvPr id="36887" name="TextBox 164"/>
          <p:cNvSpPr txBox="1">
            <a:spLocks noChangeArrowheads="1"/>
          </p:cNvSpPr>
          <p:nvPr/>
        </p:nvSpPr>
        <p:spPr bwMode="auto">
          <a:xfrm>
            <a:off x="3465513" y="444500"/>
            <a:ext cx="3746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10°C</a:t>
            </a:r>
          </a:p>
        </p:txBody>
      </p:sp>
      <p:sp>
        <p:nvSpPr>
          <p:cNvPr id="36888" name="TextBox 165"/>
          <p:cNvSpPr txBox="1">
            <a:spLocks noChangeArrowheads="1"/>
          </p:cNvSpPr>
          <p:nvPr/>
        </p:nvSpPr>
        <p:spPr bwMode="auto">
          <a:xfrm>
            <a:off x="4171950" y="527050"/>
            <a:ext cx="3746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20°C</a:t>
            </a:r>
          </a:p>
        </p:txBody>
      </p:sp>
      <p:sp>
        <p:nvSpPr>
          <p:cNvPr id="36889" name="TextBox 166"/>
          <p:cNvSpPr txBox="1">
            <a:spLocks noChangeArrowheads="1"/>
          </p:cNvSpPr>
          <p:nvPr/>
        </p:nvSpPr>
        <p:spPr bwMode="auto">
          <a:xfrm>
            <a:off x="4529138" y="708025"/>
            <a:ext cx="377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38°C</a:t>
            </a:r>
          </a:p>
        </p:txBody>
      </p:sp>
      <p:sp>
        <p:nvSpPr>
          <p:cNvPr id="36890" name="TextBox 169"/>
          <p:cNvSpPr txBox="1">
            <a:spLocks noChangeArrowheads="1"/>
          </p:cNvSpPr>
          <p:nvPr/>
        </p:nvSpPr>
        <p:spPr bwMode="auto">
          <a:xfrm>
            <a:off x="4865688" y="812800"/>
            <a:ext cx="3746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43°C</a:t>
            </a:r>
          </a:p>
        </p:txBody>
      </p:sp>
      <p:sp>
        <p:nvSpPr>
          <p:cNvPr id="36891" name="TextBox 170"/>
          <p:cNvSpPr txBox="1">
            <a:spLocks noChangeArrowheads="1"/>
          </p:cNvSpPr>
          <p:nvPr/>
        </p:nvSpPr>
        <p:spPr bwMode="auto">
          <a:xfrm>
            <a:off x="4622800" y="1454150"/>
            <a:ext cx="8667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Normal body</a:t>
            </a:r>
          </a:p>
          <a:p>
            <a:r>
              <a:rPr lang="en-US" sz="1000" b="1"/>
              <a:t>temperature</a:t>
            </a:r>
          </a:p>
        </p:txBody>
      </p:sp>
      <p:sp>
        <p:nvSpPr>
          <p:cNvPr id="36892" name="TextBox 171"/>
          <p:cNvSpPr txBox="1">
            <a:spLocks noChangeArrowheads="1"/>
          </p:cNvSpPr>
          <p:nvPr/>
        </p:nvSpPr>
        <p:spPr bwMode="auto">
          <a:xfrm>
            <a:off x="4567238" y="3076575"/>
            <a:ext cx="85883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Po</a:t>
            </a:r>
            <a:r>
              <a:rPr lang="en-US" sz="1000" b="1" baseline="-25000"/>
              <a:t>2</a:t>
            </a:r>
            <a:r>
              <a:rPr lang="en-US" sz="1000" b="1"/>
              <a:t> (mm Hg)</a:t>
            </a:r>
          </a:p>
        </p:txBody>
      </p:sp>
      <p:sp>
        <p:nvSpPr>
          <p:cNvPr id="36893" name="TextBox 172"/>
          <p:cNvSpPr txBox="1">
            <a:spLocks noChangeArrowheads="1"/>
          </p:cNvSpPr>
          <p:nvPr/>
        </p:nvSpPr>
        <p:spPr bwMode="auto">
          <a:xfrm>
            <a:off x="3617913" y="3927475"/>
            <a:ext cx="546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b="1"/>
              <a:t>pH 7.60</a:t>
            </a:r>
          </a:p>
        </p:txBody>
      </p:sp>
      <p:sp>
        <p:nvSpPr>
          <p:cNvPr id="36894" name="TextBox 173"/>
          <p:cNvSpPr txBox="1">
            <a:spLocks noChangeArrowheads="1"/>
          </p:cNvSpPr>
          <p:nvPr/>
        </p:nvSpPr>
        <p:spPr bwMode="auto">
          <a:xfrm>
            <a:off x="3017838" y="3625850"/>
            <a:ext cx="3032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100</a:t>
            </a:r>
          </a:p>
        </p:txBody>
      </p:sp>
      <p:sp>
        <p:nvSpPr>
          <p:cNvPr id="36895" name="TextBox 174"/>
          <p:cNvSpPr txBox="1">
            <a:spLocks noChangeArrowheads="1"/>
          </p:cNvSpPr>
          <p:nvPr/>
        </p:nvSpPr>
        <p:spPr bwMode="auto">
          <a:xfrm>
            <a:off x="3087688" y="3879850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90</a:t>
            </a:r>
          </a:p>
        </p:txBody>
      </p:sp>
      <p:sp>
        <p:nvSpPr>
          <p:cNvPr id="36896" name="TextBox 175"/>
          <p:cNvSpPr txBox="1">
            <a:spLocks noChangeArrowheads="1"/>
          </p:cNvSpPr>
          <p:nvPr/>
        </p:nvSpPr>
        <p:spPr bwMode="auto">
          <a:xfrm>
            <a:off x="3087688" y="4108450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80</a:t>
            </a:r>
          </a:p>
        </p:txBody>
      </p:sp>
      <p:sp>
        <p:nvSpPr>
          <p:cNvPr id="36897" name="TextBox 176"/>
          <p:cNvSpPr txBox="1">
            <a:spLocks noChangeArrowheads="1"/>
          </p:cNvSpPr>
          <p:nvPr/>
        </p:nvSpPr>
        <p:spPr bwMode="auto">
          <a:xfrm>
            <a:off x="3087688" y="4349750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70</a:t>
            </a:r>
          </a:p>
        </p:txBody>
      </p:sp>
      <p:sp>
        <p:nvSpPr>
          <p:cNvPr id="36898" name="TextBox 177"/>
          <p:cNvSpPr txBox="1">
            <a:spLocks noChangeArrowheads="1"/>
          </p:cNvSpPr>
          <p:nvPr/>
        </p:nvSpPr>
        <p:spPr bwMode="auto">
          <a:xfrm>
            <a:off x="3087688" y="4578350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60</a:t>
            </a:r>
          </a:p>
        </p:txBody>
      </p:sp>
      <p:sp>
        <p:nvSpPr>
          <p:cNvPr id="36899" name="TextBox 178"/>
          <p:cNvSpPr txBox="1">
            <a:spLocks noChangeArrowheads="1"/>
          </p:cNvSpPr>
          <p:nvPr/>
        </p:nvSpPr>
        <p:spPr bwMode="auto">
          <a:xfrm>
            <a:off x="3087688" y="4819650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50</a:t>
            </a:r>
          </a:p>
        </p:txBody>
      </p:sp>
      <p:sp>
        <p:nvSpPr>
          <p:cNvPr id="36900" name="TextBox 179"/>
          <p:cNvSpPr txBox="1">
            <a:spLocks noChangeArrowheads="1"/>
          </p:cNvSpPr>
          <p:nvPr/>
        </p:nvSpPr>
        <p:spPr bwMode="auto">
          <a:xfrm>
            <a:off x="3087688" y="5048250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40</a:t>
            </a:r>
          </a:p>
        </p:txBody>
      </p:sp>
      <p:sp>
        <p:nvSpPr>
          <p:cNvPr id="36901" name="TextBox 180"/>
          <p:cNvSpPr txBox="1">
            <a:spLocks noChangeArrowheads="1"/>
          </p:cNvSpPr>
          <p:nvPr/>
        </p:nvSpPr>
        <p:spPr bwMode="auto">
          <a:xfrm>
            <a:off x="3087688" y="5289550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30</a:t>
            </a:r>
          </a:p>
        </p:txBody>
      </p:sp>
      <p:sp>
        <p:nvSpPr>
          <p:cNvPr id="36902" name="TextBox 181"/>
          <p:cNvSpPr txBox="1">
            <a:spLocks noChangeArrowheads="1"/>
          </p:cNvSpPr>
          <p:nvPr/>
        </p:nvSpPr>
        <p:spPr bwMode="auto">
          <a:xfrm>
            <a:off x="3087688" y="5530850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20</a:t>
            </a:r>
          </a:p>
        </p:txBody>
      </p:sp>
      <p:sp>
        <p:nvSpPr>
          <p:cNvPr id="36903" name="TextBox 182"/>
          <p:cNvSpPr txBox="1">
            <a:spLocks noChangeArrowheads="1"/>
          </p:cNvSpPr>
          <p:nvPr/>
        </p:nvSpPr>
        <p:spPr bwMode="auto">
          <a:xfrm>
            <a:off x="3087688" y="5759450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10</a:t>
            </a:r>
          </a:p>
        </p:txBody>
      </p:sp>
      <p:sp>
        <p:nvSpPr>
          <p:cNvPr id="36904" name="TextBox 183"/>
          <p:cNvSpPr txBox="1">
            <a:spLocks noChangeArrowheads="1"/>
          </p:cNvSpPr>
          <p:nvPr/>
        </p:nvSpPr>
        <p:spPr bwMode="auto">
          <a:xfrm>
            <a:off x="3157538" y="5969000"/>
            <a:ext cx="163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0</a:t>
            </a:r>
          </a:p>
        </p:txBody>
      </p:sp>
      <p:sp>
        <p:nvSpPr>
          <p:cNvPr id="36905" name="TextBox 184"/>
          <p:cNvSpPr txBox="1">
            <a:spLocks noChangeArrowheads="1"/>
          </p:cNvSpPr>
          <p:nvPr/>
        </p:nvSpPr>
        <p:spPr bwMode="auto">
          <a:xfrm>
            <a:off x="3306763" y="6149975"/>
            <a:ext cx="163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0</a:t>
            </a:r>
          </a:p>
        </p:txBody>
      </p:sp>
      <p:sp>
        <p:nvSpPr>
          <p:cNvPr id="36906" name="TextBox 185"/>
          <p:cNvSpPr txBox="1">
            <a:spLocks noChangeArrowheads="1"/>
          </p:cNvSpPr>
          <p:nvPr/>
        </p:nvSpPr>
        <p:spPr bwMode="auto">
          <a:xfrm>
            <a:off x="3725863" y="6149975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20</a:t>
            </a:r>
          </a:p>
        </p:txBody>
      </p:sp>
      <p:sp>
        <p:nvSpPr>
          <p:cNvPr id="36907" name="TextBox 186"/>
          <p:cNvSpPr txBox="1">
            <a:spLocks noChangeArrowheads="1"/>
          </p:cNvSpPr>
          <p:nvPr/>
        </p:nvSpPr>
        <p:spPr bwMode="auto">
          <a:xfrm>
            <a:off x="4195763" y="6149975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40</a:t>
            </a:r>
          </a:p>
        </p:txBody>
      </p:sp>
      <p:sp>
        <p:nvSpPr>
          <p:cNvPr id="36908" name="TextBox 187"/>
          <p:cNvSpPr txBox="1">
            <a:spLocks noChangeArrowheads="1"/>
          </p:cNvSpPr>
          <p:nvPr/>
        </p:nvSpPr>
        <p:spPr bwMode="auto">
          <a:xfrm>
            <a:off x="4665663" y="6149975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60</a:t>
            </a:r>
          </a:p>
        </p:txBody>
      </p:sp>
      <p:sp>
        <p:nvSpPr>
          <p:cNvPr id="36909" name="TextBox 188"/>
          <p:cNvSpPr txBox="1">
            <a:spLocks noChangeArrowheads="1"/>
          </p:cNvSpPr>
          <p:nvPr/>
        </p:nvSpPr>
        <p:spPr bwMode="auto">
          <a:xfrm>
            <a:off x="5135563" y="6149975"/>
            <a:ext cx="233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80</a:t>
            </a:r>
          </a:p>
        </p:txBody>
      </p:sp>
      <p:sp>
        <p:nvSpPr>
          <p:cNvPr id="36910" name="TextBox 189"/>
          <p:cNvSpPr txBox="1">
            <a:spLocks noChangeArrowheads="1"/>
          </p:cNvSpPr>
          <p:nvPr/>
        </p:nvSpPr>
        <p:spPr bwMode="auto">
          <a:xfrm>
            <a:off x="5557838" y="6149975"/>
            <a:ext cx="3032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100</a:t>
            </a:r>
          </a:p>
        </p:txBody>
      </p:sp>
      <p:sp>
        <p:nvSpPr>
          <p:cNvPr id="36911" name="TextBox 190"/>
          <p:cNvSpPr txBox="1">
            <a:spLocks noChangeArrowheads="1"/>
          </p:cNvSpPr>
          <p:nvPr/>
        </p:nvSpPr>
        <p:spPr bwMode="auto">
          <a:xfrm>
            <a:off x="6013450" y="6149975"/>
            <a:ext cx="3032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120</a:t>
            </a:r>
          </a:p>
        </p:txBody>
      </p:sp>
      <p:sp>
        <p:nvSpPr>
          <p:cNvPr id="36912" name="TextBox 191"/>
          <p:cNvSpPr txBox="1">
            <a:spLocks noChangeArrowheads="1"/>
          </p:cNvSpPr>
          <p:nvPr/>
        </p:nvSpPr>
        <p:spPr bwMode="auto">
          <a:xfrm>
            <a:off x="4651375" y="4178300"/>
            <a:ext cx="11858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pH 7.40</a:t>
            </a:r>
          </a:p>
          <a:p>
            <a:r>
              <a:rPr lang="en-US" sz="1000" b="1"/>
              <a:t>(normal blood pH)</a:t>
            </a:r>
          </a:p>
        </p:txBody>
      </p:sp>
      <p:sp>
        <p:nvSpPr>
          <p:cNvPr id="36913" name="TextBox 192"/>
          <p:cNvSpPr txBox="1">
            <a:spLocks noChangeArrowheads="1"/>
          </p:cNvSpPr>
          <p:nvPr/>
        </p:nvSpPr>
        <p:spPr bwMode="auto">
          <a:xfrm>
            <a:off x="4376738" y="4711700"/>
            <a:ext cx="5413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pH 7.20</a:t>
            </a:r>
          </a:p>
        </p:txBody>
      </p:sp>
      <p:sp>
        <p:nvSpPr>
          <p:cNvPr id="36914" name="TextBox 193"/>
          <p:cNvSpPr txBox="1">
            <a:spLocks noChangeArrowheads="1"/>
          </p:cNvSpPr>
          <p:nvPr/>
        </p:nvSpPr>
        <p:spPr bwMode="auto">
          <a:xfrm>
            <a:off x="2778125" y="6556375"/>
            <a:ext cx="1012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(b) Effect of pH</a:t>
            </a:r>
          </a:p>
        </p:txBody>
      </p:sp>
      <p:sp>
        <p:nvSpPr>
          <p:cNvPr id="36915" name="Line 12"/>
          <p:cNvSpPr>
            <a:spLocks noChangeShapeType="1"/>
          </p:cNvSpPr>
          <p:nvPr/>
        </p:nvSpPr>
        <p:spPr bwMode="auto">
          <a:xfrm flipH="1">
            <a:off x="3911600" y="1539875"/>
            <a:ext cx="674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6" name="TextBox 79"/>
          <p:cNvSpPr txBox="1">
            <a:spLocks noChangeArrowheads="1"/>
          </p:cNvSpPr>
          <p:nvPr/>
        </p:nvSpPr>
        <p:spPr bwMode="auto">
          <a:xfrm>
            <a:off x="2778125" y="3216275"/>
            <a:ext cx="16065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(a) Effect of temperature</a:t>
            </a:r>
          </a:p>
        </p:txBody>
      </p:sp>
      <p:sp>
        <p:nvSpPr>
          <p:cNvPr id="36917" name="TextBox 171"/>
          <p:cNvSpPr txBox="1">
            <a:spLocks noChangeArrowheads="1"/>
          </p:cNvSpPr>
          <p:nvPr/>
        </p:nvSpPr>
        <p:spPr bwMode="auto">
          <a:xfrm>
            <a:off x="4567238" y="6348413"/>
            <a:ext cx="8588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Po</a:t>
            </a:r>
            <a:r>
              <a:rPr lang="en-US" sz="1000" b="1" baseline="-25000"/>
              <a:t>2</a:t>
            </a:r>
            <a:r>
              <a:rPr lang="en-US" sz="1000" b="1"/>
              <a:t> (mm Hg)</a:t>
            </a:r>
          </a:p>
        </p:txBody>
      </p:sp>
      <p:sp>
        <p:nvSpPr>
          <p:cNvPr id="36918" name="Line 13"/>
          <p:cNvSpPr>
            <a:spLocks noChangeShapeType="1"/>
          </p:cNvSpPr>
          <p:nvPr/>
        </p:nvSpPr>
        <p:spPr bwMode="auto">
          <a:xfrm flipH="1">
            <a:off x="4086225" y="4803775"/>
            <a:ext cx="2508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9" name="Line 14"/>
          <p:cNvSpPr>
            <a:spLocks noChangeShapeType="1"/>
          </p:cNvSpPr>
          <p:nvPr/>
        </p:nvSpPr>
        <p:spPr bwMode="auto">
          <a:xfrm>
            <a:off x="4116388" y="3995738"/>
            <a:ext cx="255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20" name="Line 15"/>
          <p:cNvSpPr>
            <a:spLocks noChangeShapeType="1"/>
          </p:cNvSpPr>
          <p:nvPr/>
        </p:nvSpPr>
        <p:spPr bwMode="auto">
          <a:xfrm flipH="1">
            <a:off x="4291013" y="4260850"/>
            <a:ext cx="3175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21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22.26</a:t>
            </a:r>
          </a:p>
        </p:txBody>
      </p:sp>
      <p:sp>
        <p:nvSpPr>
          <p:cNvPr id="36922" name="Rectangle 5"/>
          <p:cNvSpPr>
            <a:spLocks noChangeArrowheads="1"/>
          </p:cNvSpPr>
          <p:nvPr/>
        </p:nvSpPr>
        <p:spPr bwMode="auto">
          <a:xfrm>
            <a:off x="2074863" y="127000"/>
            <a:ext cx="4994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69" descr="sal03717_22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3013" y="303213"/>
            <a:ext cx="40259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93"/>
          <p:cNvSpPr txBox="1">
            <a:spLocks noChangeArrowheads="1"/>
          </p:cNvSpPr>
          <p:nvPr/>
        </p:nvSpPr>
        <p:spPr bwMode="auto">
          <a:xfrm>
            <a:off x="1765300" y="857250"/>
            <a:ext cx="5667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Frontal sinus</a:t>
            </a:r>
          </a:p>
        </p:txBody>
      </p:sp>
      <p:sp>
        <p:nvSpPr>
          <p:cNvPr id="9220" name="Text Box 394"/>
          <p:cNvSpPr txBox="1">
            <a:spLocks noChangeArrowheads="1"/>
          </p:cNvSpPr>
          <p:nvPr/>
        </p:nvSpPr>
        <p:spPr bwMode="auto">
          <a:xfrm>
            <a:off x="1784350" y="1041400"/>
            <a:ext cx="6524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Nasal conchae:</a:t>
            </a:r>
          </a:p>
        </p:txBody>
      </p:sp>
      <p:sp>
        <p:nvSpPr>
          <p:cNvPr id="9221" name="Text Box 403"/>
          <p:cNvSpPr txBox="1">
            <a:spLocks noChangeArrowheads="1"/>
          </p:cNvSpPr>
          <p:nvPr/>
        </p:nvSpPr>
        <p:spPr bwMode="auto">
          <a:xfrm>
            <a:off x="1860550" y="1127125"/>
            <a:ext cx="404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Superior</a:t>
            </a:r>
          </a:p>
        </p:txBody>
      </p:sp>
      <p:sp>
        <p:nvSpPr>
          <p:cNvPr id="9222" name="Text Box 404"/>
          <p:cNvSpPr txBox="1">
            <a:spLocks noChangeArrowheads="1"/>
          </p:cNvSpPr>
          <p:nvPr/>
        </p:nvSpPr>
        <p:spPr bwMode="auto">
          <a:xfrm>
            <a:off x="1866900" y="1228725"/>
            <a:ext cx="331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Middle</a:t>
            </a:r>
          </a:p>
        </p:txBody>
      </p:sp>
      <p:sp>
        <p:nvSpPr>
          <p:cNvPr id="9223" name="Text Box 405"/>
          <p:cNvSpPr txBox="1">
            <a:spLocks noChangeArrowheads="1"/>
          </p:cNvSpPr>
          <p:nvPr/>
        </p:nvSpPr>
        <p:spPr bwMode="auto">
          <a:xfrm>
            <a:off x="1878013" y="1314450"/>
            <a:ext cx="355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Inferior</a:t>
            </a:r>
          </a:p>
        </p:txBody>
      </p:sp>
      <p:sp>
        <p:nvSpPr>
          <p:cNvPr id="9224" name="Text Box 406"/>
          <p:cNvSpPr txBox="1">
            <a:spLocks noChangeArrowheads="1"/>
          </p:cNvSpPr>
          <p:nvPr/>
        </p:nvSpPr>
        <p:spPr bwMode="auto">
          <a:xfrm>
            <a:off x="1811338" y="1465263"/>
            <a:ext cx="441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Meatuses</a:t>
            </a:r>
          </a:p>
        </p:txBody>
      </p:sp>
      <p:sp>
        <p:nvSpPr>
          <p:cNvPr id="9225" name="Text Box 407"/>
          <p:cNvSpPr txBox="1">
            <a:spLocks noChangeArrowheads="1"/>
          </p:cNvSpPr>
          <p:nvPr/>
        </p:nvSpPr>
        <p:spPr bwMode="auto">
          <a:xfrm>
            <a:off x="1808163" y="1644650"/>
            <a:ext cx="5064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Hard palate</a:t>
            </a:r>
          </a:p>
        </p:txBody>
      </p:sp>
      <p:sp>
        <p:nvSpPr>
          <p:cNvPr id="9226" name="Text Box 408"/>
          <p:cNvSpPr txBox="1">
            <a:spLocks noChangeArrowheads="1"/>
          </p:cNvSpPr>
          <p:nvPr/>
        </p:nvSpPr>
        <p:spPr bwMode="auto">
          <a:xfrm>
            <a:off x="1792288" y="1804988"/>
            <a:ext cx="3651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Tongue</a:t>
            </a:r>
          </a:p>
        </p:txBody>
      </p:sp>
      <p:sp>
        <p:nvSpPr>
          <p:cNvPr id="9227" name="Text Box 409"/>
          <p:cNvSpPr txBox="1">
            <a:spLocks noChangeArrowheads="1"/>
          </p:cNvSpPr>
          <p:nvPr/>
        </p:nvSpPr>
        <p:spPr bwMode="auto">
          <a:xfrm>
            <a:off x="1806575" y="2049463"/>
            <a:ext cx="368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Larynx:</a:t>
            </a:r>
          </a:p>
        </p:txBody>
      </p:sp>
      <p:sp>
        <p:nvSpPr>
          <p:cNvPr id="9228" name="Text Box 410"/>
          <p:cNvSpPr txBox="1">
            <a:spLocks noChangeArrowheads="1"/>
          </p:cNvSpPr>
          <p:nvPr/>
        </p:nvSpPr>
        <p:spPr bwMode="auto">
          <a:xfrm>
            <a:off x="1870075" y="2146300"/>
            <a:ext cx="4381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Epiglottis</a:t>
            </a:r>
          </a:p>
        </p:txBody>
      </p:sp>
      <p:sp>
        <p:nvSpPr>
          <p:cNvPr id="9229" name="Text Box 411"/>
          <p:cNvSpPr txBox="1">
            <a:spLocks noChangeArrowheads="1"/>
          </p:cNvSpPr>
          <p:nvPr/>
        </p:nvSpPr>
        <p:spPr bwMode="auto">
          <a:xfrm>
            <a:off x="1870075" y="2241550"/>
            <a:ext cx="6238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600" b="1"/>
              <a:t>Vestibular fold</a:t>
            </a:r>
          </a:p>
        </p:txBody>
      </p:sp>
      <p:sp>
        <p:nvSpPr>
          <p:cNvPr id="9230" name="Text Box 412"/>
          <p:cNvSpPr txBox="1">
            <a:spLocks noChangeArrowheads="1"/>
          </p:cNvSpPr>
          <p:nvPr/>
        </p:nvSpPr>
        <p:spPr bwMode="auto">
          <a:xfrm>
            <a:off x="1870075" y="2333625"/>
            <a:ext cx="482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Vocal cord</a:t>
            </a:r>
          </a:p>
        </p:txBody>
      </p:sp>
      <p:sp>
        <p:nvSpPr>
          <p:cNvPr id="9231" name="Text Box 413"/>
          <p:cNvSpPr txBox="1">
            <a:spLocks noChangeArrowheads="1"/>
          </p:cNvSpPr>
          <p:nvPr/>
        </p:nvSpPr>
        <p:spPr bwMode="auto">
          <a:xfrm>
            <a:off x="1797050" y="2579688"/>
            <a:ext cx="3873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Trachea</a:t>
            </a:r>
          </a:p>
        </p:txBody>
      </p:sp>
      <p:sp>
        <p:nvSpPr>
          <p:cNvPr id="9232" name="Text Box 414"/>
          <p:cNvSpPr txBox="1">
            <a:spLocks noChangeArrowheads="1"/>
          </p:cNvSpPr>
          <p:nvPr/>
        </p:nvSpPr>
        <p:spPr bwMode="auto">
          <a:xfrm>
            <a:off x="1800225" y="2981325"/>
            <a:ext cx="1857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(a)</a:t>
            </a:r>
          </a:p>
        </p:txBody>
      </p:sp>
      <p:sp>
        <p:nvSpPr>
          <p:cNvPr id="9233" name="Text Box 415"/>
          <p:cNvSpPr txBox="1">
            <a:spLocks noChangeArrowheads="1"/>
          </p:cNvSpPr>
          <p:nvPr/>
        </p:nvSpPr>
        <p:spPr bwMode="auto">
          <a:xfrm>
            <a:off x="1806575" y="3800475"/>
            <a:ext cx="3476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Frontal</a:t>
            </a:r>
          </a:p>
          <a:p>
            <a:r>
              <a:rPr lang="en-US" sz="600" b="1"/>
              <a:t>sinus</a:t>
            </a:r>
          </a:p>
        </p:txBody>
      </p:sp>
      <p:sp>
        <p:nvSpPr>
          <p:cNvPr id="9234" name="Text Box 416"/>
          <p:cNvSpPr txBox="1">
            <a:spLocks noChangeArrowheads="1"/>
          </p:cNvSpPr>
          <p:nvPr/>
        </p:nvSpPr>
        <p:spPr bwMode="auto">
          <a:xfrm>
            <a:off x="2154238" y="3979863"/>
            <a:ext cx="654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Nasal conchae:</a:t>
            </a:r>
          </a:p>
        </p:txBody>
      </p:sp>
      <p:sp>
        <p:nvSpPr>
          <p:cNvPr id="9235" name="Text Box 417"/>
          <p:cNvSpPr txBox="1">
            <a:spLocks noChangeArrowheads="1"/>
          </p:cNvSpPr>
          <p:nvPr/>
        </p:nvSpPr>
        <p:spPr bwMode="auto">
          <a:xfrm>
            <a:off x="2217738" y="4095750"/>
            <a:ext cx="406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Superior</a:t>
            </a:r>
          </a:p>
        </p:txBody>
      </p:sp>
      <p:sp>
        <p:nvSpPr>
          <p:cNvPr id="9236" name="Text Box 418"/>
          <p:cNvSpPr txBox="1">
            <a:spLocks noChangeArrowheads="1"/>
          </p:cNvSpPr>
          <p:nvPr/>
        </p:nvSpPr>
        <p:spPr bwMode="auto">
          <a:xfrm>
            <a:off x="2217738" y="4270375"/>
            <a:ext cx="333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Middle</a:t>
            </a:r>
          </a:p>
        </p:txBody>
      </p:sp>
      <p:sp>
        <p:nvSpPr>
          <p:cNvPr id="9237" name="Text Box 419"/>
          <p:cNvSpPr txBox="1">
            <a:spLocks noChangeArrowheads="1"/>
          </p:cNvSpPr>
          <p:nvPr/>
        </p:nvSpPr>
        <p:spPr bwMode="auto">
          <a:xfrm>
            <a:off x="2217738" y="4445000"/>
            <a:ext cx="355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Inferior</a:t>
            </a:r>
          </a:p>
        </p:txBody>
      </p:sp>
      <p:sp>
        <p:nvSpPr>
          <p:cNvPr id="9238" name="Text Box 420"/>
          <p:cNvSpPr txBox="1">
            <a:spLocks noChangeArrowheads="1"/>
          </p:cNvSpPr>
          <p:nvPr/>
        </p:nvSpPr>
        <p:spPr bwMode="auto">
          <a:xfrm>
            <a:off x="1806575" y="4579938"/>
            <a:ext cx="4302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Vestibule</a:t>
            </a:r>
          </a:p>
        </p:txBody>
      </p:sp>
      <p:sp>
        <p:nvSpPr>
          <p:cNvPr id="9239" name="Text Box 421"/>
          <p:cNvSpPr txBox="1">
            <a:spLocks noChangeArrowheads="1"/>
          </p:cNvSpPr>
          <p:nvPr/>
        </p:nvSpPr>
        <p:spPr bwMode="auto">
          <a:xfrm>
            <a:off x="1806575" y="4710113"/>
            <a:ext cx="5191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Guard hairs</a:t>
            </a:r>
          </a:p>
        </p:txBody>
      </p:sp>
      <p:sp>
        <p:nvSpPr>
          <p:cNvPr id="9240" name="Text Box 422"/>
          <p:cNvSpPr txBox="1">
            <a:spLocks noChangeArrowheads="1"/>
          </p:cNvSpPr>
          <p:nvPr/>
        </p:nvSpPr>
        <p:spPr bwMode="auto">
          <a:xfrm>
            <a:off x="1806575" y="4827588"/>
            <a:ext cx="585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Naris (nostril)</a:t>
            </a:r>
          </a:p>
        </p:txBody>
      </p:sp>
      <p:sp>
        <p:nvSpPr>
          <p:cNvPr id="9241" name="Text Box 423"/>
          <p:cNvSpPr txBox="1">
            <a:spLocks noChangeArrowheads="1"/>
          </p:cNvSpPr>
          <p:nvPr/>
        </p:nvSpPr>
        <p:spPr bwMode="auto">
          <a:xfrm>
            <a:off x="1806575" y="4916488"/>
            <a:ext cx="5064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Hard palate</a:t>
            </a:r>
          </a:p>
        </p:txBody>
      </p:sp>
      <p:sp>
        <p:nvSpPr>
          <p:cNvPr id="9242" name="Text Box 424"/>
          <p:cNvSpPr txBox="1">
            <a:spLocks noChangeArrowheads="1"/>
          </p:cNvSpPr>
          <p:nvPr/>
        </p:nvSpPr>
        <p:spPr bwMode="auto">
          <a:xfrm>
            <a:off x="1806575" y="5011738"/>
            <a:ext cx="4206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Upper lip</a:t>
            </a:r>
          </a:p>
        </p:txBody>
      </p:sp>
      <p:sp>
        <p:nvSpPr>
          <p:cNvPr id="9243" name="Text Box 425"/>
          <p:cNvSpPr txBox="1">
            <a:spLocks noChangeArrowheads="1"/>
          </p:cNvSpPr>
          <p:nvPr/>
        </p:nvSpPr>
        <p:spPr bwMode="auto">
          <a:xfrm>
            <a:off x="1806575" y="5192713"/>
            <a:ext cx="3635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Tongue</a:t>
            </a:r>
          </a:p>
        </p:txBody>
      </p:sp>
      <p:sp>
        <p:nvSpPr>
          <p:cNvPr id="9244" name="Text Box 426"/>
          <p:cNvSpPr txBox="1">
            <a:spLocks noChangeArrowheads="1"/>
          </p:cNvSpPr>
          <p:nvPr/>
        </p:nvSpPr>
        <p:spPr bwMode="auto">
          <a:xfrm>
            <a:off x="1806575" y="5297488"/>
            <a:ext cx="423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Lower lip</a:t>
            </a:r>
          </a:p>
        </p:txBody>
      </p:sp>
      <p:sp>
        <p:nvSpPr>
          <p:cNvPr id="9245" name="Text Box 427"/>
          <p:cNvSpPr txBox="1">
            <a:spLocks noChangeArrowheads="1"/>
          </p:cNvSpPr>
          <p:nvPr/>
        </p:nvSpPr>
        <p:spPr bwMode="auto">
          <a:xfrm>
            <a:off x="1806575" y="5446713"/>
            <a:ext cx="4206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Mandible</a:t>
            </a:r>
          </a:p>
        </p:txBody>
      </p:sp>
      <p:sp>
        <p:nvSpPr>
          <p:cNvPr id="9246" name="Text Box 428"/>
          <p:cNvSpPr txBox="1">
            <a:spLocks noChangeArrowheads="1"/>
          </p:cNvSpPr>
          <p:nvPr/>
        </p:nvSpPr>
        <p:spPr bwMode="auto">
          <a:xfrm>
            <a:off x="1806575" y="5849938"/>
            <a:ext cx="6175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Vestibular fold</a:t>
            </a:r>
          </a:p>
        </p:txBody>
      </p:sp>
      <p:sp>
        <p:nvSpPr>
          <p:cNvPr id="9247" name="Text Box 429"/>
          <p:cNvSpPr txBox="1">
            <a:spLocks noChangeArrowheads="1"/>
          </p:cNvSpPr>
          <p:nvPr/>
        </p:nvSpPr>
        <p:spPr bwMode="auto">
          <a:xfrm>
            <a:off x="1806575" y="5975350"/>
            <a:ext cx="4810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Vocal cord</a:t>
            </a:r>
          </a:p>
        </p:txBody>
      </p:sp>
      <p:sp>
        <p:nvSpPr>
          <p:cNvPr id="9248" name="Text Box 430"/>
          <p:cNvSpPr txBox="1">
            <a:spLocks noChangeArrowheads="1"/>
          </p:cNvSpPr>
          <p:nvPr/>
        </p:nvSpPr>
        <p:spPr bwMode="auto">
          <a:xfrm>
            <a:off x="1806575" y="6110288"/>
            <a:ext cx="341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Larynx</a:t>
            </a:r>
          </a:p>
        </p:txBody>
      </p:sp>
      <p:sp>
        <p:nvSpPr>
          <p:cNvPr id="9249" name="Text Box 431"/>
          <p:cNvSpPr txBox="1">
            <a:spLocks noChangeArrowheads="1"/>
          </p:cNvSpPr>
          <p:nvPr/>
        </p:nvSpPr>
        <p:spPr bwMode="auto">
          <a:xfrm>
            <a:off x="1806575" y="6429375"/>
            <a:ext cx="1889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(b)</a:t>
            </a:r>
          </a:p>
        </p:txBody>
      </p:sp>
      <p:sp>
        <p:nvSpPr>
          <p:cNvPr id="9250" name="Text Box 432"/>
          <p:cNvSpPr txBox="1">
            <a:spLocks noChangeArrowheads="1"/>
          </p:cNvSpPr>
          <p:nvPr/>
        </p:nvSpPr>
        <p:spPr bwMode="auto">
          <a:xfrm>
            <a:off x="4968875" y="947738"/>
            <a:ext cx="6635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Cribriform plate</a:t>
            </a:r>
          </a:p>
        </p:txBody>
      </p:sp>
      <p:sp>
        <p:nvSpPr>
          <p:cNvPr id="9251" name="Text Box 433"/>
          <p:cNvSpPr txBox="1">
            <a:spLocks noChangeArrowheads="1"/>
          </p:cNvSpPr>
          <p:nvPr/>
        </p:nvSpPr>
        <p:spPr bwMode="auto">
          <a:xfrm>
            <a:off x="4968875" y="1084263"/>
            <a:ext cx="587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Auditory tube</a:t>
            </a:r>
          </a:p>
        </p:txBody>
      </p:sp>
      <p:sp>
        <p:nvSpPr>
          <p:cNvPr id="9252" name="Text Box 434"/>
          <p:cNvSpPr txBox="1">
            <a:spLocks noChangeArrowheads="1"/>
          </p:cNvSpPr>
          <p:nvPr/>
        </p:nvSpPr>
        <p:spPr bwMode="auto">
          <a:xfrm>
            <a:off x="4968875" y="1227138"/>
            <a:ext cx="1330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Sites of respiratory control nuclei:</a:t>
            </a:r>
          </a:p>
        </p:txBody>
      </p:sp>
      <p:sp>
        <p:nvSpPr>
          <p:cNvPr id="9253" name="Text Box 436"/>
          <p:cNvSpPr txBox="1">
            <a:spLocks noChangeArrowheads="1"/>
          </p:cNvSpPr>
          <p:nvPr/>
        </p:nvSpPr>
        <p:spPr bwMode="auto">
          <a:xfrm>
            <a:off x="5048250" y="1316038"/>
            <a:ext cx="279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Pons</a:t>
            </a:r>
          </a:p>
        </p:txBody>
      </p:sp>
      <p:sp>
        <p:nvSpPr>
          <p:cNvPr id="9254" name="Text Box 437"/>
          <p:cNvSpPr txBox="1">
            <a:spLocks noChangeArrowheads="1"/>
          </p:cNvSpPr>
          <p:nvPr/>
        </p:nvSpPr>
        <p:spPr bwMode="auto">
          <a:xfrm>
            <a:off x="5048250" y="1406525"/>
            <a:ext cx="758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Medulla oblongata</a:t>
            </a:r>
          </a:p>
        </p:txBody>
      </p:sp>
      <p:sp>
        <p:nvSpPr>
          <p:cNvPr id="9255" name="Text Box 438"/>
          <p:cNvSpPr txBox="1">
            <a:spLocks noChangeArrowheads="1"/>
          </p:cNvSpPr>
          <p:nvPr/>
        </p:nvSpPr>
        <p:spPr bwMode="auto">
          <a:xfrm>
            <a:off x="4968875" y="1525588"/>
            <a:ext cx="5778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Nasopharynx</a:t>
            </a:r>
          </a:p>
        </p:txBody>
      </p:sp>
      <p:sp>
        <p:nvSpPr>
          <p:cNvPr id="9256" name="Text Box 439"/>
          <p:cNvSpPr txBox="1">
            <a:spLocks noChangeArrowheads="1"/>
          </p:cNvSpPr>
          <p:nvPr/>
        </p:nvSpPr>
        <p:spPr bwMode="auto">
          <a:xfrm>
            <a:off x="4968875" y="1633538"/>
            <a:ext cx="301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Uvula</a:t>
            </a:r>
          </a:p>
        </p:txBody>
      </p:sp>
      <p:sp>
        <p:nvSpPr>
          <p:cNvPr id="9257" name="Text Box 440"/>
          <p:cNvSpPr txBox="1">
            <a:spLocks noChangeArrowheads="1"/>
          </p:cNvSpPr>
          <p:nvPr/>
        </p:nvSpPr>
        <p:spPr bwMode="auto">
          <a:xfrm>
            <a:off x="4968875" y="1738313"/>
            <a:ext cx="523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Oropharynx</a:t>
            </a:r>
          </a:p>
        </p:txBody>
      </p:sp>
      <p:sp>
        <p:nvSpPr>
          <p:cNvPr id="9258" name="Text Box 441"/>
          <p:cNvSpPr txBox="1">
            <a:spLocks noChangeArrowheads="1"/>
          </p:cNvSpPr>
          <p:nvPr/>
        </p:nvSpPr>
        <p:spPr bwMode="auto">
          <a:xfrm>
            <a:off x="4968875" y="1989138"/>
            <a:ext cx="688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Laryngopharynx</a:t>
            </a:r>
          </a:p>
        </p:txBody>
      </p:sp>
      <p:sp>
        <p:nvSpPr>
          <p:cNvPr id="9259" name="Text Box 442"/>
          <p:cNvSpPr txBox="1">
            <a:spLocks noChangeArrowheads="1"/>
          </p:cNvSpPr>
          <p:nvPr/>
        </p:nvSpPr>
        <p:spPr bwMode="auto">
          <a:xfrm>
            <a:off x="4968875" y="2500313"/>
            <a:ext cx="714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Vertebral column</a:t>
            </a:r>
          </a:p>
        </p:txBody>
      </p:sp>
      <p:sp>
        <p:nvSpPr>
          <p:cNvPr id="9260" name="Text Box 443"/>
          <p:cNvSpPr txBox="1">
            <a:spLocks noChangeArrowheads="1"/>
          </p:cNvSpPr>
          <p:nvPr/>
        </p:nvSpPr>
        <p:spPr bwMode="auto">
          <a:xfrm>
            <a:off x="4968875" y="2678113"/>
            <a:ext cx="5016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Esophagus</a:t>
            </a:r>
          </a:p>
        </p:txBody>
      </p:sp>
      <p:sp>
        <p:nvSpPr>
          <p:cNvPr id="9261" name="Text Box 444"/>
          <p:cNvSpPr txBox="1">
            <a:spLocks noChangeArrowheads="1"/>
          </p:cNvSpPr>
          <p:nvPr/>
        </p:nvSpPr>
        <p:spPr bwMode="auto">
          <a:xfrm>
            <a:off x="4722813" y="3711575"/>
            <a:ext cx="4667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Meatuses:</a:t>
            </a:r>
          </a:p>
        </p:txBody>
      </p:sp>
      <p:sp>
        <p:nvSpPr>
          <p:cNvPr id="9262" name="Text Box 445"/>
          <p:cNvSpPr txBox="1">
            <a:spLocks noChangeArrowheads="1"/>
          </p:cNvSpPr>
          <p:nvPr/>
        </p:nvSpPr>
        <p:spPr bwMode="auto">
          <a:xfrm>
            <a:off x="4794250" y="3817938"/>
            <a:ext cx="406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Superior</a:t>
            </a:r>
          </a:p>
        </p:txBody>
      </p:sp>
      <p:sp>
        <p:nvSpPr>
          <p:cNvPr id="9263" name="Text Box 446"/>
          <p:cNvSpPr txBox="1">
            <a:spLocks noChangeArrowheads="1"/>
          </p:cNvSpPr>
          <p:nvPr/>
        </p:nvSpPr>
        <p:spPr bwMode="auto">
          <a:xfrm>
            <a:off x="4794250" y="3906838"/>
            <a:ext cx="333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Middle</a:t>
            </a:r>
          </a:p>
        </p:txBody>
      </p:sp>
      <p:sp>
        <p:nvSpPr>
          <p:cNvPr id="9264" name="Text Box 447"/>
          <p:cNvSpPr txBox="1">
            <a:spLocks noChangeArrowheads="1"/>
          </p:cNvSpPr>
          <p:nvPr/>
        </p:nvSpPr>
        <p:spPr bwMode="auto">
          <a:xfrm>
            <a:off x="4794250" y="4008438"/>
            <a:ext cx="355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Inferior</a:t>
            </a:r>
          </a:p>
        </p:txBody>
      </p:sp>
      <p:sp>
        <p:nvSpPr>
          <p:cNvPr id="9265" name="Text Box 448"/>
          <p:cNvSpPr txBox="1">
            <a:spLocks noChangeArrowheads="1"/>
          </p:cNvSpPr>
          <p:nvPr/>
        </p:nvSpPr>
        <p:spPr bwMode="auto">
          <a:xfrm>
            <a:off x="4722813" y="4130675"/>
            <a:ext cx="6572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Sphenoid sinus</a:t>
            </a:r>
          </a:p>
        </p:txBody>
      </p:sp>
      <p:sp>
        <p:nvSpPr>
          <p:cNvPr id="9266" name="Text Box 451"/>
          <p:cNvSpPr txBox="1">
            <a:spLocks noChangeArrowheads="1"/>
          </p:cNvSpPr>
          <p:nvPr/>
        </p:nvSpPr>
        <p:spPr bwMode="auto">
          <a:xfrm>
            <a:off x="4722813" y="4257675"/>
            <a:ext cx="644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Posterior nasal</a:t>
            </a:r>
          </a:p>
          <a:p>
            <a:r>
              <a:rPr lang="en-US" sz="600" b="1"/>
              <a:t>aperture</a:t>
            </a:r>
          </a:p>
        </p:txBody>
      </p:sp>
      <p:sp>
        <p:nvSpPr>
          <p:cNvPr id="9267" name="Text Box 453"/>
          <p:cNvSpPr txBox="1">
            <a:spLocks noChangeArrowheads="1"/>
          </p:cNvSpPr>
          <p:nvPr/>
        </p:nvSpPr>
        <p:spPr bwMode="auto">
          <a:xfrm>
            <a:off x="4722813" y="4689475"/>
            <a:ext cx="406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Auditory</a:t>
            </a:r>
          </a:p>
          <a:p>
            <a:r>
              <a:rPr lang="en-US" sz="600" b="1"/>
              <a:t>tube</a:t>
            </a:r>
          </a:p>
        </p:txBody>
      </p:sp>
      <p:sp>
        <p:nvSpPr>
          <p:cNvPr id="9268" name="Text Box 454"/>
          <p:cNvSpPr txBox="1">
            <a:spLocks noChangeArrowheads="1"/>
          </p:cNvSpPr>
          <p:nvPr/>
        </p:nvSpPr>
        <p:spPr bwMode="auto">
          <a:xfrm>
            <a:off x="4722813" y="4918075"/>
            <a:ext cx="482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Soft palate</a:t>
            </a:r>
          </a:p>
        </p:txBody>
      </p:sp>
      <p:sp>
        <p:nvSpPr>
          <p:cNvPr id="9269" name="Text Box 455"/>
          <p:cNvSpPr txBox="1">
            <a:spLocks noChangeArrowheads="1"/>
          </p:cNvSpPr>
          <p:nvPr/>
        </p:nvSpPr>
        <p:spPr bwMode="auto">
          <a:xfrm>
            <a:off x="4722813" y="5032375"/>
            <a:ext cx="301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Uvula</a:t>
            </a:r>
          </a:p>
        </p:txBody>
      </p:sp>
      <p:sp>
        <p:nvSpPr>
          <p:cNvPr id="9270" name="Text Box 456"/>
          <p:cNvSpPr txBox="1">
            <a:spLocks noChangeArrowheads="1"/>
          </p:cNvSpPr>
          <p:nvPr/>
        </p:nvSpPr>
        <p:spPr bwMode="auto">
          <a:xfrm>
            <a:off x="4722813" y="5159375"/>
            <a:ext cx="6064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Palatine tonsil</a:t>
            </a:r>
          </a:p>
        </p:txBody>
      </p:sp>
      <p:sp>
        <p:nvSpPr>
          <p:cNvPr id="9271" name="Text Box 457"/>
          <p:cNvSpPr txBox="1">
            <a:spLocks noChangeArrowheads="1"/>
          </p:cNvSpPr>
          <p:nvPr/>
        </p:nvSpPr>
        <p:spPr bwMode="auto">
          <a:xfrm>
            <a:off x="4722813" y="5273675"/>
            <a:ext cx="584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Lingual tonsil</a:t>
            </a:r>
          </a:p>
        </p:txBody>
      </p:sp>
      <p:sp>
        <p:nvSpPr>
          <p:cNvPr id="9272" name="Text Box 458"/>
          <p:cNvSpPr txBox="1">
            <a:spLocks noChangeArrowheads="1"/>
          </p:cNvSpPr>
          <p:nvPr/>
        </p:nvSpPr>
        <p:spPr bwMode="auto">
          <a:xfrm>
            <a:off x="4722813" y="5438775"/>
            <a:ext cx="4365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Epiglottis</a:t>
            </a:r>
          </a:p>
        </p:txBody>
      </p:sp>
      <p:sp>
        <p:nvSpPr>
          <p:cNvPr id="9273" name="Text Box 459"/>
          <p:cNvSpPr txBox="1">
            <a:spLocks noChangeArrowheads="1"/>
          </p:cNvSpPr>
          <p:nvPr/>
        </p:nvSpPr>
        <p:spPr bwMode="auto">
          <a:xfrm>
            <a:off x="6432550" y="4737100"/>
            <a:ext cx="615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Nasal septum:</a:t>
            </a:r>
          </a:p>
        </p:txBody>
      </p:sp>
      <p:sp>
        <p:nvSpPr>
          <p:cNvPr id="9274" name="Text Box 460"/>
          <p:cNvSpPr txBox="1">
            <a:spLocks noChangeArrowheads="1"/>
          </p:cNvSpPr>
          <p:nvPr/>
        </p:nvSpPr>
        <p:spPr bwMode="auto">
          <a:xfrm>
            <a:off x="6535738" y="4843463"/>
            <a:ext cx="7985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Perpendicular plate</a:t>
            </a:r>
          </a:p>
        </p:txBody>
      </p:sp>
      <p:sp>
        <p:nvSpPr>
          <p:cNvPr id="9275" name="Text Box 461"/>
          <p:cNvSpPr txBox="1">
            <a:spLocks noChangeArrowheads="1"/>
          </p:cNvSpPr>
          <p:nvPr/>
        </p:nvSpPr>
        <p:spPr bwMode="auto">
          <a:xfrm>
            <a:off x="6535738" y="4983163"/>
            <a:ext cx="655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Septal cartilage</a:t>
            </a:r>
          </a:p>
        </p:txBody>
      </p:sp>
      <p:sp>
        <p:nvSpPr>
          <p:cNvPr id="9276" name="Text Box 462"/>
          <p:cNvSpPr txBox="1">
            <a:spLocks noChangeArrowheads="1"/>
          </p:cNvSpPr>
          <p:nvPr/>
        </p:nvSpPr>
        <p:spPr bwMode="auto">
          <a:xfrm>
            <a:off x="6535738" y="5122863"/>
            <a:ext cx="330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Vomer</a:t>
            </a:r>
          </a:p>
        </p:txBody>
      </p:sp>
      <p:sp>
        <p:nvSpPr>
          <p:cNvPr id="9277" name="Text Box 463"/>
          <p:cNvSpPr txBox="1">
            <a:spLocks noChangeArrowheads="1"/>
          </p:cNvSpPr>
          <p:nvPr/>
        </p:nvSpPr>
        <p:spPr bwMode="auto">
          <a:xfrm>
            <a:off x="6432550" y="5314950"/>
            <a:ext cx="4191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Pharynx:</a:t>
            </a:r>
          </a:p>
        </p:txBody>
      </p:sp>
      <p:sp>
        <p:nvSpPr>
          <p:cNvPr id="9278" name="Text Box 464"/>
          <p:cNvSpPr txBox="1">
            <a:spLocks noChangeArrowheads="1"/>
          </p:cNvSpPr>
          <p:nvPr/>
        </p:nvSpPr>
        <p:spPr bwMode="auto">
          <a:xfrm>
            <a:off x="6540500" y="5464175"/>
            <a:ext cx="5778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Nasopharynx</a:t>
            </a:r>
          </a:p>
        </p:txBody>
      </p:sp>
      <p:sp>
        <p:nvSpPr>
          <p:cNvPr id="9279" name="Text Box 465"/>
          <p:cNvSpPr txBox="1">
            <a:spLocks noChangeArrowheads="1"/>
          </p:cNvSpPr>
          <p:nvPr/>
        </p:nvSpPr>
        <p:spPr bwMode="auto">
          <a:xfrm>
            <a:off x="6540500" y="5624513"/>
            <a:ext cx="523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Oropharynx</a:t>
            </a:r>
          </a:p>
        </p:txBody>
      </p:sp>
      <p:sp>
        <p:nvSpPr>
          <p:cNvPr id="9280" name="Text Box 466"/>
          <p:cNvSpPr txBox="1">
            <a:spLocks noChangeArrowheads="1"/>
          </p:cNvSpPr>
          <p:nvPr/>
        </p:nvSpPr>
        <p:spPr bwMode="auto">
          <a:xfrm>
            <a:off x="6540500" y="5810250"/>
            <a:ext cx="6873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Laryngopharynx</a:t>
            </a:r>
          </a:p>
        </p:txBody>
      </p:sp>
      <p:sp>
        <p:nvSpPr>
          <p:cNvPr id="9281" name="Text Box 467"/>
          <p:cNvSpPr txBox="1">
            <a:spLocks noChangeArrowheads="1"/>
          </p:cNvSpPr>
          <p:nvPr/>
        </p:nvSpPr>
        <p:spPr bwMode="auto">
          <a:xfrm>
            <a:off x="4722813" y="6261100"/>
            <a:ext cx="3873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Trachea</a:t>
            </a:r>
          </a:p>
        </p:txBody>
      </p:sp>
      <p:sp>
        <p:nvSpPr>
          <p:cNvPr id="9282" name="Text Box 468"/>
          <p:cNvSpPr txBox="1">
            <a:spLocks noChangeArrowheads="1"/>
          </p:cNvSpPr>
          <p:nvPr/>
        </p:nvSpPr>
        <p:spPr bwMode="auto">
          <a:xfrm>
            <a:off x="4722813" y="6375400"/>
            <a:ext cx="5016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Esophagus</a:t>
            </a:r>
          </a:p>
        </p:txBody>
      </p:sp>
      <p:sp>
        <p:nvSpPr>
          <p:cNvPr id="9283" name="TextBox 190"/>
          <p:cNvSpPr txBox="1">
            <a:spLocks noChangeArrowheads="1"/>
          </p:cNvSpPr>
          <p:nvPr/>
        </p:nvSpPr>
        <p:spPr bwMode="auto">
          <a:xfrm>
            <a:off x="5435600" y="6429375"/>
            <a:ext cx="1873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(c)</a:t>
            </a:r>
          </a:p>
        </p:txBody>
      </p:sp>
      <p:sp>
        <p:nvSpPr>
          <p:cNvPr id="9284" name="TextBox 192"/>
          <p:cNvSpPr txBox="1">
            <a:spLocks noChangeArrowheads="1"/>
          </p:cNvSpPr>
          <p:nvPr/>
        </p:nvSpPr>
        <p:spPr bwMode="auto">
          <a:xfrm>
            <a:off x="4722813" y="4481513"/>
            <a:ext cx="508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Pharyngeal</a:t>
            </a:r>
          </a:p>
          <a:p>
            <a:r>
              <a:rPr lang="en-US" sz="600" b="1"/>
              <a:t>tonsil</a:t>
            </a:r>
          </a:p>
        </p:txBody>
      </p:sp>
      <p:sp>
        <p:nvSpPr>
          <p:cNvPr id="9285" name="Line 75"/>
          <p:cNvSpPr>
            <a:spLocks noChangeShapeType="1"/>
          </p:cNvSpPr>
          <p:nvPr/>
        </p:nvSpPr>
        <p:spPr bwMode="auto">
          <a:xfrm>
            <a:off x="2157413" y="5345113"/>
            <a:ext cx="5905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86" name="Title 19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22.3</a:t>
            </a:r>
          </a:p>
        </p:txBody>
      </p:sp>
      <p:sp>
        <p:nvSpPr>
          <p:cNvPr id="9287" name="Rectangle 5"/>
          <p:cNvSpPr>
            <a:spLocks noChangeArrowheads="1"/>
          </p:cNvSpPr>
          <p:nvPr/>
        </p:nvSpPr>
        <p:spPr bwMode="auto">
          <a:xfrm>
            <a:off x="2074863" y="98425"/>
            <a:ext cx="4994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9288" name="Rectangle 5"/>
          <p:cNvSpPr>
            <a:spLocks noChangeArrowheads="1"/>
          </p:cNvSpPr>
          <p:nvPr/>
        </p:nvSpPr>
        <p:spPr bwMode="auto">
          <a:xfrm>
            <a:off x="2074863" y="6521450"/>
            <a:ext cx="4994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>
                <a:ea typeface="ヒラギノ角ゴ Pro W3" charset="-128"/>
                <a:cs typeface="ヒラギノ角ゴ Pro W3" charset="-128"/>
              </a:rPr>
              <a:t>a: ©McGraw-Hill Education/Joe DeGrandis</a:t>
            </a:r>
          </a:p>
        </p:txBody>
      </p:sp>
      <p:sp>
        <p:nvSpPr>
          <p:cNvPr id="9289" name="Line 98"/>
          <p:cNvSpPr>
            <a:spLocks noChangeShapeType="1"/>
          </p:cNvSpPr>
          <p:nvPr/>
        </p:nvSpPr>
        <p:spPr bwMode="auto">
          <a:xfrm flipH="1">
            <a:off x="2133600" y="2635250"/>
            <a:ext cx="15398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0" name="Line 99"/>
          <p:cNvSpPr>
            <a:spLocks noChangeShapeType="1"/>
          </p:cNvSpPr>
          <p:nvPr/>
        </p:nvSpPr>
        <p:spPr bwMode="auto">
          <a:xfrm flipH="1">
            <a:off x="2428875" y="2292350"/>
            <a:ext cx="10858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1" name="Freeform 100"/>
          <p:cNvSpPr>
            <a:spLocks/>
          </p:cNvSpPr>
          <p:nvPr/>
        </p:nvSpPr>
        <p:spPr bwMode="auto">
          <a:xfrm>
            <a:off x="2247900" y="2058988"/>
            <a:ext cx="1263650" cy="146050"/>
          </a:xfrm>
          <a:custGeom>
            <a:avLst/>
            <a:gdLst>
              <a:gd name="T0" fmla="*/ 2147483647 w 796"/>
              <a:gd name="T1" fmla="*/ 0 h 92"/>
              <a:gd name="T2" fmla="*/ 2147483647 w 796"/>
              <a:gd name="T3" fmla="*/ 2147483647 h 92"/>
              <a:gd name="T4" fmla="*/ 0 w 796"/>
              <a:gd name="T5" fmla="*/ 2147483647 h 92"/>
              <a:gd name="T6" fmla="*/ 0 60000 65536"/>
              <a:gd name="T7" fmla="*/ 0 60000 65536"/>
              <a:gd name="T8" fmla="*/ 0 60000 65536"/>
              <a:gd name="T9" fmla="*/ 0 w 796"/>
              <a:gd name="T10" fmla="*/ 0 h 92"/>
              <a:gd name="T11" fmla="*/ 796 w 796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6" h="92">
                <a:moveTo>
                  <a:pt x="796" y="0"/>
                </a:moveTo>
                <a:lnTo>
                  <a:pt x="686" y="92"/>
                </a:lnTo>
                <a:lnTo>
                  <a:pt x="0" y="9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2" name="Freeform 101"/>
          <p:cNvSpPr>
            <a:spLocks/>
          </p:cNvSpPr>
          <p:nvPr/>
        </p:nvSpPr>
        <p:spPr bwMode="auto">
          <a:xfrm>
            <a:off x="2298700" y="2355850"/>
            <a:ext cx="1231900" cy="25400"/>
          </a:xfrm>
          <a:custGeom>
            <a:avLst/>
            <a:gdLst>
              <a:gd name="T0" fmla="*/ 2147483647 w 775"/>
              <a:gd name="T1" fmla="*/ 0 h 16"/>
              <a:gd name="T2" fmla="*/ 2147483647 w 775"/>
              <a:gd name="T3" fmla="*/ 2147483647 h 16"/>
              <a:gd name="T4" fmla="*/ 0 w 775"/>
              <a:gd name="T5" fmla="*/ 2147483647 h 16"/>
              <a:gd name="T6" fmla="*/ 0 60000 65536"/>
              <a:gd name="T7" fmla="*/ 0 60000 65536"/>
              <a:gd name="T8" fmla="*/ 0 60000 65536"/>
              <a:gd name="T9" fmla="*/ 0 w 775"/>
              <a:gd name="T10" fmla="*/ 0 h 16"/>
              <a:gd name="T11" fmla="*/ 775 w 775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5" h="16">
                <a:moveTo>
                  <a:pt x="775" y="0"/>
                </a:moveTo>
                <a:lnTo>
                  <a:pt x="741" y="16"/>
                </a:lnTo>
                <a:lnTo>
                  <a:pt x="0" y="1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3" name="Freeform 103"/>
          <p:cNvSpPr>
            <a:spLocks/>
          </p:cNvSpPr>
          <p:nvPr/>
        </p:nvSpPr>
        <p:spPr bwMode="auto">
          <a:xfrm>
            <a:off x="2254250" y="1516063"/>
            <a:ext cx="962025" cy="180975"/>
          </a:xfrm>
          <a:custGeom>
            <a:avLst/>
            <a:gdLst>
              <a:gd name="T0" fmla="*/ 2147483647 w 607"/>
              <a:gd name="T1" fmla="*/ 0 h 114"/>
              <a:gd name="T2" fmla="*/ 2147483647 w 607"/>
              <a:gd name="T3" fmla="*/ 2147483647 h 114"/>
              <a:gd name="T4" fmla="*/ 0 w 607"/>
              <a:gd name="T5" fmla="*/ 2147483647 h 114"/>
              <a:gd name="T6" fmla="*/ 0 60000 65536"/>
              <a:gd name="T7" fmla="*/ 0 60000 65536"/>
              <a:gd name="T8" fmla="*/ 0 60000 65536"/>
              <a:gd name="T9" fmla="*/ 0 w 607"/>
              <a:gd name="T10" fmla="*/ 0 h 114"/>
              <a:gd name="T11" fmla="*/ 607 w 607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7" h="114">
                <a:moveTo>
                  <a:pt x="607" y="0"/>
                </a:moveTo>
                <a:lnTo>
                  <a:pt x="322" y="114"/>
                </a:lnTo>
                <a:lnTo>
                  <a:pt x="0" y="11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4" name="Freeform 104"/>
          <p:cNvSpPr>
            <a:spLocks/>
          </p:cNvSpPr>
          <p:nvPr/>
        </p:nvSpPr>
        <p:spPr bwMode="auto">
          <a:xfrm>
            <a:off x="2193925" y="1277938"/>
            <a:ext cx="1117600" cy="238125"/>
          </a:xfrm>
          <a:custGeom>
            <a:avLst/>
            <a:gdLst>
              <a:gd name="T0" fmla="*/ 2147483647 w 705"/>
              <a:gd name="T1" fmla="*/ 0 h 150"/>
              <a:gd name="T2" fmla="*/ 2147483647 w 705"/>
              <a:gd name="T3" fmla="*/ 2147483647 h 150"/>
              <a:gd name="T4" fmla="*/ 0 w 705"/>
              <a:gd name="T5" fmla="*/ 2147483647 h 150"/>
              <a:gd name="T6" fmla="*/ 0 60000 65536"/>
              <a:gd name="T7" fmla="*/ 0 60000 65536"/>
              <a:gd name="T8" fmla="*/ 0 60000 65536"/>
              <a:gd name="T9" fmla="*/ 0 w 705"/>
              <a:gd name="T10" fmla="*/ 0 h 150"/>
              <a:gd name="T11" fmla="*/ 705 w 705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5" h="150">
                <a:moveTo>
                  <a:pt x="705" y="0"/>
                </a:moveTo>
                <a:lnTo>
                  <a:pt x="535" y="150"/>
                </a:lnTo>
                <a:lnTo>
                  <a:pt x="0" y="15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5" name="Line 105"/>
          <p:cNvSpPr>
            <a:spLocks noChangeShapeType="1"/>
          </p:cNvSpPr>
          <p:nvPr/>
        </p:nvSpPr>
        <p:spPr bwMode="auto">
          <a:xfrm flipH="1">
            <a:off x="2278063" y="911225"/>
            <a:ext cx="8064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6" name="Line 106"/>
          <p:cNvSpPr>
            <a:spLocks noChangeShapeType="1"/>
          </p:cNvSpPr>
          <p:nvPr/>
        </p:nvSpPr>
        <p:spPr bwMode="auto">
          <a:xfrm flipH="1">
            <a:off x="2208213" y="1185863"/>
            <a:ext cx="10033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7" name="Freeform 107"/>
          <p:cNvSpPr>
            <a:spLocks/>
          </p:cNvSpPr>
          <p:nvPr/>
        </p:nvSpPr>
        <p:spPr bwMode="auto">
          <a:xfrm>
            <a:off x="3255963" y="985838"/>
            <a:ext cx="1682750" cy="120650"/>
          </a:xfrm>
          <a:custGeom>
            <a:avLst/>
            <a:gdLst>
              <a:gd name="T0" fmla="*/ 2147483647 w 1060"/>
              <a:gd name="T1" fmla="*/ 0 h 76"/>
              <a:gd name="T2" fmla="*/ 2147483647 w 1060"/>
              <a:gd name="T3" fmla="*/ 0 h 76"/>
              <a:gd name="T4" fmla="*/ 0 w 1060"/>
              <a:gd name="T5" fmla="*/ 2147483647 h 76"/>
              <a:gd name="T6" fmla="*/ 0 60000 65536"/>
              <a:gd name="T7" fmla="*/ 0 60000 65536"/>
              <a:gd name="T8" fmla="*/ 0 60000 65536"/>
              <a:gd name="T9" fmla="*/ 0 w 1060"/>
              <a:gd name="T10" fmla="*/ 0 h 76"/>
              <a:gd name="T11" fmla="*/ 1060 w 1060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0" h="76">
                <a:moveTo>
                  <a:pt x="1060" y="0"/>
                </a:moveTo>
                <a:lnTo>
                  <a:pt x="107" y="0"/>
                </a:lnTo>
                <a:lnTo>
                  <a:pt x="0" y="7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8" name="Line 108"/>
          <p:cNvSpPr>
            <a:spLocks noChangeShapeType="1"/>
          </p:cNvSpPr>
          <p:nvPr/>
        </p:nvSpPr>
        <p:spPr bwMode="auto">
          <a:xfrm flipH="1">
            <a:off x="3862388" y="2722563"/>
            <a:ext cx="10731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9" name="Line 109"/>
          <p:cNvSpPr>
            <a:spLocks noChangeShapeType="1"/>
          </p:cNvSpPr>
          <p:nvPr/>
        </p:nvSpPr>
        <p:spPr bwMode="auto">
          <a:xfrm flipH="1">
            <a:off x="3576638" y="2036763"/>
            <a:ext cx="13589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00" name="Line 110"/>
          <p:cNvSpPr>
            <a:spLocks noChangeShapeType="1"/>
          </p:cNvSpPr>
          <p:nvPr/>
        </p:nvSpPr>
        <p:spPr bwMode="auto">
          <a:xfrm flipH="1">
            <a:off x="4017963" y="2544763"/>
            <a:ext cx="9175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01" name="Freeform 111"/>
          <p:cNvSpPr>
            <a:spLocks/>
          </p:cNvSpPr>
          <p:nvPr/>
        </p:nvSpPr>
        <p:spPr bwMode="auto">
          <a:xfrm>
            <a:off x="3402013" y="1671638"/>
            <a:ext cx="1530350" cy="120650"/>
          </a:xfrm>
          <a:custGeom>
            <a:avLst/>
            <a:gdLst>
              <a:gd name="T0" fmla="*/ 2147483647 w 964"/>
              <a:gd name="T1" fmla="*/ 2147483647 h 76"/>
              <a:gd name="T2" fmla="*/ 2147483647 w 964"/>
              <a:gd name="T3" fmla="*/ 2147483647 h 76"/>
              <a:gd name="T4" fmla="*/ 0 w 964"/>
              <a:gd name="T5" fmla="*/ 0 h 76"/>
              <a:gd name="T6" fmla="*/ 0 60000 65536"/>
              <a:gd name="T7" fmla="*/ 0 60000 65536"/>
              <a:gd name="T8" fmla="*/ 0 60000 65536"/>
              <a:gd name="T9" fmla="*/ 0 w 964"/>
              <a:gd name="T10" fmla="*/ 0 h 76"/>
              <a:gd name="T11" fmla="*/ 964 w 964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4" h="76">
                <a:moveTo>
                  <a:pt x="964" y="76"/>
                </a:moveTo>
                <a:lnTo>
                  <a:pt x="79" y="76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02" name="Line 113"/>
          <p:cNvSpPr>
            <a:spLocks noChangeShapeType="1"/>
          </p:cNvSpPr>
          <p:nvPr/>
        </p:nvSpPr>
        <p:spPr bwMode="auto">
          <a:xfrm flipH="1">
            <a:off x="3554413" y="1571625"/>
            <a:ext cx="13906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03" name="Line 114"/>
          <p:cNvSpPr>
            <a:spLocks noChangeShapeType="1"/>
          </p:cNvSpPr>
          <p:nvPr/>
        </p:nvSpPr>
        <p:spPr bwMode="auto">
          <a:xfrm flipH="1">
            <a:off x="3751263" y="1370013"/>
            <a:ext cx="1266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04" name="Line 115"/>
          <p:cNvSpPr>
            <a:spLocks noChangeShapeType="1"/>
          </p:cNvSpPr>
          <p:nvPr/>
        </p:nvSpPr>
        <p:spPr bwMode="auto">
          <a:xfrm flipH="1">
            <a:off x="3836988" y="1450975"/>
            <a:ext cx="11811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05" name="Line 116"/>
          <p:cNvSpPr>
            <a:spLocks noChangeShapeType="1"/>
          </p:cNvSpPr>
          <p:nvPr/>
        </p:nvSpPr>
        <p:spPr bwMode="auto">
          <a:xfrm flipH="1">
            <a:off x="2141538" y="1277938"/>
            <a:ext cx="10350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06" name="Line 117"/>
          <p:cNvSpPr>
            <a:spLocks noChangeShapeType="1"/>
          </p:cNvSpPr>
          <p:nvPr/>
        </p:nvSpPr>
        <p:spPr bwMode="auto">
          <a:xfrm flipH="1">
            <a:off x="2170113" y="1376363"/>
            <a:ext cx="9620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07" name="Freeform 118"/>
          <p:cNvSpPr>
            <a:spLocks/>
          </p:cNvSpPr>
          <p:nvPr/>
        </p:nvSpPr>
        <p:spPr bwMode="auto">
          <a:xfrm>
            <a:off x="3465513" y="1135063"/>
            <a:ext cx="1473200" cy="358775"/>
          </a:xfrm>
          <a:custGeom>
            <a:avLst/>
            <a:gdLst>
              <a:gd name="T0" fmla="*/ 2147483647 w 929"/>
              <a:gd name="T1" fmla="*/ 0 h 225"/>
              <a:gd name="T2" fmla="*/ 2147483647 w 929"/>
              <a:gd name="T3" fmla="*/ 0 h 225"/>
              <a:gd name="T4" fmla="*/ 0 w 929"/>
              <a:gd name="T5" fmla="*/ 2147483647 h 225"/>
              <a:gd name="T6" fmla="*/ 0 60000 65536"/>
              <a:gd name="T7" fmla="*/ 0 60000 65536"/>
              <a:gd name="T8" fmla="*/ 0 60000 65536"/>
              <a:gd name="T9" fmla="*/ 0 w 929"/>
              <a:gd name="T10" fmla="*/ 0 h 225"/>
              <a:gd name="T11" fmla="*/ 929 w 929"/>
              <a:gd name="T12" fmla="*/ 225 h 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9" h="225">
                <a:moveTo>
                  <a:pt x="929" y="0"/>
                </a:moveTo>
                <a:lnTo>
                  <a:pt x="229" y="0"/>
                </a:lnTo>
                <a:lnTo>
                  <a:pt x="0" y="225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08" name="Freeform 12"/>
          <p:cNvSpPr>
            <a:spLocks/>
          </p:cNvSpPr>
          <p:nvPr/>
        </p:nvSpPr>
        <p:spPr bwMode="auto">
          <a:xfrm>
            <a:off x="2109788" y="1773238"/>
            <a:ext cx="1038225" cy="85725"/>
          </a:xfrm>
          <a:custGeom>
            <a:avLst/>
            <a:gdLst>
              <a:gd name="T0" fmla="*/ 2147483647 w 654"/>
              <a:gd name="T1" fmla="*/ 0 h 53"/>
              <a:gd name="T2" fmla="*/ 2147483647 w 654"/>
              <a:gd name="T3" fmla="*/ 2147483647 h 53"/>
              <a:gd name="T4" fmla="*/ 0 w 654"/>
              <a:gd name="T5" fmla="*/ 2147483647 h 53"/>
              <a:gd name="T6" fmla="*/ 0 60000 65536"/>
              <a:gd name="T7" fmla="*/ 0 60000 65536"/>
              <a:gd name="T8" fmla="*/ 0 60000 65536"/>
              <a:gd name="T9" fmla="*/ 0 w 654"/>
              <a:gd name="T10" fmla="*/ 0 h 53"/>
              <a:gd name="T11" fmla="*/ 654 w 654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53">
                <a:moveTo>
                  <a:pt x="654" y="0"/>
                </a:moveTo>
                <a:lnTo>
                  <a:pt x="406" y="53"/>
                </a:lnTo>
                <a:lnTo>
                  <a:pt x="0" y="53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09" name="Line 21"/>
          <p:cNvSpPr>
            <a:spLocks noChangeShapeType="1"/>
          </p:cNvSpPr>
          <p:nvPr/>
        </p:nvSpPr>
        <p:spPr bwMode="auto">
          <a:xfrm flipH="1">
            <a:off x="3513138" y="1677988"/>
            <a:ext cx="14351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0" name="Line 119"/>
          <p:cNvSpPr>
            <a:spLocks noChangeShapeType="1"/>
          </p:cNvSpPr>
          <p:nvPr/>
        </p:nvSpPr>
        <p:spPr bwMode="auto">
          <a:xfrm flipH="1">
            <a:off x="3040063" y="1371600"/>
            <a:ext cx="257175" cy="1460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1" name="Line 120"/>
          <p:cNvSpPr>
            <a:spLocks noChangeShapeType="1"/>
          </p:cNvSpPr>
          <p:nvPr/>
        </p:nvSpPr>
        <p:spPr bwMode="auto">
          <a:xfrm flipH="1">
            <a:off x="3040063" y="1470025"/>
            <a:ext cx="228600" cy="476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2" name="Line 98"/>
          <p:cNvSpPr>
            <a:spLocks noChangeShapeType="1"/>
          </p:cNvSpPr>
          <p:nvPr/>
        </p:nvSpPr>
        <p:spPr bwMode="auto">
          <a:xfrm flipH="1">
            <a:off x="2133600" y="2635250"/>
            <a:ext cx="153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3" name="Line 99"/>
          <p:cNvSpPr>
            <a:spLocks noChangeShapeType="1"/>
          </p:cNvSpPr>
          <p:nvPr/>
        </p:nvSpPr>
        <p:spPr bwMode="auto">
          <a:xfrm flipH="1">
            <a:off x="2428875" y="2292350"/>
            <a:ext cx="108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4" name="Freeform 100"/>
          <p:cNvSpPr>
            <a:spLocks/>
          </p:cNvSpPr>
          <p:nvPr/>
        </p:nvSpPr>
        <p:spPr bwMode="auto">
          <a:xfrm>
            <a:off x="2247900" y="2058988"/>
            <a:ext cx="1263650" cy="146050"/>
          </a:xfrm>
          <a:custGeom>
            <a:avLst/>
            <a:gdLst>
              <a:gd name="T0" fmla="*/ 2147483647 w 796"/>
              <a:gd name="T1" fmla="*/ 0 h 92"/>
              <a:gd name="T2" fmla="*/ 2147483647 w 796"/>
              <a:gd name="T3" fmla="*/ 2147483647 h 92"/>
              <a:gd name="T4" fmla="*/ 0 w 796"/>
              <a:gd name="T5" fmla="*/ 2147483647 h 92"/>
              <a:gd name="T6" fmla="*/ 0 60000 65536"/>
              <a:gd name="T7" fmla="*/ 0 60000 65536"/>
              <a:gd name="T8" fmla="*/ 0 60000 65536"/>
              <a:gd name="T9" fmla="*/ 0 w 796"/>
              <a:gd name="T10" fmla="*/ 0 h 92"/>
              <a:gd name="T11" fmla="*/ 796 w 796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6" h="92">
                <a:moveTo>
                  <a:pt x="796" y="0"/>
                </a:moveTo>
                <a:lnTo>
                  <a:pt x="686" y="92"/>
                </a:lnTo>
                <a:lnTo>
                  <a:pt x="0" y="9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5" name="Freeform 101"/>
          <p:cNvSpPr>
            <a:spLocks/>
          </p:cNvSpPr>
          <p:nvPr/>
        </p:nvSpPr>
        <p:spPr bwMode="auto">
          <a:xfrm>
            <a:off x="2298700" y="2355850"/>
            <a:ext cx="1231900" cy="25400"/>
          </a:xfrm>
          <a:custGeom>
            <a:avLst/>
            <a:gdLst>
              <a:gd name="T0" fmla="*/ 2147483647 w 775"/>
              <a:gd name="T1" fmla="*/ 0 h 16"/>
              <a:gd name="T2" fmla="*/ 2147483647 w 775"/>
              <a:gd name="T3" fmla="*/ 2147483647 h 16"/>
              <a:gd name="T4" fmla="*/ 0 w 775"/>
              <a:gd name="T5" fmla="*/ 2147483647 h 16"/>
              <a:gd name="T6" fmla="*/ 0 60000 65536"/>
              <a:gd name="T7" fmla="*/ 0 60000 65536"/>
              <a:gd name="T8" fmla="*/ 0 60000 65536"/>
              <a:gd name="T9" fmla="*/ 0 w 775"/>
              <a:gd name="T10" fmla="*/ 0 h 16"/>
              <a:gd name="T11" fmla="*/ 775 w 775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5" h="16">
                <a:moveTo>
                  <a:pt x="775" y="0"/>
                </a:moveTo>
                <a:lnTo>
                  <a:pt x="741" y="16"/>
                </a:lnTo>
                <a:lnTo>
                  <a:pt x="0" y="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6" name="Freeform 103"/>
          <p:cNvSpPr>
            <a:spLocks/>
          </p:cNvSpPr>
          <p:nvPr/>
        </p:nvSpPr>
        <p:spPr bwMode="auto">
          <a:xfrm>
            <a:off x="2254250" y="1516063"/>
            <a:ext cx="962025" cy="180975"/>
          </a:xfrm>
          <a:custGeom>
            <a:avLst/>
            <a:gdLst>
              <a:gd name="T0" fmla="*/ 2147483647 w 607"/>
              <a:gd name="T1" fmla="*/ 0 h 114"/>
              <a:gd name="T2" fmla="*/ 2147483647 w 607"/>
              <a:gd name="T3" fmla="*/ 2147483647 h 114"/>
              <a:gd name="T4" fmla="*/ 0 w 607"/>
              <a:gd name="T5" fmla="*/ 2147483647 h 114"/>
              <a:gd name="T6" fmla="*/ 0 60000 65536"/>
              <a:gd name="T7" fmla="*/ 0 60000 65536"/>
              <a:gd name="T8" fmla="*/ 0 60000 65536"/>
              <a:gd name="T9" fmla="*/ 0 w 607"/>
              <a:gd name="T10" fmla="*/ 0 h 114"/>
              <a:gd name="T11" fmla="*/ 607 w 607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7" h="114">
                <a:moveTo>
                  <a:pt x="607" y="0"/>
                </a:moveTo>
                <a:lnTo>
                  <a:pt x="322" y="114"/>
                </a:lnTo>
                <a:lnTo>
                  <a:pt x="0" y="1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7" name="Freeform 104"/>
          <p:cNvSpPr>
            <a:spLocks/>
          </p:cNvSpPr>
          <p:nvPr/>
        </p:nvSpPr>
        <p:spPr bwMode="auto">
          <a:xfrm>
            <a:off x="2193925" y="1277938"/>
            <a:ext cx="1117600" cy="238125"/>
          </a:xfrm>
          <a:custGeom>
            <a:avLst/>
            <a:gdLst>
              <a:gd name="T0" fmla="*/ 2147483647 w 705"/>
              <a:gd name="T1" fmla="*/ 0 h 150"/>
              <a:gd name="T2" fmla="*/ 2147483647 w 705"/>
              <a:gd name="T3" fmla="*/ 2147483647 h 150"/>
              <a:gd name="T4" fmla="*/ 0 w 705"/>
              <a:gd name="T5" fmla="*/ 2147483647 h 150"/>
              <a:gd name="T6" fmla="*/ 0 60000 65536"/>
              <a:gd name="T7" fmla="*/ 0 60000 65536"/>
              <a:gd name="T8" fmla="*/ 0 60000 65536"/>
              <a:gd name="T9" fmla="*/ 0 w 705"/>
              <a:gd name="T10" fmla="*/ 0 h 150"/>
              <a:gd name="T11" fmla="*/ 705 w 705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5" h="150">
                <a:moveTo>
                  <a:pt x="705" y="0"/>
                </a:moveTo>
                <a:lnTo>
                  <a:pt x="535" y="150"/>
                </a:lnTo>
                <a:lnTo>
                  <a:pt x="0" y="15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" name="Line 105"/>
          <p:cNvSpPr>
            <a:spLocks noChangeShapeType="1"/>
          </p:cNvSpPr>
          <p:nvPr/>
        </p:nvSpPr>
        <p:spPr bwMode="auto">
          <a:xfrm flipH="1">
            <a:off x="2278063" y="911225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" name="Line 106"/>
          <p:cNvSpPr>
            <a:spLocks noChangeShapeType="1"/>
          </p:cNvSpPr>
          <p:nvPr/>
        </p:nvSpPr>
        <p:spPr bwMode="auto">
          <a:xfrm flipH="1">
            <a:off x="2208213" y="1185863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" name="Freeform 107"/>
          <p:cNvSpPr>
            <a:spLocks/>
          </p:cNvSpPr>
          <p:nvPr/>
        </p:nvSpPr>
        <p:spPr bwMode="auto">
          <a:xfrm>
            <a:off x="3255963" y="985838"/>
            <a:ext cx="1682750" cy="120650"/>
          </a:xfrm>
          <a:custGeom>
            <a:avLst/>
            <a:gdLst>
              <a:gd name="T0" fmla="*/ 2147483647 w 1060"/>
              <a:gd name="T1" fmla="*/ 0 h 76"/>
              <a:gd name="T2" fmla="*/ 2147483647 w 1060"/>
              <a:gd name="T3" fmla="*/ 0 h 76"/>
              <a:gd name="T4" fmla="*/ 0 w 1060"/>
              <a:gd name="T5" fmla="*/ 2147483647 h 76"/>
              <a:gd name="T6" fmla="*/ 0 60000 65536"/>
              <a:gd name="T7" fmla="*/ 0 60000 65536"/>
              <a:gd name="T8" fmla="*/ 0 60000 65536"/>
              <a:gd name="T9" fmla="*/ 0 w 1060"/>
              <a:gd name="T10" fmla="*/ 0 h 76"/>
              <a:gd name="T11" fmla="*/ 1060 w 1060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0" h="76">
                <a:moveTo>
                  <a:pt x="1060" y="0"/>
                </a:moveTo>
                <a:lnTo>
                  <a:pt x="107" y="0"/>
                </a:lnTo>
                <a:lnTo>
                  <a:pt x="0" y="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1" name="Line 108"/>
          <p:cNvSpPr>
            <a:spLocks noChangeShapeType="1"/>
          </p:cNvSpPr>
          <p:nvPr/>
        </p:nvSpPr>
        <p:spPr bwMode="auto">
          <a:xfrm flipH="1">
            <a:off x="3862388" y="2722563"/>
            <a:ext cx="1073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2" name="Line 109"/>
          <p:cNvSpPr>
            <a:spLocks noChangeShapeType="1"/>
          </p:cNvSpPr>
          <p:nvPr/>
        </p:nvSpPr>
        <p:spPr bwMode="auto">
          <a:xfrm flipH="1">
            <a:off x="3576638" y="2036763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3" name="Line 110"/>
          <p:cNvSpPr>
            <a:spLocks noChangeShapeType="1"/>
          </p:cNvSpPr>
          <p:nvPr/>
        </p:nvSpPr>
        <p:spPr bwMode="auto">
          <a:xfrm flipH="1">
            <a:off x="4017963" y="2544763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4" name="Freeform 111"/>
          <p:cNvSpPr>
            <a:spLocks/>
          </p:cNvSpPr>
          <p:nvPr/>
        </p:nvSpPr>
        <p:spPr bwMode="auto">
          <a:xfrm>
            <a:off x="3402013" y="1671638"/>
            <a:ext cx="1530350" cy="120650"/>
          </a:xfrm>
          <a:custGeom>
            <a:avLst/>
            <a:gdLst>
              <a:gd name="T0" fmla="*/ 2147483647 w 964"/>
              <a:gd name="T1" fmla="*/ 2147483647 h 76"/>
              <a:gd name="T2" fmla="*/ 2147483647 w 964"/>
              <a:gd name="T3" fmla="*/ 2147483647 h 76"/>
              <a:gd name="T4" fmla="*/ 0 w 964"/>
              <a:gd name="T5" fmla="*/ 0 h 76"/>
              <a:gd name="T6" fmla="*/ 0 60000 65536"/>
              <a:gd name="T7" fmla="*/ 0 60000 65536"/>
              <a:gd name="T8" fmla="*/ 0 60000 65536"/>
              <a:gd name="T9" fmla="*/ 0 w 964"/>
              <a:gd name="T10" fmla="*/ 0 h 76"/>
              <a:gd name="T11" fmla="*/ 964 w 964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4" h="76">
                <a:moveTo>
                  <a:pt x="964" y="76"/>
                </a:moveTo>
                <a:lnTo>
                  <a:pt x="79" y="7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5" name="Line 113"/>
          <p:cNvSpPr>
            <a:spLocks noChangeShapeType="1"/>
          </p:cNvSpPr>
          <p:nvPr/>
        </p:nvSpPr>
        <p:spPr bwMode="auto">
          <a:xfrm flipH="1">
            <a:off x="3554413" y="1571625"/>
            <a:ext cx="139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6" name="Line 114"/>
          <p:cNvSpPr>
            <a:spLocks noChangeShapeType="1"/>
          </p:cNvSpPr>
          <p:nvPr/>
        </p:nvSpPr>
        <p:spPr bwMode="auto">
          <a:xfrm flipH="1">
            <a:off x="3751263" y="1370013"/>
            <a:ext cx="1266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7" name="Line 115"/>
          <p:cNvSpPr>
            <a:spLocks noChangeShapeType="1"/>
          </p:cNvSpPr>
          <p:nvPr/>
        </p:nvSpPr>
        <p:spPr bwMode="auto">
          <a:xfrm flipH="1">
            <a:off x="3836988" y="1450975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8" name="Line 116"/>
          <p:cNvSpPr>
            <a:spLocks noChangeShapeType="1"/>
          </p:cNvSpPr>
          <p:nvPr/>
        </p:nvSpPr>
        <p:spPr bwMode="auto">
          <a:xfrm flipH="1">
            <a:off x="2141538" y="1277938"/>
            <a:ext cx="103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9" name="Line 117"/>
          <p:cNvSpPr>
            <a:spLocks noChangeShapeType="1"/>
          </p:cNvSpPr>
          <p:nvPr/>
        </p:nvSpPr>
        <p:spPr bwMode="auto">
          <a:xfrm flipH="1">
            <a:off x="2170113" y="1376363"/>
            <a:ext cx="96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0" name="Freeform 118"/>
          <p:cNvSpPr>
            <a:spLocks/>
          </p:cNvSpPr>
          <p:nvPr/>
        </p:nvSpPr>
        <p:spPr bwMode="auto">
          <a:xfrm>
            <a:off x="3465513" y="1135063"/>
            <a:ext cx="1473200" cy="358775"/>
          </a:xfrm>
          <a:custGeom>
            <a:avLst/>
            <a:gdLst>
              <a:gd name="T0" fmla="*/ 2147483647 w 929"/>
              <a:gd name="T1" fmla="*/ 0 h 225"/>
              <a:gd name="T2" fmla="*/ 2147483647 w 929"/>
              <a:gd name="T3" fmla="*/ 0 h 225"/>
              <a:gd name="T4" fmla="*/ 0 w 929"/>
              <a:gd name="T5" fmla="*/ 2147483647 h 225"/>
              <a:gd name="T6" fmla="*/ 0 60000 65536"/>
              <a:gd name="T7" fmla="*/ 0 60000 65536"/>
              <a:gd name="T8" fmla="*/ 0 60000 65536"/>
              <a:gd name="T9" fmla="*/ 0 w 929"/>
              <a:gd name="T10" fmla="*/ 0 h 225"/>
              <a:gd name="T11" fmla="*/ 929 w 929"/>
              <a:gd name="T12" fmla="*/ 225 h 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9" h="225">
                <a:moveTo>
                  <a:pt x="929" y="0"/>
                </a:moveTo>
                <a:lnTo>
                  <a:pt x="229" y="0"/>
                </a:lnTo>
                <a:lnTo>
                  <a:pt x="0" y="22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1" name="Freeform 12"/>
          <p:cNvSpPr>
            <a:spLocks/>
          </p:cNvSpPr>
          <p:nvPr/>
        </p:nvSpPr>
        <p:spPr bwMode="auto">
          <a:xfrm>
            <a:off x="2109788" y="1773238"/>
            <a:ext cx="1038225" cy="85725"/>
          </a:xfrm>
          <a:custGeom>
            <a:avLst/>
            <a:gdLst>
              <a:gd name="T0" fmla="*/ 2147483647 w 654"/>
              <a:gd name="T1" fmla="*/ 0 h 53"/>
              <a:gd name="T2" fmla="*/ 2147483647 w 654"/>
              <a:gd name="T3" fmla="*/ 2147483647 h 53"/>
              <a:gd name="T4" fmla="*/ 0 w 654"/>
              <a:gd name="T5" fmla="*/ 2147483647 h 53"/>
              <a:gd name="T6" fmla="*/ 0 60000 65536"/>
              <a:gd name="T7" fmla="*/ 0 60000 65536"/>
              <a:gd name="T8" fmla="*/ 0 60000 65536"/>
              <a:gd name="T9" fmla="*/ 0 w 654"/>
              <a:gd name="T10" fmla="*/ 0 h 53"/>
              <a:gd name="T11" fmla="*/ 654 w 654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53">
                <a:moveTo>
                  <a:pt x="654" y="0"/>
                </a:moveTo>
                <a:lnTo>
                  <a:pt x="406" y="53"/>
                </a:lnTo>
                <a:lnTo>
                  <a:pt x="0" y="5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2" name="Line 21"/>
          <p:cNvSpPr>
            <a:spLocks noChangeShapeType="1"/>
          </p:cNvSpPr>
          <p:nvPr/>
        </p:nvSpPr>
        <p:spPr bwMode="auto">
          <a:xfrm flipH="1">
            <a:off x="3513138" y="1677988"/>
            <a:ext cx="143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3" name="Line 119"/>
          <p:cNvSpPr>
            <a:spLocks noChangeShapeType="1"/>
          </p:cNvSpPr>
          <p:nvPr/>
        </p:nvSpPr>
        <p:spPr bwMode="auto">
          <a:xfrm flipH="1">
            <a:off x="3040063" y="1371600"/>
            <a:ext cx="257175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4" name="Line 120"/>
          <p:cNvSpPr>
            <a:spLocks noChangeShapeType="1"/>
          </p:cNvSpPr>
          <p:nvPr/>
        </p:nvSpPr>
        <p:spPr bwMode="auto">
          <a:xfrm flipH="1">
            <a:off x="3040063" y="1470025"/>
            <a:ext cx="22860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5" name="Line 97"/>
          <p:cNvSpPr>
            <a:spLocks noChangeShapeType="1"/>
          </p:cNvSpPr>
          <p:nvPr/>
        </p:nvSpPr>
        <p:spPr bwMode="auto">
          <a:xfrm>
            <a:off x="2087563" y="3860800"/>
            <a:ext cx="10033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6" name="Freeform 68"/>
          <p:cNvSpPr>
            <a:spLocks/>
          </p:cNvSpPr>
          <p:nvPr/>
        </p:nvSpPr>
        <p:spPr bwMode="auto">
          <a:xfrm>
            <a:off x="3903663" y="5861050"/>
            <a:ext cx="142875" cy="317500"/>
          </a:xfrm>
          <a:custGeom>
            <a:avLst/>
            <a:gdLst>
              <a:gd name="T0" fmla="*/ 2147483647 w 90"/>
              <a:gd name="T1" fmla="*/ 2147483647 h 200"/>
              <a:gd name="T2" fmla="*/ 2147483647 w 90"/>
              <a:gd name="T3" fmla="*/ 2147483647 h 200"/>
              <a:gd name="T4" fmla="*/ 0 w 90"/>
              <a:gd name="T5" fmla="*/ 2147483647 h 200"/>
              <a:gd name="T6" fmla="*/ 2147483647 w 90"/>
              <a:gd name="T7" fmla="*/ 0 h 20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200"/>
              <a:gd name="T14" fmla="*/ 90 w 90"/>
              <a:gd name="T15" fmla="*/ 200 h 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200">
                <a:moveTo>
                  <a:pt x="90" y="190"/>
                </a:moveTo>
                <a:lnTo>
                  <a:pt x="53" y="200"/>
                </a:lnTo>
                <a:lnTo>
                  <a:pt x="0" y="10"/>
                </a:lnTo>
                <a:lnTo>
                  <a:pt x="3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7" name="Line 69"/>
          <p:cNvSpPr>
            <a:spLocks noChangeShapeType="1"/>
          </p:cNvSpPr>
          <p:nvPr/>
        </p:nvSpPr>
        <p:spPr bwMode="auto">
          <a:xfrm>
            <a:off x="2268538" y="4760913"/>
            <a:ext cx="4254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8" name="Line 70"/>
          <p:cNvSpPr>
            <a:spLocks noChangeShapeType="1"/>
          </p:cNvSpPr>
          <p:nvPr/>
        </p:nvSpPr>
        <p:spPr bwMode="auto">
          <a:xfrm>
            <a:off x="2166938" y="4637088"/>
            <a:ext cx="5715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9" name="Freeform 71"/>
          <p:cNvSpPr>
            <a:spLocks/>
          </p:cNvSpPr>
          <p:nvPr/>
        </p:nvSpPr>
        <p:spPr bwMode="auto">
          <a:xfrm>
            <a:off x="2325688" y="4700588"/>
            <a:ext cx="428625" cy="180975"/>
          </a:xfrm>
          <a:custGeom>
            <a:avLst/>
            <a:gdLst>
              <a:gd name="T0" fmla="*/ 0 w 270"/>
              <a:gd name="T1" fmla="*/ 2147483647 h 114"/>
              <a:gd name="T2" fmla="*/ 2147483647 w 270"/>
              <a:gd name="T3" fmla="*/ 2147483647 h 114"/>
              <a:gd name="T4" fmla="*/ 2147483647 w 270"/>
              <a:gd name="T5" fmla="*/ 0 h 114"/>
              <a:gd name="T6" fmla="*/ 0 60000 65536"/>
              <a:gd name="T7" fmla="*/ 0 60000 65536"/>
              <a:gd name="T8" fmla="*/ 0 60000 65536"/>
              <a:gd name="T9" fmla="*/ 0 w 270"/>
              <a:gd name="T10" fmla="*/ 0 h 114"/>
              <a:gd name="T11" fmla="*/ 270 w 270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" h="114">
                <a:moveTo>
                  <a:pt x="0" y="114"/>
                </a:moveTo>
                <a:lnTo>
                  <a:pt x="237" y="114"/>
                </a:lnTo>
                <a:lnTo>
                  <a:pt x="27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0" name="Freeform 72"/>
          <p:cNvSpPr>
            <a:spLocks/>
          </p:cNvSpPr>
          <p:nvPr/>
        </p:nvSpPr>
        <p:spPr bwMode="auto">
          <a:xfrm>
            <a:off x="2255838" y="4811713"/>
            <a:ext cx="885825" cy="155575"/>
          </a:xfrm>
          <a:custGeom>
            <a:avLst/>
            <a:gdLst>
              <a:gd name="T0" fmla="*/ 0 w 559"/>
              <a:gd name="T1" fmla="*/ 2147483647 h 98"/>
              <a:gd name="T2" fmla="*/ 2147483647 w 559"/>
              <a:gd name="T3" fmla="*/ 2147483647 h 98"/>
              <a:gd name="T4" fmla="*/ 2147483647 w 559"/>
              <a:gd name="T5" fmla="*/ 0 h 98"/>
              <a:gd name="T6" fmla="*/ 0 60000 65536"/>
              <a:gd name="T7" fmla="*/ 0 60000 65536"/>
              <a:gd name="T8" fmla="*/ 0 60000 65536"/>
              <a:gd name="T9" fmla="*/ 0 w 559"/>
              <a:gd name="T10" fmla="*/ 0 h 98"/>
              <a:gd name="T11" fmla="*/ 559 w 559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9" h="98">
                <a:moveTo>
                  <a:pt x="0" y="98"/>
                </a:moveTo>
                <a:lnTo>
                  <a:pt x="435" y="98"/>
                </a:lnTo>
                <a:lnTo>
                  <a:pt x="559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1" name="Line 73"/>
          <p:cNvSpPr>
            <a:spLocks noChangeShapeType="1"/>
          </p:cNvSpPr>
          <p:nvPr/>
        </p:nvSpPr>
        <p:spPr bwMode="auto">
          <a:xfrm>
            <a:off x="2160588" y="5062538"/>
            <a:ext cx="5969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2" name="Line 74"/>
          <p:cNvSpPr>
            <a:spLocks noChangeShapeType="1"/>
          </p:cNvSpPr>
          <p:nvPr/>
        </p:nvSpPr>
        <p:spPr bwMode="auto">
          <a:xfrm>
            <a:off x="2119313" y="5243513"/>
            <a:ext cx="12382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3" name="Line 75"/>
          <p:cNvSpPr>
            <a:spLocks noChangeShapeType="1"/>
          </p:cNvSpPr>
          <p:nvPr/>
        </p:nvSpPr>
        <p:spPr bwMode="auto">
          <a:xfrm>
            <a:off x="2157413" y="5345113"/>
            <a:ext cx="5905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4" name="Line 76"/>
          <p:cNvSpPr>
            <a:spLocks noChangeShapeType="1"/>
          </p:cNvSpPr>
          <p:nvPr/>
        </p:nvSpPr>
        <p:spPr bwMode="auto">
          <a:xfrm>
            <a:off x="2166938" y="5497513"/>
            <a:ext cx="8255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5" name="Line 77"/>
          <p:cNvSpPr>
            <a:spLocks noChangeShapeType="1"/>
          </p:cNvSpPr>
          <p:nvPr/>
        </p:nvSpPr>
        <p:spPr bwMode="auto">
          <a:xfrm>
            <a:off x="2547938" y="4154488"/>
            <a:ext cx="10064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6" name="Line 78"/>
          <p:cNvSpPr>
            <a:spLocks noChangeShapeType="1"/>
          </p:cNvSpPr>
          <p:nvPr/>
        </p:nvSpPr>
        <p:spPr bwMode="auto">
          <a:xfrm>
            <a:off x="2487613" y="4325938"/>
            <a:ext cx="9239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7" name="Line 79"/>
          <p:cNvSpPr>
            <a:spLocks noChangeShapeType="1"/>
          </p:cNvSpPr>
          <p:nvPr/>
        </p:nvSpPr>
        <p:spPr bwMode="auto">
          <a:xfrm>
            <a:off x="2490788" y="4500563"/>
            <a:ext cx="7461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8" name="Freeform 80"/>
          <p:cNvSpPr>
            <a:spLocks/>
          </p:cNvSpPr>
          <p:nvPr/>
        </p:nvSpPr>
        <p:spPr bwMode="auto">
          <a:xfrm>
            <a:off x="3643313" y="3876675"/>
            <a:ext cx="1133475" cy="425450"/>
          </a:xfrm>
          <a:custGeom>
            <a:avLst/>
            <a:gdLst>
              <a:gd name="T0" fmla="*/ 2147483647 w 713"/>
              <a:gd name="T1" fmla="*/ 0 h 268"/>
              <a:gd name="T2" fmla="*/ 2147483647 w 713"/>
              <a:gd name="T3" fmla="*/ 0 h 268"/>
              <a:gd name="T4" fmla="*/ 0 w 713"/>
              <a:gd name="T5" fmla="*/ 2147483647 h 268"/>
              <a:gd name="T6" fmla="*/ 0 60000 65536"/>
              <a:gd name="T7" fmla="*/ 0 60000 65536"/>
              <a:gd name="T8" fmla="*/ 0 60000 65536"/>
              <a:gd name="T9" fmla="*/ 0 w 713"/>
              <a:gd name="T10" fmla="*/ 0 h 268"/>
              <a:gd name="T11" fmla="*/ 713 w 713"/>
              <a:gd name="T12" fmla="*/ 268 h 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3" h="268">
                <a:moveTo>
                  <a:pt x="713" y="0"/>
                </a:moveTo>
                <a:lnTo>
                  <a:pt x="232" y="0"/>
                </a:lnTo>
                <a:lnTo>
                  <a:pt x="0" y="26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9" name="Freeform 81"/>
          <p:cNvSpPr>
            <a:spLocks/>
          </p:cNvSpPr>
          <p:nvPr/>
        </p:nvSpPr>
        <p:spPr bwMode="auto">
          <a:xfrm>
            <a:off x="3570288" y="3965575"/>
            <a:ext cx="1206500" cy="533400"/>
          </a:xfrm>
          <a:custGeom>
            <a:avLst/>
            <a:gdLst>
              <a:gd name="T0" fmla="*/ 2147483647 w 759"/>
              <a:gd name="T1" fmla="*/ 0 h 335"/>
              <a:gd name="T2" fmla="*/ 2147483647 w 759"/>
              <a:gd name="T3" fmla="*/ 0 h 335"/>
              <a:gd name="T4" fmla="*/ 0 w 759"/>
              <a:gd name="T5" fmla="*/ 2147483647 h 335"/>
              <a:gd name="T6" fmla="*/ 0 60000 65536"/>
              <a:gd name="T7" fmla="*/ 0 60000 65536"/>
              <a:gd name="T8" fmla="*/ 0 60000 65536"/>
              <a:gd name="T9" fmla="*/ 0 w 759"/>
              <a:gd name="T10" fmla="*/ 0 h 335"/>
              <a:gd name="T11" fmla="*/ 759 w 759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9" h="335">
                <a:moveTo>
                  <a:pt x="759" y="0"/>
                </a:moveTo>
                <a:lnTo>
                  <a:pt x="283" y="0"/>
                </a:lnTo>
                <a:lnTo>
                  <a:pt x="0" y="335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50" name="Freeform 82"/>
          <p:cNvSpPr>
            <a:spLocks/>
          </p:cNvSpPr>
          <p:nvPr/>
        </p:nvSpPr>
        <p:spPr bwMode="auto">
          <a:xfrm>
            <a:off x="3506788" y="4060825"/>
            <a:ext cx="1270000" cy="596900"/>
          </a:xfrm>
          <a:custGeom>
            <a:avLst/>
            <a:gdLst>
              <a:gd name="T0" fmla="*/ 2147483647 w 800"/>
              <a:gd name="T1" fmla="*/ 0 h 376"/>
              <a:gd name="T2" fmla="*/ 2147483647 w 800"/>
              <a:gd name="T3" fmla="*/ 0 h 376"/>
              <a:gd name="T4" fmla="*/ 0 w 800"/>
              <a:gd name="T5" fmla="*/ 2147483647 h 376"/>
              <a:gd name="T6" fmla="*/ 0 60000 65536"/>
              <a:gd name="T7" fmla="*/ 0 60000 65536"/>
              <a:gd name="T8" fmla="*/ 0 60000 65536"/>
              <a:gd name="T9" fmla="*/ 0 w 800"/>
              <a:gd name="T10" fmla="*/ 0 h 376"/>
              <a:gd name="T11" fmla="*/ 800 w 800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" h="376">
                <a:moveTo>
                  <a:pt x="800" y="0"/>
                </a:moveTo>
                <a:lnTo>
                  <a:pt x="351" y="0"/>
                </a:lnTo>
                <a:lnTo>
                  <a:pt x="0" y="37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51" name="Freeform 83"/>
          <p:cNvSpPr>
            <a:spLocks/>
          </p:cNvSpPr>
          <p:nvPr/>
        </p:nvSpPr>
        <p:spPr bwMode="auto">
          <a:xfrm>
            <a:off x="4024313" y="4194175"/>
            <a:ext cx="673100" cy="139700"/>
          </a:xfrm>
          <a:custGeom>
            <a:avLst/>
            <a:gdLst>
              <a:gd name="T0" fmla="*/ 2147483647 w 425"/>
              <a:gd name="T1" fmla="*/ 0 h 89"/>
              <a:gd name="T2" fmla="*/ 2147483647 w 425"/>
              <a:gd name="T3" fmla="*/ 0 h 89"/>
              <a:gd name="T4" fmla="*/ 0 w 425"/>
              <a:gd name="T5" fmla="*/ 2147483647 h 89"/>
              <a:gd name="T6" fmla="*/ 0 60000 65536"/>
              <a:gd name="T7" fmla="*/ 0 60000 65536"/>
              <a:gd name="T8" fmla="*/ 0 60000 65536"/>
              <a:gd name="T9" fmla="*/ 0 w 425"/>
              <a:gd name="T10" fmla="*/ 0 h 89"/>
              <a:gd name="T11" fmla="*/ 425 w 425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89">
                <a:moveTo>
                  <a:pt x="425" y="0"/>
                </a:moveTo>
                <a:lnTo>
                  <a:pt x="129" y="0"/>
                </a:lnTo>
                <a:lnTo>
                  <a:pt x="0" y="89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52" name="Freeform 84"/>
          <p:cNvSpPr>
            <a:spLocks/>
          </p:cNvSpPr>
          <p:nvPr/>
        </p:nvSpPr>
        <p:spPr bwMode="auto">
          <a:xfrm>
            <a:off x="3897313" y="4318000"/>
            <a:ext cx="800100" cy="301625"/>
          </a:xfrm>
          <a:custGeom>
            <a:avLst/>
            <a:gdLst>
              <a:gd name="T0" fmla="*/ 2147483647 w 504"/>
              <a:gd name="T1" fmla="*/ 0 h 190"/>
              <a:gd name="T2" fmla="*/ 2147483647 w 504"/>
              <a:gd name="T3" fmla="*/ 0 h 190"/>
              <a:gd name="T4" fmla="*/ 0 w 504"/>
              <a:gd name="T5" fmla="*/ 2147483647 h 190"/>
              <a:gd name="T6" fmla="*/ 0 60000 65536"/>
              <a:gd name="T7" fmla="*/ 0 60000 65536"/>
              <a:gd name="T8" fmla="*/ 0 60000 65536"/>
              <a:gd name="T9" fmla="*/ 0 w 504"/>
              <a:gd name="T10" fmla="*/ 0 h 190"/>
              <a:gd name="T11" fmla="*/ 504 w 504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4" h="190">
                <a:moveTo>
                  <a:pt x="504" y="0"/>
                </a:moveTo>
                <a:lnTo>
                  <a:pt x="291" y="0"/>
                </a:lnTo>
                <a:lnTo>
                  <a:pt x="0" y="19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53" name="Freeform 85"/>
          <p:cNvSpPr>
            <a:spLocks/>
          </p:cNvSpPr>
          <p:nvPr/>
        </p:nvSpPr>
        <p:spPr bwMode="auto">
          <a:xfrm>
            <a:off x="4157663" y="4533900"/>
            <a:ext cx="539750" cy="88900"/>
          </a:xfrm>
          <a:custGeom>
            <a:avLst/>
            <a:gdLst>
              <a:gd name="T0" fmla="*/ 2147483647 w 341"/>
              <a:gd name="T1" fmla="*/ 0 h 57"/>
              <a:gd name="T2" fmla="*/ 2147483647 w 341"/>
              <a:gd name="T3" fmla="*/ 0 h 57"/>
              <a:gd name="T4" fmla="*/ 0 w 341"/>
              <a:gd name="T5" fmla="*/ 2147483647 h 57"/>
              <a:gd name="T6" fmla="*/ 0 60000 65536"/>
              <a:gd name="T7" fmla="*/ 0 60000 65536"/>
              <a:gd name="T8" fmla="*/ 0 60000 65536"/>
              <a:gd name="T9" fmla="*/ 0 w 341"/>
              <a:gd name="T10" fmla="*/ 0 h 57"/>
              <a:gd name="T11" fmla="*/ 341 w 341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1" h="57">
                <a:moveTo>
                  <a:pt x="341" y="0"/>
                </a:moveTo>
                <a:lnTo>
                  <a:pt x="145" y="0"/>
                </a:lnTo>
                <a:lnTo>
                  <a:pt x="0" y="57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54" name="Line 86"/>
          <p:cNvSpPr>
            <a:spLocks noChangeShapeType="1"/>
          </p:cNvSpPr>
          <p:nvPr/>
        </p:nvSpPr>
        <p:spPr bwMode="auto">
          <a:xfrm flipH="1">
            <a:off x="4033838" y="4756150"/>
            <a:ext cx="6635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55" name="Line 87"/>
          <p:cNvSpPr>
            <a:spLocks noChangeShapeType="1"/>
          </p:cNvSpPr>
          <p:nvPr/>
        </p:nvSpPr>
        <p:spPr bwMode="auto">
          <a:xfrm flipH="1">
            <a:off x="3925888" y="4972050"/>
            <a:ext cx="7715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56" name="Line 88"/>
          <p:cNvSpPr>
            <a:spLocks noChangeShapeType="1"/>
          </p:cNvSpPr>
          <p:nvPr/>
        </p:nvSpPr>
        <p:spPr bwMode="auto">
          <a:xfrm flipH="1">
            <a:off x="4011613" y="5089525"/>
            <a:ext cx="6858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57" name="Line 89"/>
          <p:cNvSpPr>
            <a:spLocks noChangeShapeType="1"/>
          </p:cNvSpPr>
          <p:nvPr/>
        </p:nvSpPr>
        <p:spPr bwMode="auto">
          <a:xfrm>
            <a:off x="4008438" y="5210175"/>
            <a:ext cx="6889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58" name="Line 90"/>
          <p:cNvSpPr>
            <a:spLocks noChangeShapeType="1"/>
          </p:cNvSpPr>
          <p:nvPr/>
        </p:nvSpPr>
        <p:spPr bwMode="auto">
          <a:xfrm flipH="1">
            <a:off x="3878263" y="5337175"/>
            <a:ext cx="8191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59" name="Freeform 91"/>
          <p:cNvSpPr>
            <a:spLocks/>
          </p:cNvSpPr>
          <p:nvPr/>
        </p:nvSpPr>
        <p:spPr bwMode="auto">
          <a:xfrm>
            <a:off x="4062413" y="5489575"/>
            <a:ext cx="635000" cy="0"/>
          </a:xfrm>
          <a:custGeom>
            <a:avLst/>
            <a:gdLst>
              <a:gd name="T0" fmla="*/ 2147483647 w 400"/>
              <a:gd name="T1" fmla="*/ 2147483647 w 400"/>
              <a:gd name="T2" fmla="*/ 0 w 400"/>
              <a:gd name="T3" fmla="*/ 0 60000 65536"/>
              <a:gd name="T4" fmla="*/ 0 60000 65536"/>
              <a:gd name="T5" fmla="*/ 0 60000 65536"/>
              <a:gd name="T6" fmla="*/ 0 w 400"/>
              <a:gd name="T7" fmla="*/ 400 w 400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400">
                <a:moveTo>
                  <a:pt x="400" y="0"/>
                </a:moveTo>
                <a:lnTo>
                  <a:pt x="277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0" name="Freeform 92"/>
          <p:cNvSpPr>
            <a:spLocks/>
          </p:cNvSpPr>
          <p:nvPr/>
        </p:nvSpPr>
        <p:spPr bwMode="auto">
          <a:xfrm>
            <a:off x="2352675" y="5902325"/>
            <a:ext cx="1509713" cy="44450"/>
          </a:xfrm>
          <a:custGeom>
            <a:avLst/>
            <a:gdLst>
              <a:gd name="T0" fmla="*/ 2147483647 w 963"/>
              <a:gd name="T1" fmla="*/ 2147483647 h 30"/>
              <a:gd name="T2" fmla="*/ 2147483647 w 963"/>
              <a:gd name="T3" fmla="*/ 0 h 30"/>
              <a:gd name="T4" fmla="*/ 0 w 963"/>
              <a:gd name="T5" fmla="*/ 0 h 30"/>
              <a:gd name="T6" fmla="*/ 0 60000 65536"/>
              <a:gd name="T7" fmla="*/ 0 60000 65536"/>
              <a:gd name="T8" fmla="*/ 0 60000 65536"/>
              <a:gd name="T9" fmla="*/ 0 w 963"/>
              <a:gd name="T10" fmla="*/ 0 h 30"/>
              <a:gd name="T11" fmla="*/ 963 w 963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3" h="30">
                <a:moveTo>
                  <a:pt x="963" y="30"/>
                </a:moveTo>
                <a:lnTo>
                  <a:pt x="490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1" name="Freeform 94"/>
          <p:cNvSpPr>
            <a:spLocks/>
          </p:cNvSpPr>
          <p:nvPr/>
        </p:nvSpPr>
        <p:spPr bwMode="auto">
          <a:xfrm>
            <a:off x="2224088" y="5994400"/>
            <a:ext cx="1677987" cy="38100"/>
          </a:xfrm>
          <a:custGeom>
            <a:avLst/>
            <a:gdLst>
              <a:gd name="T0" fmla="*/ 2147483647 w 1057"/>
              <a:gd name="T1" fmla="*/ 0 h 24"/>
              <a:gd name="T2" fmla="*/ 2147483647 w 1057"/>
              <a:gd name="T3" fmla="*/ 2147483647 h 24"/>
              <a:gd name="T4" fmla="*/ 0 w 1057"/>
              <a:gd name="T5" fmla="*/ 2147483647 h 24"/>
              <a:gd name="T6" fmla="*/ 0 60000 65536"/>
              <a:gd name="T7" fmla="*/ 0 60000 65536"/>
              <a:gd name="T8" fmla="*/ 0 60000 65536"/>
              <a:gd name="T9" fmla="*/ 0 w 1057"/>
              <a:gd name="T10" fmla="*/ 0 h 24"/>
              <a:gd name="T11" fmla="*/ 1057 w 105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24">
                <a:moveTo>
                  <a:pt x="1057" y="0"/>
                </a:moveTo>
                <a:lnTo>
                  <a:pt x="570" y="24"/>
                </a:lnTo>
                <a:lnTo>
                  <a:pt x="0" y="2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2" name="Line 95"/>
          <p:cNvSpPr>
            <a:spLocks noChangeShapeType="1"/>
          </p:cNvSpPr>
          <p:nvPr/>
        </p:nvSpPr>
        <p:spPr bwMode="auto">
          <a:xfrm flipH="1">
            <a:off x="4243388" y="6426200"/>
            <a:ext cx="4445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3" name="Line 96"/>
          <p:cNvSpPr>
            <a:spLocks noChangeShapeType="1"/>
          </p:cNvSpPr>
          <p:nvPr/>
        </p:nvSpPr>
        <p:spPr bwMode="auto">
          <a:xfrm flipH="1">
            <a:off x="4027488" y="6315075"/>
            <a:ext cx="6604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4" name="Freeform 57"/>
          <p:cNvSpPr>
            <a:spLocks/>
          </p:cNvSpPr>
          <p:nvPr/>
        </p:nvSpPr>
        <p:spPr bwMode="auto">
          <a:xfrm>
            <a:off x="2100263" y="6037263"/>
            <a:ext cx="1854200" cy="128587"/>
          </a:xfrm>
          <a:custGeom>
            <a:avLst/>
            <a:gdLst>
              <a:gd name="T0" fmla="*/ 2147483647 w 1168"/>
              <a:gd name="T1" fmla="*/ 0 h 81"/>
              <a:gd name="T2" fmla="*/ 2147483647 w 1168"/>
              <a:gd name="T3" fmla="*/ 2147483647 h 81"/>
              <a:gd name="T4" fmla="*/ 0 w 1168"/>
              <a:gd name="T5" fmla="*/ 2147483647 h 81"/>
              <a:gd name="T6" fmla="*/ 0 60000 65536"/>
              <a:gd name="T7" fmla="*/ 0 60000 65536"/>
              <a:gd name="T8" fmla="*/ 0 60000 65536"/>
              <a:gd name="T9" fmla="*/ 0 w 1168"/>
              <a:gd name="T10" fmla="*/ 0 h 81"/>
              <a:gd name="T11" fmla="*/ 1168 w 1168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8" h="81">
                <a:moveTo>
                  <a:pt x="1168" y="0"/>
                </a:moveTo>
                <a:lnTo>
                  <a:pt x="657" y="81"/>
                </a:lnTo>
                <a:lnTo>
                  <a:pt x="0" y="81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5" name="Line 123"/>
          <p:cNvSpPr>
            <a:spLocks noChangeShapeType="1"/>
          </p:cNvSpPr>
          <p:nvPr/>
        </p:nvSpPr>
        <p:spPr bwMode="auto">
          <a:xfrm flipH="1">
            <a:off x="6219825" y="5864225"/>
            <a:ext cx="3016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6" name="Line 121"/>
          <p:cNvSpPr>
            <a:spLocks noChangeShapeType="1"/>
          </p:cNvSpPr>
          <p:nvPr/>
        </p:nvSpPr>
        <p:spPr bwMode="auto">
          <a:xfrm flipH="1">
            <a:off x="6191250" y="5508625"/>
            <a:ext cx="330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7" name="Line 122"/>
          <p:cNvSpPr>
            <a:spLocks noChangeShapeType="1"/>
          </p:cNvSpPr>
          <p:nvPr/>
        </p:nvSpPr>
        <p:spPr bwMode="auto">
          <a:xfrm flipH="1">
            <a:off x="6213475" y="5673725"/>
            <a:ext cx="3079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8" name="Freeform 124"/>
          <p:cNvSpPr>
            <a:spLocks/>
          </p:cNvSpPr>
          <p:nvPr/>
        </p:nvSpPr>
        <p:spPr bwMode="auto">
          <a:xfrm>
            <a:off x="5648325" y="4887913"/>
            <a:ext cx="873125" cy="142875"/>
          </a:xfrm>
          <a:custGeom>
            <a:avLst/>
            <a:gdLst>
              <a:gd name="T0" fmla="*/ 2147483647 w 550"/>
              <a:gd name="T1" fmla="*/ 0 h 90"/>
              <a:gd name="T2" fmla="*/ 2147483647 w 550"/>
              <a:gd name="T3" fmla="*/ 0 h 90"/>
              <a:gd name="T4" fmla="*/ 0 w 550"/>
              <a:gd name="T5" fmla="*/ 2147483647 h 90"/>
              <a:gd name="T6" fmla="*/ 0 60000 65536"/>
              <a:gd name="T7" fmla="*/ 0 60000 65536"/>
              <a:gd name="T8" fmla="*/ 0 60000 65536"/>
              <a:gd name="T9" fmla="*/ 0 w 550"/>
              <a:gd name="T10" fmla="*/ 0 h 90"/>
              <a:gd name="T11" fmla="*/ 550 w 550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0" h="90">
                <a:moveTo>
                  <a:pt x="550" y="0"/>
                </a:moveTo>
                <a:lnTo>
                  <a:pt x="226" y="0"/>
                </a:lnTo>
                <a:lnTo>
                  <a:pt x="0" y="9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9" name="Freeform 125"/>
          <p:cNvSpPr>
            <a:spLocks/>
          </p:cNvSpPr>
          <p:nvPr/>
        </p:nvSpPr>
        <p:spPr bwMode="auto">
          <a:xfrm>
            <a:off x="5495925" y="5030788"/>
            <a:ext cx="1025525" cy="187325"/>
          </a:xfrm>
          <a:custGeom>
            <a:avLst/>
            <a:gdLst>
              <a:gd name="T0" fmla="*/ 2147483647 w 645"/>
              <a:gd name="T1" fmla="*/ 0 h 117"/>
              <a:gd name="T2" fmla="*/ 2147483647 w 645"/>
              <a:gd name="T3" fmla="*/ 0 h 117"/>
              <a:gd name="T4" fmla="*/ 0 w 645"/>
              <a:gd name="T5" fmla="*/ 2147483647 h 117"/>
              <a:gd name="T6" fmla="*/ 0 60000 65536"/>
              <a:gd name="T7" fmla="*/ 0 60000 65536"/>
              <a:gd name="T8" fmla="*/ 0 60000 65536"/>
              <a:gd name="T9" fmla="*/ 0 w 645"/>
              <a:gd name="T10" fmla="*/ 0 h 117"/>
              <a:gd name="T11" fmla="*/ 645 w 645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5" h="117">
                <a:moveTo>
                  <a:pt x="645" y="0"/>
                </a:moveTo>
                <a:lnTo>
                  <a:pt x="240" y="0"/>
                </a:lnTo>
                <a:lnTo>
                  <a:pt x="0" y="117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0" name="Freeform 126"/>
          <p:cNvSpPr>
            <a:spLocks/>
          </p:cNvSpPr>
          <p:nvPr/>
        </p:nvSpPr>
        <p:spPr bwMode="auto">
          <a:xfrm>
            <a:off x="5949950" y="5176838"/>
            <a:ext cx="571500" cy="123825"/>
          </a:xfrm>
          <a:custGeom>
            <a:avLst/>
            <a:gdLst>
              <a:gd name="T0" fmla="*/ 2147483647 w 359"/>
              <a:gd name="T1" fmla="*/ 0 h 79"/>
              <a:gd name="T2" fmla="*/ 2147483647 w 359"/>
              <a:gd name="T3" fmla="*/ 0 h 79"/>
              <a:gd name="T4" fmla="*/ 0 w 359"/>
              <a:gd name="T5" fmla="*/ 2147483647 h 79"/>
              <a:gd name="T6" fmla="*/ 0 60000 65536"/>
              <a:gd name="T7" fmla="*/ 0 60000 65536"/>
              <a:gd name="T8" fmla="*/ 0 60000 65536"/>
              <a:gd name="T9" fmla="*/ 0 w 359"/>
              <a:gd name="T10" fmla="*/ 0 h 79"/>
              <a:gd name="T11" fmla="*/ 359 w 359"/>
              <a:gd name="T12" fmla="*/ 79 h 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9" h="79">
                <a:moveTo>
                  <a:pt x="359" y="0"/>
                </a:moveTo>
                <a:lnTo>
                  <a:pt x="176" y="0"/>
                </a:lnTo>
                <a:lnTo>
                  <a:pt x="0" y="79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1" name="Line 97"/>
          <p:cNvSpPr>
            <a:spLocks noChangeShapeType="1"/>
          </p:cNvSpPr>
          <p:nvPr/>
        </p:nvSpPr>
        <p:spPr bwMode="auto">
          <a:xfrm>
            <a:off x="2087563" y="3860800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2" name="Freeform 68"/>
          <p:cNvSpPr>
            <a:spLocks/>
          </p:cNvSpPr>
          <p:nvPr/>
        </p:nvSpPr>
        <p:spPr bwMode="auto">
          <a:xfrm>
            <a:off x="3903663" y="5861050"/>
            <a:ext cx="142875" cy="317500"/>
          </a:xfrm>
          <a:custGeom>
            <a:avLst/>
            <a:gdLst>
              <a:gd name="T0" fmla="*/ 2147483647 w 90"/>
              <a:gd name="T1" fmla="*/ 2147483647 h 200"/>
              <a:gd name="T2" fmla="*/ 2147483647 w 90"/>
              <a:gd name="T3" fmla="*/ 2147483647 h 200"/>
              <a:gd name="T4" fmla="*/ 0 w 90"/>
              <a:gd name="T5" fmla="*/ 2147483647 h 200"/>
              <a:gd name="T6" fmla="*/ 2147483647 w 90"/>
              <a:gd name="T7" fmla="*/ 0 h 200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200"/>
              <a:gd name="T14" fmla="*/ 90 w 90"/>
              <a:gd name="T15" fmla="*/ 200 h 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200">
                <a:moveTo>
                  <a:pt x="90" y="190"/>
                </a:moveTo>
                <a:lnTo>
                  <a:pt x="53" y="200"/>
                </a:lnTo>
                <a:lnTo>
                  <a:pt x="0" y="10"/>
                </a:lnTo>
                <a:lnTo>
                  <a:pt x="3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3" name="Line 69"/>
          <p:cNvSpPr>
            <a:spLocks noChangeShapeType="1"/>
          </p:cNvSpPr>
          <p:nvPr/>
        </p:nvSpPr>
        <p:spPr bwMode="auto">
          <a:xfrm>
            <a:off x="2268538" y="476091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4" name="Line 70"/>
          <p:cNvSpPr>
            <a:spLocks noChangeShapeType="1"/>
          </p:cNvSpPr>
          <p:nvPr/>
        </p:nvSpPr>
        <p:spPr bwMode="auto">
          <a:xfrm>
            <a:off x="2166938" y="4637088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5" name="Freeform 71"/>
          <p:cNvSpPr>
            <a:spLocks/>
          </p:cNvSpPr>
          <p:nvPr/>
        </p:nvSpPr>
        <p:spPr bwMode="auto">
          <a:xfrm>
            <a:off x="2325688" y="4700588"/>
            <a:ext cx="428625" cy="180975"/>
          </a:xfrm>
          <a:custGeom>
            <a:avLst/>
            <a:gdLst>
              <a:gd name="T0" fmla="*/ 0 w 270"/>
              <a:gd name="T1" fmla="*/ 2147483647 h 114"/>
              <a:gd name="T2" fmla="*/ 2147483647 w 270"/>
              <a:gd name="T3" fmla="*/ 2147483647 h 114"/>
              <a:gd name="T4" fmla="*/ 2147483647 w 270"/>
              <a:gd name="T5" fmla="*/ 0 h 114"/>
              <a:gd name="T6" fmla="*/ 0 60000 65536"/>
              <a:gd name="T7" fmla="*/ 0 60000 65536"/>
              <a:gd name="T8" fmla="*/ 0 60000 65536"/>
              <a:gd name="T9" fmla="*/ 0 w 270"/>
              <a:gd name="T10" fmla="*/ 0 h 114"/>
              <a:gd name="T11" fmla="*/ 270 w 270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" h="114">
                <a:moveTo>
                  <a:pt x="0" y="114"/>
                </a:moveTo>
                <a:lnTo>
                  <a:pt x="237" y="114"/>
                </a:lnTo>
                <a:lnTo>
                  <a:pt x="27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6" name="Freeform 72"/>
          <p:cNvSpPr>
            <a:spLocks/>
          </p:cNvSpPr>
          <p:nvPr/>
        </p:nvSpPr>
        <p:spPr bwMode="auto">
          <a:xfrm>
            <a:off x="2255838" y="4811713"/>
            <a:ext cx="885825" cy="155575"/>
          </a:xfrm>
          <a:custGeom>
            <a:avLst/>
            <a:gdLst>
              <a:gd name="T0" fmla="*/ 0 w 559"/>
              <a:gd name="T1" fmla="*/ 2147483647 h 98"/>
              <a:gd name="T2" fmla="*/ 2147483647 w 559"/>
              <a:gd name="T3" fmla="*/ 2147483647 h 98"/>
              <a:gd name="T4" fmla="*/ 2147483647 w 559"/>
              <a:gd name="T5" fmla="*/ 0 h 98"/>
              <a:gd name="T6" fmla="*/ 0 60000 65536"/>
              <a:gd name="T7" fmla="*/ 0 60000 65536"/>
              <a:gd name="T8" fmla="*/ 0 60000 65536"/>
              <a:gd name="T9" fmla="*/ 0 w 559"/>
              <a:gd name="T10" fmla="*/ 0 h 98"/>
              <a:gd name="T11" fmla="*/ 559 w 559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9" h="98">
                <a:moveTo>
                  <a:pt x="0" y="98"/>
                </a:moveTo>
                <a:lnTo>
                  <a:pt x="435" y="98"/>
                </a:lnTo>
                <a:lnTo>
                  <a:pt x="55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7" name="Line 73"/>
          <p:cNvSpPr>
            <a:spLocks noChangeShapeType="1"/>
          </p:cNvSpPr>
          <p:nvPr/>
        </p:nvSpPr>
        <p:spPr bwMode="auto">
          <a:xfrm>
            <a:off x="2160588" y="5062538"/>
            <a:ext cx="596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8" name="Line 74"/>
          <p:cNvSpPr>
            <a:spLocks noChangeShapeType="1"/>
          </p:cNvSpPr>
          <p:nvPr/>
        </p:nvSpPr>
        <p:spPr bwMode="auto">
          <a:xfrm>
            <a:off x="2119313" y="5243513"/>
            <a:ext cx="1238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9" name="Line 75"/>
          <p:cNvSpPr>
            <a:spLocks noChangeShapeType="1"/>
          </p:cNvSpPr>
          <p:nvPr/>
        </p:nvSpPr>
        <p:spPr bwMode="auto">
          <a:xfrm>
            <a:off x="2157413" y="5345113"/>
            <a:ext cx="590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80" name="Line 76"/>
          <p:cNvSpPr>
            <a:spLocks noChangeShapeType="1"/>
          </p:cNvSpPr>
          <p:nvPr/>
        </p:nvSpPr>
        <p:spPr bwMode="auto">
          <a:xfrm>
            <a:off x="2166938" y="5497513"/>
            <a:ext cx="82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81" name="Line 77"/>
          <p:cNvSpPr>
            <a:spLocks noChangeShapeType="1"/>
          </p:cNvSpPr>
          <p:nvPr/>
        </p:nvSpPr>
        <p:spPr bwMode="auto">
          <a:xfrm>
            <a:off x="2547938" y="4154488"/>
            <a:ext cx="100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82" name="Line 78"/>
          <p:cNvSpPr>
            <a:spLocks noChangeShapeType="1"/>
          </p:cNvSpPr>
          <p:nvPr/>
        </p:nvSpPr>
        <p:spPr bwMode="auto">
          <a:xfrm>
            <a:off x="2487613" y="4325938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83" name="Line 79"/>
          <p:cNvSpPr>
            <a:spLocks noChangeShapeType="1"/>
          </p:cNvSpPr>
          <p:nvPr/>
        </p:nvSpPr>
        <p:spPr bwMode="auto">
          <a:xfrm>
            <a:off x="2490788" y="4500563"/>
            <a:ext cx="74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84" name="Freeform 80"/>
          <p:cNvSpPr>
            <a:spLocks/>
          </p:cNvSpPr>
          <p:nvPr/>
        </p:nvSpPr>
        <p:spPr bwMode="auto">
          <a:xfrm>
            <a:off x="3643313" y="3876675"/>
            <a:ext cx="1133475" cy="425450"/>
          </a:xfrm>
          <a:custGeom>
            <a:avLst/>
            <a:gdLst>
              <a:gd name="T0" fmla="*/ 2147483647 w 713"/>
              <a:gd name="T1" fmla="*/ 0 h 268"/>
              <a:gd name="T2" fmla="*/ 2147483647 w 713"/>
              <a:gd name="T3" fmla="*/ 0 h 268"/>
              <a:gd name="T4" fmla="*/ 0 w 713"/>
              <a:gd name="T5" fmla="*/ 2147483647 h 268"/>
              <a:gd name="T6" fmla="*/ 0 60000 65536"/>
              <a:gd name="T7" fmla="*/ 0 60000 65536"/>
              <a:gd name="T8" fmla="*/ 0 60000 65536"/>
              <a:gd name="T9" fmla="*/ 0 w 713"/>
              <a:gd name="T10" fmla="*/ 0 h 268"/>
              <a:gd name="T11" fmla="*/ 713 w 713"/>
              <a:gd name="T12" fmla="*/ 268 h 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3" h="268">
                <a:moveTo>
                  <a:pt x="713" y="0"/>
                </a:moveTo>
                <a:lnTo>
                  <a:pt x="232" y="0"/>
                </a:lnTo>
                <a:lnTo>
                  <a:pt x="0" y="2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85" name="Freeform 81"/>
          <p:cNvSpPr>
            <a:spLocks/>
          </p:cNvSpPr>
          <p:nvPr/>
        </p:nvSpPr>
        <p:spPr bwMode="auto">
          <a:xfrm>
            <a:off x="3570288" y="3965575"/>
            <a:ext cx="1206500" cy="533400"/>
          </a:xfrm>
          <a:custGeom>
            <a:avLst/>
            <a:gdLst>
              <a:gd name="T0" fmla="*/ 2147483647 w 759"/>
              <a:gd name="T1" fmla="*/ 0 h 335"/>
              <a:gd name="T2" fmla="*/ 2147483647 w 759"/>
              <a:gd name="T3" fmla="*/ 0 h 335"/>
              <a:gd name="T4" fmla="*/ 0 w 759"/>
              <a:gd name="T5" fmla="*/ 2147483647 h 335"/>
              <a:gd name="T6" fmla="*/ 0 60000 65536"/>
              <a:gd name="T7" fmla="*/ 0 60000 65536"/>
              <a:gd name="T8" fmla="*/ 0 60000 65536"/>
              <a:gd name="T9" fmla="*/ 0 w 759"/>
              <a:gd name="T10" fmla="*/ 0 h 335"/>
              <a:gd name="T11" fmla="*/ 759 w 759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9" h="335">
                <a:moveTo>
                  <a:pt x="759" y="0"/>
                </a:moveTo>
                <a:lnTo>
                  <a:pt x="283" y="0"/>
                </a:lnTo>
                <a:lnTo>
                  <a:pt x="0" y="33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86" name="Freeform 82"/>
          <p:cNvSpPr>
            <a:spLocks/>
          </p:cNvSpPr>
          <p:nvPr/>
        </p:nvSpPr>
        <p:spPr bwMode="auto">
          <a:xfrm>
            <a:off x="3506788" y="4060825"/>
            <a:ext cx="1270000" cy="596900"/>
          </a:xfrm>
          <a:custGeom>
            <a:avLst/>
            <a:gdLst>
              <a:gd name="T0" fmla="*/ 2147483647 w 800"/>
              <a:gd name="T1" fmla="*/ 0 h 376"/>
              <a:gd name="T2" fmla="*/ 2147483647 w 800"/>
              <a:gd name="T3" fmla="*/ 0 h 376"/>
              <a:gd name="T4" fmla="*/ 0 w 800"/>
              <a:gd name="T5" fmla="*/ 2147483647 h 376"/>
              <a:gd name="T6" fmla="*/ 0 60000 65536"/>
              <a:gd name="T7" fmla="*/ 0 60000 65536"/>
              <a:gd name="T8" fmla="*/ 0 60000 65536"/>
              <a:gd name="T9" fmla="*/ 0 w 800"/>
              <a:gd name="T10" fmla="*/ 0 h 376"/>
              <a:gd name="T11" fmla="*/ 800 w 800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" h="376">
                <a:moveTo>
                  <a:pt x="800" y="0"/>
                </a:moveTo>
                <a:lnTo>
                  <a:pt x="351" y="0"/>
                </a:lnTo>
                <a:lnTo>
                  <a:pt x="0" y="3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87" name="Freeform 83"/>
          <p:cNvSpPr>
            <a:spLocks/>
          </p:cNvSpPr>
          <p:nvPr/>
        </p:nvSpPr>
        <p:spPr bwMode="auto">
          <a:xfrm>
            <a:off x="4024313" y="4194175"/>
            <a:ext cx="673100" cy="139700"/>
          </a:xfrm>
          <a:custGeom>
            <a:avLst/>
            <a:gdLst>
              <a:gd name="T0" fmla="*/ 2147483647 w 425"/>
              <a:gd name="T1" fmla="*/ 0 h 89"/>
              <a:gd name="T2" fmla="*/ 2147483647 w 425"/>
              <a:gd name="T3" fmla="*/ 0 h 89"/>
              <a:gd name="T4" fmla="*/ 0 w 425"/>
              <a:gd name="T5" fmla="*/ 2147483647 h 89"/>
              <a:gd name="T6" fmla="*/ 0 60000 65536"/>
              <a:gd name="T7" fmla="*/ 0 60000 65536"/>
              <a:gd name="T8" fmla="*/ 0 60000 65536"/>
              <a:gd name="T9" fmla="*/ 0 w 425"/>
              <a:gd name="T10" fmla="*/ 0 h 89"/>
              <a:gd name="T11" fmla="*/ 425 w 425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89">
                <a:moveTo>
                  <a:pt x="425" y="0"/>
                </a:moveTo>
                <a:lnTo>
                  <a:pt x="129" y="0"/>
                </a:lnTo>
                <a:lnTo>
                  <a:pt x="0" y="8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88" name="Freeform 84"/>
          <p:cNvSpPr>
            <a:spLocks/>
          </p:cNvSpPr>
          <p:nvPr/>
        </p:nvSpPr>
        <p:spPr bwMode="auto">
          <a:xfrm>
            <a:off x="3897313" y="4318000"/>
            <a:ext cx="800100" cy="301625"/>
          </a:xfrm>
          <a:custGeom>
            <a:avLst/>
            <a:gdLst>
              <a:gd name="T0" fmla="*/ 2147483647 w 504"/>
              <a:gd name="T1" fmla="*/ 0 h 190"/>
              <a:gd name="T2" fmla="*/ 2147483647 w 504"/>
              <a:gd name="T3" fmla="*/ 0 h 190"/>
              <a:gd name="T4" fmla="*/ 0 w 504"/>
              <a:gd name="T5" fmla="*/ 2147483647 h 190"/>
              <a:gd name="T6" fmla="*/ 0 60000 65536"/>
              <a:gd name="T7" fmla="*/ 0 60000 65536"/>
              <a:gd name="T8" fmla="*/ 0 60000 65536"/>
              <a:gd name="T9" fmla="*/ 0 w 504"/>
              <a:gd name="T10" fmla="*/ 0 h 190"/>
              <a:gd name="T11" fmla="*/ 504 w 504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4" h="190">
                <a:moveTo>
                  <a:pt x="504" y="0"/>
                </a:moveTo>
                <a:lnTo>
                  <a:pt x="291" y="0"/>
                </a:lnTo>
                <a:lnTo>
                  <a:pt x="0" y="1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89" name="Freeform 85"/>
          <p:cNvSpPr>
            <a:spLocks/>
          </p:cNvSpPr>
          <p:nvPr/>
        </p:nvSpPr>
        <p:spPr bwMode="auto">
          <a:xfrm>
            <a:off x="4157663" y="4533900"/>
            <a:ext cx="539750" cy="88900"/>
          </a:xfrm>
          <a:custGeom>
            <a:avLst/>
            <a:gdLst>
              <a:gd name="T0" fmla="*/ 2147483647 w 341"/>
              <a:gd name="T1" fmla="*/ 0 h 57"/>
              <a:gd name="T2" fmla="*/ 2147483647 w 341"/>
              <a:gd name="T3" fmla="*/ 0 h 57"/>
              <a:gd name="T4" fmla="*/ 0 w 341"/>
              <a:gd name="T5" fmla="*/ 2147483647 h 57"/>
              <a:gd name="T6" fmla="*/ 0 60000 65536"/>
              <a:gd name="T7" fmla="*/ 0 60000 65536"/>
              <a:gd name="T8" fmla="*/ 0 60000 65536"/>
              <a:gd name="T9" fmla="*/ 0 w 341"/>
              <a:gd name="T10" fmla="*/ 0 h 57"/>
              <a:gd name="T11" fmla="*/ 341 w 341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1" h="57">
                <a:moveTo>
                  <a:pt x="341" y="0"/>
                </a:moveTo>
                <a:lnTo>
                  <a:pt x="145" y="0"/>
                </a:lnTo>
                <a:lnTo>
                  <a:pt x="0" y="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90" name="Line 86"/>
          <p:cNvSpPr>
            <a:spLocks noChangeShapeType="1"/>
          </p:cNvSpPr>
          <p:nvPr/>
        </p:nvSpPr>
        <p:spPr bwMode="auto">
          <a:xfrm flipH="1">
            <a:off x="4033838" y="4756150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91" name="Line 87"/>
          <p:cNvSpPr>
            <a:spLocks noChangeShapeType="1"/>
          </p:cNvSpPr>
          <p:nvPr/>
        </p:nvSpPr>
        <p:spPr bwMode="auto">
          <a:xfrm flipH="1">
            <a:off x="3925888" y="4972050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92" name="Line 88"/>
          <p:cNvSpPr>
            <a:spLocks noChangeShapeType="1"/>
          </p:cNvSpPr>
          <p:nvPr/>
        </p:nvSpPr>
        <p:spPr bwMode="auto">
          <a:xfrm flipH="1">
            <a:off x="4011613" y="50895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93" name="Line 89"/>
          <p:cNvSpPr>
            <a:spLocks noChangeShapeType="1"/>
          </p:cNvSpPr>
          <p:nvPr/>
        </p:nvSpPr>
        <p:spPr bwMode="auto">
          <a:xfrm>
            <a:off x="4008438" y="5210175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94" name="Line 90"/>
          <p:cNvSpPr>
            <a:spLocks noChangeShapeType="1"/>
          </p:cNvSpPr>
          <p:nvPr/>
        </p:nvSpPr>
        <p:spPr bwMode="auto">
          <a:xfrm flipH="1">
            <a:off x="3878263" y="5337175"/>
            <a:ext cx="81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95" name="Freeform 91"/>
          <p:cNvSpPr>
            <a:spLocks/>
          </p:cNvSpPr>
          <p:nvPr/>
        </p:nvSpPr>
        <p:spPr bwMode="auto">
          <a:xfrm>
            <a:off x="4062413" y="5489575"/>
            <a:ext cx="635000" cy="0"/>
          </a:xfrm>
          <a:custGeom>
            <a:avLst/>
            <a:gdLst>
              <a:gd name="T0" fmla="*/ 2147483647 w 400"/>
              <a:gd name="T1" fmla="*/ 2147483647 w 400"/>
              <a:gd name="T2" fmla="*/ 0 w 400"/>
              <a:gd name="T3" fmla="*/ 0 60000 65536"/>
              <a:gd name="T4" fmla="*/ 0 60000 65536"/>
              <a:gd name="T5" fmla="*/ 0 60000 65536"/>
              <a:gd name="T6" fmla="*/ 0 w 400"/>
              <a:gd name="T7" fmla="*/ 400 w 400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400">
                <a:moveTo>
                  <a:pt x="400" y="0"/>
                </a:moveTo>
                <a:lnTo>
                  <a:pt x="277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96" name="Freeform 92"/>
          <p:cNvSpPr>
            <a:spLocks/>
          </p:cNvSpPr>
          <p:nvPr/>
        </p:nvSpPr>
        <p:spPr bwMode="auto">
          <a:xfrm>
            <a:off x="2352675" y="5902325"/>
            <a:ext cx="1509713" cy="44450"/>
          </a:xfrm>
          <a:custGeom>
            <a:avLst/>
            <a:gdLst>
              <a:gd name="T0" fmla="*/ 2147483647 w 963"/>
              <a:gd name="T1" fmla="*/ 2147483647 h 30"/>
              <a:gd name="T2" fmla="*/ 2147483647 w 963"/>
              <a:gd name="T3" fmla="*/ 0 h 30"/>
              <a:gd name="T4" fmla="*/ 0 w 963"/>
              <a:gd name="T5" fmla="*/ 0 h 30"/>
              <a:gd name="T6" fmla="*/ 0 60000 65536"/>
              <a:gd name="T7" fmla="*/ 0 60000 65536"/>
              <a:gd name="T8" fmla="*/ 0 60000 65536"/>
              <a:gd name="T9" fmla="*/ 0 w 963"/>
              <a:gd name="T10" fmla="*/ 0 h 30"/>
              <a:gd name="T11" fmla="*/ 963 w 963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3" h="30">
                <a:moveTo>
                  <a:pt x="963" y="30"/>
                </a:moveTo>
                <a:lnTo>
                  <a:pt x="49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97" name="Freeform 94"/>
          <p:cNvSpPr>
            <a:spLocks/>
          </p:cNvSpPr>
          <p:nvPr/>
        </p:nvSpPr>
        <p:spPr bwMode="auto">
          <a:xfrm>
            <a:off x="2224088" y="5994400"/>
            <a:ext cx="1677987" cy="38100"/>
          </a:xfrm>
          <a:custGeom>
            <a:avLst/>
            <a:gdLst>
              <a:gd name="T0" fmla="*/ 2147483647 w 1057"/>
              <a:gd name="T1" fmla="*/ 0 h 24"/>
              <a:gd name="T2" fmla="*/ 2147483647 w 1057"/>
              <a:gd name="T3" fmla="*/ 2147483647 h 24"/>
              <a:gd name="T4" fmla="*/ 0 w 1057"/>
              <a:gd name="T5" fmla="*/ 2147483647 h 24"/>
              <a:gd name="T6" fmla="*/ 0 60000 65536"/>
              <a:gd name="T7" fmla="*/ 0 60000 65536"/>
              <a:gd name="T8" fmla="*/ 0 60000 65536"/>
              <a:gd name="T9" fmla="*/ 0 w 1057"/>
              <a:gd name="T10" fmla="*/ 0 h 24"/>
              <a:gd name="T11" fmla="*/ 1057 w 105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24">
                <a:moveTo>
                  <a:pt x="1057" y="0"/>
                </a:moveTo>
                <a:lnTo>
                  <a:pt x="570" y="24"/>
                </a:lnTo>
                <a:lnTo>
                  <a:pt x="0" y="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98" name="Line 95"/>
          <p:cNvSpPr>
            <a:spLocks noChangeShapeType="1"/>
          </p:cNvSpPr>
          <p:nvPr/>
        </p:nvSpPr>
        <p:spPr bwMode="auto">
          <a:xfrm flipH="1">
            <a:off x="4243388" y="642620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99" name="Line 96"/>
          <p:cNvSpPr>
            <a:spLocks noChangeShapeType="1"/>
          </p:cNvSpPr>
          <p:nvPr/>
        </p:nvSpPr>
        <p:spPr bwMode="auto">
          <a:xfrm flipH="1">
            <a:off x="4027488" y="6315075"/>
            <a:ext cx="66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00" name="Freeform 57"/>
          <p:cNvSpPr>
            <a:spLocks/>
          </p:cNvSpPr>
          <p:nvPr/>
        </p:nvSpPr>
        <p:spPr bwMode="auto">
          <a:xfrm>
            <a:off x="2100263" y="6037263"/>
            <a:ext cx="1854200" cy="128587"/>
          </a:xfrm>
          <a:custGeom>
            <a:avLst/>
            <a:gdLst>
              <a:gd name="T0" fmla="*/ 2147483647 w 1168"/>
              <a:gd name="T1" fmla="*/ 0 h 81"/>
              <a:gd name="T2" fmla="*/ 2147483647 w 1168"/>
              <a:gd name="T3" fmla="*/ 2147483647 h 81"/>
              <a:gd name="T4" fmla="*/ 0 w 1168"/>
              <a:gd name="T5" fmla="*/ 2147483647 h 81"/>
              <a:gd name="T6" fmla="*/ 0 60000 65536"/>
              <a:gd name="T7" fmla="*/ 0 60000 65536"/>
              <a:gd name="T8" fmla="*/ 0 60000 65536"/>
              <a:gd name="T9" fmla="*/ 0 w 1168"/>
              <a:gd name="T10" fmla="*/ 0 h 81"/>
              <a:gd name="T11" fmla="*/ 1168 w 1168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8" h="81">
                <a:moveTo>
                  <a:pt x="1168" y="0"/>
                </a:moveTo>
                <a:lnTo>
                  <a:pt x="657" y="81"/>
                </a:lnTo>
                <a:lnTo>
                  <a:pt x="0" y="8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01" name="Line 123"/>
          <p:cNvSpPr>
            <a:spLocks noChangeShapeType="1"/>
          </p:cNvSpPr>
          <p:nvPr/>
        </p:nvSpPr>
        <p:spPr bwMode="auto">
          <a:xfrm flipH="1">
            <a:off x="6219825" y="5864225"/>
            <a:ext cx="30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02" name="Line 121"/>
          <p:cNvSpPr>
            <a:spLocks noChangeShapeType="1"/>
          </p:cNvSpPr>
          <p:nvPr/>
        </p:nvSpPr>
        <p:spPr bwMode="auto">
          <a:xfrm flipH="1">
            <a:off x="6191250" y="5508625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03" name="Line 122"/>
          <p:cNvSpPr>
            <a:spLocks noChangeShapeType="1"/>
          </p:cNvSpPr>
          <p:nvPr/>
        </p:nvSpPr>
        <p:spPr bwMode="auto">
          <a:xfrm flipH="1">
            <a:off x="6213475" y="5673725"/>
            <a:ext cx="30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04" name="Freeform 124"/>
          <p:cNvSpPr>
            <a:spLocks/>
          </p:cNvSpPr>
          <p:nvPr/>
        </p:nvSpPr>
        <p:spPr bwMode="auto">
          <a:xfrm>
            <a:off x="5648325" y="4887913"/>
            <a:ext cx="873125" cy="142875"/>
          </a:xfrm>
          <a:custGeom>
            <a:avLst/>
            <a:gdLst>
              <a:gd name="T0" fmla="*/ 2147483647 w 550"/>
              <a:gd name="T1" fmla="*/ 0 h 90"/>
              <a:gd name="T2" fmla="*/ 2147483647 w 550"/>
              <a:gd name="T3" fmla="*/ 0 h 90"/>
              <a:gd name="T4" fmla="*/ 0 w 550"/>
              <a:gd name="T5" fmla="*/ 2147483647 h 90"/>
              <a:gd name="T6" fmla="*/ 0 60000 65536"/>
              <a:gd name="T7" fmla="*/ 0 60000 65536"/>
              <a:gd name="T8" fmla="*/ 0 60000 65536"/>
              <a:gd name="T9" fmla="*/ 0 w 550"/>
              <a:gd name="T10" fmla="*/ 0 h 90"/>
              <a:gd name="T11" fmla="*/ 550 w 550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0" h="90">
                <a:moveTo>
                  <a:pt x="550" y="0"/>
                </a:moveTo>
                <a:lnTo>
                  <a:pt x="226" y="0"/>
                </a:lnTo>
                <a:lnTo>
                  <a:pt x="0" y="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05" name="Freeform 125"/>
          <p:cNvSpPr>
            <a:spLocks/>
          </p:cNvSpPr>
          <p:nvPr/>
        </p:nvSpPr>
        <p:spPr bwMode="auto">
          <a:xfrm>
            <a:off x="5495925" y="5030788"/>
            <a:ext cx="1025525" cy="187325"/>
          </a:xfrm>
          <a:custGeom>
            <a:avLst/>
            <a:gdLst>
              <a:gd name="T0" fmla="*/ 2147483647 w 645"/>
              <a:gd name="T1" fmla="*/ 0 h 117"/>
              <a:gd name="T2" fmla="*/ 2147483647 w 645"/>
              <a:gd name="T3" fmla="*/ 0 h 117"/>
              <a:gd name="T4" fmla="*/ 0 w 645"/>
              <a:gd name="T5" fmla="*/ 2147483647 h 117"/>
              <a:gd name="T6" fmla="*/ 0 60000 65536"/>
              <a:gd name="T7" fmla="*/ 0 60000 65536"/>
              <a:gd name="T8" fmla="*/ 0 60000 65536"/>
              <a:gd name="T9" fmla="*/ 0 w 645"/>
              <a:gd name="T10" fmla="*/ 0 h 117"/>
              <a:gd name="T11" fmla="*/ 645 w 645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5" h="117">
                <a:moveTo>
                  <a:pt x="645" y="0"/>
                </a:moveTo>
                <a:lnTo>
                  <a:pt x="240" y="0"/>
                </a:lnTo>
                <a:lnTo>
                  <a:pt x="0" y="1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06" name="Freeform 126"/>
          <p:cNvSpPr>
            <a:spLocks/>
          </p:cNvSpPr>
          <p:nvPr/>
        </p:nvSpPr>
        <p:spPr bwMode="auto">
          <a:xfrm>
            <a:off x="5949950" y="5176838"/>
            <a:ext cx="571500" cy="123825"/>
          </a:xfrm>
          <a:custGeom>
            <a:avLst/>
            <a:gdLst>
              <a:gd name="T0" fmla="*/ 2147483647 w 359"/>
              <a:gd name="T1" fmla="*/ 0 h 79"/>
              <a:gd name="T2" fmla="*/ 2147483647 w 359"/>
              <a:gd name="T3" fmla="*/ 0 h 79"/>
              <a:gd name="T4" fmla="*/ 0 w 359"/>
              <a:gd name="T5" fmla="*/ 2147483647 h 79"/>
              <a:gd name="T6" fmla="*/ 0 60000 65536"/>
              <a:gd name="T7" fmla="*/ 0 60000 65536"/>
              <a:gd name="T8" fmla="*/ 0 60000 65536"/>
              <a:gd name="T9" fmla="*/ 0 w 359"/>
              <a:gd name="T10" fmla="*/ 0 h 79"/>
              <a:gd name="T11" fmla="*/ 359 w 359"/>
              <a:gd name="T12" fmla="*/ 79 h 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9" h="79">
                <a:moveTo>
                  <a:pt x="359" y="0"/>
                </a:moveTo>
                <a:lnTo>
                  <a:pt x="176" y="0"/>
                </a:lnTo>
                <a:lnTo>
                  <a:pt x="0" y="7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05" descr="sal03717_22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1347788"/>
            <a:ext cx="86772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Line 8"/>
          <p:cNvSpPr>
            <a:spLocks noChangeShapeType="1"/>
          </p:cNvSpPr>
          <p:nvPr/>
        </p:nvSpPr>
        <p:spPr bwMode="auto">
          <a:xfrm>
            <a:off x="2951163" y="1503363"/>
            <a:ext cx="1330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Line 9"/>
          <p:cNvSpPr>
            <a:spLocks noChangeShapeType="1"/>
          </p:cNvSpPr>
          <p:nvPr/>
        </p:nvSpPr>
        <p:spPr bwMode="auto">
          <a:xfrm>
            <a:off x="1179513" y="1493838"/>
            <a:ext cx="1047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Line 10"/>
          <p:cNvSpPr>
            <a:spLocks noChangeShapeType="1"/>
          </p:cNvSpPr>
          <p:nvPr/>
        </p:nvSpPr>
        <p:spPr bwMode="auto">
          <a:xfrm>
            <a:off x="1274763" y="1908175"/>
            <a:ext cx="952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 flipV="1">
            <a:off x="3032125" y="1851025"/>
            <a:ext cx="944563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>
            <a:off x="3357563" y="2689225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Line 13"/>
          <p:cNvSpPr>
            <a:spLocks noChangeShapeType="1"/>
          </p:cNvSpPr>
          <p:nvPr/>
        </p:nvSpPr>
        <p:spPr bwMode="auto">
          <a:xfrm>
            <a:off x="1398588" y="2689225"/>
            <a:ext cx="828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9" name="Line 14"/>
          <p:cNvSpPr>
            <a:spLocks noChangeShapeType="1"/>
          </p:cNvSpPr>
          <p:nvPr/>
        </p:nvSpPr>
        <p:spPr bwMode="auto">
          <a:xfrm>
            <a:off x="3597275" y="2254250"/>
            <a:ext cx="4460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Line 15"/>
          <p:cNvSpPr>
            <a:spLocks noChangeShapeType="1"/>
          </p:cNvSpPr>
          <p:nvPr/>
        </p:nvSpPr>
        <p:spPr bwMode="auto">
          <a:xfrm>
            <a:off x="1398588" y="2244725"/>
            <a:ext cx="828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Line 16"/>
          <p:cNvSpPr>
            <a:spLocks noChangeShapeType="1"/>
          </p:cNvSpPr>
          <p:nvPr/>
        </p:nvSpPr>
        <p:spPr bwMode="auto">
          <a:xfrm>
            <a:off x="1163638" y="2949575"/>
            <a:ext cx="1063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Line 17"/>
          <p:cNvSpPr>
            <a:spLocks noChangeShapeType="1"/>
          </p:cNvSpPr>
          <p:nvPr/>
        </p:nvSpPr>
        <p:spPr bwMode="auto">
          <a:xfrm>
            <a:off x="3492500" y="3305175"/>
            <a:ext cx="709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3" name="Line 18"/>
          <p:cNvSpPr>
            <a:spLocks noChangeShapeType="1"/>
          </p:cNvSpPr>
          <p:nvPr/>
        </p:nvSpPr>
        <p:spPr bwMode="auto">
          <a:xfrm>
            <a:off x="3352800" y="3803650"/>
            <a:ext cx="8778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Freeform 19"/>
          <p:cNvSpPr>
            <a:spLocks/>
          </p:cNvSpPr>
          <p:nvPr/>
        </p:nvSpPr>
        <p:spPr bwMode="auto">
          <a:xfrm>
            <a:off x="1135063" y="3803650"/>
            <a:ext cx="1092200" cy="266700"/>
          </a:xfrm>
          <a:custGeom>
            <a:avLst/>
            <a:gdLst>
              <a:gd name="T0" fmla="*/ 0 w 688"/>
              <a:gd name="T1" fmla="*/ 2147483647 h 168"/>
              <a:gd name="T2" fmla="*/ 2147483647 w 688"/>
              <a:gd name="T3" fmla="*/ 0 h 168"/>
              <a:gd name="T4" fmla="*/ 2147483647 w 688"/>
              <a:gd name="T5" fmla="*/ 0 h 168"/>
              <a:gd name="T6" fmla="*/ 0 60000 65536"/>
              <a:gd name="T7" fmla="*/ 0 60000 65536"/>
              <a:gd name="T8" fmla="*/ 0 60000 65536"/>
              <a:gd name="T9" fmla="*/ 0 w 688"/>
              <a:gd name="T10" fmla="*/ 0 h 168"/>
              <a:gd name="T11" fmla="*/ 688 w 688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8" h="168">
                <a:moveTo>
                  <a:pt x="0" y="168"/>
                </a:moveTo>
                <a:lnTo>
                  <a:pt x="344" y="0"/>
                </a:lnTo>
                <a:lnTo>
                  <a:pt x="6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5" name="Freeform 20"/>
          <p:cNvSpPr>
            <a:spLocks/>
          </p:cNvSpPr>
          <p:nvPr/>
        </p:nvSpPr>
        <p:spPr bwMode="auto">
          <a:xfrm>
            <a:off x="3151188" y="4038600"/>
            <a:ext cx="1568450" cy="168275"/>
          </a:xfrm>
          <a:custGeom>
            <a:avLst/>
            <a:gdLst>
              <a:gd name="T0" fmla="*/ 0 w 1042"/>
              <a:gd name="T1" fmla="*/ 0 h 116"/>
              <a:gd name="T2" fmla="*/ 2147483647 w 1042"/>
              <a:gd name="T3" fmla="*/ 0 h 116"/>
              <a:gd name="T4" fmla="*/ 2147483647 w 1042"/>
              <a:gd name="T5" fmla="*/ 2147483647 h 116"/>
              <a:gd name="T6" fmla="*/ 0 60000 65536"/>
              <a:gd name="T7" fmla="*/ 0 60000 65536"/>
              <a:gd name="T8" fmla="*/ 0 60000 65536"/>
              <a:gd name="T9" fmla="*/ 0 w 1042"/>
              <a:gd name="T10" fmla="*/ 0 h 116"/>
              <a:gd name="T11" fmla="*/ 1042 w 1042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2" h="116">
                <a:moveTo>
                  <a:pt x="0" y="0"/>
                </a:moveTo>
                <a:lnTo>
                  <a:pt x="896" y="0"/>
                </a:lnTo>
                <a:lnTo>
                  <a:pt x="1042" y="11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Freeform 21"/>
          <p:cNvSpPr>
            <a:spLocks/>
          </p:cNvSpPr>
          <p:nvPr/>
        </p:nvSpPr>
        <p:spPr bwMode="auto">
          <a:xfrm>
            <a:off x="1344613" y="4038600"/>
            <a:ext cx="882650" cy="190500"/>
          </a:xfrm>
          <a:custGeom>
            <a:avLst/>
            <a:gdLst>
              <a:gd name="T0" fmla="*/ 0 w 556"/>
              <a:gd name="T1" fmla="*/ 2147483647 h 120"/>
              <a:gd name="T2" fmla="*/ 2147483647 w 556"/>
              <a:gd name="T3" fmla="*/ 0 h 120"/>
              <a:gd name="T4" fmla="*/ 2147483647 w 556"/>
              <a:gd name="T5" fmla="*/ 0 h 120"/>
              <a:gd name="T6" fmla="*/ 0 60000 65536"/>
              <a:gd name="T7" fmla="*/ 0 60000 65536"/>
              <a:gd name="T8" fmla="*/ 0 60000 65536"/>
              <a:gd name="T9" fmla="*/ 0 w 556"/>
              <a:gd name="T10" fmla="*/ 0 h 120"/>
              <a:gd name="T11" fmla="*/ 556 w 556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6" h="120">
                <a:moveTo>
                  <a:pt x="0" y="120"/>
                </a:moveTo>
                <a:lnTo>
                  <a:pt x="76" y="0"/>
                </a:lnTo>
                <a:lnTo>
                  <a:pt x="55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7" name="Line 22"/>
          <p:cNvSpPr>
            <a:spLocks noChangeShapeType="1"/>
          </p:cNvSpPr>
          <p:nvPr/>
        </p:nvSpPr>
        <p:spPr bwMode="auto">
          <a:xfrm flipH="1">
            <a:off x="6435725" y="1476375"/>
            <a:ext cx="1833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Freeform 23"/>
          <p:cNvSpPr>
            <a:spLocks/>
          </p:cNvSpPr>
          <p:nvPr/>
        </p:nvSpPr>
        <p:spPr bwMode="auto">
          <a:xfrm>
            <a:off x="6542088" y="1695450"/>
            <a:ext cx="1050925" cy="92075"/>
          </a:xfrm>
          <a:custGeom>
            <a:avLst/>
            <a:gdLst>
              <a:gd name="T0" fmla="*/ 0 w 706"/>
              <a:gd name="T1" fmla="*/ 0 h 42"/>
              <a:gd name="T2" fmla="*/ 2147483647 w 706"/>
              <a:gd name="T3" fmla="*/ 0 h 42"/>
              <a:gd name="T4" fmla="*/ 2147483647 w 706"/>
              <a:gd name="T5" fmla="*/ 2147483647 h 42"/>
              <a:gd name="T6" fmla="*/ 0 60000 65536"/>
              <a:gd name="T7" fmla="*/ 0 60000 65536"/>
              <a:gd name="T8" fmla="*/ 0 60000 65536"/>
              <a:gd name="T9" fmla="*/ 0 w 706"/>
              <a:gd name="T10" fmla="*/ 0 h 42"/>
              <a:gd name="T11" fmla="*/ 706 w 70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6" h="42">
                <a:moveTo>
                  <a:pt x="0" y="0"/>
                </a:moveTo>
                <a:lnTo>
                  <a:pt x="520" y="0"/>
                </a:lnTo>
                <a:lnTo>
                  <a:pt x="706" y="4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9" name="Line 24"/>
          <p:cNvSpPr>
            <a:spLocks noChangeShapeType="1"/>
          </p:cNvSpPr>
          <p:nvPr/>
        </p:nvSpPr>
        <p:spPr bwMode="auto">
          <a:xfrm>
            <a:off x="6994525" y="1939925"/>
            <a:ext cx="12588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0" name="Line 25"/>
          <p:cNvSpPr>
            <a:spLocks noChangeShapeType="1"/>
          </p:cNvSpPr>
          <p:nvPr/>
        </p:nvSpPr>
        <p:spPr bwMode="auto">
          <a:xfrm>
            <a:off x="6264275" y="2328863"/>
            <a:ext cx="13192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1" name="Line 26"/>
          <p:cNvSpPr>
            <a:spLocks noChangeShapeType="1"/>
          </p:cNvSpPr>
          <p:nvPr/>
        </p:nvSpPr>
        <p:spPr bwMode="auto">
          <a:xfrm>
            <a:off x="6827838" y="2827338"/>
            <a:ext cx="530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2" name="Freeform 27"/>
          <p:cNvSpPr>
            <a:spLocks/>
          </p:cNvSpPr>
          <p:nvPr/>
        </p:nvSpPr>
        <p:spPr bwMode="auto">
          <a:xfrm>
            <a:off x="7110413" y="3089275"/>
            <a:ext cx="1371600" cy="222250"/>
          </a:xfrm>
          <a:custGeom>
            <a:avLst/>
            <a:gdLst>
              <a:gd name="T0" fmla="*/ 0 w 914"/>
              <a:gd name="T1" fmla="*/ 2147483647 h 138"/>
              <a:gd name="T2" fmla="*/ 2147483647 w 914"/>
              <a:gd name="T3" fmla="*/ 2147483647 h 138"/>
              <a:gd name="T4" fmla="*/ 2147483647 w 914"/>
              <a:gd name="T5" fmla="*/ 0 h 138"/>
              <a:gd name="T6" fmla="*/ 0 60000 65536"/>
              <a:gd name="T7" fmla="*/ 0 60000 65536"/>
              <a:gd name="T8" fmla="*/ 0 60000 65536"/>
              <a:gd name="T9" fmla="*/ 0 w 914"/>
              <a:gd name="T10" fmla="*/ 0 h 138"/>
              <a:gd name="T11" fmla="*/ 914 w 914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" h="138">
                <a:moveTo>
                  <a:pt x="0" y="138"/>
                </a:moveTo>
                <a:lnTo>
                  <a:pt x="200" y="138"/>
                </a:lnTo>
                <a:lnTo>
                  <a:pt x="91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3" name="Freeform 28"/>
          <p:cNvSpPr>
            <a:spLocks/>
          </p:cNvSpPr>
          <p:nvPr/>
        </p:nvSpPr>
        <p:spPr bwMode="auto">
          <a:xfrm>
            <a:off x="7023100" y="3397250"/>
            <a:ext cx="1473200" cy="635000"/>
          </a:xfrm>
          <a:custGeom>
            <a:avLst/>
            <a:gdLst>
              <a:gd name="T0" fmla="*/ 0 w 994"/>
              <a:gd name="T1" fmla="*/ 2147483647 h 428"/>
              <a:gd name="T2" fmla="*/ 2147483647 w 994"/>
              <a:gd name="T3" fmla="*/ 2147483647 h 428"/>
              <a:gd name="T4" fmla="*/ 2147483647 w 994"/>
              <a:gd name="T5" fmla="*/ 0 h 428"/>
              <a:gd name="T6" fmla="*/ 0 60000 65536"/>
              <a:gd name="T7" fmla="*/ 0 60000 65536"/>
              <a:gd name="T8" fmla="*/ 0 60000 65536"/>
              <a:gd name="T9" fmla="*/ 0 w 994"/>
              <a:gd name="T10" fmla="*/ 0 h 428"/>
              <a:gd name="T11" fmla="*/ 994 w 994"/>
              <a:gd name="T12" fmla="*/ 428 h 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4" h="428">
                <a:moveTo>
                  <a:pt x="0" y="428"/>
                </a:moveTo>
                <a:lnTo>
                  <a:pt x="264" y="428"/>
                </a:lnTo>
                <a:lnTo>
                  <a:pt x="99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4" name="Freeform 29"/>
          <p:cNvSpPr>
            <a:spLocks/>
          </p:cNvSpPr>
          <p:nvPr/>
        </p:nvSpPr>
        <p:spPr bwMode="auto">
          <a:xfrm>
            <a:off x="6911975" y="3414713"/>
            <a:ext cx="1754188" cy="944562"/>
          </a:xfrm>
          <a:custGeom>
            <a:avLst/>
            <a:gdLst>
              <a:gd name="T0" fmla="*/ 0 w 1164"/>
              <a:gd name="T1" fmla="*/ 2147483647 h 558"/>
              <a:gd name="T2" fmla="*/ 2147483647 w 1164"/>
              <a:gd name="T3" fmla="*/ 2147483647 h 558"/>
              <a:gd name="T4" fmla="*/ 2147483647 w 1164"/>
              <a:gd name="T5" fmla="*/ 0 h 558"/>
              <a:gd name="T6" fmla="*/ 0 60000 65536"/>
              <a:gd name="T7" fmla="*/ 0 60000 65536"/>
              <a:gd name="T8" fmla="*/ 0 60000 65536"/>
              <a:gd name="T9" fmla="*/ 0 w 1164"/>
              <a:gd name="T10" fmla="*/ 0 h 558"/>
              <a:gd name="T11" fmla="*/ 1164 w 1164"/>
              <a:gd name="T12" fmla="*/ 558 h 5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4" h="558">
                <a:moveTo>
                  <a:pt x="0" y="558"/>
                </a:moveTo>
                <a:lnTo>
                  <a:pt x="320" y="558"/>
                </a:lnTo>
                <a:lnTo>
                  <a:pt x="116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5" name="Freeform 30"/>
          <p:cNvSpPr>
            <a:spLocks/>
          </p:cNvSpPr>
          <p:nvPr/>
        </p:nvSpPr>
        <p:spPr bwMode="auto">
          <a:xfrm>
            <a:off x="6840538" y="4167188"/>
            <a:ext cx="942975" cy="481012"/>
          </a:xfrm>
          <a:custGeom>
            <a:avLst/>
            <a:gdLst>
              <a:gd name="T0" fmla="*/ 0 w 646"/>
              <a:gd name="T1" fmla="*/ 2147483647 h 230"/>
              <a:gd name="T2" fmla="*/ 2147483647 w 646"/>
              <a:gd name="T3" fmla="*/ 2147483647 h 230"/>
              <a:gd name="T4" fmla="*/ 2147483647 w 646"/>
              <a:gd name="T5" fmla="*/ 0 h 230"/>
              <a:gd name="T6" fmla="*/ 0 60000 65536"/>
              <a:gd name="T7" fmla="*/ 0 60000 65536"/>
              <a:gd name="T8" fmla="*/ 0 60000 65536"/>
              <a:gd name="T9" fmla="*/ 0 w 646"/>
              <a:gd name="T10" fmla="*/ 0 h 230"/>
              <a:gd name="T11" fmla="*/ 646 w 646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6" h="230">
                <a:moveTo>
                  <a:pt x="0" y="230"/>
                </a:moveTo>
                <a:lnTo>
                  <a:pt x="374" y="230"/>
                </a:lnTo>
                <a:lnTo>
                  <a:pt x="64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6" name="Freeform 31"/>
          <p:cNvSpPr>
            <a:spLocks/>
          </p:cNvSpPr>
          <p:nvPr/>
        </p:nvSpPr>
        <p:spPr bwMode="auto">
          <a:xfrm>
            <a:off x="6908800" y="4851400"/>
            <a:ext cx="1096963" cy="42863"/>
          </a:xfrm>
          <a:custGeom>
            <a:avLst/>
            <a:gdLst>
              <a:gd name="T0" fmla="*/ 0 w 670"/>
              <a:gd name="T1" fmla="*/ 0 h 42863"/>
              <a:gd name="T2" fmla="*/ 2147483647 w 670"/>
              <a:gd name="T3" fmla="*/ 0 h 42863"/>
              <a:gd name="T4" fmla="*/ 2147483647 w 670"/>
              <a:gd name="T5" fmla="*/ 0 h 42863"/>
              <a:gd name="T6" fmla="*/ 0 60000 65536"/>
              <a:gd name="T7" fmla="*/ 0 60000 65536"/>
              <a:gd name="T8" fmla="*/ 0 60000 65536"/>
              <a:gd name="T9" fmla="*/ 0 w 670"/>
              <a:gd name="T10" fmla="*/ 0 h 42863"/>
              <a:gd name="T11" fmla="*/ 670 w 670"/>
              <a:gd name="T12" fmla="*/ 42863 h 428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0" h="42863">
                <a:moveTo>
                  <a:pt x="0" y="0"/>
                </a:moveTo>
                <a:lnTo>
                  <a:pt x="186" y="0"/>
                </a:lnTo>
                <a:lnTo>
                  <a:pt x="67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7" name="Line 32"/>
          <p:cNvSpPr>
            <a:spLocks noChangeShapeType="1"/>
          </p:cNvSpPr>
          <p:nvPr/>
        </p:nvSpPr>
        <p:spPr bwMode="auto">
          <a:xfrm flipV="1">
            <a:off x="7348538" y="4486275"/>
            <a:ext cx="536575" cy="365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8" name="Freeform 33"/>
          <p:cNvSpPr>
            <a:spLocks/>
          </p:cNvSpPr>
          <p:nvPr/>
        </p:nvSpPr>
        <p:spPr bwMode="auto">
          <a:xfrm>
            <a:off x="6705600" y="3395663"/>
            <a:ext cx="1192213" cy="179387"/>
          </a:xfrm>
          <a:custGeom>
            <a:avLst/>
            <a:gdLst>
              <a:gd name="T0" fmla="*/ 0 w 780"/>
              <a:gd name="T1" fmla="*/ 2147483647 h 82"/>
              <a:gd name="T2" fmla="*/ 2147483647 w 780"/>
              <a:gd name="T3" fmla="*/ 2147483647 h 82"/>
              <a:gd name="T4" fmla="*/ 2147483647 w 780"/>
              <a:gd name="T5" fmla="*/ 0 h 82"/>
              <a:gd name="T6" fmla="*/ 0 60000 65536"/>
              <a:gd name="T7" fmla="*/ 0 60000 65536"/>
              <a:gd name="T8" fmla="*/ 0 60000 65536"/>
              <a:gd name="T9" fmla="*/ 0 w 780"/>
              <a:gd name="T10" fmla="*/ 0 h 82"/>
              <a:gd name="T11" fmla="*/ 780 w 780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0" h="82">
                <a:moveTo>
                  <a:pt x="0" y="82"/>
                </a:moveTo>
                <a:lnTo>
                  <a:pt x="434" y="82"/>
                </a:lnTo>
                <a:lnTo>
                  <a:pt x="78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9" name="Freeform 34"/>
          <p:cNvSpPr>
            <a:spLocks/>
          </p:cNvSpPr>
          <p:nvPr/>
        </p:nvSpPr>
        <p:spPr bwMode="auto">
          <a:xfrm>
            <a:off x="6480175" y="3505200"/>
            <a:ext cx="1284288" cy="279400"/>
          </a:xfrm>
          <a:custGeom>
            <a:avLst/>
            <a:gdLst>
              <a:gd name="T0" fmla="*/ 0 w 840"/>
              <a:gd name="T1" fmla="*/ 2147483647 h 176"/>
              <a:gd name="T2" fmla="*/ 2147483647 w 840"/>
              <a:gd name="T3" fmla="*/ 2147483647 h 176"/>
              <a:gd name="T4" fmla="*/ 2147483647 w 840"/>
              <a:gd name="T5" fmla="*/ 0 h 176"/>
              <a:gd name="T6" fmla="*/ 0 60000 65536"/>
              <a:gd name="T7" fmla="*/ 0 60000 65536"/>
              <a:gd name="T8" fmla="*/ 0 60000 65536"/>
              <a:gd name="T9" fmla="*/ 0 w 840"/>
              <a:gd name="T10" fmla="*/ 0 h 176"/>
              <a:gd name="T11" fmla="*/ 840 w 840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176">
                <a:moveTo>
                  <a:pt x="0" y="176"/>
                </a:moveTo>
                <a:lnTo>
                  <a:pt x="578" y="176"/>
                </a:lnTo>
                <a:lnTo>
                  <a:pt x="84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0" name="Line 35"/>
          <p:cNvSpPr>
            <a:spLocks noChangeShapeType="1"/>
          </p:cNvSpPr>
          <p:nvPr/>
        </p:nvSpPr>
        <p:spPr bwMode="auto">
          <a:xfrm flipH="1">
            <a:off x="4773613" y="4841875"/>
            <a:ext cx="977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1" name="Freeform 36"/>
          <p:cNvSpPr>
            <a:spLocks/>
          </p:cNvSpPr>
          <p:nvPr/>
        </p:nvSpPr>
        <p:spPr bwMode="auto">
          <a:xfrm>
            <a:off x="4652963" y="2978150"/>
            <a:ext cx="1098550" cy="323850"/>
          </a:xfrm>
          <a:custGeom>
            <a:avLst/>
            <a:gdLst>
              <a:gd name="T0" fmla="*/ 0 w 692"/>
              <a:gd name="T1" fmla="*/ 0 h 204"/>
              <a:gd name="T2" fmla="*/ 2147483647 w 692"/>
              <a:gd name="T3" fmla="*/ 2147483647 h 204"/>
              <a:gd name="T4" fmla="*/ 2147483647 w 692"/>
              <a:gd name="T5" fmla="*/ 2147483647 h 204"/>
              <a:gd name="T6" fmla="*/ 0 60000 65536"/>
              <a:gd name="T7" fmla="*/ 0 60000 65536"/>
              <a:gd name="T8" fmla="*/ 0 60000 65536"/>
              <a:gd name="T9" fmla="*/ 0 w 692"/>
              <a:gd name="T10" fmla="*/ 0 h 204"/>
              <a:gd name="T11" fmla="*/ 692 w 692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" h="204">
                <a:moveTo>
                  <a:pt x="0" y="0"/>
                </a:moveTo>
                <a:lnTo>
                  <a:pt x="452" y="204"/>
                </a:lnTo>
                <a:lnTo>
                  <a:pt x="692" y="20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2" name="Line 37"/>
          <p:cNvSpPr>
            <a:spLocks noChangeShapeType="1"/>
          </p:cNvSpPr>
          <p:nvPr/>
        </p:nvSpPr>
        <p:spPr bwMode="auto">
          <a:xfrm>
            <a:off x="7019925" y="3036888"/>
            <a:ext cx="1198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3" name="Freeform 38"/>
          <p:cNvSpPr>
            <a:spLocks/>
          </p:cNvSpPr>
          <p:nvPr/>
        </p:nvSpPr>
        <p:spPr bwMode="auto">
          <a:xfrm>
            <a:off x="3897313" y="4146550"/>
            <a:ext cx="98425" cy="1181100"/>
          </a:xfrm>
          <a:custGeom>
            <a:avLst/>
            <a:gdLst>
              <a:gd name="T0" fmla="*/ 2147483647 w 62"/>
              <a:gd name="T1" fmla="*/ 2147483647 h 744"/>
              <a:gd name="T2" fmla="*/ 0 w 62"/>
              <a:gd name="T3" fmla="*/ 2147483647 h 744"/>
              <a:gd name="T4" fmla="*/ 0 w 62"/>
              <a:gd name="T5" fmla="*/ 0 h 744"/>
              <a:gd name="T6" fmla="*/ 2147483647 w 62"/>
              <a:gd name="T7" fmla="*/ 0 h 744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744"/>
              <a:gd name="T14" fmla="*/ 62 w 62"/>
              <a:gd name="T15" fmla="*/ 744 h 7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744">
                <a:moveTo>
                  <a:pt x="62" y="744"/>
                </a:moveTo>
                <a:lnTo>
                  <a:pt x="0" y="744"/>
                </a:lnTo>
                <a:lnTo>
                  <a:pt x="0" y="0"/>
                </a:lnTo>
                <a:lnTo>
                  <a:pt x="6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4" name="Line 39"/>
          <p:cNvSpPr>
            <a:spLocks noChangeShapeType="1"/>
          </p:cNvSpPr>
          <p:nvPr/>
        </p:nvSpPr>
        <p:spPr bwMode="auto">
          <a:xfrm flipH="1">
            <a:off x="2824163" y="4733925"/>
            <a:ext cx="1073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5" name="Freeform 40"/>
          <p:cNvSpPr>
            <a:spLocks/>
          </p:cNvSpPr>
          <p:nvPr/>
        </p:nvSpPr>
        <p:spPr bwMode="auto">
          <a:xfrm>
            <a:off x="1487488" y="4146550"/>
            <a:ext cx="101600" cy="1181100"/>
          </a:xfrm>
          <a:custGeom>
            <a:avLst/>
            <a:gdLst>
              <a:gd name="T0" fmla="*/ 0 w 64"/>
              <a:gd name="T1" fmla="*/ 2147483647 h 744"/>
              <a:gd name="T2" fmla="*/ 2147483647 w 64"/>
              <a:gd name="T3" fmla="*/ 2147483647 h 744"/>
              <a:gd name="T4" fmla="*/ 2147483647 w 64"/>
              <a:gd name="T5" fmla="*/ 0 h 744"/>
              <a:gd name="T6" fmla="*/ 0 w 64"/>
              <a:gd name="T7" fmla="*/ 0 h 744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744"/>
              <a:gd name="T14" fmla="*/ 64 w 64"/>
              <a:gd name="T15" fmla="*/ 744 h 7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744">
                <a:moveTo>
                  <a:pt x="0" y="744"/>
                </a:moveTo>
                <a:lnTo>
                  <a:pt x="64" y="744"/>
                </a:lnTo>
                <a:lnTo>
                  <a:pt x="6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6" name="Line 41"/>
          <p:cNvSpPr>
            <a:spLocks noChangeShapeType="1"/>
          </p:cNvSpPr>
          <p:nvPr/>
        </p:nvSpPr>
        <p:spPr bwMode="auto">
          <a:xfrm>
            <a:off x="1589088" y="4737100"/>
            <a:ext cx="638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7" name="Text Box 179"/>
          <p:cNvSpPr txBox="1">
            <a:spLocks noChangeArrowheads="1"/>
          </p:cNvSpPr>
          <p:nvPr/>
        </p:nvSpPr>
        <p:spPr bwMode="auto">
          <a:xfrm>
            <a:off x="2274888" y="1420813"/>
            <a:ext cx="676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Epiglottic</a:t>
            </a:r>
          </a:p>
          <a:p>
            <a:r>
              <a:rPr lang="en-US" sz="1000" b="1"/>
              <a:t>cartilage</a:t>
            </a:r>
          </a:p>
        </p:txBody>
      </p:sp>
      <p:sp>
        <p:nvSpPr>
          <p:cNvPr id="10278" name="Text Box 180"/>
          <p:cNvSpPr txBox="1">
            <a:spLocks noChangeArrowheads="1"/>
          </p:cNvSpPr>
          <p:nvPr/>
        </p:nvSpPr>
        <p:spPr bwMode="auto">
          <a:xfrm>
            <a:off x="2274888" y="1835150"/>
            <a:ext cx="7889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Hyoid bone</a:t>
            </a:r>
          </a:p>
        </p:txBody>
      </p:sp>
      <p:sp>
        <p:nvSpPr>
          <p:cNvPr id="10279" name="Text Box 181"/>
          <p:cNvSpPr txBox="1">
            <a:spLocks noChangeArrowheads="1"/>
          </p:cNvSpPr>
          <p:nvPr/>
        </p:nvSpPr>
        <p:spPr bwMode="auto">
          <a:xfrm>
            <a:off x="2274888" y="2171700"/>
            <a:ext cx="135096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Thyrohyoid ligament</a:t>
            </a:r>
          </a:p>
        </p:txBody>
      </p:sp>
      <p:sp>
        <p:nvSpPr>
          <p:cNvPr id="10280" name="Text Box 182"/>
          <p:cNvSpPr txBox="1">
            <a:spLocks noChangeArrowheads="1"/>
          </p:cNvSpPr>
          <p:nvPr/>
        </p:nvSpPr>
        <p:spPr bwMode="auto">
          <a:xfrm>
            <a:off x="2274888" y="2616200"/>
            <a:ext cx="11207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Thyroid cartilage</a:t>
            </a:r>
          </a:p>
        </p:txBody>
      </p:sp>
      <p:sp>
        <p:nvSpPr>
          <p:cNvPr id="10281" name="Text Box 183"/>
          <p:cNvSpPr txBox="1">
            <a:spLocks noChangeArrowheads="1"/>
          </p:cNvSpPr>
          <p:nvPr/>
        </p:nvSpPr>
        <p:spPr bwMode="auto">
          <a:xfrm>
            <a:off x="2274888" y="2878138"/>
            <a:ext cx="14541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Laryngeal prominence</a:t>
            </a:r>
          </a:p>
        </p:txBody>
      </p:sp>
      <p:sp>
        <p:nvSpPr>
          <p:cNvPr id="10282" name="Text Box 184"/>
          <p:cNvSpPr txBox="1">
            <a:spLocks noChangeArrowheads="1"/>
          </p:cNvSpPr>
          <p:nvPr/>
        </p:nvSpPr>
        <p:spPr bwMode="auto">
          <a:xfrm>
            <a:off x="2274888" y="3225800"/>
            <a:ext cx="124936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Arytenoid cartilage</a:t>
            </a:r>
          </a:p>
        </p:txBody>
      </p:sp>
      <p:sp>
        <p:nvSpPr>
          <p:cNvPr id="10283" name="Text Box 185"/>
          <p:cNvSpPr txBox="1">
            <a:spLocks noChangeArrowheads="1"/>
          </p:cNvSpPr>
          <p:nvPr/>
        </p:nvSpPr>
        <p:spPr bwMode="auto">
          <a:xfrm>
            <a:off x="2274888" y="3727450"/>
            <a:ext cx="10922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Cricoid cartilage</a:t>
            </a:r>
          </a:p>
        </p:txBody>
      </p:sp>
      <p:sp>
        <p:nvSpPr>
          <p:cNvPr id="10284" name="Text Box 186"/>
          <p:cNvSpPr txBox="1">
            <a:spLocks noChangeArrowheads="1"/>
          </p:cNvSpPr>
          <p:nvPr/>
        </p:nvSpPr>
        <p:spPr bwMode="auto">
          <a:xfrm>
            <a:off x="2274888" y="3956050"/>
            <a:ext cx="908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Cricotracheal</a:t>
            </a:r>
          </a:p>
          <a:p>
            <a:r>
              <a:rPr lang="en-US" sz="1000" b="1"/>
              <a:t>ligament</a:t>
            </a:r>
          </a:p>
        </p:txBody>
      </p:sp>
      <p:sp>
        <p:nvSpPr>
          <p:cNvPr id="10285" name="Text Box 187"/>
          <p:cNvSpPr txBox="1">
            <a:spLocks noChangeArrowheads="1"/>
          </p:cNvSpPr>
          <p:nvPr/>
        </p:nvSpPr>
        <p:spPr bwMode="auto">
          <a:xfrm>
            <a:off x="2274888" y="4654550"/>
            <a:ext cx="5810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Trachea</a:t>
            </a:r>
          </a:p>
        </p:txBody>
      </p:sp>
      <p:sp>
        <p:nvSpPr>
          <p:cNvPr id="10286" name="Text Box 188"/>
          <p:cNvSpPr txBox="1">
            <a:spLocks noChangeArrowheads="1"/>
          </p:cNvSpPr>
          <p:nvPr/>
        </p:nvSpPr>
        <p:spPr bwMode="auto">
          <a:xfrm>
            <a:off x="5776913" y="1384300"/>
            <a:ext cx="6762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Epiglottis</a:t>
            </a:r>
          </a:p>
        </p:txBody>
      </p:sp>
      <p:sp>
        <p:nvSpPr>
          <p:cNvPr id="10287" name="Text Box 189"/>
          <p:cNvSpPr txBox="1">
            <a:spLocks noChangeArrowheads="1"/>
          </p:cNvSpPr>
          <p:nvPr/>
        </p:nvSpPr>
        <p:spPr bwMode="auto">
          <a:xfrm>
            <a:off x="5776913" y="1609725"/>
            <a:ext cx="7889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Hyoid bone</a:t>
            </a:r>
          </a:p>
        </p:txBody>
      </p:sp>
      <p:sp>
        <p:nvSpPr>
          <p:cNvPr id="10288" name="Text Box 190"/>
          <p:cNvSpPr txBox="1">
            <a:spLocks noChangeArrowheads="1"/>
          </p:cNvSpPr>
          <p:nvPr/>
        </p:nvSpPr>
        <p:spPr bwMode="auto">
          <a:xfrm>
            <a:off x="5776913" y="1851025"/>
            <a:ext cx="12350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Epiglottic cartilage</a:t>
            </a:r>
          </a:p>
        </p:txBody>
      </p:sp>
      <p:sp>
        <p:nvSpPr>
          <p:cNvPr id="10289" name="Text Box 191"/>
          <p:cNvSpPr txBox="1">
            <a:spLocks noChangeArrowheads="1"/>
          </p:cNvSpPr>
          <p:nvPr/>
        </p:nvSpPr>
        <p:spPr bwMode="auto">
          <a:xfrm>
            <a:off x="5776913" y="2235200"/>
            <a:ext cx="5476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Fat pad</a:t>
            </a:r>
          </a:p>
        </p:txBody>
      </p:sp>
      <p:sp>
        <p:nvSpPr>
          <p:cNvPr id="10290" name="Text Box 192"/>
          <p:cNvSpPr txBox="1">
            <a:spLocks noChangeArrowheads="1"/>
          </p:cNvSpPr>
          <p:nvPr/>
        </p:nvSpPr>
        <p:spPr bwMode="auto">
          <a:xfrm>
            <a:off x="5776913" y="2740025"/>
            <a:ext cx="11207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Thyroid cartilage</a:t>
            </a:r>
          </a:p>
        </p:txBody>
      </p:sp>
      <p:sp>
        <p:nvSpPr>
          <p:cNvPr id="10291" name="Text Box 193"/>
          <p:cNvSpPr txBox="1">
            <a:spLocks noChangeArrowheads="1"/>
          </p:cNvSpPr>
          <p:nvPr/>
        </p:nvSpPr>
        <p:spPr bwMode="auto">
          <a:xfrm>
            <a:off x="5776913" y="2947988"/>
            <a:ext cx="12922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Cuneiform cartilage</a:t>
            </a:r>
          </a:p>
        </p:txBody>
      </p:sp>
      <p:sp>
        <p:nvSpPr>
          <p:cNvPr id="10292" name="Text Box 194"/>
          <p:cNvSpPr txBox="1">
            <a:spLocks noChangeArrowheads="1"/>
          </p:cNvSpPr>
          <p:nvPr/>
        </p:nvSpPr>
        <p:spPr bwMode="auto">
          <a:xfrm>
            <a:off x="5776913" y="3219450"/>
            <a:ext cx="13557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Corniculate cartilage</a:t>
            </a:r>
          </a:p>
        </p:txBody>
      </p:sp>
      <p:sp>
        <p:nvSpPr>
          <p:cNvPr id="10293" name="Text Box 195"/>
          <p:cNvSpPr txBox="1">
            <a:spLocks noChangeArrowheads="1"/>
          </p:cNvSpPr>
          <p:nvPr/>
        </p:nvSpPr>
        <p:spPr bwMode="auto">
          <a:xfrm>
            <a:off x="5776913" y="3484563"/>
            <a:ext cx="97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Vestibular fold</a:t>
            </a:r>
          </a:p>
        </p:txBody>
      </p:sp>
      <p:sp>
        <p:nvSpPr>
          <p:cNvPr id="10294" name="Text Box 196"/>
          <p:cNvSpPr txBox="1">
            <a:spLocks noChangeArrowheads="1"/>
          </p:cNvSpPr>
          <p:nvPr/>
        </p:nvSpPr>
        <p:spPr bwMode="auto">
          <a:xfrm>
            <a:off x="5776913" y="3695700"/>
            <a:ext cx="7445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Vocal cord</a:t>
            </a:r>
          </a:p>
        </p:txBody>
      </p:sp>
      <p:sp>
        <p:nvSpPr>
          <p:cNvPr id="10295" name="Text Box 197"/>
          <p:cNvSpPr txBox="1">
            <a:spLocks noChangeArrowheads="1"/>
          </p:cNvSpPr>
          <p:nvPr/>
        </p:nvSpPr>
        <p:spPr bwMode="auto">
          <a:xfrm>
            <a:off x="5791200" y="3948113"/>
            <a:ext cx="12493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Arytenoid cartilage</a:t>
            </a:r>
          </a:p>
        </p:txBody>
      </p:sp>
      <p:sp>
        <p:nvSpPr>
          <p:cNvPr id="10296" name="Text Box 198"/>
          <p:cNvSpPr txBox="1">
            <a:spLocks noChangeArrowheads="1"/>
          </p:cNvSpPr>
          <p:nvPr/>
        </p:nvSpPr>
        <p:spPr bwMode="auto">
          <a:xfrm>
            <a:off x="5776913" y="4265613"/>
            <a:ext cx="11541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Arytenoid muscle</a:t>
            </a:r>
          </a:p>
        </p:txBody>
      </p:sp>
      <p:sp>
        <p:nvSpPr>
          <p:cNvPr id="10297" name="Text Box 199"/>
          <p:cNvSpPr txBox="1">
            <a:spLocks noChangeArrowheads="1"/>
          </p:cNvSpPr>
          <p:nvPr/>
        </p:nvSpPr>
        <p:spPr bwMode="auto">
          <a:xfrm>
            <a:off x="5776913" y="4546600"/>
            <a:ext cx="10922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Cricoid cartilage</a:t>
            </a:r>
          </a:p>
        </p:txBody>
      </p:sp>
      <p:sp>
        <p:nvSpPr>
          <p:cNvPr id="10298" name="Text Box 200"/>
          <p:cNvSpPr txBox="1">
            <a:spLocks noChangeArrowheads="1"/>
          </p:cNvSpPr>
          <p:nvPr/>
        </p:nvSpPr>
        <p:spPr bwMode="auto">
          <a:xfrm>
            <a:off x="5776913" y="4768850"/>
            <a:ext cx="11763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Tracheal cartilage</a:t>
            </a:r>
          </a:p>
        </p:txBody>
      </p:sp>
      <p:sp>
        <p:nvSpPr>
          <p:cNvPr id="10299" name="Text Box 201"/>
          <p:cNvSpPr txBox="1">
            <a:spLocks noChangeArrowheads="1"/>
          </p:cNvSpPr>
          <p:nvPr/>
        </p:nvSpPr>
        <p:spPr bwMode="auto">
          <a:xfrm>
            <a:off x="4075113" y="5556250"/>
            <a:ext cx="8540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(b) Posterior</a:t>
            </a:r>
          </a:p>
        </p:txBody>
      </p:sp>
      <p:sp>
        <p:nvSpPr>
          <p:cNvPr id="10300" name="Text Box 202"/>
          <p:cNvSpPr txBox="1">
            <a:spLocks noChangeArrowheads="1"/>
          </p:cNvSpPr>
          <p:nvPr/>
        </p:nvSpPr>
        <p:spPr bwMode="auto">
          <a:xfrm>
            <a:off x="671513" y="5556250"/>
            <a:ext cx="7826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(a) Anterior</a:t>
            </a:r>
          </a:p>
        </p:txBody>
      </p:sp>
      <p:sp>
        <p:nvSpPr>
          <p:cNvPr id="10301" name="Text Box 203"/>
          <p:cNvSpPr txBox="1">
            <a:spLocks noChangeArrowheads="1"/>
          </p:cNvSpPr>
          <p:nvPr/>
        </p:nvSpPr>
        <p:spPr bwMode="auto">
          <a:xfrm>
            <a:off x="7935913" y="5556250"/>
            <a:ext cx="7254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(c) Median</a:t>
            </a:r>
          </a:p>
        </p:txBody>
      </p:sp>
      <p:sp>
        <p:nvSpPr>
          <p:cNvPr id="10302" name="Title 6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22.4</a:t>
            </a:r>
          </a:p>
        </p:txBody>
      </p:sp>
      <p:sp>
        <p:nvSpPr>
          <p:cNvPr id="10303" name="Rectangle 5"/>
          <p:cNvSpPr>
            <a:spLocks noChangeArrowheads="1"/>
          </p:cNvSpPr>
          <p:nvPr/>
        </p:nvSpPr>
        <p:spPr bwMode="auto">
          <a:xfrm>
            <a:off x="2074863" y="1160463"/>
            <a:ext cx="4994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8" descr="sal03717_22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413" y="482600"/>
            <a:ext cx="3730625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95"/>
          <p:cNvSpPr txBox="1">
            <a:spLocks noChangeArrowheads="1"/>
          </p:cNvSpPr>
          <p:nvPr/>
        </p:nvSpPr>
        <p:spPr bwMode="auto">
          <a:xfrm>
            <a:off x="6042025" y="560388"/>
            <a:ext cx="908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Epiglottis</a:t>
            </a:r>
          </a:p>
        </p:txBody>
      </p:sp>
      <p:sp>
        <p:nvSpPr>
          <p:cNvPr id="11268" name="Text Box 96"/>
          <p:cNvSpPr txBox="1">
            <a:spLocks noChangeArrowheads="1"/>
          </p:cNvSpPr>
          <p:nvPr/>
        </p:nvSpPr>
        <p:spPr bwMode="auto">
          <a:xfrm>
            <a:off x="3305175" y="217488"/>
            <a:ext cx="788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Anterior</a:t>
            </a:r>
          </a:p>
        </p:txBody>
      </p:sp>
      <p:sp>
        <p:nvSpPr>
          <p:cNvPr id="11269" name="Text Box 97"/>
          <p:cNvSpPr txBox="1">
            <a:spLocks noChangeArrowheads="1"/>
          </p:cNvSpPr>
          <p:nvPr/>
        </p:nvSpPr>
        <p:spPr bwMode="auto">
          <a:xfrm>
            <a:off x="6042025" y="854075"/>
            <a:ext cx="6588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Glottis</a:t>
            </a:r>
          </a:p>
        </p:txBody>
      </p:sp>
      <p:sp>
        <p:nvSpPr>
          <p:cNvPr id="11270" name="Text Box 98"/>
          <p:cNvSpPr txBox="1">
            <a:spLocks noChangeArrowheads="1"/>
          </p:cNvSpPr>
          <p:nvPr/>
        </p:nvSpPr>
        <p:spPr bwMode="auto">
          <a:xfrm>
            <a:off x="6042025" y="1147763"/>
            <a:ext cx="13255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Vestibular fold</a:t>
            </a:r>
          </a:p>
        </p:txBody>
      </p:sp>
      <p:sp>
        <p:nvSpPr>
          <p:cNvPr id="11271" name="Text Box 99"/>
          <p:cNvSpPr txBox="1">
            <a:spLocks noChangeArrowheads="1"/>
          </p:cNvSpPr>
          <p:nvPr/>
        </p:nvSpPr>
        <p:spPr bwMode="auto">
          <a:xfrm>
            <a:off x="6042025" y="1497013"/>
            <a:ext cx="995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Vocal cord</a:t>
            </a:r>
          </a:p>
        </p:txBody>
      </p:sp>
      <p:sp>
        <p:nvSpPr>
          <p:cNvPr id="11272" name="Text Box 100"/>
          <p:cNvSpPr txBox="1">
            <a:spLocks noChangeArrowheads="1"/>
          </p:cNvSpPr>
          <p:nvPr/>
        </p:nvSpPr>
        <p:spPr bwMode="auto">
          <a:xfrm>
            <a:off x="6042025" y="1843088"/>
            <a:ext cx="7699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Trachea</a:t>
            </a:r>
          </a:p>
        </p:txBody>
      </p:sp>
      <p:sp>
        <p:nvSpPr>
          <p:cNvPr id="11273" name="Text Box 101"/>
          <p:cNvSpPr txBox="1">
            <a:spLocks noChangeArrowheads="1"/>
          </p:cNvSpPr>
          <p:nvPr/>
        </p:nvSpPr>
        <p:spPr bwMode="auto">
          <a:xfrm>
            <a:off x="6042025" y="2300288"/>
            <a:ext cx="10779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Corniculate</a:t>
            </a:r>
          </a:p>
          <a:p>
            <a:r>
              <a:rPr lang="en-US" sz="1400" b="1"/>
              <a:t>cartilage</a:t>
            </a:r>
          </a:p>
        </p:txBody>
      </p:sp>
      <p:sp>
        <p:nvSpPr>
          <p:cNvPr id="11274" name="Text Box 102"/>
          <p:cNvSpPr txBox="1">
            <a:spLocks noChangeArrowheads="1"/>
          </p:cNvSpPr>
          <p:nvPr/>
        </p:nvSpPr>
        <p:spPr bwMode="auto">
          <a:xfrm>
            <a:off x="6042025" y="4360863"/>
            <a:ext cx="749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Main</a:t>
            </a:r>
          </a:p>
          <a:p>
            <a:r>
              <a:rPr lang="en-US" sz="1400" b="1"/>
              <a:t>bronchi</a:t>
            </a:r>
          </a:p>
        </p:txBody>
      </p:sp>
      <p:sp>
        <p:nvSpPr>
          <p:cNvPr id="11275" name="Text Box 103"/>
          <p:cNvSpPr txBox="1">
            <a:spLocks noChangeArrowheads="1"/>
          </p:cNvSpPr>
          <p:nvPr/>
        </p:nvSpPr>
        <p:spPr bwMode="auto">
          <a:xfrm>
            <a:off x="3294063" y="3128963"/>
            <a:ext cx="879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Posterior</a:t>
            </a:r>
          </a:p>
        </p:txBody>
      </p:sp>
      <p:sp>
        <p:nvSpPr>
          <p:cNvPr id="11276" name="Text Box 104"/>
          <p:cNvSpPr txBox="1">
            <a:spLocks noChangeArrowheads="1"/>
          </p:cNvSpPr>
          <p:nvPr/>
        </p:nvSpPr>
        <p:spPr bwMode="auto">
          <a:xfrm>
            <a:off x="1778000" y="3255963"/>
            <a:ext cx="311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(a)</a:t>
            </a:r>
          </a:p>
        </p:txBody>
      </p:sp>
      <p:sp>
        <p:nvSpPr>
          <p:cNvPr id="11277" name="Text Box 105"/>
          <p:cNvSpPr txBox="1">
            <a:spLocks noChangeArrowheads="1"/>
          </p:cNvSpPr>
          <p:nvPr/>
        </p:nvSpPr>
        <p:spPr bwMode="auto">
          <a:xfrm>
            <a:off x="6042025" y="5351463"/>
            <a:ext cx="650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Carina</a:t>
            </a:r>
          </a:p>
        </p:txBody>
      </p:sp>
      <p:sp>
        <p:nvSpPr>
          <p:cNvPr id="11278" name="Text Box 106"/>
          <p:cNvSpPr txBox="1">
            <a:spLocks noChangeArrowheads="1"/>
          </p:cNvSpPr>
          <p:nvPr/>
        </p:nvSpPr>
        <p:spPr bwMode="auto">
          <a:xfrm>
            <a:off x="6042025" y="6084888"/>
            <a:ext cx="819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Tracheal</a:t>
            </a:r>
          </a:p>
          <a:p>
            <a:r>
              <a:rPr lang="en-US" sz="1400" b="1"/>
              <a:t>mucosa</a:t>
            </a:r>
          </a:p>
        </p:txBody>
      </p:sp>
      <p:sp>
        <p:nvSpPr>
          <p:cNvPr id="11279" name="Text Box 107"/>
          <p:cNvSpPr txBox="1">
            <a:spLocks noChangeArrowheads="1"/>
          </p:cNvSpPr>
          <p:nvPr/>
        </p:nvSpPr>
        <p:spPr bwMode="auto">
          <a:xfrm>
            <a:off x="1778000" y="6442075"/>
            <a:ext cx="320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(b)</a:t>
            </a: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3694113" y="1941513"/>
            <a:ext cx="2311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1" name="Freeform 20"/>
          <p:cNvSpPr>
            <a:spLocks/>
          </p:cNvSpPr>
          <p:nvPr/>
        </p:nvSpPr>
        <p:spPr bwMode="auto">
          <a:xfrm>
            <a:off x="3586163" y="957263"/>
            <a:ext cx="2403475" cy="341312"/>
          </a:xfrm>
          <a:custGeom>
            <a:avLst/>
            <a:gdLst>
              <a:gd name="T0" fmla="*/ 2147483647 w 1377"/>
              <a:gd name="T1" fmla="*/ 0 h 196"/>
              <a:gd name="T2" fmla="*/ 2147483647 w 1377"/>
              <a:gd name="T3" fmla="*/ 0 h 196"/>
              <a:gd name="T4" fmla="*/ 0 w 1377"/>
              <a:gd name="T5" fmla="*/ 2147483647 h 196"/>
              <a:gd name="T6" fmla="*/ 0 60000 65536"/>
              <a:gd name="T7" fmla="*/ 0 60000 65536"/>
              <a:gd name="T8" fmla="*/ 0 60000 65536"/>
              <a:gd name="T9" fmla="*/ 0 w 1377"/>
              <a:gd name="T10" fmla="*/ 0 h 196"/>
              <a:gd name="T11" fmla="*/ 1377 w 1377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7" h="196">
                <a:moveTo>
                  <a:pt x="1377" y="0"/>
                </a:moveTo>
                <a:lnTo>
                  <a:pt x="143" y="0"/>
                </a:lnTo>
                <a:lnTo>
                  <a:pt x="0" y="196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2" name="Freeform 17"/>
          <p:cNvSpPr>
            <a:spLocks/>
          </p:cNvSpPr>
          <p:nvPr/>
        </p:nvSpPr>
        <p:spPr bwMode="auto">
          <a:xfrm>
            <a:off x="4314825" y="2087563"/>
            <a:ext cx="1690688" cy="317500"/>
          </a:xfrm>
          <a:custGeom>
            <a:avLst/>
            <a:gdLst>
              <a:gd name="T0" fmla="*/ 2147483647 w 968"/>
              <a:gd name="T1" fmla="*/ 2147483647 h 182"/>
              <a:gd name="T2" fmla="*/ 2147483647 w 968"/>
              <a:gd name="T3" fmla="*/ 2147483647 h 182"/>
              <a:gd name="T4" fmla="*/ 0 w 968"/>
              <a:gd name="T5" fmla="*/ 0 h 182"/>
              <a:gd name="T6" fmla="*/ 0 60000 65536"/>
              <a:gd name="T7" fmla="*/ 0 60000 65536"/>
              <a:gd name="T8" fmla="*/ 0 60000 65536"/>
              <a:gd name="T9" fmla="*/ 0 w 968"/>
              <a:gd name="T10" fmla="*/ 0 h 182"/>
              <a:gd name="T11" fmla="*/ 968 w 968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8" h="182">
                <a:moveTo>
                  <a:pt x="968" y="182"/>
                </a:moveTo>
                <a:lnTo>
                  <a:pt x="304" y="18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3" name="Freeform 18"/>
          <p:cNvSpPr>
            <a:spLocks/>
          </p:cNvSpPr>
          <p:nvPr/>
        </p:nvSpPr>
        <p:spPr bwMode="auto">
          <a:xfrm>
            <a:off x="4157663" y="646113"/>
            <a:ext cx="1847850" cy="176212"/>
          </a:xfrm>
          <a:custGeom>
            <a:avLst/>
            <a:gdLst>
              <a:gd name="T0" fmla="*/ 2147483647 w 1058"/>
              <a:gd name="T1" fmla="*/ 0 h 101"/>
              <a:gd name="T2" fmla="*/ 2147483647 w 1058"/>
              <a:gd name="T3" fmla="*/ 0 h 101"/>
              <a:gd name="T4" fmla="*/ 0 w 1058"/>
              <a:gd name="T5" fmla="*/ 2147483647 h 101"/>
              <a:gd name="T6" fmla="*/ 0 60000 65536"/>
              <a:gd name="T7" fmla="*/ 0 60000 65536"/>
              <a:gd name="T8" fmla="*/ 0 60000 65536"/>
              <a:gd name="T9" fmla="*/ 0 w 1058"/>
              <a:gd name="T10" fmla="*/ 0 h 101"/>
              <a:gd name="T11" fmla="*/ 1058 w 1058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8" h="101">
                <a:moveTo>
                  <a:pt x="1058" y="0"/>
                </a:moveTo>
                <a:lnTo>
                  <a:pt x="394" y="0"/>
                </a:lnTo>
                <a:lnTo>
                  <a:pt x="0" y="101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" name="Line 19"/>
          <p:cNvSpPr>
            <a:spLocks noChangeShapeType="1"/>
          </p:cNvSpPr>
          <p:nvPr/>
        </p:nvSpPr>
        <p:spPr bwMode="auto">
          <a:xfrm>
            <a:off x="4078288" y="1238250"/>
            <a:ext cx="19272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3951288" y="1590675"/>
            <a:ext cx="20542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6" name="Line 23"/>
          <p:cNvSpPr>
            <a:spLocks noChangeShapeType="1"/>
          </p:cNvSpPr>
          <p:nvPr/>
        </p:nvSpPr>
        <p:spPr bwMode="auto">
          <a:xfrm flipH="1">
            <a:off x="3262313" y="1219200"/>
            <a:ext cx="88900" cy="1444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7" name="Line 25"/>
          <p:cNvSpPr>
            <a:spLocks noChangeShapeType="1"/>
          </p:cNvSpPr>
          <p:nvPr/>
        </p:nvSpPr>
        <p:spPr bwMode="auto">
          <a:xfrm>
            <a:off x="3848100" y="1219200"/>
            <a:ext cx="87313" cy="1444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8" name="Line 26"/>
          <p:cNvSpPr>
            <a:spLocks noChangeShapeType="1"/>
          </p:cNvSpPr>
          <p:nvPr/>
        </p:nvSpPr>
        <p:spPr bwMode="auto">
          <a:xfrm>
            <a:off x="3300413" y="1298575"/>
            <a:ext cx="6000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9" name="Freeform 34"/>
          <p:cNvSpPr>
            <a:spLocks/>
          </p:cNvSpPr>
          <p:nvPr/>
        </p:nvSpPr>
        <p:spPr bwMode="auto">
          <a:xfrm>
            <a:off x="3189288" y="4443413"/>
            <a:ext cx="2816225" cy="352425"/>
          </a:xfrm>
          <a:custGeom>
            <a:avLst/>
            <a:gdLst>
              <a:gd name="T0" fmla="*/ 2147483647 w 1613"/>
              <a:gd name="T1" fmla="*/ 0 h 201"/>
              <a:gd name="T2" fmla="*/ 2147483647 w 1613"/>
              <a:gd name="T3" fmla="*/ 0 h 201"/>
              <a:gd name="T4" fmla="*/ 0 w 1613"/>
              <a:gd name="T5" fmla="*/ 2147483647 h 201"/>
              <a:gd name="T6" fmla="*/ 0 60000 65536"/>
              <a:gd name="T7" fmla="*/ 0 60000 65536"/>
              <a:gd name="T8" fmla="*/ 0 60000 65536"/>
              <a:gd name="T9" fmla="*/ 0 w 1613"/>
              <a:gd name="T10" fmla="*/ 0 h 201"/>
              <a:gd name="T11" fmla="*/ 1613 w 1613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3" h="201">
                <a:moveTo>
                  <a:pt x="1613" y="0"/>
                </a:moveTo>
                <a:lnTo>
                  <a:pt x="1180" y="0"/>
                </a:lnTo>
                <a:lnTo>
                  <a:pt x="0" y="201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0" name="Line 35"/>
          <p:cNvSpPr>
            <a:spLocks noChangeShapeType="1"/>
          </p:cNvSpPr>
          <p:nvPr/>
        </p:nvSpPr>
        <p:spPr bwMode="auto">
          <a:xfrm flipH="1">
            <a:off x="4476750" y="4443413"/>
            <a:ext cx="773113" cy="723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1" name="Line 36"/>
          <p:cNvSpPr>
            <a:spLocks noChangeShapeType="1"/>
          </p:cNvSpPr>
          <p:nvPr/>
        </p:nvSpPr>
        <p:spPr bwMode="auto">
          <a:xfrm flipH="1">
            <a:off x="3738563" y="6184900"/>
            <a:ext cx="22669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2" name="Freeform 37"/>
          <p:cNvSpPr>
            <a:spLocks/>
          </p:cNvSpPr>
          <p:nvPr/>
        </p:nvSpPr>
        <p:spPr bwMode="auto">
          <a:xfrm>
            <a:off x="3838575" y="5189538"/>
            <a:ext cx="2166938" cy="246062"/>
          </a:xfrm>
          <a:custGeom>
            <a:avLst/>
            <a:gdLst>
              <a:gd name="T0" fmla="*/ 2147483647 w 1241"/>
              <a:gd name="T1" fmla="*/ 2147483647 h 141"/>
              <a:gd name="T2" fmla="*/ 2147483647 w 1241"/>
              <a:gd name="T3" fmla="*/ 2147483647 h 141"/>
              <a:gd name="T4" fmla="*/ 0 w 1241"/>
              <a:gd name="T5" fmla="*/ 0 h 141"/>
              <a:gd name="T6" fmla="*/ 0 60000 65536"/>
              <a:gd name="T7" fmla="*/ 0 60000 65536"/>
              <a:gd name="T8" fmla="*/ 0 60000 65536"/>
              <a:gd name="T9" fmla="*/ 0 w 1241"/>
              <a:gd name="T10" fmla="*/ 0 h 141"/>
              <a:gd name="T11" fmla="*/ 1241 w 1241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1" h="141">
                <a:moveTo>
                  <a:pt x="1241" y="141"/>
                </a:moveTo>
                <a:lnTo>
                  <a:pt x="260" y="14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3" name="Line 38"/>
          <p:cNvSpPr>
            <a:spLocks noChangeShapeType="1"/>
          </p:cNvSpPr>
          <p:nvPr/>
        </p:nvSpPr>
        <p:spPr bwMode="auto">
          <a:xfrm flipH="1" flipV="1">
            <a:off x="3581400" y="5451475"/>
            <a:ext cx="127000" cy="73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" name="Line 39"/>
          <p:cNvSpPr>
            <a:spLocks noChangeShapeType="1"/>
          </p:cNvSpPr>
          <p:nvPr/>
        </p:nvSpPr>
        <p:spPr bwMode="auto">
          <a:xfrm flipH="1" flipV="1">
            <a:off x="3954463" y="4856163"/>
            <a:ext cx="123825" cy="73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5" name="Line 40"/>
          <p:cNvSpPr>
            <a:spLocks noChangeShapeType="1"/>
          </p:cNvSpPr>
          <p:nvPr/>
        </p:nvSpPr>
        <p:spPr bwMode="auto">
          <a:xfrm flipV="1">
            <a:off x="3643313" y="4897438"/>
            <a:ext cx="371475" cy="596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6" name="Line 22"/>
          <p:cNvSpPr>
            <a:spLocks noChangeShapeType="1"/>
          </p:cNvSpPr>
          <p:nvPr/>
        </p:nvSpPr>
        <p:spPr bwMode="auto">
          <a:xfrm>
            <a:off x="3694113" y="1941513"/>
            <a:ext cx="231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7" name="Freeform 20"/>
          <p:cNvSpPr>
            <a:spLocks/>
          </p:cNvSpPr>
          <p:nvPr/>
        </p:nvSpPr>
        <p:spPr bwMode="auto">
          <a:xfrm>
            <a:off x="3586163" y="957263"/>
            <a:ext cx="2403475" cy="341312"/>
          </a:xfrm>
          <a:custGeom>
            <a:avLst/>
            <a:gdLst>
              <a:gd name="T0" fmla="*/ 2147483647 w 1377"/>
              <a:gd name="T1" fmla="*/ 0 h 196"/>
              <a:gd name="T2" fmla="*/ 2147483647 w 1377"/>
              <a:gd name="T3" fmla="*/ 0 h 196"/>
              <a:gd name="T4" fmla="*/ 0 w 1377"/>
              <a:gd name="T5" fmla="*/ 2147483647 h 196"/>
              <a:gd name="T6" fmla="*/ 0 60000 65536"/>
              <a:gd name="T7" fmla="*/ 0 60000 65536"/>
              <a:gd name="T8" fmla="*/ 0 60000 65536"/>
              <a:gd name="T9" fmla="*/ 0 w 1377"/>
              <a:gd name="T10" fmla="*/ 0 h 196"/>
              <a:gd name="T11" fmla="*/ 1377 w 1377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7" h="196">
                <a:moveTo>
                  <a:pt x="1377" y="0"/>
                </a:moveTo>
                <a:lnTo>
                  <a:pt x="143" y="0"/>
                </a:lnTo>
                <a:lnTo>
                  <a:pt x="0" y="19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8" name="Freeform 17"/>
          <p:cNvSpPr>
            <a:spLocks/>
          </p:cNvSpPr>
          <p:nvPr/>
        </p:nvSpPr>
        <p:spPr bwMode="auto">
          <a:xfrm>
            <a:off x="4314825" y="2087563"/>
            <a:ext cx="1690688" cy="317500"/>
          </a:xfrm>
          <a:custGeom>
            <a:avLst/>
            <a:gdLst>
              <a:gd name="T0" fmla="*/ 2147483647 w 968"/>
              <a:gd name="T1" fmla="*/ 2147483647 h 182"/>
              <a:gd name="T2" fmla="*/ 2147483647 w 968"/>
              <a:gd name="T3" fmla="*/ 2147483647 h 182"/>
              <a:gd name="T4" fmla="*/ 0 w 968"/>
              <a:gd name="T5" fmla="*/ 0 h 182"/>
              <a:gd name="T6" fmla="*/ 0 60000 65536"/>
              <a:gd name="T7" fmla="*/ 0 60000 65536"/>
              <a:gd name="T8" fmla="*/ 0 60000 65536"/>
              <a:gd name="T9" fmla="*/ 0 w 968"/>
              <a:gd name="T10" fmla="*/ 0 h 182"/>
              <a:gd name="T11" fmla="*/ 968 w 968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8" h="182">
                <a:moveTo>
                  <a:pt x="968" y="182"/>
                </a:moveTo>
                <a:lnTo>
                  <a:pt x="304" y="18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9" name="Freeform 18"/>
          <p:cNvSpPr>
            <a:spLocks/>
          </p:cNvSpPr>
          <p:nvPr/>
        </p:nvSpPr>
        <p:spPr bwMode="auto">
          <a:xfrm>
            <a:off x="4157663" y="646113"/>
            <a:ext cx="1847850" cy="176212"/>
          </a:xfrm>
          <a:custGeom>
            <a:avLst/>
            <a:gdLst>
              <a:gd name="T0" fmla="*/ 2147483647 w 1058"/>
              <a:gd name="T1" fmla="*/ 0 h 101"/>
              <a:gd name="T2" fmla="*/ 2147483647 w 1058"/>
              <a:gd name="T3" fmla="*/ 0 h 101"/>
              <a:gd name="T4" fmla="*/ 0 w 1058"/>
              <a:gd name="T5" fmla="*/ 2147483647 h 101"/>
              <a:gd name="T6" fmla="*/ 0 60000 65536"/>
              <a:gd name="T7" fmla="*/ 0 60000 65536"/>
              <a:gd name="T8" fmla="*/ 0 60000 65536"/>
              <a:gd name="T9" fmla="*/ 0 w 1058"/>
              <a:gd name="T10" fmla="*/ 0 h 101"/>
              <a:gd name="T11" fmla="*/ 1058 w 1058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8" h="101">
                <a:moveTo>
                  <a:pt x="1058" y="0"/>
                </a:moveTo>
                <a:lnTo>
                  <a:pt x="394" y="0"/>
                </a:lnTo>
                <a:lnTo>
                  <a:pt x="0" y="10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0" name="Line 19"/>
          <p:cNvSpPr>
            <a:spLocks noChangeShapeType="1"/>
          </p:cNvSpPr>
          <p:nvPr/>
        </p:nvSpPr>
        <p:spPr bwMode="auto">
          <a:xfrm>
            <a:off x="4078288" y="1238250"/>
            <a:ext cx="1927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1" name="Line 21"/>
          <p:cNvSpPr>
            <a:spLocks noChangeShapeType="1"/>
          </p:cNvSpPr>
          <p:nvPr/>
        </p:nvSpPr>
        <p:spPr bwMode="auto">
          <a:xfrm>
            <a:off x="3951288" y="1590675"/>
            <a:ext cx="2054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2" name="Line 23"/>
          <p:cNvSpPr>
            <a:spLocks noChangeShapeType="1"/>
          </p:cNvSpPr>
          <p:nvPr/>
        </p:nvSpPr>
        <p:spPr bwMode="auto">
          <a:xfrm flipH="1">
            <a:off x="3262313" y="1219200"/>
            <a:ext cx="88900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3" name="Line 25"/>
          <p:cNvSpPr>
            <a:spLocks noChangeShapeType="1"/>
          </p:cNvSpPr>
          <p:nvPr/>
        </p:nvSpPr>
        <p:spPr bwMode="auto">
          <a:xfrm>
            <a:off x="3848100" y="1219200"/>
            <a:ext cx="87313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4" name="Line 26"/>
          <p:cNvSpPr>
            <a:spLocks noChangeShapeType="1"/>
          </p:cNvSpPr>
          <p:nvPr/>
        </p:nvSpPr>
        <p:spPr bwMode="auto">
          <a:xfrm>
            <a:off x="3300413" y="1298575"/>
            <a:ext cx="600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5" name="Freeform 34"/>
          <p:cNvSpPr>
            <a:spLocks/>
          </p:cNvSpPr>
          <p:nvPr/>
        </p:nvSpPr>
        <p:spPr bwMode="auto">
          <a:xfrm>
            <a:off x="3189288" y="4443413"/>
            <a:ext cx="2816225" cy="352425"/>
          </a:xfrm>
          <a:custGeom>
            <a:avLst/>
            <a:gdLst>
              <a:gd name="T0" fmla="*/ 2147483647 w 1613"/>
              <a:gd name="T1" fmla="*/ 0 h 201"/>
              <a:gd name="T2" fmla="*/ 2147483647 w 1613"/>
              <a:gd name="T3" fmla="*/ 0 h 201"/>
              <a:gd name="T4" fmla="*/ 0 w 1613"/>
              <a:gd name="T5" fmla="*/ 2147483647 h 201"/>
              <a:gd name="T6" fmla="*/ 0 60000 65536"/>
              <a:gd name="T7" fmla="*/ 0 60000 65536"/>
              <a:gd name="T8" fmla="*/ 0 60000 65536"/>
              <a:gd name="T9" fmla="*/ 0 w 1613"/>
              <a:gd name="T10" fmla="*/ 0 h 201"/>
              <a:gd name="T11" fmla="*/ 1613 w 1613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3" h="201">
                <a:moveTo>
                  <a:pt x="1613" y="0"/>
                </a:moveTo>
                <a:lnTo>
                  <a:pt x="1180" y="0"/>
                </a:lnTo>
                <a:lnTo>
                  <a:pt x="0" y="20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6" name="Line 35"/>
          <p:cNvSpPr>
            <a:spLocks noChangeShapeType="1"/>
          </p:cNvSpPr>
          <p:nvPr/>
        </p:nvSpPr>
        <p:spPr bwMode="auto">
          <a:xfrm flipH="1">
            <a:off x="4476750" y="4443413"/>
            <a:ext cx="773113" cy="723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7" name="Line 36"/>
          <p:cNvSpPr>
            <a:spLocks noChangeShapeType="1"/>
          </p:cNvSpPr>
          <p:nvPr/>
        </p:nvSpPr>
        <p:spPr bwMode="auto">
          <a:xfrm flipH="1">
            <a:off x="3738563" y="6184900"/>
            <a:ext cx="2266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8" name="Freeform 37"/>
          <p:cNvSpPr>
            <a:spLocks/>
          </p:cNvSpPr>
          <p:nvPr/>
        </p:nvSpPr>
        <p:spPr bwMode="auto">
          <a:xfrm>
            <a:off x="3838575" y="5189538"/>
            <a:ext cx="2166938" cy="246062"/>
          </a:xfrm>
          <a:custGeom>
            <a:avLst/>
            <a:gdLst>
              <a:gd name="T0" fmla="*/ 2147483647 w 1241"/>
              <a:gd name="T1" fmla="*/ 2147483647 h 141"/>
              <a:gd name="T2" fmla="*/ 2147483647 w 1241"/>
              <a:gd name="T3" fmla="*/ 2147483647 h 141"/>
              <a:gd name="T4" fmla="*/ 0 w 1241"/>
              <a:gd name="T5" fmla="*/ 0 h 141"/>
              <a:gd name="T6" fmla="*/ 0 60000 65536"/>
              <a:gd name="T7" fmla="*/ 0 60000 65536"/>
              <a:gd name="T8" fmla="*/ 0 60000 65536"/>
              <a:gd name="T9" fmla="*/ 0 w 1241"/>
              <a:gd name="T10" fmla="*/ 0 h 141"/>
              <a:gd name="T11" fmla="*/ 1241 w 1241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1" h="141">
                <a:moveTo>
                  <a:pt x="1241" y="141"/>
                </a:moveTo>
                <a:lnTo>
                  <a:pt x="260" y="14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9" name="Line 38"/>
          <p:cNvSpPr>
            <a:spLocks noChangeShapeType="1"/>
          </p:cNvSpPr>
          <p:nvPr/>
        </p:nvSpPr>
        <p:spPr bwMode="auto">
          <a:xfrm flipH="1" flipV="1">
            <a:off x="3581400" y="5451475"/>
            <a:ext cx="12700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0" name="Line 39"/>
          <p:cNvSpPr>
            <a:spLocks noChangeShapeType="1"/>
          </p:cNvSpPr>
          <p:nvPr/>
        </p:nvSpPr>
        <p:spPr bwMode="auto">
          <a:xfrm flipH="1" flipV="1">
            <a:off x="3954463" y="4856163"/>
            <a:ext cx="123825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1" name="Line 40"/>
          <p:cNvSpPr>
            <a:spLocks noChangeShapeType="1"/>
          </p:cNvSpPr>
          <p:nvPr/>
        </p:nvSpPr>
        <p:spPr bwMode="auto">
          <a:xfrm flipV="1">
            <a:off x="3643313" y="4897438"/>
            <a:ext cx="371475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2" name="Title 5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22.5</a:t>
            </a:r>
          </a:p>
        </p:txBody>
      </p:sp>
      <p:sp>
        <p:nvSpPr>
          <p:cNvPr id="11313" name="Rectangle 5"/>
          <p:cNvSpPr>
            <a:spLocks noChangeArrowheads="1"/>
          </p:cNvSpPr>
          <p:nvPr/>
        </p:nvSpPr>
        <p:spPr bwMode="auto">
          <a:xfrm>
            <a:off x="2074863" y="30163"/>
            <a:ext cx="49942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1314" name="Rectangle 5"/>
          <p:cNvSpPr>
            <a:spLocks noChangeArrowheads="1"/>
          </p:cNvSpPr>
          <p:nvPr/>
        </p:nvSpPr>
        <p:spPr bwMode="auto">
          <a:xfrm>
            <a:off x="2074863" y="6642100"/>
            <a:ext cx="4994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a: ©Phototake; b: ©J. Siebert/Custom Medical Stock Photo,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1" descr="sal03717_22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785813"/>
            <a:ext cx="891698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8"/>
          <p:cNvSpPr>
            <a:spLocks noChangeShapeType="1"/>
          </p:cNvSpPr>
          <p:nvPr/>
        </p:nvSpPr>
        <p:spPr bwMode="auto">
          <a:xfrm>
            <a:off x="8435975" y="2011363"/>
            <a:ext cx="390525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Line 9"/>
          <p:cNvSpPr>
            <a:spLocks noChangeShapeType="1"/>
          </p:cNvSpPr>
          <p:nvPr/>
        </p:nvSpPr>
        <p:spPr bwMode="auto">
          <a:xfrm>
            <a:off x="8629650" y="2052638"/>
            <a:ext cx="0" cy="2682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3" name="Freeform 10"/>
          <p:cNvSpPr>
            <a:spLocks/>
          </p:cNvSpPr>
          <p:nvPr/>
        </p:nvSpPr>
        <p:spPr bwMode="auto">
          <a:xfrm>
            <a:off x="8572500" y="2266950"/>
            <a:ext cx="114300" cy="185738"/>
          </a:xfrm>
          <a:custGeom>
            <a:avLst/>
            <a:gdLst>
              <a:gd name="T0" fmla="*/ 2147483647 w 71"/>
              <a:gd name="T1" fmla="*/ 2147483647 h 117"/>
              <a:gd name="T2" fmla="*/ 2147483647 w 71"/>
              <a:gd name="T3" fmla="*/ 0 h 117"/>
              <a:gd name="T4" fmla="*/ 2147483647 w 71"/>
              <a:gd name="T5" fmla="*/ 2147483647 h 117"/>
              <a:gd name="T6" fmla="*/ 2147483647 w 71"/>
              <a:gd name="T7" fmla="*/ 2147483647 h 117"/>
              <a:gd name="T8" fmla="*/ 2147483647 w 71"/>
              <a:gd name="T9" fmla="*/ 2147483647 h 117"/>
              <a:gd name="T10" fmla="*/ 2147483647 w 71"/>
              <a:gd name="T11" fmla="*/ 2147483647 h 117"/>
              <a:gd name="T12" fmla="*/ 2147483647 w 71"/>
              <a:gd name="T13" fmla="*/ 2147483647 h 117"/>
              <a:gd name="T14" fmla="*/ 2147483647 w 71"/>
              <a:gd name="T15" fmla="*/ 2147483647 h 117"/>
              <a:gd name="T16" fmla="*/ 0 w 71"/>
              <a:gd name="T17" fmla="*/ 2147483647 h 117"/>
              <a:gd name="T18" fmla="*/ 0 w 71"/>
              <a:gd name="T19" fmla="*/ 0 h 117"/>
              <a:gd name="T20" fmla="*/ 2147483647 w 71"/>
              <a:gd name="T21" fmla="*/ 2147483647 h 1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117"/>
              <a:gd name="T35" fmla="*/ 71 w 71"/>
              <a:gd name="T36" fmla="*/ 117 h 1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117">
                <a:moveTo>
                  <a:pt x="35" y="21"/>
                </a:moveTo>
                <a:lnTo>
                  <a:pt x="71" y="0"/>
                </a:lnTo>
                <a:lnTo>
                  <a:pt x="71" y="2"/>
                </a:lnTo>
                <a:lnTo>
                  <a:pt x="54" y="51"/>
                </a:lnTo>
                <a:lnTo>
                  <a:pt x="35" y="117"/>
                </a:lnTo>
                <a:lnTo>
                  <a:pt x="15" y="51"/>
                </a:lnTo>
                <a:lnTo>
                  <a:pt x="0" y="2"/>
                </a:lnTo>
                <a:lnTo>
                  <a:pt x="0" y="0"/>
                </a:lnTo>
                <a:lnTo>
                  <a:pt x="35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Line 11"/>
          <p:cNvSpPr>
            <a:spLocks noChangeShapeType="1"/>
          </p:cNvSpPr>
          <p:nvPr/>
        </p:nvSpPr>
        <p:spPr bwMode="auto">
          <a:xfrm flipV="1">
            <a:off x="8629650" y="1709738"/>
            <a:ext cx="0" cy="2682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Freeform 12"/>
          <p:cNvSpPr>
            <a:spLocks/>
          </p:cNvSpPr>
          <p:nvPr/>
        </p:nvSpPr>
        <p:spPr bwMode="auto">
          <a:xfrm>
            <a:off x="8572500" y="1577975"/>
            <a:ext cx="114300" cy="185738"/>
          </a:xfrm>
          <a:custGeom>
            <a:avLst/>
            <a:gdLst>
              <a:gd name="T0" fmla="*/ 2147483647 w 71"/>
              <a:gd name="T1" fmla="*/ 2147483647 h 117"/>
              <a:gd name="T2" fmla="*/ 0 w 71"/>
              <a:gd name="T3" fmla="*/ 2147483647 h 117"/>
              <a:gd name="T4" fmla="*/ 0 w 71"/>
              <a:gd name="T5" fmla="*/ 2147483647 h 117"/>
              <a:gd name="T6" fmla="*/ 0 w 71"/>
              <a:gd name="T7" fmla="*/ 2147483647 h 117"/>
              <a:gd name="T8" fmla="*/ 2147483647 w 71"/>
              <a:gd name="T9" fmla="*/ 2147483647 h 117"/>
              <a:gd name="T10" fmla="*/ 2147483647 w 71"/>
              <a:gd name="T11" fmla="*/ 0 h 117"/>
              <a:gd name="T12" fmla="*/ 2147483647 w 71"/>
              <a:gd name="T13" fmla="*/ 0 h 117"/>
              <a:gd name="T14" fmla="*/ 2147483647 w 71"/>
              <a:gd name="T15" fmla="*/ 2147483647 h 117"/>
              <a:gd name="T16" fmla="*/ 2147483647 w 71"/>
              <a:gd name="T17" fmla="*/ 2147483647 h 117"/>
              <a:gd name="T18" fmla="*/ 2147483647 w 71"/>
              <a:gd name="T19" fmla="*/ 2147483647 h 117"/>
              <a:gd name="T20" fmla="*/ 2147483647 w 71"/>
              <a:gd name="T21" fmla="*/ 2147483647 h 1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117"/>
              <a:gd name="T35" fmla="*/ 71 w 71"/>
              <a:gd name="T36" fmla="*/ 117 h 1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117">
                <a:moveTo>
                  <a:pt x="35" y="96"/>
                </a:moveTo>
                <a:lnTo>
                  <a:pt x="0" y="117"/>
                </a:lnTo>
                <a:lnTo>
                  <a:pt x="15" y="66"/>
                </a:lnTo>
                <a:lnTo>
                  <a:pt x="35" y="0"/>
                </a:lnTo>
                <a:lnTo>
                  <a:pt x="54" y="66"/>
                </a:lnTo>
                <a:lnTo>
                  <a:pt x="71" y="117"/>
                </a:lnTo>
                <a:lnTo>
                  <a:pt x="35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Freeform 13"/>
          <p:cNvSpPr>
            <a:spLocks/>
          </p:cNvSpPr>
          <p:nvPr/>
        </p:nvSpPr>
        <p:spPr bwMode="auto">
          <a:xfrm>
            <a:off x="7000875" y="2497138"/>
            <a:ext cx="200025" cy="115887"/>
          </a:xfrm>
          <a:custGeom>
            <a:avLst/>
            <a:gdLst>
              <a:gd name="T0" fmla="*/ 0 w 126"/>
              <a:gd name="T1" fmla="*/ 0 h 73"/>
              <a:gd name="T2" fmla="*/ 0 w 126"/>
              <a:gd name="T3" fmla="*/ 0 h 73"/>
              <a:gd name="T4" fmla="*/ 2147483647 w 126"/>
              <a:gd name="T5" fmla="*/ 2147483647 h 73"/>
              <a:gd name="T6" fmla="*/ 2147483647 w 126"/>
              <a:gd name="T7" fmla="*/ 2147483647 h 73"/>
              <a:gd name="T8" fmla="*/ 2147483647 w 126"/>
              <a:gd name="T9" fmla="*/ 2147483647 h 73"/>
              <a:gd name="T10" fmla="*/ 2147483647 w 126"/>
              <a:gd name="T11" fmla="*/ 2147483647 h 73"/>
              <a:gd name="T12" fmla="*/ 2147483647 w 126"/>
              <a:gd name="T13" fmla="*/ 2147483647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73"/>
              <a:gd name="T23" fmla="*/ 126 w 126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73">
                <a:moveTo>
                  <a:pt x="0" y="0"/>
                </a:moveTo>
                <a:lnTo>
                  <a:pt x="0" y="0"/>
                </a:lnTo>
                <a:lnTo>
                  <a:pt x="39" y="13"/>
                </a:lnTo>
                <a:lnTo>
                  <a:pt x="73" y="30"/>
                </a:lnTo>
                <a:lnTo>
                  <a:pt x="103" y="52"/>
                </a:lnTo>
                <a:lnTo>
                  <a:pt x="116" y="62"/>
                </a:lnTo>
                <a:lnTo>
                  <a:pt x="126" y="73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7" name="Freeform 14"/>
          <p:cNvSpPr>
            <a:spLocks/>
          </p:cNvSpPr>
          <p:nvPr/>
        </p:nvSpPr>
        <p:spPr bwMode="auto">
          <a:xfrm>
            <a:off x="7134225" y="2547938"/>
            <a:ext cx="107950" cy="106362"/>
          </a:xfrm>
          <a:custGeom>
            <a:avLst/>
            <a:gdLst>
              <a:gd name="T0" fmla="*/ 2147483647 w 69"/>
              <a:gd name="T1" fmla="*/ 2147483647 h 67"/>
              <a:gd name="T2" fmla="*/ 2147483647 w 69"/>
              <a:gd name="T3" fmla="*/ 0 h 67"/>
              <a:gd name="T4" fmla="*/ 2147483647 w 69"/>
              <a:gd name="T5" fmla="*/ 0 h 67"/>
              <a:gd name="T6" fmla="*/ 2147483647 w 69"/>
              <a:gd name="T7" fmla="*/ 0 h 67"/>
              <a:gd name="T8" fmla="*/ 2147483647 w 69"/>
              <a:gd name="T9" fmla="*/ 2147483647 h 67"/>
              <a:gd name="T10" fmla="*/ 2147483647 w 69"/>
              <a:gd name="T11" fmla="*/ 2147483647 h 67"/>
              <a:gd name="T12" fmla="*/ 2147483647 w 69"/>
              <a:gd name="T13" fmla="*/ 2147483647 h 67"/>
              <a:gd name="T14" fmla="*/ 2147483647 w 69"/>
              <a:gd name="T15" fmla="*/ 2147483647 h 67"/>
              <a:gd name="T16" fmla="*/ 0 w 69"/>
              <a:gd name="T17" fmla="*/ 2147483647 h 67"/>
              <a:gd name="T18" fmla="*/ 0 w 69"/>
              <a:gd name="T19" fmla="*/ 2147483647 h 67"/>
              <a:gd name="T20" fmla="*/ 2147483647 w 69"/>
              <a:gd name="T21" fmla="*/ 2147483647 h 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7"/>
              <a:gd name="T35" fmla="*/ 69 w 69"/>
              <a:gd name="T36" fmla="*/ 67 h 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7">
                <a:moveTo>
                  <a:pt x="26" y="26"/>
                </a:moveTo>
                <a:lnTo>
                  <a:pt x="30" y="0"/>
                </a:lnTo>
                <a:lnTo>
                  <a:pt x="33" y="0"/>
                </a:lnTo>
                <a:lnTo>
                  <a:pt x="48" y="30"/>
                </a:lnTo>
                <a:lnTo>
                  <a:pt x="69" y="67"/>
                </a:lnTo>
                <a:lnTo>
                  <a:pt x="30" y="47"/>
                </a:lnTo>
                <a:lnTo>
                  <a:pt x="0" y="32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Freeform 15"/>
          <p:cNvSpPr>
            <a:spLocks/>
          </p:cNvSpPr>
          <p:nvPr/>
        </p:nvSpPr>
        <p:spPr bwMode="auto">
          <a:xfrm>
            <a:off x="7410450" y="3122613"/>
            <a:ext cx="174625" cy="152400"/>
          </a:xfrm>
          <a:custGeom>
            <a:avLst/>
            <a:gdLst>
              <a:gd name="T0" fmla="*/ 2147483647 w 111"/>
              <a:gd name="T1" fmla="*/ 0 h 96"/>
              <a:gd name="T2" fmla="*/ 2147483647 w 111"/>
              <a:gd name="T3" fmla="*/ 0 h 96"/>
              <a:gd name="T4" fmla="*/ 2147483647 w 111"/>
              <a:gd name="T5" fmla="*/ 2147483647 h 96"/>
              <a:gd name="T6" fmla="*/ 2147483647 w 111"/>
              <a:gd name="T7" fmla="*/ 2147483647 h 96"/>
              <a:gd name="T8" fmla="*/ 2147483647 w 111"/>
              <a:gd name="T9" fmla="*/ 2147483647 h 96"/>
              <a:gd name="T10" fmla="*/ 2147483647 w 111"/>
              <a:gd name="T11" fmla="*/ 2147483647 h 96"/>
              <a:gd name="T12" fmla="*/ 0 w 111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96"/>
              <a:gd name="T23" fmla="*/ 111 w 111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96">
                <a:moveTo>
                  <a:pt x="111" y="0"/>
                </a:moveTo>
                <a:lnTo>
                  <a:pt x="111" y="0"/>
                </a:lnTo>
                <a:lnTo>
                  <a:pt x="85" y="32"/>
                </a:lnTo>
                <a:lnTo>
                  <a:pt x="57" y="57"/>
                </a:lnTo>
                <a:lnTo>
                  <a:pt x="28" y="81"/>
                </a:lnTo>
                <a:lnTo>
                  <a:pt x="15" y="90"/>
                </a:lnTo>
                <a:lnTo>
                  <a:pt x="0" y="96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Freeform 16"/>
          <p:cNvSpPr>
            <a:spLocks/>
          </p:cNvSpPr>
          <p:nvPr/>
        </p:nvSpPr>
        <p:spPr bwMode="auto">
          <a:xfrm>
            <a:off x="7356475" y="3217863"/>
            <a:ext cx="120650" cy="84137"/>
          </a:xfrm>
          <a:custGeom>
            <a:avLst/>
            <a:gdLst>
              <a:gd name="T0" fmla="*/ 2147483647 w 77"/>
              <a:gd name="T1" fmla="*/ 2147483647 h 53"/>
              <a:gd name="T2" fmla="*/ 2147483647 w 77"/>
              <a:gd name="T3" fmla="*/ 2147483647 h 53"/>
              <a:gd name="T4" fmla="*/ 2147483647 w 77"/>
              <a:gd name="T5" fmla="*/ 2147483647 h 53"/>
              <a:gd name="T6" fmla="*/ 2147483647 w 77"/>
              <a:gd name="T7" fmla="*/ 2147483647 h 53"/>
              <a:gd name="T8" fmla="*/ 2147483647 w 77"/>
              <a:gd name="T9" fmla="*/ 2147483647 h 53"/>
              <a:gd name="T10" fmla="*/ 0 w 77"/>
              <a:gd name="T11" fmla="*/ 2147483647 h 53"/>
              <a:gd name="T12" fmla="*/ 0 w 77"/>
              <a:gd name="T13" fmla="*/ 2147483647 h 53"/>
              <a:gd name="T14" fmla="*/ 2147483647 w 77"/>
              <a:gd name="T15" fmla="*/ 2147483647 h 53"/>
              <a:gd name="T16" fmla="*/ 2147483647 w 77"/>
              <a:gd name="T17" fmla="*/ 0 h 53"/>
              <a:gd name="T18" fmla="*/ 2147483647 w 77"/>
              <a:gd name="T19" fmla="*/ 0 h 53"/>
              <a:gd name="T20" fmla="*/ 2147483647 w 77"/>
              <a:gd name="T21" fmla="*/ 2147483647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7"/>
              <a:gd name="T34" fmla="*/ 0 h 53"/>
              <a:gd name="T35" fmla="*/ 77 w 77"/>
              <a:gd name="T36" fmla="*/ 53 h 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7" h="53">
                <a:moveTo>
                  <a:pt x="53" y="25"/>
                </a:moveTo>
                <a:lnTo>
                  <a:pt x="77" y="38"/>
                </a:lnTo>
                <a:lnTo>
                  <a:pt x="74" y="38"/>
                </a:lnTo>
                <a:lnTo>
                  <a:pt x="42" y="45"/>
                </a:lnTo>
                <a:lnTo>
                  <a:pt x="0" y="53"/>
                </a:lnTo>
                <a:lnTo>
                  <a:pt x="32" y="23"/>
                </a:lnTo>
                <a:lnTo>
                  <a:pt x="55" y="0"/>
                </a:lnTo>
                <a:lnTo>
                  <a:pt x="53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Freeform 17"/>
          <p:cNvSpPr>
            <a:spLocks/>
          </p:cNvSpPr>
          <p:nvPr/>
        </p:nvSpPr>
        <p:spPr bwMode="auto">
          <a:xfrm>
            <a:off x="6029325" y="3143250"/>
            <a:ext cx="177800" cy="152400"/>
          </a:xfrm>
          <a:custGeom>
            <a:avLst/>
            <a:gdLst>
              <a:gd name="T0" fmla="*/ 0 w 112"/>
              <a:gd name="T1" fmla="*/ 0 h 96"/>
              <a:gd name="T2" fmla="*/ 0 w 112"/>
              <a:gd name="T3" fmla="*/ 0 h 96"/>
              <a:gd name="T4" fmla="*/ 2147483647 w 112"/>
              <a:gd name="T5" fmla="*/ 2147483647 h 96"/>
              <a:gd name="T6" fmla="*/ 2147483647 w 112"/>
              <a:gd name="T7" fmla="*/ 2147483647 h 96"/>
              <a:gd name="T8" fmla="*/ 2147483647 w 112"/>
              <a:gd name="T9" fmla="*/ 2147483647 h 96"/>
              <a:gd name="T10" fmla="*/ 2147483647 w 112"/>
              <a:gd name="T11" fmla="*/ 2147483647 h 96"/>
              <a:gd name="T12" fmla="*/ 2147483647 w 112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96"/>
              <a:gd name="T23" fmla="*/ 112 w 112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96">
                <a:moveTo>
                  <a:pt x="0" y="0"/>
                </a:moveTo>
                <a:lnTo>
                  <a:pt x="0" y="0"/>
                </a:lnTo>
                <a:lnTo>
                  <a:pt x="26" y="32"/>
                </a:lnTo>
                <a:lnTo>
                  <a:pt x="54" y="59"/>
                </a:lnTo>
                <a:lnTo>
                  <a:pt x="82" y="81"/>
                </a:lnTo>
                <a:lnTo>
                  <a:pt x="97" y="89"/>
                </a:lnTo>
                <a:lnTo>
                  <a:pt x="112" y="96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1" name="Freeform 18"/>
          <p:cNvSpPr>
            <a:spLocks/>
          </p:cNvSpPr>
          <p:nvPr/>
        </p:nvSpPr>
        <p:spPr bwMode="auto">
          <a:xfrm>
            <a:off x="6140450" y="3236913"/>
            <a:ext cx="117475" cy="85725"/>
          </a:xfrm>
          <a:custGeom>
            <a:avLst/>
            <a:gdLst>
              <a:gd name="T0" fmla="*/ 2147483647 w 75"/>
              <a:gd name="T1" fmla="*/ 2147483647 h 54"/>
              <a:gd name="T2" fmla="*/ 0 w 75"/>
              <a:gd name="T3" fmla="*/ 2147483647 h 54"/>
              <a:gd name="T4" fmla="*/ 0 w 75"/>
              <a:gd name="T5" fmla="*/ 2147483647 h 54"/>
              <a:gd name="T6" fmla="*/ 0 w 75"/>
              <a:gd name="T7" fmla="*/ 2147483647 h 54"/>
              <a:gd name="T8" fmla="*/ 2147483647 w 75"/>
              <a:gd name="T9" fmla="*/ 2147483647 h 54"/>
              <a:gd name="T10" fmla="*/ 2147483647 w 75"/>
              <a:gd name="T11" fmla="*/ 2147483647 h 54"/>
              <a:gd name="T12" fmla="*/ 2147483647 w 75"/>
              <a:gd name="T13" fmla="*/ 2147483647 h 54"/>
              <a:gd name="T14" fmla="*/ 2147483647 w 75"/>
              <a:gd name="T15" fmla="*/ 2147483647 h 54"/>
              <a:gd name="T16" fmla="*/ 2147483647 w 75"/>
              <a:gd name="T17" fmla="*/ 0 h 54"/>
              <a:gd name="T18" fmla="*/ 2147483647 w 75"/>
              <a:gd name="T19" fmla="*/ 0 h 54"/>
              <a:gd name="T20" fmla="*/ 2147483647 w 75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5"/>
              <a:gd name="T34" fmla="*/ 0 h 54"/>
              <a:gd name="T35" fmla="*/ 75 w 75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5" h="54">
                <a:moveTo>
                  <a:pt x="21" y="26"/>
                </a:moveTo>
                <a:lnTo>
                  <a:pt x="0" y="39"/>
                </a:lnTo>
                <a:lnTo>
                  <a:pt x="34" y="45"/>
                </a:lnTo>
                <a:lnTo>
                  <a:pt x="75" y="54"/>
                </a:lnTo>
                <a:lnTo>
                  <a:pt x="45" y="24"/>
                </a:lnTo>
                <a:lnTo>
                  <a:pt x="21" y="0"/>
                </a:lnTo>
                <a:lnTo>
                  <a:pt x="21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Freeform 19"/>
          <p:cNvSpPr>
            <a:spLocks/>
          </p:cNvSpPr>
          <p:nvPr/>
        </p:nvSpPr>
        <p:spPr bwMode="auto">
          <a:xfrm>
            <a:off x="6276975" y="2535238"/>
            <a:ext cx="203200" cy="114300"/>
          </a:xfrm>
          <a:custGeom>
            <a:avLst/>
            <a:gdLst>
              <a:gd name="T0" fmla="*/ 2147483647 w 127"/>
              <a:gd name="T1" fmla="*/ 0 h 72"/>
              <a:gd name="T2" fmla="*/ 2147483647 w 127"/>
              <a:gd name="T3" fmla="*/ 0 h 72"/>
              <a:gd name="T4" fmla="*/ 2147483647 w 127"/>
              <a:gd name="T5" fmla="*/ 2147483647 h 72"/>
              <a:gd name="T6" fmla="*/ 2147483647 w 127"/>
              <a:gd name="T7" fmla="*/ 2147483647 h 72"/>
              <a:gd name="T8" fmla="*/ 2147483647 w 127"/>
              <a:gd name="T9" fmla="*/ 2147483647 h 72"/>
              <a:gd name="T10" fmla="*/ 2147483647 w 127"/>
              <a:gd name="T11" fmla="*/ 2147483647 h 72"/>
              <a:gd name="T12" fmla="*/ 0 w 127"/>
              <a:gd name="T13" fmla="*/ 2147483647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72"/>
              <a:gd name="T23" fmla="*/ 127 w 127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72">
                <a:moveTo>
                  <a:pt x="127" y="0"/>
                </a:moveTo>
                <a:lnTo>
                  <a:pt x="127" y="0"/>
                </a:lnTo>
                <a:lnTo>
                  <a:pt x="90" y="15"/>
                </a:lnTo>
                <a:lnTo>
                  <a:pt x="56" y="32"/>
                </a:lnTo>
                <a:lnTo>
                  <a:pt x="26" y="51"/>
                </a:lnTo>
                <a:lnTo>
                  <a:pt x="13" y="62"/>
                </a:lnTo>
                <a:lnTo>
                  <a:pt x="0" y="72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3" name="Freeform 20"/>
          <p:cNvSpPr>
            <a:spLocks/>
          </p:cNvSpPr>
          <p:nvPr/>
        </p:nvSpPr>
        <p:spPr bwMode="auto">
          <a:xfrm>
            <a:off x="6238875" y="2586038"/>
            <a:ext cx="107950" cy="107950"/>
          </a:xfrm>
          <a:custGeom>
            <a:avLst/>
            <a:gdLst>
              <a:gd name="T0" fmla="*/ 2147483647 w 68"/>
              <a:gd name="T1" fmla="*/ 2147483647 h 68"/>
              <a:gd name="T2" fmla="*/ 2147483647 w 68"/>
              <a:gd name="T3" fmla="*/ 0 h 68"/>
              <a:gd name="T4" fmla="*/ 2147483647 w 68"/>
              <a:gd name="T5" fmla="*/ 2147483647 h 68"/>
              <a:gd name="T6" fmla="*/ 2147483647 w 68"/>
              <a:gd name="T7" fmla="*/ 2147483647 h 68"/>
              <a:gd name="T8" fmla="*/ 2147483647 w 68"/>
              <a:gd name="T9" fmla="*/ 2147483647 h 68"/>
              <a:gd name="T10" fmla="*/ 0 w 68"/>
              <a:gd name="T11" fmla="*/ 2147483647 h 68"/>
              <a:gd name="T12" fmla="*/ 0 w 68"/>
              <a:gd name="T13" fmla="*/ 2147483647 h 68"/>
              <a:gd name="T14" fmla="*/ 2147483647 w 68"/>
              <a:gd name="T15" fmla="*/ 2147483647 h 68"/>
              <a:gd name="T16" fmla="*/ 2147483647 w 68"/>
              <a:gd name="T17" fmla="*/ 2147483647 h 68"/>
              <a:gd name="T18" fmla="*/ 2147483647 w 68"/>
              <a:gd name="T19" fmla="*/ 2147483647 h 68"/>
              <a:gd name="T20" fmla="*/ 2147483647 w 68"/>
              <a:gd name="T21" fmla="*/ 2147483647 h 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68"/>
              <a:gd name="T35" fmla="*/ 68 w 68"/>
              <a:gd name="T36" fmla="*/ 68 h 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68">
                <a:moveTo>
                  <a:pt x="43" y="25"/>
                </a:moveTo>
                <a:lnTo>
                  <a:pt x="38" y="0"/>
                </a:lnTo>
                <a:lnTo>
                  <a:pt x="36" y="2"/>
                </a:lnTo>
                <a:lnTo>
                  <a:pt x="21" y="30"/>
                </a:lnTo>
                <a:lnTo>
                  <a:pt x="0" y="68"/>
                </a:lnTo>
                <a:lnTo>
                  <a:pt x="38" y="47"/>
                </a:lnTo>
                <a:lnTo>
                  <a:pt x="68" y="34"/>
                </a:lnTo>
                <a:lnTo>
                  <a:pt x="68" y="32"/>
                </a:lnTo>
                <a:lnTo>
                  <a:pt x="43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Freeform 21"/>
          <p:cNvSpPr>
            <a:spLocks/>
          </p:cNvSpPr>
          <p:nvPr/>
        </p:nvSpPr>
        <p:spPr bwMode="auto">
          <a:xfrm>
            <a:off x="1635125" y="2381250"/>
            <a:ext cx="184150" cy="139700"/>
          </a:xfrm>
          <a:custGeom>
            <a:avLst/>
            <a:gdLst>
              <a:gd name="T0" fmla="*/ 2147483647 w 116"/>
              <a:gd name="T1" fmla="*/ 0 h 88"/>
              <a:gd name="T2" fmla="*/ 2147483647 w 116"/>
              <a:gd name="T3" fmla="*/ 0 h 88"/>
              <a:gd name="T4" fmla="*/ 2147483647 w 116"/>
              <a:gd name="T5" fmla="*/ 2147483647 h 88"/>
              <a:gd name="T6" fmla="*/ 2147483647 w 116"/>
              <a:gd name="T7" fmla="*/ 2147483647 h 88"/>
              <a:gd name="T8" fmla="*/ 2147483647 w 116"/>
              <a:gd name="T9" fmla="*/ 2147483647 h 88"/>
              <a:gd name="T10" fmla="*/ 2147483647 w 116"/>
              <a:gd name="T11" fmla="*/ 2147483647 h 88"/>
              <a:gd name="T12" fmla="*/ 0 w 116"/>
              <a:gd name="T13" fmla="*/ 2147483647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6"/>
              <a:gd name="T22" fmla="*/ 0 h 88"/>
              <a:gd name="T23" fmla="*/ 116 w 116"/>
              <a:gd name="T24" fmla="*/ 88 h 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6" h="88">
                <a:moveTo>
                  <a:pt x="116" y="0"/>
                </a:moveTo>
                <a:lnTo>
                  <a:pt x="116" y="0"/>
                </a:lnTo>
                <a:lnTo>
                  <a:pt x="80" y="20"/>
                </a:lnTo>
                <a:lnTo>
                  <a:pt x="47" y="41"/>
                </a:lnTo>
                <a:lnTo>
                  <a:pt x="22" y="65"/>
                </a:lnTo>
                <a:lnTo>
                  <a:pt x="9" y="75"/>
                </a:lnTo>
                <a:lnTo>
                  <a:pt x="0" y="88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5" name="Freeform 22"/>
          <p:cNvSpPr>
            <a:spLocks/>
          </p:cNvSpPr>
          <p:nvPr/>
        </p:nvSpPr>
        <p:spPr bwMode="auto">
          <a:xfrm>
            <a:off x="1600200" y="2457450"/>
            <a:ext cx="101600" cy="111125"/>
          </a:xfrm>
          <a:custGeom>
            <a:avLst/>
            <a:gdLst>
              <a:gd name="T0" fmla="*/ 2147483647 w 64"/>
              <a:gd name="T1" fmla="*/ 2147483647 h 70"/>
              <a:gd name="T2" fmla="*/ 2147483647 w 64"/>
              <a:gd name="T3" fmla="*/ 0 h 70"/>
              <a:gd name="T4" fmla="*/ 2147483647 w 64"/>
              <a:gd name="T5" fmla="*/ 0 h 70"/>
              <a:gd name="T6" fmla="*/ 2147483647 w 64"/>
              <a:gd name="T7" fmla="*/ 0 h 70"/>
              <a:gd name="T8" fmla="*/ 2147483647 w 64"/>
              <a:gd name="T9" fmla="*/ 2147483647 h 70"/>
              <a:gd name="T10" fmla="*/ 0 w 64"/>
              <a:gd name="T11" fmla="*/ 2147483647 h 70"/>
              <a:gd name="T12" fmla="*/ 0 w 64"/>
              <a:gd name="T13" fmla="*/ 2147483647 h 70"/>
              <a:gd name="T14" fmla="*/ 2147483647 w 64"/>
              <a:gd name="T15" fmla="*/ 2147483647 h 70"/>
              <a:gd name="T16" fmla="*/ 2147483647 w 64"/>
              <a:gd name="T17" fmla="*/ 2147483647 h 70"/>
              <a:gd name="T18" fmla="*/ 2147483647 w 64"/>
              <a:gd name="T19" fmla="*/ 2147483647 h 70"/>
              <a:gd name="T20" fmla="*/ 2147483647 w 64"/>
              <a:gd name="T21" fmla="*/ 2147483647 h 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70"/>
              <a:gd name="T35" fmla="*/ 64 w 64"/>
              <a:gd name="T36" fmla="*/ 70 h 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70">
                <a:moveTo>
                  <a:pt x="38" y="23"/>
                </a:moveTo>
                <a:lnTo>
                  <a:pt x="30" y="0"/>
                </a:lnTo>
                <a:lnTo>
                  <a:pt x="17" y="29"/>
                </a:lnTo>
                <a:lnTo>
                  <a:pt x="0" y="70"/>
                </a:lnTo>
                <a:lnTo>
                  <a:pt x="34" y="47"/>
                </a:lnTo>
                <a:lnTo>
                  <a:pt x="64" y="27"/>
                </a:lnTo>
                <a:lnTo>
                  <a:pt x="38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6" name="Freeform 23"/>
          <p:cNvSpPr>
            <a:spLocks/>
          </p:cNvSpPr>
          <p:nvPr/>
        </p:nvSpPr>
        <p:spPr bwMode="auto">
          <a:xfrm>
            <a:off x="1870075" y="3271838"/>
            <a:ext cx="180975" cy="149225"/>
          </a:xfrm>
          <a:custGeom>
            <a:avLst/>
            <a:gdLst>
              <a:gd name="T0" fmla="*/ 0 w 113"/>
              <a:gd name="T1" fmla="*/ 2147483647 h 94"/>
              <a:gd name="T2" fmla="*/ 0 w 113"/>
              <a:gd name="T3" fmla="*/ 2147483647 h 94"/>
              <a:gd name="T4" fmla="*/ 2147483647 w 113"/>
              <a:gd name="T5" fmla="*/ 2147483647 h 94"/>
              <a:gd name="T6" fmla="*/ 2147483647 w 113"/>
              <a:gd name="T7" fmla="*/ 2147483647 h 94"/>
              <a:gd name="T8" fmla="*/ 2147483647 w 113"/>
              <a:gd name="T9" fmla="*/ 2147483647 h 94"/>
              <a:gd name="T10" fmla="*/ 2147483647 w 113"/>
              <a:gd name="T11" fmla="*/ 2147483647 h 94"/>
              <a:gd name="T12" fmla="*/ 2147483647 w 113"/>
              <a:gd name="T13" fmla="*/ 0 h 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3"/>
              <a:gd name="T22" fmla="*/ 0 h 94"/>
              <a:gd name="T23" fmla="*/ 113 w 113"/>
              <a:gd name="T24" fmla="*/ 94 h 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3" h="94">
                <a:moveTo>
                  <a:pt x="0" y="94"/>
                </a:moveTo>
                <a:lnTo>
                  <a:pt x="0" y="94"/>
                </a:lnTo>
                <a:lnTo>
                  <a:pt x="36" y="73"/>
                </a:lnTo>
                <a:lnTo>
                  <a:pt x="66" y="51"/>
                </a:lnTo>
                <a:lnTo>
                  <a:pt x="92" y="26"/>
                </a:lnTo>
                <a:lnTo>
                  <a:pt x="103" y="13"/>
                </a:lnTo>
                <a:lnTo>
                  <a:pt x="113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7" name="Freeform 24"/>
          <p:cNvSpPr>
            <a:spLocks/>
          </p:cNvSpPr>
          <p:nvPr/>
        </p:nvSpPr>
        <p:spPr bwMode="auto">
          <a:xfrm>
            <a:off x="1987550" y="3224213"/>
            <a:ext cx="98425" cy="115887"/>
          </a:xfrm>
          <a:custGeom>
            <a:avLst/>
            <a:gdLst>
              <a:gd name="T0" fmla="*/ 2147483647 w 62"/>
              <a:gd name="T1" fmla="*/ 2147483647 h 73"/>
              <a:gd name="T2" fmla="*/ 2147483647 w 62"/>
              <a:gd name="T3" fmla="*/ 2147483647 h 73"/>
              <a:gd name="T4" fmla="*/ 2147483647 w 62"/>
              <a:gd name="T5" fmla="*/ 2147483647 h 73"/>
              <a:gd name="T6" fmla="*/ 2147483647 w 62"/>
              <a:gd name="T7" fmla="*/ 2147483647 h 73"/>
              <a:gd name="T8" fmla="*/ 2147483647 w 62"/>
              <a:gd name="T9" fmla="*/ 2147483647 h 73"/>
              <a:gd name="T10" fmla="*/ 2147483647 w 62"/>
              <a:gd name="T11" fmla="*/ 0 h 73"/>
              <a:gd name="T12" fmla="*/ 2147483647 w 62"/>
              <a:gd name="T13" fmla="*/ 0 h 73"/>
              <a:gd name="T14" fmla="*/ 2147483647 w 62"/>
              <a:gd name="T15" fmla="*/ 2147483647 h 73"/>
              <a:gd name="T16" fmla="*/ 0 w 62"/>
              <a:gd name="T17" fmla="*/ 2147483647 h 73"/>
              <a:gd name="T18" fmla="*/ 0 w 62"/>
              <a:gd name="T19" fmla="*/ 2147483647 h 73"/>
              <a:gd name="T20" fmla="*/ 2147483647 w 62"/>
              <a:gd name="T21" fmla="*/ 2147483647 h 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"/>
              <a:gd name="T34" fmla="*/ 0 h 73"/>
              <a:gd name="T35" fmla="*/ 62 w 62"/>
              <a:gd name="T36" fmla="*/ 73 h 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" h="73">
                <a:moveTo>
                  <a:pt x="25" y="49"/>
                </a:moveTo>
                <a:lnTo>
                  <a:pt x="36" y="73"/>
                </a:lnTo>
                <a:lnTo>
                  <a:pt x="47" y="41"/>
                </a:lnTo>
                <a:lnTo>
                  <a:pt x="62" y="0"/>
                </a:lnTo>
                <a:lnTo>
                  <a:pt x="28" y="26"/>
                </a:lnTo>
                <a:lnTo>
                  <a:pt x="0" y="45"/>
                </a:lnTo>
                <a:lnTo>
                  <a:pt x="25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8" name="Freeform 25"/>
          <p:cNvSpPr>
            <a:spLocks/>
          </p:cNvSpPr>
          <p:nvPr/>
        </p:nvSpPr>
        <p:spPr bwMode="auto">
          <a:xfrm>
            <a:off x="850900" y="3251200"/>
            <a:ext cx="177800" cy="149225"/>
          </a:xfrm>
          <a:custGeom>
            <a:avLst/>
            <a:gdLst>
              <a:gd name="T0" fmla="*/ 2147483647 w 112"/>
              <a:gd name="T1" fmla="*/ 2147483647 h 94"/>
              <a:gd name="T2" fmla="*/ 2147483647 w 112"/>
              <a:gd name="T3" fmla="*/ 2147483647 h 94"/>
              <a:gd name="T4" fmla="*/ 2147483647 w 112"/>
              <a:gd name="T5" fmla="*/ 2147483647 h 94"/>
              <a:gd name="T6" fmla="*/ 2147483647 w 112"/>
              <a:gd name="T7" fmla="*/ 2147483647 h 94"/>
              <a:gd name="T8" fmla="*/ 2147483647 w 112"/>
              <a:gd name="T9" fmla="*/ 2147483647 h 94"/>
              <a:gd name="T10" fmla="*/ 2147483647 w 112"/>
              <a:gd name="T11" fmla="*/ 2147483647 h 94"/>
              <a:gd name="T12" fmla="*/ 0 w 112"/>
              <a:gd name="T13" fmla="*/ 0 h 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94"/>
              <a:gd name="T23" fmla="*/ 112 w 112"/>
              <a:gd name="T24" fmla="*/ 94 h 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94">
                <a:moveTo>
                  <a:pt x="112" y="94"/>
                </a:moveTo>
                <a:lnTo>
                  <a:pt x="112" y="94"/>
                </a:lnTo>
                <a:lnTo>
                  <a:pt x="77" y="73"/>
                </a:lnTo>
                <a:lnTo>
                  <a:pt x="45" y="51"/>
                </a:lnTo>
                <a:lnTo>
                  <a:pt x="20" y="26"/>
                </a:lnTo>
                <a:lnTo>
                  <a:pt x="9" y="13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9" name="Freeform 26"/>
          <p:cNvSpPr>
            <a:spLocks/>
          </p:cNvSpPr>
          <p:nvPr/>
        </p:nvSpPr>
        <p:spPr bwMode="auto">
          <a:xfrm>
            <a:off x="819150" y="3203575"/>
            <a:ext cx="95250" cy="115888"/>
          </a:xfrm>
          <a:custGeom>
            <a:avLst/>
            <a:gdLst>
              <a:gd name="T0" fmla="*/ 2147483647 w 60"/>
              <a:gd name="T1" fmla="*/ 2147483647 h 73"/>
              <a:gd name="T2" fmla="*/ 2147483647 w 60"/>
              <a:gd name="T3" fmla="*/ 2147483647 h 73"/>
              <a:gd name="T4" fmla="*/ 2147483647 w 60"/>
              <a:gd name="T5" fmla="*/ 2147483647 h 73"/>
              <a:gd name="T6" fmla="*/ 2147483647 w 60"/>
              <a:gd name="T7" fmla="*/ 2147483647 h 73"/>
              <a:gd name="T8" fmla="*/ 2147483647 w 60"/>
              <a:gd name="T9" fmla="*/ 2147483647 h 73"/>
              <a:gd name="T10" fmla="*/ 0 w 60"/>
              <a:gd name="T11" fmla="*/ 0 h 73"/>
              <a:gd name="T12" fmla="*/ 0 w 60"/>
              <a:gd name="T13" fmla="*/ 0 h 73"/>
              <a:gd name="T14" fmla="*/ 2147483647 w 60"/>
              <a:gd name="T15" fmla="*/ 2147483647 h 73"/>
              <a:gd name="T16" fmla="*/ 2147483647 w 60"/>
              <a:gd name="T17" fmla="*/ 2147483647 h 73"/>
              <a:gd name="T18" fmla="*/ 2147483647 w 60"/>
              <a:gd name="T19" fmla="*/ 2147483647 h 73"/>
              <a:gd name="T20" fmla="*/ 2147483647 w 60"/>
              <a:gd name="T21" fmla="*/ 2147483647 h 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73"/>
              <a:gd name="T35" fmla="*/ 60 w 60"/>
              <a:gd name="T36" fmla="*/ 73 h 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73">
                <a:moveTo>
                  <a:pt x="34" y="49"/>
                </a:moveTo>
                <a:lnTo>
                  <a:pt x="26" y="73"/>
                </a:lnTo>
                <a:lnTo>
                  <a:pt x="26" y="71"/>
                </a:lnTo>
                <a:lnTo>
                  <a:pt x="15" y="41"/>
                </a:lnTo>
                <a:lnTo>
                  <a:pt x="0" y="0"/>
                </a:lnTo>
                <a:lnTo>
                  <a:pt x="34" y="26"/>
                </a:lnTo>
                <a:lnTo>
                  <a:pt x="60" y="45"/>
                </a:lnTo>
                <a:lnTo>
                  <a:pt x="34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0" name="Freeform 27"/>
          <p:cNvSpPr>
            <a:spLocks/>
          </p:cNvSpPr>
          <p:nvPr/>
        </p:nvSpPr>
        <p:spPr bwMode="auto">
          <a:xfrm>
            <a:off x="1098550" y="2381250"/>
            <a:ext cx="177800" cy="150813"/>
          </a:xfrm>
          <a:custGeom>
            <a:avLst/>
            <a:gdLst>
              <a:gd name="T0" fmla="*/ 0 w 112"/>
              <a:gd name="T1" fmla="*/ 0 h 95"/>
              <a:gd name="T2" fmla="*/ 0 w 112"/>
              <a:gd name="T3" fmla="*/ 0 h 95"/>
              <a:gd name="T4" fmla="*/ 2147483647 w 112"/>
              <a:gd name="T5" fmla="*/ 2147483647 h 95"/>
              <a:gd name="T6" fmla="*/ 2147483647 w 112"/>
              <a:gd name="T7" fmla="*/ 2147483647 h 95"/>
              <a:gd name="T8" fmla="*/ 2147483647 w 112"/>
              <a:gd name="T9" fmla="*/ 2147483647 h 95"/>
              <a:gd name="T10" fmla="*/ 2147483647 w 112"/>
              <a:gd name="T11" fmla="*/ 2147483647 h 95"/>
              <a:gd name="T12" fmla="*/ 2147483647 w 112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95"/>
              <a:gd name="T23" fmla="*/ 112 w 112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95">
                <a:moveTo>
                  <a:pt x="0" y="0"/>
                </a:moveTo>
                <a:lnTo>
                  <a:pt x="0" y="0"/>
                </a:lnTo>
                <a:lnTo>
                  <a:pt x="35" y="22"/>
                </a:lnTo>
                <a:lnTo>
                  <a:pt x="67" y="43"/>
                </a:lnTo>
                <a:lnTo>
                  <a:pt x="92" y="69"/>
                </a:lnTo>
                <a:lnTo>
                  <a:pt x="103" y="82"/>
                </a:lnTo>
                <a:lnTo>
                  <a:pt x="112" y="95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1" name="Freeform 28"/>
          <p:cNvSpPr>
            <a:spLocks/>
          </p:cNvSpPr>
          <p:nvPr/>
        </p:nvSpPr>
        <p:spPr bwMode="auto">
          <a:xfrm>
            <a:off x="1216025" y="2463800"/>
            <a:ext cx="95250" cy="115888"/>
          </a:xfrm>
          <a:custGeom>
            <a:avLst/>
            <a:gdLst>
              <a:gd name="T0" fmla="*/ 2147483647 w 60"/>
              <a:gd name="T1" fmla="*/ 2147483647 h 73"/>
              <a:gd name="T2" fmla="*/ 2147483647 w 60"/>
              <a:gd name="T3" fmla="*/ 0 h 73"/>
              <a:gd name="T4" fmla="*/ 2147483647 w 60"/>
              <a:gd name="T5" fmla="*/ 0 h 73"/>
              <a:gd name="T6" fmla="*/ 2147483647 w 60"/>
              <a:gd name="T7" fmla="*/ 0 h 73"/>
              <a:gd name="T8" fmla="*/ 2147483647 w 60"/>
              <a:gd name="T9" fmla="*/ 2147483647 h 73"/>
              <a:gd name="T10" fmla="*/ 2147483647 w 60"/>
              <a:gd name="T11" fmla="*/ 2147483647 h 73"/>
              <a:gd name="T12" fmla="*/ 2147483647 w 60"/>
              <a:gd name="T13" fmla="*/ 2147483647 h 73"/>
              <a:gd name="T14" fmla="*/ 2147483647 w 60"/>
              <a:gd name="T15" fmla="*/ 2147483647 h 73"/>
              <a:gd name="T16" fmla="*/ 0 w 60"/>
              <a:gd name="T17" fmla="*/ 2147483647 h 73"/>
              <a:gd name="T18" fmla="*/ 0 w 60"/>
              <a:gd name="T19" fmla="*/ 2147483647 h 73"/>
              <a:gd name="T20" fmla="*/ 2147483647 w 60"/>
              <a:gd name="T21" fmla="*/ 2147483647 h 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73"/>
              <a:gd name="T35" fmla="*/ 60 w 60"/>
              <a:gd name="T36" fmla="*/ 73 h 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73">
                <a:moveTo>
                  <a:pt x="24" y="23"/>
                </a:moveTo>
                <a:lnTo>
                  <a:pt x="34" y="0"/>
                </a:lnTo>
                <a:lnTo>
                  <a:pt x="45" y="32"/>
                </a:lnTo>
                <a:lnTo>
                  <a:pt x="60" y="73"/>
                </a:lnTo>
                <a:lnTo>
                  <a:pt x="26" y="47"/>
                </a:lnTo>
                <a:lnTo>
                  <a:pt x="0" y="28"/>
                </a:lnTo>
                <a:lnTo>
                  <a:pt x="24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2" name="Line 29"/>
          <p:cNvSpPr>
            <a:spLocks noChangeShapeType="1"/>
          </p:cNvSpPr>
          <p:nvPr/>
        </p:nvSpPr>
        <p:spPr bwMode="auto">
          <a:xfrm>
            <a:off x="1955800" y="1041400"/>
            <a:ext cx="15970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3" name="Line 30"/>
          <p:cNvSpPr>
            <a:spLocks noChangeShapeType="1"/>
          </p:cNvSpPr>
          <p:nvPr/>
        </p:nvSpPr>
        <p:spPr bwMode="auto">
          <a:xfrm>
            <a:off x="4943475" y="1041400"/>
            <a:ext cx="13081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4" name="Freeform 31"/>
          <p:cNvSpPr>
            <a:spLocks/>
          </p:cNvSpPr>
          <p:nvPr/>
        </p:nvSpPr>
        <p:spPr bwMode="auto">
          <a:xfrm>
            <a:off x="1717675" y="1352550"/>
            <a:ext cx="1835150" cy="393700"/>
          </a:xfrm>
          <a:custGeom>
            <a:avLst/>
            <a:gdLst>
              <a:gd name="T0" fmla="*/ 0 w 1155"/>
              <a:gd name="T1" fmla="*/ 2147483647 h 248"/>
              <a:gd name="T2" fmla="*/ 2147483647 w 1155"/>
              <a:gd name="T3" fmla="*/ 0 h 248"/>
              <a:gd name="T4" fmla="*/ 2147483647 w 1155"/>
              <a:gd name="T5" fmla="*/ 0 h 248"/>
              <a:gd name="T6" fmla="*/ 0 60000 65536"/>
              <a:gd name="T7" fmla="*/ 0 60000 65536"/>
              <a:gd name="T8" fmla="*/ 0 60000 65536"/>
              <a:gd name="T9" fmla="*/ 0 w 1155"/>
              <a:gd name="T10" fmla="*/ 0 h 248"/>
              <a:gd name="T11" fmla="*/ 1155 w 1155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5" h="248">
                <a:moveTo>
                  <a:pt x="0" y="248"/>
                </a:moveTo>
                <a:lnTo>
                  <a:pt x="984" y="0"/>
                </a:lnTo>
                <a:lnTo>
                  <a:pt x="115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5" name="Freeform 32"/>
          <p:cNvSpPr>
            <a:spLocks/>
          </p:cNvSpPr>
          <p:nvPr/>
        </p:nvSpPr>
        <p:spPr bwMode="auto">
          <a:xfrm>
            <a:off x="4905375" y="1376363"/>
            <a:ext cx="1377950" cy="476250"/>
          </a:xfrm>
          <a:custGeom>
            <a:avLst/>
            <a:gdLst>
              <a:gd name="T0" fmla="*/ 0 w 931"/>
              <a:gd name="T1" fmla="*/ 0 h 300"/>
              <a:gd name="T2" fmla="*/ 2147483647 w 931"/>
              <a:gd name="T3" fmla="*/ 0 h 300"/>
              <a:gd name="T4" fmla="*/ 2147483647 w 931"/>
              <a:gd name="T5" fmla="*/ 2147483647 h 300"/>
              <a:gd name="T6" fmla="*/ 0 60000 65536"/>
              <a:gd name="T7" fmla="*/ 0 60000 65536"/>
              <a:gd name="T8" fmla="*/ 0 60000 65536"/>
              <a:gd name="T9" fmla="*/ 0 w 931"/>
              <a:gd name="T10" fmla="*/ 0 h 300"/>
              <a:gd name="T11" fmla="*/ 931 w 931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1" h="300">
                <a:moveTo>
                  <a:pt x="0" y="0"/>
                </a:moveTo>
                <a:lnTo>
                  <a:pt x="253" y="0"/>
                </a:lnTo>
                <a:lnTo>
                  <a:pt x="931" y="30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6" name="Freeform 33"/>
          <p:cNvSpPr>
            <a:spLocks/>
          </p:cNvSpPr>
          <p:nvPr/>
        </p:nvSpPr>
        <p:spPr bwMode="auto">
          <a:xfrm>
            <a:off x="1479550" y="1682750"/>
            <a:ext cx="2073275" cy="387350"/>
          </a:xfrm>
          <a:custGeom>
            <a:avLst/>
            <a:gdLst>
              <a:gd name="T0" fmla="*/ 0 w 1305"/>
              <a:gd name="T1" fmla="*/ 2147483647 h 244"/>
              <a:gd name="T2" fmla="*/ 2147483647 w 1305"/>
              <a:gd name="T3" fmla="*/ 0 h 244"/>
              <a:gd name="T4" fmla="*/ 2147483647 w 1305"/>
              <a:gd name="T5" fmla="*/ 0 h 244"/>
              <a:gd name="T6" fmla="*/ 0 60000 65536"/>
              <a:gd name="T7" fmla="*/ 0 60000 65536"/>
              <a:gd name="T8" fmla="*/ 0 60000 65536"/>
              <a:gd name="T9" fmla="*/ 0 w 1305"/>
              <a:gd name="T10" fmla="*/ 0 h 244"/>
              <a:gd name="T11" fmla="*/ 1305 w 1305"/>
              <a:gd name="T12" fmla="*/ 244 h 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5" h="244">
                <a:moveTo>
                  <a:pt x="0" y="244"/>
                </a:moveTo>
                <a:lnTo>
                  <a:pt x="1136" y="0"/>
                </a:lnTo>
                <a:lnTo>
                  <a:pt x="130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7" name="Freeform 34"/>
          <p:cNvSpPr>
            <a:spLocks/>
          </p:cNvSpPr>
          <p:nvPr/>
        </p:nvSpPr>
        <p:spPr bwMode="auto">
          <a:xfrm>
            <a:off x="4552950" y="1692275"/>
            <a:ext cx="1755775" cy="509588"/>
          </a:xfrm>
          <a:custGeom>
            <a:avLst/>
            <a:gdLst>
              <a:gd name="T0" fmla="*/ 0 w 1187"/>
              <a:gd name="T1" fmla="*/ 0 h 321"/>
              <a:gd name="T2" fmla="*/ 2147483647 w 1187"/>
              <a:gd name="T3" fmla="*/ 0 h 321"/>
              <a:gd name="T4" fmla="*/ 2147483647 w 1187"/>
              <a:gd name="T5" fmla="*/ 2147483647 h 321"/>
              <a:gd name="T6" fmla="*/ 0 60000 65536"/>
              <a:gd name="T7" fmla="*/ 0 60000 65536"/>
              <a:gd name="T8" fmla="*/ 0 60000 65536"/>
              <a:gd name="T9" fmla="*/ 0 w 1187"/>
              <a:gd name="T10" fmla="*/ 0 h 321"/>
              <a:gd name="T11" fmla="*/ 1187 w 1187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7" h="321">
                <a:moveTo>
                  <a:pt x="0" y="0"/>
                </a:moveTo>
                <a:lnTo>
                  <a:pt x="500" y="0"/>
                </a:lnTo>
                <a:lnTo>
                  <a:pt x="1187" y="32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8" name="Freeform 35"/>
          <p:cNvSpPr>
            <a:spLocks/>
          </p:cNvSpPr>
          <p:nvPr/>
        </p:nvSpPr>
        <p:spPr bwMode="auto">
          <a:xfrm>
            <a:off x="2192338" y="2022475"/>
            <a:ext cx="1368425" cy="349250"/>
          </a:xfrm>
          <a:custGeom>
            <a:avLst/>
            <a:gdLst>
              <a:gd name="T0" fmla="*/ 2147483647 w 862"/>
              <a:gd name="T1" fmla="*/ 0 h 220"/>
              <a:gd name="T2" fmla="*/ 2147483647 w 862"/>
              <a:gd name="T3" fmla="*/ 0 h 220"/>
              <a:gd name="T4" fmla="*/ 0 w 862"/>
              <a:gd name="T5" fmla="*/ 2147483647 h 220"/>
              <a:gd name="T6" fmla="*/ 0 60000 65536"/>
              <a:gd name="T7" fmla="*/ 0 60000 65536"/>
              <a:gd name="T8" fmla="*/ 0 60000 65536"/>
              <a:gd name="T9" fmla="*/ 0 w 862"/>
              <a:gd name="T10" fmla="*/ 0 h 220"/>
              <a:gd name="T11" fmla="*/ 862 w 862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2" h="220">
                <a:moveTo>
                  <a:pt x="862" y="0"/>
                </a:moveTo>
                <a:lnTo>
                  <a:pt x="684" y="0"/>
                </a:lnTo>
                <a:lnTo>
                  <a:pt x="0" y="22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9" name="Freeform 36"/>
          <p:cNvSpPr>
            <a:spLocks/>
          </p:cNvSpPr>
          <p:nvPr/>
        </p:nvSpPr>
        <p:spPr bwMode="auto">
          <a:xfrm>
            <a:off x="1946275" y="2547938"/>
            <a:ext cx="1606550" cy="434975"/>
          </a:xfrm>
          <a:custGeom>
            <a:avLst/>
            <a:gdLst>
              <a:gd name="T0" fmla="*/ 0 w 1012"/>
              <a:gd name="T1" fmla="*/ 2147483647 h 274"/>
              <a:gd name="T2" fmla="*/ 2147483647 w 1012"/>
              <a:gd name="T3" fmla="*/ 0 h 274"/>
              <a:gd name="T4" fmla="*/ 2147483647 w 1012"/>
              <a:gd name="T5" fmla="*/ 0 h 274"/>
              <a:gd name="T6" fmla="*/ 0 60000 65536"/>
              <a:gd name="T7" fmla="*/ 0 60000 65536"/>
              <a:gd name="T8" fmla="*/ 0 60000 65536"/>
              <a:gd name="T9" fmla="*/ 0 w 1012"/>
              <a:gd name="T10" fmla="*/ 0 h 274"/>
              <a:gd name="T11" fmla="*/ 1012 w 1012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2" h="274">
                <a:moveTo>
                  <a:pt x="0" y="274"/>
                </a:moveTo>
                <a:lnTo>
                  <a:pt x="836" y="0"/>
                </a:lnTo>
                <a:lnTo>
                  <a:pt x="101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0" name="Freeform 37"/>
          <p:cNvSpPr>
            <a:spLocks/>
          </p:cNvSpPr>
          <p:nvPr/>
        </p:nvSpPr>
        <p:spPr bwMode="auto">
          <a:xfrm>
            <a:off x="5099050" y="2547938"/>
            <a:ext cx="1308100" cy="566737"/>
          </a:xfrm>
          <a:custGeom>
            <a:avLst/>
            <a:gdLst>
              <a:gd name="T0" fmla="*/ 0 w 884"/>
              <a:gd name="T1" fmla="*/ 0 h 357"/>
              <a:gd name="T2" fmla="*/ 2147483647 w 884"/>
              <a:gd name="T3" fmla="*/ 0 h 357"/>
              <a:gd name="T4" fmla="*/ 2147483647 w 884"/>
              <a:gd name="T5" fmla="*/ 2147483647 h 357"/>
              <a:gd name="T6" fmla="*/ 0 60000 65536"/>
              <a:gd name="T7" fmla="*/ 0 60000 65536"/>
              <a:gd name="T8" fmla="*/ 0 60000 65536"/>
              <a:gd name="T9" fmla="*/ 0 w 884"/>
              <a:gd name="T10" fmla="*/ 0 h 357"/>
              <a:gd name="T11" fmla="*/ 884 w 884"/>
              <a:gd name="T12" fmla="*/ 357 h 3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4" h="357">
                <a:moveTo>
                  <a:pt x="0" y="0"/>
                </a:moveTo>
                <a:lnTo>
                  <a:pt x="124" y="0"/>
                </a:lnTo>
                <a:lnTo>
                  <a:pt x="884" y="35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1" name="Line 38"/>
          <p:cNvSpPr>
            <a:spLocks noChangeShapeType="1"/>
          </p:cNvSpPr>
          <p:nvPr/>
        </p:nvSpPr>
        <p:spPr bwMode="auto">
          <a:xfrm>
            <a:off x="4454525" y="3441700"/>
            <a:ext cx="21875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2" name="Line 39"/>
          <p:cNvSpPr>
            <a:spLocks noChangeShapeType="1"/>
          </p:cNvSpPr>
          <p:nvPr/>
        </p:nvSpPr>
        <p:spPr bwMode="auto">
          <a:xfrm flipH="1">
            <a:off x="4811713" y="4384675"/>
            <a:ext cx="16398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3" name="Line 40"/>
          <p:cNvSpPr>
            <a:spLocks noChangeShapeType="1"/>
          </p:cNvSpPr>
          <p:nvPr/>
        </p:nvSpPr>
        <p:spPr bwMode="auto">
          <a:xfrm>
            <a:off x="1546225" y="4371975"/>
            <a:ext cx="2006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4" name="Freeform 41"/>
          <p:cNvSpPr>
            <a:spLocks/>
          </p:cNvSpPr>
          <p:nvPr/>
        </p:nvSpPr>
        <p:spPr bwMode="auto">
          <a:xfrm>
            <a:off x="1606550" y="5078413"/>
            <a:ext cx="1946275" cy="288925"/>
          </a:xfrm>
          <a:custGeom>
            <a:avLst/>
            <a:gdLst>
              <a:gd name="T0" fmla="*/ 2147483647 w 1226"/>
              <a:gd name="T1" fmla="*/ 0 h 182"/>
              <a:gd name="T2" fmla="*/ 2147483647 w 1226"/>
              <a:gd name="T3" fmla="*/ 0 h 182"/>
              <a:gd name="T4" fmla="*/ 0 w 1226"/>
              <a:gd name="T5" fmla="*/ 2147483647 h 182"/>
              <a:gd name="T6" fmla="*/ 0 60000 65536"/>
              <a:gd name="T7" fmla="*/ 0 60000 65536"/>
              <a:gd name="T8" fmla="*/ 0 60000 65536"/>
              <a:gd name="T9" fmla="*/ 0 w 1226"/>
              <a:gd name="T10" fmla="*/ 0 h 182"/>
              <a:gd name="T11" fmla="*/ 1226 w 12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6" h="182">
                <a:moveTo>
                  <a:pt x="1226" y="0"/>
                </a:moveTo>
                <a:lnTo>
                  <a:pt x="591" y="0"/>
                </a:lnTo>
                <a:lnTo>
                  <a:pt x="0" y="18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5" name="Freeform 42"/>
          <p:cNvSpPr>
            <a:spLocks/>
          </p:cNvSpPr>
          <p:nvPr/>
        </p:nvSpPr>
        <p:spPr bwMode="auto">
          <a:xfrm>
            <a:off x="1466850" y="5376863"/>
            <a:ext cx="2085975" cy="112712"/>
          </a:xfrm>
          <a:custGeom>
            <a:avLst/>
            <a:gdLst>
              <a:gd name="T0" fmla="*/ 2147483647 w 1314"/>
              <a:gd name="T1" fmla="*/ 0 h 71"/>
              <a:gd name="T2" fmla="*/ 2147483647 w 1314"/>
              <a:gd name="T3" fmla="*/ 0 h 71"/>
              <a:gd name="T4" fmla="*/ 0 w 1314"/>
              <a:gd name="T5" fmla="*/ 2147483647 h 71"/>
              <a:gd name="T6" fmla="*/ 0 60000 65536"/>
              <a:gd name="T7" fmla="*/ 0 60000 65536"/>
              <a:gd name="T8" fmla="*/ 0 60000 65536"/>
              <a:gd name="T9" fmla="*/ 0 w 1314"/>
              <a:gd name="T10" fmla="*/ 0 h 71"/>
              <a:gd name="T11" fmla="*/ 1314 w 1314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4" h="71">
                <a:moveTo>
                  <a:pt x="1314" y="0"/>
                </a:moveTo>
                <a:lnTo>
                  <a:pt x="674" y="0"/>
                </a:lnTo>
                <a:lnTo>
                  <a:pt x="0" y="7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6" name="Freeform 43"/>
          <p:cNvSpPr>
            <a:spLocks/>
          </p:cNvSpPr>
          <p:nvPr/>
        </p:nvSpPr>
        <p:spPr bwMode="auto">
          <a:xfrm>
            <a:off x="1406525" y="4759325"/>
            <a:ext cx="2146300" cy="292100"/>
          </a:xfrm>
          <a:custGeom>
            <a:avLst/>
            <a:gdLst>
              <a:gd name="T0" fmla="*/ 2147483647 w 1352"/>
              <a:gd name="T1" fmla="*/ 0 h 184"/>
              <a:gd name="T2" fmla="*/ 2147483647 w 1352"/>
              <a:gd name="T3" fmla="*/ 0 h 184"/>
              <a:gd name="T4" fmla="*/ 0 w 1352"/>
              <a:gd name="T5" fmla="*/ 2147483647 h 184"/>
              <a:gd name="T6" fmla="*/ 0 60000 65536"/>
              <a:gd name="T7" fmla="*/ 0 60000 65536"/>
              <a:gd name="T8" fmla="*/ 0 60000 65536"/>
              <a:gd name="T9" fmla="*/ 0 w 1352"/>
              <a:gd name="T10" fmla="*/ 0 h 184"/>
              <a:gd name="T11" fmla="*/ 1352 w 13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2" h="184">
                <a:moveTo>
                  <a:pt x="1352" y="0"/>
                </a:moveTo>
                <a:lnTo>
                  <a:pt x="714" y="0"/>
                </a:lnTo>
                <a:lnTo>
                  <a:pt x="0" y="18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7" name="Freeform 44"/>
          <p:cNvSpPr>
            <a:spLocks/>
          </p:cNvSpPr>
          <p:nvPr/>
        </p:nvSpPr>
        <p:spPr bwMode="auto">
          <a:xfrm>
            <a:off x="4410075" y="4759325"/>
            <a:ext cx="2193925" cy="292100"/>
          </a:xfrm>
          <a:custGeom>
            <a:avLst/>
            <a:gdLst>
              <a:gd name="T0" fmla="*/ 0 w 1450"/>
              <a:gd name="T1" fmla="*/ 0 h 184"/>
              <a:gd name="T2" fmla="*/ 2147483647 w 1450"/>
              <a:gd name="T3" fmla="*/ 0 h 184"/>
              <a:gd name="T4" fmla="*/ 2147483647 w 1450"/>
              <a:gd name="T5" fmla="*/ 2147483647 h 184"/>
              <a:gd name="T6" fmla="*/ 0 60000 65536"/>
              <a:gd name="T7" fmla="*/ 0 60000 65536"/>
              <a:gd name="T8" fmla="*/ 0 60000 65536"/>
              <a:gd name="T9" fmla="*/ 0 w 1450"/>
              <a:gd name="T10" fmla="*/ 0 h 184"/>
              <a:gd name="T11" fmla="*/ 1450 w 1450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0" h="184">
                <a:moveTo>
                  <a:pt x="0" y="0"/>
                </a:moveTo>
                <a:lnTo>
                  <a:pt x="564" y="0"/>
                </a:lnTo>
                <a:lnTo>
                  <a:pt x="1450" y="18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8" name="Freeform 45"/>
          <p:cNvSpPr>
            <a:spLocks/>
          </p:cNvSpPr>
          <p:nvPr/>
        </p:nvSpPr>
        <p:spPr bwMode="auto">
          <a:xfrm>
            <a:off x="4781550" y="5078413"/>
            <a:ext cx="1492250" cy="307975"/>
          </a:xfrm>
          <a:custGeom>
            <a:avLst/>
            <a:gdLst>
              <a:gd name="T0" fmla="*/ 0 w 1009"/>
              <a:gd name="T1" fmla="*/ 0 h 194"/>
              <a:gd name="T2" fmla="*/ 2147483647 w 1009"/>
              <a:gd name="T3" fmla="*/ 0 h 194"/>
              <a:gd name="T4" fmla="*/ 2147483647 w 1009"/>
              <a:gd name="T5" fmla="*/ 2147483647 h 194"/>
              <a:gd name="T6" fmla="*/ 0 60000 65536"/>
              <a:gd name="T7" fmla="*/ 0 60000 65536"/>
              <a:gd name="T8" fmla="*/ 0 60000 65536"/>
              <a:gd name="T9" fmla="*/ 0 w 1009"/>
              <a:gd name="T10" fmla="*/ 0 h 194"/>
              <a:gd name="T11" fmla="*/ 1009 w 1009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9" h="194">
                <a:moveTo>
                  <a:pt x="0" y="0"/>
                </a:moveTo>
                <a:lnTo>
                  <a:pt x="331" y="0"/>
                </a:lnTo>
                <a:lnTo>
                  <a:pt x="1009" y="19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" name="Freeform 46"/>
          <p:cNvSpPr>
            <a:spLocks/>
          </p:cNvSpPr>
          <p:nvPr/>
        </p:nvSpPr>
        <p:spPr bwMode="auto">
          <a:xfrm>
            <a:off x="4484688" y="5376863"/>
            <a:ext cx="1941512" cy="98425"/>
          </a:xfrm>
          <a:custGeom>
            <a:avLst/>
            <a:gdLst>
              <a:gd name="T0" fmla="*/ 0 w 1262"/>
              <a:gd name="T1" fmla="*/ 0 h 62"/>
              <a:gd name="T2" fmla="*/ 2147483647 w 1262"/>
              <a:gd name="T3" fmla="*/ 0 h 62"/>
              <a:gd name="T4" fmla="*/ 2147483647 w 1262"/>
              <a:gd name="T5" fmla="*/ 2147483647 h 62"/>
              <a:gd name="T6" fmla="*/ 0 60000 65536"/>
              <a:gd name="T7" fmla="*/ 0 60000 65536"/>
              <a:gd name="T8" fmla="*/ 0 60000 65536"/>
              <a:gd name="T9" fmla="*/ 0 w 1262"/>
              <a:gd name="T10" fmla="*/ 0 h 62"/>
              <a:gd name="T11" fmla="*/ 1262 w 1262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2" h="62">
                <a:moveTo>
                  <a:pt x="0" y="0"/>
                </a:moveTo>
                <a:lnTo>
                  <a:pt x="492" y="0"/>
                </a:lnTo>
                <a:lnTo>
                  <a:pt x="1262" y="6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0" name="Freeform 47"/>
          <p:cNvSpPr>
            <a:spLocks/>
          </p:cNvSpPr>
          <p:nvPr/>
        </p:nvSpPr>
        <p:spPr bwMode="auto">
          <a:xfrm>
            <a:off x="1749425" y="2911475"/>
            <a:ext cx="1803400" cy="238125"/>
          </a:xfrm>
          <a:custGeom>
            <a:avLst/>
            <a:gdLst>
              <a:gd name="T0" fmla="*/ 2147483647 w 1136"/>
              <a:gd name="T1" fmla="*/ 0 h 150"/>
              <a:gd name="T2" fmla="*/ 2147483647 w 1136"/>
              <a:gd name="T3" fmla="*/ 0 h 150"/>
              <a:gd name="T4" fmla="*/ 0 w 1136"/>
              <a:gd name="T5" fmla="*/ 2147483647 h 150"/>
              <a:gd name="T6" fmla="*/ 0 60000 65536"/>
              <a:gd name="T7" fmla="*/ 0 60000 65536"/>
              <a:gd name="T8" fmla="*/ 0 60000 65536"/>
              <a:gd name="T9" fmla="*/ 0 w 1136"/>
              <a:gd name="T10" fmla="*/ 0 h 150"/>
              <a:gd name="T11" fmla="*/ 1136 w 1136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6" h="150">
                <a:moveTo>
                  <a:pt x="1136" y="0"/>
                </a:moveTo>
                <a:lnTo>
                  <a:pt x="960" y="0"/>
                </a:lnTo>
                <a:lnTo>
                  <a:pt x="0" y="15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1" name="Freeform 48"/>
          <p:cNvSpPr>
            <a:spLocks/>
          </p:cNvSpPr>
          <p:nvPr/>
        </p:nvSpPr>
        <p:spPr bwMode="auto">
          <a:xfrm>
            <a:off x="1606550" y="5903913"/>
            <a:ext cx="1946275" cy="176212"/>
          </a:xfrm>
          <a:custGeom>
            <a:avLst/>
            <a:gdLst>
              <a:gd name="T0" fmla="*/ 2147483647 w 1226"/>
              <a:gd name="T1" fmla="*/ 2147483647 h 111"/>
              <a:gd name="T2" fmla="*/ 2147483647 w 1226"/>
              <a:gd name="T3" fmla="*/ 2147483647 h 111"/>
              <a:gd name="T4" fmla="*/ 0 w 1226"/>
              <a:gd name="T5" fmla="*/ 0 h 111"/>
              <a:gd name="T6" fmla="*/ 0 60000 65536"/>
              <a:gd name="T7" fmla="*/ 0 60000 65536"/>
              <a:gd name="T8" fmla="*/ 0 60000 65536"/>
              <a:gd name="T9" fmla="*/ 0 w 1226"/>
              <a:gd name="T10" fmla="*/ 0 h 111"/>
              <a:gd name="T11" fmla="*/ 1226 w 1226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6" h="111">
                <a:moveTo>
                  <a:pt x="1226" y="111"/>
                </a:moveTo>
                <a:lnTo>
                  <a:pt x="582" y="11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2" name="Freeform 49"/>
          <p:cNvSpPr>
            <a:spLocks/>
          </p:cNvSpPr>
          <p:nvPr/>
        </p:nvSpPr>
        <p:spPr bwMode="auto">
          <a:xfrm>
            <a:off x="4591050" y="5916613"/>
            <a:ext cx="1698625" cy="163512"/>
          </a:xfrm>
          <a:custGeom>
            <a:avLst/>
            <a:gdLst>
              <a:gd name="T0" fmla="*/ 0 w 1147"/>
              <a:gd name="T1" fmla="*/ 2147483647 h 103"/>
              <a:gd name="T2" fmla="*/ 2147483647 w 1147"/>
              <a:gd name="T3" fmla="*/ 2147483647 h 103"/>
              <a:gd name="T4" fmla="*/ 2147483647 w 1147"/>
              <a:gd name="T5" fmla="*/ 0 h 103"/>
              <a:gd name="T6" fmla="*/ 0 60000 65536"/>
              <a:gd name="T7" fmla="*/ 0 60000 65536"/>
              <a:gd name="T8" fmla="*/ 0 60000 65536"/>
              <a:gd name="T9" fmla="*/ 0 w 1147"/>
              <a:gd name="T10" fmla="*/ 0 h 103"/>
              <a:gd name="T11" fmla="*/ 1147 w 1147"/>
              <a:gd name="T12" fmla="*/ 103 h 1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7" h="103">
                <a:moveTo>
                  <a:pt x="0" y="103"/>
                </a:moveTo>
                <a:lnTo>
                  <a:pt x="450" y="103"/>
                </a:lnTo>
                <a:lnTo>
                  <a:pt x="1147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3" name="Freeform 50"/>
          <p:cNvSpPr>
            <a:spLocks/>
          </p:cNvSpPr>
          <p:nvPr/>
        </p:nvSpPr>
        <p:spPr bwMode="auto">
          <a:xfrm>
            <a:off x="1225550" y="5532438"/>
            <a:ext cx="285750" cy="122237"/>
          </a:xfrm>
          <a:custGeom>
            <a:avLst/>
            <a:gdLst>
              <a:gd name="T0" fmla="*/ 2147483647 w 179"/>
              <a:gd name="T1" fmla="*/ 0 h 77"/>
              <a:gd name="T2" fmla="*/ 2147483647 w 179"/>
              <a:gd name="T3" fmla="*/ 2147483647 h 77"/>
              <a:gd name="T4" fmla="*/ 0 w 179"/>
              <a:gd name="T5" fmla="*/ 2147483647 h 77"/>
              <a:gd name="T6" fmla="*/ 0 w 179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79"/>
              <a:gd name="T13" fmla="*/ 0 h 77"/>
              <a:gd name="T14" fmla="*/ 179 w 179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9" h="77">
                <a:moveTo>
                  <a:pt x="179" y="0"/>
                </a:moveTo>
                <a:lnTo>
                  <a:pt x="179" y="77"/>
                </a:lnTo>
                <a:lnTo>
                  <a:pt x="0" y="77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4" name="Freeform 51"/>
          <p:cNvSpPr>
            <a:spLocks/>
          </p:cNvSpPr>
          <p:nvPr/>
        </p:nvSpPr>
        <p:spPr bwMode="auto">
          <a:xfrm>
            <a:off x="1368425" y="5654675"/>
            <a:ext cx="2184400" cy="127000"/>
          </a:xfrm>
          <a:custGeom>
            <a:avLst/>
            <a:gdLst>
              <a:gd name="T0" fmla="*/ 0 w 1376"/>
              <a:gd name="T1" fmla="*/ 0 h 80"/>
              <a:gd name="T2" fmla="*/ 0 w 1376"/>
              <a:gd name="T3" fmla="*/ 2147483647 h 80"/>
              <a:gd name="T4" fmla="*/ 2147483647 w 1376"/>
              <a:gd name="T5" fmla="*/ 2147483647 h 80"/>
              <a:gd name="T6" fmla="*/ 0 60000 65536"/>
              <a:gd name="T7" fmla="*/ 0 60000 65536"/>
              <a:gd name="T8" fmla="*/ 0 60000 65536"/>
              <a:gd name="T9" fmla="*/ 0 w 1376"/>
              <a:gd name="T10" fmla="*/ 0 h 80"/>
              <a:gd name="T11" fmla="*/ 1376 w 1376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6" h="80">
                <a:moveTo>
                  <a:pt x="0" y="0"/>
                </a:moveTo>
                <a:lnTo>
                  <a:pt x="0" y="80"/>
                </a:lnTo>
                <a:lnTo>
                  <a:pt x="1376" y="8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5" name="Freeform 52"/>
          <p:cNvSpPr>
            <a:spLocks/>
          </p:cNvSpPr>
          <p:nvPr/>
        </p:nvSpPr>
        <p:spPr bwMode="auto">
          <a:xfrm>
            <a:off x="6356350" y="5532438"/>
            <a:ext cx="701675" cy="122237"/>
          </a:xfrm>
          <a:custGeom>
            <a:avLst/>
            <a:gdLst>
              <a:gd name="T0" fmla="*/ 0 w 442"/>
              <a:gd name="T1" fmla="*/ 0 h 77"/>
              <a:gd name="T2" fmla="*/ 0 w 442"/>
              <a:gd name="T3" fmla="*/ 2147483647 h 77"/>
              <a:gd name="T4" fmla="*/ 2147483647 w 442"/>
              <a:gd name="T5" fmla="*/ 2147483647 h 77"/>
              <a:gd name="T6" fmla="*/ 2147483647 w 442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442"/>
              <a:gd name="T13" fmla="*/ 0 h 77"/>
              <a:gd name="T14" fmla="*/ 442 w 442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2" h="77">
                <a:moveTo>
                  <a:pt x="0" y="0"/>
                </a:moveTo>
                <a:lnTo>
                  <a:pt x="0" y="77"/>
                </a:lnTo>
                <a:lnTo>
                  <a:pt x="442" y="77"/>
                </a:lnTo>
                <a:lnTo>
                  <a:pt x="4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6" name="Freeform 53"/>
          <p:cNvSpPr>
            <a:spLocks/>
          </p:cNvSpPr>
          <p:nvPr/>
        </p:nvSpPr>
        <p:spPr bwMode="auto">
          <a:xfrm>
            <a:off x="4203700" y="5654675"/>
            <a:ext cx="2501900" cy="127000"/>
          </a:xfrm>
          <a:custGeom>
            <a:avLst/>
            <a:gdLst>
              <a:gd name="T0" fmla="*/ 2147483647 w 1630"/>
              <a:gd name="T1" fmla="*/ 0 h 80"/>
              <a:gd name="T2" fmla="*/ 2147483647 w 1630"/>
              <a:gd name="T3" fmla="*/ 2147483647 h 80"/>
              <a:gd name="T4" fmla="*/ 0 w 1630"/>
              <a:gd name="T5" fmla="*/ 2147483647 h 80"/>
              <a:gd name="T6" fmla="*/ 0 60000 65536"/>
              <a:gd name="T7" fmla="*/ 0 60000 65536"/>
              <a:gd name="T8" fmla="*/ 0 60000 65536"/>
              <a:gd name="T9" fmla="*/ 0 w 1630"/>
              <a:gd name="T10" fmla="*/ 0 h 80"/>
              <a:gd name="T11" fmla="*/ 1630 w 1630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" h="80">
                <a:moveTo>
                  <a:pt x="1630" y="0"/>
                </a:moveTo>
                <a:lnTo>
                  <a:pt x="1630" y="80"/>
                </a:lnTo>
                <a:lnTo>
                  <a:pt x="0" y="8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7" name="Text Box 169"/>
          <p:cNvSpPr txBox="1">
            <a:spLocks noChangeArrowheads="1"/>
          </p:cNvSpPr>
          <p:nvPr/>
        </p:nvSpPr>
        <p:spPr bwMode="auto">
          <a:xfrm>
            <a:off x="527050" y="460375"/>
            <a:ext cx="1941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Adduction of vocal cords</a:t>
            </a:r>
          </a:p>
        </p:txBody>
      </p:sp>
      <p:sp>
        <p:nvSpPr>
          <p:cNvPr id="12338" name="Text Box 170"/>
          <p:cNvSpPr txBox="1">
            <a:spLocks noChangeArrowheads="1"/>
          </p:cNvSpPr>
          <p:nvPr/>
        </p:nvSpPr>
        <p:spPr bwMode="auto">
          <a:xfrm>
            <a:off x="5689600" y="460375"/>
            <a:ext cx="1941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Abduction of vocal cords</a:t>
            </a:r>
          </a:p>
        </p:txBody>
      </p:sp>
      <p:sp>
        <p:nvSpPr>
          <p:cNvPr id="12339" name="Text Box 171"/>
          <p:cNvSpPr txBox="1">
            <a:spLocks noChangeArrowheads="1"/>
          </p:cNvSpPr>
          <p:nvPr/>
        </p:nvSpPr>
        <p:spPr bwMode="auto">
          <a:xfrm>
            <a:off x="8343900" y="1385888"/>
            <a:ext cx="6905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Anterior</a:t>
            </a:r>
          </a:p>
        </p:txBody>
      </p:sp>
      <p:sp>
        <p:nvSpPr>
          <p:cNvPr id="12340" name="Text Box 172"/>
          <p:cNvSpPr txBox="1">
            <a:spLocks noChangeArrowheads="1"/>
          </p:cNvSpPr>
          <p:nvPr/>
        </p:nvSpPr>
        <p:spPr bwMode="auto">
          <a:xfrm>
            <a:off x="8305800" y="2427288"/>
            <a:ext cx="766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Posterior</a:t>
            </a:r>
          </a:p>
        </p:txBody>
      </p:sp>
      <p:sp>
        <p:nvSpPr>
          <p:cNvPr id="12341" name="Text Box 173"/>
          <p:cNvSpPr txBox="1">
            <a:spLocks noChangeArrowheads="1"/>
          </p:cNvSpPr>
          <p:nvPr/>
        </p:nvSpPr>
        <p:spPr bwMode="auto">
          <a:xfrm>
            <a:off x="3665538" y="941388"/>
            <a:ext cx="1333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Thyroid cartilage</a:t>
            </a:r>
          </a:p>
        </p:txBody>
      </p:sp>
      <p:sp>
        <p:nvSpPr>
          <p:cNvPr id="12342" name="Text Box 174"/>
          <p:cNvSpPr txBox="1">
            <a:spLocks noChangeArrowheads="1"/>
          </p:cNvSpPr>
          <p:nvPr/>
        </p:nvSpPr>
        <p:spPr bwMode="auto">
          <a:xfrm>
            <a:off x="3665538" y="1266825"/>
            <a:ext cx="12985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Cricoid cartilage</a:t>
            </a:r>
          </a:p>
        </p:txBody>
      </p:sp>
      <p:sp>
        <p:nvSpPr>
          <p:cNvPr id="12343" name="Text Box 175"/>
          <p:cNvSpPr txBox="1">
            <a:spLocks noChangeArrowheads="1"/>
          </p:cNvSpPr>
          <p:nvPr/>
        </p:nvSpPr>
        <p:spPr bwMode="auto">
          <a:xfrm>
            <a:off x="3665538" y="1584325"/>
            <a:ext cx="8683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Vocal cord</a:t>
            </a:r>
          </a:p>
        </p:txBody>
      </p:sp>
      <p:sp>
        <p:nvSpPr>
          <p:cNvPr id="12344" name="Text Box 176"/>
          <p:cNvSpPr txBox="1">
            <a:spLocks noChangeArrowheads="1"/>
          </p:cNvSpPr>
          <p:nvPr/>
        </p:nvSpPr>
        <p:spPr bwMode="auto">
          <a:xfrm>
            <a:off x="3665538" y="1931988"/>
            <a:ext cx="172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Lateral</a:t>
            </a:r>
          </a:p>
          <a:p>
            <a:r>
              <a:rPr lang="en-US" sz="1200" b="1"/>
              <a:t>cricoarytenoid muscle</a:t>
            </a:r>
          </a:p>
        </p:txBody>
      </p:sp>
      <p:sp>
        <p:nvSpPr>
          <p:cNvPr id="12345" name="Text Box 177"/>
          <p:cNvSpPr txBox="1">
            <a:spLocks noChangeArrowheads="1"/>
          </p:cNvSpPr>
          <p:nvPr/>
        </p:nvSpPr>
        <p:spPr bwMode="auto">
          <a:xfrm>
            <a:off x="3665538" y="2443163"/>
            <a:ext cx="148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Arytenoid cartilage</a:t>
            </a:r>
          </a:p>
        </p:txBody>
      </p:sp>
      <p:sp>
        <p:nvSpPr>
          <p:cNvPr id="12346" name="Text Box 178"/>
          <p:cNvSpPr txBox="1">
            <a:spLocks noChangeArrowheads="1"/>
          </p:cNvSpPr>
          <p:nvPr/>
        </p:nvSpPr>
        <p:spPr bwMode="auto">
          <a:xfrm>
            <a:off x="3665538" y="2830513"/>
            <a:ext cx="1614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Corniculate cartilage</a:t>
            </a:r>
          </a:p>
        </p:txBody>
      </p:sp>
      <p:sp>
        <p:nvSpPr>
          <p:cNvPr id="12347" name="Text Box 179"/>
          <p:cNvSpPr txBox="1">
            <a:spLocks noChangeArrowheads="1"/>
          </p:cNvSpPr>
          <p:nvPr/>
        </p:nvSpPr>
        <p:spPr bwMode="auto">
          <a:xfrm>
            <a:off x="3665538" y="3336925"/>
            <a:ext cx="172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Posterior</a:t>
            </a:r>
          </a:p>
          <a:p>
            <a:r>
              <a:rPr lang="en-US" sz="1200" b="1"/>
              <a:t>cricoarytenoid muscle</a:t>
            </a:r>
          </a:p>
        </p:txBody>
      </p:sp>
      <p:sp>
        <p:nvSpPr>
          <p:cNvPr id="12348" name="Text Box 180"/>
          <p:cNvSpPr txBox="1">
            <a:spLocks noChangeArrowheads="1"/>
          </p:cNvSpPr>
          <p:nvPr/>
        </p:nvSpPr>
        <p:spPr bwMode="auto">
          <a:xfrm>
            <a:off x="3665538" y="4281488"/>
            <a:ext cx="12049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Base of tongue</a:t>
            </a:r>
          </a:p>
        </p:txBody>
      </p:sp>
      <p:sp>
        <p:nvSpPr>
          <p:cNvPr id="12349" name="Text Box 181"/>
          <p:cNvSpPr txBox="1">
            <a:spLocks noChangeArrowheads="1"/>
          </p:cNvSpPr>
          <p:nvPr/>
        </p:nvSpPr>
        <p:spPr bwMode="auto">
          <a:xfrm>
            <a:off x="3665538" y="4662488"/>
            <a:ext cx="795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Epiglottis</a:t>
            </a:r>
          </a:p>
        </p:txBody>
      </p:sp>
      <p:sp>
        <p:nvSpPr>
          <p:cNvPr id="12350" name="Text Box 182"/>
          <p:cNvSpPr txBox="1">
            <a:spLocks noChangeArrowheads="1"/>
          </p:cNvSpPr>
          <p:nvPr/>
        </p:nvSpPr>
        <p:spPr bwMode="auto">
          <a:xfrm>
            <a:off x="3665538" y="4983163"/>
            <a:ext cx="11541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Vestibular fold</a:t>
            </a:r>
          </a:p>
        </p:txBody>
      </p:sp>
      <p:sp>
        <p:nvSpPr>
          <p:cNvPr id="12351" name="Text Box 183"/>
          <p:cNvSpPr txBox="1">
            <a:spLocks noChangeArrowheads="1"/>
          </p:cNvSpPr>
          <p:nvPr/>
        </p:nvSpPr>
        <p:spPr bwMode="auto">
          <a:xfrm>
            <a:off x="3665538" y="5275263"/>
            <a:ext cx="8683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Vocal cord</a:t>
            </a:r>
          </a:p>
        </p:txBody>
      </p:sp>
      <p:sp>
        <p:nvSpPr>
          <p:cNvPr id="12352" name="Text Box 184"/>
          <p:cNvSpPr txBox="1">
            <a:spLocks noChangeArrowheads="1"/>
          </p:cNvSpPr>
          <p:nvPr/>
        </p:nvSpPr>
        <p:spPr bwMode="auto">
          <a:xfrm>
            <a:off x="3665538" y="5688013"/>
            <a:ext cx="5810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Glottis</a:t>
            </a:r>
          </a:p>
        </p:txBody>
      </p:sp>
      <p:sp>
        <p:nvSpPr>
          <p:cNvPr id="12353" name="Text Box 185"/>
          <p:cNvSpPr txBox="1">
            <a:spLocks noChangeArrowheads="1"/>
          </p:cNvSpPr>
          <p:nvPr/>
        </p:nvSpPr>
        <p:spPr bwMode="auto">
          <a:xfrm>
            <a:off x="3665538" y="5980113"/>
            <a:ext cx="938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Corniculate</a:t>
            </a:r>
          </a:p>
          <a:p>
            <a:r>
              <a:rPr lang="en-US" sz="1200" b="1"/>
              <a:t>cartilage</a:t>
            </a:r>
          </a:p>
        </p:txBody>
      </p:sp>
      <p:sp>
        <p:nvSpPr>
          <p:cNvPr id="12354" name="Text Box 186"/>
          <p:cNvSpPr txBox="1">
            <a:spLocks noChangeArrowheads="1"/>
          </p:cNvSpPr>
          <p:nvPr/>
        </p:nvSpPr>
        <p:spPr bwMode="auto">
          <a:xfrm>
            <a:off x="73025" y="3625850"/>
            <a:ext cx="279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(a)</a:t>
            </a:r>
          </a:p>
        </p:txBody>
      </p:sp>
      <p:sp>
        <p:nvSpPr>
          <p:cNvPr id="12355" name="Text Box 187"/>
          <p:cNvSpPr txBox="1">
            <a:spLocks noChangeArrowheads="1"/>
          </p:cNvSpPr>
          <p:nvPr/>
        </p:nvSpPr>
        <p:spPr bwMode="auto">
          <a:xfrm>
            <a:off x="88900" y="6427788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(b)</a:t>
            </a:r>
          </a:p>
        </p:txBody>
      </p:sp>
      <p:sp>
        <p:nvSpPr>
          <p:cNvPr id="12356" name="Text Box 188"/>
          <p:cNvSpPr txBox="1">
            <a:spLocks noChangeArrowheads="1"/>
          </p:cNvSpPr>
          <p:nvPr/>
        </p:nvSpPr>
        <p:spPr bwMode="auto">
          <a:xfrm>
            <a:off x="5543550" y="6427788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(d)</a:t>
            </a:r>
          </a:p>
        </p:txBody>
      </p:sp>
      <p:sp>
        <p:nvSpPr>
          <p:cNvPr id="12357" name="Text Box 189"/>
          <p:cNvSpPr txBox="1">
            <a:spLocks noChangeArrowheads="1"/>
          </p:cNvSpPr>
          <p:nvPr/>
        </p:nvSpPr>
        <p:spPr bwMode="auto">
          <a:xfrm>
            <a:off x="5543550" y="3625850"/>
            <a:ext cx="279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(c)</a:t>
            </a:r>
          </a:p>
        </p:txBody>
      </p:sp>
      <p:sp>
        <p:nvSpPr>
          <p:cNvPr id="12358" name="Title 7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22.6</a:t>
            </a:r>
          </a:p>
        </p:txBody>
      </p:sp>
      <p:sp>
        <p:nvSpPr>
          <p:cNvPr id="12359" name="Rectangle 5"/>
          <p:cNvSpPr>
            <a:spLocks noChangeArrowheads="1"/>
          </p:cNvSpPr>
          <p:nvPr/>
        </p:nvSpPr>
        <p:spPr bwMode="auto">
          <a:xfrm>
            <a:off x="2074863" y="274638"/>
            <a:ext cx="49942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22.7</a:t>
            </a:r>
          </a:p>
        </p:txBody>
      </p:sp>
      <p:pic>
        <p:nvPicPr>
          <p:cNvPr id="13315" name="Picture 8" descr="sal03717_22_07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8113" y="404813"/>
            <a:ext cx="7358062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143"/>
          <p:cNvSpPr txBox="1">
            <a:spLocks noChangeArrowheads="1"/>
          </p:cNvSpPr>
          <p:nvPr/>
        </p:nvSpPr>
        <p:spPr bwMode="auto">
          <a:xfrm>
            <a:off x="379413" y="1065213"/>
            <a:ext cx="549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Larynx</a:t>
            </a:r>
          </a:p>
        </p:txBody>
      </p:sp>
      <p:sp>
        <p:nvSpPr>
          <p:cNvPr id="13317" name="Text Box 144"/>
          <p:cNvSpPr txBox="1">
            <a:spLocks noChangeArrowheads="1"/>
          </p:cNvSpPr>
          <p:nvPr/>
        </p:nvSpPr>
        <p:spPr bwMode="auto">
          <a:xfrm>
            <a:off x="379413" y="2740025"/>
            <a:ext cx="628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Trachea</a:t>
            </a:r>
          </a:p>
        </p:txBody>
      </p:sp>
      <p:sp>
        <p:nvSpPr>
          <p:cNvPr id="13318" name="Text Box 145"/>
          <p:cNvSpPr txBox="1">
            <a:spLocks noChangeArrowheads="1"/>
          </p:cNvSpPr>
          <p:nvPr/>
        </p:nvSpPr>
        <p:spPr bwMode="auto">
          <a:xfrm>
            <a:off x="379413" y="4073525"/>
            <a:ext cx="527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Carina</a:t>
            </a:r>
          </a:p>
        </p:txBody>
      </p:sp>
      <p:sp>
        <p:nvSpPr>
          <p:cNvPr id="13319" name="Text Box 146"/>
          <p:cNvSpPr txBox="1">
            <a:spLocks noChangeArrowheads="1"/>
          </p:cNvSpPr>
          <p:nvPr/>
        </p:nvSpPr>
        <p:spPr bwMode="auto">
          <a:xfrm>
            <a:off x="379413" y="4756150"/>
            <a:ext cx="604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Lobar</a:t>
            </a:r>
          </a:p>
          <a:p>
            <a:r>
              <a:rPr lang="en-US" sz="1100" b="1"/>
              <a:t>bronchi</a:t>
            </a:r>
          </a:p>
        </p:txBody>
      </p:sp>
      <p:sp>
        <p:nvSpPr>
          <p:cNvPr id="13320" name="Text Box 147"/>
          <p:cNvSpPr txBox="1">
            <a:spLocks noChangeArrowheads="1"/>
          </p:cNvSpPr>
          <p:nvPr/>
        </p:nvSpPr>
        <p:spPr bwMode="auto">
          <a:xfrm>
            <a:off x="379413" y="5387975"/>
            <a:ext cx="798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Segmental</a:t>
            </a:r>
          </a:p>
          <a:p>
            <a:r>
              <a:rPr lang="en-US" sz="1100" b="1"/>
              <a:t>bronchi</a:t>
            </a:r>
          </a:p>
        </p:txBody>
      </p:sp>
      <p:sp>
        <p:nvSpPr>
          <p:cNvPr id="13321" name="Text Box 148"/>
          <p:cNvSpPr txBox="1">
            <a:spLocks noChangeArrowheads="1"/>
          </p:cNvSpPr>
          <p:nvPr/>
        </p:nvSpPr>
        <p:spPr bwMode="auto">
          <a:xfrm>
            <a:off x="379413" y="6362700"/>
            <a:ext cx="2619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(a)</a:t>
            </a:r>
          </a:p>
        </p:txBody>
      </p:sp>
      <p:sp>
        <p:nvSpPr>
          <p:cNvPr id="13322" name="Text Box 149"/>
          <p:cNvSpPr txBox="1">
            <a:spLocks noChangeArrowheads="1"/>
          </p:cNvSpPr>
          <p:nvPr/>
        </p:nvSpPr>
        <p:spPr bwMode="auto">
          <a:xfrm>
            <a:off x="4740275" y="6353175"/>
            <a:ext cx="2619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(c)</a:t>
            </a:r>
          </a:p>
        </p:txBody>
      </p:sp>
      <p:sp>
        <p:nvSpPr>
          <p:cNvPr id="13323" name="Text Box 150"/>
          <p:cNvSpPr txBox="1">
            <a:spLocks noChangeArrowheads="1"/>
          </p:cNvSpPr>
          <p:nvPr/>
        </p:nvSpPr>
        <p:spPr bwMode="auto">
          <a:xfrm>
            <a:off x="4740275" y="3556000"/>
            <a:ext cx="269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(b)</a:t>
            </a:r>
          </a:p>
        </p:txBody>
      </p:sp>
      <p:sp>
        <p:nvSpPr>
          <p:cNvPr id="13324" name="Text Box 151"/>
          <p:cNvSpPr txBox="1">
            <a:spLocks noChangeArrowheads="1"/>
          </p:cNvSpPr>
          <p:nvPr/>
        </p:nvSpPr>
        <p:spPr bwMode="auto">
          <a:xfrm>
            <a:off x="1239838" y="781050"/>
            <a:ext cx="665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Thyroid</a:t>
            </a:r>
          </a:p>
          <a:p>
            <a:r>
              <a:rPr lang="en-US" sz="1100" b="1"/>
              <a:t>cartilage</a:t>
            </a:r>
          </a:p>
        </p:txBody>
      </p:sp>
      <p:sp>
        <p:nvSpPr>
          <p:cNvPr id="13325" name="Text Box 152"/>
          <p:cNvSpPr txBox="1">
            <a:spLocks noChangeArrowheads="1"/>
          </p:cNvSpPr>
          <p:nvPr/>
        </p:nvSpPr>
        <p:spPr bwMode="auto">
          <a:xfrm>
            <a:off x="1239838" y="1246188"/>
            <a:ext cx="665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Cricoid</a:t>
            </a:r>
          </a:p>
          <a:p>
            <a:r>
              <a:rPr lang="en-US" sz="1100" b="1"/>
              <a:t>cartilage</a:t>
            </a:r>
          </a:p>
        </p:txBody>
      </p:sp>
      <p:sp>
        <p:nvSpPr>
          <p:cNvPr id="13326" name="Text Box 153"/>
          <p:cNvSpPr txBox="1">
            <a:spLocks noChangeArrowheads="1"/>
          </p:cNvSpPr>
          <p:nvPr/>
        </p:nvSpPr>
        <p:spPr bwMode="auto">
          <a:xfrm>
            <a:off x="7046913" y="5095875"/>
            <a:ext cx="5508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Lumen</a:t>
            </a:r>
          </a:p>
        </p:txBody>
      </p:sp>
      <p:sp>
        <p:nvSpPr>
          <p:cNvPr id="13327" name="Text Box 162"/>
          <p:cNvSpPr txBox="1">
            <a:spLocks noChangeArrowheads="1"/>
          </p:cNvSpPr>
          <p:nvPr/>
        </p:nvSpPr>
        <p:spPr bwMode="auto">
          <a:xfrm>
            <a:off x="2614613" y="4940300"/>
            <a:ext cx="60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Main</a:t>
            </a:r>
          </a:p>
          <a:p>
            <a:r>
              <a:rPr lang="en-US" sz="1100" b="1"/>
              <a:t>bronchi</a:t>
            </a:r>
          </a:p>
        </p:txBody>
      </p:sp>
      <p:sp>
        <p:nvSpPr>
          <p:cNvPr id="13328" name="Text Box 164"/>
          <p:cNvSpPr txBox="1">
            <a:spLocks noChangeArrowheads="1"/>
          </p:cNvSpPr>
          <p:nvPr/>
        </p:nvSpPr>
        <p:spPr bwMode="auto">
          <a:xfrm>
            <a:off x="4740275" y="410845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Trachealis</a:t>
            </a:r>
          </a:p>
          <a:p>
            <a:r>
              <a:rPr lang="en-US" sz="1100" b="1"/>
              <a:t>muscle</a:t>
            </a:r>
          </a:p>
        </p:txBody>
      </p:sp>
      <p:sp>
        <p:nvSpPr>
          <p:cNvPr id="13329" name="Text Box 165"/>
          <p:cNvSpPr txBox="1">
            <a:spLocks noChangeArrowheads="1"/>
          </p:cNvSpPr>
          <p:nvPr/>
        </p:nvSpPr>
        <p:spPr bwMode="auto">
          <a:xfrm>
            <a:off x="4740275" y="4724400"/>
            <a:ext cx="966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Hyaline</a:t>
            </a:r>
          </a:p>
          <a:p>
            <a:r>
              <a:rPr lang="en-US" sz="1100" b="1"/>
              <a:t>cartilage ring</a:t>
            </a:r>
          </a:p>
        </p:txBody>
      </p:sp>
      <p:sp>
        <p:nvSpPr>
          <p:cNvPr id="13330" name="Text Box 166"/>
          <p:cNvSpPr txBox="1">
            <a:spLocks noChangeArrowheads="1"/>
          </p:cNvSpPr>
          <p:nvPr/>
        </p:nvSpPr>
        <p:spPr bwMode="auto">
          <a:xfrm>
            <a:off x="4740275" y="5343525"/>
            <a:ext cx="612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Mucosa</a:t>
            </a:r>
          </a:p>
        </p:txBody>
      </p:sp>
      <p:sp>
        <p:nvSpPr>
          <p:cNvPr id="13331" name="Text Box 167"/>
          <p:cNvSpPr txBox="1">
            <a:spLocks noChangeArrowheads="1"/>
          </p:cNvSpPr>
          <p:nvPr/>
        </p:nvSpPr>
        <p:spPr bwMode="auto">
          <a:xfrm>
            <a:off x="4740275" y="5697538"/>
            <a:ext cx="1031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Mucous gland</a:t>
            </a:r>
          </a:p>
        </p:txBody>
      </p:sp>
      <p:sp>
        <p:nvSpPr>
          <p:cNvPr id="13332" name="Text Box 168"/>
          <p:cNvSpPr txBox="1">
            <a:spLocks noChangeArrowheads="1"/>
          </p:cNvSpPr>
          <p:nvPr/>
        </p:nvSpPr>
        <p:spPr bwMode="auto">
          <a:xfrm>
            <a:off x="4740275" y="6115050"/>
            <a:ext cx="10779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Perichondrium</a:t>
            </a:r>
          </a:p>
        </p:txBody>
      </p:sp>
      <p:sp>
        <p:nvSpPr>
          <p:cNvPr id="13333" name="Freeform 17"/>
          <p:cNvSpPr>
            <a:spLocks/>
          </p:cNvSpPr>
          <p:nvPr/>
        </p:nvSpPr>
        <p:spPr bwMode="auto">
          <a:xfrm>
            <a:off x="1160463" y="701675"/>
            <a:ext cx="139700" cy="936625"/>
          </a:xfrm>
          <a:custGeom>
            <a:avLst/>
            <a:gdLst>
              <a:gd name="T0" fmla="*/ 2147483647 w 68"/>
              <a:gd name="T1" fmla="*/ 2147483647 h 516"/>
              <a:gd name="T2" fmla="*/ 0 w 68"/>
              <a:gd name="T3" fmla="*/ 2147483647 h 516"/>
              <a:gd name="T4" fmla="*/ 0 w 68"/>
              <a:gd name="T5" fmla="*/ 0 h 516"/>
              <a:gd name="T6" fmla="*/ 2147483647 w 68"/>
              <a:gd name="T7" fmla="*/ 0 h 516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516"/>
              <a:gd name="T14" fmla="*/ 68 w 68"/>
              <a:gd name="T15" fmla="*/ 516 h 5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516">
                <a:moveTo>
                  <a:pt x="68" y="516"/>
                </a:moveTo>
                <a:lnTo>
                  <a:pt x="0" y="516"/>
                </a:lnTo>
                <a:lnTo>
                  <a:pt x="0" y="0"/>
                </a:lnTo>
                <a:lnTo>
                  <a:pt x="6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4" name="Line 18"/>
          <p:cNvSpPr>
            <a:spLocks noChangeShapeType="1"/>
          </p:cNvSpPr>
          <p:nvPr/>
        </p:nvSpPr>
        <p:spPr bwMode="auto">
          <a:xfrm flipH="1">
            <a:off x="863600" y="1163638"/>
            <a:ext cx="295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5" name="Freeform 19"/>
          <p:cNvSpPr>
            <a:spLocks/>
          </p:cNvSpPr>
          <p:nvPr/>
        </p:nvSpPr>
        <p:spPr bwMode="auto">
          <a:xfrm>
            <a:off x="2108200" y="1695450"/>
            <a:ext cx="274638" cy="2282825"/>
          </a:xfrm>
          <a:custGeom>
            <a:avLst/>
            <a:gdLst>
              <a:gd name="T0" fmla="*/ 2147483647 w 173"/>
              <a:gd name="T1" fmla="*/ 2147483647 h 1438"/>
              <a:gd name="T2" fmla="*/ 0 w 173"/>
              <a:gd name="T3" fmla="*/ 2147483647 h 1438"/>
              <a:gd name="T4" fmla="*/ 0 w 173"/>
              <a:gd name="T5" fmla="*/ 0 h 1438"/>
              <a:gd name="T6" fmla="*/ 2147483647 w 173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73"/>
              <a:gd name="T13" fmla="*/ 0 h 1438"/>
              <a:gd name="T14" fmla="*/ 173 w 173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" h="1438">
                <a:moveTo>
                  <a:pt x="173" y="1438"/>
                </a:moveTo>
                <a:lnTo>
                  <a:pt x="0" y="1438"/>
                </a:lnTo>
                <a:lnTo>
                  <a:pt x="0" y="0"/>
                </a:lnTo>
                <a:lnTo>
                  <a:pt x="169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6" name="Line 20"/>
          <p:cNvSpPr>
            <a:spLocks noChangeShapeType="1"/>
          </p:cNvSpPr>
          <p:nvPr/>
        </p:nvSpPr>
        <p:spPr bwMode="auto">
          <a:xfrm flipH="1">
            <a:off x="935038" y="2836863"/>
            <a:ext cx="1171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7" name="Line 27"/>
          <p:cNvSpPr>
            <a:spLocks noChangeShapeType="1"/>
          </p:cNvSpPr>
          <p:nvPr/>
        </p:nvSpPr>
        <p:spPr bwMode="auto">
          <a:xfrm>
            <a:off x="1787525" y="868363"/>
            <a:ext cx="538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8" name="Freeform 28"/>
          <p:cNvSpPr>
            <a:spLocks/>
          </p:cNvSpPr>
          <p:nvPr/>
        </p:nvSpPr>
        <p:spPr bwMode="auto">
          <a:xfrm>
            <a:off x="1771650" y="1338263"/>
            <a:ext cx="774700" cy="144462"/>
          </a:xfrm>
          <a:custGeom>
            <a:avLst/>
            <a:gdLst>
              <a:gd name="T0" fmla="*/ 0 w 488"/>
              <a:gd name="T1" fmla="*/ 0 h 91"/>
              <a:gd name="T2" fmla="*/ 2147483647 w 488"/>
              <a:gd name="T3" fmla="*/ 0 h 91"/>
              <a:gd name="T4" fmla="*/ 2147483647 w 488"/>
              <a:gd name="T5" fmla="*/ 2147483647 h 91"/>
              <a:gd name="T6" fmla="*/ 0 60000 65536"/>
              <a:gd name="T7" fmla="*/ 0 60000 65536"/>
              <a:gd name="T8" fmla="*/ 0 60000 65536"/>
              <a:gd name="T9" fmla="*/ 0 w 488"/>
              <a:gd name="T10" fmla="*/ 0 h 91"/>
              <a:gd name="T11" fmla="*/ 488 w 488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8" h="91">
                <a:moveTo>
                  <a:pt x="0" y="0"/>
                </a:moveTo>
                <a:lnTo>
                  <a:pt x="262" y="0"/>
                </a:lnTo>
                <a:lnTo>
                  <a:pt x="488" y="9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9" name="Freeform 32"/>
          <p:cNvSpPr>
            <a:spLocks/>
          </p:cNvSpPr>
          <p:nvPr/>
        </p:nvSpPr>
        <p:spPr bwMode="auto">
          <a:xfrm>
            <a:off x="847725" y="4344988"/>
            <a:ext cx="1279525" cy="500062"/>
          </a:xfrm>
          <a:custGeom>
            <a:avLst/>
            <a:gdLst>
              <a:gd name="T0" fmla="*/ 0 w 835"/>
              <a:gd name="T1" fmla="*/ 2147483647 h 315"/>
              <a:gd name="T2" fmla="*/ 2147483647 w 835"/>
              <a:gd name="T3" fmla="*/ 2147483647 h 315"/>
              <a:gd name="T4" fmla="*/ 2147483647 w 835"/>
              <a:gd name="T5" fmla="*/ 0 h 315"/>
              <a:gd name="T6" fmla="*/ 0 60000 65536"/>
              <a:gd name="T7" fmla="*/ 0 60000 65536"/>
              <a:gd name="T8" fmla="*/ 0 60000 65536"/>
              <a:gd name="T9" fmla="*/ 0 w 835"/>
              <a:gd name="T10" fmla="*/ 0 h 315"/>
              <a:gd name="T11" fmla="*/ 835 w 835"/>
              <a:gd name="T12" fmla="*/ 315 h 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5" h="315">
                <a:moveTo>
                  <a:pt x="0" y="315"/>
                </a:moveTo>
                <a:lnTo>
                  <a:pt x="315" y="315"/>
                </a:lnTo>
                <a:lnTo>
                  <a:pt x="83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0" name="Freeform 33"/>
          <p:cNvSpPr>
            <a:spLocks/>
          </p:cNvSpPr>
          <p:nvPr/>
        </p:nvSpPr>
        <p:spPr bwMode="auto">
          <a:xfrm>
            <a:off x="1319213" y="4845050"/>
            <a:ext cx="598487" cy="623888"/>
          </a:xfrm>
          <a:custGeom>
            <a:avLst/>
            <a:gdLst>
              <a:gd name="T0" fmla="*/ 2147483647 w 377"/>
              <a:gd name="T1" fmla="*/ 2147483647 h 374"/>
              <a:gd name="T2" fmla="*/ 0 w 377"/>
              <a:gd name="T3" fmla="*/ 0 h 374"/>
              <a:gd name="T4" fmla="*/ 2147483647 w 377"/>
              <a:gd name="T5" fmla="*/ 2147483647 h 374"/>
              <a:gd name="T6" fmla="*/ 0 60000 65536"/>
              <a:gd name="T7" fmla="*/ 0 60000 65536"/>
              <a:gd name="T8" fmla="*/ 0 60000 65536"/>
              <a:gd name="T9" fmla="*/ 0 w 377"/>
              <a:gd name="T10" fmla="*/ 0 h 374"/>
              <a:gd name="T11" fmla="*/ 377 w 377"/>
              <a:gd name="T12" fmla="*/ 374 h 3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" h="374">
                <a:moveTo>
                  <a:pt x="347" y="205"/>
                </a:moveTo>
                <a:lnTo>
                  <a:pt x="0" y="0"/>
                </a:lnTo>
                <a:lnTo>
                  <a:pt x="377" y="37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1" name="Freeform 34"/>
          <p:cNvSpPr>
            <a:spLocks/>
          </p:cNvSpPr>
          <p:nvPr/>
        </p:nvSpPr>
        <p:spPr bwMode="auto">
          <a:xfrm>
            <a:off x="1111250" y="5476875"/>
            <a:ext cx="500063" cy="433388"/>
          </a:xfrm>
          <a:custGeom>
            <a:avLst/>
            <a:gdLst>
              <a:gd name="T0" fmla="*/ 0 w 315"/>
              <a:gd name="T1" fmla="*/ 0 h 273"/>
              <a:gd name="T2" fmla="*/ 2147483647 w 315"/>
              <a:gd name="T3" fmla="*/ 0 h 273"/>
              <a:gd name="T4" fmla="*/ 2147483647 w 315"/>
              <a:gd name="T5" fmla="*/ 2147483647 h 273"/>
              <a:gd name="T6" fmla="*/ 0 60000 65536"/>
              <a:gd name="T7" fmla="*/ 0 60000 65536"/>
              <a:gd name="T8" fmla="*/ 0 60000 65536"/>
              <a:gd name="T9" fmla="*/ 0 w 315"/>
              <a:gd name="T10" fmla="*/ 0 h 273"/>
              <a:gd name="T11" fmla="*/ 315 w 315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273">
                <a:moveTo>
                  <a:pt x="0" y="0"/>
                </a:moveTo>
                <a:lnTo>
                  <a:pt x="69" y="0"/>
                </a:lnTo>
                <a:lnTo>
                  <a:pt x="315" y="27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2" name="Line 35"/>
          <p:cNvSpPr>
            <a:spLocks noChangeShapeType="1"/>
          </p:cNvSpPr>
          <p:nvPr/>
        </p:nvSpPr>
        <p:spPr bwMode="auto">
          <a:xfrm>
            <a:off x="1220788" y="5476875"/>
            <a:ext cx="396875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3" name="Line 36"/>
          <p:cNvSpPr>
            <a:spLocks noChangeShapeType="1"/>
          </p:cNvSpPr>
          <p:nvPr/>
        </p:nvSpPr>
        <p:spPr bwMode="auto">
          <a:xfrm>
            <a:off x="5464175" y="4211638"/>
            <a:ext cx="154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4" name="Line 37"/>
          <p:cNvSpPr>
            <a:spLocks noChangeShapeType="1"/>
          </p:cNvSpPr>
          <p:nvPr/>
        </p:nvSpPr>
        <p:spPr bwMode="auto">
          <a:xfrm>
            <a:off x="5259388" y="4813300"/>
            <a:ext cx="1255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5" name="Line 38"/>
          <p:cNvSpPr>
            <a:spLocks noChangeShapeType="1"/>
          </p:cNvSpPr>
          <p:nvPr/>
        </p:nvSpPr>
        <p:spPr bwMode="auto">
          <a:xfrm>
            <a:off x="5299075" y="5445125"/>
            <a:ext cx="12588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6" name="Line 39"/>
          <p:cNvSpPr>
            <a:spLocks noChangeShapeType="1"/>
          </p:cNvSpPr>
          <p:nvPr/>
        </p:nvSpPr>
        <p:spPr bwMode="auto">
          <a:xfrm>
            <a:off x="5699125" y="5797550"/>
            <a:ext cx="10096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7" name="Line 40"/>
          <p:cNvSpPr>
            <a:spLocks noChangeShapeType="1"/>
          </p:cNvSpPr>
          <p:nvPr/>
        </p:nvSpPr>
        <p:spPr bwMode="auto">
          <a:xfrm>
            <a:off x="5745163" y="6218238"/>
            <a:ext cx="8445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8" name="Line 41"/>
          <p:cNvSpPr>
            <a:spLocks noChangeShapeType="1"/>
          </p:cNvSpPr>
          <p:nvPr/>
        </p:nvSpPr>
        <p:spPr bwMode="auto">
          <a:xfrm flipV="1">
            <a:off x="5894388" y="5948363"/>
            <a:ext cx="1003300" cy="269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9" name="Freeform 42"/>
          <p:cNvSpPr>
            <a:spLocks/>
          </p:cNvSpPr>
          <p:nvPr/>
        </p:nvSpPr>
        <p:spPr bwMode="auto">
          <a:xfrm>
            <a:off x="2449513" y="4325938"/>
            <a:ext cx="581025" cy="390525"/>
          </a:xfrm>
          <a:custGeom>
            <a:avLst/>
            <a:gdLst>
              <a:gd name="T0" fmla="*/ 0 w 366"/>
              <a:gd name="T1" fmla="*/ 0 h 246"/>
              <a:gd name="T2" fmla="*/ 2147483647 w 366"/>
              <a:gd name="T3" fmla="*/ 2147483647 h 246"/>
              <a:gd name="T4" fmla="*/ 2147483647 w 366"/>
              <a:gd name="T5" fmla="*/ 2147483647 h 246"/>
              <a:gd name="T6" fmla="*/ 0 60000 65536"/>
              <a:gd name="T7" fmla="*/ 0 60000 65536"/>
              <a:gd name="T8" fmla="*/ 0 60000 65536"/>
              <a:gd name="T9" fmla="*/ 0 w 366"/>
              <a:gd name="T10" fmla="*/ 0 h 246"/>
              <a:gd name="T11" fmla="*/ 366 w 36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" h="246">
                <a:moveTo>
                  <a:pt x="0" y="0"/>
                </a:moveTo>
                <a:lnTo>
                  <a:pt x="209" y="246"/>
                </a:lnTo>
                <a:lnTo>
                  <a:pt x="366" y="1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0" name="Line 43"/>
          <p:cNvSpPr>
            <a:spLocks noChangeShapeType="1"/>
          </p:cNvSpPr>
          <p:nvPr/>
        </p:nvSpPr>
        <p:spPr bwMode="auto">
          <a:xfrm>
            <a:off x="2782888" y="4716463"/>
            <a:ext cx="0" cy="20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1" name="Line 44"/>
          <p:cNvSpPr>
            <a:spLocks noChangeShapeType="1"/>
          </p:cNvSpPr>
          <p:nvPr/>
        </p:nvSpPr>
        <p:spPr bwMode="auto">
          <a:xfrm flipH="1">
            <a:off x="827088" y="4164013"/>
            <a:ext cx="18827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52" name="Picture 170" descr="sal03717_22_07_arrow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8333">
            <a:off x="2914650" y="1508125"/>
            <a:ext cx="1435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3" name="Picture 171" descr="sal03717_22_07_arrow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9100" y="2997200"/>
            <a:ext cx="14176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4" name="Text Box 154"/>
          <p:cNvSpPr txBox="1">
            <a:spLocks noChangeArrowheads="1"/>
          </p:cNvSpPr>
          <p:nvPr/>
        </p:nvSpPr>
        <p:spPr bwMode="auto">
          <a:xfrm>
            <a:off x="4740275" y="566738"/>
            <a:ext cx="534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Mucus</a:t>
            </a:r>
          </a:p>
        </p:txBody>
      </p:sp>
      <p:sp>
        <p:nvSpPr>
          <p:cNvPr id="13355" name="Text Box 155"/>
          <p:cNvSpPr txBox="1">
            <a:spLocks noChangeArrowheads="1"/>
          </p:cNvSpPr>
          <p:nvPr/>
        </p:nvSpPr>
        <p:spPr bwMode="auto">
          <a:xfrm>
            <a:off x="4740275" y="806450"/>
            <a:ext cx="858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Mucociliary</a:t>
            </a:r>
          </a:p>
          <a:p>
            <a:r>
              <a:rPr lang="en-US" sz="1100" b="1"/>
              <a:t>escalator</a:t>
            </a:r>
          </a:p>
        </p:txBody>
      </p:sp>
      <p:sp>
        <p:nvSpPr>
          <p:cNvPr id="13356" name="Text Box 156"/>
          <p:cNvSpPr txBox="1">
            <a:spLocks noChangeArrowheads="1"/>
          </p:cNvSpPr>
          <p:nvPr/>
        </p:nvSpPr>
        <p:spPr bwMode="auto">
          <a:xfrm>
            <a:off x="4740275" y="1219200"/>
            <a:ext cx="681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Particles</a:t>
            </a:r>
          </a:p>
          <a:p>
            <a:r>
              <a:rPr lang="en-US" sz="1100" b="1"/>
              <a:t>of debris</a:t>
            </a:r>
          </a:p>
        </p:txBody>
      </p:sp>
      <p:sp>
        <p:nvSpPr>
          <p:cNvPr id="13357" name="Line 21"/>
          <p:cNvSpPr>
            <a:spLocks noChangeShapeType="1"/>
          </p:cNvSpPr>
          <p:nvPr/>
        </p:nvSpPr>
        <p:spPr bwMode="auto">
          <a:xfrm>
            <a:off x="5229225" y="661988"/>
            <a:ext cx="9001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8" name="Line 45"/>
          <p:cNvSpPr>
            <a:spLocks noChangeShapeType="1"/>
          </p:cNvSpPr>
          <p:nvPr/>
        </p:nvSpPr>
        <p:spPr bwMode="auto">
          <a:xfrm>
            <a:off x="5513388" y="903288"/>
            <a:ext cx="469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59" name="Picture 169" descr="sal03717_22_07_arrow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5825" y="800100"/>
            <a:ext cx="155575" cy="2530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13360" name="Rectangle 5"/>
          <p:cNvSpPr>
            <a:spLocks noChangeArrowheads="1"/>
          </p:cNvSpPr>
          <p:nvPr/>
        </p:nvSpPr>
        <p:spPr bwMode="auto">
          <a:xfrm>
            <a:off x="2074863" y="338138"/>
            <a:ext cx="49942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3361" name="Line 22"/>
          <p:cNvSpPr>
            <a:spLocks noChangeShapeType="1"/>
          </p:cNvSpPr>
          <p:nvPr/>
        </p:nvSpPr>
        <p:spPr bwMode="auto">
          <a:xfrm>
            <a:off x="5340350" y="1320800"/>
            <a:ext cx="765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2" name="Line 30"/>
          <p:cNvSpPr>
            <a:spLocks noChangeShapeType="1"/>
          </p:cNvSpPr>
          <p:nvPr/>
        </p:nvSpPr>
        <p:spPr bwMode="auto">
          <a:xfrm flipV="1">
            <a:off x="5529263" y="1116013"/>
            <a:ext cx="577850" cy="204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3" name="Text Box 157"/>
          <p:cNvSpPr txBox="1">
            <a:spLocks noChangeArrowheads="1"/>
          </p:cNvSpPr>
          <p:nvPr/>
        </p:nvSpPr>
        <p:spPr bwMode="auto">
          <a:xfrm>
            <a:off x="4740275" y="1619250"/>
            <a:ext cx="8588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Epithelium:</a:t>
            </a:r>
          </a:p>
        </p:txBody>
      </p:sp>
      <p:sp>
        <p:nvSpPr>
          <p:cNvPr id="13364" name="Line 23"/>
          <p:cNvSpPr>
            <a:spLocks noChangeShapeType="1"/>
          </p:cNvSpPr>
          <p:nvPr/>
        </p:nvSpPr>
        <p:spPr bwMode="auto">
          <a:xfrm>
            <a:off x="5611813" y="1906588"/>
            <a:ext cx="6111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5" name="Text Box 158"/>
          <p:cNvSpPr txBox="1">
            <a:spLocks noChangeArrowheads="1"/>
          </p:cNvSpPr>
          <p:nvPr/>
        </p:nvSpPr>
        <p:spPr bwMode="auto">
          <a:xfrm>
            <a:off x="4852988" y="2036763"/>
            <a:ext cx="87153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Ciliated cell</a:t>
            </a:r>
          </a:p>
        </p:txBody>
      </p:sp>
      <p:sp>
        <p:nvSpPr>
          <p:cNvPr id="13366" name="Line 29"/>
          <p:cNvSpPr>
            <a:spLocks noChangeShapeType="1"/>
          </p:cNvSpPr>
          <p:nvPr/>
        </p:nvSpPr>
        <p:spPr bwMode="auto">
          <a:xfrm>
            <a:off x="5654675" y="2132013"/>
            <a:ext cx="563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7" name="Text Box 159"/>
          <p:cNvSpPr txBox="1">
            <a:spLocks noChangeArrowheads="1"/>
          </p:cNvSpPr>
          <p:nvPr/>
        </p:nvSpPr>
        <p:spPr bwMode="auto">
          <a:xfrm>
            <a:off x="4740275" y="2457450"/>
            <a:ext cx="1031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Mucous gland</a:t>
            </a:r>
          </a:p>
        </p:txBody>
      </p:sp>
      <p:sp>
        <p:nvSpPr>
          <p:cNvPr id="13368" name="Line 24"/>
          <p:cNvSpPr>
            <a:spLocks noChangeShapeType="1"/>
          </p:cNvSpPr>
          <p:nvPr/>
        </p:nvSpPr>
        <p:spPr bwMode="auto">
          <a:xfrm>
            <a:off x="5719763" y="2557463"/>
            <a:ext cx="1473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9" name="Text Box 160"/>
          <p:cNvSpPr txBox="1">
            <a:spLocks noChangeArrowheads="1"/>
          </p:cNvSpPr>
          <p:nvPr/>
        </p:nvSpPr>
        <p:spPr bwMode="auto">
          <a:xfrm>
            <a:off x="4740275" y="2747963"/>
            <a:ext cx="6889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Cartilage</a:t>
            </a:r>
          </a:p>
        </p:txBody>
      </p:sp>
      <p:sp>
        <p:nvSpPr>
          <p:cNvPr id="13370" name="Line 25"/>
          <p:cNvSpPr>
            <a:spLocks noChangeShapeType="1"/>
          </p:cNvSpPr>
          <p:nvPr/>
        </p:nvSpPr>
        <p:spPr bwMode="auto">
          <a:xfrm>
            <a:off x="5427663" y="2841625"/>
            <a:ext cx="2384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1" name="Text Box 161"/>
          <p:cNvSpPr txBox="1">
            <a:spLocks noChangeArrowheads="1"/>
          </p:cNvSpPr>
          <p:nvPr/>
        </p:nvSpPr>
        <p:spPr bwMode="auto">
          <a:xfrm>
            <a:off x="4740275" y="3127375"/>
            <a:ext cx="1033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Chondrocytes</a:t>
            </a:r>
          </a:p>
        </p:txBody>
      </p:sp>
      <p:sp>
        <p:nvSpPr>
          <p:cNvPr id="13372" name="Line 26"/>
          <p:cNvSpPr>
            <a:spLocks noChangeShapeType="1"/>
          </p:cNvSpPr>
          <p:nvPr/>
        </p:nvSpPr>
        <p:spPr bwMode="auto">
          <a:xfrm>
            <a:off x="5756275" y="3219450"/>
            <a:ext cx="22621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3" name="Line 31"/>
          <p:cNvSpPr>
            <a:spLocks noChangeShapeType="1"/>
          </p:cNvSpPr>
          <p:nvPr/>
        </p:nvSpPr>
        <p:spPr bwMode="auto">
          <a:xfrm flipV="1">
            <a:off x="7486650" y="3068638"/>
            <a:ext cx="373063" cy="147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4" name="Text Box 157"/>
          <p:cNvSpPr txBox="1">
            <a:spLocks noChangeArrowheads="1"/>
          </p:cNvSpPr>
          <p:nvPr/>
        </p:nvSpPr>
        <p:spPr bwMode="auto">
          <a:xfrm>
            <a:off x="4852988" y="1801813"/>
            <a:ext cx="8096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Goblet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81" descr="sal03717_22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25" y="233363"/>
            <a:ext cx="3044825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Freeform 8"/>
          <p:cNvSpPr>
            <a:spLocks/>
          </p:cNvSpPr>
          <p:nvPr/>
        </p:nvSpPr>
        <p:spPr bwMode="auto">
          <a:xfrm>
            <a:off x="4791075" y="1709738"/>
            <a:ext cx="547688" cy="455612"/>
          </a:xfrm>
          <a:custGeom>
            <a:avLst/>
            <a:gdLst>
              <a:gd name="T0" fmla="*/ 2147483647 w 319"/>
              <a:gd name="T1" fmla="*/ 0 h 266"/>
              <a:gd name="T2" fmla="*/ 2147483647 w 319"/>
              <a:gd name="T3" fmla="*/ 0 h 266"/>
              <a:gd name="T4" fmla="*/ 2147483647 w 319"/>
              <a:gd name="T5" fmla="*/ 2147483647 h 266"/>
              <a:gd name="T6" fmla="*/ 2147483647 w 319"/>
              <a:gd name="T7" fmla="*/ 2147483647 h 266"/>
              <a:gd name="T8" fmla="*/ 2147483647 w 319"/>
              <a:gd name="T9" fmla="*/ 2147483647 h 266"/>
              <a:gd name="T10" fmla="*/ 2147483647 w 319"/>
              <a:gd name="T11" fmla="*/ 2147483647 h 266"/>
              <a:gd name="T12" fmla="*/ 2147483647 w 319"/>
              <a:gd name="T13" fmla="*/ 2147483647 h 266"/>
              <a:gd name="T14" fmla="*/ 2147483647 w 319"/>
              <a:gd name="T15" fmla="*/ 2147483647 h 266"/>
              <a:gd name="T16" fmla="*/ 2147483647 w 319"/>
              <a:gd name="T17" fmla="*/ 2147483647 h 266"/>
              <a:gd name="T18" fmla="*/ 2147483647 w 319"/>
              <a:gd name="T19" fmla="*/ 2147483647 h 266"/>
              <a:gd name="T20" fmla="*/ 2147483647 w 319"/>
              <a:gd name="T21" fmla="*/ 2147483647 h 266"/>
              <a:gd name="T22" fmla="*/ 2147483647 w 319"/>
              <a:gd name="T23" fmla="*/ 2147483647 h 266"/>
              <a:gd name="T24" fmla="*/ 2147483647 w 319"/>
              <a:gd name="T25" fmla="*/ 2147483647 h 266"/>
              <a:gd name="T26" fmla="*/ 2147483647 w 319"/>
              <a:gd name="T27" fmla="*/ 2147483647 h 266"/>
              <a:gd name="T28" fmla="*/ 2147483647 w 319"/>
              <a:gd name="T29" fmla="*/ 2147483647 h 266"/>
              <a:gd name="T30" fmla="*/ 2147483647 w 319"/>
              <a:gd name="T31" fmla="*/ 2147483647 h 266"/>
              <a:gd name="T32" fmla="*/ 2147483647 w 319"/>
              <a:gd name="T33" fmla="*/ 2147483647 h 266"/>
              <a:gd name="T34" fmla="*/ 2147483647 w 319"/>
              <a:gd name="T35" fmla="*/ 2147483647 h 266"/>
              <a:gd name="T36" fmla="*/ 2147483647 w 319"/>
              <a:gd name="T37" fmla="*/ 2147483647 h 266"/>
              <a:gd name="T38" fmla="*/ 2147483647 w 319"/>
              <a:gd name="T39" fmla="*/ 2147483647 h 266"/>
              <a:gd name="T40" fmla="*/ 0 w 319"/>
              <a:gd name="T41" fmla="*/ 2147483647 h 2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19"/>
              <a:gd name="T64" fmla="*/ 0 h 266"/>
              <a:gd name="T65" fmla="*/ 319 w 319"/>
              <a:gd name="T66" fmla="*/ 266 h 2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19" h="266">
                <a:moveTo>
                  <a:pt x="319" y="0"/>
                </a:moveTo>
                <a:lnTo>
                  <a:pt x="319" y="0"/>
                </a:lnTo>
                <a:lnTo>
                  <a:pt x="318" y="9"/>
                </a:lnTo>
                <a:lnTo>
                  <a:pt x="310" y="35"/>
                </a:lnTo>
                <a:lnTo>
                  <a:pt x="302" y="52"/>
                </a:lnTo>
                <a:lnTo>
                  <a:pt x="293" y="71"/>
                </a:lnTo>
                <a:lnTo>
                  <a:pt x="283" y="93"/>
                </a:lnTo>
                <a:lnTo>
                  <a:pt x="268" y="115"/>
                </a:lnTo>
                <a:lnTo>
                  <a:pt x="249" y="138"/>
                </a:lnTo>
                <a:lnTo>
                  <a:pt x="226" y="161"/>
                </a:lnTo>
                <a:lnTo>
                  <a:pt x="201" y="184"/>
                </a:lnTo>
                <a:lnTo>
                  <a:pt x="185" y="195"/>
                </a:lnTo>
                <a:lnTo>
                  <a:pt x="170" y="205"/>
                </a:lnTo>
                <a:lnTo>
                  <a:pt x="154" y="214"/>
                </a:lnTo>
                <a:lnTo>
                  <a:pt x="135" y="225"/>
                </a:lnTo>
                <a:lnTo>
                  <a:pt x="116" y="233"/>
                </a:lnTo>
                <a:lnTo>
                  <a:pt x="96" y="242"/>
                </a:lnTo>
                <a:lnTo>
                  <a:pt x="74" y="249"/>
                </a:lnTo>
                <a:lnTo>
                  <a:pt x="50" y="255"/>
                </a:lnTo>
                <a:lnTo>
                  <a:pt x="26" y="261"/>
                </a:lnTo>
                <a:lnTo>
                  <a:pt x="0" y="266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Freeform 9"/>
          <p:cNvSpPr>
            <a:spLocks/>
          </p:cNvSpPr>
          <p:nvPr/>
        </p:nvSpPr>
        <p:spPr bwMode="auto">
          <a:xfrm>
            <a:off x="5318125" y="1658938"/>
            <a:ext cx="38100" cy="71437"/>
          </a:xfrm>
          <a:custGeom>
            <a:avLst/>
            <a:gdLst>
              <a:gd name="T0" fmla="*/ 2147483647 w 23"/>
              <a:gd name="T1" fmla="*/ 2147483647 h 41"/>
              <a:gd name="T2" fmla="*/ 0 w 23"/>
              <a:gd name="T3" fmla="*/ 2147483647 h 41"/>
              <a:gd name="T4" fmla="*/ 0 w 23"/>
              <a:gd name="T5" fmla="*/ 2147483647 h 41"/>
              <a:gd name="T6" fmla="*/ 0 w 23"/>
              <a:gd name="T7" fmla="*/ 2147483647 h 41"/>
              <a:gd name="T8" fmla="*/ 2147483647 w 23"/>
              <a:gd name="T9" fmla="*/ 0 h 41"/>
              <a:gd name="T10" fmla="*/ 2147483647 w 23"/>
              <a:gd name="T11" fmla="*/ 0 h 41"/>
              <a:gd name="T12" fmla="*/ 2147483647 w 23"/>
              <a:gd name="T13" fmla="*/ 2147483647 h 41"/>
              <a:gd name="T14" fmla="*/ 2147483647 w 23"/>
              <a:gd name="T15" fmla="*/ 2147483647 h 41"/>
              <a:gd name="T16" fmla="*/ 2147483647 w 23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41"/>
              <a:gd name="T29" fmla="*/ 23 w 23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41">
                <a:moveTo>
                  <a:pt x="12" y="32"/>
                </a:moveTo>
                <a:lnTo>
                  <a:pt x="0" y="35"/>
                </a:lnTo>
                <a:lnTo>
                  <a:pt x="20" y="0"/>
                </a:lnTo>
                <a:lnTo>
                  <a:pt x="23" y="41"/>
                </a:lnTo>
                <a:lnTo>
                  <a:pt x="12" y="32"/>
                </a:lnTo>
                <a:close/>
              </a:path>
            </a:pathLst>
          </a:custGeom>
          <a:solidFill>
            <a:srgbClr val="000000"/>
          </a:solidFill>
          <a:ln w="1587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Freeform 10"/>
          <p:cNvSpPr>
            <a:spLocks/>
          </p:cNvSpPr>
          <p:nvPr/>
        </p:nvSpPr>
        <p:spPr bwMode="auto">
          <a:xfrm>
            <a:off x="4759325" y="2139950"/>
            <a:ext cx="73025" cy="41275"/>
          </a:xfrm>
          <a:custGeom>
            <a:avLst/>
            <a:gdLst>
              <a:gd name="T0" fmla="*/ 2147483647 w 41"/>
              <a:gd name="T1" fmla="*/ 2147483647 h 24"/>
              <a:gd name="T2" fmla="*/ 2147483647 w 41"/>
              <a:gd name="T3" fmla="*/ 2147483647 h 24"/>
              <a:gd name="T4" fmla="*/ 2147483647 w 41"/>
              <a:gd name="T5" fmla="*/ 2147483647 h 24"/>
              <a:gd name="T6" fmla="*/ 2147483647 w 41"/>
              <a:gd name="T7" fmla="*/ 2147483647 h 24"/>
              <a:gd name="T8" fmla="*/ 0 w 41"/>
              <a:gd name="T9" fmla="*/ 2147483647 h 24"/>
              <a:gd name="T10" fmla="*/ 0 w 41"/>
              <a:gd name="T11" fmla="*/ 2147483647 h 24"/>
              <a:gd name="T12" fmla="*/ 2147483647 w 41"/>
              <a:gd name="T13" fmla="*/ 0 h 24"/>
              <a:gd name="T14" fmla="*/ 2147483647 w 41"/>
              <a:gd name="T15" fmla="*/ 0 h 24"/>
              <a:gd name="T16" fmla="*/ 2147483647 w 41"/>
              <a:gd name="T17" fmla="*/ 2147483647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24"/>
              <a:gd name="T29" fmla="*/ 41 w 41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24">
                <a:moveTo>
                  <a:pt x="32" y="12"/>
                </a:moveTo>
                <a:lnTo>
                  <a:pt x="41" y="23"/>
                </a:lnTo>
                <a:lnTo>
                  <a:pt x="39" y="24"/>
                </a:lnTo>
                <a:lnTo>
                  <a:pt x="0" y="16"/>
                </a:lnTo>
                <a:lnTo>
                  <a:pt x="38" y="0"/>
                </a:lnTo>
                <a:lnTo>
                  <a:pt x="32" y="12"/>
                </a:lnTo>
                <a:close/>
              </a:path>
            </a:pathLst>
          </a:custGeom>
          <a:solidFill>
            <a:srgbClr val="000000"/>
          </a:solidFill>
          <a:ln w="1587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Line 11"/>
          <p:cNvSpPr>
            <a:spLocks noChangeShapeType="1"/>
          </p:cNvSpPr>
          <p:nvPr/>
        </p:nvSpPr>
        <p:spPr bwMode="auto">
          <a:xfrm>
            <a:off x="3021013" y="1528763"/>
            <a:ext cx="8397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Freeform 12"/>
          <p:cNvSpPr>
            <a:spLocks/>
          </p:cNvSpPr>
          <p:nvPr/>
        </p:nvSpPr>
        <p:spPr bwMode="auto">
          <a:xfrm>
            <a:off x="3062288" y="1768475"/>
            <a:ext cx="1200150" cy="209550"/>
          </a:xfrm>
          <a:custGeom>
            <a:avLst/>
            <a:gdLst>
              <a:gd name="T0" fmla="*/ 0 w 700"/>
              <a:gd name="T1" fmla="*/ 0 h 122"/>
              <a:gd name="T2" fmla="*/ 2147483647 w 700"/>
              <a:gd name="T3" fmla="*/ 0 h 122"/>
              <a:gd name="T4" fmla="*/ 2147483647 w 700"/>
              <a:gd name="T5" fmla="*/ 2147483647 h 122"/>
              <a:gd name="T6" fmla="*/ 0 60000 65536"/>
              <a:gd name="T7" fmla="*/ 0 60000 65536"/>
              <a:gd name="T8" fmla="*/ 0 60000 65536"/>
              <a:gd name="T9" fmla="*/ 0 w 700"/>
              <a:gd name="T10" fmla="*/ 0 h 122"/>
              <a:gd name="T11" fmla="*/ 700 w 700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0" h="122">
                <a:moveTo>
                  <a:pt x="0" y="0"/>
                </a:moveTo>
                <a:lnTo>
                  <a:pt x="501" y="0"/>
                </a:lnTo>
                <a:lnTo>
                  <a:pt x="700" y="12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auto">
          <a:xfrm>
            <a:off x="2943225" y="2720975"/>
            <a:ext cx="43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9" name="Freeform 14"/>
          <p:cNvSpPr>
            <a:spLocks/>
          </p:cNvSpPr>
          <p:nvPr/>
        </p:nvSpPr>
        <p:spPr bwMode="auto">
          <a:xfrm>
            <a:off x="2967038" y="2389188"/>
            <a:ext cx="1014412" cy="247650"/>
          </a:xfrm>
          <a:custGeom>
            <a:avLst/>
            <a:gdLst>
              <a:gd name="T0" fmla="*/ 0 w 591"/>
              <a:gd name="T1" fmla="*/ 0 h 144"/>
              <a:gd name="T2" fmla="*/ 2147483647 w 591"/>
              <a:gd name="T3" fmla="*/ 0 h 144"/>
              <a:gd name="T4" fmla="*/ 2147483647 w 591"/>
              <a:gd name="T5" fmla="*/ 2147483647 h 144"/>
              <a:gd name="T6" fmla="*/ 0 60000 65536"/>
              <a:gd name="T7" fmla="*/ 0 60000 65536"/>
              <a:gd name="T8" fmla="*/ 0 60000 65536"/>
              <a:gd name="T9" fmla="*/ 0 w 591"/>
              <a:gd name="T10" fmla="*/ 0 h 144"/>
              <a:gd name="T11" fmla="*/ 591 w 591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1" h="144">
                <a:moveTo>
                  <a:pt x="0" y="0"/>
                </a:moveTo>
                <a:lnTo>
                  <a:pt x="459" y="0"/>
                </a:lnTo>
                <a:lnTo>
                  <a:pt x="591" y="14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Line 15"/>
          <p:cNvSpPr>
            <a:spLocks noChangeShapeType="1"/>
          </p:cNvSpPr>
          <p:nvPr/>
        </p:nvSpPr>
        <p:spPr bwMode="auto">
          <a:xfrm>
            <a:off x="2952750" y="3475038"/>
            <a:ext cx="4048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1" name="Freeform 16"/>
          <p:cNvSpPr>
            <a:spLocks/>
          </p:cNvSpPr>
          <p:nvPr/>
        </p:nvSpPr>
        <p:spPr bwMode="auto">
          <a:xfrm>
            <a:off x="2987675" y="2781300"/>
            <a:ext cx="1073150" cy="131763"/>
          </a:xfrm>
          <a:custGeom>
            <a:avLst/>
            <a:gdLst>
              <a:gd name="T0" fmla="*/ 0 w 625"/>
              <a:gd name="T1" fmla="*/ 2147483647 h 77"/>
              <a:gd name="T2" fmla="*/ 2147483647 w 625"/>
              <a:gd name="T3" fmla="*/ 2147483647 h 77"/>
              <a:gd name="T4" fmla="*/ 2147483647 w 625"/>
              <a:gd name="T5" fmla="*/ 0 h 77"/>
              <a:gd name="T6" fmla="*/ 0 60000 65536"/>
              <a:gd name="T7" fmla="*/ 0 60000 65536"/>
              <a:gd name="T8" fmla="*/ 0 60000 65536"/>
              <a:gd name="T9" fmla="*/ 0 w 625"/>
              <a:gd name="T10" fmla="*/ 0 h 77"/>
              <a:gd name="T11" fmla="*/ 625 w 625"/>
              <a:gd name="T12" fmla="*/ 77 h 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5" h="77">
                <a:moveTo>
                  <a:pt x="0" y="77"/>
                </a:moveTo>
                <a:lnTo>
                  <a:pt x="471" y="77"/>
                </a:lnTo>
                <a:lnTo>
                  <a:pt x="62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Line 17"/>
          <p:cNvSpPr>
            <a:spLocks noChangeShapeType="1"/>
          </p:cNvSpPr>
          <p:nvPr/>
        </p:nvSpPr>
        <p:spPr bwMode="auto">
          <a:xfrm>
            <a:off x="3100388" y="3213100"/>
            <a:ext cx="271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3" name="Freeform 18"/>
          <p:cNvSpPr>
            <a:spLocks/>
          </p:cNvSpPr>
          <p:nvPr/>
        </p:nvSpPr>
        <p:spPr bwMode="auto">
          <a:xfrm>
            <a:off x="2990850" y="3429000"/>
            <a:ext cx="830263" cy="255588"/>
          </a:xfrm>
          <a:custGeom>
            <a:avLst/>
            <a:gdLst>
              <a:gd name="T0" fmla="*/ 0 w 483"/>
              <a:gd name="T1" fmla="*/ 2147483647 h 149"/>
              <a:gd name="T2" fmla="*/ 2147483647 w 483"/>
              <a:gd name="T3" fmla="*/ 2147483647 h 149"/>
              <a:gd name="T4" fmla="*/ 2147483647 w 483"/>
              <a:gd name="T5" fmla="*/ 0 h 149"/>
              <a:gd name="T6" fmla="*/ 0 60000 65536"/>
              <a:gd name="T7" fmla="*/ 0 60000 65536"/>
              <a:gd name="T8" fmla="*/ 0 60000 65536"/>
              <a:gd name="T9" fmla="*/ 0 w 483"/>
              <a:gd name="T10" fmla="*/ 0 h 149"/>
              <a:gd name="T11" fmla="*/ 483 w 483"/>
              <a:gd name="T12" fmla="*/ 149 h 1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3" h="149">
                <a:moveTo>
                  <a:pt x="0" y="149"/>
                </a:moveTo>
                <a:lnTo>
                  <a:pt x="313" y="149"/>
                </a:lnTo>
                <a:lnTo>
                  <a:pt x="483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Freeform 19"/>
          <p:cNvSpPr>
            <a:spLocks/>
          </p:cNvSpPr>
          <p:nvPr/>
        </p:nvSpPr>
        <p:spPr bwMode="auto">
          <a:xfrm>
            <a:off x="4289425" y="2727325"/>
            <a:ext cx="292100" cy="346075"/>
          </a:xfrm>
          <a:custGeom>
            <a:avLst/>
            <a:gdLst>
              <a:gd name="T0" fmla="*/ 2147483647 w 171"/>
              <a:gd name="T1" fmla="*/ 2147483647 h 202"/>
              <a:gd name="T2" fmla="*/ 2147483647 w 171"/>
              <a:gd name="T3" fmla="*/ 2147483647 h 202"/>
              <a:gd name="T4" fmla="*/ 0 w 171"/>
              <a:gd name="T5" fmla="*/ 0 h 202"/>
              <a:gd name="T6" fmla="*/ 0 60000 65536"/>
              <a:gd name="T7" fmla="*/ 0 60000 65536"/>
              <a:gd name="T8" fmla="*/ 0 60000 65536"/>
              <a:gd name="T9" fmla="*/ 0 w 171"/>
              <a:gd name="T10" fmla="*/ 0 h 202"/>
              <a:gd name="T11" fmla="*/ 171 w 171"/>
              <a:gd name="T12" fmla="*/ 202 h 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" h="202">
                <a:moveTo>
                  <a:pt x="171" y="202"/>
                </a:moveTo>
                <a:lnTo>
                  <a:pt x="171" y="12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/>
        </p:nvSpPr>
        <p:spPr bwMode="auto">
          <a:xfrm flipV="1">
            <a:off x="4581525" y="2678113"/>
            <a:ext cx="34925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/>
        </p:nvSpPr>
        <p:spPr bwMode="auto">
          <a:xfrm flipH="1">
            <a:off x="5905500" y="3371850"/>
            <a:ext cx="184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7" name="Freeform 22"/>
          <p:cNvSpPr>
            <a:spLocks/>
          </p:cNvSpPr>
          <p:nvPr/>
        </p:nvSpPr>
        <p:spPr bwMode="auto">
          <a:xfrm>
            <a:off x="5668963" y="3403600"/>
            <a:ext cx="431800" cy="138113"/>
          </a:xfrm>
          <a:custGeom>
            <a:avLst/>
            <a:gdLst>
              <a:gd name="T0" fmla="*/ 2147483647 w 252"/>
              <a:gd name="T1" fmla="*/ 2147483647 h 81"/>
              <a:gd name="T2" fmla="*/ 2147483647 w 252"/>
              <a:gd name="T3" fmla="*/ 2147483647 h 81"/>
              <a:gd name="T4" fmla="*/ 0 w 252"/>
              <a:gd name="T5" fmla="*/ 0 h 81"/>
              <a:gd name="T6" fmla="*/ 0 60000 65536"/>
              <a:gd name="T7" fmla="*/ 0 60000 65536"/>
              <a:gd name="T8" fmla="*/ 0 60000 65536"/>
              <a:gd name="T9" fmla="*/ 0 w 252"/>
              <a:gd name="T10" fmla="*/ 0 h 81"/>
              <a:gd name="T11" fmla="*/ 252 w 252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" h="81">
                <a:moveTo>
                  <a:pt x="252" y="81"/>
                </a:moveTo>
                <a:lnTo>
                  <a:pt x="91" y="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/>
        </p:nvSpPr>
        <p:spPr bwMode="auto">
          <a:xfrm flipH="1">
            <a:off x="5137150" y="29432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/>
        </p:nvSpPr>
        <p:spPr bwMode="auto">
          <a:xfrm flipH="1">
            <a:off x="5122863" y="2032000"/>
            <a:ext cx="9699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/>
        </p:nvSpPr>
        <p:spPr bwMode="auto">
          <a:xfrm flipH="1">
            <a:off x="5761038" y="2506663"/>
            <a:ext cx="328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1" name="Freeform 26"/>
          <p:cNvSpPr>
            <a:spLocks/>
          </p:cNvSpPr>
          <p:nvPr/>
        </p:nvSpPr>
        <p:spPr bwMode="auto">
          <a:xfrm>
            <a:off x="4667250" y="1089025"/>
            <a:ext cx="654050" cy="774700"/>
          </a:xfrm>
          <a:custGeom>
            <a:avLst/>
            <a:gdLst>
              <a:gd name="T0" fmla="*/ 2147483647 w 381"/>
              <a:gd name="T1" fmla="*/ 0 h 452"/>
              <a:gd name="T2" fmla="*/ 2147483647 w 381"/>
              <a:gd name="T3" fmla="*/ 0 h 452"/>
              <a:gd name="T4" fmla="*/ 0 w 381"/>
              <a:gd name="T5" fmla="*/ 2147483647 h 452"/>
              <a:gd name="T6" fmla="*/ 0 60000 65536"/>
              <a:gd name="T7" fmla="*/ 0 60000 65536"/>
              <a:gd name="T8" fmla="*/ 0 60000 65536"/>
              <a:gd name="T9" fmla="*/ 0 w 381"/>
              <a:gd name="T10" fmla="*/ 0 h 452"/>
              <a:gd name="T11" fmla="*/ 381 w 381"/>
              <a:gd name="T12" fmla="*/ 452 h 4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452">
                <a:moveTo>
                  <a:pt x="381" y="0"/>
                </a:moveTo>
                <a:lnTo>
                  <a:pt x="27" y="0"/>
                </a:lnTo>
                <a:lnTo>
                  <a:pt x="0" y="45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2" name="Line 27"/>
          <p:cNvSpPr>
            <a:spLocks noChangeShapeType="1"/>
          </p:cNvSpPr>
          <p:nvPr/>
        </p:nvSpPr>
        <p:spPr bwMode="auto">
          <a:xfrm>
            <a:off x="4622800" y="431800"/>
            <a:ext cx="7953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3" name="Line 28"/>
          <p:cNvSpPr>
            <a:spLocks noChangeShapeType="1"/>
          </p:cNvSpPr>
          <p:nvPr/>
        </p:nvSpPr>
        <p:spPr bwMode="auto">
          <a:xfrm>
            <a:off x="4622800" y="657225"/>
            <a:ext cx="7953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4" name="Line 29"/>
          <p:cNvSpPr>
            <a:spLocks noChangeShapeType="1"/>
          </p:cNvSpPr>
          <p:nvPr/>
        </p:nvSpPr>
        <p:spPr bwMode="auto">
          <a:xfrm>
            <a:off x="4595813" y="908050"/>
            <a:ext cx="719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5" name="Freeform 30"/>
          <p:cNvSpPr>
            <a:spLocks/>
          </p:cNvSpPr>
          <p:nvPr/>
        </p:nvSpPr>
        <p:spPr bwMode="auto">
          <a:xfrm>
            <a:off x="2997200" y="1092200"/>
            <a:ext cx="1185863" cy="217488"/>
          </a:xfrm>
          <a:custGeom>
            <a:avLst/>
            <a:gdLst>
              <a:gd name="T0" fmla="*/ 0 w 692"/>
              <a:gd name="T1" fmla="*/ 0 h 127"/>
              <a:gd name="T2" fmla="*/ 2147483647 w 692"/>
              <a:gd name="T3" fmla="*/ 0 h 127"/>
              <a:gd name="T4" fmla="*/ 2147483647 w 692"/>
              <a:gd name="T5" fmla="*/ 2147483647 h 127"/>
              <a:gd name="T6" fmla="*/ 0 60000 65536"/>
              <a:gd name="T7" fmla="*/ 0 60000 65536"/>
              <a:gd name="T8" fmla="*/ 0 60000 65536"/>
              <a:gd name="T9" fmla="*/ 0 w 692"/>
              <a:gd name="T10" fmla="*/ 0 h 127"/>
              <a:gd name="T11" fmla="*/ 692 w 692"/>
              <a:gd name="T12" fmla="*/ 127 h 1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" h="127">
                <a:moveTo>
                  <a:pt x="0" y="0"/>
                </a:moveTo>
                <a:lnTo>
                  <a:pt x="617" y="0"/>
                </a:lnTo>
                <a:lnTo>
                  <a:pt x="692" y="12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6" name="Line 31"/>
          <p:cNvSpPr>
            <a:spLocks noChangeShapeType="1"/>
          </p:cNvSpPr>
          <p:nvPr/>
        </p:nvSpPr>
        <p:spPr bwMode="auto">
          <a:xfrm flipH="1">
            <a:off x="4424363" y="1096963"/>
            <a:ext cx="290512" cy="763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7" name="Line 32"/>
          <p:cNvSpPr>
            <a:spLocks noChangeShapeType="1"/>
          </p:cNvSpPr>
          <p:nvPr/>
        </p:nvSpPr>
        <p:spPr bwMode="auto">
          <a:xfrm>
            <a:off x="3187700" y="2166938"/>
            <a:ext cx="352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8" name="Text Box 211"/>
          <p:cNvSpPr txBox="1">
            <a:spLocks noChangeArrowheads="1"/>
          </p:cNvSpPr>
          <p:nvPr/>
        </p:nvSpPr>
        <p:spPr bwMode="auto">
          <a:xfrm>
            <a:off x="2319338" y="1022350"/>
            <a:ext cx="714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Apex of lung</a:t>
            </a:r>
          </a:p>
        </p:txBody>
      </p:sp>
      <p:sp>
        <p:nvSpPr>
          <p:cNvPr id="15389" name="Text Box 212"/>
          <p:cNvSpPr txBox="1">
            <a:spLocks noChangeArrowheads="1"/>
          </p:cNvSpPr>
          <p:nvPr/>
        </p:nvSpPr>
        <p:spPr bwMode="auto">
          <a:xfrm>
            <a:off x="2319338" y="1460500"/>
            <a:ext cx="7842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Superior lobe</a:t>
            </a:r>
          </a:p>
        </p:txBody>
      </p:sp>
      <p:sp>
        <p:nvSpPr>
          <p:cNvPr id="15390" name="Text Box 213"/>
          <p:cNvSpPr txBox="1">
            <a:spLocks noChangeArrowheads="1"/>
          </p:cNvSpPr>
          <p:nvPr/>
        </p:nvSpPr>
        <p:spPr bwMode="auto">
          <a:xfrm>
            <a:off x="2319338" y="1704975"/>
            <a:ext cx="8239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Superior lobar</a:t>
            </a:r>
          </a:p>
          <a:p>
            <a:r>
              <a:rPr lang="en-US" sz="800" b="1"/>
              <a:t>bronchus</a:t>
            </a:r>
          </a:p>
        </p:txBody>
      </p:sp>
      <p:sp>
        <p:nvSpPr>
          <p:cNvPr id="15391" name="Text Box 214"/>
          <p:cNvSpPr txBox="1">
            <a:spLocks noChangeArrowheads="1"/>
          </p:cNvSpPr>
          <p:nvPr/>
        </p:nvSpPr>
        <p:spPr bwMode="auto">
          <a:xfrm>
            <a:off x="2319338" y="2092325"/>
            <a:ext cx="9604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Horizontal fissure</a:t>
            </a:r>
          </a:p>
        </p:txBody>
      </p:sp>
      <p:sp>
        <p:nvSpPr>
          <p:cNvPr id="15392" name="Text Box 215"/>
          <p:cNvSpPr txBox="1">
            <a:spLocks noChangeArrowheads="1"/>
          </p:cNvSpPr>
          <p:nvPr/>
        </p:nvSpPr>
        <p:spPr bwMode="auto">
          <a:xfrm>
            <a:off x="2319338" y="2314575"/>
            <a:ext cx="6969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Middle lobar</a:t>
            </a:r>
          </a:p>
          <a:p>
            <a:r>
              <a:rPr lang="en-US" sz="800" b="1"/>
              <a:t>bronchus</a:t>
            </a:r>
          </a:p>
        </p:txBody>
      </p:sp>
      <p:sp>
        <p:nvSpPr>
          <p:cNvPr id="15393" name="Text Box 216"/>
          <p:cNvSpPr txBox="1">
            <a:spLocks noChangeArrowheads="1"/>
          </p:cNvSpPr>
          <p:nvPr/>
        </p:nvSpPr>
        <p:spPr bwMode="auto">
          <a:xfrm>
            <a:off x="2319338" y="2654300"/>
            <a:ext cx="657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Middle lobe</a:t>
            </a:r>
          </a:p>
        </p:txBody>
      </p:sp>
      <p:sp>
        <p:nvSpPr>
          <p:cNvPr id="15394" name="Text Box 217"/>
          <p:cNvSpPr txBox="1">
            <a:spLocks noChangeArrowheads="1"/>
          </p:cNvSpPr>
          <p:nvPr/>
        </p:nvSpPr>
        <p:spPr bwMode="auto">
          <a:xfrm>
            <a:off x="2319338" y="2846388"/>
            <a:ext cx="7270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Inferior lobar</a:t>
            </a:r>
          </a:p>
          <a:p>
            <a:r>
              <a:rPr lang="en-US" sz="800" b="1"/>
              <a:t>bronchus</a:t>
            </a:r>
          </a:p>
        </p:txBody>
      </p:sp>
      <p:sp>
        <p:nvSpPr>
          <p:cNvPr id="15395" name="Text Box 218"/>
          <p:cNvSpPr txBox="1">
            <a:spLocks noChangeArrowheads="1"/>
          </p:cNvSpPr>
          <p:nvPr/>
        </p:nvSpPr>
        <p:spPr bwMode="auto">
          <a:xfrm>
            <a:off x="2319338" y="3144838"/>
            <a:ext cx="8413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Oblique fissure</a:t>
            </a:r>
          </a:p>
        </p:txBody>
      </p:sp>
      <p:sp>
        <p:nvSpPr>
          <p:cNvPr id="15396" name="Text Box 219"/>
          <p:cNvSpPr txBox="1">
            <a:spLocks noChangeArrowheads="1"/>
          </p:cNvSpPr>
          <p:nvPr/>
        </p:nvSpPr>
        <p:spPr bwMode="auto">
          <a:xfrm>
            <a:off x="2319338" y="3408363"/>
            <a:ext cx="685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Inferior lobe</a:t>
            </a:r>
          </a:p>
        </p:txBody>
      </p:sp>
      <p:sp>
        <p:nvSpPr>
          <p:cNvPr id="15397" name="Text Box 220"/>
          <p:cNvSpPr txBox="1">
            <a:spLocks noChangeArrowheads="1"/>
          </p:cNvSpPr>
          <p:nvPr/>
        </p:nvSpPr>
        <p:spPr bwMode="auto">
          <a:xfrm>
            <a:off x="2319338" y="3614738"/>
            <a:ext cx="7096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Base of lung</a:t>
            </a:r>
          </a:p>
        </p:txBody>
      </p:sp>
      <p:sp>
        <p:nvSpPr>
          <p:cNvPr id="15398" name="Text Box 221"/>
          <p:cNvSpPr txBox="1">
            <a:spLocks noChangeArrowheads="1"/>
          </p:cNvSpPr>
          <p:nvPr/>
        </p:nvSpPr>
        <p:spPr bwMode="auto">
          <a:xfrm>
            <a:off x="2616200" y="4210050"/>
            <a:ext cx="3444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Apex</a:t>
            </a:r>
          </a:p>
        </p:txBody>
      </p:sp>
      <p:sp>
        <p:nvSpPr>
          <p:cNvPr id="15399" name="Text Box 222"/>
          <p:cNvSpPr txBox="1">
            <a:spLocks noChangeArrowheads="1"/>
          </p:cNvSpPr>
          <p:nvPr/>
        </p:nvSpPr>
        <p:spPr bwMode="auto">
          <a:xfrm>
            <a:off x="2616200" y="4557713"/>
            <a:ext cx="7556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Superior lobe</a:t>
            </a:r>
          </a:p>
        </p:txBody>
      </p:sp>
      <p:sp>
        <p:nvSpPr>
          <p:cNvPr id="15400" name="Text Box 223"/>
          <p:cNvSpPr txBox="1">
            <a:spLocks noChangeArrowheads="1"/>
          </p:cNvSpPr>
          <p:nvPr/>
        </p:nvSpPr>
        <p:spPr bwMode="auto">
          <a:xfrm>
            <a:off x="2616200" y="4908550"/>
            <a:ext cx="6238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Pulmonary</a:t>
            </a:r>
          </a:p>
          <a:p>
            <a:r>
              <a:rPr lang="en-US" sz="800" b="1"/>
              <a:t>arteries</a:t>
            </a:r>
          </a:p>
        </p:txBody>
      </p:sp>
      <p:sp>
        <p:nvSpPr>
          <p:cNvPr id="15401" name="Text Box 224"/>
          <p:cNvSpPr txBox="1">
            <a:spLocks noChangeArrowheads="1"/>
          </p:cNvSpPr>
          <p:nvPr/>
        </p:nvSpPr>
        <p:spPr bwMode="auto">
          <a:xfrm>
            <a:off x="2616200" y="5616575"/>
            <a:ext cx="3778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Hilum</a:t>
            </a:r>
          </a:p>
        </p:txBody>
      </p:sp>
      <p:sp>
        <p:nvSpPr>
          <p:cNvPr id="15402" name="Text Box 225"/>
          <p:cNvSpPr txBox="1">
            <a:spLocks noChangeArrowheads="1"/>
          </p:cNvSpPr>
          <p:nvPr/>
        </p:nvSpPr>
        <p:spPr bwMode="auto">
          <a:xfrm>
            <a:off x="2616200" y="5776913"/>
            <a:ext cx="6588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Middle lobe</a:t>
            </a:r>
          </a:p>
        </p:txBody>
      </p:sp>
      <p:sp>
        <p:nvSpPr>
          <p:cNvPr id="15403" name="Text Box 226"/>
          <p:cNvSpPr txBox="1">
            <a:spLocks noChangeArrowheads="1"/>
          </p:cNvSpPr>
          <p:nvPr/>
        </p:nvSpPr>
        <p:spPr bwMode="auto">
          <a:xfrm>
            <a:off x="2616200" y="6029325"/>
            <a:ext cx="6873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Inferior lobe</a:t>
            </a:r>
          </a:p>
        </p:txBody>
      </p:sp>
      <p:sp>
        <p:nvSpPr>
          <p:cNvPr id="15404" name="Text Box 227"/>
          <p:cNvSpPr txBox="1">
            <a:spLocks noChangeArrowheads="1"/>
          </p:cNvSpPr>
          <p:nvPr/>
        </p:nvSpPr>
        <p:spPr bwMode="auto">
          <a:xfrm>
            <a:off x="5370513" y="241300"/>
            <a:ext cx="4635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Larynx:</a:t>
            </a:r>
          </a:p>
        </p:txBody>
      </p:sp>
      <p:sp>
        <p:nvSpPr>
          <p:cNvPr id="15405" name="Text Box 228"/>
          <p:cNvSpPr txBox="1">
            <a:spLocks noChangeArrowheads="1"/>
          </p:cNvSpPr>
          <p:nvPr/>
        </p:nvSpPr>
        <p:spPr bwMode="auto">
          <a:xfrm>
            <a:off x="5438775" y="365125"/>
            <a:ext cx="9239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Thyroid cartilage</a:t>
            </a:r>
          </a:p>
        </p:txBody>
      </p:sp>
      <p:sp>
        <p:nvSpPr>
          <p:cNvPr id="15406" name="Text Box 229"/>
          <p:cNvSpPr txBox="1">
            <a:spLocks noChangeArrowheads="1"/>
          </p:cNvSpPr>
          <p:nvPr/>
        </p:nvSpPr>
        <p:spPr bwMode="auto">
          <a:xfrm>
            <a:off x="5438775" y="593725"/>
            <a:ext cx="9001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Cricoid cartilage</a:t>
            </a:r>
          </a:p>
        </p:txBody>
      </p:sp>
      <p:sp>
        <p:nvSpPr>
          <p:cNvPr id="15407" name="Text Box 230"/>
          <p:cNvSpPr txBox="1">
            <a:spLocks noChangeArrowheads="1"/>
          </p:cNvSpPr>
          <p:nvPr/>
        </p:nvSpPr>
        <p:spPr bwMode="auto">
          <a:xfrm>
            <a:off x="5338763" y="836613"/>
            <a:ext cx="4873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Trachea</a:t>
            </a:r>
          </a:p>
        </p:txBody>
      </p:sp>
      <p:sp>
        <p:nvSpPr>
          <p:cNvPr id="15408" name="Text Box 231"/>
          <p:cNvSpPr txBox="1">
            <a:spLocks noChangeArrowheads="1"/>
          </p:cNvSpPr>
          <p:nvPr/>
        </p:nvSpPr>
        <p:spPr bwMode="auto">
          <a:xfrm>
            <a:off x="5338763" y="1020763"/>
            <a:ext cx="7318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Main bronchi</a:t>
            </a:r>
          </a:p>
        </p:txBody>
      </p:sp>
      <p:sp>
        <p:nvSpPr>
          <p:cNvPr id="15409" name="Text Box 232"/>
          <p:cNvSpPr txBox="1">
            <a:spLocks noChangeArrowheads="1"/>
          </p:cNvSpPr>
          <p:nvPr/>
        </p:nvSpPr>
        <p:spPr bwMode="auto">
          <a:xfrm>
            <a:off x="6122988" y="1963738"/>
            <a:ext cx="4587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Costal</a:t>
            </a:r>
          </a:p>
          <a:p>
            <a:r>
              <a:rPr lang="en-US" sz="800" b="1"/>
              <a:t>surface</a:t>
            </a:r>
          </a:p>
        </p:txBody>
      </p:sp>
      <p:sp>
        <p:nvSpPr>
          <p:cNvPr id="15410" name="Text Box 233"/>
          <p:cNvSpPr txBox="1">
            <a:spLocks noChangeArrowheads="1"/>
          </p:cNvSpPr>
          <p:nvPr/>
        </p:nvSpPr>
        <p:spPr bwMode="auto">
          <a:xfrm>
            <a:off x="6122988" y="2443163"/>
            <a:ext cx="514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Superior</a:t>
            </a:r>
          </a:p>
          <a:p>
            <a:r>
              <a:rPr lang="en-US" sz="800" b="1"/>
              <a:t>lobe</a:t>
            </a:r>
          </a:p>
        </p:txBody>
      </p:sp>
      <p:sp>
        <p:nvSpPr>
          <p:cNvPr id="15411" name="Text Box 234"/>
          <p:cNvSpPr txBox="1">
            <a:spLocks noChangeArrowheads="1"/>
          </p:cNvSpPr>
          <p:nvPr/>
        </p:nvSpPr>
        <p:spPr bwMode="auto">
          <a:xfrm>
            <a:off x="6122988" y="2887663"/>
            <a:ext cx="641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Cardiac</a:t>
            </a:r>
          </a:p>
          <a:p>
            <a:r>
              <a:rPr lang="en-US" sz="800" b="1"/>
              <a:t>impression</a:t>
            </a:r>
          </a:p>
        </p:txBody>
      </p:sp>
      <p:sp>
        <p:nvSpPr>
          <p:cNvPr id="15412" name="Text Box 235"/>
          <p:cNvSpPr txBox="1">
            <a:spLocks noChangeArrowheads="1"/>
          </p:cNvSpPr>
          <p:nvPr/>
        </p:nvSpPr>
        <p:spPr bwMode="auto">
          <a:xfrm>
            <a:off x="6122988" y="3308350"/>
            <a:ext cx="685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Inferior lobe</a:t>
            </a:r>
          </a:p>
        </p:txBody>
      </p:sp>
      <p:sp>
        <p:nvSpPr>
          <p:cNvPr id="15413" name="Text Box 236"/>
          <p:cNvSpPr txBox="1">
            <a:spLocks noChangeArrowheads="1"/>
          </p:cNvSpPr>
          <p:nvPr/>
        </p:nvSpPr>
        <p:spPr bwMode="auto">
          <a:xfrm>
            <a:off x="6122988" y="3475038"/>
            <a:ext cx="4746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Oblique</a:t>
            </a:r>
          </a:p>
          <a:p>
            <a:r>
              <a:rPr lang="en-US" sz="800" b="1"/>
              <a:t>fissure</a:t>
            </a:r>
          </a:p>
        </p:txBody>
      </p:sp>
      <p:sp>
        <p:nvSpPr>
          <p:cNvPr id="15414" name="Text Box 239"/>
          <p:cNvSpPr txBox="1">
            <a:spLocks noChangeArrowheads="1"/>
          </p:cNvSpPr>
          <p:nvPr/>
        </p:nvSpPr>
        <p:spPr bwMode="auto">
          <a:xfrm>
            <a:off x="5907088" y="4897438"/>
            <a:ext cx="7842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Lobar bronchi</a:t>
            </a:r>
          </a:p>
        </p:txBody>
      </p:sp>
      <p:sp>
        <p:nvSpPr>
          <p:cNvPr id="15415" name="Text Box 240"/>
          <p:cNvSpPr txBox="1">
            <a:spLocks noChangeArrowheads="1"/>
          </p:cNvSpPr>
          <p:nvPr/>
        </p:nvSpPr>
        <p:spPr bwMode="auto">
          <a:xfrm>
            <a:off x="5907088" y="5260975"/>
            <a:ext cx="625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Pulmonary</a:t>
            </a:r>
          </a:p>
          <a:p>
            <a:r>
              <a:rPr lang="en-US" sz="800" b="1"/>
              <a:t>veins</a:t>
            </a:r>
          </a:p>
        </p:txBody>
      </p:sp>
      <p:sp>
        <p:nvSpPr>
          <p:cNvPr id="15416" name="Text Box 241"/>
          <p:cNvSpPr txBox="1">
            <a:spLocks noChangeArrowheads="1"/>
          </p:cNvSpPr>
          <p:nvPr/>
        </p:nvSpPr>
        <p:spPr bwMode="auto">
          <a:xfrm>
            <a:off x="5907088" y="5732463"/>
            <a:ext cx="6254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Pulmonary</a:t>
            </a:r>
          </a:p>
          <a:p>
            <a:r>
              <a:rPr lang="en-US" sz="800" b="1"/>
              <a:t>ligament</a:t>
            </a:r>
          </a:p>
        </p:txBody>
      </p:sp>
      <p:sp>
        <p:nvSpPr>
          <p:cNvPr id="15417" name="Text Box 242"/>
          <p:cNvSpPr txBox="1">
            <a:spLocks noChangeArrowheads="1"/>
          </p:cNvSpPr>
          <p:nvPr/>
        </p:nvSpPr>
        <p:spPr bwMode="auto">
          <a:xfrm>
            <a:off x="5907088" y="6343650"/>
            <a:ext cx="8080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Diaphragmatic</a:t>
            </a:r>
          </a:p>
          <a:p>
            <a:r>
              <a:rPr lang="en-US" sz="800" b="1"/>
              <a:t>surface</a:t>
            </a:r>
          </a:p>
        </p:txBody>
      </p:sp>
      <p:sp>
        <p:nvSpPr>
          <p:cNvPr id="15418" name="Text Box 243"/>
          <p:cNvSpPr txBox="1">
            <a:spLocks noChangeArrowheads="1"/>
          </p:cNvSpPr>
          <p:nvPr/>
        </p:nvSpPr>
        <p:spPr bwMode="auto">
          <a:xfrm>
            <a:off x="4338638" y="3079750"/>
            <a:ext cx="6524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Mediastinal</a:t>
            </a:r>
          </a:p>
          <a:p>
            <a:r>
              <a:rPr lang="en-US" sz="800" b="1"/>
              <a:t>surfaces</a:t>
            </a:r>
          </a:p>
        </p:txBody>
      </p:sp>
      <p:sp>
        <p:nvSpPr>
          <p:cNvPr id="15419" name="Text Box 244"/>
          <p:cNvSpPr txBox="1">
            <a:spLocks noChangeArrowheads="1"/>
          </p:cNvSpPr>
          <p:nvPr/>
        </p:nvSpPr>
        <p:spPr bwMode="auto">
          <a:xfrm>
            <a:off x="4173538" y="3695700"/>
            <a:ext cx="8985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(a) Anterior view</a:t>
            </a:r>
          </a:p>
        </p:txBody>
      </p:sp>
      <p:sp>
        <p:nvSpPr>
          <p:cNvPr id="15420" name="Text Box 245"/>
          <p:cNvSpPr txBox="1">
            <a:spLocks noChangeArrowheads="1"/>
          </p:cNvSpPr>
          <p:nvPr/>
        </p:nvSpPr>
        <p:spPr bwMode="auto">
          <a:xfrm>
            <a:off x="3789363" y="6688138"/>
            <a:ext cx="17383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(b) Mediastinal surface, right lung</a:t>
            </a:r>
          </a:p>
        </p:txBody>
      </p:sp>
      <p:sp>
        <p:nvSpPr>
          <p:cNvPr id="15421" name="Freeform 46"/>
          <p:cNvSpPr>
            <a:spLocks/>
          </p:cNvSpPr>
          <p:nvPr/>
        </p:nvSpPr>
        <p:spPr bwMode="auto">
          <a:xfrm>
            <a:off x="2959100" y="5624513"/>
            <a:ext cx="1814513" cy="74612"/>
          </a:xfrm>
          <a:custGeom>
            <a:avLst/>
            <a:gdLst>
              <a:gd name="T0" fmla="*/ 2147483647 w 1057"/>
              <a:gd name="T1" fmla="*/ 0 h 43"/>
              <a:gd name="T2" fmla="*/ 2147483647 w 1057"/>
              <a:gd name="T3" fmla="*/ 2147483647 h 43"/>
              <a:gd name="T4" fmla="*/ 0 w 1057"/>
              <a:gd name="T5" fmla="*/ 2147483647 h 43"/>
              <a:gd name="T6" fmla="*/ 0 60000 65536"/>
              <a:gd name="T7" fmla="*/ 0 60000 65536"/>
              <a:gd name="T8" fmla="*/ 0 60000 65536"/>
              <a:gd name="T9" fmla="*/ 0 w 1057"/>
              <a:gd name="T10" fmla="*/ 0 h 43"/>
              <a:gd name="T11" fmla="*/ 1057 w 1057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">
                <a:moveTo>
                  <a:pt x="1057" y="0"/>
                </a:moveTo>
                <a:lnTo>
                  <a:pt x="1057" y="43"/>
                </a:lnTo>
                <a:lnTo>
                  <a:pt x="0" y="4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22" name="Line 268"/>
          <p:cNvSpPr>
            <a:spLocks noChangeShapeType="1"/>
          </p:cNvSpPr>
          <p:nvPr/>
        </p:nvSpPr>
        <p:spPr bwMode="auto">
          <a:xfrm>
            <a:off x="4843463" y="4972050"/>
            <a:ext cx="1038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23" name="Line 269"/>
          <p:cNvSpPr>
            <a:spLocks noChangeShapeType="1"/>
          </p:cNvSpPr>
          <p:nvPr/>
        </p:nvSpPr>
        <p:spPr bwMode="auto">
          <a:xfrm flipV="1">
            <a:off x="4865688" y="4976813"/>
            <a:ext cx="469900" cy="247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24" name="Line 270"/>
          <p:cNvSpPr>
            <a:spLocks noChangeShapeType="1"/>
          </p:cNvSpPr>
          <p:nvPr/>
        </p:nvSpPr>
        <p:spPr bwMode="auto">
          <a:xfrm>
            <a:off x="4608513" y="5321300"/>
            <a:ext cx="1254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25" name="Line 271"/>
          <p:cNvSpPr>
            <a:spLocks noChangeShapeType="1"/>
          </p:cNvSpPr>
          <p:nvPr/>
        </p:nvSpPr>
        <p:spPr bwMode="auto">
          <a:xfrm>
            <a:off x="4830763" y="5794375"/>
            <a:ext cx="1050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26" name="Line 272"/>
          <p:cNvSpPr>
            <a:spLocks noChangeShapeType="1"/>
          </p:cNvSpPr>
          <p:nvPr/>
        </p:nvSpPr>
        <p:spPr bwMode="auto">
          <a:xfrm>
            <a:off x="3227388" y="6094413"/>
            <a:ext cx="14366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27" name="Line 273"/>
          <p:cNvSpPr>
            <a:spLocks noChangeShapeType="1"/>
          </p:cNvSpPr>
          <p:nvPr/>
        </p:nvSpPr>
        <p:spPr bwMode="auto">
          <a:xfrm>
            <a:off x="3213100" y="5848350"/>
            <a:ext cx="998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28" name="Line 274"/>
          <p:cNvSpPr>
            <a:spLocks noChangeShapeType="1"/>
          </p:cNvSpPr>
          <p:nvPr/>
        </p:nvSpPr>
        <p:spPr bwMode="auto">
          <a:xfrm>
            <a:off x="3171825" y="4973638"/>
            <a:ext cx="15398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29" name="Line 275"/>
          <p:cNvSpPr>
            <a:spLocks noChangeShapeType="1"/>
          </p:cNvSpPr>
          <p:nvPr/>
        </p:nvSpPr>
        <p:spPr bwMode="auto">
          <a:xfrm>
            <a:off x="3298825" y="4630738"/>
            <a:ext cx="1217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0" name="Line 276"/>
          <p:cNvSpPr>
            <a:spLocks noChangeShapeType="1"/>
          </p:cNvSpPr>
          <p:nvPr/>
        </p:nvSpPr>
        <p:spPr bwMode="auto">
          <a:xfrm>
            <a:off x="2879725" y="4279900"/>
            <a:ext cx="1663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1" name="Line 277"/>
          <p:cNvSpPr>
            <a:spLocks noChangeShapeType="1"/>
          </p:cNvSpPr>
          <p:nvPr/>
        </p:nvSpPr>
        <p:spPr bwMode="auto">
          <a:xfrm>
            <a:off x="4846638" y="6411913"/>
            <a:ext cx="1035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2" name="Line 278"/>
          <p:cNvSpPr>
            <a:spLocks noChangeShapeType="1"/>
          </p:cNvSpPr>
          <p:nvPr/>
        </p:nvSpPr>
        <p:spPr bwMode="auto">
          <a:xfrm flipV="1">
            <a:off x="4900613" y="5321300"/>
            <a:ext cx="431800" cy="179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3" name="Line 279"/>
          <p:cNvSpPr>
            <a:spLocks noChangeShapeType="1"/>
          </p:cNvSpPr>
          <p:nvPr/>
        </p:nvSpPr>
        <p:spPr bwMode="auto">
          <a:xfrm>
            <a:off x="4179888" y="4973638"/>
            <a:ext cx="555625" cy="196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4" name="Freeform 280"/>
          <p:cNvSpPr>
            <a:spLocks/>
          </p:cNvSpPr>
          <p:nvPr/>
        </p:nvSpPr>
        <p:spPr bwMode="auto">
          <a:xfrm>
            <a:off x="4581525" y="5554663"/>
            <a:ext cx="384175" cy="69850"/>
          </a:xfrm>
          <a:custGeom>
            <a:avLst/>
            <a:gdLst>
              <a:gd name="T0" fmla="*/ 2147483647 w 224"/>
              <a:gd name="T1" fmla="*/ 0 h 41"/>
              <a:gd name="T2" fmla="*/ 2147483647 w 224"/>
              <a:gd name="T3" fmla="*/ 2147483647 h 41"/>
              <a:gd name="T4" fmla="*/ 0 w 224"/>
              <a:gd name="T5" fmla="*/ 2147483647 h 41"/>
              <a:gd name="T6" fmla="*/ 0 w 224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224"/>
              <a:gd name="T13" fmla="*/ 0 h 41"/>
              <a:gd name="T14" fmla="*/ 224 w 224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" h="41">
                <a:moveTo>
                  <a:pt x="224" y="0"/>
                </a:moveTo>
                <a:lnTo>
                  <a:pt x="224" y="41"/>
                </a:lnTo>
                <a:lnTo>
                  <a:pt x="0" y="4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5" name="Title 7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22.9</a:t>
            </a:r>
          </a:p>
        </p:txBody>
      </p:sp>
      <p:sp>
        <p:nvSpPr>
          <p:cNvPr id="15436" name="Rectangle 5"/>
          <p:cNvSpPr>
            <a:spLocks noChangeArrowheads="1"/>
          </p:cNvSpPr>
          <p:nvPr/>
        </p:nvSpPr>
        <p:spPr bwMode="auto">
          <a:xfrm>
            <a:off x="2074863" y="38100"/>
            <a:ext cx="4994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\\172.16.3.215\data4\Graphics\Powerpoint\MH_DCM\MH_DCM-TEXTEDIT PROJECTS\SALADIN 7e\Processed files\chapt22\chapt22_textedit\jpg\sal03717_22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1933575"/>
            <a:ext cx="73056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11"/>
          <p:cNvSpPr txBox="1">
            <a:spLocks noChangeArrowheads="1"/>
          </p:cNvSpPr>
          <p:nvPr/>
        </p:nvSpPr>
        <p:spPr bwMode="auto">
          <a:xfrm>
            <a:off x="2012950" y="2765425"/>
            <a:ext cx="7429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Pericardial</a:t>
            </a:r>
          </a:p>
          <a:p>
            <a:r>
              <a:rPr lang="en-US" sz="1000" b="1"/>
              <a:t>cavity</a:t>
            </a:r>
          </a:p>
        </p:txBody>
      </p:sp>
      <p:sp>
        <p:nvSpPr>
          <p:cNvPr id="16388" name="TextBox 112"/>
          <p:cNvSpPr txBox="1">
            <a:spLocks noChangeArrowheads="1"/>
          </p:cNvSpPr>
          <p:nvPr/>
        </p:nvSpPr>
        <p:spPr bwMode="auto">
          <a:xfrm>
            <a:off x="2012950" y="3159125"/>
            <a:ext cx="419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Heart</a:t>
            </a:r>
          </a:p>
        </p:txBody>
      </p:sp>
      <p:sp>
        <p:nvSpPr>
          <p:cNvPr id="16389" name="TextBox 113"/>
          <p:cNvSpPr txBox="1">
            <a:spLocks noChangeArrowheads="1"/>
          </p:cNvSpPr>
          <p:nvPr/>
        </p:nvSpPr>
        <p:spPr bwMode="auto">
          <a:xfrm>
            <a:off x="2012950" y="3433763"/>
            <a:ext cx="63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Left lung</a:t>
            </a:r>
          </a:p>
        </p:txBody>
      </p:sp>
      <p:sp>
        <p:nvSpPr>
          <p:cNvPr id="16390" name="TextBox 114"/>
          <p:cNvSpPr txBox="1">
            <a:spLocks noChangeArrowheads="1"/>
          </p:cNvSpPr>
          <p:nvPr/>
        </p:nvSpPr>
        <p:spPr bwMode="auto">
          <a:xfrm>
            <a:off x="2012950" y="3690938"/>
            <a:ext cx="5794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Visceral</a:t>
            </a:r>
          </a:p>
          <a:p>
            <a:r>
              <a:rPr lang="en-US" sz="1000" b="1"/>
              <a:t>pleura</a:t>
            </a:r>
          </a:p>
        </p:txBody>
      </p:sp>
      <p:sp>
        <p:nvSpPr>
          <p:cNvPr id="16391" name="TextBox 115"/>
          <p:cNvSpPr txBox="1">
            <a:spLocks noChangeArrowheads="1"/>
          </p:cNvSpPr>
          <p:nvPr/>
        </p:nvSpPr>
        <p:spPr bwMode="auto">
          <a:xfrm>
            <a:off x="2006600" y="4129088"/>
            <a:ext cx="9048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Pleural cavity</a:t>
            </a:r>
          </a:p>
        </p:txBody>
      </p:sp>
      <p:sp>
        <p:nvSpPr>
          <p:cNvPr id="16392" name="TextBox 116"/>
          <p:cNvSpPr txBox="1">
            <a:spLocks noChangeArrowheads="1"/>
          </p:cNvSpPr>
          <p:nvPr/>
        </p:nvSpPr>
        <p:spPr bwMode="auto">
          <a:xfrm>
            <a:off x="2000250" y="4394200"/>
            <a:ext cx="5524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Parietal</a:t>
            </a:r>
          </a:p>
          <a:p>
            <a:r>
              <a:rPr lang="en-US" sz="1000" b="1"/>
              <a:t>pleura</a:t>
            </a:r>
          </a:p>
        </p:txBody>
      </p:sp>
      <p:sp>
        <p:nvSpPr>
          <p:cNvPr id="16393" name="TextBox 117"/>
          <p:cNvSpPr txBox="1">
            <a:spLocks noChangeArrowheads="1"/>
          </p:cNvSpPr>
          <p:nvPr/>
        </p:nvSpPr>
        <p:spPr bwMode="auto">
          <a:xfrm>
            <a:off x="5081588" y="5205413"/>
            <a:ext cx="6477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Posterior</a:t>
            </a:r>
          </a:p>
        </p:txBody>
      </p:sp>
      <p:sp>
        <p:nvSpPr>
          <p:cNvPr id="16394" name="TextBox 118"/>
          <p:cNvSpPr txBox="1">
            <a:spLocks noChangeArrowheads="1"/>
          </p:cNvSpPr>
          <p:nvPr/>
        </p:nvSpPr>
        <p:spPr bwMode="auto">
          <a:xfrm>
            <a:off x="5114925" y="1731963"/>
            <a:ext cx="5857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Anterior</a:t>
            </a:r>
          </a:p>
        </p:txBody>
      </p:sp>
      <p:sp>
        <p:nvSpPr>
          <p:cNvPr id="16395" name="TextBox 119"/>
          <p:cNvSpPr txBox="1">
            <a:spLocks noChangeArrowheads="1"/>
          </p:cNvSpPr>
          <p:nvPr/>
        </p:nvSpPr>
        <p:spPr bwMode="auto">
          <a:xfrm>
            <a:off x="7932738" y="2071688"/>
            <a:ext cx="4905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Breast</a:t>
            </a:r>
          </a:p>
        </p:txBody>
      </p:sp>
      <p:sp>
        <p:nvSpPr>
          <p:cNvPr id="16396" name="TextBox 120"/>
          <p:cNvSpPr txBox="1">
            <a:spLocks noChangeArrowheads="1"/>
          </p:cNvSpPr>
          <p:nvPr/>
        </p:nvSpPr>
        <p:spPr bwMode="auto">
          <a:xfrm>
            <a:off x="7932738" y="2424113"/>
            <a:ext cx="6111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Sternum</a:t>
            </a:r>
          </a:p>
        </p:txBody>
      </p:sp>
      <p:sp>
        <p:nvSpPr>
          <p:cNvPr id="16397" name="TextBox 121"/>
          <p:cNvSpPr txBox="1">
            <a:spLocks noChangeArrowheads="1"/>
          </p:cNvSpPr>
          <p:nvPr/>
        </p:nvSpPr>
        <p:spPr bwMode="auto">
          <a:xfrm>
            <a:off x="7932738" y="2708275"/>
            <a:ext cx="3698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Ribs</a:t>
            </a:r>
          </a:p>
        </p:txBody>
      </p:sp>
      <p:sp>
        <p:nvSpPr>
          <p:cNvPr id="16398" name="TextBox 122"/>
          <p:cNvSpPr txBox="1">
            <a:spLocks noChangeArrowheads="1"/>
          </p:cNvSpPr>
          <p:nvPr/>
        </p:nvSpPr>
        <p:spPr bwMode="auto">
          <a:xfrm>
            <a:off x="7932738" y="3473450"/>
            <a:ext cx="7270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Right lung</a:t>
            </a:r>
          </a:p>
        </p:txBody>
      </p:sp>
      <p:sp>
        <p:nvSpPr>
          <p:cNvPr id="16399" name="TextBox 123"/>
          <p:cNvSpPr txBox="1">
            <a:spLocks noChangeArrowheads="1"/>
          </p:cNvSpPr>
          <p:nvPr/>
        </p:nvSpPr>
        <p:spPr bwMode="auto">
          <a:xfrm>
            <a:off x="7932738" y="3914775"/>
            <a:ext cx="4270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Aorta</a:t>
            </a:r>
          </a:p>
        </p:txBody>
      </p:sp>
      <p:sp>
        <p:nvSpPr>
          <p:cNvPr id="16400" name="TextBox 124"/>
          <p:cNvSpPr txBox="1">
            <a:spLocks noChangeArrowheads="1"/>
          </p:cNvSpPr>
          <p:nvPr/>
        </p:nvSpPr>
        <p:spPr bwMode="auto">
          <a:xfrm>
            <a:off x="7932738" y="417830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Vertebra</a:t>
            </a:r>
          </a:p>
        </p:txBody>
      </p:sp>
      <p:sp>
        <p:nvSpPr>
          <p:cNvPr id="16401" name="TextBox 125"/>
          <p:cNvSpPr txBox="1">
            <a:spLocks noChangeArrowheads="1"/>
          </p:cNvSpPr>
          <p:nvPr/>
        </p:nvSpPr>
        <p:spPr bwMode="auto">
          <a:xfrm>
            <a:off x="7932738" y="4421188"/>
            <a:ext cx="787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Spinal cord</a:t>
            </a:r>
          </a:p>
        </p:txBody>
      </p:sp>
      <p:sp>
        <p:nvSpPr>
          <p:cNvPr id="16402" name="Line 21"/>
          <p:cNvSpPr>
            <a:spLocks noChangeShapeType="1"/>
          </p:cNvSpPr>
          <p:nvPr/>
        </p:nvSpPr>
        <p:spPr bwMode="auto">
          <a:xfrm flipH="1">
            <a:off x="5453063" y="4497388"/>
            <a:ext cx="2438400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Line 22"/>
          <p:cNvSpPr>
            <a:spLocks noChangeShapeType="1"/>
          </p:cNvSpPr>
          <p:nvPr/>
        </p:nvSpPr>
        <p:spPr bwMode="auto">
          <a:xfrm flipH="1">
            <a:off x="2646363" y="3527425"/>
            <a:ext cx="165417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Line 24"/>
          <p:cNvSpPr>
            <a:spLocks noChangeShapeType="1"/>
          </p:cNvSpPr>
          <p:nvPr/>
        </p:nvSpPr>
        <p:spPr bwMode="auto">
          <a:xfrm flipH="1">
            <a:off x="2547938" y="4479925"/>
            <a:ext cx="1757362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Line 26"/>
          <p:cNvSpPr>
            <a:spLocks noChangeShapeType="1"/>
          </p:cNvSpPr>
          <p:nvPr/>
        </p:nvSpPr>
        <p:spPr bwMode="auto">
          <a:xfrm flipH="1">
            <a:off x="2603500" y="3789363"/>
            <a:ext cx="1495425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Line 27"/>
          <p:cNvSpPr>
            <a:spLocks noChangeShapeType="1"/>
          </p:cNvSpPr>
          <p:nvPr/>
        </p:nvSpPr>
        <p:spPr bwMode="auto">
          <a:xfrm flipH="1">
            <a:off x="2881313" y="4208463"/>
            <a:ext cx="1309687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Line 28"/>
          <p:cNvSpPr>
            <a:spLocks noChangeShapeType="1"/>
          </p:cNvSpPr>
          <p:nvPr/>
        </p:nvSpPr>
        <p:spPr bwMode="auto">
          <a:xfrm>
            <a:off x="5186363" y="3998913"/>
            <a:ext cx="2697162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Line 29"/>
          <p:cNvSpPr>
            <a:spLocks noChangeShapeType="1"/>
          </p:cNvSpPr>
          <p:nvPr/>
        </p:nvSpPr>
        <p:spPr bwMode="auto">
          <a:xfrm flipV="1">
            <a:off x="2730500" y="2846388"/>
            <a:ext cx="2043113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30"/>
          <p:cNvSpPr>
            <a:spLocks noChangeShapeType="1"/>
          </p:cNvSpPr>
          <p:nvPr/>
        </p:nvSpPr>
        <p:spPr bwMode="auto">
          <a:xfrm flipH="1">
            <a:off x="5314950" y="2482850"/>
            <a:ext cx="2563813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Freeform 31"/>
          <p:cNvSpPr>
            <a:spLocks/>
          </p:cNvSpPr>
          <p:nvPr/>
        </p:nvSpPr>
        <p:spPr bwMode="auto">
          <a:xfrm>
            <a:off x="6407150" y="2138363"/>
            <a:ext cx="1466850" cy="171450"/>
          </a:xfrm>
          <a:custGeom>
            <a:avLst/>
            <a:gdLst>
              <a:gd name="T0" fmla="*/ 2147483647 w 924"/>
              <a:gd name="T1" fmla="*/ 0 h 108"/>
              <a:gd name="T2" fmla="*/ 2147483647 w 924"/>
              <a:gd name="T3" fmla="*/ 0 h 108"/>
              <a:gd name="T4" fmla="*/ 0 w 924"/>
              <a:gd name="T5" fmla="*/ 2147483647 h 108"/>
              <a:gd name="T6" fmla="*/ 0 60000 65536"/>
              <a:gd name="T7" fmla="*/ 0 60000 65536"/>
              <a:gd name="T8" fmla="*/ 0 60000 65536"/>
              <a:gd name="T9" fmla="*/ 0 w 924"/>
              <a:gd name="T10" fmla="*/ 0 h 108"/>
              <a:gd name="T11" fmla="*/ 924 w 924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4" h="108">
                <a:moveTo>
                  <a:pt x="924" y="0"/>
                </a:moveTo>
                <a:lnTo>
                  <a:pt x="651" y="0"/>
                </a:lnTo>
                <a:lnTo>
                  <a:pt x="0" y="108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32"/>
          <p:cNvSpPr>
            <a:spLocks noChangeShapeType="1"/>
          </p:cNvSpPr>
          <p:nvPr/>
        </p:nvSpPr>
        <p:spPr bwMode="auto">
          <a:xfrm flipH="1">
            <a:off x="6564313" y="2786063"/>
            <a:ext cx="1341437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Line 33"/>
          <p:cNvSpPr>
            <a:spLocks noChangeShapeType="1"/>
          </p:cNvSpPr>
          <p:nvPr/>
        </p:nvSpPr>
        <p:spPr bwMode="auto">
          <a:xfrm flipH="1">
            <a:off x="5461000" y="4264025"/>
            <a:ext cx="2438400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Line 34"/>
          <p:cNvSpPr>
            <a:spLocks noChangeShapeType="1"/>
          </p:cNvSpPr>
          <p:nvPr/>
        </p:nvSpPr>
        <p:spPr bwMode="auto">
          <a:xfrm flipH="1">
            <a:off x="6626225" y="3556000"/>
            <a:ext cx="124777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Line 35"/>
          <p:cNvSpPr>
            <a:spLocks noChangeShapeType="1"/>
          </p:cNvSpPr>
          <p:nvPr/>
        </p:nvSpPr>
        <p:spPr bwMode="auto">
          <a:xfrm flipH="1">
            <a:off x="6924675" y="2790825"/>
            <a:ext cx="554038" cy="5159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5" name="Line 36"/>
          <p:cNvSpPr>
            <a:spLocks noChangeShapeType="1"/>
          </p:cNvSpPr>
          <p:nvPr/>
        </p:nvSpPr>
        <p:spPr bwMode="auto">
          <a:xfrm flipH="1">
            <a:off x="2373313" y="3235325"/>
            <a:ext cx="2540000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Line 21"/>
          <p:cNvSpPr>
            <a:spLocks noChangeShapeType="1"/>
          </p:cNvSpPr>
          <p:nvPr/>
        </p:nvSpPr>
        <p:spPr bwMode="auto">
          <a:xfrm flipH="1">
            <a:off x="5453063" y="4497388"/>
            <a:ext cx="24384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7" name="Line 22"/>
          <p:cNvSpPr>
            <a:spLocks noChangeShapeType="1"/>
          </p:cNvSpPr>
          <p:nvPr/>
        </p:nvSpPr>
        <p:spPr bwMode="auto">
          <a:xfrm flipH="1">
            <a:off x="2646363" y="3527425"/>
            <a:ext cx="16541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8" name="Line 24"/>
          <p:cNvSpPr>
            <a:spLocks noChangeShapeType="1"/>
          </p:cNvSpPr>
          <p:nvPr/>
        </p:nvSpPr>
        <p:spPr bwMode="auto">
          <a:xfrm flipH="1">
            <a:off x="2547938" y="4479925"/>
            <a:ext cx="17573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9" name="Line 26"/>
          <p:cNvSpPr>
            <a:spLocks noChangeShapeType="1"/>
          </p:cNvSpPr>
          <p:nvPr/>
        </p:nvSpPr>
        <p:spPr bwMode="auto">
          <a:xfrm flipH="1">
            <a:off x="2603500" y="3789363"/>
            <a:ext cx="1495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0" name="Line 27"/>
          <p:cNvSpPr>
            <a:spLocks noChangeShapeType="1"/>
          </p:cNvSpPr>
          <p:nvPr/>
        </p:nvSpPr>
        <p:spPr bwMode="auto">
          <a:xfrm flipH="1">
            <a:off x="2881313" y="4208463"/>
            <a:ext cx="13096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1" name="Line 28"/>
          <p:cNvSpPr>
            <a:spLocks noChangeShapeType="1"/>
          </p:cNvSpPr>
          <p:nvPr/>
        </p:nvSpPr>
        <p:spPr bwMode="auto">
          <a:xfrm>
            <a:off x="5186363" y="3998913"/>
            <a:ext cx="26971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2" name="Line 29"/>
          <p:cNvSpPr>
            <a:spLocks noChangeShapeType="1"/>
          </p:cNvSpPr>
          <p:nvPr/>
        </p:nvSpPr>
        <p:spPr bwMode="auto">
          <a:xfrm flipV="1">
            <a:off x="2730500" y="2846388"/>
            <a:ext cx="204311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3" name="Line 30"/>
          <p:cNvSpPr>
            <a:spLocks noChangeShapeType="1"/>
          </p:cNvSpPr>
          <p:nvPr/>
        </p:nvSpPr>
        <p:spPr bwMode="auto">
          <a:xfrm flipH="1">
            <a:off x="5314950" y="2482850"/>
            <a:ext cx="25638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Freeform 31"/>
          <p:cNvSpPr>
            <a:spLocks/>
          </p:cNvSpPr>
          <p:nvPr/>
        </p:nvSpPr>
        <p:spPr bwMode="auto">
          <a:xfrm>
            <a:off x="6407150" y="2138363"/>
            <a:ext cx="1466850" cy="171450"/>
          </a:xfrm>
          <a:custGeom>
            <a:avLst/>
            <a:gdLst>
              <a:gd name="T0" fmla="*/ 2147483647 w 924"/>
              <a:gd name="T1" fmla="*/ 0 h 108"/>
              <a:gd name="T2" fmla="*/ 2147483647 w 924"/>
              <a:gd name="T3" fmla="*/ 0 h 108"/>
              <a:gd name="T4" fmla="*/ 0 w 924"/>
              <a:gd name="T5" fmla="*/ 2147483647 h 108"/>
              <a:gd name="T6" fmla="*/ 0 60000 65536"/>
              <a:gd name="T7" fmla="*/ 0 60000 65536"/>
              <a:gd name="T8" fmla="*/ 0 60000 65536"/>
              <a:gd name="T9" fmla="*/ 0 w 924"/>
              <a:gd name="T10" fmla="*/ 0 h 108"/>
              <a:gd name="T11" fmla="*/ 924 w 924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4" h="108">
                <a:moveTo>
                  <a:pt x="924" y="0"/>
                </a:moveTo>
                <a:lnTo>
                  <a:pt x="651" y="0"/>
                </a:lnTo>
                <a:lnTo>
                  <a:pt x="0" y="10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32"/>
          <p:cNvSpPr>
            <a:spLocks noChangeShapeType="1"/>
          </p:cNvSpPr>
          <p:nvPr/>
        </p:nvSpPr>
        <p:spPr bwMode="auto">
          <a:xfrm flipH="1">
            <a:off x="6556375" y="2786063"/>
            <a:ext cx="13414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Line 33"/>
          <p:cNvSpPr>
            <a:spLocks noChangeShapeType="1"/>
          </p:cNvSpPr>
          <p:nvPr/>
        </p:nvSpPr>
        <p:spPr bwMode="auto">
          <a:xfrm flipH="1">
            <a:off x="5461000" y="4264025"/>
            <a:ext cx="2438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7" name="Line 34"/>
          <p:cNvSpPr>
            <a:spLocks noChangeShapeType="1"/>
          </p:cNvSpPr>
          <p:nvPr/>
        </p:nvSpPr>
        <p:spPr bwMode="auto">
          <a:xfrm flipH="1">
            <a:off x="6626225" y="3556000"/>
            <a:ext cx="12477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8" name="Line 35"/>
          <p:cNvSpPr>
            <a:spLocks noChangeShapeType="1"/>
          </p:cNvSpPr>
          <p:nvPr/>
        </p:nvSpPr>
        <p:spPr bwMode="auto">
          <a:xfrm flipH="1">
            <a:off x="6916738" y="2790825"/>
            <a:ext cx="554037" cy="515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9" name="Line 36"/>
          <p:cNvSpPr>
            <a:spLocks noChangeShapeType="1"/>
          </p:cNvSpPr>
          <p:nvPr/>
        </p:nvSpPr>
        <p:spPr bwMode="auto">
          <a:xfrm flipH="1">
            <a:off x="2373313" y="3235325"/>
            <a:ext cx="2540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0" name="Title 4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Fig. 22.10</a:t>
            </a:r>
          </a:p>
        </p:txBody>
      </p:sp>
      <p:sp>
        <p:nvSpPr>
          <p:cNvPr id="16431" name="Rectangle 5"/>
          <p:cNvSpPr>
            <a:spLocks noChangeArrowheads="1"/>
          </p:cNvSpPr>
          <p:nvPr/>
        </p:nvSpPr>
        <p:spPr bwMode="auto">
          <a:xfrm>
            <a:off x="2074863" y="1520825"/>
            <a:ext cx="4994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6432" name="Rectangle 5"/>
          <p:cNvSpPr>
            <a:spLocks noChangeArrowheads="1"/>
          </p:cNvSpPr>
          <p:nvPr/>
        </p:nvSpPr>
        <p:spPr bwMode="auto">
          <a:xfrm>
            <a:off x="2074863" y="5337175"/>
            <a:ext cx="4994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©Ralph Hutchings/Visuals Unlimited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22&amp;#x0D;&amp;#x0A;FlexArt&amp;quot;&quot;/&gt;&lt;property id=&quot;20307&quot; value=&quot;257&quot;/&gt;&lt;/object&gt;&lt;object type=&quot;3&quot; unique_id=&quot;154456&quot;&gt;&lt;property id=&quot;20148&quot; value=&quot;5&quot;/&gt;&lt;property id=&quot;20300&quot; value=&quot;Slide 2 - &amp;quot;Co 22&amp;quot;&quot;/&gt;&lt;property id=&quot;20307&quot; value=&quot;264&quot;/&gt;&lt;/object&gt;&lt;object type=&quot;3&quot; unique_id=&quot;204344&quot;&gt;&lt;property id=&quot;20148&quot; value=&quot;5&quot;/&gt;&lt;property id=&quot;20300&quot; value=&quot;Slide 3 - &amp;quot;Fig. 22.1&amp;quot;&quot;/&gt;&lt;property id=&quot;20307&quot; value=&quot;265&quot;/&gt;&lt;/object&gt;&lt;object type=&quot;3&quot; unique_id=&quot;204390&quot;&gt;&lt;property id=&quot;20148&quot; value=&quot;5&quot;/&gt;&lt;property id=&quot;20300&quot; value=&quot;Slide 4 - &amp;quot;Fig. 22.2&amp;quot;&quot;/&gt;&lt;property id=&quot;20307&quot; value=&quot;266&quot;/&gt;&lt;/object&gt;&lt;object type=&quot;3&quot; unique_id=&quot;216704&quot;&gt;&lt;property id=&quot;20148&quot; value=&quot;5&quot;/&gt;&lt;property id=&quot;20300&quot; value=&quot;Slide 5 - &amp;quot;Fig. 22.3&amp;quot;&quot;/&gt;&lt;property id=&quot;20307&quot; value=&quot;267&quot;/&gt;&lt;/object&gt;&lt;object type=&quot;3&quot; unique_id=&quot;216706&quot;&gt;&lt;property id=&quot;20148&quot; value=&quot;5&quot;/&gt;&lt;property id=&quot;20300&quot; value=&quot;Slide 7 - &amp;quot;Fig. 22.5&amp;quot;&quot;/&gt;&lt;property id=&quot;20307&quot; value=&quot;269&quot;/&gt;&lt;/object&gt;&lt;object type=&quot;3&quot; unique_id=&quot;216707&quot;&gt;&lt;property id=&quot;20148&quot; value=&quot;5&quot;/&gt;&lt;property id=&quot;20300&quot; value=&quot;Slide 8 - &amp;quot;Fig. 22.6&amp;quot;&quot;/&gt;&lt;property id=&quot;20307&quot; value=&quot;270&quot;/&gt;&lt;/object&gt;&lt;object type=&quot;3&quot; unique_id=&quot;216708&quot;&gt;&lt;property id=&quot;20148&quot; value=&quot;5&quot;/&gt;&lt;property id=&quot;20300&quot; value=&quot;Slide 9 - &amp;quot;Fig. 22.7&amp;quot;&quot;/&gt;&lt;property id=&quot;20307&quot; value=&quot;271&quot;/&gt;&lt;/object&gt;&lt;object type=&quot;3&quot; unique_id=&quot;216709&quot;&gt;&lt;property id=&quot;20148&quot; value=&quot;5&quot;/&gt;&lt;property id=&quot;20300&quot; value=&quot;Slide 10 - &amp;quot;Fig. 22.8&amp;quot;&quot;/&gt;&lt;property id=&quot;20307&quot; value=&quot;272&quot;/&gt;&lt;/object&gt;&lt;object type=&quot;3&quot; unique_id=&quot;216710&quot;&gt;&lt;property id=&quot;20148&quot; value=&quot;5&quot;/&gt;&lt;property id=&quot;20300&quot; value=&quot;Slide 11 - &amp;quot;Fig. 22.9&amp;quot;&quot;/&gt;&lt;property id=&quot;20307&quot; value=&quot;273&quot;/&gt;&lt;/object&gt;&lt;object type=&quot;3&quot; unique_id=&quot;216711&quot;&gt;&lt;property id=&quot;20148&quot; value=&quot;5&quot;/&gt;&lt;property id=&quot;20300&quot; value=&quot;Slide 12 - &amp;quot;Fig. 22.10&amp;quot;&quot;/&gt;&lt;property id=&quot;20307&quot; value=&quot;274&quot;/&gt;&lt;/object&gt;&lt;object type=&quot;3&quot; unique_id=&quot;216712&quot;&gt;&lt;property id=&quot;20148&quot; value=&quot;5&quot;/&gt;&lt;property id=&quot;20300&quot; value=&quot;Slide 13 - &amp;quot;Fig. 22.11&amp;quot;&quot;/&gt;&lt;property id=&quot;20307&quot; value=&quot;275&quot;/&gt;&lt;/object&gt;&lt;object type=&quot;3&quot; unique_id=&quot;216713&quot;&gt;&lt;property id=&quot;20148&quot; value=&quot;5&quot;/&gt;&lt;property id=&quot;20300&quot; value=&quot;Slide 14 - &amp;quot;Fig. 22.12&amp;quot;&quot;/&gt;&lt;property id=&quot;20307&quot; value=&quot;276&quot;/&gt;&lt;/object&gt;&lt;object type=&quot;3&quot; unique_id=&quot;216714&quot;&gt;&lt;property id=&quot;20148&quot; value=&quot;5&quot;/&gt;&lt;property id=&quot;20300&quot; value=&quot;Slide 15 - &amp;quot;Fig. 22.13&amp;quot;&quot;/&gt;&lt;property id=&quot;20307&quot; value=&quot;277&quot;/&gt;&lt;/object&gt;&lt;object type=&quot;3&quot; unique_id=&quot;216715&quot;&gt;&lt;property id=&quot;20148&quot; value=&quot;5&quot;/&gt;&lt;property id=&quot;20300&quot; value=&quot;Slide 16 - &amp;quot;Fig. 22.14&amp;quot;&quot;/&gt;&lt;property id=&quot;20307&quot; value=&quot;278&quot;/&gt;&lt;/object&gt;&lt;object type=&quot;3&quot; unique_id=&quot;216716&quot;&gt;&lt;property id=&quot;20148&quot; value=&quot;5&quot;/&gt;&lt;property id=&quot;20300&quot; value=&quot;Slide 17 - &amp;quot;Fig. 22.15&amp;quot;&quot;/&gt;&lt;property id=&quot;20307&quot; value=&quot;279&quot;/&gt;&lt;/object&gt;&lt;object type=&quot;3&quot; unique_id=&quot;216717&quot;&gt;&lt;property id=&quot;20148&quot; value=&quot;5&quot;/&gt;&lt;property id=&quot;20300&quot; value=&quot;Slide 18 - &amp;quot;Table 22.1&amp;quot;&quot;/&gt;&lt;property id=&quot;20307&quot; value=&quot;280&quot;/&gt;&lt;/object&gt;&lt;object type=&quot;3&quot; unique_id=&quot;216718&quot;&gt;&lt;property id=&quot;20148&quot; value=&quot;5&quot;/&gt;&lt;property id=&quot;20300&quot; value=&quot;Slide 19 - &amp;quot;Fig. 22.16&amp;quot;&quot;/&gt;&lt;property id=&quot;20307&quot; value=&quot;281&quot;/&gt;&lt;/object&gt;&lt;object type=&quot;3&quot; unique_id=&quot;216719&quot;&gt;&lt;property id=&quot;20148&quot; value=&quot;5&quot;/&gt;&lt;property id=&quot;20300&quot; value=&quot;Slide 20 - &amp;quot;Fig. 22.17&amp;quot;&quot;/&gt;&lt;property id=&quot;20307&quot; value=&quot;282&quot;/&gt;&lt;/object&gt;&lt;object type=&quot;3&quot; unique_id=&quot;216720&quot;&gt;&lt;property id=&quot;20148&quot; value=&quot;5&quot;/&gt;&lt;property id=&quot;20300&quot; value=&quot;Slide 21 - &amp;quot;Table 22.2&amp;quot;&quot;/&gt;&lt;property id=&quot;20307&quot; value=&quot;283&quot;/&gt;&lt;/object&gt;&lt;object type=&quot;3&quot; unique_id=&quot;216721&quot;&gt;&lt;property id=&quot;20148&quot; value=&quot;5&quot;/&gt;&lt;property id=&quot;20300&quot; value=&quot;Slide 22 - &amp;quot;Table 22.3&amp;quot;&quot;/&gt;&lt;property id=&quot;20307&quot; value=&quot;284&quot;/&gt;&lt;/object&gt;&lt;object type=&quot;3&quot; unique_id=&quot;216722&quot;&gt;&lt;property id=&quot;20148&quot; value=&quot;5&quot;/&gt;&lt;property id=&quot;20300&quot; value=&quot;Slide 23 - &amp;quot;Table 22.4&amp;quot;&quot;/&gt;&lt;property id=&quot;20307&quot; value=&quot;285&quot;/&gt;&lt;/object&gt;&lt;object type=&quot;3&quot; unique_id=&quot;216723&quot;&gt;&lt;property id=&quot;20148&quot; value=&quot;5&quot;/&gt;&lt;property id=&quot;20300&quot; value=&quot;Slide 24 - &amp;quot;Fig. 22.18&amp;quot;&quot;/&gt;&lt;property id=&quot;20307&quot; value=&quot;286&quot;/&gt;&lt;/object&gt;&lt;object type=&quot;3&quot; unique_id=&quot;216724&quot;&gt;&lt;property id=&quot;20148&quot; value=&quot;5&quot;/&gt;&lt;property id=&quot;20300&quot; value=&quot;Slide 25 - &amp;quot;Fig. 22.19&amp;quot;&quot;/&gt;&lt;property id=&quot;20307&quot; value=&quot;287&quot;/&gt;&lt;/object&gt;&lt;object type=&quot;3&quot; unique_id=&quot;216725&quot;&gt;&lt;property id=&quot;20148&quot; value=&quot;5&quot;/&gt;&lt;property id=&quot;20300&quot; value=&quot;Slide 26 - &amp;quot;Fig. 22.20&amp;quot;&quot;/&gt;&lt;property id=&quot;20307&quot; value=&quot;288&quot;/&gt;&lt;/object&gt;&lt;object type=&quot;3&quot; unique_id=&quot;216726&quot;&gt;&lt;property id=&quot;20148&quot; value=&quot;5&quot;/&gt;&lt;property id=&quot;20300&quot; value=&quot;Slide 27 - &amp;quot;Fig. 22.21&amp;quot;&quot;/&gt;&lt;property id=&quot;20307&quot; value=&quot;289&quot;/&gt;&lt;/object&gt;&lt;object type=&quot;3&quot; unique_id=&quot;216727&quot;&gt;&lt;property id=&quot;20148&quot; value=&quot;5&quot;/&gt;&lt;property id=&quot;20300&quot; value=&quot;Slide 28 - &amp;quot;Fig. 22.22&amp;quot;&quot;/&gt;&lt;property id=&quot;20307&quot; value=&quot;290&quot;/&gt;&lt;/object&gt;&lt;object type=&quot;3&quot; unique_id=&quot;216728&quot;&gt;&lt;property id=&quot;20148&quot; value=&quot;5&quot;/&gt;&lt;property id=&quot;20300&quot; value=&quot;Slide 29 - &amp;quot;Fig. 22.23&amp;quot;&quot;/&gt;&lt;property id=&quot;20307&quot; value=&quot;291&quot;/&gt;&lt;/object&gt;&lt;object type=&quot;3&quot; unique_id=&quot;217256&quot;&gt;&lt;property id=&quot;20148&quot; value=&quot;5&quot;/&gt;&lt;property id=&quot;20300&quot; value=&quot;Slide 30 - &amp;quot;Fig. 22.24&amp;quot;&quot;/&gt;&lt;property id=&quot;20307&quot; value=&quot;292&quot;/&gt;&lt;/object&gt;&lt;object type=&quot;3&quot; unique_id=&quot;217257&quot;&gt;&lt;property id=&quot;20148&quot; value=&quot;5&quot;/&gt;&lt;property id=&quot;20300&quot; value=&quot;Slide 31 - &amp;quot;Fig. 22.25&amp;quot;&quot;/&gt;&lt;property id=&quot;20307&quot; value=&quot;293&quot;/&gt;&lt;/object&gt;&lt;object type=&quot;3&quot; unique_id=&quot;217258&quot;&gt;&lt;property id=&quot;20148&quot; value=&quot;5&quot;/&gt;&lt;property id=&quot;20300&quot; value=&quot;Slide 32 - &amp;quot;Fig. 22.26&amp;quot;&quot;/&gt;&lt;property id=&quot;20307&quot; value=&quot;294&quot;/&gt;&lt;/object&gt;&lt;object type=&quot;3&quot; unique_id=&quot;217259&quot;&gt;&lt;property id=&quot;20148&quot; value=&quot;5&quot;/&gt;&lt;property id=&quot;20300&quot; value=&quot;Slide 33 - &amp;quot;Table 22.5&amp;quot;&quot;/&gt;&lt;property id=&quot;20307&quot; value=&quot;295&quot;/&gt;&lt;/object&gt;&lt;object type=&quot;3&quot; unique_id=&quot;217260&quot;&gt;&lt;property id=&quot;20148&quot; value=&quot;5&quot;/&gt;&lt;property id=&quot;20300&quot; value=&quot;Slide 34 - &amp;quot;Fig. 22.27&amp;quot;&quot;/&gt;&lt;property id=&quot;20307&quot; value=&quot;296&quot;/&gt;&lt;/object&gt;&lt;object type=&quot;3&quot; unique_id=&quot;217441&quot;&gt;&lt;property id=&quot;20148&quot; value=&quot;5&quot;/&gt;&lt;property id=&quot;20300&quot; value=&quot;Slide 35 - &amp;quot;Page 885&amp;quot;&quot;/&gt;&lt;property id=&quot;20307&quot; value=&quot;297&quot;/&gt;&lt;/object&gt;&lt;object type=&quot;3&quot; unique_id=&quot;217886&quot;&gt;&lt;property id=&quot;20148&quot; value=&quot;5&quot;/&gt;&lt;property id=&quot;20300&quot; value=&quot;Slide 6 - &amp;quot;Fig. 22.4&amp;quot;&quot;/&gt;&lt;property id=&quot;20307&quot; value=&quot;298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2159</Words>
  <Application>Microsoft Macintosh PowerPoint</Application>
  <PresentationFormat>On-screen Show (4:3)</PresentationFormat>
  <Paragraphs>857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ヒラギノ角ゴ Pro W3</vt:lpstr>
      <vt:lpstr>Symbol</vt:lpstr>
      <vt:lpstr>Tahoma</vt:lpstr>
      <vt:lpstr>Calibri</vt:lpstr>
      <vt:lpstr>Times New Roman</vt:lpstr>
      <vt:lpstr>Default Design</vt:lpstr>
      <vt:lpstr>Fig. 22.1</vt:lpstr>
      <vt:lpstr>Fig. 22.2</vt:lpstr>
      <vt:lpstr>Fig. 22.3</vt:lpstr>
      <vt:lpstr>Fig. 22.4</vt:lpstr>
      <vt:lpstr>Fig. 22.5</vt:lpstr>
      <vt:lpstr>Fig. 22.6</vt:lpstr>
      <vt:lpstr>Fig. 22.7</vt:lpstr>
      <vt:lpstr>Fig. 22.9</vt:lpstr>
      <vt:lpstr>Fig. 22.10</vt:lpstr>
      <vt:lpstr>Fig. 22.11</vt:lpstr>
      <vt:lpstr>Fig. 22.12</vt:lpstr>
      <vt:lpstr>Fig. 22.13</vt:lpstr>
      <vt:lpstr>Fig. 22.14</vt:lpstr>
      <vt:lpstr>Fig. 22.15</vt:lpstr>
      <vt:lpstr>Table 22.1</vt:lpstr>
      <vt:lpstr>Fig. 22.16</vt:lpstr>
      <vt:lpstr>Fig. 22.17</vt:lpstr>
      <vt:lpstr>Table 22.2</vt:lpstr>
      <vt:lpstr>Fig. 22.18</vt:lpstr>
      <vt:lpstr>Fig. 22.19</vt:lpstr>
      <vt:lpstr>Fig. 22.20</vt:lpstr>
      <vt:lpstr>Fig. 22.22</vt:lpstr>
      <vt:lpstr>Fig. 22.23</vt:lpstr>
      <vt:lpstr>Fig. 22.24</vt:lpstr>
      <vt:lpstr>Fig. 22.25</vt:lpstr>
      <vt:lpstr>Fig. 22.26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 FlexArt</dc:title>
  <dc:creator>Laser</dc:creator>
  <cp:lastModifiedBy>Ty Hoffman</cp:lastModifiedBy>
  <cp:revision>567</cp:revision>
  <dcterms:created xsi:type="dcterms:W3CDTF">2014-12-30T18:45:36Z</dcterms:created>
  <dcterms:modified xsi:type="dcterms:W3CDTF">2014-12-30T18:54:28Z</dcterms:modified>
</cp:coreProperties>
</file>