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21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84" r:id="rId12"/>
    <p:sldId id="283" r:id="rId13"/>
    <p:sldId id="282" r:id="rId14"/>
    <p:sldId id="281" r:id="rId15"/>
    <p:sldId id="280" r:id="rId16"/>
    <p:sldId id="279" r:id="rId17"/>
    <p:sldId id="278" r:id="rId18"/>
    <p:sldId id="277" r:id="rId19"/>
    <p:sldId id="275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B6F3C"/>
    <a:srgbClr val="FFFFFF"/>
    <a:srgbClr val="8A9E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155" autoAdjust="0"/>
    <p:restoredTop sz="94660" autoAdjust="0"/>
  </p:normalViewPr>
  <p:slideViewPr>
    <p:cSldViewPr snapToGrid="0" snapToObjects="1" showGuides="1">
      <p:cViewPr varScale="1">
        <p:scale>
          <a:sx n="216" d="100"/>
          <a:sy n="216" d="100"/>
        </p:scale>
        <p:origin x="-2784" y="-104"/>
      </p:cViewPr>
      <p:guideLst>
        <p:guide orient="horz" pos="1186"/>
        <p:guide pos="3077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tags" Target="tags/tag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56F84C5-7270-F548-A8F3-E83070831354}" type="datetimeFigureOut">
              <a:rPr lang="en-US"/>
              <a:pPr/>
              <a:t>12/30/14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A060327B-3C59-1F4F-B6A0-8B55539495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AE43D6-85F6-894E-ABF8-CA6ACF13B42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9B20CA-078F-0241-93D7-CEEE459FAF5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834BBB-8A42-1A4C-8FA9-2651ADDFED8B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EE70E9-7AD7-6E41-B1E5-DA0C7607A73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569218-A7FC-FA4E-A81F-A77502EC1889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36EBA5-2A9D-3F43-ACE5-DBBC6A08F26B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062E79-A959-DA48-ADCA-032A0D3E543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B5752E-2EF2-144E-BA26-AEED2CE57250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171825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"/>
            <a:ext cx="9144000" cy="65151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7175"/>
            <a:ext cx="4495800" cy="660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57175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9688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\\172.16.3.215\data4\Graphics\Powerpoint\MH_DCM\MH_DCM-TEXTEDIT PROJECTS\SALADIN 7e\Processed files\chapt20\chapt20_textedit\jpg\sal03717_20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1338" y="385763"/>
            <a:ext cx="29813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701675" y="68263"/>
            <a:ext cx="774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7172" name="Freeform 17"/>
          <p:cNvSpPr>
            <a:spLocks/>
          </p:cNvSpPr>
          <p:nvPr/>
        </p:nvSpPr>
        <p:spPr bwMode="auto">
          <a:xfrm>
            <a:off x="3706813" y="1171575"/>
            <a:ext cx="2541587" cy="603250"/>
          </a:xfrm>
          <a:custGeom>
            <a:avLst/>
            <a:gdLst>
              <a:gd name="T0" fmla="*/ 2147483647 w 1601"/>
              <a:gd name="T1" fmla="*/ 2147483647 h 380"/>
              <a:gd name="T2" fmla="*/ 2147483647 w 1601"/>
              <a:gd name="T3" fmla="*/ 2147483647 h 380"/>
              <a:gd name="T4" fmla="*/ 0 w 1601"/>
              <a:gd name="T5" fmla="*/ 0 h 380"/>
              <a:gd name="T6" fmla="*/ 0 60000 65536"/>
              <a:gd name="T7" fmla="*/ 0 60000 65536"/>
              <a:gd name="T8" fmla="*/ 0 60000 65536"/>
              <a:gd name="T9" fmla="*/ 0 w 1601"/>
              <a:gd name="T10" fmla="*/ 0 h 380"/>
              <a:gd name="T11" fmla="*/ 1601 w 1601"/>
              <a:gd name="T12" fmla="*/ 380 h 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1" h="380">
                <a:moveTo>
                  <a:pt x="1601" y="380"/>
                </a:moveTo>
                <a:lnTo>
                  <a:pt x="409" y="38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3" name="Freeform 19"/>
          <p:cNvSpPr>
            <a:spLocks/>
          </p:cNvSpPr>
          <p:nvPr/>
        </p:nvSpPr>
        <p:spPr bwMode="auto">
          <a:xfrm>
            <a:off x="3584575" y="460375"/>
            <a:ext cx="2663825" cy="157163"/>
          </a:xfrm>
          <a:custGeom>
            <a:avLst/>
            <a:gdLst>
              <a:gd name="T0" fmla="*/ 2147483647 w 1678"/>
              <a:gd name="T1" fmla="*/ 0 h 99"/>
              <a:gd name="T2" fmla="*/ 2147483647 w 1678"/>
              <a:gd name="T3" fmla="*/ 0 h 99"/>
              <a:gd name="T4" fmla="*/ 0 w 1678"/>
              <a:gd name="T5" fmla="*/ 2147483647 h 99"/>
              <a:gd name="T6" fmla="*/ 0 60000 65536"/>
              <a:gd name="T7" fmla="*/ 0 60000 65536"/>
              <a:gd name="T8" fmla="*/ 0 60000 65536"/>
              <a:gd name="T9" fmla="*/ 0 w 1678"/>
              <a:gd name="T10" fmla="*/ 0 h 99"/>
              <a:gd name="T11" fmla="*/ 1678 w 1678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8" h="99">
                <a:moveTo>
                  <a:pt x="1678" y="0"/>
                </a:moveTo>
                <a:lnTo>
                  <a:pt x="257" y="0"/>
                </a:lnTo>
                <a:lnTo>
                  <a:pt x="0" y="99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Freeform 20"/>
          <p:cNvSpPr>
            <a:spLocks/>
          </p:cNvSpPr>
          <p:nvPr/>
        </p:nvSpPr>
        <p:spPr bwMode="auto">
          <a:xfrm>
            <a:off x="5592763" y="757238"/>
            <a:ext cx="730250" cy="71437"/>
          </a:xfrm>
          <a:custGeom>
            <a:avLst/>
            <a:gdLst>
              <a:gd name="T0" fmla="*/ 2147483647 w 460"/>
              <a:gd name="T1" fmla="*/ 2147483647 h 45"/>
              <a:gd name="T2" fmla="*/ 2147483647 w 460"/>
              <a:gd name="T3" fmla="*/ 2147483647 h 45"/>
              <a:gd name="T4" fmla="*/ 0 w 460"/>
              <a:gd name="T5" fmla="*/ 0 h 45"/>
              <a:gd name="T6" fmla="*/ 0 60000 65536"/>
              <a:gd name="T7" fmla="*/ 0 60000 65536"/>
              <a:gd name="T8" fmla="*/ 0 60000 65536"/>
              <a:gd name="T9" fmla="*/ 0 w 460"/>
              <a:gd name="T10" fmla="*/ 0 h 45"/>
              <a:gd name="T11" fmla="*/ 460 w 460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0" h="45">
                <a:moveTo>
                  <a:pt x="460" y="45"/>
                </a:moveTo>
                <a:lnTo>
                  <a:pt x="72" y="45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5" name="Line 22"/>
          <p:cNvSpPr>
            <a:spLocks noChangeShapeType="1"/>
          </p:cNvSpPr>
          <p:nvPr/>
        </p:nvSpPr>
        <p:spPr bwMode="auto">
          <a:xfrm flipH="1">
            <a:off x="5934075" y="1074738"/>
            <a:ext cx="388938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Line 26"/>
          <p:cNvSpPr>
            <a:spLocks noChangeShapeType="1"/>
          </p:cNvSpPr>
          <p:nvPr/>
        </p:nvSpPr>
        <p:spPr bwMode="auto">
          <a:xfrm>
            <a:off x="5842000" y="4570413"/>
            <a:ext cx="40322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" name="Line 28"/>
          <p:cNvSpPr>
            <a:spLocks noChangeShapeType="1"/>
          </p:cNvSpPr>
          <p:nvPr/>
        </p:nvSpPr>
        <p:spPr bwMode="auto">
          <a:xfrm>
            <a:off x="5127625" y="4984750"/>
            <a:ext cx="112077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Line 30"/>
          <p:cNvSpPr>
            <a:spLocks noChangeShapeType="1"/>
          </p:cNvSpPr>
          <p:nvPr/>
        </p:nvSpPr>
        <p:spPr bwMode="auto">
          <a:xfrm flipV="1">
            <a:off x="5638800" y="4984750"/>
            <a:ext cx="35560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9" name="Line 32"/>
          <p:cNvSpPr>
            <a:spLocks noChangeShapeType="1"/>
          </p:cNvSpPr>
          <p:nvPr/>
        </p:nvSpPr>
        <p:spPr bwMode="auto">
          <a:xfrm>
            <a:off x="5870575" y="6105525"/>
            <a:ext cx="37782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" name="Line 34"/>
          <p:cNvSpPr>
            <a:spLocks noChangeShapeType="1"/>
          </p:cNvSpPr>
          <p:nvPr/>
        </p:nvSpPr>
        <p:spPr bwMode="auto">
          <a:xfrm>
            <a:off x="4003675" y="450850"/>
            <a:ext cx="46038" cy="9207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1" name="Line 36"/>
          <p:cNvSpPr>
            <a:spLocks noChangeShapeType="1"/>
          </p:cNvSpPr>
          <p:nvPr/>
        </p:nvSpPr>
        <p:spPr bwMode="auto">
          <a:xfrm>
            <a:off x="3992563" y="450850"/>
            <a:ext cx="46037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2" name="Freeform 37"/>
          <p:cNvSpPr>
            <a:spLocks/>
          </p:cNvSpPr>
          <p:nvPr/>
        </p:nvSpPr>
        <p:spPr bwMode="auto">
          <a:xfrm>
            <a:off x="5842000" y="968375"/>
            <a:ext cx="96838" cy="242888"/>
          </a:xfrm>
          <a:custGeom>
            <a:avLst/>
            <a:gdLst>
              <a:gd name="T0" fmla="*/ 0 w 61"/>
              <a:gd name="T1" fmla="*/ 0 h 153"/>
              <a:gd name="T2" fmla="*/ 2147483647 w 61"/>
              <a:gd name="T3" fmla="*/ 0 h 153"/>
              <a:gd name="T4" fmla="*/ 2147483647 w 61"/>
              <a:gd name="T5" fmla="*/ 2147483647 h 153"/>
              <a:gd name="T6" fmla="*/ 0 w 61"/>
              <a:gd name="T7" fmla="*/ 2147483647 h 153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153"/>
              <a:gd name="T14" fmla="*/ 61 w 61"/>
              <a:gd name="T15" fmla="*/ 153 h 1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153">
                <a:moveTo>
                  <a:pt x="0" y="0"/>
                </a:moveTo>
                <a:lnTo>
                  <a:pt x="61" y="0"/>
                </a:lnTo>
                <a:lnTo>
                  <a:pt x="61" y="153"/>
                </a:lnTo>
                <a:lnTo>
                  <a:pt x="0" y="153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3" name="Line 40"/>
          <p:cNvSpPr>
            <a:spLocks noChangeShapeType="1"/>
          </p:cNvSpPr>
          <p:nvPr/>
        </p:nvSpPr>
        <p:spPr bwMode="auto">
          <a:xfrm flipH="1">
            <a:off x="5707063" y="1352550"/>
            <a:ext cx="61595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4" name="Freeform 41"/>
          <p:cNvSpPr>
            <a:spLocks/>
          </p:cNvSpPr>
          <p:nvPr/>
        </p:nvSpPr>
        <p:spPr bwMode="auto">
          <a:xfrm>
            <a:off x="5616575" y="1249363"/>
            <a:ext cx="96838" cy="204787"/>
          </a:xfrm>
          <a:custGeom>
            <a:avLst/>
            <a:gdLst>
              <a:gd name="T0" fmla="*/ 0 w 61"/>
              <a:gd name="T1" fmla="*/ 0 h 129"/>
              <a:gd name="T2" fmla="*/ 2147483647 w 61"/>
              <a:gd name="T3" fmla="*/ 0 h 129"/>
              <a:gd name="T4" fmla="*/ 2147483647 w 61"/>
              <a:gd name="T5" fmla="*/ 2147483647 h 129"/>
              <a:gd name="T6" fmla="*/ 0 w 61"/>
              <a:gd name="T7" fmla="*/ 2147483647 h 129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129"/>
              <a:gd name="T14" fmla="*/ 61 w 61"/>
              <a:gd name="T15" fmla="*/ 129 h 1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129">
                <a:moveTo>
                  <a:pt x="0" y="0"/>
                </a:moveTo>
                <a:lnTo>
                  <a:pt x="61" y="0"/>
                </a:lnTo>
                <a:lnTo>
                  <a:pt x="61" y="129"/>
                </a:lnTo>
                <a:lnTo>
                  <a:pt x="0" y="129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5" name="Freeform 44"/>
          <p:cNvSpPr>
            <a:spLocks/>
          </p:cNvSpPr>
          <p:nvPr/>
        </p:nvSpPr>
        <p:spPr bwMode="auto">
          <a:xfrm>
            <a:off x="5567363" y="2078038"/>
            <a:ext cx="681037" cy="165100"/>
          </a:xfrm>
          <a:custGeom>
            <a:avLst/>
            <a:gdLst>
              <a:gd name="T0" fmla="*/ 2147483647 w 429"/>
              <a:gd name="T1" fmla="*/ 2147483647 h 104"/>
              <a:gd name="T2" fmla="*/ 2147483647 w 429"/>
              <a:gd name="T3" fmla="*/ 2147483647 h 104"/>
              <a:gd name="T4" fmla="*/ 0 w 429"/>
              <a:gd name="T5" fmla="*/ 0 h 104"/>
              <a:gd name="T6" fmla="*/ 0 60000 65536"/>
              <a:gd name="T7" fmla="*/ 0 60000 65536"/>
              <a:gd name="T8" fmla="*/ 0 60000 65536"/>
              <a:gd name="T9" fmla="*/ 0 w 429"/>
              <a:gd name="T10" fmla="*/ 0 h 104"/>
              <a:gd name="T11" fmla="*/ 429 w 429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9" h="104">
                <a:moveTo>
                  <a:pt x="429" y="104"/>
                </a:moveTo>
                <a:lnTo>
                  <a:pt x="180" y="10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6" name="Line 23"/>
          <p:cNvSpPr>
            <a:spLocks noChangeShapeType="1"/>
          </p:cNvSpPr>
          <p:nvPr/>
        </p:nvSpPr>
        <p:spPr bwMode="auto">
          <a:xfrm flipV="1">
            <a:off x="5492750" y="6515100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7" name="Line 24"/>
          <p:cNvSpPr>
            <a:spLocks noChangeShapeType="1"/>
          </p:cNvSpPr>
          <p:nvPr/>
        </p:nvSpPr>
        <p:spPr bwMode="auto">
          <a:xfrm>
            <a:off x="6067425" y="6515100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8" name="TextBox 132"/>
          <p:cNvSpPr txBox="1">
            <a:spLocks noChangeArrowheads="1"/>
          </p:cNvSpPr>
          <p:nvPr/>
        </p:nvSpPr>
        <p:spPr bwMode="auto">
          <a:xfrm>
            <a:off x="6273800" y="384175"/>
            <a:ext cx="676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Capillaries</a:t>
            </a:r>
          </a:p>
        </p:txBody>
      </p:sp>
      <p:sp>
        <p:nvSpPr>
          <p:cNvPr id="7189" name="TextBox 133"/>
          <p:cNvSpPr txBox="1">
            <a:spLocks noChangeArrowheads="1"/>
          </p:cNvSpPr>
          <p:nvPr/>
        </p:nvSpPr>
        <p:spPr bwMode="auto">
          <a:xfrm>
            <a:off x="6286500" y="596900"/>
            <a:ext cx="469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Artery:</a:t>
            </a:r>
          </a:p>
        </p:txBody>
      </p:sp>
      <p:sp>
        <p:nvSpPr>
          <p:cNvPr id="7190" name="TextBox 134"/>
          <p:cNvSpPr txBox="1">
            <a:spLocks noChangeArrowheads="1"/>
          </p:cNvSpPr>
          <p:nvPr/>
        </p:nvSpPr>
        <p:spPr bwMode="auto">
          <a:xfrm>
            <a:off x="6362700" y="749300"/>
            <a:ext cx="8810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Tunica interna</a:t>
            </a:r>
          </a:p>
        </p:txBody>
      </p:sp>
      <p:sp>
        <p:nvSpPr>
          <p:cNvPr id="7191" name="TextBox 136"/>
          <p:cNvSpPr txBox="1">
            <a:spLocks noChangeArrowheads="1"/>
          </p:cNvSpPr>
          <p:nvPr/>
        </p:nvSpPr>
        <p:spPr bwMode="auto">
          <a:xfrm>
            <a:off x="6362700" y="990600"/>
            <a:ext cx="8302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Tunica media</a:t>
            </a:r>
          </a:p>
        </p:txBody>
      </p:sp>
      <p:sp>
        <p:nvSpPr>
          <p:cNvPr id="7192" name="TextBox 138"/>
          <p:cNvSpPr txBox="1">
            <a:spLocks noChangeArrowheads="1"/>
          </p:cNvSpPr>
          <p:nvPr/>
        </p:nvSpPr>
        <p:spPr bwMode="auto">
          <a:xfrm>
            <a:off x="6362700" y="1270000"/>
            <a:ext cx="9064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Tunica externa</a:t>
            </a:r>
          </a:p>
          <a:p>
            <a:pPr algn="l"/>
            <a:endParaRPr lang="en-US" sz="900" b="1"/>
          </a:p>
        </p:txBody>
      </p:sp>
      <p:sp>
        <p:nvSpPr>
          <p:cNvPr id="7193" name="TextBox 140"/>
          <p:cNvSpPr txBox="1">
            <a:spLocks noChangeArrowheads="1"/>
          </p:cNvSpPr>
          <p:nvPr/>
        </p:nvSpPr>
        <p:spPr bwMode="auto">
          <a:xfrm>
            <a:off x="6273800" y="1689100"/>
            <a:ext cx="412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Nerve</a:t>
            </a:r>
          </a:p>
        </p:txBody>
      </p:sp>
      <p:sp>
        <p:nvSpPr>
          <p:cNvPr id="7194" name="TextBox 141"/>
          <p:cNvSpPr txBox="1">
            <a:spLocks noChangeArrowheads="1"/>
          </p:cNvSpPr>
          <p:nvPr/>
        </p:nvSpPr>
        <p:spPr bwMode="auto">
          <a:xfrm>
            <a:off x="6286500" y="2159000"/>
            <a:ext cx="3365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Vein</a:t>
            </a:r>
          </a:p>
        </p:txBody>
      </p:sp>
      <p:sp>
        <p:nvSpPr>
          <p:cNvPr id="7195" name="TextBox 142"/>
          <p:cNvSpPr txBox="1">
            <a:spLocks noChangeArrowheads="1"/>
          </p:cNvSpPr>
          <p:nvPr/>
        </p:nvSpPr>
        <p:spPr bwMode="auto">
          <a:xfrm>
            <a:off x="5448300" y="2733675"/>
            <a:ext cx="393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1 mm</a:t>
            </a:r>
          </a:p>
        </p:txBody>
      </p:sp>
      <p:sp>
        <p:nvSpPr>
          <p:cNvPr id="7196" name="TextBox 143"/>
          <p:cNvSpPr txBox="1">
            <a:spLocks noChangeArrowheads="1"/>
          </p:cNvSpPr>
          <p:nvPr/>
        </p:nvSpPr>
        <p:spPr bwMode="auto">
          <a:xfrm>
            <a:off x="3098800" y="2667000"/>
            <a:ext cx="2333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(a)</a:t>
            </a:r>
          </a:p>
        </p:txBody>
      </p:sp>
      <p:sp>
        <p:nvSpPr>
          <p:cNvPr id="7197" name="TextBox 144"/>
          <p:cNvSpPr txBox="1">
            <a:spLocks noChangeArrowheads="1"/>
          </p:cNvSpPr>
          <p:nvPr/>
        </p:nvSpPr>
        <p:spPr bwMode="auto">
          <a:xfrm>
            <a:off x="6286500" y="4483100"/>
            <a:ext cx="3365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Vein</a:t>
            </a:r>
          </a:p>
        </p:txBody>
      </p:sp>
      <p:sp>
        <p:nvSpPr>
          <p:cNvPr id="7198" name="TextBox 145"/>
          <p:cNvSpPr txBox="1">
            <a:spLocks noChangeArrowheads="1"/>
          </p:cNvSpPr>
          <p:nvPr/>
        </p:nvSpPr>
        <p:spPr bwMode="auto">
          <a:xfrm>
            <a:off x="6273800" y="4918075"/>
            <a:ext cx="6762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Capillaries</a:t>
            </a:r>
          </a:p>
        </p:txBody>
      </p:sp>
      <p:sp>
        <p:nvSpPr>
          <p:cNvPr id="7199" name="TextBox 146"/>
          <p:cNvSpPr txBox="1">
            <a:spLocks noChangeArrowheads="1"/>
          </p:cNvSpPr>
          <p:nvPr/>
        </p:nvSpPr>
        <p:spPr bwMode="auto">
          <a:xfrm>
            <a:off x="6286500" y="6026150"/>
            <a:ext cx="431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Artery</a:t>
            </a:r>
          </a:p>
        </p:txBody>
      </p:sp>
      <p:sp>
        <p:nvSpPr>
          <p:cNvPr id="7200" name="TextBox 147"/>
          <p:cNvSpPr txBox="1">
            <a:spLocks noChangeArrowheads="1"/>
          </p:cNvSpPr>
          <p:nvPr/>
        </p:nvSpPr>
        <p:spPr bwMode="auto">
          <a:xfrm>
            <a:off x="5575300" y="6559550"/>
            <a:ext cx="4810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100 µm</a:t>
            </a:r>
          </a:p>
        </p:txBody>
      </p:sp>
      <p:sp>
        <p:nvSpPr>
          <p:cNvPr id="7201" name="TextBox 148"/>
          <p:cNvSpPr txBox="1">
            <a:spLocks noChangeArrowheads="1"/>
          </p:cNvSpPr>
          <p:nvPr/>
        </p:nvSpPr>
        <p:spPr bwMode="auto">
          <a:xfrm>
            <a:off x="3086100" y="6502400"/>
            <a:ext cx="2397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(b)</a:t>
            </a:r>
          </a:p>
        </p:txBody>
      </p:sp>
      <p:sp>
        <p:nvSpPr>
          <p:cNvPr id="7202" name="Rectangle 5"/>
          <p:cNvSpPr>
            <a:spLocks noChangeArrowheads="1"/>
          </p:cNvSpPr>
          <p:nvPr/>
        </p:nvSpPr>
        <p:spPr bwMode="auto">
          <a:xfrm>
            <a:off x="701675" y="6664325"/>
            <a:ext cx="774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a: ©The McGraw-Hill Companies, Inc.; b: ©Wolf H. Fahrenbach/Visuals Unlimited</a:t>
            </a:r>
          </a:p>
        </p:txBody>
      </p:sp>
      <p:sp>
        <p:nvSpPr>
          <p:cNvPr id="7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20.1</a:t>
            </a:r>
          </a:p>
        </p:txBody>
      </p:sp>
      <p:sp>
        <p:nvSpPr>
          <p:cNvPr id="7204" name="Line 14"/>
          <p:cNvSpPr>
            <a:spLocks noChangeShapeType="1"/>
          </p:cNvSpPr>
          <p:nvPr/>
        </p:nvSpPr>
        <p:spPr bwMode="auto">
          <a:xfrm flipV="1">
            <a:off x="5148263" y="2682875"/>
            <a:ext cx="1587" cy="65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5" name="Line 15"/>
          <p:cNvSpPr>
            <a:spLocks noChangeShapeType="1"/>
          </p:cNvSpPr>
          <p:nvPr/>
        </p:nvSpPr>
        <p:spPr bwMode="auto">
          <a:xfrm>
            <a:off x="6067425" y="2682875"/>
            <a:ext cx="1588" cy="65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6" name="Line 16"/>
          <p:cNvSpPr>
            <a:spLocks noChangeShapeType="1"/>
          </p:cNvSpPr>
          <p:nvPr/>
        </p:nvSpPr>
        <p:spPr bwMode="auto">
          <a:xfrm>
            <a:off x="5148263" y="2714625"/>
            <a:ext cx="9191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7" name="Freeform 18"/>
          <p:cNvSpPr>
            <a:spLocks/>
          </p:cNvSpPr>
          <p:nvPr/>
        </p:nvSpPr>
        <p:spPr bwMode="auto">
          <a:xfrm>
            <a:off x="3713163" y="1173163"/>
            <a:ext cx="2535237" cy="603250"/>
          </a:xfrm>
          <a:custGeom>
            <a:avLst/>
            <a:gdLst>
              <a:gd name="T0" fmla="*/ 2147483647 w 1597"/>
              <a:gd name="T1" fmla="*/ 2147483647 h 380"/>
              <a:gd name="T2" fmla="*/ 2147483647 w 1597"/>
              <a:gd name="T3" fmla="*/ 2147483647 h 380"/>
              <a:gd name="T4" fmla="*/ 0 w 1597"/>
              <a:gd name="T5" fmla="*/ 0 h 380"/>
              <a:gd name="T6" fmla="*/ 0 60000 65536"/>
              <a:gd name="T7" fmla="*/ 0 60000 65536"/>
              <a:gd name="T8" fmla="*/ 0 60000 65536"/>
              <a:gd name="T9" fmla="*/ 0 w 1597"/>
              <a:gd name="T10" fmla="*/ 0 h 380"/>
              <a:gd name="T11" fmla="*/ 1597 w 1597"/>
              <a:gd name="T12" fmla="*/ 380 h 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7" h="380">
                <a:moveTo>
                  <a:pt x="1597" y="380"/>
                </a:moveTo>
                <a:lnTo>
                  <a:pt x="405" y="38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8" name="Freeform 21"/>
          <p:cNvSpPr>
            <a:spLocks/>
          </p:cNvSpPr>
          <p:nvPr/>
        </p:nvSpPr>
        <p:spPr bwMode="auto">
          <a:xfrm>
            <a:off x="5592763" y="758825"/>
            <a:ext cx="730250" cy="74613"/>
          </a:xfrm>
          <a:custGeom>
            <a:avLst/>
            <a:gdLst>
              <a:gd name="T0" fmla="*/ 2147483647 w 460"/>
              <a:gd name="T1" fmla="*/ 2147483647 h 47"/>
              <a:gd name="T2" fmla="*/ 2147483647 w 460"/>
              <a:gd name="T3" fmla="*/ 2147483647 h 47"/>
              <a:gd name="T4" fmla="*/ 0 w 460"/>
              <a:gd name="T5" fmla="*/ 0 h 47"/>
              <a:gd name="T6" fmla="*/ 0 60000 65536"/>
              <a:gd name="T7" fmla="*/ 0 60000 65536"/>
              <a:gd name="T8" fmla="*/ 0 60000 65536"/>
              <a:gd name="T9" fmla="*/ 0 w 460"/>
              <a:gd name="T10" fmla="*/ 0 h 47"/>
              <a:gd name="T11" fmla="*/ 460 w 460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0" h="47">
                <a:moveTo>
                  <a:pt x="460" y="47"/>
                </a:moveTo>
                <a:lnTo>
                  <a:pt x="72" y="47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" name="Line 25"/>
          <p:cNvSpPr>
            <a:spLocks noChangeShapeType="1"/>
          </p:cNvSpPr>
          <p:nvPr/>
        </p:nvSpPr>
        <p:spPr bwMode="auto">
          <a:xfrm>
            <a:off x="5492750" y="6546850"/>
            <a:ext cx="5746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0" name="Line 27"/>
          <p:cNvSpPr>
            <a:spLocks noChangeShapeType="1"/>
          </p:cNvSpPr>
          <p:nvPr/>
        </p:nvSpPr>
        <p:spPr bwMode="auto">
          <a:xfrm>
            <a:off x="5842000" y="4575175"/>
            <a:ext cx="4032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1" name="Line 29"/>
          <p:cNvSpPr>
            <a:spLocks noChangeShapeType="1"/>
          </p:cNvSpPr>
          <p:nvPr/>
        </p:nvSpPr>
        <p:spPr bwMode="auto">
          <a:xfrm>
            <a:off x="5127625" y="4986338"/>
            <a:ext cx="11207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2" name="Line 31"/>
          <p:cNvSpPr>
            <a:spLocks noChangeShapeType="1"/>
          </p:cNvSpPr>
          <p:nvPr/>
        </p:nvSpPr>
        <p:spPr bwMode="auto">
          <a:xfrm flipV="1">
            <a:off x="5638800" y="4986338"/>
            <a:ext cx="352425" cy="19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3" name="Line 33"/>
          <p:cNvSpPr>
            <a:spLocks noChangeShapeType="1"/>
          </p:cNvSpPr>
          <p:nvPr/>
        </p:nvSpPr>
        <p:spPr bwMode="auto">
          <a:xfrm>
            <a:off x="5870575" y="6107113"/>
            <a:ext cx="377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4" name="Freeform 35"/>
          <p:cNvSpPr>
            <a:spLocks/>
          </p:cNvSpPr>
          <p:nvPr/>
        </p:nvSpPr>
        <p:spPr bwMode="auto">
          <a:xfrm>
            <a:off x="3589338" y="458788"/>
            <a:ext cx="2659062" cy="155575"/>
          </a:xfrm>
          <a:custGeom>
            <a:avLst/>
            <a:gdLst>
              <a:gd name="T0" fmla="*/ 2147483647 w 1675"/>
              <a:gd name="T1" fmla="*/ 0 h 99"/>
              <a:gd name="T2" fmla="*/ 2147483647 w 1675"/>
              <a:gd name="T3" fmla="*/ 0 h 99"/>
              <a:gd name="T4" fmla="*/ 0 w 1675"/>
              <a:gd name="T5" fmla="*/ 2147483647 h 99"/>
              <a:gd name="T6" fmla="*/ 0 60000 65536"/>
              <a:gd name="T7" fmla="*/ 0 60000 65536"/>
              <a:gd name="T8" fmla="*/ 0 60000 65536"/>
              <a:gd name="T9" fmla="*/ 0 w 1675"/>
              <a:gd name="T10" fmla="*/ 0 h 99"/>
              <a:gd name="T11" fmla="*/ 1675 w 1675"/>
              <a:gd name="T12" fmla="*/ 99 h 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5" h="99">
                <a:moveTo>
                  <a:pt x="1675" y="0"/>
                </a:moveTo>
                <a:lnTo>
                  <a:pt x="254" y="0"/>
                </a:lnTo>
                <a:lnTo>
                  <a:pt x="0" y="99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5" name="Freeform 38"/>
          <p:cNvSpPr>
            <a:spLocks/>
          </p:cNvSpPr>
          <p:nvPr/>
        </p:nvSpPr>
        <p:spPr bwMode="auto">
          <a:xfrm>
            <a:off x="5842000" y="968375"/>
            <a:ext cx="88900" cy="246063"/>
          </a:xfrm>
          <a:custGeom>
            <a:avLst/>
            <a:gdLst>
              <a:gd name="T0" fmla="*/ 0 w 56"/>
              <a:gd name="T1" fmla="*/ 0 h 155"/>
              <a:gd name="T2" fmla="*/ 2147483647 w 56"/>
              <a:gd name="T3" fmla="*/ 0 h 155"/>
              <a:gd name="T4" fmla="*/ 2147483647 w 56"/>
              <a:gd name="T5" fmla="*/ 2147483647 h 155"/>
              <a:gd name="T6" fmla="*/ 0 w 56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55"/>
              <a:gd name="T14" fmla="*/ 56 w 56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55">
                <a:moveTo>
                  <a:pt x="0" y="0"/>
                </a:moveTo>
                <a:lnTo>
                  <a:pt x="56" y="0"/>
                </a:lnTo>
                <a:lnTo>
                  <a:pt x="56" y="155"/>
                </a:lnTo>
                <a:lnTo>
                  <a:pt x="0" y="15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6" name="Line 39"/>
          <p:cNvSpPr>
            <a:spLocks noChangeShapeType="1"/>
          </p:cNvSpPr>
          <p:nvPr/>
        </p:nvSpPr>
        <p:spPr bwMode="auto">
          <a:xfrm flipH="1">
            <a:off x="5934075" y="1076325"/>
            <a:ext cx="3889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7" name="Freeform 42"/>
          <p:cNvSpPr>
            <a:spLocks/>
          </p:cNvSpPr>
          <p:nvPr/>
        </p:nvSpPr>
        <p:spPr bwMode="auto">
          <a:xfrm>
            <a:off x="5616575" y="1247775"/>
            <a:ext cx="88900" cy="209550"/>
          </a:xfrm>
          <a:custGeom>
            <a:avLst/>
            <a:gdLst>
              <a:gd name="T0" fmla="*/ 0 w 56"/>
              <a:gd name="T1" fmla="*/ 0 h 132"/>
              <a:gd name="T2" fmla="*/ 2147483647 w 56"/>
              <a:gd name="T3" fmla="*/ 0 h 132"/>
              <a:gd name="T4" fmla="*/ 2147483647 w 56"/>
              <a:gd name="T5" fmla="*/ 2147483647 h 132"/>
              <a:gd name="T6" fmla="*/ 0 w 56"/>
              <a:gd name="T7" fmla="*/ 2147483647 h 132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132"/>
              <a:gd name="T14" fmla="*/ 56 w 56"/>
              <a:gd name="T15" fmla="*/ 132 h 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132">
                <a:moveTo>
                  <a:pt x="0" y="0"/>
                </a:moveTo>
                <a:lnTo>
                  <a:pt x="56" y="0"/>
                </a:lnTo>
                <a:lnTo>
                  <a:pt x="56" y="132"/>
                </a:lnTo>
                <a:lnTo>
                  <a:pt x="0" y="13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8" name="Line 43"/>
          <p:cNvSpPr>
            <a:spLocks noChangeShapeType="1"/>
          </p:cNvSpPr>
          <p:nvPr/>
        </p:nvSpPr>
        <p:spPr bwMode="auto">
          <a:xfrm flipH="1">
            <a:off x="5707063" y="1354138"/>
            <a:ext cx="6159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9" name="Freeform 45"/>
          <p:cNvSpPr>
            <a:spLocks/>
          </p:cNvSpPr>
          <p:nvPr/>
        </p:nvSpPr>
        <p:spPr bwMode="auto">
          <a:xfrm>
            <a:off x="5573713" y="2079625"/>
            <a:ext cx="674687" cy="166688"/>
          </a:xfrm>
          <a:custGeom>
            <a:avLst/>
            <a:gdLst>
              <a:gd name="T0" fmla="*/ 2147483647 w 425"/>
              <a:gd name="T1" fmla="*/ 2147483647 h 105"/>
              <a:gd name="T2" fmla="*/ 2147483647 w 425"/>
              <a:gd name="T3" fmla="*/ 2147483647 h 105"/>
              <a:gd name="T4" fmla="*/ 0 w 425"/>
              <a:gd name="T5" fmla="*/ 0 h 105"/>
              <a:gd name="T6" fmla="*/ 0 60000 65536"/>
              <a:gd name="T7" fmla="*/ 0 60000 65536"/>
              <a:gd name="T8" fmla="*/ 0 60000 65536"/>
              <a:gd name="T9" fmla="*/ 0 w 425"/>
              <a:gd name="T10" fmla="*/ 0 h 105"/>
              <a:gd name="T11" fmla="*/ 425 w 425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" h="105">
                <a:moveTo>
                  <a:pt x="425" y="105"/>
                </a:moveTo>
                <a:lnTo>
                  <a:pt x="176" y="10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701675" y="101600"/>
            <a:ext cx="774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20.10</a:t>
            </a:r>
          </a:p>
        </p:txBody>
      </p:sp>
      <p:pic>
        <p:nvPicPr>
          <p:cNvPr id="16388" name="Picture 2" descr="W:\Processed files\chapt20\chapt20_textedit\jpg\sal03717_20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475" y="368300"/>
            <a:ext cx="6770688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Line 7"/>
          <p:cNvSpPr>
            <a:spLocks noChangeShapeType="1"/>
          </p:cNvSpPr>
          <p:nvPr/>
        </p:nvSpPr>
        <p:spPr bwMode="auto">
          <a:xfrm>
            <a:off x="4481513" y="6369050"/>
            <a:ext cx="95885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Freeform 8"/>
          <p:cNvSpPr>
            <a:spLocks/>
          </p:cNvSpPr>
          <p:nvPr/>
        </p:nvSpPr>
        <p:spPr bwMode="auto">
          <a:xfrm>
            <a:off x="5364163" y="6289675"/>
            <a:ext cx="260350" cy="158750"/>
          </a:xfrm>
          <a:custGeom>
            <a:avLst/>
            <a:gdLst>
              <a:gd name="T0" fmla="*/ 2147483647 w 164"/>
              <a:gd name="T1" fmla="*/ 2147483647 h 100"/>
              <a:gd name="T2" fmla="*/ 0 w 164"/>
              <a:gd name="T3" fmla="*/ 2147483647 h 100"/>
              <a:gd name="T4" fmla="*/ 2147483647 w 164"/>
              <a:gd name="T5" fmla="*/ 0 h 100"/>
              <a:gd name="T6" fmla="*/ 2147483647 w 164"/>
              <a:gd name="T7" fmla="*/ 0 h 100"/>
              <a:gd name="T8" fmla="*/ 2147483647 w 164"/>
              <a:gd name="T9" fmla="*/ 2147483647 h 100"/>
              <a:gd name="T10" fmla="*/ 2147483647 w 164"/>
              <a:gd name="T11" fmla="*/ 2147483647 h 100"/>
              <a:gd name="T12" fmla="*/ 2147483647 w 164"/>
              <a:gd name="T13" fmla="*/ 2147483647 h 100"/>
              <a:gd name="T14" fmla="*/ 2147483647 w 164"/>
              <a:gd name="T15" fmla="*/ 2147483647 h 100"/>
              <a:gd name="T16" fmla="*/ 2147483647 w 164"/>
              <a:gd name="T17" fmla="*/ 2147483647 h 100"/>
              <a:gd name="T18" fmla="*/ 2147483647 w 164"/>
              <a:gd name="T19" fmla="*/ 2147483647 h 100"/>
              <a:gd name="T20" fmla="*/ 2147483647 w 164"/>
              <a:gd name="T21" fmla="*/ 2147483647 h 100"/>
              <a:gd name="T22" fmla="*/ 0 w 164"/>
              <a:gd name="T23" fmla="*/ 2147483647 h 100"/>
              <a:gd name="T24" fmla="*/ 2147483647 w 164"/>
              <a:gd name="T25" fmla="*/ 2147483647 h 1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4"/>
              <a:gd name="T40" fmla="*/ 0 h 100"/>
              <a:gd name="T41" fmla="*/ 164 w 164"/>
              <a:gd name="T42" fmla="*/ 100 h 1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4" h="100">
                <a:moveTo>
                  <a:pt x="30" y="50"/>
                </a:moveTo>
                <a:lnTo>
                  <a:pt x="0" y="2"/>
                </a:lnTo>
                <a:lnTo>
                  <a:pt x="2" y="0"/>
                </a:lnTo>
                <a:lnTo>
                  <a:pt x="72" y="22"/>
                </a:lnTo>
                <a:lnTo>
                  <a:pt x="126" y="40"/>
                </a:lnTo>
                <a:lnTo>
                  <a:pt x="164" y="50"/>
                </a:lnTo>
                <a:lnTo>
                  <a:pt x="126" y="60"/>
                </a:lnTo>
                <a:lnTo>
                  <a:pt x="72" y="76"/>
                </a:lnTo>
                <a:lnTo>
                  <a:pt x="2" y="100"/>
                </a:lnTo>
                <a:lnTo>
                  <a:pt x="0" y="98"/>
                </a:lnTo>
                <a:lnTo>
                  <a:pt x="30" y="50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9"/>
          <p:cNvSpPr>
            <a:spLocks noChangeShapeType="1"/>
          </p:cNvSpPr>
          <p:nvPr/>
        </p:nvSpPr>
        <p:spPr bwMode="auto">
          <a:xfrm>
            <a:off x="3313113" y="3414713"/>
            <a:ext cx="2730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Line 10"/>
          <p:cNvSpPr>
            <a:spLocks noChangeShapeType="1"/>
          </p:cNvSpPr>
          <p:nvPr/>
        </p:nvSpPr>
        <p:spPr bwMode="auto">
          <a:xfrm flipH="1">
            <a:off x="2865438" y="1776413"/>
            <a:ext cx="3841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TextBox 114"/>
          <p:cNvSpPr txBox="1">
            <a:spLocks noChangeArrowheads="1"/>
          </p:cNvSpPr>
          <p:nvPr/>
        </p:nvSpPr>
        <p:spPr bwMode="auto">
          <a:xfrm>
            <a:off x="3302000" y="1658938"/>
            <a:ext cx="15700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Systolic pressure</a:t>
            </a:r>
          </a:p>
        </p:txBody>
      </p:sp>
      <p:sp>
        <p:nvSpPr>
          <p:cNvPr id="16394" name="TextBox 115"/>
          <p:cNvSpPr txBox="1">
            <a:spLocks noChangeArrowheads="1"/>
          </p:cNvSpPr>
          <p:nvPr/>
        </p:nvSpPr>
        <p:spPr bwMode="auto">
          <a:xfrm>
            <a:off x="2522538" y="3300413"/>
            <a:ext cx="8413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Diastolic</a:t>
            </a:r>
          </a:p>
          <a:p>
            <a:pPr algn="l"/>
            <a:r>
              <a:rPr lang="en-US" sz="1400" b="1"/>
              <a:t>pressure</a:t>
            </a:r>
          </a:p>
        </p:txBody>
      </p:sp>
      <p:sp>
        <p:nvSpPr>
          <p:cNvPr id="16395" name="TextBox 118"/>
          <p:cNvSpPr txBox="1">
            <a:spLocks noChangeArrowheads="1"/>
          </p:cNvSpPr>
          <p:nvPr/>
        </p:nvSpPr>
        <p:spPr bwMode="auto">
          <a:xfrm>
            <a:off x="2930525" y="6515100"/>
            <a:ext cx="32813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Increasing distance from left ventricle</a:t>
            </a:r>
          </a:p>
        </p:txBody>
      </p:sp>
      <p:sp>
        <p:nvSpPr>
          <p:cNvPr id="16396" name="TextBox 120"/>
          <p:cNvSpPr txBox="1">
            <a:spLocks noChangeArrowheads="1"/>
          </p:cNvSpPr>
          <p:nvPr/>
        </p:nvSpPr>
        <p:spPr bwMode="auto">
          <a:xfrm rot="-5400000">
            <a:off x="-496888" y="2790826"/>
            <a:ext cx="29702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Systemic blood pressure (mm Hg)</a:t>
            </a:r>
          </a:p>
        </p:txBody>
      </p:sp>
      <p:sp>
        <p:nvSpPr>
          <p:cNvPr id="16397" name="TextBox 122"/>
          <p:cNvSpPr txBox="1">
            <a:spLocks noChangeArrowheads="1"/>
          </p:cNvSpPr>
          <p:nvPr/>
        </p:nvSpPr>
        <p:spPr bwMode="auto">
          <a:xfrm>
            <a:off x="1114425" y="858838"/>
            <a:ext cx="3873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120</a:t>
            </a:r>
          </a:p>
        </p:txBody>
      </p:sp>
      <p:sp>
        <p:nvSpPr>
          <p:cNvPr id="16398" name="TextBox 123"/>
          <p:cNvSpPr txBox="1">
            <a:spLocks noChangeArrowheads="1"/>
          </p:cNvSpPr>
          <p:nvPr/>
        </p:nvSpPr>
        <p:spPr bwMode="auto">
          <a:xfrm>
            <a:off x="1127125" y="1595438"/>
            <a:ext cx="3873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100</a:t>
            </a:r>
          </a:p>
        </p:txBody>
      </p:sp>
      <p:sp>
        <p:nvSpPr>
          <p:cNvPr id="16399" name="TextBox 124"/>
          <p:cNvSpPr txBox="1">
            <a:spLocks noChangeArrowheads="1"/>
          </p:cNvSpPr>
          <p:nvPr/>
        </p:nvSpPr>
        <p:spPr bwMode="auto">
          <a:xfrm>
            <a:off x="1241425" y="2319338"/>
            <a:ext cx="2889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80</a:t>
            </a:r>
          </a:p>
        </p:txBody>
      </p:sp>
      <p:sp>
        <p:nvSpPr>
          <p:cNvPr id="16400" name="TextBox 125"/>
          <p:cNvSpPr txBox="1">
            <a:spLocks noChangeArrowheads="1"/>
          </p:cNvSpPr>
          <p:nvPr/>
        </p:nvSpPr>
        <p:spPr bwMode="auto">
          <a:xfrm>
            <a:off x="1241425" y="3043238"/>
            <a:ext cx="2889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60</a:t>
            </a:r>
          </a:p>
        </p:txBody>
      </p:sp>
      <p:sp>
        <p:nvSpPr>
          <p:cNvPr id="16401" name="TextBox 126"/>
          <p:cNvSpPr txBox="1">
            <a:spLocks noChangeArrowheads="1"/>
          </p:cNvSpPr>
          <p:nvPr/>
        </p:nvSpPr>
        <p:spPr bwMode="auto">
          <a:xfrm>
            <a:off x="1241425" y="3779838"/>
            <a:ext cx="2889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40</a:t>
            </a:r>
          </a:p>
        </p:txBody>
      </p:sp>
      <p:sp>
        <p:nvSpPr>
          <p:cNvPr id="16402" name="TextBox 127"/>
          <p:cNvSpPr txBox="1">
            <a:spLocks noChangeArrowheads="1"/>
          </p:cNvSpPr>
          <p:nvPr/>
        </p:nvSpPr>
        <p:spPr bwMode="auto">
          <a:xfrm>
            <a:off x="1241425" y="4503738"/>
            <a:ext cx="2889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20</a:t>
            </a:r>
          </a:p>
        </p:txBody>
      </p:sp>
      <p:sp>
        <p:nvSpPr>
          <p:cNvPr id="16403" name="TextBox 128"/>
          <p:cNvSpPr txBox="1">
            <a:spLocks noChangeArrowheads="1"/>
          </p:cNvSpPr>
          <p:nvPr/>
        </p:nvSpPr>
        <p:spPr bwMode="auto">
          <a:xfrm>
            <a:off x="1368425" y="5227638"/>
            <a:ext cx="1905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0</a:t>
            </a:r>
          </a:p>
        </p:txBody>
      </p:sp>
      <p:sp>
        <p:nvSpPr>
          <p:cNvPr id="16404" name="TextBox 131"/>
          <p:cNvSpPr txBox="1">
            <a:spLocks noChangeArrowheads="1"/>
          </p:cNvSpPr>
          <p:nvPr/>
        </p:nvSpPr>
        <p:spPr bwMode="auto">
          <a:xfrm rot="2700000">
            <a:off x="1766094" y="5618956"/>
            <a:ext cx="555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pt-BR" sz="1400" b="1"/>
              <a:t>Aorta</a:t>
            </a:r>
          </a:p>
        </p:txBody>
      </p:sp>
      <p:sp>
        <p:nvSpPr>
          <p:cNvPr id="16405" name="TextBox 142"/>
          <p:cNvSpPr txBox="1">
            <a:spLocks noChangeArrowheads="1"/>
          </p:cNvSpPr>
          <p:nvPr/>
        </p:nvSpPr>
        <p:spPr bwMode="auto">
          <a:xfrm rot="2700000">
            <a:off x="2447131" y="5647532"/>
            <a:ext cx="7334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pt-BR" sz="1400" b="1"/>
              <a:t>Large</a:t>
            </a:r>
          </a:p>
          <a:p>
            <a:pPr algn="l"/>
            <a:r>
              <a:rPr lang="pt-BR" sz="1400" b="1"/>
              <a:t>arteries</a:t>
            </a:r>
          </a:p>
        </p:txBody>
      </p:sp>
      <p:sp>
        <p:nvSpPr>
          <p:cNvPr id="16406" name="TextBox 143"/>
          <p:cNvSpPr txBox="1">
            <a:spLocks noChangeArrowheads="1"/>
          </p:cNvSpPr>
          <p:nvPr/>
        </p:nvSpPr>
        <p:spPr bwMode="auto">
          <a:xfrm rot="2700000">
            <a:off x="3177381" y="5647532"/>
            <a:ext cx="7334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pt-BR" sz="1400" b="1"/>
              <a:t>Small</a:t>
            </a:r>
          </a:p>
          <a:p>
            <a:pPr algn="l"/>
            <a:r>
              <a:rPr lang="pt-BR" sz="1400" b="1"/>
              <a:t>arteries</a:t>
            </a:r>
          </a:p>
        </p:txBody>
      </p:sp>
      <p:sp>
        <p:nvSpPr>
          <p:cNvPr id="16407" name="TextBox 144"/>
          <p:cNvSpPr txBox="1">
            <a:spLocks noChangeArrowheads="1"/>
          </p:cNvSpPr>
          <p:nvPr/>
        </p:nvSpPr>
        <p:spPr bwMode="auto">
          <a:xfrm rot="2700000">
            <a:off x="3807619" y="5745957"/>
            <a:ext cx="9207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pt-BR" sz="1400" b="1"/>
              <a:t>Arterioles</a:t>
            </a:r>
          </a:p>
        </p:txBody>
      </p:sp>
      <p:sp>
        <p:nvSpPr>
          <p:cNvPr id="16408" name="TextBox 145"/>
          <p:cNvSpPr txBox="1">
            <a:spLocks noChangeArrowheads="1"/>
          </p:cNvSpPr>
          <p:nvPr/>
        </p:nvSpPr>
        <p:spPr bwMode="auto">
          <a:xfrm rot="2700000">
            <a:off x="4562475" y="5768975"/>
            <a:ext cx="9890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pt-BR" sz="1400" b="1"/>
              <a:t>Capillaries</a:t>
            </a:r>
          </a:p>
        </p:txBody>
      </p:sp>
      <p:sp>
        <p:nvSpPr>
          <p:cNvPr id="16409" name="TextBox 146"/>
          <p:cNvSpPr txBox="1">
            <a:spLocks noChangeArrowheads="1"/>
          </p:cNvSpPr>
          <p:nvPr/>
        </p:nvSpPr>
        <p:spPr bwMode="auto">
          <a:xfrm rot="2700000">
            <a:off x="5355431" y="5695157"/>
            <a:ext cx="7715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pt-BR" sz="1400" b="1"/>
              <a:t>Venules</a:t>
            </a:r>
          </a:p>
        </p:txBody>
      </p:sp>
      <p:sp>
        <p:nvSpPr>
          <p:cNvPr id="16410" name="TextBox 147"/>
          <p:cNvSpPr txBox="1">
            <a:spLocks noChangeArrowheads="1"/>
          </p:cNvSpPr>
          <p:nvPr/>
        </p:nvSpPr>
        <p:spPr bwMode="auto">
          <a:xfrm rot="2700000">
            <a:off x="6226175" y="5589588"/>
            <a:ext cx="5667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pt-BR" sz="1400" b="1"/>
              <a:t>Small</a:t>
            </a:r>
          </a:p>
          <a:p>
            <a:pPr algn="l"/>
            <a:r>
              <a:rPr lang="pt-BR" sz="1400" b="1"/>
              <a:t>veins</a:t>
            </a:r>
          </a:p>
        </p:txBody>
      </p:sp>
      <p:sp>
        <p:nvSpPr>
          <p:cNvPr id="16411" name="TextBox 148"/>
          <p:cNvSpPr txBox="1">
            <a:spLocks noChangeArrowheads="1"/>
          </p:cNvSpPr>
          <p:nvPr/>
        </p:nvSpPr>
        <p:spPr bwMode="auto">
          <a:xfrm rot="2700000">
            <a:off x="6984206" y="5591969"/>
            <a:ext cx="5746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pt-BR" sz="1400" b="1"/>
              <a:t>Large</a:t>
            </a:r>
          </a:p>
          <a:p>
            <a:pPr algn="l"/>
            <a:r>
              <a:rPr lang="pt-BR" sz="1400" b="1"/>
              <a:t>veins</a:t>
            </a:r>
          </a:p>
        </p:txBody>
      </p:sp>
      <p:sp>
        <p:nvSpPr>
          <p:cNvPr id="16412" name="TextBox 149"/>
          <p:cNvSpPr txBox="1">
            <a:spLocks noChangeArrowheads="1"/>
          </p:cNvSpPr>
          <p:nvPr/>
        </p:nvSpPr>
        <p:spPr bwMode="auto">
          <a:xfrm rot="2700000">
            <a:off x="7596187" y="5602288"/>
            <a:ext cx="6143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r>
              <a:rPr lang="pt-BR" sz="1400" b="1"/>
              <a:t>Venae</a:t>
            </a:r>
          </a:p>
          <a:p>
            <a:r>
              <a:rPr lang="pt-BR" sz="1400" b="1"/>
              <a:t>cavae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sal03717_20_11_unlabeled"/>
          <p:cNvPicPr>
            <a:picLocks noChangeAspect="1" noChangeArrowheads="1"/>
          </p:cNvPicPr>
          <p:nvPr/>
        </p:nvPicPr>
        <p:blipFill>
          <a:blip r:embed="rId2"/>
          <a:srcRect t="6538" b="9633"/>
          <a:stretch>
            <a:fillRect/>
          </a:stretch>
        </p:blipFill>
        <p:spPr bwMode="auto">
          <a:xfrm>
            <a:off x="495300" y="268288"/>
            <a:ext cx="7123113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9" descr="sal03717_20_11_arrow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0163" y="1274763"/>
            <a:ext cx="11461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sal03717_20_11_arrow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9663" y="5383213"/>
            <a:ext cx="150495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sal03717_20_11_arrow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9213" y="1706563"/>
            <a:ext cx="17764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sal03717_20_11_arrow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5088" y="1943100"/>
            <a:ext cx="204311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3" descr="sal03717_20_11_arrow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11438" y="2146300"/>
            <a:ext cx="2365375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4" descr="sal03717_20_11_arrow0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74900" y="4954588"/>
            <a:ext cx="7112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5" descr="sal03717_20_11_arrow0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89188" y="5135563"/>
            <a:ext cx="96678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6" descr="sal03717_20_11_arrow0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0163" y="1492250"/>
            <a:ext cx="130333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7" descr="sal03717_20_11_arrow0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97125" y="5683250"/>
            <a:ext cx="9683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8" descr="sal03717_20_11_arrow0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84425" y="5934075"/>
            <a:ext cx="7112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9" descr="sal03717_20_11_arrow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6200" y="3089275"/>
            <a:ext cx="114458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20" descr="sal03717_20_11_arrow0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03500" y="2392363"/>
            <a:ext cx="2043113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21" descr="sal03717_20_11_arrow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6200" y="2595563"/>
            <a:ext cx="17764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22" descr="sal03717_20_11_arrow0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14613" y="2851150"/>
            <a:ext cx="13017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AutoShape 23"/>
          <p:cNvSpPr>
            <a:spLocks noChangeAspect="1" noChangeArrowheads="1" noTextEdit="1"/>
          </p:cNvSpPr>
          <p:nvPr/>
        </p:nvSpPr>
        <p:spPr bwMode="auto">
          <a:xfrm>
            <a:off x="2052638" y="3635375"/>
            <a:ext cx="357187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6" name="Text Box 27"/>
          <p:cNvSpPr txBox="1">
            <a:spLocks noChangeArrowheads="1"/>
          </p:cNvSpPr>
          <p:nvPr/>
        </p:nvSpPr>
        <p:spPr bwMode="auto">
          <a:xfrm>
            <a:off x="2055813" y="3609975"/>
            <a:ext cx="3889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900" b="1"/>
              <a:t>(a)</a:t>
            </a:r>
          </a:p>
        </p:txBody>
      </p:sp>
      <p:sp>
        <p:nvSpPr>
          <p:cNvPr id="17427" name="Text Box 28"/>
          <p:cNvSpPr txBox="1">
            <a:spLocks noChangeArrowheads="1"/>
          </p:cNvSpPr>
          <p:nvPr/>
        </p:nvSpPr>
        <p:spPr bwMode="auto">
          <a:xfrm>
            <a:off x="2055813" y="6391275"/>
            <a:ext cx="4016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900" b="1"/>
              <a:t>(b)</a:t>
            </a:r>
          </a:p>
        </p:txBody>
      </p:sp>
      <p:sp>
        <p:nvSpPr>
          <p:cNvPr id="17428" name="Rectangle 5"/>
          <p:cNvSpPr>
            <a:spLocks noChangeArrowheads="1"/>
          </p:cNvSpPr>
          <p:nvPr/>
        </p:nvSpPr>
        <p:spPr bwMode="auto">
          <a:xfrm>
            <a:off x="701675" y="161925"/>
            <a:ext cx="774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74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20.11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20.12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701675" y="103188"/>
            <a:ext cx="774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8436" name="Picture 3" descr="W:\Processed files\chapt20\chapt20_textedit\jpg\sal03717_20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25" y="325438"/>
            <a:ext cx="550227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7"/>
          <p:cNvSpPr>
            <a:spLocks noChangeShapeType="1"/>
          </p:cNvSpPr>
          <p:nvPr/>
        </p:nvSpPr>
        <p:spPr bwMode="auto">
          <a:xfrm flipV="1">
            <a:off x="5729288" y="6183313"/>
            <a:ext cx="1587" cy="904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Line 8"/>
          <p:cNvSpPr>
            <a:spLocks noChangeShapeType="1"/>
          </p:cNvSpPr>
          <p:nvPr/>
        </p:nvSpPr>
        <p:spPr bwMode="auto">
          <a:xfrm>
            <a:off x="7281863" y="6183313"/>
            <a:ext cx="1587" cy="904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>
            <a:off x="5729288" y="6227763"/>
            <a:ext cx="15525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0" name="TextBox 33"/>
          <p:cNvSpPr txBox="1">
            <a:spLocks noChangeArrowheads="1"/>
          </p:cNvSpPr>
          <p:nvPr/>
        </p:nvSpPr>
        <p:spPr bwMode="auto">
          <a:xfrm>
            <a:off x="1873250" y="725488"/>
            <a:ext cx="6540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Externa</a:t>
            </a:r>
          </a:p>
        </p:txBody>
      </p:sp>
      <p:sp>
        <p:nvSpPr>
          <p:cNvPr id="18441" name="TextBox 34"/>
          <p:cNvSpPr txBox="1">
            <a:spLocks noChangeArrowheads="1"/>
          </p:cNvSpPr>
          <p:nvPr/>
        </p:nvSpPr>
        <p:spPr bwMode="auto">
          <a:xfrm>
            <a:off x="1873250" y="1042988"/>
            <a:ext cx="52863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Media</a:t>
            </a:r>
          </a:p>
        </p:txBody>
      </p:sp>
      <p:sp>
        <p:nvSpPr>
          <p:cNvPr id="18442" name="TextBox 35"/>
          <p:cNvSpPr txBox="1">
            <a:spLocks noChangeArrowheads="1"/>
          </p:cNvSpPr>
          <p:nvPr/>
        </p:nvSpPr>
        <p:spPr bwMode="auto">
          <a:xfrm>
            <a:off x="1873250" y="1323975"/>
            <a:ext cx="6048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Interna</a:t>
            </a:r>
          </a:p>
        </p:txBody>
      </p:sp>
      <p:sp>
        <p:nvSpPr>
          <p:cNvPr id="18443" name="TextBox 36"/>
          <p:cNvSpPr txBox="1">
            <a:spLocks noChangeArrowheads="1"/>
          </p:cNvSpPr>
          <p:nvPr/>
        </p:nvSpPr>
        <p:spPr bwMode="auto">
          <a:xfrm>
            <a:off x="1849438" y="5040313"/>
            <a:ext cx="279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(a)</a:t>
            </a:r>
          </a:p>
        </p:txBody>
      </p:sp>
      <p:sp>
        <p:nvSpPr>
          <p:cNvPr id="18444" name="TextBox 37"/>
          <p:cNvSpPr txBox="1">
            <a:spLocks noChangeArrowheads="1"/>
          </p:cNvSpPr>
          <p:nvPr/>
        </p:nvSpPr>
        <p:spPr bwMode="auto">
          <a:xfrm>
            <a:off x="3673475" y="2584450"/>
            <a:ext cx="5969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Lumen</a:t>
            </a:r>
          </a:p>
        </p:txBody>
      </p:sp>
      <p:sp>
        <p:nvSpPr>
          <p:cNvPr id="18445" name="TextBox 38"/>
          <p:cNvSpPr txBox="1">
            <a:spLocks noChangeArrowheads="1"/>
          </p:cNvSpPr>
          <p:nvPr/>
        </p:nvSpPr>
        <p:spPr bwMode="auto">
          <a:xfrm>
            <a:off x="4532313" y="6248400"/>
            <a:ext cx="2889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(b)</a:t>
            </a:r>
          </a:p>
        </p:txBody>
      </p:sp>
      <p:sp>
        <p:nvSpPr>
          <p:cNvPr id="18446" name="TextBox 39"/>
          <p:cNvSpPr txBox="1">
            <a:spLocks noChangeArrowheads="1"/>
          </p:cNvSpPr>
          <p:nvPr/>
        </p:nvSpPr>
        <p:spPr bwMode="auto">
          <a:xfrm>
            <a:off x="6294438" y="6251575"/>
            <a:ext cx="5302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30 µm</a:t>
            </a:r>
          </a:p>
        </p:txBody>
      </p:sp>
      <p:sp>
        <p:nvSpPr>
          <p:cNvPr id="18447" name="Rectangle 5"/>
          <p:cNvSpPr>
            <a:spLocks noChangeArrowheads="1"/>
          </p:cNvSpPr>
          <p:nvPr/>
        </p:nvSpPr>
        <p:spPr bwMode="auto">
          <a:xfrm>
            <a:off x="696913" y="6481763"/>
            <a:ext cx="7750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a,b: Phelps, P. C. and Luft, J. H. (1969), “Electron microscopical study of relaxation and constriction in frog arterioles.” </a:t>
            </a:r>
            <a:r>
              <a:rPr lang="en-US" sz="800" i="1">
                <a:ea typeface="ヒラギノ角ゴ Pro W3" charset="-128"/>
                <a:cs typeface="ヒラギノ角ゴ Pro W3" charset="-128"/>
              </a:rPr>
              <a:t>Am. J. Anat.,</a:t>
            </a:r>
            <a:r>
              <a:rPr lang="en-US" sz="800">
                <a:ea typeface="ヒラギノ角ゴ Pro W3" charset="-128"/>
                <a:cs typeface="ヒラギノ角ゴ Pro W3" charset="-128"/>
              </a:rPr>
              <a:t> 1969/125: 399–427. </a:t>
            </a:r>
          </a:p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Reproduced with permission of Wiley Inc.</a:t>
            </a:r>
          </a:p>
        </p:txBody>
      </p:sp>
      <p:sp>
        <p:nvSpPr>
          <p:cNvPr id="18448" name="Line 11"/>
          <p:cNvSpPr>
            <a:spLocks noChangeShapeType="1"/>
          </p:cNvSpPr>
          <p:nvPr/>
        </p:nvSpPr>
        <p:spPr bwMode="auto">
          <a:xfrm>
            <a:off x="2482850" y="827088"/>
            <a:ext cx="1049338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9" name="Line 13"/>
          <p:cNvSpPr>
            <a:spLocks noChangeShapeType="1"/>
          </p:cNvSpPr>
          <p:nvPr/>
        </p:nvSpPr>
        <p:spPr bwMode="auto">
          <a:xfrm>
            <a:off x="2351088" y="1143000"/>
            <a:ext cx="1042987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0" name="Line 15"/>
          <p:cNvSpPr>
            <a:spLocks noChangeShapeType="1"/>
          </p:cNvSpPr>
          <p:nvPr/>
        </p:nvSpPr>
        <p:spPr bwMode="auto">
          <a:xfrm>
            <a:off x="2438400" y="1433513"/>
            <a:ext cx="779463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1" name="Line 11"/>
          <p:cNvSpPr>
            <a:spLocks noChangeShapeType="1"/>
          </p:cNvSpPr>
          <p:nvPr/>
        </p:nvSpPr>
        <p:spPr bwMode="auto">
          <a:xfrm>
            <a:off x="2482850" y="827088"/>
            <a:ext cx="10493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2" name="Line 13"/>
          <p:cNvSpPr>
            <a:spLocks noChangeShapeType="1"/>
          </p:cNvSpPr>
          <p:nvPr/>
        </p:nvSpPr>
        <p:spPr bwMode="auto">
          <a:xfrm>
            <a:off x="2351088" y="1143000"/>
            <a:ext cx="10429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3" name="Line 15"/>
          <p:cNvSpPr>
            <a:spLocks noChangeShapeType="1"/>
          </p:cNvSpPr>
          <p:nvPr/>
        </p:nvSpPr>
        <p:spPr bwMode="auto">
          <a:xfrm>
            <a:off x="2438400" y="1433513"/>
            <a:ext cx="7794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Table 20.1</a:t>
            </a:r>
          </a:p>
        </p:txBody>
      </p:sp>
      <p:pic>
        <p:nvPicPr>
          <p:cNvPr id="19459" name="Picture 6" descr="sal03717_t20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1020763"/>
            <a:ext cx="836295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20.13</a:t>
            </a:r>
          </a:p>
        </p:txBody>
      </p:sp>
      <p:pic>
        <p:nvPicPr>
          <p:cNvPr id="20483" name="Picture 3" descr="W:\Processed files\chapt20\chapt20_textedit\jpg\sal03717_20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7938" y="523875"/>
            <a:ext cx="6580187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701675" y="242888"/>
            <a:ext cx="774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20485" name="TextBox 117"/>
          <p:cNvSpPr txBox="1">
            <a:spLocks noChangeArrowheads="1"/>
          </p:cNvSpPr>
          <p:nvPr/>
        </p:nvSpPr>
        <p:spPr bwMode="auto">
          <a:xfrm>
            <a:off x="2982913" y="974725"/>
            <a:ext cx="13716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Elevated</a:t>
            </a:r>
          </a:p>
          <a:p>
            <a:pPr algn="ctr"/>
            <a:r>
              <a:rPr lang="en-US" sz="1400" b="1"/>
              <a:t>blood pressure</a:t>
            </a:r>
          </a:p>
        </p:txBody>
      </p:sp>
      <p:sp>
        <p:nvSpPr>
          <p:cNvPr id="20486" name="TextBox 118"/>
          <p:cNvSpPr txBox="1">
            <a:spLocks noChangeArrowheads="1"/>
          </p:cNvSpPr>
          <p:nvPr/>
        </p:nvSpPr>
        <p:spPr bwMode="auto">
          <a:xfrm>
            <a:off x="4622800" y="974725"/>
            <a:ext cx="13716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Reduced</a:t>
            </a:r>
          </a:p>
          <a:p>
            <a:pPr algn="ctr"/>
            <a:r>
              <a:rPr lang="en-US" sz="1400" b="1"/>
              <a:t>blood pressure</a:t>
            </a:r>
          </a:p>
        </p:txBody>
      </p:sp>
      <p:sp>
        <p:nvSpPr>
          <p:cNvPr id="20487" name="TextBox 119"/>
          <p:cNvSpPr txBox="1">
            <a:spLocks noChangeArrowheads="1"/>
          </p:cNvSpPr>
          <p:nvPr/>
        </p:nvSpPr>
        <p:spPr bwMode="auto">
          <a:xfrm>
            <a:off x="1811338" y="2544763"/>
            <a:ext cx="88900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Arteries</a:t>
            </a:r>
          </a:p>
          <a:p>
            <a:pPr algn="ctr"/>
            <a:r>
              <a:rPr lang="en-US" sz="1400" b="1"/>
              <a:t>stretched</a:t>
            </a:r>
          </a:p>
        </p:txBody>
      </p:sp>
      <p:sp>
        <p:nvSpPr>
          <p:cNvPr id="20488" name="TextBox 120"/>
          <p:cNvSpPr txBox="1">
            <a:spLocks noChangeArrowheads="1"/>
          </p:cNvSpPr>
          <p:nvPr/>
        </p:nvSpPr>
        <p:spPr bwMode="auto">
          <a:xfrm>
            <a:off x="5468938" y="2587625"/>
            <a:ext cx="90011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Reduced</a:t>
            </a:r>
          </a:p>
          <a:p>
            <a:pPr algn="ctr"/>
            <a:r>
              <a:rPr lang="en-US" sz="1400" b="1"/>
              <a:t>heart rate</a:t>
            </a:r>
          </a:p>
        </p:txBody>
      </p:sp>
      <p:sp>
        <p:nvSpPr>
          <p:cNvPr id="20489" name="TextBox 121"/>
          <p:cNvSpPr txBox="1">
            <a:spLocks noChangeArrowheads="1"/>
          </p:cNvSpPr>
          <p:nvPr/>
        </p:nvSpPr>
        <p:spPr bwMode="auto">
          <a:xfrm>
            <a:off x="6577013" y="2147888"/>
            <a:ext cx="11445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Vasodilation</a:t>
            </a:r>
          </a:p>
        </p:txBody>
      </p:sp>
      <p:sp>
        <p:nvSpPr>
          <p:cNvPr id="20490" name="TextBox 122"/>
          <p:cNvSpPr txBox="1">
            <a:spLocks noChangeArrowheads="1"/>
          </p:cNvSpPr>
          <p:nvPr/>
        </p:nvSpPr>
        <p:spPr bwMode="auto">
          <a:xfrm>
            <a:off x="6451600" y="3146425"/>
            <a:ext cx="1420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Reduced</a:t>
            </a:r>
          </a:p>
          <a:p>
            <a:pPr algn="ctr"/>
            <a:r>
              <a:rPr lang="en-US" sz="1400" b="1"/>
              <a:t>vasomotor tone</a:t>
            </a:r>
          </a:p>
        </p:txBody>
      </p:sp>
      <p:sp>
        <p:nvSpPr>
          <p:cNvPr id="20491" name="TextBox 123"/>
          <p:cNvSpPr txBox="1">
            <a:spLocks noChangeArrowheads="1"/>
          </p:cNvSpPr>
          <p:nvPr/>
        </p:nvSpPr>
        <p:spPr bwMode="auto">
          <a:xfrm>
            <a:off x="1417638" y="3700463"/>
            <a:ext cx="167798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Baroreceptors</a:t>
            </a:r>
          </a:p>
          <a:p>
            <a:pPr algn="ctr"/>
            <a:r>
              <a:rPr lang="en-US" sz="1400" b="1"/>
              <a:t>increase firing rate</a:t>
            </a:r>
          </a:p>
        </p:txBody>
      </p:sp>
      <p:sp>
        <p:nvSpPr>
          <p:cNvPr id="20492" name="TextBox 124"/>
          <p:cNvSpPr txBox="1">
            <a:spLocks noChangeArrowheads="1"/>
          </p:cNvSpPr>
          <p:nvPr/>
        </p:nvSpPr>
        <p:spPr bwMode="auto">
          <a:xfrm>
            <a:off x="5407025" y="3725863"/>
            <a:ext cx="9667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Increased</a:t>
            </a:r>
          </a:p>
          <a:p>
            <a:pPr algn="ctr"/>
            <a:r>
              <a:rPr lang="en-US" sz="1400" b="1"/>
              <a:t>vagal tone</a:t>
            </a:r>
          </a:p>
        </p:txBody>
      </p:sp>
      <p:sp>
        <p:nvSpPr>
          <p:cNvPr id="20493" name="TextBox 125"/>
          <p:cNvSpPr txBox="1">
            <a:spLocks noChangeArrowheads="1"/>
          </p:cNvSpPr>
          <p:nvPr/>
        </p:nvSpPr>
        <p:spPr bwMode="auto">
          <a:xfrm>
            <a:off x="3752850" y="4686300"/>
            <a:ext cx="17256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Cardioinhibitory</a:t>
            </a:r>
          </a:p>
          <a:p>
            <a:pPr algn="ctr"/>
            <a:r>
              <a:rPr lang="en-US" sz="1400" b="1"/>
              <a:t>neurons stimulated</a:t>
            </a:r>
          </a:p>
        </p:txBody>
      </p:sp>
      <p:sp>
        <p:nvSpPr>
          <p:cNvPr id="20494" name="TextBox 126"/>
          <p:cNvSpPr txBox="1">
            <a:spLocks noChangeArrowheads="1"/>
          </p:cNvSpPr>
          <p:nvPr/>
        </p:nvSpPr>
        <p:spPr bwMode="auto">
          <a:xfrm>
            <a:off x="6310313" y="4691063"/>
            <a:ext cx="154781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Reduced</a:t>
            </a:r>
          </a:p>
          <a:p>
            <a:pPr algn="ctr"/>
            <a:r>
              <a:rPr lang="en-US" sz="1400" b="1"/>
              <a:t>sympathetic tone</a:t>
            </a:r>
          </a:p>
        </p:txBody>
      </p:sp>
      <p:sp>
        <p:nvSpPr>
          <p:cNvPr id="20495" name="TextBox 127"/>
          <p:cNvSpPr txBox="1">
            <a:spLocks noChangeArrowheads="1"/>
          </p:cNvSpPr>
          <p:nvPr/>
        </p:nvSpPr>
        <p:spPr bwMode="auto">
          <a:xfrm>
            <a:off x="3817938" y="5715000"/>
            <a:ext cx="16002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Vasomotor center</a:t>
            </a:r>
          </a:p>
          <a:p>
            <a:pPr algn="ctr"/>
            <a:r>
              <a:rPr lang="en-US" sz="1400" b="1"/>
              <a:t>is inhibited</a:t>
            </a:r>
          </a:p>
        </p:txBody>
      </p:sp>
      <p:sp>
        <p:nvSpPr>
          <p:cNvPr id="20496" name="Freeform 21"/>
          <p:cNvSpPr>
            <a:spLocks/>
          </p:cNvSpPr>
          <p:nvPr/>
        </p:nvSpPr>
        <p:spPr bwMode="auto">
          <a:xfrm>
            <a:off x="6596063" y="1177925"/>
            <a:ext cx="503237" cy="915988"/>
          </a:xfrm>
          <a:custGeom>
            <a:avLst/>
            <a:gdLst>
              <a:gd name="T0" fmla="*/ 0 w 317"/>
              <a:gd name="T1" fmla="*/ 0 h 577"/>
              <a:gd name="T2" fmla="*/ 2147483647 w 317"/>
              <a:gd name="T3" fmla="*/ 0 h 577"/>
              <a:gd name="T4" fmla="*/ 2147483647 w 317"/>
              <a:gd name="T5" fmla="*/ 0 h 577"/>
              <a:gd name="T6" fmla="*/ 2147483647 w 317"/>
              <a:gd name="T7" fmla="*/ 2147483647 h 577"/>
              <a:gd name="T8" fmla="*/ 2147483647 w 317"/>
              <a:gd name="T9" fmla="*/ 2147483647 h 577"/>
              <a:gd name="T10" fmla="*/ 2147483647 w 317"/>
              <a:gd name="T11" fmla="*/ 2147483647 h 577"/>
              <a:gd name="T12" fmla="*/ 2147483647 w 317"/>
              <a:gd name="T13" fmla="*/ 2147483647 h 577"/>
              <a:gd name="T14" fmla="*/ 2147483647 w 317"/>
              <a:gd name="T15" fmla="*/ 2147483647 h 577"/>
              <a:gd name="T16" fmla="*/ 2147483647 w 317"/>
              <a:gd name="T17" fmla="*/ 2147483647 h 577"/>
              <a:gd name="T18" fmla="*/ 2147483647 w 317"/>
              <a:gd name="T19" fmla="*/ 2147483647 h 577"/>
              <a:gd name="T20" fmla="*/ 2147483647 w 317"/>
              <a:gd name="T21" fmla="*/ 2147483647 h 577"/>
              <a:gd name="T22" fmla="*/ 2147483647 w 317"/>
              <a:gd name="T23" fmla="*/ 2147483647 h 577"/>
              <a:gd name="T24" fmla="*/ 2147483647 w 317"/>
              <a:gd name="T25" fmla="*/ 2147483647 h 577"/>
              <a:gd name="T26" fmla="*/ 2147483647 w 317"/>
              <a:gd name="T27" fmla="*/ 2147483647 h 5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7"/>
              <a:gd name="T43" fmla="*/ 0 h 577"/>
              <a:gd name="T44" fmla="*/ 317 w 317"/>
              <a:gd name="T45" fmla="*/ 577 h 57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7" h="577">
                <a:moveTo>
                  <a:pt x="0" y="0"/>
                </a:moveTo>
                <a:lnTo>
                  <a:pt x="161" y="0"/>
                </a:lnTo>
                <a:lnTo>
                  <a:pt x="179" y="3"/>
                </a:lnTo>
                <a:lnTo>
                  <a:pt x="195" y="5"/>
                </a:lnTo>
                <a:lnTo>
                  <a:pt x="223" y="13"/>
                </a:lnTo>
                <a:lnTo>
                  <a:pt x="249" y="29"/>
                </a:lnTo>
                <a:lnTo>
                  <a:pt x="273" y="47"/>
                </a:lnTo>
                <a:lnTo>
                  <a:pt x="291" y="70"/>
                </a:lnTo>
                <a:lnTo>
                  <a:pt x="307" y="96"/>
                </a:lnTo>
                <a:lnTo>
                  <a:pt x="314" y="125"/>
                </a:lnTo>
                <a:lnTo>
                  <a:pt x="317" y="140"/>
                </a:lnTo>
                <a:lnTo>
                  <a:pt x="317" y="156"/>
                </a:lnTo>
                <a:lnTo>
                  <a:pt x="317" y="577"/>
                </a:lnTo>
              </a:path>
            </a:pathLst>
          </a:custGeom>
          <a:noFill/>
          <a:ln w="61913">
            <a:solidFill>
              <a:srgbClr val="82AA3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7" name="Freeform 22"/>
          <p:cNvSpPr>
            <a:spLocks/>
          </p:cNvSpPr>
          <p:nvPr/>
        </p:nvSpPr>
        <p:spPr bwMode="auto">
          <a:xfrm>
            <a:off x="2244725" y="4219575"/>
            <a:ext cx="1320800" cy="681038"/>
          </a:xfrm>
          <a:custGeom>
            <a:avLst/>
            <a:gdLst>
              <a:gd name="T0" fmla="*/ 2147483647 w 832"/>
              <a:gd name="T1" fmla="*/ 2147483647 h 429"/>
              <a:gd name="T2" fmla="*/ 2147483647 w 832"/>
              <a:gd name="T3" fmla="*/ 2147483647 h 429"/>
              <a:gd name="T4" fmla="*/ 2147483647 w 832"/>
              <a:gd name="T5" fmla="*/ 2147483647 h 429"/>
              <a:gd name="T6" fmla="*/ 2147483647 w 832"/>
              <a:gd name="T7" fmla="*/ 2147483647 h 429"/>
              <a:gd name="T8" fmla="*/ 2147483647 w 832"/>
              <a:gd name="T9" fmla="*/ 2147483647 h 429"/>
              <a:gd name="T10" fmla="*/ 2147483647 w 832"/>
              <a:gd name="T11" fmla="*/ 2147483647 h 429"/>
              <a:gd name="T12" fmla="*/ 2147483647 w 832"/>
              <a:gd name="T13" fmla="*/ 2147483647 h 429"/>
              <a:gd name="T14" fmla="*/ 2147483647 w 832"/>
              <a:gd name="T15" fmla="*/ 2147483647 h 429"/>
              <a:gd name="T16" fmla="*/ 2147483647 w 832"/>
              <a:gd name="T17" fmla="*/ 2147483647 h 429"/>
              <a:gd name="T18" fmla="*/ 2147483647 w 832"/>
              <a:gd name="T19" fmla="*/ 2147483647 h 429"/>
              <a:gd name="T20" fmla="*/ 2147483647 w 832"/>
              <a:gd name="T21" fmla="*/ 2147483647 h 429"/>
              <a:gd name="T22" fmla="*/ 0 w 832"/>
              <a:gd name="T23" fmla="*/ 2147483647 h 429"/>
              <a:gd name="T24" fmla="*/ 0 w 832"/>
              <a:gd name="T25" fmla="*/ 2147483647 h 429"/>
              <a:gd name="T26" fmla="*/ 0 w 832"/>
              <a:gd name="T27" fmla="*/ 0 h 4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32"/>
              <a:gd name="T43" fmla="*/ 0 h 429"/>
              <a:gd name="T44" fmla="*/ 832 w 832"/>
              <a:gd name="T45" fmla="*/ 429 h 42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32" h="429">
                <a:moveTo>
                  <a:pt x="832" y="429"/>
                </a:moveTo>
                <a:lnTo>
                  <a:pt x="156" y="429"/>
                </a:lnTo>
                <a:lnTo>
                  <a:pt x="138" y="429"/>
                </a:lnTo>
                <a:lnTo>
                  <a:pt x="125" y="427"/>
                </a:lnTo>
                <a:lnTo>
                  <a:pt x="94" y="419"/>
                </a:lnTo>
                <a:lnTo>
                  <a:pt x="68" y="403"/>
                </a:lnTo>
                <a:lnTo>
                  <a:pt x="44" y="385"/>
                </a:lnTo>
                <a:lnTo>
                  <a:pt x="26" y="362"/>
                </a:lnTo>
                <a:lnTo>
                  <a:pt x="10" y="336"/>
                </a:lnTo>
                <a:lnTo>
                  <a:pt x="3" y="305"/>
                </a:lnTo>
                <a:lnTo>
                  <a:pt x="0" y="289"/>
                </a:lnTo>
                <a:lnTo>
                  <a:pt x="0" y="273"/>
                </a:lnTo>
                <a:lnTo>
                  <a:pt x="0" y="0"/>
                </a:lnTo>
              </a:path>
            </a:pathLst>
          </a:custGeom>
          <a:noFill/>
          <a:ln w="61913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8" name="Line 23"/>
          <p:cNvSpPr>
            <a:spLocks noChangeShapeType="1"/>
          </p:cNvSpPr>
          <p:nvPr/>
        </p:nvSpPr>
        <p:spPr bwMode="auto">
          <a:xfrm>
            <a:off x="7099300" y="2452688"/>
            <a:ext cx="0" cy="619125"/>
          </a:xfrm>
          <a:prstGeom prst="line">
            <a:avLst/>
          </a:prstGeom>
          <a:noFill/>
          <a:ln w="61913">
            <a:solidFill>
              <a:srgbClr val="82AA3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9" name="Line 24"/>
          <p:cNvSpPr>
            <a:spLocks noChangeShapeType="1"/>
          </p:cNvSpPr>
          <p:nvPr/>
        </p:nvSpPr>
        <p:spPr bwMode="auto">
          <a:xfrm>
            <a:off x="7099300" y="3713163"/>
            <a:ext cx="0" cy="903287"/>
          </a:xfrm>
          <a:prstGeom prst="line">
            <a:avLst/>
          </a:prstGeom>
          <a:noFill/>
          <a:ln w="61913">
            <a:solidFill>
              <a:srgbClr val="82AA3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0" name="Line 25"/>
          <p:cNvSpPr>
            <a:spLocks noChangeShapeType="1"/>
          </p:cNvSpPr>
          <p:nvPr/>
        </p:nvSpPr>
        <p:spPr bwMode="auto">
          <a:xfrm>
            <a:off x="5873750" y="3122613"/>
            <a:ext cx="0" cy="581025"/>
          </a:xfrm>
          <a:prstGeom prst="line">
            <a:avLst/>
          </a:prstGeom>
          <a:noFill/>
          <a:ln w="61913">
            <a:solidFill>
              <a:srgbClr val="82AA3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1" name="Freeform 26"/>
          <p:cNvSpPr>
            <a:spLocks/>
          </p:cNvSpPr>
          <p:nvPr/>
        </p:nvSpPr>
        <p:spPr bwMode="auto">
          <a:xfrm>
            <a:off x="5427663" y="5227638"/>
            <a:ext cx="1671637" cy="730250"/>
          </a:xfrm>
          <a:custGeom>
            <a:avLst/>
            <a:gdLst>
              <a:gd name="T0" fmla="*/ 2147483647 w 1053"/>
              <a:gd name="T1" fmla="*/ 0 h 460"/>
              <a:gd name="T2" fmla="*/ 2147483647 w 1053"/>
              <a:gd name="T3" fmla="*/ 2147483647 h 460"/>
              <a:gd name="T4" fmla="*/ 2147483647 w 1053"/>
              <a:gd name="T5" fmla="*/ 2147483647 h 460"/>
              <a:gd name="T6" fmla="*/ 2147483647 w 1053"/>
              <a:gd name="T7" fmla="*/ 2147483647 h 460"/>
              <a:gd name="T8" fmla="*/ 2147483647 w 1053"/>
              <a:gd name="T9" fmla="*/ 2147483647 h 460"/>
              <a:gd name="T10" fmla="*/ 2147483647 w 1053"/>
              <a:gd name="T11" fmla="*/ 2147483647 h 460"/>
              <a:gd name="T12" fmla="*/ 2147483647 w 1053"/>
              <a:gd name="T13" fmla="*/ 2147483647 h 460"/>
              <a:gd name="T14" fmla="*/ 2147483647 w 1053"/>
              <a:gd name="T15" fmla="*/ 2147483647 h 460"/>
              <a:gd name="T16" fmla="*/ 2147483647 w 1053"/>
              <a:gd name="T17" fmla="*/ 2147483647 h 460"/>
              <a:gd name="T18" fmla="*/ 2147483647 w 1053"/>
              <a:gd name="T19" fmla="*/ 2147483647 h 460"/>
              <a:gd name="T20" fmla="*/ 2147483647 w 1053"/>
              <a:gd name="T21" fmla="*/ 2147483647 h 460"/>
              <a:gd name="T22" fmla="*/ 2147483647 w 1053"/>
              <a:gd name="T23" fmla="*/ 2147483647 h 460"/>
              <a:gd name="T24" fmla="*/ 2147483647 w 1053"/>
              <a:gd name="T25" fmla="*/ 2147483647 h 460"/>
              <a:gd name="T26" fmla="*/ 0 w 1053"/>
              <a:gd name="T27" fmla="*/ 2147483647 h 4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53"/>
              <a:gd name="T43" fmla="*/ 0 h 460"/>
              <a:gd name="T44" fmla="*/ 1053 w 1053"/>
              <a:gd name="T45" fmla="*/ 460 h 4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53" h="460">
                <a:moveTo>
                  <a:pt x="1053" y="0"/>
                </a:moveTo>
                <a:lnTo>
                  <a:pt x="1053" y="304"/>
                </a:lnTo>
                <a:lnTo>
                  <a:pt x="1053" y="322"/>
                </a:lnTo>
                <a:lnTo>
                  <a:pt x="1050" y="335"/>
                </a:lnTo>
                <a:lnTo>
                  <a:pt x="1043" y="366"/>
                </a:lnTo>
                <a:lnTo>
                  <a:pt x="1027" y="392"/>
                </a:lnTo>
                <a:lnTo>
                  <a:pt x="1009" y="416"/>
                </a:lnTo>
                <a:lnTo>
                  <a:pt x="985" y="434"/>
                </a:lnTo>
                <a:lnTo>
                  <a:pt x="959" y="450"/>
                </a:lnTo>
                <a:lnTo>
                  <a:pt x="931" y="457"/>
                </a:lnTo>
                <a:lnTo>
                  <a:pt x="915" y="460"/>
                </a:lnTo>
                <a:lnTo>
                  <a:pt x="897" y="460"/>
                </a:lnTo>
                <a:lnTo>
                  <a:pt x="0" y="460"/>
                </a:lnTo>
              </a:path>
            </a:pathLst>
          </a:custGeom>
          <a:noFill/>
          <a:ln w="61913">
            <a:solidFill>
              <a:srgbClr val="82AA3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2" name="Freeform 27"/>
          <p:cNvSpPr>
            <a:spLocks/>
          </p:cNvSpPr>
          <p:nvPr/>
        </p:nvSpPr>
        <p:spPr bwMode="auto">
          <a:xfrm>
            <a:off x="2244725" y="4178300"/>
            <a:ext cx="1328738" cy="1779588"/>
          </a:xfrm>
          <a:custGeom>
            <a:avLst/>
            <a:gdLst>
              <a:gd name="T0" fmla="*/ 2147483647 w 837"/>
              <a:gd name="T1" fmla="*/ 2147483647 h 1121"/>
              <a:gd name="T2" fmla="*/ 2147483647 w 837"/>
              <a:gd name="T3" fmla="*/ 2147483647 h 1121"/>
              <a:gd name="T4" fmla="*/ 2147483647 w 837"/>
              <a:gd name="T5" fmla="*/ 2147483647 h 1121"/>
              <a:gd name="T6" fmla="*/ 2147483647 w 837"/>
              <a:gd name="T7" fmla="*/ 2147483647 h 1121"/>
              <a:gd name="T8" fmla="*/ 2147483647 w 837"/>
              <a:gd name="T9" fmla="*/ 2147483647 h 1121"/>
              <a:gd name="T10" fmla="*/ 2147483647 w 837"/>
              <a:gd name="T11" fmla="*/ 2147483647 h 1121"/>
              <a:gd name="T12" fmla="*/ 2147483647 w 837"/>
              <a:gd name="T13" fmla="*/ 2147483647 h 1121"/>
              <a:gd name="T14" fmla="*/ 2147483647 w 837"/>
              <a:gd name="T15" fmla="*/ 2147483647 h 1121"/>
              <a:gd name="T16" fmla="*/ 2147483647 w 837"/>
              <a:gd name="T17" fmla="*/ 2147483647 h 1121"/>
              <a:gd name="T18" fmla="*/ 2147483647 w 837"/>
              <a:gd name="T19" fmla="*/ 2147483647 h 1121"/>
              <a:gd name="T20" fmla="*/ 2147483647 w 837"/>
              <a:gd name="T21" fmla="*/ 2147483647 h 1121"/>
              <a:gd name="T22" fmla="*/ 0 w 837"/>
              <a:gd name="T23" fmla="*/ 2147483647 h 1121"/>
              <a:gd name="T24" fmla="*/ 0 w 837"/>
              <a:gd name="T25" fmla="*/ 2147483647 h 1121"/>
              <a:gd name="T26" fmla="*/ 0 w 837"/>
              <a:gd name="T27" fmla="*/ 0 h 11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37"/>
              <a:gd name="T43" fmla="*/ 0 h 1121"/>
              <a:gd name="T44" fmla="*/ 837 w 837"/>
              <a:gd name="T45" fmla="*/ 1121 h 11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37" h="1121">
                <a:moveTo>
                  <a:pt x="837" y="1121"/>
                </a:moveTo>
                <a:lnTo>
                  <a:pt x="156" y="1121"/>
                </a:lnTo>
                <a:lnTo>
                  <a:pt x="138" y="1121"/>
                </a:lnTo>
                <a:lnTo>
                  <a:pt x="125" y="1118"/>
                </a:lnTo>
                <a:lnTo>
                  <a:pt x="94" y="1111"/>
                </a:lnTo>
                <a:lnTo>
                  <a:pt x="68" y="1095"/>
                </a:lnTo>
                <a:lnTo>
                  <a:pt x="44" y="1077"/>
                </a:lnTo>
                <a:lnTo>
                  <a:pt x="26" y="1053"/>
                </a:lnTo>
                <a:lnTo>
                  <a:pt x="10" y="1027"/>
                </a:lnTo>
                <a:lnTo>
                  <a:pt x="3" y="996"/>
                </a:lnTo>
                <a:lnTo>
                  <a:pt x="0" y="983"/>
                </a:lnTo>
                <a:lnTo>
                  <a:pt x="0" y="965"/>
                </a:lnTo>
                <a:lnTo>
                  <a:pt x="0" y="0"/>
                </a:lnTo>
              </a:path>
            </a:pathLst>
          </a:custGeom>
          <a:noFill/>
          <a:ln w="61913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3" name="Line 28"/>
          <p:cNvSpPr>
            <a:spLocks noChangeShapeType="1"/>
          </p:cNvSpPr>
          <p:nvPr/>
        </p:nvSpPr>
        <p:spPr bwMode="auto">
          <a:xfrm flipV="1">
            <a:off x="2244725" y="3009900"/>
            <a:ext cx="0" cy="595313"/>
          </a:xfrm>
          <a:prstGeom prst="line">
            <a:avLst/>
          </a:prstGeom>
          <a:noFill/>
          <a:ln w="61913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4" name="Freeform 29"/>
          <p:cNvSpPr>
            <a:spLocks/>
          </p:cNvSpPr>
          <p:nvPr/>
        </p:nvSpPr>
        <p:spPr bwMode="auto">
          <a:xfrm>
            <a:off x="2244725" y="1177925"/>
            <a:ext cx="317500" cy="1271588"/>
          </a:xfrm>
          <a:custGeom>
            <a:avLst/>
            <a:gdLst>
              <a:gd name="T0" fmla="*/ 0 w 200"/>
              <a:gd name="T1" fmla="*/ 2147483647 h 801"/>
              <a:gd name="T2" fmla="*/ 0 w 200"/>
              <a:gd name="T3" fmla="*/ 2147483647 h 801"/>
              <a:gd name="T4" fmla="*/ 0 w 200"/>
              <a:gd name="T5" fmla="*/ 2147483647 h 801"/>
              <a:gd name="T6" fmla="*/ 0 w 200"/>
              <a:gd name="T7" fmla="*/ 2147483647 h 801"/>
              <a:gd name="T8" fmla="*/ 2147483647 w 200"/>
              <a:gd name="T9" fmla="*/ 2147483647 h 801"/>
              <a:gd name="T10" fmla="*/ 2147483647 w 200"/>
              <a:gd name="T11" fmla="*/ 2147483647 h 801"/>
              <a:gd name="T12" fmla="*/ 2147483647 w 200"/>
              <a:gd name="T13" fmla="*/ 2147483647 h 801"/>
              <a:gd name="T14" fmla="*/ 2147483647 w 200"/>
              <a:gd name="T15" fmla="*/ 2147483647 h 801"/>
              <a:gd name="T16" fmla="*/ 2147483647 w 200"/>
              <a:gd name="T17" fmla="*/ 2147483647 h 801"/>
              <a:gd name="T18" fmla="*/ 2147483647 w 200"/>
              <a:gd name="T19" fmla="*/ 2147483647 h 801"/>
              <a:gd name="T20" fmla="*/ 2147483647 w 200"/>
              <a:gd name="T21" fmla="*/ 2147483647 h 801"/>
              <a:gd name="T22" fmla="*/ 2147483647 w 200"/>
              <a:gd name="T23" fmla="*/ 2147483647 h 801"/>
              <a:gd name="T24" fmla="*/ 2147483647 w 200"/>
              <a:gd name="T25" fmla="*/ 0 h 801"/>
              <a:gd name="T26" fmla="*/ 2147483647 w 200"/>
              <a:gd name="T27" fmla="*/ 0 h 80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0"/>
              <a:gd name="T43" fmla="*/ 0 h 801"/>
              <a:gd name="T44" fmla="*/ 200 w 200"/>
              <a:gd name="T45" fmla="*/ 801 h 80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0" h="801">
                <a:moveTo>
                  <a:pt x="0" y="801"/>
                </a:moveTo>
                <a:lnTo>
                  <a:pt x="0" y="156"/>
                </a:lnTo>
                <a:lnTo>
                  <a:pt x="0" y="140"/>
                </a:lnTo>
                <a:lnTo>
                  <a:pt x="3" y="125"/>
                </a:lnTo>
                <a:lnTo>
                  <a:pt x="10" y="96"/>
                </a:lnTo>
                <a:lnTo>
                  <a:pt x="26" y="70"/>
                </a:lnTo>
                <a:lnTo>
                  <a:pt x="44" y="47"/>
                </a:lnTo>
                <a:lnTo>
                  <a:pt x="68" y="29"/>
                </a:lnTo>
                <a:lnTo>
                  <a:pt x="94" y="13"/>
                </a:lnTo>
                <a:lnTo>
                  <a:pt x="125" y="5"/>
                </a:lnTo>
                <a:lnTo>
                  <a:pt x="138" y="3"/>
                </a:lnTo>
                <a:lnTo>
                  <a:pt x="156" y="0"/>
                </a:lnTo>
                <a:lnTo>
                  <a:pt x="200" y="0"/>
                </a:lnTo>
              </a:path>
            </a:pathLst>
          </a:custGeom>
          <a:noFill/>
          <a:ln w="61913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5" name="Freeform 30"/>
          <p:cNvSpPr>
            <a:spLocks/>
          </p:cNvSpPr>
          <p:nvPr/>
        </p:nvSpPr>
        <p:spPr bwMode="auto">
          <a:xfrm>
            <a:off x="5502275" y="4273550"/>
            <a:ext cx="358775" cy="631825"/>
          </a:xfrm>
          <a:custGeom>
            <a:avLst/>
            <a:gdLst>
              <a:gd name="T0" fmla="*/ 2147483647 w 226"/>
              <a:gd name="T1" fmla="*/ 0 h 398"/>
              <a:gd name="T2" fmla="*/ 2147483647 w 226"/>
              <a:gd name="T3" fmla="*/ 2147483647 h 398"/>
              <a:gd name="T4" fmla="*/ 2147483647 w 226"/>
              <a:gd name="T5" fmla="*/ 2147483647 h 398"/>
              <a:gd name="T6" fmla="*/ 2147483647 w 226"/>
              <a:gd name="T7" fmla="*/ 2147483647 h 398"/>
              <a:gd name="T8" fmla="*/ 2147483647 w 226"/>
              <a:gd name="T9" fmla="*/ 2147483647 h 398"/>
              <a:gd name="T10" fmla="*/ 2147483647 w 226"/>
              <a:gd name="T11" fmla="*/ 2147483647 h 398"/>
              <a:gd name="T12" fmla="*/ 2147483647 w 226"/>
              <a:gd name="T13" fmla="*/ 2147483647 h 398"/>
              <a:gd name="T14" fmla="*/ 2147483647 w 226"/>
              <a:gd name="T15" fmla="*/ 2147483647 h 398"/>
              <a:gd name="T16" fmla="*/ 2147483647 w 226"/>
              <a:gd name="T17" fmla="*/ 2147483647 h 398"/>
              <a:gd name="T18" fmla="*/ 2147483647 w 226"/>
              <a:gd name="T19" fmla="*/ 2147483647 h 398"/>
              <a:gd name="T20" fmla="*/ 2147483647 w 226"/>
              <a:gd name="T21" fmla="*/ 2147483647 h 398"/>
              <a:gd name="T22" fmla="*/ 2147483647 w 226"/>
              <a:gd name="T23" fmla="*/ 2147483647 h 398"/>
              <a:gd name="T24" fmla="*/ 2147483647 w 226"/>
              <a:gd name="T25" fmla="*/ 2147483647 h 398"/>
              <a:gd name="T26" fmla="*/ 0 w 226"/>
              <a:gd name="T27" fmla="*/ 2147483647 h 39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6"/>
              <a:gd name="T43" fmla="*/ 0 h 398"/>
              <a:gd name="T44" fmla="*/ 226 w 226"/>
              <a:gd name="T45" fmla="*/ 398 h 39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6" h="398">
                <a:moveTo>
                  <a:pt x="226" y="0"/>
                </a:moveTo>
                <a:lnTo>
                  <a:pt x="226" y="242"/>
                </a:lnTo>
                <a:lnTo>
                  <a:pt x="223" y="260"/>
                </a:lnTo>
                <a:lnTo>
                  <a:pt x="221" y="273"/>
                </a:lnTo>
                <a:lnTo>
                  <a:pt x="213" y="304"/>
                </a:lnTo>
                <a:lnTo>
                  <a:pt x="197" y="330"/>
                </a:lnTo>
                <a:lnTo>
                  <a:pt x="179" y="354"/>
                </a:lnTo>
                <a:lnTo>
                  <a:pt x="156" y="372"/>
                </a:lnTo>
                <a:lnTo>
                  <a:pt x="130" y="388"/>
                </a:lnTo>
                <a:lnTo>
                  <a:pt x="101" y="395"/>
                </a:lnTo>
                <a:lnTo>
                  <a:pt x="85" y="398"/>
                </a:lnTo>
                <a:lnTo>
                  <a:pt x="70" y="398"/>
                </a:lnTo>
                <a:lnTo>
                  <a:pt x="0" y="398"/>
                </a:lnTo>
              </a:path>
            </a:pathLst>
          </a:custGeom>
          <a:noFill/>
          <a:ln w="61913">
            <a:solidFill>
              <a:srgbClr val="82AA3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6" name="Freeform 31"/>
          <p:cNvSpPr>
            <a:spLocks/>
          </p:cNvSpPr>
          <p:nvPr/>
        </p:nvSpPr>
        <p:spPr bwMode="auto">
          <a:xfrm>
            <a:off x="2128838" y="2279650"/>
            <a:ext cx="227012" cy="276225"/>
          </a:xfrm>
          <a:custGeom>
            <a:avLst/>
            <a:gdLst>
              <a:gd name="T0" fmla="*/ 2147483647 w 143"/>
              <a:gd name="T1" fmla="*/ 2147483647 h 174"/>
              <a:gd name="T2" fmla="*/ 2147483647 w 143"/>
              <a:gd name="T3" fmla="*/ 0 h 174"/>
              <a:gd name="T4" fmla="*/ 2147483647 w 143"/>
              <a:gd name="T5" fmla="*/ 2147483647 h 174"/>
              <a:gd name="T6" fmla="*/ 0 w 143"/>
              <a:gd name="T7" fmla="*/ 0 h 174"/>
              <a:gd name="T8" fmla="*/ 2147483647 w 143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"/>
              <a:gd name="T16" fmla="*/ 0 h 174"/>
              <a:gd name="T17" fmla="*/ 143 w 143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" h="174">
                <a:moveTo>
                  <a:pt x="73" y="174"/>
                </a:moveTo>
                <a:lnTo>
                  <a:pt x="143" y="0"/>
                </a:lnTo>
                <a:lnTo>
                  <a:pt x="70" y="42"/>
                </a:lnTo>
                <a:lnTo>
                  <a:pt x="0" y="0"/>
                </a:lnTo>
                <a:lnTo>
                  <a:pt x="73" y="174"/>
                </a:lnTo>
                <a:close/>
              </a:path>
            </a:pathLst>
          </a:custGeom>
          <a:solidFill>
            <a:srgbClr val="ED1C24"/>
          </a:solidFill>
          <a:ln w="7938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7" name="Freeform 32"/>
          <p:cNvSpPr>
            <a:spLocks/>
          </p:cNvSpPr>
          <p:nvPr/>
        </p:nvSpPr>
        <p:spPr bwMode="auto">
          <a:xfrm>
            <a:off x="2128838" y="3432175"/>
            <a:ext cx="227012" cy="280988"/>
          </a:xfrm>
          <a:custGeom>
            <a:avLst/>
            <a:gdLst>
              <a:gd name="T0" fmla="*/ 2147483647 w 143"/>
              <a:gd name="T1" fmla="*/ 2147483647 h 177"/>
              <a:gd name="T2" fmla="*/ 2147483647 w 143"/>
              <a:gd name="T3" fmla="*/ 0 h 177"/>
              <a:gd name="T4" fmla="*/ 2147483647 w 143"/>
              <a:gd name="T5" fmla="*/ 2147483647 h 177"/>
              <a:gd name="T6" fmla="*/ 0 w 143"/>
              <a:gd name="T7" fmla="*/ 2147483647 h 177"/>
              <a:gd name="T8" fmla="*/ 2147483647 w 143"/>
              <a:gd name="T9" fmla="*/ 2147483647 h 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"/>
              <a:gd name="T16" fmla="*/ 0 h 177"/>
              <a:gd name="T17" fmla="*/ 143 w 143"/>
              <a:gd name="T18" fmla="*/ 177 h 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" h="177">
                <a:moveTo>
                  <a:pt x="73" y="177"/>
                </a:moveTo>
                <a:lnTo>
                  <a:pt x="143" y="0"/>
                </a:lnTo>
                <a:lnTo>
                  <a:pt x="70" y="41"/>
                </a:lnTo>
                <a:lnTo>
                  <a:pt x="0" y="2"/>
                </a:lnTo>
                <a:lnTo>
                  <a:pt x="73" y="177"/>
                </a:lnTo>
                <a:close/>
              </a:path>
            </a:pathLst>
          </a:custGeom>
          <a:solidFill>
            <a:srgbClr val="ED1C24"/>
          </a:solidFill>
          <a:ln w="7938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8" name="Freeform 33"/>
          <p:cNvSpPr>
            <a:spLocks/>
          </p:cNvSpPr>
          <p:nvPr/>
        </p:nvSpPr>
        <p:spPr bwMode="auto">
          <a:xfrm>
            <a:off x="3392488" y="4789488"/>
            <a:ext cx="280987" cy="227012"/>
          </a:xfrm>
          <a:custGeom>
            <a:avLst/>
            <a:gdLst>
              <a:gd name="T0" fmla="*/ 2147483647 w 177"/>
              <a:gd name="T1" fmla="*/ 2147483647 h 143"/>
              <a:gd name="T2" fmla="*/ 0 w 177"/>
              <a:gd name="T3" fmla="*/ 0 h 143"/>
              <a:gd name="T4" fmla="*/ 2147483647 w 177"/>
              <a:gd name="T5" fmla="*/ 2147483647 h 143"/>
              <a:gd name="T6" fmla="*/ 2147483647 w 177"/>
              <a:gd name="T7" fmla="*/ 2147483647 h 143"/>
              <a:gd name="T8" fmla="*/ 2147483647 w 177"/>
              <a:gd name="T9" fmla="*/ 2147483647 h 1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143"/>
              <a:gd name="T17" fmla="*/ 177 w 177"/>
              <a:gd name="T18" fmla="*/ 143 h 1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143">
                <a:moveTo>
                  <a:pt x="177" y="70"/>
                </a:moveTo>
                <a:lnTo>
                  <a:pt x="0" y="0"/>
                </a:lnTo>
                <a:lnTo>
                  <a:pt x="44" y="73"/>
                </a:lnTo>
                <a:lnTo>
                  <a:pt x="3" y="143"/>
                </a:lnTo>
                <a:lnTo>
                  <a:pt x="177" y="70"/>
                </a:lnTo>
                <a:close/>
              </a:path>
            </a:pathLst>
          </a:custGeom>
          <a:solidFill>
            <a:srgbClr val="ED1C24"/>
          </a:solidFill>
          <a:ln w="7938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9" name="Freeform 34"/>
          <p:cNvSpPr>
            <a:spLocks/>
          </p:cNvSpPr>
          <p:nvPr/>
        </p:nvSpPr>
        <p:spPr bwMode="auto">
          <a:xfrm>
            <a:off x="3400425" y="5846763"/>
            <a:ext cx="280988" cy="227012"/>
          </a:xfrm>
          <a:custGeom>
            <a:avLst/>
            <a:gdLst>
              <a:gd name="T0" fmla="*/ 2147483647 w 177"/>
              <a:gd name="T1" fmla="*/ 2147483647 h 143"/>
              <a:gd name="T2" fmla="*/ 0 w 177"/>
              <a:gd name="T3" fmla="*/ 0 h 143"/>
              <a:gd name="T4" fmla="*/ 2147483647 w 177"/>
              <a:gd name="T5" fmla="*/ 2147483647 h 143"/>
              <a:gd name="T6" fmla="*/ 2147483647 w 177"/>
              <a:gd name="T7" fmla="*/ 2147483647 h 143"/>
              <a:gd name="T8" fmla="*/ 2147483647 w 177"/>
              <a:gd name="T9" fmla="*/ 2147483647 h 1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143"/>
              <a:gd name="T17" fmla="*/ 177 w 177"/>
              <a:gd name="T18" fmla="*/ 143 h 1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143">
                <a:moveTo>
                  <a:pt x="177" y="70"/>
                </a:moveTo>
                <a:lnTo>
                  <a:pt x="0" y="0"/>
                </a:lnTo>
                <a:lnTo>
                  <a:pt x="42" y="73"/>
                </a:lnTo>
                <a:lnTo>
                  <a:pt x="3" y="143"/>
                </a:lnTo>
                <a:lnTo>
                  <a:pt x="177" y="70"/>
                </a:lnTo>
                <a:close/>
              </a:path>
            </a:pathLst>
          </a:custGeom>
          <a:solidFill>
            <a:srgbClr val="ED1C24"/>
          </a:solidFill>
          <a:ln w="7938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0" name="Freeform 35"/>
          <p:cNvSpPr>
            <a:spLocks/>
          </p:cNvSpPr>
          <p:nvPr/>
        </p:nvSpPr>
        <p:spPr bwMode="auto">
          <a:xfrm>
            <a:off x="6988175" y="2349500"/>
            <a:ext cx="227013" cy="277813"/>
          </a:xfrm>
          <a:custGeom>
            <a:avLst/>
            <a:gdLst>
              <a:gd name="T0" fmla="*/ 2147483647 w 143"/>
              <a:gd name="T1" fmla="*/ 0 h 175"/>
              <a:gd name="T2" fmla="*/ 0 w 143"/>
              <a:gd name="T3" fmla="*/ 2147483647 h 175"/>
              <a:gd name="T4" fmla="*/ 2147483647 w 143"/>
              <a:gd name="T5" fmla="*/ 2147483647 h 175"/>
              <a:gd name="T6" fmla="*/ 2147483647 w 143"/>
              <a:gd name="T7" fmla="*/ 2147483647 h 175"/>
              <a:gd name="T8" fmla="*/ 2147483647 w 143"/>
              <a:gd name="T9" fmla="*/ 0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"/>
              <a:gd name="T16" fmla="*/ 0 h 175"/>
              <a:gd name="T17" fmla="*/ 143 w 143"/>
              <a:gd name="T18" fmla="*/ 175 h 1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" h="175">
                <a:moveTo>
                  <a:pt x="70" y="0"/>
                </a:moveTo>
                <a:lnTo>
                  <a:pt x="0" y="175"/>
                </a:lnTo>
                <a:lnTo>
                  <a:pt x="73" y="133"/>
                </a:lnTo>
                <a:lnTo>
                  <a:pt x="143" y="175"/>
                </a:lnTo>
                <a:lnTo>
                  <a:pt x="70" y="0"/>
                </a:lnTo>
                <a:close/>
              </a:path>
            </a:pathLst>
          </a:custGeom>
          <a:solidFill>
            <a:srgbClr val="82AA3F"/>
          </a:solidFill>
          <a:ln w="7938">
            <a:solidFill>
              <a:srgbClr val="82AA3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1" name="Line 36"/>
          <p:cNvSpPr>
            <a:spLocks noChangeShapeType="1"/>
          </p:cNvSpPr>
          <p:nvPr/>
        </p:nvSpPr>
        <p:spPr bwMode="auto">
          <a:xfrm>
            <a:off x="2768600" y="876300"/>
            <a:ext cx="0" cy="706438"/>
          </a:xfrm>
          <a:prstGeom prst="line">
            <a:avLst/>
          </a:prstGeom>
          <a:noFill/>
          <a:ln w="61913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2" name="Freeform 37"/>
          <p:cNvSpPr>
            <a:spLocks/>
          </p:cNvSpPr>
          <p:nvPr/>
        </p:nvSpPr>
        <p:spPr bwMode="auto">
          <a:xfrm>
            <a:off x="2657475" y="773113"/>
            <a:ext cx="222250" cy="276225"/>
          </a:xfrm>
          <a:custGeom>
            <a:avLst/>
            <a:gdLst>
              <a:gd name="T0" fmla="*/ 2147483647 w 140"/>
              <a:gd name="T1" fmla="*/ 0 h 174"/>
              <a:gd name="T2" fmla="*/ 0 w 140"/>
              <a:gd name="T3" fmla="*/ 2147483647 h 174"/>
              <a:gd name="T4" fmla="*/ 2147483647 w 140"/>
              <a:gd name="T5" fmla="*/ 2147483647 h 174"/>
              <a:gd name="T6" fmla="*/ 2147483647 w 140"/>
              <a:gd name="T7" fmla="*/ 2147483647 h 174"/>
              <a:gd name="T8" fmla="*/ 2147483647 w 140"/>
              <a:gd name="T9" fmla="*/ 0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"/>
              <a:gd name="T16" fmla="*/ 0 h 174"/>
              <a:gd name="T17" fmla="*/ 140 w 140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" h="174">
                <a:moveTo>
                  <a:pt x="70" y="0"/>
                </a:moveTo>
                <a:lnTo>
                  <a:pt x="0" y="174"/>
                </a:lnTo>
                <a:lnTo>
                  <a:pt x="70" y="133"/>
                </a:lnTo>
                <a:lnTo>
                  <a:pt x="140" y="174"/>
                </a:lnTo>
                <a:lnTo>
                  <a:pt x="70" y="0"/>
                </a:lnTo>
                <a:close/>
              </a:path>
            </a:pathLst>
          </a:custGeom>
          <a:solidFill>
            <a:srgbClr val="ED1C24"/>
          </a:solidFill>
          <a:ln w="7938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3" name="Line 38"/>
          <p:cNvSpPr>
            <a:spLocks noChangeShapeType="1"/>
          </p:cNvSpPr>
          <p:nvPr/>
        </p:nvSpPr>
        <p:spPr bwMode="auto">
          <a:xfrm flipV="1">
            <a:off x="6245225" y="801688"/>
            <a:ext cx="0" cy="706437"/>
          </a:xfrm>
          <a:prstGeom prst="line">
            <a:avLst/>
          </a:prstGeom>
          <a:noFill/>
          <a:ln w="61913">
            <a:solidFill>
              <a:srgbClr val="82AA3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4" name="Line 39"/>
          <p:cNvSpPr>
            <a:spLocks noChangeShapeType="1"/>
          </p:cNvSpPr>
          <p:nvPr/>
        </p:nvSpPr>
        <p:spPr bwMode="auto">
          <a:xfrm flipV="1">
            <a:off x="2244725" y="3009900"/>
            <a:ext cx="0" cy="595313"/>
          </a:xfrm>
          <a:prstGeom prst="line">
            <a:avLst/>
          </a:prstGeom>
          <a:noFill/>
          <a:ln w="46038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5" name="Line 41"/>
          <p:cNvSpPr>
            <a:spLocks noChangeShapeType="1"/>
          </p:cNvSpPr>
          <p:nvPr/>
        </p:nvSpPr>
        <p:spPr bwMode="auto">
          <a:xfrm flipV="1">
            <a:off x="6245225" y="801688"/>
            <a:ext cx="0" cy="706437"/>
          </a:xfrm>
          <a:prstGeom prst="line">
            <a:avLst/>
          </a:prstGeom>
          <a:noFill/>
          <a:ln w="46038">
            <a:solidFill>
              <a:srgbClr val="82AA3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6" name="Freeform 42"/>
          <p:cNvSpPr>
            <a:spLocks/>
          </p:cNvSpPr>
          <p:nvPr/>
        </p:nvSpPr>
        <p:spPr bwMode="auto">
          <a:xfrm>
            <a:off x="6129338" y="1309688"/>
            <a:ext cx="227012" cy="276225"/>
          </a:xfrm>
          <a:custGeom>
            <a:avLst/>
            <a:gdLst>
              <a:gd name="T0" fmla="*/ 2147483647 w 143"/>
              <a:gd name="T1" fmla="*/ 2147483647 h 174"/>
              <a:gd name="T2" fmla="*/ 2147483647 w 143"/>
              <a:gd name="T3" fmla="*/ 0 h 174"/>
              <a:gd name="T4" fmla="*/ 2147483647 w 143"/>
              <a:gd name="T5" fmla="*/ 2147483647 h 174"/>
              <a:gd name="T6" fmla="*/ 0 w 143"/>
              <a:gd name="T7" fmla="*/ 0 h 174"/>
              <a:gd name="T8" fmla="*/ 2147483647 w 143"/>
              <a:gd name="T9" fmla="*/ 2147483647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"/>
              <a:gd name="T16" fmla="*/ 0 h 174"/>
              <a:gd name="T17" fmla="*/ 143 w 143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" h="174">
                <a:moveTo>
                  <a:pt x="73" y="174"/>
                </a:moveTo>
                <a:lnTo>
                  <a:pt x="143" y="0"/>
                </a:lnTo>
                <a:lnTo>
                  <a:pt x="73" y="42"/>
                </a:lnTo>
                <a:lnTo>
                  <a:pt x="0" y="0"/>
                </a:lnTo>
                <a:lnTo>
                  <a:pt x="73" y="174"/>
                </a:lnTo>
                <a:close/>
              </a:path>
            </a:pathLst>
          </a:custGeom>
          <a:solidFill>
            <a:srgbClr val="82AA3F"/>
          </a:solidFill>
          <a:ln w="7938">
            <a:solidFill>
              <a:srgbClr val="82AA3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7" name="Freeform 43"/>
          <p:cNvSpPr>
            <a:spLocks/>
          </p:cNvSpPr>
          <p:nvPr/>
        </p:nvSpPr>
        <p:spPr bwMode="auto">
          <a:xfrm>
            <a:off x="6988175" y="3605213"/>
            <a:ext cx="227013" cy="276225"/>
          </a:xfrm>
          <a:custGeom>
            <a:avLst/>
            <a:gdLst>
              <a:gd name="T0" fmla="*/ 2147483647 w 143"/>
              <a:gd name="T1" fmla="*/ 0 h 174"/>
              <a:gd name="T2" fmla="*/ 0 w 143"/>
              <a:gd name="T3" fmla="*/ 2147483647 h 174"/>
              <a:gd name="T4" fmla="*/ 2147483647 w 143"/>
              <a:gd name="T5" fmla="*/ 2147483647 h 174"/>
              <a:gd name="T6" fmla="*/ 2147483647 w 143"/>
              <a:gd name="T7" fmla="*/ 2147483647 h 174"/>
              <a:gd name="T8" fmla="*/ 2147483647 w 143"/>
              <a:gd name="T9" fmla="*/ 0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"/>
              <a:gd name="T16" fmla="*/ 0 h 174"/>
              <a:gd name="T17" fmla="*/ 143 w 143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" h="174">
                <a:moveTo>
                  <a:pt x="70" y="0"/>
                </a:moveTo>
                <a:lnTo>
                  <a:pt x="0" y="174"/>
                </a:lnTo>
                <a:lnTo>
                  <a:pt x="73" y="133"/>
                </a:lnTo>
                <a:lnTo>
                  <a:pt x="143" y="174"/>
                </a:lnTo>
                <a:lnTo>
                  <a:pt x="70" y="0"/>
                </a:lnTo>
                <a:close/>
              </a:path>
            </a:pathLst>
          </a:custGeom>
          <a:solidFill>
            <a:srgbClr val="82AA3F"/>
          </a:solidFill>
          <a:ln w="7938">
            <a:solidFill>
              <a:srgbClr val="82AA3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8" name="Freeform 44"/>
          <p:cNvSpPr>
            <a:spLocks/>
          </p:cNvSpPr>
          <p:nvPr/>
        </p:nvSpPr>
        <p:spPr bwMode="auto">
          <a:xfrm>
            <a:off x="5761038" y="3019425"/>
            <a:ext cx="223837" cy="276225"/>
          </a:xfrm>
          <a:custGeom>
            <a:avLst/>
            <a:gdLst>
              <a:gd name="T0" fmla="*/ 2147483647 w 141"/>
              <a:gd name="T1" fmla="*/ 0 h 174"/>
              <a:gd name="T2" fmla="*/ 0 w 141"/>
              <a:gd name="T3" fmla="*/ 2147483647 h 174"/>
              <a:gd name="T4" fmla="*/ 2147483647 w 141"/>
              <a:gd name="T5" fmla="*/ 2147483647 h 174"/>
              <a:gd name="T6" fmla="*/ 2147483647 w 141"/>
              <a:gd name="T7" fmla="*/ 2147483647 h 174"/>
              <a:gd name="T8" fmla="*/ 2147483647 w 141"/>
              <a:gd name="T9" fmla="*/ 0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"/>
              <a:gd name="T16" fmla="*/ 0 h 174"/>
              <a:gd name="T17" fmla="*/ 141 w 141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" h="174">
                <a:moveTo>
                  <a:pt x="71" y="0"/>
                </a:moveTo>
                <a:lnTo>
                  <a:pt x="0" y="174"/>
                </a:lnTo>
                <a:lnTo>
                  <a:pt x="71" y="132"/>
                </a:lnTo>
                <a:lnTo>
                  <a:pt x="141" y="174"/>
                </a:lnTo>
                <a:lnTo>
                  <a:pt x="71" y="0"/>
                </a:lnTo>
                <a:close/>
              </a:path>
            </a:pathLst>
          </a:custGeom>
          <a:solidFill>
            <a:srgbClr val="82AA3F"/>
          </a:solidFill>
          <a:ln w="7938">
            <a:solidFill>
              <a:srgbClr val="82AA3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9" name="Freeform 45"/>
          <p:cNvSpPr>
            <a:spLocks/>
          </p:cNvSpPr>
          <p:nvPr/>
        </p:nvSpPr>
        <p:spPr bwMode="auto">
          <a:xfrm>
            <a:off x="5749925" y="4170363"/>
            <a:ext cx="222250" cy="276225"/>
          </a:xfrm>
          <a:custGeom>
            <a:avLst/>
            <a:gdLst>
              <a:gd name="T0" fmla="*/ 2147483647 w 140"/>
              <a:gd name="T1" fmla="*/ 0 h 174"/>
              <a:gd name="T2" fmla="*/ 0 w 140"/>
              <a:gd name="T3" fmla="*/ 2147483647 h 174"/>
              <a:gd name="T4" fmla="*/ 2147483647 w 140"/>
              <a:gd name="T5" fmla="*/ 2147483647 h 174"/>
              <a:gd name="T6" fmla="*/ 2147483647 w 140"/>
              <a:gd name="T7" fmla="*/ 2147483647 h 174"/>
              <a:gd name="T8" fmla="*/ 2147483647 w 140"/>
              <a:gd name="T9" fmla="*/ 0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"/>
              <a:gd name="T16" fmla="*/ 0 h 174"/>
              <a:gd name="T17" fmla="*/ 140 w 140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" h="174">
                <a:moveTo>
                  <a:pt x="70" y="0"/>
                </a:moveTo>
                <a:lnTo>
                  <a:pt x="0" y="174"/>
                </a:lnTo>
                <a:lnTo>
                  <a:pt x="70" y="133"/>
                </a:lnTo>
                <a:lnTo>
                  <a:pt x="140" y="174"/>
                </a:lnTo>
                <a:lnTo>
                  <a:pt x="70" y="0"/>
                </a:lnTo>
                <a:close/>
              </a:path>
            </a:pathLst>
          </a:custGeom>
          <a:solidFill>
            <a:srgbClr val="82AA3F"/>
          </a:solidFill>
          <a:ln w="7938">
            <a:solidFill>
              <a:srgbClr val="82AA3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0" name="Freeform 46"/>
          <p:cNvSpPr>
            <a:spLocks/>
          </p:cNvSpPr>
          <p:nvPr/>
        </p:nvSpPr>
        <p:spPr bwMode="auto">
          <a:xfrm>
            <a:off x="6988175" y="5124450"/>
            <a:ext cx="227013" cy="276225"/>
          </a:xfrm>
          <a:custGeom>
            <a:avLst/>
            <a:gdLst>
              <a:gd name="T0" fmla="*/ 2147483647 w 143"/>
              <a:gd name="T1" fmla="*/ 0 h 174"/>
              <a:gd name="T2" fmla="*/ 0 w 143"/>
              <a:gd name="T3" fmla="*/ 2147483647 h 174"/>
              <a:gd name="T4" fmla="*/ 2147483647 w 143"/>
              <a:gd name="T5" fmla="*/ 2147483647 h 174"/>
              <a:gd name="T6" fmla="*/ 2147483647 w 143"/>
              <a:gd name="T7" fmla="*/ 2147483647 h 174"/>
              <a:gd name="T8" fmla="*/ 2147483647 w 143"/>
              <a:gd name="T9" fmla="*/ 0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"/>
              <a:gd name="T16" fmla="*/ 0 h 174"/>
              <a:gd name="T17" fmla="*/ 143 w 143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" h="174">
                <a:moveTo>
                  <a:pt x="70" y="0"/>
                </a:moveTo>
                <a:lnTo>
                  <a:pt x="0" y="174"/>
                </a:lnTo>
                <a:lnTo>
                  <a:pt x="73" y="132"/>
                </a:lnTo>
                <a:lnTo>
                  <a:pt x="143" y="174"/>
                </a:lnTo>
                <a:lnTo>
                  <a:pt x="70" y="0"/>
                </a:lnTo>
                <a:close/>
              </a:path>
            </a:pathLst>
          </a:custGeom>
          <a:solidFill>
            <a:srgbClr val="82AA3F"/>
          </a:solidFill>
          <a:ln w="7938">
            <a:solidFill>
              <a:srgbClr val="82AA3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1" name="Freeform 47"/>
          <p:cNvSpPr>
            <a:spLocks/>
          </p:cNvSpPr>
          <p:nvPr/>
        </p:nvSpPr>
        <p:spPr bwMode="auto">
          <a:xfrm>
            <a:off x="6405563" y="1066800"/>
            <a:ext cx="280987" cy="222250"/>
          </a:xfrm>
          <a:custGeom>
            <a:avLst/>
            <a:gdLst>
              <a:gd name="T0" fmla="*/ 0 w 177"/>
              <a:gd name="T1" fmla="*/ 2147483647 h 140"/>
              <a:gd name="T2" fmla="*/ 2147483647 w 177"/>
              <a:gd name="T3" fmla="*/ 2147483647 h 140"/>
              <a:gd name="T4" fmla="*/ 2147483647 w 177"/>
              <a:gd name="T5" fmla="*/ 2147483647 h 140"/>
              <a:gd name="T6" fmla="*/ 2147483647 w 177"/>
              <a:gd name="T7" fmla="*/ 0 h 140"/>
              <a:gd name="T8" fmla="*/ 0 w 177"/>
              <a:gd name="T9" fmla="*/ 2147483647 h 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"/>
              <a:gd name="T16" fmla="*/ 0 h 140"/>
              <a:gd name="T17" fmla="*/ 177 w 177"/>
              <a:gd name="T18" fmla="*/ 140 h 1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" h="140">
                <a:moveTo>
                  <a:pt x="0" y="70"/>
                </a:moveTo>
                <a:lnTo>
                  <a:pt x="177" y="140"/>
                </a:lnTo>
                <a:lnTo>
                  <a:pt x="135" y="70"/>
                </a:lnTo>
                <a:lnTo>
                  <a:pt x="174" y="0"/>
                </a:lnTo>
                <a:lnTo>
                  <a:pt x="0" y="70"/>
                </a:lnTo>
                <a:close/>
              </a:path>
            </a:pathLst>
          </a:custGeom>
          <a:solidFill>
            <a:srgbClr val="82AA3F"/>
          </a:solidFill>
          <a:ln w="7938">
            <a:solidFill>
              <a:srgbClr val="82AA3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2" name="Line 48"/>
          <p:cNvSpPr>
            <a:spLocks noChangeShapeType="1"/>
          </p:cNvSpPr>
          <p:nvPr/>
        </p:nvSpPr>
        <p:spPr bwMode="auto">
          <a:xfrm>
            <a:off x="5861050" y="1843088"/>
            <a:ext cx="0" cy="717550"/>
          </a:xfrm>
          <a:prstGeom prst="line">
            <a:avLst/>
          </a:prstGeom>
          <a:noFill/>
          <a:ln w="61913">
            <a:solidFill>
              <a:srgbClr val="82AA3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3" name="Freeform 49"/>
          <p:cNvSpPr>
            <a:spLocks/>
          </p:cNvSpPr>
          <p:nvPr/>
        </p:nvSpPr>
        <p:spPr bwMode="auto">
          <a:xfrm>
            <a:off x="5749925" y="1739900"/>
            <a:ext cx="222250" cy="276225"/>
          </a:xfrm>
          <a:custGeom>
            <a:avLst/>
            <a:gdLst>
              <a:gd name="T0" fmla="*/ 2147483647 w 140"/>
              <a:gd name="T1" fmla="*/ 0 h 174"/>
              <a:gd name="T2" fmla="*/ 0 w 140"/>
              <a:gd name="T3" fmla="*/ 2147483647 h 174"/>
              <a:gd name="T4" fmla="*/ 2147483647 w 140"/>
              <a:gd name="T5" fmla="*/ 2147483647 h 174"/>
              <a:gd name="T6" fmla="*/ 2147483647 w 140"/>
              <a:gd name="T7" fmla="*/ 2147483647 h 174"/>
              <a:gd name="T8" fmla="*/ 2147483647 w 140"/>
              <a:gd name="T9" fmla="*/ 0 h 1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"/>
              <a:gd name="T16" fmla="*/ 0 h 174"/>
              <a:gd name="T17" fmla="*/ 140 w 140"/>
              <a:gd name="T18" fmla="*/ 174 h 1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" h="174">
                <a:moveTo>
                  <a:pt x="70" y="0"/>
                </a:moveTo>
                <a:lnTo>
                  <a:pt x="0" y="174"/>
                </a:lnTo>
                <a:lnTo>
                  <a:pt x="70" y="132"/>
                </a:lnTo>
                <a:lnTo>
                  <a:pt x="140" y="174"/>
                </a:lnTo>
                <a:lnTo>
                  <a:pt x="70" y="0"/>
                </a:lnTo>
                <a:close/>
              </a:path>
            </a:pathLst>
          </a:custGeom>
          <a:solidFill>
            <a:srgbClr val="82AA3F"/>
          </a:solidFill>
          <a:ln w="7938">
            <a:solidFill>
              <a:srgbClr val="82AA3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:\Processed files\chapt20\chapt20_textedit\jpg\sal03717_20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1309688"/>
            <a:ext cx="8761413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701675" y="1098550"/>
            <a:ext cx="774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20.14</a:t>
            </a:r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3916363" y="4779963"/>
            <a:ext cx="98425" cy="323850"/>
          </a:xfrm>
          <a:prstGeom prst="line">
            <a:avLst/>
          </a:prstGeom>
          <a:noFill/>
          <a:ln w="25400">
            <a:solidFill>
              <a:srgbClr val="00AEE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Freeform 8"/>
          <p:cNvSpPr>
            <a:spLocks/>
          </p:cNvSpPr>
          <p:nvPr/>
        </p:nvSpPr>
        <p:spPr bwMode="auto">
          <a:xfrm>
            <a:off x="3960813" y="5049838"/>
            <a:ext cx="82550" cy="149225"/>
          </a:xfrm>
          <a:custGeom>
            <a:avLst/>
            <a:gdLst>
              <a:gd name="T0" fmla="*/ 2147483647 w 52"/>
              <a:gd name="T1" fmla="*/ 2147483647 h 94"/>
              <a:gd name="T2" fmla="*/ 2147483647 w 52"/>
              <a:gd name="T3" fmla="*/ 0 h 94"/>
              <a:gd name="T4" fmla="*/ 2147483647 w 52"/>
              <a:gd name="T5" fmla="*/ 2147483647 h 94"/>
              <a:gd name="T6" fmla="*/ 2147483647 w 52"/>
              <a:gd name="T7" fmla="*/ 2147483647 h 94"/>
              <a:gd name="T8" fmla="*/ 2147483647 w 52"/>
              <a:gd name="T9" fmla="*/ 2147483647 h 94"/>
              <a:gd name="T10" fmla="*/ 2147483647 w 52"/>
              <a:gd name="T11" fmla="*/ 2147483647 h 94"/>
              <a:gd name="T12" fmla="*/ 2147483647 w 52"/>
              <a:gd name="T13" fmla="*/ 2147483647 h 94"/>
              <a:gd name="T14" fmla="*/ 2147483647 w 52"/>
              <a:gd name="T15" fmla="*/ 2147483647 h 94"/>
              <a:gd name="T16" fmla="*/ 0 w 52"/>
              <a:gd name="T17" fmla="*/ 2147483647 h 94"/>
              <a:gd name="T18" fmla="*/ 0 w 52"/>
              <a:gd name="T19" fmla="*/ 2147483647 h 94"/>
              <a:gd name="T20" fmla="*/ 2147483647 w 52"/>
              <a:gd name="T21" fmla="*/ 2147483647 h 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2"/>
              <a:gd name="T34" fmla="*/ 0 h 94"/>
              <a:gd name="T35" fmla="*/ 52 w 52"/>
              <a:gd name="T36" fmla="*/ 94 h 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2" h="94">
                <a:moveTo>
                  <a:pt x="30" y="24"/>
                </a:moveTo>
                <a:lnTo>
                  <a:pt x="52" y="0"/>
                </a:lnTo>
                <a:lnTo>
                  <a:pt x="52" y="2"/>
                </a:lnTo>
                <a:lnTo>
                  <a:pt x="52" y="42"/>
                </a:lnTo>
                <a:lnTo>
                  <a:pt x="52" y="94"/>
                </a:lnTo>
                <a:lnTo>
                  <a:pt x="24" y="50"/>
                </a:lnTo>
                <a:lnTo>
                  <a:pt x="0" y="18"/>
                </a:lnTo>
                <a:lnTo>
                  <a:pt x="0" y="16"/>
                </a:lnTo>
                <a:lnTo>
                  <a:pt x="30" y="24"/>
                </a:lnTo>
                <a:close/>
              </a:path>
            </a:pathLst>
          </a:custGeom>
          <a:solidFill>
            <a:srgbClr val="00AEE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 flipH="1">
            <a:off x="2309813" y="4783138"/>
            <a:ext cx="98425" cy="320675"/>
          </a:xfrm>
          <a:prstGeom prst="line">
            <a:avLst/>
          </a:prstGeom>
          <a:noFill/>
          <a:ln w="19050">
            <a:solidFill>
              <a:srgbClr val="00AEE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3916363" y="4779963"/>
            <a:ext cx="98425" cy="323850"/>
          </a:xfrm>
          <a:prstGeom prst="line">
            <a:avLst/>
          </a:prstGeom>
          <a:noFill/>
          <a:ln w="19050">
            <a:solidFill>
              <a:srgbClr val="00AEE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Freeform 13"/>
          <p:cNvSpPr>
            <a:spLocks/>
          </p:cNvSpPr>
          <p:nvPr/>
        </p:nvSpPr>
        <p:spPr bwMode="auto">
          <a:xfrm>
            <a:off x="2281238" y="5049838"/>
            <a:ext cx="82550" cy="149225"/>
          </a:xfrm>
          <a:custGeom>
            <a:avLst/>
            <a:gdLst>
              <a:gd name="T0" fmla="*/ 2147483647 w 52"/>
              <a:gd name="T1" fmla="*/ 2147483647 h 94"/>
              <a:gd name="T2" fmla="*/ 0 w 52"/>
              <a:gd name="T3" fmla="*/ 0 h 94"/>
              <a:gd name="T4" fmla="*/ 0 w 52"/>
              <a:gd name="T5" fmla="*/ 2147483647 h 94"/>
              <a:gd name="T6" fmla="*/ 0 w 52"/>
              <a:gd name="T7" fmla="*/ 2147483647 h 94"/>
              <a:gd name="T8" fmla="*/ 0 w 52"/>
              <a:gd name="T9" fmla="*/ 2147483647 h 94"/>
              <a:gd name="T10" fmla="*/ 0 w 52"/>
              <a:gd name="T11" fmla="*/ 2147483647 h 94"/>
              <a:gd name="T12" fmla="*/ 0 w 52"/>
              <a:gd name="T13" fmla="*/ 2147483647 h 94"/>
              <a:gd name="T14" fmla="*/ 2147483647 w 52"/>
              <a:gd name="T15" fmla="*/ 2147483647 h 94"/>
              <a:gd name="T16" fmla="*/ 2147483647 w 52"/>
              <a:gd name="T17" fmla="*/ 2147483647 h 94"/>
              <a:gd name="T18" fmla="*/ 2147483647 w 52"/>
              <a:gd name="T19" fmla="*/ 2147483647 h 94"/>
              <a:gd name="T20" fmla="*/ 2147483647 w 52"/>
              <a:gd name="T21" fmla="*/ 2147483647 h 9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2"/>
              <a:gd name="T34" fmla="*/ 0 h 94"/>
              <a:gd name="T35" fmla="*/ 52 w 52"/>
              <a:gd name="T36" fmla="*/ 94 h 9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2" h="94">
                <a:moveTo>
                  <a:pt x="22" y="24"/>
                </a:moveTo>
                <a:lnTo>
                  <a:pt x="0" y="0"/>
                </a:lnTo>
                <a:lnTo>
                  <a:pt x="0" y="2"/>
                </a:lnTo>
                <a:lnTo>
                  <a:pt x="0" y="42"/>
                </a:lnTo>
                <a:lnTo>
                  <a:pt x="0" y="94"/>
                </a:lnTo>
                <a:lnTo>
                  <a:pt x="30" y="50"/>
                </a:lnTo>
                <a:lnTo>
                  <a:pt x="52" y="18"/>
                </a:lnTo>
                <a:lnTo>
                  <a:pt x="52" y="16"/>
                </a:lnTo>
                <a:lnTo>
                  <a:pt x="22" y="24"/>
                </a:lnTo>
                <a:close/>
              </a:path>
            </a:pathLst>
          </a:custGeom>
          <a:solidFill>
            <a:srgbClr val="00AEE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Line 14"/>
          <p:cNvSpPr>
            <a:spLocks noChangeShapeType="1"/>
          </p:cNvSpPr>
          <p:nvPr/>
        </p:nvSpPr>
        <p:spPr bwMode="auto">
          <a:xfrm>
            <a:off x="3538538" y="2709863"/>
            <a:ext cx="273050" cy="161925"/>
          </a:xfrm>
          <a:prstGeom prst="line">
            <a:avLst/>
          </a:prstGeom>
          <a:noFill/>
          <a:ln w="3810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Freeform 15"/>
          <p:cNvSpPr>
            <a:spLocks/>
          </p:cNvSpPr>
          <p:nvPr/>
        </p:nvSpPr>
        <p:spPr bwMode="auto">
          <a:xfrm>
            <a:off x="3668713" y="2744788"/>
            <a:ext cx="187325" cy="155575"/>
          </a:xfrm>
          <a:custGeom>
            <a:avLst/>
            <a:gdLst>
              <a:gd name="T0" fmla="*/ 2147483647 w 118"/>
              <a:gd name="T1" fmla="*/ 2147483647 h 98"/>
              <a:gd name="T2" fmla="*/ 0 w 118"/>
              <a:gd name="T3" fmla="*/ 2147483647 h 98"/>
              <a:gd name="T4" fmla="*/ 2147483647 w 118"/>
              <a:gd name="T5" fmla="*/ 2147483647 h 98"/>
              <a:gd name="T6" fmla="*/ 2147483647 w 118"/>
              <a:gd name="T7" fmla="*/ 0 h 98"/>
              <a:gd name="T8" fmla="*/ 2147483647 w 118"/>
              <a:gd name="T9" fmla="*/ 2147483647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8"/>
              <a:gd name="T16" fmla="*/ 0 h 98"/>
              <a:gd name="T17" fmla="*/ 118 w 118"/>
              <a:gd name="T18" fmla="*/ 98 h 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8" h="98">
                <a:moveTo>
                  <a:pt x="118" y="98"/>
                </a:moveTo>
                <a:lnTo>
                  <a:pt x="0" y="78"/>
                </a:lnTo>
                <a:lnTo>
                  <a:pt x="46" y="54"/>
                </a:lnTo>
                <a:lnTo>
                  <a:pt x="48" y="0"/>
                </a:lnTo>
                <a:lnTo>
                  <a:pt x="118" y="98"/>
                </a:lnTo>
                <a:close/>
              </a:path>
            </a:pathLst>
          </a:custGeom>
          <a:solidFill>
            <a:srgbClr val="ED1C24"/>
          </a:solidFill>
          <a:ln w="2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>
            <a:off x="6688138" y="4786313"/>
            <a:ext cx="101600" cy="384175"/>
          </a:xfrm>
          <a:prstGeom prst="line">
            <a:avLst/>
          </a:prstGeom>
          <a:noFill/>
          <a:ln w="3810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Freeform 17"/>
          <p:cNvSpPr>
            <a:spLocks/>
          </p:cNvSpPr>
          <p:nvPr/>
        </p:nvSpPr>
        <p:spPr bwMode="auto">
          <a:xfrm>
            <a:off x="6688138" y="5033963"/>
            <a:ext cx="139700" cy="190500"/>
          </a:xfrm>
          <a:custGeom>
            <a:avLst/>
            <a:gdLst>
              <a:gd name="T0" fmla="*/ 2147483647 w 88"/>
              <a:gd name="T1" fmla="*/ 2147483647 h 120"/>
              <a:gd name="T2" fmla="*/ 0 w 88"/>
              <a:gd name="T3" fmla="*/ 2147483647 h 120"/>
              <a:gd name="T4" fmla="*/ 2147483647 w 88"/>
              <a:gd name="T5" fmla="*/ 2147483647 h 120"/>
              <a:gd name="T6" fmla="*/ 2147483647 w 88"/>
              <a:gd name="T7" fmla="*/ 0 h 120"/>
              <a:gd name="T8" fmla="*/ 2147483647 w 88"/>
              <a:gd name="T9" fmla="*/ 2147483647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"/>
              <a:gd name="T16" fmla="*/ 0 h 120"/>
              <a:gd name="T17" fmla="*/ 88 w 88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" h="120">
                <a:moveTo>
                  <a:pt x="72" y="120"/>
                </a:moveTo>
                <a:lnTo>
                  <a:pt x="0" y="22"/>
                </a:lnTo>
                <a:lnTo>
                  <a:pt x="50" y="38"/>
                </a:lnTo>
                <a:lnTo>
                  <a:pt x="88" y="0"/>
                </a:lnTo>
                <a:lnTo>
                  <a:pt x="72" y="120"/>
                </a:lnTo>
                <a:close/>
              </a:path>
            </a:pathLst>
          </a:custGeom>
          <a:solidFill>
            <a:srgbClr val="ED1C24"/>
          </a:solidFill>
          <a:ln w="2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Line 18"/>
          <p:cNvSpPr>
            <a:spLocks noChangeShapeType="1"/>
          </p:cNvSpPr>
          <p:nvPr/>
        </p:nvSpPr>
        <p:spPr bwMode="auto">
          <a:xfrm flipH="1">
            <a:off x="5021263" y="4786313"/>
            <a:ext cx="101600" cy="384175"/>
          </a:xfrm>
          <a:prstGeom prst="line">
            <a:avLst/>
          </a:prstGeom>
          <a:noFill/>
          <a:ln w="38100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9" name="Freeform 19"/>
          <p:cNvSpPr>
            <a:spLocks/>
          </p:cNvSpPr>
          <p:nvPr/>
        </p:nvSpPr>
        <p:spPr bwMode="auto">
          <a:xfrm>
            <a:off x="4983163" y="5033963"/>
            <a:ext cx="139700" cy="190500"/>
          </a:xfrm>
          <a:custGeom>
            <a:avLst/>
            <a:gdLst>
              <a:gd name="T0" fmla="*/ 2147483647 w 88"/>
              <a:gd name="T1" fmla="*/ 2147483647 h 120"/>
              <a:gd name="T2" fmla="*/ 2147483647 w 88"/>
              <a:gd name="T3" fmla="*/ 2147483647 h 120"/>
              <a:gd name="T4" fmla="*/ 2147483647 w 88"/>
              <a:gd name="T5" fmla="*/ 2147483647 h 120"/>
              <a:gd name="T6" fmla="*/ 0 w 88"/>
              <a:gd name="T7" fmla="*/ 0 h 120"/>
              <a:gd name="T8" fmla="*/ 2147483647 w 88"/>
              <a:gd name="T9" fmla="*/ 2147483647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"/>
              <a:gd name="T16" fmla="*/ 0 h 120"/>
              <a:gd name="T17" fmla="*/ 88 w 88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" h="120">
                <a:moveTo>
                  <a:pt x="16" y="120"/>
                </a:moveTo>
                <a:lnTo>
                  <a:pt x="88" y="22"/>
                </a:lnTo>
                <a:lnTo>
                  <a:pt x="38" y="38"/>
                </a:lnTo>
                <a:lnTo>
                  <a:pt x="0" y="0"/>
                </a:lnTo>
                <a:lnTo>
                  <a:pt x="16" y="120"/>
                </a:lnTo>
                <a:close/>
              </a:path>
            </a:pathLst>
          </a:custGeom>
          <a:solidFill>
            <a:srgbClr val="ED1C24"/>
          </a:solidFill>
          <a:ln w="2">
            <a:solidFill>
              <a:srgbClr val="ED1C2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Line 20"/>
          <p:cNvSpPr>
            <a:spLocks noChangeShapeType="1"/>
          </p:cNvSpPr>
          <p:nvPr/>
        </p:nvSpPr>
        <p:spPr bwMode="auto">
          <a:xfrm>
            <a:off x="6323013" y="2735263"/>
            <a:ext cx="152400" cy="95250"/>
          </a:xfrm>
          <a:prstGeom prst="line">
            <a:avLst/>
          </a:prstGeom>
          <a:noFill/>
          <a:ln w="19050">
            <a:solidFill>
              <a:srgbClr val="00AEE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1" name="Freeform 22"/>
          <p:cNvSpPr>
            <a:spLocks/>
          </p:cNvSpPr>
          <p:nvPr/>
        </p:nvSpPr>
        <p:spPr bwMode="auto">
          <a:xfrm>
            <a:off x="6415088" y="2773363"/>
            <a:ext cx="146050" cy="111125"/>
          </a:xfrm>
          <a:custGeom>
            <a:avLst/>
            <a:gdLst>
              <a:gd name="T0" fmla="*/ 2147483647 w 92"/>
              <a:gd name="T1" fmla="*/ 2147483647 h 70"/>
              <a:gd name="T2" fmla="*/ 2147483647 w 92"/>
              <a:gd name="T3" fmla="*/ 0 h 70"/>
              <a:gd name="T4" fmla="*/ 2147483647 w 92"/>
              <a:gd name="T5" fmla="*/ 0 h 70"/>
              <a:gd name="T6" fmla="*/ 2147483647 w 92"/>
              <a:gd name="T7" fmla="*/ 0 h 70"/>
              <a:gd name="T8" fmla="*/ 2147483647 w 92"/>
              <a:gd name="T9" fmla="*/ 2147483647 h 70"/>
              <a:gd name="T10" fmla="*/ 2147483647 w 92"/>
              <a:gd name="T11" fmla="*/ 2147483647 h 70"/>
              <a:gd name="T12" fmla="*/ 2147483647 w 92"/>
              <a:gd name="T13" fmla="*/ 2147483647 h 70"/>
              <a:gd name="T14" fmla="*/ 2147483647 w 92"/>
              <a:gd name="T15" fmla="*/ 2147483647 h 70"/>
              <a:gd name="T16" fmla="*/ 2147483647 w 92"/>
              <a:gd name="T17" fmla="*/ 2147483647 h 70"/>
              <a:gd name="T18" fmla="*/ 0 w 92"/>
              <a:gd name="T19" fmla="*/ 2147483647 h 70"/>
              <a:gd name="T20" fmla="*/ 2147483647 w 92"/>
              <a:gd name="T21" fmla="*/ 2147483647 h 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2"/>
              <a:gd name="T34" fmla="*/ 0 h 70"/>
              <a:gd name="T35" fmla="*/ 92 w 92"/>
              <a:gd name="T36" fmla="*/ 70 h 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2" h="70">
                <a:moveTo>
                  <a:pt x="30" y="30"/>
                </a:moveTo>
                <a:lnTo>
                  <a:pt x="30" y="0"/>
                </a:lnTo>
                <a:lnTo>
                  <a:pt x="58" y="30"/>
                </a:lnTo>
                <a:lnTo>
                  <a:pt x="92" y="70"/>
                </a:lnTo>
                <a:lnTo>
                  <a:pt x="42" y="56"/>
                </a:lnTo>
                <a:lnTo>
                  <a:pt x="2" y="46"/>
                </a:lnTo>
                <a:lnTo>
                  <a:pt x="0" y="44"/>
                </a:lnTo>
                <a:lnTo>
                  <a:pt x="30" y="30"/>
                </a:lnTo>
                <a:close/>
              </a:path>
            </a:pathLst>
          </a:custGeom>
          <a:solidFill>
            <a:srgbClr val="00AEEF"/>
          </a:solidFill>
          <a:ln w="4">
            <a:solidFill>
              <a:srgbClr val="00AEE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2" name="Line 39"/>
          <p:cNvSpPr>
            <a:spLocks noChangeShapeType="1"/>
          </p:cNvSpPr>
          <p:nvPr/>
        </p:nvSpPr>
        <p:spPr bwMode="auto">
          <a:xfrm flipV="1">
            <a:off x="3516313" y="2763838"/>
            <a:ext cx="1587" cy="2635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Line 40"/>
          <p:cNvSpPr>
            <a:spLocks noChangeShapeType="1"/>
          </p:cNvSpPr>
          <p:nvPr/>
        </p:nvSpPr>
        <p:spPr bwMode="auto">
          <a:xfrm flipV="1">
            <a:off x="6237288" y="2716213"/>
            <a:ext cx="1587" cy="3206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4" name="TextBox 133"/>
          <p:cNvSpPr txBox="1">
            <a:spLocks noChangeArrowheads="1"/>
          </p:cNvSpPr>
          <p:nvPr/>
        </p:nvSpPr>
        <p:spPr bwMode="auto">
          <a:xfrm>
            <a:off x="4238625" y="1816100"/>
            <a:ext cx="3905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Aorta</a:t>
            </a:r>
          </a:p>
        </p:txBody>
      </p:sp>
      <p:sp>
        <p:nvSpPr>
          <p:cNvPr id="21525" name="TextBox 134"/>
          <p:cNvSpPr txBox="1">
            <a:spLocks noChangeArrowheads="1"/>
          </p:cNvSpPr>
          <p:nvPr/>
        </p:nvSpPr>
        <p:spPr bwMode="auto">
          <a:xfrm>
            <a:off x="4248150" y="2486025"/>
            <a:ext cx="6953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Superior</a:t>
            </a:r>
          </a:p>
          <a:p>
            <a:pPr algn="l"/>
            <a:r>
              <a:rPr lang="en-US" sz="900" b="1"/>
              <a:t>mesenteric</a:t>
            </a:r>
          </a:p>
          <a:p>
            <a:pPr algn="l"/>
            <a:r>
              <a:rPr lang="en-US" sz="900" b="1"/>
              <a:t>artery</a:t>
            </a:r>
          </a:p>
        </p:txBody>
      </p:sp>
      <p:sp>
        <p:nvSpPr>
          <p:cNvPr id="21526" name="TextBox 135"/>
          <p:cNvSpPr txBox="1">
            <a:spLocks noChangeArrowheads="1"/>
          </p:cNvSpPr>
          <p:nvPr/>
        </p:nvSpPr>
        <p:spPr bwMode="auto">
          <a:xfrm>
            <a:off x="3314700" y="3009900"/>
            <a:ext cx="4730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Dilated</a:t>
            </a:r>
          </a:p>
        </p:txBody>
      </p:sp>
      <p:sp>
        <p:nvSpPr>
          <p:cNvPr id="21527" name="TextBox 136"/>
          <p:cNvSpPr txBox="1">
            <a:spLocks noChangeArrowheads="1"/>
          </p:cNvSpPr>
          <p:nvPr/>
        </p:nvSpPr>
        <p:spPr bwMode="auto">
          <a:xfrm>
            <a:off x="3335338" y="3232150"/>
            <a:ext cx="8858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Increased flow</a:t>
            </a:r>
          </a:p>
          <a:p>
            <a:pPr algn="l"/>
            <a:r>
              <a:rPr lang="en-US" sz="900" b="1"/>
              <a:t>to intestines</a:t>
            </a:r>
          </a:p>
        </p:txBody>
      </p:sp>
      <p:sp>
        <p:nvSpPr>
          <p:cNvPr id="21528" name="TextBox 137"/>
          <p:cNvSpPr txBox="1">
            <a:spLocks noChangeArrowheads="1"/>
          </p:cNvSpPr>
          <p:nvPr/>
        </p:nvSpPr>
        <p:spPr bwMode="auto">
          <a:xfrm>
            <a:off x="6032500" y="3009900"/>
            <a:ext cx="7270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Constricted</a:t>
            </a:r>
          </a:p>
        </p:txBody>
      </p:sp>
      <p:sp>
        <p:nvSpPr>
          <p:cNvPr id="21529" name="TextBox 138"/>
          <p:cNvSpPr txBox="1">
            <a:spLocks noChangeArrowheads="1"/>
          </p:cNvSpPr>
          <p:nvPr/>
        </p:nvSpPr>
        <p:spPr bwMode="auto">
          <a:xfrm>
            <a:off x="6083300" y="3222625"/>
            <a:ext cx="6254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Reduced</a:t>
            </a:r>
          </a:p>
          <a:p>
            <a:pPr algn="l"/>
            <a:r>
              <a:rPr lang="en-US" sz="900" b="1"/>
              <a:t>flow to</a:t>
            </a:r>
          </a:p>
          <a:p>
            <a:pPr algn="l"/>
            <a:r>
              <a:rPr lang="en-US" sz="900" b="1"/>
              <a:t>intestines</a:t>
            </a:r>
          </a:p>
        </p:txBody>
      </p:sp>
      <p:sp>
        <p:nvSpPr>
          <p:cNvPr id="21530" name="TextBox 139"/>
          <p:cNvSpPr txBox="1">
            <a:spLocks noChangeArrowheads="1"/>
          </p:cNvSpPr>
          <p:nvPr/>
        </p:nvSpPr>
        <p:spPr bwMode="auto">
          <a:xfrm>
            <a:off x="4225925" y="3997325"/>
            <a:ext cx="8413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Common iliac</a:t>
            </a:r>
          </a:p>
          <a:p>
            <a:pPr algn="l"/>
            <a:r>
              <a:rPr lang="en-US" sz="900" b="1"/>
              <a:t>arteries</a:t>
            </a:r>
          </a:p>
        </p:txBody>
      </p:sp>
      <p:sp>
        <p:nvSpPr>
          <p:cNvPr id="21531" name="TextBox 140"/>
          <p:cNvSpPr txBox="1">
            <a:spLocks noChangeArrowheads="1"/>
          </p:cNvSpPr>
          <p:nvPr/>
        </p:nvSpPr>
        <p:spPr bwMode="auto">
          <a:xfrm>
            <a:off x="2647950" y="4619625"/>
            <a:ext cx="7270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Constricted</a:t>
            </a:r>
          </a:p>
        </p:txBody>
      </p:sp>
      <p:sp>
        <p:nvSpPr>
          <p:cNvPr id="21532" name="TextBox 141"/>
          <p:cNvSpPr txBox="1">
            <a:spLocks noChangeArrowheads="1"/>
          </p:cNvSpPr>
          <p:nvPr/>
        </p:nvSpPr>
        <p:spPr bwMode="auto">
          <a:xfrm>
            <a:off x="2552700" y="5045075"/>
            <a:ext cx="12350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Reduced flow to legs</a:t>
            </a:r>
          </a:p>
        </p:txBody>
      </p:sp>
      <p:sp>
        <p:nvSpPr>
          <p:cNvPr id="21533" name="TextBox 142"/>
          <p:cNvSpPr txBox="1">
            <a:spLocks noChangeArrowheads="1"/>
          </p:cNvSpPr>
          <p:nvPr/>
        </p:nvSpPr>
        <p:spPr bwMode="auto">
          <a:xfrm>
            <a:off x="5416550" y="4619625"/>
            <a:ext cx="4730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Dilated</a:t>
            </a:r>
          </a:p>
        </p:txBody>
      </p:sp>
      <p:sp>
        <p:nvSpPr>
          <p:cNvPr id="21534" name="TextBox 143"/>
          <p:cNvSpPr txBox="1">
            <a:spLocks noChangeArrowheads="1"/>
          </p:cNvSpPr>
          <p:nvPr/>
        </p:nvSpPr>
        <p:spPr bwMode="auto">
          <a:xfrm>
            <a:off x="5257800" y="5045075"/>
            <a:ext cx="12858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900" b="1"/>
              <a:t>Increased flow to legs</a:t>
            </a:r>
          </a:p>
        </p:txBody>
      </p:sp>
      <p:sp>
        <p:nvSpPr>
          <p:cNvPr id="21535" name="TextBox 145"/>
          <p:cNvSpPr txBox="1">
            <a:spLocks noChangeArrowheads="1"/>
          </p:cNvSpPr>
          <p:nvPr/>
        </p:nvSpPr>
        <p:spPr bwMode="auto">
          <a:xfrm>
            <a:off x="2247900" y="5295900"/>
            <a:ext cx="2492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(a)</a:t>
            </a:r>
          </a:p>
        </p:txBody>
      </p:sp>
      <p:sp>
        <p:nvSpPr>
          <p:cNvPr id="21536" name="TextBox 146"/>
          <p:cNvSpPr txBox="1">
            <a:spLocks noChangeArrowheads="1"/>
          </p:cNvSpPr>
          <p:nvPr/>
        </p:nvSpPr>
        <p:spPr bwMode="auto">
          <a:xfrm>
            <a:off x="4940300" y="5295900"/>
            <a:ext cx="257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(b)</a:t>
            </a:r>
          </a:p>
        </p:txBody>
      </p:sp>
      <p:sp>
        <p:nvSpPr>
          <p:cNvPr id="21537" name="Line 30"/>
          <p:cNvSpPr>
            <a:spLocks noChangeShapeType="1"/>
          </p:cNvSpPr>
          <p:nvPr/>
        </p:nvSpPr>
        <p:spPr bwMode="auto">
          <a:xfrm>
            <a:off x="4535488" y="1900238"/>
            <a:ext cx="1362075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8" name="Line 31"/>
          <p:cNvSpPr>
            <a:spLocks noChangeShapeType="1"/>
          </p:cNvSpPr>
          <p:nvPr/>
        </p:nvSpPr>
        <p:spPr bwMode="auto">
          <a:xfrm>
            <a:off x="3386138" y="2563813"/>
            <a:ext cx="828675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9" name="Line 32"/>
          <p:cNvSpPr>
            <a:spLocks noChangeShapeType="1"/>
          </p:cNvSpPr>
          <p:nvPr/>
        </p:nvSpPr>
        <p:spPr bwMode="auto">
          <a:xfrm>
            <a:off x="4719638" y="2563813"/>
            <a:ext cx="1400175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0" name="Line 34"/>
          <p:cNvSpPr>
            <a:spLocks noChangeShapeType="1"/>
          </p:cNvSpPr>
          <p:nvPr/>
        </p:nvSpPr>
        <p:spPr bwMode="auto">
          <a:xfrm>
            <a:off x="3449638" y="4065588"/>
            <a:ext cx="749300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1" name="Line 36"/>
          <p:cNvSpPr>
            <a:spLocks noChangeShapeType="1"/>
          </p:cNvSpPr>
          <p:nvPr/>
        </p:nvSpPr>
        <p:spPr bwMode="auto">
          <a:xfrm>
            <a:off x="5011738" y="4065588"/>
            <a:ext cx="434975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2" name="Line 37"/>
          <p:cNvSpPr>
            <a:spLocks noChangeShapeType="1"/>
          </p:cNvSpPr>
          <p:nvPr/>
        </p:nvSpPr>
        <p:spPr bwMode="auto">
          <a:xfrm flipH="1">
            <a:off x="2474913" y="4678363"/>
            <a:ext cx="142875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3" name="Line 38"/>
          <p:cNvSpPr>
            <a:spLocks noChangeShapeType="1"/>
          </p:cNvSpPr>
          <p:nvPr/>
        </p:nvSpPr>
        <p:spPr bwMode="auto">
          <a:xfrm flipH="1">
            <a:off x="5243513" y="4681538"/>
            <a:ext cx="142875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4" name="Line 41"/>
          <p:cNvSpPr>
            <a:spLocks noChangeShapeType="1"/>
          </p:cNvSpPr>
          <p:nvPr/>
        </p:nvSpPr>
        <p:spPr bwMode="auto">
          <a:xfrm flipV="1">
            <a:off x="3516313" y="2754313"/>
            <a:ext cx="1587" cy="266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5" name="Line 42"/>
          <p:cNvSpPr>
            <a:spLocks noChangeShapeType="1"/>
          </p:cNvSpPr>
          <p:nvPr/>
        </p:nvSpPr>
        <p:spPr bwMode="auto">
          <a:xfrm flipV="1">
            <a:off x="6237288" y="2709863"/>
            <a:ext cx="1587" cy="3206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6" name="Line 29"/>
          <p:cNvSpPr>
            <a:spLocks noChangeShapeType="1"/>
          </p:cNvSpPr>
          <p:nvPr/>
        </p:nvSpPr>
        <p:spPr bwMode="auto">
          <a:xfrm>
            <a:off x="3243263" y="1900238"/>
            <a:ext cx="977900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7" name="Line 30"/>
          <p:cNvSpPr>
            <a:spLocks noChangeShapeType="1"/>
          </p:cNvSpPr>
          <p:nvPr/>
        </p:nvSpPr>
        <p:spPr bwMode="auto">
          <a:xfrm>
            <a:off x="4537075" y="1901825"/>
            <a:ext cx="13620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8" name="Line 31"/>
          <p:cNvSpPr>
            <a:spLocks noChangeShapeType="1"/>
          </p:cNvSpPr>
          <p:nvPr/>
        </p:nvSpPr>
        <p:spPr bwMode="auto">
          <a:xfrm>
            <a:off x="3387725" y="2565400"/>
            <a:ext cx="8286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9" name="Line 32"/>
          <p:cNvSpPr>
            <a:spLocks noChangeShapeType="1"/>
          </p:cNvSpPr>
          <p:nvPr/>
        </p:nvSpPr>
        <p:spPr bwMode="auto">
          <a:xfrm>
            <a:off x="4721225" y="2565400"/>
            <a:ext cx="14001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0" name="Line 34"/>
          <p:cNvSpPr>
            <a:spLocks noChangeShapeType="1"/>
          </p:cNvSpPr>
          <p:nvPr/>
        </p:nvSpPr>
        <p:spPr bwMode="auto">
          <a:xfrm>
            <a:off x="3451225" y="4067175"/>
            <a:ext cx="7493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1" name="Line 36"/>
          <p:cNvSpPr>
            <a:spLocks noChangeShapeType="1"/>
          </p:cNvSpPr>
          <p:nvPr/>
        </p:nvSpPr>
        <p:spPr bwMode="auto">
          <a:xfrm>
            <a:off x="5013325" y="4067175"/>
            <a:ext cx="4349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2" name="Line 37"/>
          <p:cNvSpPr>
            <a:spLocks noChangeShapeType="1"/>
          </p:cNvSpPr>
          <p:nvPr/>
        </p:nvSpPr>
        <p:spPr bwMode="auto">
          <a:xfrm flipH="1">
            <a:off x="2476500" y="4679950"/>
            <a:ext cx="1428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3" name="Line 38"/>
          <p:cNvSpPr>
            <a:spLocks noChangeShapeType="1"/>
          </p:cNvSpPr>
          <p:nvPr/>
        </p:nvSpPr>
        <p:spPr bwMode="auto">
          <a:xfrm flipH="1">
            <a:off x="5245100" y="4683125"/>
            <a:ext cx="1428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4" name="Line 41"/>
          <p:cNvSpPr>
            <a:spLocks noChangeShapeType="1"/>
          </p:cNvSpPr>
          <p:nvPr/>
        </p:nvSpPr>
        <p:spPr bwMode="auto">
          <a:xfrm flipV="1">
            <a:off x="3517900" y="2755900"/>
            <a:ext cx="1588" cy="266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5" name="Line 42"/>
          <p:cNvSpPr>
            <a:spLocks noChangeShapeType="1"/>
          </p:cNvSpPr>
          <p:nvPr/>
        </p:nvSpPr>
        <p:spPr bwMode="auto">
          <a:xfrm flipV="1">
            <a:off x="6238875" y="2711450"/>
            <a:ext cx="1588" cy="320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6" name="Line 29"/>
          <p:cNvSpPr>
            <a:spLocks noChangeShapeType="1"/>
          </p:cNvSpPr>
          <p:nvPr/>
        </p:nvSpPr>
        <p:spPr bwMode="auto">
          <a:xfrm>
            <a:off x="3243263" y="1900238"/>
            <a:ext cx="9779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W:\Processed files\chapt20\chapt20_textedit\jpg\sal03717_20_15.jpg"/>
          <p:cNvPicPr>
            <a:picLocks noChangeAspect="1" noChangeArrowheads="1"/>
          </p:cNvPicPr>
          <p:nvPr/>
        </p:nvPicPr>
        <p:blipFill>
          <a:blip r:embed="rId2"/>
          <a:srcRect t="52460"/>
          <a:stretch>
            <a:fillRect/>
          </a:stretch>
        </p:blipFill>
        <p:spPr bwMode="auto">
          <a:xfrm>
            <a:off x="5192713" y="1905000"/>
            <a:ext cx="3521075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W:\Processed files\chapt20\chapt20_textedit\jpg\sal03717_20_15.jpg"/>
          <p:cNvPicPr>
            <a:picLocks noChangeAspect="1" noChangeArrowheads="1"/>
          </p:cNvPicPr>
          <p:nvPr/>
        </p:nvPicPr>
        <p:blipFill>
          <a:blip r:embed="rId2"/>
          <a:srcRect b="53337"/>
          <a:stretch>
            <a:fillRect/>
          </a:stretch>
        </p:blipFill>
        <p:spPr bwMode="auto">
          <a:xfrm>
            <a:off x="452438" y="2028825"/>
            <a:ext cx="352107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20.15</a:t>
            </a:r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7170738" y="2852738"/>
            <a:ext cx="1587" cy="176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Freeform 9"/>
          <p:cNvSpPr>
            <a:spLocks/>
          </p:cNvSpPr>
          <p:nvPr/>
        </p:nvSpPr>
        <p:spPr bwMode="auto">
          <a:xfrm>
            <a:off x="6624638" y="2881313"/>
            <a:ext cx="182562" cy="196850"/>
          </a:xfrm>
          <a:custGeom>
            <a:avLst/>
            <a:gdLst>
              <a:gd name="T0" fmla="*/ 0 w 115"/>
              <a:gd name="T1" fmla="*/ 0 h 124"/>
              <a:gd name="T2" fmla="*/ 0 w 115"/>
              <a:gd name="T3" fmla="*/ 2147483647 h 124"/>
              <a:gd name="T4" fmla="*/ 2147483647 w 115"/>
              <a:gd name="T5" fmla="*/ 2147483647 h 124"/>
              <a:gd name="T6" fmla="*/ 0 60000 65536"/>
              <a:gd name="T7" fmla="*/ 0 60000 65536"/>
              <a:gd name="T8" fmla="*/ 0 60000 65536"/>
              <a:gd name="T9" fmla="*/ 0 w 115"/>
              <a:gd name="T10" fmla="*/ 0 h 124"/>
              <a:gd name="T11" fmla="*/ 115 w 115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" h="124">
                <a:moveTo>
                  <a:pt x="0" y="0"/>
                </a:moveTo>
                <a:lnTo>
                  <a:pt x="0" y="30"/>
                </a:lnTo>
                <a:lnTo>
                  <a:pt x="115" y="12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Freeform 11"/>
          <p:cNvSpPr>
            <a:spLocks/>
          </p:cNvSpPr>
          <p:nvPr/>
        </p:nvSpPr>
        <p:spPr bwMode="auto">
          <a:xfrm>
            <a:off x="6042025" y="3132138"/>
            <a:ext cx="246063" cy="214312"/>
          </a:xfrm>
          <a:custGeom>
            <a:avLst/>
            <a:gdLst>
              <a:gd name="T0" fmla="*/ 0 w 155"/>
              <a:gd name="T1" fmla="*/ 0 h 135"/>
              <a:gd name="T2" fmla="*/ 0 w 155"/>
              <a:gd name="T3" fmla="*/ 2147483647 h 135"/>
              <a:gd name="T4" fmla="*/ 2147483647 w 155"/>
              <a:gd name="T5" fmla="*/ 2147483647 h 135"/>
              <a:gd name="T6" fmla="*/ 0 60000 65536"/>
              <a:gd name="T7" fmla="*/ 0 60000 65536"/>
              <a:gd name="T8" fmla="*/ 0 60000 65536"/>
              <a:gd name="T9" fmla="*/ 0 w 155"/>
              <a:gd name="T10" fmla="*/ 0 h 135"/>
              <a:gd name="T11" fmla="*/ 155 w 155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" h="135">
                <a:moveTo>
                  <a:pt x="0" y="0"/>
                </a:moveTo>
                <a:lnTo>
                  <a:pt x="0" y="45"/>
                </a:lnTo>
                <a:lnTo>
                  <a:pt x="155" y="135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Line 12"/>
          <p:cNvSpPr>
            <a:spLocks noChangeShapeType="1"/>
          </p:cNvSpPr>
          <p:nvPr/>
        </p:nvSpPr>
        <p:spPr bwMode="auto">
          <a:xfrm>
            <a:off x="5821363" y="3527425"/>
            <a:ext cx="260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7" name="Freeform 13"/>
          <p:cNvSpPr>
            <a:spLocks/>
          </p:cNvSpPr>
          <p:nvPr/>
        </p:nvSpPr>
        <p:spPr bwMode="auto">
          <a:xfrm>
            <a:off x="5807075" y="3929063"/>
            <a:ext cx="196850" cy="184150"/>
          </a:xfrm>
          <a:custGeom>
            <a:avLst/>
            <a:gdLst>
              <a:gd name="T0" fmla="*/ 0 w 124"/>
              <a:gd name="T1" fmla="*/ 2147483647 h 116"/>
              <a:gd name="T2" fmla="*/ 2147483647 w 124"/>
              <a:gd name="T3" fmla="*/ 2147483647 h 116"/>
              <a:gd name="T4" fmla="*/ 2147483647 w 124"/>
              <a:gd name="T5" fmla="*/ 0 h 116"/>
              <a:gd name="T6" fmla="*/ 0 60000 65536"/>
              <a:gd name="T7" fmla="*/ 0 60000 65536"/>
              <a:gd name="T8" fmla="*/ 0 60000 65536"/>
              <a:gd name="T9" fmla="*/ 0 w 124"/>
              <a:gd name="T10" fmla="*/ 0 h 116"/>
              <a:gd name="T11" fmla="*/ 124 w 12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16">
                <a:moveTo>
                  <a:pt x="0" y="116"/>
                </a:moveTo>
                <a:lnTo>
                  <a:pt x="33" y="116"/>
                </a:lnTo>
                <a:lnTo>
                  <a:pt x="124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Freeform 14"/>
          <p:cNvSpPr>
            <a:spLocks/>
          </p:cNvSpPr>
          <p:nvPr/>
        </p:nvSpPr>
        <p:spPr bwMode="auto">
          <a:xfrm>
            <a:off x="5710238" y="3684588"/>
            <a:ext cx="268287" cy="79375"/>
          </a:xfrm>
          <a:custGeom>
            <a:avLst/>
            <a:gdLst>
              <a:gd name="T0" fmla="*/ 0 w 169"/>
              <a:gd name="T1" fmla="*/ 0 h 50"/>
              <a:gd name="T2" fmla="*/ 2147483647 w 169"/>
              <a:gd name="T3" fmla="*/ 0 h 50"/>
              <a:gd name="T4" fmla="*/ 2147483647 w 169"/>
              <a:gd name="T5" fmla="*/ 2147483647 h 50"/>
              <a:gd name="T6" fmla="*/ 0 60000 65536"/>
              <a:gd name="T7" fmla="*/ 0 60000 65536"/>
              <a:gd name="T8" fmla="*/ 0 60000 65536"/>
              <a:gd name="T9" fmla="*/ 0 w 169"/>
              <a:gd name="T10" fmla="*/ 0 h 50"/>
              <a:gd name="T11" fmla="*/ 169 w 169"/>
              <a:gd name="T12" fmla="*/ 50 h 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9" h="50">
                <a:moveTo>
                  <a:pt x="0" y="0"/>
                </a:moveTo>
                <a:lnTo>
                  <a:pt x="49" y="0"/>
                </a:lnTo>
                <a:lnTo>
                  <a:pt x="169" y="5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9" name="TextBox 166"/>
          <p:cNvSpPr txBox="1">
            <a:spLocks noChangeArrowheads="1"/>
          </p:cNvSpPr>
          <p:nvPr/>
        </p:nvSpPr>
        <p:spPr bwMode="auto">
          <a:xfrm>
            <a:off x="6199188" y="2047875"/>
            <a:ext cx="16224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Moderate exercise</a:t>
            </a:r>
          </a:p>
          <a:p>
            <a:pPr algn="ctr"/>
            <a:r>
              <a:rPr lang="en-US" sz="800" b="1"/>
              <a:t>Total cardiac output 17.5 L/min.</a:t>
            </a:r>
          </a:p>
        </p:txBody>
      </p:sp>
      <p:sp>
        <p:nvSpPr>
          <p:cNvPr id="22540" name="TextBox 167"/>
          <p:cNvSpPr txBox="1">
            <a:spLocks noChangeArrowheads="1"/>
          </p:cNvSpPr>
          <p:nvPr/>
        </p:nvSpPr>
        <p:spPr bwMode="auto">
          <a:xfrm>
            <a:off x="6899275" y="2466975"/>
            <a:ext cx="6826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Other</a:t>
            </a:r>
          </a:p>
          <a:p>
            <a:pPr algn="ctr"/>
            <a:r>
              <a:rPr lang="en-US" sz="800" b="1"/>
              <a:t>400 mL/min.</a:t>
            </a:r>
          </a:p>
          <a:p>
            <a:pPr algn="ctr"/>
            <a:r>
              <a:rPr lang="en-US" sz="800" b="1"/>
              <a:t>(2.3%)</a:t>
            </a:r>
          </a:p>
        </p:txBody>
      </p:sp>
      <p:sp>
        <p:nvSpPr>
          <p:cNvPr id="22541" name="TextBox 168"/>
          <p:cNvSpPr txBox="1">
            <a:spLocks noChangeArrowheads="1"/>
          </p:cNvSpPr>
          <p:nvPr/>
        </p:nvSpPr>
        <p:spPr bwMode="auto">
          <a:xfrm>
            <a:off x="6305550" y="2517775"/>
            <a:ext cx="6826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Coronary</a:t>
            </a:r>
          </a:p>
          <a:p>
            <a:pPr algn="ctr"/>
            <a:r>
              <a:rPr lang="en-US" sz="800" b="1"/>
              <a:t>750 mL/min.</a:t>
            </a:r>
          </a:p>
          <a:p>
            <a:pPr algn="ctr"/>
            <a:r>
              <a:rPr lang="en-US" sz="800" b="1"/>
              <a:t>(4.3%)</a:t>
            </a:r>
          </a:p>
        </p:txBody>
      </p:sp>
      <p:sp>
        <p:nvSpPr>
          <p:cNvPr id="22542" name="TextBox 169"/>
          <p:cNvSpPr txBox="1">
            <a:spLocks noChangeArrowheads="1"/>
          </p:cNvSpPr>
          <p:nvPr/>
        </p:nvSpPr>
        <p:spPr bwMode="auto">
          <a:xfrm>
            <a:off x="5695950" y="2759075"/>
            <a:ext cx="7683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Cutaneous</a:t>
            </a:r>
          </a:p>
          <a:p>
            <a:pPr algn="ctr"/>
            <a:r>
              <a:rPr lang="en-US" sz="800" b="1"/>
              <a:t>1,900 mL/min.</a:t>
            </a:r>
          </a:p>
          <a:p>
            <a:pPr algn="ctr"/>
            <a:r>
              <a:rPr lang="en-US" sz="800" b="1"/>
              <a:t>(10.9%)</a:t>
            </a:r>
          </a:p>
        </p:txBody>
      </p:sp>
      <p:sp>
        <p:nvSpPr>
          <p:cNvPr id="22543" name="TextBox 170"/>
          <p:cNvSpPr txBox="1">
            <a:spLocks noChangeArrowheads="1"/>
          </p:cNvSpPr>
          <p:nvPr/>
        </p:nvSpPr>
        <p:spPr bwMode="auto">
          <a:xfrm>
            <a:off x="5349875" y="3203575"/>
            <a:ext cx="6826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Cerebral</a:t>
            </a:r>
          </a:p>
          <a:p>
            <a:pPr algn="ctr"/>
            <a:r>
              <a:rPr lang="en-US" sz="800" b="1"/>
              <a:t>750 mL/min.</a:t>
            </a:r>
          </a:p>
          <a:p>
            <a:pPr algn="ctr"/>
            <a:r>
              <a:rPr lang="en-US" sz="800" b="1"/>
              <a:t>(4.3%)</a:t>
            </a:r>
          </a:p>
        </p:txBody>
      </p:sp>
      <p:sp>
        <p:nvSpPr>
          <p:cNvPr id="22544" name="TextBox 171"/>
          <p:cNvSpPr txBox="1">
            <a:spLocks noChangeArrowheads="1"/>
          </p:cNvSpPr>
          <p:nvPr/>
        </p:nvSpPr>
        <p:spPr bwMode="auto">
          <a:xfrm>
            <a:off x="5257800" y="3629025"/>
            <a:ext cx="6826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Renal</a:t>
            </a:r>
          </a:p>
          <a:p>
            <a:pPr algn="ctr"/>
            <a:r>
              <a:rPr lang="en-US" sz="800" b="1"/>
              <a:t>600 mL/min.</a:t>
            </a:r>
          </a:p>
          <a:p>
            <a:pPr algn="ctr"/>
            <a:r>
              <a:rPr lang="en-US" sz="800" b="1"/>
              <a:t>(3.4%)</a:t>
            </a:r>
          </a:p>
        </p:txBody>
      </p:sp>
      <p:sp>
        <p:nvSpPr>
          <p:cNvPr id="22545" name="TextBox 172"/>
          <p:cNvSpPr txBox="1">
            <a:spLocks noChangeArrowheads="1"/>
          </p:cNvSpPr>
          <p:nvPr/>
        </p:nvSpPr>
        <p:spPr bwMode="auto">
          <a:xfrm>
            <a:off x="5254625" y="4060825"/>
            <a:ext cx="6826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Digestive</a:t>
            </a:r>
          </a:p>
          <a:p>
            <a:pPr algn="ctr"/>
            <a:r>
              <a:rPr lang="en-US" sz="800" b="1"/>
              <a:t>600 mL/min.</a:t>
            </a:r>
          </a:p>
          <a:p>
            <a:pPr algn="ctr"/>
            <a:r>
              <a:rPr lang="en-US" sz="800" b="1"/>
              <a:t>(3.4%)</a:t>
            </a:r>
          </a:p>
        </p:txBody>
      </p:sp>
      <p:sp>
        <p:nvSpPr>
          <p:cNvPr id="22546" name="TextBox 173"/>
          <p:cNvSpPr txBox="1">
            <a:spLocks noChangeArrowheads="1"/>
          </p:cNvSpPr>
          <p:nvPr/>
        </p:nvSpPr>
        <p:spPr bwMode="auto">
          <a:xfrm>
            <a:off x="7419975" y="3863975"/>
            <a:ext cx="8255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Muscular</a:t>
            </a:r>
          </a:p>
          <a:p>
            <a:pPr algn="ctr"/>
            <a:r>
              <a:rPr lang="en-US" sz="800" b="1"/>
              <a:t>12,500 mL/min.</a:t>
            </a:r>
          </a:p>
          <a:p>
            <a:pPr algn="ctr"/>
            <a:r>
              <a:rPr lang="en-US" sz="800" b="1"/>
              <a:t>(71.4%)</a:t>
            </a:r>
          </a:p>
        </p:txBody>
      </p:sp>
      <p:sp>
        <p:nvSpPr>
          <p:cNvPr id="22547" name="Line 8"/>
          <p:cNvSpPr>
            <a:spLocks noChangeShapeType="1"/>
          </p:cNvSpPr>
          <p:nvPr/>
        </p:nvSpPr>
        <p:spPr bwMode="auto">
          <a:xfrm>
            <a:off x="2001838" y="2846388"/>
            <a:ext cx="1587" cy="1778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8" name="Freeform 10"/>
          <p:cNvSpPr>
            <a:spLocks/>
          </p:cNvSpPr>
          <p:nvPr/>
        </p:nvSpPr>
        <p:spPr bwMode="auto">
          <a:xfrm>
            <a:off x="1420813" y="2938463"/>
            <a:ext cx="157162" cy="228600"/>
          </a:xfrm>
          <a:custGeom>
            <a:avLst/>
            <a:gdLst>
              <a:gd name="T0" fmla="*/ 0 w 99"/>
              <a:gd name="T1" fmla="*/ 0 h 144"/>
              <a:gd name="T2" fmla="*/ 0 w 99"/>
              <a:gd name="T3" fmla="*/ 2147483647 h 144"/>
              <a:gd name="T4" fmla="*/ 2147483647 w 99"/>
              <a:gd name="T5" fmla="*/ 2147483647 h 144"/>
              <a:gd name="T6" fmla="*/ 0 60000 65536"/>
              <a:gd name="T7" fmla="*/ 0 60000 65536"/>
              <a:gd name="T8" fmla="*/ 0 60000 65536"/>
              <a:gd name="T9" fmla="*/ 0 w 99"/>
              <a:gd name="T10" fmla="*/ 0 h 144"/>
              <a:gd name="T11" fmla="*/ 99 w 99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144">
                <a:moveTo>
                  <a:pt x="0" y="0"/>
                </a:moveTo>
                <a:lnTo>
                  <a:pt x="0" y="32"/>
                </a:lnTo>
                <a:lnTo>
                  <a:pt x="99" y="144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9" name="Freeform 15"/>
          <p:cNvSpPr>
            <a:spLocks/>
          </p:cNvSpPr>
          <p:nvPr/>
        </p:nvSpPr>
        <p:spPr bwMode="auto">
          <a:xfrm>
            <a:off x="1212850" y="3071813"/>
            <a:ext cx="146050" cy="254000"/>
          </a:xfrm>
          <a:custGeom>
            <a:avLst/>
            <a:gdLst>
              <a:gd name="T0" fmla="*/ 0 w 92"/>
              <a:gd name="T1" fmla="*/ 0 h 160"/>
              <a:gd name="T2" fmla="*/ 2147483647 w 92"/>
              <a:gd name="T3" fmla="*/ 0 h 160"/>
              <a:gd name="T4" fmla="*/ 2147483647 w 92"/>
              <a:gd name="T5" fmla="*/ 2147483647 h 160"/>
              <a:gd name="T6" fmla="*/ 0 60000 65536"/>
              <a:gd name="T7" fmla="*/ 0 60000 65536"/>
              <a:gd name="T8" fmla="*/ 0 60000 65536"/>
              <a:gd name="T9" fmla="*/ 0 w 92"/>
              <a:gd name="T10" fmla="*/ 0 h 160"/>
              <a:gd name="T11" fmla="*/ 92 w 92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" h="160">
                <a:moveTo>
                  <a:pt x="0" y="0"/>
                </a:moveTo>
                <a:lnTo>
                  <a:pt x="38" y="0"/>
                </a:lnTo>
                <a:lnTo>
                  <a:pt x="92" y="16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0" name="TextBox 156"/>
          <p:cNvSpPr txBox="1">
            <a:spLocks noChangeArrowheads="1"/>
          </p:cNvSpPr>
          <p:nvPr/>
        </p:nvSpPr>
        <p:spPr bwMode="auto">
          <a:xfrm>
            <a:off x="1530350" y="2060575"/>
            <a:ext cx="14795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At rest</a:t>
            </a:r>
          </a:p>
          <a:p>
            <a:pPr algn="ctr"/>
            <a:r>
              <a:rPr lang="en-US" sz="800" b="1"/>
              <a:t>Total cardiac output 5 L/min.</a:t>
            </a:r>
          </a:p>
        </p:txBody>
      </p:sp>
      <p:sp>
        <p:nvSpPr>
          <p:cNvPr id="22551" name="TextBox 157"/>
          <p:cNvSpPr txBox="1">
            <a:spLocks noChangeArrowheads="1"/>
          </p:cNvSpPr>
          <p:nvPr/>
        </p:nvSpPr>
        <p:spPr bwMode="auto">
          <a:xfrm>
            <a:off x="2676525" y="3889375"/>
            <a:ext cx="7683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Digestive</a:t>
            </a:r>
          </a:p>
          <a:p>
            <a:pPr algn="ctr"/>
            <a:r>
              <a:rPr lang="en-US" sz="800" b="1"/>
              <a:t>1,350 mL/min.</a:t>
            </a:r>
          </a:p>
          <a:p>
            <a:pPr algn="ctr"/>
            <a:r>
              <a:rPr lang="en-US" sz="800" b="1"/>
              <a:t>(27.0%)</a:t>
            </a:r>
          </a:p>
        </p:txBody>
      </p:sp>
      <p:sp>
        <p:nvSpPr>
          <p:cNvPr id="22552" name="TextBox 158"/>
          <p:cNvSpPr txBox="1">
            <a:spLocks noChangeArrowheads="1"/>
          </p:cNvSpPr>
          <p:nvPr/>
        </p:nvSpPr>
        <p:spPr bwMode="auto">
          <a:xfrm>
            <a:off x="1660525" y="4105275"/>
            <a:ext cx="7683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Renal</a:t>
            </a:r>
          </a:p>
          <a:p>
            <a:pPr algn="ctr"/>
            <a:r>
              <a:rPr lang="en-US" sz="800" b="1"/>
              <a:t>1,100 mL/min.</a:t>
            </a:r>
          </a:p>
          <a:p>
            <a:pPr algn="ctr"/>
            <a:r>
              <a:rPr lang="en-US" sz="800" b="1"/>
              <a:t>(22.0%)</a:t>
            </a:r>
          </a:p>
        </p:txBody>
      </p:sp>
      <p:sp>
        <p:nvSpPr>
          <p:cNvPr id="22553" name="TextBox 159"/>
          <p:cNvSpPr txBox="1">
            <a:spLocks noChangeArrowheads="1"/>
          </p:cNvSpPr>
          <p:nvPr/>
        </p:nvSpPr>
        <p:spPr bwMode="auto">
          <a:xfrm>
            <a:off x="1038225" y="3609975"/>
            <a:ext cx="6826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Cerebral</a:t>
            </a:r>
          </a:p>
          <a:p>
            <a:pPr algn="ctr"/>
            <a:r>
              <a:rPr lang="en-US" sz="800" b="1"/>
              <a:t>700 mL/min.</a:t>
            </a:r>
          </a:p>
          <a:p>
            <a:pPr algn="ctr"/>
            <a:r>
              <a:rPr lang="en-US" sz="800" b="1"/>
              <a:t>(14.0%)</a:t>
            </a:r>
          </a:p>
        </p:txBody>
      </p:sp>
      <p:sp>
        <p:nvSpPr>
          <p:cNvPr id="22554" name="TextBox 161"/>
          <p:cNvSpPr txBox="1">
            <a:spLocks noChangeArrowheads="1"/>
          </p:cNvSpPr>
          <p:nvPr/>
        </p:nvSpPr>
        <p:spPr bwMode="auto">
          <a:xfrm>
            <a:off x="1724025" y="2454275"/>
            <a:ext cx="6826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Other</a:t>
            </a:r>
          </a:p>
          <a:p>
            <a:pPr algn="ctr"/>
            <a:r>
              <a:rPr lang="en-US" sz="800" b="1"/>
              <a:t>350 mL/min.</a:t>
            </a:r>
          </a:p>
          <a:p>
            <a:pPr algn="ctr"/>
            <a:r>
              <a:rPr lang="en-US" sz="800" b="1"/>
              <a:t>(7.0%)</a:t>
            </a:r>
          </a:p>
        </p:txBody>
      </p:sp>
      <p:sp>
        <p:nvSpPr>
          <p:cNvPr id="22555" name="TextBox 163"/>
          <p:cNvSpPr txBox="1">
            <a:spLocks noChangeArrowheads="1"/>
          </p:cNvSpPr>
          <p:nvPr/>
        </p:nvSpPr>
        <p:spPr bwMode="auto">
          <a:xfrm>
            <a:off x="609600" y="3000375"/>
            <a:ext cx="6826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Cutaneous</a:t>
            </a:r>
          </a:p>
          <a:p>
            <a:pPr algn="ctr"/>
            <a:r>
              <a:rPr lang="en-US" sz="800" b="1"/>
              <a:t>300 mL/min.</a:t>
            </a:r>
          </a:p>
          <a:p>
            <a:pPr algn="ctr"/>
            <a:r>
              <a:rPr lang="en-US" sz="800" b="1"/>
              <a:t>(6.0%)</a:t>
            </a:r>
          </a:p>
        </p:txBody>
      </p:sp>
      <p:sp>
        <p:nvSpPr>
          <p:cNvPr id="22556" name="TextBox 164"/>
          <p:cNvSpPr txBox="1">
            <a:spLocks noChangeArrowheads="1"/>
          </p:cNvSpPr>
          <p:nvPr/>
        </p:nvSpPr>
        <p:spPr bwMode="auto">
          <a:xfrm>
            <a:off x="2435225" y="3114675"/>
            <a:ext cx="7683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Muscular</a:t>
            </a:r>
          </a:p>
          <a:p>
            <a:pPr algn="ctr"/>
            <a:r>
              <a:rPr lang="en-US" sz="800" b="1"/>
              <a:t>1,000 mL/min.</a:t>
            </a:r>
          </a:p>
          <a:p>
            <a:pPr algn="ctr"/>
            <a:r>
              <a:rPr lang="en-US" sz="800" b="1"/>
              <a:t>(20.0%)</a:t>
            </a:r>
          </a:p>
        </p:txBody>
      </p:sp>
      <p:sp>
        <p:nvSpPr>
          <p:cNvPr id="22557" name="TextBox 165"/>
          <p:cNvSpPr txBox="1">
            <a:spLocks noChangeArrowheads="1"/>
          </p:cNvSpPr>
          <p:nvPr/>
        </p:nvSpPr>
        <p:spPr bwMode="auto">
          <a:xfrm>
            <a:off x="1133475" y="2568575"/>
            <a:ext cx="6826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/>
              <a:t>Coronary</a:t>
            </a:r>
          </a:p>
          <a:p>
            <a:pPr algn="ctr"/>
            <a:r>
              <a:rPr lang="en-US" sz="800" b="1"/>
              <a:t>200 mL/min.</a:t>
            </a:r>
          </a:p>
          <a:p>
            <a:pPr algn="ctr"/>
            <a:r>
              <a:rPr lang="en-US" sz="800" b="1"/>
              <a:t>(4.0%)</a:t>
            </a:r>
          </a:p>
        </p:txBody>
      </p:sp>
      <p:sp>
        <p:nvSpPr>
          <p:cNvPr id="22558" name="Rectangle 5"/>
          <p:cNvSpPr>
            <a:spLocks noChangeArrowheads="1"/>
          </p:cNvSpPr>
          <p:nvPr/>
        </p:nvSpPr>
        <p:spPr bwMode="auto">
          <a:xfrm>
            <a:off x="701675" y="1785938"/>
            <a:ext cx="774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20.16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701675" y="146050"/>
            <a:ext cx="774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23556" name="Picture 4" descr="W:\Processed files\chapt20\chapt20_textedit\jpg\sal03717_20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" y="511175"/>
            <a:ext cx="6615113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Freeform 9"/>
          <p:cNvSpPr>
            <a:spLocks/>
          </p:cNvSpPr>
          <p:nvPr/>
        </p:nvSpPr>
        <p:spPr bwMode="auto">
          <a:xfrm>
            <a:off x="6413500" y="1277938"/>
            <a:ext cx="266700" cy="171450"/>
          </a:xfrm>
          <a:custGeom>
            <a:avLst/>
            <a:gdLst>
              <a:gd name="T0" fmla="*/ 2147483647 w 168"/>
              <a:gd name="T1" fmla="*/ 2147483647 h 108"/>
              <a:gd name="T2" fmla="*/ 2147483647 w 168"/>
              <a:gd name="T3" fmla="*/ 0 h 108"/>
              <a:gd name="T4" fmla="*/ 2147483647 w 168"/>
              <a:gd name="T5" fmla="*/ 0 h 108"/>
              <a:gd name="T6" fmla="*/ 2147483647 w 168"/>
              <a:gd name="T7" fmla="*/ 0 h 108"/>
              <a:gd name="T8" fmla="*/ 2147483647 w 168"/>
              <a:gd name="T9" fmla="*/ 2147483647 h 108"/>
              <a:gd name="T10" fmla="*/ 2147483647 w 168"/>
              <a:gd name="T11" fmla="*/ 2147483647 h 108"/>
              <a:gd name="T12" fmla="*/ 2147483647 w 168"/>
              <a:gd name="T13" fmla="*/ 2147483647 h 108"/>
              <a:gd name="T14" fmla="*/ 2147483647 w 168"/>
              <a:gd name="T15" fmla="*/ 2147483647 h 108"/>
              <a:gd name="T16" fmla="*/ 2147483647 w 168"/>
              <a:gd name="T17" fmla="*/ 2147483647 h 108"/>
              <a:gd name="T18" fmla="*/ 2147483647 w 168"/>
              <a:gd name="T19" fmla="*/ 2147483647 h 108"/>
              <a:gd name="T20" fmla="*/ 2147483647 w 168"/>
              <a:gd name="T21" fmla="*/ 2147483647 h 108"/>
              <a:gd name="T22" fmla="*/ 0 w 168"/>
              <a:gd name="T23" fmla="*/ 2147483647 h 108"/>
              <a:gd name="T24" fmla="*/ 2147483647 w 168"/>
              <a:gd name="T25" fmla="*/ 2147483647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"/>
              <a:gd name="T40" fmla="*/ 0 h 108"/>
              <a:gd name="T41" fmla="*/ 168 w 168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" h="108">
                <a:moveTo>
                  <a:pt x="46" y="56"/>
                </a:moveTo>
                <a:lnTo>
                  <a:pt x="40" y="0"/>
                </a:lnTo>
                <a:lnTo>
                  <a:pt x="42" y="0"/>
                </a:lnTo>
                <a:lnTo>
                  <a:pt x="96" y="48"/>
                </a:lnTo>
                <a:lnTo>
                  <a:pt x="138" y="84"/>
                </a:lnTo>
                <a:lnTo>
                  <a:pt x="168" y="108"/>
                </a:lnTo>
                <a:lnTo>
                  <a:pt x="130" y="104"/>
                </a:lnTo>
                <a:lnTo>
                  <a:pt x="74" y="96"/>
                </a:lnTo>
                <a:lnTo>
                  <a:pt x="2" y="90"/>
                </a:lnTo>
                <a:lnTo>
                  <a:pt x="0" y="88"/>
                </a:lnTo>
                <a:lnTo>
                  <a:pt x="46" y="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Freeform 10"/>
          <p:cNvSpPr>
            <a:spLocks/>
          </p:cNvSpPr>
          <p:nvPr/>
        </p:nvSpPr>
        <p:spPr bwMode="auto">
          <a:xfrm>
            <a:off x="5130800" y="1268413"/>
            <a:ext cx="1377950" cy="165100"/>
          </a:xfrm>
          <a:custGeom>
            <a:avLst/>
            <a:gdLst>
              <a:gd name="T0" fmla="*/ 0 w 868"/>
              <a:gd name="T1" fmla="*/ 2147483647 h 104"/>
              <a:gd name="T2" fmla="*/ 0 w 868"/>
              <a:gd name="T3" fmla="*/ 2147483647 h 104"/>
              <a:gd name="T4" fmla="*/ 2147483647 w 868"/>
              <a:gd name="T5" fmla="*/ 2147483647 h 104"/>
              <a:gd name="T6" fmla="*/ 2147483647 w 868"/>
              <a:gd name="T7" fmla="*/ 2147483647 h 104"/>
              <a:gd name="T8" fmla="*/ 2147483647 w 868"/>
              <a:gd name="T9" fmla="*/ 2147483647 h 104"/>
              <a:gd name="T10" fmla="*/ 2147483647 w 868"/>
              <a:gd name="T11" fmla="*/ 2147483647 h 104"/>
              <a:gd name="T12" fmla="*/ 2147483647 w 868"/>
              <a:gd name="T13" fmla="*/ 2147483647 h 104"/>
              <a:gd name="T14" fmla="*/ 2147483647 w 868"/>
              <a:gd name="T15" fmla="*/ 2147483647 h 104"/>
              <a:gd name="T16" fmla="*/ 2147483647 w 868"/>
              <a:gd name="T17" fmla="*/ 2147483647 h 104"/>
              <a:gd name="T18" fmla="*/ 2147483647 w 868"/>
              <a:gd name="T19" fmla="*/ 2147483647 h 104"/>
              <a:gd name="T20" fmla="*/ 2147483647 w 868"/>
              <a:gd name="T21" fmla="*/ 0 h 104"/>
              <a:gd name="T22" fmla="*/ 2147483647 w 868"/>
              <a:gd name="T23" fmla="*/ 0 h 104"/>
              <a:gd name="T24" fmla="*/ 2147483647 w 868"/>
              <a:gd name="T25" fmla="*/ 0 h 104"/>
              <a:gd name="T26" fmla="*/ 2147483647 w 868"/>
              <a:gd name="T27" fmla="*/ 2147483647 h 104"/>
              <a:gd name="T28" fmla="*/ 2147483647 w 868"/>
              <a:gd name="T29" fmla="*/ 2147483647 h 104"/>
              <a:gd name="T30" fmla="*/ 2147483647 w 868"/>
              <a:gd name="T31" fmla="*/ 2147483647 h 104"/>
              <a:gd name="T32" fmla="*/ 2147483647 w 868"/>
              <a:gd name="T33" fmla="*/ 2147483647 h 104"/>
              <a:gd name="T34" fmla="*/ 2147483647 w 868"/>
              <a:gd name="T35" fmla="*/ 2147483647 h 104"/>
              <a:gd name="T36" fmla="*/ 2147483647 w 868"/>
              <a:gd name="T37" fmla="*/ 2147483647 h 104"/>
              <a:gd name="T38" fmla="*/ 2147483647 w 868"/>
              <a:gd name="T39" fmla="*/ 2147483647 h 104"/>
              <a:gd name="T40" fmla="*/ 2147483647 w 868"/>
              <a:gd name="T41" fmla="*/ 2147483647 h 1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68"/>
              <a:gd name="T64" fmla="*/ 0 h 104"/>
              <a:gd name="T65" fmla="*/ 868 w 868"/>
              <a:gd name="T66" fmla="*/ 104 h 1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68" h="104">
                <a:moveTo>
                  <a:pt x="0" y="104"/>
                </a:moveTo>
                <a:lnTo>
                  <a:pt x="0" y="104"/>
                </a:lnTo>
                <a:lnTo>
                  <a:pt x="18" y="96"/>
                </a:lnTo>
                <a:lnTo>
                  <a:pt x="68" y="74"/>
                </a:lnTo>
                <a:lnTo>
                  <a:pt x="106" y="60"/>
                </a:lnTo>
                <a:lnTo>
                  <a:pt x="148" y="46"/>
                </a:lnTo>
                <a:lnTo>
                  <a:pt x="198" y="32"/>
                </a:lnTo>
                <a:lnTo>
                  <a:pt x="254" y="20"/>
                </a:lnTo>
                <a:lnTo>
                  <a:pt x="316" y="10"/>
                </a:lnTo>
                <a:lnTo>
                  <a:pt x="384" y="4"/>
                </a:lnTo>
                <a:lnTo>
                  <a:pt x="454" y="0"/>
                </a:lnTo>
                <a:lnTo>
                  <a:pt x="492" y="0"/>
                </a:lnTo>
                <a:lnTo>
                  <a:pt x="530" y="0"/>
                </a:lnTo>
                <a:lnTo>
                  <a:pt x="570" y="4"/>
                </a:lnTo>
                <a:lnTo>
                  <a:pt x="610" y="8"/>
                </a:lnTo>
                <a:lnTo>
                  <a:pt x="652" y="14"/>
                </a:lnTo>
                <a:lnTo>
                  <a:pt x="694" y="22"/>
                </a:lnTo>
                <a:lnTo>
                  <a:pt x="736" y="30"/>
                </a:lnTo>
                <a:lnTo>
                  <a:pt x="780" y="42"/>
                </a:lnTo>
                <a:lnTo>
                  <a:pt x="824" y="56"/>
                </a:lnTo>
                <a:lnTo>
                  <a:pt x="868" y="7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Freeform 11"/>
          <p:cNvSpPr>
            <a:spLocks/>
          </p:cNvSpPr>
          <p:nvPr/>
        </p:nvSpPr>
        <p:spPr bwMode="auto">
          <a:xfrm>
            <a:off x="6477000" y="1633538"/>
            <a:ext cx="260350" cy="155575"/>
          </a:xfrm>
          <a:custGeom>
            <a:avLst/>
            <a:gdLst>
              <a:gd name="T0" fmla="*/ 2147483647 w 164"/>
              <a:gd name="T1" fmla="*/ 2147483647 h 98"/>
              <a:gd name="T2" fmla="*/ 2147483647 w 164"/>
              <a:gd name="T3" fmla="*/ 2147483647 h 98"/>
              <a:gd name="T4" fmla="*/ 2147483647 w 164"/>
              <a:gd name="T5" fmla="*/ 0 h 98"/>
              <a:gd name="T6" fmla="*/ 2147483647 w 164"/>
              <a:gd name="T7" fmla="*/ 0 h 98"/>
              <a:gd name="T8" fmla="*/ 2147483647 w 164"/>
              <a:gd name="T9" fmla="*/ 2147483647 h 98"/>
              <a:gd name="T10" fmla="*/ 2147483647 w 164"/>
              <a:gd name="T11" fmla="*/ 2147483647 h 98"/>
              <a:gd name="T12" fmla="*/ 2147483647 w 164"/>
              <a:gd name="T13" fmla="*/ 2147483647 h 98"/>
              <a:gd name="T14" fmla="*/ 2147483647 w 164"/>
              <a:gd name="T15" fmla="*/ 2147483647 h 98"/>
              <a:gd name="T16" fmla="*/ 2147483647 w 164"/>
              <a:gd name="T17" fmla="*/ 2147483647 h 98"/>
              <a:gd name="T18" fmla="*/ 2147483647 w 164"/>
              <a:gd name="T19" fmla="*/ 2147483647 h 98"/>
              <a:gd name="T20" fmla="*/ 2147483647 w 164"/>
              <a:gd name="T21" fmla="*/ 2147483647 h 98"/>
              <a:gd name="T22" fmla="*/ 0 w 164"/>
              <a:gd name="T23" fmla="*/ 2147483647 h 98"/>
              <a:gd name="T24" fmla="*/ 2147483647 w 164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4"/>
              <a:gd name="T40" fmla="*/ 0 h 98"/>
              <a:gd name="T41" fmla="*/ 164 w 164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4" h="98">
                <a:moveTo>
                  <a:pt x="32" y="52"/>
                </a:moveTo>
                <a:lnTo>
                  <a:pt x="6" y="2"/>
                </a:lnTo>
                <a:lnTo>
                  <a:pt x="8" y="0"/>
                </a:lnTo>
                <a:lnTo>
                  <a:pt x="76" y="28"/>
                </a:lnTo>
                <a:lnTo>
                  <a:pt x="128" y="48"/>
                </a:lnTo>
                <a:lnTo>
                  <a:pt x="164" y="60"/>
                </a:lnTo>
                <a:lnTo>
                  <a:pt x="126" y="68"/>
                </a:lnTo>
                <a:lnTo>
                  <a:pt x="72" y="80"/>
                </a:lnTo>
                <a:lnTo>
                  <a:pt x="2" y="98"/>
                </a:lnTo>
                <a:lnTo>
                  <a:pt x="0" y="96"/>
                </a:lnTo>
                <a:lnTo>
                  <a:pt x="32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Freeform 12"/>
          <p:cNvSpPr>
            <a:spLocks/>
          </p:cNvSpPr>
          <p:nvPr/>
        </p:nvSpPr>
        <p:spPr bwMode="auto">
          <a:xfrm>
            <a:off x="6534150" y="3357563"/>
            <a:ext cx="257175" cy="155575"/>
          </a:xfrm>
          <a:custGeom>
            <a:avLst/>
            <a:gdLst>
              <a:gd name="T0" fmla="*/ 2147483647 w 162"/>
              <a:gd name="T1" fmla="*/ 2147483647 h 98"/>
              <a:gd name="T2" fmla="*/ 0 w 162"/>
              <a:gd name="T3" fmla="*/ 2147483647 h 98"/>
              <a:gd name="T4" fmla="*/ 2147483647 w 162"/>
              <a:gd name="T5" fmla="*/ 0 h 98"/>
              <a:gd name="T6" fmla="*/ 2147483647 w 162"/>
              <a:gd name="T7" fmla="*/ 0 h 98"/>
              <a:gd name="T8" fmla="*/ 2147483647 w 162"/>
              <a:gd name="T9" fmla="*/ 2147483647 h 98"/>
              <a:gd name="T10" fmla="*/ 2147483647 w 162"/>
              <a:gd name="T11" fmla="*/ 2147483647 h 98"/>
              <a:gd name="T12" fmla="*/ 2147483647 w 162"/>
              <a:gd name="T13" fmla="*/ 2147483647 h 98"/>
              <a:gd name="T14" fmla="*/ 2147483647 w 162"/>
              <a:gd name="T15" fmla="*/ 2147483647 h 98"/>
              <a:gd name="T16" fmla="*/ 2147483647 w 162"/>
              <a:gd name="T17" fmla="*/ 2147483647 h 98"/>
              <a:gd name="T18" fmla="*/ 2147483647 w 162"/>
              <a:gd name="T19" fmla="*/ 2147483647 h 98"/>
              <a:gd name="T20" fmla="*/ 2147483647 w 162"/>
              <a:gd name="T21" fmla="*/ 2147483647 h 98"/>
              <a:gd name="T22" fmla="*/ 2147483647 w 162"/>
              <a:gd name="T23" fmla="*/ 2147483647 h 98"/>
              <a:gd name="T24" fmla="*/ 2147483647 w 162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2"/>
              <a:gd name="T40" fmla="*/ 0 h 98"/>
              <a:gd name="T41" fmla="*/ 162 w 162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2" h="98">
                <a:moveTo>
                  <a:pt x="30" y="48"/>
                </a:moveTo>
                <a:lnTo>
                  <a:pt x="0" y="2"/>
                </a:lnTo>
                <a:lnTo>
                  <a:pt x="2" y="0"/>
                </a:lnTo>
                <a:lnTo>
                  <a:pt x="72" y="20"/>
                </a:lnTo>
                <a:lnTo>
                  <a:pt x="126" y="34"/>
                </a:lnTo>
                <a:lnTo>
                  <a:pt x="162" y="44"/>
                </a:lnTo>
                <a:lnTo>
                  <a:pt x="126" y="56"/>
                </a:lnTo>
                <a:lnTo>
                  <a:pt x="74" y="74"/>
                </a:lnTo>
                <a:lnTo>
                  <a:pt x="4" y="98"/>
                </a:lnTo>
                <a:lnTo>
                  <a:pt x="30" y="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1" name="Freeform 13"/>
          <p:cNvSpPr>
            <a:spLocks/>
          </p:cNvSpPr>
          <p:nvPr/>
        </p:nvSpPr>
        <p:spPr bwMode="auto">
          <a:xfrm>
            <a:off x="5337175" y="1709738"/>
            <a:ext cx="1257300" cy="485775"/>
          </a:xfrm>
          <a:custGeom>
            <a:avLst/>
            <a:gdLst>
              <a:gd name="T0" fmla="*/ 0 w 792"/>
              <a:gd name="T1" fmla="*/ 2147483647 h 306"/>
              <a:gd name="T2" fmla="*/ 0 w 792"/>
              <a:gd name="T3" fmla="*/ 2147483647 h 306"/>
              <a:gd name="T4" fmla="*/ 2147483647 w 792"/>
              <a:gd name="T5" fmla="*/ 2147483647 h 306"/>
              <a:gd name="T6" fmla="*/ 2147483647 w 792"/>
              <a:gd name="T7" fmla="*/ 2147483647 h 306"/>
              <a:gd name="T8" fmla="*/ 2147483647 w 792"/>
              <a:gd name="T9" fmla="*/ 2147483647 h 306"/>
              <a:gd name="T10" fmla="*/ 2147483647 w 792"/>
              <a:gd name="T11" fmla="*/ 2147483647 h 306"/>
              <a:gd name="T12" fmla="*/ 2147483647 w 792"/>
              <a:gd name="T13" fmla="*/ 2147483647 h 306"/>
              <a:gd name="T14" fmla="*/ 2147483647 w 792"/>
              <a:gd name="T15" fmla="*/ 2147483647 h 306"/>
              <a:gd name="T16" fmla="*/ 2147483647 w 792"/>
              <a:gd name="T17" fmla="*/ 2147483647 h 306"/>
              <a:gd name="T18" fmla="*/ 2147483647 w 792"/>
              <a:gd name="T19" fmla="*/ 2147483647 h 306"/>
              <a:gd name="T20" fmla="*/ 2147483647 w 792"/>
              <a:gd name="T21" fmla="*/ 2147483647 h 306"/>
              <a:gd name="T22" fmla="*/ 2147483647 w 792"/>
              <a:gd name="T23" fmla="*/ 2147483647 h 306"/>
              <a:gd name="T24" fmla="*/ 2147483647 w 792"/>
              <a:gd name="T25" fmla="*/ 2147483647 h 306"/>
              <a:gd name="T26" fmla="*/ 2147483647 w 792"/>
              <a:gd name="T27" fmla="*/ 2147483647 h 306"/>
              <a:gd name="T28" fmla="*/ 2147483647 w 792"/>
              <a:gd name="T29" fmla="*/ 2147483647 h 306"/>
              <a:gd name="T30" fmla="*/ 2147483647 w 792"/>
              <a:gd name="T31" fmla="*/ 2147483647 h 306"/>
              <a:gd name="T32" fmla="*/ 2147483647 w 792"/>
              <a:gd name="T33" fmla="*/ 2147483647 h 306"/>
              <a:gd name="T34" fmla="*/ 2147483647 w 792"/>
              <a:gd name="T35" fmla="*/ 2147483647 h 306"/>
              <a:gd name="T36" fmla="*/ 2147483647 w 792"/>
              <a:gd name="T37" fmla="*/ 0 h 306"/>
              <a:gd name="T38" fmla="*/ 2147483647 w 792"/>
              <a:gd name="T39" fmla="*/ 0 h 306"/>
              <a:gd name="T40" fmla="*/ 2147483647 w 792"/>
              <a:gd name="T41" fmla="*/ 0 h 306"/>
              <a:gd name="T42" fmla="*/ 2147483647 w 792"/>
              <a:gd name="T43" fmla="*/ 2147483647 h 30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92"/>
              <a:gd name="T67" fmla="*/ 0 h 306"/>
              <a:gd name="T68" fmla="*/ 792 w 792"/>
              <a:gd name="T69" fmla="*/ 306 h 30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92" h="306">
                <a:moveTo>
                  <a:pt x="0" y="306"/>
                </a:moveTo>
                <a:lnTo>
                  <a:pt x="0" y="306"/>
                </a:lnTo>
                <a:lnTo>
                  <a:pt x="14" y="290"/>
                </a:lnTo>
                <a:lnTo>
                  <a:pt x="56" y="252"/>
                </a:lnTo>
                <a:lnTo>
                  <a:pt x="86" y="226"/>
                </a:lnTo>
                <a:lnTo>
                  <a:pt x="122" y="198"/>
                </a:lnTo>
                <a:lnTo>
                  <a:pt x="166" y="168"/>
                </a:lnTo>
                <a:lnTo>
                  <a:pt x="214" y="138"/>
                </a:lnTo>
                <a:lnTo>
                  <a:pt x="268" y="108"/>
                </a:lnTo>
                <a:lnTo>
                  <a:pt x="328" y="80"/>
                </a:lnTo>
                <a:lnTo>
                  <a:pt x="360" y="68"/>
                </a:lnTo>
                <a:lnTo>
                  <a:pt x="394" y="54"/>
                </a:lnTo>
                <a:lnTo>
                  <a:pt x="428" y="44"/>
                </a:lnTo>
                <a:lnTo>
                  <a:pt x="464" y="32"/>
                </a:lnTo>
                <a:lnTo>
                  <a:pt x="500" y="24"/>
                </a:lnTo>
                <a:lnTo>
                  <a:pt x="540" y="16"/>
                </a:lnTo>
                <a:lnTo>
                  <a:pt x="578" y="8"/>
                </a:lnTo>
                <a:lnTo>
                  <a:pt x="620" y="4"/>
                </a:lnTo>
                <a:lnTo>
                  <a:pt x="660" y="0"/>
                </a:lnTo>
                <a:lnTo>
                  <a:pt x="704" y="0"/>
                </a:lnTo>
                <a:lnTo>
                  <a:pt x="748" y="0"/>
                </a:lnTo>
                <a:lnTo>
                  <a:pt x="792" y="2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Freeform 14"/>
          <p:cNvSpPr>
            <a:spLocks/>
          </p:cNvSpPr>
          <p:nvPr/>
        </p:nvSpPr>
        <p:spPr bwMode="auto">
          <a:xfrm>
            <a:off x="6518275" y="4684713"/>
            <a:ext cx="263525" cy="155575"/>
          </a:xfrm>
          <a:custGeom>
            <a:avLst/>
            <a:gdLst>
              <a:gd name="T0" fmla="*/ 2147483647 w 166"/>
              <a:gd name="T1" fmla="*/ 2147483647 h 98"/>
              <a:gd name="T2" fmla="*/ 2147483647 w 166"/>
              <a:gd name="T3" fmla="*/ 2147483647 h 98"/>
              <a:gd name="T4" fmla="*/ 2147483647 w 166"/>
              <a:gd name="T5" fmla="*/ 2147483647 h 98"/>
              <a:gd name="T6" fmla="*/ 2147483647 w 166"/>
              <a:gd name="T7" fmla="*/ 2147483647 h 98"/>
              <a:gd name="T8" fmla="*/ 2147483647 w 166"/>
              <a:gd name="T9" fmla="*/ 2147483647 h 98"/>
              <a:gd name="T10" fmla="*/ 2147483647 w 166"/>
              <a:gd name="T11" fmla="*/ 2147483647 h 98"/>
              <a:gd name="T12" fmla="*/ 2147483647 w 166"/>
              <a:gd name="T13" fmla="*/ 2147483647 h 98"/>
              <a:gd name="T14" fmla="*/ 2147483647 w 166"/>
              <a:gd name="T15" fmla="*/ 2147483647 h 98"/>
              <a:gd name="T16" fmla="*/ 2147483647 w 166"/>
              <a:gd name="T17" fmla="*/ 2147483647 h 98"/>
              <a:gd name="T18" fmla="*/ 2147483647 w 166"/>
              <a:gd name="T19" fmla="*/ 2147483647 h 98"/>
              <a:gd name="T20" fmla="*/ 2147483647 w 166"/>
              <a:gd name="T21" fmla="*/ 0 h 98"/>
              <a:gd name="T22" fmla="*/ 0 w 166"/>
              <a:gd name="T23" fmla="*/ 2147483647 h 98"/>
              <a:gd name="T24" fmla="*/ 2147483647 w 166"/>
              <a:gd name="T25" fmla="*/ 2147483647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6"/>
              <a:gd name="T40" fmla="*/ 0 h 98"/>
              <a:gd name="T41" fmla="*/ 166 w 166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6" h="98">
                <a:moveTo>
                  <a:pt x="34" y="46"/>
                </a:moveTo>
                <a:lnTo>
                  <a:pt x="12" y="98"/>
                </a:lnTo>
                <a:lnTo>
                  <a:pt x="14" y="98"/>
                </a:lnTo>
                <a:lnTo>
                  <a:pt x="80" y="68"/>
                </a:lnTo>
                <a:lnTo>
                  <a:pt x="132" y="46"/>
                </a:lnTo>
                <a:lnTo>
                  <a:pt x="166" y="32"/>
                </a:lnTo>
                <a:lnTo>
                  <a:pt x="128" y="26"/>
                </a:lnTo>
                <a:lnTo>
                  <a:pt x="74" y="16"/>
                </a:lnTo>
                <a:lnTo>
                  <a:pt x="2" y="0"/>
                </a:lnTo>
                <a:lnTo>
                  <a:pt x="0" y="2"/>
                </a:lnTo>
                <a:lnTo>
                  <a:pt x="34" y="4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3" name="Freeform 15"/>
          <p:cNvSpPr>
            <a:spLocks/>
          </p:cNvSpPr>
          <p:nvPr/>
        </p:nvSpPr>
        <p:spPr bwMode="auto">
          <a:xfrm>
            <a:off x="6451600" y="5554663"/>
            <a:ext cx="260350" cy="152400"/>
          </a:xfrm>
          <a:custGeom>
            <a:avLst/>
            <a:gdLst>
              <a:gd name="T0" fmla="*/ 2147483647 w 164"/>
              <a:gd name="T1" fmla="*/ 2147483647 h 96"/>
              <a:gd name="T2" fmla="*/ 0 w 164"/>
              <a:gd name="T3" fmla="*/ 2147483647 h 96"/>
              <a:gd name="T4" fmla="*/ 0 w 164"/>
              <a:gd name="T5" fmla="*/ 2147483647 h 96"/>
              <a:gd name="T6" fmla="*/ 0 w 164"/>
              <a:gd name="T7" fmla="*/ 2147483647 h 96"/>
              <a:gd name="T8" fmla="*/ 2147483647 w 164"/>
              <a:gd name="T9" fmla="*/ 2147483647 h 96"/>
              <a:gd name="T10" fmla="*/ 2147483647 w 164"/>
              <a:gd name="T11" fmla="*/ 2147483647 h 96"/>
              <a:gd name="T12" fmla="*/ 2147483647 w 164"/>
              <a:gd name="T13" fmla="*/ 2147483647 h 96"/>
              <a:gd name="T14" fmla="*/ 2147483647 w 164"/>
              <a:gd name="T15" fmla="*/ 2147483647 h 96"/>
              <a:gd name="T16" fmla="*/ 2147483647 w 164"/>
              <a:gd name="T17" fmla="*/ 2147483647 h 96"/>
              <a:gd name="T18" fmla="*/ 2147483647 w 164"/>
              <a:gd name="T19" fmla="*/ 2147483647 h 96"/>
              <a:gd name="T20" fmla="*/ 2147483647 w 164"/>
              <a:gd name="T21" fmla="*/ 0 h 96"/>
              <a:gd name="T22" fmla="*/ 2147483647 w 164"/>
              <a:gd name="T23" fmla="*/ 0 h 96"/>
              <a:gd name="T24" fmla="*/ 2147483647 w 164"/>
              <a:gd name="T25" fmla="*/ 2147483647 h 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4"/>
              <a:gd name="T40" fmla="*/ 0 h 96"/>
              <a:gd name="T41" fmla="*/ 164 w 164"/>
              <a:gd name="T42" fmla="*/ 96 h 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4" h="96">
                <a:moveTo>
                  <a:pt x="34" y="52"/>
                </a:moveTo>
                <a:lnTo>
                  <a:pt x="0" y="96"/>
                </a:lnTo>
                <a:lnTo>
                  <a:pt x="72" y="82"/>
                </a:lnTo>
                <a:lnTo>
                  <a:pt x="128" y="72"/>
                </a:lnTo>
                <a:lnTo>
                  <a:pt x="164" y="66"/>
                </a:lnTo>
                <a:lnTo>
                  <a:pt x="130" y="52"/>
                </a:lnTo>
                <a:lnTo>
                  <a:pt x="78" y="30"/>
                </a:lnTo>
                <a:lnTo>
                  <a:pt x="12" y="0"/>
                </a:lnTo>
                <a:lnTo>
                  <a:pt x="10" y="0"/>
                </a:lnTo>
                <a:lnTo>
                  <a:pt x="34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4" name="Freeform 16"/>
          <p:cNvSpPr>
            <a:spLocks/>
          </p:cNvSpPr>
          <p:nvPr/>
        </p:nvSpPr>
        <p:spPr bwMode="auto">
          <a:xfrm>
            <a:off x="5464175" y="4284663"/>
            <a:ext cx="1190625" cy="476250"/>
          </a:xfrm>
          <a:custGeom>
            <a:avLst/>
            <a:gdLst>
              <a:gd name="T0" fmla="*/ 0 w 750"/>
              <a:gd name="T1" fmla="*/ 0 h 300"/>
              <a:gd name="T2" fmla="*/ 0 w 750"/>
              <a:gd name="T3" fmla="*/ 0 h 300"/>
              <a:gd name="T4" fmla="*/ 2147483647 w 750"/>
              <a:gd name="T5" fmla="*/ 2147483647 h 300"/>
              <a:gd name="T6" fmla="*/ 2147483647 w 750"/>
              <a:gd name="T7" fmla="*/ 2147483647 h 300"/>
              <a:gd name="T8" fmla="*/ 2147483647 w 750"/>
              <a:gd name="T9" fmla="*/ 2147483647 h 300"/>
              <a:gd name="T10" fmla="*/ 2147483647 w 750"/>
              <a:gd name="T11" fmla="*/ 2147483647 h 300"/>
              <a:gd name="T12" fmla="*/ 2147483647 w 750"/>
              <a:gd name="T13" fmla="*/ 2147483647 h 300"/>
              <a:gd name="T14" fmla="*/ 2147483647 w 750"/>
              <a:gd name="T15" fmla="*/ 2147483647 h 300"/>
              <a:gd name="T16" fmla="*/ 2147483647 w 750"/>
              <a:gd name="T17" fmla="*/ 2147483647 h 300"/>
              <a:gd name="T18" fmla="*/ 2147483647 w 750"/>
              <a:gd name="T19" fmla="*/ 2147483647 h 300"/>
              <a:gd name="T20" fmla="*/ 2147483647 w 750"/>
              <a:gd name="T21" fmla="*/ 2147483647 h 300"/>
              <a:gd name="T22" fmla="*/ 2147483647 w 750"/>
              <a:gd name="T23" fmla="*/ 2147483647 h 300"/>
              <a:gd name="T24" fmla="*/ 2147483647 w 750"/>
              <a:gd name="T25" fmla="*/ 2147483647 h 300"/>
              <a:gd name="T26" fmla="*/ 2147483647 w 750"/>
              <a:gd name="T27" fmla="*/ 2147483647 h 300"/>
              <a:gd name="T28" fmla="*/ 2147483647 w 750"/>
              <a:gd name="T29" fmla="*/ 2147483647 h 300"/>
              <a:gd name="T30" fmla="*/ 2147483647 w 750"/>
              <a:gd name="T31" fmla="*/ 2147483647 h 300"/>
              <a:gd name="T32" fmla="*/ 2147483647 w 750"/>
              <a:gd name="T33" fmla="*/ 2147483647 h 300"/>
              <a:gd name="T34" fmla="*/ 2147483647 w 750"/>
              <a:gd name="T35" fmla="*/ 2147483647 h 300"/>
              <a:gd name="T36" fmla="*/ 2147483647 w 750"/>
              <a:gd name="T37" fmla="*/ 2147483647 h 300"/>
              <a:gd name="T38" fmla="*/ 2147483647 w 750"/>
              <a:gd name="T39" fmla="*/ 2147483647 h 300"/>
              <a:gd name="T40" fmla="*/ 2147483647 w 750"/>
              <a:gd name="T41" fmla="*/ 2147483647 h 300"/>
              <a:gd name="T42" fmla="*/ 2147483647 w 750"/>
              <a:gd name="T43" fmla="*/ 2147483647 h 300"/>
              <a:gd name="T44" fmla="*/ 2147483647 w 750"/>
              <a:gd name="T45" fmla="*/ 2147483647 h 3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50"/>
              <a:gd name="T70" fmla="*/ 0 h 300"/>
              <a:gd name="T71" fmla="*/ 750 w 750"/>
              <a:gd name="T72" fmla="*/ 300 h 3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50" h="300">
                <a:moveTo>
                  <a:pt x="0" y="0"/>
                </a:moveTo>
                <a:lnTo>
                  <a:pt x="0" y="0"/>
                </a:lnTo>
                <a:lnTo>
                  <a:pt x="12" y="16"/>
                </a:lnTo>
                <a:lnTo>
                  <a:pt x="28" y="32"/>
                </a:lnTo>
                <a:lnTo>
                  <a:pt x="50" y="54"/>
                </a:lnTo>
                <a:lnTo>
                  <a:pt x="76" y="80"/>
                </a:lnTo>
                <a:lnTo>
                  <a:pt x="110" y="108"/>
                </a:lnTo>
                <a:lnTo>
                  <a:pt x="148" y="138"/>
                </a:lnTo>
                <a:lnTo>
                  <a:pt x="194" y="168"/>
                </a:lnTo>
                <a:lnTo>
                  <a:pt x="244" y="198"/>
                </a:lnTo>
                <a:lnTo>
                  <a:pt x="300" y="226"/>
                </a:lnTo>
                <a:lnTo>
                  <a:pt x="330" y="238"/>
                </a:lnTo>
                <a:lnTo>
                  <a:pt x="360" y="250"/>
                </a:lnTo>
                <a:lnTo>
                  <a:pt x="394" y="262"/>
                </a:lnTo>
                <a:lnTo>
                  <a:pt x="428" y="272"/>
                </a:lnTo>
                <a:lnTo>
                  <a:pt x="464" y="280"/>
                </a:lnTo>
                <a:lnTo>
                  <a:pt x="500" y="288"/>
                </a:lnTo>
                <a:lnTo>
                  <a:pt x="538" y="294"/>
                </a:lnTo>
                <a:lnTo>
                  <a:pt x="578" y="296"/>
                </a:lnTo>
                <a:lnTo>
                  <a:pt x="620" y="298"/>
                </a:lnTo>
                <a:lnTo>
                  <a:pt x="662" y="300"/>
                </a:lnTo>
                <a:lnTo>
                  <a:pt x="704" y="298"/>
                </a:lnTo>
                <a:lnTo>
                  <a:pt x="750" y="292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5" name="Freeform 17"/>
          <p:cNvSpPr>
            <a:spLocks/>
          </p:cNvSpPr>
          <p:nvPr/>
        </p:nvSpPr>
        <p:spPr bwMode="auto">
          <a:xfrm>
            <a:off x="6264275" y="3424238"/>
            <a:ext cx="412750" cy="9525"/>
          </a:xfrm>
          <a:custGeom>
            <a:avLst/>
            <a:gdLst>
              <a:gd name="T0" fmla="*/ 0 w 260"/>
              <a:gd name="T1" fmla="*/ 2147483647 h 6"/>
              <a:gd name="T2" fmla="*/ 0 w 260"/>
              <a:gd name="T3" fmla="*/ 2147483647 h 6"/>
              <a:gd name="T4" fmla="*/ 2147483647 w 260"/>
              <a:gd name="T5" fmla="*/ 2147483647 h 6"/>
              <a:gd name="T6" fmla="*/ 2147483647 w 260"/>
              <a:gd name="T7" fmla="*/ 2147483647 h 6"/>
              <a:gd name="T8" fmla="*/ 2147483647 w 260"/>
              <a:gd name="T9" fmla="*/ 2147483647 h 6"/>
              <a:gd name="T10" fmla="*/ 2147483647 w 260"/>
              <a:gd name="T11" fmla="*/ 2147483647 h 6"/>
              <a:gd name="T12" fmla="*/ 2147483647 w 260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0"/>
              <a:gd name="T22" fmla="*/ 0 h 6"/>
              <a:gd name="T23" fmla="*/ 260 w 260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0" h="6">
                <a:moveTo>
                  <a:pt x="0" y="2"/>
                </a:moveTo>
                <a:lnTo>
                  <a:pt x="0" y="2"/>
                </a:lnTo>
                <a:lnTo>
                  <a:pt x="32" y="4"/>
                </a:lnTo>
                <a:lnTo>
                  <a:pt x="106" y="6"/>
                </a:lnTo>
                <a:lnTo>
                  <a:pt x="192" y="6"/>
                </a:lnTo>
                <a:lnTo>
                  <a:pt x="230" y="4"/>
                </a:lnTo>
                <a:lnTo>
                  <a:pt x="260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6" name="Freeform 18"/>
          <p:cNvSpPr>
            <a:spLocks/>
          </p:cNvSpPr>
          <p:nvPr/>
        </p:nvSpPr>
        <p:spPr bwMode="auto">
          <a:xfrm>
            <a:off x="5521325" y="2767013"/>
            <a:ext cx="266700" cy="149225"/>
          </a:xfrm>
          <a:custGeom>
            <a:avLst/>
            <a:gdLst>
              <a:gd name="T0" fmla="*/ 2147483647 w 168"/>
              <a:gd name="T1" fmla="*/ 2147483647 h 94"/>
              <a:gd name="T2" fmla="*/ 0 w 168"/>
              <a:gd name="T3" fmla="*/ 2147483647 h 94"/>
              <a:gd name="T4" fmla="*/ 2147483647 w 168"/>
              <a:gd name="T5" fmla="*/ 2147483647 h 94"/>
              <a:gd name="T6" fmla="*/ 2147483647 w 168"/>
              <a:gd name="T7" fmla="*/ 2147483647 h 94"/>
              <a:gd name="T8" fmla="*/ 2147483647 w 168"/>
              <a:gd name="T9" fmla="*/ 2147483647 h 94"/>
              <a:gd name="T10" fmla="*/ 2147483647 w 168"/>
              <a:gd name="T11" fmla="*/ 2147483647 h 94"/>
              <a:gd name="T12" fmla="*/ 2147483647 w 168"/>
              <a:gd name="T13" fmla="*/ 2147483647 h 94"/>
              <a:gd name="T14" fmla="*/ 2147483647 w 168"/>
              <a:gd name="T15" fmla="*/ 2147483647 h 94"/>
              <a:gd name="T16" fmla="*/ 2147483647 w 168"/>
              <a:gd name="T17" fmla="*/ 2147483647 h 94"/>
              <a:gd name="T18" fmla="*/ 2147483647 w 168"/>
              <a:gd name="T19" fmla="*/ 2147483647 h 94"/>
              <a:gd name="T20" fmla="*/ 2147483647 w 168"/>
              <a:gd name="T21" fmla="*/ 0 h 94"/>
              <a:gd name="T22" fmla="*/ 2147483647 w 168"/>
              <a:gd name="T23" fmla="*/ 0 h 94"/>
              <a:gd name="T24" fmla="*/ 2147483647 w 168"/>
              <a:gd name="T25" fmla="*/ 2147483647 h 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"/>
              <a:gd name="T40" fmla="*/ 0 h 94"/>
              <a:gd name="T41" fmla="*/ 168 w 168"/>
              <a:gd name="T42" fmla="*/ 94 h 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" h="94">
                <a:moveTo>
                  <a:pt x="40" y="54"/>
                </a:moveTo>
                <a:lnTo>
                  <a:pt x="0" y="92"/>
                </a:lnTo>
                <a:lnTo>
                  <a:pt x="2" y="94"/>
                </a:lnTo>
                <a:lnTo>
                  <a:pt x="74" y="90"/>
                </a:lnTo>
                <a:lnTo>
                  <a:pt x="130" y="86"/>
                </a:lnTo>
                <a:lnTo>
                  <a:pt x="168" y="84"/>
                </a:lnTo>
                <a:lnTo>
                  <a:pt x="136" y="66"/>
                </a:lnTo>
                <a:lnTo>
                  <a:pt x="88" y="38"/>
                </a:lnTo>
                <a:lnTo>
                  <a:pt x="26" y="0"/>
                </a:lnTo>
                <a:lnTo>
                  <a:pt x="24" y="0"/>
                </a:lnTo>
                <a:lnTo>
                  <a:pt x="40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7" name="Freeform 19"/>
          <p:cNvSpPr>
            <a:spLocks/>
          </p:cNvSpPr>
          <p:nvPr/>
        </p:nvSpPr>
        <p:spPr bwMode="auto">
          <a:xfrm>
            <a:off x="5207000" y="2814638"/>
            <a:ext cx="406400" cy="47625"/>
          </a:xfrm>
          <a:custGeom>
            <a:avLst/>
            <a:gdLst>
              <a:gd name="T0" fmla="*/ 0 w 256"/>
              <a:gd name="T1" fmla="*/ 0 h 30"/>
              <a:gd name="T2" fmla="*/ 0 w 256"/>
              <a:gd name="T3" fmla="*/ 0 h 30"/>
              <a:gd name="T4" fmla="*/ 2147483647 w 256"/>
              <a:gd name="T5" fmla="*/ 2147483647 h 30"/>
              <a:gd name="T6" fmla="*/ 2147483647 w 256"/>
              <a:gd name="T7" fmla="*/ 2147483647 h 30"/>
              <a:gd name="T8" fmla="*/ 2147483647 w 256"/>
              <a:gd name="T9" fmla="*/ 2147483647 h 30"/>
              <a:gd name="T10" fmla="*/ 2147483647 w 256"/>
              <a:gd name="T11" fmla="*/ 2147483647 h 30"/>
              <a:gd name="T12" fmla="*/ 2147483647 w 256"/>
              <a:gd name="T13" fmla="*/ 2147483647 h 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6"/>
              <a:gd name="T22" fmla="*/ 0 h 30"/>
              <a:gd name="T23" fmla="*/ 256 w 256"/>
              <a:gd name="T24" fmla="*/ 30 h 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6" h="30">
                <a:moveTo>
                  <a:pt x="0" y="0"/>
                </a:moveTo>
                <a:lnTo>
                  <a:pt x="0" y="0"/>
                </a:lnTo>
                <a:lnTo>
                  <a:pt x="32" y="2"/>
                </a:lnTo>
                <a:lnTo>
                  <a:pt x="106" y="8"/>
                </a:lnTo>
                <a:lnTo>
                  <a:pt x="192" y="18"/>
                </a:lnTo>
                <a:lnTo>
                  <a:pt x="228" y="22"/>
                </a:lnTo>
                <a:lnTo>
                  <a:pt x="256" y="3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8" name="Freeform 20"/>
          <p:cNvSpPr>
            <a:spLocks/>
          </p:cNvSpPr>
          <p:nvPr/>
        </p:nvSpPr>
        <p:spPr bwMode="auto">
          <a:xfrm>
            <a:off x="4838700" y="5399088"/>
            <a:ext cx="1682750" cy="260350"/>
          </a:xfrm>
          <a:custGeom>
            <a:avLst/>
            <a:gdLst>
              <a:gd name="T0" fmla="*/ 0 w 1060"/>
              <a:gd name="T1" fmla="*/ 0 h 164"/>
              <a:gd name="T2" fmla="*/ 0 w 1060"/>
              <a:gd name="T3" fmla="*/ 0 h 164"/>
              <a:gd name="T4" fmla="*/ 2147483647 w 1060"/>
              <a:gd name="T5" fmla="*/ 2147483647 h 164"/>
              <a:gd name="T6" fmla="*/ 2147483647 w 1060"/>
              <a:gd name="T7" fmla="*/ 2147483647 h 164"/>
              <a:gd name="T8" fmla="*/ 2147483647 w 1060"/>
              <a:gd name="T9" fmla="*/ 2147483647 h 164"/>
              <a:gd name="T10" fmla="*/ 2147483647 w 1060"/>
              <a:gd name="T11" fmla="*/ 2147483647 h 164"/>
              <a:gd name="T12" fmla="*/ 2147483647 w 1060"/>
              <a:gd name="T13" fmla="*/ 2147483647 h 164"/>
              <a:gd name="T14" fmla="*/ 2147483647 w 1060"/>
              <a:gd name="T15" fmla="*/ 2147483647 h 164"/>
              <a:gd name="T16" fmla="*/ 2147483647 w 1060"/>
              <a:gd name="T17" fmla="*/ 2147483647 h 164"/>
              <a:gd name="T18" fmla="*/ 2147483647 w 1060"/>
              <a:gd name="T19" fmla="*/ 2147483647 h 164"/>
              <a:gd name="T20" fmla="*/ 2147483647 w 1060"/>
              <a:gd name="T21" fmla="*/ 2147483647 h 164"/>
              <a:gd name="T22" fmla="*/ 2147483647 w 1060"/>
              <a:gd name="T23" fmla="*/ 2147483647 h 164"/>
              <a:gd name="T24" fmla="*/ 2147483647 w 1060"/>
              <a:gd name="T25" fmla="*/ 2147483647 h 164"/>
              <a:gd name="T26" fmla="*/ 2147483647 w 1060"/>
              <a:gd name="T27" fmla="*/ 2147483647 h 164"/>
              <a:gd name="T28" fmla="*/ 2147483647 w 1060"/>
              <a:gd name="T29" fmla="*/ 2147483647 h 164"/>
              <a:gd name="T30" fmla="*/ 2147483647 w 1060"/>
              <a:gd name="T31" fmla="*/ 2147483647 h 164"/>
              <a:gd name="T32" fmla="*/ 2147483647 w 1060"/>
              <a:gd name="T33" fmla="*/ 2147483647 h 164"/>
              <a:gd name="T34" fmla="*/ 2147483647 w 1060"/>
              <a:gd name="T35" fmla="*/ 2147483647 h 164"/>
              <a:gd name="T36" fmla="*/ 2147483647 w 1060"/>
              <a:gd name="T37" fmla="*/ 2147483647 h 164"/>
              <a:gd name="T38" fmla="*/ 2147483647 w 1060"/>
              <a:gd name="T39" fmla="*/ 2147483647 h 164"/>
              <a:gd name="T40" fmla="*/ 2147483647 w 1060"/>
              <a:gd name="T41" fmla="*/ 2147483647 h 164"/>
              <a:gd name="T42" fmla="*/ 2147483647 w 1060"/>
              <a:gd name="T43" fmla="*/ 2147483647 h 164"/>
              <a:gd name="T44" fmla="*/ 2147483647 w 1060"/>
              <a:gd name="T45" fmla="*/ 2147483647 h 16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60"/>
              <a:gd name="T70" fmla="*/ 0 h 164"/>
              <a:gd name="T71" fmla="*/ 1060 w 1060"/>
              <a:gd name="T72" fmla="*/ 164 h 16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60" h="164">
                <a:moveTo>
                  <a:pt x="0" y="0"/>
                </a:moveTo>
                <a:lnTo>
                  <a:pt x="0" y="0"/>
                </a:lnTo>
                <a:lnTo>
                  <a:pt x="26" y="12"/>
                </a:lnTo>
                <a:lnTo>
                  <a:pt x="96" y="46"/>
                </a:lnTo>
                <a:lnTo>
                  <a:pt x="142" y="66"/>
                </a:lnTo>
                <a:lnTo>
                  <a:pt x="194" y="86"/>
                </a:lnTo>
                <a:lnTo>
                  <a:pt x="248" y="106"/>
                </a:lnTo>
                <a:lnTo>
                  <a:pt x="306" y="124"/>
                </a:lnTo>
                <a:lnTo>
                  <a:pt x="366" y="138"/>
                </a:lnTo>
                <a:lnTo>
                  <a:pt x="424" y="148"/>
                </a:lnTo>
                <a:lnTo>
                  <a:pt x="478" y="156"/>
                </a:lnTo>
                <a:lnTo>
                  <a:pt x="532" y="160"/>
                </a:lnTo>
                <a:lnTo>
                  <a:pt x="584" y="164"/>
                </a:lnTo>
                <a:lnTo>
                  <a:pt x="632" y="164"/>
                </a:lnTo>
                <a:lnTo>
                  <a:pt x="680" y="164"/>
                </a:lnTo>
                <a:lnTo>
                  <a:pt x="728" y="162"/>
                </a:lnTo>
                <a:lnTo>
                  <a:pt x="816" y="154"/>
                </a:lnTo>
                <a:lnTo>
                  <a:pt x="900" y="148"/>
                </a:lnTo>
                <a:lnTo>
                  <a:pt x="942" y="146"/>
                </a:lnTo>
                <a:lnTo>
                  <a:pt x="982" y="146"/>
                </a:lnTo>
                <a:lnTo>
                  <a:pt x="1020" y="146"/>
                </a:lnTo>
                <a:lnTo>
                  <a:pt x="1060" y="14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9" name="TextBox 47"/>
          <p:cNvSpPr txBox="1">
            <a:spLocks noChangeArrowheads="1"/>
          </p:cNvSpPr>
          <p:nvPr/>
        </p:nvSpPr>
        <p:spPr bwMode="auto">
          <a:xfrm>
            <a:off x="6807200" y="1427163"/>
            <a:ext cx="17557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Filtration pores</a:t>
            </a:r>
          </a:p>
        </p:txBody>
      </p:sp>
      <p:sp>
        <p:nvSpPr>
          <p:cNvPr id="23570" name="TextBox 48"/>
          <p:cNvSpPr txBox="1">
            <a:spLocks noChangeArrowheads="1"/>
          </p:cNvSpPr>
          <p:nvPr/>
        </p:nvSpPr>
        <p:spPr bwMode="auto">
          <a:xfrm>
            <a:off x="6794500" y="3268663"/>
            <a:ext cx="15017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Transcytosis</a:t>
            </a:r>
          </a:p>
        </p:txBody>
      </p:sp>
      <p:sp>
        <p:nvSpPr>
          <p:cNvPr id="23571" name="TextBox 49"/>
          <p:cNvSpPr txBox="1">
            <a:spLocks noChangeArrowheads="1"/>
          </p:cNvSpPr>
          <p:nvPr/>
        </p:nvSpPr>
        <p:spPr bwMode="auto">
          <a:xfrm>
            <a:off x="6794500" y="4513263"/>
            <a:ext cx="20097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Diffusion through</a:t>
            </a:r>
          </a:p>
          <a:p>
            <a:pPr algn="l"/>
            <a:r>
              <a:rPr lang="en-US" b="1"/>
              <a:t>endothelial cells</a:t>
            </a:r>
          </a:p>
        </p:txBody>
      </p:sp>
      <p:sp>
        <p:nvSpPr>
          <p:cNvPr id="23572" name="TextBox 50"/>
          <p:cNvSpPr txBox="1">
            <a:spLocks noChangeArrowheads="1"/>
          </p:cNvSpPr>
          <p:nvPr/>
        </p:nvSpPr>
        <p:spPr bwMode="auto">
          <a:xfrm>
            <a:off x="6781800" y="5465763"/>
            <a:ext cx="13874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Intercellular</a:t>
            </a:r>
          </a:p>
          <a:p>
            <a:pPr algn="l"/>
            <a:r>
              <a:rPr lang="en-US" b="1"/>
              <a:t>clefts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701675" y="254000"/>
            <a:ext cx="774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9213"/>
            <a:ext cx="2286000" cy="228600"/>
          </a:xfrm>
        </p:spPr>
        <p:txBody>
          <a:bodyPr/>
          <a:lstStyle/>
          <a:p>
            <a:pPr eaLnBrk="1" hangingPunct="1"/>
            <a:r>
              <a:rPr lang="en-US"/>
              <a:t>Fig. 20.17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60325" y="16450"/>
            <a:ext cx="9023350" cy="6489700"/>
            <a:chOff x="60325" y="222250"/>
            <a:chExt cx="9023350" cy="6489700"/>
          </a:xfrm>
        </p:grpSpPr>
        <p:pic>
          <p:nvPicPr>
            <p:cNvPr id="24578" name="Picture 206" descr="W:\Processed files\chapt20\chapt20_textedit\jpg\sal03717_20_1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325" y="222250"/>
              <a:ext cx="9023350" cy="648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1" name="TextBox 169"/>
            <p:cNvSpPr txBox="1">
              <a:spLocks noChangeArrowheads="1"/>
            </p:cNvSpPr>
            <p:nvPr/>
          </p:nvSpPr>
          <p:spPr bwMode="auto">
            <a:xfrm>
              <a:off x="1143000" y="533400"/>
              <a:ext cx="665163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Arteriole</a:t>
              </a:r>
            </a:p>
          </p:txBody>
        </p:sp>
        <p:sp>
          <p:nvSpPr>
            <p:cNvPr id="24582" name="TextBox 170"/>
            <p:cNvSpPr txBox="1">
              <a:spLocks noChangeArrowheads="1"/>
            </p:cNvSpPr>
            <p:nvPr/>
          </p:nvSpPr>
          <p:spPr bwMode="auto">
            <a:xfrm>
              <a:off x="2692400" y="1422400"/>
              <a:ext cx="728663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Net</a:t>
              </a:r>
            </a:p>
            <a:p>
              <a:pPr algn="l"/>
              <a:r>
                <a:rPr lang="en-US" sz="1100" b="1"/>
                <a:t>filtration</a:t>
              </a:r>
            </a:p>
            <a:p>
              <a:pPr algn="l"/>
              <a:r>
                <a:rPr lang="en-US" sz="1100" b="1"/>
                <a:t>pressure:</a:t>
              </a:r>
            </a:p>
            <a:p>
              <a:pPr algn="l"/>
              <a:r>
                <a:rPr lang="en-US" sz="1100" b="1"/>
                <a:t>13 out</a:t>
              </a:r>
            </a:p>
          </p:txBody>
        </p:sp>
        <p:sp>
          <p:nvSpPr>
            <p:cNvPr id="24583" name="TextBox 171"/>
            <p:cNvSpPr txBox="1">
              <a:spLocks noChangeArrowheads="1"/>
            </p:cNvSpPr>
            <p:nvPr/>
          </p:nvSpPr>
          <p:spPr bwMode="auto">
            <a:xfrm>
              <a:off x="2552700" y="2298700"/>
              <a:ext cx="503238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33 out</a:t>
              </a:r>
            </a:p>
          </p:txBody>
        </p:sp>
        <p:sp>
          <p:nvSpPr>
            <p:cNvPr id="24584" name="TextBox 172"/>
            <p:cNvSpPr txBox="1">
              <a:spLocks noChangeArrowheads="1"/>
            </p:cNvSpPr>
            <p:nvPr/>
          </p:nvSpPr>
          <p:spPr bwMode="auto">
            <a:xfrm>
              <a:off x="3060700" y="2489200"/>
              <a:ext cx="409575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20 in</a:t>
              </a:r>
            </a:p>
          </p:txBody>
        </p:sp>
        <p:sp>
          <p:nvSpPr>
            <p:cNvPr id="24585" name="TextBox 173"/>
            <p:cNvSpPr txBox="1">
              <a:spLocks noChangeArrowheads="1"/>
            </p:cNvSpPr>
            <p:nvPr/>
          </p:nvSpPr>
          <p:spPr bwMode="auto">
            <a:xfrm>
              <a:off x="5937250" y="1422400"/>
              <a:ext cx="946150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Net</a:t>
              </a:r>
            </a:p>
            <a:p>
              <a:pPr algn="l"/>
              <a:r>
                <a:rPr lang="en-US" sz="1100" b="1"/>
                <a:t>reabsorption</a:t>
              </a:r>
            </a:p>
            <a:p>
              <a:pPr algn="l"/>
              <a:r>
                <a:rPr lang="en-US" sz="1100" b="1"/>
                <a:t>pressure:</a:t>
              </a:r>
            </a:p>
            <a:p>
              <a:pPr algn="l"/>
              <a:r>
                <a:rPr lang="en-US" sz="1100" b="1"/>
                <a:t>7 in</a:t>
              </a:r>
            </a:p>
          </p:txBody>
        </p:sp>
        <p:sp>
          <p:nvSpPr>
            <p:cNvPr id="24586" name="TextBox 174"/>
            <p:cNvSpPr txBox="1">
              <a:spLocks noChangeArrowheads="1"/>
            </p:cNvSpPr>
            <p:nvPr/>
          </p:nvSpPr>
          <p:spPr bwMode="auto">
            <a:xfrm>
              <a:off x="6438900" y="2451100"/>
              <a:ext cx="409575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20 in</a:t>
              </a:r>
            </a:p>
          </p:txBody>
        </p:sp>
        <p:sp>
          <p:nvSpPr>
            <p:cNvPr id="24587" name="TextBox 175"/>
            <p:cNvSpPr txBox="1">
              <a:spLocks noChangeArrowheads="1"/>
            </p:cNvSpPr>
            <p:nvPr/>
          </p:nvSpPr>
          <p:spPr bwMode="auto">
            <a:xfrm>
              <a:off x="5956300" y="2298700"/>
              <a:ext cx="503238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13 out</a:t>
              </a:r>
            </a:p>
          </p:txBody>
        </p:sp>
        <p:sp>
          <p:nvSpPr>
            <p:cNvPr id="24588" name="TextBox 176"/>
            <p:cNvSpPr txBox="1">
              <a:spLocks noChangeArrowheads="1"/>
            </p:cNvSpPr>
            <p:nvPr/>
          </p:nvSpPr>
          <p:spPr bwMode="auto">
            <a:xfrm>
              <a:off x="4419600" y="2527300"/>
              <a:ext cx="681038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Capillary</a:t>
              </a:r>
            </a:p>
          </p:txBody>
        </p:sp>
        <p:sp>
          <p:nvSpPr>
            <p:cNvPr id="24589" name="TextBox 177"/>
            <p:cNvSpPr txBox="1">
              <a:spLocks noChangeArrowheads="1"/>
            </p:cNvSpPr>
            <p:nvPr/>
          </p:nvSpPr>
          <p:spPr bwMode="auto">
            <a:xfrm>
              <a:off x="3937000" y="2895600"/>
              <a:ext cx="804863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Blood flow</a:t>
              </a:r>
            </a:p>
          </p:txBody>
        </p:sp>
        <p:sp>
          <p:nvSpPr>
            <p:cNvPr id="24590" name="TextBox 178"/>
            <p:cNvSpPr txBox="1">
              <a:spLocks noChangeArrowheads="1"/>
            </p:cNvSpPr>
            <p:nvPr/>
          </p:nvSpPr>
          <p:spPr bwMode="auto">
            <a:xfrm>
              <a:off x="2400300" y="3835400"/>
              <a:ext cx="866775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Arterial end</a:t>
              </a:r>
            </a:p>
          </p:txBody>
        </p:sp>
        <p:sp>
          <p:nvSpPr>
            <p:cNvPr id="24591" name="TextBox 179"/>
            <p:cNvSpPr txBox="1">
              <a:spLocks noChangeArrowheads="1"/>
            </p:cNvSpPr>
            <p:nvPr/>
          </p:nvSpPr>
          <p:spPr bwMode="auto">
            <a:xfrm>
              <a:off x="4038600" y="3835400"/>
              <a:ext cx="1154113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Forces (mm Hg)</a:t>
              </a:r>
            </a:p>
          </p:txBody>
        </p:sp>
        <p:sp>
          <p:nvSpPr>
            <p:cNvPr id="24592" name="TextBox 180"/>
            <p:cNvSpPr txBox="1">
              <a:spLocks noChangeArrowheads="1"/>
            </p:cNvSpPr>
            <p:nvPr/>
          </p:nvSpPr>
          <p:spPr bwMode="auto">
            <a:xfrm>
              <a:off x="5994400" y="3835400"/>
              <a:ext cx="885825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Venous end</a:t>
              </a:r>
            </a:p>
          </p:txBody>
        </p:sp>
        <p:sp>
          <p:nvSpPr>
            <p:cNvPr id="24593" name="TextBox 181"/>
            <p:cNvSpPr txBox="1">
              <a:spLocks noChangeArrowheads="1"/>
            </p:cNvSpPr>
            <p:nvPr/>
          </p:nvSpPr>
          <p:spPr bwMode="auto">
            <a:xfrm>
              <a:off x="2565400" y="4279900"/>
              <a:ext cx="503238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30 out</a:t>
              </a:r>
            </a:p>
          </p:txBody>
        </p:sp>
        <p:sp>
          <p:nvSpPr>
            <p:cNvPr id="24594" name="TextBox 182"/>
            <p:cNvSpPr txBox="1">
              <a:spLocks noChangeArrowheads="1"/>
            </p:cNvSpPr>
            <p:nvPr/>
          </p:nvSpPr>
          <p:spPr bwMode="auto">
            <a:xfrm>
              <a:off x="2565400" y="4445000"/>
              <a:ext cx="506413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+3 out</a:t>
              </a:r>
            </a:p>
          </p:txBody>
        </p:sp>
        <p:sp>
          <p:nvSpPr>
            <p:cNvPr id="24595" name="TextBox 183"/>
            <p:cNvSpPr txBox="1">
              <a:spLocks noChangeArrowheads="1"/>
            </p:cNvSpPr>
            <p:nvPr/>
          </p:nvSpPr>
          <p:spPr bwMode="auto">
            <a:xfrm>
              <a:off x="2565400" y="4660900"/>
              <a:ext cx="503238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33 out</a:t>
              </a:r>
            </a:p>
          </p:txBody>
        </p:sp>
        <p:sp>
          <p:nvSpPr>
            <p:cNvPr id="24596" name="TextBox 184"/>
            <p:cNvSpPr txBox="1">
              <a:spLocks noChangeArrowheads="1"/>
            </p:cNvSpPr>
            <p:nvPr/>
          </p:nvSpPr>
          <p:spPr bwMode="auto">
            <a:xfrm>
              <a:off x="2565400" y="5092700"/>
              <a:ext cx="409575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28 in</a:t>
              </a:r>
            </a:p>
          </p:txBody>
        </p:sp>
        <p:sp>
          <p:nvSpPr>
            <p:cNvPr id="24597" name="TextBox 185"/>
            <p:cNvSpPr txBox="1">
              <a:spLocks noChangeArrowheads="1"/>
            </p:cNvSpPr>
            <p:nvPr/>
          </p:nvSpPr>
          <p:spPr bwMode="auto">
            <a:xfrm>
              <a:off x="2565400" y="5257800"/>
              <a:ext cx="503238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–8 out</a:t>
              </a:r>
            </a:p>
          </p:txBody>
        </p:sp>
        <p:sp>
          <p:nvSpPr>
            <p:cNvPr id="24598" name="TextBox 186"/>
            <p:cNvSpPr txBox="1">
              <a:spLocks noChangeArrowheads="1"/>
            </p:cNvSpPr>
            <p:nvPr/>
          </p:nvSpPr>
          <p:spPr bwMode="auto">
            <a:xfrm>
              <a:off x="2565400" y="5473700"/>
              <a:ext cx="409575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20 in</a:t>
              </a:r>
            </a:p>
          </p:txBody>
        </p:sp>
        <p:sp>
          <p:nvSpPr>
            <p:cNvPr id="24599" name="TextBox 187"/>
            <p:cNvSpPr txBox="1">
              <a:spLocks noChangeArrowheads="1"/>
            </p:cNvSpPr>
            <p:nvPr/>
          </p:nvSpPr>
          <p:spPr bwMode="auto">
            <a:xfrm>
              <a:off x="2565400" y="5791200"/>
              <a:ext cx="503238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13 out</a:t>
              </a:r>
            </a:p>
          </p:txBody>
        </p:sp>
        <p:sp>
          <p:nvSpPr>
            <p:cNvPr id="24600" name="TextBox 188"/>
            <p:cNvSpPr txBox="1">
              <a:spLocks noChangeArrowheads="1"/>
            </p:cNvSpPr>
            <p:nvPr/>
          </p:nvSpPr>
          <p:spPr bwMode="auto">
            <a:xfrm>
              <a:off x="3644900" y="4127500"/>
              <a:ext cx="1566863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Hydrostatic pressures</a:t>
              </a:r>
            </a:p>
          </p:txBody>
        </p:sp>
        <p:sp>
          <p:nvSpPr>
            <p:cNvPr id="24601" name="TextBox 189"/>
            <p:cNvSpPr txBox="1">
              <a:spLocks noChangeArrowheads="1"/>
            </p:cNvSpPr>
            <p:nvPr/>
          </p:nvSpPr>
          <p:spPr bwMode="auto">
            <a:xfrm>
              <a:off x="3644900" y="4279900"/>
              <a:ext cx="1984375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  Blood hydrostatic pressure</a:t>
              </a:r>
            </a:p>
          </p:txBody>
        </p:sp>
        <p:sp>
          <p:nvSpPr>
            <p:cNvPr id="24602" name="TextBox 190"/>
            <p:cNvSpPr txBox="1">
              <a:spLocks noChangeArrowheads="1"/>
            </p:cNvSpPr>
            <p:nvPr/>
          </p:nvSpPr>
          <p:spPr bwMode="auto">
            <a:xfrm>
              <a:off x="3644900" y="4445000"/>
              <a:ext cx="2251075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  Interstitial hydrostatic pressure</a:t>
              </a:r>
            </a:p>
          </p:txBody>
        </p:sp>
        <p:sp>
          <p:nvSpPr>
            <p:cNvPr id="24603" name="TextBox 191"/>
            <p:cNvSpPr txBox="1">
              <a:spLocks noChangeArrowheads="1"/>
            </p:cNvSpPr>
            <p:nvPr/>
          </p:nvSpPr>
          <p:spPr bwMode="auto">
            <a:xfrm>
              <a:off x="3644900" y="4660900"/>
              <a:ext cx="1812925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  Net hydrostatic pressure</a:t>
              </a:r>
            </a:p>
          </p:txBody>
        </p:sp>
        <p:sp>
          <p:nvSpPr>
            <p:cNvPr id="24604" name="TextBox 192"/>
            <p:cNvSpPr txBox="1">
              <a:spLocks noChangeArrowheads="1"/>
            </p:cNvSpPr>
            <p:nvPr/>
          </p:nvSpPr>
          <p:spPr bwMode="auto">
            <a:xfrm>
              <a:off x="3644900" y="4927600"/>
              <a:ext cx="2278063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Colloid osmotic pressures (COP)</a:t>
              </a:r>
            </a:p>
          </p:txBody>
        </p:sp>
        <p:sp>
          <p:nvSpPr>
            <p:cNvPr id="24605" name="TextBox 193"/>
            <p:cNvSpPr txBox="1">
              <a:spLocks noChangeArrowheads="1"/>
            </p:cNvSpPr>
            <p:nvPr/>
          </p:nvSpPr>
          <p:spPr bwMode="auto">
            <a:xfrm>
              <a:off x="3644900" y="5092700"/>
              <a:ext cx="5651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  Blood</a:t>
              </a:r>
            </a:p>
          </p:txBody>
        </p:sp>
        <p:sp>
          <p:nvSpPr>
            <p:cNvPr id="24606" name="TextBox 194"/>
            <p:cNvSpPr txBox="1">
              <a:spLocks noChangeArrowheads="1"/>
            </p:cNvSpPr>
            <p:nvPr/>
          </p:nvSpPr>
          <p:spPr bwMode="auto">
            <a:xfrm>
              <a:off x="3721100" y="5257800"/>
              <a:ext cx="866775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Tissue fluid</a:t>
              </a:r>
            </a:p>
          </p:txBody>
        </p:sp>
        <p:sp>
          <p:nvSpPr>
            <p:cNvPr id="24607" name="TextBox 195"/>
            <p:cNvSpPr txBox="1">
              <a:spLocks noChangeArrowheads="1"/>
            </p:cNvSpPr>
            <p:nvPr/>
          </p:nvSpPr>
          <p:spPr bwMode="auto">
            <a:xfrm>
              <a:off x="3644900" y="5473700"/>
              <a:ext cx="1997075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  Oncotic pressure (net COP)</a:t>
              </a:r>
            </a:p>
          </p:txBody>
        </p:sp>
        <p:sp>
          <p:nvSpPr>
            <p:cNvPr id="24608" name="TextBox 196"/>
            <p:cNvSpPr txBox="1">
              <a:spLocks noChangeArrowheads="1"/>
            </p:cNvSpPr>
            <p:nvPr/>
          </p:nvSpPr>
          <p:spPr bwMode="auto">
            <a:xfrm>
              <a:off x="3441700" y="5791200"/>
              <a:ext cx="26098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Net filtration or reabsorption pressure</a:t>
              </a:r>
            </a:p>
          </p:txBody>
        </p:sp>
        <p:sp>
          <p:nvSpPr>
            <p:cNvPr id="24609" name="TextBox 197"/>
            <p:cNvSpPr txBox="1">
              <a:spLocks noChangeArrowheads="1"/>
            </p:cNvSpPr>
            <p:nvPr/>
          </p:nvSpPr>
          <p:spPr bwMode="auto">
            <a:xfrm>
              <a:off x="6248400" y="4279900"/>
              <a:ext cx="503238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10 out</a:t>
              </a:r>
            </a:p>
          </p:txBody>
        </p:sp>
        <p:sp>
          <p:nvSpPr>
            <p:cNvPr id="24610" name="TextBox 198"/>
            <p:cNvSpPr txBox="1">
              <a:spLocks noChangeArrowheads="1"/>
            </p:cNvSpPr>
            <p:nvPr/>
          </p:nvSpPr>
          <p:spPr bwMode="auto">
            <a:xfrm>
              <a:off x="6248400" y="4445000"/>
              <a:ext cx="506413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+3 out</a:t>
              </a:r>
            </a:p>
          </p:txBody>
        </p:sp>
        <p:sp>
          <p:nvSpPr>
            <p:cNvPr id="24611" name="TextBox 200"/>
            <p:cNvSpPr txBox="1">
              <a:spLocks noChangeArrowheads="1"/>
            </p:cNvSpPr>
            <p:nvPr/>
          </p:nvSpPr>
          <p:spPr bwMode="auto">
            <a:xfrm>
              <a:off x="6248400" y="4660900"/>
              <a:ext cx="503238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13 out</a:t>
              </a:r>
            </a:p>
          </p:txBody>
        </p:sp>
        <p:sp>
          <p:nvSpPr>
            <p:cNvPr id="24612" name="TextBox 201"/>
            <p:cNvSpPr txBox="1">
              <a:spLocks noChangeArrowheads="1"/>
            </p:cNvSpPr>
            <p:nvPr/>
          </p:nvSpPr>
          <p:spPr bwMode="auto">
            <a:xfrm>
              <a:off x="6248400" y="5092700"/>
              <a:ext cx="409575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28 in</a:t>
              </a:r>
            </a:p>
          </p:txBody>
        </p:sp>
        <p:sp>
          <p:nvSpPr>
            <p:cNvPr id="24613" name="TextBox 202"/>
            <p:cNvSpPr txBox="1">
              <a:spLocks noChangeArrowheads="1"/>
            </p:cNvSpPr>
            <p:nvPr/>
          </p:nvSpPr>
          <p:spPr bwMode="auto">
            <a:xfrm>
              <a:off x="6248400" y="5257800"/>
              <a:ext cx="503238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–8 out</a:t>
              </a:r>
            </a:p>
          </p:txBody>
        </p:sp>
        <p:sp>
          <p:nvSpPr>
            <p:cNvPr id="24614" name="TextBox 203"/>
            <p:cNvSpPr txBox="1">
              <a:spLocks noChangeArrowheads="1"/>
            </p:cNvSpPr>
            <p:nvPr/>
          </p:nvSpPr>
          <p:spPr bwMode="auto">
            <a:xfrm>
              <a:off x="6248400" y="5473700"/>
              <a:ext cx="409575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20 in</a:t>
              </a:r>
            </a:p>
          </p:txBody>
        </p:sp>
        <p:sp>
          <p:nvSpPr>
            <p:cNvPr id="24615" name="TextBox 204"/>
            <p:cNvSpPr txBox="1">
              <a:spLocks noChangeArrowheads="1"/>
            </p:cNvSpPr>
            <p:nvPr/>
          </p:nvSpPr>
          <p:spPr bwMode="auto">
            <a:xfrm>
              <a:off x="6299200" y="5791200"/>
              <a:ext cx="331788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7 in</a:t>
              </a:r>
            </a:p>
          </p:txBody>
        </p:sp>
        <p:sp>
          <p:nvSpPr>
            <p:cNvPr id="24616" name="TextBox 205"/>
            <p:cNvSpPr txBox="1">
              <a:spLocks noChangeArrowheads="1"/>
            </p:cNvSpPr>
            <p:nvPr/>
          </p:nvSpPr>
          <p:spPr bwMode="auto">
            <a:xfrm>
              <a:off x="7632700" y="533400"/>
              <a:ext cx="550863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100" b="1"/>
                <a:t>Venule</a:t>
              </a:r>
            </a:p>
          </p:txBody>
        </p:sp>
        <p:sp>
          <p:nvSpPr>
            <p:cNvPr id="24617" name="Freeform 47"/>
            <p:cNvSpPr>
              <a:spLocks/>
            </p:cNvSpPr>
            <p:nvPr/>
          </p:nvSpPr>
          <p:spPr bwMode="auto">
            <a:xfrm>
              <a:off x="1274763" y="2024063"/>
              <a:ext cx="222250" cy="271462"/>
            </a:xfrm>
            <a:custGeom>
              <a:avLst/>
              <a:gdLst>
                <a:gd name="T0" fmla="*/ 2147483647 w 140"/>
                <a:gd name="T1" fmla="*/ 2147483647 h 171"/>
                <a:gd name="T2" fmla="*/ 0 w 140"/>
                <a:gd name="T3" fmla="*/ 0 h 171"/>
                <a:gd name="T4" fmla="*/ 2147483647 w 140"/>
                <a:gd name="T5" fmla="*/ 2147483647 h 171"/>
                <a:gd name="T6" fmla="*/ 2147483647 w 140"/>
                <a:gd name="T7" fmla="*/ 0 h 171"/>
                <a:gd name="T8" fmla="*/ 2147483647 w 140"/>
                <a:gd name="T9" fmla="*/ 2147483647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171"/>
                <a:gd name="T17" fmla="*/ 140 w 140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171">
                  <a:moveTo>
                    <a:pt x="70" y="171"/>
                  </a:moveTo>
                  <a:lnTo>
                    <a:pt x="0" y="0"/>
                  </a:lnTo>
                  <a:lnTo>
                    <a:pt x="70" y="39"/>
                  </a:lnTo>
                  <a:lnTo>
                    <a:pt x="140" y="0"/>
                  </a:lnTo>
                  <a:lnTo>
                    <a:pt x="70" y="1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8" name="Freeform 48"/>
            <p:cNvSpPr>
              <a:spLocks/>
            </p:cNvSpPr>
            <p:nvPr/>
          </p:nvSpPr>
          <p:spPr bwMode="auto">
            <a:xfrm>
              <a:off x="1968500" y="3375025"/>
              <a:ext cx="288925" cy="207963"/>
            </a:xfrm>
            <a:custGeom>
              <a:avLst/>
              <a:gdLst>
                <a:gd name="T0" fmla="*/ 2147483647 w 182"/>
                <a:gd name="T1" fmla="*/ 0 h 131"/>
                <a:gd name="T2" fmla="*/ 2147483647 w 182"/>
                <a:gd name="T3" fmla="*/ 2147483647 h 131"/>
                <a:gd name="T4" fmla="*/ 2147483647 w 182"/>
                <a:gd name="T5" fmla="*/ 2147483647 h 131"/>
                <a:gd name="T6" fmla="*/ 0 w 182"/>
                <a:gd name="T7" fmla="*/ 2147483647 h 131"/>
                <a:gd name="T8" fmla="*/ 2147483647 w 18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"/>
                <a:gd name="T16" fmla="*/ 0 h 131"/>
                <a:gd name="T17" fmla="*/ 182 w 18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" h="131">
                  <a:moveTo>
                    <a:pt x="182" y="0"/>
                  </a:moveTo>
                  <a:lnTo>
                    <a:pt x="55" y="131"/>
                  </a:lnTo>
                  <a:lnTo>
                    <a:pt x="64" y="51"/>
                  </a:lnTo>
                  <a:lnTo>
                    <a:pt x="0" y="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9" name="Line 49"/>
            <p:cNvSpPr>
              <a:spLocks noChangeShapeType="1"/>
            </p:cNvSpPr>
            <p:nvPr/>
          </p:nvSpPr>
          <p:spPr bwMode="auto">
            <a:xfrm flipV="1">
              <a:off x="2725738" y="2681288"/>
              <a:ext cx="0" cy="469900"/>
            </a:xfrm>
            <a:prstGeom prst="line">
              <a:avLst/>
            </a:prstGeom>
            <a:noFill/>
            <a:ln w="603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0" name="Freeform 50"/>
            <p:cNvSpPr>
              <a:spLocks/>
            </p:cNvSpPr>
            <p:nvPr/>
          </p:nvSpPr>
          <p:spPr bwMode="auto">
            <a:xfrm>
              <a:off x="2613025" y="2487613"/>
              <a:ext cx="223838" cy="271462"/>
            </a:xfrm>
            <a:custGeom>
              <a:avLst/>
              <a:gdLst>
                <a:gd name="T0" fmla="*/ 2147483647 w 141"/>
                <a:gd name="T1" fmla="*/ 0 h 171"/>
                <a:gd name="T2" fmla="*/ 2147483647 w 141"/>
                <a:gd name="T3" fmla="*/ 2147483647 h 171"/>
                <a:gd name="T4" fmla="*/ 2147483647 w 141"/>
                <a:gd name="T5" fmla="*/ 2147483647 h 171"/>
                <a:gd name="T6" fmla="*/ 0 w 141"/>
                <a:gd name="T7" fmla="*/ 2147483647 h 171"/>
                <a:gd name="T8" fmla="*/ 2147483647 w 141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171"/>
                <a:gd name="T17" fmla="*/ 141 w 14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171">
                  <a:moveTo>
                    <a:pt x="71" y="0"/>
                  </a:moveTo>
                  <a:lnTo>
                    <a:pt x="141" y="171"/>
                  </a:lnTo>
                  <a:lnTo>
                    <a:pt x="71" y="131"/>
                  </a:lnTo>
                  <a:lnTo>
                    <a:pt x="0" y="1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1" name="Line 51"/>
            <p:cNvSpPr>
              <a:spLocks noChangeShapeType="1"/>
            </p:cNvSpPr>
            <p:nvPr/>
          </p:nvSpPr>
          <p:spPr bwMode="auto">
            <a:xfrm>
              <a:off x="3195638" y="2689225"/>
              <a:ext cx="0" cy="34448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2" name="Freeform 52"/>
            <p:cNvSpPr>
              <a:spLocks/>
            </p:cNvSpPr>
            <p:nvPr/>
          </p:nvSpPr>
          <p:spPr bwMode="auto">
            <a:xfrm>
              <a:off x="3122613" y="2976563"/>
              <a:ext cx="146050" cy="177800"/>
            </a:xfrm>
            <a:custGeom>
              <a:avLst/>
              <a:gdLst>
                <a:gd name="T0" fmla="*/ 2147483647 w 92"/>
                <a:gd name="T1" fmla="*/ 2147483647 h 112"/>
                <a:gd name="T2" fmla="*/ 0 w 92"/>
                <a:gd name="T3" fmla="*/ 0 h 112"/>
                <a:gd name="T4" fmla="*/ 2147483647 w 92"/>
                <a:gd name="T5" fmla="*/ 2147483647 h 112"/>
                <a:gd name="T6" fmla="*/ 2147483647 w 92"/>
                <a:gd name="T7" fmla="*/ 0 h 112"/>
                <a:gd name="T8" fmla="*/ 2147483647 w 92"/>
                <a:gd name="T9" fmla="*/ 2147483647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12"/>
                <a:gd name="T17" fmla="*/ 92 w 92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12">
                  <a:moveTo>
                    <a:pt x="46" y="112"/>
                  </a:moveTo>
                  <a:lnTo>
                    <a:pt x="0" y="0"/>
                  </a:lnTo>
                  <a:lnTo>
                    <a:pt x="46" y="27"/>
                  </a:lnTo>
                  <a:lnTo>
                    <a:pt x="92" y="0"/>
                  </a:lnTo>
                  <a:lnTo>
                    <a:pt x="46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3" name="Line 53"/>
            <p:cNvSpPr>
              <a:spLocks noChangeShapeType="1"/>
            </p:cNvSpPr>
            <p:nvPr/>
          </p:nvSpPr>
          <p:spPr bwMode="auto">
            <a:xfrm>
              <a:off x="6573838" y="2662238"/>
              <a:ext cx="0" cy="40798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4" name="Freeform 54"/>
            <p:cNvSpPr>
              <a:spLocks/>
            </p:cNvSpPr>
            <p:nvPr/>
          </p:nvSpPr>
          <p:spPr bwMode="auto">
            <a:xfrm>
              <a:off x="6500813" y="3013075"/>
              <a:ext cx="146050" cy="177800"/>
            </a:xfrm>
            <a:custGeom>
              <a:avLst/>
              <a:gdLst>
                <a:gd name="T0" fmla="*/ 2147483647 w 92"/>
                <a:gd name="T1" fmla="*/ 2147483647 h 112"/>
                <a:gd name="T2" fmla="*/ 0 w 92"/>
                <a:gd name="T3" fmla="*/ 0 h 112"/>
                <a:gd name="T4" fmla="*/ 2147483647 w 92"/>
                <a:gd name="T5" fmla="*/ 2147483647 h 112"/>
                <a:gd name="T6" fmla="*/ 2147483647 w 92"/>
                <a:gd name="T7" fmla="*/ 0 h 112"/>
                <a:gd name="T8" fmla="*/ 2147483647 w 92"/>
                <a:gd name="T9" fmla="*/ 2147483647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12"/>
                <a:gd name="T17" fmla="*/ 92 w 92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12">
                  <a:moveTo>
                    <a:pt x="46" y="112"/>
                  </a:moveTo>
                  <a:lnTo>
                    <a:pt x="0" y="0"/>
                  </a:lnTo>
                  <a:lnTo>
                    <a:pt x="46" y="26"/>
                  </a:lnTo>
                  <a:lnTo>
                    <a:pt x="92" y="0"/>
                  </a:lnTo>
                  <a:lnTo>
                    <a:pt x="46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5" name="Line 55"/>
            <p:cNvSpPr>
              <a:spLocks noChangeShapeType="1"/>
            </p:cNvSpPr>
            <p:nvPr/>
          </p:nvSpPr>
          <p:spPr bwMode="auto">
            <a:xfrm flipV="1">
              <a:off x="6130925" y="2568575"/>
              <a:ext cx="0" cy="52546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6" name="Freeform 56"/>
            <p:cNvSpPr>
              <a:spLocks/>
            </p:cNvSpPr>
            <p:nvPr/>
          </p:nvSpPr>
          <p:spPr bwMode="auto">
            <a:xfrm>
              <a:off x="6081713" y="2493963"/>
              <a:ext cx="96837" cy="117475"/>
            </a:xfrm>
            <a:custGeom>
              <a:avLst/>
              <a:gdLst>
                <a:gd name="T0" fmla="*/ 2147483647 w 61"/>
                <a:gd name="T1" fmla="*/ 0 h 74"/>
                <a:gd name="T2" fmla="*/ 2147483647 w 61"/>
                <a:gd name="T3" fmla="*/ 2147483647 h 74"/>
                <a:gd name="T4" fmla="*/ 2147483647 w 61"/>
                <a:gd name="T5" fmla="*/ 2147483647 h 74"/>
                <a:gd name="T6" fmla="*/ 0 w 61"/>
                <a:gd name="T7" fmla="*/ 2147483647 h 74"/>
                <a:gd name="T8" fmla="*/ 2147483647 w 61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74"/>
                <a:gd name="T17" fmla="*/ 61 w 6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74">
                  <a:moveTo>
                    <a:pt x="31" y="0"/>
                  </a:moveTo>
                  <a:lnTo>
                    <a:pt x="61" y="74"/>
                  </a:lnTo>
                  <a:lnTo>
                    <a:pt x="31" y="55"/>
                  </a:lnTo>
                  <a:lnTo>
                    <a:pt x="0" y="7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7" name="Freeform 57"/>
            <p:cNvSpPr>
              <a:spLocks/>
            </p:cNvSpPr>
            <p:nvPr/>
          </p:nvSpPr>
          <p:spPr bwMode="auto">
            <a:xfrm>
              <a:off x="4757738" y="3000375"/>
              <a:ext cx="274637" cy="220663"/>
            </a:xfrm>
            <a:custGeom>
              <a:avLst/>
              <a:gdLst>
                <a:gd name="T0" fmla="*/ 2147483647 w 173"/>
                <a:gd name="T1" fmla="*/ 2147483647 h 139"/>
                <a:gd name="T2" fmla="*/ 0 w 173"/>
                <a:gd name="T3" fmla="*/ 2147483647 h 139"/>
                <a:gd name="T4" fmla="*/ 2147483647 w 173"/>
                <a:gd name="T5" fmla="*/ 2147483647 h 139"/>
                <a:gd name="T6" fmla="*/ 2147483647 w 173"/>
                <a:gd name="T7" fmla="*/ 0 h 139"/>
                <a:gd name="T8" fmla="*/ 2147483647 w 173"/>
                <a:gd name="T9" fmla="*/ 2147483647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139"/>
                <a:gd name="T17" fmla="*/ 173 w 173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139">
                  <a:moveTo>
                    <a:pt x="173" y="78"/>
                  </a:moveTo>
                  <a:lnTo>
                    <a:pt x="0" y="139"/>
                  </a:lnTo>
                  <a:lnTo>
                    <a:pt x="44" y="72"/>
                  </a:lnTo>
                  <a:lnTo>
                    <a:pt x="8" y="0"/>
                  </a:lnTo>
                  <a:lnTo>
                    <a:pt x="173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8" name="Line 58"/>
            <p:cNvSpPr>
              <a:spLocks noChangeShapeType="1"/>
            </p:cNvSpPr>
            <p:nvPr/>
          </p:nvSpPr>
          <p:spPr bwMode="auto">
            <a:xfrm>
              <a:off x="1385888" y="771525"/>
              <a:ext cx="0" cy="1330325"/>
            </a:xfrm>
            <a:prstGeom prst="line">
              <a:avLst/>
            </a:prstGeom>
            <a:noFill/>
            <a:ln w="80963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29" name="Freeform 59"/>
            <p:cNvSpPr>
              <a:spLocks/>
            </p:cNvSpPr>
            <p:nvPr/>
          </p:nvSpPr>
          <p:spPr bwMode="auto">
            <a:xfrm>
              <a:off x="1403350" y="2554288"/>
              <a:ext cx="679450" cy="950912"/>
            </a:xfrm>
            <a:custGeom>
              <a:avLst/>
              <a:gdLst>
                <a:gd name="T0" fmla="*/ 0 w 428"/>
                <a:gd name="T1" fmla="*/ 0 h 599"/>
                <a:gd name="T2" fmla="*/ 0 w 428"/>
                <a:gd name="T3" fmla="*/ 0 h 599"/>
                <a:gd name="T4" fmla="*/ 0 w 428"/>
                <a:gd name="T5" fmla="*/ 2147483647 h 599"/>
                <a:gd name="T6" fmla="*/ 2147483647 w 428"/>
                <a:gd name="T7" fmla="*/ 2147483647 h 599"/>
                <a:gd name="T8" fmla="*/ 2147483647 w 428"/>
                <a:gd name="T9" fmla="*/ 2147483647 h 599"/>
                <a:gd name="T10" fmla="*/ 2147483647 w 428"/>
                <a:gd name="T11" fmla="*/ 2147483647 h 599"/>
                <a:gd name="T12" fmla="*/ 2147483647 w 428"/>
                <a:gd name="T13" fmla="*/ 2147483647 h 599"/>
                <a:gd name="T14" fmla="*/ 2147483647 w 428"/>
                <a:gd name="T15" fmla="*/ 2147483647 h 599"/>
                <a:gd name="T16" fmla="*/ 2147483647 w 428"/>
                <a:gd name="T17" fmla="*/ 2147483647 h 599"/>
                <a:gd name="T18" fmla="*/ 2147483647 w 428"/>
                <a:gd name="T19" fmla="*/ 2147483647 h 599"/>
                <a:gd name="T20" fmla="*/ 2147483647 w 428"/>
                <a:gd name="T21" fmla="*/ 2147483647 h 599"/>
                <a:gd name="T22" fmla="*/ 2147483647 w 428"/>
                <a:gd name="T23" fmla="*/ 2147483647 h 599"/>
                <a:gd name="T24" fmla="*/ 2147483647 w 428"/>
                <a:gd name="T25" fmla="*/ 2147483647 h 599"/>
                <a:gd name="T26" fmla="*/ 2147483647 w 428"/>
                <a:gd name="T27" fmla="*/ 2147483647 h 599"/>
                <a:gd name="T28" fmla="*/ 2147483647 w 428"/>
                <a:gd name="T29" fmla="*/ 2147483647 h 599"/>
                <a:gd name="T30" fmla="*/ 2147483647 w 428"/>
                <a:gd name="T31" fmla="*/ 2147483647 h 599"/>
                <a:gd name="T32" fmla="*/ 2147483647 w 428"/>
                <a:gd name="T33" fmla="*/ 2147483647 h 599"/>
                <a:gd name="T34" fmla="*/ 2147483647 w 428"/>
                <a:gd name="T35" fmla="*/ 2147483647 h 599"/>
                <a:gd name="T36" fmla="*/ 2147483647 w 428"/>
                <a:gd name="T37" fmla="*/ 2147483647 h 599"/>
                <a:gd name="T38" fmla="*/ 2147483647 w 428"/>
                <a:gd name="T39" fmla="*/ 2147483647 h 599"/>
                <a:gd name="T40" fmla="*/ 2147483647 w 428"/>
                <a:gd name="T41" fmla="*/ 2147483647 h 599"/>
                <a:gd name="T42" fmla="*/ 2147483647 w 428"/>
                <a:gd name="T43" fmla="*/ 2147483647 h 599"/>
                <a:gd name="T44" fmla="*/ 2147483647 w 428"/>
                <a:gd name="T45" fmla="*/ 2147483647 h 599"/>
                <a:gd name="T46" fmla="*/ 2147483647 w 428"/>
                <a:gd name="T47" fmla="*/ 2147483647 h 599"/>
                <a:gd name="T48" fmla="*/ 2147483647 w 428"/>
                <a:gd name="T49" fmla="*/ 2147483647 h 599"/>
                <a:gd name="T50" fmla="*/ 2147483647 w 428"/>
                <a:gd name="T51" fmla="*/ 2147483647 h 599"/>
                <a:gd name="T52" fmla="*/ 2147483647 w 428"/>
                <a:gd name="T53" fmla="*/ 2147483647 h 5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8"/>
                <a:gd name="T82" fmla="*/ 0 h 599"/>
                <a:gd name="T83" fmla="*/ 428 w 428"/>
                <a:gd name="T84" fmla="*/ 599 h 5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8" h="599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2" y="89"/>
                  </a:lnTo>
                  <a:lnTo>
                    <a:pt x="6" y="142"/>
                  </a:lnTo>
                  <a:lnTo>
                    <a:pt x="12" y="199"/>
                  </a:lnTo>
                  <a:lnTo>
                    <a:pt x="19" y="256"/>
                  </a:lnTo>
                  <a:lnTo>
                    <a:pt x="33" y="313"/>
                  </a:lnTo>
                  <a:lnTo>
                    <a:pt x="48" y="370"/>
                  </a:lnTo>
                  <a:lnTo>
                    <a:pt x="55" y="397"/>
                  </a:lnTo>
                  <a:lnTo>
                    <a:pt x="67" y="424"/>
                  </a:lnTo>
                  <a:lnTo>
                    <a:pt x="78" y="448"/>
                  </a:lnTo>
                  <a:lnTo>
                    <a:pt x="92" y="471"/>
                  </a:lnTo>
                  <a:lnTo>
                    <a:pt x="105" y="494"/>
                  </a:lnTo>
                  <a:lnTo>
                    <a:pt x="120" y="515"/>
                  </a:lnTo>
                  <a:lnTo>
                    <a:pt x="137" y="534"/>
                  </a:lnTo>
                  <a:lnTo>
                    <a:pt x="154" y="551"/>
                  </a:lnTo>
                  <a:lnTo>
                    <a:pt x="173" y="564"/>
                  </a:lnTo>
                  <a:lnTo>
                    <a:pt x="196" y="578"/>
                  </a:lnTo>
                  <a:lnTo>
                    <a:pt x="217" y="587"/>
                  </a:lnTo>
                  <a:lnTo>
                    <a:pt x="242" y="593"/>
                  </a:lnTo>
                  <a:lnTo>
                    <a:pt x="268" y="597"/>
                  </a:lnTo>
                  <a:lnTo>
                    <a:pt x="297" y="599"/>
                  </a:lnTo>
                  <a:lnTo>
                    <a:pt x="327" y="595"/>
                  </a:lnTo>
                  <a:lnTo>
                    <a:pt x="358" y="589"/>
                  </a:lnTo>
                  <a:lnTo>
                    <a:pt x="392" y="578"/>
                  </a:lnTo>
                  <a:lnTo>
                    <a:pt x="428" y="564"/>
                  </a:lnTo>
                </a:path>
              </a:pathLst>
            </a:custGeom>
            <a:noFill/>
            <a:ln w="80963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0" name="Freeform 60"/>
            <p:cNvSpPr>
              <a:spLocks/>
            </p:cNvSpPr>
            <p:nvPr/>
          </p:nvSpPr>
          <p:spPr bwMode="auto">
            <a:xfrm>
              <a:off x="3430588" y="3106738"/>
              <a:ext cx="1411287" cy="44450"/>
            </a:xfrm>
            <a:custGeom>
              <a:avLst/>
              <a:gdLst>
                <a:gd name="T0" fmla="*/ 0 w 889"/>
                <a:gd name="T1" fmla="*/ 2147483647 h 28"/>
                <a:gd name="T2" fmla="*/ 0 w 889"/>
                <a:gd name="T3" fmla="*/ 2147483647 h 28"/>
                <a:gd name="T4" fmla="*/ 2147483647 w 889"/>
                <a:gd name="T5" fmla="*/ 2147483647 h 28"/>
                <a:gd name="T6" fmla="*/ 2147483647 w 889"/>
                <a:gd name="T7" fmla="*/ 2147483647 h 28"/>
                <a:gd name="T8" fmla="*/ 2147483647 w 889"/>
                <a:gd name="T9" fmla="*/ 2147483647 h 28"/>
                <a:gd name="T10" fmla="*/ 2147483647 w 889"/>
                <a:gd name="T11" fmla="*/ 2147483647 h 28"/>
                <a:gd name="T12" fmla="*/ 2147483647 w 889"/>
                <a:gd name="T13" fmla="*/ 0 h 28"/>
                <a:gd name="T14" fmla="*/ 2147483647 w 889"/>
                <a:gd name="T15" fmla="*/ 0 h 28"/>
                <a:gd name="T16" fmla="*/ 2147483647 w 889"/>
                <a:gd name="T17" fmla="*/ 0 h 28"/>
                <a:gd name="T18" fmla="*/ 2147483647 w 889"/>
                <a:gd name="T19" fmla="*/ 2147483647 h 28"/>
                <a:gd name="T20" fmla="*/ 2147483647 w 889"/>
                <a:gd name="T21" fmla="*/ 2147483647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9"/>
                <a:gd name="T34" fmla="*/ 0 h 28"/>
                <a:gd name="T35" fmla="*/ 889 w 889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9" h="28">
                  <a:moveTo>
                    <a:pt x="0" y="28"/>
                  </a:moveTo>
                  <a:lnTo>
                    <a:pt x="0" y="28"/>
                  </a:lnTo>
                  <a:lnTo>
                    <a:pt x="69" y="21"/>
                  </a:lnTo>
                  <a:lnTo>
                    <a:pt x="148" y="15"/>
                  </a:lnTo>
                  <a:lnTo>
                    <a:pt x="255" y="7"/>
                  </a:lnTo>
                  <a:lnTo>
                    <a:pt x="386" y="3"/>
                  </a:lnTo>
                  <a:lnTo>
                    <a:pt x="536" y="0"/>
                  </a:lnTo>
                  <a:lnTo>
                    <a:pt x="620" y="0"/>
                  </a:lnTo>
                  <a:lnTo>
                    <a:pt x="705" y="0"/>
                  </a:lnTo>
                  <a:lnTo>
                    <a:pt x="796" y="2"/>
                  </a:lnTo>
                  <a:lnTo>
                    <a:pt x="889" y="5"/>
                  </a:lnTo>
                </a:path>
              </a:pathLst>
            </a:custGeom>
            <a:noFill/>
            <a:ln w="80963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1" name="Line 61"/>
            <p:cNvSpPr>
              <a:spLocks noChangeShapeType="1"/>
            </p:cNvSpPr>
            <p:nvPr/>
          </p:nvSpPr>
          <p:spPr bwMode="auto">
            <a:xfrm>
              <a:off x="1403350" y="4319588"/>
              <a:ext cx="0" cy="976312"/>
            </a:xfrm>
            <a:prstGeom prst="line">
              <a:avLst/>
            </a:prstGeom>
            <a:noFill/>
            <a:ln w="80963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2" name="Freeform 62"/>
            <p:cNvSpPr>
              <a:spLocks/>
            </p:cNvSpPr>
            <p:nvPr/>
          </p:nvSpPr>
          <p:spPr bwMode="auto">
            <a:xfrm>
              <a:off x="1292225" y="5218113"/>
              <a:ext cx="223838" cy="271462"/>
            </a:xfrm>
            <a:custGeom>
              <a:avLst/>
              <a:gdLst>
                <a:gd name="T0" fmla="*/ 2147483647 w 141"/>
                <a:gd name="T1" fmla="*/ 2147483647 h 171"/>
                <a:gd name="T2" fmla="*/ 0 w 141"/>
                <a:gd name="T3" fmla="*/ 0 h 171"/>
                <a:gd name="T4" fmla="*/ 2147483647 w 141"/>
                <a:gd name="T5" fmla="*/ 2147483647 h 171"/>
                <a:gd name="T6" fmla="*/ 2147483647 w 141"/>
                <a:gd name="T7" fmla="*/ 0 h 171"/>
                <a:gd name="T8" fmla="*/ 2147483647 w 141"/>
                <a:gd name="T9" fmla="*/ 2147483647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171"/>
                <a:gd name="T17" fmla="*/ 141 w 14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171">
                  <a:moveTo>
                    <a:pt x="70" y="171"/>
                  </a:moveTo>
                  <a:lnTo>
                    <a:pt x="0" y="0"/>
                  </a:lnTo>
                  <a:lnTo>
                    <a:pt x="70" y="40"/>
                  </a:lnTo>
                  <a:lnTo>
                    <a:pt x="141" y="0"/>
                  </a:lnTo>
                  <a:lnTo>
                    <a:pt x="70" y="1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3" name="Freeform 63"/>
            <p:cNvSpPr>
              <a:spLocks/>
            </p:cNvSpPr>
            <p:nvPr/>
          </p:nvSpPr>
          <p:spPr bwMode="auto">
            <a:xfrm>
              <a:off x="1292225" y="5218113"/>
              <a:ext cx="223838" cy="271462"/>
            </a:xfrm>
            <a:custGeom>
              <a:avLst/>
              <a:gdLst>
                <a:gd name="T0" fmla="*/ 2147483647 w 141"/>
                <a:gd name="T1" fmla="*/ 2147483647 h 171"/>
                <a:gd name="T2" fmla="*/ 0 w 141"/>
                <a:gd name="T3" fmla="*/ 0 h 171"/>
                <a:gd name="T4" fmla="*/ 2147483647 w 141"/>
                <a:gd name="T5" fmla="*/ 2147483647 h 171"/>
                <a:gd name="T6" fmla="*/ 2147483647 w 141"/>
                <a:gd name="T7" fmla="*/ 0 h 171"/>
                <a:gd name="T8" fmla="*/ 2147483647 w 141"/>
                <a:gd name="T9" fmla="*/ 2147483647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171"/>
                <a:gd name="T17" fmla="*/ 141 w 14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171">
                  <a:moveTo>
                    <a:pt x="70" y="171"/>
                  </a:moveTo>
                  <a:lnTo>
                    <a:pt x="0" y="0"/>
                  </a:lnTo>
                  <a:lnTo>
                    <a:pt x="70" y="40"/>
                  </a:lnTo>
                  <a:lnTo>
                    <a:pt x="141" y="0"/>
                  </a:lnTo>
                  <a:lnTo>
                    <a:pt x="70" y="1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4" name="Freeform 64"/>
            <p:cNvSpPr>
              <a:spLocks/>
            </p:cNvSpPr>
            <p:nvPr/>
          </p:nvSpPr>
          <p:spPr bwMode="auto">
            <a:xfrm>
              <a:off x="6797675" y="2265363"/>
              <a:ext cx="939800" cy="1241425"/>
            </a:xfrm>
            <a:custGeom>
              <a:avLst/>
              <a:gdLst>
                <a:gd name="T0" fmla="*/ 0 w 592"/>
                <a:gd name="T1" fmla="*/ 2147483647 h 782"/>
                <a:gd name="T2" fmla="*/ 0 w 592"/>
                <a:gd name="T3" fmla="*/ 2147483647 h 782"/>
                <a:gd name="T4" fmla="*/ 2147483647 w 592"/>
                <a:gd name="T5" fmla="*/ 2147483647 h 782"/>
                <a:gd name="T6" fmla="*/ 2147483647 w 592"/>
                <a:gd name="T7" fmla="*/ 2147483647 h 782"/>
                <a:gd name="T8" fmla="*/ 2147483647 w 592"/>
                <a:gd name="T9" fmla="*/ 2147483647 h 782"/>
                <a:gd name="T10" fmla="*/ 2147483647 w 592"/>
                <a:gd name="T11" fmla="*/ 2147483647 h 782"/>
                <a:gd name="T12" fmla="*/ 2147483647 w 592"/>
                <a:gd name="T13" fmla="*/ 2147483647 h 782"/>
                <a:gd name="T14" fmla="*/ 2147483647 w 592"/>
                <a:gd name="T15" fmla="*/ 2147483647 h 782"/>
                <a:gd name="T16" fmla="*/ 2147483647 w 592"/>
                <a:gd name="T17" fmla="*/ 2147483647 h 782"/>
                <a:gd name="T18" fmla="*/ 2147483647 w 592"/>
                <a:gd name="T19" fmla="*/ 2147483647 h 782"/>
                <a:gd name="T20" fmla="*/ 2147483647 w 592"/>
                <a:gd name="T21" fmla="*/ 2147483647 h 782"/>
                <a:gd name="T22" fmla="*/ 2147483647 w 592"/>
                <a:gd name="T23" fmla="*/ 2147483647 h 782"/>
                <a:gd name="T24" fmla="*/ 2147483647 w 592"/>
                <a:gd name="T25" fmla="*/ 2147483647 h 782"/>
                <a:gd name="T26" fmla="*/ 2147483647 w 592"/>
                <a:gd name="T27" fmla="*/ 2147483647 h 782"/>
                <a:gd name="T28" fmla="*/ 2147483647 w 592"/>
                <a:gd name="T29" fmla="*/ 2147483647 h 782"/>
                <a:gd name="T30" fmla="*/ 2147483647 w 592"/>
                <a:gd name="T31" fmla="*/ 2147483647 h 782"/>
                <a:gd name="T32" fmla="*/ 2147483647 w 592"/>
                <a:gd name="T33" fmla="*/ 2147483647 h 782"/>
                <a:gd name="T34" fmla="*/ 2147483647 w 592"/>
                <a:gd name="T35" fmla="*/ 2147483647 h 782"/>
                <a:gd name="T36" fmla="*/ 2147483647 w 592"/>
                <a:gd name="T37" fmla="*/ 2147483647 h 782"/>
                <a:gd name="T38" fmla="*/ 2147483647 w 592"/>
                <a:gd name="T39" fmla="*/ 2147483647 h 782"/>
                <a:gd name="T40" fmla="*/ 2147483647 w 592"/>
                <a:gd name="T41" fmla="*/ 2147483647 h 782"/>
                <a:gd name="T42" fmla="*/ 2147483647 w 592"/>
                <a:gd name="T43" fmla="*/ 2147483647 h 782"/>
                <a:gd name="T44" fmla="*/ 2147483647 w 592"/>
                <a:gd name="T45" fmla="*/ 2147483647 h 782"/>
                <a:gd name="T46" fmla="*/ 2147483647 w 592"/>
                <a:gd name="T47" fmla="*/ 2147483647 h 782"/>
                <a:gd name="T48" fmla="*/ 2147483647 w 592"/>
                <a:gd name="T49" fmla="*/ 2147483647 h 782"/>
                <a:gd name="T50" fmla="*/ 2147483647 w 592"/>
                <a:gd name="T51" fmla="*/ 2147483647 h 782"/>
                <a:gd name="T52" fmla="*/ 2147483647 w 592"/>
                <a:gd name="T53" fmla="*/ 2147483647 h 782"/>
                <a:gd name="T54" fmla="*/ 2147483647 w 592"/>
                <a:gd name="T55" fmla="*/ 2147483647 h 782"/>
                <a:gd name="T56" fmla="*/ 2147483647 w 592"/>
                <a:gd name="T57" fmla="*/ 0 h 7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2"/>
                <a:gd name="T88" fmla="*/ 0 h 782"/>
                <a:gd name="T89" fmla="*/ 592 w 592"/>
                <a:gd name="T90" fmla="*/ 782 h 78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2" h="782">
                  <a:moveTo>
                    <a:pt x="0" y="627"/>
                  </a:moveTo>
                  <a:lnTo>
                    <a:pt x="0" y="627"/>
                  </a:lnTo>
                  <a:lnTo>
                    <a:pt x="76" y="655"/>
                  </a:lnTo>
                  <a:lnTo>
                    <a:pt x="153" y="687"/>
                  </a:lnTo>
                  <a:lnTo>
                    <a:pt x="229" y="718"/>
                  </a:lnTo>
                  <a:lnTo>
                    <a:pt x="304" y="746"/>
                  </a:lnTo>
                  <a:lnTo>
                    <a:pt x="338" y="760"/>
                  </a:lnTo>
                  <a:lnTo>
                    <a:pt x="372" y="769"/>
                  </a:lnTo>
                  <a:lnTo>
                    <a:pt x="404" y="777"/>
                  </a:lnTo>
                  <a:lnTo>
                    <a:pt x="435" y="782"/>
                  </a:lnTo>
                  <a:lnTo>
                    <a:pt x="461" y="782"/>
                  </a:lnTo>
                  <a:lnTo>
                    <a:pt x="488" y="781"/>
                  </a:lnTo>
                  <a:lnTo>
                    <a:pt x="499" y="779"/>
                  </a:lnTo>
                  <a:lnTo>
                    <a:pt x="511" y="775"/>
                  </a:lnTo>
                  <a:lnTo>
                    <a:pt x="520" y="769"/>
                  </a:lnTo>
                  <a:lnTo>
                    <a:pt x="530" y="763"/>
                  </a:lnTo>
                  <a:lnTo>
                    <a:pt x="541" y="754"/>
                  </a:lnTo>
                  <a:lnTo>
                    <a:pt x="551" y="744"/>
                  </a:lnTo>
                  <a:lnTo>
                    <a:pt x="558" y="735"/>
                  </a:lnTo>
                  <a:lnTo>
                    <a:pt x="566" y="724"/>
                  </a:lnTo>
                  <a:lnTo>
                    <a:pt x="571" y="712"/>
                  </a:lnTo>
                  <a:lnTo>
                    <a:pt x="577" y="701"/>
                  </a:lnTo>
                  <a:lnTo>
                    <a:pt x="585" y="672"/>
                  </a:lnTo>
                  <a:lnTo>
                    <a:pt x="589" y="644"/>
                  </a:lnTo>
                  <a:lnTo>
                    <a:pt x="590" y="609"/>
                  </a:lnTo>
                  <a:lnTo>
                    <a:pt x="592" y="535"/>
                  </a:lnTo>
                  <a:lnTo>
                    <a:pt x="592" y="0"/>
                  </a:lnTo>
                </a:path>
              </a:pathLst>
            </a:custGeom>
            <a:noFill/>
            <a:ln w="730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5" name="Freeform 65"/>
            <p:cNvSpPr>
              <a:spLocks/>
            </p:cNvSpPr>
            <p:nvPr/>
          </p:nvSpPr>
          <p:spPr bwMode="auto">
            <a:xfrm>
              <a:off x="7626350" y="2071688"/>
              <a:ext cx="223838" cy="271462"/>
            </a:xfrm>
            <a:custGeom>
              <a:avLst/>
              <a:gdLst>
                <a:gd name="T0" fmla="*/ 2147483647 w 141"/>
                <a:gd name="T1" fmla="*/ 0 h 171"/>
                <a:gd name="T2" fmla="*/ 2147483647 w 141"/>
                <a:gd name="T3" fmla="*/ 2147483647 h 171"/>
                <a:gd name="T4" fmla="*/ 2147483647 w 141"/>
                <a:gd name="T5" fmla="*/ 2147483647 h 171"/>
                <a:gd name="T6" fmla="*/ 0 w 141"/>
                <a:gd name="T7" fmla="*/ 2147483647 h 171"/>
                <a:gd name="T8" fmla="*/ 2147483647 w 141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171"/>
                <a:gd name="T17" fmla="*/ 141 w 14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171">
                  <a:moveTo>
                    <a:pt x="70" y="0"/>
                  </a:moveTo>
                  <a:lnTo>
                    <a:pt x="141" y="171"/>
                  </a:lnTo>
                  <a:lnTo>
                    <a:pt x="70" y="131"/>
                  </a:lnTo>
                  <a:lnTo>
                    <a:pt x="0" y="17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6" name="Freeform 66"/>
            <p:cNvSpPr>
              <a:spLocks/>
            </p:cNvSpPr>
            <p:nvPr/>
          </p:nvSpPr>
          <p:spPr bwMode="auto">
            <a:xfrm>
              <a:off x="7653338" y="811213"/>
              <a:ext cx="223837" cy="271462"/>
            </a:xfrm>
            <a:custGeom>
              <a:avLst/>
              <a:gdLst>
                <a:gd name="T0" fmla="*/ 2147483647 w 141"/>
                <a:gd name="T1" fmla="*/ 0 h 171"/>
                <a:gd name="T2" fmla="*/ 2147483647 w 141"/>
                <a:gd name="T3" fmla="*/ 2147483647 h 171"/>
                <a:gd name="T4" fmla="*/ 2147483647 w 141"/>
                <a:gd name="T5" fmla="*/ 2147483647 h 171"/>
                <a:gd name="T6" fmla="*/ 0 w 141"/>
                <a:gd name="T7" fmla="*/ 2147483647 h 171"/>
                <a:gd name="T8" fmla="*/ 2147483647 w 141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171"/>
                <a:gd name="T17" fmla="*/ 141 w 14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171">
                  <a:moveTo>
                    <a:pt x="70" y="0"/>
                  </a:moveTo>
                  <a:lnTo>
                    <a:pt x="141" y="171"/>
                  </a:lnTo>
                  <a:lnTo>
                    <a:pt x="70" y="131"/>
                  </a:lnTo>
                  <a:lnTo>
                    <a:pt x="0" y="17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7" name="Freeform 71"/>
            <p:cNvSpPr>
              <a:spLocks/>
            </p:cNvSpPr>
            <p:nvPr/>
          </p:nvSpPr>
          <p:spPr bwMode="auto">
            <a:xfrm>
              <a:off x="7726363" y="4822825"/>
              <a:ext cx="222250" cy="271463"/>
            </a:xfrm>
            <a:custGeom>
              <a:avLst/>
              <a:gdLst>
                <a:gd name="T0" fmla="*/ 2147483647 w 140"/>
                <a:gd name="T1" fmla="*/ 0 h 171"/>
                <a:gd name="T2" fmla="*/ 2147483647 w 140"/>
                <a:gd name="T3" fmla="*/ 2147483647 h 171"/>
                <a:gd name="T4" fmla="*/ 2147483647 w 140"/>
                <a:gd name="T5" fmla="*/ 2147483647 h 171"/>
                <a:gd name="T6" fmla="*/ 0 w 140"/>
                <a:gd name="T7" fmla="*/ 2147483647 h 171"/>
                <a:gd name="T8" fmla="*/ 2147483647 w 140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171"/>
                <a:gd name="T17" fmla="*/ 140 w 140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171">
                  <a:moveTo>
                    <a:pt x="70" y="0"/>
                  </a:moveTo>
                  <a:lnTo>
                    <a:pt x="140" y="171"/>
                  </a:lnTo>
                  <a:lnTo>
                    <a:pt x="70" y="131"/>
                  </a:lnTo>
                  <a:lnTo>
                    <a:pt x="0" y="17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54E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8" name="Line 72"/>
            <p:cNvSpPr>
              <a:spLocks noChangeShapeType="1"/>
            </p:cNvSpPr>
            <p:nvPr/>
          </p:nvSpPr>
          <p:spPr bwMode="auto">
            <a:xfrm>
              <a:off x="1385888" y="771525"/>
              <a:ext cx="0" cy="1330325"/>
            </a:xfrm>
            <a:prstGeom prst="line">
              <a:avLst/>
            </a:prstGeom>
            <a:noFill/>
            <a:ln w="53975">
              <a:solidFill>
                <a:srgbClr val="FFC54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39" name="Freeform 73"/>
            <p:cNvSpPr>
              <a:spLocks/>
            </p:cNvSpPr>
            <p:nvPr/>
          </p:nvSpPr>
          <p:spPr bwMode="auto">
            <a:xfrm>
              <a:off x="1403350" y="2554288"/>
              <a:ext cx="679450" cy="950912"/>
            </a:xfrm>
            <a:custGeom>
              <a:avLst/>
              <a:gdLst>
                <a:gd name="T0" fmla="*/ 0 w 428"/>
                <a:gd name="T1" fmla="*/ 0 h 599"/>
                <a:gd name="T2" fmla="*/ 0 w 428"/>
                <a:gd name="T3" fmla="*/ 0 h 599"/>
                <a:gd name="T4" fmla="*/ 0 w 428"/>
                <a:gd name="T5" fmla="*/ 2147483647 h 599"/>
                <a:gd name="T6" fmla="*/ 2147483647 w 428"/>
                <a:gd name="T7" fmla="*/ 2147483647 h 599"/>
                <a:gd name="T8" fmla="*/ 2147483647 w 428"/>
                <a:gd name="T9" fmla="*/ 2147483647 h 599"/>
                <a:gd name="T10" fmla="*/ 2147483647 w 428"/>
                <a:gd name="T11" fmla="*/ 2147483647 h 599"/>
                <a:gd name="T12" fmla="*/ 2147483647 w 428"/>
                <a:gd name="T13" fmla="*/ 2147483647 h 599"/>
                <a:gd name="T14" fmla="*/ 2147483647 w 428"/>
                <a:gd name="T15" fmla="*/ 2147483647 h 599"/>
                <a:gd name="T16" fmla="*/ 2147483647 w 428"/>
                <a:gd name="T17" fmla="*/ 2147483647 h 599"/>
                <a:gd name="T18" fmla="*/ 2147483647 w 428"/>
                <a:gd name="T19" fmla="*/ 2147483647 h 599"/>
                <a:gd name="T20" fmla="*/ 2147483647 w 428"/>
                <a:gd name="T21" fmla="*/ 2147483647 h 599"/>
                <a:gd name="T22" fmla="*/ 2147483647 w 428"/>
                <a:gd name="T23" fmla="*/ 2147483647 h 599"/>
                <a:gd name="T24" fmla="*/ 2147483647 w 428"/>
                <a:gd name="T25" fmla="*/ 2147483647 h 599"/>
                <a:gd name="T26" fmla="*/ 2147483647 w 428"/>
                <a:gd name="T27" fmla="*/ 2147483647 h 599"/>
                <a:gd name="T28" fmla="*/ 2147483647 w 428"/>
                <a:gd name="T29" fmla="*/ 2147483647 h 599"/>
                <a:gd name="T30" fmla="*/ 2147483647 w 428"/>
                <a:gd name="T31" fmla="*/ 2147483647 h 599"/>
                <a:gd name="T32" fmla="*/ 2147483647 w 428"/>
                <a:gd name="T33" fmla="*/ 2147483647 h 599"/>
                <a:gd name="T34" fmla="*/ 2147483647 w 428"/>
                <a:gd name="T35" fmla="*/ 2147483647 h 599"/>
                <a:gd name="T36" fmla="*/ 2147483647 w 428"/>
                <a:gd name="T37" fmla="*/ 2147483647 h 599"/>
                <a:gd name="T38" fmla="*/ 2147483647 w 428"/>
                <a:gd name="T39" fmla="*/ 2147483647 h 599"/>
                <a:gd name="T40" fmla="*/ 2147483647 w 428"/>
                <a:gd name="T41" fmla="*/ 2147483647 h 599"/>
                <a:gd name="T42" fmla="*/ 2147483647 w 428"/>
                <a:gd name="T43" fmla="*/ 2147483647 h 599"/>
                <a:gd name="T44" fmla="*/ 2147483647 w 428"/>
                <a:gd name="T45" fmla="*/ 2147483647 h 599"/>
                <a:gd name="T46" fmla="*/ 2147483647 w 428"/>
                <a:gd name="T47" fmla="*/ 2147483647 h 599"/>
                <a:gd name="T48" fmla="*/ 2147483647 w 428"/>
                <a:gd name="T49" fmla="*/ 2147483647 h 599"/>
                <a:gd name="T50" fmla="*/ 2147483647 w 428"/>
                <a:gd name="T51" fmla="*/ 2147483647 h 599"/>
                <a:gd name="T52" fmla="*/ 2147483647 w 428"/>
                <a:gd name="T53" fmla="*/ 2147483647 h 59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8"/>
                <a:gd name="T82" fmla="*/ 0 h 599"/>
                <a:gd name="T83" fmla="*/ 428 w 428"/>
                <a:gd name="T84" fmla="*/ 599 h 59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8" h="599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2" y="89"/>
                  </a:lnTo>
                  <a:lnTo>
                    <a:pt x="6" y="142"/>
                  </a:lnTo>
                  <a:lnTo>
                    <a:pt x="12" y="199"/>
                  </a:lnTo>
                  <a:lnTo>
                    <a:pt x="19" y="256"/>
                  </a:lnTo>
                  <a:lnTo>
                    <a:pt x="33" y="313"/>
                  </a:lnTo>
                  <a:lnTo>
                    <a:pt x="48" y="370"/>
                  </a:lnTo>
                  <a:lnTo>
                    <a:pt x="55" y="397"/>
                  </a:lnTo>
                  <a:lnTo>
                    <a:pt x="67" y="424"/>
                  </a:lnTo>
                  <a:lnTo>
                    <a:pt x="78" y="448"/>
                  </a:lnTo>
                  <a:lnTo>
                    <a:pt x="92" y="471"/>
                  </a:lnTo>
                  <a:lnTo>
                    <a:pt x="105" y="494"/>
                  </a:lnTo>
                  <a:lnTo>
                    <a:pt x="120" y="515"/>
                  </a:lnTo>
                  <a:lnTo>
                    <a:pt x="137" y="534"/>
                  </a:lnTo>
                  <a:lnTo>
                    <a:pt x="154" y="551"/>
                  </a:lnTo>
                  <a:lnTo>
                    <a:pt x="173" y="564"/>
                  </a:lnTo>
                  <a:lnTo>
                    <a:pt x="196" y="578"/>
                  </a:lnTo>
                  <a:lnTo>
                    <a:pt x="217" y="587"/>
                  </a:lnTo>
                  <a:lnTo>
                    <a:pt x="242" y="593"/>
                  </a:lnTo>
                  <a:lnTo>
                    <a:pt x="268" y="597"/>
                  </a:lnTo>
                  <a:lnTo>
                    <a:pt x="297" y="599"/>
                  </a:lnTo>
                  <a:lnTo>
                    <a:pt x="327" y="595"/>
                  </a:lnTo>
                  <a:lnTo>
                    <a:pt x="358" y="589"/>
                  </a:lnTo>
                  <a:lnTo>
                    <a:pt x="392" y="578"/>
                  </a:lnTo>
                  <a:lnTo>
                    <a:pt x="428" y="564"/>
                  </a:lnTo>
                </a:path>
              </a:pathLst>
            </a:custGeom>
            <a:noFill/>
            <a:ln w="53975">
              <a:solidFill>
                <a:srgbClr val="FFC54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0" name="Freeform 74"/>
            <p:cNvSpPr>
              <a:spLocks/>
            </p:cNvSpPr>
            <p:nvPr/>
          </p:nvSpPr>
          <p:spPr bwMode="auto">
            <a:xfrm>
              <a:off x="3430588" y="3106738"/>
              <a:ext cx="1411287" cy="44450"/>
            </a:xfrm>
            <a:custGeom>
              <a:avLst/>
              <a:gdLst>
                <a:gd name="T0" fmla="*/ 0 w 889"/>
                <a:gd name="T1" fmla="*/ 2147483647 h 28"/>
                <a:gd name="T2" fmla="*/ 0 w 889"/>
                <a:gd name="T3" fmla="*/ 2147483647 h 28"/>
                <a:gd name="T4" fmla="*/ 2147483647 w 889"/>
                <a:gd name="T5" fmla="*/ 2147483647 h 28"/>
                <a:gd name="T6" fmla="*/ 2147483647 w 889"/>
                <a:gd name="T7" fmla="*/ 2147483647 h 28"/>
                <a:gd name="T8" fmla="*/ 2147483647 w 889"/>
                <a:gd name="T9" fmla="*/ 2147483647 h 28"/>
                <a:gd name="T10" fmla="*/ 2147483647 w 889"/>
                <a:gd name="T11" fmla="*/ 2147483647 h 28"/>
                <a:gd name="T12" fmla="*/ 2147483647 w 889"/>
                <a:gd name="T13" fmla="*/ 0 h 28"/>
                <a:gd name="T14" fmla="*/ 2147483647 w 889"/>
                <a:gd name="T15" fmla="*/ 0 h 28"/>
                <a:gd name="T16" fmla="*/ 2147483647 w 889"/>
                <a:gd name="T17" fmla="*/ 0 h 28"/>
                <a:gd name="T18" fmla="*/ 2147483647 w 889"/>
                <a:gd name="T19" fmla="*/ 2147483647 h 28"/>
                <a:gd name="T20" fmla="*/ 2147483647 w 889"/>
                <a:gd name="T21" fmla="*/ 2147483647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9"/>
                <a:gd name="T34" fmla="*/ 0 h 28"/>
                <a:gd name="T35" fmla="*/ 889 w 889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9" h="28">
                  <a:moveTo>
                    <a:pt x="0" y="28"/>
                  </a:moveTo>
                  <a:lnTo>
                    <a:pt x="0" y="28"/>
                  </a:lnTo>
                  <a:lnTo>
                    <a:pt x="69" y="21"/>
                  </a:lnTo>
                  <a:lnTo>
                    <a:pt x="148" y="15"/>
                  </a:lnTo>
                  <a:lnTo>
                    <a:pt x="255" y="7"/>
                  </a:lnTo>
                  <a:lnTo>
                    <a:pt x="386" y="3"/>
                  </a:lnTo>
                  <a:lnTo>
                    <a:pt x="536" y="0"/>
                  </a:lnTo>
                  <a:lnTo>
                    <a:pt x="620" y="0"/>
                  </a:lnTo>
                  <a:lnTo>
                    <a:pt x="705" y="0"/>
                  </a:lnTo>
                  <a:lnTo>
                    <a:pt x="796" y="2"/>
                  </a:lnTo>
                  <a:lnTo>
                    <a:pt x="889" y="5"/>
                  </a:lnTo>
                </a:path>
              </a:pathLst>
            </a:custGeom>
            <a:noFill/>
            <a:ln w="53975">
              <a:solidFill>
                <a:srgbClr val="FFC54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1" name="Line 75"/>
            <p:cNvSpPr>
              <a:spLocks noChangeShapeType="1"/>
            </p:cNvSpPr>
            <p:nvPr/>
          </p:nvSpPr>
          <p:spPr bwMode="auto">
            <a:xfrm>
              <a:off x="1403350" y="4319588"/>
              <a:ext cx="0" cy="976312"/>
            </a:xfrm>
            <a:prstGeom prst="line">
              <a:avLst/>
            </a:prstGeom>
            <a:noFill/>
            <a:ln w="53975">
              <a:solidFill>
                <a:srgbClr val="FFC54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2" name="Freeform 76"/>
            <p:cNvSpPr>
              <a:spLocks/>
            </p:cNvSpPr>
            <p:nvPr/>
          </p:nvSpPr>
          <p:spPr bwMode="auto">
            <a:xfrm>
              <a:off x="6797675" y="2265363"/>
              <a:ext cx="939800" cy="1241425"/>
            </a:xfrm>
            <a:custGeom>
              <a:avLst/>
              <a:gdLst>
                <a:gd name="T0" fmla="*/ 0 w 592"/>
                <a:gd name="T1" fmla="*/ 2147483647 h 782"/>
                <a:gd name="T2" fmla="*/ 0 w 592"/>
                <a:gd name="T3" fmla="*/ 2147483647 h 782"/>
                <a:gd name="T4" fmla="*/ 2147483647 w 592"/>
                <a:gd name="T5" fmla="*/ 2147483647 h 782"/>
                <a:gd name="T6" fmla="*/ 2147483647 w 592"/>
                <a:gd name="T7" fmla="*/ 2147483647 h 782"/>
                <a:gd name="T8" fmla="*/ 2147483647 w 592"/>
                <a:gd name="T9" fmla="*/ 2147483647 h 782"/>
                <a:gd name="T10" fmla="*/ 2147483647 w 592"/>
                <a:gd name="T11" fmla="*/ 2147483647 h 782"/>
                <a:gd name="T12" fmla="*/ 2147483647 w 592"/>
                <a:gd name="T13" fmla="*/ 2147483647 h 782"/>
                <a:gd name="T14" fmla="*/ 2147483647 w 592"/>
                <a:gd name="T15" fmla="*/ 2147483647 h 782"/>
                <a:gd name="T16" fmla="*/ 2147483647 w 592"/>
                <a:gd name="T17" fmla="*/ 2147483647 h 782"/>
                <a:gd name="T18" fmla="*/ 2147483647 w 592"/>
                <a:gd name="T19" fmla="*/ 2147483647 h 782"/>
                <a:gd name="T20" fmla="*/ 2147483647 w 592"/>
                <a:gd name="T21" fmla="*/ 2147483647 h 782"/>
                <a:gd name="T22" fmla="*/ 2147483647 w 592"/>
                <a:gd name="T23" fmla="*/ 2147483647 h 782"/>
                <a:gd name="T24" fmla="*/ 2147483647 w 592"/>
                <a:gd name="T25" fmla="*/ 2147483647 h 782"/>
                <a:gd name="T26" fmla="*/ 2147483647 w 592"/>
                <a:gd name="T27" fmla="*/ 2147483647 h 782"/>
                <a:gd name="T28" fmla="*/ 2147483647 w 592"/>
                <a:gd name="T29" fmla="*/ 2147483647 h 782"/>
                <a:gd name="T30" fmla="*/ 2147483647 w 592"/>
                <a:gd name="T31" fmla="*/ 2147483647 h 782"/>
                <a:gd name="T32" fmla="*/ 2147483647 w 592"/>
                <a:gd name="T33" fmla="*/ 2147483647 h 782"/>
                <a:gd name="T34" fmla="*/ 2147483647 w 592"/>
                <a:gd name="T35" fmla="*/ 2147483647 h 782"/>
                <a:gd name="T36" fmla="*/ 2147483647 w 592"/>
                <a:gd name="T37" fmla="*/ 2147483647 h 782"/>
                <a:gd name="T38" fmla="*/ 2147483647 w 592"/>
                <a:gd name="T39" fmla="*/ 2147483647 h 782"/>
                <a:gd name="T40" fmla="*/ 2147483647 w 592"/>
                <a:gd name="T41" fmla="*/ 2147483647 h 782"/>
                <a:gd name="T42" fmla="*/ 2147483647 w 592"/>
                <a:gd name="T43" fmla="*/ 2147483647 h 782"/>
                <a:gd name="T44" fmla="*/ 2147483647 w 592"/>
                <a:gd name="T45" fmla="*/ 2147483647 h 782"/>
                <a:gd name="T46" fmla="*/ 2147483647 w 592"/>
                <a:gd name="T47" fmla="*/ 2147483647 h 782"/>
                <a:gd name="T48" fmla="*/ 2147483647 w 592"/>
                <a:gd name="T49" fmla="*/ 2147483647 h 782"/>
                <a:gd name="T50" fmla="*/ 2147483647 w 592"/>
                <a:gd name="T51" fmla="*/ 2147483647 h 782"/>
                <a:gd name="T52" fmla="*/ 2147483647 w 592"/>
                <a:gd name="T53" fmla="*/ 2147483647 h 782"/>
                <a:gd name="T54" fmla="*/ 2147483647 w 592"/>
                <a:gd name="T55" fmla="*/ 2147483647 h 782"/>
                <a:gd name="T56" fmla="*/ 2147483647 w 592"/>
                <a:gd name="T57" fmla="*/ 0 h 7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2"/>
                <a:gd name="T88" fmla="*/ 0 h 782"/>
                <a:gd name="T89" fmla="*/ 592 w 592"/>
                <a:gd name="T90" fmla="*/ 782 h 78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2" h="782">
                  <a:moveTo>
                    <a:pt x="0" y="627"/>
                  </a:moveTo>
                  <a:lnTo>
                    <a:pt x="0" y="627"/>
                  </a:lnTo>
                  <a:lnTo>
                    <a:pt x="76" y="655"/>
                  </a:lnTo>
                  <a:lnTo>
                    <a:pt x="153" y="687"/>
                  </a:lnTo>
                  <a:lnTo>
                    <a:pt x="229" y="718"/>
                  </a:lnTo>
                  <a:lnTo>
                    <a:pt x="304" y="746"/>
                  </a:lnTo>
                  <a:lnTo>
                    <a:pt x="338" y="760"/>
                  </a:lnTo>
                  <a:lnTo>
                    <a:pt x="372" y="769"/>
                  </a:lnTo>
                  <a:lnTo>
                    <a:pt x="404" y="777"/>
                  </a:lnTo>
                  <a:lnTo>
                    <a:pt x="435" y="782"/>
                  </a:lnTo>
                  <a:lnTo>
                    <a:pt x="461" y="782"/>
                  </a:lnTo>
                  <a:lnTo>
                    <a:pt x="488" y="781"/>
                  </a:lnTo>
                  <a:lnTo>
                    <a:pt x="499" y="779"/>
                  </a:lnTo>
                  <a:lnTo>
                    <a:pt x="511" y="775"/>
                  </a:lnTo>
                  <a:lnTo>
                    <a:pt x="520" y="769"/>
                  </a:lnTo>
                  <a:lnTo>
                    <a:pt x="530" y="763"/>
                  </a:lnTo>
                  <a:lnTo>
                    <a:pt x="541" y="754"/>
                  </a:lnTo>
                  <a:lnTo>
                    <a:pt x="551" y="744"/>
                  </a:lnTo>
                  <a:lnTo>
                    <a:pt x="558" y="735"/>
                  </a:lnTo>
                  <a:lnTo>
                    <a:pt x="566" y="724"/>
                  </a:lnTo>
                  <a:lnTo>
                    <a:pt x="571" y="712"/>
                  </a:lnTo>
                  <a:lnTo>
                    <a:pt x="577" y="701"/>
                  </a:lnTo>
                  <a:lnTo>
                    <a:pt x="585" y="672"/>
                  </a:lnTo>
                  <a:lnTo>
                    <a:pt x="589" y="644"/>
                  </a:lnTo>
                  <a:lnTo>
                    <a:pt x="590" y="609"/>
                  </a:lnTo>
                  <a:lnTo>
                    <a:pt x="592" y="535"/>
                  </a:lnTo>
                  <a:lnTo>
                    <a:pt x="592" y="0"/>
                  </a:lnTo>
                </a:path>
              </a:pathLst>
            </a:custGeom>
            <a:noFill/>
            <a:ln w="80963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3" name="Line 77"/>
            <p:cNvSpPr>
              <a:spLocks noChangeShapeType="1"/>
            </p:cNvSpPr>
            <p:nvPr/>
          </p:nvSpPr>
          <p:spPr bwMode="auto">
            <a:xfrm flipV="1">
              <a:off x="7837488" y="5014913"/>
              <a:ext cx="0" cy="769937"/>
            </a:xfrm>
            <a:prstGeom prst="line">
              <a:avLst/>
            </a:prstGeom>
            <a:noFill/>
            <a:ln w="80963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4" name="Line 78"/>
            <p:cNvSpPr>
              <a:spLocks noChangeShapeType="1"/>
            </p:cNvSpPr>
            <p:nvPr/>
          </p:nvSpPr>
          <p:spPr bwMode="auto">
            <a:xfrm flipV="1">
              <a:off x="7764463" y="1003300"/>
              <a:ext cx="0" cy="914400"/>
            </a:xfrm>
            <a:prstGeom prst="line">
              <a:avLst/>
            </a:prstGeom>
            <a:noFill/>
            <a:ln w="80963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5" name="Line 81"/>
            <p:cNvSpPr>
              <a:spLocks noChangeShapeType="1"/>
            </p:cNvSpPr>
            <p:nvPr/>
          </p:nvSpPr>
          <p:spPr bwMode="auto">
            <a:xfrm flipV="1">
              <a:off x="7764463" y="1003300"/>
              <a:ext cx="0" cy="914400"/>
            </a:xfrm>
            <a:prstGeom prst="line">
              <a:avLst/>
            </a:prstGeom>
            <a:noFill/>
            <a:ln w="53975">
              <a:solidFill>
                <a:srgbClr val="FFC54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6" name="Freeform 83"/>
            <p:cNvSpPr>
              <a:spLocks/>
            </p:cNvSpPr>
            <p:nvPr/>
          </p:nvSpPr>
          <p:spPr bwMode="auto">
            <a:xfrm>
              <a:off x="6797675" y="2265363"/>
              <a:ext cx="939800" cy="1241425"/>
            </a:xfrm>
            <a:custGeom>
              <a:avLst/>
              <a:gdLst>
                <a:gd name="T0" fmla="*/ 0 w 592"/>
                <a:gd name="T1" fmla="*/ 2147483647 h 782"/>
                <a:gd name="T2" fmla="*/ 0 w 592"/>
                <a:gd name="T3" fmla="*/ 2147483647 h 782"/>
                <a:gd name="T4" fmla="*/ 2147483647 w 592"/>
                <a:gd name="T5" fmla="*/ 2147483647 h 782"/>
                <a:gd name="T6" fmla="*/ 2147483647 w 592"/>
                <a:gd name="T7" fmla="*/ 2147483647 h 782"/>
                <a:gd name="T8" fmla="*/ 2147483647 w 592"/>
                <a:gd name="T9" fmla="*/ 2147483647 h 782"/>
                <a:gd name="T10" fmla="*/ 2147483647 w 592"/>
                <a:gd name="T11" fmla="*/ 2147483647 h 782"/>
                <a:gd name="T12" fmla="*/ 2147483647 w 592"/>
                <a:gd name="T13" fmla="*/ 2147483647 h 782"/>
                <a:gd name="T14" fmla="*/ 2147483647 w 592"/>
                <a:gd name="T15" fmla="*/ 2147483647 h 782"/>
                <a:gd name="T16" fmla="*/ 2147483647 w 592"/>
                <a:gd name="T17" fmla="*/ 2147483647 h 782"/>
                <a:gd name="T18" fmla="*/ 2147483647 w 592"/>
                <a:gd name="T19" fmla="*/ 2147483647 h 782"/>
                <a:gd name="T20" fmla="*/ 2147483647 w 592"/>
                <a:gd name="T21" fmla="*/ 2147483647 h 782"/>
                <a:gd name="T22" fmla="*/ 2147483647 w 592"/>
                <a:gd name="T23" fmla="*/ 2147483647 h 782"/>
                <a:gd name="T24" fmla="*/ 2147483647 w 592"/>
                <a:gd name="T25" fmla="*/ 2147483647 h 782"/>
                <a:gd name="T26" fmla="*/ 2147483647 w 592"/>
                <a:gd name="T27" fmla="*/ 2147483647 h 782"/>
                <a:gd name="T28" fmla="*/ 2147483647 w 592"/>
                <a:gd name="T29" fmla="*/ 2147483647 h 782"/>
                <a:gd name="T30" fmla="*/ 2147483647 w 592"/>
                <a:gd name="T31" fmla="*/ 2147483647 h 782"/>
                <a:gd name="T32" fmla="*/ 2147483647 w 592"/>
                <a:gd name="T33" fmla="*/ 2147483647 h 782"/>
                <a:gd name="T34" fmla="*/ 2147483647 w 592"/>
                <a:gd name="T35" fmla="*/ 2147483647 h 782"/>
                <a:gd name="T36" fmla="*/ 2147483647 w 592"/>
                <a:gd name="T37" fmla="*/ 2147483647 h 782"/>
                <a:gd name="T38" fmla="*/ 2147483647 w 592"/>
                <a:gd name="T39" fmla="*/ 2147483647 h 782"/>
                <a:gd name="T40" fmla="*/ 2147483647 w 592"/>
                <a:gd name="T41" fmla="*/ 2147483647 h 782"/>
                <a:gd name="T42" fmla="*/ 2147483647 w 592"/>
                <a:gd name="T43" fmla="*/ 2147483647 h 782"/>
                <a:gd name="T44" fmla="*/ 2147483647 w 592"/>
                <a:gd name="T45" fmla="*/ 2147483647 h 782"/>
                <a:gd name="T46" fmla="*/ 2147483647 w 592"/>
                <a:gd name="T47" fmla="*/ 2147483647 h 782"/>
                <a:gd name="T48" fmla="*/ 2147483647 w 592"/>
                <a:gd name="T49" fmla="*/ 2147483647 h 782"/>
                <a:gd name="T50" fmla="*/ 2147483647 w 592"/>
                <a:gd name="T51" fmla="*/ 2147483647 h 782"/>
                <a:gd name="T52" fmla="*/ 2147483647 w 592"/>
                <a:gd name="T53" fmla="*/ 2147483647 h 782"/>
                <a:gd name="T54" fmla="*/ 2147483647 w 592"/>
                <a:gd name="T55" fmla="*/ 2147483647 h 782"/>
                <a:gd name="T56" fmla="*/ 2147483647 w 592"/>
                <a:gd name="T57" fmla="*/ 0 h 7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2"/>
                <a:gd name="T88" fmla="*/ 0 h 782"/>
                <a:gd name="T89" fmla="*/ 592 w 592"/>
                <a:gd name="T90" fmla="*/ 782 h 78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2" h="782">
                  <a:moveTo>
                    <a:pt x="0" y="627"/>
                  </a:moveTo>
                  <a:lnTo>
                    <a:pt x="0" y="627"/>
                  </a:lnTo>
                  <a:lnTo>
                    <a:pt x="76" y="655"/>
                  </a:lnTo>
                  <a:lnTo>
                    <a:pt x="153" y="687"/>
                  </a:lnTo>
                  <a:lnTo>
                    <a:pt x="229" y="718"/>
                  </a:lnTo>
                  <a:lnTo>
                    <a:pt x="304" y="746"/>
                  </a:lnTo>
                  <a:lnTo>
                    <a:pt x="338" y="760"/>
                  </a:lnTo>
                  <a:lnTo>
                    <a:pt x="372" y="769"/>
                  </a:lnTo>
                  <a:lnTo>
                    <a:pt x="404" y="777"/>
                  </a:lnTo>
                  <a:lnTo>
                    <a:pt x="435" y="782"/>
                  </a:lnTo>
                  <a:lnTo>
                    <a:pt x="461" y="782"/>
                  </a:lnTo>
                  <a:lnTo>
                    <a:pt x="488" y="781"/>
                  </a:lnTo>
                  <a:lnTo>
                    <a:pt x="499" y="779"/>
                  </a:lnTo>
                  <a:lnTo>
                    <a:pt x="511" y="775"/>
                  </a:lnTo>
                  <a:lnTo>
                    <a:pt x="520" y="769"/>
                  </a:lnTo>
                  <a:lnTo>
                    <a:pt x="530" y="763"/>
                  </a:lnTo>
                  <a:lnTo>
                    <a:pt x="541" y="754"/>
                  </a:lnTo>
                  <a:lnTo>
                    <a:pt x="551" y="744"/>
                  </a:lnTo>
                  <a:lnTo>
                    <a:pt x="558" y="735"/>
                  </a:lnTo>
                  <a:lnTo>
                    <a:pt x="566" y="724"/>
                  </a:lnTo>
                  <a:lnTo>
                    <a:pt x="571" y="712"/>
                  </a:lnTo>
                  <a:lnTo>
                    <a:pt x="577" y="701"/>
                  </a:lnTo>
                  <a:lnTo>
                    <a:pt x="585" y="672"/>
                  </a:lnTo>
                  <a:lnTo>
                    <a:pt x="589" y="644"/>
                  </a:lnTo>
                  <a:lnTo>
                    <a:pt x="590" y="609"/>
                  </a:lnTo>
                  <a:lnTo>
                    <a:pt x="592" y="535"/>
                  </a:lnTo>
                  <a:lnTo>
                    <a:pt x="592" y="0"/>
                  </a:lnTo>
                </a:path>
              </a:pathLst>
            </a:custGeom>
            <a:noFill/>
            <a:ln w="53975">
              <a:solidFill>
                <a:srgbClr val="FFC54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7" name="Line 84"/>
            <p:cNvSpPr>
              <a:spLocks noChangeShapeType="1"/>
            </p:cNvSpPr>
            <p:nvPr/>
          </p:nvSpPr>
          <p:spPr bwMode="auto">
            <a:xfrm flipV="1">
              <a:off x="7837488" y="5014913"/>
              <a:ext cx="0" cy="769937"/>
            </a:xfrm>
            <a:prstGeom prst="line">
              <a:avLst/>
            </a:prstGeom>
            <a:noFill/>
            <a:ln w="53975">
              <a:solidFill>
                <a:srgbClr val="FFC54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8" name="Freeform 67"/>
            <p:cNvSpPr>
              <a:spLocks/>
            </p:cNvSpPr>
            <p:nvPr/>
          </p:nvSpPr>
          <p:spPr bwMode="auto">
            <a:xfrm>
              <a:off x="1274763" y="2024063"/>
              <a:ext cx="222250" cy="271462"/>
            </a:xfrm>
            <a:custGeom>
              <a:avLst/>
              <a:gdLst>
                <a:gd name="T0" fmla="*/ 2147483647 w 140"/>
                <a:gd name="T1" fmla="*/ 2147483647 h 171"/>
                <a:gd name="T2" fmla="*/ 0 w 140"/>
                <a:gd name="T3" fmla="*/ 0 h 171"/>
                <a:gd name="T4" fmla="*/ 2147483647 w 140"/>
                <a:gd name="T5" fmla="*/ 2147483647 h 171"/>
                <a:gd name="T6" fmla="*/ 2147483647 w 140"/>
                <a:gd name="T7" fmla="*/ 0 h 171"/>
                <a:gd name="T8" fmla="*/ 2147483647 w 140"/>
                <a:gd name="T9" fmla="*/ 2147483647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171"/>
                <a:gd name="T17" fmla="*/ 140 w 140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171">
                  <a:moveTo>
                    <a:pt x="70" y="171"/>
                  </a:moveTo>
                  <a:lnTo>
                    <a:pt x="0" y="0"/>
                  </a:lnTo>
                  <a:lnTo>
                    <a:pt x="70" y="39"/>
                  </a:lnTo>
                  <a:lnTo>
                    <a:pt x="140" y="0"/>
                  </a:lnTo>
                  <a:lnTo>
                    <a:pt x="70" y="171"/>
                  </a:lnTo>
                  <a:close/>
                </a:path>
              </a:pathLst>
            </a:custGeom>
            <a:solidFill>
              <a:srgbClr val="FFC54E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9" name="Freeform 68"/>
            <p:cNvSpPr>
              <a:spLocks/>
            </p:cNvSpPr>
            <p:nvPr/>
          </p:nvSpPr>
          <p:spPr bwMode="auto">
            <a:xfrm>
              <a:off x="1968500" y="3375025"/>
              <a:ext cx="288925" cy="207963"/>
            </a:xfrm>
            <a:custGeom>
              <a:avLst/>
              <a:gdLst>
                <a:gd name="T0" fmla="*/ 2147483647 w 182"/>
                <a:gd name="T1" fmla="*/ 0 h 131"/>
                <a:gd name="T2" fmla="*/ 2147483647 w 182"/>
                <a:gd name="T3" fmla="*/ 2147483647 h 131"/>
                <a:gd name="T4" fmla="*/ 2147483647 w 182"/>
                <a:gd name="T5" fmla="*/ 2147483647 h 131"/>
                <a:gd name="T6" fmla="*/ 0 w 182"/>
                <a:gd name="T7" fmla="*/ 2147483647 h 131"/>
                <a:gd name="T8" fmla="*/ 2147483647 w 18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"/>
                <a:gd name="T16" fmla="*/ 0 h 131"/>
                <a:gd name="T17" fmla="*/ 182 w 18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" h="131">
                  <a:moveTo>
                    <a:pt x="182" y="0"/>
                  </a:moveTo>
                  <a:lnTo>
                    <a:pt x="55" y="131"/>
                  </a:lnTo>
                  <a:lnTo>
                    <a:pt x="64" y="51"/>
                  </a:lnTo>
                  <a:lnTo>
                    <a:pt x="0" y="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C54E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0" name="Freeform 70"/>
            <p:cNvSpPr>
              <a:spLocks/>
            </p:cNvSpPr>
            <p:nvPr/>
          </p:nvSpPr>
          <p:spPr bwMode="auto">
            <a:xfrm>
              <a:off x="1292225" y="5218113"/>
              <a:ext cx="223838" cy="271462"/>
            </a:xfrm>
            <a:custGeom>
              <a:avLst/>
              <a:gdLst>
                <a:gd name="T0" fmla="*/ 2147483647 w 141"/>
                <a:gd name="T1" fmla="*/ 2147483647 h 171"/>
                <a:gd name="T2" fmla="*/ 0 w 141"/>
                <a:gd name="T3" fmla="*/ 0 h 171"/>
                <a:gd name="T4" fmla="*/ 2147483647 w 141"/>
                <a:gd name="T5" fmla="*/ 2147483647 h 171"/>
                <a:gd name="T6" fmla="*/ 2147483647 w 141"/>
                <a:gd name="T7" fmla="*/ 0 h 171"/>
                <a:gd name="T8" fmla="*/ 2147483647 w 141"/>
                <a:gd name="T9" fmla="*/ 2147483647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171"/>
                <a:gd name="T17" fmla="*/ 141 w 14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171">
                  <a:moveTo>
                    <a:pt x="70" y="171"/>
                  </a:moveTo>
                  <a:lnTo>
                    <a:pt x="0" y="0"/>
                  </a:lnTo>
                  <a:lnTo>
                    <a:pt x="70" y="40"/>
                  </a:lnTo>
                  <a:lnTo>
                    <a:pt x="141" y="0"/>
                  </a:lnTo>
                  <a:lnTo>
                    <a:pt x="70" y="171"/>
                  </a:lnTo>
                  <a:close/>
                </a:path>
              </a:pathLst>
            </a:custGeom>
            <a:solidFill>
              <a:srgbClr val="FFC54E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1" name="Freeform 69"/>
            <p:cNvSpPr>
              <a:spLocks/>
            </p:cNvSpPr>
            <p:nvPr/>
          </p:nvSpPr>
          <p:spPr bwMode="auto">
            <a:xfrm>
              <a:off x="4757738" y="3000375"/>
              <a:ext cx="274637" cy="220663"/>
            </a:xfrm>
            <a:custGeom>
              <a:avLst/>
              <a:gdLst>
                <a:gd name="T0" fmla="*/ 2147483647 w 173"/>
                <a:gd name="T1" fmla="*/ 2147483647 h 139"/>
                <a:gd name="T2" fmla="*/ 0 w 173"/>
                <a:gd name="T3" fmla="*/ 2147483647 h 139"/>
                <a:gd name="T4" fmla="*/ 2147483647 w 173"/>
                <a:gd name="T5" fmla="*/ 2147483647 h 139"/>
                <a:gd name="T6" fmla="*/ 2147483647 w 173"/>
                <a:gd name="T7" fmla="*/ 0 h 139"/>
                <a:gd name="T8" fmla="*/ 2147483647 w 173"/>
                <a:gd name="T9" fmla="*/ 2147483647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139"/>
                <a:gd name="T17" fmla="*/ 173 w 173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139">
                  <a:moveTo>
                    <a:pt x="173" y="78"/>
                  </a:moveTo>
                  <a:lnTo>
                    <a:pt x="0" y="139"/>
                  </a:lnTo>
                  <a:lnTo>
                    <a:pt x="44" y="72"/>
                  </a:lnTo>
                  <a:lnTo>
                    <a:pt x="8" y="0"/>
                  </a:lnTo>
                  <a:lnTo>
                    <a:pt x="173" y="78"/>
                  </a:lnTo>
                  <a:close/>
                </a:path>
              </a:pathLst>
            </a:custGeom>
            <a:solidFill>
              <a:srgbClr val="FFC54E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2" name="Freeform 82"/>
            <p:cNvSpPr>
              <a:spLocks/>
            </p:cNvSpPr>
            <p:nvPr/>
          </p:nvSpPr>
          <p:spPr bwMode="auto">
            <a:xfrm>
              <a:off x="7626350" y="2071688"/>
              <a:ext cx="223838" cy="271462"/>
            </a:xfrm>
            <a:custGeom>
              <a:avLst/>
              <a:gdLst>
                <a:gd name="T0" fmla="*/ 2147483647 w 141"/>
                <a:gd name="T1" fmla="*/ 0 h 171"/>
                <a:gd name="T2" fmla="*/ 2147483647 w 141"/>
                <a:gd name="T3" fmla="*/ 2147483647 h 171"/>
                <a:gd name="T4" fmla="*/ 2147483647 w 141"/>
                <a:gd name="T5" fmla="*/ 2147483647 h 171"/>
                <a:gd name="T6" fmla="*/ 0 w 141"/>
                <a:gd name="T7" fmla="*/ 2147483647 h 171"/>
                <a:gd name="T8" fmla="*/ 2147483647 w 141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171"/>
                <a:gd name="T17" fmla="*/ 141 w 14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171">
                  <a:moveTo>
                    <a:pt x="70" y="0"/>
                  </a:moveTo>
                  <a:lnTo>
                    <a:pt x="141" y="171"/>
                  </a:lnTo>
                  <a:lnTo>
                    <a:pt x="70" y="131"/>
                  </a:lnTo>
                  <a:lnTo>
                    <a:pt x="0" y="17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54E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3" name="Freeform 80"/>
            <p:cNvSpPr>
              <a:spLocks/>
            </p:cNvSpPr>
            <p:nvPr/>
          </p:nvSpPr>
          <p:spPr bwMode="auto">
            <a:xfrm>
              <a:off x="7653338" y="811213"/>
              <a:ext cx="223837" cy="271462"/>
            </a:xfrm>
            <a:custGeom>
              <a:avLst/>
              <a:gdLst>
                <a:gd name="T0" fmla="*/ 2147483647 w 141"/>
                <a:gd name="T1" fmla="*/ 0 h 171"/>
                <a:gd name="T2" fmla="*/ 2147483647 w 141"/>
                <a:gd name="T3" fmla="*/ 2147483647 h 171"/>
                <a:gd name="T4" fmla="*/ 2147483647 w 141"/>
                <a:gd name="T5" fmla="*/ 2147483647 h 171"/>
                <a:gd name="T6" fmla="*/ 0 w 141"/>
                <a:gd name="T7" fmla="*/ 2147483647 h 171"/>
                <a:gd name="T8" fmla="*/ 2147483647 w 141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171"/>
                <a:gd name="T17" fmla="*/ 141 w 141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171">
                  <a:moveTo>
                    <a:pt x="70" y="0"/>
                  </a:moveTo>
                  <a:lnTo>
                    <a:pt x="141" y="171"/>
                  </a:lnTo>
                  <a:lnTo>
                    <a:pt x="70" y="131"/>
                  </a:lnTo>
                  <a:lnTo>
                    <a:pt x="0" y="17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54E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54" name="Freeform 79"/>
            <p:cNvSpPr>
              <a:spLocks/>
            </p:cNvSpPr>
            <p:nvPr/>
          </p:nvSpPr>
          <p:spPr bwMode="auto">
            <a:xfrm>
              <a:off x="7726363" y="4822825"/>
              <a:ext cx="222250" cy="271463"/>
            </a:xfrm>
            <a:custGeom>
              <a:avLst/>
              <a:gdLst>
                <a:gd name="T0" fmla="*/ 2147483647 w 140"/>
                <a:gd name="T1" fmla="*/ 0 h 171"/>
                <a:gd name="T2" fmla="*/ 2147483647 w 140"/>
                <a:gd name="T3" fmla="*/ 2147483647 h 171"/>
                <a:gd name="T4" fmla="*/ 2147483647 w 140"/>
                <a:gd name="T5" fmla="*/ 2147483647 h 171"/>
                <a:gd name="T6" fmla="*/ 0 w 140"/>
                <a:gd name="T7" fmla="*/ 2147483647 h 171"/>
                <a:gd name="T8" fmla="*/ 2147483647 w 140"/>
                <a:gd name="T9" fmla="*/ 0 h 1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171"/>
                <a:gd name="T17" fmla="*/ 140 w 140"/>
                <a:gd name="T18" fmla="*/ 171 h 1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171">
                  <a:moveTo>
                    <a:pt x="70" y="0"/>
                  </a:moveTo>
                  <a:lnTo>
                    <a:pt x="140" y="171"/>
                  </a:lnTo>
                  <a:lnTo>
                    <a:pt x="70" y="131"/>
                  </a:lnTo>
                  <a:lnTo>
                    <a:pt x="0" y="17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C54E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20.19</a:t>
            </a:r>
          </a:p>
        </p:txBody>
      </p:sp>
      <p:pic>
        <p:nvPicPr>
          <p:cNvPr id="26627" name="Picture 5" descr="W:\Processed files\chapt20\chapt20_textedit\jpg\sal03717_20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398588"/>
            <a:ext cx="63341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701675" y="242888"/>
            <a:ext cx="774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26629" name="Line 9"/>
          <p:cNvSpPr>
            <a:spLocks noChangeShapeType="1"/>
          </p:cNvSpPr>
          <p:nvPr/>
        </p:nvSpPr>
        <p:spPr bwMode="auto">
          <a:xfrm flipV="1">
            <a:off x="2581275" y="2619375"/>
            <a:ext cx="1588" cy="714375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Freeform 10"/>
          <p:cNvSpPr>
            <a:spLocks/>
          </p:cNvSpPr>
          <p:nvPr/>
        </p:nvSpPr>
        <p:spPr bwMode="auto">
          <a:xfrm>
            <a:off x="2505075" y="2435225"/>
            <a:ext cx="155575" cy="257175"/>
          </a:xfrm>
          <a:custGeom>
            <a:avLst/>
            <a:gdLst>
              <a:gd name="T0" fmla="*/ 2147483647 w 98"/>
              <a:gd name="T1" fmla="*/ 2147483647 h 162"/>
              <a:gd name="T2" fmla="*/ 0 w 98"/>
              <a:gd name="T3" fmla="*/ 2147483647 h 162"/>
              <a:gd name="T4" fmla="*/ 0 w 98"/>
              <a:gd name="T5" fmla="*/ 2147483647 h 162"/>
              <a:gd name="T6" fmla="*/ 0 w 98"/>
              <a:gd name="T7" fmla="*/ 2147483647 h 162"/>
              <a:gd name="T8" fmla="*/ 2147483647 w 98"/>
              <a:gd name="T9" fmla="*/ 2147483647 h 162"/>
              <a:gd name="T10" fmla="*/ 2147483647 w 98"/>
              <a:gd name="T11" fmla="*/ 2147483647 h 162"/>
              <a:gd name="T12" fmla="*/ 2147483647 w 98"/>
              <a:gd name="T13" fmla="*/ 0 h 162"/>
              <a:gd name="T14" fmla="*/ 2147483647 w 98"/>
              <a:gd name="T15" fmla="*/ 0 h 162"/>
              <a:gd name="T16" fmla="*/ 2147483647 w 98"/>
              <a:gd name="T17" fmla="*/ 2147483647 h 162"/>
              <a:gd name="T18" fmla="*/ 2147483647 w 98"/>
              <a:gd name="T19" fmla="*/ 2147483647 h 162"/>
              <a:gd name="T20" fmla="*/ 2147483647 w 98"/>
              <a:gd name="T21" fmla="*/ 2147483647 h 162"/>
              <a:gd name="T22" fmla="*/ 2147483647 w 98"/>
              <a:gd name="T23" fmla="*/ 2147483647 h 162"/>
              <a:gd name="T24" fmla="*/ 2147483647 w 98"/>
              <a:gd name="T25" fmla="*/ 2147483647 h 1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8"/>
              <a:gd name="T40" fmla="*/ 0 h 162"/>
              <a:gd name="T41" fmla="*/ 98 w 98"/>
              <a:gd name="T42" fmla="*/ 162 h 1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8" h="162">
                <a:moveTo>
                  <a:pt x="48" y="134"/>
                </a:moveTo>
                <a:lnTo>
                  <a:pt x="0" y="162"/>
                </a:lnTo>
                <a:lnTo>
                  <a:pt x="22" y="92"/>
                </a:lnTo>
                <a:lnTo>
                  <a:pt x="38" y="38"/>
                </a:lnTo>
                <a:lnTo>
                  <a:pt x="48" y="0"/>
                </a:lnTo>
                <a:lnTo>
                  <a:pt x="58" y="38"/>
                </a:lnTo>
                <a:lnTo>
                  <a:pt x="76" y="92"/>
                </a:lnTo>
                <a:lnTo>
                  <a:pt x="98" y="162"/>
                </a:lnTo>
                <a:lnTo>
                  <a:pt x="48" y="134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Freeform 12"/>
          <p:cNvSpPr>
            <a:spLocks/>
          </p:cNvSpPr>
          <p:nvPr/>
        </p:nvSpPr>
        <p:spPr bwMode="auto">
          <a:xfrm>
            <a:off x="2505075" y="835025"/>
            <a:ext cx="155575" cy="257175"/>
          </a:xfrm>
          <a:custGeom>
            <a:avLst/>
            <a:gdLst>
              <a:gd name="T0" fmla="*/ 2147483647 w 98"/>
              <a:gd name="T1" fmla="*/ 2147483647 h 162"/>
              <a:gd name="T2" fmla="*/ 0 w 98"/>
              <a:gd name="T3" fmla="*/ 2147483647 h 162"/>
              <a:gd name="T4" fmla="*/ 0 w 98"/>
              <a:gd name="T5" fmla="*/ 2147483647 h 162"/>
              <a:gd name="T6" fmla="*/ 0 w 98"/>
              <a:gd name="T7" fmla="*/ 2147483647 h 162"/>
              <a:gd name="T8" fmla="*/ 2147483647 w 98"/>
              <a:gd name="T9" fmla="*/ 2147483647 h 162"/>
              <a:gd name="T10" fmla="*/ 2147483647 w 98"/>
              <a:gd name="T11" fmla="*/ 2147483647 h 162"/>
              <a:gd name="T12" fmla="*/ 2147483647 w 98"/>
              <a:gd name="T13" fmla="*/ 0 h 162"/>
              <a:gd name="T14" fmla="*/ 2147483647 w 98"/>
              <a:gd name="T15" fmla="*/ 0 h 162"/>
              <a:gd name="T16" fmla="*/ 2147483647 w 98"/>
              <a:gd name="T17" fmla="*/ 2147483647 h 162"/>
              <a:gd name="T18" fmla="*/ 2147483647 w 98"/>
              <a:gd name="T19" fmla="*/ 2147483647 h 162"/>
              <a:gd name="T20" fmla="*/ 2147483647 w 98"/>
              <a:gd name="T21" fmla="*/ 2147483647 h 162"/>
              <a:gd name="T22" fmla="*/ 2147483647 w 98"/>
              <a:gd name="T23" fmla="*/ 2147483647 h 162"/>
              <a:gd name="T24" fmla="*/ 2147483647 w 98"/>
              <a:gd name="T25" fmla="*/ 2147483647 h 1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8"/>
              <a:gd name="T40" fmla="*/ 0 h 162"/>
              <a:gd name="T41" fmla="*/ 98 w 98"/>
              <a:gd name="T42" fmla="*/ 162 h 1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8" h="162">
                <a:moveTo>
                  <a:pt x="48" y="134"/>
                </a:moveTo>
                <a:lnTo>
                  <a:pt x="0" y="162"/>
                </a:lnTo>
                <a:lnTo>
                  <a:pt x="22" y="92"/>
                </a:lnTo>
                <a:lnTo>
                  <a:pt x="38" y="38"/>
                </a:lnTo>
                <a:lnTo>
                  <a:pt x="48" y="0"/>
                </a:lnTo>
                <a:lnTo>
                  <a:pt x="58" y="38"/>
                </a:lnTo>
                <a:lnTo>
                  <a:pt x="76" y="92"/>
                </a:lnTo>
                <a:lnTo>
                  <a:pt x="98" y="162"/>
                </a:lnTo>
                <a:lnTo>
                  <a:pt x="48" y="1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Line 13"/>
          <p:cNvSpPr>
            <a:spLocks noChangeShapeType="1"/>
          </p:cNvSpPr>
          <p:nvPr/>
        </p:nvSpPr>
        <p:spPr bwMode="auto">
          <a:xfrm>
            <a:off x="6819900" y="2613025"/>
            <a:ext cx="1588" cy="714375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Freeform 14"/>
          <p:cNvSpPr>
            <a:spLocks/>
          </p:cNvSpPr>
          <p:nvPr/>
        </p:nvSpPr>
        <p:spPr bwMode="auto">
          <a:xfrm>
            <a:off x="6740525" y="3251200"/>
            <a:ext cx="155575" cy="260350"/>
          </a:xfrm>
          <a:custGeom>
            <a:avLst/>
            <a:gdLst>
              <a:gd name="T0" fmla="*/ 2147483647 w 98"/>
              <a:gd name="T1" fmla="*/ 2147483647 h 164"/>
              <a:gd name="T2" fmla="*/ 2147483647 w 98"/>
              <a:gd name="T3" fmla="*/ 0 h 164"/>
              <a:gd name="T4" fmla="*/ 2147483647 w 98"/>
              <a:gd name="T5" fmla="*/ 2147483647 h 164"/>
              <a:gd name="T6" fmla="*/ 2147483647 w 98"/>
              <a:gd name="T7" fmla="*/ 2147483647 h 164"/>
              <a:gd name="T8" fmla="*/ 2147483647 w 98"/>
              <a:gd name="T9" fmla="*/ 2147483647 h 164"/>
              <a:gd name="T10" fmla="*/ 2147483647 w 98"/>
              <a:gd name="T11" fmla="*/ 2147483647 h 164"/>
              <a:gd name="T12" fmla="*/ 2147483647 w 98"/>
              <a:gd name="T13" fmla="*/ 2147483647 h 164"/>
              <a:gd name="T14" fmla="*/ 2147483647 w 98"/>
              <a:gd name="T15" fmla="*/ 2147483647 h 164"/>
              <a:gd name="T16" fmla="*/ 2147483647 w 98"/>
              <a:gd name="T17" fmla="*/ 2147483647 h 164"/>
              <a:gd name="T18" fmla="*/ 2147483647 w 98"/>
              <a:gd name="T19" fmla="*/ 2147483647 h 164"/>
              <a:gd name="T20" fmla="*/ 0 w 98"/>
              <a:gd name="T21" fmla="*/ 2147483647 h 164"/>
              <a:gd name="T22" fmla="*/ 0 w 98"/>
              <a:gd name="T23" fmla="*/ 0 h 164"/>
              <a:gd name="T24" fmla="*/ 2147483647 w 98"/>
              <a:gd name="T25" fmla="*/ 2147483647 h 16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8"/>
              <a:gd name="T40" fmla="*/ 0 h 164"/>
              <a:gd name="T41" fmla="*/ 98 w 98"/>
              <a:gd name="T42" fmla="*/ 164 h 16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8" h="164">
                <a:moveTo>
                  <a:pt x="50" y="30"/>
                </a:moveTo>
                <a:lnTo>
                  <a:pt x="98" y="0"/>
                </a:lnTo>
                <a:lnTo>
                  <a:pt x="98" y="2"/>
                </a:lnTo>
                <a:lnTo>
                  <a:pt x="76" y="72"/>
                </a:lnTo>
                <a:lnTo>
                  <a:pt x="60" y="126"/>
                </a:lnTo>
                <a:lnTo>
                  <a:pt x="50" y="164"/>
                </a:lnTo>
                <a:lnTo>
                  <a:pt x="40" y="126"/>
                </a:lnTo>
                <a:lnTo>
                  <a:pt x="22" y="72"/>
                </a:lnTo>
                <a:lnTo>
                  <a:pt x="0" y="2"/>
                </a:lnTo>
                <a:lnTo>
                  <a:pt x="0" y="0"/>
                </a:lnTo>
                <a:lnTo>
                  <a:pt x="50" y="30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Line 15"/>
          <p:cNvSpPr>
            <a:spLocks noChangeShapeType="1"/>
          </p:cNvSpPr>
          <p:nvPr/>
        </p:nvSpPr>
        <p:spPr bwMode="auto">
          <a:xfrm flipH="1">
            <a:off x="6584950" y="3978275"/>
            <a:ext cx="92075" cy="45720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Freeform 16"/>
          <p:cNvSpPr>
            <a:spLocks/>
          </p:cNvSpPr>
          <p:nvPr/>
        </p:nvSpPr>
        <p:spPr bwMode="auto">
          <a:xfrm>
            <a:off x="6521450" y="4346575"/>
            <a:ext cx="155575" cy="266700"/>
          </a:xfrm>
          <a:custGeom>
            <a:avLst/>
            <a:gdLst>
              <a:gd name="T0" fmla="*/ 2147483647 w 98"/>
              <a:gd name="T1" fmla="*/ 2147483647 h 168"/>
              <a:gd name="T2" fmla="*/ 2147483647 w 98"/>
              <a:gd name="T3" fmla="*/ 2147483647 h 168"/>
              <a:gd name="T4" fmla="*/ 2147483647 w 98"/>
              <a:gd name="T5" fmla="*/ 2147483647 h 168"/>
              <a:gd name="T6" fmla="*/ 2147483647 w 98"/>
              <a:gd name="T7" fmla="*/ 2147483647 h 168"/>
              <a:gd name="T8" fmla="*/ 2147483647 w 98"/>
              <a:gd name="T9" fmla="*/ 2147483647 h 168"/>
              <a:gd name="T10" fmla="*/ 2147483647 w 98"/>
              <a:gd name="T11" fmla="*/ 2147483647 h 168"/>
              <a:gd name="T12" fmla="*/ 2147483647 w 98"/>
              <a:gd name="T13" fmla="*/ 2147483647 h 168"/>
              <a:gd name="T14" fmla="*/ 2147483647 w 98"/>
              <a:gd name="T15" fmla="*/ 2147483647 h 168"/>
              <a:gd name="T16" fmla="*/ 2147483647 w 98"/>
              <a:gd name="T17" fmla="*/ 2147483647 h 168"/>
              <a:gd name="T18" fmla="*/ 2147483647 w 98"/>
              <a:gd name="T19" fmla="*/ 2147483647 h 168"/>
              <a:gd name="T20" fmla="*/ 0 w 98"/>
              <a:gd name="T21" fmla="*/ 0 h 168"/>
              <a:gd name="T22" fmla="*/ 2147483647 w 98"/>
              <a:gd name="T23" fmla="*/ 0 h 168"/>
              <a:gd name="T24" fmla="*/ 2147483647 w 98"/>
              <a:gd name="T25" fmla="*/ 2147483647 h 1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8"/>
              <a:gd name="T40" fmla="*/ 0 h 168"/>
              <a:gd name="T41" fmla="*/ 98 w 98"/>
              <a:gd name="T42" fmla="*/ 168 h 1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8" h="168">
                <a:moveTo>
                  <a:pt x="44" y="38"/>
                </a:moveTo>
                <a:lnTo>
                  <a:pt x="96" y="18"/>
                </a:lnTo>
                <a:lnTo>
                  <a:pt x="98" y="20"/>
                </a:lnTo>
                <a:lnTo>
                  <a:pt x="62" y="84"/>
                </a:lnTo>
                <a:lnTo>
                  <a:pt x="34" y="134"/>
                </a:lnTo>
                <a:lnTo>
                  <a:pt x="18" y="168"/>
                </a:lnTo>
                <a:lnTo>
                  <a:pt x="14" y="130"/>
                </a:lnTo>
                <a:lnTo>
                  <a:pt x="8" y="74"/>
                </a:lnTo>
                <a:lnTo>
                  <a:pt x="0" y="0"/>
                </a:lnTo>
                <a:lnTo>
                  <a:pt x="2" y="0"/>
                </a:lnTo>
                <a:lnTo>
                  <a:pt x="44" y="3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Line 17"/>
          <p:cNvSpPr>
            <a:spLocks noChangeShapeType="1"/>
          </p:cNvSpPr>
          <p:nvPr/>
        </p:nvSpPr>
        <p:spPr bwMode="auto">
          <a:xfrm>
            <a:off x="6959600" y="3978275"/>
            <a:ext cx="92075" cy="45720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Freeform 18"/>
          <p:cNvSpPr>
            <a:spLocks/>
          </p:cNvSpPr>
          <p:nvPr/>
        </p:nvSpPr>
        <p:spPr bwMode="auto">
          <a:xfrm>
            <a:off x="6959600" y="4346575"/>
            <a:ext cx="155575" cy="266700"/>
          </a:xfrm>
          <a:custGeom>
            <a:avLst/>
            <a:gdLst>
              <a:gd name="T0" fmla="*/ 2147483647 w 98"/>
              <a:gd name="T1" fmla="*/ 2147483647 h 168"/>
              <a:gd name="T2" fmla="*/ 2147483647 w 98"/>
              <a:gd name="T3" fmla="*/ 2147483647 h 168"/>
              <a:gd name="T4" fmla="*/ 0 w 98"/>
              <a:gd name="T5" fmla="*/ 2147483647 h 168"/>
              <a:gd name="T6" fmla="*/ 0 w 98"/>
              <a:gd name="T7" fmla="*/ 2147483647 h 168"/>
              <a:gd name="T8" fmla="*/ 2147483647 w 98"/>
              <a:gd name="T9" fmla="*/ 2147483647 h 168"/>
              <a:gd name="T10" fmla="*/ 2147483647 w 98"/>
              <a:gd name="T11" fmla="*/ 2147483647 h 168"/>
              <a:gd name="T12" fmla="*/ 2147483647 w 98"/>
              <a:gd name="T13" fmla="*/ 2147483647 h 168"/>
              <a:gd name="T14" fmla="*/ 2147483647 w 98"/>
              <a:gd name="T15" fmla="*/ 2147483647 h 168"/>
              <a:gd name="T16" fmla="*/ 2147483647 w 98"/>
              <a:gd name="T17" fmla="*/ 2147483647 h 168"/>
              <a:gd name="T18" fmla="*/ 2147483647 w 98"/>
              <a:gd name="T19" fmla="*/ 2147483647 h 168"/>
              <a:gd name="T20" fmla="*/ 2147483647 w 98"/>
              <a:gd name="T21" fmla="*/ 0 h 168"/>
              <a:gd name="T22" fmla="*/ 2147483647 w 98"/>
              <a:gd name="T23" fmla="*/ 0 h 168"/>
              <a:gd name="T24" fmla="*/ 2147483647 w 98"/>
              <a:gd name="T25" fmla="*/ 2147483647 h 1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8"/>
              <a:gd name="T40" fmla="*/ 0 h 168"/>
              <a:gd name="T41" fmla="*/ 98 w 98"/>
              <a:gd name="T42" fmla="*/ 168 h 1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8" h="168">
                <a:moveTo>
                  <a:pt x="54" y="38"/>
                </a:moveTo>
                <a:lnTo>
                  <a:pt x="2" y="18"/>
                </a:lnTo>
                <a:lnTo>
                  <a:pt x="0" y="20"/>
                </a:lnTo>
                <a:lnTo>
                  <a:pt x="36" y="84"/>
                </a:lnTo>
                <a:lnTo>
                  <a:pt x="64" y="134"/>
                </a:lnTo>
                <a:lnTo>
                  <a:pt x="80" y="168"/>
                </a:lnTo>
                <a:lnTo>
                  <a:pt x="84" y="130"/>
                </a:lnTo>
                <a:lnTo>
                  <a:pt x="88" y="74"/>
                </a:lnTo>
                <a:lnTo>
                  <a:pt x="98" y="0"/>
                </a:lnTo>
                <a:lnTo>
                  <a:pt x="96" y="0"/>
                </a:lnTo>
                <a:lnTo>
                  <a:pt x="54" y="3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Line 19"/>
          <p:cNvSpPr>
            <a:spLocks noChangeShapeType="1"/>
          </p:cNvSpPr>
          <p:nvPr/>
        </p:nvSpPr>
        <p:spPr bwMode="auto">
          <a:xfrm flipH="1">
            <a:off x="2416175" y="4518025"/>
            <a:ext cx="92075" cy="45720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9" name="Freeform 20"/>
          <p:cNvSpPr>
            <a:spLocks/>
          </p:cNvSpPr>
          <p:nvPr/>
        </p:nvSpPr>
        <p:spPr bwMode="auto">
          <a:xfrm>
            <a:off x="2352675" y="4886325"/>
            <a:ext cx="155575" cy="266700"/>
          </a:xfrm>
          <a:custGeom>
            <a:avLst/>
            <a:gdLst>
              <a:gd name="T0" fmla="*/ 2147483647 w 98"/>
              <a:gd name="T1" fmla="*/ 2147483647 h 168"/>
              <a:gd name="T2" fmla="*/ 2147483647 w 98"/>
              <a:gd name="T3" fmla="*/ 2147483647 h 168"/>
              <a:gd name="T4" fmla="*/ 2147483647 w 98"/>
              <a:gd name="T5" fmla="*/ 2147483647 h 168"/>
              <a:gd name="T6" fmla="*/ 2147483647 w 98"/>
              <a:gd name="T7" fmla="*/ 2147483647 h 168"/>
              <a:gd name="T8" fmla="*/ 2147483647 w 98"/>
              <a:gd name="T9" fmla="*/ 2147483647 h 168"/>
              <a:gd name="T10" fmla="*/ 2147483647 w 98"/>
              <a:gd name="T11" fmla="*/ 2147483647 h 168"/>
              <a:gd name="T12" fmla="*/ 2147483647 w 98"/>
              <a:gd name="T13" fmla="*/ 2147483647 h 168"/>
              <a:gd name="T14" fmla="*/ 2147483647 w 98"/>
              <a:gd name="T15" fmla="*/ 2147483647 h 168"/>
              <a:gd name="T16" fmla="*/ 2147483647 w 98"/>
              <a:gd name="T17" fmla="*/ 2147483647 h 168"/>
              <a:gd name="T18" fmla="*/ 2147483647 w 98"/>
              <a:gd name="T19" fmla="*/ 2147483647 h 168"/>
              <a:gd name="T20" fmla="*/ 0 w 98"/>
              <a:gd name="T21" fmla="*/ 0 h 168"/>
              <a:gd name="T22" fmla="*/ 2147483647 w 98"/>
              <a:gd name="T23" fmla="*/ 0 h 168"/>
              <a:gd name="T24" fmla="*/ 2147483647 w 98"/>
              <a:gd name="T25" fmla="*/ 2147483647 h 1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8"/>
              <a:gd name="T40" fmla="*/ 0 h 168"/>
              <a:gd name="T41" fmla="*/ 98 w 98"/>
              <a:gd name="T42" fmla="*/ 168 h 1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8" h="168">
                <a:moveTo>
                  <a:pt x="44" y="38"/>
                </a:moveTo>
                <a:lnTo>
                  <a:pt x="96" y="18"/>
                </a:lnTo>
                <a:lnTo>
                  <a:pt x="98" y="20"/>
                </a:lnTo>
                <a:lnTo>
                  <a:pt x="62" y="84"/>
                </a:lnTo>
                <a:lnTo>
                  <a:pt x="34" y="134"/>
                </a:lnTo>
                <a:lnTo>
                  <a:pt x="18" y="168"/>
                </a:lnTo>
                <a:lnTo>
                  <a:pt x="14" y="130"/>
                </a:lnTo>
                <a:lnTo>
                  <a:pt x="8" y="74"/>
                </a:lnTo>
                <a:lnTo>
                  <a:pt x="0" y="0"/>
                </a:lnTo>
                <a:lnTo>
                  <a:pt x="2" y="0"/>
                </a:lnTo>
                <a:lnTo>
                  <a:pt x="44" y="3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0" name="Line 21"/>
          <p:cNvSpPr>
            <a:spLocks noChangeShapeType="1"/>
          </p:cNvSpPr>
          <p:nvPr/>
        </p:nvSpPr>
        <p:spPr bwMode="auto">
          <a:xfrm>
            <a:off x="2695575" y="4518025"/>
            <a:ext cx="92075" cy="457200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1" name="Freeform 22"/>
          <p:cNvSpPr>
            <a:spLocks/>
          </p:cNvSpPr>
          <p:nvPr/>
        </p:nvSpPr>
        <p:spPr bwMode="auto">
          <a:xfrm>
            <a:off x="2698750" y="4886325"/>
            <a:ext cx="152400" cy="266700"/>
          </a:xfrm>
          <a:custGeom>
            <a:avLst/>
            <a:gdLst>
              <a:gd name="T0" fmla="*/ 2147483647 w 96"/>
              <a:gd name="T1" fmla="*/ 2147483647 h 168"/>
              <a:gd name="T2" fmla="*/ 0 w 96"/>
              <a:gd name="T3" fmla="*/ 2147483647 h 168"/>
              <a:gd name="T4" fmla="*/ 0 w 96"/>
              <a:gd name="T5" fmla="*/ 2147483647 h 168"/>
              <a:gd name="T6" fmla="*/ 0 w 96"/>
              <a:gd name="T7" fmla="*/ 2147483647 h 168"/>
              <a:gd name="T8" fmla="*/ 2147483647 w 96"/>
              <a:gd name="T9" fmla="*/ 2147483647 h 168"/>
              <a:gd name="T10" fmla="*/ 2147483647 w 96"/>
              <a:gd name="T11" fmla="*/ 2147483647 h 168"/>
              <a:gd name="T12" fmla="*/ 2147483647 w 96"/>
              <a:gd name="T13" fmla="*/ 2147483647 h 168"/>
              <a:gd name="T14" fmla="*/ 2147483647 w 96"/>
              <a:gd name="T15" fmla="*/ 2147483647 h 168"/>
              <a:gd name="T16" fmla="*/ 2147483647 w 96"/>
              <a:gd name="T17" fmla="*/ 2147483647 h 168"/>
              <a:gd name="T18" fmla="*/ 2147483647 w 96"/>
              <a:gd name="T19" fmla="*/ 2147483647 h 168"/>
              <a:gd name="T20" fmla="*/ 2147483647 w 96"/>
              <a:gd name="T21" fmla="*/ 0 h 168"/>
              <a:gd name="T22" fmla="*/ 2147483647 w 96"/>
              <a:gd name="T23" fmla="*/ 0 h 168"/>
              <a:gd name="T24" fmla="*/ 2147483647 w 96"/>
              <a:gd name="T25" fmla="*/ 2147483647 h 1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6"/>
              <a:gd name="T40" fmla="*/ 0 h 168"/>
              <a:gd name="T41" fmla="*/ 96 w 96"/>
              <a:gd name="T42" fmla="*/ 168 h 1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6" h="168">
                <a:moveTo>
                  <a:pt x="52" y="38"/>
                </a:moveTo>
                <a:lnTo>
                  <a:pt x="0" y="18"/>
                </a:lnTo>
                <a:lnTo>
                  <a:pt x="0" y="20"/>
                </a:lnTo>
                <a:lnTo>
                  <a:pt x="34" y="84"/>
                </a:lnTo>
                <a:lnTo>
                  <a:pt x="62" y="134"/>
                </a:lnTo>
                <a:lnTo>
                  <a:pt x="80" y="168"/>
                </a:lnTo>
                <a:lnTo>
                  <a:pt x="82" y="130"/>
                </a:lnTo>
                <a:lnTo>
                  <a:pt x="88" y="74"/>
                </a:lnTo>
                <a:lnTo>
                  <a:pt x="96" y="0"/>
                </a:lnTo>
                <a:lnTo>
                  <a:pt x="94" y="0"/>
                </a:lnTo>
                <a:lnTo>
                  <a:pt x="52" y="38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2" name="Freeform 23"/>
          <p:cNvSpPr>
            <a:spLocks/>
          </p:cNvSpPr>
          <p:nvPr/>
        </p:nvSpPr>
        <p:spPr bwMode="auto">
          <a:xfrm>
            <a:off x="6953250" y="1625600"/>
            <a:ext cx="85725" cy="409575"/>
          </a:xfrm>
          <a:custGeom>
            <a:avLst/>
            <a:gdLst>
              <a:gd name="T0" fmla="*/ 0 w 54"/>
              <a:gd name="T1" fmla="*/ 0 h 258"/>
              <a:gd name="T2" fmla="*/ 0 w 54"/>
              <a:gd name="T3" fmla="*/ 0 h 258"/>
              <a:gd name="T4" fmla="*/ 0 w 54"/>
              <a:gd name="T5" fmla="*/ 2147483647 h 258"/>
              <a:gd name="T6" fmla="*/ 2147483647 w 54"/>
              <a:gd name="T7" fmla="*/ 2147483647 h 258"/>
              <a:gd name="T8" fmla="*/ 2147483647 w 54"/>
              <a:gd name="T9" fmla="*/ 2147483647 h 258"/>
              <a:gd name="T10" fmla="*/ 2147483647 w 54"/>
              <a:gd name="T11" fmla="*/ 2147483647 h 258"/>
              <a:gd name="T12" fmla="*/ 2147483647 w 54"/>
              <a:gd name="T13" fmla="*/ 2147483647 h 258"/>
              <a:gd name="T14" fmla="*/ 2147483647 w 54"/>
              <a:gd name="T15" fmla="*/ 2147483647 h 258"/>
              <a:gd name="T16" fmla="*/ 2147483647 w 54"/>
              <a:gd name="T17" fmla="*/ 2147483647 h 258"/>
              <a:gd name="T18" fmla="*/ 2147483647 w 54"/>
              <a:gd name="T19" fmla="*/ 2147483647 h 258"/>
              <a:gd name="T20" fmla="*/ 2147483647 w 54"/>
              <a:gd name="T21" fmla="*/ 2147483647 h 2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"/>
              <a:gd name="T34" fmla="*/ 0 h 258"/>
              <a:gd name="T35" fmla="*/ 54 w 54"/>
              <a:gd name="T36" fmla="*/ 258 h 2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" h="258">
                <a:moveTo>
                  <a:pt x="0" y="0"/>
                </a:moveTo>
                <a:lnTo>
                  <a:pt x="0" y="0"/>
                </a:lnTo>
                <a:lnTo>
                  <a:pt x="0" y="30"/>
                </a:lnTo>
                <a:lnTo>
                  <a:pt x="2" y="62"/>
                </a:lnTo>
                <a:lnTo>
                  <a:pt x="6" y="100"/>
                </a:lnTo>
                <a:lnTo>
                  <a:pt x="12" y="142"/>
                </a:lnTo>
                <a:lnTo>
                  <a:pt x="22" y="184"/>
                </a:lnTo>
                <a:lnTo>
                  <a:pt x="28" y="204"/>
                </a:lnTo>
                <a:lnTo>
                  <a:pt x="36" y="224"/>
                </a:lnTo>
                <a:lnTo>
                  <a:pt x="44" y="242"/>
                </a:lnTo>
                <a:lnTo>
                  <a:pt x="54" y="258"/>
                </a:lnTo>
              </a:path>
            </a:pathLst>
          </a:cu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3" name="Freeform 24"/>
          <p:cNvSpPr>
            <a:spLocks/>
          </p:cNvSpPr>
          <p:nvPr/>
        </p:nvSpPr>
        <p:spPr bwMode="auto">
          <a:xfrm>
            <a:off x="6597650" y="1625600"/>
            <a:ext cx="85725" cy="409575"/>
          </a:xfrm>
          <a:custGeom>
            <a:avLst/>
            <a:gdLst>
              <a:gd name="T0" fmla="*/ 2147483647 w 54"/>
              <a:gd name="T1" fmla="*/ 0 h 258"/>
              <a:gd name="T2" fmla="*/ 2147483647 w 54"/>
              <a:gd name="T3" fmla="*/ 0 h 258"/>
              <a:gd name="T4" fmla="*/ 2147483647 w 54"/>
              <a:gd name="T5" fmla="*/ 2147483647 h 258"/>
              <a:gd name="T6" fmla="*/ 2147483647 w 54"/>
              <a:gd name="T7" fmla="*/ 2147483647 h 258"/>
              <a:gd name="T8" fmla="*/ 2147483647 w 54"/>
              <a:gd name="T9" fmla="*/ 2147483647 h 258"/>
              <a:gd name="T10" fmla="*/ 2147483647 w 54"/>
              <a:gd name="T11" fmla="*/ 2147483647 h 258"/>
              <a:gd name="T12" fmla="*/ 2147483647 w 54"/>
              <a:gd name="T13" fmla="*/ 2147483647 h 258"/>
              <a:gd name="T14" fmla="*/ 2147483647 w 54"/>
              <a:gd name="T15" fmla="*/ 2147483647 h 258"/>
              <a:gd name="T16" fmla="*/ 2147483647 w 54"/>
              <a:gd name="T17" fmla="*/ 2147483647 h 258"/>
              <a:gd name="T18" fmla="*/ 2147483647 w 54"/>
              <a:gd name="T19" fmla="*/ 2147483647 h 258"/>
              <a:gd name="T20" fmla="*/ 0 w 54"/>
              <a:gd name="T21" fmla="*/ 2147483647 h 2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"/>
              <a:gd name="T34" fmla="*/ 0 h 258"/>
              <a:gd name="T35" fmla="*/ 54 w 54"/>
              <a:gd name="T36" fmla="*/ 258 h 2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" h="258">
                <a:moveTo>
                  <a:pt x="54" y="0"/>
                </a:moveTo>
                <a:lnTo>
                  <a:pt x="54" y="0"/>
                </a:lnTo>
                <a:lnTo>
                  <a:pt x="54" y="30"/>
                </a:lnTo>
                <a:lnTo>
                  <a:pt x="52" y="62"/>
                </a:lnTo>
                <a:lnTo>
                  <a:pt x="48" y="100"/>
                </a:lnTo>
                <a:lnTo>
                  <a:pt x="42" y="142"/>
                </a:lnTo>
                <a:lnTo>
                  <a:pt x="32" y="184"/>
                </a:lnTo>
                <a:lnTo>
                  <a:pt x="26" y="204"/>
                </a:lnTo>
                <a:lnTo>
                  <a:pt x="18" y="224"/>
                </a:lnTo>
                <a:lnTo>
                  <a:pt x="10" y="242"/>
                </a:lnTo>
                <a:lnTo>
                  <a:pt x="0" y="258"/>
                </a:lnTo>
              </a:path>
            </a:pathLst>
          </a:cu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4" name="Freeform 31"/>
          <p:cNvSpPr>
            <a:spLocks/>
          </p:cNvSpPr>
          <p:nvPr/>
        </p:nvSpPr>
        <p:spPr bwMode="auto">
          <a:xfrm>
            <a:off x="6924675" y="1901825"/>
            <a:ext cx="168275" cy="266700"/>
          </a:xfrm>
          <a:custGeom>
            <a:avLst/>
            <a:gdLst>
              <a:gd name="T0" fmla="*/ 2147483647 w 106"/>
              <a:gd name="T1" fmla="*/ 2147483647 h 168"/>
              <a:gd name="T2" fmla="*/ 0 w 106"/>
              <a:gd name="T3" fmla="*/ 2147483647 h 168"/>
              <a:gd name="T4" fmla="*/ 0 w 106"/>
              <a:gd name="T5" fmla="*/ 2147483647 h 168"/>
              <a:gd name="T6" fmla="*/ 0 w 106"/>
              <a:gd name="T7" fmla="*/ 2147483647 h 168"/>
              <a:gd name="T8" fmla="*/ 2147483647 w 106"/>
              <a:gd name="T9" fmla="*/ 2147483647 h 168"/>
              <a:gd name="T10" fmla="*/ 2147483647 w 106"/>
              <a:gd name="T11" fmla="*/ 2147483647 h 168"/>
              <a:gd name="T12" fmla="*/ 2147483647 w 106"/>
              <a:gd name="T13" fmla="*/ 2147483647 h 168"/>
              <a:gd name="T14" fmla="*/ 2147483647 w 106"/>
              <a:gd name="T15" fmla="*/ 2147483647 h 168"/>
              <a:gd name="T16" fmla="*/ 2147483647 w 106"/>
              <a:gd name="T17" fmla="*/ 2147483647 h 168"/>
              <a:gd name="T18" fmla="*/ 2147483647 w 106"/>
              <a:gd name="T19" fmla="*/ 2147483647 h 168"/>
              <a:gd name="T20" fmla="*/ 2147483647 w 106"/>
              <a:gd name="T21" fmla="*/ 0 h 168"/>
              <a:gd name="T22" fmla="*/ 2147483647 w 106"/>
              <a:gd name="T23" fmla="*/ 0 h 168"/>
              <a:gd name="T24" fmla="*/ 2147483647 w 106"/>
              <a:gd name="T25" fmla="*/ 2147483647 h 1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6"/>
              <a:gd name="T40" fmla="*/ 0 h 168"/>
              <a:gd name="T41" fmla="*/ 106 w 106"/>
              <a:gd name="T42" fmla="*/ 168 h 1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6" h="168">
                <a:moveTo>
                  <a:pt x="56" y="46"/>
                </a:moveTo>
                <a:lnTo>
                  <a:pt x="0" y="36"/>
                </a:lnTo>
                <a:lnTo>
                  <a:pt x="0" y="38"/>
                </a:lnTo>
                <a:lnTo>
                  <a:pt x="46" y="94"/>
                </a:lnTo>
                <a:lnTo>
                  <a:pt x="82" y="138"/>
                </a:lnTo>
                <a:lnTo>
                  <a:pt x="106" y="168"/>
                </a:lnTo>
                <a:lnTo>
                  <a:pt x="100" y="130"/>
                </a:lnTo>
                <a:lnTo>
                  <a:pt x="96" y="74"/>
                </a:lnTo>
                <a:lnTo>
                  <a:pt x="90" y="0"/>
                </a:lnTo>
                <a:lnTo>
                  <a:pt x="56" y="46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5" name="Freeform 32"/>
          <p:cNvSpPr>
            <a:spLocks/>
          </p:cNvSpPr>
          <p:nvPr/>
        </p:nvSpPr>
        <p:spPr bwMode="auto">
          <a:xfrm>
            <a:off x="6543675" y="1901825"/>
            <a:ext cx="171450" cy="266700"/>
          </a:xfrm>
          <a:custGeom>
            <a:avLst/>
            <a:gdLst>
              <a:gd name="T0" fmla="*/ 2147483647 w 108"/>
              <a:gd name="T1" fmla="*/ 2147483647 h 168"/>
              <a:gd name="T2" fmla="*/ 2147483647 w 108"/>
              <a:gd name="T3" fmla="*/ 2147483647 h 168"/>
              <a:gd name="T4" fmla="*/ 2147483647 w 108"/>
              <a:gd name="T5" fmla="*/ 2147483647 h 168"/>
              <a:gd name="T6" fmla="*/ 2147483647 w 108"/>
              <a:gd name="T7" fmla="*/ 2147483647 h 168"/>
              <a:gd name="T8" fmla="*/ 2147483647 w 108"/>
              <a:gd name="T9" fmla="*/ 2147483647 h 168"/>
              <a:gd name="T10" fmla="*/ 2147483647 w 108"/>
              <a:gd name="T11" fmla="*/ 2147483647 h 168"/>
              <a:gd name="T12" fmla="*/ 0 w 108"/>
              <a:gd name="T13" fmla="*/ 2147483647 h 168"/>
              <a:gd name="T14" fmla="*/ 0 w 108"/>
              <a:gd name="T15" fmla="*/ 2147483647 h 168"/>
              <a:gd name="T16" fmla="*/ 2147483647 w 108"/>
              <a:gd name="T17" fmla="*/ 2147483647 h 168"/>
              <a:gd name="T18" fmla="*/ 2147483647 w 108"/>
              <a:gd name="T19" fmla="*/ 2147483647 h 168"/>
              <a:gd name="T20" fmla="*/ 2147483647 w 108"/>
              <a:gd name="T21" fmla="*/ 0 h 168"/>
              <a:gd name="T22" fmla="*/ 2147483647 w 108"/>
              <a:gd name="T23" fmla="*/ 0 h 168"/>
              <a:gd name="T24" fmla="*/ 2147483647 w 108"/>
              <a:gd name="T25" fmla="*/ 2147483647 h 1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8"/>
              <a:gd name="T40" fmla="*/ 0 h 168"/>
              <a:gd name="T41" fmla="*/ 108 w 108"/>
              <a:gd name="T42" fmla="*/ 168 h 1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8" h="168">
                <a:moveTo>
                  <a:pt x="50" y="46"/>
                </a:moveTo>
                <a:lnTo>
                  <a:pt x="106" y="36"/>
                </a:lnTo>
                <a:lnTo>
                  <a:pt x="108" y="38"/>
                </a:lnTo>
                <a:lnTo>
                  <a:pt x="60" y="94"/>
                </a:lnTo>
                <a:lnTo>
                  <a:pt x="24" y="138"/>
                </a:lnTo>
                <a:lnTo>
                  <a:pt x="0" y="168"/>
                </a:lnTo>
                <a:lnTo>
                  <a:pt x="6" y="130"/>
                </a:lnTo>
                <a:lnTo>
                  <a:pt x="10" y="74"/>
                </a:lnTo>
                <a:lnTo>
                  <a:pt x="16" y="0"/>
                </a:lnTo>
                <a:lnTo>
                  <a:pt x="50" y="46"/>
                </a:lnTo>
                <a:close/>
              </a:path>
            </a:pathLst>
          </a:custGeom>
          <a:solidFill>
            <a:srgbClr val="000000"/>
          </a:solidFill>
          <a:ln w="6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6" name="Freeform 35"/>
          <p:cNvSpPr>
            <a:spLocks/>
          </p:cNvSpPr>
          <p:nvPr/>
        </p:nvSpPr>
        <p:spPr bwMode="auto">
          <a:xfrm>
            <a:off x="2609850" y="5133975"/>
            <a:ext cx="1463675" cy="396875"/>
          </a:xfrm>
          <a:custGeom>
            <a:avLst/>
            <a:gdLst>
              <a:gd name="T0" fmla="*/ 2147483647 w 922"/>
              <a:gd name="T1" fmla="*/ 2147483647 h 250"/>
              <a:gd name="T2" fmla="*/ 2147483647 w 922"/>
              <a:gd name="T3" fmla="*/ 2147483647 h 250"/>
              <a:gd name="T4" fmla="*/ 0 w 922"/>
              <a:gd name="T5" fmla="*/ 0 h 250"/>
              <a:gd name="T6" fmla="*/ 0 60000 65536"/>
              <a:gd name="T7" fmla="*/ 0 60000 65536"/>
              <a:gd name="T8" fmla="*/ 0 60000 65536"/>
              <a:gd name="T9" fmla="*/ 0 w 922"/>
              <a:gd name="T10" fmla="*/ 0 h 250"/>
              <a:gd name="T11" fmla="*/ 922 w 922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2" h="250">
                <a:moveTo>
                  <a:pt x="922" y="250"/>
                </a:moveTo>
                <a:lnTo>
                  <a:pt x="372" y="25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7" name="Freeform 36"/>
          <p:cNvSpPr>
            <a:spLocks/>
          </p:cNvSpPr>
          <p:nvPr/>
        </p:nvSpPr>
        <p:spPr bwMode="auto">
          <a:xfrm>
            <a:off x="5451475" y="4946650"/>
            <a:ext cx="1371600" cy="584200"/>
          </a:xfrm>
          <a:custGeom>
            <a:avLst/>
            <a:gdLst>
              <a:gd name="T0" fmla="*/ 0 w 864"/>
              <a:gd name="T1" fmla="*/ 2147483647 h 368"/>
              <a:gd name="T2" fmla="*/ 2147483647 w 864"/>
              <a:gd name="T3" fmla="*/ 2147483647 h 368"/>
              <a:gd name="T4" fmla="*/ 2147483647 w 864"/>
              <a:gd name="T5" fmla="*/ 0 h 368"/>
              <a:gd name="T6" fmla="*/ 0 60000 65536"/>
              <a:gd name="T7" fmla="*/ 0 60000 65536"/>
              <a:gd name="T8" fmla="*/ 0 60000 65536"/>
              <a:gd name="T9" fmla="*/ 0 w 864"/>
              <a:gd name="T10" fmla="*/ 0 h 368"/>
              <a:gd name="T11" fmla="*/ 864 w 864"/>
              <a:gd name="T12" fmla="*/ 368 h 3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368">
                <a:moveTo>
                  <a:pt x="0" y="368"/>
                </a:moveTo>
                <a:lnTo>
                  <a:pt x="540" y="368"/>
                </a:lnTo>
                <a:lnTo>
                  <a:pt x="864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8" name="Line 37"/>
          <p:cNvSpPr>
            <a:spLocks noChangeShapeType="1"/>
          </p:cNvSpPr>
          <p:nvPr/>
        </p:nvSpPr>
        <p:spPr bwMode="auto">
          <a:xfrm flipH="1">
            <a:off x="2597150" y="3546475"/>
            <a:ext cx="164782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49" name="Line 38"/>
          <p:cNvSpPr>
            <a:spLocks noChangeShapeType="1"/>
          </p:cNvSpPr>
          <p:nvPr/>
        </p:nvSpPr>
        <p:spPr bwMode="auto">
          <a:xfrm>
            <a:off x="5067300" y="3546475"/>
            <a:ext cx="169227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0" name="Line 39"/>
          <p:cNvSpPr>
            <a:spLocks noChangeShapeType="1"/>
          </p:cNvSpPr>
          <p:nvPr/>
        </p:nvSpPr>
        <p:spPr bwMode="auto">
          <a:xfrm>
            <a:off x="2644775" y="1917700"/>
            <a:ext cx="153035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1" name="TextBox 83"/>
          <p:cNvSpPr txBox="1">
            <a:spLocks noChangeArrowheads="1"/>
          </p:cNvSpPr>
          <p:nvPr/>
        </p:nvSpPr>
        <p:spPr bwMode="auto">
          <a:xfrm>
            <a:off x="2171700" y="487363"/>
            <a:ext cx="89376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/>
              <a:t>To heart</a:t>
            </a:r>
          </a:p>
        </p:txBody>
      </p:sp>
      <p:sp>
        <p:nvSpPr>
          <p:cNvPr id="26652" name="TextBox 84"/>
          <p:cNvSpPr txBox="1">
            <a:spLocks noChangeArrowheads="1"/>
          </p:cNvSpPr>
          <p:nvPr/>
        </p:nvSpPr>
        <p:spPr bwMode="auto">
          <a:xfrm>
            <a:off x="4216400" y="1757363"/>
            <a:ext cx="11636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/>
              <a:t>Valve open</a:t>
            </a:r>
          </a:p>
        </p:txBody>
      </p:sp>
      <p:sp>
        <p:nvSpPr>
          <p:cNvPr id="26653" name="TextBox 85"/>
          <p:cNvSpPr txBox="1">
            <a:spLocks noChangeArrowheads="1"/>
          </p:cNvSpPr>
          <p:nvPr/>
        </p:nvSpPr>
        <p:spPr bwMode="auto">
          <a:xfrm>
            <a:off x="4278313" y="3382963"/>
            <a:ext cx="823912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/>
              <a:t>Venous</a:t>
            </a:r>
          </a:p>
          <a:p>
            <a:pPr algn="l"/>
            <a:r>
              <a:rPr lang="en-US" sz="1600" b="1"/>
              <a:t>blood</a:t>
            </a:r>
          </a:p>
        </p:txBody>
      </p:sp>
      <p:sp>
        <p:nvSpPr>
          <p:cNvPr id="26654" name="TextBox 86"/>
          <p:cNvSpPr txBox="1">
            <a:spLocks noChangeArrowheads="1"/>
          </p:cNvSpPr>
          <p:nvPr/>
        </p:nvSpPr>
        <p:spPr bwMode="auto">
          <a:xfrm>
            <a:off x="4121150" y="5402263"/>
            <a:ext cx="13239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/>
              <a:t>Valve closed</a:t>
            </a:r>
          </a:p>
        </p:txBody>
      </p:sp>
      <p:sp>
        <p:nvSpPr>
          <p:cNvPr id="26655" name="TextBox 87"/>
          <p:cNvSpPr txBox="1">
            <a:spLocks noChangeArrowheads="1"/>
          </p:cNvSpPr>
          <p:nvPr/>
        </p:nvSpPr>
        <p:spPr bwMode="auto">
          <a:xfrm>
            <a:off x="977900" y="6291263"/>
            <a:ext cx="35210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(a) Contracted skeletal muscles</a:t>
            </a:r>
          </a:p>
        </p:txBody>
      </p:sp>
      <p:sp>
        <p:nvSpPr>
          <p:cNvPr id="26656" name="TextBox 88"/>
          <p:cNvSpPr txBox="1">
            <a:spLocks noChangeArrowheads="1"/>
          </p:cNvSpPr>
          <p:nvPr/>
        </p:nvSpPr>
        <p:spPr bwMode="auto">
          <a:xfrm>
            <a:off x="5346700" y="6291263"/>
            <a:ext cx="3203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(b) Relaxed skeletal muscles</a:t>
            </a:r>
          </a:p>
        </p:txBody>
      </p:sp>
      <p:sp>
        <p:nvSpPr>
          <p:cNvPr id="26657" name="Freeform 40"/>
          <p:cNvSpPr>
            <a:spLocks/>
          </p:cNvSpPr>
          <p:nvPr/>
        </p:nvSpPr>
        <p:spPr bwMode="auto">
          <a:xfrm>
            <a:off x="2609850" y="5133975"/>
            <a:ext cx="1463675" cy="396875"/>
          </a:xfrm>
          <a:custGeom>
            <a:avLst/>
            <a:gdLst>
              <a:gd name="T0" fmla="*/ 2147483647 w 922"/>
              <a:gd name="T1" fmla="*/ 2147483647 h 250"/>
              <a:gd name="T2" fmla="*/ 2147483647 w 922"/>
              <a:gd name="T3" fmla="*/ 2147483647 h 250"/>
              <a:gd name="T4" fmla="*/ 0 w 922"/>
              <a:gd name="T5" fmla="*/ 0 h 250"/>
              <a:gd name="T6" fmla="*/ 0 60000 65536"/>
              <a:gd name="T7" fmla="*/ 0 60000 65536"/>
              <a:gd name="T8" fmla="*/ 0 60000 65536"/>
              <a:gd name="T9" fmla="*/ 0 w 922"/>
              <a:gd name="T10" fmla="*/ 0 h 250"/>
              <a:gd name="T11" fmla="*/ 922 w 922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2" h="250">
                <a:moveTo>
                  <a:pt x="922" y="250"/>
                </a:moveTo>
                <a:lnTo>
                  <a:pt x="372" y="25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8" name="Freeform 41"/>
          <p:cNvSpPr>
            <a:spLocks/>
          </p:cNvSpPr>
          <p:nvPr/>
        </p:nvSpPr>
        <p:spPr bwMode="auto">
          <a:xfrm>
            <a:off x="5451475" y="4946650"/>
            <a:ext cx="1371600" cy="584200"/>
          </a:xfrm>
          <a:custGeom>
            <a:avLst/>
            <a:gdLst>
              <a:gd name="T0" fmla="*/ 0 w 864"/>
              <a:gd name="T1" fmla="*/ 2147483647 h 368"/>
              <a:gd name="T2" fmla="*/ 2147483647 w 864"/>
              <a:gd name="T3" fmla="*/ 2147483647 h 368"/>
              <a:gd name="T4" fmla="*/ 2147483647 w 864"/>
              <a:gd name="T5" fmla="*/ 0 h 368"/>
              <a:gd name="T6" fmla="*/ 0 60000 65536"/>
              <a:gd name="T7" fmla="*/ 0 60000 65536"/>
              <a:gd name="T8" fmla="*/ 0 60000 65536"/>
              <a:gd name="T9" fmla="*/ 0 w 864"/>
              <a:gd name="T10" fmla="*/ 0 h 368"/>
              <a:gd name="T11" fmla="*/ 864 w 864"/>
              <a:gd name="T12" fmla="*/ 368 h 3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368">
                <a:moveTo>
                  <a:pt x="0" y="368"/>
                </a:moveTo>
                <a:lnTo>
                  <a:pt x="540" y="368"/>
                </a:lnTo>
                <a:lnTo>
                  <a:pt x="86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9" name="Line 42"/>
          <p:cNvSpPr>
            <a:spLocks noChangeShapeType="1"/>
          </p:cNvSpPr>
          <p:nvPr/>
        </p:nvSpPr>
        <p:spPr bwMode="auto">
          <a:xfrm flipH="1">
            <a:off x="2597150" y="3546475"/>
            <a:ext cx="16478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0" name="Line 43"/>
          <p:cNvSpPr>
            <a:spLocks noChangeShapeType="1"/>
          </p:cNvSpPr>
          <p:nvPr/>
        </p:nvSpPr>
        <p:spPr bwMode="auto">
          <a:xfrm>
            <a:off x="5067300" y="3546475"/>
            <a:ext cx="16922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1" name="Line 44"/>
          <p:cNvSpPr>
            <a:spLocks noChangeShapeType="1"/>
          </p:cNvSpPr>
          <p:nvPr/>
        </p:nvSpPr>
        <p:spPr bwMode="auto">
          <a:xfrm>
            <a:off x="2644775" y="1916113"/>
            <a:ext cx="15303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2" name="Line 11"/>
          <p:cNvSpPr>
            <a:spLocks noChangeShapeType="1"/>
          </p:cNvSpPr>
          <p:nvPr/>
        </p:nvSpPr>
        <p:spPr bwMode="auto">
          <a:xfrm flipV="1">
            <a:off x="2581275" y="1035050"/>
            <a:ext cx="1588" cy="4762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3" name="Line 25"/>
          <p:cNvSpPr>
            <a:spLocks noChangeShapeType="1"/>
          </p:cNvSpPr>
          <p:nvPr/>
        </p:nvSpPr>
        <p:spPr bwMode="auto">
          <a:xfrm flipV="1">
            <a:off x="2581275" y="2635250"/>
            <a:ext cx="1588" cy="714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4" name="Line 26"/>
          <p:cNvSpPr>
            <a:spLocks noChangeShapeType="1"/>
          </p:cNvSpPr>
          <p:nvPr/>
        </p:nvSpPr>
        <p:spPr bwMode="auto">
          <a:xfrm>
            <a:off x="6819900" y="2628900"/>
            <a:ext cx="1588" cy="7143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5" name="Line 27"/>
          <p:cNvSpPr>
            <a:spLocks noChangeShapeType="1"/>
          </p:cNvSpPr>
          <p:nvPr/>
        </p:nvSpPr>
        <p:spPr bwMode="auto">
          <a:xfrm flipH="1">
            <a:off x="6584950" y="3994150"/>
            <a:ext cx="92075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6" name="Line 28"/>
          <p:cNvSpPr>
            <a:spLocks noChangeShapeType="1"/>
          </p:cNvSpPr>
          <p:nvPr/>
        </p:nvSpPr>
        <p:spPr bwMode="auto">
          <a:xfrm>
            <a:off x="6959600" y="3994150"/>
            <a:ext cx="92075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7" name="Line 29"/>
          <p:cNvSpPr>
            <a:spLocks noChangeShapeType="1"/>
          </p:cNvSpPr>
          <p:nvPr/>
        </p:nvSpPr>
        <p:spPr bwMode="auto">
          <a:xfrm flipH="1">
            <a:off x="2416175" y="4533900"/>
            <a:ext cx="92075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8" name="Line 30"/>
          <p:cNvSpPr>
            <a:spLocks noChangeShapeType="1"/>
          </p:cNvSpPr>
          <p:nvPr/>
        </p:nvSpPr>
        <p:spPr bwMode="auto">
          <a:xfrm>
            <a:off x="2695575" y="4533900"/>
            <a:ext cx="92075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69" name="Freeform 33"/>
          <p:cNvSpPr>
            <a:spLocks/>
          </p:cNvSpPr>
          <p:nvPr/>
        </p:nvSpPr>
        <p:spPr bwMode="auto">
          <a:xfrm>
            <a:off x="6953250" y="1641475"/>
            <a:ext cx="85725" cy="409575"/>
          </a:xfrm>
          <a:custGeom>
            <a:avLst/>
            <a:gdLst>
              <a:gd name="T0" fmla="*/ 0 w 54"/>
              <a:gd name="T1" fmla="*/ 0 h 258"/>
              <a:gd name="T2" fmla="*/ 0 w 54"/>
              <a:gd name="T3" fmla="*/ 0 h 258"/>
              <a:gd name="T4" fmla="*/ 0 w 54"/>
              <a:gd name="T5" fmla="*/ 2147483647 h 258"/>
              <a:gd name="T6" fmla="*/ 2147483647 w 54"/>
              <a:gd name="T7" fmla="*/ 2147483647 h 258"/>
              <a:gd name="T8" fmla="*/ 2147483647 w 54"/>
              <a:gd name="T9" fmla="*/ 2147483647 h 258"/>
              <a:gd name="T10" fmla="*/ 2147483647 w 54"/>
              <a:gd name="T11" fmla="*/ 2147483647 h 258"/>
              <a:gd name="T12" fmla="*/ 2147483647 w 54"/>
              <a:gd name="T13" fmla="*/ 2147483647 h 258"/>
              <a:gd name="T14" fmla="*/ 2147483647 w 54"/>
              <a:gd name="T15" fmla="*/ 2147483647 h 258"/>
              <a:gd name="T16" fmla="*/ 2147483647 w 54"/>
              <a:gd name="T17" fmla="*/ 2147483647 h 258"/>
              <a:gd name="T18" fmla="*/ 2147483647 w 54"/>
              <a:gd name="T19" fmla="*/ 2147483647 h 258"/>
              <a:gd name="T20" fmla="*/ 2147483647 w 54"/>
              <a:gd name="T21" fmla="*/ 2147483647 h 2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"/>
              <a:gd name="T34" fmla="*/ 0 h 258"/>
              <a:gd name="T35" fmla="*/ 54 w 54"/>
              <a:gd name="T36" fmla="*/ 258 h 2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" h="258">
                <a:moveTo>
                  <a:pt x="0" y="0"/>
                </a:moveTo>
                <a:lnTo>
                  <a:pt x="0" y="0"/>
                </a:lnTo>
                <a:lnTo>
                  <a:pt x="0" y="30"/>
                </a:lnTo>
                <a:lnTo>
                  <a:pt x="2" y="62"/>
                </a:lnTo>
                <a:lnTo>
                  <a:pt x="6" y="100"/>
                </a:lnTo>
                <a:lnTo>
                  <a:pt x="12" y="142"/>
                </a:lnTo>
                <a:lnTo>
                  <a:pt x="22" y="184"/>
                </a:lnTo>
                <a:lnTo>
                  <a:pt x="28" y="204"/>
                </a:lnTo>
                <a:lnTo>
                  <a:pt x="36" y="224"/>
                </a:lnTo>
                <a:lnTo>
                  <a:pt x="44" y="242"/>
                </a:lnTo>
                <a:lnTo>
                  <a:pt x="54" y="25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70" name="Freeform 34"/>
          <p:cNvSpPr>
            <a:spLocks/>
          </p:cNvSpPr>
          <p:nvPr/>
        </p:nvSpPr>
        <p:spPr bwMode="auto">
          <a:xfrm>
            <a:off x="6597650" y="1641475"/>
            <a:ext cx="85725" cy="409575"/>
          </a:xfrm>
          <a:custGeom>
            <a:avLst/>
            <a:gdLst>
              <a:gd name="T0" fmla="*/ 2147483647 w 54"/>
              <a:gd name="T1" fmla="*/ 0 h 258"/>
              <a:gd name="T2" fmla="*/ 2147483647 w 54"/>
              <a:gd name="T3" fmla="*/ 0 h 258"/>
              <a:gd name="T4" fmla="*/ 2147483647 w 54"/>
              <a:gd name="T5" fmla="*/ 2147483647 h 258"/>
              <a:gd name="T6" fmla="*/ 2147483647 w 54"/>
              <a:gd name="T7" fmla="*/ 2147483647 h 258"/>
              <a:gd name="T8" fmla="*/ 2147483647 w 54"/>
              <a:gd name="T9" fmla="*/ 2147483647 h 258"/>
              <a:gd name="T10" fmla="*/ 2147483647 w 54"/>
              <a:gd name="T11" fmla="*/ 2147483647 h 258"/>
              <a:gd name="T12" fmla="*/ 2147483647 w 54"/>
              <a:gd name="T13" fmla="*/ 2147483647 h 258"/>
              <a:gd name="T14" fmla="*/ 2147483647 w 54"/>
              <a:gd name="T15" fmla="*/ 2147483647 h 258"/>
              <a:gd name="T16" fmla="*/ 2147483647 w 54"/>
              <a:gd name="T17" fmla="*/ 2147483647 h 258"/>
              <a:gd name="T18" fmla="*/ 2147483647 w 54"/>
              <a:gd name="T19" fmla="*/ 2147483647 h 258"/>
              <a:gd name="T20" fmla="*/ 0 w 54"/>
              <a:gd name="T21" fmla="*/ 2147483647 h 2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"/>
              <a:gd name="T34" fmla="*/ 0 h 258"/>
              <a:gd name="T35" fmla="*/ 54 w 54"/>
              <a:gd name="T36" fmla="*/ 258 h 2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" h="258">
                <a:moveTo>
                  <a:pt x="54" y="0"/>
                </a:moveTo>
                <a:lnTo>
                  <a:pt x="54" y="0"/>
                </a:lnTo>
                <a:lnTo>
                  <a:pt x="54" y="30"/>
                </a:lnTo>
                <a:lnTo>
                  <a:pt x="52" y="62"/>
                </a:lnTo>
                <a:lnTo>
                  <a:pt x="48" y="100"/>
                </a:lnTo>
                <a:lnTo>
                  <a:pt x="42" y="142"/>
                </a:lnTo>
                <a:lnTo>
                  <a:pt x="32" y="184"/>
                </a:lnTo>
                <a:lnTo>
                  <a:pt x="26" y="204"/>
                </a:lnTo>
                <a:lnTo>
                  <a:pt x="18" y="224"/>
                </a:lnTo>
                <a:lnTo>
                  <a:pt x="10" y="242"/>
                </a:lnTo>
                <a:lnTo>
                  <a:pt x="0" y="25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sal03717_20_02_unlabe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9600" y="373063"/>
            <a:ext cx="5384800" cy="624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84"/>
          <p:cNvSpPr>
            <a:spLocks noChangeShapeType="1"/>
          </p:cNvSpPr>
          <p:nvPr/>
        </p:nvSpPr>
        <p:spPr bwMode="auto">
          <a:xfrm>
            <a:off x="4889500" y="2928938"/>
            <a:ext cx="1746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Line 85"/>
          <p:cNvSpPr>
            <a:spLocks noChangeShapeType="1"/>
          </p:cNvSpPr>
          <p:nvPr/>
        </p:nvSpPr>
        <p:spPr bwMode="auto">
          <a:xfrm>
            <a:off x="4057650" y="2665413"/>
            <a:ext cx="2079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20.2</a:t>
            </a:r>
          </a:p>
        </p:txBody>
      </p:sp>
      <p:sp>
        <p:nvSpPr>
          <p:cNvPr id="8198" name="Freeform 13"/>
          <p:cNvSpPr>
            <a:spLocks/>
          </p:cNvSpPr>
          <p:nvPr/>
        </p:nvSpPr>
        <p:spPr bwMode="auto">
          <a:xfrm>
            <a:off x="1393825" y="469900"/>
            <a:ext cx="1265238" cy="104775"/>
          </a:xfrm>
          <a:custGeom>
            <a:avLst/>
            <a:gdLst>
              <a:gd name="T0" fmla="*/ 0 w 797"/>
              <a:gd name="T1" fmla="*/ 0 h 66"/>
              <a:gd name="T2" fmla="*/ 2147483647 w 797"/>
              <a:gd name="T3" fmla="*/ 0 h 66"/>
              <a:gd name="T4" fmla="*/ 2147483647 w 797"/>
              <a:gd name="T5" fmla="*/ 2147483647 h 66"/>
              <a:gd name="T6" fmla="*/ 0 60000 65536"/>
              <a:gd name="T7" fmla="*/ 0 60000 65536"/>
              <a:gd name="T8" fmla="*/ 0 60000 65536"/>
              <a:gd name="T9" fmla="*/ 0 w 797"/>
              <a:gd name="T10" fmla="*/ 0 h 66"/>
              <a:gd name="T11" fmla="*/ 797 w 797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7" h="66">
                <a:moveTo>
                  <a:pt x="0" y="0"/>
                </a:moveTo>
                <a:lnTo>
                  <a:pt x="444" y="0"/>
                </a:lnTo>
                <a:lnTo>
                  <a:pt x="797" y="66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" name="Line 14"/>
          <p:cNvSpPr>
            <a:spLocks noChangeShapeType="1"/>
          </p:cNvSpPr>
          <p:nvPr/>
        </p:nvSpPr>
        <p:spPr bwMode="auto">
          <a:xfrm>
            <a:off x="1754188" y="744538"/>
            <a:ext cx="687387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Freeform 15"/>
          <p:cNvSpPr>
            <a:spLocks/>
          </p:cNvSpPr>
          <p:nvPr/>
        </p:nvSpPr>
        <p:spPr bwMode="auto">
          <a:xfrm>
            <a:off x="1636713" y="881063"/>
            <a:ext cx="912812" cy="0"/>
          </a:xfrm>
          <a:custGeom>
            <a:avLst/>
            <a:gdLst>
              <a:gd name="T0" fmla="*/ 0 w 575"/>
              <a:gd name="T1" fmla="*/ 2147483647 w 575"/>
              <a:gd name="T2" fmla="*/ 2147483647 w 575"/>
              <a:gd name="T3" fmla="*/ 0 60000 65536"/>
              <a:gd name="T4" fmla="*/ 0 60000 65536"/>
              <a:gd name="T5" fmla="*/ 0 60000 65536"/>
              <a:gd name="T6" fmla="*/ 0 w 575"/>
              <a:gd name="T7" fmla="*/ 575 w 575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575">
                <a:moveTo>
                  <a:pt x="0" y="0"/>
                </a:moveTo>
                <a:lnTo>
                  <a:pt x="291" y="0"/>
                </a:lnTo>
                <a:lnTo>
                  <a:pt x="575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1" name="Freeform 16"/>
          <p:cNvSpPr>
            <a:spLocks/>
          </p:cNvSpPr>
          <p:nvPr/>
        </p:nvSpPr>
        <p:spPr bwMode="auto">
          <a:xfrm>
            <a:off x="1695450" y="1184275"/>
            <a:ext cx="560388" cy="0"/>
          </a:xfrm>
          <a:custGeom>
            <a:avLst/>
            <a:gdLst>
              <a:gd name="T0" fmla="*/ 0 w 353"/>
              <a:gd name="T1" fmla="*/ 2147483647 w 353"/>
              <a:gd name="T2" fmla="*/ 2147483647 w 353"/>
              <a:gd name="T3" fmla="*/ 0 60000 65536"/>
              <a:gd name="T4" fmla="*/ 0 60000 65536"/>
              <a:gd name="T5" fmla="*/ 0 60000 65536"/>
              <a:gd name="T6" fmla="*/ 0 w 353"/>
              <a:gd name="T7" fmla="*/ 353 w 353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353">
                <a:moveTo>
                  <a:pt x="0" y="0"/>
                </a:moveTo>
                <a:lnTo>
                  <a:pt x="126" y="0"/>
                </a:lnTo>
                <a:lnTo>
                  <a:pt x="35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Line 17"/>
          <p:cNvSpPr>
            <a:spLocks noChangeShapeType="1"/>
          </p:cNvSpPr>
          <p:nvPr/>
        </p:nvSpPr>
        <p:spPr bwMode="auto">
          <a:xfrm>
            <a:off x="1760538" y="1450975"/>
            <a:ext cx="2000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3" name="Line 18"/>
          <p:cNvSpPr>
            <a:spLocks noChangeShapeType="1"/>
          </p:cNvSpPr>
          <p:nvPr/>
        </p:nvSpPr>
        <p:spPr bwMode="auto">
          <a:xfrm>
            <a:off x="1320800" y="1782763"/>
            <a:ext cx="9429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4" name="Line 19"/>
          <p:cNvSpPr>
            <a:spLocks noChangeShapeType="1"/>
          </p:cNvSpPr>
          <p:nvPr/>
        </p:nvSpPr>
        <p:spPr bwMode="auto">
          <a:xfrm>
            <a:off x="1363663" y="2016125"/>
            <a:ext cx="8223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5" name="Line 27"/>
          <p:cNvSpPr>
            <a:spLocks noChangeShapeType="1"/>
          </p:cNvSpPr>
          <p:nvPr/>
        </p:nvSpPr>
        <p:spPr bwMode="auto">
          <a:xfrm>
            <a:off x="2192338" y="3243263"/>
            <a:ext cx="363537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6" name="Line 28"/>
          <p:cNvSpPr>
            <a:spLocks noChangeShapeType="1"/>
          </p:cNvSpPr>
          <p:nvPr/>
        </p:nvSpPr>
        <p:spPr bwMode="auto">
          <a:xfrm>
            <a:off x="2074863" y="3381375"/>
            <a:ext cx="592137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7" name="Line 29"/>
          <p:cNvSpPr>
            <a:spLocks noChangeShapeType="1"/>
          </p:cNvSpPr>
          <p:nvPr/>
        </p:nvSpPr>
        <p:spPr bwMode="auto">
          <a:xfrm>
            <a:off x="2135188" y="3878263"/>
            <a:ext cx="6889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8" name="Line 30"/>
          <p:cNvSpPr>
            <a:spLocks noChangeShapeType="1"/>
          </p:cNvSpPr>
          <p:nvPr/>
        </p:nvSpPr>
        <p:spPr bwMode="auto">
          <a:xfrm>
            <a:off x="2200275" y="4081463"/>
            <a:ext cx="1984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9" name="Freeform 33"/>
          <p:cNvSpPr>
            <a:spLocks/>
          </p:cNvSpPr>
          <p:nvPr/>
        </p:nvSpPr>
        <p:spPr bwMode="auto">
          <a:xfrm>
            <a:off x="1854200" y="3128963"/>
            <a:ext cx="1201738" cy="492125"/>
          </a:xfrm>
          <a:custGeom>
            <a:avLst/>
            <a:gdLst>
              <a:gd name="T0" fmla="*/ 0 w 757"/>
              <a:gd name="T1" fmla="*/ 2147483647 h 310"/>
              <a:gd name="T2" fmla="*/ 2147483647 w 757"/>
              <a:gd name="T3" fmla="*/ 2147483647 h 310"/>
              <a:gd name="T4" fmla="*/ 2147483647 w 757"/>
              <a:gd name="T5" fmla="*/ 0 h 310"/>
              <a:gd name="T6" fmla="*/ 0 60000 65536"/>
              <a:gd name="T7" fmla="*/ 0 60000 65536"/>
              <a:gd name="T8" fmla="*/ 0 60000 65536"/>
              <a:gd name="T9" fmla="*/ 0 w 757"/>
              <a:gd name="T10" fmla="*/ 0 h 310"/>
              <a:gd name="T11" fmla="*/ 757 w 757"/>
              <a:gd name="T12" fmla="*/ 310 h 3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7" h="310">
                <a:moveTo>
                  <a:pt x="0" y="310"/>
                </a:moveTo>
                <a:lnTo>
                  <a:pt x="364" y="310"/>
                </a:lnTo>
                <a:lnTo>
                  <a:pt x="757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0" name="Line 37"/>
          <p:cNvSpPr>
            <a:spLocks noChangeShapeType="1"/>
          </p:cNvSpPr>
          <p:nvPr/>
        </p:nvSpPr>
        <p:spPr bwMode="auto">
          <a:xfrm>
            <a:off x="2549525" y="5130800"/>
            <a:ext cx="2825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1" name="Line 38"/>
          <p:cNvSpPr>
            <a:spLocks noChangeShapeType="1"/>
          </p:cNvSpPr>
          <p:nvPr/>
        </p:nvSpPr>
        <p:spPr bwMode="auto">
          <a:xfrm>
            <a:off x="2443163" y="5262563"/>
            <a:ext cx="3841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2" name="Line 39"/>
          <p:cNvSpPr>
            <a:spLocks noChangeShapeType="1"/>
          </p:cNvSpPr>
          <p:nvPr/>
        </p:nvSpPr>
        <p:spPr bwMode="auto">
          <a:xfrm>
            <a:off x="2503488" y="5608638"/>
            <a:ext cx="484187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3" name="Line 40"/>
          <p:cNvSpPr>
            <a:spLocks noChangeShapeType="1"/>
          </p:cNvSpPr>
          <p:nvPr/>
        </p:nvSpPr>
        <p:spPr bwMode="auto">
          <a:xfrm>
            <a:off x="2570163" y="5830888"/>
            <a:ext cx="1968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4" name="Freeform 45"/>
          <p:cNvSpPr>
            <a:spLocks/>
          </p:cNvSpPr>
          <p:nvPr/>
        </p:nvSpPr>
        <p:spPr bwMode="auto">
          <a:xfrm>
            <a:off x="6564313" y="463550"/>
            <a:ext cx="938212" cy="117475"/>
          </a:xfrm>
          <a:custGeom>
            <a:avLst/>
            <a:gdLst>
              <a:gd name="T0" fmla="*/ 2147483647 w 591"/>
              <a:gd name="T1" fmla="*/ 0 h 74"/>
              <a:gd name="T2" fmla="*/ 2147483647 w 591"/>
              <a:gd name="T3" fmla="*/ 0 h 74"/>
              <a:gd name="T4" fmla="*/ 0 w 591"/>
              <a:gd name="T5" fmla="*/ 2147483647 h 74"/>
              <a:gd name="T6" fmla="*/ 0 60000 65536"/>
              <a:gd name="T7" fmla="*/ 0 60000 65536"/>
              <a:gd name="T8" fmla="*/ 0 60000 65536"/>
              <a:gd name="T9" fmla="*/ 0 w 591"/>
              <a:gd name="T10" fmla="*/ 0 h 74"/>
              <a:gd name="T11" fmla="*/ 591 w 591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1" h="74">
                <a:moveTo>
                  <a:pt x="591" y="0"/>
                </a:moveTo>
                <a:lnTo>
                  <a:pt x="177" y="0"/>
                </a:lnTo>
                <a:lnTo>
                  <a:pt x="0" y="7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5" name="Line 46"/>
          <p:cNvSpPr>
            <a:spLocks noChangeShapeType="1"/>
          </p:cNvSpPr>
          <p:nvPr/>
        </p:nvSpPr>
        <p:spPr bwMode="auto">
          <a:xfrm flipH="1">
            <a:off x="6567488" y="727075"/>
            <a:ext cx="10350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6" name="Line 47"/>
          <p:cNvSpPr>
            <a:spLocks noChangeShapeType="1"/>
          </p:cNvSpPr>
          <p:nvPr/>
        </p:nvSpPr>
        <p:spPr bwMode="auto">
          <a:xfrm flipH="1">
            <a:off x="6567488" y="863600"/>
            <a:ext cx="10350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7" name="Line 48"/>
          <p:cNvSpPr>
            <a:spLocks noChangeShapeType="1"/>
          </p:cNvSpPr>
          <p:nvPr/>
        </p:nvSpPr>
        <p:spPr bwMode="auto">
          <a:xfrm flipH="1">
            <a:off x="6607175" y="1412875"/>
            <a:ext cx="9207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8" name="Line 49"/>
          <p:cNvSpPr>
            <a:spLocks noChangeShapeType="1"/>
          </p:cNvSpPr>
          <p:nvPr/>
        </p:nvSpPr>
        <p:spPr bwMode="auto">
          <a:xfrm flipH="1">
            <a:off x="7142163" y="1558925"/>
            <a:ext cx="385762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9" name="Freeform 50"/>
          <p:cNvSpPr>
            <a:spLocks/>
          </p:cNvSpPr>
          <p:nvPr/>
        </p:nvSpPr>
        <p:spPr bwMode="auto">
          <a:xfrm>
            <a:off x="7008813" y="1701800"/>
            <a:ext cx="519112" cy="125413"/>
          </a:xfrm>
          <a:custGeom>
            <a:avLst/>
            <a:gdLst>
              <a:gd name="T0" fmla="*/ 2147483647 w 327"/>
              <a:gd name="T1" fmla="*/ 0 h 79"/>
              <a:gd name="T2" fmla="*/ 2147483647 w 327"/>
              <a:gd name="T3" fmla="*/ 0 h 79"/>
              <a:gd name="T4" fmla="*/ 0 w 327"/>
              <a:gd name="T5" fmla="*/ 2147483647 h 79"/>
              <a:gd name="T6" fmla="*/ 0 60000 65536"/>
              <a:gd name="T7" fmla="*/ 0 60000 65536"/>
              <a:gd name="T8" fmla="*/ 0 60000 65536"/>
              <a:gd name="T9" fmla="*/ 0 w 327"/>
              <a:gd name="T10" fmla="*/ 0 h 79"/>
              <a:gd name="T11" fmla="*/ 327 w 327"/>
              <a:gd name="T12" fmla="*/ 79 h 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" h="79">
                <a:moveTo>
                  <a:pt x="327" y="0"/>
                </a:moveTo>
                <a:lnTo>
                  <a:pt x="129" y="0"/>
                </a:lnTo>
                <a:lnTo>
                  <a:pt x="0" y="79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0" name="Line 51"/>
          <p:cNvSpPr>
            <a:spLocks noChangeShapeType="1"/>
          </p:cNvSpPr>
          <p:nvPr/>
        </p:nvSpPr>
        <p:spPr bwMode="auto">
          <a:xfrm flipH="1">
            <a:off x="6945313" y="1968500"/>
            <a:ext cx="582612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1" name="Freeform 60"/>
          <p:cNvSpPr>
            <a:spLocks/>
          </p:cNvSpPr>
          <p:nvPr/>
        </p:nvSpPr>
        <p:spPr bwMode="auto">
          <a:xfrm>
            <a:off x="6399213" y="3186113"/>
            <a:ext cx="831850" cy="46037"/>
          </a:xfrm>
          <a:custGeom>
            <a:avLst/>
            <a:gdLst>
              <a:gd name="T0" fmla="*/ 2147483647 w 524"/>
              <a:gd name="T1" fmla="*/ 2147483647 h 29"/>
              <a:gd name="T2" fmla="*/ 2147483647 w 524"/>
              <a:gd name="T3" fmla="*/ 2147483647 h 29"/>
              <a:gd name="T4" fmla="*/ 0 w 524"/>
              <a:gd name="T5" fmla="*/ 0 h 29"/>
              <a:gd name="T6" fmla="*/ 0 60000 65536"/>
              <a:gd name="T7" fmla="*/ 0 60000 65536"/>
              <a:gd name="T8" fmla="*/ 0 60000 65536"/>
              <a:gd name="T9" fmla="*/ 0 w 524"/>
              <a:gd name="T10" fmla="*/ 0 h 29"/>
              <a:gd name="T11" fmla="*/ 524 w 524"/>
              <a:gd name="T12" fmla="*/ 29 h 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4" h="29">
                <a:moveTo>
                  <a:pt x="524" y="29"/>
                </a:moveTo>
                <a:lnTo>
                  <a:pt x="281" y="29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2" name="Freeform 62"/>
          <p:cNvSpPr>
            <a:spLocks/>
          </p:cNvSpPr>
          <p:nvPr/>
        </p:nvSpPr>
        <p:spPr bwMode="auto">
          <a:xfrm>
            <a:off x="6375400" y="3292475"/>
            <a:ext cx="755650" cy="171450"/>
          </a:xfrm>
          <a:custGeom>
            <a:avLst/>
            <a:gdLst>
              <a:gd name="T0" fmla="*/ 2147483647 w 476"/>
              <a:gd name="T1" fmla="*/ 2147483647 h 108"/>
              <a:gd name="T2" fmla="*/ 2147483647 w 476"/>
              <a:gd name="T3" fmla="*/ 2147483647 h 108"/>
              <a:gd name="T4" fmla="*/ 0 w 476"/>
              <a:gd name="T5" fmla="*/ 0 h 108"/>
              <a:gd name="T6" fmla="*/ 0 60000 65536"/>
              <a:gd name="T7" fmla="*/ 0 60000 65536"/>
              <a:gd name="T8" fmla="*/ 0 60000 65536"/>
              <a:gd name="T9" fmla="*/ 0 w 476"/>
              <a:gd name="T10" fmla="*/ 0 h 108"/>
              <a:gd name="T11" fmla="*/ 476 w 476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108">
                <a:moveTo>
                  <a:pt x="476" y="108"/>
                </a:moveTo>
                <a:lnTo>
                  <a:pt x="384" y="108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3" name="Freeform 64"/>
          <p:cNvSpPr>
            <a:spLocks/>
          </p:cNvSpPr>
          <p:nvPr/>
        </p:nvSpPr>
        <p:spPr bwMode="auto">
          <a:xfrm>
            <a:off x="6427788" y="3813175"/>
            <a:ext cx="703262" cy="0"/>
          </a:xfrm>
          <a:custGeom>
            <a:avLst/>
            <a:gdLst>
              <a:gd name="T0" fmla="*/ 2147483647 w 443"/>
              <a:gd name="T1" fmla="*/ 2147483647 w 443"/>
              <a:gd name="T2" fmla="*/ 0 w 443"/>
              <a:gd name="T3" fmla="*/ 0 60000 65536"/>
              <a:gd name="T4" fmla="*/ 0 60000 65536"/>
              <a:gd name="T5" fmla="*/ 0 60000 65536"/>
              <a:gd name="T6" fmla="*/ 0 w 443"/>
              <a:gd name="T7" fmla="*/ 443 w 443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443">
                <a:moveTo>
                  <a:pt x="443" y="0"/>
                </a:moveTo>
                <a:lnTo>
                  <a:pt x="23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4" name="Freeform 66"/>
          <p:cNvSpPr>
            <a:spLocks/>
          </p:cNvSpPr>
          <p:nvPr/>
        </p:nvSpPr>
        <p:spPr bwMode="auto">
          <a:xfrm>
            <a:off x="6496050" y="3649663"/>
            <a:ext cx="635000" cy="0"/>
          </a:xfrm>
          <a:custGeom>
            <a:avLst/>
            <a:gdLst>
              <a:gd name="T0" fmla="*/ 2147483647 w 400"/>
              <a:gd name="T1" fmla="*/ 2147483647 w 400"/>
              <a:gd name="T2" fmla="*/ 0 w 400"/>
              <a:gd name="T3" fmla="*/ 0 60000 65536"/>
              <a:gd name="T4" fmla="*/ 0 60000 65536"/>
              <a:gd name="T5" fmla="*/ 0 60000 65536"/>
              <a:gd name="T6" fmla="*/ 0 w 400"/>
              <a:gd name="T7" fmla="*/ 400 w 400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400">
                <a:moveTo>
                  <a:pt x="400" y="0"/>
                </a:moveTo>
                <a:lnTo>
                  <a:pt x="193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5" name="Line 68"/>
          <p:cNvSpPr>
            <a:spLocks noChangeShapeType="1"/>
          </p:cNvSpPr>
          <p:nvPr/>
        </p:nvSpPr>
        <p:spPr bwMode="auto">
          <a:xfrm flipH="1">
            <a:off x="6359525" y="3103563"/>
            <a:ext cx="83978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6" name="Line 69"/>
          <p:cNvSpPr>
            <a:spLocks noChangeShapeType="1"/>
          </p:cNvSpPr>
          <p:nvPr/>
        </p:nvSpPr>
        <p:spPr bwMode="auto">
          <a:xfrm flipH="1">
            <a:off x="6738938" y="4070350"/>
            <a:ext cx="385762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7" name="Line 72"/>
          <p:cNvSpPr>
            <a:spLocks noChangeShapeType="1"/>
          </p:cNvSpPr>
          <p:nvPr/>
        </p:nvSpPr>
        <p:spPr bwMode="auto">
          <a:xfrm flipH="1">
            <a:off x="6416675" y="5811838"/>
            <a:ext cx="1571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8" name="Line 74"/>
          <p:cNvSpPr>
            <a:spLocks noChangeShapeType="1"/>
          </p:cNvSpPr>
          <p:nvPr/>
        </p:nvSpPr>
        <p:spPr bwMode="auto">
          <a:xfrm flipH="1">
            <a:off x="6021388" y="5541963"/>
            <a:ext cx="557212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29" name="Line 76"/>
          <p:cNvSpPr>
            <a:spLocks noChangeShapeType="1"/>
          </p:cNvSpPr>
          <p:nvPr/>
        </p:nvSpPr>
        <p:spPr bwMode="auto">
          <a:xfrm flipH="1">
            <a:off x="6021388" y="5248275"/>
            <a:ext cx="614362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0" name="Line 78"/>
          <p:cNvSpPr>
            <a:spLocks noChangeShapeType="1"/>
          </p:cNvSpPr>
          <p:nvPr/>
        </p:nvSpPr>
        <p:spPr bwMode="auto">
          <a:xfrm flipH="1">
            <a:off x="6035675" y="5086350"/>
            <a:ext cx="6143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1" name="Line 80"/>
          <p:cNvSpPr>
            <a:spLocks noChangeShapeType="1"/>
          </p:cNvSpPr>
          <p:nvPr/>
        </p:nvSpPr>
        <p:spPr bwMode="auto">
          <a:xfrm>
            <a:off x="4646613" y="6181725"/>
            <a:ext cx="331787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2" name="Line 82"/>
          <p:cNvSpPr>
            <a:spLocks noChangeShapeType="1"/>
          </p:cNvSpPr>
          <p:nvPr/>
        </p:nvSpPr>
        <p:spPr bwMode="auto">
          <a:xfrm>
            <a:off x="4662488" y="6446838"/>
            <a:ext cx="315912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3" name="Line 86"/>
          <p:cNvSpPr>
            <a:spLocks noChangeShapeType="1"/>
          </p:cNvSpPr>
          <p:nvPr/>
        </p:nvSpPr>
        <p:spPr bwMode="auto">
          <a:xfrm flipV="1">
            <a:off x="4291013" y="4141788"/>
            <a:ext cx="0" cy="439737"/>
          </a:xfrm>
          <a:prstGeom prst="line">
            <a:avLst/>
          </a:prstGeom>
          <a:noFill/>
          <a:ln w="19050">
            <a:solidFill>
              <a:srgbClr val="2566A5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4" name="Freeform 87"/>
          <p:cNvSpPr>
            <a:spLocks/>
          </p:cNvSpPr>
          <p:nvPr/>
        </p:nvSpPr>
        <p:spPr bwMode="auto">
          <a:xfrm>
            <a:off x="4257675" y="4056063"/>
            <a:ext cx="71438" cy="119062"/>
          </a:xfrm>
          <a:custGeom>
            <a:avLst/>
            <a:gdLst>
              <a:gd name="T0" fmla="*/ 2147483647 w 45"/>
              <a:gd name="T1" fmla="*/ 2147483647 h 75"/>
              <a:gd name="T2" fmla="*/ 0 w 45"/>
              <a:gd name="T3" fmla="*/ 2147483647 h 75"/>
              <a:gd name="T4" fmla="*/ 0 w 45"/>
              <a:gd name="T5" fmla="*/ 2147483647 h 75"/>
              <a:gd name="T6" fmla="*/ 0 w 45"/>
              <a:gd name="T7" fmla="*/ 2147483647 h 75"/>
              <a:gd name="T8" fmla="*/ 2147483647 w 45"/>
              <a:gd name="T9" fmla="*/ 2147483647 h 75"/>
              <a:gd name="T10" fmla="*/ 2147483647 w 45"/>
              <a:gd name="T11" fmla="*/ 0 h 75"/>
              <a:gd name="T12" fmla="*/ 2147483647 w 45"/>
              <a:gd name="T13" fmla="*/ 0 h 75"/>
              <a:gd name="T14" fmla="*/ 2147483647 w 45"/>
              <a:gd name="T15" fmla="*/ 2147483647 h 75"/>
              <a:gd name="T16" fmla="*/ 2147483647 w 45"/>
              <a:gd name="T17" fmla="*/ 2147483647 h 75"/>
              <a:gd name="T18" fmla="*/ 2147483647 w 45"/>
              <a:gd name="T19" fmla="*/ 2147483647 h 75"/>
              <a:gd name="T20" fmla="*/ 2147483647 w 45"/>
              <a:gd name="T21" fmla="*/ 2147483647 h 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"/>
              <a:gd name="T34" fmla="*/ 0 h 75"/>
              <a:gd name="T35" fmla="*/ 45 w 45"/>
              <a:gd name="T36" fmla="*/ 75 h 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" h="75">
                <a:moveTo>
                  <a:pt x="21" y="61"/>
                </a:moveTo>
                <a:lnTo>
                  <a:pt x="0" y="75"/>
                </a:lnTo>
                <a:lnTo>
                  <a:pt x="0" y="74"/>
                </a:lnTo>
                <a:lnTo>
                  <a:pt x="9" y="41"/>
                </a:lnTo>
                <a:lnTo>
                  <a:pt x="21" y="0"/>
                </a:lnTo>
                <a:lnTo>
                  <a:pt x="34" y="41"/>
                </a:lnTo>
                <a:lnTo>
                  <a:pt x="45" y="74"/>
                </a:lnTo>
                <a:lnTo>
                  <a:pt x="45" y="75"/>
                </a:lnTo>
                <a:lnTo>
                  <a:pt x="21" y="61"/>
                </a:lnTo>
                <a:close/>
              </a:path>
            </a:pathLst>
          </a:custGeom>
          <a:solidFill>
            <a:srgbClr val="2566A5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5" name="Line 88"/>
          <p:cNvSpPr>
            <a:spLocks noChangeShapeType="1"/>
          </p:cNvSpPr>
          <p:nvPr/>
        </p:nvSpPr>
        <p:spPr bwMode="auto">
          <a:xfrm>
            <a:off x="4846638" y="4084638"/>
            <a:ext cx="0" cy="439737"/>
          </a:xfrm>
          <a:prstGeom prst="line">
            <a:avLst/>
          </a:prstGeom>
          <a:noFill/>
          <a:ln w="19050">
            <a:solidFill>
              <a:srgbClr val="C62A2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6" name="Freeform 89"/>
          <p:cNvSpPr>
            <a:spLocks/>
          </p:cNvSpPr>
          <p:nvPr/>
        </p:nvSpPr>
        <p:spPr bwMode="auto">
          <a:xfrm>
            <a:off x="4811713" y="4489450"/>
            <a:ext cx="71437" cy="120650"/>
          </a:xfrm>
          <a:custGeom>
            <a:avLst/>
            <a:gdLst>
              <a:gd name="T0" fmla="*/ 2147483647 w 45"/>
              <a:gd name="T1" fmla="*/ 2147483647 h 76"/>
              <a:gd name="T2" fmla="*/ 2147483647 w 45"/>
              <a:gd name="T3" fmla="*/ 0 h 76"/>
              <a:gd name="T4" fmla="*/ 2147483647 w 45"/>
              <a:gd name="T5" fmla="*/ 2147483647 h 76"/>
              <a:gd name="T6" fmla="*/ 2147483647 w 45"/>
              <a:gd name="T7" fmla="*/ 2147483647 h 76"/>
              <a:gd name="T8" fmla="*/ 2147483647 w 45"/>
              <a:gd name="T9" fmla="*/ 2147483647 h 76"/>
              <a:gd name="T10" fmla="*/ 2147483647 w 45"/>
              <a:gd name="T11" fmla="*/ 2147483647 h 76"/>
              <a:gd name="T12" fmla="*/ 2147483647 w 45"/>
              <a:gd name="T13" fmla="*/ 2147483647 h 76"/>
              <a:gd name="T14" fmla="*/ 2147483647 w 45"/>
              <a:gd name="T15" fmla="*/ 2147483647 h 76"/>
              <a:gd name="T16" fmla="*/ 0 w 45"/>
              <a:gd name="T17" fmla="*/ 2147483647 h 76"/>
              <a:gd name="T18" fmla="*/ 0 w 45"/>
              <a:gd name="T19" fmla="*/ 0 h 76"/>
              <a:gd name="T20" fmla="*/ 2147483647 w 45"/>
              <a:gd name="T21" fmla="*/ 2147483647 h 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"/>
              <a:gd name="T34" fmla="*/ 0 h 76"/>
              <a:gd name="T35" fmla="*/ 45 w 45"/>
              <a:gd name="T36" fmla="*/ 76 h 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" h="76">
                <a:moveTo>
                  <a:pt x="22" y="15"/>
                </a:moveTo>
                <a:lnTo>
                  <a:pt x="45" y="0"/>
                </a:lnTo>
                <a:lnTo>
                  <a:pt x="45" y="2"/>
                </a:lnTo>
                <a:lnTo>
                  <a:pt x="34" y="35"/>
                </a:lnTo>
                <a:lnTo>
                  <a:pt x="22" y="76"/>
                </a:lnTo>
                <a:lnTo>
                  <a:pt x="9" y="35"/>
                </a:lnTo>
                <a:lnTo>
                  <a:pt x="0" y="2"/>
                </a:lnTo>
                <a:lnTo>
                  <a:pt x="0" y="0"/>
                </a:lnTo>
                <a:lnTo>
                  <a:pt x="22" y="15"/>
                </a:lnTo>
                <a:close/>
              </a:path>
            </a:pathLst>
          </a:custGeom>
          <a:solidFill>
            <a:srgbClr val="C62A26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37" name="Text Box 333"/>
          <p:cNvSpPr txBox="1">
            <a:spLocks noChangeArrowheads="1"/>
          </p:cNvSpPr>
          <p:nvPr/>
        </p:nvSpPr>
        <p:spPr bwMode="auto">
          <a:xfrm>
            <a:off x="1050925" y="377825"/>
            <a:ext cx="4254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Lumen</a:t>
            </a:r>
          </a:p>
        </p:txBody>
      </p:sp>
      <p:sp>
        <p:nvSpPr>
          <p:cNvPr id="8238" name="Text Box 334"/>
          <p:cNvSpPr txBox="1">
            <a:spLocks noChangeArrowheads="1"/>
          </p:cNvSpPr>
          <p:nvPr/>
        </p:nvSpPr>
        <p:spPr bwMode="auto">
          <a:xfrm>
            <a:off x="1066800" y="533400"/>
            <a:ext cx="822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Tunica interna:</a:t>
            </a:r>
          </a:p>
        </p:txBody>
      </p:sp>
      <p:sp>
        <p:nvSpPr>
          <p:cNvPr id="8239" name="Text Box 335"/>
          <p:cNvSpPr txBox="1">
            <a:spLocks noChangeArrowheads="1"/>
          </p:cNvSpPr>
          <p:nvPr/>
        </p:nvSpPr>
        <p:spPr bwMode="auto">
          <a:xfrm>
            <a:off x="1119188" y="669925"/>
            <a:ext cx="7080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Endothelium</a:t>
            </a:r>
          </a:p>
        </p:txBody>
      </p:sp>
      <p:sp>
        <p:nvSpPr>
          <p:cNvPr id="8240" name="Text Box 336"/>
          <p:cNvSpPr txBox="1">
            <a:spLocks noChangeArrowheads="1"/>
          </p:cNvSpPr>
          <p:nvPr/>
        </p:nvSpPr>
        <p:spPr bwMode="auto">
          <a:xfrm>
            <a:off x="1119188" y="812800"/>
            <a:ext cx="608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Basement</a:t>
            </a:r>
          </a:p>
          <a:p>
            <a:pPr algn="l"/>
            <a:r>
              <a:rPr lang="en-US" sz="800" b="1"/>
              <a:t>membrane</a:t>
            </a:r>
          </a:p>
        </p:txBody>
      </p:sp>
      <p:sp>
        <p:nvSpPr>
          <p:cNvPr id="8241" name="Text Box 337"/>
          <p:cNvSpPr txBox="1">
            <a:spLocks noChangeArrowheads="1"/>
          </p:cNvSpPr>
          <p:nvPr/>
        </p:nvSpPr>
        <p:spPr bwMode="auto">
          <a:xfrm>
            <a:off x="1019175" y="1109663"/>
            <a:ext cx="7445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Tunica media</a:t>
            </a:r>
          </a:p>
        </p:txBody>
      </p:sp>
      <p:sp>
        <p:nvSpPr>
          <p:cNvPr id="8242" name="Text Box 338"/>
          <p:cNvSpPr txBox="1">
            <a:spLocks noChangeArrowheads="1"/>
          </p:cNvSpPr>
          <p:nvPr/>
        </p:nvSpPr>
        <p:spPr bwMode="auto">
          <a:xfrm>
            <a:off x="1011238" y="1376363"/>
            <a:ext cx="8128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Tunica externa</a:t>
            </a:r>
          </a:p>
        </p:txBody>
      </p:sp>
      <p:sp>
        <p:nvSpPr>
          <p:cNvPr id="8243" name="Text Box 339"/>
          <p:cNvSpPr txBox="1">
            <a:spLocks noChangeArrowheads="1"/>
          </p:cNvSpPr>
          <p:nvPr/>
        </p:nvSpPr>
        <p:spPr bwMode="auto">
          <a:xfrm>
            <a:off x="1042988" y="1706563"/>
            <a:ext cx="3317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Vasa</a:t>
            </a:r>
          </a:p>
        </p:txBody>
      </p:sp>
      <p:sp>
        <p:nvSpPr>
          <p:cNvPr id="8244" name="Text Box 340"/>
          <p:cNvSpPr txBox="1">
            <a:spLocks noChangeArrowheads="1"/>
          </p:cNvSpPr>
          <p:nvPr/>
        </p:nvSpPr>
        <p:spPr bwMode="auto">
          <a:xfrm>
            <a:off x="1058863" y="1820863"/>
            <a:ext cx="517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vasorum</a:t>
            </a:r>
          </a:p>
          <a:p>
            <a:pPr algn="l"/>
            <a:r>
              <a:rPr lang="en-US" sz="800" b="1"/>
              <a:t>Nerve</a:t>
            </a:r>
          </a:p>
        </p:txBody>
      </p:sp>
      <p:sp>
        <p:nvSpPr>
          <p:cNvPr id="8245" name="Text Box 341"/>
          <p:cNvSpPr txBox="1">
            <a:spLocks noChangeArrowheads="1"/>
          </p:cNvSpPr>
          <p:nvPr/>
        </p:nvSpPr>
        <p:spPr bwMode="auto">
          <a:xfrm>
            <a:off x="2552700" y="2641600"/>
            <a:ext cx="70961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Medium vein</a:t>
            </a:r>
          </a:p>
        </p:txBody>
      </p:sp>
      <p:sp>
        <p:nvSpPr>
          <p:cNvPr id="8246" name="Text Box 342"/>
          <p:cNvSpPr txBox="1">
            <a:spLocks noChangeArrowheads="1"/>
          </p:cNvSpPr>
          <p:nvPr/>
        </p:nvSpPr>
        <p:spPr bwMode="auto">
          <a:xfrm>
            <a:off x="1498600" y="3022600"/>
            <a:ext cx="822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Tunica interna:</a:t>
            </a:r>
          </a:p>
        </p:txBody>
      </p:sp>
      <p:sp>
        <p:nvSpPr>
          <p:cNvPr id="8247" name="Text Box 343"/>
          <p:cNvSpPr txBox="1">
            <a:spLocks noChangeArrowheads="1"/>
          </p:cNvSpPr>
          <p:nvPr/>
        </p:nvSpPr>
        <p:spPr bwMode="auto">
          <a:xfrm>
            <a:off x="1555750" y="3159125"/>
            <a:ext cx="7080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Endothelium</a:t>
            </a:r>
          </a:p>
        </p:txBody>
      </p:sp>
      <p:sp>
        <p:nvSpPr>
          <p:cNvPr id="8248" name="Text Box 345"/>
          <p:cNvSpPr txBox="1">
            <a:spLocks noChangeArrowheads="1"/>
          </p:cNvSpPr>
          <p:nvPr/>
        </p:nvSpPr>
        <p:spPr bwMode="auto">
          <a:xfrm>
            <a:off x="1571625" y="3306763"/>
            <a:ext cx="608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Basement</a:t>
            </a:r>
          </a:p>
          <a:p>
            <a:pPr algn="l"/>
            <a:r>
              <a:rPr lang="en-US" sz="800" b="1"/>
              <a:t>membrane</a:t>
            </a:r>
          </a:p>
        </p:txBody>
      </p:sp>
      <p:sp>
        <p:nvSpPr>
          <p:cNvPr id="8249" name="Text Box 346"/>
          <p:cNvSpPr txBox="1">
            <a:spLocks noChangeArrowheads="1"/>
          </p:cNvSpPr>
          <p:nvPr/>
        </p:nvSpPr>
        <p:spPr bwMode="auto">
          <a:xfrm>
            <a:off x="1571625" y="3548063"/>
            <a:ext cx="3603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Valve</a:t>
            </a:r>
          </a:p>
        </p:txBody>
      </p:sp>
      <p:sp>
        <p:nvSpPr>
          <p:cNvPr id="8250" name="Text Box 347"/>
          <p:cNvSpPr txBox="1">
            <a:spLocks noChangeArrowheads="1"/>
          </p:cNvSpPr>
          <p:nvPr/>
        </p:nvSpPr>
        <p:spPr bwMode="auto">
          <a:xfrm>
            <a:off x="1458913" y="3802063"/>
            <a:ext cx="74453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Tunica media</a:t>
            </a:r>
          </a:p>
        </p:txBody>
      </p:sp>
      <p:sp>
        <p:nvSpPr>
          <p:cNvPr id="8251" name="Text Box 348"/>
          <p:cNvSpPr txBox="1">
            <a:spLocks noChangeArrowheads="1"/>
          </p:cNvSpPr>
          <p:nvPr/>
        </p:nvSpPr>
        <p:spPr bwMode="auto">
          <a:xfrm>
            <a:off x="1450975" y="3997325"/>
            <a:ext cx="8128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Tunica externa</a:t>
            </a:r>
          </a:p>
        </p:txBody>
      </p:sp>
      <p:sp>
        <p:nvSpPr>
          <p:cNvPr id="8252" name="Text Box 349"/>
          <p:cNvSpPr txBox="1">
            <a:spLocks noChangeArrowheads="1"/>
          </p:cNvSpPr>
          <p:nvPr/>
        </p:nvSpPr>
        <p:spPr bwMode="auto">
          <a:xfrm>
            <a:off x="1866900" y="4914900"/>
            <a:ext cx="822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Tunica interna:</a:t>
            </a:r>
          </a:p>
        </p:txBody>
      </p:sp>
      <p:sp>
        <p:nvSpPr>
          <p:cNvPr id="8253" name="Text Box 350"/>
          <p:cNvSpPr txBox="1">
            <a:spLocks noChangeArrowheads="1"/>
          </p:cNvSpPr>
          <p:nvPr/>
        </p:nvSpPr>
        <p:spPr bwMode="auto">
          <a:xfrm>
            <a:off x="1916113" y="5054600"/>
            <a:ext cx="7080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Endothelium</a:t>
            </a:r>
          </a:p>
        </p:txBody>
      </p:sp>
      <p:sp>
        <p:nvSpPr>
          <p:cNvPr id="8254" name="Text Box 351"/>
          <p:cNvSpPr txBox="1">
            <a:spLocks noChangeArrowheads="1"/>
          </p:cNvSpPr>
          <p:nvPr/>
        </p:nvSpPr>
        <p:spPr bwMode="auto">
          <a:xfrm>
            <a:off x="1924050" y="5191125"/>
            <a:ext cx="608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Basement</a:t>
            </a:r>
          </a:p>
          <a:p>
            <a:pPr algn="l"/>
            <a:r>
              <a:rPr lang="en-US" sz="800" b="1"/>
              <a:t>membrane</a:t>
            </a:r>
          </a:p>
        </p:txBody>
      </p:sp>
      <p:sp>
        <p:nvSpPr>
          <p:cNvPr id="8255" name="Text Box 352"/>
          <p:cNvSpPr txBox="1">
            <a:spLocks noChangeArrowheads="1"/>
          </p:cNvSpPr>
          <p:nvPr/>
        </p:nvSpPr>
        <p:spPr bwMode="auto">
          <a:xfrm>
            <a:off x="1819275" y="5529263"/>
            <a:ext cx="7445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Tunica media</a:t>
            </a:r>
          </a:p>
        </p:txBody>
      </p:sp>
      <p:sp>
        <p:nvSpPr>
          <p:cNvPr id="8256" name="Text Box 353"/>
          <p:cNvSpPr txBox="1">
            <a:spLocks noChangeArrowheads="1"/>
          </p:cNvSpPr>
          <p:nvPr/>
        </p:nvSpPr>
        <p:spPr bwMode="auto">
          <a:xfrm>
            <a:off x="1819275" y="5749925"/>
            <a:ext cx="8128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Tunica externa</a:t>
            </a:r>
          </a:p>
        </p:txBody>
      </p:sp>
      <p:sp>
        <p:nvSpPr>
          <p:cNvPr id="8257" name="Text Box 373"/>
          <p:cNvSpPr txBox="1">
            <a:spLocks noChangeArrowheads="1"/>
          </p:cNvSpPr>
          <p:nvPr/>
        </p:nvSpPr>
        <p:spPr bwMode="auto">
          <a:xfrm>
            <a:off x="2413000" y="279400"/>
            <a:ext cx="6032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Large vein</a:t>
            </a:r>
          </a:p>
        </p:txBody>
      </p:sp>
      <p:sp>
        <p:nvSpPr>
          <p:cNvPr id="8258" name="Rectangle 5"/>
          <p:cNvSpPr>
            <a:spLocks noChangeArrowheads="1"/>
          </p:cNvSpPr>
          <p:nvPr/>
        </p:nvSpPr>
        <p:spPr bwMode="auto">
          <a:xfrm>
            <a:off x="701675" y="68263"/>
            <a:ext cx="774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8259" name="Text Box 377"/>
          <p:cNvSpPr txBox="1">
            <a:spLocks noChangeArrowheads="1"/>
          </p:cNvSpPr>
          <p:nvPr/>
        </p:nvSpPr>
        <p:spPr bwMode="auto">
          <a:xfrm>
            <a:off x="4330700" y="6667500"/>
            <a:ext cx="5238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Capillary</a:t>
            </a:r>
          </a:p>
        </p:txBody>
      </p:sp>
      <p:sp>
        <p:nvSpPr>
          <p:cNvPr id="8260" name="Text Box 378"/>
          <p:cNvSpPr txBox="1">
            <a:spLocks noChangeArrowheads="1"/>
          </p:cNvSpPr>
          <p:nvPr/>
        </p:nvSpPr>
        <p:spPr bwMode="auto">
          <a:xfrm>
            <a:off x="7543800" y="406400"/>
            <a:ext cx="4254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Lumen</a:t>
            </a:r>
          </a:p>
        </p:txBody>
      </p:sp>
      <p:sp>
        <p:nvSpPr>
          <p:cNvPr id="8261" name="Text Box 379"/>
          <p:cNvSpPr txBox="1">
            <a:spLocks noChangeArrowheads="1"/>
          </p:cNvSpPr>
          <p:nvPr/>
        </p:nvSpPr>
        <p:spPr bwMode="auto">
          <a:xfrm>
            <a:off x="7543800" y="533400"/>
            <a:ext cx="822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Tunica interna:</a:t>
            </a:r>
          </a:p>
        </p:txBody>
      </p:sp>
      <p:sp>
        <p:nvSpPr>
          <p:cNvPr id="8262" name="Text Box 380"/>
          <p:cNvSpPr txBox="1">
            <a:spLocks noChangeArrowheads="1"/>
          </p:cNvSpPr>
          <p:nvPr/>
        </p:nvSpPr>
        <p:spPr bwMode="auto">
          <a:xfrm>
            <a:off x="7620000" y="673100"/>
            <a:ext cx="7080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Endothelium</a:t>
            </a:r>
          </a:p>
        </p:txBody>
      </p:sp>
      <p:sp>
        <p:nvSpPr>
          <p:cNvPr id="8263" name="Text Box 381"/>
          <p:cNvSpPr txBox="1">
            <a:spLocks noChangeArrowheads="1"/>
          </p:cNvSpPr>
          <p:nvPr/>
        </p:nvSpPr>
        <p:spPr bwMode="auto">
          <a:xfrm>
            <a:off x="7620000" y="800100"/>
            <a:ext cx="608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Basement</a:t>
            </a:r>
          </a:p>
          <a:p>
            <a:pPr algn="l"/>
            <a:r>
              <a:rPr lang="en-US" sz="800" b="1"/>
              <a:t>membrane</a:t>
            </a:r>
          </a:p>
        </p:txBody>
      </p:sp>
      <p:sp>
        <p:nvSpPr>
          <p:cNvPr id="8264" name="Text Box 382"/>
          <p:cNvSpPr txBox="1">
            <a:spLocks noChangeArrowheads="1"/>
          </p:cNvSpPr>
          <p:nvPr/>
        </p:nvSpPr>
        <p:spPr bwMode="auto">
          <a:xfrm>
            <a:off x="7543800" y="1358900"/>
            <a:ext cx="7445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Tunica media</a:t>
            </a:r>
          </a:p>
        </p:txBody>
      </p:sp>
      <p:sp>
        <p:nvSpPr>
          <p:cNvPr id="8265" name="Text Box 383"/>
          <p:cNvSpPr txBox="1">
            <a:spLocks noChangeArrowheads="1"/>
          </p:cNvSpPr>
          <p:nvPr/>
        </p:nvSpPr>
        <p:spPr bwMode="auto">
          <a:xfrm>
            <a:off x="7543800" y="1498600"/>
            <a:ext cx="8128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Tunica externa</a:t>
            </a:r>
          </a:p>
        </p:txBody>
      </p:sp>
      <p:sp>
        <p:nvSpPr>
          <p:cNvPr id="8266" name="Text Box 384"/>
          <p:cNvSpPr txBox="1">
            <a:spLocks noChangeArrowheads="1"/>
          </p:cNvSpPr>
          <p:nvPr/>
        </p:nvSpPr>
        <p:spPr bwMode="auto">
          <a:xfrm>
            <a:off x="7543800" y="1651000"/>
            <a:ext cx="517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Vasa</a:t>
            </a:r>
          </a:p>
          <a:p>
            <a:pPr algn="l"/>
            <a:r>
              <a:rPr lang="en-US" sz="800" b="1"/>
              <a:t>vasorum</a:t>
            </a:r>
          </a:p>
        </p:txBody>
      </p:sp>
      <p:sp>
        <p:nvSpPr>
          <p:cNvPr id="8267" name="Text Box 385"/>
          <p:cNvSpPr txBox="1">
            <a:spLocks noChangeArrowheads="1"/>
          </p:cNvSpPr>
          <p:nvPr/>
        </p:nvSpPr>
        <p:spPr bwMode="auto">
          <a:xfrm>
            <a:off x="7543800" y="1905000"/>
            <a:ext cx="3762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Nerve</a:t>
            </a:r>
          </a:p>
        </p:txBody>
      </p:sp>
      <p:sp>
        <p:nvSpPr>
          <p:cNvPr id="8268" name="Text Box 393"/>
          <p:cNvSpPr txBox="1">
            <a:spLocks noChangeArrowheads="1"/>
          </p:cNvSpPr>
          <p:nvPr/>
        </p:nvSpPr>
        <p:spPr bwMode="auto">
          <a:xfrm>
            <a:off x="6578600" y="4889500"/>
            <a:ext cx="822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Tunica interna:</a:t>
            </a:r>
          </a:p>
        </p:txBody>
      </p:sp>
      <p:sp>
        <p:nvSpPr>
          <p:cNvPr id="8269" name="Text Box 395"/>
          <p:cNvSpPr txBox="1">
            <a:spLocks noChangeArrowheads="1"/>
          </p:cNvSpPr>
          <p:nvPr/>
        </p:nvSpPr>
        <p:spPr bwMode="auto">
          <a:xfrm>
            <a:off x="6673850" y="5032375"/>
            <a:ext cx="7080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Endothelium</a:t>
            </a:r>
          </a:p>
        </p:txBody>
      </p:sp>
      <p:sp>
        <p:nvSpPr>
          <p:cNvPr id="8270" name="Text Box 396"/>
          <p:cNvSpPr txBox="1">
            <a:spLocks noChangeArrowheads="1"/>
          </p:cNvSpPr>
          <p:nvPr/>
        </p:nvSpPr>
        <p:spPr bwMode="auto">
          <a:xfrm>
            <a:off x="6667500" y="5194300"/>
            <a:ext cx="608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Basement</a:t>
            </a:r>
          </a:p>
          <a:p>
            <a:pPr algn="l"/>
            <a:r>
              <a:rPr lang="en-US" sz="800" b="1"/>
              <a:t>membrane</a:t>
            </a:r>
          </a:p>
        </p:txBody>
      </p:sp>
      <p:sp>
        <p:nvSpPr>
          <p:cNvPr id="8271" name="Text Box 397"/>
          <p:cNvSpPr txBox="1">
            <a:spLocks noChangeArrowheads="1"/>
          </p:cNvSpPr>
          <p:nvPr/>
        </p:nvSpPr>
        <p:spPr bwMode="auto">
          <a:xfrm>
            <a:off x="6588125" y="5486400"/>
            <a:ext cx="7445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Tunica media</a:t>
            </a:r>
          </a:p>
        </p:txBody>
      </p:sp>
      <p:sp>
        <p:nvSpPr>
          <p:cNvPr id="8272" name="Text Box 398"/>
          <p:cNvSpPr txBox="1">
            <a:spLocks noChangeArrowheads="1"/>
          </p:cNvSpPr>
          <p:nvPr/>
        </p:nvSpPr>
        <p:spPr bwMode="auto">
          <a:xfrm>
            <a:off x="6588125" y="5753100"/>
            <a:ext cx="8128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Tunica externa</a:t>
            </a:r>
          </a:p>
        </p:txBody>
      </p:sp>
      <p:sp>
        <p:nvSpPr>
          <p:cNvPr id="8273" name="Text Box 399"/>
          <p:cNvSpPr txBox="1">
            <a:spLocks noChangeArrowheads="1"/>
          </p:cNvSpPr>
          <p:nvPr/>
        </p:nvSpPr>
        <p:spPr bwMode="auto">
          <a:xfrm>
            <a:off x="5003800" y="6115050"/>
            <a:ext cx="7080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Endothelium</a:t>
            </a:r>
          </a:p>
        </p:txBody>
      </p:sp>
      <p:sp>
        <p:nvSpPr>
          <p:cNvPr id="8274" name="Text Box 400"/>
          <p:cNvSpPr txBox="1">
            <a:spLocks noChangeArrowheads="1"/>
          </p:cNvSpPr>
          <p:nvPr/>
        </p:nvSpPr>
        <p:spPr bwMode="auto">
          <a:xfrm>
            <a:off x="5003800" y="6375400"/>
            <a:ext cx="608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Basement</a:t>
            </a:r>
          </a:p>
          <a:p>
            <a:pPr algn="l"/>
            <a:r>
              <a:rPr lang="en-US" sz="800" b="1"/>
              <a:t>membrane</a:t>
            </a:r>
          </a:p>
        </p:txBody>
      </p:sp>
      <p:sp>
        <p:nvSpPr>
          <p:cNvPr id="8275" name="Text Box 401"/>
          <p:cNvSpPr txBox="1">
            <a:spLocks noChangeArrowheads="1"/>
          </p:cNvSpPr>
          <p:nvPr/>
        </p:nvSpPr>
        <p:spPr bwMode="auto">
          <a:xfrm>
            <a:off x="7124700" y="2895600"/>
            <a:ext cx="822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Tunica interna:</a:t>
            </a:r>
          </a:p>
        </p:txBody>
      </p:sp>
      <p:sp>
        <p:nvSpPr>
          <p:cNvPr id="8276" name="Text Box 402"/>
          <p:cNvSpPr txBox="1">
            <a:spLocks noChangeArrowheads="1"/>
          </p:cNvSpPr>
          <p:nvPr/>
        </p:nvSpPr>
        <p:spPr bwMode="auto">
          <a:xfrm>
            <a:off x="7213600" y="3048000"/>
            <a:ext cx="7080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Endothelium</a:t>
            </a:r>
          </a:p>
        </p:txBody>
      </p:sp>
      <p:sp>
        <p:nvSpPr>
          <p:cNvPr id="8277" name="Text Box 403"/>
          <p:cNvSpPr txBox="1">
            <a:spLocks noChangeArrowheads="1"/>
          </p:cNvSpPr>
          <p:nvPr/>
        </p:nvSpPr>
        <p:spPr bwMode="auto">
          <a:xfrm>
            <a:off x="7213600" y="3175000"/>
            <a:ext cx="608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Basement</a:t>
            </a:r>
          </a:p>
          <a:p>
            <a:pPr algn="l"/>
            <a:r>
              <a:rPr lang="en-US" sz="800" b="1"/>
              <a:t>membrane</a:t>
            </a:r>
          </a:p>
        </p:txBody>
      </p:sp>
      <p:sp>
        <p:nvSpPr>
          <p:cNvPr id="8278" name="Text Box 404"/>
          <p:cNvSpPr txBox="1">
            <a:spLocks noChangeArrowheads="1"/>
          </p:cNvSpPr>
          <p:nvPr/>
        </p:nvSpPr>
        <p:spPr bwMode="auto">
          <a:xfrm>
            <a:off x="7137400" y="3403600"/>
            <a:ext cx="11604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Internal elastic lamina</a:t>
            </a:r>
          </a:p>
        </p:txBody>
      </p:sp>
      <p:sp>
        <p:nvSpPr>
          <p:cNvPr id="8279" name="Text Box 405"/>
          <p:cNvSpPr txBox="1">
            <a:spLocks noChangeArrowheads="1"/>
          </p:cNvSpPr>
          <p:nvPr/>
        </p:nvSpPr>
        <p:spPr bwMode="auto">
          <a:xfrm>
            <a:off x="7124700" y="3581400"/>
            <a:ext cx="7445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Tunica media</a:t>
            </a:r>
          </a:p>
        </p:txBody>
      </p:sp>
      <p:sp>
        <p:nvSpPr>
          <p:cNvPr id="8280" name="Text Box 406"/>
          <p:cNvSpPr txBox="1">
            <a:spLocks noChangeArrowheads="1"/>
          </p:cNvSpPr>
          <p:nvPr/>
        </p:nvSpPr>
        <p:spPr bwMode="auto">
          <a:xfrm>
            <a:off x="7137400" y="3746500"/>
            <a:ext cx="11953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External elastic lamina</a:t>
            </a:r>
          </a:p>
        </p:txBody>
      </p:sp>
      <p:sp>
        <p:nvSpPr>
          <p:cNvPr id="8281" name="Text Box 407"/>
          <p:cNvSpPr txBox="1">
            <a:spLocks noChangeArrowheads="1"/>
          </p:cNvSpPr>
          <p:nvPr/>
        </p:nvSpPr>
        <p:spPr bwMode="auto">
          <a:xfrm>
            <a:off x="7124700" y="4013200"/>
            <a:ext cx="8128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Tunica externa</a:t>
            </a:r>
          </a:p>
        </p:txBody>
      </p:sp>
      <p:sp>
        <p:nvSpPr>
          <p:cNvPr id="8282" name="Text Box 408"/>
          <p:cNvSpPr txBox="1">
            <a:spLocks noChangeArrowheads="1"/>
          </p:cNvSpPr>
          <p:nvPr/>
        </p:nvSpPr>
        <p:spPr bwMode="auto">
          <a:xfrm>
            <a:off x="2870200" y="4762500"/>
            <a:ext cx="42703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Venule</a:t>
            </a:r>
          </a:p>
        </p:txBody>
      </p:sp>
      <p:sp>
        <p:nvSpPr>
          <p:cNvPr id="8283" name="Text Box 409"/>
          <p:cNvSpPr txBox="1">
            <a:spLocks noChangeArrowheads="1"/>
          </p:cNvSpPr>
          <p:nvPr/>
        </p:nvSpPr>
        <p:spPr bwMode="auto">
          <a:xfrm>
            <a:off x="5791200" y="4762500"/>
            <a:ext cx="5111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Arteriole</a:t>
            </a:r>
          </a:p>
        </p:txBody>
      </p:sp>
      <p:sp>
        <p:nvSpPr>
          <p:cNvPr id="8284" name="Text Box 416"/>
          <p:cNvSpPr txBox="1">
            <a:spLocks noChangeArrowheads="1"/>
          </p:cNvSpPr>
          <p:nvPr/>
        </p:nvSpPr>
        <p:spPr bwMode="auto">
          <a:xfrm>
            <a:off x="5511800" y="2717800"/>
            <a:ext cx="14605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Distributing (medium) artery</a:t>
            </a:r>
          </a:p>
        </p:txBody>
      </p:sp>
      <p:sp>
        <p:nvSpPr>
          <p:cNvPr id="8285" name="Text Box 417"/>
          <p:cNvSpPr txBox="1">
            <a:spLocks noChangeArrowheads="1"/>
          </p:cNvSpPr>
          <p:nvPr/>
        </p:nvSpPr>
        <p:spPr bwMode="auto">
          <a:xfrm>
            <a:off x="3695700" y="2593975"/>
            <a:ext cx="44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Inferior</a:t>
            </a:r>
          </a:p>
          <a:p>
            <a:pPr algn="l"/>
            <a:r>
              <a:rPr lang="en-US" sz="800" b="1"/>
              <a:t>vena</a:t>
            </a:r>
          </a:p>
          <a:p>
            <a:pPr algn="l"/>
            <a:r>
              <a:rPr lang="en-US" sz="800" b="1"/>
              <a:t>cava</a:t>
            </a:r>
          </a:p>
        </p:txBody>
      </p:sp>
      <p:sp>
        <p:nvSpPr>
          <p:cNvPr id="8286" name="Text Box 418"/>
          <p:cNvSpPr txBox="1">
            <a:spLocks noChangeArrowheads="1"/>
          </p:cNvSpPr>
          <p:nvPr/>
        </p:nvSpPr>
        <p:spPr bwMode="auto">
          <a:xfrm>
            <a:off x="5892800" y="279400"/>
            <a:ext cx="13081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Conducting (large) artery</a:t>
            </a:r>
          </a:p>
        </p:txBody>
      </p:sp>
      <p:sp>
        <p:nvSpPr>
          <p:cNvPr id="8287" name="Text Box 420"/>
          <p:cNvSpPr txBox="1">
            <a:spLocks noChangeArrowheads="1"/>
          </p:cNvSpPr>
          <p:nvPr/>
        </p:nvSpPr>
        <p:spPr bwMode="auto">
          <a:xfrm>
            <a:off x="4359275" y="42291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Direction</a:t>
            </a:r>
          </a:p>
          <a:p>
            <a:pPr algn="l"/>
            <a:r>
              <a:rPr lang="en-US" sz="800" b="1"/>
              <a:t>of blood</a:t>
            </a:r>
          </a:p>
          <a:p>
            <a:pPr algn="l"/>
            <a:r>
              <a:rPr lang="en-US" sz="800" b="1"/>
              <a:t>flow</a:t>
            </a:r>
          </a:p>
        </p:txBody>
      </p:sp>
      <p:sp>
        <p:nvSpPr>
          <p:cNvPr id="8288" name="Text Box 421"/>
          <p:cNvSpPr txBox="1">
            <a:spLocks noChangeArrowheads="1"/>
          </p:cNvSpPr>
          <p:nvPr/>
        </p:nvSpPr>
        <p:spPr bwMode="auto">
          <a:xfrm>
            <a:off x="5095875" y="2867025"/>
            <a:ext cx="3571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Aorta</a:t>
            </a:r>
          </a:p>
        </p:txBody>
      </p:sp>
      <p:pic>
        <p:nvPicPr>
          <p:cNvPr id="8289" name="Picture 422" descr="sal03717_20_02_arrow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1713" y="2103438"/>
            <a:ext cx="7350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0" name="Picture 423" descr="sal03717_20_02_arrow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9488" y="3762375"/>
            <a:ext cx="709612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1" name="Picture 424" descr="sal03717_20_02_arrow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35350" y="4638675"/>
            <a:ext cx="7651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2" name="Picture 425" descr="sal03717_20_02_arrow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0525" y="5857875"/>
            <a:ext cx="12858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3" name="Picture 426" descr="sal03717_20_02_arrow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75225" y="4652963"/>
            <a:ext cx="6858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" name="Picture 427" descr="sal03717_20_02_arrow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94263" y="3771900"/>
            <a:ext cx="709612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" name="Picture 429" descr="sal03717_20_02_arrow0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0413306">
            <a:off x="4978400" y="2054225"/>
            <a:ext cx="8413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" name="Line 488"/>
          <p:cNvSpPr>
            <a:spLocks noChangeShapeType="1"/>
          </p:cNvSpPr>
          <p:nvPr/>
        </p:nvSpPr>
        <p:spPr bwMode="auto">
          <a:xfrm flipH="1">
            <a:off x="6607175" y="1416050"/>
            <a:ext cx="2301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7" name="Line 84"/>
          <p:cNvSpPr>
            <a:spLocks noChangeShapeType="1"/>
          </p:cNvSpPr>
          <p:nvPr/>
        </p:nvSpPr>
        <p:spPr bwMode="auto">
          <a:xfrm>
            <a:off x="4889500" y="2928938"/>
            <a:ext cx="174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8" name="Freeform 446"/>
          <p:cNvSpPr>
            <a:spLocks/>
          </p:cNvSpPr>
          <p:nvPr/>
        </p:nvSpPr>
        <p:spPr bwMode="auto">
          <a:xfrm>
            <a:off x="1409700" y="458788"/>
            <a:ext cx="1252538" cy="109537"/>
          </a:xfrm>
          <a:custGeom>
            <a:avLst/>
            <a:gdLst>
              <a:gd name="T0" fmla="*/ 0 w 789"/>
              <a:gd name="T1" fmla="*/ 0 h 69"/>
              <a:gd name="T2" fmla="*/ 2147483647 w 789"/>
              <a:gd name="T3" fmla="*/ 0 h 69"/>
              <a:gd name="T4" fmla="*/ 2147483647 w 789"/>
              <a:gd name="T5" fmla="*/ 2147483647 h 69"/>
              <a:gd name="T6" fmla="*/ 0 60000 65536"/>
              <a:gd name="T7" fmla="*/ 0 60000 65536"/>
              <a:gd name="T8" fmla="*/ 0 60000 65536"/>
              <a:gd name="T9" fmla="*/ 0 w 789"/>
              <a:gd name="T10" fmla="*/ 0 h 69"/>
              <a:gd name="T11" fmla="*/ 789 w 789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9" h="69">
                <a:moveTo>
                  <a:pt x="0" y="0"/>
                </a:moveTo>
                <a:lnTo>
                  <a:pt x="436" y="0"/>
                </a:lnTo>
                <a:lnTo>
                  <a:pt x="789" y="69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9" name="Line 447"/>
          <p:cNvSpPr>
            <a:spLocks noChangeShapeType="1"/>
          </p:cNvSpPr>
          <p:nvPr/>
        </p:nvSpPr>
        <p:spPr bwMode="auto">
          <a:xfrm>
            <a:off x="1766888" y="746125"/>
            <a:ext cx="687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00" name="Freeform 448"/>
          <p:cNvSpPr>
            <a:spLocks/>
          </p:cNvSpPr>
          <p:nvPr/>
        </p:nvSpPr>
        <p:spPr bwMode="auto">
          <a:xfrm>
            <a:off x="1649413" y="882650"/>
            <a:ext cx="912812" cy="42863"/>
          </a:xfrm>
          <a:custGeom>
            <a:avLst/>
            <a:gdLst>
              <a:gd name="T0" fmla="*/ 0 w 575"/>
              <a:gd name="T1" fmla="*/ 0 h 42863"/>
              <a:gd name="T2" fmla="*/ 2147483647 w 575"/>
              <a:gd name="T3" fmla="*/ 0 h 42863"/>
              <a:gd name="T4" fmla="*/ 2147483647 w 575"/>
              <a:gd name="T5" fmla="*/ 0 h 42863"/>
              <a:gd name="T6" fmla="*/ 0 60000 65536"/>
              <a:gd name="T7" fmla="*/ 0 60000 65536"/>
              <a:gd name="T8" fmla="*/ 0 60000 65536"/>
              <a:gd name="T9" fmla="*/ 0 w 575"/>
              <a:gd name="T10" fmla="*/ 0 h 42863"/>
              <a:gd name="T11" fmla="*/ 575 w 575"/>
              <a:gd name="T12" fmla="*/ 42863 h 428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5" h="42863">
                <a:moveTo>
                  <a:pt x="0" y="0"/>
                </a:moveTo>
                <a:lnTo>
                  <a:pt x="291" y="0"/>
                </a:lnTo>
                <a:lnTo>
                  <a:pt x="575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01" name="Freeform 449"/>
          <p:cNvSpPr>
            <a:spLocks/>
          </p:cNvSpPr>
          <p:nvPr/>
        </p:nvSpPr>
        <p:spPr bwMode="auto">
          <a:xfrm>
            <a:off x="1708150" y="1185863"/>
            <a:ext cx="560388" cy="0"/>
          </a:xfrm>
          <a:custGeom>
            <a:avLst/>
            <a:gdLst>
              <a:gd name="T0" fmla="*/ 0 w 353"/>
              <a:gd name="T1" fmla="*/ 2147483647 w 353"/>
              <a:gd name="T2" fmla="*/ 2147483647 w 353"/>
              <a:gd name="T3" fmla="*/ 0 60000 65536"/>
              <a:gd name="T4" fmla="*/ 0 60000 65536"/>
              <a:gd name="T5" fmla="*/ 0 60000 65536"/>
              <a:gd name="T6" fmla="*/ 0 w 353"/>
              <a:gd name="T7" fmla="*/ 353 w 353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353">
                <a:moveTo>
                  <a:pt x="0" y="0"/>
                </a:moveTo>
                <a:lnTo>
                  <a:pt x="126" y="0"/>
                </a:lnTo>
                <a:lnTo>
                  <a:pt x="353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02" name="Line 450"/>
          <p:cNvSpPr>
            <a:spLocks noChangeShapeType="1"/>
          </p:cNvSpPr>
          <p:nvPr/>
        </p:nvSpPr>
        <p:spPr bwMode="auto">
          <a:xfrm>
            <a:off x="1773238" y="1452563"/>
            <a:ext cx="2000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03" name="Line 451"/>
          <p:cNvSpPr>
            <a:spLocks noChangeShapeType="1"/>
          </p:cNvSpPr>
          <p:nvPr/>
        </p:nvSpPr>
        <p:spPr bwMode="auto">
          <a:xfrm>
            <a:off x="1320800" y="1784350"/>
            <a:ext cx="955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04" name="Line 452"/>
          <p:cNvSpPr>
            <a:spLocks noChangeShapeType="1"/>
          </p:cNvSpPr>
          <p:nvPr/>
        </p:nvSpPr>
        <p:spPr bwMode="auto">
          <a:xfrm>
            <a:off x="1376363" y="2017713"/>
            <a:ext cx="822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05" name="Line 453"/>
          <p:cNvSpPr>
            <a:spLocks noChangeShapeType="1"/>
          </p:cNvSpPr>
          <p:nvPr/>
        </p:nvSpPr>
        <p:spPr bwMode="auto">
          <a:xfrm>
            <a:off x="2205038" y="3244850"/>
            <a:ext cx="3635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06" name="Line 454"/>
          <p:cNvSpPr>
            <a:spLocks noChangeShapeType="1"/>
          </p:cNvSpPr>
          <p:nvPr/>
        </p:nvSpPr>
        <p:spPr bwMode="auto">
          <a:xfrm>
            <a:off x="2087563" y="3382963"/>
            <a:ext cx="592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07" name="Freeform 455"/>
          <p:cNvSpPr>
            <a:spLocks/>
          </p:cNvSpPr>
          <p:nvPr/>
        </p:nvSpPr>
        <p:spPr bwMode="auto">
          <a:xfrm>
            <a:off x="1857375" y="3130550"/>
            <a:ext cx="1198563" cy="492125"/>
          </a:xfrm>
          <a:custGeom>
            <a:avLst/>
            <a:gdLst>
              <a:gd name="T0" fmla="*/ 0 w 755"/>
              <a:gd name="T1" fmla="*/ 2147483647 h 310"/>
              <a:gd name="T2" fmla="*/ 2147483647 w 755"/>
              <a:gd name="T3" fmla="*/ 2147483647 h 310"/>
              <a:gd name="T4" fmla="*/ 2147483647 w 755"/>
              <a:gd name="T5" fmla="*/ 0 h 310"/>
              <a:gd name="T6" fmla="*/ 0 60000 65536"/>
              <a:gd name="T7" fmla="*/ 0 60000 65536"/>
              <a:gd name="T8" fmla="*/ 0 60000 65536"/>
              <a:gd name="T9" fmla="*/ 0 w 755"/>
              <a:gd name="T10" fmla="*/ 0 h 310"/>
              <a:gd name="T11" fmla="*/ 755 w 755"/>
              <a:gd name="T12" fmla="*/ 310 h 3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5" h="310">
                <a:moveTo>
                  <a:pt x="0" y="310"/>
                </a:moveTo>
                <a:lnTo>
                  <a:pt x="361" y="310"/>
                </a:lnTo>
                <a:lnTo>
                  <a:pt x="755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08" name="Line 456"/>
          <p:cNvSpPr>
            <a:spLocks noChangeShapeType="1"/>
          </p:cNvSpPr>
          <p:nvPr/>
        </p:nvSpPr>
        <p:spPr bwMode="auto">
          <a:xfrm>
            <a:off x="2147888" y="3876675"/>
            <a:ext cx="6889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09" name="Line 457"/>
          <p:cNvSpPr>
            <a:spLocks noChangeShapeType="1"/>
          </p:cNvSpPr>
          <p:nvPr/>
        </p:nvSpPr>
        <p:spPr bwMode="auto">
          <a:xfrm>
            <a:off x="2562225" y="5129213"/>
            <a:ext cx="282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10" name="Line 458"/>
          <p:cNvSpPr>
            <a:spLocks noChangeShapeType="1"/>
          </p:cNvSpPr>
          <p:nvPr/>
        </p:nvSpPr>
        <p:spPr bwMode="auto">
          <a:xfrm>
            <a:off x="2455863" y="5264150"/>
            <a:ext cx="384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11" name="Line 459"/>
          <p:cNvSpPr>
            <a:spLocks noChangeShapeType="1"/>
          </p:cNvSpPr>
          <p:nvPr/>
        </p:nvSpPr>
        <p:spPr bwMode="auto">
          <a:xfrm>
            <a:off x="2516188" y="5607050"/>
            <a:ext cx="4841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12" name="Line 460"/>
          <p:cNvSpPr>
            <a:spLocks noChangeShapeType="1"/>
          </p:cNvSpPr>
          <p:nvPr/>
        </p:nvSpPr>
        <p:spPr bwMode="auto">
          <a:xfrm>
            <a:off x="2582863" y="5827713"/>
            <a:ext cx="1968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13" name="Line 461"/>
          <p:cNvSpPr>
            <a:spLocks noChangeShapeType="1"/>
          </p:cNvSpPr>
          <p:nvPr/>
        </p:nvSpPr>
        <p:spPr bwMode="auto">
          <a:xfrm>
            <a:off x="2212975" y="4076700"/>
            <a:ext cx="198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14" name="Line 462"/>
          <p:cNvSpPr>
            <a:spLocks noChangeShapeType="1"/>
          </p:cNvSpPr>
          <p:nvPr/>
        </p:nvSpPr>
        <p:spPr bwMode="auto">
          <a:xfrm flipH="1">
            <a:off x="6416675" y="5805488"/>
            <a:ext cx="157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15" name="Line 463"/>
          <p:cNvSpPr>
            <a:spLocks noChangeShapeType="1"/>
          </p:cNvSpPr>
          <p:nvPr/>
        </p:nvSpPr>
        <p:spPr bwMode="auto">
          <a:xfrm flipH="1">
            <a:off x="6021388" y="5540375"/>
            <a:ext cx="5572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16" name="Line 464"/>
          <p:cNvSpPr>
            <a:spLocks noChangeShapeType="1"/>
          </p:cNvSpPr>
          <p:nvPr/>
        </p:nvSpPr>
        <p:spPr bwMode="auto">
          <a:xfrm flipH="1">
            <a:off x="6021388" y="5245100"/>
            <a:ext cx="6143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17" name="Line 465"/>
          <p:cNvSpPr>
            <a:spLocks noChangeShapeType="1"/>
          </p:cNvSpPr>
          <p:nvPr/>
        </p:nvSpPr>
        <p:spPr bwMode="auto">
          <a:xfrm flipH="1">
            <a:off x="6035675" y="5081588"/>
            <a:ext cx="614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18" name="Line 466"/>
          <p:cNvSpPr>
            <a:spLocks noChangeShapeType="1"/>
          </p:cNvSpPr>
          <p:nvPr/>
        </p:nvSpPr>
        <p:spPr bwMode="auto">
          <a:xfrm>
            <a:off x="4646613" y="6181725"/>
            <a:ext cx="3317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19" name="Line 467"/>
          <p:cNvSpPr>
            <a:spLocks noChangeShapeType="1"/>
          </p:cNvSpPr>
          <p:nvPr/>
        </p:nvSpPr>
        <p:spPr bwMode="auto">
          <a:xfrm>
            <a:off x="4662488" y="6446838"/>
            <a:ext cx="3159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20" name="Freeform 468"/>
          <p:cNvSpPr>
            <a:spLocks/>
          </p:cNvSpPr>
          <p:nvPr/>
        </p:nvSpPr>
        <p:spPr bwMode="auto">
          <a:xfrm>
            <a:off x="6359525" y="3182938"/>
            <a:ext cx="831850" cy="49212"/>
          </a:xfrm>
          <a:custGeom>
            <a:avLst/>
            <a:gdLst>
              <a:gd name="T0" fmla="*/ 2147483647 w 524"/>
              <a:gd name="T1" fmla="*/ 2147483647 h 31"/>
              <a:gd name="T2" fmla="*/ 2147483647 w 524"/>
              <a:gd name="T3" fmla="*/ 2147483647 h 31"/>
              <a:gd name="T4" fmla="*/ 0 w 524"/>
              <a:gd name="T5" fmla="*/ 0 h 31"/>
              <a:gd name="T6" fmla="*/ 0 60000 65536"/>
              <a:gd name="T7" fmla="*/ 0 60000 65536"/>
              <a:gd name="T8" fmla="*/ 0 60000 65536"/>
              <a:gd name="T9" fmla="*/ 0 w 524"/>
              <a:gd name="T10" fmla="*/ 0 h 31"/>
              <a:gd name="T11" fmla="*/ 524 w 524"/>
              <a:gd name="T12" fmla="*/ 31 h 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4" h="31">
                <a:moveTo>
                  <a:pt x="524" y="31"/>
                </a:moveTo>
                <a:lnTo>
                  <a:pt x="281" y="3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21" name="Freeform 469"/>
          <p:cNvSpPr>
            <a:spLocks/>
          </p:cNvSpPr>
          <p:nvPr/>
        </p:nvSpPr>
        <p:spPr bwMode="auto">
          <a:xfrm>
            <a:off x="6359525" y="3286125"/>
            <a:ext cx="755650" cy="171450"/>
          </a:xfrm>
          <a:custGeom>
            <a:avLst/>
            <a:gdLst>
              <a:gd name="T0" fmla="*/ 2147483647 w 476"/>
              <a:gd name="T1" fmla="*/ 2147483647 h 108"/>
              <a:gd name="T2" fmla="*/ 2147483647 w 476"/>
              <a:gd name="T3" fmla="*/ 2147483647 h 108"/>
              <a:gd name="T4" fmla="*/ 0 w 476"/>
              <a:gd name="T5" fmla="*/ 0 h 108"/>
              <a:gd name="T6" fmla="*/ 0 60000 65536"/>
              <a:gd name="T7" fmla="*/ 0 60000 65536"/>
              <a:gd name="T8" fmla="*/ 0 60000 65536"/>
              <a:gd name="T9" fmla="*/ 0 w 476"/>
              <a:gd name="T10" fmla="*/ 0 h 108"/>
              <a:gd name="T11" fmla="*/ 476 w 476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108">
                <a:moveTo>
                  <a:pt x="476" y="108"/>
                </a:moveTo>
                <a:lnTo>
                  <a:pt x="384" y="10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22" name="Freeform 470"/>
          <p:cNvSpPr>
            <a:spLocks/>
          </p:cNvSpPr>
          <p:nvPr/>
        </p:nvSpPr>
        <p:spPr bwMode="auto">
          <a:xfrm>
            <a:off x="6411913" y="3813175"/>
            <a:ext cx="703262" cy="0"/>
          </a:xfrm>
          <a:custGeom>
            <a:avLst/>
            <a:gdLst>
              <a:gd name="T0" fmla="*/ 2147483647 w 443"/>
              <a:gd name="T1" fmla="*/ 2147483647 w 443"/>
              <a:gd name="T2" fmla="*/ 0 w 443"/>
              <a:gd name="T3" fmla="*/ 0 60000 65536"/>
              <a:gd name="T4" fmla="*/ 0 60000 65536"/>
              <a:gd name="T5" fmla="*/ 0 60000 65536"/>
              <a:gd name="T6" fmla="*/ 0 w 443"/>
              <a:gd name="T7" fmla="*/ 443 w 443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443">
                <a:moveTo>
                  <a:pt x="443" y="0"/>
                </a:moveTo>
                <a:lnTo>
                  <a:pt x="23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23" name="Freeform 471"/>
          <p:cNvSpPr>
            <a:spLocks/>
          </p:cNvSpPr>
          <p:nvPr/>
        </p:nvSpPr>
        <p:spPr bwMode="auto">
          <a:xfrm>
            <a:off x="6480175" y="3651250"/>
            <a:ext cx="635000" cy="0"/>
          </a:xfrm>
          <a:custGeom>
            <a:avLst/>
            <a:gdLst>
              <a:gd name="T0" fmla="*/ 2147483647 w 400"/>
              <a:gd name="T1" fmla="*/ 2147483647 w 400"/>
              <a:gd name="T2" fmla="*/ 0 w 400"/>
              <a:gd name="T3" fmla="*/ 0 60000 65536"/>
              <a:gd name="T4" fmla="*/ 0 60000 65536"/>
              <a:gd name="T5" fmla="*/ 0 60000 65536"/>
              <a:gd name="T6" fmla="*/ 0 w 400"/>
              <a:gd name="T7" fmla="*/ 400 w 400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400">
                <a:moveTo>
                  <a:pt x="400" y="0"/>
                </a:moveTo>
                <a:lnTo>
                  <a:pt x="193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24" name="Line 472"/>
          <p:cNvSpPr>
            <a:spLocks noChangeShapeType="1"/>
          </p:cNvSpPr>
          <p:nvPr/>
        </p:nvSpPr>
        <p:spPr bwMode="auto">
          <a:xfrm flipH="1">
            <a:off x="6353175" y="3105150"/>
            <a:ext cx="8397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25" name="Line 473"/>
          <p:cNvSpPr>
            <a:spLocks noChangeShapeType="1"/>
          </p:cNvSpPr>
          <p:nvPr/>
        </p:nvSpPr>
        <p:spPr bwMode="auto">
          <a:xfrm flipH="1">
            <a:off x="6713538" y="4070350"/>
            <a:ext cx="3857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26" name="Freeform 481"/>
          <p:cNvSpPr>
            <a:spLocks/>
          </p:cNvSpPr>
          <p:nvPr/>
        </p:nvSpPr>
        <p:spPr bwMode="auto">
          <a:xfrm>
            <a:off x="6564313" y="466725"/>
            <a:ext cx="938212" cy="114300"/>
          </a:xfrm>
          <a:custGeom>
            <a:avLst/>
            <a:gdLst>
              <a:gd name="T0" fmla="*/ 2147483647 w 591"/>
              <a:gd name="T1" fmla="*/ 0 h 72"/>
              <a:gd name="T2" fmla="*/ 2147483647 w 591"/>
              <a:gd name="T3" fmla="*/ 0 h 72"/>
              <a:gd name="T4" fmla="*/ 0 w 591"/>
              <a:gd name="T5" fmla="*/ 2147483647 h 72"/>
              <a:gd name="T6" fmla="*/ 0 60000 65536"/>
              <a:gd name="T7" fmla="*/ 0 60000 65536"/>
              <a:gd name="T8" fmla="*/ 0 60000 65536"/>
              <a:gd name="T9" fmla="*/ 0 w 591"/>
              <a:gd name="T10" fmla="*/ 0 h 72"/>
              <a:gd name="T11" fmla="*/ 591 w 591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1" h="72">
                <a:moveTo>
                  <a:pt x="591" y="0"/>
                </a:moveTo>
                <a:lnTo>
                  <a:pt x="177" y="0"/>
                </a:lnTo>
                <a:lnTo>
                  <a:pt x="0" y="7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27" name="Line 482"/>
          <p:cNvSpPr>
            <a:spLocks noChangeShapeType="1"/>
          </p:cNvSpPr>
          <p:nvPr/>
        </p:nvSpPr>
        <p:spPr bwMode="auto">
          <a:xfrm flipH="1">
            <a:off x="6567488" y="730250"/>
            <a:ext cx="1035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28" name="Line 483"/>
          <p:cNvSpPr>
            <a:spLocks noChangeShapeType="1"/>
          </p:cNvSpPr>
          <p:nvPr/>
        </p:nvSpPr>
        <p:spPr bwMode="auto">
          <a:xfrm flipH="1">
            <a:off x="6567488" y="866775"/>
            <a:ext cx="1035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29" name="Line 484"/>
          <p:cNvSpPr>
            <a:spLocks noChangeShapeType="1"/>
          </p:cNvSpPr>
          <p:nvPr/>
        </p:nvSpPr>
        <p:spPr bwMode="auto">
          <a:xfrm flipH="1">
            <a:off x="6837363" y="1416050"/>
            <a:ext cx="6905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30" name="Line 485"/>
          <p:cNvSpPr>
            <a:spLocks noChangeShapeType="1"/>
          </p:cNvSpPr>
          <p:nvPr/>
        </p:nvSpPr>
        <p:spPr bwMode="auto">
          <a:xfrm flipH="1">
            <a:off x="7142163" y="1562100"/>
            <a:ext cx="3857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31" name="Freeform 486"/>
          <p:cNvSpPr>
            <a:spLocks/>
          </p:cNvSpPr>
          <p:nvPr/>
        </p:nvSpPr>
        <p:spPr bwMode="auto">
          <a:xfrm>
            <a:off x="7008813" y="1704975"/>
            <a:ext cx="519112" cy="128588"/>
          </a:xfrm>
          <a:custGeom>
            <a:avLst/>
            <a:gdLst>
              <a:gd name="T0" fmla="*/ 2147483647 w 327"/>
              <a:gd name="T1" fmla="*/ 0 h 81"/>
              <a:gd name="T2" fmla="*/ 2147483647 w 327"/>
              <a:gd name="T3" fmla="*/ 0 h 81"/>
              <a:gd name="T4" fmla="*/ 0 w 327"/>
              <a:gd name="T5" fmla="*/ 2147483647 h 81"/>
              <a:gd name="T6" fmla="*/ 0 60000 65536"/>
              <a:gd name="T7" fmla="*/ 0 60000 65536"/>
              <a:gd name="T8" fmla="*/ 0 60000 65536"/>
              <a:gd name="T9" fmla="*/ 0 w 327"/>
              <a:gd name="T10" fmla="*/ 0 h 81"/>
              <a:gd name="T11" fmla="*/ 327 w 327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7" h="81">
                <a:moveTo>
                  <a:pt x="327" y="0"/>
                </a:moveTo>
                <a:lnTo>
                  <a:pt x="129" y="0"/>
                </a:lnTo>
                <a:lnTo>
                  <a:pt x="0" y="81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32" name="Line 487"/>
          <p:cNvSpPr>
            <a:spLocks noChangeShapeType="1"/>
          </p:cNvSpPr>
          <p:nvPr/>
        </p:nvSpPr>
        <p:spPr bwMode="auto">
          <a:xfrm flipH="1">
            <a:off x="6945313" y="1971675"/>
            <a:ext cx="582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33" name="Line 85"/>
          <p:cNvSpPr>
            <a:spLocks noChangeShapeType="1"/>
          </p:cNvSpPr>
          <p:nvPr/>
        </p:nvSpPr>
        <p:spPr bwMode="auto">
          <a:xfrm>
            <a:off x="4057650" y="2665413"/>
            <a:ext cx="2079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1295400" cy="228600"/>
          </a:xfrm>
        </p:spPr>
        <p:txBody>
          <a:bodyPr/>
          <a:lstStyle/>
          <a:p>
            <a:pPr eaLnBrk="1" hangingPunct="1"/>
            <a:r>
              <a:rPr lang="en-US"/>
              <a:t>Fig. 20.3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701675" y="187325"/>
            <a:ext cx="774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9220" name="Picture 3" descr="W:\Processed files\chapt20\chapt20_textedit\jpg\sal03717_20_03.jpg"/>
          <p:cNvPicPr>
            <a:picLocks noChangeAspect="1" noChangeArrowheads="1"/>
          </p:cNvPicPr>
          <p:nvPr/>
        </p:nvPicPr>
        <p:blipFill>
          <a:blip r:embed="rId3"/>
          <a:srcRect b="6660"/>
          <a:stretch>
            <a:fillRect/>
          </a:stretch>
        </p:blipFill>
        <p:spPr bwMode="auto">
          <a:xfrm>
            <a:off x="2708275" y="506413"/>
            <a:ext cx="374332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Freeform 7"/>
          <p:cNvSpPr>
            <a:spLocks/>
          </p:cNvSpPr>
          <p:nvPr/>
        </p:nvSpPr>
        <p:spPr bwMode="auto">
          <a:xfrm>
            <a:off x="3203575" y="1031875"/>
            <a:ext cx="811213" cy="204788"/>
          </a:xfrm>
          <a:custGeom>
            <a:avLst/>
            <a:gdLst>
              <a:gd name="T0" fmla="*/ 2147483647 w 511"/>
              <a:gd name="T1" fmla="*/ 0 h 129"/>
              <a:gd name="T2" fmla="*/ 2147483647 w 511"/>
              <a:gd name="T3" fmla="*/ 2147483647 h 129"/>
              <a:gd name="T4" fmla="*/ 0 w 511"/>
              <a:gd name="T5" fmla="*/ 2147483647 h 129"/>
              <a:gd name="T6" fmla="*/ 0 60000 65536"/>
              <a:gd name="T7" fmla="*/ 0 60000 65536"/>
              <a:gd name="T8" fmla="*/ 0 60000 65536"/>
              <a:gd name="T9" fmla="*/ 0 w 511"/>
              <a:gd name="T10" fmla="*/ 0 h 129"/>
              <a:gd name="T11" fmla="*/ 511 w 511"/>
              <a:gd name="T12" fmla="*/ 129 h 1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1" h="129">
                <a:moveTo>
                  <a:pt x="511" y="0"/>
                </a:moveTo>
                <a:lnTo>
                  <a:pt x="176" y="129"/>
                </a:lnTo>
                <a:lnTo>
                  <a:pt x="0" y="129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 flipH="1">
            <a:off x="3070225" y="714375"/>
            <a:ext cx="89217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4224338" y="695325"/>
            <a:ext cx="13970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Line 10"/>
          <p:cNvSpPr>
            <a:spLocks noChangeShapeType="1"/>
          </p:cNvSpPr>
          <p:nvPr/>
        </p:nvSpPr>
        <p:spPr bwMode="auto">
          <a:xfrm>
            <a:off x="4179888" y="873125"/>
            <a:ext cx="144145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 flipH="1" flipV="1">
            <a:off x="3243263" y="3221038"/>
            <a:ext cx="404812" cy="6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Freeform 12"/>
          <p:cNvSpPr>
            <a:spLocks/>
          </p:cNvSpPr>
          <p:nvPr/>
        </p:nvSpPr>
        <p:spPr bwMode="auto">
          <a:xfrm>
            <a:off x="2863850" y="3748088"/>
            <a:ext cx="1506538" cy="244475"/>
          </a:xfrm>
          <a:custGeom>
            <a:avLst/>
            <a:gdLst>
              <a:gd name="T0" fmla="*/ 0 w 949"/>
              <a:gd name="T1" fmla="*/ 0 h 154"/>
              <a:gd name="T2" fmla="*/ 2147483647 w 949"/>
              <a:gd name="T3" fmla="*/ 0 h 154"/>
              <a:gd name="T4" fmla="*/ 2147483647 w 949"/>
              <a:gd name="T5" fmla="*/ 2147483647 h 154"/>
              <a:gd name="T6" fmla="*/ 0 60000 65536"/>
              <a:gd name="T7" fmla="*/ 0 60000 65536"/>
              <a:gd name="T8" fmla="*/ 0 60000 65536"/>
              <a:gd name="T9" fmla="*/ 0 w 949"/>
              <a:gd name="T10" fmla="*/ 0 h 154"/>
              <a:gd name="T11" fmla="*/ 949 w 949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9" h="154">
                <a:moveTo>
                  <a:pt x="0" y="0"/>
                </a:moveTo>
                <a:lnTo>
                  <a:pt x="390" y="0"/>
                </a:lnTo>
                <a:lnTo>
                  <a:pt x="949" y="15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4808538" y="3952875"/>
            <a:ext cx="8128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8" name="Line 14"/>
          <p:cNvSpPr>
            <a:spLocks noChangeShapeType="1"/>
          </p:cNvSpPr>
          <p:nvPr/>
        </p:nvSpPr>
        <p:spPr bwMode="auto">
          <a:xfrm flipH="1">
            <a:off x="4649788" y="3952875"/>
            <a:ext cx="563562" cy="55721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9" name="Line 15"/>
          <p:cNvSpPr>
            <a:spLocks noChangeShapeType="1"/>
          </p:cNvSpPr>
          <p:nvPr/>
        </p:nvSpPr>
        <p:spPr bwMode="auto">
          <a:xfrm flipH="1">
            <a:off x="4279900" y="3952875"/>
            <a:ext cx="933450" cy="6127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0" name="Line 16"/>
          <p:cNvSpPr>
            <a:spLocks noChangeShapeType="1"/>
          </p:cNvSpPr>
          <p:nvPr/>
        </p:nvSpPr>
        <p:spPr bwMode="auto">
          <a:xfrm>
            <a:off x="3122613" y="2273300"/>
            <a:ext cx="862012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1" name="Freeform 17"/>
          <p:cNvSpPr>
            <a:spLocks/>
          </p:cNvSpPr>
          <p:nvPr/>
        </p:nvSpPr>
        <p:spPr bwMode="auto">
          <a:xfrm>
            <a:off x="4513263" y="2776538"/>
            <a:ext cx="1098550" cy="1060450"/>
          </a:xfrm>
          <a:custGeom>
            <a:avLst/>
            <a:gdLst>
              <a:gd name="T0" fmla="*/ 2147483647 w 692"/>
              <a:gd name="T1" fmla="*/ 0 h 668"/>
              <a:gd name="T2" fmla="*/ 2147483647 w 692"/>
              <a:gd name="T3" fmla="*/ 0 h 668"/>
              <a:gd name="T4" fmla="*/ 0 w 692"/>
              <a:gd name="T5" fmla="*/ 2147483647 h 668"/>
              <a:gd name="T6" fmla="*/ 0 60000 65536"/>
              <a:gd name="T7" fmla="*/ 0 60000 65536"/>
              <a:gd name="T8" fmla="*/ 0 60000 65536"/>
              <a:gd name="T9" fmla="*/ 0 w 692"/>
              <a:gd name="T10" fmla="*/ 0 h 668"/>
              <a:gd name="T11" fmla="*/ 692 w 692"/>
              <a:gd name="T12" fmla="*/ 668 h 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2" h="668">
                <a:moveTo>
                  <a:pt x="692" y="0"/>
                </a:moveTo>
                <a:lnTo>
                  <a:pt x="457" y="0"/>
                </a:lnTo>
                <a:lnTo>
                  <a:pt x="0" y="668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2" name="Line 18"/>
          <p:cNvSpPr>
            <a:spLocks noChangeShapeType="1"/>
          </p:cNvSpPr>
          <p:nvPr/>
        </p:nvSpPr>
        <p:spPr bwMode="auto">
          <a:xfrm flipV="1">
            <a:off x="4775200" y="2776538"/>
            <a:ext cx="463550" cy="98901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3" name="Freeform 30"/>
          <p:cNvSpPr>
            <a:spLocks/>
          </p:cNvSpPr>
          <p:nvPr/>
        </p:nvSpPr>
        <p:spPr bwMode="auto">
          <a:xfrm>
            <a:off x="4921250" y="2154238"/>
            <a:ext cx="690563" cy="544512"/>
          </a:xfrm>
          <a:custGeom>
            <a:avLst/>
            <a:gdLst>
              <a:gd name="T0" fmla="*/ 2147483647 w 435"/>
              <a:gd name="T1" fmla="*/ 0 h 343"/>
              <a:gd name="T2" fmla="*/ 2147483647 w 435"/>
              <a:gd name="T3" fmla="*/ 0 h 343"/>
              <a:gd name="T4" fmla="*/ 0 w 435"/>
              <a:gd name="T5" fmla="*/ 2147483647 h 343"/>
              <a:gd name="T6" fmla="*/ 0 60000 65536"/>
              <a:gd name="T7" fmla="*/ 0 60000 65536"/>
              <a:gd name="T8" fmla="*/ 0 60000 65536"/>
              <a:gd name="T9" fmla="*/ 0 w 435"/>
              <a:gd name="T10" fmla="*/ 0 h 343"/>
              <a:gd name="T11" fmla="*/ 435 w 435"/>
              <a:gd name="T12" fmla="*/ 343 h 3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5" h="343">
                <a:moveTo>
                  <a:pt x="435" y="0"/>
                </a:moveTo>
                <a:lnTo>
                  <a:pt x="200" y="0"/>
                </a:lnTo>
                <a:lnTo>
                  <a:pt x="0" y="343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4" name="Freeform 32"/>
          <p:cNvSpPr>
            <a:spLocks/>
          </p:cNvSpPr>
          <p:nvPr/>
        </p:nvSpPr>
        <p:spPr bwMode="auto">
          <a:xfrm>
            <a:off x="5313363" y="3271838"/>
            <a:ext cx="298450" cy="182562"/>
          </a:xfrm>
          <a:custGeom>
            <a:avLst/>
            <a:gdLst>
              <a:gd name="T0" fmla="*/ 2147483647 w 188"/>
              <a:gd name="T1" fmla="*/ 2147483647 h 115"/>
              <a:gd name="T2" fmla="*/ 2147483647 w 188"/>
              <a:gd name="T3" fmla="*/ 2147483647 h 115"/>
              <a:gd name="T4" fmla="*/ 0 w 188"/>
              <a:gd name="T5" fmla="*/ 0 h 115"/>
              <a:gd name="T6" fmla="*/ 0 60000 65536"/>
              <a:gd name="T7" fmla="*/ 0 60000 65536"/>
              <a:gd name="T8" fmla="*/ 0 60000 65536"/>
              <a:gd name="T9" fmla="*/ 0 w 188"/>
              <a:gd name="T10" fmla="*/ 0 h 115"/>
              <a:gd name="T11" fmla="*/ 188 w 188"/>
              <a:gd name="T12" fmla="*/ 115 h 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" h="115">
                <a:moveTo>
                  <a:pt x="188" y="115"/>
                </a:moveTo>
                <a:lnTo>
                  <a:pt x="104" y="115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5" name="TextBox 157"/>
          <p:cNvSpPr txBox="1">
            <a:spLocks noChangeArrowheads="1"/>
          </p:cNvSpPr>
          <p:nvPr/>
        </p:nvSpPr>
        <p:spPr bwMode="auto">
          <a:xfrm>
            <a:off x="5662613" y="796925"/>
            <a:ext cx="9858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Carotid sinus</a:t>
            </a:r>
          </a:p>
          <a:p>
            <a:pPr algn="l"/>
            <a:r>
              <a:rPr lang="en-US" sz="1000" b="1"/>
              <a:t>(containing</a:t>
            </a:r>
          </a:p>
          <a:p>
            <a:pPr algn="l"/>
            <a:r>
              <a:rPr lang="en-US" sz="1000" b="1"/>
              <a:t>baroreceptors)</a:t>
            </a:r>
          </a:p>
        </p:txBody>
      </p:sp>
      <p:sp>
        <p:nvSpPr>
          <p:cNvPr id="9236" name="TextBox 158"/>
          <p:cNvSpPr txBox="1">
            <a:spLocks noChangeArrowheads="1"/>
          </p:cNvSpPr>
          <p:nvPr/>
        </p:nvSpPr>
        <p:spPr bwMode="auto">
          <a:xfrm>
            <a:off x="5662613" y="619125"/>
            <a:ext cx="13922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Internal carotid artery</a:t>
            </a:r>
          </a:p>
        </p:txBody>
      </p:sp>
      <p:sp>
        <p:nvSpPr>
          <p:cNvPr id="9237" name="TextBox 159"/>
          <p:cNvSpPr txBox="1">
            <a:spLocks noChangeArrowheads="1"/>
          </p:cNvSpPr>
          <p:nvPr/>
        </p:nvSpPr>
        <p:spPr bwMode="auto">
          <a:xfrm>
            <a:off x="2116138" y="590550"/>
            <a:ext cx="11191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Carotid body</a:t>
            </a:r>
          </a:p>
          <a:p>
            <a:pPr algn="l"/>
            <a:r>
              <a:rPr lang="en-US" sz="1000" b="1"/>
              <a:t>(containing</a:t>
            </a:r>
          </a:p>
          <a:p>
            <a:pPr algn="l"/>
            <a:r>
              <a:rPr lang="en-US" sz="1000" b="1"/>
              <a:t>chemoreceptors)</a:t>
            </a:r>
          </a:p>
        </p:txBody>
      </p:sp>
      <p:sp>
        <p:nvSpPr>
          <p:cNvPr id="9238" name="TextBox 160"/>
          <p:cNvSpPr txBox="1">
            <a:spLocks noChangeArrowheads="1"/>
          </p:cNvSpPr>
          <p:nvPr/>
        </p:nvSpPr>
        <p:spPr bwMode="auto">
          <a:xfrm>
            <a:off x="2116138" y="1123950"/>
            <a:ext cx="10477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External carotid</a:t>
            </a:r>
          </a:p>
          <a:p>
            <a:pPr algn="l"/>
            <a:r>
              <a:rPr lang="en-US" sz="1000" b="1"/>
              <a:t>artery</a:t>
            </a:r>
          </a:p>
        </p:txBody>
      </p:sp>
      <p:sp>
        <p:nvSpPr>
          <p:cNvPr id="9239" name="TextBox 161"/>
          <p:cNvSpPr txBox="1">
            <a:spLocks noChangeArrowheads="1"/>
          </p:cNvSpPr>
          <p:nvPr/>
        </p:nvSpPr>
        <p:spPr bwMode="auto">
          <a:xfrm>
            <a:off x="5659438" y="2066925"/>
            <a:ext cx="9001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Left common</a:t>
            </a:r>
          </a:p>
          <a:p>
            <a:pPr algn="l"/>
            <a:r>
              <a:rPr lang="en-US" sz="1000" b="1"/>
              <a:t>carotid artery</a:t>
            </a:r>
          </a:p>
        </p:txBody>
      </p:sp>
      <p:sp>
        <p:nvSpPr>
          <p:cNvPr id="9240" name="TextBox 162"/>
          <p:cNvSpPr txBox="1">
            <a:spLocks noChangeArrowheads="1"/>
          </p:cNvSpPr>
          <p:nvPr/>
        </p:nvSpPr>
        <p:spPr bwMode="auto">
          <a:xfrm>
            <a:off x="2116138" y="2165350"/>
            <a:ext cx="981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Right common</a:t>
            </a:r>
          </a:p>
          <a:p>
            <a:pPr algn="l"/>
            <a:r>
              <a:rPr lang="en-US" sz="1000" b="1"/>
              <a:t>carotid artery</a:t>
            </a:r>
          </a:p>
        </p:txBody>
      </p:sp>
      <p:sp>
        <p:nvSpPr>
          <p:cNvPr id="9241" name="TextBox 163"/>
          <p:cNvSpPr txBox="1">
            <a:spLocks noChangeArrowheads="1"/>
          </p:cNvSpPr>
          <p:nvPr/>
        </p:nvSpPr>
        <p:spPr bwMode="auto">
          <a:xfrm>
            <a:off x="2116138" y="3105150"/>
            <a:ext cx="11049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Right subclavian</a:t>
            </a:r>
          </a:p>
          <a:p>
            <a:pPr algn="l"/>
            <a:r>
              <a:rPr lang="en-US" sz="1000" b="1"/>
              <a:t>artery</a:t>
            </a:r>
          </a:p>
        </p:txBody>
      </p:sp>
      <p:sp>
        <p:nvSpPr>
          <p:cNvPr id="9242" name="TextBox 164"/>
          <p:cNvSpPr txBox="1">
            <a:spLocks noChangeArrowheads="1"/>
          </p:cNvSpPr>
          <p:nvPr/>
        </p:nvSpPr>
        <p:spPr bwMode="auto">
          <a:xfrm>
            <a:off x="2116138" y="3638550"/>
            <a:ext cx="7604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Aortic arch</a:t>
            </a:r>
          </a:p>
        </p:txBody>
      </p:sp>
      <p:sp>
        <p:nvSpPr>
          <p:cNvPr id="9243" name="TextBox 165"/>
          <p:cNvSpPr txBox="1">
            <a:spLocks noChangeArrowheads="1"/>
          </p:cNvSpPr>
          <p:nvPr/>
        </p:nvSpPr>
        <p:spPr bwMode="auto">
          <a:xfrm>
            <a:off x="5659438" y="2698750"/>
            <a:ext cx="11191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Aortic bodies</a:t>
            </a:r>
          </a:p>
          <a:p>
            <a:pPr algn="l"/>
            <a:r>
              <a:rPr lang="en-US" sz="1000" b="1"/>
              <a:t>(containing</a:t>
            </a:r>
          </a:p>
          <a:p>
            <a:pPr algn="l"/>
            <a:r>
              <a:rPr lang="en-US" sz="1000" b="1"/>
              <a:t>chemoreceptors)</a:t>
            </a:r>
          </a:p>
        </p:txBody>
      </p:sp>
      <p:sp>
        <p:nvSpPr>
          <p:cNvPr id="9244" name="TextBox 166"/>
          <p:cNvSpPr txBox="1">
            <a:spLocks noChangeArrowheads="1"/>
          </p:cNvSpPr>
          <p:nvPr/>
        </p:nvSpPr>
        <p:spPr bwMode="auto">
          <a:xfrm>
            <a:off x="5659438" y="3359150"/>
            <a:ext cx="10128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Left subclavian</a:t>
            </a:r>
          </a:p>
          <a:p>
            <a:pPr algn="l"/>
            <a:r>
              <a:rPr lang="en-US" sz="1000" b="1"/>
              <a:t>artery</a:t>
            </a:r>
          </a:p>
        </p:txBody>
      </p:sp>
      <p:sp>
        <p:nvSpPr>
          <p:cNvPr id="9245" name="TextBox 167"/>
          <p:cNvSpPr txBox="1">
            <a:spLocks noChangeArrowheads="1"/>
          </p:cNvSpPr>
          <p:nvPr/>
        </p:nvSpPr>
        <p:spPr bwMode="auto">
          <a:xfrm>
            <a:off x="5662613" y="3879850"/>
            <a:ext cx="9572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Baroreceptors</a:t>
            </a:r>
          </a:p>
        </p:txBody>
      </p:sp>
      <p:sp>
        <p:nvSpPr>
          <p:cNvPr id="9246" name="Freeform 19"/>
          <p:cNvSpPr>
            <a:spLocks/>
          </p:cNvSpPr>
          <p:nvPr/>
        </p:nvSpPr>
        <p:spPr bwMode="auto">
          <a:xfrm>
            <a:off x="3203575" y="1031875"/>
            <a:ext cx="811213" cy="201613"/>
          </a:xfrm>
          <a:custGeom>
            <a:avLst/>
            <a:gdLst>
              <a:gd name="T0" fmla="*/ 2147483647 w 511"/>
              <a:gd name="T1" fmla="*/ 0 h 127"/>
              <a:gd name="T2" fmla="*/ 2147483647 w 511"/>
              <a:gd name="T3" fmla="*/ 2147483647 h 127"/>
              <a:gd name="T4" fmla="*/ 0 w 511"/>
              <a:gd name="T5" fmla="*/ 2147483647 h 127"/>
              <a:gd name="T6" fmla="*/ 0 60000 65536"/>
              <a:gd name="T7" fmla="*/ 0 60000 65536"/>
              <a:gd name="T8" fmla="*/ 0 60000 65536"/>
              <a:gd name="T9" fmla="*/ 0 w 511"/>
              <a:gd name="T10" fmla="*/ 0 h 127"/>
              <a:gd name="T11" fmla="*/ 511 w 511"/>
              <a:gd name="T12" fmla="*/ 127 h 1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1" h="127">
                <a:moveTo>
                  <a:pt x="511" y="0"/>
                </a:moveTo>
                <a:lnTo>
                  <a:pt x="176" y="127"/>
                </a:lnTo>
                <a:lnTo>
                  <a:pt x="0" y="12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7" name="Line 20"/>
          <p:cNvSpPr>
            <a:spLocks noChangeShapeType="1"/>
          </p:cNvSpPr>
          <p:nvPr/>
        </p:nvSpPr>
        <p:spPr bwMode="auto">
          <a:xfrm flipH="1">
            <a:off x="3070225" y="714375"/>
            <a:ext cx="8921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8" name="Line 21"/>
          <p:cNvSpPr>
            <a:spLocks noChangeShapeType="1"/>
          </p:cNvSpPr>
          <p:nvPr/>
        </p:nvSpPr>
        <p:spPr bwMode="auto">
          <a:xfrm>
            <a:off x="4224338" y="695325"/>
            <a:ext cx="1397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9" name="Line 22"/>
          <p:cNvSpPr>
            <a:spLocks noChangeShapeType="1"/>
          </p:cNvSpPr>
          <p:nvPr/>
        </p:nvSpPr>
        <p:spPr bwMode="auto">
          <a:xfrm>
            <a:off x="4179888" y="873125"/>
            <a:ext cx="14414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0" name="Line 23"/>
          <p:cNvSpPr>
            <a:spLocks noChangeShapeType="1"/>
          </p:cNvSpPr>
          <p:nvPr/>
        </p:nvSpPr>
        <p:spPr bwMode="auto">
          <a:xfrm flipH="1" flipV="1">
            <a:off x="3243263" y="3219450"/>
            <a:ext cx="404812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1" name="Freeform 24"/>
          <p:cNvSpPr>
            <a:spLocks/>
          </p:cNvSpPr>
          <p:nvPr/>
        </p:nvSpPr>
        <p:spPr bwMode="auto">
          <a:xfrm>
            <a:off x="2863850" y="3748088"/>
            <a:ext cx="1506538" cy="246062"/>
          </a:xfrm>
          <a:custGeom>
            <a:avLst/>
            <a:gdLst>
              <a:gd name="T0" fmla="*/ 0 w 949"/>
              <a:gd name="T1" fmla="*/ 0 h 155"/>
              <a:gd name="T2" fmla="*/ 2147483647 w 949"/>
              <a:gd name="T3" fmla="*/ 0 h 155"/>
              <a:gd name="T4" fmla="*/ 2147483647 w 949"/>
              <a:gd name="T5" fmla="*/ 2147483647 h 155"/>
              <a:gd name="T6" fmla="*/ 0 60000 65536"/>
              <a:gd name="T7" fmla="*/ 0 60000 65536"/>
              <a:gd name="T8" fmla="*/ 0 60000 65536"/>
              <a:gd name="T9" fmla="*/ 0 w 949"/>
              <a:gd name="T10" fmla="*/ 0 h 155"/>
              <a:gd name="T11" fmla="*/ 949 w 949"/>
              <a:gd name="T12" fmla="*/ 155 h 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9" h="155">
                <a:moveTo>
                  <a:pt x="0" y="0"/>
                </a:moveTo>
                <a:lnTo>
                  <a:pt x="390" y="0"/>
                </a:lnTo>
                <a:lnTo>
                  <a:pt x="949" y="15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2" name="Line 25"/>
          <p:cNvSpPr>
            <a:spLocks noChangeShapeType="1"/>
          </p:cNvSpPr>
          <p:nvPr/>
        </p:nvSpPr>
        <p:spPr bwMode="auto">
          <a:xfrm>
            <a:off x="4808538" y="3952875"/>
            <a:ext cx="8128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3" name="Line 26"/>
          <p:cNvSpPr>
            <a:spLocks noChangeShapeType="1"/>
          </p:cNvSpPr>
          <p:nvPr/>
        </p:nvSpPr>
        <p:spPr bwMode="auto">
          <a:xfrm flipH="1">
            <a:off x="4649788" y="3952875"/>
            <a:ext cx="563562" cy="554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4" name="Line 27"/>
          <p:cNvSpPr>
            <a:spLocks noChangeShapeType="1"/>
          </p:cNvSpPr>
          <p:nvPr/>
        </p:nvSpPr>
        <p:spPr bwMode="auto">
          <a:xfrm flipH="1">
            <a:off x="4279900" y="3952875"/>
            <a:ext cx="933450" cy="612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5" name="Line 28"/>
          <p:cNvSpPr>
            <a:spLocks noChangeShapeType="1"/>
          </p:cNvSpPr>
          <p:nvPr/>
        </p:nvSpPr>
        <p:spPr bwMode="auto">
          <a:xfrm>
            <a:off x="3122613" y="2273300"/>
            <a:ext cx="8620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6" name="Freeform 29"/>
          <p:cNvSpPr>
            <a:spLocks/>
          </p:cNvSpPr>
          <p:nvPr/>
        </p:nvSpPr>
        <p:spPr bwMode="auto">
          <a:xfrm>
            <a:off x="4513263" y="2773363"/>
            <a:ext cx="1098550" cy="1065212"/>
          </a:xfrm>
          <a:custGeom>
            <a:avLst/>
            <a:gdLst>
              <a:gd name="T0" fmla="*/ 2147483647 w 692"/>
              <a:gd name="T1" fmla="*/ 0 h 671"/>
              <a:gd name="T2" fmla="*/ 2147483647 w 692"/>
              <a:gd name="T3" fmla="*/ 0 h 671"/>
              <a:gd name="T4" fmla="*/ 0 w 692"/>
              <a:gd name="T5" fmla="*/ 2147483647 h 671"/>
              <a:gd name="T6" fmla="*/ 0 60000 65536"/>
              <a:gd name="T7" fmla="*/ 0 60000 65536"/>
              <a:gd name="T8" fmla="*/ 0 60000 65536"/>
              <a:gd name="T9" fmla="*/ 0 w 692"/>
              <a:gd name="T10" fmla="*/ 0 h 671"/>
              <a:gd name="T11" fmla="*/ 692 w 692"/>
              <a:gd name="T12" fmla="*/ 671 h 6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2" h="671">
                <a:moveTo>
                  <a:pt x="692" y="0"/>
                </a:moveTo>
                <a:lnTo>
                  <a:pt x="457" y="0"/>
                </a:lnTo>
                <a:lnTo>
                  <a:pt x="0" y="671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7" name="Freeform 31"/>
          <p:cNvSpPr>
            <a:spLocks/>
          </p:cNvSpPr>
          <p:nvPr/>
        </p:nvSpPr>
        <p:spPr bwMode="auto">
          <a:xfrm>
            <a:off x="4921250" y="2154238"/>
            <a:ext cx="690563" cy="544512"/>
          </a:xfrm>
          <a:custGeom>
            <a:avLst/>
            <a:gdLst>
              <a:gd name="T0" fmla="*/ 2147483647 w 435"/>
              <a:gd name="T1" fmla="*/ 0 h 343"/>
              <a:gd name="T2" fmla="*/ 2147483647 w 435"/>
              <a:gd name="T3" fmla="*/ 0 h 343"/>
              <a:gd name="T4" fmla="*/ 0 w 435"/>
              <a:gd name="T5" fmla="*/ 2147483647 h 343"/>
              <a:gd name="T6" fmla="*/ 0 60000 65536"/>
              <a:gd name="T7" fmla="*/ 0 60000 65536"/>
              <a:gd name="T8" fmla="*/ 0 60000 65536"/>
              <a:gd name="T9" fmla="*/ 0 w 435"/>
              <a:gd name="T10" fmla="*/ 0 h 343"/>
              <a:gd name="T11" fmla="*/ 435 w 435"/>
              <a:gd name="T12" fmla="*/ 343 h 3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5" h="343">
                <a:moveTo>
                  <a:pt x="435" y="0"/>
                </a:moveTo>
                <a:lnTo>
                  <a:pt x="200" y="0"/>
                </a:lnTo>
                <a:lnTo>
                  <a:pt x="0" y="34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8" name="Freeform 33"/>
          <p:cNvSpPr>
            <a:spLocks/>
          </p:cNvSpPr>
          <p:nvPr/>
        </p:nvSpPr>
        <p:spPr bwMode="auto">
          <a:xfrm>
            <a:off x="5313363" y="3271838"/>
            <a:ext cx="298450" cy="182562"/>
          </a:xfrm>
          <a:custGeom>
            <a:avLst/>
            <a:gdLst>
              <a:gd name="T0" fmla="*/ 2147483647 w 188"/>
              <a:gd name="T1" fmla="*/ 2147483647 h 115"/>
              <a:gd name="T2" fmla="*/ 2147483647 w 188"/>
              <a:gd name="T3" fmla="*/ 2147483647 h 115"/>
              <a:gd name="T4" fmla="*/ 0 w 188"/>
              <a:gd name="T5" fmla="*/ 0 h 115"/>
              <a:gd name="T6" fmla="*/ 0 60000 65536"/>
              <a:gd name="T7" fmla="*/ 0 60000 65536"/>
              <a:gd name="T8" fmla="*/ 0 60000 65536"/>
              <a:gd name="T9" fmla="*/ 0 w 188"/>
              <a:gd name="T10" fmla="*/ 0 h 115"/>
              <a:gd name="T11" fmla="*/ 188 w 188"/>
              <a:gd name="T12" fmla="*/ 115 h 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" h="115">
                <a:moveTo>
                  <a:pt x="188" y="115"/>
                </a:moveTo>
                <a:lnTo>
                  <a:pt x="104" y="11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9" name="Line 34"/>
          <p:cNvSpPr>
            <a:spLocks noChangeShapeType="1"/>
          </p:cNvSpPr>
          <p:nvPr/>
        </p:nvSpPr>
        <p:spPr bwMode="auto">
          <a:xfrm flipV="1">
            <a:off x="4775200" y="2773363"/>
            <a:ext cx="463550" cy="990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20.4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701675" y="203200"/>
            <a:ext cx="774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0244" name="TextBox 162"/>
          <p:cNvSpPr txBox="1">
            <a:spLocks noChangeArrowheads="1"/>
          </p:cNvSpPr>
          <p:nvPr/>
        </p:nvSpPr>
        <p:spPr bwMode="auto">
          <a:xfrm>
            <a:off x="6873875" y="874713"/>
            <a:ext cx="7826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Pericyte</a:t>
            </a:r>
          </a:p>
        </p:txBody>
      </p:sp>
      <p:sp>
        <p:nvSpPr>
          <p:cNvPr id="10245" name="TextBox 163"/>
          <p:cNvSpPr txBox="1">
            <a:spLocks noChangeArrowheads="1"/>
          </p:cNvSpPr>
          <p:nvPr/>
        </p:nvSpPr>
        <p:spPr bwMode="auto">
          <a:xfrm>
            <a:off x="6873875" y="1255713"/>
            <a:ext cx="654050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Basal</a:t>
            </a:r>
          </a:p>
          <a:p>
            <a:pPr algn="l"/>
            <a:r>
              <a:rPr lang="en-US" sz="1400" b="1"/>
              <a:t>lamina</a:t>
            </a:r>
          </a:p>
        </p:txBody>
      </p:sp>
      <p:sp>
        <p:nvSpPr>
          <p:cNvPr id="10246" name="TextBox 164"/>
          <p:cNvSpPr txBox="1">
            <a:spLocks noChangeArrowheads="1"/>
          </p:cNvSpPr>
          <p:nvPr/>
        </p:nvSpPr>
        <p:spPr bwMode="auto">
          <a:xfrm>
            <a:off x="6873875" y="1966913"/>
            <a:ext cx="10969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Intercellular</a:t>
            </a:r>
          </a:p>
          <a:p>
            <a:pPr algn="l"/>
            <a:r>
              <a:rPr lang="en-US" sz="1400" b="1"/>
              <a:t>cleft</a:t>
            </a:r>
          </a:p>
        </p:txBody>
      </p:sp>
      <p:sp>
        <p:nvSpPr>
          <p:cNvPr id="10247" name="TextBox 165"/>
          <p:cNvSpPr txBox="1">
            <a:spLocks noChangeArrowheads="1"/>
          </p:cNvSpPr>
          <p:nvPr/>
        </p:nvSpPr>
        <p:spPr bwMode="auto">
          <a:xfrm>
            <a:off x="6873875" y="3176588"/>
            <a:ext cx="10461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Pinocytotic</a:t>
            </a:r>
          </a:p>
          <a:p>
            <a:pPr algn="l"/>
            <a:r>
              <a:rPr lang="en-US" sz="1400" b="1"/>
              <a:t>vesicle</a:t>
            </a:r>
          </a:p>
        </p:txBody>
      </p:sp>
      <p:sp>
        <p:nvSpPr>
          <p:cNvPr id="10248" name="TextBox 166"/>
          <p:cNvSpPr txBox="1">
            <a:spLocks noChangeArrowheads="1"/>
          </p:cNvSpPr>
          <p:nvPr/>
        </p:nvSpPr>
        <p:spPr bwMode="auto">
          <a:xfrm>
            <a:off x="6873875" y="4037013"/>
            <a:ext cx="10461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Endothelial</a:t>
            </a:r>
          </a:p>
          <a:p>
            <a:pPr algn="l"/>
            <a:r>
              <a:rPr lang="en-US" sz="1400" b="1"/>
              <a:t>cell</a:t>
            </a:r>
          </a:p>
        </p:txBody>
      </p:sp>
      <p:sp>
        <p:nvSpPr>
          <p:cNvPr id="10249" name="TextBox 167"/>
          <p:cNvSpPr txBox="1">
            <a:spLocks noChangeArrowheads="1"/>
          </p:cNvSpPr>
          <p:nvPr/>
        </p:nvSpPr>
        <p:spPr bwMode="auto">
          <a:xfrm>
            <a:off x="6873875" y="4875213"/>
            <a:ext cx="10779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Erythrocyte</a:t>
            </a:r>
          </a:p>
        </p:txBody>
      </p:sp>
      <p:sp>
        <p:nvSpPr>
          <p:cNvPr id="10250" name="TextBox 168"/>
          <p:cNvSpPr txBox="1">
            <a:spLocks noChangeArrowheads="1"/>
          </p:cNvSpPr>
          <p:nvPr/>
        </p:nvSpPr>
        <p:spPr bwMode="auto">
          <a:xfrm>
            <a:off x="6873875" y="6183313"/>
            <a:ext cx="7794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/>
              <a:t>Tight</a:t>
            </a:r>
          </a:p>
          <a:p>
            <a:pPr algn="l"/>
            <a:r>
              <a:rPr lang="en-US" sz="1400" b="1"/>
              <a:t>junction</a:t>
            </a:r>
          </a:p>
        </p:txBody>
      </p:sp>
      <p:pic>
        <p:nvPicPr>
          <p:cNvPr id="10251" name="Picture 93" descr="W:\Processed files\chapt20\chapt20_textedit\jpg\sal03717_20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2050" y="525463"/>
            <a:ext cx="555625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Line 100"/>
          <p:cNvSpPr>
            <a:spLocks noChangeShapeType="1"/>
          </p:cNvSpPr>
          <p:nvPr/>
        </p:nvSpPr>
        <p:spPr bwMode="auto">
          <a:xfrm flipH="1">
            <a:off x="5691188" y="3273425"/>
            <a:ext cx="11477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3" name="Line 105"/>
          <p:cNvSpPr>
            <a:spLocks noChangeShapeType="1"/>
          </p:cNvSpPr>
          <p:nvPr/>
        </p:nvSpPr>
        <p:spPr bwMode="auto">
          <a:xfrm flipH="1">
            <a:off x="4259263" y="6302375"/>
            <a:ext cx="25796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4" name="Line 106"/>
          <p:cNvSpPr>
            <a:spLocks noChangeShapeType="1"/>
          </p:cNvSpPr>
          <p:nvPr/>
        </p:nvSpPr>
        <p:spPr bwMode="auto">
          <a:xfrm flipH="1">
            <a:off x="5367338" y="1387475"/>
            <a:ext cx="1265237" cy="307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5" name="Line 107"/>
          <p:cNvSpPr>
            <a:spLocks noChangeShapeType="1"/>
          </p:cNvSpPr>
          <p:nvPr/>
        </p:nvSpPr>
        <p:spPr bwMode="auto">
          <a:xfrm>
            <a:off x="5280025" y="1387475"/>
            <a:ext cx="153511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6" name="Freeform 102"/>
          <p:cNvSpPr>
            <a:spLocks/>
          </p:cNvSpPr>
          <p:nvPr/>
        </p:nvSpPr>
        <p:spPr bwMode="auto">
          <a:xfrm>
            <a:off x="4471988" y="995363"/>
            <a:ext cx="2366962" cy="231775"/>
          </a:xfrm>
          <a:custGeom>
            <a:avLst/>
            <a:gdLst>
              <a:gd name="T0" fmla="*/ 2147483647 w 1491"/>
              <a:gd name="T1" fmla="*/ 0 h 146"/>
              <a:gd name="T2" fmla="*/ 2147483647 w 1491"/>
              <a:gd name="T3" fmla="*/ 0 h 146"/>
              <a:gd name="T4" fmla="*/ 0 w 1491"/>
              <a:gd name="T5" fmla="*/ 2147483647 h 146"/>
              <a:gd name="T6" fmla="*/ 0 60000 65536"/>
              <a:gd name="T7" fmla="*/ 0 60000 65536"/>
              <a:gd name="T8" fmla="*/ 0 60000 65536"/>
              <a:gd name="T9" fmla="*/ 0 w 1491"/>
              <a:gd name="T10" fmla="*/ 0 h 146"/>
              <a:gd name="T11" fmla="*/ 1491 w 1491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1" h="146">
                <a:moveTo>
                  <a:pt x="1491" y="0"/>
                </a:moveTo>
                <a:lnTo>
                  <a:pt x="379" y="0"/>
                </a:lnTo>
                <a:lnTo>
                  <a:pt x="0" y="14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7" name="Line 99"/>
          <p:cNvSpPr>
            <a:spLocks noChangeShapeType="1"/>
          </p:cNvSpPr>
          <p:nvPr/>
        </p:nvSpPr>
        <p:spPr bwMode="auto">
          <a:xfrm flipH="1">
            <a:off x="5729288" y="2095500"/>
            <a:ext cx="11096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8" name="Line 104"/>
          <p:cNvSpPr>
            <a:spLocks noChangeShapeType="1"/>
          </p:cNvSpPr>
          <p:nvPr/>
        </p:nvSpPr>
        <p:spPr bwMode="auto">
          <a:xfrm flipH="1">
            <a:off x="4098925" y="4995863"/>
            <a:ext cx="27400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9" name="Line 103"/>
          <p:cNvSpPr>
            <a:spLocks noChangeShapeType="1"/>
          </p:cNvSpPr>
          <p:nvPr/>
        </p:nvSpPr>
        <p:spPr bwMode="auto">
          <a:xfrm flipH="1">
            <a:off x="6488113" y="4160838"/>
            <a:ext cx="35083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20.5</a:t>
            </a:r>
          </a:p>
        </p:txBody>
      </p:sp>
      <p:pic>
        <p:nvPicPr>
          <p:cNvPr id="11267" name="Picture 3" descr="W:\Processed files\chapt20\chapt20_textedit\jpg\sal03717_20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1509713"/>
            <a:ext cx="8834437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684213" y="1106488"/>
            <a:ext cx="774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1269" name="Line 10"/>
          <p:cNvSpPr>
            <a:spLocks noChangeShapeType="1"/>
          </p:cNvSpPr>
          <p:nvPr/>
        </p:nvSpPr>
        <p:spPr bwMode="auto">
          <a:xfrm flipH="1">
            <a:off x="4114800" y="3833813"/>
            <a:ext cx="23812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Freeform 11"/>
          <p:cNvSpPr>
            <a:spLocks/>
          </p:cNvSpPr>
          <p:nvPr/>
        </p:nvSpPr>
        <p:spPr bwMode="auto">
          <a:xfrm>
            <a:off x="2409825" y="4878388"/>
            <a:ext cx="1943100" cy="247650"/>
          </a:xfrm>
          <a:custGeom>
            <a:avLst/>
            <a:gdLst>
              <a:gd name="T0" fmla="*/ 2147483647 w 1224"/>
              <a:gd name="T1" fmla="*/ 0 h 156"/>
              <a:gd name="T2" fmla="*/ 2147483647 w 1224"/>
              <a:gd name="T3" fmla="*/ 0 h 156"/>
              <a:gd name="T4" fmla="*/ 0 w 1224"/>
              <a:gd name="T5" fmla="*/ 2147483647 h 156"/>
              <a:gd name="T6" fmla="*/ 0 60000 65536"/>
              <a:gd name="T7" fmla="*/ 0 60000 65536"/>
              <a:gd name="T8" fmla="*/ 0 60000 65536"/>
              <a:gd name="T9" fmla="*/ 0 w 1224"/>
              <a:gd name="T10" fmla="*/ 0 h 156"/>
              <a:gd name="T11" fmla="*/ 1224 w 1224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4" h="156">
                <a:moveTo>
                  <a:pt x="1224" y="0"/>
                </a:moveTo>
                <a:lnTo>
                  <a:pt x="130" y="0"/>
                </a:lnTo>
                <a:lnTo>
                  <a:pt x="0" y="156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1" name="Line 12"/>
          <p:cNvSpPr>
            <a:spLocks noChangeShapeType="1"/>
          </p:cNvSpPr>
          <p:nvPr/>
        </p:nvSpPr>
        <p:spPr bwMode="auto">
          <a:xfrm flipH="1">
            <a:off x="2825750" y="1776413"/>
            <a:ext cx="152717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Line 13"/>
          <p:cNvSpPr>
            <a:spLocks noChangeShapeType="1"/>
          </p:cNvSpPr>
          <p:nvPr/>
        </p:nvSpPr>
        <p:spPr bwMode="auto">
          <a:xfrm flipH="1">
            <a:off x="3930650" y="2916238"/>
            <a:ext cx="42227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3" name="Line 14"/>
          <p:cNvSpPr>
            <a:spLocks noChangeShapeType="1"/>
          </p:cNvSpPr>
          <p:nvPr/>
        </p:nvSpPr>
        <p:spPr bwMode="auto">
          <a:xfrm flipH="1">
            <a:off x="3987800" y="2916238"/>
            <a:ext cx="263525" cy="3397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4" name="Line 15"/>
          <p:cNvSpPr>
            <a:spLocks noChangeShapeType="1"/>
          </p:cNvSpPr>
          <p:nvPr/>
        </p:nvSpPr>
        <p:spPr bwMode="auto">
          <a:xfrm flipH="1">
            <a:off x="3232150" y="1773238"/>
            <a:ext cx="155575" cy="2667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5" name="Line 17"/>
          <p:cNvSpPr>
            <a:spLocks noChangeShapeType="1"/>
          </p:cNvSpPr>
          <p:nvPr/>
        </p:nvSpPr>
        <p:spPr bwMode="auto">
          <a:xfrm flipH="1">
            <a:off x="5283200" y="2925763"/>
            <a:ext cx="80010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6" name="Line 18"/>
          <p:cNvSpPr>
            <a:spLocks noChangeShapeType="1"/>
          </p:cNvSpPr>
          <p:nvPr/>
        </p:nvSpPr>
        <p:spPr bwMode="auto">
          <a:xfrm>
            <a:off x="5826125" y="2928938"/>
            <a:ext cx="355600" cy="4159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7" name="Freeform 27"/>
          <p:cNvSpPr>
            <a:spLocks/>
          </p:cNvSpPr>
          <p:nvPr/>
        </p:nvSpPr>
        <p:spPr bwMode="auto">
          <a:xfrm>
            <a:off x="6978650" y="2122488"/>
            <a:ext cx="511175" cy="1130300"/>
          </a:xfrm>
          <a:custGeom>
            <a:avLst/>
            <a:gdLst>
              <a:gd name="T0" fmla="*/ 0 w 322"/>
              <a:gd name="T1" fmla="*/ 2147483647 h 712"/>
              <a:gd name="T2" fmla="*/ 2147483647 w 322"/>
              <a:gd name="T3" fmla="*/ 0 h 712"/>
              <a:gd name="T4" fmla="*/ 2147483647 w 322"/>
              <a:gd name="T5" fmla="*/ 0 h 712"/>
              <a:gd name="T6" fmla="*/ 0 60000 65536"/>
              <a:gd name="T7" fmla="*/ 0 60000 65536"/>
              <a:gd name="T8" fmla="*/ 0 60000 65536"/>
              <a:gd name="T9" fmla="*/ 0 w 322"/>
              <a:gd name="T10" fmla="*/ 0 h 712"/>
              <a:gd name="T11" fmla="*/ 322 w 322"/>
              <a:gd name="T12" fmla="*/ 712 h 7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2" h="712">
                <a:moveTo>
                  <a:pt x="0" y="712"/>
                </a:moveTo>
                <a:lnTo>
                  <a:pt x="216" y="0"/>
                </a:lnTo>
                <a:lnTo>
                  <a:pt x="322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8" name="TextBox 86"/>
          <p:cNvSpPr txBox="1">
            <a:spLocks noChangeArrowheads="1"/>
          </p:cNvSpPr>
          <p:nvPr/>
        </p:nvSpPr>
        <p:spPr bwMode="auto">
          <a:xfrm>
            <a:off x="4389438" y="1700213"/>
            <a:ext cx="7747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Endothelial</a:t>
            </a:r>
          </a:p>
          <a:p>
            <a:pPr algn="l"/>
            <a:r>
              <a:rPr lang="en-US" sz="1000" b="1"/>
              <a:t>cells</a:t>
            </a:r>
          </a:p>
        </p:txBody>
      </p:sp>
      <p:sp>
        <p:nvSpPr>
          <p:cNvPr id="11279" name="TextBox 87"/>
          <p:cNvSpPr txBox="1">
            <a:spLocks noChangeArrowheads="1"/>
          </p:cNvSpPr>
          <p:nvPr/>
        </p:nvSpPr>
        <p:spPr bwMode="auto">
          <a:xfrm>
            <a:off x="4389438" y="2238375"/>
            <a:ext cx="7953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Erythrocyte</a:t>
            </a:r>
          </a:p>
        </p:txBody>
      </p:sp>
      <p:sp>
        <p:nvSpPr>
          <p:cNvPr id="11280" name="TextBox 88"/>
          <p:cNvSpPr txBox="1">
            <a:spLocks noChangeArrowheads="1"/>
          </p:cNvSpPr>
          <p:nvPr/>
        </p:nvSpPr>
        <p:spPr bwMode="auto">
          <a:xfrm>
            <a:off x="4364038" y="2851150"/>
            <a:ext cx="10144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Filtration pores</a:t>
            </a:r>
          </a:p>
          <a:p>
            <a:pPr algn="l"/>
            <a:r>
              <a:rPr lang="en-US" sz="1000" b="1"/>
              <a:t>(fenestrations)</a:t>
            </a:r>
          </a:p>
        </p:txBody>
      </p:sp>
      <p:sp>
        <p:nvSpPr>
          <p:cNvPr id="11281" name="TextBox 89"/>
          <p:cNvSpPr txBox="1">
            <a:spLocks noChangeArrowheads="1"/>
          </p:cNvSpPr>
          <p:nvPr/>
        </p:nvSpPr>
        <p:spPr bwMode="auto">
          <a:xfrm>
            <a:off x="4383088" y="3775075"/>
            <a:ext cx="4921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Basal</a:t>
            </a:r>
          </a:p>
          <a:p>
            <a:pPr algn="l"/>
            <a:r>
              <a:rPr lang="en-US" sz="1000" b="1"/>
              <a:t>lamina</a:t>
            </a:r>
          </a:p>
        </p:txBody>
      </p:sp>
      <p:sp>
        <p:nvSpPr>
          <p:cNvPr id="11282" name="TextBox 90"/>
          <p:cNvSpPr txBox="1">
            <a:spLocks noChangeArrowheads="1"/>
          </p:cNvSpPr>
          <p:nvPr/>
        </p:nvSpPr>
        <p:spPr bwMode="auto">
          <a:xfrm>
            <a:off x="4389438" y="4802188"/>
            <a:ext cx="8080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Intercellular</a:t>
            </a:r>
          </a:p>
          <a:p>
            <a:pPr algn="l"/>
            <a:r>
              <a:rPr lang="en-US" sz="1000" b="1"/>
              <a:t>cleft</a:t>
            </a:r>
          </a:p>
        </p:txBody>
      </p:sp>
      <p:sp>
        <p:nvSpPr>
          <p:cNvPr id="11283" name="TextBox 91"/>
          <p:cNvSpPr txBox="1">
            <a:spLocks noChangeArrowheads="1"/>
          </p:cNvSpPr>
          <p:nvPr/>
        </p:nvSpPr>
        <p:spPr bwMode="auto">
          <a:xfrm>
            <a:off x="7529513" y="2051050"/>
            <a:ext cx="10223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Nonfenestrated</a:t>
            </a:r>
          </a:p>
          <a:p>
            <a:pPr algn="l"/>
            <a:r>
              <a:rPr lang="en-US" sz="1000" b="1"/>
              <a:t>area</a:t>
            </a:r>
          </a:p>
        </p:txBody>
      </p:sp>
      <p:sp>
        <p:nvSpPr>
          <p:cNvPr id="11284" name="TextBox 92"/>
          <p:cNvSpPr txBox="1">
            <a:spLocks noChangeArrowheads="1"/>
          </p:cNvSpPr>
          <p:nvPr/>
        </p:nvSpPr>
        <p:spPr bwMode="auto">
          <a:xfrm>
            <a:off x="8507413" y="5041900"/>
            <a:ext cx="5270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400 </a:t>
            </a:r>
            <a:r>
              <a:rPr lang="el-GR" sz="1000" b="1"/>
              <a:t>μ</a:t>
            </a:r>
            <a:r>
              <a:rPr lang="en-US" sz="1000" b="1"/>
              <a:t>m</a:t>
            </a:r>
          </a:p>
        </p:txBody>
      </p:sp>
      <p:sp>
        <p:nvSpPr>
          <p:cNvPr id="11285" name="TextBox 93"/>
          <p:cNvSpPr txBox="1">
            <a:spLocks noChangeArrowheads="1"/>
          </p:cNvSpPr>
          <p:nvPr/>
        </p:nvSpPr>
        <p:spPr bwMode="auto">
          <a:xfrm>
            <a:off x="5646738" y="5070475"/>
            <a:ext cx="257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(b)</a:t>
            </a:r>
          </a:p>
        </p:txBody>
      </p:sp>
      <p:sp>
        <p:nvSpPr>
          <p:cNvPr id="11286" name="TextBox 94"/>
          <p:cNvSpPr txBox="1">
            <a:spLocks noChangeArrowheads="1"/>
          </p:cNvSpPr>
          <p:nvPr/>
        </p:nvSpPr>
        <p:spPr bwMode="auto">
          <a:xfrm>
            <a:off x="274638" y="5070475"/>
            <a:ext cx="2492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/>
              <a:t>(a)</a:t>
            </a:r>
          </a:p>
        </p:txBody>
      </p:sp>
      <p:sp>
        <p:nvSpPr>
          <p:cNvPr id="11287" name="Rectangle 5"/>
          <p:cNvSpPr>
            <a:spLocks noChangeArrowheads="1"/>
          </p:cNvSpPr>
          <p:nvPr/>
        </p:nvSpPr>
        <p:spPr bwMode="auto">
          <a:xfrm>
            <a:off x="863600" y="5537200"/>
            <a:ext cx="774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b: Courtesy of S. McNutt</a:t>
            </a:r>
          </a:p>
        </p:txBody>
      </p:sp>
      <p:sp>
        <p:nvSpPr>
          <p:cNvPr id="11288" name="Line 7"/>
          <p:cNvSpPr>
            <a:spLocks noChangeShapeType="1"/>
          </p:cNvSpPr>
          <p:nvPr/>
        </p:nvSpPr>
        <p:spPr bwMode="auto">
          <a:xfrm flipV="1">
            <a:off x="8464550" y="4986338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9" name="Line 8"/>
          <p:cNvSpPr>
            <a:spLocks noChangeShapeType="1"/>
          </p:cNvSpPr>
          <p:nvPr/>
        </p:nvSpPr>
        <p:spPr bwMode="auto">
          <a:xfrm>
            <a:off x="8959850" y="4986338"/>
            <a:ext cx="1588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0" name="Line 9"/>
          <p:cNvSpPr>
            <a:spLocks noChangeShapeType="1"/>
          </p:cNvSpPr>
          <p:nvPr/>
        </p:nvSpPr>
        <p:spPr bwMode="auto">
          <a:xfrm>
            <a:off x="8464550" y="5024438"/>
            <a:ext cx="4953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1" name="Line 16"/>
          <p:cNvSpPr>
            <a:spLocks noChangeShapeType="1"/>
          </p:cNvSpPr>
          <p:nvPr/>
        </p:nvSpPr>
        <p:spPr bwMode="auto">
          <a:xfrm flipH="1">
            <a:off x="4122738" y="3835400"/>
            <a:ext cx="2349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2" name="Line 19"/>
          <p:cNvSpPr>
            <a:spLocks noChangeShapeType="1"/>
          </p:cNvSpPr>
          <p:nvPr/>
        </p:nvSpPr>
        <p:spPr bwMode="auto">
          <a:xfrm flipH="1">
            <a:off x="5289550" y="2925763"/>
            <a:ext cx="7937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3" name="Freeform 20"/>
          <p:cNvSpPr>
            <a:spLocks/>
          </p:cNvSpPr>
          <p:nvPr/>
        </p:nvSpPr>
        <p:spPr bwMode="auto">
          <a:xfrm>
            <a:off x="2411413" y="4876800"/>
            <a:ext cx="1952625" cy="250825"/>
          </a:xfrm>
          <a:custGeom>
            <a:avLst/>
            <a:gdLst>
              <a:gd name="T0" fmla="*/ 2147483647 w 1230"/>
              <a:gd name="T1" fmla="*/ 0 h 158"/>
              <a:gd name="T2" fmla="*/ 2147483647 w 1230"/>
              <a:gd name="T3" fmla="*/ 0 h 158"/>
              <a:gd name="T4" fmla="*/ 0 w 1230"/>
              <a:gd name="T5" fmla="*/ 2147483647 h 158"/>
              <a:gd name="T6" fmla="*/ 0 60000 65536"/>
              <a:gd name="T7" fmla="*/ 0 60000 65536"/>
              <a:gd name="T8" fmla="*/ 0 60000 65536"/>
              <a:gd name="T9" fmla="*/ 0 w 1230"/>
              <a:gd name="T10" fmla="*/ 0 h 158"/>
              <a:gd name="T11" fmla="*/ 1230 w 1230"/>
              <a:gd name="T12" fmla="*/ 158 h 1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0" h="158">
                <a:moveTo>
                  <a:pt x="1230" y="0"/>
                </a:moveTo>
                <a:lnTo>
                  <a:pt x="130" y="0"/>
                </a:lnTo>
                <a:lnTo>
                  <a:pt x="0" y="15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4" name="Line 21"/>
          <p:cNvSpPr>
            <a:spLocks noChangeShapeType="1"/>
          </p:cNvSpPr>
          <p:nvPr/>
        </p:nvSpPr>
        <p:spPr bwMode="auto">
          <a:xfrm flipH="1">
            <a:off x="2833688" y="1774825"/>
            <a:ext cx="1524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5" name="Freeform 22"/>
          <p:cNvSpPr>
            <a:spLocks/>
          </p:cNvSpPr>
          <p:nvPr/>
        </p:nvSpPr>
        <p:spPr bwMode="auto">
          <a:xfrm>
            <a:off x="2989263" y="2317750"/>
            <a:ext cx="1381125" cy="660400"/>
          </a:xfrm>
          <a:custGeom>
            <a:avLst/>
            <a:gdLst>
              <a:gd name="T0" fmla="*/ 2147483647 w 870"/>
              <a:gd name="T1" fmla="*/ 0 h 416"/>
              <a:gd name="T2" fmla="*/ 2147483647 w 870"/>
              <a:gd name="T3" fmla="*/ 0 h 416"/>
              <a:gd name="T4" fmla="*/ 0 w 870"/>
              <a:gd name="T5" fmla="*/ 2147483647 h 416"/>
              <a:gd name="T6" fmla="*/ 0 60000 65536"/>
              <a:gd name="T7" fmla="*/ 0 60000 65536"/>
              <a:gd name="T8" fmla="*/ 0 60000 65536"/>
              <a:gd name="T9" fmla="*/ 0 w 870"/>
              <a:gd name="T10" fmla="*/ 0 h 416"/>
              <a:gd name="T11" fmla="*/ 870 w 870"/>
              <a:gd name="T12" fmla="*/ 416 h 4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0" h="416">
                <a:moveTo>
                  <a:pt x="870" y="0"/>
                </a:moveTo>
                <a:lnTo>
                  <a:pt x="528" y="0"/>
                </a:lnTo>
                <a:lnTo>
                  <a:pt x="0" y="416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6" name="Line 23"/>
          <p:cNvSpPr>
            <a:spLocks noChangeShapeType="1"/>
          </p:cNvSpPr>
          <p:nvPr/>
        </p:nvSpPr>
        <p:spPr bwMode="auto">
          <a:xfrm flipH="1">
            <a:off x="3929063" y="2921000"/>
            <a:ext cx="4222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7" name="Line 24"/>
          <p:cNvSpPr>
            <a:spLocks noChangeShapeType="1"/>
          </p:cNvSpPr>
          <p:nvPr/>
        </p:nvSpPr>
        <p:spPr bwMode="auto">
          <a:xfrm flipH="1">
            <a:off x="3989388" y="2917825"/>
            <a:ext cx="263525" cy="336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8" name="Line 25"/>
          <p:cNvSpPr>
            <a:spLocks noChangeShapeType="1"/>
          </p:cNvSpPr>
          <p:nvPr/>
        </p:nvSpPr>
        <p:spPr bwMode="auto">
          <a:xfrm flipH="1">
            <a:off x="3233738" y="1774825"/>
            <a:ext cx="158750" cy="263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9" name="Line 26"/>
          <p:cNvSpPr>
            <a:spLocks noChangeShapeType="1"/>
          </p:cNvSpPr>
          <p:nvPr/>
        </p:nvSpPr>
        <p:spPr bwMode="auto">
          <a:xfrm>
            <a:off x="5826125" y="2927350"/>
            <a:ext cx="352425" cy="419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0" name="Freeform 28"/>
          <p:cNvSpPr>
            <a:spLocks/>
          </p:cNvSpPr>
          <p:nvPr/>
        </p:nvSpPr>
        <p:spPr bwMode="auto">
          <a:xfrm>
            <a:off x="6980238" y="2120900"/>
            <a:ext cx="511175" cy="1130300"/>
          </a:xfrm>
          <a:custGeom>
            <a:avLst/>
            <a:gdLst>
              <a:gd name="T0" fmla="*/ 0 w 322"/>
              <a:gd name="T1" fmla="*/ 2147483647 h 712"/>
              <a:gd name="T2" fmla="*/ 2147483647 w 322"/>
              <a:gd name="T3" fmla="*/ 0 h 712"/>
              <a:gd name="T4" fmla="*/ 2147483647 w 322"/>
              <a:gd name="T5" fmla="*/ 0 h 712"/>
              <a:gd name="T6" fmla="*/ 0 60000 65536"/>
              <a:gd name="T7" fmla="*/ 0 60000 65536"/>
              <a:gd name="T8" fmla="*/ 0 60000 65536"/>
              <a:gd name="T9" fmla="*/ 0 w 322"/>
              <a:gd name="T10" fmla="*/ 0 h 712"/>
              <a:gd name="T11" fmla="*/ 322 w 322"/>
              <a:gd name="T12" fmla="*/ 712 h 7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2" h="712">
                <a:moveTo>
                  <a:pt x="0" y="712"/>
                </a:moveTo>
                <a:lnTo>
                  <a:pt x="218" y="0"/>
                </a:lnTo>
                <a:lnTo>
                  <a:pt x="32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1" name="Freeform 22"/>
          <p:cNvSpPr>
            <a:spLocks/>
          </p:cNvSpPr>
          <p:nvPr/>
        </p:nvSpPr>
        <p:spPr bwMode="auto">
          <a:xfrm>
            <a:off x="2989263" y="2317750"/>
            <a:ext cx="1381125" cy="660400"/>
          </a:xfrm>
          <a:custGeom>
            <a:avLst/>
            <a:gdLst>
              <a:gd name="T0" fmla="*/ 2147483647 w 870"/>
              <a:gd name="T1" fmla="*/ 0 h 416"/>
              <a:gd name="T2" fmla="*/ 2147483647 w 870"/>
              <a:gd name="T3" fmla="*/ 0 h 416"/>
              <a:gd name="T4" fmla="*/ 0 w 870"/>
              <a:gd name="T5" fmla="*/ 2147483647 h 416"/>
              <a:gd name="T6" fmla="*/ 0 60000 65536"/>
              <a:gd name="T7" fmla="*/ 0 60000 65536"/>
              <a:gd name="T8" fmla="*/ 0 60000 65536"/>
              <a:gd name="T9" fmla="*/ 0 w 870"/>
              <a:gd name="T10" fmla="*/ 0 h 416"/>
              <a:gd name="T11" fmla="*/ 870 w 870"/>
              <a:gd name="T12" fmla="*/ 416 h 4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0" h="416">
                <a:moveTo>
                  <a:pt x="870" y="0"/>
                </a:moveTo>
                <a:lnTo>
                  <a:pt x="528" y="0"/>
                </a:lnTo>
                <a:lnTo>
                  <a:pt x="0" y="41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20.6</a:t>
            </a:r>
          </a:p>
        </p:txBody>
      </p:sp>
      <p:pic>
        <p:nvPicPr>
          <p:cNvPr id="12291" name="Picture 3" descr="W:\Processed files\chapt20\chapt20_textedit\jpg\sal03717_20_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0013" y="525463"/>
            <a:ext cx="3865562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2" name="Group 99"/>
          <p:cNvGrpSpPr>
            <a:grpSpLocks/>
          </p:cNvGrpSpPr>
          <p:nvPr/>
        </p:nvGrpSpPr>
        <p:grpSpPr bwMode="auto">
          <a:xfrm>
            <a:off x="2411413" y="3730625"/>
            <a:ext cx="927100" cy="522288"/>
            <a:chOff x="2374086" y="3563923"/>
            <a:chExt cx="927100" cy="522288"/>
          </a:xfrm>
        </p:grpSpPr>
        <p:sp>
          <p:nvSpPr>
            <p:cNvPr id="12317" name="Line 15"/>
            <p:cNvSpPr>
              <a:spLocks noChangeShapeType="1"/>
            </p:cNvSpPr>
            <p:nvPr/>
          </p:nvSpPr>
          <p:spPr bwMode="auto">
            <a:xfrm>
              <a:off x="2374086" y="4084623"/>
              <a:ext cx="927100" cy="15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8" name="Line 14"/>
            <p:cNvSpPr>
              <a:spLocks noChangeShapeType="1"/>
            </p:cNvSpPr>
            <p:nvPr/>
          </p:nvSpPr>
          <p:spPr bwMode="auto">
            <a:xfrm>
              <a:off x="2402661" y="3563923"/>
              <a:ext cx="396875" cy="15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01675" y="192088"/>
            <a:ext cx="774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2294" name="Freeform 7"/>
          <p:cNvSpPr>
            <a:spLocks/>
          </p:cNvSpPr>
          <p:nvPr/>
        </p:nvSpPr>
        <p:spPr bwMode="auto">
          <a:xfrm>
            <a:off x="3502025" y="4738688"/>
            <a:ext cx="708025" cy="120650"/>
          </a:xfrm>
          <a:custGeom>
            <a:avLst/>
            <a:gdLst>
              <a:gd name="T0" fmla="*/ 2147483647 w 446"/>
              <a:gd name="T1" fmla="*/ 2147483647 h 76"/>
              <a:gd name="T2" fmla="*/ 2147483647 w 446"/>
              <a:gd name="T3" fmla="*/ 2147483647 h 76"/>
              <a:gd name="T4" fmla="*/ 0 w 446"/>
              <a:gd name="T5" fmla="*/ 2147483647 h 76"/>
              <a:gd name="T6" fmla="*/ 0 w 446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76"/>
              <a:gd name="T14" fmla="*/ 446 w 446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" h="76">
                <a:moveTo>
                  <a:pt x="446" y="2"/>
                </a:moveTo>
                <a:lnTo>
                  <a:pt x="446" y="76"/>
                </a:lnTo>
                <a:lnTo>
                  <a:pt x="0" y="76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5" name="Freeform 8"/>
          <p:cNvSpPr>
            <a:spLocks/>
          </p:cNvSpPr>
          <p:nvPr/>
        </p:nvSpPr>
        <p:spPr bwMode="auto">
          <a:xfrm>
            <a:off x="2438400" y="4859338"/>
            <a:ext cx="1422400" cy="88900"/>
          </a:xfrm>
          <a:custGeom>
            <a:avLst/>
            <a:gdLst>
              <a:gd name="T0" fmla="*/ 0 w 896"/>
              <a:gd name="T1" fmla="*/ 2147483647 h 56"/>
              <a:gd name="T2" fmla="*/ 2147483647 w 896"/>
              <a:gd name="T3" fmla="*/ 2147483647 h 56"/>
              <a:gd name="T4" fmla="*/ 2147483647 w 896"/>
              <a:gd name="T5" fmla="*/ 0 h 56"/>
              <a:gd name="T6" fmla="*/ 0 60000 65536"/>
              <a:gd name="T7" fmla="*/ 0 60000 65536"/>
              <a:gd name="T8" fmla="*/ 0 60000 65536"/>
              <a:gd name="T9" fmla="*/ 0 w 896"/>
              <a:gd name="T10" fmla="*/ 0 h 56"/>
              <a:gd name="T11" fmla="*/ 896 w 896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6" h="56">
                <a:moveTo>
                  <a:pt x="0" y="56"/>
                </a:moveTo>
                <a:lnTo>
                  <a:pt x="866" y="56"/>
                </a:lnTo>
                <a:lnTo>
                  <a:pt x="896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2689225" y="2982913"/>
            <a:ext cx="108902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7" name="Freeform 10"/>
          <p:cNvSpPr>
            <a:spLocks/>
          </p:cNvSpPr>
          <p:nvPr/>
        </p:nvSpPr>
        <p:spPr bwMode="auto">
          <a:xfrm>
            <a:off x="2616200" y="1389063"/>
            <a:ext cx="1520825" cy="488950"/>
          </a:xfrm>
          <a:custGeom>
            <a:avLst/>
            <a:gdLst>
              <a:gd name="T0" fmla="*/ 0 w 958"/>
              <a:gd name="T1" fmla="*/ 0 h 308"/>
              <a:gd name="T2" fmla="*/ 2147483647 w 958"/>
              <a:gd name="T3" fmla="*/ 0 h 308"/>
              <a:gd name="T4" fmla="*/ 2147483647 w 958"/>
              <a:gd name="T5" fmla="*/ 2147483647 h 308"/>
              <a:gd name="T6" fmla="*/ 0 60000 65536"/>
              <a:gd name="T7" fmla="*/ 0 60000 65536"/>
              <a:gd name="T8" fmla="*/ 0 60000 65536"/>
              <a:gd name="T9" fmla="*/ 0 w 958"/>
              <a:gd name="T10" fmla="*/ 0 h 308"/>
              <a:gd name="T11" fmla="*/ 958 w 958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8" h="308">
                <a:moveTo>
                  <a:pt x="0" y="0"/>
                </a:moveTo>
                <a:lnTo>
                  <a:pt x="398" y="0"/>
                </a:lnTo>
                <a:lnTo>
                  <a:pt x="958" y="308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 flipH="1" flipV="1">
            <a:off x="3241675" y="1389063"/>
            <a:ext cx="215900" cy="8921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9" name="Freeform 12"/>
          <p:cNvSpPr>
            <a:spLocks/>
          </p:cNvSpPr>
          <p:nvPr/>
        </p:nvSpPr>
        <p:spPr bwMode="auto">
          <a:xfrm>
            <a:off x="3724275" y="963613"/>
            <a:ext cx="901700" cy="307975"/>
          </a:xfrm>
          <a:custGeom>
            <a:avLst/>
            <a:gdLst>
              <a:gd name="T0" fmla="*/ 0 w 568"/>
              <a:gd name="T1" fmla="*/ 0 h 194"/>
              <a:gd name="T2" fmla="*/ 2147483647 w 568"/>
              <a:gd name="T3" fmla="*/ 0 h 194"/>
              <a:gd name="T4" fmla="*/ 2147483647 w 568"/>
              <a:gd name="T5" fmla="*/ 2147483647 h 194"/>
              <a:gd name="T6" fmla="*/ 0 60000 65536"/>
              <a:gd name="T7" fmla="*/ 0 60000 65536"/>
              <a:gd name="T8" fmla="*/ 0 60000 65536"/>
              <a:gd name="T9" fmla="*/ 0 w 568"/>
              <a:gd name="T10" fmla="*/ 0 h 194"/>
              <a:gd name="T11" fmla="*/ 568 w 568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8" h="194">
                <a:moveTo>
                  <a:pt x="0" y="0"/>
                </a:moveTo>
                <a:lnTo>
                  <a:pt x="134" y="0"/>
                </a:lnTo>
                <a:lnTo>
                  <a:pt x="568" y="19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0" name="Line 17"/>
          <p:cNvSpPr>
            <a:spLocks noChangeShapeType="1"/>
          </p:cNvSpPr>
          <p:nvPr/>
        </p:nvSpPr>
        <p:spPr bwMode="auto">
          <a:xfrm flipH="1">
            <a:off x="3343275" y="2503488"/>
            <a:ext cx="657225" cy="4794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1" name="TextBox 69"/>
          <p:cNvSpPr txBox="1">
            <a:spLocks noChangeArrowheads="1"/>
          </p:cNvSpPr>
          <p:nvPr/>
        </p:nvSpPr>
        <p:spPr bwMode="auto">
          <a:xfrm>
            <a:off x="2784475" y="852488"/>
            <a:ext cx="989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Macrophage</a:t>
            </a:r>
          </a:p>
        </p:txBody>
      </p:sp>
      <p:sp>
        <p:nvSpPr>
          <p:cNvPr id="12302" name="TextBox 70"/>
          <p:cNvSpPr txBox="1">
            <a:spLocks noChangeArrowheads="1"/>
          </p:cNvSpPr>
          <p:nvPr/>
        </p:nvSpPr>
        <p:spPr bwMode="auto">
          <a:xfrm>
            <a:off x="1781175" y="1284288"/>
            <a:ext cx="915988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Endothelial</a:t>
            </a:r>
          </a:p>
          <a:p>
            <a:pPr algn="l"/>
            <a:r>
              <a:rPr lang="en-US" sz="1200" b="1"/>
              <a:t>cells</a:t>
            </a:r>
          </a:p>
        </p:txBody>
      </p:sp>
      <p:sp>
        <p:nvSpPr>
          <p:cNvPr id="12303" name="TextBox 71"/>
          <p:cNvSpPr txBox="1">
            <a:spLocks noChangeArrowheads="1"/>
          </p:cNvSpPr>
          <p:nvPr/>
        </p:nvSpPr>
        <p:spPr bwMode="auto">
          <a:xfrm>
            <a:off x="1735138" y="2859088"/>
            <a:ext cx="102076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Erythrocytes</a:t>
            </a:r>
          </a:p>
          <a:p>
            <a:pPr algn="l"/>
            <a:r>
              <a:rPr lang="en-US" sz="1200" b="1"/>
              <a:t>in sinusoid</a:t>
            </a:r>
          </a:p>
        </p:txBody>
      </p:sp>
      <p:sp>
        <p:nvSpPr>
          <p:cNvPr id="12304" name="TextBox 72"/>
          <p:cNvSpPr txBox="1">
            <a:spLocks noChangeArrowheads="1"/>
          </p:cNvSpPr>
          <p:nvPr/>
        </p:nvSpPr>
        <p:spPr bwMode="auto">
          <a:xfrm>
            <a:off x="1735138" y="3621088"/>
            <a:ext cx="9969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Liver cell</a:t>
            </a:r>
          </a:p>
          <a:p>
            <a:pPr algn="l"/>
            <a:r>
              <a:rPr lang="en-US" sz="1200" b="1"/>
              <a:t>(hepatocyte)</a:t>
            </a:r>
          </a:p>
        </p:txBody>
      </p:sp>
      <p:sp>
        <p:nvSpPr>
          <p:cNvPr id="12305" name="TextBox 73"/>
          <p:cNvSpPr txBox="1">
            <a:spLocks noChangeArrowheads="1"/>
          </p:cNvSpPr>
          <p:nvPr/>
        </p:nvSpPr>
        <p:spPr bwMode="auto">
          <a:xfrm>
            <a:off x="1735138" y="4149725"/>
            <a:ext cx="7540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Microvilli</a:t>
            </a:r>
          </a:p>
        </p:txBody>
      </p:sp>
      <p:sp>
        <p:nvSpPr>
          <p:cNvPr id="12306" name="TextBox 74"/>
          <p:cNvSpPr txBox="1">
            <a:spLocks noChangeArrowheads="1"/>
          </p:cNvSpPr>
          <p:nvPr/>
        </p:nvSpPr>
        <p:spPr bwMode="auto">
          <a:xfrm>
            <a:off x="1735138" y="4852988"/>
            <a:ext cx="7381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Sinusoid</a:t>
            </a:r>
          </a:p>
        </p:txBody>
      </p:sp>
      <p:sp>
        <p:nvSpPr>
          <p:cNvPr id="12307" name="Line 21"/>
          <p:cNvSpPr>
            <a:spLocks noChangeShapeType="1"/>
          </p:cNvSpPr>
          <p:nvPr/>
        </p:nvSpPr>
        <p:spPr bwMode="auto">
          <a:xfrm flipH="1">
            <a:off x="3344863" y="2501900"/>
            <a:ext cx="657225" cy="479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308" name="Group 32"/>
          <p:cNvGrpSpPr>
            <a:grpSpLocks/>
          </p:cNvGrpSpPr>
          <p:nvPr/>
        </p:nvGrpSpPr>
        <p:grpSpPr bwMode="auto">
          <a:xfrm>
            <a:off x="2411413" y="962025"/>
            <a:ext cx="2216150" cy="3984625"/>
            <a:chOff x="1495" y="501"/>
            <a:chExt cx="1396" cy="2510"/>
          </a:xfrm>
        </p:grpSpPr>
        <p:sp>
          <p:nvSpPr>
            <p:cNvPr id="12309" name="Freeform 12"/>
            <p:cNvSpPr>
              <a:spLocks/>
            </p:cNvSpPr>
            <p:nvPr/>
          </p:nvSpPr>
          <p:spPr bwMode="auto">
            <a:xfrm>
              <a:off x="2181" y="2876"/>
              <a:ext cx="446" cy="78"/>
            </a:xfrm>
            <a:custGeom>
              <a:avLst/>
              <a:gdLst>
                <a:gd name="T0" fmla="*/ 2147478452 w 446"/>
                <a:gd name="T1" fmla="*/ 2147478200 h 78"/>
                <a:gd name="T2" fmla="*/ 2147478452 w 446"/>
                <a:gd name="T3" fmla="*/ 2147478200 h 78"/>
                <a:gd name="T4" fmla="*/ 0 w 446"/>
                <a:gd name="T5" fmla="*/ 2147478200 h 78"/>
                <a:gd name="T6" fmla="*/ 0 w 446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6"/>
                <a:gd name="T13" fmla="*/ 0 h 78"/>
                <a:gd name="T14" fmla="*/ 446 w 446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" h="78">
                  <a:moveTo>
                    <a:pt x="446" y="2"/>
                  </a:moveTo>
                  <a:lnTo>
                    <a:pt x="446" y="78"/>
                  </a:lnTo>
                  <a:lnTo>
                    <a:pt x="0" y="7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0" name="Freeform 13"/>
            <p:cNvSpPr>
              <a:spLocks/>
            </p:cNvSpPr>
            <p:nvPr/>
          </p:nvSpPr>
          <p:spPr bwMode="auto">
            <a:xfrm>
              <a:off x="1513" y="2957"/>
              <a:ext cx="894" cy="54"/>
            </a:xfrm>
            <a:custGeom>
              <a:avLst/>
              <a:gdLst>
                <a:gd name="T0" fmla="*/ 0 w 894"/>
                <a:gd name="T1" fmla="*/ 2147478433 h 54"/>
                <a:gd name="T2" fmla="*/ 2147478454 w 894"/>
                <a:gd name="T3" fmla="*/ 2147478433 h 54"/>
                <a:gd name="T4" fmla="*/ 2147478454 w 894"/>
                <a:gd name="T5" fmla="*/ 0 h 54"/>
                <a:gd name="T6" fmla="*/ 0 60000 65536"/>
                <a:gd name="T7" fmla="*/ 0 60000 65536"/>
                <a:gd name="T8" fmla="*/ 0 60000 65536"/>
                <a:gd name="T9" fmla="*/ 0 w 894"/>
                <a:gd name="T10" fmla="*/ 0 h 54"/>
                <a:gd name="T11" fmla="*/ 894 w 894"/>
                <a:gd name="T12" fmla="*/ 54 h 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4" h="54">
                  <a:moveTo>
                    <a:pt x="0" y="54"/>
                  </a:moveTo>
                  <a:lnTo>
                    <a:pt x="866" y="54"/>
                  </a:lnTo>
                  <a:lnTo>
                    <a:pt x="89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1" name="Line 14"/>
            <p:cNvSpPr>
              <a:spLocks noChangeShapeType="1"/>
            </p:cNvSpPr>
            <p:nvPr/>
          </p:nvSpPr>
          <p:spPr bwMode="auto">
            <a:xfrm>
              <a:off x="1513" y="2245"/>
              <a:ext cx="25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2" name="Line 15"/>
            <p:cNvSpPr>
              <a:spLocks noChangeShapeType="1"/>
            </p:cNvSpPr>
            <p:nvPr/>
          </p:nvSpPr>
          <p:spPr bwMode="auto">
            <a:xfrm>
              <a:off x="1495" y="2573"/>
              <a:ext cx="58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3" name="Freeform 17"/>
            <p:cNvSpPr>
              <a:spLocks/>
            </p:cNvSpPr>
            <p:nvPr/>
          </p:nvSpPr>
          <p:spPr bwMode="auto">
            <a:xfrm>
              <a:off x="1625" y="769"/>
              <a:ext cx="958" cy="308"/>
            </a:xfrm>
            <a:custGeom>
              <a:avLst/>
              <a:gdLst>
                <a:gd name="T0" fmla="*/ 0 w 958"/>
                <a:gd name="T1" fmla="*/ 0 h 308"/>
                <a:gd name="T2" fmla="*/ 2147478493 w 958"/>
                <a:gd name="T3" fmla="*/ 0 h 308"/>
                <a:gd name="T4" fmla="*/ 2147478493 w 958"/>
                <a:gd name="T5" fmla="*/ 2147478189 h 308"/>
                <a:gd name="T6" fmla="*/ 0 60000 65536"/>
                <a:gd name="T7" fmla="*/ 0 60000 65536"/>
                <a:gd name="T8" fmla="*/ 0 60000 65536"/>
                <a:gd name="T9" fmla="*/ 0 w 958"/>
                <a:gd name="T10" fmla="*/ 0 h 308"/>
                <a:gd name="T11" fmla="*/ 958 w 958"/>
                <a:gd name="T12" fmla="*/ 308 h 3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58" h="308">
                  <a:moveTo>
                    <a:pt x="0" y="0"/>
                  </a:moveTo>
                  <a:lnTo>
                    <a:pt x="398" y="0"/>
                  </a:lnTo>
                  <a:lnTo>
                    <a:pt x="958" y="30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4" name="Line 18"/>
            <p:cNvSpPr>
              <a:spLocks noChangeShapeType="1"/>
            </p:cNvSpPr>
            <p:nvPr/>
          </p:nvSpPr>
          <p:spPr bwMode="auto">
            <a:xfrm flipH="1" flipV="1">
              <a:off x="2018" y="769"/>
              <a:ext cx="138" cy="5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5" name="Freeform 19"/>
            <p:cNvSpPr>
              <a:spLocks/>
            </p:cNvSpPr>
            <p:nvPr/>
          </p:nvSpPr>
          <p:spPr bwMode="auto">
            <a:xfrm>
              <a:off x="2323" y="501"/>
              <a:ext cx="568" cy="194"/>
            </a:xfrm>
            <a:custGeom>
              <a:avLst/>
              <a:gdLst>
                <a:gd name="T0" fmla="*/ 0 w 568"/>
                <a:gd name="T1" fmla="*/ 0 h 194"/>
                <a:gd name="T2" fmla="*/ 2147478117 w 568"/>
                <a:gd name="T3" fmla="*/ 0 h 194"/>
                <a:gd name="T4" fmla="*/ 2147478117 w 568"/>
                <a:gd name="T5" fmla="*/ 2147478364 h 194"/>
                <a:gd name="T6" fmla="*/ 0 60000 65536"/>
                <a:gd name="T7" fmla="*/ 0 60000 65536"/>
                <a:gd name="T8" fmla="*/ 0 60000 65536"/>
                <a:gd name="T9" fmla="*/ 0 w 568"/>
                <a:gd name="T10" fmla="*/ 0 h 194"/>
                <a:gd name="T11" fmla="*/ 568 w 568"/>
                <a:gd name="T12" fmla="*/ 194 h 1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8" h="194">
                  <a:moveTo>
                    <a:pt x="0" y="0"/>
                  </a:moveTo>
                  <a:lnTo>
                    <a:pt x="134" y="0"/>
                  </a:lnTo>
                  <a:lnTo>
                    <a:pt x="568" y="19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6" name="Line 20"/>
            <p:cNvSpPr>
              <a:spLocks noChangeShapeType="1"/>
            </p:cNvSpPr>
            <p:nvPr/>
          </p:nvSpPr>
          <p:spPr bwMode="auto">
            <a:xfrm>
              <a:off x="1671" y="1776"/>
              <a:ext cx="68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8" descr="W:\Processed files\chapt20\chapt20_textedit\jpg\sal03717_20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3263" y="246063"/>
            <a:ext cx="2633662" cy="65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27"/>
          <p:cNvSpPr>
            <a:spLocks noChangeAspect="1" noChangeArrowheads="1" noTextEdit="1"/>
          </p:cNvSpPr>
          <p:nvPr/>
        </p:nvSpPr>
        <p:spPr bwMode="auto">
          <a:xfrm>
            <a:off x="3365500" y="411163"/>
            <a:ext cx="2146300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701675" y="0"/>
            <a:ext cx="774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sp>
        <p:nvSpPr>
          <p:cNvPr id="13317" name="TextBox 144"/>
          <p:cNvSpPr txBox="1">
            <a:spLocks noChangeArrowheads="1"/>
          </p:cNvSpPr>
          <p:nvPr/>
        </p:nvSpPr>
        <p:spPr bwMode="auto">
          <a:xfrm>
            <a:off x="2890838" y="304800"/>
            <a:ext cx="6794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Precapillary</a:t>
            </a:r>
          </a:p>
          <a:p>
            <a:pPr algn="l"/>
            <a:r>
              <a:rPr lang="en-US" sz="800" b="1"/>
              <a:t>sphincters</a:t>
            </a:r>
          </a:p>
        </p:txBody>
      </p:sp>
      <p:sp>
        <p:nvSpPr>
          <p:cNvPr id="13318" name="TextBox 145"/>
          <p:cNvSpPr txBox="1">
            <a:spLocks noChangeArrowheads="1"/>
          </p:cNvSpPr>
          <p:nvPr/>
        </p:nvSpPr>
        <p:spPr bwMode="auto">
          <a:xfrm>
            <a:off x="2890838" y="571500"/>
            <a:ext cx="6762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Metarteriole</a:t>
            </a:r>
          </a:p>
        </p:txBody>
      </p:sp>
      <p:sp>
        <p:nvSpPr>
          <p:cNvPr id="13319" name="TextBox 146"/>
          <p:cNvSpPr txBox="1">
            <a:spLocks noChangeArrowheads="1"/>
          </p:cNvSpPr>
          <p:nvPr/>
        </p:nvSpPr>
        <p:spPr bwMode="auto">
          <a:xfrm>
            <a:off x="5245100" y="330200"/>
            <a:ext cx="7588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Thoroughfare</a:t>
            </a:r>
          </a:p>
          <a:p>
            <a:pPr algn="l"/>
            <a:r>
              <a:rPr lang="en-US" sz="800" b="1"/>
              <a:t>channel</a:t>
            </a:r>
          </a:p>
        </p:txBody>
      </p:sp>
      <p:sp>
        <p:nvSpPr>
          <p:cNvPr id="13320" name="TextBox 147"/>
          <p:cNvSpPr txBox="1">
            <a:spLocks noChangeArrowheads="1"/>
          </p:cNvSpPr>
          <p:nvPr/>
        </p:nvSpPr>
        <p:spPr bwMode="auto">
          <a:xfrm>
            <a:off x="5511800" y="3009900"/>
            <a:ext cx="4302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Venule</a:t>
            </a:r>
          </a:p>
        </p:txBody>
      </p:sp>
      <p:sp>
        <p:nvSpPr>
          <p:cNvPr id="13321" name="TextBox 148"/>
          <p:cNvSpPr txBox="1">
            <a:spLocks noChangeArrowheads="1"/>
          </p:cNvSpPr>
          <p:nvPr/>
        </p:nvSpPr>
        <p:spPr bwMode="auto">
          <a:xfrm>
            <a:off x="4787900" y="2603500"/>
            <a:ext cx="61436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Capillaries</a:t>
            </a:r>
          </a:p>
        </p:txBody>
      </p:sp>
      <p:sp>
        <p:nvSpPr>
          <p:cNvPr id="13322" name="TextBox 149"/>
          <p:cNvSpPr txBox="1">
            <a:spLocks noChangeArrowheads="1"/>
          </p:cNvSpPr>
          <p:nvPr/>
        </p:nvSpPr>
        <p:spPr bwMode="auto">
          <a:xfrm>
            <a:off x="2933700" y="3205163"/>
            <a:ext cx="1042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(a) Sphincters open</a:t>
            </a:r>
          </a:p>
        </p:txBody>
      </p:sp>
      <p:sp>
        <p:nvSpPr>
          <p:cNvPr id="13323" name="TextBox 150"/>
          <p:cNvSpPr txBox="1">
            <a:spLocks noChangeArrowheads="1"/>
          </p:cNvSpPr>
          <p:nvPr/>
        </p:nvSpPr>
        <p:spPr bwMode="auto">
          <a:xfrm>
            <a:off x="3695700" y="3009900"/>
            <a:ext cx="5159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Arteriole</a:t>
            </a:r>
          </a:p>
        </p:txBody>
      </p:sp>
      <p:sp>
        <p:nvSpPr>
          <p:cNvPr id="13324" name="TextBox 151"/>
          <p:cNvSpPr txBox="1">
            <a:spLocks noChangeArrowheads="1"/>
          </p:cNvSpPr>
          <p:nvPr/>
        </p:nvSpPr>
        <p:spPr bwMode="auto">
          <a:xfrm>
            <a:off x="5511800" y="6477000"/>
            <a:ext cx="4302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Venule</a:t>
            </a:r>
          </a:p>
        </p:txBody>
      </p:sp>
      <p:sp>
        <p:nvSpPr>
          <p:cNvPr id="13325" name="TextBox 152"/>
          <p:cNvSpPr txBox="1">
            <a:spLocks noChangeArrowheads="1"/>
          </p:cNvSpPr>
          <p:nvPr/>
        </p:nvSpPr>
        <p:spPr bwMode="auto">
          <a:xfrm>
            <a:off x="3695700" y="6477000"/>
            <a:ext cx="5159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Arteriole</a:t>
            </a:r>
          </a:p>
        </p:txBody>
      </p:sp>
      <p:sp>
        <p:nvSpPr>
          <p:cNvPr id="13326" name="TextBox 153"/>
          <p:cNvSpPr txBox="1">
            <a:spLocks noChangeArrowheads="1"/>
          </p:cNvSpPr>
          <p:nvPr/>
        </p:nvSpPr>
        <p:spPr bwMode="auto">
          <a:xfrm>
            <a:off x="2933700" y="6680200"/>
            <a:ext cx="11287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 b="1"/>
              <a:t>(b) Sphincters closed</a:t>
            </a:r>
          </a:p>
        </p:txBody>
      </p:sp>
      <p:sp>
        <p:nvSpPr>
          <p:cNvPr id="13327" name="Freeform 62"/>
          <p:cNvSpPr>
            <a:spLocks/>
          </p:cNvSpPr>
          <p:nvPr/>
        </p:nvSpPr>
        <p:spPr bwMode="auto">
          <a:xfrm>
            <a:off x="4948238" y="400050"/>
            <a:ext cx="269875" cy="822325"/>
          </a:xfrm>
          <a:custGeom>
            <a:avLst/>
            <a:gdLst>
              <a:gd name="T0" fmla="*/ 2147483647 w 170"/>
              <a:gd name="T1" fmla="*/ 0 h 518"/>
              <a:gd name="T2" fmla="*/ 2147483647 w 170"/>
              <a:gd name="T3" fmla="*/ 0 h 518"/>
              <a:gd name="T4" fmla="*/ 0 w 170"/>
              <a:gd name="T5" fmla="*/ 2147483647 h 518"/>
              <a:gd name="T6" fmla="*/ 0 60000 65536"/>
              <a:gd name="T7" fmla="*/ 0 60000 65536"/>
              <a:gd name="T8" fmla="*/ 0 60000 65536"/>
              <a:gd name="T9" fmla="*/ 0 w 170"/>
              <a:gd name="T10" fmla="*/ 0 h 518"/>
              <a:gd name="T11" fmla="*/ 170 w 170"/>
              <a:gd name="T12" fmla="*/ 518 h 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518">
                <a:moveTo>
                  <a:pt x="170" y="0"/>
                </a:moveTo>
                <a:lnTo>
                  <a:pt x="89" y="0"/>
                </a:lnTo>
                <a:lnTo>
                  <a:pt x="0" y="518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8" name="Freeform 65"/>
          <p:cNvSpPr>
            <a:spLocks/>
          </p:cNvSpPr>
          <p:nvPr/>
        </p:nvSpPr>
        <p:spPr bwMode="auto">
          <a:xfrm>
            <a:off x="4229100" y="2295525"/>
            <a:ext cx="504825" cy="385763"/>
          </a:xfrm>
          <a:custGeom>
            <a:avLst/>
            <a:gdLst>
              <a:gd name="T0" fmla="*/ 2147483647 w 318"/>
              <a:gd name="T1" fmla="*/ 2147483647 h 243"/>
              <a:gd name="T2" fmla="*/ 2147483647 w 318"/>
              <a:gd name="T3" fmla="*/ 2147483647 h 243"/>
              <a:gd name="T4" fmla="*/ 0 w 318"/>
              <a:gd name="T5" fmla="*/ 0 h 243"/>
              <a:gd name="T6" fmla="*/ 0 60000 65536"/>
              <a:gd name="T7" fmla="*/ 0 60000 65536"/>
              <a:gd name="T8" fmla="*/ 0 60000 65536"/>
              <a:gd name="T9" fmla="*/ 0 w 318"/>
              <a:gd name="T10" fmla="*/ 0 h 243"/>
              <a:gd name="T11" fmla="*/ 318 w 318"/>
              <a:gd name="T12" fmla="*/ 243 h 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" h="243">
                <a:moveTo>
                  <a:pt x="318" y="243"/>
                </a:moveTo>
                <a:lnTo>
                  <a:pt x="247" y="243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9" name="Freeform 66"/>
          <p:cNvSpPr>
            <a:spLocks/>
          </p:cNvSpPr>
          <p:nvPr/>
        </p:nvSpPr>
        <p:spPr bwMode="auto">
          <a:xfrm>
            <a:off x="4494213" y="2071688"/>
            <a:ext cx="304800" cy="609600"/>
          </a:xfrm>
          <a:custGeom>
            <a:avLst/>
            <a:gdLst>
              <a:gd name="T0" fmla="*/ 0 w 192"/>
              <a:gd name="T1" fmla="*/ 2147483647 h 384"/>
              <a:gd name="T2" fmla="*/ 2147483647 w 192"/>
              <a:gd name="T3" fmla="*/ 2147483647 h 384"/>
              <a:gd name="T4" fmla="*/ 2147483647 w 192"/>
              <a:gd name="T5" fmla="*/ 0 h 384"/>
              <a:gd name="T6" fmla="*/ 0 60000 65536"/>
              <a:gd name="T7" fmla="*/ 0 60000 65536"/>
              <a:gd name="T8" fmla="*/ 0 60000 65536"/>
              <a:gd name="T9" fmla="*/ 0 w 192"/>
              <a:gd name="T10" fmla="*/ 0 h 384"/>
              <a:gd name="T11" fmla="*/ 192 w 19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84">
                <a:moveTo>
                  <a:pt x="0" y="48"/>
                </a:moveTo>
                <a:lnTo>
                  <a:pt x="80" y="384"/>
                </a:lnTo>
                <a:lnTo>
                  <a:pt x="192" y="0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0" name="Freeform 67"/>
          <p:cNvSpPr>
            <a:spLocks/>
          </p:cNvSpPr>
          <p:nvPr/>
        </p:nvSpPr>
        <p:spPr bwMode="auto">
          <a:xfrm>
            <a:off x="3482975" y="365125"/>
            <a:ext cx="974725" cy="1046163"/>
          </a:xfrm>
          <a:custGeom>
            <a:avLst/>
            <a:gdLst>
              <a:gd name="T0" fmla="*/ 0 w 614"/>
              <a:gd name="T1" fmla="*/ 0 h 659"/>
              <a:gd name="T2" fmla="*/ 2147483647 w 614"/>
              <a:gd name="T3" fmla="*/ 0 h 659"/>
              <a:gd name="T4" fmla="*/ 2147483647 w 614"/>
              <a:gd name="T5" fmla="*/ 2147483647 h 659"/>
              <a:gd name="T6" fmla="*/ 0 60000 65536"/>
              <a:gd name="T7" fmla="*/ 0 60000 65536"/>
              <a:gd name="T8" fmla="*/ 0 60000 65536"/>
              <a:gd name="T9" fmla="*/ 0 w 614"/>
              <a:gd name="T10" fmla="*/ 0 h 659"/>
              <a:gd name="T11" fmla="*/ 614 w 614"/>
              <a:gd name="T12" fmla="*/ 659 h 6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4" h="659">
                <a:moveTo>
                  <a:pt x="0" y="0"/>
                </a:moveTo>
                <a:lnTo>
                  <a:pt x="374" y="0"/>
                </a:lnTo>
                <a:lnTo>
                  <a:pt x="614" y="659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1" name="Freeform 68"/>
          <p:cNvSpPr>
            <a:spLocks/>
          </p:cNvSpPr>
          <p:nvPr/>
        </p:nvSpPr>
        <p:spPr bwMode="auto">
          <a:xfrm>
            <a:off x="3482975" y="644525"/>
            <a:ext cx="439738" cy="835025"/>
          </a:xfrm>
          <a:custGeom>
            <a:avLst/>
            <a:gdLst>
              <a:gd name="T0" fmla="*/ 0 w 277"/>
              <a:gd name="T1" fmla="*/ 0 h 526"/>
              <a:gd name="T2" fmla="*/ 2147483647 w 277"/>
              <a:gd name="T3" fmla="*/ 0 h 526"/>
              <a:gd name="T4" fmla="*/ 2147483647 w 277"/>
              <a:gd name="T5" fmla="*/ 2147483647 h 526"/>
              <a:gd name="T6" fmla="*/ 0 60000 65536"/>
              <a:gd name="T7" fmla="*/ 0 60000 65536"/>
              <a:gd name="T8" fmla="*/ 0 60000 65536"/>
              <a:gd name="T9" fmla="*/ 0 w 277"/>
              <a:gd name="T10" fmla="*/ 0 h 526"/>
              <a:gd name="T11" fmla="*/ 277 w 277"/>
              <a:gd name="T12" fmla="*/ 526 h 5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7" h="526">
                <a:moveTo>
                  <a:pt x="0" y="0"/>
                </a:moveTo>
                <a:lnTo>
                  <a:pt x="94" y="0"/>
                </a:lnTo>
                <a:lnTo>
                  <a:pt x="277" y="526"/>
                </a:ln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20.7</a:t>
            </a:r>
          </a:p>
        </p:txBody>
      </p:sp>
      <p:sp>
        <p:nvSpPr>
          <p:cNvPr id="13333" name="Freeform 29"/>
          <p:cNvSpPr>
            <a:spLocks/>
          </p:cNvSpPr>
          <p:nvPr/>
        </p:nvSpPr>
        <p:spPr bwMode="auto">
          <a:xfrm>
            <a:off x="3541713" y="742950"/>
            <a:ext cx="74612" cy="119063"/>
          </a:xfrm>
          <a:custGeom>
            <a:avLst/>
            <a:gdLst>
              <a:gd name="T0" fmla="*/ 2147483647 w 47"/>
              <a:gd name="T1" fmla="*/ 2147483647 h 75"/>
              <a:gd name="T2" fmla="*/ 0 w 47"/>
              <a:gd name="T3" fmla="*/ 2147483647 h 75"/>
              <a:gd name="T4" fmla="*/ 0 w 47"/>
              <a:gd name="T5" fmla="*/ 2147483647 h 75"/>
              <a:gd name="T6" fmla="*/ 0 w 47"/>
              <a:gd name="T7" fmla="*/ 2147483647 h 75"/>
              <a:gd name="T8" fmla="*/ 2147483647 w 47"/>
              <a:gd name="T9" fmla="*/ 2147483647 h 75"/>
              <a:gd name="T10" fmla="*/ 2147483647 w 47"/>
              <a:gd name="T11" fmla="*/ 0 h 75"/>
              <a:gd name="T12" fmla="*/ 2147483647 w 47"/>
              <a:gd name="T13" fmla="*/ 0 h 75"/>
              <a:gd name="T14" fmla="*/ 2147483647 w 47"/>
              <a:gd name="T15" fmla="*/ 2147483647 h 75"/>
              <a:gd name="T16" fmla="*/ 2147483647 w 47"/>
              <a:gd name="T17" fmla="*/ 2147483647 h 75"/>
              <a:gd name="T18" fmla="*/ 2147483647 w 47"/>
              <a:gd name="T19" fmla="*/ 2147483647 h 75"/>
              <a:gd name="T20" fmla="*/ 2147483647 w 47"/>
              <a:gd name="T21" fmla="*/ 2147483647 h 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7"/>
              <a:gd name="T34" fmla="*/ 0 h 75"/>
              <a:gd name="T35" fmla="*/ 47 w 47"/>
              <a:gd name="T36" fmla="*/ 75 h 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7" h="75">
                <a:moveTo>
                  <a:pt x="23" y="54"/>
                </a:moveTo>
                <a:lnTo>
                  <a:pt x="0" y="58"/>
                </a:lnTo>
                <a:lnTo>
                  <a:pt x="0" y="56"/>
                </a:lnTo>
                <a:lnTo>
                  <a:pt x="20" y="32"/>
                </a:lnTo>
                <a:lnTo>
                  <a:pt x="47" y="0"/>
                </a:lnTo>
                <a:lnTo>
                  <a:pt x="42" y="41"/>
                </a:lnTo>
                <a:lnTo>
                  <a:pt x="39" y="73"/>
                </a:lnTo>
                <a:lnTo>
                  <a:pt x="39" y="75"/>
                </a:lnTo>
                <a:lnTo>
                  <a:pt x="23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4" name="Freeform 30"/>
          <p:cNvSpPr>
            <a:spLocks/>
          </p:cNvSpPr>
          <p:nvPr/>
        </p:nvSpPr>
        <p:spPr bwMode="auto">
          <a:xfrm>
            <a:off x="3541713" y="4194175"/>
            <a:ext cx="74612" cy="115888"/>
          </a:xfrm>
          <a:custGeom>
            <a:avLst/>
            <a:gdLst>
              <a:gd name="T0" fmla="*/ 2147483647 w 47"/>
              <a:gd name="T1" fmla="*/ 2147483647 h 73"/>
              <a:gd name="T2" fmla="*/ 0 w 47"/>
              <a:gd name="T3" fmla="*/ 2147483647 h 73"/>
              <a:gd name="T4" fmla="*/ 0 w 47"/>
              <a:gd name="T5" fmla="*/ 2147483647 h 73"/>
              <a:gd name="T6" fmla="*/ 0 w 47"/>
              <a:gd name="T7" fmla="*/ 2147483647 h 73"/>
              <a:gd name="T8" fmla="*/ 2147483647 w 47"/>
              <a:gd name="T9" fmla="*/ 2147483647 h 73"/>
              <a:gd name="T10" fmla="*/ 2147483647 w 47"/>
              <a:gd name="T11" fmla="*/ 0 h 73"/>
              <a:gd name="T12" fmla="*/ 2147483647 w 47"/>
              <a:gd name="T13" fmla="*/ 0 h 73"/>
              <a:gd name="T14" fmla="*/ 2147483647 w 47"/>
              <a:gd name="T15" fmla="*/ 2147483647 h 73"/>
              <a:gd name="T16" fmla="*/ 2147483647 w 47"/>
              <a:gd name="T17" fmla="*/ 2147483647 h 73"/>
              <a:gd name="T18" fmla="*/ 2147483647 w 47"/>
              <a:gd name="T19" fmla="*/ 2147483647 h 73"/>
              <a:gd name="T20" fmla="*/ 2147483647 w 47"/>
              <a:gd name="T21" fmla="*/ 2147483647 h 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7"/>
              <a:gd name="T34" fmla="*/ 0 h 73"/>
              <a:gd name="T35" fmla="*/ 47 w 47"/>
              <a:gd name="T36" fmla="*/ 73 h 7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7" h="73">
                <a:moveTo>
                  <a:pt x="23" y="55"/>
                </a:moveTo>
                <a:lnTo>
                  <a:pt x="0" y="58"/>
                </a:lnTo>
                <a:lnTo>
                  <a:pt x="0" y="56"/>
                </a:lnTo>
                <a:lnTo>
                  <a:pt x="20" y="33"/>
                </a:lnTo>
                <a:lnTo>
                  <a:pt x="47" y="0"/>
                </a:lnTo>
                <a:lnTo>
                  <a:pt x="42" y="41"/>
                </a:lnTo>
                <a:lnTo>
                  <a:pt x="39" y="73"/>
                </a:lnTo>
                <a:lnTo>
                  <a:pt x="23" y="55"/>
                </a:lnTo>
                <a:close/>
              </a:path>
            </a:pathLst>
          </a:custGeom>
          <a:solidFill>
            <a:srgbClr val="000000"/>
          </a:solidFill>
          <a:ln w="8001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5" name="Freeform 31"/>
          <p:cNvSpPr>
            <a:spLocks/>
          </p:cNvSpPr>
          <p:nvPr/>
        </p:nvSpPr>
        <p:spPr bwMode="auto">
          <a:xfrm>
            <a:off x="3951288" y="2241550"/>
            <a:ext cx="138112" cy="169863"/>
          </a:xfrm>
          <a:custGeom>
            <a:avLst/>
            <a:gdLst>
              <a:gd name="T0" fmla="*/ 0 w 87"/>
              <a:gd name="T1" fmla="*/ 0 h 107"/>
              <a:gd name="T2" fmla="*/ 0 w 87"/>
              <a:gd name="T3" fmla="*/ 0 h 107"/>
              <a:gd name="T4" fmla="*/ 2147483647 w 87"/>
              <a:gd name="T5" fmla="*/ 2147483647 h 107"/>
              <a:gd name="T6" fmla="*/ 2147483647 w 87"/>
              <a:gd name="T7" fmla="*/ 2147483647 h 107"/>
              <a:gd name="T8" fmla="*/ 2147483647 w 87"/>
              <a:gd name="T9" fmla="*/ 2147483647 h 107"/>
              <a:gd name="T10" fmla="*/ 2147483647 w 87"/>
              <a:gd name="T11" fmla="*/ 2147483647 h 107"/>
              <a:gd name="T12" fmla="*/ 2147483647 w 87"/>
              <a:gd name="T13" fmla="*/ 2147483647 h 107"/>
              <a:gd name="T14" fmla="*/ 2147483647 w 87"/>
              <a:gd name="T15" fmla="*/ 2147483647 h 107"/>
              <a:gd name="T16" fmla="*/ 2147483647 w 87"/>
              <a:gd name="T17" fmla="*/ 2147483647 h 107"/>
              <a:gd name="T18" fmla="*/ 2147483647 w 87"/>
              <a:gd name="T19" fmla="*/ 2147483647 h 1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7"/>
              <a:gd name="T31" fmla="*/ 0 h 107"/>
              <a:gd name="T32" fmla="*/ 87 w 87"/>
              <a:gd name="T33" fmla="*/ 107 h 1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7" h="107">
                <a:moveTo>
                  <a:pt x="0" y="0"/>
                </a:moveTo>
                <a:lnTo>
                  <a:pt x="0" y="0"/>
                </a:lnTo>
                <a:lnTo>
                  <a:pt x="3" y="8"/>
                </a:lnTo>
                <a:lnTo>
                  <a:pt x="10" y="22"/>
                </a:lnTo>
                <a:lnTo>
                  <a:pt x="20" y="37"/>
                </a:lnTo>
                <a:lnTo>
                  <a:pt x="32" y="54"/>
                </a:lnTo>
                <a:lnTo>
                  <a:pt x="44" y="71"/>
                </a:lnTo>
                <a:lnTo>
                  <a:pt x="60" y="86"/>
                </a:lnTo>
                <a:lnTo>
                  <a:pt x="73" y="98"/>
                </a:lnTo>
                <a:lnTo>
                  <a:pt x="87" y="107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6" name="Freeform 32"/>
          <p:cNvSpPr>
            <a:spLocks/>
          </p:cNvSpPr>
          <p:nvPr/>
        </p:nvSpPr>
        <p:spPr bwMode="auto">
          <a:xfrm>
            <a:off x="4062413" y="1539875"/>
            <a:ext cx="88900" cy="139700"/>
          </a:xfrm>
          <a:custGeom>
            <a:avLst/>
            <a:gdLst>
              <a:gd name="T0" fmla="*/ 2147483647 w 56"/>
              <a:gd name="T1" fmla="*/ 0 h 88"/>
              <a:gd name="T2" fmla="*/ 2147483647 w 56"/>
              <a:gd name="T3" fmla="*/ 0 h 88"/>
              <a:gd name="T4" fmla="*/ 2147483647 w 56"/>
              <a:gd name="T5" fmla="*/ 2147483647 h 88"/>
              <a:gd name="T6" fmla="*/ 2147483647 w 56"/>
              <a:gd name="T7" fmla="*/ 2147483647 h 88"/>
              <a:gd name="T8" fmla="*/ 2147483647 w 56"/>
              <a:gd name="T9" fmla="*/ 2147483647 h 88"/>
              <a:gd name="T10" fmla="*/ 2147483647 w 56"/>
              <a:gd name="T11" fmla="*/ 2147483647 h 88"/>
              <a:gd name="T12" fmla="*/ 2147483647 w 56"/>
              <a:gd name="T13" fmla="*/ 2147483647 h 88"/>
              <a:gd name="T14" fmla="*/ 0 w 56"/>
              <a:gd name="T15" fmla="*/ 2147483647 h 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88"/>
              <a:gd name="T26" fmla="*/ 56 w 56"/>
              <a:gd name="T27" fmla="*/ 88 h 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88">
                <a:moveTo>
                  <a:pt x="56" y="0"/>
                </a:moveTo>
                <a:lnTo>
                  <a:pt x="56" y="0"/>
                </a:lnTo>
                <a:lnTo>
                  <a:pt x="56" y="8"/>
                </a:lnTo>
                <a:lnTo>
                  <a:pt x="54" y="17"/>
                </a:lnTo>
                <a:lnTo>
                  <a:pt x="49" y="27"/>
                </a:lnTo>
                <a:lnTo>
                  <a:pt x="44" y="37"/>
                </a:lnTo>
                <a:lnTo>
                  <a:pt x="25" y="61"/>
                </a:lnTo>
                <a:lnTo>
                  <a:pt x="0" y="88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7" name="Freeform 33"/>
          <p:cNvSpPr>
            <a:spLocks/>
          </p:cNvSpPr>
          <p:nvPr/>
        </p:nvSpPr>
        <p:spPr bwMode="auto">
          <a:xfrm>
            <a:off x="3773488" y="1844675"/>
            <a:ext cx="173037" cy="142875"/>
          </a:xfrm>
          <a:custGeom>
            <a:avLst/>
            <a:gdLst>
              <a:gd name="T0" fmla="*/ 0 w 109"/>
              <a:gd name="T1" fmla="*/ 0 h 90"/>
              <a:gd name="T2" fmla="*/ 0 w 109"/>
              <a:gd name="T3" fmla="*/ 0 h 90"/>
              <a:gd name="T4" fmla="*/ 2147483647 w 109"/>
              <a:gd name="T5" fmla="*/ 2147483647 h 90"/>
              <a:gd name="T6" fmla="*/ 2147483647 w 109"/>
              <a:gd name="T7" fmla="*/ 2147483647 h 90"/>
              <a:gd name="T8" fmla="*/ 2147483647 w 109"/>
              <a:gd name="T9" fmla="*/ 2147483647 h 90"/>
              <a:gd name="T10" fmla="*/ 2147483647 w 109"/>
              <a:gd name="T11" fmla="*/ 2147483647 h 90"/>
              <a:gd name="T12" fmla="*/ 2147483647 w 109"/>
              <a:gd name="T13" fmla="*/ 2147483647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9"/>
              <a:gd name="T22" fmla="*/ 0 h 90"/>
              <a:gd name="T23" fmla="*/ 109 w 109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9" h="90">
                <a:moveTo>
                  <a:pt x="0" y="0"/>
                </a:moveTo>
                <a:lnTo>
                  <a:pt x="0" y="0"/>
                </a:lnTo>
                <a:lnTo>
                  <a:pt x="20" y="12"/>
                </a:lnTo>
                <a:lnTo>
                  <a:pt x="37" y="23"/>
                </a:lnTo>
                <a:lnTo>
                  <a:pt x="68" y="49"/>
                </a:lnTo>
                <a:lnTo>
                  <a:pt x="92" y="71"/>
                </a:lnTo>
                <a:lnTo>
                  <a:pt x="109" y="9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8" name="Freeform 34"/>
          <p:cNvSpPr>
            <a:spLocks/>
          </p:cNvSpPr>
          <p:nvPr/>
        </p:nvSpPr>
        <p:spPr bwMode="auto">
          <a:xfrm>
            <a:off x="4259263" y="1841500"/>
            <a:ext cx="192087" cy="123825"/>
          </a:xfrm>
          <a:custGeom>
            <a:avLst/>
            <a:gdLst>
              <a:gd name="T0" fmla="*/ 0 w 121"/>
              <a:gd name="T1" fmla="*/ 2147483647 h 78"/>
              <a:gd name="T2" fmla="*/ 0 w 121"/>
              <a:gd name="T3" fmla="*/ 2147483647 h 78"/>
              <a:gd name="T4" fmla="*/ 2147483647 w 121"/>
              <a:gd name="T5" fmla="*/ 2147483647 h 78"/>
              <a:gd name="T6" fmla="*/ 2147483647 w 121"/>
              <a:gd name="T7" fmla="*/ 2147483647 h 78"/>
              <a:gd name="T8" fmla="*/ 2147483647 w 121"/>
              <a:gd name="T9" fmla="*/ 2147483647 h 78"/>
              <a:gd name="T10" fmla="*/ 2147483647 w 121"/>
              <a:gd name="T11" fmla="*/ 2147483647 h 78"/>
              <a:gd name="T12" fmla="*/ 2147483647 w 121"/>
              <a:gd name="T13" fmla="*/ 2147483647 h 78"/>
              <a:gd name="T14" fmla="*/ 2147483647 w 121"/>
              <a:gd name="T15" fmla="*/ 2147483647 h 78"/>
              <a:gd name="T16" fmla="*/ 2147483647 w 121"/>
              <a:gd name="T17" fmla="*/ 0 h 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78"/>
              <a:gd name="T29" fmla="*/ 121 w 121"/>
              <a:gd name="T30" fmla="*/ 78 h 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78">
                <a:moveTo>
                  <a:pt x="0" y="78"/>
                </a:moveTo>
                <a:lnTo>
                  <a:pt x="0" y="78"/>
                </a:lnTo>
                <a:lnTo>
                  <a:pt x="32" y="65"/>
                </a:lnTo>
                <a:lnTo>
                  <a:pt x="48" y="58"/>
                </a:lnTo>
                <a:lnTo>
                  <a:pt x="63" y="49"/>
                </a:lnTo>
                <a:lnTo>
                  <a:pt x="76" y="39"/>
                </a:lnTo>
                <a:lnTo>
                  <a:pt x="90" y="29"/>
                </a:lnTo>
                <a:lnTo>
                  <a:pt x="105" y="15"/>
                </a:lnTo>
                <a:lnTo>
                  <a:pt x="121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9" name="Freeform 35"/>
          <p:cNvSpPr>
            <a:spLocks/>
          </p:cNvSpPr>
          <p:nvPr/>
        </p:nvSpPr>
        <p:spPr bwMode="auto">
          <a:xfrm>
            <a:off x="4748213" y="1895475"/>
            <a:ext cx="61912" cy="130175"/>
          </a:xfrm>
          <a:custGeom>
            <a:avLst/>
            <a:gdLst>
              <a:gd name="T0" fmla="*/ 0 w 39"/>
              <a:gd name="T1" fmla="*/ 2147483647 h 82"/>
              <a:gd name="T2" fmla="*/ 0 w 39"/>
              <a:gd name="T3" fmla="*/ 2147483647 h 82"/>
              <a:gd name="T4" fmla="*/ 2147483647 w 39"/>
              <a:gd name="T5" fmla="*/ 2147483647 h 82"/>
              <a:gd name="T6" fmla="*/ 2147483647 w 39"/>
              <a:gd name="T7" fmla="*/ 2147483647 h 82"/>
              <a:gd name="T8" fmla="*/ 2147483647 w 39"/>
              <a:gd name="T9" fmla="*/ 2147483647 h 82"/>
              <a:gd name="T10" fmla="*/ 2147483647 w 39"/>
              <a:gd name="T11" fmla="*/ 2147483647 h 82"/>
              <a:gd name="T12" fmla="*/ 2147483647 w 39"/>
              <a:gd name="T13" fmla="*/ 2147483647 h 82"/>
              <a:gd name="T14" fmla="*/ 2147483647 w 39"/>
              <a:gd name="T15" fmla="*/ 2147483647 h 82"/>
              <a:gd name="T16" fmla="*/ 2147483647 w 39"/>
              <a:gd name="T17" fmla="*/ 2147483647 h 82"/>
              <a:gd name="T18" fmla="*/ 2147483647 w 39"/>
              <a:gd name="T19" fmla="*/ 0 h 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"/>
              <a:gd name="T31" fmla="*/ 0 h 82"/>
              <a:gd name="T32" fmla="*/ 39 w 39"/>
              <a:gd name="T33" fmla="*/ 82 h 8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" h="82">
                <a:moveTo>
                  <a:pt x="0" y="82"/>
                </a:moveTo>
                <a:lnTo>
                  <a:pt x="0" y="82"/>
                </a:lnTo>
                <a:lnTo>
                  <a:pt x="8" y="76"/>
                </a:lnTo>
                <a:lnTo>
                  <a:pt x="15" y="71"/>
                </a:lnTo>
                <a:lnTo>
                  <a:pt x="22" y="63"/>
                </a:lnTo>
                <a:lnTo>
                  <a:pt x="29" y="53"/>
                </a:lnTo>
                <a:lnTo>
                  <a:pt x="34" y="41"/>
                </a:lnTo>
                <a:lnTo>
                  <a:pt x="37" y="29"/>
                </a:lnTo>
                <a:lnTo>
                  <a:pt x="39" y="15"/>
                </a:lnTo>
                <a:lnTo>
                  <a:pt x="39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0" name="Freeform 36"/>
          <p:cNvSpPr>
            <a:spLocks/>
          </p:cNvSpPr>
          <p:nvPr/>
        </p:nvSpPr>
        <p:spPr bwMode="auto">
          <a:xfrm>
            <a:off x="5065713" y="1665288"/>
            <a:ext cx="63500" cy="230187"/>
          </a:xfrm>
          <a:custGeom>
            <a:avLst/>
            <a:gdLst>
              <a:gd name="T0" fmla="*/ 2147483647 w 40"/>
              <a:gd name="T1" fmla="*/ 2147483647 h 145"/>
              <a:gd name="T2" fmla="*/ 2147483647 w 40"/>
              <a:gd name="T3" fmla="*/ 2147483647 h 145"/>
              <a:gd name="T4" fmla="*/ 2147483647 w 40"/>
              <a:gd name="T5" fmla="*/ 2147483647 h 145"/>
              <a:gd name="T6" fmla="*/ 2147483647 w 40"/>
              <a:gd name="T7" fmla="*/ 2147483647 h 145"/>
              <a:gd name="T8" fmla="*/ 2147483647 w 40"/>
              <a:gd name="T9" fmla="*/ 2147483647 h 145"/>
              <a:gd name="T10" fmla="*/ 2147483647 w 40"/>
              <a:gd name="T11" fmla="*/ 2147483647 h 145"/>
              <a:gd name="T12" fmla="*/ 2147483647 w 40"/>
              <a:gd name="T13" fmla="*/ 2147483647 h 145"/>
              <a:gd name="T14" fmla="*/ 0 w 40"/>
              <a:gd name="T15" fmla="*/ 2147483647 h 145"/>
              <a:gd name="T16" fmla="*/ 0 w 40"/>
              <a:gd name="T17" fmla="*/ 2147483647 h 145"/>
              <a:gd name="T18" fmla="*/ 0 w 40"/>
              <a:gd name="T19" fmla="*/ 2147483647 h 145"/>
              <a:gd name="T20" fmla="*/ 2147483647 w 40"/>
              <a:gd name="T21" fmla="*/ 2147483647 h 145"/>
              <a:gd name="T22" fmla="*/ 2147483647 w 40"/>
              <a:gd name="T23" fmla="*/ 0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"/>
              <a:gd name="T37" fmla="*/ 0 h 145"/>
              <a:gd name="T38" fmla="*/ 40 w 40"/>
              <a:gd name="T39" fmla="*/ 145 h 14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" h="145">
                <a:moveTo>
                  <a:pt x="40" y="145"/>
                </a:moveTo>
                <a:lnTo>
                  <a:pt x="40" y="145"/>
                </a:lnTo>
                <a:lnTo>
                  <a:pt x="34" y="131"/>
                </a:lnTo>
                <a:lnTo>
                  <a:pt x="28" y="118"/>
                </a:lnTo>
                <a:lnTo>
                  <a:pt x="19" y="104"/>
                </a:lnTo>
                <a:lnTo>
                  <a:pt x="11" y="89"/>
                </a:lnTo>
                <a:lnTo>
                  <a:pt x="5" y="72"/>
                </a:lnTo>
                <a:lnTo>
                  <a:pt x="0" y="51"/>
                </a:lnTo>
                <a:lnTo>
                  <a:pt x="0" y="40"/>
                </a:lnTo>
                <a:lnTo>
                  <a:pt x="0" y="28"/>
                </a:lnTo>
                <a:lnTo>
                  <a:pt x="4" y="14"/>
                </a:lnTo>
                <a:lnTo>
                  <a:pt x="7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1" name="Freeform 37"/>
          <p:cNvSpPr>
            <a:spLocks/>
          </p:cNvSpPr>
          <p:nvPr/>
        </p:nvSpPr>
        <p:spPr bwMode="auto">
          <a:xfrm>
            <a:off x="4683125" y="1547813"/>
            <a:ext cx="165100" cy="155575"/>
          </a:xfrm>
          <a:custGeom>
            <a:avLst/>
            <a:gdLst>
              <a:gd name="T0" fmla="*/ 0 w 104"/>
              <a:gd name="T1" fmla="*/ 2147483647 h 98"/>
              <a:gd name="T2" fmla="*/ 0 w 104"/>
              <a:gd name="T3" fmla="*/ 2147483647 h 98"/>
              <a:gd name="T4" fmla="*/ 0 w 104"/>
              <a:gd name="T5" fmla="*/ 2147483647 h 98"/>
              <a:gd name="T6" fmla="*/ 0 w 104"/>
              <a:gd name="T7" fmla="*/ 2147483647 h 98"/>
              <a:gd name="T8" fmla="*/ 2147483647 w 104"/>
              <a:gd name="T9" fmla="*/ 2147483647 h 98"/>
              <a:gd name="T10" fmla="*/ 2147483647 w 104"/>
              <a:gd name="T11" fmla="*/ 2147483647 h 98"/>
              <a:gd name="T12" fmla="*/ 2147483647 w 104"/>
              <a:gd name="T13" fmla="*/ 2147483647 h 98"/>
              <a:gd name="T14" fmla="*/ 2147483647 w 104"/>
              <a:gd name="T15" fmla="*/ 2147483647 h 98"/>
              <a:gd name="T16" fmla="*/ 2147483647 w 104"/>
              <a:gd name="T17" fmla="*/ 2147483647 h 98"/>
              <a:gd name="T18" fmla="*/ 2147483647 w 104"/>
              <a:gd name="T19" fmla="*/ 2147483647 h 98"/>
              <a:gd name="T20" fmla="*/ 2147483647 w 104"/>
              <a:gd name="T21" fmla="*/ 2147483647 h 98"/>
              <a:gd name="T22" fmla="*/ 2147483647 w 104"/>
              <a:gd name="T23" fmla="*/ 0 h 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4"/>
              <a:gd name="T37" fmla="*/ 0 h 98"/>
              <a:gd name="T38" fmla="*/ 104 w 104"/>
              <a:gd name="T39" fmla="*/ 98 h 9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4" h="98">
                <a:moveTo>
                  <a:pt x="0" y="97"/>
                </a:moveTo>
                <a:lnTo>
                  <a:pt x="0" y="97"/>
                </a:lnTo>
                <a:lnTo>
                  <a:pt x="0" y="98"/>
                </a:lnTo>
                <a:lnTo>
                  <a:pt x="0" y="97"/>
                </a:lnTo>
                <a:lnTo>
                  <a:pt x="5" y="88"/>
                </a:lnTo>
                <a:lnTo>
                  <a:pt x="14" y="74"/>
                </a:lnTo>
                <a:lnTo>
                  <a:pt x="25" y="59"/>
                </a:lnTo>
                <a:lnTo>
                  <a:pt x="42" y="42"/>
                </a:lnTo>
                <a:lnTo>
                  <a:pt x="59" y="25"/>
                </a:lnTo>
                <a:lnTo>
                  <a:pt x="82" y="10"/>
                </a:lnTo>
                <a:lnTo>
                  <a:pt x="92" y="5"/>
                </a:lnTo>
                <a:lnTo>
                  <a:pt x="104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2" name="Freeform 38"/>
          <p:cNvSpPr>
            <a:spLocks/>
          </p:cNvSpPr>
          <p:nvPr/>
        </p:nvSpPr>
        <p:spPr bwMode="auto">
          <a:xfrm>
            <a:off x="4019550" y="2346325"/>
            <a:ext cx="109538" cy="92075"/>
          </a:xfrm>
          <a:custGeom>
            <a:avLst/>
            <a:gdLst>
              <a:gd name="T0" fmla="*/ 2147483647 w 69"/>
              <a:gd name="T1" fmla="*/ 2147483647 h 58"/>
              <a:gd name="T2" fmla="*/ 2147483647 w 69"/>
              <a:gd name="T3" fmla="*/ 0 h 58"/>
              <a:gd name="T4" fmla="*/ 2147483647 w 69"/>
              <a:gd name="T5" fmla="*/ 0 h 58"/>
              <a:gd name="T6" fmla="*/ 2147483647 w 69"/>
              <a:gd name="T7" fmla="*/ 0 h 58"/>
              <a:gd name="T8" fmla="*/ 2147483647 w 69"/>
              <a:gd name="T9" fmla="*/ 2147483647 h 58"/>
              <a:gd name="T10" fmla="*/ 2147483647 w 69"/>
              <a:gd name="T11" fmla="*/ 2147483647 h 58"/>
              <a:gd name="T12" fmla="*/ 2147483647 w 69"/>
              <a:gd name="T13" fmla="*/ 2147483647 h 58"/>
              <a:gd name="T14" fmla="*/ 2147483647 w 69"/>
              <a:gd name="T15" fmla="*/ 2147483647 h 58"/>
              <a:gd name="T16" fmla="*/ 0 w 69"/>
              <a:gd name="T17" fmla="*/ 2147483647 h 58"/>
              <a:gd name="T18" fmla="*/ 0 w 69"/>
              <a:gd name="T19" fmla="*/ 2147483647 h 58"/>
              <a:gd name="T20" fmla="*/ 2147483647 w 69"/>
              <a:gd name="T21" fmla="*/ 2147483647 h 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58"/>
              <a:gd name="T35" fmla="*/ 69 w 69"/>
              <a:gd name="T36" fmla="*/ 58 h 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58">
                <a:moveTo>
                  <a:pt x="22" y="25"/>
                </a:moveTo>
                <a:lnTo>
                  <a:pt x="23" y="0"/>
                </a:lnTo>
                <a:lnTo>
                  <a:pt x="44" y="25"/>
                </a:lnTo>
                <a:lnTo>
                  <a:pt x="69" y="58"/>
                </a:lnTo>
                <a:lnTo>
                  <a:pt x="30" y="46"/>
                </a:lnTo>
                <a:lnTo>
                  <a:pt x="0" y="36"/>
                </a:lnTo>
                <a:lnTo>
                  <a:pt x="22" y="2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3" name="Freeform 39"/>
          <p:cNvSpPr>
            <a:spLocks/>
          </p:cNvSpPr>
          <p:nvPr/>
        </p:nvSpPr>
        <p:spPr bwMode="auto">
          <a:xfrm>
            <a:off x="3832225" y="996950"/>
            <a:ext cx="122238" cy="100013"/>
          </a:xfrm>
          <a:custGeom>
            <a:avLst/>
            <a:gdLst>
              <a:gd name="T0" fmla="*/ 0 w 77"/>
              <a:gd name="T1" fmla="*/ 2147483647 h 63"/>
              <a:gd name="T2" fmla="*/ 0 w 77"/>
              <a:gd name="T3" fmla="*/ 2147483647 h 63"/>
              <a:gd name="T4" fmla="*/ 2147483647 w 77"/>
              <a:gd name="T5" fmla="*/ 2147483647 h 63"/>
              <a:gd name="T6" fmla="*/ 2147483647 w 77"/>
              <a:gd name="T7" fmla="*/ 2147483647 h 63"/>
              <a:gd name="T8" fmla="*/ 2147483647 w 77"/>
              <a:gd name="T9" fmla="*/ 2147483647 h 63"/>
              <a:gd name="T10" fmla="*/ 2147483647 w 77"/>
              <a:gd name="T11" fmla="*/ 2147483647 h 63"/>
              <a:gd name="T12" fmla="*/ 2147483647 w 77"/>
              <a:gd name="T13" fmla="*/ 0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63"/>
              <a:gd name="T23" fmla="*/ 77 w 77"/>
              <a:gd name="T24" fmla="*/ 63 h 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63">
                <a:moveTo>
                  <a:pt x="0" y="63"/>
                </a:moveTo>
                <a:lnTo>
                  <a:pt x="0" y="63"/>
                </a:lnTo>
                <a:lnTo>
                  <a:pt x="7" y="59"/>
                </a:lnTo>
                <a:lnTo>
                  <a:pt x="17" y="56"/>
                </a:lnTo>
                <a:lnTo>
                  <a:pt x="36" y="41"/>
                </a:lnTo>
                <a:lnTo>
                  <a:pt x="56" y="22"/>
                </a:lnTo>
                <a:lnTo>
                  <a:pt x="77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4" name="Freeform 40"/>
          <p:cNvSpPr>
            <a:spLocks/>
          </p:cNvSpPr>
          <p:nvPr/>
        </p:nvSpPr>
        <p:spPr bwMode="auto">
          <a:xfrm>
            <a:off x="4714875" y="2459038"/>
            <a:ext cx="195263" cy="68262"/>
          </a:xfrm>
          <a:custGeom>
            <a:avLst/>
            <a:gdLst>
              <a:gd name="T0" fmla="*/ 0 w 123"/>
              <a:gd name="T1" fmla="*/ 2147483647 h 43"/>
              <a:gd name="T2" fmla="*/ 0 w 123"/>
              <a:gd name="T3" fmla="*/ 2147483647 h 43"/>
              <a:gd name="T4" fmla="*/ 2147483647 w 123"/>
              <a:gd name="T5" fmla="*/ 2147483647 h 43"/>
              <a:gd name="T6" fmla="*/ 2147483647 w 123"/>
              <a:gd name="T7" fmla="*/ 2147483647 h 43"/>
              <a:gd name="T8" fmla="*/ 2147483647 w 123"/>
              <a:gd name="T9" fmla="*/ 2147483647 h 43"/>
              <a:gd name="T10" fmla="*/ 2147483647 w 123"/>
              <a:gd name="T11" fmla="*/ 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3"/>
              <a:gd name="T19" fmla="*/ 0 h 43"/>
              <a:gd name="T20" fmla="*/ 123 w 123"/>
              <a:gd name="T21" fmla="*/ 43 h 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3" h="43">
                <a:moveTo>
                  <a:pt x="0" y="43"/>
                </a:moveTo>
                <a:lnTo>
                  <a:pt x="0" y="43"/>
                </a:lnTo>
                <a:lnTo>
                  <a:pt x="34" y="36"/>
                </a:lnTo>
                <a:lnTo>
                  <a:pt x="62" y="27"/>
                </a:lnTo>
                <a:lnTo>
                  <a:pt x="90" y="17"/>
                </a:lnTo>
                <a:lnTo>
                  <a:pt x="123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5" name="Freeform 41"/>
          <p:cNvSpPr>
            <a:spLocks/>
          </p:cNvSpPr>
          <p:nvPr/>
        </p:nvSpPr>
        <p:spPr bwMode="auto">
          <a:xfrm>
            <a:off x="3400425" y="5006975"/>
            <a:ext cx="65088" cy="355600"/>
          </a:xfrm>
          <a:custGeom>
            <a:avLst/>
            <a:gdLst>
              <a:gd name="T0" fmla="*/ 2147483647 w 41"/>
              <a:gd name="T1" fmla="*/ 2147483647 h 224"/>
              <a:gd name="T2" fmla="*/ 2147483647 w 41"/>
              <a:gd name="T3" fmla="*/ 2147483647 h 224"/>
              <a:gd name="T4" fmla="*/ 2147483647 w 41"/>
              <a:gd name="T5" fmla="*/ 2147483647 h 224"/>
              <a:gd name="T6" fmla="*/ 2147483647 w 41"/>
              <a:gd name="T7" fmla="*/ 2147483647 h 224"/>
              <a:gd name="T8" fmla="*/ 2147483647 w 41"/>
              <a:gd name="T9" fmla="*/ 2147483647 h 224"/>
              <a:gd name="T10" fmla="*/ 2147483647 w 41"/>
              <a:gd name="T11" fmla="*/ 2147483647 h 224"/>
              <a:gd name="T12" fmla="*/ 2147483647 w 41"/>
              <a:gd name="T13" fmla="*/ 2147483647 h 224"/>
              <a:gd name="T14" fmla="*/ 0 w 41"/>
              <a:gd name="T15" fmla="*/ 2147483647 h 224"/>
              <a:gd name="T16" fmla="*/ 0 w 41"/>
              <a:gd name="T17" fmla="*/ 2147483647 h 224"/>
              <a:gd name="T18" fmla="*/ 0 w 41"/>
              <a:gd name="T19" fmla="*/ 2147483647 h 224"/>
              <a:gd name="T20" fmla="*/ 2147483647 w 41"/>
              <a:gd name="T21" fmla="*/ 0 h 2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"/>
              <a:gd name="T34" fmla="*/ 0 h 224"/>
              <a:gd name="T35" fmla="*/ 41 w 41"/>
              <a:gd name="T36" fmla="*/ 224 h 2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" h="224">
                <a:moveTo>
                  <a:pt x="41" y="224"/>
                </a:moveTo>
                <a:lnTo>
                  <a:pt x="41" y="224"/>
                </a:lnTo>
                <a:lnTo>
                  <a:pt x="32" y="204"/>
                </a:lnTo>
                <a:lnTo>
                  <a:pt x="24" y="180"/>
                </a:lnTo>
                <a:lnTo>
                  <a:pt x="15" y="151"/>
                </a:lnTo>
                <a:lnTo>
                  <a:pt x="9" y="117"/>
                </a:lnTo>
                <a:lnTo>
                  <a:pt x="2" y="80"/>
                </a:lnTo>
                <a:lnTo>
                  <a:pt x="0" y="59"/>
                </a:lnTo>
                <a:lnTo>
                  <a:pt x="0" y="39"/>
                </a:lnTo>
                <a:lnTo>
                  <a:pt x="0" y="20"/>
                </a:lnTo>
                <a:lnTo>
                  <a:pt x="2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6" name="Freeform 42"/>
          <p:cNvSpPr>
            <a:spLocks/>
          </p:cNvSpPr>
          <p:nvPr/>
        </p:nvSpPr>
        <p:spPr bwMode="auto">
          <a:xfrm>
            <a:off x="3419475" y="5019675"/>
            <a:ext cx="130175" cy="214313"/>
          </a:xfrm>
          <a:custGeom>
            <a:avLst/>
            <a:gdLst>
              <a:gd name="T0" fmla="*/ 2147483647 w 82"/>
              <a:gd name="T1" fmla="*/ 2147483647 h 135"/>
              <a:gd name="T2" fmla="*/ 2147483647 w 82"/>
              <a:gd name="T3" fmla="*/ 2147483647 h 135"/>
              <a:gd name="T4" fmla="*/ 2147483647 w 82"/>
              <a:gd name="T5" fmla="*/ 2147483647 h 135"/>
              <a:gd name="T6" fmla="*/ 0 w 82"/>
              <a:gd name="T7" fmla="*/ 2147483647 h 135"/>
              <a:gd name="T8" fmla="*/ 0 w 82"/>
              <a:gd name="T9" fmla="*/ 2147483647 h 135"/>
              <a:gd name="T10" fmla="*/ 2147483647 w 82"/>
              <a:gd name="T11" fmla="*/ 2147483647 h 135"/>
              <a:gd name="T12" fmla="*/ 2147483647 w 82"/>
              <a:gd name="T13" fmla="*/ 2147483647 h 135"/>
              <a:gd name="T14" fmla="*/ 2147483647 w 82"/>
              <a:gd name="T15" fmla="*/ 2147483647 h 135"/>
              <a:gd name="T16" fmla="*/ 2147483647 w 82"/>
              <a:gd name="T17" fmla="*/ 2147483647 h 135"/>
              <a:gd name="T18" fmla="*/ 2147483647 w 82"/>
              <a:gd name="T19" fmla="*/ 2147483647 h 135"/>
              <a:gd name="T20" fmla="*/ 2147483647 w 82"/>
              <a:gd name="T21" fmla="*/ 2147483647 h 135"/>
              <a:gd name="T22" fmla="*/ 2147483647 w 82"/>
              <a:gd name="T23" fmla="*/ 2147483647 h 135"/>
              <a:gd name="T24" fmla="*/ 2147483647 w 82"/>
              <a:gd name="T25" fmla="*/ 2147483647 h 135"/>
              <a:gd name="T26" fmla="*/ 2147483647 w 82"/>
              <a:gd name="T27" fmla="*/ 0 h 1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2"/>
              <a:gd name="T43" fmla="*/ 0 h 135"/>
              <a:gd name="T44" fmla="*/ 82 w 82"/>
              <a:gd name="T45" fmla="*/ 135 h 1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2" h="135">
                <a:moveTo>
                  <a:pt x="2" y="135"/>
                </a:moveTo>
                <a:lnTo>
                  <a:pt x="2" y="135"/>
                </a:lnTo>
                <a:lnTo>
                  <a:pt x="2" y="130"/>
                </a:lnTo>
                <a:lnTo>
                  <a:pt x="0" y="121"/>
                </a:lnTo>
                <a:lnTo>
                  <a:pt x="0" y="106"/>
                </a:lnTo>
                <a:lnTo>
                  <a:pt x="3" y="87"/>
                </a:lnTo>
                <a:lnTo>
                  <a:pt x="5" y="77"/>
                </a:lnTo>
                <a:lnTo>
                  <a:pt x="10" y="67"/>
                </a:lnTo>
                <a:lnTo>
                  <a:pt x="17" y="55"/>
                </a:lnTo>
                <a:lnTo>
                  <a:pt x="26" y="45"/>
                </a:lnTo>
                <a:lnTo>
                  <a:pt x="36" y="33"/>
                </a:lnTo>
                <a:lnTo>
                  <a:pt x="48" y="23"/>
                </a:lnTo>
                <a:lnTo>
                  <a:pt x="63" y="11"/>
                </a:lnTo>
                <a:lnTo>
                  <a:pt x="82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7" name="Freeform 43"/>
          <p:cNvSpPr>
            <a:spLocks/>
          </p:cNvSpPr>
          <p:nvPr/>
        </p:nvSpPr>
        <p:spPr bwMode="auto">
          <a:xfrm>
            <a:off x="3689350" y="4948238"/>
            <a:ext cx="331788" cy="31750"/>
          </a:xfrm>
          <a:custGeom>
            <a:avLst/>
            <a:gdLst>
              <a:gd name="T0" fmla="*/ 0 w 209"/>
              <a:gd name="T1" fmla="*/ 2147483647 h 20"/>
              <a:gd name="T2" fmla="*/ 0 w 209"/>
              <a:gd name="T3" fmla="*/ 2147483647 h 20"/>
              <a:gd name="T4" fmla="*/ 2147483647 w 209"/>
              <a:gd name="T5" fmla="*/ 2147483647 h 20"/>
              <a:gd name="T6" fmla="*/ 2147483647 w 209"/>
              <a:gd name="T7" fmla="*/ 2147483647 h 20"/>
              <a:gd name="T8" fmla="*/ 2147483647 w 209"/>
              <a:gd name="T9" fmla="*/ 0 h 20"/>
              <a:gd name="T10" fmla="*/ 2147483647 w 209"/>
              <a:gd name="T11" fmla="*/ 0 h 20"/>
              <a:gd name="T12" fmla="*/ 2147483647 w 209"/>
              <a:gd name="T13" fmla="*/ 2147483647 h 20"/>
              <a:gd name="T14" fmla="*/ 2147483647 w 209"/>
              <a:gd name="T15" fmla="*/ 2147483647 h 20"/>
              <a:gd name="T16" fmla="*/ 2147483647 w 209"/>
              <a:gd name="T17" fmla="*/ 2147483647 h 20"/>
              <a:gd name="T18" fmla="*/ 2147483647 w 209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9"/>
              <a:gd name="T31" fmla="*/ 0 h 20"/>
              <a:gd name="T32" fmla="*/ 209 w 209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9" h="20">
                <a:moveTo>
                  <a:pt x="0" y="8"/>
                </a:moveTo>
                <a:lnTo>
                  <a:pt x="0" y="8"/>
                </a:lnTo>
                <a:lnTo>
                  <a:pt x="10" y="5"/>
                </a:lnTo>
                <a:lnTo>
                  <a:pt x="22" y="3"/>
                </a:lnTo>
                <a:lnTo>
                  <a:pt x="48" y="0"/>
                </a:lnTo>
                <a:lnTo>
                  <a:pt x="75" y="0"/>
                </a:lnTo>
                <a:lnTo>
                  <a:pt x="102" y="1"/>
                </a:lnTo>
                <a:lnTo>
                  <a:pt x="131" y="5"/>
                </a:lnTo>
                <a:lnTo>
                  <a:pt x="160" y="10"/>
                </a:lnTo>
                <a:lnTo>
                  <a:pt x="209" y="2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8" name="Freeform 44"/>
          <p:cNvSpPr>
            <a:spLocks/>
          </p:cNvSpPr>
          <p:nvPr/>
        </p:nvSpPr>
        <p:spPr bwMode="auto">
          <a:xfrm>
            <a:off x="4467225" y="4760913"/>
            <a:ext cx="258763" cy="153987"/>
          </a:xfrm>
          <a:custGeom>
            <a:avLst/>
            <a:gdLst>
              <a:gd name="T0" fmla="*/ 0 w 163"/>
              <a:gd name="T1" fmla="*/ 2147483647 h 97"/>
              <a:gd name="T2" fmla="*/ 0 w 163"/>
              <a:gd name="T3" fmla="*/ 2147483647 h 97"/>
              <a:gd name="T4" fmla="*/ 2147483647 w 163"/>
              <a:gd name="T5" fmla="*/ 2147483647 h 97"/>
              <a:gd name="T6" fmla="*/ 2147483647 w 163"/>
              <a:gd name="T7" fmla="*/ 2147483647 h 97"/>
              <a:gd name="T8" fmla="*/ 2147483647 w 163"/>
              <a:gd name="T9" fmla="*/ 2147483647 h 97"/>
              <a:gd name="T10" fmla="*/ 2147483647 w 163"/>
              <a:gd name="T11" fmla="*/ 2147483647 h 97"/>
              <a:gd name="T12" fmla="*/ 2147483647 w 163"/>
              <a:gd name="T13" fmla="*/ 0 h 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"/>
              <a:gd name="T22" fmla="*/ 0 h 97"/>
              <a:gd name="T23" fmla="*/ 163 w 163"/>
              <a:gd name="T24" fmla="*/ 97 h 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" h="97">
                <a:moveTo>
                  <a:pt x="0" y="97"/>
                </a:moveTo>
                <a:lnTo>
                  <a:pt x="0" y="97"/>
                </a:lnTo>
                <a:lnTo>
                  <a:pt x="17" y="85"/>
                </a:lnTo>
                <a:lnTo>
                  <a:pt x="59" y="56"/>
                </a:lnTo>
                <a:lnTo>
                  <a:pt x="114" y="24"/>
                </a:lnTo>
                <a:lnTo>
                  <a:pt x="139" y="10"/>
                </a:lnTo>
                <a:lnTo>
                  <a:pt x="163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9" name="Freeform 45"/>
          <p:cNvSpPr>
            <a:spLocks/>
          </p:cNvSpPr>
          <p:nvPr/>
        </p:nvSpPr>
        <p:spPr bwMode="auto">
          <a:xfrm>
            <a:off x="5099050" y="4699000"/>
            <a:ext cx="277813" cy="169863"/>
          </a:xfrm>
          <a:custGeom>
            <a:avLst/>
            <a:gdLst>
              <a:gd name="T0" fmla="*/ 0 w 175"/>
              <a:gd name="T1" fmla="*/ 0 h 107"/>
              <a:gd name="T2" fmla="*/ 0 w 175"/>
              <a:gd name="T3" fmla="*/ 0 h 107"/>
              <a:gd name="T4" fmla="*/ 2147483647 w 175"/>
              <a:gd name="T5" fmla="*/ 2147483647 h 107"/>
              <a:gd name="T6" fmla="*/ 2147483647 w 175"/>
              <a:gd name="T7" fmla="*/ 2147483647 h 107"/>
              <a:gd name="T8" fmla="*/ 2147483647 w 175"/>
              <a:gd name="T9" fmla="*/ 2147483647 h 107"/>
              <a:gd name="T10" fmla="*/ 2147483647 w 175"/>
              <a:gd name="T11" fmla="*/ 2147483647 h 107"/>
              <a:gd name="T12" fmla="*/ 2147483647 w 175"/>
              <a:gd name="T13" fmla="*/ 2147483647 h 107"/>
              <a:gd name="T14" fmla="*/ 2147483647 w 175"/>
              <a:gd name="T15" fmla="*/ 2147483647 h 107"/>
              <a:gd name="T16" fmla="*/ 2147483647 w 175"/>
              <a:gd name="T17" fmla="*/ 2147483647 h 107"/>
              <a:gd name="T18" fmla="*/ 2147483647 w 175"/>
              <a:gd name="T19" fmla="*/ 2147483647 h 107"/>
              <a:gd name="T20" fmla="*/ 2147483647 w 175"/>
              <a:gd name="T21" fmla="*/ 2147483647 h 107"/>
              <a:gd name="T22" fmla="*/ 2147483647 w 175"/>
              <a:gd name="T23" fmla="*/ 2147483647 h 107"/>
              <a:gd name="T24" fmla="*/ 2147483647 w 175"/>
              <a:gd name="T25" fmla="*/ 2147483647 h 107"/>
              <a:gd name="T26" fmla="*/ 2147483647 w 175"/>
              <a:gd name="T27" fmla="*/ 2147483647 h 107"/>
              <a:gd name="T28" fmla="*/ 2147483647 w 175"/>
              <a:gd name="T29" fmla="*/ 2147483647 h 10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5"/>
              <a:gd name="T46" fmla="*/ 0 h 107"/>
              <a:gd name="T47" fmla="*/ 175 w 175"/>
              <a:gd name="T48" fmla="*/ 107 h 10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5" h="107">
                <a:moveTo>
                  <a:pt x="0" y="0"/>
                </a:moveTo>
                <a:lnTo>
                  <a:pt x="0" y="0"/>
                </a:lnTo>
                <a:lnTo>
                  <a:pt x="30" y="7"/>
                </a:lnTo>
                <a:lnTo>
                  <a:pt x="61" y="15"/>
                </a:lnTo>
                <a:lnTo>
                  <a:pt x="95" y="27"/>
                </a:lnTo>
                <a:lnTo>
                  <a:pt x="112" y="34"/>
                </a:lnTo>
                <a:lnTo>
                  <a:pt x="129" y="41"/>
                </a:lnTo>
                <a:lnTo>
                  <a:pt x="143" y="51"/>
                </a:lnTo>
                <a:lnTo>
                  <a:pt x="156" y="60"/>
                </a:lnTo>
                <a:lnTo>
                  <a:pt x="166" y="72"/>
                </a:lnTo>
                <a:lnTo>
                  <a:pt x="173" y="82"/>
                </a:lnTo>
                <a:lnTo>
                  <a:pt x="175" y="89"/>
                </a:lnTo>
                <a:lnTo>
                  <a:pt x="175" y="95"/>
                </a:lnTo>
                <a:lnTo>
                  <a:pt x="175" y="100"/>
                </a:lnTo>
                <a:lnTo>
                  <a:pt x="173" y="107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0" name="Freeform 46"/>
          <p:cNvSpPr>
            <a:spLocks/>
          </p:cNvSpPr>
          <p:nvPr/>
        </p:nvSpPr>
        <p:spPr bwMode="auto">
          <a:xfrm>
            <a:off x="5318125" y="4651375"/>
            <a:ext cx="131763" cy="368300"/>
          </a:xfrm>
          <a:custGeom>
            <a:avLst/>
            <a:gdLst>
              <a:gd name="T0" fmla="*/ 2147483647 w 83"/>
              <a:gd name="T1" fmla="*/ 0 h 232"/>
              <a:gd name="T2" fmla="*/ 2147483647 w 83"/>
              <a:gd name="T3" fmla="*/ 0 h 232"/>
              <a:gd name="T4" fmla="*/ 2147483647 w 83"/>
              <a:gd name="T5" fmla="*/ 2147483647 h 232"/>
              <a:gd name="T6" fmla="*/ 0 w 83"/>
              <a:gd name="T7" fmla="*/ 2147483647 h 232"/>
              <a:gd name="T8" fmla="*/ 0 60000 65536"/>
              <a:gd name="T9" fmla="*/ 0 60000 65536"/>
              <a:gd name="T10" fmla="*/ 0 60000 65536"/>
              <a:gd name="T11" fmla="*/ 0 60000 65536"/>
              <a:gd name="T12" fmla="*/ 0 w 83"/>
              <a:gd name="T13" fmla="*/ 0 h 232"/>
              <a:gd name="T14" fmla="*/ 83 w 83"/>
              <a:gd name="T15" fmla="*/ 232 h 2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" h="232">
                <a:moveTo>
                  <a:pt x="83" y="0"/>
                </a:moveTo>
                <a:lnTo>
                  <a:pt x="83" y="0"/>
                </a:lnTo>
                <a:lnTo>
                  <a:pt x="57" y="74"/>
                </a:lnTo>
                <a:lnTo>
                  <a:pt x="0" y="232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1" name="Freeform 47"/>
          <p:cNvSpPr>
            <a:spLocks/>
          </p:cNvSpPr>
          <p:nvPr/>
        </p:nvSpPr>
        <p:spPr bwMode="auto">
          <a:xfrm>
            <a:off x="5099050" y="4699000"/>
            <a:ext cx="277813" cy="169863"/>
          </a:xfrm>
          <a:custGeom>
            <a:avLst/>
            <a:gdLst>
              <a:gd name="T0" fmla="*/ 0 w 175"/>
              <a:gd name="T1" fmla="*/ 0 h 107"/>
              <a:gd name="T2" fmla="*/ 0 w 175"/>
              <a:gd name="T3" fmla="*/ 0 h 107"/>
              <a:gd name="T4" fmla="*/ 2147483647 w 175"/>
              <a:gd name="T5" fmla="*/ 2147483647 h 107"/>
              <a:gd name="T6" fmla="*/ 2147483647 w 175"/>
              <a:gd name="T7" fmla="*/ 2147483647 h 107"/>
              <a:gd name="T8" fmla="*/ 2147483647 w 175"/>
              <a:gd name="T9" fmla="*/ 2147483647 h 107"/>
              <a:gd name="T10" fmla="*/ 2147483647 w 175"/>
              <a:gd name="T11" fmla="*/ 2147483647 h 107"/>
              <a:gd name="T12" fmla="*/ 2147483647 w 175"/>
              <a:gd name="T13" fmla="*/ 2147483647 h 107"/>
              <a:gd name="T14" fmla="*/ 2147483647 w 175"/>
              <a:gd name="T15" fmla="*/ 2147483647 h 107"/>
              <a:gd name="T16" fmla="*/ 2147483647 w 175"/>
              <a:gd name="T17" fmla="*/ 2147483647 h 107"/>
              <a:gd name="T18" fmla="*/ 2147483647 w 175"/>
              <a:gd name="T19" fmla="*/ 2147483647 h 107"/>
              <a:gd name="T20" fmla="*/ 2147483647 w 175"/>
              <a:gd name="T21" fmla="*/ 2147483647 h 107"/>
              <a:gd name="T22" fmla="*/ 2147483647 w 175"/>
              <a:gd name="T23" fmla="*/ 2147483647 h 107"/>
              <a:gd name="T24" fmla="*/ 2147483647 w 175"/>
              <a:gd name="T25" fmla="*/ 2147483647 h 107"/>
              <a:gd name="T26" fmla="*/ 2147483647 w 175"/>
              <a:gd name="T27" fmla="*/ 2147483647 h 107"/>
              <a:gd name="T28" fmla="*/ 2147483647 w 175"/>
              <a:gd name="T29" fmla="*/ 2147483647 h 10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5"/>
              <a:gd name="T46" fmla="*/ 0 h 107"/>
              <a:gd name="T47" fmla="*/ 175 w 175"/>
              <a:gd name="T48" fmla="*/ 107 h 10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5" h="107">
                <a:moveTo>
                  <a:pt x="0" y="0"/>
                </a:moveTo>
                <a:lnTo>
                  <a:pt x="0" y="0"/>
                </a:lnTo>
                <a:lnTo>
                  <a:pt x="30" y="7"/>
                </a:lnTo>
                <a:lnTo>
                  <a:pt x="61" y="15"/>
                </a:lnTo>
                <a:lnTo>
                  <a:pt x="95" y="27"/>
                </a:lnTo>
                <a:lnTo>
                  <a:pt x="112" y="34"/>
                </a:lnTo>
                <a:lnTo>
                  <a:pt x="129" y="41"/>
                </a:lnTo>
                <a:lnTo>
                  <a:pt x="143" y="51"/>
                </a:lnTo>
                <a:lnTo>
                  <a:pt x="156" y="60"/>
                </a:lnTo>
                <a:lnTo>
                  <a:pt x="166" y="72"/>
                </a:lnTo>
                <a:lnTo>
                  <a:pt x="173" y="82"/>
                </a:lnTo>
                <a:lnTo>
                  <a:pt x="175" y="89"/>
                </a:lnTo>
                <a:lnTo>
                  <a:pt x="175" y="95"/>
                </a:lnTo>
                <a:lnTo>
                  <a:pt x="175" y="100"/>
                </a:lnTo>
                <a:lnTo>
                  <a:pt x="173" y="10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2" name="Freeform 48"/>
          <p:cNvSpPr>
            <a:spLocks/>
          </p:cNvSpPr>
          <p:nvPr/>
        </p:nvSpPr>
        <p:spPr bwMode="auto">
          <a:xfrm>
            <a:off x="3532188" y="811213"/>
            <a:ext cx="53975" cy="150812"/>
          </a:xfrm>
          <a:custGeom>
            <a:avLst/>
            <a:gdLst>
              <a:gd name="T0" fmla="*/ 0 w 34"/>
              <a:gd name="T1" fmla="*/ 2147483647 h 95"/>
              <a:gd name="T2" fmla="*/ 0 w 34"/>
              <a:gd name="T3" fmla="*/ 2147483647 h 95"/>
              <a:gd name="T4" fmla="*/ 2147483647 w 34"/>
              <a:gd name="T5" fmla="*/ 2147483647 h 95"/>
              <a:gd name="T6" fmla="*/ 2147483647 w 34"/>
              <a:gd name="T7" fmla="*/ 2147483647 h 95"/>
              <a:gd name="T8" fmla="*/ 2147483647 w 34"/>
              <a:gd name="T9" fmla="*/ 0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95"/>
              <a:gd name="T17" fmla="*/ 34 w 34"/>
              <a:gd name="T18" fmla="*/ 95 h 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95">
                <a:moveTo>
                  <a:pt x="0" y="95"/>
                </a:moveTo>
                <a:lnTo>
                  <a:pt x="0" y="95"/>
                </a:lnTo>
                <a:lnTo>
                  <a:pt x="16" y="45"/>
                </a:lnTo>
                <a:lnTo>
                  <a:pt x="24" y="22"/>
                </a:lnTo>
                <a:lnTo>
                  <a:pt x="3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3" name="Freeform 49"/>
          <p:cNvSpPr>
            <a:spLocks/>
          </p:cNvSpPr>
          <p:nvPr/>
        </p:nvSpPr>
        <p:spPr bwMode="auto">
          <a:xfrm>
            <a:off x="3532188" y="4262438"/>
            <a:ext cx="53975" cy="150812"/>
          </a:xfrm>
          <a:custGeom>
            <a:avLst/>
            <a:gdLst>
              <a:gd name="T0" fmla="*/ 0 w 34"/>
              <a:gd name="T1" fmla="*/ 2147483647 h 95"/>
              <a:gd name="T2" fmla="*/ 0 w 34"/>
              <a:gd name="T3" fmla="*/ 2147483647 h 95"/>
              <a:gd name="T4" fmla="*/ 2147483647 w 34"/>
              <a:gd name="T5" fmla="*/ 2147483647 h 95"/>
              <a:gd name="T6" fmla="*/ 2147483647 w 34"/>
              <a:gd name="T7" fmla="*/ 2147483647 h 95"/>
              <a:gd name="T8" fmla="*/ 2147483647 w 34"/>
              <a:gd name="T9" fmla="*/ 0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95"/>
              <a:gd name="T17" fmla="*/ 34 w 34"/>
              <a:gd name="T18" fmla="*/ 95 h 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95">
                <a:moveTo>
                  <a:pt x="0" y="95"/>
                </a:moveTo>
                <a:lnTo>
                  <a:pt x="0" y="95"/>
                </a:lnTo>
                <a:lnTo>
                  <a:pt x="16" y="44"/>
                </a:lnTo>
                <a:lnTo>
                  <a:pt x="24" y="22"/>
                </a:lnTo>
                <a:lnTo>
                  <a:pt x="3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4" name="Freeform 50"/>
          <p:cNvSpPr>
            <a:spLocks/>
          </p:cNvSpPr>
          <p:nvPr/>
        </p:nvSpPr>
        <p:spPr bwMode="auto">
          <a:xfrm>
            <a:off x="5430838" y="615950"/>
            <a:ext cx="66675" cy="114300"/>
          </a:xfrm>
          <a:custGeom>
            <a:avLst/>
            <a:gdLst>
              <a:gd name="T0" fmla="*/ 2147483647 w 42"/>
              <a:gd name="T1" fmla="*/ 2147483647 h 72"/>
              <a:gd name="T2" fmla="*/ 2147483647 w 42"/>
              <a:gd name="T3" fmla="*/ 0 h 72"/>
              <a:gd name="T4" fmla="*/ 2147483647 w 42"/>
              <a:gd name="T5" fmla="*/ 0 h 72"/>
              <a:gd name="T6" fmla="*/ 2147483647 w 42"/>
              <a:gd name="T7" fmla="*/ 0 h 72"/>
              <a:gd name="T8" fmla="*/ 2147483647 w 42"/>
              <a:gd name="T9" fmla="*/ 2147483647 h 72"/>
              <a:gd name="T10" fmla="*/ 2147483647 w 42"/>
              <a:gd name="T11" fmla="*/ 2147483647 h 72"/>
              <a:gd name="T12" fmla="*/ 2147483647 w 42"/>
              <a:gd name="T13" fmla="*/ 2147483647 h 72"/>
              <a:gd name="T14" fmla="*/ 2147483647 w 42"/>
              <a:gd name="T15" fmla="*/ 2147483647 h 72"/>
              <a:gd name="T16" fmla="*/ 0 w 42"/>
              <a:gd name="T17" fmla="*/ 2147483647 h 72"/>
              <a:gd name="T18" fmla="*/ 0 w 42"/>
              <a:gd name="T19" fmla="*/ 2147483647 h 72"/>
              <a:gd name="T20" fmla="*/ 2147483647 w 42"/>
              <a:gd name="T21" fmla="*/ 2147483647 h 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72"/>
              <a:gd name="T35" fmla="*/ 42 w 42"/>
              <a:gd name="T36" fmla="*/ 72 h 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72">
                <a:moveTo>
                  <a:pt x="22" y="14"/>
                </a:moveTo>
                <a:lnTo>
                  <a:pt x="41" y="0"/>
                </a:lnTo>
                <a:lnTo>
                  <a:pt x="42" y="0"/>
                </a:lnTo>
                <a:lnTo>
                  <a:pt x="36" y="32"/>
                </a:lnTo>
                <a:lnTo>
                  <a:pt x="27" y="72"/>
                </a:lnTo>
                <a:lnTo>
                  <a:pt x="12" y="34"/>
                </a:lnTo>
                <a:lnTo>
                  <a:pt x="0" y="5"/>
                </a:lnTo>
                <a:lnTo>
                  <a:pt x="0" y="4"/>
                </a:lnTo>
                <a:lnTo>
                  <a:pt x="22" y="14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5" name="Freeform 51"/>
          <p:cNvSpPr>
            <a:spLocks/>
          </p:cNvSpPr>
          <p:nvPr/>
        </p:nvSpPr>
        <p:spPr bwMode="auto">
          <a:xfrm>
            <a:off x="5438775" y="4067175"/>
            <a:ext cx="68263" cy="114300"/>
          </a:xfrm>
          <a:custGeom>
            <a:avLst/>
            <a:gdLst>
              <a:gd name="T0" fmla="*/ 2147483647 w 43"/>
              <a:gd name="T1" fmla="*/ 2147483647 h 72"/>
              <a:gd name="T2" fmla="*/ 2147483647 w 43"/>
              <a:gd name="T3" fmla="*/ 0 h 72"/>
              <a:gd name="T4" fmla="*/ 2147483647 w 43"/>
              <a:gd name="T5" fmla="*/ 0 h 72"/>
              <a:gd name="T6" fmla="*/ 2147483647 w 43"/>
              <a:gd name="T7" fmla="*/ 0 h 72"/>
              <a:gd name="T8" fmla="*/ 2147483647 w 43"/>
              <a:gd name="T9" fmla="*/ 2147483647 h 72"/>
              <a:gd name="T10" fmla="*/ 2147483647 w 43"/>
              <a:gd name="T11" fmla="*/ 2147483647 h 72"/>
              <a:gd name="T12" fmla="*/ 2147483647 w 43"/>
              <a:gd name="T13" fmla="*/ 2147483647 h 72"/>
              <a:gd name="T14" fmla="*/ 2147483647 w 43"/>
              <a:gd name="T15" fmla="*/ 2147483647 h 72"/>
              <a:gd name="T16" fmla="*/ 0 w 43"/>
              <a:gd name="T17" fmla="*/ 2147483647 h 72"/>
              <a:gd name="T18" fmla="*/ 0 w 43"/>
              <a:gd name="T19" fmla="*/ 2147483647 h 72"/>
              <a:gd name="T20" fmla="*/ 2147483647 w 43"/>
              <a:gd name="T21" fmla="*/ 2147483647 h 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3"/>
              <a:gd name="T34" fmla="*/ 0 h 72"/>
              <a:gd name="T35" fmla="*/ 43 w 43"/>
              <a:gd name="T36" fmla="*/ 72 h 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3" h="72">
                <a:moveTo>
                  <a:pt x="22" y="14"/>
                </a:moveTo>
                <a:lnTo>
                  <a:pt x="41" y="0"/>
                </a:lnTo>
                <a:lnTo>
                  <a:pt x="43" y="0"/>
                </a:lnTo>
                <a:lnTo>
                  <a:pt x="36" y="31"/>
                </a:lnTo>
                <a:lnTo>
                  <a:pt x="27" y="72"/>
                </a:lnTo>
                <a:lnTo>
                  <a:pt x="12" y="34"/>
                </a:lnTo>
                <a:lnTo>
                  <a:pt x="0" y="4"/>
                </a:lnTo>
                <a:lnTo>
                  <a:pt x="22" y="14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6" name="Freeform 52"/>
          <p:cNvSpPr>
            <a:spLocks/>
          </p:cNvSpPr>
          <p:nvPr/>
        </p:nvSpPr>
        <p:spPr bwMode="auto">
          <a:xfrm>
            <a:off x="3900488" y="947738"/>
            <a:ext cx="100012" cy="106362"/>
          </a:xfrm>
          <a:custGeom>
            <a:avLst/>
            <a:gdLst>
              <a:gd name="T0" fmla="*/ 2147483647 w 63"/>
              <a:gd name="T1" fmla="*/ 2147483647 h 67"/>
              <a:gd name="T2" fmla="*/ 0 w 63"/>
              <a:gd name="T3" fmla="*/ 2147483647 h 67"/>
              <a:gd name="T4" fmla="*/ 0 w 63"/>
              <a:gd name="T5" fmla="*/ 2147483647 h 67"/>
              <a:gd name="T6" fmla="*/ 0 w 63"/>
              <a:gd name="T7" fmla="*/ 2147483647 h 67"/>
              <a:gd name="T8" fmla="*/ 2147483647 w 63"/>
              <a:gd name="T9" fmla="*/ 2147483647 h 67"/>
              <a:gd name="T10" fmla="*/ 2147483647 w 63"/>
              <a:gd name="T11" fmla="*/ 0 h 67"/>
              <a:gd name="T12" fmla="*/ 2147483647 w 63"/>
              <a:gd name="T13" fmla="*/ 0 h 67"/>
              <a:gd name="T14" fmla="*/ 2147483647 w 63"/>
              <a:gd name="T15" fmla="*/ 2147483647 h 67"/>
              <a:gd name="T16" fmla="*/ 2147483647 w 63"/>
              <a:gd name="T17" fmla="*/ 2147483647 h 67"/>
              <a:gd name="T18" fmla="*/ 2147483647 w 63"/>
              <a:gd name="T19" fmla="*/ 2147483647 h 67"/>
              <a:gd name="T20" fmla="*/ 2147483647 w 63"/>
              <a:gd name="T21" fmla="*/ 2147483647 h 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3"/>
              <a:gd name="T34" fmla="*/ 0 h 67"/>
              <a:gd name="T35" fmla="*/ 63 w 63"/>
              <a:gd name="T36" fmla="*/ 67 h 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3" h="67">
                <a:moveTo>
                  <a:pt x="24" y="43"/>
                </a:moveTo>
                <a:lnTo>
                  <a:pt x="0" y="36"/>
                </a:lnTo>
                <a:lnTo>
                  <a:pt x="27" y="21"/>
                </a:lnTo>
                <a:lnTo>
                  <a:pt x="63" y="0"/>
                </a:lnTo>
                <a:lnTo>
                  <a:pt x="44" y="38"/>
                </a:lnTo>
                <a:lnTo>
                  <a:pt x="30" y="65"/>
                </a:lnTo>
                <a:lnTo>
                  <a:pt x="29" y="67"/>
                </a:lnTo>
                <a:lnTo>
                  <a:pt x="24" y="43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7" name="Freeform 53"/>
          <p:cNvSpPr>
            <a:spLocks/>
          </p:cNvSpPr>
          <p:nvPr/>
        </p:nvSpPr>
        <p:spPr bwMode="auto">
          <a:xfrm>
            <a:off x="5453063" y="558800"/>
            <a:ext cx="12700" cy="98425"/>
          </a:xfrm>
          <a:custGeom>
            <a:avLst/>
            <a:gdLst>
              <a:gd name="T0" fmla="*/ 0 w 8"/>
              <a:gd name="T1" fmla="*/ 0 h 62"/>
              <a:gd name="T2" fmla="*/ 0 w 8"/>
              <a:gd name="T3" fmla="*/ 0 h 62"/>
              <a:gd name="T4" fmla="*/ 2147483647 w 8"/>
              <a:gd name="T5" fmla="*/ 2147483647 h 62"/>
              <a:gd name="T6" fmla="*/ 2147483647 w 8"/>
              <a:gd name="T7" fmla="*/ 2147483647 h 62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62"/>
              <a:gd name="T14" fmla="*/ 8 w 8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62">
                <a:moveTo>
                  <a:pt x="0" y="0"/>
                </a:moveTo>
                <a:lnTo>
                  <a:pt x="0" y="0"/>
                </a:lnTo>
                <a:lnTo>
                  <a:pt x="5" y="31"/>
                </a:lnTo>
                <a:lnTo>
                  <a:pt x="8" y="62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8" name="Freeform 54"/>
          <p:cNvSpPr>
            <a:spLocks/>
          </p:cNvSpPr>
          <p:nvPr/>
        </p:nvSpPr>
        <p:spPr bwMode="auto">
          <a:xfrm>
            <a:off x="5461000" y="4011613"/>
            <a:ext cx="12700" cy="96837"/>
          </a:xfrm>
          <a:custGeom>
            <a:avLst/>
            <a:gdLst>
              <a:gd name="T0" fmla="*/ 0 w 8"/>
              <a:gd name="T1" fmla="*/ 0 h 61"/>
              <a:gd name="T2" fmla="*/ 0 w 8"/>
              <a:gd name="T3" fmla="*/ 0 h 61"/>
              <a:gd name="T4" fmla="*/ 2147483647 w 8"/>
              <a:gd name="T5" fmla="*/ 2147483647 h 61"/>
              <a:gd name="T6" fmla="*/ 2147483647 w 8"/>
              <a:gd name="T7" fmla="*/ 2147483647 h 61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61"/>
              <a:gd name="T14" fmla="*/ 8 w 8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61">
                <a:moveTo>
                  <a:pt x="0" y="0"/>
                </a:moveTo>
                <a:lnTo>
                  <a:pt x="0" y="0"/>
                </a:lnTo>
                <a:lnTo>
                  <a:pt x="5" y="30"/>
                </a:lnTo>
                <a:lnTo>
                  <a:pt x="8" y="61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9" name="Freeform 55"/>
          <p:cNvSpPr>
            <a:spLocks/>
          </p:cNvSpPr>
          <p:nvPr/>
        </p:nvSpPr>
        <p:spPr bwMode="auto">
          <a:xfrm>
            <a:off x="4783138" y="1522413"/>
            <a:ext cx="115887" cy="79375"/>
          </a:xfrm>
          <a:custGeom>
            <a:avLst/>
            <a:gdLst>
              <a:gd name="T0" fmla="*/ 2147483647 w 73"/>
              <a:gd name="T1" fmla="*/ 2147483647 h 50"/>
              <a:gd name="T2" fmla="*/ 0 w 73"/>
              <a:gd name="T3" fmla="*/ 2147483647 h 50"/>
              <a:gd name="T4" fmla="*/ 2147483647 w 73"/>
              <a:gd name="T5" fmla="*/ 2147483647 h 50"/>
              <a:gd name="T6" fmla="*/ 2147483647 w 73"/>
              <a:gd name="T7" fmla="*/ 2147483647 h 50"/>
              <a:gd name="T8" fmla="*/ 2147483647 w 73"/>
              <a:gd name="T9" fmla="*/ 2147483647 h 50"/>
              <a:gd name="T10" fmla="*/ 2147483647 w 73"/>
              <a:gd name="T11" fmla="*/ 0 h 50"/>
              <a:gd name="T12" fmla="*/ 2147483647 w 73"/>
              <a:gd name="T13" fmla="*/ 0 h 50"/>
              <a:gd name="T14" fmla="*/ 2147483647 w 73"/>
              <a:gd name="T15" fmla="*/ 2147483647 h 50"/>
              <a:gd name="T16" fmla="*/ 2147483647 w 73"/>
              <a:gd name="T17" fmla="*/ 2147483647 h 50"/>
              <a:gd name="T18" fmla="*/ 2147483647 w 73"/>
              <a:gd name="T19" fmla="*/ 2147483647 h 50"/>
              <a:gd name="T20" fmla="*/ 2147483647 w 73"/>
              <a:gd name="T21" fmla="*/ 2147483647 h 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3"/>
              <a:gd name="T34" fmla="*/ 0 h 50"/>
              <a:gd name="T35" fmla="*/ 73 w 73"/>
              <a:gd name="T36" fmla="*/ 50 h 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3" h="50">
                <a:moveTo>
                  <a:pt x="20" y="26"/>
                </a:moveTo>
                <a:lnTo>
                  <a:pt x="0" y="12"/>
                </a:lnTo>
                <a:lnTo>
                  <a:pt x="2" y="12"/>
                </a:lnTo>
                <a:lnTo>
                  <a:pt x="32" y="7"/>
                </a:lnTo>
                <a:lnTo>
                  <a:pt x="73" y="0"/>
                </a:lnTo>
                <a:lnTo>
                  <a:pt x="42" y="28"/>
                </a:lnTo>
                <a:lnTo>
                  <a:pt x="20" y="50"/>
                </a:lnTo>
                <a:lnTo>
                  <a:pt x="19" y="50"/>
                </a:lnTo>
                <a:lnTo>
                  <a:pt x="20" y="2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0" name="Freeform 56"/>
          <p:cNvSpPr>
            <a:spLocks/>
          </p:cNvSpPr>
          <p:nvPr/>
        </p:nvSpPr>
        <p:spPr bwMode="auto">
          <a:xfrm>
            <a:off x="4772025" y="1817688"/>
            <a:ext cx="68263" cy="112712"/>
          </a:xfrm>
          <a:custGeom>
            <a:avLst/>
            <a:gdLst>
              <a:gd name="T0" fmla="*/ 2147483647 w 43"/>
              <a:gd name="T1" fmla="*/ 2147483647 h 71"/>
              <a:gd name="T2" fmla="*/ 0 w 43"/>
              <a:gd name="T3" fmla="*/ 2147483647 h 71"/>
              <a:gd name="T4" fmla="*/ 0 w 43"/>
              <a:gd name="T5" fmla="*/ 2147483647 h 71"/>
              <a:gd name="T6" fmla="*/ 0 w 43"/>
              <a:gd name="T7" fmla="*/ 2147483647 h 71"/>
              <a:gd name="T8" fmla="*/ 2147483647 w 43"/>
              <a:gd name="T9" fmla="*/ 2147483647 h 71"/>
              <a:gd name="T10" fmla="*/ 2147483647 w 43"/>
              <a:gd name="T11" fmla="*/ 0 h 71"/>
              <a:gd name="T12" fmla="*/ 2147483647 w 43"/>
              <a:gd name="T13" fmla="*/ 0 h 71"/>
              <a:gd name="T14" fmla="*/ 2147483647 w 43"/>
              <a:gd name="T15" fmla="*/ 2147483647 h 71"/>
              <a:gd name="T16" fmla="*/ 2147483647 w 43"/>
              <a:gd name="T17" fmla="*/ 2147483647 h 71"/>
              <a:gd name="T18" fmla="*/ 2147483647 w 43"/>
              <a:gd name="T19" fmla="*/ 2147483647 h 71"/>
              <a:gd name="T20" fmla="*/ 2147483647 w 43"/>
              <a:gd name="T21" fmla="*/ 2147483647 h 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3"/>
              <a:gd name="T34" fmla="*/ 0 h 71"/>
              <a:gd name="T35" fmla="*/ 43 w 43"/>
              <a:gd name="T36" fmla="*/ 71 h 7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3" h="71">
                <a:moveTo>
                  <a:pt x="22" y="57"/>
                </a:moveTo>
                <a:lnTo>
                  <a:pt x="0" y="69"/>
                </a:lnTo>
                <a:lnTo>
                  <a:pt x="0" y="68"/>
                </a:lnTo>
                <a:lnTo>
                  <a:pt x="12" y="39"/>
                </a:lnTo>
                <a:lnTo>
                  <a:pt x="27" y="0"/>
                </a:lnTo>
                <a:lnTo>
                  <a:pt x="36" y="40"/>
                </a:lnTo>
                <a:lnTo>
                  <a:pt x="43" y="71"/>
                </a:lnTo>
                <a:lnTo>
                  <a:pt x="22" y="57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1" name="Freeform 57"/>
          <p:cNvSpPr>
            <a:spLocks/>
          </p:cNvSpPr>
          <p:nvPr/>
        </p:nvSpPr>
        <p:spPr bwMode="auto">
          <a:xfrm>
            <a:off x="5033963" y="1609725"/>
            <a:ext cx="68262" cy="112713"/>
          </a:xfrm>
          <a:custGeom>
            <a:avLst/>
            <a:gdLst>
              <a:gd name="T0" fmla="*/ 2147483647 w 43"/>
              <a:gd name="T1" fmla="*/ 2147483647 h 71"/>
              <a:gd name="T2" fmla="*/ 0 w 43"/>
              <a:gd name="T3" fmla="*/ 2147483647 h 71"/>
              <a:gd name="T4" fmla="*/ 0 w 43"/>
              <a:gd name="T5" fmla="*/ 2147483647 h 71"/>
              <a:gd name="T6" fmla="*/ 0 w 43"/>
              <a:gd name="T7" fmla="*/ 2147483647 h 71"/>
              <a:gd name="T8" fmla="*/ 2147483647 w 43"/>
              <a:gd name="T9" fmla="*/ 2147483647 h 71"/>
              <a:gd name="T10" fmla="*/ 2147483647 w 43"/>
              <a:gd name="T11" fmla="*/ 0 h 71"/>
              <a:gd name="T12" fmla="*/ 2147483647 w 43"/>
              <a:gd name="T13" fmla="*/ 0 h 71"/>
              <a:gd name="T14" fmla="*/ 2147483647 w 43"/>
              <a:gd name="T15" fmla="*/ 2147483647 h 71"/>
              <a:gd name="T16" fmla="*/ 2147483647 w 43"/>
              <a:gd name="T17" fmla="*/ 2147483647 h 71"/>
              <a:gd name="T18" fmla="*/ 2147483647 w 43"/>
              <a:gd name="T19" fmla="*/ 2147483647 h 71"/>
              <a:gd name="T20" fmla="*/ 2147483647 w 43"/>
              <a:gd name="T21" fmla="*/ 2147483647 h 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3"/>
              <a:gd name="T34" fmla="*/ 0 h 71"/>
              <a:gd name="T35" fmla="*/ 43 w 43"/>
              <a:gd name="T36" fmla="*/ 71 h 7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3" h="71">
                <a:moveTo>
                  <a:pt x="22" y="58"/>
                </a:moveTo>
                <a:lnTo>
                  <a:pt x="0" y="68"/>
                </a:lnTo>
                <a:lnTo>
                  <a:pt x="12" y="37"/>
                </a:lnTo>
                <a:lnTo>
                  <a:pt x="25" y="0"/>
                </a:lnTo>
                <a:lnTo>
                  <a:pt x="34" y="39"/>
                </a:lnTo>
                <a:lnTo>
                  <a:pt x="43" y="71"/>
                </a:lnTo>
                <a:lnTo>
                  <a:pt x="22" y="58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2" name="Freeform 58"/>
          <p:cNvSpPr>
            <a:spLocks/>
          </p:cNvSpPr>
          <p:nvPr/>
        </p:nvSpPr>
        <p:spPr bwMode="auto">
          <a:xfrm>
            <a:off x="4032250" y="1617663"/>
            <a:ext cx="92075" cy="111125"/>
          </a:xfrm>
          <a:custGeom>
            <a:avLst/>
            <a:gdLst>
              <a:gd name="T0" fmla="*/ 2147483647 w 58"/>
              <a:gd name="T1" fmla="*/ 2147483647 h 70"/>
              <a:gd name="T2" fmla="*/ 2147483647 w 58"/>
              <a:gd name="T3" fmla="*/ 2147483647 h 70"/>
              <a:gd name="T4" fmla="*/ 2147483647 w 58"/>
              <a:gd name="T5" fmla="*/ 2147483647 h 70"/>
              <a:gd name="T6" fmla="*/ 2147483647 w 58"/>
              <a:gd name="T7" fmla="*/ 2147483647 h 70"/>
              <a:gd name="T8" fmla="*/ 2147483647 w 58"/>
              <a:gd name="T9" fmla="*/ 2147483647 h 70"/>
              <a:gd name="T10" fmla="*/ 0 w 58"/>
              <a:gd name="T11" fmla="*/ 2147483647 h 70"/>
              <a:gd name="T12" fmla="*/ 0 w 58"/>
              <a:gd name="T13" fmla="*/ 2147483647 h 70"/>
              <a:gd name="T14" fmla="*/ 2147483647 w 58"/>
              <a:gd name="T15" fmla="*/ 2147483647 h 70"/>
              <a:gd name="T16" fmla="*/ 2147483647 w 58"/>
              <a:gd name="T17" fmla="*/ 0 h 70"/>
              <a:gd name="T18" fmla="*/ 2147483647 w 58"/>
              <a:gd name="T19" fmla="*/ 0 h 70"/>
              <a:gd name="T20" fmla="*/ 2147483647 w 58"/>
              <a:gd name="T21" fmla="*/ 2147483647 h 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8"/>
              <a:gd name="T34" fmla="*/ 0 h 70"/>
              <a:gd name="T35" fmla="*/ 58 w 58"/>
              <a:gd name="T36" fmla="*/ 70 h 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8" h="70">
                <a:moveTo>
                  <a:pt x="32" y="22"/>
                </a:moveTo>
                <a:lnTo>
                  <a:pt x="58" y="24"/>
                </a:lnTo>
                <a:lnTo>
                  <a:pt x="58" y="25"/>
                </a:lnTo>
                <a:lnTo>
                  <a:pt x="32" y="44"/>
                </a:lnTo>
                <a:lnTo>
                  <a:pt x="0" y="70"/>
                </a:lnTo>
                <a:lnTo>
                  <a:pt x="12" y="30"/>
                </a:lnTo>
                <a:lnTo>
                  <a:pt x="22" y="0"/>
                </a:lnTo>
                <a:lnTo>
                  <a:pt x="32" y="22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3" name="Freeform 59"/>
          <p:cNvSpPr>
            <a:spLocks/>
          </p:cNvSpPr>
          <p:nvPr/>
        </p:nvSpPr>
        <p:spPr bwMode="auto">
          <a:xfrm>
            <a:off x="4405313" y="1776413"/>
            <a:ext cx="96837" cy="107950"/>
          </a:xfrm>
          <a:custGeom>
            <a:avLst/>
            <a:gdLst>
              <a:gd name="T0" fmla="*/ 2147483647 w 61"/>
              <a:gd name="T1" fmla="*/ 2147483647 h 68"/>
              <a:gd name="T2" fmla="*/ 0 w 61"/>
              <a:gd name="T3" fmla="*/ 2147483647 h 68"/>
              <a:gd name="T4" fmla="*/ 0 w 61"/>
              <a:gd name="T5" fmla="*/ 2147483647 h 68"/>
              <a:gd name="T6" fmla="*/ 0 w 61"/>
              <a:gd name="T7" fmla="*/ 2147483647 h 68"/>
              <a:gd name="T8" fmla="*/ 2147483647 w 61"/>
              <a:gd name="T9" fmla="*/ 2147483647 h 68"/>
              <a:gd name="T10" fmla="*/ 2147483647 w 61"/>
              <a:gd name="T11" fmla="*/ 0 h 68"/>
              <a:gd name="T12" fmla="*/ 2147483647 w 61"/>
              <a:gd name="T13" fmla="*/ 0 h 68"/>
              <a:gd name="T14" fmla="*/ 2147483647 w 61"/>
              <a:gd name="T15" fmla="*/ 2147483647 h 68"/>
              <a:gd name="T16" fmla="*/ 2147483647 w 61"/>
              <a:gd name="T17" fmla="*/ 2147483647 h 68"/>
              <a:gd name="T18" fmla="*/ 2147483647 w 61"/>
              <a:gd name="T19" fmla="*/ 2147483647 h 68"/>
              <a:gd name="T20" fmla="*/ 2147483647 w 61"/>
              <a:gd name="T21" fmla="*/ 2147483647 h 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1"/>
              <a:gd name="T34" fmla="*/ 0 h 68"/>
              <a:gd name="T35" fmla="*/ 61 w 61"/>
              <a:gd name="T36" fmla="*/ 68 h 6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1" h="68">
                <a:moveTo>
                  <a:pt x="24" y="44"/>
                </a:moveTo>
                <a:lnTo>
                  <a:pt x="0" y="43"/>
                </a:lnTo>
                <a:lnTo>
                  <a:pt x="0" y="41"/>
                </a:lnTo>
                <a:lnTo>
                  <a:pt x="27" y="24"/>
                </a:lnTo>
                <a:lnTo>
                  <a:pt x="61" y="0"/>
                </a:lnTo>
                <a:lnTo>
                  <a:pt x="46" y="38"/>
                </a:lnTo>
                <a:lnTo>
                  <a:pt x="34" y="68"/>
                </a:lnTo>
                <a:lnTo>
                  <a:pt x="32" y="68"/>
                </a:lnTo>
                <a:lnTo>
                  <a:pt x="24" y="44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4" name="Freeform 60"/>
          <p:cNvSpPr>
            <a:spLocks/>
          </p:cNvSpPr>
          <p:nvPr/>
        </p:nvSpPr>
        <p:spPr bwMode="auto">
          <a:xfrm>
            <a:off x="3867150" y="1906588"/>
            <a:ext cx="100013" cy="104775"/>
          </a:xfrm>
          <a:custGeom>
            <a:avLst/>
            <a:gdLst>
              <a:gd name="T0" fmla="*/ 2147483647 w 63"/>
              <a:gd name="T1" fmla="*/ 2147483647 h 66"/>
              <a:gd name="T2" fmla="*/ 2147483647 w 63"/>
              <a:gd name="T3" fmla="*/ 0 h 66"/>
              <a:gd name="T4" fmla="*/ 2147483647 w 63"/>
              <a:gd name="T5" fmla="*/ 0 h 66"/>
              <a:gd name="T6" fmla="*/ 2147483647 w 63"/>
              <a:gd name="T7" fmla="*/ 0 h 66"/>
              <a:gd name="T8" fmla="*/ 2147483647 w 63"/>
              <a:gd name="T9" fmla="*/ 2147483647 h 66"/>
              <a:gd name="T10" fmla="*/ 2147483647 w 63"/>
              <a:gd name="T11" fmla="*/ 2147483647 h 66"/>
              <a:gd name="T12" fmla="*/ 2147483647 w 63"/>
              <a:gd name="T13" fmla="*/ 2147483647 h 66"/>
              <a:gd name="T14" fmla="*/ 2147483647 w 63"/>
              <a:gd name="T15" fmla="*/ 2147483647 h 66"/>
              <a:gd name="T16" fmla="*/ 0 w 63"/>
              <a:gd name="T17" fmla="*/ 2147483647 h 66"/>
              <a:gd name="T18" fmla="*/ 0 w 63"/>
              <a:gd name="T19" fmla="*/ 2147483647 h 66"/>
              <a:gd name="T20" fmla="*/ 2147483647 w 63"/>
              <a:gd name="T21" fmla="*/ 2147483647 h 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3"/>
              <a:gd name="T34" fmla="*/ 0 h 66"/>
              <a:gd name="T35" fmla="*/ 63 w 63"/>
              <a:gd name="T36" fmla="*/ 66 h 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3" h="66">
                <a:moveTo>
                  <a:pt x="24" y="24"/>
                </a:moveTo>
                <a:lnTo>
                  <a:pt x="33" y="0"/>
                </a:lnTo>
                <a:lnTo>
                  <a:pt x="46" y="29"/>
                </a:lnTo>
                <a:lnTo>
                  <a:pt x="63" y="66"/>
                </a:lnTo>
                <a:lnTo>
                  <a:pt x="28" y="46"/>
                </a:lnTo>
                <a:lnTo>
                  <a:pt x="0" y="29"/>
                </a:lnTo>
                <a:lnTo>
                  <a:pt x="0" y="27"/>
                </a:lnTo>
                <a:lnTo>
                  <a:pt x="24" y="24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5" name="Freeform 61"/>
          <p:cNvSpPr>
            <a:spLocks/>
          </p:cNvSpPr>
          <p:nvPr/>
        </p:nvSpPr>
        <p:spPr bwMode="auto">
          <a:xfrm>
            <a:off x="3951288" y="2241550"/>
            <a:ext cx="138112" cy="169863"/>
          </a:xfrm>
          <a:custGeom>
            <a:avLst/>
            <a:gdLst>
              <a:gd name="T0" fmla="*/ 0 w 87"/>
              <a:gd name="T1" fmla="*/ 0 h 107"/>
              <a:gd name="T2" fmla="*/ 0 w 87"/>
              <a:gd name="T3" fmla="*/ 0 h 107"/>
              <a:gd name="T4" fmla="*/ 2147483647 w 87"/>
              <a:gd name="T5" fmla="*/ 2147483647 h 107"/>
              <a:gd name="T6" fmla="*/ 2147483647 w 87"/>
              <a:gd name="T7" fmla="*/ 2147483647 h 107"/>
              <a:gd name="T8" fmla="*/ 2147483647 w 87"/>
              <a:gd name="T9" fmla="*/ 2147483647 h 107"/>
              <a:gd name="T10" fmla="*/ 2147483647 w 87"/>
              <a:gd name="T11" fmla="*/ 2147483647 h 107"/>
              <a:gd name="T12" fmla="*/ 2147483647 w 87"/>
              <a:gd name="T13" fmla="*/ 2147483647 h 107"/>
              <a:gd name="T14" fmla="*/ 2147483647 w 87"/>
              <a:gd name="T15" fmla="*/ 2147483647 h 107"/>
              <a:gd name="T16" fmla="*/ 2147483647 w 87"/>
              <a:gd name="T17" fmla="*/ 2147483647 h 107"/>
              <a:gd name="T18" fmla="*/ 2147483647 w 87"/>
              <a:gd name="T19" fmla="*/ 2147483647 h 1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7"/>
              <a:gd name="T31" fmla="*/ 0 h 107"/>
              <a:gd name="T32" fmla="*/ 87 w 87"/>
              <a:gd name="T33" fmla="*/ 107 h 1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7" h="107">
                <a:moveTo>
                  <a:pt x="0" y="0"/>
                </a:moveTo>
                <a:lnTo>
                  <a:pt x="0" y="0"/>
                </a:lnTo>
                <a:lnTo>
                  <a:pt x="3" y="8"/>
                </a:lnTo>
                <a:lnTo>
                  <a:pt x="10" y="22"/>
                </a:lnTo>
                <a:lnTo>
                  <a:pt x="20" y="37"/>
                </a:lnTo>
                <a:lnTo>
                  <a:pt x="32" y="54"/>
                </a:lnTo>
                <a:lnTo>
                  <a:pt x="44" y="71"/>
                </a:lnTo>
                <a:lnTo>
                  <a:pt x="60" y="86"/>
                </a:lnTo>
                <a:lnTo>
                  <a:pt x="73" y="98"/>
                </a:lnTo>
                <a:lnTo>
                  <a:pt x="87" y="107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6" name="Freeform 62"/>
          <p:cNvSpPr>
            <a:spLocks/>
          </p:cNvSpPr>
          <p:nvPr/>
        </p:nvSpPr>
        <p:spPr bwMode="auto">
          <a:xfrm>
            <a:off x="4062413" y="1539875"/>
            <a:ext cx="88900" cy="139700"/>
          </a:xfrm>
          <a:custGeom>
            <a:avLst/>
            <a:gdLst>
              <a:gd name="T0" fmla="*/ 2147483647 w 56"/>
              <a:gd name="T1" fmla="*/ 0 h 88"/>
              <a:gd name="T2" fmla="*/ 2147483647 w 56"/>
              <a:gd name="T3" fmla="*/ 0 h 88"/>
              <a:gd name="T4" fmla="*/ 2147483647 w 56"/>
              <a:gd name="T5" fmla="*/ 2147483647 h 88"/>
              <a:gd name="T6" fmla="*/ 2147483647 w 56"/>
              <a:gd name="T7" fmla="*/ 2147483647 h 88"/>
              <a:gd name="T8" fmla="*/ 2147483647 w 56"/>
              <a:gd name="T9" fmla="*/ 2147483647 h 88"/>
              <a:gd name="T10" fmla="*/ 2147483647 w 56"/>
              <a:gd name="T11" fmla="*/ 2147483647 h 88"/>
              <a:gd name="T12" fmla="*/ 2147483647 w 56"/>
              <a:gd name="T13" fmla="*/ 2147483647 h 88"/>
              <a:gd name="T14" fmla="*/ 0 w 56"/>
              <a:gd name="T15" fmla="*/ 2147483647 h 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88"/>
              <a:gd name="T26" fmla="*/ 56 w 56"/>
              <a:gd name="T27" fmla="*/ 88 h 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88">
                <a:moveTo>
                  <a:pt x="56" y="0"/>
                </a:moveTo>
                <a:lnTo>
                  <a:pt x="56" y="0"/>
                </a:lnTo>
                <a:lnTo>
                  <a:pt x="56" y="8"/>
                </a:lnTo>
                <a:lnTo>
                  <a:pt x="54" y="17"/>
                </a:lnTo>
                <a:lnTo>
                  <a:pt x="49" y="27"/>
                </a:lnTo>
                <a:lnTo>
                  <a:pt x="44" y="37"/>
                </a:lnTo>
                <a:lnTo>
                  <a:pt x="25" y="61"/>
                </a:lnTo>
                <a:lnTo>
                  <a:pt x="0" y="8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7" name="Freeform 63"/>
          <p:cNvSpPr>
            <a:spLocks/>
          </p:cNvSpPr>
          <p:nvPr/>
        </p:nvSpPr>
        <p:spPr bwMode="auto">
          <a:xfrm>
            <a:off x="3773488" y="1844675"/>
            <a:ext cx="173037" cy="142875"/>
          </a:xfrm>
          <a:custGeom>
            <a:avLst/>
            <a:gdLst>
              <a:gd name="T0" fmla="*/ 0 w 109"/>
              <a:gd name="T1" fmla="*/ 0 h 90"/>
              <a:gd name="T2" fmla="*/ 0 w 109"/>
              <a:gd name="T3" fmla="*/ 0 h 90"/>
              <a:gd name="T4" fmla="*/ 2147483647 w 109"/>
              <a:gd name="T5" fmla="*/ 2147483647 h 90"/>
              <a:gd name="T6" fmla="*/ 2147483647 w 109"/>
              <a:gd name="T7" fmla="*/ 2147483647 h 90"/>
              <a:gd name="T8" fmla="*/ 2147483647 w 109"/>
              <a:gd name="T9" fmla="*/ 2147483647 h 90"/>
              <a:gd name="T10" fmla="*/ 2147483647 w 109"/>
              <a:gd name="T11" fmla="*/ 2147483647 h 90"/>
              <a:gd name="T12" fmla="*/ 2147483647 w 109"/>
              <a:gd name="T13" fmla="*/ 2147483647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9"/>
              <a:gd name="T22" fmla="*/ 0 h 90"/>
              <a:gd name="T23" fmla="*/ 109 w 109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9" h="90">
                <a:moveTo>
                  <a:pt x="0" y="0"/>
                </a:moveTo>
                <a:lnTo>
                  <a:pt x="0" y="0"/>
                </a:lnTo>
                <a:lnTo>
                  <a:pt x="20" y="12"/>
                </a:lnTo>
                <a:lnTo>
                  <a:pt x="37" y="23"/>
                </a:lnTo>
                <a:lnTo>
                  <a:pt x="68" y="49"/>
                </a:lnTo>
                <a:lnTo>
                  <a:pt x="92" y="71"/>
                </a:lnTo>
                <a:lnTo>
                  <a:pt x="109" y="9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8" name="Freeform 64"/>
          <p:cNvSpPr>
            <a:spLocks/>
          </p:cNvSpPr>
          <p:nvPr/>
        </p:nvSpPr>
        <p:spPr bwMode="auto">
          <a:xfrm>
            <a:off x="4259263" y="1841500"/>
            <a:ext cx="192087" cy="123825"/>
          </a:xfrm>
          <a:custGeom>
            <a:avLst/>
            <a:gdLst>
              <a:gd name="T0" fmla="*/ 0 w 121"/>
              <a:gd name="T1" fmla="*/ 2147483647 h 78"/>
              <a:gd name="T2" fmla="*/ 0 w 121"/>
              <a:gd name="T3" fmla="*/ 2147483647 h 78"/>
              <a:gd name="T4" fmla="*/ 2147483647 w 121"/>
              <a:gd name="T5" fmla="*/ 2147483647 h 78"/>
              <a:gd name="T6" fmla="*/ 2147483647 w 121"/>
              <a:gd name="T7" fmla="*/ 2147483647 h 78"/>
              <a:gd name="T8" fmla="*/ 2147483647 w 121"/>
              <a:gd name="T9" fmla="*/ 2147483647 h 78"/>
              <a:gd name="T10" fmla="*/ 2147483647 w 121"/>
              <a:gd name="T11" fmla="*/ 2147483647 h 78"/>
              <a:gd name="T12" fmla="*/ 2147483647 w 121"/>
              <a:gd name="T13" fmla="*/ 2147483647 h 78"/>
              <a:gd name="T14" fmla="*/ 2147483647 w 121"/>
              <a:gd name="T15" fmla="*/ 2147483647 h 78"/>
              <a:gd name="T16" fmla="*/ 2147483647 w 121"/>
              <a:gd name="T17" fmla="*/ 0 h 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1"/>
              <a:gd name="T28" fmla="*/ 0 h 78"/>
              <a:gd name="T29" fmla="*/ 121 w 121"/>
              <a:gd name="T30" fmla="*/ 78 h 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1" h="78">
                <a:moveTo>
                  <a:pt x="0" y="78"/>
                </a:moveTo>
                <a:lnTo>
                  <a:pt x="0" y="78"/>
                </a:lnTo>
                <a:lnTo>
                  <a:pt x="32" y="65"/>
                </a:lnTo>
                <a:lnTo>
                  <a:pt x="48" y="58"/>
                </a:lnTo>
                <a:lnTo>
                  <a:pt x="63" y="49"/>
                </a:lnTo>
                <a:lnTo>
                  <a:pt x="76" y="39"/>
                </a:lnTo>
                <a:lnTo>
                  <a:pt x="90" y="29"/>
                </a:lnTo>
                <a:lnTo>
                  <a:pt x="105" y="15"/>
                </a:lnTo>
                <a:lnTo>
                  <a:pt x="121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9" name="Freeform 65"/>
          <p:cNvSpPr>
            <a:spLocks/>
          </p:cNvSpPr>
          <p:nvPr/>
        </p:nvSpPr>
        <p:spPr bwMode="auto">
          <a:xfrm>
            <a:off x="4748213" y="1895475"/>
            <a:ext cx="61912" cy="130175"/>
          </a:xfrm>
          <a:custGeom>
            <a:avLst/>
            <a:gdLst>
              <a:gd name="T0" fmla="*/ 0 w 39"/>
              <a:gd name="T1" fmla="*/ 2147483647 h 82"/>
              <a:gd name="T2" fmla="*/ 0 w 39"/>
              <a:gd name="T3" fmla="*/ 2147483647 h 82"/>
              <a:gd name="T4" fmla="*/ 2147483647 w 39"/>
              <a:gd name="T5" fmla="*/ 2147483647 h 82"/>
              <a:gd name="T6" fmla="*/ 2147483647 w 39"/>
              <a:gd name="T7" fmla="*/ 2147483647 h 82"/>
              <a:gd name="T8" fmla="*/ 2147483647 w 39"/>
              <a:gd name="T9" fmla="*/ 2147483647 h 82"/>
              <a:gd name="T10" fmla="*/ 2147483647 w 39"/>
              <a:gd name="T11" fmla="*/ 2147483647 h 82"/>
              <a:gd name="T12" fmla="*/ 2147483647 w 39"/>
              <a:gd name="T13" fmla="*/ 2147483647 h 82"/>
              <a:gd name="T14" fmla="*/ 2147483647 w 39"/>
              <a:gd name="T15" fmla="*/ 2147483647 h 82"/>
              <a:gd name="T16" fmla="*/ 2147483647 w 39"/>
              <a:gd name="T17" fmla="*/ 2147483647 h 82"/>
              <a:gd name="T18" fmla="*/ 2147483647 w 39"/>
              <a:gd name="T19" fmla="*/ 0 h 8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"/>
              <a:gd name="T31" fmla="*/ 0 h 82"/>
              <a:gd name="T32" fmla="*/ 39 w 39"/>
              <a:gd name="T33" fmla="*/ 82 h 8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" h="82">
                <a:moveTo>
                  <a:pt x="0" y="82"/>
                </a:moveTo>
                <a:lnTo>
                  <a:pt x="0" y="82"/>
                </a:lnTo>
                <a:lnTo>
                  <a:pt x="8" y="76"/>
                </a:lnTo>
                <a:lnTo>
                  <a:pt x="15" y="71"/>
                </a:lnTo>
                <a:lnTo>
                  <a:pt x="22" y="63"/>
                </a:lnTo>
                <a:lnTo>
                  <a:pt x="29" y="53"/>
                </a:lnTo>
                <a:lnTo>
                  <a:pt x="34" y="41"/>
                </a:lnTo>
                <a:lnTo>
                  <a:pt x="37" y="29"/>
                </a:lnTo>
                <a:lnTo>
                  <a:pt x="39" y="15"/>
                </a:lnTo>
                <a:lnTo>
                  <a:pt x="39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0" name="Freeform 66"/>
          <p:cNvSpPr>
            <a:spLocks/>
          </p:cNvSpPr>
          <p:nvPr/>
        </p:nvSpPr>
        <p:spPr bwMode="auto">
          <a:xfrm>
            <a:off x="5065713" y="1665288"/>
            <a:ext cx="63500" cy="230187"/>
          </a:xfrm>
          <a:custGeom>
            <a:avLst/>
            <a:gdLst>
              <a:gd name="T0" fmla="*/ 2147483647 w 40"/>
              <a:gd name="T1" fmla="*/ 2147483647 h 145"/>
              <a:gd name="T2" fmla="*/ 2147483647 w 40"/>
              <a:gd name="T3" fmla="*/ 2147483647 h 145"/>
              <a:gd name="T4" fmla="*/ 2147483647 w 40"/>
              <a:gd name="T5" fmla="*/ 2147483647 h 145"/>
              <a:gd name="T6" fmla="*/ 2147483647 w 40"/>
              <a:gd name="T7" fmla="*/ 2147483647 h 145"/>
              <a:gd name="T8" fmla="*/ 2147483647 w 40"/>
              <a:gd name="T9" fmla="*/ 2147483647 h 145"/>
              <a:gd name="T10" fmla="*/ 2147483647 w 40"/>
              <a:gd name="T11" fmla="*/ 2147483647 h 145"/>
              <a:gd name="T12" fmla="*/ 2147483647 w 40"/>
              <a:gd name="T13" fmla="*/ 2147483647 h 145"/>
              <a:gd name="T14" fmla="*/ 0 w 40"/>
              <a:gd name="T15" fmla="*/ 2147483647 h 145"/>
              <a:gd name="T16" fmla="*/ 0 w 40"/>
              <a:gd name="T17" fmla="*/ 2147483647 h 145"/>
              <a:gd name="T18" fmla="*/ 0 w 40"/>
              <a:gd name="T19" fmla="*/ 2147483647 h 145"/>
              <a:gd name="T20" fmla="*/ 2147483647 w 40"/>
              <a:gd name="T21" fmla="*/ 2147483647 h 145"/>
              <a:gd name="T22" fmla="*/ 2147483647 w 40"/>
              <a:gd name="T23" fmla="*/ 0 h 1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"/>
              <a:gd name="T37" fmla="*/ 0 h 145"/>
              <a:gd name="T38" fmla="*/ 40 w 40"/>
              <a:gd name="T39" fmla="*/ 145 h 14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" h="145">
                <a:moveTo>
                  <a:pt x="40" y="145"/>
                </a:moveTo>
                <a:lnTo>
                  <a:pt x="40" y="145"/>
                </a:lnTo>
                <a:lnTo>
                  <a:pt x="34" y="131"/>
                </a:lnTo>
                <a:lnTo>
                  <a:pt x="28" y="118"/>
                </a:lnTo>
                <a:lnTo>
                  <a:pt x="19" y="104"/>
                </a:lnTo>
                <a:lnTo>
                  <a:pt x="11" y="89"/>
                </a:lnTo>
                <a:lnTo>
                  <a:pt x="5" y="72"/>
                </a:lnTo>
                <a:lnTo>
                  <a:pt x="0" y="51"/>
                </a:lnTo>
                <a:lnTo>
                  <a:pt x="0" y="40"/>
                </a:lnTo>
                <a:lnTo>
                  <a:pt x="0" y="28"/>
                </a:lnTo>
                <a:lnTo>
                  <a:pt x="4" y="14"/>
                </a:lnTo>
                <a:lnTo>
                  <a:pt x="7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1" name="Freeform 67"/>
          <p:cNvSpPr>
            <a:spLocks/>
          </p:cNvSpPr>
          <p:nvPr/>
        </p:nvSpPr>
        <p:spPr bwMode="auto">
          <a:xfrm>
            <a:off x="4683125" y="1547813"/>
            <a:ext cx="165100" cy="155575"/>
          </a:xfrm>
          <a:custGeom>
            <a:avLst/>
            <a:gdLst>
              <a:gd name="T0" fmla="*/ 0 w 104"/>
              <a:gd name="T1" fmla="*/ 2147483647 h 98"/>
              <a:gd name="T2" fmla="*/ 0 w 104"/>
              <a:gd name="T3" fmla="*/ 2147483647 h 98"/>
              <a:gd name="T4" fmla="*/ 0 w 104"/>
              <a:gd name="T5" fmla="*/ 2147483647 h 98"/>
              <a:gd name="T6" fmla="*/ 0 w 104"/>
              <a:gd name="T7" fmla="*/ 2147483647 h 98"/>
              <a:gd name="T8" fmla="*/ 2147483647 w 104"/>
              <a:gd name="T9" fmla="*/ 2147483647 h 98"/>
              <a:gd name="T10" fmla="*/ 2147483647 w 104"/>
              <a:gd name="T11" fmla="*/ 2147483647 h 98"/>
              <a:gd name="T12" fmla="*/ 2147483647 w 104"/>
              <a:gd name="T13" fmla="*/ 2147483647 h 98"/>
              <a:gd name="T14" fmla="*/ 2147483647 w 104"/>
              <a:gd name="T15" fmla="*/ 2147483647 h 98"/>
              <a:gd name="T16" fmla="*/ 2147483647 w 104"/>
              <a:gd name="T17" fmla="*/ 2147483647 h 98"/>
              <a:gd name="T18" fmla="*/ 2147483647 w 104"/>
              <a:gd name="T19" fmla="*/ 2147483647 h 98"/>
              <a:gd name="T20" fmla="*/ 2147483647 w 104"/>
              <a:gd name="T21" fmla="*/ 2147483647 h 98"/>
              <a:gd name="T22" fmla="*/ 2147483647 w 104"/>
              <a:gd name="T23" fmla="*/ 0 h 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4"/>
              <a:gd name="T37" fmla="*/ 0 h 98"/>
              <a:gd name="T38" fmla="*/ 104 w 104"/>
              <a:gd name="T39" fmla="*/ 98 h 9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4" h="98">
                <a:moveTo>
                  <a:pt x="0" y="97"/>
                </a:moveTo>
                <a:lnTo>
                  <a:pt x="0" y="97"/>
                </a:lnTo>
                <a:lnTo>
                  <a:pt x="0" y="98"/>
                </a:lnTo>
                <a:lnTo>
                  <a:pt x="0" y="97"/>
                </a:lnTo>
                <a:lnTo>
                  <a:pt x="5" y="88"/>
                </a:lnTo>
                <a:lnTo>
                  <a:pt x="14" y="74"/>
                </a:lnTo>
                <a:lnTo>
                  <a:pt x="25" y="59"/>
                </a:lnTo>
                <a:lnTo>
                  <a:pt x="42" y="42"/>
                </a:lnTo>
                <a:lnTo>
                  <a:pt x="59" y="25"/>
                </a:lnTo>
                <a:lnTo>
                  <a:pt x="82" y="10"/>
                </a:lnTo>
                <a:lnTo>
                  <a:pt x="92" y="5"/>
                </a:lnTo>
                <a:lnTo>
                  <a:pt x="10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2" name="Freeform 68"/>
          <p:cNvSpPr>
            <a:spLocks/>
          </p:cNvSpPr>
          <p:nvPr/>
        </p:nvSpPr>
        <p:spPr bwMode="auto">
          <a:xfrm>
            <a:off x="3416300" y="1576388"/>
            <a:ext cx="65088" cy="357187"/>
          </a:xfrm>
          <a:custGeom>
            <a:avLst/>
            <a:gdLst>
              <a:gd name="T0" fmla="*/ 2147483647 w 41"/>
              <a:gd name="T1" fmla="*/ 2147483647 h 225"/>
              <a:gd name="T2" fmla="*/ 2147483647 w 41"/>
              <a:gd name="T3" fmla="*/ 2147483647 h 225"/>
              <a:gd name="T4" fmla="*/ 2147483647 w 41"/>
              <a:gd name="T5" fmla="*/ 2147483647 h 225"/>
              <a:gd name="T6" fmla="*/ 2147483647 w 41"/>
              <a:gd name="T7" fmla="*/ 2147483647 h 225"/>
              <a:gd name="T8" fmla="*/ 2147483647 w 41"/>
              <a:gd name="T9" fmla="*/ 2147483647 h 225"/>
              <a:gd name="T10" fmla="*/ 2147483647 w 41"/>
              <a:gd name="T11" fmla="*/ 2147483647 h 225"/>
              <a:gd name="T12" fmla="*/ 2147483647 w 41"/>
              <a:gd name="T13" fmla="*/ 2147483647 h 225"/>
              <a:gd name="T14" fmla="*/ 2147483647 w 41"/>
              <a:gd name="T15" fmla="*/ 2147483647 h 225"/>
              <a:gd name="T16" fmla="*/ 0 w 41"/>
              <a:gd name="T17" fmla="*/ 2147483647 h 225"/>
              <a:gd name="T18" fmla="*/ 2147483647 w 41"/>
              <a:gd name="T19" fmla="*/ 2147483647 h 225"/>
              <a:gd name="T20" fmla="*/ 2147483647 w 41"/>
              <a:gd name="T21" fmla="*/ 0 h 2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"/>
              <a:gd name="T34" fmla="*/ 0 h 225"/>
              <a:gd name="T35" fmla="*/ 41 w 41"/>
              <a:gd name="T36" fmla="*/ 225 h 22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" h="225">
                <a:moveTo>
                  <a:pt x="41" y="225"/>
                </a:moveTo>
                <a:lnTo>
                  <a:pt x="41" y="225"/>
                </a:lnTo>
                <a:lnTo>
                  <a:pt x="34" y="204"/>
                </a:lnTo>
                <a:lnTo>
                  <a:pt x="26" y="182"/>
                </a:lnTo>
                <a:lnTo>
                  <a:pt x="17" y="153"/>
                </a:lnTo>
                <a:lnTo>
                  <a:pt x="9" y="118"/>
                </a:lnTo>
                <a:lnTo>
                  <a:pt x="4" y="80"/>
                </a:lnTo>
                <a:lnTo>
                  <a:pt x="2" y="60"/>
                </a:lnTo>
                <a:lnTo>
                  <a:pt x="0" y="41"/>
                </a:lnTo>
                <a:lnTo>
                  <a:pt x="2" y="21"/>
                </a:lnTo>
                <a:lnTo>
                  <a:pt x="4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3" name="Freeform 69"/>
          <p:cNvSpPr>
            <a:spLocks/>
          </p:cNvSpPr>
          <p:nvPr/>
        </p:nvSpPr>
        <p:spPr bwMode="auto">
          <a:xfrm>
            <a:off x="3416300" y="1576388"/>
            <a:ext cx="65088" cy="357187"/>
          </a:xfrm>
          <a:custGeom>
            <a:avLst/>
            <a:gdLst>
              <a:gd name="T0" fmla="*/ 2147483647 w 41"/>
              <a:gd name="T1" fmla="*/ 2147483647 h 225"/>
              <a:gd name="T2" fmla="*/ 2147483647 w 41"/>
              <a:gd name="T3" fmla="*/ 2147483647 h 225"/>
              <a:gd name="T4" fmla="*/ 2147483647 w 41"/>
              <a:gd name="T5" fmla="*/ 2147483647 h 225"/>
              <a:gd name="T6" fmla="*/ 2147483647 w 41"/>
              <a:gd name="T7" fmla="*/ 2147483647 h 225"/>
              <a:gd name="T8" fmla="*/ 2147483647 w 41"/>
              <a:gd name="T9" fmla="*/ 2147483647 h 225"/>
              <a:gd name="T10" fmla="*/ 2147483647 w 41"/>
              <a:gd name="T11" fmla="*/ 2147483647 h 225"/>
              <a:gd name="T12" fmla="*/ 2147483647 w 41"/>
              <a:gd name="T13" fmla="*/ 2147483647 h 225"/>
              <a:gd name="T14" fmla="*/ 2147483647 w 41"/>
              <a:gd name="T15" fmla="*/ 2147483647 h 225"/>
              <a:gd name="T16" fmla="*/ 0 w 41"/>
              <a:gd name="T17" fmla="*/ 2147483647 h 225"/>
              <a:gd name="T18" fmla="*/ 2147483647 w 41"/>
              <a:gd name="T19" fmla="*/ 2147483647 h 225"/>
              <a:gd name="T20" fmla="*/ 2147483647 w 41"/>
              <a:gd name="T21" fmla="*/ 0 h 2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"/>
              <a:gd name="T34" fmla="*/ 0 h 225"/>
              <a:gd name="T35" fmla="*/ 41 w 41"/>
              <a:gd name="T36" fmla="*/ 225 h 22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" h="225">
                <a:moveTo>
                  <a:pt x="41" y="225"/>
                </a:moveTo>
                <a:lnTo>
                  <a:pt x="41" y="225"/>
                </a:lnTo>
                <a:lnTo>
                  <a:pt x="34" y="204"/>
                </a:lnTo>
                <a:lnTo>
                  <a:pt x="26" y="182"/>
                </a:lnTo>
                <a:lnTo>
                  <a:pt x="17" y="153"/>
                </a:lnTo>
                <a:lnTo>
                  <a:pt x="9" y="118"/>
                </a:lnTo>
                <a:lnTo>
                  <a:pt x="4" y="80"/>
                </a:lnTo>
                <a:lnTo>
                  <a:pt x="2" y="60"/>
                </a:lnTo>
                <a:lnTo>
                  <a:pt x="0" y="41"/>
                </a:lnTo>
                <a:lnTo>
                  <a:pt x="2" y="21"/>
                </a:lnTo>
                <a:lnTo>
                  <a:pt x="4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4" name="Freeform 70"/>
          <p:cNvSpPr>
            <a:spLocks/>
          </p:cNvSpPr>
          <p:nvPr/>
        </p:nvSpPr>
        <p:spPr bwMode="auto">
          <a:xfrm>
            <a:off x="3438525" y="1584325"/>
            <a:ext cx="92075" cy="222250"/>
          </a:xfrm>
          <a:custGeom>
            <a:avLst/>
            <a:gdLst>
              <a:gd name="T0" fmla="*/ 2147483647 w 58"/>
              <a:gd name="T1" fmla="*/ 2147483647 h 140"/>
              <a:gd name="T2" fmla="*/ 2147483647 w 58"/>
              <a:gd name="T3" fmla="*/ 2147483647 h 140"/>
              <a:gd name="T4" fmla="*/ 0 w 58"/>
              <a:gd name="T5" fmla="*/ 2147483647 h 140"/>
              <a:gd name="T6" fmla="*/ 0 w 58"/>
              <a:gd name="T7" fmla="*/ 2147483647 h 140"/>
              <a:gd name="T8" fmla="*/ 2147483647 w 58"/>
              <a:gd name="T9" fmla="*/ 2147483647 h 140"/>
              <a:gd name="T10" fmla="*/ 2147483647 w 58"/>
              <a:gd name="T11" fmla="*/ 2147483647 h 140"/>
              <a:gd name="T12" fmla="*/ 2147483647 w 58"/>
              <a:gd name="T13" fmla="*/ 2147483647 h 140"/>
              <a:gd name="T14" fmla="*/ 2147483647 w 58"/>
              <a:gd name="T15" fmla="*/ 2147483647 h 140"/>
              <a:gd name="T16" fmla="*/ 2147483647 w 58"/>
              <a:gd name="T17" fmla="*/ 2147483647 h 140"/>
              <a:gd name="T18" fmla="*/ 2147483647 w 58"/>
              <a:gd name="T19" fmla="*/ 2147483647 h 140"/>
              <a:gd name="T20" fmla="*/ 2147483647 w 58"/>
              <a:gd name="T21" fmla="*/ 2147483647 h 140"/>
              <a:gd name="T22" fmla="*/ 2147483647 w 58"/>
              <a:gd name="T23" fmla="*/ 0 h 1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8"/>
              <a:gd name="T37" fmla="*/ 0 h 140"/>
              <a:gd name="T38" fmla="*/ 58 w 58"/>
              <a:gd name="T39" fmla="*/ 140 h 1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8" h="140">
                <a:moveTo>
                  <a:pt x="2" y="140"/>
                </a:moveTo>
                <a:lnTo>
                  <a:pt x="2" y="140"/>
                </a:lnTo>
                <a:lnTo>
                  <a:pt x="0" y="123"/>
                </a:lnTo>
                <a:lnTo>
                  <a:pt x="0" y="104"/>
                </a:lnTo>
                <a:lnTo>
                  <a:pt x="3" y="82"/>
                </a:lnTo>
                <a:lnTo>
                  <a:pt x="8" y="60"/>
                </a:lnTo>
                <a:lnTo>
                  <a:pt x="12" y="48"/>
                </a:lnTo>
                <a:lnTo>
                  <a:pt x="19" y="36"/>
                </a:lnTo>
                <a:lnTo>
                  <a:pt x="25" y="26"/>
                </a:lnTo>
                <a:lnTo>
                  <a:pt x="34" y="16"/>
                </a:lnTo>
                <a:lnTo>
                  <a:pt x="44" y="7"/>
                </a:lnTo>
                <a:lnTo>
                  <a:pt x="58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5" name="Freeform 71"/>
          <p:cNvSpPr>
            <a:spLocks/>
          </p:cNvSpPr>
          <p:nvPr/>
        </p:nvSpPr>
        <p:spPr bwMode="auto">
          <a:xfrm>
            <a:off x="3438525" y="1584325"/>
            <a:ext cx="92075" cy="222250"/>
          </a:xfrm>
          <a:custGeom>
            <a:avLst/>
            <a:gdLst>
              <a:gd name="T0" fmla="*/ 2147483647 w 58"/>
              <a:gd name="T1" fmla="*/ 2147483647 h 140"/>
              <a:gd name="T2" fmla="*/ 2147483647 w 58"/>
              <a:gd name="T3" fmla="*/ 2147483647 h 140"/>
              <a:gd name="T4" fmla="*/ 0 w 58"/>
              <a:gd name="T5" fmla="*/ 2147483647 h 140"/>
              <a:gd name="T6" fmla="*/ 0 w 58"/>
              <a:gd name="T7" fmla="*/ 2147483647 h 140"/>
              <a:gd name="T8" fmla="*/ 2147483647 w 58"/>
              <a:gd name="T9" fmla="*/ 2147483647 h 140"/>
              <a:gd name="T10" fmla="*/ 2147483647 w 58"/>
              <a:gd name="T11" fmla="*/ 2147483647 h 140"/>
              <a:gd name="T12" fmla="*/ 2147483647 w 58"/>
              <a:gd name="T13" fmla="*/ 2147483647 h 140"/>
              <a:gd name="T14" fmla="*/ 2147483647 w 58"/>
              <a:gd name="T15" fmla="*/ 2147483647 h 140"/>
              <a:gd name="T16" fmla="*/ 2147483647 w 58"/>
              <a:gd name="T17" fmla="*/ 2147483647 h 140"/>
              <a:gd name="T18" fmla="*/ 2147483647 w 58"/>
              <a:gd name="T19" fmla="*/ 2147483647 h 140"/>
              <a:gd name="T20" fmla="*/ 2147483647 w 58"/>
              <a:gd name="T21" fmla="*/ 2147483647 h 140"/>
              <a:gd name="T22" fmla="*/ 2147483647 w 58"/>
              <a:gd name="T23" fmla="*/ 0 h 1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8"/>
              <a:gd name="T37" fmla="*/ 0 h 140"/>
              <a:gd name="T38" fmla="*/ 58 w 58"/>
              <a:gd name="T39" fmla="*/ 140 h 1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8" h="140">
                <a:moveTo>
                  <a:pt x="2" y="140"/>
                </a:moveTo>
                <a:lnTo>
                  <a:pt x="2" y="140"/>
                </a:lnTo>
                <a:lnTo>
                  <a:pt x="0" y="123"/>
                </a:lnTo>
                <a:lnTo>
                  <a:pt x="0" y="104"/>
                </a:lnTo>
                <a:lnTo>
                  <a:pt x="3" y="82"/>
                </a:lnTo>
                <a:lnTo>
                  <a:pt x="8" y="60"/>
                </a:lnTo>
                <a:lnTo>
                  <a:pt x="12" y="48"/>
                </a:lnTo>
                <a:lnTo>
                  <a:pt x="19" y="36"/>
                </a:lnTo>
                <a:lnTo>
                  <a:pt x="25" y="26"/>
                </a:lnTo>
                <a:lnTo>
                  <a:pt x="34" y="16"/>
                </a:lnTo>
                <a:lnTo>
                  <a:pt x="44" y="7"/>
                </a:lnTo>
                <a:lnTo>
                  <a:pt x="58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6" name="Freeform 72"/>
          <p:cNvSpPr>
            <a:spLocks/>
          </p:cNvSpPr>
          <p:nvPr/>
        </p:nvSpPr>
        <p:spPr bwMode="auto">
          <a:xfrm>
            <a:off x="3673475" y="1498600"/>
            <a:ext cx="369888" cy="41275"/>
          </a:xfrm>
          <a:custGeom>
            <a:avLst/>
            <a:gdLst>
              <a:gd name="T0" fmla="*/ 0 w 233"/>
              <a:gd name="T1" fmla="*/ 2147483647 h 26"/>
              <a:gd name="T2" fmla="*/ 0 w 233"/>
              <a:gd name="T3" fmla="*/ 2147483647 h 26"/>
              <a:gd name="T4" fmla="*/ 2147483647 w 233"/>
              <a:gd name="T5" fmla="*/ 2147483647 h 26"/>
              <a:gd name="T6" fmla="*/ 2147483647 w 233"/>
              <a:gd name="T7" fmla="*/ 2147483647 h 26"/>
              <a:gd name="T8" fmla="*/ 2147483647 w 233"/>
              <a:gd name="T9" fmla="*/ 2147483647 h 26"/>
              <a:gd name="T10" fmla="*/ 2147483647 w 233"/>
              <a:gd name="T11" fmla="*/ 0 h 26"/>
              <a:gd name="T12" fmla="*/ 2147483647 w 233"/>
              <a:gd name="T13" fmla="*/ 0 h 26"/>
              <a:gd name="T14" fmla="*/ 2147483647 w 233"/>
              <a:gd name="T15" fmla="*/ 2147483647 h 26"/>
              <a:gd name="T16" fmla="*/ 2147483647 w 233"/>
              <a:gd name="T17" fmla="*/ 2147483647 h 26"/>
              <a:gd name="T18" fmla="*/ 2147483647 w 233"/>
              <a:gd name="T19" fmla="*/ 2147483647 h 26"/>
              <a:gd name="T20" fmla="*/ 2147483647 w 233"/>
              <a:gd name="T21" fmla="*/ 2147483647 h 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3"/>
              <a:gd name="T34" fmla="*/ 0 h 26"/>
              <a:gd name="T35" fmla="*/ 233 w 233"/>
              <a:gd name="T36" fmla="*/ 26 h 2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3" h="26">
                <a:moveTo>
                  <a:pt x="0" y="14"/>
                </a:moveTo>
                <a:lnTo>
                  <a:pt x="0" y="14"/>
                </a:lnTo>
                <a:lnTo>
                  <a:pt x="17" y="9"/>
                </a:lnTo>
                <a:lnTo>
                  <a:pt x="32" y="3"/>
                </a:lnTo>
                <a:lnTo>
                  <a:pt x="47" y="2"/>
                </a:lnTo>
                <a:lnTo>
                  <a:pt x="63" y="0"/>
                </a:lnTo>
                <a:lnTo>
                  <a:pt x="93" y="0"/>
                </a:lnTo>
                <a:lnTo>
                  <a:pt x="124" y="3"/>
                </a:lnTo>
                <a:lnTo>
                  <a:pt x="153" y="9"/>
                </a:lnTo>
                <a:lnTo>
                  <a:pt x="180" y="14"/>
                </a:lnTo>
                <a:lnTo>
                  <a:pt x="233" y="26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7" name="Freeform 73"/>
          <p:cNvSpPr>
            <a:spLocks/>
          </p:cNvSpPr>
          <p:nvPr/>
        </p:nvSpPr>
        <p:spPr bwMode="auto">
          <a:xfrm>
            <a:off x="3673475" y="1498600"/>
            <a:ext cx="369888" cy="41275"/>
          </a:xfrm>
          <a:custGeom>
            <a:avLst/>
            <a:gdLst>
              <a:gd name="T0" fmla="*/ 0 w 233"/>
              <a:gd name="T1" fmla="*/ 2147483647 h 26"/>
              <a:gd name="T2" fmla="*/ 0 w 233"/>
              <a:gd name="T3" fmla="*/ 2147483647 h 26"/>
              <a:gd name="T4" fmla="*/ 2147483647 w 233"/>
              <a:gd name="T5" fmla="*/ 2147483647 h 26"/>
              <a:gd name="T6" fmla="*/ 2147483647 w 233"/>
              <a:gd name="T7" fmla="*/ 2147483647 h 26"/>
              <a:gd name="T8" fmla="*/ 2147483647 w 233"/>
              <a:gd name="T9" fmla="*/ 2147483647 h 26"/>
              <a:gd name="T10" fmla="*/ 2147483647 w 233"/>
              <a:gd name="T11" fmla="*/ 0 h 26"/>
              <a:gd name="T12" fmla="*/ 2147483647 w 233"/>
              <a:gd name="T13" fmla="*/ 0 h 26"/>
              <a:gd name="T14" fmla="*/ 2147483647 w 233"/>
              <a:gd name="T15" fmla="*/ 2147483647 h 26"/>
              <a:gd name="T16" fmla="*/ 2147483647 w 233"/>
              <a:gd name="T17" fmla="*/ 2147483647 h 26"/>
              <a:gd name="T18" fmla="*/ 2147483647 w 233"/>
              <a:gd name="T19" fmla="*/ 2147483647 h 26"/>
              <a:gd name="T20" fmla="*/ 2147483647 w 233"/>
              <a:gd name="T21" fmla="*/ 2147483647 h 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3"/>
              <a:gd name="T34" fmla="*/ 0 h 26"/>
              <a:gd name="T35" fmla="*/ 233 w 233"/>
              <a:gd name="T36" fmla="*/ 26 h 2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3" h="26">
                <a:moveTo>
                  <a:pt x="0" y="14"/>
                </a:moveTo>
                <a:lnTo>
                  <a:pt x="0" y="14"/>
                </a:lnTo>
                <a:lnTo>
                  <a:pt x="17" y="9"/>
                </a:lnTo>
                <a:lnTo>
                  <a:pt x="32" y="3"/>
                </a:lnTo>
                <a:lnTo>
                  <a:pt x="47" y="2"/>
                </a:lnTo>
                <a:lnTo>
                  <a:pt x="63" y="0"/>
                </a:lnTo>
                <a:lnTo>
                  <a:pt x="93" y="0"/>
                </a:lnTo>
                <a:lnTo>
                  <a:pt x="124" y="3"/>
                </a:lnTo>
                <a:lnTo>
                  <a:pt x="153" y="9"/>
                </a:lnTo>
                <a:lnTo>
                  <a:pt x="180" y="14"/>
                </a:lnTo>
                <a:lnTo>
                  <a:pt x="233" y="26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8" name="Freeform 74"/>
          <p:cNvSpPr>
            <a:spLocks/>
          </p:cNvSpPr>
          <p:nvPr/>
        </p:nvSpPr>
        <p:spPr bwMode="auto">
          <a:xfrm>
            <a:off x="4351338" y="1379538"/>
            <a:ext cx="269875" cy="146050"/>
          </a:xfrm>
          <a:custGeom>
            <a:avLst/>
            <a:gdLst>
              <a:gd name="T0" fmla="*/ 0 w 170"/>
              <a:gd name="T1" fmla="*/ 2147483647 h 92"/>
              <a:gd name="T2" fmla="*/ 0 w 170"/>
              <a:gd name="T3" fmla="*/ 2147483647 h 92"/>
              <a:gd name="T4" fmla="*/ 2147483647 w 170"/>
              <a:gd name="T5" fmla="*/ 2147483647 h 92"/>
              <a:gd name="T6" fmla="*/ 2147483647 w 170"/>
              <a:gd name="T7" fmla="*/ 2147483647 h 92"/>
              <a:gd name="T8" fmla="*/ 2147483647 w 170"/>
              <a:gd name="T9" fmla="*/ 2147483647 h 92"/>
              <a:gd name="T10" fmla="*/ 2147483647 w 170"/>
              <a:gd name="T11" fmla="*/ 0 h 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0"/>
              <a:gd name="T19" fmla="*/ 0 h 92"/>
              <a:gd name="T20" fmla="*/ 170 w 170"/>
              <a:gd name="T21" fmla="*/ 92 h 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0" h="92">
                <a:moveTo>
                  <a:pt x="0" y="92"/>
                </a:moveTo>
                <a:lnTo>
                  <a:pt x="0" y="92"/>
                </a:lnTo>
                <a:lnTo>
                  <a:pt x="64" y="60"/>
                </a:lnTo>
                <a:lnTo>
                  <a:pt x="120" y="31"/>
                </a:lnTo>
                <a:lnTo>
                  <a:pt x="148" y="16"/>
                </a:lnTo>
                <a:lnTo>
                  <a:pt x="17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9" name="Freeform 75"/>
          <p:cNvSpPr>
            <a:spLocks/>
          </p:cNvSpPr>
          <p:nvPr/>
        </p:nvSpPr>
        <p:spPr bwMode="auto">
          <a:xfrm>
            <a:off x="4351338" y="1379538"/>
            <a:ext cx="269875" cy="146050"/>
          </a:xfrm>
          <a:custGeom>
            <a:avLst/>
            <a:gdLst>
              <a:gd name="T0" fmla="*/ 0 w 170"/>
              <a:gd name="T1" fmla="*/ 2147483647 h 92"/>
              <a:gd name="T2" fmla="*/ 0 w 170"/>
              <a:gd name="T3" fmla="*/ 2147483647 h 92"/>
              <a:gd name="T4" fmla="*/ 2147483647 w 170"/>
              <a:gd name="T5" fmla="*/ 2147483647 h 92"/>
              <a:gd name="T6" fmla="*/ 2147483647 w 170"/>
              <a:gd name="T7" fmla="*/ 2147483647 h 92"/>
              <a:gd name="T8" fmla="*/ 2147483647 w 170"/>
              <a:gd name="T9" fmla="*/ 2147483647 h 92"/>
              <a:gd name="T10" fmla="*/ 2147483647 w 170"/>
              <a:gd name="T11" fmla="*/ 0 h 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0"/>
              <a:gd name="T19" fmla="*/ 0 h 92"/>
              <a:gd name="T20" fmla="*/ 170 w 170"/>
              <a:gd name="T21" fmla="*/ 92 h 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0" h="92">
                <a:moveTo>
                  <a:pt x="0" y="92"/>
                </a:moveTo>
                <a:lnTo>
                  <a:pt x="0" y="92"/>
                </a:lnTo>
                <a:lnTo>
                  <a:pt x="64" y="60"/>
                </a:lnTo>
                <a:lnTo>
                  <a:pt x="120" y="31"/>
                </a:lnTo>
                <a:lnTo>
                  <a:pt x="148" y="16"/>
                </a:lnTo>
                <a:lnTo>
                  <a:pt x="170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0" name="Freeform 76"/>
          <p:cNvSpPr>
            <a:spLocks/>
          </p:cNvSpPr>
          <p:nvPr/>
        </p:nvSpPr>
        <p:spPr bwMode="auto">
          <a:xfrm>
            <a:off x="5129213" y="1266825"/>
            <a:ext cx="258762" cy="146050"/>
          </a:xfrm>
          <a:custGeom>
            <a:avLst/>
            <a:gdLst>
              <a:gd name="T0" fmla="*/ 0 w 163"/>
              <a:gd name="T1" fmla="*/ 0 h 92"/>
              <a:gd name="T2" fmla="*/ 0 w 163"/>
              <a:gd name="T3" fmla="*/ 0 h 92"/>
              <a:gd name="T4" fmla="*/ 2147483647 w 163"/>
              <a:gd name="T5" fmla="*/ 2147483647 h 92"/>
              <a:gd name="T6" fmla="*/ 2147483647 w 163"/>
              <a:gd name="T7" fmla="*/ 2147483647 h 92"/>
              <a:gd name="T8" fmla="*/ 2147483647 w 163"/>
              <a:gd name="T9" fmla="*/ 2147483647 h 92"/>
              <a:gd name="T10" fmla="*/ 2147483647 w 163"/>
              <a:gd name="T11" fmla="*/ 2147483647 h 92"/>
              <a:gd name="T12" fmla="*/ 2147483647 w 163"/>
              <a:gd name="T13" fmla="*/ 2147483647 h 92"/>
              <a:gd name="T14" fmla="*/ 2147483647 w 163"/>
              <a:gd name="T15" fmla="*/ 2147483647 h 92"/>
              <a:gd name="T16" fmla="*/ 2147483647 w 163"/>
              <a:gd name="T17" fmla="*/ 2147483647 h 92"/>
              <a:gd name="T18" fmla="*/ 2147483647 w 163"/>
              <a:gd name="T19" fmla="*/ 2147483647 h 92"/>
              <a:gd name="T20" fmla="*/ 2147483647 w 163"/>
              <a:gd name="T21" fmla="*/ 2147483647 h 92"/>
              <a:gd name="T22" fmla="*/ 2147483647 w 163"/>
              <a:gd name="T23" fmla="*/ 2147483647 h 92"/>
              <a:gd name="T24" fmla="*/ 2147483647 w 163"/>
              <a:gd name="T25" fmla="*/ 2147483647 h 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3"/>
              <a:gd name="T40" fmla="*/ 0 h 92"/>
              <a:gd name="T41" fmla="*/ 163 w 163"/>
              <a:gd name="T42" fmla="*/ 92 h 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3" h="92">
                <a:moveTo>
                  <a:pt x="0" y="0"/>
                </a:moveTo>
                <a:lnTo>
                  <a:pt x="0" y="0"/>
                </a:lnTo>
                <a:lnTo>
                  <a:pt x="22" y="2"/>
                </a:lnTo>
                <a:lnTo>
                  <a:pt x="44" y="5"/>
                </a:lnTo>
                <a:lnTo>
                  <a:pt x="71" y="12"/>
                </a:lnTo>
                <a:lnTo>
                  <a:pt x="85" y="17"/>
                </a:lnTo>
                <a:lnTo>
                  <a:pt x="98" y="24"/>
                </a:lnTo>
                <a:lnTo>
                  <a:pt x="112" y="30"/>
                </a:lnTo>
                <a:lnTo>
                  <a:pt x="125" y="41"/>
                </a:lnTo>
                <a:lnTo>
                  <a:pt x="137" y="51"/>
                </a:lnTo>
                <a:lnTo>
                  <a:pt x="147" y="63"/>
                </a:lnTo>
                <a:lnTo>
                  <a:pt x="156" y="76"/>
                </a:lnTo>
                <a:lnTo>
                  <a:pt x="163" y="92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1" name="Freeform 77"/>
          <p:cNvSpPr>
            <a:spLocks/>
          </p:cNvSpPr>
          <p:nvPr/>
        </p:nvSpPr>
        <p:spPr bwMode="auto">
          <a:xfrm>
            <a:off x="5129213" y="1266825"/>
            <a:ext cx="258762" cy="146050"/>
          </a:xfrm>
          <a:custGeom>
            <a:avLst/>
            <a:gdLst>
              <a:gd name="T0" fmla="*/ 0 w 163"/>
              <a:gd name="T1" fmla="*/ 0 h 92"/>
              <a:gd name="T2" fmla="*/ 0 w 163"/>
              <a:gd name="T3" fmla="*/ 0 h 92"/>
              <a:gd name="T4" fmla="*/ 2147483647 w 163"/>
              <a:gd name="T5" fmla="*/ 2147483647 h 92"/>
              <a:gd name="T6" fmla="*/ 2147483647 w 163"/>
              <a:gd name="T7" fmla="*/ 2147483647 h 92"/>
              <a:gd name="T8" fmla="*/ 2147483647 w 163"/>
              <a:gd name="T9" fmla="*/ 2147483647 h 92"/>
              <a:gd name="T10" fmla="*/ 2147483647 w 163"/>
              <a:gd name="T11" fmla="*/ 2147483647 h 92"/>
              <a:gd name="T12" fmla="*/ 2147483647 w 163"/>
              <a:gd name="T13" fmla="*/ 2147483647 h 92"/>
              <a:gd name="T14" fmla="*/ 2147483647 w 163"/>
              <a:gd name="T15" fmla="*/ 2147483647 h 92"/>
              <a:gd name="T16" fmla="*/ 2147483647 w 163"/>
              <a:gd name="T17" fmla="*/ 2147483647 h 92"/>
              <a:gd name="T18" fmla="*/ 2147483647 w 163"/>
              <a:gd name="T19" fmla="*/ 2147483647 h 92"/>
              <a:gd name="T20" fmla="*/ 2147483647 w 163"/>
              <a:gd name="T21" fmla="*/ 2147483647 h 92"/>
              <a:gd name="T22" fmla="*/ 2147483647 w 163"/>
              <a:gd name="T23" fmla="*/ 2147483647 h 92"/>
              <a:gd name="T24" fmla="*/ 2147483647 w 163"/>
              <a:gd name="T25" fmla="*/ 2147483647 h 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3"/>
              <a:gd name="T40" fmla="*/ 0 h 92"/>
              <a:gd name="T41" fmla="*/ 163 w 163"/>
              <a:gd name="T42" fmla="*/ 92 h 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3" h="92">
                <a:moveTo>
                  <a:pt x="0" y="0"/>
                </a:moveTo>
                <a:lnTo>
                  <a:pt x="0" y="0"/>
                </a:lnTo>
                <a:lnTo>
                  <a:pt x="22" y="2"/>
                </a:lnTo>
                <a:lnTo>
                  <a:pt x="44" y="5"/>
                </a:lnTo>
                <a:lnTo>
                  <a:pt x="71" y="12"/>
                </a:lnTo>
                <a:lnTo>
                  <a:pt x="85" y="17"/>
                </a:lnTo>
                <a:lnTo>
                  <a:pt x="98" y="24"/>
                </a:lnTo>
                <a:lnTo>
                  <a:pt x="112" y="30"/>
                </a:lnTo>
                <a:lnTo>
                  <a:pt x="125" y="41"/>
                </a:lnTo>
                <a:lnTo>
                  <a:pt x="137" y="51"/>
                </a:lnTo>
                <a:lnTo>
                  <a:pt x="147" y="63"/>
                </a:lnTo>
                <a:lnTo>
                  <a:pt x="156" y="76"/>
                </a:lnTo>
                <a:lnTo>
                  <a:pt x="163" y="92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2" name="Freeform 78"/>
          <p:cNvSpPr>
            <a:spLocks/>
          </p:cNvSpPr>
          <p:nvPr/>
        </p:nvSpPr>
        <p:spPr bwMode="auto">
          <a:xfrm>
            <a:off x="5330825" y="1220788"/>
            <a:ext cx="115888" cy="354012"/>
          </a:xfrm>
          <a:custGeom>
            <a:avLst/>
            <a:gdLst>
              <a:gd name="T0" fmla="*/ 2147483647 w 73"/>
              <a:gd name="T1" fmla="*/ 0 h 223"/>
              <a:gd name="T2" fmla="*/ 2147483647 w 73"/>
              <a:gd name="T3" fmla="*/ 0 h 223"/>
              <a:gd name="T4" fmla="*/ 2147483647 w 73"/>
              <a:gd name="T5" fmla="*/ 2147483647 h 223"/>
              <a:gd name="T6" fmla="*/ 2147483647 w 73"/>
              <a:gd name="T7" fmla="*/ 2147483647 h 223"/>
              <a:gd name="T8" fmla="*/ 2147483647 w 73"/>
              <a:gd name="T9" fmla="*/ 2147483647 h 223"/>
              <a:gd name="T10" fmla="*/ 0 w 73"/>
              <a:gd name="T11" fmla="*/ 2147483647 h 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"/>
              <a:gd name="T19" fmla="*/ 0 h 223"/>
              <a:gd name="T20" fmla="*/ 73 w 73"/>
              <a:gd name="T21" fmla="*/ 223 h 2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" h="223">
                <a:moveTo>
                  <a:pt x="73" y="0"/>
                </a:moveTo>
                <a:lnTo>
                  <a:pt x="73" y="0"/>
                </a:lnTo>
                <a:lnTo>
                  <a:pt x="65" y="34"/>
                </a:lnTo>
                <a:lnTo>
                  <a:pt x="54" y="70"/>
                </a:lnTo>
                <a:lnTo>
                  <a:pt x="36" y="127"/>
                </a:lnTo>
                <a:lnTo>
                  <a:pt x="0" y="223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3" name="Freeform 79"/>
          <p:cNvSpPr>
            <a:spLocks/>
          </p:cNvSpPr>
          <p:nvPr/>
        </p:nvSpPr>
        <p:spPr bwMode="auto">
          <a:xfrm>
            <a:off x="5330825" y="1220788"/>
            <a:ext cx="115888" cy="354012"/>
          </a:xfrm>
          <a:custGeom>
            <a:avLst/>
            <a:gdLst>
              <a:gd name="T0" fmla="*/ 2147483647 w 73"/>
              <a:gd name="T1" fmla="*/ 0 h 223"/>
              <a:gd name="T2" fmla="*/ 2147483647 w 73"/>
              <a:gd name="T3" fmla="*/ 0 h 223"/>
              <a:gd name="T4" fmla="*/ 2147483647 w 73"/>
              <a:gd name="T5" fmla="*/ 2147483647 h 223"/>
              <a:gd name="T6" fmla="*/ 2147483647 w 73"/>
              <a:gd name="T7" fmla="*/ 2147483647 h 223"/>
              <a:gd name="T8" fmla="*/ 2147483647 w 73"/>
              <a:gd name="T9" fmla="*/ 2147483647 h 223"/>
              <a:gd name="T10" fmla="*/ 0 w 73"/>
              <a:gd name="T11" fmla="*/ 2147483647 h 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"/>
              <a:gd name="T19" fmla="*/ 0 h 223"/>
              <a:gd name="T20" fmla="*/ 73 w 73"/>
              <a:gd name="T21" fmla="*/ 223 h 2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" h="223">
                <a:moveTo>
                  <a:pt x="73" y="0"/>
                </a:moveTo>
                <a:lnTo>
                  <a:pt x="73" y="0"/>
                </a:lnTo>
                <a:lnTo>
                  <a:pt x="65" y="34"/>
                </a:lnTo>
                <a:lnTo>
                  <a:pt x="54" y="70"/>
                </a:lnTo>
                <a:lnTo>
                  <a:pt x="36" y="127"/>
                </a:lnTo>
                <a:lnTo>
                  <a:pt x="0" y="223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4" name="Freeform 80"/>
          <p:cNvSpPr>
            <a:spLocks/>
          </p:cNvSpPr>
          <p:nvPr/>
        </p:nvSpPr>
        <p:spPr bwMode="auto">
          <a:xfrm>
            <a:off x="4213225" y="622300"/>
            <a:ext cx="146050" cy="34925"/>
          </a:xfrm>
          <a:custGeom>
            <a:avLst/>
            <a:gdLst>
              <a:gd name="T0" fmla="*/ 0 w 92"/>
              <a:gd name="T1" fmla="*/ 2147483647 h 22"/>
              <a:gd name="T2" fmla="*/ 0 w 92"/>
              <a:gd name="T3" fmla="*/ 2147483647 h 22"/>
              <a:gd name="T4" fmla="*/ 2147483647 w 92"/>
              <a:gd name="T5" fmla="*/ 2147483647 h 22"/>
              <a:gd name="T6" fmla="*/ 2147483647 w 92"/>
              <a:gd name="T7" fmla="*/ 2147483647 h 22"/>
              <a:gd name="T8" fmla="*/ 2147483647 w 92"/>
              <a:gd name="T9" fmla="*/ 2147483647 h 22"/>
              <a:gd name="T10" fmla="*/ 2147483647 w 92"/>
              <a:gd name="T11" fmla="*/ 2147483647 h 22"/>
              <a:gd name="T12" fmla="*/ 2147483647 w 92"/>
              <a:gd name="T13" fmla="*/ 0 h 22"/>
              <a:gd name="T14" fmla="*/ 2147483647 w 92"/>
              <a:gd name="T15" fmla="*/ 0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"/>
              <a:gd name="T25" fmla="*/ 0 h 22"/>
              <a:gd name="T26" fmla="*/ 92 w 92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" h="22">
                <a:moveTo>
                  <a:pt x="0" y="22"/>
                </a:moveTo>
                <a:lnTo>
                  <a:pt x="0" y="22"/>
                </a:lnTo>
                <a:lnTo>
                  <a:pt x="9" y="17"/>
                </a:lnTo>
                <a:lnTo>
                  <a:pt x="29" y="10"/>
                </a:lnTo>
                <a:lnTo>
                  <a:pt x="43" y="5"/>
                </a:lnTo>
                <a:lnTo>
                  <a:pt x="58" y="1"/>
                </a:lnTo>
                <a:lnTo>
                  <a:pt x="75" y="0"/>
                </a:lnTo>
                <a:lnTo>
                  <a:pt x="92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5" name="Freeform 81"/>
          <p:cNvSpPr>
            <a:spLocks/>
          </p:cNvSpPr>
          <p:nvPr/>
        </p:nvSpPr>
        <p:spPr bwMode="auto">
          <a:xfrm>
            <a:off x="4213225" y="622300"/>
            <a:ext cx="146050" cy="34925"/>
          </a:xfrm>
          <a:custGeom>
            <a:avLst/>
            <a:gdLst>
              <a:gd name="T0" fmla="*/ 0 w 92"/>
              <a:gd name="T1" fmla="*/ 2147483647 h 22"/>
              <a:gd name="T2" fmla="*/ 0 w 92"/>
              <a:gd name="T3" fmla="*/ 2147483647 h 22"/>
              <a:gd name="T4" fmla="*/ 2147483647 w 92"/>
              <a:gd name="T5" fmla="*/ 2147483647 h 22"/>
              <a:gd name="T6" fmla="*/ 2147483647 w 92"/>
              <a:gd name="T7" fmla="*/ 2147483647 h 22"/>
              <a:gd name="T8" fmla="*/ 2147483647 w 92"/>
              <a:gd name="T9" fmla="*/ 2147483647 h 22"/>
              <a:gd name="T10" fmla="*/ 2147483647 w 92"/>
              <a:gd name="T11" fmla="*/ 2147483647 h 22"/>
              <a:gd name="T12" fmla="*/ 2147483647 w 92"/>
              <a:gd name="T13" fmla="*/ 0 h 22"/>
              <a:gd name="T14" fmla="*/ 2147483647 w 92"/>
              <a:gd name="T15" fmla="*/ 0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"/>
              <a:gd name="T25" fmla="*/ 0 h 22"/>
              <a:gd name="T26" fmla="*/ 92 w 92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" h="22">
                <a:moveTo>
                  <a:pt x="0" y="22"/>
                </a:moveTo>
                <a:lnTo>
                  <a:pt x="0" y="22"/>
                </a:lnTo>
                <a:lnTo>
                  <a:pt x="9" y="17"/>
                </a:lnTo>
                <a:lnTo>
                  <a:pt x="29" y="10"/>
                </a:lnTo>
                <a:lnTo>
                  <a:pt x="43" y="5"/>
                </a:lnTo>
                <a:lnTo>
                  <a:pt x="58" y="1"/>
                </a:lnTo>
                <a:lnTo>
                  <a:pt x="75" y="0"/>
                </a:lnTo>
                <a:lnTo>
                  <a:pt x="92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6" name="Freeform 82"/>
          <p:cNvSpPr>
            <a:spLocks/>
          </p:cNvSpPr>
          <p:nvPr/>
        </p:nvSpPr>
        <p:spPr bwMode="auto">
          <a:xfrm>
            <a:off x="5111750" y="796925"/>
            <a:ext cx="25400" cy="207963"/>
          </a:xfrm>
          <a:custGeom>
            <a:avLst/>
            <a:gdLst>
              <a:gd name="T0" fmla="*/ 2147483647 w 16"/>
              <a:gd name="T1" fmla="*/ 0 h 131"/>
              <a:gd name="T2" fmla="*/ 2147483647 w 16"/>
              <a:gd name="T3" fmla="*/ 0 h 131"/>
              <a:gd name="T4" fmla="*/ 2147483647 w 16"/>
              <a:gd name="T5" fmla="*/ 2147483647 h 131"/>
              <a:gd name="T6" fmla="*/ 2147483647 w 16"/>
              <a:gd name="T7" fmla="*/ 2147483647 h 131"/>
              <a:gd name="T8" fmla="*/ 2147483647 w 16"/>
              <a:gd name="T9" fmla="*/ 2147483647 h 131"/>
              <a:gd name="T10" fmla="*/ 2147483647 w 16"/>
              <a:gd name="T11" fmla="*/ 2147483647 h 131"/>
              <a:gd name="T12" fmla="*/ 2147483647 w 16"/>
              <a:gd name="T13" fmla="*/ 2147483647 h 131"/>
              <a:gd name="T14" fmla="*/ 2147483647 w 16"/>
              <a:gd name="T15" fmla="*/ 2147483647 h 131"/>
              <a:gd name="T16" fmla="*/ 0 w 16"/>
              <a:gd name="T17" fmla="*/ 2147483647 h 1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31"/>
              <a:gd name="T29" fmla="*/ 16 w 16"/>
              <a:gd name="T30" fmla="*/ 131 h 1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31">
                <a:moveTo>
                  <a:pt x="14" y="0"/>
                </a:moveTo>
                <a:lnTo>
                  <a:pt x="14" y="0"/>
                </a:lnTo>
                <a:lnTo>
                  <a:pt x="16" y="9"/>
                </a:lnTo>
                <a:lnTo>
                  <a:pt x="16" y="22"/>
                </a:lnTo>
                <a:lnTo>
                  <a:pt x="16" y="53"/>
                </a:lnTo>
                <a:lnTo>
                  <a:pt x="14" y="71"/>
                </a:lnTo>
                <a:lnTo>
                  <a:pt x="11" y="92"/>
                </a:lnTo>
                <a:lnTo>
                  <a:pt x="5" y="111"/>
                </a:lnTo>
                <a:lnTo>
                  <a:pt x="0" y="131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7" name="Freeform 83"/>
          <p:cNvSpPr>
            <a:spLocks/>
          </p:cNvSpPr>
          <p:nvPr/>
        </p:nvSpPr>
        <p:spPr bwMode="auto">
          <a:xfrm>
            <a:off x="5111750" y="796925"/>
            <a:ext cx="25400" cy="207963"/>
          </a:xfrm>
          <a:custGeom>
            <a:avLst/>
            <a:gdLst>
              <a:gd name="T0" fmla="*/ 2147483647 w 16"/>
              <a:gd name="T1" fmla="*/ 0 h 131"/>
              <a:gd name="T2" fmla="*/ 2147483647 w 16"/>
              <a:gd name="T3" fmla="*/ 0 h 131"/>
              <a:gd name="T4" fmla="*/ 2147483647 w 16"/>
              <a:gd name="T5" fmla="*/ 2147483647 h 131"/>
              <a:gd name="T6" fmla="*/ 2147483647 w 16"/>
              <a:gd name="T7" fmla="*/ 2147483647 h 131"/>
              <a:gd name="T8" fmla="*/ 2147483647 w 16"/>
              <a:gd name="T9" fmla="*/ 2147483647 h 131"/>
              <a:gd name="T10" fmla="*/ 2147483647 w 16"/>
              <a:gd name="T11" fmla="*/ 2147483647 h 131"/>
              <a:gd name="T12" fmla="*/ 2147483647 w 16"/>
              <a:gd name="T13" fmla="*/ 2147483647 h 131"/>
              <a:gd name="T14" fmla="*/ 2147483647 w 16"/>
              <a:gd name="T15" fmla="*/ 2147483647 h 131"/>
              <a:gd name="T16" fmla="*/ 0 w 16"/>
              <a:gd name="T17" fmla="*/ 2147483647 h 1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31"/>
              <a:gd name="T29" fmla="*/ 16 w 16"/>
              <a:gd name="T30" fmla="*/ 131 h 1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31">
                <a:moveTo>
                  <a:pt x="14" y="0"/>
                </a:moveTo>
                <a:lnTo>
                  <a:pt x="14" y="0"/>
                </a:lnTo>
                <a:lnTo>
                  <a:pt x="16" y="9"/>
                </a:lnTo>
                <a:lnTo>
                  <a:pt x="16" y="22"/>
                </a:lnTo>
                <a:lnTo>
                  <a:pt x="16" y="53"/>
                </a:lnTo>
                <a:lnTo>
                  <a:pt x="14" y="71"/>
                </a:lnTo>
                <a:lnTo>
                  <a:pt x="11" y="92"/>
                </a:lnTo>
                <a:lnTo>
                  <a:pt x="5" y="111"/>
                </a:lnTo>
                <a:lnTo>
                  <a:pt x="0" y="131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8" name="Freeform 84"/>
          <p:cNvSpPr>
            <a:spLocks/>
          </p:cNvSpPr>
          <p:nvPr/>
        </p:nvSpPr>
        <p:spPr bwMode="auto">
          <a:xfrm>
            <a:off x="3959225" y="1217613"/>
            <a:ext cx="68263" cy="115887"/>
          </a:xfrm>
          <a:custGeom>
            <a:avLst/>
            <a:gdLst>
              <a:gd name="T0" fmla="*/ 2147483647 w 43"/>
              <a:gd name="T1" fmla="*/ 2147483647 h 73"/>
              <a:gd name="T2" fmla="*/ 2147483647 w 43"/>
              <a:gd name="T3" fmla="*/ 2147483647 h 73"/>
              <a:gd name="T4" fmla="*/ 2147483647 w 43"/>
              <a:gd name="T5" fmla="*/ 2147483647 h 73"/>
              <a:gd name="T6" fmla="*/ 2147483647 w 43"/>
              <a:gd name="T7" fmla="*/ 2147483647 h 73"/>
              <a:gd name="T8" fmla="*/ 0 w 43"/>
              <a:gd name="T9" fmla="*/ 2147483647 h 73"/>
              <a:gd name="T10" fmla="*/ 2147483647 w 43"/>
              <a:gd name="T11" fmla="*/ 2147483647 h 73"/>
              <a:gd name="T12" fmla="*/ 2147483647 w 43"/>
              <a:gd name="T13" fmla="*/ 2147483647 h 73"/>
              <a:gd name="T14" fmla="*/ 2147483647 w 43"/>
              <a:gd name="T15" fmla="*/ 2147483647 h 73"/>
              <a:gd name="T16" fmla="*/ 2147483647 w 43"/>
              <a:gd name="T17" fmla="*/ 2147483647 h 73"/>
              <a:gd name="T18" fmla="*/ 2147483647 w 43"/>
              <a:gd name="T19" fmla="*/ 0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"/>
              <a:gd name="T31" fmla="*/ 0 h 73"/>
              <a:gd name="T32" fmla="*/ 43 w 43"/>
              <a:gd name="T33" fmla="*/ 73 h 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" h="73">
                <a:moveTo>
                  <a:pt x="7" y="73"/>
                </a:moveTo>
                <a:lnTo>
                  <a:pt x="7" y="73"/>
                </a:lnTo>
                <a:lnTo>
                  <a:pt x="5" y="68"/>
                </a:lnTo>
                <a:lnTo>
                  <a:pt x="2" y="61"/>
                </a:lnTo>
                <a:lnTo>
                  <a:pt x="0" y="53"/>
                </a:lnTo>
                <a:lnTo>
                  <a:pt x="2" y="43"/>
                </a:lnTo>
                <a:lnTo>
                  <a:pt x="5" y="33"/>
                </a:lnTo>
                <a:lnTo>
                  <a:pt x="14" y="22"/>
                </a:lnTo>
                <a:lnTo>
                  <a:pt x="26" y="10"/>
                </a:lnTo>
                <a:lnTo>
                  <a:pt x="43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9" name="Freeform 85"/>
          <p:cNvSpPr>
            <a:spLocks/>
          </p:cNvSpPr>
          <p:nvPr/>
        </p:nvSpPr>
        <p:spPr bwMode="auto">
          <a:xfrm>
            <a:off x="3959225" y="1217613"/>
            <a:ext cx="68263" cy="115887"/>
          </a:xfrm>
          <a:custGeom>
            <a:avLst/>
            <a:gdLst>
              <a:gd name="T0" fmla="*/ 2147483647 w 43"/>
              <a:gd name="T1" fmla="*/ 2147483647 h 73"/>
              <a:gd name="T2" fmla="*/ 2147483647 w 43"/>
              <a:gd name="T3" fmla="*/ 2147483647 h 73"/>
              <a:gd name="T4" fmla="*/ 2147483647 w 43"/>
              <a:gd name="T5" fmla="*/ 2147483647 h 73"/>
              <a:gd name="T6" fmla="*/ 2147483647 w 43"/>
              <a:gd name="T7" fmla="*/ 2147483647 h 73"/>
              <a:gd name="T8" fmla="*/ 0 w 43"/>
              <a:gd name="T9" fmla="*/ 2147483647 h 73"/>
              <a:gd name="T10" fmla="*/ 2147483647 w 43"/>
              <a:gd name="T11" fmla="*/ 2147483647 h 73"/>
              <a:gd name="T12" fmla="*/ 2147483647 w 43"/>
              <a:gd name="T13" fmla="*/ 2147483647 h 73"/>
              <a:gd name="T14" fmla="*/ 2147483647 w 43"/>
              <a:gd name="T15" fmla="*/ 2147483647 h 73"/>
              <a:gd name="T16" fmla="*/ 2147483647 w 43"/>
              <a:gd name="T17" fmla="*/ 2147483647 h 73"/>
              <a:gd name="T18" fmla="*/ 2147483647 w 43"/>
              <a:gd name="T19" fmla="*/ 0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"/>
              <a:gd name="T31" fmla="*/ 0 h 73"/>
              <a:gd name="T32" fmla="*/ 43 w 43"/>
              <a:gd name="T33" fmla="*/ 73 h 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" h="73">
                <a:moveTo>
                  <a:pt x="7" y="73"/>
                </a:moveTo>
                <a:lnTo>
                  <a:pt x="7" y="73"/>
                </a:lnTo>
                <a:lnTo>
                  <a:pt x="5" y="68"/>
                </a:lnTo>
                <a:lnTo>
                  <a:pt x="2" y="61"/>
                </a:lnTo>
                <a:lnTo>
                  <a:pt x="0" y="53"/>
                </a:lnTo>
                <a:lnTo>
                  <a:pt x="2" y="43"/>
                </a:lnTo>
                <a:lnTo>
                  <a:pt x="5" y="33"/>
                </a:lnTo>
                <a:lnTo>
                  <a:pt x="14" y="22"/>
                </a:lnTo>
                <a:lnTo>
                  <a:pt x="26" y="10"/>
                </a:lnTo>
                <a:lnTo>
                  <a:pt x="43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90" name="Freeform 86"/>
          <p:cNvSpPr>
            <a:spLocks/>
          </p:cNvSpPr>
          <p:nvPr/>
        </p:nvSpPr>
        <p:spPr bwMode="auto">
          <a:xfrm>
            <a:off x="4675188" y="422275"/>
            <a:ext cx="207962" cy="82550"/>
          </a:xfrm>
          <a:custGeom>
            <a:avLst/>
            <a:gdLst>
              <a:gd name="T0" fmla="*/ 0 w 131"/>
              <a:gd name="T1" fmla="*/ 0 h 52"/>
              <a:gd name="T2" fmla="*/ 0 w 131"/>
              <a:gd name="T3" fmla="*/ 0 h 52"/>
              <a:gd name="T4" fmla="*/ 2147483647 w 131"/>
              <a:gd name="T5" fmla="*/ 2147483647 h 52"/>
              <a:gd name="T6" fmla="*/ 2147483647 w 131"/>
              <a:gd name="T7" fmla="*/ 2147483647 h 52"/>
              <a:gd name="T8" fmla="*/ 2147483647 w 131"/>
              <a:gd name="T9" fmla="*/ 2147483647 h 52"/>
              <a:gd name="T10" fmla="*/ 2147483647 w 131"/>
              <a:gd name="T11" fmla="*/ 2147483647 h 52"/>
              <a:gd name="T12" fmla="*/ 2147483647 w 131"/>
              <a:gd name="T13" fmla="*/ 2147483647 h 52"/>
              <a:gd name="T14" fmla="*/ 2147483647 w 131"/>
              <a:gd name="T15" fmla="*/ 2147483647 h 52"/>
              <a:gd name="T16" fmla="*/ 2147483647 w 131"/>
              <a:gd name="T17" fmla="*/ 2147483647 h 52"/>
              <a:gd name="T18" fmla="*/ 2147483647 w 131"/>
              <a:gd name="T19" fmla="*/ 2147483647 h 52"/>
              <a:gd name="T20" fmla="*/ 2147483647 w 131"/>
              <a:gd name="T21" fmla="*/ 2147483647 h 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1"/>
              <a:gd name="T34" fmla="*/ 0 h 52"/>
              <a:gd name="T35" fmla="*/ 131 w 131"/>
              <a:gd name="T36" fmla="*/ 52 h 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1" h="52">
                <a:moveTo>
                  <a:pt x="0" y="0"/>
                </a:moveTo>
                <a:lnTo>
                  <a:pt x="0" y="0"/>
                </a:lnTo>
                <a:lnTo>
                  <a:pt x="12" y="1"/>
                </a:lnTo>
                <a:lnTo>
                  <a:pt x="29" y="3"/>
                </a:lnTo>
                <a:lnTo>
                  <a:pt x="49" y="8"/>
                </a:lnTo>
                <a:lnTo>
                  <a:pt x="70" y="15"/>
                </a:lnTo>
                <a:lnTo>
                  <a:pt x="88" y="22"/>
                </a:lnTo>
                <a:lnTo>
                  <a:pt x="105" y="30"/>
                </a:lnTo>
                <a:lnTo>
                  <a:pt x="121" y="42"/>
                </a:lnTo>
                <a:lnTo>
                  <a:pt x="126" y="47"/>
                </a:lnTo>
                <a:lnTo>
                  <a:pt x="131" y="52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91" name="Freeform 87"/>
          <p:cNvSpPr>
            <a:spLocks/>
          </p:cNvSpPr>
          <p:nvPr/>
        </p:nvSpPr>
        <p:spPr bwMode="auto">
          <a:xfrm>
            <a:off x="4675188" y="422275"/>
            <a:ext cx="207962" cy="82550"/>
          </a:xfrm>
          <a:custGeom>
            <a:avLst/>
            <a:gdLst>
              <a:gd name="T0" fmla="*/ 0 w 131"/>
              <a:gd name="T1" fmla="*/ 0 h 52"/>
              <a:gd name="T2" fmla="*/ 0 w 131"/>
              <a:gd name="T3" fmla="*/ 0 h 52"/>
              <a:gd name="T4" fmla="*/ 2147483647 w 131"/>
              <a:gd name="T5" fmla="*/ 2147483647 h 52"/>
              <a:gd name="T6" fmla="*/ 2147483647 w 131"/>
              <a:gd name="T7" fmla="*/ 2147483647 h 52"/>
              <a:gd name="T8" fmla="*/ 2147483647 w 131"/>
              <a:gd name="T9" fmla="*/ 2147483647 h 52"/>
              <a:gd name="T10" fmla="*/ 2147483647 w 131"/>
              <a:gd name="T11" fmla="*/ 2147483647 h 52"/>
              <a:gd name="T12" fmla="*/ 2147483647 w 131"/>
              <a:gd name="T13" fmla="*/ 2147483647 h 52"/>
              <a:gd name="T14" fmla="*/ 2147483647 w 131"/>
              <a:gd name="T15" fmla="*/ 2147483647 h 52"/>
              <a:gd name="T16" fmla="*/ 2147483647 w 131"/>
              <a:gd name="T17" fmla="*/ 2147483647 h 52"/>
              <a:gd name="T18" fmla="*/ 2147483647 w 131"/>
              <a:gd name="T19" fmla="*/ 2147483647 h 52"/>
              <a:gd name="T20" fmla="*/ 2147483647 w 131"/>
              <a:gd name="T21" fmla="*/ 2147483647 h 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1"/>
              <a:gd name="T34" fmla="*/ 0 h 52"/>
              <a:gd name="T35" fmla="*/ 131 w 131"/>
              <a:gd name="T36" fmla="*/ 52 h 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1" h="52">
                <a:moveTo>
                  <a:pt x="0" y="0"/>
                </a:moveTo>
                <a:lnTo>
                  <a:pt x="0" y="0"/>
                </a:lnTo>
                <a:lnTo>
                  <a:pt x="12" y="1"/>
                </a:lnTo>
                <a:lnTo>
                  <a:pt x="29" y="3"/>
                </a:lnTo>
                <a:lnTo>
                  <a:pt x="49" y="8"/>
                </a:lnTo>
                <a:lnTo>
                  <a:pt x="70" y="15"/>
                </a:lnTo>
                <a:lnTo>
                  <a:pt x="88" y="22"/>
                </a:lnTo>
                <a:lnTo>
                  <a:pt x="105" y="30"/>
                </a:lnTo>
                <a:lnTo>
                  <a:pt x="121" y="42"/>
                </a:lnTo>
                <a:lnTo>
                  <a:pt x="126" y="47"/>
                </a:lnTo>
                <a:lnTo>
                  <a:pt x="131" y="52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92" name="Freeform 88"/>
          <p:cNvSpPr>
            <a:spLocks/>
          </p:cNvSpPr>
          <p:nvPr/>
        </p:nvSpPr>
        <p:spPr bwMode="auto">
          <a:xfrm>
            <a:off x="3651250" y="1231900"/>
            <a:ext cx="111125" cy="193675"/>
          </a:xfrm>
          <a:custGeom>
            <a:avLst/>
            <a:gdLst>
              <a:gd name="T0" fmla="*/ 0 w 70"/>
              <a:gd name="T1" fmla="*/ 2147483647 h 122"/>
              <a:gd name="T2" fmla="*/ 0 w 70"/>
              <a:gd name="T3" fmla="*/ 2147483647 h 122"/>
              <a:gd name="T4" fmla="*/ 2147483647 w 70"/>
              <a:gd name="T5" fmla="*/ 2147483647 h 122"/>
              <a:gd name="T6" fmla="*/ 2147483647 w 70"/>
              <a:gd name="T7" fmla="*/ 2147483647 h 122"/>
              <a:gd name="T8" fmla="*/ 2147483647 w 70"/>
              <a:gd name="T9" fmla="*/ 2147483647 h 122"/>
              <a:gd name="T10" fmla="*/ 2147483647 w 70"/>
              <a:gd name="T11" fmla="*/ 0 h 1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0"/>
              <a:gd name="T19" fmla="*/ 0 h 122"/>
              <a:gd name="T20" fmla="*/ 70 w 70"/>
              <a:gd name="T21" fmla="*/ 122 h 1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0" h="122">
                <a:moveTo>
                  <a:pt x="0" y="122"/>
                </a:moveTo>
                <a:lnTo>
                  <a:pt x="0" y="122"/>
                </a:lnTo>
                <a:lnTo>
                  <a:pt x="22" y="88"/>
                </a:lnTo>
                <a:lnTo>
                  <a:pt x="41" y="56"/>
                </a:lnTo>
                <a:lnTo>
                  <a:pt x="58" y="25"/>
                </a:lnTo>
                <a:lnTo>
                  <a:pt x="7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93" name="Freeform 89"/>
          <p:cNvSpPr>
            <a:spLocks/>
          </p:cNvSpPr>
          <p:nvPr/>
        </p:nvSpPr>
        <p:spPr bwMode="auto">
          <a:xfrm>
            <a:off x="3651250" y="1231900"/>
            <a:ext cx="111125" cy="193675"/>
          </a:xfrm>
          <a:custGeom>
            <a:avLst/>
            <a:gdLst>
              <a:gd name="T0" fmla="*/ 0 w 70"/>
              <a:gd name="T1" fmla="*/ 2147483647 h 122"/>
              <a:gd name="T2" fmla="*/ 0 w 70"/>
              <a:gd name="T3" fmla="*/ 2147483647 h 122"/>
              <a:gd name="T4" fmla="*/ 2147483647 w 70"/>
              <a:gd name="T5" fmla="*/ 2147483647 h 122"/>
              <a:gd name="T6" fmla="*/ 2147483647 w 70"/>
              <a:gd name="T7" fmla="*/ 2147483647 h 122"/>
              <a:gd name="T8" fmla="*/ 2147483647 w 70"/>
              <a:gd name="T9" fmla="*/ 2147483647 h 122"/>
              <a:gd name="T10" fmla="*/ 2147483647 w 70"/>
              <a:gd name="T11" fmla="*/ 0 h 1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0"/>
              <a:gd name="T19" fmla="*/ 0 h 122"/>
              <a:gd name="T20" fmla="*/ 70 w 70"/>
              <a:gd name="T21" fmla="*/ 122 h 1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0" h="122">
                <a:moveTo>
                  <a:pt x="0" y="122"/>
                </a:moveTo>
                <a:lnTo>
                  <a:pt x="0" y="122"/>
                </a:lnTo>
                <a:lnTo>
                  <a:pt x="22" y="88"/>
                </a:lnTo>
                <a:lnTo>
                  <a:pt x="41" y="56"/>
                </a:lnTo>
                <a:lnTo>
                  <a:pt x="58" y="25"/>
                </a:lnTo>
                <a:lnTo>
                  <a:pt x="70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94" name="Freeform 90"/>
          <p:cNvSpPr>
            <a:spLocks/>
          </p:cNvSpPr>
          <p:nvPr/>
        </p:nvSpPr>
        <p:spPr bwMode="auto">
          <a:xfrm>
            <a:off x="4375150" y="1066800"/>
            <a:ext cx="161925" cy="58738"/>
          </a:xfrm>
          <a:custGeom>
            <a:avLst/>
            <a:gdLst>
              <a:gd name="T0" fmla="*/ 0 w 102"/>
              <a:gd name="T1" fmla="*/ 2147483647 h 37"/>
              <a:gd name="T2" fmla="*/ 0 w 102"/>
              <a:gd name="T3" fmla="*/ 2147483647 h 37"/>
              <a:gd name="T4" fmla="*/ 2147483647 w 102"/>
              <a:gd name="T5" fmla="*/ 2147483647 h 37"/>
              <a:gd name="T6" fmla="*/ 2147483647 w 102"/>
              <a:gd name="T7" fmla="*/ 2147483647 h 37"/>
              <a:gd name="T8" fmla="*/ 2147483647 w 102"/>
              <a:gd name="T9" fmla="*/ 2147483647 h 37"/>
              <a:gd name="T10" fmla="*/ 2147483647 w 102"/>
              <a:gd name="T11" fmla="*/ 2147483647 h 37"/>
              <a:gd name="T12" fmla="*/ 2147483647 w 102"/>
              <a:gd name="T13" fmla="*/ 2147483647 h 37"/>
              <a:gd name="T14" fmla="*/ 2147483647 w 102"/>
              <a:gd name="T15" fmla="*/ 2147483647 h 37"/>
              <a:gd name="T16" fmla="*/ 2147483647 w 102"/>
              <a:gd name="T17" fmla="*/ 0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"/>
              <a:gd name="T28" fmla="*/ 0 h 37"/>
              <a:gd name="T29" fmla="*/ 102 w 102"/>
              <a:gd name="T30" fmla="*/ 37 h 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" h="37">
                <a:moveTo>
                  <a:pt x="0" y="37"/>
                </a:moveTo>
                <a:lnTo>
                  <a:pt x="0" y="37"/>
                </a:lnTo>
                <a:lnTo>
                  <a:pt x="20" y="37"/>
                </a:lnTo>
                <a:lnTo>
                  <a:pt x="36" y="36"/>
                </a:lnTo>
                <a:lnTo>
                  <a:pt x="48" y="32"/>
                </a:lnTo>
                <a:lnTo>
                  <a:pt x="58" y="27"/>
                </a:lnTo>
                <a:lnTo>
                  <a:pt x="77" y="14"/>
                </a:lnTo>
                <a:lnTo>
                  <a:pt x="87" y="7"/>
                </a:lnTo>
                <a:lnTo>
                  <a:pt x="102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95" name="Freeform 91"/>
          <p:cNvSpPr>
            <a:spLocks/>
          </p:cNvSpPr>
          <p:nvPr/>
        </p:nvSpPr>
        <p:spPr bwMode="auto">
          <a:xfrm>
            <a:off x="4375150" y="1066800"/>
            <a:ext cx="161925" cy="58738"/>
          </a:xfrm>
          <a:custGeom>
            <a:avLst/>
            <a:gdLst>
              <a:gd name="T0" fmla="*/ 0 w 102"/>
              <a:gd name="T1" fmla="*/ 2147483647 h 37"/>
              <a:gd name="T2" fmla="*/ 0 w 102"/>
              <a:gd name="T3" fmla="*/ 2147483647 h 37"/>
              <a:gd name="T4" fmla="*/ 2147483647 w 102"/>
              <a:gd name="T5" fmla="*/ 2147483647 h 37"/>
              <a:gd name="T6" fmla="*/ 2147483647 w 102"/>
              <a:gd name="T7" fmla="*/ 2147483647 h 37"/>
              <a:gd name="T8" fmla="*/ 2147483647 w 102"/>
              <a:gd name="T9" fmla="*/ 2147483647 h 37"/>
              <a:gd name="T10" fmla="*/ 2147483647 w 102"/>
              <a:gd name="T11" fmla="*/ 2147483647 h 37"/>
              <a:gd name="T12" fmla="*/ 2147483647 w 102"/>
              <a:gd name="T13" fmla="*/ 2147483647 h 37"/>
              <a:gd name="T14" fmla="*/ 2147483647 w 102"/>
              <a:gd name="T15" fmla="*/ 2147483647 h 37"/>
              <a:gd name="T16" fmla="*/ 2147483647 w 102"/>
              <a:gd name="T17" fmla="*/ 0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"/>
              <a:gd name="T28" fmla="*/ 0 h 37"/>
              <a:gd name="T29" fmla="*/ 102 w 102"/>
              <a:gd name="T30" fmla="*/ 37 h 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" h="37">
                <a:moveTo>
                  <a:pt x="0" y="37"/>
                </a:moveTo>
                <a:lnTo>
                  <a:pt x="0" y="37"/>
                </a:lnTo>
                <a:lnTo>
                  <a:pt x="20" y="37"/>
                </a:lnTo>
                <a:lnTo>
                  <a:pt x="36" y="36"/>
                </a:lnTo>
                <a:lnTo>
                  <a:pt x="48" y="32"/>
                </a:lnTo>
                <a:lnTo>
                  <a:pt x="58" y="27"/>
                </a:lnTo>
                <a:lnTo>
                  <a:pt x="77" y="14"/>
                </a:lnTo>
                <a:lnTo>
                  <a:pt x="87" y="7"/>
                </a:lnTo>
                <a:lnTo>
                  <a:pt x="102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96" name="Freeform 92"/>
          <p:cNvSpPr>
            <a:spLocks/>
          </p:cNvSpPr>
          <p:nvPr/>
        </p:nvSpPr>
        <p:spPr bwMode="auto">
          <a:xfrm>
            <a:off x="4733925" y="746125"/>
            <a:ext cx="92075" cy="139700"/>
          </a:xfrm>
          <a:custGeom>
            <a:avLst/>
            <a:gdLst>
              <a:gd name="T0" fmla="*/ 0 w 58"/>
              <a:gd name="T1" fmla="*/ 2147483647 h 88"/>
              <a:gd name="T2" fmla="*/ 0 w 58"/>
              <a:gd name="T3" fmla="*/ 2147483647 h 88"/>
              <a:gd name="T4" fmla="*/ 0 w 58"/>
              <a:gd name="T5" fmla="*/ 2147483647 h 88"/>
              <a:gd name="T6" fmla="*/ 2147483647 w 58"/>
              <a:gd name="T7" fmla="*/ 2147483647 h 88"/>
              <a:gd name="T8" fmla="*/ 2147483647 w 58"/>
              <a:gd name="T9" fmla="*/ 2147483647 h 88"/>
              <a:gd name="T10" fmla="*/ 2147483647 w 58"/>
              <a:gd name="T11" fmla="*/ 2147483647 h 88"/>
              <a:gd name="T12" fmla="*/ 2147483647 w 58"/>
              <a:gd name="T13" fmla="*/ 2147483647 h 88"/>
              <a:gd name="T14" fmla="*/ 2147483647 w 58"/>
              <a:gd name="T15" fmla="*/ 2147483647 h 88"/>
              <a:gd name="T16" fmla="*/ 2147483647 w 58"/>
              <a:gd name="T17" fmla="*/ 2147483647 h 88"/>
              <a:gd name="T18" fmla="*/ 2147483647 w 58"/>
              <a:gd name="T19" fmla="*/ 0 h 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"/>
              <a:gd name="T31" fmla="*/ 0 h 88"/>
              <a:gd name="T32" fmla="*/ 58 w 58"/>
              <a:gd name="T33" fmla="*/ 88 h 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" h="88">
                <a:moveTo>
                  <a:pt x="0" y="88"/>
                </a:moveTo>
                <a:lnTo>
                  <a:pt x="0" y="88"/>
                </a:lnTo>
                <a:lnTo>
                  <a:pt x="0" y="78"/>
                </a:lnTo>
                <a:lnTo>
                  <a:pt x="4" y="66"/>
                </a:lnTo>
                <a:lnTo>
                  <a:pt x="7" y="54"/>
                </a:lnTo>
                <a:lnTo>
                  <a:pt x="12" y="41"/>
                </a:lnTo>
                <a:lnTo>
                  <a:pt x="21" y="29"/>
                </a:lnTo>
                <a:lnTo>
                  <a:pt x="31" y="17"/>
                </a:lnTo>
                <a:lnTo>
                  <a:pt x="43" y="7"/>
                </a:lnTo>
                <a:lnTo>
                  <a:pt x="58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97" name="Freeform 93"/>
          <p:cNvSpPr>
            <a:spLocks/>
          </p:cNvSpPr>
          <p:nvPr/>
        </p:nvSpPr>
        <p:spPr bwMode="auto">
          <a:xfrm>
            <a:off x="4733925" y="746125"/>
            <a:ext cx="92075" cy="139700"/>
          </a:xfrm>
          <a:custGeom>
            <a:avLst/>
            <a:gdLst>
              <a:gd name="T0" fmla="*/ 0 w 58"/>
              <a:gd name="T1" fmla="*/ 2147483647 h 88"/>
              <a:gd name="T2" fmla="*/ 0 w 58"/>
              <a:gd name="T3" fmla="*/ 2147483647 h 88"/>
              <a:gd name="T4" fmla="*/ 0 w 58"/>
              <a:gd name="T5" fmla="*/ 2147483647 h 88"/>
              <a:gd name="T6" fmla="*/ 2147483647 w 58"/>
              <a:gd name="T7" fmla="*/ 2147483647 h 88"/>
              <a:gd name="T8" fmla="*/ 2147483647 w 58"/>
              <a:gd name="T9" fmla="*/ 2147483647 h 88"/>
              <a:gd name="T10" fmla="*/ 2147483647 w 58"/>
              <a:gd name="T11" fmla="*/ 2147483647 h 88"/>
              <a:gd name="T12" fmla="*/ 2147483647 w 58"/>
              <a:gd name="T13" fmla="*/ 2147483647 h 88"/>
              <a:gd name="T14" fmla="*/ 2147483647 w 58"/>
              <a:gd name="T15" fmla="*/ 2147483647 h 88"/>
              <a:gd name="T16" fmla="*/ 2147483647 w 58"/>
              <a:gd name="T17" fmla="*/ 2147483647 h 88"/>
              <a:gd name="T18" fmla="*/ 2147483647 w 58"/>
              <a:gd name="T19" fmla="*/ 0 h 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"/>
              <a:gd name="T31" fmla="*/ 0 h 88"/>
              <a:gd name="T32" fmla="*/ 58 w 58"/>
              <a:gd name="T33" fmla="*/ 88 h 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" h="88">
                <a:moveTo>
                  <a:pt x="0" y="88"/>
                </a:moveTo>
                <a:lnTo>
                  <a:pt x="0" y="88"/>
                </a:lnTo>
                <a:lnTo>
                  <a:pt x="0" y="78"/>
                </a:lnTo>
                <a:lnTo>
                  <a:pt x="4" y="66"/>
                </a:lnTo>
                <a:lnTo>
                  <a:pt x="7" y="54"/>
                </a:lnTo>
                <a:lnTo>
                  <a:pt x="12" y="41"/>
                </a:lnTo>
                <a:lnTo>
                  <a:pt x="21" y="29"/>
                </a:lnTo>
                <a:lnTo>
                  <a:pt x="31" y="17"/>
                </a:lnTo>
                <a:lnTo>
                  <a:pt x="43" y="7"/>
                </a:lnTo>
                <a:lnTo>
                  <a:pt x="58" y="0"/>
                </a:lnTo>
              </a:path>
            </a:pathLst>
          </a:custGeom>
          <a:noFill/>
          <a:ln w="222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98" name="Freeform 94"/>
          <p:cNvSpPr>
            <a:spLocks/>
          </p:cNvSpPr>
          <p:nvPr/>
        </p:nvSpPr>
        <p:spPr bwMode="auto">
          <a:xfrm>
            <a:off x="5129213" y="1266825"/>
            <a:ext cx="258762" cy="146050"/>
          </a:xfrm>
          <a:custGeom>
            <a:avLst/>
            <a:gdLst>
              <a:gd name="T0" fmla="*/ 0 w 163"/>
              <a:gd name="T1" fmla="*/ 0 h 92"/>
              <a:gd name="T2" fmla="*/ 0 w 163"/>
              <a:gd name="T3" fmla="*/ 0 h 92"/>
              <a:gd name="T4" fmla="*/ 2147483647 w 163"/>
              <a:gd name="T5" fmla="*/ 2147483647 h 92"/>
              <a:gd name="T6" fmla="*/ 2147483647 w 163"/>
              <a:gd name="T7" fmla="*/ 2147483647 h 92"/>
              <a:gd name="T8" fmla="*/ 2147483647 w 163"/>
              <a:gd name="T9" fmla="*/ 2147483647 h 92"/>
              <a:gd name="T10" fmla="*/ 2147483647 w 163"/>
              <a:gd name="T11" fmla="*/ 2147483647 h 92"/>
              <a:gd name="T12" fmla="*/ 2147483647 w 163"/>
              <a:gd name="T13" fmla="*/ 2147483647 h 92"/>
              <a:gd name="T14" fmla="*/ 2147483647 w 163"/>
              <a:gd name="T15" fmla="*/ 2147483647 h 92"/>
              <a:gd name="T16" fmla="*/ 2147483647 w 163"/>
              <a:gd name="T17" fmla="*/ 2147483647 h 92"/>
              <a:gd name="T18" fmla="*/ 2147483647 w 163"/>
              <a:gd name="T19" fmla="*/ 2147483647 h 92"/>
              <a:gd name="T20" fmla="*/ 2147483647 w 163"/>
              <a:gd name="T21" fmla="*/ 2147483647 h 92"/>
              <a:gd name="T22" fmla="*/ 2147483647 w 163"/>
              <a:gd name="T23" fmla="*/ 2147483647 h 92"/>
              <a:gd name="T24" fmla="*/ 2147483647 w 163"/>
              <a:gd name="T25" fmla="*/ 2147483647 h 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3"/>
              <a:gd name="T40" fmla="*/ 0 h 92"/>
              <a:gd name="T41" fmla="*/ 163 w 163"/>
              <a:gd name="T42" fmla="*/ 92 h 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3" h="92">
                <a:moveTo>
                  <a:pt x="0" y="0"/>
                </a:moveTo>
                <a:lnTo>
                  <a:pt x="0" y="0"/>
                </a:lnTo>
                <a:lnTo>
                  <a:pt x="22" y="2"/>
                </a:lnTo>
                <a:lnTo>
                  <a:pt x="44" y="5"/>
                </a:lnTo>
                <a:lnTo>
                  <a:pt x="71" y="12"/>
                </a:lnTo>
                <a:lnTo>
                  <a:pt x="85" y="17"/>
                </a:lnTo>
                <a:lnTo>
                  <a:pt x="98" y="24"/>
                </a:lnTo>
                <a:lnTo>
                  <a:pt x="112" y="30"/>
                </a:lnTo>
                <a:lnTo>
                  <a:pt x="125" y="41"/>
                </a:lnTo>
                <a:lnTo>
                  <a:pt x="137" y="51"/>
                </a:lnTo>
                <a:lnTo>
                  <a:pt x="147" y="63"/>
                </a:lnTo>
                <a:lnTo>
                  <a:pt x="156" y="76"/>
                </a:lnTo>
                <a:lnTo>
                  <a:pt x="163" y="9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99" name="Freeform 95"/>
          <p:cNvSpPr>
            <a:spLocks/>
          </p:cNvSpPr>
          <p:nvPr/>
        </p:nvSpPr>
        <p:spPr bwMode="auto">
          <a:xfrm>
            <a:off x="3832225" y="996950"/>
            <a:ext cx="122238" cy="100013"/>
          </a:xfrm>
          <a:custGeom>
            <a:avLst/>
            <a:gdLst>
              <a:gd name="T0" fmla="*/ 0 w 77"/>
              <a:gd name="T1" fmla="*/ 2147483647 h 63"/>
              <a:gd name="T2" fmla="*/ 0 w 77"/>
              <a:gd name="T3" fmla="*/ 2147483647 h 63"/>
              <a:gd name="T4" fmla="*/ 2147483647 w 77"/>
              <a:gd name="T5" fmla="*/ 2147483647 h 63"/>
              <a:gd name="T6" fmla="*/ 2147483647 w 77"/>
              <a:gd name="T7" fmla="*/ 2147483647 h 63"/>
              <a:gd name="T8" fmla="*/ 2147483647 w 77"/>
              <a:gd name="T9" fmla="*/ 2147483647 h 63"/>
              <a:gd name="T10" fmla="*/ 2147483647 w 77"/>
              <a:gd name="T11" fmla="*/ 2147483647 h 63"/>
              <a:gd name="T12" fmla="*/ 2147483647 w 77"/>
              <a:gd name="T13" fmla="*/ 0 h 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"/>
              <a:gd name="T22" fmla="*/ 0 h 63"/>
              <a:gd name="T23" fmla="*/ 77 w 77"/>
              <a:gd name="T24" fmla="*/ 63 h 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" h="63">
                <a:moveTo>
                  <a:pt x="0" y="63"/>
                </a:moveTo>
                <a:lnTo>
                  <a:pt x="0" y="63"/>
                </a:lnTo>
                <a:lnTo>
                  <a:pt x="7" y="59"/>
                </a:lnTo>
                <a:lnTo>
                  <a:pt x="17" y="56"/>
                </a:lnTo>
                <a:lnTo>
                  <a:pt x="36" y="41"/>
                </a:lnTo>
                <a:lnTo>
                  <a:pt x="56" y="22"/>
                </a:lnTo>
                <a:lnTo>
                  <a:pt x="77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00" name="Freeform 96"/>
          <p:cNvSpPr>
            <a:spLocks/>
          </p:cNvSpPr>
          <p:nvPr/>
        </p:nvSpPr>
        <p:spPr bwMode="auto">
          <a:xfrm>
            <a:off x="3992563" y="1495425"/>
            <a:ext cx="115887" cy="68263"/>
          </a:xfrm>
          <a:custGeom>
            <a:avLst/>
            <a:gdLst>
              <a:gd name="T0" fmla="*/ 2147483647 w 73"/>
              <a:gd name="T1" fmla="*/ 2147483647 h 43"/>
              <a:gd name="T2" fmla="*/ 2147483647 w 73"/>
              <a:gd name="T3" fmla="*/ 0 h 43"/>
              <a:gd name="T4" fmla="*/ 2147483647 w 73"/>
              <a:gd name="T5" fmla="*/ 0 h 43"/>
              <a:gd name="T6" fmla="*/ 2147483647 w 73"/>
              <a:gd name="T7" fmla="*/ 0 h 43"/>
              <a:gd name="T8" fmla="*/ 2147483647 w 73"/>
              <a:gd name="T9" fmla="*/ 2147483647 h 43"/>
              <a:gd name="T10" fmla="*/ 2147483647 w 73"/>
              <a:gd name="T11" fmla="*/ 2147483647 h 43"/>
              <a:gd name="T12" fmla="*/ 2147483647 w 73"/>
              <a:gd name="T13" fmla="*/ 2147483647 h 43"/>
              <a:gd name="T14" fmla="*/ 2147483647 w 73"/>
              <a:gd name="T15" fmla="*/ 2147483647 h 43"/>
              <a:gd name="T16" fmla="*/ 0 w 73"/>
              <a:gd name="T17" fmla="*/ 2147483647 h 43"/>
              <a:gd name="T18" fmla="*/ 0 w 73"/>
              <a:gd name="T19" fmla="*/ 2147483647 h 43"/>
              <a:gd name="T20" fmla="*/ 2147483647 w 73"/>
              <a:gd name="T21" fmla="*/ 2147483647 h 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3"/>
              <a:gd name="T34" fmla="*/ 0 h 43"/>
              <a:gd name="T35" fmla="*/ 73 w 73"/>
              <a:gd name="T36" fmla="*/ 43 h 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3" h="43">
                <a:moveTo>
                  <a:pt x="17" y="24"/>
                </a:moveTo>
                <a:lnTo>
                  <a:pt x="8" y="0"/>
                </a:lnTo>
                <a:lnTo>
                  <a:pt x="10" y="0"/>
                </a:lnTo>
                <a:lnTo>
                  <a:pt x="37" y="17"/>
                </a:lnTo>
                <a:lnTo>
                  <a:pt x="73" y="36"/>
                </a:lnTo>
                <a:lnTo>
                  <a:pt x="32" y="39"/>
                </a:lnTo>
                <a:lnTo>
                  <a:pt x="0" y="43"/>
                </a:lnTo>
                <a:lnTo>
                  <a:pt x="0" y="41"/>
                </a:lnTo>
                <a:lnTo>
                  <a:pt x="17" y="24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01" name="Freeform 97"/>
          <p:cNvSpPr>
            <a:spLocks/>
          </p:cNvSpPr>
          <p:nvPr/>
        </p:nvSpPr>
        <p:spPr bwMode="auto">
          <a:xfrm>
            <a:off x="3673475" y="1498600"/>
            <a:ext cx="369888" cy="41275"/>
          </a:xfrm>
          <a:custGeom>
            <a:avLst/>
            <a:gdLst>
              <a:gd name="T0" fmla="*/ 0 w 233"/>
              <a:gd name="T1" fmla="*/ 2147483647 h 26"/>
              <a:gd name="T2" fmla="*/ 0 w 233"/>
              <a:gd name="T3" fmla="*/ 2147483647 h 26"/>
              <a:gd name="T4" fmla="*/ 2147483647 w 233"/>
              <a:gd name="T5" fmla="*/ 2147483647 h 26"/>
              <a:gd name="T6" fmla="*/ 2147483647 w 233"/>
              <a:gd name="T7" fmla="*/ 2147483647 h 26"/>
              <a:gd name="T8" fmla="*/ 2147483647 w 233"/>
              <a:gd name="T9" fmla="*/ 2147483647 h 26"/>
              <a:gd name="T10" fmla="*/ 2147483647 w 233"/>
              <a:gd name="T11" fmla="*/ 0 h 26"/>
              <a:gd name="T12" fmla="*/ 2147483647 w 233"/>
              <a:gd name="T13" fmla="*/ 0 h 26"/>
              <a:gd name="T14" fmla="*/ 2147483647 w 233"/>
              <a:gd name="T15" fmla="*/ 2147483647 h 26"/>
              <a:gd name="T16" fmla="*/ 2147483647 w 233"/>
              <a:gd name="T17" fmla="*/ 2147483647 h 26"/>
              <a:gd name="T18" fmla="*/ 2147483647 w 233"/>
              <a:gd name="T19" fmla="*/ 2147483647 h 26"/>
              <a:gd name="T20" fmla="*/ 2147483647 w 233"/>
              <a:gd name="T21" fmla="*/ 2147483647 h 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3"/>
              <a:gd name="T34" fmla="*/ 0 h 26"/>
              <a:gd name="T35" fmla="*/ 233 w 233"/>
              <a:gd name="T36" fmla="*/ 26 h 2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3" h="26">
                <a:moveTo>
                  <a:pt x="0" y="14"/>
                </a:moveTo>
                <a:lnTo>
                  <a:pt x="0" y="14"/>
                </a:lnTo>
                <a:lnTo>
                  <a:pt x="17" y="9"/>
                </a:lnTo>
                <a:lnTo>
                  <a:pt x="32" y="3"/>
                </a:lnTo>
                <a:lnTo>
                  <a:pt x="47" y="2"/>
                </a:lnTo>
                <a:lnTo>
                  <a:pt x="63" y="0"/>
                </a:lnTo>
                <a:lnTo>
                  <a:pt x="93" y="0"/>
                </a:lnTo>
                <a:lnTo>
                  <a:pt x="124" y="3"/>
                </a:lnTo>
                <a:lnTo>
                  <a:pt x="153" y="9"/>
                </a:lnTo>
                <a:lnTo>
                  <a:pt x="180" y="14"/>
                </a:lnTo>
                <a:lnTo>
                  <a:pt x="233" y="2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02" name="Freeform 98"/>
          <p:cNvSpPr>
            <a:spLocks/>
          </p:cNvSpPr>
          <p:nvPr/>
        </p:nvSpPr>
        <p:spPr bwMode="auto">
          <a:xfrm>
            <a:off x="3956050" y="1193800"/>
            <a:ext cx="114300" cy="85725"/>
          </a:xfrm>
          <a:custGeom>
            <a:avLst/>
            <a:gdLst>
              <a:gd name="T0" fmla="*/ 2147483647 w 72"/>
              <a:gd name="T1" fmla="*/ 2147483647 h 54"/>
              <a:gd name="T2" fmla="*/ 0 w 72"/>
              <a:gd name="T3" fmla="*/ 2147483647 h 54"/>
              <a:gd name="T4" fmla="*/ 0 w 72"/>
              <a:gd name="T5" fmla="*/ 2147483647 h 54"/>
              <a:gd name="T6" fmla="*/ 0 w 72"/>
              <a:gd name="T7" fmla="*/ 2147483647 h 54"/>
              <a:gd name="T8" fmla="*/ 2147483647 w 72"/>
              <a:gd name="T9" fmla="*/ 2147483647 h 54"/>
              <a:gd name="T10" fmla="*/ 2147483647 w 72"/>
              <a:gd name="T11" fmla="*/ 0 h 54"/>
              <a:gd name="T12" fmla="*/ 2147483647 w 72"/>
              <a:gd name="T13" fmla="*/ 0 h 54"/>
              <a:gd name="T14" fmla="*/ 2147483647 w 72"/>
              <a:gd name="T15" fmla="*/ 2147483647 h 54"/>
              <a:gd name="T16" fmla="*/ 2147483647 w 72"/>
              <a:gd name="T17" fmla="*/ 2147483647 h 54"/>
              <a:gd name="T18" fmla="*/ 2147483647 w 72"/>
              <a:gd name="T19" fmla="*/ 2147483647 h 54"/>
              <a:gd name="T20" fmla="*/ 2147483647 w 72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2"/>
              <a:gd name="T34" fmla="*/ 0 h 54"/>
              <a:gd name="T35" fmla="*/ 72 w 72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2" h="54">
                <a:moveTo>
                  <a:pt x="21" y="31"/>
                </a:moveTo>
                <a:lnTo>
                  <a:pt x="0" y="19"/>
                </a:lnTo>
                <a:lnTo>
                  <a:pt x="31" y="10"/>
                </a:lnTo>
                <a:lnTo>
                  <a:pt x="72" y="0"/>
                </a:lnTo>
                <a:lnTo>
                  <a:pt x="43" y="31"/>
                </a:lnTo>
                <a:lnTo>
                  <a:pt x="23" y="54"/>
                </a:lnTo>
                <a:lnTo>
                  <a:pt x="21" y="54"/>
                </a:lnTo>
                <a:lnTo>
                  <a:pt x="21" y="31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03" name="Freeform 99"/>
          <p:cNvSpPr>
            <a:spLocks/>
          </p:cNvSpPr>
          <p:nvPr/>
        </p:nvSpPr>
        <p:spPr bwMode="auto">
          <a:xfrm>
            <a:off x="3959225" y="1217613"/>
            <a:ext cx="68263" cy="115887"/>
          </a:xfrm>
          <a:custGeom>
            <a:avLst/>
            <a:gdLst>
              <a:gd name="T0" fmla="*/ 2147483647 w 43"/>
              <a:gd name="T1" fmla="*/ 2147483647 h 73"/>
              <a:gd name="T2" fmla="*/ 2147483647 w 43"/>
              <a:gd name="T3" fmla="*/ 2147483647 h 73"/>
              <a:gd name="T4" fmla="*/ 2147483647 w 43"/>
              <a:gd name="T5" fmla="*/ 2147483647 h 73"/>
              <a:gd name="T6" fmla="*/ 2147483647 w 43"/>
              <a:gd name="T7" fmla="*/ 2147483647 h 73"/>
              <a:gd name="T8" fmla="*/ 0 w 43"/>
              <a:gd name="T9" fmla="*/ 2147483647 h 73"/>
              <a:gd name="T10" fmla="*/ 2147483647 w 43"/>
              <a:gd name="T11" fmla="*/ 2147483647 h 73"/>
              <a:gd name="T12" fmla="*/ 2147483647 w 43"/>
              <a:gd name="T13" fmla="*/ 2147483647 h 73"/>
              <a:gd name="T14" fmla="*/ 2147483647 w 43"/>
              <a:gd name="T15" fmla="*/ 2147483647 h 73"/>
              <a:gd name="T16" fmla="*/ 2147483647 w 43"/>
              <a:gd name="T17" fmla="*/ 2147483647 h 73"/>
              <a:gd name="T18" fmla="*/ 2147483647 w 43"/>
              <a:gd name="T19" fmla="*/ 0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"/>
              <a:gd name="T31" fmla="*/ 0 h 73"/>
              <a:gd name="T32" fmla="*/ 43 w 43"/>
              <a:gd name="T33" fmla="*/ 73 h 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" h="73">
                <a:moveTo>
                  <a:pt x="7" y="73"/>
                </a:moveTo>
                <a:lnTo>
                  <a:pt x="7" y="73"/>
                </a:lnTo>
                <a:lnTo>
                  <a:pt x="5" y="68"/>
                </a:lnTo>
                <a:lnTo>
                  <a:pt x="2" y="61"/>
                </a:lnTo>
                <a:lnTo>
                  <a:pt x="0" y="53"/>
                </a:lnTo>
                <a:lnTo>
                  <a:pt x="2" y="43"/>
                </a:lnTo>
                <a:lnTo>
                  <a:pt x="5" y="33"/>
                </a:lnTo>
                <a:lnTo>
                  <a:pt x="14" y="22"/>
                </a:lnTo>
                <a:lnTo>
                  <a:pt x="26" y="10"/>
                </a:lnTo>
                <a:lnTo>
                  <a:pt x="43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04" name="Freeform 100"/>
          <p:cNvSpPr>
            <a:spLocks/>
          </p:cNvSpPr>
          <p:nvPr/>
        </p:nvSpPr>
        <p:spPr bwMode="auto">
          <a:xfrm>
            <a:off x="4775200" y="715963"/>
            <a:ext cx="112713" cy="76200"/>
          </a:xfrm>
          <a:custGeom>
            <a:avLst/>
            <a:gdLst>
              <a:gd name="T0" fmla="*/ 2147483647 w 71"/>
              <a:gd name="T1" fmla="*/ 2147483647 h 48"/>
              <a:gd name="T2" fmla="*/ 0 w 71"/>
              <a:gd name="T3" fmla="*/ 2147483647 h 48"/>
              <a:gd name="T4" fmla="*/ 0 w 71"/>
              <a:gd name="T5" fmla="*/ 2147483647 h 48"/>
              <a:gd name="T6" fmla="*/ 0 w 71"/>
              <a:gd name="T7" fmla="*/ 2147483647 h 48"/>
              <a:gd name="T8" fmla="*/ 2147483647 w 71"/>
              <a:gd name="T9" fmla="*/ 2147483647 h 48"/>
              <a:gd name="T10" fmla="*/ 2147483647 w 71"/>
              <a:gd name="T11" fmla="*/ 0 h 48"/>
              <a:gd name="T12" fmla="*/ 2147483647 w 71"/>
              <a:gd name="T13" fmla="*/ 0 h 48"/>
              <a:gd name="T14" fmla="*/ 2147483647 w 71"/>
              <a:gd name="T15" fmla="*/ 2147483647 h 48"/>
              <a:gd name="T16" fmla="*/ 2147483647 w 71"/>
              <a:gd name="T17" fmla="*/ 2147483647 h 48"/>
              <a:gd name="T18" fmla="*/ 2147483647 w 71"/>
              <a:gd name="T19" fmla="*/ 2147483647 h 48"/>
              <a:gd name="T20" fmla="*/ 2147483647 w 71"/>
              <a:gd name="T21" fmla="*/ 2147483647 h 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48"/>
              <a:gd name="T35" fmla="*/ 71 w 71"/>
              <a:gd name="T36" fmla="*/ 48 h 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48">
                <a:moveTo>
                  <a:pt x="20" y="24"/>
                </a:moveTo>
                <a:lnTo>
                  <a:pt x="0" y="10"/>
                </a:lnTo>
                <a:lnTo>
                  <a:pt x="32" y="5"/>
                </a:lnTo>
                <a:lnTo>
                  <a:pt x="71" y="0"/>
                </a:lnTo>
                <a:lnTo>
                  <a:pt x="41" y="27"/>
                </a:lnTo>
                <a:lnTo>
                  <a:pt x="17" y="48"/>
                </a:lnTo>
                <a:lnTo>
                  <a:pt x="20" y="24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05" name="Freeform 101"/>
          <p:cNvSpPr>
            <a:spLocks/>
          </p:cNvSpPr>
          <p:nvPr/>
        </p:nvSpPr>
        <p:spPr bwMode="auto">
          <a:xfrm>
            <a:off x="4467225" y="1031875"/>
            <a:ext cx="112713" cy="92075"/>
          </a:xfrm>
          <a:custGeom>
            <a:avLst/>
            <a:gdLst>
              <a:gd name="T0" fmla="*/ 2147483647 w 71"/>
              <a:gd name="T1" fmla="*/ 2147483647 h 58"/>
              <a:gd name="T2" fmla="*/ 0 w 71"/>
              <a:gd name="T3" fmla="*/ 2147483647 h 58"/>
              <a:gd name="T4" fmla="*/ 0 w 71"/>
              <a:gd name="T5" fmla="*/ 2147483647 h 58"/>
              <a:gd name="T6" fmla="*/ 0 w 71"/>
              <a:gd name="T7" fmla="*/ 2147483647 h 58"/>
              <a:gd name="T8" fmla="*/ 2147483647 w 71"/>
              <a:gd name="T9" fmla="*/ 2147483647 h 58"/>
              <a:gd name="T10" fmla="*/ 2147483647 w 71"/>
              <a:gd name="T11" fmla="*/ 0 h 58"/>
              <a:gd name="T12" fmla="*/ 2147483647 w 71"/>
              <a:gd name="T13" fmla="*/ 0 h 58"/>
              <a:gd name="T14" fmla="*/ 2147483647 w 71"/>
              <a:gd name="T15" fmla="*/ 2147483647 h 58"/>
              <a:gd name="T16" fmla="*/ 2147483647 w 71"/>
              <a:gd name="T17" fmla="*/ 2147483647 h 58"/>
              <a:gd name="T18" fmla="*/ 2147483647 w 71"/>
              <a:gd name="T19" fmla="*/ 2147483647 h 58"/>
              <a:gd name="T20" fmla="*/ 2147483647 w 71"/>
              <a:gd name="T21" fmla="*/ 2147483647 h 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58"/>
              <a:gd name="T35" fmla="*/ 71 w 71"/>
              <a:gd name="T36" fmla="*/ 58 h 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58">
                <a:moveTo>
                  <a:pt x="22" y="32"/>
                </a:moveTo>
                <a:lnTo>
                  <a:pt x="0" y="22"/>
                </a:lnTo>
                <a:lnTo>
                  <a:pt x="32" y="12"/>
                </a:lnTo>
                <a:lnTo>
                  <a:pt x="71" y="0"/>
                </a:lnTo>
                <a:lnTo>
                  <a:pt x="44" y="32"/>
                </a:lnTo>
                <a:lnTo>
                  <a:pt x="25" y="56"/>
                </a:lnTo>
                <a:lnTo>
                  <a:pt x="24" y="58"/>
                </a:lnTo>
                <a:lnTo>
                  <a:pt x="22" y="32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06" name="Freeform 102"/>
          <p:cNvSpPr>
            <a:spLocks/>
          </p:cNvSpPr>
          <p:nvPr/>
        </p:nvSpPr>
        <p:spPr bwMode="auto">
          <a:xfrm>
            <a:off x="5087938" y="969963"/>
            <a:ext cx="65087" cy="115887"/>
          </a:xfrm>
          <a:custGeom>
            <a:avLst/>
            <a:gdLst>
              <a:gd name="T0" fmla="*/ 2147483647 w 41"/>
              <a:gd name="T1" fmla="*/ 2147483647 h 73"/>
              <a:gd name="T2" fmla="*/ 2147483647 w 41"/>
              <a:gd name="T3" fmla="*/ 2147483647 h 73"/>
              <a:gd name="T4" fmla="*/ 2147483647 w 41"/>
              <a:gd name="T5" fmla="*/ 2147483647 h 73"/>
              <a:gd name="T6" fmla="*/ 2147483647 w 41"/>
              <a:gd name="T7" fmla="*/ 2147483647 h 73"/>
              <a:gd name="T8" fmla="*/ 2147483647 w 41"/>
              <a:gd name="T9" fmla="*/ 2147483647 h 73"/>
              <a:gd name="T10" fmla="*/ 2147483647 w 41"/>
              <a:gd name="T11" fmla="*/ 2147483647 h 73"/>
              <a:gd name="T12" fmla="*/ 2147483647 w 41"/>
              <a:gd name="T13" fmla="*/ 2147483647 h 73"/>
              <a:gd name="T14" fmla="*/ 2147483647 w 41"/>
              <a:gd name="T15" fmla="*/ 2147483647 h 73"/>
              <a:gd name="T16" fmla="*/ 0 w 41"/>
              <a:gd name="T17" fmla="*/ 0 h 73"/>
              <a:gd name="T18" fmla="*/ 0 w 41"/>
              <a:gd name="T19" fmla="*/ 0 h 73"/>
              <a:gd name="T20" fmla="*/ 2147483647 w 41"/>
              <a:gd name="T21" fmla="*/ 2147483647 h 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"/>
              <a:gd name="T34" fmla="*/ 0 h 73"/>
              <a:gd name="T35" fmla="*/ 41 w 41"/>
              <a:gd name="T36" fmla="*/ 73 h 7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" h="73">
                <a:moveTo>
                  <a:pt x="17" y="17"/>
                </a:moveTo>
                <a:lnTo>
                  <a:pt x="41" y="10"/>
                </a:lnTo>
                <a:lnTo>
                  <a:pt x="41" y="12"/>
                </a:lnTo>
                <a:lnTo>
                  <a:pt x="24" y="39"/>
                </a:lnTo>
                <a:lnTo>
                  <a:pt x="3" y="73"/>
                </a:lnTo>
                <a:lnTo>
                  <a:pt x="2" y="32"/>
                </a:lnTo>
                <a:lnTo>
                  <a:pt x="0" y="0"/>
                </a:lnTo>
                <a:lnTo>
                  <a:pt x="17" y="17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07" name="Freeform 103"/>
          <p:cNvSpPr>
            <a:spLocks/>
          </p:cNvSpPr>
          <p:nvPr/>
        </p:nvSpPr>
        <p:spPr bwMode="auto">
          <a:xfrm>
            <a:off x="4840288" y="460375"/>
            <a:ext cx="98425" cy="101600"/>
          </a:xfrm>
          <a:custGeom>
            <a:avLst/>
            <a:gdLst>
              <a:gd name="T0" fmla="*/ 2147483647 w 62"/>
              <a:gd name="T1" fmla="*/ 2147483647 h 64"/>
              <a:gd name="T2" fmla="*/ 2147483647 w 62"/>
              <a:gd name="T3" fmla="*/ 0 h 64"/>
              <a:gd name="T4" fmla="*/ 2147483647 w 62"/>
              <a:gd name="T5" fmla="*/ 0 h 64"/>
              <a:gd name="T6" fmla="*/ 2147483647 w 62"/>
              <a:gd name="T7" fmla="*/ 0 h 64"/>
              <a:gd name="T8" fmla="*/ 2147483647 w 62"/>
              <a:gd name="T9" fmla="*/ 2147483647 h 64"/>
              <a:gd name="T10" fmla="*/ 2147483647 w 62"/>
              <a:gd name="T11" fmla="*/ 2147483647 h 64"/>
              <a:gd name="T12" fmla="*/ 2147483647 w 62"/>
              <a:gd name="T13" fmla="*/ 2147483647 h 64"/>
              <a:gd name="T14" fmla="*/ 2147483647 w 62"/>
              <a:gd name="T15" fmla="*/ 2147483647 h 64"/>
              <a:gd name="T16" fmla="*/ 0 w 62"/>
              <a:gd name="T17" fmla="*/ 2147483647 h 64"/>
              <a:gd name="T18" fmla="*/ 0 w 62"/>
              <a:gd name="T19" fmla="*/ 2147483647 h 64"/>
              <a:gd name="T20" fmla="*/ 2147483647 w 62"/>
              <a:gd name="T21" fmla="*/ 2147483647 h 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2"/>
              <a:gd name="T34" fmla="*/ 0 h 64"/>
              <a:gd name="T35" fmla="*/ 62 w 62"/>
              <a:gd name="T36" fmla="*/ 64 h 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2" h="64">
                <a:moveTo>
                  <a:pt x="23" y="23"/>
                </a:moveTo>
                <a:lnTo>
                  <a:pt x="30" y="0"/>
                </a:lnTo>
                <a:lnTo>
                  <a:pt x="44" y="28"/>
                </a:lnTo>
                <a:lnTo>
                  <a:pt x="62" y="64"/>
                </a:lnTo>
                <a:lnTo>
                  <a:pt x="27" y="44"/>
                </a:lnTo>
                <a:lnTo>
                  <a:pt x="0" y="28"/>
                </a:lnTo>
                <a:lnTo>
                  <a:pt x="23" y="23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08" name="Freeform 104"/>
          <p:cNvSpPr>
            <a:spLocks/>
          </p:cNvSpPr>
          <p:nvPr/>
        </p:nvSpPr>
        <p:spPr bwMode="auto">
          <a:xfrm>
            <a:off x="4302125" y="595313"/>
            <a:ext cx="115888" cy="66675"/>
          </a:xfrm>
          <a:custGeom>
            <a:avLst/>
            <a:gdLst>
              <a:gd name="T0" fmla="*/ 2147483647 w 73"/>
              <a:gd name="T1" fmla="*/ 2147483647 h 42"/>
              <a:gd name="T2" fmla="*/ 0 w 73"/>
              <a:gd name="T3" fmla="*/ 0 h 42"/>
              <a:gd name="T4" fmla="*/ 2147483647 w 73"/>
              <a:gd name="T5" fmla="*/ 0 h 42"/>
              <a:gd name="T6" fmla="*/ 2147483647 w 73"/>
              <a:gd name="T7" fmla="*/ 0 h 42"/>
              <a:gd name="T8" fmla="*/ 2147483647 w 73"/>
              <a:gd name="T9" fmla="*/ 2147483647 h 42"/>
              <a:gd name="T10" fmla="*/ 2147483647 w 73"/>
              <a:gd name="T11" fmla="*/ 2147483647 h 42"/>
              <a:gd name="T12" fmla="*/ 2147483647 w 73"/>
              <a:gd name="T13" fmla="*/ 2147483647 h 42"/>
              <a:gd name="T14" fmla="*/ 2147483647 w 73"/>
              <a:gd name="T15" fmla="*/ 2147483647 h 42"/>
              <a:gd name="T16" fmla="*/ 2147483647 w 73"/>
              <a:gd name="T17" fmla="*/ 2147483647 h 42"/>
              <a:gd name="T18" fmla="*/ 2147483647 w 73"/>
              <a:gd name="T19" fmla="*/ 2147483647 h 42"/>
              <a:gd name="T20" fmla="*/ 2147483647 w 73"/>
              <a:gd name="T21" fmla="*/ 2147483647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3"/>
              <a:gd name="T34" fmla="*/ 0 h 42"/>
              <a:gd name="T35" fmla="*/ 73 w 73"/>
              <a:gd name="T36" fmla="*/ 42 h 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3" h="42">
                <a:moveTo>
                  <a:pt x="15" y="20"/>
                </a:moveTo>
                <a:lnTo>
                  <a:pt x="0" y="0"/>
                </a:lnTo>
                <a:lnTo>
                  <a:pt x="2" y="0"/>
                </a:lnTo>
                <a:lnTo>
                  <a:pt x="32" y="5"/>
                </a:lnTo>
                <a:lnTo>
                  <a:pt x="73" y="13"/>
                </a:lnTo>
                <a:lnTo>
                  <a:pt x="36" y="28"/>
                </a:lnTo>
                <a:lnTo>
                  <a:pt x="7" y="42"/>
                </a:lnTo>
                <a:lnTo>
                  <a:pt x="5" y="42"/>
                </a:lnTo>
                <a:lnTo>
                  <a:pt x="15" y="20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09" name="Freeform 105"/>
          <p:cNvSpPr>
            <a:spLocks/>
          </p:cNvSpPr>
          <p:nvPr/>
        </p:nvSpPr>
        <p:spPr bwMode="auto">
          <a:xfrm>
            <a:off x="4733925" y="746125"/>
            <a:ext cx="92075" cy="139700"/>
          </a:xfrm>
          <a:custGeom>
            <a:avLst/>
            <a:gdLst>
              <a:gd name="T0" fmla="*/ 0 w 58"/>
              <a:gd name="T1" fmla="*/ 2147483647 h 88"/>
              <a:gd name="T2" fmla="*/ 0 w 58"/>
              <a:gd name="T3" fmla="*/ 2147483647 h 88"/>
              <a:gd name="T4" fmla="*/ 0 w 58"/>
              <a:gd name="T5" fmla="*/ 2147483647 h 88"/>
              <a:gd name="T6" fmla="*/ 2147483647 w 58"/>
              <a:gd name="T7" fmla="*/ 2147483647 h 88"/>
              <a:gd name="T8" fmla="*/ 2147483647 w 58"/>
              <a:gd name="T9" fmla="*/ 2147483647 h 88"/>
              <a:gd name="T10" fmla="*/ 2147483647 w 58"/>
              <a:gd name="T11" fmla="*/ 2147483647 h 88"/>
              <a:gd name="T12" fmla="*/ 2147483647 w 58"/>
              <a:gd name="T13" fmla="*/ 2147483647 h 88"/>
              <a:gd name="T14" fmla="*/ 2147483647 w 58"/>
              <a:gd name="T15" fmla="*/ 2147483647 h 88"/>
              <a:gd name="T16" fmla="*/ 2147483647 w 58"/>
              <a:gd name="T17" fmla="*/ 2147483647 h 88"/>
              <a:gd name="T18" fmla="*/ 2147483647 w 58"/>
              <a:gd name="T19" fmla="*/ 0 h 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"/>
              <a:gd name="T31" fmla="*/ 0 h 88"/>
              <a:gd name="T32" fmla="*/ 58 w 58"/>
              <a:gd name="T33" fmla="*/ 88 h 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" h="88">
                <a:moveTo>
                  <a:pt x="0" y="88"/>
                </a:moveTo>
                <a:lnTo>
                  <a:pt x="0" y="88"/>
                </a:lnTo>
                <a:lnTo>
                  <a:pt x="0" y="78"/>
                </a:lnTo>
                <a:lnTo>
                  <a:pt x="4" y="66"/>
                </a:lnTo>
                <a:lnTo>
                  <a:pt x="7" y="54"/>
                </a:lnTo>
                <a:lnTo>
                  <a:pt x="12" y="41"/>
                </a:lnTo>
                <a:lnTo>
                  <a:pt x="21" y="29"/>
                </a:lnTo>
                <a:lnTo>
                  <a:pt x="31" y="17"/>
                </a:lnTo>
                <a:lnTo>
                  <a:pt x="43" y="7"/>
                </a:lnTo>
                <a:lnTo>
                  <a:pt x="5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0" name="Freeform 106"/>
          <p:cNvSpPr>
            <a:spLocks/>
          </p:cNvSpPr>
          <p:nvPr/>
        </p:nvSpPr>
        <p:spPr bwMode="auto">
          <a:xfrm>
            <a:off x="4213225" y="622300"/>
            <a:ext cx="146050" cy="34925"/>
          </a:xfrm>
          <a:custGeom>
            <a:avLst/>
            <a:gdLst>
              <a:gd name="T0" fmla="*/ 0 w 92"/>
              <a:gd name="T1" fmla="*/ 2147483647 h 22"/>
              <a:gd name="T2" fmla="*/ 0 w 92"/>
              <a:gd name="T3" fmla="*/ 2147483647 h 22"/>
              <a:gd name="T4" fmla="*/ 2147483647 w 92"/>
              <a:gd name="T5" fmla="*/ 2147483647 h 22"/>
              <a:gd name="T6" fmla="*/ 2147483647 w 92"/>
              <a:gd name="T7" fmla="*/ 2147483647 h 22"/>
              <a:gd name="T8" fmla="*/ 2147483647 w 92"/>
              <a:gd name="T9" fmla="*/ 2147483647 h 22"/>
              <a:gd name="T10" fmla="*/ 2147483647 w 92"/>
              <a:gd name="T11" fmla="*/ 2147483647 h 22"/>
              <a:gd name="T12" fmla="*/ 2147483647 w 92"/>
              <a:gd name="T13" fmla="*/ 0 h 22"/>
              <a:gd name="T14" fmla="*/ 2147483647 w 92"/>
              <a:gd name="T15" fmla="*/ 0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"/>
              <a:gd name="T25" fmla="*/ 0 h 22"/>
              <a:gd name="T26" fmla="*/ 92 w 92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" h="22">
                <a:moveTo>
                  <a:pt x="0" y="22"/>
                </a:moveTo>
                <a:lnTo>
                  <a:pt x="0" y="22"/>
                </a:lnTo>
                <a:lnTo>
                  <a:pt x="9" y="17"/>
                </a:lnTo>
                <a:lnTo>
                  <a:pt x="29" y="10"/>
                </a:lnTo>
                <a:lnTo>
                  <a:pt x="43" y="5"/>
                </a:lnTo>
                <a:lnTo>
                  <a:pt x="58" y="1"/>
                </a:lnTo>
                <a:lnTo>
                  <a:pt x="75" y="0"/>
                </a:lnTo>
                <a:lnTo>
                  <a:pt x="9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1" name="Freeform 107"/>
          <p:cNvSpPr>
            <a:spLocks/>
          </p:cNvSpPr>
          <p:nvPr/>
        </p:nvSpPr>
        <p:spPr bwMode="auto">
          <a:xfrm>
            <a:off x="5111750" y="796925"/>
            <a:ext cx="25400" cy="207963"/>
          </a:xfrm>
          <a:custGeom>
            <a:avLst/>
            <a:gdLst>
              <a:gd name="T0" fmla="*/ 2147483647 w 16"/>
              <a:gd name="T1" fmla="*/ 0 h 131"/>
              <a:gd name="T2" fmla="*/ 2147483647 w 16"/>
              <a:gd name="T3" fmla="*/ 0 h 131"/>
              <a:gd name="T4" fmla="*/ 2147483647 w 16"/>
              <a:gd name="T5" fmla="*/ 2147483647 h 131"/>
              <a:gd name="T6" fmla="*/ 2147483647 w 16"/>
              <a:gd name="T7" fmla="*/ 2147483647 h 131"/>
              <a:gd name="T8" fmla="*/ 2147483647 w 16"/>
              <a:gd name="T9" fmla="*/ 2147483647 h 131"/>
              <a:gd name="T10" fmla="*/ 2147483647 w 16"/>
              <a:gd name="T11" fmla="*/ 2147483647 h 131"/>
              <a:gd name="T12" fmla="*/ 2147483647 w 16"/>
              <a:gd name="T13" fmla="*/ 2147483647 h 131"/>
              <a:gd name="T14" fmla="*/ 2147483647 w 16"/>
              <a:gd name="T15" fmla="*/ 2147483647 h 131"/>
              <a:gd name="T16" fmla="*/ 0 w 16"/>
              <a:gd name="T17" fmla="*/ 2147483647 h 1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31"/>
              <a:gd name="T29" fmla="*/ 16 w 16"/>
              <a:gd name="T30" fmla="*/ 131 h 1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31">
                <a:moveTo>
                  <a:pt x="14" y="0"/>
                </a:moveTo>
                <a:lnTo>
                  <a:pt x="14" y="0"/>
                </a:lnTo>
                <a:lnTo>
                  <a:pt x="16" y="9"/>
                </a:lnTo>
                <a:lnTo>
                  <a:pt x="16" y="22"/>
                </a:lnTo>
                <a:lnTo>
                  <a:pt x="16" y="53"/>
                </a:lnTo>
                <a:lnTo>
                  <a:pt x="14" y="71"/>
                </a:lnTo>
                <a:lnTo>
                  <a:pt x="11" y="92"/>
                </a:lnTo>
                <a:lnTo>
                  <a:pt x="5" y="111"/>
                </a:lnTo>
                <a:lnTo>
                  <a:pt x="0" y="131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2" name="Freeform 108"/>
          <p:cNvSpPr>
            <a:spLocks/>
          </p:cNvSpPr>
          <p:nvPr/>
        </p:nvSpPr>
        <p:spPr bwMode="auto">
          <a:xfrm>
            <a:off x="4675188" y="422275"/>
            <a:ext cx="207962" cy="82550"/>
          </a:xfrm>
          <a:custGeom>
            <a:avLst/>
            <a:gdLst>
              <a:gd name="T0" fmla="*/ 0 w 131"/>
              <a:gd name="T1" fmla="*/ 0 h 52"/>
              <a:gd name="T2" fmla="*/ 0 w 131"/>
              <a:gd name="T3" fmla="*/ 0 h 52"/>
              <a:gd name="T4" fmla="*/ 2147483647 w 131"/>
              <a:gd name="T5" fmla="*/ 2147483647 h 52"/>
              <a:gd name="T6" fmla="*/ 2147483647 w 131"/>
              <a:gd name="T7" fmla="*/ 2147483647 h 52"/>
              <a:gd name="T8" fmla="*/ 2147483647 w 131"/>
              <a:gd name="T9" fmla="*/ 2147483647 h 52"/>
              <a:gd name="T10" fmla="*/ 2147483647 w 131"/>
              <a:gd name="T11" fmla="*/ 2147483647 h 52"/>
              <a:gd name="T12" fmla="*/ 2147483647 w 131"/>
              <a:gd name="T13" fmla="*/ 2147483647 h 52"/>
              <a:gd name="T14" fmla="*/ 2147483647 w 131"/>
              <a:gd name="T15" fmla="*/ 2147483647 h 52"/>
              <a:gd name="T16" fmla="*/ 2147483647 w 131"/>
              <a:gd name="T17" fmla="*/ 2147483647 h 52"/>
              <a:gd name="T18" fmla="*/ 2147483647 w 131"/>
              <a:gd name="T19" fmla="*/ 2147483647 h 52"/>
              <a:gd name="T20" fmla="*/ 2147483647 w 131"/>
              <a:gd name="T21" fmla="*/ 2147483647 h 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1"/>
              <a:gd name="T34" fmla="*/ 0 h 52"/>
              <a:gd name="T35" fmla="*/ 131 w 131"/>
              <a:gd name="T36" fmla="*/ 52 h 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1" h="52">
                <a:moveTo>
                  <a:pt x="0" y="0"/>
                </a:moveTo>
                <a:lnTo>
                  <a:pt x="0" y="0"/>
                </a:lnTo>
                <a:lnTo>
                  <a:pt x="12" y="1"/>
                </a:lnTo>
                <a:lnTo>
                  <a:pt x="29" y="3"/>
                </a:lnTo>
                <a:lnTo>
                  <a:pt x="49" y="8"/>
                </a:lnTo>
                <a:lnTo>
                  <a:pt x="70" y="15"/>
                </a:lnTo>
                <a:lnTo>
                  <a:pt x="88" y="22"/>
                </a:lnTo>
                <a:lnTo>
                  <a:pt x="105" y="30"/>
                </a:lnTo>
                <a:lnTo>
                  <a:pt x="121" y="42"/>
                </a:lnTo>
                <a:lnTo>
                  <a:pt x="126" y="47"/>
                </a:lnTo>
                <a:lnTo>
                  <a:pt x="131" y="5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3" name="Freeform 109"/>
          <p:cNvSpPr>
            <a:spLocks/>
          </p:cNvSpPr>
          <p:nvPr/>
        </p:nvSpPr>
        <p:spPr bwMode="auto">
          <a:xfrm>
            <a:off x="4572000" y="1336675"/>
            <a:ext cx="114300" cy="88900"/>
          </a:xfrm>
          <a:custGeom>
            <a:avLst/>
            <a:gdLst>
              <a:gd name="T0" fmla="*/ 2147483647 w 72"/>
              <a:gd name="T1" fmla="*/ 2147483647 h 56"/>
              <a:gd name="T2" fmla="*/ 0 w 72"/>
              <a:gd name="T3" fmla="*/ 2147483647 h 56"/>
              <a:gd name="T4" fmla="*/ 2147483647 w 72"/>
              <a:gd name="T5" fmla="*/ 2147483647 h 56"/>
              <a:gd name="T6" fmla="*/ 2147483647 w 72"/>
              <a:gd name="T7" fmla="*/ 2147483647 h 56"/>
              <a:gd name="T8" fmla="*/ 2147483647 w 72"/>
              <a:gd name="T9" fmla="*/ 2147483647 h 56"/>
              <a:gd name="T10" fmla="*/ 2147483647 w 72"/>
              <a:gd name="T11" fmla="*/ 0 h 56"/>
              <a:gd name="T12" fmla="*/ 2147483647 w 72"/>
              <a:gd name="T13" fmla="*/ 0 h 56"/>
              <a:gd name="T14" fmla="*/ 2147483647 w 72"/>
              <a:gd name="T15" fmla="*/ 2147483647 h 56"/>
              <a:gd name="T16" fmla="*/ 2147483647 w 72"/>
              <a:gd name="T17" fmla="*/ 2147483647 h 56"/>
              <a:gd name="T18" fmla="*/ 2147483647 w 72"/>
              <a:gd name="T19" fmla="*/ 2147483647 h 56"/>
              <a:gd name="T20" fmla="*/ 2147483647 w 72"/>
              <a:gd name="T21" fmla="*/ 2147483647 h 5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2"/>
              <a:gd name="T34" fmla="*/ 0 h 56"/>
              <a:gd name="T35" fmla="*/ 72 w 72"/>
              <a:gd name="T36" fmla="*/ 56 h 5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2" h="56">
                <a:moveTo>
                  <a:pt x="24" y="32"/>
                </a:moveTo>
                <a:lnTo>
                  <a:pt x="0" y="22"/>
                </a:lnTo>
                <a:lnTo>
                  <a:pt x="2" y="20"/>
                </a:lnTo>
                <a:lnTo>
                  <a:pt x="32" y="12"/>
                </a:lnTo>
                <a:lnTo>
                  <a:pt x="72" y="0"/>
                </a:lnTo>
                <a:lnTo>
                  <a:pt x="44" y="31"/>
                </a:lnTo>
                <a:lnTo>
                  <a:pt x="26" y="56"/>
                </a:lnTo>
                <a:lnTo>
                  <a:pt x="24" y="56"/>
                </a:lnTo>
                <a:lnTo>
                  <a:pt x="24" y="32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4" name="Freeform 110"/>
          <p:cNvSpPr>
            <a:spLocks/>
          </p:cNvSpPr>
          <p:nvPr/>
        </p:nvSpPr>
        <p:spPr bwMode="auto">
          <a:xfrm>
            <a:off x="4351338" y="1379538"/>
            <a:ext cx="269875" cy="146050"/>
          </a:xfrm>
          <a:custGeom>
            <a:avLst/>
            <a:gdLst>
              <a:gd name="T0" fmla="*/ 0 w 170"/>
              <a:gd name="T1" fmla="*/ 2147483647 h 92"/>
              <a:gd name="T2" fmla="*/ 0 w 170"/>
              <a:gd name="T3" fmla="*/ 2147483647 h 92"/>
              <a:gd name="T4" fmla="*/ 2147483647 w 170"/>
              <a:gd name="T5" fmla="*/ 2147483647 h 92"/>
              <a:gd name="T6" fmla="*/ 2147483647 w 170"/>
              <a:gd name="T7" fmla="*/ 2147483647 h 92"/>
              <a:gd name="T8" fmla="*/ 2147483647 w 170"/>
              <a:gd name="T9" fmla="*/ 2147483647 h 92"/>
              <a:gd name="T10" fmla="*/ 2147483647 w 170"/>
              <a:gd name="T11" fmla="*/ 0 h 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0"/>
              <a:gd name="T19" fmla="*/ 0 h 92"/>
              <a:gd name="T20" fmla="*/ 170 w 170"/>
              <a:gd name="T21" fmla="*/ 92 h 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0" h="92">
                <a:moveTo>
                  <a:pt x="0" y="92"/>
                </a:moveTo>
                <a:lnTo>
                  <a:pt x="0" y="92"/>
                </a:lnTo>
                <a:lnTo>
                  <a:pt x="64" y="60"/>
                </a:lnTo>
                <a:lnTo>
                  <a:pt x="120" y="31"/>
                </a:lnTo>
                <a:lnTo>
                  <a:pt x="148" y="16"/>
                </a:lnTo>
                <a:lnTo>
                  <a:pt x="17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5" name="Freeform 111"/>
          <p:cNvSpPr>
            <a:spLocks/>
          </p:cNvSpPr>
          <p:nvPr/>
        </p:nvSpPr>
        <p:spPr bwMode="auto">
          <a:xfrm>
            <a:off x="4375150" y="1066800"/>
            <a:ext cx="161925" cy="58738"/>
          </a:xfrm>
          <a:custGeom>
            <a:avLst/>
            <a:gdLst>
              <a:gd name="T0" fmla="*/ 0 w 102"/>
              <a:gd name="T1" fmla="*/ 2147483647 h 37"/>
              <a:gd name="T2" fmla="*/ 0 w 102"/>
              <a:gd name="T3" fmla="*/ 2147483647 h 37"/>
              <a:gd name="T4" fmla="*/ 2147483647 w 102"/>
              <a:gd name="T5" fmla="*/ 2147483647 h 37"/>
              <a:gd name="T6" fmla="*/ 2147483647 w 102"/>
              <a:gd name="T7" fmla="*/ 2147483647 h 37"/>
              <a:gd name="T8" fmla="*/ 2147483647 w 102"/>
              <a:gd name="T9" fmla="*/ 2147483647 h 37"/>
              <a:gd name="T10" fmla="*/ 2147483647 w 102"/>
              <a:gd name="T11" fmla="*/ 2147483647 h 37"/>
              <a:gd name="T12" fmla="*/ 2147483647 w 102"/>
              <a:gd name="T13" fmla="*/ 2147483647 h 37"/>
              <a:gd name="T14" fmla="*/ 2147483647 w 102"/>
              <a:gd name="T15" fmla="*/ 2147483647 h 37"/>
              <a:gd name="T16" fmla="*/ 2147483647 w 102"/>
              <a:gd name="T17" fmla="*/ 0 h 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2"/>
              <a:gd name="T28" fmla="*/ 0 h 37"/>
              <a:gd name="T29" fmla="*/ 102 w 102"/>
              <a:gd name="T30" fmla="*/ 37 h 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2" h="37">
                <a:moveTo>
                  <a:pt x="0" y="37"/>
                </a:moveTo>
                <a:lnTo>
                  <a:pt x="0" y="37"/>
                </a:lnTo>
                <a:lnTo>
                  <a:pt x="20" y="37"/>
                </a:lnTo>
                <a:lnTo>
                  <a:pt x="36" y="36"/>
                </a:lnTo>
                <a:lnTo>
                  <a:pt x="48" y="32"/>
                </a:lnTo>
                <a:lnTo>
                  <a:pt x="58" y="27"/>
                </a:lnTo>
                <a:lnTo>
                  <a:pt x="77" y="14"/>
                </a:lnTo>
                <a:lnTo>
                  <a:pt x="87" y="7"/>
                </a:lnTo>
                <a:lnTo>
                  <a:pt x="10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6" name="Freeform 112"/>
          <p:cNvSpPr>
            <a:spLocks/>
          </p:cNvSpPr>
          <p:nvPr/>
        </p:nvSpPr>
        <p:spPr bwMode="auto">
          <a:xfrm>
            <a:off x="5307013" y="1536700"/>
            <a:ext cx="65087" cy="119063"/>
          </a:xfrm>
          <a:custGeom>
            <a:avLst/>
            <a:gdLst>
              <a:gd name="T0" fmla="*/ 2147483647 w 41"/>
              <a:gd name="T1" fmla="*/ 2147483647 h 75"/>
              <a:gd name="T2" fmla="*/ 2147483647 w 41"/>
              <a:gd name="T3" fmla="*/ 2147483647 h 75"/>
              <a:gd name="T4" fmla="*/ 2147483647 w 41"/>
              <a:gd name="T5" fmla="*/ 2147483647 h 75"/>
              <a:gd name="T6" fmla="*/ 2147483647 w 41"/>
              <a:gd name="T7" fmla="*/ 2147483647 h 75"/>
              <a:gd name="T8" fmla="*/ 2147483647 w 41"/>
              <a:gd name="T9" fmla="*/ 2147483647 h 75"/>
              <a:gd name="T10" fmla="*/ 2147483647 w 41"/>
              <a:gd name="T11" fmla="*/ 2147483647 h 75"/>
              <a:gd name="T12" fmla="*/ 2147483647 w 41"/>
              <a:gd name="T13" fmla="*/ 2147483647 h 75"/>
              <a:gd name="T14" fmla="*/ 2147483647 w 41"/>
              <a:gd name="T15" fmla="*/ 2147483647 h 75"/>
              <a:gd name="T16" fmla="*/ 0 w 41"/>
              <a:gd name="T17" fmla="*/ 2147483647 h 75"/>
              <a:gd name="T18" fmla="*/ 2147483647 w 41"/>
              <a:gd name="T19" fmla="*/ 0 h 75"/>
              <a:gd name="T20" fmla="*/ 2147483647 w 41"/>
              <a:gd name="T21" fmla="*/ 2147483647 h 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"/>
              <a:gd name="T34" fmla="*/ 0 h 75"/>
              <a:gd name="T35" fmla="*/ 41 w 41"/>
              <a:gd name="T36" fmla="*/ 75 h 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" h="75">
                <a:moveTo>
                  <a:pt x="17" y="19"/>
                </a:moveTo>
                <a:lnTo>
                  <a:pt x="41" y="12"/>
                </a:lnTo>
                <a:lnTo>
                  <a:pt x="41" y="13"/>
                </a:lnTo>
                <a:lnTo>
                  <a:pt x="24" y="39"/>
                </a:lnTo>
                <a:lnTo>
                  <a:pt x="1" y="75"/>
                </a:lnTo>
                <a:lnTo>
                  <a:pt x="1" y="34"/>
                </a:lnTo>
                <a:lnTo>
                  <a:pt x="0" y="2"/>
                </a:lnTo>
                <a:lnTo>
                  <a:pt x="1" y="0"/>
                </a:lnTo>
                <a:lnTo>
                  <a:pt x="17" y="19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7" name="Freeform 113"/>
          <p:cNvSpPr>
            <a:spLocks/>
          </p:cNvSpPr>
          <p:nvPr/>
        </p:nvSpPr>
        <p:spPr bwMode="auto">
          <a:xfrm>
            <a:off x="5330825" y="1220788"/>
            <a:ext cx="115888" cy="354012"/>
          </a:xfrm>
          <a:custGeom>
            <a:avLst/>
            <a:gdLst>
              <a:gd name="T0" fmla="*/ 2147483647 w 73"/>
              <a:gd name="T1" fmla="*/ 0 h 223"/>
              <a:gd name="T2" fmla="*/ 2147483647 w 73"/>
              <a:gd name="T3" fmla="*/ 0 h 223"/>
              <a:gd name="T4" fmla="*/ 2147483647 w 73"/>
              <a:gd name="T5" fmla="*/ 2147483647 h 223"/>
              <a:gd name="T6" fmla="*/ 2147483647 w 73"/>
              <a:gd name="T7" fmla="*/ 2147483647 h 223"/>
              <a:gd name="T8" fmla="*/ 2147483647 w 73"/>
              <a:gd name="T9" fmla="*/ 2147483647 h 223"/>
              <a:gd name="T10" fmla="*/ 0 w 73"/>
              <a:gd name="T11" fmla="*/ 2147483647 h 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3"/>
              <a:gd name="T19" fmla="*/ 0 h 223"/>
              <a:gd name="T20" fmla="*/ 73 w 73"/>
              <a:gd name="T21" fmla="*/ 223 h 2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3" h="223">
                <a:moveTo>
                  <a:pt x="73" y="0"/>
                </a:moveTo>
                <a:lnTo>
                  <a:pt x="73" y="0"/>
                </a:lnTo>
                <a:lnTo>
                  <a:pt x="65" y="34"/>
                </a:lnTo>
                <a:lnTo>
                  <a:pt x="54" y="70"/>
                </a:lnTo>
                <a:lnTo>
                  <a:pt x="36" y="127"/>
                </a:lnTo>
                <a:lnTo>
                  <a:pt x="0" y="22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8" name="Freeform 114"/>
          <p:cNvSpPr>
            <a:spLocks/>
          </p:cNvSpPr>
          <p:nvPr/>
        </p:nvSpPr>
        <p:spPr bwMode="auto">
          <a:xfrm>
            <a:off x="4852988" y="2430463"/>
            <a:ext cx="115887" cy="77787"/>
          </a:xfrm>
          <a:custGeom>
            <a:avLst/>
            <a:gdLst>
              <a:gd name="T0" fmla="*/ 2147483647 w 73"/>
              <a:gd name="T1" fmla="*/ 2147483647 h 49"/>
              <a:gd name="T2" fmla="*/ 0 w 73"/>
              <a:gd name="T3" fmla="*/ 2147483647 h 49"/>
              <a:gd name="T4" fmla="*/ 0 w 73"/>
              <a:gd name="T5" fmla="*/ 2147483647 h 49"/>
              <a:gd name="T6" fmla="*/ 0 w 73"/>
              <a:gd name="T7" fmla="*/ 2147483647 h 49"/>
              <a:gd name="T8" fmla="*/ 2147483647 w 73"/>
              <a:gd name="T9" fmla="*/ 2147483647 h 49"/>
              <a:gd name="T10" fmla="*/ 2147483647 w 73"/>
              <a:gd name="T11" fmla="*/ 0 h 49"/>
              <a:gd name="T12" fmla="*/ 2147483647 w 73"/>
              <a:gd name="T13" fmla="*/ 0 h 49"/>
              <a:gd name="T14" fmla="*/ 2147483647 w 73"/>
              <a:gd name="T15" fmla="*/ 2147483647 h 49"/>
              <a:gd name="T16" fmla="*/ 2147483647 w 73"/>
              <a:gd name="T17" fmla="*/ 2147483647 h 49"/>
              <a:gd name="T18" fmla="*/ 2147483647 w 73"/>
              <a:gd name="T19" fmla="*/ 2147483647 h 49"/>
              <a:gd name="T20" fmla="*/ 2147483647 w 73"/>
              <a:gd name="T21" fmla="*/ 2147483647 h 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3"/>
              <a:gd name="T34" fmla="*/ 0 h 49"/>
              <a:gd name="T35" fmla="*/ 73 w 73"/>
              <a:gd name="T36" fmla="*/ 49 h 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3" h="49">
                <a:moveTo>
                  <a:pt x="20" y="25"/>
                </a:moveTo>
                <a:lnTo>
                  <a:pt x="0" y="11"/>
                </a:lnTo>
                <a:lnTo>
                  <a:pt x="32" y="6"/>
                </a:lnTo>
                <a:lnTo>
                  <a:pt x="73" y="0"/>
                </a:lnTo>
                <a:lnTo>
                  <a:pt x="43" y="27"/>
                </a:lnTo>
                <a:lnTo>
                  <a:pt x="19" y="49"/>
                </a:lnTo>
                <a:lnTo>
                  <a:pt x="20" y="25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9" name="Freeform 115"/>
          <p:cNvSpPr>
            <a:spLocks/>
          </p:cNvSpPr>
          <p:nvPr/>
        </p:nvSpPr>
        <p:spPr bwMode="auto">
          <a:xfrm>
            <a:off x="4714875" y="2459038"/>
            <a:ext cx="195263" cy="68262"/>
          </a:xfrm>
          <a:custGeom>
            <a:avLst/>
            <a:gdLst>
              <a:gd name="T0" fmla="*/ 0 w 123"/>
              <a:gd name="T1" fmla="*/ 2147483647 h 43"/>
              <a:gd name="T2" fmla="*/ 0 w 123"/>
              <a:gd name="T3" fmla="*/ 2147483647 h 43"/>
              <a:gd name="T4" fmla="*/ 2147483647 w 123"/>
              <a:gd name="T5" fmla="*/ 2147483647 h 43"/>
              <a:gd name="T6" fmla="*/ 2147483647 w 123"/>
              <a:gd name="T7" fmla="*/ 2147483647 h 43"/>
              <a:gd name="T8" fmla="*/ 2147483647 w 123"/>
              <a:gd name="T9" fmla="*/ 2147483647 h 43"/>
              <a:gd name="T10" fmla="*/ 2147483647 w 123"/>
              <a:gd name="T11" fmla="*/ 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3"/>
              <a:gd name="T19" fmla="*/ 0 h 43"/>
              <a:gd name="T20" fmla="*/ 123 w 123"/>
              <a:gd name="T21" fmla="*/ 43 h 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3" h="43">
                <a:moveTo>
                  <a:pt x="0" y="43"/>
                </a:moveTo>
                <a:lnTo>
                  <a:pt x="0" y="43"/>
                </a:lnTo>
                <a:lnTo>
                  <a:pt x="34" y="36"/>
                </a:lnTo>
                <a:lnTo>
                  <a:pt x="62" y="27"/>
                </a:lnTo>
                <a:lnTo>
                  <a:pt x="90" y="17"/>
                </a:lnTo>
                <a:lnTo>
                  <a:pt x="123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20" name="Freeform 116"/>
          <p:cNvSpPr>
            <a:spLocks/>
          </p:cNvSpPr>
          <p:nvPr/>
        </p:nvSpPr>
        <p:spPr bwMode="auto">
          <a:xfrm>
            <a:off x="3384550" y="1487488"/>
            <a:ext cx="66675" cy="115887"/>
          </a:xfrm>
          <a:custGeom>
            <a:avLst/>
            <a:gdLst>
              <a:gd name="T0" fmla="*/ 2147483647 w 42"/>
              <a:gd name="T1" fmla="*/ 2147483647 h 73"/>
              <a:gd name="T2" fmla="*/ 0 w 42"/>
              <a:gd name="T3" fmla="*/ 2147483647 h 73"/>
              <a:gd name="T4" fmla="*/ 0 w 42"/>
              <a:gd name="T5" fmla="*/ 2147483647 h 73"/>
              <a:gd name="T6" fmla="*/ 0 w 42"/>
              <a:gd name="T7" fmla="*/ 2147483647 h 73"/>
              <a:gd name="T8" fmla="*/ 2147483647 w 42"/>
              <a:gd name="T9" fmla="*/ 2147483647 h 73"/>
              <a:gd name="T10" fmla="*/ 2147483647 w 42"/>
              <a:gd name="T11" fmla="*/ 0 h 73"/>
              <a:gd name="T12" fmla="*/ 2147483647 w 42"/>
              <a:gd name="T13" fmla="*/ 0 h 73"/>
              <a:gd name="T14" fmla="*/ 2147483647 w 42"/>
              <a:gd name="T15" fmla="*/ 2147483647 h 73"/>
              <a:gd name="T16" fmla="*/ 2147483647 w 42"/>
              <a:gd name="T17" fmla="*/ 2147483647 h 73"/>
              <a:gd name="T18" fmla="*/ 2147483647 w 42"/>
              <a:gd name="T19" fmla="*/ 2147483647 h 73"/>
              <a:gd name="T20" fmla="*/ 2147483647 w 42"/>
              <a:gd name="T21" fmla="*/ 2147483647 h 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73"/>
              <a:gd name="T35" fmla="*/ 42 w 42"/>
              <a:gd name="T36" fmla="*/ 73 h 7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73">
                <a:moveTo>
                  <a:pt x="22" y="58"/>
                </a:moveTo>
                <a:lnTo>
                  <a:pt x="0" y="68"/>
                </a:lnTo>
                <a:lnTo>
                  <a:pt x="14" y="39"/>
                </a:lnTo>
                <a:lnTo>
                  <a:pt x="29" y="0"/>
                </a:lnTo>
                <a:lnTo>
                  <a:pt x="37" y="41"/>
                </a:lnTo>
                <a:lnTo>
                  <a:pt x="42" y="73"/>
                </a:lnTo>
                <a:lnTo>
                  <a:pt x="22" y="58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21" name="Freeform 117"/>
          <p:cNvSpPr>
            <a:spLocks/>
          </p:cNvSpPr>
          <p:nvPr/>
        </p:nvSpPr>
        <p:spPr bwMode="auto">
          <a:xfrm>
            <a:off x="3489325" y="1549400"/>
            <a:ext cx="115888" cy="80963"/>
          </a:xfrm>
          <a:custGeom>
            <a:avLst/>
            <a:gdLst>
              <a:gd name="T0" fmla="*/ 2147483647 w 73"/>
              <a:gd name="T1" fmla="*/ 2147483647 h 51"/>
              <a:gd name="T2" fmla="*/ 0 w 73"/>
              <a:gd name="T3" fmla="*/ 2147483647 h 51"/>
              <a:gd name="T4" fmla="*/ 0 w 73"/>
              <a:gd name="T5" fmla="*/ 2147483647 h 51"/>
              <a:gd name="T6" fmla="*/ 0 w 73"/>
              <a:gd name="T7" fmla="*/ 2147483647 h 51"/>
              <a:gd name="T8" fmla="*/ 2147483647 w 73"/>
              <a:gd name="T9" fmla="*/ 2147483647 h 51"/>
              <a:gd name="T10" fmla="*/ 2147483647 w 73"/>
              <a:gd name="T11" fmla="*/ 0 h 51"/>
              <a:gd name="T12" fmla="*/ 2147483647 w 73"/>
              <a:gd name="T13" fmla="*/ 0 h 51"/>
              <a:gd name="T14" fmla="*/ 2147483647 w 73"/>
              <a:gd name="T15" fmla="*/ 2147483647 h 51"/>
              <a:gd name="T16" fmla="*/ 2147483647 w 73"/>
              <a:gd name="T17" fmla="*/ 2147483647 h 51"/>
              <a:gd name="T18" fmla="*/ 2147483647 w 73"/>
              <a:gd name="T19" fmla="*/ 2147483647 h 51"/>
              <a:gd name="T20" fmla="*/ 2147483647 w 73"/>
              <a:gd name="T21" fmla="*/ 2147483647 h 5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3"/>
              <a:gd name="T34" fmla="*/ 0 h 51"/>
              <a:gd name="T35" fmla="*/ 73 w 73"/>
              <a:gd name="T36" fmla="*/ 51 h 5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3" h="51">
                <a:moveTo>
                  <a:pt x="21" y="26"/>
                </a:moveTo>
                <a:lnTo>
                  <a:pt x="0" y="14"/>
                </a:lnTo>
                <a:lnTo>
                  <a:pt x="0" y="12"/>
                </a:lnTo>
                <a:lnTo>
                  <a:pt x="33" y="7"/>
                </a:lnTo>
                <a:lnTo>
                  <a:pt x="73" y="0"/>
                </a:lnTo>
                <a:lnTo>
                  <a:pt x="43" y="28"/>
                </a:lnTo>
                <a:lnTo>
                  <a:pt x="21" y="51"/>
                </a:lnTo>
                <a:lnTo>
                  <a:pt x="19" y="51"/>
                </a:lnTo>
                <a:lnTo>
                  <a:pt x="21" y="2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22" name="Freeform 118"/>
          <p:cNvSpPr>
            <a:spLocks/>
          </p:cNvSpPr>
          <p:nvPr/>
        </p:nvSpPr>
        <p:spPr bwMode="auto">
          <a:xfrm>
            <a:off x="3416300" y="1576388"/>
            <a:ext cx="65088" cy="357187"/>
          </a:xfrm>
          <a:custGeom>
            <a:avLst/>
            <a:gdLst>
              <a:gd name="T0" fmla="*/ 2147483647 w 41"/>
              <a:gd name="T1" fmla="*/ 2147483647 h 225"/>
              <a:gd name="T2" fmla="*/ 2147483647 w 41"/>
              <a:gd name="T3" fmla="*/ 2147483647 h 225"/>
              <a:gd name="T4" fmla="*/ 2147483647 w 41"/>
              <a:gd name="T5" fmla="*/ 2147483647 h 225"/>
              <a:gd name="T6" fmla="*/ 2147483647 w 41"/>
              <a:gd name="T7" fmla="*/ 2147483647 h 225"/>
              <a:gd name="T8" fmla="*/ 2147483647 w 41"/>
              <a:gd name="T9" fmla="*/ 2147483647 h 225"/>
              <a:gd name="T10" fmla="*/ 2147483647 w 41"/>
              <a:gd name="T11" fmla="*/ 2147483647 h 225"/>
              <a:gd name="T12" fmla="*/ 2147483647 w 41"/>
              <a:gd name="T13" fmla="*/ 2147483647 h 225"/>
              <a:gd name="T14" fmla="*/ 2147483647 w 41"/>
              <a:gd name="T15" fmla="*/ 2147483647 h 225"/>
              <a:gd name="T16" fmla="*/ 0 w 41"/>
              <a:gd name="T17" fmla="*/ 2147483647 h 225"/>
              <a:gd name="T18" fmla="*/ 2147483647 w 41"/>
              <a:gd name="T19" fmla="*/ 2147483647 h 225"/>
              <a:gd name="T20" fmla="*/ 2147483647 w 41"/>
              <a:gd name="T21" fmla="*/ 0 h 2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"/>
              <a:gd name="T34" fmla="*/ 0 h 225"/>
              <a:gd name="T35" fmla="*/ 41 w 41"/>
              <a:gd name="T36" fmla="*/ 225 h 22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" h="225">
                <a:moveTo>
                  <a:pt x="41" y="225"/>
                </a:moveTo>
                <a:lnTo>
                  <a:pt x="41" y="225"/>
                </a:lnTo>
                <a:lnTo>
                  <a:pt x="34" y="204"/>
                </a:lnTo>
                <a:lnTo>
                  <a:pt x="26" y="182"/>
                </a:lnTo>
                <a:lnTo>
                  <a:pt x="17" y="153"/>
                </a:lnTo>
                <a:lnTo>
                  <a:pt x="9" y="118"/>
                </a:lnTo>
                <a:lnTo>
                  <a:pt x="4" y="80"/>
                </a:lnTo>
                <a:lnTo>
                  <a:pt x="2" y="60"/>
                </a:lnTo>
                <a:lnTo>
                  <a:pt x="0" y="41"/>
                </a:lnTo>
                <a:lnTo>
                  <a:pt x="2" y="21"/>
                </a:lnTo>
                <a:lnTo>
                  <a:pt x="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23" name="Freeform 119"/>
          <p:cNvSpPr>
            <a:spLocks/>
          </p:cNvSpPr>
          <p:nvPr/>
        </p:nvSpPr>
        <p:spPr bwMode="auto">
          <a:xfrm>
            <a:off x="3438525" y="1584325"/>
            <a:ext cx="92075" cy="222250"/>
          </a:xfrm>
          <a:custGeom>
            <a:avLst/>
            <a:gdLst>
              <a:gd name="T0" fmla="*/ 2147483647 w 58"/>
              <a:gd name="T1" fmla="*/ 2147483647 h 140"/>
              <a:gd name="T2" fmla="*/ 2147483647 w 58"/>
              <a:gd name="T3" fmla="*/ 2147483647 h 140"/>
              <a:gd name="T4" fmla="*/ 0 w 58"/>
              <a:gd name="T5" fmla="*/ 2147483647 h 140"/>
              <a:gd name="T6" fmla="*/ 0 w 58"/>
              <a:gd name="T7" fmla="*/ 2147483647 h 140"/>
              <a:gd name="T8" fmla="*/ 2147483647 w 58"/>
              <a:gd name="T9" fmla="*/ 2147483647 h 140"/>
              <a:gd name="T10" fmla="*/ 2147483647 w 58"/>
              <a:gd name="T11" fmla="*/ 2147483647 h 140"/>
              <a:gd name="T12" fmla="*/ 2147483647 w 58"/>
              <a:gd name="T13" fmla="*/ 2147483647 h 140"/>
              <a:gd name="T14" fmla="*/ 2147483647 w 58"/>
              <a:gd name="T15" fmla="*/ 2147483647 h 140"/>
              <a:gd name="T16" fmla="*/ 2147483647 w 58"/>
              <a:gd name="T17" fmla="*/ 2147483647 h 140"/>
              <a:gd name="T18" fmla="*/ 2147483647 w 58"/>
              <a:gd name="T19" fmla="*/ 2147483647 h 140"/>
              <a:gd name="T20" fmla="*/ 2147483647 w 58"/>
              <a:gd name="T21" fmla="*/ 2147483647 h 140"/>
              <a:gd name="T22" fmla="*/ 2147483647 w 58"/>
              <a:gd name="T23" fmla="*/ 0 h 1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8"/>
              <a:gd name="T37" fmla="*/ 0 h 140"/>
              <a:gd name="T38" fmla="*/ 58 w 58"/>
              <a:gd name="T39" fmla="*/ 140 h 1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8" h="140">
                <a:moveTo>
                  <a:pt x="2" y="140"/>
                </a:moveTo>
                <a:lnTo>
                  <a:pt x="2" y="140"/>
                </a:lnTo>
                <a:lnTo>
                  <a:pt x="0" y="123"/>
                </a:lnTo>
                <a:lnTo>
                  <a:pt x="0" y="104"/>
                </a:lnTo>
                <a:lnTo>
                  <a:pt x="3" y="82"/>
                </a:lnTo>
                <a:lnTo>
                  <a:pt x="8" y="60"/>
                </a:lnTo>
                <a:lnTo>
                  <a:pt x="12" y="48"/>
                </a:lnTo>
                <a:lnTo>
                  <a:pt x="19" y="36"/>
                </a:lnTo>
                <a:lnTo>
                  <a:pt x="25" y="26"/>
                </a:lnTo>
                <a:lnTo>
                  <a:pt x="34" y="16"/>
                </a:lnTo>
                <a:lnTo>
                  <a:pt x="44" y="7"/>
                </a:lnTo>
                <a:lnTo>
                  <a:pt x="5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24" name="Freeform 120"/>
          <p:cNvSpPr>
            <a:spLocks/>
          </p:cNvSpPr>
          <p:nvPr/>
        </p:nvSpPr>
        <p:spPr bwMode="auto">
          <a:xfrm>
            <a:off x="3716338" y="1158875"/>
            <a:ext cx="69850" cy="115888"/>
          </a:xfrm>
          <a:custGeom>
            <a:avLst/>
            <a:gdLst>
              <a:gd name="T0" fmla="*/ 2147483647 w 44"/>
              <a:gd name="T1" fmla="*/ 2147483647 h 73"/>
              <a:gd name="T2" fmla="*/ 0 w 44"/>
              <a:gd name="T3" fmla="*/ 2147483647 h 73"/>
              <a:gd name="T4" fmla="*/ 0 w 44"/>
              <a:gd name="T5" fmla="*/ 2147483647 h 73"/>
              <a:gd name="T6" fmla="*/ 0 w 44"/>
              <a:gd name="T7" fmla="*/ 2147483647 h 73"/>
              <a:gd name="T8" fmla="*/ 2147483647 w 44"/>
              <a:gd name="T9" fmla="*/ 2147483647 h 73"/>
              <a:gd name="T10" fmla="*/ 2147483647 w 44"/>
              <a:gd name="T11" fmla="*/ 0 h 73"/>
              <a:gd name="T12" fmla="*/ 2147483647 w 44"/>
              <a:gd name="T13" fmla="*/ 0 h 73"/>
              <a:gd name="T14" fmla="*/ 2147483647 w 44"/>
              <a:gd name="T15" fmla="*/ 2147483647 h 73"/>
              <a:gd name="T16" fmla="*/ 2147483647 w 44"/>
              <a:gd name="T17" fmla="*/ 2147483647 h 73"/>
              <a:gd name="T18" fmla="*/ 2147483647 w 44"/>
              <a:gd name="T19" fmla="*/ 2147483647 h 73"/>
              <a:gd name="T20" fmla="*/ 2147483647 w 44"/>
              <a:gd name="T21" fmla="*/ 2147483647 h 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4"/>
              <a:gd name="T34" fmla="*/ 0 h 73"/>
              <a:gd name="T35" fmla="*/ 44 w 44"/>
              <a:gd name="T36" fmla="*/ 73 h 7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4" h="73">
                <a:moveTo>
                  <a:pt x="24" y="54"/>
                </a:moveTo>
                <a:lnTo>
                  <a:pt x="0" y="58"/>
                </a:lnTo>
                <a:lnTo>
                  <a:pt x="20" y="32"/>
                </a:lnTo>
                <a:lnTo>
                  <a:pt x="44" y="0"/>
                </a:lnTo>
                <a:lnTo>
                  <a:pt x="43" y="41"/>
                </a:lnTo>
                <a:lnTo>
                  <a:pt x="41" y="73"/>
                </a:lnTo>
                <a:lnTo>
                  <a:pt x="39" y="73"/>
                </a:lnTo>
                <a:lnTo>
                  <a:pt x="24" y="54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25" name="Freeform 121"/>
          <p:cNvSpPr>
            <a:spLocks/>
          </p:cNvSpPr>
          <p:nvPr/>
        </p:nvSpPr>
        <p:spPr bwMode="auto">
          <a:xfrm>
            <a:off x="3651250" y="1231900"/>
            <a:ext cx="111125" cy="193675"/>
          </a:xfrm>
          <a:custGeom>
            <a:avLst/>
            <a:gdLst>
              <a:gd name="T0" fmla="*/ 0 w 70"/>
              <a:gd name="T1" fmla="*/ 2147483647 h 122"/>
              <a:gd name="T2" fmla="*/ 0 w 70"/>
              <a:gd name="T3" fmla="*/ 2147483647 h 122"/>
              <a:gd name="T4" fmla="*/ 2147483647 w 70"/>
              <a:gd name="T5" fmla="*/ 2147483647 h 122"/>
              <a:gd name="T6" fmla="*/ 2147483647 w 70"/>
              <a:gd name="T7" fmla="*/ 2147483647 h 122"/>
              <a:gd name="T8" fmla="*/ 2147483647 w 70"/>
              <a:gd name="T9" fmla="*/ 2147483647 h 122"/>
              <a:gd name="T10" fmla="*/ 2147483647 w 70"/>
              <a:gd name="T11" fmla="*/ 0 h 1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0"/>
              <a:gd name="T19" fmla="*/ 0 h 122"/>
              <a:gd name="T20" fmla="*/ 70 w 70"/>
              <a:gd name="T21" fmla="*/ 122 h 1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0" h="122">
                <a:moveTo>
                  <a:pt x="0" y="122"/>
                </a:moveTo>
                <a:lnTo>
                  <a:pt x="0" y="122"/>
                </a:lnTo>
                <a:lnTo>
                  <a:pt x="22" y="88"/>
                </a:lnTo>
                <a:lnTo>
                  <a:pt x="41" y="56"/>
                </a:lnTo>
                <a:lnTo>
                  <a:pt x="58" y="25"/>
                </a:lnTo>
                <a:lnTo>
                  <a:pt x="7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26" name="Freeform 122"/>
          <p:cNvSpPr>
            <a:spLocks/>
          </p:cNvSpPr>
          <p:nvPr/>
        </p:nvSpPr>
        <p:spPr bwMode="auto">
          <a:xfrm>
            <a:off x="3368675" y="4926013"/>
            <a:ext cx="66675" cy="115887"/>
          </a:xfrm>
          <a:custGeom>
            <a:avLst/>
            <a:gdLst>
              <a:gd name="T0" fmla="*/ 2147483647 w 42"/>
              <a:gd name="T1" fmla="*/ 2147483647 h 73"/>
              <a:gd name="T2" fmla="*/ 0 w 42"/>
              <a:gd name="T3" fmla="*/ 2147483647 h 73"/>
              <a:gd name="T4" fmla="*/ 0 w 42"/>
              <a:gd name="T5" fmla="*/ 2147483647 h 73"/>
              <a:gd name="T6" fmla="*/ 0 w 42"/>
              <a:gd name="T7" fmla="*/ 2147483647 h 73"/>
              <a:gd name="T8" fmla="*/ 2147483647 w 42"/>
              <a:gd name="T9" fmla="*/ 2147483647 h 73"/>
              <a:gd name="T10" fmla="*/ 2147483647 w 42"/>
              <a:gd name="T11" fmla="*/ 0 h 73"/>
              <a:gd name="T12" fmla="*/ 2147483647 w 42"/>
              <a:gd name="T13" fmla="*/ 0 h 73"/>
              <a:gd name="T14" fmla="*/ 2147483647 w 42"/>
              <a:gd name="T15" fmla="*/ 2147483647 h 73"/>
              <a:gd name="T16" fmla="*/ 2147483647 w 42"/>
              <a:gd name="T17" fmla="*/ 2147483647 h 73"/>
              <a:gd name="T18" fmla="*/ 2147483647 w 42"/>
              <a:gd name="T19" fmla="*/ 2147483647 h 73"/>
              <a:gd name="T20" fmla="*/ 2147483647 w 42"/>
              <a:gd name="T21" fmla="*/ 2147483647 h 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73"/>
              <a:gd name="T35" fmla="*/ 42 w 42"/>
              <a:gd name="T36" fmla="*/ 73 h 7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73">
                <a:moveTo>
                  <a:pt x="24" y="58"/>
                </a:moveTo>
                <a:lnTo>
                  <a:pt x="0" y="68"/>
                </a:lnTo>
                <a:lnTo>
                  <a:pt x="0" y="66"/>
                </a:lnTo>
                <a:lnTo>
                  <a:pt x="13" y="37"/>
                </a:lnTo>
                <a:lnTo>
                  <a:pt x="29" y="0"/>
                </a:lnTo>
                <a:lnTo>
                  <a:pt x="37" y="41"/>
                </a:lnTo>
                <a:lnTo>
                  <a:pt x="42" y="71"/>
                </a:lnTo>
                <a:lnTo>
                  <a:pt x="42" y="73"/>
                </a:lnTo>
                <a:lnTo>
                  <a:pt x="24" y="58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27" name="Freeform 123"/>
          <p:cNvSpPr>
            <a:spLocks/>
          </p:cNvSpPr>
          <p:nvPr/>
        </p:nvSpPr>
        <p:spPr bwMode="auto">
          <a:xfrm>
            <a:off x="3514725" y="4984750"/>
            <a:ext cx="115888" cy="79375"/>
          </a:xfrm>
          <a:custGeom>
            <a:avLst/>
            <a:gdLst>
              <a:gd name="T0" fmla="*/ 2147483647 w 73"/>
              <a:gd name="T1" fmla="*/ 2147483647 h 50"/>
              <a:gd name="T2" fmla="*/ 0 w 73"/>
              <a:gd name="T3" fmla="*/ 2147483647 h 50"/>
              <a:gd name="T4" fmla="*/ 0 w 73"/>
              <a:gd name="T5" fmla="*/ 2147483647 h 50"/>
              <a:gd name="T6" fmla="*/ 0 w 73"/>
              <a:gd name="T7" fmla="*/ 2147483647 h 50"/>
              <a:gd name="T8" fmla="*/ 2147483647 w 73"/>
              <a:gd name="T9" fmla="*/ 2147483647 h 50"/>
              <a:gd name="T10" fmla="*/ 2147483647 w 73"/>
              <a:gd name="T11" fmla="*/ 0 h 50"/>
              <a:gd name="T12" fmla="*/ 2147483647 w 73"/>
              <a:gd name="T13" fmla="*/ 0 h 50"/>
              <a:gd name="T14" fmla="*/ 2147483647 w 73"/>
              <a:gd name="T15" fmla="*/ 2147483647 h 50"/>
              <a:gd name="T16" fmla="*/ 2147483647 w 73"/>
              <a:gd name="T17" fmla="*/ 2147483647 h 50"/>
              <a:gd name="T18" fmla="*/ 2147483647 w 73"/>
              <a:gd name="T19" fmla="*/ 2147483647 h 50"/>
              <a:gd name="T20" fmla="*/ 2147483647 w 73"/>
              <a:gd name="T21" fmla="*/ 2147483647 h 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3"/>
              <a:gd name="T34" fmla="*/ 0 h 50"/>
              <a:gd name="T35" fmla="*/ 73 w 73"/>
              <a:gd name="T36" fmla="*/ 50 h 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3" h="50">
                <a:moveTo>
                  <a:pt x="20" y="26"/>
                </a:moveTo>
                <a:lnTo>
                  <a:pt x="0" y="12"/>
                </a:lnTo>
                <a:lnTo>
                  <a:pt x="0" y="11"/>
                </a:lnTo>
                <a:lnTo>
                  <a:pt x="32" y="7"/>
                </a:lnTo>
                <a:lnTo>
                  <a:pt x="73" y="0"/>
                </a:lnTo>
                <a:lnTo>
                  <a:pt x="42" y="28"/>
                </a:lnTo>
                <a:lnTo>
                  <a:pt x="20" y="50"/>
                </a:lnTo>
                <a:lnTo>
                  <a:pt x="18" y="50"/>
                </a:lnTo>
                <a:lnTo>
                  <a:pt x="20" y="26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28" name="Freeform 124"/>
          <p:cNvSpPr>
            <a:spLocks/>
          </p:cNvSpPr>
          <p:nvPr/>
        </p:nvSpPr>
        <p:spPr bwMode="auto">
          <a:xfrm>
            <a:off x="3970338" y="4938713"/>
            <a:ext cx="119062" cy="68262"/>
          </a:xfrm>
          <a:custGeom>
            <a:avLst/>
            <a:gdLst>
              <a:gd name="T0" fmla="*/ 2147483647 w 75"/>
              <a:gd name="T1" fmla="*/ 2147483647 h 43"/>
              <a:gd name="T2" fmla="*/ 2147483647 w 75"/>
              <a:gd name="T3" fmla="*/ 0 h 43"/>
              <a:gd name="T4" fmla="*/ 2147483647 w 75"/>
              <a:gd name="T5" fmla="*/ 0 h 43"/>
              <a:gd name="T6" fmla="*/ 2147483647 w 75"/>
              <a:gd name="T7" fmla="*/ 0 h 43"/>
              <a:gd name="T8" fmla="*/ 2147483647 w 75"/>
              <a:gd name="T9" fmla="*/ 2147483647 h 43"/>
              <a:gd name="T10" fmla="*/ 2147483647 w 75"/>
              <a:gd name="T11" fmla="*/ 2147483647 h 43"/>
              <a:gd name="T12" fmla="*/ 2147483647 w 75"/>
              <a:gd name="T13" fmla="*/ 2147483647 h 43"/>
              <a:gd name="T14" fmla="*/ 2147483647 w 75"/>
              <a:gd name="T15" fmla="*/ 2147483647 h 43"/>
              <a:gd name="T16" fmla="*/ 2147483647 w 75"/>
              <a:gd name="T17" fmla="*/ 2147483647 h 43"/>
              <a:gd name="T18" fmla="*/ 0 w 75"/>
              <a:gd name="T19" fmla="*/ 2147483647 h 43"/>
              <a:gd name="T20" fmla="*/ 2147483647 w 75"/>
              <a:gd name="T21" fmla="*/ 2147483647 h 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5"/>
              <a:gd name="T34" fmla="*/ 0 h 43"/>
              <a:gd name="T35" fmla="*/ 75 w 75"/>
              <a:gd name="T36" fmla="*/ 43 h 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5" h="43">
                <a:moveTo>
                  <a:pt x="19" y="24"/>
                </a:moveTo>
                <a:lnTo>
                  <a:pt x="10" y="0"/>
                </a:lnTo>
                <a:lnTo>
                  <a:pt x="12" y="0"/>
                </a:lnTo>
                <a:lnTo>
                  <a:pt x="39" y="17"/>
                </a:lnTo>
                <a:lnTo>
                  <a:pt x="75" y="38"/>
                </a:lnTo>
                <a:lnTo>
                  <a:pt x="34" y="40"/>
                </a:lnTo>
                <a:lnTo>
                  <a:pt x="2" y="43"/>
                </a:lnTo>
                <a:lnTo>
                  <a:pt x="0" y="43"/>
                </a:lnTo>
                <a:lnTo>
                  <a:pt x="19" y="24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29" name="Freeform 125"/>
          <p:cNvSpPr>
            <a:spLocks/>
          </p:cNvSpPr>
          <p:nvPr/>
        </p:nvSpPr>
        <p:spPr bwMode="auto">
          <a:xfrm>
            <a:off x="4667250" y="4733925"/>
            <a:ext cx="115888" cy="79375"/>
          </a:xfrm>
          <a:custGeom>
            <a:avLst/>
            <a:gdLst>
              <a:gd name="T0" fmla="*/ 2147483647 w 73"/>
              <a:gd name="T1" fmla="*/ 2147483647 h 50"/>
              <a:gd name="T2" fmla="*/ 0 w 73"/>
              <a:gd name="T3" fmla="*/ 2147483647 h 50"/>
              <a:gd name="T4" fmla="*/ 0 w 73"/>
              <a:gd name="T5" fmla="*/ 2147483647 h 50"/>
              <a:gd name="T6" fmla="*/ 0 w 73"/>
              <a:gd name="T7" fmla="*/ 2147483647 h 50"/>
              <a:gd name="T8" fmla="*/ 2147483647 w 73"/>
              <a:gd name="T9" fmla="*/ 2147483647 h 50"/>
              <a:gd name="T10" fmla="*/ 2147483647 w 73"/>
              <a:gd name="T11" fmla="*/ 0 h 50"/>
              <a:gd name="T12" fmla="*/ 2147483647 w 73"/>
              <a:gd name="T13" fmla="*/ 0 h 50"/>
              <a:gd name="T14" fmla="*/ 2147483647 w 73"/>
              <a:gd name="T15" fmla="*/ 2147483647 h 50"/>
              <a:gd name="T16" fmla="*/ 2147483647 w 73"/>
              <a:gd name="T17" fmla="*/ 2147483647 h 50"/>
              <a:gd name="T18" fmla="*/ 2147483647 w 73"/>
              <a:gd name="T19" fmla="*/ 2147483647 h 50"/>
              <a:gd name="T20" fmla="*/ 2147483647 w 73"/>
              <a:gd name="T21" fmla="*/ 2147483647 h 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3"/>
              <a:gd name="T34" fmla="*/ 0 h 50"/>
              <a:gd name="T35" fmla="*/ 73 w 73"/>
              <a:gd name="T36" fmla="*/ 50 h 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3" h="50">
                <a:moveTo>
                  <a:pt x="20" y="24"/>
                </a:moveTo>
                <a:lnTo>
                  <a:pt x="0" y="10"/>
                </a:lnTo>
                <a:lnTo>
                  <a:pt x="32" y="7"/>
                </a:lnTo>
                <a:lnTo>
                  <a:pt x="73" y="0"/>
                </a:lnTo>
                <a:lnTo>
                  <a:pt x="42" y="27"/>
                </a:lnTo>
                <a:lnTo>
                  <a:pt x="18" y="50"/>
                </a:lnTo>
                <a:lnTo>
                  <a:pt x="17" y="50"/>
                </a:lnTo>
                <a:lnTo>
                  <a:pt x="20" y="24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30" name="Freeform 126"/>
          <p:cNvSpPr>
            <a:spLocks/>
          </p:cNvSpPr>
          <p:nvPr/>
        </p:nvSpPr>
        <p:spPr bwMode="auto">
          <a:xfrm>
            <a:off x="5292725" y="4976813"/>
            <a:ext cx="68263" cy="119062"/>
          </a:xfrm>
          <a:custGeom>
            <a:avLst/>
            <a:gdLst>
              <a:gd name="T0" fmla="*/ 2147483647 w 43"/>
              <a:gd name="T1" fmla="*/ 2147483647 h 75"/>
              <a:gd name="T2" fmla="*/ 2147483647 w 43"/>
              <a:gd name="T3" fmla="*/ 2147483647 h 75"/>
              <a:gd name="T4" fmla="*/ 2147483647 w 43"/>
              <a:gd name="T5" fmla="*/ 2147483647 h 75"/>
              <a:gd name="T6" fmla="*/ 2147483647 w 43"/>
              <a:gd name="T7" fmla="*/ 2147483647 h 75"/>
              <a:gd name="T8" fmla="*/ 2147483647 w 43"/>
              <a:gd name="T9" fmla="*/ 2147483647 h 75"/>
              <a:gd name="T10" fmla="*/ 2147483647 w 43"/>
              <a:gd name="T11" fmla="*/ 2147483647 h 75"/>
              <a:gd name="T12" fmla="*/ 2147483647 w 43"/>
              <a:gd name="T13" fmla="*/ 2147483647 h 75"/>
              <a:gd name="T14" fmla="*/ 2147483647 w 43"/>
              <a:gd name="T15" fmla="*/ 2147483647 h 75"/>
              <a:gd name="T16" fmla="*/ 0 w 43"/>
              <a:gd name="T17" fmla="*/ 2147483647 h 75"/>
              <a:gd name="T18" fmla="*/ 2147483647 w 43"/>
              <a:gd name="T19" fmla="*/ 0 h 75"/>
              <a:gd name="T20" fmla="*/ 2147483647 w 43"/>
              <a:gd name="T21" fmla="*/ 2147483647 h 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3"/>
              <a:gd name="T34" fmla="*/ 0 h 75"/>
              <a:gd name="T35" fmla="*/ 43 w 43"/>
              <a:gd name="T36" fmla="*/ 75 h 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3" h="75">
                <a:moveTo>
                  <a:pt x="17" y="19"/>
                </a:moveTo>
                <a:lnTo>
                  <a:pt x="41" y="14"/>
                </a:lnTo>
                <a:lnTo>
                  <a:pt x="43" y="14"/>
                </a:lnTo>
                <a:lnTo>
                  <a:pt x="24" y="41"/>
                </a:lnTo>
                <a:lnTo>
                  <a:pt x="2" y="75"/>
                </a:lnTo>
                <a:lnTo>
                  <a:pt x="2" y="34"/>
                </a:lnTo>
                <a:lnTo>
                  <a:pt x="0" y="2"/>
                </a:lnTo>
                <a:lnTo>
                  <a:pt x="2" y="0"/>
                </a:lnTo>
                <a:lnTo>
                  <a:pt x="17" y="19"/>
                </a:lnTo>
                <a:close/>
              </a:path>
            </a:pathLst>
          </a:custGeom>
          <a:solidFill>
            <a:srgbClr val="000000"/>
          </a:solidFill>
          <a:ln w="7938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31" name="Freeform 127"/>
          <p:cNvSpPr>
            <a:spLocks/>
          </p:cNvSpPr>
          <p:nvPr/>
        </p:nvSpPr>
        <p:spPr bwMode="auto">
          <a:xfrm>
            <a:off x="3400425" y="5006975"/>
            <a:ext cx="65088" cy="355600"/>
          </a:xfrm>
          <a:custGeom>
            <a:avLst/>
            <a:gdLst>
              <a:gd name="T0" fmla="*/ 2147483647 w 41"/>
              <a:gd name="T1" fmla="*/ 2147483647 h 224"/>
              <a:gd name="T2" fmla="*/ 2147483647 w 41"/>
              <a:gd name="T3" fmla="*/ 2147483647 h 224"/>
              <a:gd name="T4" fmla="*/ 2147483647 w 41"/>
              <a:gd name="T5" fmla="*/ 2147483647 h 224"/>
              <a:gd name="T6" fmla="*/ 2147483647 w 41"/>
              <a:gd name="T7" fmla="*/ 2147483647 h 224"/>
              <a:gd name="T8" fmla="*/ 2147483647 w 41"/>
              <a:gd name="T9" fmla="*/ 2147483647 h 224"/>
              <a:gd name="T10" fmla="*/ 2147483647 w 41"/>
              <a:gd name="T11" fmla="*/ 2147483647 h 224"/>
              <a:gd name="T12" fmla="*/ 2147483647 w 41"/>
              <a:gd name="T13" fmla="*/ 2147483647 h 224"/>
              <a:gd name="T14" fmla="*/ 0 w 41"/>
              <a:gd name="T15" fmla="*/ 2147483647 h 224"/>
              <a:gd name="T16" fmla="*/ 0 w 41"/>
              <a:gd name="T17" fmla="*/ 2147483647 h 224"/>
              <a:gd name="T18" fmla="*/ 0 w 41"/>
              <a:gd name="T19" fmla="*/ 2147483647 h 224"/>
              <a:gd name="T20" fmla="*/ 2147483647 w 41"/>
              <a:gd name="T21" fmla="*/ 0 h 2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"/>
              <a:gd name="T34" fmla="*/ 0 h 224"/>
              <a:gd name="T35" fmla="*/ 41 w 41"/>
              <a:gd name="T36" fmla="*/ 224 h 2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" h="224">
                <a:moveTo>
                  <a:pt x="41" y="224"/>
                </a:moveTo>
                <a:lnTo>
                  <a:pt x="41" y="224"/>
                </a:lnTo>
                <a:lnTo>
                  <a:pt x="32" y="204"/>
                </a:lnTo>
                <a:lnTo>
                  <a:pt x="24" y="180"/>
                </a:lnTo>
                <a:lnTo>
                  <a:pt x="15" y="151"/>
                </a:lnTo>
                <a:lnTo>
                  <a:pt x="9" y="117"/>
                </a:lnTo>
                <a:lnTo>
                  <a:pt x="2" y="80"/>
                </a:lnTo>
                <a:lnTo>
                  <a:pt x="0" y="59"/>
                </a:lnTo>
                <a:lnTo>
                  <a:pt x="0" y="39"/>
                </a:lnTo>
                <a:lnTo>
                  <a:pt x="0" y="20"/>
                </a:lnTo>
                <a:lnTo>
                  <a:pt x="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32" name="Freeform 128"/>
          <p:cNvSpPr>
            <a:spLocks/>
          </p:cNvSpPr>
          <p:nvPr/>
        </p:nvSpPr>
        <p:spPr bwMode="auto">
          <a:xfrm>
            <a:off x="3419475" y="5019675"/>
            <a:ext cx="130175" cy="214313"/>
          </a:xfrm>
          <a:custGeom>
            <a:avLst/>
            <a:gdLst>
              <a:gd name="T0" fmla="*/ 2147483647 w 82"/>
              <a:gd name="T1" fmla="*/ 2147483647 h 135"/>
              <a:gd name="T2" fmla="*/ 2147483647 w 82"/>
              <a:gd name="T3" fmla="*/ 2147483647 h 135"/>
              <a:gd name="T4" fmla="*/ 2147483647 w 82"/>
              <a:gd name="T5" fmla="*/ 2147483647 h 135"/>
              <a:gd name="T6" fmla="*/ 0 w 82"/>
              <a:gd name="T7" fmla="*/ 2147483647 h 135"/>
              <a:gd name="T8" fmla="*/ 0 w 82"/>
              <a:gd name="T9" fmla="*/ 2147483647 h 135"/>
              <a:gd name="T10" fmla="*/ 2147483647 w 82"/>
              <a:gd name="T11" fmla="*/ 2147483647 h 135"/>
              <a:gd name="T12" fmla="*/ 2147483647 w 82"/>
              <a:gd name="T13" fmla="*/ 2147483647 h 135"/>
              <a:gd name="T14" fmla="*/ 2147483647 w 82"/>
              <a:gd name="T15" fmla="*/ 2147483647 h 135"/>
              <a:gd name="T16" fmla="*/ 2147483647 w 82"/>
              <a:gd name="T17" fmla="*/ 2147483647 h 135"/>
              <a:gd name="T18" fmla="*/ 2147483647 w 82"/>
              <a:gd name="T19" fmla="*/ 2147483647 h 135"/>
              <a:gd name="T20" fmla="*/ 2147483647 w 82"/>
              <a:gd name="T21" fmla="*/ 2147483647 h 135"/>
              <a:gd name="T22" fmla="*/ 2147483647 w 82"/>
              <a:gd name="T23" fmla="*/ 2147483647 h 135"/>
              <a:gd name="T24" fmla="*/ 2147483647 w 82"/>
              <a:gd name="T25" fmla="*/ 2147483647 h 135"/>
              <a:gd name="T26" fmla="*/ 2147483647 w 82"/>
              <a:gd name="T27" fmla="*/ 0 h 1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2"/>
              <a:gd name="T43" fmla="*/ 0 h 135"/>
              <a:gd name="T44" fmla="*/ 82 w 82"/>
              <a:gd name="T45" fmla="*/ 135 h 13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2" h="135">
                <a:moveTo>
                  <a:pt x="2" y="135"/>
                </a:moveTo>
                <a:lnTo>
                  <a:pt x="2" y="135"/>
                </a:lnTo>
                <a:lnTo>
                  <a:pt x="2" y="130"/>
                </a:lnTo>
                <a:lnTo>
                  <a:pt x="0" y="121"/>
                </a:lnTo>
                <a:lnTo>
                  <a:pt x="0" y="106"/>
                </a:lnTo>
                <a:lnTo>
                  <a:pt x="3" y="87"/>
                </a:lnTo>
                <a:lnTo>
                  <a:pt x="5" y="77"/>
                </a:lnTo>
                <a:lnTo>
                  <a:pt x="10" y="67"/>
                </a:lnTo>
                <a:lnTo>
                  <a:pt x="17" y="55"/>
                </a:lnTo>
                <a:lnTo>
                  <a:pt x="26" y="45"/>
                </a:lnTo>
                <a:lnTo>
                  <a:pt x="36" y="33"/>
                </a:lnTo>
                <a:lnTo>
                  <a:pt x="48" y="23"/>
                </a:lnTo>
                <a:lnTo>
                  <a:pt x="63" y="11"/>
                </a:lnTo>
                <a:lnTo>
                  <a:pt x="8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33" name="Freeform 129"/>
          <p:cNvSpPr>
            <a:spLocks/>
          </p:cNvSpPr>
          <p:nvPr/>
        </p:nvSpPr>
        <p:spPr bwMode="auto">
          <a:xfrm>
            <a:off x="3689350" y="4948238"/>
            <a:ext cx="331788" cy="31750"/>
          </a:xfrm>
          <a:custGeom>
            <a:avLst/>
            <a:gdLst>
              <a:gd name="T0" fmla="*/ 0 w 209"/>
              <a:gd name="T1" fmla="*/ 2147483647 h 20"/>
              <a:gd name="T2" fmla="*/ 0 w 209"/>
              <a:gd name="T3" fmla="*/ 2147483647 h 20"/>
              <a:gd name="T4" fmla="*/ 2147483647 w 209"/>
              <a:gd name="T5" fmla="*/ 2147483647 h 20"/>
              <a:gd name="T6" fmla="*/ 2147483647 w 209"/>
              <a:gd name="T7" fmla="*/ 2147483647 h 20"/>
              <a:gd name="T8" fmla="*/ 2147483647 w 209"/>
              <a:gd name="T9" fmla="*/ 0 h 20"/>
              <a:gd name="T10" fmla="*/ 2147483647 w 209"/>
              <a:gd name="T11" fmla="*/ 0 h 20"/>
              <a:gd name="T12" fmla="*/ 2147483647 w 209"/>
              <a:gd name="T13" fmla="*/ 2147483647 h 20"/>
              <a:gd name="T14" fmla="*/ 2147483647 w 209"/>
              <a:gd name="T15" fmla="*/ 2147483647 h 20"/>
              <a:gd name="T16" fmla="*/ 2147483647 w 209"/>
              <a:gd name="T17" fmla="*/ 2147483647 h 20"/>
              <a:gd name="T18" fmla="*/ 2147483647 w 209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9"/>
              <a:gd name="T31" fmla="*/ 0 h 20"/>
              <a:gd name="T32" fmla="*/ 209 w 209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9" h="20">
                <a:moveTo>
                  <a:pt x="0" y="8"/>
                </a:moveTo>
                <a:lnTo>
                  <a:pt x="0" y="8"/>
                </a:lnTo>
                <a:lnTo>
                  <a:pt x="10" y="5"/>
                </a:lnTo>
                <a:lnTo>
                  <a:pt x="22" y="3"/>
                </a:lnTo>
                <a:lnTo>
                  <a:pt x="48" y="0"/>
                </a:lnTo>
                <a:lnTo>
                  <a:pt x="75" y="0"/>
                </a:lnTo>
                <a:lnTo>
                  <a:pt x="102" y="1"/>
                </a:lnTo>
                <a:lnTo>
                  <a:pt x="131" y="5"/>
                </a:lnTo>
                <a:lnTo>
                  <a:pt x="160" y="10"/>
                </a:lnTo>
                <a:lnTo>
                  <a:pt x="209" y="2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34" name="Freeform 130"/>
          <p:cNvSpPr>
            <a:spLocks/>
          </p:cNvSpPr>
          <p:nvPr/>
        </p:nvSpPr>
        <p:spPr bwMode="auto">
          <a:xfrm>
            <a:off x="4467225" y="4760913"/>
            <a:ext cx="258763" cy="153987"/>
          </a:xfrm>
          <a:custGeom>
            <a:avLst/>
            <a:gdLst>
              <a:gd name="T0" fmla="*/ 0 w 163"/>
              <a:gd name="T1" fmla="*/ 2147483647 h 97"/>
              <a:gd name="T2" fmla="*/ 0 w 163"/>
              <a:gd name="T3" fmla="*/ 2147483647 h 97"/>
              <a:gd name="T4" fmla="*/ 2147483647 w 163"/>
              <a:gd name="T5" fmla="*/ 2147483647 h 97"/>
              <a:gd name="T6" fmla="*/ 2147483647 w 163"/>
              <a:gd name="T7" fmla="*/ 2147483647 h 97"/>
              <a:gd name="T8" fmla="*/ 2147483647 w 163"/>
              <a:gd name="T9" fmla="*/ 2147483647 h 97"/>
              <a:gd name="T10" fmla="*/ 2147483647 w 163"/>
              <a:gd name="T11" fmla="*/ 2147483647 h 97"/>
              <a:gd name="T12" fmla="*/ 2147483647 w 163"/>
              <a:gd name="T13" fmla="*/ 0 h 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3"/>
              <a:gd name="T22" fmla="*/ 0 h 97"/>
              <a:gd name="T23" fmla="*/ 163 w 163"/>
              <a:gd name="T24" fmla="*/ 97 h 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3" h="97">
                <a:moveTo>
                  <a:pt x="0" y="97"/>
                </a:moveTo>
                <a:lnTo>
                  <a:pt x="0" y="97"/>
                </a:lnTo>
                <a:lnTo>
                  <a:pt x="17" y="85"/>
                </a:lnTo>
                <a:lnTo>
                  <a:pt x="59" y="56"/>
                </a:lnTo>
                <a:lnTo>
                  <a:pt x="114" y="24"/>
                </a:lnTo>
                <a:lnTo>
                  <a:pt x="139" y="10"/>
                </a:lnTo>
                <a:lnTo>
                  <a:pt x="163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35" name="Freeform 131"/>
          <p:cNvSpPr>
            <a:spLocks/>
          </p:cNvSpPr>
          <p:nvPr/>
        </p:nvSpPr>
        <p:spPr bwMode="auto">
          <a:xfrm>
            <a:off x="5318125" y="4651375"/>
            <a:ext cx="131763" cy="368300"/>
          </a:xfrm>
          <a:custGeom>
            <a:avLst/>
            <a:gdLst>
              <a:gd name="T0" fmla="*/ 2147483647 w 83"/>
              <a:gd name="T1" fmla="*/ 0 h 232"/>
              <a:gd name="T2" fmla="*/ 2147483647 w 83"/>
              <a:gd name="T3" fmla="*/ 0 h 232"/>
              <a:gd name="T4" fmla="*/ 2147483647 w 83"/>
              <a:gd name="T5" fmla="*/ 2147483647 h 232"/>
              <a:gd name="T6" fmla="*/ 0 w 83"/>
              <a:gd name="T7" fmla="*/ 2147483647 h 232"/>
              <a:gd name="T8" fmla="*/ 0 60000 65536"/>
              <a:gd name="T9" fmla="*/ 0 60000 65536"/>
              <a:gd name="T10" fmla="*/ 0 60000 65536"/>
              <a:gd name="T11" fmla="*/ 0 60000 65536"/>
              <a:gd name="T12" fmla="*/ 0 w 83"/>
              <a:gd name="T13" fmla="*/ 0 h 232"/>
              <a:gd name="T14" fmla="*/ 83 w 83"/>
              <a:gd name="T15" fmla="*/ 232 h 2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" h="232">
                <a:moveTo>
                  <a:pt x="83" y="0"/>
                </a:moveTo>
                <a:lnTo>
                  <a:pt x="83" y="0"/>
                </a:lnTo>
                <a:lnTo>
                  <a:pt x="57" y="74"/>
                </a:lnTo>
                <a:lnTo>
                  <a:pt x="0" y="23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36" name="Freeform 62"/>
          <p:cNvSpPr>
            <a:spLocks/>
          </p:cNvSpPr>
          <p:nvPr/>
        </p:nvSpPr>
        <p:spPr bwMode="auto">
          <a:xfrm>
            <a:off x="4948238" y="400050"/>
            <a:ext cx="269875" cy="822325"/>
          </a:xfrm>
          <a:custGeom>
            <a:avLst/>
            <a:gdLst>
              <a:gd name="T0" fmla="*/ 2147483647 w 170"/>
              <a:gd name="T1" fmla="*/ 0 h 518"/>
              <a:gd name="T2" fmla="*/ 2147483647 w 170"/>
              <a:gd name="T3" fmla="*/ 0 h 518"/>
              <a:gd name="T4" fmla="*/ 0 w 170"/>
              <a:gd name="T5" fmla="*/ 2147483647 h 518"/>
              <a:gd name="T6" fmla="*/ 0 60000 65536"/>
              <a:gd name="T7" fmla="*/ 0 60000 65536"/>
              <a:gd name="T8" fmla="*/ 0 60000 65536"/>
              <a:gd name="T9" fmla="*/ 0 w 170"/>
              <a:gd name="T10" fmla="*/ 0 h 518"/>
              <a:gd name="T11" fmla="*/ 170 w 170"/>
              <a:gd name="T12" fmla="*/ 518 h 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518">
                <a:moveTo>
                  <a:pt x="170" y="0"/>
                </a:moveTo>
                <a:lnTo>
                  <a:pt x="89" y="0"/>
                </a:lnTo>
                <a:lnTo>
                  <a:pt x="0" y="51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37" name="Freeform 65"/>
          <p:cNvSpPr>
            <a:spLocks/>
          </p:cNvSpPr>
          <p:nvPr/>
        </p:nvSpPr>
        <p:spPr bwMode="auto">
          <a:xfrm>
            <a:off x="4229100" y="2295525"/>
            <a:ext cx="504825" cy="385763"/>
          </a:xfrm>
          <a:custGeom>
            <a:avLst/>
            <a:gdLst>
              <a:gd name="T0" fmla="*/ 2147483647 w 318"/>
              <a:gd name="T1" fmla="*/ 2147483647 h 243"/>
              <a:gd name="T2" fmla="*/ 2147483647 w 318"/>
              <a:gd name="T3" fmla="*/ 2147483647 h 243"/>
              <a:gd name="T4" fmla="*/ 0 w 318"/>
              <a:gd name="T5" fmla="*/ 0 h 243"/>
              <a:gd name="T6" fmla="*/ 0 60000 65536"/>
              <a:gd name="T7" fmla="*/ 0 60000 65536"/>
              <a:gd name="T8" fmla="*/ 0 60000 65536"/>
              <a:gd name="T9" fmla="*/ 0 w 318"/>
              <a:gd name="T10" fmla="*/ 0 h 243"/>
              <a:gd name="T11" fmla="*/ 318 w 318"/>
              <a:gd name="T12" fmla="*/ 243 h 2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" h="243">
                <a:moveTo>
                  <a:pt x="318" y="243"/>
                </a:moveTo>
                <a:lnTo>
                  <a:pt x="247" y="243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38" name="Freeform 66"/>
          <p:cNvSpPr>
            <a:spLocks/>
          </p:cNvSpPr>
          <p:nvPr/>
        </p:nvSpPr>
        <p:spPr bwMode="auto">
          <a:xfrm>
            <a:off x="4494213" y="2071688"/>
            <a:ext cx="304800" cy="609600"/>
          </a:xfrm>
          <a:custGeom>
            <a:avLst/>
            <a:gdLst>
              <a:gd name="T0" fmla="*/ 0 w 192"/>
              <a:gd name="T1" fmla="*/ 2147483647 h 384"/>
              <a:gd name="T2" fmla="*/ 2147483647 w 192"/>
              <a:gd name="T3" fmla="*/ 2147483647 h 384"/>
              <a:gd name="T4" fmla="*/ 2147483647 w 192"/>
              <a:gd name="T5" fmla="*/ 0 h 384"/>
              <a:gd name="T6" fmla="*/ 0 60000 65536"/>
              <a:gd name="T7" fmla="*/ 0 60000 65536"/>
              <a:gd name="T8" fmla="*/ 0 60000 65536"/>
              <a:gd name="T9" fmla="*/ 0 w 192"/>
              <a:gd name="T10" fmla="*/ 0 h 384"/>
              <a:gd name="T11" fmla="*/ 192 w 192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384">
                <a:moveTo>
                  <a:pt x="0" y="48"/>
                </a:moveTo>
                <a:lnTo>
                  <a:pt x="80" y="384"/>
                </a:lnTo>
                <a:lnTo>
                  <a:pt x="19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39" name="Freeform 67"/>
          <p:cNvSpPr>
            <a:spLocks/>
          </p:cNvSpPr>
          <p:nvPr/>
        </p:nvSpPr>
        <p:spPr bwMode="auto">
          <a:xfrm>
            <a:off x="3482975" y="365125"/>
            <a:ext cx="974725" cy="1046163"/>
          </a:xfrm>
          <a:custGeom>
            <a:avLst/>
            <a:gdLst>
              <a:gd name="T0" fmla="*/ 0 w 614"/>
              <a:gd name="T1" fmla="*/ 0 h 659"/>
              <a:gd name="T2" fmla="*/ 2147483647 w 614"/>
              <a:gd name="T3" fmla="*/ 0 h 659"/>
              <a:gd name="T4" fmla="*/ 2147483647 w 614"/>
              <a:gd name="T5" fmla="*/ 2147483647 h 659"/>
              <a:gd name="T6" fmla="*/ 0 60000 65536"/>
              <a:gd name="T7" fmla="*/ 0 60000 65536"/>
              <a:gd name="T8" fmla="*/ 0 60000 65536"/>
              <a:gd name="T9" fmla="*/ 0 w 614"/>
              <a:gd name="T10" fmla="*/ 0 h 659"/>
              <a:gd name="T11" fmla="*/ 614 w 614"/>
              <a:gd name="T12" fmla="*/ 659 h 6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4" h="659">
                <a:moveTo>
                  <a:pt x="0" y="0"/>
                </a:moveTo>
                <a:lnTo>
                  <a:pt x="374" y="0"/>
                </a:lnTo>
                <a:lnTo>
                  <a:pt x="614" y="659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40" name="Freeform 68"/>
          <p:cNvSpPr>
            <a:spLocks/>
          </p:cNvSpPr>
          <p:nvPr/>
        </p:nvSpPr>
        <p:spPr bwMode="auto">
          <a:xfrm>
            <a:off x="3482975" y="644525"/>
            <a:ext cx="439738" cy="835025"/>
          </a:xfrm>
          <a:custGeom>
            <a:avLst/>
            <a:gdLst>
              <a:gd name="T0" fmla="*/ 0 w 277"/>
              <a:gd name="T1" fmla="*/ 0 h 526"/>
              <a:gd name="T2" fmla="*/ 2147483647 w 277"/>
              <a:gd name="T3" fmla="*/ 0 h 526"/>
              <a:gd name="T4" fmla="*/ 2147483647 w 277"/>
              <a:gd name="T5" fmla="*/ 2147483647 h 526"/>
              <a:gd name="T6" fmla="*/ 0 60000 65536"/>
              <a:gd name="T7" fmla="*/ 0 60000 65536"/>
              <a:gd name="T8" fmla="*/ 0 60000 65536"/>
              <a:gd name="T9" fmla="*/ 0 w 277"/>
              <a:gd name="T10" fmla="*/ 0 h 526"/>
              <a:gd name="T11" fmla="*/ 277 w 277"/>
              <a:gd name="T12" fmla="*/ 526 h 5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7" h="526">
                <a:moveTo>
                  <a:pt x="0" y="0"/>
                </a:moveTo>
                <a:lnTo>
                  <a:pt x="94" y="0"/>
                </a:lnTo>
                <a:lnTo>
                  <a:pt x="277" y="52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41" name="Line 140"/>
          <p:cNvSpPr>
            <a:spLocks noChangeShapeType="1"/>
          </p:cNvSpPr>
          <p:nvPr/>
        </p:nvSpPr>
        <p:spPr bwMode="auto">
          <a:xfrm flipV="1">
            <a:off x="4251325" y="1204913"/>
            <a:ext cx="127000" cy="2508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42" name="Line 141"/>
          <p:cNvSpPr>
            <a:spLocks noChangeShapeType="1"/>
          </p:cNvSpPr>
          <p:nvPr/>
        </p:nvSpPr>
        <p:spPr bwMode="auto">
          <a:xfrm flipV="1">
            <a:off x="4251325" y="1204913"/>
            <a:ext cx="127000" cy="250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W:\Processed files\chapt20\chapt20_textedit\jpg\sal03717_20_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225" y="427038"/>
            <a:ext cx="757555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1"/>
          <p:cNvSpPr txBox="1">
            <a:spLocks noChangeArrowheads="1"/>
          </p:cNvSpPr>
          <p:nvPr/>
        </p:nvSpPr>
        <p:spPr bwMode="auto">
          <a:xfrm>
            <a:off x="3352800" y="549275"/>
            <a:ext cx="26162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/>
              <a:t>Distribution of Blood</a:t>
            </a:r>
          </a:p>
        </p:txBody>
      </p:sp>
      <p:sp>
        <p:nvSpPr>
          <p:cNvPr id="14340" name="TextBox 52"/>
          <p:cNvSpPr txBox="1">
            <a:spLocks noChangeArrowheads="1"/>
          </p:cNvSpPr>
          <p:nvPr/>
        </p:nvSpPr>
        <p:spPr bwMode="auto">
          <a:xfrm>
            <a:off x="4318000" y="1358900"/>
            <a:ext cx="1417638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Pulmonary</a:t>
            </a:r>
          </a:p>
          <a:p>
            <a:pPr algn="ctr"/>
            <a:r>
              <a:rPr lang="en-US" sz="2000" b="1"/>
              <a:t>circuit</a:t>
            </a:r>
          </a:p>
          <a:p>
            <a:pPr algn="ctr"/>
            <a:r>
              <a:rPr lang="en-US" sz="2000" b="1"/>
              <a:t>9%</a:t>
            </a:r>
          </a:p>
        </p:txBody>
      </p:sp>
      <p:sp>
        <p:nvSpPr>
          <p:cNvPr id="14341" name="TextBox 53"/>
          <p:cNvSpPr txBox="1">
            <a:spLocks noChangeArrowheads="1"/>
          </p:cNvSpPr>
          <p:nvPr/>
        </p:nvSpPr>
        <p:spPr bwMode="auto">
          <a:xfrm>
            <a:off x="5600700" y="1638300"/>
            <a:ext cx="74771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Heart</a:t>
            </a:r>
          </a:p>
          <a:p>
            <a:pPr algn="ctr"/>
            <a:r>
              <a:rPr lang="en-US" sz="2000" b="1"/>
              <a:t>7%</a:t>
            </a:r>
          </a:p>
        </p:txBody>
      </p:sp>
      <p:sp>
        <p:nvSpPr>
          <p:cNvPr id="14342" name="TextBox 54"/>
          <p:cNvSpPr txBox="1">
            <a:spLocks noChangeArrowheads="1"/>
          </p:cNvSpPr>
          <p:nvPr/>
        </p:nvSpPr>
        <p:spPr bwMode="auto">
          <a:xfrm>
            <a:off x="2247900" y="2641600"/>
            <a:ext cx="7620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Veins</a:t>
            </a:r>
          </a:p>
          <a:p>
            <a:pPr algn="ctr"/>
            <a:r>
              <a:rPr lang="en-US" sz="2000" b="1"/>
              <a:t>64%</a:t>
            </a:r>
          </a:p>
        </p:txBody>
      </p:sp>
      <p:sp>
        <p:nvSpPr>
          <p:cNvPr id="14343" name="TextBox 55"/>
          <p:cNvSpPr txBox="1">
            <a:spLocks noChangeArrowheads="1"/>
          </p:cNvSpPr>
          <p:nvPr/>
        </p:nvSpPr>
        <p:spPr bwMode="auto">
          <a:xfrm>
            <a:off x="3352800" y="2971800"/>
            <a:ext cx="121761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Systemic</a:t>
            </a:r>
          </a:p>
          <a:p>
            <a:pPr algn="ctr"/>
            <a:r>
              <a:rPr lang="en-US" sz="2000" b="1"/>
              <a:t>circuit</a:t>
            </a:r>
          </a:p>
          <a:p>
            <a:pPr algn="ctr"/>
            <a:r>
              <a:rPr lang="en-US" sz="2000" b="1"/>
              <a:t>84%</a:t>
            </a:r>
          </a:p>
        </p:txBody>
      </p:sp>
      <p:sp>
        <p:nvSpPr>
          <p:cNvPr id="14344" name="TextBox 56"/>
          <p:cNvSpPr txBox="1">
            <a:spLocks noChangeArrowheads="1"/>
          </p:cNvSpPr>
          <p:nvPr/>
        </p:nvSpPr>
        <p:spPr bwMode="auto">
          <a:xfrm>
            <a:off x="6146800" y="2603500"/>
            <a:ext cx="106045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Arteries</a:t>
            </a:r>
          </a:p>
          <a:p>
            <a:pPr algn="ctr"/>
            <a:r>
              <a:rPr lang="en-US" sz="2000" b="1"/>
              <a:t>15%</a:t>
            </a:r>
          </a:p>
        </p:txBody>
      </p:sp>
      <p:sp>
        <p:nvSpPr>
          <p:cNvPr id="14345" name="TextBox 57"/>
          <p:cNvSpPr txBox="1">
            <a:spLocks noChangeArrowheads="1"/>
          </p:cNvSpPr>
          <p:nvPr/>
        </p:nvSpPr>
        <p:spPr bwMode="auto">
          <a:xfrm>
            <a:off x="5803900" y="3987800"/>
            <a:ext cx="13874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Capillaries</a:t>
            </a:r>
          </a:p>
          <a:p>
            <a:pPr algn="ctr"/>
            <a:r>
              <a:rPr lang="en-US" sz="2000" b="1"/>
              <a:t>5%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20.8</a:t>
            </a:r>
          </a:p>
        </p:txBody>
      </p:sp>
      <p:sp>
        <p:nvSpPr>
          <p:cNvPr id="14347" name="Rectangle 5"/>
          <p:cNvSpPr>
            <a:spLocks noChangeArrowheads="1"/>
          </p:cNvSpPr>
          <p:nvPr/>
        </p:nvSpPr>
        <p:spPr bwMode="auto">
          <a:xfrm>
            <a:off x="701675" y="144463"/>
            <a:ext cx="7740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Fig. 20.9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701675" y="9525"/>
            <a:ext cx="7740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>
                <a:ea typeface="ヒラギノ角ゴ Pro W3" charset="-128"/>
                <a:cs typeface="ヒラギノ角ゴ Pro W3" charset="-128"/>
              </a:rPr>
              <a:t>Copyright © McGraw-Hill Education. Permission required for reproduction or display.</a:t>
            </a:r>
          </a:p>
        </p:txBody>
      </p:sp>
      <p:pic>
        <p:nvPicPr>
          <p:cNvPr id="15364" name="Picture 2" descr="W:\Processed files\chapt20\chapt20_textedit\jpg\sal03717_20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8950" y="195263"/>
            <a:ext cx="3086100" cy="61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Line 7"/>
          <p:cNvSpPr>
            <a:spLocks noChangeShapeType="1"/>
          </p:cNvSpPr>
          <p:nvPr/>
        </p:nvSpPr>
        <p:spPr bwMode="auto">
          <a:xfrm flipH="1">
            <a:off x="3548063" y="1730375"/>
            <a:ext cx="3048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Freeform 8"/>
          <p:cNvSpPr>
            <a:spLocks/>
          </p:cNvSpPr>
          <p:nvPr/>
        </p:nvSpPr>
        <p:spPr bwMode="auto">
          <a:xfrm>
            <a:off x="3206750" y="1444625"/>
            <a:ext cx="415925" cy="111125"/>
          </a:xfrm>
          <a:custGeom>
            <a:avLst/>
            <a:gdLst>
              <a:gd name="T0" fmla="*/ 2147483647 w 262"/>
              <a:gd name="T1" fmla="*/ 0 h 70"/>
              <a:gd name="T2" fmla="*/ 2147483647 w 262"/>
              <a:gd name="T3" fmla="*/ 0 h 70"/>
              <a:gd name="T4" fmla="*/ 2147483647 w 262"/>
              <a:gd name="T5" fmla="*/ 0 h 70"/>
              <a:gd name="T6" fmla="*/ 2147483647 w 262"/>
              <a:gd name="T7" fmla="*/ 2147483647 h 70"/>
              <a:gd name="T8" fmla="*/ 2147483647 w 262"/>
              <a:gd name="T9" fmla="*/ 2147483647 h 70"/>
              <a:gd name="T10" fmla="*/ 2147483647 w 262"/>
              <a:gd name="T11" fmla="*/ 2147483647 h 70"/>
              <a:gd name="T12" fmla="*/ 2147483647 w 262"/>
              <a:gd name="T13" fmla="*/ 2147483647 h 70"/>
              <a:gd name="T14" fmla="*/ 2147483647 w 262"/>
              <a:gd name="T15" fmla="*/ 2147483647 h 70"/>
              <a:gd name="T16" fmla="*/ 2147483647 w 262"/>
              <a:gd name="T17" fmla="*/ 2147483647 h 70"/>
              <a:gd name="T18" fmla="*/ 2147483647 w 262"/>
              <a:gd name="T19" fmla="*/ 2147483647 h 70"/>
              <a:gd name="T20" fmla="*/ 2147483647 w 262"/>
              <a:gd name="T21" fmla="*/ 2147483647 h 70"/>
              <a:gd name="T22" fmla="*/ 0 w 262"/>
              <a:gd name="T23" fmla="*/ 2147483647 h 70"/>
              <a:gd name="T24" fmla="*/ 0 w 262"/>
              <a:gd name="T25" fmla="*/ 2147483647 h 7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2"/>
              <a:gd name="T40" fmla="*/ 0 h 70"/>
              <a:gd name="T41" fmla="*/ 262 w 262"/>
              <a:gd name="T42" fmla="*/ 70 h 7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2" h="70">
                <a:moveTo>
                  <a:pt x="262" y="0"/>
                </a:moveTo>
                <a:lnTo>
                  <a:pt x="70" y="0"/>
                </a:lnTo>
                <a:lnTo>
                  <a:pt x="59" y="2"/>
                </a:lnTo>
                <a:lnTo>
                  <a:pt x="48" y="4"/>
                </a:lnTo>
                <a:lnTo>
                  <a:pt x="35" y="9"/>
                </a:lnTo>
                <a:lnTo>
                  <a:pt x="22" y="17"/>
                </a:lnTo>
                <a:lnTo>
                  <a:pt x="15" y="22"/>
                </a:lnTo>
                <a:lnTo>
                  <a:pt x="11" y="28"/>
                </a:lnTo>
                <a:lnTo>
                  <a:pt x="6" y="37"/>
                </a:lnTo>
                <a:lnTo>
                  <a:pt x="2" y="48"/>
                </a:lnTo>
                <a:lnTo>
                  <a:pt x="0" y="59"/>
                </a:lnTo>
                <a:lnTo>
                  <a:pt x="0" y="7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Freeform 9"/>
          <p:cNvSpPr>
            <a:spLocks/>
          </p:cNvSpPr>
          <p:nvPr/>
        </p:nvSpPr>
        <p:spPr bwMode="auto">
          <a:xfrm>
            <a:off x="3471863" y="1695450"/>
            <a:ext cx="107950" cy="66675"/>
          </a:xfrm>
          <a:custGeom>
            <a:avLst/>
            <a:gdLst>
              <a:gd name="T0" fmla="*/ 2147483647 w 68"/>
              <a:gd name="T1" fmla="*/ 2147483647 h 42"/>
              <a:gd name="T2" fmla="*/ 2147483647 w 68"/>
              <a:gd name="T3" fmla="*/ 0 h 42"/>
              <a:gd name="T4" fmla="*/ 2147483647 w 68"/>
              <a:gd name="T5" fmla="*/ 0 h 42"/>
              <a:gd name="T6" fmla="*/ 2147483647 w 68"/>
              <a:gd name="T7" fmla="*/ 0 h 42"/>
              <a:gd name="T8" fmla="*/ 2147483647 w 68"/>
              <a:gd name="T9" fmla="*/ 2147483647 h 42"/>
              <a:gd name="T10" fmla="*/ 0 w 68"/>
              <a:gd name="T11" fmla="*/ 2147483647 h 42"/>
              <a:gd name="T12" fmla="*/ 0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2147483647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42"/>
              <a:gd name="T35" fmla="*/ 68 w 68"/>
              <a:gd name="T36" fmla="*/ 42 h 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42">
                <a:moveTo>
                  <a:pt x="55" y="22"/>
                </a:moveTo>
                <a:lnTo>
                  <a:pt x="68" y="0"/>
                </a:lnTo>
                <a:lnTo>
                  <a:pt x="37" y="9"/>
                </a:lnTo>
                <a:lnTo>
                  <a:pt x="0" y="22"/>
                </a:lnTo>
                <a:lnTo>
                  <a:pt x="37" y="33"/>
                </a:lnTo>
                <a:lnTo>
                  <a:pt x="68" y="42"/>
                </a:lnTo>
                <a:lnTo>
                  <a:pt x="55" y="22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Freeform 10"/>
          <p:cNvSpPr>
            <a:spLocks/>
          </p:cNvSpPr>
          <p:nvPr/>
        </p:nvSpPr>
        <p:spPr bwMode="auto">
          <a:xfrm>
            <a:off x="3562350" y="1412875"/>
            <a:ext cx="112713" cy="66675"/>
          </a:xfrm>
          <a:custGeom>
            <a:avLst/>
            <a:gdLst>
              <a:gd name="T0" fmla="*/ 2147483647 w 71"/>
              <a:gd name="T1" fmla="*/ 2147483647 h 42"/>
              <a:gd name="T2" fmla="*/ 0 w 71"/>
              <a:gd name="T3" fmla="*/ 0 h 42"/>
              <a:gd name="T4" fmla="*/ 2147483647 w 71"/>
              <a:gd name="T5" fmla="*/ 0 h 42"/>
              <a:gd name="T6" fmla="*/ 2147483647 w 71"/>
              <a:gd name="T7" fmla="*/ 0 h 42"/>
              <a:gd name="T8" fmla="*/ 2147483647 w 71"/>
              <a:gd name="T9" fmla="*/ 2147483647 h 42"/>
              <a:gd name="T10" fmla="*/ 2147483647 w 71"/>
              <a:gd name="T11" fmla="*/ 2147483647 h 42"/>
              <a:gd name="T12" fmla="*/ 2147483647 w 71"/>
              <a:gd name="T13" fmla="*/ 2147483647 h 42"/>
              <a:gd name="T14" fmla="*/ 2147483647 w 71"/>
              <a:gd name="T15" fmla="*/ 2147483647 h 42"/>
              <a:gd name="T16" fmla="*/ 2147483647 w 71"/>
              <a:gd name="T17" fmla="*/ 2147483647 h 42"/>
              <a:gd name="T18" fmla="*/ 0 w 71"/>
              <a:gd name="T19" fmla="*/ 2147483647 h 42"/>
              <a:gd name="T20" fmla="*/ 2147483647 w 71"/>
              <a:gd name="T21" fmla="*/ 2147483647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42"/>
              <a:gd name="T35" fmla="*/ 71 w 71"/>
              <a:gd name="T36" fmla="*/ 42 h 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42">
                <a:moveTo>
                  <a:pt x="13" y="20"/>
                </a:moveTo>
                <a:lnTo>
                  <a:pt x="0" y="0"/>
                </a:lnTo>
                <a:lnTo>
                  <a:pt x="2" y="0"/>
                </a:lnTo>
                <a:lnTo>
                  <a:pt x="31" y="9"/>
                </a:lnTo>
                <a:lnTo>
                  <a:pt x="71" y="20"/>
                </a:lnTo>
                <a:lnTo>
                  <a:pt x="31" y="33"/>
                </a:lnTo>
                <a:lnTo>
                  <a:pt x="2" y="42"/>
                </a:lnTo>
                <a:lnTo>
                  <a:pt x="0" y="42"/>
                </a:lnTo>
                <a:lnTo>
                  <a:pt x="13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9" name="Freeform 11"/>
          <p:cNvSpPr>
            <a:spLocks/>
          </p:cNvSpPr>
          <p:nvPr/>
        </p:nvSpPr>
        <p:spPr bwMode="auto">
          <a:xfrm>
            <a:off x="5808663" y="1419225"/>
            <a:ext cx="111125" cy="244475"/>
          </a:xfrm>
          <a:custGeom>
            <a:avLst/>
            <a:gdLst>
              <a:gd name="T0" fmla="*/ 2147483647 w 70"/>
              <a:gd name="T1" fmla="*/ 2147483647 h 154"/>
              <a:gd name="T2" fmla="*/ 2147483647 w 70"/>
              <a:gd name="T3" fmla="*/ 2147483647 h 154"/>
              <a:gd name="T4" fmla="*/ 2147483647 w 70"/>
              <a:gd name="T5" fmla="*/ 2147483647 h 154"/>
              <a:gd name="T6" fmla="*/ 2147483647 w 70"/>
              <a:gd name="T7" fmla="*/ 2147483647 h 154"/>
              <a:gd name="T8" fmla="*/ 2147483647 w 70"/>
              <a:gd name="T9" fmla="*/ 2147483647 h 154"/>
              <a:gd name="T10" fmla="*/ 2147483647 w 70"/>
              <a:gd name="T11" fmla="*/ 2147483647 h 154"/>
              <a:gd name="T12" fmla="*/ 2147483647 w 70"/>
              <a:gd name="T13" fmla="*/ 2147483647 h 154"/>
              <a:gd name="T14" fmla="*/ 2147483647 w 70"/>
              <a:gd name="T15" fmla="*/ 2147483647 h 154"/>
              <a:gd name="T16" fmla="*/ 2147483647 w 70"/>
              <a:gd name="T17" fmla="*/ 2147483647 h 154"/>
              <a:gd name="T18" fmla="*/ 2147483647 w 70"/>
              <a:gd name="T19" fmla="*/ 2147483647 h 154"/>
              <a:gd name="T20" fmla="*/ 2147483647 w 70"/>
              <a:gd name="T21" fmla="*/ 2147483647 h 154"/>
              <a:gd name="T22" fmla="*/ 2147483647 w 70"/>
              <a:gd name="T23" fmla="*/ 2147483647 h 154"/>
              <a:gd name="T24" fmla="*/ 0 w 70"/>
              <a:gd name="T25" fmla="*/ 0 h 1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0"/>
              <a:gd name="T40" fmla="*/ 0 h 154"/>
              <a:gd name="T41" fmla="*/ 70 w 70"/>
              <a:gd name="T42" fmla="*/ 154 h 1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0" h="154">
                <a:moveTo>
                  <a:pt x="70" y="154"/>
                </a:moveTo>
                <a:lnTo>
                  <a:pt x="70" y="71"/>
                </a:lnTo>
                <a:lnTo>
                  <a:pt x="70" y="60"/>
                </a:lnTo>
                <a:lnTo>
                  <a:pt x="68" y="49"/>
                </a:lnTo>
                <a:lnTo>
                  <a:pt x="64" y="36"/>
                </a:lnTo>
                <a:lnTo>
                  <a:pt x="55" y="22"/>
                </a:lnTo>
                <a:lnTo>
                  <a:pt x="50" y="18"/>
                </a:lnTo>
                <a:lnTo>
                  <a:pt x="42" y="11"/>
                </a:lnTo>
                <a:lnTo>
                  <a:pt x="35" y="7"/>
                </a:lnTo>
                <a:lnTo>
                  <a:pt x="24" y="5"/>
                </a:lnTo>
                <a:lnTo>
                  <a:pt x="13" y="3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Freeform 12"/>
          <p:cNvSpPr>
            <a:spLocks/>
          </p:cNvSpPr>
          <p:nvPr/>
        </p:nvSpPr>
        <p:spPr bwMode="auto">
          <a:xfrm>
            <a:off x="5648325" y="2432050"/>
            <a:ext cx="279400" cy="360363"/>
          </a:xfrm>
          <a:custGeom>
            <a:avLst/>
            <a:gdLst>
              <a:gd name="T0" fmla="*/ 2147483647 w 176"/>
              <a:gd name="T1" fmla="*/ 0 h 227"/>
              <a:gd name="T2" fmla="*/ 2147483647 w 176"/>
              <a:gd name="T3" fmla="*/ 2147483647 h 227"/>
              <a:gd name="T4" fmla="*/ 2147483647 w 176"/>
              <a:gd name="T5" fmla="*/ 2147483647 h 227"/>
              <a:gd name="T6" fmla="*/ 2147483647 w 176"/>
              <a:gd name="T7" fmla="*/ 2147483647 h 227"/>
              <a:gd name="T8" fmla="*/ 2147483647 w 176"/>
              <a:gd name="T9" fmla="*/ 2147483647 h 227"/>
              <a:gd name="T10" fmla="*/ 2147483647 w 176"/>
              <a:gd name="T11" fmla="*/ 2147483647 h 227"/>
              <a:gd name="T12" fmla="*/ 2147483647 w 176"/>
              <a:gd name="T13" fmla="*/ 2147483647 h 227"/>
              <a:gd name="T14" fmla="*/ 2147483647 w 176"/>
              <a:gd name="T15" fmla="*/ 2147483647 h 227"/>
              <a:gd name="T16" fmla="*/ 2147483647 w 176"/>
              <a:gd name="T17" fmla="*/ 2147483647 h 227"/>
              <a:gd name="T18" fmla="*/ 2147483647 w 176"/>
              <a:gd name="T19" fmla="*/ 2147483647 h 227"/>
              <a:gd name="T20" fmla="*/ 2147483647 w 176"/>
              <a:gd name="T21" fmla="*/ 2147483647 h 227"/>
              <a:gd name="T22" fmla="*/ 2147483647 w 176"/>
              <a:gd name="T23" fmla="*/ 2147483647 h 227"/>
              <a:gd name="T24" fmla="*/ 2147483647 w 176"/>
              <a:gd name="T25" fmla="*/ 2147483647 h 227"/>
              <a:gd name="T26" fmla="*/ 2147483647 w 176"/>
              <a:gd name="T27" fmla="*/ 2147483647 h 227"/>
              <a:gd name="T28" fmla="*/ 2147483647 w 176"/>
              <a:gd name="T29" fmla="*/ 2147483647 h 227"/>
              <a:gd name="T30" fmla="*/ 2147483647 w 176"/>
              <a:gd name="T31" fmla="*/ 2147483647 h 227"/>
              <a:gd name="T32" fmla="*/ 2147483647 w 176"/>
              <a:gd name="T33" fmla="*/ 2147483647 h 227"/>
              <a:gd name="T34" fmla="*/ 2147483647 w 176"/>
              <a:gd name="T35" fmla="*/ 2147483647 h 227"/>
              <a:gd name="T36" fmla="*/ 2147483647 w 176"/>
              <a:gd name="T37" fmla="*/ 2147483647 h 227"/>
              <a:gd name="T38" fmla="*/ 2147483647 w 176"/>
              <a:gd name="T39" fmla="*/ 2147483647 h 227"/>
              <a:gd name="T40" fmla="*/ 0 w 176"/>
              <a:gd name="T41" fmla="*/ 2147483647 h 22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6"/>
              <a:gd name="T64" fmla="*/ 0 h 227"/>
              <a:gd name="T65" fmla="*/ 176 w 176"/>
              <a:gd name="T66" fmla="*/ 227 h 22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6" h="227">
                <a:moveTo>
                  <a:pt x="176" y="0"/>
                </a:moveTo>
                <a:lnTo>
                  <a:pt x="176" y="150"/>
                </a:lnTo>
                <a:lnTo>
                  <a:pt x="176" y="161"/>
                </a:lnTo>
                <a:lnTo>
                  <a:pt x="173" y="174"/>
                </a:lnTo>
                <a:lnTo>
                  <a:pt x="169" y="187"/>
                </a:lnTo>
                <a:lnTo>
                  <a:pt x="165" y="203"/>
                </a:lnTo>
                <a:lnTo>
                  <a:pt x="156" y="214"/>
                </a:lnTo>
                <a:lnTo>
                  <a:pt x="149" y="220"/>
                </a:lnTo>
                <a:lnTo>
                  <a:pt x="143" y="223"/>
                </a:lnTo>
                <a:lnTo>
                  <a:pt x="134" y="227"/>
                </a:lnTo>
                <a:lnTo>
                  <a:pt x="125" y="227"/>
                </a:lnTo>
                <a:lnTo>
                  <a:pt x="112" y="225"/>
                </a:lnTo>
                <a:lnTo>
                  <a:pt x="99" y="218"/>
                </a:lnTo>
                <a:lnTo>
                  <a:pt x="85" y="209"/>
                </a:lnTo>
                <a:lnTo>
                  <a:pt x="74" y="196"/>
                </a:lnTo>
                <a:lnTo>
                  <a:pt x="61" y="183"/>
                </a:lnTo>
                <a:lnTo>
                  <a:pt x="44" y="168"/>
                </a:lnTo>
                <a:lnTo>
                  <a:pt x="24" y="152"/>
                </a:lnTo>
                <a:lnTo>
                  <a:pt x="0" y="139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1" name="Freeform 13"/>
          <p:cNvSpPr>
            <a:spLocks/>
          </p:cNvSpPr>
          <p:nvPr/>
        </p:nvSpPr>
        <p:spPr bwMode="auto">
          <a:xfrm>
            <a:off x="5888038" y="1604963"/>
            <a:ext cx="66675" cy="111125"/>
          </a:xfrm>
          <a:custGeom>
            <a:avLst/>
            <a:gdLst>
              <a:gd name="T0" fmla="*/ 2147483647 w 42"/>
              <a:gd name="T1" fmla="*/ 2147483647 h 70"/>
              <a:gd name="T2" fmla="*/ 2147483647 w 42"/>
              <a:gd name="T3" fmla="*/ 0 h 70"/>
              <a:gd name="T4" fmla="*/ 2147483647 w 42"/>
              <a:gd name="T5" fmla="*/ 2147483647 h 70"/>
              <a:gd name="T6" fmla="*/ 2147483647 w 42"/>
              <a:gd name="T7" fmla="*/ 2147483647 h 70"/>
              <a:gd name="T8" fmla="*/ 2147483647 w 42"/>
              <a:gd name="T9" fmla="*/ 2147483647 h 70"/>
              <a:gd name="T10" fmla="*/ 2147483647 w 42"/>
              <a:gd name="T11" fmla="*/ 2147483647 h 70"/>
              <a:gd name="T12" fmla="*/ 2147483647 w 42"/>
              <a:gd name="T13" fmla="*/ 2147483647 h 70"/>
              <a:gd name="T14" fmla="*/ 2147483647 w 42"/>
              <a:gd name="T15" fmla="*/ 2147483647 h 70"/>
              <a:gd name="T16" fmla="*/ 0 w 42"/>
              <a:gd name="T17" fmla="*/ 2147483647 h 70"/>
              <a:gd name="T18" fmla="*/ 0 w 42"/>
              <a:gd name="T19" fmla="*/ 0 h 70"/>
              <a:gd name="T20" fmla="*/ 2147483647 w 42"/>
              <a:gd name="T21" fmla="*/ 2147483647 h 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70"/>
              <a:gd name="T35" fmla="*/ 42 w 42"/>
              <a:gd name="T36" fmla="*/ 70 h 7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70">
                <a:moveTo>
                  <a:pt x="20" y="13"/>
                </a:moveTo>
                <a:lnTo>
                  <a:pt x="42" y="0"/>
                </a:lnTo>
                <a:lnTo>
                  <a:pt x="42" y="2"/>
                </a:lnTo>
                <a:lnTo>
                  <a:pt x="33" y="31"/>
                </a:lnTo>
                <a:lnTo>
                  <a:pt x="20" y="70"/>
                </a:lnTo>
                <a:lnTo>
                  <a:pt x="9" y="31"/>
                </a:lnTo>
                <a:lnTo>
                  <a:pt x="0" y="2"/>
                </a:lnTo>
                <a:lnTo>
                  <a:pt x="0" y="0"/>
                </a:lnTo>
                <a:lnTo>
                  <a:pt x="20" y="13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Freeform 14"/>
          <p:cNvSpPr>
            <a:spLocks/>
          </p:cNvSpPr>
          <p:nvPr/>
        </p:nvSpPr>
        <p:spPr bwMode="auto">
          <a:xfrm>
            <a:off x="5686425" y="3636963"/>
            <a:ext cx="241300" cy="258762"/>
          </a:xfrm>
          <a:custGeom>
            <a:avLst/>
            <a:gdLst>
              <a:gd name="T0" fmla="*/ 0 w 152"/>
              <a:gd name="T1" fmla="*/ 2147483647 h 163"/>
              <a:gd name="T2" fmla="*/ 2147483647 w 152"/>
              <a:gd name="T3" fmla="*/ 2147483647 h 163"/>
              <a:gd name="T4" fmla="*/ 2147483647 w 152"/>
              <a:gd name="T5" fmla="*/ 2147483647 h 163"/>
              <a:gd name="T6" fmla="*/ 2147483647 w 152"/>
              <a:gd name="T7" fmla="*/ 2147483647 h 163"/>
              <a:gd name="T8" fmla="*/ 2147483647 w 152"/>
              <a:gd name="T9" fmla="*/ 2147483647 h 163"/>
              <a:gd name="T10" fmla="*/ 2147483647 w 152"/>
              <a:gd name="T11" fmla="*/ 2147483647 h 163"/>
              <a:gd name="T12" fmla="*/ 2147483647 w 152"/>
              <a:gd name="T13" fmla="*/ 2147483647 h 163"/>
              <a:gd name="T14" fmla="*/ 2147483647 w 152"/>
              <a:gd name="T15" fmla="*/ 2147483647 h 163"/>
              <a:gd name="T16" fmla="*/ 2147483647 w 152"/>
              <a:gd name="T17" fmla="*/ 2147483647 h 163"/>
              <a:gd name="T18" fmla="*/ 2147483647 w 152"/>
              <a:gd name="T19" fmla="*/ 2147483647 h 163"/>
              <a:gd name="T20" fmla="*/ 2147483647 w 152"/>
              <a:gd name="T21" fmla="*/ 2147483647 h 163"/>
              <a:gd name="T22" fmla="*/ 2147483647 w 152"/>
              <a:gd name="T23" fmla="*/ 2147483647 h 163"/>
              <a:gd name="T24" fmla="*/ 2147483647 w 152"/>
              <a:gd name="T25" fmla="*/ 2147483647 h 163"/>
              <a:gd name="T26" fmla="*/ 2147483647 w 152"/>
              <a:gd name="T27" fmla="*/ 0 h 1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2"/>
              <a:gd name="T43" fmla="*/ 0 h 163"/>
              <a:gd name="T44" fmla="*/ 152 w 152"/>
              <a:gd name="T45" fmla="*/ 163 h 16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2" h="163">
                <a:moveTo>
                  <a:pt x="0" y="163"/>
                </a:moveTo>
                <a:lnTo>
                  <a:pt x="81" y="163"/>
                </a:lnTo>
                <a:lnTo>
                  <a:pt x="92" y="163"/>
                </a:lnTo>
                <a:lnTo>
                  <a:pt x="103" y="161"/>
                </a:lnTo>
                <a:lnTo>
                  <a:pt x="116" y="157"/>
                </a:lnTo>
                <a:lnTo>
                  <a:pt x="130" y="148"/>
                </a:lnTo>
                <a:lnTo>
                  <a:pt x="136" y="141"/>
                </a:lnTo>
                <a:lnTo>
                  <a:pt x="141" y="135"/>
                </a:lnTo>
                <a:lnTo>
                  <a:pt x="145" y="128"/>
                </a:lnTo>
                <a:lnTo>
                  <a:pt x="149" y="117"/>
                </a:lnTo>
                <a:lnTo>
                  <a:pt x="152" y="106"/>
                </a:lnTo>
                <a:lnTo>
                  <a:pt x="152" y="93"/>
                </a:lnTo>
                <a:lnTo>
                  <a:pt x="15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3" name="Freeform 15"/>
          <p:cNvSpPr>
            <a:spLocks/>
          </p:cNvSpPr>
          <p:nvPr/>
        </p:nvSpPr>
        <p:spPr bwMode="auto">
          <a:xfrm>
            <a:off x="5630863" y="3863975"/>
            <a:ext cx="111125" cy="66675"/>
          </a:xfrm>
          <a:custGeom>
            <a:avLst/>
            <a:gdLst>
              <a:gd name="T0" fmla="*/ 2147483647 w 70"/>
              <a:gd name="T1" fmla="*/ 2147483647 h 42"/>
              <a:gd name="T2" fmla="*/ 2147483647 w 70"/>
              <a:gd name="T3" fmla="*/ 2147483647 h 42"/>
              <a:gd name="T4" fmla="*/ 2147483647 w 70"/>
              <a:gd name="T5" fmla="*/ 2147483647 h 42"/>
              <a:gd name="T6" fmla="*/ 2147483647 w 70"/>
              <a:gd name="T7" fmla="*/ 2147483647 h 42"/>
              <a:gd name="T8" fmla="*/ 2147483647 w 70"/>
              <a:gd name="T9" fmla="*/ 2147483647 h 42"/>
              <a:gd name="T10" fmla="*/ 0 w 70"/>
              <a:gd name="T11" fmla="*/ 2147483647 h 42"/>
              <a:gd name="T12" fmla="*/ 0 w 70"/>
              <a:gd name="T13" fmla="*/ 2147483647 h 42"/>
              <a:gd name="T14" fmla="*/ 2147483647 w 70"/>
              <a:gd name="T15" fmla="*/ 2147483647 h 42"/>
              <a:gd name="T16" fmla="*/ 2147483647 w 70"/>
              <a:gd name="T17" fmla="*/ 0 h 42"/>
              <a:gd name="T18" fmla="*/ 2147483647 w 70"/>
              <a:gd name="T19" fmla="*/ 0 h 42"/>
              <a:gd name="T20" fmla="*/ 2147483647 w 70"/>
              <a:gd name="T21" fmla="*/ 2147483647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42"/>
              <a:gd name="T35" fmla="*/ 70 w 70"/>
              <a:gd name="T36" fmla="*/ 42 h 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42">
                <a:moveTo>
                  <a:pt x="57" y="20"/>
                </a:moveTo>
                <a:lnTo>
                  <a:pt x="70" y="42"/>
                </a:lnTo>
                <a:lnTo>
                  <a:pt x="39" y="31"/>
                </a:lnTo>
                <a:lnTo>
                  <a:pt x="0" y="20"/>
                </a:lnTo>
                <a:lnTo>
                  <a:pt x="39" y="9"/>
                </a:lnTo>
                <a:lnTo>
                  <a:pt x="70" y="0"/>
                </a:lnTo>
                <a:lnTo>
                  <a:pt x="57" y="20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Freeform 16"/>
          <p:cNvSpPr>
            <a:spLocks/>
          </p:cNvSpPr>
          <p:nvPr/>
        </p:nvSpPr>
        <p:spPr bwMode="auto">
          <a:xfrm>
            <a:off x="3224213" y="3654425"/>
            <a:ext cx="258762" cy="241300"/>
          </a:xfrm>
          <a:custGeom>
            <a:avLst/>
            <a:gdLst>
              <a:gd name="T0" fmla="*/ 0 w 163"/>
              <a:gd name="T1" fmla="*/ 0 h 152"/>
              <a:gd name="T2" fmla="*/ 0 w 163"/>
              <a:gd name="T3" fmla="*/ 2147483647 h 152"/>
              <a:gd name="T4" fmla="*/ 0 w 163"/>
              <a:gd name="T5" fmla="*/ 2147483647 h 152"/>
              <a:gd name="T6" fmla="*/ 0 w 163"/>
              <a:gd name="T7" fmla="*/ 2147483647 h 152"/>
              <a:gd name="T8" fmla="*/ 2147483647 w 163"/>
              <a:gd name="T9" fmla="*/ 2147483647 h 152"/>
              <a:gd name="T10" fmla="*/ 2147483647 w 163"/>
              <a:gd name="T11" fmla="*/ 2147483647 h 152"/>
              <a:gd name="T12" fmla="*/ 2147483647 w 163"/>
              <a:gd name="T13" fmla="*/ 2147483647 h 152"/>
              <a:gd name="T14" fmla="*/ 2147483647 w 163"/>
              <a:gd name="T15" fmla="*/ 2147483647 h 152"/>
              <a:gd name="T16" fmla="*/ 2147483647 w 163"/>
              <a:gd name="T17" fmla="*/ 2147483647 h 152"/>
              <a:gd name="T18" fmla="*/ 2147483647 w 163"/>
              <a:gd name="T19" fmla="*/ 2147483647 h 152"/>
              <a:gd name="T20" fmla="*/ 2147483647 w 163"/>
              <a:gd name="T21" fmla="*/ 2147483647 h 152"/>
              <a:gd name="T22" fmla="*/ 2147483647 w 163"/>
              <a:gd name="T23" fmla="*/ 2147483647 h 152"/>
              <a:gd name="T24" fmla="*/ 2147483647 w 163"/>
              <a:gd name="T25" fmla="*/ 2147483647 h 152"/>
              <a:gd name="T26" fmla="*/ 2147483647 w 163"/>
              <a:gd name="T27" fmla="*/ 2147483647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3"/>
              <a:gd name="T43" fmla="*/ 0 h 152"/>
              <a:gd name="T44" fmla="*/ 163 w 163"/>
              <a:gd name="T45" fmla="*/ 152 h 1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3" h="152">
                <a:moveTo>
                  <a:pt x="0" y="0"/>
                </a:moveTo>
                <a:lnTo>
                  <a:pt x="0" y="82"/>
                </a:lnTo>
                <a:lnTo>
                  <a:pt x="0" y="93"/>
                </a:lnTo>
                <a:lnTo>
                  <a:pt x="2" y="104"/>
                </a:lnTo>
                <a:lnTo>
                  <a:pt x="6" y="117"/>
                </a:lnTo>
                <a:lnTo>
                  <a:pt x="15" y="130"/>
                </a:lnTo>
                <a:lnTo>
                  <a:pt x="20" y="137"/>
                </a:lnTo>
                <a:lnTo>
                  <a:pt x="26" y="141"/>
                </a:lnTo>
                <a:lnTo>
                  <a:pt x="35" y="146"/>
                </a:lnTo>
                <a:lnTo>
                  <a:pt x="46" y="150"/>
                </a:lnTo>
                <a:lnTo>
                  <a:pt x="57" y="152"/>
                </a:lnTo>
                <a:lnTo>
                  <a:pt x="68" y="152"/>
                </a:lnTo>
                <a:lnTo>
                  <a:pt x="163" y="15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5" name="Freeform 17"/>
          <p:cNvSpPr>
            <a:spLocks/>
          </p:cNvSpPr>
          <p:nvPr/>
        </p:nvSpPr>
        <p:spPr bwMode="auto">
          <a:xfrm>
            <a:off x="3189288" y="3602038"/>
            <a:ext cx="66675" cy="109537"/>
          </a:xfrm>
          <a:custGeom>
            <a:avLst/>
            <a:gdLst>
              <a:gd name="T0" fmla="*/ 2147483647 w 42"/>
              <a:gd name="T1" fmla="*/ 2147483647 h 69"/>
              <a:gd name="T2" fmla="*/ 0 w 42"/>
              <a:gd name="T3" fmla="*/ 2147483647 h 69"/>
              <a:gd name="T4" fmla="*/ 0 w 42"/>
              <a:gd name="T5" fmla="*/ 2147483647 h 69"/>
              <a:gd name="T6" fmla="*/ 0 w 42"/>
              <a:gd name="T7" fmla="*/ 2147483647 h 69"/>
              <a:gd name="T8" fmla="*/ 2147483647 w 42"/>
              <a:gd name="T9" fmla="*/ 2147483647 h 69"/>
              <a:gd name="T10" fmla="*/ 2147483647 w 42"/>
              <a:gd name="T11" fmla="*/ 0 h 69"/>
              <a:gd name="T12" fmla="*/ 2147483647 w 42"/>
              <a:gd name="T13" fmla="*/ 0 h 69"/>
              <a:gd name="T14" fmla="*/ 2147483647 w 42"/>
              <a:gd name="T15" fmla="*/ 2147483647 h 69"/>
              <a:gd name="T16" fmla="*/ 2147483647 w 42"/>
              <a:gd name="T17" fmla="*/ 2147483647 h 69"/>
              <a:gd name="T18" fmla="*/ 2147483647 w 42"/>
              <a:gd name="T19" fmla="*/ 2147483647 h 69"/>
              <a:gd name="T20" fmla="*/ 2147483647 w 42"/>
              <a:gd name="T21" fmla="*/ 2147483647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69"/>
              <a:gd name="T35" fmla="*/ 42 w 42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69">
                <a:moveTo>
                  <a:pt x="22" y="55"/>
                </a:moveTo>
                <a:lnTo>
                  <a:pt x="0" y="69"/>
                </a:lnTo>
                <a:lnTo>
                  <a:pt x="9" y="38"/>
                </a:lnTo>
                <a:lnTo>
                  <a:pt x="22" y="0"/>
                </a:lnTo>
                <a:lnTo>
                  <a:pt x="33" y="38"/>
                </a:lnTo>
                <a:lnTo>
                  <a:pt x="42" y="69"/>
                </a:lnTo>
                <a:lnTo>
                  <a:pt x="22" y="55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6" name="Freeform 18"/>
          <p:cNvSpPr>
            <a:spLocks/>
          </p:cNvSpPr>
          <p:nvPr/>
        </p:nvSpPr>
        <p:spPr bwMode="auto">
          <a:xfrm>
            <a:off x="3224213" y="4745038"/>
            <a:ext cx="258762" cy="239712"/>
          </a:xfrm>
          <a:custGeom>
            <a:avLst/>
            <a:gdLst>
              <a:gd name="T0" fmla="*/ 0 w 163"/>
              <a:gd name="T1" fmla="*/ 0 h 151"/>
              <a:gd name="T2" fmla="*/ 0 w 163"/>
              <a:gd name="T3" fmla="*/ 2147483647 h 151"/>
              <a:gd name="T4" fmla="*/ 0 w 163"/>
              <a:gd name="T5" fmla="*/ 2147483647 h 151"/>
              <a:gd name="T6" fmla="*/ 0 w 163"/>
              <a:gd name="T7" fmla="*/ 2147483647 h 151"/>
              <a:gd name="T8" fmla="*/ 2147483647 w 163"/>
              <a:gd name="T9" fmla="*/ 2147483647 h 151"/>
              <a:gd name="T10" fmla="*/ 2147483647 w 163"/>
              <a:gd name="T11" fmla="*/ 2147483647 h 151"/>
              <a:gd name="T12" fmla="*/ 2147483647 w 163"/>
              <a:gd name="T13" fmla="*/ 2147483647 h 151"/>
              <a:gd name="T14" fmla="*/ 2147483647 w 163"/>
              <a:gd name="T15" fmla="*/ 2147483647 h 151"/>
              <a:gd name="T16" fmla="*/ 2147483647 w 163"/>
              <a:gd name="T17" fmla="*/ 2147483647 h 151"/>
              <a:gd name="T18" fmla="*/ 2147483647 w 163"/>
              <a:gd name="T19" fmla="*/ 2147483647 h 151"/>
              <a:gd name="T20" fmla="*/ 2147483647 w 163"/>
              <a:gd name="T21" fmla="*/ 2147483647 h 151"/>
              <a:gd name="T22" fmla="*/ 2147483647 w 163"/>
              <a:gd name="T23" fmla="*/ 2147483647 h 151"/>
              <a:gd name="T24" fmla="*/ 2147483647 w 163"/>
              <a:gd name="T25" fmla="*/ 2147483647 h 151"/>
              <a:gd name="T26" fmla="*/ 2147483647 w 163"/>
              <a:gd name="T27" fmla="*/ 2147483647 h 1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3"/>
              <a:gd name="T43" fmla="*/ 0 h 151"/>
              <a:gd name="T44" fmla="*/ 163 w 163"/>
              <a:gd name="T45" fmla="*/ 151 h 1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3" h="151">
                <a:moveTo>
                  <a:pt x="0" y="0"/>
                </a:moveTo>
                <a:lnTo>
                  <a:pt x="0" y="81"/>
                </a:lnTo>
                <a:lnTo>
                  <a:pt x="0" y="92"/>
                </a:lnTo>
                <a:lnTo>
                  <a:pt x="2" y="105"/>
                </a:lnTo>
                <a:lnTo>
                  <a:pt x="6" y="116"/>
                </a:lnTo>
                <a:lnTo>
                  <a:pt x="15" y="129"/>
                </a:lnTo>
                <a:lnTo>
                  <a:pt x="20" y="136"/>
                </a:lnTo>
                <a:lnTo>
                  <a:pt x="26" y="140"/>
                </a:lnTo>
                <a:lnTo>
                  <a:pt x="35" y="145"/>
                </a:lnTo>
                <a:lnTo>
                  <a:pt x="46" y="149"/>
                </a:lnTo>
                <a:lnTo>
                  <a:pt x="57" y="151"/>
                </a:lnTo>
                <a:lnTo>
                  <a:pt x="68" y="151"/>
                </a:lnTo>
                <a:lnTo>
                  <a:pt x="163" y="151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7" name="Freeform 19"/>
          <p:cNvSpPr>
            <a:spLocks/>
          </p:cNvSpPr>
          <p:nvPr/>
        </p:nvSpPr>
        <p:spPr bwMode="auto">
          <a:xfrm>
            <a:off x="3189288" y="4692650"/>
            <a:ext cx="66675" cy="107950"/>
          </a:xfrm>
          <a:custGeom>
            <a:avLst/>
            <a:gdLst>
              <a:gd name="T0" fmla="*/ 2147483647 w 42"/>
              <a:gd name="T1" fmla="*/ 2147483647 h 68"/>
              <a:gd name="T2" fmla="*/ 0 w 42"/>
              <a:gd name="T3" fmla="*/ 2147483647 h 68"/>
              <a:gd name="T4" fmla="*/ 0 w 42"/>
              <a:gd name="T5" fmla="*/ 2147483647 h 68"/>
              <a:gd name="T6" fmla="*/ 0 w 42"/>
              <a:gd name="T7" fmla="*/ 2147483647 h 68"/>
              <a:gd name="T8" fmla="*/ 2147483647 w 42"/>
              <a:gd name="T9" fmla="*/ 2147483647 h 68"/>
              <a:gd name="T10" fmla="*/ 2147483647 w 42"/>
              <a:gd name="T11" fmla="*/ 0 h 68"/>
              <a:gd name="T12" fmla="*/ 2147483647 w 42"/>
              <a:gd name="T13" fmla="*/ 0 h 68"/>
              <a:gd name="T14" fmla="*/ 2147483647 w 42"/>
              <a:gd name="T15" fmla="*/ 2147483647 h 68"/>
              <a:gd name="T16" fmla="*/ 2147483647 w 42"/>
              <a:gd name="T17" fmla="*/ 2147483647 h 68"/>
              <a:gd name="T18" fmla="*/ 2147483647 w 42"/>
              <a:gd name="T19" fmla="*/ 2147483647 h 68"/>
              <a:gd name="T20" fmla="*/ 2147483647 w 42"/>
              <a:gd name="T21" fmla="*/ 2147483647 h 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68"/>
              <a:gd name="T35" fmla="*/ 42 w 42"/>
              <a:gd name="T36" fmla="*/ 68 h 6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68">
                <a:moveTo>
                  <a:pt x="22" y="55"/>
                </a:moveTo>
                <a:lnTo>
                  <a:pt x="0" y="68"/>
                </a:lnTo>
                <a:lnTo>
                  <a:pt x="9" y="37"/>
                </a:lnTo>
                <a:lnTo>
                  <a:pt x="22" y="0"/>
                </a:lnTo>
                <a:lnTo>
                  <a:pt x="33" y="37"/>
                </a:lnTo>
                <a:lnTo>
                  <a:pt x="42" y="68"/>
                </a:lnTo>
                <a:lnTo>
                  <a:pt x="22" y="55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8" name="Freeform 20"/>
          <p:cNvSpPr>
            <a:spLocks/>
          </p:cNvSpPr>
          <p:nvPr/>
        </p:nvSpPr>
        <p:spPr bwMode="auto">
          <a:xfrm>
            <a:off x="4997450" y="4338638"/>
            <a:ext cx="406400" cy="153987"/>
          </a:xfrm>
          <a:custGeom>
            <a:avLst/>
            <a:gdLst>
              <a:gd name="T0" fmla="*/ 0 w 256"/>
              <a:gd name="T1" fmla="*/ 2147483647 h 97"/>
              <a:gd name="T2" fmla="*/ 2147483647 w 256"/>
              <a:gd name="T3" fmla="*/ 2147483647 h 97"/>
              <a:gd name="T4" fmla="*/ 2147483647 w 256"/>
              <a:gd name="T5" fmla="*/ 2147483647 h 97"/>
              <a:gd name="T6" fmla="*/ 2147483647 w 256"/>
              <a:gd name="T7" fmla="*/ 2147483647 h 97"/>
              <a:gd name="T8" fmla="*/ 2147483647 w 256"/>
              <a:gd name="T9" fmla="*/ 2147483647 h 97"/>
              <a:gd name="T10" fmla="*/ 2147483647 w 256"/>
              <a:gd name="T11" fmla="*/ 2147483647 h 97"/>
              <a:gd name="T12" fmla="*/ 2147483647 w 256"/>
              <a:gd name="T13" fmla="*/ 2147483647 h 97"/>
              <a:gd name="T14" fmla="*/ 2147483647 w 256"/>
              <a:gd name="T15" fmla="*/ 2147483647 h 97"/>
              <a:gd name="T16" fmla="*/ 2147483647 w 256"/>
              <a:gd name="T17" fmla="*/ 2147483647 h 97"/>
              <a:gd name="T18" fmla="*/ 2147483647 w 256"/>
              <a:gd name="T19" fmla="*/ 2147483647 h 97"/>
              <a:gd name="T20" fmla="*/ 2147483647 w 256"/>
              <a:gd name="T21" fmla="*/ 0 h 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6"/>
              <a:gd name="T34" fmla="*/ 0 h 97"/>
              <a:gd name="T35" fmla="*/ 256 w 256"/>
              <a:gd name="T36" fmla="*/ 97 h 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6" h="97">
                <a:moveTo>
                  <a:pt x="0" y="97"/>
                </a:moveTo>
                <a:lnTo>
                  <a:pt x="84" y="97"/>
                </a:lnTo>
                <a:lnTo>
                  <a:pt x="108" y="97"/>
                </a:lnTo>
                <a:lnTo>
                  <a:pt x="132" y="93"/>
                </a:lnTo>
                <a:lnTo>
                  <a:pt x="157" y="86"/>
                </a:lnTo>
                <a:lnTo>
                  <a:pt x="179" y="75"/>
                </a:lnTo>
                <a:lnTo>
                  <a:pt x="201" y="62"/>
                </a:lnTo>
                <a:lnTo>
                  <a:pt x="223" y="47"/>
                </a:lnTo>
                <a:lnTo>
                  <a:pt x="240" y="25"/>
                </a:lnTo>
                <a:lnTo>
                  <a:pt x="256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9" name="Freeform 21"/>
          <p:cNvSpPr>
            <a:spLocks/>
          </p:cNvSpPr>
          <p:nvPr/>
        </p:nvSpPr>
        <p:spPr bwMode="auto">
          <a:xfrm>
            <a:off x="3695700" y="4338638"/>
            <a:ext cx="401638" cy="153987"/>
          </a:xfrm>
          <a:custGeom>
            <a:avLst/>
            <a:gdLst>
              <a:gd name="T0" fmla="*/ 2147483647 w 253"/>
              <a:gd name="T1" fmla="*/ 2147483647 h 97"/>
              <a:gd name="T2" fmla="*/ 2147483647 w 253"/>
              <a:gd name="T3" fmla="*/ 2147483647 h 97"/>
              <a:gd name="T4" fmla="*/ 2147483647 w 253"/>
              <a:gd name="T5" fmla="*/ 2147483647 h 97"/>
              <a:gd name="T6" fmla="*/ 2147483647 w 253"/>
              <a:gd name="T7" fmla="*/ 2147483647 h 97"/>
              <a:gd name="T8" fmla="*/ 2147483647 w 253"/>
              <a:gd name="T9" fmla="*/ 2147483647 h 97"/>
              <a:gd name="T10" fmla="*/ 2147483647 w 253"/>
              <a:gd name="T11" fmla="*/ 2147483647 h 97"/>
              <a:gd name="T12" fmla="*/ 2147483647 w 253"/>
              <a:gd name="T13" fmla="*/ 2147483647 h 97"/>
              <a:gd name="T14" fmla="*/ 2147483647 w 253"/>
              <a:gd name="T15" fmla="*/ 2147483647 h 97"/>
              <a:gd name="T16" fmla="*/ 2147483647 w 253"/>
              <a:gd name="T17" fmla="*/ 2147483647 h 97"/>
              <a:gd name="T18" fmla="*/ 2147483647 w 253"/>
              <a:gd name="T19" fmla="*/ 2147483647 h 97"/>
              <a:gd name="T20" fmla="*/ 0 w 253"/>
              <a:gd name="T21" fmla="*/ 0 h 9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3"/>
              <a:gd name="T34" fmla="*/ 0 h 97"/>
              <a:gd name="T35" fmla="*/ 253 w 253"/>
              <a:gd name="T36" fmla="*/ 97 h 9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3" h="97">
                <a:moveTo>
                  <a:pt x="253" y="97"/>
                </a:moveTo>
                <a:lnTo>
                  <a:pt x="171" y="97"/>
                </a:lnTo>
                <a:lnTo>
                  <a:pt x="147" y="97"/>
                </a:lnTo>
                <a:lnTo>
                  <a:pt x="123" y="93"/>
                </a:lnTo>
                <a:lnTo>
                  <a:pt x="99" y="86"/>
                </a:lnTo>
                <a:lnTo>
                  <a:pt x="75" y="75"/>
                </a:lnTo>
                <a:lnTo>
                  <a:pt x="53" y="62"/>
                </a:lnTo>
                <a:lnTo>
                  <a:pt x="33" y="47"/>
                </a:lnTo>
                <a:lnTo>
                  <a:pt x="15" y="2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0" name="Freeform 22"/>
          <p:cNvSpPr>
            <a:spLocks/>
          </p:cNvSpPr>
          <p:nvPr/>
        </p:nvSpPr>
        <p:spPr bwMode="auto">
          <a:xfrm>
            <a:off x="4945063" y="4460875"/>
            <a:ext cx="112712" cy="66675"/>
          </a:xfrm>
          <a:custGeom>
            <a:avLst/>
            <a:gdLst>
              <a:gd name="T0" fmla="*/ 2147483647 w 71"/>
              <a:gd name="T1" fmla="*/ 2147483647 h 42"/>
              <a:gd name="T2" fmla="*/ 2147483647 w 71"/>
              <a:gd name="T3" fmla="*/ 2147483647 h 42"/>
              <a:gd name="T4" fmla="*/ 2147483647 w 71"/>
              <a:gd name="T5" fmla="*/ 2147483647 h 42"/>
              <a:gd name="T6" fmla="*/ 2147483647 w 71"/>
              <a:gd name="T7" fmla="*/ 2147483647 h 42"/>
              <a:gd name="T8" fmla="*/ 2147483647 w 71"/>
              <a:gd name="T9" fmla="*/ 2147483647 h 42"/>
              <a:gd name="T10" fmla="*/ 0 w 71"/>
              <a:gd name="T11" fmla="*/ 2147483647 h 42"/>
              <a:gd name="T12" fmla="*/ 0 w 71"/>
              <a:gd name="T13" fmla="*/ 2147483647 h 42"/>
              <a:gd name="T14" fmla="*/ 2147483647 w 71"/>
              <a:gd name="T15" fmla="*/ 2147483647 h 42"/>
              <a:gd name="T16" fmla="*/ 2147483647 w 71"/>
              <a:gd name="T17" fmla="*/ 0 h 42"/>
              <a:gd name="T18" fmla="*/ 2147483647 w 71"/>
              <a:gd name="T19" fmla="*/ 0 h 42"/>
              <a:gd name="T20" fmla="*/ 2147483647 w 71"/>
              <a:gd name="T21" fmla="*/ 2147483647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42"/>
              <a:gd name="T35" fmla="*/ 71 w 71"/>
              <a:gd name="T36" fmla="*/ 42 h 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42">
                <a:moveTo>
                  <a:pt x="58" y="20"/>
                </a:moveTo>
                <a:lnTo>
                  <a:pt x="71" y="42"/>
                </a:lnTo>
                <a:lnTo>
                  <a:pt x="69" y="42"/>
                </a:lnTo>
                <a:lnTo>
                  <a:pt x="40" y="33"/>
                </a:lnTo>
                <a:lnTo>
                  <a:pt x="0" y="20"/>
                </a:lnTo>
                <a:lnTo>
                  <a:pt x="40" y="9"/>
                </a:lnTo>
                <a:lnTo>
                  <a:pt x="69" y="0"/>
                </a:lnTo>
                <a:lnTo>
                  <a:pt x="71" y="0"/>
                </a:lnTo>
                <a:lnTo>
                  <a:pt x="58" y="20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1" name="Freeform 23"/>
          <p:cNvSpPr>
            <a:spLocks/>
          </p:cNvSpPr>
          <p:nvPr/>
        </p:nvSpPr>
        <p:spPr bwMode="auto">
          <a:xfrm>
            <a:off x="5311775" y="5264150"/>
            <a:ext cx="311150" cy="185738"/>
          </a:xfrm>
          <a:custGeom>
            <a:avLst/>
            <a:gdLst>
              <a:gd name="T0" fmla="*/ 0 w 196"/>
              <a:gd name="T1" fmla="*/ 2147483647 h 117"/>
              <a:gd name="T2" fmla="*/ 2147483647 w 196"/>
              <a:gd name="T3" fmla="*/ 2147483647 h 117"/>
              <a:gd name="T4" fmla="*/ 2147483647 w 196"/>
              <a:gd name="T5" fmla="*/ 2147483647 h 117"/>
              <a:gd name="T6" fmla="*/ 2147483647 w 196"/>
              <a:gd name="T7" fmla="*/ 2147483647 h 117"/>
              <a:gd name="T8" fmla="*/ 2147483647 w 196"/>
              <a:gd name="T9" fmla="*/ 2147483647 h 117"/>
              <a:gd name="T10" fmla="*/ 2147483647 w 196"/>
              <a:gd name="T11" fmla="*/ 2147483647 h 117"/>
              <a:gd name="T12" fmla="*/ 2147483647 w 196"/>
              <a:gd name="T13" fmla="*/ 2147483647 h 117"/>
              <a:gd name="T14" fmla="*/ 2147483647 w 196"/>
              <a:gd name="T15" fmla="*/ 2147483647 h 117"/>
              <a:gd name="T16" fmla="*/ 2147483647 w 196"/>
              <a:gd name="T17" fmla="*/ 2147483647 h 117"/>
              <a:gd name="T18" fmla="*/ 2147483647 w 196"/>
              <a:gd name="T19" fmla="*/ 2147483647 h 117"/>
              <a:gd name="T20" fmla="*/ 2147483647 w 196"/>
              <a:gd name="T21" fmla="*/ 0 h 1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6"/>
              <a:gd name="T34" fmla="*/ 0 h 117"/>
              <a:gd name="T35" fmla="*/ 196 w 196"/>
              <a:gd name="T36" fmla="*/ 117 h 1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6" h="117">
                <a:moveTo>
                  <a:pt x="0" y="117"/>
                </a:moveTo>
                <a:lnTo>
                  <a:pt x="53" y="117"/>
                </a:lnTo>
                <a:lnTo>
                  <a:pt x="75" y="117"/>
                </a:lnTo>
                <a:lnTo>
                  <a:pt x="97" y="110"/>
                </a:lnTo>
                <a:lnTo>
                  <a:pt x="117" y="104"/>
                </a:lnTo>
                <a:lnTo>
                  <a:pt x="135" y="91"/>
                </a:lnTo>
                <a:lnTo>
                  <a:pt x="152" y="75"/>
                </a:lnTo>
                <a:lnTo>
                  <a:pt x="168" y="55"/>
                </a:lnTo>
                <a:lnTo>
                  <a:pt x="181" y="29"/>
                </a:lnTo>
                <a:lnTo>
                  <a:pt x="196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2" name="Freeform 24"/>
          <p:cNvSpPr>
            <a:spLocks/>
          </p:cNvSpPr>
          <p:nvPr/>
        </p:nvSpPr>
        <p:spPr bwMode="auto">
          <a:xfrm>
            <a:off x="5259388" y="5414963"/>
            <a:ext cx="109537" cy="69850"/>
          </a:xfrm>
          <a:custGeom>
            <a:avLst/>
            <a:gdLst>
              <a:gd name="T0" fmla="*/ 2147483647 w 69"/>
              <a:gd name="T1" fmla="*/ 2147483647 h 44"/>
              <a:gd name="T2" fmla="*/ 2147483647 w 69"/>
              <a:gd name="T3" fmla="*/ 2147483647 h 44"/>
              <a:gd name="T4" fmla="*/ 2147483647 w 69"/>
              <a:gd name="T5" fmla="*/ 2147483647 h 44"/>
              <a:gd name="T6" fmla="*/ 2147483647 w 69"/>
              <a:gd name="T7" fmla="*/ 2147483647 h 44"/>
              <a:gd name="T8" fmla="*/ 2147483647 w 69"/>
              <a:gd name="T9" fmla="*/ 2147483647 h 44"/>
              <a:gd name="T10" fmla="*/ 0 w 69"/>
              <a:gd name="T11" fmla="*/ 2147483647 h 44"/>
              <a:gd name="T12" fmla="*/ 0 w 69"/>
              <a:gd name="T13" fmla="*/ 2147483647 h 44"/>
              <a:gd name="T14" fmla="*/ 2147483647 w 69"/>
              <a:gd name="T15" fmla="*/ 2147483647 h 44"/>
              <a:gd name="T16" fmla="*/ 2147483647 w 69"/>
              <a:gd name="T17" fmla="*/ 0 h 44"/>
              <a:gd name="T18" fmla="*/ 2147483647 w 69"/>
              <a:gd name="T19" fmla="*/ 2147483647 h 44"/>
              <a:gd name="T20" fmla="*/ 2147483647 w 69"/>
              <a:gd name="T21" fmla="*/ 2147483647 h 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44"/>
              <a:gd name="T35" fmla="*/ 69 w 69"/>
              <a:gd name="T36" fmla="*/ 44 h 4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44">
                <a:moveTo>
                  <a:pt x="58" y="22"/>
                </a:moveTo>
                <a:lnTo>
                  <a:pt x="69" y="42"/>
                </a:lnTo>
                <a:lnTo>
                  <a:pt x="69" y="44"/>
                </a:lnTo>
                <a:lnTo>
                  <a:pt x="38" y="33"/>
                </a:lnTo>
                <a:lnTo>
                  <a:pt x="0" y="22"/>
                </a:lnTo>
                <a:lnTo>
                  <a:pt x="38" y="11"/>
                </a:lnTo>
                <a:lnTo>
                  <a:pt x="69" y="0"/>
                </a:lnTo>
                <a:lnTo>
                  <a:pt x="69" y="2"/>
                </a:lnTo>
                <a:lnTo>
                  <a:pt x="58" y="22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3" name="Freeform 25"/>
          <p:cNvSpPr>
            <a:spLocks/>
          </p:cNvSpPr>
          <p:nvPr/>
        </p:nvSpPr>
        <p:spPr bwMode="auto">
          <a:xfrm>
            <a:off x="5686425" y="4722813"/>
            <a:ext cx="241300" cy="258762"/>
          </a:xfrm>
          <a:custGeom>
            <a:avLst/>
            <a:gdLst>
              <a:gd name="T0" fmla="*/ 0 w 152"/>
              <a:gd name="T1" fmla="*/ 2147483647 h 163"/>
              <a:gd name="T2" fmla="*/ 2147483647 w 152"/>
              <a:gd name="T3" fmla="*/ 2147483647 h 163"/>
              <a:gd name="T4" fmla="*/ 2147483647 w 152"/>
              <a:gd name="T5" fmla="*/ 2147483647 h 163"/>
              <a:gd name="T6" fmla="*/ 2147483647 w 152"/>
              <a:gd name="T7" fmla="*/ 2147483647 h 163"/>
              <a:gd name="T8" fmla="*/ 2147483647 w 152"/>
              <a:gd name="T9" fmla="*/ 2147483647 h 163"/>
              <a:gd name="T10" fmla="*/ 2147483647 w 152"/>
              <a:gd name="T11" fmla="*/ 2147483647 h 163"/>
              <a:gd name="T12" fmla="*/ 2147483647 w 152"/>
              <a:gd name="T13" fmla="*/ 2147483647 h 163"/>
              <a:gd name="T14" fmla="*/ 2147483647 w 152"/>
              <a:gd name="T15" fmla="*/ 2147483647 h 163"/>
              <a:gd name="T16" fmla="*/ 2147483647 w 152"/>
              <a:gd name="T17" fmla="*/ 2147483647 h 163"/>
              <a:gd name="T18" fmla="*/ 2147483647 w 152"/>
              <a:gd name="T19" fmla="*/ 2147483647 h 163"/>
              <a:gd name="T20" fmla="*/ 2147483647 w 152"/>
              <a:gd name="T21" fmla="*/ 2147483647 h 163"/>
              <a:gd name="T22" fmla="*/ 2147483647 w 152"/>
              <a:gd name="T23" fmla="*/ 2147483647 h 163"/>
              <a:gd name="T24" fmla="*/ 2147483647 w 152"/>
              <a:gd name="T25" fmla="*/ 2147483647 h 163"/>
              <a:gd name="T26" fmla="*/ 2147483647 w 152"/>
              <a:gd name="T27" fmla="*/ 0 h 1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2"/>
              <a:gd name="T43" fmla="*/ 0 h 163"/>
              <a:gd name="T44" fmla="*/ 152 w 152"/>
              <a:gd name="T45" fmla="*/ 163 h 16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2" h="163">
                <a:moveTo>
                  <a:pt x="0" y="163"/>
                </a:moveTo>
                <a:lnTo>
                  <a:pt x="81" y="163"/>
                </a:lnTo>
                <a:lnTo>
                  <a:pt x="92" y="161"/>
                </a:lnTo>
                <a:lnTo>
                  <a:pt x="103" y="159"/>
                </a:lnTo>
                <a:lnTo>
                  <a:pt x="116" y="154"/>
                </a:lnTo>
                <a:lnTo>
                  <a:pt x="130" y="146"/>
                </a:lnTo>
                <a:lnTo>
                  <a:pt x="136" y="141"/>
                </a:lnTo>
                <a:lnTo>
                  <a:pt x="141" y="135"/>
                </a:lnTo>
                <a:lnTo>
                  <a:pt x="145" y="126"/>
                </a:lnTo>
                <a:lnTo>
                  <a:pt x="149" y="117"/>
                </a:lnTo>
                <a:lnTo>
                  <a:pt x="152" y="104"/>
                </a:lnTo>
                <a:lnTo>
                  <a:pt x="152" y="93"/>
                </a:lnTo>
                <a:lnTo>
                  <a:pt x="15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4" name="Freeform 26"/>
          <p:cNvSpPr>
            <a:spLocks/>
          </p:cNvSpPr>
          <p:nvPr/>
        </p:nvSpPr>
        <p:spPr bwMode="auto">
          <a:xfrm>
            <a:off x="5630863" y="4946650"/>
            <a:ext cx="111125" cy="66675"/>
          </a:xfrm>
          <a:custGeom>
            <a:avLst/>
            <a:gdLst>
              <a:gd name="T0" fmla="*/ 2147483647 w 70"/>
              <a:gd name="T1" fmla="*/ 2147483647 h 42"/>
              <a:gd name="T2" fmla="*/ 2147483647 w 70"/>
              <a:gd name="T3" fmla="*/ 2147483647 h 42"/>
              <a:gd name="T4" fmla="*/ 2147483647 w 70"/>
              <a:gd name="T5" fmla="*/ 2147483647 h 42"/>
              <a:gd name="T6" fmla="*/ 2147483647 w 70"/>
              <a:gd name="T7" fmla="*/ 2147483647 h 42"/>
              <a:gd name="T8" fmla="*/ 2147483647 w 70"/>
              <a:gd name="T9" fmla="*/ 2147483647 h 42"/>
              <a:gd name="T10" fmla="*/ 0 w 70"/>
              <a:gd name="T11" fmla="*/ 2147483647 h 42"/>
              <a:gd name="T12" fmla="*/ 0 w 70"/>
              <a:gd name="T13" fmla="*/ 2147483647 h 42"/>
              <a:gd name="T14" fmla="*/ 2147483647 w 70"/>
              <a:gd name="T15" fmla="*/ 2147483647 h 42"/>
              <a:gd name="T16" fmla="*/ 2147483647 w 70"/>
              <a:gd name="T17" fmla="*/ 0 h 42"/>
              <a:gd name="T18" fmla="*/ 2147483647 w 70"/>
              <a:gd name="T19" fmla="*/ 0 h 42"/>
              <a:gd name="T20" fmla="*/ 2147483647 w 70"/>
              <a:gd name="T21" fmla="*/ 2147483647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42"/>
              <a:gd name="T35" fmla="*/ 70 w 70"/>
              <a:gd name="T36" fmla="*/ 42 h 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42">
                <a:moveTo>
                  <a:pt x="57" y="22"/>
                </a:moveTo>
                <a:lnTo>
                  <a:pt x="70" y="42"/>
                </a:lnTo>
                <a:lnTo>
                  <a:pt x="39" y="33"/>
                </a:lnTo>
                <a:lnTo>
                  <a:pt x="0" y="22"/>
                </a:lnTo>
                <a:lnTo>
                  <a:pt x="39" y="9"/>
                </a:lnTo>
                <a:lnTo>
                  <a:pt x="70" y="0"/>
                </a:lnTo>
                <a:lnTo>
                  <a:pt x="57" y="22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5" name="Freeform 27"/>
          <p:cNvSpPr>
            <a:spLocks/>
          </p:cNvSpPr>
          <p:nvPr/>
        </p:nvSpPr>
        <p:spPr bwMode="auto">
          <a:xfrm>
            <a:off x="4970463" y="3462338"/>
            <a:ext cx="107950" cy="95250"/>
          </a:xfrm>
          <a:custGeom>
            <a:avLst/>
            <a:gdLst>
              <a:gd name="T0" fmla="*/ 2147483647 w 68"/>
              <a:gd name="T1" fmla="*/ 2147483647 h 60"/>
              <a:gd name="T2" fmla="*/ 2147483647 w 68"/>
              <a:gd name="T3" fmla="*/ 2147483647 h 60"/>
              <a:gd name="T4" fmla="*/ 2147483647 w 68"/>
              <a:gd name="T5" fmla="*/ 2147483647 h 60"/>
              <a:gd name="T6" fmla="*/ 2147483647 w 68"/>
              <a:gd name="T7" fmla="*/ 2147483647 h 60"/>
              <a:gd name="T8" fmla="*/ 2147483647 w 68"/>
              <a:gd name="T9" fmla="*/ 2147483647 h 60"/>
              <a:gd name="T10" fmla="*/ 0 w 68"/>
              <a:gd name="T11" fmla="*/ 0 h 60"/>
              <a:gd name="T12" fmla="*/ 0 w 68"/>
              <a:gd name="T13" fmla="*/ 0 h 60"/>
              <a:gd name="T14" fmla="*/ 2147483647 w 68"/>
              <a:gd name="T15" fmla="*/ 2147483647 h 60"/>
              <a:gd name="T16" fmla="*/ 2147483647 w 68"/>
              <a:gd name="T17" fmla="*/ 2147483647 h 60"/>
              <a:gd name="T18" fmla="*/ 2147483647 w 68"/>
              <a:gd name="T19" fmla="*/ 2147483647 h 60"/>
              <a:gd name="T20" fmla="*/ 2147483647 w 68"/>
              <a:gd name="T21" fmla="*/ 2147483647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60"/>
              <a:gd name="T35" fmla="*/ 68 w 68"/>
              <a:gd name="T36" fmla="*/ 60 h 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60">
                <a:moveTo>
                  <a:pt x="44" y="36"/>
                </a:moveTo>
                <a:lnTo>
                  <a:pt x="42" y="60"/>
                </a:lnTo>
                <a:lnTo>
                  <a:pt x="39" y="60"/>
                </a:lnTo>
                <a:lnTo>
                  <a:pt x="24" y="33"/>
                </a:lnTo>
                <a:lnTo>
                  <a:pt x="0" y="0"/>
                </a:lnTo>
                <a:lnTo>
                  <a:pt x="37" y="16"/>
                </a:lnTo>
                <a:lnTo>
                  <a:pt x="66" y="27"/>
                </a:lnTo>
                <a:lnTo>
                  <a:pt x="68" y="27"/>
                </a:lnTo>
                <a:lnTo>
                  <a:pt x="44" y="36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6" name="Freeform 28"/>
          <p:cNvSpPr>
            <a:spLocks/>
          </p:cNvSpPr>
          <p:nvPr/>
        </p:nvSpPr>
        <p:spPr bwMode="auto">
          <a:xfrm>
            <a:off x="3771900" y="3567113"/>
            <a:ext cx="104775" cy="95250"/>
          </a:xfrm>
          <a:custGeom>
            <a:avLst/>
            <a:gdLst>
              <a:gd name="T0" fmla="*/ 2147483647 w 66"/>
              <a:gd name="T1" fmla="*/ 2147483647 h 60"/>
              <a:gd name="T2" fmla="*/ 2147483647 w 66"/>
              <a:gd name="T3" fmla="*/ 2147483647 h 60"/>
              <a:gd name="T4" fmla="*/ 2147483647 w 66"/>
              <a:gd name="T5" fmla="*/ 2147483647 h 60"/>
              <a:gd name="T6" fmla="*/ 2147483647 w 66"/>
              <a:gd name="T7" fmla="*/ 2147483647 h 60"/>
              <a:gd name="T8" fmla="*/ 2147483647 w 66"/>
              <a:gd name="T9" fmla="*/ 2147483647 h 60"/>
              <a:gd name="T10" fmla="*/ 0 w 66"/>
              <a:gd name="T11" fmla="*/ 2147483647 h 60"/>
              <a:gd name="T12" fmla="*/ 0 w 66"/>
              <a:gd name="T13" fmla="*/ 2147483647 h 60"/>
              <a:gd name="T14" fmla="*/ 2147483647 w 66"/>
              <a:gd name="T15" fmla="*/ 2147483647 h 60"/>
              <a:gd name="T16" fmla="*/ 2147483647 w 66"/>
              <a:gd name="T17" fmla="*/ 0 h 60"/>
              <a:gd name="T18" fmla="*/ 2147483647 w 66"/>
              <a:gd name="T19" fmla="*/ 0 h 60"/>
              <a:gd name="T20" fmla="*/ 2147483647 w 66"/>
              <a:gd name="T21" fmla="*/ 2147483647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6"/>
              <a:gd name="T34" fmla="*/ 0 h 60"/>
              <a:gd name="T35" fmla="*/ 66 w 66"/>
              <a:gd name="T36" fmla="*/ 60 h 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6" h="60">
                <a:moveTo>
                  <a:pt x="42" y="25"/>
                </a:moveTo>
                <a:lnTo>
                  <a:pt x="66" y="31"/>
                </a:lnTo>
                <a:lnTo>
                  <a:pt x="66" y="33"/>
                </a:lnTo>
                <a:lnTo>
                  <a:pt x="35" y="44"/>
                </a:lnTo>
                <a:lnTo>
                  <a:pt x="0" y="60"/>
                </a:lnTo>
                <a:lnTo>
                  <a:pt x="22" y="27"/>
                </a:lnTo>
                <a:lnTo>
                  <a:pt x="38" y="0"/>
                </a:lnTo>
                <a:lnTo>
                  <a:pt x="40" y="0"/>
                </a:lnTo>
                <a:lnTo>
                  <a:pt x="42" y="25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7" name="Line 29"/>
          <p:cNvSpPr>
            <a:spLocks noChangeShapeType="1"/>
          </p:cNvSpPr>
          <p:nvPr/>
        </p:nvSpPr>
        <p:spPr bwMode="auto">
          <a:xfrm flipH="1">
            <a:off x="5302250" y="1730375"/>
            <a:ext cx="30321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8" name="Freeform 30"/>
          <p:cNvSpPr>
            <a:spLocks/>
          </p:cNvSpPr>
          <p:nvPr/>
        </p:nvSpPr>
        <p:spPr bwMode="auto">
          <a:xfrm>
            <a:off x="5224463" y="1695450"/>
            <a:ext cx="109537" cy="66675"/>
          </a:xfrm>
          <a:custGeom>
            <a:avLst/>
            <a:gdLst>
              <a:gd name="T0" fmla="*/ 2147483647 w 69"/>
              <a:gd name="T1" fmla="*/ 2147483647 h 42"/>
              <a:gd name="T2" fmla="*/ 2147483647 w 69"/>
              <a:gd name="T3" fmla="*/ 0 h 42"/>
              <a:gd name="T4" fmla="*/ 2147483647 w 69"/>
              <a:gd name="T5" fmla="*/ 0 h 42"/>
              <a:gd name="T6" fmla="*/ 2147483647 w 69"/>
              <a:gd name="T7" fmla="*/ 0 h 42"/>
              <a:gd name="T8" fmla="*/ 2147483647 w 69"/>
              <a:gd name="T9" fmla="*/ 2147483647 h 42"/>
              <a:gd name="T10" fmla="*/ 0 w 69"/>
              <a:gd name="T11" fmla="*/ 2147483647 h 42"/>
              <a:gd name="T12" fmla="*/ 0 w 69"/>
              <a:gd name="T13" fmla="*/ 2147483647 h 42"/>
              <a:gd name="T14" fmla="*/ 2147483647 w 69"/>
              <a:gd name="T15" fmla="*/ 2147483647 h 42"/>
              <a:gd name="T16" fmla="*/ 2147483647 w 69"/>
              <a:gd name="T17" fmla="*/ 2147483647 h 42"/>
              <a:gd name="T18" fmla="*/ 2147483647 w 69"/>
              <a:gd name="T19" fmla="*/ 2147483647 h 42"/>
              <a:gd name="T20" fmla="*/ 2147483647 w 69"/>
              <a:gd name="T21" fmla="*/ 2147483647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42"/>
              <a:gd name="T35" fmla="*/ 69 w 69"/>
              <a:gd name="T36" fmla="*/ 42 h 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42">
                <a:moveTo>
                  <a:pt x="55" y="22"/>
                </a:moveTo>
                <a:lnTo>
                  <a:pt x="69" y="0"/>
                </a:lnTo>
                <a:lnTo>
                  <a:pt x="38" y="9"/>
                </a:lnTo>
                <a:lnTo>
                  <a:pt x="0" y="22"/>
                </a:lnTo>
                <a:lnTo>
                  <a:pt x="38" y="33"/>
                </a:lnTo>
                <a:lnTo>
                  <a:pt x="69" y="42"/>
                </a:lnTo>
                <a:lnTo>
                  <a:pt x="55" y="22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9" name="Line 31"/>
          <p:cNvSpPr>
            <a:spLocks noChangeShapeType="1"/>
          </p:cNvSpPr>
          <p:nvPr/>
        </p:nvSpPr>
        <p:spPr bwMode="auto">
          <a:xfrm flipH="1">
            <a:off x="4421188" y="2813050"/>
            <a:ext cx="3048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0" name="Freeform 32"/>
          <p:cNvSpPr>
            <a:spLocks/>
          </p:cNvSpPr>
          <p:nvPr/>
        </p:nvSpPr>
        <p:spPr bwMode="auto">
          <a:xfrm>
            <a:off x="4344988" y="2778125"/>
            <a:ext cx="107950" cy="66675"/>
          </a:xfrm>
          <a:custGeom>
            <a:avLst/>
            <a:gdLst>
              <a:gd name="T0" fmla="*/ 2147483647 w 68"/>
              <a:gd name="T1" fmla="*/ 2147483647 h 42"/>
              <a:gd name="T2" fmla="*/ 2147483647 w 68"/>
              <a:gd name="T3" fmla="*/ 0 h 42"/>
              <a:gd name="T4" fmla="*/ 2147483647 w 68"/>
              <a:gd name="T5" fmla="*/ 0 h 42"/>
              <a:gd name="T6" fmla="*/ 2147483647 w 68"/>
              <a:gd name="T7" fmla="*/ 0 h 42"/>
              <a:gd name="T8" fmla="*/ 2147483647 w 68"/>
              <a:gd name="T9" fmla="*/ 2147483647 h 42"/>
              <a:gd name="T10" fmla="*/ 0 w 68"/>
              <a:gd name="T11" fmla="*/ 2147483647 h 42"/>
              <a:gd name="T12" fmla="*/ 0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2147483647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42"/>
              <a:gd name="T35" fmla="*/ 68 w 68"/>
              <a:gd name="T36" fmla="*/ 42 h 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42">
                <a:moveTo>
                  <a:pt x="55" y="22"/>
                </a:moveTo>
                <a:lnTo>
                  <a:pt x="68" y="0"/>
                </a:lnTo>
                <a:lnTo>
                  <a:pt x="37" y="9"/>
                </a:lnTo>
                <a:lnTo>
                  <a:pt x="0" y="22"/>
                </a:lnTo>
                <a:lnTo>
                  <a:pt x="37" y="33"/>
                </a:lnTo>
                <a:lnTo>
                  <a:pt x="68" y="42"/>
                </a:lnTo>
                <a:lnTo>
                  <a:pt x="55" y="22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1" name="Line 33"/>
          <p:cNvSpPr>
            <a:spLocks noChangeShapeType="1"/>
          </p:cNvSpPr>
          <p:nvPr/>
        </p:nvSpPr>
        <p:spPr bwMode="auto">
          <a:xfrm flipH="1">
            <a:off x="4421188" y="4506913"/>
            <a:ext cx="3048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2" name="Freeform 34"/>
          <p:cNvSpPr>
            <a:spLocks/>
          </p:cNvSpPr>
          <p:nvPr/>
        </p:nvSpPr>
        <p:spPr bwMode="auto">
          <a:xfrm>
            <a:off x="4344988" y="4471988"/>
            <a:ext cx="107950" cy="66675"/>
          </a:xfrm>
          <a:custGeom>
            <a:avLst/>
            <a:gdLst>
              <a:gd name="T0" fmla="*/ 2147483647 w 68"/>
              <a:gd name="T1" fmla="*/ 2147483647 h 42"/>
              <a:gd name="T2" fmla="*/ 2147483647 w 68"/>
              <a:gd name="T3" fmla="*/ 2147483647 h 42"/>
              <a:gd name="T4" fmla="*/ 2147483647 w 68"/>
              <a:gd name="T5" fmla="*/ 0 h 42"/>
              <a:gd name="T6" fmla="*/ 2147483647 w 68"/>
              <a:gd name="T7" fmla="*/ 0 h 42"/>
              <a:gd name="T8" fmla="*/ 2147483647 w 68"/>
              <a:gd name="T9" fmla="*/ 2147483647 h 42"/>
              <a:gd name="T10" fmla="*/ 0 w 68"/>
              <a:gd name="T11" fmla="*/ 2147483647 h 42"/>
              <a:gd name="T12" fmla="*/ 0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2147483647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42"/>
              <a:gd name="T35" fmla="*/ 68 w 68"/>
              <a:gd name="T36" fmla="*/ 42 h 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42">
                <a:moveTo>
                  <a:pt x="55" y="22"/>
                </a:moveTo>
                <a:lnTo>
                  <a:pt x="68" y="2"/>
                </a:lnTo>
                <a:lnTo>
                  <a:pt x="68" y="0"/>
                </a:lnTo>
                <a:lnTo>
                  <a:pt x="37" y="11"/>
                </a:lnTo>
                <a:lnTo>
                  <a:pt x="0" y="22"/>
                </a:lnTo>
                <a:lnTo>
                  <a:pt x="37" y="33"/>
                </a:lnTo>
                <a:lnTo>
                  <a:pt x="68" y="42"/>
                </a:lnTo>
                <a:lnTo>
                  <a:pt x="55" y="22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3" name="Line 35"/>
          <p:cNvSpPr>
            <a:spLocks noChangeShapeType="1"/>
          </p:cNvSpPr>
          <p:nvPr/>
        </p:nvSpPr>
        <p:spPr bwMode="auto">
          <a:xfrm flipH="1">
            <a:off x="3594100" y="5426075"/>
            <a:ext cx="1714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4" name="Freeform 36"/>
          <p:cNvSpPr>
            <a:spLocks/>
          </p:cNvSpPr>
          <p:nvPr/>
        </p:nvSpPr>
        <p:spPr bwMode="auto">
          <a:xfrm>
            <a:off x="3517900" y="5391150"/>
            <a:ext cx="111125" cy="65088"/>
          </a:xfrm>
          <a:custGeom>
            <a:avLst/>
            <a:gdLst>
              <a:gd name="T0" fmla="*/ 2147483647 w 70"/>
              <a:gd name="T1" fmla="*/ 2147483647 h 41"/>
              <a:gd name="T2" fmla="*/ 2147483647 w 70"/>
              <a:gd name="T3" fmla="*/ 0 h 41"/>
              <a:gd name="T4" fmla="*/ 2147483647 w 70"/>
              <a:gd name="T5" fmla="*/ 0 h 41"/>
              <a:gd name="T6" fmla="*/ 2147483647 w 70"/>
              <a:gd name="T7" fmla="*/ 0 h 41"/>
              <a:gd name="T8" fmla="*/ 2147483647 w 70"/>
              <a:gd name="T9" fmla="*/ 2147483647 h 41"/>
              <a:gd name="T10" fmla="*/ 0 w 70"/>
              <a:gd name="T11" fmla="*/ 2147483647 h 41"/>
              <a:gd name="T12" fmla="*/ 0 w 70"/>
              <a:gd name="T13" fmla="*/ 2147483647 h 41"/>
              <a:gd name="T14" fmla="*/ 2147483647 w 70"/>
              <a:gd name="T15" fmla="*/ 2147483647 h 41"/>
              <a:gd name="T16" fmla="*/ 2147483647 w 70"/>
              <a:gd name="T17" fmla="*/ 2147483647 h 41"/>
              <a:gd name="T18" fmla="*/ 2147483647 w 70"/>
              <a:gd name="T19" fmla="*/ 2147483647 h 41"/>
              <a:gd name="T20" fmla="*/ 2147483647 w 70"/>
              <a:gd name="T21" fmla="*/ 2147483647 h 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41"/>
              <a:gd name="T35" fmla="*/ 70 w 70"/>
              <a:gd name="T36" fmla="*/ 41 h 4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41">
                <a:moveTo>
                  <a:pt x="57" y="22"/>
                </a:moveTo>
                <a:lnTo>
                  <a:pt x="70" y="0"/>
                </a:lnTo>
                <a:lnTo>
                  <a:pt x="68" y="0"/>
                </a:lnTo>
                <a:lnTo>
                  <a:pt x="39" y="8"/>
                </a:lnTo>
                <a:lnTo>
                  <a:pt x="0" y="22"/>
                </a:lnTo>
                <a:lnTo>
                  <a:pt x="39" y="33"/>
                </a:lnTo>
                <a:lnTo>
                  <a:pt x="68" y="41"/>
                </a:lnTo>
                <a:lnTo>
                  <a:pt x="70" y="41"/>
                </a:lnTo>
                <a:lnTo>
                  <a:pt x="57" y="22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5" name="Line 37"/>
          <p:cNvSpPr>
            <a:spLocks noChangeShapeType="1"/>
          </p:cNvSpPr>
          <p:nvPr/>
        </p:nvSpPr>
        <p:spPr bwMode="auto">
          <a:xfrm flipH="1">
            <a:off x="3582988" y="5886450"/>
            <a:ext cx="1682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6" name="Freeform 38"/>
          <p:cNvSpPr>
            <a:spLocks/>
          </p:cNvSpPr>
          <p:nvPr/>
        </p:nvSpPr>
        <p:spPr bwMode="auto">
          <a:xfrm>
            <a:off x="3506788" y="5851525"/>
            <a:ext cx="107950" cy="66675"/>
          </a:xfrm>
          <a:custGeom>
            <a:avLst/>
            <a:gdLst>
              <a:gd name="T0" fmla="*/ 2147483647 w 68"/>
              <a:gd name="T1" fmla="*/ 2147483647 h 42"/>
              <a:gd name="T2" fmla="*/ 2147483647 w 68"/>
              <a:gd name="T3" fmla="*/ 2147483647 h 42"/>
              <a:gd name="T4" fmla="*/ 2147483647 w 68"/>
              <a:gd name="T5" fmla="*/ 0 h 42"/>
              <a:gd name="T6" fmla="*/ 2147483647 w 68"/>
              <a:gd name="T7" fmla="*/ 0 h 42"/>
              <a:gd name="T8" fmla="*/ 2147483647 w 68"/>
              <a:gd name="T9" fmla="*/ 2147483647 h 42"/>
              <a:gd name="T10" fmla="*/ 0 w 68"/>
              <a:gd name="T11" fmla="*/ 2147483647 h 42"/>
              <a:gd name="T12" fmla="*/ 0 w 68"/>
              <a:gd name="T13" fmla="*/ 2147483647 h 42"/>
              <a:gd name="T14" fmla="*/ 2147483647 w 68"/>
              <a:gd name="T15" fmla="*/ 2147483647 h 42"/>
              <a:gd name="T16" fmla="*/ 2147483647 w 68"/>
              <a:gd name="T17" fmla="*/ 2147483647 h 42"/>
              <a:gd name="T18" fmla="*/ 2147483647 w 68"/>
              <a:gd name="T19" fmla="*/ 2147483647 h 42"/>
              <a:gd name="T20" fmla="*/ 2147483647 w 68"/>
              <a:gd name="T21" fmla="*/ 2147483647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8"/>
              <a:gd name="T34" fmla="*/ 0 h 42"/>
              <a:gd name="T35" fmla="*/ 68 w 68"/>
              <a:gd name="T36" fmla="*/ 42 h 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8" h="42">
                <a:moveTo>
                  <a:pt x="55" y="22"/>
                </a:moveTo>
                <a:lnTo>
                  <a:pt x="68" y="2"/>
                </a:lnTo>
                <a:lnTo>
                  <a:pt x="68" y="0"/>
                </a:lnTo>
                <a:lnTo>
                  <a:pt x="37" y="11"/>
                </a:lnTo>
                <a:lnTo>
                  <a:pt x="0" y="22"/>
                </a:lnTo>
                <a:lnTo>
                  <a:pt x="37" y="33"/>
                </a:lnTo>
                <a:lnTo>
                  <a:pt x="68" y="42"/>
                </a:lnTo>
                <a:lnTo>
                  <a:pt x="55" y="22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7" name="Freeform 39"/>
          <p:cNvSpPr>
            <a:spLocks/>
          </p:cNvSpPr>
          <p:nvPr/>
        </p:nvSpPr>
        <p:spPr bwMode="auto">
          <a:xfrm>
            <a:off x="3957638" y="5456238"/>
            <a:ext cx="101600" cy="98425"/>
          </a:xfrm>
          <a:custGeom>
            <a:avLst/>
            <a:gdLst>
              <a:gd name="T0" fmla="*/ 2147483647 w 64"/>
              <a:gd name="T1" fmla="*/ 2147483647 h 62"/>
              <a:gd name="T2" fmla="*/ 2147483647 w 64"/>
              <a:gd name="T3" fmla="*/ 0 h 62"/>
              <a:gd name="T4" fmla="*/ 2147483647 w 64"/>
              <a:gd name="T5" fmla="*/ 0 h 62"/>
              <a:gd name="T6" fmla="*/ 2147483647 w 64"/>
              <a:gd name="T7" fmla="*/ 0 h 62"/>
              <a:gd name="T8" fmla="*/ 2147483647 w 64"/>
              <a:gd name="T9" fmla="*/ 2147483647 h 62"/>
              <a:gd name="T10" fmla="*/ 0 w 64"/>
              <a:gd name="T11" fmla="*/ 2147483647 h 62"/>
              <a:gd name="T12" fmla="*/ 0 w 64"/>
              <a:gd name="T13" fmla="*/ 2147483647 h 62"/>
              <a:gd name="T14" fmla="*/ 2147483647 w 64"/>
              <a:gd name="T15" fmla="*/ 2147483647 h 62"/>
              <a:gd name="T16" fmla="*/ 2147483647 w 64"/>
              <a:gd name="T17" fmla="*/ 2147483647 h 62"/>
              <a:gd name="T18" fmla="*/ 2147483647 w 64"/>
              <a:gd name="T19" fmla="*/ 2147483647 h 62"/>
              <a:gd name="T20" fmla="*/ 2147483647 w 64"/>
              <a:gd name="T21" fmla="*/ 2147483647 h 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62"/>
              <a:gd name="T35" fmla="*/ 64 w 64"/>
              <a:gd name="T36" fmla="*/ 62 h 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62">
                <a:moveTo>
                  <a:pt x="42" y="25"/>
                </a:moveTo>
                <a:lnTo>
                  <a:pt x="37" y="0"/>
                </a:lnTo>
                <a:lnTo>
                  <a:pt x="35" y="0"/>
                </a:lnTo>
                <a:lnTo>
                  <a:pt x="20" y="27"/>
                </a:lnTo>
                <a:lnTo>
                  <a:pt x="0" y="62"/>
                </a:lnTo>
                <a:lnTo>
                  <a:pt x="35" y="44"/>
                </a:lnTo>
                <a:lnTo>
                  <a:pt x="64" y="31"/>
                </a:lnTo>
                <a:lnTo>
                  <a:pt x="42" y="25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8" name="Line 40"/>
          <p:cNvSpPr>
            <a:spLocks noChangeShapeType="1"/>
          </p:cNvSpPr>
          <p:nvPr/>
        </p:nvSpPr>
        <p:spPr bwMode="auto">
          <a:xfrm flipH="1">
            <a:off x="5511800" y="5886450"/>
            <a:ext cx="166688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99" name="Freeform 41"/>
          <p:cNvSpPr>
            <a:spLocks/>
          </p:cNvSpPr>
          <p:nvPr/>
        </p:nvSpPr>
        <p:spPr bwMode="auto">
          <a:xfrm>
            <a:off x="5434013" y="5851525"/>
            <a:ext cx="109537" cy="66675"/>
          </a:xfrm>
          <a:custGeom>
            <a:avLst/>
            <a:gdLst>
              <a:gd name="T0" fmla="*/ 2147483647 w 69"/>
              <a:gd name="T1" fmla="*/ 2147483647 h 42"/>
              <a:gd name="T2" fmla="*/ 2147483647 w 69"/>
              <a:gd name="T3" fmla="*/ 2147483647 h 42"/>
              <a:gd name="T4" fmla="*/ 2147483647 w 69"/>
              <a:gd name="T5" fmla="*/ 0 h 42"/>
              <a:gd name="T6" fmla="*/ 2147483647 w 69"/>
              <a:gd name="T7" fmla="*/ 0 h 42"/>
              <a:gd name="T8" fmla="*/ 2147483647 w 69"/>
              <a:gd name="T9" fmla="*/ 2147483647 h 42"/>
              <a:gd name="T10" fmla="*/ 0 w 69"/>
              <a:gd name="T11" fmla="*/ 2147483647 h 42"/>
              <a:gd name="T12" fmla="*/ 0 w 69"/>
              <a:gd name="T13" fmla="*/ 2147483647 h 42"/>
              <a:gd name="T14" fmla="*/ 2147483647 w 69"/>
              <a:gd name="T15" fmla="*/ 2147483647 h 42"/>
              <a:gd name="T16" fmla="*/ 2147483647 w 69"/>
              <a:gd name="T17" fmla="*/ 2147483647 h 42"/>
              <a:gd name="T18" fmla="*/ 2147483647 w 69"/>
              <a:gd name="T19" fmla="*/ 2147483647 h 42"/>
              <a:gd name="T20" fmla="*/ 2147483647 w 69"/>
              <a:gd name="T21" fmla="*/ 2147483647 h 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42"/>
              <a:gd name="T35" fmla="*/ 69 w 69"/>
              <a:gd name="T36" fmla="*/ 42 h 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42">
                <a:moveTo>
                  <a:pt x="55" y="22"/>
                </a:moveTo>
                <a:lnTo>
                  <a:pt x="69" y="2"/>
                </a:lnTo>
                <a:lnTo>
                  <a:pt x="69" y="0"/>
                </a:lnTo>
                <a:lnTo>
                  <a:pt x="38" y="11"/>
                </a:lnTo>
                <a:lnTo>
                  <a:pt x="0" y="22"/>
                </a:lnTo>
                <a:lnTo>
                  <a:pt x="38" y="33"/>
                </a:lnTo>
                <a:lnTo>
                  <a:pt x="69" y="42"/>
                </a:lnTo>
                <a:lnTo>
                  <a:pt x="55" y="22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0" name="Line 42"/>
          <p:cNvSpPr>
            <a:spLocks noChangeShapeType="1"/>
          </p:cNvSpPr>
          <p:nvPr/>
        </p:nvSpPr>
        <p:spPr bwMode="auto">
          <a:xfrm flipH="1">
            <a:off x="3695700" y="4984750"/>
            <a:ext cx="303213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1" name="Freeform 43"/>
          <p:cNvSpPr>
            <a:spLocks/>
          </p:cNvSpPr>
          <p:nvPr/>
        </p:nvSpPr>
        <p:spPr bwMode="auto">
          <a:xfrm>
            <a:off x="3617913" y="4954588"/>
            <a:ext cx="112712" cy="65087"/>
          </a:xfrm>
          <a:custGeom>
            <a:avLst/>
            <a:gdLst>
              <a:gd name="T0" fmla="*/ 2147483647 w 71"/>
              <a:gd name="T1" fmla="*/ 2147483647 h 41"/>
              <a:gd name="T2" fmla="*/ 2147483647 w 71"/>
              <a:gd name="T3" fmla="*/ 0 h 41"/>
              <a:gd name="T4" fmla="*/ 2147483647 w 71"/>
              <a:gd name="T5" fmla="*/ 0 h 41"/>
              <a:gd name="T6" fmla="*/ 2147483647 w 71"/>
              <a:gd name="T7" fmla="*/ 0 h 41"/>
              <a:gd name="T8" fmla="*/ 2147483647 w 71"/>
              <a:gd name="T9" fmla="*/ 2147483647 h 41"/>
              <a:gd name="T10" fmla="*/ 0 w 71"/>
              <a:gd name="T11" fmla="*/ 2147483647 h 41"/>
              <a:gd name="T12" fmla="*/ 0 w 71"/>
              <a:gd name="T13" fmla="*/ 2147483647 h 41"/>
              <a:gd name="T14" fmla="*/ 2147483647 w 71"/>
              <a:gd name="T15" fmla="*/ 2147483647 h 41"/>
              <a:gd name="T16" fmla="*/ 2147483647 w 71"/>
              <a:gd name="T17" fmla="*/ 2147483647 h 41"/>
              <a:gd name="T18" fmla="*/ 2147483647 w 71"/>
              <a:gd name="T19" fmla="*/ 2147483647 h 41"/>
              <a:gd name="T20" fmla="*/ 2147483647 w 71"/>
              <a:gd name="T21" fmla="*/ 2147483647 h 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41"/>
              <a:gd name="T35" fmla="*/ 71 w 71"/>
              <a:gd name="T36" fmla="*/ 41 h 4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41">
                <a:moveTo>
                  <a:pt x="58" y="19"/>
                </a:moveTo>
                <a:lnTo>
                  <a:pt x="71" y="0"/>
                </a:lnTo>
                <a:lnTo>
                  <a:pt x="69" y="0"/>
                </a:lnTo>
                <a:lnTo>
                  <a:pt x="40" y="8"/>
                </a:lnTo>
                <a:lnTo>
                  <a:pt x="0" y="19"/>
                </a:lnTo>
                <a:lnTo>
                  <a:pt x="40" y="33"/>
                </a:lnTo>
                <a:lnTo>
                  <a:pt x="69" y="41"/>
                </a:lnTo>
                <a:lnTo>
                  <a:pt x="71" y="41"/>
                </a:lnTo>
                <a:lnTo>
                  <a:pt x="58" y="19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2" name="Line 44"/>
          <p:cNvSpPr>
            <a:spLocks noChangeShapeType="1"/>
          </p:cNvSpPr>
          <p:nvPr/>
        </p:nvSpPr>
        <p:spPr bwMode="auto">
          <a:xfrm flipH="1">
            <a:off x="5154613" y="4984750"/>
            <a:ext cx="3048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3" name="Freeform 45"/>
          <p:cNvSpPr>
            <a:spLocks/>
          </p:cNvSpPr>
          <p:nvPr/>
        </p:nvSpPr>
        <p:spPr bwMode="auto">
          <a:xfrm>
            <a:off x="5078413" y="4954588"/>
            <a:ext cx="111125" cy="65087"/>
          </a:xfrm>
          <a:custGeom>
            <a:avLst/>
            <a:gdLst>
              <a:gd name="T0" fmla="*/ 2147483647 w 70"/>
              <a:gd name="T1" fmla="*/ 2147483647 h 41"/>
              <a:gd name="T2" fmla="*/ 2147483647 w 70"/>
              <a:gd name="T3" fmla="*/ 0 h 41"/>
              <a:gd name="T4" fmla="*/ 2147483647 w 70"/>
              <a:gd name="T5" fmla="*/ 0 h 41"/>
              <a:gd name="T6" fmla="*/ 2147483647 w 70"/>
              <a:gd name="T7" fmla="*/ 0 h 41"/>
              <a:gd name="T8" fmla="*/ 2147483647 w 70"/>
              <a:gd name="T9" fmla="*/ 2147483647 h 41"/>
              <a:gd name="T10" fmla="*/ 0 w 70"/>
              <a:gd name="T11" fmla="*/ 2147483647 h 41"/>
              <a:gd name="T12" fmla="*/ 0 w 70"/>
              <a:gd name="T13" fmla="*/ 2147483647 h 41"/>
              <a:gd name="T14" fmla="*/ 2147483647 w 70"/>
              <a:gd name="T15" fmla="*/ 2147483647 h 41"/>
              <a:gd name="T16" fmla="*/ 2147483647 w 70"/>
              <a:gd name="T17" fmla="*/ 2147483647 h 41"/>
              <a:gd name="T18" fmla="*/ 2147483647 w 70"/>
              <a:gd name="T19" fmla="*/ 2147483647 h 41"/>
              <a:gd name="T20" fmla="*/ 2147483647 w 70"/>
              <a:gd name="T21" fmla="*/ 2147483647 h 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41"/>
              <a:gd name="T35" fmla="*/ 70 w 70"/>
              <a:gd name="T36" fmla="*/ 41 h 4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41">
                <a:moveTo>
                  <a:pt x="57" y="19"/>
                </a:moveTo>
                <a:lnTo>
                  <a:pt x="70" y="0"/>
                </a:lnTo>
                <a:lnTo>
                  <a:pt x="68" y="0"/>
                </a:lnTo>
                <a:lnTo>
                  <a:pt x="40" y="8"/>
                </a:lnTo>
                <a:lnTo>
                  <a:pt x="0" y="19"/>
                </a:lnTo>
                <a:lnTo>
                  <a:pt x="40" y="33"/>
                </a:lnTo>
                <a:lnTo>
                  <a:pt x="68" y="41"/>
                </a:lnTo>
                <a:lnTo>
                  <a:pt x="70" y="41"/>
                </a:lnTo>
                <a:lnTo>
                  <a:pt x="57" y="19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4" name="Freeform 46"/>
          <p:cNvSpPr>
            <a:spLocks/>
          </p:cNvSpPr>
          <p:nvPr/>
        </p:nvSpPr>
        <p:spPr bwMode="auto">
          <a:xfrm>
            <a:off x="5581650" y="2614613"/>
            <a:ext cx="111125" cy="84137"/>
          </a:xfrm>
          <a:custGeom>
            <a:avLst/>
            <a:gdLst>
              <a:gd name="T0" fmla="*/ 2147483647 w 70"/>
              <a:gd name="T1" fmla="*/ 2147483647 h 53"/>
              <a:gd name="T2" fmla="*/ 2147483647 w 70"/>
              <a:gd name="T3" fmla="*/ 2147483647 h 53"/>
              <a:gd name="T4" fmla="*/ 2147483647 w 70"/>
              <a:gd name="T5" fmla="*/ 2147483647 h 53"/>
              <a:gd name="T6" fmla="*/ 2147483647 w 70"/>
              <a:gd name="T7" fmla="*/ 2147483647 h 53"/>
              <a:gd name="T8" fmla="*/ 2147483647 w 70"/>
              <a:gd name="T9" fmla="*/ 2147483647 h 53"/>
              <a:gd name="T10" fmla="*/ 0 w 70"/>
              <a:gd name="T11" fmla="*/ 0 h 53"/>
              <a:gd name="T12" fmla="*/ 0 w 70"/>
              <a:gd name="T13" fmla="*/ 0 h 53"/>
              <a:gd name="T14" fmla="*/ 2147483647 w 70"/>
              <a:gd name="T15" fmla="*/ 2147483647 h 53"/>
              <a:gd name="T16" fmla="*/ 2147483647 w 70"/>
              <a:gd name="T17" fmla="*/ 2147483647 h 53"/>
              <a:gd name="T18" fmla="*/ 2147483647 w 70"/>
              <a:gd name="T19" fmla="*/ 2147483647 h 53"/>
              <a:gd name="T20" fmla="*/ 2147483647 w 70"/>
              <a:gd name="T21" fmla="*/ 2147483647 h 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0"/>
              <a:gd name="T34" fmla="*/ 0 h 53"/>
              <a:gd name="T35" fmla="*/ 70 w 70"/>
              <a:gd name="T36" fmla="*/ 53 h 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0" h="53">
                <a:moveTo>
                  <a:pt x="48" y="28"/>
                </a:moveTo>
                <a:lnTo>
                  <a:pt x="70" y="17"/>
                </a:lnTo>
                <a:lnTo>
                  <a:pt x="70" y="15"/>
                </a:lnTo>
                <a:lnTo>
                  <a:pt x="39" y="9"/>
                </a:lnTo>
                <a:lnTo>
                  <a:pt x="0" y="0"/>
                </a:lnTo>
                <a:lnTo>
                  <a:pt x="26" y="28"/>
                </a:lnTo>
                <a:lnTo>
                  <a:pt x="48" y="53"/>
                </a:lnTo>
                <a:lnTo>
                  <a:pt x="48" y="28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5" name="Line 47"/>
          <p:cNvSpPr>
            <a:spLocks noChangeShapeType="1"/>
          </p:cNvSpPr>
          <p:nvPr/>
        </p:nvSpPr>
        <p:spPr bwMode="auto">
          <a:xfrm flipV="1">
            <a:off x="3241675" y="2247900"/>
            <a:ext cx="1588" cy="3000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6" name="Freeform 48"/>
          <p:cNvSpPr>
            <a:spLocks/>
          </p:cNvSpPr>
          <p:nvPr/>
        </p:nvSpPr>
        <p:spPr bwMode="auto">
          <a:xfrm>
            <a:off x="3206750" y="2166938"/>
            <a:ext cx="66675" cy="112712"/>
          </a:xfrm>
          <a:custGeom>
            <a:avLst/>
            <a:gdLst>
              <a:gd name="T0" fmla="*/ 2147483647 w 42"/>
              <a:gd name="T1" fmla="*/ 2147483647 h 71"/>
              <a:gd name="T2" fmla="*/ 2147483647 w 42"/>
              <a:gd name="T3" fmla="*/ 2147483647 h 71"/>
              <a:gd name="T4" fmla="*/ 2147483647 w 42"/>
              <a:gd name="T5" fmla="*/ 2147483647 h 71"/>
              <a:gd name="T6" fmla="*/ 2147483647 w 42"/>
              <a:gd name="T7" fmla="*/ 2147483647 h 71"/>
              <a:gd name="T8" fmla="*/ 2147483647 w 42"/>
              <a:gd name="T9" fmla="*/ 2147483647 h 71"/>
              <a:gd name="T10" fmla="*/ 2147483647 w 42"/>
              <a:gd name="T11" fmla="*/ 0 h 71"/>
              <a:gd name="T12" fmla="*/ 2147483647 w 42"/>
              <a:gd name="T13" fmla="*/ 0 h 71"/>
              <a:gd name="T14" fmla="*/ 2147483647 w 42"/>
              <a:gd name="T15" fmla="*/ 2147483647 h 71"/>
              <a:gd name="T16" fmla="*/ 0 w 42"/>
              <a:gd name="T17" fmla="*/ 2147483647 h 71"/>
              <a:gd name="T18" fmla="*/ 0 w 42"/>
              <a:gd name="T19" fmla="*/ 2147483647 h 71"/>
              <a:gd name="T20" fmla="*/ 2147483647 w 42"/>
              <a:gd name="T21" fmla="*/ 2147483647 h 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71"/>
              <a:gd name="T35" fmla="*/ 42 w 42"/>
              <a:gd name="T36" fmla="*/ 71 h 7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71">
                <a:moveTo>
                  <a:pt x="22" y="57"/>
                </a:moveTo>
                <a:lnTo>
                  <a:pt x="42" y="71"/>
                </a:lnTo>
                <a:lnTo>
                  <a:pt x="42" y="68"/>
                </a:lnTo>
                <a:lnTo>
                  <a:pt x="33" y="40"/>
                </a:lnTo>
                <a:lnTo>
                  <a:pt x="22" y="0"/>
                </a:lnTo>
                <a:lnTo>
                  <a:pt x="9" y="40"/>
                </a:lnTo>
                <a:lnTo>
                  <a:pt x="0" y="68"/>
                </a:lnTo>
                <a:lnTo>
                  <a:pt x="0" y="71"/>
                </a:lnTo>
                <a:lnTo>
                  <a:pt x="22" y="57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7" name="Freeform 49"/>
          <p:cNvSpPr>
            <a:spLocks/>
          </p:cNvSpPr>
          <p:nvPr/>
        </p:nvSpPr>
        <p:spPr bwMode="auto">
          <a:xfrm>
            <a:off x="3660775" y="4286250"/>
            <a:ext cx="87313" cy="109538"/>
          </a:xfrm>
          <a:custGeom>
            <a:avLst/>
            <a:gdLst>
              <a:gd name="T0" fmla="*/ 2147483647 w 55"/>
              <a:gd name="T1" fmla="*/ 2147483647 h 69"/>
              <a:gd name="T2" fmla="*/ 2147483647 w 55"/>
              <a:gd name="T3" fmla="*/ 2147483647 h 69"/>
              <a:gd name="T4" fmla="*/ 2147483647 w 55"/>
              <a:gd name="T5" fmla="*/ 2147483647 h 69"/>
              <a:gd name="T6" fmla="*/ 2147483647 w 55"/>
              <a:gd name="T7" fmla="*/ 2147483647 h 69"/>
              <a:gd name="T8" fmla="*/ 2147483647 w 55"/>
              <a:gd name="T9" fmla="*/ 2147483647 h 69"/>
              <a:gd name="T10" fmla="*/ 0 w 55"/>
              <a:gd name="T11" fmla="*/ 0 h 69"/>
              <a:gd name="T12" fmla="*/ 0 w 55"/>
              <a:gd name="T13" fmla="*/ 0 h 69"/>
              <a:gd name="T14" fmla="*/ 2147483647 w 55"/>
              <a:gd name="T15" fmla="*/ 2147483647 h 69"/>
              <a:gd name="T16" fmla="*/ 2147483647 w 55"/>
              <a:gd name="T17" fmla="*/ 2147483647 h 69"/>
              <a:gd name="T18" fmla="*/ 2147483647 w 55"/>
              <a:gd name="T19" fmla="*/ 2147483647 h 69"/>
              <a:gd name="T20" fmla="*/ 2147483647 w 55"/>
              <a:gd name="T21" fmla="*/ 2147483647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5"/>
              <a:gd name="T34" fmla="*/ 0 h 69"/>
              <a:gd name="T35" fmla="*/ 55 w 55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5" h="69">
                <a:moveTo>
                  <a:pt x="31" y="49"/>
                </a:moveTo>
                <a:lnTo>
                  <a:pt x="55" y="47"/>
                </a:lnTo>
                <a:lnTo>
                  <a:pt x="31" y="27"/>
                </a:lnTo>
                <a:lnTo>
                  <a:pt x="0" y="0"/>
                </a:lnTo>
                <a:lnTo>
                  <a:pt x="11" y="38"/>
                </a:lnTo>
                <a:lnTo>
                  <a:pt x="20" y="69"/>
                </a:lnTo>
                <a:lnTo>
                  <a:pt x="31" y="49"/>
                </a:lnTo>
                <a:close/>
              </a:path>
            </a:pathLst>
          </a:custGeom>
          <a:solidFill>
            <a:srgbClr val="0000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8" name="Freeform 50"/>
          <p:cNvSpPr>
            <a:spLocks/>
          </p:cNvSpPr>
          <p:nvPr/>
        </p:nvSpPr>
        <p:spPr bwMode="auto">
          <a:xfrm>
            <a:off x="5022850" y="3502025"/>
            <a:ext cx="352425" cy="198438"/>
          </a:xfrm>
          <a:custGeom>
            <a:avLst/>
            <a:gdLst>
              <a:gd name="T0" fmla="*/ 2147483647 w 222"/>
              <a:gd name="T1" fmla="*/ 2147483647 h 125"/>
              <a:gd name="T2" fmla="*/ 2147483647 w 222"/>
              <a:gd name="T3" fmla="*/ 2147483647 h 125"/>
              <a:gd name="T4" fmla="*/ 2147483647 w 222"/>
              <a:gd name="T5" fmla="*/ 2147483647 h 125"/>
              <a:gd name="T6" fmla="*/ 2147483647 w 222"/>
              <a:gd name="T7" fmla="*/ 2147483647 h 125"/>
              <a:gd name="T8" fmla="*/ 2147483647 w 222"/>
              <a:gd name="T9" fmla="*/ 2147483647 h 125"/>
              <a:gd name="T10" fmla="*/ 2147483647 w 222"/>
              <a:gd name="T11" fmla="*/ 2147483647 h 125"/>
              <a:gd name="T12" fmla="*/ 2147483647 w 222"/>
              <a:gd name="T13" fmla="*/ 2147483647 h 125"/>
              <a:gd name="T14" fmla="*/ 2147483647 w 222"/>
              <a:gd name="T15" fmla="*/ 2147483647 h 125"/>
              <a:gd name="T16" fmla="*/ 2147483647 w 222"/>
              <a:gd name="T17" fmla="*/ 2147483647 h 125"/>
              <a:gd name="T18" fmla="*/ 2147483647 w 222"/>
              <a:gd name="T19" fmla="*/ 2147483647 h 125"/>
              <a:gd name="T20" fmla="*/ 2147483647 w 222"/>
              <a:gd name="T21" fmla="*/ 2147483647 h 125"/>
              <a:gd name="T22" fmla="*/ 2147483647 w 222"/>
              <a:gd name="T23" fmla="*/ 2147483647 h 125"/>
              <a:gd name="T24" fmla="*/ 2147483647 w 222"/>
              <a:gd name="T25" fmla="*/ 2147483647 h 125"/>
              <a:gd name="T26" fmla="*/ 2147483647 w 222"/>
              <a:gd name="T27" fmla="*/ 2147483647 h 125"/>
              <a:gd name="T28" fmla="*/ 0 w 222"/>
              <a:gd name="T29" fmla="*/ 0 h 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2"/>
              <a:gd name="T46" fmla="*/ 0 h 125"/>
              <a:gd name="T47" fmla="*/ 222 w 222"/>
              <a:gd name="T48" fmla="*/ 125 h 1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2" h="125">
                <a:moveTo>
                  <a:pt x="222" y="125"/>
                </a:moveTo>
                <a:lnTo>
                  <a:pt x="222" y="125"/>
                </a:lnTo>
                <a:lnTo>
                  <a:pt x="215" y="116"/>
                </a:lnTo>
                <a:lnTo>
                  <a:pt x="196" y="96"/>
                </a:lnTo>
                <a:lnTo>
                  <a:pt x="180" y="85"/>
                </a:lnTo>
                <a:lnTo>
                  <a:pt x="160" y="72"/>
                </a:lnTo>
                <a:lnTo>
                  <a:pt x="138" y="61"/>
                </a:lnTo>
                <a:lnTo>
                  <a:pt x="112" y="52"/>
                </a:lnTo>
                <a:lnTo>
                  <a:pt x="83" y="46"/>
                </a:lnTo>
                <a:lnTo>
                  <a:pt x="61" y="41"/>
                </a:lnTo>
                <a:lnTo>
                  <a:pt x="48" y="37"/>
                </a:lnTo>
                <a:lnTo>
                  <a:pt x="35" y="28"/>
                </a:lnTo>
                <a:lnTo>
                  <a:pt x="17" y="17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09" name="Freeform 51"/>
          <p:cNvSpPr>
            <a:spLocks/>
          </p:cNvSpPr>
          <p:nvPr/>
        </p:nvSpPr>
        <p:spPr bwMode="auto">
          <a:xfrm>
            <a:off x="3832225" y="3424238"/>
            <a:ext cx="358775" cy="185737"/>
          </a:xfrm>
          <a:custGeom>
            <a:avLst/>
            <a:gdLst>
              <a:gd name="T0" fmla="*/ 2147483647 w 226"/>
              <a:gd name="T1" fmla="*/ 0 h 117"/>
              <a:gd name="T2" fmla="*/ 2147483647 w 226"/>
              <a:gd name="T3" fmla="*/ 0 h 117"/>
              <a:gd name="T4" fmla="*/ 2147483647 w 226"/>
              <a:gd name="T5" fmla="*/ 2147483647 h 117"/>
              <a:gd name="T6" fmla="*/ 2147483647 w 226"/>
              <a:gd name="T7" fmla="*/ 2147483647 h 117"/>
              <a:gd name="T8" fmla="*/ 2147483647 w 226"/>
              <a:gd name="T9" fmla="*/ 2147483647 h 117"/>
              <a:gd name="T10" fmla="*/ 2147483647 w 226"/>
              <a:gd name="T11" fmla="*/ 2147483647 h 117"/>
              <a:gd name="T12" fmla="*/ 2147483647 w 226"/>
              <a:gd name="T13" fmla="*/ 2147483647 h 117"/>
              <a:gd name="T14" fmla="*/ 2147483647 w 226"/>
              <a:gd name="T15" fmla="*/ 2147483647 h 117"/>
              <a:gd name="T16" fmla="*/ 2147483647 w 226"/>
              <a:gd name="T17" fmla="*/ 2147483647 h 117"/>
              <a:gd name="T18" fmla="*/ 2147483647 w 226"/>
              <a:gd name="T19" fmla="*/ 2147483647 h 117"/>
              <a:gd name="T20" fmla="*/ 2147483647 w 226"/>
              <a:gd name="T21" fmla="*/ 2147483647 h 117"/>
              <a:gd name="T22" fmla="*/ 2147483647 w 226"/>
              <a:gd name="T23" fmla="*/ 2147483647 h 117"/>
              <a:gd name="T24" fmla="*/ 2147483647 w 226"/>
              <a:gd name="T25" fmla="*/ 2147483647 h 117"/>
              <a:gd name="T26" fmla="*/ 2147483647 w 226"/>
              <a:gd name="T27" fmla="*/ 2147483647 h 117"/>
              <a:gd name="T28" fmla="*/ 2147483647 w 226"/>
              <a:gd name="T29" fmla="*/ 2147483647 h 117"/>
              <a:gd name="T30" fmla="*/ 0 w 226"/>
              <a:gd name="T31" fmla="*/ 2147483647 h 1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26"/>
              <a:gd name="T49" fmla="*/ 0 h 117"/>
              <a:gd name="T50" fmla="*/ 226 w 226"/>
              <a:gd name="T51" fmla="*/ 117 h 1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26" h="117">
                <a:moveTo>
                  <a:pt x="226" y="0"/>
                </a:moveTo>
                <a:lnTo>
                  <a:pt x="226" y="0"/>
                </a:lnTo>
                <a:lnTo>
                  <a:pt x="217" y="13"/>
                </a:lnTo>
                <a:lnTo>
                  <a:pt x="198" y="38"/>
                </a:lnTo>
                <a:lnTo>
                  <a:pt x="184" y="53"/>
                </a:lnTo>
                <a:lnTo>
                  <a:pt x="169" y="66"/>
                </a:lnTo>
                <a:lnTo>
                  <a:pt x="151" y="77"/>
                </a:lnTo>
                <a:lnTo>
                  <a:pt x="134" y="84"/>
                </a:lnTo>
                <a:lnTo>
                  <a:pt x="116" y="88"/>
                </a:lnTo>
                <a:lnTo>
                  <a:pt x="101" y="88"/>
                </a:lnTo>
                <a:lnTo>
                  <a:pt x="70" y="90"/>
                </a:lnTo>
                <a:lnTo>
                  <a:pt x="52" y="93"/>
                </a:lnTo>
                <a:lnTo>
                  <a:pt x="37" y="97"/>
                </a:lnTo>
                <a:lnTo>
                  <a:pt x="19" y="106"/>
                </a:lnTo>
                <a:lnTo>
                  <a:pt x="0" y="117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10" name="Freeform 52"/>
          <p:cNvSpPr>
            <a:spLocks/>
          </p:cNvSpPr>
          <p:nvPr/>
        </p:nvSpPr>
        <p:spPr bwMode="auto">
          <a:xfrm>
            <a:off x="3984625" y="5338763"/>
            <a:ext cx="101600" cy="192087"/>
          </a:xfrm>
          <a:custGeom>
            <a:avLst/>
            <a:gdLst>
              <a:gd name="T0" fmla="*/ 2147483647 w 64"/>
              <a:gd name="T1" fmla="*/ 0 h 121"/>
              <a:gd name="T2" fmla="*/ 2147483647 w 64"/>
              <a:gd name="T3" fmla="*/ 0 h 121"/>
              <a:gd name="T4" fmla="*/ 2147483647 w 64"/>
              <a:gd name="T5" fmla="*/ 2147483647 h 121"/>
              <a:gd name="T6" fmla="*/ 2147483647 w 64"/>
              <a:gd name="T7" fmla="*/ 2147483647 h 121"/>
              <a:gd name="T8" fmla="*/ 2147483647 w 64"/>
              <a:gd name="T9" fmla="*/ 2147483647 h 121"/>
              <a:gd name="T10" fmla="*/ 2147483647 w 64"/>
              <a:gd name="T11" fmla="*/ 2147483647 h 121"/>
              <a:gd name="T12" fmla="*/ 2147483647 w 64"/>
              <a:gd name="T13" fmla="*/ 2147483647 h 121"/>
              <a:gd name="T14" fmla="*/ 2147483647 w 64"/>
              <a:gd name="T15" fmla="*/ 2147483647 h 121"/>
              <a:gd name="T16" fmla="*/ 2147483647 w 64"/>
              <a:gd name="T17" fmla="*/ 2147483647 h 121"/>
              <a:gd name="T18" fmla="*/ 0 w 64"/>
              <a:gd name="T19" fmla="*/ 2147483647 h 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4"/>
              <a:gd name="T31" fmla="*/ 0 h 121"/>
              <a:gd name="T32" fmla="*/ 64 w 64"/>
              <a:gd name="T33" fmla="*/ 121 h 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4" h="121">
                <a:moveTo>
                  <a:pt x="64" y="0"/>
                </a:moveTo>
                <a:lnTo>
                  <a:pt x="64" y="0"/>
                </a:lnTo>
                <a:lnTo>
                  <a:pt x="62" y="13"/>
                </a:lnTo>
                <a:lnTo>
                  <a:pt x="60" y="28"/>
                </a:lnTo>
                <a:lnTo>
                  <a:pt x="55" y="44"/>
                </a:lnTo>
                <a:lnTo>
                  <a:pt x="47" y="63"/>
                </a:lnTo>
                <a:lnTo>
                  <a:pt x="36" y="83"/>
                </a:lnTo>
                <a:lnTo>
                  <a:pt x="20" y="103"/>
                </a:lnTo>
                <a:lnTo>
                  <a:pt x="11" y="112"/>
                </a:lnTo>
                <a:lnTo>
                  <a:pt x="0" y="121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11" name="Freeform 53"/>
          <p:cNvSpPr>
            <a:spLocks/>
          </p:cNvSpPr>
          <p:nvPr/>
        </p:nvSpPr>
        <p:spPr bwMode="auto">
          <a:xfrm>
            <a:off x="3163888" y="6137275"/>
            <a:ext cx="842962" cy="115888"/>
          </a:xfrm>
          <a:custGeom>
            <a:avLst/>
            <a:gdLst>
              <a:gd name="T0" fmla="*/ 2147483647 w 531"/>
              <a:gd name="T1" fmla="*/ 0 h 73"/>
              <a:gd name="T2" fmla="*/ 2147483647 w 531"/>
              <a:gd name="T3" fmla="*/ 2147483647 h 73"/>
              <a:gd name="T4" fmla="*/ 0 w 531"/>
              <a:gd name="T5" fmla="*/ 2147483647 h 73"/>
              <a:gd name="T6" fmla="*/ 0 w 531"/>
              <a:gd name="T7" fmla="*/ 0 h 73"/>
              <a:gd name="T8" fmla="*/ 0 60000 65536"/>
              <a:gd name="T9" fmla="*/ 0 60000 65536"/>
              <a:gd name="T10" fmla="*/ 0 60000 65536"/>
              <a:gd name="T11" fmla="*/ 0 60000 65536"/>
              <a:gd name="T12" fmla="*/ 0 w 531"/>
              <a:gd name="T13" fmla="*/ 0 h 73"/>
              <a:gd name="T14" fmla="*/ 531 w 531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1" h="73">
                <a:moveTo>
                  <a:pt x="531" y="0"/>
                </a:moveTo>
                <a:lnTo>
                  <a:pt x="531" y="73"/>
                </a:lnTo>
                <a:lnTo>
                  <a:pt x="0" y="73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12" name="Line 54"/>
          <p:cNvSpPr>
            <a:spLocks noChangeShapeType="1"/>
          </p:cNvSpPr>
          <p:nvPr/>
        </p:nvSpPr>
        <p:spPr bwMode="auto">
          <a:xfrm flipV="1">
            <a:off x="3587750" y="6253163"/>
            <a:ext cx="1588" cy="18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13" name="Freeform 55"/>
          <p:cNvSpPr>
            <a:spLocks/>
          </p:cNvSpPr>
          <p:nvPr/>
        </p:nvSpPr>
        <p:spPr bwMode="auto">
          <a:xfrm>
            <a:off x="5057775" y="6137275"/>
            <a:ext cx="844550" cy="115888"/>
          </a:xfrm>
          <a:custGeom>
            <a:avLst/>
            <a:gdLst>
              <a:gd name="T0" fmla="*/ 2147483647 w 532"/>
              <a:gd name="T1" fmla="*/ 0 h 73"/>
              <a:gd name="T2" fmla="*/ 2147483647 w 532"/>
              <a:gd name="T3" fmla="*/ 2147483647 h 73"/>
              <a:gd name="T4" fmla="*/ 0 w 532"/>
              <a:gd name="T5" fmla="*/ 2147483647 h 73"/>
              <a:gd name="T6" fmla="*/ 0 w 532"/>
              <a:gd name="T7" fmla="*/ 0 h 73"/>
              <a:gd name="T8" fmla="*/ 0 60000 65536"/>
              <a:gd name="T9" fmla="*/ 0 60000 65536"/>
              <a:gd name="T10" fmla="*/ 0 60000 65536"/>
              <a:gd name="T11" fmla="*/ 0 60000 65536"/>
              <a:gd name="T12" fmla="*/ 0 w 532"/>
              <a:gd name="T13" fmla="*/ 0 h 73"/>
              <a:gd name="T14" fmla="*/ 532 w 532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2" h="73">
                <a:moveTo>
                  <a:pt x="532" y="0"/>
                </a:moveTo>
                <a:lnTo>
                  <a:pt x="532" y="73"/>
                </a:lnTo>
                <a:lnTo>
                  <a:pt x="0" y="73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14" name="Line 56"/>
          <p:cNvSpPr>
            <a:spLocks noChangeShapeType="1"/>
          </p:cNvSpPr>
          <p:nvPr/>
        </p:nvSpPr>
        <p:spPr bwMode="auto">
          <a:xfrm flipV="1">
            <a:off x="5480050" y="6253163"/>
            <a:ext cx="1588" cy="18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15" name="Freeform 57"/>
          <p:cNvSpPr>
            <a:spLocks/>
          </p:cNvSpPr>
          <p:nvPr/>
        </p:nvSpPr>
        <p:spPr bwMode="auto">
          <a:xfrm>
            <a:off x="2651125" y="4160838"/>
            <a:ext cx="1889125" cy="119062"/>
          </a:xfrm>
          <a:custGeom>
            <a:avLst/>
            <a:gdLst>
              <a:gd name="T0" fmla="*/ 0 w 1190"/>
              <a:gd name="T1" fmla="*/ 0 h 75"/>
              <a:gd name="T2" fmla="*/ 2147483647 w 1190"/>
              <a:gd name="T3" fmla="*/ 0 h 75"/>
              <a:gd name="T4" fmla="*/ 2147483647 w 1190"/>
              <a:gd name="T5" fmla="*/ 2147483647 h 75"/>
              <a:gd name="T6" fmla="*/ 0 60000 65536"/>
              <a:gd name="T7" fmla="*/ 0 60000 65536"/>
              <a:gd name="T8" fmla="*/ 0 60000 65536"/>
              <a:gd name="T9" fmla="*/ 0 w 1190"/>
              <a:gd name="T10" fmla="*/ 0 h 75"/>
              <a:gd name="T11" fmla="*/ 1190 w 1190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0" h="75">
                <a:moveTo>
                  <a:pt x="0" y="0"/>
                </a:moveTo>
                <a:lnTo>
                  <a:pt x="900" y="0"/>
                </a:lnTo>
                <a:lnTo>
                  <a:pt x="1190" y="7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16" name="TextBox 110"/>
          <p:cNvSpPr txBox="1">
            <a:spLocks noChangeArrowheads="1"/>
          </p:cNvSpPr>
          <p:nvPr/>
        </p:nvSpPr>
        <p:spPr bwMode="auto">
          <a:xfrm>
            <a:off x="1335088" y="1752600"/>
            <a:ext cx="16081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(a) Simplest pathway</a:t>
            </a:r>
          </a:p>
          <a:p>
            <a:pPr algn="l"/>
            <a:r>
              <a:rPr lang="en-US" sz="1200" b="1"/>
              <a:t>      (1 capillary bed)</a:t>
            </a:r>
          </a:p>
        </p:txBody>
      </p:sp>
      <p:sp>
        <p:nvSpPr>
          <p:cNvPr id="15417" name="TextBox 112"/>
          <p:cNvSpPr txBox="1">
            <a:spLocks noChangeArrowheads="1"/>
          </p:cNvSpPr>
          <p:nvPr/>
        </p:nvSpPr>
        <p:spPr bwMode="auto">
          <a:xfrm>
            <a:off x="1335088" y="2819400"/>
            <a:ext cx="15938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(b) Portal system </a:t>
            </a:r>
          </a:p>
          <a:p>
            <a:pPr algn="l"/>
            <a:r>
              <a:rPr lang="en-US" sz="1200" b="1"/>
              <a:t>      (2 capillary beds)</a:t>
            </a:r>
          </a:p>
        </p:txBody>
      </p:sp>
      <p:sp>
        <p:nvSpPr>
          <p:cNvPr id="15418" name="TextBox 113"/>
          <p:cNvSpPr txBox="1">
            <a:spLocks noChangeArrowheads="1"/>
          </p:cNvSpPr>
          <p:nvPr/>
        </p:nvSpPr>
        <p:spPr bwMode="auto">
          <a:xfrm>
            <a:off x="1335088" y="4051300"/>
            <a:ext cx="13525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(c) Arteriovenous</a:t>
            </a:r>
          </a:p>
          <a:p>
            <a:pPr algn="l"/>
            <a:r>
              <a:rPr lang="en-US" sz="1200" b="1"/>
              <a:t>     anastomosis</a:t>
            </a:r>
          </a:p>
          <a:p>
            <a:pPr algn="l"/>
            <a:r>
              <a:rPr lang="en-US" sz="1200" b="1"/>
              <a:t>     (shunt)</a:t>
            </a:r>
          </a:p>
        </p:txBody>
      </p:sp>
      <p:sp>
        <p:nvSpPr>
          <p:cNvPr id="15419" name="TextBox 114"/>
          <p:cNvSpPr txBox="1">
            <a:spLocks noChangeArrowheads="1"/>
          </p:cNvSpPr>
          <p:nvPr/>
        </p:nvSpPr>
        <p:spPr bwMode="auto">
          <a:xfrm>
            <a:off x="3098800" y="6464300"/>
            <a:ext cx="13192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 algn="l">
              <a:defRPr/>
            </a:pPr>
            <a:r>
              <a:rPr lang="en-US" sz="1200" b="1" dirty="0">
                <a:latin typeface="Arial" pitchFamily="34" charset="0"/>
                <a:ea typeface="+mn-ea"/>
                <a:cs typeface="Arial" pitchFamily="34" charset="0"/>
              </a:rPr>
              <a:t>(d) Venous</a:t>
            </a:r>
          </a:p>
          <a:p>
            <a:pPr marL="242888" indent="-242888" algn="l">
              <a:defRPr/>
            </a:pPr>
            <a:r>
              <a:rPr lang="en-US" sz="1200" b="1" dirty="0">
                <a:latin typeface="Arial" pitchFamily="34" charset="0"/>
                <a:ea typeface="+mn-ea"/>
                <a:cs typeface="Arial" pitchFamily="34" charset="0"/>
              </a:rPr>
              <a:t>     	</a:t>
            </a:r>
            <a:r>
              <a:rPr lang="en-US" sz="1200" b="1" dirty="0" err="1">
                <a:latin typeface="Arial" pitchFamily="34" charset="0"/>
                <a:ea typeface="+mn-ea"/>
                <a:cs typeface="Arial" pitchFamily="34" charset="0"/>
              </a:rPr>
              <a:t>anastomoses</a:t>
            </a:r>
            <a:endParaRPr lang="en-US" sz="12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420" name="TextBox 115"/>
          <p:cNvSpPr txBox="1">
            <a:spLocks noChangeArrowheads="1"/>
          </p:cNvSpPr>
          <p:nvPr/>
        </p:nvSpPr>
        <p:spPr bwMode="auto">
          <a:xfrm>
            <a:off x="4902200" y="6451600"/>
            <a:ext cx="12890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/>
              <a:t>(e) Arterial</a:t>
            </a:r>
          </a:p>
          <a:p>
            <a:pPr algn="l"/>
            <a:r>
              <a:rPr lang="en-US" sz="1200" b="1"/>
              <a:t>     anastomoses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20&amp;#x0D;&amp;#x0A;FlexArt&amp;quot;&quot;/&gt;&lt;property id=&quot;20307&quot; value=&quot;257&quot;/&gt;&lt;/object&gt;&lt;object type=&quot;3&quot; unique_id=&quot;154456&quot;&gt;&lt;property id=&quot;20148&quot; value=&quot;5&quot;/&gt;&lt;property id=&quot;20300&quot; value=&quot;Slide 2 - &amp;quot;Co 20&amp;quot;&quot;/&gt;&lt;property id=&quot;20307&quot; value=&quot;264&quot;/&gt;&lt;/object&gt;&lt;object type=&quot;3&quot; unique_id=&quot;204344&quot;&gt;&lt;property id=&quot;20148&quot; value=&quot;5&quot;/&gt;&lt;property id=&quot;20300&quot; value=&quot;Slide 3 - &amp;quot;Fig. 20.1&amp;quot;&quot;/&gt;&lt;property id=&quot;20307&quot; value=&quot;265&quot;/&gt;&lt;/object&gt;&lt;object type=&quot;3&quot; unique_id=&quot;204345&quot;&gt;&lt;property id=&quot;20148&quot; value=&quot;5&quot;/&gt;&lt;property id=&quot;20300&quot; value=&quot;Slide 4 - &amp;quot;Fig. 20.2&amp;quot;&quot;/&gt;&lt;property id=&quot;20307&quot; value=&quot;266&quot;/&gt;&lt;/object&gt;&lt;object type=&quot;3&quot; unique_id=&quot;204346&quot;&gt;&lt;property id=&quot;20148&quot; value=&quot;5&quot;/&gt;&lt;property id=&quot;20300&quot; value=&quot;Slide 5 - &amp;quot;Fig. 20.3&amp;quot;&quot;/&gt;&lt;property id=&quot;20307&quot; value=&quot;267&quot;/&gt;&lt;/object&gt;&lt;object type=&quot;3&quot; unique_id=&quot;204347&quot;&gt;&lt;property id=&quot;20148&quot; value=&quot;5&quot;/&gt;&lt;property id=&quot;20300&quot; value=&quot;Slide 6 - &amp;quot;Fig. 20.4&amp;quot;&quot;/&gt;&lt;property id=&quot;20307&quot; value=&quot;268&quot;/&gt;&lt;/object&gt;&lt;object type=&quot;3&quot; unique_id=&quot;204348&quot;&gt;&lt;property id=&quot;20148&quot; value=&quot;5&quot;/&gt;&lt;property id=&quot;20300&quot; value=&quot;Slide 7 - &amp;quot;Fig. 20.5&amp;quot;&quot;/&gt;&lt;property id=&quot;20307&quot; value=&quot;269&quot;/&gt;&lt;/object&gt;&lt;object type=&quot;3&quot; unique_id=&quot;204349&quot;&gt;&lt;property id=&quot;20148&quot; value=&quot;5&quot;/&gt;&lt;property id=&quot;20300&quot; value=&quot;Slide 8 - &amp;quot;Fig. 20.6&amp;quot;&quot;/&gt;&lt;property id=&quot;20307&quot; value=&quot;270&quot;/&gt;&lt;/object&gt;&lt;object type=&quot;3&quot; unique_id=&quot;204350&quot;&gt;&lt;property id=&quot;20148&quot; value=&quot;5&quot;/&gt;&lt;property id=&quot;20300&quot; value=&quot;Slide 9 - &amp;quot;Fig. 20.7&amp;quot;&quot;/&gt;&lt;property id=&quot;20307&quot; value=&quot;271&quot;/&gt;&lt;/object&gt;&lt;object type=&quot;3&quot; unique_id=&quot;204351&quot;&gt;&lt;property id=&quot;20148&quot; value=&quot;5&quot;/&gt;&lt;property id=&quot;20300&quot; value=&quot;Slide 10 - &amp;quot;Fig. 20.8&amp;quot;&quot;/&gt;&lt;property id=&quot;20307&quot; value=&quot;272&quot;/&gt;&lt;/object&gt;&lt;object type=&quot;3&quot; unique_id=&quot;204352&quot;&gt;&lt;property id=&quot;20148&quot; value=&quot;5&quot;/&gt;&lt;property id=&quot;20300&quot; value=&quot;Slide 11 - &amp;quot;Fig. 20.9&amp;quot;&quot;/&gt;&lt;property id=&quot;20307&quot; value=&quot;273&quot;/&gt;&lt;/object&gt;&lt;object type=&quot;3&quot; unique_id=&quot;204353&quot;&gt;&lt;property id=&quot;20148&quot; value=&quot;5&quot;/&gt;&lt;property id=&quot;20300&quot; value=&quot;Slide 12 - &amp;quot;Fig. 20.10&amp;quot;&quot;/&gt;&lt;property id=&quot;20307&quot; value=&quot;274&quot;/&gt;&lt;/object&gt;&lt;object type=&quot;3&quot; unique_id=&quot;204354&quot;&gt;&lt;property id=&quot;20148&quot; value=&quot;5&quot;/&gt;&lt;property id=&quot;20300&quot; value=&quot;Slide 13 - &amp;quot;Fig. 20.11&amp;quot;&quot;/&gt;&lt;property id=&quot;20307&quot; value=&quot;284&quot;/&gt;&lt;/object&gt;&lt;object type=&quot;3&quot; unique_id=&quot;204355&quot;&gt;&lt;property id=&quot;20148&quot; value=&quot;5&quot;/&gt;&lt;property id=&quot;20300&quot; value=&quot;Slide 14 - &amp;quot;Fig. 20.12&amp;quot;&quot;/&gt;&lt;property id=&quot;20307&quot; value=&quot;283&quot;/&gt;&lt;/object&gt;&lt;object type=&quot;3&quot; unique_id=&quot;204356&quot;&gt;&lt;property id=&quot;20148&quot; value=&quot;5&quot;/&gt;&lt;property id=&quot;20300&quot; value=&quot;Slide 15 - &amp;quot;Table 20.1&amp;quot;&quot;/&gt;&lt;property id=&quot;20307&quot; value=&quot;282&quot;/&gt;&lt;/object&gt;&lt;object type=&quot;3&quot; unique_id=&quot;204357&quot;&gt;&lt;property id=&quot;20148&quot; value=&quot;5&quot;/&gt;&lt;property id=&quot;20300&quot; value=&quot;Slide 16 - &amp;quot;Fig. 20.13&amp;quot;&quot;/&gt;&lt;property id=&quot;20307&quot; value=&quot;281&quot;/&gt;&lt;/object&gt;&lt;object type=&quot;3&quot; unique_id=&quot;204358&quot;&gt;&lt;property id=&quot;20148&quot; value=&quot;5&quot;/&gt;&lt;property id=&quot;20300&quot; value=&quot;Slide 17 - &amp;quot;Fig. 20.14&amp;quot;&quot;/&gt;&lt;property id=&quot;20307&quot; value=&quot;280&quot;/&gt;&lt;/object&gt;&lt;object type=&quot;3&quot; unique_id=&quot;204359&quot;&gt;&lt;property id=&quot;20148&quot; value=&quot;5&quot;/&gt;&lt;property id=&quot;20300&quot; value=&quot;Slide 18 - &amp;quot;Fig. 20.15&amp;quot;&quot;/&gt;&lt;property id=&quot;20307&quot; value=&quot;279&quot;/&gt;&lt;/object&gt;&lt;object type=&quot;3&quot; unique_id=&quot;204360&quot;&gt;&lt;property id=&quot;20148&quot; value=&quot;5&quot;/&gt;&lt;property id=&quot;20300&quot; value=&quot;Slide 19 - &amp;quot;Fig. 20.16&amp;quot;&quot;/&gt;&lt;property id=&quot;20307&quot; value=&quot;278&quot;/&gt;&lt;/object&gt;&lt;object type=&quot;3&quot; unique_id=&quot;204361&quot;&gt;&lt;property id=&quot;20148&quot; value=&quot;5&quot;/&gt;&lt;property id=&quot;20300&quot; value=&quot;Slide 20 - &amp;quot;Fig. 20.17&amp;quot;&quot;/&gt;&lt;property id=&quot;20307&quot; value=&quot;277&quot;/&gt;&lt;/object&gt;&lt;object type=&quot;3&quot; unique_id=&quot;204362&quot;&gt;&lt;property id=&quot;20148&quot; value=&quot;5&quot;/&gt;&lt;property id=&quot;20300&quot; value=&quot;Slide 21 - &amp;quot;Fig. 20.18&amp;quot;&quot;/&gt;&lt;property id=&quot;20307&quot; value=&quot;276&quot;/&gt;&lt;/object&gt;&lt;object type=&quot;3&quot; unique_id=&quot;204363&quot;&gt;&lt;property id=&quot;20148&quot; value=&quot;5&quot;/&gt;&lt;property id=&quot;20300&quot; value=&quot;Slide 22 - &amp;quot;Fig. 20.19&amp;quot;&quot;/&gt;&lt;property id=&quot;20307&quot; value=&quot;275&quot;/&gt;&lt;/object&gt;&lt;object type=&quot;3&quot; unique_id=&quot;204364&quot;&gt;&lt;property id=&quot;20148&quot; value=&quot;5&quot;/&gt;&lt;property id=&quot;20300&quot; value=&quot;Slide 23 - &amp;quot;Fig. 20.20&amp;quot;&quot;/&gt;&lt;property id=&quot;20307&quot; value=&quot;292&quot;/&gt;&lt;/object&gt;&lt;object type=&quot;3&quot; unique_id=&quot;204365&quot;&gt;&lt;property id=&quot;20148&quot; value=&quot;5&quot;/&gt;&lt;property id=&quot;20300&quot; value=&quot;Slide 24 - &amp;quot;Fig. 20.21&amp;quot;&quot;/&gt;&lt;property id=&quot;20307&quot; value=&quot;291&quot;/&gt;&lt;/object&gt;&lt;object type=&quot;3&quot; unique_id=&quot;204366&quot;&gt;&lt;property id=&quot;20148&quot; value=&quot;5&quot;/&gt;&lt;property id=&quot;20300&quot; value=&quot;Slide 25 - &amp;quot;Fig. 20.22&amp;quot;&quot;/&gt;&lt;property id=&quot;20307&quot; value=&quot;290&quot;/&gt;&lt;/object&gt;&lt;object type=&quot;3&quot; unique_id=&quot;204367&quot;&gt;&lt;property id=&quot;20148&quot; value=&quot;5&quot;/&gt;&lt;property id=&quot;20300&quot; value=&quot;Slide 26 - &amp;quot;Table 20.2&amp;quot;&quot;/&gt;&lt;property id=&quot;20307&quot; value=&quot;289&quot;/&gt;&lt;/object&gt;&lt;object type=&quot;3&quot; unique_id=&quot;204368&quot;&gt;&lt;property id=&quot;20148&quot; value=&quot;5&quot;/&gt;&lt;property id=&quot;20300&quot; value=&quot;Slide 27 - &amp;quot;Fig. 20.23&amp;quot;&quot;/&gt;&lt;property id=&quot;20307&quot; value=&quot;293&quot;/&gt;&lt;/object&gt;&lt;object type=&quot;3&quot; unique_id=&quot;204369&quot;&gt;&lt;property id=&quot;20148&quot; value=&quot;5&quot;/&gt;&lt;property id=&quot;20300&quot; value=&quot;Slide 28 - &amp;quot;Table 20.3a&amp;quot;&quot;/&gt;&lt;property id=&quot;20307&quot; value=&quot;288&quot;/&gt;&lt;/object&gt;&lt;object type=&quot;3&quot; unique_id=&quot;204370&quot;&gt;&lt;property id=&quot;20148&quot; value=&quot;5&quot;/&gt;&lt;property id=&quot;20300&quot; value=&quot;Slide 30 - &amp;quot;Fig. 20.24&amp;quot;&quot;/&gt;&lt;property id=&quot;20307&quot; value=&quot;287&quot;/&gt;&lt;/object&gt;&lt;object type=&quot;3&quot; unique_id=&quot;204371&quot;&gt;&lt;property id=&quot;20148&quot; value=&quot;5&quot;/&gt;&lt;property id=&quot;20300&quot; value=&quot;Slide 29 - &amp;quot;Table 20.3b&amp;quot;&quot;/&gt;&lt;property id=&quot;20307&quot; value=&quot;286&quot;/&gt;&lt;/object&gt;&lt;object type=&quot;3&quot; unique_id=&quot;204372&quot;&gt;&lt;property id=&quot;20148&quot; value=&quot;5&quot;/&gt;&lt;property id=&quot;20300&quot; value=&quot;Slide 32 - &amp;quot;Fig. 20.25&amp;quot;&quot;/&gt;&lt;property id=&quot;20307&quot; value=&quot;285&quot;/&gt;&lt;/object&gt;&lt;object type=&quot;3&quot; unique_id=&quot;204373&quot;&gt;&lt;property id=&quot;20148&quot; value=&quot;5&quot;/&gt;&lt;property id=&quot;20300&quot; value=&quot;Slide 33 - &amp;quot;Table 20.4a&amp;quot;&quot;/&gt;&lt;property id=&quot;20307&quot; value=&quot;294&quot;/&gt;&lt;/object&gt;&lt;object type=&quot;3&quot; unique_id=&quot;204374&quot;&gt;&lt;property id=&quot;20148&quot; value=&quot;5&quot;/&gt;&lt;property id=&quot;20300&quot; value=&quot;Slide 35 - &amp;quot;Fig. 20.26&amp;quot;&quot;/&gt;&lt;property id=&quot;20307&quot; value=&quot;295&quot;/&gt;&lt;/object&gt;&lt;object type=&quot;3&quot; unique_id=&quot;204375&quot;&gt;&lt;property id=&quot;20148&quot; value=&quot;5&quot;/&gt;&lt;property id=&quot;20300&quot; value=&quot;Slide 37 - &amp;quot;Fig. 20.27&amp;quot;&quot;/&gt;&lt;property id=&quot;20307&quot; value=&quot;296&quot;/&gt;&lt;/object&gt;&lt;object type=&quot;3&quot; unique_id=&quot;204376&quot;&gt;&lt;property id=&quot;20148&quot; value=&quot;5&quot;/&gt;&lt;property id=&quot;20300&quot; value=&quot;Slide 38 - &amp;quot;Table 20.5b&amp;quot;&quot;/&gt;&lt;property id=&quot;20307&quot; value=&quot;297&quot;/&gt;&lt;/object&gt;&lt;object type=&quot;3&quot; unique_id=&quot;204377&quot;&gt;&lt;property id=&quot;20148&quot; value=&quot;5&quot;/&gt;&lt;property id=&quot;20300&quot; value=&quot;Slide 39 - &amp;quot;Table 20.6a&amp;quot;&quot;/&gt;&lt;property id=&quot;20307&quot; value=&quot;299&quot;/&gt;&lt;/object&gt;&lt;object type=&quot;3&quot; unique_id=&quot;204378&quot;&gt;&lt;property id=&quot;20148&quot; value=&quot;5&quot;/&gt;&lt;property id=&quot;20300&quot; value=&quot;Slide 41 - &amp;quot;Fig. 20.28&amp;quot;&quot;/&gt;&lt;property id=&quot;20307&quot; value=&quot;298&quot;/&gt;&lt;/object&gt;&lt;object type=&quot;3&quot; unique_id=&quot;204379&quot;&gt;&lt;property id=&quot;20148&quot; value=&quot;5&quot;/&gt;&lt;property id=&quot;20300&quot; value=&quot;Slide 43 - &amp;quot;Fig. 20.29&amp;quot;&quot;/&gt;&lt;property id=&quot;20307&quot; value=&quot;300&quot;/&gt;&lt;/object&gt;&lt;object type=&quot;3&quot; unique_id=&quot;204380&quot;&gt;&lt;property id=&quot;20148&quot; value=&quot;5&quot;/&gt;&lt;property id=&quot;20300&quot; value=&quot;Slide 45 - &amp;quot;Fig. 20.30&amp;quot;&quot;/&gt;&lt;property id=&quot;20307&quot; value=&quot;305&quot;/&gt;&lt;/object&gt;&lt;object type=&quot;3&quot; unique_id=&quot;204381&quot;&gt;&lt;property id=&quot;20148&quot; value=&quot;5&quot;/&gt;&lt;property id=&quot;20300&quot; value=&quot;Slide 47 - &amp;quot;Fig. 20.31&amp;quot;&quot;/&gt;&lt;property id=&quot;20307&quot; value=&quot;304&quot;/&gt;&lt;/object&gt;&lt;object type=&quot;3&quot; unique_id=&quot;204382&quot;&gt;&lt;property id=&quot;20148&quot; value=&quot;5&quot;/&gt;&lt;property id=&quot;20300&quot; value=&quot;Slide 48 - &amp;quot;Table 20.7d&amp;quot;&quot;/&gt;&lt;property id=&quot;20307&quot; value=&quot;306&quot;/&gt;&lt;/object&gt;&lt;object type=&quot;3&quot; unique_id=&quot;204383&quot;&gt;&lt;property id=&quot;20148&quot; value=&quot;5&quot;/&gt;&lt;property id=&quot;20300&quot; value=&quot;Slide 50 - &amp;quot;Fig. 20.32&amp;quot;&quot;/&gt;&lt;property id=&quot;20307&quot; value=&quot;303&quot;/&gt;&lt;/object&gt;&lt;object type=&quot;3&quot; unique_id=&quot;204384&quot;&gt;&lt;property id=&quot;20148&quot; value=&quot;5&quot;/&gt;&lt;property id=&quot;20300&quot; value=&quot;Slide 51 - &amp;quot;Table 20.8b&amp;quot;&quot;/&gt;&lt;property id=&quot;20307&quot; value=&quot;302&quot;/&gt;&lt;/object&gt;&lt;object type=&quot;3&quot; unique_id=&quot;204385&quot;&gt;&lt;property id=&quot;20148&quot; value=&quot;5&quot;/&gt;&lt;property id=&quot;20300&quot; value=&quot;Slide 52 - &amp;quot;Fig. 20.33&amp;quot;&quot;/&gt;&lt;property id=&quot;20307&quot; value=&quot;301&quot;/&gt;&lt;/object&gt;&lt;object type=&quot;3&quot; unique_id=&quot;204386&quot;&gt;&lt;property id=&quot;20148&quot; value=&quot;5&quot;/&gt;&lt;property id=&quot;20300&quot; value=&quot;Slide 54 - &amp;quot;Fig. 20.34&amp;quot;&quot;/&gt;&lt;property id=&quot;20307&quot; value=&quot;307&quot;/&gt;&lt;/object&gt;&lt;object type=&quot;3&quot; unique_id=&quot;204388&quot;&gt;&lt;property id=&quot;20148&quot; value=&quot;5&quot;/&gt;&lt;property id=&quot;20300&quot; value=&quot;Slide 57 - &amp;quot;Fig. 20.35&amp;quot;&quot;/&gt;&lt;property id=&quot;20307&quot; value=&quot;312&quot;/&gt;&lt;/object&gt;&lt;object type=&quot;3&quot; unique_id=&quot;204389&quot;&gt;&lt;property id=&quot;20148&quot; value=&quot;5&quot;/&gt;&lt;property id=&quot;20300&quot; value=&quot;Slide 59 - &amp;quot;Table 20.10a&amp;quot;&quot;/&gt;&lt;property id=&quot;20307&quot; value=&quot;314&quot;/&gt;&lt;/object&gt;&lt;object type=&quot;3&quot; unique_id=&quot;204390&quot;&gt;&lt;property id=&quot;20148&quot; value=&quot;5&quot;/&gt;&lt;property id=&quot;20300&quot; value=&quot;Slide 60 - &amp;quot;Table 20.10b&amp;quot;&quot;/&gt;&lt;property id=&quot;20307&quot; value=&quot;311&quot;/&gt;&lt;/object&gt;&lt;object type=&quot;3&quot; unique_id=&quot;204391&quot;&gt;&lt;property id=&quot;20148&quot; value=&quot;5&quot;/&gt;&lt;property id=&quot;20300&quot; value=&quot;Slide 61 - &amp;quot;Fig. 20.36&amp;quot;&quot;/&gt;&lt;property id=&quot;20307&quot; value=&quot;310&quot;/&gt;&lt;/object&gt;&lt;object type=&quot;3&quot; unique_id=&quot;204392&quot;&gt;&lt;property id=&quot;20148&quot; value=&quot;5&quot;/&gt;&lt;property id=&quot;20300&quot; value=&quot;Slide 62 - &amp;quot;Table. 20.11a&amp;quot;&quot;/&gt;&lt;property id=&quot;20307&quot; value=&quot;309&quot;/&gt;&lt;/object&gt;&lt;object type=&quot;3&quot; unique_id=&quot;204393&quot;&gt;&lt;property id=&quot;20148&quot; value=&quot;5&quot;/&gt;&lt;property id=&quot;20300&quot; value=&quot;Slide 63 - &amp;quot;Fig. 20.37&amp;quot;&quot;/&gt;&lt;property id=&quot;20307&quot; value=&quot;308&quot;/&gt;&lt;/object&gt;&lt;object type=&quot;3&quot; unique_id=&quot;204880&quot;&gt;&lt;property id=&quot;20148&quot; value=&quot;5&quot;/&gt;&lt;property id=&quot;20300&quot; value=&quot;Slide 34 - &amp;quot;Table 20.4b&amp;quot;&quot;/&gt;&lt;property id=&quot;20307&quot; value=&quot;315&quot;/&gt;&lt;/object&gt;&lt;object type=&quot;3&quot; unique_id=&quot;204881&quot;&gt;&lt;property id=&quot;20148&quot; value=&quot;5&quot;/&gt;&lt;property id=&quot;20300&quot; value=&quot;Slide 36 - &amp;quot;Table 20.5a&amp;quot;&quot;/&gt;&lt;property id=&quot;20307&quot; value=&quot;316&quot;/&gt;&lt;/object&gt;&lt;object type=&quot;3&quot; unique_id=&quot;205274&quot;&gt;&lt;property id=&quot;20148&quot; value=&quot;5&quot;/&gt;&lt;property id=&quot;20300&quot; value=&quot;Slide 53 - &amp;quot;Table 20.8c&amp;quot;&quot;/&gt;&lt;property id=&quot;20307&quot; value=&quot;317&quot;/&gt;&lt;/object&gt;&lt;object type=&quot;3&quot; unique_id=&quot;205617&quot;&gt;&lt;property id=&quot;20148&quot; value=&quot;5&quot;/&gt;&lt;property id=&quot;20300&quot; value=&quot;Slide 56 - &amp;quot;Table 20.9b&amp;quot;&quot;/&gt;&lt;property id=&quot;20307&quot; value=&quot;318&quot;/&gt;&lt;/object&gt;&lt;object type=&quot;3&quot; unique_id=&quot;205618&quot;&gt;&lt;property id=&quot;20148&quot; value=&quot;5&quot;/&gt;&lt;property id=&quot;20300&quot; value=&quot;Slide 58 - &amp;quot;Table 20.9c&amp;quot;&quot;/&gt;&lt;property id=&quot;20307&quot; value=&quot;319&quot;/&gt;&lt;/object&gt;&lt;object type=&quot;3&quot; unique_id=&quot;206563&quot;&gt;&lt;property id=&quot;20148&quot; value=&quot;5&quot;/&gt;&lt;property id=&quot;20300&quot; value=&quot;Slide 64 - &amp;quot;Table 20.11b&amp;quot;&quot;/&gt;&lt;property id=&quot;20307&quot; value=&quot;320&quot;/&gt;&lt;/object&gt;&lt;object type=&quot;3&quot; unique_id=&quot;206564&quot;&gt;&lt;property id=&quot;20148&quot; value=&quot;5&quot;/&gt;&lt;property id=&quot;20300&quot; value=&quot;Slide 65 - &amp;quot;Fig. 20.38&amp;quot;&quot;/&gt;&lt;property id=&quot;20307&quot; value=&quot;321&quot;/&gt;&lt;/object&gt;&lt;object type=&quot;3&quot; unique_id=&quot;206565&quot;&gt;&lt;property id=&quot;20148&quot; value=&quot;5&quot;/&gt;&lt;property id=&quot;20300&quot; value=&quot;Slide 66 - &amp;quot;Table 20.12a&amp;quot;&quot;/&gt;&lt;property id=&quot;20307&quot; value=&quot;322&quot;/&gt;&lt;/object&gt;&lt;object type=&quot;3&quot; unique_id=&quot;206566&quot;&gt;&lt;property id=&quot;20148&quot; value=&quot;5&quot;/&gt;&lt;property id=&quot;20300&quot; value=&quot;Slide 67 - &amp;quot;Fig. 20.39&amp;quot;&quot;/&gt;&lt;property id=&quot;20307&quot; value=&quot;323&quot;/&gt;&lt;/object&gt;&lt;object type=&quot;3&quot; unique_id=&quot;206567&quot;&gt;&lt;property id=&quot;20148&quot; value=&quot;5&quot;/&gt;&lt;property id=&quot;20300&quot; value=&quot;Slide 70 - &amp;quot;Table 20.13&amp;quot;&quot;/&gt;&lt;property id=&quot;20307&quot; value=&quot;324&quot;/&gt;&lt;/object&gt;&lt;object type=&quot;3&quot; unique_id=&quot;206568&quot;&gt;&lt;property id=&quot;20148&quot; value=&quot;5&quot;/&gt;&lt;property id=&quot;20300&quot; value=&quot;Slide 69 - &amp;quot;Fig. 20.40&amp;quot;&quot;/&gt;&lt;property id=&quot;20307&quot; value=&quot;325&quot;/&gt;&lt;/object&gt;&lt;object type=&quot;3&quot; unique_id=&quot;208844&quot;&gt;&lt;property id=&quot;20148&quot; value=&quot;5&quot;/&gt;&lt;property id=&quot;20300&quot; value=&quot;Slide 40 - &amp;quot;Table 20.6b&amp;quot;&quot;/&gt;&lt;property id=&quot;20307&quot; value=&quot;326&quot;/&gt;&lt;/object&gt;&lt;object type=&quot;3&quot; unique_id=&quot;208845&quot;&gt;&lt;property id=&quot;20148&quot; value=&quot;5&quot;/&gt;&lt;property id=&quot;20300&quot; value=&quot;Slide 42 - &amp;quot;Table 20.7&amp;quot;&quot;/&gt;&lt;property id=&quot;20307&quot; value=&quot;327&quot;/&gt;&lt;/object&gt;&lt;object type=&quot;3&quot; unique_id=&quot;208846&quot;&gt;&lt;property id=&quot;20148&quot; value=&quot;5&quot;/&gt;&lt;property id=&quot;20300&quot; value=&quot;Slide 44 - &amp;quot;Table 20.7b&amp;quot;&quot;/&gt;&lt;property id=&quot;20307&quot; value=&quot;328&quot;/&gt;&lt;/object&gt;&lt;object type=&quot;3&quot; unique_id=&quot;208847&quot;&gt;&lt;property id=&quot;20148&quot; value=&quot;5&quot;/&gt;&lt;property id=&quot;20300&quot; value=&quot;Slide 46 - &amp;quot;Table 20.7c&amp;quot;&quot;/&gt;&lt;property id=&quot;20307&quot; value=&quot;329&quot;/&gt;&lt;/object&gt;&lt;object type=&quot;3&quot; unique_id=&quot;208848&quot;&gt;&lt;property id=&quot;20148&quot; value=&quot;5&quot;/&gt;&lt;property id=&quot;20300&quot; value=&quot;Slide 49 - &amp;quot;Table 20.8a&amp;quot;&quot;/&gt;&lt;property id=&quot;20307&quot; value=&quot;330&quot;/&gt;&lt;/object&gt;&lt;object type=&quot;3&quot; unique_id=&quot;208849&quot;&gt;&lt;property id=&quot;20148&quot; value=&quot;5&quot;/&gt;&lt;property id=&quot;20300&quot; value=&quot;Slide 55 - &amp;quot;Table 20.9a&amp;quot;&quot;/&gt;&lt;property id=&quot;20307&quot; value=&quot;331&quot;/&gt;&lt;/object&gt;&lt;object type=&quot;3&quot; unique_id=&quot;212350&quot;&gt;&lt;property id=&quot;20148&quot; value=&quot;5&quot;/&gt;&lt;property id=&quot;20300&quot; value=&quot;Slide 71 - &amp;quot;Fig. 20.41&amp;quot;&quot;/&gt;&lt;property id=&quot;20307&quot; value=&quot;332&quot;/&gt;&lt;/object&gt;&lt;object type=&quot;3&quot; unique_id=&quot;382116&quot;&gt;&lt;property id=&quot;20148&quot; value=&quot;5&quot;/&gt;&lt;property id=&quot;20300&quot; value=&quot;Slide 31 - &amp;quot;Table 20.3c&amp;quot;&quot;/&gt;&lt;property id=&quot;20307&quot; value=&quot;334&quot;/&gt;&lt;/object&gt;&lt;object type=&quot;3&quot; unique_id=&quot;382117&quot;&gt;&lt;property id=&quot;20148&quot; value=&quot;5&quot;/&gt;&lt;property id=&quot;20300&quot; value=&quot;Slide 68 - &amp;quot;Table 20.12b&amp;quot;&quot;/&gt;&lt;property id=&quot;20307&quot; value=&quot;336&quot;/&gt;&lt;/object&gt;&lt;object type=&quot;3&quot; unique_id=&quot;382118&quot;&gt;&lt;property id=&quot;20148&quot; value=&quot;5&quot;/&gt;&lt;property id=&quot;20300&quot; value=&quot;Slide 72 - &amp;quot;Page 797&amp;quot;&quot;/&gt;&lt;property id=&quot;20307&quot; value=&quot;335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3618</TotalTime>
  <Words>1169</Words>
  <Application>Microsoft Macintosh PowerPoint</Application>
  <PresentationFormat>On-screen Show (4:3)</PresentationFormat>
  <Paragraphs>398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ヒラギノ角ゴ Pro W3</vt:lpstr>
      <vt:lpstr>Symbol</vt:lpstr>
      <vt:lpstr>Tahoma</vt:lpstr>
      <vt:lpstr>Calibri</vt:lpstr>
      <vt:lpstr>Times New Roman</vt:lpstr>
      <vt:lpstr>Helvetica LT Std</vt:lpstr>
      <vt:lpstr>Default Design</vt:lpstr>
      <vt:lpstr>Fig. 20.1</vt:lpstr>
      <vt:lpstr>Fig. 20.2</vt:lpstr>
      <vt:lpstr>Fig. 20.3</vt:lpstr>
      <vt:lpstr>Fig. 20.4</vt:lpstr>
      <vt:lpstr>Fig. 20.5</vt:lpstr>
      <vt:lpstr>Fig. 20.6</vt:lpstr>
      <vt:lpstr>Fig. 20.7</vt:lpstr>
      <vt:lpstr>Fig. 20.8</vt:lpstr>
      <vt:lpstr>Fig. 20.9</vt:lpstr>
      <vt:lpstr>Fig. 20.10</vt:lpstr>
      <vt:lpstr>Fig. 20.11</vt:lpstr>
      <vt:lpstr>Fig. 20.12</vt:lpstr>
      <vt:lpstr>Table 20.1</vt:lpstr>
      <vt:lpstr>Fig. 20.13</vt:lpstr>
      <vt:lpstr>Fig. 20.14</vt:lpstr>
      <vt:lpstr>Fig. 20.15</vt:lpstr>
      <vt:lpstr>Fig. 20.16</vt:lpstr>
      <vt:lpstr>Fig. 20.17</vt:lpstr>
      <vt:lpstr>Fig. 20.19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01 FlexArt</dc:title>
  <dc:creator>Laser</dc:creator>
  <cp:lastModifiedBy>Ty Hoffman</cp:lastModifiedBy>
  <cp:revision>491</cp:revision>
  <dcterms:created xsi:type="dcterms:W3CDTF">2014-12-30T18:12:12Z</dcterms:created>
  <dcterms:modified xsi:type="dcterms:W3CDTF">2014-12-30T18:21:35Z</dcterms:modified>
</cp:coreProperties>
</file>