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2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90BC"/>
    <a:srgbClr val="FFCC00"/>
    <a:srgbClr val="FFFFFF"/>
    <a:srgbClr val="8A9E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344" autoAdjust="0"/>
    <p:restoredTop sz="94660" autoAdjust="0"/>
  </p:normalViewPr>
  <p:slideViewPr>
    <p:cSldViewPr snapToGrid="0" snapToObjects="1" showGuides="1">
      <p:cViewPr varScale="1">
        <p:scale>
          <a:sx n="216" d="100"/>
          <a:sy n="216" d="100"/>
        </p:scale>
        <p:origin x="-2456" y="-104"/>
      </p:cViewPr>
      <p:guideLst>
        <p:guide orient="horz" pos="2205"/>
        <p:guide pos="5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A198AA-3BC1-E042-85F7-CB153697C553}" type="datetimeFigureOut">
              <a:rPr lang="en-US"/>
              <a:pPr/>
              <a:t>12/30/14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AD2522-7332-1541-824F-EE6E20075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2DA14D-3AC3-9B44-ADA0-603027B6C42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A6D50E4-1DFC-584C-9869-1C2F6E884E33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2193B9E-9262-1048-9270-6A34F7D679EF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BE1C431-C490-C940-8153-8E0F46EB1BE1}" type="slidenum">
              <a:rPr lang="en-US" sz="1200"/>
              <a:pPr algn="r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0282C51-DA83-584E-B649-07DA628AE8D5}" type="slidenum">
              <a:rPr lang="en-US" sz="1200"/>
              <a:pPr algn="r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9E48558-AC12-4C48-A3E8-323910C4C0DD}" type="slidenum">
              <a:rPr lang="en-US" sz="1200"/>
              <a:pPr algn="r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17F208C-75A8-F740-8DBD-F15206C62CB5}" type="slidenum">
              <a:rPr lang="en-US" sz="1200"/>
              <a:pPr algn="r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DB3FDD3-A796-4E4B-BA4B-AFEE9611925F}" type="slidenum">
              <a:rPr lang="en-US" sz="1200"/>
              <a:pPr algn="r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50EF70D-FED6-FB47-A5C2-32813B9B59A3}" type="slidenum">
              <a:rPr lang="en-US" sz="1200"/>
              <a:pPr algn="r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DA537C0-4E42-AD43-869C-75C25C7EF47C}" type="slidenum">
              <a:rPr lang="en-US" sz="1200"/>
              <a:pPr algn="r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84B3076-38AF-A342-B1FD-7356A653E7B0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42C46DB-4883-6143-BD29-703DCCC4CF0B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5E3B08A-ED1F-1848-BDF7-04956EBB60FB}" type="slidenum">
              <a:rPr lang="en-US" sz="1200"/>
              <a:pPr algn="r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4239795-1C90-554B-ACEB-A17EC3949829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5C06068-156A-BB45-8001-2B5DD8563935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50FC7E7-D154-AF48-8685-D237D188D277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D14C022-2413-5C45-8492-B757A8A13F22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534C936-0C1A-C843-805B-66275B1070DC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7E5669C-D153-9C41-B972-72FDB706E748}" type="slidenum">
              <a:rPr lang="en-US" sz="1200"/>
              <a:pPr algn="r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CE6ADF3-DF59-C246-B03B-C85875DEF83A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171825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"/>
            <a:ext cx="9144000" cy="65151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7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9688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19.1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532063" y="34925"/>
            <a:ext cx="40798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7172" name="Picture 9" descr="sal03717_19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925" y="542925"/>
            <a:ext cx="272415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Freeform 13"/>
          <p:cNvSpPr>
            <a:spLocks/>
          </p:cNvSpPr>
          <p:nvPr/>
        </p:nvSpPr>
        <p:spPr bwMode="auto">
          <a:xfrm>
            <a:off x="4014788" y="312738"/>
            <a:ext cx="484187" cy="255587"/>
          </a:xfrm>
          <a:custGeom>
            <a:avLst/>
            <a:gdLst>
              <a:gd name="T0" fmla="*/ 2147483647 w 305"/>
              <a:gd name="T1" fmla="*/ 2147483647 h 161"/>
              <a:gd name="T2" fmla="*/ 2147483647 w 305"/>
              <a:gd name="T3" fmla="*/ 2147483647 h 161"/>
              <a:gd name="T4" fmla="*/ 2147483647 w 305"/>
              <a:gd name="T5" fmla="*/ 2147483647 h 161"/>
              <a:gd name="T6" fmla="*/ 2147483647 w 305"/>
              <a:gd name="T7" fmla="*/ 2147483647 h 161"/>
              <a:gd name="T8" fmla="*/ 2147483647 w 305"/>
              <a:gd name="T9" fmla="*/ 2147483647 h 161"/>
              <a:gd name="T10" fmla="*/ 2147483647 w 305"/>
              <a:gd name="T11" fmla="*/ 2147483647 h 161"/>
              <a:gd name="T12" fmla="*/ 2147483647 w 305"/>
              <a:gd name="T13" fmla="*/ 2147483647 h 161"/>
              <a:gd name="T14" fmla="*/ 2147483647 w 305"/>
              <a:gd name="T15" fmla="*/ 2147483647 h 161"/>
              <a:gd name="T16" fmla="*/ 2147483647 w 305"/>
              <a:gd name="T17" fmla="*/ 2147483647 h 161"/>
              <a:gd name="T18" fmla="*/ 2147483647 w 305"/>
              <a:gd name="T19" fmla="*/ 2147483647 h 161"/>
              <a:gd name="T20" fmla="*/ 2147483647 w 305"/>
              <a:gd name="T21" fmla="*/ 2147483647 h 161"/>
              <a:gd name="T22" fmla="*/ 2147483647 w 305"/>
              <a:gd name="T23" fmla="*/ 2147483647 h 161"/>
              <a:gd name="T24" fmla="*/ 2147483647 w 305"/>
              <a:gd name="T25" fmla="*/ 2147483647 h 161"/>
              <a:gd name="T26" fmla="*/ 2147483647 w 305"/>
              <a:gd name="T27" fmla="*/ 2147483647 h 161"/>
              <a:gd name="T28" fmla="*/ 2147483647 w 305"/>
              <a:gd name="T29" fmla="*/ 0 h 161"/>
              <a:gd name="T30" fmla="*/ 0 w 305"/>
              <a:gd name="T31" fmla="*/ 2147483647 h 161"/>
              <a:gd name="T32" fmla="*/ 2147483647 w 305"/>
              <a:gd name="T33" fmla="*/ 2147483647 h 161"/>
              <a:gd name="T34" fmla="*/ 2147483647 w 305"/>
              <a:gd name="T35" fmla="*/ 2147483647 h 161"/>
              <a:gd name="T36" fmla="*/ 2147483647 w 305"/>
              <a:gd name="T37" fmla="*/ 2147483647 h 161"/>
              <a:gd name="T38" fmla="*/ 2147483647 w 305"/>
              <a:gd name="T39" fmla="*/ 2147483647 h 161"/>
              <a:gd name="T40" fmla="*/ 2147483647 w 305"/>
              <a:gd name="T41" fmla="*/ 2147483647 h 161"/>
              <a:gd name="T42" fmla="*/ 2147483647 w 305"/>
              <a:gd name="T43" fmla="*/ 2147483647 h 161"/>
              <a:gd name="T44" fmla="*/ 2147483647 w 305"/>
              <a:gd name="T45" fmla="*/ 2147483647 h 161"/>
              <a:gd name="T46" fmla="*/ 2147483647 w 305"/>
              <a:gd name="T47" fmla="*/ 2147483647 h 161"/>
              <a:gd name="T48" fmla="*/ 2147483647 w 305"/>
              <a:gd name="T49" fmla="*/ 2147483647 h 161"/>
              <a:gd name="T50" fmla="*/ 2147483647 w 305"/>
              <a:gd name="T51" fmla="*/ 2147483647 h 161"/>
              <a:gd name="T52" fmla="*/ 2147483647 w 305"/>
              <a:gd name="T53" fmla="*/ 2147483647 h 161"/>
              <a:gd name="T54" fmla="*/ 2147483647 w 305"/>
              <a:gd name="T55" fmla="*/ 2147483647 h 161"/>
              <a:gd name="T56" fmla="*/ 2147483647 w 305"/>
              <a:gd name="T57" fmla="*/ 2147483647 h 161"/>
              <a:gd name="T58" fmla="*/ 2147483647 w 305"/>
              <a:gd name="T59" fmla="*/ 2147483647 h 161"/>
              <a:gd name="T60" fmla="*/ 2147483647 w 305"/>
              <a:gd name="T61" fmla="*/ 2147483647 h 16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05"/>
              <a:gd name="T94" fmla="*/ 0 h 161"/>
              <a:gd name="T95" fmla="*/ 305 w 305"/>
              <a:gd name="T96" fmla="*/ 161 h 16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05" h="161">
                <a:moveTo>
                  <a:pt x="305" y="151"/>
                </a:moveTo>
                <a:lnTo>
                  <a:pt x="305" y="151"/>
                </a:lnTo>
                <a:lnTo>
                  <a:pt x="284" y="125"/>
                </a:lnTo>
                <a:lnTo>
                  <a:pt x="260" y="101"/>
                </a:lnTo>
                <a:lnTo>
                  <a:pt x="234" y="78"/>
                </a:lnTo>
                <a:lnTo>
                  <a:pt x="206" y="58"/>
                </a:lnTo>
                <a:lnTo>
                  <a:pt x="191" y="49"/>
                </a:lnTo>
                <a:lnTo>
                  <a:pt x="175" y="40"/>
                </a:lnTo>
                <a:lnTo>
                  <a:pt x="159" y="34"/>
                </a:lnTo>
                <a:lnTo>
                  <a:pt x="142" y="27"/>
                </a:lnTo>
                <a:lnTo>
                  <a:pt x="126" y="22"/>
                </a:lnTo>
                <a:lnTo>
                  <a:pt x="108" y="19"/>
                </a:lnTo>
                <a:lnTo>
                  <a:pt x="90" y="18"/>
                </a:lnTo>
                <a:lnTo>
                  <a:pt x="72" y="16"/>
                </a:lnTo>
                <a:lnTo>
                  <a:pt x="82" y="0"/>
                </a:lnTo>
                <a:lnTo>
                  <a:pt x="0" y="29"/>
                </a:lnTo>
                <a:lnTo>
                  <a:pt x="80" y="65"/>
                </a:lnTo>
                <a:lnTo>
                  <a:pt x="72" y="49"/>
                </a:lnTo>
                <a:lnTo>
                  <a:pt x="88" y="49"/>
                </a:lnTo>
                <a:lnTo>
                  <a:pt x="105" y="50"/>
                </a:lnTo>
                <a:lnTo>
                  <a:pt x="121" y="52"/>
                </a:lnTo>
                <a:lnTo>
                  <a:pt x="136" y="57"/>
                </a:lnTo>
                <a:lnTo>
                  <a:pt x="152" y="62"/>
                </a:lnTo>
                <a:lnTo>
                  <a:pt x="167" y="67"/>
                </a:lnTo>
                <a:lnTo>
                  <a:pt x="196" y="81"/>
                </a:lnTo>
                <a:lnTo>
                  <a:pt x="224" y="98"/>
                </a:lnTo>
                <a:lnTo>
                  <a:pt x="250" y="117"/>
                </a:lnTo>
                <a:lnTo>
                  <a:pt x="273" y="138"/>
                </a:lnTo>
                <a:lnTo>
                  <a:pt x="296" y="161"/>
                </a:lnTo>
                <a:lnTo>
                  <a:pt x="305" y="151"/>
                </a:lnTo>
                <a:close/>
              </a:path>
            </a:pathLst>
          </a:custGeom>
          <a:solidFill>
            <a:srgbClr val="FFDD00"/>
          </a:solidFill>
          <a:ln w="3175">
            <a:solidFill>
              <a:srgbClr val="F7941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Freeform 14"/>
          <p:cNvSpPr>
            <a:spLocks/>
          </p:cNvSpPr>
          <p:nvPr/>
        </p:nvSpPr>
        <p:spPr bwMode="auto">
          <a:xfrm>
            <a:off x="4641850" y="317500"/>
            <a:ext cx="544513" cy="233363"/>
          </a:xfrm>
          <a:custGeom>
            <a:avLst/>
            <a:gdLst>
              <a:gd name="T0" fmla="*/ 2147483647 w 343"/>
              <a:gd name="T1" fmla="*/ 2147483647 h 147"/>
              <a:gd name="T2" fmla="*/ 2147483647 w 343"/>
              <a:gd name="T3" fmla="*/ 2147483647 h 147"/>
              <a:gd name="T4" fmla="*/ 2147483647 w 343"/>
              <a:gd name="T5" fmla="*/ 2147483647 h 147"/>
              <a:gd name="T6" fmla="*/ 2147483647 w 343"/>
              <a:gd name="T7" fmla="*/ 2147483647 h 147"/>
              <a:gd name="T8" fmla="*/ 2147483647 w 343"/>
              <a:gd name="T9" fmla="*/ 2147483647 h 147"/>
              <a:gd name="T10" fmla="*/ 2147483647 w 343"/>
              <a:gd name="T11" fmla="*/ 2147483647 h 147"/>
              <a:gd name="T12" fmla="*/ 2147483647 w 343"/>
              <a:gd name="T13" fmla="*/ 2147483647 h 147"/>
              <a:gd name="T14" fmla="*/ 2147483647 w 343"/>
              <a:gd name="T15" fmla="*/ 2147483647 h 147"/>
              <a:gd name="T16" fmla="*/ 2147483647 w 343"/>
              <a:gd name="T17" fmla="*/ 0 h 147"/>
              <a:gd name="T18" fmla="*/ 2147483647 w 343"/>
              <a:gd name="T19" fmla="*/ 2147483647 h 147"/>
              <a:gd name="T20" fmla="*/ 2147483647 w 343"/>
              <a:gd name="T21" fmla="*/ 2147483647 h 147"/>
              <a:gd name="T22" fmla="*/ 2147483647 w 343"/>
              <a:gd name="T23" fmla="*/ 2147483647 h 147"/>
              <a:gd name="T24" fmla="*/ 2147483647 w 343"/>
              <a:gd name="T25" fmla="*/ 2147483647 h 147"/>
              <a:gd name="T26" fmla="*/ 2147483647 w 343"/>
              <a:gd name="T27" fmla="*/ 2147483647 h 147"/>
              <a:gd name="T28" fmla="*/ 2147483647 w 343"/>
              <a:gd name="T29" fmla="*/ 2147483647 h 147"/>
              <a:gd name="T30" fmla="*/ 2147483647 w 343"/>
              <a:gd name="T31" fmla="*/ 2147483647 h 147"/>
              <a:gd name="T32" fmla="*/ 2147483647 w 343"/>
              <a:gd name="T33" fmla="*/ 2147483647 h 147"/>
              <a:gd name="T34" fmla="*/ 2147483647 w 343"/>
              <a:gd name="T35" fmla="*/ 2147483647 h 147"/>
              <a:gd name="T36" fmla="*/ 0 w 343"/>
              <a:gd name="T37" fmla="*/ 2147483647 h 147"/>
              <a:gd name="T38" fmla="*/ 2147483647 w 343"/>
              <a:gd name="T39" fmla="*/ 2147483647 h 147"/>
              <a:gd name="T40" fmla="*/ 2147483647 w 343"/>
              <a:gd name="T41" fmla="*/ 2147483647 h 147"/>
              <a:gd name="T42" fmla="*/ 2147483647 w 343"/>
              <a:gd name="T43" fmla="*/ 2147483647 h 147"/>
              <a:gd name="T44" fmla="*/ 2147483647 w 343"/>
              <a:gd name="T45" fmla="*/ 2147483647 h 147"/>
              <a:gd name="T46" fmla="*/ 2147483647 w 343"/>
              <a:gd name="T47" fmla="*/ 2147483647 h 147"/>
              <a:gd name="T48" fmla="*/ 2147483647 w 343"/>
              <a:gd name="T49" fmla="*/ 2147483647 h 147"/>
              <a:gd name="T50" fmla="*/ 2147483647 w 343"/>
              <a:gd name="T51" fmla="*/ 2147483647 h 147"/>
              <a:gd name="T52" fmla="*/ 2147483647 w 343"/>
              <a:gd name="T53" fmla="*/ 2147483647 h 147"/>
              <a:gd name="T54" fmla="*/ 2147483647 w 343"/>
              <a:gd name="T55" fmla="*/ 2147483647 h 147"/>
              <a:gd name="T56" fmla="*/ 2147483647 w 343"/>
              <a:gd name="T57" fmla="*/ 2147483647 h 147"/>
              <a:gd name="T58" fmla="*/ 2147483647 w 343"/>
              <a:gd name="T59" fmla="*/ 2147483647 h 147"/>
              <a:gd name="T60" fmla="*/ 2147483647 w 343"/>
              <a:gd name="T61" fmla="*/ 2147483647 h 147"/>
              <a:gd name="T62" fmla="*/ 2147483647 w 343"/>
              <a:gd name="T63" fmla="*/ 2147483647 h 147"/>
              <a:gd name="T64" fmla="*/ 2147483647 w 343"/>
              <a:gd name="T65" fmla="*/ 2147483647 h 147"/>
              <a:gd name="T66" fmla="*/ 2147483647 w 343"/>
              <a:gd name="T67" fmla="*/ 2147483647 h 147"/>
              <a:gd name="T68" fmla="*/ 2147483647 w 343"/>
              <a:gd name="T69" fmla="*/ 2147483647 h 147"/>
              <a:gd name="T70" fmla="*/ 2147483647 w 343"/>
              <a:gd name="T71" fmla="*/ 2147483647 h 147"/>
              <a:gd name="T72" fmla="*/ 2147483647 w 343"/>
              <a:gd name="T73" fmla="*/ 2147483647 h 1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3"/>
              <a:gd name="T112" fmla="*/ 0 h 147"/>
              <a:gd name="T113" fmla="*/ 343 w 343"/>
              <a:gd name="T114" fmla="*/ 147 h 14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3" h="147">
                <a:moveTo>
                  <a:pt x="343" y="31"/>
                </a:moveTo>
                <a:lnTo>
                  <a:pt x="343" y="31"/>
                </a:lnTo>
                <a:lnTo>
                  <a:pt x="314" y="19"/>
                </a:lnTo>
                <a:lnTo>
                  <a:pt x="281" y="10"/>
                </a:lnTo>
                <a:lnTo>
                  <a:pt x="265" y="5"/>
                </a:lnTo>
                <a:lnTo>
                  <a:pt x="247" y="3"/>
                </a:lnTo>
                <a:lnTo>
                  <a:pt x="229" y="2"/>
                </a:lnTo>
                <a:lnTo>
                  <a:pt x="211" y="0"/>
                </a:lnTo>
                <a:lnTo>
                  <a:pt x="191" y="3"/>
                </a:lnTo>
                <a:lnTo>
                  <a:pt x="172" y="6"/>
                </a:lnTo>
                <a:lnTo>
                  <a:pt x="150" y="13"/>
                </a:lnTo>
                <a:lnTo>
                  <a:pt x="129" y="21"/>
                </a:lnTo>
                <a:lnTo>
                  <a:pt x="108" y="33"/>
                </a:lnTo>
                <a:lnTo>
                  <a:pt x="87" y="47"/>
                </a:lnTo>
                <a:lnTo>
                  <a:pt x="64" y="65"/>
                </a:lnTo>
                <a:lnTo>
                  <a:pt x="41" y="86"/>
                </a:lnTo>
                <a:lnTo>
                  <a:pt x="36" y="67"/>
                </a:lnTo>
                <a:lnTo>
                  <a:pt x="0" y="147"/>
                </a:lnTo>
                <a:lnTo>
                  <a:pt x="82" y="116"/>
                </a:lnTo>
                <a:lnTo>
                  <a:pt x="64" y="109"/>
                </a:lnTo>
                <a:lnTo>
                  <a:pt x="85" y="86"/>
                </a:lnTo>
                <a:lnTo>
                  <a:pt x="108" y="68"/>
                </a:lnTo>
                <a:lnTo>
                  <a:pt x="133" y="52"/>
                </a:lnTo>
                <a:lnTo>
                  <a:pt x="154" y="41"/>
                </a:lnTo>
                <a:lnTo>
                  <a:pt x="177" y="31"/>
                </a:lnTo>
                <a:lnTo>
                  <a:pt x="198" y="24"/>
                </a:lnTo>
                <a:lnTo>
                  <a:pt x="219" y="19"/>
                </a:lnTo>
                <a:lnTo>
                  <a:pt x="239" y="16"/>
                </a:lnTo>
                <a:lnTo>
                  <a:pt x="258" y="16"/>
                </a:lnTo>
                <a:lnTo>
                  <a:pt x="276" y="16"/>
                </a:lnTo>
                <a:lnTo>
                  <a:pt x="292" y="18"/>
                </a:lnTo>
                <a:lnTo>
                  <a:pt x="306" y="21"/>
                </a:lnTo>
                <a:lnTo>
                  <a:pt x="328" y="26"/>
                </a:lnTo>
                <a:lnTo>
                  <a:pt x="343" y="31"/>
                </a:lnTo>
                <a:close/>
              </a:path>
            </a:pathLst>
          </a:custGeom>
          <a:solidFill>
            <a:srgbClr val="FFDD00"/>
          </a:solidFill>
          <a:ln w="3175">
            <a:solidFill>
              <a:srgbClr val="F7941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Freeform 15"/>
          <p:cNvSpPr>
            <a:spLocks/>
          </p:cNvSpPr>
          <p:nvPr/>
        </p:nvSpPr>
        <p:spPr bwMode="auto">
          <a:xfrm>
            <a:off x="3808413" y="5303838"/>
            <a:ext cx="701675" cy="315912"/>
          </a:xfrm>
          <a:custGeom>
            <a:avLst/>
            <a:gdLst>
              <a:gd name="T0" fmla="*/ 2147483647 w 442"/>
              <a:gd name="T1" fmla="*/ 2147483647 h 199"/>
              <a:gd name="T2" fmla="*/ 2147483647 w 442"/>
              <a:gd name="T3" fmla="*/ 2147483647 h 199"/>
              <a:gd name="T4" fmla="*/ 2147483647 w 442"/>
              <a:gd name="T5" fmla="*/ 2147483647 h 199"/>
              <a:gd name="T6" fmla="*/ 2147483647 w 442"/>
              <a:gd name="T7" fmla="*/ 2147483647 h 199"/>
              <a:gd name="T8" fmla="*/ 2147483647 w 442"/>
              <a:gd name="T9" fmla="*/ 2147483647 h 199"/>
              <a:gd name="T10" fmla="*/ 2147483647 w 442"/>
              <a:gd name="T11" fmla="*/ 2147483647 h 199"/>
              <a:gd name="T12" fmla="*/ 2147483647 w 442"/>
              <a:gd name="T13" fmla="*/ 2147483647 h 199"/>
              <a:gd name="T14" fmla="*/ 2147483647 w 442"/>
              <a:gd name="T15" fmla="*/ 2147483647 h 199"/>
              <a:gd name="T16" fmla="*/ 2147483647 w 442"/>
              <a:gd name="T17" fmla="*/ 2147483647 h 199"/>
              <a:gd name="T18" fmla="*/ 2147483647 w 442"/>
              <a:gd name="T19" fmla="*/ 2147483647 h 199"/>
              <a:gd name="T20" fmla="*/ 2147483647 w 442"/>
              <a:gd name="T21" fmla="*/ 2147483647 h 199"/>
              <a:gd name="T22" fmla="*/ 2147483647 w 442"/>
              <a:gd name="T23" fmla="*/ 2147483647 h 199"/>
              <a:gd name="T24" fmla="*/ 2147483647 w 442"/>
              <a:gd name="T25" fmla="*/ 2147483647 h 199"/>
              <a:gd name="T26" fmla="*/ 2147483647 w 442"/>
              <a:gd name="T27" fmla="*/ 2147483647 h 199"/>
              <a:gd name="T28" fmla="*/ 2147483647 w 442"/>
              <a:gd name="T29" fmla="*/ 2147483647 h 199"/>
              <a:gd name="T30" fmla="*/ 2147483647 w 442"/>
              <a:gd name="T31" fmla="*/ 2147483647 h 199"/>
              <a:gd name="T32" fmla="*/ 2147483647 w 442"/>
              <a:gd name="T33" fmla="*/ 2147483647 h 199"/>
              <a:gd name="T34" fmla="*/ 2147483647 w 442"/>
              <a:gd name="T35" fmla="*/ 2147483647 h 199"/>
              <a:gd name="T36" fmla="*/ 2147483647 w 442"/>
              <a:gd name="T37" fmla="*/ 2147483647 h 199"/>
              <a:gd name="T38" fmla="*/ 2147483647 w 442"/>
              <a:gd name="T39" fmla="*/ 2147483647 h 199"/>
              <a:gd name="T40" fmla="*/ 2147483647 w 442"/>
              <a:gd name="T41" fmla="*/ 2147483647 h 199"/>
              <a:gd name="T42" fmla="*/ 0 w 442"/>
              <a:gd name="T43" fmla="*/ 0 h 199"/>
              <a:gd name="T44" fmla="*/ 2147483647 w 442"/>
              <a:gd name="T45" fmla="*/ 2147483647 h 199"/>
              <a:gd name="T46" fmla="*/ 2147483647 w 442"/>
              <a:gd name="T47" fmla="*/ 2147483647 h 199"/>
              <a:gd name="T48" fmla="*/ 2147483647 w 442"/>
              <a:gd name="T49" fmla="*/ 2147483647 h 199"/>
              <a:gd name="T50" fmla="*/ 2147483647 w 442"/>
              <a:gd name="T51" fmla="*/ 2147483647 h 199"/>
              <a:gd name="T52" fmla="*/ 2147483647 w 442"/>
              <a:gd name="T53" fmla="*/ 2147483647 h 199"/>
              <a:gd name="T54" fmla="*/ 2147483647 w 442"/>
              <a:gd name="T55" fmla="*/ 2147483647 h 199"/>
              <a:gd name="T56" fmla="*/ 2147483647 w 442"/>
              <a:gd name="T57" fmla="*/ 2147483647 h 199"/>
              <a:gd name="T58" fmla="*/ 2147483647 w 442"/>
              <a:gd name="T59" fmla="*/ 2147483647 h 199"/>
              <a:gd name="T60" fmla="*/ 2147483647 w 442"/>
              <a:gd name="T61" fmla="*/ 2147483647 h 199"/>
              <a:gd name="T62" fmla="*/ 2147483647 w 442"/>
              <a:gd name="T63" fmla="*/ 2147483647 h 199"/>
              <a:gd name="T64" fmla="*/ 2147483647 w 442"/>
              <a:gd name="T65" fmla="*/ 2147483647 h 199"/>
              <a:gd name="T66" fmla="*/ 2147483647 w 442"/>
              <a:gd name="T67" fmla="*/ 2147483647 h 199"/>
              <a:gd name="T68" fmla="*/ 2147483647 w 442"/>
              <a:gd name="T69" fmla="*/ 2147483647 h 199"/>
              <a:gd name="T70" fmla="*/ 2147483647 w 442"/>
              <a:gd name="T71" fmla="*/ 2147483647 h 199"/>
              <a:gd name="T72" fmla="*/ 2147483647 w 442"/>
              <a:gd name="T73" fmla="*/ 2147483647 h 199"/>
              <a:gd name="T74" fmla="*/ 2147483647 w 442"/>
              <a:gd name="T75" fmla="*/ 2147483647 h 199"/>
              <a:gd name="T76" fmla="*/ 2147483647 w 442"/>
              <a:gd name="T77" fmla="*/ 2147483647 h 199"/>
              <a:gd name="T78" fmla="*/ 2147483647 w 442"/>
              <a:gd name="T79" fmla="*/ 2147483647 h 199"/>
              <a:gd name="T80" fmla="*/ 2147483647 w 442"/>
              <a:gd name="T81" fmla="*/ 2147483647 h 199"/>
              <a:gd name="T82" fmla="*/ 2147483647 w 442"/>
              <a:gd name="T83" fmla="*/ 2147483647 h 199"/>
              <a:gd name="T84" fmla="*/ 2147483647 w 442"/>
              <a:gd name="T85" fmla="*/ 2147483647 h 19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42"/>
              <a:gd name="T130" fmla="*/ 0 h 199"/>
              <a:gd name="T131" fmla="*/ 442 w 442"/>
              <a:gd name="T132" fmla="*/ 199 h 19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42" h="199">
                <a:moveTo>
                  <a:pt x="442" y="193"/>
                </a:moveTo>
                <a:lnTo>
                  <a:pt x="442" y="193"/>
                </a:lnTo>
                <a:lnTo>
                  <a:pt x="406" y="198"/>
                </a:lnTo>
                <a:lnTo>
                  <a:pt x="383" y="199"/>
                </a:lnTo>
                <a:lnTo>
                  <a:pt x="357" y="199"/>
                </a:lnTo>
                <a:lnTo>
                  <a:pt x="331" y="199"/>
                </a:lnTo>
                <a:lnTo>
                  <a:pt x="302" y="198"/>
                </a:lnTo>
                <a:lnTo>
                  <a:pt x="272" y="195"/>
                </a:lnTo>
                <a:lnTo>
                  <a:pt x="241" y="190"/>
                </a:lnTo>
                <a:lnTo>
                  <a:pt x="212" y="183"/>
                </a:lnTo>
                <a:lnTo>
                  <a:pt x="181" y="175"/>
                </a:lnTo>
                <a:lnTo>
                  <a:pt x="151" y="164"/>
                </a:lnTo>
                <a:lnTo>
                  <a:pt x="124" y="151"/>
                </a:lnTo>
                <a:lnTo>
                  <a:pt x="96" y="134"/>
                </a:lnTo>
                <a:lnTo>
                  <a:pt x="71" y="116"/>
                </a:lnTo>
                <a:lnTo>
                  <a:pt x="58" y="105"/>
                </a:lnTo>
                <a:lnTo>
                  <a:pt x="47" y="93"/>
                </a:lnTo>
                <a:lnTo>
                  <a:pt x="37" y="80"/>
                </a:lnTo>
                <a:lnTo>
                  <a:pt x="27" y="67"/>
                </a:lnTo>
                <a:lnTo>
                  <a:pt x="19" y="85"/>
                </a:lnTo>
                <a:lnTo>
                  <a:pt x="0" y="0"/>
                </a:lnTo>
                <a:lnTo>
                  <a:pt x="73" y="48"/>
                </a:lnTo>
                <a:lnTo>
                  <a:pt x="53" y="49"/>
                </a:lnTo>
                <a:lnTo>
                  <a:pt x="63" y="62"/>
                </a:lnTo>
                <a:lnTo>
                  <a:pt x="73" y="75"/>
                </a:lnTo>
                <a:lnTo>
                  <a:pt x="84" y="88"/>
                </a:lnTo>
                <a:lnTo>
                  <a:pt x="96" y="100"/>
                </a:lnTo>
                <a:lnTo>
                  <a:pt x="109" y="110"/>
                </a:lnTo>
                <a:lnTo>
                  <a:pt x="122" y="120"/>
                </a:lnTo>
                <a:lnTo>
                  <a:pt x="151" y="136"/>
                </a:lnTo>
                <a:lnTo>
                  <a:pt x="181" y="151"/>
                </a:lnTo>
                <a:lnTo>
                  <a:pt x="212" y="164"/>
                </a:lnTo>
                <a:lnTo>
                  <a:pt x="243" y="172"/>
                </a:lnTo>
                <a:lnTo>
                  <a:pt x="274" y="180"/>
                </a:lnTo>
                <a:lnTo>
                  <a:pt x="303" y="185"/>
                </a:lnTo>
                <a:lnTo>
                  <a:pt x="333" y="190"/>
                </a:lnTo>
                <a:lnTo>
                  <a:pt x="360" y="193"/>
                </a:lnTo>
                <a:lnTo>
                  <a:pt x="383" y="193"/>
                </a:lnTo>
                <a:lnTo>
                  <a:pt x="422" y="195"/>
                </a:lnTo>
                <a:lnTo>
                  <a:pt x="442" y="193"/>
                </a:lnTo>
                <a:close/>
              </a:path>
            </a:pathLst>
          </a:custGeom>
          <a:solidFill>
            <a:srgbClr val="FDB913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Freeform 16"/>
          <p:cNvSpPr>
            <a:spLocks/>
          </p:cNvSpPr>
          <p:nvPr/>
        </p:nvSpPr>
        <p:spPr bwMode="auto">
          <a:xfrm>
            <a:off x="4595813" y="5302250"/>
            <a:ext cx="692150" cy="395288"/>
          </a:xfrm>
          <a:custGeom>
            <a:avLst/>
            <a:gdLst>
              <a:gd name="T0" fmla="*/ 2147483647 w 436"/>
              <a:gd name="T1" fmla="*/ 0 h 249"/>
              <a:gd name="T2" fmla="*/ 2147483647 w 436"/>
              <a:gd name="T3" fmla="*/ 0 h 249"/>
              <a:gd name="T4" fmla="*/ 2147483647 w 436"/>
              <a:gd name="T5" fmla="*/ 0 h 249"/>
              <a:gd name="T6" fmla="*/ 2147483647 w 436"/>
              <a:gd name="T7" fmla="*/ 2147483647 h 249"/>
              <a:gd name="T8" fmla="*/ 2147483647 w 436"/>
              <a:gd name="T9" fmla="*/ 2147483647 h 249"/>
              <a:gd name="T10" fmla="*/ 2147483647 w 436"/>
              <a:gd name="T11" fmla="*/ 2147483647 h 249"/>
              <a:gd name="T12" fmla="*/ 2147483647 w 436"/>
              <a:gd name="T13" fmla="*/ 2147483647 h 249"/>
              <a:gd name="T14" fmla="*/ 2147483647 w 436"/>
              <a:gd name="T15" fmla="*/ 2147483647 h 249"/>
              <a:gd name="T16" fmla="*/ 2147483647 w 436"/>
              <a:gd name="T17" fmla="*/ 2147483647 h 249"/>
              <a:gd name="T18" fmla="*/ 2147483647 w 436"/>
              <a:gd name="T19" fmla="*/ 2147483647 h 249"/>
              <a:gd name="T20" fmla="*/ 2147483647 w 436"/>
              <a:gd name="T21" fmla="*/ 2147483647 h 249"/>
              <a:gd name="T22" fmla="*/ 2147483647 w 436"/>
              <a:gd name="T23" fmla="*/ 2147483647 h 249"/>
              <a:gd name="T24" fmla="*/ 2147483647 w 436"/>
              <a:gd name="T25" fmla="*/ 2147483647 h 249"/>
              <a:gd name="T26" fmla="*/ 2147483647 w 436"/>
              <a:gd name="T27" fmla="*/ 2147483647 h 249"/>
              <a:gd name="T28" fmla="*/ 2147483647 w 436"/>
              <a:gd name="T29" fmla="*/ 2147483647 h 249"/>
              <a:gd name="T30" fmla="*/ 2147483647 w 436"/>
              <a:gd name="T31" fmla="*/ 2147483647 h 249"/>
              <a:gd name="T32" fmla="*/ 2147483647 w 436"/>
              <a:gd name="T33" fmla="*/ 2147483647 h 249"/>
              <a:gd name="T34" fmla="*/ 2147483647 w 436"/>
              <a:gd name="T35" fmla="*/ 2147483647 h 249"/>
              <a:gd name="T36" fmla="*/ 2147483647 w 436"/>
              <a:gd name="T37" fmla="*/ 2147483647 h 249"/>
              <a:gd name="T38" fmla="*/ 2147483647 w 436"/>
              <a:gd name="T39" fmla="*/ 2147483647 h 249"/>
              <a:gd name="T40" fmla="*/ 2147483647 w 436"/>
              <a:gd name="T41" fmla="*/ 2147483647 h 249"/>
              <a:gd name="T42" fmla="*/ 0 w 436"/>
              <a:gd name="T43" fmla="*/ 2147483647 h 249"/>
              <a:gd name="T44" fmla="*/ 2147483647 w 436"/>
              <a:gd name="T45" fmla="*/ 2147483647 h 249"/>
              <a:gd name="T46" fmla="*/ 2147483647 w 436"/>
              <a:gd name="T47" fmla="*/ 2147483647 h 249"/>
              <a:gd name="T48" fmla="*/ 2147483647 w 436"/>
              <a:gd name="T49" fmla="*/ 2147483647 h 249"/>
              <a:gd name="T50" fmla="*/ 2147483647 w 436"/>
              <a:gd name="T51" fmla="*/ 2147483647 h 249"/>
              <a:gd name="T52" fmla="*/ 2147483647 w 436"/>
              <a:gd name="T53" fmla="*/ 2147483647 h 249"/>
              <a:gd name="T54" fmla="*/ 2147483647 w 436"/>
              <a:gd name="T55" fmla="*/ 2147483647 h 249"/>
              <a:gd name="T56" fmla="*/ 2147483647 w 436"/>
              <a:gd name="T57" fmla="*/ 2147483647 h 249"/>
              <a:gd name="T58" fmla="*/ 2147483647 w 436"/>
              <a:gd name="T59" fmla="*/ 2147483647 h 249"/>
              <a:gd name="T60" fmla="*/ 2147483647 w 436"/>
              <a:gd name="T61" fmla="*/ 2147483647 h 249"/>
              <a:gd name="T62" fmla="*/ 2147483647 w 436"/>
              <a:gd name="T63" fmla="*/ 2147483647 h 249"/>
              <a:gd name="T64" fmla="*/ 2147483647 w 436"/>
              <a:gd name="T65" fmla="*/ 2147483647 h 249"/>
              <a:gd name="T66" fmla="*/ 2147483647 w 436"/>
              <a:gd name="T67" fmla="*/ 2147483647 h 249"/>
              <a:gd name="T68" fmla="*/ 2147483647 w 436"/>
              <a:gd name="T69" fmla="*/ 2147483647 h 249"/>
              <a:gd name="T70" fmla="*/ 2147483647 w 436"/>
              <a:gd name="T71" fmla="*/ 2147483647 h 249"/>
              <a:gd name="T72" fmla="*/ 2147483647 w 436"/>
              <a:gd name="T73" fmla="*/ 2147483647 h 249"/>
              <a:gd name="T74" fmla="*/ 2147483647 w 436"/>
              <a:gd name="T75" fmla="*/ 2147483647 h 249"/>
              <a:gd name="T76" fmla="*/ 2147483647 w 436"/>
              <a:gd name="T77" fmla="*/ 2147483647 h 249"/>
              <a:gd name="T78" fmla="*/ 2147483647 w 436"/>
              <a:gd name="T79" fmla="*/ 2147483647 h 249"/>
              <a:gd name="T80" fmla="*/ 2147483647 w 436"/>
              <a:gd name="T81" fmla="*/ 2147483647 h 249"/>
              <a:gd name="T82" fmla="*/ 2147483647 w 436"/>
              <a:gd name="T83" fmla="*/ 0 h 249"/>
              <a:gd name="T84" fmla="*/ 2147483647 w 436"/>
              <a:gd name="T85" fmla="*/ 0 h 2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6"/>
              <a:gd name="T130" fmla="*/ 0 h 249"/>
              <a:gd name="T131" fmla="*/ 436 w 436"/>
              <a:gd name="T132" fmla="*/ 249 h 24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6" h="249">
                <a:moveTo>
                  <a:pt x="436" y="0"/>
                </a:moveTo>
                <a:lnTo>
                  <a:pt x="436" y="0"/>
                </a:lnTo>
                <a:lnTo>
                  <a:pt x="415" y="31"/>
                </a:lnTo>
                <a:lnTo>
                  <a:pt x="401" y="49"/>
                </a:lnTo>
                <a:lnTo>
                  <a:pt x="385" y="68"/>
                </a:lnTo>
                <a:lnTo>
                  <a:pt x="367" y="89"/>
                </a:lnTo>
                <a:lnTo>
                  <a:pt x="348" y="109"/>
                </a:lnTo>
                <a:lnTo>
                  <a:pt x="326" y="130"/>
                </a:lnTo>
                <a:lnTo>
                  <a:pt x="302" y="150"/>
                </a:lnTo>
                <a:lnTo>
                  <a:pt x="277" y="169"/>
                </a:lnTo>
                <a:lnTo>
                  <a:pt x="251" y="186"/>
                </a:lnTo>
                <a:lnTo>
                  <a:pt x="224" y="200"/>
                </a:lnTo>
                <a:lnTo>
                  <a:pt x="194" y="214"/>
                </a:lnTo>
                <a:lnTo>
                  <a:pt x="165" y="223"/>
                </a:lnTo>
                <a:lnTo>
                  <a:pt x="134" y="232"/>
                </a:lnTo>
                <a:lnTo>
                  <a:pt x="117" y="233"/>
                </a:lnTo>
                <a:lnTo>
                  <a:pt x="101" y="233"/>
                </a:lnTo>
                <a:lnTo>
                  <a:pt x="85" y="233"/>
                </a:lnTo>
                <a:lnTo>
                  <a:pt x="68" y="232"/>
                </a:lnTo>
                <a:lnTo>
                  <a:pt x="78" y="249"/>
                </a:lnTo>
                <a:lnTo>
                  <a:pt x="0" y="210"/>
                </a:lnTo>
                <a:lnTo>
                  <a:pt x="83" y="184"/>
                </a:lnTo>
                <a:lnTo>
                  <a:pt x="72" y="199"/>
                </a:lnTo>
                <a:lnTo>
                  <a:pt x="90" y="202"/>
                </a:lnTo>
                <a:lnTo>
                  <a:pt x="106" y="202"/>
                </a:lnTo>
                <a:lnTo>
                  <a:pt x="122" y="202"/>
                </a:lnTo>
                <a:lnTo>
                  <a:pt x="139" y="200"/>
                </a:lnTo>
                <a:lnTo>
                  <a:pt x="155" y="197"/>
                </a:lnTo>
                <a:lnTo>
                  <a:pt x="170" y="194"/>
                </a:lnTo>
                <a:lnTo>
                  <a:pt x="202" y="184"/>
                </a:lnTo>
                <a:lnTo>
                  <a:pt x="232" y="171"/>
                </a:lnTo>
                <a:lnTo>
                  <a:pt x="261" y="155"/>
                </a:lnTo>
                <a:lnTo>
                  <a:pt x="289" y="138"/>
                </a:lnTo>
                <a:lnTo>
                  <a:pt x="315" y="119"/>
                </a:lnTo>
                <a:lnTo>
                  <a:pt x="339" y="99"/>
                </a:lnTo>
                <a:lnTo>
                  <a:pt x="361" y="81"/>
                </a:lnTo>
                <a:lnTo>
                  <a:pt x="380" y="62"/>
                </a:lnTo>
                <a:lnTo>
                  <a:pt x="398" y="45"/>
                </a:lnTo>
                <a:lnTo>
                  <a:pt x="423" y="16"/>
                </a:lnTo>
                <a:lnTo>
                  <a:pt x="436" y="0"/>
                </a:lnTo>
                <a:close/>
              </a:path>
            </a:pathLst>
          </a:custGeom>
          <a:solidFill>
            <a:srgbClr val="FDB913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Rectangle 17"/>
          <p:cNvSpPr>
            <a:spLocks noChangeArrowheads="1"/>
          </p:cNvSpPr>
          <p:nvPr/>
        </p:nvSpPr>
        <p:spPr bwMode="auto">
          <a:xfrm>
            <a:off x="3914775" y="5446713"/>
            <a:ext cx="177800" cy="117475"/>
          </a:xfrm>
          <a:prstGeom prst="rect">
            <a:avLst/>
          </a:prstGeom>
          <a:solidFill>
            <a:srgbClr val="FFE6B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Rectangle 18"/>
          <p:cNvSpPr>
            <a:spLocks noChangeArrowheads="1"/>
          </p:cNvSpPr>
          <p:nvPr/>
        </p:nvSpPr>
        <p:spPr bwMode="auto">
          <a:xfrm>
            <a:off x="4943475" y="5495925"/>
            <a:ext cx="155575" cy="109538"/>
          </a:xfrm>
          <a:prstGeom prst="rect">
            <a:avLst/>
          </a:prstGeom>
          <a:solidFill>
            <a:srgbClr val="FFE6B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9" name="Freeform 19"/>
          <p:cNvSpPr>
            <a:spLocks/>
          </p:cNvSpPr>
          <p:nvPr/>
        </p:nvSpPr>
        <p:spPr bwMode="auto">
          <a:xfrm>
            <a:off x="5270500" y="2255838"/>
            <a:ext cx="66675" cy="373062"/>
          </a:xfrm>
          <a:custGeom>
            <a:avLst/>
            <a:gdLst>
              <a:gd name="T0" fmla="*/ 0 w 42"/>
              <a:gd name="T1" fmla="*/ 0 h 235"/>
              <a:gd name="T2" fmla="*/ 0 w 42"/>
              <a:gd name="T3" fmla="*/ 0 h 235"/>
              <a:gd name="T4" fmla="*/ 2147483647 w 42"/>
              <a:gd name="T5" fmla="*/ 2147483647 h 235"/>
              <a:gd name="T6" fmla="*/ 2147483647 w 42"/>
              <a:gd name="T7" fmla="*/ 2147483647 h 235"/>
              <a:gd name="T8" fmla="*/ 2147483647 w 42"/>
              <a:gd name="T9" fmla="*/ 2147483647 h 235"/>
              <a:gd name="T10" fmla="*/ 2147483647 w 42"/>
              <a:gd name="T11" fmla="*/ 2147483647 h 235"/>
              <a:gd name="T12" fmla="*/ 2147483647 w 42"/>
              <a:gd name="T13" fmla="*/ 2147483647 h 235"/>
              <a:gd name="T14" fmla="*/ 2147483647 w 42"/>
              <a:gd name="T15" fmla="*/ 2147483647 h 2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235"/>
              <a:gd name="T26" fmla="*/ 42 w 42"/>
              <a:gd name="T27" fmla="*/ 235 h 2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235">
                <a:moveTo>
                  <a:pt x="0" y="0"/>
                </a:moveTo>
                <a:lnTo>
                  <a:pt x="0" y="0"/>
                </a:lnTo>
                <a:lnTo>
                  <a:pt x="6" y="21"/>
                </a:lnTo>
                <a:lnTo>
                  <a:pt x="13" y="47"/>
                </a:lnTo>
                <a:lnTo>
                  <a:pt x="26" y="113"/>
                </a:lnTo>
                <a:lnTo>
                  <a:pt x="36" y="180"/>
                </a:lnTo>
                <a:lnTo>
                  <a:pt x="39" y="211"/>
                </a:lnTo>
                <a:lnTo>
                  <a:pt x="42" y="235"/>
                </a:lnTo>
              </a:path>
            </a:pathLst>
          </a:custGeom>
          <a:noFill/>
          <a:ln w="15875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Freeform 20"/>
          <p:cNvSpPr>
            <a:spLocks/>
          </p:cNvSpPr>
          <p:nvPr/>
        </p:nvSpPr>
        <p:spPr bwMode="auto">
          <a:xfrm>
            <a:off x="5303838" y="2600325"/>
            <a:ext cx="61912" cy="104775"/>
          </a:xfrm>
          <a:custGeom>
            <a:avLst/>
            <a:gdLst>
              <a:gd name="T0" fmla="*/ 2147483647 w 39"/>
              <a:gd name="T1" fmla="*/ 2147483647 h 66"/>
              <a:gd name="T2" fmla="*/ 2147483647 w 39"/>
              <a:gd name="T3" fmla="*/ 0 h 66"/>
              <a:gd name="T4" fmla="*/ 2147483647 w 39"/>
              <a:gd name="T5" fmla="*/ 2147483647 h 66"/>
              <a:gd name="T6" fmla="*/ 2147483647 w 39"/>
              <a:gd name="T7" fmla="*/ 2147483647 h 66"/>
              <a:gd name="T8" fmla="*/ 2147483647 w 39"/>
              <a:gd name="T9" fmla="*/ 2147483647 h 66"/>
              <a:gd name="T10" fmla="*/ 2147483647 w 39"/>
              <a:gd name="T11" fmla="*/ 2147483647 h 66"/>
              <a:gd name="T12" fmla="*/ 2147483647 w 39"/>
              <a:gd name="T13" fmla="*/ 2147483647 h 66"/>
              <a:gd name="T14" fmla="*/ 2147483647 w 39"/>
              <a:gd name="T15" fmla="*/ 2147483647 h 66"/>
              <a:gd name="T16" fmla="*/ 0 w 39"/>
              <a:gd name="T17" fmla="*/ 2147483647 h 66"/>
              <a:gd name="T18" fmla="*/ 0 w 39"/>
              <a:gd name="T19" fmla="*/ 2147483647 h 66"/>
              <a:gd name="T20" fmla="*/ 2147483647 w 39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66"/>
              <a:gd name="T35" fmla="*/ 39 w 39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66">
                <a:moveTo>
                  <a:pt x="19" y="13"/>
                </a:moveTo>
                <a:lnTo>
                  <a:pt x="39" y="0"/>
                </a:lnTo>
                <a:lnTo>
                  <a:pt x="39" y="2"/>
                </a:lnTo>
                <a:lnTo>
                  <a:pt x="31" y="30"/>
                </a:lnTo>
                <a:lnTo>
                  <a:pt x="23" y="66"/>
                </a:lnTo>
                <a:lnTo>
                  <a:pt x="10" y="30"/>
                </a:lnTo>
                <a:lnTo>
                  <a:pt x="0" y="3"/>
                </a:lnTo>
                <a:lnTo>
                  <a:pt x="0" y="2"/>
                </a:lnTo>
                <a:lnTo>
                  <a:pt x="19" y="13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1" name="Freeform 21"/>
          <p:cNvSpPr>
            <a:spLocks/>
          </p:cNvSpPr>
          <p:nvPr/>
        </p:nvSpPr>
        <p:spPr bwMode="auto">
          <a:xfrm>
            <a:off x="3817938" y="2360613"/>
            <a:ext cx="36512" cy="327025"/>
          </a:xfrm>
          <a:custGeom>
            <a:avLst/>
            <a:gdLst>
              <a:gd name="T0" fmla="*/ 0 w 23"/>
              <a:gd name="T1" fmla="*/ 2147483647 h 206"/>
              <a:gd name="T2" fmla="*/ 0 w 23"/>
              <a:gd name="T3" fmla="*/ 2147483647 h 206"/>
              <a:gd name="T4" fmla="*/ 2147483647 w 23"/>
              <a:gd name="T5" fmla="*/ 2147483647 h 206"/>
              <a:gd name="T6" fmla="*/ 2147483647 w 23"/>
              <a:gd name="T7" fmla="*/ 2147483647 h 206"/>
              <a:gd name="T8" fmla="*/ 2147483647 w 23"/>
              <a:gd name="T9" fmla="*/ 2147483647 h 206"/>
              <a:gd name="T10" fmla="*/ 2147483647 w 23"/>
              <a:gd name="T11" fmla="*/ 0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206"/>
              <a:gd name="T20" fmla="*/ 23 w 23"/>
              <a:gd name="T21" fmla="*/ 206 h 2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206">
                <a:moveTo>
                  <a:pt x="0" y="206"/>
                </a:moveTo>
                <a:lnTo>
                  <a:pt x="0" y="206"/>
                </a:lnTo>
                <a:lnTo>
                  <a:pt x="2" y="154"/>
                </a:lnTo>
                <a:lnTo>
                  <a:pt x="7" y="100"/>
                </a:lnTo>
                <a:lnTo>
                  <a:pt x="13" y="47"/>
                </a:lnTo>
                <a:lnTo>
                  <a:pt x="23" y="0"/>
                </a:lnTo>
              </a:path>
            </a:pathLst>
          </a:custGeom>
          <a:noFill/>
          <a:ln w="15875">
            <a:solidFill>
              <a:srgbClr val="0072B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2" name="Freeform 22"/>
          <p:cNvSpPr>
            <a:spLocks/>
          </p:cNvSpPr>
          <p:nvPr/>
        </p:nvSpPr>
        <p:spPr bwMode="auto">
          <a:xfrm>
            <a:off x="3821113" y="2287588"/>
            <a:ext cx="57150" cy="106362"/>
          </a:xfrm>
          <a:custGeom>
            <a:avLst/>
            <a:gdLst>
              <a:gd name="T0" fmla="*/ 2147483647 w 36"/>
              <a:gd name="T1" fmla="*/ 2147483647 h 67"/>
              <a:gd name="T2" fmla="*/ 0 w 36"/>
              <a:gd name="T3" fmla="*/ 2147483647 h 67"/>
              <a:gd name="T4" fmla="*/ 0 w 36"/>
              <a:gd name="T5" fmla="*/ 2147483647 h 67"/>
              <a:gd name="T6" fmla="*/ 0 w 36"/>
              <a:gd name="T7" fmla="*/ 2147483647 h 67"/>
              <a:gd name="T8" fmla="*/ 2147483647 w 36"/>
              <a:gd name="T9" fmla="*/ 2147483647 h 67"/>
              <a:gd name="T10" fmla="*/ 2147483647 w 36"/>
              <a:gd name="T11" fmla="*/ 0 h 67"/>
              <a:gd name="T12" fmla="*/ 2147483647 w 36"/>
              <a:gd name="T13" fmla="*/ 0 h 67"/>
              <a:gd name="T14" fmla="*/ 2147483647 w 36"/>
              <a:gd name="T15" fmla="*/ 2147483647 h 67"/>
              <a:gd name="T16" fmla="*/ 2147483647 w 36"/>
              <a:gd name="T17" fmla="*/ 2147483647 h 67"/>
              <a:gd name="T18" fmla="*/ 2147483647 w 36"/>
              <a:gd name="T19" fmla="*/ 2147483647 h 67"/>
              <a:gd name="T20" fmla="*/ 2147483647 w 36"/>
              <a:gd name="T21" fmla="*/ 2147483647 h 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"/>
              <a:gd name="T34" fmla="*/ 0 h 67"/>
              <a:gd name="T35" fmla="*/ 36 w 36"/>
              <a:gd name="T36" fmla="*/ 67 h 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" h="67">
                <a:moveTo>
                  <a:pt x="21" y="51"/>
                </a:moveTo>
                <a:lnTo>
                  <a:pt x="0" y="58"/>
                </a:lnTo>
                <a:lnTo>
                  <a:pt x="15" y="33"/>
                </a:lnTo>
                <a:lnTo>
                  <a:pt x="34" y="0"/>
                </a:lnTo>
                <a:lnTo>
                  <a:pt x="34" y="38"/>
                </a:lnTo>
                <a:lnTo>
                  <a:pt x="36" y="66"/>
                </a:lnTo>
                <a:lnTo>
                  <a:pt x="36" y="67"/>
                </a:lnTo>
                <a:lnTo>
                  <a:pt x="21" y="51"/>
                </a:lnTo>
                <a:close/>
              </a:path>
            </a:pathLst>
          </a:custGeom>
          <a:solidFill>
            <a:srgbClr val="0072B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3" name="Freeform 23"/>
          <p:cNvSpPr>
            <a:spLocks/>
          </p:cNvSpPr>
          <p:nvPr/>
        </p:nvSpPr>
        <p:spPr bwMode="auto">
          <a:xfrm>
            <a:off x="3455988" y="4100513"/>
            <a:ext cx="103187" cy="434975"/>
          </a:xfrm>
          <a:custGeom>
            <a:avLst/>
            <a:gdLst>
              <a:gd name="T0" fmla="*/ 2147483647 w 65"/>
              <a:gd name="T1" fmla="*/ 2147483647 h 274"/>
              <a:gd name="T2" fmla="*/ 2147483647 w 65"/>
              <a:gd name="T3" fmla="*/ 2147483647 h 274"/>
              <a:gd name="T4" fmla="*/ 2147483647 w 65"/>
              <a:gd name="T5" fmla="*/ 2147483647 h 274"/>
              <a:gd name="T6" fmla="*/ 2147483647 w 65"/>
              <a:gd name="T7" fmla="*/ 2147483647 h 274"/>
              <a:gd name="T8" fmla="*/ 2147483647 w 65"/>
              <a:gd name="T9" fmla="*/ 2147483647 h 274"/>
              <a:gd name="T10" fmla="*/ 2147483647 w 65"/>
              <a:gd name="T11" fmla="*/ 2147483647 h 274"/>
              <a:gd name="T12" fmla="*/ 2147483647 w 65"/>
              <a:gd name="T13" fmla="*/ 2147483647 h 274"/>
              <a:gd name="T14" fmla="*/ 2147483647 w 65"/>
              <a:gd name="T15" fmla="*/ 2147483647 h 274"/>
              <a:gd name="T16" fmla="*/ 2147483647 w 65"/>
              <a:gd name="T17" fmla="*/ 2147483647 h 274"/>
              <a:gd name="T18" fmla="*/ 0 w 65"/>
              <a:gd name="T19" fmla="*/ 0 h 2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"/>
              <a:gd name="T31" fmla="*/ 0 h 274"/>
              <a:gd name="T32" fmla="*/ 65 w 65"/>
              <a:gd name="T33" fmla="*/ 274 h 2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" h="274">
                <a:moveTo>
                  <a:pt x="65" y="274"/>
                </a:moveTo>
                <a:lnTo>
                  <a:pt x="65" y="274"/>
                </a:lnTo>
                <a:lnTo>
                  <a:pt x="55" y="253"/>
                </a:lnTo>
                <a:lnTo>
                  <a:pt x="44" y="227"/>
                </a:lnTo>
                <a:lnTo>
                  <a:pt x="34" y="194"/>
                </a:lnTo>
                <a:lnTo>
                  <a:pt x="22" y="160"/>
                </a:lnTo>
                <a:lnTo>
                  <a:pt x="14" y="121"/>
                </a:lnTo>
                <a:lnTo>
                  <a:pt x="6" y="82"/>
                </a:lnTo>
                <a:lnTo>
                  <a:pt x="1" y="41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72B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4" name="Freeform 24"/>
          <p:cNvSpPr>
            <a:spLocks/>
          </p:cNvSpPr>
          <p:nvPr/>
        </p:nvSpPr>
        <p:spPr bwMode="auto">
          <a:xfrm>
            <a:off x="3424238" y="4025900"/>
            <a:ext cx="61912" cy="100013"/>
          </a:xfrm>
          <a:custGeom>
            <a:avLst/>
            <a:gdLst>
              <a:gd name="T0" fmla="*/ 2147483647 w 39"/>
              <a:gd name="T1" fmla="*/ 2147483647 h 63"/>
              <a:gd name="T2" fmla="*/ 2147483647 w 39"/>
              <a:gd name="T3" fmla="*/ 2147483647 h 63"/>
              <a:gd name="T4" fmla="*/ 0 w 39"/>
              <a:gd name="T5" fmla="*/ 2147483647 h 63"/>
              <a:gd name="T6" fmla="*/ 0 w 39"/>
              <a:gd name="T7" fmla="*/ 2147483647 h 63"/>
              <a:gd name="T8" fmla="*/ 2147483647 w 39"/>
              <a:gd name="T9" fmla="*/ 2147483647 h 63"/>
              <a:gd name="T10" fmla="*/ 2147483647 w 39"/>
              <a:gd name="T11" fmla="*/ 0 h 63"/>
              <a:gd name="T12" fmla="*/ 2147483647 w 39"/>
              <a:gd name="T13" fmla="*/ 0 h 63"/>
              <a:gd name="T14" fmla="*/ 2147483647 w 39"/>
              <a:gd name="T15" fmla="*/ 2147483647 h 63"/>
              <a:gd name="T16" fmla="*/ 2147483647 w 39"/>
              <a:gd name="T17" fmla="*/ 2147483647 h 63"/>
              <a:gd name="T18" fmla="*/ 2147483647 w 39"/>
              <a:gd name="T19" fmla="*/ 2147483647 h 63"/>
              <a:gd name="T20" fmla="*/ 2147483647 w 39"/>
              <a:gd name="T21" fmla="*/ 2147483647 h 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63"/>
              <a:gd name="T35" fmla="*/ 39 w 39"/>
              <a:gd name="T36" fmla="*/ 63 h 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63">
                <a:moveTo>
                  <a:pt x="20" y="52"/>
                </a:moveTo>
                <a:lnTo>
                  <a:pt x="2" y="63"/>
                </a:lnTo>
                <a:lnTo>
                  <a:pt x="0" y="62"/>
                </a:lnTo>
                <a:lnTo>
                  <a:pt x="10" y="36"/>
                </a:lnTo>
                <a:lnTo>
                  <a:pt x="20" y="0"/>
                </a:lnTo>
                <a:lnTo>
                  <a:pt x="31" y="36"/>
                </a:lnTo>
                <a:lnTo>
                  <a:pt x="39" y="62"/>
                </a:lnTo>
                <a:lnTo>
                  <a:pt x="39" y="63"/>
                </a:lnTo>
                <a:lnTo>
                  <a:pt x="20" y="52"/>
                </a:lnTo>
                <a:close/>
              </a:path>
            </a:pathLst>
          </a:custGeom>
          <a:solidFill>
            <a:srgbClr val="0072B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5" name="Freeform 25"/>
          <p:cNvSpPr>
            <a:spLocks/>
          </p:cNvSpPr>
          <p:nvPr/>
        </p:nvSpPr>
        <p:spPr bwMode="auto">
          <a:xfrm>
            <a:off x="5570538" y="4087813"/>
            <a:ext cx="98425" cy="434975"/>
          </a:xfrm>
          <a:custGeom>
            <a:avLst/>
            <a:gdLst>
              <a:gd name="T0" fmla="*/ 2147483647 w 62"/>
              <a:gd name="T1" fmla="*/ 0 h 274"/>
              <a:gd name="T2" fmla="*/ 2147483647 w 62"/>
              <a:gd name="T3" fmla="*/ 0 h 274"/>
              <a:gd name="T4" fmla="*/ 2147483647 w 62"/>
              <a:gd name="T5" fmla="*/ 2147483647 h 274"/>
              <a:gd name="T6" fmla="*/ 2147483647 w 62"/>
              <a:gd name="T7" fmla="*/ 2147483647 h 274"/>
              <a:gd name="T8" fmla="*/ 2147483647 w 62"/>
              <a:gd name="T9" fmla="*/ 2147483647 h 274"/>
              <a:gd name="T10" fmla="*/ 2147483647 w 62"/>
              <a:gd name="T11" fmla="*/ 2147483647 h 274"/>
              <a:gd name="T12" fmla="*/ 2147483647 w 62"/>
              <a:gd name="T13" fmla="*/ 2147483647 h 274"/>
              <a:gd name="T14" fmla="*/ 2147483647 w 62"/>
              <a:gd name="T15" fmla="*/ 2147483647 h 274"/>
              <a:gd name="T16" fmla="*/ 2147483647 w 62"/>
              <a:gd name="T17" fmla="*/ 2147483647 h 274"/>
              <a:gd name="T18" fmla="*/ 2147483647 w 62"/>
              <a:gd name="T19" fmla="*/ 2147483647 h 274"/>
              <a:gd name="T20" fmla="*/ 0 w 62"/>
              <a:gd name="T21" fmla="*/ 2147483647 h 2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"/>
              <a:gd name="T34" fmla="*/ 0 h 274"/>
              <a:gd name="T35" fmla="*/ 62 w 62"/>
              <a:gd name="T36" fmla="*/ 274 h 2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" h="274">
                <a:moveTo>
                  <a:pt x="60" y="0"/>
                </a:moveTo>
                <a:lnTo>
                  <a:pt x="60" y="0"/>
                </a:lnTo>
                <a:lnTo>
                  <a:pt x="62" y="15"/>
                </a:lnTo>
                <a:lnTo>
                  <a:pt x="62" y="33"/>
                </a:lnTo>
                <a:lnTo>
                  <a:pt x="62" y="67"/>
                </a:lnTo>
                <a:lnTo>
                  <a:pt x="57" y="103"/>
                </a:lnTo>
                <a:lnTo>
                  <a:pt x="49" y="140"/>
                </a:lnTo>
                <a:lnTo>
                  <a:pt x="37" y="176"/>
                </a:lnTo>
                <a:lnTo>
                  <a:pt x="26" y="211"/>
                </a:lnTo>
                <a:lnTo>
                  <a:pt x="13" y="243"/>
                </a:lnTo>
                <a:lnTo>
                  <a:pt x="0" y="274"/>
                </a:lnTo>
              </a:path>
            </a:pathLst>
          </a:custGeom>
          <a:noFill/>
          <a:ln w="15875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6" name="Freeform 26"/>
          <p:cNvSpPr>
            <a:spLocks/>
          </p:cNvSpPr>
          <p:nvPr/>
        </p:nvSpPr>
        <p:spPr bwMode="auto">
          <a:xfrm>
            <a:off x="5535613" y="4486275"/>
            <a:ext cx="73025" cy="104775"/>
          </a:xfrm>
          <a:custGeom>
            <a:avLst/>
            <a:gdLst>
              <a:gd name="T0" fmla="*/ 2147483647 w 46"/>
              <a:gd name="T1" fmla="*/ 2147483647 h 66"/>
              <a:gd name="T2" fmla="*/ 2147483647 w 46"/>
              <a:gd name="T3" fmla="*/ 2147483647 h 66"/>
              <a:gd name="T4" fmla="*/ 2147483647 w 46"/>
              <a:gd name="T5" fmla="*/ 2147483647 h 66"/>
              <a:gd name="T6" fmla="*/ 2147483647 w 46"/>
              <a:gd name="T7" fmla="*/ 2147483647 h 66"/>
              <a:gd name="T8" fmla="*/ 2147483647 w 46"/>
              <a:gd name="T9" fmla="*/ 2147483647 h 66"/>
              <a:gd name="T10" fmla="*/ 0 w 46"/>
              <a:gd name="T11" fmla="*/ 2147483647 h 66"/>
              <a:gd name="T12" fmla="*/ 0 w 46"/>
              <a:gd name="T13" fmla="*/ 2147483647 h 66"/>
              <a:gd name="T14" fmla="*/ 2147483647 w 46"/>
              <a:gd name="T15" fmla="*/ 2147483647 h 66"/>
              <a:gd name="T16" fmla="*/ 2147483647 w 46"/>
              <a:gd name="T17" fmla="*/ 0 h 66"/>
              <a:gd name="T18" fmla="*/ 2147483647 w 46"/>
              <a:gd name="T19" fmla="*/ 0 h 66"/>
              <a:gd name="T20" fmla="*/ 2147483647 w 46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"/>
              <a:gd name="T34" fmla="*/ 0 h 66"/>
              <a:gd name="T35" fmla="*/ 46 w 46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" h="66">
                <a:moveTo>
                  <a:pt x="23" y="18"/>
                </a:moveTo>
                <a:lnTo>
                  <a:pt x="46" y="17"/>
                </a:lnTo>
                <a:lnTo>
                  <a:pt x="25" y="38"/>
                </a:lnTo>
                <a:lnTo>
                  <a:pt x="0" y="66"/>
                </a:lnTo>
                <a:lnTo>
                  <a:pt x="7" y="28"/>
                </a:lnTo>
                <a:lnTo>
                  <a:pt x="10" y="0"/>
                </a:lnTo>
                <a:lnTo>
                  <a:pt x="12" y="0"/>
                </a:lnTo>
                <a:lnTo>
                  <a:pt x="23" y="18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7" name="Line 30"/>
          <p:cNvSpPr>
            <a:spLocks noChangeShapeType="1"/>
          </p:cNvSpPr>
          <p:nvPr/>
        </p:nvSpPr>
        <p:spPr bwMode="auto">
          <a:xfrm>
            <a:off x="5159375" y="3086100"/>
            <a:ext cx="3508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8" name="Line 31"/>
          <p:cNvSpPr>
            <a:spLocks noChangeShapeType="1"/>
          </p:cNvSpPr>
          <p:nvPr/>
        </p:nvSpPr>
        <p:spPr bwMode="auto">
          <a:xfrm flipV="1">
            <a:off x="5283200" y="3086100"/>
            <a:ext cx="136525" cy="490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9" name="Line 32"/>
          <p:cNvSpPr>
            <a:spLocks noChangeShapeType="1"/>
          </p:cNvSpPr>
          <p:nvPr/>
        </p:nvSpPr>
        <p:spPr bwMode="auto">
          <a:xfrm>
            <a:off x="3567113" y="2957513"/>
            <a:ext cx="227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0" name="Line 33"/>
          <p:cNvSpPr>
            <a:spLocks noChangeShapeType="1"/>
          </p:cNvSpPr>
          <p:nvPr/>
        </p:nvSpPr>
        <p:spPr bwMode="auto">
          <a:xfrm>
            <a:off x="3695700" y="2959100"/>
            <a:ext cx="85725" cy="606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1" name="Text Box 78"/>
          <p:cNvSpPr txBox="1">
            <a:spLocks noChangeArrowheads="1"/>
          </p:cNvSpPr>
          <p:nvPr/>
        </p:nvSpPr>
        <p:spPr bwMode="auto">
          <a:xfrm>
            <a:off x="4187825" y="338138"/>
            <a:ext cx="2603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CO</a:t>
            </a:r>
            <a:r>
              <a:rPr lang="en-US" sz="700" b="1" baseline="-25000"/>
              <a:t>2</a:t>
            </a:r>
          </a:p>
        </p:txBody>
      </p:sp>
      <p:sp>
        <p:nvSpPr>
          <p:cNvPr id="7192" name="Text Box 80"/>
          <p:cNvSpPr txBox="1">
            <a:spLocks noChangeArrowheads="1"/>
          </p:cNvSpPr>
          <p:nvPr/>
        </p:nvSpPr>
        <p:spPr bwMode="auto">
          <a:xfrm>
            <a:off x="4768850" y="361950"/>
            <a:ext cx="1968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O</a:t>
            </a:r>
            <a:r>
              <a:rPr lang="en-US" sz="700" b="1" baseline="-25000"/>
              <a:t>2</a:t>
            </a:r>
          </a:p>
        </p:txBody>
      </p:sp>
      <p:sp>
        <p:nvSpPr>
          <p:cNvPr id="7193" name="Text Box 81"/>
          <p:cNvSpPr txBox="1">
            <a:spLocks noChangeArrowheads="1"/>
          </p:cNvSpPr>
          <p:nvPr/>
        </p:nvSpPr>
        <p:spPr bwMode="auto">
          <a:xfrm>
            <a:off x="4191000" y="2366963"/>
            <a:ext cx="8524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/>
              <a:t>Pulmonary circuit</a:t>
            </a:r>
          </a:p>
        </p:txBody>
      </p:sp>
      <p:sp>
        <p:nvSpPr>
          <p:cNvPr id="7194" name="Text Box 82"/>
          <p:cNvSpPr txBox="1">
            <a:spLocks noChangeArrowheads="1"/>
          </p:cNvSpPr>
          <p:nvPr/>
        </p:nvSpPr>
        <p:spPr bwMode="auto">
          <a:xfrm>
            <a:off x="3184525" y="2903538"/>
            <a:ext cx="4556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O</a:t>
            </a:r>
            <a:r>
              <a:rPr lang="en-US" sz="700" b="1" baseline="-25000"/>
              <a:t>2</a:t>
            </a:r>
            <a:r>
              <a:rPr lang="en-US" sz="700" b="1"/>
              <a:t>-poor,</a:t>
            </a:r>
          </a:p>
          <a:p>
            <a:r>
              <a:rPr lang="en-US" sz="700" b="1"/>
              <a:t>CO</a:t>
            </a:r>
            <a:r>
              <a:rPr lang="en-US" sz="700" b="1" baseline="-25000"/>
              <a:t>2</a:t>
            </a:r>
            <a:r>
              <a:rPr lang="en-US" sz="700" b="1"/>
              <a:t>-rich</a:t>
            </a:r>
          </a:p>
          <a:p>
            <a:r>
              <a:rPr lang="en-US" sz="700" b="1"/>
              <a:t>blood</a:t>
            </a:r>
          </a:p>
        </p:txBody>
      </p:sp>
      <p:sp>
        <p:nvSpPr>
          <p:cNvPr id="7195" name="Text Box 83"/>
          <p:cNvSpPr txBox="1">
            <a:spLocks noChangeArrowheads="1"/>
          </p:cNvSpPr>
          <p:nvPr/>
        </p:nvSpPr>
        <p:spPr bwMode="auto">
          <a:xfrm>
            <a:off x="5535613" y="3043238"/>
            <a:ext cx="4905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O</a:t>
            </a:r>
            <a:r>
              <a:rPr lang="en-US" sz="700" b="1" baseline="-25000"/>
              <a:t>2</a:t>
            </a:r>
            <a:r>
              <a:rPr lang="en-US" sz="700" b="1"/>
              <a:t>-rich,</a:t>
            </a:r>
          </a:p>
          <a:p>
            <a:r>
              <a:rPr lang="en-US" sz="700" b="1"/>
              <a:t>CO</a:t>
            </a:r>
            <a:r>
              <a:rPr lang="en-US" sz="700" b="1" baseline="-25000"/>
              <a:t>2</a:t>
            </a:r>
            <a:r>
              <a:rPr lang="en-US" sz="700" b="1"/>
              <a:t>-poor</a:t>
            </a:r>
          </a:p>
          <a:p>
            <a:r>
              <a:rPr lang="en-US" sz="700" b="1"/>
              <a:t>blood</a:t>
            </a:r>
          </a:p>
        </p:txBody>
      </p:sp>
      <p:sp>
        <p:nvSpPr>
          <p:cNvPr id="7196" name="Text Box 84"/>
          <p:cNvSpPr txBox="1">
            <a:spLocks noChangeArrowheads="1"/>
          </p:cNvSpPr>
          <p:nvPr/>
        </p:nvSpPr>
        <p:spPr bwMode="auto">
          <a:xfrm>
            <a:off x="4216400" y="4259263"/>
            <a:ext cx="7826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Systemic circuit</a:t>
            </a:r>
          </a:p>
        </p:txBody>
      </p:sp>
      <p:sp>
        <p:nvSpPr>
          <p:cNvPr id="7197" name="Text Box 86"/>
          <p:cNvSpPr txBox="1">
            <a:spLocks noChangeArrowheads="1"/>
          </p:cNvSpPr>
          <p:nvPr/>
        </p:nvSpPr>
        <p:spPr bwMode="auto">
          <a:xfrm>
            <a:off x="3919538" y="5448300"/>
            <a:ext cx="2603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CO</a:t>
            </a:r>
            <a:r>
              <a:rPr lang="en-US" sz="700" b="1" baseline="-25000"/>
              <a:t>2</a:t>
            </a:r>
          </a:p>
        </p:txBody>
      </p:sp>
      <p:sp>
        <p:nvSpPr>
          <p:cNvPr id="7198" name="Text Box 87"/>
          <p:cNvSpPr txBox="1">
            <a:spLocks noChangeArrowheads="1"/>
          </p:cNvSpPr>
          <p:nvPr/>
        </p:nvSpPr>
        <p:spPr bwMode="auto">
          <a:xfrm>
            <a:off x="4972050" y="5495925"/>
            <a:ext cx="1968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O</a:t>
            </a:r>
            <a:r>
              <a:rPr lang="en-US" sz="700" b="1" baseline="-25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19.10</a:t>
            </a:r>
          </a:p>
        </p:txBody>
      </p:sp>
      <p:pic>
        <p:nvPicPr>
          <p:cNvPr id="16387" name="Picture 452" descr="sal03717_19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175" y="238125"/>
            <a:ext cx="6675438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669925" y="73025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6389" name="Line 9"/>
          <p:cNvSpPr>
            <a:spLocks noChangeShapeType="1"/>
          </p:cNvSpPr>
          <p:nvPr/>
        </p:nvSpPr>
        <p:spPr bwMode="auto">
          <a:xfrm flipH="1">
            <a:off x="5053013" y="2081213"/>
            <a:ext cx="1143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Freeform 10"/>
          <p:cNvSpPr>
            <a:spLocks/>
          </p:cNvSpPr>
          <p:nvPr/>
        </p:nvSpPr>
        <p:spPr bwMode="auto">
          <a:xfrm>
            <a:off x="7400925" y="2084388"/>
            <a:ext cx="177800" cy="376237"/>
          </a:xfrm>
          <a:custGeom>
            <a:avLst/>
            <a:gdLst>
              <a:gd name="T0" fmla="*/ 2147483647 w 112"/>
              <a:gd name="T1" fmla="*/ 0 h 237"/>
              <a:gd name="T2" fmla="*/ 2147483647 w 112"/>
              <a:gd name="T3" fmla="*/ 0 h 237"/>
              <a:gd name="T4" fmla="*/ 0 w 112"/>
              <a:gd name="T5" fmla="*/ 2147483647 h 237"/>
              <a:gd name="T6" fmla="*/ 0 60000 65536"/>
              <a:gd name="T7" fmla="*/ 0 60000 65536"/>
              <a:gd name="T8" fmla="*/ 0 60000 65536"/>
              <a:gd name="T9" fmla="*/ 0 w 112"/>
              <a:gd name="T10" fmla="*/ 0 h 237"/>
              <a:gd name="T11" fmla="*/ 112 w 112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37">
                <a:moveTo>
                  <a:pt x="112" y="0"/>
                </a:moveTo>
                <a:lnTo>
                  <a:pt x="79" y="0"/>
                </a:lnTo>
                <a:lnTo>
                  <a:pt x="0" y="23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Freeform 11"/>
          <p:cNvSpPr>
            <a:spLocks/>
          </p:cNvSpPr>
          <p:nvPr/>
        </p:nvSpPr>
        <p:spPr bwMode="auto">
          <a:xfrm>
            <a:off x="7192963" y="2436813"/>
            <a:ext cx="385762" cy="244475"/>
          </a:xfrm>
          <a:custGeom>
            <a:avLst/>
            <a:gdLst>
              <a:gd name="T0" fmla="*/ 2147483647 w 243"/>
              <a:gd name="T1" fmla="*/ 0 h 154"/>
              <a:gd name="T2" fmla="*/ 2147483647 w 243"/>
              <a:gd name="T3" fmla="*/ 0 h 154"/>
              <a:gd name="T4" fmla="*/ 0 w 243"/>
              <a:gd name="T5" fmla="*/ 2147483647 h 154"/>
              <a:gd name="T6" fmla="*/ 0 60000 65536"/>
              <a:gd name="T7" fmla="*/ 0 60000 65536"/>
              <a:gd name="T8" fmla="*/ 0 60000 65536"/>
              <a:gd name="T9" fmla="*/ 0 w 243"/>
              <a:gd name="T10" fmla="*/ 0 h 154"/>
              <a:gd name="T11" fmla="*/ 243 w 243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" h="154">
                <a:moveTo>
                  <a:pt x="243" y="0"/>
                </a:moveTo>
                <a:lnTo>
                  <a:pt x="210" y="0"/>
                </a:lnTo>
                <a:lnTo>
                  <a:pt x="0" y="154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Freeform 12"/>
          <p:cNvSpPr>
            <a:spLocks/>
          </p:cNvSpPr>
          <p:nvPr/>
        </p:nvSpPr>
        <p:spPr bwMode="auto">
          <a:xfrm>
            <a:off x="6208713" y="2965450"/>
            <a:ext cx="1370012" cy="193675"/>
          </a:xfrm>
          <a:custGeom>
            <a:avLst/>
            <a:gdLst>
              <a:gd name="T0" fmla="*/ 2147483647 w 863"/>
              <a:gd name="T1" fmla="*/ 2147483647 h 122"/>
              <a:gd name="T2" fmla="*/ 2147483647 w 863"/>
              <a:gd name="T3" fmla="*/ 2147483647 h 122"/>
              <a:gd name="T4" fmla="*/ 0 w 863"/>
              <a:gd name="T5" fmla="*/ 0 h 122"/>
              <a:gd name="T6" fmla="*/ 0 60000 65536"/>
              <a:gd name="T7" fmla="*/ 0 60000 65536"/>
              <a:gd name="T8" fmla="*/ 0 60000 65536"/>
              <a:gd name="T9" fmla="*/ 0 w 863"/>
              <a:gd name="T10" fmla="*/ 0 h 122"/>
              <a:gd name="T11" fmla="*/ 863 w 863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3" h="122">
                <a:moveTo>
                  <a:pt x="863" y="120"/>
                </a:moveTo>
                <a:lnTo>
                  <a:pt x="813" y="12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Freeform 13"/>
          <p:cNvSpPr>
            <a:spLocks/>
          </p:cNvSpPr>
          <p:nvPr/>
        </p:nvSpPr>
        <p:spPr bwMode="auto">
          <a:xfrm>
            <a:off x="5106988" y="1654175"/>
            <a:ext cx="695325" cy="290513"/>
          </a:xfrm>
          <a:custGeom>
            <a:avLst/>
            <a:gdLst>
              <a:gd name="T0" fmla="*/ 0 w 438"/>
              <a:gd name="T1" fmla="*/ 0 h 183"/>
              <a:gd name="T2" fmla="*/ 2147483647 w 438"/>
              <a:gd name="T3" fmla="*/ 0 h 183"/>
              <a:gd name="T4" fmla="*/ 2147483647 w 438"/>
              <a:gd name="T5" fmla="*/ 2147483647 h 183"/>
              <a:gd name="T6" fmla="*/ 0 60000 65536"/>
              <a:gd name="T7" fmla="*/ 0 60000 65536"/>
              <a:gd name="T8" fmla="*/ 0 60000 65536"/>
              <a:gd name="T9" fmla="*/ 0 w 438"/>
              <a:gd name="T10" fmla="*/ 0 h 183"/>
              <a:gd name="T11" fmla="*/ 438 w 438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" h="183">
                <a:moveTo>
                  <a:pt x="0" y="0"/>
                </a:moveTo>
                <a:lnTo>
                  <a:pt x="114" y="0"/>
                </a:lnTo>
                <a:lnTo>
                  <a:pt x="438" y="183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Freeform 14"/>
          <p:cNvSpPr>
            <a:spLocks/>
          </p:cNvSpPr>
          <p:nvPr/>
        </p:nvSpPr>
        <p:spPr bwMode="auto">
          <a:xfrm>
            <a:off x="5243513" y="1360488"/>
            <a:ext cx="641350" cy="519112"/>
          </a:xfrm>
          <a:custGeom>
            <a:avLst/>
            <a:gdLst>
              <a:gd name="T0" fmla="*/ 0 w 404"/>
              <a:gd name="T1" fmla="*/ 0 h 327"/>
              <a:gd name="T2" fmla="*/ 2147483647 w 404"/>
              <a:gd name="T3" fmla="*/ 0 h 327"/>
              <a:gd name="T4" fmla="*/ 2147483647 w 404"/>
              <a:gd name="T5" fmla="*/ 2147483647 h 327"/>
              <a:gd name="T6" fmla="*/ 0 60000 65536"/>
              <a:gd name="T7" fmla="*/ 0 60000 65536"/>
              <a:gd name="T8" fmla="*/ 0 60000 65536"/>
              <a:gd name="T9" fmla="*/ 0 w 404"/>
              <a:gd name="T10" fmla="*/ 0 h 327"/>
              <a:gd name="T11" fmla="*/ 404 w 404"/>
              <a:gd name="T12" fmla="*/ 327 h 3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4" h="327">
                <a:moveTo>
                  <a:pt x="0" y="0"/>
                </a:moveTo>
                <a:lnTo>
                  <a:pt x="77" y="0"/>
                </a:lnTo>
                <a:lnTo>
                  <a:pt x="404" y="32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Freeform 15"/>
          <p:cNvSpPr>
            <a:spLocks/>
          </p:cNvSpPr>
          <p:nvPr/>
        </p:nvSpPr>
        <p:spPr bwMode="auto">
          <a:xfrm>
            <a:off x="6400800" y="2754313"/>
            <a:ext cx="1177925" cy="146050"/>
          </a:xfrm>
          <a:custGeom>
            <a:avLst/>
            <a:gdLst>
              <a:gd name="T0" fmla="*/ 0 w 742"/>
              <a:gd name="T1" fmla="*/ 2147483647 h 92"/>
              <a:gd name="T2" fmla="*/ 2147483647 w 742"/>
              <a:gd name="T3" fmla="*/ 0 h 92"/>
              <a:gd name="T4" fmla="*/ 2147483647 w 742"/>
              <a:gd name="T5" fmla="*/ 0 h 92"/>
              <a:gd name="T6" fmla="*/ 0 60000 65536"/>
              <a:gd name="T7" fmla="*/ 0 60000 65536"/>
              <a:gd name="T8" fmla="*/ 0 60000 65536"/>
              <a:gd name="T9" fmla="*/ 0 w 742"/>
              <a:gd name="T10" fmla="*/ 0 h 92"/>
              <a:gd name="T11" fmla="*/ 742 w 742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2" h="92">
                <a:moveTo>
                  <a:pt x="0" y="92"/>
                </a:moveTo>
                <a:lnTo>
                  <a:pt x="613" y="0"/>
                </a:lnTo>
                <a:lnTo>
                  <a:pt x="742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Line 16"/>
          <p:cNvSpPr>
            <a:spLocks noChangeShapeType="1"/>
          </p:cNvSpPr>
          <p:nvPr/>
        </p:nvSpPr>
        <p:spPr bwMode="auto">
          <a:xfrm>
            <a:off x="5219700" y="2363788"/>
            <a:ext cx="2555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Line 17"/>
          <p:cNvSpPr>
            <a:spLocks noChangeShapeType="1"/>
          </p:cNvSpPr>
          <p:nvPr/>
        </p:nvSpPr>
        <p:spPr bwMode="auto">
          <a:xfrm>
            <a:off x="5222875" y="2774950"/>
            <a:ext cx="1127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Freeform 18"/>
          <p:cNvSpPr>
            <a:spLocks/>
          </p:cNvSpPr>
          <p:nvPr/>
        </p:nvSpPr>
        <p:spPr bwMode="auto">
          <a:xfrm>
            <a:off x="2840038" y="1346200"/>
            <a:ext cx="649287" cy="373063"/>
          </a:xfrm>
          <a:custGeom>
            <a:avLst/>
            <a:gdLst>
              <a:gd name="T0" fmla="*/ 2147483647 w 409"/>
              <a:gd name="T1" fmla="*/ 0 h 235"/>
              <a:gd name="T2" fmla="*/ 2147483647 w 409"/>
              <a:gd name="T3" fmla="*/ 0 h 235"/>
              <a:gd name="T4" fmla="*/ 0 w 409"/>
              <a:gd name="T5" fmla="*/ 2147483647 h 235"/>
              <a:gd name="T6" fmla="*/ 0 60000 65536"/>
              <a:gd name="T7" fmla="*/ 0 60000 65536"/>
              <a:gd name="T8" fmla="*/ 0 60000 65536"/>
              <a:gd name="T9" fmla="*/ 0 w 409"/>
              <a:gd name="T10" fmla="*/ 0 h 235"/>
              <a:gd name="T11" fmla="*/ 409 w 40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9" h="235">
                <a:moveTo>
                  <a:pt x="409" y="0"/>
                </a:moveTo>
                <a:lnTo>
                  <a:pt x="338" y="0"/>
                </a:lnTo>
                <a:lnTo>
                  <a:pt x="0" y="235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Line 19"/>
          <p:cNvSpPr>
            <a:spLocks noChangeShapeType="1"/>
          </p:cNvSpPr>
          <p:nvPr/>
        </p:nvSpPr>
        <p:spPr bwMode="auto">
          <a:xfrm flipH="1">
            <a:off x="3073400" y="2493963"/>
            <a:ext cx="4191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Line 20"/>
          <p:cNvSpPr>
            <a:spLocks noChangeShapeType="1"/>
          </p:cNvSpPr>
          <p:nvPr/>
        </p:nvSpPr>
        <p:spPr bwMode="auto">
          <a:xfrm flipH="1">
            <a:off x="3028950" y="2846388"/>
            <a:ext cx="47307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Freeform 21"/>
          <p:cNvSpPr>
            <a:spLocks/>
          </p:cNvSpPr>
          <p:nvPr/>
        </p:nvSpPr>
        <p:spPr bwMode="auto">
          <a:xfrm>
            <a:off x="1058863" y="1852613"/>
            <a:ext cx="1098550" cy="252412"/>
          </a:xfrm>
          <a:custGeom>
            <a:avLst/>
            <a:gdLst>
              <a:gd name="T0" fmla="*/ 0 w 692"/>
              <a:gd name="T1" fmla="*/ 2147483647 h 159"/>
              <a:gd name="T2" fmla="*/ 2147483647 w 692"/>
              <a:gd name="T3" fmla="*/ 2147483647 h 159"/>
              <a:gd name="T4" fmla="*/ 2147483647 w 692"/>
              <a:gd name="T5" fmla="*/ 0 h 159"/>
              <a:gd name="T6" fmla="*/ 0 60000 65536"/>
              <a:gd name="T7" fmla="*/ 0 60000 65536"/>
              <a:gd name="T8" fmla="*/ 0 60000 65536"/>
              <a:gd name="T9" fmla="*/ 0 w 692"/>
              <a:gd name="T10" fmla="*/ 0 h 159"/>
              <a:gd name="T11" fmla="*/ 692 w 692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159">
                <a:moveTo>
                  <a:pt x="0" y="159"/>
                </a:moveTo>
                <a:lnTo>
                  <a:pt x="148" y="159"/>
                </a:lnTo>
                <a:lnTo>
                  <a:pt x="692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Freeform 22"/>
          <p:cNvSpPr>
            <a:spLocks/>
          </p:cNvSpPr>
          <p:nvPr/>
        </p:nvSpPr>
        <p:spPr bwMode="auto">
          <a:xfrm>
            <a:off x="3052763" y="1962150"/>
            <a:ext cx="439737" cy="63500"/>
          </a:xfrm>
          <a:custGeom>
            <a:avLst/>
            <a:gdLst>
              <a:gd name="T0" fmla="*/ 2147483647 w 277"/>
              <a:gd name="T1" fmla="*/ 2147483647 h 40"/>
              <a:gd name="T2" fmla="*/ 2147483647 w 277"/>
              <a:gd name="T3" fmla="*/ 2147483647 h 40"/>
              <a:gd name="T4" fmla="*/ 2147483647 w 277"/>
              <a:gd name="T5" fmla="*/ 2147483647 h 40"/>
              <a:gd name="T6" fmla="*/ 0 w 277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277"/>
              <a:gd name="T13" fmla="*/ 0 h 40"/>
              <a:gd name="T14" fmla="*/ 277 w 277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7" h="40">
                <a:moveTo>
                  <a:pt x="277" y="40"/>
                </a:moveTo>
                <a:lnTo>
                  <a:pt x="260" y="40"/>
                </a:lnTo>
                <a:lnTo>
                  <a:pt x="243" y="4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Freeform 23"/>
          <p:cNvSpPr>
            <a:spLocks/>
          </p:cNvSpPr>
          <p:nvPr/>
        </p:nvSpPr>
        <p:spPr bwMode="auto">
          <a:xfrm>
            <a:off x="3052763" y="1962150"/>
            <a:ext cx="439737" cy="63500"/>
          </a:xfrm>
          <a:custGeom>
            <a:avLst/>
            <a:gdLst>
              <a:gd name="T0" fmla="*/ 2147483647 w 277"/>
              <a:gd name="T1" fmla="*/ 2147483647 h 40"/>
              <a:gd name="T2" fmla="*/ 2147483647 w 277"/>
              <a:gd name="T3" fmla="*/ 2147483647 h 40"/>
              <a:gd name="T4" fmla="*/ 2147483647 w 277"/>
              <a:gd name="T5" fmla="*/ 2147483647 h 40"/>
              <a:gd name="T6" fmla="*/ 0 w 277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277"/>
              <a:gd name="T13" fmla="*/ 0 h 40"/>
              <a:gd name="T14" fmla="*/ 277 w 277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7" h="40">
                <a:moveTo>
                  <a:pt x="277" y="40"/>
                </a:moveTo>
                <a:lnTo>
                  <a:pt x="260" y="40"/>
                </a:lnTo>
                <a:lnTo>
                  <a:pt x="243" y="4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Freeform 24"/>
          <p:cNvSpPr>
            <a:spLocks/>
          </p:cNvSpPr>
          <p:nvPr/>
        </p:nvSpPr>
        <p:spPr bwMode="auto">
          <a:xfrm>
            <a:off x="3243263" y="1684338"/>
            <a:ext cx="249237" cy="109537"/>
          </a:xfrm>
          <a:custGeom>
            <a:avLst/>
            <a:gdLst>
              <a:gd name="T0" fmla="*/ 2147483647 w 157"/>
              <a:gd name="T1" fmla="*/ 0 h 69"/>
              <a:gd name="T2" fmla="*/ 2147483647 w 157"/>
              <a:gd name="T3" fmla="*/ 0 h 69"/>
              <a:gd name="T4" fmla="*/ 0 w 157"/>
              <a:gd name="T5" fmla="*/ 2147483647 h 69"/>
              <a:gd name="T6" fmla="*/ 0 60000 65536"/>
              <a:gd name="T7" fmla="*/ 0 60000 65536"/>
              <a:gd name="T8" fmla="*/ 0 60000 65536"/>
              <a:gd name="T9" fmla="*/ 0 w 157"/>
              <a:gd name="T10" fmla="*/ 0 h 69"/>
              <a:gd name="T11" fmla="*/ 157 w 157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69">
                <a:moveTo>
                  <a:pt x="157" y="0"/>
                </a:moveTo>
                <a:lnTo>
                  <a:pt x="80" y="0"/>
                </a:lnTo>
                <a:lnTo>
                  <a:pt x="0" y="69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Line 25"/>
          <p:cNvSpPr>
            <a:spLocks noChangeShapeType="1"/>
          </p:cNvSpPr>
          <p:nvPr/>
        </p:nvSpPr>
        <p:spPr bwMode="auto">
          <a:xfrm>
            <a:off x="1052513" y="2681288"/>
            <a:ext cx="67468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Freeform 33"/>
          <p:cNvSpPr>
            <a:spLocks/>
          </p:cNvSpPr>
          <p:nvPr/>
        </p:nvSpPr>
        <p:spPr bwMode="auto">
          <a:xfrm>
            <a:off x="1058863" y="1849438"/>
            <a:ext cx="1098550" cy="252412"/>
          </a:xfrm>
          <a:custGeom>
            <a:avLst/>
            <a:gdLst>
              <a:gd name="T0" fmla="*/ 0 w 692"/>
              <a:gd name="T1" fmla="*/ 2147483647 h 159"/>
              <a:gd name="T2" fmla="*/ 2147483647 w 692"/>
              <a:gd name="T3" fmla="*/ 2147483647 h 159"/>
              <a:gd name="T4" fmla="*/ 2147483647 w 692"/>
              <a:gd name="T5" fmla="*/ 0 h 159"/>
              <a:gd name="T6" fmla="*/ 0 60000 65536"/>
              <a:gd name="T7" fmla="*/ 0 60000 65536"/>
              <a:gd name="T8" fmla="*/ 0 60000 65536"/>
              <a:gd name="T9" fmla="*/ 0 w 692"/>
              <a:gd name="T10" fmla="*/ 0 h 159"/>
              <a:gd name="T11" fmla="*/ 692 w 692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159">
                <a:moveTo>
                  <a:pt x="0" y="159"/>
                </a:moveTo>
                <a:lnTo>
                  <a:pt x="148" y="157"/>
                </a:lnTo>
                <a:lnTo>
                  <a:pt x="69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Freeform 34"/>
          <p:cNvSpPr>
            <a:spLocks/>
          </p:cNvSpPr>
          <p:nvPr/>
        </p:nvSpPr>
        <p:spPr bwMode="auto">
          <a:xfrm>
            <a:off x="2840038" y="1343025"/>
            <a:ext cx="649287" cy="373063"/>
          </a:xfrm>
          <a:custGeom>
            <a:avLst/>
            <a:gdLst>
              <a:gd name="T0" fmla="*/ 2147483647 w 409"/>
              <a:gd name="T1" fmla="*/ 0 h 235"/>
              <a:gd name="T2" fmla="*/ 2147483647 w 409"/>
              <a:gd name="T3" fmla="*/ 0 h 235"/>
              <a:gd name="T4" fmla="*/ 0 w 409"/>
              <a:gd name="T5" fmla="*/ 2147483647 h 235"/>
              <a:gd name="T6" fmla="*/ 0 60000 65536"/>
              <a:gd name="T7" fmla="*/ 0 60000 65536"/>
              <a:gd name="T8" fmla="*/ 0 60000 65536"/>
              <a:gd name="T9" fmla="*/ 0 w 409"/>
              <a:gd name="T10" fmla="*/ 0 h 235"/>
              <a:gd name="T11" fmla="*/ 409 w 40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9" h="235">
                <a:moveTo>
                  <a:pt x="409" y="0"/>
                </a:moveTo>
                <a:lnTo>
                  <a:pt x="338" y="0"/>
                </a:lnTo>
                <a:lnTo>
                  <a:pt x="0" y="2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Freeform 35"/>
          <p:cNvSpPr>
            <a:spLocks/>
          </p:cNvSpPr>
          <p:nvPr/>
        </p:nvSpPr>
        <p:spPr bwMode="auto">
          <a:xfrm>
            <a:off x="3052763" y="1957388"/>
            <a:ext cx="439737" cy="65087"/>
          </a:xfrm>
          <a:custGeom>
            <a:avLst/>
            <a:gdLst>
              <a:gd name="T0" fmla="*/ 2147483647 w 277"/>
              <a:gd name="T1" fmla="*/ 2147483647 h 41"/>
              <a:gd name="T2" fmla="*/ 2147483647 w 277"/>
              <a:gd name="T3" fmla="*/ 2147483647 h 41"/>
              <a:gd name="T4" fmla="*/ 2147483647 w 277"/>
              <a:gd name="T5" fmla="*/ 2147483647 h 41"/>
              <a:gd name="T6" fmla="*/ 0 w 277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277"/>
              <a:gd name="T13" fmla="*/ 0 h 41"/>
              <a:gd name="T14" fmla="*/ 277 w 277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7" h="41">
                <a:moveTo>
                  <a:pt x="277" y="41"/>
                </a:moveTo>
                <a:lnTo>
                  <a:pt x="260" y="41"/>
                </a:lnTo>
                <a:lnTo>
                  <a:pt x="243" y="4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Freeform 36"/>
          <p:cNvSpPr>
            <a:spLocks/>
          </p:cNvSpPr>
          <p:nvPr/>
        </p:nvSpPr>
        <p:spPr bwMode="auto">
          <a:xfrm>
            <a:off x="3052763" y="1957388"/>
            <a:ext cx="439737" cy="65087"/>
          </a:xfrm>
          <a:custGeom>
            <a:avLst/>
            <a:gdLst>
              <a:gd name="T0" fmla="*/ 2147483647 w 277"/>
              <a:gd name="T1" fmla="*/ 2147483647 h 41"/>
              <a:gd name="T2" fmla="*/ 2147483647 w 277"/>
              <a:gd name="T3" fmla="*/ 2147483647 h 41"/>
              <a:gd name="T4" fmla="*/ 2147483647 w 277"/>
              <a:gd name="T5" fmla="*/ 2147483647 h 41"/>
              <a:gd name="T6" fmla="*/ 0 w 277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277"/>
              <a:gd name="T13" fmla="*/ 0 h 41"/>
              <a:gd name="T14" fmla="*/ 277 w 277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7" h="41">
                <a:moveTo>
                  <a:pt x="277" y="41"/>
                </a:moveTo>
                <a:lnTo>
                  <a:pt x="260" y="41"/>
                </a:lnTo>
                <a:lnTo>
                  <a:pt x="243" y="4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Freeform 37"/>
          <p:cNvSpPr>
            <a:spLocks/>
          </p:cNvSpPr>
          <p:nvPr/>
        </p:nvSpPr>
        <p:spPr bwMode="auto">
          <a:xfrm>
            <a:off x="3240088" y="1681163"/>
            <a:ext cx="252412" cy="109537"/>
          </a:xfrm>
          <a:custGeom>
            <a:avLst/>
            <a:gdLst>
              <a:gd name="T0" fmla="*/ 2147483647 w 159"/>
              <a:gd name="T1" fmla="*/ 0 h 69"/>
              <a:gd name="T2" fmla="*/ 2147483647 w 159"/>
              <a:gd name="T3" fmla="*/ 0 h 69"/>
              <a:gd name="T4" fmla="*/ 0 w 159"/>
              <a:gd name="T5" fmla="*/ 2147483647 h 69"/>
              <a:gd name="T6" fmla="*/ 0 60000 65536"/>
              <a:gd name="T7" fmla="*/ 0 60000 65536"/>
              <a:gd name="T8" fmla="*/ 0 60000 65536"/>
              <a:gd name="T9" fmla="*/ 0 w 159"/>
              <a:gd name="T10" fmla="*/ 0 h 69"/>
              <a:gd name="T11" fmla="*/ 159 w 159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69">
                <a:moveTo>
                  <a:pt x="159" y="0"/>
                </a:moveTo>
                <a:lnTo>
                  <a:pt x="79" y="0"/>
                </a:lnTo>
                <a:lnTo>
                  <a:pt x="0" y="6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38"/>
          <p:cNvSpPr>
            <a:spLocks noChangeShapeType="1"/>
          </p:cNvSpPr>
          <p:nvPr/>
        </p:nvSpPr>
        <p:spPr bwMode="auto">
          <a:xfrm flipH="1">
            <a:off x="3073400" y="2487613"/>
            <a:ext cx="409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Line 39"/>
          <p:cNvSpPr>
            <a:spLocks noChangeShapeType="1"/>
          </p:cNvSpPr>
          <p:nvPr/>
        </p:nvSpPr>
        <p:spPr bwMode="auto">
          <a:xfrm flipH="1">
            <a:off x="3028950" y="2841625"/>
            <a:ext cx="454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Line 40"/>
          <p:cNvSpPr>
            <a:spLocks noChangeShapeType="1"/>
          </p:cNvSpPr>
          <p:nvPr/>
        </p:nvSpPr>
        <p:spPr bwMode="auto">
          <a:xfrm>
            <a:off x="1052513" y="2678113"/>
            <a:ext cx="674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Text Box 430"/>
          <p:cNvSpPr txBox="1">
            <a:spLocks noChangeArrowheads="1"/>
          </p:cNvSpPr>
          <p:nvPr/>
        </p:nvSpPr>
        <p:spPr bwMode="auto">
          <a:xfrm>
            <a:off x="3527425" y="1262063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Left coronary</a:t>
            </a:r>
          </a:p>
          <a:p>
            <a:r>
              <a:rPr lang="en-US" sz="800" b="1"/>
              <a:t>artery (LCA)</a:t>
            </a:r>
          </a:p>
        </p:txBody>
      </p:sp>
      <p:sp>
        <p:nvSpPr>
          <p:cNvPr id="16415" name="Text Box 432"/>
          <p:cNvSpPr txBox="1">
            <a:spLocks noChangeArrowheads="1"/>
          </p:cNvSpPr>
          <p:nvPr/>
        </p:nvSpPr>
        <p:spPr bwMode="auto">
          <a:xfrm>
            <a:off x="769938" y="2032000"/>
            <a:ext cx="5286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Right</a:t>
            </a:r>
          </a:p>
          <a:p>
            <a:r>
              <a:rPr lang="en-US" sz="800" b="1"/>
              <a:t>coronary</a:t>
            </a:r>
          </a:p>
          <a:p>
            <a:r>
              <a:rPr lang="en-US" sz="800" b="1"/>
              <a:t>artery</a:t>
            </a:r>
          </a:p>
          <a:p>
            <a:r>
              <a:rPr lang="en-US" sz="800" b="1"/>
              <a:t>(RCA)</a:t>
            </a:r>
          </a:p>
        </p:txBody>
      </p:sp>
      <p:sp>
        <p:nvSpPr>
          <p:cNvPr id="16416" name="Text Box 433"/>
          <p:cNvSpPr txBox="1">
            <a:spLocks noChangeArrowheads="1"/>
          </p:cNvSpPr>
          <p:nvPr/>
        </p:nvSpPr>
        <p:spPr bwMode="auto">
          <a:xfrm>
            <a:off x="746125" y="2601913"/>
            <a:ext cx="5175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Right</a:t>
            </a:r>
          </a:p>
          <a:p>
            <a:r>
              <a:rPr lang="en-US" sz="800" b="1"/>
              <a:t>marginal</a:t>
            </a:r>
          </a:p>
          <a:p>
            <a:r>
              <a:rPr lang="en-US" sz="800" b="1"/>
              <a:t>branch</a:t>
            </a:r>
          </a:p>
          <a:p>
            <a:r>
              <a:rPr lang="en-US" sz="800" b="1"/>
              <a:t>of RCA</a:t>
            </a:r>
          </a:p>
        </p:txBody>
      </p:sp>
      <p:sp>
        <p:nvSpPr>
          <p:cNvPr id="16417" name="Text Box 434"/>
          <p:cNvSpPr txBox="1">
            <a:spLocks noChangeArrowheads="1"/>
          </p:cNvSpPr>
          <p:nvPr/>
        </p:nvSpPr>
        <p:spPr bwMode="auto">
          <a:xfrm>
            <a:off x="3527425" y="1635125"/>
            <a:ext cx="636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Left auricle</a:t>
            </a:r>
          </a:p>
          <a:p>
            <a:r>
              <a:rPr lang="en-US" sz="800" b="1"/>
              <a:t>(reflected)</a:t>
            </a:r>
          </a:p>
        </p:txBody>
      </p:sp>
      <p:sp>
        <p:nvSpPr>
          <p:cNvPr id="16418" name="Text Box 435"/>
          <p:cNvSpPr txBox="1">
            <a:spLocks noChangeArrowheads="1"/>
          </p:cNvSpPr>
          <p:nvPr/>
        </p:nvSpPr>
        <p:spPr bwMode="auto">
          <a:xfrm>
            <a:off x="3527425" y="1976438"/>
            <a:ext cx="619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Circumflex</a:t>
            </a:r>
          </a:p>
          <a:p>
            <a:r>
              <a:rPr lang="en-US" sz="800" b="1"/>
              <a:t>branch</a:t>
            </a:r>
          </a:p>
          <a:p>
            <a:r>
              <a:rPr lang="en-US" sz="800" b="1"/>
              <a:t>of LCA</a:t>
            </a:r>
          </a:p>
        </p:txBody>
      </p:sp>
      <p:sp>
        <p:nvSpPr>
          <p:cNvPr id="16419" name="Text Box 436"/>
          <p:cNvSpPr txBox="1">
            <a:spLocks noChangeArrowheads="1"/>
          </p:cNvSpPr>
          <p:nvPr/>
        </p:nvSpPr>
        <p:spPr bwMode="auto">
          <a:xfrm>
            <a:off x="3527425" y="2408238"/>
            <a:ext cx="74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Great cardiac</a:t>
            </a:r>
          </a:p>
          <a:p>
            <a:r>
              <a:rPr lang="en-US" sz="800" b="1"/>
              <a:t>vein</a:t>
            </a:r>
          </a:p>
        </p:txBody>
      </p:sp>
      <p:sp>
        <p:nvSpPr>
          <p:cNvPr id="16420" name="Text Box 437"/>
          <p:cNvSpPr txBox="1">
            <a:spLocks noChangeArrowheads="1"/>
          </p:cNvSpPr>
          <p:nvPr/>
        </p:nvSpPr>
        <p:spPr bwMode="auto">
          <a:xfrm>
            <a:off x="3527425" y="2789238"/>
            <a:ext cx="835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Anterior</a:t>
            </a:r>
          </a:p>
          <a:p>
            <a:r>
              <a:rPr lang="en-US" sz="800" b="1"/>
              <a:t>interventricular</a:t>
            </a:r>
          </a:p>
          <a:p>
            <a:r>
              <a:rPr lang="en-US" sz="800" b="1"/>
              <a:t>branch of LCA</a:t>
            </a:r>
          </a:p>
        </p:txBody>
      </p:sp>
      <p:sp>
        <p:nvSpPr>
          <p:cNvPr id="16421" name="Text Box 438"/>
          <p:cNvSpPr txBox="1">
            <a:spLocks noChangeArrowheads="1"/>
          </p:cNvSpPr>
          <p:nvPr/>
        </p:nvSpPr>
        <p:spPr bwMode="auto">
          <a:xfrm>
            <a:off x="7631113" y="2368550"/>
            <a:ext cx="80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Right marginal</a:t>
            </a:r>
          </a:p>
          <a:p>
            <a:r>
              <a:rPr lang="en-US" sz="800" b="1"/>
              <a:t>branch of RCA</a:t>
            </a:r>
          </a:p>
        </p:txBody>
      </p:sp>
      <p:sp>
        <p:nvSpPr>
          <p:cNvPr id="16422" name="Text Box 439"/>
          <p:cNvSpPr txBox="1">
            <a:spLocks noChangeArrowheads="1"/>
          </p:cNvSpPr>
          <p:nvPr/>
        </p:nvSpPr>
        <p:spPr bwMode="auto">
          <a:xfrm>
            <a:off x="4530725" y="1604963"/>
            <a:ext cx="619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Circumflex</a:t>
            </a:r>
          </a:p>
          <a:p>
            <a:r>
              <a:rPr lang="en-US" sz="800" b="1"/>
              <a:t>branch of</a:t>
            </a:r>
          </a:p>
          <a:p>
            <a:r>
              <a:rPr lang="en-US" sz="800" b="1"/>
              <a:t>LCA</a:t>
            </a:r>
          </a:p>
        </p:txBody>
      </p:sp>
      <p:sp>
        <p:nvSpPr>
          <p:cNvPr id="16423" name="Text Box 440"/>
          <p:cNvSpPr txBox="1">
            <a:spLocks noChangeArrowheads="1"/>
          </p:cNvSpPr>
          <p:nvPr/>
        </p:nvSpPr>
        <p:spPr bwMode="auto">
          <a:xfrm>
            <a:off x="4514850" y="1997075"/>
            <a:ext cx="544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Coronary</a:t>
            </a:r>
          </a:p>
          <a:p>
            <a:r>
              <a:rPr lang="en-US" sz="800" b="1"/>
              <a:t>sinus</a:t>
            </a:r>
          </a:p>
        </p:txBody>
      </p:sp>
      <p:sp>
        <p:nvSpPr>
          <p:cNvPr id="16424" name="Text Box 441"/>
          <p:cNvSpPr txBox="1">
            <a:spLocks noChangeArrowheads="1"/>
          </p:cNvSpPr>
          <p:nvPr/>
        </p:nvSpPr>
        <p:spPr bwMode="auto">
          <a:xfrm>
            <a:off x="4530725" y="2301875"/>
            <a:ext cx="731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Left marginal</a:t>
            </a:r>
          </a:p>
          <a:p>
            <a:r>
              <a:rPr lang="en-US" sz="800" b="1"/>
              <a:t>branch of</a:t>
            </a:r>
          </a:p>
          <a:p>
            <a:r>
              <a:rPr lang="en-US" sz="800" b="1"/>
              <a:t>LCA</a:t>
            </a:r>
          </a:p>
        </p:txBody>
      </p:sp>
      <p:sp>
        <p:nvSpPr>
          <p:cNvPr id="16425" name="Text Box 442"/>
          <p:cNvSpPr txBox="1">
            <a:spLocks noChangeArrowheads="1"/>
          </p:cNvSpPr>
          <p:nvPr/>
        </p:nvSpPr>
        <p:spPr bwMode="auto">
          <a:xfrm>
            <a:off x="4530725" y="2709863"/>
            <a:ext cx="731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Left marginal</a:t>
            </a:r>
          </a:p>
          <a:p>
            <a:r>
              <a:rPr lang="en-US" sz="800" b="1"/>
              <a:t>vein</a:t>
            </a:r>
          </a:p>
        </p:txBody>
      </p:sp>
      <p:sp>
        <p:nvSpPr>
          <p:cNvPr id="16426" name="Text Box 443"/>
          <p:cNvSpPr txBox="1">
            <a:spLocks noChangeArrowheads="1"/>
          </p:cNvSpPr>
          <p:nvPr/>
        </p:nvSpPr>
        <p:spPr bwMode="auto">
          <a:xfrm>
            <a:off x="768350" y="3459163"/>
            <a:ext cx="8905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(a) Anterior view</a:t>
            </a:r>
          </a:p>
        </p:txBody>
      </p:sp>
      <p:sp>
        <p:nvSpPr>
          <p:cNvPr id="16427" name="Text Box 444"/>
          <p:cNvSpPr txBox="1">
            <a:spLocks noChangeArrowheads="1"/>
          </p:cNvSpPr>
          <p:nvPr/>
        </p:nvSpPr>
        <p:spPr bwMode="auto">
          <a:xfrm>
            <a:off x="5365750" y="3459163"/>
            <a:ext cx="9477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(b) Posterior view</a:t>
            </a:r>
          </a:p>
        </p:txBody>
      </p:sp>
      <p:sp>
        <p:nvSpPr>
          <p:cNvPr id="16428" name="Text Box 445"/>
          <p:cNvSpPr txBox="1">
            <a:spLocks noChangeArrowheads="1"/>
          </p:cNvSpPr>
          <p:nvPr/>
        </p:nvSpPr>
        <p:spPr bwMode="auto">
          <a:xfrm>
            <a:off x="7629525" y="2012950"/>
            <a:ext cx="815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Right coronary</a:t>
            </a:r>
          </a:p>
          <a:p>
            <a:r>
              <a:rPr lang="en-US" sz="800" b="1"/>
              <a:t>artery (RCA)</a:t>
            </a:r>
          </a:p>
        </p:txBody>
      </p:sp>
      <p:sp>
        <p:nvSpPr>
          <p:cNvPr id="16429" name="Text Box 446"/>
          <p:cNvSpPr txBox="1">
            <a:spLocks noChangeArrowheads="1"/>
          </p:cNvSpPr>
          <p:nvPr/>
        </p:nvSpPr>
        <p:spPr bwMode="auto">
          <a:xfrm>
            <a:off x="7639050" y="2686050"/>
            <a:ext cx="835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Posterior</a:t>
            </a:r>
          </a:p>
          <a:p>
            <a:r>
              <a:rPr lang="en-US" sz="800" b="1"/>
              <a:t>interventricular</a:t>
            </a:r>
          </a:p>
          <a:p>
            <a:r>
              <a:rPr lang="en-US" sz="800" b="1"/>
              <a:t>branch of RCA</a:t>
            </a:r>
          </a:p>
        </p:txBody>
      </p:sp>
      <p:sp>
        <p:nvSpPr>
          <p:cNvPr id="16430" name="Text Box 447"/>
          <p:cNvSpPr txBox="1">
            <a:spLocks noChangeArrowheads="1"/>
          </p:cNvSpPr>
          <p:nvPr/>
        </p:nvSpPr>
        <p:spPr bwMode="auto">
          <a:xfrm>
            <a:off x="7639050" y="3092450"/>
            <a:ext cx="835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Posterior</a:t>
            </a:r>
          </a:p>
          <a:p>
            <a:r>
              <a:rPr lang="en-US" sz="800" b="1"/>
              <a:t>interventricular</a:t>
            </a:r>
          </a:p>
          <a:p>
            <a:r>
              <a:rPr lang="en-US" sz="800" b="1"/>
              <a:t>vein</a:t>
            </a:r>
          </a:p>
        </p:txBody>
      </p:sp>
      <p:sp>
        <p:nvSpPr>
          <p:cNvPr id="16431" name="Text Box 453"/>
          <p:cNvSpPr txBox="1">
            <a:spLocks noChangeArrowheads="1"/>
          </p:cNvSpPr>
          <p:nvPr/>
        </p:nvSpPr>
        <p:spPr bwMode="auto">
          <a:xfrm>
            <a:off x="727075" y="6507163"/>
            <a:ext cx="2159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(c)</a:t>
            </a:r>
          </a:p>
        </p:txBody>
      </p:sp>
      <p:sp>
        <p:nvSpPr>
          <p:cNvPr id="16432" name="Rectangle 5"/>
          <p:cNvSpPr>
            <a:spLocks noChangeArrowheads="1"/>
          </p:cNvSpPr>
          <p:nvPr/>
        </p:nvSpPr>
        <p:spPr bwMode="auto">
          <a:xfrm>
            <a:off x="701675" y="6556375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c: © Visuals Unlimited</a:t>
            </a:r>
          </a:p>
        </p:txBody>
      </p:sp>
      <p:sp>
        <p:nvSpPr>
          <p:cNvPr id="16433" name="Text Box 439"/>
          <p:cNvSpPr txBox="1">
            <a:spLocks noChangeArrowheads="1"/>
          </p:cNvSpPr>
          <p:nvPr/>
        </p:nvSpPr>
        <p:spPr bwMode="auto">
          <a:xfrm>
            <a:off x="4530725" y="1295400"/>
            <a:ext cx="752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Great cardiac</a:t>
            </a:r>
          </a:p>
          <a:p>
            <a:r>
              <a:rPr lang="en-US" sz="800" b="1"/>
              <a:t>vein</a:t>
            </a:r>
          </a:p>
        </p:txBody>
      </p:sp>
      <p:sp>
        <p:nvSpPr>
          <p:cNvPr id="16434" name="Freeform 28"/>
          <p:cNvSpPr>
            <a:spLocks/>
          </p:cNvSpPr>
          <p:nvPr/>
        </p:nvSpPr>
        <p:spPr bwMode="auto">
          <a:xfrm>
            <a:off x="7192963" y="2432050"/>
            <a:ext cx="385762" cy="246063"/>
          </a:xfrm>
          <a:custGeom>
            <a:avLst/>
            <a:gdLst>
              <a:gd name="T0" fmla="*/ 2147483647 w 243"/>
              <a:gd name="T1" fmla="*/ 0 h 155"/>
              <a:gd name="T2" fmla="*/ 2147483647 w 243"/>
              <a:gd name="T3" fmla="*/ 0 h 155"/>
              <a:gd name="T4" fmla="*/ 0 w 243"/>
              <a:gd name="T5" fmla="*/ 2147483647 h 155"/>
              <a:gd name="T6" fmla="*/ 0 60000 65536"/>
              <a:gd name="T7" fmla="*/ 0 60000 65536"/>
              <a:gd name="T8" fmla="*/ 0 60000 65536"/>
              <a:gd name="T9" fmla="*/ 0 w 243"/>
              <a:gd name="T10" fmla="*/ 0 h 155"/>
              <a:gd name="T11" fmla="*/ 243 w 243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" h="155">
                <a:moveTo>
                  <a:pt x="243" y="0"/>
                </a:moveTo>
                <a:lnTo>
                  <a:pt x="210" y="0"/>
                </a:lnTo>
                <a:lnTo>
                  <a:pt x="0" y="15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5" name="Freeform 29"/>
          <p:cNvSpPr>
            <a:spLocks/>
          </p:cNvSpPr>
          <p:nvPr/>
        </p:nvSpPr>
        <p:spPr bwMode="auto">
          <a:xfrm>
            <a:off x="6208713" y="2962275"/>
            <a:ext cx="1370012" cy="190500"/>
          </a:xfrm>
          <a:custGeom>
            <a:avLst/>
            <a:gdLst>
              <a:gd name="T0" fmla="*/ 2147483647 w 863"/>
              <a:gd name="T1" fmla="*/ 2147483647 h 120"/>
              <a:gd name="T2" fmla="*/ 2147483647 w 863"/>
              <a:gd name="T3" fmla="*/ 2147483647 h 120"/>
              <a:gd name="T4" fmla="*/ 0 w 863"/>
              <a:gd name="T5" fmla="*/ 0 h 120"/>
              <a:gd name="T6" fmla="*/ 0 60000 65536"/>
              <a:gd name="T7" fmla="*/ 0 60000 65536"/>
              <a:gd name="T8" fmla="*/ 0 60000 65536"/>
              <a:gd name="T9" fmla="*/ 0 w 863"/>
              <a:gd name="T10" fmla="*/ 0 h 120"/>
              <a:gd name="T11" fmla="*/ 863 w 863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3" h="120">
                <a:moveTo>
                  <a:pt x="863" y="120"/>
                </a:moveTo>
                <a:lnTo>
                  <a:pt x="813" y="12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6" name="Freeform 30"/>
          <p:cNvSpPr>
            <a:spLocks/>
          </p:cNvSpPr>
          <p:nvPr/>
        </p:nvSpPr>
        <p:spPr bwMode="auto">
          <a:xfrm>
            <a:off x="5106988" y="1651000"/>
            <a:ext cx="695325" cy="287338"/>
          </a:xfrm>
          <a:custGeom>
            <a:avLst/>
            <a:gdLst>
              <a:gd name="T0" fmla="*/ 0 w 438"/>
              <a:gd name="T1" fmla="*/ 0 h 181"/>
              <a:gd name="T2" fmla="*/ 2147483647 w 438"/>
              <a:gd name="T3" fmla="*/ 0 h 181"/>
              <a:gd name="T4" fmla="*/ 2147483647 w 438"/>
              <a:gd name="T5" fmla="*/ 2147483647 h 181"/>
              <a:gd name="T6" fmla="*/ 0 60000 65536"/>
              <a:gd name="T7" fmla="*/ 0 60000 65536"/>
              <a:gd name="T8" fmla="*/ 0 60000 65536"/>
              <a:gd name="T9" fmla="*/ 0 w 438"/>
              <a:gd name="T10" fmla="*/ 0 h 181"/>
              <a:gd name="T11" fmla="*/ 438 w 438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" h="181">
                <a:moveTo>
                  <a:pt x="0" y="0"/>
                </a:moveTo>
                <a:lnTo>
                  <a:pt x="114" y="0"/>
                </a:lnTo>
                <a:lnTo>
                  <a:pt x="438" y="18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7" name="Freeform 31"/>
          <p:cNvSpPr>
            <a:spLocks/>
          </p:cNvSpPr>
          <p:nvPr/>
        </p:nvSpPr>
        <p:spPr bwMode="auto">
          <a:xfrm>
            <a:off x="5243513" y="1354138"/>
            <a:ext cx="641350" cy="522287"/>
          </a:xfrm>
          <a:custGeom>
            <a:avLst/>
            <a:gdLst>
              <a:gd name="T0" fmla="*/ 0 w 404"/>
              <a:gd name="T1" fmla="*/ 0 h 329"/>
              <a:gd name="T2" fmla="*/ 2147483647 w 404"/>
              <a:gd name="T3" fmla="*/ 0 h 329"/>
              <a:gd name="T4" fmla="*/ 2147483647 w 404"/>
              <a:gd name="T5" fmla="*/ 2147483647 h 329"/>
              <a:gd name="T6" fmla="*/ 0 60000 65536"/>
              <a:gd name="T7" fmla="*/ 0 60000 65536"/>
              <a:gd name="T8" fmla="*/ 0 60000 65536"/>
              <a:gd name="T9" fmla="*/ 0 w 404"/>
              <a:gd name="T10" fmla="*/ 0 h 329"/>
              <a:gd name="T11" fmla="*/ 404 w 404"/>
              <a:gd name="T12" fmla="*/ 329 h 3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4" h="329">
                <a:moveTo>
                  <a:pt x="0" y="0"/>
                </a:moveTo>
                <a:lnTo>
                  <a:pt x="77" y="0"/>
                </a:lnTo>
                <a:lnTo>
                  <a:pt x="404" y="3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8" name="Freeform 32"/>
          <p:cNvSpPr>
            <a:spLocks/>
          </p:cNvSpPr>
          <p:nvPr/>
        </p:nvSpPr>
        <p:spPr bwMode="auto">
          <a:xfrm>
            <a:off x="6400800" y="2749550"/>
            <a:ext cx="1177925" cy="144463"/>
          </a:xfrm>
          <a:custGeom>
            <a:avLst/>
            <a:gdLst>
              <a:gd name="T0" fmla="*/ 0 w 742"/>
              <a:gd name="T1" fmla="*/ 2147483647 h 91"/>
              <a:gd name="T2" fmla="*/ 2147483647 w 742"/>
              <a:gd name="T3" fmla="*/ 0 h 91"/>
              <a:gd name="T4" fmla="*/ 2147483647 w 742"/>
              <a:gd name="T5" fmla="*/ 0 h 91"/>
              <a:gd name="T6" fmla="*/ 0 60000 65536"/>
              <a:gd name="T7" fmla="*/ 0 60000 65536"/>
              <a:gd name="T8" fmla="*/ 0 60000 65536"/>
              <a:gd name="T9" fmla="*/ 0 w 742"/>
              <a:gd name="T10" fmla="*/ 0 h 91"/>
              <a:gd name="T11" fmla="*/ 742 w 742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2" h="91">
                <a:moveTo>
                  <a:pt x="0" y="91"/>
                </a:moveTo>
                <a:lnTo>
                  <a:pt x="613" y="0"/>
                </a:lnTo>
                <a:lnTo>
                  <a:pt x="74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9" name="Line 41"/>
          <p:cNvSpPr>
            <a:spLocks noChangeShapeType="1"/>
          </p:cNvSpPr>
          <p:nvPr/>
        </p:nvSpPr>
        <p:spPr bwMode="auto">
          <a:xfrm>
            <a:off x="5219700" y="2360613"/>
            <a:ext cx="255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0" name="Line 42"/>
          <p:cNvSpPr>
            <a:spLocks noChangeShapeType="1"/>
          </p:cNvSpPr>
          <p:nvPr/>
        </p:nvSpPr>
        <p:spPr bwMode="auto">
          <a:xfrm>
            <a:off x="5222875" y="277018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Freeform 27"/>
          <p:cNvSpPr>
            <a:spLocks/>
          </p:cNvSpPr>
          <p:nvPr/>
        </p:nvSpPr>
        <p:spPr bwMode="auto">
          <a:xfrm>
            <a:off x="7397750" y="2081213"/>
            <a:ext cx="180975" cy="376237"/>
          </a:xfrm>
          <a:custGeom>
            <a:avLst/>
            <a:gdLst>
              <a:gd name="T0" fmla="*/ 2147483647 w 114"/>
              <a:gd name="T1" fmla="*/ 0 h 237"/>
              <a:gd name="T2" fmla="*/ 2147483647 w 114"/>
              <a:gd name="T3" fmla="*/ 2147483647 h 237"/>
              <a:gd name="T4" fmla="*/ 0 w 114"/>
              <a:gd name="T5" fmla="*/ 2147483647 h 237"/>
              <a:gd name="T6" fmla="*/ 0 60000 65536"/>
              <a:gd name="T7" fmla="*/ 0 60000 65536"/>
              <a:gd name="T8" fmla="*/ 0 60000 65536"/>
              <a:gd name="T9" fmla="*/ 0 w 114"/>
              <a:gd name="T10" fmla="*/ 0 h 237"/>
              <a:gd name="T11" fmla="*/ 114 w 114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" h="237">
                <a:moveTo>
                  <a:pt x="114" y="0"/>
                </a:moveTo>
                <a:lnTo>
                  <a:pt x="79" y="2"/>
                </a:lnTo>
                <a:lnTo>
                  <a:pt x="0" y="2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26"/>
          <p:cNvSpPr>
            <a:spLocks noChangeShapeType="1"/>
          </p:cNvSpPr>
          <p:nvPr/>
        </p:nvSpPr>
        <p:spPr bwMode="auto">
          <a:xfrm flipH="1">
            <a:off x="5053013" y="2074863"/>
            <a:ext cx="11430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19.11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701675" y="20638"/>
            <a:ext cx="7740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701675" y="6624638"/>
            <a:ext cx="7740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>
                <a:ea typeface="ヒラギノ角ゴ Pro W3" charset="-128"/>
                <a:cs typeface="ヒラギノ角ゴ Pro W3" charset="-128"/>
              </a:rPr>
              <a:t>a: ©Ed Reschke</a:t>
            </a:r>
          </a:p>
        </p:txBody>
      </p:sp>
      <p:pic>
        <p:nvPicPr>
          <p:cNvPr id="17413" name="Picture 5" descr="sal03717_19_11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0713" y="265113"/>
            <a:ext cx="2833687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99"/>
          <p:cNvSpPr txBox="1">
            <a:spLocks noChangeArrowheads="1"/>
          </p:cNvSpPr>
          <p:nvPr/>
        </p:nvSpPr>
        <p:spPr bwMode="auto">
          <a:xfrm>
            <a:off x="3073400" y="395288"/>
            <a:ext cx="5032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Striations</a:t>
            </a:r>
          </a:p>
        </p:txBody>
      </p:sp>
      <p:sp>
        <p:nvSpPr>
          <p:cNvPr id="17415" name="Text Box 100"/>
          <p:cNvSpPr txBox="1">
            <a:spLocks noChangeArrowheads="1"/>
          </p:cNvSpPr>
          <p:nvPr/>
        </p:nvSpPr>
        <p:spPr bwMode="auto">
          <a:xfrm>
            <a:off x="3070225" y="852488"/>
            <a:ext cx="4365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Nucleus</a:t>
            </a:r>
          </a:p>
        </p:txBody>
      </p:sp>
      <p:sp>
        <p:nvSpPr>
          <p:cNvPr id="17416" name="Text Box 101"/>
          <p:cNvSpPr txBox="1">
            <a:spLocks noChangeArrowheads="1"/>
          </p:cNvSpPr>
          <p:nvPr/>
        </p:nvSpPr>
        <p:spPr bwMode="auto">
          <a:xfrm>
            <a:off x="3070225" y="1296988"/>
            <a:ext cx="8445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Intercalated discs</a:t>
            </a:r>
          </a:p>
        </p:txBody>
      </p:sp>
      <p:sp>
        <p:nvSpPr>
          <p:cNvPr id="17417" name="Text Box 102"/>
          <p:cNvSpPr txBox="1">
            <a:spLocks noChangeArrowheads="1"/>
          </p:cNvSpPr>
          <p:nvPr/>
        </p:nvSpPr>
        <p:spPr bwMode="auto">
          <a:xfrm>
            <a:off x="3070225" y="1703388"/>
            <a:ext cx="2016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(a)</a:t>
            </a:r>
          </a:p>
        </p:txBody>
      </p:sp>
      <p:sp>
        <p:nvSpPr>
          <p:cNvPr id="17418" name="Text Box 103"/>
          <p:cNvSpPr txBox="1">
            <a:spLocks noChangeArrowheads="1"/>
          </p:cNvSpPr>
          <p:nvPr/>
        </p:nvSpPr>
        <p:spPr bwMode="auto">
          <a:xfrm>
            <a:off x="3200400" y="2068513"/>
            <a:ext cx="835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Striated myofibril</a:t>
            </a:r>
          </a:p>
        </p:txBody>
      </p:sp>
      <p:sp>
        <p:nvSpPr>
          <p:cNvPr id="17419" name="Text Box 104"/>
          <p:cNvSpPr txBox="1">
            <a:spLocks noChangeArrowheads="1"/>
          </p:cNvSpPr>
          <p:nvPr/>
        </p:nvSpPr>
        <p:spPr bwMode="auto">
          <a:xfrm>
            <a:off x="5559425" y="2068513"/>
            <a:ext cx="598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/>
              <a:t>Intercalated</a:t>
            </a:r>
          </a:p>
          <a:p>
            <a:pPr algn="ctr"/>
            <a:r>
              <a:rPr lang="en-US" sz="700" b="1"/>
              <a:t>discs</a:t>
            </a:r>
          </a:p>
        </p:txBody>
      </p:sp>
      <p:sp>
        <p:nvSpPr>
          <p:cNvPr id="17420" name="Text Box 105"/>
          <p:cNvSpPr txBox="1">
            <a:spLocks noChangeArrowheads="1"/>
          </p:cNvSpPr>
          <p:nvPr/>
        </p:nvSpPr>
        <p:spPr bwMode="auto">
          <a:xfrm>
            <a:off x="4902200" y="2068513"/>
            <a:ext cx="6572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Mitochondria</a:t>
            </a:r>
          </a:p>
        </p:txBody>
      </p:sp>
      <p:sp>
        <p:nvSpPr>
          <p:cNvPr id="17421" name="Text Box 106"/>
          <p:cNvSpPr txBox="1">
            <a:spLocks noChangeArrowheads="1"/>
          </p:cNvSpPr>
          <p:nvPr/>
        </p:nvSpPr>
        <p:spPr bwMode="auto">
          <a:xfrm>
            <a:off x="4038600" y="2068513"/>
            <a:ext cx="5016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Glycogen</a:t>
            </a:r>
          </a:p>
        </p:txBody>
      </p:sp>
      <p:sp>
        <p:nvSpPr>
          <p:cNvPr id="17422" name="Text Box 107"/>
          <p:cNvSpPr txBox="1">
            <a:spLocks noChangeArrowheads="1"/>
          </p:cNvSpPr>
          <p:nvPr/>
        </p:nvSpPr>
        <p:spPr bwMode="auto">
          <a:xfrm>
            <a:off x="4495800" y="2068513"/>
            <a:ext cx="4397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Nucleus</a:t>
            </a:r>
          </a:p>
        </p:txBody>
      </p:sp>
      <p:sp>
        <p:nvSpPr>
          <p:cNvPr id="17423" name="Text Box 108"/>
          <p:cNvSpPr txBox="1">
            <a:spLocks noChangeArrowheads="1"/>
          </p:cNvSpPr>
          <p:nvPr/>
        </p:nvSpPr>
        <p:spPr bwMode="auto">
          <a:xfrm>
            <a:off x="3149600" y="4370388"/>
            <a:ext cx="206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(b)</a:t>
            </a:r>
          </a:p>
        </p:txBody>
      </p:sp>
      <p:sp>
        <p:nvSpPr>
          <p:cNvPr id="17424" name="Text Box 109"/>
          <p:cNvSpPr txBox="1">
            <a:spLocks noChangeArrowheads="1"/>
          </p:cNvSpPr>
          <p:nvPr/>
        </p:nvSpPr>
        <p:spPr bwMode="auto">
          <a:xfrm>
            <a:off x="5200650" y="4776788"/>
            <a:ext cx="8747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Intercellular space</a:t>
            </a:r>
          </a:p>
        </p:txBody>
      </p:sp>
      <p:sp>
        <p:nvSpPr>
          <p:cNvPr id="17425" name="Text Box 110"/>
          <p:cNvSpPr txBox="1">
            <a:spLocks noChangeArrowheads="1"/>
          </p:cNvSpPr>
          <p:nvPr/>
        </p:nvSpPr>
        <p:spPr bwMode="auto">
          <a:xfrm>
            <a:off x="5207000" y="4967288"/>
            <a:ext cx="6683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Desmosomes</a:t>
            </a:r>
          </a:p>
        </p:txBody>
      </p:sp>
      <p:sp>
        <p:nvSpPr>
          <p:cNvPr id="17426" name="Text Box 111"/>
          <p:cNvSpPr txBox="1">
            <a:spLocks noChangeArrowheads="1"/>
          </p:cNvSpPr>
          <p:nvPr/>
        </p:nvSpPr>
        <p:spPr bwMode="auto">
          <a:xfrm>
            <a:off x="5207000" y="5284788"/>
            <a:ext cx="685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Gap junctions</a:t>
            </a:r>
          </a:p>
        </p:txBody>
      </p:sp>
      <p:sp>
        <p:nvSpPr>
          <p:cNvPr id="17427" name="Text Box 112"/>
          <p:cNvSpPr txBox="1">
            <a:spLocks noChangeArrowheads="1"/>
          </p:cNvSpPr>
          <p:nvPr/>
        </p:nvSpPr>
        <p:spPr bwMode="auto">
          <a:xfrm>
            <a:off x="3157538" y="6567488"/>
            <a:ext cx="2016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(c)</a:t>
            </a:r>
          </a:p>
        </p:txBody>
      </p:sp>
      <p:pic>
        <p:nvPicPr>
          <p:cNvPr id="17428" name="Picture 58" descr="\\172.16.3.215\data4\Graphics\Powerpoint\MH_DCM\MH_DCM-TEXTEDIT PROJECTS\SALADIN 7e\Processed files\chapt19\chapt19_textedit\png\sal03717_19_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6325" y="3908425"/>
            <a:ext cx="508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9" name="Rectangle 12"/>
          <p:cNvSpPr>
            <a:spLocks noChangeArrowheads="1"/>
          </p:cNvSpPr>
          <p:nvPr/>
        </p:nvSpPr>
        <p:spPr bwMode="auto">
          <a:xfrm>
            <a:off x="3594100" y="3852863"/>
            <a:ext cx="179388" cy="17145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Line 14"/>
          <p:cNvSpPr>
            <a:spLocks noChangeShapeType="1"/>
          </p:cNvSpPr>
          <p:nvPr/>
        </p:nvSpPr>
        <p:spPr bwMode="auto">
          <a:xfrm>
            <a:off x="4651375" y="2195513"/>
            <a:ext cx="0" cy="10922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Line 16"/>
          <p:cNvSpPr>
            <a:spLocks noChangeShapeType="1"/>
          </p:cNvSpPr>
          <p:nvPr/>
        </p:nvSpPr>
        <p:spPr bwMode="auto">
          <a:xfrm>
            <a:off x="4259263" y="2195513"/>
            <a:ext cx="0" cy="11366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Line 19"/>
          <p:cNvSpPr>
            <a:spLocks noChangeShapeType="1"/>
          </p:cNvSpPr>
          <p:nvPr/>
        </p:nvSpPr>
        <p:spPr bwMode="auto">
          <a:xfrm>
            <a:off x="5099050" y="2195513"/>
            <a:ext cx="1588" cy="9842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3" name="Line 20"/>
          <p:cNvSpPr>
            <a:spLocks noChangeShapeType="1"/>
          </p:cNvSpPr>
          <p:nvPr/>
        </p:nvSpPr>
        <p:spPr bwMode="auto">
          <a:xfrm>
            <a:off x="5099050" y="2827338"/>
            <a:ext cx="104775" cy="1047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4" name="Freeform 23"/>
          <p:cNvSpPr>
            <a:spLocks/>
          </p:cNvSpPr>
          <p:nvPr/>
        </p:nvSpPr>
        <p:spPr bwMode="auto">
          <a:xfrm>
            <a:off x="5519738" y="2290763"/>
            <a:ext cx="260350" cy="536575"/>
          </a:xfrm>
          <a:custGeom>
            <a:avLst/>
            <a:gdLst>
              <a:gd name="T0" fmla="*/ 2147483647 w 164"/>
              <a:gd name="T1" fmla="*/ 0 h 338"/>
              <a:gd name="T2" fmla="*/ 2147483647 w 164"/>
              <a:gd name="T3" fmla="*/ 2147483647 h 338"/>
              <a:gd name="T4" fmla="*/ 0 w 164"/>
              <a:gd name="T5" fmla="*/ 2147483647 h 338"/>
              <a:gd name="T6" fmla="*/ 0 60000 65536"/>
              <a:gd name="T7" fmla="*/ 0 60000 65536"/>
              <a:gd name="T8" fmla="*/ 0 60000 65536"/>
              <a:gd name="T9" fmla="*/ 0 w 164"/>
              <a:gd name="T10" fmla="*/ 0 h 338"/>
              <a:gd name="T11" fmla="*/ 164 w 164"/>
              <a:gd name="T12" fmla="*/ 338 h 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" h="338">
                <a:moveTo>
                  <a:pt x="164" y="0"/>
                </a:moveTo>
                <a:lnTo>
                  <a:pt x="164" y="181"/>
                </a:lnTo>
                <a:lnTo>
                  <a:pt x="0" y="33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5" name="Freeform 24"/>
          <p:cNvSpPr>
            <a:spLocks/>
          </p:cNvSpPr>
          <p:nvPr/>
        </p:nvSpPr>
        <p:spPr bwMode="auto">
          <a:xfrm>
            <a:off x="5632450" y="2579688"/>
            <a:ext cx="147638" cy="431800"/>
          </a:xfrm>
          <a:custGeom>
            <a:avLst/>
            <a:gdLst>
              <a:gd name="T0" fmla="*/ 2147483647 w 93"/>
              <a:gd name="T1" fmla="*/ 0 h 272"/>
              <a:gd name="T2" fmla="*/ 2147483647 w 93"/>
              <a:gd name="T3" fmla="*/ 2147483647 h 272"/>
              <a:gd name="T4" fmla="*/ 0 w 93"/>
              <a:gd name="T5" fmla="*/ 2147483647 h 272"/>
              <a:gd name="T6" fmla="*/ 0 60000 65536"/>
              <a:gd name="T7" fmla="*/ 0 60000 65536"/>
              <a:gd name="T8" fmla="*/ 0 60000 65536"/>
              <a:gd name="T9" fmla="*/ 0 w 93"/>
              <a:gd name="T10" fmla="*/ 0 h 272"/>
              <a:gd name="T11" fmla="*/ 93 w 9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272">
                <a:moveTo>
                  <a:pt x="93" y="0"/>
                </a:moveTo>
                <a:lnTo>
                  <a:pt x="93" y="183"/>
                </a:lnTo>
                <a:lnTo>
                  <a:pt x="0" y="27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6" name="Freeform 26"/>
          <p:cNvSpPr>
            <a:spLocks/>
          </p:cNvSpPr>
          <p:nvPr/>
        </p:nvSpPr>
        <p:spPr bwMode="auto">
          <a:xfrm>
            <a:off x="4178300" y="4827588"/>
            <a:ext cx="990600" cy="0"/>
          </a:xfrm>
          <a:custGeom>
            <a:avLst/>
            <a:gdLst>
              <a:gd name="T0" fmla="*/ 2147483647 w 624"/>
              <a:gd name="T1" fmla="*/ 2147483647 w 624"/>
              <a:gd name="T2" fmla="*/ 0 w 624"/>
              <a:gd name="T3" fmla="*/ 0 60000 65536"/>
              <a:gd name="T4" fmla="*/ 0 60000 65536"/>
              <a:gd name="T5" fmla="*/ 0 60000 65536"/>
              <a:gd name="T6" fmla="*/ 0 w 624"/>
              <a:gd name="T7" fmla="*/ 624 w 624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24">
                <a:moveTo>
                  <a:pt x="624" y="0"/>
                </a:moveTo>
                <a:lnTo>
                  <a:pt x="524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7" name="Freeform 29"/>
          <p:cNvSpPr>
            <a:spLocks/>
          </p:cNvSpPr>
          <p:nvPr/>
        </p:nvSpPr>
        <p:spPr bwMode="auto">
          <a:xfrm>
            <a:off x="4162425" y="5014913"/>
            <a:ext cx="1030288" cy="0"/>
          </a:xfrm>
          <a:custGeom>
            <a:avLst/>
            <a:gdLst>
              <a:gd name="T0" fmla="*/ 2147483647 w 649"/>
              <a:gd name="T1" fmla="*/ 2147483647 w 649"/>
              <a:gd name="T2" fmla="*/ 0 w 649"/>
              <a:gd name="T3" fmla="*/ 0 60000 65536"/>
              <a:gd name="T4" fmla="*/ 0 60000 65536"/>
              <a:gd name="T5" fmla="*/ 0 60000 65536"/>
              <a:gd name="T6" fmla="*/ 0 w 649"/>
              <a:gd name="T7" fmla="*/ 649 w 64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49">
                <a:moveTo>
                  <a:pt x="649" y="0"/>
                </a:moveTo>
                <a:lnTo>
                  <a:pt x="549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H="1">
            <a:off x="4294188" y="5014913"/>
            <a:ext cx="739775" cy="5746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" name="Freeform 33"/>
          <p:cNvSpPr>
            <a:spLocks/>
          </p:cNvSpPr>
          <p:nvPr/>
        </p:nvSpPr>
        <p:spPr bwMode="auto">
          <a:xfrm>
            <a:off x="4754563" y="5332413"/>
            <a:ext cx="431800" cy="336550"/>
          </a:xfrm>
          <a:custGeom>
            <a:avLst/>
            <a:gdLst>
              <a:gd name="T0" fmla="*/ 2147483647 w 272"/>
              <a:gd name="T1" fmla="*/ 0 h 212"/>
              <a:gd name="T2" fmla="*/ 2147483647 w 272"/>
              <a:gd name="T3" fmla="*/ 0 h 212"/>
              <a:gd name="T4" fmla="*/ 0 w 272"/>
              <a:gd name="T5" fmla="*/ 2147483647 h 212"/>
              <a:gd name="T6" fmla="*/ 0 60000 65536"/>
              <a:gd name="T7" fmla="*/ 0 60000 65536"/>
              <a:gd name="T8" fmla="*/ 0 60000 65536"/>
              <a:gd name="T9" fmla="*/ 0 w 272"/>
              <a:gd name="T10" fmla="*/ 0 h 212"/>
              <a:gd name="T11" fmla="*/ 272 w 272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12">
                <a:moveTo>
                  <a:pt x="272" y="0"/>
                </a:moveTo>
                <a:lnTo>
                  <a:pt x="247" y="0"/>
                </a:lnTo>
                <a:lnTo>
                  <a:pt x="0" y="21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0" name="Line 34"/>
          <p:cNvSpPr>
            <a:spLocks noChangeShapeType="1"/>
          </p:cNvSpPr>
          <p:nvPr/>
        </p:nvSpPr>
        <p:spPr bwMode="auto">
          <a:xfrm flipH="1">
            <a:off x="4806950" y="5332413"/>
            <a:ext cx="339725" cy="5778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1" name="Freeform 37"/>
          <p:cNvSpPr>
            <a:spLocks/>
          </p:cNvSpPr>
          <p:nvPr/>
        </p:nvSpPr>
        <p:spPr bwMode="auto">
          <a:xfrm>
            <a:off x="3505200" y="2195513"/>
            <a:ext cx="220663" cy="682625"/>
          </a:xfrm>
          <a:custGeom>
            <a:avLst/>
            <a:gdLst>
              <a:gd name="T0" fmla="*/ 0 w 139"/>
              <a:gd name="T1" fmla="*/ 0 h 429"/>
              <a:gd name="T2" fmla="*/ 0 w 139"/>
              <a:gd name="T3" fmla="*/ 2147483647 h 429"/>
              <a:gd name="T4" fmla="*/ 2147483647 w 139"/>
              <a:gd name="T5" fmla="*/ 2147483647 h 429"/>
              <a:gd name="T6" fmla="*/ 0 60000 65536"/>
              <a:gd name="T7" fmla="*/ 0 60000 65536"/>
              <a:gd name="T8" fmla="*/ 0 60000 65536"/>
              <a:gd name="T9" fmla="*/ 0 w 139"/>
              <a:gd name="T10" fmla="*/ 0 h 429"/>
              <a:gd name="T11" fmla="*/ 139 w 139"/>
              <a:gd name="T12" fmla="*/ 429 h 4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429">
                <a:moveTo>
                  <a:pt x="0" y="0"/>
                </a:moveTo>
                <a:lnTo>
                  <a:pt x="0" y="126"/>
                </a:lnTo>
                <a:lnTo>
                  <a:pt x="139" y="429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2" name="Freeform 38"/>
          <p:cNvSpPr>
            <a:spLocks/>
          </p:cNvSpPr>
          <p:nvPr/>
        </p:nvSpPr>
        <p:spPr bwMode="auto">
          <a:xfrm>
            <a:off x="3725863" y="2827338"/>
            <a:ext cx="58737" cy="111125"/>
          </a:xfrm>
          <a:custGeom>
            <a:avLst/>
            <a:gdLst>
              <a:gd name="T0" fmla="*/ 2147483647 w 37"/>
              <a:gd name="T1" fmla="*/ 2147483647 h 71"/>
              <a:gd name="T2" fmla="*/ 0 w 37"/>
              <a:gd name="T3" fmla="*/ 2147483647 h 71"/>
              <a:gd name="T4" fmla="*/ 0 w 37"/>
              <a:gd name="T5" fmla="*/ 0 h 71"/>
              <a:gd name="T6" fmla="*/ 2147483647 w 37"/>
              <a:gd name="T7" fmla="*/ 0 h 71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71"/>
              <a:gd name="T14" fmla="*/ 37 w 37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71">
                <a:moveTo>
                  <a:pt x="37" y="71"/>
                </a:moveTo>
                <a:lnTo>
                  <a:pt x="0" y="71"/>
                </a:lnTo>
                <a:lnTo>
                  <a:pt x="0" y="0"/>
                </a:lnTo>
                <a:lnTo>
                  <a:pt x="37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3" name="Line 44"/>
          <p:cNvSpPr>
            <a:spLocks noChangeShapeType="1"/>
          </p:cNvSpPr>
          <p:nvPr/>
        </p:nvSpPr>
        <p:spPr bwMode="auto">
          <a:xfrm>
            <a:off x="3562350" y="452438"/>
            <a:ext cx="58896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4" name="Line 45"/>
          <p:cNvSpPr>
            <a:spLocks noChangeShapeType="1"/>
          </p:cNvSpPr>
          <p:nvPr/>
        </p:nvSpPr>
        <p:spPr bwMode="auto">
          <a:xfrm>
            <a:off x="3508375" y="906463"/>
            <a:ext cx="123348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5" name="Line 46"/>
          <p:cNvSpPr>
            <a:spLocks noChangeShapeType="1"/>
          </p:cNvSpPr>
          <p:nvPr/>
        </p:nvSpPr>
        <p:spPr bwMode="auto">
          <a:xfrm>
            <a:off x="3851275" y="1354138"/>
            <a:ext cx="76676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6" name="Line 47"/>
          <p:cNvSpPr>
            <a:spLocks noChangeShapeType="1"/>
          </p:cNvSpPr>
          <p:nvPr/>
        </p:nvSpPr>
        <p:spPr bwMode="auto">
          <a:xfrm>
            <a:off x="3824288" y="452438"/>
            <a:ext cx="204787" cy="260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7" name="Line 48"/>
          <p:cNvSpPr>
            <a:spLocks noChangeShapeType="1"/>
          </p:cNvSpPr>
          <p:nvPr/>
        </p:nvSpPr>
        <p:spPr bwMode="auto">
          <a:xfrm flipV="1">
            <a:off x="4322763" y="1116013"/>
            <a:ext cx="306387" cy="2381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8" name="Rectangle 12"/>
          <p:cNvSpPr>
            <a:spLocks noChangeArrowheads="1"/>
          </p:cNvSpPr>
          <p:nvPr/>
        </p:nvSpPr>
        <p:spPr bwMode="auto">
          <a:xfrm>
            <a:off x="3594100" y="3852863"/>
            <a:ext cx="179388" cy="171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9" name="Line 14"/>
          <p:cNvSpPr>
            <a:spLocks noChangeShapeType="1"/>
          </p:cNvSpPr>
          <p:nvPr/>
        </p:nvSpPr>
        <p:spPr bwMode="auto">
          <a:xfrm>
            <a:off x="4651375" y="2195513"/>
            <a:ext cx="0" cy="109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0" name="Line 16"/>
          <p:cNvSpPr>
            <a:spLocks noChangeShapeType="1"/>
          </p:cNvSpPr>
          <p:nvPr/>
        </p:nvSpPr>
        <p:spPr bwMode="auto">
          <a:xfrm>
            <a:off x="4259263" y="2195513"/>
            <a:ext cx="0" cy="1136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1" name="Line 19"/>
          <p:cNvSpPr>
            <a:spLocks noChangeShapeType="1"/>
          </p:cNvSpPr>
          <p:nvPr/>
        </p:nvSpPr>
        <p:spPr bwMode="auto">
          <a:xfrm>
            <a:off x="5099050" y="2195513"/>
            <a:ext cx="1588" cy="984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2" name="Line 20"/>
          <p:cNvSpPr>
            <a:spLocks noChangeShapeType="1"/>
          </p:cNvSpPr>
          <p:nvPr/>
        </p:nvSpPr>
        <p:spPr bwMode="auto">
          <a:xfrm>
            <a:off x="5099050" y="2827338"/>
            <a:ext cx="1047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3" name="Freeform 23"/>
          <p:cNvSpPr>
            <a:spLocks/>
          </p:cNvSpPr>
          <p:nvPr/>
        </p:nvSpPr>
        <p:spPr bwMode="auto">
          <a:xfrm>
            <a:off x="5519738" y="2290763"/>
            <a:ext cx="260350" cy="536575"/>
          </a:xfrm>
          <a:custGeom>
            <a:avLst/>
            <a:gdLst>
              <a:gd name="T0" fmla="*/ 2147483647 w 164"/>
              <a:gd name="T1" fmla="*/ 0 h 338"/>
              <a:gd name="T2" fmla="*/ 2147483647 w 164"/>
              <a:gd name="T3" fmla="*/ 2147483647 h 338"/>
              <a:gd name="T4" fmla="*/ 0 w 164"/>
              <a:gd name="T5" fmla="*/ 2147483647 h 338"/>
              <a:gd name="T6" fmla="*/ 0 60000 65536"/>
              <a:gd name="T7" fmla="*/ 0 60000 65536"/>
              <a:gd name="T8" fmla="*/ 0 60000 65536"/>
              <a:gd name="T9" fmla="*/ 0 w 164"/>
              <a:gd name="T10" fmla="*/ 0 h 338"/>
              <a:gd name="T11" fmla="*/ 164 w 164"/>
              <a:gd name="T12" fmla="*/ 338 h 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" h="338">
                <a:moveTo>
                  <a:pt x="164" y="0"/>
                </a:moveTo>
                <a:lnTo>
                  <a:pt x="164" y="181"/>
                </a:lnTo>
                <a:lnTo>
                  <a:pt x="0" y="33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4" name="Freeform 24"/>
          <p:cNvSpPr>
            <a:spLocks/>
          </p:cNvSpPr>
          <p:nvPr/>
        </p:nvSpPr>
        <p:spPr bwMode="auto">
          <a:xfrm>
            <a:off x="5632450" y="2579688"/>
            <a:ext cx="147638" cy="431800"/>
          </a:xfrm>
          <a:custGeom>
            <a:avLst/>
            <a:gdLst>
              <a:gd name="T0" fmla="*/ 2147483647 w 93"/>
              <a:gd name="T1" fmla="*/ 0 h 272"/>
              <a:gd name="T2" fmla="*/ 2147483647 w 93"/>
              <a:gd name="T3" fmla="*/ 2147483647 h 272"/>
              <a:gd name="T4" fmla="*/ 0 w 93"/>
              <a:gd name="T5" fmla="*/ 2147483647 h 272"/>
              <a:gd name="T6" fmla="*/ 0 60000 65536"/>
              <a:gd name="T7" fmla="*/ 0 60000 65536"/>
              <a:gd name="T8" fmla="*/ 0 60000 65536"/>
              <a:gd name="T9" fmla="*/ 0 w 93"/>
              <a:gd name="T10" fmla="*/ 0 h 272"/>
              <a:gd name="T11" fmla="*/ 93 w 9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272">
                <a:moveTo>
                  <a:pt x="93" y="0"/>
                </a:moveTo>
                <a:lnTo>
                  <a:pt x="93" y="183"/>
                </a:lnTo>
                <a:lnTo>
                  <a:pt x="0" y="27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5" name="Freeform 26"/>
          <p:cNvSpPr>
            <a:spLocks/>
          </p:cNvSpPr>
          <p:nvPr/>
        </p:nvSpPr>
        <p:spPr bwMode="auto">
          <a:xfrm>
            <a:off x="4178300" y="4827588"/>
            <a:ext cx="990600" cy="0"/>
          </a:xfrm>
          <a:custGeom>
            <a:avLst/>
            <a:gdLst>
              <a:gd name="T0" fmla="*/ 2147483647 w 624"/>
              <a:gd name="T1" fmla="*/ 2147483647 w 624"/>
              <a:gd name="T2" fmla="*/ 0 w 624"/>
              <a:gd name="T3" fmla="*/ 0 60000 65536"/>
              <a:gd name="T4" fmla="*/ 0 60000 65536"/>
              <a:gd name="T5" fmla="*/ 0 60000 65536"/>
              <a:gd name="T6" fmla="*/ 0 w 624"/>
              <a:gd name="T7" fmla="*/ 624 w 624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24">
                <a:moveTo>
                  <a:pt x="624" y="0"/>
                </a:moveTo>
                <a:lnTo>
                  <a:pt x="52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6" name="Freeform 29"/>
          <p:cNvSpPr>
            <a:spLocks/>
          </p:cNvSpPr>
          <p:nvPr/>
        </p:nvSpPr>
        <p:spPr bwMode="auto">
          <a:xfrm>
            <a:off x="4162425" y="5014913"/>
            <a:ext cx="1030288" cy="0"/>
          </a:xfrm>
          <a:custGeom>
            <a:avLst/>
            <a:gdLst>
              <a:gd name="T0" fmla="*/ 2147483647 w 649"/>
              <a:gd name="T1" fmla="*/ 2147483647 w 649"/>
              <a:gd name="T2" fmla="*/ 0 w 649"/>
              <a:gd name="T3" fmla="*/ 0 60000 65536"/>
              <a:gd name="T4" fmla="*/ 0 60000 65536"/>
              <a:gd name="T5" fmla="*/ 0 60000 65536"/>
              <a:gd name="T6" fmla="*/ 0 w 649"/>
              <a:gd name="T7" fmla="*/ 649 w 64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49">
                <a:moveTo>
                  <a:pt x="649" y="0"/>
                </a:moveTo>
                <a:lnTo>
                  <a:pt x="549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7" name="Line 30"/>
          <p:cNvSpPr>
            <a:spLocks noChangeShapeType="1"/>
          </p:cNvSpPr>
          <p:nvPr/>
        </p:nvSpPr>
        <p:spPr bwMode="auto">
          <a:xfrm flipH="1">
            <a:off x="4294188" y="5014913"/>
            <a:ext cx="739775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8" name="Freeform 33"/>
          <p:cNvSpPr>
            <a:spLocks/>
          </p:cNvSpPr>
          <p:nvPr/>
        </p:nvSpPr>
        <p:spPr bwMode="auto">
          <a:xfrm>
            <a:off x="4754563" y="5332413"/>
            <a:ext cx="431800" cy="336550"/>
          </a:xfrm>
          <a:custGeom>
            <a:avLst/>
            <a:gdLst>
              <a:gd name="T0" fmla="*/ 2147483647 w 272"/>
              <a:gd name="T1" fmla="*/ 0 h 212"/>
              <a:gd name="T2" fmla="*/ 2147483647 w 272"/>
              <a:gd name="T3" fmla="*/ 0 h 212"/>
              <a:gd name="T4" fmla="*/ 0 w 272"/>
              <a:gd name="T5" fmla="*/ 2147483647 h 212"/>
              <a:gd name="T6" fmla="*/ 0 60000 65536"/>
              <a:gd name="T7" fmla="*/ 0 60000 65536"/>
              <a:gd name="T8" fmla="*/ 0 60000 65536"/>
              <a:gd name="T9" fmla="*/ 0 w 272"/>
              <a:gd name="T10" fmla="*/ 0 h 212"/>
              <a:gd name="T11" fmla="*/ 272 w 272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12">
                <a:moveTo>
                  <a:pt x="272" y="0"/>
                </a:moveTo>
                <a:lnTo>
                  <a:pt x="247" y="0"/>
                </a:lnTo>
                <a:lnTo>
                  <a:pt x="0" y="2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9" name="Line 34"/>
          <p:cNvSpPr>
            <a:spLocks noChangeShapeType="1"/>
          </p:cNvSpPr>
          <p:nvPr/>
        </p:nvSpPr>
        <p:spPr bwMode="auto">
          <a:xfrm flipH="1">
            <a:off x="4806950" y="5332413"/>
            <a:ext cx="339725" cy="577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60" name="Freeform 37"/>
          <p:cNvSpPr>
            <a:spLocks/>
          </p:cNvSpPr>
          <p:nvPr/>
        </p:nvSpPr>
        <p:spPr bwMode="auto">
          <a:xfrm>
            <a:off x="3505200" y="2195513"/>
            <a:ext cx="220663" cy="682625"/>
          </a:xfrm>
          <a:custGeom>
            <a:avLst/>
            <a:gdLst>
              <a:gd name="T0" fmla="*/ 0 w 139"/>
              <a:gd name="T1" fmla="*/ 0 h 429"/>
              <a:gd name="T2" fmla="*/ 0 w 139"/>
              <a:gd name="T3" fmla="*/ 2147483647 h 429"/>
              <a:gd name="T4" fmla="*/ 2147483647 w 139"/>
              <a:gd name="T5" fmla="*/ 2147483647 h 429"/>
              <a:gd name="T6" fmla="*/ 0 60000 65536"/>
              <a:gd name="T7" fmla="*/ 0 60000 65536"/>
              <a:gd name="T8" fmla="*/ 0 60000 65536"/>
              <a:gd name="T9" fmla="*/ 0 w 139"/>
              <a:gd name="T10" fmla="*/ 0 h 429"/>
              <a:gd name="T11" fmla="*/ 139 w 139"/>
              <a:gd name="T12" fmla="*/ 429 h 4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429">
                <a:moveTo>
                  <a:pt x="0" y="0"/>
                </a:moveTo>
                <a:lnTo>
                  <a:pt x="0" y="126"/>
                </a:lnTo>
                <a:lnTo>
                  <a:pt x="139" y="4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61" name="Freeform 38"/>
          <p:cNvSpPr>
            <a:spLocks/>
          </p:cNvSpPr>
          <p:nvPr/>
        </p:nvSpPr>
        <p:spPr bwMode="auto">
          <a:xfrm>
            <a:off x="3725863" y="2827338"/>
            <a:ext cx="58737" cy="111125"/>
          </a:xfrm>
          <a:custGeom>
            <a:avLst/>
            <a:gdLst>
              <a:gd name="T0" fmla="*/ 2147483647 w 37"/>
              <a:gd name="T1" fmla="*/ 2147483647 h 71"/>
              <a:gd name="T2" fmla="*/ 0 w 37"/>
              <a:gd name="T3" fmla="*/ 2147483647 h 71"/>
              <a:gd name="T4" fmla="*/ 0 w 37"/>
              <a:gd name="T5" fmla="*/ 0 h 71"/>
              <a:gd name="T6" fmla="*/ 2147483647 w 37"/>
              <a:gd name="T7" fmla="*/ 0 h 71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71"/>
              <a:gd name="T14" fmla="*/ 37 w 37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71">
                <a:moveTo>
                  <a:pt x="37" y="71"/>
                </a:moveTo>
                <a:lnTo>
                  <a:pt x="0" y="71"/>
                </a:lnTo>
                <a:lnTo>
                  <a:pt x="0" y="0"/>
                </a:lnTo>
                <a:lnTo>
                  <a:pt x="3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62" name="Line 44"/>
          <p:cNvSpPr>
            <a:spLocks noChangeShapeType="1"/>
          </p:cNvSpPr>
          <p:nvPr/>
        </p:nvSpPr>
        <p:spPr bwMode="auto">
          <a:xfrm>
            <a:off x="3562350" y="452438"/>
            <a:ext cx="588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63" name="Line 45"/>
          <p:cNvSpPr>
            <a:spLocks noChangeShapeType="1"/>
          </p:cNvSpPr>
          <p:nvPr/>
        </p:nvSpPr>
        <p:spPr bwMode="auto">
          <a:xfrm>
            <a:off x="3508375" y="906463"/>
            <a:ext cx="1233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64" name="Line 46"/>
          <p:cNvSpPr>
            <a:spLocks noChangeShapeType="1"/>
          </p:cNvSpPr>
          <p:nvPr/>
        </p:nvSpPr>
        <p:spPr bwMode="auto">
          <a:xfrm>
            <a:off x="3851275" y="1354138"/>
            <a:ext cx="766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65" name="Line 47"/>
          <p:cNvSpPr>
            <a:spLocks noChangeShapeType="1"/>
          </p:cNvSpPr>
          <p:nvPr/>
        </p:nvSpPr>
        <p:spPr bwMode="auto">
          <a:xfrm>
            <a:off x="3824288" y="452438"/>
            <a:ext cx="204787" cy="260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66" name="Line 48"/>
          <p:cNvSpPr>
            <a:spLocks noChangeShapeType="1"/>
          </p:cNvSpPr>
          <p:nvPr/>
        </p:nvSpPr>
        <p:spPr bwMode="auto">
          <a:xfrm flipV="1">
            <a:off x="4322763" y="1116013"/>
            <a:ext cx="306387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19.12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701675" y="985838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8436" name="Picture 4" descr="sal03717_19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0838" y="1225550"/>
            <a:ext cx="724852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sal03717_19_12_arrow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5638" y="3602038"/>
            <a:ext cx="2809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sal03717_19_12_arrow02"/>
          <p:cNvPicPr>
            <a:picLocks noChangeAspect="1" noChangeArrowheads="1"/>
          </p:cNvPicPr>
          <p:nvPr/>
        </p:nvPicPr>
        <p:blipFill>
          <a:blip r:embed="rId5"/>
          <a:srcRect b="46361"/>
          <a:stretch>
            <a:fillRect/>
          </a:stretch>
        </p:blipFill>
        <p:spPr bwMode="auto">
          <a:xfrm>
            <a:off x="2128838" y="3676650"/>
            <a:ext cx="169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sal03717_19_12_arrow02"/>
          <p:cNvPicPr>
            <a:picLocks noChangeAspect="1" noChangeArrowheads="1"/>
          </p:cNvPicPr>
          <p:nvPr/>
        </p:nvPicPr>
        <p:blipFill>
          <a:blip r:embed="rId5"/>
          <a:srcRect l="4651" t="86591"/>
          <a:stretch>
            <a:fillRect/>
          </a:stretch>
        </p:blipFill>
        <p:spPr bwMode="auto">
          <a:xfrm>
            <a:off x="2128838" y="4140200"/>
            <a:ext cx="160337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sal03717_19_12_arrow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0138" y="3667125"/>
            <a:ext cx="2619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sal03717_19_12_arrow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3598863"/>
            <a:ext cx="339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 descr="sal03717_19_12_arrow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50" y="3478213"/>
            <a:ext cx="18542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 descr="sal03717_19_12_arrow06"/>
          <p:cNvPicPr>
            <a:picLocks noChangeAspect="1" noChangeArrowheads="1"/>
          </p:cNvPicPr>
          <p:nvPr/>
        </p:nvPicPr>
        <p:blipFill>
          <a:blip r:embed="rId9"/>
          <a:srcRect l="39873"/>
          <a:stretch>
            <a:fillRect/>
          </a:stretch>
        </p:blipFill>
        <p:spPr bwMode="auto">
          <a:xfrm>
            <a:off x="3282950" y="3244850"/>
            <a:ext cx="11096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3" descr="sal03717_19_12_arrow07"/>
          <p:cNvPicPr>
            <a:picLocks noChangeAspect="1" noChangeArrowheads="1"/>
          </p:cNvPicPr>
          <p:nvPr/>
        </p:nvPicPr>
        <p:blipFill>
          <a:blip r:embed="rId10"/>
          <a:srcRect l="43600"/>
          <a:stretch>
            <a:fillRect/>
          </a:stretch>
        </p:blipFill>
        <p:spPr bwMode="auto">
          <a:xfrm>
            <a:off x="3282950" y="3078163"/>
            <a:ext cx="10175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4" descr="sal03717_19_12_arrow07"/>
          <p:cNvPicPr>
            <a:picLocks noChangeAspect="1" noChangeArrowheads="1"/>
          </p:cNvPicPr>
          <p:nvPr/>
        </p:nvPicPr>
        <p:blipFill>
          <a:blip r:embed="rId10"/>
          <a:srcRect r="67029"/>
          <a:stretch>
            <a:fillRect/>
          </a:stretch>
        </p:blipFill>
        <p:spPr bwMode="auto">
          <a:xfrm>
            <a:off x="2473325" y="3084513"/>
            <a:ext cx="5953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1" descr="sal03717_19_12_arrow06"/>
          <p:cNvPicPr>
            <a:picLocks noChangeAspect="1" noChangeArrowheads="1"/>
          </p:cNvPicPr>
          <p:nvPr/>
        </p:nvPicPr>
        <p:blipFill>
          <a:blip r:embed="rId9"/>
          <a:srcRect r="67975"/>
          <a:stretch>
            <a:fillRect/>
          </a:stretch>
        </p:blipFill>
        <p:spPr bwMode="auto">
          <a:xfrm>
            <a:off x="2514600" y="3243263"/>
            <a:ext cx="5889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4" descr="sal03717_19_12_arrow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35325" y="3960813"/>
            <a:ext cx="4016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5" descr="sal03717_19_12_arrow0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7625" y="4500563"/>
            <a:ext cx="158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6" descr="sal03717_19_12_arrow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21100" y="5319713"/>
            <a:ext cx="5873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7" descr="sal03717_19_12_arrow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52925" y="5110163"/>
            <a:ext cx="4937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Freeform 33"/>
          <p:cNvSpPr>
            <a:spLocks/>
          </p:cNvSpPr>
          <p:nvPr/>
        </p:nvSpPr>
        <p:spPr bwMode="auto">
          <a:xfrm>
            <a:off x="1441450" y="5586413"/>
            <a:ext cx="2243138" cy="225425"/>
          </a:xfrm>
          <a:custGeom>
            <a:avLst/>
            <a:gdLst>
              <a:gd name="T0" fmla="*/ 0 w 1086"/>
              <a:gd name="T1" fmla="*/ 2147483647 h 114"/>
              <a:gd name="T2" fmla="*/ 2147483647 w 1086"/>
              <a:gd name="T3" fmla="*/ 2147483647 h 114"/>
              <a:gd name="T4" fmla="*/ 2147483647 w 1086"/>
              <a:gd name="T5" fmla="*/ 0 h 114"/>
              <a:gd name="T6" fmla="*/ 0 60000 65536"/>
              <a:gd name="T7" fmla="*/ 0 60000 65536"/>
              <a:gd name="T8" fmla="*/ 0 60000 65536"/>
              <a:gd name="T9" fmla="*/ 0 w 1086"/>
              <a:gd name="T10" fmla="*/ 0 h 114"/>
              <a:gd name="T11" fmla="*/ 1086 w 1086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114">
                <a:moveTo>
                  <a:pt x="0" y="114"/>
                </a:moveTo>
                <a:lnTo>
                  <a:pt x="496" y="114"/>
                </a:lnTo>
                <a:lnTo>
                  <a:pt x="1086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2" name="Text Box 195"/>
          <p:cNvSpPr txBox="1">
            <a:spLocks noChangeArrowheads="1"/>
          </p:cNvSpPr>
          <p:nvPr/>
        </p:nvSpPr>
        <p:spPr bwMode="auto">
          <a:xfrm>
            <a:off x="315913" y="3155950"/>
            <a:ext cx="1066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Right atrium</a:t>
            </a:r>
          </a:p>
        </p:txBody>
      </p:sp>
      <p:sp>
        <p:nvSpPr>
          <p:cNvPr id="18453" name="Text Box 196"/>
          <p:cNvSpPr txBox="1">
            <a:spLocks noChangeArrowheads="1"/>
          </p:cNvSpPr>
          <p:nvPr/>
        </p:nvSpPr>
        <p:spPr bwMode="auto">
          <a:xfrm>
            <a:off x="306388" y="3452813"/>
            <a:ext cx="12890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Sinoatrial node</a:t>
            </a:r>
          </a:p>
          <a:p>
            <a:r>
              <a:rPr lang="en-US" sz="1300" b="1"/>
              <a:t>(pacemaker)</a:t>
            </a:r>
          </a:p>
        </p:txBody>
      </p:sp>
      <p:sp>
        <p:nvSpPr>
          <p:cNvPr id="18454" name="Text Box 197"/>
          <p:cNvSpPr txBox="1">
            <a:spLocks noChangeArrowheads="1"/>
          </p:cNvSpPr>
          <p:nvPr/>
        </p:nvSpPr>
        <p:spPr bwMode="auto">
          <a:xfrm>
            <a:off x="290513" y="4235450"/>
            <a:ext cx="13239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Atrioventricular</a:t>
            </a:r>
          </a:p>
          <a:p>
            <a:r>
              <a:rPr lang="en-US" sz="1300" b="1"/>
              <a:t>node</a:t>
            </a:r>
          </a:p>
        </p:txBody>
      </p:sp>
      <p:sp>
        <p:nvSpPr>
          <p:cNvPr id="18455" name="Text Box 198"/>
          <p:cNvSpPr txBox="1">
            <a:spLocks noChangeArrowheads="1"/>
          </p:cNvSpPr>
          <p:nvPr/>
        </p:nvSpPr>
        <p:spPr bwMode="auto">
          <a:xfrm>
            <a:off x="290513" y="4768850"/>
            <a:ext cx="132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Atrioventricular</a:t>
            </a:r>
          </a:p>
          <a:p>
            <a:r>
              <a:rPr lang="en-US" sz="1300" b="1"/>
              <a:t>bundle</a:t>
            </a:r>
          </a:p>
        </p:txBody>
      </p:sp>
      <p:sp>
        <p:nvSpPr>
          <p:cNvPr id="18456" name="Text Box 199"/>
          <p:cNvSpPr txBox="1">
            <a:spLocks noChangeArrowheads="1"/>
          </p:cNvSpPr>
          <p:nvPr/>
        </p:nvSpPr>
        <p:spPr bwMode="auto">
          <a:xfrm>
            <a:off x="274638" y="5673725"/>
            <a:ext cx="12414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Purkinje fibers</a:t>
            </a:r>
          </a:p>
        </p:txBody>
      </p:sp>
      <p:sp>
        <p:nvSpPr>
          <p:cNvPr id="18457" name="Text Box 200"/>
          <p:cNvSpPr txBox="1">
            <a:spLocks noChangeArrowheads="1"/>
          </p:cNvSpPr>
          <p:nvPr/>
        </p:nvSpPr>
        <p:spPr bwMode="auto">
          <a:xfrm>
            <a:off x="5278438" y="3559175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Left</a:t>
            </a:r>
          </a:p>
          <a:p>
            <a:r>
              <a:rPr lang="en-US" sz="1300" b="1"/>
              <a:t>atrium</a:t>
            </a:r>
          </a:p>
        </p:txBody>
      </p:sp>
      <p:sp>
        <p:nvSpPr>
          <p:cNvPr id="18458" name="Text Box 201"/>
          <p:cNvSpPr txBox="1">
            <a:spLocks noChangeArrowheads="1"/>
          </p:cNvSpPr>
          <p:nvPr/>
        </p:nvSpPr>
        <p:spPr bwMode="auto">
          <a:xfrm>
            <a:off x="5278438" y="4606925"/>
            <a:ext cx="8286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Bundle</a:t>
            </a:r>
          </a:p>
          <a:p>
            <a:r>
              <a:rPr lang="en-US" sz="1300" b="1"/>
              <a:t>branches</a:t>
            </a:r>
          </a:p>
        </p:txBody>
      </p:sp>
      <p:sp>
        <p:nvSpPr>
          <p:cNvPr id="18459" name="Text Box 202"/>
          <p:cNvSpPr txBox="1">
            <a:spLocks noChangeArrowheads="1"/>
          </p:cNvSpPr>
          <p:nvPr/>
        </p:nvSpPr>
        <p:spPr bwMode="auto">
          <a:xfrm>
            <a:off x="5278438" y="4089400"/>
            <a:ext cx="744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Purkinje</a:t>
            </a:r>
          </a:p>
          <a:p>
            <a:r>
              <a:rPr lang="en-US" sz="1300" b="1"/>
              <a:t>fibers</a:t>
            </a:r>
          </a:p>
        </p:txBody>
      </p:sp>
      <p:sp>
        <p:nvSpPr>
          <p:cNvPr id="18460" name="Text Box 203"/>
          <p:cNvSpPr txBox="1">
            <a:spLocks noChangeArrowheads="1"/>
          </p:cNvSpPr>
          <p:nvPr/>
        </p:nvSpPr>
        <p:spPr bwMode="auto">
          <a:xfrm>
            <a:off x="2459038" y="3209925"/>
            <a:ext cx="1825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1</a:t>
            </a:r>
          </a:p>
        </p:txBody>
      </p:sp>
      <p:sp>
        <p:nvSpPr>
          <p:cNvPr id="18461" name="Text Box 204"/>
          <p:cNvSpPr txBox="1">
            <a:spLocks noChangeArrowheads="1"/>
          </p:cNvSpPr>
          <p:nvPr/>
        </p:nvSpPr>
        <p:spPr bwMode="auto">
          <a:xfrm>
            <a:off x="3127375" y="319246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2</a:t>
            </a:r>
          </a:p>
        </p:txBody>
      </p:sp>
      <p:sp>
        <p:nvSpPr>
          <p:cNvPr id="18462" name="Text Box 205"/>
          <p:cNvSpPr txBox="1">
            <a:spLocks noChangeArrowheads="1"/>
          </p:cNvSpPr>
          <p:nvPr/>
        </p:nvSpPr>
        <p:spPr bwMode="auto">
          <a:xfrm>
            <a:off x="2159000" y="3937000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2</a:t>
            </a:r>
          </a:p>
        </p:txBody>
      </p:sp>
      <p:sp>
        <p:nvSpPr>
          <p:cNvPr id="18463" name="Text Box 206"/>
          <p:cNvSpPr txBox="1">
            <a:spLocks noChangeArrowheads="1"/>
          </p:cNvSpPr>
          <p:nvPr/>
        </p:nvSpPr>
        <p:spPr bwMode="auto">
          <a:xfrm>
            <a:off x="2790825" y="4178300"/>
            <a:ext cx="182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3</a:t>
            </a:r>
          </a:p>
        </p:txBody>
      </p:sp>
      <p:sp>
        <p:nvSpPr>
          <p:cNvPr id="18464" name="Text Box 207"/>
          <p:cNvSpPr txBox="1">
            <a:spLocks noChangeArrowheads="1"/>
          </p:cNvSpPr>
          <p:nvPr/>
        </p:nvSpPr>
        <p:spPr bwMode="auto">
          <a:xfrm>
            <a:off x="3871913" y="4959350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4</a:t>
            </a:r>
          </a:p>
        </p:txBody>
      </p:sp>
      <p:sp>
        <p:nvSpPr>
          <p:cNvPr id="18465" name="Text Box 208"/>
          <p:cNvSpPr txBox="1">
            <a:spLocks noChangeArrowheads="1"/>
          </p:cNvSpPr>
          <p:nvPr/>
        </p:nvSpPr>
        <p:spPr bwMode="auto">
          <a:xfrm>
            <a:off x="4935538" y="503396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5</a:t>
            </a:r>
          </a:p>
        </p:txBody>
      </p:sp>
      <p:sp>
        <p:nvSpPr>
          <p:cNvPr id="18466" name="Text Box 209"/>
          <p:cNvSpPr txBox="1">
            <a:spLocks noChangeArrowheads="1"/>
          </p:cNvSpPr>
          <p:nvPr/>
        </p:nvSpPr>
        <p:spPr bwMode="auto">
          <a:xfrm>
            <a:off x="6565900" y="2419350"/>
            <a:ext cx="1209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SA node fires.</a:t>
            </a:r>
          </a:p>
        </p:txBody>
      </p:sp>
      <p:sp>
        <p:nvSpPr>
          <p:cNvPr id="18467" name="Text Box 210"/>
          <p:cNvSpPr txBox="1">
            <a:spLocks noChangeArrowheads="1"/>
          </p:cNvSpPr>
          <p:nvPr/>
        </p:nvSpPr>
        <p:spPr bwMode="auto">
          <a:xfrm>
            <a:off x="6338888" y="2419350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1</a:t>
            </a:r>
          </a:p>
        </p:txBody>
      </p:sp>
      <p:sp>
        <p:nvSpPr>
          <p:cNvPr id="18468" name="Text Box 211"/>
          <p:cNvSpPr txBox="1">
            <a:spLocks noChangeArrowheads="1"/>
          </p:cNvSpPr>
          <p:nvPr/>
        </p:nvSpPr>
        <p:spPr bwMode="auto">
          <a:xfrm>
            <a:off x="6345238" y="2992438"/>
            <a:ext cx="1857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2</a:t>
            </a:r>
          </a:p>
        </p:txBody>
      </p:sp>
      <p:sp>
        <p:nvSpPr>
          <p:cNvPr id="18469" name="Text Box 212"/>
          <p:cNvSpPr txBox="1">
            <a:spLocks noChangeArrowheads="1"/>
          </p:cNvSpPr>
          <p:nvPr/>
        </p:nvSpPr>
        <p:spPr bwMode="auto">
          <a:xfrm>
            <a:off x="6343650" y="3602038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3</a:t>
            </a:r>
          </a:p>
        </p:txBody>
      </p:sp>
      <p:sp>
        <p:nvSpPr>
          <p:cNvPr id="18470" name="Text Box 213"/>
          <p:cNvSpPr txBox="1">
            <a:spLocks noChangeArrowheads="1"/>
          </p:cNvSpPr>
          <p:nvPr/>
        </p:nvSpPr>
        <p:spPr bwMode="auto">
          <a:xfrm>
            <a:off x="6335713" y="4186238"/>
            <a:ext cx="1857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4</a:t>
            </a:r>
          </a:p>
        </p:txBody>
      </p:sp>
      <p:sp>
        <p:nvSpPr>
          <p:cNvPr id="18471" name="Text Box 214"/>
          <p:cNvSpPr txBox="1">
            <a:spLocks noChangeArrowheads="1"/>
          </p:cNvSpPr>
          <p:nvPr/>
        </p:nvSpPr>
        <p:spPr bwMode="auto">
          <a:xfrm>
            <a:off x="6343650" y="4786313"/>
            <a:ext cx="184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5</a:t>
            </a:r>
          </a:p>
        </p:txBody>
      </p:sp>
      <p:sp>
        <p:nvSpPr>
          <p:cNvPr id="18472" name="Text Box 215"/>
          <p:cNvSpPr txBox="1">
            <a:spLocks noChangeArrowheads="1"/>
          </p:cNvSpPr>
          <p:nvPr/>
        </p:nvSpPr>
        <p:spPr bwMode="auto">
          <a:xfrm>
            <a:off x="6545263" y="2998788"/>
            <a:ext cx="223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Excitation spreads through</a:t>
            </a:r>
          </a:p>
          <a:p>
            <a:r>
              <a:rPr lang="en-US" sz="1300" b="1"/>
              <a:t>atrial myocardium.</a:t>
            </a:r>
          </a:p>
        </p:txBody>
      </p:sp>
      <p:sp>
        <p:nvSpPr>
          <p:cNvPr id="18473" name="Text Box 216"/>
          <p:cNvSpPr txBox="1">
            <a:spLocks noChangeArrowheads="1"/>
          </p:cNvSpPr>
          <p:nvPr/>
        </p:nvSpPr>
        <p:spPr bwMode="auto">
          <a:xfrm>
            <a:off x="6545263" y="3609975"/>
            <a:ext cx="12049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AV node fires.</a:t>
            </a:r>
          </a:p>
        </p:txBody>
      </p:sp>
      <p:sp>
        <p:nvSpPr>
          <p:cNvPr id="18474" name="Text Box 217"/>
          <p:cNvSpPr txBox="1">
            <a:spLocks noChangeArrowheads="1"/>
          </p:cNvSpPr>
          <p:nvPr/>
        </p:nvSpPr>
        <p:spPr bwMode="auto">
          <a:xfrm>
            <a:off x="6545263" y="4205288"/>
            <a:ext cx="2319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Excitation spreads down AV</a:t>
            </a:r>
          </a:p>
          <a:p>
            <a:r>
              <a:rPr lang="en-US" sz="1300" b="1"/>
              <a:t>bundle.</a:t>
            </a:r>
          </a:p>
        </p:txBody>
      </p:sp>
      <p:sp>
        <p:nvSpPr>
          <p:cNvPr id="18475" name="Text Box 218"/>
          <p:cNvSpPr txBox="1">
            <a:spLocks noChangeArrowheads="1"/>
          </p:cNvSpPr>
          <p:nvPr/>
        </p:nvSpPr>
        <p:spPr bwMode="auto">
          <a:xfrm>
            <a:off x="6545263" y="4784725"/>
            <a:ext cx="204311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Purkinje fibers distribute</a:t>
            </a:r>
          </a:p>
          <a:p>
            <a:r>
              <a:rPr lang="en-US" sz="1300" b="1"/>
              <a:t>excitation through</a:t>
            </a:r>
          </a:p>
          <a:p>
            <a:r>
              <a:rPr lang="en-US" sz="1300" b="1"/>
              <a:t>ventricular myocardium.</a:t>
            </a:r>
          </a:p>
        </p:txBody>
      </p:sp>
      <p:sp>
        <p:nvSpPr>
          <p:cNvPr id="18476" name="Line 40"/>
          <p:cNvSpPr>
            <a:spLocks noChangeShapeType="1"/>
          </p:cNvSpPr>
          <p:nvPr/>
        </p:nvSpPr>
        <p:spPr bwMode="auto">
          <a:xfrm flipH="1">
            <a:off x="1346200" y="3267075"/>
            <a:ext cx="98266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7" name="Line 41"/>
          <p:cNvSpPr>
            <a:spLocks noChangeShapeType="1"/>
          </p:cNvSpPr>
          <p:nvPr/>
        </p:nvSpPr>
        <p:spPr bwMode="auto">
          <a:xfrm>
            <a:off x="1535113" y="3567113"/>
            <a:ext cx="75406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8" name="Freeform 42"/>
          <p:cNvSpPr>
            <a:spLocks/>
          </p:cNvSpPr>
          <p:nvPr/>
        </p:nvSpPr>
        <p:spPr bwMode="auto">
          <a:xfrm>
            <a:off x="1601788" y="4090988"/>
            <a:ext cx="1346200" cy="263525"/>
          </a:xfrm>
          <a:custGeom>
            <a:avLst/>
            <a:gdLst>
              <a:gd name="T0" fmla="*/ 0 w 688"/>
              <a:gd name="T1" fmla="*/ 2147483647 h 134"/>
              <a:gd name="T2" fmla="*/ 2147483647 w 688"/>
              <a:gd name="T3" fmla="*/ 2147483647 h 134"/>
              <a:gd name="T4" fmla="*/ 2147483647 w 688"/>
              <a:gd name="T5" fmla="*/ 0 h 134"/>
              <a:gd name="T6" fmla="*/ 0 60000 65536"/>
              <a:gd name="T7" fmla="*/ 0 60000 65536"/>
              <a:gd name="T8" fmla="*/ 0 60000 65536"/>
              <a:gd name="T9" fmla="*/ 0 w 688"/>
              <a:gd name="T10" fmla="*/ 0 h 134"/>
              <a:gd name="T11" fmla="*/ 688 w 688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8" h="134">
                <a:moveTo>
                  <a:pt x="0" y="134"/>
                </a:moveTo>
                <a:lnTo>
                  <a:pt x="252" y="134"/>
                </a:lnTo>
                <a:lnTo>
                  <a:pt x="68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9" name="Freeform 43"/>
          <p:cNvSpPr>
            <a:spLocks/>
          </p:cNvSpPr>
          <p:nvPr/>
        </p:nvSpPr>
        <p:spPr bwMode="auto">
          <a:xfrm>
            <a:off x="1441450" y="5580063"/>
            <a:ext cx="2243138" cy="222250"/>
          </a:xfrm>
          <a:custGeom>
            <a:avLst/>
            <a:gdLst>
              <a:gd name="T0" fmla="*/ 0 w 1086"/>
              <a:gd name="T1" fmla="*/ 2147483647 h 114"/>
              <a:gd name="T2" fmla="*/ 2147483647 w 1086"/>
              <a:gd name="T3" fmla="*/ 2147483647 h 114"/>
              <a:gd name="T4" fmla="*/ 2147483647 w 1086"/>
              <a:gd name="T5" fmla="*/ 0 h 114"/>
              <a:gd name="T6" fmla="*/ 0 60000 65536"/>
              <a:gd name="T7" fmla="*/ 0 60000 65536"/>
              <a:gd name="T8" fmla="*/ 0 60000 65536"/>
              <a:gd name="T9" fmla="*/ 0 w 1086"/>
              <a:gd name="T10" fmla="*/ 0 h 114"/>
              <a:gd name="T11" fmla="*/ 1086 w 1086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114">
                <a:moveTo>
                  <a:pt x="0" y="114"/>
                </a:moveTo>
                <a:lnTo>
                  <a:pt x="496" y="114"/>
                </a:lnTo>
                <a:lnTo>
                  <a:pt x="108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0" name="Line 44"/>
          <p:cNvSpPr>
            <a:spLocks noChangeShapeType="1"/>
          </p:cNvSpPr>
          <p:nvPr/>
        </p:nvSpPr>
        <p:spPr bwMode="auto">
          <a:xfrm flipV="1">
            <a:off x="2528888" y="5305425"/>
            <a:ext cx="755650" cy="4968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1" name="Line 45"/>
          <p:cNvSpPr>
            <a:spLocks noChangeShapeType="1"/>
          </p:cNvSpPr>
          <p:nvPr/>
        </p:nvSpPr>
        <p:spPr bwMode="auto">
          <a:xfrm flipV="1">
            <a:off x="4451350" y="3668713"/>
            <a:ext cx="782638" cy="4762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2" name="Line 46"/>
          <p:cNvSpPr>
            <a:spLocks noChangeShapeType="1"/>
          </p:cNvSpPr>
          <p:nvPr/>
        </p:nvSpPr>
        <p:spPr bwMode="auto">
          <a:xfrm>
            <a:off x="4741863" y="4189413"/>
            <a:ext cx="4921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3" name="Line 47"/>
          <p:cNvSpPr>
            <a:spLocks noChangeShapeType="1"/>
          </p:cNvSpPr>
          <p:nvPr/>
        </p:nvSpPr>
        <p:spPr bwMode="auto">
          <a:xfrm>
            <a:off x="3998913" y="4683125"/>
            <a:ext cx="12350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4" name="Freeform 48"/>
          <p:cNvSpPr>
            <a:spLocks/>
          </p:cNvSpPr>
          <p:nvPr/>
        </p:nvSpPr>
        <p:spPr bwMode="auto">
          <a:xfrm>
            <a:off x="1597025" y="4167188"/>
            <a:ext cx="2255838" cy="711200"/>
          </a:xfrm>
          <a:custGeom>
            <a:avLst/>
            <a:gdLst>
              <a:gd name="T0" fmla="*/ 2147483647 w 1152"/>
              <a:gd name="T1" fmla="*/ 0 h 364"/>
              <a:gd name="T2" fmla="*/ 2147483647 w 1152"/>
              <a:gd name="T3" fmla="*/ 2147483647 h 364"/>
              <a:gd name="T4" fmla="*/ 0 w 1152"/>
              <a:gd name="T5" fmla="*/ 2147483647 h 364"/>
              <a:gd name="T6" fmla="*/ 0 60000 65536"/>
              <a:gd name="T7" fmla="*/ 0 60000 65536"/>
              <a:gd name="T8" fmla="*/ 0 60000 65536"/>
              <a:gd name="T9" fmla="*/ 0 w 1152"/>
              <a:gd name="T10" fmla="*/ 0 h 364"/>
              <a:gd name="T11" fmla="*/ 1152 w 1152"/>
              <a:gd name="T12" fmla="*/ 364 h 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364">
                <a:moveTo>
                  <a:pt x="1152" y="0"/>
                </a:moveTo>
                <a:lnTo>
                  <a:pt x="120" y="364"/>
                </a:lnTo>
                <a:lnTo>
                  <a:pt x="0" y="36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5" name="Line 49"/>
          <p:cNvSpPr>
            <a:spLocks noChangeShapeType="1"/>
          </p:cNvSpPr>
          <p:nvPr/>
        </p:nvSpPr>
        <p:spPr bwMode="auto">
          <a:xfrm flipH="1">
            <a:off x="4149725" y="4686300"/>
            <a:ext cx="928688" cy="55721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6" name="Line 40"/>
          <p:cNvSpPr>
            <a:spLocks noChangeShapeType="1"/>
          </p:cNvSpPr>
          <p:nvPr/>
        </p:nvSpPr>
        <p:spPr bwMode="auto">
          <a:xfrm flipH="1">
            <a:off x="1346200" y="3267075"/>
            <a:ext cx="982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7" name="Line 41"/>
          <p:cNvSpPr>
            <a:spLocks noChangeShapeType="1"/>
          </p:cNvSpPr>
          <p:nvPr/>
        </p:nvSpPr>
        <p:spPr bwMode="auto">
          <a:xfrm>
            <a:off x="1535113" y="3567113"/>
            <a:ext cx="7540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8" name="Freeform 42"/>
          <p:cNvSpPr>
            <a:spLocks/>
          </p:cNvSpPr>
          <p:nvPr/>
        </p:nvSpPr>
        <p:spPr bwMode="auto">
          <a:xfrm>
            <a:off x="1601788" y="4090988"/>
            <a:ext cx="1346200" cy="263525"/>
          </a:xfrm>
          <a:custGeom>
            <a:avLst/>
            <a:gdLst>
              <a:gd name="T0" fmla="*/ 0 w 688"/>
              <a:gd name="T1" fmla="*/ 2147483647 h 134"/>
              <a:gd name="T2" fmla="*/ 2147483647 w 688"/>
              <a:gd name="T3" fmla="*/ 2147483647 h 134"/>
              <a:gd name="T4" fmla="*/ 2147483647 w 688"/>
              <a:gd name="T5" fmla="*/ 0 h 134"/>
              <a:gd name="T6" fmla="*/ 0 60000 65536"/>
              <a:gd name="T7" fmla="*/ 0 60000 65536"/>
              <a:gd name="T8" fmla="*/ 0 60000 65536"/>
              <a:gd name="T9" fmla="*/ 0 w 688"/>
              <a:gd name="T10" fmla="*/ 0 h 134"/>
              <a:gd name="T11" fmla="*/ 688 w 688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8" h="134">
                <a:moveTo>
                  <a:pt x="0" y="134"/>
                </a:moveTo>
                <a:lnTo>
                  <a:pt x="252" y="134"/>
                </a:lnTo>
                <a:lnTo>
                  <a:pt x="68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9" name="Freeform 43"/>
          <p:cNvSpPr>
            <a:spLocks/>
          </p:cNvSpPr>
          <p:nvPr/>
        </p:nvSpPr>
        <p:spPr bwMode="auto">
          <a:xfrm>
            <a:off x="1441450" y="5580063"/>
            <a:ext cx="2243138" cy="222250"/>
          </a:xfrm>
          <a:custGeom>
            <a:avLst/>
            <a:gdLst>
              <a:gd name="T0" fmla="*/ 0 w 1086"/>
              <a:gd name="T1" fmla="*/ 2147483647 h 114"/>
              <a:gd name="T2" fmla="*/ 2147483647 w 1086"/>
              <a:gd name="T3" fmla="*/ 2147483647 h 114"/>
              <a:gd name="T4" fmla="*/ 2147483647 w 1086"/>
              <a:gd name="T5" fmla="*/ 0 h 114"/>
              <a:gd name="T6" fmla="*/ 0 60000 65536"/>
              <a:gd name="T7" fmla="*/ 0 60000 65536"/>
              <a:gd name="T8" fmla="*/ 0 60000 65536"/>
              <a:gd name="T9" fmla="*/ 0 w 1086"/>
              <a:gd name="T10" fmla="*/ 0 h 114"/>
              <a:gd name="T11" fmla="*/ 1086 w 1086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114">
                <a:moveTo>
                  <a:pt x="0" y="114"/>
                </a:moveTo>
                <a:lnTo>
                  <a:pt x="496" y="114"/>
                </a:lnTo>
                <a:lnTo>
                  <a:pt x="108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0" name="Line 44"/>
          <p:cNvSpPr>
            <a:spLocks noChangeShapeType="1"/>
          </p:cNvSpPr>
          <p:nvPr/>
        </p:nvSpPr>
        <p:spPr bwMode="auto">
          <a:xfrm flipV="1">
            <a:off x="2528888" y="5305425"/>
            <a:ext cx="755650" cy="496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1" name="Line 45"/>
          <p:cNvSpPr>
            <a:spLocks noChangeShapeType="1"/>
          </p:cNvSpPr>
          <p:nvPr/>
        </p:nvSpPr>
        <p:spPr bwMode="auto">
          <a:xfrm flipV="1">
            <a:off x="4451350" y="3668713"/>
            <a:ext cx="782638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2" name="Line 46"/>
          <p:cNvSpPr>
            <a:spLocks noChangeShapeType="1"/>
          </p:cNvSpPr>
          <p:nvPr/>
        </p:nvSpPr>
        <p:spPr bwMode="auto">
          <a:xfrm>
            <a:off x="4741863" y="4189413"/>
            <a:ext cx="492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3" name="Line 47"/>
          <p:cNvSpPr>
            <a:spLocks noChangeShapeType="1"/>
          </p:cNvSpPr>
          <p:nvPr/>
        </p:nvSpPr>
        <p:spPr bwMode="auto">
          <a:xfrm>
            <a:off x="3998913" y="4683125"/>
            <a:ext cx="1235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4" name="Freeform 48"/>
          <p:cNvSpPr>
            <a:spLocks/>
          </p:cNvSpPr>
          <p:nvPr/>
        </p:nvSpPr>
        <p:spPr bwMode="auto">
          <a:xfrm>
            <a:off x="1597025" y="4167188"/>
            <a:ext cx="2255838" cy="711200"/>
          </a:xfrm>
          <a:custGeom>
            <a:avLst/>
            <a:gdLst>
              <a:gd name="T0" fmla="*/ 2147483647 w 1152"/>
              <a:gd name="T1" fmla="*/ 0 h 364"/>
              <a:gd name="T2" fmla="*/ 2147483647 w 1152"/>
              <a:gd name="T3" fmla="*/ 2147483647 h 364"/>
              <a:gd name="T4" fmla="*/ 0 w 1152"/>
              <a:gd name="T5" fmla="*/ 2147483647 h 364"/>
              <a:gd name="T6" fmla="*/ 0 60000 65536"/>
              <a:gd name="T7" fmla="*/ 0 60000 65536"/>
              <a:gd name="T8" fmla="*/ 0 60000 65536"/>
              <a:gd name="T9" fmla="*/ 0 w 1152"/>
              <a:gd name="T10" fmla="*/ 0 h 364"/>
              <a:gd name="T11" fmla="*/ 1152 w 1152"/>
              <a:gd name="T12" fmla="*/ 364 h 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364">
                <a:moveTo>
                  <a:pt x="1152" y="0"/>
                </a:moveTo>
                <a:lnTo>
                  <a:pt x="120" y="364"/>
                </a:lnTo>
                <a:lnTo>
                  <a:pt x="0" y="36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5" name="Line 49"/>
          <p:cNvSpPr>
            <a:spLocks noChangeShapeType="1"/>
          </p:cNvSpPr>
          <p:nvPr/>
        </p:nvSpPr>
        <p:spPr bwMode="auto">
          <a:xfrm flipH="1">
            <a:off x="4149725" y="4686300"/>
            <a:ext cx="928688" cy="557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19.13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950913" y="439738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9460" name="Picture 4" descr="sal03717_19_13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4763" y="693738"/>
            <a:ext cx="7096125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41"/>
          <p:cNvSpPr>
            <a:spLocks noChangeShapeType="1"/>
          </p:cNvSpPr>
          <p:nvPr/>
        </p:nvSpPr>
        <p:spPr bwMode="auto">
          <a:xfrm>
            <a:off x="4510088" y="3146425"/>
            <a:ext cx="0" cy="295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Freeform 42"/>
          <p:cNvSpPr>
            <a:spLocks/>
          </p:cNvSpPr>
          <p:nvPr/>
        </p:nvSpPr>
        <p:spPr bwMode="auto">
          <a:xfrm>
            <a:off x="4322763" y="3470275"/>
            <a:ext cx="1368425" cy="803275"/>
          </a:xfrm>
          <a:custGeom>
            <a:avLst/>
            <a:gdLst>
              <a:gd name="T0" fmla="*/ 0 w 862"/>
              <a:gd name="T1" fmla="*/ 2147483647 h 506"/>
              <a:gd name="T2" fmla="*/ 2147483647 w 862"/>
              <a:gd name="T3" fmla="*/ 2147483647 h 506"/>
              <a:gd name="T4" fmla="*/ 2147483647 w 862"/>
              <a:gd name="T5" fmla="*/ 0 h 506"/>
              <a:gd name="T6" fmla="*/ 2147483647 w 862"/>
              <a:gd name="T7" fmla="*/ 2147483647 h 506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506"/>
              <a:gd name="T14" fmla="*/ 862 w 862"/>
              <a:gd name="T15" fmla="*/ 506 h 5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506">
                <a:moveTo>
                  <a:pt x="0" y="506"/>
                </a:moveTo>
                <a:lnTo>
                  <a:pt x="862" y="506"/>
                </a:lnTo>
                <a:lnTo>
                  <a:pt x="862" y="0"/>
                </a:lnTo>
                <a:lnTo>
                  <a:pt x="818" y="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Line 43"/>
          <p:cNvSpPr>
            <a:spLocks noChangeShapeType="1"/>
          </p:cNvSpPr>
          <p:nvPr/>
        </p:nvSpPr>
        <p:spPr bwMode="auto">
          <a:xfrm flipH="1">
            <a:off x="5700713" y="3886200"/>
            <a:ext cx="825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Freeform 44"/>
          <p:cNvSpPr>
            <a:spLocks/>
          </p:cNvSpPr>
          <p:nvPr/>
        </p:nvSpPr>
        <p:spPr bwMode="auto">
          <a:xfrm>
            <a:off x="1954213" y="3990975"/>
            <a:ext cx="282575" cy="508000"/>
          </a:xfrm>
          <a:custGeom>
            <a:avLst/>
            <a:gdLst>
              <a:gd name="T0" fmla="*/ 2147483647 w 178"/>
              <a:gd name="T1" fmla="*/ 2147483647 h 320"/>
              <a:gd name="T2" fmla="*/ 0 w 178"/>
              <a:gd name="T3" fmla="*/ 2147483647 h 320"/>
              <a:gd name="T4" fmla="*/ 0 w 178"/>
              <a:gd name="T5" fmla="*/ 0 h 320"/>
              <a:gd name="T6" fmla="*/ 0 60000 65536"/>
              <a:gd name="T7" fmla="*/ 0 60000 65536"/>
              <a:gd name="T8" fmla="*/ 0 60000 65536"/>
              <a:gd name="T9" fmla="*/ 0 w 178"/>
              <a:gd name="T10" fmla="*/ 0 h 320"/>
              <a:gd name="T11" fmla="*/ 178 w 178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320">
                <a:moveTo>
                  <a:pt x="178" y="320"/>
                </a:moveTo>
                <a:lnTo>
                  <a:pt x="0" y="32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Line 45"/>
          <p:cNvSpPr>
            <a:spLocks noChangeShapeType="1"/>
          </p:cNvSpPr>
          <p:nvPr/>
        </p:nvSpPr>
        <p:spPr bwMode="auto">
          <a:xfrm>
            <a:off x="3386138" y="2060575"/>
            <a:ext cx="2540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Freeform 46"/>
          <p:cNvSpPr>
            <a:spLocks/>
          </p:cNvSpPr>
          <p:nvPr/>
        </p:nvSpPr>
        <p:spPr bwMode="auto">
          <a:xfrm>
            <a:off x="6110288" y="1381125"/>
            <a:ext cx="1006475" cy="2035175"/>
          </a:xfrm>
          <a:custGeom>
            <a:avLst/>
            <a:gdLst>
              <a:gd name="T0" fmla="*/ 0 w 634"/>
              <a:gd name="T1" fmla="*/ 0 h 1282"/>
              <a:gd name="T2" fmla="*/ 2147483647 w 634"/>
              <a:gd name="T3" fmla="*/ 0 h 1282"/>
              <a:gd name="T4" fmla="*/ 2147483647 w 634"/>
              <a:gd name="T5" fmla="*/ 2147483647 h 1282"/>
              <a:gd name="T6" fmla="*/ 2147483647 w 634"/>
              <a:gd name="T7" fmla="*/ 2147483647 h 1282"/>
              <a:gd name="T8" fmla="*/ 0 60000 65536"/>
              <a:gd name="T9" fmla="*/ 0 60000 65536"/>
              <a:gd name="T10" fmla="*/ 0 60000 65536"/>
              <a:gd name="T11" fmla="*/ 0 60000 65536"/>
              <a:gd name="T12" fmla="*/ 0 w 634"/>
              <a:gd name="T13" fmla="*/ 0 h 1282"/>
              <a:gd name="T14" fmla="*/ 634 w 634"/>
              <a:gd name="T15" fmla="*/ 1282 h 12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" h="1282">
                <a:moveTo>
                  <a:pt x="0" y="0"/>
                </a:moveTo>
                <a:lnTo>
                  <a:pt x="634" y="0"/>
                </a:lnTo>
                <a:lnTo>
                  <a:pt x="634" y="1282"/>
                </a:lnTo>
                <a:lnTo>
                  <a:pt x="496" y="12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Line 47"/>
          <p:cNvSpPr>
            <a:spLocks noChangeShapeType="1"/>
          </p:cNvSpPr>
          <p:nvPr/>
        </p:nvSpPr>
        <p:spPr bwMode="auto">
          <a:xfrm flipH="1">
            <a:off x="7116763" y="2432050"/>
            <a:ext cx="1524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Line 48"/>
          <p:cNvSpPr>
            <a:spLocks noChangeShapeType="1"/>
          </p:cNvSpPr>
          <p:nvPr/>
        </p:nvSpPr>
        <p:spPr bwMode="auto">
          <a:xfrm>
            <a:off x="2611438" y="2178050"/>
            <a:ext cx="2127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Text Box 49"/>
          <p:cNvSpPr txBox="1">
            <a:spLocks noChangeArrowheads="1"/>
          </p:cNvSpPr>
          <p:nvPr/>
        </p:nvSpPr>
        <p:spPr bwMode="auto">
          <a:xfrm rot="-5400000">
            <a:off x="-760412" y="3014663"/>
            <a:ext cx="2698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Membrane potential (mV)</a:t>
            </a:r>
          </a:p>
        </p:txBody>
      </p:sp>
      <p:sp>
        <p:nvSpPr>
          <p:cNvPr id="19470" name="Text Box 50"/>
          <p:cNvSpPr txBox="1">
            <a:spLocks noChangeArrowheads="1"/>
          </p:cNvSpPr>
          <p:nvPr/>
        </p:nvSpPr>
        <p:spPr bwMode="auto">
          <a:xfrm>
            <a:off x="833438" y="1044575"/>
            <a:ext cx="4619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+10</a:t>
            </a:r>
          </a:p>
        </p:txBody>
      </p:sp>
      <p:sp>
        <p:nvSpPr>
          <p:cNvPr id="19471" name="Text Box 51"/>
          <p:cNvSpPr txBox="1">
            <a:spLocks noChangeArrowheads="1"/>
          </p:cNvSpPr>
          <p:nvPr/>
        </p:nvSpPr>
        <p:spPr bwMode="auto">
          <a:xfrm>
            <a:off x="1087438" y="1476375"/>
            <a:ext cx="2143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0</a:t>
            </a:r>
          </a:p>
        </p:txBody>
      </p:sp>
      <p:sp>
        <p:nvSpPr>
          <p:cNvPr id="19472" name="Text Box 52"/>
          <p:cNvSpPr txBox="1">
            <a:spLocks noChangeArrowheads="1"/>
          </p:cNvSpPr>
          <p:nvPr/>
        </p:nvSpPr>
        <p:spPr bwMode="auto">
          <a:xfrm>
            <a:off x="833438" y="1946275"/>
            <a:ext cx="457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–10</a:t>
            </a:r>
          </a:p>
        </p:txBody>
      </p:sp>
      <p:sp>
        <p:nvSpPr>
          <p:cNvPr id="19473" name="Text Box 53"/>
          <p:cNvSpPr txBox="1">
            <a:spLocks noChangeArrowheads="1"/>
          </p:cNvSpPr>
          <p:nvPr/>
        </p:nvSpPr>
        <p:spPr bwMode="auto">
          <a:xfrm>
            <a:off x="833438" y="2416175"/>
            <a:ext cx="457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–20</a:t>
            </a:r>
          </a:p>
        </p:txBody>
      </p:sp>
      <p:sp>
        <p:nvSpPr>
          <p:cNvPr id="19474" name="Text Box 54"/>
          <p:cNvSpPr txBox="1">
            <a:spLocks noChangeArrowheads="1"/>
          </p:cNvSpPr>
          <p:nvPr/>
        </p:nvSpPr>
        <p:spPr bwMode="auto">
          <a:xfrm>
            <a:off x="833438" y="2887663"/>
            <a:ext cx="457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–30</a:t>
            </a:r>
          </a:p>
        </p:txBody>
      </p:sp>
      <p:sp>
        <p:nvSpPr>
          <p:cNvPr id="19475" name="Text Box 55"/>
          <p:cNvSpPr txBox="1">
            <a:spLocks noChangeArrowheads="1"/>
          </p:cNvSpPr>
          <p:nvPr/>
        </p:nvSpPr>
        <p:spPr bwMode="auto">
          <a:xfrm>
            <a:off x="833438" y="3357563"/>
            <a:ext cx="457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–40</a:t>
            </a:r>
          </a:p>
        </p:txBody>
      </p:sp>
      <p:sp>
        <p:nvSpPr>
          <p:cNvPr id="19476" name="Text Box 56"/>
          <p:cNvSpPr txBox="1">
            <a:spLocks noChangeArrowheads="1"/>
          </p:cNvSpPr>
          <p:nvPr/>
        </p:nvSpPr>
        <p:spPr bwMode="auto">
          <a:xfrm>
            <a:off x="833438" y="3827463"/>
            <a:ext cx="457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–50</a:t>
            </a:r>
          </a:p>
        </p:txBody>
      </p:sp>
      <p:sp>
        <p:nvSpPr>
          <p:cNvPr id="19477" name="Text Box 57"/>
          <p:cNvSpPr txBox="1">
            <a:spLocks noChangeArrowheads="1"/>
          </p:cNvSpPr>
          <p:nvPr/>
        </p:nvSpPr>
        <p:spPr bwMode="auto">
          <a:xfrm>
            <a:off x="833438" y="4297363"/>
            <a:ext cx="457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–60</a:t>
            </a:r>
          </a:p>
        </p:txBody>
      </p:sp>
      <p:sp>
        <p:nvSpPr>
          <p:cNvPr id="19478" name="Text Box 58"/>
          <p:cNvSpPr txBox="1">
            <a:spLocks noChangeArrowheads="1"/>
          </p:cNvSpPr>
          <p:nvPr/>
        </p:nvSpPr>
        <p:spPr bwMode="auto">
          <a:xfrm>
            <a:off x="833438" y="4767263"/>
            <a:ext cx="457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–70</a:t>
            </a:r>
          </a:p>
        </p:txBody>
      </p:sp>
      <p:sp>
        <p:nvSpPr>
          <p:cNvPr id="19479" name="Text Box 59"/>
          <p:cNvSpPr txBox="1">
            <a:spLocks noChangeArrowheads="1"/>
          </p:cNvSpPr>
          <p:nvPr/>
        </p:nvSpPr>
        <p:spPr bwMode="auto">
          <a:xfrm>
            <a:off x="1430338" y="5762625"/>
            <a:ext cx="2143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0</a:t>
            </a:r>
          </a:p>
        </p:txBody>
      </p:sp>
      <p:sp>
        <p:nvSpPr>
          <p:cNvPr id="19480" name="Text Box 60"/>
          <p:cNvSpPr txBox="1">
            <a:spLocks noChangeArrowheads="1"/>
          </p:cNvSpPr>
          <p:nvPr/>
        </p:nvSpPr>
        <p:spPr bwMode="auto">
          <a:xfrm>
            <a:off x="2878138" y="5762625"/>
            <a:ext cx="2746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.4</a:t>
            </a:r>
          </a:p>
        </p:txBody>
      </p:sp>
      <p:sp>
        <p:nvSpPr>
          <p:cNvPr id="19481" name="Text Box 61"/>
          <p:cNvSpPr txBox="1">
            <a:spLocks noChangeArrowheads="1"/>
          </p:cNvSpPr>
          <p:nvPr/>
        </p:nvSpPr>
        <p:spPr bwMode="auto">
          <a:xfrm>
            <a:off x="4275138" y="5762625"/>
            <a:ext cx="2746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.8</a:t>
            </a:r>
          </a:p>
        </p:txBody>
      </p:sp>
      <p:sp>
        <p:nvSpPr>
          <p:cNvPr id="19482" name="Text Box 62"/>
          <p:cNvSpPr txBox="1">
            <a:spLocks noChangeArrowheads="1"/>
          </p:cNvSpPr>
          <p:nvPr/>
        </p:nvSpPr>
        <p:spPr bwMode="auto">
          <a:xfrm>
            <a:off x="5722938" y="5762625"/>
            <a:ext cx="396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1.2</a:t>
            </a:r>
          </a:p>
        </p:txBody>
      </p:sp>
      <p:sp>
        <p:nvSpPr>
          <p:cNvPr id="19483" name="Text Box 63"/>
          <p:cNvSpPr txBox="1">
            <a:spLocks noChangeArrowheads="1"/>
          </p:cNvSpPr>
          <p:nvPr/>
        </p:nvSpPr>
        <p:spPr bwMode="auto">
          <a:xfrm>
            <a:off x="7170738" y="5762625"/>
            <a:ext cx="396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1.6</a:t>
            </a:r>
          </a:p>
        </p:txBody>
      </p:sp>
      <p:sp>
        <p:nvSpPr>
          <p:cNvPr id="19484" name="Text Box 64"/>
          <p:cNvSpPr txBox="1">
            <a:spLocks noChangeArrowheads="1"/>
          </p:cNvSpPr>
          <p:nvPr/>
        </p:nvSpPr>
        <p:spPr bwMode="auto">
          <a:xfrm>
            <a:off x="3995738" y="6084888"/>
            <a:ext cx="16891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Time (seconds)</a:t>
            </a:r>
          </a:p>
        </p:txBody>
      </p:sp>
      <p:sp>
        <p:nvSpPr>
          <p:cNvPr id="19485" name="Text Box 65"/>
          <p:cNvSpPr txBox="1">
            <a:spLocks noChangeArrowheads="1"/>
          </p:cNvSpPr>
          <p:nvPr/>
        </p:nvSpPr>
        <p:spPr bwMode="auto">
          <a:xfrm>
            <a:off x="1595438" y="2041525"/>
            <a:ext cx="10620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Ca</a:t>
            </a:r>
            <a:r>
              <a:rPr lang="en-US" sz="1700" b="1" baseline="30000"/>
              <a:t>2+ </a:t>
            </a:r>
            <a:r>
              <a:rPr lang="en-US" sz="1700" b="1"/>
              <a:t>–Na</a:t>
            </a:r>
            <a:r>
              <a:rPr lang="en-US" sz="1700" b="1" baseline="30000"/>
              <a:t>+</a:t>
            </a:r>
          </a:p>
        </p:txBody>
      </p:sp>
      <p:sp>
        <p:nvSpPr>
          <p:cNvPr id="19486" name="Text Box 67"/>
          <p:cNvSpPr txBox="1">
            <a:spLocks noChangeArrowheads="1"/>
          </p:cNvSpPr>
          <p:nvPr/>
        </p:nvSpPr>
        <p:spPr bwMode="auto">
          <a:xfrm>
            <a:off x="3668713" y="1939925"/>
            <a:ext cx="3349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K</a:t>
            </a:r>
            <a:r>
              <a:rPr lang="en-US" sz="1700" b="1" baseline="30000"/>
              <a:t>+</a:t>
            </a:r>
          </a:p>
        </p:txBody>
      </p:sp>
      <p:sp>
        <p:nvSpPr>
          <p:cNvPr id="19487" name="Text Box 68"/>
          <p:cNvSpPr txBox="1">
            <a:spLocks noChangeArrowheads="1"/>
          </p:cNvSpPr>
          <p:nvPr/>
        </p:nvSpPr>
        <p:spPr bwMode="auto">
          <a:xfrm>
            <a:off x="3678238" y="2193925"/>
            <a:ext cx="866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outflow</a:t>
            </a:r>
          </a:p>
        </p:txBody>
      </p:sp>
      <p:sp>
        <p:nvSpPr>
          <p:cNvPr id="19488" name="Text Box 69"/>
          <p:cNvSpPr txBox="1">
            <a:spLocks noChangeArrowheads="1"/>
          </p:cNvSpPr>
          <p:nvPr/>
        </p:nvSpPr>
        <p:spPr bwMode="auto">
          <a:xfrm>
            <a:off x="1595438" y="2282825"/>
            <a:ext cx="7223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inflow</a:t>
            </a:r>
          </a:p>
        </p:txBody>
      </p:sp>
      <p:sp>
        <p:nvSpPr>
          <p:cNvPr id="19489" name="Text Box 71"/>
          <p:cNvSpPr txBox="1">
            <a:spLocks noChangeArrowheads="1"/>
          </p:cNvSpPr>
          <p:nvPr/>
        </p:nvSpPr>
        <p:spPr bwMode="auto">
          <a:xfrm>
            <a:off x="7326313" y="2168525"/>
            <a:ext cx="1001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Action</a:t>
            </a:r>
          </a:p>
          <a:p>
            <a:r>
              <a:rPr lang="en-US" sz="1700" b="1"/>
              <a:t>potential</a:t>
            </a:r>
          </a:p>
        </p:txBody>
      </p:sp>
      <p:sp>
        <p:nvSpPr>
          <p:cNvPr id="19490" name="Text Box 72"/>
          <p:cNvSpPr txBox="1">
            <a:spLocks noChangeArrowheads="1"/>
          </p:cNvSpPr>
          <p:nvPr/>
        </p:nvSpPr>
        <p:spPr bwMode="auto">
          <a:xfrm>
            <a:off x="5843588" y="3756025"/>
            <a:ext cx="124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Pacemaker</a:t>
            </a:r>
          </a:p>
          <a:p>
            <a:r>
              <a:rPr lang="en-US" sz="1700" b="1"/>
              <a:t>potential</a:t>
            </a:r>
          </a:p>
        </p:txBody>
      </p:sp>
      <p:sp>
        <p:nvSpPr>
          <p:cNvPr id="19491" name="Text Box 73"/>
          <p:cNvSpPr txBox="1">
            <a:spLocks noChangeArrowheads="1"/>
          </p:cNvSpPr>
          <p:nvPr/>
        </p:nvSpPr>
        <p:spPr bwMode="auto">
          <a:xfrm>
            <a:off x="2279650" y="4365625"/>
            <a:ext cx="1027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Slow Na</a:t>
            </a:r>
            <a:r>
              <a:rPr lang="en-US" sz="1700" b="1" baseline="30000"/>
              <a:t>+</a:t>
            </a:r>
          </a:p>
          <a:p>
            <a:r>
              <a:rPr lang="en-US" sz="1700" b="1"/>
              <a:t>inflow</a:t>
            </a:r>
          </a:p>
        </p:txBody>
      </p:sp>
      <p:sp>
        <p:nvSpPr>
          <p:cNvPr id="19492" name="Text Box 74"/>
          <p:cNvSpPr txBox="1">
            <a:spLocks noChangeArrowheads="1"/>
          </p:cNvSpPr>
          <p:nvPr/>
        </p:nvSpPr>
        <p:spPr bwMode="auto">
          <a:xfrm>
            <a:off x="3998913" y="2851150"/>
            <a:ext cx="11477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700" b="1"/>
              <a:t>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19.14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01675" y="1049338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20484" name="Picture 291" descr="sal03717_19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725" y="1301750"/>
            <a:ext cx="441007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253"/>
          <p:cNvSpPr>
            <a:spLocks noChangeShapeType="1"/>
          </p:cNvSpPr>
          <p:nvPr/>
        </p:nvSpPr>
        <p:spPr bwMode="auto">
          <a:xfrm>
            <a:off x="1795463" y="4051300"/>
            <a:ext cx="1911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Freeform 254"/>
          <p:cNvSpPr>
            <a:spLocks/>
          </p:cNvSpPr>
          <p:nvPr/>
        </p:nvSpPr>
        <p:spPr bwMode="auto">
          <a:xfrm>
            <a:off x="3667125" y="3995738"/>
            <a:ext cx="128588" cy="111125"/>
          </a:xfrm>
          <a:custGeom>
            <a:avLst/>
            <a:gdLst>
              <a:gd name="T0" fmla="*/ 0 w 70"/>
              <a:gd name="T1" fmla="*/ 2147483647 h 60"/>
              <a:gd name="T2" fmla="*/ 2147483647 w 70"/>
              <a:gd name="T3" fmla="*/ 2147483647 h 60"/>
              <a:gd name="T4" fmla="*/ 0 w 70"/>
              <a:gd name="T5" fmla="*/ 0 h 60"/>
              <a:gd name="T6" fmla="*/ 2147483647 w 70"/>
              <a:gd name="T7" fmla="*/ 2147483647 h 60"/>
              <a:gd name="T8" fmla="*/ 0 w 70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60"/>
              <a:gd name="T17" fmla="*/ 70 w 7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60">
                <a:moveTo>
                  <a:pt x="0" y="60"/>
                </a:moveTo>
                <a:lnTo>
                  <a:pt x="12" y="30"/>
                </a:lnTo>
                <a:lnTo>
                  <a:pt x="0" y="0"/>
                </a:lnTo>
                <a:lnTo>
                  <a:pt x="70" y="30"/>
                </a:lnTo>
                <a:lnTo>
                  <a:pt x="0" y="60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Freeform 255"/>
          <p:cNvSpPr>
            <a:spLocks/>
          </p:cNvSpPr>
          <p:nvPr/>
        </p:nvSpPr>
        <p:spPr bwMode="auto">
          <a:xfrm>
            <a:off x="1706563" y="3995738"/>
            <a:ext cx="130175" cy="111125"/>
          </a:xfrm>
          <a:custGeom>
            <a:avLst/>
            <a:gdLst>
              <a:gd name="T0" fmla="*/ 2147483647 w 70"/>
              <a:gd name="T1" fmla="*/ 0 h 60"/>
              <a:gd name="T2" fmla="*/ 2147483647 w 70"/>
              <a:gd name="T3" fmla="*/ 2147483647 h 60"/>
              <a:gd name="T4" fmla="*/ 2147483647 w 70"/>
              <a:gd name="T5" fmla="*/ 2147483647 h 60"/>
              <a:gd name="T6" fmla="*/ 0 w 70"/>
              <a:gd name="T7" fmla="*/ 2147483647 h 60"/>
              <a:gd name="T8" fmla="*/ 2147483647 w 7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60"/>
              <a:gd name="T17" fmla="*/ 70 w 7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60">
                <a:moveTo>
                  <a:pt x="70" y="0"/>
                </a:moveTo>
                <a:lnTo>
                  <a:pt x="58" y="30"/>
                </a:lnTo>
                <a:lnTo>
                  <a:pt x="70" y="60"/>
                </a:lnTo>
                <a:lnTo>
                  <a:pt x="0" y="30"/>
                </a:lnTo>
                <a:lnTo>
                  <a:pt x="70" y="0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Freeform 256"/>
          <p:cNvSpPr>
            <a:spLocks/>
          </p:cNvSpPr>
          <p:nvPr/>
        </p:nvSpPr>
        <p:spPr bwMode="auto">
          <a:xfrm>
            <a:off x="2520950" y="1568450"/>
            <a:ext cx="460375" cy="574675"/>
          </a:xfrm>
          <a:custGeom>
            <a:avLst/>
            <a:gdLst>
              <a:gd name="T0" fmla="*/ 2147483647 w 250"/>
              <a:gd name="T1" fmla="*/ 0 h 312"/>
              <a:gd name="T2" fmla="*/ 2147483647 w 250"/>
              <a:gd name="T3" fmla="*/ 0 h 312"/>
              <a:gd name="T4" fmla="*/ 0 w 250"/>
              <a:gd name="T5" fmla="*/ 2147483647 h 312"/>
              <a:gd name="T6" fmla="*/ 0 60000 65536"/>
              <a:gd name="T7" fmla="*/ 0 60000 65536"/>
              <a:gd name="T8" fmla="*/ 0 60000 65536"/>
              <a:gd name="T9" fmla="*/ 0 w 250"/>
              <a:gd name="T10" fmla="*/ 0 h 312"/>
              <a:gd name="T11" fmla="*/ 250 w 250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" h="312">
                <a:moveTo>
                  <a:pt x="250" y="0"/>
                </a:moveTo>
                <a:lnTo>
                  <a:pt x="98" y="0"/>
                </a:lnTo>
                <a:lnTo>
                  <a:pt x="0" y="3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9" name="Line 257"/>
          <p:cNvSpPr>
            <a:spLocks noChangeShapeType="1"/>
          </p:cNvSpPr>
          <p:nvPr/>
        </p:nvSpPr>
        <p:spPr bwMode="auto">
          <a:xfrm flipH="1">
            <a:off x="2378075" y="3819525"/>
            <a:ext cx="187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Line 258"/>
          <p:cNvSpPr>
            <a:spLocks noChangeShapeType="1"/>
          </p:cNvSpPr>
          <p:nvPr/>
        </p:nvSpPr>
        <p:spPr bwMode="auto">
          <a:xfrm flipH="1">
            <a:off x="1685925" y="2647950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1" name="Line 259"/>
          <p:cNvSpPr>
            <a:spLocks noChangeShapeType="1"/>
          </p:cNvSpPr>
          <p:nvPr/>
        </p:nvSpPr>
        <p:spPr bwMode="auto">
          <a:xfrm flipH="1">
            <a:off x="3819525" y="3119438"/>
            <a:ext cx="352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Text Box 260"/>
          <p:cNvSpPr txBox="1">
            <a:spLocks noChangeArrowheads="1"/>
          </p:cNvSpPr>
          <p:nvPr/>
        </p:nvSpPr>
        <p:spPr bwMode="auto">
          <a:xfrm rot="-5400000">
            <a:off x="-497681" y="3142457"/>
            <a:ext cx="19319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Membrane potential (mV)</a:t>
            </a:r>
          </a:p>
        </p:txBody>
      </p:sp>
      <p:sp>
        <p:nvSpPr>
          <p:cNvPr id="20493" name="Text Box 261"/>
          <p:cNvSpPr txBox="1">
            <a:spLocks noChangeArrowheads="1"/>
          </p:cNvSpPr>
          <p:nvPr/>
        </p:nvSpPr>
        <p:spPr bwMode="auto">
          <a:xfrm>
            <a:off x="647700" y="1747838"/>
            <a:ext cx="352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+20</a:t>
            </a:r>
          </a:p>
        </p:txBody>
      </p:sp>
      <p:sp>
        <p:nvSpPr>
          <p:cNvPr id="20494" name="Text Box 262"/>
          <p:cNvSpPr txBox="1">
            <a:spLocks noChangeArrowheads="1"/>
          </p:cNvSpPr>
          <p:nvPr/>
        </p:nvSpPr>
        <p:spPr bwMode="auto">
          <a:xfrm>
            <a:off x="830263" y="2336800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0</a:t>
            </a:r>
          </a:p>
        </p:txBody>
      </p:sp>
      <p:sp>
        <p:nvSpPr>
          <p:cNvPr id="20495" name="Text Box 263"/>
          <p:cNvSpPr txBox="1">
            <a:spLocks noChangeArrowheads="1"/>
          </p:cNvSpPr>
          <p:nvPr/>
        </p:nvSpPr>
        <p:spPr bwMode="auto">
          <a:xfrm>
            <a:off x="663575" y="2917825"/>
            <a:ext cx="346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–20</a:t>
            </a:r>
          </a:p>
        </p:txBody>
      </p:sp>
      <p:sp>
        <p:nvSpPr>
          <p:cNvPr id="20496" name="Text Box 264"/>
          <p:cNvSpPr txBox="1">
            <a:spLocks noChangeArrowheads="1"/>
          </p:cNvSpPr>
          <p:nvPr/>
        </p:nvSpPr>
        <p:spPr bwMode="auto">
          <a:xfrm>
            <a:off x="663575" y="3498850"/>
            <a:ext cx="346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–40</a:t>
            </a:r>
          </a:p>
        </p:txBody>
      </p:sp>
      <p:sp>
        <p:nvSpPr>
          <p:cNvPr id="20497" name="Text Box 265"/>
          <p:cNvSpPr txBox="1">
            <a:spLocks noChangeArrowheads="1"/>
          </p:cNvSpPr>
          <p:nvPr/>
        </p:nvSpPr>
        <p:spPr bwMode="auto">
          <a:xfrm>
            <a:off x="663575" y="4081463"/>
            <a:ext cx="346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–60</a:t>
            </a:r>
          </a:p>
        </p:txBody>
      </p:sp>
      <p:sp>
        <p:nvSpPr>
          <p:cNvPr id="20498" name="Text Box 266"/>
          <p:cNvSpPr txBox="1">
            <a:spLocks noChangeArrowheads="1"/>
          </p:cNvSpPr>
          <p:nvPr/>
        </p:nvSpPr>
        <p:spPr bwMode="auto">
          <a:xfrm>
            <a:off x="663575" y="4670425"/>
            <a:ext cx="346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–80</a:t>
            </a:r>
          </a:p>
        </p:txBody>
      </p:sp>
      <p:sp>
        <p:nvSpPr>
          <p:cNvPr id="20499" name="Text Box 267"/>
          <p:cNvSpPr txBox="1">
            <a:spLocks noChangeArrowheads="1"/>
          </p:cNvSpPr>
          <p:nvPr/>
        </p:nvSpPr>
        <p:spPr bwMode="auto">
          <a:xfrm>
            <a:off x="1644650" y="5322888"/>
            <a:ext cx="1778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0</a:t>
            </a:r>
          </a:p>
        </p:txBody>
      </p:sp>
      <p:sp>
        <p:nvSpPr>
          <p:cNvPr id="20500" name="Text Box 268"/>
          <p:cNvSpPr txBox="1">
            <a:spLocks noChangeArrowheads="1"/>
          </p:cNvSpPr>
          <p:nvPr/>
        </p:nvSpPr>
        <p:spPr bwMode="auto">
          <a:xfrm>
            <a:off x="2413000" y="5622925"/>
            <a:ext cx="12176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Time (seconds)</a:t>
            </a:r>
          </a:p>
        </p:txBody>
      </p:sp>
      <p:sp>
        <p:nvSpPr>
          <p:cNvPr id="20501" name="Text Box 269"/>
          <p:cNvSpPr txBox="1">
            <a:spLocks noChangeArrowheads="1"/>
          </p:cNvSpPr>
          <p:nvPr/>
        </p:nvSpPr>
        <p:spPr bwMode="auto">
          <a:xfrm>
            <a:off x="4402138" y="5322888"/>
            <a:ext cx="3048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.30</a:t>
            </a:r>
          </a:p>
        </p:txBody>
      </p:sp>
      <p:sp>
        <p:nvSpPr>
          <p:cNvPr id="20502" name="Text Box 270"/>
          <p:cNvSpPr txBox="1">
            <a:spLocks noChangeArrowheads="1"/>
          </p:cNvSpPr>
          <p:nvPr/>
        </p:nvSpPr>
        <p:spPr bwMode="auto">
          <a:xfrm>
            <a:off x="3001963" y="5322888"/>
            <a:ext cx="3048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.15</a:t>
            </a:r>
          </a:p>
        </p:txBody>
      </p:sp>
      <p:sp>
        <p:nvSpPr>
          <p:cNvPr id="20503" name="Text Box 271"/>
          <p:cNvSpPr txBox="1">
            <a:spLocks noChangeArrowheads="1"/>
          </p:cNvSpPr>
          <p:nvPr/>
        </p:nvSpPr>
        <p:spPr bwMode="auto">
          <a:xfrm>
            <a:off x="1622425" y="1370013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3</a:t>
            </a:r>
          </a:p>
        </p:txBody>
      </p:sp>
      <p:sp>
        <p:nvSpPr>
          <p:cNvPr id="20504" name="Text Box 272"/>
          <p:cNvSpPr txBox="1">
            <a:spLocks noChangeArrowheads="1"/>
          </p:cNvSpPr>
          <p:nvPr/>
        </p:nvSpPr>
        <p:spPr bwMode="auto">
          <a:xfrm>
            <a:off x="2309813" y="1801813"/>
            <a:ext cx="1778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4</a:t>
            </a:r>
          </a:p>
        </p:txBody>
      </p:sp>
      <p:sp>
        <p:nvSpPr>
          <p:cNvPr id="20505" name="Text Box 273"/>
          <p:cNvSpPr txBox="1">
            <a:spLocks noChangeArrowheads="1"/>
          </p:cNvSpPr>
          <p:nvPr/>
        </p:nvSpPr>
        <p:spPr bwMode="auto">
          <a:xfrm>
            <a:off x="3340100" y="2379663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5</a:t>
            </a:r>
          </a:p>
        </p:txBody>
      </p:sp>
      <p:sp>
        <p:nvSpPr>
          <p:cNvPr id="20506" name="Text Box 274"/>
          <p:cNvSpPr txBox="1">
            <a:spLocks noChangeArrowheads="1"/>
          </p:cNvSpPr>
          <p:nvPr/>
        </p:nvSpPr>
        <p:spPr bwMode="auto">
          <a:xfrm>
            <a:off x="1397000" y="3460750"/>
            <a:ext cx="176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2</a:t>
            </a:r>
          </a:p>
        </p:txBody>
      </p:sp>
      <p:sp>
        <p:nvSpPr>
          <p:cNvPr id="20507" name="Text Box 275"/>
          <p:cNvSpPr txBox="1">
            <a:spLocks noChangeArrowheads="1"/>
          </p:cNvSpPr>
          <p:nvPr/>
        </p:nvSpPr>
        <p:spPr bwMode="auto">
          <a:xfrm>
            <a:off x="1371600" y="4713288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20508" name="Text Box 276"/>
          <p:cNvSpPr txBox="1">
            <a:spLocks noChangeArrowheads="1"/>
          </p:cNvSpPr>
          <p:nvPr/>
        </p:nvSpPr>
        <p:spPr bwMode="auto">
          <a:xfrm>
            <a:off x="3021013" y="1484313"/>
            <a:ext cx="6381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Plateau</a:t>
            </a:r>
          </a:p>
        </p:txBody>
      </p:sp>
      <p:sp>
        <p:nvSpPr>
          <p:cNvPr id="20509" name="Text Box 277"/>
          <p:cNvSpPr txBox="1">
            <a:spLocks noChangeArrowheads="1"/>
          </p:cNvSpPr>
          <p:nvPr/>
        </p:nvSpPr>
        <p:spPr bwMode="auto">
          <a:xfrm>
            <a:off x="5237163" y="1392238"/>
            <a:ext cx="17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</a:t>
            </a:r>
          </a:p>
          <a:p>
            <a:endParaRPr lang="en-US" sz="1200" b="1"/>
          </a:p>
        </p:txBody>
      </p:sp>
      <p:sp>
        <p:nvSpPr>
          <p:cNvPr id="20510" name="Text Box 278"/>
          <p:cNvSpPr txBox="1">
            <a:spLocks noChangeArrowheads="1"/>
          </p:cNvSpPr>
          <p:nvPr/>
        </p:nvSpPr>
        <p:spPr bwMode="auto">
          <a:xfrm>
            <a:off x="5233988" y="1747838"/>
            <a:ext cx="1762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2</a:t>
            </a:r>
          </a:p>
        </p:txBody>
      </p:sp>
      <p:sp>
        <p:nvSpPr>
          <p:cNvPr id="20511" name="Text Box 279"/>
          <p:cNvSpPr txBox="1">
            <a:spLocks noChangeArrowheads="1"/>
          </p:cNvSpPr>
          <p:nvPr/>
        </p:nvSpPr>
        <p:spPr bwMode="auto">
          <a:xfrm>
            <a:off x="5233988" y="2635250"/>
            <a:ext cx="1762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3</a:t>
            </a:r>
          </a:p>
        </p:txBody>
      </p:sp>
      <p:sp>
        <p:nvSpPr>
          <p:cNvPr id="20512" name="Text Box 280"/>
          <p:cNvSpPr txBox="1">
            <a:spLocks noChangeArrowheads="1"/>
          </p:cNvSpPr>
          <p:nvPr/>
        </p:nvSpPr>
        <p:spPr bwMode="auto">
          <a:xfrm>
            <a:off x="5232400" y="3333750"/>
            <a:ext cx="17621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4</a:t>
            </a:r>
          </a:p>
        </p:txBody>
      </p:sp>
      <p:sp>
        <p:nvSpPr>
          <p:cNvPr id="20513" name="Text Box 281"/>
          <p:cNvSpPr txBox="1">
            <a:spLocks noChangeArrowheads="1"/>
          </p:cNvSpPr>
          <p:nvPr/>
        </p:nvSpPr>
        <p:spPr bwMode="auto">
          <a:xfrm>
            <a:off x="5233988" y="4543425"/>
            <a:ext cx="1778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5</a:t>
            </a:r>
          </a:p>
        </p:txBody>
      </p:sp>
      <p:sp>
        <p:nvSpPr>
          <p:cNvPr id="20514" name="Text Box 282"/>
          <p:cNvSpPr txBox="1">
            <a:spLocks noChangeArrowheads="1"/>
          </p:cNvSpPr>
          <p:nvPr/>
        </p:nvSpPr>
        <p:spPr bwMode="auto">
          <a:xfrm>
            <a:off x="5468938" y="1404938"/>
            <a:ext cx="2562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Voltage-gated Na</a:t>
            </a:r>
            <a:r>
              <a:rPr lang="en-US" sz="1200" b="1" baseline="30000"/>
              <a:t>+</a:t>
            </a:r>
            <a:r>
              <a:rPr lang="en-US" sz="1200" b="1"/>
              <a:t> channels open.</a:t>
            </a:r>
          </a:p>
        </p:txBody>
      </p:sp>
      <p:sp>
        <p:nvSpPr>
          <p:cNvPr id="20515" name="Text Box 283"/>
          <p:cNvSpPr txBox="1">
            <a:spLocks noChangeArrowheads="1"/>
          </p:cNvSpPr>
          <p:nvPr/>
        </p:nvSpPr>
        <p:spPr bwMode="auto">
          <a:xfrm>
            <a:off x="1955800" y="2357438"/>
            <a:ext cx="735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Action</a:t>
            </a:r>
          </a:p>
          <a:p>
            <a:r>
              <a:rPr lang="en-US" sz="1200" b="1"/>
              <a:t>potential</a:t>
            </a:r>
          </a:p>
        </p:txBody>
      </p:sp>
      <p:sp>
        <p:nvSpPr>
          <p:cNvPr id="20516" name="Text Box 284"/>
          <p:cNvSpPr txBox="1">
            <a:spLocks noChangeArrowheads="1"/>
          </p:cNvSpPr>
          <p:nvPr/>
        </p:nvSpPr>
        <p:spPr bwMode="auto">
          <a:xfrm>
            <a:off x="4214813" y="2873375"/>
            <a:ext cx="828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Myocardial</a:t>
            </a:r>
          </a:p>
          <a:p>
            <a:r>
              <a:rPr lang="en-US" sz="1100" b="1"/>
              <a:t>relaxation</a:t>
            </a:r>
          </a:p>
        </p:txBody>
      </p:sp>
      <p:sp>
        <p:nvSpPr>
          <p:cNvPr id="20517" name="Text Box 285"/>
          <p:cNvSpPr txBox="1">
            <a:spLocks noChangeArrowheads="1"/>
          </p:cNvSpPr>
          <p:nvPr/>
        </p:nvSpPr>
        <p:spPr bwMode="auto">
          <a:xfrm>
            <a:off x="2606675" y="3533775"/>
            <a:ext cx="931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Myocardial</a:t>
            </a:r>
          </a:p>
          <a:p>
            <a:r>
              <a:rPr lang="en-US" sz="1200" b="1"/>
              <a:t>contraction</a:t>
            </a:r>
          </a:p>
        </p:txBody>
      </p:sp>
      <p:sp>
        <p:nvSpPr>
          <p:cNvPr id="20518" name="Text Box 286"/>
          <p:cNvSpPr txBox="1">
            <a:spLocks noChangeArrowheads="1"/>
          </p:cNvSpPr>
          <p:nvPr/>
        </p:nvSpPr>
        <p:spPr bwMode="auto">
          <a:xfrm>
            <a:off x="2609850" y="4114800"/>
            <a:ext cx="8064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Absolute</a:t>
            </a:r>
          </a:p>
          <a:p>
            <a:pPr algn="ctr"/>
            <a:r>
              <a:rPr lang="en-US" sz="1200" b="1"/>
              <a:t>refractory</a:t>
            </a:r>
          </a:p>
          <a:p>
            <a:pPr algn="ctr"/>
            <a:r>
              <a:rPr lang="en-US" sz="1200" b="1"/>
              <a:t>period</a:t>
            </a:r>
          </a:p>
        </p:txBody>
      </p:sp>
      <p:sp>
        <p:nvSpPr>
          <p:cNvPr id="20519" name="Text Box 287"/>
          <p:cNvSpPr txBox="1">
            <a:spLocks noChangeArrowheads="1"/>
          </p:cNvSpPr>
          <p:nvPr/>
        </p:nvSpPr>
        <p:spPr bwMode="auto">
          <a:xfrm>
            <a:off x="5461000" y="1776413"/>
            <a:ext cx="33766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Na</a:t>
            </a:r>
            <a:r>
              <a:rPr lang="en-US" sz="1200" b="1" baseline="30000"/>
              <a:t>+</a:t>
            </a:r>
            <a:r>
              <a:rPr lang="en-US" sz="1200" b="1"/>
              <a:t> inflow depolarizes the membrane</a:t>
            </a:r>
          </a:p>
          <a:p>
            <a:r>
              <a:rPr lang="en-US" sz="1200" b="1"/>
              <a:t>and triggers the opening of still more Na</a:t>
            </a:r>
            <a:r>
              <a:rPr lang="en-US" sz="1200" b="1" baseline="30000"/>
              <a:t>+</a:t>
            </a:r>
          </a:p>
          <a:p>
            <a:r>
              <a:rPr lang="en-US" sz="1200" b="1"/>
              <a:t>channels, creating a positive feedback</a:t>
            </a:r>
          </a:p>
          <a:p>
            <a:r>
              <a:rPr lang="en-US" sz="1200" b="1"/>
              <a:t>cycle and a rapidly rising membrane voltage.</a:t>
            </a:r>
          </a:p>
        </p:txBody>
      </p:sp>
      <p:sp>
        <p:nvSpPr>
          <p:cNvPr id="20520" name="Text Box 288"/>
          <p:cNvSpPr txBox="1">
            <a:spLocks noChangeArrowheads="1"/>
          </p:cNvSpPr>
          <p:nvPr/>
        </p:nvSpPr>
        <p:spPr bwMode="auto">
          <a:xfrm>
            <a:off x="5461000" y="2641600"/>
            <a:ext cx="2811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Na</a:t>
            </a:r>
            <a:r>
              <a:rPr lang="en-US" sz="1200" b="1" baseline="30000"/>
              <a:t>+</a:t>
            </a:r>
            <a:r>
              <a:rPr lang="en-US" sz="1200" b="1"/>
              <a:t> channels close when the cell</a:t>
            </a:r>
          </a:p>
          <a:p>
            <a:r>
              <a:rPr lang="en-US" sz="1200" b="1"/>
              <a:t>depolarizes, and the voltage peaks at</a:t>
            </a:r>
          </a:p>
          <a:p>
            <a:r>
              <a:rPr lang="en-US" sz="1200" b="1"/>
              <a:t>nearly +30 mV.</a:t>
            </a:r>
          </a:p>
        </p:txBody>
      </p:sp>
      <p:sp>
        <p:nvSpPr>
          <p:cNvPr id="20521" name="Text Box 289"/>
          <p:cNvSpPr txBox="1">
            <a:spLocks noChangeArrowheads="1"/>
          </p:cNvSpPr>
          <p:nvPr/>
        </p:nvSpPr>
        <p:spPr bwMode="auto">
          <a:xfrm>
            <a:off x="5461000" y="3335338"/>
            <a:ext cx="3478213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</a:t>
            </a:r>
            <a:r>
              <a:rPr lang="en-US" sz="1200" b="1" baseline="30000"/>
              <a:t>2+</a:t>
            </a:r>
            <a:r>
              <a:rPr lang="en-US" sz="1200" b="1"/>
              <a:t> entering through slow Ca</a:t>
            </a:r>
            <a:r>
              <a:rPr lang="en-US" sz="1200" b="1" baseline="30000"/>
              <a:t>2+</a:t>
            </a:r>
          </a:p>
          <a:p>
            <a:r>
              <a:rPr lang="en-US" sz="1200" b="1"/>
              <a:t>channels prolongs depolarization of</a:t>
            </a:r>
          </a:p>
          <a:p>
            <a:r>
              <a:rPr lang="en-US" sz="1200" b="1"/>
              <a:t>membrane, creating a plateau. Plateau falls</a:t>
            </a:r>
          </a:p>
          <a:p>
            <a:r>
              <a:rPr lang="en-US" sz="1200" b="1"/>
              <a:t>slightly because of some K</a:t>
            </a:r>
            <a:r>
              <a:rPr lang="en-US" sz="1200" b="1" baseline="30000"/>
              <a:t>+</a:t>
            </a:r>
            <a:r>
              <a:rPr lang="en-US" sz="1200" b="1"/>
              <a:t> leakage, but most</a:t>
            </a:r>
          </a:p>
          <a:p>
            <a:r>
              <a:rPr lang="en-US" sz="1200" b="1"/>
              <a:t>K</a:t>
            </a:r>
            <a:r>
              <a:rPr lang="en-US" sz="1200" b="1" baseline="30000"/>
              <a:t>+</a:t>
            </a:r>
            <a:r>
              <a:rPr lang="en-US" sz="1200" b="1"/>
              <a:t> channels remain closed until end of</a:t>
            </a:r>
          </a:p>
          <a:p>
            <a:r>
              <a:rPr lang="en-US" sz="1200" b="1"/>
              <a:t>plateau.</a:t>
            </a:r>
          </a:p>
        </p:txBody>
      </p:sp>
      <p:sp>
        <p:nvSpPr>
          <p:cNvPr id="20522" name="Text Box 290"/>
          <p:cNvSpPr txBox="1">
            <a:spLocks noChangeArrowheads="1"/>
          </p:cNvSpPr>
          <p:nvPr/>
        </p:nvSpPr>
        <p:spPr bwMode="auto">
          <a:xfrm>
            <a:off x="5461000" y="4572000"/>
            <a:ext cx="32924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Ca</a:t>
            </a:r>
            <a:r>
              <a:rPr lang="en-US" sz="1200" b="1" baseline="30000"/>
              <a:t>2+</a:t>
            </a:r>
            <a:r>
              <a:rPr lang="en-US" sz="1200" b="1"/>
              <a:t> channels close and Ca</a:t>
            </a:r>
            <a:r>
              <a:rPr lang="en-US" sz="1200" b="1" baseline="30000"/>
              <a:t>2+</a:t>
            </a:r>
            <a:r>
              <a:rPr lang="en-US" sz="1200" b="1"/>
              <a:t> is transported</a:t>
            </a:r>
          </a:p>
          <a:p>
            <a:r>
              <a:rPr lang="en-US" sz="1200" b="1"/>
              <a:t>out of cell. K</a:t>
            </a:r>
            <a:r>
              <a:rPr lang="en-US" sz="1200" b="1" baseline="30000"/>
              <a:t>+</a:t>
            </a:r>
            <a:r>
              <a:rPr lang="en-US" sz="1200" b="1"/>
              <a:t> channels open, and rapid K</a:t>
            </a:r>
            <a:r>
              <a:rPr lang="en-US" sz="1200" b="1" baseline="30000"/>
              <a:t>+</a:t>
            </a:r>
          </a:p>
          <a:p>
            <a:r>
              <a:rPr lang="en-US" sz="1200" b="1"/>
              <a:t>outflow returns membrane to its resting</a:t>
            </a:r>
          </a:p>
          <a:p>
            <a:r>
              <a:rPr lang="en-US" sz="1200" b="1"/>
              <a:t>potential.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19.15</a:t>
            </a:r>
          </a:p>
        </p:txBody>
      </p:sp>
      <p:pic>
        <p:nvPicPr>
          <p:cNvPr id="21507" name="Picture 231" descr="sal03717_19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575" y="461963"/>
            <a:ext cx="680085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701675" y="196850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1509" name="Line 10"/>
          <p:cNvSpPr>
            <a:spLocks noChangeShapeType="1"/>
          </p:cNvSpPr>
          <p:nvPr/>
        </p:nvSpPr>
        <p:spPr bwMode="auto">
          <a:xfrm flipV="1">
            <a:off x="3111500" y="725488"/>
            <a:ext cx="1588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Line 11"/>
          <p:cNvSpPr>
            <a:spLocks noChangeShapeType="1"/>
          </p:cNvSpPr>
          <p:nvPr/>
        </p:nvSpPr>
        <p:spPr bwMode="auto">
          <a:xfrm>
            <a:off x="4594225" y="731838"/>
            <a:ext cx="1588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12"/>
          <p:cNvSpPr>
            <a:spLocks noChangeShapeType="1"/>
          </p:cNvSpPr>
          <p:nvPr/>
        </p:nvSpPr>
        <p:spPr bwMode="auto">
          <a:xfrm flipH="1">
            <a:off x="3171825" y="815975"/>
            <a:ext cx="325438" cy="1588"/>
          </a:xfrm>
          <a:prstGeom prst="line">
            <a:avLst/>
          </a:prstGeom>
          <a:noFill/>
          <a:ln w="31750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Freeform 13"/>
          <p:cNvSpPr>
            <a:spLocks/>
          </p:cNvSpPr>
          <p:nvPr/>
        </p:nvSpPr>
        <p:spPr bwMode="auto">
          <a:xfrm>
            <a:off x="3117850" y="782638"/>
            <a:ext cx="77788" cy="66675"/>
          </a:xfrm>
          <a:custGeom>
            <a:avLst/>
            <a:gdLst>
              <a:gd name="T0" fmla="*/ 2147483647 w 49"/>
              <a:gd name="T1" fmla="*/ 0 h 42"/>
              <a:gd name="T2" fmla="*/ 2147483647 w 49"/>
              <a:gd name="T3" fmla="*/ 2147483647 h 42"/>
              <a:gd name="T4" fmla="*/ 2147483647 w 49"/>
              <a:gd name="T5" fmla="*/ 2147483647 h 42"/>
              <a:gd name="T6" fmla="*/ 0 w 49"/>
              <a:gd name="T7" fmla="*/ 2147483647 h 42"/>
              <a:gd name="T8" fmla="*/ 2147483647 w 49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2"/>
              <a:gd name="T17" fmla="*/ 49 w 49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2">
                <a:moveTo>
                  <a:pt x="49" y="0"/>
                </a:moveTo>
                <a:lnTo>
                  <a:pt x="42" y="21"/>
                </a:lnTo>
                <a:lnTo>
                  <a:pt x="49" y="42"/>
                </a:lnTo>
                <a:lnTo>
                  <a:pt x="0" y="21"/>
                </a:lnTo>
                <a:lnTo>
                  <a:pt x="49" y="0"/>
                </a:lnTo>
                <a:close/>
              </a:path>
            </a:pathLst>
          </a:custGeom>
          <a:solidFill>
            <a:srgbClr val="C62A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Line 14"/>
          <p:cNvSpPr>
            <a:spLocks noChangeShapeType="1"/>
          </p:cNvSpPr>
          <p:nvPr/>
        </p:nvSpPr>
        <p:spPr bwMode="auto">
          <a:xfrm>
            <a:off x="4211638" y="815975"/>
            <a:ext cx="322262" cy="1588"/>
          </a:xfrm>
          <a:prstGeom prst="line">
            <a:avLst/>
          </a:prstGeom>
          <a:noFill/>
          <a:ln w="31750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Freeform 15"/>
          <p:cNvSpPr>
            <a:spLocks/>
          </p:cNvSpPr>
          <p:nvPr/>
        </p:nvSpPr>
        <p:spPr bwMode="auto">
          <a:xfrm>
            <a:off x="4510088" y="782638"/>
            <a:ext cx="77787" cy="66675"/>
          </a:xfrm>
          <a:custGeom>
            <a:avLst/>
            <a:gdLst>
              <a:gd name="T0" fmla="*/ 0 w 49"/>
              <a:gd name="T1" fmla="*/ 0 h 42"/>
              <a:gd name="T2" fmla="*/ 2147483647 w 49"/>
              <a:gd name="T3" fmla="*/ 2147483647 h 42"/>
              <a:gd name="T4" fmla="*/ 0 w 49"/>
              <a:gd name="T5" fmla="*/ 2147483647 h 42"/>
              <a:gd name="T6" fmla="*/ 2147483647 w 49"/>
              <a:gd name="T7" fmla="*/ 2147483647 h 42"/>
              <a:gd name="T8" fmla="*/ 0 w 49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2"/>
              <a:gd name="T17" fmla="*/ 49 w 49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2">
                <a:moveTo>
                  <a:pt x="0" y="0"/>
                </a:moveTo>
                <a:lnTo>
                  <a:pt x="9" y="21"/>
                </a:lnTo>
                <a:lnTo>
                  <a:pt x="0" y="42"/>
                </a:lnTo>
                <a:lnTo>
                  <a:pt x="49" y="21"/>
                </a:lnTo>
                <a:lnTo>
                  <a:pt x="0" y="0"/>
                </a:lnTo>
                <a:close/>
              </a:path>
            </a:pathLst>
          </a:custGeom>
          <a:solidFill>
            <a:srgbClr val="C62A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Line 17"/>
          <p:cNvSpPr>
            <a:spLocks noChangeShapeType="1"/>
          </p:cNvSpPr>
          <p:nvPr/>
        </p:nvSpPr>
        <p:spPr bwMode="auto">
          <a:xfrm>
            <a:off x="1665288" y="4457700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Line 18"/>
          <p:cNvSpPr>
            <a:spLocks noChangeShapeType="1"/>
          </p:cNvSpPr>
          <p:nvPr/>
        </p:nvSpPr>
        <p:spPr bwMode="auto">
          <a:xfrm>
            <a:off x="1665288" y="4565650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Line 19"/>
          <p:cNvSpPr>
            <a:spLocks noChangeShapeType="1"/>
          </p:cNvSpPr>
          <p:nvPr/>
        </p:nvSpPr>
        <p:spPr bwMode="auto">
          <a:xfrm>
            <a:off x="1665288" y="4675188"/>
            <a:ext cx="1587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Line 20"/>
          <p:cNvSpPr>
            <a:spLocks noChangeShapeType="1"/>
          </p:cNvSpPr>
          <p:nvPr/>
        </p:nvSpPr>
        <p:spPr bwMode="auto">
          <a:xfrm>
            <a:off x="1665288" y="4783138"/>
            <a:ext cx="1587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Line 21"/>
          <p:cNvSpPr>
            <a:spLocks noChangeShapeType="1"/>
          </p:cNvSpPr>
          <p:nvPr/>
        </p:nvSpPr>
        <p:spPr bwMode="auto">
          <a:xfrm>
            <a:off x="1665288" y="4891088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Line 22"/>
          <p:cNvSpPr>
            <a:spLocks noChangeShapeType="1"/>
          </p:cNvSpPr>
          <p:nvPr/>
        </p:nvSpPr>
        <p:spPr bwMode="auto">
          <a:xfrm>
            <a:off x="1665288" y="5000625"/>
            <a:ext cx="1587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Line 23"/>
          <p:cNvSpPr>
            <a:spLocks noChangeShapeType="1"/>
          </p:cNvSpPr>
          <p:nvPr/>
        </p:nvSpPr>
        <p:spPr bwMode="auto">
          <a:xfrm>
            <a:off x="1665288" y="5108575"/>
            <a:ext cx="1587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Line 24"/>
          <p:cNvSpPr>
            <a:spLocks noChangeShapeType="1"/>
          </p:cNvSpPr>
          <p:nvPr/>
        </p:nvSpPr>
        <p:spPr bwMode="auto">
          <a:xfrm>
            <a:off x="6299200" y="3914775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Line 25"/>
          <p:cNvSpPr>
            <a:spLocks noChangeShapeType="1"/>
          </p:cNvSpPr>
          <p:nvPr/>
        </p:nvSpPr>
        <p:spPr bwMode="auto">
          <a:xfrm>
            <a:off x="6299200" y="4024313"/>
            <a:ext cx="158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>
            <a:off x="6299200" y="41322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Line 27"/>
          <p:cNvSpPr>
            <a:spLocks noChangeShapeType="1"/>
          </p:cNvSpPr>
          <p:nvPr/>
        </p:nvSpPr>
        <p:spPr bwMode="auto">
          <a:xfrm>
            <a:off x="6299200" y="424021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6" name="Line 28"/>
          <p:cNvSpPr>
            <a:spLocks noChangeShapeType="1"/>
          </p:cNvSpPr>
          <p:nvPr/>
        </p:nvSpPr>
        <p:spPr bwMode="auto">
          <a:xfrm>
            <a:off x="6299200" y="4349750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7" name="Line 29"/>
          <p:cNvSpPr>
            <a:spLocks noChangeShapeType="1"/>
          </p:cNvSpPr>
          <p:nvPr/>
        </p:nvSpPr>
        <p:spPr bwMode="auto">
          <a:xfrm>
            <a:off x="7477125" y="3914775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8" name="Line 30"/>
          <p:cNvSpPr>
            <a:spLocks noChangeShapeType="1"/>
          </p:cNvSpPr>
          <p:nvPr/>
        </p:nvSpPr>
        <p:spPr bwMode="auto">
          <a:xfrm>
            <a:off x="7477125" y="4024313"/>
            <a:ext cx="158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Line 31"/>
          <p:cNvSpPr>
            <a:spLocks noChangeShapeType="1"/>
          </p:cNvSpPr>
          <p:nvPr/>
        </p:nvSpPr>
        <p:spPr bwMode="auto">
          <a:xfrm>
            <a:off x="7477125" y="41322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0" name="Line 32"/>
          <p:cNvSpPr>
            <a:spLocks noChangeShapeType="1"/>
          </p:cNvSpPr>
          <p:nvPr/>
        </p:nvSpPr>
        <p:spPr bwMode="auto">
          <a:xfrm>
            <a:off x="7477125" y="424021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1" name="Line 33"/>
          <p:cNvSpPr>
            <a:spLocks noChangeShapeType="1"/>
          </p:cNvSpPr>
          <p:nvPr/>
        </p:nvSpPr>
        <p:spPr bwMode="auto">
          <a:xfrm>
            <a:off x="7477125" y="4349750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2" name="Line 34"/>
          <p:cNvSpPr>
            <a:spLocks noChangeShapeType="1"/>
          </p:cNvSpPr>
          <p:nvPr/>
        </p:nvSpPr>
        <p:spPr bwMode="auto">
          <a:xfrm>
            <a:off x="2759075" y="4457700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3" name="Line 35"/>
          <p:cNvSpPr>
            <a:spLocks noChangeShapeType="1"/>
          </p:cNvSpPr>
          <p:nvPr/>
        </p:nvSpPr>
        <p:spPr bwMode="auto">
          <a:xfrm>
            <a:off x="2759075" y="4565650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4" name="Line 36"/>
          <p:cNvSpPr>
            <a:spLocks noChangeShapeType="1"/>
          </p:cNvSpPr>
          <p:nvPr/>
        </p:nvSpPr>
        <p:spPr bwMode="auto">
          <a:xfrm>
            <a:off x="2759075" y="4675188"/>
            <a:ext cx="158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5" name="Line 37"/>
          <p:cNvSpPr>
            <a:spLocks noChangeShapeType="1"/>
          </p:cNvSpPr>
          <p:nvPr/>
        </p:nvSpPr>
        <p:spPr bwMode="auto">
          <a:xfrm>
            <a:off x="2759075" y="4783138"/>
            <a:ext cx="158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6" name="Line 38"/>
          <p:cNvSpPr>
            <a:spLocks noChangeShapeType="1"/>
          </p:cNvSpPr>
          <p:nvPr/>
        </p:nvSpPr>
        <p:spPr bwMode="auto">
          <a:xfrm>
            <a:off x="2759075" y="4891088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7" name="Line 39"/>
          <p:cNvSpPr>
            <a:spLocks noChangeShapeType="1"/>
          </p:cNvSpPr>
          <p:nvPr/>
        </p:nvSpPr>
        <p:spPr bwMode="auto">
          <a:xfrm>
            <a:off x="2759075" y="5000625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8" name="Line 40"/>
          <p:cNvSpPr>
            <a:spLocks noChangeShapeType="1"/>
          </p:cNvSpPr>
          <p:nvPr/>
        </p:nvSpPr>
        <p:spPr bwMode="auto">
          <a:xfrm>
            <a:off x="2759075" y="5108575"/>
            <a:ext cx="1588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9" name="Line 41"/>
          <p:cNvSpPr>
            <a:spLocks noChangeShapeType="1"/>
          </p:cNvSpPr>
          <p:nvPr/>
        </p:nvSpPr>
        <p:spPr bwMode="auto">
          <a:xfrm>
            <a:off x="2581275" y="4502150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0" name="Line 42"/>
          <p:cNvSpPr>
            <a:spLocks noChangeShapeType="1"/>
          </p:cNvSpPr>
          <p:nvPr/>
        </p:nvSpPr>
        <p:spPr bwMode="auto">
          <a:xfrm>
            <a:off x="2581275" y="4611688"/>
            <a:ext cx="158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1" name="Line 43"/>
          <p:cNvSpPr>
            <a:spLocks noChangeShapeType="1"/>
          </p:cNvSpPr>
          <p:nvPr/>
        </p:nvSpPr>
        <p:spPr bwMode="auto">
          <a:xfrm>
            <a:off x="2581275" y="4719638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2" name="Line 44"/>
          <p:cNvSpPr>
            <a:spLocks noChangeShapeType="1"/>
          </p:cNvSpPr>
          <p:nvPr/>
        </p:nvSpPr>
        <p:spPr bwMode="auto">
          <a:xfrm>
            <a:off x="2581275" y="4827588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3" name="Line 45"/>
          <p:cNvSpPr>
            <a:spLocks noChangeShapeType="1"/>
          </p:cNvSpPr>
          <p:nvPr/>
        </p:nvSpPr>
        <p:spPr bwMode="auto">
          <a:xfrm>
            <a:off x="2581275" y="4937125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4" name="Line 46"/>
          <p:cNvSpPr>
            <a:spLocks noChangeShapeType="1"/>
          </p:cNvSpPr>
          <p:nvPr/>
        </p:nvSpPr>
        <p:spPr bwMode="auto">
          <a:xfrm>
            <a:off x="2581275" y="5045075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5" name="Line 47"/>
          <p:cNvSpPr>
            <a:spLocks noChangeShapeType="1"/>
          </p:cNvSpPr>
          <p:nvPr/>
        </p:nvSpPr>
        <p:spPr bwMode="auto">
          <a:xfrm>
            <a:off x="2581275" y="5153025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6" name="Line 48"/>
          <p:cNvSpPr>
            <a:spLocks noChangeShapeType="1"/>
          </p:cNvSpPr>
          <p:nvPr/>
        </p:nvSpPr>
        <p:spPr bwMode="auto">
          <a:xfrm>
            <a:off x="2581275" y="5262563"/>
            <a:ext cx="158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7" name="Line 49"/>
          <p:cNvSpPr>
            <a:spLocks noChangeShapeType="1"/>
          </p:cNvSpPr>
          <p:nvPr/>
        </p:nvSpPr>
        <p:spPr bwMode="auto">
          <a:xfrm>
            <a:off x="2581275" y="5370513"/>
            <a:ext cx="158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8" name="Line 50"/>
          <p:cNvSpPr>
            <a:spLocks noChangeShapeType="1"/>
          </p:cNvSpPr>
          <p:nvPr/>
        </p:nvSpPr>
        <p:spPr bwMode="auto">
          <a:xfrm>
            <a:off x="2581275" y="54784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9" name="Line 51"/>
          <p:cNvSpPr>
            <a:spLocks noChangeShapeType="1"/>
          </p:cNvSpPr>
          <p:nvPr/>
        </p:nvSpPr>
        <p:spPr bwMode="auto">
          <a:xfrm>
            <a:off x="2581275" y="5588000"/>
            <a:ext cx="158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0" name="Line 52"/>
          <p:cNvSpPr>
            <a:spLocks noChangeShapeType="1"/>
          </p:cNvSpPr>
          <p:nvPr/>
        </p:nvSpPr>
        <p:spPr bwMode="auto">
          <a:xfrm>
            <a:off x="2406650" y="4502150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1" name="Line 53"/>
          <p:cNvSpPr>
            <a:spLocks noChangeShapeType="1"/>
          </p:cNvSpPr>
          <p:nvPr/>
        </p:nvSpPr>
        <p:spPr bwMode="auto">
          <a:xfrm>
            <a:off x="2406650" y="4611688"/>
            <a:ext cx="158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2" name="Line 54"/>
          <p:cNvSpPr>
            <a:spLocks noChangeShapeType="1"/>
          </p:cNvSpPr>
          <p:nvPr/>
        </p:nvSpPr>
        <p:spPr bwMode="auto">
          <a:xfrm>
            <a:off x="2406650" y="4719638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3" name="Line 55"/>
          <p:cNvSpPr>
            <a:spLocks noChangeShapeType="1"/>
          </p:cNvSpPr>
          <p:nvPr/>
        </p:nvSpPr>
        <p:spPr bwMode="auto">
          <a:xfrm>
            <a:off x="2406650" y="4827588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4" name="Line 56"/>
          <p:cNvSpPr>
            <a:spLocks noChangeShapeType="1"/>
          </p:cNvSpPr>
          <p:nvPr/>
        </p:nvSpPr>
        <p:spPr bwMode="auto">
          <a:xfrm>
            <a:off x="2406650" y="4937125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5" name="Line 57"/>
          <p:cNvSpPr>
            <a:spLocks noChangeShapeType="1"/>
          </p:cNvSpPr>
          <p:nvPr/>
        </p:nvSpPr>
        <p:spPr bwMode="auto">
          <a:xfrm>
            <a:off x="2406650" y="5045075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6" name="Line 58"/>
          <p:cNvSpPr>
            <a:spLocks noChangeShapeType="1"/>
          </p:cNvSpPr>
          <p:nvPr/>
        </p:nvSpPr>
        <p:spPr bwMode="auto">
          <a:xfrm>
            <a:off x="2406650" y="5153025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7" name="Line 59"/>
          <p:cNvSpPr>
            <a:spLocks noChangeShapeType="1"/>
          </p:cNvSpPr>
          <p:nvPr/>
        </p:nvSpPr>
        <p:spPr bwMode="auto">
          <a:xfrm>
            <a:off x="2406650" y="5262563"/>
            <a:ext cx="158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8" name="Line 60"/>
          <p:cNvSpPr>
            <a:spLocks noChangeShapeType="1"/>
          </p:cNvSpPr>
          <p:nvPr/>
        </p:nvSpPr>
        <p:spPr bwMode="auto">
          <a:xfrm>
            <a:off x="2406650" y="5370513"/>
            <a:ext cx="158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9" name="Line 61"/>
          <p:cNvSpPr>
            <a:spLocks noChangeShapeType="1"/>
          </p:cNvSpPr>
          <p:nvPr/>
        </p:nvSpPr>
        <p:spPr bwMode="auto">
          <a:xfrm>
            <a:off x="2406650" y="54784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0" name="Line 62"/>
          <p:cNvSpPr>
            <a:spLocks noChangeShapeType="1"/>
          </p:cNvSpPr>
          <p:nvPr/>
        </p:nvSpPr>
        <p:spPr bwMode="auto">
          <a:xfrm>
            <a:off x="2406650" y="5588000"/>
            <a:ext cx="158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1" name="Line 63"/>
          <p:cNvSpPr>
            <a:spLocks noChangeShapeType="1"/>
          </p:cNvSpPr>
          <p:nvPr/>
        </p:nvSpPr>
        <p:spPr bwMode="auto">
          <a:xfrm>
            <a:off x="3946525" y="4464050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2" name="Line 64"/>
          <p:cNvSpPr>
            <a:spLocks noChangeShapeType="1"/>
          </p:cNvSpPr>
          <p:nvPr/>
        </p:nvSpPr>
        <p:spPr bwMode="auto">
          <a:xfrm>
            <a:off x="3946525" y="4572000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3" name="Line 65"/>
          <p:cNvSpPr>
            <a:spLocks noChangeShapeType="1"/>
          </p:cNvSpPr>
          <p:nvPr/>
        </p:nvSpPr>
        <p:spPr bwMode="auto">
          <a:xfrm>
            <a:off x="3946525" y="4679950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4" name="Line 66"/>
          <p:cNvSpPr>
            <a:spLocks noChangeShapeType="1"/>
          </p:cNvSpPr>
          <p:nvPr/>
        </p:nvSpPr>
        <p:spPr bwMode="auto">
          <a:xfrm>
            <a:off x="3946525" y="4789488"/>
            <a:ext cx="158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5" name="Line 67"/>
          <p:cNvSpPr>
            <a:spLocks noChangeShapeType="1"/>
          </p:cNvSpPr>
          <p:nvPr/>
        </p:nvSpPr>
        <p:spPr bwMode="auto">
          <a:xfrm>
            <a:off x="3946525" y="4897438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6" name="Line 68"/>
          <p:cNvSpPr>
            <a:spLocks noChangeShapeType="1"/>
          </p:cNvSpPr>
          <p:nvPr/>
        </p:nvSpPr>
        <p:spPr bwMode="auto">
          <a:xfrm>
            <a:off x="3946525" y="5005388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7" name="Line 69"/>
          <p:cNvSpPr>
            <a:spLocks noChangeShapeType="1"/>
          </p:cNvSpPr>
          <p:nvPr/>
        </p:nvSpPr>
        <p:spPr bwMode="auto">
          <a:xfrm>
            <a:off x="3946525" y="5114925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8" name="Line 70"/>
          <p:cNvSpPr>
            <a:spLocks noChangeShapeType="1"/>
          </p:cNvSpPr>
          <p:nvPr/>
        </p:nvSpPr>
        <p:spPr bwMode="auto">
          <a:xfrm>
            <a:off x="3946525" y="5222875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9" name="Line 71"/>
          <p:cNvSpPr>
            <a:spLocks noChangeShapeType="1"/>
          </p:cNvSpPr>
          <p:nvPr/>
        </p:nvSpPr>
        <p:spPr bwMode="auto">
          <a:xfrm>
            <a:off x="3946525" y="5330825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0" name="Line 72"/>
          <p:cNvSpPr>
            <a:spLocks noChangeShapeType="1"/>
          </p:cNvSpPr>
          <p:nvPr/>
        </p:nvSpPr>
        <p:spPr bwMode="auto">
          <a:xfrm>
            <a:off x="3946525" y="5440363"/>
            <a:ext cx="158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1" name="Line 73"/>
          <p:cNvSpPr>
            <a:spLocks noChangeShapeType="1"/>
          </p:cNvSpPr>
          <p:nvPr/>
        </p:nvSpPr>
        <p:spPr bwMode="auto">
          <a:xfrm>
            <a:off x="3946525" y="5548313"/>
            <a:ext cx="1588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2" name="Line 74"/>
          <p:cNvSpPr>
            <a:spLocks noChangeShapeType="1"/>
          </p:cNvSpPr>
          <p:nvPr/>
        </p:nvSpPr>
        <p:spPr bwMode="auto">
          <a:xfrm>
            <a:off x="6607175" y="38909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3" name="Line 75"/>
          <p:cNvSpPr>
            <a:spLocks noChangeShapeType="1"/>
          </p:cNvSpPr>
          <p:nvPr/>
        </p:nvSpPr>
        <p:spPr bwMode="auto">
          <a:xfrm>
            <a:off x="6607175" y="4000500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4" name="Line 76"/>
          <p:cNvSpPr>
            <a:spLocks noChangeShapeType="1"/>
          </p:cNvSpPr>
          <p:nvPr/>
        </p:nvSpPr>
        <p:spPr bwMode="auto">
          <a:xfrm>
            <a:off x="6607175" y="4108450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5" name="Line 77"/>
          <p:cNvSpPr>
            <a:spLocks noChangeShapeType="1"/>
          </p:cNvSpPr>
          <p:nvPr/>
        </p:nvSpPr>
        <p:spPr bwMode="auto">
          <a:xfrm>
            <a:off x="6607175" y="4216400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6" name="Line 78"/>
          <p:cNvSpPr>
            <a:spLocks noChangeShapeType="1"/>
          </p:cNvSpPr>
          <p:nvPr/>
        </p:nvSpPr>
        <p:spPr bwMode="auto">
          <a:xfrm>
            <a:off x="6607175" y="4324350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7" name="Line 79"/>
          <p:cNvSpPr>
            <a:spLocks noChangeShapeType="1"/>
          </p:cNvSpPr>
          <p:nvPr/>
        </p:nvSpPr>
        <p:spPr bwMode="auto">
          <a:xfrm>
            <a:off x="6607175" y="4433888"/>
            <a:ext cx="158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8" name="Line 80"/>
          <p:cNvSpPr>
            <a:spLocks noChangeShapeType="1"/>
          </p:cNvSpPr>
          <p:nvPr/>
        </p:nvSpPr>
        <p:spPr bwMode="auto">
          <a:xfrm>
            <a:off x="6607175" y="4541838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9" name="Line 81"/>
          <p:cNvSpPr>
            <a:spLocks noChangeShapeType="1"/>
          </p:cNvSpPr>
          <p:nvPr/>
        </p:nvSpPr>
        <p:spPr bwMode="auto">
          <a:xfrm>
            <a:off x="6607175" y="4649788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0" name="Line 82"/>
          <p:cNvSpPr>
            <a:spLocks noChangeShapeType="1"/>
          </p:cNvSpPr>
          <p:nvPr/>
        </p:nvSpPr>
        <p:spPr bwMode="auto">
          <a:xfrm>
            <a:off x="6607175" y="4759325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1" name="Line 83"/>
          <p:cNvSpPr>
            <a:spLocks noChangeShapeType="1"/>
          </p:cNvSpPr>
          <p:nvPr/>
        </p:nvSpPr>
        <p:spPr bwMode="auto">
          <a:xfrm>
            <a:off x="6607175" y="4867275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2" name="Line 84"/>
          <p:cNvSpPr>
            <a:spLocks noChangeShapeType="1"/>
          </p:cNvSpPr>
          <p:nvPr/>
        </p:nvSpPr>
        <p:spPr bwMode="auto">
          <a:xfrm>
            <a:off x="6607175" y="4975225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3" name="Line 85"/>
          <p:cNvSpPr>
            <a:spLocks noChangeShapeType="1"/>
          </p:cNvSpPr>
          <p:nvPr/>
        </p:nvSpPr>
        <p:spPr bwMode="auto">
          <a:xfrm>
            <a:off x="6607175" y="5084763"/>
            <a:ext cx="1588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4" name="Line 86"/>
          <p:cNvSpPr>
            <a:spLocks noChangeShapeType="1"/>
          </p:cNvSpPr>
          <p:nvPr/>
        </p:nvSpPr>
        <p:spPr bwMode="auto">
          <a:xfrm>
            <a:off x="6934200" y="38909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5" name="Line 87"/>
          <p:cNvSpPr>
            <a:spLocks noChangeShapeType="1"/>
          </p:cNvSpPr>
          <p:nvPr/>
        </p:nvSpPr>
        <p:spPr bwMode="auto">
          <a:xfrm>
            <a:off x="6934200" y="4000500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6" name="Line 88"/>
          <p:cNvSpPr>
            <a:spLocks noChangeShapeType="1"/>
          </p:cNvSpPr>
          <p:nvPr/>
        </p:nvSpPr>
        <p:spPr bwMode="auto">
          <a:xfrm>
            <a:off x="6934200" y="4108450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7" name="Line 89"/>
          <p:cNvSpPr>
            <a:spLocks noChangeShapeType="1"/>
          </p:cNvSpPr>
          <p:nvPr/>
        </p:nvSpPr>
        <p:spPr bwMode="auto">
          <a:xfrm>
            <a:off x="6934200" y="4216400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8" name="Line 90"/>
          <p:cNvSpPr>
            <a:spLocks noChangeShapeType="1"/>
          </p:cNvSpPr>
          <p:nvPr/>
        </p:nvSpPr>
        <p:spPr bwMode="auto">
          <a:xfrm>
            <a:off x="6934200" y="4324350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9" name="Line 91"/>
          <p:cNvSpPr>
            <a:spLocks noChangeShapeType="1"/>
          </p:cNvSpPr>
          <p:nvPr/>
        </p:nvSpPr>
        <p:spPr bwMode="auto">
          <a:xfrm>
            <a:off x="6934200" y="4433888"/>
            <a:ext cx="1588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0" name="Line 92"/>
          <p:cNvSpPr>
            <a:spLocks noChangeShapeType="1"/>
          </p:cNvSpPr>
          <p:nvPr/>
        </p:nvSpPr>
        <p:spPr bwMode="auto">
          <a:xfrm>
            <a:off x="6934200" y="4541838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1" name="Line 93"/>
          <p:cNvSpPr>
            <a:spLocks noChangeShapeType="1"/>
          </p:cNvSpPr>
          <p:nvPr/>
        </p:nvSpPr>
        <p:spPr bwMode="auto">
          <a:xfrm>
            <a:off x="6934200" y="4649788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2" name="Line 94"/>
          <p:cNvSpPr>
            <a:spLocks noChangeShapeType="1"/>
          </p:cNvSpPr>
          <p:nvPr/>
        </p:nvSpPr>
        <p:spPr bwMode="auto">
          <a:xfrm>
            <a:off x="6934200" y="4759325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3" name="Line 95"/>
          <p:cNvSpPr>
            <a:spLocks noChangeShapeType="1"/>
          </p:cNvSpPr>
          <p:nvPr/>
        </p:nvSpPr>
        <p:spPr bwMode="auto">
          <a:xfrm>
            <a:off x="6934200" y="4867275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4" name="Line 96"/>
          <p:cNvSpPr>
            <a:spLocks noChangeShapeType="1"/>
          </p:cNvSpPr>
          <p:nvPr/>
        </p:nvSpPr>
        <p:spPr bwMode="auto">
          <a:xfrm>
            <a:off x="6934200" y="4975225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5" name="Line 97"/>
          <p:cNvSpPr>
            <a:spLocks noChangeShapeType="1"/>
          </p:cNvSpPr>
          <p:nvPr/>
        </p:nvSpPr>
        <p:spPr bwMode="auto">
          <a:xfrm>
            <a:off x="6934200" y="5084763"/>
            <a:ext cx="1588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6" name="Freeform 98"/>
          <p:cNvSpPr>
            <a:spLocks/>
          </p:cNvSpPr>
          <p:nvPr/>
        </p:nvSpPr>
        <p:spPr bwMode="auto">
          <a:xfrm>
            <a:off x="2493963" y="5011738"/>
            <a:ext cx="762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0 w 48"/>
              <a:gd name="T5" fmla="*/ 0 h 42"/>
              <a:gd name="T6" fmla="*/ 2147483647 w 48"/>
              <a:gd name="T7" fmla="*/ 2147483647 h 42"/>
              <a:gd name="T8" fmla="*/ 0 w 48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2"/>
              <a:gd name="T17" fmla="*/ 48 w 48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2">
                <a:moveTo>
                  <a:pt x="0" y="42"/>
                </a:moveTo>
                <a:lnTo>
                  <a:pt x="8" y="21"/>
                </a:lnTo>
                <a:lnTo>
                  <a:pt x="0" y="0"/>
                </a:lnTo>
                <a:lnTo>
                  <a:pt x="48" y="21"/>
                </a:lnTo>
                <a:lnTo>
                  <a:pt x="0" y="42"/>
                </a:lnTo>
                <a:close/>
              </a:path>
            </a:pathLst>
          </a:custGeom>
          <a:solidFill>
            <a:srgbClr val="C62A26"/>
          </a:solidFill>
          <a:ln w="317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7" name="Freeform 99"/>
          <p:cNvSpPr>
            <a:spLocks/>
          </p:cNvSpPr>
          <p:nvPr/>
        </p:nvSpPr>
        <p:spPr bwMode="auto">
          <a:xfrm>
            <a:off x="1674813" y="5011738"/>
            <a:ext cx="76200" cy="66675"/>
          </a:xfrm>
          <a:custGeom>
            <a:avLst/>
            <a:gdLst>
              <a:gd name="T0" fmla="*/ 2147483647 w 48"/>
              <a:gd name="T1" fmla="*/ 0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0 w 48"/>
              <a:gd name="T7" fmla="*/ 2147483647 h 42"/>
              <a:gd name="T8" fmla="*/ 2147483647 w 48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2"/>
              <a:gd name="T17" fmla="*/ 48 w 48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2">
                <a:moveTo>
                  <a:pt x="48" y="0"/>
                </a:moveTo>
                <a:lnTo>
                  <a:pt x="40" y="21"/>
                </a:lnTo>
                <a:lnTo>
                  <a:pt x="48" y="42"/>
                </a:lnTo>
                <a:lnTo>
                  <a:pt x="0" y="21"/>
                </a:lnTo>
                <a:lnTo>
                  <a:pt x="48" y="0"/>
                </a:lnTo>
                <a:close/>
              </a:path>
            </a:pathLst>
          </a:custGeom>
          <a:solidFill>
            <a:srgbClr val="C62A26"/>
          </a:solidFill>
          <a:ln w="317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8" name="Freeform 100"/>
          <p:cNvSpPr>
            <a:spLocks/>
          </p:cNvSpPr>
          <p:nvPr/>
        </p:nvSpPr>
        <p:spPr bwMode="auto">
          <a:xfrm>
            <a:off x="3859213" y="5448300"/>
            <a:ext cx="74612" cy="63500"/>
          </a:xfrm>
          <a:custGeom>
            <a:avLst/>
            <a:gdLst>
              <a:gd name="T0" fmla="*/ 0 w 47"/>
              <a:gd name="T1" fmla="*/ 2147483647 h 40"/>
              <a:gd name="T2" fmla="*/ 2147483647 w 47"/>
              <a:gd name="T3" fmla="*/ 2147483647 h 40"/>
              <a:gd name="T4" fmla="*/ 0 w 47"/>
              <a:gd name="T5" fmla="*/ 0 h 40"/>
              <a:gd name="T6" fmla="*/ 2147483647 w 47"/>
              <a:gd name="T7" fmla="*/ 2147483647 h 40"/>
              <a:gd name="T8" fmla="*/ 0 w 47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40"/>
              <a:gd name="T17" fmla="*/ 47 w 4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40">
                <a:moveTo>
                  <a:pt x="0" y="40"/>
                </a:moveTo>
                <a:lnTo>
                  <a:pt x="7" y="19"/>
                </a:lnTo>
                <a:lnTo>
                  <a:pt x="0" y="0"/>
                </a:lnTo>
                <a:lnTo>
                  <a:pt x="47" y="19"/>
                </a:lnTo>
                <a:lnTo>
                  <a:pt x="0" y="40"/>
                </a:lnTo>
                <a:close/>
              </a:path>
            </a:pathLst>
          </a:custGeom>
          <a:solidFill>
            <a:srgbClr val="C62A26"/>
          </a:solidFill>
          <a:ln w="317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9" name="Freeform 101"/>
          <p:cNvSpPr>
            <a:spLocks/>
          </p:cNvSpPr>
          <p:nvPr/>
        </p:nvSpPr>
        <p:spPr bwMode="auto">
          <a:xfrm>
            <a:off x="2413000" y="5448300"/>
            <a:ext cx="77788" cy="63500"/>
          </a:xfrm>
          <a:custGeom>
            <a:avLst/>
            <a:gdLst>
              <a:gd name="T0" fmla="*/ 2147483647 w 49"/>
              <a:gd name="T1" fmla="*/ 0 h 40"/>
              <a:gd name="T2" fmla="*/ 2147483647 w 49"/>
              <a:gd name="T3" fmla="*/ 2147483647 h 40"/>
              <a:gd name="T4" fmla="*/ 2147483647 w 49"/>
              <a:gd name="T5" fmla="*/ 2147483647 h 40"/>
              <a:gd name="T6" fmla="*/ 0 w 49"/>
              <a:gd name="T7" fmla="*/ 2147483647 h 40"/>
              <a:gd name="T8" fmla="*/ 2147483647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49" y="0"/>
                </a:moveTo>
                <a:lnTo>
                  <a:pt x="40" y="19"/>
                </a:lnTo>
                <a:lnTo>
                  <a:pt x="49" y="40"/>
                </a:lnTo>
                <a:lnTo>
                  <a:pt x="0" y="19"/>
                </a:lnTo>
                <a:lnTo>
                  <a:pt x="49" y="0"/>
                </a:lnTo>
                <a:close/>
              </a:path>
            </a:pathLst>
          </a:custGeom>
          <a:solidFill>
            <a:srgbClr val="C62A26"/>
          </a:solidFill>
          <a:ln w="317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0" name="Freeform 102"/>
          <p:cNvSpPr>
            <a:spLocks/>
          </p:cNvSpPr>
          <p:nvPr/>
        </p:nvSpPr>
        <p:spPr bwMode="auto">
          <a:xfrm>
            <a:off x="6516688" y="3917950"/>
            <a:ext cx="77787" cy="66675"/>
          </a:xfrm>
          <a:custGeom>
            <a:avLst/>
            <a:gdLst>
              <a:gd name="T0" fmla="*/ 0 w 49"/>
              <a:gd name="T1" fmla="*/ 2147483647 h 42"/>
              <a:gd name="T2" fmla="*/ 2147483647 w 49"/>
              <a:gd name="T3" fmla="*/ 2147483647 h 42"/>
              <a:gd name="T4" fmla="*/ 0 w 49"/>
              <a:gd name="T5" fmla="*/ 0 h 42"/>
              <a:gd name="T6" fmla="*/ 2147483647 w 49"/>
              <a:gd name="T7" fmla="*/ 2147483647 h 42"/>
              <a:gd name="T8" fmla="*/ 0 w 49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2"/>
              <a:gd name="T17" fmla="*/ 49 w 49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2">
                <a:moveTo>
                  <a:pt x="0" y="42"/>
                </a:moveTo>
                <a:lnTo>
                  <a:pt x="9" y="21"/>
                </a:lnTo>
                <a:lnTo>
                  <a:pt x="0" y="0"/>
                </a:lnTo>
                <a:lnTo>
                  <a:pt x="49" y="21"/>
                </a:lnTo>
                <a:lnTo>
                  <a:pt x="0" y="42"/>
                </a:lnTo>
                <a:close/>
              </a:path>
            </a:pathLst>
          </a:custGeom>
          <a:solidFill>
            <a:srgbClr val="C62A26"/>
          </a:solidFill>
          <a:ln w="317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1" name="Freeform 103"/>
          <p:cNvSpPr>
            <a:spLocks/>
          </p:cNvSpPr>
          <p:nvPr/>
        </p:nvSpPr>
        <p:spPr bwMode="auto">
          <a:xfrm>
            <a:off x="6311900" y="3917950"/>
            <a:ext cx="77788" cy="66675"/>
          </a:xfrm>
          <a:custGeom>
            <a:avLst/>
            <a:gdLst>
              <a:gd name="T0" fmla="*/ 2147483647 w 49"/>
              <a:gd name="T1" fmla="*/ 0 h 42"/>
              <a:gd name="T2" fmla="*/ 2147483647 w 49"/>
              <a:gd name="T3" fmla="*/ 2147483647 h 42"/>
              <a:gd name="T4" fmla="*/ 2147483647 w 49"/>
              <a:gd name="T5" fmla="*/ 2147483647 h 42"/>
              <a:gd name="T6" fmla="*/ 0 w 49"/>
              <a:gd name="T7" fmla="*/ 2147483647 h 42"/>
              <a:gd name="T8" fmla="*/ 2147483647 w 49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2"/>
              <a:gd name="T17" fmla="*/ 49 w 49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2">
                <a:moveTo>
                  <a:pt x="49" y="0"/>
                </a:moveTo>
                <a:lnTo>
                  <a:pt x="39" y="21"/>
                </a:lnTo>
                <a:lnTo>
                  <a:pt x="49" y="42"/>
                </a:lnTo>
                <a:lnTo>
                  <a:pt x="0" y="21"/>
                </a:lnTo>
                <a:lnTo>
                  <a:pt x="49" y="0"/>
                </a:lnTo>
                <a:close/>
              </a:path>
            </a:pathLst>
          </a:custGeom>
          <a:solidFill>
            <a:srgbClr val="C62A26"/>
          </a:solidFill>
          <a:ln w="317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2" name="Freeform 104"/>
          <p:cNvSpPr>
            <a:spLocks/>
          </p:cNvSpPr>
          <p:nvPr/>
        </p:nvSpPr>
        <p:spPr bwMode="auto">
          <a:xfrm>
            <a:off x="6838950" y="5021263"/>
            <a:ext cx="77788" cy="66675"/>
          </a:xfrm>
          <a:custGeom>
            <a:avLst/>
            <a:gdLst>
              <a:gd name="T0" fmla="*/ 0 w 49"/>
              <a:gd name="T1" fmla="*/ 2147483647 h 42"/>
              <a:gd name="T2" fmla="*/ 2147483647 w 49"/>
              <a:gd name="T3" fmla="*/ 2147483647 h 42"/>
              <a:gd name="T4" fmla="*/ 0 w 49"/>
              <a:gd name="T5" fmla="*/ 0 h 42"/>
              <a:gd name="T6" fmla="*/ 2147483647 w 49"/>
              <a:gd name="T7" fmla="*/ 2147483647 h 42"/>
              <a:gd name="T8" fmla="*/ 0 w 49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2"/>
              <a:gd name="T17" fmla="*/ 49 w 49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2">
                <a:moveTo>
                  <a:pt x="0" y="42"/>
                </a:moveTo>
                <a:lnTo>
                  <a:pt x="7" y="21"/>
                </a:lnTo>
                <a:lnTo>
                  <a:pt x="0" y="0"/>
                </a:lnTo>
                <a:lnTo>
                  <a:pt x="49" y="21"/>
                </a:lnTo>
                <a:lnTo>
                  <a:pt x="0" y="42"/>
                </a:lnTo>
                <a:close/>
              </a:path>
            </a:pathLst>
          </a:custGeom>
          <a:solidFill>
            <a:srgbClr val="C62A26"/>
          </a:solidFill>
          <a:ln w="317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3" name="Freeform 105"/>
          <p:cNvSpPr>
            <a:spLocks/>
          </p:cNvSpPr>
          <p:nvPr/>
        </p:nvSpPr>
        <p:spPr bwMode="auto">
          <a:xfrm>
            <a:off x="6621463" y="5021263"/>
            <a:ext cx="74612" cy="66675"/>
          </a:xfrm>
          <a:custGeom>
            <a:avLst/>
            <a:gdLst>
              <a:gd name="T0" fmla="*/ 2147483647 w 47"/>
              <a:gd name="T1" fmla="*/ 0 h 42"/>
              <a:gd name="T2" fmla="*/ 2147483647 w 47"/>
              <a:gd name="T3" fmla="*/ 2147483647 h 42"/>
              <a:gd name="T4" fmla="*/ 2147483647 w 47"/>
              <a:gd name="T5" fmla="*/ 2147483647 h 42"/>
              <a:gd name="T6" fmla="*/ 0 w 47"/>
              <a:gd name="T7" fmla="*/ 2147483647 h 42"/>
              <a:gd name="T8" fmla="*/ 2147483647 w 47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42"/>
              <a:gd name="T17" fmla="*/ 47 w 47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42">
                <a:moveTo>
                  <a:pt x="47" y="0"/>
                </a:moveTo>
                <a:lnTo>
                  <a:pt x="40" y="21"/>
                </a:lnTo>
                <a:lnTo>
                  <a:pt x="47" y="42"/>
                </a:lnTo>
                <a:lnTo>
                  <a:pt x="0" y="21"/>
                </a:lnTo>
                <a:lnTo>
                  <a:pt x="47" y="0"/>
                </a:lnTo>
                <a:close/>
              </a:path>
            </a:pathLst>
          </a:custGeom>
          <a:solidFill>
            <a:srgbClr val="C62A26"/>
          </a:solidFill>
          <a:ln w="317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4" name="Line 106"/>
          <p:cNvSpPr>
            <a:spLocks noChangeShapeType="1"/>
          </p:cNvSpPr>
          <p:nvPr/>
        </p:nvSpPr>
        <p:spPr bwMode="auto">
          <a:xfrm>
            <a:off x="1725613" y="5045075"/>
            <a:ext cx="792162" cy="1588"/>
          </a:xfrm>
          <a:prstGeom prst="line">
            <a:avLst/>
          </a:prstGeom>
          <a:noFill/>
          <a:ln w="12700">
            <a:solidFill>
              <a:srgbClr val="D35D6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5" name="Line 107"/>
          <p:cNvSpPr>
            <a:spLocks noChangeShapeType="1"/>
          </p:cNvSpPr>
          <p:nvPr/>
        </p:nvSpPr>
        <p:spPr bwMode="auto">
          <a:xfrm>
            <a:off x="2463800" y="5478463"/>
            <a:ext cx="1419225" cy="1587"/>
          </a:xfrm>
          <a:prstGeom prst="line">
            <a:avLst/>
          </a:prstGeom>
          <a:noFill/>
          <a:ln w="12700">
            <a:solidFill>
              <a:srgbClr val="D35D6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6" name="Line 108"/>
          <p:cNvSpPr>
            <a:spLocks noChangeShapeType="1"/>
          </p:cNvSpPr>
          <p:nvPr/>
        </p:nvSpPr>
        <p:spPr bwMode="auto">
          <a:xfrm>
            <a:off x="6365875" y="3951288"/>
            <a:ext cx="174625" cy="1587"/>
          </a:xfrm>
          <a:prstGeom prst="line">
            <a:avLst/>
          </a:prstGeom>
          <a:noFill/>
          <a:ln w="12700">
            <a:solidFill>
              <a:srgbClr val="D35D6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7" name="Line 109"/>
          <p:cNvSpPr>
            <a:spLocks noChangeShapeType="1"/>
          </p:cNvSpPr>
          <p:nvPr/>
        </p:nvSpPr>
        <p:spPr bwMode="auto">
          <a:xfrm>
            <a:off x="6672263" y="5054600"/>
            <a:ext cx="190500" cy="1588"/>
          </a:xfrm>
          <a:prstGeom prst="line">
            <a:avLst/>
          </a:prstGeom>
          <a:noFill/>
          <a:ln w="12700">
            <a:solidFill>
              <a:srgbClr val="D35D6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8" name="Line 110"/>
          <p:cNvSpPr>
            <a:spLocks noChangeShapeType="1"/>
          </p:cNvSpPr>
          <p:nvPr/>
        </p:nvSpPr>
        <p:spPr bwMode="auto">
          <a:xfrm>
            <a:off x="6997700" y="3951288"/>
            <a:ext cx="404813" cy="1587"/>
          </a:xfrm>
          <a:prstGeom prst="line">
            <a:avLst/>
          </a:prstGeom>
          <a:noFill/>
          <a:ln w="12700">
            <a:solidFill>
              <a:srgbClr val="D35D6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9" name="Line 111"/>
          <p:cNvSpPr>
            <a:spLocks noChangeShapeType="1"/>
          </p:cNvSpPr>
          <p:nvPr/>
        </p:nvSpPr>
        <p:spPr bwMode="auto">
          <a:xfrm>
            <a:off x="1725613" y="5045075"/>
            <a:ext cx="792162" cy="1588"/>
          </a:xfrm>
          <a:prstGeom prst="line">
            <a:avLst/>
          </a:prstGeom>
          <a:noFill/>
          <a:ln w="31750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0" name="Line 112"/>
          <p:cNvSpPr>
            <a:spLocks noChangeShapeType="1"/>
          </p:cNvSpPr>
          <p:nvPr/>
        </p:nvSpPr>
        <p:spPr bwMode="auto">
          <a:xfrm>
            <a:off x="2463800" y="5478463"/>
            <a:ext cx="1419225" cy="1587"/>
          </a:xfrm>
          <a:prstGeom prst="line">
            <a:avLst/>
          </a:prstGeom>
          <a:noFill/>
          <a:ln w="31750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1" name="Line 113"/>
          <p:cNvSpPr>
            <a:spLocks noChangeShapeType="1"/>
          </p:cNvSpPr>
          <p:nvPr/>
        </p:nvSpPr>
        <p:spPr bwMode="auto">
          <a:xfrm>
            <a:off x="6365875" y="3951288"/>
            <a:ext cx="174625" cy="1587"/>
          </a:xfrm>
          <a:prstGeom prst="line">
            <a:avLst/>
          </a:prstGeom>
          <a:noFill/>
          <a:ln w="31750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2" name="Line 114"/>
          <p:cNvSpPr>
            <a:spLocks noChangeShapeType="1"/>
          </p:cNvSpPr>
          <p:nvPr/>
        </p:nvSpPr>
        <p:spPr bwMode="auto">
          <a:xfrm>
            <a:off x="6672263" y="5054600"/>
            <a:ext cx="190500" cy="1588"/>
          </a:xfrm>
          <a:prstGeom prst="line">
            <a:avLst/>
          </a:prstGeom>
          <a:noFill/>
          <a:ln w="31750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3" name="Line 115"/>
          <p:cNvSpPr>
            <a:spLocks noChangeShapeType="1"/>
          </p:cNvSpPr>
          <p:nvPr/>
        </p:nvSpPr>
        <p:spPr bwMode="auto">
          <a:xfrm>
            <a:off x="6997700" y="3951288"/>
            <a:ext cx="404813" cy="1587"/>
          </a:xfrm>
          <a:prstGeom prst="line">
            <a:avLst/>
          </a:prstGeom>
          <a:noFill/>
          <a:ln w="31750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4" name="Freeform 116"/>
          <p:cNvSpPr>
            <a:spLocks/>
          </p:cNvSpPr>
          <p:nvPr/>
        </p:nvSpPr>
        <p:spPr bwMode="auto">
          <a:xfrm>
            <a:off x="7373938" y="3917950"/>
            <a:ext cx="79375" cy="66675"/>
          </a:xfrm>
          <a:custGeom>
            <a:avLst/>
            <a:gdLst>
              <a:gd name="T0" fmla="*/ 0 w 50"/>
              <a:gd name="T1" fmla="*/ 2147483647 h 42"/>
              <a:gd name="T2" fmla="*/ 2147483647 w 50"/>
              <a:gd name="T3" fmla="*/ 2147483647 h 42"/>
              <a:gd name="T4" fmla="*/ 0 w 50"/>
              <a:gd name="T5" fmla="*/ 0 h 42"/>
              <a:gd name="T6" fmla="*/ 2147483647 w 50"/>
              <a:gd name="T7" fmla="*/ 2147483647 h 42"/>
              <a:gd name="T8" fmla="*/ 0 w 50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42"/>
              <a:gd name="T17" fmla="*/ 50 w 50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42">
                <a:moveTo>
                  <a:pt x="0" y="42"/>
                </a:moveTo>
                <a:lnTo>
                  <a:pt x="10" y="21"/>
                </a:lnTo>
                <a:lnTo>
                  <a:pt x="0" y="0"/>
                </a:lnTo>
                <a:lnTo>
                  <a:pt x="50" y="21"/>
                </a:lnTo>
                <a:lnTo>
                  <a:pt x="0" y="42"/>
                </a:lnTo>
                <a:close/>
              </a:path>
            </a:pathLst>
          </a:custGeom>
          <a:solidFill>
            <a:srgbClr val="C62A26"/>
          </a:solidFill>
          <a:ln w="317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5" name="Freeform 117"/>
          <p:cNvSpPr>
            <a:spLocks/>
          </p:cNvSpPr>
          <p:nvPr/>
        </p:nvSpPr>
        <p:spPr bwMode="auto">
          <a:xfrm>
            <a:off x="6946900" y="3917950"/>
            <a:ext cx="77788" cy="66675"/>
          </a:xfrm>
          <a:custGeom>
            <a:avLst/>
            <a:gdLst>
              <a:gd name="T0" fmla="*/ 2147483647 w 49"/>
              <a:gd name="T1" fmla="*/ 0 h 42"/>
              <a:gd name="T2" fmla="*/ 2147483647 w 49"/>
              <a:gd name="T3" fmla="*/ 2147483647 h 42"/>
              <a:gd name="T4" fmla="*/ 2147483647 w 49"/>
              <a:gd name="T5" fmla="*/ 2147483647 h 42"/>
              <a:gd name="T6" fmla="*/ 0 w 49"/>
              <a:gd name="T7" fmla="*/ 2147483647 h 42"/>
              <a:gd name="T8" fmla="*/ 2147483647 w 49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2"/>
              <a:gd name="T17" fmla="*/ 49 w 49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2">
                <a:moveTo>
                  <a:pt x="49" y="0"/>
                </a:moveTo>
                <a:lnTo>
                  <a:pt x="40" y="21"/>
                </a:lnTo>
                <a:lnTo>
                  <a:pt x="49" y="42"/>
                </a:lnTo>
                <a:lnTo>
                  <a:pt x="0" y="21"/>
                </a:lnTo>
                <a:lnTo>
                  <a:pt x="49" y="0"/>
                </a:lnTo>
                <a:close/>
              </a:path>
            </a:pathLst>
          </a:custGeom>
          <a:solidFill>
            <a:srgbClr val="C62A26"/>
          </a:solidFill>
          <a:ln w="3175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6" name="Line 118"/>
          <p:cNvSpPr>
            <a:spLocks noChangeShapeType="1"/>
          </p:cNvSpPr>
          <p:nvPr/>
        </p:nvSpPr>
        <p:spPr bwMode="auto">
          <a:xfrm>
            <a:off x="6769100" y="5068888"/>
            <a:ext cx="1588" cy="247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7" name="Freeform 119"/>
          <p:cNvSpPr>
            <a:spLocks/>
          </p:cNvSpPr>
          <p:nvPr/>
        </p:nvSpPr>
        <p:spPr bwMode="auto">
          <a:xfrm>
            <a:off x="1195388" y="5924550"/>
            <a:ext cx="6781800" cy="168275"/>
          </a:xfrm>
          <a:custGeom>
            <a:avLst/>
            <a:gdLst>
              <a:gd name="T0" fmla="*/ 0 w 4272"/>
              <a:gd name="T1" fmla="*/ 2147483647 h 106"/>
              <a:gd name="T2" fmla="*/ 2147483647 w 4272"/>
              <a:gd name="T3" fmla="*/ 2147483647 h 106"/>
              <a:gd name="T4" fmla="*/ 2147483647 w 4272"/>
              <a:gd name="T5" fmla="*/ 0 h 106"/>
              <a:gd name="T6" fmla="*/ 2147483647 w 4272"/>
              <a:gd name="T7" fmla="*/ 0 h 106"/>
              <a:gd name="T8" fmla="*/ 2147483647 w 4272"/>
              <a:gd name="T9" fmla="*/ 2147483647 h 106"/>
              <a:gd name="T10" fmla="*/ 2147483647 w 4272"/>
              <a:gd name="T11" fmla="*/ 2147483647 h 106"/>
              <a:gd name="T12" fmla="*/ 2147483647 w 4272"/>
              <a:gd name="T13" fmla="*/ 0 h 106"/>
              <a:gd name="T14" fmla="*/ 2147483647 w 4272"/>
              <a:gd name="T15" fmla="*/ 0 h 106"/>
              <a:gd name="T16" fmla="*/ 2147483647 w 4272"/>
              <a:gd name="T17" fmla="*/ 2147483647 h 106"/>
              <a:gd name="T18" fmla="*/ 2147483647 w 4272"/>
              <a:gd name="T19" fmla="*/ 2147483647 h 106"/>
              <a:gd name="T20" fmla="*/ 2147483647 w 4272"/>
              <a:gd name="T21" fmla="*/ 0 h 106"/>
              <a:gd name="T22" fmla="*/ 2147483647 w 4272"/>
              <a:gd name="T23" fmla="*/ 0 h 106"/>
              <a:gd name="T24" fmla="*/ 2147483647 w 4272"/>
              <a:gd name="T25" fmla="*/ 2147483647 h 106"/>
              <a:gd name="T26" fmla="*/ 2147483647 w 4272"/>
              <a:gd name="T27" fmla="*/ 2147483647 h 106"/>
              <a:gd name="T28" fmla="*/ 2147483647 w 4272"/>
              <a:gd name="T29" fmla="*/ 0 h 106"/>
              <a:gd name="T30" fmla="*/ 2147483647 w 4272"/>
              <a:gd name="T31" fmla="*/ 0 h 10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272"/>
              <a:gd name="T49" fmla="*/ 0 h 106"/>
              <a:gd name="T50" fmla="*/ 4272 w 4272"/>
              <a:gd name="T51" fmla="*/ 106 h 10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272" h="106">
                <a:moveTo>
                  <a:pt x="0" y="106"/>
                </a:moveTo>
                <a:lnTo>
                  <a:pt x="458" y="106"/>
                </a:lnTo>
                <a:lnTo>
                  <a:pt x="458" y="0"/>
                </a:lnTo>
                <a:lnTo>
                  <a:pt x="748" y="0"/>
                </a:lnTo>
                <a:lnTo>
                  <a:pt x="748" y="106"/>
                </a:lnTo>
                <a:lnTo>
                  <a:pt x="875" y="106"/>
                </a:lnTo>
                <a:lnTo>
                  <a:pt x="875" y="0"/>
                </a:lnTo>
                <a:lnTo>
                  <a:pt x="1661" y="0"/>
                </a:lnTo>
                <a:lnTo>
                  <a:pt x="1661" y="106"/>
                </a:lnTo>
                <a:lnTo>
                  <a:pt x="3090" y="106"/>
                </a:lnTo>
                <a:lnTo>
                  <a:pt x="3090" y="0"/>
                </a:lnTo>
                <a:lnTo>
                  <a:pt x="3390" y="0"/>
                </a:lnTo>
                <a:lnTo>
                  <a:pt x="3390" y="106"/>
                </a:lnTo>
                <a:lnTo>
                  <a:pt x="3509" y="106"/>
                </a:lnTo>
                <a:lnTo>
                  <a:pt x="3509" y="0"/>
                </a:lnTo>
                <a:lnTo>
                  <a:pt x="427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8" name="Line 120"/>
          <p:cNvSpPr>
            <a:spLocks noChangeShapeType="1"/>
          </p:cNvSpPr>
          <p:nvPr/>
        </p:nvSpPr>
        <p:spPr bwMode="auto">
          <a:xfrm flipV="1">
            <a:off x="6446838" y="3795713"/>
            <a:ext cx="1587" cy="149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9" name="Line 121"/>
          <p:cNvSpPr>
            <a:spLocks noChangeShapeType="1"/>
          </p:cNvSpPr>
          <p:nvPr/>
        </p:nvSpPr>
        <p:spPr bwMode="auto">
          <a:xfrm flipV="1">
            <a:off x="7197725" y="3795713"/>
            <a:ext cx="1588" cy="147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20" name="Text Box 196"/>
          <p:cNvSpPr txBox="1">
            <a:spLocks noChangeArrowheads="1"/>
          </p:cNvSpPr>
          <p:nvPr/>
        </p:nvSpPr>
        <p:spPr bwMode="auto">
          <a:xfrm>
            <a:off x="3500438" y="736600"/>
            <a:ext cx="8143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0.8 second</a:t>
            </a:r>
          </a:p>
        </p:txBody>
      </p:sp>
      <p:sp>
        <p:nvSpPr>
          <p:cNvPr id="21621" name="Text Box 199"/>
          <p:cNvSpPr txBox="1">
            <a:spLocks noChangeArrowheads="1"/>
          </p:cNvSpPr>
          <p:nvPr/>
        </p:nvSpPr>
        <p:spPr bwMode="auto">
          <a:xfrm>
            <a:off x="3454400" y="3886200"/>
            <a:ext cx="557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T wave</a:t>
            </a:r>
          </a:p>
        </p:txBody>
      </p:sp>
      <p:sp>
        <p:nvSpPr>
          <p:cNvPr id="21622" name="Text Box 200"/>
          <p:cNvSpPr txBox="1">
            <a:spLocks noChangeArrowheads="1"/>
          </p:cNvSpPr>
          <p:nvPr/>
        </p:nvSpPr>
        <p:spPr bwMode="auto">
          <a:xfrm>
            <a:off x="1708150" y="3956050"/>
            <a:ext cx="565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P wave</a:t>
            </a:r>
          </a:p>
        </p:txBody>
      </p:sp>
      <p:sp>
        <p:nvSpPr>
          <p:cNvPr id="21623" name="Text Box 206"/>
          <p:cNvSpPr txBox="1">
            <a:spLocks noChangeArrowheads="1"/>
          </p:cNvSpPr>
          <p:nvPr/>
        </p:nvSpPr>
        <p:spPr bwMode="auto">
          <a:xfrm>
            <a:off x="6110288" y="3467100"/>
            <a:ext cx="666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PQ</a:t>
            </a:r>
          </a:p>
          <a:p>
            <a:pPr algn="ctr"/>
            <a:r>
              <a:rPr lang="en-US" sz="1100" b="1"/>
              <a:t>segment</a:t>
            </a:r>
          </a:p>
        </p:txBody>
      </p:sp>
      <p:sp>
        <p:nvSpPr>
          <p:cNvPr id="21624" name="Text Box 207"/>
          <p:cNvSpPr txBox="1">
            <a:spLocks noChangeArrowheads="1"/>
          </p:cNvSpPr>
          <p:nvPr/>
        </p:nvSpPr>
        <p:spPr bwMode="auto">
          <a:xfrm>
            <a:off x="6924675" y="3467100"/>
            <a:ext cx="666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ST</a:t>
            </a:r>
          </a:p>
          <a:p>
            <a:pPr algn="ctr"/>
            <a:r>
              <a:rPr lang="en-US" sz="1100" b="1"/>
              <a:t>segment</a:t>
            </a:r>
          </a:p>
        </p:txBody>
      </p:sp>
      <p:sp>
        <p:nvSpPr>
          <p:cNvPr id="21625" name="Text Box 208"/>
          <p:cNvSpPr txBox="1">
            <a:spLocks noChangeArrowheads="1"/>
          </p:cNvSpPr>
          <p:nvPr/>
        </p:nvSpPr>
        <p:spPr bwMode="auto">
          <a:xfrm>
            <a:off x="6388100" y="5321300"/>
            <a:ext cx="9286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QRS interval</a:t>
            </a:r>
          </a:p>
        </p:txBody>
      </p:sp>
      <p:sp>
        <p:nvSpPr>
          <p:cNvPr id="21626" name="Text Box 214"/>
          <p:cNvSpPr txBox="1">
            <a:spLocks noChangeArrowheads="1"/>
          </p:cNvSpPr>
          <p:nvPr/>
        </p:nvSpPr>
        <p:spPr bwMode="auto">
          <a:xfrm>
            <a:off x="1862138" y="6324600"/>
            <a:ext cx="642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Atria</a:t>
            </a:r>
          </a:p>
          <a:p>
            <a:pPr algn="ctr"/>
            <a:r>
              <a:rPr lang="en-US" sz="1100" b="1"/>
              <a:t>contract</a:t>
            </a:r>
          </a:p>
        </p:txBody>
      </p:sp>
      <p:sp>
        <p:nvSpPr>
          <p:cNvPr id="21627" name="Text Box 215"/>
          <p:cNvSpPr txBox="1">
            <a:spLocks noChangeArrowheads="1"/>
          </p:cNvSpPr>
          <p:nvPr/>
        </p:nvSpPr>
        <p:spPr bwMode="auto">
          <a:xfrm>
            <a:off x="2757488" y="63246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Ventricles</a:t>
            </a:r>
          </a:p>
          <a:p>
            <a:pPr algn="ctr"/>
            <a:r>
              <a:rPr lang="en-US" sz="1100" b="1"/>
              <a:t>contract</a:t>
            </a:r>
          </a:p>
        </p:txBody>
      </p:sp>
      <p:sp>
        <p:nvSpPr>
          <p:cNvPr id="21628" name="Text Box 216"/>
          <p:cNvSpPr txBox="1">
            <a:spLocks noChangeArrowheads="1"/>
          </p:cNvSpPr>
          <p:nvPr/>
        </p:nvSpPr>
        <p:spPr bwMode="auto">
          <a:xfrm>
            <a:off x="6053138" y="6324600"/>
            <a:ext cx="642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Atria</a:t>
            </a:r>
          </a:p>
          <a:p>
            <a:pPr algn="ctr"/>
            <a:r>
              <a:rPr lang="en-US" sz="1100" b="1"/>
              <a:t>contract</a:t>
            </a:r>
          </a:p>
        </p:txBody>
      </p:sp>
      <p:sp>
        <p:nvSpPr>
          <p:cNvPr id="21629" name="Text Box 217"/>
          <p:cNvSpPr txBox="1">
            <a:spLocks noChangeArrowheads="1"/>
          </p:cNvSpPr>
          <p:nvPr/>
        </p:nvSpPr>
        <p:spPr bwMode="auto">
          <a:xfrm>
            <a:off x="6935788" y="63246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Ventricles</a:t>
            </a:r>
          </a:p>
          <a:p>
            <a:pPr algn="ctr"/>
            <a:r>
              <a:rPr lang="en-US" sz="1100" b="1"/>
              <a:t>contract</a:t>
            </a:r>
          </a:p>
        </p:txBody>
      </p:sp>
      <p:sp>
        <p:nvSpPr>
          <p:cNvPr id="21630" name="Text Box 218"/>
          <p:cNvSpPr txBox="1">
            <a:spLocks noChangeArrowheads="1"/>
          </p:cNvSpPr>
          <p:nvPr/>
        </p:nvSpPr>
        <p:spPr bwMode="auto">
          <a:xfrm>
            <a:off x="2439988" y="4643438"/>
            <a:ext cx="200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Q</a:t>
            </a:r>
          </a:p>
        </p:txBody>
      </p:sp>
      <p:sp>
        <p:nvSpPr>
          <p:cNvPr id="21631" name="Text Box 219"/>
          <p:cNvSpPr txBox="1">
            <a:spLocks noChangeArrowheads="1"/>
          </p:cNvSpPr>
          <p:nvPr/>
        </p:nvSpPr>
        <p:spPr bwMode="auto">
          <a:xfrm>
            <a:off x="2620963" y="4813300"/>
            <a:ext cx="1857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S</a:t>
            </a:r>
          </a:p>
        </p:txBody>
      </p:sp>
      <p:sp>
        <p:nvSpPr>
          <p:cNvPr id="21632" name="Text Box 220"/>
          <p:cNvSpPr txBox="1">
            <a:spLocks noChangeArrowheads="1"/>
          </p:cNvSpPr>
          <p:nvPr/>
        </p:nvSpPr>
        <p:spPr bwMode="auto">
          <a:xfrm>
            <a:off x="1055688" y="4359275"/>
            <a:ext cx="1698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0</a:t>
            </a:r>
          </a:p>
        </p:txBody>
      </p:sp>
      <p:sp>
        <p:nvSpPr>
          <p:cNvPr id="21633" name="Text Box 221"/>
          <p:cNvSpPr txBox="1">
            <a:spLocks noChangeArrowheads="1"/>
          </p:cNvSpPr>
          <p:nvPr/>
        </p:nvSpPr>
        <p:spPr bwMode="auto">
          <a:xfrm>
            <a:off x="993775" y="5667375"/>
            <a:ext cx="247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–1</a:t>
            </a:r>
          </a:p>
        </p:txBody>
      </p:sp>
      <p:sp>
        <p:nvSpPr>
          <p:cNvPr id="21634" name="Text Box 223"/>
          <p:cNvSpPr txBox="1">
            <a:spLocks noChangeArrowheads="1"/>
          </p:cNvSpPr>
          <p:nvPr/>
        </p:nvSpPr>
        <p:spPr bwMode="auto">
          <a:xfrm>
            <a:off x="2508250" y="2565400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R</a:t>
            </a:r>
          </a:p>
        </p:txBody>
      </p:sp>
      <p:sp>
        <p:nvSpPr>
          <p:cNvPr id="21635" name="Text Box 224"/>
          <p:cNvSpPr txBox="1">
            <a:spLocks noChangeArrowheads="1"/>
          </p:cNvSpPr>
          <p:nvPr/>
        </p:nvSpPr>
        <p:spPr bwMode="auto">
          <a:xfrm>
            <a:off x="6686550" y="2565400"/>
            <a:ext cx="193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R</a:t>
            </a:r>
          </a:p>
        </p:txBody>
      </p:sp>
      <p:sp>
        <p:nvSpPr>
          <p:cNvPr id="21636" name="Text Box 228"/>
          <p:cNvSpPr txBox="1">
            <a:spLocks noChangeArrowheads="1"/>
          </p:cNvSpPr>
          <p:nvPr/>
        </p:nvSpPr>
        <p:spPr bwMode="auto">
          <a:xfrm rot="-5400000">
            <a:off x="476251" y="3971925"/>
            <a:ext cx="685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Millivolts</a:t>
            </a:r>
          </a:p>
        </p:txBody>
      </p:sp>
      <p:sp>
        <p:nvSpPr>
          <p:cNvPr id="21637" name="Text Box 230"/>
          <p:cNvSpPr txBox="1">
            <a:spLocks noChangeArrowheads="1"/>
          </p:cNvSpPr>
          <p:nvPr/>
        </p:nvSpPr>
        <p:spPr bwMode="auto">
          <a:xfrm>
            <a:off x="982663" y="3038475"/>
            <a:ext cx="3667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+1 –</a:t>
            </a:r>
          </a:p>
        </p:txBody>
      </p:sp>
      <p:sp>
        <p:nvSpPr>
          <p:cNvPr id="21638" name="TextBox 137"/>
          <p:cNvSpPr txBox="1">
            <a:spLocks noChangeArrowheads="1"/>
          </p:cNvSpPr>
          <p:nvPr/>
        </p:nvSpPr>
        <p:spPr bwMode="auto">
          <a:xfrm>
            <a:off x="1838325" y="4668838"/>
            <a:ext cx="592138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PR</a:t>
            </a:r>
          </a:p>
          <a:p>
            <a:pPr algn="ctr"/>
            <a:r>
              <a:rPr lang="en-US" sz="1100" b="1"/>
              <a:t>interval</a:t>
            </a:r>
          </a:p>
        </p:txBody>
      </p:sp>
      <p:sp>
        <p:nvSpPr>
          <p:cNvPr id="21639" name="TextBox 138"/>
          <p:cNvSpPr txBox="1">
            <a:spLocks noChangeArrowheads="1"/>
          </p:cNvSpPr>
          <p:nvPr/>
        </p:nvSpPr>
        <p:spPr bwMode="auto">
          <a:xfrm>
            <a:off x="2967038" y="5102225"/>
            <a:ext cx="59213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QT</a:t>
            </a:r>
          </a:p>
          <a:p>
            <a:pPr algn="ctr"/>
            <a:r>
              <a:rPr lang="en-US" sz="1100" b="1"/>
              <a:t>interval</a:t>
            </a:r>
          </a:p>
        </p:txBody>
      </p:sp>
      <p:pic>
        <p:nvPicPr>
          <p:cNvPr id="21640" name="Picture 137" descr="\\172.16.3.215\data4\Graphics\Powerpoint\MH_DCM\MH_DCM-TEXTEDIT PROJECTS\SALADIN 7e\Processed files\chapt19\chapt19_textedit\png\sal03717_19_15_arro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6813" y="1658938"/>
            <a:ext cx="7651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19.16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701675" y="276225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22532" name="Picture 177" descr="sal03717_19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8" y="550863"/>
            <a:ext cx="7502525" cy="60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48"/>
          <p:cNvSpPr txBox="1">
            <a:spLocks noChangeArrowheads="1"/>
          </p:cNvSpPr>
          <p:nvPr/>
        </p:nvSpPr>
        <p:spPr bwMode="auto">
          <a:xfrm>
            <a:off x="862013" y="592138"/>
            <a:ext cx="2809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Key</a:t>
            </a:r>
          </a:p>
        </p:txBody>
      </p:sp>
      <p:sp>
        <p:nvSpPr>
          <p:cNvPr id="22534" name="Text Box 149"/>
          <p:cNvSpPr txBox="1">
            <a:spLocks noChangeArrowheads="1"/>
          </p:cNvSpPr>
          <p:nvPr/>
        </p:nvSpPr>
        <p:spPr bwMode="auto">
          <a:xfrm>
            <a:off x="2579688" y="2286000"/>
            <a:ext cx="1508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</a:t>
            </a:r>
          </a:p>
        </p:txBody>
      </p:sp>
      <p:sp>
        <p:nvSpPr>
          <p:cNvPr id="22535" name="Text Box 150"/>
          <p:cNvSpPr txBox="1">
            <a:spLocks noChangeArrowheads="1"/>
          </p:cNvSpPr>
          <p:nvPr/>
        </p:nvSpPr>
        <p:spPr bwMode="auto">
          <a:xfrm>
            <a:off x="5726113" y="2293938"/>
            <a:ext cx="18669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Ventricular depolarization complete.</a:t>
            </a:r>
          </a:p>
        </p:txBody>
      </p:sp>
      <p:sp>
        <p:nvSpPr>
          <p:cNvPr id="22536" name="Text Box 151"/>
          <p:cNvSpPr txBox="1">
            <a:spLocks noChangeArrowheads="1"/>
          </p:cNvSpPr>
          <p:nvPr/>
        </p:nvSpPr>
        <p:spPr bwMode="auto">
          <a:xfrm>
            <a:off x="1395413" y="720725"/>
            <a:ext cx="7889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Wave of</a:t>
            </a:r>
          </a:p>
          <a:p>
            <a:r>
              <a:rPr lang="en-US" sz="800" b="1"/>
              <a:t>depolarization</a:t>
            </a:r>
          </a:p>
        </p:txBody>
      </p:sp>
      <p:sp>
        <p:nvSpPr>
          <p:cNvPr id="22537" name="Text Box 152"/>
          <p:cNvSpPr txBox="1">
            <a:spLocks noChangeArrowheads="1"/>
          </p:cNvSpPr>
          <p:nvPr/>
        </p:nvSpPr>
        <p:spPr bwMode="auto">
          <a:xfrm>
            <a:off x="1395413" y="1012825"/>
            <a:ext cx="7667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Wave of</a:t>
            </a:r>
          </a:p>
          <a:p>
            <a:r>
              <a:rPr lang="en-US" sz="800" b="1"/>
              <a:t>repolarization</a:t>
            </a:r>
          </a:p>
        </p:txBody>
      </p:sp>
      <p:sp>
        <p:nvSpPr>
          <p:cNvPr id="22538" name="Text Box 153"/>
          <p:cNvSpPr txBox="1">
            <a:spLocks noChangeArrowheads="1"/>
          </p:cNvSpPr>
          <p:nvPr/>
        </p:nvSpPr>
        <p:spPr bwMode="auto">
          <a:xfrm>
            <a:off x="2741613" y="2293938"/>
            <a:ext cx="12922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Atria begin depolarizing.</a:t>
            </a:r>
          </a:p>
        </p:txBody>
      </p:sp>
      <p:sp>
        <p:nvSpPr>
          <p:cNvPr id="22539" name="Text Box 154"/>
          <p:cNvSpPr txBox="1">
            <a:spLocks noChangeArrowheads="1"/>
          </p:cNvSpPr>
          <p:nvPr/>
        </p:nvSpPr>
        <p:spPr bwMode="auto">
          <a:xfrm>
            <a:off x="4227513" y="1430338"/>
            <a:ext cx="152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</a:t>
            </a:r>
          </a:p>
        </p:txBody>
      </p:sp>
      <p:sp>
        <p:nvSpPr>
          <p:cNvPr id="22540" name="Text Box 155"/>
          <p:cNvSpPr txBox="1">
            <a:spLocks noChangeArrowheads="1"/>
          </p:cNvSpPr>
          <p:nvPr/>
        </p:nvSpPr>
        <p:spPr bwMode="auto">
          <a:xfrm>
            <a:off x="2741613" y="4198938"/>
            <a:ext cx="15906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Atrial depolarization complete.</a:t>
            </a:r>
          </a:p>
        </p:txBody>
      </p:sp>
      <p:sp>
        <p:nvSpPr>
          <p:cNvPr id="22541" name="Text Box 156"/>
          <p:cNvSpPr txBox="1">
            <a:spLocks noChangeArrowheads="1"/>
          </p:cNvSpPr>
          <p:nvPr/>
        </p:nvSpPr>
        <p:spPr bwMode="auto">
          <a:xfrm>
            <a:off x="2716213" y="6103938"/>
            <a:ext cx="23145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Ventricular depolarization begins at apex and</a:t>
            </a:r>
          </a:p>
          <a:p>
            <a:r>
              <a:rPr lang="en-US" sz="800" b="1"/>
              <a:t>progresses superiorly as atria repolarize.</a:t>
            </a:r>
          </a:p>
        </p:txBody>
      </p:sp>
      <p:sp>
        <p:nvSpPr>
          <p:cNvPr id="22542" name="Text Box 157"/>
          <p:cNvSpPr txBox="1">
            <a:spLocks noChangeArrowheads="1"/>
          </p:cNvSpPr>
          <p:nvPr/>
        </p:nvSpPr>
        <p:spPr bwMode="auto">
          <a:xfrm>
            <a:off x="4211638" y="3360738"/>
            <a:ext cx="152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</a:t>
            </a:r>
          </a:p>
        </p:txBody>
      </p:sp>
      <p:sp>
        <p:nvSpPr>
          <p:cNvPr id="22543" name="Text Box 158"/>
          <p:cNvSpPr txBox="1">
            <a:spLocks noChangeArrowheads="1"/>
          </p:cNvSpPr>
          <p:nvPr/>
        </p:nvSpPr>
        <p:spPr bwMode="auto">
          <a:xfrm>
            <a:off x="4437063" y="4833938"/>
            <a:ext cx="1571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R</a:t>
            </a:r>
          </a:p>
        </p:txBody>
      </p:sp>
      <p:sp>
        <p:nvSpPr>
          <p:cNvPr id="22544" name="Text Box 159"/>
          <p:cNvSpPr txBox="1">
            <a:spLocks noChangeArrowheads="1"/>
          </p:cNvSpPr>
          <p:nvPr/>
        </p:nvSpPr>
        <p:spPr bwMode="auto">
          <a:xfrm>
            <a:off x="4227513" y="5283200"/>
            <a:ext cx="152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</a:t>
            </a:r>
          </a:p>
        </p:txBody>
      </p:sp>
      <p:sp>
        <p:nvSpPr>
          <p:cNvPr id="22545" name="Text Box 160"/>
          <p:cNvSpPr txBox="1">
            <a:spLocks noChangeArrowheads="1"/>
          </p:cNvSpPr>
          <p:nvPr/>
        </p:nvSpPr>
        <p:spPr bwMode="auto">
          <a:xfrm>
            <a:off x="4398963" y="5583238"/>
            <a:ext cx="1635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Q</a:t>
            </a:r>
          </a:p>
        </p:txBody>
      </p:sp>
      <p:sp>
        <p:nvSpPr>
          <p:cNvPr id="22546" name="Text Box 161"/>
          <p:cNvSpPr txBox="1">
            <a:spLocks noChangeArrowheads="1"/>
          </p:cNvSpPr>
          <p:nvPr/>
        </p:nvSpPr>
        <p:spPr bwMode="auto">
          <a:xfrm>
            <a:off x="5726113" y="6084888"/>
            <a:ext cx="2244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Ventricular repolarization complete; heart is</a:t>
            </a:r>
          </a:p>
          <a:p>
            <a:r>
              <a:rPr lang="en-US" sz="800" b="1"/>
              <a:t>ready for the next cycle.</a:t>
            </a:r>
          </a:p>
        </p:txBody>
      </p:sp>
      <p:sp>
        <p:nvSpPr>
          <p:cNvPr id="22547" name="Text Box 162"/>
          <p:cNvSpPr txBox="1">
            <a:spLocks noChangeArrowheads="1"/>
          </p:cNvSpPr>
          <p:nvPr/>
        </p:nvSpPr>
        <p:spPr bwMode="auto">
          <a:xfrm>
            <a:off x="7764463" y="5264150"/>
            <a:ext cx="1381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</a:t>
            </a:r>
          </a:p>
        </p:txBody>
      </p:sp>
      <p:sp>
        <p:nvSpPr>
          <p:cNvPr id="22548" name="Text Box 163"/>
          <p:cNvSpPr txBox="1">
            <a:spLocks noChangeArrowheads="1"/>
          </p:cNvSpPr>
          <p:nvPr/>
        </p:nvSpPr>
        <p:spPr bwMode="auto">
          <a:xfrm>
            <a:off x="7345363" y="5583238"/>
            <a:ext cx="1635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Q</a:t>
            </a:r>
          </a:p>
        </p:txBody>
      </p:sp>
      <p:sp>
        <p:nvSpPr>
          <p:cNvPr id="22549" name="Text Box 164"/>
          <p:cNvSpPr txBox="1">
            <a:spLocks noChangeArrowheads="1"/>
          </p:cNvSpPr>
          <p:nvPr/>
        </p:nvSpPr>
        <p:spPr bwMode="auto">
          <a:xfrm>
            <a:off x="7431088" y="5653088"/>
            <a:ext cx="152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S</a:t>
            </a:r>
          </a:p>
        </p:txBody>
      </p:sp>
      <p:sp>
        <p:nvSpPr>
          <p:cNvPr id="22550" name="Text Box 165"/>
          <p:cNvSpPr txBox="1">
            <a:spLocks noChangeArrowheads="1"/>
          </p:cNvSpPr>
          <p:nvPr/>
        </p:nvSpPr>
        <p:spPr bwMode="auto">
          <a:xfrm>
            <a:off x="7173913" y="5291138"/>
            <a:ext cx="152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</a:t>
            </a:r>
          </a:p>
        </p:txBody>
      </p:sp>
      <p:sp>
        <p:nvSpPr>
          <p:cNvPr id="22551" name="Text Box 166"/>
          <p:cNvSpPr txBox="1">
            <a:spLocks noChangeArrowheads="1"/>
          </p:cNvSpPr>
          <p:nvPr/>
        </p:nvSpPr>
        <p:spPr bwMode="auto">
          <a:xfrm>
            <a:off x="7389813" y="4846638"/>
            <a:ext cx="1571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R</a:t>
            </a:r>
          </a:p>
        </p:txBody>
      </p:sp>
      <p:sp>
        <p:nvSpPr>
          <p:cNvPr id="22552" name="Text Box 167"/>
          <p:cNvSpPr txBox="1">
            <a:spLocks noChangeArrowheads="1"/>
          </p:cNvSpPr>
          <p:nvPr/>
        </p:nvSpPr>
        <p:spPr bwMode="auto">
          <a:xfrm>
            <a:off x="5738813" y="4160838"/>
            <a:ext cx="2292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Ventricular repolarization begins at apex and</a:t>
            </a:r>
          </a:p>
          <a:p>
            <a:r>
              <a:rPr lang="en-US" sz="800" b="1"/>
              <a:t>progresses superiorly.</a:t>
            </a:r>
          </a:p>
        </p:txBody>
      </p:sp>
      <p:sp>
        <p:nvSpPr>
          <p:cNvPr id="22553" name="Text Box 168"/>
          <p:cNvSpPr txBox="1">
            <a:spLocks noChangeArrowheads="1"/>
          </p:cNvSpPr>
          <p:nvPr/>
        </p:nvSpPr>
        <p:spPr bwMode="auto">
          <a:xfrm>
            <a:off x="7345363" y="3644900"/>
            <a:ext cx="1635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Q</a:t>
            </a:r>
          </a:p>
        </p:txBody>
      </p:sp>
      <p:sp>
        <p:nvSpPr>
          <p:cNvPr id="22554" name="Text Box 169"/>
          <p:cNvSpPr txBox="1">
            <a:spLocks noChangeArrowheads="1"/>
          </p:cNvSpPr>
          <p:nvPr/>
        </p:nvSpPr>
        <p:spPr bwMode="auto">
          <a:xfrm>
            <a:off x="7446963" y="3725863"/>
            <a:ext cx="152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S</a:t>
            </a:r>
          </a:p>
        </p:txBody>
      </p:sp>
      <p:sp>
        <p:nvSpPr>
          <p:cNvPr id="22555" name="Text Box 170"/>
          <p:cNvSpPr txBox="1">
            <a:spLocks noChangeArrowheads="1"/>
          </p:cNvSpPr>
          <p:nvPr/>
        </p:nvSpPr>
        <p:spPr bwMode="auto">
          <a:xfrm>
            <a:off x="7764463" y="3333750"/>
            <a:ext cx="1381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</a:t>
            </a:r>
          </a:p>
        </p:txBody>
      </p:sp>
      <p:sp>
        <p:nvSpPr>
          <p:cNvPr id="22556" name="Text Box 171"/>
          <p:cNvSpPr txBox="1">
            <a:spLocks noChangeArrowheads="1"/>
          </p:cNvSpPr>
          <p:nvPr/>
        </p:nvSpPr>
        <p:spPr bwMode="auto">
          <a:xfrm>
            <a:off x="7173913" y="3360738"/>
            <a:ext cx="152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</a:t>
            </a:r>
          </a:p>
        </p:txBody>
      </p:sp>
      <p:sp>
        <p:nvSpPr>
          <p:cNvPr id="22557" name="Text Box 172"/>
          <p:cNvSpPr txBox="1">
            <a:spLocks noChangeArrowheads="1"/>
          </p:cNvSpPr>
          <p:nvPr/>
        </p:nvSpPr>
        <p:spPr bwMode="auto">
          <a:xfrm>
            <a:off x="7380288" y="2903538"/>
            <a:ext cx="1571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R</a:t>
            </a:r>
          </a:p>
        </p:txBody>
      </p:sp>
      <p:sp>
        <p:nvSpPr>
          <p:cNvPr id="22558" name="Text Box 173"/>
          <p:cNvSpPr txBox="1">
            <a:spLocks noChangeArrowheads="1"/>
          </p:cNvSpPr>
          <p:nvPr/>
        </p:nvSpPr>
        <p:spPr bwMode="auto">
          <a:xfrm>
            <a:off x="7370763" y="1722438"/>
            <a:ext cx="1635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Q</a:t>
            </a:r>
          </a:p>
        </p:txBody>
      </p:sp>
      <p:sp>
        <p:nvSpPr>
          <p:cNvPr id="22559" name="Text Box 174"/>
          <p:cNvSpPr txBox="1">
            <a:spLocks noChangeArrowheads="1"/>
          </p:cNvSpPr>
          <p:nvPr/>
        </p:nvSpPr>
        <p:spPr bwMode="auto">
          <a:xfrm>
            <a:off x="7440613" y="1811338"/>
            <a:ext cx="152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S</a:t>
            </a:r>
          </a:p>
        </p:txBody>
      </p:sp>
      <p:sp>
        <p:nvSpPr>
          <p:cNvPr id="22560" name="Text Box 175"/>
          <p:cNvSpPr txBox="1">
            <a:spLocks noChangeArrowheads="1"/>
          </p:cNvSpPr>
          <p:nvPr/>
        </p:nvSpPr>
        <p:spPr bwMode="auto">
          <a:xfrm>
            <a:off x="7173913" y="1430338"/>
            <a:ext cx="152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</a:t>
            </a:r>
          </a:p>
        </p:txBody>
      </p:sp>
      <p:sp>
        <p:nvSpPr>
          <p:cNvPr id="22561" name="Text Box 176"/>
          <p:cNvSpPr txBox="1">
            <a:spLocks noChangeArrowheads="1"/>
          </p:cNvSpPr>
          <p:nvPr/>
        </p:nvSpPr>
        <p:spPr bwMode="auto">
          <a:xfrm>
            <a:off x="7380288" y="963613"/>
            <a:ext cx="1571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R</a:t>
            </a:r>
          </a:p>
        </p:txBody>
      </p:sp>
      <p:sp>
        <p:nvSpPr>
          <p:cNvPr id="22562" name="Text Box 178"/>
          <p:cNvSpPr txBox="1">
            <a:spLocks noChangeArrowheads="1"/>
          </p:cNvSpPr>
          <p:nvPr/>
        </p:nvSpPr>
        <p:spPr bwMode="auto">
          <a:xfrm>
            <a:off x="2592388" y="4187825"/>
            <a:ext cx="1508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2</a:t>
            </a:r>
          </a:p>
        </p:txBody>
      </p:sp>
      <p:sp>
        <p:nvSpPr>
          <p:cNvPr id="22563" name="Text Box 179"/>
          <p:cNvSpPr txBox="1">
            <a:spLocks noChangeArrowheads="1"/>
          </p:cNvSpPr>
          <p:nvPr/>
        </p:nvSpPr>
        <p:spPr bwMode="auto">
          <a:xfrm>
            <a:off x="2563813" y="6113463"/>
            <a:ext cx="1508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3</a:t>
            </a:r>
          </a:p>
        </p:txBody>
      </p:sp>
      <p:sp>
        <p:nvSpPr>
          <p:cNvPr id="22564" name="Text Box 180"/>
          <p:cNvSpPr txBox="1">
            <a:spLocks noChangeArrowheads="1"/>
          </p:cNvSpPr>
          <p:nvPr/>
        </p:nvSpPr>
        <p:spPr bwMode="auto">
          <a:xfrm>
            <a:off x="5580063" y="2289175"/>
            <a:ext cx="1508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4</a:t>
            </a:r>
          </a:p>
        </p:txBody>
      </p:sp>
      <p:sp>
        <p:nvSpPr>
          <p:cNvPr id="22565" name="Text Box 181"/>
          <p:cNvSpPr txBox="1">
            <a:spLocks noChangeArrowheads="1"/>
          </p:cNvSpPr>
          <p:nvPr/>
        </p:nvSpPr>
        <p:spPr bwMode="auto">
          <a:xfrm>
            <a:off x="5576888" y="4189413"/>
            <a:ext cx="1508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5</a:t>
            </a:r>
          </a:p>
        </p:txBody>
      </p:sp>
      <p:sp>
        <p:nvSpPr>
          <p:cNvPr id="22566" name="Text Box 182"/>
          <p:cNvSpPr txBox="1">
            <a:spLocks noChangeArrowheads="1"/>
          </p:cNvSpPr>
          <p:nvPr/>
        </p:nvSpPr>
        <p:spPr bwMode="auto">
          <a:xfrm>
            <a:off x="5573713" y="6086475"/>
            <a:ext cx="1508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3" descr="sal03717_19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775" y="263525"/>
            <a:ext cx="4371975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19.18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01675" y="68263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4581" name="Line 9"/>
          <p:cNvSpPr>
            <a:spLocks noChangeShapeType="1"/>
          </p:cNvSpPr>
          <p:nvPr/>
        </p:nvSpPr>
        <p:spPr bwMode="auto">
          <a:xfrm flipH="1">
            <a:off x="3916363" y="5849938"/>
            <a:ext cx="1054100" cy="0"/>
          </a:xfrm>
          <a:prstGeom prst="line">
            <a:avLst/>
          </a:prstGeom>
          <a:noFill/>
          <a:ln w="14288">
            <a:solidFill>
              <a:srgbClr val="0072B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Line 10"/>
          <p:cNvSpPr>
            <a:spLocks noChangeShapeType="1"/>
          </p:cNvSpPr>
          <p:nvPr/>
        </p:nvSpPr>
        <p:spPr bwMode="auto">
          <a:xfrm flipV="1">
            <a:off x="3663950" y="5561013"/>
            <a:ext cx="0" cy="968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Freeform 11"/>
          <p:cNvSpPr>
            <a:spLocks/>
          </p:cNvSpPr>
          <p:nvPr/>
        </p:nvSpPr>
        <p:spPr bwMode="auto">
          <a:xfrm>
            <a:off x="3805238" y="5805488"/>
            <a:ext cx="144462" cy="87312"/>
          </a:xfrm>
          <a:custGeom>
            <a:avLst/>
            <a:gdLst>
              <a:gd name="T0" fmla="*/ 2147483647 w 91"/>
              <a:gd name="T1" fmla="*/ 2147483647 h 55"/>
              <a:gd name="T2" fmla="*/ 2147483647 w 91"/>
              <a:gd name="T3" fmla="*/ 2147483647 h 55"/>
              <a:gd name="T4" fmla="*/ 2147483647 w 91"/>
              <a:gd name="T5" fmla="*/ 0 h 55"/>
              <a:gd name="T6" fmla="*/ 2147483647 w 91"/>
              <a:gd name="T7" fmla="*/ 0 h 55"/>
              <a:gd name="T8" fmla="*/ 2147483647 w 91"/>
              <a:gd name="T9" fmla="*/ 2147483647 h 55"/>
              <a:gd name="T10" fmla="*/ 0 w 91"/>
              <a:gd name="T11" fmla="*/ 2147483647 h 55"/>
              <a:gd name="T12" fmla="*/ 0 w 91"/>
              <a:gd name="T13" fmla="*/ 2147483647 h 55"/>
              <a:gd name="T14" fmla="*/ 2147483647 w 91"/>
              <a:gd name="T15" fmla="*/ 2147483647 h 55"/>
              <a:gd name="T16" fmla="*/ 2147483647 w 91"/>
              <a:gd name="T17" fmla="*/ 2147483647 h 55"/>
              <a:gd name="T18" fmla="*/ 2147483647 w 91"/>
              <a:gd name="T19" fmla="*/ 2147483647 h 55"/>
              <a:gd name="T20" fmla="*/ 2147483647 w 91"/>
              <a:gd name="T21" fmla="*/ 2147483647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55"/>
              <a:gd name="T35" fmla="*/ 91 w 91"/>
              <a:gd name="T36" fmla="*/ 55 h 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55">
                <a:moveTo>
                  <a:pt x="76" y="28"/>
                </a:moveTo>
                <a:lnTo>
                  <a:pt x="91" y="2"/>
                </a:lnTo>
                <a:lnTo>
                  <a:pt x="91" y="0"/>
                </a:lnTo>
                <a:lnTo>
                  <a:pt x="51" y="13"/>
                </a:lnTo>
                <a:lnTo>
                  <a:pt x="0" y="28"/>
                </a:lnTo>
                <a:lnTo>
                  <a:pt x="51" y="43"/>
                </a:lnTo>
                <a:lnTo>
                  <a:pt x="91" y="55"/>
                </a:lnTo>
                <a:lnTo>
                  <a:pt x="76" y="28"/>
                </a:lnTo>
                <a:close/>
              </a:path>
            </a:pathLst>
          </a:custGeom>
          <a:solidFill>
            <a:srgbClr val="0072B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Freeform 12"/>
          <p:cNvSpPr>
            <a:spLocks/>
          </p:cNvSpPr>
          <p:nvPr/>
        </p:nvSpPr>
        <p:spPr bwMode="auto">
          <a:xfrm>
            <a:off x="3805238" y="5805488"/>
            <a:ext cx="144462" cy="87312"/>
          </a:xfrm>
          <a:custGeom>
            <a:avLst/>
            <a:gdLst>
              <a:gd name="T0" fmla="*/ 2147483647 w 91"/>
              <a:gd name="T1" fmla="*/ 2147483647 h 55"/>
              <a:gd name="T2" fmla="*/ 2147483647 w 91"/>
              <a:gd name="T3" fmla="*/ 2147483647 h 55"/>
              <a:gd name="T4" fmla="*/ 2147483647 w 91"/>
              <a:gd name="T5" fmla="*/ 0 h 55"/>
              <a:gd name="T6" fmla="*/ 2147483647 w 91"/>
              <a:gd name="T7" fmla="*/ 0 h 55"/>
              <a:gd name="T8" fmla="*/ 2147483647 w 91"/>
              <a:gd name="T9" fmla="*/ 2147483647 h 55"/>
              <a:gd name="T10" fmla="*/ 0 w 91"/>
              <a:gd name="T11" fmla="*/ 2147483647 h 55"/>
              <a:gd name="T12" fmla="*/ 0 w 91"/>
              <a:gd name="T13" fmla="*/ 2147483647 h 55"/>
              <a:gd name="T14" fmla="*/ 2147483647 w 91"/>
              <a:gd name="T15" fmla="*/ 2147483647 h 55"/>
              <a:gd name="T16" fmla="*/ 2147483647 w 91"/>
              <a:gd name="T17" fmla="*/ 2147483647 h 55"/>
              <a:gd name="T18" fmla="*/ 2147483647 w 91"/>
              <a:gd name="T19" fmla="*/ 2147483647 h 55"/>
              <a:gd name="T20" fmla="*/ 2147483647 w 91"/>
              <a:gd name="T21" fmla="*/ 2147483647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55"/>
              <a:gd name="T35" fmla="*/ 91 w 91"/>
              <a:gd name="T36" fmla="*/ 55 h 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55">
                <a:moveTo>
                  <a:pt x="76" y="28"/>
                </a:moveTo>
                <a:lnTo>
                  <a:pt x="91" y="2"/>
                </a:lnTo>
                <a:lnTo>
                  <a:pt x="91" y="0"/>
                </a:lnTo>
                <a:lnTo>
                  <a:pt x="51" y="13"/>
                </a:lnTo>
                <a:lnTo>
                  <a:pt x="0" y="28"/>
                </a:lnTo>
                <a:lnTo>
                  <a:pt x="51" y="43"/>
                </a:lnTo>
                <a:lnTo>
                  <a:pt x="91" y="55"/>
                </a:lnTo>
                <a:lnTo>
                  <a:pt x="76" y="28"/>
                </a:lnTo>
              </a:path>
            </a:pathLst>
          </a:custGeom>
          <a:noFill/>
          <a:ln w="6350">
            <a:solidFill>
              <a:srgbClr val="0090B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Freeform 13"/>
          <p:cNvSpPr>
            <a:spLocks/>
          </p:cNvSpPr>
          <p:nvPr/>
        </p:nvSpPr>
        <p:spPr bwMode="auto">
          <a:xfrm>
            <a:off x="3640138" y="5503863"/>
            <a:ext cx="50800" cy="87312"/>
          </a:xfrm>
          <a:custGeom>
            <a:avLst/>
            <a:gdLst>
              <a:gd name="T0" fmla="*/ 2147483647 w 32"/>
              <a:gd name="T1" fmla="*/ 2147483647 h 55"/>
              <a:gd name="T2" fmla="*/ 2147483647 w 32"/>
              <a:gd name="T3" fmla="*/ 2147483647 h 55"/>
              <a:gd name="T4" fmla="*/ 2147483647 w 32"/>
              <a:gd name="T5" fmla="*/ 2147483647 h 55"/>
              <a:gd name="T6" fmla="*/ 2147483647 w 32"/>
              <a:gd name="T7" fmla="*/ 2147483647 h 55"/>
              <a:gd name="T8" fmla="*/ 2147483647 w 32"/>
              <a:gd name="T9" fmla="*/ 0 h 55"/>
              <a:gd name="T10" fmla="*/ 2147483647 w 32"/>
              <a:gd name="T11" fmla="*/ 0 h 55"/>
              <a:gd name="T12" fmla="*/ 0 w 32"/>
              <a:gd name="T13" fmla="*/ 2147483647 h 55"/>
              <a:gd name="T14" fmla="*/ 0 w 32"/>
              <a:gd name="T15" fmla="*/ 2147483647 h 55"/>
              <a:gd name="T16" fmla="*/ 2147483647 w 32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55"/>
              <a:gd name="T29" fmla="*/ 32 w 32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55">
                <a:moveTo>
                  <a:pt x="15" y="46"/>
                </a:moveTo>
                <a:lnTo>
                  <a:pt x="32" y="55"/>
                </a:lnTo>
                <a:lnTo>
                  <a:pt x="15" y="0"/>
                </a:lnTo>
                <a:lnTo>
                  <a:pt x="0" y="55"/>
                </a:lnTo>
                <a:lnTo>
                  <a:pt x="15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Line 15"/>
          <p:cNvSpPr>
            <a:spLocks noChangeShapeType="1"/>
          </p:cNvSpPr>
          <p:nvPr/>
        </p:nvSpPr>
        <p:spPr bwMode="auto">
          <a:xfrm flipV="1">
            <a:off x="5280025" y="447675"/>
            <a:ext cx="325438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Freeform 16"/>
          <p:cNvSpPr>
            <a:spLocks/>
          </p:cNvSpPr>
          <p:nvPr/>
        </p:nvSpPr>
        <p:spPr bwMode="auto">
          <a:xfrm>
            <a:off x="5545138" y="385763"/>
            <a:ext cx="144462" cy="117475"/>
          </a:xfrm>
          <a:custGeom>
            <a:avLst/>
            <a:gdLst>
              <a:gd name="T0" fmla="*/ 2147483647 w 91"/>
              <a:gd name="T1" fmla="*/ 2147483647 h 74"/>
              <a:gd name="T2" fmla="*/ 0 w 91"/>
              <a:gd name="T3" fmla="*/ 2147483647 h 74"/>
              <a:gd name="T4" fmla="*/ 2147483647 w 91"/>
              <a:gd name="T5" fmla="*/ 2147483647 h 74"/>
              <a:gd name="T6" fmla="*/ 2147483647 w 91"/>
              <a:gd name="T7" fmla="*/ 2147483647 h 74"/>
              <a:gd name="T8" fmla="*/ 2147483647 w 91"/>
              <a:gd name="T9" fmla="*/ 2147483647 h 74"/>
              <a:gd name="T10" fmla="*/ 2147483647 w 91"/>
              <a:gd name="T11" fmla="*/ 0 h 74"/>
              <a:gd name="T12" fmla="*/ 2147483647 w 91"/>
              <a:gd name="T13" fmla="*/ 0 h 74"/>
              <a:gd name="T14" fmla="*/ 2147483647 w 91"/>
              <a:gd name="T15" fmla="*/ 2147483647 h 74"/>
              <a:gd name="T16" fmla="*/ 2147483647 w 91"/>
              <a:gd name="T17" fmla="*/ 2147483647 h 74"/>
              <a:gd name="T18" fmla="*/ 2147483647 w 91"/>
              <a:gd name="T19" fmla="*/ 2147483647 h 74"/>
              <a:gd name="T20" fmla="*/ 2147483647 w 91"/>
              <a:gd name="T21" fmla="*/ 2147483647 h 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74"/>
              <a:gd name="T35" fmla="*/ 91 w 91"/>
              <a:gd name="T36" fmla="*/ 74 h 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74">
                <a:moveTo>
                  <a:pt x="30" y="44"/>
                </a:moveTo>
                <a:lnTo>
                  <a:pt x="0" y="30"/>
                </a:lnTo>
                <a:lnTo>
                  <a:pt x="2" y="28"/>
                </a:lnTo>
                <a:lnTo>
                  <a:pt x="40" y="17"/>
                </a:lnTo>
                <a:lnTo>
                  <a:pt x="91" y="0"/>
                </a:lnTo>
                <a:lnTo>
                  <a:pt x="57" y="42"/>
                </a:lnTo>
                <a:lnTo>
                  <a:pt x="32" y="74"/>
                </a:lnTo>
                <a:lnTo>
                  <a:pt x="30" y="44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Line 18"/>
          <p:cNvSpPr>
            <a:spLocks noChangeShapeType="1"/>
          </p:cNvSpPr>
          <p:nvPr/>
        </p:nvSpPr>
        <p:spPr bwMode="auto">
          <a:xfrm flipH="1">
            <a:off x="5202238" y="3771900"/>
            <a:ext cx="323850" cy="2349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Freeform 19"/>
          <p:cNvSpPr>
            <a:spLocks/>
          </p:cNvSpPr>
          <p:nvPr/>
        </p:nvSpPr>
        <p:spPr bwMode="auto">
          <a:xfrm>
            <a:off x="5116513" y="3951288"/>
            <a:ext cx="142875" cy="119062"/>
          </a:xfrm>
          <a:custGeom>
            <a:avLst/>
            <a:gdLst>
              <a:gd name="T0" fmla="*/ 2147483647 w 90"/>
              <a:gd name="T1" fmla="*/ 2147483647 h 75"/>
              <a:gd name="T2" fmla="*/ 2147483647 w 90"/>
              <a:gd name="T3" fmla="*/ 2147483647 h 75"/>
              <a:gd name="T4" fmla="*/ 2147483647 w 90"/>
              <a:gd name="T5" fmla="*/ 2147483647 h 75"/>
              <a:gd name="T6" fmla="*/ 2147483647 w 90"/>
              <a:gd name="T7" fmla="*/ 2147483647 h 75"/>
              <a:gd name="T8" fmla="*/ 2147483647 w 90"/>
              <a:gd name="T9" fmla="*/ 2147483647 h 75"/>
              <a:gd name="T10" fmla="*/ 0 w 90"/>
              <a:gd name="T11" fmla="*/ 2147483647 h 75"/>
              <a:gd name="T12" fmla="*/ 0 w 90"/>
              <a:gd name="T13" fmla="*/ 2147483647 h 75"/>
              <a:gd name="T14" fmla="*/ 2147483647 w 90"/>
              <a:gd name="T15" fmla="*/ 2147483647 h 75"/>
              <a:gd name="T16" fmla="*/ 2147483647 w 90"/>
              <a:gd name="T17" fmla="*/ 0 h 75"/>
              <a:gd name="T18" fmla="*/ 2147483647 w 90"/>
              <a:gd name="T19" fmla="*/ 0 h 75"/>
              <a:gd name="T20" fmla="*/ 2147483647 w 90"/>
              <a:gd name="T21" fmla="*/ 2147483647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75"/>
              <a:gd name="T35" fmla="*/ 90 w 90"/>
              <a:gd name="T36" fmla="*/ 75 h 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75">
                <a:moveTo>
                  <a:pt x="61" y="32"/>
                </a:moveTo>
                <a:lnTo>
                  <a:pt x="90" y="43"/>
                </a:lnTo>
                <a:lnTo>
                  <a:pt x="90" y="45"/>
                </a:lnTo>
                <a:lnTo>
                  <a:pt x="50" y="58"/>
                </a:lnTo>
                <a:lnTo>
                  <a:pt x="0" y="75"/>
                </a:lnTo>
                <a:lnTo>
                  <a:pt x="33" y="34"/>
                </a:lnTo>
                <a:lnTo>
                  <a:pt x="57" y="0"/>
                </a:lnTo>
                <a:lnTo>
                  <a:pt x="61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Freeform 21"/>
          <p:cNvSpPr>
            <a:spLocks/>
          </p:cNvSpPr>
          <p:nvPr/>
        </p:nvSpPr>
        <p:spPr bwMode="auto">
          <a:xfrm>
            <a:off x="2787650" y="5848350"/>
            <a:ext cx="53975" cy="7302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0 w 34"/>
              <a:gd name="T9" fmla="*/ 0 h 46"/>
              <a:gd name="T10" fmla="*/ 0 w 34"/>
              <a:gd name="T11" fmla="*/ 0 h 46"/>
              <a:gd name="T12" fmla="*/ 2147483647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46"/>
              <a:gd name="T29" fmla="*/ 34 w 34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46">
                <a:moveTo>
                  <a:pt x="19" y="30"/>
                </a:moveTo>
                <a:lnTo>
                  <a:pt x="11" y="46"/>
                </a:lnTo>
                <a:lnTo>
                  <a:pt x="0" y="0"/>
                </a:lnTo>
                <a:lnTo>
                  <a:pt x="34" y="30"/>
                </a:lnTo>
                <a:lnTo>
                  <a:pt x="19" y="3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Freeform 22"/>
          <p:cNvSpPr>
            <a:spLocks/>
          </p:cNvSpPr>
          <p:nvPr/>
        </p:nvSpPr>
        <p:spPr bwMode="auto">
          <a:xfrm>
            <a:off x="2787650" y="5848350"/>
            <a:ext cx="53975" cy="7302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0 w 34"/>
              <a:gd name="T9" fmla="*/ 0 h 46"/>
              <a:gd name="T10" fmla="*/ 0 w 34"/>
              <a:gd name="T11" fmla="*/ 0 h 46"/>
              <a:gd name="T12" fmla="*/ 2147483647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46"/>
              <a:gd name="T29" fmla="*/ 34 w 34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46">
                <a:moveTo>
                  <a:pt x="19" y="30"/>
                </a:moveTo>
                <a:lnTo>
                  <a:pt x="11" y="46"/>
                </a:lnTo>
                <a:lnTo>
                  <a:pt x="0" y="0"/>
                </a:lnTo>
                <a:lnTo>
                  <a:pt x="34" y="30"/>
                </a:lnTo>
                <a:lnTo>
                  <a:pt x="19" y="30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Freeform 23"/>
          <p:cNvSpPr>
            <a:spLocks/>
          </p:cNvSpPr>
          <p:nvPr/>
        </p:nvSpPr>
        <p:spPr bwMode="auto">
          <a:xfrm>
            <a:off x="3100388" y="6227763"/>
            <a:ext cx="60325" cy="69850"/>
          </a:xfrm>
          <a:custGeom>
            <a:avLst/>
            <a:gdLst>
              <a:gd name="T0" fmla="*/ 2147483647 w 38"/>
              <a:gd name="T1" fmla="*/ 2147483647 h 44"/>
              <a:gd name="T2" fmla="*/ 2147483647 w 38"/>
              <a:gd name="T3" fmla="*/ 0 h 44"/>
              <a:gd name="T4" fmla="*/ 2147483647 w 38"/>
              <a:gd name="T5" fmla="*/ 0 h 44"/>
              <a:gd name="T6" fmla="*/ 2147483647 w 38"/>
              <a:gd name="T7" fmla="*/ 0 h 44"/>
              <a:gd name="T8" fmla="*/ 2147483647 w 38"/>
              <a:gd name="T9" fmla="*/ 2147483647 h 44"/>
              <a:gd name="T10" fmla="*/ 2147483647 w 38"/>
              <a:gd name="T11" fmla="*/ 2147483647 h 44"/>
              <a:gd name="T12" fmla="*/ 0 w 38"/>
              <a:gd name="T13" fmla="*/ 2147483647 h 44"/>
              <a:gd name="T14" fmla="*/ 0 w 38"/>
              <a:gd name="T15" fmla="*/ 2147483647 h 44"/>
              <a:gd name="T16" fmla="*/ 2147483647 w 38"/>
              <a:gd name="T17" fmla="*/ 2147483647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44"/>
              <a:gd name="T29" fmla="*/ 38 w 38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44">
                <a:moveTo>
                  <a:pt x="15" y="15"/>
                </a:moveTo>
                <a:lnTo>
                  <a:pt x="21" y="0"/>
                </a:lnTo>
                <a:lnTo>
                  <a:pt x="38" y="44"/>
                </a:lnTo>
                <a:lnTo>
                  <a:pt x="0" y="17"/>
                </a:lnTo>
                <a:lnTo>
                  <a:pt x="15" y="15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Freeform 24"/>
          <p:cNvSpPr>
            <a:spLocks/>
          </p:cNvSpPr>
          <p:nvPr/>
        </p:nvSpPr>
        <p:spPr bwMode="auto">
          <a:xfrm>
            <a:off x="3100388" y="6227763"/>
            <a:ext cx="60325" cy="69850"/>
          </a:xfrm>
          <a:custGeom>
            <a:avLst/>
            <a:gdLst>
              <a:gd name="T0" fmla="*/ 2147483647 w 38"/>
              <a:gd name="T1" fmla="*/ 2147483647 h 44"/>
              <a:gd name="T2" fmla="*/ 2147483647 w 38"/>
              <a:gd name="T3" fmla="*/ 0 h 44"/>
              <a:gd name="T4" fmla="*/ 2147483647 w 38"/>
              <a:gd name="T5" fmla="*/ 0 h 44"/>
              <a:gd name="T6" fmla="*/ 2147483647 w 38"/>
              <a:gd name="T7" fmla="*/ 0 h 44"/>
              <a:gd name="T8" fmla="*/ 2147483647 w 38"/>
              <a:gd name="T9" fmla="*/ 2147483647 h 44"/>
              <a:gd name="T10" fmla="*/ 2147483647 w 38"/>
              <a:gd name="T11" fmla="*/ 2147483647 h 44"/>
              <a:gd name="T12" fmla="*/ 0 w 38"/>
              <a:gd name="T13" fmla="*/ 2147483647 h 44"/>
              <a:gd name="T14" fmla="*/ 0 w 38"/>
              <a:gd name="T15" fmla="*/ 2147483647 h 44"/>
              <a:gd name="T16" fmla="*/ 2147483647 w 38"/>
              <a:gd name="T17" fmla="*/ 2147483647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44"/>
              <a:gd name="T29" fmla="*/ 38 w 38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44">
                <a:moveTo>
                  <a:pt x="15" y="15"/>
                </a:moveTo>
                <a:lnTo>
                  <a:pt x="21" y="0"/>
                </a:lnTo>
                <a:lnTo>
                  <a:pt x="38" y="44"/>
                </a:lnTo>
                <a:lnTo>
                  <a:pt x="0" y="17"/>
                </a:lnTo>
                <a:lnTo>
                  <a:pt x="15" y="15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Freeform 25"/>
          <p:cNvSpPr>
            <a:spLocks/>
          </p:cNvSpPr>
          <p:nvPr/>
        </p:nvSpPr>
        <p:spPr bwMode="auto">
          <a:xfrm>
            <a:off x="3522663" y="5530850"/>
            <a:ext cx="71437" cy="60325"/>
          </a:xfrm>
          <a:custGeom>
            <a:avLst/>
            <a:gdLst>
              <a:gd name="T0" fmla="*/ 2147483647 w 45"/>
              <a:gd name="T1" fmla="*/ 2147483647 h 38"/>
              <a:gd name="T2" fmla="*/ 2147483647 w 45"/>
              <a:gd name="T3" fmla="*/ 2147483647 h 38"/>
              <a:gd name="T4" fmla="*/ 2147483647 w 45"/>
              <a:gd name="T5" fmla="*/ 2147483647 h 38"/>
              <a:gd name="T6" fmla="*/ 2147483647 w 45"/>
              <a:gd name="T7" fmla="*/ 2147483647 h 38"/>
              <a:gd name="T8" fmla="*/ 0 w 45"/>
              <a:gd name="T9" fmla="*/ 2147483647 h 38"/>
              <a:gd name="T10" fmla="*/ 0 w 45"/>
              <a:gd name="T11" fmla="*/ 2147483647 h 38"/>
              <a:gd name="T12" fmla="*/ 2147483647 w 45"/>
              <a:gd name="T13" fmla="*/ 0 h 38"/>
              <a:gd name="T14" fmla="*/ 2147483647 w 45"/>
              <a:gd name="T15" fmla="*/ 0 h 38"/>
              <a:gd name="T16" fmla="*/ 2147483647 w 45"/>
              <a:gd name="T17" fmla="*/ 2147483647 h 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"/>
              <a:gd name="T28" fmla="*/ 0 h 38"/>
              <a:gd name="T29" fmla="*/ 45 w 45"/>
              <a:gd name="T30" fmla="*/ 38 h 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" h="38">
                <a:moveTo>
                  <a:pt x="30" y="16"/>
                </a:moveTo>
                <a:lnTo>
                  <a:pt x="45" y="21"/>
                </a:lnTo>
                <a:lnTo>
                  <a:pt x="0" y="38"/>
                </a:lnTo>
                <a:lnTo>
                  <a:pt x="28" y="0"/>
                </a:lnTo>
                <a:lnTo>
                  <a:pt x="3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Freeform 26"/>
          <p:cNvSpPr>
            <a:spLocks/>
          </p:cNvSpPr>
          <p:nvPr/>
        </p:nvSpPr>
        <p:spPr bwMode="auto">
          <a:xfrm>
            <a:off x="3522663" y="5530850"/>
            <a:ext cx="71437" cy="60325"/>
          </a:xfrm>
          <a:custGeom>
            <a:avLst/>
            <a:gdLst>
              <a:gd name="T0" fmla="*/ 2147483647 w 45"/>
              <a:gd name="T1" fmla="*/ 2147483647 h 38"/>
              <a:gd name="T2" fmla="*/ 2147483647 w 45"/>
              <a:gd name="T3" fmla="*/ 2147483647 h 38"/>
              <a:gd name="T4" fmla="*/ 2147483647 w 45"/>
              <a:gd name="T5" fmla="*/ 2147483647 h 38"/>
              <a:gd name="T6" fmla="*/ 2147483647 w 45"/>
              <a:gd name="T7" fmla="*/ 2147483647 h 38"/>
              <a:gd name="T8" fmla="*/ 0 w 45"/>
              <a:gd name="T9" fmla="*/ 2147483647 h 38"/>
              <a:gd name="T10" fmla="*/ 0 w 45"/>
              <a:gd name="T11" fmla="*/ 2147483647 h 38"/>
              <a:gd name="T12" fmla="*/ 2147483647 w 45"/>
              <a:gd name="T13" fmla="*/ 0 h 38"/>
              <a:gd name="T14" fmla="*/ 2147483647 w 45"/>
              <a:gd name="T15" fmla="*/ 0 h 38"/>
              <a:gd name="T16" fmla="*/ 2147483647 w 45"/>
              <a:gd name="T17" fmla="*/ 2147483647 h 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"/>
              <a:gd name="T28" fmla="*/ 0 h 38"/>
              <a:gd name="T29" fmla="*/ 45 w 45"/>
              <a:gd name="T30" fmla="*/ 38 h 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" h="38">
                <a:moveTo>
                  <a:pt x="30" y="16"/>
                </a:moveTo>
                <a:lnTo>
                  <a:pt x="45" y="21"/>
                </a:lnTo>
                <a:lnTo>
                  <a:pt x="0" y="38"/>
                </a:lnTo>
                <a:lnTo>
                  <a:pt x="28" y="0"/>
                </a:lnTo>
                <a:lnTo>
                  <a:pt x="30" y="16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Freeform 27"/>
          <p:cNvSpPr>
            <a:spLocks/>
          </p:cNvSpPr>
          <p:nvPr/>
        </p:nvSpPr>
        <p:spPr bwMode="auto">
          <a:xfrm>
            <a:off x="3567113" y="5359400"/>
            <a:ext cx="255587" cy="198438"/>
          </a:xfrm>
          <a:custGeom>
            <a:avLst/>
            <a:gdLst>
              <a:gd name="T0" fmla="*/ 2147483647 w 161"/>
              <a:gd name="T1" fmla="*/ 0 h 125"/>
              <a:gd name="T2" fmla="*/ 2147483647 w 161"/>
              <a:gd name="T3" fmla="*/ 0 h 125"/>
              <a:gd name="T4" fmla="*/ 2147483647 w 161"/>
              <a:gd name="T5" fmla="*/ 2147483647 h 125"/>
              <a:gd name="T6" fmla="*/ 2147483647 w 161"/>
              <a:gd name="T7" fmla="*/ 2147483647 h 125"/>
              <a:gd name="T8" fmla="*/ 0 w 161"/>
              <a:gd name="T9" fmla="*/ 2147483647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125"/>
              <a:gd name="T17" fmla="*/ 161 w 161"/>
              <a:gd name="T18" fmla="*/ 125 h 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125">
                <a:moveTo>
                  <a:pt x="161" y="0"/>
                </a:moveTo>
                <a:lnTo>
                  <a:pt x="161" y="0"/>
                </a:lnTo>
                <a:lnTo>
                  <a:pt x="114" y="36"/>
                </a:lnTo>
                <a:lnTo>
                  <a:pt x="61" y="76"/>
                </a:lnTo>
                <a:lnTo>
                  <a:pt x="0" y="12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Freeform 28"/>
          <p:cNvSpPr>
            <a:spLocks/>
          </p:cNvSpPr>
          <p:nvPr/>
        </p:nvSpPr>
        <p:spPr bwMode="auto">
          <a:xfrm>
            <a:off x="3063875" y="5999163"/>
            <a:ext cx="66675" cy="261937"/>
          </a:xfrm>
          <a:custGeom>
            <a:avLst/>
            <a:gdLst>
              <a:gd name="T0" fmla="*/ 2147483647 w 42"/>
              <a:gd name="T1" fmla="*/ 0 h 165"/>
              <a:gd name="T2" fmla="*/ 2147483647 w 42"/>
              <a:gd name="T3" fmla="*/ 0 h 165"/>
              <a:gd name="T4" fmla="*/ 2147483647 w 42"/>
              <a:gd name="T5" fmla="*/ 2147483647 h 165"/>
              <a:gd name="T6" fmla="*/ 2147483647 w 42"/>
              <a:gd name="T7" fmla="*/ 2147483647 h 165"/>
              <a:gd name="T8" fmla="*/ 0 w 42"/>
              <a:gd name="T9" fmla="*/ 2147483647 h 165"/>
              <a:gd name="T10" fmla="*/ 0 w 42"/>
              <a:gd name="T11" fmla="*/ 2147483647 h 165"/>
              <a:gd name="T12" fmla="*/ 2147483647 w 42"/>
              <a:gd name="T13" fmla="*/ 2147483647 h 165"/>
              <a:gd name="T14" fmla="*/ 2147483647 w 42"/>
              <a:gd name="T15" fmla="*/ 2147483647 h 165"/>
              <a:gd name="T16" fmla="*/ 2147483647 w 42"/>
              <a:gd name="T17" fmla="*/ 2147483647 h 165"/>
              <a:gd name="T18" fmla="*/ 2147483647 w 42"/>
              <a:gd name="T19" fmla="*/ 2147483647 h 165"/>
              <a:gd name="T20" fmla="*/ 2147483647 w 42"/>
              <a:gd name="T21" fmla="*/ 2147483647 h 165"/>
              <a:gd name="T22" fmla="*/ 2147483647 w 42"/>
              <a:gd name="T23" fmla="*/ 2147483647 h 1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"/>
              <a:gd name="T37" fmla="*/ 0 h 165"/>
              <a:gd name="T38" fmla="*/ 42 w 42"/>
              <a:gd name="T39" fmla="*/ 165 h 1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" h="165">
                <a:moveTo>
                  <a:pt x="11" y="0"/>
                </a:moveTo>
                <a:lnTo>
                  <a:pt x="11" y="0"/>
                </a:lnTo>
                <a:lnTo>
                  <a:pt x="6" y="13"/>
                </a:lnTo>
                <a:lnTo>
                  <a:pt x="2" y="30"/>
                </a:lnTo>
                <a:lnTo>
                  <a:pt x="0" y="49"/>
                </a:lnTo>
                <a:lnTo>
                  <a:pt x="0" y="70"/>
                </a:lnTo>
                <a:lnTo>
                  <a:pt x="4" y="93"/>
                </a:lnTo>
                <a:lnTo>
                  <a:pt x="10" y="116"/>
                </a:lnTo>
                <a:lnTo>
                  <a:pt x="15" y="129"/>
                </a:lnTo>
                <a:lnTo>
                  <a:pt x="23" y="140"/>
                </a:lnTo>
                <a:lnTo>
                  <a:pt x="30" y="152"/>
                </a:lnTo>
                <a:lnTo>
                  <a:pt x="42" y="16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Freeform 29"/>
          <p:cNvSpPr>
            <a:spLocks/>
          </p:cNvSpPr>
          <p:nvPr/>
        </p:nvSpPr>
        <p:spPr bwMode="auto">
          <a:xfrm>
            <a:off x="2801938" y="5878513"/>
            <a:ext cx="258762" cy="100012"/>
          </a:xfrm>
          <a:custGeom>
            <a:avLst/>
            <a:gdLst>
              <a:gd name="T0" fmla="*/ 2147483647 w 163"/>
              <a:gd name="T1" fmla="*/ 2147483647 h 63"/>
              <a:gd name="T2" fmla="*/ 2147483647 w 163"/>
              <a:gd name="T3" fmla="*/ 2147483647 h 63"/>
              <a:gd name="T4" fmla="*/ 2147483647 w 163"/>
              <a:gd name="T5" fmla="*/ 2147483647 h 63"/>
              <a:gd name="T6" fmla="*/ 2147483647 w 163"/>
              <a:gd name="T7" fmla="*/ 2147483647 h 63"/>
              <a:gd name="T8" fmla="*/ 2147483647 w 163"/>
              <a:gd name="T9" fmla="*/ 2147483647 h 63"/>
              <a:gd name="T10" fmla="*/ 2147483647 w 163"/>
              <a:gd name="T11" fmla="*/ 2147483647 h 63"/>
              <a:gd name="T12" fmla="*/ 2147483647 w 163"/>
              <a:gd name="T13" fmla="*/ 2147483647 h 63"/>
              <a:gd name="T14" fmla="*/ 2147483647 w 163"/>
              <a:gd name="T15" fmla="*/ 2147483647 h 63"/>
              <a:gd name="T16" fmla="*/ 2147483647 w 163"/>
              <a:gd name="T17" fmla="*/ 2147483647 h 63"/>
              <a:gd name="T18" fmla="*/ 2147483647 w 163"/>
              <a:gd name="T19" fmla="*/ 2147483647 h 63"/>
              <a:gd name="T20" fmla="*/ 2147483647 w 163"/>
              <a:gd name="T21" fmla="*/ 2147483647 h 63"/>
              <a:gd name="T22" fmla="*/ 2147483647 w 163"/>
              <a:gd name="T23" fmla="*/ 2147483647 h 63"/>
              <a:gd name="T24" fmla="*/ 0 w 163"/>
              <a:gd name="T25" fmla="*/ 0 h 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3"/>
              <a:gd name="T40" fmla="*/ 0 h 63"/>
              <a:gd name="T41" fmla="*/ 163 w 163"/>
              <a:gd name="T42" fmla="*/ 63 h 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3" h="63">
                <a:moveTo>
                  <a:pt x="163" y="53"/>
                </a:moveTo>
                <a:lnTo>
                  <a:pt x="163" y="53"/>
                </a:lnTo>
                <a:lnTo>
                  <a:pt x="146" y="59"/>
                </a:lnTo>
                <a:lnTo>
                  <a:pt x="127" y="63"/>
                </a:lnTo>
                <a:lnTo>
                  <a:pt x="104" y="63"/>
                </a:lnTo>
                <a:lnTo>
                  <a:pt x="91" y="63"/>
                </a:lnTo>
                <a:lnTo>
                  <a:pt x="78" y="61"/>
                </a:lnTo>
                <a:lnTo>
                  <a:pt x="65" y="55"/>
                </a:lnTo>
                <a:lnTo>
                  <a:pt x="51" y="49"/>
                </a:lnTo>
                <a:lnTo>
                  <a:pt x="38" y="42"/>
                </a:lnTo>
                <a:lnTo>
                  <a:pt x="25" y="30"/>
                </a:lnTo>
                <a:lnTo>
                  <a:pt x="11" y="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Line 30"/>
          <p:cNvSpPr>
            <a:spLocks noChangeShapeType="1"/>
          </p:cNvSpPr>
          <p:nvPr/>
        </p:nvSpPr>
        <p:spPr bwMode="auto">
          <a:xfrm>
            <a:off x="3805238" y="2573338"/>
            <a:ext cx="1058862" cy="0"/>
          </a:xfrm>
          <a:prstGeom prst="line">
            <a:avLst/>
          </a:prstGeom>
          <a:noFill/>
          <a:ln w="14288">
            <a:solidFill>
              <a:srgbClr val="0072B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Freeform 31"/>
          <p:cNvSpPr>
            <a:spLocks/>
          </p:cNvSpPr>
          <p:nvPr/>
        </p:nvSpPr>
        <p:spPr bwMode="auto">
          <a:xfrm>
            <a:off x="4833938" y="2530475"/>
            <a:ext cx="144462" cy="87313"/>
          </a:xfrm>
          <a:custGeom>
            <a:avLst/>
            <a:gdLst>
              <a:gd name="T0" fmla="*/ 2147483647 w 91"/>
              <a:gd name="T1" fmla="*/ 2147483647 h 55"/>
              <a:gd name="T2" fmla="*/ 0 w 91"/>
              <a:gd name="T3" fmla="*/ 0 h 55"/>
              <a:gd name="T4" fmla="*/ 0 w 91"/>
              <a:gd name="T5" fmla="*/ 0 h 55"/>
              <a:gd name="T6" fmla="*/ 0 w 91"/>
              <a:gd name="T7" fmla="*/ 0 h 55"/>
              <a:gd name="T8" fmla="*/ 2147483647 w 91"/>
              <a:gd name="T9" fmla="*/ 2147483647 h 55"/>
              <a:gd name="T10" fmla="*/ 2147483647 w 91"/>
              <a:gd name="T11" fmla="*/ 2147483647 h 55"/>
              <a:gd name="T12" fmla="*/ 2147483647 w 91"/>
              <a:gd name="T13" fmla="*/ 2147483647 h 55"/>
              <a:gd name="T14" fmla="*/ 2147483647 w 91"/>
              <a:gd name="T15" fmla="*/ 2147483647 h 55"/>
              <a:gd name="T16" fmla="*/ 0 w 91"/>
              <a:gd name="T17" fmla="*/ 2147483647 h 55"/>
              <a:gd name="T18" fmla="*/ 0 w 91"/>
              <a:gd name="T19" fmla="*/ 2147483647 h 55"/>
              <a:gd name="T20" fmla="*/ 2147483647 w 91"/>
              <a:gd name="T21" fmla="*/ 2147483647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55"/>
              <a:gd name="T35" fmla="*/ 91 w 91"/>
              <a:gd name="T36" fmla="*/ 55 h 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55">
                <a:moveTo>
                  <a:pt x="17" y="27"/>
                </a:moveTo>
                <a:lnTo>
                  <a:pt x="0" y="0"/>
                </a:lnTo>
                <a:lnTo>
                  <a:pt x="40" y="11"/>
                </a:lnTo>
                <a:lnTo>
                  <a:pt x="91" y="27"/>
                </a:lnTo>
                <a:lnTo>
                  <a:pt x="40" y="42"/>
                </a:lnTo>
                <a:lnTo>
                  <a:pt x="0" y="55"/>
                </a:lnTo>
                <a:lnTo>
                  <a:pt x="17" y="27"/>
                </a:lnTo>
                <a:close/>
              </a:path>
            </a:pathLst>
          </a:custGeom>
          <a:solidFill>
            <a:srgbClr val="0072B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Freeform 32"/>
          <p:cNvSpPr>
            <a:spLocks/>
          </p:cNvSpPr>
          <p:nvPr/>
        </p:nvSpPr>
        <p:spPr bwMode="auto">
          <a:xfrm>
            <a:off x="4833938" y="2530475"/>
            <a:ext cx="144462" cy="87313"/>
          </a:xfrm>
          <a:custGeom>
            <a:avLst/>
            <a:gdLst>
              <a:gd name="T0" fmla="*/ 2147483647 w 91"/>
              <a:gd name="T1" fmla="*/ 2147483647 h 55"/>
              <a:gd name="T2" fmla="*/ 0 w 91"/>
              <a:gd name="T3" fmla="*/ 0 h 55"/>
              <a:gd name="T4" fmla="*/ 0 w 91"/>
              <a:gd name="T5" fmla="*/ 0 h 55"/>
              <a:gd name="T6" fmla="*/ 0 w 91"/>
              <a:gd name="T7" fmla="*/ 0 h 55"/>
              <a:gd name="T8" fmla="*/ 2147483647 w 91"/>
              <a:gd name="T9" fmla="*/ 2147483647 h 55"/>
              <a:gd name="T10" fmla="*/ 2147483647 w 91"/>
              <a:gd name="T11" fmla="*/ 2147483647 h 55"/>
              <a:gd name="T12" fmla="*/ 2147483647 w 91"/>
              <a:gd name="T13" fmla="*/ 2147483647 h 55"/>
              <a:gd name="T14" fmla="*/ 2147483647 w 91"/>
              <a:gd name="T15" fmla="*/ 2147483647 h 55"/>
              <a:gd name="T16" fmla="*/ 0 w 91"/>
              <a:gd name="T17" fmla="*/ 2147483647 h 55"/>
              <a:gd name="T18" fmla="*/ 0 w 91"/>
              <a:gd name="T19" fmla="*/ 2147483647 h 55"/>
              <a:gd name="T20" fmla="*/ 2147483647 w 91"/>
              <a:gd name="T21" fmla="*/ 2147483647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55"/>
              <a:gd name="T35" fmla="*/ 91 w 91"/>
              <a:gd name="T36" fmla="*/ 55 h 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55">
                <a:moveTo>
                  <a:pt x="17" y="27"/>
                </a:moveTo>
                <a:lnTo>
                  <a:pt x="0" y="0"/>
                </a:lnTo>
                <a:lnTo>
                  <a:pt x="40" y="11"/>
                </a:lnTo>
                <a:lnTo>
                  <a:pt x="91" y="27"/>
                </a:lnTo>
                <a:lnTo>
                  <a:pt x="40" y="42"/>
                </a:lnTo>
                <a:lnTo>
                  <a:pt x="0" y="55"/>
                </a:lnTo>
                <a:lnTo>
                  <a:pt x="17" y="27"/>
                </a:lnTo>
              </a:path>
            </a:pathLst>
          </a:custGeom>
          <a:noFill/>
          <a:ln w="6350">
            <a:solidFill>
              <a:srgbClr val="0090B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Freeform 33"/>
          <p:cNvSpPr>
            <a:spLocks/>
          </p:cNvSpPr>
          <p:nvPr/>
        </p:nvSpPr>
        <p:spPr bwMode="auto">
          <a:xfrm>
            <a:off x="3660775" y="2281238"/>
            <a:ext cx="53975" cy="84137"/>
          </a:xfrm>
          <a:custGeom>
            <a:avLst/>
            <a:gdLst>
              <a:gd name="T0" fmla="*/ 2147483647 w 34"/>
              <a:gd name="T1" fmla="*/ 2147483647 h 53"/>
              <a:gd name="T2" fmla="*/ 0 w 34"/>
              <a:gd name="T3" fmla="*/ 0 h 53"/>
              <a:gd name="T4" fmla="*/ 0 w 34"/>
              <a:gd name="T5" fmla="*/ 0 h 53"/>
              <a:gd name="T6" fmla="*/ 0 w 34"/>
              <a:gd name="T7" fmla="*/ 0 h 53"/>
              <a:gd name="T8" fmla="*/ 2147483647 w 34"/>
              <a:gd name="T9" fmla="*/ 2147483647 h 53"/>
              <a:gd name="T10" fmla="*/ 2147483647 w 34"/>
              <a:gd name="T11" fmla="*/ 2147483647 h 53"/>
              <a:gd name="T12" fmla="*/ 2147483647 w 34"/>
              <a:gd name="T13" fmla="*/ 0 h 53"/>
              <a:gd name="T14" fmla="*/ 2147483647 w 34"/>
              <a:gd name="T15" fmla="*/ 0 h 53"/>
              <a:gd name="T16" fmla="*/ 2147483647 w 34"/>
              <a:gd name="T17" fmla="*/ 2147483647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3"/>
              <a:gd name="T29" fmla="*/ 34 w 34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3">
                <a:moveTo>
                  <a:pt x="17" y="9"/>
                </a:moveTo>
                <a:lnTo>
                  <a:pt x="0" y="0"/>
                </a:lnTo>
                <a:lnTo>
                  <a:pt x="17" y="53"/>
                </a:lnTo>
                <a:lnTo>
                  <a:pt x="34" y="0"/>
                </a:lnTo>
                <a:lnTo>
                  <a:pt x="32" y="0"/>
                </a:lnTo>
                <a:lnTo>
                  <a:pt x="17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3" name="Freeform 34"/>
          <p:cNvSpPr>
            <a:spLocks/>
          </p:cNvSpPr>
          <p:nvPr/>
        </p:nvSpPr>
        <p:spPr bwMode="auto">
          <a:xfrm>
            <a:off x="3660775" y="2281238"/>
            <a:ext cx="53975" cy="84137"/>
          </a:xfrm>
          <a:custGeom>
            <a:avLst/>
            <a:gdLst>
              <a:gd name="T0" fmla="*/ 2147483647 w 34"/>
              <a:gd name="T1" fmla="*/ 2147483647 h 53"/>
              <a:gd name="T2" fmla="*/ 0 w 34"/>
              <a:gd name="T3" fmla="*/ 0 h 53"/>
              <a:gd name="T4" fmla="*/ 0 w 34"/>
              <a:gd name="T5" fmla="*/ 0 h 53"/>
              <a:gd name="T6" fmla="*/ 0 w 34"/>
              <a:gd name="T7" fmla="*/ 0 h 53"/>
              <a:gd name="T8" fmla="*/ 2147483647 w 34"/>
              <a:gd name="T9" fmla="*/ 2147483647 h 53"/>
              <a:gd name="T10" fmla="*/ 2147483647 w 34"/>
              <a:gd name="T11" fmla="*/ 2147483647 h 53"/>
              <a:gd name="T12" fmla="*/ 2147483647 w 34"/>
              <a:gd name="T13" fmla="*/ 0 h 53"/>
              <a:gd name="T14" fmla="*/ 2147483647 w 34"/>
              <a:gd name="T15" fmla="*/ 0 h 53"/>
              <a:gd name="T16" fmla="*/ 2147483647 w 34"/>
              <a:gd name="T17" fmla="*/ 2147483647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3"/>
              <a:gd name="T29" fmla="*/ 34 w 34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3">
                <a:moveTo>
                  <a:pt x="17" y="9"/>
                </a:moveTo>
                <a:lnTo>
                  <a:pt x="0" y="0"/>
                </a:lnTo>
                <a:lnTo>
                  <a:pt x="17" y="53"/>
                </a:lnTo>
                <a:lnTo>
                  <a:pt x="34" y="0"/>
                </a:lnTo>
                <a:lnTo>
                  <a:pt x="32" y="0"/>
                </a:lnTo>
                <a:lnTo>
                  <a:pt x="17" y="9"/>
                </a:lnTo>
              </a:path>
            </a:pathLst>
          </a:custGeom>
          <a:noFill/>
          <a:ln w="190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4" name="Freeform 35"/>
          <p:cNvSpPr>
            <a:spLocks/>
          </p:cNvSpPr>
          <p:nvPr/>
        </p:nvSpPr>
        <p:spPr bwMode="auto">
          <a:xfrm>
            <a:off x="3932238" y="1889125"/>
            <a:ext cx="47625" cy="76200"/>
          </a:xfrm>
          <a:custGeom>
            <a:avLst/>
            <a:gdLst>
              <a:gd name="T0" fmla="*/ 2147483647 w 30"/>
              <a:gd name="T1" fmla="*/ 2147483647 h 48"/>
              <a:gd name="T2" fmla="*/ 0 w 30"/>
              <a:gd name="T3" fmla="*/ 2147483647 h 48"/>
              <a:gd name="T4" fmla="*/ 0 w 30"/>
              <a:gd name="T5" fmla="*/ 2147483647 h 48"/>
              <a:gd name="T6" fmla="*/ 0 w 30"/>
              <a:gd name="T7" fmla="*/ 2147483647 h 48"/>
              <a:gd name="T8" fmla="*/ 2147483647 w 30"/>
              <a:gd name="T9" fmla="*/ 0 h 48"/>
              <a:gd name="T10" fmla="*/ 2147483647 w 30"/>
              <a:gd name="T11" fmla="*/ 0 h 48"/>
              <a:gd name="T12" fmla="*/ 2147483647 w 30"/>
              <a:gd name="T13" fmla="*/ 2147483647 h 48"/>
              <a:gd name="T14" fmla="*/ 2147483647 w 30"/>
              <a:gd name="T15" fmla="*/ 2147483647 h 48"/>
              <a:gd name="T16" fmla="*/ 2147483647 w 30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48"/>
              <a:gd name="T29" fmla="*/ 30 w 30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48">
                <a:moveTo>
                  <a:pt x="17" y="34"/>
                </a:moveTo>
                <a:lnTo>
                  <a:pt x="0" y="38"/>
                </a:lnTo>
                <a:lnTo>
                  <a:pt x="30" y="0"/>
                </a:lnTo>
                <a:lnTo>
                  <a:pt x="26" y="48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5" name="Freeform 36"/>
          <p:cNvSpPr>
            <a:spLocks/>
          </p:cNvSpPr>
          <p:nvPr/>
        </p:nvSpPr>
        <p:spPr bwMode="auto">
          <a:xfrm>
            <a:off x="3932238" y="1889125"/>
            <a:ext cx="47625" cy="76200"/>
          </a:xfrm>
          <a:custGeom>
            <a:avLst/>
            <a:gdLst>
              <a:gd name="T0" fmla="*/ 2147483647 w 30"/>
              <a:gd name="T1" fmla="*/ 2147483647 h 48"/>
              <a:gd name="T2" fmla="*/ 0 w 30"/>
              <a:gd name="T3" fmla="*/ 2147483647 h 48"/>
              <a:gd name="T4" fmla="*/ 0 w 30"/>
              <a:gd name="T5" fmla="*/ 2147483647 h 48"/>
              <a:gd name="T6" fmla="*/ 0 w 30"/>
              <a:gd name="T7" fmla="*/ 2147483647 h 48"/>
              <a:gd name="T8" fmla="*/ 2147483647 w 30"/>
              <a:gd name="T9" fmla="*/ 0 h 48"/>
              <a:gd name="T10" fmla="*/ 2147483647 w 30"/>
              <a:gd name="T11" fmla="*/ 0 h 48"/>
              <a:gd name="T12" fmla="*/ 2147483647 w 30"/>
              <a:gd name="T13" fmla="*/ 2147483647 h 48"/>
              <a:gd name="T14" fmla="*/ 2147483647 w 30"/>
              <a:gd name="T15" fmla="*/ 2147483647 h 48"/>
              <a:gd name="T16" fmla="*/ 2147483647 w 30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48"/>
              <a:gd name="T29" fmla="*/ 30 w 30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48">
                <a:moveTo>
                  <a:pt x="17" y="34"/>
                </a:moveTo>
                <a:lnTo>
                  <a:pt x="0" y="38"/>
                </a:lnTo>
                <a:lnTo>
                  <a:pt x="30" y="0"/>
                </a:lnTo>
                <a:lnTo>
                  <a:pt x="26" y="48"/>
                </a:lnTo>
                <a:lnTo>
                  <a:pt x="17" y="34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6" name="Freeform 37"/>
          <p:cNvSpPr>
            <a:spLocks/>
          </p:cNvSpPr>
          <p:nvPr/>
        </p:nvSpPr>
        <p:spPr bwMode="auto">
          <a:xfrm>
            <a:off x="4289425" y="1885950"/>
            <a:ext cx="73025" cy="42863"/>
          </a:xfrm>
          <a:custGeom>
            <a:avLst/>
            <a:gdLst>
              <a:gd name="T0" fmla="*/ 2147483647 w 46"/>
              <a:gd name="T1" fmla="*/ 2147483647 h 27"/>
              <a:gd name="T2" fmla="*/ 0 w 46"/>
              <a:gd name="T3" fmla="*/ 0 h 27"/>
              <a:gd name="T4" fmla="*/ 2147483647 w 46"/>
              <a:gd name="T5" fmla="*/ 0 h 27"/>
              <a:gd name="T6" fmla="*/ 2147483647 w 46"/>
              <a:gd name="T7" fmla="*/ 0 h 27"/>
              <a:gd name="T8" fmla="*/ 2147483647 w 46"/>
              <a:gd name="T9" fmla="*/ 2147483647 h 27"/>
              <a:gd name="T10" fmla="*/ 2147483647 w 46"/>
              <a:gd name="T11" fmla="*/ 2147483647 h 27"/>
              <a:gd name="T12" fmla="*/ 0 w 46"/>
              <a:gd name="T13" fmla="*/ 2147483647 h 27"/>
              <a:gd name="T14" fmla="*/ 0 w 46"/>
              <a:gd name="T15" fmla="*/ 2147483647 h 27"/>
              <a:gd name="T16" fmla="*/ 2147483647 w 46"/>
              <a:gd name="T17" fmla="*/ 2147483647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"/>
              <a:gd name="T28" fmla="*/ 0 h 27"/>
              <a:gd name="T29" fmla="*/ 46 w 46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" h="27">
                <a:moveTo>
                  <a:pt x="8" y="14"/>
                </a:moveTo>
                <a:lnTo>
                  <a:pt x="0" y="0"/>
                </a:lnTo>
                <a:lnTo>
                  <a:pt x="2" y="0"/>
                </a:lnTo>
                <a:lnTo>
                  <a:pt x="46" y="15"/>
                </a:lnTo>
                <a:lnTo>
                  <a:pt x="0" y="27"/>
                </a:lnTo>
                <a:lnTo>
                  <a:pt x="8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7" name="Freeform 38"/>
          <p:cNvSpPr>
            <a:spLocks/>
          </p:cNvSpPr>
          <p:nvPr/>
        </p:nvSpPr>
        <p:spPr bwMode="auto">
          <a:xfrm>
            <a:off x="4289425" y="1885950"/>
            <a:ext cx="73025" cy="42863"/>
          </a:xfrm>
          <a:custGeom>
            <a:avLst/>
            <a:gdLst>
              <a:gd name="T0" fmla="*/ 2147483647 w 46"/>
              <a:gd name="T1" fmla="*/ 2147483647 h 27"/>
              <a:gd name="T2" fmla="*/ 0 w 46"/>
              <a:gd name="T3" fmla="*/ 0 h 27"/>
              <a:gd name="T4" fmla="*/ 2147483647 w 46"/>
              <a:gd name="T5" fmla="*/ 0 h 27"/>
              <a:gd name="T6" fmla="*/ 2147483647 w 46"/>
              <a:gd name="T7" fmla="*/ 0 h 27"/>
              <a:gd name="T8" fmla="*/ 2147483647 w 46"/>
              <a:gd name="T9" fmla="*/ 2147483647 h 27"/>
              <a:gd name="T10" fmla="*/ 2147483647 w 46"/>
              <a:gd name="T11" fmla="*/ 2147483647 h 27"/>
              <a:gd name="T12" fmla="*/ 0 w 46"/>
              <a:gd name="T13" fmla="*/ 2147483647 h 27"/>
              <a:gd name="T14" fmla="*/ 0 w 46"/>
              <a:gd name="T15" fmla="*/ 2147483647 h 27"/>
              <a:gd name="T16" fmla="*/ 2147483647 w 46"/>
              <a:gd name="T17" fmla="*/ 2147483647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"/>
              <a:gd name="T28" fmla="*/ 0 h 27"/>
              <a:gd name="T29" fmla="*/ 46 w 46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" h="27">
                <a:moveTo>
                  <a:pt x="8" y="14"/>
                </a:moveTo>
                <a:lnTo>
                  <a:pt x="0" y="0"/>
                </a:lnTo>
                <a:lnTo>
                  <a:pt x="2" y="0"/>
                </a:lnTo>
                <a:lnTo>
                  <a:pt x="46" y="15"/>
                </a:lnTo>
                <a:lnTo>
                  <a:pt x="0" y="27"/>
                </a:lnTo>
                <a:lnTo>
                  <a:pt x="8" y="14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8" name="Freeform 39"/>
          <p:cNvSpPr>
            <a:spLocks/>
          </p:cNvSpPr>
          <p:nvPr/>
        </p:nvSpPr>
        <p:spPr bwMode="auto">
          <a:xfrm>
            <a:off x="3757613" y="1931988"/>
            <a:ext cx="203200" cy="239712"/>
          </a:xfrm>
          <a:custGeom>
            <a:avLst/>
            <a:gdLst>
              <a:gd name="T0" fmla="*/ 0 w 128"/>
              <a:gd name="T1" fmla="*/ 2147483647 h 151"/>
              <a:gd name="T2" fmla="*/ 0 w 128"/>
              <a:gd name="T3" fmla="*/ 2147483647 h 151"/>
              <a:gd name="T4" fmla="*/ 2147483647 w 128"/>
              <a:gd name="T5" fmla="*/ 2147483647 h 151"/>
              <a:gd name="T6" fmla="*/ 2147483647 w 128"/>
              <a:gd name="T7" fmla="*/ 2147483647 h 151"/>
              <a:gd name="T8" fmla="*/ 2147483647 w 128"/>
              <a:gd name="T9" fmla="*/ 2147483647 h 151"/>
              <a:gd name="T10" fmla="*/ 2147483647 w 128"/>
              <a:gd name="T11" fmla="*/ 2147483647 h 151"/>
              <a:gd name="T12" fmla="*/ 2147483647 w 128"/>
              <a:gd name="T13" fmla="*/ 2147483647 h 151"/>
              <a:gd name="T14" fmla="*/ 2147483647 w 128"/>
              <a:gd name="T15" fmla="*/ 2147483647 h 151"/>
              <a:gd name="T16" fmla="*/ 2147483647 w 128"/>
              <a:gd name="T17" fmla="*/ 2147483647 h 151"/>
              <a:gd name="T18" fmla="*/ 2147483647 w 128"/>
              <a:gd name="T19" fmla="*/ 2147483647 h 151"/>
              <a:gd name="T20" fmla="*/ 2147483647 w 128"/>
              <a:gd name="T21" fmla="*/ 0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8"/>
              <a:gd name="T34" fmla="*/ 0 h 151"/>
              <a:gd name="T35" fmla="*/ 128 w 128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8" h="151">
                <a:moveTo>
                  <a:pt x="0" y="151"/>
                </a:moveTo>
                <a:lnTo>
                  <a:pt x="0" y="151"/>
                </a:lnTo>
                <a:lnTo>
                  <a:pt x="17" y="140"/>
                </a:lnTo>
                <a:lnTo>
                  <a:pt x="34" y="127"/>
                </a:lnTo>
                <a:lnTo>
                  <a:pt x="55" y="108"/>
                </a:lnTo>
                <a:lnTo>
                  <a:pt x="77" y="85"/>
                </a:lnTo>
                <a:lnTo>
                  <a:pt x="98" y="60"/>
                </a:lnTo>
                <a:lnTo>
                  <a:pt x="108" y="45"/>
                </a:lnTo>
                <a:lnTo>
                  <a:pt x="115" y="32"/>
                </a:lnTo>
                <a:lnTo>
                  <a:pt x="123" y="17"/>
                </a:lnTo>
                <a:lnTo>
                  <a:pt x="12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9" name="Freeform 40"/>
          <p:cNvSpPr>
            <a:spLocks/>
          </p:cNvSpPr>
          <p:nvPr/>
        </p:nvSpPr>
        <p:spPr bwMode="auto">
          <a:xfrm>
            <a:off x="3932238" y="1908175"/>
            <a:ext cx="390525" cy="161925"/>
          </a:xfrm>
          <a:custGeom>
            <a:avLst/>
            <a:gdLst>
              <a:gd name="T0" fmla="*/ 0 w 246"/>
              <a:gd name="T1" fmla="*/ 2147483647 h 102"/>
              <a:gd name="T2" fmla="*/ 0 w 246"/>
              <a:gd name="T3" fmla="*/ 2147483647 h 102"/>
              <a:gd name="T4" fmla="*/ 2147483647 w 246"/>
              <a:gd name="T5" fmla="*/ 2147483647 h 102"/>
              <a:gd name="T6" fmla="*/ 2147483647 w 246"/>
              <a:gd name="T7" fmla="*/ 2147483647 h 102"/>
              <a:gd name="T8" fmla="*/ 2147483647 w 246"/>
              <a:gd name="T9" fmla="*/ 2147483647 h 102"/>
              <a:gd name="T10" fmla="*/ 2147483647 w 246"/>
              <a:gd name="T11" fmla="*/ 2147483647 h 102"/>
              <a:gd name="T12" fmla="*/ 2147483647 w 246"/>
              <a:gd name="T13" fmla="*/ 2147483647 h 102"/>
              <a:gd name="T14" fmla="*/ 2147483647 w 246"/>
              <a:gd name="T15" fmla="*/ 2147483647 h 102"/>
              <a:gd name="T16" fmla="*/ 2147483647 w 246"/>
              <a:gd name="T17" fmla="*/ 2147483647 h 102"/>
              <a:gd name="T18" fmla="*/ 2147483647 w 246"/>
              <a:gd name="T19" fmla="*/ 2147483647 h 102"/>
              <a:gd name="T20" fmla="*/ 2147483647 w 246"/>
              <a:gd name="T21" fmla="*/ 2147483647 h 102"/>
              <a:gd name="T22" fmla="*/ 2147483647 w 246"/>
              <a:gd name="T23" fmla="*/ 0 h 1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6"/>
              <a:gd name="T37" fmla="*/ 0 h 102"/>
              <a:gd name="T38" fmla="*/ 246 w 246"/>
              <a:gd name="T39" fmla="*/ 102 h 1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6" h="102">
                <a:moveTo>
                  <a:pt x="0" y="102"/>
                </a:moveTo>
                <a:lnTo>
                  <a:pt x="0" y="102"/>
                </a:lnTo>
                <a:lnTo>
                  <a:pt x="20" y="87"/>
                </a:lnTo>
                <a:lnTo>
                  <a:pt x="45" y="70"/>
                </a:lnTo>
                <a:lnTo>
                  <a:pt x="75" y="51"/>
                </a:lnTo>
                <a:lnTo>
                  <a:pt x="111" y="34"/>
                </a:lnTo>
                <a:lnTo>
                  <a:pt x="132" y="24"/>
                </a:lnTo>
                <a:lnTo>
                  <a:pt x="153" y="17"/>
                </a:lnTo>
                <a:lnTo>
                  <a:pt x="176" y="9"/>
                </a:lnTo>
                <a:lnTo>
                  <a:pt x="199" y="5"/>
                </a:lnTo>
                <a:lnTo>
                  <a:pt x="221" y="1"/>
                </a:lnTo>
                <a:lnTo>
                  <a:pt x="246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0" name="Freeform 41"/>
          <p:cNvSpPr>
            <a:spLocks/>
          </p:cNvSpPr>
          <p:nvPr/>
        </p:nvSpPr>
        <p:spPr bwMode="auto">
          <a:xfrm>
            <a:off x="3040063" y="2751138"/>
            <a:ext cx="96837" cy="276225"/>
          </a:xfrm>
          <a:custGeom>
            <a:avLst/>
            <a:gdLst>
              <a:gd name="T0" fmla="*/ 2147483647 w 61"/>
              <a:gd name="T1" fmla="*/ 0 h 174"/>
              <a:gd name="T2" fmla="*/ 2147483647 w 61"/>
              <a:gd name="T3" fmla="*/ 0 h 174"/>
              <a:gd name="T4" fmla="*/ 2147483647 w 61"/>
              <a:gd name="T5" fmla="*/ 2147483647 h 174"/>
              <a:gd name="T6" fmla="*/ 2147483647 w 61"/>
              <a:gd name="T7" fmla="*/ 2147483647 h 174"/>
              <a:gd name="T8" fmla="*/ 0 w 61"/>
              <a:gd name="T9" fmla="*/ 2147483647 h 174"/>
              <a:gd name="T10" fmla="*/ 2147483647 w 61"/>
              <a:gd name="T11" fmla="*/ 2147483647 h 174"/>
              <a:gd name="T12" fmla="*/ 2147483647 w 61"/>
              <a:gd name="T13" fmla="*/ 2147483647 h 174"/>
              <a:gd name="T14" fmla="*/ 2147483647 w 61"/>
              <a:gd name="T15" fmla="*/ 2147483647 h 174"/>
              <a:gd name="T16" fmla="*/ 2147483647 w 61"/>
              <a:gd name="T17" fmla="*/ 2147483647 h 174"/>
              <a:gd name="T18" fmla="*/ 2147483647 w 61"/>
              <a:gd name="T19" fmla="*/ 2147483647 h 174"/>
              <a:gd name="T20" fmla="*/ 2147483647 w 61"/>
              <a:gd name="T21" fmla="*/ 2147483647 h 174"/>
              <a:gd name="T22" fmla="*/ 2147483647 w 61"/>
              <a:gd name="T23" fmla="*/ 2147483647 h 174"/>
              <a:gd name="T24" fmla="*/ 2147483647 w 61"/>
              <a:gd name="T25" fmla="*/ 2147483647 h 1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174"/>
              <a:gd name="T41" fmla="*/ 61 w 61"/>
              <a:gd name="T42" fmla="*/ 174 h 1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174">
                <a:moveTo>
                  <a:pt x="11" y="0"/>
                </a:moveTo>
                <a:lnTo>
                  <a:pt x="11" y="0"/>
                </a:lnTo>
                <a:lnTo>
                  <a:pt x="6" y="15"/>
                </a:lnTo>
                <a:lnTo>
                  <a:pt x="2" y="30"/>
                </a:lnTo>
                <a:lnTo>
                  <a:pt x="0" y="53"/>
                </a:lnTo>
                <a:lnTo>
                  <a:pt x="2" y="66"/>
                </a:lnTo>
                <a:lnTo>
                  <a:pt x="4" y="80"/>
                </a:lnTo>
                <a:lnTo>
                  <a:pt x="7" y="95"/>
                </a:lnTo>
                <a:lnTo>
                  <a:pt x="13" y="110"/>
                </a:lnTo>
                <a:lnTo>
                  <a:pt x="21" y="125"/>
                </a:lnTo>
                <a:lnTo>
                  <a:pt x="32" y="142"/>
                </a:lnTo>
                <a:lnTo>
                  <a:pt x="45" y="157"/>
                </a:lnTo>
                <a:lnTo>
                  <a:pt x="61" y="1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1" name="Freeform 42"/>
          <p:cNvSpPr>
            <a:spLocks/>
          </p:cNvSpPr>
          <p:nvPr/>
        </p:nvSpPr>
        <p:spPr bwMode="auto">
          <a:xfrm>
            <a:off x="2781300" y="2482850"/>
            <a:ext cx="211138" cy="187325"/>
          </a:xfrm>
          <a:custGeom>
            <a:avLst/>
            <a:gdLst>
              <a:gd name="T0" fmla="*/ 0 w 133"/>
              <a:gd name="T1" fmla="*/ 0 h 118"/>
              <a:gd name="T2" fmla="*/ 0 w 133"/>
              <a:gd name="T3" fmla="*/ 0 h 118"/>
              <a:gd name="T4" fmla="*/ 2147483647 w 133"/>
              <a:gd name="T5" fmla="*/ 2147483647 h 118"/>
              <a:gd name="T6" fmla="*/ 2147483647 w 133"/>
              <a:gd name="T7" fmla="*/ 2147483647 h 118"/>
              <a:gd name="T8" fmla="*/ 2147483647 w 133"/>
              <a:gd name="T9" fmla="*/ 2147483647 h 118"/>
              <a:gd name="T10" fmla="*/ 2147483647 w 133"/>
              <a:gd name="T11" fmla="*/ 2147483647 h 118"/>
              <a:gd name="T12" fmla="*/ 2147483647 w 133"/>
              <a:gd name="T13" fmla="*/ 2147483647 h 118"/>
              <a:gd name="T14" fmla="*/ 2147483647 w 133"/>
              <a:gd name="T15" fmla="*/ 2147483647 h 118"/>
              <a:gd name="T16" fmla="*/ 2147483647 w 133"/>
              <a:gd name="T17" fmla="*/ 2147483647 h 118"/>
              <a:gd name="T18" fmla="*/ 2147483647 w 133"/>
              <a:gd name="T19" fmla="*/ 2147483647 h 118"/>
              <a:gd name="T20" fmla="*/ 2147483647 w 133"/>
              <a:gd name="T21" fmla="*/ 2147483647 h 118"/>
              <a:gd name="T22" fmla="*/ 2147483647 w 133"/>
              <a:gd name="T23" fmla="*/ 2147483647 h 118"/>
              <a:gd name="T24" fmla="*/ 2147483647 w 133"/>
              <a:gd name="T25" fmla="*/ 2147483647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3"/>
              <a:gd name="T40" fmla="*/ 0 h 118"/>
              <a:gd name="T41" fmla="*/ 133 w 133"/>
              <a:gd name="T42" fmla="*/ 118 h 1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3" h="118">
                <a:moveTo>
                  <a:pt x="0" y="0"/>
                </a:moveTo>
                <a:lnTo>
                  <a:pt x="0" y="0"/>
                </a:lnTo>
                <a:lnTo>
                  <a:pt x="5" y="17"/>
                </a:lnTo>
                <a:lnTo>
                  <a:pt x="13" y="34"/>
                </a:lnTo>
                <a:lnTo>
                  <a:pt x="26" y="53"/>
                </a:lnTo>
                <a:lnTo>
                  <a:pt x="34" y="65"/>
                </a:lnTo>
                <a:lnTo>
                  <a:pt x="43" y="74"/>
                </a:lnTo>
                <a:lnTo>
                  <a:pt x="55" y="86"/>
                </a:lnTo>
                <a:lnTo>
                  <a:pt x="66" y="95"/>
                </a:lnTo>
                <a:lnTo>
                  <a:pt x="81" y="103"/>
                </a:lnTo>
                <a:lnTo>
                  <a:pt x="96" y="110"/>
                </a:lnTo>
                <a:lnTo>
                  <a:pt x="114" y="114"/>
                </a:lnTo>
                <a:lnTo>
                  <a:pt x="133" y="11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2" name="Line 43"/>
          <p:cNvSpPr>
            <a:spLocks noChangeShapeType="1"/>
          </p:cNvSpPr>
          <p:nvPr/>
        </p:nvSpPr>
        <p:spPr bwMode="auto">
          <a:xfrm>
            <a:off x="3687763" y="2225675"/>
            <a:ext cx="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3" name="Freeform 44"/>
          <p:cNvSpPr>
            <a:spLocks/>
          </p:cNvSpPr>
          <p:nvPr/>
        </p:nvSpPr>
        <p:spPr bwMode="auto">
          <a:xfrm>
            <a:off x="2970213" y="2646363"/>
            <a:ext cx="76200" cy="44450"/>
          </a:xfrm>
          <a:custGeom>
            <a:avLst/>
            <a:gdLst>
              <a:gd name="T0" fmla="*/ 2147483647 w 48"/>
              <a:gd name="T1" fmla="*/ 2147483647 h 28"/>
              <a:gd name="T2" fmla="*/ 2147483647 w 48"/>
              <a:gd name="T3" fmla="*/ 0 h 28"/>
              <a:gd name="T4" fmla="*/ 2147483647 w 48"/>
              <a:gd name="T5" fmla="*/ 0 h 28"/>
              <a:gd name="T6" fmla="*/ 2147483647 w 48"/>
              <a:gd name="T7" fmla="*/ 0 h 28"/>
              <a:gd name="T8" fmla="*/ 2147483647 w 48"/>
              <a:gd name="T9" fmla="*/ 2147483647 h 28"/>
              <a:gd name="T10" fmla="*/ 2147483647 w 48"/>
              <a:gd name="T11" fmla="*/ 2147483647 h 28"/>
              <a:gd name="T12" fmla="*/ 0 w 48"/>
              <a:gd name="T13" fmla="*/ 2147483647 h 28"/>
              <a:gd name="T14" fmla="*/ 0 w 48"/>
              <a:gd name="T15" fmla="*/ 2147483647 h 28"/>
              <a:gd name="T16" fmla="*/ 2147483647 w 48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28"/>
              <a:gd name="T29" fmla="*/ 48 w 48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28">
                <a:moveTo>
                  <a:pt x="12" y="15"/>
                </a:moveTo>
                <a:lnTo>
                  <a:pt x="6" y="0"/>
                </a:lnTo>
                <a:lnTo>
                  <a:pt x="48" y="22"/>
                </a:lnTo>
                <a:lnTo>
                  <a:pt x="0" y="28"/>
                </a:lnTo>
                <a:lnTo>
                  <a:pt x="0" y="26"/>
                </a:lnTo>
                <a:lnTo>
                  <a:pt x="12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4" name="Freeform 45"/>
          <p:cNvSpPr>
            <a:spLocks/>
          </p:cNvSpPr>
          <p:nvPr/>
        </p:nvSpPr>
        <p:spPr bwMode="auto">
          <a:xfrm>
            <a:off x="2970213" y="2646363"/>
            <a:ext cx="76200" cy="44450"/>
          </a:xfrm>
          <a:custGeom>
            <a:avLst/>
            <a:gdLst>
              <a:gd name="T0" fmla="*/ 2147483647 w 48"/>
              <a:gd name="T1" fmla="*/ 2147483647 h 28"/>
              <a:gd name="T2" fmla="*/ 2147483647 w 48"/>
              <a:gd name="T3" fmla="*/ 0 h 28"/>
              <a:gd name="T4" fmla="*/ 2147483647 w 48"/>
              <a:gd name="T5" fmla="*/ 0 h 28"/>
              <a:gd name="T6" fmla="*/ 2147483647 w 48"/>
              <a:gd name="T7" fmla="*/ 0 h 28"/>
              <a:gd name="T8" fmla="*/ 2147483647 w 48"/>
              <a:gd name="T9" fmla="*/ 2147483647 h 28"/>
              <a:gd name="T10" fmla="*/ 2147483647 w 48"/>
              <a:gd name="T11" fmla="*/ 2147483647 h 28"/>
              <a:gd name="T12" fmla="*/ 0 w 48"/>
              <a:gd name="T13" fmla="*/ 2147483647 h 28"/>
              <a:gd name="T14" fmla="*/ 0 w 48"/>
              <a:gd name="T15" fmla="*/ 2147483647 h 28"/>
              <a:gd name="T16" fmla="*/ 2147483647 w 48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28"/>
              <a:gd name="T29" fmla="*/ 48 w 48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28">
                <a:moveTo>
                  <a:pt x="12" y="15"/>
                </a:moveTo>
                <a:lnTo>
                  <a:pt x="6" y="0"/>
                </a:lnTo>
                <a:lnTo>
                  <a:pt x="48" y="22"/>
                </a:lnTo>
                <a:lnTo>
                  <a:pt x="0" y="28"/>
                </a:lnTo>
                <a:lnTo>
                  <a:pt x="0" y="26"/>
                </a:lnTo>
                <a:lnTo>
                  <a:pt x="12" y="15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5" name="Freeform 46"/>
          <p:cNvSpPr>
            <a:spLocks/>
          </p:cNvSpPr>
          <p:nvPr/>
        </p:nvSpPr>
        <p:spPr bwMode="auto">
          <a:xfrm>
            <a:off x="3024188" y="2708275"/>
            <a:ext cx="42862" cy="76200"/>
          </a:xfrm>
          <a:custGeom>
            <a:avLst/>
            <a:gdLst>
              <a:gd name="T0" fmla="*/ 2147483647 w 27"/>
              <a:gd name="T1" fmla="*/ 2147483647 h 48"/>
              <a:gd name="T2" fmla="*/ 2147483647 w 27"/>
              <a:gd name="T3" fmla="*/ 2147483647 h 48"/>
              <a:gd name="T4" fmla="*/ 0 w 27"/>
              <a:gd name="T5" fmla="*/ 2147483647 h 48"/>
              <a:gd name="T6" fmla="*/ 0 w 27"/>
              <a:gd name="T7" fmla="*/ 2147483647 h 48"/>
              <a:gd name="T8" fmla="*/ 2147483647 w 27"/>
              <a:gd name="T9" fmla="*/ 0 h 48"/>
              <a:gd name="T10" fmla="*/ 2147483647 w 27"/>
              <a:gd name="T11" fmla="*/ 0 h 48"/>
              <a:gd name="T12" fmla="*/ 2147483647 w 27"/>
              <a:gd name="T13" fmla="*/ 2147483647 h 48"/>
              <a:gd name="T14" fmla="*/ 2147483647 w 27"/>
              <a:gd name="T15" fmla="*/ 2147483647 h 48"/>
              <a:gd name="T16" fmla="*/ 2147483647 w 2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"/>
              <a:gd name="T28" fmla="*/ 0 h 48"/>
              <a:gd name="T29" fmla="*/ 27 w 27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" h="48">
                <a:moveTo>
                  <a:pt x="17" y="36"/>
                </a:moveTo>
                <a:lnTo>
                  <a:pt x="2" y="40"/>
                </a:lnTo>
                <a:lnTo>
                  <a:pt x="0" y="40"/>
                </a:lnTo>
                <a:lnTo>
                  <a:pt x="27" y="0"/>
                </a:lnTo>
                <a:lnTo>
                  <a:pt x="27" y="48"/>
                </a:lnTo>
                <a:lnTo>
                  <a:pt x="17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6" name="Freeform 47"/>
          <p:cNvSpPr>
            <a:spLocks/>
          </p:cNvSpPr>
          <p:nvPr/>
        </p:nvSpPr>
        <p:spPr bwMode="auto">
          <a:xfrm>
            <a:off x="3024188" y="2708275"/>
            <a:ext cx="42862" cy="76200"/>
          </a:xfrm>
          <a:custGeom>
            <a:avLst/>
            <a:gdLst>
              <a:gd name="T0" fmla="*/ 2147483647 w 27"/>
              <a:gd name="T1" fmla="*/ 2147483647 h 48"/>
              <a:gd name="T2" fmla="*/ 2147483647 w 27"/>
              <a:gd name="T3" fmla="*/ 2147483647 h 48"/>
              <a:gd name="T4" fmla="*/ 0 w 27"/>
              <a:gd name="T5" fmla="*/ 2147483647 h 48"/>
              <a:gd name="T6" fmla="*/ 0 w 27"/>
              <a:gd name="T7" fmla="*/ 2147483647 h 48"/>
              <a:gd name="T8" fmla="*/ 2147483647 w 27"/>
              <a:gd name="T9" fmla="*/ 0 h 48"/>
              <a:gd name="T10" fmla="*/ 2147483647 w 27"/>
              <a:gd name="T11" fmla="*/ 0 h 48"/>
              <a:gd name="T12" fmla="*/ 2147483647 w 27"/>
              <a:gd name="T13" fmla="*/ 2147483647 h 48"/>
              <a:gd name="T14" fmla="*/ 2147483647 w 27"/>
              <a:gd name="T15" fmla="*/ 2147483647 h 48"/>
              <a:gd name="T16" fmla="*/ 2147483647 w 2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"/>
              <a:gd name="T28" fmla="*/ 0 h 48"/>
              <a:gd name="T29" fmla="*/ 27 w 27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" h="48">
                <a:moveTo>
                  <a:pt x="17" y="36"/>
                </a:moveTo>
                <a:lnTo>
                  <a:pt x="2" y="40"/>
                </a:lnTo>
                <a:lnTo>
                  <a:pt x="0" y="40"/>
                </a:lnTo>
                <a:lnTo>
                  <a:pt x="27" y="0"/>
                </a:lnTo>
                <a:lnTo>
                  <a:pt x="27" y="48"/>
                </a:lnTo>
                <a:lnTo>
                  <a:pt x="17" y="36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7" name="Freeform 48"/>
          <p:cNvSpPr>
            <a:spLocks/>
          </p:cNvSpPr>
          <p:nvPr/>
        </p:nvSpPr>
        <p:spPr bwMode="auto">
          <a:xfrm>
            <a:off x="3106738" y="1425575"/>
            <a:ext cx="677862" cy="644525"/>
          </a:xfrm>
          <a:custGeom>
            <a:avLst/>
            <a:gdLst>
              <a:gd name="T0" fmla="*/ 0 w 427"/>
              <a:gd name="T1" fmla="*/ 0 h 406"/>
              <a:gd name="T2" fmla="*/ 2147483647 w 427"/>
              <a:gd name="T3" fmla="*/ 0 h 406"/>
              <a:gd name="T4" fmla="*/ 2147483647 w 427"/>
              <a:gd name="T5" fmla="*/ 2147483647 h 406"/>
              <a:gd name="T6" fmla="*/ 0 60000 65536"/>
              <a:gd name="T7" fmla="*/ 0 60000 65536"/>
              <a:gd name="T8" fmla="*/ 0 60000 65536"/>
              <a:gd name="T9" fmla="*/ 0 w 427"/>
              <a:gd name="T10" fmla="*/ 0 h 406"/>
              <a:gd name="T11" fmla="*/ 427 w 427"/>
              <a:gd name="T12" fmla="*/ 406 h 4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" h="406">
                <a:moveTo>
                  <a:pt x="0" y="0"/>
                </a:moveTo>
                <a:lnTo>
                  <a:pt x="140" y="0"/>
                </a:lnTo>
                <a:lnTo>
                  <a:pt x="427" y="40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8" name="Freeform 49"/>
          <p:cNvSpPr>
            <a:spLocks/>
          </p:cNvSpPr>
          <p:nvPr/>
        </p:nvSpPr>
        <p:spPr bwMode="auto">
          <a:xfrm>
            <a:off x="3184525" y="1820863"/>
            <a:ext cx="415925" cy="433387"/>
          </a:xfrm>
          <a:custGeom>
            <a:avLst/>
            <a:gdLst>
              <a:gd name="T0" fmla="*/ 0 w 262"/>
              <a:gd name="T1" fmla="*/ 0 h 273"/>
              <a:gd name="T2" fmla="*/ 2147483647 w 262"/>
              <a:gd name="T3" fmla="*/ 0 h 273"/>
              <a:gd name="T4" fmla="*/ 2147483647 w 262"/>
              <a:gd name="T5" fmla="*/ 2147483647 h 273"/>
              <a:gd name="T6" fmla="*/ 0 60000 65536"/>
              <a:gd name="T7" fmla="*/ 0 60000 65536"/>
              <a:gd name="T8" fmla="*/ 0 60000 65536"/>
              <a:gd name="T9" fmla="*/ 0 w 262"/>
              <a:gd name="T10" fmla="*/ 0 h 273"/>
              <a:gd name="T11" fmla="*/ 262 w 262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" h="273">
                <a:moveTo>
                  <a:pt x="0" y="0"/>
                </a:moveTo>
                <a:lnTo>
                  <a:pt x="97" y="0"/>
                </a:lnTo>
                <a:lnTo>
                  <a:pt x="262" y="27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9" name="Freeform 50"/>
          <p:cNvSpPr>
            <a:spLocks/>
          </p:cNvSpPr>
          <p:nvPr/>
        </p:nvSpPr>
        <p:spPr bwMode="auto">
          <a:xfrm>
            <a:off x="2874963" y="2330450"/>
            <a:ext cx="206375" cy="330200"/>
          </a:xfrm>
          <a:custGeom>
            <a:avLst/>
            <a:gdLst>
              <a:gd name="T0" fmla="*/ 2147483647 w 130"/>
              <a:gd name="T1" fmla="*/ 2147483647 h 208"/>
              <a:gd name="T2" fmla="*/ 0 w 130"/>
              <a:gd name="T3" fmla="*/ 2147483647 h 208"/>
              <a:gd name="T4" fmla="*/ 0 w 130"/>
              <a:gd name="T5" fmla="*/ 0 h 208"/>
              <a:gd name="T6" fmla="*/ 0 60000 65536"/>
              <a:gd name="T7" fmla="*/ 0 60000 65536"/>
              <a:gd name="T8" fmla="*/ 0 60000 65536"/>
              <a:gd name="T9" fmla="*/ 0 w 130"/>
              <a:gd name="T10" fmla="*/ 0 h 208"/>
              <a:gd name="T11" fmla="*/ 130 w 130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08">
                <a:moveTo>
                  <a:pt x="130" y="208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0" name="Freeform 51"/>
          <p:cNvSpPr>
            <a:spLocks/>
          </p:cNvSpPr>
          <p:nvPr/>
        </p:nvSpPr>
        <p:spPr bwMode="auto">
          <a:xfrm>
            <a:off x="3059113" y="4721225"/>
            <a:ext cx="581025" cy="644525"/>
          </a:xfrm>
          <a:custGeom>
            <a:avLst/>
            <a:gdLst>
              <a:gd name="T0" fmla="*/ 0 w 366"/>
              <a:gd name="T1" fmla="*/ 0 h 406"/>
              <a:gd name="T2" fmla="*/ 2147483647 w 366"/>
              <a:gd name="T3" fmla="*/ 0 h 406"/>
              <a:gd name="T4" fmla="*/ 2147483647 w 366"/>
              <a:gd name="T5" fmla="*/ 2147483647 h 406"/>
              <a:gd name="T6" fmla="*/ 0 60000 65536"/>
              <a:gd name="T7" fmla="*/ 0 60000 65536"/>
              <a:gd name="T8" fmla="*/ 0 60000 65536"/>
              <a:gd name="T9" fmla="*/ 0 w 366"/>
              <a:gd name="T10" fmla="*/ 0 h 406"/>
              <a:gd name="T11" fmla="*/ 366 w 366"/>
              <a:gd name="T12" fmla="*/ 406 h 4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" h="406">
                <a:moveTo>
                  <a:pt x="0" y="0"/>
                </a:moveTo>
                <a:lnTo>
                  <a:pt x="170" y="0"/>
                </a:lnTo>
                <a:lnTo>
                  <a:pt x="366" y="40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1" name="Freeform 52"/>
          <p:cNvSpPr>
            <a:spLocks/>
          </p:cNvSpPr>
          <p:nvPr/>
        </p:nvSpPr>
        <p:spPr bwMode="auto">
          <a:xfrm>
            <a:off x="3133725" y="5116513"/>
            <a:ext cx="385763" cy="322262"/>
          </a:xfrm>
          <a:custGeom>
            <a:avLst/>
            <a:gdLst>
              <a:gd name="T0" fmla="*/ 0 w 243"/>
              <a:gd name="T1" fmla="*/ 0 h 203"/>
              <a:gd name="T2" fmla="*/ 2147483647 w 243"/>
              <a:gd name="T3" fmla="*/ 0 h 203"/>
              <a:gd name="T4" fmla="*/ 2147483647 w 243"/>
              <a:gd name="T5" fmla="*/ 2147483647 h 203"/>
              <a:gd name="T6" fmla="*/ 0 60000 65536"/>
              <a:gd name="T7" fmla="*/ 0 60000 65536"/>
              <a:gd name="T8" fmla="*/ 0 60000 65536"/>
              <a:gd name="T9" fmla="*/ 0 w 243"/>
              <a:gd name="T10" fmla="*/ 0 h 203"/>
              <a:gd name="T11" fmla="*/ 243 w 243"/>
              <a:gd name="T12" fmla="*/ 203 h 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" h="203">
                <a:moveTo>
                  <a:pt x="0" y="0"/>
                </a:moveTo>
                <a:lnTo>
                  <a:pt x="129" y="0"/>
                </a:lnTo>
                <a:lnTo>
                  <a:pt x="243" y="20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2" name="Freeform 53"/>
          <p:cNvSpPr>
            <a:spLocks/>
          </p:cNvSpPr>
          <p:nvPr/>
        </p:nvSpPr>
        <p:spPr bwMode="auto">
          <a:xfrm>
            <a:off x="2874963" y="5607050"/>
            <a:ext cx="198437" cy="304800"/>
          </a:xfrm>
          <a:custGeom>
            <a:avLst/>
            <a:gdLst>
              <a:gd name="T0" fmla="*/ 2147483647 w 125"/>
              <a:gd name="T1" fmla="*/ 2147483647 h 192"/>
              <a:gd name="T2" fmla="*/ 0 w 125"/>
              <a:gd name="T3" fmla="*/ 2147483647 h 192"/>
              <a:gd name="T4" fmla="*/ 0 w 125"/>
              <a:gd name="T5" fmla="*/ 0 h 192"/>
              <a:gd name="T6" fmla="*/ 0 60000 65536"/>
              <a:gd name="T7" fmla="*/ 0 60000 65536"/>
              <a:gd name="T8" fmla="*/ 0 60000 65536"/>
              <a:gd name="T9" fmla="*/ 0 w 125"/>
              <a:gd name="T10" fmla="*/ 0 h 192"/>
              <a:gd name="T11" fmla="*/ 125 w 125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192">
                <a:moveTo>
                  <a:pt x="125" y="192"/>
                </a:moveTo>
                <a:lnTo>
                  <a:pt x="0" y="8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23" name="Text Box 102"/>
          <p:cNvSpPr txBox="1">
            <a:spLocks noChangeArrowheads="1"/>
          </p:cNvSpPr>
          <p:nvPr/>
        </p:nvSpPr>
        <p:spPr bwMode="auto">
          <a:xfrm>
            <a:off x="2493963" y="1389063"/>
            <a:ext cx="1571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</a:t>
            </a:r>
          </a:p>
        </p:txBody>
      </p:sp>
      <p:sp>
        <p:nvSpPr>
          <p:cNvPr id="24624" name="Text Box 103"/>
          <p:cNvSpPr txBox="1">
            <a:spLocks noChangeArrowheads="1"/>
          </p:cNvSpPr>
          <p:nvPr/>
        </p:nvSpPr>
        <p:spPr bwMode="auto">
          <a:xfrm>
            <a:off x="2501900" y="1781175"/>
            <a:ext cx="1555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2</a:t>
            </a:r>
          </a:p>
        </p:txBody>
      </p:sp>
      <p:sp>
        <p:nvSpPr>
          <p:cNvPr id="24625" name="Text Box 105"/>
          <p:cNvSpPr txBox="1">
            <a:spLocks noChangeArrowheads="1"/>
          </p:cNvSpPr>
          <p:nvPr/>
        </p:nvSpPr>
        <p:spPr bwMode="auto">
          <a:xfrm>
            <a:off x="2638425" y="1355725"/>
            <a:ext cx="623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Volume</a:t>
            </a:r>
          </a:p>
          <a:p>
            <a:r>
              <a:rPr lang="en-US" sz="900" b="1"/>
              <a:t>increases</a:t>
            </a:r>
          </a:p>
        </p:txBody>
      </p:sp>
      <p:sp>
        <p:nvSpPr>
          <p:cNvPr id="24626" name="Text Box 106"/>
          <p:cNvSpPr txBox="1">
            <a:spLocks noChangeArrowheads="1"/>
          </p:cNvSpPr>
          <p:nvPr/>
        </p:nvSpPr>
        <p:spPr bwMode="auto">
          <a:xfrm>
            <a:off x="2635250" y="1739900"/>
            <a:ext cx="65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Pressure</a:t>
            </a:r>
          </a:p>
          <a:p>
            <a:r>
              <a:rPr lang="en-US" sz="900" b="1"/>
              <a:t>decreases</a:t>
            </a:r>
          </a:p>
        </p:txBody>
      </p:sp>
      <p:sp>
        <p:nvSpPr>
          <p:cNvPr id="24627" name="Text Box 107"/>
          <p:cNvSpPr txBox="1">
            <a:spLocks noChangeArrowheads="1"/>
          </p:cNvSpPr>
          <p:nvPr/>
        </p:nvSpPr>
        <p:spPr bwMode="auto">
          <a:xfrm>
            <a:off x="2492375" y="2189163"/>
            <a:ext cx="15716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</a:t>
            </a:r>
          </a:p>
        </p:txBody>
      </p:sp>
      <p:sp>
        <p:nvSpPr>
          <p:cNvPr id="24628" name="Text Box 108"/>
          <p:cNvSpPr txBox="1">
            <a:spLocks noChangeArrowheads="1"/>
          </p:cNvSpPr>
          <p:nvPr/>
        </p:nvSpPr>
        <p:spPr bwMode="auto">
          <a:xfrm>
            <a:off x="2641600" y="2147888"/>
            <a:ext cx="7143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Air flows in</a:t>
            </a:r>
          </a:p>
        </p:txBody>
      </p:sp>
      <p:sp>
        <p:nvSpPr>
          <p:cNvPr id="24629" name="Text Box 112"/>
          <p:cNvSpPr txBox="1">
            <a:spLocks noChangeArrowheads="1"/>
          </p:cNvSpPr>
          <p:nvPr/>
        </p:nvSpPr>
        <p:spPr bwMode="auto">
          <a:xfrm>
            <a:off x="3732213" y="2203450"/>
            <a:ext cx="2127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 i="1"/>
              <a:t>P</a:t>
            </a:r>
            <a:r>
              <a:rPr lang="en-US" sz="900" b="1" baseline="-25000"/>
              <a:t>1</a:t>
            </a:r>
          </a:p>
        </p:txBody>
      </p:sp>
      <p:sp>
        <p:nvSpPr>
          <p:cNvPr id="24630" name="Text Box 114"/>
          <p:cNvSpPr txBox="1">
            <a:spLocks noChangeArrowheads="1"/>
          </p:cNvSpPr>
          <p:nvPr/>
        </p:nvSpPr>
        <p:spPr bwMode="auto">
          <a:xfrm>
            <a:off x="4121150" y="2381250"/>
            <a:ext cx="4635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 i="1"/>
              <a:t>P</a:t>
            </a:r>
            <a:r>
              <a:rPr lang="en-US" sz="900" b="1" baseline="-25000"/>
              <a:t>2</a:t>
            </a:r>
            <a:r>
              <a:rPr lang="en-US" sz="900" b="1"/>
              <a:t> &gt; </a:t>
            </a:r>
            <a:r>
              <a:rPr lang="en-US" sz="900" b="1" i="1"/>
              <a:t>P</a:t>
            </a:r>
            <a:r>
              <a:rPr lang="en-US" sz="900" b="1" baseline="-25000"/>
              <a:t>1</a:t>
            </a:r>
          </a:p>
        </p:txBody>
      </p:sp>
      <p:sp>
        <p:nvSpPr>
          <p:cNvPr id="24631" name="Text Box 117"/>
          <p:cNvSpPr txBox="1">
            <a:spLocks noChangeArrowheads="1"/>
          </p:cNvSpPr>
          <p:nvPr/>
        </p:nvSpPr>
        <p:spPr bwMode="auto">
          <a:xfrm>
            <a:off x="2454275" y="2882900"/>
            <a:ext cx="2333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(a)</a:t>
            </a:r>
          </a:p>
        </p:txBody>
      </p:sp>
      <p:sp>
        <p:nvSpPr>
          <p:cNvPr id="24632" name="Text Box 119"/>
          <p:cNvSpPr txBox="1">
            <a:spLocks noChangeArrowheads="1"/>
          </p:cNvSpPr>
          <p:nvPr/>
        </p:nvSpPr>
        <p:spPr bwMode="auto">
          <a:xfrm>
            <a:off x="2439988" y="4676775"/>
            <a:ext cx="1571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</a:t>
            </a:r>
          </a:p>
        </p:txBody>
      </p:sp>
      <p:sp>
        <p:nvSpPr>
          <p:cNvPr id="24633" name="Text Box 120"/>
          <p:cNvSpPr txBox="1">
            <a:spLocks noChangeArrowheads="1"/>
          </p:cNvSpPr>
          <p:nvPr/>
        </p:nvSpPr>
        <p:spPr bwMode="auto">
          <a:xfrm>
            <a:off x="2590800" y="4635500"/>
            <a:ext cx="65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Volume</a:t>
            </a:r>
          </a:p>
          <a:p>
            <a:r>
              <a:rPr lang="en-US" sz="900" b="1"/>
              <a:t>decreases</a:t>
            </a:r>
          </a:p>
        </p:txBody>
      </p:sp>
      <p:sp>
        <p:nvSpPr>
          <p:cNvPr id="24634" name="Text Box 121"/>
          <p:cNvSpPr txBox="1">
            <a:spLocks noChangeArrowheads="1"/>
          </p:cNvSpPr>
          <p:nvPr/>
        </p:nvSpPr>
        <p:spPr bwMode="auto">
          <a:xfrm>
            <a:off x="2443163" y="5078413"/>
            <a:ext cx="1571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2</a:t>
            </a:r>
          </a:p>
        </p:txBody>
      </p:sp>
      <p:sp>
        <p:nvSpPr>
          <p:cNvPr id="24635" name="Text Box 122"/>
          <p:cNvSpPr txBox="1">
            <a:spLocks noChangeArrowheads="1"/>
          </p:cNvSpPr>
          <p:nvPr/>
        </p:nvSpPr>
        <p:spPr bwMode="auto">
          <a:xfrm>
            <a:off x="2590800" y="5029200"/>
            <a:ext cx="623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Pressure</a:t>
            </a:r>
          </a:p>
          <a:p>
            <a:r>
              <a:rPr lang="en-US" sz="900" b="1"/>
              <a:t>increases</a:t>
            </a:r>
          </a:p>
        </p:txBody>
      </p:sp>
      <p:sp>
        <p:nvSpPr>
          <p:cNvPr id="24636" name="Text Box 123"/>
          <p:cNvSpPr txBox="1">
            <a:spLocks noChangeArrowheads="1"/>
          </p:cNvSpPr>
          <p:nvPr/>
        </p:nvSpPr>
        <p:spPr bwMode="auto">
          <a:xfrm>
            <a:off x="3727450" y="5514975"/>
            <a:ext cx="2127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</a:t>
            </a:r>
            <a:r>
              <a:rPr lang="en-US" sz="900" b="1" baseline="-25000"/>
              <a:t>1</a:t>
            </a:r>
          </a:p>
        </p:txBody>
      </p:sp>
      <p:sp>
        <p:nvSpPr>
          <p:cNvPr id="24637" name="Text Box 124"/>
          <p:cNvSpPr txBox="1">
            <a:spLocks noChangeArrowheads="1"/>
          </p:cNvSpPr>
          <p:nvPr/>
        </p:nvSpPr>
        <p:spPr bwMode="auto">
          <a:xfrm>
            <a:off x="2443163" y="5470525"/>
            <a:ext cx="1571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</a:t>
            </a:r>
          </a:p>
        </p:txBody>
      </p:sp>
      <p:sp>
        <p:nvSpPr>
          <p:cNvPr id="24638" name="Text Box 125"/>
          <p:cNvSpPr txBox="1">
            <a:spLocks noChangeArrowheads="1"/>
          </p:cNvSpPr>
          <p:nvPr/>
        </p:nvSpPr>
        <p:spPr bwMode="auto">
          <a:xfrm>
            <a:off x="2595563" y="5445125"/>
            <a:ext cx="7905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Air flows out</a:t>
            </a:r>
          </a:p>
        </p:txBody>
      </p:sp>
      <p:sp>
        <p:nvSpPr>
          <p:cNvPr id="24639" name="Text Box 134"/>
          <p:cNvSpPr txBox="1">
            <a:spLocks noChangeArrowheads="1"/>
          </p:cNvSpPr>
          <p:nvPr/>
        </p:nvSpPr>
        <p:spPr bwMode="auto">
          <a:xfrm>
            <a:off x="2873375" y="6040438"/>
            <a:ext cx="2127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 i="1"/>
              <a:t>P</a:t>
            </a:r>
            <a:r>
              <a:rPr lang="en-US" sz="900" b="1" baseline="-25000"/>
              <a:t>2</a:t>
            </a:r>
          </a:p>
        </p:txBody>
      </p:sp>
      <p:sp>
        <p:nvSpPr>
          <p:cNvPr id="24640" name="Text Box 135"/>
          <p:cNvSpPr txBox="1">
            <a:spLocks noChangeArrowheads="1"/>
          </p:cNvSpPr>
          <p:nvPr/>
        </p:nvSpPr>
        <p:spPr bwMode="auto">
          <a:xfrm>
            <a:off x="3962400" y="5880100"/>
            <a:ext cx="10731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Pressure gradient</a:t>
            </a:r>
          </a:p>
        </p:txBody>
      </p:sp>
      <p:sp>
        <p:nvSpPr>
          <p:cNvPr id="24641" name="Text Box 139"/>
          <p:cNvSpPr txBox="1">
            <a:spLocks noChangeArrowheads="1"/>
          </p:cNvSpPr>
          <p:nvPr/>
        </p:nvSpPr>
        <p:spPr bwMode="auto">
          <a:xfrm>
            <a:off x="3829050" y="2619375"/>
            <a:ext cx="10731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Pressure gradient</a:t>
            </a:r>
          </a:p>
        </p:txBody>
      </p:sp>
      <p:sp>
        <p:nvSpPr>
          <p:cNvPr id="24642" name="Text Box 140"/>
          <p:cNvSpPr txBox="1">
            <a:spLocks noChangeArrowheads="1"/>
          </p:cNvSpPr>
          <p:nvPr/>
        </p:nvSpPr>
        <p:spPr bwMode="auto">
          <a:xfrm>
            <a:off x="2428875" y="6172200"/>
            <a:ext cx="2397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(b)</a:t>
            </a:r>
          </a:p>
        </p:txBody>
      </p:sp>
      <p:sp>
        <p:nvSpPr>
          <p:cNvPr id="24643" name="Text Box 114"/>
          <p:cNvSpPr txBox="1">
            <a:spLocks noChangeArrowheads="1"/>
          </p:cNvSpPr>
          <p:nvPr/>
        </p:nvSpPr>
        <p:spPr bwMode="auto">
          <a:xfrm>
            <a:off x="4211638" y="5653088"/>
            <a:ext cx="4635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 i="1"/>
              <a:t>P</a:t>
            </a:r>
            <a:r>
              <a:rPr lang="en-US" sz="900" b="1" baseline="-25000"/>
              <a:t>2</a:t>
            </a:r>
            <a:r>
              <a:rPr lang="en-US" sz="900" b="1"/>
              <a:t> &lt; </a:t>
            </a:r>
            <a:r>
              <a:rPr lang="en-US" sz="900" b="1" i="1"/>
              <a:t>P</a:t>
            </a:r>
            <a:r>
              <a:rPr lang="en-US" sz="900" b="1" baseline="-25000"/>
              <a:t>1</a:t>
            </a:r>
          </a:p>
        </p:txBody>
      </p:sp>
      <p:sp>
        <p:nvSpPr>
          <p:cNvPr id="24644" name="Text Box 112"/>
          <p:cNvSpPr txBox="1">
            <a:spLocks noChangeArrowheads="1"/>
          </p:cNvSpPr>
          <p:nvPr/>
        </p:nvSpPr>
        <p:spPr bwMode="auto">
          <a:xfrm>
            <a:off x="2849563" y="2679700"/>
            <a:ext cx="2127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 i="1"/>
              <a:t>P</a:t>
            </a:r>
            <a:r>
              <a:rPr lang="en-US" sz="900" b="1" baseline="-25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5" descr="sal03717_19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0" y="292100"/>
            <a:ext cx="53594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19.19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701675" y="39688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5605" name="Line 9"/>
          <p:cNvSpPr>
            <a:spLocks noChangeShapeType="1"/>
          </p:cNvSpPr>
          <p:nvPr/>
        </p:nvSpPr>
        <p:spPr bwMode="auto">
          <a:xfrm>
            <a:off x="3295650" y="4038600"/>
            <a:ext cx="10699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Freeform 10"/>
          <p:cNvSpPr>
            <a:spLocks/>
          </p:cNvSpPr>
          <p:nvPr/>
        </p:nvSpPr>
        <p:spPr bwMode="auto">
          <a:xfrm>
            <a:off x="4678363" y="4038600"/>
            <a:ext cx="1212850" cy="58738"/>
          </a:xfrm>
          <a:custGeom>
            <a:avLst/>
            <a:gdLst>
              <a:gd name="T0" fmla="*/ 0 w 764"/>
              <a:gd name="T1" fmla="*/ 0 h 37"/>
              <a:gd name="T2" fmla="*/ 2147483647 w 764"/>
              <a:gd name="T3" fmla="*/ 0 h 37"/>
              <a:gd name="T4" fmla="*/ 2147483647 w 764"/>
              <a:gd name="T5" fmla="*/ 2147483647 h 37"/>
              <a:gd name="T6" fmla="*/ 0 60000 65536"/>
              <a:gd name="T7" fmla="*/ 0 60000 65536"/>
              <a:gd name="T8" fmla="*/ 0 60000 65536"/>
              <a:gd name="T9" fmla="*/ 0 w 764"/>
              <a:gd name="T10" fmla="*/ 0 h 37"/>
              <a:gd name="T11" fmla="*/ 764 w 764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4" h="37">
                <a:moveTo>
                  <a:pt x="0" y="0"/>
                </a:moveTo>
                <a:lnTo>
                  <a:pt x="598" y="0"/>
                </a:lnTo>
                <a:lnTo>
                  <a:pt x="764" y="3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Line 11"/>
          <p:cNvSpPr>
            <a:spLocks noChangeShapeType="1"/>
          </p:cNvSpPr>
          <p:nvPr/>
        </p:nvSpPr>
        <p:spPr bwMode="auto">
          <a:xfrm>
            <a:off x="3525838" y="4325938"/>
            <a:ext cx="7175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Line 12"/>
          <p:cNvSpPr>
            <a:spLocks noChangeShapeType="1"/>
          </p:cNvSpPr>
          <p:nvPr/>
        </p:nvSpPr>
        <p:spPr bwMode="auto">
          <a:xfrm>
            <a:off x="4811713" y="4325938"/>
            <a:ext cx="5365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Line 13"/>
          <p:cNvSpPr>
            <a:spLocks noChangeShapeType="1"/>
          </p:cNvSpPr>
          <p:nvPr/>
        </p:nvSpPr>
        <p:spPr bwMode="auto">
          <a:xfrm>
            <a:off x="3136900" y="5137150"/>
            <a:ext cx="11191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Line 14"/>
          <p:cNvSpPr>
            <a:spLocks noChangeShapeType="1"/>
          </p:cNvSpPr>
          <p:nvPr/>
        </p:nvSpPr>
        <p:spPr bwMode="auto">
          <a:xfrm>
            <a:off x="4795838" y="5137150"/>
            <a:ext cx="14414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Line 15"/>
          <p:cNvSpPr>
            <a:spLocks noChangeShapeType="1"/>
          </p:cNvSpPr>
          <p:nvPr/>
        </p:nvSpPr>
        <p:spPr bwMode="auto">
          <a:xfrm>
            <a:off x="4700588" y="1831975"/>
            <a:ext cx="7556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>
            <a:off x="2522538" y="1831975"/>
            <a:ext cx="1820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Freeform 17"/>
          <p:cNvSpPr>
            <a:spLocks/>
          </p:cNvSpPr>
          <p:nvPr/>
        </p:nvSpPr>
        <p:spPr bwMode="auto">
          <a:xfrm>
            <a:off x="4757738" y="2660650"/>
            <a:ext cx="1120775" cy="104775"/>
          </a:xfrm>
          <a:custGeom>
            <a:avLst/>
            <a:gdLst>
              <a:gd name="T0" fmla="*/ 0 w 706"/>
              <a:gd name="T1" fmla="*/ 2147483647 h 66"/>
              <a:gd name="T2" fmla="*/ 2147483647 w 706"/>
              <a:gd name="T3" fmla="*/ 2147483647 h 66"/>
              <a:gd name="T4" fmla="*/ 2147483647 w 706"/>
              <a:gd name="T5" fmla="*/ 0 h 66"/>
              <a:gd name="T6" fmla="*/ 0 60000 65536"/>
              <a:gd name="T7" fmla="*/ 0 60000 65536"/>
              <a:gd name="T8" fmla="*/ 0 60000 65536"/>
              <a:gd name="T9" fmla="*/ 0 w 706"/>
              <a:gd name="T10" fmla="*/ 0 h 66"/>
              <a:gd name="T11" fmla="*/ 706 w 706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6" h="66">
                <a:moveTo>
                  <a:pt x="0" y="66"/>
                </a:moveTo>
                <a:lnTo>
                  <a:pt x="310" y="66"/>
                </a:lnTo>
                <a:lnTo>
                  <a:pt x="70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Line 18"/>
          <p:cNvSpPr>
            <a:spLocks noChangeShapeType="1"/>
          </p:cNvSpPr>
          <p:nvPr/>
        </p:nvSpPr>
        <p:spPr bwMode="auto">
          <a:xfrm>
            <a:off x="4913313" y="2282825"/>
            <a:ext cx="4429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Line 19"/>
          <p:cNvSpPr>
            <a:spLocks noChangeShapeType="1"/>
          </p:cNvSpPr>
          <p:nvPr/>
        </p:nvSpPr>
        <p:spPr bwMode="auto">
          <a:xfrm>
            <a:off x="2724150" y="2282825"/>
            <a:ext cx="14160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Freeform 20"/>
          <p:cNvSpPr>
            <a:spLocks/>
          </p:cNvSpPr>
          <p:nvPr/>
        </p:nvSpPr>
        <p:spPr bwMode="auto">
          <a:xfrm>
            <a:off x="3065463" y="2566988"/>
            <a:ext cx="1225550" cy="198437"/>
          </a:xfrm>
          <a:custGeom>
            <a:avLst/>
            <a:gdLst>
              <a:gd name="T0" fmla="*/ 2147483647 w 772"/>
              <a:gd name="T1" fmla="*/ 2147483647 h 125"/>
              <a:gd name="T2" fmla="*/ 2147483647 w 772"/>
              <a:gd name="T3" fmla="*/ 2147483647 h 125"/>
              <a:gd name="T4" fmla="*/ 0 w 772"/>
              <a:gd name="T5" fmla="*/ 0 h 125"/>
              <a:gd name="T6" fmla="*/ 2147483647 w 772"/>
              <a:gd name="T7" fmla="*/ 2147483647 h 125"/>
              <a:gd name="T8" fmla="*/ 0 60000 65536"/>
              <a:gd name="T9" fmla="*/ 0 60000 65536"/>
              <a:gd name="T10" fmla="*/ 0 60000 65536"/>
              <a:gd name="T11" fmla="*/ 0 60000 65536"/>
              <a:gd name="T12" fmla="*/ 0 w 772"/>
              <a:gd name="T13" fmla="*/ 0 h 125"/>
              <a:gd name="T14" fmla="*/ 772 w 772"/>
              <a:gd name="T15" fmla="*/ 125 h 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2" h="125">
                <a:moveTo>
                  <a:pt x="772" y="125"/>
                </a:moveTo>
                <a:lnTo>
                  <a:pt x="298" y="125"/>
                </a:lnTo>
                <a:lnTo>
                  <a:pt x="0" y="0"/>
                </a:lnTo>
                <a:lnTo>
                  <a:pt x="298" y="125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Line 21"/>
          <p:cNvSpPr>
            <a:spLocks noChangeShapeType="1"/>
          </p:cNvSpPr>
          <p:nvPr/>
        </p:nvSpPr>
        <p:spPr bwMode="auto">
          <a:xfrm>
            <a:off x="3295650" y="4035425"/>
            <a:ext cx="10699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Freeform 22"/>
          <p:cNvSpPr>
            <a:spLocks/>
          </p:cNvSpPr>
          <p:nvPr/>
        </p:nvSpPr>
        <p:spPr bwMode="auto">
          <a:xfrm>
            <a:off x="4678363" y="4035425"/>
            <a:ext cx="1212850" cy="57150"/>
          </a:xfrm>
          <a:custGeom>
            <a:avLst/>
            <a:gdLst>
              <a:gd name="T0" fmla="*/ 0 w 764"/>
              <a:gd name="T1" fmla="*/ 0 h 36"/>
              <a:gd name="T2" fmla="*/ 2147483647 w 764"/>
              <a:gd name="T3" fmla="*/ 0 h 36"/>
              <a:gd name="T4" fmla="*/ 2147483647 w 764"/>
              <a:gd name="T5" fmla="*/ 2147483647 h 36"/>
              <a:gd name="T6" fmla="*/ 0 60000 65536"/>
              <a:gd name="T7" fmla="*/ 0 60000 65536"/>
              <a:gd name="T8" fmla="*/ 0 60000 65536"/>
              <a:gd name="T9" fmla="*/ 0 w 764"/>
              <a:gd name="T10" fmla="*/ 0 h 36"/>
              <a:gd name="T11" fmla="*/ 764 w 76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4" h="36">
                <a:moveTo>
                  <a:pt x="0" y="0"/>
                </a:moveTo>
                <a:lnTo>
                  <a:pt x="598" y="0"/>
                </a:lnTo>
                <a:lnTo>
                  <a:pt x="764" y="3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9" name="Line 23"/>
          <p:cNvSpPr>
            <a:spLocks noChangeShapeType="1"/>
          </p:cNvSpPr>
          <p:nvPr/>
        </p:nvSpPr>
        <p:spPr bwMode="auto">
          <a:xfrm>
            <a:off x="3525838" y="4319588"/>
            <a:ext cx="7175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Line 24"/>
          <p:cNvSpPr>
            <a:spLocks noChangeShapeType="1"/>
          </p:cNvSpPr>
          <p:nvPr/>
        </p:nvSpPr>
        <p:spPr bwMode="auto">
          <a:xfrm>
            <a:off x="4811713" y="4319588"/>
            <a:ext cx="5365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Line 25"/>
          <p:cNvSpPr>
            <a:spLocks noChangeShapeType="1"/>
          </p:cNvSpPr>
          <p:nvPr/>
        </p:nvSpPr>
        <p:spPr bwMode="auto">
          <a:xfrm>
            <a:off x="3136900" y="5133975"/>
            <a:ext cx="11191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2" name="Line 26"/>
          <p:cNvSpPr>
            <a:spLocks noChangeShapeType="1"/>
          </p:cNvSpPr>
          <p:nvPr/>
        </p:nvSpPr>
        <p:spPr bwMode="auto">
          <a:xfrm>
            <a:off x="4795838" y="5133975"/>
            <a:ext cx="1441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3" name="Line 27"/>
          <p:cNvSpPr>
            <a:spLocks noChangeShapeType="1"/>
          </p:cNvSpPr>
          <p:nvPr/>
        </p:nvSpPr>
        <p:spPr bwMode="auto">
          <a:xfrm>
            <a:off x="4700588" y="1828800"/>
            <a:ext cx="7556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4" name="Freeform 29"/>
          <p:cNvSpPr>
            <a:spLocks/>
          </p:cNvSpPr>
          <p:nvPr/>
        </p:nvSpPr>
        <p:spPr bwMode="auto">
          <a:xfrm>
            <a:off x="4757738" y="2655888"/>
            <a:ext cx="1120775" cy="107950"/>
          </a:xfrm>
          <a:custGeom>
            <a:avLst/>
            <a:gdLst>
              <a:gd name="T0" fmla="*/ 0 w 706"/>
              <a:gd name="T1" fmla="*/ 2147483647 h 68"/>
              <a:gd name="T2" fmla="*/ 2147483647 w 706"/>
              <a:gd name="T3" fmla="*/ 2147483647 h 68"/>
              <a:gd name="T4" fmla="*/ 2147483647 w 706"/>
              <a:gd name="T5" fmla="*/ 0 h 68"/>
              <a:gd name="T6" fmla="*/ 0 60000 65536"/>
              <a:gd name="T7" fmla="*/ 0 60000 65536"/>
              <a:gd name="T8" fmla="*/ 0 60000 65536"/>
              <a:gd name="T9" fmla="*/ 0 w 706"/>
              <a:gd name="T10" fmla="*/ 0 h 68"/>
              <a:gd name="T11" fmla="*/ 706 w 706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6" h="68">
                <a:moveTo>
                  <a:pt x="0" y="68"/>
                </a:moveTo>
                <a:lnTo>
                  <a:pt x="310" y="68"/>
                </a:lnTo>
                <a:lnTo>
                  <a:pt x="70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5" name="Line 30"/>
          <p:cNvSpPr>
            <a:spLocks noChangeShapeType="1"/>
          </p:cNvSpPr>
          <p:nvPr/>
        </p:nvSpPr>
        <p:spPr bwMode="auto">
          <a:xfrm>
            <a:off x="4913313" y="2279650"/>
            <a:ext cx="44291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6" name="Freeform 32"/>
          <p:cNvSpPr>
            <a:spLocks/>
          </p:cNvSpPr>
          <p:nvPr/>
        </p:nvSpPr>
        <p:spPr bwMode="auto">
          <a:xfrm>
            <a:off x="3065463" y="2563813"/>
            <a:ext cx="1225550" cy="200025"/>
          </a:xfrm>
          <a:custGeom>
            <a:avLst/>
            <a:gdLst>
              <a:gd name="T0" fmla="*/ 2147483647 w 772"/>
              <a:gd name="T1" fmla="*/ 2147483647 h 126"/>
              <a:gd name="T2" fmla="*/ 2147483647 w 772"/>
              <a:gd name="T3" fmla="*/ 2147483647 h 126"/>
              <a:gd name="T4" fmla="*/ 0 w 772"/>
              <a:gd name="T5" fmla="*/ 0 h 126"/>
              <a:gd name="T6" fmla="*/ 2147483647 w 772"/>
              <a:gd name="T7" fmla="*/ 2147483647 h 126"/>
              <a:gd name="T8" fmla="*/ 0 60000 65536"/>
              <a:gd name="T9" fmla="*/ 0 60000 65536"/>
              <a:gd name="T10" fmla="*/ 0 60000 65536"/>
              <a:gd name="T11" fmla="*/ 0 60000 65536"/>
              <a:gd name="T12" fmla="*/ 0 w 772"/>
              <a:gd name="T13" fmla="*/ 0 h 126"/>
              <a:gd name="T14" fmla="*/ 772 w 772"/>
              <a:gd name="T15" fmla="*/ 126 h 1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2" h="126">
                <a:moveTo>
                  <a:pt x="772" y="126"/>
                </a:moveTo>
                <a:lnTo>
                  <a:pt x="298" y="126"/>
                </a:lnTo>
                <a:lnTo>
                  <a:pt x="0" y="0"/>
                </a:lnTo>
                <a:lnTo>
                  <a:pt x="298" y="1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7" name="Text Box 113"/>
          <p:cNvSpPr txBox="1">
            <a:spLocks noChangeArrowheads="1"/>
          </p:cNvSpPr>
          <p:nvPr/>
        </p:nvSpPr>
        <p:spPr bwMode="auto">
          <a:xfrm>
            <a:off x="5461000" y="3146425"/>
            <a:ext cx="1546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Atrioventricular valves closed</a:t>
            </a:r>
          </a:p>
        </p:txBody>
      </p:sp>
      <p:sp>
        <p:nvSpPr>
          <p:cNvPr id="25628" name="Text Box 114"/>
          <p:cNvSpPr txBox="1">
            <a:spLocks noChangeArrowheads="1"/>
          </p:cNvSpPr>
          <p:nvPr/>
        </p:nvSpPr>
        <p:spPr bwMode="auto">
          <a:xfrm>
            <a:off x="2387600" y="3146425"/>
            <a:ext cx="14652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Atrioventricular valves open</a:t>
            </a:r>
          </a:p>
        </p:txBody>
      </p:sp>
      <p:sp>
        <p:nvSpPr>
          <p:cNvPr id="25629" name="Text Box 115"/>
          <p:cNvSpPr txBox="1">
            <a:spLocks noChangeArrowheads="1"/>
          </p:cNvSpPr>
          <p:nvPr/>
        </p:nvSpPr>
        <p:spPr bwMode="auto">
          <a:xfrm>
            <a:off x="1984375" y="3311525"/>
            <a:ext cx="2159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(a)</a:t>
            </a:r>
          </a:p>
        </p:txBody>
      </p:sp>
      <p:sp>
        <p:nvSpPr>
          <p:cNvPr id="25630" name="Text Box 116"/>
          <p:cNvSpPr txBox="1">
            <a:spLocks noChangeArrowheads="1"/>
          </p:cNvSpPr>
          <p:nvPr/>
        </p:nvSpPr>
        <p:spPr bwMode="auto">
          <a:xfrm>
            <a:off x="4365625" y="1762125"/>
            <a:ext cx="4191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Atrium</a:t>
            </a:r>
          </a:p>
        </p:txBody>
      </p:sp>
      <p:sp>
        <p:nvSpPr>
          <p:cNvPr id="25631" name="Text Box 117"/>
          <p:cNvSpPr txBox="1">
            <a:spLocks noChangeArrowheads="1"/>
          </p:cNvSpPr>
          <p:nvPr/>
        </p:nvSpPr>
        <p:spPr bwMode="auto">
          <a:xfrm>
            <a:off x="4154488" y="2206625"/>
            <a:ext cx="850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Atrioventricular</a:t>
            </a:r>
          </a:p>
          <a:p>
            <a:pPr algn="ctr"/>
            <a:r>
              <a:rPr lang="en-US" sz="800" b="1"/>
              <a:t>valve</a:t>
            </a:r>
          </a:p>
        </p:txBody>
      </p:sp>
      <p:sp>
        <p:nvSpPr>
          <p:cNvPr id="25632" name="Text Box 118"/>
          <p:cNvSpPr txBox="1">
            <a:spLocks noChangeArrowheads="1"/>
          </p:cNvSpPr>
          <p:nvPr/>
        </p:nvSpPr>
        <p:spPr bwMode="auto">
          <a:xfrm>
            <a:off x="4318000" y="2689225"/>
            <a:ext cx="5238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Ventricle</a:t>
            </a:r>
          </a:p>
        </p:txBody>
      </p:sp>
      <p:sp>
        <p:nvSpPr>
          <p:cNvPr id="25633" name="Text Box 119"/>
          <p:cNvSpPr txBox="1">
            <a:spLocks noChangeArrowheads="1"/>
          </p:cNvSpPr>
          <p:nvPr/>
        </p:nvSpPr>
        <p:spPr bwMode="auto">
          <a:xfrm>
            <a:off x="4394200" y="3959225"/>
            <a:ext cx="3571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Aorta</a:t>
            </a:r>
          </a:p>
        </p:txBody>
      </p:sp>
      <p:sp>
        <p:nvSpPr>
          <p:cNvPr id="25634" name="Text Box 120"/>
          <p:cNvSpPr txBox="1">
            <a:spLocks noChangeArrowheads="1"/>
          </p:cNvSpPr>
          <p:nvPr/>
        </p:nvSpPr>
        <p:spPr bwMode="auto">
          <a:xfrm>
            <a:off x="4267200" y="4251325"/>
            <a:ext cx="61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Pulmonary</a:t>
            </a:r>
          </a:p>
          <a:p>
            <a:pPr algn="ctr"/>
            <a:r>
              <a:rPr lang="en-US" sz="800" b="1"/>
              <a:t>artery</a:t>
            </a:r>
          </a:p>
        </p:txBody>
      </p:sp>
      <p:sp>
        <p:nvSpPr>
          <p:cNvPr id="25635" name="Text Box 121"/>
          <p:cNvSpPr txBox="1">
            <a:spLocks noChangeArrowheads="1"/>
          </p:cNvSpPr>
          <p:nvPr/>
        </p:nvSpPr>
        <p:spPr bwMode="auto">
          <a:xfrm>
            <a:off x="4279900" y="5064125"/>
            <a:ext cx="585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Semilunar</a:t>
            </a:r>
          </a:p>
          <a:p>
            <a:pPr algn="ctr"/>
            <a:r>
              <a:rPr lang="en-US" sz="800" b="1"/>
              <a:t>valve</a:t>
            </a:r>
          </a:p>
        </p:txBody>
      </p:sp>
      <p:sp>
        <p:nvSpPr>
          <p:cNvPr id="25636" name="Text Box 122"/>
          <p:cNvSpPr txBox="1">
            <a:spLocks noChangeArrowheads="1"/>
          </p:cNvSpPr>
          <p:nvPr/>
        </p:nvSpPr>
        <p:spPr bwMode="auto">
          <a:xfrm>
            <a:off x="5613400" y="6448425"/>
            <a:ext cx="12922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Semilunar valves closed</a:t>
            </a:r>
          </a:p>
        </p:txBody>
      </p:sp>
      <p:sp>
        <p:nvSpPr>
          <p:cNvPr id="25637" name="Text Box 123"/>
          <p:cNvSpPr txBox="1">
            <a:spLocks noChangeArrowheads="1"/>
          </p:cNvSpPr>
          <p:nvPr/>
        </p:nvSpPr>
        <p:spPr bwMode="auto">
          <a:xfrm>
            <a:off x="2590800" y="6448425"/>
            <a:ext cx="12112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Semilunar valves open</a:t>
            </a:r>
          </a:p>
        </p:txBody>
      </p:sp>
      <p:sp>
        <p:nvSpPr>
          <p:cNvPr id="25638" name="Text Box 124"/>
          <p:cNvSpPr txBox="1">
            <a:spLocks noChangeArrowheads="1"/>
          </p:cNvSpPr>
          <p:nvPr/>
        </p:nvSpPr>
        <p:spPr bwMode="auto">
          <a:xfrm>
            <a:off x="2066925" y="6613525"/>
            <a:ext cx="2206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(b)</a:t>
            </a:r>
          </a:p>
        </p:txBody>
      </p:sp>
      <p:pic>
        <p:nvPicPr>
          <p:cNvPr id="25639" name="Picture 126" descr="sal03717_19_19_arrow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1698625"/>
            <a:ext cx="64452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0" name="Picture 127" descr="sal03717_19_19_arrow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6122">
            <a:off x="3457575" y="1487488"/>
            <a:ext cx="160338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1" name="Line 28"/>
          <p:cNvSpPr>
            <a:spLocks noChangeShapeType="1"/>
          </p:cNvSpPr>
          <p:nvPr/>
        </p:nvSpPr>
        <p:spPr bwMode="auto">
          <a:xfrm>
            <a:off x="2522538" y="1828800"/>
            <a:ext cx="1820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2" name="Line 31"/>
          <p:cNvSpPr>
            <a:spLocks noChangeShapeType="1"/>
          </p:cNvSpPr>
          <p:nvPr/>
        </p:nvSpPr>
        <p:spPr bwMode="auto">
          <a:xfrm>
            <a:off x="2724150" y="2279650"/>
            <a:ext cx="14160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43" name="Picture 128" descr="sal03717_19_19_arrow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5263" y="2003425"/>
            <a:ext cx="225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129" descr="sal03717_19_19_arrow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40413" y="2333625"/>
            <a:ext cx="4778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5" name="Picture 130" descr="sal03717_19_19_arrow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47656">
            <a:off x="5867400" y="3959225"/>
            <a:ext cx="3238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6" name="Picture 131" descr="sal03717_19_19_arrow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4799013"/>
            <a:ext cx="203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7" name="Picture 132" descr="sal03717_19_19_arrow0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55925" y="4346575"/>
            <a:ext cx="44926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8" name="Picture 133" descr="sal03717_19_19_arrow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73350" y="3744913"/>
            <a:ext cx="938213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25" descr="sal03717_19_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52438"/>
            <a:ext cx="4651375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19.20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701675" y="195263"/>
            <a:ext cx="7740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6629" name="Freeform 228"/>
          <p:cNvSpPr>
            <a:spLocks/>
          </p:cNvSpPr>
          <p:nvPr/>
        </p:nvSpPr>
        <p:spPr bwMode="auto">
          <a:xfrm>
            <a:off x="2755900" y="711200"/>
            <a:ext cx="47625" cy="1304925"/>
          </a:xfrm>
          <a:custGeom>
            <a:avLst/>
            <a:gdLst>
              <a:gd name="T0" fmla="*/ 2147483647 w 30"/>
              <a:gd name="T1" fmla="*/ 0 h 822"/>
              <a:gd name="T2" fmla="*/ 0 w 30"/>
              <a:gd name="T3" fmla="*/ 0 h 822"/>
              <a:gd name="T4" fmla="*/ 0 w 30"/>
              <a:gd name="T5" fmla="*/ 2147483647 h 822"/>
              <a:gd name="T6" fmla="*/ 2147483647 w 30"/>
              <a:gd name="T7" fmla="*/ 2147483647 h 822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822"/>
              <a:gd name="T14" fmla="*/ 30 w 30"/>
              <a:gd name="T15" fmla="*/ 822 h 8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822">
                <a:moveTo>
                  <a:pt x="30" y="0"/>
                </a:moveTo>
                <a:lnTo>
                  <a:pt x="0" y="0"/>
                </a:lnTo>
                <a:lnTo>
                  <a:pt x="0" y="822"/>
                </a:lnTo>
                <a:lnTo>
                  <a:pt x="30" y="82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Line 229"/>
          <p:cNvSpPr>
            <a:spLocks noChangeShapeType="1"/>
          </p:cNvSpPr>
          <p:nvPr/>
        </p:nvSpPr>
        <p:spPr bwMode="auto">
          <a:xfrm flipH="1" flipV="1">
            <a:off x="2755900" y="920750"/>
            <a:ext cx="396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Line 230"/>
          <p:cNvSpPr>
            <a:spLocks noChangeShapeType="1"/>
          </p:cNvSpPr>
          <p:nvPr/>
        </p:nvSpPr>
        <p:spPr bwMode="auto">
          <a:xfrm flipH="1" flipV="1">
            <a:off x="2755900" y="1152525"/>
            <a:ext cx="396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231"/>
          <p:cNvSpPr>
            <a:spLocks noChangeShapeType="1"/>
          </p:cNvSpPr>
          <p:nvPr/>
        </p:nvSpPr>
        <p:spPr bwMode="auto">
          <a:xfrm flipH="1">
            <a:off x="2755900" y="1381125"/>
            <a:ext cx="476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Line 232"/>
          <p:cNvSpPr>
            <a:spLocks noChangeShapeType="1"/>
          </p:cNvSpPr>
          <p:nvPr/>
        </p:nvSpPr>
        <p:spPr bwMode="auto">
          <a:xfrm flipH="1" flipV="1">
            <a:off x="2755900" y="1612900"/>
            <a:ext cx="396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Line 233"/>
          <p:cNvSpPr>
            <a:spLocks noChangeShapeType="1"/>
          </p:cNvSpPr>
          <p:nvPr/>
        </p:nvSpPr>
        <p:spPr bwMode="auto">
          <a:xfrm flipH="1" flipV="1">
            <a:off x="2755900" y="1816100"/>
            <a:ext cx="396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Freeform 234"/>
          <p:cNvSpPr>
            <a:spLocks/>
          </p:cNvSpPr>
          <p:nvPr/>
        </p:nvSpPr>
        <p:spPr bwMode="auto">
          <a:xfrm>
            <a:off x="2755900" y="2295525"/>
            <a:ext cx="47625" cy="466725"/>
          </a:xfrm>
          <a:custGeom>
            <a:avLst/>
            <a:gdLst>
              <a:gd name="T0" fmla="*/ 2147483647 w 30"/>
              <a:gd name="T1" fmla="*/ 0 h 294"/>
              <a:gd name="T2" fmla="*/ 0 w 30"/>
              <a:gd name="T3" fmla="*/ 0 h 294"/>
              <a:gd name="T4" fmla="*/ 0 w 30"/>
              <a:gd name="T5" fmla="*/ 2147483647 h 294"/>
              <a:gd name="T6" fmla="*/ 2147483647 w 30"/>
              <a:gd name="T7" fmla="*/ 2147483647 h 294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294"/>
              <a:gd name="T14" fmla="*/ 30 w 30"/>
              <a:gd name="T15" fmla="*/ 294 h 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294">
                <a:moveTo>
                  <a:pt x="30" y="0"/>
                </a:moveTo>
                <a:lnTo>
                  <a:pt x="0" y="0"/>
                </a:lnTo>
                <a:lnTo>
                  <a:pt x="0" y="294"/>
                </a:lnTo>
                <a:lnTo>
                  <a:pt x="30" y="29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Line 235"/>
          <p:cNvSpPr>
            <a:spLocks noChangeShapeType="1"/>
          </p:cNvSpPr>
          <p:nvPr/>
        </p:nvSpPr>
        <p:spPr bwMode="auto">
          <a:xfrm flipH="1">
            <a:off x="2755900" y="2543175"/>
            <a:ext cx="476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Line 236"/>
          <p:cNvSpPr>
            <a:spLocks noChangeShapeType="1"/>
          </p:cNvSpPr>
          <p:nvPr/>
        </p:nvSpPr>
        <p:spPr bwMode="auto">
          <a:xfrm>
            <a:off x="3556000" y="895350"/>
            <a:ext cx="0" cy="1841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Line 237"/>
          <p:cNvSpPr>
            <a:spLocks noChangeShapeType="1"/>
          </p:cNvSpPr>
          <p:nvPr/>
        </p:nvSpPr>
        <p:spPr bwMode="auto">
          <a:xfrm>
            <a:off x="2930525" y="1295400"/>
            <a:ext cx="1714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Line 238"/>
          <p:cNvSpPr>
            <a:spLocks noChangeShapeType="1"/>
          </p:cNvSpPr>
          <p:nvPr/>
        </p:nvSpPr>
        <p:spPr bwMode="auto">
          <a:xfrm flipH="1">
            <a:off x="4225925" y="1133475"/>
            <a:ext cx="1079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Freeform 239"/>
          <p:cNvSpPr>
            <a:spLocks/>
          </p:cNvSpPr>
          <p:nvPr/>
        </p:nvSpPr>
        <p:spPr bwMode="auto">
          <a:xfrm>
            <a:off x="4711700" y="936625"/>
            <a:ext cx="196850" cy="257175"/>
          </a:xfrm>
          <a:custGeom>
            <a:avLst/>
            <a:gdLst>
              <a:gd name="T0" fmla="*/ 0 w 124"/>
              <a:gd name="T1" fmla="*/ 0 h 162"/>
              <a:gd name="T2" fmla="*/ 2147483647 w 124"/>
              <a:gd name="T3" fmla="*/ 2147483647 h 162"/>
              <a:gd name="T4" fmla="*/ 2147483647 w 124"/>
              <a:gd name="T5" fmla="*/ 2147483647 h 162"/>
              <a:gd name="T6" fmla="*/ 0 60000 65536"/>
              <a:gd name="T7" fmla="*/ 0 60000 65536"/>
              <a:gd name="T8" fmla="*/ 0 60000 65536"/>
              <a:gd name="T9" fmla="*/ 0 w 124"/>
              <a:gd name="T10" fmla="*/ 0 h 162"/>
              <a:gd name="T11" fmla="*/ 124 w 124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62">
                <a:moveTo>
                  <a:pt x="0" y="0"/>
                </a:moveTo>
                <a:lnTo>
                  <a:pt x="76" y="162"/>
                </a:lnTo>
                <a:lnTo>
                  <a:pt x="124" y="16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1" name="Line 240"/>
          <p:cNvSpPr>
            <a:spLocks noChangeShapeType="1"/>
          </p:cNvSpPr>
          <p:nvPr/>
        </p:nvSpPr>
        <p:spPr bwMode="auto">
          <a:xfrm flipH="1">
            <a:off x="4121150" y="2287588"/>
            <a:ext cx="177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2" name="Line 241"/>
          <p:cNvSpPr>
            <a:spLocks noChangeShapeType="1"/>
          </p:cNvSpPr>
          <p:nvPr/>
        </p:nvSpPr>
        <p:spPr bwMode="auto">
          <a:xfrm flipH="1">
            <a:off x="4908550" y="2771775"/>
            <a:ext cx="825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3" name="Freeform 242"/>
          <p:cNvSpPr>
            <a:spLocks/>
          </p:cNvSpPr>
          <p:nvPr/>
        </p:nvSpPr>
        <p:spPr bwMode="auto">
          <a:xfrm>
            <a:off x="4883150" y="1619250"/>
            <a:ext cx="203200" cy="257175"/>
          </a:xfrm>
          <a:custGeom>
            <a:avLst/>
            <a:gdLst>
              <a:gd name="T0" fmla="*/ 0 w 128"/>
              <a:gd name="T1" fmla="*/ 2147483647 h 162"/>
              <a:gd name="T2" fmla="*/ 2147483647 w 128"/>
              <a:gd name="T3" fmla="*/ 0 h 162"/>
              <a:gd name="T4" fmla="*/ 2147483647 w 128"/>
              <a:gd name="T5" fmla="*/ 0 h 162"/>
              <a:gd name="T6" fmla="*/ 0 60000 65536"/>
              <a:gd name="T7" fmla="*/ 0 60000 65536"/>
              <a:gd name="T8" fmla="*/ 0 60000 65536"/>
              <a:gd name="T9" fmla="*/ 0 w 128"/>
              <a:gd name="T10" fmla="*/ 0 h 162"/>
              <a:gd name="T11" fmla="*/ 128 w 12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162">
                <a:moveTo>
                  <a:pt x="0" y="162"/>
                </a:moveTo>
                <a:lnTo>
                  <a:pt x="88" y="0"/>
                </a:lnTo>
                <a:lnTo>
                  <a:pt x="128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4" name="Freeform 243"/>
          <p:cNvSpPr>
            <a:spLocks/>
          </p:cNvSpPr>
          <p:nvPr/>
        </p:nvSpPr>
        <p:spPr bwMode="auto">
          <a:xfrm>
            <a:off x="4121150" y="1552575"/>
            <a:ext cx="196850" cy="473075"/>
          </a:xfrm>
          <a:custGeom>
            <a:avLst/>
            <a:gdLst>
              <a:gd name="T0" fmla="*/ 0 w 124"/>
              <a:gd name="T1" fmla="*/ 2147483647 h 298"/>
              <a:gd name="T2" fmla="*/ 2147483647 w 124"/>
              <a:gd name="T3" fmla="*/ 0 h 298"/>
              <a:gd name="T4" fmla="*/ 2147483647 w 124"/>
              <a:gd name="T5" fmla="*/ 0 h 298"/>
              <a:gd name="T6" fmla="*/ 0 60000 65536"/>
              <a:gd name="T7" fmla="*/ 0 60000 65536"/>
              <a:gd name="T8" fmla="*/ 0 60000 65536"/>
              <a:gd name="T9" fmla="*/ 0 w 124"/>
              <a:gd name="T10" fmla="*/ 0 h 298"/>
              <a:gd name="T11" fmla="*/ 124 w 124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298">
                <a:moveTo>
                  <a:pt x="0" y="298"/>
                </a:moveTo>
                <a:lnTo>
                  <a:pt x="66" y="0"/>
                </a:lnTo>
                <a:lnTo>
                  <a:pt x="12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5" name="Freeform 244"/>
          <p:cNvSpPr>
            <a:spLocks/>
          </p:cNvSpPr>
          <p:nvPr/>
        </p:nvSpPr>
        <p:spPr bwMode="auto">
          <a:xfrm>
            <a:off x="3044825" y="1717675"/>
            <a:ext cx="130175" cy="168275"/>
          </a:xfrm>
          <a:custGeom>
            <a:avLst/>
            <a:gdLst>
              <a:gd name="T0" fmla="*/ 0 w 82"/>
              <a:gd name="T1" fmla="*/ 2147483647 h 106"/>
              <a:gd name="T2" fmla="*/ 2147483647 w 82"/>
              <a:gd name="T3" fmla="*/ 0 h 106"/>
              <a:gd name="T4" fmla="*/ 2147483647 w 82"/>
              <a:gd name="T5" fmla="*/ 0 h 106"/>
              <a:gd name="T6" fmla="*/ 0 60000 65536"/>
              <a:gd name="T7" fmla="*/ 0 60000 65536"/>
              <a:gd name="T8" fmla="*/ 0 60000 65536"/>
              <a:gd name="T9" fmla="*/ 0 w 82"/>
              <a:gd name="T10" fmla="*/ 0 h 106"/>
              <a:gd name="T11" fmla="*/ 82 w 82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" h="106">
                <a:moveTo>
                  <a:pt x="0" y="106"/>
                </a:moveTo>
                <a:lnTo>
                  <a:pt x="24" y="0"/>
                </a:lnTo>
                <a:lnTo>
                  <a:pt x="82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6" name="Freeform 245"/>
          <p:cNvSpPr>
            <a:spLocks/>
          </p:cNvSpPr>
          <p:nvPr/>
        </p:nvSpPr>
        <p:spPr bwMode="auto">
          <a:xfrm>
            <a:off x="2425700" y="5791200"/>
            <a:ext cx="57150" cy="95250"/>
          </a:xfrm>
          <a:custGeom>
            <a:avLst/>
            <a:gdLst>
              <a:gd name="T0" fmla="*/ 2147483647 w 36"/>
              <a:gd name="T1" fmla="*/ 2147483647 h 60"/>
              <a:gd name="T2" fmla="*/ 2147483647 w 36"/>
              <a:gd name="T3" fmla="*/ 0 h 60"/>
              <a:gd name="T4" fmla="*/ 2147483647 w 36"/>
              <a:gd name="T5" fmla="*/ 0 h 60"/>
              <a:gd name="T6" fmla="*/ 2147483647 w 36"/>
              <a:gd name="T7" fmla="*/ 0 h 60"/>
              <a:gd name="T8" fmla="*/ 2147483647 w 36"/>
              <a:gd name="T9" fmla="*/ 2147483647 h 60"/>
              <a:gd name="T10" fmla="*/ 2147483647 w 36"/>
              <a:gd name="T11" fmla="*/ 2147483647 h 60"/>
              <a:gd name="T12" fmla="*/ 2147483647 w 36"/>
              <a:gd name="T13" fmla="*/ 2147483647 h 60"/>
              <a:gd name="T14" fmla="*/ 2147483647 w 36"/>
              <a:gd name="T15" fmla="*/ 2147483647 h 60"/>
              <a:gd name="T16" fmla="*/ 0 w 36"/>
              <a:gd name="T17" fmla="*/ 2147483647 h 60"/>
              <a:gd name="T18" fmla="*/ 0 w 36"/>
              <a:gd name="T19" fmla="*/ 2147483647 h 60"/>
              <a:gd name="T20" fmla="*/ 2147483647 w 36"/>
              <a:gd name="T21" fmla="*/ 2147483647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"/>
              <a:gd name="T34" fmla="*/ 0 h 60"/>
              <a:gd name="T35" fmla="*/ 36 w 36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" h="60">
                <a:moveTo>
                  <a:pt x="20" y="14"/>
                </a:moveTo>
                <a:lnTo>
                  <a:pt x="34" y="0"/>
                </a:lnTo>
                <a:lnTo>
                  <a:pt x="36" y="0"/>
                </a:lnTo>
                <a:lnTo>
                  <a:pt x="30" y="26"/>
                </a:lnTo>
                <a:lnTo>
                  <a:pt x="26" y="60"/>
                </a:lnTo>
                <a:lnTo>
                  <a:pt x="12" y="30"/>
                </a:lnTo>
                <a:lnTo>
                  <a:pt x="0" y="6"/>
                </a:lnTo>
                <a:lnTo>
                  <a:pt x="20" y="14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Freeform 246"/>
          <p:cNvSpPr>
            <a:spLocks/>
          </p:cNvSpPr>
          <p:nvPr/>
        </p:nvSpPr>
        <p:spPr bwMode="auto">
          <a:xfrm>
            <a:off x="2716213" y="6305550"/>
            <a:ext cx="76200" cy="88900"/>
          </a:xfrm>
          <a:custGeom>
            <a:avLst/>
            <a:gdLst>
              <a:gd name="T0" fmla="*/ 2147483647 w 48"/>
              <a:gd name="T1" fmla="*/ 2147483647 h 56"/>
              <a:gd name="T2" fmla="*/ 2147483647 w 48"/>
              <a:gd name="T3" fmla="*/ 0 h 56"/>
              <a:gd name="T4" fmla="*/ 2147483647 w 48"/>
              <a:gd name="T5" fmla="*/ 0 h 56"/>
              <a:gd name="T6" fmla="*/ 2147483647 w 48"/>
              <a:gd name="T7" fmla="*/ 0 h 56"/>
              <a:gd name="T8" fmla="*/ 2147483647 w 48"/>
              <a:gd name="T9" fmla="*/ 2147483647 h 56"/>
              <a:gd name="T10" fmla="*/ 2147483647 w 48"/>
              <a:gd name="T11" fmla="*/ 2147483647 h 56"/>
              <a:gd name="T12" fmla="*/ 2147483647 w 48"/>
              <a:gd name="T13" fmla="*/ 2147483647 h 56"/>
              <a:gd name="T14" fmla="*/ 0 w 48"/>
              <a:gd name="T15" fmla="*/ 2147483647 h 56"/>
              <a:gd name="T16" fmla="*/ 0 w 48"/>
              <a:gd name="T17" fmla="*/ 2147483647 h 56"/>
              <a:gd name="T18" fmla="*/ 2147483647 w 48"/>
              <a:gd name="T19" fmla="*/ 2147483647 h 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"/>
              <a:gd name="T31" fmla="*/ 0 h 56"/>
              <a:gd name="T32" fmla="*/ 48 w 48"/>
              <a:gd name="T33" fmla="*/ 56 h 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" h="56">
                <a:moveTo>
                  <a:pt x="20" y="20"/>
                </a:moveTo>
                <a:lnTo>
                  <a:pt x="26" y="0"/>
                </a:lnTo>
                <a:lnTo>
                  <a:pt x="28" y="0"/>
                </a:lnTo>
                <a:lnTo>
                  <a:pt x="48" y="56"/>
                </a:lnTo>
                <a:lnTo>
                  <a:pt x="22" y="38"/>
                </a:lnTo>
                <a:lnTo>
                  <a:pt x="0" y="22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Freeform 247"/>
          <p:cNvSpPr>
            <a:spLocks/>
          </p:cNvSpPr>
          <p:nvPr/>
        </p:nvSpPr>
        <p:spPr bwMode="auto">
          <a:xfrm>
            <a:off x="3675063" y="6310313"/>
            <a:ext cx="92075" cy="76200"/>
          </a:xfrm>
          <a:custGeom>
            <a:avLst/>
            <a:gdLst>
              <a:gd name="T0" fmla="*/ 2147483647 w 58"/>
              <a:gd name="T1" fmla="*/ 2147483647 h 48"/>
              <a:gd name="T2" fmla="*/ 2147483647 w 58"/>
              <a:gd name="T3" fmla="*/ 0 h 48"/>
              <a:gd name="T4" fmla="*/ 2147483647 w 58"/>
              <a:gd name="T5" fmla="*/ 0 h 48"/>
              <a:gd name="T6" fmla="*/ 2147483647 w 58"/>
              <a:gd name="T7" fmla="*/ 0 h 48"/>
              <a:gd name="T8" fmla="*/ 2147483647 w 58"/>
              <a:gd name="T9" fmla="*/ 2147483647 h 48"/>
              <a:gd name="T10" fmla="*/ 2147483647 w 58"/>
              <a:gd name="T11" fmla="*/ 2147483647 h 48"/>
              <a:gd name="T12" fmla="*/ 2147483647 w 58"/>
              <a:gd name="T13" fmla="*/ 2147483647 h 48"/>
              <a:gd name="T14" fmla="*/ 2147483647 w 58"/>
              <a:gd name="T15" fmla="*/ 2147483647 h 48"/>
              <a:gd name="T16" fmla="*/ 2147483647 w 58"/>
              <a:gd name="T17" fmla="*/ 2147483647 h 48"/>
              <a:gd name="T18" fmla="*/ 0 w 58"/>
              <a:gd name="T19" fmla="*/ 2147483647 h 48"/>
              <a:gd name="T20" fmla="*/ 2147483647 w 58"/>
              <a:gd name="T21" fmla="*/ 2147483647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48"/>
              <a:gd name="T35" fmla="*/ 58 w 58"/>
              <a:gd name="T36" fmla="*/ 48 h 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48">
                <a:moveTo>
                  <a:pt x="20" y="20"/>
                </a:moveTo>
                <a:lnTo>
                  <a:pt x="20" y="0"/>
                </a:lnTo>
                <a:lnTo>
                  <a:pt x="22" y="0"/>
                </a:lnTo>
                <a:lnTo>
                  <a:pt x="38" y="20"/>
                </a:lnTo>
                <a:lnTo>
                  <a:pt x="58" y="48"/>
                </a:lnTo>
                <a:lnTo>
                  <a:pt x="26" y="36"/>
                </a:lnTo>
                <a:lnTo>
                  <a:pt x="2" y="28"/>
                </a:lnTo>
                <a:lnTo>
                  <a:pt x="0" y="28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9" name="Freeform 248"/>
          <p:cNvSpPr>
            <a:spLocks/>
          </p:cNvSpPr>
          <p:nvPr/>
        </p:nvSpPr>
        <p:spPr bwMode="auto">
          <a:xfrm>
            <a:off x="2873375" y="6099175"/>
            <a:ext cx="57150" cy="95250"/>
          </a:xfrm>
          <a:custGeom>
            <a:avLst/>
            <a:gdLst>
              <a:gd name="T0" fmla="*/ 2147483647 w 36"/>
              <a:gd name="T1" fmla="*/ 2147483647 h 60"/>
              <a:gd name="T2" fmla="*/ 2147483647 w 36"/>
              <a:gd name="T3" fmla="*/ 0 h 60"/>
              <a:gd name="T4" fmla="*/ 2147483647 w 36"/>
              <a:gd name="T5" fmla="*/ 0 h 60"/>
              <a:gd name="T6" fmla="*/ 2147483647 w 36"/>
              <a:gd name="T7" fmla="*/ 0 h 60"/>
              <a:gd name="T8" fmla="*/ 2147483647 w 36"/>
              <a:gd name="T9" fmla="*/ 2147483647 h 60"/>
              <a:gd name="T10" fmla="*/ 2147483647 w 36"/>
              <a:gd name="T11" fmla="*/ 2147483647 h 60"/>
              <a:gd name="T12" fmla="*/ 2147483647 w 36"/>
              <a:gd name="T13" fmla="*/ 2147483647 h 60"/>
              <a:gd name="T14" fmla="*/ 2147483647 w 36"/>
              <a:gd name="T15" fmla="*/ 2147483647 h 60"/>
              <a:gd name="T16" fmla="*/ 0 w 36"/>
              <a:gd name="T17" fmla="*/ 2147483647 h 60"/>
              <a:gd name="T18" fmla="*/ 0 w 36"/>
              <a:gd name="T19" fmla="*/ 2147483647 h 60"/>
              <a:gd name="T20" fmla="*/ 2147483647 w 36"/>
              <a:gd name="T21" fmla="*/ 2147483647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"/>
              <a:gd name="T34" fmla="*/ 0 h 60"/>
              <a:gd name="T35" fmla="*/ 36 w 36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" h="60">
                <a:moveTo>
                  <a:pt x="20" y="16"/>
                </a:moveTo>
                <a:lnTo>
                  <a:pt x="32" y="0"/>
                </a:lnTo>
                <a:lnTo>
                  <a:pt x="34" y="0"/>
                </a:lnTo>
                <a:lnTo>
                  <a:pt x="34" y="26"/>
                </a:lnTo>
                <a:lnTo>
                  <a:pt x="36" y="60"/>
                </a:lnTo>
                <a:lnTo>
                  <a:pt x="16" y="32"/>
                </a:lnTo>
                <a:lnTo>
                  <a:pt x="0" y="12"/>
                </a:lnTo>
                <a:lnTo>
                  <a:pt x="0" y="10"/>
                </a:lnTo>
                <a:lnTo>
                  <a:pt x="20" y="16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0" name="Freeform 249"/>
          <p:cNvSpPr>
            <a:spLocks/>
          </p:cNvSpPr>
          <p:nvPr/>
        </p:nvSpPr>
        <p:spPr bwMode="auto">
          <a:xfrm>
            <a:off x="3829050" y="6143625"/>
            <a:ext cx="53975" cy="92075"/>
          </a:xfrm>
          <a:custGeom>
            <a:avLst/>
            <a:gdLst>
              <a:gd name="T0" fmla="*/ 2147483647 w 34"/>
              <a:gd name="T1" fmla="*/ 2147483647 h 58"/>
              <a:gd name="T2" fmla="*/ 2147483647 w 34"/>
              <a:gd name="T3" fmla="*/ 0 h 58"/>
              <a:gd name="T4" fmla="*/ 2147483647 w 34"/>
              <a:gd name="T5" fmla="*/ 0 h 58"/>
              <a:gd name="T6" fmla="*/ 2147483647 w 34"/>
              <a:gd name="T7" fmla="*/ 0 h 58"/>
              <a:gd name="T8" fmla="*/ 2147483647 w 34"/>
              <a:gd name="T9" fmla="*/ 2147483647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0 w 34"/>
              <a:gd name="T17" fmla="*/ 0 h 58"/>
              <a:gd name="T18" fmla="*/ 0 w 34"/>
              <a:gd name="T19" fmla="*/ 0 h 58"/>
              <a:gd name="T20" fmla="*/ 2147483647 w 34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58"/>
              <a:gd name="T35" fmla="*/ 34 w 34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58">
                <a:moveTo>
                  <a:pt x="18" y="10"/>
                </a:moveTo>
                <a:lnTo>
                  <a:pt x="34" y="0"/>
                </a:lnTo>
                <a:lnTo>
                  <a:pt x="28" y="24"/>
                </a:lnTo>
                <a:lnTo>
                  <a:pt x="18" y="58"/>
                </a:lnTo>
                <a:lnTo>
                  <a:pt x="8" y="26"/>
                </a:lnTo>
                <a:lnTo>
                  <a:pt x="0" y="0"/>
                </a:lnTo>
                <a:lnTo>
                  <a:pt x="18" y="10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1" name="Freeform 250"/>
          <p:cNvSpPr>
            <a:spLocks/>
          </p:cNvSpPr>
          <p:nvPr/>
        </p:nvSpPr>
        <p:spPr bwMode="auto">
          <a:xfrm>
            <a:off x="4797425" y="6111875"/>
            <a:ext cx="53975" cy="95250"/>
          </a:xfrm>
          <a:custGeom>
            <a:avLst/>
            <a:gdLst>
              <a:gd name="T0" fmla="*/ 2147483647 w 34"/>
              <a:gd name="T1" fmla="*/ 2147483647 h 60"/>
              <a:gd name="T2" fmla="*/ 0 w 34"/>
              <a:gd name="T3" fmla="*/ 2147483647 h 60"/>
              <a:gd name="T4" fmla="*/ 0 w 34"/>
              <a:gd name="T5" fmla="*/ 2147483647 h 60"/>
              <a:gd name="T6" fmla="*/ 0 w 34"/>
              <a:gd name="T7" fmla="*/ 2147483647 h 60"/>
              <a:gd name="T8" fmla="*/ 2147483647 w 34"/>
              <a:gd name="T9" fmla="*/ 0 h 60"/>
              <a:gd name="T10" fmla="*/ 2147483647 w 34"/>
              <a:gd name="T11" fmla="*/ 0 h 60"/>
              <a:gd name="T12" fmla="*/ 2147483647 w 34"/>
              <a:gd name="T13" fmla="*/ 2147483647 h 60"/>
              <a:gd name="T14" fmla="*/ 2147483647 w 34"/>
              <a:gd name="T15" fmla="*/ 2147483647 h 60"/>
              <a:gd name="T16" fmla="*/ 2147483647 w 34"/>
              <a:gd name="T17" fmla="*/ 2147483647 h 60"/>
              <a:gd name="T18" fmla="*/ 2147483647 w 34"/>
              <a:gd name="T19" fmla="*/ 2147483647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"/>
              <a:gd name="T31" fmla="*/ 0 h 60"/>
              <a:gd name="T32" fmla="*/ 34 w 34"/>
              <a:gd name="T33" fmla="*/ 60 h 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" h="60">
                <a:moveTo>
                  <a:pt x="16" y="46"/>
                </a:moveTo>
                <a:lnTo>
                  <a:pt x="0" y="60"/>
                </a:lnTo>
                <a:lnTo>
                  <a:pt x="0" y="58"/>
                </a:lnTo>
                <a:lnTo>
                  <a:pt x="10" y="0"/>
                </a:lnTo>
                <a:lnTo>
                  <a:pt x="24" y="30"/>
                </a:lnTo>
                <a:lnTo>
                  <a:pt x="34" y="54"/>
                </a:lnTo>
                <a:lnTo>
                  <a:pt x="34" y="56"/>
                </a:lnTo>
                <a:lnTo>
                  <a:pt x="16" y="46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2" name="Freeform 251"/>
          <p:cNvSpPr>
            <a:spLocks/>
          </p:cNvSpPr>
          <p:nvPr/>
        </p:nvSpPr>
        <p:spPr bwMode="auto">
          <a:xfrm>
            <a:off x="5705475" y="6080125"/>
            <a:ext cx="69850" cy="95250"/>
          </a:xfrm>
          <a:custGeom>
            <a:avLst/>
            <a:gdLst>
              <a:gd name="T0" fmla="*/ 2147483647 w 44"/>
              <a:gd name="T1" fmla="*/ 2147483647 h 60"/>
              <a:gd name="T2" fmla="*/ 2147483647 w 44"/>
              <a:gd name="T3" fmla="*/ 2147483647 h 60"/>
              <a:gd name="T4" fmla="*/ 2147483647 w 44"/>
              <a:gd name="T5" fmla="*/ 2147483647 h 60"/>
              <a:gd name="T6" fmla="*/ 2147483647 w 44"/>
              <a:gd name="T7" fmla="*/ 2147483647 h 60"/>
              <a:gd name="T8" fmla="*/ 0 w 44"/>
              <a:gd name="T9" fmla="*/ 0 h 60"/>
              <a:gd name="T10" fmla="*/ 0 w 44"/>
              <a:gd name="T11" fmla="*/ 0 h 60"/>
              <a:gd name="T12" fmla="*/ 2147483647 w 44"/>
              <a:gd name="T13" fmla="*/ 2147483647 h 60"/>
              <a:gd name="T14" fmla="*/ 2147483647 w 44"/>
              <a:gd name="T15" fmla="*/ 2147483647 h 60"/>
              <a:gd name="T16" fmla="*/ 2147483647 w 44"/>
              <a:gd name="T17" fmla="*/ 2147483647 h 60"/>
              <a:gd name="T18" fmla="*/ 2147483647 w 44"/>
              <a:gd name="T19" fmla="*/ 2147483647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"/>
              <a:gd name="T31" fmla="*/ 0 h 60"/>
              <a:gd name="T32" fmla="*/ 44 w 44"/>
              <a:gd name="T33" fmla="*/ 60 h 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" h="60">
                <a:moveTo>
                  <a:pt x="24" y="42"/>
                </a:moveTo>
                <a:lnTo>
                  <a:pt x="14" y="60"/>
                </a:lnTo>
                <a:lnTo>
                  <a:pt x="12" y="60"/>
                </a:lnTo>
                <a:lnTo>
                  <a:pt x="0" y="0"/>
                </a:lnTo>
                <a:lnTo>
                  <a:pt x="24" y="24"/>
                </a:lnTo>
                <a:lnTo>
                  <a:pt x="44" y="42"/>
                </a:lnTo>
                <a:lnTo>
                  <a:pt x="24" y="42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3" name="Freeform 252"/>
          <p:cNvSpPr>
            <a:spLocks/>
          </p:cNvSpPr>
          <p:nvPr/>
        </p:nvSpPr>
        <p:spPr bwMode="auto">
          <a:xfrm>
            <a:off x="6219825" y="5819775"/>
            <a:ext cx="53975" cy="95250"/>
          </a:xfrm>
          <a:custGeom>
            <a:avLst/>
            <a:gdLst>
              <a:gd name="T0" fmla="*/ 2147483647 w 34"/>
              <a:gd name="T1" fmla="*/ 2147483647 h 60"/>
              <a:gd name="T2" fmla="*/ 2147483647 w 34"/>
              <a:gd name="T3" fmla="*/ 0 h 60"/>
              <a:gd name="T4" fmla="*/ 2147483647 w 34"/>
              <a:gd name="T5" fmla="*/ 0 h 60"/>
              <a:gd name="T6" fmla="*/ 2147483647 w 34"/>
              <a:gd name="T7" fmla="*/ 0 h 60"/>
              <a:gd name="T8" fmla="*/ 2147483647 w 34"/>
              <a:gd name="T9" fmla="*/ 2147483647 h 60"/>
              <a:gd name="T10" fmla="*/ 2147483647 w 34"/>
              <a:gd name="T11" fmla="*/ 2147483647 h 60"/>
              <a:gd name="T12" fmla="*/ 2147483647 w 34"/>
              <a:gd name="T13" fmla="*/ 2147483647 h 60"/>
              <a:gd name="T14" fmla="*/ 0 w 34"/>
              <a:gd name="T15" fmla="*/ 2147483647 h 60"/>
              <a:gd name="T16" fmla="*/ 0 w 34"/>
              <a:gd name="T17" fmla="*/ 2147483647 h 60"/>
              <a:gd name="T18" fmla="*/ 2147483647 w 34"/>
              <a:gd name="T19" fmla="*/ 2147483647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"/>
              <a:gd name="T31" fmla="*/ 0 h 60"/>
              <a:gd name="T32" fmla="*/ 34 w 34"/>
              <a:gd name="T33" fmla="*/ 60 h 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" h="60">
                <a:moveTo>
                  <a:pt x="18" y="14"/>
                </a:moveTo>
                <a:lnTo>
                  <a:pt x="34" y="0"/>
                </a:lnTo>
                <a:lnTo>
                  <a:pt x="28" y="60"/>
                </a:lnTo>
                <a:lnTo>
                  <a:pt x="12" y="30"/>
                </a:lnTo>
                <a:lnTo>
                  <a:pt x="0" y="8"/>
                </a:lnTo>
                <a:lnTo>
                  <a:pt x="0" y="6"/>
                </a:lnTo>
                <a:lnTo>
                  <a:pt x="18" y="14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4" name="Freeform 253"/>
          <p:cNvSpPr>
            <a:spLocks/>
          </p:cNvSpPr>
          <p:nvPr/>
        </p:nvSpPr>
        <p:spPr bwMode="auto">
          <a:xfrm>
            <a:off x="5591175" y="5635625"/>
            <a:ext cx="73025" cy="92075"/>
          </a:xfrm>
          <a:custGeom>
            <a:avLst/>
            <a:gdLst>
              <a:gd name="T0" fmla="*/ 2147483647 w 46"/>
              <a:gd name="T1" fmla="*/ 2147483647 h 58"/>
              <a:gd name="T2" fmla="*/ 0 w 46"/>
              <a:gd name="T3" fmla="*/ 2147483647 h 58"/>
              <a:gd name="T4" fmla="*/ 0 w 46"/>
              <a:gd name="T5" fmla="*/ 2147483647 h 58"/>
              <a:gd name="T6" fmla="*/ 0 w 46"/>
              <a:gd name="T7" fmla="*/ 2147483647 h 58"/>
              <a:gd name="T8" fmla="*/ 2147483647 w 46"/>
              <a:gd name="T9" fmla="*/ 2147483647 h 58"/>
              <a:gd name="T10" fmla="*/ 2147483647 w 46"/>
              <a:gd name="T11" fmla="*/ 0 h 58"/>
              <a:gd name="T12" fmla="*/ 2147483647 w 46"/>
              <a:gd name="T13" fmla="*/ 0 h 58"/>
              <a:gd name="T14" fmla="*/ 2147483647 w 46"/>
              <a:gd name="T15" fmla="*/ 2147483647 h 58"/>
              <a:gd name="T16" fmla="*/ 2147483647 w 46"/>
              <a:gd name="T17" fmla="*/ 2147483647 h 58"/>
              <a:gd name="T18" fmla="*/ 2147483647 w 46"/>
              <a:gd name="T19" fmla="*/ 2147483647 h 58"/>
              <a:gd name="T20" fmla="*/ 2147483647 w 46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"/>
              <a:gd name="T34" fmla="*/ 0 h 58"/>
              <a:gd name="T35" fmla="*/ 46 w 46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" h="58">
                <a:moveTo>
                  <a:pt x="20" y="40"/>
                </a:moveTo>
                <a:lnTo>
                  <a:pt x="0" y="40"/>
                </a:lnTo>
                <a:lnTo>
                  <a:pt x="0" y="38"/>
                </a:lnTo>
                <a:lnTo>
                  <a:pt x="20" y="22"/>
                </a:lnTo>
                <a:lnTo>
                  <a:pt x="46" y="0"/>
                </a:lnTo>
                <a:lnTo>
                  <a:pt x="36" y="34"/>
                </a:lnTo>
                <a:lnTo>
                  <a:pt x="28" y="58"/>
                </a:lnTo>
                <a:lnTo>
                  <a:pt x="20" y="40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5" name="Freeform 254"/>
          <p:cNvSpPr>
            <a:spLocks/>
          </p:cNvSpPr>
          <p:nvPr/>
        </p:nvSpPr>
        <p:spPr bwMode="auto">
          <a:xfrm>
            <a:off x="5467350" y="5603875"/>
            <a:ext cx="82550" cy="88900"/>
          </a:xfrm>
          <a:custGeom>
            <a:avLst/>
            <a:gdLst>
              <a:gd name="T0" fmla="*/ 2147483647 w 52"/>
              <a:gd name="T1" fmla="*/ 2147483647 h 56"/>
              <a:gd name="T2" fmla="*/ 0 w 52"/>
              <a:gd name="T3" fmla="*/ 2147483647 h 56"/>
              <a:gd name="T4" fmla="*/ 0 w 52"/>
              <a:gd name="T5" fmla="*/ 2147483647 h 56"/>
              <a:gd name="T6" fmla="*/ 0 w 52"/>
              <a:gd name="T7" fmla="*/ 2147483647 h 56"/>
              <a:gd name="T8" fmla="*/ 2147483647 w 52"/>
              <a:gd name="T9" fmla="*/ 2147483647 h 56"/>
              <a:gd name="T10" fmla="*/ 2147483647 w 52"/>
              <a:gd name="T11" fmla="*/ 0 h 56"/>
              <a:gd name="T12" fmla="*/ 2147483647 w 52"/>
              <a:gd name="T13" fmla="*/ 0 h 56"/>
              <a:gd name="T14" fmla="*/ 2147483647 w 52"/>
              <a:gd name="T15" fmla="*/ 2147483647 h 56"/>
              <a:gd name="T16" fmla="*/ 2147483647 w 52"/>
              <a:gd name="T17" fmla="*/ 2147483647 h 56"/>
              <a:gd name="T18" fmla="*/ 2147483647 w 52"/>
              <a:gd name="T19" fmla="*/ 2147483647 h 56"/>
              <a:gd name="T20" fmla="*/ 2147483647 w 52"/>
              <a:gd name="T21" fmla="*/ 2147483647 h 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"/>
              <a:gd name="T34" fmla="*/ 0 h 56"/>
              <a:gd name="T35" fmla="*/ 52 w 52"/>
              <a:gd name="T36" fmla="*/ 56 h 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" h="56">
                <a:moveTo>
                  <a:pt x="20" y="36"/>
                </a:moveTo>
                <a:lnTo>
                  <a:pt x="0" y="34"/>
                </a:lnTo>
                <a:lnTo>
                  <a:pt x="24" y="20"/>
                </a:lnTo>
                <a:lnTo>
                  <a:pt x="52" y="0"/>
                </a:lnTo>
                <a:lnTo>
                  <a:pt x="38" y="32"/>
                </a:lnTo>
                <a:lnTo>
                  <a:pt x="28" y="56"/>
                </a:lnTo>
                <a:lnTo>
                  <a:pt x="20" y="36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6" name="Freeform 255"/>
          <p:cNvSpPr>
            <a:spLocks/>
          </p:cNvSpPr>
          <p:nvPr/>
        </p:nvSpPr>
        <p:spPr bwMode="auto">
          <a:xfrm>
            <a:off x="5591175" y="6169025"/>
            <a:ext cx="57150" cy="98425"/>
          </a:xfrm>
          <a:custGeom>
            <a:avLst/>
            <a:gdLst>
              <a:gd name="T0" fmla="*/ 2147483647 w 36"/>
              <a:gd name="T1" fmla="*/ 2147483647 h 62"/>
              <a:gd name="T2" fmla="*/ 2147483647 w 36"/>
              <a:gd name="T3" fmla="*/ 2147483647 h 62"/>
              <a:gd name="T4" fmla="*/ 0 w 36"/>
              <a:gd name="T5" fmla="*/ 2147483647 h 62"/>
              <a:gd name="T6" fmla="*/ 0 w 36"/>
              <a:gd name="T7" fmla="*/ 2147483647 h 62"/>
              <a:gd name="T8" fmla="*/ 2147483647 w 36"/>
              <a:gd name="T9" fmla="*/ 0 h 62"/>
              <a:gd name="T10" fmla="*/ 2147483647 w 36"/>
              <a:gd name="T11" fmla="*/ 0 h 62"/>
              <a:gd name="T12" fmla="*/ 2147483647 w 36"/>
              <a:gd name="T13" fmla="*/ 2147483647 h 62"/>
              <a:gd name="T14" fmla="*/ 2147483647 w 36"/>
              <a:gd name="T15" fmla="*/ 2147483647 h 62"/>
              <a:gd name="T16" fmla="*/ 2147483647 w 36"/>
              <a:gd name="T17" fmla="*/ 2147483647 h 62"/>
              <a:gd name="T18" fmla="*/ 2147483647 w 36"/>
              <a:gd name="T19" fmla="*/ 2147483647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"/>
              <a:gd name="T31" fmla="*/ 0 h 62"/>
              <a:gd name="T32" fmla="*/ 36 w 36"/>
              <a:gd name="T33" fmla="*/ 62 h 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" h="62">
                <a:moveTo>
                  <a:pt x="16" y="48"/>
                </a:moveTo>
                <a:lnTo>
                  <a:pt x="2" y="62"/>
                </a:lnTo>
                <a:lnTo>
                  <a:pt x="0" y="60"/>
                </a:lnTo>
                <a:lnTo>
                  <a:pt x="8" y="0"/>
                </a:lnTo>
                <a:lnTo>
                  <a:pt x="24" y="32"/>
                </a:lnTo>
                <a:lnTo>
                  <a:pt x="36" y="54"/>
                </a:lnTo>
                <a:lnTo>
                  <a:pt x="16" y="48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7" name="Freeform 256"/>
          <p:cNvSpPr>
            <a:spLocks/>
          </p:cNvSpPr>
          <p:nvPr/>
        </p:nvSpPr>
        <p:spPr bwMode="auto">
          <a:xfrm>
            <a:off x="6299200" y="6400800"/>
            <a:ext cx="53975" cy="92075"/>
          </a:xfrm>
          <a:custGeom>
            <a:avLst/>
            <a:gdLst>
              <a:gd name="T0" fmla="*/ 2147483647 w 34"/>
              <a:gd name="T1" fmla="*/ 2147483647 h 58"/>
              <a:gd name="T2" fmla="*/ 0 w 34"/>
              <a:gd name="T3" fmla="*/ 2147483647 h 58"/>
              <a:gd name="T4" fmla="*/ 0 w 34"/>
              <a:gd name="T5" fmla="*/ 2147483647 h 58"/>
              <a:gd name="T6" fmla="*/ 0 w 34"/>
              <a:gd name="T7" fmla="*/ 2147483647 h 58"/>
              <a:gd name="T8" fmla="*/ 2147483647 w 34"/>
              <a:gd name="T9" fmla="*/ 0 h 58"/>
              <a:gd name="T10" fmla="*/ 2147483647 w 34"/>
              <a:gd name="T11" fmla="*/ 0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2147483647 w 34"/>
              <a:gd name="T19" fmla="*/ 2147483647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"/>
              <a:gd name="T31" fmla="*/ 0 h 58"/>
              <a:gd name="T32" fmla="*/ 34 w 34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" h="58">
                <a:moveTo>
                  <a:pt x="18" y="46"/>
                </a:moveTo>
                <a:lnTo>
                  <a:pt x="0" y="56"/>
                </a:lnTo>
                <a:lnTo>
                  <a:pt x="20" y="0"/>
                </a:lnTo>
                <a:lnTo>
                  <a:pt x="28" y="32"/>
                </a:lnTo>
                <a:lnTo>
                  <a:pt x="34" y="58"/>
                </a:lnTo>
                <a:lnTo>
                  <a:pt x="18" y="46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8" name="Freeform 257"/>
          <p:cNvSpPr>
            <a:spLocks/>
          </p:cNvSpPr>
          <p:nvPr/>
        </p:nvSpPr>
        <p:spPr bwMode="auto">
          <a:xfrm>
            <a:off x="4619625" y="6308725"/>
            <a:ext cx="92075" cy="73025"/>
          </a:xfrm>
          <a:custGeom>
            <a:avLst/>
            <a:gdLst>
              <a:gd name="T0" fmla="*/ 2147483647 w 58"/>
              <a:gd name="T1" fmla="*/ 2147483647 h 46"/>
              <a:gd name="T2" fmla="*/ 2147483647 w 58"/>
              <a:gd name="T3" fmla="*/ 2147483647 h 46"/>
              <a:gd name="T4" fmla="*/ 2147483647 w 58"/>
              <a:gd name="T5" fmla="*/ 2147483647 h 46"/>
              <a:gd name="T6" fmla="*/ 2147483647 w 58"/>
              <a:gd name="T7" fmla="*/ 2147483647 h 46"/>
              <a:gd name="T8" fmla="*/ 0 w 58"/>
              <a:gd name="T9" fmla="*/ 0 h 46"/>
              <a:gd name="T10" fmla="*/ 0 w 58"/>
              <a:gd name="T11" fmla="*/ 0 h 46"/>
              <a:gd name="T12" fmla="*/ 2147483647 w 58"/>
              <a:gd name="T13" fmla="*/ 2147483647 h 46"/>
              <a:gd name="T14" fmla="*/ 2147483647 w 58"/>
              <a:gd name="T15" fmla="*/ 2147483647 h 46"/>
              <a:gd name="T16" fmla="*/ 2147483647 w 58"/>
              <a:gd name="T17" fmla="*/ 2147483647 h 46"/>
              <a:gd name="T18" fmla="*/ 2147483647 w 58"/>
              <a:gd name="T19" fmla="*/ 2147483647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"/>
              <a:gd name="T31" fmla="*/ 0 h 46"/>
              <a:gd name="T32" fmla="*/ 58 w 58"/>
              <a:gd name="T33" fmla="*/ 46 h 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" h="46">
                <a:moveTo>
                  <a:pt x="40" y="26"/>
                </a:moveTo>
                <a:lnTo>
                  <a:pt x="38" y="46"/>
                </a:lnTo>
                <a:lnTo>
                  <a:pt x="0" y="0"/>
                </a:lnTo>
                <a:lnTo>
                  <a:pt x="32" y="10"/>
                </a:lnTo>
                <a:lnTo>
                  <a:pt x="56" y="16"/>
                </a:lnTo>
                <a:lnTo>
                  <a:pt x="58" y="16"/>
                </a:lnTo>
                <a:lnTo>
                  <a:pt x="40" y="26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9" name="Freeform 258"/>
          <p:cNvSpPr>
            <a:spLocks/>
          </p:cNvSpPr>
          <p:nvPr/>
        </p:nvSpPr>
        <p:spPr bwMode="auto">
          <a:xfrm>
            <a:off x="2498725" y="6394450"/>
            <a:ext cx="57150" cy="92075"/>
          </a:xfrm>
          <a:custGeom>
            <a:avLst/>
            <a:gdLst>
              <a:gd name="T0" fmla="*/ 2147483647 w 36"/>
              <a:gd name="T1" fmla="*/ 2147483647 h 58"/>
              <a:gd name="T2" fmla="*/ 2147483647 w 36"/>
              <a:gd name="T3" fmla="*/ 2147483647 h 58"/>
              <a:gd name="T4" fmla="*/ 2147483647 w 36"/>
              <a:gd name="T5" fmla="*/ 2147483647 h 58"/>
              <a:gd name="T6" fmla="*/ 2147483647 w 36"/>
              <a:gd name="T7" fmla="*/ 2147483647 h 58"/>
              <a:gd name="T8" fmla="*/ 2147483647 w 36"/>
              <a:gd name="T9" fmla="*/ 0 h 58"/>
              <a:gd name="T10" fmla="*/ 2147483647 w 36"/>
              <a:gd name="T11" fmla="*/ 0 h 58"/>
              <a:gd name="T12" fmla="*/ 2147483647 w 36"/>
              <a:gd name="T13" fmla="*/ 2147483647 h 58"/>
              <a:gd name="T14" fmla="*/ 0 w 36"/>
              <a:gd name="T15" fmla="*/ 2147483647 h 58"/>
              <a:gd name="T16" fmla="*/ 0 w 36"/>
              <a:gd name="T17" fmla="*/ 2147483647 h 58"/>
              <a:gd name="T18" fmla="*/ 2147483647 w 36"/>
              <a:gd name="T19" fmla="*/ 2147483647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"/>
              <a:gd name="T31" fmla="*/ 0 h 58"/>
              <a:gd name="T32" fmla="*/ 36 w 36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" h="58">
                <a:moveTo>
                  <a:pt x="18" y="48"/>
                </a:moveTo>
                <a:lnTo>
                  <a:pt x="36" y="58"/>
                </a:lnTo>
                <a:lnTo>
                  <a:pt x="22" y="0"/>
                </a:lnTo>
                <a:lnTo>
                  <a:pt x="10" y="32"/>
                </a:lnTo>
                <a:lnTo>
                  <a:pt x="0" y="56"/>
                </a:lnTo>
                <a:lnTo>
                  <a:pt x="18" y="48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0" name="Freeform 259"/>
          <p:cNvSpPr>
            <a:spLocks/>
          </p:cNvSpPr>
          <p:nvPr/>
        </p:nvSpPr>
        <p:spPr bwMode="auto">
          <a:xfrm>
            <a:off x="6800850" y="5803900"/>
            <a:ext cx="60325" cy="25400"/>
          </a:xfrm>
          <a:custGeom>
            <a:avLst/>
            <a:gdLst>
              <a:gd name="T0" fmla="*/ 2147483647 w 38"/>
              <a:gd name="T1" fmla="*/ 0 h 16"/>
              <a:gd name="T2" fmla="*/ 2147483647 w 38"/>
              <a:gd name="T3" fmla="*/ 0 h 16"/>
              <a:gd name="T4" fmla="*/ 2147483647 w 38"/>
              <a:gd name="T5" fmla="*/ 2147483647 h 16"/>
              <a:gd name="T6" fmla="*/ 2147483647 w 38"/>
              <a:gd name="T7" fmla="*/ 2147483647 h 16"/>
              <a:gd name="T8" fmla="*/ 2147483647 w 38"/>
              <a:gd name="T9" fmla="*/ 2147483647 h 16"/>
              <a:gd name="T10" fmla="*/ 2147483647 w 38"/>
              <a:gd name="T11" fmla="*/ 2147483647 h 16"/>
              <a:gd name="T12" fmla="*/ 0 w 38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16"/>
              <a:gd name="T23" fmla="*/ 38 w 38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16">
                <a:moveTo>
                  <a:pt x="38" y="0"/>
                </a:moveTo>
                <a:lnTo>
                  <a:pt x="38" y="0"/>
                </a:lnTo>
                <a:lnTo>
                  <a:pt x="30" y="2"/>
                </a:lnTo>
                <a:lnTo>
                  <a:pt x="22" y="2"/>
                </a:lnTo>
                <a:lnTo>
                  <a:pt x="10" y="8"/>
                </a:lnTo>
                <a:lnTo>
                  <a:pt x="2" y="14"/>
                </a:lnTo>
                <a:lnTo>
                  <a:pt x="0" y="1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1" name="Freeform 260"/>
          <p:cNvSpPr>
            <a:spLocks/>
          </p:cNvSpPr>
          <p:nvPr/>
        </p:nvSpPr>
        <p:spPr bwMode="auto">
          <a:xfrm>
            <a:off x="6769100" y="5803900"/>
            <a:ext cx="53975" cy="44450"/>
          </a:xfrm>
          <a:custGeom>
            <a:avLst/>
            <a:gdLst>
              <a:gd name="T0" fmla="*/ 0 w 34"/>
              <a:gd name="T1" fmla="*/ 2147483647 h 28"/>
              <a:gd name="T2" fmla="*/ 2147483647 w 34"/>
              <a:gd name="T3" fmla="*/ 0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0 w 34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28"/>
              <a:gd name="T17" fmla="*/ 34 w 34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28">
                <a:moveTo>
                  <a:pt x="0" y="28"/>
                </a:moveTo>
                <a:lnTo>
                  <a:pt x="20" y="0"/>
                </a:lnTo>
                <a:lnTo>
                  <a:pt x="22" y="16"/>
                </a:lnTo>
                <a:lnTo>
                  <a:pt x="34" y="22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2" name="Freeform 261"/>
          <p:cNvSpPr>
            <a:spLocks/>
          </p:cNvSpPr>
          <p:nvPr/>
        </p:nvSpPr>
        <p:spPr bwMode="auto">
          <a:xfrm>
            <a:off x="6778625" y="5740400"/>
            <a:ext cx="66675" cy="28575"/>
          </a:xfrm>
          <a:custGeom>
            <a:avLst/>
            <a:gdLst>
              <a:gd name="T0" fmla="*/ 2147483647 w 42"/>
              <a:gd name="T1" fmla="*/ 0 h 18"/>
              <a:gd name="T2" fmla="*/ 2147483647 w 42"/>
              <a:gd name="T3" fmla="*/ 0 h 18"/>
              <a:gd name="T4" fmla="*/ 2147483647 w 42"/>
              <a:gd name="T5" fmla="*/ 0 h 18"/>
              <a:gd name="T6" fmla="*/ 2147483647 w 42"/>
              <a:gd name="T7" fmla="*/ 2147483647 h 18"/>
              <a:gd name="T8" fmla="*/ 2147483647 w 42"/>
              <a:gd name="T9" fmla="*/ 2147483647 h 18"/>
              <a:gd name="T10" fmla="*/ 0 w 42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18"/>
              <a:gd name="T20" fmla="*/ 42 w 42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18">
                <a:moveTo>
                  <a:pt x="42" y="0"/>
                </a:moveTo>
                <a:lnTo>
                  <a:pt x="42" y="0"/>
                </a:lnTo>
                <a:lnTo>
                  <a:pt x="34" y="0"/>
                </a:lnTo>
                <a:lnTo>
                  <a:pt x="26" y="4"/>
                </a:lnTo>
                <a:lnTo>
                  <a:pt x="14" y="10"/>
                </a:lnTo>
                <a:lnTo>
                  <a:pt x="0" y="1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3" name="Freeform 262"/>
          <p:cNvSpPr>
            <a:spLocks/>
          </p:cNvSpPr>
          <p:nvPr/>
        </p:nvSpPr>
        <p:spPr bwMode="auto">
          <a:xfrm>
            <a:off x="6750050" y="5743575"/>
            <a:ext cx="50800" cy="44450"/>
          </a:xfrm>
          <a:custGeom>
            <a:avLst/>
            <a:gdLst>
              <a:gd name="T0" fmla="*/ 0 w 32"/>
              <a:gd name="T1" fmla="*/ 2147483647 h 28"/>
              <a:gd name="T2" fmla="*/ 2147483647 w 32"/>
              <a:gd name="T3" fmla="*/ 0 h 28"/>
              <a:gd name="T4" fmla="*/ 2147483647 w 32"/>
              <a:gd name="T5" fmla="*/ 2147483647 h 28"/>
              <a:gd name="T6" fmla="*/ 2147483647 w 32"/>
              <a:gd name="T7" fmla="*/ 2147483647 h 28"/>
              <a:gd name="T8" fmla="*/ 0 w 32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28"/>
              <a:gd name="T17" fmla="*/ 32 w 32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28">
                <a:moveTo>
                  <a:pt x="0" y="28"/>
                </a:moveTo>
                <a:lnTo>
                  <a:pt x="20" y="0"/>
                </a:lnTo>
                <a:lnTo>
                  <a:pt x="20" y="16"/>
                </a:lnTo>
                <a:lnTo>
                  <a:pt x="32" y="24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4" name="Freeform 263"/>
          <p:cNvSpPr>
            <a:spLocks/>
          </p:cNvSpPr>
          <p:nvPr/>
        </p:nvSpPr>
        <p:spPr bwMode="auto">
          <a:xfrm>
            <a:off x="2451100" y="5689600"/>
            <a:ext cx="9525" cy="130175"/>
          </a:xfrm>
          <a:custGeom>
            <a:avLst/>
            <a:gdLst>
              <a:gd name="T0" fmla="*/ 0 w 6"/>
              <a:gd name="T1" fmla="*/ 0 h 82"/>
              <a:gd name="T2" fmla="*/ 0 w 6"/>
              <a:gd name="T3" fmla="*/ 0 h 82"/>
              <a:gd name="T4" fmla="*/ 0 w 6"/>
              <a:gd name="T5" fmla="*/ 2147483647 h 82"/>
              <a:gd name="T6" fmla="*/ 0 w 6"/>
              <a:gd name="T7" fmla="*/ 2147483647 h 82"/>
              <a:gd name="T8" fmla="*/ 2147483647 w 6"/>
              <a:gd name="T9" fmla="*/ 2147483647 h 82"/>
              <a:gd name="T10" fmla="*/ 2147483647 w 6"/>
              <a:gd name="T11" fmla="*/ 2147483647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82"/>
              <a:gd name="T20" fmla="*/ 6 w 6"/>
              <a:gd name="T21" fmla="*/ 82 h 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82">
                <a:moveTo>
                  <a:pt x="0" y="0"/>
                </a:moveTo>
                <a:lnTo>
                  <a:pt x="0" y="0"/>
                </a:lnTo>
                <a:lnTo>
                  <a:pt x="0" y="32"/>
                </a:lnTo>
                <a:lnTo>
                  <a:pt x="0" y="60"/>
                </a:lnTo>
                <a:lnTo>
                  <a:pt x="2" y="72"/>
                </a:lnTo>
                <a:lnTo>
                  <a:pt x="6" y="8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5" name="Freeform 264"/>
          <p:cNvSpPr>
            <a:spLocks/>
          </p:cNvSpPr>
          <p:nvPr/>
        </p:nvSpPr>
        <p:spPr bwMode="auto">
          <a:xfrm>
            <a:off x="2527300" y="6457950"/>
            <a:ext cx="6350" cy="92075"/>
          </a:xfrm>
          <a:custGeom>
            <a:avLst/>
            <a:gdLst>
              <a:gd name="T0" fmla="*/ 0 w 4"/>
              <a:gd name="T1" fmla="*/ 0 h 58"/>
              <a:gd name="T2" fmla="*/ 0 w 4"/>
              <a:gd name="T3" fmla="*/ 0 h 58"/>
              <a:gd name="T4" fmla="*/ 0 w 4"/>
              <a:gd name="T5" fmla="*/ 2147483647 h 58"/>
              <a:gd name="T6" fmla="*/ 2147483647 w 4"/>
              <a:gd name="T7" fmla="*/ 2147483647 h 58"/>
              <a:gd name="T8" fmla="*/ 2147483647 w 4"/>
              <a:gd name="T9" fmla="*/ 2147483647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8"/>
              <a:gd name="T17" fmla="*/ 4 w 4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8">
                <a:moveTo>
                  <a:pt x="0" y="0"/>
                </a:moveTo>
                <a:lnTo>
                  <a:pt x="0" y="0"/>
                </a:lnTo>
                <a:lnTo>
                  <a:pt x="0" y="24"/>
                </a:lnTo>
                <a:lnTo>
                  <a:pt x="2" y="44"/>
                </a:lnTo>
                <a:lnTo>
                  <a:pt x="4" y="5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6" name="Freeform 265"/>
          <p:cNvSpPr>
            <a:spLocks/>
          </p:cNvSpPr>
          <p:nvPr/>
        </p:nvSpPr>
        <p:spPr bwMode="auto">
          <a:xfrm>
            <a:off x="2892425" y="6003925"/>
            <a:ext cx="9525" cy="117475"/>
          </a:xfrm>
          <a:custGeom>
            <a:avLst/>
            <a:gdLst>
              <a:gd name="T0" fmla="*/ 2147483647 w 6"/>
              <a:gd name="T1" fmla="*/ 0 h 74"/>
              <a:gd name="T2" fmla="*/ 2147483647 w 6"/>
              <a:gd name="T3" fmla="*/ 0 h 74"/>
              <a:gd name="T4" fmla="*/ 0 w 6"/>
              <a:gd name="T5" fmla="*/ 2147483647 h 74"/>
              <a:gd name="T6" fmla="*/ 2147483647 w 6"/>
              <a:gd name="T7" fmla="*/ 2147483647 h 74"/>
              <a:gd name="T8" fmla="*/ 2147483647 w 6"/>
              <a:gd name="T9" fmla="*/ 2147483647 h 74"/>
              <a:gd name="T10" fmla="*/ 2147483647 w 6"/>
              <a:gd name="T11" fmla="*/ 2147483647 h 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74"/>
              <a:gd name="T20" fmla="*/ 6 w 6"/>
              <a:gd name="T21" fmla="*/ 74 h 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74">
                <a:moveTo>
                  <a:pt x="2" y="0"/>
                </a:moveTo>
                <a:lnTo>
                  <a:pt x="2" y="0"/>
                </a:lnTo>
                <a:lnTo>
                  <a:pt x="0" y="32"/>
                </a:lnTo>
                <a:lnTo>
                  <a:pt x="2" y="56"/>
                </a:lnTo>
                <a:lnTo>
                  <a:pt x="6" y="70"/>
                </a:lnTo>
                <a:lnTo>
                  <a:pt x="6" y="7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7" name="Freeform 266"/>
          <p:cNvSpPr>
            <a:spLocks/>
          </p:cNvSpPr>
          <p:nvPr/>
        </p:nvSpPr>
        <p:spPr bwMode="auto">
          <a:xfrm>
            <a:off x="2643188" y="6257925"/>
            <a:ext cx="101600" cy="76200"/>
          </a:xfrm>
          <a:custGeom>
            <a:avLst/>
            <a:gdLst>
              <a:gd name="T0" fmla="*/ 0 w 64"/>
              <a:gd name="T1" fmla="*/ 0 h 48"/>
              <a:gd name="T2" fmla="*/ 0 w 64"/>
              <a:gd name="T3" fmla="*/ 0 h 48"/>
              <a:gd name="T4" fmla="*/ 2147483647 w 64"/>
              <a:gd name="T5" fmla="*/ 2147483647 h 48"/>
              <a:gd name="T6" fmla="*/ 2147483647 w 64"/>
              <a:gd name="T7" fmla="*/ 2147483647 h 48"/>
              <a:gd name="T8" fmla="*/ 2147483647 w 64"/>
              <a:gd name="T9" fmla="*/ 2147483647 h 48"/>
              <a:gd name="T10" fmla="*/ 2147483647 w 64"/>
              <a:gd name="T11" fmla="*/ 2147483647 h 48"/>
              <a:gd name="T12" fmla="*/ 2147483647 w 64"/>
              <a:gd name="T13" fmla="*/ 2147483647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48"/>
              <a:gd name="T23" fmla="*/ 64 w 64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48">
                <a:moveTo>
                  <a:pt x="0" y="0"/>
                </a:moveTo>
                <a:lnTo>
                  <a:pt x="0" y="0"/>
                </a:lnTo>
                <a:lnTo>
                  <a:pt x="14" y="6"/>
                </a:lnTo>
                <a:lnTo>
                  <a:pt x="26" y="14"/>
                </a:lnTo>
                <a:lnTo>
                  <a:pt x="46" y="30"/>
                </a:lnTo>
                <a:lnTo>
                  <a:pt x="60" y="42"/>
                </a:lnTo>
                <a:lnTo>
                  <a:pt x="64" y="4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8" name="Freeform 267"/>
          <p:cNvSpPr>
            <a:spLocks/>
          </p:cNvSpPr>
          <p:nvPr/>
        </p:nvSpPr>
        <p:spPr bwMode="auto">
          <a:xfrm>
            <a:off x="3602038" y="6221413"/>
            <a:ext cx="114300" cy="130175"/>
          </a:xfrm>
          <a:custGeom>
            <a:avLst/>
            <a:gdLst>
              <a:gd name="T0" fmla="*/ 0 w 72"/>
              <a:gd name="T1" fmla="*/ 0 h 82"/>
              <a:gd name="T2" fmla="*/ 0 w 72"/>
              <a:gd name="T3" fmla="*/ 0 h 82"/>
              <a:gd name="T4" fmla="*/ 2147483647 w 72"/>
              <a:gd name="T5" fmla="*/ 2147483647 h 82"/>
              <a:gd name="T6" fmla="*/ 2147483647 w 72"/>
              <a:gd name="T7" fmla="*/ 2147483647 h 82"/>
              <a:gd name="T8" fmla="*/ 2147483647 w 72"/>
              <a:gd name="T9" fmla="*/ 2147483647 h 82"/>
              <a:gd name="T10" fmla="*/ 2147483647 w 72"/>
              <a:gd name="T11" fmla="*/ 2147483647 h 82"/>
              <a:gd name="T12" fmla="*/ 2147483647 w 72"/>
              <a:gd name="T13" fmla="*/ 2147483647 h 82"/>
              <a:gd name="T14" fmla="*/ 2147483647 w 72"/>
              <a:gd name="T15" fmla="*/ 2147483647 h 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"/>
              <a:gd name="T25" fmla="*/ 0 h 82"/>
              <a:gd name="T26" fmla="*/ 72 w 72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" h="82">
                <a:moveTo>
                  <a:pt x="0" y="0"/>
                </a:moveTo>
                <a:lnTo>
                  <a:pt x="0" y="0"/>
                </a:lnTo>
                <a:lnTo>
                  <a:pt x="10" y="18"/>
                </a:lnTo>
                <a:lnTo>
                  <a:pt x="20" y="34"/>
                </a:lnTo>
                <a:lnTo>
                  <a:pt x="32" y="48"/>
                </a:lnTo>
                <a:lnTo>
                  <a:pt x="44" y="60"/>
                </a:lnTo>
                <a:lnTo>
                  <a:pt x="64" y="76"/>
                </a:lnTo>
                <a:lnTo>
                  <a:pt x="72" y="8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9" name="Freeform 268"/>
          <p:cNvSpPr>
            <a:spLocks/>
          </p:cNvSpPr>
          <p:nvPr/>
        </p:nvSpPr>
        <p:spPr bwMode="auto">
          <a:xfrm>
            <a:off x="3000375" y="5803900"/>
            <a:ext cx="60325" cy="25400"/>
          </a:xfrm>
          <a:custGeom>
            <a:avLst/>
            <a:gdLst>
              <a:gd name="T0" fmla="*/ 2147483647 w 38"/>
              <a:gd name="T1" fmla="*/ 0 h 16"/>
              <a:gd name="T2" fmla="*/ 2147483647 w 38"/>
              <a:gd name="T3" fmla="*/ 0 h 16"/>
              <a:gd name="T4" fmla="*/ 2147483647 w 38"/>
              <a:gd name="T5" fmla="*/ 0 h 16"/>
              <a:gd name="T6" fmla="*/ 2147483647 w 38"/>
              <a:gd name="T7" fmla="*/ 2147483647 h 16"/>
              <a:gd name="T8" fmla="*/ 2147483647 w 38"/>
              <a:gd name="T9" fmla="*/ 2147483647 h 16"/>
              <a:gd name="T10" fmla="*/ 2147483647 w 38"/>
              <a:gd name="T11" fmla="*/ 2147483647 h 16"/>
              <a:gd name="T12" fmla="*/ 0 w 38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16"/>
              <a:gd name="T23" fmla="*/ 38 w 38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16">
                <a:moveTo>
                  <a:pt x="38" y="0"/>
                </a:moveTo>
                <a:lnTo>
                  <a:pt x="38" y="0"/>
                </a:lnTo>
                <a:lnTo>
                  <a:pt x="30" y="0"/>
                </a:lnTo>
                <a:lnTo>
                  <a:pt x="24" y="2"/>
                </a:lnTo>
                <a:lnTo>
                  <a:pt x="12" y="8"/>
                </a:lnTo>
                <a:lnTo>
                  <a:pt x="4" y="14"/>
                </a:lnTo>
                <a:lnTo>
                  <a:pt x="0" y="1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0" name="Freeform 269"/>
          <p:cNvSpPr>
            <a:spLocks/>
          </p:cNvSpPr>
          <p:nvPr/>
        </p:nvSpPr>
        <p:spPr bwMode="auto">
          <a:xfrm>
            <a:off x="2981325" y="5737225"/>
            <a:ext cx="66675" cy="31750"/>
          </a:xfrm>
          <a:custGeom>
            <a:avLst/>
            <a:gdLst>
              <a:gd name="T0" fmla="*/ 2147483647 w 42"/>
              <a:gd name="T1" fmla="*/ 0 h 20"/>
              <a:gd name="T2" fmla="*/ 2147483647 w 42"/>
              <a:gd name="T3" fmla="*/ 0 h 20"/>
              <a:gd name="T4" fmla="*/ 2147483647 w 42"/>
              <a:gd name="T5" fmla="*/ 2147483647 h 20"/>
              <a:gd name="T6" fmla="*/ 2147483647 w 42"/>
              <a:gd name="T7" fmla="*/ 2147483647 h 20"/>
              <a:gd name="T8" fmla="*/ 2147483647 w 42"/>
              <a:gd name="T9" fmla="*/ 2147483647 h 20"/>
              <a:gd name="T10" fmla="*/ 0 w 42"/>
              <a:gd name="T11" fmla="*/ 2147483647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20"/>
              <a:gd name="T20" fmla="*/ 42 w 42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20">
                <a:moveTo>
                  <a:pt x="42" y="0"/>
                </a:moveTo>
                <a:lnTo>
                  <a:pt x="42" y="0"/>
                </a:lnTo>
                <a:lnTo>
                  <a:pt x="34" y="2"/>
                </a:lnTo>
                <a:lnTo>
                  <a:pt x="26" y="4"/>
                </a:lnTo>
                <a:lnTo>
                  <a:pt x="12" y="12"/>
                </a:lnTo>
                <a:lnTo>
                  <a:pt x="0" y="2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1" name="Freeform 270"/>
          <p:cNvSpPr>
            <a:spLocks/>
          </p:cNvSpPr>
          <p:nvPr/>
        </p:nvSpPr>
        <p:spPr bwMode="auto">
          <a:xfrm>
            <a:off x="3822700" y="5991225"/>
            <a:ext cx="34925" cy="171450"/>
          </a:xfrm>
          <a:custGeom>
            <a:avLst/>
            <a:gdLst>
              <a:gd name="T0" fmla="*/ 0 w 22"/>
              <a:gd name="T1" fmla="*/ 0 h 108"/>
              <a:gd name="T2" fmla="*/ 0 w 22"/>
              <a:gd name="T3" fmla="*/ 0 h 108"/>
              <a:gd name="T4" fmla="*/ 2147483647 w 22"/>
              <a:gd name="T5" fmla="*/ 2147483647 h 108"/>
              <a:gd name="T6" fmla="*/ 2147483647 w 22"/>
              <a:gd name="T7" fmla="*/ 2147483647 h 108"/>
              <a:gd name="T8" fmla="*/ 2147483647 w 22"/>
              <a:gd name="T9" fmla="*/ 2147483647 h 108"/>
              <a:gd name="T10" fmla="*/ 2147483647 w 22"/>
              <a:gd name="T11" fmla="*/ 2147483647 h 108"/>
              <a:gd name="T12" fmla="*/ 2147483647 w 22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108"/>
              <a:gd name="T23" fmla="*/ 22 w 22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108">
                <a:moveTo>
                  <a:pt x="0" y="0"/>
                </a:moveTo>
                <a:lnTo>
                  <a:pt x="0" y="0"/>
                </a:lnTo>
                <a:lnTo>
                  <a:pt x="6" y="14"/>
                </a:lnTo>
                <a:lnTo>
                  <a:pt x="10" y="30"/>
                </a:lnTo>
                <a:lnTo>
                  <a:pt x="18" y="66"/>
                </a:lnTo>
                <a:lnTo>
                  <a:pt x="20" y="96"/>
                </a:lnTo>
                <a:lnTo>
                  <a:pt x="22" y="10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2" name="Freeform 271"/>
          <p:cNvSpPr>
            <a:spLocks/>
          </p:cNvSpPr>
          <p:nvPr/>
        </p:nvSpPr>
        <p:spPr bwMode="auto">
          <a:xfrm>
            <a:off x="4660900" y="6337300"/>
            <a:ext cx="104775" cy="92075"/>
          </a:xfrm>
          <a:custGeom>
            <a:avLst/>
            <a:gdLst>
              <a:gd name="T0" fmla="*/ 2147483647 w 66"/>
              <a:gd name="T1" fmla="*/ 2147483647 h 58"/>
              <a:gd name="T2" fmla="*/ 2147483647 w 66"/>
              <a:gd name="T3" fmla="*/ 2147483647 h 58"/>
              <a:gd name="T4" fmla="*/ 2147483647 w 66"/>
              <a:gd name="T5" fmla="*/ 2147483647 h 58"/>
              <a:gd name="T6" fmla="*/ 2147483647 w 66"/>
              <a:gd name="T7" fmla="*/ 2147483647 h 58"/>
              <a:gd name="T8" fmla="*/ 2147483647 w 66"/>
              <a:gd name="T9" fmla="*/ 2147483647 h 58"/>
              <a:gd name="T10" fmla="*/ 2147483647 w 66"/>
              <a:gd name="T11" fmla="*/ 2147483647 h 58"/>
              <a:gd name="T12" fmla="*/ 0 w 66"/>
              <a:gd name="T13" fmla="*/ 0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6"/>
              <a:gd name="T22" fmla="*/ 0 h 58"/>
              <a:gd name="T23" fmla="*/ 66 w 66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6" h="58">
                <a:moveTo>
                  <a:pt x="66" y="58"/>
                </a:moveTo>
                <a:lnTo>
                  <a:pt x="66" y="58"/>
                </a:lnTo>
                <a:lnTo>
                  <a:pt x="56" y="44"/>
                </a:lnTo>
                <a:lnTo>
                  <a:pt x="44" y="32"/>
                </a:lnTo>
                <a:lnTo>
                  <a:pt x="24" y="14"/>
                </a:lnTo>
                <a:lnTo>
                  <a:pt x="6" y="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3" name="Freeform 272"/>
          <p:cNvSpPr>
            <a:spLocks/>
          </p:cNvSpPr>
          <p:nvPr/>
        </p:nvSpPr>
        <p:spPr bwMode="auto">
          <a:xfrm>
            <a:off x="4819650" y="6162675"/>
            <a:ext cx="38100" cy="142875"/>
          </a:xfrm>
          <a:custGeom>
            <a:avLst/>
            <a:gdLst>
              <a:gd name="T0" fmla="*/ 2147483647 w 24"/>
              <a:gd name="T1" fmla="*/ 2147483647 h 90"/>
              <a:gd name="T2" fmla="*/ 2147483647 w 24"/>
              <a:gd name="T3" fmla="*/ 2147483647 h 90"/>
              <a:gd name="T4" fmla="*/ 2147483647 w 24"/>
              <a:gd name="T5" fmla="*/ 2147483647 h 90"/>
              <a:gd name="T6" fmla="*/ 2147483647 w 24"/>
              <a:gd name="T7" fmla="*/ 2147483647 h 90"/>
              <a:gd name="T8" fmla="*/ 0 w 24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90"/>
              <a:gd name="T17" fmla="*/ 24 w 24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90">
                <a:moveTo>
                  <a:pt x="24" y="90"/>
                </a:moveTo>
                <a:lnTo>
                  <a:pt x="24" y="90"/>
                </a:lnTo>
                <a:lnTo>
                  <a:pt x="14" y="62"/>
                </a:lnTo>
                <a:lnTo>
                  <a:pt x="6" y="3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4" name="Freeform 273"/>
          <p:cNvSpPr>
            <a:spLocks/>
          </p:cNvSpPr>
          <p:nvPr/>
        </p:nvSpPr>
        <p:spPr bwMode="auto">
          <a:xfrm>
            <a:off x="5616575" y="6229350"/>
            <a:ext cx="53975" cy="142875"/>
          </a:xfrm>
          <a:custGeom>
            <a:avLst/>
            <a:gdLst>
              <a:gd name="T0" fmla="*/ 2147483647 w 34"/>
              <a:gd name="T1" fmla="*/ 2147483647 h 90"/>
              <a:gd name="T2" fmla="*/ 2147483647 w 34"/>
              <a:gd name="T3" fmla="*/ 2147483647 h 90"/>
              <a:gd name="T4" fmla="*/ 2147483647 w 34"/>
              <a:gd name="T5" fmla="*/ 2147483647 h 90"/>
              <a:gd name="T6" fmla="*/ 2147483647 w 34"/>
              <a:gd name="T7" fmla="*/ 2147483647 h 90"/>
              <a:gd name="T8" fmla="*/ 2147483647 w 34"/>
              <a:gd name="T9" fmla="*/ 2147483647 h 90"/>
              <a:gd name="T10" fmla="*/ 2147483647 w 34"/>
              <a:gd name="T11" fmla="*/ 2147483647 h 90"/>
              <a:gd name="T12" fmla="*/ 0 w 34"/>
              <a:gd name="T13" fmla="*/ 2147483647 h 90"/>
              <a:gd name="T14" fmla="*/ 0 w 34"/>
              <a:gd name="T15" fmla="*/ 0 h 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"/>
              <a:gd name="T25" fmla="*/ 0 h 90"/>
              <a:gd name="T26" fmla="*/ 34 w 34"/>
              <a:gd name="T27" fmla="*/ 90 h 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" h="90">
                <a:moveTo>
                  <a:pt x="34" y="90"/>
                </a:moveTo>
                <a:lnTo>
                  <a:pt x="34" y="90"/>
                </a:lnTo>
                <a:lnTo>
                  <a:pt x="24" y="76"/>
                </a:lnTo>
                <a:lnTo>
                  <a:pt x="16" y="60"/>
                </a:lnTo>
                <a:lnTo>
                  <a:pt x="10" y="46"/>
                </a:lnTo>
                <a:lnTo>
                  <a:pt x="4" y="32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5" name="Freeform 274"/>
          <p:cNvSpPr>
            <a:spLocks/>
          </p:cNvSpPr>
          <p:nvPr/>
        </p:nvSpPr>
        <p:spPr bwMode="auto">
          <a:xfrm>
            <a:off x="5734050" y="6137275"/>
            <a:ext cx="60325" cy="146050"/>
          </a:xfrm>
          <a:custGeom>
            <a:avLst/>
            <a:gdLst>
              <a:gd name="T0" fmla="*/ 2147483647 w 38"/>
              <a:gd name="T1" fmla="*/ 2147483647 h 92"/>
              <a:gd name="T2" fmla="*/ 2147483647 w 38"/>
              <a:gd name="T3" fmla="*/ 2147483647 h 92"/>
              <a:gd name="T4" fmla="*/ 2147483647 w 38"/>
              <a:gd name="T5" fmla="*/ 2147483647 h 92"/>
              <a:gd name="T6" fmla="*/ 2147483647 w 38"/>
              <a:gd name="T7" fmla="*/ 2147483647 h 92"/>
              <a:gd name="T8" fmla="*/ 2147483647 w 38"/>
              <a:gd name="T9" fmla="*/ 2147483647 h 92"/>
              <a:gd name="T10" fmla="*/ 2147483647 w 38"/>
              <a:gd name="T11" fmla="*/ 2147483647 h 92"/>
              <a:gd name="T12" fmla="*/ 2147483647 w 38"/>
              <a:gd name="T13" fmla="*/ 2147483647 h 92"/>
              <a:gd name="T14" fmla="*/ 0 w 38"/>
              <a:gd name="T15" fmla="*/ 0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"/>
              <a:gd name="T25" fmla="*/ 0 h 92"/>
              <a:gd name="T26" fmla="*/ 38 w 38"/>
              <a:gd name="T27" fmla="*/ 92 h 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" h="92">
                <a:moveTo>
                  <a:pt x="38" y="92"/>
                </a:moveTo>
                <a:lnTo>
                  <a:pt x="38" y="92"/>
                </a:lnTo>
                <a:lnTo>
                  <a:pt x="36" y="76"/>
                </a:lnTo>
                <a:lnTo>
                  <a:pt x="32" y="60"/>
                </a:lnTo>
                <a:lnTo>
                  <a:pt x="26" y="46"/>
                </a:lnTo>
                <a:lnTo>
                  <a:pt x="20" y="32"/>
                </a:lnTo>
                <a:lnTo>
                  <a:pt x="6" y="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6" name="Freeform 275"/>
          <p:cNvSpPr>
            <a:spLocks/>
          </p:cNvSpPr>
          <p:nvPr/>
        </p:nvSpPr>
        <p:spPr bwMode="auto">
          <a:xfrm>
            <a:off x="5435600" y="5645150"/>
            <a:ext cx="79375" cy="133350"/>
          </a:xfrm>
          <a:custGeom>
            <a:avLst/>
            <a:gdLst>
              <a:gd name="T0" fmla="*/ 0 w 50"/>
              <a:gd name="T1" fmla="*/ 2147483647 h 84"/>
              <a:gd name="T2" fmla="*/ 0 w 50"/>
              <a:gd name="T3" fmla="*/ 2147483647 h 84"/>
              <a:gd name="T4" fmla="*/ 2147483647 w 50"/>
              <a:gd name="T5" fmla="*/ 2147483647 h 84"/>
              <a:gd name="T6" fmla="*/ 2147483647 w 50"/>
              <a:gd name="T7" fmla="*/ 2147483647 h 84"/>
              <a:gd name="T8" fmla="*/ 2147483647 w 50"/>
              <a:gd name="T9" fmla="*/ 2147483647 h 84"/>
              <a:gd name="T10" fmla="*/ 2147483647 w 50"/>
              <a:gd name="T11" fmla="*/ 2147483647 h 84"/>
              <a:gd name="T12" fmla="*/ 2147483647 w 50"/>
              <a:gd name="T13" fmla="*/ 2147483647 h 84"/>
              <a:gd name="T14" fmla="*/ 2147483647 w 50"/>
              <a:gd name="T15" fmla="*/ 0 h 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"/>
              <a:gd name="T25" fmla="*/ 0 h 84"/>
              <a:gd name="T26" fmla="*/ 50 w 50"/>
              <a:gd name="T27" fmla="*/ 84 h 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" h="84">
                <a:moveTo>
                  <a:pt x="0" y="84"/>
                </a:moveTo>
                <a:lnTo>
                  <a:pt x="0" y="84"/>
                </a:lnTo>
                <a:lnTo>
                  <a:pt x="2" y="70"/>
                </a:lnTo>
                <a:lnTo>
                  <a:pt x="8" y="56"/>
                </a:lnTo>
                <a:lnTo>
                  <a:pt x="16" y="42"/>
                </a:lnTo>
                <a:lnTo>
                  <a:pt x="26" y="30"/>
                </a:lnTo>
                <a:lnTo>
                  <a:pt x="42" y="8"/>
                </a:lnTo>
                <a:lnTo>
                  <a:pt x="5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7" name="Freeform 276"/>
          <p:cNvSpPr>
            <a:spLocks/>
          </p:cNvSpPr>
          <p:nvPr/>
        </p:nvSpPr>
        <p:spPr bwMode="auto">
          <a:xfrm>
            <a:off x="5572125" y="5692775"/>
            <a:ext cx="53975" cy="139700"/>
          </a:xfrm>
          <a:custGeom>
            <a:avLst/>
            <a:gdLst>
              <a:gd name="T0" fmla="*/ 0 w 34"/>
              <a:gd name="T1" fmla="*/ 2147483647 h 88"/>
              <a:gd name="T2" fmla="*/ 0 w 34"/>
              <a:gd name="T3" fmla="*/ 2147483647 h 88"/>
              <a:gd name="T4" fmla="*/ 2147483647 w 34"/>
              <a:gd name="T5" fmla="*/ 2147483647 h 88"/>
              <a:gd name="T6" fmla="*/ 2147483647 w 34"/>
              <a:gd name="T7" fmla="*/ 2147483647 h 88"/>
              <a:gd name="T8" fmla="*/ 2147483647 w 34"/>
              <a:gd name="T9" fmla="*/ 2147483647 h 88"/>
              <a:gd name="T10" fmla="*/ 2147483647 w 34"/>
              <a:gd name="T11" fmla="*/ 2147483647 h 88"/>
              <a:gd name="T12" fmla="*/ 2147483647 w 34"/>
              <a:gd name="T13" fmla="*/ 2147483647 h 88"/>
              <a:gd name="T14" fmla="*/ 2147483647 w 34"/>
              <a:gd name="T15" fmla="*/ 0 h 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"/>
              <a:gd name="T25" fmla="*/ 0 h 88"/>
              <a:gd name="T26" fmla="*/ 34 w 34"/>
              <a:gd name="T27" fmla="*/ 88 h 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" h="88">
                <a:moveTo>
                  <a:pt x="0" y="88"/>
                </a:moveTo>
                <a:lnTo>
                  <a:pt x="0" y="88"/>
                </a:lnTo>
                <a:lnTo>
                  <a:pt x="2" y="72"/>
                </a:lnTo>
                <a:lnTo>
                  <a:pt x="6" y="56"/>
                </a:lnTo>
                <a:lnTo>
                  <a:pt x="12" y="42"/>
                </a:lnTo>
                <a:lnTo>
                  <a:pt x="18" y="28"/>
                </a:lnTo>
                <a:lnTo>
                  <a:pt x="30" y="8"/>
                </a:lnTo>
                <a:lnTo>
                  <a:pt x="3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8" name="Freeform 277"/>
          <p:cNvSpPr>
            <a:spLocks/>
          </p:cNvSpPr>
          <p:nvPr/>
        </p:nvSpPr>
        <p:spPr bwMode="auto">
          <a:xfrm>
            <a:off x="6242050" y="5727700"/>
            <a:ext cx="6350" cy="117475"/>
          </a:xfrm>
          <a:custGeom>
            <a:avLst/>
            <a:gdLst>
              <a:gd name="T0" fmla="*/ 2147483647 w 4"/>
              <a:gd name="T1" fmla="*/ 0 h 74"/>
              <a:gd name="T2" fmla="*/ 2147483647 w 4"/>
              <a:gd name="T3" fmla="*/ 0 h 74"/>
              <a:gd name="T4" fmla="*/ 2147483647 w 4"/>
              <a:gd name="T5" fmla="*/ 2147483647 h 74"/>
              <a:gd name="T6" fmla="*/ 0 w 4"/>
              <a:gd name="T7" fmla="*/ 2147483647 h 74"/>
              <a:gd name="T8" fmla="*/ 2147483647 w 4"/>
              <a:gd name="T9" fmla="*/ 2147483647 h 74"/>
              <a:gd name="T10" fmla="*/ 2147483647 w 4"/>
              <a:gd name="T11" fmla="*/ 2147483647 h 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74"/>
              <a:gd name="T20" fmla="*/ 4 w 4"/>
              <a:gd name="T21" fmla="*/ 74 h 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74">
                <a:moveTo>
                  <a:pt x="4" y="0"/>
                </a:moveTo>
                <a:lnTo>
                  <a:pt x="4" y="0"/>
                </a:lnTo>
                <a:lnTo>
                  <a:pt x="2" y="12"/>
                </a:lnTo>
                <a:lnTo>
                  <a:pt x="0" y="26"/>
                </a:lnTo>
                <a:lnTo>
                  <a:pt x="2" y="50"/>
                </a:lnTo>
                <a:lnTo>
                  <a:pt x="4" y="7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9" name="Freeform 278"/>
          <p:cNvSpPr>
            <a:spLocks/>
          </p:cNvSpPr>
          <p:nvPr/>
        </p:nvSpPr>
        <p:spPr bwMode="auto">
          <a:xfrm>
            <a:off x="6327775" y="6467475"/>
            <a:ext cx="19050" cy="95250"/>
          </a:xfrm>
          <a:custGeom>
            <a:avLst/>
            <a:gdLst>
              <a:gd name="T0" fmla="*/ 2147483647 w 12"/>
              <a:gd name="T1" fmla="*/ 2147483647 h 60"/>
              <a:gd name="T2" fmla="*/ 2147483647 w 12"/>
              <a:gd name="T3" fmla="*/ 2147483647 h 60"/>
              <a:gd name="T4" fmla="*/ 2147483647 w 12"/>
              <a:gd name="T5" fmla="*/ 2147483647 h 60"/>
              <a:gd name="T6" fmla="*/ 2147483647 w 12"/>
              <a:gd name="T7" fmla="*/ 2147483647 h 60"/>
              <a:gd name="T8" fmla="*/ 0 w 12"/>
              <a:gd name="T9" fmla="*/ 2147483647 h 60"/>
              <a:gd name="T10" fmla="*/ 0 w 12"/>
              <a:gd name="T11" fmla="*/ 2147483647 h 60"/>
              <a:gd name="T12" fmla="*/ 2147483647 w 12"/>
              <a:gd name="T13" fmla="*/ 0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60"/>
              <a:gd name="T23" fmla="*/ 12 w 12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60">
                <a:moveTo>
                  <a:pt x="12" y="60"/>
                </a:moveTo>
                <a:lnTo>
                  <a:pt x="12" y="60"/>
                </a:lnTo>
                <a:lnTo>
                  <a:pt x="6" y="48"/>
                </a:lnTo>
                <a:lnTo>
                  <a:pt x="2" y="38"/>
                </a:lnTo>
                <a:lnTo>
                  <a:pt x="0" y="18"/>
                </a:lnTo>
                <a:lnTo>
                  <a:pt x="0" y="4"/>
                </a:lnTo>
                <a:lnTo>
                  <a:pt x="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0" name="Freeform 279"/>
          <p:cNvSpPr>
            <a:spLocks/>
          </p:cNvSpPr>
          <p:nvPr/>
        </p:nvSpPr>
        <p:spPr bwMode="auto">
          <a:xfrm>
            <a:off x="2971800" y="5803900"/>
            <a:ext cx="53975" cy="44450"/>
          </a:xfrm>
          <a:custGeom>
            <a:avLst/>
            <a:gdLst>
              <a:gd name="T0" fmla="*/ 0 w 34"/>
              <a:gd name="T1" fmla="*/ 2147483647 h 28"/>
              <a:gd name="T2" fmla="*/ 2147483647 w 34"/>
              <a:gd name="T3" fmla="*/ 0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0 w 34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28"/>
              <a:gd name="T17" fmla="*/ 34 w 34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28">
                <a:moveTo>
                  <a:pt x="0" y="28"/>
                </a:moveTo>
                <a:lnTo>
                  <a:pt x="20" y="0"/>
                </a:lnTo>
                <a:lnTo>
                  <a:pt x="20" y="14"/>
                </a:lnTo>
                <a:lnTo>
                  <a:pt x="34" y="22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1" name="Freeform 280"/>
          <p:cNvSpPr>
            <a:spLocks/>
          </p:cNvSpPr>
          <p:nvPr/>
        </p:nvSpPr>
        <p:spPr bwMode="auto">
          <a:xfrm>
            <a:off x="2949575" y="5743575"/>
            <a:ext cx="53975" cy="41275"/>
          </a:xfrm>
          <a:custGeom>
            <a:avLst/>
            <a:gdLst>
              <a:gd name="T0" fmla="*/ 0 w 34"/>
              <a:gd name="T1" fmla="*/ 2147483647 h 26"/>
              <a:gd name="T2" fmla="*/ 2147483647 w 34"/>
              <a:gd name="T3" fmla="*/ 0 h 26"/>
              <a:gd name="T4" fmla="*/ 2147483647 w 34"/>
              <a:gd name="T5" fmla="*/ 2147483647 h 26"/>
              <a:gd name="T6" fmla="*/ 2147483647 w 34"/>
              <a:gd name="T7" fmla="*/ 2147483647 h 26"/>
              <a:gd name="T8" fmla="*/ 0 w 34"/>
              <a:gd name="T9" fmla="*/ 2147483647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26"/>
              <a:gd name="T17" fmla="*/ 34 w 34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26">
                <a:moveTo>
                  <a:pt x="0" y="26"/>
                </a:moveTo>
                <a:lnTo>
                  <a:pt x="22" y="0"/>
                </a:lnTo>
                <a:lnTo>
                  <a:pt x="22" y="16"/>
                </a:lnTo>
                <a:lnTo>
                  <a:pt x="34" y="22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2" name="Text Box 281"/>
          <p:cNvSpPr txBox="1">
            <a:spLocks noChangeArrowheads="1"/>
          </p:cNvSpPr>
          <p:nvPr/>
        </p:nvSpPr>
        <p:spPr bwMode="auto">
          <a:xfrm>
            <a:off x="3352800" y="471488"/>
            <a:ext cx="3889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Diastole</a:t>
            </a:r>
          </a:p>
        </p:txBody>
      </p:sp>
      <p:sp>
        <p:nvSpPr>
          <p:cNvPr id="26683" name="Text Box 282"/>
          <p:cNvSpPr txBox="1">
            <a:spLocks noChangeArrowheads="1"/>
          </p:cNvSpPr>
          <p:nvPr/>
        </p:nvSpPr>
        <p:spPr bwMode="auto">
          <a:xfrm>
            <a:off x="5219700" y="471488"/>
            <a:ext cx="3889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Diastole</a:t>
            </a:r>
          </a:p>
        </p:txBody>
      </p:sp>
      <p:sp>
        <p:nvSpPr>
          <p:cNvPr id="26684" name="Text Box 283"/>
          <p:cNvSpPr txBox="1">
            <a:spLocks noChangeArrowheads="1"/>
          </p:cNvSpPr>
          <p:nvPr/>
        </p:nvSpPr>
        <p:spPr bwMode="auto">
          <a:xfrm>
            <a:off x="4267200" y="471488"/>
            <a:ext cx="3635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Systole</a:t>
            </a:r>
          </a:p>
        </p:txBody>
      </p:sp>
      <p:sp>
        <p:nvSpPr>
          <p:cNvPr id="26685" name="Text Box 284"/>
          <p:cNvSpPr txBox="1">
            <a:spLocks noChangeArrowheads="1"/>
          </p:cNvSpPr>
          <p:nvPr/>
        </p:nvSpPr>
        <p:spPr bwMode="auto">
          <a:xfrm rot="-5400000">
            <a:off x="2083594" y="1197769"/>
            <a:ext cx="7508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Pressure (mm Hg)</a:t>
            </a:r>
          </a:p>
        </p:txBody>
      </p:sp>
      <p:sp>
        <p:nvSpPr>
          <p:cNvPr id="26686" name="Text Box 285"/>
          <p:cNvSpPr txBox="1">
            <a:spLocks noChangeArrowheads="1"/>
          </p:cNvSpPr>
          <p:nvPr/>
        </p:nvSpPr>
        <p:spPr bwMode="auto">
          <a:xfrm rot="-5400000">
            <a:off x="2175668" y="2380457"/>
            <a:ext cx="544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 b="1"/>
              <a:t>Ventricular</a:t>
            </a:r>
          </a:p>
          <a:p>
            <a:pPr algn="ctr"/>
            <a:r>
              <a:rPr lang="en-US" sz="600" b="1"/>
              <a:t>volume (mL)</a:t>
            </a:r>
          </a:p>
        </p:txBody>
      </p:sp>
      <p:sp>
        <p:nvSpPr>
          <p:cNvPr id="26687" name="Text Box 286"/>
          <p:cNvSpPr txBox="1">
            <a:spLocks noChangeArrowheads="1"/>
          </p:cNvSpPr>
          <p:nvPr/>
        </p:nvSpPr>
        <p:spPr bwMode="auto">
          <a:xfrm>
            <a:off x="2581275" y="676275"/>
            <a:ext cx="2206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120</a:t>
            </a:r>
          </a:p>
        </p:txBody>
      </p:sp>
      <p:sp>
        <p:nvSpPr>
          <p:cNvPr id="26688" name="Text Box 287"/>
          <p:cNvSpPr txBox="1">
            <a:spLocks noChangeArrowheads="1"/>
          </p:cNvSpPr>
          <p:nvPr/>
        </p:nvSpPr>
        <p:spPr bwMode="auto">
          <a:xfrm>
            <a:off x="2586038" y="887413"/>
            <a:ext cx="2206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100</a:t>
            </a:r>
          </a:p>
        </p:txBody>
      </p:sp>
      <p:sp>
        <p:nvSpPr>
          <p:cNvPr id="26689" name="Text Box 288"/>
          <p:cNvSpPr txBox="1">
            <a:spLocks noChangeArrowheads="1"/>
          </p:cNvSpPr>
          <p:nvPr/>
        </p:nvSpPr>
        <p:spPr bwMode="auto">
          <a:xfrm>
            <a:off x="2617788" y="1116013"/>
            <a:ext cx="177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80</a:t>
            </a:r>
          </a:p>
        </p:txBody>
      </p:sp>
      <p:sp>
        <p:nvSpPr>
          <p:cNvPr id="26690" name="Text Box 289"/>
          <p:cNvSpPr txBox="1">
            <a:spLocks noChangeArrowheads="1"/>
          </p:cNvSpPr>
          <p:nvPr/>
        </p:nvSpPr>
        <p:spPr bwMode="auto">
          <a:xfrm>
            <a:off x="2617788" y="1344613"/>
            <a:ext cx="177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60</a:t>
            </a:r>
          </a:p>
        </p:txBody>
      </p:sp>
      <p:sp>
        <p:nvSpPr>
          <p:cNvPr id="26691" name="Text Box 290"/>
          <p:cNvSpPr txBox="1">
            <a:spLocks noChangeArrowheads="1"/>
          </p:cNvSpPr>
          <p:nvPr/>
        </p:nvSpPr>
        <p:spPr bwMode="auto">
          <a:xfrm>
            <a:off x="2617788" y="1573213"/>
            <a:ext cx="177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40</a:t>
            </a:r>
          </a:p>
        </p:txBody>
      </p:sp>
      <p:sp>
        <p:nvSpPr>
          <p:cNvPr id="26692" name="Text Box 291"/>
          <p:cNvSpPr txBox="1">
            <a:spLocks noChangeArrowheads="1"/>
          </p:cNvSpPr>
          <p:nvPr/>
        </p:nvSpPr>
        <p:spPr bwMode="auto">
          <a:xfrm>
            <a:off x="2617788" y="1776413"/>
            <a:ext cx="177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20</a:t>
            </a:r>
          </a:p>
        </p:txBody>
      </p:sp>
      <p:sp>
        <p:nvSpPr>
          <p:cNvPr id="26693" name="Text Box 292"/>
          <p:cNvSpPr txBox="1">
            <a:spLocks noChangeArrowheads="1"/>
          </p:cNvSpPr>
          <p:nvPr/>
        </p:nvSpPr>
        <p:spPr bwMode="auto">
          <a:xfrm>
            <a:off x="2668588" y="1979613"/>
            <a:ext cx="1349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0</a:t>
            </a:r>
          </a:p>
        </p:txBody>
      </p:sp>
      <p:sp>
        <p:nvSpPr>
          <p:cNvPr id="26694" name="Text Box 293"/>
          <p:cNvSpPr txBox="1">
            <a:spLocks noChangeArrowheads="1"/>
          </p:cNvSpPr>
          <p:nvPr/>
        </p:nvSpPr>
        <p:spPr bwMode="auto">
          <a:xfrm>
            <a:off x="2589213" y="2259013"/>
            <a:ext cx="2206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120</a:t>
            </a:r>
          </a:p>
        </p:txBody>
      </p:sp>
      <p:sp>
        <p:nvSpPr>
          <p:cNvPr id="26695" name="Text Box 294"/>
          <p:cNvSpPr txBox="1">
            <a:spLocks noChangeArrowheads="1"/>
          </p:cNvSpPr>
          <p:nvPr/>
        </p:nvSpPr>
        <p:spPr bwMode="auto">
          <a:xfrm>
            <a:off x="2620963" y="2500313"/>
            <a:ext cx="177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90</a:t>
            </a:r>
          </a:p>
        </p:txBody>
      </p:sp>
      <p:sp>
        <p:nvSpPr>
          <p:cNvPr id="26696" name="Text Box 295"/>
          <p:cNvSpPr txBox="1">
            <a:spLocks noChangeArrowheads="1"/>
          </p:cNvSpPr>
          <p:nvPr/>
        </p:nvSpPr>
        <p:spPr bwMode="auto">
          <a:xfrm>
            <a:off x="2620963" y="2728913"/>
            <a:ext cx="177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60</a:t>
            </a:r>
          </a:p>
        </p:txBody>
      </p:sp>
      <p:sp>
        <p:nvSpPr>
          <p:cNvPr id="26697" name="Text Box 296"/>
          <p:cNvSpPr txBox="1">
            <a:spLocks noChangeArrowheads="1"/>
          </p:cNvSpPr>
          <p:nvPr/>
        </p:nvSpPr>
        <p:spPr bwMode="auto">
          <a:xfrm>
            <a:off x="2627313" y="3236913"/>
            <a:ext cx="25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ECG</a:t>
            </a:r>
          </a:p>
        </p:txBody>
      </p:sp>
      <p:sp>
        <p:nvSpPr>
          <p:cNvPr id="26698" name="Text Box 297"/>
          <p:cNvSpPr txBox="1">
            <a:spLocks noChangeArrowheads="1"/>
          </p:cNvSpPr>
          <p:nvPr/>
        </p:nvSpPr>
        <p:spPr bwMode="auto">
          <a:xfrm>
            <a:off x="2516188" y="3771900"/>
            <a:ext cx="3825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600" b="1"/>
              <a:t>Heart</a:t>
            </a:r>
          </a:p>
          <a:p>
            <a:pPr algn="r"/>
            <a:r>
              <a:rPr lang="en-US" sz="600" b="1"/>
              <a:t> sounds</a:t>
            </a:r>
          </a:p>
        </p:txBody>
      </p:sp>
      <p:sp>
        <p:nvSpPr>
          <p:cNvPr id="26699" name="Text Box 298"/>
          <p:cNvSpPr txBox="1">
            <a:spLocks noChangeArrowheads="1"/>
          </p:cNvSpPr>
          <p:nvPr/>
        </p:nvSpPr>
        <p:spPr bwMode="auto">
          <a:xfrm>
            <a:off x="2311400" y="4343400"/>
            <a:ext cx="590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600" b="1"/>
              <a:t>Phase of</a:t>
            </a:r>
          </a:p>
          <a:p>
            <a:pPr algn="r"/>
            <a:r>
              <a:rPr lang="en-US" sz="600" b="1"/>
              <a:t>cardiac cycle</a:t>
            </a:r>
          </a:p>
        </p:txBody>
      </p:sp>
      <p:sp>
        <p:nvSpPr>
          <p:cNvPr id="26700" name="Text Box 299"/>
          <p:cNvSpPr txBox="1">
            <a:spLocks noChangeArrowheads="1"/>
          </p:cNvSpPr>
          <p:nvPr/>
        </p:nvSpPr>
        <p:spPr bwMode="auto">
          <a:xfrm>
            <a:off x="4935538" y="1147763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Aortic valve</a:t>
            </a:r>
          </a:p>
          <a:p>
            <a:r>
              <a:rPr lang="en-US" sz="600" b="1"/>
              <a:t>closes</a:t>
            </a:r>
          </a:p>
          <a:p>
            <a:r>
              <a:rPr lang="en-US" sz="600" b="1"/>
              <a:t>(dicrotic notch)</a:t>
            </a:r>
          </a:p>
        </p:txBody>
      </p:sp>
      <p:sp>
        <p:nvSpPr>
          <p:cNvPr id="26701" name="Text Box 300"/>
          <p:cNvSpPr txBox="1">
            <a:spLocks noChangeArrowheads="1"/>
          </p:cNvSpPr>
          <p:nvPr/>
        </p:nvSpPr>
        <p:spPr bwMode="auto">
          <a:xfrm>
            <a:off x="4365625" y="1089025"/>
            <a:ext cx="315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Aortic</a:t>
            </a:r>
          </a:p>
          <a:p>
            <a:r>
              <a:rPr lang="en-US" sz="600" b="1"/>
              <a:t>valve</a:t>
            </a:r>
          </a:p>
          <a:p>
            <a:r>
              <a:rPr lang="en-US" sz="600" b="1"/>
              <a:t>opens</a:t>
            </a:r>
          </a:p>
        </p:txBody>
      </p:sp>
      <p:sp>
        <p:nvSpPr>
          <p:cNvPr id="26702" name="Text Box 301"/>
          <p:cNvSpPr txBox="1">
            <a:spLocks noChangeArrowheads="1"/>
          </p:cNvSpPr>
          <p:nvPr/>
        </p:nvSpPr>
        <p:spPr bwMode="auto">
          <a:xfrm>
            <a:off x="3390900" y="711200"/>
            <a:ext cx="415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Aortic</a:t>
            </a:r>
          </a:p>
          <a:p>
            <a:r>
              <a:rPr lang="en-US" sz="600" b="1"/>
              <a:t>pressure</a:t>
            </a:r>
          </a:p>
        </p:txBody>
      </p:sp>
      <p:sp>
        <p:nvSpPr>
          <p:cNvPr id="26703" name="Text Box 302"/>
          <p:cNvSpPr txBox="1">
            <a:spLocks noChangeArrowheads="1"/>
          </p:cNvSpPr>
          <p:nvPr/>
        </p:nvSpPr>
        <p:spPr bwMode="auto">
          <a:xfrm>
            <a:off x="3124200" y="1244600"/>
            <a:ext cx="48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Left</a:t>
            </a:r>
          </a:p>
          <a:p>
            <a:r>
              <a:rPr lang="en-US" sz="600" b="1"/>
              <a:t>ventricular</a:t>
            </a:r>
          </a:p>
          <a:p>
            <a:r>
              <a:rPr lang="en-US" sz="600" b="1"/>
              <a:t>pressure</a:t>
            </a:r>
          </a:p>
        </p:txBody>
      </p:sp>
      <p:sp>
        <p:nvSpPr>
          <p:cNvPr id="26704" name="Text Box 303"/>
          <p:cNvSpPr txBox="1">
            <a:spLocks noChangeArrowheads="1"/>
          </p:cNvSpPr>
          <p:nvPr/>
        </p:nvSpPr>
        <p:spPr bwMode="auto">
          <a:xfrm>
            <a:off x="3184525" y="1676400"/>
            <a:ext cx="434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Left atrial</a:t>
            </a:r>
          </a:p>
          <a:p>
            <a:r>
              <a:rPr lang="en-US" sz="600" b="1"/>
              <a:t>pressure</a:t>
            </a:r>
          </a:p>
        </p:txBody>
      </p:sp>
      <p:sp>
        <p:nvSpPr>
          <p:cNvPr id="26705" name="Text Box 304"/>
          <p:cNvSpPr txBox="1">
            <a:spLocks noChangeArrowheads="1"/>
          </p:cNvSpPr>
          <p:nvPr/>
        </p:nvSpPr>
        <p:spPr bwMode="auto">
          <a:xfrm>
            <a:off x="4327525" y="2239963"/>
            <a:ext cx="568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End-diastolic</a:t>
            </a:r>
          </a:p>
          <a:p>
            <a:r>
              <a:rPr lang="en-US" sz="600" b="1"/>
              <a:t>volume</a:t>
            </a:r>
          </a:p>
        </p:txBody>
      </p:sp>
      <p:sp>
        <p:nvSpPr>
          <p:cNvPr id="26706" name="Text Box 305"/>
          <p:cNvSpPr txBox="1">
            <a:spLocks noChangeArrowheads="1"/>
          </p:cNvSpPr>
          <p:nvPr/>
        </p:nvSpPr>
        <p:spPr bwMode="auto">
          <a:xfrm>
            <a:off x="5016500" y="2725738"/>
            <a:ext cx="8318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End-systolic volume</a:t>
            </a:r>
          </a:p>
        </p:txBody>
      </p:sp>
      <p:sp>
        <p:nvSpPr>
          <p:cNvPr id="26707" name="Text Box 306"/>
          <p:cNvSpPr txBox="1">
            <a:spLocks noChangeArrowheads="1"/>
          </p:cNvSpPr>
          <p:nvPr/>
        </p:nvSpPr>
        <p:spPr bwMode="auto">
          <a:xfrm>
            <a:off x="4346575" y="1508125"/>
            <a:ext cx="33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AV</a:t>
            </a:r>
          </a:p>
          <a:p>
            <a:r>
              <a:rPr lang="en-US" sz="600" b="1"/>
              <a:t>valve</a:t>
            </a:r>
          </a:p>
          <a:p>
            <a:r>
              <a:rPr lang="en-US" sz="600" b="1"/>
              <a:t>closes</a:t>
            </a:r>
          </a:p>
        </p:txBody>
      </p:sp>
      <p:sp>
        <p:nvSpPr>
          <p:cNvPr id="26708" name="Text Box 307"/>
          <p:cNvSpPr txBox="1">
            <a:spLocks noChangeArrowheads="1"/>
          </p:cNvSpPr>
          <p:nvPr/>
        </p:nvSpPr>
        <p:spPr bwMode="auto">
          <a:xfrm>
            <a:off x="5105400" y="1574800"/>
            <a:ext cx="315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AV</a:t>
            </a:r>
          </a:p>
          <a:p>
            <a:r>
              <a:rPr lang="en-US" sz="600" b="1"/>
              <a:t>valve</a:t>
            </a:r>
          </a:p>
          <a:p>
            <a:r>
              <a:rPr lang="en-US" sz="600" b="1"/>
              <a:t>opens</a:t>
            </a:r>
          </a:p>
        </p:txBody>
      </p:sp>
      <p:sp>
        <p:nvSpPr>
          <p:cNvPr id="26709" name="Text Box 308"/>
          <p:cNvSpPr txBox="1">
            <a:spLocks noChangeArrowheads="1"/>
          </p:cNvSpPr>
          <p:nvPr/>
        </p:nvSpPr>
        <p:spPr bwMode="auto">
          <a:xfrm>
            <a:off x="3730625" y="3109913"/>
            <a:ext cx="142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</a:t>
            </a:r>
          </a:p>
        </p:txBody>
      </p:sp>
      <p:sp>
        <p:nvSpPr>
          <p:cNvPr id="26710" name="Text Box 310"/>
          <p:cNvSpPr txBox="1">
            <a:spLocks noChangeArrowheads="1"/>
          </p:cNvSpPr>
          <p:nvPr/>
        </p:nvSpPr>
        <p:spPr bwMode="auto">
          <a:xfrm>
            <a:off x="4086225" y="2874963"/>
            <a:ext cx="147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</a:t>
            </a:r>
          </a:p>
        </p:txBody>
      </p:sp>
      <p:sp>
        <p:nvSpPr>
          <p:cNvPr id="26711" name="Text Box 311"/>
          <p:cNvSpPr txBox="1">
            <a:spLocks noChangeArrowheads="1"/>
          </p:cNvSpPr>
          <p:nvPr/>
        </p:nvSpPr>
        <p:spPr bwMode="auto">
          <a:xfrm>
            <a:off x="4594225" y="3059113"/>
            <a:ext cx="1381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</a:t>
            </a:r>
          </a:p>
        </p:txBody>
      </p:sp>
      <p:sp>
        <p:nvSpPr>
          <p:cNvPr id="26712" name="Text Box 312"/>
          <p:cNvSpPr txBox="1">
            <a:spLocks noChangeArrowheads="1"/>
          </p:cNvSpPr>
          <p:nvPr/>
        </p:nvSpPr>
        <p:spPr bwMode="auto">
          <a:xfrm>
            <a:off x="4003675" y="3402013"/>
            <a:ext cx="150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Q</a:t>
            </a:r>
          </a:p>
        </p:txBody>
      </p:sp>
      <p:sp>
        <p:nvSpPr>
          <p:cNvPr id="26713" name="Text Box 313"/>
          <p:cNvSpPr txBox="1">
            <a:spLocks noChangeArrowheads="1"/>
          </p:cNvSpPr>
          <p:nvPr/>
        </p:nvSpPr>
        <p:spPr bwMode="auto">
          <a:xfrm>
            <a:off x="4149725" y="3465513"/>
            <a:ext cx="142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</a:t>
            </a:r>
          </a:p>
        </p:txBody>
      </p:sp>
      <p:sp>
        <p:nvSpPr>
          <p:cNvPr id="26714" name="Text Box 314"/>
          <p:cNvSpPr txBox="1">
            <a:spLocks noChangeArrowheads="1"/>
          </p:cNvSpPr>
          <p:nvPr/>
        </p:nvSpPr>
        <p:spPr bwMode="auto">
          <a:xfrm>
            <a:off x="5521325" y="3103563"/>
            <a:ext cx="142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</a:t>
            </a:r>
          </a:p>
        </p:txBody>
      </p:sp>
      <p:sp>
        <p:nvSpPr>
          <p:cNvPr id="26715" name="Text Box 315"/>
          <p:cNvSpPr txBox="1">
            <a:spLocks noChangeArrowheads="1"/>
          </p:cNvSpPr>
          <p:nvPr/>
        </p:nvSpPr>
        <p:spPr bwMode="auto">
          <a:xfrm>
            <a:off x="5921375" y="2881313"/>
            <a:ext cx="147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</a:t>
            </a:r>
          </a:p>
        </p:txBody>
      </p:sp>
      <p:sp>
        <p:nvSpPr>
          <p:cNvPr id="26716" name="Text Box 316"/>
          <p:cNvSpPr txBox="1">
            <a:spLocks noChangeArrowheads="1"/>
          </p:cNvSpPr>
          <p:nvPr/>
        </p:nvSpPr>
        <p:spPr bwMode="auto">
          <a:xfrm>
            <a:off x="5845175" y="3395663"/>
            <a:ext cx="150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Q</a:t>
            </a:r>
          </a:p>
        </p:txBody>
      </p:sp>
      <p:sp>
        <p:nvSpPr>
          <p:cNvPr id="26717" name="Text Box 317"/>
          <p:cNvSpPr txBox="1">
            <a:spLocks noChangeArrowheads="1"/>
          </p:cNvSpPr>
          <p:nvPr/>
        </p:nvSpPr>
        <p:spPr bwMode="auto">
          <a:xfrm>
            <a:off x="5965825" y="3478213"/>
            <a:ext cx="142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</a:t>
            </a:r>
          </a:p>
        </p:txBody>
      </p:sp>
      <p:sp>
        <p:nvSpPr>
          <p:cNvPr id="26718" name="Text Box 318"/>
          <p:cNvSpPr txBox="1">
            <a:spLocks noChangeArrowheads="1"/>
          </p:cNvSpPr>
          <p:nvPr/>
        </p:nvSpPr>
        <p:spPr bwMode="auto">
          <a:xfrm>
            <a:off x="2917825" y="4024313"/>
            <a:ext cx="171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</a:t>
            </a:r>
            <a:r>
              <a:rPr lang="en-US" sz="600" b="1" baseline="-25000"/>
              <a:t>2</a:t>
            </a:r>
          </a:p>
        </p:txBody>
      </p:sp>
      <p:sp>
        <p:nvSpPr>
          <p:cNvPr id="26719" name="Text Box 319"/>
          <p:cNvSpPr txBox="1">
            <a:spLocks noChangeArrowheads="1"/>
          </p:cNvSpPr>
          <p:nvPr/>
        </p:nvSpPr>
        <p:spPr bwMode="auto">
          <a:xfrm>
            <a:off x="3257550" y="4013200"/>
            <a:ext cx="171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</a:t>
            </a:r>
            <a:r>
              <a:rPr lang="en-US" sz="600" b="1" baseline="-25000"/>
              <a:t>3</a:t>
            </a:r>
          </a:p>
        </p:txBody>
      </p:sp>
      <p:sp>
        <p:nvSpPr>
          <p:cNvPr id="26720" name="Text Box 320"/>
          <p:cNvSpPr txBox="1">
            <a:spLocks noChangeArrowheads="1"/>
          </p:cNvSpPr>
          <p:nvPr/>
        </p:nvSpPr>
        <p:spPr bwMode="auto">
          <a:xfrm>
            <a:off x="2438400" y="5194300"/>
            <a:ext cx="6302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1a Rapid filling</a:t>
            </a:r>
          </a:p>
          <a:p>
            <a:r>
              <a:rPr lang="en-US" sz="600" b="1"/>
              <a:t>1b Diastasis</a:t>
            </a:r>
          </a:p>
        </p:txBody>
      </p:sp>
      <p:sp>
        <p:nvSpPr>
          <p:cNvPr id="26721" name="Text Box 321"/>
          <p:cNvSpPr txBox="1">
            <a:spLocks noChangeArrowheads="1"/>
          </p:cNvSpPr>
          <p:nvPr/>
        </p:nvSpPr>
        <p:spPr bwMode="auto">
          <a:xfrm>
            <a:off x="3378200" y="5219700"/>
            <a:ext cx="677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1c Atrial systole</a:t>
            </a:r>
          </a:p>
        </p:txBody>
      </p:sp>
      <p:sp>
        <p:nvSpPr>
          <p:cNvPr id="26722" name="Text Box 322"/>
          <p:cNvSpPr txBox="1">
            <a:spLocks noChangeArrowheads="1"/>
          </p:cNvSpPr>
          <p:nvPr/>
        </p:nvSpPr>
        <p:spPr bwMode="auto">
          <a:xfrm>
            <a:off x="4343400" y="5194300"/>
            <a:ext cx="587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Isovolumetric</a:t>
            </a:r>
          </a:p>
          <a:p>
            <a:r>
              <a:rPr lang="en-US" sz="600" b="1"/>
              <a:t>contraction</a:t>
            </a:r>
          </a:p>
        </p:txBody>
      </p:sp>
      <p:sp>
        <p:nvSpPr>
          <p:cNvPr id="26723" name="Text Box 323"/>
          <p:cNvSpPr txBox="1">
            <a:spLocks noChangeArrowheads="1"/>
          </p:cNvSpPr>
          <p:nvPr/>
        </p:nvSpPr>
        <p:spPr bwMode="auto">
          <a:xfrm>
            <a:off x="5346700" y="5194300"/>
            <a:ext cx="4905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Ventricular</a:t>
            </a:r>
          </a:p>
          <a:p>
            <a:r>
              <a:rPr lang="en-US" sz="600" b="1"/>
              <a:t>ejection</a:t>
            </a:r>
          </a:p>
        </p:txBody>
      </p:sp>
      <p:sp>
        <p:nvSpPr>
          <p:cNvPr id="26724" name="Text Box 324"/>
          <p:cNvSpPr txBox="1">
            <a:spLocks noChangeArrowheads="1"/>
          </p:cNvSpPr>
          <p:nvPr/>
        </p:nvSpPr>
        <p:spPr bwMode="auto">
          <a:xfrm>
            <a:off x="6248400" y="5194300"/>
            <a:ext cx="587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Isovolumetric</a:t>
            </a:r>
          </a:p>
          <a:p>
            <a:r>
              <a:rPr lang="en-US" sz="600" b="1"/>
              <a:t>relaxation</a:t>
            </a:r>
          </a:p>
        </p:txBody>
      </p:sp>
      <p:sp>
        <p:nvSpPr>
          <p:cNvPr id="26725" name="Text Box 326"/>
          <p:cNvSpPr txBox="1">
            <a:spLocks noChangeArrowheads="1"/>
          </p:cNvSpPr>
          <p:nvPr/>
        </p:nvSpPr>
        <p:spPr bwMode="auto">
          <a:xfrm>
            <a:off x="4124325" y="4032250"/>
            <a:ext cx="171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</a:t>
            </a:r>
            <a:r>
              <a:rPr lang="en-US" sz="600" b="1" baseline="-25000"/>
              <a:t>1</a:t>
            </a:r>
          </a:p>
        </p:txBody>
      </p:sp>
      <p:sp>
        <p:nvSpPr>
          <p:cNvPr id="26726" name="Text Box 327"/>
          <p:cNvSpPr txBox="1">
            <a:spLocks noChangeArrowheads="1"/>
          </p:cNvSpPr>
          <p:nvPr/>
        </p:nvSpPr>
        <p:spPr bwMode="auto">
          <a:xfrm>
            <a:off x="4725988" y="4037013"/>
            <a:ext cx="171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</a:t>
            </a:r>
            <a:r>
              <a:rPr lang="en-US" sz="600" b="1" baseline="-25000"/>
              <a:t>2</a:t>
            </a:r>
          </a:p>
        </p:txBody>
      </p:sp>
      <p:sp>
        <p:nvSpPr>
          <p:cNvPr id="26727" name="Text Box 328"/>
          <p:cNvSpPr txBox="1">
            <a:spLocks noChangeArrowheads="1"/>
          </p:cNvSpPr>
          <p:nvPr/>
        </p:nvSpPr>
        <p:spPr bwMode="auto">
          <a:xfrm>
            <a:off x="5124450" y="4022725"/>
            <a:ext cx="171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</a:t>
            </a:r>
            <a:r>
              <a:rPr lang="en-US" sz="600" b="1" baseline="-25000"/>
              <a:t>3</a:t>
            </a:r>
          </a:p>
        </p:txBody>
      </p:sp>
      <p:sp>
        <p:nvSpPr>
          <p:cNvPr id="26728" name="Text Box 329"/>
          <p:cNvSpPr txBox="1">
            <a:spLocks noChangeArrowheads="1"/>
          </p:cNvSpPr>
          <p:nvPr/>
        </p:nvSpPr>
        <p:spPr bwMode="auto">
          <a:xfrm>
            <a:off x="5943600" y="4037013"/>
            <a:ext cx="171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</a:t>
            </a:r>
            <a:r>
              <a:rPr lang="en-US" sz="600" b="1" baseline="-25000"/>
              <a:t>1</a:t>
            </a:r>
          </a:p>
        </p:txBody>
      </p:sp>
      <p:sp>
        <p:nvSpPr>
          <p:cNvPr id="26729" name="Text Box 330"/>
          <p:cNvSpPr txBox="1">
            <a:spLocks noChangeArrowheads="1"/>
          </p:cNvSpPr>
          <p:nvPr/>
        </p:nvSpPr>
        <p:spPr bwMode="auto">
          <a:xfrm>
            <a:off x="3152775" y="4367213"/>
            <a:ext cx="177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1a</a:t>
            </a:r>
          </a:p>
        </p:txBody>
      </p:sp>
      <p:sp>
        <p:nvSpPr>
          <p:cNvPr id="26730" name="Text Box 331"/>
          <p:cNvSpPr txBox="1">
            <a:spLocks noChangeArrowheads="1"/>
          </p:cNvSpPr>
          <p:nvPr/>
        </p:nvSpPr>
        <p:spPr bwMode="auto">
          <a:xfrm>
            <a:off x="3486150" y="4367213"/>
            <a:ext cx="180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1b</a:t>
            </a:r>
          </a:p>
        </p:txBody>
      </p:sp>
      <p:sp>
        <p:nvSpPr>
          <p:cNvPr id="26731" name="Text Box 332"/>
          <p:cNvSpPr txBox="1">
            <a:spLocks noChangeArrowheads="1"/>
          </p:cNvSpPr>
          <p:nvPr/>
        </p:nvSpPr>
        <p:spPr bwMode="auto">
          <a:xfrm>
            <a:off x="3887788" y="4367213"/>
            <a:ext cx="177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1c</a:t>
            </a:r>
          </a:p>
        </p:txBody>
      </p:sp>
      <p:sp>
        <p:nvSpPr>
          <p:cNvPr id="26732" name="Text Box 333"/>
          <p:cNvSpPr txBox="1">
            <a:spLocks noChangeArrowheads="1"/>
          </p:cNvSpPr>
          <p:nvPr/>
        </p:nvSpPr>
        <p:spPr bwMode="auto">
          <a:xfrm>
            <a:off x="4152900" y="4367213"/>
            <a:ext cx="1349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2</a:t>
            </a:r>
          </a:p>
        </p:txBody>
      </p:sp>
      <p:sp>
        <p:nvSpPr>
          <p:cNvPr id="26733" name="Text Box 334"/>
          <p:cNvSpPr txBox="1">
            <a:spLocks noChangeArrowheads="1"/>
          </p:cNvSpPr>
          <p:nvPr/>
        </p:nvSpPr>
        <p:spPr bwMode="auto">
          <a:xfrm>
            <a:off x="4429125" y="4367213"/>
            <a:ext cx="1349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3</a:t>
            </a:r>
          </a:p>
        </p:txBody>
      </p:sp>
      <p:sp>
        <p:nvSpPr>
          <p:cNvPr id="26734" name="Text Box 335"/>
          <p:cNvSpPr txBox="1">
            <a:spLocks noChangeArrowheads="1"/>
          </p:cNvSpPr>
          <p:nvPr/>
        </p:nvSpPr>
        <p:spPr bwMode="auto">
          <a:xfrm>
            <a:off x="4773613" y="4367213"/>
            <a:ext cx="1349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4</a:t>
            </a:r>
          </a:p>
        </p:txBody>
      </p:sp>
      <p:sp>
        <p:nvSpPr>
          <p:cNvPr id="26735" name="Text Box 336"/>
          <p:cNvSpPr txBox="1">
            <a:spLocks noChangeArrowheads="1"/>
          </p:cNvSpPr>
          <p:nvPr/>
        </p:nvSpPr>
        <p:spPr bwMode="auto">
          <a:xfrm>
            <a:off x="4991100" y="4367213"/>
            <a:ext cx="177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1a</a:t>
            </a:r>
          </a:p>
        </p:txBody>
      </p:sp>
      <p:sp>
        <p:nvSpPr>
          <p:cNvPr id="26736" name="Text Box 337"/>
          <p:cNvSpPr txBox="1">
            <a:spLocks noChangeArrowheads="1"/>
          </p:cNvSpPr>
          <p:nvPr/>
        </p:nvSpPr>
        <p:spPr bwMode="auto">
          <a:xfrm>
            <a:off x="5334000" y="4367213"/>
            <a:ext cx="180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1b</a:t>
            </a:r>
          </a:p>
        </p:txBody>
      </p:sp>
      <p:sp>
        <p:nvSpPr>
          <p:cNvPr id="26737" name="Text Box 338"/>
          <p:cNvSpPr txBox="1">
            <a:spLocks noChangeArrowheads="1"/>
          </p:cNvSpPr>
          <p:nvPr/>
        </p:nvSpPr>
        <p:spPr bwMode="auto">
          <a:xfrm>
            <a:off x="5716588" y="4367213"/>
            <a:ext cx="177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1c</a:t>
            </a:r>
          </a:p>
        </p:txBody>
      </p:sp>
      <p:sp>
        <p:nvSpPr>
          <p:cNvPr id="26738" name="Text Box 340"/>
          <p:cNvSpPr txBox="1">
            <a:spLocks noChangeArrowheads="1"/>
          </p:cNvSpPr>
          <p:nvPr/>
        </p:nvSpPr>
        <p:spPr bwMode="auto">
          <a:xfrm>
            <a:off x="3024188" y="4608513"/>
            <a:ext cx="1349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0</a:t>
            </a:r>
          </a:p>
        </p:txBody>
      </p:sp>
      <p:sp>
        <p:nvSpPr>
          <p:cNvPr id="26739" name="Text Box 341"/>
          <p:cNvSpPr txBox="1">
            <a:spLocks noChangeArrowheads="1"/>
          </p:cNvSpPr>
          <p:nvPr/>
        </p:nvSpPr>
        <p:spPr bwMode="auto">
          <a:xfrm>
            <a:off x="3494088" y="4608513"/>
            <a:ext cx="155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.2</a:t>
            </a:r>
          </a:p>
        </p:txBody>
      </p:sp>
      <p:sp>
        <p:nvSpPr>
          <p:cNvPr id="26740" name="Text Box 342"/>
          <p:cNvSpPr txBox="1">
            <a:spLocks noChangeArrowheads="1"/>
          </p:cNvSpPr>
          <p:nvPr/>
        </p:nvSpPr>
        <p:spPr bwMode="auto">
          <a:xfrm>
            <a:off x="3944938" y="4608513"/>
            <a:ext cx="155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.4</a:t>
            </a:r>
          </a:p>
        </p:txBody>
      </p:sp>
      <p:sp>
        <p:nvSpPr>
          <p:cNvPr id="26741" name="Text Box 343"/>
          <p:cNvSpPr txBox="1">
            <a:spLocks noChangeArrowheads="1"/>
          </p:cNvSpPr>
          <p:nvPr/>
        </p:nvSpPr>
        <p:spPr bwMode="auto">
          <a:xfrm>
            <a:off x="4402138" y="4608513"/>
            <a:ext cx="155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.6</a:t>
            </a:r>
          </a:p>
        </p:txBody>
      </p:sp>
      <p:sp>
        <p:nvSpPr>
          <p:cNvPr id="26742" name="Text Box 344"/>
          <p:cNvSpPr txBox="1">
            <a:spLocks noChangeArrowheads="1"/>
          </p:cNvSpPr>
          <p:nvPr/>
        </p:nvSpPr>
        <p:spPr bwMode="auto">
          <a:xfrm>
            <a:off x="4840288" y="4608513"/>
            <a:ext cx="155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.8</a:t>
            </a:r>
          </a:p>
        </p:txBody>
      </p:sp>
      <p:sp>
        <p:nvSpPr>
          <p:cNvPr id="26743" name="Text Box 345"/>
          <p:cNvSpPr txBox="1">
            <a:spLocks noChangeArrowheads="1"/>
          </p:cNvSpPr>
          <p:nvPr/>
        </p:nvSpPr>
        <p:spPr bwMode="auto">
          <a:xfrm>
            <a:off x="5303838" y="4608513"/>
            <a:ext cx="155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.2</a:t>
            </a:r>
          </a:p>
        </p:txBody>
      </p:sp>
      <p:sp>
        <p:nvSpPr>
          <p:cNvPr id="26744" name="Text Box 346"/>
          <p:cNvSpPr txBox="1">
            <a:spLocks noChangeArrowheads="1"/>
          </p:cNvSpPr>
          <p:nvPr/>
        </p:nvSpPr>
        <p:spPr bwMode="auto">
          <a:xfrm>
            <a:off x="5748338" y="4608513"/>
            <a:ext cx="155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.4</a:t>
            </a:r>
          </a:p>
        </p:txBody>
      </p:sp>
      <p:sp>
        <p:nvSpPr>
          <p:cNvPr id="26745" name="Text Box 347"/>
          <p:cNvSpPr txBox="1">
            <a:spLocks noChangeArrowheads="1"/>
          </p:cNvSpPr>
          <p:nvPr/>
        </p:nvSpPr>
        <p:spPr bwMode="auto">
          <a:xfrm>
            <a:off x="2870200" y="5022850"/>
            <a:ext cx="711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Ventricular filling</a:t>
            </a:r>
          </a:p>
        </p:txBody>
      </p:sp>
      <p:sp>
        <p:nvSpPr>
          <p:cNvPr id="26746" name="Text Box 348"/>
          <p:cNvSpPr txBox="1">
            <a:spLocks noChangeArrowheads="1"/>
          </p:cNvSpPr>
          <p:nvPr/>
        </p:nvSpPr>
        <p:spPr bwMode="auto">
          <a:xfrm>
            <a:off x="4524375" y="5103813"/>
            <a:ext cx="1349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2</a:t>
            </a:r>
          </a:p>
        </p:txBody>
      </p:sp>
      <p:sp>
        <p:nvSpPr>
          <p:cNvPr id="26747" name="Text Box 349"/>
          <p:cNvSpPr txBox="1">
            <a:spLocks noChangeArrowheads="1"/>
          </p:cNvSpPr>
          <p:nvPr/>
        </p:nvSpPr>
        <p:spPr bwMode="auto">
          <a:xfrm>
            <a:off x="5464175" y="5103813"/>
            <a:ext cx="1349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3</a:t>
            </a:r>
          </a:p>
        </p:txBody>
      </p:sp>
      <p:sp>
        <p:nvSpPr>
          <p:cNvPr id="26748" name="Text Box 350"/>
          <p:cNvSpPr txBox="1">
            <a:spLocks noChangeArrowheads="1"/>
          </p:cNvSpPr>
          <p:nvPr/>
        </p:nvSpPr>
        <p:spPr bwMode="auto">
          <a:xfrm>
            <a:off x="6391275" y="5103813"/>
            <a:ext cx="1349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4</a:t>
            </a:r>
          </a:p>
        </p:txBody>
      </p:sp>
      <p:sp>
        <p:nvSpPr>
          <p:cNvPr id="26749" name="Text Box 351"/>
          <p:cNvSpPr txBox="1">
            <a:spLocks noChangeArrowheads="1"/>
          </p:cNvSpPr>
          <p:nvPr/>
        </p:nvSpPr>
        <p:spPr bwMode="auto">
          <a:xfrm>
            <a:off x="4254500" y="4735513"/>
            <a:ext cx="650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Time (seconds)</a:t>
            </a:r>
          </a:p>
        </p:txBody>
      </p:sp>
      <p:sp>
        <p:nvSpPr>
          <p:cNvPr id="26750" name="Text Box 352"/>
          <p:cNvSpPr txBox="1">
            <a:spLocks noChangeArrowheads="1"/>
          </p:cNvSpPr>
          <p:nvPr/>
        </p:nvSpPr>
        <p:spPr bwMode="auto">
          <a:xfrm>
            <a:off x="5975350" y="4367213"/>
            <a:ext cx="1349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19.2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701675" y="130175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8196" name="Picture 206" descr="sal03717_19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063" y="377825"/>
            <a:ext cx="5818187" cy="62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Freeform 24"/>
          <p:cNvSpPr>
            <a:spLocks/>
          </p:cNvSpPr>
          <p:nvPr/>
        </p:nvSpPr>
        <p:spPr bwMode="auto">
          <a:xfrm>
            <a:off x="5900738" y="5724525"/>
            <a:ext cx="212725" cy="241300"/>
          </a:xfrm>
          <a:custGeom>
            <a:avLst/>
            <a:gdLst>
              <a:gd name="T0" fmla="*/ 2147483647 w 152"/>
              <a:gd name="T1" fmla="*/ 0 h 172"/>
              <a:gd name="T2" fmla="*/ 2147483647 w 152"/>
              <a:gd name="T3" fmla="*/ 0 h 172"/>
              <a:gd name="T4" fmla="*/ 2147483647 w 152"/>
              <a:gd name="T5" fmla="*/ 2147483647 h 172"/>
              <a:gd name="T6" fmla="*/ 2147483647 w 152"/>
              <a:gd name="T7" fmla="*/ 2147483647 h 172"/>
              <a:gd name="T8" fmla="*/ 2147483647 w 152"/>
              <a:gd name="T9" fmla="*/ 2147483647 h 172"/>
              <a:gd name="T10" fmla="*/ 2147483647 w 152"/>
              <a:gd name="T11" fmla="*/ 2147483647 h 172"/>
              <a:gd name="T12" fmla="*/ 2147483647 w 152"/>
              <a:gd name="T13" fmla="*/ 2147483647 h 172"/>
              <a:gd name="T14" fmla="*/ 2147483647 w 152"/>
              <a:gd name="T15" fmla="*/ 2147483647 h 172"/>
              <a:gd name="T16" fmla="*/ 2147483647 w 152"/>
              <a:gd name="T17" fmla="*/ 2147483647 h 172"/>
              <a:gd name="T18" fmla="*/ 2147483647 w 152"/>
              <a:gd name="T19" fmla="*/ 2147483647 h 172"/>
              <a:gd name="T20" fmla="*/ 2147483647 w 152"/>
              <a:gd name="T21" fmla="*/ 2147483647 h 172"/>
              <a:gd name="T22" fmla="*/ 2147483647 w 152"/>
              <a:gd name="T23" fmla="*/ 2147483647 h 172"/>
              <a:gd name="T24" fmla="*/ 2147483647 w 152"/>
              <a:gd name="T25" fmla="*/ 2147483647 h 172"/>
              <a:gd name="T26" fmla="*/ 2147483647 w 152"/>
              <a:gd name="T27" fmla="*/ 2147483647 h 172"/>
              <a:gd name="T28" fmla="*/ 0 w 152"/>
              <a:gd name="T29" fmla="*/ 2147483647 h 1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2"/>
              <a:gd name="T46" fmla="*/ 0 h 172"/>
              <a:gd name="T47" fmla="*/ 152 w 152"/>
              <a:gd name="T48" fmla="*/ 172 h 1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2" h="172">
                <a:moveTo>
                  <a:pt x="152" y="0"/>
                </a:moveTo>
                <a:lnTo>
                  <a:pt x="152" y="0"/>
                </a:lnTo>
                <a:lnTo>
                  <a:pt x="152" y="16"/>
                </a:lnTo>
                <a:lnTo>
                  <a:pt x="152" y="38"/>
                </a:lnTo>
                <a:lnTo>
                  <a:pt x="148" y="64"/>
                </a:lnTo>
                <a:lnTo>
                  <a:pt x="144" y="78"/>
                </a:lnTo>
                <a:lnTo>
                  <a:pt x="140" y="92"/>
                </a:lnTo>
                <a:lnTo>
                  <a:pt x="132" y="106"/>
                </a:lnTo>
                <a:lnTo>
                  <a:pt x="122" y="118"/>
                </a:lnTo>
                <a:lnTo>
                  <a:pt x="110" y="132"/>
                </a:lnTo>
                <a:lnTo>
                  <a:pt x="94" y="142"/>
                </a:lnTo>
                <a:lnTo>
                  <a:pt x="76" y="152"/>
                </a:lnTo>
                <a:lnTo>
                  <a:pt x="54" y="160"/>
                </a:lnTo>
                <a:lnTo>
                  <a:pt x="30" y="168"/>
                </a:lnTo>
                <a:lnTo>
                  <a:pt x="0" y="172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Freeform 60"/>
          <p:cNvSpPr>
            <a:spLocks/>
          </p:cNvSpPr>
          <p:nvPr/>
        </p:nvSpPr>
        <p:spPr bwMode="auto">
          <a:xfrm>
            <a:off x="5900738" y="5721350"/>
            <a:ext cx="212725" cy="238125"/>
          </a:xfrm>
          <a:custGeom>
            <a:avLst/>
            <a:gdLst>
              <a:gd name="T0" fmla="*/ 2147483647 w 152"/>
              <a:gd name="T1" fmla="*/ 0 h 170"/>
              <a:gd name="T2" fmla="*/ 2147483647 w 152"/>
              <a:gd name="T3" fmla="*/ 0 h 170"/>
              <a:gd name="T4" fmla="*/ 2147483647 w 152"/>
              <a:gd name="T5" fmla="*/ 2147483647 h 170"/>
              <a:gd name="T6" fmla="*/ 2147483647 w 152"/>
              <a:gd name="T7" fmla="*/ 2147483647 h 170"/>
              <a:gd name="T8" fmla="*/ 2147483647 w 152"/>
              <a:gd name="T9" fmla="*/ 2147483647 h 170"/>
              <a:gd name="T10" fmla="*/ 2147483647 w 152"/>
              <a:gd name="T11" fmla="*/ 2147483647 h 170"/>
              <a:gd name="T12" fmla="*/ 2147483647 w 152"/>
              <a:gd name="T13" fmla="*/ 2147483647 h 170"/>
              <a:gd name="T14" fmla="*/ 2147483647 w 152"/>
              <a:gd name="T15" fmla="*/ 2147483647 h 170"/>
              <a:gd name="T16" fmla="*/ 2147483647 w 152"/>
              <a:gd name="T17" fmla="*/ 2147483647 h 170"/>
              <a:gd name="T18" fmla="*/ 2147483647 w 152"/>
              <a:gd name="T19" fmla="*/ 2147483647 h 170"/>
              <a:gd name="T20" fmla="*/ 2147483647 w 152"/>
              <a:gd name="T21" fmla="*/ 2147483647 h 170"/>
              <a:gd name="T22" fmla="*/ 2147483647 w 152"/>
              <a:gd name="T23" fmla="*/ 2147483647 h 170"/>
              <a:gd name="T24" fmla="*/ 2147483647 w 152"/>
              <a:gd name="T25" fmla="*/ 2147483647 h 170"/>
              <a:gd name="T26" fmla="*/ 2147483647 w 152"/>
              <a:gd name="T27" fmla="*/ 2147483647 h 170"/>
              <a:gd name="T28" fmla="*/ 0 w 152"/>
              <a:gd name="T29" fmla="*/ 2147483647 h 1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2"/>
              <a:gd name="T46" fmla="*/ 0 h 170"/>
              <a:gd name="T47" fmla="*/ 152 w 152"/>
              <a:gd name="T48" fmla="*/ 170 h 1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2" h="170">
                <a:moveTo>
                  <a:pt x="152" y="0"/>
                </a:moveTo>
                <a:lnTo>
                  <a:pt x="152" y="0"/>
                </a:lnTo>
                <a:lnTo>
                  <a:pt x="152" y="14"/>
                </a:lnTo>
                <a:lnTo>
                  <a:pt x="152" y="36"/>
                </a:lnTo>
                <a:lnTo>
                  <a:pt x="148" y="62"/>
                </a:lnTo>
                <a:lnTo>
                  <a:pt x="144" y="76"/>
                </a:lnTo>
                <a:lnTo>
                  <a:pt x="140" y="90"/>
                </a:lnTo>
                <a:lnTo>
                  <a:pt x="132" y="104"/>
                </a:lnTo>
                <a:lnTo>
                  <a:pt x="122" y="118"/>
                </a:lnTo>
                <a:lnTo>
                  <a:pt x="110" y="130"/>
                </a:lnTo>
                <a:lnTo>
                  <a:pt x="94" y="142"/>
                </a:lnTo>
                <a:lnTo>
                  <a:pt x="76" y="152"/>
                </a:lnTo>
                <a:lnTo>
                  <a:pt x="54" y="160"/>
                </a:lnTo>
                <a:lnTo>
                  <a:pt x="30" y="166"/>
                </a:lnTo>
                <a:lnTo>
                  <a:pt x="0" y="17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" name="Text Box 182"/>
          <p:cNvSpPr txBox="1">
            <a:spLocks noChangeArrowheads="1"/>
          </p:cNvSpPr>
          <p:nvPr/>
        </p:nvSpPr>
        <p:spPr bwMode="auto">
          <a:xfrm>
            <a:off x="1122363" y="2511425"/>
            <a:ext cx="2333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(a)</a:t>
            </a:r>
          </a:p>
        </p:txBody>
      </p:sp>
      <p:sp>
        <p:nvSpPr>
          <p:cNvPr id="8200" name="Text Box 183"/>
          <p:cNvSpPr txBox="1">
            <a:spLocks noChangeArrowheads="1"/>
          </p:cNvSpPr>
          <p:nvPr/>
        </p:nvSpPr>
        <p:spPr bwMode="auto">
          <a:xfrm>
            <a:off x="2890838" y="987425"/>
            <a:ext cx="5603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Sternum</a:t>
            </a:r>
          </a:p>
        </p:txBody>
      </p:sp>
      <p:sp>
        <p:nvSpPr>
          <p:cNvPr id="8201" name="Text Box 184"/>
          <p:cNvSpPr txBox="1">
            <a:spLocks noChangeArrowheads="1"/>
          </p:cNvSpPr>
          <p:nvPr/>
        </p:nvSpPr>
        <p:spPr bwMode="auto">
          <a:xfrm>
            <a:off x="2890838" y="1200150"/>
            <a:ext cx="4508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3rd rib</a:t>
            </a:r>
          </a:p>
        </p:txBody>
      </p:sp>
      <p:sp>
        <p:nvSpPr>
          <p:cNvPr id="8202" name="Text Box 185"/>
          <p:cNvSpPr txBox="1">
            <a:spLocks noChangeArrowheads="1"/>
          </p:cNvSpPr>
          <p:nvPr/>
        </p:nvSpPr>
        <p:spPr bwMode="auto">
          <a:xfrm>
            <a:off x="2890838" y="1695450"/>
            <a:ext cx="6953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Diaphragm</a:t>
            </a:r>
          </a:p>
        </p:txBody>
      </p:sp>
      <p:sp>
        <p:nvSpPr>
          <p:cNvPr id="8203" name="Text Box 186"/>
          <p:cNvSpPr txBox="1">
            <a:spLocks noChangeArrowheads="1"/>
          </p:cNvSpPr>
          <p:nvPr/>
        </p:nvSpPr>
        <p:spPr bwMode="auto">
          <a:xfrm>
            <a:off x="5297488" y="1055688"/>
            <a:ext cx="59848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Posterior</a:t>
            </a:r>
          </a:p>
        </p:txBody>
      </p:sp>
      <p:sp>
        <p:nvSpPr>
          <p:cNvPr id="8204" name="Text Box 187"/>
          <p:cNvSpPr txBox="1">
            <a:spLocks noChangeArrowheads="1"/>
          </p:cNvSpPr>
          <p:nvPr/>
        </p:nvSpPr>
        <p:spPr bwMode="auto">
          <a:xfrm>
            <a:off x="7069138" y="1666875"/>
            <a:ext cx="682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Pericardial</a:t>
            </a:r>
          </a:p>
          <a:p>
            <a:r>
              <a:rPr lang="en-US" sz="900" b="1"/>
              <a:t>cavity</a:t>
            </a:r>
          </a:p>
        </p:txBody>
      </p:sp>
      <p:sp>
        <p:nvSpPr>
          <p:cNvPr id="8205" name="Text Box 188"/>
          <p:cNvSpPr txBox="1">
            <a:spLocks noChangeArrowheads="1"/>
          </p:cNvSpPr>
          <p:nvPr/>
        </p:nvSpPr>
        <p:spPr bwMode="auto">
          <a:xfrm>
            <a:off x="3640138" y="1309688"/>
            <a:ext cx="4381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Lungs</a:t>
            </a:r>
          </a:p>
        </p:txBody>
      </p:sp>
      <p:sp>
        <p:nvSpPr>
          <p:cNvPr id="8206" name="Text Box 189"/>
          <p:cNvSpPr txBox="1">
            <a:spLocks noChangeArrowheads="1"/>
          </p:cNvSpPr>
          <p:nvPr/>
        </p:nvSpPr>
        <p:spPr bwMode="auto">
          <a:xfrm>
            <a:off x="3630613" y="1641475"/>
            <a:ext cx="573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Thoracic</a:t>
            </a:r>
          </a:p>
          <a:p>
            <a:r>
              <a:rPr lang="en-US" sz="900" b="1"/>
              <a:t>vertebra</a:t>
            </a:r>
          </a:p>
        </p:txBody>
      </p:sp>
      <p:sp>
        <p:nvSpPr>
          <p:cNvPr id="8207" name="Text Box 190"/>
          <p:cNvSpPr txBox="1">
            <a:spLocks noChangeArrowheads="1"/>
          </p:cNvSpPr>
          <p:nvPr/>
        </p:nvSpPr>
        <p:spPr bwMode="auto">
          <a:xfrm>
            <a:off x="3668713" y="2143125"/>
            <a:ext cx="566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Right</a:t>
            </a:r>
          </a:p>
          <a:p>
            <a:r>
              <a:rPr lang="en-US" sz="900" b="1"/>
              <a:t>ventricle</a:t>
            </a:r>
          </a:p>
        </p:txBody>
      </p:sp>
      <p:sp>
        <p:nvSpPr>
          <p:cNvPr id="8208" name="Text Box 191"/>
          <p:cNvSpPr txBox="1">
            <a:spLocks noChangeArrowheads="1"/>
          </p:cNvSpPr>
          <p:nvPr/>
        </p:nvSpPr>
        <p:spPr bwMode="auto">
          <a:xfrm>
            <a:off x="3649663" y="2584450"/>
            <a:ext cx="5603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Sternum</a:t>
            </a:r>
          </a:p>
        </p:txBody>
      </p:sp>
      <p:sp>
        <p:nvSpPr>
          <p:cNvPr id="8209" name="Text Box 192"/>
          <p:cNvSpPr txBox="1">
            <a:spLocks noChangeArrowheads="1"/>
          </p:cNvSpPr>
          <p:nvPr/>
        </p:nvSpPr>
        <p:spPr bwMode="auto">
          <a:xfrm>
            <a:off x="7069138" y="2082800"/>
            <a:ext cx="566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Left</a:t>
            </a:r>
          </a:p>
          <a:p>
            <a:r>
              <a:rPr lang="en-US" sz="900" b="1"/>
              <a:t>ventricle</a:t>
            </a:r>
          </a:p>
        </p:txBody>
      </p:sp>
      <p:sp>
        <p:nvSpPr>
          <p:cNvPr id="8210" name="Text Box 193"/>
          <p:cNvSpPr txBox="1">
            <a:spLocks noChangeArrowheads="1"/>
          </p:cNvSpPr>
          <p:nvPr/>
        </p:nvSpPr>
        <p:spPr bwMode="auto">
          <a:xfrm>
            <a:off x="7069138" y="2428875"/>
            <a:ext cx="931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Interventricular</a:t>
            </a:r>
          </a:p>
          <a:p>
            <a:r>
              <a:rPr lang="en-US" sz="900" b="1"/>
              <a:t>septum</a:t>
            </a:r>
          </a:p>
        </p:txBody>
      </p:sp>
      <p:sp>
        <p:nvSpPr>
          <p:cNvPr id="8211" name="Text Box 194"/>
          <p:cNvSpPr txBox="1">
            <a:spLocks noChangeArrowheads="1"/>
          </p:cNvSpPr>
          <p:nvPr/>
        </p:nvSpPr>
        <p:spPr bwMode="auto">
          <a:xfrm>
            <a:off x="2970213" y="4479925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Superior</a:t>
            </a:r>
          </a:p>
          <a:p>
            <a:r>
              <a:rPr lang="en-US" sz="900" b="1"/>
              <a:t>vena cava</a:t>
            </a:r>
          </a:p>
        </p:txBody>
      </p:sp>
      <p:sp>
        <p:nvSpPr>
          <p:cNvPr id="8212" name="Text Box 195"/>
          <p:cNvSpPr txBox="1">
            <a:spLocks noChangeArrowheads="1"/>
          </p:cNvSpPr>
          <p:nvPr/>
        </p:nvSpPr>
        <p:spPr bwMode="auto">
          <a:xfrm>
            <a:off x="2970213" y="4810125"/>
            <a:ext cx="6635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Right lung</a:t>
            </a:r>
          </a:p>
        </p:txBody>
      </p:sp>
      <p:sp>
        <p:nvSpPr>
          <p:cNvPr id="8213" name="Text Box 196"/>
          <p:cNvSpPr txBox="1">
            <a:spLocks noChangeArrowheads="1"/>
          </p:cNvSpPr>
          <p:nvPr/>
        </p:nvSpPr>
        <p:spPr bwMode="auto">
          <a:xfrm>
            <a:off x="2989263" y="5295900"/>
            <a:ext cx="720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Parietal</a:t>
            </a:r>
          </a:p>
          <a:p>
            <a:r>
              <a:rPr lang="en-US" sz="900" b="1"/>
              <a:t>pleura (cut)</a:t>
            </a:r>
          </a:p>
        </p:txBody>
      </p:sp>
      <p:sp>
        <p:nvSpPr>
          <p:cNvPr id="8214" name="Text Box 197"/>
          <p:cNvSpPr txBox="1">
            <a:spLocks noChangeArrowheads="1"/>
          </p:cNvSpPr>
          <p:nvPr/>
        </p:nvSpPr>
        <p:spPr bwMode="auto">
          <a:xfrm>
            <a:off x="2979738" y="5686425"/>
            <a:ext cx="682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Pericardial</a:t>
            </a:r>
          </a:p>
          <a:p>
            <a:r>
              <a:rPr lang="en-US" sz="900" b="1"/>
              <a:t>sac (cut)</a:t>
            </a:r>
          </a:p>
        </p:txBody>
      </p:sp>
      <p:sp>
        <p:nvSpPr>
          <p:cNvPr id="8215" name="Text Box 198"/>
          <p:cNvSpPr txBox="1">
            <a:spLocks noChangeArrowheads="1"/>
          </p:cNvSpPr>
          <p:nvPr/>
        </p:nvSpPr>
        <p:spPr bwMode="auto">
          <a:xfrm>
            <a:off x="7065963" y="6403975"/>
            <a:ext cx="6953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Diaphragm</a:t>
            </a:r>
          </a:p>
        </p:txBody>
      </p:sp>
      <p:sp>
        <p:nvSpPr>
          <p:cNvPr id="8216" name="Text Box 199"/>
          <p:cNvSpPr txBox="1">
            <a:spLocks noChangeArrowheads="1"/>
          </p:cNvSpPr>
          <p:nvPr/>
        </p:nvSpPr>
        <p:spPr bwMode="auto">
          <a:xfrm>
            <a:off x="7075488" y="5797550"/>
            <a:ext cx="51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Apex</a:t>
            </a:r>
          </a:p>
          <a:p>
            <a:r>
              <a:rPr lang="en-US" sz="900" b="1"/>
              <a:t>of heart</a:t>
            </a:r>
          </a:p>
        </p:txBody>
      </p:sp>
      <p:sp>
        <p:nvSpPr>
          <p:cNvPr id="8217" name="Text Box 200"/>
          <p:cNvSpPr txBox="1">
            <a:spLocks noChangeArrowheads="1"/>
          </p:cNvSpPr>
          <p:nvPr/>
        </p:nvSpPr>
        <p:spPr bwMode="auto">
          <a:xfrm>
            <a:off x="7065963" y="4740275"/>
            <a:ext cx="509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Base of</a:t>
            </a:r>
          </a:p>
          <a:p>
            <a:r>
              <a:rPr lang="en-US" sz="900" b="1"/>
              <a:t>heart</a:t>
            </a:r>
          </a:p>
        </p:txBody>
      </p:sp>
      <p:sp>
        <p:nvSpPr>
          <p:cNvPr id="8218" name="Text Box 201"/>
          <p:cNvSpPr txBox="1">
            <a:spLocks noChangeArrowheads="1"/>
          </p:cNvSpPr>
          <p:nvPr/>
        </p:nvSpPr>
        <p:spPr bwMode="auto">
          <a:xfrm>
            <a:off x="7088188" y="4397375"/>
            <a:ext cx="688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Pulmonary</a:t>
            </a:r>
          </a:p>
          <a:p>
            <a:r>
              <a:rPr lang="en-US" sz="900" b="1"/>
              <a:t>trunk</a:t>
            </a:r>
          </a:p>
        </p:txBody>
      </p:sp>
      <p:sp>
        <p:nvSpPr>
          <p:cNvPr id="8219" name="Text Box 202"/>
          <p:cNvSpPr txBox="1">
            <a:spLocks noChangeArrowheads="1"/>
          </p:cNvSpPr>
          <p:nvPr/>
        </p:nvSpPr>
        <p:spPr bwMode="auto">
          <a:xfrm>
            <a:off x="7088188" y="4168775"/>
            <a:ext cx="3937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Aorta</a:t>
            </a:r>
          </a:p>
        </p:txBody>
      </p:sp>
      <p:sp>
        <p:nvSpPr>
          <p:cNvPr id="8220" name="Text Box 203"/>
          <p:cNvSpPr txBox="1">
            <a:spLocks noChangeArrowheads="1"/>
          </p:cNvSpPr>
          <p:nvPr/>
        </p:nvSpPr>
        <p:spPr bwMode="auto">
          <a:xfrm>
            <a:off x="3732213" y="6550025"/>
            <a:ext cx="2333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(c)</a:t>
            </a:r>
          </a:p>
        </p:txBody>
      </p:sp>
      <p:sp>
        <p:nvSpPr>
          <p:cNvPr id="8221" name="Text Box 204"/>
          <p:cNvSpPr txBox="1">
            <a:spLocks noChangeArrowheads="1"/>
          </p:cNvSpPr>
          <p:nvPr/>
        </p:nvSpPr>
        <p:spPr bwMode="auto">
          <a:xfrm>
            <a:off x="5322888" y="2790825"/>
            <a:ext cx="54133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Anterior</a:t>
            </a:r>
          </a:p>
        </p:txBody>
      </p:sp>
      <p:sp>
        <p:nvSpPr>
          <p:cNvPr id="8222" name="Text Box 205"/>
          <p:cNvSpPr txBox="1">
            <a:spLocks noChangeArrowheads="1"/>
          </p:cNvSpPr>
          <p:nvPr/>
        </p:nvSpPr>
        <p:spPr bwMode="auto">
          <a:xfrm>
            <a:off x="3649663" y="2803525"/>
            <a:ext cx="10160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(b)	</a:t>
            </a:r>
          </a:p>
        </p:txBody>
      </p:sp>
      <p:sp>
        <p:nvSpPr>
          <p:cNvPr id="8223" name="Line 48"/>
          <p:cNvSpPr>
            <a:spLocks noChangeShapeType="1"/>
          </p:cNvSpPr>
          <p:nvPr/>
        </p:nvSpPr>
        <p:spPr bwMode="auto">
          <a:xfrm>
            <a:off x="3556000" y="4867275"/>
            <a:ext cx="10223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4" name="Line 49"/>
          <p:cNvSpPr>
            <a:spLocks noChangeShapeType="1"/>
          </p:cNvSpPr>
          <p:nvPr/>
        </p:nvSpPr>
        <p:spPr bwMode="auto">
          <a:xfrm flipH="1">
            <a:off x="3479800" y="4567238"/>
            <a:ext cx="16414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5" name="Line 50"/>
          <p:cNvSpPr>
            <a:spLocks noChangeShapeType="1"/>
          </p:cNvSpPr>
          <p:nvPr/>
        </p:nvSpPr>
        <p:spPr bwMode="auto">
          <a:xfrm flipH="1">
            <a:off x="3446463" y="5364163"/>
            <a:ext cx="5207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6" name="Line 51"/>
          <p:cNvSpPr>
            <a:spLocks noChangeShapeType="1"/>
          </p:cNvSpPr>
          <p:nvPr/>
        </p:nvSpPr>
        <p:spPr bwMode="auto">
          <a:xfrm flipH="1">
            <a:off x="3586163" y="5743575"/>
            <a:ext cx="1728787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7" name="Freeform 52"/>
          <p:cNvSpPr>
            <a:spLocks/>
          </p:cNvSpPr>
          <p:nvPr/>
        </p:nvSpPr>
        <p:spPr bwMode="auto">
          <a:xfrm>
            <a:off x="5676900" y="4459288"/>
            <a:ext cx="1363663" cy="223837"/>
          </a:xfrm>
          <a:custGeom>
            <a:avLst/>
            <a:gdLst>
              <a:gd name="T0" fmla="*/ 0 w 974"/>
              <a:gd name="T1" fmla="*/ 2147483647 h 160"/>
              <a:gd name="T2" fmla="*/ 2147483647 w 974"/>
              <a:gd name="T3" fmla="*/ 0 h 160"/>
              <a:gd name="T4" fmla="*/ 2147483647 w 974"/>
              <a:gd name="T5" fmla="*/ 0 h 160"/>
              <a:gd name="T6" fmla="*/ 0 60000 65536"/>
              <a:gd name="T7" fmla="*/ 0 60000 65536"/>
              <a:gd name="T8" fmla="*/ 0 60000 65536"/>
              <a:gd name="T9" fmla="*/ 0 w 974"/>
              <a:gd name="T10" fmla="*/ 0 h 160"/>
              <a:gd name="T11" fmla="*/ 974 w 974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4" h="160">
                <a:moveTo>
                  <a:pt x="0" y="160"/>
                </a:moveTo>
                <a:lnTo>
                  <a:pt x="842" y="0"/>
                </a:lnTo>
                <a:lnTo>
                  <a:pt x="974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8" name="Freeform 53"/>
          <p:cNvSpPr>
            <a:spLocks/>
          </p:cNvSpPr>
          <p:nvPr/>
        </p:nvSpPr>
        <p:spPr bwMode="auto">
          <a:xfrm>
            <a:off x="5556250" y="4240213"/>
            <a:ext cx="1481138" cy="165100"/>
          </a:xfrm>
          <a:custGeom>
            <a:avLst/>
            <a:gdLst>
              <a:gd name="T0" fmla="*/ 0 w 1058"/>
              <a:gd name="T1" fmla="*/ 2147483647 h 118"/>
              <a:gd name="T2" fmla="*/ 2147483647 w 1058"/>
              <a:gd name="T3" fmla="*/ 0 h 118"/>
              <a:gd name="T4" fmla="*/ 2147483647 w 1058"/>
              <a:gd name="T5" fmla="*/ 0 h 118"/>
              <a:gd name="T6" fmla="*/ 0 60000 65536"/>
              <a:gd name="T7" fmla="*/ 0 60000 65536"/>
              <a:gd name="T8" fmla="*/ 0 60000 65536"/>
              <a:gd name="T9" fmla="*/ 0 w 1058"/>
              <a:gd name="T10" fmla="*/ 0 h 118"/>
              <a:gd name="T11" fmla="*/ 1058 w 1058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" h="118">
                <a:moveTo>
                  <a:pt x="0" y="118"/>
                </a:moveTo>
                <a:lnTo>
                  <a:pt x="928" y="0"/>
                </a:lnTo>
                <a:lnTo>
                  <a:pt x="105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9" name="Line 58"/>
          <p:cNvSpPr>
            <a:spLocks noChangeShapeType="1"/>
          </p:cNvSpPr>
          <p:nvPr/>
        </p:nvSpPr>
        <p:spPr bwMode="auto">
          <a:xfrm>
            <a:off x="6083300" y="5868988"/>
            <a:ext cx="93503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0" name="Line 59"/>
          <p:cNvSpPr>
            <a:spLocks noChangeShapeType="1"/>
          </p:cNvSpPr>
          <p:nvPr/>
        </p:nvSpPr>
        <p:spPr bwMode="auto">
          <a:xfrm>
            <a:off x="6791325" y="6469063"/>
            <a:ext cx="22701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1" name="Freeform 61"/>
          <p:cNvSpPr>
            <a:spLocks/>
          </p:cNvSpPr>
          <p:nvPr/>
        </p:nvSpPr>
        <p:spPr bwMode="auto">
          <a:xfrm>
            <a:off x="5026025" y="4899025"/>
            <a:ext cx="812800" cy="61913"/>
          </a:xfrm>
          <a:custGeom>
            <a:avLst/>
            <a:gdLst>
              <a:gd name="T0" fmla="*/ 0 w 580"/>
              <a:gd name="T1" fmla="*/ 2147483647 h 44"/>
              <a:gd name="T2" fmla="*/ 0 w 580"/>
              <a:gd name="T3" fmla="*/ 0 h 44"/>
              <a:gd name="T4" fmla="*/ 2147483647 w 580"/>
              <a:gd name="T5" fmla="*/ 0 h 44"/>
              <a:gd name="T6" fmla="*/ 2147483647 w 580"/>
              <a:gd name="T7" fmla="*/ 2147483647 h 44"/>
              <a:gd name="T8" fmla="*/ 0 60000 65536"/>
              <a:gd name="T9" fmla="*/ 0 60000 65536"/>
              <a:gd name="T10" fmla="*/ 0 60000 65536"/>
              <a:gd name="T11" fmla="*/ 0 60000 65536"/>
              <a:gd name="T12" fmla="*/ 0 w 580"/>
              <a:gd name="T13" fmla="*/ 0 h 44"/>
              <a:gd name="T14" fmla="*/ 580 w 580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0" h="44">
                <a:moveTo>
                  <a:pt x="0" y="44"/>
                </a:moveTo>
                <a:lnTo>
                  <a:pt x="0" y="0"/>
                </a:lnTo>
                <a:lnTo>
                  <a:pt x="580" y="0"/>
                </a:lnTo>
                <a:lnTo>
                  <a:pt x="580" y="4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2" name="Freeform 62"/>
          <p:cNvSpPr>
            <a:spLocks/>
          </p:cNvSpPr>
          <p:nvPr/>
        </p:nvSpPr>
        <p:spPr bwMode="auto">
          <a:xfrm>
            <a:off x="5483225" y="4806950"/>
            <a:ext cx="1520825" cy="92075"/>
          </a:xfrm>
          <a:custGeom>
            <a:avLst/>
            <a:gdLst>
              <a:gd name="T0" fmla="*/ 0 w 1086"/>
              <a:gd name="T1" fmla="*/ 2147483647 h 66"/>
              <a:gd name="T2" fmla="*/ 2147483647 w 1086"/>
              <a:gd name="T3" fmla="*/ 0 h 66"/>
              <a:gd name="T4" fmla="*/ 2147483647 w 1086"/>
              <a:gd name="T5" fmla="*/ 0 h 66"/>
              <a:gd name="T6" fmla="*/ 0 60000 65536"/>
              <a:gd name="T7" fmla="*/ 0 60000 65536"/>
              <a:gd name="T8" fmla="*/ 0 60000 65536"/>
              <a:gd name="T9" fmla="*/ 0 w 1086"/>
              <a:gd name="T10" fmla="*/ 0 h 66"/>
              <a:gd name="T11" fmla="*/ 1086 w 1086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66">
                <a:moveTo>
                  <a:pt x="0" y="66"/>
                </a:moveTo>
                <a:lnTo>
                  <a:pt x="144" y="0"/>
                </a:lnTo>
                <a:lnTo>
                  <a:pt x="108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3" name="Line 48"/>
          <p:cNvSpPr>
            <a:spLocks noChangeShapeType="1"/>
          </p:cNvSpPr>
          <p:nvPr/>
        </p:nvSpPr>
        <p:spPr bwMode="auto">
          <a:xfrm>
            <a:off x="3556000" y="4867275"/>
            <a:ext cx="1022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4" name="Line 49"/>
          <p:cNvSpPr>
            <a:spLocks noChangeShapeType="1"/>
          </p:cNvSpPr>
          <p:nvPr/>
        </p:nvSpPr>
        <p:spPr bwMode="auto">
          <a:xfrm flipH="1">
            <a:off x="3479800" y="4567238"/>
            <a:ext cx="1641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5" name="Line 50"/>
          <p:cNvSpPr>
            <a:spLocks noChangeShapeType="1"/>
          </p:cNvSpPr>
          <p:nvPr/>
        </p:nvSpPr>
        <p:spPr bwMode="auto">
          <a:xfrm flipH="1">
            <a:off x="3446463" y="5364163"/>
            <a:ext cx="520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6" name="Line 51"/>
          <p:cNvSpPr>
            <a:spLocks noChangeShapeType="1"/>
          </p:cNvSpPr>
          <p:nvPr/>
        </p:nvSpPr>
        <p:spPr bwMode="auto">
          <a:xfrm flipH="1">
            <a:off x="3586163" y="5743575"/>
            <a:ext cx="17287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7" name="Freeform 52"/>
          <p:cNvSpPr>
            <a:spLocks/>
          </p:cNvSpPr>
          <p:nvPr/>
        </p:nvSpPr>
        <p:spPr bwMode="auto">
          <a:xfrm>
            <a:off x="5676900" y="4459288"/>
            <a:ext cx="1363663" cy="223837"/>
          </a:xfrm>
          <a:custGeom>
            <a:avLst/>
            <a:gdLst>
              <a:gd name="T0" fmla="*/ 0 w 974"/>
              <a:gd name="T1" fmla="*/ 2147483647 h 160"/>
              <a:gd name="T2" fmla="*/ 2147483647 w 974"/>
              <a:gd name="T3" fmla="*/ 0 h 160"/>
              <a:gd name="T4" fmla="*/ 2147483647 w 974"/>
              <a:gd name="T5" fmla="*/ 0 h 160"/>
              <a:gd name="T6" fmla="*/ 0 60000 65536"/>
              <a:gd name="T7" fmla="*/ 0 60000 65536"/>
              <a:gd name="T8" fmla="*/ 0 60000 65536"/>
              <a:gd name="T9" fmla="*/ 0 w 974"/>
              <a:gd name="T10" fmla="*/ 0 h 160"/>
              <a:gd name="T11" fmla="*/ 974 w 974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4" h="160">
                <a:moveTo>
                  <a:pt x="0" y="160"/>
                </a:moveTo>
                <a:lnTo>
                  <a:pt x="842" y="0"/>
                </a:lnTo>
                <a:lnTo>
                  <a:pt x="97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8" name="Freeform 53"/>
          <p:cNvSpPr>
            <a:spLocks/>
          </p:cNvSpPr>
          <p:nvPr/>
        </p:nvSpPr>
        <p:spPr bwMode="auto">
          <a:xfrm>
            <a:off x="5556250" y="4240213"/>
            <a:ext cx="1481138" cy="165100"/>
          </a:xfrm>
          <a:custGeom>
            <a:avLst/>
            <a:gdLst>
              <a:gd name="T0" fmla="*/ 0 w 1058"/>
              <a:gd name="T1" fmla="*/ 2147483647 h 118"/>
              <a:gd name="T2" fmla="*/ 2147483647 w 1058"/>
              <a:gd name="T3" fmla="*/ 0 h 118"/>
              <a:gd name="T4" fmla="*/ 2147483647 w 1058"/>
              <a:gd name="T5" fmla="*/ 0 h 118"/>
              <a:gd name="T6" fmla="*/ 0 60000 65536"/>
              <a:gd name="T7" fmla="*/ 0 60000 65536"/>
              <a:gd name="T8" fmla="*/ 0 60000 65536"/>
              <a:gd name="T9" fmla="*/ 0 w 1058"/>
              <a:gd name="T10" fmla="*/ 0 h 118"/>
              <a:gd name="T11" fmla="*/ 1058 w 1058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" h="118">
                <a:moveTo>
                  <a:pt x="0" y="118"/>
                </a:moveTo>
                <a:lnTo>
                  <a:pt x="928" y="0"/>
                </a:lnTo>
                <a:lnTo>
                  <a:pt x="105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9" name="Line 58"/>
          <p:cNvSpPr>
            <a:spLocks noChangeShapeType="1"/>
          </p:cNvSpPr>
          <p:nvPr/>
        </p:nvSpPr>
        <p:spPr bwMode="auto">
          <a:xfrm>
            <a:off x="6083300" y="5868988"/>
            <a:ext cx="9350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0" name="Line 59"/>
          <p:cNvSpPr>
            <a:spLocks noChangeShapeType="1"/>
          </p:cNvSpPr>
          <p:nvPr/>
        </p:nvSpPr>
        <p:spPr bwMode="auto">
          <a:xfrm>
            <a:off x="6791325" y="6469063"/>
            <a:ext cx="227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1" name="Freeform 61"/>
          <p:cNvSpPr>
            <a:spLocks/>
          </p:cNvSpPr>
          <p:nvPr/>
        </p:nvSpPr>
        <p:spPr bwMode="auto">
          <a:xfrm>
            <a:off x="5026025" y="4899025"/>
            <a:ext cx="812800" cy="61913"/>
          </a:xfrm>
          <a:custGeom>
            <a:avLst/>
            <a:gdLst>
              <a:gd name="T0" fmla="*/ 0 w 580"/>
              <a:gd name="T1" fmla="*/ 2147483647 h 44"/>
              <a:gd name="T2" fmla="*/ 0 w 580"/>
              <a:gd name="T3" fmla="*/ 0 h 44"/>
              <a:gd name="T4" fmla="*/ 2147483647 w 580"/>
              <a:gd name="T5" fmla="*/ 0 h 44"/>
              <a:gd name="T6" fmla="*/ 2147483647 w 580"/>
              <a:gd name="T7" fmla="*/ 2147483647 h 44"/>
              <a:gd name="T8" fmla="*/ 0 60000 65536"/>
              <a:gd name="T9" fmla="*/ 0 60000 65536"/>
              <a:gd name="T10" fmla="*/ 0 60000 65536"/>
              <a:gd name="T11" fmla="*/ 0 60000 65536"/>
              <a:gd name="T12" fmla="*/ 0 w 580"/>
              <a:gd name="T13" fmla="*/ 0 h 44"/>
              <a:gd name="T14" fmla="*/ 580 w 580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0" h="44">
                <a:moveTo>
                  <a:pt x="0" y="44"/>
                </a:moveTo>
                <a:lnTo>
                  <a:pt x="0" y="0"/>
                </a:lnTo>
                <a:lnTo>
                  <a:pt x="580" y="0"/>
                </a:lnTo>
                <a:lnTo>
                  <a:pt x="580" y="4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2" name="Freeform 62"/>
          <p:cNvSpPr>
            <a:spLocks/>
          </p:cNvSpPr>
          <p:nvPr/>
        </p:nvSpPr>
        <p:spPr bwMode="auto">
          <a:xfrm>
            <a:off x="5483225" y="4806950"/>
            <a:ext cx="1520825" cy="92075"/>
          </a:xfrm>
          <a:custGeom>
            <a:avLst/>
            <a:gdLst>
              <a:gd name="T0" fmla="*/ 0 w 1086"/>
              <a:gd name="T1" fmla="*/ 2147483647 h 66"/>
              <a:gd name="T2" fmla="*/ 2147483647 w 1086"/>
              <a:gd name="T3" fmla="*/ 0 h 66"/>
              <a:gd name="T4" fmla="*/ 2147483647 w 1086"/>
              <a:gd name="T5" fmla="*/ 0 h 66"/>
              <a:gd name="T6" fmla="*/ 0 60000 65536"/>
              <a:gd name="T7" fmla="*/ 0 60000 65536"/>
              <a:gd name="T8" fmla="*/ 0 60000 65536"/>
              <a:gd name="T9" fmla="*/ 0 w 1086"/>
              <a:gd name="T10" fmla="*/ 0 h 66"/>
              <a:gd name="T11" fmla="*/ 1086 w 1086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66">
                <a:moveTo>
                  <a:pt x="0" y="66"/>
                </a:moveTo>
                <a:lnTo>
                  <a:pt x="144" y="0"/>
                </a:lnTo>
                <a:lnTo>
                  <a:pt x="108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3" name="Line 38"/>
          <p:cNvSpPr>
            <a:spLocks noChangeShapeType="1"/>
          </p:cNvSpPr>
          <p:nvPr/>
        </p:nvSpPr>
        <p:spPr bwMode="auto">
          <a:xfrm flipV="1">
            <a:off x="4140200" y="1727200"/>
            <a:ext cx="1217613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4" name="Freeform 39"/>
          <p:cNvSpPr>
            <a:spLocks/>
          </p:cNvSpPr>
          <p:nvPr/>
        </p:nvSpPr>
        <p:spPr bwMode="auto">
          <a:xfrm>
            <a:off x="4035425" y="1379538"/>
            <a:ext cx="1943100" cy="222250"/>
          </a:xfrm>
          <a:custGeom>
            <a:avLst/>
            <a:gdLst>
              <a:gd name="T0" fmla="*/ 0 w 1388"/>
              <a:gd name="T1" fmla="*/ 0 h 158"/>
              <a:gd name="T2" fmla="*/ 2147483647 w 1388"/>
              <a:gd name="T3" fmla="*/ 0 h 158"/>
              <a:gd name="T4" fmla="*/ 2147483647 w 1388"/>
              <a:gd name="T5" fmla="*/ 2147483647 h 158"/>
              <a:gd name="T6" fmla="*/ 0 60000 65536"/>
              <a:gd name="T7" fmla="*/ 0 60000 65536"/>
              <a:gd name="T8" fmla="*/ 0 60000 65536"/>
              <a:gd name="T9" fmla="*/ 0 w 1388"/>
              <a:gd name="T10" fmla="*/ 0 h 158"/>
              <a:gd name="T11" fmla="*/ 1388 w 1388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8" h="158">
                <a:moveTo>
                  <a:pt x="0" y="0"/>
                </a:moveTo>
                <a:lnTo>
                  <a:pt x="244" y="0"/>
                </a:lnTo>
                <a:lnTo>
                  <a:pt x="1388" y="15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5" name="Line 40"/>
          <p:cNvSpPr>
            <a:spLocks noChangeShapeType="1"/>
          </p:cNvSpPr>
          <p:nvPr/>
        </p:nvSpPr>
        <p:spPr bwMode="auto">
          <a:xfrm>
            <a:off x="3989388" y="2214563"/>
            <a:ext cx="14160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6" name="Line 42"/>
          <p:cNvSpPr>
            <a:spLocks noChangeShapeType="1"/>
          </p:cNvSpPr>
          <p:nvPr/>
        </p:nvSpPr>
        <p:spPr bwMode="auto">
          <a:xfrm>
            <a:off x="5648325" y="2155825"/>
            <a:ext cx="13843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7" name="Line 43"/>
          <p:cNvSpPr>
            <a:spLocks noChangeShapeType="1"/>
          </p:cNvSpPr>
          <p:nvPr/>
        </p:nvSpPr>
        <p:spPr bwMode="auto">
          <a:xfrm flipV="1">
            <a:off x="4146550" y="2654300"/>
            <a:ext cx="133350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8" name="Line 44"/>
          <p:cNvSpPr>
            <a:spLocks noChangeShapeType="1"/>
          </p:cNvSpPr>
          <p:nvPr/>
        </p:nvSpPr>
        <p:spPr bwMode="auto">
          <a:xfrm>
            <a:off x="4376738" y="1379538"/>
            <a:ext cx="285750" cy="2190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9" name="Freeform 55"/>
          <p:cNvSpPr>
            <a:spLocks/>
          </p:cNvSpPr>
          <p:nvPr/>
        </p:nvSpPr>
        <p:spPr bwMode="auto">
          <a:xfrm>
            <a:off x="5897563" y="1730375"/>
            <a:ext cx="1135062" cy="298450"/>
          </a:xfrm>
          <a:custGeom>
            <a:avLst/>
            <a:gdLst>
              <a:gd name="T0" fmla="*/ 0 w 810"/>
              <a:gd name="T1" fmla="*/ 2147483647 h 214"/>
              <a:gd name="T2" fmla="*/ 2147483647 w 810"/>
              <a:gd name="T3" fmla="*/ 0 h 214"/>
              <a:gd name="T4" fmla="*/ 2147483647 w 810"/>
              <a:gd name="T5" fmla="*/ 0 h 214"/>
              <a:gd name="T6" fmla="*/ 0 60000 65536"/>
              <a:gd name="T7" fmla="*/ 0 60000 65536"/>
              <a:gd name="T8" fmla="*/ 0 60000 65536"/>
              <a:gd name="T9" fmla="*/ 0 w 810"/>
              <a:gd name="T10" fmla="*/ 0 h 214"/>
              <a:gd name="T11" fmla="*/ 810 w 810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0" h="214">
                <a:moveTo>
                  <a:pt x="0" y="214"/>
                </a:moveTo>
                <a:lnTo>
                  <a:pt x="684" y="0"/>
                </a:lnTo>
                <a:lnTo>
                  <a:pt x="81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0" name="Freeform 57"/>
          <p:cNvSpPr>
            <a:spLocks/>
          </p:cNvSpPr>
          <p:nvPr/>
        </p:nvSpPr>
        <p:spPr bwMode="auto">
          <a:xfrm>
            <a:off x="5645150" y="2312988"/>
            <a:ext cx="1387475" cy="201612"/>
          </a:xfrm>
          <a:custGeom>
            <a:avLst/>
            <a:gdLst>
              <a:gd name="T0" fmla="*/ 0 w 990"/>
              <a:gd name="T1" fmla="*/ 0 h 144"/>
              <a:gd name="T2" fmla="*/ 2147483647 w 990"/>
              <a:gd name="T3" fmla="*/ 2147483647 h 144"/>
              <a:gd name="T4" fmla="*/ 2147483647 w 990"/>
              <a:gd name="T5" fmla="*/ 2147483647 h 144"/>
              <a:gd name="T6" fmla="*/ 0 60000 65536"/>
              <a:gd name="T7" fmla="*/ 0 60000 65536"/>
              <a:gd name="T8" fmla="*/ 0 60000 65536"/>
              <a:gd name="T9" fmla="*/ 0 w 990"/>
              <a:gd name="T10" fmla="*/ 0 h 144"/>
              <a:gd name="T11" fmla="*/ 990 w 99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0" h="144">
                <a:moveTo>
                  <a:pt x="0" y="0"/>
                </a:moveTo>
                <a:lnTo>
                  <a:pt x="864" y="144"/>
                </a:lnTo>
                <a:lnTo>
                  <a:pt x="990" y="14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1" name="Line 64"/>
          <p:cNvSpPr>
            <a:spLocks noChangeShapeType="1"/>
          </p:cNvSpPr>
          <p:nvPr/>
        </p:nvSpPr>
        <p:spPr bwMode="auto">
          <a:xfrm>
            <a:off x="5284788" y="2217738"/>
            <a:ext cx="249237" cy="2349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2" name="Line 38"/>
          <p:cNvSpPr>
            <a:spLocks noChangeShapeType="1"/>
          </p:cNvSpPr>
          <p:nvPr/>
        </p:nvSpPr>
        <p:spPr bwMode="auto">
          <a:xfrm flipV="1">
            <a:off x="4140200" y="1727200"/>
            <a:ext cx="1217613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3" name="Freeform 39"/>
          <p:cNvSpPr>
            <a:spLocks/>
          </p:cNvSpPr>
          <p:nvPr/>
        </p:nvSpPr>
        <p:spPr bwMode="auto">
          <a:xfrm>
            <a:off x="4035425" y="1379538"/>
            <a:ext cx="1943100" cy="222250"/>
          </a:xfrm>
          <a:custGeom>
            <a:avLst/>
            <a:gdLst>
              <a:gd name="T0" fmla="*/ 0 w 1388"/>
              <a:gd name="T1" fmla="*/ 0 h 158"/>
              <a:gd name="T2" fmla="*/ 2147483647 w 1388"/>
              <a:gd name="T3" fmla="*/ 0 h 158"/>
              <a:gd name="T4" fmla="*/ 2147483647 w 1388"/>
              <a:gd name="T5" fmla="*/ 2147483647 h 158"/>
              <a:gd name="T6" fmla="*/ 0 60000 65536"/>
              <a:gd name="T7" fmla="*/ 0 60000 65536"/>
              <a:gd name="T8" fmla="*/ 0 60000 65536"/>
              <a:gd name="T9" fmla="*/ 0 w 1388"/>
              <a:gd name="T10" fmla="*/ 0 h 158"/>
              <a:gd name="T11" fmla="*/ 1388 w 1388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8" h="158">
                <a:moveTo>
                  <a:pt x="0" y="0"/>
                </a:moveTo>
                <a:lnTo>
                  <a:pt x="244" y="0"/>
                </a:lnTo>
                <a:lnTo>
                  <a:pt x="1388" y="15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4" name="Line 40"/>
          <p:cNvSpPr>
            <a:spLocks noChangeShapeType="1"/>
          </p:cNvSpPr>
          <p:nvPr/>
        </p:nvSpPr>
        <p:spPr bwMode="auto">
          <a:xfrm>
            <a:off x="3989388" y="2214563"/>
            <a:ext cx="1416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5" name="Line 42"/>
          <p:cNvSpPr>
            <a:spLocks noChangeShapeType="1"/>
          </p:cNvSpPr>
          <p:nvPr/>
        </p:nvSpPr>
        <p:spPr bwMode="auto">
          <a:xfrm>
            <a:off x="5648325" y="2155825"/>
            <a:ext cx="138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6" name="Line 43"/>
          <p:cNvSpPr>
            <a:spLocks noChangeShapeType="1"/>
          </p:cNvSpPr>
          <p:nvPr/>
        </p:nvSpPr>
        <p:spPr bwMode="auto">
          <a:xfrm flipV="1">
            <a:off x="4146550" y="2654300"/>
            <a:ext cx="13335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7" name="Line 44"/>
          <p:cNvSpPr>
            <a:spLocks noChangeShapeType="1"/>
          </p:cNvSpPr>
          <p:nvPr/>
        </p:nvSpPr>
        <p:spPr bwMode="auto">
          <a:xfrm>
            <a:off x="4376738" y="1379538"/>
            <a:ext cx="285750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8" name="Freeform 55"/>
          <p:cNvSpPr>
            <a:spLocks/>
          </p:cNvSpPr>
          <p:nvPr/>
        </p:nvSpPr>
        <p:spPr bwMode="auto">
          <a:xfrm>
            <a:off x="5897563" y="1730375"/>
            <a:ext cx="1135062" cy="298450"/>
          </a:xfrm>
          <a:custGeom>
            <a:avLst/>
            <a:gdLst>
              <a:gd name="T0" fmla="*/ 0 w 810"/>
              <a:gd name="T1" fmla="*/ 2147483647 h 214"/>
              <a:gd name="T2" fmla="*/ 2147483647 w 810"/>
              <a:gd name="T3" fmla="*/ 0 h 214"/>
              <a:gd name="T4" fmla="*/ 2147483647 w 810"/>
              <a:gd name="T5" fmla="*/ 0 h 214"/>
              <a:gd name="T6" fmla="*/ 0 60000 65536"/>
              <a:gd name="T7" fmla="*/ 0 60000 65536"/>
              <a:gd name="T8" fmla="*/ 0 60000 65536"/>
              <a:gd name="T9" fmla="*/ 0 w 810"/>
              <a:gd name="T10" fmla="*/ 0 h 214"/>
              <a:gd name="T11" fmla="*/ 810 w 810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0" h="214">
                <a:moveTo>
                  <a:pt x="0" y="214"/>
                </a:moveTo>
                <a:lnTo>
                  <a:pt x="684" y="0"/>
                </a:lnTo>
                <a:lnTo>
                  <a:pt x="81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9" name="Freeform 57"/>
          <p:cNvSpPr>
            <a:spLocks/>
          </p:cNvSpPr>
          <p:nvPr/>
        </p:nvSpPr>
        <p:spPr bwMode="auto">
          <a:xfrm>
            <a:off x="5645150" y="2312988"/>
            <a:ext cx="1387475" cy="201612"/>
          </a:xfrm>
          <a:custGeom>
            <a:avLst/>
            <a:gdLst>
              <a:gd name="T0" fmla="*/ 0 w 990"/>
              <a:gd name="T1" fmla="*/ 0 h 144"/>
              <a:gd name="T2" fmla="*/ 2147483647 w 990"/>
              <a:gd name="T3" fmla="*/ 2147483647 h 144"/>
              <a:gd name="T4" fmla="*/ 2147483647 w 990"/>
              <a:gd name="T5" fmla="*/ 2147483647 h 144"/>
              <a:gd name="T6" fmla="*/ 0 60000 65536"/>
              <a:gd name="T7" fmla="*/ 0 60000 65536"/>
              <a:gd name="T8" fmla="*/ 0 60000 65536"/>
              <a:gd name="T9" fmla="*/ 0 w 990"/>
              <a:gd name="T10" fmla="*/ 0 h 144"/>
              <a:gd name="T11" fmla="*/ 990 w 99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0" h="144">
                <a:moveTo>
                  <a:pt x="0" y="0"/>
                </a:moveTo>
                <a:lnTo>
                  <a:pt x="864" y="144"/>
                </a:lnTo>
                <a:lnTo>
                  <a:pt x="990" y="14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0" name="Line 64"/>
          <p:cNvSpPr>
            <a:spLocks noChangeShapeType="1"/>
          </p:cNvSpPr>
          <p:nvPr/>
        </p:nvSpPr>
        <p:spPr bwMode="auto">
          <a:xfrm>
            <a:off x="5284788" y="2217738"/>
            <a:ext cx="249237" cy="234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1" name="Line 45"/>
          <p:cNvSpPr>
            <a:spLocks noChangeShapeType="1"/>
          </p:cNvSpPr>
          <p:nvPr/>
        </p:nvSpPr>
        <p:spPr bwMode="auto">
          <a:xfrm flipH="1">
            <a:off x="2028825" y="1763713"/>
            <a:ext cx="82708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2" name="Line 46"/>
          <p:cNvSpPr>
            <a:spLocks noChangeShapeType="1"/>
          </p:cNvSpPr>
          <p:nvPr/>
        </p:nvSpPr>
        <p:spPr bwMode="auto">
          <a:xfrm>
            <a:off x="1987550" y="1041400"/>
            <a:ext cx="8699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3" name="Line 47"/>
          <p:cNvSpPr>
            <a:spLocks noChangeShapeType="1"/>
          </p:cNvSpPr>
          <p:nvPr/>
        </p:nvSpPr>
        <p:spPr bwMode="auto">
          <a:xfrm flipH="1">
            <a:off x="2449513" y="1258888"/>
            <a:ext cx="407987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4" name="Line 45"/>
          <p:cNvSpPr>
            <a:spLocks noChangeShapeType="1"/>
          </p:cNvSpPr>
          <p:nvPr/>
        </p:nvSpPr>
        <p:spPr bwMode="auto">
          <a:xfrm flipH="1">
            <a:off x="2028825" y="1763713"/>
            <a:ext cx="8270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5" name="Line 46"/>
          <p:cNvSpPr>
            <a:spLocks noChangeShapeType="1"/>
          </p:cNvSpPr>
          <p:nvPr/>
        </p:nvSpPr>
        <p:spPr bwMode="auto">
          <a:xfrm>
            <a:off x="1987550" y="1041400"/>
            <a:ext cx="869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6" name="Line 47"/>
          <p:cNvSpPr>
            <a:spLocks noChangeShapeType="1"/>
          </p:cNvSpPr>
          <p:nvPr/>
        </p:nvSpPr>
        <p:spPr bwMode="auto">
          <a:xfrm flipH="1">
            <a:off x="2449513" y="1258888"/>
            <a:ext cx="4079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19.21</a:t>
            </a:r>
          </a:p>
        </p:txBody>
      </p:sp>
      <p:pic>
        <p:nvPicPr>
          <p:cNvPr id="27651" name="Picture 4" descr="sal03717_19_21"/>
          <p:cNvPicPr>
            <a:picLocks noChangeAspect="1" noChangeArrowheads="1"/>
          </p:cNvPicPr>
          <p:nvPr/>
        </p:nvPicPr>
        <p:blipFill>
          <a:blip r:embed="rId3"/>
          <a:srcRect r="-4178"/>
          <a:stretch>
            <a:fillRect/>
          </a:stretch>
        </p:blipFill>
        <p:spPr bwMode="auto">
          <a:xfrm>
            <a:off x="568325" y="1001713"/>
            <a:ext cx="83439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104"/>
          <p:cNvSpPr txBox="1">
            <a:spLocks noChangeArrowheads="1"/>
          </p:cNvSpPr>
          <p:nvPr/>
        </p:nvSpPr>
        <p:spPr bwMode="auto">
          <a:xfrm>
            <a:off x="633413" y="1014413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27653" name="Text Box 105"/>
          <p:cNvSpPr txBox="1">
            <a:spLocks noChangeArrowheads="1"/>
          </p:cNvSpPr>
          <p:nvPr/>
        </p:nvSpPr>
        <p:spPr bwMode="auto">
          <a:xfrm>
            <a:off x="639763" y="1662113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2</a:t>
            </a:r>
          </a:p>
        </p:txBody>
      </p:sp>
      <p:sp>
        <p:nvSpPr>
          <p:cNvPr id="27654" name="Text Box 106"/>
          <p:cNvSpPr txBox="1">
            <a:spLocks noChangeArrowheads="1"/>
          </p:cNvSpPr>
          <p:nvPr/>
        </p:nvSpPr>
        <p:spPr bwMode="auto">
          <a:xfrm>
            <a:off x="639763" y="1979613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3</a:t>
            </a:r>
          </a:p>
        </p:txBody>
      </p:sp>
      <p:sp>
        <p:nvSpPr>
          <p:cNvPr id="27655" name="Text Box 107"/>
          <p:cNvSpPr txBox="1">
            <a:spLocks noChangeArrowheads="1"/>
          </p:cNvSpPr>
          <p:nvPr/>
        </p:nvSpPr>
        <p:spPr bwMode="auto">
          <a:xfrm>
            <a:off x="2762250" y="2162175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27656" name="Text Box 108"/>
          <p:cNvSpPr txBox="1">
            <a:spLocks noChangeArrowheads="1"/>
          </p:cNvSpPr>
          <p:nvPr/>
        </p:nvSpPr>
        <p:spPr bwMode="auto">
          <a:xfrm>
            <a:off x="2794000" y="3190875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2</a:t>
            </a:r>
          </a:p>
        </p:txBody>
      </p:sp>
      <p:sp>
        <p:nvSpPr>
          <p:cNvPr id="27657" name="Text Box 109"/>
          <p:cNvSpPr txBox="1">
            <a:spLocks noChangeArrowheads="1"/>
          </p:cNvSpPr>
          <p:nvPr/>
        </p:nvSpPr>
        <p:spPr bwMode="auto">
          <a:xfrm>
            <a:off x="3598863" y="3414713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3</a:t>
            </a:r>
          </a:p>
        </p:txBody>
      </p:sp>
      <p:sp>
        <p:nvSpPr>
          <p:cNvPr id="27658" name="Text Box 116"/>
          <p:cNvSpPr txBox="1">
            <a:spLocks noChangeArrowheads="1"/>
          </p:cNvSpPr>
          <p:nvPr/>
        </p:nvSpPr>
        <p:spPr bwMode="auto">
          <a:xfrm>
            <a:off x="850900" y="1014413"/>
            <a:ext cx="14954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Right ventricular</a:t>
            </a:r>
          </a:p>
          <a:p>
            <a:r>
              <a:rPr lang="en-US" sz="1200" b="1"/>
              <a:t>output exceeds left</a:t>
            </a:r>
          </a:p>
          <a:p>
            <a:r>
              <a:rPr lang="en-US" sz="1200" b="1"/>
              <a:t>ventricular output.</a:t>
            </a:r>
          </a:p>
        </p:txBody>
      </p:sp>
      <p:sp>
        <p:nvSpPr>
          <p:cNvPr id="27659" name="Text Box 117"/>
          <p:cNvSpPr txBox="1">
            <a:spLocks noChangeArrowheads="1"/>
          </p:cNvSpPr>
          <p:nvPr/>
        </p:nvSpPr>
        <p:spPr bwMode="auto">
          <a:xfrm>
            <a:off x="850900" y="1674813"/>
            <a:ext cx="1501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Pressure backs up.</a:t>
            </a:r>
          </a:p>
        </p:txBody>
      </p:sp>
      <p:sp>
        <p:nvSpPr>
          <p:cNvPr id="27660" name="Text Box 118"/>
          <p:cNvSpPr txBox="1">
            <a:spLocks noChangeArrowheads="1"/>
          </p:cNvSpPr>
          <p:nvPr/>
        </p:nvSpPr>
        <p:spPr bwMode="auto">
          <a:xfrm>
            <a:off x="850900" y="1979613"/>
            <a:ext cx="161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Fluid accumulates in</a:t>
            </a:r>
          </a:p>
          <a:p>
            <a:r>
              <a:rPr lang="en-US" sz="1200" b="1"/>
              <a:t>pulmonary tissue.</a:t>
            </a:r>
          </a:p>
        </p:txBody>
      </p:sp>
      <p:sp>
        <p:nvSpPr>
          <p:cNvPr id="27661" name="Text Box 122"/>
          <p:cNvSpPr txBox="1">
            <a:spLocks noChangeArrowheads="1"/>
          </p:cNvSpPr>
          <p:nvPr/>
        </p:nvSpPr>
        <p:spPr bwMode="auto">
          <a:xfrm>
            <a:off x="685800" y="6107113"/>
            <a:ext cx="1647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(a) Pulmonary edema</a:t>
            </a:r>
          </a:p>
        </p:txBody>
      </p:sp>
      <p:pic>
        <p:nvPicPr>
          <p:cNvPr id="27662" name="Picture 27" descr="\\172.16.3.215\data4\Graphics\Powerpoint\MH_DCM\MH_DCM-TEXTEDIT PROJECTS\SALADIN 7e\Processed files\chapt19\chapt19_textedit\png\sal03717_19_21_arrow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0088" y="3175000"/>
            <a:ext cx="2841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8" descr="\\172.16.3.215\data4\Graphics\Powerpoint\MH_DCM\MH_DCM-TEXTEDIT PROJECTS\SALADIN 7e\Processed files\chapt19\chapt19_textedit\png\sal03717_19_21_arrow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6150" y="3159125"/>
            <a:ext cx="51435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Text Box 110"/>
          <p:cNvSpPr txBox="1">
            <a:spLocks noChangeArrowheads="1"/>
          </p:cNvSpPr>
          <p:nvPr/>
        </p:nvSpPr>
        <p:spPr bwMode="auto">
          <a:xfrm>
            <a:off x="5351463" y="4621213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2</a:t>
            </a:r>
          </a:p>
        </p:txBody>
      </p:sp>
      <p:sp>
        <p:nvSpPr>
          <p:cNvPr id="27665" name="Text Box 111"/>
          <p:cNvSpPr txBox="1">
            <a:spLocks noChangeArrowheads="1"/>
          </p:cNvSpPr>
          <p:nvPr/>
        </p:nvSpPr>
        <p:spPr bwMode="auto">
          <a:xfrm>
            <a:off x="6519863" y="4606925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27666" name="Text Box 112"/>
          <p:cNvSpPr txBox="1">
            <a:spLocks noChangeArrowheads="1"/>
          </p:cNvSpPr>
          <p:nvPr/>
        </p:nvSpPr>
        <p:spPr bwMode="auto">
          <a:xfrm>
            <a:off x="5757863" y="5789613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3</a:t>
            </a:r>
          </a:p>
        </p:txBody>
      </p:sp>
      <p:sp>
        <p:nvSpPr>
          <p:cNvPr id="27667" name="Text Box 113"/>
          <p:cNvSpPr txBox="1">
            <a:spLocks noChangeArrowheads="1"/>
          </p:cNvSpPr>
          <p:nvPr/>
        </p:nvSpPr>
        <p:spPr bwMode="auto">
          <a:xfrm>
            <a:off x="4886325" y="1001713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27668" name="Text Box 114"/>
          <p:cNvSpPr txBox="1">
            <a:spLocks noChangeArrowheads="1"/>
          </p:cNvSpPr>
          <p:nvPr/>
        </p:nvSpPr>
        <p:spPr bwMode="auto">
          <a:xfrm>
            <a:off x="4894263" y="1649413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2</a:t>
            </a:r>
          </a:p>
        </p:txBody>
      </p:sp>
      <p:sp>
        <p:nvSpPr>
          <p:cNvPr id="27669" name="Text Box 115"/>
          <p:cNvSpPr txBox="1">
            <a:spLocks noChangeArrowheads="1"/>
          </p:cNvSpPr>
          <p:nvPr/>
        </p:nvSpPr>
        <p:spPr bwMode="auto">
          <a:xfrm>
            <a:off x="4902200" y="1979613"/>
            <a:ext cx="17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3</a:t>
            </a:r>
          </a:p>
        </p:txBody>
      </p:sp>
      <p:sp>
        <p:nvSpPr>
          <p:cNvPr id="27670" name="Text Box 119"/>
          <p:cNvSpPr txBox="1">
            <a:spLocks noChangeArrowheads="1"/>
          </p:cNvSpPr>
          <p:nvPr/>
        </p:nvSpPr>
        <p:spPr bwMode="auto">
          <a:xfrm>
            <a:off x="5105400" y="1001713"/>
            <a:ext cx="16176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Left ventricular</a:t>
            </a:r>
          </a:p>
          <a:p>
            <a:r>
              <a:rPr lang="en-US" sz="1200" b="1"/>
              <a:t>output exceeds right</a:t>
            </a:r>
          </a:p>
          <a:p>
            <a:r>
              <a:rPr lang="en-US" sz="1200" b="1"/>
              <a:t>ventricular output.</a:t>
            </a:r>
          </a:p>
        </p:txBody>
      </p:sp>
      <p:sp>
        <p:nvSpPr>
          <p:cNvPr id="27671" name="Text Box 120"/>
          <p:cNvSpPr txBox="1">
            <a:spLocks noChangeArrowheads="1"/>
          </p:cNvSpPr>
          <p:nvPr/>
        </p:nvSpPr>
        <p:spPr bwMode="auto">
          <a:xfrm>
            <a:off x="5105400" y="1662113"/>
            <a:ext cx="1501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Pressure backs up.</a:t>
            </a:r>
          </a:p>
        </p:txBody>
      </p:sp>
      <p:sp>
        <p:nvSpPr>
          <p:cNvPr id="27672" name="Text Box 121"/>
          <p:cNvSpPr txBox="1">
            <a:spLocks noChangeArrowheads="1"/>
          </p:cNvSpPr>
          <p:nvPr/>
        </p:nvSpPr>
        <p:spPr bwMode="auto">
          <a:xfrm>
            <a:off x="5105400" y="1979613"/>
            <a:ext cx="161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Fluid accumulates in</a:t>
            </a:r>
          </a:p>
          <a:p>
            <a:r>
              <a:rPr lang="en-US" sz="1200" b="1"/>
              <a:t>systemic tissue.</a:t>
            </a:r>
          </a:p>
        </p:txBody>
      </p:sp>
      <p:sp>
        <p:nvSpPr>
          <p:cNvPr id="27673" name="Text Box 123"/>
          <p:cNvSpPr txBox="1">
            <a:spLocks noChangeArrowheads="1"/>
          </p:cNvSpPr>
          <p:nvPr/>
        </p:nvSpPr>
        <p:spPr bwMode="auto">
          <a:xfrm>
            <a:off x="4978400" y="6107113"/>
            <a:ext cx="15351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(b) Systemic edema</a:t>
            </a:r>
          </a:p>
        </p:txBody>
      </p:sp>
      <p:pic>
        <p:nvPicPr>
          <p:cNvPr id="27674" name="Picture 29" descr="\\172.16.3.215\data4\Graphics\Powerpoint\MH_DCM\MH_DCM-TEXTEDIT PROJECTS\SALADIN 7e\Processed files\chapt19\chapt19_textedit\png\sal03717_19_21_arrow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2900" y="5437188"/>
            <a:ext cx="3571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5" name="Picture 30" descr="\\172.16.3.215\data4\Graphics\Powerpoint\MH_DCM\MH_DCM-TEXTEDIT PROJECTS\SALADIN 7e\Processed files\chapt19\chapt19_textedit\png\sal03717_19_21_arrow0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9138" y="5435600"/>
            <a:ext cx="3571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6" name="Rectangle 5"/>
          <p:cNvSpPr>
            <a:spLocks noChangeArrowheads="1"/>
          </p:cNvSpPr>
          <p:nvPr/>
        </p:nvSpPr>
        <p:spPr bwMode="auto">
          <a:xfrm>
            <a:off x="701675" y="642938"/>
            <a:ext cx="774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19.3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432050" y="474663"/>
            <a:ext cx="41116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9220" name="Picture 75" descr="sal03717_19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600" y="685800"/>
            <a:ext cx="5216525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79"/>
          <p:cNvSpPr>
            <a:spLocks noChangeArrowheads="1"/>
          </p:cNvSpPr>
          <p:nvPr/>
        </p:nvSpPr>
        <p:spPr bwMode="auto">
          <a:xfrm>
            <a:off x="2422525" y="1057275"/>
            <a:ext cx="752475" cy="89852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Rectangle 80"/>
          <p:cNvSpPr>
            <a:spLocks noChangeArrowheads="1"/>
          </p:cNvSpPr>
          <p:nvPr/>
        </p:nvSpPr>
        <p:spPr bwMode="auto">
          <a:xfrm>
            <a:off x="2422525" y="1057275"/>
            <a:ext cx="752475" cy="8985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3" name="Line 81"/>
          <p:cNvSpPr>
            <a:spLocks noChangeShapeType="1"/>
          </p:cNvSpPr>
          <p:nvPr/>
        </p:nvSpPr>
        <p:spPr bwMode="auto">
          <a:xfrm flipH="1">
            <a:off x="3625850" y="4422775"/>
            <a:ext cx="9525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Line 83"/>
          <p:cNvSpPr>
            <a:spLocks noChangeShapeType="1"/>
          </p:cNvSpPr>
          <p:nvPr/>
        </p:nvSpPr>
        <p:spPr bwMode="auto">
          <a:xfrm flipH="1">
            <a:off x="3813175" y="4165600"/>
            <a:ext cx="7651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5" name="Line 85"/>
          <p:cNvSpPr>
            <a:spLocks noChangeShapeType="1"/>
          </p:cNvSpPr>
          <p:nvPr/>
        </p:nvSpPr>
        <p:spPr bwMode="auto">
          <a:xfrm>
            <a:off x="4114800" y="4679950"/>
            <a:ext cx="4635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Line 87"/>
          <p:cNvSpPr>
            <a:spLocks noChangeShapeType="1"/>
          </p:cNvSpPr>
          <p:nvPr/>
        </p:nvSpPr>
        <p:spPr bwMode="auto">
          <a:xfrm flipH="1">
            <a:off x="4149725" y="5073650"/>
            <a:ext cx="4286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7" name="Line 82"/>
          <p:cNvSpPr>
            <a:spLocks noChangeShapeType="1"/>
          </p:cNvSpPr>
          <p:nvPr/>
        </p:nvSpPr>
        <p:spPr bwMode="auto">
          <a:xfrm flipH="1">
            <a:off x="3625850" y="4422775"/>
            <a:ext cx="952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Line 84"/>
          <p:cNvSpPr>
            <a:spLocks noChangeShapeType="1"/>
          </p:cNvSpPr>
          <p:nvPr/>
        </p:nvSpPr>
        <p:spPr bwMode="auto">
          <a:xfrm flipH="1">
            <a:off x="3813175" y="4165600"/>
            <a:ext cx="765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9" name="Line 86"/>
          <p:cNvSpPr>
            <a:spLocks noChangeShapeType="1"/>
          </p:cNvSpPr>
          <p:nvPr/>
        </p:nvSpPr>
        <p:spPr bwMode="auto">
          <a:xfrm>
            <a:off x="4114800" y="4679950"/>
            <a:ext cx="4635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0" name="Line 88"/>
          <p:cNvSpPr>
            <a:spLocks noChangeShapeType="1"/>
          </p:cNvSpPr>
          <p:nvPr/>
        </p:nvSpPr>
        <p:spPr bwMode="auto">
          <a:xfrm flipH="1">
            <a:off x="4149725" y="5073650"/>
            <a:ext cx="428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1" name="Text Box 156"/>
          <p:cNvSpPr txBox="1">
            <a:spLocks noChangeArrowheads="1"/>
          </p:cNvSpPr>
          <p:nvPr/>
        </p:nvSpPr>
        <p:spPr bwMode="auto">
          <a:xfrm>
            <a:off x="6049963" y="1425575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Pericardial</a:t>
            </a:r>
          </a:p>
          <a:p>
            <a:r>
              <a:rPr lang="en-US" sz="1200" b="1"/>
              <a:t>cavity</a:t>
            </a:r>
          </a:p>
        </p:txBody>
      </p:sp>
      <p:sp>
        <p:nvSpPr>
          <p:cNvPr id="9232" name="Text Box 157"/>
          <p:cNvSpPr txBox="1">
            <a:spLocks noChangeArrowheads="1"/>
          </p:cNvSpPr>
          <p:nvPr/>
        </p:nvSpPr>
        <p:spPr bwMode="auto">
          <a:xfrm>
            <a:off x="6049963" y="2009775"/>
            <a:ext cx="1227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Pericardial sac:</a:t>
            </a:r>
          </a:p>
        </p:txBody>
      </p:sp>
      <p:sp>
        <p:nvSpPr>
          <p:cNvPr id="9233" name="Text Box 158"/>
          <p:cNvSpPr txBox="1">
            <a:spLocks noChangeArrowheads="1"/>
          </p:cNvSpPr>
          <p:nvPr/>
        </p:nvSpPr>
        <p:spPr bwMode="auto">
          <a:xfrm>
            <a:off x="6215063" y="2238375"/>
            <a:ext cx="10588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Fibrous layer</a:t>
            </a:r>
          </a:p>
        </p:txBody>
      </p:sp>
      <p:sp>
        <p:nvSpPr>
          <p:cNvPr id="9234" name="Text Box 159"/>
          <p:cNvSpPr txBox="1">
            <a:spLocks noChangeArrowheads="1"/>
          </p:cNvSpPr>
          <p:nvPr/>
        </p:nvSpPr>
        <p:spPr bwMode="auto">
          <a:xfrm>
            <a:off x="6215063" y="2530475"/>
            <a:ext cx="10144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Serous layer</a:t>
            </a:r>
          </a:p>
        </p:txBody>
      </p:sp>
      <p:sp>
        <p:nvSpPr>
          <p:cNvPr id="9235" name="Text Box 160"/>
          <p:cNvSpPr txBox="1">
            <a:spLocks noChangeArrowheads="1"/>
          </p:cNvSpPr>
          <p:nvPr/>
        </p:nvSpPr>
        <p:spPr bwMode="auto">
          <a:xfrm>
            <a:off x="6049963" y="2952750"/>
            <a:ext cx="930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Epicardium</a:t>
            </a:r>
          </a:p>
        </p:txBody>
      </p:sp>
      <p:sp>
        <p:nvSpPr>
          <p:cNvPr id="9236" name="Text Box 161"/>
          <p:cNvSpPr txBox="1">
            <a:spLocks noChangeArrowheads="1"/>
          </p:cNvSpPr>
          <p:nvPr/>
        </p:nvSpPr>
        <p:spPr bwMode="auto">
          <a:xfrm>
            <a:off x="4259263" y="341947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(b)</a:t>
            </a:r>
          </a:p>
        </p:txBody>
      </p:sp>
      <p:sp>
        <p:nvSpPr>
          <p:cNvPr id="9237" name="Text Box 162"/>
          <p:cNvSpPr txBox="1">
            <a:spLocks noChangeArrowheads="1"/>
          </p:cNvSpPr>
          <p:nvPr/>
        </p:nvSpPr>
        <p:spPr bwMode="auto">
          <a:xfrm>
            <a:off x="4614863" y="4067175"/>
            <a:ext cx="9985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Myocardium</a:t>
            </a:r>
          </a:p>
        </p:txBody>
      </p:sp>
      <p:sp>
        <p:nvSpPr>
          <p:cNvPr id="9238" name="Text Box 163"/>
          <p:cNvSpPr txBox="1">
            <a:spLocks noChangeArrowheads="1"/>
          </p:cNvSpPr>
          <p:nvPr/>
        </p:nvSpPr>
        <p:spPr bwMode="auto">
          <a:xfrm>
            <a:off x="4614863" y="4321175"/>
            <a:ext cx="1076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Endocardium</a:t>
            </a:r>
          </a:p>
        </p:txBody>
      </p:sp>
      <p:sp>
        <p:nvSpPr>
          <p:cNvPr id="9239" name="Text Box 164"/>
          <p:cNvSpPr txBox="1">
            <a:spLocks noChangeArrowheads="1"/>
          </p:cNvSpPr>
          <p:nvPr/>
        </p:nvSpPr>
        <p:spPr bwMode="auto">
          <a:xfrm>
            <a:off x="4614863" y="4587875"/>
            <a:ext cx="930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Epicardium</a:t>
            </a:r>
          </a:p>
        </p:txBody>
      </p:sp>
      <p:sp>
        <p:nvSpPr>
          <p:cNvPr id="9240" name="Text Box 165"/>
          <p:cNvSpPr txBox="1">
            <a:spLocks noChangeArrowheads="1"/>
          </p:cNvSpPr>
          <p:nvPr/>
        </p:nvSpPr>
        <p:spPr bwMode="auto">
          <a:xfrm>
            <a:off x="4614863" y="4994275"/>
            <a:ext cx="1176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Pericardial sac</a:t>
            </a:r>
          </a:p>
        </p:txBody>
      </p:sp>
      <p:sp>
        <p:nvSpPr>
          <p:cNvPr id="9241" name="Text Box 166"/>
          <p:cNvSpPr txBox="1">
            <a:spLocks noChangeArrowheads="1"/>
          </p:cNvSpPr>
          <p:nvPr/>
        </p:nvSpPr>
        <p:spPr bwMode="auto">
          <a:xfrm>
            <a:off x="5834063" y="6175375"/>
            <a:ext cx="279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(c)</a:t>
            </a:r>
          </a:p>
        </p:txBody>
      </p:sp>
      <p:sp>
        <p:nvSpPr>
          <p:cNvPr id="9242" name="Text Box 167"/>
          <p:cNvSpPr txBox="1">
            <a:spLocks noChangeArrowheads="1"/>
          </p:cNvSpPr>
          <p:nvPr/>
        </p:nvSpPr>
        <p:spPr bwMode="auto">
          <a:xfrm>
            <a:off x="1985963" y="6175375"/>
            <a:ext cx="279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(a)</a:t>
            </a:r>
          </a:p>
        </p:txBody>
      </p:sp>
      <p:pic>
        <p:nvPicPr>
          <p:cNvPr id="9243" name="Picture 168" descr="sal03717_19_03_ar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8013" y="1935163"/>
            <a:ext cx="1143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4" name="Freeform 90"/>
          <p:cNvSpPr>
            <a:spLocks/>
          </p:cNvSpPr>
          <p:nvPr/>
        </p:nvSpPr>
        <p:spPr bwMode="auto">
          <a:xfrm>
            <a:off x="5537200" y="2555875"/>
            <a:ext cx="482600" cy="482600"/>
          </a:xfrm>
          <a:custGeom>
            <a:avLst/>
            <a:gdLst>
              <a:gd name="T0" fmla="*/ 2147483647 w 304"/>
              <a:gd name="T1" fmla="*/ 2147483647 h 304"/>
              <a:gd name="T2" fmla="*/ 2147483647 w 304"/>
              <a:gd name="T3" fmla="*/ 2147483647 h 304"/>
              <a:gd name="T4" fmla="*/ 0 w 304"/>
              <a:gd name="T5" fmla="*/ 0 h 304"/>
              <a:gd name="T6" fmla="*/ 0 60000 65536"/>
              <a:gd name="T7" fmla="*/ 0 60000 65536"/>
              <a:gd name="T8" fmla="*/ 0 60000 65536"/>
              <a:gd name="T9" fmla="*/ 0 w 304"/>
              <a:gd name="T10" fmla="*/ 0 h 304"/>
              <a:gd name="T11" fmla="*/ 304 w 304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" h="304">
                <a:moveTo>
                  <a:pt x="304" y="304"/>
                </a:moveTo>
                <a:lnTo>
                  <a:pt x="256" y="30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5" name="Line 93"/>
          <p:cNvSpPr>
            <a:spLocks noChangeShapeType="1"/>
          </p:cNvSpPr>
          <p:nvPr/>
        </p:nvSpPr>
        <p:spPr bwMode="auto">
          <a:xfrm flipH="1">
            <a:off x="5295900" y="1520825"/>
            <a:ext cx="7239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6" name="Freeform 94"/>
          <p:cNvSpPr>
            <a:spLocks/>
          </p:cNvSpPr>
          <p:nvPr/>
        </p:nvSpPr>
        <p:spPr bwMode="auto">
          <a:xfrm>
            <a:off x="2828925" y="1520825"/>
            <a:ext cx="2466975" cy="774700"/>
          </a:xfrm>
          <a:custGeom>
            <a:avLst/>
            <a:gdLst>
              <a:gd name="T0" fmla="*/ 2147483647 w 1554"/>
              <a:gd name="T1" fmla="*/ 2147483647 h 488"/>
              <a:gd name="T2" fmla="*/ 2147483647 w 1554"/>
              <a:gd name="T3" fmla="*/ 0 h 488"/>
              <a:gd name="T4" fmla="*/ 0 w 1554"/>
              <a:gd name="T5" fmla="*/ 0 h 488"/>
              <a:gd name="T6" fmla="*/ 0 60000 65536"/>
              <a:gd name="T7" fmla="*/ 0 60000 65536"/>
              <a:gd name="T8" fmla="*/ 0 60000 65536"/>
              <a:gd name="T9" fmla="*/ 0 w 1554"/>
              <a:gd name="T10" fmla="*/ 0 h 488"/>
              <a:gd name="T11" fmla="*/ 1554 w 1554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4" h="488">
                <a:moveTo>
                  <a:pt x="1336" y="488"/>
                </a:moveTo>
                <a:lnTo>
                  <a:pt x="155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7" name="Freeform 96"/>
          <p:cNvSpPr>
            <a:spLocks/>
          </p:cNvSpPr>
          <p:nvPr/>
        </p:nvSpPr>
        <p:spPr bwMode="auto">
          <a:xfrm>
            <a:off x="5648325" y="2333625"/>
            <a:ext cx="533400" cy="15875"/>
          </a:xfrm>
          <a:custGeom>
            <a:avLst/>
            <a:gdLst>
              <a:gd name="T0" fmla="*/ 0 w 336"/>
              <a:gd name="T1" fmla="*/ 2147483647 h 10"/>
              <a:gd name="T2" fmla="*/ 2147483647 w 336"/>
              <a:gd name="T3" fmla="*/ 0 h 10"/>
              <a:gd name="T4" fmla="*/ 2147483647 w 336"/>
              <a:gd name="T5" fmla="*/ 0 h 10"/>
              <a:gd name="T6" fmla="*/ 0 60000 65536"/>
              <a:gd name="T7" fmla="*/ 0 60000 65536"/>
              <a:gd name="T8" fmla="*/ 0 60000 65536"/>
              <a:gd name="T9" fmla="*/ 0 w 336"/>
              <a:gd name="T10" fmla="*/ 0 h 10"/>
              <a:gd name="T11" fmla="*/ 336 w 33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0">
                <a:moveTo>
                  <a:pt x="0" y="10"/>
                </a:moveTo>
                <a:lnTo>
                  <a:pt x="280" y="0"/>
                </a:lnTo>
                <a:lnTo>
                  <a:pt x="336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8" name="Freeform 101"/>
          <p:cNvSpPr>
            <a:spLocks/>
          </p:cNvSpPr>
          <p:nvPr/>
        </p:nvSpPr>
        <p:spPr bwMode="auto">
          <a:xfrm>
            <a:off x="5778500" y="2578100"/>
            <a:ext cx="403225" cy="47625"/>
          </a:xfrm>
          <a:custGeom>
            <a:avLst/>
            <a:gdLst>
              <a:gd name="T0" fmla="*/ 0 w 254"/>
              <a:gd name="T1" fmla="*/ 0 h 30"/>
              <a:gd name="T2" fmla="*/ 2147483647 w 254"/>
              <a:gd name="T3" fmla="*/ 2147483647 h 30"/>
              <a:gd name="T4" fmla="*/ 2147483647 w 254"/>
              <a:gd name="T5" fmla="*/ 2147483647 h 30"/>
              <a:gd name="T6" fmla="*/ 0 60000 65536"/>
              <a:gd name="T7" fmla="*/ 0 60000 65536"/>
              <a:gd name="T8" fmla="*/ 0 60000 65536"/>
              <a:gd name="T9" fmla="*/ 0 w 254"/>
              <a:gd name="T10" fmla="*/ 0 h 30"/>
              <a:gd name="T11" fmla="*/ 254 w 2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" h="30">
                <a:moveTo>
                  <a:pt x="0" y="0"/>
                </a:moveTo>
                <a:lnTo>
                  <a:pt x="198" y="30"/>
                </a:lnTo>
                <a:lnTo>
                  <a:pt x="254" y="3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9" name="Freeform 90"/>
          <p:cNvSpPr>
            <a:spLocks/>
          </p:cNvSpPr>
          <p:nvPr/>
        </p:nvSpPr>
        <p:spPr bwMode="auto">
          <a:xfrm>
            <a:off x="5537200" y="2555875"/>
            <a:ext cx="482600" cy="482600"/>
          </a:xfrm>
          <a:custGeom>
            <a:avLst/>
            <a:gdLst>
              <a:gd name="T0" fmla="*/ 2147483647 w 304"/>
              <a:gd name="T1" fmla="*/ 2147483647 h 304"/>
              <a:gd name="T2" fmla="*/ 2147483647 w 304"/>
              <a:gd name="T3" fmla="*/ 2147483647 h 304"/>
              <a:gd name="T4" fmla="*/ 0 w 304"/>
              <a:gd name="T5" fmla="*/ 0 h 304"/>
              <a:gd name="T6" fmla="*/ 0 60000 65536"/>
              <a:gd name="T7" fmla="*/ 0 60000 65536"/>
              <a:gd name="T8" fmla="*/ 0 60000 65536"/>
              <a:gd name="T9" fmla="*/ 0 w 304"/>
              <a:gd name="T10" fmla="*/ 0 h 304"/>
              <a:gd name="T11" fmla="*/ 304 w 304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" h="304">
                <a:moveTo>
                  <a:pt x="304" y="304"/>
                </a:moveTo>
                <a:lnTo>
                  <a:pt x="256" y="30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0" name="Line 93"/>
          <p:cNvSpPr>
            <a:spLocks noChangeShapeType="1"/>
          </p:cNvSpPr>
          <p:nvPr/>
        </p:nvSpPr>
        <p:spPr bwMode="auto">
          <a:xfrm flipH="1">
            <a:off x="5295900" y="1520825"/>
            <a:ext cx="723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1" name="Freeform 94"/>
          <p:cNvSpPr>
            <a:spLocks/>
          </p:cNvSpPr>
          <p:nvPr/>
        </p:nvSpPr>
        <p:spPr bwMode="auto">
          <a:xfrm>
            <a:off x="2828925" y="1520825"/>
            <a:ext cx="2466975" cy="774700"/>
          </a:xfrm>
          <a:custGeom>
            <a:avLst/>
            <a:gdLst>
              <a:gd name="T0" fmla="*/ 2147483647 w 1554"/>
              <a:gd name="T1" fmla="*/ 2147483647 h 488"/>
              <a:gd name="T2" fmla="*/ 2147483647 w 1554"/>
              <a:gd name="T3" fmla="*/ 0 h 488"/>
              <a:gd name="T4" fmla="*/ 0 w 1554"/>
              <a:gd name="T5" fmla="*/ 0 h 488"/>
              <a:gd name="T6" fmla="*/ 0 60000 65536"/>
              <a:gd name="T7" fmla="*/ 0 60000 65536"/>
              <a:gd name="T8" fmla="*/ 0 60000 65536"/>
              <a:gd name="T9" fmla="*/ 0 w 1554"/>
              <a:gd name="T10" fmla="*/ 0 h 488"/>
              <a:gd name="T11" fmla="*/ 1554 w 1554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4" h="488">
                <a:moveTo>
                  <a:pt x="1336" y="488"/>
                </a:moveTo>
                <a:lnTo>
                  <a:pt x="155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2" name="Freeform 96"/>
          <p:cNvSpPr>
            <a:spLocks/>
          </p:cNvSpPr>
          <p:nvPr/>
        </p:nvSpPr>
        <p:spPr bwMode="auto">
          <a:xfrm>
            <a:off x="5648325" y="2333625"/>
            <a:ext cx="533400" cy="15875"/>
          </a:xfrm>
          <a:custGeom>
            <a:avLst/>
            <a:gdLst>
              <a:gd name="T0" fmla="*/ 0 w 336"/>
              <a:gd name="T1" fmla="*/ 2147483647 h 10"/>
              <a:gd name="T2" fmla="*/ 2147483647 w 336"/>
              <a:gd name="T3" fmla="*/ 0 h 10"/>
              <a:gd name="T4" fmla="*/ 2147483647 w 336"/>
              <a:gd name="T5" fmla="*/ 0 h 10"/>
              <a:gd name="T6" fmla="*/ 0 60000 65536"/>
              <a:gd name="T7" fmla="*/ 0 60000 65536"/>
              <a:gd name="T8" fmla="*/ 0 60000 65536"/>
              <a:gd name="T9" fmla="*/ 0 w 336"/>
              <a:gd name="T10" fmla="*/ 0 h 10"/>
              <a:gd name="T11" fmla="*/ 336 w 33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0">
                <a:moveTo>
                  <a:pt x="0" y="10"/>
                </a:moveTo>
                <a:lnTo>
                  <a:pt x="280" y="0"/>
                </a:lnTo>
                <a:lnTo>
                  <a:pt x="33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3" name="Freeform 101"/>
          <p:cNvSpPr>
            <a:spLocks/>
          </p:cNvSpPr>
          <p:nvPr/>
        </p:nvSpPr>
        <p:spPr bwMode="auto">
          <a:xfrm>
            <a:off x="5778500" y="2578100"/>
            <a:ext cx="403225" cy="47625"/>
          </a:xfrm>
          <a:custGeom>
            <a:avLst/>
            <a:gdLst>
              <a:gd name="T0" fmla="*/ 0 w 254"/>
              <a:gd name="T1" fmla="*/ 0 h 30"/>
              <a:gd name="T2" fmla="*/ 2147483647 w 254"/>
              <a:gd name="T3" fmla="*/ 2147483647 h 30"/>
              <a:gd name="T4" fmla="*/ 2147483647 w 254"/>
              <a:gd name="T5" fmla="*/ 2147483647 h 30"/>
              <a:gd name="T6" fmla="*/ 0 60000 65536"/>
              <a:gd name="T7" fmla="*/ 0 60000 65536"/>
              <a:gd name="T8" fmla="*/ 0 60000 65536"/>
              <a:gd name="T9" fmla="*/ 0 w 254"/>
              <a:gd name="T10" fmla="*/ 0 h 30"/>
              <a:gd name="T11" fmla="*/ 254 w 2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" h="30">
                <a:moveTo>
                  <a:pt x="0" y="0"/>
                </a:moveTo>
                <a:lnTo>
                  <a:pt x="198" y="30"/>
                </a:lnTo>
                <a:lnTo>
                  <a:pt x="254" y="3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19.4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535238" y="87313"/>
            <a:ext cx="4092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0244" name="Picture 12" descr="sal03717_19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9563" y="328613"/>
            <a:ext cx="327025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18"/>
          <p:cNvSpPr txBox="1">
            <a:spLocks noChangeArrowheads="1"/>
          </p:cNvSpPr>
          <p:nvPr/>
        </p:nvSpPr>
        <p:spPr bwMode="auto">
          <a:xfrm>
            <a:off x="5648325" y="1212850"/>
            <a:ext cx="1135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Fat in interventricular</a:t>
            </a:r>
          </a:p>
          <a:p>
            <a:r>
              <a:rPr lang="en-US" sz="800" b="1"/>
              <a:t>sulcus</a:t>
            </a:r>
          </a:p>
        </p:txBody>
      </p:sp>
      <p:sp>
        <p:nvSpPr>
          <p:cNvPr id="10246" name="Text Box 119"/>
          <p:cNvSpPr txBox="1">
            <a:spLocks noChangeArrowheads="1"/>
          </p:cNvSpPr>
          <p:nvPr/>
        </p:nvSpPr>
        <p:spPr bwMode="auto">
          <a:xfrm>
            <a:off x="5648325" y="1593850"/>
            <a:ext cx="7270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Left ventricle</a:t>
            </a:r>
          </a:p>
        </p:txBody>
      </p:sp>
      <p:sp>
        <p:nvSpPr>
          <p:cNvPr id="10247" name="Text Box 120"/>
          <p:cNvSpPr txBox="1">
            <a:spLocks noChangeArrowheads="1"/>
          </p:cNvSpPr>
          <p:nvPr/>
        </p:nvSpPr>
        <p:spPr bwMode="auto">
          <a:xfrm>
            <a:off x="5648325" y="1885950"/>
            <a:ext cx="8001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Right ventricle</a:t>
            </a:r>
          </a:p>
        </p:txBody>
      </p:sp>
      <p:sp>
        <p:nvSpPr>
          <p:cNvPr id="10248" name="Text Box 121"/>
          <p:cNvSpPr txBox="1">
            <a:spLocks noChangeArrowheads="1"/>
          </p:cNvSpPr>
          <p:nvPr/>
        </p:nvSpPr>
        <p:spPr bwMode="auto">
          <a:xfrm>
            <a:off x="5648325" y="2139950"/>
            <a:ext cx="1258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Anterior interventricular</a:t>
            </a:r>
          </a:p>
          <a:p>
            <a:r>
              <a:rPr lang="en-US" sz="800" b="1"/>
              <a:t>artery</a:t>
            </a:r>
          </a:p>
        </p:txBody>
      </p:sp>
      <p:sp>
        <p:nvSpPr>
          <p:cNvPr id="10249" name="Text Box 122"/>
          <p:cNvSpPr txBox="1">
            <a:spLocks noChangeArrowheads="1"/>
          </p:cNvSpPr>
          <p:nvPr/>
        </p:nvSpPr>
        <p:spPr bwMode="auto">
          <a:xfrm>
            <a:off x="2841625" y="2978150"/>
            <a:ext cx="17875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(a) Anterior view, external anatomy</a:t>
            </a:r>
          </a:p>
        </p:txBody>
      </p:sp>
      <p:sp>
        <p:nvSpPr>
          <p:cNvPr id="10250" name="Text Box 123"/>
          <p:cNvSpPr txBox="1">
            <a:spLocks noChangeArrowheads="1"/>
          </p:cNvSpPr>
          <p:nvPr/>
        </p:nvSpPr>
        <p:spPr bwMode="auto">
          <a:xfrm>
            <a:off x="1528763" y="3216275"/>
            <a:ext cx="10302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Superior vena cava</a:t>
            </a:r>
          </a:p>
        </p:txBody>
      </p:sp>
      <p:sp>
        <p:nvSpPr>
          <p:cNvPr id="10251" name="Text Box 124"/>
          <p:cNvSpPr txBox="1">
            <a:spLocks noChangeArrowheads="1"/>
          </p:cNvSpPr>
          <p:nvPr/>
        </p:nvSpPr>
        <p:spPr bwMode="auto">
          <a:xfrm>
            <a:off x="1528763" y="3603625"/>
            <a:ext cx="962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Inferior vena cava</a:t>
            </a:r>
          </a:p>
        </p:txBody>
      </p:sp>
      <p:sp>
        <p:nvSpPr>
          <p:cNvPr id="10252" name="Text Box 125"/>
          <p:cNvSpPr txBox="1">
            <a:spLocks noChangeArrowheads="1"/>
          </p:cNvSpPr>
          <p:nvPr/>
        </p:nvSpPr>
        <p:spPr bwMode="auto">
          <a:xfrm>
            <a:off x="1528763" y="3816350"/>
            <a:ext cx="9477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Interatrial septum</a:t>
            </a:r>
          </a:p>
        </p:txBody>
      </p:sp>
      <p:sp>
        <p:nvSpPr>
          <p:cNvPr id="10253" name="Text Box 126"/>
          <p:cNvSpPr txBox="1">
            <a:spLocks noChangeArrowheads="1"/>
          </p:cNvSpPr>
          <p:nvPr/>
        </p:nvSpPr>
        <p:spPr bwMode="auto">
          <a:xfrm>
            <a:off x="1528763" y="4054475"/>
            <a:ext cx="6175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Left atrium</a:t>
            </a:r>
          </a:p>
        </p:txBody>
      </p:sp>
      <p:sp>
        <p:nvSpPr>
          <p:cNvPr id="10254" name="Text Box 127"/>
          <p:cNvSpPr txBox="1">
            <a:spLocks noChangeArrowheads="1"/>
          </p:cNvSpPr>
          <p:nvPr/>
        </p:nvSpPr>
        <p:spPr bwMode="auto">
          <a:xfrm>
            <a:off x="1528763" y="4460875"/>
            <a:ext cx="7334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Left AV valve</a:t>
            </a:r>
          </a:p>
        </p:txBody>
      </p:sp>
      <p:sp>
        <p:nvSpPr>
          <p:cNvPr id="10255" name="Text Box 128"/>
          <p:cNvSpPr txBox="1">
            <a:spLocks noChangeArrowheads="1"/>
          </p:cNvSpPr>
          <p:nvPr/>
        </p:nvSpPr>
        <p:spPr bwMode="auto">
          <a:xfrm>
            <a:off x="1528763" y="4833938"/>
            <a:ext cx="12493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Coronary blood vessels</a:t>
            </a:r>
          </a:p>
        </p:txBody>
      </p:sp>
      <p:sp>
        <p:nvSpPr>
          <p:cNvPr id="10256" name="Text Box 129"/>
          <p:cNvSpPr txBox="1">
            <a:spLocks noChangeArrowheads="1"/>
          </p:cNvSpPr>
          <p:nvPr/>
        </p:nvSpPr>
        <p:spPr bwMode="auto">
          <a:xfrm>
            <a:off x="1528763" y="4994275"/>
            <a:ext cx="9128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Tendinous cords</a:t>
            </a:r>
          </a:p>
        </p:txBody>
      </p:sp>
      <p:sp>
        <p:nvSpPr>
          <p:cNvPr id="10257" name="Text Box 130"/>
          <p:cNvSpPr txBox="1">
            <a:spLocks noChangeArrowheads="1"/>
          </p:cNvSpPr>
          <p:nvPr/>
        </p:nvSpPr>
        <p:spPr bwMode="auto">
          <a:xfrm>
            <a:off x="1528763" y="5227638"/>
            <a:ext cx="727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Left ventricle</a:t>
            </a:r>
          </a:p>
        </p:txBody>
      </p:sp>
      <p:sp>
        <p:nvSpPr>
          <p:cNvPr id="10258" name="Text Box 131"/>
          <p:cNvSpPr txBox="1">
            <a:spLocks noChangeArrowheads="1"/>
          </p:cNvSpPr>
          <p:nvPr/>
        </p:nvSpPr>
        <p:spPr bwMode="auto">
          <a:xfrm>
            <a:off x="1528763" y="5418138"/>
            <a:ext cx="7429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Endocardium</a:t>
            </a:r>
          </a:p>
        </p:txBody>
      </p:sp>
      <p:sp>
        <p:nvSpPr>
          <p:cNvPr id="10259" name="Text Box 132"/>
          <p:cNvSpPr txBox="1">
            <a:spLocks noChangeArrowheads="1"/>
          </p:cNvSpPr>
          <p:nvPr/>
        </p:nvSpPr>
        <p:spPr bwMode="auto">
          <a:xfrm>
            <a:off x="1528763" y="5629275"/>
            <a:ext cx="692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Myocardium</a:t>
            </a:r>
          </a:p>
        </p:txBody>
      </p:sp>
      <p:sp>
        <p:nvSpPr>
          <p:cNvPr id="10260" name="Text Box 133"/>
          <p:cNvSpPr txBox="1">
            <a:spLocks noChangeArrowheads="1"/>
          </p:cNvSpPr>
          <p:nvPr/>
        </p:nvSpPr>
        <p:spPr bwMode="auto">
          <a:xfrm>
            <a:off x="1528763" y="5895975"/>
            <a:ext cx="6477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Epicardium</a:t>
            </a:r>
          </a:p>
        </p:txBody>
      </p:sp>
      <p:sp>
        <p:nvSpPr>
          <p:cNvPr id="10261" name="Text Box 134"/>
          <p:cNvSpPr txBox="1">
            <a:spLocks noChangeArrowheads="1"/>
          </p:cNvSpPr>
          <p:nvPr/>
        </p:nvSpPr>
        <p:spPr bwMode="auto">
          <a:xfrm>
            <a:off x="6283325" y="3359150"/>
            <a:ext cx="7381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Base of heart</a:t>
            </a:r>
          </a:p>
        </p:txBody>
      </p:sp>
      <p:sp>
        <p:nvSpPr>
          <p:cNvPr id="10262" name="Text Box 135"/>
          <p:cNvSpPr txBox="1">
            <a:spLocks noChangeArrowheads="1"/>
          </p:cNvSpPr>
          <p:nvPr/>
        </p:nvSpPr>
        <p:spPr bwMode="auto">
          <a:xfrm>
            <a:off x="6283325" y="3727450"/>
            <a:ext cx="6905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Right atrium</a:t>
            </a:r>
          </a:p>
        </p:txBody>
      </p:sp>
      <p:sp>
        <p:nvSpPr>
          <p:cNvPr id="10263" name="Text Box 136"/>
          <p:cNvSpPr txBox="1">
            <a:spLocks noChangeArrowheads="1"/>
          </p:cNvSpPr>
          <p:nvPr/>
        </p:nvSpPr>
        <p:spPr bwMode="auto">
          <a:xfrm>
            <a:off x="6283325" y="4121150"/>
            <a:ext cx="13890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Opening of coronary sinus</a:t>
            </a:r>
          </a:p>
        </p:txBody>
      </p:sp>
      <p:sp>
        <p:nvSpPr>
          <p:cNvPr id="10264" name="Text Box 137"/>
          <p:cNvSpPr txBox="1">
            <a:spLocks noChangeArrowheads="1"/>
          </p:cNvSpPr>
          <p:nvPr/>
        </p:nvSpPr>
        <p:spPr bwMode="auto">
          <a:xfrm>
            <a:off x="6283325" y="4349750"/>
            <a:ext cx="8143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Right AV valve</a:t>
            </a:r>
          </a:p>
        </p:txBody>
      </p:sp>
      <p:sp>
        <p:nvSpPr>
          <p:cNvPr id="10265" name="Text Box 138"/>
          <p:cNvSpPr txBox="1">
            <a:spLocks noChangeArrowheads="1"/>
          </p:cNvSpPr>
          <p:nvPr/>
        </p:nvSpPr>
        <p:spPr bwMode="auto">
          <a:xfrm>
            <a:off x="6283325" y="4565650"/>
            <a:ext cx="10477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Trabeculae carneae</a:t>
            </a:r>
          </a:p>
        </p:txBody>
      </p:sp>
      <p:sp>
        <p:nvSpPr>
          <p:cNvPr id="10266" name="Text Box 139"/>
          <p:cNvSpPr txBox="1">
            <a:spLocks noChangeArrowheads="1"/>
          </p:cNvSpPr>
          <p:nvPr/>
        </p:nvSpPr>
        <p:spPr bwMode="auto">
          <a:xfrm>
            <a:off x="6283325" y="4857750"/>
            <a:ext cx="8001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Right ventricle</a:t>
            </a:r>
          </a:p>
        </p:txBody>
      </p:sp>
      <p:sp>
        <p:nvSpPr>
          <p:cNvPr id="10267" name="Text Box 140"/>
          <p:cNvSpPr txBox="1">
            <a:spLocks noChangeArrowheads="1"/>
          </p:cNvSpPr>
          <p:nvPr/>
        </p:nvSpPr>
        <p:spPr bwMode="auto">
          <a:xfrm>
            <a:off x="6283325" y="5073650"/>
            <a:ext cx="9572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Papillary muscles</a:t>
            </a:r>
          </a:p>
        </p:txBody>
      </p:sp>
      <p:sp>
        <p:nvSpPr>
          <p:cNvPr id="10268" name="Text Box 141"/>
          <p:cNvSpPr txBox="1">
            <a:spLocks noChangeArrowheads="1"/>
          </p:cNvSpPr>
          <p:nvPr/>
        </p:nvSpPr>
        <p:spPr bwMode="auto">
          <a:xfrm>
            <a:off x="6283325" y="5391150"/>
            <a:ext cx="7334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Epicardial fat</a:t>
            </a:r>
          </a:p>
        </p:txBody>
      </p:sp>
      <p:sp>
        <p:nvSpPr>
          <p:cNvPr id="10269" name="Text Box 142"/>
          <p:cNvSpPr txBox="1">
            <a:spLocks noChangeArrowheads="1"/>
          </p:cNvSpPr>
          <p:nvPr/>
        </p:nvSpPr>
        <p:spPr bwMode="auto">
          <a:xfrm>
            <a:off x="6283325" y="5683250"/>
            <a:ext cx="12255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Interventricular septum</a:t>
            </a:r>
          </a:p>
        </p:txBody>
      </p:sp>
      <p:sp>
        <p:nvSpPr>
          <p:cNvPr id="10270" name="Text Box 143"/>
          <p:cNvSpPr txBox="1">
            <a:spLocks noChangeArrowheads="1"/>
          </p:cNvSpPr>
          <p:nvPr/>
        </p:nvSpPr>
        <p:spPr bwMode="auto">
          <a:xfrm>
            <a:off x="6283325" y="6038850"/>
            <a:ext cx="7429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Apex of heart</a:t>
            </a:r>
          </a:p>
        </p:txBody>
      </p:sp>
      <p:sp>
        <p:nvSpPr>
          <p:cNvPr id="10271" name="Line 17"/>
          <p:cNvSpPr>
            <a:spLocks noChangeShapeType="1"/>
          </p:cNvSpPr>
          <p:nvPr/>
        </p:nvSpPr>
        <p:spPr bwMode="auto">
          <a:xfrm>
            <a:off x="3868738" y="1952625"/>
            <a:ext cx="17462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2" name="Line 19"/>
          <p:cNvSpPr>
            <a:spLocks noChangeShapeType="1"/>
          </p:cNvSpPr>
          <p:nvPr/>
        </p:nvSpPr>
        <p:spPr bwMode="auto">
          <a:xfrm>
            <a:off x="4432300" y="1279525"/>
            <a:ext cx="118268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3" name="Line 21"/>
          <p:cNvSpPr>
            <a:spLocks noChangeShapeType="1"/>
          </p:cNvSpPr>
          <p:nvPr/>
        </p:nvSpPr>
        <p:spPr bwMode="auto">
          <a:xfrm>
            <a:off x="4959350" y="1643063"/>
            <a:ext cx="65563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4" name="Line 23"/>
          <p:cNvSpPr>
            <a:spLocks noChangeShapeType="1"/>
          </p:cNvSpPr>
          <p:nvPr/>
        </p:nvSpPr>
        <p:spPr bwMode="auto">
          <a:xfrm flipH="1">
            <a:off x="4494213" y="2192338"/>
            <a:ext cx="11207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5" name="Freeform 35"/>
          <p:cNvSpPr>
            <a:spLocks/>
          </p:cNvSpPr>
          <p:nvPr/>
        </p:nvSpPr>
        <p:spPr bwMode="auto">
          <a:xfrm>
            <a:off x="2503488" y="3276600"/>
            <a:ext cx="1098550" cy="349250"/>
          </a:xfrm>
          <a:custGeom>
            <a:avLst/>
            <a:gdLst>
              <a:gd name="T0" fmla="*/ 0 w 692"/>
              <a:gd name="T1" fmla="*/ 0 h 220"/>
              <a:gd name="T2" fmla="*/ 2147483647 w 692"/>
              <a:gd name="T3" fmla="*/ 0 h 220"/>
              <a:gd name="T4" fmla="*/ 2147483647 w 692"/>
              <a:gd name="T5" fmla="*/ 2147483647 h 220"/>
              <a:gd name="T6" fmla="*/ 0 60000 65536"/>
              <a:gd name="T7" fmla="*/ 0 60000 65536"/>
              <a:gd name="T8" fmla="*/ 0 60000 65536"/>
              <a:gd name="T9" fmla="*/ 0 w 692"/>
              <a:gd name="T10" fmla="*/ 0 h 220"/>
              <a:gd name="T11" fmla="*/ 692 w 692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220">
                <a:moveTo>
                  <a:pt x="0" y="0"/>
                </a:moveTo>
                <a:lnTo>
                  <a:pt x="263" y="0"/>
                </a:lnTo>
                <a:lnTo>
                  <a:pt x="692" y="22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6" name="Freeform 37"/>
          <p:cNvSpPr>
            <a:spLocks/>
          </p:cNvSpPr>
          <p:nvPr/>
        </p:nvSpPr>
        <p:spPr bwMode="auto">
          <a:xfrm>
            <a:off x="2416175" y="3884613"/>
            <a:ext cx="1849438" cy="258762"/>
          </a:xfrm>
          <a:custGeom>
            <a:avLst/>
            <a:gdLst>
              <a:gd name="T0" fmla="*/ 0 w 1165"/>
              <a:gd name="T1" fmla="*/ 0 h 163"/>
              <a:gd name="T2" fmla="*/ 2147483647 w 1165"/>
              <a:gd name="T3" fmla="*/ 0 h 163"/>
              <a:gd name="T4" fmla="*/ 2147483647 w 1165"/>
              <a:gd name="T5" fmla="*/ 2147483647 h 163"/>
              <a:gd name="T6" fmla="*/ 0 60000 65536"/>
              <a:gd name="T7" fmla="*/ 0 60000 65536"/>
              <a:gd name="T8" fmla="*/ 0 60000 65536"/>
              <a:gd name="T9" fmla="*/ 0 w 1165"/>
              <a:gd name="T10" fmla="*/ 0 h 163"/>
              <a:gd name="T11" fmla="*/ 1165 w 1165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5" h="163">
                <a:moveTo>
                  <a:pt x="0" y="0"/>
                </a:moveTo>
                <a:lnTo>
                  <a:pt x="981" y="0"/>
                </a:lnTo>
                <a:lnTo>
                  <a:pt x="1165" y="163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7" name="Line 39"/>
          <p:cNvSpPr>
            <a:spLocks noChangeShapeType="1"/>
          </p:cNvSpPr>
          <p:nvPr/>
        </p:nvSpPr>
        <p:spPr bwMode="auto">
          <a:xfrm>
            <a:off x="2436813" y="3665538"/>
            <a:ext cx="192246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8" name="Line 41"/>
          <p:cNvSpPr>
            <a:spLocks noChangeShapeType="1"/>
          </p:cNvSpPr>
          <p:nvPr/>
        </p:nvSpPr>
        <p:spPr bwMode="auto">
          <a:xfrm>
            <a:off x="4748213" y="3422650"/>
            <a:ext cx="149701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9" name="Line 43"/>
          <p:cNvSpPr>
            <a:spLocks noChangeShapeType="1"/>
          </p:cNvSpPr>
          <p:nvPr/>
        </p:nvSpPr>
        <p:spPr bwMode="auto">
          <a:xfrm>
            <a:off x="5614988" y="6107113"/>
            <a:ext cx="60166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0" name="Line 45"/>
          <p:cNvSpPr>
            <a:spLocks noChangeShapeType="1"/>
          </p:cNvSpPr>
          <p:nvPr/>
        </p:nvSpPr>
        <p:spPr bwMode="auto">
          <a:xfrm>
            <a:off x="4803775" y="3790950"/>
            <a:ext cx="14414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" name="Line 47"/>
          <p:cNvSpPr>
            <a:spLocks noChangeShapeType="1"/>
          </p:cNvSpPr>
          <p:nvPr/>
        </p:nvSpPr>
        <p:spPr bwMode="auto">
          <a:xfrm>
            <a:off x="4587875" y="4176713"/>
            <a:ext cx="16573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2" name="Line 49"/>
          <p:cNvSpPr>
            <a:spLocks noChangeShapeType="1"/>
          </p:cNvSpPr>
          <p:nvPr/>
        </p:nvSpPr>
        <p:spPr bwMode="auto">
          <a:xfrm>
            <a:off x="5146675" y="4408488"/>
            <a:ext cx="10985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3" name="Line 51"/>
          <p:cNvSpPr>
            <a:spLocks noChangeShapeType="1"/>
          </p:cNvSpPr>
          <p:nvPr/>
        </p:nvSpPr>
        <p:spPr bwMode="auto">
          <a:xfrm>
            <a:off x="5389563" y="4924425"/>
            <a:ext cx="85566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4" name="Line 53"/>
          <p:cNvSpPr>
            <a:spLocks noChangeShapeType="1"/>
          </p:cNvSpPr>
          <p:nvPr/>
        </p:nvSpPr>
        <p:spPr bwMode="auto">
          <a:xfrm>
            <a:off x="6034088" y="5456238"/>
            <a:ext cx="211137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5" name="Freeform 55"/>
          <p:cNvSpPr>
            <a:spLocks/>
          </p:cNvSpPr>
          <p:nvPr/>
        </p:nvSpPr>
        <p:spPr bwMode="auto">
          <a:xfrm>
            <a:off x="5237163" y="5449888"/>
            <a:ext cx="1008062" cy="304800"/>
          </a:xfrm>
          <a:custGeom>
            <a:avLst/>
            <a:gdLst>
              <a:gd name="T0" fmla="*/ 2147483647 w 635"/>
              <a:gd name="T1" fmla="*/ 2147483647 h 192"/>
              <a:gd name="T2" fmla="*/ 2147483647 w 635"/>
              <a:gd name="T3" fmla="*/ 2147483647 h 192"/>
              <a:gd name="T4" fmla="*/ 0 w 635"/>
              <a:gd name="T5" fmla="*/ 0 h 192"/>
              <a:gd name="T6" fmla="*/ 0 60000 65536"/>
              <a:gd name="T7" fmla="*/ 0 60000 65536"/>
              <a:gd name="T8" fmla="*/ 0 60000 65536"/>
              <a:gd name="T9" fmla="*/ 0 w 635"/>
              <a:gd name="T10" fmla="*/ 0 h 192"/>
              <a:gd name="T11" fmla="*/ 635 w 635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192">
                <a:moveTo>
                  <a:pt x="635" y="188"/>
                </a:moveTo>
                <a:lnTo>
                  <a:pt x="128" y="192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6" name="Line 58"/>
          <p:cNvSpPr>
            <a:spLocks noChangeShapeType="1"/>
          </p:cNvSpPr>
          <p:nvPr/>
        </p:nvSpPr>
        <p:spPr bwMode="auto">
          <a:xfrm>
            <a:off x="2127250" y="4110038"/>
            <a:ext cx="13303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7" name="Line 60"/>
          <p:cNvSpPr>
            <a:spLocks noChangeShapeType="1"/>
          </p:cNvSpPr>
          <p:nvPr/>
        </p:nvSpPr>
        <p:spPr bwMode="auto">
          <a:xfrm>
            <a:off x="2236788" y="4525963"/>
            <a:ext cx="19621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8" name="Line 63"/>
          <p:cNvSpPr>
            <a:spLocks noChangeShapeType="1"/>
          </p:cNvSpPr>
          <p:nvPr/>
        </p:nvSpPr>
        <p:spPr bwMode="auto">
          <a:xfrm flipV="1">
            <a:off x="3255963" y="4724400"/>
            <a:ext cx="357187" cy="1793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9" name="Line 65"/>
          <p:cNvSpPr>
            <a:spLocks noChangeShapeType="1"/>
          </p:cNvSpPr>
          <p:nvPr/>
        </p:nvSpPr>
        <p:spPr bwMode="auto">
          <a:xfrm flipV="1">
            <a:off x="3995738" y="4878388"/>
            <a:ext cx="357187" cy="1809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0" name="Line 66"/>
          <p:cNvSpPr>
            <a:spLocks noChangeShapeType="1"/>
          </p:cNvSpPr>
          <p:nvPr/>
        </p:nvSpPr>
        <p:spPr bwMode="auto">
          <a:xfrm>
            <a:off x="2747963" y="4900613"/>
            <a:ext cx="8572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1" name="Line 68"/>
          <p:cNvSpPr>
            <a:spLocks noChangeShapeType="1"/>
          </p:cNvSpPr>
          <p:nvPr/>
        </p:nvSpPr>
        <p:spPr bwMode="auto">
          <a:xfrm>
            <a:off x="2484438" y="5056188"/>
            <a:ext cx="1919287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2" name="Line 70"/>
          <p:cNvSpPr>
            <a:spLocks noChangeShapeType="1"/>
          </p:cNvSpPr>
          <p:nvPr/>
        </p:nvSpPr>
        <p:spPr bwMode="auto">
          <a:xfrm>
            <a:off x="2225675" y="5300663"/>
            <a:ext cx="23876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3" name="Line 72"/>
          <p:cNvSpPr>
            <a:spLocks noChangeShapeType="1"/>
          </p:cNvSpPr>
          <p:nvPr/>
        </p:nvSpPr>
        <p:spPr bwMode="auto">
          <a:xfrm>
            <a:off x="2241550" y="5491163"/>
            <a:ext cx="240506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4" name="Line 74"/>
          <p:cNvSpPr>
            <a:spLocks noChangeShapeType="1"/>
          </p:cNvSpPr>
          <p:nvPr/>
        </p:nvSpPr>
        <p:spPr bwMode="auto">
          <a:xfrm>
            <a:off x="2200275" y="5710238"/>
            <a:ext cx="209391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5" name="Line 76"/>
          <p:cNvSpPr>
            <a:spLocks noChangeShapeType="1"/>
          </p:cNvSpPr>
          <p:nvPr/>
        </p:nvSpPr>
        <p:spPr bwMode="auto">
          <a:xfrm>
            <a:off x="2152650" y="5957888"/>
            <a:ext cx="214153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6" name="Line 78"/>
          <p:cNvSpPr>
            <a:spLocks noChangeShapeType="1"/>
          </p:cNvSpPr>
          <p:nvPr/>
        </p:nvSpPr>
        <p:spPr bwMode="auto">
          <a:xfrm flipH="1" flipV="1">
            <a:off x="5524500" y="4546600"/>
            <a:ext cx="298450" cy="8096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7" name="Line 80"/>
          <p:cNvSpPr>
            <a:spLocks noChangeShapeType="1"/>
          </p:cNvSpPr>
          <p:nvPr/>
        </p:nvSpPr>
        <p:spPr bwMode="auto">
          <a:xfrm flipH="1">
            <a:off x="5468938" y="4627563"/>
            <a:ext cx="354012" cy="1841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8" name="Line 81"/>
          <p:cNvSpPr>
            <a:spLocks noChangeShapeType="1"/>
          </p:cNvSpPr>
          <p:nvPr/>
        </p:nvSpPr>
        <p:spPr bwMode="auto">
          <a:xfrm>
            <a:off x="5822950" y="4627563"/>
            <a:ext cx="4222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9" name="Line 84"/>
          <p:cNvSpPr>
            <a:spLocks noChangeShapeType="1"/>
          </p:cNvSpPr>
          <p:nvPr/>
        </p:nvSpPr>
        <p:spPr bwMode="auto">
          <a:xfrm flipH="1">
            <a:off x="4418013" y="5143500"/>
            <a:ext cx="833437" cy="8413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0" name="Line 86"/>
          <p:cNvSpPr>
            <a:spLocks noChangeShapeType="1"/>
          </p:cNvSpPr>
          <p:nvPr/>
        </p:nvSpPr>
        <p:spPr bwMode="auto">
          <a:xfrm flipH="1">
            <a:off x="4727575" y="5140325"/>
            <a:ext cx="523875" cy="2032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1" name="Line 87"/>
          <p:cNvSpPr>
            <a:spLocks noChangeShapeType="1"/>
          </p:cNvSpPr>
          <p:nvPr/>
        </p:nvSpPr>
        <p:spPr bwMode="auto">
          <a:xfrm>
            <a:off x="5251450" y="5143500"/>
            <a:ext cx="9937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2" name="Line 17"/>
          <p:cNvSpPr>
            <a:spLocks noChangeShapeType="1"/>
          </p:cNvSpPr>
          <p:nvPr/>
        </p:nvSpPr>
        <p:spPr bwMode="auto">
          <a:xfrm>
            <a:off x="3868738" y="1952625"/>
            <a:ext cx="174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3" name="Line 19"/>
          <p:cNvSpPr>
            <a:spLocks noChangeShapeType="1"/>
          </p:cNvSpPr>
          <p:nvPr/>
        </p:nvSpPr>
        <p:spPr bwMode="auto">
          <a:xfrm>
            <a:off x="4432300" y="1279525"/>
            <a:ext cx="1182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4" name="Line 21"/>
          <p:cNvSpPr>
            <a:spLocks noChangeShapeType="1"/>
          </p:cNvSpPr>
          <p:nvPr/>
        </p:nvSpPr>
        <p:spPr bwMode="auto">
          <a:xfrm>
            <a:off x="4959350" y="1643063"/>
            <a:ext cx="6556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5" name="Line 23"/>
          <p:cNvSpPr>
            <a:spLocks noChangeShapeType="1"/>
          </p:cNvSpPr>
          <p:nvPr/>
        </p:nvSpPr>
        <p:spPr bwMode="auto">
          <a:xfrm flipH="1">
            <a:off x="4494213" y="2192338"/>
            <a:ext cx="1120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6" name="Freeform 35"/>
          <p:cNvSpPr>
            <a:spLocks/>
          </p:cNvSpPr>
          <p:nvPr/>
        </p:nvSpPr>
        <p:spPr bwMode="auto">
          <a:xfrm>
            <a:off x="2503488" y="3276600"/>
            <a:ext cx="1098550" cy="349250"/>
          </a:xfrm>
          <a:custGeom>
            <a:avLst/>
            <a:gdLst>
              <a:gd name="T0" fmla="*/ 0 w 692"/>
              <a:gd name="T1" fmla="*/ 0 h 220"/>
              <a:gd name="T2" fmla="*/ 2147483647 w 692"/>
              <a:gd name="T3" fmla="*/ 0 h 220"/>
              <a:gd name="T4" fmla="*/ 2147483647 w 692"/>
              <a:gd name="T5" fmla="*/ 2147483647 h 220"/>
              <a:gd name="T6" fmla="*/ 0 60000 65536"/>
              <a:gd name="T7" fmla="*/ 0 60000 65536"/>
              <a:gd name="T8" fmla="*/ 0 60000 65536"/>
              <a:gd name="T9" fmla="*/ 0 w 692"/>
              <a:gd name="T10" fmla="*/ 0 h 220"/>
              <a:gd name="T11" fmla="*/ 692 w 692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220">
                <a:moveTo>
                  <a:pt x="0" y="0"/>
                </a:moveTo>
                <a:lnTo>
                  <a:pt x="263" y="0"/>
                </a:lnTo>
                <a:lnTo>
                  <a:pt x="692" y="2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7" name="Freeform 37"/>
          <p:cNvSpPr>
            <a:spLocks/>
          </p:cNvSpPr>
          <p:nvPr/>
        </p:nvSpPr>
        <p:spPr bwMode="auto">
          <a:xfrm>
            <a:off x="2416175" y="3884613"/>
            <a:ext cx="1849438" cy="258762"/>
          </a:xfrm>
          <a:custGeom>
            <a:avLst/>
            <a:gdLst>
              <a:gd name="T0" fmla="*/ 0 w 1165"/>
              <a:gd name="T1" fmla="*/ 0 h 163"/>
              <a:gd name="T2" fmla="*/ 2147483647 w 1165"/>
              <a:gd name="T3" fmla="*/ 0 h 163"/>
              <a:gd name="T4" fmla="*/ 2147483647 w 1165"/>
              <a:gd name="T5" fmla="*/ 2147483647 h 163"/>
              <a:gd name="T6" fmla="*/ 0 60000 65536"/>
              <a:gd name="T7" fmla="*/ 0 60000 65536"/>
              <a:gd name="T8" fmla="*/ 0 60000 65536"/>
              <a:gd name="T9" fmla="*/ 0 w 1165"/>
              <a:gd name="T10" fmla="*/ 0 h 163"/>
              <a:gd name="T11" fmla="*/ 1165 w 1165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5" h="163">
                <a:moveTo>
                  <a:pt x="0" y="0"/>
                </a:moveTo>
                <a:lnTo>
                  <a:pt x="981" y="0"/>
                </a:lnTo>
                <a:lnTo>
                  <a:pt x="1165" y="16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8" name="Line 39"/>
          <p:cNvSpPr>
            <a:spLocks noChangeShapeType="1"/>
          </p:cNvSpPr>
          <p:nvPr/>
        </p:nvSpPr>
        <p:spPr bwMode="auto">
          <a:xfrm>
            <a:off x="2436813" y="3665538"/>
            <a:ext cx="1922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9" name="Line 41"/>
          <p:cNvSpPr>
            <a:spLocks noChangeShapeType="1"/>
          </p:cNvSpPr>
          <p:nvPr/>
        </p:nvSpPr>
        <p:spPr bwMode="auto">
          <a:xfrm>
            <a:off x="4748213" y="3422650"/>
            <a:ext cx="1497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0" name="Line 43"/>
          <p:cNvSpPr>
            <a:spLocks noChangeShapeType="1"/>
          </p:cNvSpPr>
          <p:nvPr/>
        </p:nvSpPr>
        <p:spPr bwMode="auto">
          <a:xfrm>
            <a:off x="5614988" y="6107113"/>
            <a:ext cx="6016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1" name="Line 45"/>
          <p:cNvSpPr>
            <a:spLocks noChangeShapeType="1"/>
          </p:cNvSpPr>
          <p:nvPr/>
        </p:nvSpPr>
        <p:spPr bwMode="auto">
          <a:xfrm>
            <a:off x="4803775" y="3790950"/>
            <a:ext cx="1441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2" name="Line 47"/>
          <p:cNvSpPr>
            <a:spLocks noChangeShapeType="1"/>
          </p:cNvSpPr>
          <p:nvPr/>
        </p:nvSpPr>
        <p:spPr bwMode="auto">
          <a:xfrm>
            <a:off x="4587875" y="4176713"/>
            <a:ext cx="1657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3" name="Line 49"/>
          <p:cNvSpPr>
            <a:spLocks noChangeShapeType="1"/>
          </p:cNvSpPr>
          <p:nvPr/>
        </p:nvSpPr>
        <p:spPr bwMode="auto">
          <a:xfrm>
            <a:off x="5146675" y="4408488"/>
            <a:ext cx="10985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4" name="Line 51"/>
          <p:cNvSpPr>
            <a:spLocks noChangeShapeType="1"/>
          </p:cNvSpPr>
          <p:nvPr/>
        </p:nvSpPr>
        <p:spPr bwMode="auto">
          <a:xfrm>
            <a:off x="5389563" y="4924425"/>
            <a:ext cx="8556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5" name="Line 53"/>
          <p:cNvSpPr>
            <a:spLocks noChangeShapeType="1"/>
          </p:cNvSpPr>
          <p:nvPr/>
        </p:nvSpPr>
        <p:spPr bwMode="auto">
          <a:xfrm>
            <a:off x="6034088" y="5456238"/>
            <a:ext cx="2111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6" name="Freeform 55"/>
          <p:cNvSpPr>
            <a:spLocks/>
          </p:cNvSpPr>
          <p:nvPr/>
        </p:nvSpPr>
        <p:spPr bwMode="auto">
          <a:xfrm>
            <a:off x="5237163" y="5449888"/>
            <a:ext cx="1008062" cy="304800"/>
          </a:xfrm>
          <a:custGeom>
            <a:avLst/>
            <a:gdLst>
              <a:gd name="T0" fmla="*/ 2147483647 w 635"/>
              <a:gd name="T1" fmla="*/ 2147483647 h 192"/>
              <a:gd name="T2" fmla="*/ 2147483647 w 635"/>
              <a:gd name="T3" fmla="*/ 2147483647 h 192"/>
              <a:gd name="T4" fmla="*/ 0 w 635"/>
              <a:gd name="T5" fmla="*/ 0 h 192"/>
              <a:gd name="T6" fmla="*/ 0 60000 65536"/>
              <a:gd name="T7" fmla="*/ 0 60000 65536"/>
              <a:gd name="T8" fmla="*/ 0 60000 65536"/>
              <a:gd name="T9" fmla="*/ 0 w 635"/>
              <a:gd name="T10" fmla="*/ 0 h 192"/>
              <a:gd name="T11" fmla="*/ 635 w 635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192">
                <a:moveTo>
                  <a:pt x="635" y="188"/>
                </a:moveTo>
                <a:lnTo>
                  <a:pt x="128" y="19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7" name="Line 58"/>
          <p:cNvSpPr>
            <a:spLocks noChangeShapeType="1"/>
          </p:cNvSpPr>
          <p:nvPr/>
        </p:nvSpPr>
        <p:spPr bwMode="auto">
          <a:xfrm>
            <a:off x="2127250" y="4110038"/>
            <a:ext cx="1330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8" name="Line 60"/>
          <p:cNvSpPr>
            <a:spLocks noChangeShapeType="1"/>
          </p:cNvSpPr>
          <p:nvPr/>
        </p:nvSpPr>
        <p:spPr bwMode="auto">
          <a:xfrm>
            <a:off x="2236788" y="4525963"/>
            <a:ext cx="1962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9" name="Line 63"/>
          <p:cNvSpPr>
            <a:spLocks noChangeShapeType="1"/>
          </p:cNvSpPr>
          <p:nvPr/>
        </p:nvSpPr>
        <p:spPr bwMode="auto">
          <a:xfrm flipV="1">
            <a:off x="3255963" y="4724400"/>
            <a:ext cx="357187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0" name="Line 65"/>
          <p:cNvSpPr>
            <a:spLocks noChangeShapeType="1"/>
          </p:cNvSpPr>
          <p:nvPr/>
        </p:nvSpPr>
        <p:spPr bwMode="auto">
          <a:xfrm flipV="1">
            <a:off x="3995738" y="4878388"/>
            <a:ext cx="357187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1" name="Line 66"/>
          <p:cNvSpPr>
            <a:spLocks noChangeShapeType="1"/>
          </p:cNvSpPr>
          <p:nvPr/>
        </p:nvSpPr>
        <p:spPr bwMode="auto">
          <a:xfrm>
            <a:off x="2747963" y="4900613"/>
            <a:ext cx="857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2" name="Line 68"/>
          <p:cNvSpPr>
            <a:spLocks noChangeShapeType="1"/>
          </p:cNvSpPr>
          <p:nvPr/>
        </p:nvSpPr>
        <p:spPr bwMode="auto">
          <a:xfrm>
            <a:off x="2484438" y="5056188"/>
            <a:ext cx="1919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3" name="Line 70"/>
          <p:cNvSpPr>
            <a:spLocks noChangeShapeType="1"/>
          </p:cNvSpPr>
          <p:nvPr/>
        </p:nvSpPr>
        <p:spPr bwMode="auto">
          <a:xfrm>
            <a:off x="2225675" y="5300663"/>
            <a:ext cx="238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4" name="Line 72"/>
          <p:cNvSpPr>
            <a:spLocks noChangeShapeType="1"/>
          </p:cNvSpPr>
          <p:nvPr/>
        </p:nvSpPr>
        <p:spPr bwMode="auto">
          <a:xfrm>
            <a:off x="2241550" y="5491163"/>
            <a:ext cx="2405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5" name="Line 74"/>
          <p:cNvSpPr>
            <a:spLocks noChangeShapeType="1"/>
          </p:cNvSpPr>
          <p:nvPr/>
        </p:nvSpPr>
        <p:spPr bwMode="auto">
          <a:xfrm>
            <a:off x="2200275" y="5710238"/>
            <a:ext cx="20939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6" name="Line 76"/>
          <p:cNvSpPr>
            <a:spLocks noChangeShapeType="1"/>
          </p:cNvSpPr>
          <p:nvPr/>
        </p:nvSpPr>
        <p:spPr bwMode="auto">
          <a:xfrm>
            <a:off x="2152650" y="5957888"/>
            <a:ext cx="2141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7" name="Line 78"/>
          <p:cNvSpPr>
            <a:spLocks noChangeShapeType="1"/>
          </p:cNvSpPr>
          <p:nvPr/>
        </p:nvSpPr>
        <p:spPr bwMode="auto">
          <a:xfrm flipH="1" flipV="1">
            <a:off x="5524500" y="4546600"/>
            <a:ext cx="298450" cy="80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8" name="Line 80"/>
          <p:cNvSpPr>
            <a:spLocks noChangeShapeType="1"/>
          </p:cNvSpPr>
          <p:nvPr/>
        </p:nvSpPr>
        <p:spPr bwMode="auto">
          <a:xfrm flipH="1">
            <a:off x="5468938" y="4627563"/>
            <a:ext cx="354012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9" name="Line 81"/>
          <p:cNvSpPr>
            <a:spLocks noChangeShapeType="1"/>
          </p:cNvSpPr>
          <p:nvPr/>
        </p:nvSpPr>
        <p:spPr bwMode="auto">
          <a:xfrm>
            <a:off x="5822950" y="4627563"/>
            <a:ext cx="42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0" name="Line 84"/>
          <p:cNvSpPr>
            <a:spLocks noChangeShapeType="1"/>
          </p:cNvSpPr>
          <p:nvPr/>
        </p:nvSpPr>
        <p:spPr bwMode="auto">
          <a:xfrm flipH="1">
            <a:off x="4418013" y="5143500"/>
            <a:ext cx="833437" cy="84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1" name="Line 86"/>
          <p:cNvSpPr>
            <a:spLocks noChangeShapeType="1"/>
          </p:cNvSpPr>
          <p:nvPr/>
        </p:nvSpPr>
        <p:spPr bwMode="auto">
          <a:xfrm flipH="1">
            <a:off x="4727575" y="5140325"/>
            <a:ext cx="523875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2" name="Line 87"/>
          <p:cNvSpPr>
            <a:spLocks noChangeShapeType="1"/>
          </p:cNvSpPr>
          <p:nvPr/>
        </p:nvSpPr>
        <p:spPr bwMode="auto">
          <a:xfrm>
            <a:off x="5251450" y="5143500"/>
            <a:ext cx="993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3" name="Rectangle 5"/>
          <p:cNvSpPr>
            <a:spLocks noChangeArrowheads="1"/>
          </p:cNvSpPr>
          <p:nvPr/>
        </p:nvSpPr>
        <p:spPr bwMode="auto">
          <a:xfrm>
            <a:off x="2525713" y="6564313"/>
            <a:ext cx="4092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/>
              <a:t>a,b: ©The McGraw-Hill Companies, Inc.</a:t>
            </a:r>
            <a:endParaRPr lang="en-US" sz="80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34" name="Text Box 122"/>
          <p:cNvSpPr txBox="1">
            <a:spLocks noChangeArrowheads="1"/>
          </p:cNvSpPr>
          <p:nvPr/>
        </p:nvSpPr>
        <p:spPr bwMode="auto">
          <a:xfrm>
            <a:off x="2841625" y="6445250"/>
            <a:ext cx="18383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(b) Posterior view, internal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19.5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427288" y="163513"/>
            <a:ext cx="4289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1268" name="Picture 4" descr="sal03717_19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9550" y="404813"/>
            <a:ext cx="3495675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Freeform 11"/>
          <p:cNvSpPr>
            <a:spLocks/>
          </p:cNvSpPr>
          <p:nvPr/>
        </p:nvSpPr>
        <p:spPr bwMode="auto">
          <a:xfrm>
            <a:off x="2743200" y="909638"/>
            <a:ext cx="450850" cy="241300"/>
          </a:xfrm>
          <a:custGeom>
            <a:avLst/>
            <a:gdLst>
              <a:gd name="T0" fmla="*/ 2147483647 w 284"/>
              <a:gd name="T1" fmla="*/ 2147483647 h 152"/>
              <a:gd name="T2" fmla="*/ 2147483647 w 284"/>
              <a:gd name="T3" fmla="*/ 0 h 152"/>
              <a:gd name="T4" fmla="*/ 0 w 284"/>
              <a:gd name="T5" fmla="*/ 0 h 152"/>
              <a:gd name="T6" fmla="*/ 0 60000 65536"/>
              <a:gd name="T7" fmla="*/ 0 60000 65536"/>
              <a:gd name="T8" fmla="*/ 0 60000 65536"/>
              <a:gd name="T9" fmla="*/ 0 w 284"/>
              <a:gd name="T10" fmla="*/ 0 h 152"/>
              <a:gd name="T11" fmla="*/ 284 w 28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4" h="152">
                <a:moveTo>
                  <a:pt x="284" y="152"/>
                </a:moveTo>
                <a:lnTo>
                  <a:pt x="76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Freeform 12"/>
          <p:cNvSpPr>
            <a:spLocks/>
          </p:cNvSpPr>
          <p:nvPr/>
        </p:nvSpPr>
        <p:spPr bwMode="auto">
          <a:xfrm>
            <a:off x="2632075" y="1303338"/>
            <a:ext cx="274638" cy="0"/>
          </a:xfrm>
          <a:custGeom>
            <a:avLst/>
            <a:gdLst>
              <a:gd name="T0" fmla="*/ 2147483647 w 173"/>
              <a:gd name="T1" fmla="*/ 2147483647 w 173"/>
              <a:gd name="T2" fmla="*/ 0 w 173"/>
              <a:gd name="T3" fmla="*/ 0 60000 65536"/>
              <a:gd name="T4" fmla="*/ 0 60000 65536"/>
              <a:gd name="T5" fmla="*/ 0 60000 65536"/>
              <a:gd name="T6" fmla="*/ 0 w 173"/>
              <a:gd name="T7" fmla="*/ 173 w 173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73">
                <a:moveTo>
                  <a:pt x="173" y="0"/>
                </a:moveTo>
                <a:lnTo>
                  <a:pt x="81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1" name="Freeform 13"/>
          <p:cNvSpPr>
            <a:spLocks/>
          </p:cNvSpPr>
          <p:nvPr/>
        </p:nvSpPr>
        <p:spPr bwMode="auto">
          <a:xfrm>
            <a:off x="2738438" y="1670050"/>
            <a:ext cx="158750" cy="219075"/>
          </a:xfrm>
          <a:custGeom>
            <a:avLst/>
            <a:gdLst>
              <a:gd name="T0" fmla="*/ 2147483647 w 100"/>
              <a:gd name="T1" fmla="*/ 0 h 138"/>
              <a:gd name="T2" fmla="*/ 0 w 100"/>
              <a:gd name="T3" fmla="*/ 0 h 138"/>
              <a:gd name="T4" fmla="*/ 2147483647 w 100"/>
              <a:gd name="T5" fmla="*/ 2147483647 h 138"/>
              <a:gd name="T6" fmla="*/ 0 60000 65536"/>
              <a:gd name="T7" fmla="*/ 0 60000 65536"/>
              <a:gd name="T8" fmla="*/ 0 60000 65536"/>
              <a:gd name="T9" fmla="*/ 0 w 100"/>
              <a:gd name="T10" fmla="*/ 0 h 138"/>
              <a:gd name="T11" fmla="*/ 100 w 100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" h="138">
                <a:moveTo>
                  <a:pt x="100" y="0"/>
                </a:moveTo>
                <a:lnTo>
                  <a:pt x="0" y="0"/>
                </a:lnTo>
                <a:lnTo>
                  <a:pt x="38" y="138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Freeform 14"/>
          <p:cNvSpPr>
            <a:spLocks/>
          </p:cNvSpPr>
          <p:nvPr/>
        </p:nvSpPr>
        <p:spPr bwMode="auto">
          <a:xfrm>
            <a:off x="2516188" y="2163763"/>
            <a:ext cx="373062" cy="179387"/>
          </a:xfrm>
          <a:custGeom>
            <a:avLst/>
            <a:gdLst>
              <a:gd name="T0" fmla="*/ 2147483647 w 235"/>
              <a:gd name="T1" fmla="*/ 0 h 113"/>
              <a:gd name="T2" fmla="*/ 2147483647 w 235"/>
              <a:gd name="T3" fmla="*/ 2147483647 h 113"/>
              <a:gd name="T4" fmla="*/ 0 w 235"/>
              <a:gd name="T5" fmla="*/ 2147483647 h 113"/>
              <a:gd name="T6" fmla="*/ 0 60000 65536"/>
              <a:gd name="T7" fmla="*/ 0 60000 65536"/>
              <a:gd name="T8" fmla="*/ 0 60000 65536"/>
              <a:gd name="T9" fmla="*/ 0 w 235"/>
              <a:gd name="T10" fmla="*/ 0 h 113"/>
              <a:gd name="T11" fmla="*/ 235 w 235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" h="113">
                <a:moveTo>
                  <a:pt x="235" y="0"/>
                </a:moveTo>
                <a:lnTo>
                  <a:pt x="126" y="113"/>
                </a:lnTo>
                <a:lnTo>
                  <a:pt x="0" y="11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3" name="Freeform 15"/>
          <p:cNvSpPr>
            <a:spLocks/>
          </p:cNvSpPr>
          <p:nvPr/>
        </p:nvSpPr>
        <p:spPr bwMode="auto">
          <a:xfrm>
            <a:off x="2662238" y="2173288"/>
            <a:ext cx="595312" cy="374650"/>
          </a:xfrm>
          <a:custGeom>
            <a:avLst/>
            <a:gdLst>
              <a:gd name="T0" fmla="*/ 2147483647 w 375"/>
              <a:gd name="T1" fmla="*/ 0 h 236"/>
              <a:gd name="T2" fmla="*/ 2147483647 w 375"/>
              <a:gd name="T3" fmla="*/ 2147483647 h 236"/>
              <a:gd name="T4" fmla="*/ 0 w 375"/>
              <a:gd name="T5" fmla="*/ 2147483647 h 236"/>
              <a:gd name="T6" fmla="*/ 0 60000 65536"/>
              <a:gd name="T7" fmla="*/ 0 60000 65536"/>
              <a:gd name="T8" fmla="*/ 0 60000 65536"/>
              <a:gd name="T9" fmla="*/ 0 w 375"/>
              <a:gd name="T10" fmla="*/ 0 h 236"/>
              <a:gd name="T11" fmla="*/ 375 w 375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" h="236">
                <a:moveTo>
                  <a:pt x="375" y="0"/>
                </a:moveTo>
                <a:lnTo>
                  <a:pt x="126" y="236"/>
                </a:lnTo>
                <a:lnTo>
                  <a:pt x="0" y="236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Freeform 16"/>
          <p:cNvSpPr>
            <a:spLocks/>
          </p:cNvSpPr>
          <p:nvPr/>
        </p:nvSpPr>
        <p:spPr bwMode="auto">
          <a:xfrm>
            <a:off x="2528888" y="1836738"/>
            <a:ext cx="906462" cy="315912"/>
          </a:xfrm>
          <a:custGeom>
            <a:avLst/>
            <a:gdLst>
              <a:gd name="T0" fmla="*/ 2147483647 w 571"/>
              <a:gd name="T1" fmla="*/ 0 h 199"/>
              <a:gd name="T2" fmla="*/ 2147483647 w 571"/>
              <a:gd name="T3" fmla="*/ 2147483647 h 199"/>
              <a:gd name="T4" fmla="*/ 0 w 571"/>
              <a:gd name="T5" fmla="*/ 2147483647 h 199"/>
              <a:gd name="T6" fmla="*/ 0 60000 65536"/>
              <a:gd name="T7" fmla="*/ 0 60000 65536"/>
              <a:gd name="T8" fmla="*/ 0 60000 65536"/>
              <a:gd name="T9" fmla="*/ 0 w 571"/>
              <a:gd name="T10" fmla="*/ 0 h 199"/>
              <a:gd name="T11" fmla="*/ 571 w 571"/>
              <a:gd name="T12" fmla="*/ 199 h 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1" h="199">
                <a:moveTo>
                  <a:pt x="571" y="0"/>
                </a:moveTo>
                <a:lnTo>
                  <a:pt x="109" y="199"/>
                </a:lnTo>
                <a:lnTo>
                  <a:pt x="0" y="199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5" name="Line 17"/>
          <p:cNvSpPr>
            <a:spLocks noChangeShapeType="1"/>
          </p:cNvSpPr>
          <p:nvPr/>
        </p:nvSpPr>
        <p:spPr bwMode="auto">
          <a:xfrm>
            <a:off x="2592388" y="2768600"/>
            <a:ext cx="855662" cy="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Line 18"/>
          <p:cNvSpPr>
            <a:spLocks noChangeShapeType="1"/>
          </p:cNvSpPr>
          <p:nvPr/>
        </p:nvSpPr>
        <p:spPr bwMode="auto">
          <a:xfrm>
            <a:off x="2693988" y="3024188"/>
            <a:ext cx="363537" cy="3175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Freeform 19"/>
          <p:cNvSpPr>
            <a:spLocks/>
          </p:cNvSpPr>
          <p:nvPr/>
        </p:nvSpPr>
        <p:spPr bwMode="auto">
          <a:xfrm>
            <a:off x="2486025" y="600075"/>
            <a:ext cx="1133475" cy="396875"/>
          </a:xfrm>
          <a:custGeom>
            <a:avLst/>
            <a:gdLst>
              <a:gd name="T0" fmla="*/ 0 w 714"/>
              <a:gd name="T1" fmla="*/ 0 h 250"/>
              <a:gd name="T2" fmla="*/ 2147483647 w 714"/>
              <a:gd name="T3" fmla="*/ 0 h 250"/>
              <a:gd name="T4" fmla="*/ 2147483647 w 714"/>
              <a:gd name="T5" fmla="*/ 2147483647 h 250"/>
              <a:gd name="T6" fmla="*/ 0 60000 65536"/>
              <a:gd name="T7" fmla="*/ 0 60000 65536"/>
              <a:gd name="T8" fmla="*/ 0 60000 65536"/>
              <a:gd name="T9" fmla="*/ 0 w 714"/>
              <a:gd name="T10" fmla="*/ 0 h 250"/>
              <a:gd name="T11" fmla="*/ 714 w 714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4" h="250">
                <a:moveTo>
                  <a:pt x="0" y="0"/>
                </a:moveTo>
                <a:lnTo>
                  <a:pt x="317" y="0"/>
                </a:lnTo>
                <a:lnTo>
                  <a:pt x="714" y="250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8" name="Freeform 20"/>
          <p:cNvSpPr>
            <a:spLocks/>
          </p:cNvSpPr>
          <p:nvPr/>
        </p:nvSpPr>
        <p:spPr bwMode="auto">
          <a:xfrm>
            <a:off x="3670300" y="820738"/>
            <a:ext cx="1249363" cy="619125"/>
          </a:xfrm>
          <a:custGeom>
            <a:avLst/>
            <a:gdLst>
              <a:gd name="T0" fmla="*/ 2147483647 w 787"/>
              <a:gd name="T1" fmla="*/ 0 h 390"/>
              <a:gd name="T2" fmla="*/ 2147483647 w 787"/>
              <a:gd name="T3" fmla="*/ 0 h 390"/>
              <a:gd name="T4" fmla="*/ 0 w 787"/>
              <a:gd name="T5" fmla="*/ 2147483647 h 390"/>
              <a:gd name="T6" fmla="*/ 0 60000 65536"/>
              <a:gd name="T7" fmla="*/ 0 60000 65536"/>
              <a:gd name="T8" fmla="*/ 0 60000 65536"/>
              <a:gd name="T9" fmla="*/ 0 w 787"/>
              <a:gd name="T10" fmla="*/ 0 h 390"/>
              <a:gd name="T11" fmla="*/ 787 w 787"/>
              <a:gd name="T12" fmla="*/ 390 h 3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" h="390">
                <a:moveTo>
                  <a:pt x="787" y="0"/>
                </a:moveTo>
                <a:lnTo>
                  <a:pt x="738" y="0"/>
                </a:lnTo>
                <a:lnTo>
                  <a:pt x="0" y="390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9" name="Freeform 21"/>
          <p:cNvSpPr>
            <a:spLocks/>
          </p:cNvSpPr>
          <p:nvPr/>
        </p:nvSpPr>
        <p:spPr bwMode="auto">
          <a:xfrm>
            <a:off x="3954463" y="569913"/>
            <a:ext cx="965200" cy="544512"/>
          </a:xfrm>
          <a:custGeom>
            <a:avLst/>
            <a:gdLst>
              <a:gd name="T0" fmla="*/ 2147483647 w 608"/>
              <a:gd name="T1" fmla="*/ 0 h 343"/>
              <a:gd name="T2" fmla="*/ 2147483647 w 608"/>
              <a:gd name="T3" fmla="*/ 0 h 343"/>
              <a:gd name="T4" fmla="*/ 0 w 608"/>
              <a:gd name="T5" fmla="*/ 2147483647 h 343"/>
              <a:gd name="T6" fmla="*/ 0 60000 65536"/>
              <a:gd name="T7" fmla="*/ 0 60000 65536"/>
              <a:gd name="T8" fmla="*/ 0 60000 65536"/>
              <a:gd name="T9" fmla="*/ 0 w 608"/>
              <a:gd name="T10" fmla="*/ 0 h 343"/>
              <a:gd name="T11" fmla="*/ 608 w 608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8" h="343">
                <a:moveTo>
                  <a:pt x="608" y="0"/>
                </a:moveTo>
                <a:lnTo>
                  <a:pt x="562" y="0"/>
                </a:lnTo>
                <a:lnTo>
                  <a:pt x="0" y="34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0" name="Freeform 22"/>
          <p:cNvSpPr>
            <a:spLocks/>
          </p:cNvSpPr>
          <p:nvPr/>
        </p:nvSpPr>
        <p:spPr bwMode="auto">
          <a:xfrm>
            <a:off x="4340225" y="1081088"/>
            <a:ext cx="582613" cy="147637"/>
          </a:xfrm>
          <a:custGeom>
            <a:avLst/>
            <a:gdLst>
              <a:gd name="T0" fmla="*/ 2147483647 w 367"/>
              <a:gd name="T1" fmla="*/ 0 h 93"/>
              <a:gd name="T2" fmla="*/ 2147483647 w 367"/>
              <a:gd name="T3" fmla="*/ 0 h 93"/>
              <a:gd name="T4" fmla="*/ 0 w 367"/>
              <a:gd name="T5" fmla="*/ 2147483647 h 93"/>
              <a:gd name="T6" fmla="*/ 0 60000 65536"/>
              <a:gd name="T7" fmla="*/ 0 60000 65536"/>
              <a:gd name="T8" fmla="*/ 0 60000 65536"/>
              <a:gd name="T9" fmla="*/ 0 w 367"/>
              <a:gd name="T10" fmla="*/ 0 h 93"/>
              <a:gd name="T11" fmla="*/ 367 w 367"/>
              <a:gd name="T12" fmla="*/ 93 h 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93">
                <a:moveTo>
                  <a:pt x="367" y="0"/>
                </a:moveTo>
                <a:lnTo>
                  <a:pt x="304" y="0"/>
                </a:lnTo>
                <a:lnTo>
                  <a:pt x="0" y="9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1" name="Line 23"/>
          <p:cNvSpPr>
            <a:spLocks noChangeShapeType="1"/>
          </p:cNvSpPr>
          <p:nvPr/>
        </p:nvSpPr>
        <p:spPr bwMode="auto">
          <a:xfrm flipH="1">
            <a:off x="4170363" y="1428750"/>
            <a:ext cx="752475" cy="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2" name="Freeform 24"/>
          <p:cNvSpPr>
            <a:spLocks/>
          </p:cNvSpPr>
          <p:nvPr/>
        </p:nvSpPr>
        <p:spPr bwMode="auto">
          <a:xfrm>
            <a:off x="4511675" y="1616075"/>
            <a:ext cx="412750" cy="98425"/>
          </a:xfrm>
          <a:custGeom>
            <a:avLst/>
            <a:gdLst>
              <a:gd name="T0" fmla="*/ 2147483647 w 260"/>
              <a:gd name="T1" fmla="*/ 0 h 62"/>
              <a:gd name="T2" fmla="*/ 2147483647 w 260"/>
              <a:gd name="T3" fmla="*/ 0 h 62"/>
              <a:gd name="T4" fmla="*/ 0 w 260"/>
              <a:gd name="T5" fmla="*/ 2147483647 h 62"/>
              <a:gd name="T6" fmla="*/ 0 60000 65536"/>
              <a:gd name="T7" fmla="*/ 0 60000 65536"/>
              <a:gd name="T8" fmla="*/ 0 60000 65536"/>
              <a:gd name="T9" fmla="*/ 0 w 260"/>
              <a:gd name="T10" fmla="*/ 0 h 62"/>
              <a:gd name="T11" fmla="*/ 260 w 260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" h="62">
                <a:moveTo>
                  <a:pt x="260" y="0"/>
                </a:moveTo>
                <a:lnTo>
                  <a:pt x="213" y="0"/>
                </a:lnTo>
                <a:lnTo>
                  <a:pt x="0" y="62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3" name="Line 25"/>
          <p:cNvSpPr>
            <a:spLocks noChangeShapeType="1"/>
          </p:cNvSpPr>
          <p:nvPr/>
        </p:nvSpPr>
        <p:spPr bwMode="auto">
          <a:xfrm flipH="1" flipV="1">
            <a:off x="4527550" y="1528763"/>
            <a:ext cx="322263" cy="87312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Line 26"/>
          <p:cNvSpPr>
            <a:spLocks noChangeShapeType="1"/>
          </p:cNvSpPr>
          <p:nvPr/>
        </p:nvSpPr>
        <p:spPr bwMode="auto">
          <a:xfrm flipH="1">
            <a:off x="4441825" y="1970088"/>
            <a:ext cx="476250" cy="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5" name="Freeform 27"/>
          <p:cNvSpPr>
            <a:spLocks/>
          </p:cNvSpPr>
          <p:nvPr/>
        </p:nvSpPr>
        <p:spPr bwMode="auto">
          <a:xfrm>
            <a:off x="4449763" y="2601913"/>
            <a:ext cx="468312" cy="101600"/>
          </a:xfrm>
          <a:custGeom>
            <a:avLst/>
            <a:gdLst>
              <a:gd name="T0" fmla="*/ 2147483647 w 295"/>
              <a:gd name="T1" fmla="*/ 2147483647 h 64"/>
              <a:gd name="T2" fmla="*/ 2147483647 w 295"/>
              <a:gd name="T3" fmla="*/ 2147483647 h 64"/>
              <a:gd name="T4" fmla="*/ 0 w 295"/>
              <a:gd name="T5" fmla="*/ 0 h 64"/>
              <a:gd name="T6" fmla="*/ 0 60000 65536"/>
              <a:gd name="T7" fmla="*/ 0 60000 65536"/>
              <a:gd name="T8" fmla="*/ 0 60000 65536"/>
              <a:gd name="T9" fmla="*/ 0 w 295"/>
              <a:gd name="T10" fmla="*/ 0 h 64"/>
              <a:gd name="T11" fmla="*/ 295 w 295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64">
                <a:moveTo>
                  <a:pt x="295" y="64"/>
                </a:moveTo>
                <a:lnTo>
                  <a:pt x="199" y="64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6" name="Line 28"/>
          <p:cNvSpPr>
            <a:spLocks noChangeShapeType="1"/>
          </p:cNvSpPr>
          <p:nvPr/>
        </p:nvSpPr>
        <p:spPr bwMode="auto">
          <a:xfrm flipH="1">
            <a:off x="2651125" y="1666875"/>
            <a:ext cx="88900" cy="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7" name="Line 29"/>
          <p:cNvSpPr>
            <a:spLocks noChangeShapeType="1"/>
          </p:cNvSpPr>
          <p:nvPr/>
        </p:nvSpPr>
        <p:spPr bwMode="auto">
          <a:xfrm flipV="1">
            <a:off x="2751138" y="1092200"/>
            <a:ext cx="176212" cy="20955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8" name="Freeform 30"/>
          <p:cNvSpPr>
            <a:spLocks/>
          </p:cNvSpPr>
          <p:nvPr/>
        </p:nvSpPr>
        <p:spPr bwMode="auto">
          <a:xfrm>
            <a:off x="4360863" y="2552700"/>
            <a:ext cx="185737" cy="49213"/>
          </a:xfrm>
          <a:custGeom>
            <a:avLst/>
            <a:gdLst>
              <a:gd name="T0" fmla="*/ 0 w 117"/>
              <a:gd name="T1" fmla="*/ 0 h 31"/>
              <a:gd name="T2" fmla="*/ 0 w 117"/>
              <a:gd name="T3" fmla="*/ 2147483647 h 31"/>
              <a:gd name="T4" fmla="*/ 2147483647 w 117"/>
              <a:gd name="T5" fmla="*/ 2147483647 h 31"/>
              <a:gd name="T6" fmla="*/ 2147483647 w 117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31"/>
              <a:gd name="T14" fmla="*/ 117 w 117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31">
                <a:moveTo>
                  <a:pt x="0" y="0"/>
                </a:moveTo>
                <a:lnTo>
                  <a:pt x="0" y="31"/>
                </a:lnTo>
                <a:lnTo>
                  <a:pt x="117" y="31"/>
                </a:lnTo>
                <a:lnTo>
                  <a:pt x="117" y="0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9" name="Freeform 31"/>
          <p:cNvSpPr>
            <a:spLocks/>
          </p:cNvSpPr>
          <p:nvPr/>
        </p:nvSpPr>
        <p:spPr bwMode="auto">
          <a:xfrm>
            <a:off x="4560888" y="2986088"/>
            <a:ext cx="357187" cy="160337"/>
          </a:xfrm>
          <a:custGeom>
            <a:avLst/>
            <a:gdLst>
              <a:gd name="T0" fmla="*/ 2147483647 w 225"/>
              <a:gd name="T1" fmla="*/ 2147483647 h 101"/>
              <a:gd name="T2" fmla="*/ 2147483647 w 225"/>
              <a:gd name="T3" fmla="*/ 2147483647 h 101"/>
              <a:gd name="T4" fmla="*/ 0 w 225"/>
              <a:gd name="T5" fmla="*/ 0 h 101"/>
              <a:gd name="T6" fmla="*/ 0 60000 65536"/>
              <a:gd name="T7" fmla="*/ 0 60000 65536"/>
              <a:gd name="T8" fmla="*/ 0 60000 65536"/>
              <a:gd name="T9" fmla="*/ 0 w 225"/>
              <a:gd name="T10" fmla="*/ 0 h 101"/>
              <a:gd name="T11" fmla="*/ 225 w 225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" h="101">
                <a:moveTo>
                  <a:pt x="225" y="101"/>
                </a:moveTo>
                <a:lnTo>
                  <a:pt x="129" y="101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0" name="Freeform 32"/>
          <p:cNvSpPr>
            <a:spLocks/>
          </p:cNvSpPr>
          <p:nvPr/>
        </p:nvSpPr>
        <p:spPr bwMode="auto">
          <a:xfrm>
            <a:off x="2749550" y="908050"/>
            <a:ext cx="450850" cy="239713"/>
          </a:xfrm>
          <a:custGeom>
            <a:avLst/>
            <a:gdLst>
              <a:gd name="T0" fmla="*/ 2147483647 w 284"/>
              <a:gd name="T1" fmla="*/ 2147483647 h 151"/>
              <a:gd name="T2" fmla="*/ 2147483647 w 284"/>
              <a:gd name="T3" fmla="*/ 0 h 151"/>
              <a:gd name="T4" fmla="*/ 0 w 284"/>
              <a:gd name="T5" fmla="*/ 0 h 151"/>
              <a:gd name="T6" fmla="*/ 0 60000 65536"/>
              <a:gd name="T7" fmla="*/ 0 60000 65536"/>
              <a:gd name="T8" fmla="*/ 0 60000 65536"/>
              <a:gd name="T9" fmla="*/ 0 w 284"/>
              <a:gd name="T10" fmla="*/ 0 h 151"/>
              <a:gd name="T11" fmla="*/ 284 w 284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4" h="151">
                <a:moveTo>
                  <a:pt x="284" y="151"/>
                </a:moveTo>
                <a:lnTo>
                  <a:pt x="76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1" name="Freeform 33"/>
          <p:cNvSpPr>
            <a:spLocks/>
          </p:cNvSpPr>
          <p:nvPr/>
        </p:nvSpPr>
        <p:spPr bwMode="auto">
          <a:xfrm>
            <a:off x="2628900" y="1298575"/>
            <a:ext cx="273050" cy="0"/>
          </a:xfrm>
          <a:custGeom>
            <a:avLst/>
            <a:gdLst>
              <a:gd name="T0" fmla="*/ 2147483647 w 172"/>
              <a:gd name="T1" fmla="*/ 2147483647 w 172"/>
              <a:gd name="T2" fmla="*/ 0 w 172"/>
              <a:gd name="T3" fmla="*/ 0 60000 65536"/>
              <a:gd name="T4" fmla="*/ 0 60000 65536"/>
              <a:gd name="T5" fmla="*/ 0 60000 65536"/>
              <a:gd name="T6" fmla="*/ 0 w 172"/>
              <a:gd name="T7" fmla="*/ 172 w 17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72">
                <a:moveTo>
                  <a:pt x="172" y="0"/>
                </a:moveTo>
                <a:lnTo>
                  <a:pt x="8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2" name="Freeform 34"/>
          <p:cNvSpPr>
            <a:spLocks/>
          </p:cNvSpPr>
          <p:nvPr/>
        </p:nvSpPr>
        <p:spPr bwMode="auto">
          <a:xfrm>
            <a:off x="2733675" y="1665288"/>
            <a:ext cx="160338" cy="222250"/>
          </a:xfrm>
          <a:custGeom>
            <a:avLst/>
            <a:gdLst>
              <a:gd name="T0" fmla="*/ 2147483647 w 101"/>
              <a:gd name="T1" fmla="*/ 0 h 140"/>
              <a:gd name="T2" fmla="*/ 0 w 101"/>
              <a:gd name="T3" fmla="*/ 0 h 140"/>
              <a:gd name="T4" fmla="*/ 2147483647 w 101"/>
              <a:gd name="T5" fmla="*/ 2147483647 h 140"/>
              <a:gd name="T6" fmla="*/ 0 60000 65536"/>
              <a:gd name="T7" fmla="*/ 0 60000 65536"/>
              <a:gd name="T8" fmla="*/ 0 60000 65536"/>
              <a:gd name="T9" fmla="*/ 0 w 101"/>
              <a:gd name="T10" fmla="*/ 0 h 140"/>
              <a:gd name="T11" fmla="*/ 101 w 101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" h="140">
                <a:moveTo>
                  <a:pt x="101" y="0"/>
                </a:moveTo>
                <a:lnTo>
                  <a:pt x="0" y="0"/>
                </a:lnTo>
                <a:lnTo>
                  <a:pt x="38" y="14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3" name="Freeform 35"/>
          <p:cNvSpPr>
            <a:spLocks/>
          </p:cNvSpPr>
          <p:nvPr/>
        </p:nvSpPr>
        <p:spPr bwMode="auto">
          <a:xfrm>
            <a:off x="2511425" y="2162175"/>
            <a:ext cx="374650" cy="179388"/>
          </a:xfrm>
          <a:custGeom>
            <a:avLst/>
            <a:gdLst>
              <a:gd name="T0" fmla="*/ 2147483647 w 236"/>
              <a:gd name="T1" fmla="*/ 0 h 113"/>
              <a:gd name="T2" fmla="*/ 2147483647 w 236"/>
              <a:gd name="T3" fmla="*/ 2147483647 h 113"/>
              <a:gd name="T4" fmla="*/ 0 w 236"/>
              <a:gd name="T5" fmla="*/ 2147483647 h 113"/>
              <a:gd name="T6" fmla="*/ 0 60000 65536"/>
              <a:gd name="T7" fmla="*/ 0 60000 65536"/>
              <a:gd name="T8" fmla="*/ 0 60000 65536"/>
              <a:gd name="T9" fmla="*/ 0 w 236"/>
              <a:gd name="T10" fmla="*/ 0 h 113"/>
              <a:gd name="T11" fmla="*/ 236 w 236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" h="113">
                <a:moveTo>
                  <a:pt x="236" y="0"/>
                </a:moveTo>
                <a:lnTo>
                  <a:pt x="126" y="113"/>
                </a:lnTo>
                <a:lnTo>
                  <a:pt x="0" y="11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" name="Freeform 36"/>
          <p:cNvSpPr>
            <a:spLocks/>
          </p:cNvSpPr>
          <p:nvPr/>
        </p:nvSpPr>
        <p:spPr bwMode="auto">
          <a:xfrm>
            <a:off x="2524125" y="1833563"/>
            <a:ext cx="906463" cy="317500"/>
          </a:xfrm>
          <a:custGeom>
            <a:avLst/>
            <a:gdLst>
              <a:gd name="T0" fmla="*/ 2147483647 w 571"/>
              <a:gd name="T1" fmla="*/ 0 h 200"/>
              <a:gd name="T2" fmla="*/ 2147483647 w 571"/>
              <a:gd name="T3" fmla="*/ 2147483647 h 200"/>
              <a:gd name="T4" fmla="*/ 0 w 571"/>
              <a:gd name="T5" fmla="*/ 2147483647 h 200"/>
              <a:gd name="T6" fmla="*/ 0 60000 65536"/>
              <a:gd name="T7" fmla="*/ 0 60000 65536"/>
              <a:gd name="T8" fmla="*/ 0 60000 65536"/>
              <a:gd name="T9" fmla="*/ 0 w 571"/>
              <a:gd name="T10" fmla="*/ 0 h 200"/>
              <a:gd name="T11" fmla="*/ 571 w 571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1" h="200">
                <a:moveTo>
                  <a:pt x="571" y="0"/>
                </a:moveTo>
                <a:lnTo>
                  <a:pt x="109" y="200"/>
                </a:lnTo>
                <a:lnTo>
                  <a:pt x="0" y="20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5" name="Line 37"/>
          <p:cNvSpPr>
            <a:spLocks noChangeShapeType="1"/>
          </p:cNvSpPr>
          <p:nvPr/>
        </p:nvSpPr>
        <p:spPr bwMode="auto">
          <a:xfrm>
            <a:off x="2587625" y="2763838"/>
            <a:ext cx="8556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6" name="Line 38"/>
          <p:cNvSpPr>
            <a:spLocks noChangeShapeType="1"/>
          </p:cNvSpPr>
          <p:nvPr/>
        </p:nvSpPr>
        <p:spPr bwMode="auto">
          <a:xfrm>
            <a:off x="2689225" y="3021013"/>
            <a:ext cx="3651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7" name="Freeform 39"/>
          <p:cNvSpPr>
            <a:spLocks/>
          </p:cNvSpPr>
          <p:nvPr/>
        </p:nvSpPr>
        <p:spPr bwMode="auto">
          <a:xfrm>
            <a:off x="2474913" y="596900"/>
            <a:ext cx="1149350" cy="398463"/>
          </a:xfrm>
          <a:custGeom>
            <a:avLst/>
            <a:gdLst>
              <a:gd name="T0" fmla="*/ 0 w 724"/>
              <a:gd name="T1" fmla="*/ 0 h 251"/>
              <a:gd name="T2" fmla="*/ 2147483647 w 724"/>
              <a:gd name="T3" fmla="*/ 0 h 251"/>
              <a:gd name="T4" fmla="*/ 2147483647 w 724"/>
              <a:gd name="T5" fmla="*/ 2147483647 h 251"/>
              <a:gd name="T6" fmla="*/ 0 60000 65536"/>
              <a:gd name="T7" fmla="*/ 0 60000 65536"/>
              <a:gd name="T8" fmla="*/ 0 60000 65536"/>
              <a:gd name="T9" fmla="*/ 0 w 724"/>
              <a:gd name="T10" fmla="*/ 0 h 251"/>
              <a:gd name="T11" fmla="*/ 724 w 724"/>
              <a:gd name="T12" fmla="*/ 251 h 2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4" h="251">
                <a:moveTo>
                  <a:pt x="0" y="0"/>
                </a:moveTo>
                <a:lnTo>
                  <a:pt x="329" y="0"/>
                </a:lnTo>
                <a:lnTo>
                  <a:pt x="724" y="25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8" name="Freeform 40"/>
          <p:cNvSpPr>
            <a:spLocks/>
          </p:cNvSpPr>
          <p:nvPr/>
        </p:nvSpPr>
        <p:spPr bwMode="auto">
          <a:xfrm>
            <a:off x="3670300" y="817563"/>
            <a:ext cx="1249363" cy="619125"/>
          </a:xfrm>
          <a:custGeom>
            <a:avLst/>
            <a:gdLst>
              <a:gd name="T0" fmla="*/ 2147483647 w 787"/>
              <a:gd name="T1" fmla="*/ 0 h 390"/>
              <a:gd name="T2" fmla="*/ 2147483647 w 787"/>
              <a:gd name="T3" fmla="*/ 0 h 390"/>
              <a:gd name="T4" fmla="*/ 0 w 787"/>
              <a:gd name="T5" fmla="*/ 2147483647 h 390"/>
              <a:gd name="T6" fmla="*/ 0 60000 65536"/>
              <a:gd name="T7" fmla="*/ 0 60000 65536"/>
              <a:gd name="T8" fmla="*/ 0 60000 65536"/>
              <a:gd name="T9" fmla="*/ 0 w 787"/>
              <a:gd name="T10" fmla="*/ 0 h 390"/>
              <a:gd name="T11" fmla="*/ 787 w 787"/>
              <a:gd name="T12" fmla="*/ 390 h 3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" h="390">
                <a:moveTo>
                  <a:pt x="787" y="0"/>
                </a:moveTo>
                <a:lnTo>
                  <a:pt x="738" y="0"/>
                </a:lnTo>
                <a:lnTo>
                  <a:pt x="0" y="39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9" name="Freeform 41"/>
          <p:cNvSpPr>
            <a:spLocks/>
          </p:cNvSpPr>
          <p:nvPr/>
        </p:nvSpPr>
        <p:spPr bwMode="auto">
          <a:xfrm>
            <a:off x="3954463" y="566738"/>
            <a:ext cx="965200" cy="546100"/>
          </a:xfrm>
          <a:custGeom>
            <a:avLst/>
            <a:gdLst>
              <a:gd name="T0" fmla="*/ 2147483647 w 608"/>
              <a:gd name="T1" fmla="*/ 0 h 344"/>
              <a:gd name="T2" fmla="*/ 2147483647 w 608"/>
              <a:gd name="T3" fmla="*/ 0 h 344"/>
              <a:gd name="T4" fmla="*/ 0 w 608"/>
              <a:gd name="T5" fmla="*/ 2147483647 h 344"/>
              <a:gd name="T6" fmla="*/ 0 60000 65536"/>
              <a:gd name="T7" fmla="*/ 0 60000 65536"/>
              <a:gd name="T8" fmla="*/ 0 60000 65536"/>
              <a:gd name="T9" fmla="*/ 0 w 608"/>
              <a:gd name="T10" fmla="*/ 0 h 344"/>
              <a:gd name="T11" fmla="*/ 608 w 608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8" h="344">
                <a:moveTo>
                  <a:pt x="608" y="0"/>
                </a:moveTo>
                <a:lnTo>
                  <a:pt x="562" y="0"/>
                </a:lnTo>
                <a:lnTo>
                  <a:pt x="0" y="34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0" name="Freeform 42"/>
          <p:cNvSpPr>
            <a:spLocks/>
          </p:cNvSpPr>
          <p:nvPr/>
        </p:nvSpPr>
        <p:spPr bwMode="auto">
          <a:xfrm>
            <a:off x="4340225" y="1076325"/>
            <a:ext cx="582613" cy="147638"/>
          </a:xfrm>
          <a:custGeom>
            <a:avLst/>
            <a:gdLst>
              <a:gd name="T0" fmla="*/ 2147483647 w 367"/>
              <a:gd name="T1" fmla="*/ 0 h 93"/>
              <a:gd name="T2" fmla="*/ 2147483647 w 367"/>
              <a:gd name="T3" fmla="*/ 0 h 93"/>
              <a:gd name="T4" fmla="*/ 0 w 367"/>
              <a:gd name="T5" fmla="*/ 2147483647 h 93"/>
              <a:gd name="T6" fmla="*/ 0 60000 65536"/>
              <a:gd name="T7" fmla="*/ 0 60000 65536"/>
              <a:gd name="T8" fmla="*/ 0 60000 65536"/>
              <a:gd name="T9" fmla="*/ 0 w 367"/>
              <a:gd name="T10" fmla="*/ 0 h 93"/>
              <a:gd name="T11" fmla="*/ 367 w 367"/>
              <a:gd name="T12" fmla="*/ 93 h 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93">
                <a:moveTo>
                  <a:pt x="367" y="0"/>
                </a:moveTo>
                <a:lnTo>
                  <a:pt x="304" y="0"/>
                </a:lnTo>
                <a:lnTo>
                  <a:pt x="0" y="9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1" name="Line 43"/>
          <p:cNvSpPr>
            <a:spLocks noChangeShapeType="1"/>
          </p:cNvSpPr>
          <p:nvPr/>
        </p:nvSpPr>
        <p:spPr bwMode="auto">
          <a:xfrm flipH="1">
            <a:off x="4170363" y="1427163"/>
            <a:ext cx="7524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2" name="Freeform 44"/>
          <p:cNvSpPr>
            <a:spLocks/>
          </p:cNvSpPr>
          <p:nvPr/>
        </p:nvSpPr>
        <p:spPr bwMode="auto">
          <a:xfrm>
            <a:off x="4511675" y="1611313"/>
            <a:ext cx="412750" cy="101600"/>
          </a:xfrm>
          <a:custGeom>
            <a:avLst/>
            <a:gdLst>
              <a:gd name="T0" fmla="*/ 2147483647 w 260"/>
              <a:gd name="T1" fmla="*/ 0 h 64"/>
              <a:gd name="T2" fmla="*/ 2147483647 w 260"/>
              <a:gd name="T3" fmla="*/ 0 h 64"/>
              <a:gd name="T4" fmla="*/ 0 w 260"/>
              <a:gd name="T5" fmla="*/ 2147483647 h 64"/>
              <a:gd name="T6" fmla="*/ 0 60000 65536"/>
              <a:gd name="T7" fmla="*/ 0 60000 65536"/>
              <a:gd name="T8" fmla="*/ 0 60000 65536"/>
              <a:gd name="T9" fmla="*/ 0 w 260"/>
              <a:gd name="T10" fmla="*/ 0 h 64"/>
              <a:gd name="T11" fmla="*/ 260 w 260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" h="64">
                <a:moveTo>
                  <a:pt x="260" y="0"/>
                </a:moveTo>
                <a:lnTo>
                  <a:pt x="213" y="0"/>
                </a:lnTo>
                <a:lnTo>
                  <a:pt x="0" y="6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3" name="Line 45"/>
          <p:cNvSpPr>
            <a:spLocks noChangeShapeType="1"/>
          </p:cNvSpPr>
          <p:nvPr/>
        </p:nvSpPr>
        <p:spPr bwMode="auto">
          <a:xfrm flipH="1" flipV="1">
            <a:off x="4527550" y="1524000"/>
            <a:ext cx="322263" cy="873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4" name="Line 46"/>
          <p:cNvSpPr>
            <a:spLocks noChangeShapeType="1"/>
          </p:cNvSpPr>
          <p:nvPr/>
        </p:nvSpPr>
        <p:spPr bwMode="auto">
          <a:xfrm flipH="1">
            <a:off x="4441825" y="1966913"/>
            <a:ext cx="4762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5" name="Freeform 47"/>
          <p:cNvSpPr>
            <a:spLocks/>
          </p:cNvSpPr>
          <p:nvPr/>
        </p:nvSpPr>
        <p:spPr bwMode="auto">
          <a:xfrm>
            <a:off x="4449763" y="2597150"/>
            <a:ext cx="468312" cy="101600"/>
          </a:xfrm>
          <a:custGeom>
            <a:avLst/>
            <a:gdLst>
              <a:gd name="T0" fmla="*/ 2147483647 w 295"/>
              <a:gd name="T1" fmla="*/ 2147483647 h 64"/>
              <a:gd name="T2" fmla="*/ 2147483647 w 295"/>
              <a:gd name="T3" fmla="*/ 2147483647 h 64"/>
              <a:gd name="T4" fmla="*/ 0 w 295"/>
              <a:gd name="T5" fmla="*/ 0 h 64"/>
              <a:gd name="T6" fmla="*/ 0 60000 65536"/>
              <a:gd name="T7" fmla="*/ 0 60000 65536"/>
              <a:gd name="T8" fmla="*/ 0 60000 65536"/>
              <a:gd name="T9" fmla="*/ 0 w 295"/>
              <a:gd name="T10" fmla="*/ 0 h 64"/>
              <a:gd name="T11" fmla="*/ 295 w 295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64">
                <a:moveTo>
                  <a:pt x="295" y="64"/>
                </a:moveTo>
                <a:lnTo>
                  <a:pt x="199" y="6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6" name="Line 48"/>
          <p:cNvSpPr>
            <a:spLocks noChangeShapeType="1"/>
          </p:cNvSpPr>
          <p:nvPr/>
        </p:nvSpPr>
        <p:spPr bwMode="auto">
          <a:xfrm flipH="1">
            <a:off x="2646363" y="1665288"/>
            <a:ext cx="88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7" name="Line 49"/>
          <p:cNvSpPr>
            <a:spLocks noChangeShapeType="1"/>
          </p:cNvSpPr>
          <p:nvPr/>
        </p:nvSpPr>
        <p:spPr bwMode="auto">
          <a:xfrm flipV="1">
            <a:off x="2747963" y="1090613"/>
            <a:ext cx="174625" cy="2079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8" name="Freeform 50"/>
          <p:cNvSpPr>
            <a:spLocks/>
          </p:cNvSpPr>
          <p:nvPr/>
        </p:nvSpPr>
        <p:spPr bwMode="auto">
          <a:xfrm>
            <a:off x="4356100" y="2547938"/>
            <a:ext cx="188913" cy="49212"/>
          </a:xfrm>
          <a:custGeom>
            <a:avLst/>
            <a:gdLst>
              <a:gd name="T0" fmla="*/ 0 w 119"/>
              <a:gd name="T1" fmla="*/ 0 h 31"/>
              <a:gd name="T2" fmla="*/ 0 w 119"/>
              <a:gd name="T3" fmla="*/ 2147483647 h 31"/>
              <a:gd name="T4" fmla="*/ 2147483647 w 119"/>
              <a:gd name="T5" fmla="*/ 2147483647 h 31"/>
              <a:gd name="T6" fmla="*/ 2147483647 w 119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119"/>
              <a:gd name="T13" fmla="*/ 0 h 31"/>
              <a:gd name="T14" fmla="*/ 119 w 119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" h="31">
                <a:moveTo>
                  <a:pt x="0" y="0"/>
                </a:moveTo>
                <a:lnTo>
                  <a:pt x="0" y="31"/>
                </a:lnTo>
                <a:lnTo>
                  <a:pt x="119" y="31"/>
                </a:lnTo>
                <a:lnTo>
                  <a:pt x="11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>
            <a:off x="4560888" y="2979738"/>
            <a:ext cx="357187" cy="160337"/>
          </a:xfrm>
          <a:custGeom>
            <a:avLst/>
            <a:gdLst>
              <a:gd name="T0" fmla="*/ 2147483647 w 225"/>
              <a:gd name="T1" fmla="*/ 2147483647 h 101"/>
              <a:gd name="T2" fmla="*/ 2147483647 w 225"/>
              <a:gd name="T3" fmla="*/ 2147483647 h 101"/>
              <a:gd name="T4" fmla="*/ 0 w 225"/>
              <a:gd name="T5" fmla="*/ 0 h 101"/>
              <a:gd name="T6" fmla="*/ 0 60000 65536"/>
              <a:gd name="T7" fmla="*/ 0 60000 65536"/>
              <a:gd name="T8" fmla="*/ 0 60000 65536"/>
              <a:gd name="T9" fmla="*/ 0 w 225"/>
              <a:gd name="T10" fmla="*/ 0 h 101"/>
              <a:gd name="T11" fmla="*/ 225 w 225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" h="101">
                <a:moveTo>
                  <a:pt x="225" y="101"/>
                </a:moveTo>
                <a:lnTo>
                  <a:pt x="129" y="10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0" name="Freeform 52"/>
          <p:cNvSpPr>
            <a:spLocks/>
          </p:cNvSpPr>
          <p:nvPr/>
        </p:nvSpPr>
        <p:spPr bwMode="auto">
          <a:xfrm>
            <a:off x="4587875" y="3228975"/>
            <a:ext cx="330200" cy="100013"/>
          </a:xfrm>
          <a:custGeom>
            <a:avLst/>
            <a:gdLst>
              <a:gd name="T0" fmla="*/ 2147483647 w 208"/>
              <a:gd name="T1" fmla="*/ 2147483647 h 63"/>
              <a:gd name="T2" fmla="*/ 2147483647 w 208"/>
              <a:gd name="T3" fmla="*/ 2147483647 h 63"/>
              <a:gd name="T4" fmla="*/ 0 w 208"/>
              <a:gd name="T5" fmla="*/ 0 h 63"/>
              <a:gd name="T6" fmla="*/ 0 60000 65536"/>
              <a:gd name="T7" fmla="*/ 0 60000 65536"/>
              <a:gd name="T8" fmla="*/ 0 60000 65536"/>
              <a:gd name="T9" fmla="*/ 0 w 208"/>
              <a:gd name="T10" fmla="*/ 0 h 63"/>
              <a:gd name="T11" fmla="*/ 208 w 208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3">
                <a:moveTo>
                  <a:pt x="208" y="63"/>
                </a:moveTo>
                <a:lnTo>
                  <a:pt x="112" y="6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1" name="Freeform 53"/>
          <p:cNvSpPr>
            <a:spLocks/>
          </p:cNvSpPr>
          <p:nvPr/>
        </p:nvSpPr>
        <p:spPr bwMode="auto">
          <a:xfrm>
            <a:off x="4103688" y="2892425"/>
            <a:ext cx="652462" cy="423863"/>
          </a:xfrm>
          <a:custGeom>
            <a:avLst/>
            <a:gdLst>
              <a:gd name="T0" fmla="*/ 2147483647 w 411"/>
              <a:gd name="T1" fmla="*/ 0 h 267"/>
              <a:gd name="T2" fmla="*/ 2147483647 w 411"/>
              <a:gd name="T3" fmla="*/ 0 h 267"/>
              <a:gd name="T4" fmla="*/ 2147483647 w 411"/>
              <a:gd name="T5" fmla="*/ 2147483647 h 267"/>
              <a:gd name="T6" fmla="*/ 2147483647 w 411"/>
              <a:gd name="T7" fmla="*/ 2147483647 h 267"/>
              <a:gd name="T8" fmla="*/ 2147483647 w 411"/>
              <a:gd name="T9" fmla="*/ 2147483647 h 267"/>
              <a:gd name="T10" fmla="*/ 2147483647 w 411"/>
              <a:gd name="T11" fmla="*/ 2147483647 h 267"/>
              <a:gd name="T12" fmla="*/ 2147483647 w 411"/>
              <a:gd name="T13" fmla="*/ 2147483647 h 267"/>
              <a:gd name="T14" fmla="*/ 2147483647 w 411"/>
              <a:gd name="T15" fmla="*/ 2147483647 h 267"/>
              <a:gd name="T16" fmla="*/ 2147483647 w 411"/>
              <a:gd name="T17" fmla="*/ 2147483647 h 267"/>
              <a:gd name="T18" fmla="*/ 2147483647 w 411"/>
              <a:gd name="T19" fmla="*/ 2147483647 h 267"/>
              <a:gd name="T20" fmla="*/ 2147483647 w 411"/>
              <a:gd name="T21" fmla="*/ 2147483647 h 267"/>
              <a:gd name="T22" fmla="*/ 2147483647 w 411"/>
              <a:gd name="T23" fmla="*/ 2147483647 h 267"/>
              <a:gd name="T24" fmla="*/ 2147483647 w 411"/>
              <a:gd name="T25" fmla="*/ 2147483647 h 267"/>
              <a:gd name="T26" fmla="*/ 2147483647 w 411"/>
              <a:gd name="T27" fmla="*/ 2147483647 h 267"/>
              <a:gd name="T28" fmla="*/ 2147483647 w 411"/>
              <a:gd name="T29" fmla="*/ 2147483647 h 267"/>
              <a:gd name="T30" fmla="*/ 2147483647 w 411"/>
              <a:gd name="T31" fmla="*/ 2147483647 h 267"/>
              <a:gd name="T32" fmla="*/ 2147483647 w 411"/>
              <a:gd name="T33" fmla="*/ 2147483647 h 267"/>
              <a:gd name="T34" fmla="*/ 2147483647 w 411"/>
              <a:gd name="T35" fmla="*/ 2147483647 h 267"/>
              <a:gd name="T36" fmla="*/ 2147483647 w 411"/>
              <a:gd name="T37" fmla="*/ 2147483647 h 267"/>
              <a:gd name="T38" fmla="*/ 2147483647 w 411"/>
              <a:gd name="T39" fmla="*/ 2147483647 h 267"/>
              <a:gd name="T40" fmla="*/ 2147483647 w 411"/>
              <a:gd name="T41" fmla="*/ 2147483647 h 267"/>
              <a:gd name="T42" fmla="*/ 2147483647 w 411"/>
              <a:gd name="T43" fmla="*/ 2147483647 h 267"/>
              <a:gd name="T44" fmla="*/ 2147483647 w 411"/>
              <a:gd name="T45" fmla="*/ 2147483647 h 267"/>
              <a:gd name="T46" fmla="*/ 2147483647 w 411"/>
              <a:gd name="T47" fmla="*/ 2147483647 h 267"/>
              <a:gd name="T48" fmla="*/ 2147483647 w 411"/>
              <a:gd name="T49" fmla="*/ 2147483647 h 267"/>
              <a:gd name="T50" fmla="*/ 0 w 411"/>
              <a:gd name="T51" fmla="*/ 2147483647 h 2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11"/>
              <a:gd name="T79" fmla="*/ 0 h 267"/>
              <a:gd name="T80" fmla="*/ 411 w 411"/>
              <a:gd name="T81" fmla="*/ 267 h 26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11" h="267">
                <a:moveTo>
                  <a:pt x="411" y="0"/>
                </a:moveTo>
                <a:lnTo>
                  <a:pt x="411" y="0"/>
                </a:lnTo>
                <a:lnTo>
                  <a:pt x="410" y="20"/>
                </a:lnTo>
                <a:lnTo>
                  <a:pt x="407" y="37"/>
                </a:lnTo>
                <a:lnTo>
                  <a:pt x="402" y="58"/>
                </a:lnTo>
                <a:lnTo>
                  <a:pt x="394" y="82"/>
                </a:lnTo>
                <a:lnTo>
                  <a:pt x="384" y="109"/>
                </a:lnTo>
                <a:lnTo>
                  <a:pt x="370" y="136"/>
                </a:lnTo>
                <a:lnTo>
                  <a:pt x="361" y="150"/>
                </a:lnTo>
                <a:lnTo>
                  <a:pt x="352" y="163"/>
                </a:lnTo>
                <a:lnTo>
                  <a:pt x="342" y="177"/>
                </a:lnTo>
                <a:lnTo>
                  <a:pt x="329" y="190"/>
                </a:lnTo>
                <a:lnTo>
                  <a:pt x="316" y="201"/>
                </a:lnTo>
                <a:lnTo>
                  <a:pt x="302" y="212"/>
                </a:lnTo>
                <a:lnTo>
                  <a:pt x="286" y="224"/>
                </a:lnTo>
                <a:lnTo>
                  <a:pt x="268" y="233"/>
                </a:lnTo>
                <a:lnTo>
                  <a:pt x="250" y="242"/>
                </a:lnTo>
                <a:lnTo>
                  <a:pt x="230" y="250"/>
                </a:lnTo>
                <a:lnTo>
                  <a:pt x="207" y="256"/>
                </a:lnTo>
                <a:lnTo>
                  <a:pt x="183" y="262"/>
                </a:lnTo>
                <a:lnTo>
                  <a:pt x="158" y="265"/>
                </a:lnTo>
                <a:lnTo>
                  <a:pt x="131" y="267"/>
                </a:lnTo>
                <a:lnTo>
                  <a:pt x="101" y="267"/>
                </a:lnTo>
                <a:lnTo>
                  <a:pt x="70" y="265"/>
                </a:lnTo>
                <a:lnTo>
                  <a:pt x="36" y="262"/>
                </a:lnTo>
                <a:lnTo>
                  <a:pt x="0" y="25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2" name="Line 54"/>
          <p:cNvSpPr>
            <a:spLocks noChangeShapeType="1"/>
          </p:cNvSpPr>
          <p:nvPr/>
        </p:nvSpPr>
        <p:spPr bwMode="auto">
          <a:xfrm>
            <a:off x="4092575" y="6076950"/>
            <a:ext cx="468313" cy="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3" name="Line 55"/>
          <p:cNvSpPr>
            <a:spLocks noChangeShapeType="1"/>
          </p:cNvSpPr>
          <p:nvPr/>
        </p:nvSpPr>
        <p:spPr bwMode="auto">
          <a:xfrm>
            <a:off x="4117975" y="6308725"/>
            <a:ext cx="150813" cy="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4" name="Freeform 56"/>
          <p:cNvSpPr>
            <a:spLocks/>
          </p:cNvSpPr>
          <p:nvPr/>
        </p:nvSpPr>
        <p:spPr bwMode="auto">
          <a:xfrm>
            <a:off x="5432425" y="6232525"/>
            <a:ext cx="931863" cy="255588"/>
          </a:xfrm>
          <a:custGeom>
            <a:avLst/>
            <a:gdLst>
              <a:gd name="T0" fmla="*/ 2147483647 w 587"/>
              <a:gd name="T1" fmla="*/ 2147483647 h 161"/>
              <a:gd name="T2" fmla="*/ 2147483647 w 587"/>
              <a:gd name="T3" fmla="*/ 2147483647 h 161"/>
              <a:gd name="T4" fmla="*/ 0 w 587"/>
              <a:gd name="T5" fmla="*/ 0 h 161"/>
              <a:gd name="T6" fmla="*/ 0 60000 65536"/>
              <a:gd name="T7" fmla="*/ 0 60000 65536"/>
              <a:gd name="T8" fmla="*/ 0 60000 65536"/>
              <a:gd name="T9" fmla="*/ 0 w 587"/>
              <a:gd name="T10" fmla="*/ 0 h 161"/>
              <a:gd name="T11" fmla="*/ 587 w 587"/>
              <a:gd name="T12" fmla="*/ 161 h 1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7" h="161">
                <a:moveTo>
                  <a:pt x="587" y="161"/>
                </a:moveTo>
                <a:lnTo>
                  <a:pt x="539" y="161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5" name="Freeform 57"/>
          <p:cNvSpPr>
            <a:spLocks/>
          </p:cNvSpPr>
          <p:nvPr/>
        </p:nvSpPr>
        <p:spPr bwMode="auto">
          <a:xfrm>
            <a:off x="5848350" y="4732338"/>
            <a:ext cx="514350" cy="323850"/>
          </a:xfrm>
          <a:custGeom>
            <a:avLst/>
            <a:gdLst>
              <a:gd name="T0" fmla="*/ 2147483647 w 324"/>
              <a:gd name="T1" fmla="*/ 0 h 204"/>
              <a:gd name="T2" fmla="*/ 2147483647 w 324"/>
              <a:gd name="T3" fmla="*/ 0 h 204"/>
              <a:gd name="T4" fmla="*/ 0 w 324"/>
              <a:gd name="T5" fmla="*/ 2147483647 h 204"/>
              <a:gd name="T6" fmla="*/ 0 60000 65536"/>
              <a:gd name="T7" fmla="*/ 0 60000 65536"/>
              <a:gd name="T8" fmla="*/ 0 60000 65536"/>
              <a:gd name="T9" fmla="*/ 0 w 324"/>
              <a:gd name="T10" fmla="*/ 0 h 204"/>
              <a:gd name="T11" fmla="*/ 324 w 324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204">
                <a:moveTo>
                  <a:pt x="324" y="0"/>
                </a:moveTo>
                <a:lnTo>
                  <a:pt x="282" y="0"/>
                </a:lnTo>
                <a:lnTo>
                  <a:pt x="0" y="204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6" name="Freeform 58"/>
          <p:cNvSpPr>
            <a:spLocks/>
          </p:cNvSpPr>
          <p:nvPr/>
        </p:nvSpPr>
        <p:spPr bwMode="auto">
          <a:xfrm>
            <a:off x="6099175" y="5341938"/>
            <a:ext cx="265113" cy="0"/>
          </a:xfrm>
          <a:custGeom>
            <a:avLst/>
            <a:gdLst>
              <a:gd name="T0" fmla="*/ 2147483647 w 167"/>
              <a:gd name="T1" fmla="*/ 2147483647 w 167"/>
              <a:gd name="T2" fmla="*/ 0 w 167"/>
              <a:gd name="T3" fmla="*/ 0 60000 65536"/>
              <a:gd name="T4" fmla="*/ 0 60000 65536"/>
              <a:gd name="T5" fmla="*/ 0 60000 65536"/>
              <a:gd name="T6" fmla="*/ 0 w 167"/>
              <a:gd name="T7" fmla="*/ 167 w 167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67">
                <a:moveTo>
                  <a:pt x="167" y="0"/>
                </a:moveTo>
                <a:lnTo>
                  <a:pt x="124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7" name="Freeform 59"/>
          <p:cNvSpPr>
            <a:spLocks/>
          </p:cNvSpPr>
          <p:nvPr/>
        </p:nvSpPr>
        <p:spPr bwMode="auto">
          <a:xfrm>
            <a:off x="5838825" y="5510213"/>
            <a:ext cx="525463" cy="144462"/>
          </a:xfrm>
          <a:custGeom>
            <a:avLst/>
            <a:gdLst>
              <a:gd name="T0" fmla="*/ 2147483647 w 331"/>
              <a:gd name="T1" fmla="*/ 2147483647 h 91"/>
              <a:gd name="T2" fmla="*/ 2147483647 w 331"/>
              <a:gd name="T3" fmla="*/ 2147483647 h 91"/>
              <a:gd name="T4" fmla="*/ 0 w 331"/>
              <a:gd name="T5" fmla="*/ 0 h 91"/>
              <a:gd name="T6" fmla="*/ 0 60000 65536"/>
              <a:gd name="T7" fmla="*/ 0 60000 65536"/>
              <a:gd name="T8" fmla="*/ 0 60000 65536"/>
              <a:gd name="T9" fmla="*/ 0 w 331"/>
              <a:gd name="T10" fmla="*/ 0 h 91"/>
              <a:gd name="T11" fmla="*/ 331 w 331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" h="91">
                <a:moveTo>
                  <a:pt x="331" y="91"/>
                </a:moveTo>
                <a:lnTo>
                  <a:pt x="288" y="91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8" name="Line 60"/>
          <p:cNvSpPr>
            <a:spLocks noChangeShapeType="1"/>
          </p:cNvSpPr>
          <p:nvPr/>
        </p:nvSpPr>
        <p:spPr bwMode="auto">
          <a:xfrm>
            <a:off x="3787775" y="5930900"/>
            <a:ext cx="573088" cy="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9" name="Line 61"/>
          <p:cNvSpPr>
            <a:spLocks noChangeShapeType="1"/>
          </p:cNvSpPr>
          <p:nvPr/>
        </p:nvSpPr>
        <p:spPr bwMode="auto">
          <a:xfrm flipH="1">
            <a:off x="5832475" y="4216400"/>
            <a:ext cx="531813" cy="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0" name="Line 62"/>
          <p:cNvSpPr>
            <a:spLocks noChangeShapeType="1"/>
          </p:cNvSpPr>
          <p:nvPr/>
        </p:nvSpPr>
        <p:spPr bwMode="auto">
          <a:xfrm flipH="1">
            <a:off x="5591175" y="4476750"/>
            <a:ext cx="781050" cy="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1" name="Line 63"/>
          <p:cNvSpPr>
            <a:spLocks noChangeShapeType="1"/>
          </p:cNvSpPr>
          <p:nvPr/>
        </p:nvSpPr>
        <p:spPr bwMode="auto">
          <a:xfrm>
            <a:off x="4011613" y="4991100"/>
            <a:ext cx="1257300" cy="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2" name="Freeform 64"/>
          <p:cNvSpPr>
            <a:spLocks/>
          </p:cNvSpPr>
          <p:nvPr/>
        </p:nvSpPr>
        <p:spPr bwMode="auto">
          <a:xfrm>
            <a:off x="4176713" y="4594225"/>
            <a:ext cx="628650" cy="0"/>
          </a:xfrm>
          <a:custGeom>
            <a:avLst/>
            <a:gdLst>
              <a:gd name="T0" fmla="*/ 0 w 396"/>
              <a:gd name="T1" fmla="*/ 2147483647 w 396"/>
              <a:gd name="T2" fmla="*/ 2147483647 w 396"/>
              <a:gd name="T3" fmla="*/ 0 60000 65536"/>
              <a:gd name="T4" fmla="*/ 0 60000 65536"/>
              <a:gd name="T5" fmla="*/ 0 60000 65536"/>
              <a:gd name="T6" fmla="*/ 0 w 396"/>
              <a:gd name="T7" fmla="*/ 396 w 39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396">
                <a:moveTo>
                  <a:pt x="0" y="0"/>
                </a:moveTo>
                <a:lnTo>
                  <a:pt x="8" y="0"/>
                </a:lnTo>
                <a:lnTo>
                  <a:pt x="396" y="0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3" name="Freeform 65"/>
          <p:cNvSpPr>
            <a:spLocks/>
          </p:cNvSpPr>
          <p:nvPr/>
        </p:nvSpPr>
        <p:spPr bwMode="auto">
          <a:xfrm>
            <a:off x="3819525" y="3878263"/>
            <a:ext cx="1084263" cy="155575"/>
          </a:xfrm>
          <a:custGeom>
            <a:avLst/>
            <a:gdLst>
              <a:gd name="T0" fmla="*/ 0 w 683"/>
              <a:gd name="T1" fmla="*/ 0 h 98"/>
              <a:gd name="T2" fmla="*/ 2147483647 w 683"/>
              <a:gd name="T3" fmla="*/ 0 h 98"/>
              <a:gd name="T4" fmla="*/ 2147483647 w 683"/>
              <a:gd name="T5" fmla="*/ 2147483647 h 98"/>
              <a:gd name="T6" fmla="*/ 0 60000 65536"/>
              <a:gd name="T7" fmla="*/ 0 60000 65536"/>
              <a:gd name="T8" fmla="*/ 0 60000 65536"/>
              <a:gd name="T9" fmla="*/ 0 w 683"/>
              <a:gd name="T10" fmla="*/ 0 h 98"/>
              <a:gd name="T11" fmla="*/ 683 w 683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3" h="98">
                <a:moveTo>
                  <a:pt x="0" y="0"/>
                </a:moveTo>
                <a:lnTo>
                  <a:pt x="162" y="0"/>
                </a:lnTo>
                <a:lnTo>
                  <a:pt x="683" y="98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4" name="Freeform 66"/>
          <p:cNvSpPr>
            <a:spLocks/>
          </p:cNvSpPr>
          <p:nvPr/>
        </p:nvSpPr>
        <p:spPr bwMode="auto">
          <a:xfrm>
            <a:off x="4154488" y="4140200"/>
            <a:ext cx="392112" cy="169863"/>
          </a:xfrm>
          <a:custGeom>
            <a:avLst/>
            <a:gdLst>
              <a:gd name="T0" fmla="*/ 0 w 247"/>
              <a:gd name="T1" fmla="*/ 0 h 107"/>
              <a:gd name="T2" fmla="*/ 2147483647 w 247"/>
              <a:gd name="T3" fmla="*/ 0 h 107"/>
              <a:gd name="T4" fmla="*/ 2147483647 w 247"/>
              <a:gd name="T5" fmla="*/ 2147483647 h 107"/>
              <a:gd name="T6" fmla="*/ 0 60000 65536"/>
              <a:gd name="T7" fmla="*/ 0 60000 65536"/>
              <a:gd name="T8" fmla="*/ 0 60000 65536"/>
              <a:gd name="T9" fmla="*/ 0 w 247"/>
              <a:gd name="T10" fmla="*/ 0 h 107"/>
              <a:gd name="T11" fmla="*/ 247 w 247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" h="107">
                <a:moveTo>
                  <a:pt x="0" y="0"/>
                </a:moveTo>
                <a:lnTo>
                  <a:pt x="124" y="0"/>
                </a:lnTo>
                <a:lnTo>
                  <a:pt x="247" y="107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" name="Line 67"/>
          <p:cNvSpPr>
            <a:spLocks noChangeShapeType="1"/>
          </p:cNvSpPr>
          <p:nvPr/>
        </p:nvSpPr>
        <p:spPr bwMode="auto">
          <a:xfrm flipH="1">
            <a:off x="5800725" y="4732338"/>
            <a:ext cx="495300" cy="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6" name="Freeform 68"/>
          <p:cNvSpPr>
            <a:spLocks/>
          </p:cNvSpPr>
          <p:nvPr/>
        </p:nvSpPr>
        <p:spPr bwMode="auto">
          <a:xfrm>
            <a:off x="5070475" y="5978525"/>
            <a:ext cx="1285875" cy="158750"/>
          </a:xfrm>
          <a:custGeom>
            <a:avLst/>
            <a:gdLst>
              <a:gd name="T0" fmla="*/ 2147483647 w 810"/>
              <a:gd name="T1" fmla="*/ 0 h 100"/>
              <a:gd name="T2" fmla="*/ 2147483647 w 810"/>
              <a:gd name="T3" fmla="*/ 0 h 100"/>
              <a:gd name="T4" fmla="*/ 0 w 810"/>
              <a:gd name="T5" fmla="*/ 2147483647 h 100"/>
              <a:gd name="T6" fmla="*/ 0 60000 65536"/>
              <a:gd name="T7" fmla="*/ 0 60000 65536"/>
              <a:gd name="T8" fmla="*/ 0 60000 65536"/>
              <a:gd name="T9" fmla="*/ 0 w 810"/>
              <a:gd name="T10" fmla="*/ 0 h 100"/>
              <a:gd name="T11" fmla="*/ 810 w 810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0" h="100">
                <a:moveTo>
                  <a:pt x="810" y="0"/>
                </a:moveTo>
                <a:lnTo>
                  <a:pt x="712" y="0"/>
                </a:lnTo>
                <a:lnTo>
                  <a:pt x="0" y="100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7" name="Freeform 69"/>
          <p:cNvSpPr>
            <a:spLocks/>
          </p:cNvSpPr>
          <p:nvPr/>
        </p:nvSpPr>
        <p:spPr bwMode="auto">
          <a:xfrm>
            <a:off x="4987925" y="6092825"/>
            <a:ext cx="130175" cy="128588"/>
          </a:xfrm>
          <a:custGeom>
            <a:avLst/>
            <a:gdLst>
              <a:gd name="T0" fmla="*/ 2147483647 w 82"/>
              <a:gd name="T1" fmla="*/ 2147483647 h 81"/>
              <a:gd name="T2" fmla="*/ 2147483647 w 82"/>
              <a:gd name="T3" fmla="*/ 2147483647 h 81"/>
              <a:gd name="T4" fmla="*/ 2147483647 w 82"/>
              <a:gd name="T5" fmla="*/ 0 h 81"/>
              <a:gd name="T6" fmla="*/ 0 w 82"/>
              <a:gd name="T7" fmla="*/ 2147483647 h 81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81"/>
              <a:gd name="T14" fmla="*/ 82 w 82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81">
                <a:moveTo>
                  <a:pt x="52" y="81"/>
                </a:moveTo>
                <a:lnTo>
                  <a:pt x="82" y="54"/>
                </a:lnTo>
                <a:lnTo>
                  <a:pt x="27" y="0"/>
                </a:lnTo>
                <a:lnTo>
                  <a:pt x="0" y="27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8" name="Line 70"/>
          <p:cNvSpPr>
            <a:spLocks noChangeShapeType="1"/>
          </p:cNvSpPr>
          <p:nvPr/>
        </p:nvSpPr>
        <p:spPr bwMode="auto">
          <a:xfrm>
            <a:off x="4273550" y="4595813"/>
            <a:ext cx="531813" cy="293687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9" name="Line 71"/>
          <p:cNvSpPr>
            <a:spLocks noChangeShapeType="1"/>
          </p:cNvSpPr>
          <p:nvPr/>
        </p:nvSpPr>
        <p:spPr bwMode="auto">
          <a:xfrm>
            <a:off x="4092575" y="6072188"/>
            <a:ext cx="468313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0" name="Line 72"/>
          <p:cNvSpPr>
            <a:spLocks noChangeShapeType="1"/>
          </p:cNvSpPr>
          <p:nvPr/>
        </p:nvSpPr>
        <p:spPr bwMode="auto">
          <a:xfrm>
            <a:off x="4117975" y="6303963"/>
            <a:ext cx="1460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1" name="Freeform 73"/>
          <p:cNvSpPr>
            <a:spLocks/>
          </p:cNvSpPr>
          <p:nvPr/>
        </p:nvSpPr>
        <p:spPr bwMode="auto">
          <a:xfrm>
            <a:off x="5432425" y="6227763"/>
            <a:ext cx="931863" cy="258762"/>
          </a:xfrm>
          <a:custGeom>
            <a:avLst/>
            <a:gdLst>
              <a:gd name="T0" fmla="*/ 2147483647 w 587"/>
              <a:gd name="T1" fmla="*/ 2147483647 h 163"/>
              <a:gd name="T2" fmla="*/ 2147483647 w 587"/>
              <a:gd name="T3" fmla="*/ 2147483647 h 163"/>
              <a:gd name="T4" fmla="*/ 0 w 587"/>
              <a:gd name="T5" fmla="*/ 0 h 163"/>
              <a:gd name="T6" fmla="*/ 0 60000 65536"/>
              <a:gd name="T7" fmla="*/ 0 60000 65536"/>
              <a:gd name="T8" fmla="*/ 0 60000 65536"/>
              <a:gd name="T9" fmla="*/ 0 w 587"/>
              <a:gd name="T10" fmla="*/ 0 h 163"/>
              <a:gd name="T11" fmla="*/ 587 w 587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7" h="163">
                <a:moveTo>
                  <a:pt x="587" y="163"/>
                </a:moveTo>
                <a:lnTo>
                  <a:pt x="539" y="16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2" name="Freeform 74"/>
          <p:cNvSpPr>
            <a:spLocks/>
          </p:cNvSpPr>
          <p:nvPr/>
        </p:nvSpPr>
        <p:spPr bwMode="auto">
          <a:xfrm>
            <a:off x="5848350" y="4730750"/>
            <a:ext cx="514350" cy="320675"/>
          </a:xfrm>
          <a:custGeom>
            <a:avLst/>
            <a:gdLst>
              <a:gd name="T0" fmla="*/ 2147483647 w 324"/>
              <a:gd name="T1" fmla="*/ 0 h 202"/>
              <a:gd name="T2" fmla="*/ 2147483647 w 324"/>
              <a:gd name="T3" fmla="*/ 0 h 202"/>
              <a:gd name="T4" fmla="*/ 0 w 324"/>
              <a:gd name="T5" fmla="*/ 2147483647 h 202"/>
              <a:gd name="T6" fmla="*/ 0 60000 65536"/>
              <a:gd name="T7" fmla="*/ 0 60000 65536"/>
              <a:gd name="T8" fmla="*/ 0 60000 65536"/>
              <a:gd name="T9" fmla="*/ 0 w 324"/>
              <a:gd name="T10" fmla="*/ 0 h 202"/>
              <a:gd name="T11" fmla="*/ 324 w 324"/>
              <a:gd name="T12" fmla="*/ 202 h 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202">
                <a:moveTo>
                  <a:pt x="324" y="0"/>
                </a:moveTo>
                <a:lnTo>
                  <a:pt x="282" y="0"/>
                </a:lnTo>
                <a:lnTo>
                  <a:pt x="0" y="20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3" name="Freeform 75"/>
          <p:cNvSpPr>
            <a:spLocks/>
          </p:cNvSpPr>
          <p:nvPr/>
        </p:nvSpPr>
        <p:spPr bwMode="auto">
          <a:xfrm>
            <a:off x="6099175" y="5337175"/>
            <a:ext cx="265113" cy="3175"/>
          </a:xfrm>
          <a:custGeom>
            <a:avLst/>
            <a:gdLst>
              <a:gd name="T0" fmla="*/ 2147483647 w 167"/>
              <a:gd name="T1" fmla="*/ 2147483647 h 2"/>
              <a:gd name="T2" fmla="*/ 2147483647 w 167"/>
              <a:gd name="T3" fmla="*/ 2147483647 h 2"/>
              <a:gd name="T4" fmla="*/ 0 w 167"/>
              <a:gd name="T5" fmla="*/ 0 h 2"/>
              <a:gd name="T6" fmla="*/ 0 60000 65536"/>
              <a:gd name="T7" fmla="*/ 0 60000 65536"/>
              <a:gd name="T8" fmla="*/ 0 60000 65536"/>
              <a:gd name="T9" fmla="*/ 0 w 167"/>
              <a:gd name="T10" fmla="*/ 0 h 2"/>
              <a:gd name="T11" fmla="*/ 167 w 167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" h="2">
                <a:moveTo>
                  <a:pt x="167" y="2"/>
                </a:moveTo>
                <a:lnTo>
                  <a:pt x="124" y="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4" name="Freeform 76"/>
          <p:cNvSpPr>
            <a:spLocks/>
          </p:cNvSpPr>
          <p:nvPr/>
        </p:nvSpPr>
        <p:spPr bwMode="auto">
          <a:xfrm>
            <a:off x="5838825" y="5505450"/>
            <a:ext cx="525463" cy="146050"/>
          </a:xfrm>
          <a:custGeom>
            <a:avLst/>
            <a:gdLst>
              <a:gd name="T0" fmla="*/ 2147483647 w 331"/>
              <a:gd name="T1" fmla="*/ 2147483647 h 92"/>
              <a:gd name="T2" fmla="*/ 2147483647 w 331"/>
              <a:gd name="T3" fmla="*/ 2147483647 h 92"/>
              <a:gd name="T4" fmla="*/ 0 w 331"/>
              <a:gd name="T5" fmla="*/ 0 h 92"/>
              <a:gd name="T6" fmla="*/ 0 60000 65536"/>
              <a:gd name="T7" fmla="*/ 0 60000 65536"/>
              <a:gd name="T8" fmla="*/ 0 60000 65536"/>
              <a:gd name="T9" fmla="*/ 0 w 331"/>
              <a:gd name="T10" fmla="*/ 0 h 92"/>
              <a:gd name="T11" fmla="*/ 331 w 331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" h="92">
                <a:moveTo>
                  <a:pt x="331" y="92"/>
                </a:moveTo>
                <a:lnTo>
                  <a:pt x="288" y="9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" name="Line 77"/>
          <p:cNvSpPr>
            <a:spLocks noChangeShapeType="1"/>
          </p:cNvSpPr>
          <p:nvPr/>
        </p:nvSpPr>
        <p:spPr bwMode="auto">
          <a:xfrm>
            <a:off x="3787775" y="5926138"/>
            <a:ext cx="5730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6" name="Line 78"/>
          <p:cNvSpPr>
            <a:spLocks noChangeShapeType="1"/>
          </p:cNvSpPr>
          <p:nvPr/>
        </p:nvSpPr>
        <p:spPr bwMode="auto">
          <a:xfrm flipH="1">
            <a:off x="5832475" y="4213225"/>
            <a:ext cx="53181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7" name="Line 79"/>
          <p:cNvSpPr>
            <a:spLocks noChangeShapeType="1"/>
          </p:cNvSpPr>
          <p:nvPr/>
        </p:nvSpPr>
        <p:spPr bwMode="auto">
          <a:xfrm flipH="1">
            <a:off x="5591175" y="4471988"/>
            <a:ext cx="7810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8" name="Line 80"/>
          <p:cNvSpPr>
            <a:spLocks noChangeShapeType="1"/>
          </p:cNvSpPr>
          <p:nvPr/>
        </p:nvSpPr>
        <p:spPr bwMode="auto">
          <a:xfrm>
            <a:off x="4011613" y="4986338"/>
            <a:ext cx="12573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9" name="Line 81"/>
          <p:cNvSpPr>
            <a:spLocks noChangeShapeType="1"/>
          </p:cNvSpPr>
          <p:nvPr/>
        </p:nvSpPr>
        <p:spPr bwMode="auto">
          <a:xfrm>
            <a:off x="4197350" y="5148263"/>
            <a:ext cx="677863" cy="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0" name="Line 82"/>
          <p:cNvSpPr>
            <a:spLocks noChangeShapeType="1"/>
          </p:cNvSpPr>
          <p:nvPr/>
        </p:nvSpPr>
        <p:spPr bwMode="auto">
          <a:xfrm>
            <a:off x="4197350" y="5146675"/>
            <a:ext cx="6778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1" name="Freeform 83"/>
          <p:cNvSpPr>
            <a:spLocks/>
          </p:cNvSpPr>
          <p:nvPr/>
        </p:nvSpPr>
        <p:spPr bwMode="auto">
          <a:xfrm>
            <a:off x="4160838" y="5243513"/>
            <a:ext cx="996950" cy="161925"/>
          </a:xfrm>
          <a:custGeom>
            <a:avLst/>
            <a:gdLst>
              <a:gd name="T0" fmla="*/ 0 w 628"/>
              <a:gd name="T1" fmla="*/ 2147483647 h 102"/>
              <a:gd name="T2" fmla="*/ 2147483647 w 628"/>
              <a:gd name="T3" fmla="*/ 2147483647 h 102"/>
              <a:gd name="T4" fmla="*/ 2147483647 w 628"/>
              <a:gd name="T5" fmla="*/ 0 h 102"/>
              <a:gd name="T6" fmla="*/ 0 60000 65536"/>
              <a:gd name="T7" fmla="*/ 0 60000 65536"/>
              <a:gd name="T8" fmla="*/ 0 60000 65536"/>
              <a:gd name="T9" fmla="*/ 0 w 628"/>
              <a:gd name="T10" fmla="*/ 0 h 102"/>
              <a:gd name="T11" fmla="*/ 628 w 628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8" h="102">
                <a:moveTo>
                  <a:pt x="0" y="102"/>
                </a:moveTo>
                <a:lnTo>
                  <a:pt x="451" y="102"/>
                </a:lnTo>
                <a:lnTo>
                  <a:pt x="628" y="0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2" name="Freeform 84"/>
          <p:cNvSpPr>
            <a:spLocks/>
          </p:cNvSpPr>
          <p:nvPr/>
        </p:nvSpPr>
        <p:spPr bwMode="auto">
          <a:xfrm>
            <a:off x="4160838" y="5243513"/>
            <a:ext cx="990600" cy="158750"/>
          </a:xfrm>
          <a:custGeom>
            <a:avLst/>
            <a:gdLst>
              <a:gd name="T0" fmla="*/ 0 w 624"/>
              <a:gd name="T1" fmla="*/ 2147483647 h 100"/>
              <a:gd name="T2" fmla="*/ 2147483647 w 624"/>
              <a:gd name="T3" fmla="*/ 2147483647 h 100"/>
              <a:gd name="T4" fmla="*/ 2147483647 w 624"/>
              <a:gd name="T5" fmla="*/ 0 h 100"/>
              <a:gd name="T6" fmla="*/ 0 60000 65536"/>
              <a:gd name="T7" fmla="*/ 0 60000 65536"/>
              <a:gd name="T8" fmla="*/ 0 60000 65536"/>
              <a:gd name="T9" fmla="*/ 0 w 624"/>
              <a:gd name="T10" fmla="*/ 0 h 100"/>
              <a:gd name="T11" fmla="*/ 624 w 624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0">
                <a:moveTo>
                  <a:pt x="0" y="100"/>
                </a:moveTo>
                <a:lnTo>
                  <a:pt x="450" y="100"/>
                </a:lnTo>
                <a:lnTo>
                  <a:pt x="62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3" name="Freeform 85"/>
          <p:cNvSpPr>
            <a:spLocks/>
          </p:cNvSpPr>
          <p:nvPr/>
        </p:nvSpPr>
        <p:spPr bwMode="auto">
          <a:xfrm>
            <a:off x="4176713" y="4589463"/>
            <a:ext cx="628650" cy="0"/>
          </a:xfrm>
          <a:custGeom>
            <a:avLst/>
            <a:gdLst>
              <a:gd name="T0" fmla="*/ 0 w 396"/>
              <a:gd name="T1" fmla="*/ 2147483647 w 396"/>
              <a:gd name="T2" fmla="*/ 2147483647 w 396"/>
              <a:gd name="T3" fmla="*/ 0 60000 65536"/>
              <a:gd name="T4" fmla="*/ 0 60000 65536"/>
              <a:gd name="T5" fmla="*/ 0 60000 65536"/>
              <a:gd name="T6" fmla="*/ 0 w 396"/>
              <a:gd name="T7" fmla="*/ 396 w 39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396">
                <a:moveTo>
                  <a:pt x="0" y="0"/>
                </a:moveTo>
                <a:lnTo>
                  <a:pt x="25" y="0"/>
                </a:lnTo>
                <a:lnTo>
                  <a:pt x="396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4" name="Line 86"/>
          <p:cNvSpPr>
            <a:spLocks noChangeShapeType="1"/>
          </p:cNvSpPr>
          <p:nvPr/>
        </p:nvSpPr>
        <p:spPr bwMode="auto">
          <a:xfrm>
            <a:off x="4273550" y="4591050"/>
            <a:ext cx="531813" cy="295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5" name="Freeform 87"/>
          <p:cNvSpPr>
            <a:spLocks/>
          </p:cNvSpPr>
          <p:nvPr/>
        </p:nvSpPr>
        <p:spPr bwMode="auto">
          <a:xfrm>
            <a:off x="3794125" y="3871913"/>
            <a:ext cx="1109663" cy="155575"/>
          </a:xfrm>
          <a:custGeom>
            <a:avLst/>
            <a:gdLst>
              <a:gd name="T0" fmla="*/ 0 w 668"/>
              <a:gd name="T1" fmla="*/ 0 h 98"/>
              <a:gd name="T2" fmla="*/ 2147483647 w 668"/>
              <a:gd name="T3" fmla="*/ 0 h 98"/>
              <a:gd name="T4" fmla="*/ 2147483647 w 668"/>
              <a:gd name="T5" fmla="*/ 2147483647 h 98"/>
              <a:gd name="T6" fmla="*/ 0 60000 65536"/>
              <a:gd name="T7" fmla="*/ 0 60000 65536"/>
              <a:gd name="T8" fmla="*/ 0 60000 65536"/>
              <a:gd name="T9" fmla="*/ 0 w 668"/>
              <a:gd name="T10" fmla="*/ 0 h 98"/>
              <a:gd name="T11" fmla="*/ 668 w 668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8" h="98">
                <a:moveTo>
                  <a:pt x="0" y="0"/>
                </a:moveTo>
                <a:lnTo>
                  <a:pt x="147" y="0"/>
                </a:lnTo>
                <a:lnTo>
                  <a:pt x="668" y="9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6" name="Freeform 88"/>
          <p:cNvSpPr>
            <a:spLocks/>
          </p:cNvSpPr>
          <p:nvPr/>
        </p:nvSpPr>
        <p:spPr bwMode="auto">
          <a:xfrm>
            <a:off x="4146550" y="4140200"/>
            <a:ext cx="393700" cy="169863"/>
          </a:xfrm>
          <a:custGeom>
            <a:avLst/>
            <a:gdLst>
              <a:gd name="T0" fmla="*/ 0 w 248"/>
              <a:gd name="T1" fmla="*/ 0 h 107"/>
              <a:gd name="T2" fmla="*/ 2147483647 w 248"/>
              <a:gd name="T3" fmla="*/ 0 h 107"/>
              <a:gd name="T4" fmla="*/ 2147483647 w 248"/>
              <a:gd name="T5" fmla="*/ 2147483647 h 107"/>
              <a:gd name="T6" fmla="*/ 0 60000 65536"/>
              <a:gd name="T7" fmla="*/ 0 60000 65536"/>
              <a:gd name="T8" fmla="*/ 0 60000 65536"/>
              <a:gd name="T9" fmla="*/ 0 w 248"/>
              <a:gd name="T10" fmla="*/ 0 h 107"/>
              <a:gd name="T11" fmla="*/ 248 w 248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07">
                <a:moveTo>
                  <a:pt x="0" y="0"/>
                </a:moveTo>
                <a:lnTo>
                  <a:pt x="126" y="0"/>
                </a:lnTo>
                <a:lnTo>
                  <a:pt x="248" y="10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7" name="Line 89"/>
          <p:cNvSpPr>
            <a:spLocks noChangeShapeType="1"/>
          </p:cNvSpPr>
          <p:nvPr/>
        </p:nvSpPr>
        <p:spPr bwMode="auto">
          <a:xfrm flipH="1">
            <a:off x="5800725" y="4730750"/>
            <a:ext cx="4953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8" name="Freeform 90"/>
          <p:cNvSpPr>
            <a:spLocks/>
          </p:cNvSpPr>
          <p:nvPr/>
        </p:nvSpPr>
        <p:spPr bwMode="auto">
          <a:xfrm>
            <a:off x="5070475" y="5970588"/>
            <a:ext cx="1285875" cy="161925"/>
          </a:xfrm>
          <a:custGeom>
            <a:avLst/>
            <a:gdLst>
              <a:gd name="T0" fmla="*/ 2147483647 w 810"/>
              <a:gd name="T1" fmla="*/ 2147483647 h 102"/>
              <a:gd name="T2" fmla="*/ 2147483647 w 810"/>
              <a:gd name="T3" fmla="*/ 0 h 102"/>
              <a:gd name="T4" fmla="*/ 0 w 810"/>
              <a:gd name="T5" fmla="*/ 2147483647 h 102"/>
              <a:gd name="T6" fmla="*/ 0 60000 65536"/>
              <a:gd name="T7" fmla="*/ 0 60000 65536"/>
              <a:gd name="T8" fmla="*/ 0 60000 65536"/>
              <a:gd name="T9" fmla="*/ 0 w 810"/>
              <a:gd name="T10" fmla="*/ 0 h 102"/>
              <a:gd name="T11" fmla="*/ 810 w 810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0" h="102">
                <a:moveTo>
                  <a:pt x="810" y="3"/>
                </a:moveTo>
                <a:lnTo>
                  <a:pt x="715" y="0"/>
                </a:lnTo>
                <a:lnTo>
                  <a:pt x="0" y="10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9" name="Freeform 91"/>
          <p:cNvSpPr>
            <a:spLocks/>
          </p:cNvSpPr>
          <p:nvPr/>
        </p:nvSpPr>
        <p:spPr bwMode="auto">
          <a:xfrm>
            <a:off x="4987925" y="6097588"/>
            <a:ext cx="130175" cy="127000"/>
          </a:xfrm>
          <a:custGeom>
            <a:avLst/>
            <a:gdLst>
              <a:gd name="T0" fmla="*/ 2147483647 w 82"/>
              <a:gd name="T1" fmla="*/ 2147483647 h 80"/>
              <a:gd name="T2" fmla="*/ 2147483647 w 82"/>
              <a:gd name="T3" fmla="*/ 2147483647 h 80"/>
              <a:gd name="T4" fmla="*/ 2147483647 w 82"/>
              <a:gd name="T5" fmla="*/ 0 h 80"/>
              <a:gd name="T6" fmla="*/ 0 w 82"/>
              <a:gd name="T7" fmla="*/ 2147483647 h 80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80"/>
              <a:gd name="T14" fmla="*/ 82 w 82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80">
                <a:moveTo>
                  <a:pt x="54" y="80"/>
                </a:moveTo>
                <a:lnTo>
                  <a:pt x="82" y="53"/>
                </a:lnTo>
                <a:lnTo>
                  <a:pt x="28" y="0"/>
                </a:lnTo>
                <a:lnTo>
                  <a:pt x="0" y="2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0" name="Freeform 92"/>
          <p:cNvSpPr>
            <a:spLocks/>
          </p:cNvSpPr>
          <p:nvPr/>
        </p:nvSpPr>
        <p:spPr bwMode="auto">
          <a:xfrm>
            <a:off x="4224338" y="6127750"/>
            <a:ext cx="384175" cy="385763"/>
          </a:xfrm>
          <a:custGeom>
            <a:avLst/>
            <a:gdLst>
              <a:gd name="T0" fmla="*/ 2147483647 w 242"/>
              <a:gd name="T1" fmla="*/ 2147483647 h 243"/>
              <a:gd name="T2" fmla="*/ 2147483647 w 242"/>
              <a:gd name="T3" fmla="*/ 2147483647 h 243"/>
              <a:gd name="T4" fmla="*/ 2147483647 w 242"/>
              <a:gd name="T5" fmla="*/ 2147483647 h 243"/>
              <a:gd name="T6" fmla="*/ 2147483647 w 242"/>
              <a:gd name="T7" fmla="*/ 2147483647 h 243"/>
              <a:gd name="T8" fmla="*/ 2147483647 w 242"/>
              <a:gd name="T9" fmla="*/ 2147483647 h 243"/>
              <a:gd name="T10" fmla="*/ 2147483647 w 242"/>
              <a:gd name="T11" fmla="*/ 2147483647 h 243"/>
              <a:gd name="T12" fmla="*/ 2147483647 w 242"/>
              <a:gd name="T13" fmla="*/ 2147483647 h 243"/>
              <a:gd name="T14" fmla="*/ 2147483647 w 242"/>
              <a:gd name="T15" fmla="*/ 2147483647 h 243"/>
              <a:gd name="T16" fmla="*/ 2147483647 w 242"/>
              <a:gd name="T17" fmla="*/ 2147483647 h 243"/>
              <a:gd name="T18" fmla="*/ 2147483647 w 242"/>
              <a:gd name="T19" fmla="*/ 2147483647 h 243"/>
              <a:gd name="T20" fmla="*/ 2147483647 w 242"/>
              <a:gd name="T21" fmla="*/ 2147483647 h 243"/>
              <a:gd name="T22" fmla="*/ 2147483647 w 242"/>
              <a:gd name="T23" fmla="*/ 2147483647 h 243"/>
              <a:gd name="T24" fmla="*/ 2147483647 w 242"/>
              <a:gd name="T25" fmla="*/ 2147483647 h 243"/>
              <a:gd name="T26" fmla="*/ 2147483647 w 242"/>
              <a:gd name="T27" fmla="*/ 2147483647 h 243"/>
              <a:gd name="T28" fmla="*/ 2147483647 w 242"/>
              <a:gd name="T29" fmla="*/ 2147483647 h 243"/>
              <a:gd name="T30" fmla="*/ 2147483647 w 242"/>
              <a:gd name="T31" fmla="*/ 2147483647 h 243"/>
              <a:gd name="T32" fmla="*/ 2147483647 w 242"/>
              <a:gd name="T33" fmla="*/ 2147483647 h 243"/>
              <a:gd name="T34" fmla="*/ 0 w 242"/>
              <a:gd name="T35" fmla="*/ 0 h 2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2"/>
              <a:gd name="T55" fmla="*/ 0 h 243"/>
              <a:gd name="T56" fmla="*/ 242 w 242"/>
              <a:gd name="T57" fmla="*/ 243 h 24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2" h="243">
                <a:moveTo>
                  <a:pt x="242" y="243"/>
                </a:moveTo>
                <a:lnTo>
                  <a:pt x="242" y="243"/>
                </a:lnTo>
                <a:lnTo>
                  <a:pt x="216" y="241"/>
                </a:lnTo>
                <a:lnTo>
                  <a:pt x="192" y="238"/>
                </a:lnTo>
                <a:lnTo>
                  <a:pt x="169" y="233"/>
                </a:lnTo>
                <a:lnTo>
                  <a:pt x="147" y="224"/>
                </a:lnTo>
                <a:lnTo>
                  <a:pt x="125" y="214"/>
                </a:lnTo>
                <a:lnTo>
                  <a:pt x="106" y="202"/>
                </a:lnTo>
                <a:lnTo>
                  <a:pt x="87" y="187"/>
                </a:lnTo>
                <a:lnTo>
                  <a:pt x="70" y="172"/>
                </a:lnTo>
                <a:lnTo>
                  <a:pt x="55" y="155"/>
                </a:lnTo>
                <a:lnTo>
                  <a:pt x="41" y="136"/>
                </a:lnTo>
                <a:lnTo>
                  <a:pt x="28" y="117"/>
                </a:lnTo>
                <a:lnTo>
                  <a:pt x="18" y="95"/>
                </a:lnTo>
                <a:lnTo>
                  <a:pt x="9" y="73"/>
                </a:lnTo>
                <a:lnTo>
                  <a:pt x="4" y="50"/>
                </a:lnTo>
                <a:lnTo>
                  <a:pt x="1" y="2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1" name="Freeform 93"/>
          <p:cNvSpPr>
            <a:spLocks/>
          </p:cNvSpPr>
          <p:nvPr/>
        </p:nvSpPr>
        <p:spPr bwMode="auto">
          <a:xfrm>
            <a:off x="3216275" y="2105025"/>
            <a:ext cx="106363" cy="104775"/>
          </a:xfrm>
          <a:custGeom>
            <a:avLst/>
            <a:gdLst>
              <a:gd name="T0" fmla="*/ 2147483647 w 67"/>
              <a:gd name="T1" fmla="*/ 2147483647 h 66"/>
              <a:gd name="T2" fmla="*/ 2147483647 w 67"/>
              <a:gd name="T3" fmla="*/ 2147483647 h 66"/>
              <a:gd name="T4" fmla="*/ 0 w 67"/>
              <a:gd name="T5" fmla="*/ 2147483647 h 66"/>
              <a:gd name="T6" fmla="*/ 2147483647 w 67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66"/>
              <a:gd name="T14" fmla="*/ 67 w 67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66">
                <a:moveTo>
                  <a:pt x="67" y="43"/>
                </a:moveTo>
                <a:lnTo>
                  <a:pt x="49" y="66"/>
                </a:lnTo>
                <a:lnTo>
                  <a:pt x="0" y="22"/>
                </a:lnTo>
                <a:lnTo>
                  <a:pt x="19" y="0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2" name="Freeform 94"/>
          <p:cNvSpPr>
            <a:spLocks/>
          </p:cNvSpPr>
          <p:nvPr/>
        </p:nvSpPr>
        <p:spPr bwMode="auto">
          <a:xfrm>
            <a:off x="3214688" y="2101850"/>
            <a:ext cx="106362" cy="98425"/>
          </a:xfrm>
          <a:custGeom>
            <a:avLst/>
            <a:gdLst>
              <a:gd name="T0" fmla="*/ 2147483647 w 67"/>
              <a:gd name="T1" fmla="*/ 2147483647 h 62"/>
              <a:gd name="T2" fmla="*/ 2147483647 w 67"/>
              <a:gd name="T3" fmla="*/ 2147483647 h 62"/>
              <a:gd name="T4" fmla="*/ 0 w 67"/>
              <a:gd name="T5" fmla="*/ 2147483647 h 62"/>
              <a:gd name="T6" fmla="*/ 2147483647 w 67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62"/>
              <a:gd name="T14" fmla="*/ 67 w 67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62">
                <a:moveTo>
                  <a:pt x="67" y="42"/>
                </a:moveTo>
                <a:lnTo>
                  <a:pt x="50" y="62"/>
                </a:lnTo>
                <a:lnTo>
                  <a:pt x="0" y="19"/>
                </a:lnTo>
                <a:lnTo>
                  <a:pt x="17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3" name="Freeform 95"/>
          <p:cNvSpPr>
            <a:spLocks/>
          </p:cNvSpPr>
          <p:nvPr/>
        </p:nvSpPr>
        <p:spPr bwMode="auto">
          <a:xfrm>
            <a:off x="2657475" y="2170113"/>
            <a:ext cx="596900" cy="376237"/>
          </a:xfrm>
          <a:custGeom>
            <a:avLst/>
            <a:gdLst>
              <a:gd name="T0" fmla="*/ 2147483647 w 376"/>
              <a:gd name="T1" fmla="*/ 0 h 237"/>
              <a:gd name="T2" fmla="*/ 2147483647 w 376"/>
              <a:gd name="T3" fmla="*/ 2147483647 h 237"/>
              <a:gd name="T4" fmla="*/ 0 w 376"/>
              <a:gd name="T5" fmla="*/ 2147483647 h 237"/>
              <a:gd name="T6" fmla="*/ 0 60000 65536"/>
              <a:gd name="T7" fmla="*/ 0 60000 65536"/>
              <a:gd name="T8" fmla="*/ 0 60000 65536"/>
              <a:gd name="T9" fmla="*/ 0 w 376"/>
              <a:gd name="T10" fmla="*/ 0 h 237"/>
              <a:gd name="T11" fmla="*/ 376 w 376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" h="237">
                <a:moveTo>
                  <a:pt x="376" y="0"/>
                </a:moveTo>
                <a:lnTo>
                  <a:pt x="127" y="237"/>
                </a:lnTo>
                <a:lnTo>
                  <a:pt x="0" y="23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4" name="Freeform 96"/>
          <p:cNvSpPr>
            <a:spLocks/>
          </p:cNvSpPr>
          <p:nvPr/>
        </p:nvSpPr>
        <p:spPr bwMode="auto">
          <a:xfrm>
            <a:off x="4879975" y="5060950"/>
            <a:ext cx="65088" cy="179388"/>
          </a:xfrm>
          <a:custGeom>
            <a:avLst/>
            <a:gdLst>
              <a:gd name="T0" fmla="*/ 2147483647 w 41"/>
              <a:gd name="T1" fmla="*/ 2147483647 h 113"/>
              <a:gd name="T2" fmla="*/ 0 w 41"/>
              <a:gd name="T3" fmla="*/ 0 h 113"/>
              <a:gd name="T4" fmla="*/ 2147483647 w 41"/>
              <a:gd name="T5" fmla="*/ 2147483647 h 113"/>
              <a:gd name="T6" fmla="*/ 2147483647 w 41"/>
              <a:gd name="T7" fmla="*/ 2147483647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113"/>
              <a:gd name="T14" fmla="*/ 41 w 41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113">
                <a:moveTo>
                  <a:pt x="41" y="1"/>
                </a:moveTo>
                <a:lnTo>
                  <a:pt x="0" y="0"/>
                </a:lnTo>
                <a:lnTo>
                  <a:pt x="1" y="113"/>
                </a:lnTo>
                <a:lnTo>
                  <a:pt x="38" y="113"/>
                </a:lnTo>
              </a:path>
            </a:pathLst>
          </a:cu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5" name="Freeform 97"/>
          <p:cNvSpPr>
            <a:spLocks/>
          </p:cNvSpPr>
          <p:nvPr/>
        </p:nvSpPr>
        <p:spPr bwMode="auto">
          <a:xfrm>
            <a:off x="4875213" y="5056188"/>
            <a:ext cx="65087" cy="182562"/>
          </a:xfrm>
          <a:custGeom>
            <a:avLst/>
            <a:gdLst>
              <a:gd name="T0" fmla="*/ 2147483647 w 41"/>
              <a:gd name="T1" fmla="*/ 2147483647 h 115"/>
              <a:gd name="T2" fmla="*/ 0 w 41"/>
              <a:gd name="T3" fmla="*/ 0 h 115"/>
              <a:gd name="T4" fmla="*/ 2147483647 w 41"/>
              <a:gd name="T5" fmla="*/ 2147483647 h 115"/>
              <a:gd name="T6" fmla="*/ 2147483647 w 41"/>
              <a:gd name="T7" fmla="*/ 2147483647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115"/>
              <a:gd name="T14" fmla="*/ 41 w 41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115">
                <a:moveTo>
                  <a:pt x="41" y="2"/>
                </a:moveTo>
                <a:lnTo>
                  <a:pt x="0" y="0"/>
                </a:lnTo>
                <a:lnTo>
                  <a:pt x="1" y="113"/>
                </a:lnTo>
                <a:lnTo>
                  <a:pt x="40" y="115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" name="Text Box 355"/>
          <p:cNvSpPr txBox="1">
            <a:spLocks noChangeArrowheads="1"/>
          </p:cNvSpPr>
          <p:nvPr/>
        </p:nvSpPr>
        <p:spPr bwMode="auto">
          <a:xfrm>
            <a:off x="2052638" y="541338"/>
            <a:ext cx="495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Aortic arch</a:t>
            </a:r>
          </a:p>
        </p:txBody>
      </p:sp>
      <p:sp>
        <p:nvSpPr>
          <p:cNvPr id="11357" name="Text Box 356"/>
          <p:cNvSpPr txBox="1">
            <a:spLocks noChangeArrowheads="1"/>
          </p:cNvSpPr>
          <p:nvPr/>
        </p:nvSpPr>
        <p:spPr bwMode="auto">
          <a:xfrm>
            <a:off x="2028825" y="846138"/>
            <a:ext cx="7985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Superior vena cava</a:t>
            </a:r>
          </a:p>
        </p:txBody>
      </p:sp>
      <p:sp>
        <p:nvSpPr>
          <p:cNvPr id="11358" name="Text Box 357"/>
          <p:cNvSpPr txBox="1">
            <a:spLocks noChangeArrowheads="1"/>
          </p:cNvSpPr>
          <p:nvPr/>
        </p:nvSpPr>
        <p:spPr bwMode="auto">
          <a:xfrm>
            <a:off x="2028825" y="1241425"/>
            <a:ext cx="669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Branches of the</a:t>
            </a:r>
          </a:p>
          <a:p>
            <a:r>
              <a:rPr lang="en-US" sz="600" b="1"/>
              <a:t>right pulmonary</a:t>
            </a:r>
          </a:p>
          <a:p>
            <a:r>
              <a:rPr lang="en-US" sz="600" b="1"/>
              <a:t>artery</a:t>
            </a:r>
          </a:p>
        </p:txBody>
      </p:sp>
      <p:sp>
        <p:nvSpPr>
          <p:cNvPr id="11359" name="Text Box 359"/>
          <p:cNvSpPr txBox="1">
            <a:spLocks noChangeArrowheads="1"/>
          </p:cNvSpPr>
          <p:nvPr/>
        </p:nvSpPr>
        <p:spPr bwMode="auto">
          <a:xfrm>
            <a:off x="2028825" y="1625600"/>
            <a:ext cx="695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Right pulmonary</a:t>
            </a:r>
          </a:p>
          <a:p>
            <a:r>
              <a:rPr lang="en-US" sz="600" b="1"/>
              <a:t>veins</a:t>
            </a:r>
          </a:p>
        </p:txBody>
      </p:sp>
      <p:sp>
        <p:nvSpPr>
          <p:cNvPr id="11360" name="Text Box 360"/>
          <p:cNvSpPr txBox="1">
            <a:spLocks noChangeArrowheads="1"/>
          </p:cNvSpPr>
          <p:nvPr/>
        </p:nvSpPr>
        <p:spPr bwMode="auto">
          <a:xfrm>
            <a:off x="2036763" y="2093913"/>
            <a:ext cx="552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Right auricle</a:t>
            </a:r>
          </a:p>
        </p:txBody>
      </p:sp>
      <p:sp>
        <p:nvSpPr>
          <p:cNvPr id="11361" name="Text Box 361"/>
          <p:cNvSpPr txBox="1">
            <a:spLocks noChangeArrowheads="1"/>
          </p:cNvSpPr>
          <p:nvPr/>
        </p:nvSpPr>
        <p:spPr bwMode="auto">
          <a:xfrm>
            <a:off x="2024063" y="2281238"/>
            <a:ext cx="539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Right atrium</a:t>
            </a:r>
          </a:p>
        </p:txBody>
      </p:sp>
      <p:sp>
        <p:nvSpPr>
          <p:cNvPr id="11362" name="Text Box 362"/>
          <p:cNvSpPr txBox="1">
            <a:spLocks noChangeArrowheads="1"/>
          </p:cNvSpPr>
          <p:nvPr/>
        </p:nvSpPr>
        <p:spPr bwMode="auto">
          <a:xfrm>
            <a:off x="2020888" y="2487613"/>
            <a:ext cx="6937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Coronary sulcus</a:t>
            </a:r>
          </a:p>
        </p:txBody>
      </p:sp>
      <p:sp>
        <p:nvSpPr>
          <p:cNvPr id="11363" name="Text Box 363"/>
          <p:cNvSpPr txBox="1">
            <a:spLocks noChangeArrowheads="1"/>
          </p:cNvSpPr>
          <p:nvPr/>
        </p:nvSpPr>
        <p:spPr bwMode="auto">
          <a:xfrm>
            <a:off x="2020888" y="2713038"/>
            <a:ext cx="6207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Right ventricle</a:t>
            </a:r>
          </a:p>
        </p:txBody>
      </p:sp>
      <p:sp>
        <p:nvSpPr>
          <p:cNvPr id="11364" name="Text Box 364"/>
          <p:cNvSpPr txBox="1">
            <a:spLocks noChangeArrowheads="1"/>
          </p:cNvSpPr>
          <p:nvPr/>
        </p:nvSpPr>
        <p:spPr bwMode="auto">
          <a:xfrm>
            <a:off x="2011363" y="2967038"/>
            <a:ext cx="7413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Inferior vena cava</a:t>
            </a:r>
          </a:p>
        </p:txBody>
      </p:sp>
      <p:sp>
        <p:nvSpPr>
          <p:cNvPr id="11365" name="Text Box 365"/>
          <p:cNvSpPr txBox="1">
            <a:spLocks noChangeArrowheads="1"/>
          </p:cNvSpPr>
          <p:nvPr/>
        </p:nvSpPr>
        <p:spPr bwMode="auto">
          <a:xfrm>
            <a:off x="3462338" y="3363913"/>
            <a:ext cx="688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(a) Anterior view</a:t>
            </a:r>
          </a:p>
        </p:txBody>
      </p:sp>
      <p:sp>
        <p:nvSpPr>
          <p:cNvPr id="11366" name="Text Box 366"/>
          <p:cNvSpPr txBox="1">
            <a:spLocks noChangeArrowheads="1"/>
          </p:cNvSpPr>
          <p:nvPr/>
        </p:nvSpPr>
        <p:spPr bwMode="auto">
          <a:xfrm>
            <a:off x="4935538" y="3287713"/>
            <a:ext cx="5794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Apex of heart</a:t>
            </a:r>
          </a:p>
        </p:txBody>
      </p:sp>
      <p:sp>
        <p:nvSpPr>
          <p:cNvPr id="11367" name="Text Box 367"/>
          <p:cNvSpPr txBox="1">
            <a:spLocks noChangeArrowheads="1"/>
          </p:cNvSpPr>
          <p:nvPr/>
        </p:nvSpPr>
        <p:spPr bwMode="auto">
          <a:xfrm>
            <a:off x="4935538" y="3097213"/>
            <a:ext cx="5667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Left ventricle</a:t>
            </a:r>
          </a:p>
        </p:txBody>
      </p:sp>
      <p:sp>
        <p:nvSpPr>
          <p:cNvPr id="11368" name="Text Box 368"/>
          <p:cNvSpPr txBox="1">
            <a:spLocks noChangeArrowheads="1"/>
          </p:cNvSpPr>
          <p:nvPr/>
        </p:nvSpPr>
        <p:spPr bwMode="auto">
          <a:xfrm>
            <a:off x="4935538" y="2667000"/>
            <a:ext cx="64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Anterior</a:t>
            </a:r>
          </a:p>
          <a:p>
            <a:r>
              <a:rPr lang="en-US" sz="600" b="1"/>
              <a:t>interventricular</a:t>
            </a:r>
          </a:p>
          <a:p>
            <a:r>
              <a:rPr lang="en-US" sz="600" b="1"/>
              <a:t>sulcus</a:t>
            </a:r>
          </a:p>
        </p:txBody>
      </p:sp>
      <p:sp>
        <p:nvSpPr>
          <p:cNvPr id="11369" name="Text Box 369"/>
          <p:cNvSpPr txBox="1">
            <a:spLocks noChangeArrowheads="1"/>
          </p:cNvSpPr>
          <p:nvPr/>
        </p:nvSpPr>
        <p:spPr bwMode="auto">
          <a:xfrm>
            <a:off x="4935538" y="1922463"/>
            <a:ext cx="4984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Left auricle</a:t>
            </a:r>
          </a:p>
        </p:txBody>
      </p:sp>
      <p:sp>
        <p:nvSpPr>
          <p:cNvPr id="11370" name="Text Box 370"/>
          <p:cNvSpPr txBox="1">
            <a:spLocks noChangeArrowheads="1"/>
          </p:cNvSpPr>
          <p:nvPr/>
        </p:nvSpPr>
        <p:spPr bwMode="auto">
          <a:xfrm>
            <a:off x="4935538" y="1574800"/>
            <a:ext cx="6413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Left pulmonary</a:t>
            </a:r>
          </a:p>
          <a:p>
            <a:r>
              <a:rPr lang="en-US" sz="600" b="1"/>
              <a:t>veins</a:t>
            </a:r>
          </a:p>
        </p:txBody>
      </p:sp>
      <p:sp>
        <p:nvSpPr>
          <p:cNvPr id="11371" name="Text Box 372"/>
          <p:cNvSpPr txBox="1">
            <a:spLocks noChangeArrowheads="1"/>
          </p:cNvSpPr>
          <p:nvPr/>
        </p:nvSpPr>
        <p:spPr bwMode="auto">
          <a:xfrm>
            <a:off x="4935538" y="1382713"/>
            <a:ext cx="6969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Pulmonary trunk</a:t>
            </a:r>
          </a:p>
        </p:txBody>
      </p:sp>
      <p:sp>
        <p:nvSpPr>
          <p:cNvPr id="11372" name="Text Box 373"/>
          <p:cNvSpPr txBox="1">
            <a:spLocks noChangeArrowheads="1"/>
          </p:cNvSpPr>
          <p:nvPr/>
        </p:nvSpPr>
        <p:spPr bwMode="auto">
          <a:xfrm>
            <a:off x="4935538" y="1041400"/>
            <a:ext cx="6413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Left pulmonary</a:t>
            </a:r>
          </a:p>
          <a:p>
            <a:r>
              <a:rPr lang="en-US" sz="600" b="1"/>
              <a:t>artery</a:t>
            </a:r>
          </a:p>
        </p:txBody>
      </p:sp>
      <p:sp>
        <p:nvSpPr>
          <p:cNvPr id="11373" name="Text Box 374"/>
          <p:cNvSpPr txBox="1">
            <a:spLocks noChangeArrowheads="1"/>
          </p:cNvSpPr>
          <p:nvPr/>
        </p:nvSpPr>
        <p:spPr bwMode="auto">
          <a:xfrm>
            <a:off x="4948238" y="774700"/>
            <a:ext cx="4810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Ascending</a:t>
            </a:r>
          </a:p>
          <a:p>
            <a:r>
              <a:rPr lang="en-US" sz="600" b="1"/>
              <a:t>aorta</a:t>
            </a:r>
          </a:p>
        </p:txBody>
      </p:sp>
      <p:sp>
        <p:nvSpPr>
          <p:cNvPr id="11374" name="Text Box 375"/>
          <p:cNvSpPr txBox="1">
            <a:spLocks noChangeArrowheads="1"/>
          </p:cNvSpPr>
          <p:nvPr/>
        </p:nvSpPr>
        <p:spPr bwMode="auto">
          <a:xfrm>
            <a:off x="4935538" y="520700"/>
            <a:ext cx="5445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Ligamentum</a:t>
            </a:r>
          </a:p>
          <a:p>
            <a:r>
              <a:rPr lang="en-US" sz="600" b="1"/>
              <a:t>arteriosum</a:t>
            </a:r>
          </a:p>
        </p:txBody>
      </p:sp>
      <p:sp>
        <p:nvSpPr>
          <p:cNvPr id="11375" name="Text Box 376"/>
          <p:cNvSpPr txBox="1">
            <a:spLocks noChangeArrowheads="1"/>
          </p:cNvSpPr>
          <p:nvPr/>
        </p:nvSpPr>
        <p:spPr bwMode="auto">
          <a:xfrm>
            <a:off x="3551238" y="3821113"/>
            <a:ext cx="2921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Aorta</a:t>
            </a:r>
          </a:p>
        </p:txBody>
      </p:sp>
      <p:sp>
        <p:nvSpPr>
          <p:cNvPr id="11376" name="Text Box 377"/>
          <p:cNvSpPr txBox="1">
            <a:spLocks noChangeArrowheads="1"/>
          </p:cNvSpPr>
          <p:nvPr/>
        </p:nvSpPr>
        <p:spPr bwMode="auto">
          <a:xfrm>
            <a:off x="3560763" y="4083050"/>
            <a:ext cx="6413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Left pulmonary</a:t>
            </a:r>
          </a:p>
          <a:p>
            <a:r>
              <a:rPr lang="en-US" sz="600" b="1"/>
              <a:t>artery</a:t>
            </a:r>
          </a:p>
        </p:txBody>
      </p:sp>
      <p:sp>
        <p:nvSpPr>
          <p:cNvPr id="11377" name="Text Box 378"/>
          <p:cNvSpPr txBox="1">
            <a:spLocks noChangeArrowheads="1"/>
          </p:cNvSpPr>
          <p:nvPr/>
        </p:nvSpPr>
        <p:spPr bwMode="auto">
          <a:xfrm>
            <a:off x="3573463" y="4546600"/>
            <a:ext cx="6619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Left  pulmonary</a:t>
            </a:r>
          </a:p>
          <a:p>
            <a:r>
              <a:rPr lang="en-US" sz="600" b="1"/>
              <a:t>veins</a:t>
            </a:r>
          </a:p>
        </p:txBody>
      </p:sp>
      <p:sp>
        <p:nvSpPr>
          <p:cNvPr id="11378" name="Text Box 379"/>
          <p:cNvSpPr txBox="1">
            <a:spLocks noChangeArrowheads="1"/>
          </p:cNvSpPr>
          <p:nvPr/>
        </p:nvSpPr>
        <p:spPr bwMode="auto">
          <a:xfrm>
            <a:off x="3582988" y="4932363"/>
            <a:ext cx="4857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Left atrium</a:t>
            </a:r>
          </a:p>
        </p:txBody>
      </p:sp>
      <p:sp>
        <p:nvSpPr>
          <p:cNvPr id="11379" name="Text Box 380"/>
          <p:cNvSpPr txBox="1">
            <a:spLocks noChangeArrowheads="1"/>
          </p:cNvSpPr>
          <p:nvPr/>
        </p:nvSpPr>
        <p:spPr bwMode="auto">
          <a:xfrm>
            <a:off x="3573463" y="5094288"/>
            <a:ext cx="6937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Coronary sulcus</a:t>
            </a:r>
          </a:p>
        </p:txBody>
      </p:sp>
      <p:sp>
        <p:nvSpPr>
          <p:cNvPr id="11380" name="Text Box 381"/>
          <p:cNvSpPr txBox="1">
            <a:spLocks noChangeArrowheads="1"/>
          </p:cNvSpPr>
          <p:nvPr/>
        </p:nvSpPr>
        <p:spPr bwMode="auto">
          <a:xfrm>
            <a:off x="3579813" y="5351463"/>
            <a:ext cx="650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Coronary sinus</a:t>
            </a:r>
          </a:p>
        </p:txBody>
      </p:sp>
      <p:sp>
        <p:nvSpPr>
          <p:cNvPr id="11381" name="Text Box 382"/>
          <p:cNvSpPr txBox="1">
            <a:spLocks noChangeArrowheads="1"/>
          </p:cNvSpPr>
          <p:nvPr/>
        </p:nvSpPr>
        <p:spPr bwMode="auto">
          <a:xfrm>
            <a:off x="3617913" y="5878513"/>
            <a:ext cx="206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Fat</a:t>
            </a:r>
          </a:p>
        </p:txBody>
      </p:sp>
      <p:sp>
        <p:nvSpPr>
          <p:cNvPr id="11382" name="Text Box 383"/>
          <p:cNvSpPr txBox="1">
            <a:spLocks noChangeArrowheads="1"/>
          </p:cNvSpPr>
          <p:nvPr/>
        </p:nvSpPr>
        <p:spPr bwMode="auto">
          <a:xfrm>
            <a:off x="3614738" y="6027738"/>
            <a:ext cx="5667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Left ventricle</a:t>
            </a:r>
          </a:p>
        </p:txBody>
      </p:sp>
      <p:sp>
        <p:nvSpPr>
          <p:cNvPr id="11383" name="Text Box 384"/>
          <p:cNvSpPr txBox="1">
            <a:spLocks noChangeArrowheads="1"/>
          </p:cNvSpPr>
          <p:nvPr/>
        </p:nvSpPr>
        <p:spPr bwMode="auto">
          <a:xfrm>
            <a:off x="3617913" y="6256338"/>
            <a:ext cx="5794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Apex of heart</a:t>
            </a:r>
          </a:p>
        </p:txBody>
      </p:sp>
      <p:sp>
        <p:nvSpPr>
          <p:cNvPr id="11384" name="Text Box 385"/>
          <p:cNvSpPr txBox="1">
            <a:spLocks noChangeArrowheads="1"/>
          </p:cNvSpPr>
          <p:nvPr/>
        </p:nvSpPr>
        <p:spPr bwMode="auto">
          <a:xfrm>
            <a:off x="4973638" y="6602413"/>
            <a:ext cx="7302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(b) Posterior view</a:t>
            </a:r>
          </a:p>
        </p:txBody>
      </p:sp>
      <p:sp>
        <p:nvSpPr>
          <p:cNvPr id="11385" name="Text Box 386"/>
          <p:cNvSpPr txBox="1">
            <a:spLocks noChangeArrowheads="1"/>
          </p:cNvSpPr>
          <p:nvPr/>
        </p:nvSpPr>
        <p:spPr bwMode="auto">
          <a:xfrm>
            <a:off x="6396038" y="6437313"/>
            <a:ext cx="6207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Right ventricle</a:t>
            </a:r>
          </a:p>
        </p:txBody>
      </p:sp>
      <p:sp>
        <p:nvSpPr>
          <p:cNvPr id="11386" name="Text Box 387"/>
          <p:cNvSpPr txBox="1">
            <a:spLocks noChangeArrowheads="1"/>
          </p:cNvSpPr>
          <p:nvPr/>
        </p:nvSpPr>
        <p:spPr bwMode="auto">
          <a:xfrm>
            <a:off x="6396038" y="5943600"/>
            <a:ext cx="64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Posterior</a:t>
            </a:r>
          </a:p>
          <a:p>
            <a:r>
              <a:rPr lang="en-US" sz="600" b="1"/>
              <a:t>interventricular</a:t>
            </a:r>
          </a:p>
          <a:p>
            <a:r>
              <a:rPr lang="en-US" sz="600" b="1"/>
              <a:t>sulcus</a:t>
            </a:r>
          </a:p>
        </p:txBody>
      </p:sp>
      <p:sp>
        <p:nvSpPr>
          <p:cNvPr id="11387" name="Text Box 388"/>
          <p:cNvSpPr txBox="1">
            <a:spLocks noChangeArrowheads="1"/>
          </p:cNvSpPr>
          <p:nvPr/>
        </p:nvSpPr>
        <p:spPr bwMode="auto">
          <a:xfrm>
            <a:off x="6396038" y="5611813"/>
            <a:ext cx="749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Inferior vena cava</a:t>
            </a:r>
          </a:p>
        </p:txBody>
      </p:sp>
      <p:sp>
        <p:nvSpPr>
          <p:cNvPr id="11388" name="Text Box 389"/>
          <p:cNvSpPr txBox="1">
            <a:spLocks noChangeArrowheads="1"/>
          </p:cNvSpPr>
          <p:nvPr/>
        </p:nvSpPr>
        <p:spPr bwMode="auto">
          <a:xfrm>
            <a:off x="6396038" y="5294313"/>
            <a:ext cx="539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Right atrium</a:t>
            </a:r>
          </a:p>
        </p:txBody>
      </p:sp>
      <p:sp>
        <p:nvSpPr>
          <p:cNvPr id="11389" name="Text Box 390"/>
          <p:cNvSpPr txBox="1">
            <a:spLocks noChangeArrowheads="1"/>
          </p:cNvSpPr>
          <p:nvPr/>
        </p:nvSpPr>
        <p:spPr bwMode="auto">
          <a:xfrm>
            <a:off x="6383338" y="4699000"/>
            <a:ext cx="695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Right pulmonary</a:t>
            </a:r>
          </a:p>
          <a:p>
            <a:r>
              <a:rPr lang="en-US" sz="600" b="1"/>
              <a:t>veins</a:t>
            </a:r>
          </a:p>
        </p:txBody>
      </p:sp>
      <p:sp>
        <p:nvSpPr>
          <p:cNvPr id="11390" name="Text Box 391"/>
          <p:cNvSpPr txBox="1">
            <a:spLocks noChangeArrowheads="1"/>
          </p:cNvSpPr>
          <p:nvPr/>
        </p:nvSpPr>
        <p:spPr bwMode="auto">
          <a:xfrm>
            <a:off x="6396038" y="4432300"/>
            <a:ext cx="695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Right pulmonary</a:t>
            </a:r>
          </a:p>
          <a:p>
            <a:r>
              <a:rPr lang="en-US" sz="600" b="1"/>
              <a:t>artery</a:t>
            </a:r>
          </a:p>
        </p:txBody>
      </p:sp>
      <p:sp>
        <p:nvSpPr>
          <p:cNvPr id="11391" name="Text Box 392"/>
          <p:cNvSpPr txBox="1">
            <a:spLocks noChangeArrowheads="1"/>
          </p:cNvSpPr>
          <p:nvPr/>
        </p:nvSpPr>
        <p:spPr bwMode="auto">
          <a:xfrm>
            <a:off x="6396038" y="4171950"/>
            <a:ext cx="458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Superior</a:t>
            </a:r>
          </a:p>
          <a:p>
            <a:r>
              <a:rPr lang="en-US" sz="600" b="1"/>
              <a:t>vena cava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19.6</a:t>
            </a:r>
          </a:p>
        </p:txBody>
      </p:sp>
      <p:pic>
        <p:nvPicPr>
          <p:cNvPr id="12291" name="Picture 4" descr="sal03717_19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211138"/>
            <a:ext cx="6881813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1077913" y="4419600"/>
            <a:ext cx="1873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(a)</a:t>
            </a:r>
            <a:endParaRPr lang="en-US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4578350" y="6234113"/>
            <a:ext cx="1968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(b)</a:t>
            </a:r>
            <a:endParaRPr lang="en-US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2535238" y="171450"/>
            <a:ext cx="40735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793750" y="6472238"/>
            <a:ext cx="75580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b: Photo and illustration by Roy Schneider, University of Toledo. Plastinated heart model for illustration courtesy of Dr. Carlos Baptista, University of Toledo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19.7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500313" y="293688"/>
            <a:ext cx="41878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3316" name="Picture 268" descr="sal03717_19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8213" y="522288"/>
            <a:ext cx="4668837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Line 8"/>
          <p:cNvSpPr>
            <a:spLocks noChangeShapeType="1"/>
          </p:cNvSpPr>
          <p:nvPr/>
        </p:nvSpPr>
        <p:spPr bwMode="auto">
          <a:xfrm flipH="1">
            <a:off x="1868488" y="2713038"/>
            <a:ext cx="1298575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Freeform 9"/>
          <p:cNvSpPr>
            <a:spLocks/>
          </p:cNvSpPr>
          <p:nvPr/>
        </p:nvSpPr>
        <p:spPr bwMode="auto">
          <a:xfrm>
            <a:off x="1957388" y="3086100"/>
            <a:ext cx="579437" cy="355600"/>
          </a:xfrm>
          <a:custGeom>
            <a:avLst/>
            <a:gdLst>
              <a:gd name="T0" fmla="*/ 2147483647 w 326"/>
              <a:gd name="T1" fmla="*/ 0 h 200"/>
              <a:gd name="T2" fmla="*/ 0 w 326"/>
              <a:gd name="T3" fmla="*/ 0 h 200"/>
              <a:gd name="T4" fmla="*/ 2147483647 w 326"/>
              <a:gd name="T5" fmla="*/ 2147483647 h 200"/>
              <a:gd name="T6" fmla="*/ 0 60000 65536"/>
              <a:gd name="T7" fmla="*/ 0 60000 65536"/>
              <a:gd name="T8" fmla="*/ 0 60000 65536"/>
              <a:gd name="T9" fmla="*/ 0 w 326"/>
              <a:gd name="T10" fmla="*/ 0 h 200"/>
              <a:gd name="T11" fmla="*/ 326 w 326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" h="200">
                <a:moveTo>
                  <a:pt x="326" y="0"/>
                </a:moveTo>
                <a:lnTo>
                  <a:pt x="0" y="0"/>
                </a:lnTo>
                <a:lnTo>
                  <a:pt x="258" y="20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 flipH="1">
            <a:off x="1460500" y="3937000"/>
            <a:ext cx="998538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Freeform 11"/>
          <p:cNvSpPr>
            <a:spLocks/>
          </p:cNvSpPr>
          <p:nvPr/>
        </p:nvSpPr>
        <p:spPr bwMode="auto">
          <a:xfrm>
            <a:off x="1300163" y="3570288"/>
            <a:ext cx="2868612" cy="568325"/>
          </a:xfrm>
          <a:custGeom>
            <a:avLst/>
            <a:gdLst>
              <a:gd name="T0" fmla="*/ 0 w 1614"/>
              <a:gd name="T1" fmla="*/ 0 h 320"/>
              <a:gd name="T2" fmla="*/ 2147483647 w 1614"/>
              <a:gd name="T3" fmla="*/ 0 h 320"/>
              <a:gd name="T4" fmla="*/ 2147483647 w 1614"/>
              <a:gd name="T5" fmla="*/ 2147483647 h 320"/>
              <a:gd name="T6" fmla="*/ 0 60000 65536"/>
              <a:gd name="T7" fmla="*/ 0 60000 65536"/>
              <a:gd name="T8" fmla="*/ 0 60000 65536"/>
              <a:gd name="T9" fmla="*/ 0 w 1614"/>
              <a:gd name="T10" fmla="*/ 0 h 320"/>
              <a:gd name="T11" fmla="*/ 1614 w 1614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4" h="320">
                <a:moveTo>
                  <a:pt x="0" y="0"/>
                </a:moveTo>
                <a:lnTo>
                  <a:pt x="1084" y="0"/>
                </a:lnTo>
                <a:lnTo>
                  <a:pt x="1614" y="32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1" name="Freeform 12"/>
          <p:cNvSpPr>
            <a:spLocks/>
          </p:cNvSpPr>
          <p:nvPr/>
        </p:nvSpPr>
        <p:spPr bwMode="auto">
          <a:xfrm>
            <a:off x="1071563" y="1778000"/>
            <a:ext cx="2628900" cy="390525"/>
          </a:xfrm>
          <a:custGeom>
            <a:avLst/>
            <a:gdLst>
              <a:gd name="T0" fmla="*/ 0 w 1478"/>
              <a:gd name="T1" fmla="*/ 0 h 220"/>
              <a:gd name="T2" fmla="*/ 2147483647 w 1478"/>
              <a:gd name="T3" fmla="*/ 0 h 220"/>
              <a:gd name="T4" fmla="*/ 2147483647 w 1478"/>
              <a:gd name="T5" fmla="*/ 2147483647 h 220"/>
              <a:gd name="T6" fmla="*/ 0 60000 65536"/>
              <a:gd name="T7" fmla="*/ 0 60000 65536"/>
              <a:gd name="T8" fmla="*/ 0 60000 65536"/>
              <a:gd name="T9" fmla="*/ 0 w 1478"/>
              <a:gd name="T10" fmla="*/ 0 h 220"/>
              <a:gd name="T11" fmla="*/ 1478 w 1478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8" h="220">
                <a:moveTo>
                  <a:pt x="0" y="0"/>
                </a:moveTo>
                <a:lnTo>
                  <a:pt x="806" y="0"/>
                </a:lnTo>
                <a:lnTo>
                  <a:pt x="1478" y="22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 flipH="1">
            <a:off x="1811338" y="4465638"/>
            <a:ext cx="1379537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>
            <a:off x="1790700" y="6122988"/>
            <a:ext cx="955675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 flipH="1">
            <a:off x="5545138" y="2205038"/>
            <a:ext cx="1416050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5" name="Freeform 16"/>
          <p:cNvSpPr>
            <a:spLocks/>
          </p:cNvSpPr>
          <p:nvPr/>
        </p:nvSpPr>
        <p:spPr bwMode="auto">
          <a:xfrm>
            <a:off x="5040313" y="2649538"/>
            <a:ext cx="1920875" cy="201612"/>
          </a:xfrm>
          <a:custGeom>
            <a:avLst/>
            <a:gdLst>
              <a:gd name="T0" fmla="*/ 2147483647 w 1080"/>
              <a:gd name="T1" fmla="*/ 0 h 114"/>
              <a:gd name="T2" fmla="*/ 2147483647 w 1080"/>
              <a:gd name="T3" fmla="*/ 0 h 114"/>
              <a:gd name="T4" fmla="*/ 0 w 1080"/>
              <a:gd name="T5" fmla="*/ 2147483647 h 114"/>
              <a:gd name="T6" fmla="*/ 0 60000 65536"/>
              <a:gd name="T7" fmla="*/ 0 60000 65536"/>
              <a:gd name="T8" fmla="*/ 0 60000 65536"/>
              <a:gd name="T9" fmla="*/ 0 w 1080"/>
              <a:gd name="T10" fmla="*/ 0 h 114"/>
              <a:gd name="T11" fmla="*/ 1080 w 1080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114">
                <a:moveTo>
                  <a:pt x="1080" y="0"/>
                </a:moveTo>
                <a:lnTo>
                  <a:pt x="376" y="0"/>
                </a:lnTo>
                <a:lnTo>
                  <a:pt x="0" y="114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6" name="Freeform 17"/>
          <p:cNvSpPr>
            <a:spLocks/>
          </p:cNvSpPr>
          <p:nvPr/>
        </p:nvSpPr>
        <p:spPr bwMode="auto">
          <a:xfrm>
            <a:off x="6367463" y="3082925"/>
            <a:ext cx="593725" cy="241300"/>
          </a:xfrm>
          <a:custGeom>
            <a:avLst/>
            <a:gdLst>
              <a:gd name="T0" fmla="*/ 2147483647 w 334"/>
              <a:gd name="T1" fmla="*/ 0 h 136"/>
              <a:gd name="T2" fmla="*/ 2147483647 w 334"/>
              <a:gd name="T3" fmla="*/ 0 h 136"/>
              <a:gd name="T4" fmla="*/ 0 w 334"/>
              <a:gd name="T5" fmla="*/ 2147483647 h 136"/>
              <a:gd name="T6" fmla="*/ 0 60000 65536"/>
              <a:gd name="T7" fmla="*/ 0 60000 65536"/>
              <a:gd name="T8" fmla="*/ 0 60000 65536"/>
              <a:gd name="T9" fmla="*/ 0 w 334"/>
              <a:gd name="T10" fmla="*/ 0 h 136"/>
              <a:gd name="T11" fmla="*/ 334 w 334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4" h="136">
                <a:moveTo>
                  <a:pt x="334" y="0"/>
                </a:moveTo>
                <a:lnTo>
                  <a:pt x="228" y="0"/>
                </a:lnTo>
                <a:lnTo>
                  <a:pt x="0" y="136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7" name="Line 18"/>
          <p:cNvSpPr>
            <a:spLocks noChangeShapeType="1"/>
          </p:cNvSpPr>
          <p:nvPr/>
        </p:nvSpPr>
        <p:spPr bwMode="auto">
          <a:xfrm flipH="1" flipV="1">
            <a:off x="6410325" y="2865438"/>
            <a:ext cx="361950" cy="2174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 flipH="1">
            <a:off x="5826125" y="3754438"/>
            <a:ext cx="1135063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9" name="Freeform 20"/>
          <p:cNvSpPr>
            <a:spLocks/>
          </p:cNvSpPr>
          <p:nvPr/>
        </p:nvSpPr>
        <p:spPr bwMode="auto">
          <a:xfrm>
            <a:off x="4735513" y="3494088"/>
            <a:ext cx="2225675" cy="341312"/>
          </a:xfrm>
          <a:custGeom>
            <a:avLst/>
            <a:gdLst>
              <a:gd name="T0" fmla="*/ 2147483647 w 1252"/>
              <a:gd name="T1" fmla="*/ 0 h 192"/>
              <a:gd name="T2" fmla="*/ 2147483647 w 1252"/>
              <a:gd name="T3" fmla="*/ 0 h 192"/>
              <a:gd name="T4" fmla="*/ 0 w 1252"/>
              <a:gd name="T5" fmla="*/ 2147483647 h 192"/>
              <a:gd name="T6" fmla="*/ 0 60000 65536"/>
              <a:gd name="T7" fmla="*/ 0 60000 65536"/>
              <a:gd name="T8" fmla="*/ 0 60000 65536"/>
              <a:gd name="T9" fmla="*/ 0 w 1252"/>
              <a:gd name="T10" fmla="*/ 0 h 192"/>
              <a:gd name="T11" fmla="*/ 1252 w 125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2" h="192">
                <a:moveTo>
                  <a:pt x="1252" y="0"/>
                </a:moveTo>
                <a:lnTo>
                  <a:pt x="1146" y="0"/>
                </a:lnTo>
                <a:lnTo>
                  <a:pt x="0" y="192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0" name="Line 21"/>
          <p:cNvSpPr>
            <a:spLocks noChangeShapeType="1"/>
          </p:cNvSpPr>
          <p:nvPr/>
        </p:nvSpPr>
        <p:spPr bwMode="auto">
          <a:xfrm flipH="1">
            <a:off x="5829300" y="4640263"/>
            <a:ext cx="1131888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1" name="Line 22"/>
          <p:cNvSpPr>
            <a:spLocks noChangeShapeType="1"/>
          </p:cNvSpPr>
          <p:nvPr/>
        </p:nvSpPr>
        <p:spPr bwMode="auto">
          <a:xfrm flipH="1">
            <a:off x="5780088" y="5045075"/>
            <a:ext cx="1181100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2" name="Line 23"/>
          <p:cNvSpPr>
            <a:spLocks noChangeShapeType="1"/>
          </p:cNvSpPr>
          <p:nvPr/>
        </p:nvSpPr>
        <p:spPr bwMode="auto">
          <a:xfrm flipH="1">
            <a:off x="1693863" y="3086100"/>
            <a:ext cx="263525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3" name="Line 24"/>
          <p:cNvSpPr>
            <a:spLocks noChangeShapeType="1"/>
          </p:cNvSpPr>
          <p:nvPr/>
        </p:nvSpPr>
        <p:spPr bwMode="auto">
          <a:xfrm flipH="1">
            <a:off x="5759450" y="4198938"/>
            <a:ext cx="1201738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4" name="Line 25"/>
          <p:cNvSpPr>
            <a:spLocks noChangeShapeType="1"/>
          </p:cNvSpPr>
          <p:nvPr/>
        </p:nvSpPr>
        <p:spPr bwMode="auto">
          <a:xfrm flipH="1">
            <a:off x="4884738" y="3775075"/>
            <a:ext cx="209550" cy="195263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5" name="Line 26"/>
          <p:cNvSpPr>
            <a:spLocks noChangeShapeType="1"/>
          </p:cNvSpPr>
          <p:nvPr/>
        </p:nvSpPr>
        <p:spPr bwMode="auto">
          <a:xfrm flipH="1">
            <a:off x="5346700" y="3971925"/>
            <a:ext cx="1614488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6" name="Line 27"/>
          <p:cNvSpPr>
            <a:spLocks noChangeShapeType="1"/>
          </p:cNvSpPr>
          <p:nvPr/>
        </p:nvSpPr>
        <p:spPr bwMode="auto">
          <a:xfrm flipH="1">
            <a:off x="6330950" y="5526088"/>
            <a:ext cx="630238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7" name="Line 28"/>
          <p:cNvSpPr>
            <a:spLocks noChangeShapeType="1"/>
          </p:cNvSpPr>
          <p:nvPr/>
        </p:nvSpPr>
        <p:spPr bwMode="auto">
          <a:xfrm flipH="1">
            <a:off x="5357813" y="5287963"/>
            <a:ext cx="1603375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8" name="Line 29"/>
          <p:cNvSpPr>
            <a:spLocks noChangeShapeType="1"/>
          </p:cNvSpPr>
          <p:nvPr/>
        </p:nvSpPr>
        <p:spPr bwMode="auto">
          <a:xfrm flipH="1">
            <a:off x="6648450" y="6048375"/>
            <a:ext cx="312738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9" name="Line 30"/>
          <p:cNvSpPr>
            <a:spLocks noChangeShapeType="1"/>
          </p:cNvSpPr>
          <p:nvPr/>
        </p:nvSpPr>
        <p:spPr bwMode="auto">
          <a:xfrm flipH="1">
            <a:off x="6459538" y="5784850"/>
            <a:ext cx="501650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0" name="Line 31"/>
          <p:cNvSpPr>
            <a:spLocks noChangeShapeType="1"/>
          </p:cNvSpPr>
          <p:nvPr/>
        </p:nvSpPr>
        <p:spPr bwMode="auto">
          <a:xfrm>
            <a:off x="1708150" y="2182813"/>
            <a:ext cx="1038225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1" name="Freeform 32"/>
          <p:cNvSpPr>
            <a:spLocks/>
          </p:cNvSpPr>
          <p:nvPr/>
        </p:nvSpPr>
        <p:spPr bwMode="auto">
          <a:xfrm>
            <a:off x="1470025" y="4152900"/>
            <a:ext cx="1995488" cy="46038"/>
          </a:xfrm>
          <a:custGeom>
            <a:avLst/>
            <a:gdLst>
              <a:gd name="T0" fmla="*/ 0 w 1122"/>
              <a:gd name="T1" fmla="*/ 2147483647 h 26"/>
              <a:gd name="T2" fmla="*/ 2147483647 w 1122"/>
              <a:gd name="T3" fmla="*/ 2147483647 h 26"/>
              <a:gd name="T4" fmla="*/ 2147483647 w 1122"/>
              <a:gd name="T5" fmla="*/ 0 h 26"/>
              <a:gd name="T6" fmla="*/ 0 60000 65536"/>
              <a:gd name="T7" fmla="*/ 0 60000 65536"/>
              <a:gd name="T8" fmla="*/ 0 60000 65536"/>
              <a:gd name="T9" fmla="*/ 0 w 1122"/>
              <a:gd name="T10" fmla="*/ 0 h 26"/>
              <a:gd name="T11" fmla="*/ 1122 w 112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2" h="26">
                <a:moveTo>
                  <a:pt x="0" y="26"/>
                </a:moveTo>
                <a:lnTo>
                  <a:pt x="574" y="26"/>
                </a:lnTo>
                <a:lnTo>
                  <a:pt x="1122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2" name="Freeform 33"/>
          <p:cNvSpPr>
            <a:spLocks/>
          </p:cNvSpPr>
          <p:nvPr/>
        </p:nvSpPr>
        <p:spPr bwMode="auto">
          <a:xfrm>
            <a:off x="1595438" y="4749800"/>
            <a:ext cx="2062162" cy="317500"/>
          </a:xfrm>
          <a:custGeom>
            <a:avLst/>
            <a:gdLst>
              <a:gd name="T0" fmla="*/ 0 w 1160"/>
              <a:gd name="T1" fmla="*/ 0 h 178"/>
              <a:gd name="T2" fmla="*/ 2147483647 w 1160"/>
              <a:gd name="T3" fmla="*/ 0 h 178"/>
              <a:gd name="T4" fmla="*/ 2147483647 w 1160"/>
              <a:gd name="T5" fmla="*/ 2147483647 h 178"/>
              <a:gd name="T6" fmla="*/ 0 60000 65536"/>
              <a:gd name="T7" fmla="*/ 0 60000 65536"/>
              <a:gd name="T8" fmla="*/ 0 60000 65536"/>
              <a:gd name="T9" fmla="*/ 0 w 1160"/>
              <a:gd name="T10" fmla="*/ 0 h 178"/>
              <a:gd name="T11" fmla="*/ 1160 w 1160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0" h="178">
                <a:moveTo>
                  <a:pt x="0" y="0"/>
                </a:moveTo>
                <a:lnTo>
                  <a:pt x="646" y="0"/>
                </a:lnTo>
                <a:lnTo>
                  <a:pt x="1160" y="178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3" name="Line 34"/>
          <p:cNvSpPr>
            <a:spLocks noChangeShapeType="1"/>
          </p:cNvSpPr>
          <p:nvPr/>
        </p:nvSpPr>
        <p:spPr bwMode="auto">
          <a:xfrm>
            <a:off x="3757613" y="5681663"/>
            <a:ext cx="201612" cy="8890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4" name="Line 35"/>
          <p:cNvSpPr>
            <a:spLocks noChangeShapeType="1"/>
          </p:cNvSpPr>
          <p:nvPr/>
        </p:nvSpPr>
        <p:spPr bwMode="auto">
          <a:xfrm>
            <a:off x="1925638" y="5678488"/>
            <a:ext cx="2454275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5" name="Line 36"/>
          <p:cNvSpPr>
            <a:spLocks noChangeShapeType="1"/>
          </p:cNvSpPr>
          <p:nvPr/>
        </p:nvSpPr>
        <p:spPr bwMode="auto">
          <a:xfrm>
            <a:off x="1717675" y="5364163"/>
            <a:ext cx="2136775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6" name="Line 37"/>
          <p:cNvSpPr>
            <a:spLocks noChangeShapeType="1"/>
          </p:cNvSpPr>
          <p:nvPr/>
        </p:nvSpPr>
        <p:spPr bwMode="auto">
          <a:xfrm>
            <a:off x="3367088" y="5364163"/>
            <a:ext cx="493712" cy="1539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7" name="Line 38"/>
          <p:cNvSpPr>
            <a:spLocks noChangeShapeType="1"/>
          </p:cNvSpPr>
          <p:nvPr/>
        </p:nvSpPr>
        <p:spPr bwMode="auto">
          <a:xfrm>
            <a:off x="1584325" y="5895975"/>
            <a:ext cx="3028950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8" name="Line 39"/>
          <p:cNvSpPr>
            <a:spLocks noChangeShapeType="1"/>
          </p:cNvSpPr>
          <p:nvPr/>
        </p:nvSpPr>
        <p:spPr bwMode="auto">
          <a:xfrm flipH="1" flipV="1">
            <a:off x="2725738" y="4465638"/>
            <a:ext cx="309562" cy="252412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9" name="Line 40"/>
          <p:cNvSpPr>
            <a:spLocks noChangeShapeType="1"/>
          </p:cNvSpPr>
          <p:nvPr/>
        </p:nvSpPr>
        <p:spPr bwMode="auto">
          <a:xfrm flipH="1">
            <a:off x="1868488" y="2709863"/>
            <a:ext cx="1298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0" name="Freeform 41"/>
          <p:cNvSpPr>
            <a:spLocks/>
          </p:cNvSpPr>
          <p:nvPr/>
        </p:nvSpPr>
        <p:spPr bwMode="auto">
          <a:xfrm>
            <a:off x="1957388" y="3082925"/>
            <a:ext cx="579437" cy="352425"/>
          </a:xfrm>
          <a:custGeom>
            <a:avLst/>
            <a:gdLst>
              <a:gd name="T0" fmla="*/ 2147483647 w 326"/>
              <a:gd name="T1" fmla="*/ 0 h 198"/>
              <a:gd name="T2" fmla="*/ 0 w 326"/>
              <a:gd name="T3" fmla="*/ 0 h 198"/>
              <a:gd name="T4" fmla="*/ 2147483647 w 326"/>
              <a:gd name="T5" fmla="*/ 2147483647 h 198"/>
              <a:gd name="T6" fmla="*/ 0 60000 65536"/>
              <a:gd name="T7" fmla="*/ 0 60000 65536"/>
              <a:gd name="T8" fmla="*/ 0 60000 65536"/>
              <a:gd name="T9" fmla="*/ 0 w 326"/>
              <a:gd name="T10" fmla="*/ 0 h 198"/>
              <a:gd name="T11" fmla="*/ 326 w 326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" h="198">
                <a:moveTo>
                  <a:pt x="326" y="0"/>
                </a:moveTo>
                <a:lnTo>
                  <a:pt x="0" y="0"/>
                </a:lnTo>
                <a:lnTo>
                  <a:pt x="258" y="19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1" name="Line 42"/>
          <p:cNvSpPr>
            <a:spLocks noChangeShapeType="1"/>
          </p:cNvSpPr>
          <p:nvPr/>
        </p:nvSpPr>
        <p:spPr bwMode="auto">
          <a:xfrm flipH="1">
            <a:off x="1460500" y="3932238"/>
            <a:ext cx="998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2" name="Freeform 43"/>
          <p:cNvSpPr>
            <a:spLocks/>
          </p:cNvSpPr>
          <p:nvPr/>
        </p:nvSpPr>
        <p:spPr bwMode="auto">
          <a:xfrm>
            <a:off x="1300163" y="3567113"/>
            <a:ext cx="2868612" cy="568325"/>
          </a:xfrm>
          <a:custGeom>
            <a:avLst/>
            <a:gdLst>
              <a:gd name="T0" fmla="*/ 0 w 1614"/>
              <a:gd name="T1" fmla="*/ 0 h 320"/>
              <a:gd name="T2" fmla="*/ 2147483647 w 1614"/>
              <a:gd name="T3" fmla="*/ 0 h 320"/>
              <a:gd name="T4" fmla="*/ 2147483647 w 1614"/>
              <a:gd name="T5" fmla="*/ 2147483647 h 320"/>
              <a:gd name="T6" fmla="*/ 0 60000 65536"/>
              <a:gd name="T7" fmla="*/ 0 60000 65536"/>
              <a:gd name="T8" fmla="*/ 0 60000 65536"/>
              <a:gd name="T9" fmla="*/ 0 w 1614"/>
              <a:gd name="T10" fmla="*/ 0 h 320"/>
              <a:gd name="T11" fmla="*/ 1614 w 1614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4" h="320">
                <a:moveTo>
                  <a:pt x="0" y="0"/>
                </a:moveTo>
                <a:lnTo>
                  <a:pt x="1084" y="0"/>
                </a:lnTo>
                <a:lnTo>
                  <a:pt x="1614" y="3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" name="Freeform 44"/>
          <p:cNvSpPr>
            <a:spLocks/>
          </p:cNvSpPr>
          <p:nvPr/>
        </p:nvSpPr>
        <p:spPr bwMode="auto">
          <a:xfrm>
            <a:off x="1071563" y="1774825"/>
            <a:ext cx="2628900" cy="390525"/>
          </a:xfrm>
          <a:custGeom>
            <a:avLst/>
            <a:gdLst>
              <a:gd name="T0" fmla="*/ 0 w 1478"/>
              <a:gd name="T1" fmla="*/ 0 h 220"/>
              <a:gd name="T2" fmla="*/ 2147483647 w 1478"/>
              <a:gd name="T3" fmla="*/ 0 h 220"/>
              <a:gd name="T4" fmla="*/ 2147483647 w 1478"/>
              <a:gd name="T5" fmla="*/ 2147483647 h 220"/>
              <a:gd name="T6" fmla="*/ 0 60000 65536"/>
              <a:gd name="T7" fmla="*/ 0 60000 65536"/>
              <a:gd name="T8" fmla="*/ 0 60000 65536"/>
              <a:gd name="T9" fmla="*/ 0 w 1478"/>
              <a:gd name="T10" fmla="*/ 0 h 220"/>
              <a:gd name="T11" fmla="*/ 1478 w 1478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8" h="220">
                <a:moveTo>
                  <a:pt x="0" y="0"/>
                </a:moveTo>
                <a:lnTo>
                  <a:pt x="806" y="0"/>
                </a:lnTo>
                <a:lnTo>
                  <a:pt x="1478" y="2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4" name="Line 45"/>
          <p:cNvSpPr>
            <a:spLocks noChangeShapeType="1"/>
          </p:cNvSpPr>
          <p:nvPr/>
        </p:nvSpPr>
        <p:spPr bwMode="auto">
          <a:xfrm flipH="1">
            <a:off x="1811338" y="4462463"/>
            <a:ext cx="13795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5" name="Line 46"/>
          <p:cNvSpPr>
            <a:spLocks noChangeShapeType="1"/>
          </p:cNvSpPr>
          <p:nvPr/>
        </p:nvSpPr>
        <p:spPr bwMode="auto">
          <a:xfrm>
            <a:off x="1790700" y="6119813"/>
            <a:ext cx="955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6" name="Line 47"/>
          <p:cNvSpPr>
            <a:spLocks noChangeShapeType="1"/>
          </p:cNvSpPr>
          <p:nvPr/>
        </p:nvSpPr>
        <p:spPr bwMode="auto">
          <a:xfrm flipH="1">
            <a:off x="5545138" y="2197100"/>
            <a:ext cx="1416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7" name="Freeform 48"/>
          <p:cNvSpPr>
            <a:spLocks/>
          </p:cNvSpPr>
          <p:nvPr/>
        </p:nvSpPr>
        <p:spPr bwMode="auto">
          <a:xfrm>
            <a:off x="5040313" y="2641600"/>
            <a:ext cx="1920875" cy="206375"/>
          </a:xfrm>
          <a:custGeom>
            <a:avLst/>
            <a:gdLst>
              <a:gd name="T0" fmla="*/ 2147483647 w 1080"/>
              <a:gd name="T1" fmla="*/ 0 h 116"/>
              <a:gd name="T2" fmla="*/ 2147483647 w 1080"/>
              <a:gd name="T3" fmla="*/ 0 h 116"/>
              <a:gd name="T4" fmla="*/ 0 w 1080"/>
              <a:gd name="T5" fmla="*/ 2147483647 h 116"/>
              <a:gd name="T6" fmla="*/ 0 60000 65536"/>
              <a:gd name="T7" fmla="*/ 0 60000 65536"/>
              <a:gd name="T8" fmla="*/ 0 60000 65536"/>
              <a:gd name="T9" fmla="*/ 0 w 1080"/>
              <a:gd name="T10" fmla="*/ 0 h 116"/>
              <a:gd name="T11" fmla="*/ 1080 w 1080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116">
                <a:moveTo>
                  <a:pt x="1080" y="0"/>
                </a:moveTo>
                <a:lnTo>
                  <a:pt x="376" y="0"/>
                </a:lnTo>
                <a:lnTo>
                  <a:pt x="0" y="11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8" name="Freeform 49"/>
          <p:cNvSpPr>
            <a:spLocks/>
          </p:cNvSpPr>
          <p:nvPr/>
        </p:nvSpPr>
        <p:spPr bwMode="auto">
          <a:xfrm>
            <a:off x="6367463" y="3074988"/>
            <a:ext cx="593725" cy="242887"/>
          </a:xfrm>
          <a:custGeom>
            <a:avLst/>
            <a:gdLst>
              <a:gd name="T0" fmla="*/ 2147483647 w 334"/>
              <a:gd name="T1" fmla="*/ 0 h 136"/>
              <a:gd name="T2" fmla="*/ 2147483647 w 334"/>
              <a:gd name="T3" fmla="*/ 0 h 136"/>
              <a:gd name="T4" fmla="*/ 0 w 334"/>
              <a:gd name="T5" fmla="*/ 2147483647 h 136"/>
              <a:gd name="T6" fmla="*/ 0 60000 65536"/>
              <a:gd name="T7" fmla="*/ 0 60000 65536"/>
              <a:gd name="T8" fmla="*/ 0 60000 65536"/>
              <a:gd name="T9" fmla="*/ 0 w 334"/>
              <a:gd name="T10" fmla="*/ 0 h 136"/>
              <a:gd name="T11" fmla="*/ 334 w 334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4" h="136">
                <a:moveTo>
                  <a:pt x="334" y="0"/>
                </a:moveTo>
                <a:lnTo>
                  <a:pt x="228" y="0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9" name="Line 50"/>
          <p:cNvSpPr>
            <a:spLocks noChangeShapeType="1"/>
          </p:cNvSpPr>
          <p:nvPr/>
        </p:nvSpPr>
        <p:spPr bwMode="auto">
          <a:xfrm flipH="1" flipV="1">
            <a:off x="6410325" y="2862263"/>
            <a:ext cx="361950" cy="212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0" name="Line 51"/>
          <p:cNvSpPr>
            <a:spLocks noChangeShapeType="1"/>
          </p:cNvSpPr>
          <p:nvPr/>
        </p:nvSpPr>
        <p:spPr bwMode="auto">
          <a:xfrm flipH="1">
            <a:off x="5826125" y="3751263"/>
            <a:ext cx="1135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1" name="Freeform 52"/>
          <p:cNvSpPr>
            <a:spLocks/>
          </p:cNvSpPr>
          <p:nvPr/>
        </p:nvSpPr>
        <p:spPr bwMode="auto">
          <a:xfrm>
            <a:off x="4735513" y="3489325"/>
            <a:ext cx="2225675" cy="341313"/>
          </a:xfrm>
          <a:custGeom>
            <a:avLst/>
            <a:gdLst>
              <a:gd name="T0" fmla="*/ 2147483647 w 1252"/>
              <a:gd name="T1" fmla="*/ 0 h 192"/>
              <a:gd name="T2" fmla="*/ 2147483647 w 1252"/>
              <a:gd name="T3" fmla="*/ 0 h 192"/>
              <a:gd name="T4" fmla="*/ 0 w 1252"/>
              <a:gd name="T5" fmla="*/ 2147483647 h 192"/>
              <a:gd name="T6" fmla="*/ 0 60000 65536"/>
              <a:gd name="T7" fmla="*/ 0 60000 65536"/>
              <a:gd name="T8" fmla="*/ 0 60000 65536"/>
              <a:gd name="T9" fmla="*/ 0 w 1252"/>
              <a:gd name="T10" fmla="*/ 0 h 192"/>
              <a:gd name="T11" fmla="*/ 1252 w 125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2" h="192">
                <a:moveTo>
                  <a:pt x="1252" y="0"/>
                </a:moveTo>
                <a:lnTo>
                  <a:pt x="1146" y="0"/>
                </a:lnTo>
                <a:lnTo>
                  <a:pt x="0" y="19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2" name="Line 53"/>
          <p:cNvSpPr>
            <a:spLocks noChangeShapeType="1"/>
          </p:cNvSpPr>
          <p:nvPr/>
        </p:nvSpPr>
        <p:spPr bwMode="auto">
          <a:xfrm flipH="1">
            <a:off x="5829300" y="4633913"/>
            <a:ext cx="11318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3" name="Line 54"/>
          <p:cNvSpPr>
            <a:spLocks noChangeShapeType="1"/>
          </p:cNvSpPr>
          <p:nvPr/>
        </p:nvSpPr>
        <p:spPr bwMode="auto">
          <a:xfrm flipH="1">
            <a:off x="5780088" y="5041900"/>
            <a:ext cx="1181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4" name="Line 55"/>
          <p:cNvSpPr>
            <a:spLocks noChangeShapeType="1"/>
          </p:cNvSpPr>
          <p:nvPr/>
        </p:nvSpPr>
        <p:spPr bwMode="auto">
          <a:xfrm flipH="1">
            <a:off x="1693863" y="3082925"/>
            <a:ext cx="274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5" name="Line 56"/>
          <p:cNvSpPr>
            <a:spLocks noChangeShapeType="1"/>
          </p:cNvSpPr>
          <p:nvPr/>
        </p:nvSpPr>
        <p:spPr bwMode="auto">
          <a:xfrm flipH="1">
            <a:off x="5759450" y="4195763"/>
            <a:ext cx="1201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6" name="Line 57"/>
          <p:cNvSpPr>
            <a:spLocks noChangeShapeType="1"/>
          </p:cNvSpPr>
          <p:nvPr/>
        </p:nvSpPr>
        <p:spPr bwMode="auto">
          <a:xfrm flipH="1">
            <a:off x="4884738" y="3767138"/>
            <a:ext cx="209550" cy="195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7" name="Line 58"/>
          <p:cNvSpPr>
            <a:spLocks noChangeShapeType="1"/>
          </p:cNvSpPr>
          <p:nvPr/>
        </p:nvSpPr>
        <p:spPr bwMode="auto">
          <a:xfrm flipH="1">
            <a:off x="5346700" y="3968750"/>
            <a:ext cx="1614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8" name="Line 59"/>
          <p:cNvSpPr>
            <a:spLocks noChangeShapeType="1"/>
          </p:cNvSpPr>
          <p:nvPr/>
        </p:nvSpPr>
        <p:spPr bwMode="auto">
          <a:xfrm flipH="1">
            <a:off x="6330950" y="5518150"/>
            <a:ext cx="6302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9" name="Line 60"/>
          <p:cNvSpPr>
            <a:spLocks noChangeShapeType="1"/>
          </p:cNvSpPr>
          <p:nvPr/>
        </p:nvSpPr>
        <p:spPr bwMode="auto">
          <a:xfrm flipH="1">
            <a:off x="5357813" y="5280025"/>
            <a:ext cx="1603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0" name="Line 61"/>
          <p:cNvSpPr>
            <a:spLocks noChangeShapeType="1"/>
          </p:cNvSpPr>
          <p:nvPr/>
        </p:nvSpPr>
        <p:spPr bwMode="auto">
          <a:xfrm flipH="1">
            <a:off x="6648450" y="6045200"/>
            <a:ext cx="312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1" name="Line 62"/>
          <p:cNvSpPr>
            <a:spLocks noChangeShapeType="1"/>
          </p:cNvSpPr>
          <p:nvPr/>
        </p:nvSpPr>
        <p:spPr bwMode="auto">
          <a:xfrm flipH="1">
            <a:off x="6459538" y="5781675"/>
            <a:ext cx="501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2" name="Line 63"/>
          <p:cNvSpPr>
            <a:spLocks noChangeShapeType="1"/>
          </p:cNvSpPr>
          <p:nvPr/>
        </p:nvSpPr>
        <p:spPr bwMode="auto">
          <a:xfrm>
            <a:off x="1708150" y="2176463"/>
            <a:ext cx="1038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3" name="Freeform 64"/>
          <p:cNvSpPr>
            <a:spLocks/>
          </p:cNvSpPr>
          <p:nvPr/>
        </p:nvSpPr>
        <p:spPr bwMode="auto">
          <a:xfrm>
            <a:off x="1470025" y="4146550"/>
            <a:ext cx="1987550" cy="49213"/>
          </a:xfrm>
          <a:custGeom>
            <a:avLst/>
            <a:gdLst>
              <a:gd name="T0" fmla="*/ 0 w 1118"/>
              <a:gd name="T1" fmla="*/ 2147483647 h 28"/>
              <a:gd name="T2" fmla="*/ 2147483647 w 1118"/>
              <a:gd name="T3" fmla="*/ 2147483647 h 28"/>
              <a:gd name="T4" fmla="*/ 2147483647 w 1118"/>
              <a:gd name="T5" fmla="*/ 0 h 28"/>
              <a:gd name="T6" fmla="*/ 0 60000 65536"/>
              <a:gd name="T7" fmla="*/ 0 60000 65536"/>
              <a:gd name="T8" fmla="*/ 0 60000 65536"/>
              <a:gd name="T9" fmla="*/ 0 w 1118"/>
              <a:gd name="T10" fmla="*/ 0 h 28"/>
              <a:gd name="T11" fmla="*/ 1118 w 111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8" h="28">
                <a:moveTo>
                  <a:pt x="0" y="28"/>
                </a:moveTo>
                <a:lnTo>
                  <a:pt x="574" y="28"/>
                </a:lnTo>
                <a:lnTo>
                  <a:pt x="111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4" name="Freeform 65"/>
          <p:cNvSpPr>
            <a:spLocks/>
          </p:cNvSpPr>
          <p:nvPr/>
        </p:nvSpPr>
        <p:spPr bwMode="auto">
          <a:xfrm>
            <a:off x="1595438" y="4746625"/>
            <a:ext cx="2062162" cy="317500"/>
          </a:xfrm>
          <a:custGeom>
            <a:avLst/>
            <a:gdLst>
              <a:gd name="T0" fmla="*/ 0 w 1160"/>
              <a:gd name="T1" fmla="*/ 0 h 178"/>
              <a:gd name="T2" fmla="*/ 2147483647 w 1160"/>
              <a:gd name="T3" fmla="*/ 0 h 178"/>
              <a:gd name="T4" fmla="*/ 2147483647 w 1160"/>
              <a:gd name="T5" fmla="*/ 2147483647 h 178"/>
              <a:gd name="T6" fmla="*/ 0 60000 65536"/>
              <a:gd name="T7" fmla="*/ 0 60000 65536"/>
              <a:gd name="T8" fmla="*/ 0 60000 65536"/>
              <a:gd name="T9" fmla="*/ 0 w 1160"/>
              <a:gd name="T10" fmla="*/ 0 h 178"/>
              <a:gd name="T11" fmla="*/ 1160 w 1160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0" h="178">
                <a:moveTo>
                  <a:pt x="0" y="0"/>
                </a:moveTo>
                <a:lnTo>
                  <a:pt x="646" y="0"/>
                </a:lnTo>
                <a:lnTo>
                  <a:pt x="1160" y="17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5" name="Line 66"/>
          <p:cNvSpPr>
            <a:spLocks noChangeShapeType="1"/>
          </p:cNvSpPr>
          <p:nvPr/>
        </p:nvSpPr>
        <p:spPr bwMode="auto">
          <a:xfrm>
            <a:off x="3757613" y="5675313"/>
            <a:ext cx="201612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6" name="Line 67"/>
          <p:cNvSpPr>
            <a:spLocks noChangeShapeType="1"/>
          </p:cNvSpPr>
          <p:nvPr/>
        </p:nvSpPr>
        <p:spPr bwMode="auto">
          <a:xfrm>
            <a:off x="1925638" y="5675313"/>
            <a:ext cx="2454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7" name="Line 68"/>
          <p:cNvSpPr>
            <a:spLocks noChangeShapeType="1"/>
          </p:cNvSpPr>
          <p:nvPr/>
        </p:nvSpPr>
        <p:spPr bwMode="auto">
          <a:xfrm flipV="1">
            <a:off x="1717675" y="5357813"/>
            <a:ext cx="213677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8" name="Line 69"/>
          <p:cNvSpPr>
            <a:spLocks noChangeShapeType="1"/>
          </p:cNvSpPr>
          <p:nvPr/>
        </p:nvSpPr>
        <p:spPr bwMode="auto">
          <a:xfrm>
            <a:off x="3367088" y="5360988"/>
            <a:ext cx="493712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9" name="Line 70"/>
          <p:cNvSpPr>
            <a:spLocks noChangeShapeType="1"/>
          </p:cNvSpPr>
          <p:nvPr/>
        </p:nvSpPr>
        <p:spPr bwMode="auto">
          <a:xfrm>
            <a:off x="1584325" y="5892800"/>
            <a:ext cx="3028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0" name="Line 71"/>
          <p:cNvSpPr>
            <a:spLocks noChangeShapeType="1"/>
          </p:cNvSpPr>
          <p:nvPr/>
        </p:nvSpPr>
        <p:spPr bwMode="auto">
          <a:xfrm flipH="1" flipV="1">
            <a:off x="2725738" y="4462463"/>
            <a:ext cx="309562" cy="252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1" name="Text Box 242"/>
          <p:cNvSpPr txBox="1">
            <a:spLocks noChangeArrowheads="1"/>
          </p:cNvSpPr>
          <p:nvPr/>
        </p:nvSpPr>
        <p:spPr bwMode="auto">
          <a:xfrm>
            <a:off x="600075" y="1692275"/>
            <a:ext cx="42703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Aorta</a:t>
            </a:r>
          </a:p>
        </p:txBody>
      </p:sp>
      <p:sp>
        <p:nvSpPr>
          <p:cNvPr id="13382" name="Text Box 243"/>
          <p:cNvSpPr txBox="1">
            <a:spLocks noChangeArrowheads="1"/>
          </p:cNvSpPr>
          <p:nvPr/>
        </p:nvSpPr>
        <p:spPr bwMode="auto">
          <a:xfrm>
            <a:off x="600075" y="2105025"/>
            <a:ext cx="1109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Right pulmonary</a:t>
            </a:r>
          </a:p>
          <a:p>
            <a:r>
              <a:rPr lang="en-US" sz="1000" b="1"/>
              <a:t>artery</a:t>
            </a:r>
          </a:p>
        </p:txBody>
      </p:sp>
      <p:sp>
        <p:nvSpPr>
          <p:cNvPr id="13383" name="Text Box 244"/>
          <p:cNvSpPr txBox="1">
            <a:spLocks noChangeArrowheads="1"/>
          </p:cNvSpPr>
          <p:nvPr/>
        </p:nvSpPr>
        <p:spPr bwMode="auto">
          <a:xfrm>
            <a:off x="600075" y="2630488"/>
            <a:ext cx="12604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Superior vena cava</a:t>
            </a:r>
          </a:p>
        </p:txBody>
      </p:sp>
      <p:sp>
        <p:nvSpPr>
          <p:cNvPr id="13384" name="Text Box 245"/>
          <p:cNvSpPr txBox="1">
            <a:spLocks noChangeArrowheads="1"/>
          </p:cNvSpPr>
          <p:nvPr/>
        </p:nvSpPr>
        <p:spPr bwMode="auto">
          <a:xfrm>
            <a:off x="600075" y="3000375"/>
            <a:ext cx="1109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Right pulmonary</a:t>
            </a:r>
          </a:p>
          <a:p>
            <a:r>
              <a:rPr lang="en-US" sz="1000" b="1"/>
              <a:t>veins</a:t>
            </a:r>
          </a:p>
        </p:txBody>
      </p:sp>
      <p:sp>
        <p:nvSpPr>
          <p:cNvPr id="13385" name="Text Box 246"/>
          <p:cNvSpPr txBox="1">
            <a:spLocks noChangeArrowheads="1"/>
          </p:cNvSpPr>
          <p:nvPr/>
        </p:nvSpPr>
        <p:spPr bwMode="auto">
          <a:xfrm>
            <a:off x="600075" y="3484563"/>
            <a:ext cx="67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Interatrial</a:t>
            </a:r>
          </a:p>
          <a:p>
            <a:r>
              <a:rPr lang="en-US" sz="1000" b="1"/>
              <a:t>septum</a:t>
            </a:r>
          </a:p>
        </p:txBody>
      </p:sp>
      <p:sp>
        <p:nvSpPr>
          <p:cNvPr id="13386" name="Text Box 247"/>
          <p:cNvSpPr txBox="1">
            <a:spLocks noChangeArrowheads="1"/>
          </p:cNvSpPr>
          <p:nvPr/>
        </p:nvSpPr>
        <p:spPr bwMode="auto">
          <a:xfrm>
            <a:off x="600075" y="3854450"/>
            <a:ext cx="84613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Right atrium</a:t>
            </a:r>
          </a:p>
        </p:txBody>
      </p:sp>
      <p:sp>
        <p:nvSpPr>
          <p:cNvPr id="13387" name="Text Box 248"/>
          <p:cNvSpPr txBox="1">
            <a:spLocks noChangeArrowheads="1"/>
          </p:cNvSpPr>
          <p:nvPr/>
        </p:nvSpPr>
        <p:spPr bwMode="auto">
          <a:xfrm>
            <a:off x="600075" y="4124325"/>
            <a:ext cx="8556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Fossa ovalis</a:t>
            </a:r>
          </a:p>
        </p:txBody>
      </p:sp>
      <p:sp>
        <p:nvSpPr>
          <p:cNvPr id="13388" name="Text Box 249"/>
          <p:cNvSpPr txBox="1">
            <a:spLocks noChangeArrowheads="1"/>
          </p:cNvSpPr>
          <p:nvPr/>
        </p:nvSpPr>
        <p:spPr bwMode="auto">
          <a:xfrm>
            <a:off x="600075" y="4394200"/>
            <a:ext cx="120491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Pectinate muscles</a:t>
            </a:r>
          </a:p>
        </p:txBody>
      </p:sp>
      <p:sp>
        <p:nvSpPr>
          <p:cNvPr id="13389" name="Text Box 250"/>
          <p:cNvSpPr txBox="1">
            <a:spLocks noChangeArrowheads="1"/>
          </p:cNvSpPr>
          <p:nvPr/>
        </p:nvSpPr>
        <p:spPr bwMode="auto">
          <a:xfrm>
            <a:off x="600075" y="4665663"/>
            <a:ext cx="98583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Right AV valve</a:t>
            </a:r>
          </a:p>
        </p:txBody>
      </p:sp>
      <p:sp>
        <p:nvSpPr>
          <p:cNvPr id="13390" name="Text Box 251"/>
          <p:cNvSpPr txBox="1">
            <a:spLocks noChangeArrowheads="1"/>
          </p:cNvSpPr>
          <p:nvPr/>
        </p:nvSpPr>
        <p:spPr bwMode="auto">
          <a:xfrm>
            <a:off x="590550" y="5286375"/>
            <a:ext cx="11223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Tendinous cords</a:t>
            </a:r>
          </a:p>
        </p:txBody>
      </p:sp>
      <p:sp>
        <p:nvSpPr>
          <p:cNvPr id="13391" name="Text Box 252"/>
          <p:cNvSpPr txBox="1">
            <a:spLocks noChangeArrowheads="1"/>
          </p:cNvSpPr>
          <p:nvPr/>
        </p:nvSpPr>
        <p:spPr bwMode="auto">
          <a:xfrm>
            <a:off x="585788" y="5597525"/>
            <a:ext cx="128111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Trabeculae carneae</a:t>
            </a:r>
          </a:p>
        </p:txBody>
      </p:sp>
      <p:sp>
        <p:nvSpPr>
          <p:cNvPr id="13392" name="Text Box 253"/>
          <p:cNvSpPr txBox="1">
            <a:spLocks noChangeArrowheads="1"/>
          </p:cNvSpPr>
          <p:nvPr/>
        </p:nvSpPr>
        <p:spPr bwMode="auto">
          <a:xfrm>
            <a:off x="600075" y="5816600"/>
            <a:ext cx="9794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Right ventricle</a:t>
            </a:r>
          </a:p>
        </p:txBody>
      </p:sp>
      <p:sp>
        <p:nvSpPr>
          <p:cNvPr id="13393" name="Text Box 254"/>
          <p:cNvSpPr txBox="1">
            <a:spLocks noChangeArrowheads="1"/>
          </p:cNvSpPr>
          <p:nvPr/>
        </p:nvSpPr>
        <p:spPr bwMode="auto">
          <a:xfrm>
            <a:off x="600075" y="6045200"/>
            <a:ext cx="11747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Inferior vena cava</a:t>
            </a:r>
          </a:p>
        </p:txBody>
      </p:sp>
      <p:sp>
        <p:nvSpPr>
          <p:cNvPr id="13394" name="Text Box 255"/>
          <p:cNvSpPr txBox="1">
            <a:spLocks noChangeArrowheads="1"/>
          </p:cNvSpPr>
          <p:nvPr/>
        </p:nvSpPr>
        <p:spPr bwMode="auto">
          <a:xfrm>
            <a:off x="7016750" y="2111375"/>
            <a:ext cx="14065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Left pulmonary artery</a:t>
            </a:r>
          </a:p>
        </p:txBody>
      </p:sp>
      <p:sp>
        <p:nvSpPr>
          <p:cNvPr id="13395" name="Text Box 256"/>
          <p:cNvSpPr txBox="1">
            <a:spLocks noChangeArrowheads="1"/>
          </p:cNvSpPr>
          <p:nvPr/>
        </p:nvSpPr>
        <p:spPr bwMode="auto">
          <a:xfrm>
            <a:off x="7016750" y="2566988"/>
            <a:ext cx="11080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Pulmonary trunk</a:t>
            </a:r>
          </a:p>
        </p:txBody>
      </p:sp>
      <p:sp>
        <p:nvSpPr>
          <p:cNvPr id="13396" name="Text Box 257"/>
          <p:cNvSpPr txBox="1">
            <a:spLocks noChangeArrowheads="1"/>
          </p:cNvSpPr>
          <p:nvPr/>
        </p:nvSpPr>
        <p:spPr bwMode="auto">
          <a:xfrm>
            <a:off x="7016750" y="2994025"/>
            <a:ext cx="13779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Left pulmonary veins</a:t>
            </a:r>
          </a:p>
        </p:txBody>
      </p:sp>
      <p:sp>
        <p:nvSpPr>
          <p:cNvPr id="13397" name="Text Box 258"/>
          <p:cNvSpPr txBox="1">
            <a:spLocks noChangeArrowheads="1"/>
          </p:cNvSpPr>
          <p:nvPr/>
        </p:nvSpPr>
        <p:spPr bwMode="auto">
          <a:xfrm>
            <a:off x="7016750" y="3416300"/>
            <a:ext cx="11049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Pulmonary valve</a:t>
            </a:r>
          </a:p>
        </p:txBody>
      </p:sp>
      <p:sp>
        <p:nvSpPr>
          <p:cNvPr id="13398" name="Text Box 259"/>
          <p:cNvSpPr txBox="1">
            <a:spLocks noChangeArrowheads="1"/>
          </p:cNvSpPr>
          <p:nvPr/>
        </p:nvSpPr>
        <p:spPr bwMode="auto">
          <a:xfrm>
            <a:off x="7016750" y="3676650"/>
            <a:ext cx="7540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Left atrium</a:t>
            </a:r>
          </a:p>
        </p:txBody>
      </p:sp>
      <p:sp>
        <p:nvSpPr>
          <p:cNvPr id="13399" name="Text Box 260"/>
          <p:cNvSpPr txBox="1">
            <a:spLocks noChangeArrowheads="1"/>
          </p:cNvSpPr>
          <p:nvPr/>
        </p:nvSpPr>
        <p:spPr bwMode="auto">
          <a:xfrm>
            <a:off x="7016750" y="3889375"/>
            <a:ext cx="8143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Aortic valve</a:t>
            </a:r>
          </a:p>
        </p:txBody>
      </p:sp>
      <p:sp>
        <p:nvSpPr>
          <p:cNvPr id="13400" name="Text Box 261"/>
          <p:cNvSpPr txBox="1">
            <a:spLocks noChangeArrowheads="1"/>
          </p:cNvSpPr>
          <p:nvPr/>
        </p:nvSpPr>
        <p:spPr bwMode="auto">
          <a:xfrm>
            <a:off x="7016750" y="4117975"/>
            <a:ext cx="8937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Left AV valve</a:t>
            </a:r>
          </a:p>
        </p:txBody>
      </p:sp>
      <p:sp>
        <p:nvSpPr>
          <p:cNvPr id="13401" name="Text Box 262"/>
          <p:cNvSpPr txBox="1">
            <a:spLocks noChangeArrowheads="1"/>
          </p:cNvSpPr>
          <p:nvPr/>
        </p:nvSpPr>
        <p:spPr bwMode="auto">
          <a:xfrm>
            <a:off x="7016750" y="4545013"/>
            <a:ext cx="887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Left ventricle</a:t>
            </a:r>
          </a:p>
        </p:txBody>
      </p:sp>
      <p:sp>
        <p:nvSpPr>
          <p:cNvPr id="13402" name="Text Box 263"/>
          <p:cNvSpPr txBox="1">
            <a:spLocks noChangeArrowheads="1"/>
          </p:cNvSpPr>
          <p:nvPr/>
        </p:nvSpPr>
        <p:spPr bwMode="auto">
          <a:xfrm>
            <a:off x="7016750" y="4956175"/>
            <a:ext cx="10969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Papillary muscle</a:t>
            </a:r>
          </a:p>
        </p:txBody>
      </p:sp>
      <p:sp>
        <p:nvSpPr>
          <p:cNvPr id="13403" name="Text Box 264"/>
          <p:cNvSpPr txBox="1">
            <a:spLocks noChangeArrowheads="1"/>
          </p:cNvSpPr>
          <p:nvPr/>
        </p:nvSpPr>
        <p:spPr bwMode="auto">
          <a:xfrm>
            <a:off x="7016750" y="5184775"/>
            <a:ext cx="15113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Interventricular septum</a:t>
            </a:r>
          </a:p>
        </p:txBody>
      </p:sp>
      <p:sp>
        <p:nvSpPr>
          <p:cNvPr id="13404" name="Text Box 265"/>
          <p:cNvSpPr txBox="1">
            <a:spLocks noChangeArrowheads="1"/>
          </p:cNvSpPr>
          <p:nvPr/>
        </p:nvSpPr>
        <p:spPr bwMode="auto">
          <a:xfrm>
            <a:off x="7016750" y="5440363"/>
            <a:ext cx="90963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Endocardium</a:t>
            </a:r>
          </a:p>
        </p:txBody>
      </p:sp>
      <p:sp>
        <p:nvSpPr>
          <p:cNvPr id="13405" name="Text Box 266"/>
          <p:cNvSpPr txBox="1">
            <a:spLocks noChangeArrowheads="1"/>
          </p:cNvSpPr>
          <p:nvPr/>
        </p:nvSpPr>
        <p:spPr bwMode="auto">
          <a:xfrm>
            <a:off x="7016750" y="5695950"/>
            <a:ext cx="8445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Myocardium</a:t>
            </a:r>
          </a:p>
        </p:txBody>
      </p:sp>
      <p:sp>
        <p:nvSpPr>
          <p:cNvPr id="13406" name="Text Box 267"/>
          <p:cNvSpPr txBox="1">
            <a:spLocks noChangeArrowheads="1"/>
          </p:cNvSpPr>
          <p:nvPr/>
        </p:nvSpPr>
        <p:spPr bwMode="auto">
          <a:xfrm>
            <a:off x="7016750" y="5967413"/>
            <a:ext cx="787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Epicardium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19.8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490788" y="155575"/>
            <a:ext cx="4159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4340" name="Picture 4" descr="sal03717_19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9213" y="400050"/>
            <a:ext cx="66452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12975" y="6510338"/>
            <a:ext cx="47180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b: ©Photo Researchers/Biophoto Associates/Getty Images; c: ©The McGraw-Hill Companies, Inc.</a:t>
            </a:r>
          </a:p>
        </p:txBody>
      </p:sp>
      <p:sp>
        <p:nvSpPr>
          <p:cNvPr id="14342" name="Freeform 16"/>
          <p:cNvSpPr>
            <a:spLocks/>
          </p:cNvSpPr>
          <p:nvPr/>
        </p:nvSpPr>
        <p:spPr bwMode="auto">
          <a:xfrm>
            <a:off x="1782763" y="3043238"/>
            <a:ext cx="1701800" cy="4762"/>
          </a:xfrm>
          <a:custGeom>
            <a:avLst/>
            <a:gdLst>
              <a:gd name="T0" fmla="*/ 2147483647 w 1071"/>
              <a:gd name="T1" fmla="*/ 2147483647 h 3"/>
              <a:gd name="T2" fmla="*/ 2147483647 w 1071"/>
              <a:gd name="T3" fmla="*/ 0 h 3"/>
              <a:gd name="T4" fmla="*/ 0 w 1071"/>
              <a:gd name="T5" fmla="*/ 0 h 3"/>
              <a:gd name="T6" fmla="*/ 0 60000 65536"/>
              <a:gd name="T7" fmla="*/ 0 60000 65536"/>
              <a:gd name="T8" fmla="*/ 0 60000 65536"/>
              <a:gd name="T9" fmla="*/ 0 w 1071"/>
              <a:gd name="T10" fmla="*/ 0 h 3"/>
              <a:gd name="T11" fmla="*/ 1071 w 107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1" h="3">
                <a:moveTo>
                  <a:pt x="1071" y="3"/>
                </a:moveTo>
                <a:lnTo>
                  <a:pt x="278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Freeform 17"/>
          <p:cNvSpPr>
            <a:spLocks/>
          </p:cNvSpPr>
          <p:nvPr/>
        </p:nvSpPr>
        <p:spPr bwMode="auto">
          <a:xfrm>
            <a:off x="1557338" y="2535238"/>
            <a:ext cx="1793875" cy="150812"/>
          </a:xfrm>
          <a:custGeom>
            <a:avLst/>
            <a:gdLst>
              <a:gd name="T0" fmla="*/ 0 w 1130"/>
              <a:gd name="T1" fmla="*/ 2147483647 h 95"/>
              <a:gd name="T2" fmla="*/ 2147483647 w 1130"/>
              <a:gd name="T3" fmla="*/ 2147483647 h 95"/>
              <a:gd name="T4" fmla="*/ 2147483647 w 1130"/>
              <a:gd name="T5" fmla="*/ 0 h 95"/>
              <a:gd name="T6" fmla="*/ 0 60000 65536"/>
              <a:gd name="T7" fmla="*/ 0 60000 65536"/>
              <a:gd name="T8" fmla="*/ 0 60000 65536"/>
              <a:gd name="T9" fmla="*/ 0 w 1130"/>
              <a:gd name="T10" fmla="*/ 0 h 95"/>
              <a:gd name="T11" fmla="*/ 1130 w 1130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0" h="95">
                <a:moveTo>
                  <a:pt x="0" y="95"/>
                </a:moveTo>
                <a:lnTo>
                  <a:pt x="426" y="95"/>
                </a:lnTo>
                <a:lnTo>
                  <a:pt x="113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Freeform 18"/>
          <p:cNvSpPr>
            <a:spLocks/>
          </p:cNvSpPr>
          <p:nvPr/>
        </p:nvSpPr>
        <p:spPr bwMode="auto">
          <a:xfrm>
            <a:off x="3719513" y="944563"/>
            <a:ext cx="441325" cy="960437"/>
          </a:xfrm>
          <a:custGeom>
            <a:avLst/>
            <a:gdLst>
              <a:gd name="T0" fmla="*/ 0 w 279"/>
              <a:gd name="T1" fmla="*/ 2147483647 h 605"/>
              <a:gd name="T2" fmla="*/ 2147483647 w 279"/>
              <a:gd name="T3" fmla="*/ 0 h 605"/>
              <a:gd name="T4" fmla="*/ 2147483647 w 279"/>
              <a:gd name="T5" fmla="*/ 0 h 605"/>
              <a:gd name="T6" fmla="*/ 0 60000 65536"/>
              <a:gd name="T7" fmla="*/ 0 60000 65536"/>
              <a:gd name="T8" fmla="*/ 0 60000 65536"/>
              <a:gd name="T9" fmla="*/ 0 w 279"/>
              <a:gd name="T10" fmla="*/ 0 h 605"/>
              <a:gd name="T11" fmla="*/ 279 w 279"/>
              <a:gd name="T12" fmla="*/ 605 h 6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" h="605">
                <a:moveTo>
                  <a:pt x="0" y="605"/>
                </a:moveTo>
                <a:lnTo>
                  <a:pt x="143" y="0"/>
                </a:lnTo>
                <a:lnTo>
                  <a:pt x="27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Freeform 19"/>
          <p:cNvSpPr>
            <a:spLocks/>
          </p:cNvSpPr>
          <p:nvPr/>
        </p:nvSpPr>
        <p:spPr bwMode="auto">
          <a:xfrm>
            <a:off x="1849438" y="2233613"/>
            <a:ext cx="1355725" cy="196850"/>
          </a:xfrm>
          <a:custGeom>
            <a:avLst/>
            <a:gdLst>
              <a:gd name="T0" fmla="*/ 0 w 855"/>
              <a:gd name="T1" fmla="*/ 0 h 124"/>
              <a:gd name="T2" fmla="*/ 2147483647 w 855"/>
              <a:gd name="T3" fmla="*/ 0 h 124"/>
              <a:gd name="T4" fmla="*/ 2147483647 w 855"/>
              <a:gd name="T5" fmla="*/ 2147483647 h 124"/>
              <a:gd name="T6" fmla="*/ 0 60000 65536"/>
              <a:gd name="T7" fmla="*/ 0 60000 65536"/>
              <a:gd name="T8" fmla="*/ 0 60000 65536"/>
              <a:gd name="T9" fmla="*/ 0 w 855"/>
              <a:gd name="T10" fmla="*/ 0 h 124"/>
              <a:gd name="T11" fmla="*/ 855 w 855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5" h="124">
                <a:moveTo>
                  <a:pt x="0" y="0"/>
                </a:moveTo>
                <a:lnTo>
                  <a:pt x="735" y="0"/>
                </a:lnTo>
                <a:lnTo>
                  <a:pt x="855" y="12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Line 20"/>
          <p:cNvSpPr>
            <a:spLocks noChangeShapeType="1"/>
          </p:cNvSpPr>
          <p:nvPr/>
        </p:nvSpPr>
        <p:spPr bwMode="auto">
          <a:xfrm>
            <a:off x="1709738" y="1566863"/>
            <a:ext cx="885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7" name="Line 21"/>
          <p:cNvSpPr>
            <a:spLocks noChangeShapeType="1"/>
          </p:cNvSpPr>
          <p:nvPr/>
        </p:nvSpPr>
        <p:spPr bwMode="auto">
          <a:xfrm>
            <a:off x="3014663" y="2233613"/>
            <a:ext cx="644525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Line 22"/>
          <p:cNvSpPr>
            <a:spLocks noChangeShapeType="1"/>
          </p:cNvSpPr>
          <p:nvPr/>
        </p:nvSpPr>
        <p:spPr bwMode="auto">
          <a:xfrm>
            <a:off x="1671638" y="1944688"/>
            <a:ext cx="854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9" name="Text Box 101"/>
          <p:cNvSpPr txBox="1">
            <a:spLocks noChangeArrowheads="1"/>
          </p:cNvSpPr>
          <p:nvPr/>
        </p:nvSpPr>
        <p:spPr bwMode="auto">
          <a:xfrm>
            <a:off x="1233488" y="1501775"/>
            <a:ext cx="876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Right AV</a:t>
            </a:r>
          </a:p>
          <a:p>
            <a:r>
              <a:rPr lang="en-US" sz="800" b="1"/>
              <a:t>(tricuspid) valve</a:t>
            </a:r>
          </a:p>
        </p:txBody>
      </p:sp>
      <p:sp>
        <p:nvSpPr>
          <p:cNvPr id="14350" name="Text Box 102"/>
          <p:cNvSpPr txBox="1">
            <a:spLocks noChangeArrowheads="1"/>
          </p:cNvSpPr>
          <p:nvPr/>
        </p:nvSpPr>
        <p:spPr bwMode="auto">
          <a:xfrm>
            <a:off x="1233488" y="1871663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Fibrous</a:t>
            </a:r>
          </a:p>
          <a:p>
            <a:r>
              <a:rPr lang="en-US" sz="800" b="1"/>
              <a:t>skeleton</a:t>
            </a:r>
          </a:p>
        </p:txBody>
      </p:sp>
      <p:sp>
        <p:nvSpPr>
          <p:cNvPr id="14351" name="Text Box 103"/>
          <p:cNvSpPr txBox="1">
            <a:spLocks noChangeArrowheads="1"/>
          </p:cNvSpPr>
          <p:nvPr/>
        </p:nvSpPr>
        <p:spPr bwMode="auto">
          <a:xfrm>
            <a:off x="1233488" y="2174875"/>
            <a:ext cx="927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Openings to</a:t>
            </a:r>
          </a:p>
          <a:p>
            <a:r>
              <a:rPr lang="en-US" sz="800" b="1"/>
              <a:t>coronary arteries</a:t>
            </a:r>
          </a:p>
        </p:txBody>
      </p:sp>
      <p:sp>
        <p:nvSpPr>
          <p:cNvPr id="14352" name="Text Box 104"/>
          <p:cNvSpPr txBox="1">
            <a:spLocks noChangeArrowheads="1"/>
          </p:cNvSpPr>
          <p:nvPr/>
        </p:nvSpPr>
        <p:spPr bwMode="auto">
          <a:xfrm>
            <a:off x="1233488" y="2624138"/>
            <a:ext cx="387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Aortic</a:t>
            </a:r>
          </a:p>
          <a:p>
            <a:r>
              <a:rPr lang="en-US" sz="800" b="1"/>
              <a:t>valve</a:t>
            </a:r>
          </a:p>
        </p:txBody>
      </p:sp>
      <p:sp>
        <p:nvSpPr>
          <p:cNvPr id="14353" name="Text Box 105"/>
          <p:cNvSpPr txBox="1">
            <a:spLocks noChangeArrowheads="1"/>
          </p:cNvSpPr>
          <p:nvPr/>
        </p:nvSpPr>
        <p:spPr bwMode="auto">
          <a:xfrm>
            <a:off x="1233488" y="2979738"/>
            <a:ext cx="61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Pulmonary</a:t>
            </a:r>
          </a:p>
          <a:p>
            <a:r>
              <a:rPr lang="en-US" sz="800" b="1"/>
              <a:t>valve</a:t>
            </a:r>
          </a:p>
        </p:txBody>
      </p:sp>
      <p:sp>
        <p:nvSpPr>
          <p:cNvPr id="14354" name="Text Box 106"/>
          <p:cNvSpPr txBox="1">
            <a:spLocks noChangeArrowheads="1"/>
          </p:cNvSpPr>
          <p:nvPr/>
        </p:nvSpPr>
        <p:spPr bwMode="auto">
          <a:xfrm>
            <a:off x="4194175" y="892175"/>
            <a:ext cx="728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Left AV</a:t>
            </a:r>
          </a:p>
          <a:p>
            <a:r>
              <a:rPr lang="en-US" sz="800" b="1"/>
              <a:t>(mitral) valve</a:t>
            </a:r>
          </a:p>
        </p:txBody>
      </p:sp>
      <p:sp>
        <p:nvSpPr>
          <p:cNvPr id="14355" name="Text Box 107"/>
          <p:cNvSpPr txBox="1">
            <a:spLocks noChangeArrowheads="1"/>
          </p:cNvSpPr>
          <p:nvPr/>
        </p:nvSpPr>
        <p:spPr bwMode="auto">
          <a:xfrm>
            <a:off x="1233488" y="3406775"/>
            <a:ext cx="2159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(a)</a:t>
            </a:r>
          </a:p>
        </p:txBody>
      </p:sp>
      <p:sp>
        <p:nvSpPr>
          <p:cNvPr id="14356" name="Text Box 108"/>
          <p:cNvSpPr txBox="1">
            <a:spLocks noChangeArrowheads="1"/>
          </p:cNvSpPr>
          <p:nvPr/>
        </p:nvSpPr>
        <p:spPr bwMode="auto">
          <a:xfrm>
            <a:off x="1233488" y="4651375"/>
            <a:ext cx="606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Tendinous</a:t>
            </a:r>
          </a:p>
          <a:p>
            <a:r>
              <a:rPr lang="en-US" sz="800" b="1"/>
              <a:t>cords</a:t>
            </a:r>
          </a:p>
        </p:txBody>
      </p:sp>
      <p:sp>
        <p:nvSpPr>
          <p:cNvPr id="14357" name="Text Box 109"/>
          <p:cNvSpPr txBox="1">
            <a:spLocks noChangeArrowheads="1"/>
          </p:cNvSpPr>
          <p:nvPr/>
        </p:nvSpPr>
        <p:spPr bwMode="auto">
          <a:xfrm>
            <a:off x="1233488" y="5299075"/>
            <a:ext cx="520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Papillary</a:t>
            </a:r>
          </a:p>
          <a:p>
            <a:r>
              <a:rPr lang="en-US" sz="800" b="1"/>
              <a:t>muscle</a:t>
            </a:r>
          </a:p>
        </p:txBody>
      </p:sp>
      <p:sp>
        <p:nvSpPr>
          <p:cNvPr id="14358" name="Text Box 110"/>
          <p:cNvSpPr txBox="1">
            <a:spLocks noChangeArrowheads="1"/>
          </p:cNvSpPr>
          <p:nvPr/>
        </p:nvSpPr>
        <p:spPr bwMode="auto">
          <a:xfrm>
            <a:off x="1233488" y="6429375"/>
            <a:ext cx="2159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(c)</a:t>
            </a:r>
          </a:p>
        </p:txBody>
      </p:sp>
      <p:sp>
        <p:nvSpPr>
          <p:cNvPr id="14359" name="Text Box 111"/>
          <p:cNvSpPr txBox="1">
            <a:spLocks noChangeArrowheads="1"/>
          </p:cNvSpPr>
          <p:nvPr/>
        </p:nvSpPr>
        <p:spPr bwMode="auto">
          <a:xfrm>
            <a:off x="5221288" y="3406775"/>
            <a:ext cx="2222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(b)</a:t>
            </a:r>
          </a:p>
        </p:txBody>
      </p:sp>
      <p:sp>
        <p:nvSpPr>
          <p:cNvPr id="14360" name="Line 11"/>
          <p:cNvSpPr>
            <a:spLocks noChangeShapeType="1"/>
          </p:cNvSpPr>
          <p:nvPr/>
        </p:nvSpPr>
        <p:spPr bwMode="auto">
          <a:xfrm>
            <a:off x="1709738" y="5370513"/>
            <a:ext cx="14033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1" name="Line 13"/>
          <p:cNvSpPr>
            <a:spLocks noChangeShapeType="1"/>
          </p:cNvSpPr>
          <p:nvPr/>
        </p:nvSpPr>
        <p:spPr bwMode="auto">
          <a:xfrm flipV="1">
            <a:off x="2373313" y="4572000"/>
            <a:ext cx="460375" cy="14446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2" name="Line 15"/>
          <p:cNvSpPr>
            <a:spLocks noChangeShapeType="1"/>
          </p:cNvSpPr>
          <p:nvPr/>
        </p:nvSpPr>
        <p:spPr bwMode="auto">
          <a:xfrm>
            <a:off x="1763713" y="4716463"/>
            <a:ext cx="152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3" name="Line 11"/>
          <p:cNvSpPr>
            <a:spLocks noChangeShapeType="1"/>
          </p:cNvSpPr>
          <p:nvPr/>
        </p:nvSpPr>
        <p:spPr bwMode="auto">
          <a:xfrm>
            <a:off x="1709738" y="5370513"/>
            <a:ext cx="140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4" name="Line 13"/>
          <p:cNvSpPr>
            <a:spLocks noChangeShapeType="1"/>
          </p:cNvSpPr>
          <p:nvPr/>
        </p:nvSpPr>
        <p:spPr bwMode="auto">
          <a:xfrm flipV="1">
            <a:off x="2373313" y="4572000"/>
            <a:ext cx="460375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5" name="Line 15"/>
          <p:cNvSpPr>
            <a:spLocks noChangeShapeType="1"/>
          </p:cNvSpPr>
          <p:nvPr/>
        </p:nvSpPr>
        <p:spPr bwMode="auto">
          <a:xfrm>
            <a:off x="1763713" y="4716463"/>
            <a:ext cx="1520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Fig. 19.9</a:t>
            </a:r>
          </a:p>
        </p:txBody>
      </p:sp>
      <p:pic>
        <p:nvPicPr>
          <p:cNvPr id="15363" name="Picture 464" descr="\\172.16.3.215\data4\Graphics\Powerpoint\MH_DCM\MH_DCM-TEXTEDIT PROJECTS\SALADIN 7e\Processed files\chapt19\chapt19_textedit\jpg\sal03717_19_09_unlabe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" y="777875"/>
            <a:ext cx="87884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Freeform 469"/>
          <p:cNvSpPr>
            <a:spLocks/>
          </p:cNvSpPr>
          <p:nvPr/>
        </p:nvSpPr>
        <p:spPr bwMode="auto">
          <a:xfrm>
            <a:off x="517525" y="1741488"/>
            <a:ext cx="1771650" cy="412750"/>
          </a:xfrm>
          <a:custGeom>
            <a:avLst/>
            <a:gdLst>
              <a:gd name="T0" fmla="*/ 0 w 1115"/>
              <a:gd name="T1" fmla="*/ 0 h 260"/>
              <a:gd name="T2" fmla="*/ 2147483647 w 1115"/>
              <a:gd name="T3" fmla="*/ 0 h 260"/>
              <a:gd name="T4" fmla="*/ 2147483647 w 1115"/>
              <a:gd name="T5" fmla="*/ 2147483647 h 260"/>
              <a:gd name="T6" fmla="*/ 0 60000 65536"/>
              <a:gd name="T7" fmla="*/ 0 60000 65536"/>
              <a:gd name="T8" fmla="*/ 0 60000 65536"/>
              <a:gd name="T9" fmla="*/ 0 w 1115"/>
              <a:gd name="T10" fmla="*/ 0 h 260"/>
              <a:gd name="T11" fmla="*/ 1115 w 1115"/>
              <a:gd name="T12" fmla="*/ 260 h 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5" h="260">
                <a:moveTo>
                  <a:pt x="0" y="0"/>
                </a:moveTo>
                <a:lnTo>
                  <a:pt x="800" y="0"/>
                </a:lnTo>
                <a:lnTo>
                  <a:pt x="1115" y="26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Line 470"/>
          <p:cNvSpPr>
            <a:spLocks noChangeShapeType="1"/>
          </p:cNvSpPr>
          <p:nvPr/>
        </p:nvSpPr>
        <p:spPr bwMode="auto">
          <a:xfrm>
            <a:off x="723900" y="2824163"/>
            <a:ext cx="8572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Freeform 472"/>
          <p:cNvSpPr>
            <a:spLocks/>
          </p:cNvSpPr>
          <p:nvPr/>
        </p:nvSpPr>
        <p:spPr bwMode="auto">
          <a:xfrm>
            <a:off x="635000" y="5511800"/>
            <a:ext cx="819150" cy="115888"/>
          </a:xfrm>
          <a:custGeom>
            <a:avLst/>
            <a:gdLst>
              <a:gd name="T0" fmla="*/ 0 w 516"/>
              <a:gd name="T1" fmla="*/ 2147483647 h 73"/>
              <a:gd name="T2" fmla="*/ 2147483647 w 516"/>
              <a:gd name="T3" fmla="*/ 2147483647 h 73"/>
              <a:gd name="T4" fmla="*/ 2147483647 w 516"/>
              <a:gd name="T5" fmla="*/ 0 h 73"/>
              <a:gd name="T6" fmla="*/ 0 60000 65536"/>
              <a:gd name="T7" fmla="*/ 0 60000 65536"/>
              <a:gd name="T8" fmla="*/ 0 60000 65536"/>
              <a:gd name="T9" fmla="*/ 0 w 516"/>
              <a:gd name="T10" fmla="*/ 0 h 73"/>
              <a:gd name="T11" fmla="*/ 516 w 516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73">
                <a:moveTo>
                  <a:pt x="0" y="73"/>
                </a:moveTo>
                <a:lnTo>
                  <a:pt x="247" y="73"/>
                </a:lnTo>
                <a:lnTo>
                  <a:pt x="51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Line 473"/>
          <p:cNvSpPr>
            <a:spLocks noChangeShapeType="1"/>
          </p:cNvSpPr>
          <p:nvPr/>
        </p:nvSpPr>
        <p:spPr bwMode="auto">
          <a:xfrm>
            <a:off x="727075" y="4797425"/>
            <a:ext cx="11303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Line 474"/>
          <p:cNvSpPr>
            <a:spLocks noChangeShapeType="1"/>
          </p:cNvSpPr>
          <p:nvPr/>
        </p:nvSpPr>
        <p:spPr bwMode="auto">
          <a:xfrm flipH="1">
            <a:off x="558800" y="4295775"/>
            <a:ext cx="8731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9" name="Freeform 475"/>
          <p:cNvSpPr>
            <a:spLocks/>
          </p:cNvSpPr>
          <p:nvPr/>
        </p:nvSpPr>
        <p:spPr bwMode="auto">
          <a:xfrm>
            <a:off x="3454400" y="2695575"/>
            <a:ext cx="1273175" cy="223838"/>
          </a:xfrm>
          <a:custGeom>
            <a:avLst/>
            <a:gdLst>
              <a:gd name="T0" fmla="*/ 2147483647 w 802"/>
              <a:gd name="T1" fmla="*/ 0 h 141"/>
              <a:gd name="T2" fmla="*/ 2147483647 w 802"/>
              <a:gd name="T3" fmla="*/ 0 h 141"/>
              <a:gd name="T4" fmla="*/ 0 w 802"/>
              <a:gd name="T5" fmla="*/ 2147483647 h 141"/>
              <a:gd name="T6" fmla="*/ 0 60000 65536"/>
              <a:gd name="T7" fmla="*/ 0 60000 65536"/>
              <a:gd name="T8" fmla="*/ 0 60000 65536"/>
              <a:gd name="T9" fmla="*/ 0 w 802"/>
              <a:gd name="T10" fmla="*/ 0 h 141"/>
              <a:gd name="T11" fmla="*/ 802 w 802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2" h="141">
                <a:moveTo>
                  <a:pt x="802" y="0"/>
                </a:moveTo>
                <a:lnTo>
                  <a:pt x="680" y="0"/>
                </a:lnTo>
                <a:lnTo>
                  <a:pt x="0" y="141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Freeform 476"/>
          <p:cNvSpPr>
            <a:spLocks/>
          </p:cNvSpPr>
          <p:nvPr/>
        </p:nvSpPr>
        <p:spPr bwMode="auto">
          <a:xfrm>
            <a:off x="3670300" y="1871663"/>
            <a:ext cx="1057275" cy="446087"/>
          </a:xfrm>
          <a:custGeom>
            <a:avLst/>
            <a:gdLst>
              <a:gd name="T0" fmla="*/ 2147483647 w 666"/>
              <a:gd name="T1" fmla="*/ 0 h 281"/>
              <a:gd name="T2" fmla="*/ 2147483647 w 666"/>
              <a:gd name="T3" fmla="*/ 0 h 281"/>
              <a:gd name="T4" fmla="*/ 0 w 666"/>
              <a:gd name="T5" fmla="*/ 2147483647 h 281"/>
              <a:gd name="T6" fmla="*/ 0 60000 65536"/>
              <a:gd name="T7" fmla="*/ 0 60000 65536"/>
              <a:gd name="T8" fmla="*/ 0 60000 65536"/>
              <a:gd name="T9" fmla="*/ 0 w 666"/>
              <a:gd name="T10" fmla="*/ 0 h 281"/>
              <a:gd name="T11" fmla="*/ 666 w 666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281">
                <a:moveTo>
                  <a:pt x="666" y="0"/>
                </a:moveTo>
                <a:lnTo>
                  <a:pt x="360" y="0"/>
                </a:lnTo>
                <a:lnTo>
                  <a:pt x="0" y="281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1" name="Freeform 477"/>
          <p:cNvSpPr>
            <a:spLocks/>
          </p:cNvSpPr>
          <p:nvPr/>
        </p:nvSpPr>
        <p:spPr bwMode="auto">
          <a:xfrm>
            <a:off x="4298950" y="3054350"/>
            <a:ext cx="428625" cy="190500"/>
          </a:xfrm>
          <a:custGeom>
            <a:avLst/>
            <a:gdLst>
              <a:gd name="T0" fmla="*/ 2147483647 w 270"/>
              <a:gd name="T1" fmla="*/ 0 h 120"/>
              <a:gd name="T2" fmla="*/ 2147483647 w 270"/>
              <a:gd name="T3" fmla="*/ 0 h 120"/>
              <a:gd name="T4" fmla="*/ 0 w 270"/>
              <a:gd name="T5" fmla="*/ 2147483647 h 120"/>
              <a:gd name="T6" fmla="*/ 0 60000 65536"/>
              <a:gd name="T7" fmla="*/ 0 60000 65536"/>
              <a:gd name="T8" fmla="*/ 0 60000 65536"/>
              <a:gd name="T9" fmla="*/ 0 w 270"/>
              <a:gd name="T10" fmla="*/ 0 h 120"/>
              <a:gd name="T11" fmla="*/ 270 w 270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" h="120">
                <a:moveTo>
                  <a:pt x="270" y="0"/>
                </a:moveTo>
                <a:lnTo>
                  <a:pt x="223" y="0"/>
                </a:lnTo>
                <a:lnTo>
                  <a:pt x="0" y="12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Line 478"/>
          <p:cNvSpPr>
            <a:spLocks noChangeShapeType="1"/>
          </p:cNvSpPr>
          <p:nvPr/>
        </p:nvSpPr>
        <p:spPr bwMode="auto">
          <a:xfrm flipH="1">
            <a:off x="4321175" y="3054350"/>
            <a:ext cx="3365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3" name="Freeform 479"/>
          <p:cNvSpPr>
            <a:spLocks/>
          </p:cNvSpPr>
          <p:nvPr/>
        </p:nvSpPr>
        <p:spPr bwMode="auto">
          <a:xfrm>
            <a:off x="3556000" y="3773488"/>
            <a:ext cx="1171575" cy="61912"/>
          </a:xfrm>
          <a:custGeom>
            <a:avLst/>
            <a:gdLst>
              <a:gd name="T0" fmla="*/ 2147483647 w 739"/>
              <a:gd name="T1" fmla="*/ 0 h 39"/>
              <a:gd name="T2" fmla="*/ 2147483647 w 739"/>
              <a:gd name="T3" fmla="*/ 0 h 39"/>
              <a:gd name="T4" fmla="*/ 0 w 739"/>
              <a:gd name="T5" fmla="*/ 2147483647 h 39"/>
              <a:gd name="T6" fmla="*/ 0 60000 65536"/>
              <a:gd name="T7" fmla="*/ 0 60000 65536"/>
              <a:gd name="T8" fmla="*/ 0 60000 65536"/>
              <a:gd name="T9" fmla="*/ 0 w 739"/>
              <a:gd name="T10" fmla="*/ 0 h 39"/>
              <a:gd name="T11" fmla="*/ 739 w 739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9" h="39">
                <a:moveTo>
                  <a:pt x="739" y="0"/>
                </a:moveTo>
                <a:lnTo>
                  <a:pt x="173" y="0"/>
                </a:lnTo>
                <a:lnTo>
                  <a:pt x="0" y="39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Line 480"/>
          <p:cNvSpPr>
            <a:spLocks noChangeShapeType="1"/>
          </p:cNvSpPr>
          <p:nvPr/>
        </p:nvSpPr>
        <p:spPr bwMode="auto">
          <a:xfrm flipH="1">
            <a:off x="3949700" y="4097338"/>
            <a:ext cx="7778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5" name="Line 481"/>
          <p:cNvSpPr>
            <a:spLocks noChangeShapeType="1"/>
          </p:cNvSpPr>
          <p:nvPr/>
        </p:nvSpPr>
        <p:spPr bwMode="auto">
          <a:xfrm flipH="1">
            <a:off x="3968750" y="3565525"/>
            <a:ext cx="7588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6" name="Line 482"/>
          <p:cNvSpPr>
            <a:spLocks noChangeShapeType="1"/>
          </p:cNvSpPr>
          <p:nvPr/>
        </p:nvSpPr>
        <p:spPr bwMode="auto">
          <a:xfrm flipH="1">
            <a:off x="4184650" y="4619625"/>
            <a:ext cx="5429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7" name="Freeform 483"/>
          <p:cNvSpPr>
            <a:spLocks/>
          </p:cNvSpPr>
          <p:nvPr/>
        </p:nvSpPr>
        <p:spPr bwMode="auto">
          <a:xfrm>
            <a:off x="530225" y="3332163"/>
            <a:ext cx="619125" cy="179387"/>
          </a:xfrm>
          <a:custGeom>
            <a:avLst/>
            <a:gdLst>
              <a:gd name="T0" fmla="*/ 0 w 390"/>
              <a:gd name="T1" fmla="*/ 0 h 113"/>
              <a:gd name="T2" fmla="*/ 2147483647 w 390"/>
              <a:gd name="T3" fmla="*/ 0 h 113"/>
              <a:gd name="T4" fmla="*/ 2147483647 w 390"/>
              <a:gd name="T5" fmla="*/ 2147483647 h 113"/>
              <a:gd name="T6" fmla="*/ 0 60000 65536"/>
              <a:gd name="T7" fmla="*/ 0 60000 65536"/>
              <a:gd name="T8" fmla="*/ 0 60000 65536"/>
              <a:gd name="T9" fmla="*/ 0 w 390"/>
              <a:gd name="T10" fmla="*/ 0 h 113"/>
              <a:gd name="T11" fmla="*/ 390 w 390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113">
                <a:moveTo>
                  <a:pt x="0" y="0"/>
                </a:moveTo>
                <a:lnTo>
                  <a:pt x="260" y="0"/>
                </a:lnTo>
                <a:lnTo>
                  <a:pt x="390" y="113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8" name="Line 484"/>
          <p:cNvSpPr>
            <a:spLocks noChangeShapeType="1"/>
          </p:cNvSpPr>
          <p:nvPr/>
        </p:nvSpPr>
        <p:spPr bwMode="auto">
          <a:xfrm>
            <a:off x="533400" y="5216525"/>
            <a:ext cx="18034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9" name="TextBox 452"/>
          <p:cNvSpPr txBox="1">
            <a:spLocks noChangeArrowheads="1"/>
          </p:cNvSpPr>
          <p:nvPr/>
        </p:nvSpPr>
        <p:spPr bwMode="auto">
          <a:xfrm>
            <a:off x="171450" y="2722563"/>
            <a:ext cx="7016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Superior</a:t>
            </a:r>
          </a:p>
          <a:p>
            <a:r>
              <a:rPr lang="en-US" sz="1000" b="1"/>
              <a:t>vena cava</a:t>
            </a:r>
          </a:p>
        </p:txBody>
      </p:sp>
      <p:sp>
        <p:nvSpPr>
          <p:cNvPr id="15380" name="TextBox 453"/>
          <p:cNvSpPr txBox="1">
            <a:spLocks noChangeArrowheads="1"/>
          </p:cNvSpPr>
          <p:nvPr/>
        </p:nvSpPr>
        <p:spPr bwMode="auto">
          <a:xfrm>
            <a:off x="171450" y="3243263"/>
            <a:ext cx="746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Right</a:t>
            </a:r>
          </a:p>
          <a:p>
            <a:r>
              <a:rPr lang="en-US" sz="1000" b="1"/>
              <a:t>pulmonary</a:t>
            </a:r>
          </a:p>
          <a:p>
            <a:r>
              <a:rPr lang="en-US" sz="1000" b="1"/>
              <a:t>veins</a:t>
            </a:r>
          </a:p>
        </p:txBody>
      </p:sp>
      <p:sp>
        <p:nvSpPr>
          <p:cNvPr id="15381" name="TextBox 454"/>
          <p:cNvSpPr txBox="1">
            <a:spLocks noChangeArrowheads="1"/>
          </p:cNvSpPr>
          <p:nvPr/>
        </p:nvSpPr>
        <p:spPr bwMode="auto">
          <a:xfrm>
            <a:off x="171450" y="4195763"/>
            <a:ext cx="4857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Right</a:t>
            </a:r>
          </a:p>
          <a:p>
            <a:r>
              <a:rPr lang="en-US" sz="1000" b="1"/>
              <a:t>atrium</a:t>
            </a:r>
          </a:p>
        </p:txBody>
      </p:sp>
      <p:sp>
        <p:nvSpPr>
          <p:cNvPr id="15382" name="TextBox 455"/>
          <p:cNvSpPr txBox="1">
            <a:spLocks noChangeArrowheads="1"/>
          </p:cNvSpPr>
          <p:nvPr/>
        </p:nvSpPr>
        <p:spPr bwMode="auto">
          <a:xfrm>
            <a:off x="171450" y="4691063"/>
            <a:ext cx="63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Right AV</a:t>
            </a:r>
          </a:p>
          <a:p>
            <a:r>
              <a:rPr lang="en-US" sz="1000" b="1"/>
              <a:t>valve</a:t>
            </a:r>
          </a:p>
        </p:txBody>
      </p:sp>
      <p:sp>
        <p:nvSpPr>
          <p:cNvPr id="15383" name="TextBox 456"/>
          <p:cNvSpPr txBox="1">
            <a:spLocks noChangeArrowheads="1"/>
          </p:cNvSpPr>
          <p:nvPr/>
        </p:nvSpPr>
        <p:spPr bwMode="auto">
          <a:xfrm>
            <a:off x="171450" y="5122863"/>
            <a:ext cx="6159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Right</a:t>
            </a:r>
          </a:p>
          <a:p>
            <a:r>
              <a:rPr lang="en-US" sz="1000" b="1"/>
              <a:t>ventricle</a:t>
            </a:r>
          </a:p>
        </p:txBody>
      </p:sp>
      <p:sp>
        <p:nvSpPr>
          <p:cNvPr id="15384" name="TextBox 457"/>
          <p:cNvSpPr txBox="1">
            <a:spLocks noChangeArrowheads="1"/>
          </p:cNvSpPr>
          <p:nvPr/>
        </p:nvSpPr>
        <p:spPr bwMode="auto">
          <a:xfrm>
            <a:off x="171450" y="5535613"/>
            <a:ext cx="7016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Inferior</a:t>
            </a:r>
          </a:p>
          <a:p>
            <a:r>
              <a:rPr lang="en-US" sz="1000" b="1"/>
              <a:t>vena cava</a:t>
            </a:r>
          </a:p>
        </p:txBody>
      </p:sp>
      <p:sp>
        <p:nvSpPr>
          <p:cNvPr id="15385" name="TextBox 458"/>
          <p:cNvSpPr txBox="1">
            <a:spLocks noChangeArrowheads="1"/>
          </p:cNvSpPr>
          <p:nvPr/>
        </p:nvSpPr>
        <p:spPr bwMode="auto">
          <a:xfrm>
            <a:off x="6111875" y="1147763"/>
            <a:ext cx="24892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Blood enters right atrium from superior</a:t>
            </a:r>
          </a:p>
          <a:p>
            <a:r>
              <a:rPr lang="en-US" sz="1000" b="1"/>
              <a:t>and inferior venae cavae.</a:t>
            </a:r>
          </a:p>
        </p:txBody>
      </p:sp>
      <p:sp>
        <p:nvSpPr>
          <p:cNvPr id="15386" name="TextBox 459"/>
          <p:cNvSpPr txBox="1">
            <a:spLocks noChangeArrowheads="1"/>
          </p:cNvSpPr>
          <p:nvPr/>
        </p:nvSpPr>
        <p:spPr bwMode="auto">
          <a:xfrm>
            <a:off x="6111875" y="1617663"/>
            <a:ext cx="25558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Blood in right atrium flows through right</a:t>
            </a:r>
          </a:p>
          <a:p>
            <a:r>
              <a:rPr lang="en-US" sz="1000" b="1"/>
              <a:t>AV valve into right ventricle.</a:t>
            </a:r>
          </a:p>
        </p:txBody>
      </p:sp>
      <p:sp>
        <p:nvSpPr>
          <p:cNvPr id="15387" name="TextBox 460"/>
          <p:cNvSpPr txBox="1">
            <a:spLocks noChangeArrowheads="1"/>
          </p:cNvSpPr>
          <p:nvPr/>
        </p:nvSpPr>
        <p:spPr bwMode="auto">
          <a:xfrm>
            <a:off x="6111875" y="2087563"/>
            <a:ext cx="22669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Contraction of right ventricle forces</a:t>
            </a:r>
          </a:p>
          <a:p>
            <a:r>
              <a:rPr lang="en-US" sz="1000" b="1"/>
              <a:t>pulmonary valve open.</a:t>
            </a:r>
          </a:p>
        </p:txBody>
      </p:sp>
      <p:sp>
        <p:nvSpPr>
          <p:cNvPr id="15388" name="TextBox 461"/>
          <p:cNvSpPr txBox="1">
            <a:spLocks noChangeArrowheads="1"/>
          </p:cNvSpPr>
          <p:nvPr/>
        </p:nvSpPr>
        <p:spPr bwMode="auto">
          <a:xfrm>
            <a:off x="6111875" y="2557463"/>
            <a:ext cx="23812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Blood flows through pulmonary valve</a:t>
            </a:r>
          </a:p>
          <a:p>
            <a:r>
              <a:rPr lang="en-US" sz="1000" b="1"/>
              <a:t>into pulmonary trunk.</a:t>
            </a:r>
          </a:p>
        </p:txBody>
      </p:sp>
      <p:sp>
        <p:nvSpPr>
          <p:cNvPr id="15389" name="TextBox 462"/>
          <p:cNvSpPr txBox="1">
            <a:spLocks noChangeArrowheads="1"/>
          </p:cNvSpPr>
          <p:nvPr/>
        </p:nvSpPr>
        <p:spPr bwMode="auto">
          <a:xfrm>
            <a:off x="6111875" y="3014663"/>
            <a:ext cx="25558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Blood is distributed by right and left</a:t>
            </a:r>
          </a:p>
          <a:p>
            <a:r>
              <a:rPr lang="en-US" sz="1000" b="1"/>
              <a:t>pulmonary arteries to the lungs, where it</a:t>
            </a:r>
          </a:p>
          <a:p>
            <a:r>
              <a:rPr lang="en-US" sz="1000" b="1"/>
              <a:t>unloads CO</a:t>
            </a:r>
            <a:r>
              <a:rPr lang="en-US" sz="1000" b="1" baseline="-25000"/>
              <a:t>2 </a:t>
            </a:r>
            <a:r>
              <a:rPr lang="en-US" sz="1000" b="1"/>
              <a:t>and loads O</a:t>
            </a:r>
            <a:r>
              <a:rPr lang="en-US" sz="1000" b="1" baseline="-25000"/>
              <a:t>2 </a:t>
            </a:r>
            <a:r>
              <a:rPr lang="en-US" sz="1000" b="1" baseline="30000"/>
              <a:t>.</a:t>
            </a:r>
            <a:r>
              <a:rPr lang="en-US" sz="1000" b="1"/>
              <a:t>	</a:t>
            </a:r>
          </a:p>
        </p:txBody>
      </p:sp>
      <p:sp>
        <p:nvSpPr>
          <p:cNvPr id="15390" name="TextBox 463"/>
          <p:cNvSpPr txBox="1">
            <a:spLocks noChangeArrowheads="1"/>
          </p:cNvSpPr>
          <p:nvPr/>
        </p:nvSpPr>
        <p:spPr bwMode="auto">
          <a:xfrm>
            <a:off x="6111875" y="3649663"/>
            <a:ext cx="2530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Blood returns from lungs via pulmonary</a:t>
            </a:r>
          </a:p>
          <a:p>
            <a:r>
              <a:rPr lang="en-US" sz="1000" b="1"/>
              <a:t>veins to left atrium.</a:t>
            </a:r>
          </a:p>
        </p:txBody>
      </p:sp>
      <p:sp>
        <p:nvSpPr>
          <p:cNvPr id="15391" name="TextBox 464"/>
          <p:cNvSpPr txBox="1">
            <a:spLocks noChangeArrowheads="1"/>
          </p:cNvSpPr>
          <p:nvPr/>
        </p:nvSpPr>
        <p:spPr bwMode="auto">
          <a:xfrm>
            <a:off x="6111875" y="4119563"/>
            <a:ext cx="25844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Blood in left atrium flows through left AV</a:t>
            </a:r>
          </a:p>
          <a:p>
            <a:r>
              <a:rPr lang="en-US" sz="1000" b="1"/>
              <a:t>valve into left ventricle.</a:t>
            </a:r>
          </a:p>
        </p:txBody>
      </p:sp>
      <p:sp>
        <p:nvSpPr>
          <p:cNvPr id="15392" name="TextBox 466"/>
          <p:cNvSpPr txBox="1">
            <a:spLocks noChangeArrowheads="1"/>
          </p:cNvSpPr>
          <p:nvPr/>
        </p:nvSpPr>
        <p:spPr bwMode="auto">
          <a:xfrm>
            <a:off x="6111875" y="5059363"/>
            <a:ext cx="23463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Blood flows through aortic valve into</a:t>
            </a:r>
          </a:p>
          <a:p>
            <a:r>
              <a:rPr lang="en-US" sz="1000" b="1"/>
              <a:t>ascending aorta.</a:t>
            </a:r>
          </a:p>
        </p:txBody>
      </p:sp>
      <p:sp>
        <p:nvSpPr>
          <p:cNvPr id="15393" name="TextBox 467"/>
          <p:cNvSpPr txBox="1">
            <a:spLocks noChangeArrowheads="1"/>
          </p:cNvSpPr>
          <p:nvPr/>
        </p:nvSpPr>
        <p:spPr bwMode="auto">
          <a:xfrm>
            <a:off x="6111875" y="5516563"/>
            <a:ext cx="28575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Blood in aorta is distributed to every organ in</a:t>
            </a:r>
          </a:p>
          <a:p>
            <a:r>
              <a:rPr lang="en-US" sz="1000" b="1"/>
              <a:t>the body, where it unloads O</a:t>
            </a:r>
            <a:r>
              <a:rPr lang="en-US" sz="1000" b="1" baseline="-25000"/>
              <a:t>2</a:t>
            </a:r>
            <a:r>
              <a:rPr lang="en-US" sz="1000" b="1"/>
              <a:t> and loads CO</a:t>
            </a:r>
            <a:r>
              <a:rPr lang="en-US" sz="1000" b="1" baseline="-25000"/>
              <a:t>2</a:t>
            </a:r>
            <a:r>
              <a:rPr lang="en-US" sz="1000" b="1"/>
              <a:t>.</a:t>
            </a:r>
          </a:p>
        </p:txBody>
      </p:sp>
      <p:sp>
        <p:nvSpPr>
          <p:cNvPr id="15394" name="TextBox 468"/>
          <p:cNvSpPr txBox="1">
            <a:spLocks noChangeArrowheads="1"/>
          </p:cNvSpPr>
          <p:nvPr/>
        </p:nvSpPr>
        <p:spPr bwMode="auto">
          <a:xfrm>
            <a:off x="6111875" y="5986463"/>
            <a:ext cx="2867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Blood returns to right atrium via venae cavae.</a:t>
            </a:r>
          </a:p>
        </p:txBody>
      </p:sp>
      <p:sp>
        <p:nvSpPr>
          <p:cNvPr id="15395" name="TextBox 470"/>
          <p:cNvSpPr txBox="1">
            <a:spLocks noChangeArrowheads="1"/>
          </p:cNvSpPr>
          <p:nvPr/>
        </p:nvSpPr>
        <p:spPr bwMode="auto">
          <a:xfrm>
            <a:off x="6111875" y="4576763"/>
            <a:ext cx="29527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Contraction of left ventricle (simultaneous with</a:t>
            </a:r>
          </a:p>
          <a:p>
            <a:r>
              <a:rPr lang="en-US" sz="1000" b="1"/>
              <a:t>step      ) forces aortic valve open.</a:t>
            </a:r>
          </a:p>
        </p:txBody>
      </p:sp>
      <p:sp>
        <p:nvSpPr>
          <p:cNvPr id="15396" name="TextBox 471"/>
          <p:cNvSpPr txBox="1">
            <a:spLocks noChangeArrowheads="1"/>
          </p:cNvSpPr>
          <p:nvPr/>
        </p:nvSpPr>
        <p:spPr bwMode="auto">
          <a:xfrm>
            <a:off x="5975350" y="1138238"/>
            <a:ext cx="163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</a:t>
            </a:r>
          </a:p>
        </p:txBody>
      </p:sp>
      <p:sp>
        <p:nvSpPr>
          <p:cNvPr id="15397" name="TextBox 472"/>
          <p:cNvSpPr txBox="1">
            <a:spLocks noChangeArrowheads="1"/>
          </p:cNvSpPr>
          <p:nvPr/>
        </p:nvSpPr>
        <p:spPr bwMode="auto">
          <a:xfrm>
            <a:off x="5975350" y="1585913"/>
            <a:ext cx="163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2</a:t>
            </a:r>
          </a:p>
        </p:txBody>
      </p:sp>
      <p:sp>
        <p:nvSpPr>
          <p:cNvPr id="15398" name="TextBox 473"/>
          <p:cNvSpPr txBox="1">
            <a:spLocks noChangeArrowheads="1"/>
          </p:cNvSpPr>
          <p:nvPr/>
        </p:nvSpPr>
        <p:spPr bwMode="auto">
          <a:xfrm>
            <a:off x="5975350" y="2071688"/>
            <a:ext cx="163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3</a:t>
            </a:r>
          </a:p>
        </p:txBody>
      </p:sp>
      <p:sp>
        <p:nvSpPr>
          <p:cNvPr id="15399" name="TextBox 474"/>
          <p:cNvSpPr txBox="1">
            <a:spLocks noChangeArrowheads="1"/>
          </p:cNvSpPr>
          <p:nvPr/>
        </p:nvSpPr>
        <p:spPr bwMode="auto">
          <a:xfrm>
            <a:off x="5975350" y="2544763"/>
            <a:ext cx="163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4</a:t>
            </a:r>
          </a:p>
        </p:txBody>
      </p:sp>
      <p:sp>
        <p:nvSpPr>
          <p:cNvPr id="15400" name="TextBox 475"/>
          <p:cNvSpPr txBox="1">
            <a:spLocks noChangeArrowheads="1"/>
          </p:cNvSpPr>
          <p:nvPr/>
        </p:nvSpPr>
        <p:spPr bwMode="auto">
          <a:xfrm>
            <a:off x="5975350" y="3014663"/>
            <a:ext cx="163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5</a:t>
            </a:r>
          </a:p>
        </p:txBody>
      </p:sp>
      <p:sp>
        <p:nvSpPr>
          <p:cNvPr id="15401" name="TextBox 476"/>
          <p:cNvSpPr txBox="1">
            <a:spLocks noChangeArrowheads="1"/>
          </p:cNvSpPr>
          <p:nvPr/>
        </p:nvSpPr>
        <p:spPr bwMode="auto">
          <a:xfrm>
            <a:off x="5975350" y="3636963"/>
            <a:ext cx="163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6</a:t>
            </a:r>
          </a:p>
        </p:txBody>
      </p:sp>
      <p:sp>
        <p:nvSpPr>
          <p:cNvPr id="15402" name="TextBox 477"/>
          <p:cNvSpPr txBox="1">
            <a:spLocks noChangeArrowheads="1"/>
          </p:cNvSpPr>
          <p:nvPr/>
        </p:nvSpPr>
        <p:spPr bwMode="auto">
          <a:xfrm>
            <a:off x="5975350" y="4106863"/>
            <a:ext cx="163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7</a:t>
            </a:r>
          </a:p>
        </p:txBody>
      </p:sp>
      <p:sp>
        <p:nvSpPr>
          <p:cNvPr id="15403" name="TextBox 478"/>
          <p:cNvSpPr txBox="1">
            <a:spLocks noChangeArrowheads="1"/>
          </p:cNvSpPr>
          <p:nvPr/>
        </p:nvSpPr>
        <p:spPr bwMode="auto">
          <a:xfrm>
            <a:off x="5967413" y="4568825"/>
            <a:ext cx="163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8</a:t>
            </a:r>
          </a:p>
        </p:txBody>
      </p:sp>
      <p:sp>
        <p:nvSpPr>
          <p:cNvPr id="15404" name="TextBox 479"/>
          <p:cNvSpPr txBox="1">
            <a:spLocks noChangeArrowheads="1"/>
          </p:cNvSpPr>
          <p:nvPr/>
        </p:nvSpPr>
        <p:spPr bwMode="auto">
          <a:xfrm>
            <a:off x="5975350" y="5046663"/>
            <a:ext cx="163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9</a:t>
            </a:r>
          </a:p>
        </p:txBody>
      </p:sp>
      <p:sp>
        <p:nvSpPr>
          <p:cNvPr id="15405" name="TextBox 482"/>
          <p:cNvSpPr txBox="1">
            <a:spLocks noChangeArrowheads="1"/>
          </p:cNvSpPr>
          <p:nvPr/>
        </p:nvSpPr>
        <p:spPr bwMode="auto">
          <a:xfrm>
            <a:off x="5935663" y="5976938"/>
            <a:ext cx="23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11</a:t>
            </a:r>
          </a:p>
        </p:txBody>
      </p:sp>
      <p:sp>
        <p:nvSpPr>
          <p:cNvPr id="15406" name="TextBox 489"/>
          <p:cNvSpPr txBox="1">
            <a:spLocks noChangeArrowheads="1"/>
          </p:cNvSpPr>
          <p:nvPr/>
        </p:nvSpPr>
        <p:spPr bwMode="auto">
          <a:xfrm>
            <a:off x="2339975" y="2582863"/>
            <a:ext cx="165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9</a:t>
            </a:r>
          </a:p>
        </p:txBody>
      </p:sp>
      <p:sp>
        <p:nvSpPr>
          <p:cNvPr id="15407" name="TextBox 499"/>
          <p:cNvSpPr txBox="1">
            <a:spLocks noChangeArrowheads="1"/>
          </p:cNvSpPr>
          <p:nvPr/>
        </p:nvSpPr>
        <p:spPr bwMode="auto">
          <a:xfrm>
            <a:off x="5935663" y="5518150"/>
            <a:ext cx="23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10</a:t>
            </a:r>
          </a:p>
        </p:txBody>
      </p:sp>
      <p:sp>
        <p:nvSpPr>
          <p:cNvPr id="15408" name="TextBox 500"/>
          <p:cNvSpPr txBox="1">
            <a:spLocks noChangeArrowheads="1"/>
          </p:cNvSpPr>
          <p:nvPr/>
        </p:nvSpPr>
        <p:spPr bwMode="auto">
          <a:xfrm>
            <a:off x="4765675" y="1820863"/>
            <a:ext cx="10191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Left pulmonary</a:t>
            </a:r>
          </a:p>
          <a:p>
            <a:r>
              <a:rPr lang="en-US" sz="1000" b="1"/>
              <a:t>artery</a:t>
            </a:r>
          </a:p>
        </p:txBody>
      </p:sp>
      <p:sp>
        <p:nvSpPr>
          <p:cNvPr id="15409" name="TextBox 501"/>
          <p:cNvSpPr txBox="1">
            <a:spLocks noChangeArrowheads="1"/>
          </p:cNvSpPr>
          <p:nvPr/>
        </p:nvSpPr>
        <p:spPr bwMode="auto">
          <a:xfrm>
            <a:off x="4765675" y="2620963"/>
            <a:ext cx="1108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Pulmonary trunk</a:t>
            </a:r>
          </a:p>
        </p:txBody>
      </p:sp>
      <p:sp>
        <p:nvSpPr>
          <p:cNvPr id="15410" name="TextBox 502"/>
          <p:cNvSpPr txBox="1">
            <a:spLocks noChangeArrowheads="1"/>
          </p:cNvSpPr>
          <p:nvPr/>
        </p:nvSpPr>
        <p:spPr bwMode="auto">
          <a:xfrm>
            <a:off x="4765675" y="2963863"/>
            <a:ext cx="10191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Left pulmonary</a:t>
            </a:r>
          </a:p>
          <a:p>
            <a:r>
              <a:rPr lang="en-US" sz="1000" b="1"/>
              <a:t>veins</a:t>
            </a:r>
          </a:p>
        </p:txBody>
      </p:sp>
      <p:sp>
        <p:nvSpPr>
          <p:cNvPr id="15411" name="TextBox 503"/>
          <p:cNvSpPr txBox="1">
            <a:spLocks noChangeArrowheads="1"/>
          </p:cNvSpPr>
          <p:nvPr/>
        </p:nvSpPr>
        <p:spPr bwMode="auto">
          <a:xfrm>
            <a:off x="4765675" y="3459163"/>
            <a:ext cx="755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Left atrium</a:t>
            </a:r>
          </a:p>
        </p:txBody>
      </p:sp>
      <p:sp>
        <p:nvSpPr>
          <p:cNvPr id="15412" name="TextBox 504"/>
          <p:cNvSpPr txBox="1">
            <a:spLocks noChangeArrowheads="1"/>
          </p:cNvSpPr>
          <p:nvPr/>
        </p:nvSpPr>
        <p:spPr bwMode="auto">
          <a:xfrm>
            <a:off x="4765675" y="3675063"/>
            <a:ext cx="815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Aortic valve</a:t>
            </a:r>
          </a:p>
        </p:txBody>
      </p:sp>
      <p:sp>
        <p:nvSpPr>
          <p:cNvPr id="15413" name="TextBox 505"/>
          <p:cNvSpPr txBox="1">
            <a:spLocks noChangeArrowheads="1"/>
          </p:cNvSpPr>
          <p:nvPr/>
        </p:nvSpPr>
        <p:spPr bwMode="auto">
          <a:xfrm>
            <a:off x="4765675" y="4011613"/>
            <a:ext cx="8953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Left AV valve</a:t>
            </a:r>
          </a:p>
        </p:txBody>
      </p:sp>
      <p:sp>
        <p:nvSpPr>
          <p:cNvPr id="15414" name="TextBox 506"/>
          <p:cNvSpPr txBox="1">
            <a:spLocks noChangeArrowheads="1"/>
          </p:cNvSpPr>
          <p:nvPr/>
        </p:nvSpPr>
        <p:spPr bwMode="auto">
          <a:xfrm>
            <a:off x="4765675" y="4513263"/>
            <a:ext cx="889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Left ventricle</a:t>
            </a:r>
          </a:p>
        </p:txBody>
      </p:sp>
      <p:sp>
        <p:nvSpPr>
          <p:cNvPr id="15415" name="TextBox 507"/>
          <p:cNvSpPr txBox="1">
            <a:spLocks noChangeArrowheads="1"/>
          </p:cNvSpPr>
          <p:nvPr/>
        </p:nvSpPr>
        <p:spPr bwMode="auto">
          <a:xfrm>
            <a:off x="6450013" y="4721225"/>
            <a:ext cx="247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3  </a:t>
            </a:r>
          </a:p>
        </p:txBody>
      </p:sp>
      <p:pic>
        <p:nvPicPr>
          <p:cNvPr id="15416" name="Picture 911" descr="\\172.16.3.215\data4\Graphics\Powerpoint\MH_DCM\MH_DCM-TEXTEDIT PROJECTS\SALADIN 7e\Processed files\chapt19\chapt19_textedit\png\sal03717_19_09_arrow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0" y="2560638"/>
            <a:ext cx="1746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7" name="Picture 912" descr="\\172.16.3.215\data4\Graphics\Powerpoint\MH_DCM\MH_DCM-TEXTEDIT PROJECTS\SALADIN 7e\Processed files\chapt19\chapt19_textedit\png\sal03717_19_09_arrow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4300" y="3917950"/>
            <a:ext cx="3810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8" name="Picture 913" descr="\\172.16.3.215\data4\Graphics\Powerpoint\MH_DCM\MH_DCM-TEXTEDIT PROJECTS\SALADIN 7e\Processed files\chapt19\chapt19_textedit\png\sal03717_19_09_arrow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7125" y="4489450"/>
            <a:ext cx="358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9" name="Picture 914" descr="\\172.16.3.215\data4\Graphics\Powerpoint\MH_DCM\MH_DCM-TEXTEDIT PROJECTS\SALADIN 7e\Processed files\chapt19\chapt19_textedit\png\sal03717_19_09_arrow0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90938" y="3816350"/>
            <a:ext cx="2444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0" name="Picture 915" descr="\\172.16.3.215\data4\Graphics\Powerpoint\MH_DCM\MH_DCM-TEXTEDIT PROJECTS\SALADIN 7e\Processed files\chapt19\chapt19_textedit\png\sal03717_19_09_arrow0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49450" y="4332288"/>
            <a:ext cx="11906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1" name="Picture 916" descr="\\172.16.3.215\data4\Graphics\Powerpoint\MH_DCM\MH_DCM-TEXTEDIT PROJECTS\SALADIN 7e\Processed files\chapt19\chapt19_textedit\png\sal03717_19_09_arrow0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0400" y="3124200"/>
            <a:ext cx="5207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2" name="Picture 917" descr="\\172.16.3.215\data4\Graphics\Powerpoint\MH_DCM\MH_DCM-TEXTEDIT PROJECTS\SALADIN 7e\Processed files\chapt19\chapt19_textedit\png\sal03717_19_09_arrow0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0400" y="3617913"/>
            <a:ext cx="3873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3" name="Picture 919" descr="\\172.16.3.215\data4\Graphics\Powerpoint\MH_DCM\MH_DCM-TEXTEDIT PROJECTS\SALADIN 7e\Processed files\chapt19\chapt19_textedit\png\sal03717_19_09_arrow0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42975" y="2047875"/>
            <a:ext cx="12033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4" name="Picture 921" descr="\\172.16.3.215\data4\Graphics\Powerpoint\MH_DCM\MH_DCM-TEXTEDIT PROJECTS\SALADIN 7e\Processed files\chapt19\chapt19_textedit\png\sal03717_19_09_arrow1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49675" y="2847975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5" name="Picture 922" descr="\\172.16.3.215\data4\Graphics\Powerpoint\MH_DCM\MH_DCM-TEXTEDIT PROJECTS\SALADIN 7e\Processed files\chapt19\chapt19_textedit\png\sal03717_19_09_arrow12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0" y="5429250"/>
            <a:ext cx="25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6" name="Picture 925" descr="\\172.16.3.215\data4\Graphics\Powerpoint\MH_DCM\MH_DCM-TEXTEDIT PROJECTS\SALADIN 7e\Processed files\chapt19\chapt19_textedit\png\sal03717_19_09_arrow15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49575" y="2497138"/>
            <a:ext cx="4000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7" name="Picture 926" descr="\\172.16.3.215\data4\Graphics\Powerpoint\MH_DCM\MH_DCM-TEXTEDIT PROJECTS\SALADIN 7e\Processed files\chapt19\chapt19_textedit\png\sal03717_19_09_arrow16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32000" y="1120775"/>
            <a:ext cx="485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8" name="Picture 927" descr="\\172.16.3.215\data4\Graphics\Powerpoint\MH_DCM\MH_DCM-TEXTEDIT PROJECTS\SALADIN 7e\Processed files\chapt19\chapt19_textedit\png\sal03717_19_09_arrow17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82850" y="1847850"/>
            <a:ext cx="8032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9" name="Picture 928" descr="\\172.16.3.215\data4\Graphics\Powerpoint\MH_DCM\MH_DCM-TEXTEDIT PROJECTS\SALADIN 7e\Processed files\chapt19\chapt19_textedit\png\sal03717_19_09_arrow18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32100" y="1050925"/>
            <a:ext cx="4603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0" name="Picture 929" descr="\\172.16.3.215\data4\Graphics\Powerpoint\MH_DCM\MH_DCM-TEXTEDIT PROJECTS\SALADIN 7e\Processed files\chapt19\chapt19_textedit\png\sal03717_19_09_arrow19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679700" y="923925"/>
            <a:ext cx="16192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1" name="Picture 930" descr="\\172.16.3.215\data4\Graphics\Powerpoint\MH_DCM\MH_DCM-TEXTEDIT PROJECTS\SALADIN 7e\Processed files\chapt19\chapt19_textedit\png\sal03717_19_09_arrow20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97125" y="2679700"/>
            <a:ext cx="12604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32" name="Rectangle 5"/>
          <p:cNvSpPr>
            <a:spLocks noChangeArrowheads="1"/>
          </p:cNvSpPr>
          <p:nvPr/>
        </p:nvSpPr>
        <p:spPr bwMode="auto">
          <a:xfrm>
            <a:off x="690563" y="590550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5433" name="Freeform 485"/>
          <p:cNvSpPr>
            <a:spLocks/>
          </p:cNvSpPr>
          <p:nvPr/>
        </p:nvSpPr>
        <p:spPr bwMode="auto">
          <a:xfrm>
            <a:off x="517525" y="1752600"/>
            <a:ext cx="1771650" cy="417513"/>
          </a:xfrm>
          <a:custGeom>
            <a:avLst/>
            <a:gdLst>
              <a:gd name="T0" fmla="*/ 0 w 1115"/>
              <a:gd name="T1" fmla="*/ 0 h 263"/>
              <a:gd name="T2" fmla="*/ 2147483647 w 1115"/>
              <a:gd name="T3" fmla="*/ 0 h 263"/>
              <a:gd name="T4" fmla="*/ 2147483647 w 1115"/>
              <a:gd name="T5" fmla="*/ 2147483647 h 263"/>
              <a:gd name="T6" fmla="*/ 0 60000 65536"/>
              <a:gd name="T7" fmla="*/ 0 60000 65536"/>
              <a:gd name="T8" fmla="*/ 0 60000 65536"/>
              <a:gd name="T9" fmla="*/ 0 w 1115"/>
              <a:gd name="T10" fmla="*/ 0 h 263"/>
              <a:gd name="T11" fmla="*/ 1115 w 1115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5" h="263">
                <a:moveTo>
                  <a:pt x="0" y="0"/>
                </a:moveTo>
                <a:lnTo>
                  <a:pt x="800" y="0"/>
                </a:lnTo>
                <a:lnTo>
                  <a:pt x="1115" y="26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4" name="Line 486"/>
          <p:cNvSpPr>
            <a:spLocks noChangeShapeType="1"/>
          </p:cNvSpPr>
          <p:nvPr/>
        </p:nvSpPr>
        <p:spPr bwMode="auto">
          <a:xfrm>
            <a:off x="723900" y="2817813"/>
            <a:ext cx="857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5" name="Freeform 488"/>
          <p:cNvSpPr>
            <a:spLocks/>
          </p:cNvSpPr>
          <p:nvPr/>
        </p:nvSpPr>
        <p:spPr bwMode="auto">
          <a:xfrm>
            <a:off x="635000" y="5508625"/>
            <a:ext cx="819150" cy="115888"/>
          </a:xfrm>
          <a:custGeom>
            <a:avLst/>
            <a:gdLst>
              <a:gd name="T0" fmla="*/ 0 w 516"/>
              <a:gd name="T1" fmla="*/ 2147483647 h 73"/>
              <a:gd name="T2" fmla="*/ 2147483647 w 516"/>
              <a:gd name="T3" fmla="*/ 2147483647 h 73"/>
              <a:gd name="T4" fmla="*/ 2147483647 w 516"/>
              <a:gd name="T5" fmla="*/ 0 h 73"/>
              <a:gd name="T6" fmla="*/ 0 60000 65536"/>
              <a:gd name="T7" fmla="*/ 0 60000 65536"/>
              <a:gd name="T8" fmla="*/ 0 60000 65536"/>
              <a:gd name="T9" fmla="*/ 0 w 516"/>
              <a:gd name="T10" fmla="*/ 0 h 73"/>
              <a:gd name="T11" fmla="*/ 516 w 516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73">
                <a:moveTo>
                  <a:pt x="0" y="73"/>
                </a:moveTo>
                <a:lnTo>
                  <a:pt x="247" y="73"/>
                </a:lnTo>
                <a:lnTo>
                  <a:pt x="51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6" name="Line 489"/>
          <p:cNvSpPr>
            <a:spLocks noChangeShapeType="1"/>
          </p:cNvSpPr>
          <p:nvPr/>
        </p:nvSpPr>
        <p:spPr bwMode="auto">
          <a:xfrm>
            <a:off x="727075" y="4791075"/>
            <a:ext cx="11303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7" name="Line 490"/>
          <p:cNvSpPr>
            <a:spLocks noChangeShapeType="1"/>
          </p:cNvSpPr>
          <p:nvPr/>
        </p:nvSpPr>
        <p:spPr bwMode="auto">
          <a:xfrm flipH="1">
            <a:off x="558800" y="4289425"/>
            <a:ext cx="8731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8" name="Freeform 499"/>
          <p:cNvSpPr>
            <a:spLocks/>
          </p:cNvSpPr>
          <p:nvPr/>
        </p:nvSpPr>
        <p:spPr bwMode="auto">
          <a:xfrm>
            <a:off x="530225" y="3328988"/>
            <a:ext cx="619125" cy="176212"/>
          </a:xfrm>
          <a:custGeom>
            <a:avLst/>
            <a:gdLst>
              <a:gd name="T0" fmla="*/ 0 w 390"/>
              <a:gd name="T1" fmla="*/ 0 h 111"/>
              <a:gd name="T2" fmla="*/ 2147483647 w 390"/>
              <a:gd name="T3" fmla="*/ 0 h 111"/>
              <a:gd name="T4" fmla="*/ 2147483647 w 390"/>
              <a:gd name="T5" fmla="*/ 2147483647 h 111"/>
              <a:gd name="T6" fmla="*/ 0 60000 65536"/>
              <a:gd name="T7" fmla="*/ 0 60000 65536"/>
              <a:gd name="T8" fmla="*/ 0 60000 65536"/>
              <a:gd name="T9" fmla="*/ 0 w 390"/>
              <a:gd name="T10" fmla="*/ 0 h 111"/>
              <a:gd name="T11" fmla="*/ 390 w 390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111">
                <a:moveTo>
                  <a:pt x="0" y="0"/>
                </a:moveTo>
                <a:lnTo>
                  <a:pt x="260" y="0"/>
                </a:lnTo>
                <a:lnTo>
                  <a:pt x="390" y="1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9" name="Line 500"/>
          <p:cNvSpPr>
            <a:spLocks noChangeShapeType="1"/>
          </p:cNvSpPr>
          <p:nvPr/>
        </p:nvSpPr>
        <p:spPr bwMode="auto">
          <a:xfrm>
            <a:off x="533400" y="5210175"/>
            <a:ext cx="1803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440" name="Picture 920" descr="\\172.16.3.215\data4\Graphics\Powerpoint\MH_DCM\MH_DCM-TEXTEDIT PROJECTS\SALADIN 7e\Processed files\chapt19\chapt19_textedit\png\sal03717_19_09_arrow10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902075" y="3213100"/>
            <a:ext cx="762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1" name="Picture 924" descr="\\172.16.3.215\data4\Graphics\Powerpoint\MH_DCM\MH_DCM-TEXTEDIT PROJECTS\SALADIN 7e\Processed files\chapt19\chapt19_textedit\png\sal03717_19_09_arrow14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355975" y="2325688"/>
            <a:ext cx="1241425" cy="4000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5442" name="Line 494"/>
          <p:cNvSpPr>
            <a:spLocks noChangeShapeType="1"/>
          </p:cNvSpPr>
          <p:nvPr/>
        </p:nvSpPr>
        <p:spPr bwMode="auto">
          <a:xfrm flipH="1">
            <a:off x="4321175" y="3048000"/>
            <a:ext cx="336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3" name="Freeform 493"/>
          <p:cNvSpPr>
            <a:spLocks/>
          </p:cNvSpPr>
          <p:nvPr/>
        </p:nvSpPr>
        <p:spPr bwMode="auto">
          <a:xfrm>
            <a:off x="4298950" y="3048000"/>
            <a:ext cx="428625" cy="190500"/>
          </a:xfrm>
          <a:custGeom>
            <a:avLst/>
            <a:gdLst>
              <a:gd name="T0" fmla="*/ 2147483647 w 270"/>
              <a:gd name="T1" fmla="*/ 0 h 120"/>
              <a:gd name="T2" fmla="*/ 2147483647 w 270"/>
              <a:gd name="T3" fmla="*/ 0 h 120"/>
              <a:gd name="T4" fmla="*/ 0 w 270"/>
              <a:gd name="T5" fmla="*/ 2147483647 h 120"/>
              <a:gd name="T6" fmla="*/ 0 60000 65536"/>
              <a:gd name="T7" fmla="*/ 0 60000 65536"/>
              <a:gd name="T8" fmla="*/ 0 60000 65536"/>
              <a:gd name="T9" fmla="*/ 0 w 270"/>
              <a:gd name="T10" fmla="*/ 0 h 120"/>
              <a:gd name="T11" fmla="*/ 270 w 270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" h="120">
                <a:moveTo>
                  <a:pt x="270" y="0"/>
                </a:moveTo>
                <a:lnTo>
                  <a:pt x="223" y="0"/>
                </a:lnTo>
                <a:lnTo>
                  <a:pt x="0" y="1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4" name="Freeform 491"/>
          <p:cNvSpPr>
            <a:spLocks/>
          </p:cNvSpPr>
          <p:nvPr/>
        </p:nvSpPr>
        <p:spPr bwMode="auto">
          <a:xfrm>
            <a:off x="3454400" y="2698750"/>
            <a:ext cx="1273175" cy="220663"/>
          </a:xfrm>
          <a:custGeom>
            <a:avLst/>
            <a:gdLst>
              <a:gd name="T0" fmla="*/ 2147483647 w 802"/>
              <a:gd name="T1" fmla="*/ 0 h 139"/>
              <a:gd name="T2" fmla="*/ 2147483647 w 802"/>
              <a:gd name="T3" fmla="*/ 0 h 139"/>
              <a:gd name="T4" fmla="*/ 0 w 802"/>
              <a:gd name="T5" fmla="*/ 2147483647 h 139"/>
              <a:gd name="T6" fmla="*/ 0 60000 65536"/>
              <a:gd name="T7" fmla="*/ 0 60000 65536"/>
              <a:gd name="T8" fmla="*/ 0 60000 65536"/>
              <a:gd name="T9" fmla="*/ 0 w 802"/>
              <a:gd name="T10" fmla="*/ 0 h 139"/>
              <a:gd name="T11" fmla="*/ 802 w 802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2" h="139">
                <a:moveTo>
                  <a:pt x="802" y="0"/>
                </a:moveTo>
                <a:lnTo>
                  <a:pt x="680" y="0"/>
                </a:lnTo>
                <a:lnTo>
                  <a:pt x="0" y="13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5" name="Line 497"/>
          <p:cNvSpPr>
            <a:spLocks noChangeShapeType="1"/>
          </p:cNvSpPr>
          <p:nvPr/>
        </p:nvSpPr>
        <p:spPr bwMode="auto">
          <a:xfrm flipH="1">
            <a:off x="3968750" y="3562350"/>
            <a:ext cx="7588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6" name="Freeform 492"/>
          <p:cNvSpPr>
            <a:spLocks/>
          </p:cNvSpPr>
          <p:nvPr/>
        </p:nvSpPr>
        <p:spPr bwMode="auto">
          <a:xfrm>
            <a:off x="3670300" y="1873250"/>
            <a:ext cx="1057275" cy="442913"/>
          </a:xfrm>
          <a:custGeom>
            <a:avLst/>
            <a:gdLst>
              <a:gd name="T0" fmla="*/ 2147483647 w 666"/>
              <a:gd name="T1" fmla="*/ 0 h 279"/>
              <a:gd name="T2" fmla="*/ 2147483647 w 666"/>
              <a:gd name="T3" fmla="*/ 0 h 279"/>
              <a:gd name="T4" fmla="*/ 0 w 666"/>
              <a:gd name="T5" fmla="*/ 2147483647 h 279"/>
              <a:gd name="T6" fmla="*/ 0 60000 65536"/>
              <a:gd name="T7" fmla="*/ 0 60000 65536"/>
              <a:gd name="T8" fmla="*/ 0 60000 65536"/>
              <a:gd name="T9" fmla="*/ 0 w 666"/>
              <a:gd name="T10" fmla="*/ 0 h 279"/>
              <a:gd name="T11" fmla="*/ 666 w 666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279">
                <a:moveTo>
                  <a:pt x="666" y="0"/>
                </a:moveTo>
                <a:lnTo>
                  <a:pt x="360" y="0"/>
                </a:lnTo>
                <a:lnTo>
                  <a:pt x="0" y="27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7" name="Freeform 495"/>
          <p:cNvSpPr>
            <a:spLocks/>
          </p:cNvSpPr>
          <p:nvPr/>
        </p:nvSpPr>
        <p:spPr bwMode="auto">
          <a:xfrm>
            <a:off x="3556000" y="3770313"/>
            <a:ext cx="1171575" cy="61912"/>
          </a:xfrm>
          <a:custGeom>
            <a:avLst/>
            <a:gdLst>
              <a:gd name="T0" fmla="*/ 2147483647 w 739"/>
              <a:gd name="T1" fmla="*/ 0 h 39"/>
              <a:gd name="T2" fmla="*/ 2147483647 w 739"/>
              <a:gd name="T3" fmla="*/ 0 h 39"/>
              <a:gd name="T4" fmla="*/ 0 w 739"/>
              <a:gd name="T5" fmla="*/ 2147483647 h 39"/>
              <a:gd name="T6" fmla="*/ 0 60000 65536"/>
              <a:gd name="T7" fmla="*/ 0 60000 65536"/>
              <a:gd name="T8" fmla="*/ 0 60000 65536"/>
              <a:gd name="T9" fmla="*/ 0 w 739"/>
              <a:gd name="T10" fmla="*/ 0 h 39"/>
              <a:gd name="T11" fmla="*/ 739 w 739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9" h="39">
                <a:moveTo>
                  <a:pt x="739" y="0"/>
                </a:moveTo>
                <a:lnTo>
                  <a:pt x="173" y="0"/>
                </a:lnTo>
                <a:lnTo>
                  <a:pt x="0" y="3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8" name="Line 496"/>
          <p:cNvSpPr>
            <a:spLocks noChangeShapeType="1"/>
          </p:cNvSpPr>
          <p:nvPr/>
        </p:nvSpPr>
        <p:spPr bwMode="auto">
          <a:xfrm flipH="1">
            <a:off x="3949700" y="4094163"/>
            <a:ext cx="777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9" name="Line 498"/>
          <p:cNvSpPr>
            <a:spLocks noChangeShapeType="1"/>
          </p:cNvSpPr>
          <p:nvPr/>
        </p:nvSpPr>
        <p:spPr bwMode="auto">
          <a:xfrm flipH="1">
            <a:off x="4184650" y="4613275"/>
            <a:ext cx="542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50" name="TextBox 451"/>
          <p:cNvSpPr txBox="1">
            <a:spLocks noChangeArrowheads="1"/>
          </p:cNvSpPr>
          <p:nvPr/>
        </p:nvSpPr>
        <p:spPr bwMode="auto">
          <a:xfrm>
            <a:off x="171450" y="1677988"/>
            <a:ext cx="428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Aorta</a:t>
            </a:r>
          </a:p>
        </p:txBody>
      </p:sp>
      <p:sp>
        <p:nvSpPr>
          <p:cNvPr id="15451" name="TextBox 483"/>
          <p:cNvSpPr txBox="1">
            <a:spLocks noChangeArrowheads="1"/>
          </p:cNvSpPr>
          <p:nvPr/>
        </p:nvSpPr>
        <p:spPr bwMode="auto">
          <a:xfrm>
            <a:off x="1049338" y="2259013"/>
            <a:ext cx="163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5</a:t>
            </a:r>
          </a:p>
        </p:txBody>
      </p:sp>
      <p:sp>
        <p:nvSpPr>
          <p:cNvPr id="15452" name="TextBox 485"/>
          <p:cNvSpPr txBox="1">
            <a:spLocks noChangeArrowheads="1"/>
          </p:cNvSpPr>
          <p:nvPr/>
        </p:nvSpPr>
        <p:spPr bwMode="auto">
          <a:xfrm>
            <a:off x="1687513" y="1973263"/>
            <a:ext cx="23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11</a:t>
            </a:r>
          </a:p>
        </p:txBody>
      </p:sp>
      <p:pic>
        <p:nvPicPr>
          <p:cNvPr id="15453" name="Picture 918" descr="\\172.16.3.215\data4\Graphics\Powerpoint\MH_DCM\MH_DCM-TEXTEDIT PROJECTS\SALADIN 7e\Processed files\chapt19\chapt19_textedit\png\sal03717_19_09_arrow08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666875" y="1835150"/>
            <a:ext cx="177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54" name="TextBox 484"/>
          <p:cNvSpPr txBox="1">
            <a:spLocks noChangeArrowheads="1"/>
          </p:cNvSpPr>
          <p:nvPr/>
        </p:nvSpPr>
        <p:spPr bwMode="auto">
          <a:xfrm>
            <a:off x="2419350" y="1031875"/>
            <a:ext cx="2333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10</a:t>
            </a:r>
          </a:p>
        </p:txBody>
      </p:sp>
      <p:sp>
        <p:nvSpPr>
          <p:cNvPr id="15455" name="TextBox 486"/>
          <p:cNvSpPr txBox="1">
            <a:spLocks noChangeArrowheads="1"/>
          </p:cNvSpPr>
          <p:nvPr/>
        </p:nvSpPr>
        <p:spPr bwMode="auto">
          <a:xfrm>
            <a:off x="4068763" y="2271713"/>
            <a:ext cx="163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5</a:t>
            </a:r>
          </a:p>
        </p:txBody>
      </p:sp>
      <p:sp>
        <p:nvSpPr>
          <p:cNvPr id="15456" name="TextBox 491"/>
          <p:cNvSpPr txBox="1">
            <a:spLocks noChangeArrowheads="1"/>
          </p:cNvSpPr>
          <p:nvPr/>
        </p:nvSpPr>
        <p:spPr bwMode="auto">
          <a:xfrm>
            <a:off x="2914650" y="3957638"/>
            <a:ext cx="163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3</a:t>
            </a:r>
          </a:p>
        </p:txBody>
      </p:sp>
      <p:sp>
        <p:nvSpPr>
          <p:cNvPr id="15457" name="TextBox 492"/>
          <p:cNvSpPr txBox="1">
            <a:spLocks noChangeArrowheads="1"/>
          </p:cNvSpPr>
          <p:nvPr/>
        </p:nvSpPr>
        <p:spPr bwMode="auto">
          <a:xfrm>
            <a:off x="3259138" y="2970213"/>
            <a:ext cx="163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4</a:t>
            </a:r>
          </a:p>
        </p:txBody>
      </p:sp>
      <p:sp>
        <p:nvSpPr>
          <p:cNvPr id="15458" name="TextBox 493"/>
          <p:cNvSpPr txBox="1">
            <a:spLocks noChangeArrowheads="1"/>
          </p:cNvSpPr>
          <p:nvPr/>
        </p:nvSpPr>
        <p:spPr bwMode="auto">
          <a:xfrm>
            <a:off x="4187825" y="3041650"/>
            <a:ext cx="163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6</a:t>
            </a:r>
          </a:p>
        </p:txBody>
      </p:sp>
      <p:sp>
        <p:nvSpPr>
          <p:cNvPr id="15459" name="TextBox 494"/>
          <p:cNvSpPr txBox="1">
            <a:spLocks noChangeArrowheads="1"/>
          </p:cNvSpPr>
          <p:nvPr/>
        </p:nvSpPr>
        <p:spPr bwMode="auto">
          <a:xfrm>
            <a:off x="3944938" y="3887788"/>
            <a:ext cx="163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7</a:t>
            </a:r>
          </a:p>
        </p:txBody>
      </p:sp>
      <p:sp>
        <p:nvSpPr>
          <p:cNvPr id="15460" name="TextBox 495"/>
          <p:cNvSpPr txBox="1">
            <a:spLocks noChangeArrowheads="1"/>
          </p:cNvSpPr>
          <p:nvPr/>
        </p:nvSpPr>
        <p:spPr bwMode="auto">
          <a:xfrm>
            <a:off x="3595688" y="4332288"/>
            <a:ext cx="163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8</a:t>
            </a:r>
          </a:p>
        </p:txBody>
      </p:sp>
      <p:sp>
        <p:nvSpPr>
          <p:cNvPr id="15461" name="Line 471"/>
          <p:cNvSpPr>
            <a:spLocks noChangeShapeType="1"/>
          </p:cNvSpPr>
          <p:nvPr/>
        </p:nvSpPr>
        <p:spPr bwMode="auto">
          <a:xfrm flipH="1">
            <a:off x="942975" y="3278188"/>
            <a:ext cx="219075" cy="539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62" name="TextBox 488"/>
          <p:cNvSpPr txBox="1">
            <a:spLocks noChangeArrowheads="1"/>
          </p:cNvSpPr>
          <p:nvPr/>
        </p:nvSpPr>
        <p:spPr bwMode="auto">
          <a:xfrm>
            <a:off x="1236663" y="3232150"/>
            <a:ext cx="163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6</a:t>
            </a:r>
          </a:p>
        </p:txBody>
      </p:sp>
      <p:sp>
        <p:nvSpPr>
          <p:cNvPr id="15463" name="TextBox 490"/>
          <p:cNvSpPr txBox="1">
            <a:spLocks noChangeArrowheads="1"/>
          </p:cNvSpPr>
          <p:nvPr/>
        </p:nvSpPr>
        <p:spPr bwMode="auto">
          <a:xfrm>
            <a:off x="1997075" y="3562350"/>
            <a:ext cx="165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</a:t>
            </a:r>
          </a:p>
        </p:txBody>
      </p:sp>
      <p:sp>
        <p:nvSpPr>
          <p:cNvPr id="15464" name="TextBox 496"/>
          <p:cNvSpPr txBox="1">
            <a:spLocks noChangeArrowheads="1"/>
          </p:cNvSpPr>
          <p:nvPr/>
        </p:nvSpPr>
        <p:spPr bwMode="auto">
          <a:xfrm>
            <a:off x="2251075" y="4640263"/>
            <a:ext cx="16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2</a:t>
            </a:r>
          </a:p>
        </p:txBody>
      </p:sp>
      <p:sp>
        <p:nvSpPr>
          <p:cNvPr id="15465" name="TextBox 497"/>
          <p:cNvSpPr txBox="1">
            <a:spLocks noChangeArrowheads="1"/>
          </p:cNvSpPr>
          <p:nvPr/>
        </p:nvSpPr>
        <p:spPr bwMode="auto">
          <a:xfrm>
            <a:off x="1349375" y="5657850"/>
            <a:ext cx="23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11</a:t>
            </a:r>
          </a:p>
        </p:txBody>
      </p:sp>
      <p:sp>
        <p:nvSpPr>
          <p:cNvPr id="15466" name="Line 487"/>
          <p:cNvSpPr>
            <a:spLocks noChangeShapeType="1"/>
          </p:cNvSpPr>
          <p:nvPr/>
        </p:nvSpPr>
        <p:spPr bwMode="auto">
          <a:xfrm flipH="1">
            <a:off x="942975" y="3275013"/>
            <a:ext cx="219075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467" name="Picture 107" descr="Z:\Graphics\Powerpoint\MH_DCM\MH_DCM-TEXTEDIT PROJECTS\SALADIN 7e\Processed files\chapt19\chapt19_textedit\png\sal03717_19_09_arrow13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922588" y="3481388"/>
            <a:ext cx="3413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9&amp;#x0D;&amp;#x0A;FlexArt&amp;quot;&quot;/&gt;&lt;property id=&quot;20307&quot; value=&quot;257&quot;/&gt;&lt;/object&gt;&lt;object type=&quot;3&quot; unique_id=&quot;154456&quot;&gt;&lt;property id=&quot;20148&quot; value=&quot;5&quot;/&gt;&lt;property id=&quot;20300&quot; value=&quot;Slide 2 - &amp;quot;Co 19       &amp;quot;&quot;/&gt;&lt;property id=&quot;20307&quot; value=&quot;264&quot;/&gt;&lt;/object&gt;&lt;object type=&quot;3&quot; unique_id=&quot;204344&quot;&gt;&lt;property id=&quot;20148&quot; value=&quot;5&quot;/&gt;&lt;property id=&quot;20300&quot; value=&quot;Slide 3 - &amp;quot;Fig. 19.1&amp;quot;&quot;/&gt;&lt;property id=&quot;20307&quot; value=&quot;265&quot;/&gt;&lt;/object&gt;&lt;object type=&quot;3&quot; unique_id=&quot;204345&quot;&gt;&lt;property id=&quot;20148&quot; value=&quot;5&quot;/&gt;&lt;property id=&quot;20300&quot; value=&quot;Slide 4 - &amp;quot;Fig. 19.2&amp;quot;&quot;/&gt;&lt;property id=&quot;20307&quot; value=&quot;266&quot;/&gt;&lt;/object&gt;&lt;object type=&quot;3&quot; unique_id=&quot;204346&quot;&gt;&lt;property id=&quot;20148&quot; value=&quot;5&quot;/&gt;&lt;property id=&quot;20300&quot; value=&quot;Slide 5 - &amp;quot;Fig. 19.3&amp;quot;&quot;/&gt;&lt;property id=&quot;20307&quot; value=&quot;267&quot;/&gt;&lt;/object&gt;&lt;object type=&quot;3&quot; unique_id=&quot;204347&quot;&gt;&lt;property id=&quot;20148&quot; value=&quot;5&quot;/&gt;&lt;property id=&quot;20300&quot; value=&quot;Slide 6 - &amp;quot;Fig. 19.4&amp;quot;&quot;/&gt;&lt;property id=&quot;20307&quot; value=&quot;268&quot;/&gt;&lt;/object&gt;&lt;object type=&quot;3&quot; unique_id=&quot;204348&quot;&gt;&lt;property id=&quot;20148&quot; value=&quot;5&quot;/&gt;&lt;property id=&quot;20300&quot; value=&quot;Slide 7 - &amp;quot;Fig. 19.5&amp;quot;&quot;/&gt;&lt;property id=&quot;20307&quot; value=&quot;269&quot;/&gt;&lt;/object&gt;&lt;object type=&quot;3&quot; unique_id=&quot;204349&quot;&gt;&lt;property id=&quot;20148&quot; value=&quot;5&quot;/&gt;&lt;property id=&quot;20300&quot; value=&quot;Slide 8 - &amp;quot;Fig. 19.6&amp;quot;&quot;/&gt;&lt;property id=&quot;20307&quot; value=&quot;270&quot;/&gt;&lt;/object&gt;&lt;object type=&quot;3&quot; unique_id=&quot;204350&quot;&gt;&lt;property id=&quot;20148&quot; value=&quot;5&quot;/&gt;&lt;property id=&quot;20300&quot; value=&quot;Slide 9 - &amp;quot;Fig. 19.7&amp;quot;&quot;/&gt;&lt;property id=&quot;20307&quot; value=&quot;271&quot;/&gt;&lt;/object&gt;&lt;object type=&quot;3&quot; unique_id=&quot;204351&quot;&gt;&lt;property id=&quot;20148&quot; value=&quot;5&quot;/&gt;&lt;property id=&quot;20300&quot; value=&quot;Slide 10 - &amp;quot;Fig. 19.8&amp;quot;&quot;/&gt;&lt;property id=&quot;20307&quot; value=&quot;272&quot;/&gt;&lt;/object&gt;&lt;object type=&quot;3&quot; unique_id=&quot;204352&quot;&gt;&lt;property id=&quot;20148&quot; value=&quot;5&quot;/&gt;&lt;property id=&quot;20300&quot; value=&quot;Slide 11 - &amp;quot;Fig. 19.9&amp;quot;&quot;/&gt;&lt;property id=&quot;20307&quot; value=&quot;273&quot;/&gt;&lt;/object&gt;&lt;object type=&quot;3&quot; unique_id=&quot;204353&quot;&gt;&lt;property id=&quot;20148&quot; value=&quot;5&quot;/&gt;&lt;property id=&quot;20300&quot; value=&quot;Slide 12 - &amp;quot;Fig. 19.10&amp;quot;&quot;/&gt;&lt;property id=&quot;20307&quot; value=&quot;274&quot;/&gt;&lt;/object&gt;&lt;object type=&quot;3&quot; unique_id=&quot;204354&quot;&gt;&lt;property id=&quot;20148&quot; value=&quot;5&quot;/&gt;&lt;property id=&quot;20300&quot; value=&quot;Slide 13 - &amp;quot;Fig. 19.11&amp;quot;&quot;/&gt;&lt;property id=&quot;20307&quot; value=&quot;275&quot;/&gt;&lt;/object&gt;&lt;object type=&quot;3&quot; unique_id=&quot;204355&quot;&gt;&lt;property id=&quot;20148&quot; value=&quot;5&quot;/&gt;&lt;property id=&quot;20300&quot; value=&quot;Slide 14 - &amp;quot;Fig. 19.12&amp;quot;&quot;/&gt;&lt;property id=&quot;20307&quot; value=&quot;276&quot;/&gt;&lt;/object&gt;&lt;object type=&quot;3&quot; unique_id=&quot;204356&quot;&gt;&lt;property id=&quot;20148&quot; value=&quot;5&quot;/&gt;&lt;property id=&quot;20300&quot; value=&quot;Slide 15 - &amp;quot;Fig. 19.13&amp;quot;&quot;/&gt;&lt;property id=&quot;20307&quot; value=&quot;277&quot;/&gt;&lt;/object&gt;&lt;object type=&quot;3&quot; unique_id=&quot;204357&quot;&gt;&lt;property id=&quot;20148&quot; value=&quot;5&quot;/&gt;&lt;property id=&quot;20300&quot; value=&quot;Slide 16 - &amp;quot;Fig. 19.14&amp;quot;&quot;/&gt;&lt;property id=&quot;20307&quot; value=&quot;278&quot;/&gt;&lt;/object&gt;&lt;object type=&quot;3&quot; unique_id=&quot;204358&quot;&gt;&lt;property id=&quot;20148&quot; value=&quot;5&quot;/&gt;&lt;property id=&quot;20300&quot; value=&quot;Slide 17 - &amp;quot;Fig. 19.15&amp;quot;&quot;/&gt;&lt;property id=&quot;20307&quot; value=&quot;280&quot;/&gt;&lt;/object&gt;&lt;object type=&quot;3&quot; unique_id=&quot;204359&quot;&gt;&lt;property id=&quot;20148&quot; value=&quot;5&quot;/&gt;&lt;property id=&quot;20300&quot; value=&quot;Slide 18 - &amp;quot;Fig. 19.16&amp;quot;&quot;/&gt;&lt;property id=&quot;20307&quot; value=&quot;281&quot;/&gt;&lt;/object&gt;&lt;object type=&quot;3&quot; unique_id=&quot;204360&quot;&gt;&lt;property id=&quot;20148&quot; value=&quot;5&quot;/&gt;&lt;property id=&quot;20300&quot; value=&quot;Slide 19 - &amp;quot;Fig. 19.17&amp;quot;&quot;/&gt;&lt;property id=&quot;20307&quot; value=&quot;282&quot;/&gt;&lt;/object&gt;&lt;object type=&quot;3&quot; unique_id=&quot;204361&quot;&gt;&lt;property id=&quot;20148&quot; value=&quot;5&quot;/&gt;&lt;property id=&quot;20300&quot; value=&quot;Slide 20 - &amp;quot;Fig. 19.18&amp;quot;&quot;/&gt;&lt;property id=&quot;20307&quot; value=&quot;283&quot;/&gt;&lt;/object&gt;&lt;object type=&quot;3&quot; unique_id=&quot;204362&quot;&gt;&lt;property id=&quot;20148&quot; value=&quot;5&quot;/&gt;&lt;property id=&quot;20300&quot; value=&quot;Slide 21 - &amp;quot;Fig. 19.19&amp;quot;&quot;/&gt;&lt;property id=&quot;20307&quot; value=&quot;284&quot;/&gt;&lt;/object&gt;&lt;object type=&quot;3&quot; unique_id=&quot;204363&quot;&gt;&lt;property id=&quot;20148&quot; value=&quot;5&quot;/&gt;&lt;property id=&quot;20300&quot; value=&quot;Slide 22 - &amp;quot;Fig. 19.20&amp;quot;&quot;/&gt;&lt;property id=&quot;20307&quot; value=&quot;285&quot;/&gt;&lt;/object&gt;&lt;object type=&quot;3&quot; unique_id=&quot;204364&quot;&gt;&lt;property id=&quot;20148&quot; value=&quot;5&quot;/&gt;&lt;property id=&quot;20300&quot; value=&quot;Slide 23 - &amp;quot;Fig. 19.21&amp;quot;&quot;/&gt;&lt;property id=&quot;20307&quot; value=&quot;286&quot;/&gt;&lt;/object&gt;&lt;object type=&quot;3&quot; unique_id=&quot;204365&quot;&gt;&lt;property id=&quot;20148&quot; value=&quot;5&quot;/&gt;&lt;property id=&quot;20300&quot; value=&quot;Slide 24 - &amp;quot;Table 19.1&amp;quot;&quot;/&gt;&lt;property id=&quot;20307&quot; value=&quot;287&quot;/&gt;&lt;/object&gt;&lt;object type=&quot;3&quot; unique_id=&quot;204366&quot;&gt;&lt;property id=&quot;20148&quot; value=&quot;5&quot;/&gt;&lt;property id=&quot;20300&quot; value=&quot;Slide 25 - &amp;quot;Table 19.2&amp;quot;&quot;/&gt;&lt;property id=&quot;20307&quot; value=&quot;288&quot;/&gt;&lt;/object&gt;&lt;object type=&quot;3&quot; unique_id=&quot;204367&quot;&gt;&lt;property id=&quot;20148&quot; value=&quot;5&quot;/&gt;&lt;property id=&quot;20300&quot; value=&quot;Slide 26 - &amp;quot;Fig. 19.22 &amp;quot;&quot;/&gt;&lt;property id=&quot;20307&quot; value=&quot;279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1810</Words>
  <Application>Microsoft Macintosh PowerPoint</Application>
  <PresentationFormat>On-screen Show (4:3)</PresentationFormat>
  <Paragraphs>720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ヒラギノ角ゴ Pro W3</vt:lpstr>
      <vt:lpstr>Symbol</vt:lpstr>
      <vt:lpstr>Tahoma</vt:lpstr>
      <vt:lpstr>Calibri</vt:lpstr>
      <vt:lpstr>Times New Roman</vt:lpstr>
      <vt:lpstr>Default Design</vt:lpstr>
      <vt:lpstr>Fig. 19.1</vt:lpstr>
      <vt:lpstr>Fig. 19.2</vt:lpstr>
      <vt:lpstr>Fig. 19.3</vt:lpstr>
      <vt:lpstr>Fig. 19.4</vt:lpstr>
      <vt:lpstr>Fig. 19.5</vt:lpstr>
      <vt:lpstr>Fig. 19.6</vt:lpstr>
      <vt:lpstr>Fig. 19.7</vt:lpstr>
      <vt:lpstr>Fig. 19.8</vt:lpstr>
      <vt:lpstr>Fig. 19.9</vt:lpstr>
      <vt:lpstr>Fig. 19.10</vt:lpstr>
      <vt:lpstr>Fig. 19.11</vt:lpstr>
      <vt:lpstr>Fig. 19.12</vt:lpstr>
      <vt:lpstr>Fig. 19.13</vt:lpstr>
      <vt:lpstr>Fig. 19.14</vt:lpstr>
      <vt:lpstr>Fig. 19.15</vt:lpstr>
      <vt:lpstr>Fig. 19.16</vt:lpstr>
      <vt:lpstr>Fig. 19.18</vt:lpstr>
      <vt:lpstr>Fig. 19.19</vt:lpstr>
      <vt:lpstr>Fig. 19.20</vt:lpstr>
      <vt:lpstr>Fig. 19.21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 FlexArt</dc:title>
  <dc:creator>Laser</dc:creator>
  <cp:lastModifiedBy>Ty Hoffman</cp:lastModifiedBy>
  <cp:revision>432</cp:revision>
  <dcterms:created xsi:type="dcterms:W3CDTF">2014-12-30T18:06:18Z</dcterms:created>
  <dcterms:modified xsi:type="dcterms:W3CDTF">2014-12-30T18:11:02Z</dcterms:modified>
</cp:coreProperties>
</file>