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</p:sldMasterIdLst>
  <p:notesMasterIdLst>
    <p:notesMasterId r:id="rId35"/>
  </p:notesMasterIdLst>
  <p:sldIdLst>
    <p:sldId id="265" r:id="rId2"/>
    <p:sldId id="267" r:id="rId3"/>
    <p:sldId id="266" r:id="rId4"/>
    <p:sldId id="268" r:id="rId5"/>
    <p:sldId id="269" r:id="rId6"/>
    <p:sldId id="270" r:id="rId7"/>
    <p:sldId id="271" r:id="rId8"/>
    <p:sldId id="273" r:id="rId9"/>
    <p:sldId id="274" r:id="rId10"/>
    <p:sldId id="275" r:id="rId11"/>
    <p:sldId id="276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307" r:id="rId20"/>
    <p:sldId id="287" r:id="rId21"/>
    <p:sldId id="285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7" r:id="rId31"/>
    <p:sldId id="298" r:id="rId32"/>
    <p:sldId id="306" r:id="rId33"/>
    <p:sldId id="305" r:id="rId34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FF"/>
    <a:srgbClr val="669900"/>
    <a:srgbClr val="FF0000"/>
    <a:srgbClr val="8A9EB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0155" autoAdjust="0"/>
    <p:restoredTop sz="98890" autoAdjust="0"/>
  </p:normalViewPr>
  <p:slideViewPr>
    <p:cSldViewPr snapToGrid="0" snapToObjects="1" showGuides="1">
      <p:cViewPr varScale="1">
        <p:scale>
          <a:sx n="219" d="100"/>
          <a:sy n="219" d="100"/>
        </p:scale>
        <p:origin x="-2696" y="-112"/>
      </p:cViewPr>
      <p:guideLst>
        <p:guide orient="horz" pos="1772"/>
        <p:guide pos="2904"/>
      </p:guideLst>
    </p:cSldViewPr>
  </p:slideViewPr>
  <p:outlineViewPr>
    <p:cViewPr>
      <p:scale>
        <a:sx n="33" d="100"/>
        <a:sy n="33" d="100"/>
      </p:scale>
      <p:origin x="0" y="804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gs" Target="tags/tag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70A9E56-EDE1-9945-85CD-21DF613EE347}" type="datetimeFigureOut">
              <a:rPr lang="en-US"/>
              <a:pPr/>
              <a:t>12/30/14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ADE81B44-E268-6545-96A8-6BB127AD335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CC93EE-3654-1E44-969F-1ED7A2165E61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83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BFFAFD7-CE9C-AA47-9BB7-ACE24C3244DC}" type="slidenum">
              <a:rPr lang="en-US" sz="1200" b="0"/>
              <a:pPr algn="r"/>
              <a:t>10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001DCC9-1172-CB42-B643-C1ED6D15E808}" type="slidenum">
              <a:rPr lang="en-US" sz="1200" b="0"/>
              <a:pPr algn="r"/>
              <a:t>11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0AD90EC-85E3-EE4D-B182-04E3FC072731}" type="slidenum">
              <a:rPr lang="en-US" sz="1200" b="0"/>
              <a:pPr algn="r"/>
              <a:t>12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2B0D725-0403-EA46-B4F7-36D3DFC0ED94}" type="slidenum">
              <a:rPr lang="en-US" sz="1200" b="0"/>
              <a:pPr algn="r"/>
              <a:t>13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9505003-854C-2442-810E-053BD097DB60}" type="slidenum">
              <a:rPr lang="en-US" sz="1200" b="0"/>
              <a:pPr algn="r"/>
              <a:t>14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B2CF126-D45E-C14A-84B5-1C30EFD83DAD}" type="slidenum">
              <a:rPr lang="en-US" sz="1200" b="0"/>
              <a:pPr algn="r"/>
              <a:t>15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DD3F662-9B33-8145-B240-62E78FED3DD3}" type="slidenum">
              <a:rPr lang="en-US" sz="1200" b="0"/>
              <a:pPr algn="r"/>
              <a:t>16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09FC9B6-B8D7-F943-B1D0-A7B49DA0433F}" type="slidenum">
              <a:rPr lang="en-US" sz="1200" b="0"/>
              <a:pPr algn="r"/>
              <a:t>17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04B5B72-BBEF-BB4F-B72D-54CAA67495D8}" type="slidenum">
              <a:rPr lang="en-US" sz="1200" b="0"/>
              <a:pPr algn="r"/>
              <a:t>18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75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477DFD1-DD63-DD48-9625-BF25B3CBFE65}" type="slidenum">
              <a:rPr lang="en-US" sz="1200" b="0"/>
              <a:pPr algn="r"/>
              <a:t>19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8EAA53B-D083-CA41-AF09-0B7CB5588E73}" type="slidenum">
              <a:rPr lang="en-US" sz="1200" b="0"/>
              <a:pPr algn="r"/>
              <a:t>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86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776BB96-8268-F846-8B1C-BD9232C3B3E8}" type="slidenum">
              <a:rPr lang="en-US" sz="1200" b="0"/>
              <a:pPr algn="r"/>
              <a:t>20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69225F0-DEB7-D143-8A5B-5B556B714A40}" type="slidenum">
              <a:rPr lang="en-US" sz="1200" b="0"/>
              <a:pPr algn="r"/>
              <a:t>21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ACAA9DE-2C3A-8F4F-B55C-744A0194359F}" type="slidenum">
              <a:rPr lang="en-US" sz="1200" b="0"/>
              <a:pPr algn="r"/>
              <a:t>22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74D7118-D486-414F-AE24-195D2DAD7449}" type="slidenum">
              <a:rPr lang="en-US" sz="1200" b="0"/>
              <a:pPr algn="r"/>
              <a:t>23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27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AC81BA6-1794-3A46-AD26-E92757665E1B}" type="slidenum">
              <a:rPr lang="en-US" sz="1200" b="0"/>
              <a:pPr algn="r"/>
              <a:t>24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F3B0120-2262-9445-8900-46B835FCE664}" type="slidenum">
              <a:rPr lang="en-US" sz="1200" b="0"/>
              <a:pPr algn="r"/>
              <a:t>25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098628A-9E78-9848-AC0A-BA211352260F}" type="slidenum">
              <a:rPr lang="en-US" sz="1200" b="0"/>
              <a:pPr algn="r"/>
              <a:t>26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57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17545F3-C512-B441-AFCA-7E4C5002AA41}" type="slidenum">
              <a:rPr lang="en-US" sz="1200" b="0"/>
              <a:pPr algn="r"/>
              <a:t>27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CDC0FB1-7146-2F46-8345-6946A8D8BE06}" type="slidenum">
              <a:rPr lang="en-US" sz="1200" b="0"/>
              <a:pPr algn="r"/>
              <a:t>28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2666740-16C2-B547-8FC0-D7D373B8B84B}" type="slidenum">
              <a:rPr lang="en-US" sz="1200" b="0"/>
              <a:pPr algn="r"/>
              <a:t>29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2D9D839-9324-FA4A-B9F2-82062CBA6202}" type="slidenum">
              <a:rPr lang="en-US" sz="1200" b="0"/>
              <a:pPr algn="r"/>
              <a:t>3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7AE0DA4-2B76-B54C-93FF-06ED58718A74}" type="slidenum">
              <a:rPr lang="en-US" sz="1200" b="0"/>
              <a:pPr algn="r"/>
              <a:t>30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8513398-7E4D-B845-B373-33585543EBF9}" type="slidenum">
              <a:rPr lang="en-US" sz="1200" b="0"/>
              <a:pPr algn="r"/>
              <a:t>31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73B559-DAB9-0E4C-8C4A-491CD87109B1}" type="slidenum">
              <a:rPr lang="en-US" sz="1200" b="0"/>
              <a:pPr algn="r"/>
              <a:t>32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0CD4932-7849-C44A-84E3-41281C3AEB57}" type="slidenum">
              <a:rPr lang="en-US" sz="1200" b="0"/>
              <a:pPr algn="r"/>
              <a:t>33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18B7B04-C274-0F47-8652-76D3779962C2}" type="slidenum">
              <a:rPr lang="en-US" sz="1200" b="0"/>
              <a:pPr algn="r"/>
              <a:t>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704116E-9C96-EE40-8E3E-817AA798860C}" type="slidenum">
              <a:rPr lang="en-US" sz="1200" b="0"/>
              <a:pPr algn="r"/>
              <a:t>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42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63FEF7F-4D6D-3A43-8818-F33EFE5E5F54}" type="slidenum">
              <a:rPr lang="en-US" sz="1200" b="0"/>
              <a:pPr algn="r"/>
              <a:t>6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44A98BD-CE6F-1A47-974D-ABB593D30EE7}" type="slidenum">
              <a:rPr lang="en-US" sz="1200" b="0"/>
              <a:pPr algn="r"/>
              <a:t>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63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7926D23-6139-B84D-B122-1415D66256AA}" type="slidenum">
              <a:rPr lang="en-US" sz="1200" b="0"/>
              <a:pPr algn="r"/>
              <a:t>8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CC433A2-955F-E744-A4A8-6E3831F9E35F}" type="slidenum">
              <a:rPr lang="en-US" sz="1200" b="0"/>
              <a:pPr algn="r"/>
              <a:t>9</a:t>
            </a:fld>
            <a:endParaRPr lang="en-US" sz="12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3171825" cy="3429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"/>
            <a:ext cx="9144000" cy="65151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57175"/>
            <a:ext cx="4495800" cy="660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7175"/>
            <a:ext cx="4495800" cy="660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57175"/>
            <a:ext cx="91440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688"/>
            <a:ext cx="228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A344C5-BD6D-1447-AEFC-452F6577B29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Fig. 17.1</a:t>
            </a:r>
          </a:p>
        </p:txBody>
      </p:sp>
      <p:pic>
        <p:nvPicPr>
          <p:cNvPr id="7171" name="Picture 5" descr="\\172.16.3.215\data4\Graphics\Powerpoint\MH_DCM\MH_DCM-TEXTEDIT PROJECTS\SALADIN 7e\Processed files\chapt17\chapt17_textedit\jpg\sal03717_17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0013" y="392113"/>
            <a:ext cx="6403975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110"/>
          <p:cNvSpPr txBox="1">
            <a:spLocks noChangeArrowheads="1"/>
          </p:cNvSpPr>
          <p:nvPr/>
        </p:nvSpPr>
        <p:spPr bwMode="auto">
          <a:xfrm>
            <a:off x="4524375" y="1397000"/>
            <a:ext cx="6937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Pineal gland</a:t>
            </a:r>
          </a:p>
        </p:txBody>
      </p:sp>
      <p:sp>
        <p:nvSpPr>
          <p:cNvPr id="7173" name="TextBox 111"/>
          <p:cNvSpPr txBox="1">
            <a:spLocks noChangeArrowheads="1"/>
          </p:cNvSpPr>
          <p:nvPr/>
        </p:nvSpPr>
        <p:spPr bwMode="auto">
          <a:xfrm>
            <a:off x="4524375" y="1619250"/>
            <a:ext cx="7937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Hypothalamus</a:t>
            </a:r>
          </a:p>
        </p:txBody>
      </p:sp>
      <p:sp>
        <p:nvSpPr>
          <p:cNvPr id="7174" name="TextBox 112"/>
          <p:cNvSpPr txBox="1">
            <a:spLocks noChangeArrowheads="1"/>
          </p:cNvSpPr>
          <p:nvPr/>
        </p:nvSpPr>
        <p:spPr bwMode="auto">
          <a:xfrm>
            <a:off x="4524375" y="1844675"/>
            <a:ext cx="8001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Pituitary gland</a:t>
            </a:r>
          </a:p>
        </p:txBody>
      </p:sp>
      <p:sp>
        <p:nvSpPr>
          <p:cNvPr id="7175" name="TextBox 113"/>
          <p:cNvSpPr txBox="1">
            <a:spLocks noChangeArrowheads="1"/>
          </p:cNvSpPr>
          <p:nvPr/>
        </p:nvSpPr>
        <p:spPr bwMode="auto">
          <a:xfrm>
            <a:off x="4789488" y="2501900"/>
            <a:ext cx="7651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Thyroid gland</a:t>
            </a:r>
          </a:p>
        </p:txBody>
      </p:sp>
      <p:sp>
        <p:nvSpPr>
          <p:cNvPr id="7176" name="TextBox 114"/>
          <p:cNvSpPr txBox="1">
            <a:spLocks noChangeArrowheads="1"/>
          </p:cNvSpPr>
          <p:nvPr/>
        </p:nvSpPr>
        <p:spPr bwMode="auto">
          <a:xfrm>
            <a:off x="4789488" y="2687638"/>
            <a:ext cx="482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Thymus</a:t>
            </a:r>
          </a:p>
        </p:txBody>
      </p:sp>
      <p:sp>
        <p:nvSpPr>
          <p:cNvPr id="7177" name="TextBox 115"/>
          <p:cNvSpPr txBox="1">
            <a:spLocks noChangeArrowheads="1"/>
          </p:cNvSpPr>
          <p:nvPr/>
        </p:nvSpPr>
        <p:spPr bwMode="auto">
          <a:xfrm>
            <a:off x="4819650" y="3451225"/>
            <a:ext cx="771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Adrenal gland</a:t>
            </a:r>
          </a:p>
        </p:txBody>
      </p:sp>
      <p:sp>
        <p:nvSpPr>
          <p:cNvPr id="7178" name="TextBox 116"/>
          <p:cNvSpPr txBox="1">
            <a:spLocks noChangeArrowheads="1"/>
          </p:cNvSpPr>
          <p:nvPr/>
        </p:nvSpPr>
        <p:spPr bwMode="auto">
          <a:xfrm>
            <a:off x="4819650" y="3597275"/>
            <a:ext cx="5476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Pancreas</a:t>
            </a:r>
          </a:p>
        </p:txBody>
      </p:sp>
      <p:sp>
        <p:nvSpPr>
          <p:cNvPr id="7179" name="TextBox 119"/>
          <p:cNvSpPr txBox="1">
            <a:spLocks noChangeArrowheads="1"/>
          </p:cNvSpPr>
          <p:nvPr/>
        </p:nvSpPr>
        <p:spPr bwMode="auto">
          <a:xfrm>
            <a:off x="5818188" y="4186238"/>
            <a:ext cx="539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Posterior</a:t>
            </a:r>
          </a:p>
          <a:p>
            <a:r>
              <a:rPr lang="en-US" sz="800"/>
              <a:t>view</a:t>
            </a:r>
          </a:p>
        </p:txBody>
      </p:sp>
      <p:sp>
        <p:nvSpPr>
          <p:cNvPr id="7180" name="TextBox 120"/>
          <p:cNvSpPr txBox="1">
            <a:spLocks noChangeArrowheads="1"/>
          </p:cNvSpPr>
          <p:nvPr/>
        </p:nvSpPr>
        <p:spPr bwMode="auto">
          <a:xfrm>
            <a:off x="4953000" y="4772025"/>
            <a:ext cx="5048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Gonads:</a:t>
            </a:r>
          </a:p>
        </p:txBody>
      </p:sp>
      <p:sp>
        <p:nvSpPr>
          <p:cNvPr id="7181" name="TextBox 121"/>
          <p:cNvSpPr txBox="1">
            <a:spLocks noChangeArrowheads="1"/>
          </p:cNvSpPr>
          <p:nvPr/>
        </p:nvSpPr>
        <p:spPr bwMode="auto">
          <a:xfrm>
            <a:off x="4991100" y="4916488"/>
            <a:ext cx="8016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Ovary (female)</a:t>
            </a:r>
          </a:p>
        </p:txBody>
      </p:sp>
      <p:sp>
        <p:nvSpPr>
          <p:cNvPr id="7182" name="TextBox 122"/>
          <p:cNvSpPr txBox="1">
            <a:spLocks noChangeArrowheads="1"/>
          </p:cNvSpPr>
          <p:nvPr/>
        </p:nvSpPr>
        <p:spPr bwMode="auto">
          <a:xfrm>
            <a:off x="5000625" y="5075238"/>
            <a:ext cx="7159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Testis (male)</a:t>
            </a:r>
          </a:p>
        </p:txBody>
      </p:sp>
      <p:sp>
        <p:nvSpPr>
          <p:cNvPr id="7183" name="TextBox 123"/>
          <p:cNvSpPr txBox="1">
            <a:spLocks noChangeArrowheads="1"/>
          </p:cNvSpPr>
          <p:nvPr/>
        </p:nvSpPr>
        <p:spPr bwMode="auto">
          <a:xfrm>
            <a:off x="6789738" y="4154488"/>
            <a:ext cx="4841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800"/>
              <a:t>Trachea</a:t>
            </a:r>
          </a:p>
        </p:txBody>
      </p:sp>
      <p:pic>
        <p:nvPicPr>
          <p:cNvPr id="7184" name="Picture 96" descr="\\172.16.3.215\data4\Graphics\Powerpoint\MH_DCM\MH_DCM-TEXTEDIT PROJECTS\SALADIN 7e\Processed files\chapt17\chapt17_textedit\png\sal03717_17_01_arrow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1413" y="912813"/>
            <a:ext cx="19748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5" name="Text Box 53"/>
          <p:cNvSpPr txBox="1">
            <a:spLocks noChangeArrowheads="1"/>
          </p:cNvSpPr>
          <p:nvPr/>
        </p:nvSpPr>
        <p:spPr bwMode="auto">
          <a:xfrm>
            <a:off x="5005388" y="3857625"/>
            <a:ext cx="566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Parathyroid</a:t>
            </a:r>
          </a:p>
          <a:p>
            <a:r>
              <a:rPr lang="en-US" sz="800"/>
              <a:t>glands</a:t>
            </a:r>
          </a:p>
        </p:txBody>
      </p:sp>
      <p:sp>
        <p:nvSpPr>
          <p:cNvPr id="7186" name="Rectangle 5"/>
          <p:cNvSpPr>
            <a:spLocks noChangeArrowheads="1"/>
          </p:cNvSpPr>
          <p:nvPr/>
        </p:nvSpPr>
        <p:spPr bwMode="auto">
          <a:xfrm>
            <a:off x="701675" y="300038"/>
            <a:ext cx="77406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7187" name="Line 18"/>
          <p:cNvSpPr>
            <a:spLocks noChangeShapeType="1"/>
          </p:cNvSpPr>
          <p:nvPr/>
        </p:nvSpPr>
        <p:spPr bwMode="auto">
          <a:xfrm>
            <a:off x="5737225" y="4978400"/>
            <a:ext cx="4365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188" name="Group 127"/>
          <p:cNvGrpSpPr>
            <a:grpSpLocks/>
          </p:cNvGrpSpPr>
          <p:nvPr/>
        </p:nvGrpSpPr>
        <p:grpSpPr bwMode="auto">
          <a:xfrm>
            <a:off x="3184525" y="3524250"/>
            <a:ext cx="1622425" cy="128588"/>
            <a:chOff x="2940051" y="3593528"/>
            <a:chExt cx="1788247" cy="141970"/>
          </a:xfrm>
        </p:grpSpPr>
        <p:sp>
          <p:nvSpPr>
            <p:cNvPr id="7213" name="Line 19"/>
            <p:cNvSpPr>
              <a:spLocks noChangeShapeType="1"/>
            </p:cNvSpPr>
            <p:nvPr/>
          </p:nvSpPr>
          <p:spPr bwMode="auto">
            <a:xfrm flipH="1">
              <a:off x="3390339" y="3734064"/>
              <a:ext cx="1337959" cy="14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4" name="Line 20"/>
            <p:cNvSpPr>
              <a:spLocks noChangeShapeType="1"/>
            </p:cNvSpPr>
            <p:nvPr/>
          </p:nvSpPr>
          <p:spPr bwMode="auto">
            <a:xfrm flipH="1">
              <a:off x="2940051" y="3593528"/>
              <a:ext cx="1788247" cy="14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89" name="Freeform 24"/>
          <p:cNvSpPr>
            <a:spLocks/>
          </p:cNvSpPr>
          <p:nvPr/>
        </p:nvSpPr>
        <p:spPr bwMode="auto">
          <a:xfrm>
            <a:off x="5145088" y="1462088"/>
            <a:ext cx="1697037" cy="442912"/>
          </a:xfrm>
          <a:custGeom>
            <a:avLst/>
            <a:gdLst>
              <a:gd name="T0" fmla="*/ 0 w 1255"/>
              <a:gd name="T1" fmla="*/ 0 h 328"/>
              <a:gd name="T2" fmla="*/ 2147483647 w 1255"/>
              <a:gd name="T3" fmla="*/ 0 h 328"/>
              <a:gd name="T4" fmla="*/ 2147483647 w 1255"/>
              <a:gd name="T5" fmla="*/ 2147483647 h 328"/>
              <a:gd name="T6" fmla="*/ 0 60000 65536"/>
              <a:gd name="T7" fmla="*/ 0 60000 65536"/>
              <a:gd name="T8" fmla="*/ 0 60000 65536"/>
              <a:gd name="T9" fmla="*/ 0 w 1255"/>
              <a:gd name="T10" fmla="*/ 0 h 328"/>
              <a:gd name="T11" fmla="*/ 1255 w 1255"/>
              <a:gd name="T12" fmla="*/ 328 h 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5" h="328">
                <a:moveTo>
                  <a:pt x="0" y="0"/>
                </a:moveTo>
                <a:lnTo>
                  <a:pt x="481" y="0"/>
                </a:lnTo>
                <a:lnTo>
                  <a:pt x="1255" y="328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0" name="Freeform 25"/>
          <p:cNvSpPr>
            <a:spLocks/>
          </p:cNvSpPr>
          <p:nvPr/>
        </p:nvSpPr>
        <p:spPr bwMode="auto">
          <a:xfrm>
            <a:off x="5278438" y="1692275"/>
            <a:ext cx="1116012" cy="292100"/>
          </a:xfrm>
          <a:custGeom>
            <a:avLst/>
            <a:gdLst>
              <a:gd name="T0" fmla="*/ 0 w 882"/>
              <a:gd name="T1" fmla="*/ 0 h 231"/>
              <a:gd name="T2" fmla="*/ 2147483647 w 882"/>
              <a:gd name="T3" fmla="*/ 0 h 231"/>
              <a:gd name="T4" fmla="*/ 2147483647 w 882"/>
              <a:gd name="T5" fmla="*/ 2147483647 h 231"/>
              <a:gd name="T6" fmla="*/ 0 60000 65536"/>
              <a:gd name="T7" fmla="*/ 0 60000 65536"/>
              <a:gd name="T8" fmla="*/ 0 60000 65536"/>
              <a:gd name="T9" fmla="*/ 0 w 882"/>
              <a:gd name="T10" fmla="*/ 0 h 231"/>
              <a:gd name="T11" fmla="*/ 882 w 882"/>
              <a:gd name="T12" fmla="*/ 231 h 2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2" h="231">
                <a:moveTo>
                  <a:pt x="0" y="0"/>
                </a:moveTo>
                <a:lnTo>
                  <a:pt x="422" y="0"/>
                </a:lnTo>
                <a:lnTo>
                  <a:pt x="882" y="231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1" name="Freeform 26"/>
          <p:cNvSpPr>
            <a:spLocks/>
          </p:cNvSpPr>
          <p:nvPr/>
        </p:nvSpPr>
        <p:spPr bwMode="auto">
          <a:xfrm>
            <a:off x="5270500" y="1912938"/>
            <a:ext cx="914400" cy="363537"/>
          </a:xfrm>
          <a:custGeom>
            <a:avLst/>
            <a:gdLst>
              <a:gd name="T0" fmla="*/ 0 w 728"/>
              <a:gd name="T1" fmla="*/ 0 h 290"/>
              <a:gd name="T2" fmla="*/ 2147483647 w 728"/>
              <a:gd name="T3" fmla="*/ 0 h 290"/>
              <a:gd name="T4" fmla="*/ 2147483647 w 728"/>
              <a:gd name="T5" fmla="*/ 2147483647 h 290"/>
              <a:gd name="T6" fmla="*/ 0 60000 65536"/>
              <a:gd name="T7" fmla="*/ 0 60000 65536"/>
              <a:gd name="T8" fmla="*/ 0 60000 65536"/>
              <a:gd name="T9" fmla="*/ 0 w 728"/>
              <a:gd name="T10" fmla="*/ 0 h 290"/>
              <a:gd name="T11" fmla="*/ 728 w 728"/>
              <a:gd name="T12" fmla="*/ 290 h 2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8" h="290">
                <a:moveTo>
                  <a:pt x="0" y="0"/>
                </a:moveTo>
                <a:lnTo>
                  <a:pt x="426" y="0"/>
                </a:lnTo>
                <a:lnTo>
                  <a:pt x="728" y="29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2" name="Freeform 31"/>
          <p:cNvSpPr>
            <a:spLocks/>
          </p:cNvSpPr>
          <p:nvPr/>
        </p:nvSpPr>
        <p:spPr bwMode="auto">
          <a:xfrm>
            <a:off x="5484813" y="2565400"/>
            <a:ext cx="758825" cy="1049338"/>
          </a:xfrm>
          <a:custGeom>
            <a:avLst/>
            <a:gdLst>
              <a:gd name="T0" fmla="*/ 0 w 518"/>
              <a:gd name="T1" fmla="*/ 0 h 773"/>
              <a:gd name="T2" fmla="*/ 2147483647 w 518"/>
              <a:gd name="T3" fmla="*/ 0 h 773"/>
              <a:gd name="T4" fmla="*/ 2147483647 w 518"/>
              <a:gd name="T5" fmla="*/ 2147483647 h 773"/>
              <a:gd name="T6" fmla="*/ 0 60000 65536"/>
              <a:gd name="T7" fmla="*/ 0 60000 65536"/>
              <a:gd name="T8" fmla="*/ 0 60000 65536"/>
              <a:gd name="T9" fmla="*/ 0 w 518"/>
              <a:gd name="T10" fmla="*/ 0 h 773"/>
              <a:gd name="T11" fmla="*/ 518 w 518"/>
              <a:gd name="T12" fmla="*/ 773 h 7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8" h="773">
                <a:moveTo>
                  <a:pt x="0" y="0"/>
                </a:moveTo>
                <a:lnTo>
                  <a:pt x="151" y="0"/>
                </a:lnTo>
                <a:lnTo>
                  <a:pt x="518" y="773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3" name="Freeform 33"/>
          <p:cNvSpPr>
            <a:spLocks/>
          </p:cNvSpPr>
          <p:nvPr/>
        </p:nvSpPr>
        <p:spPr bwMode="auto">
          <a:xfrm>
            <a:off x="3605213" y="5138738"/>
            <a:ext cx="1363662" cy="250825"/>
          </a:xfrm>
          <a:custGeom>
            <a:avLst/>
            <a:gdLst>
              <a:gd name="T0" fmla="*/ 2147483647 w 1028"/>
              <a:gd name="T1" fmla="*/ 0 h 190"/>
              <a:gd name="T2" fmla="*/ 2147483647 w 1028"/>
              <a:gd name="T3" fmla="*/ 0 h 190"/>
              <a:gd name="T4" fmla="*/ 0 w 1028"/>
              <a:gd name="T5" fmla="*/ 2147483647 h 190"/>
              <a:gd name="T6" fmla="*/ 0 60000 65536"/>
              <a:gd name="T7" fmla="*/ 0 60000 65536"/>
              <a:gd name="T8" fmla="*/ 0 60000 65536"/>
              <a:gd name="T9" fmla="*/ 0 w 1028"/>
              <a:gd name="T10" fmla="*/ 0 h 190"/>
              <a:gd name="T11" fmla="*/ 1028 w 1028"/>
              <a:gd name="T12" fmla="*/ 190 h 1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8" h="190">
                <a:moveTo>
                  <a:pt x="1028" y="0"/>
                </a:moveTo>
                <a:lnTo>
                  <a:pt x="490" y="0"/>
                </a:lnTo>
                <a:lnTo>
                  <a:pt x="0" y="19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194" name="Group 125"/>
          <p:cNvGrpSpPr>
            <a:grpSpLocks/>
          </p:cNvGrpSpPr>
          <p:nvPr/>
        </p:nvGrpSpPr>
        <p:grpSpPr bwMode="auto">
          <a:xfrm>
            <a:off x="5600700" y="3711575"/>
            <a:ext cx="1068388" cy="214313"/>
            <a:chOff x="5543002" y="3749137"/>
            <a:chExt cx="1129162" cy="226578"/>
          </a:xfrm>
        </p:grpSpPr>
        <p:sp>
          <p:nvSpPr>
            <p:cNvPr id="7211" name="Line 32"/>
            <p:cNvSpPr>
              <a:spLocks noChangeShapeType="1"/>
            </p:cNvSpPr>
            <p:nvPr/>
          </p:nvSpPr>
          <p:spPr bwMode="auto">
            <a:xfrm>
              <a:off x="5543002" y="3975715"/>
              <a:ext cx="77495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2" name="Line 34"/>
            <p:cNvSpPr>
              <a:spLocks noChangeShapeType="1"/>
            </p:cNvSpPr>
            <p:nvPr/>
          </p:nvSpPr>
          <p:spPr bwMode="auto">
            <a:xfrm flipV="1">
              <a:off x="5732868" y="3749137"/>
              <a:ext cx="939296" cy="22227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95" name="Line 18"/>
          <p:cNvSpPr>
            <a:spLocks noChangeShapeType="1"/>
          </p:cNvSpPr>
          <p:nvPr/>
        </p:nvSpPr>
        <p:spPr bwMode="auto">
          <a:xfrm>
            <a:off x="6629400" y="4225925"/>
            <a:ext cx="16033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6" name="Line 18"/>
          <p:cNvSpPr>
            <a:spLocks noChangeShapeType="1"/>
          </p:cNvSpPr>
          <p:nvPr/>
        </p:nvSpPr>
        <p:spPr bwMode="auto">
          <a:xfrm>
            <a:off x="5737225" y="4976813"/>
            <a:ext cx="4365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7" name="Line 19"/>
          <p:cNvSpPr>
            <a:spLocks noChangeShapeType="1"/>
          </p:cNvSpPr>
          <p:nvPr/>
        </p:nvSpPr>
        <p:spPr bwMode="auto">
          <a:xfrm flipH="1">
            <a:off x="3594100" y="3651250"/>
            <a:ext cx="1214438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8" name="Line 20"/>
          <p:cNvSpPr>
            <a:spLocks noChangeShapeType="1"/>
          </p:cNvSpPr>
          <p:nvPr/>
        </p:nvSpPr>
        <p:spPr bwMode="auto">
          <a:xfrm flipH="1">
            <a:off x="3184525" y="3522663"/>
            <a:ext cx="1624013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9" name="Freeform 24"/>
          <p:cNvSpPr>
            <a:spLocks/>
          </p:cNvSpPr>
          <p:nvPr/>
        </p:nvSpPr>
        <p:spPr bwMode="auto">
          <a:xfrm>
            <a:off x="5145088" y="1462088"/>
            <a:ext cx="1697037" cy="441325"/>
          </a:xfrm>
          <a:custGeom>
            <a:avLst/>
            <a:gdLst>
              <a:gd name="T0" fmla="*/ 0 w 1255"/>
              <a:gd name="T1" fmla="*/ 0 h 328"/>
              <a:gd name="T2" fmla="*/ 2147483647 w 1255"/>
              <a:gd name="T3" fmla="*/ 0 h 328"/>
              <a:gd name="T4" fmla="*/ 2147483647 w 1255"/>
              <a:gd name="T5" fmla="*/ 2147483647 h 328"/>
              <a:gd name="T6" fmla="*/ 0 60000 65536"/>
              <a:gd name="T7" fmla="*/ 0 60000 65536"/>
              <a:gd name="T8" fmla="*/ 0 60000 65536"/>
              <a:gd name="T9" fmla="*/ 0 w 1255"/>
              <a:gd name="T10" fmla="*/ 0 h 328"/>
              <a:gd name="T11" fmla="*/ 1255 w 1255"/>
              <a:gd name="T12" fmla="*/ 328 h 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5" h="328">
                <a:moveTo>
                  <a:pt x="0" y="0"/>
                </a:moveTo>
                <a:lnTo>
                  <a:pt x="481" y="0"/>
                </a:lnTo>
                <a:lnTo>
                  <a:pt x="1255" y="32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0" name="Freeform 25"/>
          <p:cNvSpPr>
            <a:spLocks/>
          </p:cNvSpPr>
          <p:nvPr/>
        </p:nvSpPr>
        <p:spPr bwMode="auto">
          <a:xfrm>
            <a:off x="5278438" y="1690688"/>
            <a:ext cx="1116012" cy="292100"/>
          </a:xfrm>
          <a:custGeom>
            <a:avLst/>
            <a:gdLst>
              <a:gd name="T0" fmla="*/ 0 w 882"/>
              <a:gd name="T1" fmla="*/ 0 h 231"/>
              <a:gd name="T2" fmla="*/ 2147483647 w 882"/>
              <a:gd name="T3" fmla="*/ 0 h 231"/>
              <a:gd name="T4" fmla="*/ 2147483647 w 882"/>
              <a:gd name="T5" fmla="*/ 2147483647 h 231"/>
              <a:gd name="T6" fmla="*/ 0 60000 65536"/>
              <a:gd name="T7" fmla="*/ 0 60000 65536"/>
              <a:gd name="T8" fmla="*/ 0 60000 65536"/>
              <a:gd name="T9" fmla="*/ 0 w 882"/>
              <a:gd name="T10" fmla="*/ 0 h 231"/>
              <a:gd name="T11" fmla="*/ 882 w 882"/>
              <a:gd name="T12" fmla="*/ 231 h 2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2" h="231">
                <a:moveTo>
                  <a:pt x="0" y="0"/>
                </a:moveTo>
                <a:lnTo>
                  <a:pt x="422" y="0"/>
                </a:lnTo>
                <a:lnTo>
                  <a:pt x="882" y="231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1" name="Freeform 26"/>
          <p:cNvSpPr>
            <a:spLocks/>
          </p:cNvSpPr>
          <p:nvPr/>
        </p:nvSpPr>
        <p:spPr bwMode="auto">
          <a:xfrm>
            <a:off x="5270500" y="1912938"/>
            <a:ext cx="914400" cy="361950"/>
          </a:xfrm>
          <a:custGeom>
            <a:avLst/>
            <a:gdLst>
              <a:gd name="T0" fmla="*/ 0 w 728"/>
              <a:gd name="T1" fmla="*/ 0 h 290"/>
              <a:gd name="T2" fmla="*/ 2147483647 w 728"/>
              <a:gd name="T3" fmla="*/ 0 h 290"/>
              <a:gd name="T4" fmla="*/ 2147483647 w 728"/>
              <a:gd name="T5" fmla="*/ 2147483647 h 290"/>
              <a:gd name="T6" fmla="*/ 0 60000 65536"/>
              <a:gd name="T7" fmla="*/ 0 60000 65536"/>
              <a:gd name="T8" fmla="*/ 0 60000 65536"/>
              <a:gd name="T9" fmla="*/ 0 w 728"/>
              <a:gd name="T10" fmla="*/ 0 h 290"/>
              <a:gd name="T11" fmla="*/ 728 w 728"/>
              <a:gd name="T12" fmla="*/ 290 h 2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8" h="290">
                <a:moveTo>
                  <a:pt x="0" y="0"/>
                </a:moveTo>
                <a:lnTo>
                  <a:pt x="426" y="0"/>
                </a:lnTo>
                <a:lnTo>
                  <a:pt x="728" y="29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2" name="Freeform 28"/>
          <p:cNvSpPr>
            <a:spLocks/>
          </p:cNvSpPr>
          <p:nvPr/>
        </p:nvSpPr>
        <p:spPr bwMode="auto">
          <a:xfrm>
            <a:off x="3535363" y="2022475"/>
            <a:ext cx="1252537" cy="560388"/>
          </a:xfrm>
          <a:custGeom>
            <a:avLst/>
            <a:gdLst>
              <a:gd name="T0" fmla="*/ 2147483647 w 976"/>
              <a:gd name="T1" fmla="*/ 2147483647 h 381"/>
              <a:gd name="T2" fmla="*/ 2147483647 w 976"/>
              <a:gd name="T3" fmla="*/ 2147483647 h 381"/>
              <a:gd name="T4" fmla="*/ 0 w 976"/>
              <a:gd name="T5" fmla="*/ 0 h 381"/>
              <a:gd name="T6" fmla="*/ 0 60000 65536"/>
              <a:gd name="T7" fmla="*/ 0 60000 65536"/>
              <a:gd name="T8" fmla="*/ 0 60000 65536"/>
              <a:gd name="T9" fmla="*/ 0 w 976"/>
              <a:gd name="T10" fmla="*/ 0 h 381"/>
              <a:gd name="T11" fmla="*/ 976 w 976"/>
              <a:gd name="T12" fmla="*/ 381 h 3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76" h="381">
                <a:moveTo>
                  <a:pt x="976" y="381"/>
                </a:moveTo>
                <a:lnTo>
                  <a:pt x="429" y="381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3" name="Freeform 30"/>
          <p:cNvSpPr>
            <a:spLocks/>
          </p:cNvSpPr>
          <p:nvPr/>
        </p:nvSpPr>
        <p:spPr bwMode="auto">
          <a:xfrm>
            <a:off x="3443288" y="2584450"/>
            <a:ext cx="1325562" cy="169863"/>
          </a:xfrm>
          <a:custGeom>
            <a:avLst/>
            <a:gdLst>
              <a:gd name="T0" fmla="*/ 2147483647 w 1025"/>
              <a:gd name="T1" fmla="*/ 2147483647 h 71"/>
              <a:gd name="T2" fmla="*/ 2147483647 w 1025"/>
              <a:gd name="T3" fmla="*/ 2147483647 h 71"/>
              <a:gd name="T4" fmla="*/ 0 w 1025"/>
              <a:gd name="T5" fmla="*/ 0 h 71"/>
              <a:gd name="T6" fmla="*/ 0 60000 65536"/>
              <a:gd name="T7" fmla="*/ 0 60000 65536"/>
              <a:gd name="T8" fmla="*/ 0 60000 65536"/>
              <a:gd name="T9" fmla="*/ 0 w 1025"/>
              <a:gd name="T10" fmla="*/ 0 h 71"/>
              <a:gd name="T11" fmla="*/ 1025 w 1025"/>
              <a:gd name="T12" fmla="*/ 71 h 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5" h="71">
                <a:moveTo>
                  <a:pt x="1025" y="71"/>
                </a:moveTo>
                <a:lnTo>
                  <a:pt x="478" y="71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4" name="Freeform 28"/>
          <p:cNvSpPr>
            <a:spLocks/>
          </p:cNvSpPr>
          <p:nvPr/>
        </p:nvSpPr>
        <p:spPr bwMode="auto">
          <a:xfrm>
            <a:off x="3535363" y="2024063"/>
            <a:ext cx="1252537" cy="558800"/>
          </a:xfrm>
          <a:custGeom>
            <a:avLst/>
            <a:gdLst>
              <a:gd name="T0" fmla="*/ 2147483647 w 976"/>
              <a:gd name="T1" fmla="*/ 2147483647 h 381"/>
              <a:gd name="T2" fmla="*/ 2147483647 w 976"/>
              <a:gd name="T3" fmla="*/ 2147483647 h 381"/>
              <a:gd name="T4" fmla="*/ 0 w 976"/>
              <a:gd name="T5" fmla="*/ 0 h 381"/>
              <a:gd name="T6" fmla="*/ 0 60000 65536"/>
              <a:gd name="T7" fmla="*/ 0 60000 65536"/>
              <a:gd name="T8" fmla="*/ 0 60000 65536"/>
              <a:gd name="T9" fmla="*/ 0 w 976"/>
              <a:gd name="T10" fmla="*/ 0 h 381"/>
              <a:gd name="T11" fmla="*/ 976 w 976"/>
              <a:gd name="T12" fmla="*/ 381 h 3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76" h="381">
                <a:moveTo>
                  <a:pt x="976" y="381"/>
                </a:moveTo>
                <a:lnTo>
                  <a:pt x="429" y="381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5" name="Freeform 30"/>
          <p:cNvSpPr>
            <a:spLocks/>
          </p:cNvSpPr>
          <p:nvPr/>
        </p:nvSpPr>
        <p:spPr bwMode="auto">
          <a:xfrm>
            <a:off x="3443288" y="2582863"/>
            <a:ext cx="1325562" cy="171450"/>
          </a:xfrm>
          <a:custGeom>
            <a:avLst/>
            <a:gdLst>
              <a:gd name="T0" fmla="*/ 2147483647 w 1025"/>
              <a:gd name="T1" fmla="*/ 2147483647 h 71"/>
              <a:gd name="T2" fmla="*/ 2147483647 w 1025"/>
              <a:gd name="T3" fmla="*/ 2147483647 h 71"/>
              <a:gd name="T4" fmla="*/ 0 w 1025"/>
              <a:gd name="T5" fmla="*/ 0 h 71"/>
              <a:gd name="T6" fmla="*/ 0 60000 65536"/>
              <a:gd name="T7" fmla="*/ 0 60000 65536"/>
              <a:gd name="T8" fmla="*/ 0 60000 65536"/>
              <a:gd name="T9" fmla="*/ 0 w 1025"/>
              <a:gd name="T10" fmla="*/ 0 h 71"/>
              <a:gd name="T11" fmla="*/ 1025 w 1025"/>
              <a:gd name="T12" fmla="*/ 71 h 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5" h="71">
                <a:moveTo>
                  <a:pt x="1025" y="71"/>
                </a:moveTo>
                <a:lnTo>
                  <a:pt x="478" y="71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6" name="Freeform 31"/>
          <p:cNvSpPr>
            <a:spLocks/>
          </p:cNvSpPr>
          <p:nvPr/>
        </p:nvSpPr>
        <p:spPr bwMode="auto">
          <a:xfrm>
            <a:off x="5484813" y="2565400"/>
            <a:ext cx="758825" cy="1049338"/>
          </a:xfrm>
          <a:custGeom>
            <a:avLst/>
            <a:gdLst>
              <a:gd name="T0" fmla="*/ 0 w 518"/>
              <a:gd name="T1" fmla="*/ 0 h 773"/>
              <a:gd name="T2" fmla="*/ 2147483647 w 518"/>
              <a:gd name="T3" fmla="*/ 0 h 773"/>
              <a:gd name="T4" fmla="*/ 2147483647 w 518"/>
              <a:gd name="T5" fmla="*/ 2147483647 h 773"/>
              <a:gd name="T6" fmla="*/ 0 60000 65536"/>
              <a:gd name="T7" fmla="*/ 0 60000 65536"/>
              <a:gd name="T8" fmla="*/ 0 60000 65536"/>
              <a:gd name="T9" fmla="*/ 0 w 518"/>
              <a:gd name="T10" fmla="*/ 0 h 773"/>
              <a:gd name="T11" fmla="*/ 518 w 518"/>
              <a:gd name="T12" fmla="*/ 773 h 7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8" h="773">
                <a:moveTo>
                  <a:pt x="0" y="0"/>
                </a:moveTo>
                <a:lnTo>
                  <a:pt x="151" y="0"/>
                </a:lnTo>
                <a:lnTo>
                  <a:pt x="518" y="773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7" name="Freeform 33"/>
          <p:cNvSpPr>
            <a:spLocks/>
          </p:cNvSpPr>
          <p:nvPr/>
        </p:nvSpPr>
        <p:spPr bwMode="auto">
          <a:xfrm>
            <a:off x="3605213" y="5138738"/>
            <a:ext cx="1363662" cy="250825"/>
          </a:xfrm>
          <a:custGeom>
            <a:avLst/>
            <a:gdLst>
              <a:gd name="T0" fmla="*/ 2147483647 w 1028"/>
              <a:gd name="T1" fmla="*/ 0 h 190"/>
              <a:gd name="T2" fmla="*/ 2147483647 w 1028"/>
              <a:gd name="T3" fmla="*/ 0 h 190"/>
              <a:gd name="T4" fmla="*/ 0 w 1028"/>
              <a:gd name="T5" fmla="*/ 2147483647 h 190"/>
              <a:gd name="T6" fmla="*/ 0 60000 65536"/>
              <a:gd name="T7" fmla="*/ 0 60000 65536"/>
              <a:gd name="T8" fmla="*/ 0 60000 65536"/>
              <a:gd name="T9" fmla="*/ 0 w 1028"/>
              <a:gd name="T10" fmla="*/ 0 h 190"/>
              <a:gd name="T11" fmla="*/ 1028 w 1028"/>
              <a:gd name="T12" fmla="*/ 190 h 1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8" h="190">
                <a:moveTo>
                  <a:pt x="1028" y="0"/>
                </a:moveTo>
                <a:lnTo>
                  <a:pt x="490" y="0"/>
                </a:lnTo>
                <a:lnTo>
                  <a:pt x="0" y="19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8" name="Line 32"/>
          <p:cNvSpPr>
            <a:spLocks noChangeShapeType="1"/>
          </p:cNvSpPr>
          <p:nvPr/>
        </p:nvSpPr>
        <p:spPr bwMode="auto">
          <a:xfrm>
            <a:off x="5600700" y="3925888"/>
            <a:ext cx="733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9" name="Line 34"/>
          <p:cNvSpPr>
            <a:spLocks noChangeShapeType="1"/>
          </p:cNvSpPr>
          <p:nvPr/>
        </p:nvSpPr>
        <p:spPr bwMode="auto">
          <a:xfrm flipV="1">
            <a:off x="5780088" y="3713163"/>
            <a:ext cx="889000" cy="209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0" name="Line 18"/>
          <p:cNvSpPr>
            <a:spLocks noChangeShapeType="1"/>
          </p:cNvSpPr>
          <p:nvPr/>
        </p:nvSpPr>
        <p:spPr bwMode="auto">
          <a:xfrm>
            <a:off x="6629400" y="4225925"/>
            <a:ext cx="160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17.6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701675" y="295275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6388" name="Picture 89" descr="sal03717_17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2613" y="598488"/>
            <a:ext cx="5438775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7" descr="sal03717_17_06_arrows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4275" y="817563"/>
            <a:ext cx="1127125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3" descr="sal03717_17_06_arrows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1838" y="814388"/>
            <a:ext cx="18335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Freeform 13"/>
          <p:cNvSpPr>
            <a:spLocks/>
          </p:cNvSpPr>
          <p:nvPr/>
        </p:nvSpPr>
        <p:spPr bwMode="auto">
          <a:xfrm>
            <a:off x="5937250" y="4841875"/>
            <a:ext cx="123825" cy="227013"/>
          </a:xfrm>
          <a:custGeom>
            <a:avLst/>
            <a:gdLst>
              <a:gd name="T0" fmla="*/ 2147483647 w 78"/>
              <a:gd name="T1" fmla="*/ 2147483647 h 143"/>
              <a:gd name="T2" fmla="*/ 0 w 78"/>
              <a:gd name="T3" fmla="*/ 2147483647 h 143"/>
              <a:gd name="T4" fmla="*/ 0 w 78"/>
              <a:gd name="T5" fmla="*/ 0 h 143"/>
              <a:gd name="T6" fmla="*/ 0 60000 65536"/>
              <a:gd name="T7" fmla="*/ 0 60000 65536"/>
              <a:gd name="T8" fmla="*/ 0 60000 65536"/>
              <a:gd name="T9" fmla="*/ 0 w 78"/>
              <a:gd name="T10" fmla="*/ 0 h 143"/>
              <a:gd name="T11" fmla="*/ 78 w 78"/>
              <a:gd name="T12" fmla="*/ 143 h 1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" h="143">
                <a:moveTo>
                  <a:pt x="78" y="143"/>
                </a:moveTo>
                <a:lnTo>
                  <a:pt x="0" y="143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Text Box 64"/>
          <p:cNvSpPr txBox="1">
            <a:spLocks noChangeArrowheads="1"/>
          </p:cNvSpPr>
          <p:nvPr/>
        </p:nvSpPr>
        <p:spPr bwMode="auto">
          <a:xfrm>
            <a:off x="3975100" y="661988"/>
            <a:ext cx="787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Hypothalamus</a:t>
            </a:r>
          </a:p>
        </p:txBody>
      </p:sp>
      <p:sp>
        <p:nvSpPr>
          <p:cNvPr id="16393" name="Text Box 69"/>
          <p:cNvSpPr txBox="1">
            <a:spLocks noChangeArrowheads="1"/>
          </p:cNvSpPr>
          <p:nvPr/>
        </p:nvSpPr>
        <p:spPr bwMode="auto">
          <a:xfrm>
            <a:off x="2514600" y="3376613"/>
            <a:ext cx="5334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Mammary</a:t>
            </a:r>
          </a:p>
          <a:p>
            <a:r>
              <a:rPr lang="en-US" sz="900"/>
              <a:t>gland</a:t>
            </a:r>
          </a:p>
        </p:txBody>
      </p:sp>
      <p:sp>
        <p:nvSpPr>
          <p:cNvPr id="16394" name="Text Box 70"/>
          <p:cNvSpPr txBox="1">
            <a:spLocks noChangeArrowheads="1"/>
          </p:cNvSpPr>
          <p:nvPr/>
        </p:nvSpPr>
        <p:spPr bwMode="auto">
          <a:xfrm>
            <a:off x="3581400" y="4687888"/>
            <a:ext cx="228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TSH</a:t>
            </a:r>
          </a:p>
        </p:txBody>
      </p:sp>
      <p:sp>
        <p:nvSpPr>
          <p:cNvPr id="16395" name="Text Box 71"/>
          <p:cNvSpPr txBox="1">
            <a:spLocks noChangeArrowheads="1"/>
          </p:cNvSpPr>
          <p:nvPr/>
        </p:nvSpPr>
        <p:spPr bwMode="auto">
          <a:xfrm>
            <a:off x="5168900" y="4449763"/>
            <a:ext cx="317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ACTH</a:t>
            </a:r>
          </a:p>
        </p:txBody>
      </p:sp>
      <p:sp>
        <p:nvSpPr>
          <p:cNvPr id="16396" name="Text Box 72"/>
          <p:cNvSpPr txBox="1">
            <a:spLocks noChangeArrowheads="1"/>
          </p:cNvSpPr>
          <p:nvPr/>
        </p:nvSpPr>
        <p:spPr bwMode="auto">
          <a:xfrm>
            <a:off x="3581400" y="2903538"/>
            <a:ext cx="228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PRL</a:t>
            </a:r>
          </a:p>
        </p:txBody>
      </p:sp>
      <p:sp>
        <p:nvSpPr>
          <p:cNvPr id="16397" name="Text Box 73"/>
          <p:cNvSpPr txBox="1">
            <a:spLocks noChangeArrowheads="1"/>
          </p:cNvSpPr>
          <p:nvPr/>
        </p:nvSpPr>
        <p:spPr bwMode="auto">
          <a:xfrm>
            <a:off x="5099050" y="2770188"/>
            <a:ext cx="1714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GH</a:t>
            </a:r>
          </a:p>
        </p:txBody>
      </p:sp>
      <p:sp>
        <p:nvSpPr>
          <p:cNvPr id="16398" name="Text Box 74"/>
          <p:cNvSpPr txBox="1">
            <a:spLocks noChangeArrowheads="1"/>
          </p:cNvSpPr>
          <p:nvPr/>
        </p:nvSpPr>
        <p:spPr bwMode="auto">
          <a:xfrm>
            <a:off x="5546725" y="2614613"/>
            <a:ext cx="2730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Liver</a:t>
            </a:r>
          </a:p>
        </p:txBody>
      </p:sp>
      <p:sp>
        <p:nvSpPr>
          <p:cNvPr id="16399" name="Text Box 75"/>
          <p:cNvSpPr txBox="1">
            <a:spLocks noChangeArrowheads="1"/>
          </p:cNvSpPr>
          <p:nvPr/>
        </p:nvSpPr>
        <p:spPr bwMode="auto">
          <a:xfrm>
            <a:off x="5918200" y="3221038"/>
            <a:ext cx="190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IGF</a:t>
            </a:r>
          </a:p>
        </p:txBody>
      </p:sp>
      <p:sp>
        <p:nvSpPr>
          <p:cNvPr id="16400" name="Text Box 76"/>
          <p:cNvSpPr txBox="1">
            <a:spLocks noChangeArrowheads="1"/>
          </p:cNvSpPr>
          <p:nvPr/>
        </p:nvSpPr>
        <p:spPr bwMode="auto">
          <a:xfrm>
            <a:off x="6789738" y="3382963"/>
            <a:ext cx="4254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Fat,</a:t>
            </a:r>
          </a:p>
          <a:p>
            <a:r>
              <a:rPr lang="en-US" sz="900"/>
              <a:t>muscle,</a:t>
            </a:r>
          </a:p>
          <a:p>
            <a:r>
              <a:rPr lang="en-US" sz="900"/>
              <a:t>bone</a:t>
            </a:r>
          </a:p>
        </p:txBody>
      </p:sp>
      <p:sp>
        <p:nvSpPr>
          <p:cNvPr id="16401" name="Text Box 77"/>
          <p:cNvSpPr txBox="1">
            <a:spLocks noChangeArrowheads="1"/>
          </p:cNvSpPr>
          <p:nvPr/>
        </p:nvSpPr>
        <p:spPr bwMode="auto">
          <a:xfrm>
            <a:off x="2628900" y="5008563"/>
            <a:ext cx="419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Thyroid</a:t>
            </a:r>
          </a:p>
        </p:txBody>
      </p:sp>
      <p:sp>
        <p:nvSpPr>
          <p:cNvPr id="16402" name="Text Box 78"/>
          <p:cNvSpPr txBox="1">
            <a:spLocks noChangeArrowheads="1"/>
          </p:cNvSpPr>
          <p:nvPr/>
        </p:nvSpPr>
        <p:spPr bwMode="auto">
          <a:xfrm>
            <a:off x="4165600" y="5218113"/>
            <a:ext cx="2286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/>
              <a:t>LH</a:t>
            </a:r>
          </a:p>
          <a:p>
            <a:pPr algn="ctr"/>
            <a:r>
              <a:rPr lang="en-US" sz="900"/>
              <a:t>FSH</a:t>
            </a:r>
          </a:p>
        </p:txBody>
      </p:sp>
      <p:sp>
        <p:nvSpPr>
          <p:cNvPr id="16403" name="Text Box 79"/>
          <p:cNvSpPr txBox="1">
            <a:spLocks noChangeArrowheads="1"/>
          </p:cNvSpPr>
          <p:nvPr/>
        </p:nvSpPr>
        <p:spPr bwMode="auto">
          <a:xfrm>
            <a:off x="6089650" y="4999038"/>
            <a:ext cx="800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Adrenal cortex</a:t>
            </a:r>
          </a:p>
        </p:txBody>
      </p:sp>
      <p:sp>
        <p:nvSpPr>
          <p:cNvPr id="16404" name="Text Box 80"/>
          <p:cNvSpPr txBox="1">
            <a:spLocks noChangeArrowheads="1"/>
          </p:cNvSpPr>
          <p:nvPr/>
        </p:nvSpPr>
        <p:spPr bwMode="auto">
          <a:xfrm>
            <a:off x="4940300" y="6284913"/>
            <a:ext cx="323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Ovary</a:t>
            </a:r>
          </a:p>
        </p:txBody>
      </p:sp>
      <p:sp>
        <p:nvSpPr>
          <p:cNvPr id="16405" name="Text Box 81"/>
          <p:cNvSpPr txBox="1">
            <a:spLocks noChangeArrowheads="1"/>
          </p:cNvSpPr>
          <p:nvPr/>
        </p:nvSpPr>
        <p:spPr bwMode="auto">
          <a:xfrm>
            <a:off x="3530600" y="6313488"/>
            <a:ext cx="330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Testis</a:t>
            </a:r>
          </a:p>
        </p:txBody>
      </p:sp>
      <p:pic>
        <p:nvPicPr>
          <p:cNvPr id="16406" name="Picture 84" descr="sal03717_17_06_arrows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9275" y="817563"/>
            <a:ext cx="1504950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7" name="Picture 86" descr="sal03717_17_06_arrows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6750" y="788988"/>
            <a:ext cx="1033463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8" name="Picture 88" descr="sal03717_17_06_arrows04"/>
          <p:cNvPicPr>
            <a:picLocks noChangeAspect="1" noChangeArrowheads="1"/>
          </p:cNvPicPr>
          <p:nvPr/>
        </p:nvPicPr>
        <p:blipFill>
          <a:blip r:embed="rId8"/>
          <a:srcRect t="89803"/>
          <a:stretch>
            <a:fillRect/>
          </a:stretch>
        </p:blipFill>
        <p:spPr bwMode="auto">
          <a:xfrm>
            <a:off x="3149600" y="2719388"/>
            <a:ext cx="10890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9" name="Line 10"/>
          <p:cNvSpPr>
            <a:spLocks noChangeShapeType="1"/>
          </p:cNvSpPr>
          <p:nvPr/>
        </p:nvSpPr>
        <p:spPr bwMode="auto">
          <a:xfrm>
            <a:off x="3917950" y="1362075"/>
            <a:ext cx="1905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11"/>
          <p:cNvSpPr>
            <a:spLocks noChangeShapeType="1"/>
          </p:cNvSpPr>
          <p:nvPr/>
        </p:nvSpPr>
        <p:spPr bwMode="auto">
          <a:xfrm>
            <a:off x="3989388" y="1504950"/>
            <a:ext cx="3048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12"/>
          <p:cNvSpPr>
            <a:spLocks noChangeShapeType="1"/>
          </p:cNvSpPr>
          <p:nvPr/>
        </p:nvSpPr>
        <p:spPr bwMode="auto">
          <a:xfrm>
            <a:off x="3930650" y="1646238"/>
            <a:ext cx="5508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14"/>
          <p:cNvSpPr>
            <a:spLocks noChangeShapeType="1"/>
          </p:cNvSpPr>
          <p:nvPr/>
        </p:nvSpPr>
        <p:spPr bwMode="auto">
          <a:xfrm>
            <a:off x="4006850" y="1793875"/>
            <a:ext cx="6270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Text Box 65"/>
          <p:cNvSpPr txBox="1">
            <a:spLocks noChangeArrowheads="1"/>
          </p:cNvSpPr>
          <p:nvPr/>
        </p:nvSpPr>
        <p:spPr bwMode="auto">
          <a:xfrm>
            <a:off x="3597275" y="1284288"/>
            <a:ext cx="2349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TRH</a:t>
            </a:r>
          </a:p>
        </p:txBody>
      </p:sp>
      <p:sp>
        <p:nvSpPr>
          <p:cNvPr id="16414" name="Text Box 66"/>
          <p:cNvSpPr txBox="1">
            <a:spLocks noChangeArrowheads="1"/>
          </p:cNvSpPr>
          <p:nvPr/>
        </p:nvSpPr>
        <p:spPr bwMode="auto">
          <a:xfrm>
            <a:off x="3597275" y="1423988"/>
            <a:ext cx="323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GnRH</a:t>
            </a:r>
          </a:p>
        </p:txBody>
      </p:sp>
      <p:sp>
        <p:nvSpPr>
          <p:cNvPr id="16415" name="Text Box 67"/>
          <p:cNvSpPr txBox="1">
            <a:spLocks noChangeArrowheads="1"/>
          </p:cNvSpPr>
          <p:nvPr/>
        </p:nvSpPr>
        <p:spPr bwMode="auto">
          <a:xfrm>
            <a:off x="3597275" y="1576388"/>
            <a:ext cx="2476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CRH</a:t>
            </a:r>
          </a:p>
        </p:txBody>
      </p:sp>
      <p:sp>
        <p:nvSpPr>
          <p:cNvPr id="16416" name="Text Box 68"/>
          <p:cNvSpPr txBox="1">
            <a:spLocks noChangeArrowheads="1"/>
          </p:cNvSpPr>
          <p:nvPr/>
        </p:nvSpPr>
        <p:spPr bwMode="auto">
          <a:xfrm>
            <a:off x="3605213" y="1741488"/>
            <a:ext cx="3365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GHRH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17.7</a:t>
            </a:r>
          </a:p>
        </p:txBody>
      </p:sp>
      <p:pic>
        <p:nvPicPr>
          <p:cNvPr id="17411" name="Picture 10" descr="sal03717_17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612775"/>
            <a:ext cx="4175125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4" descr="sal03717_17_07_arrow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500" y="1258888"/>
            <a:ext cx="25431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AutoShape 71"/>
          <p:cNvSpPr>
            <a:spLocks noChangeAspect="1" noChangeArrowheads="1" noTextEdit="1"/>
          </p:cNvSpPr>
          <p:nvPr/>
        </p:nvSpPr>
        <p:spPr bwMode="auto">
          <a:xfrm>
            <a:off x="2789238" y="1135063"/>
            <a:ext cx="36957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4" name="Freeform 73"/>
          <p:cNvSpPr>
            <a:spLocks/>
          </p:cNvSpPr>
          <p:nvPr/>
        </p:nvSpPr>
        <p:spPr bwMode="auto">
          <a:xfrm>
            <a:off x="2792413" y="3003550"/>
            <a:ext cx="200025" cy="201613"/>
          </a:xfrm>
          <a:custGeom>
            <a:avLst/>
            <a:gdLst>
              <a:gd name="T0" fmla="*/ 2147483647 w 120"/>
              <a:gd name="T1" fmla="*/ 2147483647 h 121"/>
              <a:gd name="T2" fmla="*/ 2147483647 w 120"/>
              <a:gd name="T3" fmla="*/ 2147483647 h 121"/>
              <a:gd name="T4" fmla="*/ 2147483647 w 120"/>
              <a:gd name="T5" fmla="*/ 2147483647 h 121"/>
              <a:gd name="T6" fmla="*/ 2147483647 w 120"/>
              <a:gd name="T7" fmla="*/ 2147483647 h 121"/>
              <a:gd name="T8" fmla="*/ 2147483647 w 120"/>
              <a:gd name="T9" fmla="*/ 2147483647 h 121"/>
              <a:gd name="T10" fmla="*/ 2147483647 w 120"/>
              <a:gd name="T11" fmla="*/ 2147483647 h 121"/>
              <a:gd name="T12" fmla="*/ 2147483647 w 120"/>
              <a:gd name="T13" fmla="*/ 2147483647 h 121"/>
              <a:gd name="T14" fmla="*/ 2147483647 w 120"/>
              <a:gd name="T15" fmla="*/ 2147483647 h 121"/>
              <a:gd name="T16" fmla="*/ 2147483647 w 120"/>
              <a:gd name="T17" fmla="*/ 2147483647 h 121"/>
              <a:gd name="T18" fmla="*/ 2147483647 w 120"/>
              <a:gd name="T19" fmla="*/ 2147483647 h 121"/>
              <a:gd name="T20" fmla="*/ 2147483647 w 120"/>
              <a:gd name="T21" fmla="*/ 2147483647 h 121"/>
              <a:gd name="T22" fmla="*/ 2147483647 w 120"/>
              <a:gd name="T23" fmla="*/ 2147483647 h 121"/>
              <a:gd name="T24" fmla="*/ 2147483647 w 120"/>
              <a:gd name="T25" fmla="*/ 2147483647 h 121"/>
              <a:gd name="T26" fmla="*/ 2147483647 w 120"/>
              <a:gd name="T27" fmla="*/ 2147483647 h 121"/>
              <a:gd name="T28" fmla="*/ 2147483647 w 120"/>
              <a:gd name="T29" fmla="*/ 2147483647 h 121"/>
              <a:gd name="T30" fmla="*/ 2147483647 w 120"/>
              <a:gd name="T31" fmla="*/ 2147483647 h 121"/>
              <a:gd name="T32" fmla="*/ 2147483647 w 120"/>
              <a:gd name="T33" fmla="*/ 2147483647 h 121"/>
              <a:gd name="T34" fmla="*/ 2147483647 w 120"/>
              <a:gd name="T35" fmla="*/ 2147483647 h 121"/>
              <a:gd name="T36" fmla="*/ 0 w 120"/>
              <a:gd name="T37" fmla="*/ 2147483647 h 121"/>
              <a:gd name="T38" fmla="*/ 0 w 120"/>
              <a:gd name="T39" fmla="*/ 2147483647 h 121"/>
              <a:gd name="T40" fmla="*/ 2147483647 w 120"/>
              <a:gd name="T41" fmla="*/ 2147483647 h 121"/>
              <a:gd name="T42" fmla="*/ 2147483647 w 120"/>
              <a:gd name="T43" fmla="*/ 2147483647 h 121"/>
              <a:gd name="T44" fmla="*/ 2147483647 w 120"/>
              <a:gd name="T45" fmla="*/ 2147483647 h 121"/>
              <a:gd name="T46" fmla="*/ 2147483647 w 120"/>
              <a:gd name="T47" fmla="*/ 2147483647 h 121"/>
              <a:gd name="T48" fmla="*/ 2147483647 w 120"/>
              <a:gd name="T49" fmla="*/ 2147483647 h 121"/>
              <a:gd name="T50" fmla="*/ 2147483647 w 120"/>
              <a:gd name="T51" fmla="*/ 2147483647 h 121"/>
              <a:gd name="T52" fmla="*/ 2147483647 w 120"/>
              <a:gd name="T53" fmla="*/ 2147483647 h 121"/>
              <a:gd name="T54" fmla="*/ 2147483647 w 120"/>
              <a:gd name="T55" fmla="*/ 0 h 121"/>
              <a:gd name="T56" fmla="*/ 2147483647 w 120"/>
              <a:gd name="T57" fmla="*/ 0 h 121"/>
              <a:gd name="T58" fmla="*/ 2147483647 w 120"/>
              <a:gd name="T59" fmla="*/ 2147483647 h 121"/>
              <a:gd name="T60" fmla="*/ 2147483647 w 120"/>
              <a:gd name="T61" fmla="*/ 2147483647 h 121"/>
              <a:gd name="T62" fmla="*/ 2147483647 w 120"/>
              <a:gd name="T63" fmla="*/ 2147483647 h 121"/>
              <a:gd name="T64" fmla="*/ 2147483647 w 120"/>
              <a:gd name="T65" fmla="*/ 2147483647 h 121"/>
              <a:gd name="T66" fmla="*/ 2147483647 w 120"/>
              <a:gd name="T67" fmla="*/ 2147483647 h 121"/>
              <a:gd name="T68" fmla="*/ 2147483647 w 120"/>
              <a:gd name="T69" fmla="*/ 2147483647 h 121"/>
              <a:gd name="T70" fmla="*/ 2147483647 w 120"/>
              <a:gd name="T71" fmla="*/ 2147483647 h 121"/>
              <a:gd name="T72" fmla="*/ 2147483647 w 120"/>
              <a:gd name="T73" fmla="*/ 2147483647 h 121"/>
              <a:gd name="T74" fmla="*/ 2147483647 w 120"/>
              <a:gd name="T75" fmla="*/ 2147483647 h 12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0"/>
              <a:gd name="T115" fmla="*/ 0 h 121"/>
              <a:gd name="T116" fmla="*/ 120 w 120"/>
              <a:gd name="T117" fmla="*/ 121 h 12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0" h="121">
                <a:moveTo>
                  <a:pt x="120" y="61"/>
                </a:moveTo>
                <a:lnTo>
                  <a:pt x="120" y="61"/>
                </a:lnTo>
                <a:lnTo>
                  <a:pt x="120" y="73"/>
                </a:lnTo>
                <a:lnTo>
                  <a:pt x="116" y="85"/>
                </a:lnTo>
                <a:lnTo>
                  <a:pt x="110" y="95"/>
                </a:lnTo>
                <a:lnTo>
                  <a:pt x="102" y="103"/>
                </a:lnTo>
                <a:lnTo>
                  <a:pt x="94" y="111"/>
                </a:lnTo>
                <a:lnTo>
                  <a:pt x="84" y="117"/>
                </a:lnTo>
                <a:lnTo>
                  <a:pt x="72" y="119"/>
                </a:lnTo>
                <a:lnTo>
                  <a:pt x="60" y="121"/>
                </a:lnTo>
                <a:lnTo>
                  <a:pt x="48" y="119"/>
                </a:lnTo>
                <a:lnTo>
                  <a:pt x="38" y="117"/>
                </a:lnTo>
                <a:lnTo>
                  <a:pt x="26" y="111"/>
                </a:lnTo>
                <a:lnTo>
                  <a:pt x="18" y="103"/>
                </a:lnTo>
                <a:lnTo>
                  <a:pt x="10" y="95"/>
                </a:lnTo>
                <a:lnTo>
                  <a:pt x="6" y="85"/>
                </a:lnTo>
                <a:lnTo>
                  <a:pt x="2" y="73"/>
                </a:lnTo>
                <a:lnTo>
                  <a:pt x="0" y="61"/>
                </a:lnTo>
                <a:lnTo>
                  <a:pt x="2" y="49"/>
                </a:lnTo>
                <a:lnTo>
                  <a:pt x="6" y="37"/>
                </a:lnTo>
                <a:lnTo>
                  <a:pt x="10" y="27"/>
                </a:lnTo>
                <a:lnTo>
                  <a:pt x="18" y="19"/>
                </a:lnTo>
                <a:lnTo>
                  <a:pt x="26" y="11"/>
                </a:lnTo>
                <a:lnTo>
                  <a:pt x="38" y="5"/>
                </a:lnTo>
                <a:lnTo>
                  <a:pt x="48" y="2"/>
                </a:lnTo>
                <a:lnTo>
                  <a:pt x="60" y="0"/>
                </a:lnTo>
                <a:lnTo>
                  <a:pt x="72" y="2"/>
                </a:lnTo>
                <a:lnTo>
                  <a:pt x="84" y="5"/>
                </a:lnTo>
                <a:lnTo>
                  <a:pt x="94" y="11"/>
                </a:lnTo>
                <a:lnTo>
                  <a:pt x="102" y="19"/>
                </a:lnTo>
                <a:lnTo>
                  <a:pt x="110" y="27"/>
                </a:lnTo>
                <a:lnTo>
                  <a:pt x="116" y="37"/>
                </a:lnTo>
                <a:lnTo>
                  <a:pt x="120" y="49"/>
                </a:lnTo>
                <a:lnTo>
                  <a:pt x="120" y="61"/>
                </a:lnTo>
                <a:close/>
              </a:path>
            </a:pathLst>
          </a:custGeom>
          <a:solidFill>
            <a:srgbClr val="FFD40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5" name="Freeform 74"/>
          <p:cNvSpPr>
            <a:spLocks/>
          </p:cNvSpPr>
          <p:nvPr/>
        </p:nvSpPr>
        <p:spPr bwMode="auto">
          <a:xfrm>
            <a:off x="5226050" y="4495800"/>
            <a:ext cx="200025" cy="198438"/>
          </a:xfrm>
          <a:custGeom>
            <a:avLst/>
            <a:gdLst>
              <a:gd name="T0" fmla="*/ 2147483647 w 120"/>
              <a:gd name="T1" fmla="*/ 2147483647 h 120"/>
              <a:gd name="T2" fmla="*/ 2147483647 w 120"/>
              <a:gd name="T3" fmla="*/ 2147483647 h 120"/>
              <a:gd name="T4" fmla="*/ 2147483647 w 120"/>
              <a:gd name="T5" fmla="*/ 2147483647 h 120"/>
              <a:gd name="T6" fmla="*/ 2147483647 w 120"/>
              <a:gd name="T7" fmla="*/ 2147483647 h 120"/>
              <a:gd name="T8" fmla="*/ 2147483647 w 120"/>
              <a:gd name="T9" fmla="*/ 2147483647 h 120"/>
              <a:gd name="T10" fmla="*/ 2147483647 w 120"/>
              <a:gd name="T11" fmla="*/ 2147483647 h 120"/>
              <a:gd name="T12" fmla="*/ 2147483647 w 120"/>
              <a:gd name="T13" fmla="*/ 2147483647 h 120"/>
              <a:gd name="T14" fmla="*/ 2147483647 w 120"/>
              <a:gd name="T15" fmla="*/ 2147483647 h 120"/>
              <a:gd name="T16" fmla="*/ 2147483647 w 120"/>
              <a:gd name="T17" fmla="*/ 2147483647 h 120"/>
              <a:gd name="T18" fmla="*/ 2147483647 w 120"/>
              <a:gd name="T19" fmla="*/ 2147483647 h 120"/>
              <a:gd name="T20" fmla="*/ 2147483647 w 120"/>
              <a:gd name="T21" fmla="*/ 2147483647 h 120"/>
              <a:gd name="T22" fmla="*/ 2147483647 w 120"/>
              <a:gd name="T23" fmla="*/ 2147483647 h 120"/>
              <a:gd name="T24" fmla="*/ 2147483647 w 120"/>
              <a:gd name="T25" fmla="*/ 2147483647 h 120"/>
              <a:gd name="T26" fmla="*/ 2147483647 w 120"/>
              <a:gd name="T27" fmla="*/ 2147483647 h 120"/>
              <a:gd name="T28" fmla="*/ 2147483647 w 120"/>
              <a:gd name="T29" fmla="*/ 2147483647 h 120"/>
              <a:gd name="T30" fmla="*/ 2147483647 w 120"/>
              <a:gd name="T31" fmla="*/ 2147483647 h 120"/>
              <a:gd name="T32" fmla="*/ 2147483647 w 120"/>
              <a:gd name="T33" fmla="*/ 2147483647 h 120"/>
              <a:gd name="T34" fmla="*/ 2147483647 w 120"/>
              <a:gd name="T35" fmla="*/ 2147483647 h 120"/>
              <a:gd name="T36" fmla="*/ 0 w 120"/>
              <a:gd name="T37" fmla="*/ 2147483647 h 120"/>
              <a:gd name="T38" fmla="*/ 0 w 120"/>
              <a:gd name="T39" fmla="*/ 2147483647 h 120"/>
              <a:gd name="T40" fmla="*/ 2147483647 w 120"/>
              <a:gd name="T41" fmla="*/ 2147483647 h 120"/>
              <a:gd name="T42" fmla="*/ 2147483647 w 120"/>
              <a:gd name="T43" fmla="*/ 2147483647 h 120"/>
              <a:gd name="T44" fmla="*/ 2147483647 w 120"/>
              <a:gd name="T45" fmla="*/ 2147483647 h 120"/>
              <a:gd name="T46" fmla="*/ 2147483647 w 120"/>
              <a:gd name="T47" fmla="*/ 2147483647 h 120"/>
              <a:gd name="T48" fmla="*/ 2147483647 w 120"/>
              <a:gd name="T49" fmla="*/ 2147483647 h 120"/>
              <a:gd name="T50" fmla="*/ 2147483647 w 120"/>
              <a:gd name="T51" fmla="*/ 2147483647 h 120"/>
              <a:gd name="T52" fmla="*/ 2147483647 w 120"/>
              <a:gd name="T53" fmla="*/ 0 h 120"/>
              <a:gd name="T54" fmla="*/ 2147483647 w 120"/>
              <a:gd name="T55" fmla="*/ 0 h 120"/>
              <a:gd name="T56" fmla="*/ 2147483647 w 120"/>
              <a:gd name="T57" fmla="*/ 0 h 120"/>
              <a:gd name="T58" fmla="*/ 2147483647 w 120"/>
              <a:gd name="T59" fmla="*/ 0 h 120"/>
              <a:gd name="T60" fmla="*/ 2147483647 w 120"/>
              <a:gd name="T61" fmla="*/ 2147483647 h 120"/>
              <a:gd name="T62" fmla="*/ 2147483647 w 120"/>
              <a:gd name="T63" fmla="*/ 2147483647 h 120"/>
              <a:gd name="T64" fmla="*/ 2147483647 w 120"/>
              <a:gd name="T65" fmla="*/ 2147483647 h 120"/>
              <a:gd name="T66" fmla="*/ 2147483647 w 120"/>
              <a:gd name="T67" fmla="*/ 2147483647 h 120"/>
              <a:gd name="T68" fmla="*/ 2147483647 w 120"/>
              <a:gd name="T69" fmla="*/ 2147483647 h 120"/>
              <a:gd name="T70" fmla="*/ 2147483647 w 120"/>
              <a:gd name="T71" fmla="*/ 2147483647 h 120"/>
              <a:gd name="T72" fmla="*/ 2147483647 w 120"/>
              <a:gd name="T73" fmla="*/ 2147483647 h 120"/>
              <a:gd name="T74" fmla="*/ 2147483647 w 120"/>
              <a:gd name="T75" fmla="*/ 2147483647 h 12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0"/>
              <a:gd name="T115" fmla="*/ 0 h 120"/>
              <a:gd name="T116" fmla="*/ 120 w 120"/>
              <a:gd name="T117" fmla="*/ 120 h 12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0" h="120">
                <a:moveTo>
                  <a:pt x="120" y="60"/>
                </a:moveTo>
                <a:lnTo>
                  <a:pt x="120" y="60"/>
                </a:lnTo>
                <a:lnTo>
                  <a:pt x="118" y="72"/>
                </a:lnTo>
                <a:lnTo>
                  <a:pt x="116" y="82"/>
                </a:lnTo>
                <a:lnTo>
                  <a:pt x="110" y="92"/>
                </a:lnTo>
                <a:lnTo>
                  <a:pt x="102" y="102"/>
                </a:lnTo>
                <a:lnTo>
                  <a:pt x="94" y="108"/>
                </a:lnTo>
                <a:lnTo>
                  <a:pt x="84" y="114"/>
                </a:lnTo>
                <a:lnTo>
                  <a:pt x="72" y="118"/>
                </a:lnTo>
                <a:lnTo>
                  <a:pt x="60" y="120"/>
                </a:lnTo>
                <a:lnTo>
                  <a:pt x="48" y="118"/>
                </a:lnTo>
                <a:lnTo>
                  <a:pt x="36" y="114"/>
                </a:lnTo>
                <a:lnTo>
                  <a:pt x="26" y="108"/>
                </a:lnTo>
                <a:lnTo>
                  <a:pt x="18" y="102"/>
                </a:lnTo>
                <a:lnTo>
                  <a:pt x="10" y="92"/>
                </a:lnTo>
                <a:lnTo>
                  <a:pt x="4" y="82"/>
                </a:lnTo>
                <a:lnTo>
                  <a:pt x="2" y="72"/>
                </a:lnTo>
                <a:lnTo>
                  <a:pt x="0" y="60"/>
                </a:lnTo>
                <a:lnTo>
                  <a:pt x="2" y="48"/>
                </a:lnTo>
                <a:lnTo>
                  <a:pt x="4" y="36"/>
                </a:lnTo>
                <a:lnTo>
                  <a:pt x="10" y="26"/>
                </a:lnTo>
                <a:lnTo>
                  <a:pt x="18" y="16"/>
                </a:lnTo>
                <a:lnTo>
                  <a:pt x="26" y="10"/>
                </a:lnTo>
                <a:lnTo>
                  <a:pt x="36" y="4"/>
                </a:lnTo>
                <a:lnTo>
                  <a:pt x="48" y="0"/>
                </a:lnTo>
                <a:lnTo>
                  <a:pt x="60" y="0"/>
                </a:lnTo>
                <a:lnTo>
                  <a:pt x="72" y="0"/>
                </a:lnTo>
                <a:lnTo>
                  <a:pt x="84" y="4"/>
                </a:lnTo>
                <a:lnTo>
                  <a:pt x="94" y="10"/>
                </a:lnTo>
                <a:lnTo>
                  <a:pt x="102" y="16"/>
                </a:lnTo>
                <a:lnTo>
                  <a:pt x="110" y="26"/>
                </a:lnTo>
                <a:lnTo>
                  <a:pt x="116" y="36"/>
                </a:lnTo>
                <a:lnTo>
                  <a:pt x="118" y="48"/>
                </a:lnTo>
                <a:lnTo>
                  <a:pt x="120" y="60"/>
                </a:lnTo>
                <a:close/>
              </a:path>
            </a:pathLst>
          </a:custGeom>
          <a:solidFill>
            <a:srgbClr val="FFD40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6" name="Freeform 75"/>
          <p:cNvSpPr>
            <a:spLocks/>
          </p:cNvSpPr>
          <p:nvPr/>
        </p:nvSpPr>
        <p:spPr bwMode="auto">
          <a:xfrm>
            <a:off x="6276975" y="2514600"/>
            <a:ext cx="200025" cy="198438"/>
          </a:xfrm>
          <a:custGeom>
            <a:avLst/>
            <a:gdLst>
              <a:gd name="T0" fmla="*/ 2147483647 w 120"/>
              <a:gd name="T1" fmla="*/ 2147483647 h 120"/>
              <a:gd name="T2" fmla="*/ 2147483647 w 120"/>
              <a:gd name="T3" fmla="*/ 2147483647 h 120"/>
              <a:gd name="T4" fmla="*/ 2147483647 w 120"/>
              <a:gd name="T5" fmla="*/ 2147483647 h 120"/>
              <a:gd name="T6" fmla="*/ 2147483647 w 120"/>
              <a:gd name="T7" fmla="*/ 2147483647 h 120"/>
              <a:gd name="T8" fmla="*/ 2147483647 w 120"/>
              <a:gd name="T9" fmla="*/ 2147483647 h 120"/>
              <a:gd name="T10" fmla="*/ 2147483647 w 120"/>
              <a:gd name="T11" fmla="*/ 2147483647 h 120"/>
              <a:gd name="T12" fmla="*/ 2147483647 w 120"/>
              <a:gd name="T13" fmla="*/ 2147483647 h 120"/>
              <a:gd name="T14" fmla="*/ 2147483647 w 120"/>
              <a:gd name="T15" fmla="*/ 2147483647 h 120"/>
              <a:gd name="T16" fmla="*/ 2147483647 w 120"/>
              <a:gd name="T17" fmla="*/ 2147483647 h 120"/>
              <a:gd name="T18" fmla="*/ 2147483647 w 120"/>
              <a:gd name="T19" fmla="*/ 2147483647 h 120"/>
              <a:gd name="T20" fmla="*/ 2147483647 w 120"/>
              <a:gd name="T21" fmla="*/ 2147483647 h 120"/>
              <a:gd name="T22" fmla="*/ 2147483647 w 120"/>
              <a:gd name="T23" fmla="*/ 2147483647 h 120"/>
              <a:gd name="T24" fmla="*/ 2147483647 w 120"/>
              <a:gd name="T25" fmla="*/ 2147483647 h 120"/>
              <a:gd name="T26" fmla="*/ 2147483647 w 120"/>
              <a:gd name="T27" fmla="*/ 2147483647 h 120"/>
              <a:gd name="T28" fmla="*/ 2147483647 w 120"/>
              <a:gd name="T29" fmla="*/ 2147483647 h 120"/>
              <a:gd name="T30" fmla="*/ 2147483647 w 120"/>
              <a:gd name="T31" fmla="*/ 2147483647 h 120"/>
              <a:gd name="T32" fmla="*/ 2147483647 w 120"/>
              <a:gd name="T33" fmla="*/ 2147483647 h 120"/>
              <a:gd name="T34" fmla="*/ 2147483647 w 120"/>
              <a:gd name="T35" fmla="*/ 2147483647 h 120"/>
              <a:gd name="T36" fmla="*/ 0 w 120"/>
              <a:gd name="T37" fmla="*/ 2147483647 h 120"/>
              <a:gd name="T38" fmla="*/ 0 w 120"/>
              <a:gd name="T39" fmla="*/ 2147483647 h 120"/>
              <a:gd name="T40" fmla="*/ 2147483647 w 120"/>
              <a:gd name="T41" fmla="*/ 2147483647 h 120"/>
              <a:gd name="T42" fmla="*/ 2147483647 w 120"/>
              <a:gd name="T43" fmla="*/ 2147483647 h 120"/>
              <a:gd name="T44" fmla="*/ 2147483647 w 120"/>
              <a:gd name="T45" fmla="*/ 2147483647 h 120"/>
              <a:gd name="T46" fmla="*/ 2147483647 w 120"/>
              <a:gd name="T47" fmla="*/ 2147483647 h 120"/>
              <a:gd name="T48" fmla="*/ 2147483647 w 120"/>
              <a:gd name="T49" fmla="*/ 2147483647 h 120"/>
              <a:gd name="T50" fmla="*/ 2147483647 w 120"/>
              <a:gd name="T51" fmla="*/ 2147483647 h 120"/>
              <a:gd name="T52" fmla="*/ 2147483647 w 120"/>
              <a:gd name="T53" fmla="*/ 2147483647 h 120"/>
              <a:gd name="T54" fmla="*/ 2147483647 w 120"/>
              <a:gd name="T55" fmla="*/ 0 h 120"/>
              <a:gd name="T56" fmla="*/ 2147483647 w 120"/>
              <a:gd name="T57" fmla="*/ 0 h 120"/>
              <a:gd name="T58" fmla="*/ 2147483647 w 120"/>
              <a:gd name="T59" fmla="*/ 2147483647 h 120"/>
              <a:gd name="T60" fmla="*/ 2147483647 w 120"/>
              <a:gd name="T61" fmla="*/ 2147483647 h 120"/>
              <a:gd name="T62" fmla="*/ 2147483647 w 120"/>
              <a:gd name="T63" fmla="*/ 2147483647 h 120"/>
              <a:gd name="T64" fmla="*/ 2147483647 w 120"/>
              <a:gd name="T65" fmla="*/ 2147483647 h 120"/>
              <a:gd name="T66" fmla="*/ 2147483647 w 120"/>
              <a:gd name="T67" fmla="*/ 2147483647 h 120"/>
              <a:gd name="T68" fmla="*/ 2147483647 w 120"/>
              <a:gd name="T69" fmla="*/ 2147483647 h 120"/>
              <a:gd name="T70" fmla="*/ 2147483647 w 120"/>
              <a:gd name="T71" fmla="*/ 2147483647 h 120"/>
              <a:gd name="T72" fmla="*/ 2147483647 w 120"/>
              <a:gd name="T73" fmla="*/ 2147483647 h 120"/>
              <a:gd name="T74" fmla="*/ 2147483647 w 120"/>
              <a:gd name="T75" fmla="*/ 2147483647 h 12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0"/>
              <a:gd name="T115" fmla="*/ 0 h 120"/>
              <a:gd name="T116" fmla="*/ 120 w 120"/>
              <a:gd name="T117" fmla="*/ 120 h 12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0" h="120">
                <a:moveTo>
                  <a:pt x="120" y="60"/>
                </a:moveTo>
                <a:lnTo>
                  <a:pt x="120" y="60"/>
                </a:lnTo>
                <a:lnTo>
                  <a:pt x="120" y="72"/>
                </a:lnTo>
                <a:lnTo>
                  <a:pt x="116" y="84"/>
                </a:lnTo>
                <a:lnTo>
                  <a:pt x="110" y="94"/>
                </a:lnTo>
                <a:lnTo>
                  <a:pt x="102" y="102"/>
                </a:lnTo>
                <a:lnTo>
                  <a:pt x="94" y="110"/>
                </a:lnTo>
                <a:lnTo>
                  <a:pt x="84" y="116"/>
                </a:lnTo>
                <a:lnTo>
                  <a:pt x="72" y="118"/>
                </a:lnTo>
                <a:lnTo>
                  <a:pt x="60" y="120"/>
                </a:lnTo>
                <a:lnTo>
                  <a:pt x="48" y="118"/>
                </a:lnTo>
                <a:lnTo>
                  <a:pt x="38" y="116"/>
                </a:lnTo>
                <a:lnTo>
                  <a:pt x="26" y="110"/>
                </a:lnTo>
                <a:lnTo>
                  <a:pt x="18" y="102"/>
                </a:lnTo>
                <a:lnTo>
                  <a:pt x="10" y="94"/>
                </a:lnTo>
                <a:lnTo>
                  <a:pt x="6" y="84"/>
                </a:lnTo>
                <a:lnTo>
                  <a:pt x="2" y="72"/>
                </a:lnTo>
                <a:lnTo>
                  <a:pt x="0" y="60"/>
                </a:lnTo>
                <a:lnTo>
                  <a:pt x="2" y="48"/>
                </a:lnTo>
                <a:lnTo>
                  <a:pt x="6" y="36"/>
                </a:lnTo>
                <a:lnTo>
                  <a:pt x="10" y="26"/>
                </a:lnTo>
                <a:lnTo>
                  <a:pt x="18" y="18"/>
                </a:lnTo>
                <a:lnTo>
                  <a:pt x="26" y="10"/>
                </a:lnTo>
                <a:lnTo>
                  <a:pt x="38" y="4"/>
                </a:lnTo>
                <a:lnTo>
                  <a:pt x="48" y="2"/>
                </a:lnTo>
                <a:lnTo>
                  <a:pt x="60" y="0"/>
                </a:lnTo>
                <a:lnTo>
                  <a:pt x="72" y="2"/>
                </a:lnTo>
                <a:lnTo>
                  <a:pt x="84" y="4"/>
                </a:lnTo>
                <a:lnTo>
                  <a:pt x="94" y="10"/>
                </a:lnTo>
                <a:lnTo>
                  <a:pt x="102" y="18"/>
                </a:lnTo>
                <a:lnTo>
                  <a:pt x="110" y="26"/>
                </a:lnTo>
                <a:lnTo>
                  <a:pt x="116" y="36"/>
                </a:lnTo>
                <a:lnTo>
                  <a:pt x="120" y="48"/>
                </a:lnTo>
                <a:lnTo>
                  <a:pt x="120" y="60"/>
                </a:lnTo>
                <a:close/>
              </a:path>
            </a:pathLst>
          </a:custGeom>
          <a:solidFill>
            <a:srgbClr val="FFD40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7" name="Freeform 77"/>
          <p:cNvSpPr>
            <a:spLocks/>
          </p:cNvSpPr>
          <p:nvPr/>
        </p:nvSpPr>
        <p:spPr bwMode="auto">
          <a:xfrm>
            <a:off x="3168650" y="1209675"/>
            <a:ext cx="200025" cy="198438"/>
          </a:xfrm>
          <a:custGeom>
            <a:avLst/>
            <a:gdLst>
              <a:gd name="T0" fmla="*/ 2147483647 w 120"/>
              <a:gd name="T1" fmla="*/ 2147483647 h 120"/>
              <a:gd name="T2" fmla="*/ 2147483647 w 120"/>
              <a:gd name="T3" fmla="*/ 2147483647 h 120"/>
              <a:gd name="T4" fmla="*/ 2147483647 w 120"/>
              <a:gd name="T5" fmla="*/ 2147483647 h 120"/>
              <a:gd name="T6" fmla="*/ 2147483647 w 120"/>
              <a:gd name="T7" fmla="*/ 2147483647 h 120"/>
              <a:gd name="T8" fmla="*/ 2147483647 w 120"/>
              <a:gd name="T9" fmla="*/ 2147483647 h 120"/>
              <a:gd name="T10" fmla="*/ 2147483647 w 120"/>
              <a:gd name="T11" fmla="*/ 2147483647 h 120"/>
              <a:gd name="T12" fmla="*/ 2147483647 w 120"/>
              <a:gd name="T13" fmla="*/ 2147483647 h 120"/>
              <a:gd name="T14" fmla="*/ 2147483647 w 120"/>
              <a:gd name="T15" fmla="*/ 2147483647 h 120"/>
              <a:gd name="T16" fmla="*/ 2147483647 w 120"/>
              <a:gd name="T17" fmla="*/ 2147483647 h 120"/>
              <a:gd name="T18" fmla="*/ 2147483647 w 120"/>
              <a:gd name="T19" fmla="*/ 2147483647 h 120"/>
              <a:gd name="T20" fmla="*/ 2147483647 w 120"/>
              <a:gd name="T21" fmla="*/ 2147483647 h 120"/>
              <a:gd name="T22" fmla="*/ 2147483647 w 120"/>
              <a:gd name="T23" fmla="*/ 2147483647 h 120"/>
              <a:gd name="T24" fmla="*/ 2147483647 w 120"/>
              <a:gd name="T25" fmla="*/ 2147483647 h 120"/>
              <a:gd name="T26" fmla="*/ 2147483647 w 120"/>
              <a:gd name="T27" fmla="*/ 2147483647 h 120"/>
              <a:gd name="T28" fmla="*/ 2147483647 w 120"/>
              <a:gd name="T29" fmla="*/ 2147483647 h 120"/>
              <a:gd name="T30" fmla="*/ 2147483647 w 120"/>
              <a:gd name="T31" fmla="*/ 2147483647 h 120"/>
              <a:gd name="T32" fmla="*/ 2147483647 w 120"/>
              <a:gd name="T33" fmla="*/ 2147483647 h 120"/>
              <a:gd name="T34" fmla="*/ 2147483647 w 120"/>
              <a:gd name="T35" fmla="*/ 2147483647 h 120"/>
              <a:gd name="T36" fmla="*/ 0 w 120"/>
              <a:gd name="T37" fmla="*/ 2147483647 h 120"/>
              <a:gd name="T38" fmla="*/ 0 w 120"/>
              <a:gd name="T39" fmla="*/ 2147483647 h 120"/>
              <a:gd name="T40" fmla="*/ 2147483647 w 120"/>
              <a:gd name="T41" fmla="*/ 2147483647 h 120"/>
              <a:gd name="T42" fmla="*/ 2147483647 w 120"/>
              <a:gd name="T43" fmla="*/ 2147483647 h 120"/>
              <a:gd name="T44" fmla="*/ 2147483647 w 120"/>
              <a:gd name="T45" fmla="*/ 2147483647 h 120"/>
              <a:gd name="T46" fmla="*/ 2147483647 w 120"/>
              <a:gd name="T47" fmla="*/ 2147483647 h 120"/>
              <a:gd name="T48" fmla="*/ 2147483647 w 120"/>
              <a:gd name="T49" fmla="*/ 2147483647 h 120"/>
              <a:gd name="T50" fmla="*/ 2147483647 w 120"/>
              <a:gd name="T51" fmla="*/ 2147483647 h 120"/>
              <a:gd name="T52" fmla="*/ 2147483647 w 120"/>
              <a:gd name="T53" fmla="*/ 2147483647 h 120"/>
              <a:gd name="T54" fmla="*/ 2147483647 w 120"/>
              <a:gd name="T55" fmla="*/ 0 h 120"/>
              <a:gd name="T56" fmla="*/ 2147483647 w 120"/>
              <a:gd name="T57" fmla="*/ 0 h 120"/>
              <a:gd name="T58" fmla="*/ 2147483647 w 120"/>
              <a:gd name="T59" fmla="*/ 2147483647 h 120"/>
              <a:gd name="T60" fmla="*/ 2147483647 w 120"/>
              <a:gd name="T61" fmla="*/ 2147483647 h 120"/>
              <a:gd name="T62" fmla="*/ 2147483647 w 120"/>
              <a:gd name="T63" fmla="*/ 2147483647 h 120"/>
              <a:gd name="T64" fmla="*/ 2147483647 w 120"/>
              <a:gd name="T65" fmla="*/ 2147483647 h 120"/>
              <a:gd name="T66" fmla="*/ 2147483647 w 120"/>
              <a:gd name="T67" fmla="*/ 2147483647 h 120"/>
              <a:gd name="T68" fmla="*/ 2147483647 w 120"/>
              <a:gd name="T69" fmla="*/ 2147483647 h 120"/>
              <a:gd name="T70" fmla="*/ 2147483647 w 120"/>
              <a:gd name="T71" fmla="*/ 2147483647 h 120"/>
              <a:gd name="T72" fmla="*/ 2147483647 w 120"/>
              <a:gd name="T73" fmla="*/ 2147483647 h 120"/>
              <a:gd name="T74" fmla="*/ 2147483647 w 120"/>
              <a:gd name="T75" fmla="*/ 2147483647 h 12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0"/>
              <a:gd name="T115" fmla="*/ 0 h 120"/>
              <a:gd name="T116" fmla="*/ 120 w 120"/>
              <a:gd name="T117" fmla="*/ 120 h 12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0" h="120">
                <a:moveTo>
                  <a:pt x="120" y="60"/>
                </a:moveTo>
                <a:lnTo>
                  <a:pt x="120" y="60"/>
                </a:lnTo>
                <a:lnTo>
                  <a:pt x="118" y="72"/>
                </a:lnTo>
                <a:lnTo>
                  <a:pt x="116" y="84"/>
                </a:lnTo>
                <a:lnTo>
                  <a:pt x="110" y="94"/>
                </a:lnTo>
                <a:lnTo>
                  <a:pt x="102" y="102"/>
                </a:lnTo>
                <a:lnTo>
                  <a:pt x="94" y="110"/>
                </a:lnTo>
                <a:lnTo>
                  <a:pt x="84" y="116"/>
                </a:lnTo>
                <a:lnTo>
                  <a:pt x="72" y="120"/>
                </a:lnTo>
                <a:lnTo>
                  <a:pt x="60" y="120"/>
                </a:lnTo>
                <a:lnTo>
                  <a:pt x="48" y="120"/>
                </a:lnTo>
                <a:lnTo>
                  <a:pt x="36" y="116"/>
                </a:lnTo>
                <a:lnTo>
                  <a:pt x="26" y="110"/>
                </a:lnTo>
                <a:lnTo>
                  <a:pt x="18" y="102"/>
                </a:lnTo>
                <a:lnTo>
                  <a:pt x="10" y="94"/>
                </a:lnTo>
                <a:lnTo>
                  <a:pt x="4" y="84"/>
                </a:lnTo>
                <a:lnTo>
                  <a:pt x="2" y="72"/>
                </a:lnTo>
                <a:lnTo>
                  <a:pt x="0" y="60"/>
                </a:lnTo>
                <a:lnTo>
                  <a:pt x="2" y="48"/>
                </a:lnTo>
                <a:lnTo>
                  <a:pt x="4" y="38"/>
                </a:lnTo>
                <a:lnTo>
                  <a:pt x="10" y="26"/>
                </a:lnTo>
                <a:lnTo>
                  <a:pt x="18" y="18"/>
                </a:lnTo>
                <a:lnTo>
                  <a:pt x="26" y="10"/>
                </a:lnTo>
                <a:lnTo>
                  <a:pt x="36" y="6"/>
                </a:lnTo>
                <a:lnTo>
                  <a:pt x="48" y="2"/>
                </a:lnTo>
                <a:lnTo>
                  <a:pt x="60" y="0"/>
                </a:lnTo>
                <a:lnTo>
                  <a:pt x="72" y="2"/>
                </a:lnTo>
                <a:lnTo>
                  <a:pt x="84" y="6"/>
                </a:lnTo>
                <a:lnTo>
                  <a:pt x="94" y="10"/>
                </a:lnTo>
                <a:lnTo>
                  <a:pt x="102" y="18"/>
                </a:lnTo>
                <a:lnTo>
                  <a:pt x="110" y="26"/>
                </a:lnTo>
                <a:lnTo>
                  <a:pt x="116" y="38"/>
                </a:lnTo>
                <a:lnTo>
                  <a:pt x="118" y="48"/>
                </a:lnTo>
                <a:lnTo>
                  <a:pt x="120" y="60"/>
                </a:lnTo>
                <a:close/>
              </a:path>
            </a:pathLst>
          </a:custGeom>
          <a:solidFill>
            <a:srgbClr val="FFD40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8" name="Freeform 78"/>
          <p:cNvSpPr>
            <a:spLocks/>
          </p:cNvSpPr>
          <p:nvPr/>
        </p:nvSpPr>
        <p:spPr bwMode="auto">
          <a:xfrm>
            <a:off x="3630613" y="2590800"/>
            <a:ext cx="200025" cy="198438"/>
          </a:xfrm>
          <a:custGeom>
            <a:avLst/>
            <a:gdLst>
              <a:gd name="T0" fmla="*/ 2147483647 w 120"/>
              <a:gd name="T1" fmla="*/ 2147483647 h 120"/>
              <a:gd name="T2" fmla="*/ 2147483647 w 120"/>
              <a:gd name="T3" fmla="*/ 2147483647 h 120"/>
              <a:gd name="T4" fmla="*/ 2147483647 w 120"/>
              <a:gd name="T5" fmla="*/ 2147483647 h 120"/>
              <a:gd name="T6" fmla="*/ 2147483647 w 120"/>
              <a:gd name="T7" fmla="*/ 2147483647 h 120"/>
              <a:gd name="T8" fmla="*/ 2147483647 w 120"/>
              <a:gd name="T9" fmla="*/ 2147483647 h 120"/>
              <a:gd name="T10" fmla="*/ 2147483647 w 120"/>
              <a:gd name="T11" fmla="*/ 2147483647 h 120"/>
              <a:gd name="T12" fmla="*/ 2147483647 w 120"/>
              <a:gd name="T13" fmla="*/ 2147483647 h 120"/>
              <a:gd name="T14" fmla="*/ 2147483647 w 120"/>
              <a:gd name="T15" fmla="*/ 2147483647 h 120"/>
              <a:gd name="T16" fmla="*/ 2147483647 w 120"/>
              <a:gd name="T17" fmla="*/ 2147483647 h 120"/>
              <a:gd name="T18" fmla="*/ 2147483647 w 120"/>
              <a:gd name="T19" fmla="*/ 2147483647 h 120"/>
              <a:gd name="T20" fmla="*/ 2147483647 w 120"/>
              <a:gd name="T21" fmla="*/ 2147483647 h 120"/>
              <a:gd name="T22" fmla="*/ 2147483647 w 120"/>
              <a:gd name="T23" fmla="*/ 2147483647 h 120"/>
              <a:gd name="T24" fmla="*/ 2147483647 w 120"/>
              <a:gd name="T25" fmla="*/ 2147483647 h 120"/>
              <a:gd name="T26" fmla="*/ 2147483647 w 120"/>
              <a:gd name="T27" fmla="*/ 2147483647 h 120"/>
              <a:gd name="T28" fmla="*/ 2147483647 w 120"/>
              <a:gd name="T29" fmla="*/ 2147483647 h 120"/>
              <a:gd name="T30" fmla="*/ 2147483647 w 120"/>
              <a:gd name="T31" fmla="*/ 2147483647 h 120"/>
              <a:gd name="T32" fmla="*/ 2147483647 w 120"/>
              <a:gd name="T33" fmla="*/ 2147483647 h 120"/>
              <a:gd name="T34" fmla="*/ 2147483647 w 120"/>
              <a:gd name="T35" fmla="*/ 2147483647 h 120"/>
              <a:gd name="T36" fmla="*/ 0 w 120"/>
              <a:gd name="T37" fmla="*/ 2147483647 h 120"/>
              <a:gd name="T38" fmla="*/ 0 w 120"/>
              <a:gd name="T39" fmla="*/ 2147483647 h 120"/>
              <a:gd name="T40" fmla="*/ 2147483647 w 120"/>
              <a:gd name="T41" fmla="*/ 2147483647 h 120"/>
              <a:gd name="T42" fmla="*/ 2147483647 w 120"/>
              <a:gd name="T43" fmla="*/ 2147483647 h 120"/>
              <a:gd name="T44" fmla="*/ 2147483647 w 120"/>
              <a:gd name="T45" fmla="*/ 2147483647 h 120"/>
              <a:gd name="T46" fmla="*/ 2147483647 w 120"/>
              <a:gd name="T47" fmla="*/ 2147483647 h 120"/>
              <a:gd name="T48" fmla="*/ 2147483647 w 120"/>
              <a:gd name="T49" fmla="*/ 2147483647 h 120"/>
              <a:gd name="T50" fmla="*/ 2147483647 w 120"/>
              <a:gd name="T51" fmla="*/ 2147483647 h 120"/>
              <a:gd name="T52" fmla="*/ 2147483647 w 120"/>
              <a:gd name="T53" fmla="*/ 0 h 120"/>
              <a:gd name="T54" fmla="*/ 2147483647 w 120"/>
              <a:gd name="T55" fmla="*/ 0 h 120"/>
              <a:gd name="T56" fmla="*/ 2147483647 w 120"/>
              <a:gd name="T57" fmla="*/ 0 h 120"/>
              <a:gd name="T58" fmla="*/ 2147483647 w 120"/>
              <a:gd name="T59" fmla="*/ 0 h 120"/>
              <a:gd name="T60" fmla="*/ 2147483647 w 120"/>
              <a:gd name="T61" fmla="*/ 2147483647 h 120"/>
              <a:gd name="T62" fmla="*/ 2147483647 w 120"/>
              <a:gd name="T63" fmla="*/ 2147483647 h 120"/>
              <a:gd name="T64" fmla="*/ 2147483647 w 120"/>
              <a:gd name="T65" fmla="*/ 2147483647 h 120"/>
              <a:gd name="T66" fmla="*/ 2147483647 w 120"/>
              <a:gd name="T67" fmla="*/ 2147483647 h 120"/>
              <a:gd name="T68" fmla="*/ 2147483647 w 120"/>
              <a:gd name="T69" fmla="*/ 2147483647 h 120"/>
              <a:gd name="T70" fmla="*/ 2147483647 w 120"/>
              <a:gd name="T71" fmla="*/ 2147483647 h 120"/>
              <a:gd name="T72" fmla="*/ 2147483647 w 120"/>
              <a:gd name="T73" fmla="*/ 2147483647 h 120"/>
              <a:gd name="T74" fmla="*/ 2147483647 w 120"/>
              <a:gd name="T75" fmla="*/ 2147483647 h 12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0"/>
              <a:gd name="T115" fmla="*/ 0 h 120"/>
              <a:gd name="T116" fmla="*/ 120 w 120"/>
              <a:gd name="T117" fmla="*/ 120 h 12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0" h="120">
                <a:moveTo>
                  <a:pt x="120" y="60"/>
                </a:moveTo>
                <a:lnTo>
                  <a:pt x="120" y="60"/>
                </a:lnTo>
                <a:lnTo>
                  <a:pt x="118" y="72"/>
                </a:lnTo>
                <a:lnTo>
                  <a:pt x="116" y="82"/>
                </a:lnTo>
                <a:lnTo>
                  <a:pt x="110" y="92"/>
                </a:lnTo>
                <a:lnTo>
                  <a:pt x="102" y="102"/>
                </a:lnTo>
                <a:lnTo>
                  <a:pt x="94" y="108"/>
                </a:lnTo>
                <a:lnTo>
                  <a:pt x="84" y="114"/>
                </a:lnTo>
                <a:lnTo>
                  <a:pt x="72" y="118"/>
                </a:lnTo>
                <a:lnTo>
                  <a:pt x="60" y="120"/>
                </a:lnTo>
                <a:lnTo>
                  <a:pt x="48" y="118"/>
                </a:lnTo>
                <a:lnTo>
                  <a:pt x="36" y="114"/>
                </a:lnTo>
                <a:lnTo>
                  <a:pt x="26" y="108"/>
                </a:lnTo>
                <a:lnTo>
                  <a:pt x="18" y="102"/>
                </a:lnTo>
                <a:lnTo>
                  <a:pt x="10" y="92"/>
                </a:lnTo>
                <a:lnTo>
                  <a:pt x="4" y="82"/>
                </a:lnTo>
                <a:lnTo>
                  <a:pt x="2" y="72"/>
                </a:lnTo>
                <a:lnTo>
                  <a:pt x="0" y="60"/>
                </a:lnTo>
                <a:lnTo>
                  <a:pt x="2" y="48"/>
                </a:lnTo>
                <a:lnTo>
                  <a:pt x="4" y="36"/>
                </a:lnTo>
                <a:lnTo>
                  <a:pt x="10" y="26"/>
                </a:lnTo>
                <a:lnTo>
                  <a:pt x="18" y="16"/>
                </a:lnTo>
                <a:lnTo>
                  <a:pt x="26" y="10"/>
                </a:lnTo>
                <a:lnTo>
                  <a:pt x="36" y="4"/>
                </a:lnTo>
                <a:lnTo>
                  <a:pt x="48" y="0"/>
                </a:lnTo>
                <a:lnTo>
                  <a:pt x="60" y="0"/>
                </a:lnTo>
                <a:lnTo>
                  <a:pt x="72" y="0"/>
                </a:lnTo>
                <a:lnTo>
                  <a:pt x="84" y="4"/>
                </a:lnTo>
                <a:lnTo>
                  <a:pt x="94" y="10"/>
                </a:lnTo>
                <a:lnTo>
                  <a:pt x="102" y="16"/>
                </a:lnTo>
                <a:lnTo>
                  <a:pt x="110" y="26"/>
                </a:lnTo>
                <a:lnTo>
                  <a:pt x="116" y="36"/>
                </a:lnTo>
                <a:lnTo>
                  <a:pt x="118" y="48"/>
                </a:lnTo>
                <a:lnTo>
                  <a:pt x="120" y="60"/>
                </a:lnTo>
                <a:close/>
              </a:path>
            </a:pathLst>
          </a:custGeom>
          <a:solidFill>
            <a:srgbClr val="FFD40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9" name="Freeform 79"/>
          <p:cNvSpPr>
            <a:spLocks/>
          </p:cNvSpPr>
          <p:nvPr/>
        </p:nvSpPr>
        <p:spPr bwMode="auto">
          <a:xfrm>
            <a:off x="4735513" y="1546225"/>
            <a:ext cx="200025" cy="200025"/>
          </a:xfrm>
          <a:custGeom>
            <a:avLst/>
            <a:gdLst>
              <a:gd name="T0" fmla="*/ 2147483647 w 120"/>
              <a:gd name="T1" fmla="*/ 2147483647 h 120"/>
              <a:gd name="T2" fmla="*/ 2147483647 w 120"/>
              <a:gd name="T3" fmla="*/ 2147483647 h 120"/>
              <a:gd name="T4" fmla="*/ 2147483647 w 120"/>
              <a:gd name="T5" fmla="*/ 2147483647 h 120"/>
              <a:gd name="T6" fmla="*/ 2147483647 w 120"/>
              <a:gd name="T7" fmla="*/ 2147483647 h 120"/>
              <a:gd name="T8" fmla="*/ 2147483647 w 120"/>
              <a:gd name="T9" fmla="*/ 2147483647 h 120"/>
              <a:gd name="T10" fmla="*/ 2147483647 w 120"/>
              <a:gd name="T11" fmla="*/ 2147483647 h 120"/>
              <a:gd name="T12" fmla="*/ 2147483647 w 120"/>
              <a:gd name="T13" fmla="*/ 2147483647 h 120"/>
              <a:gd name="T14" fmla="*/ 2147483647 w 120"/>
              <a:gd name="T15" fmla="*/ 2147483647 h 120"/>
              <a:gd name="T16" fmla="*/ 2147483647 w 120"/>
              <a:gd name="T17" fmla="*/ 2147483647 h 120"/>
              <a:gd name="T18" fmla="*/ 2147483647 w 120"/>
              <a:gd name="T19" fmla="*/ 2147483647 h 120"/>
              <a:gd name="T20" fmla="*/ 2147483647 w 120"/>
              <a:gd name="T21" fmla="*/ 2147483647 h 120"/>
              <a:gd name="T22" fmla="*/ 2147483647 w 120"/>
              <a:gd name="T23" fmla="*/ 2147483647 h 120"/>
              <a:gd name="T24" fmla="*/ 2147483647 w 120"/>
              <a:gd name="T25" fmla="*/ 2147483647 h 120"/>
              <a:gd name="T26" fmla="*/ 2147483647 w 120"/>
              <a:gd name="T27" fmla="*/ 2147483647 h 120"/>
              <a:gd name="T28" fmla="*/ 2147483647 w 120"/>
              <a:gd name="T29" fmla="*/ 2147483647 h 120"/>
              <a:gd name="T30" fmla="*/ 2147483647 w 120"/>
              <a:gd name="T31" fmla="*/ 2147483647 h 120"/>
              <a:gd name="T32" fmla="*/ 2147483647 w 120"/>
              <a:gd name="T33" fmla="*/ 2147483647 h 120"/>
              <a:gd name="T34" fmla="*/ 0 w 120"/>
              <a:gd name="T35" fmla="*/ 2147483647 h 120"/>
              <a:gd name="T36" fmla="*/ 0 w 120"/>
              <a:gd name="T37" fmla="*/ 2147483647 h 120"/>
              <a:gd name="T38" fmla="*/ 0 w 120"/>
              <a:gd name="T39" fmla="*/ 2147483647 h 120"/>
              <a:gd name="T40" fmla="*/ 0 w 120"/>
              <a:gd name="T41" fmla="*/ 2147483647 h 120"/>
              <a:gd name="T42" fmla="*/ 2147483647 w 120"/>
              <a:gd name="T43" fmla="*/ 2147483647 h 120"/>
              <a:gd name="T44" fmla="*/ 2147483647 w 120"/>
              <a:gd name="T45" fmla="*/ 2147483647 h 120"/>
              <a:gd name="T46" fmla="*/ 2147483647 w 120"/>
              <a:gd name="T47" fmla="*/ 2147483647 h 120"/>
              <a:gd name="T48" fmla="*/ 2147483647 w 120"/>
              <a:gd name="T49" fmla="*/ 2147483647 h 120"/>
              <a:gd name="T50" fmla="*/ 2147483647 w 120"/>
              <a:gd name="T51" fmla="*/ 2147483647 h 120"/>
              <a:gd name="T52" fmla="*/ 2147483647 w 120"/>
              <a:gd name="T53" fmla="*/ 0 h 120"/>
              <a:gd name="T54" fmla="*/ 2147483647 w 120"/>
              <a:gd name="T55" fmla="*/ 0 h 120"/>
              <a:gd name="T56" fmla="*/ 2147483647 w 120"/>
              <a:gd name="T57" fmla="*/ 0 h 120"/>
              <a:gd name="T58" fmla="*/ 2147483647 w 120"/>
              <a:gd name="T59" fmla="*/ 0 h 120"/>
              <a:gd name="T60" fmla="*/ 2147483647 w 120"/>
              <a:gd name="T61" fmla="*/ 2147483647 h 120"/>
              <a:gd name="T62" fmla="*/ 2147483647 w 120"/>
              <a:gd name="T63" fmla="*/ 2147483647 h 120"/>
              <a:gd name="T64" fmla="*/ 2147483647 w 120"/>
              <a:gd name="T65" fmla="*/ 2147483647 h 120"/>
              <a:gd name="T66" fmla="*/ 2147483647 w 120"/>
              <a:gd name="T67" fmla="*/ 2147483647 h 120"/>
              <a:gd name="T68" fmla="*/ 2147483647 w 120"/>
              <a:gd name="T69" fmla="*/ 2147483647 h 120"/>
              <a:gd name="T70" fmla="*/ 2147483647 w 120"/>
              <a:gd name="T71" fmla="*/ 2147483647 h 120"/>
              <a:gd name="T72" fmla="*/ 2147483647 w 120"/>
              <a:gd name="T73" fmla="*/ 2147483647 h 120"/>
              <a:gd name="T74" fmla="*/ 2147483647 w 120"/>
              <a:gd name="T75" fmla="*/ 2147483647 h 12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0"/>
              <a:gd name="T115" fmla="*/ 0 h 120"/>
              <a:gd name="T116" fmla="*/ 120 w 120"/>
              <a:gd name="T117" fmla="*/ 120 h 12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0" h="120">
                <a:moveTo>
                  <a:pt x="120" y="60"/>
                </a:moveTo>
                <a:lnTo>
                  <a:pt x="120" y="60"/>
                </a:lnTo>
                <a:lnTo>
                  <a:pt x="118" y="72"/>
                </a:lnTo>
                <a:lnTo>
                  <a:pt x="114" y="82"/>
                </a:lnTo>
                <a:lnTo>
                  <a:pt x="110" y="92"/>
                </a:lnTo>
                <a:lnTo>
                  <a:pt x="102" y="102"/>
                </a:lnTo>
                <a:lnTo>
                  <a:pt x="94" y="108"/>
                </a:lnTo>
                <a:lnTo>
                  <a:pt x="82" y="114"/>
                </a:lnTo>
                <a:lnTo>
                  <a:pt x="72" y="118"/>
                </a:lnTo>
                <a:lnTo>
                  <a:pt x="60" y="120"/>
                </a:lnTo>
                <a:lnTo>
                  <a:pt x="48" y="118"/>
                </a:lnTo>
                <a:lnTo>
                  <a:pt x="36" y="114"/>
                </a:lnTo>
                <a:lnTo>
                  <a:pt x="26" y="108"/>
                </a:lnTo>
                <a:lnTo>
                  <a:pt x="18" y="102"/>
                </a:lnTo>
                <a:lnTo>
                  <a:pt x="10" y="92"/>
                </a:lnTo>
                <a:lnTo>
                  <a:pt x="4" y="82"/>
                </a:lnTo>
                <a:lnTo>
                  <a:pt x="0" y="72"/>
                </a:lnTo>
                <a:lnTo>
                  <a:pt x="0" y="60"/>
                </a:lnTo>
                <a:lnTo>
                  <a:pt x="0" y="48"/>
                </a:lnTo>
                <a:lnTo>
                  <a:pt x="4" y="36"/>
                </a:lnTo>
                <a:lnTo>
                  <a:pt x="10" y="26"/>
                </a:lnTo>
                <a:lnTo>
                  <a:pt x="18" y="16"/>
                </a:lnTo>
                <a:lnTo>
                  <a:pt x="26" y="10"/>
                </a:lnTo>
                <a:lnTo>
                  <a:pt x="36" y="4"/>
                </a:lnTo>
                <a:lnTo>
                  <a:pt x="48" y="0"/>
                </a:lnTo>
                <a:lnTo>
                  <a:pt x="60" y="0"/>
                </a:lnTo>
                <a:lnTo>
                  <a:pt x="72" y="0"/>
                </a:lnTo>
                <a:lnTo>
                  <a:pt x="82" y="4"/>
                </a:lnTo>
                <a:lnTo>
                  <a:pt x="94" y="10"/>
                </a:lnTo>
                <a:lnTo>
                  <a:pt x="102" y="16"/>
                </a:lnTo>
                <a:lnTo>
                  <a:pt x="110" y="26"/>
                </a:lnTo>
                <a:lnTo>
                  <a:pt x="114" y="36"/>
                </a:lnTo>
                <a:lnTo>
                  <a:pt x="118" y="48"/>
                </a:lnTo>
                <a:lnTo>
                  <a:pt x="120" y="60"/>
                </a:lnTo>
                <a:close/>
              </a:path>
            </a:pathLst>
          </a:custGeom>
          <a:solidFill>
            <a:srgbClr val="FFD40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20" name="Picture 12" descr="sal03717_17_07_arrow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6038" y="6178550"/>
            <a:ext cx="4794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3" descr="sal03717_17_07_arrow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26038" y="5721350"/>
            <a:ext cx="479425" cy="1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15" descr="sal03717_17_07_arrow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390972">
            <a:off x="2840038" y="2620963"/>
            <a:ext cx="862012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6" descr="sal03717_17_07_arrow0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688" y="1084263"/>
            <a:ext cx="13144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4" name="TextBox 68"/>
          <p:cNvSpPr txBox="1">
            <a:spLocks noChangeArrowheads="1"/>
          </p:cNvSpPr>
          <p:nvPr/>
        </p:nvSpPr>
        <p:spPr bwMode="auto">
          <a:xfrm>
            <a:off x="5492750" y="1465263"/>
            <a:ext cx="1547813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Negative feedback</a:t>
            </a:r>
          </a:p>
          <a:p>
            <a:r>
              <a:rPr lang="en-US" sz="1300"/>
              <a:t>inhibition</a:t>
            </a:r>
          </a:p>
        </p:txBody>
      </p:sp>
      <p:sp>
        <p:nvSpPr>
          <p:cNvPr id="17425" name="TextBox 69"/>
          <p:cNvSpPr txBox="1">
            <a:spLocks noChangeArrowheads="1"/>
          </p:cNvSpPr>
          <p:nvPr/>
        </p:nvSpPr>
        <p:spPr bwMode="auto">
          <a:xfrm>
            <a:off x="5892800" y="2725738"/>
            <a:ext cx="1196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Target organs</a:t>
            </a:r>
          </a:p>
        </p:txBody>
      </p:sp>
      <p:sp>
        <p:nvSpPr>
          <p:cNvPr id="17426" name="TextBox 70"/>
          <p:cNvSpPr txBox="1">
            <a:spLocks noChangeArrowheads="1"/>
          </p:cNvSpPr>
          <p:nvPr/>
        </p:nvSpPr>
        <p:spPr bwMode="auto">
          <a:xfrm>
            <a:off x="5626100" y="4129088"/>
            <a:ext cx="145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Thyroid hormone</a:t>
            </a:r>
          </a:p>
        </p:txBody>
      </p:sp>
      <p:sp>
        <p:nvSpPr>
          <p:cNvPr id="17427" name="TextBox 71"/>
          <p:cNvSpPr txBox="1">
            <a:spLocks noChangeArrowheads="1"/>
          </p:cNvSpPr>
          <p:nvPr/>
        </p:nvSpPr>
        <p:spPr bwMode="auto">
          <a:xfrm>
            <a:off x="5694363" y="5705475"/>
            <a:ext cx="1490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Stimulatory effect</a:t>
            </a:r>
          </a:p>
        </p:txBody>
      </p:sp>
      <p:sp>
        <p:nvSpPr>
          <p:cNvPr id="17428" name="TextBox 72"/>
          <p:cNvSpPr txBox="1">
            <a:spLocks noChangeArrowheads="1"/>
          </p:cNvSpPr>
          <p:nvPr/>
        </p:nvSpPr>
        <p:spPr bwMode="auto">
          <a:xfrm>
            <a:off x="5694363" y="6142038"/>
            <a:ext cx="1336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Inhibitory effect</a:t>
            </a:r>
          </a:p>
        </p:txBody>
      </p:sp>
      <p:sp>
        <p:nvSpPr>
          <p:cNvPr id="17429" name="TextBox 73"/>
          <p:cNvSpPr txBox="1">
            <a:spLocks noChangeArrowheads="1"/>
          </p:cNvSpPr>
          <p:nvPr/>
        </p:nvSpPr>
        <p:spPr bwMode="auto">
          <a:xfrm>
            <a:off x="2843213" y="1530350"/>
            <a:ext cx="431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TRH</a:t>
            </a:r>
          </a:p>
        </p:txBody>
      </p:sp>
      <p:sp>
        <p:nvSpPr>
          <p:cNvPr id="17430" name="TextBox 74"/>
          <p:cNvSpPr txBox="1">
            <a:spLocks noChangeArrowheads="1"/>
          </p:cNvSpPr>
          <p:nvPr/>
        </p:nvSpPr>
        <p:spPr bwMode="auto">
          <a:xfrm>
            <a:off x="2495550" y="3487738"/>
            <a:ext cx="422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TSH</a:t>
            </a:r>
          </a:p>
        </p:txBody>
      </p:sp>
      <p:sp>
        <p:nvSpPr>
          <p:cNvPr id="17431" name="Text Box 39"/>
          <p:cNvSpPr txBox="1">
            <a:spLocks noChangeArrowheads="1"/>
          </p:cNvSpPr>
          <p:nvPr/>
        </p:nvSpPr>
        <p:spPr bwMode="auto">
          <a:xfrm>
            <a:off x="3683000" y="2590800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5</a:t>
            </a:r>
          </a:p>
        </p:txBody>
      </p:sp>
      <p:sp>
        <p:nvSpPr>
          <p:cNvPr id="17432" name="Text Box 40"/>
          <p:cNvSpPr txBox="1">
            <a:spLocks noChangeArrowheads="1"/>
          </p:cNvSpPr>
          <p:nvPr/>
        </p:nvSpPr>
        <p:spPr bwMode="auto">
          <a:xfrm>
            <a:off x="2846388" y="3000375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2</a:t>
            </a:r>
          </a:p>
        </p:txBody>
      </p:sp>
      <p:sp>
        <p:nvSpPr>
          <p:cNvPr id="17433" name="Text Box 41"/>
          <p:cNvSpPr txBox="1">
            <a:spLocks noChangeArrowheads="1"/>
          </p:cNvSpPr>
          <p:nvPr/>
        </p:nvSpPr>
        <p:spPr bwMode="auto">
          <a:xfrm>
            <a:off x="3227388" y="1206500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1</a:t>
            </a:r>
          </a:p>
        </p:txBody>
      </p:sp>
      <p:sp>
        <p:nvSpPr>
          <p:cNvPr id="17434" name="Text Box 42"/>
          <p:cNvSpPr txBox="1">
            <a:spLocks noChangeArrowheads="1"/>
          </p:cNvSpPr>
          <p:nvPr/>
        </p:nvSpPr>
        <p:spPr bwMode="auto">
          <a:xfrm>
            <a:off x="4786313" y="1549400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6</a:t>
            </a:r>
          </a:p>
        </p:txBody>
      </p:sp>
      <p:sp>
        <p:nvSpPr>
          <p:cNvPr id="17435" name="Text Box 43"/>
          <p:cNvSpPr txBox="1">
            <a:spLocks noChangeArrowheads="1"/>
          </p:cNvSpPr>
          <p:nvPr/>
        </p:nvSpPr>
        <p:spPr bwMode="auto">
          <a:xfrm>
            <a:off x="6326188" y="2505075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4</a:t>
            </a:r>
          </a:p>
        </p:txBody>
      </p:sp>
      <p:sp>
        <p:nvSpPr>
          <p:cNvPr id="17436" name="Text Box 44"/>
          <p:cNvSpPr txBox="1">
            <a:spLocks noChangeArrowheads="1"/>
          </p:cNvSpPr>
          <p:nvPr/>
        </p:nvSpPr>
        <p:spPr bwMode="auto">
          <a:xfrm>
            <a:off x="5276850" y="4498975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3</a:t>
            </a:r>
          </a:p>
        </p:txBody>
      </p:sp>
      <p:sp>
        <p:nvSpPr>
          <p:cNvPr id="17437" name="Freeform 52"/>
          <p:cNvSpPr>
            <a:spLocks/>
          </p:cNvSpPr>
          <p:nvPr/>
        </p:nvSpPr>
        <p:spPr bwMode="auto">
          <a:xfrm>
            <a:off x="5489575" y="5854700"/>
            <a:ext cx="127000" cy="122238"/>
          </a:xfrm>
          <a:custGeom>
            <a:avLst/>
            <a:gdLst>
              <a:gd name="T0" fmla="*/ 2147483647 w 76"/>
              <a:gd name="T1" fmla="*/ 2147483647 h 74"/>
              <a:gd name="T2" fmla="*/ 2147483647 w 76"/>
              <a:gd name="T3" fmla="*/ 2147483647 h 74"/>
              <a:gd name="T4" fmla="*/ 2147483647 w 76"/>
              <a:gd name="T5" fmla="*/ 2147483647 h 74"/>
              <a:gd name="T6" fmla="*/ 2147483647 w 76"/>
              <a:gd name="T7" fmla="*/ 2147483647 h 74"/>
              <a:gd name="T8" fmla="*/ 2147483647 w 76"/>
              <a:gd name="T9" fmla="*/ 2147483647 h 74"/>
              <a:gd name="T10" fmla="*/ 2147483647 w 76"/>
              <a:gd name="T11" fmla="*/ 2147483647 h 74"/>
              <a:gd name="T12" fmla="*/ 2147483647 w 76"/>
              <a:gd name="T13" fmla="*/ 2147483647 h 74"/>
              <a:gd name="T14" fmla="*/ 2147483647 w 76"/>
              <a:gd name="T15" fmla="*/ 2147483647 h 74"/>
              <a:gd name="T16" fmla="*/ 2147483647 w 76"/>
              <a:gd name="T17" fmla="*/ 2147483647 h 74"/>
              <a:gd name="T18" fmla="*/ 2147483647 w 76"/>
              <a:gd name="T19" fmla="*/ 2147483647 h 74"/>
              <a:gd name="T20" fmla="*/ 2147483647 w 76"/>
              <a:gd name="T21" fmla="*/ 2147483647 h 74"/>
              <a:gd name="T22" fmla="*/ 2147483647 w 76"/>
              <a:gd name="T23" fmla="*/ 2147483647 h 74"/>
              <a:gd name="T24" fmla="*/ 2147483647 w 76"/>
              <a:gd name="T25" fmla="*/ 2147483647 h 74"/>
              <a:gd name="T26" fmla="*/ 2147483647 w 76"/>
              <a:gd name="T27" fmla="*/ 2147483647 h 74"/>
              <a:gd name="T28" fmla="*/ 2147483647 w 76"/>
              <a:gd name="T29" fmla="*/ 2147483647 h 74"/>
              <a:gd name="T30" fmla="*/ 2147483647 w 76"/>
              <a:gd name="T31" fmla="*/ 2147483647 h 74"/>
              <a:gd name="T32" fmla="*/ 2147483647 w 76"/>
              <a:gd name="T33" fmla="*/ 2147483647 h 74"/>
              <a:gd name="T34" fmla="*/ 0 w 76"/>
              <a:gd name="T35" fmla="*/ 2147483647 h 74"/>
              <a:gd name="T36" fmla="*/ 0 w 76"/>
              <a:gd name="T37" fmla="*/ 2147483647 h 74"/>
              <a:gd name="T38" fmla="*/ 0 w 76"/>
              <a:gd name="T39" fmla="*/ 2147483647 h 74"/>
              <a:gd name="T40" fmla="*/ 0 w 76"/>
              <a:gd name="T41" fmla="*/ 2147483647 h 74"/>
              <a:gd name="T42" fmla="*/ 2147483647 w 76"/>
              <a:gd name="T43" fmla="*/ 2147483647 h 74"/>
              <a:gd name="T44" fmla="*/ 2147483647 w 76"/>
              <a:gd name="T45" fmla="*/ 2147483647 h 74"/>
              <a:gd name="T46" fmla="*/ 2147483647 w 76"/>
              <a:gd name="T47" fmla="*/ 2147483647 h 74"/>
              <a:gd name="T48" fmla="*/ 2147483647 w 76"/>
              <a:gd name="T49" fmla="*/ 2147483647 h 74"/>
              <a:gd name="T50" fmla="*/ 2147483647 w 76"/>
              <a:gd name="T51" fmla="*/ 2147483647 h 74"/>
              <a:gd name="T52" fmla="*/ 2147483647 w 76"/>
              <a:gd name="T53" fmla="*/ 0 h 74"/>
              <a:gd name="T54" fmla="*/ 2147483647 w 76"/>
              <a:gd name="T55" fmla="*/ 0 h 74"/>
              <a:gd name="T56" fmla="*/ 2147483647 w 76"/>
              <a:gd name="T57" fmla="*/ 0 h 74"/>
              <a:gd name="T58" fmla="*/ 2147483647 w 76"/>
              <a:gd name="T59" fmla="*/ 0 h 74"/>
              <a:gd name="T60" fmla="*/ 2147483647 w 76"/>
              <a:gd name="T61" fmla="*/ 2147483647 h 74"/>
              <a:gd name="T62" fmla="*/ 2147483647 w 76"/>
              <a:gd name="T63" fmla="*/ 2147483647 h 74"/>
              <a:gd name="T64" fmla="*/ 2147483647 w 76"/>
              <a:gd name="T65" fmla="*/ 2147483647 h 74"/>
              <a:gd name="T66" fmla="*/ 2147483647 w 76"/>
              <a:gd name="T67" fmla="*/ 2147483647 h 74"/>
              <a:gd name="T68" fmla="*/ 2147483647 w 76"/>
              <a:gd name="T69" fmla="*/ 2147483647 h 74"/>
              <a:gd name="T70" fmla="*/ 2147483647 w 76"/>
              <a:gd name="T71" fmla="*/ 2147483647 h 74"/>
              <a:gd name="T72" fmla="*/ 2147483647 w 76"/>
              <a:gd name="T73" fmla="*/ 2147483647 h 74"/>
              <a:gd name="T74" fmla="*/ 2147483647 w 76"/>
              <a:gd name="T75" fmla="*/ 2147483647 h 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6"/>
              <a:gd name="T115" fmla="*/ 0 h 74"/>
              <a:gd name="T116" fmla="*/ 76 w 76"/>
              <a:gd name="T117" fmla="*/ 74 h 7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6" h="74">
                <a:moveTo>
                  <a:pt x="76" y="36"/>
                </a:moveTo>
                <a:lnTo>
                  <a:pt x="76" y="36"/>
                </a:lnTo>
                <a:lnTo>
                  <a:pt x="74" y="44"/>
                </a:lnTo>
                <a:lnTo>
                  <a:pt x="72" y="52"/>
                </a:lnTo>
                <a:lnTo>
                  <a:pt x="68" y="58"/>
                </a:lnTo>
                <a:lnTo>
                  <a:pt x="64" y="64"/>
                </a:lnTo>
                <a:lnTo>
                  <a:pt x="58" y="68"/>
                </a:lnTo>
                <a:lnTo>
                  <a:pt x="52" y="72"/>
                </a:lnTo>
                <a:lnTo>
                  <a:pt x="46" y="74"/>
                </a:lnTo>
                <a:lnTo>
                  <a:pt x="38" y="74"/>
                </a:lnTo>
                <a:lnTo>
                  <a:pt x="30" y="74"/>
                </a:lnTo>
                <a:lnTo>
                  <a:pt x="24" y="72"/>
                </a:lnTo>
                <a:lnTo>
                  <a:pt x="16" y="68"/>
                </a:lnTo>
                <a:lnTo>
                  <a:pt x="12" y="64"/>
                </a:lnTo>
                <a:lnTo>
                  <a:pt x="6" y="58"/>
                </a:lnTo>
                <a:lnTo>
                  <a:pt x="4" y="52"/>
                </a:lnTo>
                <a:lnTo>
                  <a:pt x="0" y="44"/>
                </a:lnTo>
                <a:lnTo>
                  <a:pt x="0" y="36"/>
                </a:lnTo>
                <a:lnTo>
                  <a:pt x="0" y="30"/>
                </a:lnTo>
                <a:lnTo>
                  <a:pt x="4" y="22"/>
                </a:lnTo>
                <a:lnTo>
                  <a:pt x="6" y="16"/>
                </a:lnTo>
                <a:lnTo>
                  <a:pt x="12" y="10"/>
                </a:lnTo>
                <a:lnTo>
                  <a:pt x="16" y="6"/>
                </a:lnTo>
                <a:lnTo>
                  <a:pt x="24" y="2"/>
                </a:lnTo>
                <a:lnTo>
                  <a:pt x="30" y="0"/>
                </a:lnTo>
                <a:lnTo>
                  <a:pt x="38" y="0"/>
                </a:lnTo>
                <a:lnTo>
                  <a:pt x="46" y="0"/>
                </a:lnTo>
                <a:lnTo>
                  <a:pt x="52" y="2"/>
                </a:lnTo>
                <a:lnTo>
                  <a:pt x="58" y="6"/>
                </a:lnTo>
                <a:lnTo>
                  <a:pt x="64" y="10"/>
                </a:lnTo>
                <a:lnTo>
                  <a:pt x="68" y="16"/>
                </a:lnTo>
                <a:lnTo>
                  <a:pt x="72" y="22"/>
                </a:lnTo>
                <a:lnTo>
                  <a:pt x="74" y="30"/>
                </a:lnTo>
                <a:lnTo>
                  <a:pt x="76" y="36"/>
                </a:lnTo>
                <a:close/>
              </a:path>
            </a:pathLst>
          </a:custGeom>
          <a:solidFill>
            <a:srgbClr val="82AA3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8" name="Freeform 53"/>
          <p:cNvSpPr>
            <a:spLocks/>
          </p:cNvSpPr>
          <p:nvPr/>
        </p:nvSpPr>
        <p:spPr bwMode="auto">
          <a:xfrm>
            <a:off x="3852863" y="2535238"/>
            <a:ext cx="127000" cy="125412"/>
          </a:xfrm>
          <a:custGeom>
            <a:avLst/>
            <a:gdLst>
              <a:gd name="T0" fmla="*/ 2147483647 w 76"/>
              <a:gd name="T1" fmla="*/ 2147483647 h 76"/>
              <a:gd name="T2" fmla="*/ 2147483647 w 76"/>
              <a:gd name="T3" fmla="*/ 2147483647 h 76"/>
              <a:gd name="T4" fmla="*/ 2147483647 w 76"/>
              <a:gd name="T5" fmla="*/ 2147483647 h 76"/>
              <a:gd name="T6" fmla="*/ 2147483647 w 76"/>
              <a:gd name="T7" fmla="*/ 2147483647 h 76"/>
              <a:gd name="T8" fmla="*/ 2147483647 w 76"/>
              <a:gd name="T9" fmla="*/ 2147483647 h 76"/>
              <a:gd name="T10" fmla="*/ 2147483647 w 76"/>
              <a:gd name="T11" fmla="*/ 2147483647 h 76"/>
              <a:gd name="T12" fmla="*/ 2147483647 w 76"/>
              <a:gd name="T13" fmla="*/ 2147483647 h 76"/>
              <a:gd name="T14" fmla="*/ 2147483647 w 76"/>
              <a:gd name="T15" fmla="*/ 2147483647 h 76"/>
              <a:gd name="T16" fmla="*/ 2147483647 w 76"/>
              <a:gd name="T17" fmla="*/ 2147483647 h 76"/>
              <a:gd name="T18" fmla="*/ 2147483647 w 76"/>
              <a:gd name="T19" fmla="*/ 2147483647 h 76"/>
              <a:gd name="T20" fmla="*/ 2147483647 w 76"/>
              <a:gd name="T21" fmla="*/ 2147483647 h 76"/>
              <a:gd name="T22" fmla="*/ 2147483647 w 76"/>
              <a:gd name="T23" fmla="*/ 2147483647 h 76"/>
              <a:gd name="T24" fmla="*/ 2147483647 w 76"/>
              <a:gd name="T25" fmla="*/ 2147483647 h 76"/>
              <a:gd name="T26" fmla="*/ 2147483647 w 76"/>
              <a:gd name="T27" fmla="*/ 2147483647 h 76"/>
              <a:gd name="T28" fmla="*/ 2147483647 w 76"/>
              <a:gd name="T29" fmla="*/ 2147483647 h 76"/>
              <a:gd name="T30" fmla="*/ 2147483647 w 76"/>
              <a:gd name="T31" fmla="*/ 2147483647 h 76"/>
              <a:gd name="T32" fmla="*/ 2147483647 w 76"/>
              <a:gd name="T33" fmla="*/ 2147483647 h 76"/>
              <a:gd name="T34" fmla="*/ 2147483647 w 76"/>
              <a:gd name="T35" fmla="*/ 2147483647 h 76"/>
              <a:gd name="T36" fmla="*/ 0 w 76"/>
              <a:gd name="T37" fmla="*/ 2147483647 h 76"/>
              <a:gd name="T38" fmla="*/ 0 w 76"/>
              <a:gd name="T39" fmla="*/ 2147483647 h 76"/>
              <a:gd name="T40" fmla="*/ 2147483647 w 76"/>
              <a:gd name="T41" fmla="*/ 2147483647 h 76"/>
              <a:gd name="T42" fmla="*/ 2147483647 w 76"/>
              <a:gd name="T43" fmla="*/ 2147483647 h 76"/>
              <a:gd name="T44" fmla="*/ 2147483647 w 76"/>
              <a:gd name="T45" fmla="*/ 2147483647 h 76"/>
              <a:gd name="T46" fmla="*/ 2147483647 w 76"/>
              <a:gd name="T47" fmla="*/ 2147483647 h 76"/>
              <a:gd name="T48" fmla="*/ 2147483647 w 76"/>
              <a:gd name="T49" fmla="*/ 2147483647 h 76"/>
              <a:gd name="T50" fmla="*/ 2147483647 w 76"/>
              <a:gd name="T51" fmla="*/ 2147483647 h 76"/>
              <a:gd name="T52" fmla="*/ 2147483647 w 76"/>
              <a:gd name="T53" fmla="*/ 2147483647 h 76"/>
              <a:gd name="T54" fmla="*/ 2147483647 w 76"/>
              <a:gd name="T55" fmla="*/ 0 h 76"/>
              <a:gd name="T56" fmla="*/ 2147483647 w 76"/>
              <a:gd name="T57" fmla="*/ 0 h 76"/>
              <a:gd name="T58" fmla="*/ 2147483647 w 76"/>
              <a:gd name="T59" fmla="*/ 2147483647 h 76"/>
              <a:gd name="T60" fmla="*/ 2147483647 w 76"/>
              <a:gd name="T61" fmla="*/ 2147483647 h 76"/>
              <a:gd name="T62" fmla="*/ 2147483647 w 76"/>
              <a:gd name="T63" fmla="*/ 2147483647 h 76"/>
              <a:gd name="T64" fmla="*/ 2147483647 w 76"/>
              <a:gd name="T65" fmla="*/ 2147483647 h 76"/>
              <a:gd name="T66" fmla="*/ 2147483647 w 76"/>
              <a:gd name="T67" fmla="*/ 2147483647 h 76"/>
              <a:gd name="T68" fmla="*/ 2147483647 w 76"/>
              <a:gd name="T69" fmla="*/ 2147483647 h 76"/>
              <a:gd name="T70" fmla="*/ 2147483647 w 76"/>
              <a:gd name="T71" fmla="*/ 2147483647 h 76"/>
              <a:gd name="T72" fmla="*/ 2147483647 w 76"/>
              <a:gd name="T73" fmla="*/ 2147483647 h 76"/>
              <a:gd name="T74" fmla="*/ 2147483647 w 76"/>
              <a:gd name="T75" fmla="*/ 2147483647 h 7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6"/>
              <a:gd name="T115" fmla="*/ 0 h 76"/>
              <a:gd name="T116" fmla="*/ 76 w 76"/>
              <a:gd name="T117" fmla="*/ 76 h 7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6" h="76">
                <a:moveTo>
                  <a:pt x="76" y="38"/>
                </a:moveTo>
                <a:lnTo>
                  <a:pt x="76" y="38"/>
                </a:lnTo>
                <a:lnTo>
                  <a:pt x="76" y="46"/>
                </a:lnTo>
                <a:lnTo>
                  <a:pt x="74" y="52"/>
                </a:lnTo>
                <a:lnTo>
                  <a:pt x="70" y="58"/>
                </a:lnTo>
                <a:lnTo>
                  <a:pt x="66" y="64"/>
                </a:lnTo>
                <a:lnTo>
                  <a:pt x="60" y="70"/>
                </a:lnTo>
                <a:lnTo>
                  <a:pt x="54" y="72"/>
                </a:lnTo>
                <a:lnTo>
                  <a:pt x="46" y="74"/>
                </a:lnTo>
                <a:lnTo>
                  <a:pt x="38" y="76"/>
                </a:lnTo>
                <a:lnTo>
                  <a:pt x="30" y="74"/>
                </a:lnTo>
                <a:lnTo>
                  <a:pt x="24" y="72"/>
                </a:lnTo>
                <a:lnTo>
                  <a:pt x="18" y="70"/>
                </a:lnTo>
                <a:lnTo>
                  <a:pt x="12" y="64"/>
                </a:lnTo>
                <a:lnTo>
                  <a:pt x="8" y="58"/>
                </a:lnTo>
                <a:lnTo>
                  <a:pt x="4" y="52"/>
                </a:lnTo>
                <a:lnTo>
                  <a:pt x="2" y="46"/>
                </a:lnTo>
                <a:lnTo>
                  <a:pt x="0" y="38"/>
                </a:lnTo>
                <a:lnTo>
                  <a:pt x="2" y="30"/>
                </a:lnTo>
                <a:lnTo>
                  <a:pt x="4" y="24"/>
                </a:lnTo>
                <a:lnTo>
                  <a:pt x="8" y="16"/>
                </a:lnTo>
                <a:lnTo>
                  <a:pt x="12" y="12"/>
                </a:lnTo>
                <a:lnTo>
                  <a:pt x="18" y="6"/>
                </a:lnTo>
                <a:lnTo>
                  <a:pt x="24" y="4"/>
                </a:lnTo>
                <a:lnTo>
                  <a:pt x="30" y="2"/>
                </a:lnTo>
                <a:lnTo>
                  <a:pt x="38" y="0"/>
                </a:lnTo>
                <a:lnTo>
                  <a:pt x="46" y="2"/>
                </a:lnTo>
                <a:lnTo>
                  <a:pt x="54" y="4"/>
                </a:lnTo>
                <a:lnTo>
                  <a:pt x="60" y="6"/>
                </a:lnTo>
                <a:lnTo>
                  <a:pt x="66" y="12"/>
                </a:lnTo>
                <a:lnTo>
                  <a:pt x="70" y="16"/>
                </a:lnTo>
                <a:lnTo>
                  <a:pt x="74" y="24"/>
                </a:lnTo>
                <a:lnTo>
                  <a:pt x="76" y="30"/>
                </a:lnTo>
                <a:lnTo>
                  <a:pt x="76" y="38"/>
                </a:lnTo>
                <a:close/>
              </a:path>
            </a:pathLst>
          </a:custGeom>
          <a:solidFill>
            <a:srgbClr val="D71440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9" name="Freeform 54"/>
          <p:cNvSpPr>
            <a:spLocks/>
          </p:cNvSpPr>
          <p:nvPr/>
        </p:nvSpPr>
        <p:spPr bwMode="auto">
          <a:xfrm>
            <a:off x="4579938" y="1501775"/>
            <a:ext cx="125412" cy="125413"/>
          </a:xfrm>
          <a:custGeom>
            <a:avLst/>
            <a:gdLst>
              <a:gd name="T0" fmla="*/ 2147483647 w 76"/>
              <a:gd name="T1" fmla="*/ 2147483647 h 76"/>
              <a:gd name="T2" fmla="*/ 2147483647 w 76"/>
              <a:gd name="T3" fmla="*/ 2147483647 h 76"/>
              <a:gd name="T4" fmla="*/ 2147483647 w 76"/>
              <a:gd name="T5" fmla="*/ 2147483647 h 76"/>
              <a:gd name="T6" fmla="*/ 2147483647 w 76"/>
              <a:gd name="T7" fmla="*/ 2147483647 h 76"/>
              <a:gd name="T8" fmla="*/ 2147483647 w 76"/>
              <a:gd name="T9" fmla="*/ 2147483647 h 76"/>
              <a:gd name="T10" fmla="*/ 2147483647 w 76"/>
              <a:gd name="T11" fmla="*/ 2147483647 h 76"/>
              <a:gd name="T12" fmla="*/ 2147483647 w 76"/>
              <a:gd name="T13" fmla="*/ 2147483647 h 76"/>
              <a:gd name="T14" fmla="*/ 2147483647 w 76"/>
              <a:gd name="T15" fmla="*/ 2147483647 h 76"/>
              <a:gd name="T16" fmla="*/ 2147483647 w 76"/>
              <a:gd name="T17" fmla="*/ 2147483647 h 76"/>
              <a:gd name="T18" fmla="*/ 2147483647 w 76"/>
              <a:gd name="T19" fmla="*/ 2147483647 h 76"/>
              <a:gd name="T20" fmla="*/ 2147483647 w 76"/>
              <a:gd name="T21" fmla="*/ 2147483647 h 76"/>
              <a:gd name="T22" fmla="*/ 2147483647 w 76"/>
              <a:gd name="T23" fmla="*/ 2147483647 h 76"/>
              <a:gd name="T24" fmla="*/ 2147483647 w 76"/>
              <a:gd name="T25" fmla="*/ 2147483647 h 76"/>
              <a:gd name="T26" fmla="*/ 2147483647 w 76"/>
              <a:gd name="T27" fmla="*/ 2147483647 h 76"/>
              <a:gd name="T28" fmla="*/ 2147483647 w 76"/>
              <a:gd name="T29" fmla="*/ 2147483647 h 76"/>
              <a:gd name="T30" fmla="*/ 2147483647 w 76"/>
              <a:gd name="T31" fmla="*/ 2147483647 h 76"/>
              <a:gd name="T32" fmla="*/ 2147483647 w 76"/>
              <a:gd name="T33" fmla="*/ 2147483647 h 76"/>
              <a:gd name="T34" fmla="*/ 2147483647 w 76"/>
              <a:gd name="T35" fmla="*/ 2147483647 h 76"/>
              <a:gd name="T36" fmla="*/ 0 w 76"/>
              <a:gd name="T37" fmla="*/ 2147483647 h 76"/>
              <a:gd name="T38" fmla="*/ 0 w 76"/>
              <a:gd name="T39" fmla="*/ 2147483647 h 76"/>
              <a:gd name="T40" fmla="*/ 2147483647 w 76"/>
              <a:gd name="T41" fmla="*/ 2147483647 h 76"/>
              <a:gd name="T42" fmla="*/ 2147483647 w 76"/>
              <a:gd name="T43" fmla="*/ 2147483647 h 76"/>
              <a:gd name="T44" fmla="*/ 2147483647 w 76"/>
              <a:gd name="T45" fmla="*/ 2147483647 h 76"/>
              <a:gd name="T46" fmla="*/ 2147483647 w 76"/>
              <a:gd name="T47" fmla="*/ 2147483647 h 76"/>
              <a:gd name="T48" fmla="*/ 2147483647 w 76"/>
              <a:gd name="T49" fmla="*/ 2147483647 h 76"/>
              <a:gd name="T50" fmla="*/ 2147483647 w 76"/>
              <a:gd name="T51" fmla="*/ 2147483647 h 76"/>
              <a:gd name="T52" fmla="*/ 2147483647 w 76"/>
              <a:gd name="T53" fmla="*/ 2147483647 h 76"/>
              <a:gd name="T54" fmla="*/ 2147483647 w 76"/>
              <a:gd name="T55" fmla="*/ 0 h 76"/>
              <a:gd name="T56" fmla="*/ 2147483647 w 76"/>
              <a:gd name="T57" fmla="*/ 0 h 76"/>
              <a:gd name="T58" fmla="*/ 2147483647 w 76"/>
              <a:gd name="T59" fmla="*/ 2147483647 h 76"/>
              <a:gd name="T60" fmla="*/ 2147483647 w 76"/>
              <a:gd name="T61" fmla="*/ 2147483647 h 76"/>
              <a:gd name="T62" fmla="*/ 2147483647 w 76"/>
              <a:gd name="T63" fmla="*/ 2147483647 h 76"/>
              <a:gd name="T64" fmla="*/ 2147483647 w 76"/>
              <a:gd name="T65" fmla="*/ 2147483647 h 76"/>
              <a:gd name="T66" fmla="*/ 2147483647 w 76"/>
              <a:gd name="T67" fmla="*/ 2147483647 h 76"/>
              <a:gd name="T68" fmla="*/ 2147483647 w 76"/>
              <a:gd name="T69" fmla="*/ 2147483647 h 76"/>
              <a:gd name="T70" fmla="*/ 2147483647 w 76"/>
              <a:gd name="T71" fmla="*/ 2147483647 h 76"/>
              <a:gd name="T72" fmla="*/ 2147483647 w 76"/>
              <a:gd name="T73" fmla="*/ 2147483647 h 76"/>
              <a:gd name="T74" fmla="*/ 2147483647 w 76"/>
              <a:gd name="T75" fmla="*/ 2147483647 h 7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6"/>
              <a:gd name="T115" fmla="*/ 0 h 76"/>
              <a:gd name="T116" fmla="*/ 76 w 76"/>
              <a:gd name="T117" fmla="*/ 76 h 7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6" h="76">
                <a:moveTo>
                  <a:pt x="76" y="38"/>
                </a:moveTo>
                <a:lnTo>
                  <a:pt x="76" y="38"/>
                </a:lnTo>
                <a:lnTo>
                  <a:pt x="76" y="46"/>
                </a:lnTo>
                <a:lnTo>
                  <a:pt x="72" y="54"/>
                </a:lnTo>
                <a:lnTo>
                  <a:pt x="70" y="60"/>
                </a:lnTo>
                <a:lnTo>
                  <a:pt x="64" y="66"/>
                </a:lnTo>
                <a:lnTo>
                  <a:pt x="60" y="70"/>
                </a:lnTo>
                <a:lnTo>
                  <a:pt x="52" y="74"/>
                </a:lnTo>
                <a:lnTo>
                  <a:pt x="46" y="76"/>
                </a:lnTo>
                <a:lnTo>
                  <a:pt x="38" y="76"/>
                </a:lnTo>
                <a:lnTo>
                  <a:pt x="30" y="76"/>
                </a:lnTo>
                <a:lnTo>
                  <a:pt x="24" y="74"/>
                </a:lnTo>
                <a:lnTo>
                  <a:pt x="18" y="70"/>
                </a:lnTo>
                <a:lnTo>
                  <a:pt x="12" y="66"/>
                </a:lnTo>
                <a:lnTo>
                  <a:pt x="8" y="60"/>
                </a:lnTo>
                <a:lnTo>
                  <a:pt x="4" y="54"/>
                </a:lnTo>
                <a:lnTo>
                  <a:pt x="2" y="46"/>
                </a:lnTo>
                <a:lnTo>
                  <a:pt x="0" y="38"/>
                </a:lnTo>
                <a:lnTo>
                  <a:pt x="2" y="30"/>
                </a:lnTo>
                <a:lnTo>
                  <a:pt x="4" y="24"/>
                </a:lnTo>
                <a:lnTo>
                  <a:pt x="8" y="18"/>
                </a:lnTo>
                <a:lnTo>
                  <a:pt x="12" y="12"/>
                </a:lnTo>
                <a:lnTo>
                  <a:pt x="18" y="8"/>
                </a:lnTo>
                <a:lnTo>
                  <a:pt x="24" y="4"/>
                </a:lnTo>
                <a:lnTo>
                  <a:pt x="30" y="2"/>
                </a:lnTo>
                <a:lnTo>
                  <a:pt x="38" y="0"/>
                </a:lnTo>
                <a:lnTo>
                  <a:pt x="46" y="2"/>
                </a:lnTo>
                <a:lnTo>
                  <a:pt x="52" y="4"/>
                </a:lnTo>
                <a:lnTo>
                  <a:pt x="60" y="8"/>
                </a:lnTo>
                <a:lnTo>
                  <a:pt x="64" y="12"/>
                </a:lnTo>
                <a:lnTo>
                  <a:pt x="70" y="18"/>
                </a:lnTo>
                <a:lnTo>
                  <a:pt x="72" y="24"/>
                </a:lnTo>
                <a:lnTo>
                  <a:pt x="76" y="30"/>
                </a:lnTo>
                <a:lnTo>
                  <a:pt x="76" y="38"/>
                </a:lnTo>
                <a:close/>
              </a:path>
            </a:pathLst>
          </a:custGeom>
          <a:solidFill>
            <a:srgbClr val="D71440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40" name="Freeform 55"/>
          <p:cNvSpPr>
            <a:spLocks/>
          </p:cNvSpPr>
          <p:nvPr/>
        </p:nvSpPr>
        <p:spPr bwMode="auto">
          <a:xfrm>
            <a:off x="5499100" y="6319838"/>
            <a:ext cx="127000" cy="125412"/>
          </a:xfrm>
          <a:custGeom>
            <a:avLst/>
            <a:gdLst>
              <a:gd name="T0" fmla="*/ 2147483647 w 76"/>
              <a:gd name="T1" fmla="*/ 2147483647 h 76"/>
              <a:gd name="T2" fmla="*/ 2147483647 w 76"/>
              <a:gd name="T3" fmla="*/ 2147483647 h 76"/>
              <a:gd name="T4" fmla="*/ 2147483647 w 76"/>
              <a:gd name="T5" fmla="*/ 2147483647 h 76"/>
              <a:gd name="T6" fmla="*/ 2147483647 w 76"/>
              <a:gd name="T7" fmla="*/ 2147483647 h 76"/>
              <a:gd name="T8" fmla="*/ 2147483647 w 76"/>
              <a:gd name="T9" fmla="*/ 2147483647 h 76"/>
              <a:gd name="T10" fmla="*/ 2147483647 w 76"/>
              <a:gd name="T11" fmla="*/ 2147483647 h 76"/>
              <a:gd name="T12" fmla="*/ 2147483647 w 76"/>
              <a:gd name="T13" fmla="*/ 2147483647 h 76"/>
              <a:gd name="T14" fmla="*/ 2147483647 w 76"/>
              <a:gd name="T15" fmla="*/ 2147483647 h 76"/>
              <a:gd name="T16" fmla="*/ 2147483647 w 76"/>
              <a:gd name="T17" fmla="*/ 2147483647 h 76"/>
              <a:gd name="T18" fmla="*/ 2147483647 w 76"/>
              <a:gd name="T19" fmla="*/ 2147483647 h 76"/>
              <a:gd name="T20" fmla="*/ 2147483647 w 76"/>
              <a:gd name="T21" fmla="*/ 2147483647 h 76"/>
              <a:gd name="T22" fmla="*/ 2147483647 w 76"/>
              <a:gd name="T23" fmla="*/ 2147483647 h 76"/>
              <a:gd name="T24" fmla="*/ 2147483647 w 76"/>
              <a:gd name="T25" fmla="*/ 2147483647 h 76"/>
              <a:gd name="T26" fmla="*/ 2147483647 w 76"/>
              <a:gd name="T27" fmla="*/ 2147483647 h 76"/>
              <a:gd name="T28" fmla="*/ 2147483647 w 76"/>
              <a:gd name="T29" fmla="*/ 2147483647 h 76"/>
              <a:gd name="T30" fmla="*/ 2147483647 w 76"/>
              <a:gd name="T31" fmla="*/ 2147483647 h 76"/>
              <a:gd name="T32" fmla="*/ 2147483647 w 76"/>
              <a:gd name="T33" fmla="*/ 2147483647 h 76"/>
              <a:gd name="T34" fmla="*/ 0 w 76"/>
              <a:gd name="T35" fmla="*/ 2147483647 h 76"/>
              <a:gd name="T36" fmla="*/ 0 w 76"/>
              <a:gd name="T37" fmla="*/ 2147483647 h 76"/>
              <a:gd name="T38" fmla="*/ 0 w 76"/>
              <a:gd name="T39" fmla="*/ 2147483647 h 76"/>
              <a:gd name="T40" fmla="*/ 0 w 76"/>
              <a:gd name="T41" fmla="*/ 2147483647 h 76"/>
              <a:gd name="T42" fmla="*/ 2147483647 w 76"/>
              <a:gd name="T43" fmla="*/ 2147483647 h 76"/>
              <a:gd name="T44" fmla="*/ 2147483647 w 76"/>
              <a:gd name="T45" fmla="*/ 2147483647 h 76"/>
              <a:gd name="T46" fmla="*/ 2147483647 w 76"/>
              <a:gd name="T47" fmla="*/ 2147483647 h 76"/>
              <a:gd name="T48" fmla="*/ 2147483647 w 76"/>
              <a:gd name="T49" fmla="*/ 2147483647 h 76"/>
              <a:gd name="T50" fmla="*/ 2147483647 w 76"/>
              <a:gd name="T51" fmla="*/ 2147483647 h 76"/>
              <a:gd name="T52" fmla="*/ 2147483647 w 76"/>
              <a:gd name="T53" fmla="*/ 0 h 76"/>
              <a:gd name="T54" fmla="*/ 2147483647 w 76"/>
              <a:gd name="T55" fmla="*/ 0 h 76"/>
              <a:gd name="T56" fmla="*/ 2147483647 w 76"/>
              <a:gd name="T57" fmla="*/ 0 h 76"/>
              <a:gd name="T58" fmla="*/ 2147483647 w 76"/>
              <a:gd name="T59" fmla="*/ 0 h 76"/>
              <a:gd name="T60" fmla="*/ 2147483647 w 76"/>
              <a:gd name="T61" fmla="*/ 2147483647 h 76"/>
              <a:gd name="T62" fmla="*/ 2147483647 w 76"/>
              <a:gd name="T63" fmla="*/ 2147483647 h 76"/>
              <a:gd name="T64" fmla="*/ 2147483647 w 76"/>
              <a:gd name="T65" fmla="*/ 2147483647 h 76"/>
              <a:gd name="T66" fmla="*/ 2147483647 w 76"/>
              <a:gd name="T67" fmla="*/ 2147483647 h 76"/>
              <a:gd name="T68" fmla="*/ 2147483647 w 76"/>
              <a:gd name="T69" fmla="*/ 2147483647 h 76"/>
              <a:gd name="T70" fmla="*/ 2147483647 w 76"/>
              <a:gd name="T71" fmla="*/ 2147483647 h 76"/>
              <a:gd name="T72" fmla="*/ 2147483647 w 76"/>
              <a:gd name="T73" fmla="*/ 2147483647 h 76"/>
              <a:gd name="T74" fmla="*/ 2147483647 w 76"/>
              <a:gd name="T75" fmla="*/ 2147483647 h 7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6"/>
              <a:gd name="T115" fmla="*/ 0 h 76"/>
              <a:gd name="T116" fmla="*/ 76 w 76"/>
              <a:gd name="T117" fmla="*/ 76 h 7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6" h="76">
                <a:moveTo>
                  <a:pt x="76" y="38"/>
                </a:moveTo>
                <a:lnTo>
                  <a:pt x="76" y="38"/>
                </a:lnTo>
                <a:lnTo>
                  <a:pt x="74" y="46"/>
                </a:lnTo>
                <a:lnTo>
                  <a:pt x="72" y="52"/>
                </a:lnTo>
                <a:lnTo>
                  <a:pt x="68" y="58"/>
                </a:lnTo>
                <a:lnTo>
                  <a:pt x="64" y="64"/>
                </a:lnTo>
                <a:lnTo>
                  <a:pt x="58" y="68"/>
                </a:lnTo>
                <a:lnTo>
                  <a:pt x="52" y="72"/>
                </a:lnTo>
                <a:lnTo>
                  <a:pt x="46" y="74"/>
                </a:lnTo>
                <a:lnTo>
                  <a:pt x="38" y="76"/>
                </a:lnTo>
                <a:lnTo>
                  <a:pt x="30" y="74"/>
                </a:lnTo>
                <a:lnTo>
                  <a:pt x="24" y="72"/>
                </a:lnTo>
                <a:lnTo>
                  <a:pt x="16" y="68"/>
                </a:lnTo>
                <a:lnTo>
                  <a:pt x="12" y="64"/>
                </a:lnTo>
                <a:lnTo>
                  <a:pt x="6" y="58"/>
                </a:lnTo>
                <a:lnTo>
                  <a:pt x="4" y="52"/>
                </a:lnTo>
                <a:lnTo>
                  <a:pt x="0" y="46"/>
                </a:lnTo>
                <a:lnTo>
                  <a:pt x="0" y="38"/>
                </a:lnTo>
                <a:lnTo>
                  <a:pt x="0" y="30"/>
                </a:lnTo>
                <a:lnTo>
                  <a:pt x="4" y="22"/>
                </a:lnTo>
                <a:lnTo>
                  <a:pt x="6" y="16"/>
                </a:lnTo>
                <a:lnTo>
                  <a:pt x="12" y="12"/>
                </a:lnTo>
                <a:lnTo>
                  <a:pt x="16" y="6"/>
                </a:lnTo>
                <a:lnTo>
                  <a:pt x="24" y="2"/>
                </a:lnTo>
                <a:lnTo>
                  <a:pt x="30" y="0"/>
                </a:lnTo>
                <a:lnTo>
                  <a:pt x="38" y="0"/>
                </a:lnTo>
                <a:lnTo>
                  <a:pt x="46" y="0"/>
                </a:lnTo>
                <a:lnTo>
                  <a:pt x="52" y="2"/>
                </a:lnTo>
                <a:lnTo>
                  <a:pt x="58" y="6"/>
                </a:lnTo>
                <a:lnTo>
                  <a:pt x="64" y="12"/>
                </a:lnTo>
                <a:lnTo>
                  <a:pt x="68" y="16"/>
                </a:lnTo>
                <a:lnTo>
                  <a:pt x="72" y="22"/>
                </a:lnTo>
                <a:lnTo>
                  <a:pt x="74" y="30"/>
                </a:lnTo>
                <a:lnTo>
                  <a:pt x="76" y="38"/>
                </a:lnTo>
                <a:close/>
              </a:path>
            </a:pathLst>
          </a:custGeom>
          <a:solidFill>
            <a:srgbClr val="D71440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41" name="Text Box 58"/>
          <p:cNvSpPr txBox="1">
            <a:spLocks noChangeArrowheads="1"/>
          </p:cNvSpPr>
          <p:nvPr/>
        </p:nvSpPr>
        <p:spPr bwMode="auto">
          <a:xfrm>
            <a:off x="4605338" y="1449388"/>
            <a:ext cx="936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FFFFFF"/>
                </a:solidFill>
              </a:rPr>
              <a:t>–</a:t>
            </a:r>
          </a:p>
        </p:txBody>
      </p:sp>
      <p:sp>
        <p:nvSpPr>
          <p:cNvPr id="17442" name="Freeform 60"/>
          <p:cNvSpPr>
            <a:spLocks/>
          </p:cNvSpPr>
          <p:nvPr/>
        </p:nvSpPr>
        <p:spPr bwMode="auto">
          <a:xfrm>
            <a:off x="3230563" y="2398713"/>
            <a:ext cx="127000" cy="125412"/>
          </a:xfrm>
          <a:custGeom>
            <a:avLst/>
            <a:gdLst>
              <a:gd name="T0" fmla="*/ 2147483647 w 76"/>
              <a:gd name="T1" fmla="*/ 2147483647 h 76"/>
              <a:gd name="T2" fmla="*/ 2147483647 w 76"/>
              <a:gd name="T3" fmla="*/ 2147483647 h 76"/>
              <a:gd name="T4" fmla="*/ 2147483647 w 76"/>
              <a:gd name="T5" fmla="*/ 2147483647 h 76"/>
              <a:gd name="T6" fmla="*/ 2147483647 w 76"/>
              <a:gd name="T7" fmla="*/ 2147483647 h 76"/>
              <a:gd name="T8" fmla="*/ 2147483647 w 76"/>
              <a:gd name="T9" fmla="*/ 2147483647 h 76"/>
              <a:gd name="T10" fmla="*/ 2147483647 w 76"/>
              <a:gd name="T11" fmla="*/ 2147483647 h 76"/>
              <a:gd name="T12" fmla="*/ 2147483647 w 76"/>
              <a:gd name="T13" fmla="*/ 2147483647 h 76"/>
              <a:gd name="T14" fmla="*/ 2147483647 w 76"/>
              <a:gd name="T15" fmla="*/ 2147483647 h 76"/>
              <a:gd name="T16" fmla="*/ 2147483647 w 76"/>
              <a:gd name="T17" fmla="*/ 2147483647 h 76"/>
              <a:gd name="T18" fmla="*/ 2147483647 w 76"/>
              <a:gd name="T19" fmla="*/ 2147483647 h 76"/>
              <a:gd name="T20" fmla="*/ 2147483647 w 76"/>
              <a:gd name="T21" fmla="*/ 2147483647 h 76"/>
              <a:gd name="T22" fmla="*/ 2147483647 w 76"/>
              <a:gd name="T23" fmla="*/ 2147483647 h 76"/>
              <a:gd name="T24" fmla="*/ 2147483647 w 76"/>
              <a:gd name="T25" fmla="*/ 2147483647 h 76"/>
              <a:gd name="T26" fmla="*/ 2147483647 w 76"/>
              <a:gd name="T27" fmla="*/ 2147483647 h 76"/>
              <a:gd name="T28" fmla="*/ 2147483647 w 76"/>
              <a:gd name="T29" fmla="*/ 2147483647 h 76"/>
              <a:gd name="T30" fmla="*/ 2147483647 w 76"/>
              <a:gd name="T31" fmla="*/ 2147483647 h 76"/>
              <a:gd name="T32" fmla="*/ 2147483647 w 76"/>
              <a:gd name="T33" fmla="*/ 2147483647 h 76"/>
              <a:gd name="T34" fmla="*/ 2147483647 w 76"/>
              <a:gd name="T35" fmla="*/ 2147483647 h 76"/>
              <a:gd name="T36" fmla="*/ 0 w 76"/>
              <a:gd name="T37" fmla="*/ 2147483647 h 76"/>
              <a:gd name="T38" fmla="*/ 0 w 76"/>
              <a:gd name="T39" fmla="*/ 2147483647 h 76"/>
              <a:gd name="T40" fmla="*/ 2147483647 w 76"/>
              <a:gd name="T41" fmla="*/ 2147483647 h 76"/>
              <a:gd name="T42" fmla="*/ 2147483647 w 76"/>
              <a:gd name="T43" fmla="*/ 2147483647 h 76"/>
              <a:gd name="T44" fmla="*/ 2147483647 w 76"/>
              <a:gd name="T45" fmla="*/ 2147483647 h 76"/>
              <a:gd name="T46" fmla="*/ 2147483647 w 76"/>
              <a:gd name="T47" fmla="*/ 2147483647 h 76"/>
              <a:gd name="T48" fmla="*/ 2147483647 w 76"/>
              <a:gd name="T49" fmla="*/ 2147483647 h 76"/>
              <a:gd name="T50" fmla="*/ 2147483647 w 76"/>
              <a:gd name="T51" fmla="*/ 2147483647 h 76"/>
              <a:gd name="T52" fmla="*/ 2147483647 w 76"/>
              <a:gd name="T53" fmla="*/ 2147483647 h 76"/>
              <a:gd name="T54" fmla="*/ 2147483647 w 76"/>
              <a:gd name="T55" fmla="*/ 0 h 76"/>
              <a:gd name="T56" fmla="*/ 2147483647 w 76"/>
              <a:gd name="T57" fmla="*/ 0 h 76"/>
              <a:gd name="T58" fmla="*/ 2147483647 w 76"/>
              <a:gd name="T59" fmla="*/ 2147483647 h 76"/>
              <a:gd name="T60" fmla="*/ 2147483647 w 76"/>
              <a:gd name="T61" fmla="*/ 2147483647 h 76"/>
              <a:gd name="T62" fmla="*/ 2147483647 w 76"/>
              <a:gd name="T63" fmla="*/ 2147483647 h 76"/>
              <a:gd name="T64" fmla="*/ 2147483647 w 76"/>
              <a:gd name="T65" fmla="*/ 2147483647 h 76"/>
              <a:gd name="T66" fmla="*/ 2147483647 w 76"/>
              <a:gd name="T67" fmla="*/ 2147483647 h 76"/>
              <a:gd name="T68" fmla="*/ 2147483647 w 76"/>
              <a:gd name="T69" fmla="*/ 2147483647 h 76"/>
              <a:gd name="T70" fmla="*/ 2147483647 w 76"/>
              <a:gd name="T71" fmla="*/ 2147483647 h 76"/>
              <a:gd name="T72" fmla="*/ 2147483647 w 76"/>
              <a:gd name="T73" fmla="*/ 2147483647 h 76"/>
              <a:gd name="T74" fmla="*/ 2147483647 w 76"/>
              <a:gd name="T75" fmla="*/ 2147483647 h 7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6"/>
              <a:gd name="T115" fmla="*/ 0 h 76"/>
              <a:gd name="T116" fmla="*/ 76 w 76"/>
              <a:gd name="T117" fmla="*/ 76 h 7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6" h="76">
                <a:moveTo>
                  <a:pt x="76" y="38"/>
                </a:moveTo>
                <a:lnTo>
                  <a:pt x="76" y="38"/>
                </a:lnTo>
                <a:lnTo>
                  <a:pt x="76" y="46"/>
                </a:lnTo>
                <a:lnTo>
                  <a:pt x="74" y="52"/>
                </a:lnTo>
                <a:lnTo>
                  <a:pt x="70" y="58"/>
                </a:lnTo>
                <a:lnTo>
                  <a:pt x="66" y="64"/>
                </a:lnTo>
                <a:lnTo>
                  <a:pt x="60" y="70"/>
                </a:lnTo>
                <a:lnTo>
                  <a:pt x="54" y="72"/>
                </a:lnTo>
                <a:lnTo>
                  <a:pt x="46" y="74"/>
                </a:lnTo>
                <a:lnTo>
                  <a:pt x="38" y="76"/>
                </a:lnTo>
                <a:lnTo>
                  <a:pt x="30" y="74"/>
                </a:lnTo>
                <a:lnTo>
                  <a:pt x="24" y="72"/>
                </a:lnTo>
                <a:lnTo>
                  <a:pt x="18" y="70"/>
                </a:lnTo>
                <a:lnTo>
                  <a:pt x="12" y="64"/>
                </a:lnTo>
                <a:lnTo>
                  <a:pt x="8" y="58"/>
                </a:lnTo>
                <a:lnTo>
                  <a:pt x="4" y="52"/>
                </a:lnTo>
                <a:lnTo>
                  <a:pt x="2" y="46"/>
                </a:lnTo>
                <a:lnTo>
                  <a:pt x="0" y="38"/>
                </a:lnTo>
                <a:lnTo>
                  <a:pt x="2" y="30"/>
                </a:lnTo>
                <a:lnTo>
                  <a:pt x="4" y="24"/>
                </a:lnTo>
                <a:lnTo>
                  <a:pt x="8" y="16"/>
                </a:lnTo>
                <a:lnTo>
                  <a:pt x="12" y="12"/>
                </a:lnTo>
                <a:lnTo>
                  <a:pt x="18" y="6"/>
                </a:lnTo>
                <a:lnTo>
                  <a:pt x="24" y="4"/>
                </a:lnTo>
                <a:lnTo>
                  <a:pt x="30" y="2"/>
                </a:lnTo>
                <a:lnTo>
                  <a:pt x="38" y="0"/>
                </a:lnTo>
                <a:lnTo>
                  <a:pt x="46" y="2"/>
                </a:lnTo>
                <a:lnTo>
                  <a:pt x="54" y="4"/>
                </a:lnTo>
                <a:lnTo>
                  <a:pt x="60" y="6"/>
                </a:lnTo>
                <a:lnTo>
                  <a:pt x="66" y="12"/>
                </a:lnTo>
                <a:lnTo>
                  <a:pt x="70" y="16"/>
                </a:lnTo>
                <a:lnTo>
                  <a:pt x="74" y="24"/>
                </a:lnTo>
                <a:lnTo>
                  <a:pt x="76" y="30"/>
                </a:lnTo>
                <a:lnTo>
                  <a:pt x="76" y="38"/>
                </a:lnTo>
                <a:close/>
              </a:path>
            </a:pathLst>
          </a:custGeom>
          <a:solidFill>
            <a:srgbClr val="82AA3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43" name="Text Box 61"/>
          <p:cNvSpPr txBox="1">
            <a:spLocks noChangeArrowheads="1"/>
          </p:cNvSpPr>
          <p:nvPr/>
        </p:nvSpPr>
        <p:spPr bwMode="auto">
          <a:xfrm>
            <a:off x="3249613" y="2362200"/>
            <a:ext cx="968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7444" name="Text Box 64"/>
          <p:cNvSpPr txBox="1">
            <a:spLocks noChangeArrowheads="1"/>
          </p:cNvSpPr>
          <p:nvPr/>
        </p:nvSpPr>
        <p:spPr bwMode="auto">
          <a:xfrm>
            <a:off x="5519738" y="6265863"/>
            <a:ext cx="936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FFFFFF"/>
                </a:solidFill>
              </a:rPr>
              <a:t>–</a:t>
            </a:r>
          </a:p>
        </p:txBody>
      </p:sp>
      <p:sp>
        <p:nvSpPr>
          <p:cNvPr id="17445" name="Freeform 65"/>
          <p:cNvSpPr>
            <a:spLocks/>
          </p:cNvSpPr>
          <p:nvPr/>
        </p:nvSpPr>
        <p:spPr bwMode="auto">
          <a:xfrm>
            <a:off x="6121400" y="3103563"/>
            <a:ext cx="125413" cy="122237"/>
          </a:xfrm>
          <a:custGeom>
            <a:avLst/>
            <a:gdLst>
              <a:gd name="T0" fmla="*/ 2147483647 w 76"/>
              <a:gd name="T1" fmla="*/ 2147483647 h 74"/>
              <a:gd name="T2" fmla="*/ 2147483647 w 76"/>
              <a:gd name="T3" fmla="*/ 2147483647 h 74"/>
              <a:gd name="T4" fmla="*/ 2147483647 w 76"/>
              <a:gd name="T5" fmla="*/ 2147483647 h 74"/>
              <a:gd name="T6" fmla="*/ 2147483647 w 76"/>
              <a:gd name="T7" fmla="*/ 2147483647 h 74"/>
              <a:gd name="T8" fmla="*/ 2147483647 w 76"/>
              <a:gd name="T9" fmla="*/ 2147483647 h 74"/>
              <a:gd name="T10" fmla="*/ 2147483647 w 76"/>
              <a:gd name="T11" fmla="*/ 2147483647 h 74"/>
              <a:gd name="T12" fmla="*/ 2147483647 w 76"/>
              <a:gd name="T13" fmla="*/ 2147483647 h 74"/>
              <a:gd name="T14" fmla="*/ 2147483647 w 76"/>
              <a:gd name="T15" fmla="*/ 2147483647 h 74"/>
              <a:gd name="T16" fmla="*/ 2147483647 w 76"/>
              <a:gd name="T17" fmla="*/ 2147483647 h 74"/>
              <a:gd name="T18" fmla="*/ 2147483647 w 76"/>
              <a:gd name="T19" fmla="*/ 2147483647 h 74"/>
              <a:gd name="T20" fmla="*/ 2147483647 w 76"/>
              <a:gd name="T21" fmla="*/ 2147483647 h 74"/>
              <a:gd name="T22" fmla="*/ 2147483647 w 76"/>
              <a:gd name="T23" fmla="*/ 2147483647 h 74"/>
              <a:gd name="T24" fmla="*/ 2147483647 w 76"/>
              <a:gd name="T25" fmla="*/ 2147483647 h 74"/>
              <a:gd name="T26" fmla="*/ 2147483647 w 76"/>
              <a:gd name="T27" fmla="*/ 2147483647 h 74"/>
              <a:gd name="T28" fmla="*/ 2147483647 w 76"/>
              <a:gd name="T29" fmla="*/ 2147483647 h 74"/>
              <a:gd name="T30" fmla="*/ 2147483647 w 76"/>
              <a:gd name="T31" fmla="*/ 2147483647 h 74"/>
              <a:gd name="T32" fmla="*/ 2147483647 w 76"/>
              <a:gd name="T33" fmla="*/ 2147483647 h 74"/>
              <a:gd name="T34" fmla="*/ 0 w 76"/>
              <a:gd name="T35" fmla="*/ 2147483647 h 74"/>
              <a:gd name="T36" fmla="*/ 0 w 76"/>
              <a:gd name="T37" fmla="*/ 2147483647 h 74"/>
              <a:gd name="T38" fmla="*/ 0 w 76"/>
              <a:gd name="T39" fmla="*/ 2147483647 h 74"/>
              <a:gd name="T40" fmla="*/ 0 w 76"/>
              <a:gd name="T41" fmla="*/ 2147483647 h 74"/>
              <a:gd name="T42" fmla="*/ 2147483647 w 76"/>
              <a:gd name="T43" fmla="*/ 2147483647 h 74"/>
              <a:gd name="T44" fmla="*/ 2147483647 w 76"/>
              <a:gd name="T45" fmla="*/ 2147483647 h 74"/>
              <a:gd name="T46" fmla="*/ 2147483647 w 76"/>
              <a:gd name="T47" fmla="*/ 2147483647 h 74"/>
              <a:gd name="T48" fmla="*/ 2147483647 w 76"/>
              <a:gd name="T49" fmla="*/ 2147483647 h 74"/>
              <a:gd name="T50" fmla="*/ 2147483647 w 76"/>
              <a:gd name="T51" fmla="*/ 2147483647 h 74"/>
              <a:gd name="T52" fmla="*/ 2147483647 w 76"/>
              <a:gd name="T53" fmla="*/ 0 h 74"/>
              <a:gd name="T54" fmla="*/ 2147483647 w 76"/>
              <a:gd name="T55" fmla="*/ 0 h 74"/>
              <a:gd name="T56" fmla="*/ 2147483647 w 76"/>
              <a:gd name="T57" fmla="*/ 0 h 74"/>
              <a:gd name="T58" fmla="*/ 2147483647 w 76"/>
              <a:gd name="T59" fmla="*/ 0 h 74"/>
              <a:gd name="T60" fmla="*/ 2147483647 w 76"/>
              <a:gd name="T61" fmla="*/ 2147483647 h 74"/>
              <a:gd name="T62" fmla="*/ 2147483647 w 76"/>
              <a:gd name="T63" fmla="*/ 2147483647 h 74"/>
              <a:gd name="T64" fmla="*/ 2147483647 w 76"/>
              <a:gd name="T65" fmla="*/ 2147483647 h 74"/>
              <a:gd name="T66" fmla="*/ 2147483647 w 76"/>
              <a:gd name="T67" fmla="*/ 2147483647 h 74"/>
              <a:gd name="T68" fmla="*/ 2147483647 w 76"/>
              <a:gd name="T69" fmla="*/ 2147483647 h 74"/>
              <a:gd name="T70" fmla="*/ 2147483647 w 76"/>
              <a:gd name="T71" fmla="*/ 2147483647 h 74"/>
              <a:gd name="T72" fmla="*/ 2147483647 w 76"/>
              <a:gd name="T73" fmla="*/ 2147483647 h 74"/>
              <a:gd name="T74" fmla="*/ 2147483647 w 76"/>
              <a:gd name="T75" fmla="*/ 2147483647 h 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6"/>
              <a:gd name="T115" fmla="*/ 0 h 74"/>
              <a:gd name="T116" fmla="*/ 76 w 76"/>
              <a:gd name="T117" fmla="*/ 74 h 7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6" h="74">
                <a:moveTo>
                  <a:pt x="76" y="36"/>
                </a:moveTo>
                <a:lnTo>
                  <a:pt x="76" y="36"/>
                </a:lnTo>
                <a:lnTo>
                  <a:pt x="74" y="44"/>
                </a:lnTo>
                <a:lnTo>
                  <a:pt x="72" y="52"/>
                </a:lnTo>
                <a:lnTo>
                  <a:pt x="68" y="58"/>
                </a:lnTo>
                <a:lnTo>
                  <a:pt x="64" y="64"/>
                </a:lnTo>
                <a:lnTo>
                  <a:pt x="58" y="68"/>
                </a:lnTo>
                <a:lnTo>
                  <a:pt x="52" y="72"/>
                </a:lnTo>
                <a:lnTo>
                  <a:pt x="46" y="74"/>
                </a:lnTo>
                <a:lnTo>
                  <a:pt x="38" y="74"/>
                </a:lnTo>
                <a:lnTo>
                  <a:pt x="30" y="74"/>
                </a:lnTo>
                <a:lnTo>
                  <a:pt x="24" y="72"/>
                </a:lnTo>
                <a:lnTo>
                  <a:pt x="16" y="68"/>
                </a:lnTo>
                <a:lnTo>
                  <a:pt x="12" y="64"/>
                </a:lnTo>
                <a:lnTo>
                  <a:pt x="6" y="58"/>
                </a:lnTo>
                <a:lnTo>
                  <a:pt x="4" y="52"/>
                </a:lnTo>
                <a:lnTo>
                  <a:pt x="0" y="44"/>
                </a:lnTo>
                <a:lnTo>
                  <a:pt x="0" y="36"/>
                </a:lnTo>
                <a:lnTo>
                  <a:pt x="0" y="30"/>
                </a:lnTo>
                <a:lnTo>
                  <a:pt x="4" y="22"/>
                </a:lnTo>
                <a:lnTo>
                  <a:pt x="6" y="16"/>
                </a:lnTo>
                <a:lnTo>
                  <a:pt x="12" y="10"/>
                </a:lnTo>
                <a:lnTo>
                  <a:pt x="16" y="6"/>
                </a:lnTo>
                <a:lnTo>
                  <a:pt x="24" y="2"/>
                </a:lnTo>
                <a:lnTo>
                  <a:pt x="30" y="0"/>
                </a:lnTo>
                <a:lnTo>
                  <a:pt x="38" y="0"/>
                </a:lnTo>
                <a:lnTo>
                  <a:pt x="46" y="0"/>
                </a:lnTo>
                <a:lnTo>
                  <a:pt x="52" y="2"/>
                </a:lnTo>
                <a:lnTo>
                  <a:pt x="58" y="6"/>
                </a:lnTo>
                <a:lnTo>
                  <a:pt x="64" y="10"/>
                </a:lnTo>
                <a:lnTo>
                  <a:pt x="68" y="16"/>
                </a:lnTo>
                <a:lnTo>
                  <a:pt x="72" y="22"/>
                </a:lnTo>
                <a:lnTo>
                  <a:pt x="74" y="30"/>
                </a:lnTo>
                <a:lnTo>
                  <a:pt x="76" y="36"/>
                </a:lnTo>
                <a:close/>
              </a:path>
            </a:pathLst>
          </a:custGeom>
          <a:solidFill>
            <a:srgbClr val="82AA3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46" name="Text Box 66"/>
          <p:cNvSpPr txBox="1">
            <a:spLocks noChangeArrowheads="1"/>
          </p:cNvSpPr>
          <p:nvPr/>
        </p:nvSpPr>
        <p:spPr bwMode="auto">
          <a:xfrm>
            <a:off x="5502275" y="5816600"/>
            <a:ext cx="968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7447" name="Text Box 68"/>
          <p:cNvSpPr txBox="1">
            <a:spLocks noChangeArrowheads="1"/>
          </p:cNvSpPr>
          <p:nvPr/>
        </p:nvSpPr>
        <p:spPr bwMode="auto">
          <a:xfrm>
            <a:off x="6135688" y="3063875"/>
            <a:ext cx="968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7448" name="Text Box 51"/>
          <p:cNvSpPr txBox="1">
            <a:spLocks noChangeArrowheads="1"/>
          </p:cNvSpPr>
          <p:nvPr/>
        </p:nvSpPr>
        <p:spPr bwMode="auto">
          <a:xfrm>
            <a:off x="2495550" y="4770438"/>
            <a:ext cx="0" cy="198437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7449" name="Freeform 60"/>
          <p:cNvSpPr>
            <a:spLocks/>
          </p:cNvSpPr>
          <p:nvPr/>
        </p:nvSpPr>
        <p:spPr bwMode="auto">
          <a:xfrm>
            <a:off x="3125788" y="4657725"/>
            <a:ext cx="127000" cy="125413"/>
          </a:xfrm>
          <a:custGeom>
            <a:avLst/>
            <a:gdLst>
              <a:gd name="T0" fmla="*/ 2147483647 w 76"/>
              <a:gd name="T1" fmla="*/ 2147483647 h 76"/>
              <a:gd name="T2" fmla="*/ 2147483647 w 76"/>
              <a:gd name="T3" fmla="*/ 2147483647 h 76"/>
              <a:gd name="T4" fmla="*/ 2147483647 w 76"/>
              <a:gd name="T5" fmla="*/ 2147483647 h 76"/>
              <a:gd name="T6" fmla="*/ 2147483647 w 76"/>
              <a:gd name="T7" fmla="*/ 2147483647 h 76"/>
              <a:gd name="T8" fmla="*/ 2147483647 w 76"/>
              <a:gd name="T9" fmla="*/ 2147483647 h 76"/>
              <a:gd name="T10" fmla="*/ 2147483647 w 76"/>
              <a:gd name="T11" fmla="*/ 2147483647 h 76"/>
              <a:gd name="T12" fmla="*/ 2147483647 w 76"/>
              <a:gd name="T13" fmla="*/ 2147483647 h 76"/>
              <a:gd name="T14" fmla="*/ 2147483647 w 76"/>
              <a:gd name="T15" fmla="*/ 2147483647 h 76"/>
              <a:gd name="T16" fmla="*/ 2147483647 w 76"/>
              <a:gd name="T17" fmla="*/ 2147483647 h 76"/>
              <a:gd name="T18" fmla="*/ 2147483647 w 76"/>
              <a:gd name="T19" fmla="*/ 2147483647 h 76"/>
              <a:gd name="T20" fmla="*/ 2147483647 w 76"/>
              <a:gd name="T21" fmla="*/ 2147483647 h 76"/>
              <a:gd name="T22" fmla="*/ 2147483647 w 76"/>
              <a:gd name="T23" fmla="*/ 2147483647 h 76"/>
              <a:gd name="T24" fmla="*/ 2147483647 w 76"/>
              <a:gd name="T25" fmla="*/ 2147483647 h 76"/>
              <a:gd name="T26" fmla="*/ 2147483647 w 76"/>
              <a:gd name="T27" fmla="*/ 2147483647 h 76"/>
              <a:gd name="T28" fmla="*/ 2147483647 w 76"/>
              <a:gd name="T29" fmla="*/ 2147483647 h 76"/>
              <a:gd name="T30" fmla="*/ 2147483647 w 76"/>
              <a:gd name="T31" fmla="*/ 2147483647 h 76"/>
              <a:gd name="T32" fmla="*/ 2147483647 w 76"/>
              <a:gd name="T33" fmla="*/ 2147483647 h 76"/>
              <a:gd name="T34" fmla="*/ 2147483647 w 76"/>
              <a:gd name="T35" fmla="*/ 2147483647 h 76"/>
              <a:gd name="T36" fmla="*/ 0 w 76"/>
              <a:gd name="T37" fmla="*/ 2147483647 h 76"/>
              <a:gd name="T38" fmla="*/ 0 w 76"/>
              <a:gd name="T39" fmla="*/ 2147483647 h 76"/>
              <a:gd name="T40" fmla="*/ 2147483647 w 76"/>
              <a:gd name="T41" fmla="*/ 2147483647 h 76"/>
              <a:gd name="T42" fmla="*/ 2147483647 w 76"/>
              <a:gd name="T43" fmla="*/ 2147483647 h 76"/>
              <a:gd name="T44" fmla="*/ 2147483647 w 76"/>
              <a:gd name="T45" fmla="*/ 2147483647 h 76"/>
              <a:gd name="T46" fmla="*/ 2147483647 w 76"/>
              <a:gd name="T47" fmla="*/ 2147483647 h 76"/>
              <a:gd name="T48" fmla="*/ 2147483647 w 76"/>
              <a:gd name="T49" fmla="*/ 2147483647 h 76"/>
              <a:gd name="T50" fmla="*/ 2147483647 w 76"/>
              <a:gd name="T51" fmla="*/ 2147483647 h 76"/>
              <a:gd name="T52" fmla="*/ 2147483647 w 76"/>
              <a:gd name="T53" fmla="*/ 2147483647 h 76"/>
              <a:gd name="T54" fmla="*/ 2147483647 w 76"/>
              <a:gd name="T55" fmla="*/ 0 h 76"/>
              <a:gd name="T56" fmla="*/ 2147483647 w 76"/>
              <a:gd name="T57" fmla="*/ 0 h 76"/>
              <a:gd name="T58" fmla="*/ 2147483647 w 76"/>
              <a:gd name="T59" fmla="*/ 2147483647 h 76"/>
              <a:gd name="T60" fmla="*/ 2147483647 w 76"/>
              <a:gd name="T61" fmla="*/ 2147483647 h 76"/>
              <a:gd name="T62" fmla="*/ 2147483647 w 76"/>
              <a:gd name="T63" fmla="*/ 2147483647 h 76"/>
              <a:gd name="T64" fmla="*/ 2147483647 w 76"/>
              <a:gd name="T65" fmla="*/ 2147483647 h 76"/>
              <a:gd name="T66" fmla="*/ 2147483647 w 76"/>
              <a:gd name="T67" fmla="*/ 2147483647 h 76"/>
              <a:gd name="T68" fmla="*/ 2147483647 w 76"/>
              <a:gd name="T69" fmla="*/ 2147483647 h 76"/>
              <a:gd name="T70" fmla="*/ 2147483647 w 76"/>
              <a:gd name="T71" fmla="*/ 2147483647 h 76"/>
              <a:gd name="T72" fmla="*/ 2147483647 w 76"/>
              <a:gd name="T73" fmla="*/ 2147483647 h 76"/>
              <a:gd name="T74" fmla="*/ 2147483647 w 76"/>
              <a:gd name="T75" fmla="*/ 2147483647 h 7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6"/>
              <a:gd name="T115" fmla="*/ 0 h 76"/>
              <a:gd name="T116" fmla="*/ 76 w 76"/>
              <a:gd name="T117" fmla="*/ 76 h 7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6" h="76">
                <a:moveTo>
                  <a:pt x="76" y="38"/>
                </a:moveTo>
                <a:lnTo>
                  <a:pt x="76" y="38"/>
                </a:lnTo>
                <a:lnTo>
                  <a:pt x="76" y="46"/>
                </a:lnTo>
                <a:lnTo>
                  <a:pt x="74" y="52"/>
                </a:lnTo>
                <a:lnTo>
                  <a:pt x="70" y="58"/>
                </a:lnTo>
                <a:lnTo>
                  <a:pt x="66" y="64"/>
                </a:lnTo>
                <a:lnTo>
                  <a:pt x="60" y="70"/>
                </a:lnTo>
                <a:lnTo>
                  <a:pt x="54" y="72"/>
                </a:lnTo>
                <a:lnTo>
                  <a:pt x="46" y="74"/>
                </a:lnTo>
                <a:lnTo>
                  <a:pt x="38" y="76"/>
                </a:lnTo>
                <a:lnTo>
                  <a:pt x="30" y="74"/>
                </a:lnTo>
                <a:lnTo>
                  <a:pt x="24" y="72"/>
                </a:lnTo>
                <a:lnTo>
                  <a:pt x="18" y="70"/>
                </a:lnTo>
                <a:lnTo>
                  <a:pt x="12" y="64"/>
                </a:lnTo>
                <a:lnTo>
                  <a:pt x="8" y="58"/>
                </a:lnTo>
                <a:lnTo>
                  <a:pt x="4" y="52"/>
                </a:lnTo>
                <a:lnTo>
                  <a:pt x="2" y="46"/>
                </a:lnTo>
                <a:lnTo>
                  <a:pt x="0" y="38"/>
                </a:lnTo>
                <a:lnTo>
                  <a:pt x="2" y="30"/>
                </a:lnTo>
                <a:lnTo>
                  <a:pt x="4" y="24"/>
                </a:lnTo>
                <a:lnTo>
                  <a:pt x="8" y="16"/>
                </a:lnTo>
                <a:lnTo>
                  <a:pt x="12" y="12"/>
                </a:lnTo>
                <a:lnTo>
                  <a:pt x="18" y="6"/>
                </a:lnTo>
                <a:lnTo>
                  <a:pt x="24" y="4"/>
                </a:lnTo>
                <a:lnTo>
                  <a:pt x="30" y="2"/>
                </a:lnTo>
                <a:lnTo>
                  <a:pt x="38" y="0"/>
                </a:lnTo>
                <a:lnTo>
                  <a:pt x="46" y="2"/>
                </a:lnTo>
                <a:lnTo>
                  <a:pt x="54" y="4"/>
                </a:lnTo>
                <a:lnTo>
                  <a:pt x="60" y="6"/>
                </a:lnTo>
                <a:lnTo>
                  <a:pt x="66" y="12"/>
                </a:lnTo>
                <a:lnTo>
                  <a:pt x="70" y="16"/>
                </a:lnTo>
                <a:lnTo>
                  <a:pt x="74" y="24"/>
                </a:lnTo>
                <a:lnTo>
                  <a:pt x="76" y="30"/>
                </a:lnTo>
                <a:lnTo>
                  <a:pt x="76" y="38"/>
                </a:lnTo>
                <a:close/>
              </a:path>
            </a:pathLst>
          </a:custGeom>
          <a:solidFill>
            <a:srgbClr val="82AA3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50" name="Text Box 61"/>
          <p:cNvSpPr txBox="1">
            <a:spLocks noChangeArrowheads="1"/>
          </p:cNvSpPr>
          <p:nvPr/>
        </p:nvSpPr>
        <p:spPr bwMode="auto">
          <a:xfrm>
            <a:off x="3140075" y="4622800"/>
            <a:ext cx="968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7451" name="Rectangle 5"/>
          <p:cNvSpPr>
            <a:spLocks noChangeArrowheads="1"/>
          </p:cNvSpPr>
          <p:nvPr/>
        </p:nvSpPr>
        <p:spPr bwMode="auto">
          <a:xfrm>
            <a:off x="701675" y="511175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17452" name="Text Box 58"/>
          <p:cNvSpPr txBox="1">
            <a:spLocks noChangeArrowheads="1"/>
          </p:cNvSpPr>
          <p:nvPr/>
        </p:nvSpPr>
        <p:spPr bwMode="auto">
          <a:xfrm>
            <a:off x="3867150" y="2484438"/>
            <a:ext cx="936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FFFFFF"/>
                </a:solidFill>
              </a:rPr>
              <a:t>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17.8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701675" y="1316038"/>
            <a:ext cx="774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8436" name="Picture 4" descr="sal03717_17_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1531938"/>
            <a:ext cx="853757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20"/>
          <p:cNvSpPr txBox="1">
            <a:spLocks noChangeArrowheads="1"/>
          </p:cNvSpPr>
          <p:nvPr/>
        </p:nvSpPr>
        <p:spPr bwMode="auto">
          <a:xfrm>
            <a:off x="3848100" y="1916113"/>
            <a:ext cx="5572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Thyroid</a:t>
            </a:r>
          </a:p>
        </p:txBody>
      </p:sp>
      <p:sp>
        <p:nvSpPr>
          <p:cNvPr id="18438" name="Text Box 21"/>
          <p:cNvSpPr txBox="1">
            <a:spLocks noChangeArrowheads="1"/>
          </p:cNvSpPr>
          <p:nvPr/>
        </p:nvSpPr>
        <p:spPr bwMode="auto">
          <a:xfrm>
            <a:off x="3835400" y="2189163"/>
            <a:ext cx="5762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Trachea</a:t>
            </a:r>
          </a:p>
        </p:txBody>
      </p:sp>
      <p:sp>
        <p:nvSpPr>
          <p:cNvPr id="18439" name="Text Box 22"/>
          <p:cNvSpPr txBox="1">
            <a:spLocks noChangeArrowheads="1"/>
          </p:cNvSpPr>
          <p:nvPr/>
        </p:nvSpPr>
        <p:spPr bwMode="auto">
          <a:xfrm>
            <a:off x="3860800" y="2532063"/>
            <a:ext cx="577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Thymus</a:t>
            </a:r>
          </a:p>
        </p:txBody>
      </p:sp>
      <p:sp>
        <p:nvSpPr>
          <p:cNvPr id="18440" name="Text Box 23"/>
          <p:cNvSpPr txBox="1">
            <a:spLocks noChangeArrowheads="1"/>
          </p:cNvSpPr>
          <p:nvPr/>
        </p:nvSpPr>
        <p:spPr bwMode="auto">
          <a:xfrm>
            <a:off x="3854450" y="2735263"/>
            <a:ext cx="4032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Lung</a:t>
            </a:r>
          </a:p>
        </p:txBody>
      </p:sp>
      <p:sp>
        <p:nvSpPr>
          <p:cNvPr id="18441" name="Text Box 24"/>
          <p:cNvSpPr txBox="1">
            <a:spLocks noChangeArrowheads="1"/>
          </p:cNvSpPr>
          <p:nvPr/>
        </p:nvSpPr>
        <p:spPr bwMode="auto">
          <a:xfrm>
            <a:off x="3860800" y="3205163"/>
            <a:ext cx="415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Heart</a:t>
            </a:r>
          </a:p>
        </p:txBody>
      </p:sp>
      <p:sp>
        <p:nvSpPr>
          <p:cNvPr id="18442" name="Text Box 25"/>
          <p:cNvSpPr txBox="1">
            <a:spLocks noChangeArrowheads="1"/>
          </p:cNvSpPr>
          <p:nvPr/>
        </p:nvSpPr>
        <p:spPr bwMode="auto">
          <a:xfrm>
            <a:off x="3848100" y="3979863"/>
            <a:ext cx="7524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Diaphragm</a:t>
            </a:r>
          </a:p>
        </p:txBody>
      </p:sp>
      <p:sp>
        <p:nvSpPr>
          <p:cNvPr id="18443" name="Text Box 26"/>
          <p:cNvSpPr txBox="1">
            <a:spLocks noChangeArrowheads="1"/>
          </p:cNvSpPr>
          <p:nvPr/>
        </p:nvSpPr>
        <p:spPr bwMode="auto">
          <a:xfrm>
            <a:off x="3841750" y="4348163"/>
            <a:ext cx="393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Liver</a:t>
            </a:r>
          </a:p>
        </p:txBody>
      </p:sp>
      <p:sp>
        <p:nvSpPr>
          <p:cNvPr id="18444" name="Text Box 27"/>
          <p:cNvSpPr txBox="1">
            <a:spLocks noChangeArrowheads="1"/>
          </p:cNvSpPr>
          <p:nvPr/>
        </p:nvSpPr>
        <p:spPr bwMode="auto">
          <a:xfrm>
            <a:off x="1511300" y="4437063"/>
            <a:ext cx="860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(a) Newborn</a:t>
            </a:r>
          </a:p>
        </p:txBody>
      </p:sp>
      <p:sp>
        <p:nvSpPr>
          <p:cNvPr id="18445" name="Text Box 28"/>
          <p:cNvSpPr txBox="1">
            <a:spLocks noChangeArrowheads="1"/>
          </p:cNvSpPr>
          <p:nvPr/>
        </p:nvSpPr>
        <p:spPr bwMode="auto">
          <a:xfrm>
            <a:off x="6551613" y="5313363"/>
            <a:ext cx="6159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(b) Adult</a:t>
            </a:r>
          </a:p>
        </p:txBody>
      </p:sp>
      <p:sp>
        <p:nvSpPr>
          <p:cNvPr id="18446" name="Line 29"/>
          <p:cNvSpPr>
            <a:spLocks noChangeShapeType="1"/>
          </p:cNvSpPr>
          <p:nvPr/>
        </p:nvSpPr>
        <p:spPr bwMode="auto">
          <a:xfrm>
            <a:off x="4391025" y="2632075"/>
            <a:ext cx="239236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7" name="Line 30"/>
          <p:cNvSpPr>
            <a:spLocks noChangeShapeType="1"/>
          </p:cNvSpPr>
          <p:nvPr/>
        </p:nvSpPr>
        <p:spPr bwMode="auto">
          <a:xfrm>
            <a:off x="2092325" y="2632075"/>
            <a:ext cx="17208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8" name="Line 31"/>
          <p:cNvSpPr>
            <a:spLocks noChangeShapeType="1"/>
          </p:cNvSpPr>
          <p:nvPr/>
        </p:nvSpPr>
        <p:spPr bwMode="auto">
          <a:xfrm>
            <a:off x="4178300" y="2825750"/>
            <a:ext cx="189706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9" name="Line 32"/>
          <p:cNvSpPr>
            <a:spLocks noChangeShapeType="1"/>
          </p:cNvSpPr>
          <p:nvPr/>
        </p:nvSpPr>
        <p:spPr bwMode="auto">
          <a:xfrm>
            <a:off x="2406650" y="2825750"/>
            <a:ext cx="140652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0" name="Line 33"/>
          <p:cNvSpPr>
            <a:spLocks noChangeShapeType="1"/>
          </p:cNvSpPr>
          <p:nvPr/>
        </p:nvSpPr>
        <p:spPr bwMode="auto">
          <a:xfrm>
            <a:off x="4210050" y="3305175"/>
            <a:ext cx="2713038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1" name="Line 34"/>
          <p:cNvSpPr>
            <a:spLocks noChangeShapeType="1"/>
          </p:cNvSpPr>
          <p:nvPr/>
        </p:nvSpPr>
        <p:spPr bwMode="auto">
          <a:xfrm>
            <a:off x="2314575" y="3305175"/>
            <a:ext cx="149860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2" name="Freeform 35"/>
          <p:cNvSpPr>
            <a:spLocks/>
          </p:cNvSpPr>
          <p:nvPr/>
        </p:nvSpPr>
        <p:spPr bwMode="auto">
          <a:xfrm>
            <a:off x="2416175" y="3511550"/>
            <a:ext cx="1397000" cy="565150"/>
          </a:xfrm>
          <a:custGeom>
            <a:avLst/>
            <a:gdLst>
              <a:gd name="T0" fmla="*/ 2147483647 w 880"/>
              <a:gd name="T1" fmla="*/ 2147483647 h 356"/>
              <a:gd name="T2" fmla="*/ 2147483647 w 880"/>
              <a:gd name="T3" fmla="*/ 2147483647 h 356"/>
              <a:gd name="T4" fmla="*/ 0 w 880"/>
              <a:gd name="T5" fmla="*/ 0 h 356"/>
              <a:gd name="T6" fmla="*/ 0 60000 65536"/>
              <a:gd name="T7" fmla="*/ 0 60000 65536"/>
              <a:gd name="T8" fmla="*/ 0 60000 65536"/>
              <a:gd name="T9" fmla="*/ 0 w 880"/>
              <a:gd name="T10" fmla="*/ 0 h 356"/>
              <a:gd name="T11" fmla="*/ 880 w 880"/>
              <a:gd name="T12" fmla="*/ 356 h 3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0" h="356">
                <a:moveTo>
                  <a:pt x="880" y="356"/>
                </a:moveTo>
                <a:lnTo>
                  <a:pt x="688" y="356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3" name="Line 36"/>
          <p:cNvSpPr>
            <a:spLocks noChangeShapeType="1"/>
          </p:cNvSpPr>
          <p:nvPr/>
        </p:nvSpPr>
        <p:spPr bwMode="auto">
          <a:xfrm flipH="1">
            <a:off x="4533900" y="4076700"/>
            <a:ext cx="1423988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4" name="Freeform 37"/>
          <p:cNvSpPr>
            <a:spLocks/>
          </p:cNvSpPr>
          <p:nvPr/>
        </p:nvSpPr>
        <p:spPr bwMode="auto">
          <a:xfrm>
            <a:off x="2339975" y="3727450"/>
            <a:ext cx="1473200" cy="727075"/>
          </a:xfrm>
          <a:custGeom>
            <a:avLst/>
            <a:gdLst>
              <a:gd name="T0" fmla="*/ 2147483647 w 928"/>
              <a:gd name="T1" fmla="*/ 2147483647 h 458"/>
              <a:gd name="T2" fmla="*/ 2147483647 w 928"/>
              <a:gd name="T3" fmla="*/ 2147483647 h 458"/>
              <a:gd name="T4" fmla="*/ 0 w 928"/>
              <a:gd name="T5" fmla="*/ 0 h 458"/>
              <a:gd name="T6" fmla="*/ 0 60000 65536"/>
              <a:gd name="T7" fmla="*/ 0 60000 65536"/>
              <a:gd name="T8" fmla="*/ 0 60000 65536"/>
              <a:gd name="T9" fmla="*/ 0 w 928"/>
              <a:gd name="T10" fmla="*/ 0 h 458"/>
              <a:gd name="T11" fmla="*/ 928 w 928"/>
              <a:gd name="T12" fmla="*/ 458 h 4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28" h="458">
                <a:moveTo>
                  <a:pt x="928" y="458"/>
                </a:moveTo>
                <a:lnTo>
                  <a:pt x="736" y="458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5" name="Line 38"/>
          <p:cNvSpPr>
            <a:spLocks noChangeShapeType="1"/>
          </p:cNvSpPr>
          <p:nvPr/>
        </p:nvSpPr>
        <p:spPr bwMode="auto">
          <a:xfrm flipH="1">
            <a:off x="4159250" y="4448175"/>
            <a:ext cx="1798638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6" name="Line 39"/>
          <p:cNvSpPr>
            <a:spLocks noChangeShapeType="1"/>
          </p:cNvSpPr>
          <p:nvPr/>
        </p:nvSpPr>
        <p:spPr bwMode="auto">
          <a:xfrm>
            <a:off x="4340225" y="1993900"/>
            <a:ext cx="2293938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7" name="Line 40"/>
          <p:cNvSpPr>
            <a:spLocks noChangeShapeType="1"/>
          </p:cNvSpPr>
          <p:nvPr/>
        </p:nvSpPr>
        <p:spPr bwMode="auto">
          <a:xfrm>
            <a:off x="1933575" y="1993900"/>
            <a:ext cx="187960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8" name="Line 41"/>
          <p:cNvSpPr>
            <a:spLocks noChangeShapeType="1"/>
          </p:cNvSpPr>
          <p:nvPr/>
        </p:nvSpPr>
        <p:spPr bwMode="auto">
          <a:xfrm>
            <a:off x="4356100" y="2289175"/>
            <a:ext cx="242411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9" name="Line 42"/>
          <p:cNvSpPr>
            <a:spLocks noChangeShapeType="1"/>
          </p:cNvSpPr>
          <p:nvPr/>
        </p:nvSpPr>
        <p:spPr bwMode="auto">
          <a:xfrm>
            <a:off x="1787525" y="2289175"/>
            <a:ext cx="20256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0" name="Line 43"/>
          <p:cNvSpPr>
            <a:spLocks noChangeShapeType="1"/>
          </p:cNvSpPr>
          <p:nvPr/>
        </p:nvSpPr>
        <p:spPr bwMode="auto">
          <a:xfrm flipV="1">
            <a:off x="6411913" y="2497138"/>
            <a:ext cx="282575" cy="1270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>
            <a:off x="4391025" y="2632075"/>
            <a:ext cx="239236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2" name="Line 30"/>
          <p:cNvSpPr>
            <a:spLocks noChangeShapeType="1"/>
          </p:cNvSpPr>
          <p:nvPr/>
        </p:nvSpPr>
        <p:spPr bwMode="auto">
          <a:xfrm>
            <a:off x="2092325" y="2632075"/>
            <a:ext cx="17208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3" name="Line 31"/>
          <p:cNvSpPr>
            <a:spLocks noChangeShapeType="1"/>
          </p:cNvSpPr>
          <p:nvPr/>
        </p:nvSpPr>
        <p:spPr bwMode="auto">
          <a:xfrm>
            <a:off x="4178300" y="2825750"/>
            <a:ext cx="189706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>
            <a:off x="2406650" y="2825750"/>
            <a:ext cx="14065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>
            <a:off x="4210050" y="3305175"/>
            <a:ext cx="27130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>
            <a:off x="2314575" y="3305175"/>
            <a:ext cx="14986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7" name="Freeform 35"/>
          <p:cNvSpPr>
            <a:spLocks/>
          </p:cNvSpPr>
          <p:nvPr/>
        </p:nvSpPr>
        <p:spPr bwMode="auto">
          <a:xfrm>
            <a:off x="2416175" y="3511550"/>
            <a:ext cx="1397000" cy="565150"/>
          </a:xfrm>
          <a:custGeom>
            <a:avLst/>
            <a:gdLst>
              <a:gd name="T0" fmla="*/ 2147483647 w 880"/>
              <a:gd name="T1" fmla="*/ 2147483647 h 356"/>
              <a:gd name="T2" fmla="*/ 2147483647 w 880"/>
              <a:gd name="T3" fmla="*/ 2147483647 h 356"/>
              <a:gd name="T4" fmla="*/ 0 w 880"/>
              <a:gd name="T5" fmla="*/ 0 h 356"/>
              <a:gd name="T6" fmla="*/ 0 60000 65536"/>
              <a:gd name="T7" fmla="*/ 0 60000 65536"/>
              <a:gd name="T8" fmla="*/ 0 60000 65536"/>
              <a:gd name="T9" fmla="*/ 0 w 880"/>
              <a:gd name="T10" fmla="*/ 0 h 356"/>
              <a:gd name="T11" fmla="*/ 880 w 880"/>
              <a:gd name="T12" fmla="*/ 356 h 3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0" h="356">
                <a:moveTo>
                  <a:pt x="880" y="356"/>
                </a:moveTo>
                <a:lnTo>
                  <a:pt x="688" y="356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 flipH="1">
            <a:off x="4533900" y="4076700"/>
            <a:ext cx="142398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9" name="Freeform 37"/>
          <p:cNvSpPr>
            <a:spLocks/>
          </p:cNvSpPr>
          <p:nvPr/>
        </p:nvSpPr>
        <p:spPr bwMode="auto">
          <a:xfrm>
            <a:off x="2339975" y="3727450"/>
            <a:ext cx="1473200" cy="727075"/>
          </a:xfrm>
          <a:custGeom>
            <a:avLst/>
            <a:gdLst>
              <a:gd name="T0" fmla="*/ 2147483647 w 928"/>
              <a:gd name="T1" fmla="*/ 2147483647 h 458"/>
              <a:gd name="T2" fmla="*/ 2147483647 w 928"/>
              <a:gd name="T3" fmla="*/ 2147483647 h 458"/>
              <a:gd name="T4" fmla="*/ 0 w 928"/>
              <a:gd name="T5" fmla="*/ 0 h 458"/>
              <a:gd name="T6" fmla="*/ 0 60000 65536"/>
              <a:gd name="T7" fmla="*/ 0 60000 65536"/>
              <a:gd name="T8" fmla="*/ 0 60000 65536"/>
              <a:gd name="T9" fmla="*/ 0 w 928"/>
              <a:gd name="T10" fmla="*/ 0 h 458"/>
              <a:gd name="T11" fmla="*/ 928 w 928"/>
              <a:gd name="T12" fmla="*/ 458 h 4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28" h="458">
                <a:moveTo>
                  <a:pt x="928" y="458"/>
                </a:moveTo>
                <a:lnTo>
                  <a:pt x="736" y="45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0" name="Line 38"/>
          <p:cNvSpPr>
            <a:spLocks noChangeShapeType="1"/>
          </p:cNvSpPr>
          <p:nvPr/>
        </p:nvSpPr>
        <p:spPr bwMode="auto">
          <a:xfrm flipH="1">
            <a:off x="4159250" y="4448175"/>
            <a:ext cx="17986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1" name="Line 39"/>
          <p:cNvSpPr>
            <a:spLocks noChangeShapeType="1"/>
          </p:cNvSpPr>
          <p:nvPr/>
        </p:nvSpPr>
        <p:spPr bwMode="auto">
          <a:xfrm>
            <a:off x="4340225" y="1993900"/>
            <a:ext cx="22939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2" name="Line 40"/>
          <p:cNvSpPr>
            <a:spLocks noChangeShapeType="1"/>
          </p:cNvSpPr>
          <p:nvPr/>
        </p:nvSpPr>
        <p:spPr bwMode="auto">
          <a:xfrm>
            <a:off x="1933575" y="1993900"/>
            <a:ext cx="18796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3" name="Line 41"/>
          <p:cNvSpPr>
            <a:spLocks noChangeShapeType="1"/>
          </p:cNvSpPr>
          <p:nvPr/>
        </p:nvSpPr>
        <p:spPr bwMode="auto">
          <a:xfrm>
            <a:off x="4356100" y="2289175"/>
            <a:ext cx="242411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4" name="Line 42"/>
          <p:cNvSpPr>
            <a:spLocks noChangeShapeType="1"/>
          </p:cNvSpPr>
          <p:nvPr/>
        </p:nvSpPr>
        <p:spPr bwMode="auto">
          <a:xfrm>
            <a:off x="1787525" y="2289175"/>
            <a:ext cx="20256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5" name="Line 43"/>
          <p:cNvSpPr>
            <a:spLocks noChangeShapeType="1"/>
          </p:cNvSpPr>
          <p:nvPr/>
        </p:nvSpPr>
        <p:spPr bwMode="auto">
          <a:xfrm flipV="1">
            <a:off x="6411913" y="2497138"/>
            <a:ext cx="282575" cy="127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17.9</a:t>
            </a:r>
          </a:p>
        </p:txBody>
      </p:sp>
      <p:pic>
        <p:nvPicPr>
          <p:cNvPr id="19459" name="Picture 4" descr="sal03717_17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1557338"/>
            <a:ext cx="8491537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57"/>
          <p:cNvSpPr txBox="1">
            <a:spLocks noChangeArrowheads="1"/>
          </p:cNvSpPr>
          <p:nvPr/>
        </p:nvSpPr>
        <p:spPr bwMode="auto">
          <a:xfrm>
            <a:off x="47625" y="1995488"/>
            <a:ext cx="1177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Superior thyroid</a:t>
            </a:r>
          </a:p>
          <a:p>
            <a:r>
              <a:rPr lang="en-US" sz="1100"/>
              <a:t>artery and vein</a:t>
            </a:r>
          </a:p>
        </p:txBody>
      </p:sp>
      <p:sp>
        <p:nvSpPr>
          <p:cNvPr id="19461" name="Text Box 58"/>
          <p:cNvSpPr txBox="1">
            <a:spLocks noChangeArrowheads="1"/>
          </p:cNvSpPr>
          <p:nvPr/>
        </p:nvSpPr>
        <p:spPr bwMode="auto">
          <a:xfrm>
            <a:off x="3273425" y="1995488"/>
            <a:ext cx="665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Thyroid</a:t>
            </a:r>
          </a:p>
          <a:p>
            <a:r>
              <a:rPr lang="en-US" sz="1100"/>
              <a:t>cartilage</a:t>
            </a:r>
          </a:p>
        </p:txBody>
      </p:sp>
      <p:sp>
        <p:nvSpPr>
          <p:cNvPr id="19462" name="Text Box 59"/>
          <p:cNvSpPr txBox="1">
            <a:spLocks noChangeArrowheads="1"/>
          </p:cNvSpPr>
          <p:nvPr/>
        </p:nvSpPr>
        <p:spPr bwMode="auto">
          <a:xfrm>
            <a:off x="3273425" y="2909888"/>
            <a:ext cx="604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Thyroid</a:t>
            </a:r>
          </a:p>
          <a:p>
            <a:r>
              <a:rPr lang="en-US" sz="1100"/>
              <a:t>gland</a:t>
            </a:r>
          </a:p>
        </p:txBody>
      </p:sp>
      <p:sp>
        <p:nvSpPr>
          <p:cNvPr id="19463" name="Text Box 60"/>
          <p:cNvSpPr txBox="1">
            <a:spLocks noChangeArrowheads="1"/>
          </p:cNvSpPr>
          <p:nvPr/>
        </p:nvSpPr>
        <p:spPr bwMode="auto">
          <a:xfrm>
            <a:off x="3273425" y="3557588"/>
            <a:ext cx="6270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Isthmus</a:t>
            </a:r>
          </a:p>
        </p:txBody>
      </p:sp>
      <p:sp>
        <p:nvSpPr>
          <p:cNvPr id="19464" name="Text Box 61"/>
          <p:cNvSpPr txBox="1">
            <a:spLocks noChangeArrowheads="1"/>
          </p:cNvSpPr>
          <p:nvPr/>
        </p:nvSpPr>
        <p:spPr bwMode="auto">
          <a:xfrm>
            <a:off x="3273425" y="4243388"/>
            <a:ext cx="6286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Trachea</a:t>
            </a:r>
          </a:p>
        </p:txBody>
      </p:sp>
      <p:sp>
        <p:nvSpPr>
          <p:cNvPr id="19465" name="Text Box 62"/>
          <p:cNvSpPr txBox="1">
            <a:spLocks noChangeArrowheads="1"/>
          </p:cNvSpPr>
          <p:nvPr/>
        </p:nvSpPr>
        <p:spPr bwMode="auto">
          <a:xfrm>
            <a:off x="47625" y="4243388"/>
            <a:ext cx="14001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Inferior thyroid vein</a:t>
            </a:r>
          </a:p>
        </p:txBody>
      </p:sp>
      <p:sp>
        <p:nvSpPr>
          <p:cNvPr id="19466" name="Text Box 63"/>
          <p:cNvSpPr txBox="1">
            <a:spLocks noChangeArrowheads="1"/>
          </p:cNvSpPr>
          <p:nvPr/>
        </p:nvSpPr>
        <p:spPr bwMode="auto">
          <a:xfrm>
            <a:off x="47625" y="5043488"/>
            <a:ext cx="2619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(a)</a:t>
            </a:r>
          </a:p>
        </p:txBody>
      </p:sp>
      <p:sp>
        <p:nvSpPr>
          <p:cNvPr id="19467" name="Text Box 64"/>
          <p:cNvSpPr txBox="1">
            <a:spLocks noChangeArrowheads="1"/>
          </p:cNvSpPr>
          <p:nvPr/>
        </p:nvSpPr>
        <p:spPr bwMode="auto">
          <a:xfrm>
            <a:off x="4260850" y="5043488"/>
            <a:ext cx="2698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(b)</a:t>
            </a:r>
          </a:p>
        </p:txBody>
      </p:sp>
      <p:sp>
        <p:nvSpPr>
          <p:cNvPr id="19468" name="Text Box 66"/>
          <p:cNvSpPr txBox="1">
            <a:spLocks noChangeArrowheads="1"/>
          </p:cNvSpPr>
          <p:nvPr/>
        </p:nvSpPr>
        <p:spPr bwMode="auto">
          <a:xfrm>
            <a:off x="7985125" y="2528888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Follicular</a:t>
            </a:r>
          </a:p>
          <a:p>
            <a:r>
              <a:rPr lang="en-US" sz="1100"/>
              <a:t>cells</a:t>
            </a:r>
          </a:p>
        </p:txBody>
      </p:sp>
      <p:sp>
        <p:nvSpPr>
          <p:cNvPr id="19469" name="Text Box 68"/>
          <p:cNvSpPr txBox="1">
            <a:spLocks noChangeArrowheads="1"/>
          </p:cNvSpPr>
          <p:nvPr/>
        </p:nvSpPr>
        <p:spPr bwMode="auto">
          <a:xfrm>
            <a:off x="7985125" y="2935288"/>
            <a:ext cx="984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Colloid of</a:t>
            </a:r>
          </a:p>
          <a:p>
            <a:r>
              <a:rPr lang="en-US" sz="1100"/>
              <a:t>thyroglobulin</a:t>
            </a:r>
          </a:p>
        </p:txBody>
      </p:sp>
      <p:sp>
        <p:nvSpPr>
          <p:cNvPr id="19470" name="Text Box 70"/>
          <p:cNvSpPr txBox="1">
            <a:spLocks noChangeArrowheads="1"/>
          </p:cNvSpPr>
          <p:nvPr/>
        </p:nvSpPr>
        <p:spPr bwMode="auto">
          <a:xfrm>
            <a:off x="7985125" y="3367088"/>
            <a:ext cx="1198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 (parafollicular)</a:t>
            </a:r>
          </a:p>
          <a:p>
            <a:r>
              <a:rPr lang="en-US" sz="1100"/>
              <a:t>cells</a:t>
            </a:r>
          </a:p>
        </p:txBody>
      </p:sp>
      <p:sp>
        <p:nvSpPr>
          <p:cNvPr id="19471" name="Text Box 71"/>
          <p:cNvSpPr txBox="1">
            <a:spLocks noChangeArrowheads="1"/>
          </p:cNvSpPr>
          <p:nvPr/>
        </p:nvSpPr>
        <p:spPr bwMode="auto">
          <a:xfrm>
            <a:off x="7985125" y="3887788"/>
            <a:ext cx="5715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Follicle</a:t>
            </a:r>
          </a:p>
        </p:txBody>
      </p:sp>
      <p:sp>
        <p:nvSpPr>
          <p:cNvPr id="19472" name="Rectangle 5"/>
          <p:cNvSpPr>
            <a:spLocks noChangeArrowheads="1"/>
          </p:cNvSpPr>
          <p:nvPr/>
        </p:nvSpPr>
        <p:spPr bwMode="auto">
          <a:xfrm>
            <a:off x="706438" y="1322388"/>
            <a:ext cx="77406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19473" name="Rectangle 5"/>
          <p:cNvSpPr>
            <a:spLocks noChangeArrowheads="1"/>
          </p:cNvSpPr>
          <p:nvPr/>
        </p:nvSpPr>
        <p:spPr bwMode="auto">
          <a:xfrm>
            <a:off x="701675" y="530860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	b: ©Robert Calentine/Visuals Unlimited</a:t>
            </a:r>
          </a:p>
        </p:txBody>
      </p:sp>
      <p:sp>
        <p:nvSpPr>
          <p:cNvPr id="19474" name="Line 80"/>
          <p:cNvSpPr>
            <a:spLocks noChangeShapeType="1"/>
          </p:cNvSpPr>
          <p:nvPr/>
        </p:nvSpPr>
        <p:spPr bwMode="auto">
          <a:xfrm flipH="1">
            <a:off x="5319713" y="4113213"/>
            <a:ext cx="140335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5" name="Line 81"/>
          <p:cNvSpPr>
            <a:spLocks noChangeShapeType="1"/>
          </p:cNvSpPr>
          <p:nvPr/>
        </p:nvSpPr>
        <p:spPr bwMode="auto">
          <a:xfrm>
            <a:off x="6729413" y="4113213"/>
            <a:ext cx="1587" cy="1206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6" name="Line 83"/>
          <p:cNvSpPr>
            <a:spLocks noChangeShapeType="1"/>
          </p:cNvSpPr>
          <p:nvPr/>
        </p:nvSpPr>
        <p:spPr bwMode="auto">
          <a:xfrm flipH="1">
            <a:off x="7243763" y="3013075"/>
            <a:ext cx="696912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7" name="Freeform 84"/>
          <p:cNvSpPr>
            <a:spLocks/>
          </p:cNvSpPr>
          <p:nvPr/>
        </p:nvSpPr>
        <p:spPr bwMode="auto">
          <a:xfrm>
            <a:off x="5983288" y="3962400"/>
            <a:ext cx="1957387" cy="155575"/>
          </a:xfrm>
          <a:custGeom>
            <a:avLst/>
            <a:gdLst>
              <a:gd name="T0" fmla="*/ 2147483647 w 1233"/>
              <a:gd name="T1" fmla="*/ 0 h 98"/>
              <a:gd name="T2" fmla="*/ 0 w 1233"/>
              <a:gd name="T3" fmla="*/ 0 h 98"/>
              <a:gd name="T4" fmla="*/ 2147483647 w 1233"/>
              <a:gd name="T5" fmla="*/ 2147483647 h 98"/>
              <a:gd name="T6" fmla="*/ 0 60000 65536"/>
              <a:gd name="T7" fmla="*/ 0 60000 65536"/>
              <a:gd name="T8" fmla="*/ 0 60000 65536"/>
              <a:gd name="T9" fmla="*/ 0 w 1233"/>
              <a:gd name="T10" fmla="*/ 0 h 98"/>
              <a:gd name="T11" fmla="*/ 1233 w 1233"/>
              <a:gd name="T12" fmla="*/ 98 h 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3" h="98">
                <a:moveTo>
                  <a:pt x="1233" y="0"/>
                </a:moveTo>
                <a:lnTo>
                  <a:pt x="0" y="0"/>
                </a:lnTo>
                <a:lnTo>
                  <a:pt x="2" y="9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8" name="Line 85"/>
          <p:cNvSpPr>
            <a:spLocks noChangeShapeType="1"/>
          </p:cNvSpPr>
          <p:nvPr/>
        </p:nvSpPr>
        <p:spPr bwMode="auto">
          <a:xfrm>
            <a:off x="5322888" y="4113213"/>
            <a:ext cx="1587" cy="1206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9" name="Line 86"/>
          <p:cNvSpPr>
            <a:spLocks noChangeShapeType="1"/>
          </p:cNvSpPr>
          <p:nvPr/>
        </p:nvSpPr>
        <p:spPr bwMode="auto">
          <a:xfrm>
            <a:off x="2546350" y="2084388"/>
            <a:ext cx="66992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0" name="Line 87"/>
          <p:cNvSpPr>
            <a:spLocks noChangeShapeType="1"/>
          </p:cNvSpPr>
          <p:nvPr/>
        </p:nvSpPr>
        <p:spPr bwMode="auto">
          <a:xfrm>
            <a:off x="2698750" y="3000375"/>
            <a:ext cx="51276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1" name="Line 88"/>
          <p:cNvSpPr>
            <a:spLocks noChangeShapeType="1"/>
          </p:cNvSpPr>
          <p:nvPr/>
        </p:nvSpPr>
        <p:spPr bwMode="auto">
          <a:xfrm>
            <a:off x="2325688" y="4337050"/>
            <a:ext cx="89058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2" name="Line 89"/>
          <p:cNvSpPr>
            <a:spLocks noChangeShapeType="1"/>
          </p:cNvSpPr>
          <p:nvPr/>
        </p:nvSpPr>
        <p:spPr bwMode="auto">
          <a:xfrm>
            <a:off x="2198688" y="3640138"/>
            <a:ext cx="101282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3" name="Line 90"/>
          <p:cNvSpPr>
            <a:spLocks noChangeShapeType="1"/>
          </p:cNvSpPr>
          <p:nvPr/>
        </p:nvSpPr>
        <p:spPr bwMode="auto">
          <a:xfrm flipH="1">
            <a:off x="1428750" y="4337050"/>
            <a:ext cx="636588" cy="31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4" name="Line 91"/>
          <p:cNvSpPr>
            <a:spLocks noChangeShapeType="1"/>
          </p:cNvSpPr>
          <p:nvPr/>
        </p:nvSpPr>
        <p:spPr bwMode="auto">
          <a:xfrm>
            <a:off x="1154113" y="2076450"/>
            <a:ext cx="26352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5" name="Line 92"/>
          <p:cNvSpPr>
            <a:spLocks noChangeShapeType="1"/>
          </p:cNvSpPr>
          <p:nvPr/>
        </p:nvSpPr>
        <p:spPr bwMode="auto">
          <a:xfrm>
            <a:off x="1254125" y="2076450"/>
            <a:ext cx="280988" cy="762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6" name="Line 93"/>
          <p:cNvSpPr>
            <a:spLocks noChangeShapeType="1"/>
          </p:cNvSpPr>
          <p:nvPr/>
        </p:nvSpPr>
        <p:spPr bwMode="auto">
          <a:xfrm>
            <a:off x="6883400" y="2376488"/>
            <a:ext cx="342900" cy="2301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7" name="Freeform 94"/>
          <p:cNvSpPr>
            <a:spLocks/>
          </p:cNvSpPr>
          <p:nvPr/>
        </p:nvSpPr>
        <p:spPr bwMode="auto">
          <a:xfrm>
            <a:off x="6070600" y="3306763"/>
            <a:ext cx="85725" cy="263525"/>
          </a:xfrm>
          <a:custGeom>
            <a:avLst/>
            <a:gdLst>
              <a:gd name="T0" fmla="*/ 0 w 54"/>
              <a:gd name="T1" fmla="*/ 0 h 166"/>
              <a:gd name="T2" fmla="*/ 2147483647 w 54"/>
              <a:gd name="T3" fmla="*/ 0 h 166"/>
              <a:gd name="T4" fmla="*/ 2147483647 w 54"/>
              <a:gd name="T5" fmla="*/ 2147483647 h 166"/>
              <a:gd name="T6" fmla="*/ 0 w 54"/>
              <a:gd name="T7" fmla="*/ 2147483647 h 166"/>
              <a:gd name="T8" fmla="*/ 0 60000 65536"/>
              <a:gd name="T9" fmla="*/ 0 60000 65536"/>
              <a:gd name="T10" fmla="*/ 0 60000 65536"/>
              <a:gd name="T11" fmla="*/ 0 60000 65536"/>
              <a:gd name="T12" fmla="*/ 0 w 54"/>
              <a:gd name="T13" fmla="*/ 0 h 166"/>
              <a:gd name="T14" fmla="*/ 54 w 54"/>
              <a:gd name="T15" fmla="*/ 166 h 1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" h="166">
                <a:moveTo>
                  <a:pt x="0" y="0"/>
                </a:moveTo>
                <a:lnTo>
                  <a:pt x="54" y="0"/>
                </a:lnTo>
                <a:lnTo>
                  <a:pt x="54" y="166"/>
                </a:lnTo>
                <a:lnTo>
                  <a:pt x="0" y="16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8" name="Line 95"/>
          <p:cNvSpPr>
            <a:spLocks noChangeShapeType="1"/>
          </p:cNvSpPr>
          <p:nvPr/>
        </p:nvSpPr>
        <p:spPr bwMode="auto">
          <a:xfrm flipH="1">
            <a:off x="6156325" y="3440113"/>
            <a:ext cx="177482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9" name="Line 82"/>
          <p:cNvSpPr>
            <a:spLocks noChangeShapeType="1"/>
          </p:cNvSpPr>
          <p:nvPr/>
        </p:nvSpPr>
        <p:spPr bwMode="auto">
          <a:xfrm flipH="1">
            <a:off x="6413500" y="2613025"/>
            <a:ext cx="15176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0" name="Line 80"/>
          <p:cNvSpPr>
            <a:spLocks noChangeShapeType="1"/>
          </p:cNvSpPr>
          <p:nvPr/>
        </p:nvSpPr>
        <p:spPr bwMode="auto">
          <a:xfrm flipH="1">
            <a:off x="5319713" y="4113213"/>
            <a:ext cx="140335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1" name="Line 81"/>
          <p:cNvSpPr>
            <a:spLocks noChangeShapeType="1"/>
          </p:cNvSpPr>
          <p:nvPr/>
        </p:nvSpPr>
        <p:spPr bwMode="auto">
          <a:xfrm>
            <a:off x="6729413" y="4113213"/>
            <a:ext cx="1587" cy="120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2" name="Line 83"/>
          <p:cNvSpPr>
            <a:spLocks noChangeShapeType="1"/>
          </p:cNvSpPr>
          <p:nvPr/>
        </p:nvSpPr>
        <p:spPr bwMode="auto">
          <a:xfrm flipH="1">
            <a:off x="7243763" y="3013075"/>
            <a:ext cx="69691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3" name="Freeform 84"/>
          <p:cNvSpPr>
            <a:spLocks/>
          </p:cNvSpPr>
          <p:nvPr/>
        </p:nvSpPr>
        <p:spPr bwMode="auto">
          <a:xfrm>
            <a:off x="5983288" y="3962400"/>
            <a:ext cx="1957387" cy="155575"/>
          </a:xfrm>
          <a:custGeom>
            <a:avLst/>
            <a:gdLst>
              <a:gd name="T0" fmla="*/ 2147483647 w 1233"/>
              <a:gd name="T1" fmla="*/ 0 h 98"/>
              <a:gd name="T2" fmla="*/ 0 w 1233"/>
              <a:gd name="T3" fmla="*/ 0 h 98"/>
              <a:gd name="T4" fmla="*/ 2147483647 w 1233"/>
              <a:gd name="T5" fmla="*/ 2147483647 h 98"/>
              <a:gd name="T6" fmla="*/ 0 60000 65536"/>
              <a:gd name="T7" fmla="*/ 0 60000 65536"/>
              <a:gd name="T8" fmla="*/ 0 60000 65536"/>
              <a:gd name="T9" fmla="*/ 0 w 1233"/>
              <a:gd name="T10" fmla="*/ 0 h 98"/>
              <a:gd name="T11" fmla="*/ 1233 w 1233"/>
              <a:gd name="T12" fmla="*/ 98 h 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3" h="98">
                <a:moveTo>
                  <a:pt x="1233" y="0"/>
                </a:moveTo>
                <a:lnTo>
                  <a:pt x="0" y="0"/>
                </a:lnTo>
                <a:lnTo>
                  <a:pt x="2" y="9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4" name="Line 85"/>
          <p:cNvSpPr>
            <a:spLocks noChangeShapeType="1"/>
          </p:cNvSpPr>
          <p:nvPr/>
        </p:nvSpPr>
        <p:spPr bwMode="auto">
          <a:xfrm>
            <a:off x="5322888" y="4113213"/>
            <a:ext cx="1587" cy="120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5" name="Line 86"/>
          <p:cNvSpPr>
            <a:spLocks noChangeShapeType="1"/>
          </p:cNvSpPr>
          <p:nvPr/>
        </p:nvSpPr>
        <p:spPr bwMode="auto">
          <a:xfrm>
            <a:off x="2546350" y="2084388"/>
            <a:ext cx="6699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6" name="Line 87"/>
          <p:cNvSpPr>
            <a:spLocks noChangeShapeType="1"/>
          </p:cNvSpPr>
          <p:nvPr/>
        </p:nvSpPr>
        <p:spPr bwMode="auto">
          <a:xfrm>
            <a:off x="2698750" y="3000375"/>
            <a:ext cx="51276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7" name="Line 88"/>
          <p:cNvSpPr>
            <a:spLocks noChangeShapeType="1"/>
          </p:cNvSpPr>
          <p:nvPr/>
        </p:nvSpPr>
        <p:spPr bwMode="auto">
          <a:xfrm>
            <a:off x="2325688" y="4337050"/>
            <a:ext cx="890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8" name="Line 89"/>
          <p:cNvSpPr>
            <a:spLocks noChangeShapeType="1"/>
          </p:cNvSpPr>
          <p:nvPr/>
        </p:nvSpPr>
        <p:spPr bwMode="auto">
          <a:xfrm>
            <a:off x="2198688" y="3640138"/>
            <a:ext cx="10128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9" name="Line 90"/>
          <p:cNvSpPr>
            <a:spLocks noChangeShapeType="1"/>
          </p:cNvSpPr>
          <p:nvPr/>
        </p:nvSpPr>
        <p:spPr bwMode="auto">
          <a:xfrm flipH="1">
            <a:off x="1428750" y="4337050"/>
            <a:ext cx="63658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0" name="Line 91"/>
          <p:cNvSpPr>
            <a:spLocks noChangeShapeType="1"/>
          </p:cNvSpPr>
          <p:nvPr/>
        </p:nvSpPr>
        <p:spPr bwMode="auto">
          <a:xfrm>
            <a:off x="1154113" y="2076450"/>
            <a:ext cx="2635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1" name="Line 92"/>
          <p:cNvSpPr>
            <a:spLocks noChangeShapeType="1"/>
          </p:cNvSpPr>
          <p:nvPr/>
        </p:nvSpPr>
        <p:spPr bwMode="auto">
          <a:xfrm>
            <a:off x="1254125" y="2076450"/>
            <a:ext cx="280988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2" name="Line 93"/>
          <p:cNvSpPr>
            <a:spLocks noChangeShapeType="1"/>
          </p:cNvSpPr>
          <p:nvPr/>
        </p:nvSpPr>
        <p:spPr bwMode="auto">
          <a:xfrm>
            <a:off x="6883400" y="2376488"/>
            <a:ext cx="342900" cy="230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3" name="Freeform 94"/>
          <p:cNvSpPr>
            <a:spLocks/>
          </p:cNvSpPr>
          <p:nvPr/>
        </p:nvSpPr>
        <p:spPr bwMode="auto">
          <a:xfrm>
            <a:off x="6070600" y="3306763"/>
            <a:ext cx="85725" cy="263525"/>
          </a:xfrm>
          <a:custGeom>
            <a:avLst/>
            <a:gdLst>
              <a:gd name="T0" fmla="*/ 0 w 54"/>
              <a:gd name="T1" fmla="*/ 0 h 166"/>
              <a:gd name="T2" fmla="*/ 2147483647 w 54"/>
              <a:gd name="T3" fmla="*/ 0 h 166"/>
              <a:gd name="T4" fmla="*/ 2147483647 w 54"/>
              <a:gd name="T5" fmla="*/ 2147483647 h 166"/>
              <a:gd name="T6" fmla="*/ 0 w 54"/>
              <a:gd name="T7" fmla="*/ 2147483647 h 166"/>
              <a:gd name="T8" fmla="*/ 0 60000 65536"/>
              <a:gd name="T9" fmla="*/ 0 60000 65536"/>
              <a:gd name="T10" fmla="*/ 0 60000 65536"/>
              <a:gd name="T11" fmla="*/ 0 60000 65536"/>
              <a:gd name="T12" fmla="*/ 0 w 54"/>
              <a:gd name="T13" fmla="*/ 0 h 166"/>
              <a:gd name="T14" fmla="*/ 54 w 54"/>
              <a:gd name="T15" fmla="*/ 166 h 1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" h="166">
                <a:moveTo>
                  <a:pt x="0" y="0"/>
                </a:moveTo>
                <a:lnTo>
                  <a:pt x="54" y="0"/>
                </a:lnTo>
                <a:lnTo>
                  <a:pt x="54" y="166"/>
                </a:lnTo>
                <a:lnTo>
                  <a:pt x="0" y="16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4" name="Line 95"/>
          <p:cNvSpPr>
            <a:spLocks noChangeShapeType="1"/>
          </p:cNvSpPr>
          <p:nvPr/>
        </p:nvSpPr>
        <p:spPr bwMode="auto">
          <a:xfrm flipH="1">
            <a:off x="6156325" y="3440113"/>
            <a:ext cx="17748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5" name="Line 82"/>
          <p:cNvSpPr>
            <a:spLocks noChangeShapeType="1"/>
          </p:cNvSpPr>
          <p:nvPr/>
        </p:nvSpPr>
        <p:spPr bwMode="auto">
          <a:xfrm flipH="1">
            <a:off x="6413500" y="2613025"/>
            <a:ext cx="15176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17.10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701675" y="342900"/>
            <a:ext cx="77406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0484" name="Picture 49" descr="sal03717_17_1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25" y="566738"/>
            <a:ext cx="6948488" cy="5724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20485" name="Line 95"/>
          <p:cNvSpPr>
            <a:spLocks noChangeShapeType="1"/>
          </p:cNvSpPr>
          <p:nvPr/>
        </p:nvSpPr>
        <p:spPr bwMode="auto">
          <a:xfrm>
            <a:off x="781050" y="5553075"/>
            <a:ext cx="1087438" cy="0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Text Box 132"/>
          <p:cNvSpPr txBox="1">
            <a:spLocks noChangeArrowheads="1"/>
          </p:cNvSpPr>
          <p:nvPr/>
        </p:nvSpPr>
        <p:spPr bwMode="auto">
          <a:xfrm>
            <a:off x="7710488" y="1522413"/>
            <a:ext cx="1031875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Adipose tissue</a:t>
            </a:r>
          </a:p>
        </p:txBody>
      </p:sp>
      <p:sp>
        <p:nvSpPr>
          <p:cNvPr id="20487" name="Text Box 134"/>
          <p:cNvSpPr txBox="1">
            <a:spLocks noChangeArrowheads="1"/>
          </p:cNvSpPr>
          <p:nvPr/>
        </p:nvSpPr>
        <p:spPr bwMode="auto">
          <a:xfrm>
            <a:off x="7710488" y="2162175"/>
            <a:ext cx="823912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Parathyroid</a:t>
            </a:r>
          </a:p>
          <a:p>
            <a:r>
              <a:rPr lang="en-US" sz="1100"/>
              <a:t>capsule</a:t>
            </a:r>
          </a:p>
        </p:txBody>
      </p:sp>
      <p:sp>
        <p:nvSpPr>
          <p:cNvPr id="20488" name="Text Box 136"/>
          <p:cNvSpPr txBox="1">
            <a:spLocks noChangeArrowheads="1"/>
          </p:cNvSpPr>
          <p:nvPr/>
        </p:nvSpPr>
        <p:spPr bwMode="auto">
          <a:xfrm>
            <a:off x="7710488" y="3308350"/>
            <a:ext cx="12160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Parathyroid gland</a:t>
            </a:r>
          </a:p>
          <a:p>
            <a:r>
              <a:rPr lang="en-US" sz="1100"/>
              <a:t>cells</a:t>
            </a:r>
          </a:p>
        </p:txBody>
      </p:sp>
      <p:sp>
        <p:nvSpPr>
          <p:cNvPr id="20489" name="Text Box 138"/>
          <p:cNvSpPr txBox="1">
            <a:spLocks noChangeArrowheads="1"/>
          </p:cNvSpPr>
          <p:nvPr/>
        </p:nvSpPr>
        <p:spPr bwMode="auto">
          <a:xfrm>
            <a:off x="7710488" y="4273550"/>
            <a:ext cx="80327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Adipocytes</a:t>
            </a:r>
          </a:p>
        </p:txBody>
      </p:sp>
      <p:sp>
        <p:nvSpPr>
          <p:cNvPr id="20490" name="Text Box 140"/>
          <p:cNvSpPr txBox="1">
            <a:spLocks noChangeArrowheads="1"/>
          </p:cNvSpPr>
          <p:nvPr/>
        </p:nvSpPr>
        <p:spPr bwMode="auto">
          <a:xfrm>
            <a:off x="141288" y="2741613"/>
            <a:ext cx="1073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Pharynx</a:t>
            </a:r>
          </a:p>
          <a:p>
            <a:r>
              <a:rPr lang="en-US" sz="1100"/>
              <a:t>(posterior view)</a:t>
            </a:r>
          </a:p>
        </p:txBody>
      </p:sp>
      <p:sp>
        <p:nvSpPr>
          <p:cNvPr id="20491" name="Text Box 142"/>
          <p:cNvSpPr txBox="1">
            <a:spLocks noChangeArrowheads="1"/>
          </p:cNvSpPr>
          <p:nvPr/>
        </p:nvSpPr>
        <p:spPr bwMode="auto">
          <a:xfrm>
            <a:off x="141288" y="4129088"/>
            <a:ext cx="8255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Parathyroid</a:t>
            </a:r>
          </a:p>
          <a:p>
            <a:r>
              <a:rPr lang="en-US" sz="1100"/>
              <a:t>glands</a:t>
            </a:r>
          </a:p>
        </p:txBody>
      </p:sp>
      <p:sp>
        <p:nvSpPr>
          <p:cNvPr id="20492" name="Text Box 143"/>
          <p:cNvSpPr txBox="1">
            <a:spLocks noChangeArrowheads="1"/>
          </p:cNvSpPr>
          <p:nvPr/>
        </p:nvSpPr>
        <p:spPr bwMode="auto">
          <a:xfrm>
            <a:off x="141288" y="3757613"/>
            <a:ext cx="111601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Thyroid gland</a:t>
            </a:r>
          </a:p>
        </p:txBody>
      </p:sp>
      <p:sp>
        <p:nvSpPr>
          <p:cNvPr id="20493" name="Text Box 144"/>
          <p:cNvSpPr txBox="1">
            <a:spLocks noChangeArrowheads="1"/>
          </p:cNvSpPr>
          <p:nvPr/>
        </p:nvSpPr>
        <p:spPr bwMode="auto">
          <a:xfrm>
            <a:off x="141288" y="4948238"/>
            <a:ext cx="806450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Esophagus</a:t>
            </a:r>
          </a:p>
        </p:txBody>
      </p:sp>
      <p:sp>
        <p:nvSpPr>
          <p:cNvPr id="20494" name="Text Box 145"/>
          <p:cNvSpPr txBox="1">
            <a:spLocks noChangeArrowheads="1"/>
          </p:cNvSpPr>
          <p:nvPr/>
        </p:nvSpPr>
        <p:spPr bwMode="auto">
          <a:xfrm>
            <a:off x="141288" y="5443538"/>
            <a:ext cx="598487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Trachea</a:t>
            </a:r>
          </a:p>
        </p:txBody>
      </p:sp>
      <p:sp>
        <p:nvSpPr>
          <p:cNvPr id="20495" name="Text Box 146"/>
          <p:cNvSpPr txBox="1">
            <a:spLocks noChangeArrowheads="1"/>
          </p:cNvSpPr>
          <p:nvPr/>
        </p:nvSpPr>
        <p:spPr bwMode="auto">
          <a:xfrm>
            <a:off x="141288" y="6030913"/>
            <a:ext cx="249237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(a)</a:t>
            </a:r>
          </a:p>
        </p:txBody>
      </p:sp>
      <p:sp>
        <p:nvSpPr>
          <p:cNvPr id="20496" name="Text Box 147"/>
          <p:cNvSpPr txBox="1">
            <a:spLocks noChangeArrowheads="1"/>
          </p:cNvSpPr>
          <p:nvPr/>
        </p:nvSpPr>
        <p:spPr bwMode="auto">
          <a:xfrm>
            <a:off x="3884613" y="6043613"/>
            <a:ext cx="255587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(b)</a:t>
            </a:r>
          </a:p>
        </p:txBody>
      </p:sp>
      <p:sp>
        <p:nvSpPr>
          <p:cNvPr id="20497" name="Rectangle 5"/>
          <p:cNvSpPr>
            <a:spLocks noChangeArrowheads="1"/>
          </p:cNvSpPr>
          <p:nvPr/>
        </p:nvSpPr>
        <p:spPr bwMode="auto">
          <a:xfrm>
            <a:off x="663575" y="6334125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b: ©John Cunningham/Visuals Unlimited</a:t>
            </a:r>
          </a:p>
        </p:txBody>
      </p:sp>
      <p:sp>
        <p:nvSpPr>
          <p:cNvPr id="20498" name="Line 152"/>
          <p:cNvSpPr>
            <a:spLocks noChangeShapeType="1"/>
          </p:cNvSpPr>
          <p:nvPr/>
        </p:nvSpPr>
        <p:spPr bwMode="auto">
          <a:xfrm flipH="1">
            <a:off x="7319963" y="1611313"/>
            <a:ext cx="325437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9" name="Line 153"/>
          <p:cNvSpPr>
            <a:spLocks noChangeShapeType="1"/>
          </p:cNvSpPr>
          <p:nvPr/>
        </p:nvSpPr>
        <p:spPr bwMode="auto">
          <a:xfrm flipH="1">
            <a:off x="7319963" y="2244725"/>
            <a:ext cx="32543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0" name="Line 154"/>
          <p:cNvSpPr>
            <a:spLocks noChangeShapeType="1"/>
          </p:cNvSpPr>
          <p:nvPr/>
        </p:nvSpPr>
        <p:spPr bwMode="auto">
          <a:xfrm flipH="1">
            <a:off x="6488113" y="3397250"/>
            <a:ext cx="115728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1" name="Line 155"/>
          <p:cNvSpPr>
            <a:spLocks noChangeShapeType="1"/>
          </p:cNvSpPr>
          <p:nvPr/>
        </p:nvSpPr>
        <p:spPr bwMode="auto">
          <a:xfrm flipH="1" flipV="1">
            <a:off x="6904038" y="4183063"/>
            <a:ext cx="339725" cy="1809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2" name="Line 156"/>
          <p:cNvSpPr>
            <a:spLocks noChangeShapeType="1"/>
          </p:cNvSpPr>
          <p:nvPr/>
        </p:nvSpPr>
        <p:spPr bwMode="auto">
          <a:xfrm flipH="1">
            <a:off x="6938963" y="4360863"/>
            <a:ext cx="706437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3" name="Line 157"/>
          <p:cNvSpPr>
            <a:spLocks noChangeShapeType="1"/>
          </p:cNvSpPr>
          <p:nvPr/>
        </p:nvSpPr>
        <p:spPr bwMode="auto">
          <a:xfrm>
            <a:off x="806450" y="2828925"/>
            <a:ext cx="1062038" cy="31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4" name="Line 158"/>
          <p:cNvSpPr>
            <a:spLocks noChangeShapeType="1"/>
          </p:cNvSpPr>
          <p:nvPr/>
        </p:nvSpPr>
        <p:spPr bwMode="auto">
          <a:xfrm>
            <a:off x="1119188" y="3857625"/>
            <a:ext cx="304800" cy="31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5" name="Line 159"/>
          <p:cNvSpPr>
            <a:spLocks noChangeShapeType="1"/>
          </p:cNvSpPr>
          <p:nvPr/>
        </p:nvSpPr>
        <p:spPr bwMode="auto">
          <a:xfrm>
            <a:off x="1017588" y="4233863"/>
            <a:ext cx="642937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6" name="Line 160"/>
          <p:cNvSpPr>
            <a:spLocks noChangeShapeType="1"/>
          </p:cNvSpPr>
          <p:nvPr/>
        </p:nvSpPr>
        <p:spPr bwMode="auto">
          <a:xfrm>
            <a:off x="1282700" y="4233863"/>
            <a:ext cx="442913" cy="4826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7" name="Line 161"/>
          <p:cNvSpPr>
            <a:spLocks noChangeShapeType="1"/>
          </p:cNvSpPr>
          <p:nvPr/>
        </p:nvSpPr>
        <p:spPr bwMode="auto">
          <a:xfrm>
            <a:off x="969963" y="5048250"/>
            <a:ext cx="89852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8" name="Line 162"/>
          <p:cNvSpPr>
            <a:spLocks noChangeShapeType="1"/>
          </p:cNvSpPr>
          <p:nvPr/>
        </p:nvSpPr>
        <p:spPr bwMode="auto">
          <a:xfrm>
            <a:off x="781050" y="5546725"/>
            <a:ext cx="1087438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9" name="Line 152"/>
          <p:cNvSpPr>
            <a:spLocks noChangeShapeType="1"/>
          </p:cNvSpPr>
          <p:nvPr/>
        </p:nvSpPr>
        <p:spPr bwMode="auto">
          <a:xfrm flipH="1">
            <a:off x="7319963" y="1611313"/>
            <a:ext cx="32543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0" name="Line 153"/>
          <p:cNvSpPr>
            <a:spLocks noChangeShapeType="1"/>
          </p:cNvSpPr>
          <p:nvPr/>
        </p:nvSpPr>
        <p:spPr bwMode="auto">
          <a:xfrm flipH="1">
            <a:off x="7319963" y="2244725"/>
            <a:ext cx="3254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1" name="Line 154"/>
          <p:cNvSpPr>
            <a:spLocks noChangeShapeType="1"/>
          </p:cNvSpPr>
          <p:nvPr/>
        </p:nvSpPr>
        <p:spPr bwMode="auto">
          <a:xfrm flipH="1">
            <a:off x="6488113" y="3397250"/>
            <a:ext cx="11572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2" name="Line 155"/>
          <p:cNvSpPr>
            <a:spLocks noChangeShapeType="1"/>
          </p:cNvSpPr>
          <p:nvPr/>
        </p:nvSpPr>
        <p:spPr bwMode="auto">
          <a:xfrm flipH="1" flipV="1">
            <a:off x="6904038" y="4183063"/>
            <a:ext cx="339725" cy="180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3" name="Line 156"/>
          <p:cNvSpPr>
            <a:spLocks noChangeShapeType="1"/>
          </p:cNvSpPr>
          <p:nvPr/>
        </p:nvSpPr>
        <p:spPr bwMode="auto">
          <a:xfrm flipH="1">
            <a:off x="6938963" y="4360863"/>
            <a:ext cx="70643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4" name="Line 157"/>
          <p:cNvSpPr>
            <a:spLocks noChangeShapeType="1"/>
          </p:cNvSpPr>
          <p:nvPr/>
        </p:nvSpPr>
        <p:spPr bwMode="auto">
          <a:xfrm>
            <a:off x="806450" y="2828925"/>
            <a:ext cx="10620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5" name="Line 158"/>
          <p:cNvSpPr>
            <a:spLocks noChangeShapeType="1"/>
          </p:cNvSpPr>
          <p:nvPr/>
        </p:nvSpPr>
        <p:spPr bwMode="auto">
          <a:xfrm>
            <a:off x="1119188" y="3857625"/>
            <a:ext cx="304800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6" name="Line 159"/>
          <p:cNvSpPr>
            <a:spLocks noChangeShapeType="1"/>
          </p:cNvSpPr>
          <p:nvPr/>
        </p:nvSpPr>
        <p:spPr bwMode="auto">
          <a:xfrm>
            <a:off x="1017588" y="4233863"/>
            <a:ext cx="64293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7" name="Line 160"/>
          <p:cNvSpPr>
            <a:spLocks noChangeShapeType="1"/>
          </p:cNvSpPr>
          <p:nvPr/>
        </p:nvSpPr>
        <p:spPr bwMode="auto">
          <a:xfrm>
            <a:off x="1282700" y="4233863"/>
            <a:ext cx="442913" cy="48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8" name="Line 161"/>
          <p:cNvSpPr>
            <a:spLocks noChangeShapeType="1"/>
          </p:cNvSpPr>
          <p:nvPr/>
        </p:nvSpPr>
        <p:spPr bwMode="auto">
          <a:xfrm>
            <a:off x="969963" y="5048250"/>
            <a:ext cx="8985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9" name="Line 162"/>
          <p:cNvSpPr>
            <a:spLocks noChangeShapeType="1"/>
          </p:cNvSpPr>
          <p:nvPr/>
        </p:nvSpPr>
        <p:spPr bwMode="auto">
          <a:xfrm>
            <a:off x="781050" y="5546725"/>
            <a:ext cx="10874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2" descr="sal03717_17_11_unlabe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225" y="771525"/>
            <a:ext cx="8847138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17.11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701675" y="677863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21509" name="Rectangle 11"/>
          <p:cNvSpPr>
            <a:spLocks noChangeArrowheads="1"/>
          </p:cNvSpPr>
          <p:nvPr/>
        </p:nvSpPr>
        <p:spPr bwMode="auto">
          <a:xfrm>
            <a:off x="1354138" y="1604963"/>
            <a:ext cx="287337" cy="411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Freeform 12"/>
          <p:cNvSpPr>
            <a:spLocks/>
          </p:cNvSpPr>
          <p:nvPr/>
        </p:nvSpPr>
        <p:spPr bwMode="auto">
          <a:xfrm>
            <a:off x="5524500" y="4579938"/>
            <a:ext cx="134938" cy="530225"/>
          </a:xfrm>
          <a:custGeom>
            <a:avLst/>
            <a:gdLst>
              <a:gd name="T0" fmla="*/ 2147483647 w 85"/>
              <a:gd name="T1" fmla="*/ 2147483647 h 334"/>
              <a:gd name="T2" fmla="*/ 2147483647 w 85"/>
              <a:gd name="T3" fmla="*/ 2147483647 h 334"/>
              <a:gd name="T4" fmla="*/ 2147483647 w 85"/>
              <a:gd name="T5" fmla="*/ 0 h 334"/>
              <a:gd name="T6" fmla="*/ 0 w 85"/>
              <a:gd name="T7" fmla="*/ 0 h 334"/>
              <a:gd name="T8" fmla="*/ 0 60000 65536"/>
              <a:gd name="T9" fmla="*/ 0 60000 65536"/>
              <a:gd name="T10" fmla="*/ 0 60000 65536"/>
              <a:gd name="T11" fmla="*/ 0 60000 65536"/>
              <a:gd name="T12" fmla="*/ 0 w 85"/>
              <a:gd name="T13" fmla="*/ 0 h 334"/>
              <a:gd name="T14" fmla="*/ 85 w 85"/>
              <a:gd name="T15" fmla="*/ 334 h 3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" h="334">
                <a:moveTo>
                  <a:pt x="4" y="334"/>
                </a:moveTo>
                <a:lnTo>
                  <a:pt x="85" y="334"/>
                </a:lnTo>
                <a:lnTo>
                  <a:pt x="85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1" name="Line 13"/>
          <p:cNvSpPr>
            <a:spLocks noChangeShapeType="1"/>
          </p:cNvSpPr>
          <p:nvPr/>
        </p:nvSpPr>
        <p:spPr bwMode="auto">
          <a:xfrm>
            <a:off x="5662613" y="4735513"/>
            <a:ext cx="28098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2" name="Freeform 14"/>
          <p:cNvSpPr>
            <a:spLocks/>
          </p:cNvSpPr>
          <p:nvPr/>
        </p:nvSpPr>
        <p:spPr bwMode="auto">
          <a:xfrm>
            <a:off x="5524500" y="5154613"/>
            <a:ext cx="134938" cy="711200"/>
          </a:xfrm>
          <a:custGeom>
            <a:avLst/>
            <a:gdLst>
              <a:gd name="T0" fmla="*/ 2147483647 w 85"/>
              <a:gd name="T1" fmla="*/ 2147483647 h 448"/>
              <a:gd name="T2" fmla="*/ 2147483647 w 85"/>
              <a:gd name="T3" fmla="*/ 2147483647 h 448"/>
              <a:gd name="T4" fmla="*/ 2147483647 w 85"/>
              <a:gd name="T5" fmla="*/ 0 h 448"/>
              <a:gd name="T6" fmla="*/ 0 w 85"/>
              <a:gd name="T7" fmla="*/ 0 h 448"/>
              <a:gd name="T8" fmla="*/ 0 60000 65536"/>
              <a:gd name="T9" fmla="*/ 0 60000 65536"/>
              <a:gd name="T10" fmla="*/ 0 60000 65536"/>
              <a:gd name="T11" fmla="*/ 0 60000 65536"/>
              <a:gd name="T12" fmla="*/ 0 w 85"/>
              <a:gd name="T13" fmla="*/ 0 h 448"/>
              <a:gd name="T14" fmla="*/ 85 w 85"/>
              <a:gd name="T15" fmla="*/ 448 h 4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" h="448">
                <a:moveTo>
                  <a:pt x="4" y="448"/>
                </a:moveTo>
                <a:lnTo>
                  <a:pt x="85" y="448"/>
                </a:lnTo>
                <a:lnTo>
                  <a:pt x="85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3" name="Line 15"/>
          <p:cNvSpPr>
            <a:spLocks noChangeShapeType="1"/>
          </p:cNvSpPr>
          <p:nvPr/>
        </p:nvSpPr>
        <p:spPr bwMode="auto">
          <a:xfrm>
            <a:off x="5662613" y="5494338"/>
            <a:ext cx="2286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4" name="Freeform 16"/>
          <p:cNvSpPr>
            <a:spLocks/>
          </p:cNvSpPr>
          <p:nvPr/>
        </p:nvSpPr>
        <p:spPr bwMode="auto">
          <a:xfrm>
            <a:off x="5524500" y="3046413"/>
            <a:ext cx="134938" cy="1492250"/>
          </a:xfrm>
          <a:custGeom>
            <a:avLst/>
            <a:gdLst>
              <a:gd name="T0" fmla="*/ 0 w 85"/>
              <a:gd name="T1" fmla="*/ 2147483647 h 940"/>
              <a:gd name="T2" fmla="*/ 2147483647 w 85"/>
              <a:gd name="T3" fmla="*/ 2147483647 h 940"/>
              <a:gd name="T4" fmla="*/ 2147483647 w 85"/>
              <a:gd name="T5" fmla="*/ 0 h 940"/>
              <a:gd name="T6" fmla="*/ 0 w 85"/>
              <a:gd name="T7" fmla="*/ 0 h 940"/>
              <a:gd name="T8" fmla="*/ 0 60000 65536"/>
              <a:gd name="T9" fmla="*/ 0 60000 65536"/>
              <a:gd name="T10" fmla="*/ 0 60000 65536"/>
              <a:gd name="T11" fmla="*/ 0 60000 65536"/>
              <a:gd name="T12" fmla="*/ 0 w 85"/>
              <a:gd name="T13" fmla="*/ 0 h 940"/>
              <a:gd name="T14" fmla="*/ 85 w 85"/>
              <a:gd name="T15" fmla="*/ 940 h 9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" h="940">
                <a:moveTo>
                  <a:pt x="0" y="940"/>
                </a:moveTo>
                <a:lnTo>
                  <a:pt x="85" y="940"/>
                </a:lnTo>
                <a:lnTo>
                  <a:pt x="85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5" name="Line 17"/>
          <p:cNvSpPr>
            <a:spLocks noChangeShapeType="1"/>
          </p:cNvSpPr>
          <p:nvPr/>
        </p:nvSpPr>
        <p:spPr bwMode="auto">
          <a:xfrm>
            <a:off x="5662613" y="3706813"/>
            <a:ext cx="28098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Freeform 18"/>
          <p:cNvSpPr>
            <a:spLocks/>
          </p:cNvSpPr>
          <p:nvPr/>
        </p:nvSpPr>
        <p:spPr bwMode="auto">
          <a:xfrm>
            <a:off x="5524500" y="2736850"/>
            <a:ext cx="134938" cy="263525"/>
          </a:xfrm>
          <a:custGeom>
            <a:avLst/>
            <a:gdLst>
              <a:gd name="T0" fmla="*/ 0 w 85"/>
              <a:gd name="T1" fmla="*/ 2147483647 h 166"/>
              <a:gd name="T2" fmla="*/ 2147483647 w 85"/>
              <a:gd name="T3" fmla="*/ 2147483647 h 166"/>
              <a:gd name="T4" fmla="*/ 2147483647 w 85"/>
              <a:gd name="T5" fmla="*/ 0 h 166"/>
              <a:gd name="T6" fmla="*/ 0 w 85"/>
              <a:gd name="T7" fmla="*/ 0 h 166"/>
              <a:gd name="T8" fmla="*/ 0 60000 65536"/>
              <a:gd name="T9" fmla="*/ 0 60000 65536"/>
              <a:gd name="T10" fmla="*/ 0 60000 65536"/>
              <a:gd name="T11" fmla="*/ 0 60000 65536"/>
              <a:gd name="T12" fmla="*/ 0 w 85"/>
              <a:gd name="T13" fmla="*/ 0 h 166"/>
              <a:gd name="T14" fmla="*/ 85 w 85"/>
              <a:gd name="T15" fmla="*/ 166 h 1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" h="166">
                <a:moveTo>
                  <a:pt x="0" y="166"/>
                </a:moveTo>
                <a:lnTo>
                  <a:pt x="85" y="166"/>
                </a:lnTo>
                <a:lnTo>
                  <a:pt x="85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7" name="Line 19"/>
          <p:cNvSpPr>
            <a:spLocks noChangeShapeType="1"/>
          </p:cNvSpPr>
          <p:nvPr/>
        </p:nvSpPr>
        <p:spPr bwMode="auto">
          <a:xfrm>
            <a:off x="5662613" y="2876550"/>
            <a:ext cx="3048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8" name="Freeform 20"/>
          <p:cNvSpPr>
            <a:spLocks/>
          </p:cNvSpPr>
          <p:nvPr/>
        </p:nvSpPr>
        <p:spPr bwMode="auto">
          <a:xfrm>
            <a:off x="6608763" y="4202113"/>
            <a:ext cx="134937" cy="828675"/>
          </a:xfrm>
          <a:custGeom>
            <a:avLst/>
            <a:gdLst>
              <a:gd name="T0" fmla="*/ 2147483647 w 85"/>
              <a:gd name="T1" fmla="*/ 2147483647 h 522"/>
              <a:gd name="T2" fmla="*/ 0 w 85"/>
              <a:gd name="T3" fmla="*/ 2147483647 h 522"/>
              <a:gd name="T4" fmla="*/ 0 w 85"/>
              <a:gd name="T5" fmla="*/ 0 h 522"/>
              <a:gd name="T6" fmla="*/ 2147483647 w 85"/>
              <a:gd name="T7" fmla="*/ 0 h 522"/>
              <a:gd name="T8" fmla="*/ 0 60000 65536"/>
              <a:gd name="T9" fmla="*/ 0 60000 65536"/>
              <a:gd name="T10" fmla="*/ 0 60000 65536"/>
              <a:gd name="T11" fmla="*/ 0 60000 65536"/>
              <a:gd name="T12" fmla="*/ 0 w 85"/>
              <a:gd name="T13" fmla="*/ 0 h 522"/>
              <a:gd name="T14" fmla="*/ 85 w 85"/>
              <a:gd name="T15" fmla="*/ 522 h 5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" h="522">
                <a:moveTo>
                  <a:pt x="83" y="522"/>
                </a:moveTo>
                <a:lnTo>
                  <a:pt x="0" y="522"/>
                </a:lnTo>
                <a:lnTo>
                  <a:pt x="0" y="0"/>
                </a:lnTo>
                <a:lnTo>
                  <a:pt x="8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9" name="Line 21"/>
          <p:cNvSpPr>
            <a:spLocks noChangeShapeType="1"/>
          </p:cNvSpPr>
          <p:nvPr/>
        </p:nvSpPr>
        <p:spPr bwMode="auto">
          <a:xfrm flipH="1">
            <a:off x="6327775" y="4735513"/>
            <a:ext cx="27781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0" name="Freeform 22"/>
          <p:cNvSpPr>
            <a:spLocks/>
          </p:cNvSpPr>
          <p:nvPr/>
        </p:nvSpPr>
        <p:spPr bwMode="auto">
          <a:xfrm>
            <a:off x="6608763" y="5075238"/>
            <a:ext cx="134937" cy="790575"/>
          </a:xfrm>
          <a:custGeom>
            <a:avLst/>
            <a:gdLst>
              <a:gd name="T0" fmla="*/ 2147483647 w 85"/>
              <a:gd name="T1" fmla="*/ 2147483647 h 498"/>
              <a:gd name="T2" fmla="*/ 0 w 85"/>
              <a:gd name="T3" fmla="*/ 2147483647 h 498"/>
              <a:gd name="T4" fmla="*/ 0 w 85"/>
              <a:gd name="T5" fmla="*/ 0 h 498"/>
              <a:gd name="T6" fmla="*/ 2147483647 w 85"/>
              <a:gd name="T7" fmla="*/ 0 h 498"/>
              <a:gd name="T8" fmla="*/ 0 60000 65536"/>
              <a:gd name="T9" fmla="*/ 0 60000 65536"/>
              <a:gd name="T10" fmla="*/ 0 60000 65536"/>
              <a:gd name="T11" fmla="*/ 0 60000 65536"/>
              <a:gd name="T12" fmla="*/ 0 w 85"/>
              <a:gd name="T13" fmla="*/ 0 h 498"/>
              <a:gd name="T14" fmla="*/ 85 w 85"/>
              <a:gd name="T15" fmla="*/ 498 h 49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" h="498">
                <a:moveTo>
                  <a:pt x="83" y="498"/>
                </a:moveTo>
                <a:lnTo>
                  <a:pt x="0" y="498"/>
                </a:lnTo>
                <a:lnTo>
                  <a:pt x="0" y="0"/>
                </a:lnTo>
                <a:lnTo>
                  <a:pt x="8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1" name="Line 23"/>
          <p:cNvSpPr>
            <a:spLocks noChangeShapeType="1"/>
          </p:cNvSpPr>
          <p:nvPr/>
        </p:nvSpPr>
        <p:spPr bwMode="auto">
          <a:xfrm flipH="1">
            <a:off x="6376988" y="5494338"/>
            <a:ext cx="2286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2" name="Freeform 24"/>
          <p:cNvSpPr>
            <a:spLocks/>
          </p:cNvSpPr>
          <p:nvPr/>
        </p:nvSpPr>
        <p:spPr bwMode="auto">
          <a:xfrm>
            <a:off x="6608763" y="3062288"/>
            <a:ext cx="134937" cy="1098550"/>
          </a:xfrm>
          <a:custGeom>
            <a:avLst/>
            <a:gdLst>
              <a:gd name="T0" fmla="*/ 2147483647 w 85"/>
              <a:gd name="T1" fmla="*/ 2147483647 h 692"/>
              <a:gd name="T2" fmla="*/ 0 w 85"/>
              <a:gd name="T3" fmla="*/ 2147483647 h 692"/>
              <a:gd name="T4" fmla="*/ 0 w 85"/>
              <a:gd name="T5" fmla="*/ 0 h 692"/>
              <a:gd name="T6" fmla="*/ 2147483647 w 85"/>
              <a:gd name="T7" fmla="*/ 0 h 692"/>
              <a:gd name="T8" fmla="*/ 0 60000 65536"/>
              <a:gd name="T9" fmla="*/ 0 60000 65536"/>
              <a:gd name="T10" fmla="*/ 0 60000 65536"/>
              <a:gd name="T11" fmla="*/ 0 60000 65536"/>
              <a:gd name="T12" fmla="*/ 0 w 85"/>
              <a:gd name="T13" fmla="*/ 0 h 692"/>
              <a:gd name="T14" fmla="*/ 85 w 85"/>
              <a:gd name="T15" fmla="*/ 692 h 6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" h="692">
                <a:moveTo>
                  <a:pt x="85" y="692"/>
                </a:moveTo>
                <a:lnTo>
                  <a:pt x="0" y="692"/>
                </a:lnTo>
                <a:lnTo>
                  <a:pt x="0" y="0"/>
                </a:lnTo>
                <a:lnTo>
                  <a:pt x="8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3" name="Line 25"/>
          <p:cNvSpPr>
            <a:spLocks noChangeShapeType="1"/>
          </p:cNvSpPr>
          <p:nvPr/>
        </p:nvSpPr>
        <p:spPr bwMode="auto">
          <a:xfrm flipH="1">
            <a:off x="6327775" y="3706813"/>
            <a:ext cx="27781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4" name="Freeform 26"/>
          <p:cNvSpPr>
            <a:spLocks/>
          </p:cNvSpPr>
          <p:nvPr/>
        </p:nvSpPr>
        <p:spPr bwMode="auto">
          <a:xfrm>
            <a:off x="6608763" y="2736850"/>
            <a:ext cx="134937" cy="284163"/>
          </a:xfrm>
          <a:custGeom>
            <a:avLst/>
            <a:gdLst>
              <a:gd name="T0" fmla="*/ 2147483647 w 85"/>
              <a:gd name="T1" fmla="*/ 2147483647 h 179"/>
              <a:gd name="T2" fmla="*/ 0 w 85"/>
              <a:gd name="T3" fmla="*/ 2147483647 h 179"/>
              <a:gd name="T4" fmla="*/ 0 w 85"/>
              <a:gd name="T5" fmla="*/ 0 h 179"/>
              <a:gd name="T6" fmla="*/ 2147483647 w 85"/>
              <a:gd name="T7" fmla="*/ 0 h 179"/>
              <a:gd name="T8" fmla="*/ 0 60000 65536"/>
              <a:gd name="T9" fmla="*/ 0 60000 65536"/>
              <a:gd name="T10" fmla="*/ 0 60000 65536"/>
              <a:gd name="T11" fmla="*/ 0 60000 65536"/>
              <a:gd name="T12" fmla="*/ 0 w 85"/>
              <a:gd name="T13" fmla="*/ 0 h 179"/>
              <a:gd name="T14" fmla="*/ 85 w 85"/>
              <a:gd name="T15" fmla="*/ 179 h 1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" h="179">
                <a:moveTo>
                  <a:pt x="85" y="179"/>
                </a:moveTo>
                <a:lnTo>
                  <a:pt x="0" y="179"/>
                </a:lnTo>
                <a:lnTo>
                  <a:pt x="0" y="0"/>
                </a:lnTo>
                <a:lnTo>
                  <a:pt x="8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5" name="Line 27"/>
          <p:cNvSpPr>
            <a:spLocks noChangeShapeType="1"/>
          </p:cNvSpPr>
          <p:nvPr/>
        </p:nvSpPr>
        <p:spPr bwMode="auto">
          <a:xfrm flipH="1">
            <a:off x="6300788" y="2876550"/>
            <a:ext cx="30480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6" name="Freeform 28"/>
          <p:cNvSpPr>
            <a:spLocks/>
          </p:cNvSpPr>
          <p:nvPr/>
        </p:nvSpPr>
        <p:spPr bwMode="auto">
          <a:xfrm>
            <a:off x="3221038" y="2724150"/>
            <a:ext cx="460375" cy="2206625"/>
          </a:xfrm>
          <a:custGeom>
            <a:avLst/>
            <a:gdLst>
              <a:gd name="T0" fmla="*/ 2147483647 w 290"/>
              <a:gd name="T1" fmla="*/ 2147483647 h 1390"/>
              <a:gd name="T2" fmla="*/ 0 w 290"/>
              <a:gd name="T3" fmla="*/ 2147483647 h 1390"/>
              <a:gd name="T4" fmla="*/ 0 w 290"/>
              <a:gd name="T5" fmla="*/ 0 h 1390"/>
              <a:gd name="T6" fmla="*/ 2147483647 w 290"/>
              <a:gd name="T7" fmla="*/ 0 h 1390"/>
              <a:gd name="T8" fmla="*/ 0 60000 65536"/>
              <a:gd name="T9" fmla="*/ 0 60000 65536"/>
              <a:gd name="T10" fmla="*/ 0 60000 65536"/>
              <a:gd name="T11" fmla="*/ 0 60000 65536"/>
              <a:gd name="T12" fmla="*/ 0 w 290"/>
              <a:gd name="T13" fmla="*/ 0 h 1390"/>
              <a:gd name="T14" fmla="*/ 290 w 290"/>
              <a:gd name="T15" fmla="*/ 1390 h 13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0" h="1390">
                <a:moveTo>
                  <a:pt x="282" y="1390"/>
                </a:moveTo>
                <a:lnTo>
                  <a:pt x="0" y="1390"/>
                </a:lnTo>
                <a:lnTo>
                  <a:pt x="0" y="0"/>
                </a:lnTo>
                <a:lnTo>
                  <a:pt x="29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7" name="Line 29"/>
          <p:cNvSpPr>
            <a:spLocks noChangeShapeType="1"/>
          </p:cNvSpPr>
          <p:nvPr/>
        </p:nvSpPr>
        <p:spPr bwMode="auto">
          <a:xfrm flipH="1">
            <a:off x="3138488" y="378301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8" name="Freeform 30"/>
          <p:cNvSpPr>
            <a:spLocks/>
          </p:cNvSpPr>
          <p:nvPr/>
        </p:nvSpPr>
        <p:spPr bwMode="auto">
          <a:xfrm>
            <a:off x="3221038" y="2422525"/>
            <a:ext cx="468312" cy="263525"/>
          </a:xfrm>
          <a:custGeom>
            <a:avLst/>
            <a:gdLst>
              <a:gd name="T0" fmla="*/ 2147483647 w 295"/>
              <a:gd name="T1" fmla="*/ 2147483647 h 166"/>
              <a:gd name="T2" fmla="*/ 0 w 295"/>
              <a:gd name="T3" fmla="*/ 2147483647 h 166"/>
              <a:gd name="T4" fmla="*/ 0 w 295"/>
              <a:gd name="T5" fmla="*/ 0 h 166"/>
              <a:gd name="T6" fmla="*/ 2147483647 w 295"/>
              <a:gd name="T7" fmla="*/ 0 h 166"/>
              <a:gd name="T8" fmla="*/ 0 60000 65536"/>
              <a:gd name="T9" fmla="*/ 0 60000 65536"/>
              <a:gd name="T10" fmla="*/ 0 60000 65536"/>
              <a:gd name="T11" fmla="*/ 0 60000 65536"/>
              <a:gd name="T12" fmla="*/ 0 w 295"/>
              <a:gd name="T13" fmla="*/ 0 h 166"/>
              <a:gd name="T14" fmla="*/ 295 w 295"/>
              <a:gd name="T15" fmla="*/ 166 h 1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5" h="166">
                <a:moveTo>
                  <a:pt x="293" y="166"/>
                </a:moveTo>
                <a:lnTo>
                  <a:pt x="0" y="166"/>
                </a:lnTo>
                <a:lnTo>
                  <a:pt x="0" y="0"/>
                </a:lnTo>
                <a:lnTo>
                  <a:pt x="29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9" name="Line 31"/>
          <p:cNvSpPr>
            <a:spLocks noChangeShapeType="1"/>
          </p:cNvSpPr>
          <p:nvPr/>
        </p:nvSpPr>
        <p:spPr bwMode="auto">
          <a:xfrm flipH="1">
            <a:off x="2947988" y="2554288"/>
            <a:ext cx="2667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0" name="Freeform 32"/>
          <p:cNvSpPr>
            <a:spLocks/>
          </p:cNvSpPr>
          <p:nvPr/>
        </p:nvSpPr>
        <p:spPr bwMode="auto">
          <a:xfrm>
            <a:off x="1749425" y="1909763"/>
            <a:ext cx="730250" cy="141287"/>
          </a:xfrm>
          <a:custGeom>
            <a:avLst/>
            <a:gdLst>
              <a:gd name="T0" fmla="*/ 2147483647 w 460"/>
              <a:gd name="T1" fmla="*/ 0 h 89"/>
              <a:gd name="T2" fmla="*/ 2147483647 w 460"/>
              <a:gd name="T3" fmla="*/ 0 h 89"/>
              <a:gd name="T4" fmla="*/ 0 w 460"/>
              <a:gd name="T5" fmla="*/ 2147483647 h 89"/>
              <a:gd name="T6" fmla="*/ 0 60000 65536"/>
              <a:gd name="T7" fmla="*/ 0 60000 65536"/>
              <a:gd name="T8" fmla="*/ 0 60000 65536"/>
              <a:gd name="T9" fmla="*/ 0 w 460"/>
              <a:gd name="T10" fmla="*/ 0 h 89"/>
              <a:gd name="T11" fmla="*/ 460 w 460"/>
              <a:gd name="T12" fmla="*/ 89 h 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0" h="89">
                <a:moveTo>
                  <a:pt x="460" y="0"/>
                </a:moveTo>
                <a:lnTo>
                  <a:pt x="179" y="0"/>
                </a:lnTo>
                <a:lnTo>
                  <a:pt x="0" y="89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1" name="Freeform 33"/>
          <p:cNvSpPr>
            <a:spLocks/>
          </p:cNvSpPr>
          <p:nvPr/>
        </p:nvSpPr>
        <p:spPr bwMode="auto">
          <a:xfrm>
            <a:off x="1731963" y="1673225"/>
            <a:ext cx="755650" cy="149225"/>
          </a:xfrm>
          <a:custGeom>
            <a:avLst/>
            <a:gdLst>
              <a:gd name="T0" fmla="*/ 2147483647 w 476"/>
              <a:gd name="T1" fmla="*/ 0 h 94"/>
              <a:gd name="T2" fmla="*/ 2147483647 w 476"/>
              <a:gd name="T3" fmla="*/ 0 h 94"/>
              <a:gd name="T4" fmla="*/ 0 w 476"/>
              <a:gd name="T5" fmla="*/ 2147483647 h 94"/>
              <a:gd name="T6" fmla="*/ 0 60000 65536"/>
              <a:gd name="T7" fmla="*/ 0 60000 65536"/>
              <a:gd name="T8" fmla="*/ 0 60000 65536"/>
              <a:gd name="T9" fmla="*/ 0 w 476"/>
              <a:gd name="T10" fmla="*/ 0 h 94"/>
              <a:gd name="T11" fmla="*/ 476 w 476"/>
              <a:gd name="T12" fmla="*/ 94 h 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94">
                <a:moveTo>
                  <a:pt x="476" y="0"/>
                </a:moveTo>
                <a:lnTo>
                  <a:pt x="177" y="0"/>
                </a:lnTo>
                <a:lnTo>
                  <a:pt x="0" y="9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2" name="Line 34"/>
          <p:cNvSpPr>
            <a:spLocks noChangeShapeType="1"/>
          </p:cNvSpPr>
          <p:nvPr/>
        </p:nvSpPr>
        <p:spPr bwMode="auto">
          <a:xfrm>
            <a:off x="550863" y="987425"/>
            <a:ext cx="5683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3" name="Freeform 35"/>
          <p:cNvSpPr>
            <a:spLocks/>
          </p:cNvSpPr>
          <p:nvPr/>
        </p:nvSpPr>
        <p:spPr bwMode="auto">
          <a:xfrm>
            <a:off x="242888" y="1157288"/>
            <a:ext cx="876300" cy="131762"/>
          </a:xfrm>
          <a:custGeom>
            <a:avLst/>
            <a:gdLst>
              <a:gd name="T0" fmla="*/ 2147483647 w 552"/>
              <a:gd name="T1" fmla="*/ 0 h 83"/>
              <a:gd name="T2" fmla="*/ 2147483647 w 552"/>
              <a:gd name="T3" fmla="*/ 0 h 83"/>
              <a:gd name="T4" fmla="*/ 0 w 552"/>
              <a:gd name="T5" fmla="*/ 2147483647 h 83"/>
              <a:gd name="T6" fmla="*/ 0 60000 65536"/>
              <a:gd name="T7" fmla="*/ 0 60000 65536"/>
              <a:gd name="T8" fmla="*/ 0 60000 65536"/>
              <a:gd name="T9" fmla="*/ 0 w 552"/>
              <a:gd name="T10" fmla="*/ 0 h 83"/>
              <a:gd name="T11" fmla="*/ 552 w 552"/>
              <a:gd name="T12" fmla="*/ 83 h 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52" h="83">
                <a:moveTo>
                  <a:pt x="552" y="0"/>
                </a:moveTo>
                <a:lnTo>
                  <a:pt x="28" y="0"/>
                </a:lnTo>
                <a:lnTo>
                  <a:pt x="0" y="8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4" name="Line 36"/>
          <p:cNvSpPr>
            <a:spLocks noChangeShapeType="1"/>
          </p:cNvSpPr>
          <p:nvPr/>
        </p:nvSpPr>
        <p:spPr bwMode="auto">
          <a:xfrm>
            <a:off x="828675" y="1330325"/>
            <a:ext cx="29368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5" name="Text Box 97"/>
          <p:cNvSpPr txBox="1">
            <a:spLocks noChangeArrowheads="1"/>
          </p:cNvSpPr>
          <p:nvPr/>
        </p:nvSpPr>
        <p:spPr bwMode="auto">
          <a:xfrm>
            <a:off x="1147763" y="908050"/>
            <a:ext cx="844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Adrenal gland</a:t>
            </a:r>
          </a:p>
        </p:txBody>
      </p:sp>
      <p:sp>
        <p:nvSpPr>
          <p:cNvPr id="21536" name="Text Box 98"/>
          <p:cNvSpPr txBox="1">
            <a:spLocks noChangeArrowheads="1"/>
          </p:cNvSpPr>
          <p:nvPr/>
        </p:nvSpPr>
        <p:spPr bwMode="auto">
          <a:xfrm>
            <a:off x="1147763" y="1073150"/>
            <a:ext cx="9477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Suprarenal vein</a:t>
            </a:r>
          </a:p>
        </p:txBody>
      </p:sp>
      <p:sp>
        <p:nvSpPr>
          <p:cNvPr id="21537" name="Text Box 99"/>
          <p:cNvSpPr txBox="1">
            <a:spLocks noChangeArrowheads="1"/>
          </p:cNvSpPr>
          <p:nvPr/>
        </p:nvSpPr>
        <p:spPr bwMode="auto">
          <a:xfrm>
            <a:off x="1163638" y="1250950"/>
            <a:ext cx="4222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Kidney</a:t>
            </a:r>
          </a:p>
        </p:txBody>
      </p:sp>
      <p:sp>
        <p:nvSpPr>
          <p:cNvPr id="21538" name="Text Box 100"/>
          <p:cNvSpPr txBox="1">
            <a:spLocks noChangeArrowheads="1"/>
          </p:cNvSpPr>
          <p:nvPr/>
        </p:nvSpPr>
        <p:spPr bwMode="auto">
          <a:xfrm>
            <a:off x="2547938" y="1593850"/>
            <a:ext cx="885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Adrenal cortex</a:t>
            </a:r>
          </a:p>
        </p:txBody>
      </p:sp>
      <p:sp>
        <p:nvSpPr>
          <p:cNvPr id="21539" name="Text Box 101"/>
          <p:cNvSpPr txBox="1">
            <a:spLocks noChangeArrowheads="1"/>
          </p:cNvSpPr>
          <p:nvPr/>
        </p:nvSpPr>
        <p:spPr bwMode="auto">
          <a:xfrm>
            <a:off x="2535238" y="1822450"/>
            <a:ext cx="9842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Adrenal medulla</a:t>
            </a:r>
          </a:p>
        </p:txBody>
      </p:sp>
      <p:sp>
        <p:nvSpPr>
          <p:cNvPr id="21540" name="Text Box 103"/>
          <p:cNvSpPr txBox="1">
            <a:spLocks noChangeArrowheads="1"/>
          </p:cNvSpPr>
          <p:nvPr/>
        </p:nvSpPr>
        <p:spPr bwMode="auto">
          <a:xfrm>
            <a:off x="2214563" y="3689350"/>
            <a:ext cx="885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Adrenal cortex</a:t>
            </a:r>
          </a:p>
        </p:txBody>
      </p:sp>
      <p:sp>
        <p:nvSpPr>
          <p:cNvPr id="21541" name="Text Box 104"/>
          <p:cNvSpPr txBox="1">
            <a:spLocks noChangeArrowheads="1"/>
          </p:cNvSpPr>
          <p:nvPr/>
        </p:nvSpPr>
        <p:spPr bwMode="auto">
          <a:xfrm>
            <a:off x="2481263" y="5607050"/>
            <a:ext cx="1651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(b)</a:t>
            </a:r>
          </a:p>
        </p:txBody>
      </p:sp>
      <p:sp>
        <p:nvSpPr>
          <p:cNvPr id="21542" name="Text Box 105"/>
          <p:cNvSpPr txBox="1">
            <a:spLocks noChangeArrowheads="1"/>
          </p:cNvSpPr>
          <p:nvPr/>
        </p:nvSpPr>
        <p:spPr bwMode="auto">
          <a:xfrm>
            <a:off x="233363" y="3689350"/>
            <a:ext cx="1555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(a)</a:t>
            </a:r>
          </a:p>
        </p:txBody>
      </p:sp>
      <p:pic>
        <p:nvPicPr>
          <p:cNvPr id="21543" name="Picture 113" descr="sal03717_17_11_arrow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1138" y="2017713"/>
            <a:ext cx="1347787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44" name="Picture 115" descr="sal03717_17_11_arrows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5425" y="1370013"/>
            <a:ext cx="40957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45" name="Text Box 117"/>
          <p:cNvSpPr txBox="1">
            <a:spLocks noChangeArrowheads="1"/>
          </p:cNvSpPr>
          <p:nvPr/>
        </p:nvSpPr>
        <p:spPr bwMode="auto">
          <a:xfrm>
            <a:off x="5762625" y="2794000"/>
            <a:ext cx="752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Zona</a:t>
            </a:r>
          </a:p>
          <a:p>
            <a:pPr algn="ctr"/>
            <a:r>
              <a:rPr lang="en-US" sz="1000"/>
              <a:t>glomerulosa</a:t>
            </a:r>
          </a:p>
        </p:txBody>
      </p:sp>
      <p:sp>
        <p:nvSpPr>
          <p:cNvPr id="21546" name="Text Box 118"/>
          <p:cNvSpPr txBox="1">
            <a:spLocks noChangeArrowheads="1"/>
          </p:cNvSpPr>
          <p:nvPr/>
        </p:nvSpPr>
        <p:spPr bwMode="auto">
          <a:xfrm>
            <a:off x="5813425" y="3609975"/>
            <a:ext cx="652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Zona</a:t>
            </a:r>
          </a:p>
          <a:p>
            <a:pPr algn="ctr"/>
            <a:r>
              <a:rPr lang="en-US" sz="1000"/>
              <a:t>fasciculata</a:t>
            </a:r>
          </a:p>
        </p:txBody>
      </p:sp>
      <p:sp>
        <p:nvSpPr>
          <p:cNvPr id="21547" name="Text Box 119"/>
          <p:cNvSpPr txBox="1">
            <a:spLocks noChangeArrowheads="1"/>
          </p:cNvSpPr>
          <p:nvPr/>
        </p:nvSpPr>
        <p:spPr bwMode="auto">
          <a:xfrm>
            <a:off x="5845175" y="4638675"/>
            <a:ext cx="60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Zona</a:t>
            </a:r>
          </a:p>
          <a:p>
            <a:pPr algn="ctr"/>
            <a:r>
              <a:rPr lang="en-US" sz="1000"/>
              <a:t>reticularis</a:t>
            </a:r>
          </a:p>
        </p:txBody>
      </p:sp>
      <p:sp>
        <p:nvSpPr>
          <p:cNvPr id="21548" name="Text Box 120"/>
          <p:cNvSpPr txBox="1">
            <a:spLocks noChangeArrowheads="1"/>
          </p:cNvSpPr>
          <p:nvPr/>
        </p:nvSpPr>
        <p:spPr bwMode="auto">
          <a:xfrm>
            <a:off x="5902325" y="5413375"/>
            <a:ext cx="477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Adrenal</a:t>
            </a:r>
          </a:p>
          <a:p>
            <a:r>
              <a:rPr lang="en-US" sz="1000"/>
              <a:t>medulla</a:t>
            </a:r>
          </a:p>
        </p:txBody>
      </p:sp>
      <p:sp>
        <p:nvSpPr>
          <p:cNvPr id="21549" name="Text Box 121"/>
          <p:cNvSpPr txBox="1">
            <a:spLocks noChangeArrowheads="1"/>
          </p:cNvSpPr>
          <p:nvPr/>
        </p:nvSpPr>
        <p:spPr bwMode="auto">
          <a:xfrm>
            <a:off x="2255838" y="2470150"/>
            <a:ext cx="86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Connective</a:t>
            </a:r>
          </a:p>
          <a:p>
            <a:r>
              <a:rPr lang="en-US" sz="1000"/>
              <a:t>tissue capsule</a:t>
            </a:r>
          </a:p>
        </p:txBody>
      </p:sp>
      <p:sp>
        <p:nvSpPr>
          <p:cNvPr id="21550" name="Rectangle 5"/>
          <p:cNvSpPr>
            <a:spLocks noChangeArrowheads="1"/>
          </p:cNvSpPr>
          <p:nvPr/>
        </p:nvSpPr>
        <p:spPr bwMode="auto">
          <a:xfrm>
            <a:off x="701675" y="6088063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b: ©Victor Eroschenko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17.12</a:t>
            </a:r>
          </a:p>
        </p:txBody>
      </p:sp>
      <p:pic>
        <p:nvPicPr>
          <p:cNvPr id="22531" name="Picture 95" descr="sal03717_17_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563563"/>
            <a:ext cx="8785225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Freeform 11"/>
          <p:cNvSpPr>
            <a:spLocks/>
          </p:cNvSpPr>
          <p:nvPr/>
        </p:nvSpPr>
        <p:spPr bwMode="auto">
          <a:xfrm>
            <a:off x="4414838" y="2759075"/>
            <a:ext cx="149225" cy="149225"/>
          </a:xfrm>
          <a:custGeom>
            <a:avLst/>
            <a:gdLst>
              <a:gd name="T0" fmla="*/ 2147483647 w 94"/>
              <a:gd name="T1" fmla="*/ 2147483647 h 94"/>
              <a:gd name="T2" fmla="*/ 2147483647 w 94"/>
              <a:gd name="T3" fmla="*/ 2147483647 h 94"/>
              <a:gd name="T4" fmla="*/ 2147483647 w 94"/>
              <a:gd name="T5" fmla="*/ 2147483647 h 94"/>
              <a:gd name="T6" fmla="*/ 2147483647 w 94"/>
              <a:gd name="T7" fmla="*/ 2147483647 h 94"/>
              <a:gd name="T8" fmla="*/ 2147483647 w 94"/>
              <a:gd name="T9" fmla="*/ 2147483647 h 94"/>
              <a:gd name="T10" fmla="*/ 2147483647 w 94"/>
              <a:gd name="T11" fmla="*/ 2147483647 h 94"/>
              <a:gd name="T12" fmla="*/ 2147483647 w 94"/>
              <a:gd name="T13" fmla="*/ 2147483647 h 94"/>
              <a:gd name="T14" fmla="*/ 2147483647 w 94"/>
              <a:gd name="T15" fmla="*/ 2147483647 h 94"/>
              <a:gd name="T16" fmla="*/ 2147483647 w 94"/>
              <a:gd name="T17" fmla="*/ 2147483647 h 94"/>
              <a:gd name="T18" fmla="*/ 2147483647 w 94"/>
              <a:gd name="T19" fmla="*/ 2147483647 h 94"/>
              <a:gd name="T20" fmla="*/ 2147483647 w 94"/>
              <a:gd name="T21" fmla="*/ 0 h 94"/>
              <a:gd name="T22" fmla="*/ 2147483647 w 94"/>
              <a:gd name="T23" fmla="*/ 0 h 94"/>
              <a:gd name="T24" fmla="*/ 0 w 94"/>
              <a:gd name="T25" fmla="*/ 0 h 94"/>
              <a:gd name="T26" fmla="*/ 0 w 94"/>
              <a:gd name="T27" fmla="*/ 2147483647 h 94"/>
              <a:gd name="T28" fmla="*/ 2147483647 w 94"/>
              <a:gd name="T29" fmla="*/ 2147483647 h 94"/>
              <a:gd name="T30" fmla="*/ 2147483647 w 94"/>
              <a:gd name="T31" fmla="*/ 2147483647 h 94"/>
              <a:gd name="T32" fmla="*/ 2147483647 w 94"/>
              <a:gd name="T33" fmla="*/ 2147483647 h 9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"/>
              <a:gd name="T52" fmla="*/ 0 h 94"/>
              <a:gd name="T53" fmla="*/ 94 w 94"/>
              <a:gd name="T54" fmla="*/ 94 h 9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" h="94">
                <a:moveTo>
                  <a:pt x="82" y="84"/>
                </a:moveTo>
                <a:lnTo>
                  <a:pt x="82" y="84"/>
                </a:lnTo>
                <a:lnTo>
                  <a:pt x="10" y="84"/>
                </a:lnTo>
                <a:lnTo>
                  <a:pt x="10" y="10"/>
                </a:lnTo>
                <a:lnTo>
                  <a:pt x="84" y="10"/>
                </a:lnTo>
                <a:lnTo>
                  <a:pt x="84" y="74"/>
                </a:lnTo>
                <a:lnTo>
                  <a:pt x="94" y="76"/>
                </a:lnTo>
                <a:lnTo>
                  <a:pt x="94" y="0"/>
                </a:lnTo>
                <a:lnTo>
                  <a:pt x="88" y="0"/>
                </a:lnTo>
                <a:lnTo>
                  <a:pt x="0" y="0"/>
                </a:lnTo>
                <a:lnTo>
                  <a:pt x="0" y="94"/>
                </a:lnTo>
                <a:lnTo>
                  <a:pt x="94" y="94"/>
                </a:lnTo>
                <a:lnTo>
                  <a:pt x="94" y="92"/>
                </a:lnTo>
                <a:lnTo>
                  <a:pt x="82" y="8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3" name="Freeform 12"/>
          <p:cNvSpPr>
            <a:spLocks/>
          </p:cNvSpPr>
          <p:nvPr/>
        </p:nvSpPr>
        <p:spPr bwMode="auto">
          <a:xfrm>
            <a:off x="4933950" y="4938713"/>
            <a:ext cx="368300" cy="688975"/>
          </a:xfrm>
          <a:custGeom>
            <a:avLst/>
            <a:gdLst>
              <a:gd name="T0" fmla="*/ 2147483647 w 232"/>
              <a:gd name="T1" fmla="*/ 2147483647 h 434"/>
              <a:gd name="T2" fmla="*/ 0 w 232"/>
              <a:gd name="T3" fmla="*/ 2147483647 h 434"/>
              <a:gd name="T4" fmla="*/ 0 w 232"/>
              <a:gd name="T5" fmla="*/ 0 h 434"/>
              <a:gd name="T6" fmla="*/ 0 60000 65536"/>
              <a:gd name="T7" fmla="*/ 0 60000 65536"/>
              <a:gd name="T8" fmla="*/ 0 60000 65536"/>
              <a:gd name="T9" fmla="*/ 0 w 232"/>
              <a:gd name="T10" fmla="*/ 0 h 434"/>
              <a:gd name="T11" fmla="*/ 232 w 232"/>
              <a:gd name="T12" fmla="*/ 434 h 4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2" h="434">
                <a:moveTo>
                  <a:pt x="232" y="434"/>
                </a:moveTo>
                <a:lnTo>
                  <a:pt x="0" y="434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4" name="Freeform 13"/>
          <p:cNvSpPr>
            <a:spLocks/>
          </p:cNvSpPr>
          <p:nvPr/>
        </p:nvSpPr>
        <p:spPr bwMode="auto">
          <a:xfrm>
            <a:off x="4692650" y="4729163"/>
            <a:ext cx="619125" cy="1047750"/>
          </a:xfrm>
          <a:custGeom>
            <a:avLst/>
            <a:gdLst>
              <a:gd name="T0" fmla="*/ 2147483647 w 390"/>
              <a:gd name="T1" fmla="*/ 2147483647 h 660"/>
              <a:gd name="T2" fmla="*/ 0 w 390"/>
              <a:gd name="T3" fmla="*/ 2147483647 h 660"/>
              <a:gd name="T4" fmla="*/ 0 w 390"/>
              <a:gd name="T5" fmla="*/ 0 h 660"/>
              <a:gd name="T6" fmla="*/ 0 60000 65536"/>
              <a:gd name="T7" fmla="*/ 0 60000 65536"/>
              <a:gd name="T8" fmla="*/ 0 60000 65536"/>
              <a:gd name="T9" fmla="*/ 0 w 390"/>
              <a:gd name="T10" fmla="*/ 0 h 660"/>
              <a:gd name="T11" fmla="*/ 390 w 390"/>
              <a:gd name="T12" fmla="*/ 660 h 6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0" h="660">
                <a:moveTo>
                  <a:pt x="390" y="660"/>
                </a:moveTo>
                <a:lnTo>
                  <a:pt x="0" y="66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Freeform 14"/>
          <p:cNvSpPr>
            <a:spLocks/>
          </p:cNvSpPr>
          <p:nvPr/>
        </p:nvSpPr>
        <p:spPr bwMode="auto">
          <a:xfrm>
            <a:off x="5210175" y="5227638"/>
            <a:ext cx="114300" cy="206375"/>
          </a:xfrm>
          <a:custGeom>
            <a:avLst/>
            <a:gdLst>
              <a:gd name="T0" fmla="*/ 2147483647 w 72"/>
              <a:gd name="T1" fmla="*/ 2147483647 h 130"/>
              <a:gd name="T2" fmla="*/ 0 w 72"/>
              <a:gd name="T3" fmla="*/ 2147483647 h 130"/>
              <a:gd name="T4" fmla="*/ 0 w 72"/>
              <a:gd name="T5" fmla="*/ 0 h 130"/>
              <a:gd name="T6" fmla="*/ 0 60000 65536"/>
              <a:gd name="T7" fmla="*/ 0 60000 65536"/>
              <a:gd name="T8" fmla="*/ 0 60000 65536"/>
              <a:gd name="T9" fmla="*/ 0 w 72"/>
              <a:gd name="T10" fmla="*/ 0 h 130"/>
              <a:gd name="T11" fmla="*/ 72 w 72"/>
              <a:gd name="T12" fmla="*/ 130 h 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130">
                <a:moveTo>
                  <a:pt x="72" y="130"/>
                </a:moveTo>
                <a:lnTo>
                  <a:pt x="0" y="13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6" name="Line 15"/>
          <p:cNvSpPr>
            <a:spLocks noChangeShapeType="1"/>
          </p:cNvSpPr>
          <p:nvPr/>
        </p:nvSpPr>
        <p:spPr bwMode="auto">
          <a:xfrm flipH="1">
            <a:off x="863600" y="2201863"/>
            <a:ext cx="482600" cy="317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7" name="Line 20"/>
          <p:cNvSpPr>
            <a:spLocks noChangeShapeType="1"/>
          </p:cNvSpPr>
          <p:nvPr/>
        </p:nvSpPr>
        <p:spPr bwMode="auto">
          <a:xfrm flipV="1">
            <a:off x="4556125" y="1890713"/>
            <a:ext cx="1588" cy="231775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8" name="Text Box 81"/>
          <p:cNvSpPr txBox="1">
            <a:spLocks noChangeArrowheads="1"/>
          </p:cNvSpPr>
          <p:nvPr/>
        </p:nvSpPr>
        <p:spPr bwMode="auto">
          <a:xfrm>
            <a:off x="4033838" y="1706563"/>
            <a:ext cx="1062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Tail of pancreas</a:t>
            </a:r>
          </a:p>
        </p:txBody>
      </p:sp>
      <p:sp>
        <p:nvSpPr>
          <p:cNvPr id="22539" name="Text Box 82"/>
          <p:cNvSpPr txBox="1">
            <a:spLocks noChangeArrowheads="1"/>
          </p:cNvSpPr>
          <p:nvPr/>
        </p:nvSpPr>
        <p:spPr bwMode="auto">
          <a:xfrm>
            <a:off x="211138" y="2103438"/>
            <a:ext cx="5889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Bile duct</a:t>
            </a:r>
          </a:p>
        </p:txBody>
      </p:sp>
      <p:sp>
        <p:nvSpPr>
          <p:cNvPr id="22540" name="Text Box 83"/>
          <p:cNvSpPr txBox="1">
            <a:spLocks noChangeArrowheads="1"/>
          </p:cNvSpPr>
          <p:nvPr/>
        </p:nvSpPr>
        <p:spPr bwMode="auto">
          <a:xfrm>
            <a:off x="211138" y="5668963"/>
            <a:ext cx="1698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(a)</a:t>
            </a:r>
          </a:p>
        </p:txBody>
      </p:sp>
      <p:sp>
        <p:nvSpPr>
          <p:cNvPr id="22541" name="Text Box 84"/>
          <p:cNvSpPr txBox="1">
            <a:spLocks noChangeArrowheads="1"/>
          </p:cNvSpPr>
          <p:nvPr/>
        </p:nvSpPr>
        <p:spPr bwMode="auto">
          <a:xfrm>
            <a:off x="1287463" y="5360988"/>
            <a:ext cx="706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Pancreatic</a:t>
            </a:r>
          </a:p>
          <a:p>
            <a:r>
              <a:rPr lang="en-US" sz="1100"/>
              <a:t>ducts</a:t>
            </a:r>
          </a:p>
        </p:txBody>
      </p:sp>
      <p:sp>
        <p:nvSpPr>
          <p:cNvPr id="22542" name="Text Box 85"/>
          <p:cNvSpPr txBox="1">
            <a:spLocks noChangeArrowheads="1"/>
          </p:cNvSpPr>
          <p:nvPr/>
        </p:nvSpPr>
        <p:spPr bwMode="auto">
          <a:xfrm>
            <a:off x="2098675" y="5360988"/>
            <a:ext cx="7318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Duodenum</a:t>
            </a:r>
          </a:p>
        </p:txBody>
      </p:sp>
      <p:sp>
        <p:nvSpPr>
          <p:cNvPr id="22543" name="Text Box 86"/>
          <p:cNvSpPr txBox="1">
            <a:spLocks noChangeArrowheads="1"/>
          </p:cNvSpPr>
          <p:nvPr/>
        </p:nvSpPr>
        <p:spPr bwMode="auto">
          <a:xfrm>
            <a:off x="2879725" y="5360988"/>
            <a:ext cx="614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Head of</a:t>
            </a:r>
          </a:p>
          <a:p>
            <a:r>
              <a:rPr lang="en-US" sz="1100"/>
              <a:t>pancreas</a:t>
            </a:r>
          </a:p>
        </p:txBody>
      </p:sp>
      <p:sp>
        <p:nvSpPr>
          <p:cNvPr id="22544" name="Text Box 87"/>
          <p:cNvSpPr txBox="1">
            <a:spLocks noChangeArrowheads="1"/>
          </p:cNvSpPr>
          <p:nvPr/>
        </p:nvSpPr>
        <p:spPr bwMode="auto">
          <a:xfrm>
            <a:off x="4491038" y="5938838"/>
            <a:ext cx="12382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(b) Pancreatic islet</a:t>
            </a:r>
          </a:p>
        </p:txBody>
      </p:sp>
      <p:sp>
        <p:nvSpPr>
          <p:cNvPr id="22545" name="Text Box 88"/>
          <p:cNvSpPr txBox="1">
            <a:spLocks noChangeArrowheads="1"/>
          </p:cNvSpPr>
          <p:nvPr/>
        </p:nvSpPr>
        <p:spPr bwMode="auto">
          <a:xfrm>
            <a:off x="5360988" y="5367338"/>
            <a:ext cx="5730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Beta cell</a:t>
            </a:r>
          </a:p>
        </p:txBody>
      </p:sp>
      <p:sp>
        <p:nvSpPr>
          <p:cNvPr id="22546" name="Text Box 89"/>
          <p:cNvSpPr txBox="1">
            <a:spLocks noChangeArrowheads="1"/>
          </p:cNvSpPr>
          <p:nvPr/>
        </p:nvSpPr>
        <p:spPr bwMode="auto">
          <a:xfrm>
            <a:off x="5360988" y="5526088"/>
            <a:ext cx="65881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Alpha cell</a:t>
            </a:r>
          </a:p>
        </p:txBody>
      </p:sp>
      <p:sp>
        <p:nvSpPr>
          <p:cNvPr id="22547" name="Text Box 90"/>
          <p:cNvSpPr txBox="1">
            <a:spLocks noChangeArrowheads="1"/>
          </p:cNvSpPr>
          <p:nvPr/>
        </p:nvSpPr>
        <p:spPr bwMode="auto">
          <a:xfrm>
            <a:off x="5360988" y="5719763"/>
            <a:ext cx="6111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Delta cell</a:t>
            </a:r>
          </a:p>
        </p:txBody>
      </p:sp>
      <p:sp>
        <p:nvSpPr>
          <p:cNvPr id="22548" name="Text Box 91"/>
          <p:cNvSpPr txBox="1">
            <a:spLocks noChangeArrowheads="1"/>
          </p:cNvSpPr>
          <p:nvPr/>
        </p:nvSpPr>
        <p:spPr bwMode="auto">
          <a:xfrm>
            <a:off x="6402388" y="3475038"/>
            <a:ext cx="10223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Pancreatic islet</a:t>
            </a:r>
          </a:p>
        </p:txBody>
      </p:sp>
      <p:sp>
        <p:nvSpPr>
          <p:cNvPr id="22549" name="Text Box 92"/>
          <p:cNvSpPr txBox="1">
            <a:spLocks noChangeArrowheads="1"/>
          </p:cNvSpPr>
          <p:nvPr/>
        </p:nvSpPr>
        <p:spPr bwMode="auto">
          <a:xfrm>
            <a:off x="7110413" y="3614738"/>
            <a:ext cx="10715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Exocrine acinus</a:t>
            </a:r>
          </a:p>
        </p:txBody>
      </p:sp>
      <p:sp>
        <p:nvSpPr>
          <p:cNvPr id="22550" name="Text Box 93"/>
          <p:cNvSpPr txBox="1">
            <a:spLocks noChangeArrowheads="1"/>
          </p:cNvSpPr>
          <p:nvPr/>
        </p:nvSpPr>
        <p:spPr bwMode="auto">
          <a:xfrm>
            <a:off x="5519738" y="3446463"/>
            <a:ext cx="1698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(c)</a:t>
            </a:r>
          </a:p>
        </p:txBody>
      </p:sp>
      <p:sp>
        <p:nvSpPr>
          <p:cNvPr id="22551" name="Rectangle 5"/>
          <p:cNvSpPr>
            <a:spLocks noChangeArrowheads="1"/>
          </p:cNvSpPr>
          <p:nvPr/>
        </p:nvSpPr>
        <p:spPr bwMode="auto">
          <a:xfrm>
            <a:off x="701675" y="103505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2552" name="Picture 45" descr="A:\Processed files\chapt17\chapt17_textedit\png\sal03717_17_12_arr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1825" y="2833688"/>
            <a:ext cx="7842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3" name="Rectangle 5"/>
          <p:cNvSpPr>
            <a:spLocks noChangeArrowheads="1"/>
          </p:cNvSpPr>
          <p:nvPr/>
        </p:nvSpPr>
        <p:spPr bwMode="auto">
          <a:xfrm>
            <a:off x="701675" y="6332538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 c: ©Ed Reschke</a:t>
            </a:r>
          </a:p>
        </p:txBody>
      </p:sp>
      <p:sp>
        <p:nvSpPr>
          <p:cNvPr id="22554" name="Freeform 123"/>
          <p:cNvSpPr>
            <a:spLocks/>
          </p:cNvSpPr>
          <p:nvPr/>
        </p:nvSpPr>
        <p:spPr bwMode="auto">
          <a:xfrm>
            <a:off x="2241550" y="3843338"/>
            <a:ext cx="809625" cy="1476375"/>
          </a:xfrm>
          <a:custGeom>
            <a:avLst/>
            <a:gdLst>
              <a:gd name="T0" fmla="*/ 2147483647 w 510"/>
              <a:gd name="T1" fmla="*/ 2147483647 h 930"/>
              <a:gd name="T2" fmla="*/ 2147483647 w 510"/>
              <a:gd name="T3" fmla="*/ 2147483647 h 930"/>
              <a:gd name="T4" fmla="*/ 0 w 510"/>
              <a:gd name="T5" fmla="*/ 0 h 930"/>
              <a:gd name="T6" fmla="*/ 0 60000 65536"/>
              <a:gd name="T7" fmla="*/ 0 60000 65536"/>
              <a:gd name="T8" fmla="*/ 0 60000 65536"/>
              <a:gd name="T9" fmla="*/ 0 w 510"/>
              <a:gd name="T10" fmla="*/ 0 h 930"/>
              <a:gd name="T11" fmla="*/ 510 w 510"/>
              <a:gd name="T12" fmla="*/ 930 h 9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0" h="930">
                <a:moveTo>
                  <a:pt x="510" y="930"/>
                </a:moveTo>
                <a:lnTo>
                  <a:pt x="510" y="60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5" name="Line 125"/>
          <p:cNvSpPr>
            <a:spLocks noChangeShapeType="1"/>
          </p:cNvSpPr>
          <p:nvPr/>
        </p:nvSpPr>
        <p:spPr bwMode="auto">
          <a:xfrm>
            <a:off x="2419350" y="5043488"/>
            <a:ext cx="1588" cy="3238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6" name="Line 127"/>
          <p:cNvSpPr>
            <a:spLocks noChangeShapeType="1"/>
          </p:cNvSpPr>
          <p:nvPr/>
        </p:nvSpPr>
        <p:spPr bwMode="auto">
          <a:xfrm flipH="1">
            <a:off x="876300" y="2195513"/>
            <a:ext cx="479425" cy="31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7" name="Line 126"/>
          <p:cNvSpPr>
            <a:spLocks noChangeShapeType="1"/>
          </p:cNvSpPr>
          <p:nvPr/>
        </p:nvSpPr>
        <p:spPr bwMode="auto">
          <a:xfrm flipH="1" flipV="1">
            <a:off x="1600200" y="3643313"/>
            <a:ext cx="79375" cy="44132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8" name="Line 124"/>
          <p:cNvSpPr>
            <a:spLocks noChangeShapeType="1"/>
          </p:cNvSpPr>
          <p:nvPr/>
        </p:nvSpPr>
        <p:spPr bwMode="auto">
          <a:xfrm>
            <a:off x="1689100" y="3109913"/>
            <a:ext cx="1588" cy="22479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9" name="Freeform 117"/>
          <p:cNvSpPr>
            <a:spLocks/>
          </p:cNvSpPr>
          <p:nvPr/>
        </p:nvSpPr>
        <p:spPr bwMode="auto">
          <a:xfrm>
            <a:off x="4683125" y="4738688"/>
            <a:ext cx="622300" cy="1050925"/>
          </a:xfrm>
          <a:custGeom>
            <a:avLst/>
            <a:gdLst>
              <a:gd name="T0" fmla="*/ 2147483647 w 392"/>
              <a:gd name="T1" fmla="*/ 2147483647 h 662"/>
              <a:gd name="T2" fmla="*/ 0 w 392"/>
              <a:gd name="T3" fmla="*/ 2147483647 h 662"/>
              <a:gd name="T4" fmla="*/ 0 w 392"/>
              <a:gd name="T5" fmla="*/ 0 h 662"/>
              <a:gd name="T6" fmla="*/ 0 60000 65536"/>
              <a:gd name="T7" fmla="*/ 0 60000 65536"/>
              <a:gd name="T8" fmla="*/ 0 60000 65536"/>
              <a:gd name="T9" fmla="*/ 0 w 392"/>
              <a:gd name="T10" fmla="*/ 0 h 662"/>
              <a:gd name="T11" fmla="*/ 392 w 392"/>
              <a:gd name="T12" fmla="*/ 662 h 6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" h="662">
                <a:moveTo>
                  <a:pt x="392" y="662"/>
                </a:moveTo>
                <a:lnTo>
                  <a:pt x="0" y="662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0" name="Freeform 116"/>
          <p:cNvSpPr>
            <a:spLocks/>
          </p:cNvSpPr>
          <p:nvPr/>
        </p:nvSpPr>
        <p:spPr bwMode="auto">
          <a:xfrm>
            <a:off x="4943475" y="4922838"/>
            <a:ext cx="371475" cy="685800"/>
          </a:xfrm>
          <a:custGeom>
            <a:avLst/>
            <a:gdLst>
              <a:gd name="T0" fmla="*/ 2147483647 w 234"/>
              <a:gd name="T1" fmla="*/ 2147483647 h 432"/>
              <a:gd name="T2" fmla="*/ 0 w 234"/>
              <a:gd name="T3" fmla="*/ 2147483647 h 432"/>
              <a:gd name="T4" fmla="*/ 0 w 234"/>
              <a:gd name="T5" fmla="*/ 0 h 432"/>
              <a:gd name="T6" fmla="*/ 0 60000 65536"/>
              <a:gd name="T7" fmla="*/ 0 60000 65536"/>
              <a:gd name="T8" fmla="*/ 0 60000 65536"/>
              <a:gd name="T9" fmla="*/ 0 w 234"/>
              <a:gd name="T10" fmla="*/ 0 h 432"/>
              <a:gd name="T11" fmla="*/ 234 w 234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" h="432">
                <a:moveTo>
                  <a:pt x="234" y="432"/>
                </a:moveTo>
                <a:lnTo>
                  <a:pt x="0" y="432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1" name="Freeform 118"/>
          <p:cNvSpPr>
            <a:spLocks/>
          </p:cNvSpPr>
          <p:nvPr/>
        </p:nvSpPr>
        <p:spPr bwMode="auto">
          <a:xfrm>
            <a:off x="5210175" y="5246688"/>
            <a:ext cx="114300" cy="206375"/>
          </a:xfrm>
          <a:custGeom>
            <a:avLst/>
            <a:gdLst>
              <a:gd name="T0" fmla="*/ 2147483647 w 72"/>
              <a:gd name="T1" fmla="*/ 2147483647 h 130"/>
              <a:gd name="T2" fmla="*/ 0 w 72"/>
              <a:gd name="T3" fmla="*/ 2147483647 h 130"/>
              <a:gd name="T4" fmla="*/ 0 w 72"/>
              <a:gd name="T5" fmla="*/ 0 h 130"/>
              <a:gd name="T6" fmla="*/ 0 60000 65536"/>
              <a:gd name="T7" fmla="*/ 0 60000 65536"/>
              <a:gd name="T8" fmla="*/ 0 60000 65536"/>
              <a:gd name="T9" fmla="*/ 0 w 72"/>
              <a:gd name="T10" fmla="*/ 0 h 130"/>
              <a:gd name="T11" fmla="*/ 72 w 72"/>
              <a:gd name="T12" fmla="*/ 130 h 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130">
                <a:moveTo>
                  <a:pt x="72" y="130"/>
                </a:moveTo>
                <a:lnTo>
                  <a:pt x="0" y="13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2" name="Line 119"/>
          <p:cNvSpPr>
            <a:spLocks noChangeShapeType="1"/>
          </p:cNvSpPr>
          <p:nvPr/>
        </p:nvSpPr>
        <p:spPr bwMode="auto">
          <a:xfrm>
            <a:off x="6908800" y="2535238"/>
            <a:ext cx="1588" cy="9429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3" name="Freeform 120"/>
          <p:cNvSpPr>
            <a:spLocks/>
          </p:cNvSpPr>
          <p:nvPr/>
        </p:nvSpPr>
        <p:spPr bwMode="auto">
          <a:xfrm>
            <a:off x="6232525" y="2468563"/>
            <a:ext cx="1460500" cy="53975"/>
          </a:xfrm>
          <a:custGeom>
            <a:avLst/>
            <a:gdLst>
              <a:gd name="T0" fmla="*/ 2147483647 w 920"/>
              <a:gd name="T1" fmla="*/ 0 h 34"/>
              <a:gd name="T2" fmla="*/ 2147483647 w 920"/>
              <a:gd name="T3" fmla="*/ 2147483647 h 34"/>
              <a:gd name="T4" fmla="*/ 0 w 920"/>
              <a:gd name="T5" fmla="*/ 2147483647 h 34"/>
              <a:gd name="T6" fmla="*/ 0 w 920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920"/>
              <a:gd name="T13" fmla="*/ 0 h 34"/>
              <a:gd name="T14" fmla="*/ 920 w 920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0" h="34">
                <a:moveTo>
                  <a:pt x="920" y="0"/>
                </a:moveTo>
                <a:lnTo>
                  <a:pt x="920" y="34"/>
                </a:lnTo>
                <a:lnTo>
                  <a:pt x="0" y="34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4" name="Line 121"/>
          <p:cNvSpPr>
            <a:spLocks noChangeShapeType="1"/>
          </p:cNvSpPr>
          <p:nvPr/>
        </p:nvSpPr>
        <p:spPr bwMode="auto">
          <a:xfrm>
            <a:off x="7640638" y="3079750"/>
            <a:ext cx="1587" cy="5270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5" name="Freeform 122"/>
          <p:cNvSpPr>
            <a:spLocks/>
          </p:cNvSpPr>
          <p:nvPr/>
        </p:nvSpPr>
        <p:spPr bwMode="auto">
          <a:xfrm>
            <a:off x="7396163" y="3025775"/>
            <a:ext cx="492125" cy="53975"/>
          </a:xfrm>
          <a:custGeom>
            <a:avLst/>
            <a:gdLst>
              <a:gd name="T0" fmla="*/ 2147483647 w 310"/>
              <a:gd name="T1" fmla="*/ 0 h 34"/>
              <a:gd name="T2" fmla="*/ 2147483647 w 310"/>
              <a:gd name="T3" fmla="*/ 2147483647 h 34"/>
              <a:gd name="T4" fmla="*/ 0 w 310"/>
              <a:gd name="T5" fmla="*/ 2147483647 h 34"/>
              <a:gd name="T6" fmla="*/ 0 w 310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10"/>
              <a:gd name="T13" fmla="*/ 0 h 34"/>
              <a:gd name="T14" fmla="*/ 310 w 310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0" h="34">
                <a:moveTo>
                  <a:pt x="310" y="0"/>
                </a:moveTo>
                <a:lnTo>
                  <a:pt x="310" y="34"/>
                </a:lnTo>
                <a:lnTo>
                  <a:pt x="0" y="34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6" name="Freeform 123"/>
          <p:cNvSpPr>
            <a:spLocks/>
          </p:cNvSpPr>
          <p:nvPr/>
        </p:nvSpPr>
        <p:spPr bwMode="auto">
          <a:xfrm>
            <a:off x="2241550" y="3843338"/>
            <a:ext cx="809625" cy="1476375"/>
          </a:xfrm>
          <a:custGeom>
            <a:avLst/>
            <a:gdLst>
              <a:gd name="T0" fmla="*/ 2147483647 w 510"/>
              <a:gd name="T1" fmla="*/ 2147483647 h 930"/>
              <a:gd name="T2" fmla="*/ 2147483647 w 510"/>
              <a:gd name="T3" fmla="*/ 2147483647 h 930"/>
              <a:gd name="T4" fmla="*/ 0 w 510"/>
              <a:gd name="T5" fmla="*/ 0 h 930"/>
              <a:gd name="T6" fmla="*/ 0 60000 65536"/>
              <a:gd name="T7" fmla="*/ 0 60000 65536"/>
              <a:gd name="T8" fmla="*/ 0 60000 65536"/>
              <a:gd name="T9" fmla="*/ 0 w 510"/>
              <a:gd name="T10" fmla="*/ 0 h 930"/>
              <a:gd name="T11" fmla="*/ 510 w 510"/>
              <a:gd name="T12" fmla="*/ 930 h 9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0" h="930">
                <a:moveTo>
                  <a:pt x="510" y="930"/>
                </a:moveTo>
                <a:lnTo>
                  <a:pt x="510" y="60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7" name="Line 125"/>
          <p:cNvSpPr>
            <a:spLocks noChangeShapeType="1"/>
          </p:cNvSpPr>
          <p:nvPr/>
        </p:nvSpPr>
        <p:spPr bwMode="auto">
          <a:xfrm>
            <a:off x="2419350" y="5043488"/>
            <a:ext cx="1588" cy="323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8" name="Line 127"/>
          <p:cNvSpPr>
            <a:spLocks noChangeShapeType="1"/>
          </p:cNvSpPr>
          <p:nvPr/>
        </p:nvSpPr>
        <p:spPr bwMode="auto">
          <a:xfrm flipH="1">
            <a:off x="876300" y="2195513"/>
            <a:ext cx="47942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9" name="Line 126"/>
          <p:cNvSpPr>
            <a:spLocks noChangeShapeType="1"/>
          </p:cNvSpPr>
          <p:nvPr/>
        </p:nvSpPr>
        <p:spPr bwMode="auto">
          <a:xfrm flipH="1" flipV="1">
            <a:off x="1600200" y="3643313"/>
            <a:ext cx="79375" cy="441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0" name="Line 124"/>
          <p:cNvSpPr>
            <a:spLocks noChangeShapeType="1"/>
          </p:cNvSpPr>
          <p:nvPr/>
        </p:nvSpPr>
        <p:spPr bwMode="auto">
          <a:xfrm>
            <a:off x="1689100" y="3109913"/>
            <a:ext cx="1588" cy="2247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1" name="Freeform 117"/>
          <p:cNvSpPr>
            <a:spLocks/>
          </p:cNvSpPr>
          <p:nvPr/>
        </p:nvSpPr>
        <p:spPr bwMode="auto">
          <a:xfrm>
            <a:off x="4683125" y="4738688"/>
            <a:ext cx="622300" cy="1050925"/>
          </a:xfrm>
          <a:custGeom>
            <a:avLst/>
            <a:gdLst>
              <a:gd name="T0" fmla="*/ 2147483647 w 392"/>
              <a:gd name="T1" fmla="*/ 2147483647 h 662"/>
              <a:gd name="T2" fmla="*/ 0 w 392"/>
              <a:gd name="T3" fmla="*/ 2147483647 h 662"/>
              <a:gd name="T4" fmla="*/ 0 w 392"/>
              <a:gd name="T5" fmla="*/ 0 h 662"/>
              <a:gd name="T6" fmla="*/ 0 60000 65536"/>
              <a:gd name="T7" fmla="*/ 0 60000 65536"/>
              <a:gd name="T8" fmla="*/ 0 60000 65536"/>
              <a:gd name="T9" fmla="*/ 0 w 392"/>
              <a:gd name="T10" fmla="*/ 0 h 662"/>
              <a:gd name="T11" fmla="*/ 392 w 392"/>
              <a:gd name="T12" fmla="*/ 662 h 6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" h="662">
                <a:moveTo>
                  <a:pt x="392" y="662"/>
                </a:moveTo>
                <a:lnTo>
                  <a:pt x="0" y="662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2" name="Freeform 116"/>
          <p:cNvSpPr>
            <a:spLocks/>
          </p:cNvSpPr>
          <p:nvPr/>
        </p:nvSpPr>
        <p:spPr bwMode="auto">
          <a:xfrm>
            <a:off x="4943475" y="4922838"/>
            <a:ext cx="371475" cy="685800"/>
          </a:xfrm>
          <a:custGeom>
            <a:avLst/>
            <a:gdLst>
              <a:gd name="T0" fmla="*/ 2147483647 w 234"/>
              <a:gd name="T1" fmla="*/ 2147483647 h 432"/>
              <a:gd name="T2" fmla="*/ 0 w 234"/>
              <a:gd name="T3" fmla="*/ 2147483647 h 432"/>
              <a:gd name="T4" fmla="*/ 0 w 234"/>
              <a:gd name="T5" fmla="*/ 0 h 432"/>
              <a:gd name="T6" fmla="*/ 0 60000 65536"/>
              <a:gd name="T7" fmla="*/ 0 60000 65536"/>
              <a:gd name="T8" fmla="*/ 0 60000 65536"/>
              <a:gd name="T9" fmla="*/ 0 w 234"/>
              <a:gd name="T10" fmla="*/ 0 h 432"/>
              <a:gd name="T11" fmla="*/ 234 w 234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" h="432">
                <a:moveTo>
                  <a:pt x="234" y="432"/>
                </a:moveTo>
                <a:lnTo>
                  <a:pt x="0" y="432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3" name="Freeform 118"/>
          <p:cNvSpPr>
            <a:spLocks/>
          </p:cNvSpPr>
          <p:nvPr/>
        </p:nvSpPr>
        <p:spPr bwMode="auto">
          <a:xfrm>
            <a:off x="5210175" y="5246688"/>
            <a:ext cx="114300" cy="206375"/>
          </a:xfrm>
          <a:custGeom>
            <a:avLst/>
            <a:gdLst>
              <a:gd name="T0" fmla="*/ 2147483647 w 72"/>
              <a:gd name="T1" fmla="*/ 2147483647 h 130"/>
              <a:gd name="T2" fmla="*/ 0 w 72"/>
              <a:gd name="T3" fmla="*/ 2147483647 h 130"/>
              <a:gd name="T4" fmla="*/ 0 w 72"/>
              <a:gd name="T5" fmla="*/ 0 h 130"/>
              <a:gd name="T6" fmla="*/ 0 60000 65536"/>
              <a:gd name="T7" fmla="*/ 0 60000 65536"/>
              <a:gd name="T8" fmla="*/ 0 60000 65536"/>
              <a:gd name="T9" fmla="*/ 0 w 72"/>
              <a:gd name="T10" fmla="*/ 0 h 130"/>
              <a:gd name="T11" fmla="*/ 72 w 72"/>
              <a:gd name="T12" fmla="*/ 130 h 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130">
                <a:moveTo>
                  <a:pt x="72" y="130"/>
                </a:moveTo>
                <a:lnTo>
                  <a:pt x="0" y="13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4" name="Line 119"/>
          <p:cNvSpPr>
            <a:spLocks noChangeShapeType="1"/>
          </p:cNvSpPr>
          <p:nvPr/>
        </p:nvSpPr>
        <p:spPr bwMode="auto">
          <a:xfrm>
            <a:off x="6908800" y="2535238"/>
            <a:ext cx="1588" cy="942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5" name="Freeform 120"/>
          <p:cNvSpPr>
            <a:spLocks/>
          </p:cNvSpPr>
          <p:nvPr/>
        </p:nvSpPr>
        <p:spPr bwMode="auto">
          <a:xfrm>
            <a:off x="6232525" y="2468563"/>
            <a:ext cx="1460500" cy="53975"/>
          </a:xfrm>
          <a:custGeom>
            <a:avLst/>
            <a:gdLst>
              <a:gd name="T0" fmla="*/ 2147483647 w 920"/>
              <a:gd name="T1" fmla="*/ 0 h 34"/>
              <a:gd name="T2" fmla="*/ 2147483647 w 920"/>
              <a:gd name="T3" fmla="*/ 2147483647 h 34"/>
              <a:gd name="T4" fmla="*/ 0 w 920"/>
              <a:gd name="T5" fmla="*/ 2147483647 h 34"/>
              <a:gd name="T6" fmla="*/ 0 w 920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920"/>
              <a:gd name="T13" fmla="*/ 0 h 34"/>
              <a:gd name="T14" fmla="*/ 920 w 920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0" h="34">
                <a:moveTo>
                  <a:pt x="920" y="0"/>
                </a:moveTo>
                <a:lnTo>
                  <a:pt x="920" y="34"/>
                </a:lnTo>
                <a:lnTo>
                  <a:pt x="0" y="34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6" name="Line 121"/>
          <p:cNvSpPr>
            <a:spLocks noChangeShapeType="1"/>
          </p:cNvSpPr>
          <p:nvPr/>
        </p:nvSpPr>
        <p:spPr bwMode="auto">
          <a:xfrm>
            <a:off x="7640638" y="3079750"/>
            <a:ext cx="1587" cy="527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7" name="Freeform 122"/>
          <p:cNvSpPr>
            <a:spLocks/>
          </p:cNvSpPr>
          <p:nvPr/>
        </p:nvSpPr>
        <p:spPr bwMode="auto">
          <a:xfrm>
            <a:off x="7396163" y="3025775"/>
            <a:ext cx="492125" cy="53975"/>
          </a:xfrm>
          <a:custGeom>
            <a:avLst/>
            <a:gdLst>
              <a:gd name="T0" fmla="*/ 2147483647 w 310"/>
              <a:gd name="T1" fmla="*/ 0 h 34"/>
              <a:gd name="T2" fmla="*/ 2147483647 w 310"/>
              <a:gd name="T3" fmla="*/ 2147483647 h 34"/>
              <a:gd name="T4" fmla="*/ 0 w 310"/>
              <a:gd name="T5" fmla="*/ 2147483647 h 34"/>
              <a:gd name="T6" fmla="*/ 0 w 310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10"/>
              <a:gd name="T13" fmla="*/ 0 h 34"/>
              <a:gd name="T14" fmla="*/ 310 w 310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0" h="34">
                <a:moveTo>
                  <a:pt x="310" y="0"/>
                </a:moveTo>
                <a:lnTo>
                  <a:pt x="310" y="34"/>
                </a:lnTo>
                <a:lnTo>
                  <a:pt x="0" y="34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8" name="Line 101"/>
          <p:cNvSpPr>
            <a:spLocks noChangeShapeType="1"/>
          </p:cNvSpPr>
          <p:nvPr/>
        </p:nvSpPr>
        <p:spPr bwMode="auto">
          <a:xfrm flipV="1">
            <a:off x="4556125" y="1897063"/>
            <a:ext cx="1588" cy="231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17.13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701675" y="6284913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 a: ©Ed Reschke/Getty Images; b: © Ed Reschke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01675" y="333375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3557" name="Picture 56" descr="W:\Graphics\Powerpoint\MH_DCM\MH_DCM-TEXTEDIT PROJECTS\SALADIN 7e\Processed files\chapt17\chapt17_textedit\jpg\sal03717_17_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3" y="609600"/>
            <a:ext cx="771525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95"/>
          <p:cNvSpPr txBox="1">
            <a:spLocks noChangeArrowheads="1"/>
          </p:cNvSpPr>
          <p:nvPr/>
        </p:nvSpPr>
        <p:spPr bwMode="auto">
          <a:xfrm>
            <a:off x="3486150" y="1262063"/>
            <a:ext cx="850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Granulosa cells</a:t>
            </a:r>
          </a:p>
          <a:p>
            <a:r>
              <a:rPr lang="en-US" sz="900"/>
              <a:t>(source of</a:t>
            </a:r>
          </a:p>
          <a:p>
            <a:r>
              <a:rPr lang="en-US" sz="900"/>
              <a:t>estrogen)</a:t>
            </a:r>
          </a:p>
        </p:txBody>
      </p:sp>
      <p:sp>
        <p:nvSpPr>
          <p:cNvPr id="23559" name="Text Box 96"/>
          <p:cNvSpPr txBox="1">
            <a:spLocks noChangeArrowheads="1"/>
          </p:cNvSpPr>
          <p:nvPr/>
        </p:nvSpPr>
        <p:spPr bwMode="auto">
          <a:xfrm>
            <a:off x="3489325" y="2600325"/>
            <a:ext cx="914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Egg cell (oocyte)</a:t>
            </a:r>
          </a:p>
        </p:txBody>
      </p:sp>
      <p:sp>
        <p:nvSpPr>
          <p:cNvPr id="23560" name="Text Box 97"/>
          <p:cNvSpPr txBox="1">
            <a:spLocks noChangeArrowheads="1"/>
          </p:cNvSpPr>
          <p:nvPr/>
        </p:nvSpPr>
        <p:spPr bwMode="auto">
          <a:xfrm>
            <a:off x="3467100" y="3622675"/>
            <a:ext cx="330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Theca</a:t>
            </a:r>
          </a:p>
        </p:txBody>
      </p:sp>
      <p:sp>
        <p:nvSpPr>
          <p:cNvPr id="23561" name="Text Box 98"/>
          <p:cNvSpPr txBox="1">
            <a:spLocks noChangeArrowheads="1"/>
          </p:cNvSpPr>
          <p:nvPr/>
        </p:nvSpPr>
        <p:spPr bwMode="auto">
          <a:xfrm>
            <a:off x="2543175" y="4875213"/>
            <a:ext cx="3889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100 µm</a:t>
            </a:r>
          </a:p>
        </p:txBody>
      </p:sp>
      <p:sp>
        <p:nvSpPr>
          <p:cNvPr id="23562" name="Text Box 99"/>
          <p:cNvSpPr txBox="1">
            <a:spLocks noChangeArrowheads="1"/>
          </p:cNvSpPr>
          <p:nvPr/>
        </p:nvSpPr>
        <p:spPr bwMode="auto">
          <a:xfrm>
            <a:off x="1662113" y="5216525"/>
            <a:ext cx="323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Ovary</a:t>
            </a:r>
          </a:p>
        </p:txBody>
      </p:sp>
      <p:sp>
        <p:nvSpPr>
          <p:cNvPr id="23563" name="Text Box 100"/>
          <p:cNvSpPr txBox="1">
            <a:spLocks noChangeArrowheads="1"/>
          </p:cNvSpPr>
          <p:nvPr/>
        </p:nvSpPr>
        <p:spPr bwMode="auto">
          <a:xfrm>
            <a:off x="115888" y="5441950"/>
            <a:ext cx="139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(a)</a:t>
            </a:r>
          </a:p>
        </p:txBody>
      </p:sp>
      <p:sp>
        <p:nvSpPr>
          <p:cNvPr id="23564" name="Text Box 101"/>
          <p:cNvSpPr txBox="1">
            <a:spLocks noChangeArrowheads="1"/>
          </p:cNvSpPr>
          <p:nvPr/>
        </p:nvSpPr>
        <p:spPr bwMode="auto">
          <a:xfrm>
            <a:off x="6083300" y="5000625"/>
            <a:ext cx="330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Testis</a:t>
            </a:r>
          </a:p>
        </p:txBody>
      </p:sp>
      <p:sp>
        <p:nvSpPr>
          <p:cNvPr id="23565" name="Text Box 102"/>
          <p:cNvSpPr txBox="1">
            <a:spLocks noChangeArrowheads="1"/>
          </p:cNvSpPr>
          <p:nvPr/>
        </p:nvSpPr>
        <p:spPr bwMode="auto">
          <a:xfrm>
            <a:off x="7319963" y="4884738"/>
            <a:ext cx="32543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50 µm</a:t>
            </a:r>
          </a:p>
        </p:txBody>
      </p:sp>
      <p:sp>
        <p:nvSpPr>
          <p:cNvPr id="23566" name="Text Box 103"/>
          <p:cNvSpPr txBox="1">
            <a:spLocks noChangeArrowheads="1"/>
          </p:cNvSpPr>
          <p:nvPr/>
        </p:nvSpPr>
        <p:spPr bwMode="auto">
          <a:xfrm>
            <a:off x="8059738" y="3883025"/>
            <a:ext cx="8318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Interstitial cells</a:t>
            </a:r>
          </a:p>
          <a:p>
            <a:r>
              <a:rPr lang="en-US" sz="900"/>
              <a:t>(source of</a:t>
            </a:r>
          </a:p>
          <a:p>
            <a:r>
              <a:rPr lang="en-US" sz="900"/>
              <a:t>testosterone)</a:t>
            </a:r>
          </a:p>
        </p:txBody>
      </p:sp>
      <p:sp>
        <p:nvSpPr>
          <p:cNvPr id="23567" name="Text Box 104"/>
          <p:cNvSpPr txBox="1">
            <a:spLocks noChangeArrowheads="1"/>
          </p:cNvSpPr>
          <p:nvPr/>
        </p:nvSpPr>
        <p:spPr bwMode="auto">
          <a:xfrm>
            <a:off x="8059738" y="3222625"/>
            <a:ext cx="7556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Sustentacular</a:t>
            </a:r>
          </a:p>
          <a:p>
            <a:r>
              <a:rPr lang="en-US" sz="900"/>
              <a:t>cells</a:t>
            </a:r>
          </a:p>
        </p:txBody>
      </p:sp>
      <p:sp>
        <p:nvSpPr>
          <p:cNvPr id="23568" name="Text Box 105"/>
          <p:cNvSpPr txBox="1">
            <a:spLocks noChangeArrowheads="1"/>
          </p:cNvSpPr>
          <p:nvPr/>
        </p:nvSpPr>
        <p:spPr bwMode="auto">
          <a:xfrm>
            <a:off x="8059738" y="2803525"/>
            <a:ext cx="9779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Connective tissue</a:t>
            </a:r>
          </a:p>
          <a:p>
            <a:r>
              <a:rPr lang="en-US" sz="900"/>
              <a:t>wall of tubule</a:t>
            </a:r>
          </a:p>
        </p:txBody>
      </p:sp>
      <p:sp>
        <p:nvSpPr>
          <p:cNvPr id="23569" name="Text Box 106"/>
          <p:cNvSpPr txBox="1">
            <a:spLocks noChangeArrowheads="1"/>
          </p:cNvSpPr>
          <p:nvPr/>
        </p:nvSpPr>
        <p:spPr bwMode="auto">
          <a:xfrm>
            <a:off x="8059738" y="2127250"/>
            <a:ext cx="584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Germ cells</a:t>
            </a:r>
          </a:p>
        </p:txBody>
      </p:sp>
      <p:sp>
        <p:nvSpPr>
          <p:cNvPr id="23570" name="Text Box 107"/>
          <p:cNvSpPr txBox="1">
            <a:spLocks noChangeArrowheads="1"/>
          </p:cNvSpPr>
          <p:nvPr/>
        </p:nvSpPr>
        <p:spPr bwMode="auto">
          <a:xfrm>
            <a:off x="8059738" y="1692275"/>
            <a:ext cx="7239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Seminiferous</a:t>
            </a:r>
          </a:p>
          <a:p>
            <a:r>
              <a:rPr lang="en-US" sz="900"/>
              <a:t>tubule</a:t>
            </a:r>
          </a:p>
        </p:txBody>
      </p:sp>
      <p:sp>
        <p:nvSpPr>
          <p:cNvPr id="23571" name="Text Box 108"/>
          <p:cNvSpPr txBox="1">
            <a:spLocks noChangeArrowheads="1"/>
          </p:cNvSpPr>
          <p:nvPr/>
        </p:nvSpPr>
        <p:spPr bwMode="auto">
          <a:xfrm>
            <a:off x="8059738" y="1112838"/>
            <a:ext cx="768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Blood vessels</a:t>
            </a:r>
          </a:p>
        </p:txBody>
      </p:sp>
      <p:sp>
        <p:nvSpPr>
          <p:cNvPr id="23572" name="Text Box 110"/>
          <p:cNvSpPr txBox="1">
            <a:spLocks noChangeArrowheads="1"/>
          </p:cNvSpPr>
          <p:nvPr/>
        </p:nvSpPr>
        <p:spPr bwMode="auto">
          <a:xfrm>
            <a:off x="4551363" y="6032500"/>
            <a:ext cx="1460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(b)</a:t>
            </a:r>
          </a:p>
        </p:txBody>
      </p:sp>
      <p:pic>
        <p:nvPicPr>
          <p:cNvPr id="23573" name="Picture 65" descr="sal03717_17_13_arrow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4725" y="3824288"/>
            <a:ext cx="333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4" name="Picture 66" descr="sal03717_17_13_arrow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4825" y="4121150"/>
            <a:ext cx="3460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5" name="Line 130"/>
          <p:cNvSpPr>
            <a:spLocks noChangeShapeType="1"/>
          </p:cNvSpPr>
          <p:nvPr/>
        </p:nvSpPr>
        <p:spPr bwMode="auto">
          <a:xfrm flipH="1">
            <a:off x="2538413" y="3684588"/>
            <a:ext cx="9191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6" name="Line 133"/>
          <p:cNvSpPr>
            <a:spLocks noChangeShapeType="1"/>
          </p:cNvSpPr>
          <p:nvPr/>
        </p:nvSpPr>
        <p:spPr bwMode="auto">
          <a:xfrm flipH="1">
            <a:off x="2490788" y="1327150"/>
            <a:ext cx="9667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7" name="Freeform 134"/>
          <p:cNvSpPr>
            <a:spLocks/>
          </p:cNvSpPr>
          <p:nvPr/>
        </p:nvSpPr>
        <p:spPr bwMode="auto">
          <a:xfrm>
            <a:off x="2309813" y="1114425"/>
            <a:ext cx="312737" cy="323850"/>
          </a:xfrm>
          <a:custGeom>
            <a:avLst/>
            <a:gdLst>
              <a:gd name="T0" fmla="*/ 383063118 w 197"/>
              <a:gd name="T1" fmla="*/ 0 h 204"/>
              <a:gd name="T2" fmla="*/ 496469238 w 197"/>
              <a:gd name="T3" fmla="*/ 100806245 h 204"/>
              <a:gd name="T4" fmla="*/ 115927016 w 197"/>
              <a:gd name="T5" fmla="*/ 514111920 h 204"/>
              <a:gd name="T6" fmla="*/ 0 w 197"/>
              <a:gd name="T7" fmla="*/ 413305601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197"/>
              <a:gd name="T13" fmla="*/ 0 h 204"/>
              <a:gd name="T14" fmla="*/ 197 w 197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7" h="204">
                <a:moveTo>
                  <a:pt x="152" y="0"/>
                </a:moveTo>
                <a:lnTo>
                  <a:pt x="197" y="40"/>
                </a:lnTo>
                <a:lnTo>
                  <a:pt x="46" y="204"/>
                </a:lnTo>
                <a:lnTo>
                  <a:pt x="0" y="164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8" name="Freeform 135"/>
          <p:cNvSpPr>
            <a:spLocks/>
          </p:cNvSpPr>
          <p:nvPr/>
        </p:nvSpPr>
        <p:spPr bwMode="auto">
          <a:xfrm>
            <a:off x="2393950" y="3600450"/>
            <a:ext cx="217488" cy="239713"/>
          </a:xfrm>
          <a:custGeom>
            <a:avLst/>
            <a:gdLst>
              <a:gd name="T0" fmla="*/ 0 w 137"/>
              <a:gd name="T1" fmla="*/ 100806444 h 151"/>
              <a:gd name="T2" fmla="*/ 108367763 w 137"/>
              <a:gd name="T3" fmla="*/ 0 h 151"/>
              <a:gd name="T4" fmla="*/ 345262939 w 137"/>
              <a:gd name="T5" fmla="*/ 279738707 h 151"/>
              <a:gd name="T6" fmla="*/ 229335537 w 137"/>
              <a:gd name="T7" fmla="*/ 380545127 h 151"/>
              <a:gd name="T8" fmla="*/ 0 60000 65536"/>
              <a:gd name="T9" fmla="*/ 0 60000 65536"/>
              <a:gd name="T10" fmla="*/ 0 60000 65536"/>
              <a:gd name="T11" fmla="*/ 0 60000 65536"/>
              <a:gd name="T12" fmla="*/ 0 w 137"/>
              <a:gd name="T13" fmla="*/ 0 h 151"/>
              <a:gd name="T14" fmla="*/ 137 w 137"/>
              <a:gd name="T15" fmla="*/ 151 h 1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" h="151">
                <a:moveTo>
                  <a:pt x="0" y="40"/>
                </a:moveTo>
                <a:lnTo>
                  <a:pt x="43" y="0"/>
                </a:lnTo>
                <a:lnTo>
                  <a:pt x="137" y="111"/>
                </a:lnTo>
                <a:lnTo>
                  <a:pt x="91" y="151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9" name="Freeform 138"/>
          <p:cNvSpPr>
            <a:spLocks/>
          </p:cNvSpPr>
          <p:nvPr/>
        </p:nvSpPr>
        <p:spPr bwMode="auto">
          <a:xfrm>
            <a:off x="1673225" y="2270125"/>
            <a:ext cx="173038" cy="777875"/>
          </a:xfrm>
          <a:custGeom>
            <a:avLst/>
            <a:gdLst>
              <a:gd name="T0" fmla="*/ 83166192 w 109"/>
              <a:gd name="T1" fmla="*/ 1234876652 h 490"/>
              <a:gd name="T2" fmla="*/ 274698641 w 109"/>
              <a:gd name="T3" fmla="*/ 1234876652 h 490"/>
              <a:gd name="T4" fmla="*/ 274698641 w 109"/>
              <a:gd name="T5" fmla="*/ 0 h 490"/>
              <a:gd name="T6" fmla="*/ 0 w 109"/>
              <a:gd name="T7" fmla="*/ 0 h 490"/>
              <a:gd name="T8" fmla="*/ 0 60000 65536"/>
              <a:gd name="T9" fmla="*/ 0 60000 65536"/>
              <a:gd name="T10" fmla="*/ 0 60000 65536"/>
              <a:gd name="T11" fmla="*/ 0 60000 65536"/>
              <a:gd name="T12" fmla="*/ 0 w 109"/>
              <a:gd name="T13" fmla="*/ 0 h 490"/>
              <a:gd name="T14" fmla="*/ 109 w 109"/>
              <a:gd name="T15" fmla="*/ 490 h 4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9" h="490">
                <a:moveTo>
                  <a:pt x="33" y="490"/>
                </a:moveTo>
                <a:lnTo>
                  <a:pt x="109" y="490"/>
                </a:lnTo>
                <a:lnTo>
                  <a:pt x="109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0" name="Line 139"/>
          <p:cNvSpPr>
            <a:spLocks noChangeShapeType="1"/>
          </p:cNvSpPr>
          <p:nvPr/>
        </p:nvSpPr>
        <p:spPr bwMode="auto">
          <a:xfrm flipH="1">
            <a:off x="1846263" y="2659063"/>
            <a:ext cx="16144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1" name="Line 177"/>
          <p:cNvSpPr>
            <a:spLocks noChangeShapeType="1"/>
          </p:cNvSpPr>
          <p:nvPr/>
        </p:nvSpPr>
        <p:spPr bwMode="auto">
          <a:xfrm flipH="1">
            <a:off x="7138988" y="1189038"/>
            <a:ext cx="893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2" name="Freeform 178"/>
          <p:cNvSpPr>
            <a:spLocks/>
          </p:cNvSpPr>
          <p:nvPr/>
        </p:nvSpPr>
        <p:spPr bwMode="auto">
          <a:xfrm>
            <a:off x="6337300" y="1758950"/>
            <a:ext cx="1685925" cy="152400"/>
          </a:xfrm>
          <a:custGeom>
            <a:avLst/>
            <a:gdLst>
              <a:gd name="T0" fmla="*/ 2147483647 w 1092"/>
              <a:gd name="T1" fmla="*/ 0 h 96"/>
              <a:gd name="T2" fmla="*/ 0 w 1092"/>
              <a:gd name="T3" fmla="*/ 0 h 96"/>
              <a:gd name="T4" fmla="*/ 0 w 1092"/>
              <a:gd name="T5" fmla="*/ 241935022 h 96"/>
              <a:gd name="T6" fmla="*/ 0 60000 65536"/>
              <a:gd name="T7" fmla="*/ 0 60000 65536"/>
              <a:gd name="T8" fmla="*/ 0 60000 65536"/>
              <a:gd name="T9" fmla="*/ 0 w 1092"/>
              <a:gd name="T10" fmla="*/ 0 h 96"/>
              <a:gd name="T11" fmla="*/ 1092 w 1092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92" h="96">
                <a:moveTo>
                  <a:pt x="1092" y="0"/>
                </a:moveTo>
                <a:lnTo>
                  <a:pt x="0" y="0"/>
                </a:lnTo>
                <a:lnTo>
                  <a:pt x="0" y="96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3" name="Freeform 179"/>
          <p:cNvSpPr>
            <a:spLocks/>
          </p:cNvSpPr>
          <p:nvPr/>
        </p:nvSpPr>
        <p:spPr bwMode="auto">
          <a:xfrm>
            <a:off x="7264400" y="2201863"/>
            <a:ext cx="750888" cy="1587"/>
          </a:xfrm>
          <a:custGeom>
            <a:avLst/>
            <a:gdLst>
              <a:gd name="T0" fmla="*/ 0 w 486"/>
              <a:gd name="T1" fmla="*/ 0 h 1593"/>
              <a:gd name="T2" fmla="*/ 1033631449 w 486"/>
              <a:gd name="T3" fmla="*/ 0 h 1593"/>
              <a:gd name="T4" fmla="*/ 1160149866 w 486"/>
              <a:gd name="T5" fmla="*/ 0 h 1593"/>
              <a:gd name="T6" fmla="*/ 0 60000 65536"/>
              <a:gd name="T7" fmla="*/ 0 60000 65536"/>
              <a:gd name="T8" fmla="*/ 0 60000 65536"/>
              <a:gd name="T9" fmla="*/ 0 w 486"/>
              <a:gd name="T10" fmla="*/ 0 h 1593"/>
              <a:gd name="T11" fmla="*/ 486 w 486"/>
              <a:gd name="T12" fmla="*/ 1593 h 15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6" h="1593">
                <a:moveTo>
                  <a:pt x="0" y="0"/>
                </a:moveTo>
                <a:lnTo>
                  <a:pt x="433" y="0"/>
                </a:lnTo>
                <a:lnTo>
                  <a:pt x="486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4" name="Line 180"/>
          <p:cNvSpPr>
            <a:spLocks noChangeShapeType="1"/>
          </p:cNvSpPr>
          <p:nvPr/>
        </p:nvSpPr>
        <p:spPr bwMode="auto">
          <a:xfrm flipH="1">
            <a:off x="7366000" y="2868613"/>
            <a:ext cx="6492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5" name="Freeform 181"/>
          <p:cNvSpPr>
            <a:spLocks/>
          </p:cNvSpPr>
          <p:nvPr/>
        </p:nvSpPr>
        <p:spPr bwMode="auto">
          <a:xfrm>
            <a:off x="5294313" y="1919288"/>
            <a:ext cx="2111375" cy="120650"/>
          </a:xfrm>
          <a:custGeom>
            <a:avLst/>
            <a:gdLst>
              <a:gd name="T0" fmla="*/ 2147483647 w 1367"/>
              <a:gd name="T1" fmla="*/ 191531848 h 76"/>
              <a:gd name="T2" fmla="*/ 2147483647 w 1367"/>
              <a:gd name="T3" fmla="*/ 0 h 76"/>
              <a:gd name="T4" fmla="*/ 0 w 1367"/>
              <a:gd name="T5" fmla="*/ 0 h 76"/>
              <a:gd name="T6" fmla="*/ 0 w 1367"/>
              <a:gd name="T7" fmla="*/ 191531848 h 76"/>
              <a:gd name="T8" fmla="*/ 0 60000 65536"/>
              <a:gd name="T9" fmla="*/ 0 60000 65536"/>
              <a:gd name="T10" fmla="*/ 0 60000 65536"/>
              <a:gd name="T11" fmla="*/ 0 60000 65536"/>
              <a:gd name="T12" fmla="*/ 0 w 1367"/>
              <a:gd name="T13" fmla="*/ 0 h 76"/>
              <a:gd name="T14" fmla="*/ 1367 w 1367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7" h="76">
                <a:moveTo>
                  <a:pt x="1367" y="76"/>
                </a:moveTo>
                <a:lnTo>
                  <a:pt x="1367" y="0"/>
                </a:lnTo>
                <a:lnTo>
                  <a:pt x="0" y="0"/>
                </a:lnTo>
                <a:lnTo>
                  <a:pt x="0" y="76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6" name="Freeform 183"/>
          <p:cNvSpPr>
            <a:spLocks/>
          </p:cNvSpPr>
          <p:nvPr/>
        </p:nvSpPr>
        <p:spPr bwMode="auto">
          <a:xfrm>
            <a:off x="7342188" y="3608388"/>
            <a:ext cx="168275" cy="830262"/>
          </a:xfrm>
          <a:custGeom>
            <a:avLst/>
            <a:gdLst>
              <a:gd name="T0" fmla="*/ 78650811 w 109"/>
              <a:gd name="T1" fmla="*/ 1323099565 h 521"/>
              <a:gd name="T2" fmla="*/ 259784204 w 109"/>
              <a:gd name="T3" fmla="*/ 1323099565 h 521"/>
              <a:gd name="T4" fmla="*/ 259784204 w 109"/>
              <a:gd name="T5" fmla="*/ 0 h 521"/>
              <a:gd name="T6" fmla="*/ 0 w 109"/>
              <a:gd name="T7" fmla="*/ 0 h 521"/>
              <a:gd name="T8" fmla="*/ 0 60000 65536"/>
              <a:gd name="T9" fmla="*/ 0 60000 65536"/>
              <a:gd name="T10" fmla="*/ 0 60000 65536"/>
              <a:gd name="T11" fmla="*/ 0 60000 65536"/>
              <a:gd name="T12" fmla="*/ 0 w 109"/>
              <a:gd name="T13" fmla="*/ 0 h 521"/>
              <a:gd name="T14" fmla="*/ 109 w 109"/>
              <a:gd name="T15" fmla="*/ 521 h 5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9" h="521">
                <a:moveTo>
                  <a:pt x="33" y="521"/>
                </a:moveTo>
                <a:lnTo>
                  <a:pt x="109" y="521"/>
                </a:lnTo>
                <a:lnTo>
                  <a:pt x="109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7" name="Line 184"/>
          <p:cNvSpPr>
            <a:spLocks noChangeShapeType="1"/>
          </p:cNvSpPr>
          <p:nvPr/>
        </p:nvSpPr>
        <p:spPr bwMode="auto">
          <a:xfrm flipH="1">
            <a:off x="7323138" y="2201863"/>
            <a:ext cx="441325" cy="1968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8" name="Freeform 187"/>
          <p:cNvSpPr>
            <a:spLocks/>
          </p:cNvSpPr>
          <p:nvPr/>
        </p:nvSpPr>
        <p:spPr bwMode="auto">
          <a:xfrm>
            <a:off x="7099300" y="3284538"/>
            <a:ext cx="915988" cy="1587"/>
          </a:xfrm>
          <a:custGeom>
            <a:avLst/>
            <a:gdLst>
              <a:gd name="T0" fmla="*/ 0 w 592"/>
              <a:gd name="T1" fmla="*/ 0 h 1593"/>
              <a:gd name="T2" fmla="*/ 1290401044 w 592"/>
              <a:gd name="T3" fmla="*/ 0 h 1593"/>
              <a:gd name="T4" fmla="*/ 1417286992 w 592"/>
              <a:gd name="T5" fmla="*/ 0 h 1593"/>
              <a:gd name="T6" fmla="*/ 0 60000 65536"/>
              <a:gd name="T7" fmla="*/ 0 60000 65536"/>
              <a:gd name="T8" fmla="*/ 0 60000 65536"/>
              <a:gd name="T9" fmla="*/ 0 w 592"/>
              <a:gd name="T10" fmla="*/ 0 h 1593"/>
              <a:gd name="T11" fmla="*/ 592 w 592"/>
              <a:gd name="T12" fmla="*/ 1593 h 15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1593">
                <a:moveTo>
                  <a:pt x="0" y="0"/>
                </a:moveTo>
                <a:lnTo>
                  <a:pt x="539" y="0"/>
                </a:lnTo>
                <a:lnTo>
                  <a:pt x="592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9" name="Line 188"/>
          <p:cNvSpPr>
            <a:spLocks noChangeShapeType="1"/>
          </p:cNvSpPr>
          <p:nvPr/>
        </p:nvSpPr>
        <p:spPr bwMode="auto">
          <a:xfrm flipH="1">
            <a:off x="6807200" y="3284538"/>
            <a:ext cx="957263" cy="271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0" name="Line 190"/>
          <p:cNvSpPr>
            <a:spLocks noChangeShapeType="1"/>
          </p:cNvSpPr>
          <p:nvPr/>
        </p:nvSpPr>
        <p:spPr bwMode="auto">
          <a:xfrm flipH="1">
            <a:off x="7516813" y="1189038"/>
            <a:ext cx="168275" cy="2825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1" name="Line 191"/>
          <p:cNvSpPr>
            <a:spLocks noChangeShapeType="1"/>
          </p:cNvSpPr>
          <p:nvPr/>
        </p:nvSpPr>
        <p:spPr bwMode="auto">
          <a:xfrm flipH="1">
            <a:off x="7513638" y="3963988"/>
            <a:ext cx="511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2" name="Line 130"/>
          <p:cNvSpPr>
            <a:spLocks noChangeShapeType="1"/>
          </p:cNvSpPr>
          <p:nvPr/>
        </p:nvSpPr>
        <p:spPr bwMode="auto">
          <a:xfrm flipH="1">
            <a:off x="2538413" y="3684588"/>
            <a:ext cx="9191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3" name="Line 133"/>
          <p:cNvSpPr>
            <a:spLocks noChangeShapeType="1"/>
          </p:cNvSpPr>
          <p:nvPr/>
        </p:nvSpPr>
        <p:spPr bwMode="auto">
          <a:xfrm flipH="1">
            <a:off x="2490788" y="1327150"/>
            <a:ext cx="96678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4" name="Freeform 134"/>
          <p:cNvSpPr>
            <a:spLocks/>
          </p:cNvSpPr>
          <p:nvPr/>
        </p:nvSpPr>
        <p:spPr bwMode="auto">
          <a:xfrm>
            <a:off x="2309813" y="1114425"/>
            <a:ext cx="312737" cy="323850"/>
          </a:xfrm>
          <a:custGeom>
            <a:avLst/>
            <a:gdLst>
              <a:gd name="T0" fmla="*/ 383063118 w 197"/>
              <a:gd name="T1" fmla="*/ 0 h 204"/>
              <a:gd name="T2" fmla="*/ 496469238 w 197"/>
              <a:gd name="T3" fmla="*/ 100806245 h 204"/>
              <a:gd name="T4" fmla="*/ 115927016 w 197"/>
              <a:gd name="T5" fmla="*/ 514111920 h 204"/>
              <a:gd name="T6" fmla="*/ 0 w 197"/>
              <a:gd name="T7" fmla="*/ 413305601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197"/>
              <a:gd name="T13" fmla="*/ 0 h 204"/>
              <a:gd name="T14" fmla="*/ 197 w 197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7" h="204">
                <a:moveTo>
                  <a:pt x="152" y="0"/>
                </a:moveTo>
                <a:lnTo>
                  <a:pt x="197" y="40"/>
                </a:lnTo>
                <a:lnTo>
                  <a:pt x="46" y="204"/>
                </a:lnTo>
                <a:lnTo>
                  <a:pt x="0" y="16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5" name="Freeform 135"/>
          <p:cNvSpPr>
            <a:spLocks/>
          </p:cNvSpPr>
          <p:nvPr/>
        </p:nvSpPr>
        <p:spPr bwMode="auto">
          <a:xfrm>
            <a:off x="2393950" y="3600450"/>
            <a:ext cx="217488" cy="239713"/>
          </a:xfrm>
          <a:custGeom>
            <a:avLst/>
            <a:gdLst>
              <a:gd name="T0" fmla="*/ 0 w 137"/>
              <a:gd name="T1" fmla="*/ 100806444 h 151"/>
              <a:gd name="T2" fmla="*/ 108367763 w 137"/>
              <a:gd name="T3" fmla="*/ 0 h 151"/>
              <a:gd name="T4" fmla="*/ 345262939 w 137"/>
              <a:gd name="T5" fmla="*/ 279738707 h 151"/>
              <a:gd name="T6" fmla="*/ 229335537 w 137"/>
              <a:gd name="T7" fmla="*/ 380545127 h 151"/>
              <a:gd name="T8" fmla="*/ 0 60000 65536"/>
              <a:gd name="T9" fmla="*/ 0 60000 65536"/>
              <a:gd name="T10" fmla="*/ 0 60000 65536"/>
              <a:gd name="T11" fmla="*/ 0 60000 65536"/>
              <a:gd name="T12" fmla="*/ 0 w 137"/>
              <a:gd name="T13" fmla="*/ 0 h 151"/>
              <a:gd name="T14" fmla="*/ 137 w 137"/>
              <a:gd name="T15" fmla="*/ 151 h 1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" h="151">
                <a:moveTo>
                  <a:pt x="0" y="40"/>
                </a:moveTo>
                <a:lnTo>
                  <a:pt x="43" y="0"/>
                </a:lnTo>
                <a:lnTo>
                  <a:pt x="137" y="111"/>
                </a:lnTo>
                <a:lnTo>
                  <a:pt x="91" y="151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6" name="Freeform 138"/>
          <p:cNvSpPr>
            <a:spLocks/>
          </p:cNvSpPr>
          <p:nvPr/>
        </p:nvSpPr>
        <p:spPr bwMode="auto">
          <a:xfrm>
            <a:off x="1673225" y="2270125"/>
            <a:ext cx="173038" cy="777875"/>
          </a:xfrm>
          <a:custGeom>
            <a:avLst/>
            <a:gdLst>
              <a:gd name="T0" fmla="*/ 83166192 w 109"/>
              <a:gd name="T1" fmla="*/ 1234876652 h 490"/>
              <a:gd name="T2" fmla="*/ 274698641 w 109"/>
              <a:gd name="T3" fmla="*/ 1234876652 h 490"/>
              <a:gd name="T4" fmla="*/ 274698641 w 109"/>
              <a:gd name="T5" fmla="*/ 0 h 490"/>
              <a:gd name="T6" fmla="*/ 0 w 109"/>
              <a:gd name="T7" fmla="*/ 0 h 490"/>
              <a:gd name="T8" fmla="*/ 0 60000 65536"/>
              <a:gd name="T9" fmla="*/ 0 60000 65536"/>
              <a:gd name="T10" fmla="*/ 0 60000 65536"/>
              <a:gd name="T11" fmla="*/ 0 60000 65536"/>
              <a:gd name="T12" fmla="*/ 0 w 109"/>
              <a:gd name="T13" fmla="*/ 0 h 490"/>
              <a:gd name="T14" fmla="*/ 109 w 109"/>
              <a:gd name="T15" fmla="*/ 490 h 4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9" h="490">
                <a:moveTo>
                  <a:pt x="33" y="490"/>
                </a:moveTo>
                <a:lnTo>
                  <a:pt x="109" y="490"/>
                </a:lnTo>
                <a:lnTo>
                  <a:pt x="109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7" name="Line 139"/>
          <p:cNvSpPr>
            <a:spLocks noChangeShapeType="1"/>
          </p:cNvSpPr>
          <p:nvPr/>
        </p:nvSpPr>
        <p:spPr bwMode="auto">
          <a:xfrm flipH="1">
            <a:off x="1846263" y="2659063"/>
            <a:ext cx="161448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8" name="Line 177"/>
          <p:cNvSpPr>
            <a:spLocks noChangeShapeType="1"/>
          </p:cNvSpPr>
          <p:nvPr/>
        </p:nvSpPr>
        <p:spPr bwMode="auto">
          <a:xfrm flipH="1">
            <a:off x="7138988" y="1189038"/>
            <a:ext cx="8937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9" name="Freeform 178"/>
          <p:cNvSpPr>
            <a:spLocks/>
          </p:cNvSpPr>
          <p:nvPr/>
        </p:nvSpPr>
        <p:spPr bwMode="auto">
          <a:xfrm>
            <a:off x="6337300" y="1758950"/>
            <a:ext cx="1685925" cy="152400"/>
          </a:xfrm>
          <a:custGeom>
            <a:avLst/>
            <a:gdLst>
              <a:gd name="T0" fmla="*/ 2147483647 w 1092"/>
              <a:gd name="T1" fmla="*/ 0 h 96"/>
              <a:gd name="T2" fmla="*/ 0 w 1092"/>
              <a:gd name="T3" fmla="*/ 0 h 96"/>
              <a:gd name="T4" fmla="*/ 0 w 1092"/>
              <a:gd name="T5" fmla="*/ 241935022 h 96"/>
              <a:gd name="T6" fmla="*/ 0 60000 65536"/>
              <a:gd name="T7" fmla="*/ 0 60000 65536"/>
              <a:gd name="T8" fmla="*/ 0 60000 65536"/>
              <a:gd name="T9" fmla="*/ 0 w 1092"/>
              <a:gd name="T10" fmla="*/ 0 h 96"/>
              <a:gd name="T11" fmla="*/ 1092 w 1092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92" h="96">
                <a:moveTo>
                  <a:pt x="1092" y="0"/>
                </a:moveTo>
                <a:lnTo>
                  <a:pt x="0" y="0"/>
                </a:lnTo>
                <a:lnTo>
                  <a:pt x="0" y="9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0" name="Freeform 179"/>
          <p:cNvSpPr>
            <a:spLocks/>
          </p:cNvSpPr>
          <p:nvPr/>
        </p:nvSpPr>
        <p:spPr bwMode="auto">
          <a:xfrm>
            <a:off x="7264400" y="2201863"/>
            <a:ext cx="750888" cy="1587"/>
          </a:xfrm>
          <a:custGeom>
            <a:avLst/>
            <a:gdLst>
              <a:gd name="T0" fmla="*/ 0 w 486"/>
              <a:gd name="T1" fmla="*/ 0 h 1593"/>
              <a:gd name="T2" fmla="*/ 1033631449 w 486"/>
              <a:gd name="T3" fmla="*/ 0 h 1593"/>
              <a:gd name="T4" fmla="*/ 1160149866 w 486"/>
              <a:gd name="T5" fmla="*/ 0 h 1593"/>
              <a:gd name="T6" fmla="*/ 0 60000 65536"/>
              <a:gd name="T7" fmla="*/ 0 60000 65536"/>
              <a:gd name="T8" fmla="*/ 0 60000 65536"/>
              <a:gd name="T9" fmla="*/ 0 w 486"/>
              <a:gd name="T10" fmla="*/ 0 h 1593"/>
              <a:gd name="T11" fmla="*/ 486 w 486"/>
              <a:gd name="T12" fmla="*/ 1593 h 15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6" h="1593">
                <a:moveTo>
                  <a:pt x="0" y="0"/>
                </a:moveTo>
                <a:lnTo>
                  <a:pt x="433" y="0"/>
                </a:lnTo>
                <a:lnTo>
                  <a:pt x="486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1" name="Line 180"/>
          <p:cNvSpPr>
            <a:spLocks noChangeShapeType="1"/>
          </p:cNvSpPr>
          <p:nvPr/>
        </p:nvSpPr>
        <p:spPr bwMode="auto">
          <a:xfrm flipH="1">
            <a:off x="7366000" y="2868613"/>
            <a:ext cx="64928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2" name="Freeform 181"/>
          <p:cNvSpPr>
            <a:spLocks/>
          </p:cNvSpPr>
          <p:nvPr/>
        </p:nvSpPr>
        <p:spPr bwMode="auto">
          <a:xfrm>
            <a:off x="5294313" y="1919288"/>
            <a:ext cx="2111375" cy="120650"/>
          </a:xfrm>
          <a:custGeom>
            <a:avLst/>
            <a:gdLst>
              <a:gd name="T0" fmla="*/ 2147483647 w 1367"/>
              <a:gd name="T1" fmla="*/ 191531848 h 76"/>
              <a:gd name="T2" fmla="*/ 2147483647 w 1367"/>
              <a:gd name="T3" fmla="*/ 0 h 76"/>
              <a:gd name="T4" fmla="*/ 0 w 1367"/>
              <a:gd name="T5" fmla="*/ 0 h 76"/>
              <a:gd name="T6" fmla="*/ 0 w 1367"/>
              <a:gd name="T7" fmla="*/ 191531848 h 76"/>
              <a:gd name="T8" fmla="*/ 0 60000 65536"/>
              <a:gd name="T9" fmla="*/ 0 60000 65536"/>
              <a:gd name="T10" fmla="*/ 0 60000 65536"/>
              <a:gd name="T11" fmla="*/ 0 60000 65536"/>
              <a:gd name="T12" fmla="*/ 0 w 1367"/>
              <a:gd name="T13" fmla="*/ 0 h 76"/>
              <a:gd name="T14" fmla="*/ 1367 w 1367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7" h="76">
                <a:moveTo>
                  <a:pt x="1367" y="76"/>
                </a:moveTo>
                <a:lnTo>
                  <a:pt x="1367" y="0"/>
                </a:lnTo>
                <a:lnTo>
                  <a:pt x="0" y="0"/>
                </a:lnTo>
                <a:lnTo>
                  <a:pt x="0" y="7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3" name="Freeform 183"/>
          <p:cNvSpPr>
            <a:spLocks/>
          </p:cNvSpPr>
          <p:nvPr/>
        </p:nvSpPr>
        <p:spPr bwMode="auto">
          <a:xfrm>
            <a:off x="7342188" y="3608388"/>
            <a:ext cx="168275" cy="830262"/>
          </a:xfrm>
          <a:custGeom>
            <a:avLst/>
            <a:gdLst>
              <a:gd name="T0" fmla="*/ 78650811 w 109"/>
              <a:gd name="T1" fmla="*/ 1323099565 h 521"/>
              <a:gd name="T2" fmla="*/ 259784204 w 109"/>
              <a:gd name="T3" fmla="*/ 1323099565 h 521"/>
              <a:gd name="T4" fmla="*/ 259784204 w 109"/>
              <a:gd name="T5" fmla="*/ 0 h 521"/>
              <a:gd name="T6" fmla="*/ 0 w 109"/>
              <a:gd name="T7" fmla="*/ 0 h 521"/>
              <a:gd name="T8" fmla="*/ 0 60000 65536"/>
              <a:gd name="T9" fmla="*/ 0 60000 65536"/>
              <a:gd name="T10" fmla="*/ 0 60000 65536"/>
              <a:gd name="T11" fmla="*/ 0 60000 65536"/>
              <a:gd name="T12" fmla="*/ 0 w 109"/>
              <a:gd name="T13" fmla="*/ 0 h 521"/>
              <a:gd name="T14" fmla="*/ 109 w 109"/>
              <a:gd name="T15" fmla="*/ 521 h 5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9" h="521">
                <a:moveTo>
                  <a:pt x="33" y="521"/>
                </a:moveTo>
                <a:lnTo>
                  <a:pt x="109" y="521"/>
                </a:lnTo>
                <a:lnTo>
                  <a:pt x="109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4" name="Line 184"/>
          <p:cNvSpPr>
            <a:spLocks noChangeShapeType="1"/>
          </p:cNvSpPr>
          <p:nvPr/>
        </p:nvSpPr>
        <p:spPr bwMode="auto">
          <a:xfrm flipH="1">
            <a:off x="7323138" y="2201863"/>
            <a:ext cx="441325" cy="196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5" name="Freeform 187"/>
          <p:cNvSpPr>
            <a:spLocks/>
          </p:cNvSpPr>
          <p:nvPr/>
        </p:nvSpPr>
        <p:spPr bwMode="auto">
          <a:xfrm>
            <a:off x="7099300" y="3284538"/>
            <a:ext cx="915988" cy="1587"/>
          </a:xfrm>
          <a:custGeom>
            <a:avLst/>
            <a:gdLst>
              <a:gd name="T0" fmla="*/ 0 w 592"/>
              <a:gd name="T1" fmla="*/ 0 h 1593"/>
              <a:gd name="T2" fmla="*/ 1290401044 w 592"/>
              <a:gd name="T3" fmla="*/ 0 h 1593"/>
              <a:gd name="T4" fmla="*/ 1417286992 w 592"/>
              <a:gd name="T5" fmla="*/ 0 h 1593"/>
              <a:gd name="T6" fmla="*/ 0 60000 65536"/>
              <a:gd name="T7" fmla="*/ 0 60000 65536"/>
              <a:gd name="T8" fmla="*/ 0 60000 65536"/>
              <a:gd name="T9" fmla="*/ 0 w 592"/>
              <a:gd name="T10" fmla="*/ 0 h 1593"/>
              <a:gd name="T11" fmla="*/ 592 w 592"/>
              <a:gd name="T12" fmla="*/ 1593 h 15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1593">
                <a:moveTo>
                  <a:pt x="0" y="0"/>
                </a:moveTo>
                <a:lnTo>
                  <a:pt x="539" y="0"/>
                </a:lnTo>
                <a:lnTo>
                  <a:pt x="592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6" name="Line 188"/>
          <p:cNvSpPr>
            <a:spLocks noChangeShapeType="1"/>
          </p:cNvSpPr>
          <p:nvPr/>
        </p:nvSpPr>
        <p:spPr bwMode="auto">
          <a:xfrm flipH="1">
            <a:off x="6807200" y="3284538"/>
            <a:ext cx="957263" cy="2714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7" name="Line 190"/>
          <p:cNvSpPr>
            <a:spLocks noChangeShapeType="1"/>
          </p:cNvSpPr>
          <p:nvPr/>
        </p:nvSpPr>
        <p:spPr bwMode="auto">
          <a:xfrm flipH="1">
            <a:off x="7516813" y="1189038"/>
            <a:ext cx="168275" cy="282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8" name="Line 191"/>
          <p:cNvSpPr>
            <a:spLocks noChangeShapeType="1"/>
          </p:cNvSpPr>
          <p:nvPr/>
        </p:nvSpPr>
        <p:spPr bwMode="auto">
          <a:xfrm flipH="1">
            <a:off x="7513638" y="3963988"/>
            <a:ext cx="5111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3609" name="Straight Connector 273"/>
          <p:cNvCxnSpPr>
            <a:cxnSpLocks noChangeShapeType="1"/>
          </p:cNvCxnSpPr>
          <p:nvPr/>
        </p:nvCxnSpPr>
        <p:spPr bwMode="auto">
          <a:xfrm rot="5400000">
            <a:off x="7720807" y="4853781"/>
            <a:ext cx="635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610" name="Straight Connector 274"/>
          <p:cNvCxnSpPr>
            <a:cxnSpLocks noChangeShapeType="1"/>
          </p:cNvCxnSpPr>
          <p:nvPr/>
        </p:nvCxnSpPr>
        <p:spPr bwMode="auto">
          <a:xfrm rot="5400000">
            <a:off x="7157244" y="4853781"/>
            <a:ext cx="635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611" name="Straight Connector 275"/>
          <p:cNvCxnSpPr>
            <a:cxnSpLocks noChangeShapeType="1"/>
          </p:cNvCxnSpPr>
          <p:nvPr/>
        </p:nvCxnSpPr>
        <p:spPr bwMode="auto">
          <a:xfrm>
            <a:off x="7194550" y="4851400"/>
            <a:ext cx="55562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612" name="Straight Connector 282"/>
          <p:cNvCxnSpPr>
            <a:cxnSpLocks noChangeShapeType="1"/>
          </p:cNvCxnSpPr>
          <p:nvPr/>
        </p:nvCxnSpPr>
        <p:spPr bwMode="auto">
          <a:xfrm rot="5400000">
            <a:off x="3045619" y="4842669"/>
            <a:ext cx="635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613" name="Straight Connector 283"/>
          <p:cNvCxnSpPr>
            <a:cxnSpLocks noChangeShapeType="1"/>
          </p:cNvCxnSpPr>
          <p:nvPr/>
        </p:nvCxnSpPr>
        <p:spPr bwMode="auto">
          <a:xfrm rot="5400000">
            <a:off x="2378869" y="4842669"/>
            <a:ext cx="635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614" name="Straight Connector 284"/>
          <p:cNvCxnSpPr>
            <a:cxnSpLocks noChangeShapeType="1"/>
          </p:cNvCxnSpPr>
          <p:nvPr/>
        </p:nvCxnSpPr>
        <p:spPr bwMode="auto">
          <a:xfrm>
            <a:off x="2416175" y="4840288"/>
            <a:ext cx="65722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Table 17.5a</a:t>
            </a:r>
          </a:p>
        </p:txBody>
      </p:sp>
      <p:pic>
        <p:nvPicPr>
          <p:cNvPr id="24579" name="Picture 7" descr="sal03717_t17_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42925"/>
            <a:ext cx="86868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Table 17.5b</a:t>
            </a:r>
          </a:p>
        </p:txBody>
      </p:sp>
      <p:pic>
        <p:nvPicPr>
          <p:cNvPr id="25603" name="Picture 4" descr="sal03717_t17_0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7075" y="230188"/>
            <a:ext cx="5148263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Table 17.1</a:t>
            </a:r>
          </a:p>
        </p:txBody>
      </p:sp>
      <p:pic>
        <p:nvPicPr>
          <p:cNvPr id="8195" name="Picture 6" descr="sal03717_t17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938" y="390525"/>
            <a:ext cx="7604125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Table 17.6</a:t>
            </a:r>
          </a:p>
        </p:txBody>
      </p:sp>
      <p:pic>
        <p:nvPicPr>
          <p:cNvPr id="26627" name="Picture 6" descr="sal03717_t17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2263" y="217488"/>
            <a:ext cx="3419475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17.14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701675" y="1054100"/>
            <a:ext cx="77406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7652" name="Picture 4" descr="sal03717_17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" y="1306513"/>
            <a:ext cx="8647113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75"/>
          <p:cNvSpPr txBox="1">
            <a:spLocks noChangeArrowheads="1"/>
          </p:cNvSpPr>
          <p:nvPr/>
        </p:nvSpPr>
        <p:spPr bwMode="auto">
          <a:xfrm>
            <a:off x="1981200" y="1625600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OH</a:t>
            </a:r>
          </a:p>
        </p:txBody>
      </p:sp>
      <p:sp>
        <p:nvSpPr>
          <p:cNvPr id="27654" name="Text Box 77"/>
          <p:cNvSpPr txBox="1">
            <a:spLocks noChangeArrowheads="1"/>
          </p:cNvSpPr>
          <p:nvPr/>
        </p:nvSpPr>
        <p:spPr bwMode="auto">
          <a:xfrm>
            <a:off x="1755775" y="1778000"/>
            <a:ext cx="4127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7655" name="Text Box 78"/>
          <p:cNvSpPr txBox="1">
            <a:spLocks noChangeArrowheads="1"/>
          </p:cNvSpPr>
          <p:nvPr/>
        </p:nvSpPr>
        <p:spPr bwMode="auto">
          <a:xfrm>
            <a:off x="1079500" y="2165350"/>
            <a:ext cx="3444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7656" name="Text Box 79"/>
          <p:cNvSpPr txBox="1">
            <a:spLocks noChangeArrowheads="1"/>
          </p:cNvSpPr>
          <p:nvPr/>
        </p:nvSpPr>
        <p:spPr bwMode="auto">
          <a:xfrm>
            <a:off x="460375" y="2781300"/>
            <a:ext cx="200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</a:t>
            </a:r>
          </a:p>
        </p:txBody>
      </p:sp>
      <p:sp>
        <p:nvSpPr>
          <p:cNvPr id="27657" name="Text Box 80"/>
          <p:cNvSpPr txBox="1">
            <a:spLocks noChangeArrowheads="1"/>
          </p:cNvSpPr>
          <p:nvPr/>
        </p:nvSpPr>
        <p:spPr bwMode="auto">
          <a:xfrm>
            <a:off x="1016000" y="3136900"/>
            <a:ext cx="9699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Testosterone</a:t>
            </a:r>
          </a:p>
        </p:txBody>
      </p:sp>
      <p:sp>
        <p:nvSpPr>
          <p:cNvPr id="27658" name="Text Box 81"/>
          <p:cNvSpPr txBox="1">
            <a:spLocks noChangeArrowheads="1"/>
          </p:cNvSpPr>
          <p:nvPr/>
        </p:nvSpPr>
        <p:spPr bwMode="auto">
          <a:xfrm>
            <a:off x="3813175" y="146050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</a:t>
            </a:r>
          </a:p>
        </p:txBody>
      </p:sp>
      <p:sp>
        <p:nvSpPr>
          <p:cNvPr id="27659" name="Text Box 83"/>
          <p:cNvSpPr txBox="1">
            <a:spLocks noChangeArrowheads="1"/>
          </p:cNvSpPr>
          <p:nvPr/>
        </p:nvSpPr>
        <p:spPr bwMode="auto">
          <a:xfrm>
            <a:off x="3406775" y="1752600"/>
            <a:ext cx="3444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</a:t>
            </a:r>
            <a:r>
              <a:rPr lang="en-US" sz="1100" baseline="-25000"/>
              <a:t>2</a:t>
            </a:r>
            <a:r>
              <a:rPr lang="en-US" sz="1100"/>
              <a:t>N</a:t>
            </a:r>
          </a:p>
        </p:txBody>
      </p:sp>
      <p:sp>
        <p:nvSpPr>
          <p:cNvPr id="27660" name="Text Box 85"/>
          <p:cNvSpPr txBox="1">
            <a:spLocks noChangeArrowheads="1"/>
          </p:cNvSpPr>
          <p:nvPr/>
        </p:nvSpPr>
        <p:spPr bwMode="auto">
          <a:xfrm>
            <a:off x="3835400" y="2012950"/>
            <a:ext cx="3444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2</a:t>
            </a:r>
          </a:p>
        </p:txBody>
      </p:sp>
      <p:sp>
        <p:nvSpPr>
          <p:cNvPr id="27661" name="Text Box 86"/>
          <p:cNvSpPr txBox="1">
            <a:spLocks noChangeArrowheads="1"/>
          </p:cNvSpPr>
          <p:nvPr/>
        </p:nvSpPr>
        <p:spPr bwMode="auto">
          <a:xfrm>
            <a:off x="3813175" y="2971800"/>
            <a:ext cx="200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</a:t>
            </a:r>
          </a:p>
        </p:txBody>
      </p:sp>
      <p:sp>
        <p:nvSpPr>
          <p:cNvPr id="27662" name="Text Box 87"/>
          <p:cNvSpPr txBox="1">
            <a:spLocks noChangeArrowheads="1"/>
          </p:cNvSpPr>
          <p:nvPr/>
        </p:nvSpPr>
        <p:spPr bwMode="auto">
          <a:xfrm>
            <a:off x="4102100" y="1752600"/>
            <a:ext cx="5111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COOH</a:t>
            </a:r>
          </a:p>
        </p:txBody>
      </p:sp>
      <p:sp>
        <p:nvSpPr>
          <p:cNvPr id="27663" name="Text Box 88"/>
          <p:cNvSpPr txBox="1">
            <a:spLocks noChangeArrowheads="1"/>
          </p:cNvSpPr>
          <p:nvPr/>
        </p:nvSpPr>
        <p:spPr bwMode="auto">
          <a:xfrm>
            <a:off x="3825875" y="3921125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OH</a:t>
            </a:r>
          </a:p>
        </p:txBody>
      </p:sp>
      <p:sp>
        <p:nvSpPr>
          <p:cNvPr id="27664" name="Text Box 90"/>
          <p:cNvSpPr txBox="1">
            <a:spLocks noChangeArrowheads="1"/>
          </p:cNvSpPr>
          <p:nvPr/>
        </p:nvSpPr>
        <p:spPr bwMode="auto">
          <a:xfrm>
            <a:off x="3463925" y="2717800"/>
            <a:ext cx="1301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I</a:t>
            </a:r>
          </a:p>
        </p:txBody>
      </p:sp>
      <p:sp>
        <p:nvSpPr>
          <p:cNvPr id="27665" name="Text Box 92"/>
          <p:cNvSpPr txBox="1">
            <a:spLocks noChangeArrowheads="1"/>
          </p:cNvSpPr>
          <p:nvPr/>
        </p:nvSpPr>
        <p:spPr bwMode="auto">
          <a:xfrm>
            <a:off x="1816100" y="3854450"/>
            <a:ext cx="3444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7666" name="Text Box 93"/>
          <p:cNvSpPr txBox="1">
            <a:spLocks noChangeArrowheads="1"/>
          </p:cNvSpPr>
          <p:nvPr/>
        </p:nvSpPr>
        <p:spPr bwMode="auto">
          <a:xfrm>
            <a:off x="415925" y="4859338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HO</a:t>
            </a:r>
          </a:p>
        </p:txBody>
      </p:sp>
      <p:sp>
        <p:nvSpPr>
          <p:cNvPr id="27667" name="Text Box 94"/>
          <p:cNvSpPr txBox="1">
            <a:spLocks noChangeArrowheads="1"/>
          </p:cNvSpPr>
          <p:nvPr/>
        </p:nvSpPr>
        <p:spPr bwMode="auto">
          <a:xfrm>
            <a:off x="1130300" y="5232400"/>
            <a:ext cx="6889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Estradiol</a:t>
            </a:r>
          </a:p>
        </p:txBody>
      </p:sp>
      <p:sp>
        <p:nvSpPr>
          <p:cNvPr id="27668" name="Text Box 95"/>
          <p:cNvSpPr txBox="1">
            <a:spLocks noChangeArrowheads="1"/>
          </p:cNvSpPr>
          <p:nvPr/>
        </p:nvSpPr>
        <p:spPr bwMode="auto">
          <a:xfrm>
            <a:off x="431800" y="5549900"/>
            <a:ext cx="8588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(a) Steroids</a:t>
            </a:r>
          </a:p>
        </p:txBody>
      </p:sp>
      <p:sp>
        <p:nvSpPr>
          <p:cNvPr id="27669" name="Text Box 96"/>
          <p:cNvSpPr txBox="1">
            <a:spLocks noChangeArrowheads="1"/>
          </p:cNvSpPr>
          <p:nvPr/>
        </p:nvSpPr>
        <p:spPr bwMode="auto">
          <a:xfrm>
            <a:off x="2730500" y="5549900"/>
            <a:ext cx="11620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(b) Monoamines</a:t>
            </a:r>
          </a:p>
        </p:txBody>
      </p:sp>
      <p:sp>
        <p:nvSpPr>
          <p:cNvPr id="27670" name="Text Box 97"/>
          <p:cNvSpPr txBox="1">
            <a:spLocks noChangeArrowheads="1"/>
          </p:cNvSpPr>
          <p:nvPr/>
        </p:nvSpPr>
        <p:spPr bwMode="auto">
          <a:xfrm>
            <a:off x="5410200" y="5549900"/>
            <a:ext cx="8826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(c) Peptides</a:t>
            </a:r>
          </a:p>
        </p:txBody>
      </p:sp>
      <p:sp>
        <p:nvSpPr>
          <p:cNvPr id="27671" name="Text Box 98"/>
          <p:cNvSpPr txBox="1">
            <a:spLocks noChangeArrowheads="1"/>
          </p:cNvSpPr>
          <p:nvPr/>
        </p:nvSpPr>
        <p:spPr bwMode="auto">
          <a:xfrm>
            <a:off x="6870700" y="5232400"/>
            <a:ext cx="5413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Insulin</a:t>
            </a:r>
          </a:p>
        </p:txBody>
      </p:sp>
      <p:sp>
        <p:nvSpPr>
          <p:cNvPr id="27672" name="Text Box 99"/>
          <p:cNvSpPr txBox="1">
            <a:spLocks noChangeArrowheads="1"/>
          </p:cNvSpPr>
          <p:nvPr/>
        </p:nvSpPr>
        <p:spPr bwMode="auto">
          <a:xfrm>
            <a:off x="6788150" y="2463800"/>
            <a:ext cx="6889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Oxytocin</a:t>
            </a:r>
          </a:p>
        </p:txBody>
      </p:sp>
      <p:sp>
        <p:nvSpPr>
          <p:cNvPr id="27673" name="Text Box 100"/>
          <p:cNvSpPr txBox="1">
            <a:spLocks noChangeArrowheads="1"/>
          </p:cNvSpPr>
          <p:nvPr/>
        </p:nvSpPr>
        <p:spPr bwMode="auto">
          <a:xfrm>
            <a:off x="3594100" y="4140200"/>
            <a:ext cx="7604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Thyroxine</a:t>
            </a:r>
          </a:p>
        </p:txBody>
      </p:sp>
      <p:sp>
        <p:nvSpPr>
          <p:cNvPr id="27674" name="Text Box 101"/>
          <p:cNvSpPr txBox="1">
            <a:spLocks noChangeArrowheads="1"/>
          </p:cNvSpPr>
          <p:nvPr/>
        </p:nvSpPr>
        <p:spPr bwMode="auto">
          <a:xfrm>
            <a:off x="3543300" y="5232400"/>
            <a:ext cx="9001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Epinephrine</a:t>
            </a:r>
          </a:p>
        </p:txBody>
      </p:sp>
      <p:sp>
        <p:nvSpPr>
          <p:cNvPr id="27675" name="Text Box 102"/>
          <p:cNvSpPr txBox="1">
            <a:spLocks noChangeArrowheads="1"/>
          </p:cNvSpPr>
          <p:nvPr/>
        </p:nvSpPr>
        <p:spPr bwMode="auto">
          <a:xfrm>
            <a:off x="2044700" y="3721100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OH</a:t>
            </a:r>
          </a:p>
        </p:txBody>
      </p:sp>
      <p:sp>
        <p:nvSpPr>
          <p:cNvPr id="27676" name="Text Box 103"/>
          <p:cNvSpPr txBox="1">
            <a:spLocks noChangeArrowheads="1"/>
          </p:cNvSpPr>
          <p:nvPr/>
        </p:nvSpPr>
        <p:spPr bwMode="auto">
          <a:xfrm>
            <a:off x="3746500" y="4495800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OH</a:t>
            </a:r>
          </a:p>
        </p:txBody>
      </p:sp>
      <p:sp>
        <p:nvSpPr>
          <p:cNvPr id="27677" name="Text Box 104"/>
          <p:cNvSpPr txBox="1">
            <a:spLocks noChangeArrowheads="1"/>
          </p:cNvSpPr>
          <p:nvPr/>
        </p:nvSpPr>
        <p:spPr bwMode="auto">
          <a:xfrm>
            <a:off x="2755900" y="4787900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HO</a:t>
            </a:r>
          </a:p>
        </p:txBody>
      </p:sp>
      <p:sp>
        <p:nvSpPr>
          <p:cNvPr id="27678" name="Text Box 105"/>
          <p:cNvSpPr txBox="1">
            <a:spLocks noChangeArrowheads="1"/>
          </p:cNvSpPr>
          <p:nvPr/>
        </p:nvSpPr>
        <p:spPr bwMode="auto">
          <a:xfrm>
            <a:off x="2946400" y="5156200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HO</a:t>
            </a:r>
          </a:p>
        </p:txBody>
      </p:sp>
      <p:sp>
        <p:nvSpPr>
          <p:cNvPr id="27679" name="Text Box 106"/>
          <p:cNvSpPr txBox="1">
            <a:spLocks noChangeArrowheads="1"/>
          </p:cNvSpPr>
          <p:nvPr/>
        </p:nvSpPr>
        <p:spPr bwMode="auto">
          <a:xfrm>
            <a:off x="3746500" y="4787900"/>
            <a:ext cx="2952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</a:p>
        </p:txBody>
      </p:sp>
      <p:sp>
        <p:nvSpPr>
          <p:cNvPr id="27680" name="Text Box 107"/>
          <p:cNvSpPr txBox="1">
            <a:spLocks noChangeArrowheads="1"/>
          </p:cNvSpPr>
          <p:nvPr/>
        </p:nvSpPr>
        <p:spPr bwMode="auto">
          <a:xfrm>
            <a:off x="4102100" y="4787900"/>
            <a:ext cx="3444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2</a:t>
            </a:r>
          </a:p>
        </p:txBody>
      </p:sp>
      <p:sp>
        <p:nvSpPr>
          <p:cNvPr id="27681" name="Text Box 108"/>
          <p:cNvSpPr txBox="1">
            <a:spLocks noChangeArrowheads="1"/>
          </p:cNvSpPr>
          <p:nvPr/>
        </p:nvSpPr>
        <p:spPr bwMode="auto">
          <a:xfrm>
            <a:off x="4508500" y="4787900"/>
            <a:ext cx="2952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NH</a:t>
            </a:r>
          </a:p>
        </p:txBody>
      </p:sp>
      <p:sp>
        <p:nvSpPr>
          <p:cNvPr id="27682" name="Text Box 109"/>
          <p:cNvSpPr txBox="1">
            <a:spLocks noChangeArrowheads="1"/>
          </p:cNvSpPr>
          <p:nvPr/>
        </p:nvSpPr>
        <p:spPr bwMode="auto">
          <a:xfrm>
            <a:off x="4851400" y="4787900"/>
            <a:ext cx="3444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2</a:t>
            </a:r>
          </a:p>
        </p:txBody>
      </p:sp>
      <p:sp>
        <p:nvSpPr>
          <p:cNvPr id="27683" name="Text Box 110"/>
          <p:cNvSpPr txBox="1">
            <a:spLocks noChangeArrowheads="1"/>
          </p:cNvSpPr>
          <p:nvPr/>
        </p:nvSpPr>
        <p:spPr bwMode="auto">
          <a:xfrm>
            <a:off x="3470275" y="3663950"/>
            <a:ext cx="1301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I</a:t>
            </a:r>
          </a:p>
        </p:txBody>
      </p:sp>
      <p:sp>
        <p:nvSpPr>
          <p:cNvPr id="27684" name="Text Box 111"/>
          <p:cNvSpPr txBox="1">
            <a:spLocks noChangeArrowheads="1"/>
          </p:cNvSpPr>
          <p:nvPr/>
        </p:nvSpPr>
        <p:spPr bwMode="auto">
          <a:xfrm>
            <a:off x="4230688" y="3687763"/>
            <a:ext cx="1301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I</a:t>
            </a:r>
          </a:p>
        </p:txBody>
      </p:sp>
      <p:sp>
        <p:nvSpPr>
          <p:cNvPr id="27685" name="Text Box 112"/>
          <p:cNvSpPr txBox="1">
            <a:spLocks noChangeArrowheads="1"/>
          </p:cNvSpPr>
          <p:nvPr/>
        </p:nvSpPr>
        <p:spPr bwMode="auto">
          <a:xfrm>
            <a:off x="4237038" y="2719388"/>
            <a:ext cx="1301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I</a:t>
            </a:r>
          </a:p>
        </p:txBody>
      </p:sp>
      <p:sp>
        <p:nvSpPr>
          <p:cNvPr id="27686" name="Text Box 41"/>
          <p:cNvSpPr txBox="1">
            <a:spLocks noChangeArrowheads="1"/>
          </p:cNvSpPr>
          <p:nvPr/>
        </p:nvSpPr>
        <p:spPr bwMode="auto">
          <a:xfrm>
            <a:off x="3835400" y="1743075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17.15</a:t>
            </a: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701675" y="10795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8676" name="Picture 6" descr="sal03717_17_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4763" y="387350"/>
            <a:ext cx="6508750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116"/>
          <p:cNvSpPr txBox="1">
            <a:spLocks noChangeArrowheads="1"/>
          </p:cNvSpPr>
          <p:nvPr/>
        </p:nvSpPr>
        <p:spPr bwMode="auto">
          <a:xfrm>
            <a:off x="7056438" y="2444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678" name="Freeform 10"/>
          <p:cNvSpPr>
            <a:spLocks/>
          </p:cNvSpPr>
          <p:nvPr/>
        </p:nvSpPr>
        <p:spPr bwMode="auto">
          <a:xfrm>
            <a:off x="5132388" y="1282700"/>
            <a:ext cx="144462" cy="87313"/>
          </a:xfrm>
          <a:custGeom>
            <a:avLst/>
            <a:gdLst>
              <a:gd name="T0" fmla="*/ 2147483647 w 91"/>
              <a:gd name="T1" fmla="*/ 2147483647 h 55"/>
              <a:gd name="T2" fmla="*/ 0 w 91"/>
              <a:gd name="T3" fmla="*/ 0 h 55"/>
              <a:gd name="T4" fmla="*/ 2147483647 w 91"/>
              <a:gd name="T5" fmla="*/ 0 h 55"/>
              <a:gd name="T6" fmla="*/ 2147483647 w 91"/>
              <a:gd name="T7" fmla="*/ 0 h 55"/>
              <a:gd name="T8" fmla="*/ 2147483647 w 91"/>
              <a:gd name="T9" fmla="*/ 2147483647 h 55"/>
              <a:gd name="T10" fmla="*/ 2147483647 w 91"/>
              <a:gd name="T11" fmla="*/ 2147483647 h 55"/>
              <a:gd name="T12" fmla="*/ 2147483647 w 91"/>
              <a:gd name="T13" fmla="*/ 2147483647 h 55"/>
              <a:gd name="T14" fmla="*/ 2147483647 w 91"/>
              <a:gd name="T15" fmla="*/ 2147483647 h 55"/>
              <a:gd name="T16" fmla="*/ 2147483647 w 91"/>
              <a:gd name="T17" fmla="*/ 2147483647 h 55"/>
              <a:gd name="T18" fmla="*/ 0 w 91"/>
              <a:gd name="T19" fmla="*/ 2147483647 h 55"/>
              <a:gd name="T20" fmla="*/ 2147483647 w 91"/>
              <a:gd name="T21" fmla="*/ 2147483647 h 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1"/>
              <a:gd name="T34" fmla="*/ 0 h 55"/>
              <a:gd name="T35" fmla="*/ 91 w 91"/>
              <a:gd name="T36" fmla="*/ 55 h 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1" h="55">
                <a:moveTo>
                  <a:pt x="17" y="26"/>
                </a:moveTo>
                <a:lnTo>
                  <a:pt x="0" y="0"/>
                </a:lnTo>
                <a:lnTo>
                  <a:pt x="2" y="0"/>
                </a:lnTo>
                <a:lnTo>
                  <a:pt x="40" y="11"/>
                </a:lnTo>
                <a:lnTo>
                  <a:pt x="91" y="26"/>
                </a:lnTo>
                <a:lnTo>
                  <a:pt x="40" y="41"/>
                </a:lnTo>
                <a:lnTo>
                  <a:pt x="2" y="55"/>
                </a:lnTo>
                <a:lnTo>
                  <a:pt x="0" y="53"/>
                </a:lnTo>
                <a:lnTo>
                  <a:pt x="17" y="26"/>
                </a:lnTo>
                <a:close/>
              </a:path>
            </a:pathLst>
          </a:custGeom>
          <a:solidFill>
            <a:srgbClr val="ED1162"/>
          </a:solidFill>
          <a:ln w="3175">
            <a:solidFill>
              <a:srgbClr val="ED116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9" name="Line 11"/>
          <p:cNvSpPr>
            <a:spLocks noChangeShapeType="1"/>
          </p:cNvSpPr>
          <p:nvPr/>
        </p:nvSpPr>
        <p:spPr bwMode="auto">
          <a:xfrm>
            <a:off x="4398963" y="1323975"/>
            <a:ext cx="787400" cy="1588"/>
          </a:xfrm>
          <a:prstGeom prst="line">
            <a:avLst/>
          </a:prstGeom>
          <a:noFill/>
          <a:ln w="19050">
            <a:solidFill>
              <a:srgbClr val="ED116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0" name="Freeform 12"/>
          <p:cNvSpPr>
            <a:spLocks/>
          </p:cNvSpPr>
          <p:nvPr/>
        </p:nvSpPr>
        <p:spPr bwMode="auto">
          <a:xfrm>
            <a:off x="2232025" y="3024188"/>
            <a:ext cx="87313" cy="144462"/>
          </a:xfrm>
          <a:custGeom>
            <a:avLst/>
            <a:gdLst>
              <a:gd name="T0" fmla="*/ 2147483647 w 55"/>
              <a:gd name="T1" fmla="*/ 2147483647 h 91"/>
              <a:gd name="T2" fmla="*/ 2147483647 w 55"/>
              <a:gd name="T3" fmla="*/ 0 h 91"/>
              <a:gd name="T4" fmla="*/ 2147483647 w 55"/>
              <a:gd name="T5" fmla="*/ 2147483647 h 91"/>
              <a:gd name="T6" fmla="*/ 2147483647 w 55"/>
              <a:gd name="T7" fmla="*/ 2147483647 h 91"/>
              <a:gd name="T8" fmla="*/ 2147483647 w 55"/>
              <a:gd name="T9" fmla="*/ 2147483647 h 91"/>
              <a:gd name="T10" fmla="*/ 2147483647 w 55"/>
              <a:gd name="T11" fmla="*/ 2147483647 h 91"/>
              <a:gd name="T12" fmla="*/ 2147483647 w 55"/>
              <a:gd name="T13" fmla="*/ 2147483647 h 91"/>
              <a:gd name="T14" fmla="*/ 2147483647 w 55"/>
              <a:gd name="T15" fmla="*/ 2147483647 h 91"/>
              <a:gd name="T16" fmla="*/ 0 w 55"/>
              <a:gd name="T17" fmla="*/ 2147483647 h 91"/>
              <a:gd name="T18" fmla="*/ 2147483647 w 55"/>
              <a:gd name="T19" fmla="*/ 0 h 91"/>
              <a:gd name="T20" fmla="*/ 2147483647 w 55"/>
              <a:gd name="T21" fmla="*/ 2147483647 h 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91"/>
              <a:gd name="T35" fmla="*/ 55 w 55"/>
              <a:gd name="T36" fmla="*/ 91 h 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91">
                <a:moveTo>
                  <a:pt x="28" y="17"/>
                </a:moveTo>
                <a:lnTo>
                  <a:pt x="55" y="0"/>
                </a:lnTo>
                <a:lnTo>
                  <a:pt x="55" y="2"/>
                </a:lnTo>
                <a:lnTo>
                  <a:pt x="44" y="40"/>
                </a:lnTo>
                <a:lnTo>
                  <a:pt x="28" y="91"/>
                </a:lnTo>
                <a:lnTo>
                  <a:pt x="13" y="40"/>
                </a:lnTo>
                <a:lnTo>
                  <a:pt x="0" y="2"/>
                </a:lnTo>
                <a:lnTo>
                  <a:pt x="2" y="0"/>
                </a:lnTo>
                <a:lnTo>
                  <a:pt x="28" y="17"/>
                </a:lnTo>
                <a:close/>
              </a:path>
            </a:pathLst>
          </a:custGeom>
          <a:solidFill>
            <a:srgbClr val="ED1162"/>
          </a:solidFill>
          <a:ln w="3175">
            <a:solidFill>
              <a:srgbClr val="ED116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1" name="Freeform 13"/>
          <p:cNvSpPr>
            <a:spLocks/>
          </p:cNvSpPr>
          <p:nvPr/>
        </p:nvSpPr>
        <p:spPr bwMode="auto">
          <a:xfrm>
            <a:off x="4730750" y="3024188"/>
            <a:ext cx="87313" cy="144462"/>
          </a:xfrm>
          <a:custGeom>
            <a:avLst/>
            <a:gdLst>
              <a:gd name="T0" fmla="*/ 2147483647 w 55"/>
              <a:gd name="T1" fmla="*/ 2147483647 h 91"/>
              <a:gd name="T2" fmla="*/ 2147483647 w 55"/>
              <a:gd name="T3" fmla="*/ 0 h 91"/>
              <a:gd name="T4" fmla="*/ 2147483647 w 55"/>
              <a:gd name="T5" fmla="*/ 2147483647 h 91"/>
              <a:gd name="T6" fmla="*/ 2147483647 w 55"/>
              <a:gd name="T7" fmla="*/ 2147483647 h 91"/>
              <a:gd name="T8" fmla="*/ 2147483647 w 55"/>
              <a:gd name="T9" fmla="*/ 2147483647 h 91"/>
              <a:gd name="T10" fmla="*/ 2147483647 w 55"/>
              <a:gd name="T11" fmla="*/ 2147483647 h 91"/>
              <a:gd name="T12" fmla="*/ 2147483647 w 55"/>
              <a:gd name="T13" fmla="*/ 2147483647 h 91"/>
              <a:gd name="T14" fmla="*/ 2147483647 w 55"/>
              <a:gd name="T15" fmla="*/ 2147483647 h 91"/>
              <a:gd name="T16" fmla="*/ 0 w 55"/>
              <a:gd name="T17" fmla="*/ 2147483647 h 91"/>
              <a:gd name="T18" fmla="*/ 0 w 55"/>
              <a:gd name="T19" fmla="*/ 0 h 91"/>
              <a:gd name="T20" fmla="*/ 2147483647 w 55"/>
              <a:gd name="T21" fmla="*/ 2147483647 h 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91"/>
              <a:gd name="T35" fmla="*/ 55 w 55"/>
              <a:gd name="T36" fmla="*/ 91 h 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91">
                <a:moveTo>
                  <a:pt x="27" y="17"/>
                </a:moveTo>
                <a:lnTo>
                  <a:pt x="54" y="0"/>
                </a:lnTo>
                <a:lnTo>
                  <a:pt x="55" y="2"/>
                </a:lnTo>
                <a:lnTo>
                  <a:pt x="42" y="40"/>
                </a:lnTo>
                <a:lnTo>
                  <a:pt x="27" y="91"/>
                </a:lnTo>
                <a:lnTo>
                  <a:pt x="12" y="40"/>
                </a:lnTo>
                <a:lnTo>
                  <a:pt x="0" y="2"/>
                </a:lnTo>
                <a:lnTo>
                  <a:pt x="0" y="0"/>
                </a:lnTo>
                <a:lnTo>
                  <a:pt x="27" y="17"/>
                </a:lnTo>
                <a:close/>
              </a:path>
            </a:pathLst>
          </a:custGeom>
          <a:solidFill>
            <a:srgbClr val="ED1162"/>
          </a:solidFill>
          <a:ln w="3175">
            <a:solidFill>
              <a:srgbClr val="ED116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2" name="Freeform 14"/>
          <p:cNvSpPr>
            <a:spLocks/>
          </p:cNvSpPr>
          <p:nvPr/>
        </p:nvSpPr>
        <p:spPr bwMode="auto">
          <a:xfrm>
            <a:off x="4783138" y="2138363"/>
            <a:ext cx="1954212" cy="942975"/>
          </a:xfrm>
          <a:custGeom>
            <a:avLst/>
            <a:gdLst>
              <a:gd name="T0" fmla="*/ 0 w 1231"/>
              <a:gd name="T1" fmla="*/ 2147483647 h 594"/>
              <a:gd name="T2" fmla="*/ 0 w 1231"/>
              <a:gd name="T3" fmla="*/ 2147483647 h 594"/>
              <a:gd name="T4" fmla="*/ 2147483647 w 1231"/>
              <a:gd name="T5" fmla="*/ 2147483647 h 594"/>
              <a:gd name="T6" fmla="*/ 2147483647 w 1231"/>
              <a:gd name="T7" fmla="*/ 0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31"/>
              <a:gd name="T13" fmla="*/ 0 h 594"/>
              <a:gd name="T14" fmla="*/ 1231 w 123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31" h="594">
                <a:moveTo>
                  <a:pt x="0" y="594"/>
                </a:moveTo>
                <a:lnTo>
                  <a:pt x="0" y="180"/>
                </a:lnTo>
                <a:lnTo>
                  <a:pt x="1231" y="180"/>
                </a:lnTo>
                <a:lnTo>
                  <a:pt x="1231" y="0"/>
                </a:lnTo>
              </a:path>
            </a:pathLst>
          </a:custGeom>
          <a:noFill/>
          <a:ln w="19050">
            <a:solidFill>
              <a:srgbClr val="ED116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3" name="Freeform 15"/>
          <p:cNvSpPr>
            <a:spLocks/>
          </p:cNvSpPr>
          <p:nvPr/>
        </p:nvSpPr>
        <p:spPr bwMode="auto">
          <a:xfrm>
            <a:off x="7237413" y="3024188"/>
            <a:ext cx="87312" cy="144462"/>
          </a:xfrm>
          <a:custGeom>
            <a:avLst/>
            <a:gdLst>
              <a:gd name="T0" fmla="*/ 2147483647 w 55"/>
              <a:gd name="T1" fmla="*/ 2147483647 h 91"/>
              <a:gd name="T2" fmla="*/ 2147483647 w 55"/>
              <a:gd name="T3" fmla="*/ 0 h 91"/>
              <a:gd name="T4" fmla="*/ 2147483647 w 55"/>
              <a:gd name="T5" fmla="*/ 2147483647 h 91"/>
              <a:gd name="T6" fmla="*/ 2147483647 w 55"/>
              <a:gd name="T7" fmla="*/ 2147483647 h 91"/>
              <a:gd name="T8" fmla="*/ 2147483647 w 55"/>
              <a:gd name="T9" fmla="*/ 2147483647 h 91"/>
              <a:gd name="T10" fmla="*/ 2147483647 w 55"/>
              <a:gd name="T11" fmla="*/ 2147483647 h 91"/>
              <a:gd name="T12" fmla="*/ 2147483647 w 55"/>
              <a:gd name="T13" fmla="*/ 2147483647 h 91"/>
              <a:gd name="T14" fmla="*/ 2147483647 w 55"/>
              <a:gd name="T15" fmla="*/ 2147483647 h 91"/>
              <a:gd name="T16" fmla="*/ 0 w 55"/>
              <a:gd name="T17" fmla="*/ 2147483647 h 91"/>
              <a:gd name="T18" fmla="*/ 0 w 55"/>
              <a:gd name="T19" fmla="*/ 0 h 91"/>
              <a:gd name="T20" fmla="*/ 2147483647 w 55"/>
              <a:gd name="T21" fmla="*/ 2147483647 h 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91"/>
              <a:gd name="T35" fmla="*/ 55 w 55"/>
              <a:gd name="T36" fmla="*/ 91 h 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91">
                <a:moveTo>
                  <a:pt x="26" y="17"/>
                </a:moveTo>
                <a:lnTo>
                  <a:pt x="55" y="0"/>
                </a:lnTo>
                <a:lnTo>
                  <a:pt x="55" y="2"/>
                </a:lnTo>
                <a:lnTo>
                  <a:pt x="42" y="40"/>
                </a:lnTo>
                <a:lnTo>
                  <a:pt x="26" y="91"/>
                </a:lnTo>
                <a:lnTo>
                  <a:pt x="11" y="40"/>
                </a:lnTo>
                <a:lnTo>
                  <a:pt x="0" y="2"/>
                </a:lnTo>
                <a:lnTo>
                  <a:pt x="0" y="0"/>
                </a:lnTo>
                <a:lnTo>
                  <a:pt x="26" y="17"/>
                </a:lnTo>
                <a:close/>
              </a:path>
            </a:pathLst>
          </a:custGeom>
          <a:solidFill>
            <a:srgbClr val="ED1162"/>
          </a:solidFill>
          <a:ln w="3175">
            <a:solidFill>
              <a:srgbClr val="ED116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4" name="Freeform 16"/>
          <p:cNvSpPr>
            <a:spLocks/>
          </p:cNvSpPr>
          <p:nvPr/>
        </p:nvSpPr>
        <p:spPr bwMode="auto">
          <a:xfrm>
            <a:off x="2284413" y="2801938"/>
            <a:ext cx="4994275" cy="279400"/>
          </a:xfrm>
          <a:custGeom>
            <a:avLst/>
            <a:gdLst>
              <a:gd name="T0" fmla="*/ 2147483647 w 3145"/>
              <a:gd name="T1" fmla="*/ 2147483647 h 176"/>
              <a:gd name="T2" fmla="*/ 2147483647 w 3145"/>
              <a:gd name="T3" fmla="*/ 0 h 176"/>
              <a:gd name="T4" fmla="*/ 0 w 3145"/>
              <a:gd name="T5" fmla="*/ 0 h 176"/>
              <a:gd name="T6" fmla="*/ 0 w 3145"/>
              <a:gd name="T7" fmla="*/ 2147483647 h 176"/>
              <a:gd name="T8" fmla="*/ 0 60000 65536"/>
              <a:gd name="T9" fmla="*/ 0 60000 65536"/>
              <a:gd name="T10" fmla="*/ 0 60000 65536"/>
              <a:gd name="T11" fmla="*/ 0 60000 65536"/>
              <a:gd name="T12" fmla="*/ 0 w 3145"/>
              <a:gd name="T13" fmla="*/ 0 h 176"/>
              <a:gd name="T14" fmla="*/ 3145 w 3145"/>
              <a:gd name="T15" fmla="*/ 176 h 1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45" h="176">
                <a:moveTo>
                  <a:pt x="3145" y="176"/>
                </a:moveTo>
                <a:lnTo>
                  <a:pt x="3145" y="0"/>
                </a:lnTo>
                <a:lnTo>
                  <a:pt x="0" y="0"/>
                </a:lnTo>
                <a:lnTo>
                  <a:pt x="0" y="176"/>
                </a:lnTo>
              </a:path>
            </a:pathLst>
          </a:custGeom>
          <a:noFill/>
          <a:ln w="19050">
            <a:solidFill>
              <a:srgbClr val="ED116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5" name="Freeform 17"/>
          <p:cNvSpPr>
            <a:spLocks/>
          </p:cNvSpPr>
          <p:nvPr/>
        </p:nvSpPr>
        <p:spPr bwMode="auto">
          <a:xfrm>
            <a:off x="2232025" y="5195888"/>
            <a:ext cx="87313" cy="144462"/>
          </a:xfrm>
          <a:custGeom>
            <a:avLst/>
            <a:gdLst>
              <a:gd name="T0" fmla="*/ 2147483647 w 55"/>
              <a:gd name="T1" fmla="*/ 2147483647 h 91"/>
              <a:gd name="T2" fmla="*/ 2147483647 w 55"/>
              <a:gd name="T3" fmla="*/ 0 h 91"/>
              <a:gd name="T4" fmla="*/ 2147483647 w 55"/>
              <a:gd name="T5" fmla="*/ 0 h 91"/>
              <a:gd name="T6" fmla="*/ 2147483647 w 55"/>
              <a:gd name="T7" fmla="*/ 0 h 91"/>
              <a:gd name="T8" fmla="*/ 2147483647 w 55"/>
              <a:gd name="T9" fmla="*/ 2147483647 h 91"/>
              <a:gd name="T10" fmla="*/ 2147483647 w 55"/>
              <a:gd name="T11" fmla="*/ 2147483647 h 91"/>
              <a:gd name="T12" fmla="*/ 2147483647 w 55"/>
              <a:gd name="T13" fmla="*/ 2147483647 h 91"/>
              <a:gd name="T14" fmla="*/ 2147483647 w 55"/>
              <a:gd name="T15" fmla="*/ 2147483647 h 91"/>
              <a:gd name="T16" fmla="*/ 0 w 55"/>
              <a:gd name="T17" fmla="*/ 0 h 91"/>
              <a:gd name="T18" fmla="*/ 2147483647 w 55"/>
              <a:gd name="T19" fmla="*/ 0 h 91"/>
              <a:gd name="T20" fmla="*/ 2147483647 w 55"/>
              <a:gd name="T21" fmla="*/ 2147483647 h 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91"/>
              <a:gd name="T35" fmla="*/ 55 w 55"/>
              <a:gd name="T36" fmla="*/ 91 h 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91">
                <a:moveTo>
                  <a:pt x="28" y="15"/>
                </a:moveTo>
                <a:lnTo>
                  <a:pt x="55" y="0"/>
                </a:lnTo>
                <a:lnTo>
                  <a:pt x="44" y="39"/>
                </a:lnTo>
                <a:lnTo>
                  <a:pt x="28" y="91"/>
                </a:lnTo>
                <a:lnTo>
                  <a:pt x="13" y="39"/>
                </a:lnTo>
                <a:lnTo>
                  <a:pt x="0" y="0"/>
                </a:lnTo>
                <a:lnTo>
                  <a:pt x="2" y="0"/>
                </a:lnTo>
                <a:lnTo>
                  <a:pt x="28" y="15"/>
                </a:lnTo>
                <a:close/>
              </a:path>
            </a:pathLst>
          </a:custGeom>
          <a:solidFill>
            <a:srgbClr val="ED1162"/>
          </a:solidFill>
          <a:ln w="3175">
            <a:solidFill>
              <a:srgbClr val="ED116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6" name="Line 18"/>
          <p:cNvSpPr>
            <a:spLocks noChangeShapeType="1"/>
          </p:cNvSpPr>
          <p:nvPr/>
        </p:nvSpPr>
        <p:spPr bwMode="auto">
          <a:xfrm>
            <a:off x="2284413" y="4972050"/>
            <a:ext cx="3175" cy="277813"/>
          </a:xfrm>
          <a:prstGeom prst="line">
            <a:avLst/>
          </a:prstGeom>
          <a:noFill/>
          <a:ln w="19050">
            <a:solidFill>
              <a:srgbClr val="ED116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7" name="Text Box 110"/>
          <p:cNvSpPr txBox="1">
            <a:spLocks noChangeArrowheads="1"/>
          </p:cNvSpPr>
          <p:nvPr/>
        </p:nvSpPr>
        <p:spPr bwMode="auto">
          <a:xfrm>
            <a:off x="2916238" y="6635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688" name="Text Box 111"/>
          <p:cNvSpPr txBox="1">
            <a:spLocks noChangeArrowheads="1"/>
          </p:cNvSpPr>
          <p:nvPr/>
        </p:nvSpPr>
        <p:spPr bwMode="auto">
          <a:xfrm>
            <a:off x="2192338" y="10318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689" name="Text Box 112"/>
          <p:cNvSpPr txBox="1">
            <a:spLocks noChangeArrowheads="1"/>
          </p:cNvSpPr>
          <p:nvPr/>
        </p:nvSpPr>
        <p:spPr bwMode="auto">
          <a:xfrm>
            <a:off x="1481138" y="1704975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HO</a:t>
            </a:r>
          </a:p>
        </p:txBody>
      </p:sp>
      <p:sp>
        <p:nvSpPr>
          <p:cNvPr id="28690" name="Text Box 113"/>
          <p:cNvSpPr txBox="1">
            <a:spLocks noChangeArrowheads="1"/>
          </p:cNvSpPr>
          <p:nvPr/>
        </p:nvSpPr>
        <p:spPr bwMode="auto">
          <a:xfrm>
            <a:off x="2522538" y="1857375"/>
            <a:ext cx="8604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Cholesterol</a:t>
            </a:r>
          </a:p>
        </p:txBody>
      </p:sp>
      <p:sp>
        <p:nvSpPr>
          <p:cNvPr id="28691" name="Text Box 114"/>
          <p:cNvSpPr txBox="1">
            <a:spLocks noChangeArrowheads="1"/>
          </p:cNvSpPr>
          <p:nvPr/>
        </p:nvSpPr>
        <p:spPr bwMode="auto">
          <a:xfrm>
            <a:off x="4071938" y="6762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692" name="Text Box 115"/>
          <p:cNvSpPr txBox="1">
            <a:spLocks noChangeArrowheads="1"/>
          </p:cNvSpPr>
          <p:nvPr/>
        </p:nvSpPr>
        <p:spPr bwMode="auto">
          <a:xfrm>
            <a:off x="4071938" y="10318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693" name="Text Box 117"/>
          <p:cNvSpPr txBox="1">
            <a:spLocks noChangeArrowheads="1"/>
          </p:cNvSpPr>
          <p:nvPr/>
        </p:nvSpPr>
        <p:spPr bwMode="auto">
          <a:xfrm>
            <a:off x="7015163" y="498475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</a:t>
            </a:r>
          </a:p>
        </p:txBody>
      </p:sp>
      <p:sp>
        <p:nvSpPr>
          <p:cNvPr id="28694" name="Text Box 119"/>
          <p:cNvSpPr txBox="1">
            <a:spLocks noChangeArrowheads="1"/>
          </p:cNvSpPr>
          <p:nvPr/>
        </p:nvSpPr>
        <p:spPr bwMode="auto">
          <a:xfrm>
            <a:off x="6802438" y="6381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695" name="Text Box 120"/>
          <p:cNvSpPr txBox="1">
            <a:spLocks noChangeArrowheads="1"/>
          </p:cNvSpPr>
          <p:nvPr/>
        </p:nvSpPr>
        <p:spPr bwMode="auto">
          <a:xfrm>
            <a:off x="6091238" y="10318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696" name="Text Box 121"/>
          <p:cNvSpPr txBox="1">
            <a:spLocks noChangeArrowheads="1"/>
          </p:cNvSpPr>
          <p:nvPr/>
        </p:nvSpPr>
        <p:spPr bwMode="auto">
          <a:xfrm>
            <a:off x="6357938" y="1895475"/>
            <a:ext cx="9937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Progesterone</a:t>
            </a:r>
          </a:p>
        </p:txBody>
      </p:sp>
      <p:sp>
        <p:nvSpPr>
          <p:cNvPr id="28697" name="Text Box 122"/>
          <p:cNvSpPr txBox="1">
            <a:spLocks noChangeArrowheads="1"/>
          </p:cNvSpPr>
          <p:nvPr/>
        </p:nvSpPr>
        <p:spPr bwMode="auto">
          <a:xfrm>
            <a:off x="5440363" y="1682750"/>
            <a:ext cx="200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</a:t>
            </a:r>
          </a:p>
        </p:txBody>
      </p:sp>
      <p:sp>
        <p:nvSpPr>
          <p:cNvPr id="28698" name="Text Box 124"/>
          <p:cNvSpPr txBox="1">
            <a:spLocks noChangeArrowheads="1"/>
          </p:cNvSpPr>
          <p:nvPr/>
        </p:nvSpPr>
        <p:spPr bwMode="auto">
          <a:xfrm>
            <a:off x="7488238" y="3101975"/>
            <a:ext cx="555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2</a:t>
            </a:r>
            <a:r>
              <a:rPr lang="en-US" sz="1100"/>
              <a:t>OH</a:t>
            </a:r>
          </a:p>
        </p:txBody>
      </p:sp>
      <p:sp>
        <p:nvSpPr>
          <p:cNvPr id="28699" name="Text Box 125"/>
          <p:cNvSpPr txBox="1">
            <a:spLocks noChangeArrowheads="1"/>
          </p:cNvSpPr>
          <p:nvPr/>
        </p:nvSpPr>
        <p:spPr bwMode="auto">
          <a:xfrm>
            <a:off x="7491413" y="3373438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</a:t>
            </a:r>
          </a:p>
        </p:txBody>
      </p:sp>
      <p:sp>
        <p:nvSpPr>
          <p:cNvPr id="28700" name="Text Box 126"/>
          <p:cNvSpPr txBox="1">
            <a:spLocks noChangeArrowheads="1"/>
          </p:cNvSpPr>
          <p:nvPr/>
        </p:nvSpPr>
        <p:spPr bwMode="auto">
          <a:xfrm>
            <a:off x="7748588" y="3365500"/>
            <a:ext cx="200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</a:t>
            </a:r>
          </a:p>
        </p:txBody>
      </p:sp>
      <p:sp>
        <p:nvSpPr>
          <p:cNvPr id="28701" name="Text Box 127"/>
          <p:cNvSpPr txBox="1">
            <a:spLocks noChangeArrowheads="1"/>
          </p:cNvSpPr>
          <p:nvPr/>
        </p:nvSpPr>
        <p:spPr bwMode="auto">
          <a:xfrm>
            <a:off x="7158038" y="3508375"/>
            <a:ext cx="2952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HC</a:t>
            </a:r>
          </a:p>
        </p:txBody>
      </p:sp>
      <p:sp>
        <p:nvSpPr>
          <p:cNvPr id="28702" name="Text Box 128"/>
          <p:cNvSpPr txBox="1">
            <a:spLocks noChangeArrowheads="1"/>
          </p:cNvSpPr>
          <p:nvPr/>
        </p:nvSpPr>
        <p:spPr bwMode="auto">
          <a:xfrm>
            <a:off x="7250113" y="3216275"/>
            <a:ext cx="200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</a:t>
            </a:r>
          </a:p>
        </p:txBody>
      </p:sp>
      <p:sp>
        <p:nvSpPr>
          <p:cNvPr id="28703" name="Text Box 129"/>
          <p:cNvSpPr txBox="1">
            <a:spLocks noChangeArrowheads="1"/>
          </p:cNvSpPr>
          <p:nvPr/>
        </p:nvSpPr>
        <p:spPr bwMode="auto">
          <a:xfrm>
            <a:off x="6523038" y="39147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704" name="Text Box 130"/>
          <p:cNvSpPr txBox="1">
            <a:spLocks noChangeArrowheads="1"/>
          </p:cNvSpPr>
          <p:nvPr/>
        </p:nvSpPr>
        <p:spPr bwMode="auto">
          <a:xfrm>
            <a:off x="6700838" y="4765675"/>
            <a:ext cx="9080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Aldosterone</a:t>
            </a:r>
          </a:p>
        </p:txBody>
      </p:sp>
      <p:sp>
        <p:nvSpPr>
          <p:cNvPr id="28705" name="Text Box 131"/>
          <p:cNvSpPr txBox="1">
            <a:spLocks noChangeArrowheads="1"/>
          </p:cNvSpPr>
          <p:nvPr/>
        </p:nvSpPr>
        <p:spPr bwMode="auto">
          <a:xfrm>
            <a:off x="3957638" y="4765675"/>
            <a:ext cx="17684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Cortisol (hydrocortisone)</a:t>
            </a:r>
          </a:p>
        </p:txBody>
      </p:sp>
      <p:sp>
        <p:nvSpPr>
          <p:cNvPr id="28706" name="Text Box 132"/>
          <p:cNvSpPr txBox="1">
            <a:spLocks noChangeArrowheads="1"/>
          </p:cNvSpPr>
          <p:nvPr/>
        </p:nvSpPr>
        <p:spPr bwMode="auto">
          <a:xfrm>
            <a:off x="1925638" y="4765675"/>
            <a:ext cx="9715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Testosterone</a:t>
            </a:r>
          </a:p>
        </p:txBody>
      </p:sp>
      <p:sp>
        <p:nvSpPr>
          <p:cNvPr id="28707" name="Text Box 133"/>
          <p:cNvSpPr txBox="1">
            <a:spLocks noChangeArrowheads="1"/>
          </p:cNvSpPr>
          <p:nvPr/>
        </p:nvSpPr>
        <p:spPr bwMode="auto">
          <a:xfrm>
            <a:off x="1179513" y="4533900"/>
            <a:ext cx="200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</a:t>
            </a:r>
          </a:p>
        </p:txBody>
      </p:sp>
      <p:sp>
        <p:nvSpPr>
          <p:cNvPr id="28708" name="Text Box 134"/>
          <p:cNvSpPr txBox="1">
            <a:spLocks noChangeArrowheads="1"/>
          </p:cNvSpPr>
          <p:nvPr/>
        </p:nvSpPr>
        <p:spPr bwMode="auto">
          <a:xfrm>
            <a:off x="1836738" y="39147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709" name="Text Box 135"/>
          <p:cNvSpPr txBox="1">
            <a:spLocks noChangeArrowheads="1"/>
          </p:cNvSpPr>
          <p:nvPr/>
        </p:nvSpPr>
        <p:spPr bwMode="auto">
          <a:xfrm>
            <a:off x="2789238" y="3381375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OH</a:t>
            </a:r>
          </a:p>
        </p:txBody>
      </p:sp>
      <p:sp>
        <p:nvSpPr>
          <p:cNvPr id="28710" name="Text Box 136"/>
          <p:cNvSpPr txBox="1">
            <a:spLocks noChangeArrowheads="1"/>
          </p:cNvSpPr>
          <p:nvPr/>
        </p:nvSpPr>
        <p:spPr bwMode="auto">
          <a:xfrm>
            <a:off x="2547938" y="34956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711" name="Text Box 137"/>
          <p:cNvSpPr txBox="1">
            <a:spLocks noChangeArrowheads="1"/>
          </p:cNvSpPr>
          <p:nvPr/>
        </p:nvSpPr>
        <p:spPr bwMode="auto">
          <a:xfrm>
            <a:off x="3490913" y="4543425"/>
            <a:ext cx="200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</a:t>
            </a:r>
          </a:p>
        </p:txBody>
      </p:sp>
      <p:sp>
        <p:nvSpPr>
          <p:cNvPr id="28712" name="Text Box 138"/>
          <p:cNvSpPr txBox="1">
            <a:spLocks noChangeArrowheads="1"/>
          </p:cNvSpPr>
          <p:nvPr/>
        </p:nvSpPr>
        <p:spPr bwMode="auto">
          <a:xfrm>
            <a:off x="4148138" y="39147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713" name="Text Box 139"/>
          <p:cNvSpPr txBox="1">
            <a:spLocks noChangeArrowheads="1"/>
          </p:cNvSpPr>
          <p:nvPr/>
        </p:nvSpPr>
        <p:spPr bwMode="auto">
          <a:xfrm>
            <a:off x="4122738" y="3584575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HO</a:t>
            </a:r>
          </a:p>
        </p:txBody>
      </p:sp>
      <p:sp>
        <p:nvSpPr>
          <p:cNvPr id="28714" name="Text Box 140"/>
          <p:cNvSpPr txBox="1">
            <a:spLocks noChangeArrowheads="1"/>
          </p:cNvSpPr>
          <p:nvPr/>
        </p:nvSpPr>
        <p:spPr bwMode="auto">
          <a:xfrm>
            <a:off x="4884738" y="34956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715" name="Text Box 141"/>
          <p:cNvSpPr txBox="1">
            <a:spLocks noChangeArrowheads="1"/>
          </p:cNvSpPr>
          <p:nvPr/>
        </p:nvSpPr>
        <p:spPr bwMode="auto">
          <a:xfrm>
            <a:off x="5570538" y="3571875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OH</a:t>
            </a:r>
          </a:p>
        </p:txBody>
      </p:sp>
      <p:sp>
        <p:nvSpPr>
          <p:cNvPr id="28716" name="Text Box 143"/>
          <p:cNvSpPr txBox="1">
            <a:spLocks noChangeArrowheads="1"/>
          </p:cNvSpPr>
          <p:nvPr/>
        </p:nvSpPr>
        <p:spPr bwMode="auto">
          <a:xfrm>
            <a:off x="5106988" y="3381375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</a:t>
            </a:r>
          </a:p>
        </p:txBody>
      </p:sp>
      <p:sp>
        <p:nvSpPr>
          <p:cNvPr id="28717" name="Text Box 144"/>
          <p:cNvSpPr txBox="1">
            <a:spLocks noChangeArrowheads="1"/>
          </p:cNvSpPr>
          <p:nvPr/>
        </p:nvSpPr>
        <p:spPr bwMode="auto">
          <a:xfrm>
            <a:off x="5367338" y="3381375"/>
            <a:ext cx="200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</a:t>
            </a:r>
          </a:p>
        </p:txBody>
      </p:sp>
      <p:sp>
        <p:nvSpPr>
          <p:cNvPr id="28718" name="Text Box 146"/>
          <p:cNvSpPr txBox="1">
            <a:spLocks noChangeArrowheads="1"/>
          </p:cNvSpPr>
          <p:nvPr/>
        </p:nvSpPr>
        <p:spPr bwMode="auto">
          <a:xfrm>
            <a:off x="5113338" y="3127375"/>
            <a:ext cx="555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2</a:t>
            </a:r>
            <a:r>
              <a:rPr lang="en-US" sz="1100"/>
              <a:t>OH</a:t>
            </a:r>
          </a:p>
        </p:txBody>
      </p:sp>
      <p:sp>
        <p:nvSpPr>
          <p:cNvPr id="28719" name="Text Box 147"/>
          <p:cNvSpPr txBox="1">
            <a:spLocks noChangeArrowheads="1"/>
          </p:cNvSpPr>
          <p:nvPr/>
        </p:nvSpPr>
        <p:spPr bwMode="auto">
          <a:xfrm>
            <a:off x="2789238" y="5197475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OH</a:t>
            </a:r>
          </a:p>
        </p:txBody>
      </p:sp>
      <p:sp>
        <p:nvSpPr>
          <p:cNvPr id="28720" name="Text Box 148"/>
          <p:cNvSpPr txBox="1">
            <a:spLocks noChangeArrowheads="1"/>
          </p:cNvSpPr>
          <p:nvPr/>
        </p:nvSpPr>
        <p:spPr bwMode="auto">
          <a:xfrm>
            <a:off x="2544763" y="529272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CH</a:t>
            </a:r>
            <a:r>
              <a:rPr lang="en-US" sz="1100" baseline="-25000"/>
              <a:t>3</a:t>
            </a:r>
          </a:p>
        </p:txBody>
      </p:sp>
      <p:sp>
        <p:nvSpPr>
          <p:cNvPr id="28721" name="Text Box 149"/>
          <p:cNvSpPr txBox="1">
            <a:spLocks noChangeArrowheads="1"/>
          </p:cNvSpPr>
          <p:nvPr/>
        </p:nvSpPr>
        <p:spPr bwMode="auto">
          <a:xfrm>
            <a:off x="1100138" y="6378575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HO</a:t>
            </a:r>
          </a:p>
        </p:txBody>
      </p:sp>
      <p:sp>
        <p:nvSpPr>
          <p:cNvPr id="28722" name="Text Box 150"/>
          <p:cNvSpPr txBox="1">
            <a:spLocks noChangeArrowheads="1"/>
          </p:cNvSpPr>
          <p:nvPr/>
        </p:nvSpPr>
        <p:spPr bwMode="auto">
          <a:xfrm>
            <a:off x="2090738" y="6581775"/>
            <a:ext cx="6889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Estradiol</a:t>
            </a:r>
          </a:p>
        </p:txBody>
      </p:sp>
      <p:sp>
        <p:nvSpPr>
          <p:cNvPr id="28723" name="Text Box 151"/>
          <p:cNvSpPr txBox="1">
            <a:spLocks noChangeArrowheads="1"/>
          </p:cNvSpPr>
          <p:nvPr/>
        </p:nvSpPr>
        <p:spPr bwMode="auto">
          <a:xfrm>
            <a:off x="6510338" y="3560763"/>
            <a:ext cx="301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HO</a:t>
            </a:r>
          </a:p>
        </p:txBody>
      </p:sp>
      <p:sp>
        <p:nvSpPr>
          <p:cNvPr id="28724" name="Text Box 56"/>
          <p:cNvSpPr txBox="1">
            <a:spLocks noChangeArrowheads="1"/>
          </p:cNvSpPr>
          <p:nvPr/>
        </p:nvSpPr>
        <p:spPr bwMode="auto">
          <a:xfrm>
            <a:off x="5873750" y="4530725"/>
            <a:ext cx="1079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</a:t>
            </a:r>
          </a:p>
        </p:txBody>
      </p:sp>
      <p:sp>
        <p:nvSpPr>
          <p:cNvPr id="28725" name="Text Box 118"/>
          <p:cNvSpPr txBox="1">
            <a:spLocks noChangeArrowheads="1"/>
          </p:cNvSpPr>
          <p:nvPr/>
        </p:nvSpPr>
        <p:spPr bwMode="auto">
          <a:xfrm>
            <a:off x="7329488" y="488950"/>
            <a:ext cx="200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17.16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701675" y="319088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9700" name="Picture 54" descr="sal03717_17_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8638" y="668338"/>
            <a:ext cx="554831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Freeform 58"/>
          <p:cNvSpPr>
            <a:spLocks/>
          </p:cNvSpPr>
          <p:nvPr/>
        </p:nvSpPr>
        <p:spPr bwMode="auto">
          <a:xfrm>
            <a:off x="4846638" y="4913313"/>
            <a:ext cx="188912" cy="106362"/>
          </a:xfrm>
          <a:custGeom>
            <a:avLst/>
            <a:gdLst>
              <a:gd name="T0" fmla="*/ 2147483647 w 119"/>
              <a:gd name="T1" fmla="*/ 2147483647 h 67"/>
              <a:gd name="T2" fmla="*/ 2147483647 w 119"/>
              <a:gd name="T3" fmla="*/ 0 h 67"/>
              <a:gd name="T4" fmla="*/ 2147483647 w 119"/>
              <a:gd name="T5" fmla="*/ 0 h 67"/>
              <a:gd name="T6" fmla="*/ 2147483647 w 119"/>
              <a:gd name="T7" fmla="*/ 0 h 67"/>
              <a:gd name="T8" fmla="*/ 2147483647 w 119"/>
              <a:gd name="T9" fmla="*/ 2147483647 h 67"/>
              <a:gd name="T10" fmla="*/ 2147483647 w 119"/>
              <a:gd name="T11" fmla="*/ 2147483647 h 67"/>
              <a:gd name="T12" fmla="*/ 2147483647 w 119"/>
              <a:gd name="T13" fmla="*/ 2147483647 h 67"/>
              <a:gd name="T14" fmla="*/ 2147483647 w 119"/>
              <a:gd name="T15" fmla="*/ 2147483647 h 67"/>
              <a:gd name="T16" fmla="*/ 2147483647 w 119"/>
              <a:gd name="T17" fmla="*/ 2147483647 h 67"/>
              <a:gd name="T18" fmla="*/ 0 w 119"/>
              <a:gd name="T19" fmla="*/ 2147483647 h 67"/>
              <a:gd name="T20" fmla="*/ 2147483647 w 119"/>
              <a:gd name="T21" fmla="*/ 2147483647 h 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9"/>
              <a:gd name="T34" fmla="*/ 0 h 67"/>
              <a:gd name="T35" fmla="*/ 119 w 119"/>
              <a:gd name="T36" fmla="*/ 67 h 6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9" h="67">
                <a:moveTo>
                  <a:pt x="29" y="38"/>
                </a:moveTo>
                <a:lnTo>
                  <a:pt x="16" y="0"/>
                </a:lnTo>
                <a:lnTo>
                  <a:pt x="18" y="0"/>
                </a:lnTo>
                <a:lnTo>
                  <a:pt x="61" y="27"/>
                </a:lnTo>
                <a:lnTo>
                  <a:pt x="119" y="59"/>
                </a:lnTo>
                <a:lnTo>
                  <a:pt x="54" y="63"/>
                </a:lnTo>
                <a:lnTo>
                  <a:pt x="2" y="67"/>
                </a:lnTo>
                <a:lnTo>
                  <a:pt x="0" y="67"/>
                </a:lnTo>
                <a:lnTo>
                  <a:pt x="29" y="38"/>
                </a:lnTo>
                <a:close/>
              </a:path>
            </a:pathLst>
          </a:custGeom>
          <a:solidFill>
            <a:srgbClr val="008395"/>
          </a:solidFill>
          <a:ln w="0">
            <a:solidFill>
              <a:srgbClr val="008395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Line 59"/>
          <p:cNvSpPr>
            <a:spLocks noChangeShapeType="1"/>
          </p:cNvSpPr>
          <p:nvPr/>
        </p:nvSpPr>
        <p:spPr bwMode="auto">
          <a:xfrm>
            <a:off x="3255963" y="4573588"/>
            <a:ext cx="1670050" cy="407987"/>
          </a:xfrm>
          <a:prstGeom prst="line">
            <a:avLst/>
          </a:prstGeom>
          <a:noFill/>
          <a:ln w="22225">
            <a:solidFill>
              <a:srgbClr val="008395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3" name="Freeform 60"/>
          <p:cNvSpPr>
            <a:spLocks/>
          </p:cNvSpPr>
          <p:nvPr/>
        </p:nvSpPr>
        <p:spPr bwMode="auto">
          <a:xfrm>
            <a:off x="5360988" y="2205038"/>
            <a:ext cx="185737" cy="131762"/>
          </a:xfrm>
          <a:custGeom>
            <a:avLst/>
            <a:gdLst>
              <a:gd name="T0" fmla="*/ 2147483647 w 117"/>
              <a:gd name="T1" fmla="*/ 2147483647 h 83"/>
              <a:gd name="T2" fmla="*/ 0 w 117"/>
              <a:gd name="T3" fmla="*/ 2147483647 h 83"/>
              <a:gd name="T4" fmla="*/ 0 w 117"/>
              <a:gd name="T5" fmla="*/ 2147483647 h 83"/>
              <a:gd name="T6" fmla="*/ 0 w 117"/>
              <a:gd name="T7" fmla="*/ 2147483647 h 83"/>
              <a:gd name="T8" fmla="*/ 2147483647 w 117"/>
              <a:gd name="T9" fmla="*/ 2147483647 h 83"/>
              <a:gd name="T10" fmla="*/ 2147483647 w 117"/>
              <a:gd name="T11" fmla="*/ 0 h 83"/>
              <a:gd name="T12" fmla="*/ 2147483647 w 117"/>
              <a:gd name="T13" fmla="*/ 0 h 83"/>
              <a:gd name="T14" fmla="*/ 2147483647 w 117"/>
              <a:gd name="T15" fmla="*/ 2147483647 h 83"/>
              <a:gd name="T16" fmla="*/ 2147483647 w 117"/>
              <a:gd name="T17" fmla="*/ 2147483647 h 83"/>
              <a:gd name="T18" fmla="*/ 2147483647 w 117"/>
              <a:gd name="T19" fmla="*/ 2147483647 h 83"/>
              <a:gd name="T20" fmla="*/ 2147483647 w 117"/>
              <a:gd name="T21" fmla="*/ 2147483647 h 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7"/>
              <a:gd name="T34" fmla="*/ 0 h 83"/>
              <a:gd name="T35" fmla="*/ 117 w 117"/>
              <a:gd name="T36" fmla="*/ 83 h 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7" h="83">
                <a:moveTo>
                  <a:pt x="34" y="43"/>
                </a:moveTo>
                <a:lnTo>
                  <a:pt x="0" y="23"/>
                </a:lnTo>
                <a:lnTo>
                  <a:pt x="0" y="21"/>
                </a:lnTo>
                <a:lnTo>
                  <a:pt x="50" y="12"/>
                </a:lnTo>
                <a:lnTo>
                  <a:pt x="117" y="0"/>
                </a:lnTo>
                <a:lnTo>
                  <a:pt x="68" y="47"/>
                </a:lnTo>
                <a:lnTo>
                  <a:pt x="32" y="83"/>
                </a:lnTo>
                <a:lnTo>
                  <a:pt x="30" y="83"/>
                </a:lnTo>
                <a:lnTo>
                  <a:pt x="34" y="43"/>
                </a:lnTo>
                <a:close/>
              </a:path>
            </a:pathLst>
          </a:custGeom>
          <a:solidFill>
            <a:srgbClr val="D71440"/>
          </a:solidFill>
          <a:ln w="0">
            <a:solidFill>
              <a:srgbClr val="D7144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Line 61"/>
          <p:cNvSpPr>
            <a:spLocks noChangeShapeType="1"/>
          </p:cNvSpPr>
          <p:nvPr/>
        </p:nvSpPr>
        <p:spPr bwMode="auto">
          <a:xfrm flipV="1">
            <a:off x="4760913" y="2255838"/>
            <a:ext cx="685800" cy="363537"/>
          </a:xfrm>
          <a:prstGeom prst="line">
            <a:avLst/>
          </a:prstGeom>
          <a:noFill/>
          <a:ln w="22225">
            <a:solidFill>
              <a:srgbClr val="D7144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5" name="Text Box 74"/>
          <p:cNvSpPr txBox="1">
            <a:spLocks noChangeArrowheads="1"/>
          </p:cNvSpPr>
          <p:nvPr/>
        </p:nvSpPr>
        <p:spPr bwMode="auto">
          <a:xfrm>
            <a:off x="2921000" y="6073775"/>
            <a:ext cx="9017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Proinsulin</a:t>
            </a:r>
          </a:p>
        </p:txBody>
      </p:sp>
      <p:sp>
        <p:nvSpPr>
          <p:cNvPr id="29706" name="Text Box 75"/>
          <p:cNvSpPr txBox="1">
            <a:spLocks noChangeArrowheads="1"/>
          </p:cNvSpPr>
          <p:nvPr/>
        </p:nvSpPr>
        <p:spPr bwMode="auto">
          <a:xfrm>
            <a:off x="5892800" y="6340475"/>
            <a:ext cx="6270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300"/>
              <a:t>Insulin</a:t>
            </a:r>
          </a:p>
        </p:txBody>
      </p:sp>
      <p:sp>
        <p:nvSpPr>
          <p:cNvPr id="29707" name="Text Box 76"/>
          <p:cNvSpPr txBox="1">
            <a:spLocks noChangeArrowheads="1"/>
          </p:cNvSpPr>
          <p:nvPr/>
        </p:nvSpPr>
        <p:spPr bwMode="auto">
          <a:xfrm>
            <a:off x="5740400" y="2365375"/>
            <a:ext cx="1004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/>
              <a:t>Connecting</a:t>
            </a:r>
          </a:p>
          <a:p>
            <a:pPr algn="ctr"/>
            <a:r>
              <a:rPr lang="en-US" sz="1300"/>
              <a:t>peptide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17.17</a:t>
            </a: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701675" y="306388"/>
            <a:ext cx="77406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0724" name="Picture 13" descr="sal03717_17_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1738" y="631825"/>
            <a:ext cx="64008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Freeform 17"/>
          <p:cNvSpPr>
            <a:spLocks/>
          </p:cNvSpPr>
          <p:nvPr/>
        </p:nvSpPr>
        <p:spPr bwMode="auto">
          <a:xfrm>
            <a:off x="4414838" y="4157663"/>
            <a:ext cx="82550" cy="355600"/>
          </a:xfrm>
          <a:custGeom>
            <a:avLst/>
            <a:gdLst>
              <a:gd name="T0" fmla="*/ 2147483647 w 52"/>
              <a:gd name="T1" fmla="*/ 0 h 224"/>
              <a:gd name="T2" fmla="*/ 2147483647 w 52"/>
              <a:gd name="T3" fmla="*/ 0 h 224"/>
              <a:gd name="T4" fmla="*/ 2147483647 w 52"/>
              <a:gd name="T5" fmla="*/ 2147483647 h 224"/>
              <a:gd name="T6" fmla="*/ 2147483647 w 52"/>
              <a:gd name="T7" fmla="*/ 2147483647 h 224"/>
              <a:gd name="T8" fmla="*/ 2147483647 w 52"/>
              <a:gd name="T9" fmla="*/ 2147483647 h 224"/>
              <a:gd name="T10" fmla="*/ 2147483647 w 52"/>
              <a:gd name="T11" fmla="*/ 2147483647 h 224"/>
              <a:gd name="T12" fmla="*/ 2147483647 w 52"/>
              <a:gd name="T13" fmla="*/ 2147483647 h 224"/>
              <a:gd name="T14" fmla="*/ 2147483647 w 52"/>
              <a:gd name="T15" fmla="*/ 2147483647 h 224"/>
              <a:gd name="T16" fmla="*/ 2147483647 w 52"/>
              <a:gd name="T17" fmla="*/ 2147483647 h 224"/>
              <a:gd name="T18" fmla="*/ 0 w 52"/>
              <a:gd name="T19" fmla="*/ 2147483647 h 224"/>
              <a:gd name="T20" fmla="*/ 0 w 52"/>
              <a:gd name="T21" fmla="*/ 2147483647 h 224"/>
              <a:gd name="T22" fmla="*/ 2147483647 w 52"/>
              <a:gd name="T23" fmla="*/ 2147483647 h 224"/>
              <a:gd name="T24" fmla="*/ 2147483647 w 52"/>
              <a:gd name="T25" fmla="*/ 2147483647 h 224"/>
              <a:gd name="T26" fmla="*/ 2147483647 w 52"/>
              <a:gd name="T27" fmla="*/ 2147483647 h 224"/>
              <a:gd name="T28" fmla="*/ 2147483647 w 52"/>
              <a:gd name="T29" fmla="*/ 2147483647 h 224"/>
              <a:gd name="T30" fmla="*/ 2147483647 w 52"/>
              <a:gd name="T31" fmla="*/ 2147483647 h 224"/>
              <a:gd name="T32" fmla="*/ 2147483647 w 52"/>
              <a:gd name="T33" fmla="*/ 2147483647 h 224"/>
              <a:gd name="T34" fmla="*/ 2147483647 w 52"/>
              <a:gd name="T35" fmla="*/ 2147483647 h 22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"/>
              <a:gd name="T55" fmla="*/ 0 h 224"/>
              <a:gd name="T56" fmla="*/ 52 w 52"/>
              <a:gd name="T57" fmla="*/ 224 h 22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" h="224">
                <a:moveTo>
                  <a:pt x="52" y="0"/>
                </a:moveTo>
                <a:lnTo>
                  <a:pt x="52" y="0"/>
                </a:lnTo>
                <a:lnTo>
                  <a:pt x="41" y="11"/>
                </a:lnTo>
                <a:lnTo>
                  <a:pt x="32" y="22"/>
                </a:lnTo>
                <a:lnTo>
                  <a:pt x="25" y="35"/>
                </a:lnTo>
                <a:lnTo>
                  <a:pt x="16" y="47"/>
                </a:lnTo>
                <a:lnTo>
                  <a:pt x="10" y="62"/>
                </a:lnTo>
                <a:lnTo>
                  <a:pt x="5" y="78"/>
                </a:lnTo>
                <a:lnTo>
                  <a:pt x="3" y="92"/>
                </a:lnTo>
                <a:lnTo>
                  <a:pt x="0" y="108"/>
                </a:lnTo>
                <a:lnTo>
                  <a:pt x="0" y="123"/>
                </a:lnTo>
                <a:lnTo>
                  <a:pt x="1" y="139"/>
                </a:lnTo>
                <a:lnTo>
                  <a:pt x="5" y="155"/>
                </a:lnTo>
                <a:lnTo>
                  <a:pt x="9" y="170"/>
                </a:lnTo>
                <a:lnTo>
                  <a:pt x="16" y="184"/>
                </a:lnTo>
                <a:lnTo>
                  <a:pt x="25" y="198"/>
                </a:lnTo>
                <a:lnTo>
                  <a:pt x="36" y="213"/>
                </a:lnTo>
                <a:lnTo>
                  <a:pt x="48" y="224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Rectangle 18"/>
          <p:cNvSpPr>
            <a:spLocks noChangeArrowheads="1"/>
          </p:cNvSpPr>
          <p:nvPr/>
        </p:nvSpPr>
        <p:spPr bwMode="auto">
          <a:xfrm>
            <a:off x="2062163" y="909638"/>
            <a:ext cx="619125" cy="46513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7" name="Freeform 20"/>
          <p:cNvSpPr>
            <a:spLocks/>
          </p:cNvSpPr>
          <p:nvPr/>
        </p:nvSpPr>
        <p:spPr bwMode="auto">
          <a:xfrm>
            <a:off x="2897188" y="2643188"/>
            <a:ext cx="114300" cy="106362"/>
          </a:xfrm>
          <a:custGeom>
            <a:avLst/>
            <a:gdLst>
              <a:gd name="T0" fmla="*/ 2147483647 w 72"/>
              <a:gd name="T1" fmla="*/ 2147483647 h 67"/>
              <a:gd name="T2" fmla="*/ 2147483647 w 72"/>
              <a:gd name="T3" fmla="*/ 2147483647 h 67"/>
              <a:gd name="T4" fmla="*/ 2147483647 w 72"/>
              <a:gd name="T5" fmla="*/ 2147483647 h 67"/>
              <a:gd name="T6" fmla="*/ 2147483647 w 72"/>
              <a:gd name="T7" fmla="*/ 2147483647 h 67"/>
              <a:gd name="T8" fmla="*/ 2147483647 w 72"/>
              <a:gd name="T9" fmla="*/ 2147483647 h 67"/>
              <a:gd name="T10" fmla="*/ 2147483647 w 72"/>
              <a:gd name="T11" fmla="*/ 0 h 67"/>
              <a:gd name="T12" fmla="*/ 2147483647 w 72"/>
              <a:gd name="T13" fmla="*/ 0 h 67"/>
              <a:gd name="T14" fmla="*/ 2147483647 w 72"/>
              <a:gd name="T15" fmla="*/ 2147483647 h 67"/>
              <a:gd name="T16" fmla="*/ 2147483647 w 72"/>
              <a:gd name="T17" fmla="*/ 2147483647 h 67"/>
              <a:gd name="T18" fmla="*/ 0 w 72"/>
              <a:gd name="T19" fmla="*/ 2147483647 h 67"/>
              <a:gd name="T20" fmla="*/ 2147483647 w 72"/>
              <a:gd name="T21" fmla="*/ 2147483647 h 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"/>
              <a:gd name="T34" fmla="*/ 0 h 67"/>
              <a:gd name="T35" fmla="*/ 72 w 72"/>
              <a:gd name="T36" fmla="*/ 67 h 6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" h="67">
                <a:moveTo>
                  <a:pt x="25" y="40"/>
                </a:moveTo>
                <a:lnTo>
                  <a:pt x="30" y="67"/>
                </a:lnTo>
                <a:lnTo>
                  <a:pt x="30" y="65"/>
                </a:lnTo>
                <a:lnTo>
                  <a:pt x="48" y="36"/>
                </a:lnTo>
                <a:lnTo>
                  <a:pt x="72" y="0"/>
                </a:lnTo>
                <a:lnTo>
                  <a:pt x="32" y="18"/>
                </a:lnTo>
                <a:lnTo>
                  <a:pt x="2" y="33"/>
                </a:lnTo>
                <a:lnTo>
                  <a:pt x="0" y="33"/>
                </a:lnTo>
                <a:lnTo>
                  <a:pt x="25" y="40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8" name="Freeform 21"/>
          <p:cNvSpPr>
            <a:spLocks/>
          </p:cNvSpPr>
          <p:nvPr/>
        </p:nvSpPr>
        <p:spPr bwMode="auto">
          <a:xfrm>
            <a:off x="2998788" y="2713038"/>
            <a:ext cx="193675" cy="385762"/>
          </a:xfrm>
          <a:custGeom>
            <a:avLst/>
            <a:gdLst>
              <a:gd name="T0" fmla="*/ 2147483647 w 122"/>
              <a:gd name="T1" fmla="*/ 0 h 243"/>
              <a:gd name="T2" fmla="*/ 2147483647 w 122"/>
              <a:gd name="T3" fmla="*/ 0 h 243"/>
              <a:gd name="T4" fmla="*/ 2147483647 w 122"/>
              <a:gd name="T5" fmla="*/ 2147483647 h 243"/>
              <a:gd name="T6" fmla="*/ 2147483647 w 122"/>
              <a:gd name="T7" fmla="*/ 2147483647 h 243"/>
              <a:gd name="T8" fmla="*/ 2147483647 w 122"/>
              <a:gd name="T9" fmla="*/ 2147483647 h 243"/>
              <a:gd name="T10" fmla="*/ 2147483647 w 122"/>
              <a:gd name="T11" fmla="*/ 2147483647 h 243"/>
              <a:gd name="T12" fmla="*/ 2147483647 w 122"/>
              <a:gd name="T13" fmla="*/ 2147483647 h 243"/>
              <a:gd name="T14" fmla="*/ 2147483647 w 122"/>
              <a:gd name="T15" fmla="*/ 2147483647 h 243"/>
              <a:gd name="T16" fmla="*/ 0 w 122"/>
              <a:gd name="T17" fmla="*/ 2147483647 h 2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243"/>
              <a:gd name="T29" fmla="*/ 122 w 122"/>
              <a:gd name="T30" fmla="*/ 243 h 2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243">
                <a:moveTo>
                  <a:pt x="122" y="0"/>
                </a:moveTo>
                <a:lnTo>
                  <a:pt x="122" y="0"/>
                </a:lnTo>
                <a:lnTo>
                  <a:pt x="113" y="9"/>
                </a:lnTo>
                <a:lnTo>
                  <a:pt x="102" y="21"/>
                </a:lnTo>
                <a:lnTo>
                  <a:pt x="86" y="43"/>
                </a:lnTo>
                <a:lnTo>
                  <a:pt x="70" y="73"/>
                </a:lnTo>
                <a:lnTo>
                  <a:pt x="48" y="117"/>
                </a:lnTo>
                <a:lnTo>
                  <a:pt x="25" y="172"/>
                </a:lnTo>
                <a:lnTo>
                  <a:pt x="0" y="243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9" name="Freeform 22"/>
          <p:cNvSpPr>
            <a:spLocks/>
          </p:cNvSpPr>
          <p:nvPr/>
        </p:nvSpPr>
        <p:spPr bwMode="auto">
          <a:xfrm>
            <a:off x="3148013" y="2652713"/>
            <a:ext cx="111125" cy="104775"/>
          </a:xfrm>
          <a:custGeom>
            <a:avLst/>
            <a:gdLst>
              <a:gd name="T0" fmla="*/ 2147483647 w 70"/>
              <a:gd name="T1" fmla="*/ 2147483647 h 66"/>
              <a:gd name="T2" fmla="*/ 2147483647 w 70"/>
              <a:gd name="T3" fmla="*/ 2147483647 h 66"/>
              <a:gd name="T4" fmla="*/ 2147483647 w 70"/>
              <a:gd name="T5" fmla="*/ 2147483647 h 66"/>
              <a:gd name="T6" fmla="*/ 2147483647 w 70"/>
              <a:gd name="T7" fmla="*/ 2147483647 h 66"/>
              <a:gd name="T8" fmla="*/ 2147483647 w 70"/>
              <a:gd name="T9" fmla="*/ 2147483647 h 66"/>
              <a:gd name="T10" fmla="*/ 2147483647 w 70"/>
              <a:gd name="T11" fmla="*/ 0 h 66"/>
              <a:gd name="T12" fmla="*/ 2147483647 w 70"/>
              <a:gd name="T13" fmla="*/ 0 h 66"/>
              <a:gd name="T14" fmla="*/ 2147483647 w 70"/>
              <a:gd name="T15" fmla="*/ 2147483647 h 66"/>
              <a:gd name="T16" fmla="*/ 0 w 70"/>
              <a:gd name="T17" fmla="*/ 2147483647 h 66"/>
              <a:gd name="T18" fmla="*/ 0 w 70"/>
              <a:gd name="T19" fmla="*/ 2147483647 h 66"/>
              <a:gd name="T20" fmla="*/ 2147483647 w 70"/>
              <a:gd name="T21" fmla="*/ 2147483647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66"/>
              <a:gd name="T35" fmla="*/ 70 w 70"/>
              <a:gd name="T36" fmla="*/ 66 h 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66">
                <a:moveTo>
                  <a:pt x="25" y="39"/>
                </a:moveTo>
                <a:lnTo>
                  <a:pt x="29" y="66"/>
                </a:lnTo>
                <a:lnTo>
                  <a:pt x="31" y="66"/>
                </a:lnTo>
                <a:lnTo>
                  <a:pt x="49" y="36"/>
                </a:lnTo>
                <a:lnTo>
                  <a:pt x="70" y="0"/>
                </a:lnTo>
                <a:lnTo>
                  <a:pt x="31" y="18"/>
                </a:lnTo>
                <a:lnTo>
                  <a:pt x="0" y="32"/>
                </a:lnTo>
                <a:lnTo>
                  <a:pt x="25" y="39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0" name="Freeform 23"/>
          <p:cNvSpPr>
            <a:spLocks/>
          </p:cNvSpPr>
          <p:nvPr/>
        </p:nvSpPr>
        <p:spPr bwMode="auto">
          <a:xfrm>
            <a:off x="3367088" y="2424113"/>
            <a:ext cx="377825" cy="1974850"/>
          </a:xfrm>
          <a:custGeom>
            <a:avLst/>
            <a:gdLst>
              <a:gd name="T0" fmla="*/ 2147483647 w 238"/>
              <a:gd name="T1" fmla="*/ 2147483647 h 1244"/>
              <a:gd name="T2" fmla="*/ 2147483647 w 238"/>
              <a:gd name="T3" fmla="*/ 2147483647 h 1244"/>
              <a:gd name="T4" fmla="*/ 2147483647 w 238"/>
              <a:gd name="T5" fmla="*/ 2147483647 h 1244"/>
              <a:gd name="T6" fmla="*/ 2147483647 w 238"/>
              <a:gd name="T7" fmla="*/ 2147483647 h 1244"/>
              <a:gd name="T8" fmla="*/ 2147483647 w 238"/>
              <a:gd name="T9" fmla="*/ 2147483647 h 1244"/>
              <a:gd name="T10" fmla="*/ 2147483647 w 238"/>
              <a:gd name="T11" fmla="*/ 2147483647 h 1244"/>
              <a:gd name="T12" fmla="*/ 2147483647 w 238"/>
              <a:gd name="T13" fmla="*/ 2147483647 h 1244"/>
              <a:gd name="T14" fmla="*/ 2147483647 w 238"/>
              <a:gd name="T15" fmla="*/ 2147483647 h 1244"/>
              <a:gd name="T16" fmla="*/ 2147483647 w 238"/>
              <a:gd name="T17" fmla="*/ 2147483647 h 1244"/>
              <a:gd name="T18" fmla="*/ 2147483647 w 238"/>
              <a:gd name="T19" fmla="*/ 2147483647 h 1244"/>
              <a:gd name="T20" fmla="*/ 2147483647 w 238"/>
              <a:gd name="T21" fmla="*/ 2147483647 h 1244"/>
              <a:gd name="T22" fmla="*/ 2147483647 w 238"/>
              <a:gd name="T23" fmla="*/ 2147483647 h 1244"/>
              <a:gd name="T24" fmla="*/ 2147483647 w 238"/>
              <a:gd name="T25" fmla="*/ 2147483647 h 1244"/>
              <a:gd name="T26" fmla="*/ 2147483647 w 238"/>
              <a:gd name="T27" fmla="*/ 2147483647 h 1244"/>
              <a:gd name="T28" fmla="*/ 2147483647 w 238"/>
              <a:gd name="T29" fmla="*/ 2147483647 h 1244"/>
              <a:gd name="T30" fmla="*/ 2147483647 w 238"/>
              <a:gd name="T31" fmla="*/ 2147483647 h 1244"/>
              <a:gd name="T32" fmla="*/ 2147483647 w 238"/>
              <a:gd name="T33" fmla="*/ 2147483647 h 1244"/>
              <a:gd name="T34" fmla="*/ 2147483647 w 238"/>
              <a:gd name="T35" fmla="*/ 2147483647 h 1244"/>
              <a:gd name="T36" fmla="*/ 0 w 238"/>
              <a:gd name="T37" fmla="*/ 2147483647 h 1244"/>
              <a:gd name="T38" fmla="*/ 0 w 238"/>
              <a:gd name="T39" fmla="*/ 2147483647 h 1244"/>
              <a:gd name="T40" fmla="*/ 2147483647 w 238"/>
              <a:gd name="T41" fmla="*/ 2147483647 h 1244"/>
              <a:gd name="T42" fmla="*/ 2147483647 w 238"/>
              <a:gd name="T43" fmla="*/ 2147483647 h 1244"/>
              <a:gd name="T44" fmla="*/ 2147483647 w 238"/>
              <a:gd name="T45" fmla="*/ 2147483647 h 1244"/>
              <a:gd name="T46" fmla="*/ 2147483647 w 238"/>
              <a:gd name="T47" fmla="*/ 2147483647 h 1244"/>
              <a:gd name="T48" fmla="*/ 2147483647 w 238"/>
              <a:gd name="T49" fmla="*/ 2147483647 h 1244"/>
              <a:gd name="T50" fmla="*/ 2147483647 w 238"/>
              <a:gd name="T51" fmla="*/ 2147483647 h 1244"/>
              <a:gd name="T52" fmla="*/ 2147483647 w 238"/>
              <a:gd name="T53" fmla="*/ 2147483647 h 1244"/>
              <a:gd name="T54" fmla="*/ 2147483647 w 238"/>
              <a:gd name="T55" fmla="*/ 2147483647 h 1244"/>
              <a:gd name="T56" fmla="*/ 2147483647 w 238"/>
              <a:gd name="T57" fmla="*/ 2147483647 h 1244"/>
              <a:gd name="T58" fmla="*/ 2147483647 w 238"/>
              <a:gd name="T59" fmla="*/ 2147483647 h 1244"/>
              <a:gd name="T60" fmla="*/ 2147483647 w 238"/>
              <a:gd name="T61" fmla="*/ 2147483647 h 1244"/>
              <a:gd name="T62" fmla="*/ 2147483647 w 238"/>
              <a:gd name="T63" fmla="*/ 2147483647 h 1244"/>
              <a:gd name="T64" fmla="*/ 2147483647 w 238"/>
              <a:gd name="T65" fmla="*/ 2147483647 h 1244"/>
              <a:gd name="T66" fmla="*/ 2147483647 w 238"/>
              <a:gd name="T67" fmla="*/ 2147483647 h 1244"/>
              <a:gd name="T68" fmla="*/ 2147483647 w 238"/>
              <a:gd name="T69" fmla="*/ 2147483647 h 1244"/>
              <a:gd name="T70" fmla="*/ 2147483647 w 238"/>
              <a:gd name="T71" fmla="*/ 2147483647 h 1244"/>
              <a:gd name="T72" fmla="*/ 2147483647 w 238"/>
              <a:gd name="T73" fmla="*/ 2147483647 h 1244"/>
              <a:gd name="T74" fmla="*/ 2147483647 w 238"/>
              <a:gd name="T75" fmla="*/ 0 h 124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8"/>
              <a:gd name="T115" fmla="*/ 0 h 1244"/>
              <a:gd name="T116" fmla="*/ 238 w 238"/>
              <a:gd name="T117" fmla="*/ 1244 h 124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8" h="1244">
                <a:moveTo>
                  <a:pt x="175" y="1244"/>
                </a:moveTo>
                <a:lnTo>
                  <a:pt x="175" y="1244"/>
                </a:lnTo>
                <a:lnTo>
                  <a:pt x="160" y="1231"/>
                </a:lnTo>
                <a:lnTo>
                  <a:pt x="146" y="1215"/>
                </a:lnTo>
                <a:lnTo>
                  <a:pt x="131" y="1195"/>
                </a:lnTo>
                <a:lnTo>
                  <a:pt x="117" y="1170"/>
                </a:lnTo>
                <a:lnTo>
                  <a:pt x="104" y="1141"/>
                </a:lnTo>
                <a:lnTo>
                  <a:pt x="90" y="1110"/>
                </a:lnTo>
                <a:lnTo>
                  <a:pt x="77" y="1074"/>
                </a:lnTo>
                <a:lnTo>
                  <a:pt x="65" y="1037"/>
                </a:lnTo>
                <a:lnTo>
                  <a:pt x="54" y="995"/>
                </a:lnTo>
                <a:lnTo>
                  <a:pt x="43" y="954"/>
                </a:lnTo>
                <a:lnTo>
                  <a:pt x="34" y="909"/>
                </a:lnTo>
                <a:lnTo>
                  <a:pt x="25" y="862"/>
                </a:lnTo>
                <a:lnTo>
                  <a:pt x="16" y="813"/>
                </a:lnTo>
                <a:lnTo>
                  <a:pt x="11" y="763"/>
                </a:lnTo>
                <a:lnTo>
                  <a:pt x="5" y="713"/>
                </a:lnTo>
                <a:lnTo>
                  <a:pt x="2" y="662"/>
                </a:lnTo>
                <a:lnTo>
                  <a:pt x="0" y="612"/>
                </a:lnTo>
                <a:lnTo>
                  <a:pt x="0" y="560"/>
                </a:lnTo>
                <a:lnTo>
                  <a:pt x="2" y="509"/>
                </a:lnTo>
                <a:lnTo>
                  <a:pt x="5" y="459"/>
                </a:lnTo>
                <a:lnTo>
                  <a:pt x="11" y="408"/>
                </a:lnTo>
                <a:lnTo>
                  <a:pt x="18" y="360"/>
                </a:lnTo>
                <a:lnTo>
                  <a:pt x="29" y="313"/>
                </a:lnTo>
                <a:lnTo>
                  <a:pt x="40" y="268"/>
                </a:lnTo>
                <a:lnTo>
                  <a:pt x="56" y="225"/>
                </a:lnTo>
                <a:lnTo>
                  <a:pt x="72" y="183"/>
                </a:lnTo>
                <a:lnTo>
                  <a:pt x="92" y="144"/>
                </a:lnTo>
                <a:lnTo>
                  <a:pt x="115" y="110"/>
                </a:lnTo>
                <a:lnTo>
                  <a:pt x="128" y="92"/>
                </a:lnTo>
                <a:lnTo>
                  <a:pt x="140" y="75"/>
                </a:lnTo>
                <a:lnTo>
                  <a:pt x="155" y="61"/>
                </a:lnTo>
                <a:lnTo>
                  <a:pt x="169" y="47"/>
                </a:lnTo>
                <a:lnTo>
                  <a:pt x="185" y="34"/>
                </a:lnTo>
                <a:lnTo>
                  <a:pt x="202" y="21"/>
                </a:lnTo>
                <a:lnTo>
                  <a:pt x="220" y="11"/>
                </a:lnTo>
                <a:lnTo>
                  <a:pt x="238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1" name="Freeform 24"/>
          <p:cNvSpPr>
            <a:spLocks/>
          </p:cNvSpPr>
          <p:nvPr/>
        </p:nvSpPr>
        <p:spPr bwMode="auto">
          <a:xfrm>
            <a:off x="3865563" y="4371975"/>
            <a:ext cx="168275" cy="49213"/>
          </a:xfrm>
          <a:custGeom>
            <a:avLst/>
            <a:gdLst>
              <a:gd name="T0" fmla="*/ 2147483647 w 106"/>
              <a:gd name="T1" fmla="*/ 0 h 31"/>
              <a:gd name="T2" fmla="*/ 2147483647 w 106"/>
              <a:gd name="T3" fmla="*/ 0 h 31"/>
              <a:gd name="T4" fmla="*/ 0 w 106"/>
              <a:gd name="T5" fmla="*/ 2147483647 h 31"/>
              <a:gd name="T6" fmla="*/ 0 60000 65536"/>
              <a:gd name="T7" fmla="*/ 0 60000 65536"/>
              <a:gd name="T8" fmla="*/ 0 60000 65536"/>
              <a:gd name="T9" fmla="*/ 0 w 106"/>
              <a:gd name="T10" fmla="*/ 0 h 31"/>
              <a:gd name="T11" fmla="*/ 106 w 106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" h="31">
                <a:moveTo>
                  <a:pt x="106" y="0"/>
                </a:moveTo>
                <a:lnTo>
                  <a:pt x="106" y="0"/>
                </a:lnTo>
                <a:lnTo>
                  <a:pt x="0" y="31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2" name="Freeform 25"/>
          <p:cNvSpPr>
            <a:spLocks/>
          </p:cNvSpPr>
          <p:nvPr/>
        </p:nvSpPr>
        <p:spPr bwMode="auto">
          <a:xfrm>
            <a:off x="2909888" y="2678113"/>
            <a:ext cx="60325" cy="74612"/>
          </a:xfrm>
          <a:custGeom>
            <a:avLst/>
            <a:gdLst>
              <a:gd name="T0" fmla="*/ 0 w 38"/>
              <a:gd name="T1" fmla="*/ 2147483647 h 47"/>
              <a:gd name="T2" fmla="*/ 0 w 38"/>
              <a:gd name="T3" fmla="*/ 2147483647 h 47"/>
              <a:gd name="T4" fmla="*/ 2147483647 w 38"/>
              <a:gd name="T5" fmla="*/ 2147483647 h 47"/>
              <a:gd name="T6" fmla="*/ 2147483647 w 38"/>
              <a:gd name="T7" fmla="*/ 0 h 47"/>
              <a:gd name="T8" fmla="*/ 0 60000 65536"/>
              <a:gd name="T9" fmla="*/ 0 60000 65536"/>
              <a:gd name="T10" fmla="*/ 0 60000 65536"/>
              <a:gd name="T11" fmla="*/ 0 60000 65536"/>
              <a:gd name="T12" fmla="*/ 0 w 38"/>
              <a:gd name="T13" fmla="*/ 0 h 47"/>
              <a:gd name="T14" fmla="*/ 38 w 38"/>
              <a:gd name="T15" fmla="*/ 47 h 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" h="47">
                <a:moveTo>
                  <a:pt x="0" y="47"/>
                </a:moveTo>
                <a:lnTo>
                  <a:pt x="0" y="47"/>
                </a:lnTo>
                <a:lnTo>
                  <a:pt x="18" y="22"/>
                </a:lnTo>
                <a:lnTo>
                  <a:pt x="38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3" name="Freeform 26"/>
          <p:cNvSpPr>
            <a:spLocks/>
          </p:cNvSpPr>
          <p:nvPr/>
        </p:nvSpPr>
        <p:spPr bwMode="auto">
          <a:xfrm>
            <a:off x="2900363" y="2752725"/>
            <a:ext cx="9525" cy="7938"/>
          </a:xfrm>
          <a:custGeom>
            <a:avLst/>
            <a:gdLst>
              <a:gd name="T0" fmla="*/ 0 w 5"/>
              <a:gd name="T1" fmla="*/ 2147483647 h 5"/>
              <a:gd name="T2" fmla="*/ 0 w 5"/>
              <a:gd name="T3" fmla="*/ 2147483647 h 5"/>
              <a:gd name="T4" fmla="*/ 2147483647 w 5"/>
              <a:gd name="T5" fmla="*/ 0 h 5"/>
              <a:gd name="T6" fmla="*/ 0 60000 65536"/>
              <a:gd name="T7" fmla="*/ 0 60000 65536"/>
              <a:gd name="T8" fmla="*/ 0 60000 65536"/>
              <a:gd name="T9" fmla="*/ 0 w 5"/>
              <a:gd name="T10" fmla="*/ 0 h 5"/>
              <a:gd name="T11" fmla="*/ 5 w 5"/>
              <a:gd name="T12" fmla="*/ 5 h 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5">
                <a:moveTo>
                  <a:pt x="0" y="5"/>
                </a:moveTo>
                <a:lnTo>
                  <a:pt x="0" y="5"/>
                </a:lnTo>
                <a:lnTo>
                  <a:pt x="5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4" name="Freeform 27"/>
          <p:cNvSpPr>
            <a:spLocks/>
          </p:cNvSpPr>
          <p:nvPr/>
        </p:nvSpPr>
        <p:spPr bwMode="auto">
          <a:xfrm>
            <a:off x="2887663" y="2760663"/>
            <a:ext cx="12700" cy="23812"/>
          </a:xfrm>
          <a:custGeom>
            <a:avLst/>
            <a:gdLst>
              <a:gd name="T0" fmla="*/ 0 w 9"/>
              <a:gd name="T1" fmla="*/ 2147483647 h 15"/>
              <a:gd name="T2" fmla="*/ 0 w 9"/>
              <a:gd name="T3" fmla="*/ 2147483647 h 15"/>
              <a:gd name="T4" fmla="*/ 2147483647 w 9"/>
              <a:gd name="T5" fmla="*/ 0 h 15"/>
              <a:gd name="T6" fmla="*/ 0 60000 65536"/>
              <a:gd name="T7" fmla="*/ 0 60000 65536"/>
              <a:gd name="T8" fmla="*/ 0 60000 65536"/>
              <a:gd name="T9" fmla="*/ 0 w 9"/>
              <a:gd name="T10" fmla="*/ 0 h 15"/>
              <a:gd name="T11" fmla="*/ 9 w 9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15">
                <a:moveTo>
                  <a:pt x="0" y="15"/>
                </a:moveTo>
                <a:lnTo>
                  <a:pt x="0" y="15"/>
                </a:lnTo>
                <a:lnTo>
                  <a:pt x="9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5" name="Freeform 28"/>
          <p:cNvSpPr>
            <a:spLocks/>
          </p:cNvSpPr>
          <p:nvPr/>
        </p:nvSpPr>
        <p:spPr bwMode="auto">
          <a:xfrm>
            <a:off x="2878138" y="2798763"/>
            <a:ext cx="0" cy="1587"/>
          </a:xfrm>
          <a:custGeom>
            <a:avLst/>
            <a:gdLst>
              <a:gd name="T0" fmla="*/ 0 w 1587"/>
              <a:gd name="T1" fmla="*/ 2147483647 h 1"/>
              <a:gd name="T2" fmla="*/ 0 w 1587"/>
              <a:gd name="T3" fmla="*/ 2147483647 h 1"/>
              <a:gd name="T4" fmla="*/ 0 w 1587"/>
              <a:gd name="T5" fmla="*/ 0 h 1"/>
              <a:gd name="T6" fmla="*/ 0 60000 65536"/>
              <a:gd name="T7" fmla="*/ 0 60000 65536"/>
              <a:gd name="T8" fmla="*/ 0 60000 65536"/>
              <a:gd name="T9" fmla="*/ 0 w 1587"/>
              <a:gd name="T10" fmla="*/ 0 h 1"/>
              <a:gd name="T11" fmla="*/ 0 w 1587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6" name="Freeform 29"/>
          <p:cNvSpPr>
            <a:spLocks/>
          </p:cNvSpPr>
          <p:nvPr/>
        </p:nvSpPr>
        <p:spPr bwMode="auto">
          <a:xfrm>
            <a:off x="2868613" y="2800350"/>
            <a:ext cx="9525" cy="127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2147483647 w 5"/>
              <a:gd name="T5" fmla="*/ 0 h 8"/>
              <a:gd name="T6" fmla="*/ 0 60000 65536"/>
              <a:gd name="T7" fmla="*/ 0 60000 65536"/>
              <a:gd name="T8" fmla="*/ 0 60000 65536"/>
              <a:gd name="T9" fmla="*/ 0 w 5"/>
              <a:gd name="T10" fmla="*/ 0 h 8"/>
              <a:gd name="T11" fmla="*/ 5 w 5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8">
                <a:moveTo>
                  <a:pt x="0" y="8"/>
                </a:moveTo>
                <a:lnTo>
                  <a:pt x="0" y="8"/>
                </a:lnTo>
                <a:lnTo>
                  <a:pt x="5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7" name="Freeform 30"/>
          <p:cNvSpPr>
            <a:spLocks/>
          </p:cNvSpPr>
          <p:nvPr/>
        </p:nvSpPr>
        <p:spPr bwMode="auto">
          <a:xfrm>
            <a:off x="2849563" y="2813050"/>
            <a:ext cx="19050" cy="36513"/>
          </a:xfrm>
          <a:custGeom>
            <a:avLst/>
            <a:gdLst>
              <a:gd name="T0" fmla="*/ 0 w 13"/>
              <a:gd name="T1" fmla="*/ 2147483647 h 23"/>
              <a:gd name="T2" fmla="*/ 0 w 13"/>
              <a:gd name="T3" fmla="*/ 2147483647 h 23"/>
              <a:gd name="T4" fmla="*/ 2147483647 w 13"/>
              <a:gd name="T5" fmla="*/ 0 h 23"/>
              <a:gd name="T6" fmla="*/ 0 60000 65536"/>
              <a:gd name="T7" fmla="*/ 0 60000 65536"/>
              <a:gd name="T8" fmla="*/ 0 60000 65536"/>
              <a:gd name="T9" fmla="*/ 0 w 13"/>
              <a:gd name="T10" fmla="*/ 0 h 23"/>
              <a:gd name="T11" fmla="*/ 13 w 13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3">
                <a:moveTo>
                  <a:pt x="0" y="23"/>
                </a:moveTo>
                <a:lnTo>
                  <a:pt x="0" y="23"/>
                </a:lnTo>
                <a:lnTo>
                  <a:pt x="1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8" name="Freeform 31"/>
          <p:cNvSpPr>
            <a:spLocks/>
          </p:cNvSpPr>
          <p:nvPr/>
        </p:nvSpPr>
        <p:spPr bwMode="auto">
          <a:xfrm>
            <a:off x="2817813" y="2863850"/>
            <a:ext cx="22225" cy="46038"/>
          </a:xfrm>
          <a:custGeom>
            <a:avLst/>
            <a:gdLst>
              <a:gd name="T0" fmla="*/ 0 w 15"/>
              <a:gd name="T1" fmla="*/ 2147483647 h 29"/>
              <a:gd name="T2" fmla="*/ 0 w 15"/>
              <a:gd name="T3" fmla="*/ 2147483647 h 29"/>
              <a:gd name="T4" fmla="*/ 2147483647 w 15"/>
              <a:gd name="T5" fmla="*/ 0 h 29"/>
              <a:gd name="T6" fmla="*/ 0 60000 65536"/>
              <a:gd name="T7" fmla="*/ 0 60000 65536"/>
              <a:gd name="T8" fmla="*/ 0 60000 65536"/>
              <a:gd name="T9" fmla="*/ 0 w 15"/>
              <a:gd name="T10" fmla="*/ 0 h 29"/>
              <a:gd name="T11" fmla="*/ 15 w 15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29">
                <a:moveTo>
                  <a:pt x="0" y="29"/>
                </a:moveTo>
                <a:lnTo>
                  <a:pt x="0" y="29"/>
                </a:lnTo>
                <a:lnTo>
                  <a:pt x="15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9" name="Line 32"/>
          <p:cNvSpPr>
            <a:spLocks noChangeShapeType="1"/>
          </p:cNvSpPr>
          <p:nvPr/>
        </p:nvSpPr>
        <p:spPr bwMode="auto">
          <a:xfrm>
            <a:off x="2817813" y="2909888"/>
            <a:ext cx="0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0" name="Line 33"/>
          <p:cNvSpPr>
            <a:spLocks noChangeShapeType="1"/>
          </p:cNvSpPr>
          <p:nvPr/>
        </p:nvSpPr>
        <p:spPr bwMode="auto">
          <a:xfrm>
            <a:off x="2811463" y="2924175"/>
            <a:ext cx="3175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1" name="Freeform 34"/>
          <p:cNvSpPr>
            <a:spLocks/>
          </p:cNvSpPr>
          <p:nvPr/>
        </p:nvSpPr>
        <p:spPr bwMode="auto">
          <a:xfrm>
            <a:off x="2789238" y="2924175"/>
            <a:ext cx="22225" cy="50800"/>
          </a:xfrm>
          <a:custGeom>
            <a:avLst/>
            <a:gdLst>
              <a:gd name="T0" fmla="*/ 0 w 15"/>
              <a:gd name="T1" fmla="*/ 2147483647 h 32"/>
              <a:gd name="T2" fmla="*/ 0 w 15"/>
              <a:gd name="T3" fmla="*/ 2147483647 h 32"/>
              <a:gd name="T4" fmla="*/ 2147483647 w 15"/>
              <a:gd name="T5" fmla="*/ 0 h 32"/>
              <a:gd name="T6" fmla="*/ 0 60000 65536"/>
              <a:gd name="T7" fmla="*/ 0 60000 65536"/>
              <a:gd name="T8" fmla="*/ 0 60000 65536"/>
              <a:gd name="T9" fmla="*/ 0 w 15"/>
              <a:gd name="T10" fmla="*/ 0 h 32"/>
              <a:gd name="T11" fmla="*/ 15 w 15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32">
                <a:moveTo>
                  <a:pt x="0" y="32"/>
                </a:moveTo>
                <a:lnTo>
                  <a:pt x="0" y="32"/>
                </a:lnTo>
                <a:lnTo>
                  <a:pt x="15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2" name="Line 35"/>
          <p:cNvSpPr>
            <a:spLocks noChangeShapeType="1"/>
          </p:cNvSpPr>
          <p:nvPr/>
        </p:nvSpPr>
        <p:spPr bwMode="auto">
          <a:xfrm>
            <a:off x="2789238" y="2974975"/>
            <a:ext cx="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3" name="Line 36"/>
          <p:cNvSpPr>
            <a:spLocks noChangeShapeType="1"/>
          </p:cNvSpPr>
          <p:nvPr/>
        </p:nvSpPr>
        <p:spPr bwMode="auto">
          <a:xfrm>
            <a:off x="2779713" y="2992438"/>
            <a:ext cx="3175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4" name="Freeform 37"/>
          <p:cNvSpPr>
            <a:spLocks/>
          </p:cNvSpPr>
          <p:nvPr/>
        </p:nvSpPr>
        <p:spPr bwMode="auto">
          <a:xfrm>
            <a:off x="2760663" y="2992438"/>
            <a:ext cx="19050" cy="57150"/>
          </a:xfrm>
          <a:custGeom>
            <a:avLst/>
            <a:gdLst>
              <a:gd name="T0" fmla="*/ 0 w 13"/>
              <a:gd name="T1" fmla="*/ 2147483647 h 36"/>
              <a:gd name="T2" fmla="*/ 0 w 13"/>
              <a:gd name="T3" fmla="*/ 2147483647 h 36"/>
              <a:gd name="T4" fmla="*/ 2147483647 w 13"/>
              <a:gd name="T5" fmla="*/ 0 h 36"/>
              <a:gd name="T6" fmla="*/ 0 60000 65536"/>
              <a:gd name="T7" fmla="*/ 0 60000 65536"/>
              <a:gd name="T8" fmla="*/ 0 60000 65536"/>
              <a:gd name="T9" fmla="*/ 0 w 13"/>
              <a:gd name="T10" fmla="*/ 0 h 36"/>
              <a:gd name="T11" fmla="*/ 13 w 13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36">
                <a:moveTo>
                  <a:pt x="0" y="36"/>
                </a:moveTo>
                <a:lnTo>
                  <a:pt x="0" y="36"/>
                </a:lnTo>
                <a:lnTo>
                  <a:pt x="1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5" name="Line 38"/>
          <p:cNvSpPr>
            <a:spLocks noChangeShapeType="1"/>
          </p:cNvSpPr>
          <p:nvPr/>
        </p:nvSpPr>
        <p:spPr bwMode="auto">
          <a:xfrm>
            <a:off x="2760663" y="3049588"/>
            <a:ext cx="0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6" name="Line 39"/>
          <p:cNvSpPr>
            <a:spLocks noChangeShapeType="1"/>
          </p:cNvSpPr>
          <p:nvPr/>
        </p:nvSpPr>
        <p:spPr bwMode="auto">
          <a:xfrm>
            <a:off x="2754313" y="3063875"/>
            <a:ext cx="3175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7" name="Freeform 40"/>
          <p:cNvSpPr>
            <a:spLocks/>
          </p:cNvSpPr>
          <p:nvPr/>
        </p:nvSpPr>
        <p:spPr bwMode="auto">
          <a:xfrm>
            <a:off x="2741613" y="3063875"/>
            <a:ext cx="12700" cy="49213"/>
          </a:xfrm>
          <a:custGeom>
            <a:avLst/>
            <a:gdLst>
              <a:gd name="T0" fmla="*/ 0 w 9"/>
              <a:gd name="T1" fmla="*/ 2147483647 h 31"/>
              <a:gd name="T2" fmla="*/ 0 w 9"/>
              <a:gd name="T3" fmla="*/ 2147483647 h 31"/>
              <a:gd name="T4" fmla="*/ 2147483647 w 9"/>
              <a:gd name="T5" fmla="*/ 0 h 31"/>
              <a:gd name="T6" fmla="*/ 0 60000 65536"/>
              <a:gd name="T7" fmla="*/ 0 60000 65536"/>
              <a:gd name="T8" fmla="*/ 0 60000 65536"/>
              <a:gd name="T9" fmla="*/ 0 w 9"/>
              <a:gd name="T10" fmla="*/ 0 h 31"/>
              <a:gd name="T11" fmla="*/ 9 w 9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31">
                <a:moveTo>
                  <a:pt x="0" y="31"/>
                </a:moveTo>
                <a:lnTo>
                  <a:pt x="0" y="31"/>
                </a:lnTo>
                <a:lnTo>
                  <a:pt x="9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8" name="Freeform 41"/>
          <p:cNvSpPr>
            <a:spLocks/>
          </p:cNvSpPr>
          <p:nvPr/>
        </p:nvSpPr>
        <p:spPr bwMode="auto">
          <a:xfrm>
            <a:off x="2713038" y="3435350"/>
            <a:ext cx="12700" cy="107950"/>
          </a:xfrm>
          <a:custGeom>
            <a:avLst/>
            <a:gdLst>
              <a:gd name="T0" fmla="*/ 2147483647 w 9"/>
              <a:gd name="T1" fmla="*/ 2147483647 h 68"/>
              <a:gd name="T2" fmla="*/ 2147483647 w 9"/>
              <a:gd name="T3" fmla="*/ 2147483647 h 68"/>
              <a:gd name="T4" fmla="*/ 2147483647 w 9"/>
              <a:gd name="T5" fmla="*/ 2147483647 h 68"/>
              <a:gd name="T6" fmla="*/ 0 w 9"/>
              <a:gd name="T7" fmla="*/ 0 h 68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68"/>
              <a:gd name="T14" fmla="*/ 9 w 9"/>
              <a:gd name="T15" fmla="*/ 68 h 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68">
                <a:moveTo>
                  <a:pt x="9" y="68"/>
                </a:moveTo>
                <a:lnTo>
                  <a:pt x="9" y="68"/>
                </a:lnTo>
                <a:lnTo>
                  <a:pt x="3" y="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9" name="Line 42"/>
          <p:cNvSpPr>
            <a:spLocks noChangeShapeType="1"/>
          </p:cNvSpPr>
          <p:nvPr/>
        </p:nvSpPr>
        <p:spPr bwMode="auto">
          <a:xfrm>
            <a:off x="2725738" y="3546475"/>
            <a:ext cx="3175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0" name="Freeform 43"/>
          <p:cNvSpPr>
            <a:spLocks/>
          </p:cNvSpPr>
          <p:nvPr/>
        </p:nvSpPr>
        <p:spPr bwMode="auto">
          <a:xfrm>
            <a:off x="2728913" y="3556000"/>
            <a:ext cx="15875" cy="61913"/>
          </a:xfrm>
          <a:custGeom>
            <a:avLst/>
            <a:gdLst>
              <a:gd name="T0" fmla="*/ 2147483647 w 9"/>
              <a:gd name="T1" fmla="*/ 2147483647 h 39"/>
              <a:gd name="T2" fmla="*/ 2147483647 w 9"/>
              <a:gd name="T3" fmla="*/ 2147483647 h 39"/>
              <a:gd name="T4" fmla="*/ 0 w 9"/>
              <a:gd name="T5" fmla="*/ 0 h 39"/>
              <a:gd name="T6" fmla="*/ 0 60000 65536"/>
              <a:gd name="T7" fmla="*/ 0 60000 65536"/>
              <a:gd name="T8" fmla="*/ 0 60000 65536"/>
              <a:gd name="T9" fmla="*/ 0 w 9"/>
              <a:gd name="T10" fmla="*/ 0 h 39"/>
              <a:gd name="T11" fmla="*/ 9 w 9"/>
              <a:gd name="T12" fmla="*/ 39 h 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39">
                <a:moveTo>
                  <a:pt x="9" y="39"/>
                </a:moveTo>
                <a:lnTo>
                  <a:pt x="9" y="39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1" name="Freeform 44"/>
          <p:cNvSpPr>
            <a:spLocks/>
          </p:cNvSpPr>
          <p:nvPr/>
        </p:nvSpPr>
        <p:spPr bwMode="auto">
          <a:xfrm>
            <a:off x="2744788" y="3629025"/>
            <a:ext cx="22225" cy="63500"/>
          </a:xfrm>
          <a:custGeom>
            <a:avLst/>
            <a:gdLst>
              <a:gd name="T0" fmla="*/ 2147483647 w 13"/>
              <a:gd name="T1" fmla="*/ 2147483647 h 40"/>
              <a:gd name="T2" fmla="*/ 2147483647 w 13"/>
              <a:gd name="T3" fmla="*/ 2147483647 h 40"/>
              <a:gd name="T4" fmla="*/ 0 w 13"/>
              <a:gd name="T5" fmla="*/ 0 h 40"/>
              <a:gd name="T6" fmla="*/ 0 60000 65536"/>
              <a:gd name="T7" fmla="*/ 0 60000 65536"/>
              <a:gd name="T8" fmla="*/ 0 60000 65536"/>
              <a:gd name="T9" fmla="*/ 0 w 13"/>
              <a:gd name="T10" fmla="*/ 0 h 40"/>
              <a:gd name="T11" fmla="*/ 13 w 13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40">
                <a:moveTo>
                  <a:pt x="13" y="40"/>
                </a:moveTo>
                <a:lnTo>
                  <a:pt x="13" y="4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2" name="Freeform 45"/>
          <p:cNvSpPr>
            <a:spLocks/>
          </p:cNvSpPr>
          <p:nvPr/>
        </p:nvSpPr>
        <p:spPr bwMode="auto">
          <a:xfrm>
            <a:off x="2773363" y="3706813"/>
            <a:ext cx="22225" cy="63500"/>
          </a:xfrm>
          <a:custGeom>
            <a:avLst/>
            <a:gdLst>
              <a:gd name="T0" fmla="*/ 2147483647 w 14"/>
              <a:gd name="T1" fmla="*/ 2147483647 h 40"/>
              <a:gd name="T2" fmla="*/ 2147483647 w 14"/>
              <a:gd name="T3" fmla="*/ 2147483647 h 40"/>
              <a:gd name="T4" fmla="*/ 0 w 14"/>
              <a:gd name="T5" fmla="*/ 0 h 40"/>
              <a:gd name="T6" fmla="*/ 0 60000 65536"/>
              <a:gd name="T7" fmla="*/ 0 60000 65536"/>
              <a:gd name="T8" fmla="*/ 0 60000 65536"/>
              <a:gd name="T9" fmla="*/ 0 w 14"/>
              <a:gd name="T10" fmla="*/ 0 h 40"/>
              <a:gd name="T11" fmla="*/ 14 w 14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40">
                <a:moveTo>
                  <a:pt x="14" y="40"/>
                </a:moveTo>
                <a:lnTo>
                  <a:pt x="14" y="4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3" name="Freeform 46"/>
          <p:cNvSpPr>
            <a:spLocks/>
          </p:cNvSpPr>
          <p:nvPr/>
        </p:nvSpPr>
        <p:spPr bwMode="auto">
          <a:xfrm>
            <a:off x="2798763" y="3781425"/>
            <a:ext cx="25400" cy="60325"/>
          </a:xfrm>
          <a:custGeom>
            <a:avLst/>
            <a:gdLst>
              <a:gd name="T0" fmla="*/ 2147483647 w 16"/>
              <a:gd name="T1" fmla="*/ 2147483647 h 38"/>
              <a:gd name="T2" fmla="*/ 2147483647 w 16"/>
              <a:gd name="T3" fmla="*/ 2147483647 h 38"/>
              <a:gd name="T4" fmla="*/ 0 w 16"/>
              <a:gd name="T5" fmla="*/ 0 h 38"/>
              <a:gd name="T6" fmla="*/ 0 60000 65536"/>
              <a:gd name="T7" fmla="*/ 0 60000 65536"/>
              <a:gd name="T8" fmla="*/ 0 60000 65536"/>
              <a:gd name="T9" fmla="*/ 0 w 16"/>
              <a:gd name="T10" fmla="*/ 0 h 38"/>
              <a:gd name="T11" fmla="*/ 16 w 16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38">
                <a:moveTo>
                  <a:pt x="16" y="38"/>
                </a:moveTo>
                <a:lnTo>
                  <a:pt x="16" y="38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4" name="Freeform 47"/>
          <p:cNvSpPr>
            <a:spLocks/>
          </p:cNvSpPr>
          <p:nvPr/>
        </p:nvSpPr>
        <p:spPr bwMode="auto">
          <a:xfrm>
            <a:off x="2830513" y="3849688"/>
            <a:ext cx="22225" cy="50800"/>
          </a:xfrm>
          <a:custGeom>
            <a:avLst/>
            <a:gdLst>
              <a:gd name="T0" fmla="*/ 2147483647 w 14"/>
              <a:gd name="T1" fmla="*/ 2147483647 h 32"/>
              <a:gd name="T2" fmla="*/ 2147483647 w 14"/>
              <a:gd name="T3" fmla="*/ 2147483647 h 32"/>
              <a:gd name="T4" fmla="*/ 0 w 14"/>
              <a:gd name="T5" fmla="*/ 0 h 32"/>
              <a:gd name="T6" fmla="*/ 0 60000 65536"/>
              <a:gd name="T7" fmla="*/ 0 60000 65536"/>
              <a:gd name="T8" fmla="*/ 0 60000 65536"/>
              <a:gd name="T9" fmla="*/ 0 w 14"/>
              <a:gd name="T10" fmla="*/ 0 h 32"/>
              <a:gd name="T11" fmla="*/ 14 w 14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32">
                <a:moveTo>
                  <a:pt x="14" y="32"/>
                </a:moveTo>
                <a:lnTo>
                  <a:pt x="14" y="3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5" name="Freeform 48"/>
          <p:cNvSpPr>
            <a:spLocks/>
          </p:cNvSpPr>
          <p:nvPr/>
        </p:nvSpPr>
        <p:spPr bwMode="auto">
          <a:xfrm>
            <a:off x="2855913" y="3913188"/>
            <a:ext cx="25400" cy="47625"/>
          </a:xfrm>
          <a:custGeom>
            <a:avLst/>
            <a:gdLst>
              <a:gd name="T0" fmla="*/ 2147483647 w 16"/>
              <a:gd name="T1" fmla="*/ 2147483647 h 30"/>
              <a:gd name="T2" fmla="*/ 2147483647 w 16"/>
              <a:gd name="T3" fmla="*/ 2147483647 h 30"/>
              <a:gd name="T4" fmla="*/ 0 w 16"/>
              <a:gd name="T5" fmla="*/ 0 h 30"/>
              <a:gd name="T6" fmla="*/ 0 60000 65536"/>
              <a:gd name="T7" fmla="*/ 0 60000 65536"/>
              <a:gd name="T8" fmla="*/ 0 60000 65536"/>
              <a:gd name="T9" fmla="*/ 0 w 16"/>
              <a:gd name="T10" fmla="*/ 0 h 30"/>
              <a:gd name="T11" fmla="*/ 16 w 16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30">
                <a:moveTo>
                  <a:pt x="16" y="30"/>
                </a:moveTo>
                <a:lnTo>
                  <a:pt x="16" y="3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6" name="Freeform 49"/>
          <p:cNvSpPr>
            <a:spLocks/>
          </p:cNvSpPr>
          <p:nvPr/>
        </p:nvSpPr>
        <p:spPr bwMode="auto">
          <a:xfrm>
            <a:off x="3021013" y="4270375"/>
            <a:ext cx="47625" cy="193675"/>
          </a:xfrm>
          <a:custGeom>
            <a:avLst/>
            <a:gdLst>
              <a:gd name="T0" fmla="*/ 2147483647 w 31"/>
              <a:gd name="T1" fmla="*/ 2147483647 h 122"/>
              <a:gd name="T2" fmla="*/ 2147483647 w 31"/>
              <a:gd name="T3" fmla="*/ 2147483647 h 122"/>
              <a:gd name="T4" fmla="*/ 2147483647 w 31"/>
              <a:gd name="T5" fmla="*/ 2147483647 h 122"/>
              <a:gd name="T6" fmla="*/ 0 w 31"/>
              <a:gd name="T7" fmla="*/ 0 h 122"/>
              <a:gd name="T8" fmla="*/ 0 60000 65536"/>
              <a:gd name="T9" fmla="*/ 0 60000 65536"/>
              <a:gd name="T10" fmla="*/ 0 60000 65536"/>
              <a:gd name="T11" fmla="*/ 0 60000 65536"/>
              <a:gd name="T12" fmla="*/ 0 w 31"/>
              <a:gd name="T13" fmla="*/ 0 h 122"/>
              <a:gd name="T14" fmla="*/ 31 w 31"/>
              <a:gd name="T15" fmla="*/ 122 h 1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" h="122">
                <a:moveTo>
                  <a:pt x="31" y="122"/>
                </a:moveTo>
                <a:lnTo>
                  <a:pt x="31" y="122"/>
                </a:lnTo>
                <a:lnTo>
                  <a:pt x="18" y="63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7" name="Freeform 50"/>
          <p:cNvSpPr>
            <a:spLocks/>
          </p:cNvSpPr>
          <p:nvPr/>
        </p:nvSpPr>
        <p:spPr bwMode="auto">
          <a:xfrm>
            <a:off x="3116263" y="4678363"/>
            <a:ext cx="349250" cy="422275"/>
          </a:xfrm>
          <a:custGeom>
            <a:avLst/>
            <a:gdLst>
              <a:gd name="T0" fmla="*/ 2147483647 w 221"/>
              <a:gd name="T1" fmla="*/ 2147483647 h 266"/>
              <a:gd name="T2" fmla="*/ 2147483647 w 221"/>
              <a:gd name="T3" fmla="*/ 2147483647 h 266"/>
              <a:gd name="T4" fmla="*/ 2147483647 w 221"/>
              <a:gd name="T5" fmla="*/ 2147483647 h 266"/>
              <a:gd name="T6" fmla="*/ 2147483647 w 221"/>
              <a:gd name="T7" fmla="*/ 2147483647 h 266"/>
              <a:gd name="T8" fmla="*/ 2147483647 w 221"/>
              <a:gd name="T9" fmla="*/ 2147483647 h 266"/>
              <a:gd name="T10" fmla="*/ 2147483647 w 221"/>
              <a:gd name="T11" fmla="*/ 2147483647 h 266"/>
              <a:gd name="T12" fmla="*/ 2147483647 w 221"/>
              <a:gd name="T13" fmla="*/ 2147483647 h 266"/>
              <a:gd name="T14" fmla="*/ 2147483647 w 221"/>
              <a:gd name="T15" fmla="*/ 2147483647 h 266"/>
              <a:gd name="T16" fmla="*/ 2147483647 w 221"/>
              <a:gd name="T17" fmla="*/ 2147483647 h 266"/>
              <a:gd name="T18" fmla="*/ 2147483647 w 221"/>
              <a:gd name="T19" fmla="*/ 2147483647 h 266"/>
              <a:gd name="T20" fmla="*/ 2147483647 w 221"/>
              <a:gd name="T21" fmla="*/ 2147483647 h 266"/>
              <a:gd name="T22" fmla="*/ 2147483647 w 221"/>
              <a:gd name="T23" fmla="*/ 2147483647 h 266"/>
              <a:gd name="T24" fmla="*/ 2147483647 w 221"/>
              <a:gd name="T25" fmla="*/ 2147483647 h 266"/>
              <a:gd name="T26" fmla="*/ 2147483647 w 221"/>
              <a:gd name="T27" fmla="*/ 2147483647 h 266"/>
              <a:gd name="T28" fmla="*/ 2147483647 w 221"/>
              <a:gd name="T29" fmla="*/ 2147483647 h 266"/>
              <a:gd name="T30" fmla="*/ 2147483647 w 221"/>
              <a:gd name="T31" fmla="*/ 2147483647 h 266"/>
              <a:gd name="T32" fmla="*/ 2147483647 w 221"/>
              <a:gd name="T33" fmla="*/ 2147483647 h 266"/>
              <a:gd name="T34" fmla="*/ 0 w 221"/>
              <a:gd name="T35" fmla="*/ 0 h 2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1"/>
              <a:gd name="T55" fmla="*/ 0 h 266"/>
              <a:gd name="T56" fmla="*/ 221 w 221"/>
              <a:gd name="T57" fmla="*/ 266 h 2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1" h="266">
                <a:moveTo>
                  <a:pt x="221" y="266"/>
                </a:moveTo>
                <a:lnTo>
                  <a:pt x="221" y="266"/>
                </a:lnTo>
                <a:lnTo>
                  <a:pt x="207" y="261"/>
                </a:lnTo>
                <a:lnTo>
                  <a:pt x="190" y="254"/>
                </a:lnTo>
                <a:lnTo>
                  <a:pt x="174" y="245"/>
                </a:lnTo>
                <a:lnTo>
                  <a:pt x="158" y="234"/>
                </a:lnTo>
                <a:lnTo>
                  <a:pt x="142" y="223"/>
                </a:lnTo>
                <a:lnTo>
                  <a:pt x="126" y="209"/>
                </a:lnTo>
                <a:lnTo>
                  <a:pt x="109" y="194"/>
                </a:lnTo>
                <a:lnTo>
                  <a:pt x="95" y="178"/>
                </a:lnTo>
                <a:lnTo>
                  <a:pt x="81" y="162"/>
                </a:lnTo>
                <a:lnTo>
                  <a:pt x="66" y="142"/>
                </a:lnTo>
                <a:lnTo>
                  <a:pt x="52" y="122"/>
                </a:lnTo>
                <a:lnTo>
                  <a:pt x="39" y="101"/>
                </a:lnTo>
                <a:lnTo>
                  <a:pt x="28" y="77"/>
                </a:lnTo>
                <a:lnTo>
                  <a:pt x="18" y="52"/>
                </a:lnTo>
                <a:lnTo>
                  <a:pt x="7" y="27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8" name="Freeform 51"/>
          <p:cNvSpPr>
            <a:spLocks/>
          </p:cNvSpPr>
          <p:nvPr/>
        </p:nvSpPr>
        <p:spPr bwMode="auto">
          <a:xfrm>
            <a:off x="2887663" y="3413125"/>
            <a:ext cx="28575" cy="539750"/>
          </a:xfrm>
          <a:custGeom>
            <a:avLst/>
            <a:gdLst>
              <a:gd name="T0" fmla="*/ 2147483647 w 19"/>
              <a:gd name="T1" fmla="*/ 0 h 340"/>
              <a:gd name="T2" fmla="*/ 2147483647 w 19"/>
              <a:gd name="T3" fmla="*/ 0 h 340"/>
              <a:gd name="T4" fmla="*/ 2147483647 w 19"/>
              <a:gd name="T5" fmla="*/ 2147483647 h 340"/>
              <a:gd name="T6" fmla="*/ 2147483647 w 19"/>
              <a:gd name="T7" fmla="*/ 2147483647 h 340"/>
              <a:gd name="T8" fmla="*/ 2147483647 w 19"/>
              <a:gd name="T9" fmla="*/ 2147483647 h 340"/>
              <a:gd name="T10" fmla="*/ 0 w 19"/>
              <a:gd name="T11" fmla="*/ 2147483647 h 340"/>
              <a:gd name="T12" fmla="*/ 0 w 19"/>
              <a:gd name="T13" fmla="*/ 2147483647 h 340"/>
              <a:gd name="T14" fmla="*/ 2147483647 w 19"/>
              <a:gd name="T15" fmla="*/ 2147483647 h 340"/>
              <a:gd name="T16" fmla="*/ 2147483647 w 19"/>
              <a:gd name="T17" fmla="*/ 2147483647 h 340"/>
              <a:gd name="T18" fmla="*/ 2147483647 w 19"/>
              <a:gd name="T19" fmla="*/ 2147483647 h 3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"/>
              <a:gd name="T31" fmla="*/ 0 h 340"/>
              <a:gd name="T32" fmla="*/ 19 w 19"/>
              <a:gd name="T33" fmla="*/ 340 h 3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" h="340">
                <a:moveTo>
                  <a:pt x="19" y="0"/>
                </a:moveTo>
                <a:lnTo>
                  <a:pt x="19" y="0"/>
                </a:lnTo>
                <a:lnTo>
                  <a:pt x="12" y="39"/>
                </a:lnTo>
                <a:lnTo>
                  <a:pt x="7" y="79"/>
                </a:lnTo>
                <a:lnTo>
                  <a:pt x="3" y="122"/>
                </a:lnTo>
                <a:lnTo>
                  <a:pt x="0" y="165"/>
                </a:lnTo>
                <a:lnTo>
                  <a:pt x="0" y="210"/>
                </a:lnTo>
                <a:lnTo>
                  <a:pt x="1" y="253"/>
                </a:lnTo>
                <a:lnTo>
                  <a:pt x="5" y="297"/>
                </a:lnTo>
                <a:lnTo>
                  <a:pt x="12" y="34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9" name="Freeform 52"/>
          <p:cNvSpPr>
            <a:spLocks/>
          </p:cNvSpPr>
          <p:nvPr/>
        </p:nvSpPr>
        <p:spPr bwMode="auto">
          <a:xfrm>
            <a:off x="2998788" y="2713038"/>
            <a:ext cx="193675" cy="385762"/>
          </a:xfrm>
          <a:custGeom>
            <a:avLst/>
            <a:gdLst>
              <a:gd name="T0" fmla="*/ 2147483647 w 122"/>
              <a:gd name="T1" fmla="*/ 0 h 243"/>
              <a:gd name="T2" fmla="*/ 2147483647 w 122"/>
              <a:gd name="T3" fmla="*/ 0 h 243"/>
              <a:gd name="T4" fmla="*/ 2147483647 w 122"/>
              <a:gd name="T5" fmla="*/ 2147483647 h 243"/>
              <a:gd name="T6" fmla="*/ 2147483647 w 122"/>
              <a:gd name="T7" fmla="*/ 2147483647 h 243"/>
              <a:gd name="T8" fmla="*/ 2147483647 w 122"/>
              <a:gd name="T9" fmla="*/ 2147483647 h 243"/>
              <a:gd name="T10" fmla="*/ 2147483647 w 122"/>
              <a:gd name="T11" fmla="*/ 2147483647 h 243"/>
              <a:gd name="T12" fmla="*/ 2147483647 w 122"/>
              <a:gd name="T13" fmla="*/ 2147483647 h 243"/>
              <a:gd name="T14" fmla="*/ 2147483647 w 122"/>
              <a:gd name="T15" fmla="*/ 2147483647 h 243"/>
              <a:gd name="T16" fmla="*/ 0 w 122"/>
              <a:gd name="T17" fmla="*/ 2147483647 h 2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243"/>
              <a:gd name="T29" fmla="*/ 122 w 122"/>
              <a:gd name="T30" fmla="*/ 243 h 2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243">
                <a:moveTo>
                  <a:pt x="122" y="0"/>
                </a:moveTo>
                <a:lnTo>
                  <a:pt x="122" y="0"/>
                </a:lnTo>
                <a:lnTo>
                  <a:pt x="113" y="9"/>
                </a:lnTo>
                <a:lnTo>
                  <a:pt x="102" y="21"/>
                </a:lnTo>
                <a:lnTo>
                  <a:pt x="86" y="43"/>
                </a:lnTo>
                <a:lnTo>
                  <a:pt x="70" y="73"/>
                </a:lnTo>
                <a:lnTo>
                  <a:pt x="48" y="117"/>
                </a:lnTo>
                <a:lnTo>
                  <a:pt x="25" y="172"/>
                </a:lnTo>
                <a:lnTo>
                  <a:pt x="0" y="243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0" name="Freeform 53"/>
          <p:cNvSpPr>
            <a:spLocks/>
          </p:cNvSpPr>
          <p:nvPr/>
        </p:nvSpPr>
        <p:spPr bwMode="auto">
          <a:xfrm>
            <a:off x="2887663" y="2671763"/>
            <a:ext cx="85725" cy="112712"/>
          </a:xfrm>
          <a:custGeom>
            <a:avLst/>
            <a:gdLst>
              <a:gd name="T0" fmla="*/ 0 w 54"/>
              <a:gd name="T1" fmla="*/ 2147483647 h 71"/>
              <a:gd name="T2" fmla="*/ 0 w 54"/>
              <a:gd name="T3" fmla="*/ 2147483647 h 71"/>
              <a:gd name="T4" fmla="*/ 2147483647 w 54"/>
              <a:gd name="T5" fmla="*/ 2147483647 h 71"/>
              <a:gd name="T6" fmla="*/ 2147483647 w 54"/>
              <a:gd name="T7" fmla="*/ 2147483647 h 71"/>
              <a:gd name="T8" fmla="*/ 2147483647 w 54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71"/>
              <a:gd name="T17" fmla="*/ 54 w 54"/>
              <a:gd name="T18" fmla="*/ 71 h 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71">
                <a:moveTo>
                  <a:pt x="0" y="71"/>
                </a:moveTo>
                <a:lnTo>
                  <a:pt x="0" y="71"/>
                </a:lnTo>
                <a:lnTo>
                  <a:pt x="27" y="31"/>
                </a:lnTo>
                <a:lnTo>
                  <a:pt x="39" y="15"/>
                </a:lnTo>
                <a:lnTo>
                  <a:pt x="54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1" name="Freeform 54"/>
          <p:cNvSpPr>
            <a:spLocks/>
          </p:cNvSpPr>
          <p:nvPr/>
        </p:nvSpPr>
        <p:spPr bwMode="auto">
          <a:xfrm>
            <a:off x="2849563" y="2798763"/>
            <a:ext cx="28575" cy="50800"/>
          </a:xfrm>
          <a:custGeom>
            <a:avLst/>
            <a:gdLst>
              <a:gd name="T0" fmla="*/ 0 w 18"/>
              <a:gd name="T1" fmla="*/ 2147483647 h 32"/>
              <a:gd name="T2" fmla="*/ 0 w 18"/>
              <a:gd name="T3" fmla="*/ 2147483647 h 32"/>
              <a:gd name="T4" fmla="*/ 2147483647 w 18"/>
              <a:gd name="T5" fmla="*/ 0 h 32"/>
              <a:gd name="T6" fmla="*/ 0 60000 65536"/>
              <a:gd name="T7" fmla="*/ 0 60000 65536"/>
              <a:gd name="T8" fmla="*/ 0 60000 65536"/>
              <a:gd name="T9" fmla="*/ 0 w 18"/>
              <a:gd name="T10" fmla="*/ 0 h 32"/>
              <a:gd name="T11" fmla="*/ 18 w 18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32">
                <a:moveTo>
                  <a:pt x="0" y="32"/>
                </a:moveTo>
                <a:lnTo>
                  <a:pt x="0" y="32"/>
                </a:lnTo>
                <a:lnTo>
                  <a:pt x="18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2" name="Freeform 55"/>
          <p:cNvSpPr>
            <a:spLocks/>
          </p:cNvSpPr>
          <p:nvPr/>
        </p:nvSpPr>
        <p:spPr bwMode="auto">
          <a:xfrm>
            <a:off x="2817813" y="2863850"/>
            <a:ext cx="22225" cy="46038"/>
          </a:xfrm>
          <a:custGeom>
            <a:avLst/>
            <a:gdLst>
              <a:gd name="T0" fmla="*/ 0 w 15"/>
              <a:gd name="T1" fmla="*/ 2147483647 h 29"/>
              <a:gd name="T2" fmla="*/ 0 w 15"/>
              <a:gd name="T3" fmla="*/ 2147483647 h 29"/>
              <a:gd name="T4" fmla="*/ 2147483647 w 15"/>
              <a:gd name="T5" fmla="*/ 0 h 29"/>
              <a:gd name="T6" fmla="*/ 0 60000 65536"/>
              <a:gd name="T7" fmla="*/ 0 60000 65536"/>
              <a:gd name="T8" fmla="*/ 0 60000 65536"/>
              <a:gd name="T9" fmla="*/ 0 w 15"/>
              <a:gd name="T10" fmla="*/ 0 h 29"/>
              <a:gd name="T11" fmla="*/ 15 w 15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29">
                <a:moveTo>
                  <a:pt x="0" y="29"/>
                </a:moveTo>
                <a:lnTo>
                  <a:pt x="0" y="29"/>
                </a:lnTo>
                <a:lnTo>
                  <a:pt x="15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3" name="Freeform 56"/>
          <p:cNvSpPr>
            <a:spLocks/>
          </p:cNvSpPr>
          <p:nvPr/>
        </p:nvSpPr>
        <p:spPr bwMode="auto">
          <a:xfrm>
            <a:off x="2789238" y="2924175"/>
            <a:ext cx="22225" cy="50800"/>
          </a:xfrm>
          <a:custGeom>
            <a:avLst/>
            <a:gdLst>
              <a:gd name="T0" fmla="*/ 0 w 15"/>
              <a:gd name="T1" fmla="*/ 2147483647 h 32"/>
              <a:gd name="T2" fmla="*/ 0 w 15"/>
              <a:gd name="T3" fmla="*/ 2147483647 h 32"/>
              <a:gd name="T4" fmla="*/ 2147483647 w 15"/>
              <a:gd name="T5" fmla="*/ 0 h 32"/>
              <a:gd name="T6" fmla="*/ 0 60000 65536"/>
              <a:gd name="T7" fmla="*/ 0 60000 65536"/>
              <a:gd name="T8" fmla="*/ 0 60000 65536"/>
              <a:gd name="T9" fmla="*/ 0 w 15"/>
              <a:gd name="T10" fmla="*/ 0 h 32"/>
              <a:gd name="T11" fmla="*/ 15 w 15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32">
                <a:moveTo>
                  <a:pt x="0" y="32"/>
                </a:moveTo>
                <a:lnTo>
                  <a:pt x="0" y="32"/>
                </a:lnTo>
                <a:lnTo>
                  <a:pt x="15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4" name="Freeform 57"/>
          <p:cNvSpPr>
            <a:spLocks/>
          </p:cNvSpPr>
          <p:nvPr/>
        </p:nvSpPr>
        <p:spPr bwMode="auto">
          <a:xfrm>
            <a:off x="2760663" y="2992438"/>
            <a:ext cx="19050" cy="57150"/>
          </a:xfrm>
          <a:custGeom>
            <a:avLst/>
            <a:gdLst>
              <a:gd name="T0" fmla="*/ 0 w 13"/>
              <a:gd name="T1" fmla="*/ 2147483647 h 36"/>
              <a:gd name="T2" fmla="*/ 0 w 13"/>
              <a:gd name="T3" fmla="*/ 2147483647 h 36"/>
              <a:gd name="T4" fmla="*/ 2147483647 w 13"/>
              <a:gd name="T5" fmla="*/ 0 h 36"/>
              <a:gd name="T6" fmla="*/ 0 60000 65536"/>
              <a:gd name="T7" fmla="*/ 0 60000 65536"/>
              <a:gd name="T8" fmla="*/ 0 60000 65536"/>
              <a:gd name="T9" fmla="*/ 0 w 13"/>
              <a:gd name="T10" fmla="*/ 0 h 36"/>
              <a:gd name="T11" fmla="*/ 13 w 13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36">
                <a:moveTo>
                  <a:pt x="0" y="36"/>
                </a:moveTo>
                <a:lnTo>
                  <a:pt x="0" y="36"/>
                </a:lnTo>
                <a:lnTo>
                  <a:pt x="13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5" name="Freeform 58"/>
          <p:cNvSpPr>
            <a:spLocks/>
          </p:cNvSpPr>
          <p:nvPr/>
        </p:nvSpPr>
        <p:spPr bwMode="auto">
          <a:xfrm>
            <a:off x="2741613" y="3063875"/>
            <a:ext cx="12700" cy="49213"/>
          </a:xfrm>
          <a:custGeom>
            <a:avLst/>
            <a:gdLst>
              <a:gd name="T0" fmla="*/ 0 w 9"/>
              <a:gd name="T1" fmla="*/ 2147483647 h 31"/>
              <a:gd name="T2" fmla="*/ 0 w 9"/>
              <a:gd name="T3" fmla="*/ 2147483647 h 31"/>
              <a:gd name="T4" fmla="*/ 2147483647 w 9"/>
              <a:gd name="T5" fmla="*/ 0 h 31"/>
              <a:gd name="T6" fmla="*/ 0 60000 65536"/>
              <a:gd name="T7" fmla="*/ 0 60000 65536"/>
              <a:gd name="T8" fmla="*/ 0 60000 65536"/>
              <a:gd name="T9" fmla="*/ 0 w 9"/>
              <a:gd name="T10" fmla="*/ 0 h 31"/>
              <a:gd name="T11" fmla="*/ 9 w 9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31">
                <a:moveTo>
                  <a:pt x="0" y="31"/>
                </a:moveTo>
                <a:lnTo>
                  <a:pt x="0" y="31"/>
                </a:lnTo>
                <a:lnTo>
                  <a:pt x="9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6" name="Freeform 59"/>
          <p:cNvSpPr>
            <a:spLocks/>
          </p:cNvSpPr>
          <p:nvPr/>
        </p:nvSpPr>
        <p:spPr bwMode="auto">
          <a:xfrm>
            <a:off x="3954463" y="4357688"/>
            <a:ext cx="123825" cy="69850"/>
          </a:xfrm>
          <a:custGeom>
            <a:avLst/>
            <a:gdLst>
              <a:gd name="T0" fmla="*/ 2147483647 w 77"/>
              <a:gd name="T1" fmla="*/ 2147483647 h 44"/>
              <a:gd name="T2" fmla="*/ 2147483647 w 77"/>
              <a:gd name="T3" fmla="*/ 2147483647 h 44"/>
              <a:gd name="T4" fmla="*/ 2147483647 w 77"/>
              <a:gd name="T5" fmla="*/ 2147483647 h 44"/>
              <a:gd name="T6" fmla="*/ 2147483647 w 77"/>
              <a:gd name="T7" fmla="*/ 2147483647 h 44"/>
              <a:gd name="T8" fmla="*/ 2147483647 w 77"/>
              <a:gd name="T9" fmla="*/ 2147483647 h 44"/>
              <a:gd name="T10" fmla="*/ 2147483647 w 77"/>
              <a:gd name="T11" fmla="*/ 2147483647 h 44"/>
              <a:gd name="T12" fmla="*/ 2147483647 w 77"/>
              <a:gd name="T13" fmla="*/ 2147483647 h 44"/>
              <a:gd name="T14" fmla="*/ 2147483647 w 77"/>
              <a:gd name="T15" fmla="*/ 2147483647 h 44"/>
              <a:gd name="T16" fmla="*/ 0 w 77"/>
              <a:gd name="T17" fmla="*/ 0 h 44"/>
              <a:gd name="T18" fmla="*/ 0 w 77"/>
              <a:gd name="T19" fmla="*/ 0 h 44"/>
              <a:gd name="T20" fmla="*/ 2147483647 w 77"/>
              <a:gd name="T21" fmla="*/ 2147483647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7"/>
              <a:gd name="T34" fmla="*/ 0 h 44"/>
              <a:gd name="T35" fmla="*/ 77 w 77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7" h="44">
                <a:moveTo>
                  <a:pt x="18" y="18"/>
                </a:moveTo>
                <a:lnTo>
                  <a:pt x="11" y="44"/>
                </a:lnTo>
                <a:lnTo>
                  <a:pt x="12" y="44"/>
                </a:lnTo>
                <a:lnTo>
                  <a:pt x="41" y="26"/>
                </a:lnTo>
                <a:lnTo>
                  <a:pt x="77" y="2"/>
                </a:lnTo>
                <a:lnTo>
                  <a:pt x="34" y="2"/>
                </a:lnTo>
                <a:lnTo>
                  <a:pt x="0" y="0"/>
                </a:lnTo>
                <a:lnTo>
                  <a:pt x="18" y="18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7" name="Freeform 60"/>
          <p:cNvSpPr>
            <a:spLocks/>
          </p:cNvSpPr>
          <p:nvPr/>
        </p:nvSpPr>
        <p:spPr bwMode="auto">
          <a:xfrm>
            <a:off x="3573463" y="4332288"/>
            <a:ext cx="114300" cy="106362"/>
          </a:xfrm>
          <a:custGeom>
            <a:avLst/>
            <a:gdLst>
              <a:gd name="T0" fmla="*/ 2147483647 w 72"/>
              <a:gd name="T1" fmla="*/ 2147483647 h 67"/>
              <a:gd name="T2" fmla="*/ 0 w 72"/>
              <a:gd name="T3" fmla="*/ 2147483647 h 67"/>
              <a:gd name="T4" fmla="*/ 0 w 72"/>
              <a:gd name="T5" fmla="*/ 2147483647 h 67"/>
              <a:gd name="T6" fmla="*/ 0 w 72"/>
              <a:gd name="T7" fmla="*/ 2147483647 h 67"/>
              <a:gd name="T8" fmla="*/ 2147483647 w 72"/>
              <a:gd name="T9" fmla="*/ 2147483647 h 67"/>
              <a:gd name="T10" fmla="*/ 2147483647 w 72"/>
              <a:gd name="T11" fmla="*/ 2147483647 h 67"/>
              <a:gd name="T12" fmla="*/ 2147483647 w 72"/>
              <a:gd name="T13" fmla="*/ 2147483647 h 67"/>
              <a:gd name="T14" fmla="*/ 2147483647 w 72"/>
              <a:gd name="T15" fmla="*/ 2147483647 h 67"/>
              <a:gd name="T16" fmla="*/ 2147483647 w 72"/>
              <a:gd name="T17" fmla="*/ 0 h 67"/>
              <a:gd name="T18" fmla="*/ 2147483647 w 72"/>
              <a:gd name="T19" fmla="*/ 0 h 67"/>
              <a:gd name="T20" fmla="*/ 2147483647 w 72"/>
              <a:gd name="T21" fmla="*/ 2147483647 h 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"/>
              <a:gd name="T34" fmla="*/ 0 h 67"/>
              <a:gd name="T35" fmla="*/ 72 w 72"/>
              <a:gd name="T36" fmla="*/ 67 h 6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" h="67">
                <a:moveTo>
                  <a:pt x="25" y="27"/>
                </a:moveTo>
                <a:lnTo>
                  <a:pt x="0" y="34"/>
                </a:lnTo>
                <a:lnTo>
                  <a:pt x="32" y="49"/>
                </a:lnTo>
                <a:lnTo>
                  <a:pt x="72" y="67"/>
                </a:lnTo>
                <a:lnTo>
                  <a:pt x="48" y="31"/>
                </a:lnTo>
                <a:lnTo>
                  <a:pt x="30" y="0"/>
                </a:lnTo>
                <a:lnTo>
                  <a:pt x="25" y="27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8" name="Freeform 61"/>
          <p:cNvSpPr>
            <a:spLocks/>
          </p:cNvSpPr>
          <p:nvPr/>
        </p:nvSpPr>
        <p:spPr bwMode="auto">
          <a:xfrm>
            <a:off x="3001963" y="4213225"/>
            <a:ext cx="69850" cy="125413"/>
          </a:xfrm>
          <a:custGeom>
            <a:avLst/>
            <a:gdLst>
              <a:gd name="T0" fmla="*/ 2147483647 w 45"/>
              <a:gd name="T1" fmla="*/ 2147483647 h 79"/>
              <a:gd name="T2" fmla="*/ 2147483647 w 45"/>
              <a:gd name="T3" fmla="*/ 2147483647 h 79"/>
              <a:gd name="T4" fmla="*/ 2147483647 w 45"/>
              <a:gd name="T5" fmla="*/ 2147483647 h 79"/>
              <a:gd name="T6" fmla="*/ 2147483647 w 45"/>
              <a:gd name="T7" fmla="*/ 2147483647 h 79"/>
              <a:gd name="T8" fmla="*/ 2147483647 w 45"/>
              <a:gd name="T9" fmla="*/ 2147483647 h 79"/>
              <a:gd name="T10" fmla="*/ 0 w 45"/>
              <a:gd name="T11" fmla="*/ 0 h 79"/>
              <a:gd name="T12" fmla="*/ 0 w 45"/>
              <a:gd name="T13" fmla="*/ 0 h 79"/>
              <a:gd name="T14" fmla="*/ 2147483647 w 45"/>
              <a:gd name="T15" fmla="*/ 2147483647 h 79"/>
              <a:gd name="T16" fmla="*/ 2147483647 w 45"/>
              <a:gd name="T17" fmla="*/ 2147483647 h 79"/>
              <a:gd name="T18" fmla="*/ 2147483647 w 45"/>
              <a:gd name="T19" fmla="*/ 2147483647 h 79"/>
              <a:gd name="T20" fmla="*/ 2147483647 w 45"/>
              <a:gd name="T21" fmla="*/ 2147483647 h 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5"/>
              <a:gd name="T34" fmla="*/ 0 h 79"/>
              <a:gd name="T35" fmla="*/ 45 w 45"/>
              <a:gd name="T36" fmla="*/ 79 h 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5" h="79">
                <a:moveTo>
                  <a:pt x="19" y="59"/>
                </a:moveTo>
                <a:lnTo>
                  <a:pt x="45" y="64"/>
                </a:lnTo>
                <a:lnTo>
                  <a:pt x="45" y="63"/>
                </a:lnTo>
                <a:lnTo>
                  <a:pt x="25" y="36"/>
                </a:lnTo>
                <a:lnTo>
                  <a:pt x="0" y="0"/>
                </a:lnTo>
                <a:lnTo>
                  <a:pt x="1" y="45"/>
                </a:lnTo>
                <a:lnTo>
                  <a:pt x="1" y="77"/>
                </a:lnTo>
                <a:lnTo>
                  <a:pt x="1" y="79"/>
                </a:lnTo>
                <a:lnTo>
                  <a:pt x="19" y="59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9" name="Freeform 62"/>
          <p:cNvSpPr>
            <a:spLocks/>
          </p:cNvSpPr>
          <p:nvPr/>
        </p:nvSpPr>
        <p:spPr bwMode="auto">
          <a:xfrm>
            <a:off x="2684463" y="3378200"/>
            <a:ext cx="69850" cy="122238"/>
          </a:xfrm>
          <a:custGeom>
            <a:avLst/>
            <a:gdLst>
              <a:gd name="T0" fmla="*/ 2147483647 w 45"/>
              <a:gd name="T1" fmla="*/ 2147483647 h 77"/>
              <a:gd name="T2" fmla="*/ 2147483647 w 45"/>
              <a:gd name="T3" fmla="*/ 2147483647 h 77"/>
              <a:gd name="T4" fmla="*/ 2147483647 w 45"/>
              <a:gd name="T5" fmla="*/ 2147483647 h 77"/>
              <a:gd name="T6" fmla="*/ 2147483647 w 45"/>
              <a:gd name="T7" fmla="*/ 2147483647 h 77"/>
              <a:gd name="T8" fmla="*/ 2147483647 w 45"/>
              <a:gd name="T9" fmla="*/ 2147483647 h 77"/>
              <a:gd name="T10" fmla="*/ 2147483647 w 45"/>
              <a:gd name="T11" fmla="*/ 0 h 77"/>
              <a:gd name="T12" fmla="*/ 2147483647 w 45"/>
              <a:gd name="T13" fmla="*/ 0 h 77"/>
              <a:gd name="T14" fmla="*/ 2147483647 w 45"/>
              <a:gd name="T15" fmla="*/ 2147483647 h 77"/>
              <a:gd name="T16" fmla="*/ 0 w 45"/>
              <a:gd name="T17" fmla="*/ 2147483647 h 77"/>
              <a:gd name="T18" fmla="*/ 0 w 45"/>
              <a:gd name="T19" fmla="*/ 2147483647 h 77"/>
              <a:gd name="T20" fmla="*/ 2147483647 w 45"/>
              <a:gd name="T21" fmla="*/ 2147483647 h 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5"/>
              <a:gd name="T34" fmla="*/ 0 h 77"/>
              <a:gd name="T35" fmla="*/ 45 w 45"/>
              <a:gd name="T36" fmla="*/ 77 h 7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5" h="77">
                <a:moveTo>
                  <a:pt x="21" y="61"/>
                </a:moveTo>
                <a:lnTo>
                  <a:pt x="45" y="74"/>
                </a:lnTo>
                <a:lnTo>
                  <a:pt x="45" y="72"/>
                </a:lnTo>
                <a:lnTo>
                  <a:pt x="32" y="41"/>
                </a:lnTo>
                <a:lnTo>
                  <a:pt x="16" y="0"/>
                </a:lnTo>
                <a:lnTo>
                  <a:pt x="7" y="43"/>
                </a:lnTo>
                <a:lnTo>
                  <a:pt x="0" y="76"/>
                </a:lnTo>
                <a:lnTo>
                  <a:pt x="0" y="77"/>
                </a:lnTo>
                <a:lnTo>
                  <a:pt x="21" y="61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0" name="Freeform 63"/>
          <p:cNvSpPr>
            <a:spLocks/>
          </p:cNvSpPr>
          <p:nvPr/>
        </p:nvSpPr>
        <p:spPr bwMode="auto">
          <a:xfrm>
            <a:off x="2868613" y="3357563"/>
            <a:ext cx="73025" cy="123825"/>
          </a:xfrm>
          <a:custGeom>
            <a:avLst/>
            <a:gdLst>
              <a:gd name="T0" fmla="*/ 2147483647 w 45"/>
              <a:gd name="T1" fmla="*/ 2147483647 h 78"/>
              <a:gd name="T2" fmla="*/ 2147483647 w 45"/>
              <a:gd name="T3" fmla="*/ 2147483647 h 78"/>
              <a:gd name="T4" fmla="*/ 2147483647 w 45"/>
              <a:gd name="T5" fmla="*/ 2147483647 h 78"/>
              <a:gd name="T6" fmla="*/ 2147483647 w 45"/>
              <a:gd name="T7" fmla="*/ 2147483647 h 78"/>
              <a:gd name="T8" fmla="*/ 2147483647 w 45"/>
              <a:gd name="T9" fmla="*/ 2147483647 h 78"/>
              <a:gd name="T10" fmla="*/ 2147483647 w 45"/>
              <a:gd name="T11" fmla="*/ 0 h 78"/>
              <a:gd name="T12" fmla="*/ 2147483647 w 45"/>
              <a:gd name="T13" fmla="*/ 0 h 78"/>
              <a:gd name="T14" fmla="*/ 2147483647 w 45"/>
              <a:gd name="T15" fmla="*/ 2147483647 h 78"/>
              <a:gd name="T16" fmla="*/ 0 w 45"/>
              <a:gd name="T17" fmla="*/ 2147483647 h 78"/>
              <a:gd name="T18" fmla="*/ 0 w 45"/>
              <a:gd name="T19" fmla="*/ 2147483647 h 78"/>
              <a:gd name="T20" fmla="*/ 2147483647 w 45"/>
              <a:gd name="T21" fmla="*/ 2147483647 h 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5"/>
              <a:gd name="T34" fmla="*/ 0 h 78"/>
              <a:gd name="T35" fmla="*/ 45 w 45"/>
              <a:gd name="T36" fmla="*/ 78 h 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5" h="78">
                <a:moveTo>
                  <a:pt x="25" y="60"/>
                </a:moveTo>
                <a:lnTo>
                  <a:pt x="45" y="78"/>
                </a:lnTo>
                <a:lnTo>
                  <a:pt x="41" y="44"/>
                </a:lnTo>
                <a:lnTo>
                  <a:pt x="36" y="0"/>
                </a:lnTo>
                <a:lnTo>
                  <a:pt x="16" y="38"/>
                </a:lnTo>
                <a:lnTo>
                  <a:pt x="0" y="69"/>
                </a:lnTo>
                <a:lnTo>
                  <a:pt x="25" y="60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1" name="Freeform 64"/>
          <p:cNvSpPr>
            <a:spLocks/>
          </p:cNvSpPr>
          <p:nvPr/>
        </p:nvSpPr>
        <p:spPr bwMode="auto">
          <a:xfrm>
            <a:off x="3103563" y="4649788"/>
            <a:ext cx="69850" cy="122237"/>
          </a:xfrm>
          <a:custGeom>
            <a:avLst/>
            <a:gdLst>
              <a:gd name="T0" fmla="*/ 2147483647 w 45"/>
              <a:gd name="T1" fmla="*/ 2147483647 h 77"/>
              <a:gd name="T2" fmla="*/ 2147483647 w 45"/>
              <a:gd name="T3" fmla="*/ 2147483647 h 77"/>
              <a:gd name="T4" fmla="*/ 2147483647 w 45"/>
              <a:gd name="T5" fmla="*/ 2147483647 h 77"/>
              <a:gd name="T6" fmla="*/ 2147483647 w 45"/>
              <a:gd name="T7" fmla="*/ 2147483647 h 77"/>
              <a:gd name="T8" fmla="*/ 2147483647 w 45"/>
              <a:gd name="T9" fmla="*/ 2147483647 h 77"/>
              <a:gd name="T10" fmla="*/ 0 w 45"/>
              <a:gd name="T11" fmla="*/ 0 h 77"/>
              <a:gd name="T12" fmla="*/ 0 w 45"/>
              <a:gd name="T13" fmla="*/ 0 h 77"/>
              <a:gd name="T14" fmla="*/ 2147483647 w 45"/>
              <a:gd name="T15" fmla="*/ 2147483647 h 77"/>
              <a:gd name="T16" fmla="*/ 2147483647 w 45"/>
              <a:gd name="T17" fmla="*/ 2147483647 h 77"/>
              <a:gd name="T18" fmla="*/ 2147483647 w 45"/>
              <a:gd name="T19" fmla="*/ 2147483647 h 77"/>
              <a:gd name="T20" fmla="*/ 2147483647 w 45"/>
              <a:gd name="T21" fmla="*/ 2147483647 h 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5"/>
              <a:gd name="T34" fmla="*/ 0 h 77"/>
              <a:gd name="T35" fmla="*/ 45 w 45"/>
              <a:gd name="T36" fmla="*/ 77 h 7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5" h="77">
                <a:moveTo>
                  <a:pt x="20" y="58"/>
                </a:moveTo>
                <a:lnTo>
                  <a:pt x="45" y="65"/>
                </a:lnTo>
                <a:lnTo>
                  <a:pt x="45" y="63"/>
                </a:lnTo>
                <a:lnTo>
                  <a:pt x="26" y="36"/>
                </a:lnTo>
                <a:lnTo>
                  <a:pt x="0" y="0"/>
                </a:lnTo>
                <a:lnTo>
                  <a:pt x="2" y="43"/>
                </a:lnTo>
                <a:lnTo>
                  <a:pt x="2" y="77"/>
                </a:lnTo>
                <a:lnTo>
                  <a:pt x="20" y="58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2" name="Freeform 65"/>
          <p:cNvSpPr>
            <a:spLocks/>
          </p:cNvSpPr>
          <p:nvPr/>
        </p:nvSpPr>
        <p:spPr bwMode="auto">
          <a:xfrm>
            <a:off x="2897188" y="2643188"/>
            <a:ext cx="114300" cy="106362"/>
          </a:xfrm>
          <a:custGeom>
            <a:avLst/>
            <a:gdLst>
              <a:gd name="T0" fmla="*/ 2147483647 w 72"/>
              <a:gd name="T1" fmla="*/ 2147483647 h 67"/>
              <a:gd name="T2" fmla="*/ 2147483647 w 72"/>
              <a:gd name="T3" fmla="*/ 2147483647 h 67"/>
              <a:gd name="T4" fmla="*/ 2147483647 w 72"/>
              <a:gd name="T5" fmla="*/ 2147483647 h 67"/>
              <a:gd name="T6" fmla="*/ 2147483647 w 72"/>
              <a:gd name="T7" fmla="*/ 2147483647 h 67"/>
              <a:gd name="T8" fmla="*/ 2147483647 w 72"/>
              <a:gd name="T9" fmla="*/ 2147483647 h 67"/>
              <a:gd name="T10" fmla="*/ 2147483647 w 72"/>
              <a:gd name="T11" fmla="*/ 0 h 67"/>
              <a:gd name="T12" fmla="*/ 2147483647 w 72"/>
              <a:gd name="T13" fmla="*/ 0 h 67"/>
              <a:gd name="T14" fmla="*/ 2147483647 w 72"/>
              <a:gd name="T15" fmla="*/ 2147483647 h 67"/>
              <a:gd name="T16" fmla="*/ 2147483647 w 72"/>
              <a:gd name="T17" fmla="*/ 2147483647 h 67"/>
              <a:gd name="T18" fmla="*/ 0 w 72"/>
              <a:gd name="T19" fmla="*/ 2147483647 h 67"/>
              <a:gd name="T20" fmla="*/ 2147483647 w 72"/>
              <a:gd name="T21" fmla="*/ 2147483647 h 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"/>
              <a:gd name="T34" fmla="*/ 0 h 67"/>
              <a:gd name="T35" fmla="*/ 72 w 72"/>
              <a:gd name="T36" fmla="*/ 67 h 6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" h="67">
                <a:moveTo>
                  <a:pt x="25" y="40"/>
                </a:moveTo>
                <a:lnTo>
                  <a:pt x="30" y="67"/>
                </a:lnTo>
                <a:lnTo>
                  <a:pt x="30" y="65"/>
                </a:lnTo>
                <a:lnTo>
                  <a:pt x="48" y="36"/>
                </a:lnTo>
                <a:lnTo>
                  <a:pt x="72" y="0"/>
                </a:lnTo>
                <a:lnTo>
                  <a:pt x="32" y="18"/>
                </a:lnTo>
                <a:lnTo>
                  <a:pt x="2" y="33"/>
                </a:lnTo>
                <a:lnTo>
                  <a:pt x="0" y="33"/>
                </a:lnTo>
                <a:lnTo>
                  <a:pt x="25" y="4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3" name="Freeform 66"/>
          <p:cNvSpPr>
            <a:spLocks/>
          </p:cNvSpPr>
          <p:nvPr/>
        </p:nvSpPr>
        <p:spPr bwMode="auto">
          <a:xfrm>
            <a:off x="3148013" y="2652713"/>
            <a:ext cx="111125" cy="104775"/>
          </a:xfrm>
          <a:custGeom>
            <a:avLst/>
            <a:gdLst>
              <a:gd name="T0" fmla="*/ 2147483647 w 70"/>
              <a:gd name="T1" fmla="*/ 2147483647 h 66"/>
              <a:gd name="T2" fmla="*/ 2147483647 w 70"/>
              <a:gd name="T3" fmla="*/ 2147483647 h 66"/>
              <a:gd name="T4" fmla="*/ 2147483647 w 70"/>
              <a:gd name="T5" fmla="*/ 2147483647 h 66"/>
              <a:gd name="T6" fmla="*/ 2147483647 w 70"/>
              <a:gd name="T7" fmla="*/ 2147483647 h 66"/>
              <a:gd name="T8" fmla="*/ 2147483647 w 70"/>
              <a:gd name="T9" fmla="*/ 2147483647 h 66"/>
              <a:gd name="T10" fmla="*/ 2147483647 w 70"/>
              <a:gd name="T11" fmla="*/ 0 h 66"/>
              <a:gd name="T12" fmla="*/ 2147483647 w 70"/>
              <a:gd name="T13" fmla="*/ 0 h 66"/>
              <a:gd name="T14" fmla="*/ 2147483647 w 70"/>
              <a:gd name="T15" fmla="*/ 2147483647 h 66"/>
              <a:gd name="T16" fmla="*/ 0 w 70"/>
              <a:gd name="T17" fmla="*/ 2147483647 h 66"/>
              <a:gd name="T18" fmla="*/ 0 w 70"/>
              <a:gd name="T19" fmla="*/ 2147483647 h 66"/>
              <a:gd name="T20" fmla="*/ 2147483647 w 70"/>
              <a:gd name="T21" fmla="*/ 2147483647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66"/>
              <a:gd name="T35" fmla="*/ 70 w 70"/>
              <a:gd name="T36" fmla="*/ 66 h 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66">
                <a:moveTo>
                  <a:pt x="25" y="39"/>
                </a:moveTo>
                <a:lnTo>
                  <a:pt x="29" y="66"/>
                </a:lnTo>
                <a:lnTo>
                  <a:pt x="31" y="66"/>
                </a:lnTo>
                <a:lnTo>
                  <a:pt x="49" y="36"/>
                </a:lnTo>
                <a:lnTo>
                  <a:pt x="70" y="0"/>
                </a:lnTo>
                <a:lnTo>
                  <a:pt x="31" y="18"/>
                </a:lnTo>
                <a:lnTo>
                  <a:pt x="0" y="32"/>
                </a:lnTo>
                <a:lnTo>
                  <a:pt x="25" y="3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4" name="Freeform 67"/>
          <p:cNvSpPr>
            <a:spLocks/>
          </p:cNvSpPr>
          <p:nvPr/>
        </p:nvSpPr>
        <p:spPr bwMode="auto">
          <a:xfrm>
            <a:off x="3954463" y="4357688"/>
            <a:ext cx="123825" cy="69850"/>
          </a:xfrm>
          <a:custGeom>
            <a:avLst/>
            <a:gdLst>
              <a:gd name="T0" fmla="*/ 2147483647 w 77"/>
              <a:gd name="T1" fmla="*/ 2147483647 h 44"/>
              <a:gd name="T2" fmla="*/ 2147483647 w 77"/>
              <a:gd name="T3" fmla="*/ 2147483647 h 44"/>
              <a:gd name="T4" fmla="*/ 2147483647 w 77"/>
              <a:gd name="T5" fmla="*/ 2147483647 h 44"/>
              <a:gd name="T6" fmla="*/ 2147483647 w 77"/>
              <a:gd name="T7" fmla="*/ 2147483647 h 44"/>
              <a:gd name="T8" fmla="*/ 2147483647 w 77"/>
              <a:gd name="T9" fmla="*/ 2147483647 h 44"/>
              <a:gd name="T10" fmla="*/ 2147483647 w 77"/>
              <a:gd name="T11" fmla="*/ 2147483647 h 44"/>
              <a:gd name="T12" fmla="*/ 2147483647 w 77"/>
              <a:gd name="T13" fmla="*/ 2147483647 h 44"/>
              <a:gd name="T14" fmla="*/ 2147483647 w 77"/>
              <a:gd name="T15" fmla="*/ 2147483647 h 44"/>
              <a:gd name="T16" fmla="*/ 0 w 77"/>
              <a:gd name="T17" fmla="*/ 0 h 44"/>
              <a:gd name="T18" fmla="*/ 0 w 77"/>
              <a:gd name="T19" fmla="*/ 0 h 44"/>
              <a:gd name="T20" fmla="*/ 2147483647 w 77"/>
              <a:gd name="T21" fmla="*/ 2147483647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7"/>
              <a:gd name="T34" fmla="*/ 0 h 44"/>
              <a:gd name="T35" fmla="*/ 77 w 77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7" h="44">
                <a:moveTo>
                  <a:pt x="18" y="18"/>
                </a:moveTo>
                <a:lnTo>
                  <a:pt x="11" y="44"/>
                </a:lnTo>
                <a:lnTo>
                  <a:pt x="12" y="44"/>
                </a:lnTo>
                <a:lnTo>
                  <a:pt x="41" y="26"/>
                </a:lnTo>
                <a:lnTo>
                  <a:pt x="77" y="2"/>
                </a:lnTo>
                <a:lnTo>
                  <a:pt x="34" y="2"/>
                </a:lnTo>
                <a:lnTo>
                  <a:pt x="0" y="0"/>
                </a:lnTo>
                <a:lnTo>
                  <a:pt x="18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5" name="Freeform 68"/>
          <p:cNvSpPr>
            <a:spLocks/>
          </p:cNvSpPr>
          <p:nvPr/>
        </p:nvSpPr>
        <p:spPr bwMode="auto">
          <a:xfrm>
            <a:off x="3573463" y="4332288"/>
            <a:ext cx="111125" cy="106362"/>
          </a:xfrm>
          <a:custGeom>
            <a:avLst/>
            <a:gdLst>
              <a:gd name="T0" fmla="*/ 2147483647 w 70"/>
              <a:gd name="T1" fmla="*/ 2147483647 h 67"/>
              <a:gd name="T2" fmla="*/ 0 w 70"/>
              <a:gd name="T3" fmla="*/ 2147483647 h 67"/>
              <a:gd name="T4" fmla="*/ 0 w 70"/>
              <a:gd name="T5" fmla="*/ 2147483647 h 67"/>
              <a:gd name="T6" fmla="*/ 0 w 70"/>
              <a:gd name="T7" fmla="*/ 2147483647 h 67"/>
              <a:gd name="T8" fmla="*/ 2147483647 w 70"/>
              <a:gd name="T9" fmla="*/ 2147483647 h 67"/>
              <a:gd name="T10" fmla="*/ 2147483647 w 70"/>
              <a:gd name="T11" fmla="*/ 2147483647 h 67"/>
              <a:gd name="T12" fmla="*/ 2147483647 w 70"/>
              <a:gd name="T13" fmla="*/ 2147483647 h 67"/>
              <a:gd name="T14" fmla="*/ 2147483647 w 70"/>
              <a:gd name="T15" fmla="*/ 2147483647 h 67"/>
              <a:gd name="T16" fmla="*/ 2147483647 w 70"/>
              <a:gd name="T17" fmla="*/ 0 h 67"/>
              <a:gd name="T18" fmla="*/ 2147483647 w 70"/>
              <a:gd name="T19" fmla="*/ 0 h 67"/>
              <a:gd name="T20" fmla="*/ 2147483647 w 70"/>
              <a:gd name="T21" fmla="*/ 2147483647 h 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67"/>
              <a:gd name="T35" fmla="*/ 70 w 70"/>
              <a:gd name="T36" fmla="*/ 67 h 6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67">
                <a:moveTo>
                  <a:pt x="25" y="25"/>
                </a:moveTo>
                <a:lnTo>
                  <a:pt x="0" y="33"/>
                </a:lnTo>
                <a:lnTo>
                  <a:pt x="0" y="34"/>
                </a:lnTo>
                <a:lnTo>
                  <a:pt x="30" y="49"/>
                </a:lnTo>
                <a:lnTo>
                  <a:pt x="70" y="67"/>
                </a:lnTo>
                <a:lnTo>
                  <a:pt x="46" y="29"/>
                </a:lnTo>
                <a:lnTo>
                  <a:pt x="30" y="0"/>
                </a:lnTo>
                <a:lnTo>
                  <a:pt x="28" y="0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6" name="Freeform 69"/>
          <p:cNvSpPr>
            <a:spLocks/>
          </p:cNvSpPr>
          <p:nvPr/>
        </p:nvSpPr>
        <p:spPr bwMode="auto">
          <a:xfrm>
            <a:off x="3001963" y="4213225"/>
            <a:ext cx="69850" cy="125413"/>
          </a:xfrm>
          <a:custGeom>
            <a:avLst/>
            <a:gdLst>
              <a:gd name="T0" fmla="*/ 2147483647 w 45"/>
              <a:gd name="T1" fmla="*/ 2147483647 h 79"/>
              <a:gd name="T2" fmla="*/ 2147483647 w 45"/>
              <a:gd name="T3" fmla="*/ 2147483647 h 79"/>
              <a:gd name="T4" fmla="*/ 2147483647 w 45"/>
              <a:gd name="T5" fmla="*/ 2147483647 h 79"/>
              <a:gd name="T6" fmla="*/ 2147483647 w 45"/>
              <a:gd name="T7" fmla="*/ 2147483647 h 79"/>
              <a:gd name="T8" fmla="*/ 2147483647 w 45"/>
              <a:gd name="T9" fmla="*/ 2147483647 h 79"/>
              <a:gd name="T10" fmla="*/ 0 w 45"/>
              <a:gd name="T11" fmla="*/ 0 h 79"/>
              <a:gd name="T12" fmla="*/ 0 w 45"/>
              <a:gd name="T13" fmla="*/ 0 h 79"/>
              <a:gd name="T14" fmla="*/ 2147483647 w 45"/>
              <a:gd name="T15" fmla="*/ 2147483647 h 79"/>
              <a:gd name="T16" fmla="*/ 2147483647 w 45"/>
              <a:gd name="T17" fmla="*/ 2147483647 h 79"/>
              <a:gd name="T18" fmla="*/ 2147483647 w 45"/>
              <a:gd name="T19" fmla="*/ 2147483647 h 79"/>
              <a:gd name="T20" fmla="*/ 2147483647 w 45"/>
              <a:gd name="T21" fmla="*/ 2147483647 h 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5"/>
              <a:gd name="T34" fmla="*/ 0 h 79"/>
              <a:gd name="T35" fmla="*/ 45 w 45"/>
              <a:gd name="T36" fmla="*/ 79 h 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5" h="79">
                <a:moveTo>
                  <a:pt x="19" y="59"/>
                </a:moveTo>
                <a:lnTo>
                  <a:pt x="45" y="64"/>
                </a:lnTo>
                <a:lnTo>
                  <a:pt x="45" y="63"/>
                </a:lnTo>
                <a:lnTo>
                  <a:pt x="25" y="36"/>
                </a:lnTo>
                <a:lnTo>
                  <a:pt x="0" y="0"/>
                </a:lnTo>
                <a:lnTo>
                  <a:pt x="1" y="45"/>
                </a:lnTo>
                <a:lnTo>
                  <a:pt x="1" y="77"/>
                </a:lnTo>
                <a:lnTo>
                  <a:pt x="1" y="79"/>
                </a:lnTo>
                <a:lnTo>
                  <a:pt x="19" y="5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7" name="Freeform 70"/>
          <p:cNvSpPr>
            <a:spLocks/>
          </p:cNvSpPr>
          <p:nvPr/>
        </p:nvSpPr>
        <p:spPr bwMode="auto">
          <a:xfrm>
            <a:off x="2684463" y="3378200"/>
            <a:ext cx="69850" cy="122238"/>
          </a:xfrm>
          <a:custGeom>
            <a:avLst/>
            <a:gdLst>
              <a:gd name="T0" fmla="*/ 2147483647 w 45"/>
              <a:gd name="T1" fmla="*/ 2147483647 h 77"/>
              <a:gd name="T2" fmla="*/ 2147483647 w 45"/>
              <a:gd name="T3" fmla="*/ 2147483647 h 77"/>
              <a:gd name="T4" fmla="*/ 2147483647 w 45"/>
              <a:gd name="T5" fmla="*/ 2147483647 h 77"/>
              <a:gd name="T6" fmla="*/ 2147483647 w 45"/>
              <a:gd name="T7" fmla="*/ 2147483647 h 77"/>
              <a:gd name="T8" fmla="*/ 2147483647 w 45"/>
              <a:gd name="T9" fmla="*/ 2147483647 h 77"/>
              <a:gd name="T10" fmla="*/ 2147483647 w 45"/>
              <a:gd name="T11" fmla="*/ 0 h 77"/>
              <a:gd name="T12" fmla="*/ 2147483647 w 45"/>
              <a:gd name="T13" fmla="*/ 0 h 77"/>
              <a:gd name="T14" fmla="*/ 2147483647 w 45"/>
              <a:gd name="T15" fmla="*/ 2147483647 h 77"/>
              <a:gd name="T16" fmla="*/ 0 w 45"/>
              <a:gd name="T17" fmla="*/ 2147483647 h 77"/>
              <a:gd name="T18" fmla="*/ 0 w 45"/>
              <a:gd name="T19" fmla="*/ 2147483647 h 77"/>
              <a:gd name="T20" fmla="*/ 2147483647 w 45"/>
              <a:gd name="T21" fmla="*/ 2147483647 h 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5"/>
              <a:gd name="T34" fmla="*/ 0 h 77"/>
              <a:gd name="T35" fmla="*/ 45 w 45"/>
              <a:gd name="T36" fmla="*/ 77 h 7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5" h="77">
                <a:moveTo>
                  <a:pt x="21" y="61"/>
                </a:moveTo>
                <a:lnTo>
                  <a:pt x="45" y="74"/>
                </a:lnTo>
                <a:lnTo>
                  <a:pt x="45" y="72"/>
                </a:lnTo>
                <a:lnTo>
                  <a:pt x="32" y="41"/>
                </a:lnTo>
                <a:lnTo>
                  <a:pt x="16" y="0"/>
                </a:lnTo>
                <a:lnTo>
                  <a:pt x="7" y="43"/>
                </a:lnTo>
                <a:lnTo>
                  <a:pt x="0" y="76"/>
                </a:lnTo>
                <a:lnTo>
                  <a:pt x="0" y="77"/>
                </a:lnTo>
                <a:lnTo>
                  <a:pt x="21" y="6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8" name="Freeform 71"/>
          <p:cNvSpPr>
            <a:spLocks/>
          </p:cNvSpPr>
          <p:nvPr/>
        </p:nvSpPr>
        <p:spPr bwMode="auto">
          <a:xfrm>
            <a:off x="2868613" y="3357563"/>
            <a:ext cx="73025" cy="123825"/>
          </a:xfrm>
          <a:custGeom>
            <a:avLst/>
            <a:gdLst>
              <a:gd name="T0" fmla="*/ 2147483647 w 45"/>
              <a:gd name="T1" fmla="*/ 2147483647 h 78"/>
              <a:gd name="T2" fmla="*/ 2147483647 w 45"/>
              <a:gd name="T3" fmla="*/ 2147483647 h 78"/>
              <a:gd name="T4" fmla="*/ 2147483647 w 45"/>
              <a:gd name="T5" fmla="*/ 2147483647 h 78"/>
              <a:gd name="T6" fmla="*/ 2147483647 w 45"/>
              <a:gd name="T7" fmla="*/ 2147483647 h 78"/>
              <a:gd name="T8" fmla="*/ 2147483647 w 45"/>
              <a:gd name="T9" fmla="*/ 2147483647 h 78"/>
              <a:gd name="T10" fmla="*/ 2147483647 w 45"/>
              <a:gd name="T11" fmla="*/ 0 h 78"/>
              <a:gd name="T12" fmla="*/ 2147483647 w 45"/>
              <a:gd name="T13" fmla="*/ 0 h 78"/>
              <a:gd name="T14" fmla="*/ 2147483647 w 45"/>
              <a:gd name="T15" fmla="*/ 2147483647 h 78"/>
              <a:gd name="T16" fmla="*/ 0 w 45"/>
              <a:gd name="T17" fmla="*/ 2147483647 h 78"/>
              <a:gd name="T18" fmla="*/ 0 w 45"/>
              <a:gd name="T19" fmla="*/ 2147483647 h 78"/>
              <a:gd name="T20" fmla="*/ 2147483647 w 45"/>
              <a:gd name="T21" fmla="*/ 2147483647 h 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5"/>
              <a:gd name="T34" fmla="*/ 0 h 78"/>
              <a:gd name="T35" fmla="*/ 45 w 45"/>
              <a:gd name="T36" fmla="*/ 78 h 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5" h="78">
                <a:moveTo>
                  <a:pt x="25" y="60"/>
                </a:moveTo>
                <a:lnTo>
                  <a:pt x="45" y="78"/>
                </a:lnTo>
                <a:lnTo>
                  <a:pt x="41" y="44"/>
                </a:lnTo>
                <a:lnTo>
                  <a:pt x="36" y="0"/>
                </a:lnTo>
                <a:lnTo>
                  <a:pt x="16" y="38"/>
                </a:lnTo>
                <a:lnTo>
                  <a:pt x="0" y="69"/>
                </a:lnTo>
                <a:lnTo>
                  <a:pt x="25" y="6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9" name="Freeform 72"/>
          <p:cNvSpPr>
            <a:spLocks/>
          </p:cNvSpPr>
          <p:nvPr/>
        </p:nvSpPr>
        <p:spPr bwMode="auto">
          <a:xfrm>
            <a:off x="3103563" y="4649788"/>
            <a:ext cx="69850" cy="122237"/>
          </a:xfrm>
          <a:custGeom>
            <a:avLst/>
            <a:gdLst>
              <a:gd name="T0" fmla="*/ 2147483647 w 45"/>
              <a:gd name="T1" fmla="*/ 2147483647 h 77"/>
              <a:gd name="T2" fmla="*/ 2147483647 w 45"/>
              <a:gd name="T3" fmla="*/ 2147483647 h 77"/>
              <a:gd name="T4" fmla="*/ 2147483647 w 45"/>
              <a:gd name="T5" fmla="*/ 2147483647 h 77"/>
              <a:gd name="T6" fmla="*/ 2147483647 w 45"/>
              <a:gd name="T7" fmla="*/ 2147483647 h 77"/>
              <a:gd name="T8" fmla="*/ 2147483647 w 45"/>
              <a:gd name="T9" fmla="*/ 2147483647 h 77"/>
              <a:gd name="T10" fmla="*/ 0 w 45"/>
              <a:gd name="T11" fmla="*/ 0 h 77"/>
              <a:gd name="T12" fmla="*/ 0 w 45"/>
              <a:gd name="T13" fmla="*/ 0 h 77"/>
              <a:gd name="T14" fmla="*/ 2147483647 w 45"/>
              <a:gd name="T15" fmla="*/ 2147483647 h 77"/>
              <a:gd name="T16" fmla="*/ 2147483647 w 45"/>
              <a:gd name="T17" fmla="*/ 2147483647 h 77"/>
              <a:gd name="T18" fmla="*/ 2147483647 w 45"/>
              <a:gd name="T19" fmla="*/ 2147483647 h 77"/>
              <a:gd name="T20" fmla="*/ 2147483647 w 45"/>
              <a:gd name="T21" fmla="*/ 2147483647 h 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5"/>
              <a:gd name="T34" fmla="*/ 0 h 77"/>
              <a:gd name="T35" fmla="*/ 45 w 45"/>
              <a:gd name="T36" fmla="*/ 77 h 7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5" h="77">
                <a:moveTo>
                  <a:pt x="20" y="58"/>
                </a:moveTo>
                <a:lnTo>
                  <a:pt x="45" y="65"/>
                </a:lnTo>
                <a:lnTo>
                  <a:pt x="45" y="63"/>
                </a:lnTo>
                <a:lnTo>
                  <a:pt x="26" y="36"/>
                </a:lnTo>
                <a:lnTo>
                  <a:pt x="0" y="0"/>
                </a:lnTo>
                <a:lnTo>
                  <a:pt x="2" y="43"/>
                </a:lnTo>
                <a:lnTo>
                  <a:pt x="2" y="77"/>
                </a:lnTo>
                <a:lnTo>
                  <a:pt x="20" y="5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0" name="Freeform 73"/>
          <p:cNvSpPr>
            <a:spLocks/>
          </p:cNvSpPr>
          <p:nvPr/>
        </p:nvSpPr>
        <p:spPr bwMode="auto">
          <a:xfrm>
            <a:off x="3865563" y="4371975"/>
            <a:ext cx="168275" cy="49213"/>
          </a:xfrm>
          <a:custGeom>
            <a:avLst/>
            <a:gdLst>
              <a:gd name="T0" fmla="*/ 2147483647 w 106"/>
              <a:gd name="T1" fmla="*/ 0 h 31"/>
              <a:gd name="T2" fmla="*/ 2147483647 w 106"/>
              <a:gd name="T3" fmla="*/ 0 h 31"/>
              <a:gd name="T4" fmla="*/ 0 w 106"/>
              <a:gd name="T5" fmla="*/ 2147483647 h 31"/>
              <a:gd name="T6" fmla="*/ 0 60000 65536"/>
              <a:gd name="T7" fmla="*/ 0 60000 65536"/>
              <a:gd name="T8" fmla="*/ 0 60000 65536"/>
              <a:gd name="T9" fmla="*/ 0 w 106"/>
              <a:gd name="T10" fmla="*/ 0 h 31"/>
              <a:gd name="T11" fmla="*/ 106 w 106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" h="31">
                <a:moveTo>
                  <a:pt x="106" y="0"/>
                </a:moveTo>
                <a:lnTo>
                  <a:pt x="106" y="0"/>
                </a:lnTo>
                <a:lnTo>
                  <a:pt x="0" y="31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1" name="Freeform 74"/>
          <p:cNvSpPr>
            <a:spLocks/>
          </p:cNvSpPr>
          <p:nvPr/>
        </p:nvSpPr>
        <p:spPr bwMode="auto">
          <a:xfrm>
            <a:off x="4306888" y="4424363"/>
            <a:ext cx="339725" cy="757237"/>
          </a:xfrm>
          <a:custGeom>
            <a:avLst/>
            <a:gdLst>
              <a:gd name="T0" fmla="*/ 2147483647 w 214"/>
              <a:gd name="T1" fmla="*/ 0 h 477"/>
              <a:gd name="T2" fmla="*/ 2147483647 w 214"/>
              <a:gd name="T3" fmla="*/ 0 h 477"/>
              <a:gd name="T4" fmla="*/ 2147483647 w 214"/>
              <a:gd name="T5" fmla="*/ 2147483647 h 477"/>
              <a:gd name="T6" fmla="*/ 2147483647 w 214"/>
              <a:gd name="T7" fmla="*/ 2147483647 h 477"/>
              <a:gd name="T8" fmla="*/ 2147483647 w 214"/>
              <a:gd name="T9" fmla="*/ 2147483647 h 477"/>
              <a:gd name="T10" fmla="*/ 2147483647 w 214"/>
              <a:gd name="T11" fmla="*/ 2147483647 h 477"/>
              <a:gd name="T12" fmla="*/ 2147483647 w 214"/>
              <a:gd name="T13" fmla="*/ 2147483647 h 477"/>
              <a:gd name="T14" fmla="*/ 2147483647 w 214"/>
              <a:gd name="T15" fmla="*/ 2147483647 h 477"/>
              <a:gd name="T16" fmla="*/ 2147483647 w 214"/>
              <a:gd name="T17" fmla="*/ 2147483647 h 477"/>
              <a:gd name="T18" fmla="*/ 2147483647 w 214"/>
              <a:gd name="T19" fmla="*/ 2147483647 h 477"/>
              <a:gd name="T20" fmla="*/ 2147483647 w 214"/>
              <a:gd name="T21" fmla="*/ 2147483647 h 477"/>
              <a:gd name="T22" fmla="*/ 2147483647 w 214"/>
              <a:gd name="T23" fmla="*/ 2147483647 h 477"/>
              <a:gd name="T24" fmla="*/ 2147483647 w 214"/>
              <a:gd name="T25" fmla="*/ 2147483647 h 477"/>
              <a:gd name="T26" fmla="*/ 2147483647 w 214"/>
              <a:gd name="T27" fmla="*/ 2147483647 h 477"/>
              <a:gd name="T28" fmla="*/ 2147483647 w 214"/>
              <a:gd name="T29" fmla="*/ 2147483647 h 477"/>
              <a:gd name="T30" fmla="*/ 2147483647 w 214"/>
              <a:gd name="T31" fmla="*/ 2147483647 h 477"/>
              <a:gd name="T32" fmla="*/ 2147483647 w 214"/>
              <a:gd name="T33" fmla="*/ 2147483647 h 477"/>
              <a:gd name="T34" fmla="*/ 2147483647 w 214"/>
              <a:gd name="T35" fmla="*/ 2147483647 h 477"/>
              <a:gd name="T36" fmla="*/ 2147483647 w 214"/>
              <a:gd name="T37" fmla="*/ 2147483647 h 477"/>
              <a:gd name="T38" fmla="*/ 2147483647 w 214"/>
              <a:gd name="T39" fmla="*/ 2147483647 h 477"/>
              <a:gd name="T40" fmla="*/ 2147483647 w 214"/>
              <a:gd name="T41" fmla="*/ 2147483647 h 477"/>
              <a:gd name="T42" fmla="*/ 2147483647 w 214"/>
              <a:gd name="T43" fmla="*/ 2147483647 h 477"/>
              <a:gd name="T44" fmla="*/ 2147483647 w 214"/>
              <a:gd name="T45" fmla="*/ 2147483647 h 477"/>
              <a:gd name="T46" fmla="*/ 2147483647 w 214"/>
              <a:gd name="T47" fmla="*/ 2147483647 h 477"/>
              <a:gd name="T48" fmla="*/ 2147483647 w 214"/>
              <a:gd name="T49" fmla="*/ 2147483647 h 477"/>
              <a:gd name="T50" fmla="*/ 2147483647 w 214"/>
              <a:gd name="T51" fmla="*/ 2147483647 h 477"/>
              <a:gd name="T52" fmla="*/ 2147483647 w 214"/>
              <a:gd name="T53" fmla="*/ 2147483647 h 477"/>
              <a:gd name="T54" fmla="*/ 2147483647 w 214"/>
              <a:gd name="T55" fmla="*/ 2147483647 h 477"/>
              <a:gd name="T56" fmla="*/ 2147483647 w 214"/>
              <a:gd name="T57" fmla="*/ 2147483647 h 477"/>
              <a:gd name="T58" fmla="*/ 2147483647 w 214"/>
              <a:gd name="T59" fmla="*/ 2147483647 h 477"/>
              <a:gd name="T60" fmla="*/ 2147483647 w 214"/>
              <a:gd name="T61" fmla="*/ 2147483647 h 477"/>
              <a:gd name="T62" fmla="*/ 2147483647 w 214"/>
              <a:gd name="T63" fmla="*/ 2147483647 h 477"/>
              <a:gd name="T64" fmla="*/ 2147483647 w 214"/>
              <a:gd name="T65" fmla="*/ 2147483647 h 477"/>
              <a:gd name="T66" fmla="*/ 0 w 214"/>
              <a:gd name="T67" fmla="*/ 2147483647 h 4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14"/>
              <a:gd name="T103" fmla="*/ 0 h 477"/>
              <a:gd name="T104" fmla="*/ 214 w 214"/>
              <a:gd name="T105" fmla="*/ 477 h 47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14" h="477">
                <a:moveTo>
                  <a:pt x="16" y="0"/>
                </a:moveTo>
                <a:lnTo>
                  <a:pt x="16" y="0"/>
                </a:lnTo>
                <a:lnTo>
                  <a:pt x="40" y="7"/>
                </a:lnTo>
                <a:lnTo>
                  <a:pt x="61" y="18"/>
                </a:lnTo>
                <a:lnTo>
                  <a:pt x="81" y="30"/>
                </a:lnTo>
                <a:lnTo>
                  <a:pt x="101" y="43"/>
                </a:lnTo>
                <a:lnTo>
                  <a:pt x="119" y="57"/>
                </a:lnTo>
                <a:lnTo>
                  <a:pt x="135" y="74"/>
                </a:lnTo>
                <a:lnTo>
                  <a:pt x="150" y="90"/>
                </a:lnTo>
                <a:lnTo>
                  <a:pt x="162" y="108"/>
                </a:lnTo>
                <a:lnTo>
                  <a:pt x="175" y="128"/>
                </a:lnTo>
                <a:lnTo>
                  <a:pt x="184" y="146"/>
                </a:lnTo>
                <a:lnTo>
                  <a:pt x="193" y="165"/>
                </a:lnTo>
                <a:lnTo>
                  <a:pt x="202" y="187"/>
                </a:lnTo>
                <a:lnTo>
                  <a:pt x="207" y="207"/>
                </a:lnTo>
                <a:lnTo>
                  <a:pt x="211" y="227"/>
                </a:lnTo>
                <a:lnTo>
                  <a:pt x="214" y="248"/>
                </a:lnTo>
                <a:lnTo>
                  <a:pt x="214" y="268"/>
                </a:lnTo>
                <a:lnTo>
                  <a:pt x="214" y="290"/>
                </a:lnTo>
                <a:lnTo>
                  <a:pt x="213" y="309"/>
                </a:lnTo>
                <a:lnTo>
                  <a:pt x="209" y="327"/>
                </a:lnTo>
                <a:lnTo>
                  <a:pt x="204" y="347"/>
                </a:lnTo>
                <a:lnTo>
                  <a:pt x="196" y="365"/>
                </a:lnTo>
                <a:lnTo>
                  <a:pt x="187" y="383"/>
                </a:lnTo>
                <a:lnTo>
                  <a:pt x="177" y="399"/>
                </a:lnTo>
                <a:lnTo>
                  <a:pt x="164" y="414"/>
                </a:lnTo>
                <a:lnTo>
                  <a:pt x="150" y="426"/>
                </a:lnTo>
                <a:lnTo>
                  <a:pt x="135" y="439"/>
                </a:lnTo>
                <a:lnTo>
                  <a:pt x="117" y="450"/>
                </a:lnTo>
                <a:lnTo>
                  <a:pt x="97" y="459"/>
                </a:lnTo>
                <a:lnTo>
                  <a:pt x="76" y="466"/>
                </a:lnTo>
                <a:lnTo>
                  <a:pt x="52" y="471"/>
                </a:lnTo>
                <a:lnTo>
                  <a:pt x="27" y="475"/>
                </a:lnTo>
                <a:lnTo>
                  <a:pt x="0" y="477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2" name="Freeform 75"/>
          <p:cNvSpPr>
            <a:spLocks/>
          </p:cNvSpPr>
          <p:nvPr/>
        </p:nvSpPr>
        <p:spPr bwMode="auto">
          <a:xfrm>
            <a:off x="2713038" y="3435350"/>
            <a:ext cx="12700" cy="107950"/>
          </a:xfrm>
          <a:custGeom>
            <a:avLst/>
            <a:gdLst>
              <a:gd name="T0" fmla="*/ 2147483647 w 9"/>
              <a:gd name="T1" fmla="*/ 2147483647 h 68"/>
              <a:gd name="T2" fmla="*/ 2147483647 w 9"/>
              <a:gd name="T3" fmla="*/ 2147483647 h 68"/>
              <a:gd name="T4" fmla="*/ 2147483647 w 9"/>
              <a:gd name="T5" fmla="*/ 2147483647 h 68"/>
              <a:gd name="T6" fmla="*/ 0 w 9"/>
              <a:gd name="T7" fmla="*/ 0 h 68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68"/>
              <a:gd name="T14" fmla="*/ 9 w 9"/>
              <a:gd name="T15" fmla="*/ 68 h 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68">
                <a:moveTo>
                  <a:pt x="9" y="68"/>
                </a:moveTo>
                <a:lnTo>
                  <a:pt x="9" y="68"/>
                </a:lnTo>
                <a:lnTo>
                  <a:pt x="3" y="34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3" name="Line 76"/>
          <p:cNvSpPr>
            <a:spLocks noChangeShapeType="1"/>
          </p:cNvSpPr>
          <p:nvPr/>
        </p:nvSpPr>
        <p:spPr bwMode="auto">
          <a:xfrm>
            <a:off x="2725738" y="3543300"/>
            <a:ext cx="3175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4" name="Freeform 77"/>
          <p:cNvSpPr>
            <a:spLocks/>
          </p:cNvSpPr>
          <p:nvPr/>
        </p:nvSpPr>
        <p:spPr bwMode="auto">
          <a:xfrm>
            <a:off x="2728913" y="3556000"/>
            <a:ext cx="15875" cy="61913"/>
          </a:xfrm>
          <a:custGeom>
            <a:avLst/>
            <a:gdLst>
              <a:gd name="T0" fmla="*/ 2147483647 w 9"/>
              <a:gd name="T1" fmla="*/ 2147483647 h 39"/>
              <a:gd name="T2" fmla="*/ 2147483647 w 9"/>
              <a:gd name="T3" fmla="*/ 2147483647 h 39"/>
              <a:gd name="T4" fmla="*/ 0 w 9"/>
              <a:gd name="T5" fmla="*/ 0 h 39"/>
              <a:gd name="T6" fmla="*/ 0 60000 65536"/>
              <a:gd name="T7" fmla="*/ 0 60000 65536"/>
              <a:gd name="T8" fmla="*/ 0 60000 65536"/>
              <a:gd name="T9" fmla="*/ 0 w 9"/>
              <a:gd name="T10" fmla="*/ 0 h 39"/>
              <a:gd name="T11" fmla="*/ 9 w 9"/>
              <a:gd name="T12" fmla="*/ 39 h 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39">
                <a:moveTo>
                  <a:pt x="9" y="39"/>
                </a:moveTo>
                <a:lnTo>
                  <a:pt x="9" y="39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5" name="Freeform 78"/>
          <p:cNvSpPr>
            <a:spLocks/>
          </p:cNvSpPr>
          <p:nvPr/>
        </p:nvSpPr>
        <p:spPr bwMode="auto">
          <a:xfrm>
            <a:off x="2744788" y="3629025"/>
            <a:ext cx="22225" cy="63500"/>
          </a:xfrm>
          <a:custGeom>
            <a:avLst/>
            <a:gdLst>
              <a:gd name="T0" fmla="*/ 2147483647 w 13"/>
              <a:gd name="T1" fmla="*/ 2147483647 h 40"/>
              <a:gd name="T2" fmla="*/ 2147483647 w 13"/>
              <a:gd name="T3" fmla="*/ 2147483647 h 40"/>
              <a:gd name="T4" fmla="*/ 0 w 13"/>
              <a:gd name="T5" fmla="*/ 0 h 40"/>
              <a:gd name="T6" fmla="*/ 0 60000 65536"/>
              <a:gd name="T7" fmla="*/ 0 60000 65536"/>
              <a:gd name="T8" fmla="*/ 0 60000 65536"/>
              <a:gd name="T9" fmla="*/ 0 w 13"/>
              <a:gd name="T10" fmla="*/ 0 h 40"/>
              <a:gd name="T11" fmla="*/ 13 w 13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40">
                <a:moveTo>
                  <a:pt x="13" y="40"/>
                </a:moveTo>
                <a:lnTo>
                  <a:pt x="13" y="4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6" name="Freeform 79"/>
          <p:cNvSpPr>
            <a:spLocks/>
          </p:cNvSpPr>
          <p:nvPr/>
        </p:nvSpPr>
        <p:spPr bwMode="auto">
          <a:xfrm>
            <a:off x="2773363" y="3706813"/>
            <a:ext cx="22225" cy="63500"/>
          </a:xfrm>
          <a:custGeom>
            <a:avLst/>
            <a:gdLst>
              <a:gd name="T0" fmla="*/ 2147483647 w 14"/>
              <a:gd name="T1" fmla="*/ 2147483647 h 40"/>
              <a:gd name="T2" fmla="*/ 2147483647 w 14"/>
              <a:gd name="T3" fmla="*/ 2147483647 h 40"/>
              <a:gd name="T4" fmla="*/ 0 w 14"/>
              <a:gd name="T5" fmla="*/ 0 h 40"/>
              <a:gd name="T6" fmla="*/ 0 60000 65536"/>
              <a:gd name="T7" fmla="*/ 0 60000 65536"/>
              <a:gd name="T8" fmla="*/ 0 60000 65536"/>
              <a:gd name="T9" fmla="*/ 0 w 14"/>
              <a:gd name="T10" fmla="*/ 0 h 40"/>
              <a:gd name="T11" fmla="*/ 14 w 14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40">
                <a:moveTo>
                  <a:pt x="14" y="40"/>
                </a:moveTo>
                <a:lnTo>
                  <a:pt x="14" y="4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7" name="Freeform 80"/>
          <p:cNvSpPr>
            <a:spLocks/>
          </p:cNvSpPr>
          <p:nvPr/>
        </p:nvSpPr>
        <p:spPr bwMode="auto">
          <a:xfrm>
            <a:off x="2798763" y="3781425"/>
            <a:ext cx="25400" cy="60325"/>
          </a:xfrm>
          <a:custGeom>
            <a:avLst/>
            <a:gdLst>
              <a:gd name="T0" fmla="*/ 2147483647 w 16"/>
              <a:gd name="T1" fmla="*/ 2147483647 h 38"/>
              <a:gd name="T2" fmla="*/ 2147483647 w 16"/>
              <a:gd name="T3" fmla="*/ 2147483647 h 38"/>
              <a:gd name="T4" fmla="*/ 0 w 16"/>
              <a:gd name="T5" fmla="*/ 0 h 38"/>
              <a:gd name="T6" fmla="*/ 0 60000 65536"/>
              <a:gd name="T7" fmla="*/ 0 60000 65536"/>
              <a:gd name="T8" fmla="*/ 0 60000 65536"/>
              <a:gd name="T9" fmla="*/ 0 w 16"/>
              <a:gd name="T10" fmla="*/ 0 h 38"/>
              <a:gd name="T11" fmla="*/ 16 w 16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38">
                <a:moveTo>
                  <a:pt x="16" y="38"/>
                </a:moveTo>
                <a:lnTo>
                  <a:pt x="16" y="38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8" name="Freeform 81"/>
          <p:cNvSpPr>
            <a:spLocks/>
          </p:cNvSpPr>
          <p:nvPr/>
        </p:nvSpPr>
        <p:spPr bwMode="auto">
          <a:xfrm>
            <a:off x="2830513" y="3849688"/>
            <a:ext cx="22225" cy="50800"/>
          </a:xfrm>
          <a:custGeom>
            <a:avLst/>
            <a:gdLst>
              <a:gd name="T0" fmla="*/ 2147483647 w 14"/>
              <a:gd name="T1" fmla="*/ 2147483647 h 32"/>
              <a:gd name="T2" fmla="*/ 2147483647 w 14"/>
              <a:gd name="T3" fmla="*/ 2147483647 h 32"/>
              <a:gd name="T4" fmla="*/ 0 w 14"/>
              <a:gd name="T5" fmla="*/ 0 h 32"/>
              <a:gd name="T6" fmla="*/ 0 60000 65536"/>
              <a:gd name="T7" fmla="*/ 0 60000 65536"/>
              <a:gd name="T8" fmla="*/ 0 60000 65536"/>
              <a:gd name="T9" fmla="*/ 0 w 14"/>
              <a:gd name="T10" fmla="*/ 0 h 32"/>
              <a:gd name="T11" fmla="*/ 14 w 14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32">
                <a:moveTo>
                  <a:pt x="14" y="32"/>
                </a:moveTo>
                <a:lnTo>
                  <a:pt x="14" y="32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9" name="Freeform 82"/>
          <p:cNvSpPr>
            <a:spLocks/>
          </p:cNvSpPr>
          <p:nvPr/>
        </p:nvSpPr>
        <p:spPr bwMode="auto">
          <a:xfrm>
            <a:off x="2855913" y="3913188"/>
            <a:ext cx="25400" cy="47625"/>
          </a:xfrm>
          <a:custGeom>
            <a:avLst/>
            <a:gdLst>
              <a:gd name="T0" fmla="*/ 2147483647 w 16"/>
              <a:gd name="T1" fmla="*/ 2147483647 h 30"/>
              <a:gd name="T2" fmla="*/ 2147483647 w 16"/>
              <a:gd name="T3" fmla="*/ 2147483647 h 30"/>
              <a:gd name="T4" fmla="*/ 0 w 16"/>
              <a:gd name="T5" fmla="*/ 0 h 30"/>
              <a:gd name="T6" fmla="*/ 0 60000 65536"/>
              <a:gd name="T7" fmla="*/ 0 60000 65536"/>
              <a:gd name="T8" fmla="*/ 0 60000 65536"/>
              <a:gd name="T9" fmla="*/ 0 w 16"/>
              <a:gd name="T10" fmla="*/ 0 h 30"/>
              <a:gd name="T11" fmla="*/ 16 w 16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30">
                <a:moveTo>
                  <a:pt x="16" y="30"/>
                </a:moveTo>
                <a:lnTo>
                  <a:pt x="16" y="3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0" name="Freeform 83"/>
          <p:cNvSpPr>
            <a:spLocks/>
          </p:cNvSpPr>
          <p:nvPr/>
        </p:nvSpPr>
        <p:spPr bwMode="auto">
          <a:xfrm>
            <a:off x="3021013" y="4270375"/>
            <a:ext cx="47625" cy="193675"/>
          </a:xfrm>
          <a:custGeom>
            <a:avLst/>
            <a:gdLst>
              <a:gd name="T0" fmla="*/ 2147483647 w 31"/>
              <a:gd name="T1" fmla="*/ 2147483647 h 122"/>
              <a:gd name="T2" fmla="*/ 2147483647 w 31"/>
              <a:gd name="T3" fmla="*/ 2147483647 h 122"/>
              <a:gd name="T4" fmla="*/ 2147483647 w 31"/>
              <a:gd name="T5" fmla="*/ 2147483647 h 122"/>
              <a:gd name="T6" fmla="*/ 0 w 31"/>
              <a:gd name="T7" fmla="*/ 0 h 122"/>
              <a:gd name="T8" fmla="*/ 0 60000 65536"/>
              <a:gd name="T9" fmla="*/ 0 60000 65536"/>
              <a:gd name="T10" fmla="*/ 0 60000 65536"/>
              <a:gd name="T11" fmla="*/ 0 60000 65536"/>
              <a:gd name="T12" fmla="*/ 0 w 31"/>
              <a:gd name="T13" fmla="*/ 0 h 122"/>
              <a:gd name="T14" fmla="*/ 31 w 31"/>
              <a:gd name="T15" fmla="*/ 122 h 1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" h="122">
                <a:moveTo>
                  <a:pt x="31" y="122"/>
                </a:moveTo>
                <a:lnTo>
                  <a:pt x="31" y="122"/>
                </a:lnTo>
                <a:lnTo>
                  <a:pt x="18" y="63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1" name="Freeform 84"/>
          <p:cNvSpPr>
            <a:spLocks/>
          </p:cNvSpPr>
          <p:nvPr/>
        </p:nvSpPr>
        <p:spPr bwMode="auto">
          <a:xfrm>
            <a:off x="3116263" y="4678363"/>
            <a:ext cx="349250" cy="422275"/>
          </a:xfrm>
          <a:custGeom>
            <a:avLst/>
            <a:gdLst>
              <a:gd name="T0" fmla="*/ 2147483647 w 221"/>
              <a:gd name="T1" fmla="*/ 2147483647 h 266"/>
              <a:gd name="T2" fmla="*/ 2147483647 w 221"/>
              <a:gd name="T3" fmla="*/ 2147483647 h 266"/>
              <a:gd name="T4" fmla="*/ 2147483647 w 221"/>
              <a:gd name="T5" fmla="*/ 2147483647 h 266"/>
              <a:gd name="T6" fmla="*/ 2147483647 w 221"/>
              <a:gd name="T7" fmla="*/ 2147483647 h 266"/>
              <a:gd name="T8" fmla="*/ 2147483647 w 221"/>
              <a:gd name="T9" fmla="*/ 2147483647 h 266"/>
              <a:gd name="T10" fmla="*/ 2147483647 w 221"/>
              <a:gd name="T11" fmla="*/ 2147483647 h 266"/>
              <a:gd name="T12" fmla="*/ 2147483647 w 221"/>
              <a:gd name="T13" fmla="*/ 2147483647 h 266"/>
              <a:gd name="T14" fmla="*/ 2147483647 w 221"/>
              <a:gd name="T15" fmla="*/ 2147483647 h 266"/>
              <a:gd name="T16" fmla="*/ 2147483647 w 221"/>
              <a:gd name="T17" fmla="*/ 2147483647 h 266"/>
              <a:gd name="T18" fmla="*/ 2147483647 w 221"/>
              <a:gd name="T19" fmla="*/ 2147483647 h 266"/>
              <a:gd name="T20" fmla="*/ 2147483647 w 221"/>
              <a:gd name="T21" fmla="*/ 2147483647 h 266"/>
              <a:gd name="T22" fmla="*/ 2147483647 w 221"/>
              <a:gd name="T23" fmla="*/ 2147483647 h 266"/>
              <a:gd name="T24" fmla="*/ 2147483647 w 221"/>
              <a:gd name="T25" fmla="*/ 2147483647 h 266"/>
              <a:gd name="T26" fmla="*/ 2147483647 w 221"/>
              <a:gd name="T27" fmla="*/ 2147483647 h 266"/>
              <a:gd name="T28" fmla="*/ 2147483647 w 221"/>
              <a:gd name="T29" fmla="*/ 2147483647 h 266"/>
              <a:gd name="T30" fmla="*/ 2147483647 w 221"/>
              <a:gd name="T31" fmla="*/ 2147483647 h 266"/>
              <a:gd name="T32" fmla="*/ 2147483647 w 221"/>
              <a:gd name="T33" fmla="*/ 2147483647 h 266"/>
              <a:gd name="T34" fmla="*/ 0 w 221"/>
              <a:gd name="T35" fmla="*/ 0 h 2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1"/>
              <a:gd name="T55" fmla="*/ 0 h 266"/>
              <a:gd name="T56" fmla="*/ 221 w 221"/>
              <a:gd name="T57" fmla="*/ 266 h 2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1" h="266">
                <a:moveTo>
                  <a:pt x="221" y="266"/>
                </a:moveTo>
                <a:lnTo>
                  <a:pt x="221" y="266"/>
                </a:lnTo>
                <a:lnTo>
                  <a:pt x="207" y="261"/>
                </a:lnTo>
                <a:lnTo>
                  <a:pt x="190" y="254"/>
                </a:lnTo>
                <a:lnTo>
                  <a:pt x="174" y="245"/>
                </a:lnTo>
                <a:lnTo>
                  <a:pt x="158" y="234"/>
                </a:lnTo>
                <a:lnTo>
                  <a:pt x="142" y="223"/>
                </a:lnTo>
                <a:lnTo>
                  <a:pt x="126" y="209"/>
                </a:lnTo>
                <a:lnTo>
                  <a:pt x="109" y="194"/>
                </a:lnTo>
                <a:lnTo>
                  <a:pt x="95" y="178"/>
                </a:lnTo>
                <a:lnTo>
                  <a:pt x="81" y="162"/>
                </a:lnTo>
                <a:lnTo>
                  <a:pt x="66" y="142"/>
                </a:lnTo>
                <a:lnTo>
                  <a:pt x="52" y="122"/>
                </a:lnTo>
                <a:lnTo>
                  <a:pt x="39" y="101"/>
                </a:lnTo>
                <a:lnTo>
                  <a:pt x="28" y="77"/>
                </a:lnTo>
                <a:lnTo>
                  <a:pt x="18" y="52"/>
                </a:lnTo>
                <a:lnTo>
                  <a:pt x="7" y="27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2" name="Freeform 85"/>
          <p:cNvSpPr>
            <a:spLocks/>
          </p:cNvSpPr>
          <p:nvPr/>
        </p:nvSpPr>
        <p:spPr bwMode="auto">
          <a:xfrm>
            <a:off x="2887663" y="3413125"/>
            <a:ext cx="28575" cy="539750"/>
          </a:xfrm>
          <a:custGeom>
            <a:avLst/>
            <a:gdLst>
              <a:gd name="T0" fmla="*/ 2147483647 w 19"/>
              <a:gd name="T1" fmla="*/ 0 h 340"/>
              <a:gd name="T2" fmla="*/ 2147483647 w 19"/>
              <a:gd name="T3" fmla="*/ 0 h 340"/>
              <a:gd name="T4" fmla="*/ 2147483647 w 19"/>
              <a:gd name="T5" fmla="*/ 2147483647 h 340"/>
              <a:gd name="T6" fmla="*/ 2147483647 w 19"/>
              <a:gd name="T7" fmla="*/ 2147483647 h 340"/>
              <a:gd name="T8" fmla="*/ 2147483647 w 19"/>
              <a:gd name="T9" fmla="*/ 2147483647 h 340"/>
              <a:gd name="T10" fmla="*/ 0 w 19"/>
              <a:gd name="T11" fmla="*/ 2147483647 h 340"/>
              <a:gd name="T12" fmla="*/ 0 w 19"/>
              <a:gd name="T13" fmla="*/ 2147483647 h 340"/>
              <a:gd name="T14" fmla="*/ 2147483647 w 19"/>
              <a:gd name="T15" fmla="*/ 2147483647 h 340"/>
              <a:gd name="T16" fmla="*/ 2147483647 w 19"/>
              <a:gd name="T17" fmla="*/ 2147483647 h 340"/>
              <a:gd name="T18" fmla="*/ 2147483647 w 19"/>
              <a:gd name="T19" fmla="*/ 2147483647 h 3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"/>
              <a:gd name="T31" fmla="*/ 0 h 340"/>
              <a:gd name="T32" fmla="*/ 19 w 19"/>
              <a:gd name="T33" fmla="*/ 340 h 3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" h="340">
                <a:moveTo>
                  <a:pt x="19" y="0"/>
                </a:moveTo>
                <a:lnTo>
                  <a:pt x="19" y="0"/>
                </a:lnTo>
                <a:lnTo>
                  <a:pt x="12" y="39"/>
                </a:lnTo>
                <a:lnTo>
                  <a:pt x="7" y="79"/>
                </a:lnTo>
                <a:lnTo>
                  <a:pt x="3" y="122"/>
                </a:lnTo>
                <a:lnTo>
                  <a:pt x="0" y="165"/>
                </a:lnTo>
                <a:lnTo>
                  <a:pt x="0" y="210"/>
                </a:lnTo>
                <a:lnTo>
                  <a:pt x="1" y="253"/>
                </a:lnTo>
                <a:lnTo>
                  <a:pt x="5" y="297"/>
                </a:lnTo>
                <a:lnTo>
                  <a:pt x="12" y="34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3" name="Freeform 86"/>
          <p:cNvSpPr>
            <a:spLocks/>
          </p:cNvSpPr>
          <p:nvPr/>
        </p:nvSpPr>
        <p:spPr bwMode="auto">
          <a:xfrm>
            <a:off x="4414838" y="4157663"/>
            <a:ext cx="82550" cy="342900"/>
          </a:xfrm>
          <a:custGeom>
            <a:avLst/>
            <a:gdLst>
              <a:gd name="T0" fmla="*/ 2147483647 w 52"/>
              <a:gd name="T1" fmla="*/ 0 h 216"/>
              <a:gd name="T2" fmla="*/ 2147483647 w 52"/>
              <a:gd name="T3" fmla="*/ 0 h 216"/>
              <a:gd name="T4" fmla="*/ 2147483647 w 52"/>
              <a:gd name="T5" fmla="*/ 2147483647 h 216"/>
              <a:gd name="T6" fmla="*/ 2147483647 w 52"/>
              <a:gd name="T7" fmla="*/ 2147483647 h 216"/>
              <a:gd name="T8" fmla="*/ 2147483647 w 52"/>
              <a:gd name="T9" fmla="*/ 2147483647 h 216"/>
              <a:gd name="T10" fmla="*/ 2147483647 w 52"/>
              <a:gd name="T11" fmla="*/ 2147483647 h 216"/>
              <a:gd name="T12" fmla="*/ 2147483647 w 52"/>
              <a:gd name="T13" fmla="*/ 2147483647 h 216"/>
              <a:gd name="T14" fmla="*/ 2147483647 w 52"/>
              <a:gd name="T15" fmla="*/ 2147483647 h 216"/>
              <a:gd name="T16" fmla="*/ 2147483647 w 52"/>
              <a:gd name="T17" fmla="*/ 2147483647 h 216"/>
              <a:gd name="T18" fmla="*/ 2147483647 w 52"/>
              <a:gd name="T19" fmla="*/ 2147483647 h 216"/>
              <a:gd name="T20" fmla="*/ 0 w 52"/>
              <a:gd name="T21" fmla="*/ 2147483647 h 216"/>
              <a:gd name="T22" fmla="*/ 2147483647 w 52"/>
              <a:gd name="T23" fmla="*/ 2147483647 h 216"/>
              <a:gd name="T24" fmla="*/ 2147483647 w 52"/>
              <a:gd name="T25" fmla="*/ 2147483647 h 216"/>
              <a:gd name="T26" fmla="*/ 2147483647 w 52"/>
              <a:gd name="T27" fmla="*/ 2147483647 h 216"/>
              <a:gd name="T28" fmla="*/ 2147483647 w 52"/>
              <a:gd name="T29" fmla="*/ 2147483647 h 216"/>
              <a:gd name="T30" fmla="*/ 2147483647 w 52"/>
              <a:gd name="T31" fmla="*/ 2147483647 h 216"/>
              <a:gd name="T32" fmla="*/ 2147483647 w 52"/>
              <a:gd name="T33" fmla="*/ 2147483647 h 216"/>
              <a:gd name="T34" fmla="*/ 2147483647 w 52"/>
              <a:gd name="T35" fmla="*/ 2147483647 h 21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"/>
              <a:gd name="T55" fmla="*/ 0 h 216"/>
              <a:gd name="T56" fmla="*/ 52 w 52"/>
              <a:gd name="T57" fmla="*/ 216 h 21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" h="216">
                <a:moveTo>
                  <a:pt x="52" y="0"/>
                </a:moveTo>
                <a:lnTo>
                  <a:pt x="52" y="0"/>
                </a:lnTo>
                <a:lnTo>
                  <a:pt x="41" y="11"/>
                </a:lnTo>
                <a:lnTo>
                  <a:pt x="32" y="22"/>
                </a:lnTo>
                <a:lnTo>
                  <a:pt x="25" y="35"/>
                </a:lnTo>
                <a:lnTo>
                  <a:pt x="18" y="49"/>
                </a:lnTo>
                <a:lnTo>
                  <a:pt x="10" y="63"/>
                </a:lnTo>
                <a:lnTo>
                  <a:pt x="7" y="78"/>
                </a:lnTo>
                <a:lnTo>
                  <a:pt x="3" y="92"/>
                </a:lnTo>
                <a:lnTo>
                  <a:pt x="1" y="108"/>
                </a:lnTo>
                <a:lnTo>
                  <a:pt x="0" y="125"/>
                </a:lnTo>
                <a:lnTo>
                  <a:pt x="1" y="139"/>
                </a:lnTo>
                <a:lnTo>
                  <a:pt x="3" y="153"/>
                </a:lnTo>
                <a:lnTo>
                  <a:pt x="7" y="168"/>
                </a:lnTo>
                <a:lnTo>
                  <a:pt x="12" y="182"/>
                </a:lnTo>
                <a:lnTo>
                  <a:pt x="19" y="195"/>
                </a:lnTo>
                <a:lnTo>
                  <a:pt x="28" y="207"/>
                </a:lnTo>
                <a:lnTo>
                  <a:pt x="41" y="216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4" name="Freeform 87"/>
          <p:cNvSpPr>
            <a:spLocks/>
          </p:cNvSpPr>
          <p:nvPr/>
        </p:nvSpPr>
        <p:spPr bwMode="auto">
          <a:xfrm>
            <a:off x="4233863" y="5141913"/>
            <a:ext cx="127000" cy="69850"/>
          </a:xfrm>
          <a:custGeom>
            <a:avLst/>
            <a:gdLst>
              <a:gd name="T0" fmla="*/ 2147483647 w 79"/>
              <a:gd name="T1" fmla="*/ 2147483647 h 44"/>
              <a:gd name="T2" fmla="*/ 2147483647 w 79"/>
              <a:gd name="T3" fmla="*/ 0 h 44"/>
              <a:gd name="T4" fmla="*/ 2147483647 w 79"/>
              <a:gd name="T5" fmla="*/ 0 h 44"/>
              <a:gd name="T6" fmla="*/ 2147483647 w 79"/>
              <a:gd name="T7" fmla="*/ 0 h 44"/>
              <a:gd name="T8" fmla="*/ 2147483647 w 79"/>
              <a:gd name="T9" fmla="*/ 2147483647 h 44"/>
              <a:gd name="T10" fmla="*/ 0 w 79"/>
              <a:gd name="T11" fmla="*/ 2147483647 h 44"/>
              <a:gd name="T12" fmla="*/ 0 w 79"/>
              <a:gd name="T13" fmla="*/ 2147483647 h 44"/>
              <a:gd name="T14" fmla="*/ 2147483647 w 79"/>
              <a:gd name="T15" fmla="*/ 2147483647 h 44"/>
              <a:gd name="T16" fmla="*/ 2147483647 w 79"/>
              <a:gd name="T17" fmla="*/ 2147483647 h 44"/>
              <a:gd name="T18" fmla="*/ 2147483647 w 79"/>
              <a:gd name="T19" fmla="*/ 2147483647 h 44"/>
              <a:gd name="T20" fmla="*/ 2147483647 w 79"/>
              <a:gd name="T21" fmla="*/ 2147483647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9"/>
              <a:gd name="T34" fmla="*/ 0 h 44"/>
              <a:gd name="T35" fmla="*/ 79 w 79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9" h="44">
                <a:moveTo>
                  <a:pt x="60" y="25"/>
                </a:moveTo>
                <a:lnTo>
                  <a:pt x="67" y="0"/>
                </a:lnTo>
                <a:lnTo>
                  <a:pt x="38" y="17"/>
                </a:lnTo>
                <a:lnTo>
                  <a:pt x="0" y="41"/>
                </a:lnTo>
                <a:lnTo>
                  <a:pt x="43" y="43"/>
                </a:lnTo>
                <a:lnTo>
                  <a:pt x="78" y="44"/>
                </a:lnTo>
                <a:lnTo>
                  <a:pt x="79" y="43"/>
                </a:lnTo>
                <a:lnTo>
                  <a:pt x="60" y="25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5" name="Freeform 88"/>
          <p:cNvSpPr>
            <a:spLocks/>
          </p:cNvSpPr>
          <p:nvPr/>
        </p:nvSpPr>
        <p:spPr bwMode="auto">
          <a:xfrm>
            <a:off x="4233863" y="5141913"/>
            <a:ext cx="127000" cy="69850"/>
          </a:xfrm>
          <a:custGeom>
            <a:avLst/>
            <a:gdLst>
              <a:gd name="T0" fmla="*/ 2147483647 w 79"/>
              <a:gd name="T1" fmla="*/ 2147483647 h 44"/>
              <a:gd name="T2" fmla="*/ 2147483647 w 79"/>
              <a:gd name="T3" fmla="*/ 0 h 44"/>
              <a:gd name="T4" fmla="*/ 2147483647 w 79"/>
              <a:gd name="T5" fmla="*/ 0 h 44"/>
              <a:gd name="T6" fmla="*/ 2147483647 w 79"/>
              <a:gd name="T7" fmla="*/ 0 h 44"/>
              <a:gd name="T8" fmla="*/ 2147483647 w 79"/>
              <a:gd name="T9" fmla="*/ 2147483647 h 44"/>
              <a:gd name="T10" fmla="*/ 0 w 79"/>
              <a:gd name="T11" fmla="*/ 2147483647 h 44"/>
              <a:gd name="T12" fmla="*/ 0 w 79"/>
              <a:gd name="T13" fmla="*/ 2147483647 h 44"/>
              <a:gd name="T14" fmla="*/ 2147483647 w 79"/>
              <a:gd name="T15" fmla="*/ 2147483647 h 44"/>
              <a:gd name="T16" fmla="*/ 2147483647 w 79"/>
              <a:gd name="T17" fmla="*/ 2147483647 h 44"/>
              <a:gd name="T18" fmla="*/ 2147483647 w 79"/>
              <a:gd name="T19" fmla="*/ 2147483647 h 44"/>
              <a:gd name="T20" fmla="*/ 2147483647 w 79"/>
              <a:gd name="T21" fmla="*/ 2147483647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9"/>
              <a:gd name="T34" fmla="*/ 0 h 44"/>
              <a:gd name="T35" fmla="*/ 79 w 79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9" h="44">
                <a:moveTo>
                  <a:pt x="60" y="25"/>
                </a:moveTo>
                <a:lnTo>
                  <a:pt x="67" y="0"/>
                </a:lnTo>
                <a:lnTo>
                  <a:pt x="38" y="17"/>
                </a:lnTo>
                <a:lnTo>
                  <a:pt x="0" y="41"/>
                </a:lnTo>
                <a:lnTo>
                  <a:pt x="43" y="43"/>
                </a:lnTo>
                <a:lnTo>
                  <a:pt x="78" y="44"/>
                </a:lnTo>
                <a:lnTo>
                  <a:pt x="79" y="43"/>
                </a:lnTo>
                <a:lnTo>
                  <a:pt x="60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6" name="Freeform 89"/>
          <p:cNvSpPr>
            <a:spLocks/>
          </p:cNvSpPr>
          <p:nvPr/>
        </p:nvSpPr>
        <p:spPr bwMode="auto">
          <a:xfrm>
            <a:off x="4306888" y="4424363"/>
            <a:ext cx="342900" cy="757237"/>
          </a:xfrm>
          <a:custGeom>
            <a:avLst/>
            <a:gdLst>
              <a:gd name="T0" fmla="*/ 2147483647 w 216"/>
              <a:gd name="T1" fmla="*/ 0 h 477"/>
              <a:gd name="T2" fmla="*/ 2147483647 w 216"/>
              <a:gd name="T3" fmla="*/ 0 h 477"/>
              <a:gd name="T4" fmla="*/ 2147483647 w 216"/>
              <a:gd name="T5" fmla="*/ 2147483647 h 477"/>
              <a:gd name="T6" fmla="*/ 2147483647 w 216"/>
              <a:gd name="T7" fmla="*/ 2147483647 h 477"/>
              <a:gd name="T8" fmla="*/ 2147483647 w 216"/>
              <a:gd name="T9" fmla="*/ 2147483647 h 477"/>
              <a:gd name="T10" fmla="*/ 2147483647 w 216"/>
              <a:gd name="T11" fmla="*/ 2147483647 h 477"/>
              <a:gd name="T12" fmla="*/ 2147483647 w 216"/>
              <a:gd name="T13" fmla="*/ 2147483647 h 477"/>
              <a:gd name="T14" fmla="*/ 2147483647 w 216"/>
              <a:gd name="T15" fmla="*/ 2147483647 h 477"/>
              <a:gd name="T16" fmla="*/ 2147483647 w 216"/>
              <a:gd name="T17" fmla="*/ 2147483647 h 477"/>
              <a:gd name="T18" fmla="*/ 2147483647 w 216"/>
              <a:gd name="T19" fmla="*/ 2147483647 h 477"/>
              <a:gd name="T20" fmla="*/ 2147483647 w 216"/>
              <a:gd name="T21" fmla="*/ 2147483647 h 477"/>
              <a:gd name="T22" fmla="*/ 2147483647 w 216"/>
              <a:gd name="T23" fmla="*/ 2147483647 h 477"/>
              <a:gd name="T24" fmla="*/ 2147483647 w 216"/>
              <a:gd name="T25" fmla="*/ 2147483647 h 477"/>
              <a:gd name="T26" fmla="*/ 2147483647 w 216"/>
              <a:gd name="T27" fmla="*/ 2147483647 h 477"/>
              <a:gd name="T28" fmla="*/ 2147483647 w 216"/>
              <a:gd name="T29" fmla="*/ 2147483647 h 477"/>
              <a:gd name="T30" fmla="*/ 2147483647 w 216"/>
              <a:gd name="T31" fmla="*/ 2147483647 h 477"/>
              <a:gd name="T32" fmla="*/ 2147483647 w 216"/>
              <a:gd name="T33" fmla="*/ 2147483647 h 477"/>
              <a:gd name="T34" fmla="*/ 2147483647 w 216"/>
              <a:gd name="T35" fmla="*/ 2147483647 h 477"/>
              <a:gd name="T36" fmla="*/ 2147483647 w 216"/>
              <a:gd name="T37" fmla="*/ 2147483647 h 477"/>
              <a:gd name="T38" fmla="*/ 2147483647 w 216"/>
              <a:gd name="T39" fmla="*/ 2147483647 h 477"/>
              <a:gd name="T40" fmla="*/ 2147483647 w 216"/>
              <a:gd name="T41" fmla="*/ 2147483647 h 477"/>
              <a:gd name="T42" fmla="*/ 2147483647 w 216"/>
              <a:gd name="T43" fmla="*/ 2147483647 h 477"/>
              <a:gd name="T44" fmla="*/ 2147483647 w 216"/>
              <a:gd name="T45" fmla="*/ 2147483647 h 477"/>
              <a:gd name="T46" fmla="*/ 2147483647 w 216"/>
              <a:gd name="T47" fmla="*/ 2147483647 h 477"/>
              <a:gd name="T48" fmla="*/ 2147483647 w 216"/>
              <a:gd name="T49" fmla="*/ 2147483647 h 477"/>
              <a:gd name="T50" fmla="*/ 2147483647 w 216"/>
              <a:gd name="T51" fmla="*/ 2147483647 h 477"/>
              <a:gd name="T52" fmla="*/ 2147483647 w 216"/>
              <a:gd name="T53" fmla="*/ 2147483647 h 477"/>
              <a:gd name="T54" fmla="*/ 2147483647 w 216"/>
              <a:gd name="T55" fmla="*/ 2147483647 h 477"/>
              <a:gd name="T56" fmla="*/ 2147483647 w 216"/>
              <a:gd name="T57" fmla="*/ 2147483647 h 477"/>
              <a:gd name="T58" fmla="*/ 2147483647 w 216"/>
              <a:gd name="T59" fmla="*/ 2147483647 h 477"/>
              <a:gd name="T60" fmla="*/ 2147483647 w 216"/>
              <a:gd name="T61" fmla="*/ 2147483647 h 477"/>
              <a:gd name="T62" fmla="*/ 2147483647 w 216"/>
              <a:gd name="T63" fmla="*/ 2147483647 h 477"/>
              <a:gd name="T64" fmla="*/ 2147483647 w 216"/>
              <a:gd name="T65" fmla="*/ 2147483647 h 477"/>
              <a:gd name="T66" fmla="*/ 0 w 216"/>
              <a:gd name="T67" fmla="*/ 2147483647 h 4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16"/>
              <a:gd name="T103" fmla="*/ 0 h 477"/>
              <a:gd name="T104" fmla="*/ 216 w 216"/>
              <a:gd name="T105" fmla="*/ 477 h 47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16" h="477">
                <a:moveTo>
                  <a:pt x="18" y="0"/>
                </a:moveTo>
                <a:lnTo>
                  <a:pt x="18" y="0"/>
                </a:lnTo>
                <a:lnTo>
                  <a:pt x="42" y="9"/>
                </a:lnTo>
                <a:lnTo>
                  <a:pt x="63" y="20"/>
                </a:lnTo>
                <a:lnTo>
                  <a:pt x="83" y="30"/>
                </a:lnTo>
                <a:lnTo>
                  <a:pt x="103" y="45"/>
                </a:lnTo>
                <a:lnTo>
                  <a:pt x="121" y="59"/>
                </a:lnTo>
                <a:lnTo>
                  <a:pt x="137" y="75"/>
                </a:lnTo>
                <a:lnTo>
                  <a:pt x="151" y="92"/>
                </a:lnTo>
                <a:lnTo>
                  <a:pt x="164" y="110"/>
                </a:lnTo>
                <a:lnTo>
                  <a:pt x="177" y="128"/>
                </a:lnTo>
                <a:lnTo>
                  <a:pt x="186" y="147"/>
                </a:lnTo>
                <a:lnTo>
                  <a:pt x="195" y="167"/>
                </a:lnTo>
                <a:lnTo>
                  <a:pt x="202" y="187"/>
                </a:lnTo>
                <a:lnTo>
                  <a:pt x="209" y="209"/>
                </a:lnTo>
                <a:lnTo>
                  <a:pt x="213" y="228"/>
                </a:lnTo>
                <a:lnTo>
                  <a:pt x="214" y="248"/>
                </a:lnTo>
                <a:lnTo>
                  <a:pt x="216" y="270"/>
                </a:lnTo>
                <a:lnTo>
                  <a:pt x="216" y="290"/>
                </a:lnTo>
                <a:lnTo>
                  <a:pt x="213" y="309"/>
                </a:lnTo>
                <a:lnTo>
                  <a:pt x="209" y="329"/>
                </a:lnTo>
                <a:lnTo>
                  <a:pt x="204" y="347"/>
                </a:lnTo>
                <a:lnTo>
                  <a:pt x="196" y="365"/>
                </a:lnTo>
                <a:lnTo>
                  <a:pt x="187" y="383"/>
                </a:lnTo>
                <a:lnTo>
                  <a:pt x="177" y="399"/>
                </a:lnTo>
                <a:lnTo>
                  <a:pt x="164" y="414"/>
                </a:lnTo>
                <a:lnTo>
                  <a:pt x="151" y="428"/>
                </a:lnTo>
                <a:lnTo>
                  <a:pt x="135" y="439"/>
                </a:lnTo>
                <a:lnTo>
                  <a:pt x="117" y="450"/>
                </a:lnTo>
                <a:lnTo>
                  <a:pt x="97" y="459"/>
                </a:lnTo>
                <a:lnTo>
                  <a:pt x="76" y="466"/>
                </a:lnTo>
                <a:lnTo>
                  <a:pt x="52" y="471"/>
                </a:lnTo>
                <a:lnTo>
                  <a:pt x="27" y="475"/>
                </a:lnTo>
                <a:lnTo>
                  <a:pt x="0" y="477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7" name="Freeform 90"/>
          <p:cNvSpPr>
            <a:spLocks/>
          </p:cNvSpPr>
          <p:nvPr/>
        </p:nvSpPr>
        <p:spPr bwMode="auto">
          <a:xfrm>
            <a:off x="3367088" y="2424113"/>
            <a:ext cx="377825" cy="1979612"/>
          </a:xfrm>
          <a:custGeom>
            <a:avLst/>
            <a:gdLst>
              <a:gd name="T0" fmla="*/ 2147483647 w 238"/>
              <a:gd name="T1" fmla="*/ 2147483647 h 1247"/>
              <a:gd name="T2" fmla="*/ 2147483647 w 238"/>
              <a:gd name="T3" fmla="*/ 2147483647 h 1247"/>
              <a:gd name="T4" fmla="*/ 2147483647 w 238"/>
              <a:gd name="T5" fmla="*/ 2147483647 h 1247"/>
              <a:gd name="T6" fmla="*/ 2147483647 w 238"/>
              <a:gd name="T7" fmla="*/ 2147483647 h 1247"/>
              <a:gd name="T8" fmla="*/ 2147483647 w 238"/>
              <a:gd name="T9" fmla="*/ 2147483647 h 1247"/>
              <a:gd name="T10" fmla="*/ 2147483647 w 238"/>
              <a:gd name="T11" fmla="*/ 2147483647 h 1247"/>
              <a:gd name="T12" fmla="*/ 2147483647 w 238"/>
              <a:gd name="T13" fmla="*/ 2147483647 h 1247"/>
              <a:gd name="T14" fmla="*/ 2147483647 w 238"/>
              <a:gd name="T15" fmla="*/ 2147483647 h 1247"/>
              <a:gd name="T16" fmla="*/ 2147483647 w 238"/>
              <a:gd name="T17" fmla="*/ 2147483647 h 1247"/>
              <a:gd name="T18" fmla="*/ 2147483647 w 238"/>
              <a:gd name="T19" fmla="*/ 2147483647 h 1247"/>
              <a:gd name="T20" fmla="*/ 2147483647 w 238"/>
              <a:gd name="T21" fmla="*/ 2147483647 h 1247"/>
              <a:gd name="T22" fmla="*/ 2147483647 w 238"/>
              <a:gd name="T23" fmla="*/ 2147483647 h 1247"/>
              <a:gd name="T24" fmla="*/ 2147483647 w 238"/>
              <a:gd name="T25" fmla="*/ 2147483647 h 1247"/>
              <a:gd name="T26" fmla="*/ 2147483647 w 238"/>
              <a:gd name="T27" fmla="*/ 2147483647 h 1247"/>
              <a:gd name="T28" fmla="*/ 2147483647 w 238"/>
              <a:gd name="T29" fmla="*/ 2147483647 h 1247"/>
              <a:gd name="T30" fmla="*/ 2147483647 w 238"/>
              <a:gd name="T31" fmla="*/ 2147483647 h 1247"/>
              <a:gd name="T32" fmla="*/ 2147483647 w 238"/>
              <a:gd name="T33" fmla="*/ 2147483647 h 1247"/>
              <a:gd name="T34" fmla="*/ 2147483647 w 238"/>
              <a:gd name="T35" fmla="*/ 2147483647 h 1247"/>
              <a:gd name="T36" fmla="*/ 0 w 238"/>
              <a:gd name="T37" fmla="*/ 2147483647 h 1247"/>
              <a:gd name="T38" fmla="*/ 0 w 238"/>
              <a:gd name="T39" fmla="*/ 2147483647 h 1247"/>
              <a:gd name="T40" fmla="*/ 2147483647 w 238"/>
              <a:gd name="T41" fmla="*/ 2147483647 h 1247"/>
              <a:gd name="T42" fmla="*/ 2147483647 w 238"/>
              <a:gd name="T43" fmla="*/ 2147483647 h 1247"/>
              <a:gd name="T44" fmla="*/ 2147483647 w 238"/>
              <a:gd name="T45" fmla="*/ 2147483647 h 1247"/>
              <a:gd name="T46" fmla="*/ 2147483647 w 238"/>
              <a:gd name="T47" fmla="*/ 2147483647 h 1247"/>
              <a:gd name="T48" fmla="*/ 2147483647 w 238"/>
              <a:gd name="T49" fmla="*/ 2147483647 h 1247"/>
              <a:gd name="T50" fmla="*/ 2147483647 w 238"/>
              <a:gd name="T51" fmla="*/ 2147483647 h 1247"/>
              <a:gd name="T52" fmla="*/ 2147483647 w 238"/>
              <a:gd name="T53" fmla="*/ 2147483647 h 1247"/>
              <a:gd name="T54" fmla="*/ 2147483647 w 238"/>
              <a:gd name="T55" fmla="*/ 2147483647 h 1247"/>
              <a:gd name="T56" fmla="*/ 2147483647 w 238"/>
              <a:gd name="T57" fmla="*/ 2147483647 h 1247"/>
              <a:gd name="T58" fmla="*/ 2147483647 w 238"/>
              <a:gd name="T59" fmla="*/ 2147483647 h 1247"/>
              <a:gd name="T60" fmla="*/ 2147483647 w 238"/>
              <a:gd name="T61" fmla="*/ 2147483647 h 1247"/>
              <a:gd name="T62" fmla="*/ 2147483647 w 238"/>
              <a:gd name="T63" fmla="*/ 2147483647 h 1247"/>
              <a:gd name="T64" fmla="*/ 2147483647 w 238"/>
              <a:gd name="T65" fmla="*/ 2147483647 h 1247"/>
              <a:gd name="T66" fmla="*/ 2147483647 w 238"/>
              <a:gd name="T67" fmla="*/ 2147483647 h 1247"/>
              <a:gd name="T68" fmla="*/ 2147483647 w 238"/>
              <a:gd name="T69" fmla="*/ 2147483647 h 1247"/>
              <a:gd name="T70" fmla="*/ 2147483647 w 238"/>
              <a:gd name="T71" fmla="*/ 2147483647 h 1247"/>
              <a:gd name="T72" fmla="*/ 2147483647 w 238"/>
              <a:gd name="T73" fmla="*/ 2147483647 h 1247"/>
              <a:gd name="T74" fmla="*/ 2147483647 w 238"/>
              <a:gd name="T75" fmla="*/ 0 h 124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8"/>
              <a:gd name="T115" fmla="*/ 0 h 1247"/>
              <a:gd name="T116" fmla="*/ 238 w 238"/>
              <a:gd name="T117" fmla="*/ 1247 h 124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8" h="1247">
                <a:moveTo>
                  <a:pt x="176" y="1247"/>
                </a:moveTo>
                <a:lnTo>
                  <a:pt x="176" y="1247"/>
                </a:lnTo>
                <a:lnTo>
                  <a:pt x="162" y="1235"/>
                </a:lnTo>
                <a:lnTo>
                  <a:pt x="148" y="1218"/>
                </a:lnTo>
                <a:lnTo>
                  <a:pt x="133" y="1197"/>
                </a:lnTo>
                <a:lnTo>
                  <a:pt x="119" y="1172"/>
                </a:lnTo>
                <a:lnTo>
                  <a:pt x="104" y="1143"/>
                </a:lnTo>
                <a:lnTo>
                  <a:pt x="92" y="1110"/>
                </a:lnTo>
                <a:lnTo>
                  <a:pt x="77" y="1076"/>
                </a:lnTo>
                <a:lnTo>
                  <a:pt x="65" y="1037"/>
                </a:lnTo>
                <a:lnTo>
                  <a:pt x="54" y="997"/>
                </a:lnTo>
                <a:lnTo>
                  <a:pt x="43" y="954"/>
                </a:lnTo>
                <a:lnTo>
                  <a:pt x="32" y="907"/>
                </a:lnTo>
                <a:lnTo>
                  <a:pt x="25" y="860"/>
                </a:lnTo>
                <a:lnTo>
                  <a:pt x="16" y="813"/>
                </a:lnTo>
                <a:lnTo>
                  <a:pt x="11" y="763"/>
                </a:lnTo>
                <a:lnTo>
                  <a:pt x="5" y="713"/>
                </a:lnTo>
                <a:lnTo>
                  <a:pt x="2" y="662"/>
                </a:lnTo>
                <a:lnTo>
                  <a:pt x="0" y="610"/>
                </a:lnTo>
                <a:lnTo>
                  <a:pt x="0" y="560"/>
                </a:lnTo>
                <a:lnTo>
                  <a:pt x="2" y="507"/>
                </a:lnTo>
                <a:lnTo>
                  <a:pt x="5" y="457"/>
                </a:lnTo>
                <a:lnTo>
                  <a:pt x="11" y="408"/>
                </a:lnTo>
                <a:lnTo>
                  <a:pt x="18" y="360"/>
                </a:lnTo>
                <a:lnTo>
                  <a:pt x="27" y="313"/>
                </a:lnTo>
                <a:lnTo>
                  <a:pt x="40" y="268"/>
                </a:lnTo>
                <a:lnTo>
                  <a:pt x="56" y="225"/>
                </a:lnTo>
                <a:lnTo>
                  <a:pt x="72" y="183"/>
                </a:lnTo>
                <a:lnTo>
                  <a:pt x="92" y="144"/>
                </a:lnTo>
                <a:lnTo>
                  <a:pt x="115" y="108"/>
                </a:lnTo>
                <a:lnTo>
                  <a:pt x="128" y="92"/>
                </a:lnTo>
                <a:lnTo>
                  <a:pt x="140" y="75"/>
                </a:lnTo>
                <a:lnTo>
                  <a:pt x="155" y="61"/>
                </a:lnTo>
                <a:lnTo>
                  <a:pt x="169" y="47"/>
                </a:lnTo>
                <a:lnTo>
                  <a:pt x="185" y="34"/>
                </a:lnTo>
                <a:lnTo>
                  <a:pt x="202" y="21"/>
                </a:lnTo>
                <a:lnTo>
                  <a:pt x="220" y="11"/>
                </a:lnTo>
                <a:lnTo>
                  <a:pt x="238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8" name="Freeform 93"/>
          <p:cNvSpPr>
            <a:spLocks/>
          </p:cNvSpPr>
          <p:nvPr/>
        </p:nvSpPr>
        <p:spPr bwMode="auto">
          <a:xfrm>
            <a:off x="2497138" y="4106863"/>
            <a:ext cx="260350" cy="217487"/>
          </a:xfrm>
          <a:custGeom>
            <a:avLst/>
            <a:gdLst>
              <a:gd name="T0" fmla="*/ 0 w 164"/>
              <a:gd name="T1" fmla="*/ 2147483647 h 137"/>
              <a:gd name="T2" fmla="*/ 2147483647 w 164"/>
              <a:gd name="T3" fmla="*/ 2147483647 h 137"/>
              <a:gd name="T4" fmla="*/ 2147483647 w 164"/>
              <a:gd name="T5" fmla="*/ 0 h 137"/>
              <a:gd name="T6" fmla="*/ 0 60000 65536"/>
              <a:gd name="T7" fmla="*/ 0 60000 65536"/>
              <a:gd name="T8" fmla="*/ 0 60000 65536"/>
              <a:gd name="T9" fmla="*/ 0 w 164"/>
              <a:gd name="T10" fmla="*/ 0 h 137"/>
              <a:gd name="T11" fmla="*/ 164 w 164"/>
              <a:gd name="T12" fmla="*/ 137 h 1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4" h="137">
                <a:moveTo>
                  <a:pt x="0" y="137"/>
                </a:moveTo>
                <a:lnTo>
                  <a:pt x="34" y="137"/>
                </a:lnTo>
                <a:lnTo>
                  <a:pt x="164" y="0"/>
                </a:lnTo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9" name="Freeform 95"/>
          <p:cNvSpPr>
            <a:spLocks/>
          </p:cNvSpPr>
          <p:nvPr/>
        </p:nvSpPr>
        <p:spPr bwMode="auto">
          <a:xfrm>
            <a:off x="2741613" y="2451100"/>
            <a:ext cx="508000" cy="114300"/>
          </a:xfrm>
          <a:custGeom>
            <a:avLst/>
            <a:gdLst>
              <a:gd name="T0" fmla="*/ 2147483647 w 321"/>
              <a:gd name="T1" fmla="*/ 2147483647 h 72"/>
              <a:gd name="T2" fmla="*/ 0 w 321"/>
              <a:gd name="T3" fmla="*/ 0 h 72"/>
              <a:gd name="T4" fmla="*/ 2147483647 w 321"/>
              <a:gd name="T5" fmla="*/ 2147483647 h 72"/>
              <a:gd name="T6" fmla="*/ 0 60000 65536"/>
              <a:gd name="T7" fmla="*/ 0 60000 65536"/>
              <a:gd name="T8" fmla="*/ 0 60000 65536"/>
              <a:gd name="T9" fmla="*/ 0 w 321"/>
              <a:gd name="T10" fmla="*/ 0 h 72"/>
              <a:gd name="T11" fmla="*/ 321 w 321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1" h="72">
                <a:moveTo>
                  <a:pt x="321" y="56"/>
                </a:moveTo>
                <a:lnTo>
                  <a:pt x="0" y="0"/>
                </a:lnTo>
                <a:lnTo>
                  <a:pt x="123" y="72"/>
                </a:lnTo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00" name="Freeform 97"/>
          <p:cNvSpPr>
            <a:spLocks/>
          </p:cNvSpPr>
          <p:nvPr/>
        </p:nvSpPr>
        <p:spPr bwMode="auto">
          <a:xfrm>
            <a:off x="4545013" y="4292600"/>
            <a:ext cx="104775" cy="225425"/>
          </a:xfrm>
          <a:custGeom>
            <a:avLst/>
            <a:gdLst>
              <a:gd name="T0" fmla="*/ 2147483647 w 66"/>
              <a:gd name="T1" fmla="*/ 2147483647 h 142"/>
              <a:gd name="T2" fmla="*/ 2147483647 w 66"/>
              <a:gd name="T3" fmla="*/ 2147483647 h 142"/>
              <a:gd name="T4" fmla="*/ 0 w 66"/>
              <a:gd name="T5" fmla="*/ 0 h 142"/>
              <a:gd name="T6" fmla="*/ 0 60000 65536"/>
              <a:gd name="T7" fmla="*/ 0 60000 65536"/>
              <a:gd name="T8" fmla="*/ 0 60000 65536"/>
              <a:gd name="T9" fmla="*/ 0 w 66"/>
              <a:gd name="T10" fmla="*/ 0 h 142"/>
              <a:gd name="T11" fmla="*/ 66 w 66"/>
              <a:gd name="T12" fmla="*/ 142 h 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" h="142">
                <a:moveTo>
                  <a:pt x="66" y="142"/>
                </a:moveTo>
                <a:lnTo>
                  <a:pt x="34" y="142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01" name="Text Box 234"/>
          <p:cNvSpPr txBox="1">
            <a:spLocks noChangeArrowheads="1"/>
          </p:cNvSpPr>
          <p:nvPr/>
        </p:nvSpPr>
        <p:spPr bwMode="auto">
          <a:xfrm>
            <a:off x="2160588" y="2149475"/>
            <a:ext cx="758825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Thyroid follicle</a:t>
            </a:r>
          </a:p>
        </p:txBody>
      </p:sp>
      <p:sp>
        <p:nvSpPr>
          <p:cNvPr id="30802" name="Text Box 235"/>
          <p:cNvSpPr txBox="1">
            <a:spLocks noChangeArrowheads="1"/>
          </p:cNvSpPr>
          <p:nvPr/>
        </p:nvSpPr>
        <p:spPr bwMode="auto">
          <a:xfrm>
            <a:off x="2185988" y="2386013"/>
            <a:ext cx="5048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Transport</a:t>
            </a:r>
          </a:p>
          <a:p>
            <a:r>
              <a:rPr lang="en-US" sz="700"/>
              <a:t>proteins</a:t>
            </a:r>
          </a:p>
        </p:txBody>
      </p:sp>
      <p:sp>
        <p:nvSpPr>
          <p:cNvPr id="30803" name="Text Box 236"/>
          <p:cNvSpPr txBox="1">
            <a:spLocks noChangeArrowheads="1"/>
          </p:cNvSpPr>
          <p:nvPr/>
        </p:nvSpPr>
        <p:spPr bwMode="auto">
          <a:xfrm>
            <a:off x="2011363" y="4276725"/>
            <a:ext cx="5302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Lysosome</a:t>
            </a:r>
          </a:p>
        </p:txBody>
      </p:sp>
      <p:sp>
        <p:nvSpPr>
          <p:cNvPr id="30804" name="Text Box 237"/>
          <p:cNvSpPr txBox="1">
            <a:spLocks noChangeArrowheads="1"/>
          </p:cNvSpPr>
          <p:nvPr/>
        </p:nvSpPr>
        <p:spPr bwMode="auto">
          <a:xfrm>
            <a:off x="3557588" y="5048250"/>
            <a:ext cx="660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Stored</a:t>
            </a:r>
          </a:p>
          <a:p>
            <a:r>
              <a:rPr lang="en-US" sz="700"/>
              <a:t>thyroglobulin</a:t>
            </a:r>
          </a:p>
        </p:txBody>
      </p:sp>
      <p:sp>
        <p:nvSpPr>
          <p:cNvPr id="30805" name="Text Box 241"/>
          <p:cNvSpPr txBox="1">
            <a:spLocks noChangeArrowheads="1"/>
          </p:cNvSpPr>
          <p:nvPr/>
        </p:nvSpPr>
        <p:spPr bwMode="auto">
          <a:xfrm>
            <a:off x="6361113" y="1246188"/>
            <a:ext cx="2540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CH</a:t>
            </a:r>
            <a:r>
              <a:rPr lang="en-US" sz="700" baseline="-25000"/>
              <a:t>2</a:t>
            </a:r>
          </a:p>
        </p:txBody>
      </p:sp>
      <p:sp>
        <p:nvSpPr>
          <p:cNvPr id="30806" name="Text Box 242"/>
          <p:cNvSpPr txBox="1">
            <a:spLocks noChangeArrowheads="1"/>
          </p:cNvSpPr>
          <p:nvPr/>
        </p:nvSpPr>
        <p:spPr bwMode="auto">
          <a:xfrm>
            <a:off x="6357938" y="1855788"/>
            <a:ext cx="22542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OH</a:t>
            </a:r>
          </a:p>
        </p:txBody>
      </p:sp>
      <p:sp>
        <p:nvSpPr>
          <p:cNvPr id="30807" name="Text Box 243"/>
          <p:cNvSpPr txBox="1">
            <a:spLocks noChangeArrowheads="1"/>
          </p:cNvSpPr>
          <p:nvPr/>
        </p:nvSpPr>
        <p:spPr bwMode="auto">
          <a:xfrm>
            <a:off x="6367463" y="2743200"/>
            <a:ext cx="2540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CH</a:t>
            </a:r>
            <a:r>
              <a:rPr lang="en-US" sz="700" baseline="-25000"/>
              <a:t>2</a:t>
            </a:r>
          </a:p>
        </p:txBody>
      </p:sp>
      <p:sp>
        <p:nvSpPr>
          <p:cNvPr id="30808" name="Text Box 244"/>
          <p:cNvSpPr txBox="1">
            <a:spLocks noChangeArrowheads="1"/>
          </p:cNvSpPr>
          <p:nvPr/>
        </p:nvSpPr>
        <p:spPr bwMode="auto">
          <a:xfrm>
            <a:off x="6354763" y="2122488"/>
            <a:ext cx="22542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OH</a:t>
            </a:r>
          </a:p>
        </p:txBody>
      </p:sp>
      <p:sp>
        <p:nvSpPr>
          <p:cNvPr id="30809" name="Text Box 246"/>
          <p:cNvSpPr txBox="1">
            <a:spLocks noChangeArrowheads="1"/>
          </p:cNvSpPr>
          <p:nvPr/>
        </p:nvSpPr>
        <p:spPr bwMode="auto">
          <a:xfrm>
            <a:off x="7583488" y="4603750"/>
            <a:ext cx="3587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COOH</a:t>
            </a:r>
          </a:p>
        </p:txBody>
      </p:sp>
      <p:sp>
        <p:nvSpPr>
          <p:cNvPr id="30810" name="Text Box 247"/>
          <p:cNvSpPr txBox="1">
            <a:spLocks noChangeArrowheads="1"/>
          </p:cNvSpPr>
          <p:nvPr/>
        </p:nvSpPr>
        <p:spPr bwMode="auto">
          <a:xfrm>
            <a:off x="6316663" y="4619625"/>
            <a:ext cx="3587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COOH</a:t>
            </a:r>
          </a:p>
        </p:txBody>
      </p:sp>
      <p:sp>
        <p:nvSpPr>
          <p:cNvPr id="30811" name="Text Box 248"/>
          <p:cNvSpPr txBox="1">
            <a:spLocks noChangeArrowheads="1"/>
          </p:cNvSpPr>
          <p:nvPr/>
        </p:nvSpPr>
        <p:spPr bwMode="auto">
          <a:xfrm>
            <a:off x="6075363" y="4624388"/>
            <a:ext cx="1555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C</a:t>
            </a:r>
          </a:p>
        </p:txBody>
      </p:sp>
      <p:sp>
        <p:nvSpPr>
          <p:cNvPr id="30812" name="Text Box 249"/>
          <p:cNvSpPr txBox="1">
            <a:spLocks noChangeArrowheads="1"/>
          </p:cNvSpPr>
          <p:nvPr/>
        </p:nvSpPr>
        <p:spPr bwMode="auto">
          <a:xfrm>
            <a:off x="6083300" y="4397375"/>
            <a:ext cx="1555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H</a:t>
            </a:r>
          </a:p>
        </p:txBody>
      </p:sp>
      <p:sp>
        <p:nvSpPr>
          <p:cNvPr id="30813" name="Text Box 250"/>
          <p:cNvSpPr txBox="1">
            <a:spLocks noChangeArrowheads="1"/>
          </p:cNvSpPr>
          <p:nvPr/>
        </p:nvSpPr>
        <p:spPr bwMode="auto">
          <a:xfrm>
            <a:off x="7358063" y="4408488"/>
            <a:ext cx="1555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H</a:t>
            </a:r>
          </a:p>
        </p:txBody>
      </p:sp>
      <p:sp>
        <p:nvSpPr>
          <p:cNvPr id="30814" name="Text Box 251"/>
          <p:cNvSpPr txBox="1">
            <a:spLocks noChangeArrowheads="1"/>
          </p:cNvSpPr>
          <p:nvPr/>
        </p:nvSpPr>
        <p:spPr bwMode="auto">
          <a:xfrm>
            <a:off x="7358063" y="4624388"/>
            <a:ext cx="1555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C</a:t>
            </a:r>
          </a:p>
        </p:txBody>
      </p:sp>
      <p:sp>
        <p:nvSpPr>
          <p:cNvPr id="30815" name="Text Box 254"/>
          <p:cNvSpPr txBox="1">
            <a:spLocks noChangeArrowheads="1"/>
          </p:cNvSpPr>
          <p:nvPr/>
        </p:nvSpPr>
        <p:spPr bwMode="auto">
          <a:xfrm>
            <a:off x="4497388" y="2800350"/>
            <a:ext cx="5746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Follicle cell</a:t>
            </a:r>
          </a:p>
        </p:txBody>
      </p:sp>
      <p:sp>
        <p:nvSpPr>
          <p:cNvPr id="30816" name="Text Box 257"/>
          <p:cNvSpPr txBox="1">
            <a:spLocks noChangeArrowheads="1"/>
          </p:cNvSpPr>
          <p:nvPr/>
        </p:nvSpPr>
        <p:spPr bwMode="auto">
          <a:xfrm>
            <a:off x="5767388" y="6203950"/>
            <a:ext cx="1809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T</a:t>
            </a:r>
            <a:r>
              <a:rPr lang="en-US" sz="700" baseline="-25000"/>
              <a:t>3</a:t>
            </a:r>
          </a:p>
        </p:txBody>
      </p:sp>
      <p:sp>
        <p:nvSpPr>
          <p:cNvPr id="30817" name="Text Box 258"/>
          <p:cNvSpPr txBox="1">
            <a:spLocks noChangeArrowheads="1"/>
          </p:cNvSpPr>
          <p:nvPr/>
        </p:nvSpPr>
        <p:spPr bwMode="auto">
          <a:xfrm>
            <a:off x="7078663" y="6203950"/>
            <a:ext cx="1809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T</a:t>
            </a:r>
            <a:r>
              <a:rPr lang="en-US" sz="700" baseline="-25000"/>
              <a:t>4</a:t>
            </a:r>
          </a:p>
        </p:txBody>
      </p:sp>
      <p:sp>
        <p:nvSpPr>
          <p:cNvPr id="30818" name="Text Box 259"/>
          <p:cNvSpPr txBox="1">
            <a:spLocks noChangeArrowheads="1"/>
          </p:cNvSpPr>
          <p:nvPr/>
        </p:nvSpPr>
        <p:spPr bwMode="auto">
          <a:xfrm>
            <a:off x="7356475" y="6111875"/>
            <a:ext cx="2254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OH</a:t>
            </a:r>
          </a:p>
        </p:txBody>
      </p:sp>
      <p:sp>
        <p:nvSpPr>
          <p:cNvPr id="30819" name="Text Box 260"/>
          <p:cNvSpPr txBox="1">
            <a:spLocks noChangeArrowheads="1"/>
          </p:cNvSpPr>
          <p:nvPr/>
        </p:nvSpPr>
        <p:spPr bwMode="auto">
          <a:xfrm>
            <a:off x="6073775" y="6111875"/>
            <a:ext cx="2254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OH</a:t>
            </a:r>
          </a:p>
        </p:txBody>
      </p:sp>
      <p:sp>
        <p:nvSpPr>
          <p:cNvPr id="30820" name="Text Box 261"/>
          <p:cNvSpPr txBox="1">
            <a:spLocks noChangeArrowheads="1"/>
          </p:cNvSpPr>
          <p:nvPr/>
        </p:nvSpPr>
        <p:spPr bwMode="auto">
          <a:xfrm>
            <a:off x="7356475" y="5491163"/>
            <a:ext cx="16192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O</a:t>
            </a:r>
          </a:p>
        </p:txBody>
      </p:sp>
      <p:sp>
        <p:nvSpPr>
          <p:cNvPr id="30821" name="Text Box 262"/>
          <p:cNvSpPr txBox="1">
            <a:spLocks noChangeArrowheads="1"/>
          </p:cNvSpPr>
          <p:nvPr/>
        </p:nvSpPr>
        <p:spPr bwMode="auto">
          <a:xfrm>
            <a:off x="6065838" y="5483225"/>
            <a:ext cx="1619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O</a:t>
            </a:r>
          </a:p>
        </p:txBody>
      </p:sp>
      <p:sp>
        <p:nvSpPr>
          <p:cNvPr id="30822" name="Text Box 263"/>
          <p:cNvSpPr txBox="1">
            <a:spLocks noChangeArrowheads="1"/>
          </p:cNvSpPr>
          <p:nvPr/>
        </p:nvSpPr>
        <p:spPr bwMode="auto">
          <a:xfrm>
            <a:off x="6072188" y="4878388"/>
            <a:ext cx="2540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CH</a:t>
            </a:r>
            <a:r>
              <a:rPr lang="en-US" sz="700" baseline="-25000"/>
              <a:t>2</a:t>
            </a:r>
          </a:p>
        </p:txBody>
      </p:sp>
      <p:sp>
        <p:nvSpPr>
          <p:cNvPr id="30823" name="Text Box 264"/>
          <p:cNvSpPr txBox="1">
            <a:spLocks noChangeArrowheads="1"/>
          </p:cNvSpPr>
          <p:nvPr/>
        </p:nvSpPr>
        <p:spPr bwMode="auto">
          <a:xfrm>
            <a:off x="7354888" y="4873625"/>
            <a:ext cx="2540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CH</a:t>
            </a:r>
            <a:r>
              <a:rPr lang="en-US" sz="700" baseline="-25000"/>
              <a:t>2</a:t>
            </a:r>
          </a:p>
        </p:txBody>
      </p:sp>
      <p:sp>
        <p:nvSpPr>
          <p:cNvPr id="30824" name="Text Box 265"/>
          <p:cNvSpPr txBox="1">
            <a:spLocks noChangeArrowheads="1"/>
          </p:cNvSpPr>
          <p:nvPr/>
        </p:nvSpPr>
        <p:spPr bwMode="auto">
          <a:xfrm>
            <a:off x="5738813" y="4603750"/>
            <a:ext cx="2540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H</a:t>
            </a:r>
            <a:r>
              <a:rPr lang="en-US" sz="700" baseline="-25000"/>
              <a:t>2</a:t>
            </a:r>
            <a:r>
              <a:rPr lang="en-US" sz="700"/>
              <a:t>N</a:t>
            </a:r>
          </a:p>
        </p:txBody>
      </p:sp>
      <p:sp>
        <p:nvSpPr>
          <p:cNvPr id="30825" name="Text Box 266"/>
          <p:cNvSpPr txBox="1">
            <a:spLocks noChangeArrowheads="1"/>
          </p:cNvSpPr>
          <p:nvPr/>
        </p:nvSpPr>
        <p:spPr bwMode="auto">
          <a:xfrm>
            <a:off x="7013575" y="4611688"/>
            <a:ext cx="2540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H</a:t>
            </a:r>
            <a:r>
              <a:rPr lang="en-US" sz="700" baseline="-25000"/>
              <a:t>2</a:t>
            </a:r>
            <a:r>
              <a:rPr lang="en-US" sz="700"/>
              <a:t>N</a:t>
            </a:r>
          </a:p>
        </p:txBody>
      </p:sp>
      <p:sp>
        <p:nvSpPr>
          <p:cNvPr id="30826" name="Text Box 267"/>
          <p:cNvSpPr txBox="1">
            <a:spLocks noChangeArrowheads="1"/>
          </p:cNvSpPr>
          <p:nvPr/>
        </p:nvSpPr>
        <p:spPr bwMode="auto">
          <a:xfrm>
            <a:off x="5849938" y="5313363"/>
            <a:ext cx="1174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</a:t>
            </a:r>
          </a:p>
        </p:txBody>
      </p:sp>
      <p:sp>
        <p:nvSpPr>
          <p:cNvPr id="30827" name="Text Box 268"/>
          <p:cNvSpPr txBox="1">
            <a:spLocks noChangeArrowheads="1"/>
          </p:cNvSpPr>
          <p:nvPr/>
        </p:nvSpPr>
        <p:spPr bwMode="auto">
          <a:xfrm>
            <a:off x="6332538" y="5326063"/>
            <a:ext cx="1174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</a:t>
            </a:r>
          </a:p>
        </p:txBody>
      </p:sp>
      <p:sp>
        <p:nvSpPr>
          <p:cNvPr id="30828" name="Text Box 269"/>
          <p:cNvSpPr txBox="1">
            <a:spLocks noChangeArrowheads="1"/>
          </p:cNvSpPr>
          <p:nvPr/>
        </p:nvSpPr>
        <p:spPr bwMode="auto">
          <a:xfrm>
            <a:off x="7135813" y="5318125"/>
            <a:ext cx="1174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</a:t>
            </a:r>
          </a:p>
        </p:txBody>
      </p:sp>
      <p:sp>
        <p:nvSpPr>
          <p:cNvPr id="30829" name="Text Box 270"/>
          <p:cNvSpPr txBox="1">
            <a:spLocks noChangeArrowheads="1"/>
          </p:cNvSpPr>
          <p:nvPr/>
        </p:nvSpPr>
        <p:spPr bwMode="auto">
          <a:xfrm>
            <a:off x="7615238" y="5326063"/>
            <a:ext cx="1174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</a:t>
            </a:r>
          </a:p>
        </p:txBody>
      </p:sp>
      <p:sp>
        <p:nvSpPr>
          <p:cNvPr id="30830" name="Text Box 271"/>
          <p:cNvSpPr txBox="1">
            <a:spLocks noChangeArrowheads="1"/>
          </p:cNvSpPr>
          <p:nvPr/>
        </p:nvSpPr>
        <p:spPr bwMode="auto">
          <a:xfrm>
            <a:off x="6332538" y="5938838"/>
            <a:ext cx="1174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</a:t>
            </a:r>
          </a:p>
        </p:txBody>
      </p:sp>
      <p:sp>
        <p:nvSpPr>
          <p:cNvPr id="30831" name="Text Box 272"/>
          <p:cNvSpPr txBox="1">
            <a:spLocks noChangeArrowheads="1"/>
          </p:cNvSpPr>
          <p:nvPr/>
        </p:nvSpPr>
        <p:spPr bwMode="auto">
          <a:xfrm>
            <a:off x="7126288" y="5943600"/>
            <a:ext cx="1174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</a:t>
            </a:r>
          </a:p>
        </p:txBody>
      </p:sp>
      <p:sp>
        <p:nvSpPr>
          <p:cNvPr id="30832" name="Text Box 273"/>
          <p:cNvSpPr txBox="1">
            <a:spLocks noChangeArrowheads="1"/>
          </p:cNvSpPr>
          <p:nvPr/>
        </p:nvSpPr>
        <p:spPr bwMode="auto">
          <a:xfrm>
            <a:off x="7615238" y="5938838"/>
            <a:ext cx="1174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</a:t>
            </a:r>
          </a:p>
        </p:txBody>
      </p:sp>
      <p:sp>
        <p:nvSpPr>
          <p:cNvPr id="30833" name="Text Box 274"/>
          <p:cNvSpPr txBox="1">
            <a:spLocks noChangeArrowheads="1"/>
          </p:cNvSpPr>
          <p:nvPr/>
        </p:nvSpPr>
        <p:spPr bwMode="auto">
          <a:xfrm>
            <a:off x="5878513" y="1543050"/>
            <a:ext cx="2476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MIT</a:t>
            </a:r>
          </a:p>
        </p:txBody>
      </p:sp>
      <p:sp>
        <p:nvSpPr>
          <p:cNvPr id="30834" name="Text Box 275"/>
          <p:cNvSpPr txBox="1">
            <a:spLocks noChangeArrowheads="1"/>
          </p:cNvSpPr>
          <p:nvPr/>
        </p:nvSpPr>
        <p:spPr bwMode="auto">
          <a:xfrm>
            <a:off x="5875338" y="2406650"/>
            <a:ext cx="2349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DIT</a:t>
            </a:r>
          </a:p>
        </p:txBody>
      </p:sp>
      <p:sp>
        <p:nvSpPr>
          <p:cNvPr id="30835" name="Text Box 276"/>
          <p:cNvSpPr txBox="1">
            <a:spLocks noChangeArrowheads="1"/>
          </p:cNvSpPr>
          <p:nvPr/>
        </p:nvSpPr>
        <p:spPr bwMode="auto">
          <a:xfrm>
            <a:off x="5691188" y="3257550"/>
            <a:ext cx="2063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(b)</a:t>
            </a:r>
          </a:p>
        </p:txBody>
      </p:sp>
      <p:sp>
        <p:nvSpPr>
          <p:cNvPr id="30836" name="Text Box 277"/>
          <p:cNvSpPr txBox="1">
            <a:spLocks noChangeArrowheads="1"/>
          </p:cNvSpPr>
          <p:nvPr/>
        </p:nvSpPr>
        <p:spPr bwMode="auto">
          <a:xfrm>
            <a:off x="6627813" y="2274888"/>
            <a:ext cx="1174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</a:t>
            </a:r>
          </a:p>
        </p:txBody>
      </p:sp>
      <p:sp>
        <p:nvSpPr>
          <p:cNvPr id="30837" name="Text Box 278"/>
          <p:cNvSpPr txBox="1">
            <a:spLocks noChangeArrowheads="1"/>
          </p:cNvSpPr>
          <p:nvPr/>
        </p:nvSpPr>
        <p:spPr bwMode="auto">
          <a:xfrm>
            <a:off x="6151563" y="2279650"/>
            <a:ext cx="1174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</a:t>
            </a:r>
          </a:p>
        </p:txBody>
      </p:sp>
      <p:sp>
        <p:nvSpPr>
          <p:cNvPr id="30838" name="Text Box 279"/>
          <p:cNvSpPr txBox="1">
            <a:spLocks noChangeArrowheads="1"/>
          </p:cNvSpPr>
          <p:nvPr/>
        </p:nvSpPr>
        <p:spPr bwMode="auto">
          <a:xfrm>
            <a:off x="6627813" y="1693863"/>
            <a:ext cx="1174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</a:t>
            </a:r>
          </a:p>
        </p:txBody>
      </p:sp>
      <p:sp>
        <p:nvSpPr>
          <p:cNvPr id="30839" name="Text Box 281"/>
          <p:cNvSpPr txBox="1">
            <a:spLocks noChangeArrowheads="1"/>
          </p:cNvSpPr>
          <p:nvPr/>
        </p:nvSpPr>
        <p:spPr bwMode="auto">
          <a:xfrm>
            <a:off x="4668838" y="4464050"/>
            <a:ext cx="6826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Thyroglobulin</a:t>
            </a:r>
          </a:p>
        </p:txBody>
      </p:sp>
      <p:sp>
        <p:nvSpPr>
          <p:cNvPr id="30840" name="Text Box 282"/>
          <p:cNvSpPr txBox="1">
            <a:spLocks noChangeArrowheads="1"/>
          </p:cNvSpPr>
          <p:nvPr/>
        </p:nvSpPr>
        <p:spPr bwMode="auto">
          <a:xfrm>
            <a:off x="4033838" y="4445000"/>
            <a:ext cx="3524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Iodine</a:t>
            </a:r>
          </a:p>
        </p:txBody>
      </p:sp>
      <p:sp>
        <p:nvSpPr>
          <p:cNvPr id="30841" name="Text Box 283"/>
          <p:cNvSpPr txBox="1">
            <a:spLocks noChangeArrowheads="1"/>
          </p:cNvSpPr>
          <p:nvPr/>
        </p:nvSpPr>
        <p:spPr bwMode="auto">
          <a:xfrm>
            <a:off x="4522788" y="1981200"/>
            <a:ext cx="7302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Blood capillary</a:t>
            </a:r>
          </a:p>
        </p:txBody>
      </p:sp>
      <p:sp>
        <p:nvSpPr>
          <p:cNvPr id="30842" name="Text Box 284"/>
          <p:cNvSpPr txBox="1">
            <a:spLocks noChangeArrowheads="1"/>
          </p:cNvSpPr>
          <p:nvPr/>
        </p:nvSpPr>
        <p:spPr bwMode="auto">
          <a:xfrm>
            <a:off x="3760788" y="2463800"/>
            <a:ext cx="3524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Iodide</a:t>
            </a:r>
          </a:p>
        </p:txBody>
      </p:sp>
      <p:sp>
        <p:nvSpPr>
          <p:cNvPr id="30843" name="Text Box 285"/>
          <p:cNvSpPr txBox="1">
            <a:spLocks noChangeArrowheads="1"/>
          </p:cNvSpPr>
          <p:nvPr/>
        </p:nvSpPr>
        <p:spPr bwMode="auto">
          <a:xfrm>
            <a:off x="3563938" y="3968750"/>
            <a:ext cx="141287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1</a:t>
            </a:r>
          </a:p>
        </p:txBody>
      </p:sp>
      <p:sp>
        <p:nvSpPr>
          <p:cNvPr id="30844" name="Text Box 286"/>
          <p:cNvSpPr txBox="1">
            <a:spLocks noChangeArrowheads="1"/>
          </p:cNvSpPr>
          <p:nvPr/>
        </p:nvSpPr>
        <p:spPr bwMode="auto">
          <a:xfrm>
            <a:off x="4716463" y="3970338"/>
            <a:ext cx="1428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2</a:t>
            </a:r>
          </a:p>
        </p:txBody>
      </p:sp>
      <p:sp>
        <p:nvSpPr>
          <p:cNvPr id="30845" name="Text Box 287"/>
          <p:cNvSpPr txBox="1">
            <a:spLocks noChangeArrowheads="1"/>
          </p:cNvSpPr>
          <p:nvPr/>
        </p:nvSpPr>
        <p:spPr bwMode="auto">
          <a:xfrm>
            <a:off x="3173413" y="4243388"/>
            <a:ext cx="1397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4</a:t>
            </a:r>
          </a:p>
        </p:txBody>
      </p:sp>
      <p:sp>
        <p:nvSpPr>
          <p:cNvPr id="30846" name="Text Box 288"/>
          <p:cNvSpPr txBox="1">
            <a:spLocks noChangeArrowheads="1"/>
          </p:cNvSpPr>
          <p:nvPr/>
        </p:nvSpPr>
        <p:spPr bwMode="auto">
          <a:xfrm>
            <a:off x="4414838" y="4579938"/>
            <a:ext cx="141287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3</a:t>
            </a:r>
          </a:p>
        </p:txBody>
      </p:sp>
      <p:sp>
        <p:nvSpPr>
          <p:cNvPr id="30847" name="Text Box 289"/>
          <p:cNvSpPr txBox="1">
            <a:spLocks noChangeArrowheads="1"/>
          </p:cNvSpPr>
          <p:nvPr/>
        </p:nvSpPr>
        <p:spPr bwMode="auto">
          <a:xfrm>
            <a:off x="2687638" y="3252788"/>
            <a:ext cx="1809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T</a:t>
            </a:r>
            <a:r>
              <a:rPr lang="en-US" sz="700" baseline="-25000"/>
              <a:t>3</a:t>
            </a:r>
          </a:p>
        </p:txBody>
      </p:sp>
      <p:sp>
        <p:nvSpPr>
          <p:cNvPr id="30848" name="Text Box 290"/>
          <p:cNvSpPr txBox="1">
            <a:spLocks noChangeArrowheads="1"/>
          </p:cNvSpPr>
          <p:nvPr/>
        </p:nvSpPr>
        <p:spPr bwMode="auto">
          <a:xfrm>
            <a:off x="2941638" y="3252788"/>
            <a:ext cx="1809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T</a:t>
            </a:r>
            <a:r>
              <a:rPr lang="en-US" sz="700" baseline="-25000"/>
              <a:t>4</a:t>
            </a:r>
          </a:p>
        </p:txBody>
      </p:sp>
      <p:pic>
        <p:nvPicPr>
          <p:cNvPr id="30849" name="Picture 291" descr="sal03717_17_17_arro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5888" y="1092200"/>
            <a:ext cx="12065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0" name="Text Box 294"/>
          <p:cNvSpPr txBox="1">
            <a:spLocks noChangeArrowheads="1"/>
          </p:cNvSpPr>
          <p:nvPr/>
        </p:nvSpPr>
        <p:spPr bwMode="auto">
          <a:xfrm>
            <a:off x="1436688" y="6445250"/>
            <a:ext cx="1079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(a)</a:t>
            </a:r>
          </a:p>
        </p:txBody>
      </p:sp>
      <p:sp>
        <p:nvSpPr>
          <p:cNvPr id="30851" name="Text Box 295"/>
          <p:cNvSpPr txBox="1">
            <a:spLocks noChangeArrowheads="1"/>
          </p:cNvSpPr>
          <p:nvPr/>
        </p:nvSpPr>
        <p:spPr bwMode="auto">
          <a:xfrm>
            <a:off x="5716588" y="6445250"/>
            <a:ext cx="1079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(c)</a:t>
            </a:r>
          </a:p>
        </p:txBody>
      </p:sp>
      <p:sp>
        <p:nvSpPr>
          <p:cNvPr id="30852" name="Text Box 296"/>
          <p:cNvSpPr txBox="1">
            <a:spLocks noChangeArrowheads="1"/>
          </p:cNvSpPr>
          <p:nvPr/>
        </p:nvSpPr>
        <p:spPr bwMode="auto">
          <a:xfrm>
            <a:off x="3865563" y="2343150"/>
            <a:ext cx="1143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 </a:t>
            </a:r>
            <a:r>
              <a:rPr lang="en-US" sz="700" baseline="50000"/>
              <a:t>—</a:t>
            </a:r>
          </a:p>
        </p:txBody>
      </p:sp>
      <p:sp>
        <p:nvSpPr>
          <p:cNvPr id="30853" name="Text Box 297"/>
          <p:cNvSpPr txBox="1">
            <a:spLocks noChangeArrowheads="1"/>
          </p:cNvSpPr>
          <p:nvPr/>
        </p:nvSpPr>
        <p:spPr bwMode="auto">
          <a:xfrm rot="-670302">
            <a:off x="3721100" y="4386263"/>
            <a:ext cx="1095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 </a:t>
            </a:r>
            <a:r>
              <a:rPr lang="en-US" sz="700" baseline="50000"/>
              <a:t>—</a:t>
            </a:r>
          </a:p>
        </p:txBody>
      </p:sp>
      <p:sp>
        <p:nvSpPr>
          <p:cNvPr id="30854" name="Text Box 298"/>
          <p:cNvSpPr txBox="1">
            <a:spLocks noChangeArrowheads="1"/>
          </p:cNvSpPr>
          <p:nvPr/>
        </p:nvSpPr>
        <p:spPr bwMode="auto">
          <a:xfrm rot="-1243628">
            <a:off x="4116388" y="4289425"/>
            <a:ext cx="603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I*</a:t>
            </a:r>
          </a:p>
        </p:txBody>
      </p:sp>
      <p:sp>
        <p:nvSpPr>
          <p:cNvPr id="30855" name="Text Box 299"/>
          <p:cNvSpPr txBox="1">
            <a:spLocks noChangeArrowheads="1"/>
          </p:cNvSpPr>
          <p:nvPr/>
        </p:nvSpPr>
        <p:spPr bwMode="auto">
          <a:xfrm>
            <a:off x="2635250" y="2813050"/>
            <a:ext cx="508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/>
              <a:t>5</a:t>
            </a:r>
          </a:p>
        </p:txBody>
      </p:sp>
      <p:sp>
        <p:nvSpPr>
          <p:cNvPr id="30856" name="Freeform 94"/>
          <p:cNvSpPr>
            <a:spLocks/>
          </p:cNvSpPr>
          <p:nvPr/>
        </p:nvSpPr>
        <p:spPr bwMode="auto">
          <a:xfrm>
            <a:off x="2500313" y="4103688"/>
            <a:ext cx="260350" cy="217487"/>
          </a:xfrm>
          <a:custGeom>
            <a:avLst/>
            <a:gdLst>
              <a:gd name="T0" fmla="*/ 0 w 164"/>
              <a:gd name="T1" fmla="*/ 2147483647 h 137"/>
              <a:gd name="T2" fmla="*/ 2147483647 w 164"/>
              <a:gd name="T3" fmla="*/ 2147483647 h 137"/>
              <a:gd name="T4" fmla="*/ 2147483647 w 164"/>
              <a:gd name="T5" fmla="*/ 0 h 137"/>
              <a:gd name="T6" fmla="*/ 0 60000 65536"/>
              <a:gd name="T7" fmla="*/ 0 60000 65536"/>
              <a:gd name="T8" fmla="*/ 0 60000 65536"/>
              <a:gd name="T9" fmla="*/ 0 w 164"/>
              <a:gd name="T10" fmla="*/ 0 h 137"/>
              <a:gd name="T11" fmla="*/ 164 w 164"/>
              <a:gd name="T12" fmla="*/ 137 h 1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4" h="137">
                <a:moveTo>
                  <a:pt x="0" y="137"/>
                </a:moveTo>
                <a:lnTo>
                  <a:pt x="34" y="137"/>
                </a:lnTo>
                <a:lnTo>
                  <a:pt x="164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57" name="Freeform 98"/>
          <p:cNvSpPr>
            <a:spLocks/>
          </p:cNvSpPr>
          <p:nvPr/>
        </p:nvSpPr>
        <p:spPr bwMode="auto">
          <a:xfrm>
            <a:off x="4541838" y="4291013"/>
            <a:ext cx="104775" cy="225425"/>
          </a:xfrm>
          <a:custGeom>
            <a:avLst/>
            <a:gdLst>
              <a:gd name="T0" fmla="*/ 2147483647 w 65"/>
              <a:gd name="T1" fmla="*/ 2147483647 h 142"/>
              <a:gd name="T2" fmla="*/ 2147483647 w 65"/>
              <a:gd name="T3" fmla="*/ 2147483647 h 142"/>
              <a:gd name="T4" fmla="*/ 0 w 65"/>
              <a:gd name="T5" fmla="*/ 0 h 142"/>
              <a:gd name="T6" fmla="*/ 0 60000 65536"/>
              <a:gd name="T7" fmla="*/ 0 60000 65536"/>
              <a:gd name="T8" fmla="*/ 0 60000 65536"/>
              <a:gd name="T9" fmla="*/ 0 w 65"/>
              <a:gd name="T10" fmla="*/ 0 h 142"/>
              <a:gd name="T11" fmla="*/ 65 w 65"/>
              <a:gd name="T12" fmla="*/ 142 h 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5" h="142">
                <a:moveTo>
                  <a:pt x="65" y="142"/>
                </a:moveTo>
                <a:lnTo>
                  <a:pt x="33" y="142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58" name="Rectangle 19"/>
          <p:cNvSpPr>
            <a:spLocks noChangeArrowheads="1"/>
          </p:cNvSpPr>
          <p:nvPr/>
        </p:nvSpPr>
        <p:spPr bwMode="auto">
          <a:xfrm>
            <a:off x="2062163" y="909638"/>
            <a:ext cx="619125" cy="465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59" name="Freeform 96"/>
          <p:cNvSpPr>
            <a:spLocks/>
          </p:cNvSpPr>
          <p:nvPr/>
        </p:nvSpPr>
        <p:spPr bwMode="auto">
          <a:xfrm>
            <a:off x="2738438" y="2451100"/>
            <a:ext cx="508000" cy="114300"/>
          </a:xfrm>
          <a:custGeom>
            <a:avLst/>
            <a:gdLst>
              <a:gd name="T0" fmla="*/ 2147483647 w 321"/>
              <a:gd name="T1" fmla="*/ 2147483647 h 72"/>
              <a:gd name="T2" fmla="*/ 0 w 321"/>
              <a:gd name="T3" fmla="*/ 0 h 72"/>
              <a:gd name="T4" fmla="*/ 2147483647 w 321"/>
              <a:gd name="T5" fmla="*/ 2147483647 h 72"/>
              <a:gd name="T6" fmla="*/ 0 60000 65536"/>
              <a:gd name="T7" fmla="*/ 0 60000 65536"/>
              <a:gd name="T8" fmla="*/ 0 60000 65536"/>
              <a:gd name="T9" fmla="*/ 0 w 321"/>
              <a:gd name="T10" fmla="*/ 0 h 72"/>
              <a:gd name="T11" fmla="*/ 321 w 321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1" h="72">
                <a:moveTo>
                  <a:pt x="321" y="56"/>
                </a:moveTo>
                <a:lnTo>
                  <a:pt x="0" y="0"/>
                </a:lnTo>
                <a:lnTo>
                  <a:pt x="124" y="7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60" name="Line 99"/>
          <p:cNvSpPr>
            <a:spLocks noChangeShapeType="1"/>
          </p:cNvSpPr>
          <p:nvPr/>
        </p:nvSpPr>
        <p:spPr bwMode="auto">
          <a:xfrm flipH="1">
            <a:off x="2619375" y="2447925"/>
            <a:ext cx="1206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61" name="Line 92"/>
          <p:cNvSpPr>
            <a:spLocks noChangeShapeType="1"/>
          </p:cNvSpPr>
          <p:nvPr/>
        </p:nvSpPr>
        <p:spPr bwMode="auto">
          <a:xfrm flipH="1">
            <a:off x="4275138" y="2032000"/>
            <a:ext cx="22225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62" name="Line 92"/>
          <p:cNvSpPr>
            <a:spLocks noChangeShapeType="1"/>
          </p:cNvSpPr>
          <p:nvPr/>
        </p:nvSpPr>
        <p:spPr bwMode="auto">
          <a:xfrm flipH="1">
            <a:off x="4275138" y="2028825"/>
            <a:ext cx="2222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17.18</a:t>
            </a: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701675" y="41910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1748" name="Picture 775" descr="sal03717_17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2063" y="720725"/>
            <a:ext cx="407987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989"/>
          <p:cNvSpPr txBox="1">
            <a:spLocks noChangeArrowheads="1"/>
          </p:cNvSpPr>
          <p:nvPr/>
        </p:nvSpPr>
        <p:spPr bwMode="auto">
          <a:xfrm>
            <a:off x="5759450" y="720725"/>
            <a:ext cx="614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Hormone</a:t>
            </a:r>
          </a:p>
          <a:p>
            <a:r>
              <a:rPr lang="en-US" sz="1100"/>
              <a:t>receptor</a:t>
            </a:r>
          </a:p>
        </p:txBody>
      </p:sp>
      <p:sp>
        <p:nvSpPr>
          <p:cNvPr id="31750" name="Line 779"/>
          <p:cNvSpPr>
            <a:spLocks noChangeShapeType="1"/>
          </p:cNvSpPr>
          <p:nvPr/>
        </p:nvSpPr>
        <p:spPr bwMode="auto">
          <a:xfrm>
            <a:off x="5924550" y="3073400"/>
            <a:ext cx="1588" cy="3206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1" name="Freeform 780"/>
          <p:cNvSpPr>
            <a:spLocks/>
          </p:cNvSpPr>
          <p:nvPr/>
        </p:nvSpPr>
        <p:spPr bwMode="auto">
          <a:xfrm>
            <a:off x="5884863" y="3365500"/>
            <a:ext cx="82550" cy="98425"/>
          </a:xfrm>
          <a:custGeom>
            <a:avLst/>
            <a:gdLst>
              <a:gd name="T0" fmla="*/ 2147483647 w 52"/>
              <a:gd name="T1" fmla="*/ 2147483647 h 62"/>
              <a:gd name="T2" fmla="*/ 0 w 52"/>
              <a:gd name="T3" fmla="*/ 0 h 62"/>
              <a:gd name="T4" fmla="*/ 2147483647 w 52"/>
              <a:gd name="T5" fmla="*/ 2147483647 h 62"/>
              <a:gd name="T6" fmla="*/ 2147483647 w 52"/>
              <a:gd name="T7" fmla="*/ 0 h 62"/>
              <a:gd name="T8" fmla="*/ 2147483647 w 52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62"/>
              <a:gd name="T17" fmla="*/ 52 w 52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62">
                <a:moveTo>
                  <a:pt x="26" y="62"/>
                </a:moveTo>
                <a:lnTo>
                  <a:pt x="0" y="0"/>
                </a:lnTo>
                <a:lnTo>
                  <a:pt x="26" y="14"/>
                </a:lnTo>
                <a:lnTo>
                  <a:pt x="52" y="0"/>
                </a:lnTo>
                <a:lnTo>
                  <a:pt x="26" y="6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2" name="Line 781"/>
          <p:cNvSpPr>
            <a:spLocks noChangeShapeType="1"/>
          </p:cNvSpPr>
          <p:nvPr/>
        </p:nvSpPr>
        <p:spPr bwMode="auto">
          <a:xfrm>
            <a:off x="5924550" y="2308225"/>
            <a:ext cx="1588" cy="3206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3" name="Freeform 782"/>
          <p:cNvSpPr>
            <a:spLocks/>
          </p:cNvSpPr>
          <p:nvPr/>
        </p:nvSpPr>
        <p:spPr bwMode="auto">
          <a:xfrm>
            <a:off x="5884863" y="2600325"/>
            <a:ext cx="82550" cy="98425"/>
          </a:xfrm>
          <a:custGeom>
            <a:avLst/>
            <a:gdLst>
              <a:gd name="T0" fmla="*/ 2147483647 w 52"/>
              <a:gd name="T1" fmla="*/ 2147483647 h 62"/>
              <a:gd name="T2" fmla="*/ 0 w 52"/>
              <a:gd name="T3" fmla="*/ 0 h 62"/>
              <a:gd name="T4" fmla="*/ 2147483647 w 52"/>
              <a:gd name="T5" fmla="*/ 2147483647 h 62"/>
              <a:gd name="T6" fmla="*/ 2147483647 w 52"/>
              <a:gd name="T7" fmla="*/ 0 h 62"/>
              <a:gd name="T8" fmla="*/ 2147483647 w 52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62"/>
              <a:gd name="T17" fmla="*/ 52 w 52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62">
                <a:moveTo>
                  <a:pt x="26" y="62"/>
                </a:moveTo>
                <a:lnTo>
                  <a:pt x="0" y="0"/>
                </a:lnTo>
                <a:lnTo>
                  <a:pt x="26" y="14"/>
                </a:lnTo>
                <a:lnTo>
                  <a:pt x="52" y="0"/>
                </a:lnTo>
                <a:lnTo>
                  <a:pt x="26" y="6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4" name="Freeform 783"/>
          <p:cNvSpPr>
            <a:spLocks/>
          </p:cNvSpPr>
          <p:nvPr/>
        </p:nvSpPr>
        <p:spPr bwMode="auto">
          <a:xfrm>
            <a:off x="4945063" y="1917700"/>
            <a:ext cx="257175" cy="82550"/>
          </a:xfrm>
          <a:custGeom>
            <a:avLst/>
            <a:gdLst>
              <a:gd name="T0" fmla="*/ 0 w 162"/>
              <a:gd name="T1" fmla="*/ 2147483647 h 52"/>
              <a:gd name="T2" fmla="*/ 0 w 162"/>
              <a:gd name="T3" fmla="*/ 2147483647 h 52"/>
              <a:gd name="T4" fmla="*/ 2147483647 w 162"/>
              <a:gd name="T5" fmla="*/ 2147483647 h 52"/>
              <a:gd name="T6" fmla="*/ 2147483647 w 162"/>
              <a:gd name="T7" fmla="*/ 2147483647 h 52"/>
              <a:gd name="T8" fmla="*/ 2147483647 w 162"/>
              <a:gd name="T9" fmla="*/ 2147483647 h 52"/>
              <a:gd name="T10" fmla="*/ 2147483647 w 162"/>
              <a:gd name="T11" fmla="*/ 2147483647 h 52"/>
              <a:gd name="T12" fmla="*/ 2147483647 w 162"/>
              <a:gd name="T13" fmla="*/ 2147483647 h 52"/>
              <a:gd name="T14" fmla="*/ 2147483647 w 162"/>
              <a:gd name="T15" fmla="*/ 2147483647 h 52"/>
              <a:gd name="T16" fmla="*/ 2147483647 w 162"/>
              <a:gd name="T17" fmla="*/ 2147483647 h 52"/>
              <a:gd name="T18" fmla="*/ 2147483647 w 162"/>
              <a:gd name="T19" fmla="*/ 2147483647 h 52"/>
              <a:gd name="T20" fmla="*/ 2147483647 w 162"/>
              <a:gd name="T21" fmla="*/ 0 h 52"/>
              <a:gd name="T22" fmla="*/ 2147483647 w 162"/>
              <a:gd name="T23" fmla="*/ 2147483647 h 52"/>
              <a:gd name="T24" fmla="*/ 2147483647 w 162"/>
              <a:gd name="T25" fmla="*/ 2147483647 h 52"/>
              <a:gd name="T26" fmla="*/ 2147483647 w 162"/>
              <a:gd name="T27" fmla="*/ 2147483647 h 52"/>
              <a:gd name="T28" fmla="*/ 2147483647 w 162"/>
              <a:gd name="T29" fmla="*/ 2147483647 h 52"/>
              <a:gd name="T30" fmla="*/ 2147483647 w 162"/>
              <a:gd name="T31" fmla="*/ 2147483647 h 52"/>
              <a:gd name="T32" fmla="*/ 2147483647 w 162"/>
              <a:gd name="T33" fmla="*/ 2147483647 h 52"/>
              <a:gd name="T34" fmla="*/ 2147483647 w 162"/>
              <a:gd name="T35" fmla="*/ 2147483647 h 5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2"/>
              <a:gd name="T55" fmla="*/ 0 h 52"/>
              <a:gd name="T56" fmla="*/ 162 w 162"/>
              <a:gd name="T57" fmla="*/ 52 h 5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2" h="52">
                <a:moveTo>
                  <a:pt x="0" y="52"/>
                </a:moveTo>
                <a:lnTo>
                  <a:pt x="0" y="52"/>
                </a:lnTo>
                <a:lnTo>
                  <a:pt x="8" y="40"/>
                </a:lnTo>
                <a:lnTo>
                  <a:pt x="16" y="32"/>
                </a:lnTo>
                <a:lnTo>
                  <a:pt x="26" y="24"/>
                </a:lnTo>
                <a:lnTo>
                  <a:pt x="36" y="16"/>
                </a:lnTo>
                <a:lnTo>
                  <a:pt x="46" y="10"/>
                </a:lnTo>
                <a:lnTo>
                  <a:pt x="58" y="6"/>
                </a:lnTo>
                <a:lnTo>
                  <a:pt x="68" y="4"/>
                </a:lnTo>
                <a:lnTo>
                  <a:pt x="80" y="2"/>
                </a:lnTo>
                <a:lnTo>
                  <a:pt x="90" y="0"/>
                </a:lnTo>
                <a:lnTo>
                  <a:pt x="102" y="2"/>
                </a:lnTo>
                <a:lnTo>
                  <a:pt x="112" y="2"/>
                </a:lnTo>
                <a:lnTo>
                  <a:pt x="124" y="6"/>
                </a:lnTo>
                <a:lnTo>
                  <a:pt x="134" y="10"/>
                </a:lnTo>
                <a:lnTo>
                  <a:pt x="144" y="16"/>
                </a:lnTo>
                <a:lnTo>
                  <a:pt x="154" y="22"/>
                </a:lnTo>
                <a:lnTo>
                  <a:pt x="162" y="3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5" name="Freeform 784"/>
          <p:cNvSpPr>
            <a:spLocks/>
          </p:cNvSpPr>
          <p:nvPr/>
        </p:nvSpPr>
        <p:spPr bwMode="auto">
          <a:xfrm>
            <a:off x="5154613" y="1914525"/>
            <a:ext cx="98425" cy="98425"/>
          </a:xfrm>
          <a:custGeom>
            <a:avLst/>
            <a:gdLst>
              <a:gd name="T0" fmla="*/ 2147483647 w 62"/>
              <a:gd name="T1" fmla="*/ 2147483647 h 62"/>
              <a:gd name="T2" fmla="*/ 0 w 62"/>
              <a:gd name="T3" fmla="*/ 2147483647 h 62"/>
              <a:gd name="T4" fmla="*/ 2147483647 w 62"/>
              <a:gd name="T5" fmla="*/ 2147483647 h 62"/>
              <a:gd name="T6" fmla="*/ 2147483647 w 62"/>
              <a:gd name="T7" fmla="*/ 0 h 62"/>
              <a:gd name="T8" fmla="*/ 2147483647 w 62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62"/>
              <a:gd name="T17" fmla="*/ 62 w 62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62">
                <a:moveTo>
                  <a:pt x="62" y="62"/>
                </a:moveTo>
                <a:lnTo>
                  <a:pt x="0" y="38"/>
                </a:lnTo>
                <a:lnTo>
                  <a:pt x="28" y="30"/>
                </a:lnTo>
                <a:lnTo>
                  <a:pt x="36" y="0"/>
                </a:lnTo>
                <a:lnTo>
                  <a:pt x="62" y="6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6" name="Freeform 785"/>
          <p:cNvSpPr>
            <a:spLocks/>
          </p:cNvSpPr>
          <p:nvPr/>
        </p:nvSpPr>
        <p:spPr bwMode="auto">
          <a:xfrm>
            <a:off x="4608513" y="1692275"/>
            <a:ext cx="260350" cy="82550"/>
          </a:xfrm>
          <a:custGeom>
            <a:avLst/>
            <a:gdLst>
              <a:gd name="T0" fmla="*/ 0 w 164"/>
              <a:gd name="T1" fmla="*/ 0 h 52"/>
              <a:gd name="T2" fmla="*/ 0 w 164"/>
              <a:gd name="T3" fmla="*/ 0 h 52"/>
              <a:gd name="T4" fmla="*/ 2147483647 w 164"/>
              <a:gd name="T5" fmla="*/ 2147483647 h 52"/>
              <a:gd name="T6" fmla="*/ 2147483647 w 164"/>
              <a:gd name="T7" fmla="*/ 2147483647 h 52"/>
              <a:gd name="T8" fmla="*/ 2147483647 w 164"/>
              <a:gd name="T9" fmla="*/ 2147483647 h 52"/>
              <a:gd name="T10" fmla="*/ 2147483647 w 164"/>
              <a:gd name="T11" fmla="*/ 2147483647 h 52"/>
              <a:gd name="T12" fmla="*/ 2147483647 w 164"/>
              <a:gd name="T13" fmla="*/ 2147483647 h 52"/>
              <a:gd name="T14" fmla="*/ 2147483647 w 164"/>
              <a:gd name="T15" fmla="*/ 2147483647 h 52"/>
              <a:gd name="T16" fmla="*/ 2147483647 w 164"/>
              <a:gd name="T17" fmla="*/ 2147483647 h 52"/>
              <a:gd name="T18" fmla="*/ 2147483647 w 164"/>
              <a:gd name="T19" fmla="*/ 2147483647 h 52"/>
              <a:gd name="T20" fmla="*/ 2147483647 w 164"/>
              <a:gd name="T21" fmla="*/ 2147483647 h 52"/>
              <a:gd name="T22" fmla="*/ 2147483647 w 164"/>
              <a:gd name="T23" fmla="*/ 2147483647 h 52"/>
              <a:gd name="T24" fmla="*/ 2147483647 w 164"/>
              <a:gd name="T25" fmla="*/ 2147483647 h 52"/>
              <a:gd name="T26" fmla="*/ 2147483647 w 164"/>
              <a:gd name="T27" fmla="*/ 2147483647 h 52"/>
              <a:gd name="T28" fmla="*/ 2147483647 w 164"/>
              <a:gd name="T29" fmla="*/ 2147483647 h 52"/>
              <a:gd name="T30" fmla="*/ 2147483647 w 164"/>
              <a:gd name="T31" fmla="*/ 2147483647 h 52"/>
              <a:gd name="T32" fmla="*/ 2147483647 w 164"/>
              <a:gd name="T33" fmla="*/ 2147483647 h 52"/>
              <a:gd name="T34" fmla="*/ 2147483647 w 164"/>
              <a:gd name="T35" fmla="*/ 2147483647 h 5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4"/>
              <a:gd name="T55" fmla="*/ 0 h 52"/>
              <a:gd name="T56" fmla="*/ 164 w 164"/>
              <a:gd name="T57" fmla="*/ 52 h 5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4" h="52">
                <a:moveTo>
                  <a:pt x="0" y="0"/>
                </a:moveTo>
                <a:lnTo>
                  <a:pt x="0" y="0"/>
                </a:lnTo>
                <a:lnTo>
                  <a:pt x="8" y="12"/>
                </a:lnTo>
                <a:lnTo>
                  <a:pt x="18" y="20"/>
                </a:lnTo>
                <a:lnTo>
                  <a:pt x="28" y="28"/>
                </a:lnTo>
                <a:lnTo>
                  <a:pt x="38" y="36"/>
                </a:lnTo>
                <a:lnTo>
                  <a:pt x="48" y="42"/>
                </a:lnTo>
                <a:lnTo>
                  <a:pt x="58" y="46"/>
                </a:lnTo>
                <a:lnTo>
                  <a:pt x="70" y="48"/>
                </a:lnTo>
                <a:lnTo>
                  <a:pt x="80" y="50"/>
                </a:lnTo>
                <a:lnTo>
                  <a:pt x="92" y="52"/>
                </a:lnTo>
                <a:lnTo>
                  <a:pt x="104" y="50"/>
                </a:lnTo>
                <a:lnTo>
                  <a:pt x="114" y="50"/>
                </a:lnTo>
                <a:lnTo>
                  <a:pt x="124" y="46"/>
                </a:lnTo>
                <a:lnTo>
                  <a:pt x="136" y="42"/>
                </a:lnTo>
                <a:lnTo>
                  <a:pt x="146" y="36"/>
                </a:lnTo>
                <a:lnTo>
                  <a:pt x="154" y="30"/>
                </a:lnTo>
                <a:lnTo>
                  <a:pt x="164" y="2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7" name="Freeform 786"/>
          <p:cNvSpPr>
            <a:spLocks/>
          </p:cNvSpPr>
          <p:nvPr/>
        </p:nvSpPr>
        <p:spPr bwMode="auto">
          <a:xfrm>
            <a:off x="4818063" y="1679575"/>
            <a:ext cx="98425" cy="95250"/>
          </a:xfrm>
          <a:custGeom>
            <a:avLst/>
            <a:gdLst>
              <a:gd name="T0" fmla="*/ 2147483647 w 62"/>
              <a:gd name="T1" fmla="*/ 0 h 60"/>
              <a:gd name="T2" fmla="*/ 2147483647 w 62"/>
              <a:gd name="T3" fmla="*/ 2147483647 h 60"/>
              <a:gd name="T4" fmla="*/ 2147483647 w 62"/>
              <a:gd name="T5" fmla="*/ 2147483647 h 60"/>
              <a:gd name="T6" fmla="*/ 0 w 62"/>
              <a:gd name="T7" fmla="*/ 2147483647 h 60"/>
              <a:gd name="T8" fmla="*/ 2147483647 w 62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60"/>
              <a:gd name="T17" fmla="*/ 62 w 62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60">
                <a:moveTo>
                  <a:pt x="62" y="0"/>
                </a:moveTo>
                <a:lnTo>
                  <a:pt x="36" y="60"/>
                </a:lnTo>
                <a:lnTo>
                  <a:pt x="30" y="32"/>
                </a:lnTo>
                <a:lnTo>
                  <a:pt x="0" y="24"/>
                </a:lnTo>
                <a:lnTo>
                  <a:pt x="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8" name="Freeform 787"/>
          <p:cNvSpPr>
            <a:spLocks/>
          </p:cNvSpPr>
          <p:nvPr/>
        </p:nvSpPr>
        <p:spPr bwMode="auto">
          <a:xfrm>
            <a:off x="3306763" y="1063625"/>
            <a:ext cx="1006475" cy="139700"/>
          </a:xfrm>
          <a:custGeom>
            <a:avLst/>
            <a:gdLst>
              <a:gd name="T0" fmla="*/ 0 w 634"/>
              <a:gd name="T1" fmla="*/ 2147483647 h 88"/>
              <a:gd name="T2" fmla="*/ 0 w 634"/>
              <a:gd name="T3" fmla="*/ 2147483647 h 88"/>
              <a:gd name="T4" fmla="*/ 2147483647 w 634"/>
              <a:gd name="T5" fmla="*/ 2147483647 h 88"/>
              <a:gd name="T6" fmla="*/ 2147483647 w 634"/>
              <a:gd name="T7" fmla="*/ 2147483647 h 88"/>
              <a:gd name="T8" fmla="*/ 2147483647 w 634"/>
              <a:gd name="T9" fmla="*/ 2147483647 h 88"/>
              <a:gd name="T10" fmla="*/ 2147483647 w 634"/>
              <a:gd name="T11" fmla="*/ 2147483647 h 88"/>
              <a:gd name="T12" fmla="*/ 2147483647 w 634"/>
              <a:gd name="T13" fmla="*/ 2147483647 h 88"/>
              <a:gd name="T14" fmla="*/ 2147483647 w 634"/>
              <a:gd name="T15" fmla="*/ 2147483647 h 88"/>
              <a:gd name="T16" fmla="*/ 2147483647 w 634"/>
              <a:gd name="T17" fmla="*/ 0 h 88"/>
              <a:gd name="T18" fmla="*/ 2147483647 w 634"/>
              <a:gd name="T19" fmla="*/ 2147483647 h 88"/>
              <a:gd name="T20" fmla="*/ 2147483647 w 634"/>
              <a:gd name="T21" fmla="*/ 2147483647 h 88"/>
              <a:gd name="T22" fmla="*/ 2147483647 w 634"/>
              <a:gd name="T23" fmla="*/ 2147483647 h 88"/>
              <a:gd name="T24" fmla="*/ 2147483647 w 634"/>
              <a:gd name="T25" fmla="*/ 2147483647 h 88"/>
              <a:gd name="T26" fmla="*/ 2147483647 w 634"/>
              <a:gd name="T27" fmla="*/ 2147483647 h 88"/>
              <a:gd name="T28" fmla="*/ 2147483647 w 634"/>
              <a:gd name="T29" fmla="*/ 2147483647 h 88"/>
              <a:gd name="T30" fmla="*/ 2147483647 w 634"/>
              <a:gd name="T31" fmla="*/ 2147483647 h 88"/>
              <a:gd name="T32" fmla="*/ 2147483647 w 634"/>
              <a:gd name="T33" fmla="*/ 2147483647 h 88"/>
              <a:gd name="T34" fmla="*/ 2147483647 w 634"/>
              <a:gd name="T35" fmla="*/ 2147483647 h 8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34"/>
              <a:gd name="T55" fmla="*/ 0 h 88"/>
              <a:gd name="T56" fmla="*/ 634 w 634"/>
              <a:gd name="T57" fmla="*/ 88 h 8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34" h="88">
                <a:moveTo>
                  <a:pt x="0" y="38"/>
                </a:moveTo>
                <a:lnTo>
                  <a:pt x="0" y="38"/>
                </a:lnTo>
                <a:lnTo>
                  <a:pt x="16" y="34"/>
                </a:lnTo>
                <a:lnTo>
                  <a:pt x="56" y="22"/>
                </a:lnTo>
                <a:lnTo>
                  <a:pt x="86" y="16"/>
                </a:lnTo>
                <a:lnTo>
                  <a:pt x="120" y="12"/>
                </a:lnTo>
                <a:lnTo>
                  <a:pt x="158" y="6"/>
                </a:lnTo>
                <a:lnTo>
                  <a:pt x="200" y="2"/>
                </a:lnTo>
                <a:lnTo>
                  <a:pt x="248" y="0"/>
                </a:lnTo>
                <a:lnTo>
                  <a:pt x="298" y="2"/>
                </a:lnTo>
                <a:lnTo>
                  <a:pt x="350" y="6"/>
                </a:lnTo>
                <a:lnTo>
                  <a:pt x="404" y="12"/>
                </a:lnTo>
                <a:lnTo>
                  <a:pt x="460" y="24"/>
                </a:lnTo>
                <a:lnTo>
                  <a:pt x="518" y="40"/>
                </a:lnTo>
                <a:lnTo>
                  <a:pt x="546" y="50"/>
                </a:lnTo>
                <a:lnTo>
                  <a:pt x="574" y="60"/>
                </a:lnTo>
                <a:lnTo>
                  <a:pt x="604" y="74"/>
                </a:lnTo>
                <a:lnTo>
                  <a:pt x="634" y="8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9" name="Freeform 788"/>
          <p:cNvSpPr>
            <a:spLocks/>
          </p:cNvSpPr>
          <p:nvPr/>
        </p:nvSpPr>
        <p:spPr bwMode="auto">
          <a:xfrm>
            <a:off x="4268788" y="1152525"/>
            <a:ext cx="104775" cy="82550"/>
          </a:xfrm>
          <a:custGeom>
            <a:avLst/>
            <a:gdLst>
              <a:gd name="T0" fmla="*/ 2147483647 w 66"/>
              <a:gd name="T1" fmla="*/ 2147483647 h 52"/>
              <a:gd name="T2" fmla="*/ 0 w 66"/>
              <a:gd name="T3" fmla="*/ 2147483647 h 52"/>
              <a:gd name="T4" fmla="*/ 2147483647 w 66"/>
              <a:gd name="T5" fmla="*/ 2147483647 h 52"/>
              <a:gd name="T6" fmla="*/ 2147483647 w 66"/>
              <a:gd name="T7" fmla="*/ 0 h 52"/>
              <a:gd name="T8" fmla="*/ 2147483647 w 66"/>
              <a:gd name="T9" fmla="*/ 2147483647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52"/>
              <a:gd name="T17" fmla="*/ 66 w 66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52">
                <a:moveTo>
                  <a:pt x="66" y="52"/>
                </a:moveTo>
                <a:lnTo>
                  <a:pt x="0" y="46"/>
                </a:lnTo>
                <a:lnTo>
                  <a:pt x="24" y="30"/>
                </a:lnTo>
                <a:lnTo>
                  <a:pt x="22" y="0"/>
                </a:lnTo>
                <a:lnTo>
                  <a:pt x="66" y="5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0" name="Line 789"/>
          <p:cNvSpPr>
            <a:spLocks noChangeShapeType="1"/>
          </p:cNvSpPr>
          <p:nvPr/>
        </p:nvSpPr>
        <p:spPr bwMode="auto">
          <a:xfrm flipV="1">
            <a:off x="5924550" y="4340225"/>
            <a:ext cx="1588" cy="3206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1" name="Freeform 790"/>
          <p:cNvSpPr>
            <a:spLocks/>
          </p:cNvSpPr>
          <p:nvPr/>
        </p:nvSpPr>
        <p:spPr bwMode="auto">
          <a:xfrm>
            <a:off x="5884863" y="4270375"/>
            <a:ext cx="82550" cy="98425"/>
          </a:xfrm>
          <a:custGeom>
            <a:avLst/>
            <a:gdLst>
              <a:gd name="T0" fmla="*/ 2147483647 w 52"/>
              <a:gd name="T1" fmla="*/ 0 h 62"/>
              <a:gd name="T2" fmla="*/ 2147483647 w 52"/>
              <a:gd name="T3" fmla="*/ 2147483647 h 62"/>
              <a:gd name="T4" fmla="*/ 2147483647 w 52"/>
              <a:gd name="T5" fmla="*/ 2147483647 h 62"/>
              <a:gd name="T6" fmla="*/ 0 w 52"/>
              <a:gd name="T7" fmla="*/ 2147483647 h 62"/>
              <a:gd name="T8" fmla="*/ 2147483647 w 52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62"/>
              <a:gd name="T17" fmla="*/ 52 w 52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62">
                <a:moveTo>
                  <a:pt x="26" y="0"/>
                </a:moveTo>
                <a:lnTo>
                  <a:pt x="52" y="62"/>
                </a:lnTo>
                <a:lnTo>
                  <a:pt x="26" y="48"/>
                </a:lnTo>
                <a:lnTo>
                  <a:pt x="0" y="62"/>
                </a:lnTo>
                <a:lnTo>
                  <a:pt x="2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2" name="Line 791"/>
          <p:cNvSpPr>
            <a:spLocks noChangeShapeType="1"/>
          </p:cNvSpPr>
          <p:nvPr/>
        </p:nvSpPr>
        <p:spPr bwMode="auto">
          <a:xfrm flipV="1">
            <a:off x="5924550" y="5124450"/>
            <a:ext cx="1588" cy="260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3" name="Freeform 792"/>
          <p:cNvSpPr>
            <a:spLocks/>
          </p:cNvSpPr>
          <p:nvPr/>
        </p:nvSpPr>
        <p:spPr bwMode="auto">
          <a:xfrm>
            <a:off x="5884863" y="5054600"/>
            <a:ext cx="82550" cy="98425"/>
          </a:xfrm>
          <a:custGeom>
            <a:avLst/>
            <a:gdLst>
              <a:gd name="T0" fmla="*/ 2147483647 w 52"/>
              <a:gd name="T1" fmla="*/ 0 h 62"/>
              <a:gd name="T2" fmla="*/ 2147483647 w 52"/>
              <a:gd name="T3" fmla="*/ 2147483647 h 62"/>
              <a:gd name="T4" fmla="*/ 2147483647 w 52"/>
              <a:gd name="T5" fmla="*/ 2147483647 h 62"/>
              <a:gd name="T6" fmla="*/ 0 w 52"/>
              <a:gd name="T7" fmla="*/ 2147483647 h 62"/>
              <a:gd name="T8" fmla="*/ 2147483647 w 52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62"/>
              <a:gd name="T17" fmla="*/ 52 w 52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62">
                <a:moveTo>
                  <a:pt x="26" y="0"/>
                </a:moveTo>
                <a:lnTo>
                  <a:pt x="52" y="62"/>
                </a:lnTo>
                <a:lnTo>
                  <a:pt x="26" y="48"/>
                </a:lnTo>
                <a:lnTo>
                  <a:pt x="0" y="62"/>
                </a:lnTo>
                <a:lnTo>
                  <a:pt x="2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4" name="Line 793"/>
          <p:cNvSpPr>
            <a:spLocks noChangeShapeType="1"/>
          </p:cNvSpPr>
          <p:nvPr/>
        </p:nvSpPr>
        <p:spPr bwMode="auto">
          <a:xfrm>
            <a:off x="4745038" y="5086350"/>
            <a:ext cx="1587" cy="260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5" name="Freeform 794"/>
          <p:cNvSpPr>
            <a:spLocks/>
          </p:cNvSpPr>
          <p:nvPr/>
        </p:nvSpPr>
        <p:spPr bwMode="auto">
          <a:xfrm>
            <a:off x="4710113" y="5318125"/>
            <a:ext cx="82550" cy="98425"/>
          </a:xfrm>
          <a:custGeom>
            <a:avLst/>
            <a:gdLst>
              <a:gd name="T0" fmla="*/ 2147483647 w 52"/>
              <a:gd name="T1" fmla="*/ 2147483647 h 62"/>
              <a:gd name="T2" fmla="*/ 0 w 52"/>
              <a:gd name="T3" fmla="*/ 0 h 62"/>
              <a:gd name="T4" fmla="*/ 2147483647 w 52"/>
              <a:gd name="T5" fmla="*/ 2147483647 h 62"/>
              <a:gd name="T6" fmla="*/ 2147483647 w 52"/>
              <a:gd name="T7" fmla="*/ 0 h 62"/>
              <a:gd name="T8" fmla="*/ 2147483647 w 52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62"/>
              <a:gd name="T17" fmla="*/ 52 w 52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62">
                <a:moveTo>
                  <a:pt x="26" y="62"/>
                </a:moveTo>
                <a:lnTo>
                  <a:pt x="0" y="0"/>
                </a:lnTo>
                <a:lnTo>
                  <a:pt x="26" y="14"/>
                </a:lnTo>
                <a:lnTo>
                  <a:pt x="52" y="0"/>
                </a:lnTo>
                <a:lnTo>
                  <a:pt x="26" y="6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6" name="Freeform 795"/>
          <p:cNvSpPr>
            <a:spLocks/>
          </p:cNvSpPr>
          <p:nvPr/>
        </p:nvSpPr>
        <p:spPr bwMode="auto">
          <a:xfrm>
            <a:off x="3503613" y="3095625"/>
            <a:ext cx="1247775" cy="1435100"/>
          </a:xfrm>
          <a:custGeom>
            <a:avLst/>
            <a:gdLst>
              <a:gd name="T0" fmla="*/ 2147483647 w 786"/>
              <a:gd name="T1" fmla="*/ 2147483647 h 904"/>
              <a:gd name="T2" fmla="*/ 2147483647 w 786"/>
              <a:gd name="T3" fmla="*/ 2147483647 h 904"/>
              <a:gd name="T4" fmla="*/ 2147483647 w 786"/>
              <a:gd name="T5" fmla="*/ 2147483647 h 904"/>
              <a:gd name="T6" fmla="*/ 2147483647 w 786"/>
              <a:gd name="T7" fmla="*/ 2147483647 h 904"/>
              <a:gd name="T8" fmla="*/ 2147483647 w 786"/>
              <a:gd name="T9" fmla="*/ 2147483647 h 904"/>
              <a:gd name="T10" fmla="*/ 2147483647 w 786"/>
              <a:gd name="T11" fmla="*/ 2147483647 h 904"/>
              <a:gd name="T12" fmla="*/ 2147483647 w 786"/>
              <a:gd name="T13" fmla="*/ 2147483647 h 904"/>
              <a:gd name="T14" fmla="*/ 2147483647 w 786"/>
              <a:gd name="T15" fmla="*/ 2147483647 h 904"/>
              <a:gd name="T16" fmla="*/ 2147483647 w 786"/>
              <a:gd name="T17" fmla="*/ 2147483647 h 904"/>
              <a:gd name="T18" fmla="*/ 2147483647 w 786"/>
              <a:gd name="T19" fmla="*/ 2147483647 h 904"/>
              <a:gd name="T20" fmla="*/ 2147483647 w 786"/>
              <a:gd name="T21" fmla="*/ 2147483647 h 904"/>
              <a:gd name="T22" fmla="*/ 2147483647 w 786"/>
              <a:gd name="T23" fmla="*/ 2147483647 h 904"/>
              <a:gd name="T24" fmla="*/ 2147483647 w 786"/>
              <a:gd name="T25" fmla="*/ 2147483647 h 904"/>
              <a:gd name="T26" fmla="*/ 2147483647 w 786"/>
              <a:gd name="T27" fmla="*/ 0 h 904"/>
              <a:gd name="T28" fmla="*/ 2147483647 w 786"/>
              <a:gd name="T29" fmla="*/ 0 h 904"/>
              <a:gd name="T30" fmla="*/ 0 w 786"/>
              <a:gd name="T31" fmla="*/ 0 h 9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86"/>
              <a:gd name="T49" fmla="*/ 0 h 904"/>
              <a:gd name="T50" fmla="*/ 786 w 786"/>
              <a:gd name="T51" fmla="*/ 904 h 90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86" h="904">
                <a:moveTo>
                  <a:pt x="786" y="904"/>
                </a:moveTo>
                <a:lnTo>
                  <a:pt x="786" y="124"/>
                </a:lnTo>
                <a:lnTo>
                  <a:pt x="786" y="112"/>
                </a:lnTo>
                <a:lnTo>
                  <a:pt x="784" y="100"/>
                </a:lnTo>
                <a:lnTo>
                  <a:pt x="780" y="88"/>
                </a:lnTo>
                <a:lnTo>
                  <a:pt x="776" y="76"/>
                </a:lnTo>
                <a:lnTo>
                  <a:pt x="764" y="54"/>
                </a:lnTo>
                <a:lnTo>
                  <a:pt x="750" y="36"/>
                </a:lnTo>
                <a:lnTo>
                  <a:pt x="730" y="20"/>
                </a:lnTo>
                <a:lnTo>
                  <a:pt x="710" y="10"/>
                </a:lnTo>
                <a:lnTo>
                  <a:pt x="698" y="6"/>
                </a:lnTo>
                <a:lnTo>
                  <a:pt x="686" y="2"/>
                </a:lnTo>
                <a:lnTo>
                  <a:pt x="674" y="0"/>
                </a:lnTo>
                <a:lnTo>
                  <a:pt x="662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7" name="Freeform 796"/>
          <p:cNvSpPr>
            <a:spLocks/>
          </p:cNvSpPr>
          <p:nvPr/>
        </p:nvSpPr>
        <p:spPr bwMode="auto">
          <a:xfrm>
            <a:off x="4710113" y="4502150"/>
            <a:ext cx="82550" cy="98425"/>
          </a:xfrm>
          <a:custGeom>
            <a:avLst/>
            <a:gdLst>
              <a:gd name="T0" fmla="*/ 2147483647 w 52"/>
              <a:gd name="T1" fmla="*/ 2147483647 h 62"/>
              <a:gd name="T2" fmla="*/ 0 w 52"/>
              <a:gd name="T3" fmla="*/ 0 h 62"/>
              <a:gd name="T4" fmla="*/ 2147483647 w 52"/>
              <a:gd name="T5" fmla="*/ 2147483647 h 62"/>
              <a:gd name="T6" fmla="*/ 2147483647 w 52"/>
              <a:gd name="T7" fmla="*/ 0 h 62"/>
              <a:gd name="T8" fmla="*/ 2147483647 w 52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62"/>
              <a:gd name="T17" fmla="*/ 52 w 52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62">
                <a:moveTo>
                  <a:pt x="26" y="62"/>
                </a:moveTo>
                <a:lnTo>
                  <a:pt x="0" y="0"/>
                </a:lnTo>
                <a:lnTo>
                  <a:pt x="26" y="14"/>
                </a:lnTo>
                <a:lnTo>
                  <a:pt x="52" y="0"/>
                </a:lnTo>
                <a:lnTo>
                  <a:pt x="26" y="6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8" name="Line 797"/>
          <p:cNvSpPr>
            <a:spLocks noChangeShapeType="1"/>
          </p:cNvSpPr>
          <p:nvPr/>
        </p:nvSpPr>
        <p:spPr bwMode="auto">
          <a:xfrm>
            <a:off x="4973638" y="5505450"/>
            <a:ext cx="6159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9" name="Freeform 798"/>
          <p:cNvSpPr>
            <a:spLocks/>
          </p:cNvSpPr>
          <p:nvPr/>
        </p:nvSpPr>
        <p:spPr bwMode="auto">
          <a:xfrm>
            <a:off x="5561013" y="5470525"/>
            <a:ext cx="98425" cy="82550"/>
          </a:xfrm>
          <a:custGeom>
            <a:avLst/>
            <a:gdLst>
              <a:gd name="T0" fmla="*/ 2147483647 w 62"/>
              <a:gd name="T1" fmla="*/ 2147483647 h 52"/>
              <a:gd name="T2" fmla="*/ 0 w 62"/>
              <a:gd name="T3" fmla="*/ 2147483647 h 52"/>
              <a:gd name="T4" fmla="*/ 2147483647 w 62"/>
              <a:gd name="T5" fmla="*/ 2147483647 h 52"/>
              <a:gd name="T6" fmla="*/ 0 w 62"/>
              <a:gd name="T7" fmla="*/ 0 h 52"/>
              <a:gd name="T8" fmla="*/ 2147483647 w 62"/>
              <a:gd name="T9" fmla="*/ 2147483647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52"/>
              <a:gd name="T17" fmla="*/ 62 w 62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52">
                <a:moveTo>
                  <a:pt x="62" y="26"/>
                </a:moveTo>
                <a:lnTo>
                  <a:pt x="0" y="52"/>
                </a:lnTo>
                <a:lnTo>
                  <a:pt x="16" y="26"/>
                </a:lnTo>
                <a:lnTo>
                  <a:pt x="0" y="0"/>
                </a:lnTo>
                <a:lnTo>
                  <a:pt x="62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0" name="Freeform 800"/>
          <p:cNvSpPr>
            <a:spLocks/>
          </p:cNvSpPr>
          <p:nvPr/>
        </p:nvSpPr>
        <p:spPr bwMode="auto">
          <a:xfrm>
            <a:off x="2938463" y="5026025"/>
            <a:ext cx="1584325" cy="365125"/>
          </a:xfrm>
          <a:custGeom>
            <a:avLst/>
            <a:gdLst>
              <a:gd name="T0" fmla="*/ 2147483647 w 998"/>
              <a:gd name="T1" fmla="*/ 0 h 230"/>
              <a:gd name="T2" fmla="*/ 2147483647 w 998"/>
              <a:gd name="T3" fmla="*/ 2147483647 h 230"/>
              <a:gd name="T4" fmla="*/ 0 w 998"/>
              <a:gd name="T5" fmla="*/ 2147483647 h 230"/>
              <a:gd name="T6" fmla="*/ 0 60000 65536"/>
              <a:gd name="T7" fmla="*/ 0 60000 65536"/>
              <a:gd name="T8" fmla="*/ 0 60000 65536"/>
              <a:gd name="T9" fmla="*/ 0 w 998"/>
              <a:gd name="T10" fmla="*/ 0 h 230"/>
              <a:gd name="T11" fmla="*/ 998 w 998"/>
              <a:gd name="T12" fmla="*/ 230 h 2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8" h="230">
                <a:moveTo>
                  <a:pt x="998" y="0"/>
                </a:moveTo>
                <a:lnTo>
                  <a:pt x="312" y="230"/>
                </a:lnTo>
                <a:lnTo>
                  <a:pt x="0" y="230"/>
                </a:lnTo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1" name="Line 802"/>
          <p:cNvSpPr>
            <a:spLocks noChangeShapeType="1"/>
          </p:cNvSpPr>
          <p:nvPr/>
        </p:nvSpPr>
        <p:spPr bwMode="auto">
          <a:xfrm flipH="1">
            <a:off x="3268663" y="4873625"/>
            <a:ext cx="1158875" cy="158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2" name="Line 804"/>
          <p:cNvSpPr>
            <a:spLocks noChangeShapeType="1"/>
          </p:cNvSpPr>
          <p:nvPr/>
        </p:nvSpPr>
        <p:spPr bwMode="auto">
          <a:xfrm flipH="1">
            <a:off x="3182938" y="4530725"/>
            <a:ext cx="1219200" cy="158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3" name="Freeform 806"/>
          <p:cNvSpPr>
            <a:spLocks/>
          </p:cNvSpPr>
          <p:nvPr/>
        </p:nvSpPr>
        <p:spPr bwMode="auto">
          <a:xfrm>
            <a:off x="4868863" y="819150"/>
            <a:ext cx="847725" cy="581025"/>
          </a:xfrm>
          <a:custGeom>
            <a:avLst/>
            <a:gdLst>
              <a:gd name="T0" fmla="*/ 2147483647 w 534"/>
              <a:gd name="T1" fmla="*/ 0 h 366"/>
              <a:gd name="T2" fmla="*/ 2147483647 w 534"/>
              <a:gd name="T3" fmla="*/ 0 h 366"/>
              <a:gd name="T4" fmla="*/ 0 w 534"/>
              <a:gd name="T5" fmla="*/ 2147483647 h 366"/>
              <a:gd name="T6" fmla="*/ 0 60000 65536"/>
              <a:gd name="T7" fmla="*/ 0 60000 65536"/>
              <a:gd name="T8" fmla="*/ 0 60000 65536"/>
              <a:gd name="T9" fmla="*/ 0 w 534"/>
              <a:gd name="T10" fmla="*/ 0 h 366"/>
              <a:gd name="T11" fmla="*/ 534 w 534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4" h="366">
                <a:moveTo>
                  <a:pt x="534" y="0"/>
                </a:moveTo>
                <a:lnTo>
                  <a:pt x="188" y="0"/>
                </a:lnTo>
                <a:lnTo>
                  <a:pt x="0" y="366"/>
                </a:lnTo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4" name="Freeform 808"/>
          <p:cNvSpPr>
            <a:spLocks/>
          </p:cNvSpPr>
          <p:nvPr/>
        </p:nvSpPr>
        <p:spPr bwMode="auto">
          <a:xfrm>
            <a:off x="5141913" y="1235075"/>
            <a:ext cx="574675" cy="187325"/>
          </a:xfrm>
          <a:custGeom>
            <a:avLst/>
            <a:gdLst>
              <a:gd name="T0" fmla="*/ 2147483647 w 362"/>
              <a:gd name="T1" fmla="*/ 0 h 118"/>
              <a:gd name="T2" fmla="*/ 2147483647 w 362"/>
              <a:gd name="T3" fmla="*/ 0 h 118"/>
              <a:gd name="T4" fmla="*/ 0 w 362"/>
              <a:gd name="T5" fmla="*/ 2147483647 h 118"/>
              <a:gd name="T6" fmla="*/ 0 60000 65536"/>
              <a:gd name="T7" fmla="*/ 0 60000 65536"/>
              <a:gd name="T8" fmla="*/ 0 60000 65536"/>
              <a:gd name="T9" fmla="*/ 0 w 362"/>
              <a:gd name="T10" fmla="*/ 0 h 118"/>
              <a:gd name="T11" fmla="*/ 362 w 362"/>
              <a:gd name="T12" fmla="*/ 118 h 1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" h="118">
                <a:moveTo>
                  <a:pt x="362" y="0"/>
                </a:moveTo>
                <a:lnTo>
                  <a:pt x="226" y="0"/>
                </a:lnTo>
                <a:lnTo>
                  <a:pt x="0" y="118"/>
                </a:lnTo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5" name="Text Box 994"/>
          <p:cNvSpPr txBox="1">
            <a:spLocks noChangeArrowheads="1"/>
          </p:cNvSpPr>
          <p:nvPr/>
        </p:nvSpPr>
        <p:spPr bwMode="auto">
          <a:xfrm>
            <a:off x="5230813" y="2073275"/>
            <a:ext cx="2127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PP</a:t>
            </a:r>
            <a:r>
              <a:rPr lang="en-US" sz="1100" baseline="-25000"/>
              <a:t>i</a:t>
            </a:r>
          </a:p>
        </p:txBody>
      </p:sp>
      <p:sp>
        <p:nvSpPr>
          <p:cNvPr id="31776" name="Text Box 995"/>
          <p:cNvSpPr txBox="1">
            <a:spLocks noChangeArrowheads="1"/>
          </p:cNvSpPr>
          <p:nvPr/>
        </p:nvSpPr>
        <p:spPr bwMode="auto">
          <a:xfrm>
            <a:off x="5721350" y="2078038"/>
            <a:ext cx="3889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cAMP</a:t>
            </a:r>
          </a:p>
        </p:txBody>
      </p:sp>
      <p:sp>
        <p:nvSpPr>
          <p:cNvPr id="31777" name="Text Box 997"/>
          <p:cNvSpPr txBox="1">
            <a:spLocks noChangeArrowheads="1"/>
          </p:cNvSpPr>
          <p:nvPr/>
        </p:nvSpPr>
        <p:spPr bwMode="auto">
          <a:xfrm>
            <a:off x="4625975" y="2054225"/>
            <a:ext cx="2809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ATP</a:t>
            </a:r>
          </a:p>
        </p:txBody>
      </p:sp>
      <p:sp>
        <p:nvSpPr>
          <p:cNvPr id="31778" name="Text Box 999"/>
          <p:cNvSpPr txBox="1">
            <a:spLocks noChangeArrowheads="1"/>
          </p:cNvSpPr>
          <p:nvPr/>
        </p:nvSpPr>
        <p:spPr bwMode="auto">
          <a:xfrm>
            <a:off x="5584825" y="2705100"/>
            <a:ext cx="650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Enzyme</a:t>
            </a:r>
          </a:p>
          <a:p>
            <a:pPr algn="ctr"/>
            <a:r>
              <a:rPr lang="en-US" sz="1100"/>
              <a:t>activation</a:t>
            </a:r>
          </a:p>
        </p:txBody>
      </p:sp>
      <p:sp>
        <p:nvSpPr>
          <p:cNvPr id="31779" name="Text Box 1001"/>
          <p:cNvSpPr txBox="1">
            <a:spLocks noChangeArrowheads="1"/>
          </p:cNvSpPr>
          <p:nvPr/>
        </p:nvSpPr>
        <p:spPr bwMode="auto">
          <a:xfrm>
            <a:off x="5595938" y="3613150"/>
            <a:ext cx="6889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Various </a:t>
            </a:r>
          </a:p>
          <a:p>
            <a:pPr algn="ctr"/>
            <a:r>
              <a:rPr lang="en-US" sz="1100"/>
              <a:t>metabolic </a:t>
            </a:r>
          </a:p>
          <a:p>
            <a:pPr algn="ctr"/>
            <a:r>
              <a:rPr lang="en-US" sz="1100"/>
              <a:t>effects</a:t>
            </a:r>
          </a:p>
        </p:txBody>
      </p:sp>
      <p:sp>
        <p:nvSpPr>
          <p:cNvPr id="31780" name="Text Box 1003"/>
          <p:cNvSpPr txBox="1">
            <a:spLocks noChangeArrowheads="1"/>
          </p:cNvSpPr>
          <p:nvPr/>
        </p:nvSpPr>
        <p:spPr bwMode="auto">
          <a:xfrm>
            <a:off x="5605463" y="4691063"/>
            <a:ext cx="644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Protein</a:t>
            </a:r>
          </a:p>
          <a:p>
            <a:pPr algn="ctr"/>
            <a:r>
              <a:rPr lang="en-US" sz="1100"/>
              <a:t>synthesis</a:t>
            </a:r>
          </a:p>
        </p:txBody>
      </p:sp>
      <p:sp>
        <p:nvSpPr>
          <p:cNvPr id="31781" name="Text Box 1004"/>
          <p:cNvSpPr txBox="1">
            <a:spLocks noChangeArrowheads="1"/>
          </p:cNvSpPr>
          <p:nvPr/>
        </p:nvSpPr>
        <p:spPr bwMode="auto">
          <a:xfrm>
            <a:off x="5707063" y="5419725"/>
            <a:ext cx="428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mRNA</a:t>
            </a:r>
          </a:p>
        </p:txBody>
      </p:sp>
      <p:sp>
        <p:nvSpPr>
          <p:cNvPr id="31782" name="Text Box 1005"/>
          <p:cNvSpPr txBox="1">
            <a:spLocks noChangeArrowheads="1"/>
          </p:cNvSpPr>
          <p:nvPr/>
        </p:nvSpPr>
        <p:spPr bwMode="auto">
          <a:xfrm>
            <a:off x="4311650" y="5421313"/>
            <a:ext cx="852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Gene</a:t>
            </a:r>
            <a:br>
              <a:rPr lang="en-US" sz="1100"/>
            </a:br>
            <a:r>
              <a:rPr lang="en-US" sz="1100"/>
              <a:t>transcription</a:t>
            </a:r>
          </a:p>
        </p:txBody>
      </p:sp>
      <p:sp>
        <p:nvSpPr>
          <p:cNvPr id="31783" name="Text Box 1006"/>
          <p:cNvSpPr txBox="1">
            <a:spLocks noChangeArrowheads="1"/>
          </p:cNvSpPr>
          <p:nvPr/>
        </p:nvSpPr>
        <p:spPr bwMode="auto">
          <a:xfrm>
            <a:off x="2581275" y="5302250"/>
            <a:ext cx="3048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DNA</a:t>
            </a:r>
          </a:p>
        </p:txBody>
      </p:sp>
      <p:sp>
        <p:nvSpPr>
          <p:cNvPr id="31784" name="Text Box 1007"/>
          <p:cNvSpPr txBox="1">
            <a:spLocks noChangeArrowheads="1"/>
          </p:cNvSpPr>
          <p:nvPr/>
        </p:nvSpPr>
        <p:spPr bwMode="auto">
          <a:xfrm>
            <a:off x="2582863" y="4778375"/>
            <a:ext cx="614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Hormone</a:t>
            </a:r>
            <a:br>
              <a:rPr lang="en-US" sz="1100"/>
            </a:br>
            <a:r>
              <a:rPr lang="en-US" sz="1100"/>
              <a:t>receptor</a:t>
            </a:r>
          </a:p>
        </p:txBody>
      </p:sp>
      <p:sp>
        <p:nvSpPr>
          <p:cNvPr id="31785" name="Text Box 1008"/>
          <p:cNvSpPr txBox="1">
            <a:spLocks noChangeArrowheads="1"/>
          </p:cNvSpPr>
          <p:nvPr/>
        </p:nvSpPr>
        <p:spPr bwMode="auto">
          <a:xfrm>
            <a:off x="2574925" y="4438650"/>
            <a:ext cx="5445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Nucleus</a:t>
            </a:r>
          </a:p>
        </p:txBody>
      </p:sp>
      <p:sp>
        <p:nvSpPr>
          <p:cNvPr id="31786" name="Rectangle 1009"/>
          <p:cNvSpPr>
            <a:spLocks noChangeArrowheads="1"/>
          </p:cNvSpPr>
          <p:nvPr/>
        </p:nvSpPr>
        <p:spPr bwMode="auto">
          <a:xfrm>
            <a:off x="2570163" y="3344863"/>
            <a:ext cx="825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219075" indent="-219075"/>
            <a:r>
              <a:rPr lang="en-US" sz="1100"/>
              <a:t>(b) Steroid</a:t>
            </a:r>
            <a:br>
              <a:rPr lang="en-US" sz="1100"/>
            </a:br>
            <a:r>
              <a:rPr lang="en-US" sz="1100"/>
              <a:t>hormone</a:t>
            </a:r>
          </a:p>
        </p:txBody>
      </p:sp>
      <p:sp>
        <p:nvSpPr>
          <p:cNvPr id="31787" name="Rectangle 1010"/>
          <p:cNvSpPr>
            <a:spLocks noChangeArrowheads="1"/>
          </p:cNvSpPr>
          <p:nvPr/>
        </p:nvSpPr>
        <p:spPr bwMode="auto">
          <a:xfrm>
            <a:off x="2573338" y="1581150"/>
            <a:ext cx="806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200025" indent="-200025"/>
            <a:r>
              <a:rPr lang="en-US" sz="1100"/>
              <a:t>(a) Peptide</a:t>
            </a:r>
            <a:br>
              <a:rPr lang="en-US" sz="1100"/>
            </a:br>
            <a:r>
              <a:rPr lang="en-US" sz="1100"/>
              <a:t>hormone</a:t>
            </a:r>
          </a:p>
        </p:txBody>
      </p:sp>
      <p:sp>
        <p:nvSpPr>
          <p:cNvPr id="31788" name="Freeform 801"/>
          <p:cNvSpPr>
            <a:spLocks/>
          </p:cNvSpPr>
          <p:nvPr/>
        </p:nvSpPr>
        <p:spPr bwMode="auto">
          <a:xfrm>
            <a:off x="2935288" y="5026025"/>
            <a:ext cx="1584325" cy="365125"/>
          </a:xfrm>
          <a:custGeom>
            <a:avLst/>
            <a:gdLst>
              <a:gd name="T0" fmla="*/ 2147483647 w 998"/>
              <a:gd name="T1" fmla="*/ 0 h 230"/>
              <a:gd name="T2" fmla="*/ 2147483647 w 998"/>
              <a:gd name="T3" fmla="*/ 2147483647 h 230"/>
              <a:gd name="T4" fmla="*/ 0 w 998"/>
              <a:gd name="T5" fmla="*/ 2147483647 h 230"/>
              <a:gd name="T6" fmla="*/ 0 60000 65536"/>
              <a:gd name="T7" fmla="*/ 0 60000 65536"/>
              <a:gd name="T8" fmla="*/ 0 60000 65536"/>
              <a:gd name="T9" fmla="*/ 0 w 998"/>
              <a:gd name="T10" fmla="*/ 0 h 230"/>
              <a:gd name="T11" fmla="*/ 998 w 998"/>
              <a:gd name="T12" fmla="*/ 230 h 2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8" h="230">
                <a:moveTo>
                  <a:pt x="998" y="0"/>
                </a:moveTo>
                <a:lnTo>
                  <a:pt x="312" y="230"/>
                </a:lnTo>
                <a:lnTo>
                  <a:pt x="0" y="23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9" name="Line 803"/>
          <p:cNvSpPr>
            <a:spLocks noChangeShapeType="1"/>
          </p:cNvSpPr>
          <p:nvPr/>
        </p:nvSpPr>
        <p:spPr bwMode="auto">
          <a:xfrm flipH="1">
            <a:off x="3265488" y="4873625"/>
            <a:ext cx="115887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0" name="Line 805"/>
          <p:cNvSpPr>
            <a:spLocks noChangeShapeType="1"/>
          </p:cNvSpPr>
          <p:nvPr/>
        </p:nvSpPr>
        <p:spPr bwMode="auto">
          <a:xfrm flipH="1">
            <a:off x="3179763" y="4530725"/>
            <a:ext cx="12192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1" name="Freeform 807"/>
          <p:cNvSpPr>
            <a:spLocks/>
          </p:cNvSpPr>
          <p:nvPr/>
        </p:nvSpPr>
        <p:spPr bwMode="auto">
          <a:xfrm>
            <a:off x="4865688" y="819150"/>
            <a:ext cx="847725" cy="581025"/>
          </a:xfrm>
          <a:custGeom>
            <a:avLst/>
            <a:gdLst>
              <a:gd name="T0" fmla="*/ 2147483647 w 534"/>
              <a:gd name="T1" fmla="*/ 0 h 366"/>
              <a:gd name="T2" fmla="*/ 2147483647 w 534"/>
              <a:gd name="T3" fmla="*/ 0 h 366"/>
              <a:gd name="T4" fmla="*/ 0 w 534"/>
              <a:gd name="T5" fmla="*/ 2147483647 h 366"/>
              <a:gd name="T6" fmla="*/ 0 60000 65536"/>
              <a:gd name="T7" fmla="*/ 0 60000 65536"/>
              <a:gd name="T8" fmla="*/ 0 60000 65536"/>
              <a:gd name="T9" fmla="*/ 0 w 534"/>
              <a:gd name="T10" fmla="*/ 0 h 366"/>
              <a:gd name="T11" fmla="*/ 534 w 534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4" h="366">
                <a:moveTo>
                  <a:pt x="534" y="0"/>
                </a:moveTo>
                <a:lnTo>
                  <a:pt x="188" y="0"/>
                </a:lnTo>
                <a:lnTo>
                  <a:pt x="0" y="36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2" name="Freeform 809"/>
          <p:cNvSpPr>
            <a:spLocks/>
          </p:cNvSpPr>
          <p:nvPr/>
        </p:nvSpPr>
        <p:spPr bwMode="auto">
          <a:xfrm>
            <a:off x="5138738" y="1235075"/>
            <a:ext cx="574675" cy="187325"/>
          </a:xfrm>
          <a:custGeom>
            <a:avLst/>
            <a:gdLst>
              <a:gd name="T0" fmla="*/ 2147483647 w 362"/>
              <a:gd name="T1" fmla="*/ 0 h 118"/>
              <a:gd name="T2" fmla="*/ 2147483647 w 362"/>
              <a:gd name="T3" fmla="*/ 0 h 118"/>
              <a:gd name="T4" fmla="*/ 0 w 362"/>
              <a:gd name="T5" fmla="*/ 2147483647 h 118"/>
              <a:gd name="T6" fmla="*/ 0 60000 65536"/>
              <a:gd name="T7" fmla="*/ 0 60000 65536"/>
              <a:gd name="T8" fmla="*/ 0 60000 65536"/>
              <a:gd name="T9" fmla="*/ 0 w 362"/>
              <a:gd name="T10" fmla="*/ 0 h 118"/>
              <a:gd name="T11" fmla="*/ 362 w 362"/>
              <a:gd name="T12" fmla="*/ 118 h 1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" h="118">
                <a:moveTo>
                  <a:pt x="362" y="0"/>
                </a:moveTo>
                <a:lnTo>
                  <a:pt x="226" y="0"/>
                </a:lnTo>
                <a:lnTo>
                  <a:pt x="0" y="11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3" name="Text Box 992"/>
          <p:cNvSpPr txBox="1">
            <a:spLocks noChangeArrowheads="1"/>
          </p:cNvSpPr>
          <p:nvPr/>
        </p:nvSpPr>
        <p:spPr bwMode="auto">
          <a:xfrm>
            <a:off x="5764213" y="1155700"/>
            <a:ext cx="698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Membrane</a:t>
            </a:r>
          </a:p>
          <a:p>
            <a:r>
              <a:rPr lang="en-US" sz="1100"/>
              <a:t>enzyme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17.19</a:t>
            </a:r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701675" y="42545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2772" name="Picture 52" descr="sal03717_17_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6850" y="741363"/>
            <a:ext cx="4205288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Freeform 56"/>
          <p:cNvSpPr>
            <a:spLocks/>
          </p:cNvSpPr>
          <p:nvPr/>
        </p:nvSpPr>
        <p:spPr bwMode="auto">
          <a:xfrm>
            <a:off x="3719513" y="2849563"/>
            <a:ext cx="249237" cy="136525"/>
          </a:xfrm>
          <a:custGeom>
            <a:avLst/>
            <a:gdLst>
              <a:gd name="T0" fmla="*/ 0 w 157"/>
              <a:gd name="T1" fmla="*/ 2147483647 h 86"/>
              <a:gd name="T2" fmla="*/ 0 w 157"/>
              <a:gd name="T3" fmla="*/ 2147483647 h 86"/>
              <a:gd name="T4" fmla="*/ 2147483647 w 157"/>
              <a:gd name="T5" fmla="*/ 0 h 86"/>
              <a:gd name="T6" fmla="*/ 2147483647 w 157"/>
              <a:gd name="T7" fmla="*/ 0 h 86"/>
              <a:gd name="T8" fmla="*/ 2147483647 w 157"/>
              <a:gd name="T9" fmla="*/ 2147483647 h 86"/>
              <a:gd name="T10" fmla="*/ 2147483647 w 157"/>
              <a:gd name="T11" fmla="*/ 2147483647 h 86"/>
              <a:gd name="T12" fmla="*/ 2147483647 w 157"/>
              <a:gd name="T13" fmla="*/ 2147483647 h 86"/>
              <a:gd name="T14" fmla="*/ 2147483647 w 157"/>
              <a:gd name="T15" fmla="*/ 2147483647 h 86"/>
              <a:gd name="T16" fmla="*/ 2147483647 w 157"/>
              <a:gd name="T17" fmla="*/ 2147483647 h 86"/>
              <a:gd name="T18" fmla="*/ 2147483647 w 157"/>
              <a:gd name="T19" fmla="*/ 2147483647 h 86"/>
              <a:gd name="T20" fmla="*/ 2147483647 w 157"/>
              <a:gd name="T21" fmla="*/ 2147483647 h 86"/>
              <a:gd name="T22" fmla="*/ 2147483647 w 157"/>
              <a:gd name="T23" fmla="*/ 2147483647 h 86"/>
              <a:gd name="T24" fmla="*/ 2147483647 w 157"/>
              <a:gd name="T25" fmla="*/ 2147483647 h 8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7"/>
              <a:gd name="T40" fmla="*/ 0 h 86"/>
              <a:gd name="T41" fmla="*/ 157 w 157"/>
              <a:gd name="T42" fmla="*/ 86 h 8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7" h="86">
                <a:moveTo>
                  <a:pt x="0" y="2"/>
                </a:moveTo>
                <a:lnTo>
                  <a:pt x="0" y="2"/>
                </a:lnTo>
                <a:lnTo>
                  <a:pt x="14" y="0"/>
                </a:lnTo>
                <a:lnTo>
                  <a:pt x="27" y="0"/>
                </a:lnTo>
                <a:lnTo>
                  <a:pt x="39" y="2"/>
                </a:lnTo>
                <a:lnTo>
                  <a:pt x="52" y="4"/>
                </a:lnTo>
                <a:lnTo>
                  <a:pt x="63" y="7"/>
                </a:lnTo>
                <a:lnTo>
                  <a:pt x="74" y="11"/>
                </a:lnTo>
                <a:lnTo>
                  <a:pt x="95" y="22"/>
                </a:lnTo>
                <a:lnTo>
                  <a:pt x="113" y="36"/>
                </a:lnTo>
                <a:lnTo>
                  <a:pt x="131" y="50"/>
                </a:lnTo>
                <a:lnTo>
                  <a:pt x="144" y="68"/>
                </a:lnTo>
                <a:lnTo>
                  <a:pt x="157" y="86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4" name="Freeform 57"/>
          <p:cNvSpPr>
            <a:spLocks/>
          </p:cNvSpPr>
          <p:nvPr/>
        </p:nvSpPr>
        <p:spPr bwMode="auto">
          <a:xfrm>
            <a:off x="2454275" y="2906713"/>
            <a:ext cx="552450" cy="28575"/>
          </a:xfrm>
          <a:custGeom>
            <a:avLst/>
            <a:gdLst>
              <a:gd name="T0" fmla="*/ 0 w 348"/>
              <a:gd name="T1" fmla="*/ 2147483647 h 18"/>
              <a:gd name="T2" fmla="*/ 0 w 348"/>
              <a:gd name="T3" fmla="*/ 2147483647 h 18"/>
              <a:gd name="T4" fmla="*/ 2147483647 w 348"/>
              <a:gd name="T5" fmla="*/ 2147483647 h 18"/>
              <a:gd name="T6" fmla="*/ 2147483647 w 348"/>
              <a:gd name="T7" fmla="*/ 2147483647 h 18"/>
              <a:gd name="T8" fmla="*/ 2147483647 w 348"/>
              <a:gd name="T9" fmla="*/ 2147483647 h 18"/>
              <a:gd name="T10" fmla="*/ 2147483647 w 348"/>
              <a:gd name="T11" fmla="*/ 2147483647 h 18"/>
              <a:gd name="T12" fmla="*/ 2147483647 w 348"/>
              <a:gd name="T13" fmla="*/ 0 h 18"/>
              <a:gd name="T14" fmla="*/ 2147483647 w 348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8"/>
              <a:gd name="T25" fmla="*/ 0 h 18"/>
              <a:gd name="T26" fmla="*/ 348 w 348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8" h="18">
                <a:moveTo>
                  <a:pt x="0" y="18"/>
                </a:moveTo>
                <a:lnTo>
                  <a:pt x="0" y="18"/>
                </a:lnTo>
                <a:lnTo>
                  <a:pt x="58" y="11"/>
                </a:lnTo>
                <a:lnTo>
                  <a:pt x="117" y="7"/>
                </a:lnTo>
                <a:lnTo>
                  <a:pt x="175" y="4"/>
                </a:lnTo>
                <a:lnTo>
                  <a:pt x="229" y="2"/>
                </a:lnTo>
                <a:lnTo>
                  <a:pt x="314" y="0"/>
                </a:lnTo>
                <a:lnTo>
                  <a:pt x="348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5" name="Freeform 58"/>
          <p:cNvSpPr>
            <a:spLocks/>
          </p:cNvSpPr>
          <p:nvPr/>
        </p:nvSpPr>
        <p:spPr bwMode="auto">
          <a:xfrm>
            <a:off x="3521075" y="2852738"/>
            <a:ext cx="198438" cy="250825"/>
          </a:xfrm>
          <a:custGeom>
            <a:avLst/>
            <a:gdLst>
              <a:gd name="T0" fmla="*/ 0 w 125"/>
              <a:gd name="T1" fmla="*/ 2147483647 h 158"/>
              <a:gd name="T2" fmla="*/ 0 w 125"/>
              <a:gd name="T3" fmla="*/ 2147483647 h 158"/>
              <a:gd name="T4" fmla="*/ 2147483647 w 125"/>
              <a:gd name="T5" fmla="*/ 2147483647 h 158"/>
              <a:gd name="T6" fmla="*/ 2147483647 w 125"/>
              <a:gd name="T7" fmla="*/ 2147483647 h 158"/>
              <a:gd name="T8" fmla="*/ 2147483647 w 125"/>
              <a:gd name="T9" fmla="*/ 2147483647 h 158"/>
              <a:gd name="T10" fmla="*/ 2147483647 w 125"/>
              <a:gd name="T11" fmla="*/ 2147483647 h 158"/>
              <a:gd name="T12" fmla="*/ 2147483647 w 125"/>
              <a:gd name="T13" fmla="*/ 2147483647 h 158"/>
              <a:gd name="T14" fmla="*/ 2147483647 w 125"/>
              <a:gd name="T15" fmla="*/ 2147483647 h 158"/>
              <a:gd name="T16" fmla="*/ 2147483647 w 125"/>
              <a:gd name="T17" fmla="*/ 2147483647 h 158"/>
              <a:gd name="T18" fmla="*/ 2147483647 w 125"/>
              <a:gd name="T19" fmla="*/ 2147483647 h 158"/>
              <a:gd name="T20" fmla="*/ 2147483647 w 125"/>
              <a:gd name="T21" fmla="*/ 2147483647 h 158"/>
              <a:gd name="T22" fmla="*/ 2147483647 w 125"/>
              <a:gd name="T23" fmla="*/ 0 h 15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5"/>
              <a:gd name="T37" fmla="*/ 0 h 158"/>
              <a:gd name="T38" fmla="*/ 125 w 125"/>
              <a:gd name="T39" fmla="*/ 158 h 15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5" h="158">
                <a:moveTo>
                  <a:pt x="0" y="158"/>
                </a:moveTo>
                <a:lnTo>
                  <a:pt x="0" y="158"/>
                </a:lnTo>
                <a:lnTo>
                  <a:pt x="2" y="142"/>
                </a:lnTo>
                <a:lnTo>
                  <a:pt x="6" y="128"/>
                </a:lnTo>
                <a:lnTo>
                  <a:pt x="9" y="113"/>
                </a:lnTo>
                <a:lnTo>
                  <a:pt x="15" y="101"/>
                </a:lnTo>
                <a:lnTo>
                  <a:pt x="26" y="75"/>
                </a:lnTo>
                <a:lnTo>
                  <a:pt x="42" y="54"/>
                </a:lnTo>
                <a:lnTo>
                  <a:pt x="60" y="36"/>
                </a:lnTo>
                <a:lnTo>
                  <a:pt x="80" y="20"/>
                </a:lnTo>
                <a:lnTo>
                  <a:pt x="101" y="9"/>
                </a:lnTo>
                <a:lnTo>
                  <a:pt x="125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6" name="Line 59"/>
          <p:cNvSpPr>
            <a:spLocks noChangeShapeType="1"/>
          </p:cNvSpPr>
          <p:nvPr/>
        </p:nvSpPr>
        <p:spPr bwMode="auto">
          <a:xfrm flipV="1">
            <a:off x="4079875" y="3348038"/>
            <a:ext cx="1588" cy="165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7" name="Line 60"/>
          <p:cNvSpPr>
            <a:spLocks noChangeShapeType="1"/>
          </p:cNvSpPr>
          <p:nvPr/>
        </p:nvSpPr>
        <p:spPr bwMode="auto">
          <a:xfrm flipV="1">
            <a:off x="4330700" y="4200525"/>
            <a:ext cx="1588" cy="904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8" name="Freeform 61"/>
          <p:cNvSpPr>
            <a:spLocks/>
          </p:cNvSpPr>
          <p:nvPr/>
        </p:nvSpPr>
        <p:spPr bwMode="auto">
          <a:xfrm>
            <a:off x="2447925" y="2917825"/>
            <a:ext cx="495300" cy="249238"/>
          </a:xfrm>
          <a:custGeom>
            <a:avLst/>
            <a:gdLst>
              <a:gd name="T0" fmla="*/ 2147483647 w 312"/>
              <a:gd name="T1" fmla="*/ 2147483647 h 157"/>
              <a:gd name="T2" fmla="*/ 2147483647 w 312"/>
              <a:gd name="T3" fmla="*/ 2147483647 h 157"/>
              <a:gd name="T4" fmla="*/ 2147483647 w 312"/>
              <a:gd name="T5" fmla="*/ 2147483647 h 157"/>
              <a:gd name="T6" fmla="*/ 2147483647 w 312"/>
              <a:gd name="T7" fmla="*/ 2147483647 h 157"/>
              <a:gd name="T8" fmla="*/ 2147483647 w 312"/>
              <a:gd name="T9" fmla="*/ 2147483647 h 157"/>
              <a:gd name="T10" fmla="*/ 2147483647 w 312"/>
              <a:gd name="T11" fmla="*/ 2147483647 h 157"/>
              <a:gd name="T12" fmla="*/ 2147483647 w 312"/>
              <a:gd name="T13" fmla="*/ 2147483647 h 157"/>
              <a:gd name="T14" fmla="*/ 2147483647 w 312"/>
              <a:gd name="T15" fmla="*/ 2147483647 h 157"/>
              <a:gd name="T16" fmla="*/ 2147483647 w 312"/>
              <a:gd name="T17" fmla="*/ 2147483647 h 157"/>
              <a:gd name="T18" fmla="*/ 2147483647 w 312"/>
              <a:gd name="T19" fmla="*/ 2147483647 h 157"/>
              <a:gd name="T20" fmla="*/ 2147483647 w 312"/>
              <a:gd name="T21" fmla="*/ 2147483647 h 157"/>
              <a:gd name="T22" fmla="*/ 2147483647 w 312"/>
              <a:gd name="T23" fmla="*/ 2147483647 h 157"/>
              <a:gd name="T24" fmla="*/ 2147483647 w 312"/>
              <a:gd name="T25" fmla="*/ 2147483647 h 157"/>
              <a:gd name="T26" fmla="*/ 2147483647 w 312"/>
              <a:gd name="T27" fmla="*/ 2147483647 h 157"/>
              <a:gd name="T28" fmla="*/ 2147483647 w 312"/>
              <a:gd name="T29" fmla="*/ 2147483647 h 157"/>
              <a:gd name="T30" fmla="*/ 2147483647 w 312"/>
              <a:gd name="T31" fmla="*/ 2147483647 h 157"/>
              <a:gd name="T32" fmla="*/ 2147483647 w 312"/>
              <a:gd name="T33" fmla="*/ 0 h 157"/>
              <a:gd name="T34" fmla="*/ 2147483647 w 312"/>
              <a:gd name="T35" fmla="*/ 0 h 157"/>
              <a:gd name="T36" fmla="*/ 2147483647 w 312"/>
              <a:gd name="T37" fmla="*/ 0 h 157"/>
              <a:gd name="T38" fmla="*/ 2147483647 w 312"/>
              <a:gd name="T39" fmla="*/ 0 h 157"/>
              <a:gd name="T40" fmla="*/ 2147483647 w 312"/>
              <a:gd name="T41" fmla="*/ 2147483647 h 157"/>
              <a:gd name="T42" fmla="*/ 2147483647 w 312"/>
              <a:gd name="T43" fmla="*/ 2147483647 h 157"/>
              <a:gd name="T44" fmla="*/ 2147483647 w 312"/>
              <a:gd name="T45" fmla="*/ 2147483647 h 157"/>
              <a:gd name="T46" fmla="*/ 2147483647 w 312"/>
              <a:gd name="T47" fmla="*/ 2147483647 h 157"/>
              <a:gd name="T48" fmla="*/ 2147483647 w 312"/>
              <a:gd name="T49" fmla="*/ 2147483647 h 157"/>
              <a:gd name="T50" fmla="*/ 2147483647 w 312"/>
              <a:gd name="T51" fmla="*/ 2147483647 h 157"/>
              <a:gd name="T52" fmla="*/ 2147483647 w 312"/>
              <a:gd name="T53" fmla="*/ 2147483647 h 157"/>
              <a:gd name="T54" fmla="*/ 2147483647 w 312"/>
              <a:gd name="T55" fmla="*/ 2147483647 h 157"/>
              <a:gd name="T56" fmla="*/ 2147483647 w 312"/>
              <a:gd name="T57" fmla="*/ 2147483647 h 157"/>
              <a:gd name="T58" fmla="*/ 2147483647 w 312"/>
              <a:gd name="T59" fmla="*/ 2147483647 h 157"/>
              <a:gd name="T60" fmla="*/ 2147483647 w 312"/>
              <a:gd name="T61" fmla="*/ 2147483647 h 157"/>
              <a:gd name="T62" fmla="*/ 2147483647 w 312"/>
              <a:gd name="T63" fmla="*/ 2147483647 h 157"/>
              <a:gd name="T64" fmla="*/ 2147483647 w 312"/>
              <a:gd name="T65" fmla="*/ 2147483647 h 157"/>
              <a:gd name="T66" fmla="*/ 0 w 312"/>
              <a:gd name="T67" fmla="*/ 2147483647 h 157"/>
              <a:gd name="T68" fmla="*/ 0 w 312"/>
              <a:gd name="T69" fmla="*/ 2147483647 h 15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12"/>
              <a:gd name="T106" fmla="*/ 0 h 157"/>
              <a:gd name="T107" fmla="*/ 312 w 312"/>
              <a:gd name="T108" fmla="*/ 157 h 15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12" h="157">
                <a:moveTo>
                  <a:pt x="312" y="157"/>
                </a:moveTo>
                <a:lnTo>
                  <a:pt x="312" y="157"/>
                </a:lnTo>
                <a:lnTo>
                  <a:pt x="310" y="141"/>
                </a:lnTo>
                <a:lnTo>
                  <a:pt x="309" y="125"/>
                </a:lnTo>
                <a:lnTo>
                  <a:pt x="305" y="110"/>
                </a:lnTo>
                <a:lnTo>
                  <a:pt x="300" y="96"/>
                </a:lnTo>
                <a:lnTo>
                  <a:pt x="292" y="81"/>
                </a:lnTo>
                <a:lnTo>
                  <a:pt x="285" y="69"/>
                </a:lnTo>
                <a:lnTo>
                  <a:pt x="276" y="56"/>
                </a:lnTo>
                <a:lnTo>
                  <a:pt x="265" y="45"/>
                </a:lnTo>
                <a:lnTo>
                  <a:pt x="255" y="36"/>
                </a:lnTo>
                <a:lnTo>
                  <a:pt x="244" y="27"/>
                </a:lnTo>
                <a:lnTo>
                  <a:pt x="229" y="18"/>
                </a:lnTo>
                <a:lnTo>
                  <a:pt x="217" y="13"/>
                </a:lnTo>
                <a:lnTo>
                  <a:pt x="202" y="7"/>
                </a:lnTo>
                <a:lnTo>
                  <a:pt x="188" y="4"/>
                </a:lnTo>
                <a:lnTo>
                  <a:pt x="172" y="0"/>
                </a:lnTo>
                <a:lnTo>
                  <a:pt x="155" y="0"/>
                </a:lnTo>
                <a:lnTo>
                  <a:pt x="139" y="0"/>
                </a:lnTo>
                <a:lnTo>
                  <a:pt x="125" y="4"/>
                </a:lnTo>
                <a:lnTo>
                  <a:pt x="109" y="7"/>
                </a:lnTo>
                <a:lnTo>
                  <a:pt x="94" y="13"/>
                </a:lnTo>
                <a:lnTo>
                  <a:pt x="82" y="18"/>
                </a:lnTo>
                <a:lnTo>
                  <a:pt x="69" y="27"/>
                </a:lnTo>
                <a:lnTo>
                  <a:pt x="56" y="36"/>
                </a:lnTo>
                <a:lnTo>
                  <a:pt x="46" y="45"/>
                </a:lnTo>
                <a:lnTo>
                  <a:pt x="35" y="56"/>
                </a:lnTo>
                <a:lnTo>
                  <a:pt x="26" y="69"/>
                </a:lnTo>
                <a:lnTo>
                  <a:pt x="18" y="81"/>
                </a:lnTo>
                <a:lnTo>
                  <a:pt x="11" y="96"/>
                </a:lnTo>
                <a:lnTo>
                  <a:pt x="6" y="110"/>
                </a:lnTo>
                <a:lnTo>
                  <a:pt x="2" y="125"/>
                </a:lnTo>
                <a:lnTo>
                  <a:pt x="0" y="141"/>
                </a:lnTo>
                <a:lnTo>
                  <a:pt x="0" y="157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9" name="Freeform 62"/>
          <p:cNvSpPr>
            <a:spLocks/>
          </p:cNvSpPr>
          <p:nvPr/>
        </p:nvSpPr>
        <p:spPr bwMode="auto">
          <a:xfrm>
            <a:off x="3833813" y="3616325"/>
            <a:ext cx="495300" cy="249238"/>
          </a:xfrm>
          <a:custGeom>
            <a:avLst/>
            <a:gdLst>
              <a:gd name="T0" fmla="*/ 2147483647 w 312"/>
              <a:gd name="T1" fmla="*/ 2147483647 h 157"/>
              <a:gd name="T2" fmla="*/ 2147483647 w 312"/>
              <a:gd name="T3" fmla="*/ 2147483647 h 157"/>
              <a:gd name="T4" fmla="*/ 2147483647 w 312"/>
              <a:gd name="T5" fmla="*/ 2147483647 h 157"/>
              <a:gd name="T6" fmla="*/ 2147483647 w 312"/>
              <a:gd name="T7" fmla="*/ 2147483647 h 157"/>
              <a:gd name="T8" fmla="*/ 2147483647 w 312"/>
              <a:gd name="T9" fmla="*/ 2147483647 h 157"/>
              <a:gd name="T10" fmla="*/ 2147483647 w 312"/>
              <a:gd name="T11" fmla="*/ 2147483647 h 157"/>
              <a:gd name="T12" fmla="*/ 2147483647 w 312"/>
              <a:gd name="T13" fmla="*/ 2147483647 h 157"/>
              <a:gd name="T14" fmla="*/ 2147483647 w 312"/>
              <a:gd name="T15" fmla="*/ 2147483647 h 157"/>
              <a:gd name="T16" fmla="*/ 2147483647 w 312"/>
              <a:gd name="T17" fmla="*/ 2147483647 h 157"/>
              <a:gd name="T18" fmla="*/ 2147483647 w 312"/>
              <a:gd name="T19" fmla="*/ 2147483647 h 157"/>
              <a:gd name="T20" fmla="*/ 2147483647 w 312"/>
              <a:gd name="T21" fmla="*/ 2147483647 h 157"/>
              <a:gd name="T22" fmla="*/ 2147483647 w 312"/>
              <a:gd name="T23" fmla="*/ 2147483647 h 157"/>
              <a:gd name="T24" fmla="*/ 2147483647 w 312"/>
              <a:gd name="T25" fmla="*/ 2147483647 h 157"/>
              <a:gd name="T26" fmla="*/ 2147483647 w 312"/>
              <a:gd name="T27" fmla="*/ 2147483647 h 157"/>
              <a:gd name="T28" fmla="*/ 2147483647 w 312"/>
              <a:gd name="T29" fmla="*/ 2147483647 h 157"/>
              <a:gd name="T30" fmla="*/ 2147483647 w 312"/>
              <a:gd name="T31" fmla="*/ 2147483647 h 157"/>
              <a:gd name="T32" fmla="*/ 2147483647 w 312"/>
              <a:gd name="T33" fmla="*/ 0 h 157"/>
              <a:gd name="T34" fmla="*/ 2147483647 w 312"/>
              <a:gd name="T35" fmla="*/ 0 h 157"/>
              <a:gd name="T36" fmla="*/ 2147483647 w 312"/>
              <a:gd name="T37" fmla="*/ 0 h 157"/>
              <a:gd name="T38" fmla="*/ 2147483647 w 312"/>
              <a:gd name="T39" fmla="*/ 0 h 157"/>
              <a:gd name="T40" fmla="*/ 2147483647 w 312"/>
              <a:gd name="T41" fmla="*/ 2147483647 h 157"/>
              <a:gd name="T42" fmla="*/ 2147483647 w 312"/>
              <a:gd name="T43" fmla="*/ 2147483647 h 157"/>
              <a:gd name="T44" fmla="*/ 2147483647 w 312"/>
              <a:gd name="T45" fmla="*/ 2147483647 h 157"/>
              <a:gd name="T46" fmla="*/ 2147483647 w 312"/>
              <a:gd name="T47" fmla="*/ 2147483647 h 157"/>
              <a:gd name="T48" fmla="*/ 2147483647 w 312"/>
              <a:gd name="T49" fmla="*/ 2147483647 h 157"/>
              <a:gd name="T50" fmla="*/ 2147483647 w 312"/>
              <a:gd name="T51" fmla="*/ 2147483647 h 157"/>
              <a:gd name="T52" fmla="*/ 2147483647 w 312"/>
              <a:gd name="T53" fmla="*/ 2147483647 h 157"/>
              <a:gd name="T54" fmla="*/ 2147483647 w 312"/>
              <a:gd name="T55" fmla="*/ 2147483647 h 157"/>
              <a:gd name="T56" fmla="*/ 2147483647 w 312"/>
              <a:gd name="T57" fmla="*/ 2147483647 h 157"/>
              <a:gd name="T58" fmla="*/ 2147483647 w 312"/>
              <a:gd name="T59" fmla="*/ 2147483647 h 157"/>
              <a:gd name="T60" fmla="*/ 2147483647 w 312"/>
              <a:gd name="T61" fmla="*/ 2147483647 h 157"/>
              <a:gd name="T62" fmla="*/ 2147483647 w 312"/>
              <a:gd name="T63" fmla="*/ 2147483647 h 157"/>
              <a:gd name="T64" fmla="*/ 2147483647 w 312"/>
              <a:gd name="T65" fmla="*/ 2147483647 h 157"/>
              <a:gd name="T66" fmla="*/ 2147483647 w 312"/>
              <a:gd name="T67" fmla="*/ 2147483647 h 157"/>
              <a:gd name="T68" fmla="*/ 0 w 312"/>
              <a:gd name="T69" fmla="*/ 2147483647 h 15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12"/>
              <a:gd name="T106" fmla="*/ 0 h 157"/>
              <a:gd name="T107" fmla="*/ 312 w 312"/>
              <a:gd name="T108" fmla="*/ 157 h 15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12" h="157">
                <a:moveTo>
                  <a:pt x="312" y="157"/>
                </a:moveTo>
                <a:lnTo>
                  <a:pt x="312" y="157"/>
                </a:lnTo>
                <a:lnTo>
                  <a:pt x="312" y="141"/>
                </a:lnTo>
                <a:lnTo>
                  <a:pt x="310" y="124"/>
                </a:lnTo>
                <a:lnTo>
                  <a:pt x="306" y="110"/>
                </a:lnTo>
                <a:lnTo>
                  <a:pt x="301" y="96"/>
                </a:lnTo>
                <a:lnTo>
                  <a:pt x="294" y="81"/>
                </a:lnTo>
                <a:lnTo>
                  <a:pt x="286" y="69"/>
                </a:lnTo>
                <a:lnTo>
                  <a:pt x="277" y="58"/>
                </a:lnTo>
                <a:lnTo>
                  <a:pt x="267" y="45"/>
                </a:lnTo>
                <a:lnTo>
                  <a:pt x="256" y="36"/>
                </a:lnTo>
                <a:lnTo>
                  <a:pt x="243" y="27"/>
                </a:lnTo>
                <a:lnTo>
                  <a:pt x="231" y="18"/>
                </a:lnTo>
                <a:lnTo>
                  <a:pt x="218" y="13"/>
                </a:lnTo>
                <a:lnTo>
                  <a:pt x="204" y="7"/>
                </a:lnTo>
                <a:lnTo>
                  <a:pt x="187" y="4"/>
                </a:lnTo>
                <a:lnTo>
                  <a:pt x="173" y="0"/>
                </a:lnTo>
                <a:lnTo>
                  <a:pt x="157" y="0"/>
                </a:lnTo>
                <a:lnTo>
                  <a:pt x="140" y="0"/>
                </a:lnTo>
                <a:lnTo>
                  <a:pt x="124" y="4"/>
                </a:lnTo>
                <a:lnTo>
                  <a:pt x="110" y="7"/>
                </a:lnTo>
                <a:lnTo>
                  <a:pt x="95" y="13"/>
                </a:lnTo>
                <a:lnTo>
                  <a:pt x="83" y="18"/>
                </a:lnTo>
                <a:lnTo>
                  <a:pt x="68" y="27"/>
                </a:lnTo>
                <a:lnTo>
                  <a:pt x="58" y="36"/>
                </a:lnTo>
                <a:lnTo>
                  <a:pt x="47" y="45"/>
                </a:lnTo>
                <a:lnTo>
                  <a:pt x="36" y="58"/>
                </a:lnTo>
                <a:lnTo>
                  <a:pt x="27" y="69"/>
                </a:lnTo>
                <a:lnTo>
                  <a:pt x="20" y="81"/>
                </a:lnTo>
                <a:lnTo>
                  <a:pt x="12" y="96"/>
                </a:lnTo>
                <a:lnTo>
                  <a:pt x="7" y="110"/>
                </a:lnTo>
                <a:lnTo>
                  <a:pt x="3" y="124"/>
                </a:lnTo>
                <a:lnTo>
                  <a:pt x="2" y="141"/>
                </a:lnTo>
                <a:lnTo>
                  <a:pt x="0" y="157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0" name="Freeform 63"/>
          <p:cNvSpPr>
            <a:spLocks/>
          </p:cNvSpPr>
          <p:nvPr/>
        </p:nvSpPr>
        <p:spPr bwMode="auto">
          <a:xfrm>
            <a:off x="4087813" y="4389438"/>
            <a:ext cx="495300" cy="249237"/>
          </a:xfrm>
          <a:custGeom>
            <a:avLst/>
            <a:gdLst>
              <a:gd name="T0" fmla="*/ 2147483647 w 312"/>
              <a:gd name="T1" fmla="*/ 2147483647 h 157"/>
              <a:gd name="T2" fmla="*/ 2147483647 w 312"/>
              <a:gd name="T3" fmla="*/ 2147483647 h 157"/>
              <a:gd name="T4" fmla="*/ 2147483647 w 312"/>
              <a:gd name="T5" fmla="*/ 2147483647 h 157"/>
              <a:gd name="T6" fmla="*/ 2147483647 w 312"/>
              <a:gd name="T7" fmla="*/ 2147483647 h 157"/>
              <a:gd name="T8" fmla="*/ 2147483647 w 312"/>
              <a:gd name="T9" fmla="*/ 2147483647 h 157"/>
              <a:gd name="T10" fmla="*/ 2147483647 w 312"/>
              <a:gd name="T11" fmla="*/ 2147483647 h 157"/>
              <a:gd name="T12" fmla="*/ 2147483647 w 312"/>
              <a:gd name="T13" fmla="*/ 2147483647 h 157"/>
              <a:gd name="T14" fmla="*/ 2147483647 w 312"/>
              <a:gd name="T15" fmla="*/ 2147483647 h 157"/>
              <a:gd name="T16" fmla="*/ 2147483647 w 312"/>
              <a:gd name="T17" fmla="*/ 2147483647 h 157"/>
              <a:gd name="T18" fmla="*/ 2147483647 w 312"/>
              <a:gd name="T19" fmla="*/ 2147483647 h 157"/>
              <a:gd name="T20" fmla="*/ 2147483647 w 312"/>
              <a:gd name="T21" fmla="*/ 2147483647 h 157"/>
              <a:gd name="T22" fmla="*/ 2147483647 w 312"/>
              <a:gd name="T23" fmla="*/ 2147483647 h 157"/>
              <a:gd name="T24" fmla="*/ 2147483647 w 312"/>
              <a:gd name="T25" fmla="*/ 2147483647 h 157"/>
              <a:gd name="T26" fmla="*/ 2147483647 w 312"/>
              <a:gd name="T27" fmla="*/ 2147483647 h 157"/>
              <a:gd name="T28" fmla="*/ 2147483647 w 312"/>
              <a:gd name="T29" fmla="*/ 2147483647 h 157"/>
              <a:gd name="T30" fmla="*/ 2147483647 w 312"/>
              <a:gd name="T31" fmla="*/ 2147483647 h 157"/>
              <a:gd name="T32" fmla="*/ 2147483647 w 312"/>
              <a:gd name="T33" fmla="*/ 0 h 157"/>
              <a:gd name="T34" fmla="*/ 2147483647 w 312"/>
              <a:gd name="T35" fmla="*/ 0 h 157"/>
              <a:gd name="T36" fmla="*/ 2147483647 w 312"/>
              <a:gd name="T37" fmla="*/ 0 h 157"/>
              <a:gd name="T38" fmla="*/ 2147483647 w 312"/>
              <a:gd name="T39" fmla="*/ 0 h 157"/>
              <a:gd name="T40" fmla="*/ 2147483647 w 312"/>
              <a:gd name="T41" fmla="*/ 2147483647 h 157"/>
              <a:gd name="T42" fmla="*/ 2147483647 w 312"/>
              <a:gd name="T43" fmla="*/ 2147483647 h 157"/>
              <a:gd name="T44" fmla="*/ 2147483647 w 312"/>
              <a:gd name="T45" fmla="*/ 2147483647 h 157"/>
              <a:gd name="T46" fmla="*/ 2147483647 w 312"/>
              <a:gd name="T47" fmla="*/ 2147483647 h 157"/>
              <a:gd name="T48" fmla="*/ 2147483647 w 312"/>
              <a:gd name="T49" fmla="*/ 2147483647 h 157"/>
              <a:gd name="T50" fmla="*/ 2147483647 w 312"/>
              <a:gd name="T51" fmla="*/ 2147483647 h 157"/>
              <a:gd name="T52" fmla="*/ 2147483647 w 312"/>
              <a:gd name="T53" fmla="*/ 2147483647 h 157"/>
              <a:gd name="T54" fmla="*/ 2147483647 w 312"/>
              <a:gd name="T55" fmla="*/ 2147483647 h 157"/>
              <a:gd name="T56" fmla="*/ 2147483647 w 312"/>
              <a:gd name="T57" fmla="*/ 2147483647 h 157"/>
              <a:gd name="T58" fmla="*/ 2147483647 w 312"/>
              <a:gd name="T59" fmla="*/ 2147483647 h 157"/>
              <a:gd name="T60" fmla="*/ 2147483647 w 312"/>
              <a:gd name="T61" fmla="*/ 2147483647 h 157"/>
              <a:gd name="T62" fmla="*/ 2147483647 w 312"/>
              <a:gd name="T63" fmla="*/ 2147483647 h 157"/>
              <a:gd name="T64" fmla="*/ 2147483647 w 312"/>
              <a:gd name="T65" fmla="*/ 2147483647 h 157"/>
              <a:gd name="T66" fmla="*/ 0 w 312"/>
              <a:gd name="T67" fmla="*/ 2147483647 h 157"/>
              <a:gd name="T68" fmla="*/ 0 w 312"/>
              <a:gd name="T69" fmla="*/ 2147483647 h 15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12"/>
              <a:gd name="T106" fmla="*/ 0 h 157"/>
              <a:gd name="T107" fmla="*/ 312 w 312"/>
              <a:gd name="T108" fmla="*/ 157 h 15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12" h="157">
                <a:moveTo>
                  <a:pt x="312" y="157"/>
                </a:moveTo>
                <a:lnTo>
                  <a:pt x="312" y="157"/>
                </a:lnTo>
                <a:lnTo>
                  <a:pt x="310" y="140"/>
                </a:lnTo>
                <a:lnTo>
                  <a:pt x="308" y="124"/>
                </a:lnTo>
                <a:lnTo>
                  <a:pt x="305" y="110"/>
                </a:lnTo>
                <a:lnTo>
                  <a:pt x="299" y="95"/>
                </a:lnTo>
                <a:lnTo>
                  <a:pt x="292" y="81"/>
                </a:lnTo>
                <a:lnTo>
                  <a:pt x="285" y="68"/>
                </a:lnTo>
                <a:lnTo>
                  <a:pt x="276" y="57"/>
                </a:lnTo>
                <a:lnTo>
                  <a:pt x="265" y="45"/>
                </a:lnTo>
                <a:lnTo>
                  <a:pt x="254" y="36"/>
                </a:lnTo>
                <a:lnTo>
                  <a:pt x="244" y="27"/>
                </a:lnTo>
                <a:lnTo>
                  <a:pt x="229" y="18"/>
                </a:lnTo>
                <a:lnTo>
                  <a:pt x="217" y="12"/>
                </a:lnTo>
                <a:lnTo>
                  <a:pt x="202" y="7"/>
                </a:lnTo>
                <a:lnTo>
                  <a:pt x="188" y="3"/>
                </a:lnTo>
                <a:lnTo>
                  <a:pt x="171" y="0"/>
                </a:lnTo>
                <a:lnTo>
                  <a:pt x="155" y="0"/>
                </a:lnTo>
                <a:lnTo>
                  <a:pt x="139" y="0"/>
                </a:lnTo>
                <a:lnTo>
                  <a:pt x="125" y="3"/>
                </a:lnTo>
                <a:lnTo>
                  <a:pt x="108" y="7"/>
                </a:lnTo>
                <a:lnTo>
                  <a:pt x="94" y="12"/>
                </a:lnTo>
                <a:lnTo>
                  <a:pt x="81" y="18"/>
                </a:lnTo>
                <a:lnTo>
                  <a:pt x="69" y="27"/>
                </a:lnTo>
                <a:lnTo>
                  <a:pt x="56" y="36"/>
                </a:lnTo>
                <a:lnTo>
                  <a:pt x="45" y="45"/>
                </a:lnTo>
                <a:lnTo>
                  <a:pt x="35" y="57"/>
                </a:lnTo>
                <a:lnTo>
                  <a:pt x="25" y="68"/>
                </a:lnTo>
                <a:lnTo>
                  <a:pt x="18" y="81"/>
                </a:lnTo>
                <a:lnTo>
                  <a:pt x="11" y="95"/>
                </a:lnTo>
                <a:lnTo>
                  <a:pt x="6" y="110"/>
                </a:lnTo>
                <a:lnTo>
                  <a:pt x="2" y="124"/>
                </a:lnTo>
                <a:lnTo>
                  <a:pt x="0" y="140"/>
                </a:lnTo>
                <a:lnTo>
                  <a:pt x="0" y="157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1" name="Freeform 64"/>
          <p:cNvSpPr>
            <a:spLocks/>
          </p:cNvSpPr>
          <p:nvPr/>
        </p:nvSpPr>
        <p:spPr bwMode="auto">
          <a:xfrm>
            <a:off x="4337050" y="5167313"/>
            <a:ext cx="495300" cy="246062"/>
          </a:xfrm>
          <a:custGeom>
            <a:avLst/>
            <a:gdLst>
              <a:gd name="T0" fmla="*/ 2147483647 w 312"/>
              <a:gd name="T1" fmla="*/ 2147483647 h 155"/>
              <a:gd name="T2" fmla="*/ 2147483647 w 312"/>
              <a:gd name="T3" fmla="*/ 2147483647 h 155"/>
              <a:gd name="T4" fmla="*/ 2147483647 w 312"/>
              <a:gd name="T5" fmla="*/ 2147483647 h 155"/>
              <a:gd name="T6" fmla="*/ 2147483647 w 312"/>
              <a:gd name="T7" fmla="*/ 2147483647 h 155"/>
              <a:gd name="T8" fmla="*/ 2147483647 w 312"/>
              <a:gd name="T9" fmla="*/ 2147483647 h 155"/>
              <a:gd name="T10" fmla="*/ 2147483647 w 312"/>
              <a:gd name="T11" fmla="*/ 2147483647 h 155"/>
              <a:gd name="T12" fmla="*/ 2147483647 w 312"/>
              <a:gd name="T13" fmla="*/ 2147483647 h 155"/>
              <a:gd name="T14" fmla="*/ 2147483647 w 312"/>
              <a:gd name="T15" fmla="*/ 2147483647 h 155"/>
              <a:gd name="T16" fmla="*/ 2147483647 w 312"/>
              <a:gd name="T17" fmla="*/ 2147483647 h 155"/>
              <a:gd name="T18" fmla="*/ 2147483647 w 312"/>
              <a:gd name="T19" fmla="*/ 2147483647 h 155"/>
              <a:gd name="T20" fmla="*/ 2147483647 w 312"/>
              <a:gd name="T21" fmla="*/ 2147483647 h 155"/>
              <a:gd name="T22" fmla="*/ 2147483647 w 312"/>
              <a:gd name="T23" fmla="*/ 2147483647 h 155"/>
              <a:gd name="T24" fmla="*/ 2147483647 w 312"/>
              <a:gd name="T25" fmla="*/ 2147483647 h 155"/>
              <a:gd name="T26" fmla="*/ 2147483647 w 312"/>
              <a:gd name="T27" fmla="*/ 2147483647 h 155"/>
              <a:gd name="T28" fmla="*/ 2147483647 w 312"/>
              <a:gd name="T29" fmla="*/ 2147483647 h 155"/>
              <a:gd name="T30" fmla="*/ 2147483647 w 312"/>
              <a:gd name="T31" fmla="*/ 2147483647 h 155"/>
              <a:gd name="T32" fmla="*/ 2147483647 w 312"/>
              <a:gd name="T33" fmla="*/ 0 h 155"/>
              <a:gd name="T34" fmla="*/ 2147483647 w 312"/>
              <a:gd name="T35" fmla="*/ 0 h 155"/>
              <a:gd name="T36" fmla="*/ 2147483647 w 312"/>
              <a:gd name="T37" fmla="*/ 0 h 155"/>
              <a:gd name="T38" fmla="*/ 2147483647 w 312"/>
              <a:gd name="T39" fmla="*/ 0 h 155"/>
              <a:gd name="T40" fmla="*/ 2147483647 w 312"/>
              <a:gd name="T41" fmla="*/ 2147483647 h 155"/>
              <a:gd name="T42" fmla="*/ 2147483647 w 312"/>
              <a:gd name="T43" fmla="*/ 2147483647 h 155"/>
              <a:gd name="T44" fmla="*/ 2147483647 w 312"/>
              <a:gd name="T45" fmla="*/ 2147483647 h 155"/>
              <a:gd name="T46" fmla="*/ 2147483647 w 312"/>
              <a:gd name="T47" fmla="*/ 2147483647 h 155"/>
              <a:gd name="T48" fmla="*/ 2147483647 w 312"/>
              <a:gd name="T49" fmla="*/ 2147483647 h 155"/>
              <a:gd name="T50" fmla="*/ 2147483647 w 312"/>
              <a:gd name="T51" fmla="*/ 2147483647 h 155"/>
              <a:gd name="T52" fmla="*/ 2147483647 w 312"/>
              <a:gd name="T53" fmla="*/ 2147483647 h 155"/>
              <a:gd name="T54" fmla="*/ 2147483647 w 312"/>
              <a:gd name="T55" fmla="*/ 2147483647 h 155"/>
              <a:gd name="T56" fmla="*/ 2147483647 w 312"/>
              <a:gd name="T57" fmla="*/ 2147483647 h 155"/>
              <a:gd name="T58" fmla="*/ 2147483647 w 312"/>
              <a:gd name="T59" fmla="*/ 2147483647 h 155"/>
              <a:gd name="T60" fmla="*/ 2147483647 w 312"/>
              <a:gd name="T61" fmla="*/ 2147483647 h 155"/>
              <a:gd name="T62" fmla="*/ 2147483647 w 312"/>
              <a:gd name="T63" fmla="*/ 2147483647 h 155"/>
              <a:gd name="T64" fmla="*/ 2147483647 w 312"/>
              <a:gd name="T65" fmla="*/ 2147483647 h 155"/>
              <a:gd name="T66" fmla="*/ 2147483647 w 312"/>
              <a:gd name="T67" fmla="*/ 2147483647 h 155"/>
              <a:gd name="T68" fmla="*/ 0 w 312"/>
              <a:gd name="T69" fmla="*/ 2147483647 h 1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12"/>
              <a:gd name="T106" fmla="*/ 0 h 155"/>
              <a:gd name="T107" fmla="*/ 312 w 312"/>
              <a:gd name="T108" fmla="*/ 155 h 15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12" h="155">
                <a:moveTo>
                  <a:pt x="312" y="155"/>
                </a:moveTo>
                <a:lnTo>
                  <a:pt x="312" y="155"/>
                </a:lnTo>
                <a:lnTo>
                  <a:pt x="312" y="141"/>
                </a:lnTo>
                <a:lnTo>
                  <a:pt x="310" y="124"/>
                </a:lnTo>
                <a:lnTo>
                  <a:pt x="305" y="110"/>
                </a:lnTo>
                <a:lnTo>
                  <a:pt x="299" y="96"/>
                </a:lnTo>
                <a:lnTo>
                  <a:pt x="294" y="81"/>
                </a:lnTo>
                <a:lnTo>
                  <a:pt x="287" y="69"/>
                </a:lnTo>
                <a:lnTo>
                  <a:pt x="278" y="56"/>
                </a:lnTo>
                <a:lnTo>
                  <a:pt x="267" y="45"/>
                </a:lnTo>
                <a:lnTo>
                  <a:pt x="256" y="36"/>
                </a:lnTo>
                <a:lnTo>
                  <a:pt x="243" y="27"/>
                </a:lnTo>
                <a:lnTo>
                  <a:pt x="231" y="18"/>
                </a:lnTo>
                <a:lnTo>
                  <a:pt x="216" y="13"/>
                </a:lnTo>
                <a:lnTo>
                  <a:pt x="202" y="7"/>
                </a:lnTo>
                <a:lnTo>
                  <a:pt x="188" y="4"/>
                </a:lnTo>
                <a:lnTo>
                  <a:pt x="173" y="0"/>
                </a:lnTo>
                <a:lnTo>
                  <a:pt x="157" y="0"/>
                </a:lnTo>
                <a:lnTo>
                  <a:pt x="141" y="0"/>
                </a:lnTo>
                <a:lnTo>
                  <a:pt x="124" y="4"/>
                </a:lnTo>
                <a:lnTo>
                  <a:pt x="110" y="7"/>
                </a:lnTo>
                <a:lnTo>
                  <a:pt x="96" y="13"/>
                </a:lnTo>
                <a:lnTo>
                  <a:pt x="81" y="18"/>
                </a:lnTo>
                <a:lnTo>
                  <a:pt x="69" y="27"/>
                </a:lnTo>
                <a:lnTo>
                  <a:pt x="58" y="36"/>
                </a:lnTo>
                <a:lnTo>
                  <a:pt x="45" y="45"/>
                </a:lnTo>
                <a:lnTo>
                  <a:pt x="36" y="56"/>
                </a:lnTo>
                <a:lnTo>
                  <a:pt x="27" y="69"/>
                </a:lnTo>
                <a:lnTo>
                  <a:pt x="20" y="81"/>
                </a:lnTo>
                <a:lnTo>
                  <a:pt x="13" y="96"/>
                </a:lnTo>
                <a:lnTo>
                  <a:pt x="7" y="110"/>
                </a:lnTo>
                <a:lnTo>
                  <a:pt x="4" y="124"/>
                </a:lnTo>
                <a:lnTo>
                  <a:pt x="2" y="141"/>
                </a:lnTo>
                <a:lnTo>
                  <a:pt x="0" y="15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2" name="Line 65"/>
          <p:cNvSpPr>
            <a:spLocks noChangeShapeType="1"/>
          </p:cNvSpPr>
          <p:nvPr/>
        </p:nvSpPr>
        <p:spPr bwMode="auto">
          <a:xfrm flipV="1">
            <a:off x="4576763" y="4964113"/>
            <a:ext cx="1587" cy="952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3" name="Line 66"/>
          <p:cNvSpPr>
            <a:spLocks noChangeShapeType="1"/>
          </p:cNvSpPr>
          <p:nvPr/>
        </p:nvSpPr>
        <p:spPr bwMode="auto">
          <a:xfrm flipV="1">
            <a:off x="4829175" y="5759450"/>
            <a:ext cx="1588" cy="920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4" name="Freeform 67"/>
          <p:cNvSpPr>
            <a:spLocks/>
          </p:cNvSpPr>
          <p:nvPr/>
        </p:nvSpPr>
        <p:spPr bwMode="auto">
          <a:xfrm>
            <a:off x="3922713" y="2946400"/>
            <a:ext cx="93662" cy="131763"/>
          </a:xfrm>
          <a:custGeom>
            <a:avLst/>
            <a:gdLst>
              <a:gd name="T0" fmla="*/ 2147483647 w 59"/>
              <a:gd name="T1" fmla="*/ 2147483647 h 83"/>
              <a:gd name="T2" fmla="*/ 2147483647 w 59"/>
              <a:gd name="T3" fmla="*/ 0 h 83"/>
              <a:gd name="T4" fmla="*/ 2147483647 w 59"/>
              <a:gd name="T5" fmla="*/ 0 h 83"/>
              <a:gd name="T6" fmla="*/ 2147483647 w 59"/>
              <a:gd name="T7" fmla="*/ 0 h 83"/>
              <a:gd name="T8" fmla="*/ 2147483647 w 59"/>
              <a:gd name="T9" fmla="*/ 2147483647 h 83"/>
              <a:gd name="T10" fmla="*/ 2147483647 w 59"/>
              <a:gd name="T11" fmla="*/ 2147483647 h 83"/>
              <a:gd name="T12" fmla="*/ 2147483647 w 59"/>
              <a:gd name="T13" fmla="*/ 2147483647 h 83"/>
              <a:gd name="T14" fmla="*/ 2147483647 w 59"/>
              <a:gd name="T15" fmla="*/ 2147483647 h 83"/>
              <a:gd name="T16" fmla="*/ 0 w 59"/>
              <a:gd name="T17" fmla="*/ 2147483647 h 83"/>
              <a:gd name="T18" fmla="*/ 0 w 59"/>
              <a:gd name="T19" fmla="*/ 2147483647 h 83"/>
              <a:gd name="T20" fmla="*/ 2147483647 w 59"/>
              <a:gd name="T21" fmla="*/ 2147483647 h 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9"/>
              <a:gd name="T34" fmla="*/ 0 h 83"/>
              <a:gd name="T35" fmla="*/ 59 w 59"/>
              <a:gd name="T36" fmla="*/ 83 h 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9" h="83">
                <a:moveTo>
                  <a:pt x="29" y="25"/>
                </a:moveTo>
                <a:lnTo>
                  <a:pt x="41" y="0"/>
                </a:lnTo>
                <a:lnTo>
                  <a:pt x="43" y="0"/>
                </a:lnTo>
                <a:lnTo>
                  <a:pt x="50" y="36"/>
                </a:lnTo>
                <a:lnTo>
                  <a:pt x="59" y="83"/>
                </a:lnTo>
                <a:lnTo>
                  <a:pt x="27" y="51"/>
                </a:lnTo>
                <a:lnTo>
                  <a:pt x="0" y="25"/>
                </a:lnTo>
                <a:lnTo>
                  <a:pt x="0" y="24"/>
                </a:lnTo>
                <a:lnTo>
                  <a:pt x="29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5" name="Freeform 68"/>
          <p:cNvSpPr>
            <a:spLocks/>
          </p:cNvSpPr>
          <p:nvPr/>
        </p:nvSpPr>
        <p:spPr bwMode="auto">
          <a:xfrm>
            <a:off x="2981325" y="2870200"/>
            <a:ext cx="131763" cy="76200"/>
          </a:xfrm>
          <a:custGeom>
            <a:avLst/>
            <a:gdLst>
              <a:gd name="T0" fmla="*/ 2147483647 w 83"/>
              <a:gd name="T1" fmla="*/ 2147483647 h 48"/>
              <a:gd name="T2" fmla="*/ 0 w 83"/>
              <a:gd name="T3" fmla="*/ 0 h 48"/>
              <a:gd name="T4" fmla="*/ 2147483647 w 83"/>
              <a:gd name="T5" fmla="*/ 0 h 48"/>
              <a:gd name="T6" fmla="*/ 2147483647 w 83"/>
              <a:gd name="T7" fmla="*/ 0 h 48"/>
              <a:gd name="T8" fmla="*/ 2147483647 w 83"/>
              <a:gd name="T9" fmla="*/ 2147483647 h 48"/>
              <a:gd name="T10" fmla="*/ 2147483647 w 83"/>
              <a:gd name="T11" fmla="*/ 2147483647 h 48"/>
              <a:gd name="T12" fmla="*/ 2147483647 w 83"/>
              <a:gd name="T13" fmla="*/ 2147483647 h 48"/>
              <a:gd name="T14" fmla="*/ 2147483647 w 83"/>
              <a:gd name="T15" fmla="*/ 2147483647 h 48"/>
              <a:gd name="T16" fmla="*/ 2147483647 w 83"/>
              <a:gd name="T17" fmla="*/ 2147483647 h 48"/>
              <a:gd name="T18" fmla="*/ 0 w 83"/>
              <a:gd name="T19" fmla="*/ 2147483647 h 48"/>
              <a:gd name="T20" fmla="*/ 2147483647 w 83"/>
              <a:gd name="T21" fmla="*/ 2147483647 h 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3"/>
              <a:gd name="T34" fmla="*/ 0 h 48"/>
              <a:gd name="T35" fmla="*/ 83 w 83"/>
              <a:gd name="T36" fmla="*/ 48 h 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3" h="48">
                <a:moveTo>
                  <a:pt x="16" y="23"/>
                </a:moveTo>
                <a:lnTo>
                  <a:pt x="0" y="0"/>
                </a:lnTo>
                <a:lnTo>
                  <a:pt x="2" y="0"/>
                </a:lnTo>
                <a:lnTo>
                  <a:pt x="36" y="10"/>
                </a:lnTo>
                <a:lnTo>
                  <a:pt x="83" y="23"/>
                </a:lnTo>
                <a:lnTo>
                  <a:pt x="36" y="37"/>
                </a:lnTo>
                <a:lnTo>
                  <a:pt x="2" y="48"/>
                </a:lnTo>
                <a:lnTo>
                  <a:pt x="0" y="48"/>
                </a:lnTo>
                <a:lnTo>
                  <a:pt x="16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6" name="Freeform 69"/>
          <p:cNvSpPr>
            <a:spLocks/>
          </p:cNvSpPr>
          <p:nvPr/>
        </p:nvSpPr>
        <p:spPr bwMode="auto">
          <a:xfrm>
            <a:off x="4043363" y="3463925"/>
            <a:ext cx="79375" cy="130175"/>
          </a:xfrm>
          <a:custGeom>
            <a:avLst/>
            <a:gdLst>
              <a:gd name="T0" fmla="*/ 2147483647 w 50"/>
              <a:gd name="T1" fmla="*/ 2147483647 h 82"/>
              <a:gd name="T2" fmla="*/ 2147483647 w 50"/>
              <a:gd name="T3" fmla="*/ 0 h 82"/>
              <a:gd name="T4" fmla="*/ 2147483647 w 50"/>
              <a:gd name="T5" fmla="*/ 2147483647 h 82"/>
              <a:gd name="T6" fmla="*/ 2147483647 w 50"/>
              <a:gd name="T7" fmla="*/ 2147483647 h 82"/>
              <a:gd name="T8" fmla="*/ 2147483647 w 50"/>
              <a:gd name="T9" fmla="*/ 2147483647 h 82"/>
              <a:gd name="T10" fmla="*/ 2147483647 w 50"/>
              <a:gd name="T11" fmla="*/ 2147483647 h 82"/>
              <a:gd name="T12" fmla="*/ 2147483647 w 50"/>
              <a:gd name="T13" fmla="*/ 2147483647 h 82"/>
              <a:gd name="T14" fmla="*/ 2147483647 w 50"/>
              <a:gd name="T15" fmla="*/ 2147483647 h 82"/>
              <a:gd name="T16" fmla="*/ 0 w 50"/>
              <a:gd name="T17" fmla="*/ 2147483647 h 82"/>
              <a:gd name="T18" fmla="*/ 2147483647 w 50"/>
              <a:gd name="T19" fmla="*/ 0 h 82"/>
              <a:gd name="T20" fmla="*/ 2147483647 w 50"/>
              <a:gd name="T21" fmla="*/ 2147483647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82"/>
              <a:gd name="T35" fmla="*/ 50 w 50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82">
                <a:moveTo>
                  <a:pt x="25" y="15"/>
                </a:moveTo>
                <a:lnTo>
                  <a:pt x="48" y="0"/>
                </a:lnTo>
                <a:lnTo>
                  <a:pt x="50" y="2"/>
                </a:lnTo>
                <a:lnTo>
                  <a:pt x="39" y="37"/>
                </a:lnTo>
                <a:lnTo>
                  <a:pt x="25" y="82"/>
                </a:lnTo>
                <a:lnTo>
                  <a:pt x="12" y="37"/>
                </a:lnTo>
                <a:lnTo>
                  <a:pt x="0" y="2"/>
                </a:lnTo>
                <a:lnTo>
                  <a:pt x="1" y="0"/>
                </a:lnTo>
                <a:lnTo>
                  <a:pt x="25" y="1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7" name="Freeform 70"/>
          <p:cNvSpPr>
            <a:spLocks/>
          </p:cNvSpPr>
          <p:nvPr/>
        </p:nvSpPr>
        <p:spPr bwMode="auto">
          <a:xfrm>
            <a:off x="2903538" y="3098800"/>
            <a:ext cx="80962" cy="128588"/>
          </a:xfrm>
          <a:custGeom>
            <a:avLst/>
            <a:gdLst>
              <a:gd name="T0" fmla="*/ 2147483647 w 51"/>
              <a:gd name="T1" fmla="*/ 2147483647 h 81"/>
              <a:gd name="T2" fmla="*/ 2147483647 w 51"/>
              <a:gd name="T3" fmla="*/ 0 h 81"/>
              <a:gd name="T4" fmla="*/ 2147483647 w 51"/>
              <a:gd name="T5" fmla="*/ 0 h 81"/>
              <a:gd name="T6" fmla="*/ 2147483647 w 51"/>
              <a:gd name="T7" fmla="*/ 0 h 81"/>
              <a:gd name="T8" fmla="*/ 2147483647 w 51"/>
              <a:gd name="T9" fmla="*/ 2147483647 h 81"/>
              <a:gd name="T10" fmla="*/ 2147483647 w 51"/>
              <a:gd name="T11" fmla="*/ 2147483647 h 81"/>
              <a:gd name="T12" fmla="*/ 2147483647 w 51"/>
              <a:gd name="T13" fmla="*/ 2147483647 h 81"/>
              <a:gd name="T14" fmla="*/ 2147483647 w 51"/>
              <a:gd name="T15" fmla="*/ 2147483647 h 81"/>
              <a:gd name="T16" fmla="*/ 0 w 51"/>
              <a:gd name="T17" fmla="*/ 0 h 81"/>
              <a:gd name="T18" fmla="*/ 0 w 51"/>
              <a:gd name="T19" fmla="*/ 0 h 81"/>
              <a:gd name="T20" fmla="*/ 2147483647 w 51"/>
              <a:gd name="T21" fmla="*/ 2147483647 h 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81"/>
              <a:gd name="T35" fmla="*/ 51 w 51"/>
              <a:gd name="T36" fmla="*/ 81 h 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81">
                <a:moveTo>
                  <a:pt x="25" y="14"/>
                </a:moveTo>
                <a:lnTo>
                  <a:pt x="49" y="0"/>
                </a:lnTo>
                <a:lnTo>
                  <a:pt x="51" y="0"/>
                </a:lnTo>
                <a:lnTo>
                  <a:pt x="38" y="36"/>
                </a:lnTo>
                <a:lnTo>
                  <a:pt x="25" y="81"/>
                </a:lnTo>
                <a:lnTo>
                  <a:pt x="11" y="36"/>
                </a:lnTo>
                <a:lnTo>
                  <a:pt x="0" y="0"/>
                </a:lnTo>
                <a:lnTo>
                  <a:pt x="25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8" name="Freeform 71"/>
          <p:cNvSpPr>
            <a:spLocks/>
          </p:cNvSpPr>
          <p:nvPr/>
        </p:nvSpPr>
        <p:spPr bwMode="auto">
          <a:xfrm>
            <a:off x="4294188" y="4246563"/>
            <a:ext cx="77787" cy="128587"/>
          </a:xfrm>
          <a:custGeom>
            <a:avLst/>
            <a:gdLst>
              <a:gd name="T0" fmla="*/ 2147483647 w 49"/>
              <a:gd name="T1" fmla="*/ 2147483647 h 81"/>
              <a:gd name="T2" fmla="*/ 2147483647 w 49"/>
              <a:gd name="T3" fmla="*/ 0 h 81"/>
              <a:gd name="T4" fmla="*/ 2147483647 w 49"/>
              <a:gd name="T5" fmla="*/ 0 h 81"/>
              <a:gd name="T6" fmla="*/ 2147483647 w 49"/>
              <a:gd name="T7" fmla="*/ 0 h 81"/>
              <a:gd name="T8" fmla="*/ 2147483647 w 49"/>
              <a:gd name="T9" fmla="*/ 2147483647 h 81"/>
              <a:gd name="T10" fmla="*/ 2147483647 w 49"/>
              <a:gd name="T11" fmla="*/ 2147483647 h 81"/>
              <a:gd name="T12" fmla="*/ 2147483647 w 49"/>
              <a:gd name="T13" fmla="*/ 2147483647 h 81"/>
              <a:gd name="T14" fmla="*/ 2147483647 w 49"/>
              <a:gd name="T15" fmla="*/ 2147483647 h 81"/>
              <a:gd name="T16" fmla="*/ 0 w 49"/>
              <a:gd name="T17" fmla="*/ 0 h 81"/>
              <a:gd name="T18" fmla="*/ 0 w 49"/>
              <a:gd name="T19" fmla="*/ 0 h 81"/>
              <a:gd name="T20" fmla="*/ 2147483647 w 49"/>
              <a:gd name="T21" fmla="*/ 2147483647 h 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"/>
              <a:gd name="T34" fmla="*/ 0 h 81"/>
              <a:gd name="T35" fmla="*/ 49 w 49"/>
              <a:gd name="T36" fmla="*/ 81 h 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" h="81">
                <a:moveTo>
                  <a:pt x="25" y="14"/>
                </a:moveTo>
                <a:lnTo>
                  <a:pt x="49" y="0"/>
                </a:lnTo>
                <a:lnTo>
                  <a:pt x="38" y="36"/>
                </a:lnTo>
                <a:lnTo>
                  <a:pt x="25" y="81"/>
                </a:lnTo>
                <a:lnTo>
                  <a:pt x="11" y="36"/>
                </a:lnTo>
                <a:lnTo>
                  <a:pt x="0" y="0"/>
                </a:lnTo>
                <a:lnTo>
                  <a:pt x="25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9" name="Freeform 72"/>
          <p:cNvSpPr>
            <a:spLocks/>
          </p:cNvSpPr>
          <p:nvPr/>
        </p:nvSpPr>
        <p:spPr bwMode="auto">
          <a:xfrm>
            <a:off x="4789488" y="5345113"/>
            <a:ext cx="80962" cy="131762"/>
          </a:xfrm>
          <a:custGeom>
            <a:avLst/>
            <a:gdLst>
              <a:gd name="T0" fmla="*/ 2147483647 w 51"/>
              <a:gd name="T1" fmla="*/ 2147483647 h 83"/>
              <a:gd name="T2" fmla="*/ 2147483647 w 51"/>
              <a:gd name="T3" fmla="*/ 0 h 83"/>
              <a:gd name="T4" fmla="*/ 2147483647 w 51"/>
              <a:gd name="T5" fmla="*/ 0 h 83"/>
              <a:gd name="T6" fmla="*/ 2147483647 w 51"/>
              <a:gd name="T7" fmla="*/ 0 h 83"/>
              <a:gd name="T8" fmla="*/ 2147483647 w 51"/>
              <a:gd name="T9" fmla="*/ 2147483647 h 83"/>
              <a:gd name="T10" fmla="*/ 2147483647 w 51"/>
              <a:gd name="T11" fmla="*/ 2147483647 h 83"/>
              <a:gd name="T12" fmla="*/ 2147483647 w 51"/>
              <a:gd name="T13" fmla="*/ 2147483647 h 83"/>
              <a:gd name="T14" fmla="*/ 2147483647 w 51"/>
              <a:gd name="T15" fmla="*/ 2147483647 h 83"/>
              <a:gd name="T16" fmla="*/ 0 w 51"/>
              <a:gd name="T17" fmla="*/ 2147483647 h 83"/>
              <a:gd name="T18" fmla="*/ 0 w 51"/>
              <a:gd name="T19" fmla="*/ 2147483647 h 83"/>
              <a:gd name="T20" fmla="*/ 2147483647 w 51"/>
              <a:gd name="T21" fmla="*/ 2147483647 h 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83"/>
              <a:gd name="T35" fmla="*/ 51 w 51"/>
              <a:gd name="T36" fmla="*/ 83 h 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83">
                <a:moveTo>
                  <a:pt x="25" y="16"/>
                </a:moveTo>
                <a:lnTo>
                  <a:pt x="49" y="0"/>
                </a:lnTo>
                <a:lnTo>
                  <a:pt x="51" y="0"/>
                </a:lnTo>
                <a:lnTo>
                  <a:pt x="40" y="36"/>
                </a:lnTo>
                <a:lnTo>
                  <a:pt x="29" y="83"/>
                </a:lnTo>
                <a:lnTo>
                  <a:pt x="13" y="38"/>
                </a:lnTo>
                <a:lnTo>
                  <a:pt x="0" y="3"/>
                </a:lnTo>
                <a:lnTo>
                  <a:pt x="0" y="2"/>
                </a:lnTo>
                <a:lnTo>
                  <a:pt x="25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0" name="Freeform 73"/>
          <p:cNvSpPr>
            <a:spLocks/>
          </p:cNvSpPr>
          <p:nvPr/>
        </p:nvSpPr>
        <p:spPr bwMode="auto">
          <a:xfrm>
            <a:off x="4537075" y="4565650"/>
            <a:ext cx="77788" cy="131763"/>
          </a:xfrm>
          <a:custGeom>
            <a:avLst/>
            <a:gdLst>
              <a:gd name="T0" fmla="*/ 2147483647 w 49"/>
              <a:gd name="T1" fmla="*/ 2147483647 h 83"/>
              <a:gd name="T2" fmla="*/ 2147483647 w 49"/>
              <a:gd name="T3" fmla="*/ 0 h 83"/>
              <a:gd name="T4" fmla="*/ 2147483647 w 49"/>
              <a:gd name="T5" fmla="*/ 0 h 83"/>
              <a:gd name="T6" fmla="*/ 2147483647 w 49"/>
              <a:gd name="T7" fmla="*/ 0 h 83"/>
              <a:gd name="T8" fmla="*/ 2147483647 w 49"/>
              <a:gd name="T9" fmla="*/ 2147483647 h 83"/>
              <a:gd name="T10" fmla="*/ 2147483647 w 49"/>
              <a:gd name="T11" fmla="*/ 2147483647 h 83"/>
              <a:gd name="T12" fmla="*/ 2147483647 w 49"/>
              <a:gd name="T13" fmla="*/ 2147483647 h 83"/>
              <a:gd name="T14" fmla="*/ 2147483647 w 49"/>
              <a:gd name="T15" fmla="*/ 2147483647 h 83"/>
              <a:gd name="T16" fmla="*/ 0 w 49"/>
              <a:gd name="T17" fmla="*/ 2147483647 h 83"/>
              <a:gd name="T18" fmla="*/ 0 w 49"/>
              <a:gd name="T19" fmla="*/ 2147483647 h 83"/>
              <a:gd name="T20" fmla="*/ 2147483647 w 49"/>
              <a:gd name="T21" fmla="*/ 2147483647 h 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"/>
              <a:gd name="T34" fmla="*/ 0 h 83"/>
              <a:gd name="T35" fmla="*/ 49 w 49"/>
              <a:gd name="T36" fmla="*/ 83 h 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" h="83">
                <a:moveTo>
                  <a:pt x="25" y="17"/>
                </a:moveTo>
                <a:lnTo>
                  <a:pt x="49" y="0"/>
                </a:lnTo>
                <a:lnTo>
                  <a:pt x="40" y="37"/>
                </a:lnTo>
                <a:lnTo>
                  <a:pt x="29" y="83"/>
                </a:lnTo>
                <a:lnTo>
                  <a:pt x="13" y="38"/>
                </a:lnTo>
                <a:lnTo>
                  <a:pt x="0" y="4"/>
                </a:lnTo>
                <a:lnTo>
                  <a:pt x="0" y="2"/>
                </a:lnTo>
                <a:lnTo>
                  <a:pt x="25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1" name="Freeform 74"/>
          <p:cNvSpPr>
            <a:spLocks/>
          </p:cNvSpPr>
          <p:nvPr/>
        </p:nvSpPr>
        <p:spPr bwMode="auto">
          <a:xfrm>
            <a:off x="4283075" y="3794125"/>
            <a:ext cx="79375" cy="131763"/>
          </a:xfrm>
          <a:custGeom>
            <a:avLst/>
            <a:gdLst>
              <a:gd name="T0" fmla="*/ 2147483647 w 50"/>
              <a:gd name="T1" fmla="*/ 2147483647 h 83"/>
              <a:gd name="T2" fmla="*/ 2147483647 w 50"/>
              <a:gd name="T3" fmla="*/ 0 h 83"/>
              <a:gd name="T4" fmla="*/ 2147483647 w 50"/>
              <a:gd name="T5" fmla="*/ 0 h 83"/>
              <a:gd name="T6" fmla="*/ 2147483647 w 50"/>
              <a:gd name="T7" fmla="*/ 0 h 83"/>
              <a:gd name="T8" fmla="*/ 2147483647 w 50"/>
              <a:gd name="T9" fmla="*/ 2147483647 h 83"/>
              <a:gd name="T10" fmla="*/ 2147483647 w 50"/>
              <a:gd name="T11" fmla="*/ 2147483647 h 83"/>
              <a:gd name="T12" fmla="*/ 2147483647 w 50"/>
              <a:gd name="T13" fmla="*/ 2147483647 h 83"/>
              <a:gd name="T14" fmla="*/ 2147483647 w 50"/>
              <a:gd name="T15" fmla="*/ 2147483647 h 83"/>
              <a:gd name="T16" fmla="*/ 0 w 50"/>
              <a:gd name="T17" fmla="*/ 2147483647 h 83"/>
              <a:gd name="T18" fmla="*/ 2147483647 w 50"/>
              <a:gd name="T19" fmla="*/ 2147483647 h 83"/>
              <a:gd name="T20" fmla="*/ 2147483647 w 50"/>
              <a:gd name="T21" fmla="*/ 2147483647 h 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83"/>
              <a:gd name="T35" fmla="*/ 50 w 50"/>
              <a:gd name="T36" fmla="*/ 83 h 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83">
                <a:moveTo>
                  <a:pt x="27" y="16"/>
                </a:moveTo>
                <a:lnTo>
                  <a:pt x="48" y="0"/>
                </a:lnTo>
                <a:lnTo>
                  <a:pt x="50" y="0"/>
                </a:lnTo>
                <a:lnTo>
                  <a:pt x="41" y="36"/>
                </a:lnTo>
                <a:lnTo>
                  <a:pt x="29" y="83"/>
                </a:lnTo>
                <a:lnTo>
                  <a:pt x="14" y="38"/>
                </a:lnTo>
                <a:lnTo>
                  <a:pt x="0" y="3"/>
                </a:lnTo>
                <a:lnTo>
                  <a:pt x="2" y="2"/>
                </a:lnTo>
                <a:lnTo>
                  <a:pt x="27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2" name="Freeform 75"/>
          <p:cNvSpPr>
            <a:spLocks/>
          </p:cNvSpPr>
          <p:nvPr/>
        </p:nvSpPr>
        <p:spPr bwMode="auto">
          <a:xfrm>
            <a:off x="4537075" y="5010150"/>
            <a:ext cx="80963" cy="128588"/>
          </a:xfrm>
          <a:custGeom>
            <a:avLst/>
            <a:gdLst>
              <a:gd name="T0" fmla="*/ 2147483647 w 51"/>
              <a:gd name="T1" fmla="*/ 2147483647 h 81"/>
              <a:gd name="T2" fmla="*/ 2147483647 w 51"/>
              <a:gd name="T3" fmla="*/ 0 h 81"/>
              <a:gd name="T4" fmla="*/ 2147483647 w 51"/>
              <a:gd name="T5" fmla="*/ 2147483647 h 81"/>
              <a:gd name="T6" fmla="*/ 2147483647 w 51"/>
              <a:gd name="T7" fmla="*/ 2147483647 h 81"/>
              <a:gd name="T8" fmla="*/ 2147483647 w 51"/>
              <a:gd name="T9" fmla="*/ 2147483647 h 81"/>
              <a:gd name="T10" fmla="*/ 2147483647 w 51"/>
              <a:gd name="T11" fmla="*/ 2147483647 h 81"/>
              <a:gd name="T12" fmla="*/ 2147483647 w 51"/>
              <a:gd name="T13" fmla="*/ 2147483647 h 81"/>
              <a:gd name="T14" fmla="*/ 2147483647 w 51"/>
              <a:gd name="T15" fmla="*/ 2147483647 h 81"/>
              <a:gd name="T16" fmla="*/ 0 w 51"/>
              <a:gd name="T17" fmla="*/ 2147483647 h 81"/>
              <a:gd name="T18" fmla="*/ 2147483647 w 51"/>
              <a:gd name="T19" fmla="*/ 0 h 81"/>
              <a:gd name="T20" fmla="*/ 2147483647 w 51"/>
              <a:gd name="T21" fmla="*/ 2147483647 h 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81"/>
              <a:gd name="T35" fmla="*/ 51 w 51"/>
              <a:gd name="T36" fmla="*/ 81 h 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81">
                <a:moveTo>
                  <a:pt x="25" y="14"/>
                </a:moveTo>
                <a:lnTo>
                  <a:pt x="51" y="0"/>
                </a:lnTo>
                <a:lnTo>
                  <a:pt x="51" y="2"/>
                </a:lnTo>
                <a:lnTo>
                  <a:pt x="40" y="36"/>
                </a:lnTo>
                <a:lnTo>
                  <a:pt x="25" y="81"/>
                </a:lnTo>
                <a:lnTo>
                  <a:pt x="13" y="36"/>
                </a:lnTo>
                <a:lnTo>
                  <a:pt x="0" y="2"/>
                </a:lnTo>
                <a:lnTo>
                  <a:pt x="2" y="0"/>
                </a:lnTo>
                <a:lnTo>
                  <a:pt x="25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3" name="Freeform 76"/>
          <p:cNvSpPr>
            <a:spLocks/>
          </p:cNvSpPr>
          <p:nvPr/>
        </p:nvSpPr>
        <p:spPr bwMode="auto">
          <a:xfrm>
            <a:off x="4792663" y="5805488"/>
            <a:ext cx="77787" cy="128587"/>
          </a:xfrm>
          <a:custGeom>
            <a:avLst/>
            <a:gdLst>
              <a:gd name="T0" fmla="*/ 2147483647 w 49"/>
              <a:gd name="T1" fmla="*/ 2147483647 h 81"/>
              <a:gd name="T2" fmla="*/ 2147483647 w 49"/>
              <a:gd name="T3" fmla="*/ 0 h 81"/>
              <a:gd name="T4" fmla="*/ 2147483647 w 49"/>
              <a:gd name="T5" fmla="*/ 0 h 81"/>
              <a:gd name="T6" fmla="*/ 2147483647 w 49"/>
              <a:gd name="T7" fmla="*/ 0 h 81"/>
              <a:gd name="T8" fmla="*/ 2147483647 w 49"/>
              <a:gd name="T9" fmla="*/ 2147483647 h 81"/>
              <a:gd name="T10" fmla="*/ 2147483647 w 49"/>
              <a:gd name="T11" fmla="*/ 2147483647 h 81"/>
              <a:gd name="T12" fmla="*/ 2147483647 w 49"/>
              <a:gd name="T13" fmla="*/ 2147483647 h 81"/>
              <a:gd name="T14" fmla="*/ 2147483647 w 49"/>
              <a:gd name="T15" fmla="*/ 2147483647 h 81"/>
              <a:gd name="T16" fmla="*/ 0 w 49"/>
              <a:gd name="T17" fmla="*/ 0 h 81"/>
              <a:gd name="T18" fmla="*/ 0 w 49"/>
              <a:gd name="T19" fmla="*/ 0 h 81"/>
              <a:gd name="T20" fmla="*/ 2147483647 w 49"/>
              <a:gd name="T21" fmla="*/ 2147483647 h 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"/>
              <a:gd name="T34" fmla="*/ 0 h 81"/>
              <a:gd name="T35" fmla="*/ 49 w 49"/>
              <a:gd name="T36" fmla="*/ 81 h 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" h="81">
                <a:moveTo>
                  <a:pt x="25" y="14"/>
                </a:moveTo>
                <a:lnTo>
                  <a:pt x="49" y="0"/>
                </a:lnTo>
                <a:lnTo>
                  <a:pt x="38" y="36"/>
                </a:lnTo>
                <a:lnTo>
                  <a:pt x="25" y="81"/>
                </a:lnTo>
                <a:lnTo>
                  <a:pt x="11" y="36"/>
                </a:lnTo>
                <a:lnTo>
                  <a:pt x="0" y="0"/>
                </a:lnTo>
                <a:lnTo>
                  <a:pt x="25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4" name="Line 77"/>
          <p:cNvSpPr>
            <a:spLocks noChangeShapeType="1"/>
          </p:cNvSpPr>
          <p:nvPr/>
        </p:nvSpPr>
        <p:spPr bwMode="auto">
          <a:xfrm flipH="1">
            <a:off x="2065338" y="1084263"/>
            <a:ext cx="15398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5" name="Line 78"/>
          <p:cNvSpPr>
            <a:spLocks noChangeShapeType="1"/>
          </p:cNvSpPr>
          <p:nvPr/>
        </p:nvSpPr>
        <p:spPr bwMode="auto">
          <a:xfrm flipV="1">
            <a:off x="2479675" y="1538288"/>
            <a:ext cx="1588" cy="1287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6" name="Line 79"/>
          <p:cNvSpPr>
            <a:spLocks noChangeShapeType="1"/>
          </p:cNvSpPr>
          <p:nvPr/>
        </p:nvSpPr>
        <p:spPr bwMode="auto">
          <a:xfrm flipH="1">
            <a:off x="1955800" y="1084263"/>
            <a:ext cx="109538" cy="595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7" name="Rectangle 108"/>
          <p:cNvSpPr>
            <a:spLocks noChangeArrowheads="1"/>
          </p:cNvSpPr>
          <p:nvPr/>
        </p:nvSpPr>
        <p:spPr bwMode="auto">
          <a:xfrm>
            <a:off x="2895600" y="3381375"/>
            <a:ext cx="587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 b="0">
                <a:solidFill>
                  <a:srgbClr val="000000"/>
                </a:solidFill>
              </a:rPr>
              <a:t>+</a:t>
            </a:r>
            <a:endParaRPr lang="en-US" sz="800"/>
          </a:p>
        </p:txBody>
      </p:sp>
      <p:sp>
        <p:nvSpPr>
          <p:cNvPr id="32798" name="Rectangle 308"/>
          <p:cNvSpPr>
            <a:spLocks noChangeArrowheads="1"/>
          </p:cNvSpPr>
          <p:nvPr/>
        </p:nvSpPr>
        <p:spPr bwMode="auto">
          <a:xfrm>
            <a:off x="4319588" y="3124200"/>
            <a:ext cx="58737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 b="0">
                <a:solidFill>
                  <a:srgbClr val="000000"/>
                </a:solidFill>
              </a:rPr>
              <a:t>+</a:t>
            </a:r>
            <a:endParaRPr lang="en-US" sz="800"/>
          </a:p>
        </p:txBody>
      </p:sp>
      <p:sp>
        <p:nvSpPr>
          <p:cNvPr id="32799" name="Text Box 310"/>
          <p:cNvSpPr txBox="1">
            <a:spLocks noChangeArrowheads="1"/>
          </p:cNvSpPr>
          <p:nvPr/>
        </p:nvSpPr>
        <p:spPr bwMode="auto">
          <a:xfrm>
            <a:off x="5711825" y="1714500"/>
            <a:ext cx="13065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Hormone–receptor binding</a:t>
            </a:r>
          </a:p>
          <a:p>
            <a:r>
              <a:rPr lang="en-US" sz="800"/>
              <a:t>activates a G protein.</a:t>
            </a:r>
          </a:p>
        </p:txBody>
      </p:sp>
      <p:sp>
        <p:nvSpPr>
          <p:cNvPr id="32800" name="Text Box 311"/>
          <p:cNvSpPr txBox="1">
            <a:spLocks noChangeArrowheads="1"/>
          </p:cNvSpPr>
          <p:nvPr/>
        </p:nvSpPr>
        <p:spPr bwMode="auto">
          <a:xfrm>
            <a:off x="5703888" y="2362200"/>
            <a:ext cx="18478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G protein activates adenylate cyclase.</a:t>
            </a:r>
          </a:p>
        </p:txBody>
      </p:sp>
      <p:sp>
        <p:nvSpPr>
          <p:cNvPr id="32801" name="Text Box 312"/>
          <p:cNvSpPr txBox="1">
            <a:spLocks noChangeArrowheads="1"/>
          </p:cNvSpPr>
          <p:nvPr/>
        </p:nvSpPr>
        <p:spPr bwMode="auto">
          <a:xfrm>
            <a:off x="5703888" y="3009900"/>
            <a:ext cx="17145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Adenylate cyclase produces cAMP.</a:t>
            </a:r>
          </a:p>
        </p:txBody>
      </p:sp>
      <p:sp>
        <p:nvSpPr>
          <p:cNvPr id="32802" name="Text Box 313"/>
          <p:cNvSpPr txBox="1">
            <a:spLocks noChangeArrowheads="1"/>
          </p:cNvSpPr>
          <p:nvPr/>
        </p:nvSpPr>
        <p:spPr bwMode="auto">
          <a:xfrm>
            <a:off x="5703888" y="3657600"/>
            <a:ext cx="15557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cAMP activates protein kinases.</a:t>
            </a:r>
          </a:p>
        </p:txBody>
      </p:sp>
      <p:sp>
        <p:nvSpPr>
          <p:cNvPr id="32803" name="Text Box 314"/>
          <p:cNvSpPr txBox="1">
            <a:spLocks noChangeArrowheads="1"/>
          </p:cNvSpPr>
          <p:nvPr/>
        </p:nvSpPr>
        <p:spPr bwMode="auto">
          <a:xfrm>
            <a:off x="5703888" y="4305300"/>
            <a:ext cx="197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Protein kinases phosphorylate enzymes.</a:t>
            </a:r>
          </a:p>
          <a:p>
            <a:r>
              <a:rPr lang="en-US" sz="800"/>
              <a:t>This activates some enzymes and</a:t>
            </a:r>
          </a:p>
          <a:p>
            <a:r>
              <a:rPr lang="en-US" sz="800"/>
              <a:t>deactivates others.</a:t>
            </a:r>
          </a:p>
        </p:txBody>
      </p:sp>
      <p:sp>
        <p:nvSpPr>
          <p:cNvPr id="32804" name="Text Box 315"/>
          <p:cNvSpPr txBox="1">
            <a:spLocks noChangeArrowheads="1"/>
          </p:cNvSpPr>
          <p:nvPr/>
        </p:nvSpPr>
        <p:spPr bwMode="auto">
          <a:xfrm>
            <a:off x="5703888" y="4953000"/>
            <a:ext cx="1900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Activated enzymes catalyze metabolic</a:t>
            </a:r>
          </a:p>
          <a:p>
            <a:r>
              <a:rPr lang="en-US" sz="800"/>
              <a:t>reactions with a wide range of possible</a:t>
            </a:r>
          </a:p>
          <a:p>
            <a:r>
              <a:rPr lang="en-US" sz="800"/>
              <a:t>effects on the cell.</a:t>
            </a:r>
          </a:p>
        </p:txBody>
      </p:sp>
      <p:sp>
        <p:nvSpPr>
          <p:cNvPr id="32805" name="Text Box 316"/>
          <p:cNvSpPr txBox="1">
            <a:spLocks noChangeArrowheads="1"/>
          </p:cNvSpPr>
          <p:nvPr/>
        </p:nvSpPr>
        <p:spPr bwMode="auto">
          <a:xfrm>
            <a:off x="4725988" y="5994400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Various</a:t>
            </a:r>
          </a:p>
          <a:p>
            <a:r>
              <a:rPr lang="en-US" sz="800"/>
              <a:t>metabolic</a:t>
            </a:r>
          </a:p>
          <a:p>
            <a:r>
              <a:rPr lang="en-US" sz="800"/>
              <a:t>effects</a:t>
            </a:r>
          </a:p>
        </p:txBody>
      </p:sp>
      <p:sp>
        <p:nvSpPr>
          <p:cNvPr id="32806" name="Text Box 317"/>
          <p:cNvSpPr txBox="1">
            <a:spLocks noChangeArrowheads="1"/>
          </p:cNvSpPr>
          <p:nvPr/>
        </p:nvSpPr>
        <p:spPr bwMode="auto">
          <a:xfrm>
            <a:off x="4040188" y="5473700"/>
            <a:ext cx="5159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Enzyme</a:t>
            </a:r>
          </a:p>
          <a:p>
            <a:r>
              <a:rPr lang="en-US" sz="800"/>
              <a:t>substrates</a:t>
            </a:r>
          </a:p>
        </p:txBody>
      </p:sp>
      <p:sp>
        <p:nvSpPr>
          <p:cNvPr id="32807" name="Text Box 319"/>
          <p:cNvSpPr txBox="1">
            <a:spLocks noChangeArrowheads="1"/>
          </p:cNvSpPr>
          <p:nvPr/>
        </p:nvSpPr>
        <p:spPr bwMode="auto">
          <a:xfrm>
            <a:off x="2249488" y="1028700"/>
            <a:ext cx="446087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Hormone</a:t>
            </a:r>
          </a:p>
        </p:txBody>
      </p:sp>
      <p:sp>
        <p:nvSpPr>
          <p:cNvPr id="32808" name="Text Box 320"/>
          <p:cNvSpPr txBox="1">
            <a:spLocks noChangeArrowheads="1"/>
          </p:cNvSpPr>
          <p:nvPr/>
        </p:nvSpPr>
        <p:spPr bwMode="auto">
          <a:xfrm>
            <a:off x="2249488" y="1409700"/>
            <a:ext cx="452437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G protein</a:t>
            </a:r>
          </a:p>
        </p:txBody>
      </p:sp>
      <p:sp>
        <p:nvSpPr>
          <p:cNvPr id="32809" name="Text Box 321"/>
          <p:cNvSpPr txBox="1">
            <a:spLocks noChangeArrowheads="1"/>
          </p:cNvSpPr>
          <p:nvPr/>
        </p:nvSpPr>
        <p:spPr bwMode="auto">
          <a:xfrm>
            <a:off x="3348038" y="2105025"/>
            <a:ext cx="4873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/>
              <a:t>Adenylate</a:t>
            </a:r>
          </a:p>
          <a:p>
            <a:pPr algn="ctr"/>
            <a:r>
              <a:rPr lang="en-US" sz="800"/>
              <a:t>cyclase</a:t>
            </a:r>
          </a:p>
        </p:txBody>
      </p:sp>
      <p:sp>
        <p:nvSpPr>
          <p:cNvPr id="32810" name="Text Box 322"/>
          <p:cNvSpPr txBox="1">
            <a:spLocks noChangeArrowheads="1"/>
          </p:cNvSpPr>
          <p:nvPr/>
        </p:nvSpPr>
        <p:spPr bwMode="auto">
          <a:xfrm>
            <a:off x="3294063" y="2824163"/>
            <a:ext cx="793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G</a:t>
            </a:r>
          </a:p>
        </p:txBody>
      </p:sp>
      <p:sp>
        <p:nvSpPr>
          <p:cNvPr id="32811" name="Text Box 323"/>
          <p:cNvSpPr txBox="1">
            <a:spLocks noChangeArrowheads="1"/>
          </p:cNvSpPr>
          <p:nvPr/>
        </p:nvSpPr>
        <p:spPr bwMode="auto">
          <a:xfrm>
            <a:off x="2251075" y="2808288"/>
            <a:ext cx="793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G</a:t>
            </a:r>
          </a:p>
        </p:txBody>
      </p:sp>
      <p:sp>
        <p:nvSpPr>
          <p:cNvPr id="32812" name="Text Box 324"/>
          <p:cNvSpPr txBox="1">
            <a:spLocks noChangeArrowheads="1"/>
          </p:cNvSpPr>
          <p:nvPr/>
        </p:nvSpPr>
        <p:spPr bwMode="auto">
          <a:xfrm>
            <a:off x="2325688" y="3187700"/>
            <a:ext cx="2095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GTP</a:t>
            </a:r>
          </a:p>
        </p:txBody>
      </p:sp>
      <p:sp>
        <p:nvSpPr>
          <p:cNvPr id="32813" name="Text Box 325"/>
          <p:cNvSpPr txBox="1">
            <a:spLocks noChangeArrowheads="1"/>
          </p:cNvSpPr>
          <p:nvPr/>
        </p:nvSpPr>
        <p:spPr bwMode="auto">
          <a:xfrm>
            <a:off x="2808288" y="3251200"/>
            <a:ext cx="220662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GDP</a:t>
            </a:r>
          </a:p>
        </p:txBody>
      </p:sp>
      <p:sp>
        <p:nvSpPr>
          <p:cNvPr id="32814" name="Text Box 326"/>
          <p:cNvSpPr txBox="1">
            <a:spLocks noChangeArrowheads="1"/>
          </p:cNvSpPr>
          <p:nvPr/>
        </p:nvSpPr>
        <p:spPr bwMode="auto">
          <a:xfrm>
            <a:off x="3382963" y="3140075"/>
            <a:ext cx="2032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ATP</a:t>
            </a:r>
          </a:p>
        </p:txBody>
      </p:sp>
      <p:sp>
        <p:nvSpPr>
          <p:cNvPr id="32815" name="Text Box 327"/>
          <p:cNvSpPr txBox="1">
            <a:spLocks noChangeArrowheads="1"/>
          </p:cNvSpPr>
          <p:nvPr/>
        </p:nvSpPr>
        <p:spPr bwMode="auto">
          <a:xfrm>
            <a:off x="3932238" y="3124200"/>
            <a:ext cx="28257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cAMP</a:t>
            </a:r>
          </a:p>
        </p:txBody>
      </p:sp>
      <p:sp>
        <p:nvSpPr>
          <p:cNvPr id="32816" name="Text Box 328"/>
          <p:cNvSpPr txBox="1">
            <a:spLocks noChangeArrowheads="1"/>
          </p:cNvSpPr>
          <p:nvPr/>
        </p:nvSpPr>
        <p:spPr bwMode="auto">
          <a:xfrm>
            <a:off x="4494213" y="3133725"/>
            <a:ext cx="153987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PP</a:t>
            </a:r>
            <a:r>
              <a:rPr lang="en-US" sz="800" baseline="-25000"/>
              <a:t>i</a:t>
            </a:r>
          </a:p>
        </p:txBody>
      </p:sp>
      <p:sp>
        <p:nvSpPr>
          <p:cNvPr id="32817" name="Text Box 329"/>
          <p:cNvSpPr txBox="1">
            <a:spLocks noChangeArrowheads="1"/>
          </p:cNvSpPr>
          <p:nvPr/>
        </p:nvSpPr>
        <p:spPr bwMode="auto">
          <a:xfrm>
            <a:off x="3227388" y="3924300"/>
            <a:ext cx="7540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Inactive protein</a:t>
            </a:r>
          </a:p>
          <a:p>
            <a:r>
              <a:rPr lang="en-US" sz="800"/>
              <a:t>kinase</a:t>
            </a:r>
          </a:p>
        </p:txBody>
      </p:sp>
      <p:sp>
        <p:nvSpPr>
          <p:cNvPr id="32818" name="Text Box 330"/>
          <p:cNvSpPr txBox="1">
            <a:spLocks noChangeArrowheads="1"/>
          </p:cNvSpPr>
          <p:nvPr/>
        </p:nvSpPr>
        <p:spPr bwMode="auto">
          <a:xfrm>
            <a:off x="4230688" y="3924300"/>
            <a:ext cx="831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Activated protein</a:t>
            </a:r>
          </a:p>
          <a:p>
            <a:r>
              <a:rPr lang="en-US" sz="800"/>
              <a:t>kinase</a:t>
            </a:r>
          </a:p>
        </p:txBody>
      </p:sp>
      <p:sp>
        <p:nvSpPr>
          <p:cNvPr id="32819" name="Text Box 331"/>
          <p:cNvSpPr txBox="1">
            <a:spLocks noChangeArrowheads="1"/>
          </p:cNvSpPr>
          <p:nvPr/>
        </p:nvSpPr>
        <p:spPr bwMode="auto">
          <a:xfrm>
            <a:off x="1677988" y="4254500"/>
            <a:ext cx="280987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ACTH</a:t>
            </a:r>
          </a:p>
        </p:txBody>
      </p:sp>
      <p:sp>
        <p:nvSpPr>
          <p:cNvPr id="32820" name="Text Box 332"/>
          <p:cNvSpPr txBox="1">
            <a:spLocks noChangeArrowheads="1"/>
          </p:cNvSpPr>
          <p:nvPr/>
        </p:nvSpPr>
        <p:spPr bwMode="auto">
          <a:xfrm>
            <a:off x="1677988" y="4381500"/>
            <a:ext cx="2032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FSH</a:t>
            </a:r>
          </a:p>
        </p:txBody>
      </p:sp>
      <p:sp>
        <p:nvSpPr>
          <p:cNvPr id="32821" name="Text Box 333"/>
          <p:cNvSpPr txBox="1">
            <a:spLocks noChangeArrowheads="1"/>
          </p:cNvSpPr>
          <p:nvPr/>
        </p:nvSpPr>
        <p:spPr bwMode="auto">
          <a:xfrm>
            <a:off x="1677988" y="4508500"/>
            <a:ext cx="134937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LH</a:t>
            </a:r>
          </a:p>
        </p:txBody>
      </p:sp>
      <p:sp>
        <p:nvSpPr>
          <p:cNvPr id="32822" name="Text Box 334"/>
          <p:cNvSpPr txBox="1">
            <a:spLocks noChangeArrowheads="1"/>
          </p:cNvSpPr>
          <p:nvPr/>
        </p:nvSpPr>
        <p:spPr bwMode="auto">
          <a:xfrm>
            <a:off x="1677988" y="4635500"/>
            <a:ext cx="2032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PTH</a:t>
            </a:r>
          </a:p>
        </p:txBody>
      </p:sp>
      <p:sp>
        <p:nvSpPr>
          <p:cNvPr id="32823" name="Text Box 335"/>
          <p:cNvSpPr txBox="1">
            <a:spLocks noChangeArrowheads="1"/>
          </p:cNvSpPr>
          <p:nvPr/>
        </p:nvSpPr>
        <p:spPr bwMode="auto">
          <a:xfrm>
            <a:off x="1677988" y="4762500"/>
            <a:ext cx="2032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TSH</a:t>
            </a:r>
          </a:p>
        </p:txBody>
      </p:sp>
      <p:sp>
        <p:nvSpPr>
          <p:cNvPr id="32824" name="Text Box 336"/>
          <p:cNvSpPr txBox="1">
            <a:spLocks noChangeArrowheads="1"/>
          </p:cNvSpPr>
          <p:nvPr/>
        </p:nvSpPr>
        <p:spPr bwMode="auto">
          <a:xfrm>
            <a:off x="1677988" y="4902200"/>
            <a:ext cx="4699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Glucagon</a:t>
            </a:r>
          </a:p>
        </p:txBody>
      </p:sp>
      <p:sp>
        <p:nvSpPr>
          <p:cNvPr id="32825" name="Text Box 337"/>
          <p:cNvSpPr txBox="1">
            <a:spLocks noChangeArrowheads="1"/>
          </p:cNvSpPr>
          <p:nvPr/>
        </p:nvSpPr>
        <p:spPr bwMode="auto">
          <a:xfrm>
            <a:off x="1677988" y="5029200"/>
            <a:ext cx="4921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Calcitonin</a:t>
            </a:r>
          </a:p>
        </p:txBody>
      </p:sp>
      <p:sp>
        <p:nvSpPr>
          <p:cNvPr id="32826" name="Text Box 338"/>
          <p:cNvSpPr txBox="1">
            <a:spLocks noChangeArrowheads="1"/>
          </p:cNvSpPr>
          <p:nvPr/>
        </p:nvSpPr>
        <p:spPr bwMode="auto">
          <a:xfrm>
            <a:off x="1677988" y="5156200"/>
            <a:ext cx="782637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Catecholamines</a:t>
            </a:r>
          </a:p>
        </p:txBody>
      </p:sp>
      <p:sp>
        <p:nvSpPr>
          <p:cNvPr id="32827" name="Text Box 339"/>
          <p:cNvSpPr txBox="1">
            <a:spLocks noChangeArrowheads="1"/>
          </p:cNvSpPr>
          <p:nvPr/>
        </p:nvSpPr>
        <p:spPr bwMode="auto">
          <a:xfrm>
            <a:off x="3786188" y="4699000"/>
            <a:ext cx="431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Inactive</a:t>
            </a:r>
          </a:p>
          <a:p>
            <a:r>
              <a:rPr lang="en-US" sz="800"/>
              <a:t>enzymes</a:t>
            </a:r>
          </a:p>
        </p:txBody>
      </p:sp>
      <p:sp>
        <p:nvSpPr>
          <p:cNvPr id="32828" name="Text Box 341"/>
          <p:cNvSpPr txBox="1">
            <a:spLocks noChangeArrowheads="1"/>
          </p:cNvSpPr>
          <p:nvPr/>
        </p:nvSpPr>
        <p:spPr bwMode="auto">
          <a:xfrm>
            <a:off x="4459288" y="4699000"/>
            <a:ext cx="4587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Activated</a:t>
            </a:r>
          </a:p>
          <a:p>
            <a:r>
              <a:rPr lang="en-US" sz="800"/>
              <a:t>enzymes</a:t>
            </a:r>
          </a:p>
        </p:txBody>
      </p:sp>
      <p:sp>
        <p:nvSpPr>
          <p:cNvPr id="32829" name="Text Box 342"/>
          <p:cNvSpPr txBox="1">
            <a:spLocks noChangeArrowheads="1"/>
          </p:cNvSpPr>
          <p:nvPr/>
        </p:nvSpPr>
        <p:spPr bwMode="auto">
          <a:xfrm>
            <a:off x="4565650" y="5227638"/>
            <a:ext cx="571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6</a:t>
            </a:r>
          </a:p>
        </p:txBody>
      </p:sp>
      <p:sp>
        <p:nvSpPr>
          <p:cNvPr id="32830" name="Text Box 343"/>
          <p:cNvSpPr txBox="1">
            <a:spLocks noChangeArrowheads="1"/>
          </p:cNvSpPr>
          <p:nvPr/>
        </p:nvSpPr>
        <p:spPr bwMode="auto">
          <a:xfrm>
            <a:off x="4306888" y="4445000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5</a:t>
            </a:r>
          </a:p>
        </p:txBody>
      </p:sp>
      <p:sp>
        <p:nvSpPr>
          <p:cNvPr id="32831" name="Text Box 344"/>
          <p:cNvSpPr txBox="1">
            <a:spLocks noChangeArrowheads="1"/>
          </p:cNvSpPr>
          <p:nvPr/>
        </p:nvSpPr>
        <p:spPr bwMode="auto">
          <a:xfrm>
            <a:off x="4044950" y="3670300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4</a:t>
            </a:r>
          </a:p>
        </p:txBody>
      </p:sp>
      <p:sp>
        <p:nvSpPr>
          <p:cNvPr id="32832" name="Text Box 345"/>
          <p:cNvSpPr txBox="1">
            <a:spLocks noChangeArrowheads="1"/>
          </p:cNvSpPr>
          <p:nvPr/>
        </p:nvSpPr>
        <p:spPr bwMode="auto">
          <a:xfrm>
            <a:off x="4194175" y="3332163"/>
            <a:ext cx="571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3</a:t>
            </a:r>
          </a:p>
        </p:txBody>
      </p:sp>
      <p:sp>
        <p:nvSpPr>
          <p:cNvPr id="32833" name="Text Box 346"/>
          <p:cNvSpPr txBox="1">
            <a:spLocks noChangeArrowheads="1"/>
          </p:cNvSpPr>
          <p:nvPr/>
        </p:nvSpPr>
        <p:spPr bwMode="auto">
          <a:xfrm>
            <a:off x="3176588" y="2552700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2</a:t>
            </a:r>
          </a:p>
        </p:txBody>
      </p:sp>
      <p:sp>
        <p:nvSpPr>
          <p:cNvPr id="32834" name="Text Box 347"/>
          <p:cNvSpPr txBox="1">
            <a:spLocks noChangeArrowheads="1"/>
          </p:cNvSpPr>
          <p:nvPr/>
        </p:nvSpPr>
        <p:spPr bwMode="auto">
          <a:xfrm>
            <a:off x="1690688" y="1524000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1</a:t>
            </a:r>
          </a:p>
        </p:txBody>
      </p:sp>
      <p:sp>
        <p:nvSpPr>
          <p:cNvPr id="32835" name="Text Box 348"/>
          <p:cNvSpPr txBox="1">
            <a:spLocks noChangeArrowheads="1"/>
          </p:cNvSpPr>
          <p:nvPr/>
        </p:nvSpPr>
        <p:spPr bwMode="auto">
          <a:xfrm>
            <a:off x="1785938" y="2298700"/>
            <a:ext cx="4413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Receptor</a:t>
            </a:r>
          </a:p>
        </p:txBody>
      </p:sp>
      <p:sp>
        <p:nvSpPr>
          <p:cNvPr id="32836" name="Text Box 350"/>
          <p:cNvSpPr txBox="1">
            <a:spLocks noChangeArrowheads="1"/>
          </p:cNvSpPr>
          <p:nvPr/>
        </p:nvSpPr>
        <p:spPr bwMode="auto">
          <a:xfrm>
            <a:off x="2903538" y="3543300"/>
            <a:ext cx="857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P</a:t>
            </a:r>
            <a:r>
              <a:rPr lang="en-US" sz="800" baseline="-25000"/>
              <a:t>i</a:t>
            </a:r>
          </a:p>
        </p:txBody>
      </p:sp>
      <p:sp>
        <p:nvSpPr>
          <p:cNvPr id="32837" name="Text Box 351"/>
          <p:cNvSpPr txBox="1">
            <a:spLocks noChangeArrowheads="1"/>
          </p:cNvSpPr>
          <p:nvPr/>
        </p:nvSpPr>
        <p:spPr bwMode="auto">
          <a:xfrm>
            <a:off x="5564188" y="1714500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1</a:t>
            </a:r>
          </a:p>
        </p:txBody>
      </p:sp>
      <p:sp>
        <p:nvSpPr>
          <p:cNvPr id="32838" name="Text Box 352"/>
          <p:cNvSpPr txBox="1">
            <a:spLocks noChangeArrowheads="1"/>
          </p:cNvSpPr>
          <p:nvPr/>
        </p:nvSpPr>
        <p:spPr bwMode="auto">
          <a:xfrm>
            <a:off x="5572125" y="2362200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2</a:t>
            </a:r>
          </a:p>
        </p:txBody>
      </p:sp>
      <p:sp>
        <p:nvSpPr>
          <p:cNvPr id="32839" name="Text Box 353"/>
          <p:cNvSpPr txBox="1">
            <a:spLocks noChangeArrowheads="1"/>
          </p:cNvSpPr>
          <p:nvPr/>
        </p:nvSpPr>
        <p:spPr bwMode="auto">
          <a:xfrm>
            <a:off x="5573713" y="3019425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3</a:t>
            </a:r>
          </a:p>
        </p:txBody>
      </p:sp>
      <p:sp>
        <p:nvSpPr>
          <p:cNvPr id="32840" name="Text Box 354"/>
          <p:cNvSpPr txBox="1">
            <a:spLocks noChangeArrowheads="1"/>
          </p:cNvSpPr>
          <p:nvPr/>
        </p:nvSpPr>
        <p:spPr bwMode="auto">
          <a:xfrm>
            <a:off x="5564188" y="3667125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4</a:t>
            </a:r>
          </a:p>
        </p:txBody>
      </p:sp>
      <p:sp>
        <p:nvSpPr>
          <p:cNvPr id="32841" name="Text Box 355"/>
          <p:cNvSpPr txBox="1">
            <a:spLocks noChangeArrowheads="1"/>
          </p:cNvSpPr>
          <p:nvPr/>
        </p:nvSpPr>
        <p:spPr bwMode="auto">
          <a:xfrm>
            <a:off x="5573713" y="4314825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5</a:t>
            </a:r>
          </a:p>
        </p:txBody>
      </p:sp>
      <p:sp>
        <p:nvSpPr>
          <p:cNvPr id="32842" name="Text Box 356"/>
          <p:cNvSpPr txBox="1">
            <a:spLocks noChangeArrowheads="1"/>
          </p:cNvSpPr>
          <p:nvPr/>
        </p:nvSpPr>
        <p:spPr bwMode="auto">
          <a:xfrm>
            <a:off x="5573713" y="4962525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6</a:t>
            </a:r>
          </a:p>
        </p:txBody>
      </p:sp>
      <p:sp>
        <p:nvSpPr>
          <p:cNvPr id="32843" name="Text Box 318"/>
          <p:cNvSpPr txBox="1">
            <a:spLocks noChangeArrowheads="1"/>
          </p:cNvSpPr>
          <p:nvPr/>
        </p:nvSpPr>
        <p:spPr bwMode="auto">
          <a:xfrm>
            <a:off x="4725988" y="5473700"/>
            <a:ext cx="434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Enzyme</a:t>
            </a:r>
          </a:p>
          <a:p>
            <a:r>
              <a:rPr lang="en-US" sz="800"/>
              <a:t>products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17.20</a:t>
            </a: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701675" y="13970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3796" name="Picture 373" descr="sal03717_17_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313" y="344488"/>
            <a:ext cx="5840412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Freeform 377"/>
          <p:cNvSpPr>
            <a:spLocks/>
          </p:cNvSpPr>
          <p:nvPr/>
        </p:nvSpPr>
        <p:spPr bwMode="auto">
          <a:xfrm>
            <a:off x="2786063" y="2097088"/>
            <a:ext cx="325437" cy="69850"/>
          </a:xfrm>
          <a:custGeom>
            <a:avLst/>
            <a:gdLst>
              <a:gd name="T0" fmla="*/ 0 w 178"/>
              <a:gd name="T1" fmla="*/ 2147483647 h 36"/>
              <a:gd name="T2" fmla="*/ 0 w 178"/>
              <a:gd name="T3" fmla="*/ 2147483647 h 36"/>
              <a:gd name="T4" fmla="*/ 2147483647 w 178"/>
              <a:gd name="T5" fmla="*/ 2147483647 h 36"/>
              <a:gd name="T6" fmla="*/ 2147483647 w 178"/>
              <a:gd name="T7" fmla="*/ 2147483647 h 36"/>
              <a:gd name="T8" fmla="*/ 2147483647 w 178"/>
              <a:gd name="T9" fmla="*/ 2147483647 h 36"/>
              <a:gd name="T10" fmla="*/ 2147483647 w 178"/>
              <a:gd name="T11" fmla="*/ 2147483647 h 36"/>
              <a:gd name="T12" fmla="*/ 2147483647 w 178"/>
              <a:gd name="T13" fmla="*/ 2147483647 h 36"/>
              <a:gd name="T14" fmla="*/ 2147483647 w 178"/>
              <a:gd name="T15" fmla="*/ 2147483647 h 36"/>
              <a:gd name="T16" fmla="*/ 2147483647 w 178"/>
              <a:gd name="T17" fmla="*/ 2147483647 h 36"/>
              <a:gd name="T18" fmla="*/ 2147483647 w 178"/>
              <a:gd name="T19" fmla="*/ 2147483647 h 36"/>
              <a:gd name="T20" fmla="*/ 2147483647 w 178"/>
              <a:gd name="T21" fmla="*/ 2147483647 h 36"/>
              <a:gd name="T22" fmla="*/ 2147483647 w 178"/>
              <a:gd name="T23" fmla="*/ 2147483647 h 36"/>
              <a:gd name="T24" fmla="*/ 2147483647 w 178"/>
              <a:gd name="T25" fmla="*/ 2147483647 h 36"/>
              <a:gd name="T26" fmla="*/ 2147483647 w 178"/>
              <a:gd name="T27" fmla="*/ 2147483647 h 36"/>
              <a:gd name="T28" fmla="*/ 2147483647 w 178"/>
              <a:gd name="T29" fmla="*/ 2147483647 h 36"/>
              <a:gd name="T30" fmla="*/ 2147483647 w 178"/>
              <a:gd name="T31" fmla="*/ 2147483647 h 36"/>
              <a:gd name="T32" fmla="*/ 2147483647 w 178"/>
              <a:gd name="T33" fmla="*/ 2147483647 h 36"/>
              <a:gd name="T34" fmla="*/ 2147483647 w 178"/>
              <a:gd name="T35" fmla="*/ 2147483647 h 36"/>
              <a:gd name="T36" fmla="*/ 2147483647 w 178"/>
              <a:gd name="T37" fmla="*/ 2147483647 h 36"/>
              <a:gd name="T38" fmla="*/ 2147483647 w 178"/>
              <a:gd name="T39" fmla="*/ 2147483647 h 36"/>
              <a:gd name="T40" fmla="*/ 2147483647 w 178"/>
              <a:gd name="T41" fmla="*/ 2147483647 h 36"/>
              <a:gd name="T42" fmla="*/ 2147483647 w 178"/>
              <a:gd name="T43" fmla="*/ 2147483647 h 36"/>
              <a:gd name="T44" fmla="*/ 2147483647 w 178"/>
              <a:gd name="T45" fmla="*/ 0 h 36"/>
              <a:gd name="T46" fmla="*/ 0 w 178"/>
              <a:gd name="T47" fmla="*/ 2147483647 h 36"/>
              <a:gd name="T48" fmla="*/ 0 w 178"/>
              <a:gd name="T49" fmla="*/ 2147483647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78"/>
              <a:gd name="T76" fmla="*/ 0 h 36"/>
              <a:gd name="T77" fmla="*/ 178 w 178"/>
              <a:gd name="T78" fmla="*/ 36 h 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78" h="36">
                <a:moveTo>
                  <a:pt x="0" y="10"/>
                </a:moveTo>
                <a:lnTo>
                  <a:pt x="0" y="10"/>
                </a:lnTo>
                <a:lnTo>
                  <a:pt x="10" y="14"/>
                </a:lnTo>
                <a:lnTo>
                  <a:pt x="24" y="20"/>
                </a:lnTo>
                <a:lnTo>
                  <a:pt x="48" y="26"/>
                </a:lnTo>
                <a:lnTo>
                  <a:pt x="78" y="32"/>
                </a:lnTo>
                <a:lnTo>
                  <a:pt x="112" y="36"/>
                </a:lnTo>
                <a:lnTo>
                  <a:pt x="148" y="36"/>
                </a:lnTo>
                <a:lnTo>
                  <a:pt x="178" y="36"/>
                </a:lnTo>
                <a:lnTo>
                  <a:pt x="178" y="24"/>
                </a:lnTo>
                <a:lnTo>
                  <a:pt x="148" y="24"/>
                </a:lnTo>
                <a:lnTo>
                  <a:pt x="124" y="24"/>
                </a:lnTo>
                <a:lnTo>
                  <a:pt x="102" y="22"/>
                </a:lnTo>
                <a:lnTo>
                  <a:pt x="60" y="16"/>
                </a:lnTo>
                <a:lnTo>
                  <a:pt x="28" y="8"/>
                </a:lnTo>
                <a:lnTo>
                  <a:pt x="16" y="4"/>
                </a:lnTo>
                <a:lnTo>
                  <a:pt x="8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8" name="Freeform 378"/>
          <p:cNvSpPr>
            <a:spLocks/>
          </p:cNvSpPr>
          <p:nvPr/>
        </p:nvSpPr>
        <p:spPr bwMode="auto">
          <a:xfrm>
            <a:off x="2786063" y="2097088"/>
            <a:ext cx="325437" cy="69850"/>
          </a:xfrm>
          <a:custGeom>
            <a:avLst/>
            <a:gdLst>
              <a:gd name="T0" fmla="*/ 0 w 178"/>
              <a:gd name="T1" fmla="*/ 2147483647 h 36"/>
              <a:gd name="T2" fmla="*/ 0 w 178"/>
              <a:gd name="T3" fmla="*/ 2147483647 h 36"/>
              <a:gd name="T4" fmla="*/ 2147483647 w 178"/>
              <a:gd name="T5" fmla="*/ 2147483647 h 36"/>
              <a:gd name="T6" fmla="*/ 2147483647 w 178"/>
              <a:gd name="T7" fmla="*/ 2147483647 h 36"/>
              <a:gd name="T8" fmla="*/ 2147483647 w 178"/>
              <a:gd name="T9" fmla="*/ 2147483647 h 36"/>
              <a:gd name="T10" fmla="*/ 2147483647 w 178"/>
              <a:gd name="T11" fmla="*/ 2147483647 h 36"/>
              <a:gd name="T12" fmla="*/ 2147483647 w 178"/>
              <a:gd name="T13" fmla="*/ 2147483647 h 36"/>
              <a:gd name="T14" fmla="*/ 2147483647 w 178"/>
              <a:gd name="T15" fmla="*/ 2147483647 h 36"/>
              <a:gd name="T16" fmla="*/ 2147483647 w 178"/>
              <a:gd name="T17" fmla="*/ 2147483647 h 36"/>
              <a:gd name="T18" fmla="*/ 2147483647 w 178"/>
              <a:gd name="T19" fmla="*/ 2147483647 h 36"/>
              <a:gd name="T20" fmla="*/ 2147483647 w 178"/>
              <a:gd name="T21" fmla="*/ 2147483647 h 36"/>
              <a:gd name="T22" fmla="*/ 2147483647 w 178"/>
              <a:gd name="T23" fmla="*/ 2147483647 h 36"/>
              <a:gd name="T24" fmla="*/ 2147483647 w 178"/>
              <a:gd name="T25" fmla="*/ 2147483647 h 36"/>
              <a:gd name="T26" fmla="*/ 2147483647 w 178"/>
              <a:gd name="T27" fmla="*/ 2147483647 h 36"/>
              <a:gd name="T28" fmla="*/ 2147483647 w 178"/>
              <a:gd name="T29" fmla="*/ 2147483647 h 36"/>
              <a:gd name="T30" fmla="*/ 2147483647 w 178"/>
              <a:gd name="T31" fmla="*/ 2147483647 h 36"/>
              <a:gd name="T32" fmla="*/ 2147483647 w 178"/>
              <a:gd name="T33" fmla="*/ 2147483647 h 36"/>
              <a:gd name="T34" fmla="*/ 2147483647 w 178"/>
              <a:gd name="T35" fmla="*/ 2147483647 h 36"/>
              <a:gd name="T36" fmla="*/ 2147483647 w 178"/>
              <a:gd name="T37" fmla="*/ 2147483647 h 36"/>
              <a:gd name="T38" fmla="*/ 2147483647 w 178"/>
              <a:gd name="T39" fmla="*/ 2147483647 h 36"/>
              <a:gd name="T40" fmla="*/ 2147483647 w 178"/>
              <a:gd name="T41" fmla="*/ 2147483647 h 36"/>
              <a:gd name="T42" fmla="*/ 2147483647 w 178"/>
              <a:gd name="T43" fmla="*/ 2147483647 h 36"/>
              <a:gd name="T44" fmla="*/ 2147483647 w 178"/>
              <a:gd name="T45" fmla="*/ 0 h 36"/>
              <a:gd name="T46" fmla="*/ 0 w 178"/>
              <a:gd name="T47" fmla="*/ 2147483647 h 36"/>
              <a:gd name="T48" fmla="*/ 0 w 178"/>
              <a:gd name="T49" fmla="*/ 2147483647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78"/>
              <a:gd name="T76" fmla="*/ 0 h 36"/>
              <a:gd name="T77" fmla="*/ 178 w 178"/>
              <a:gd name="T78" fmla="*/ 36 h 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78" h="36">
                <a:moveTo>
                  <a:pt x="0" y="10"/>
                </a:moveTo>
                <a:lnTo>
                  <a:pt x="0" y="10"/>
                </a:lnTo>
                <a:lnTo>
                  <a:pt x="10" y="14"/>
                </a:lnTo>
                <a:lnTo>
                  <a:pt x="24" y="20"/>
                </a:lnTo>
                <a:lnTo>
                  <a:pt x="48" y="26"/>
                </a:lnTo>
                <a:lnTo>
                  <a:pt x="78" y="32"/>
                </a:lnTo>
                <a:lnTo>
                  <a:pt x="112" y="36"/>
                </a:lnTo>
                <a:lnTo>
                  <a:pt x="148" y="36"/>
                </a:lnTo>
                <a:lnTo>
                  <a:pt x="178" y="36"/>
                </a:lnTo>
                <a:lnTo>
                  <a:pt x="178" y="24"/>
                </a:lnTo>
                <a:lnTo>
                  <a:pt x="148" y="24"/>
                </a:lnTo>
                <a:lnTo>
                  <a:pt x="124" y="24"/>
                </a:lnTo>
                <a:lnTo>
                  <a:pt x="102" y="22"/>
                </a:lnTo>
                <a:lnTo>
                  <a:pt x="60" y="16"/>
                </a:lnTo>
                <a:lnTo>
                  <a:pt x="28" y="8"/>
                </a:lnTo>
                <a:lnTo>
                  <a:pt x="16" y="4"/>
                </a:lnTo>
                <a:lnTo>
                  <a:pt x="8" y="0"/>
                </a:lnTo>
                <a:lnTo>
                  <a:pt x="0" y="1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9" name="Freeform 379"/>
          <p:cNvSpPr>
            <a:spLocks/>
          </p:cNvSpPr>
          <p:nvPr/>
        </p:nvSpPr>
        <p:spPr bwMode="auto">
          <a:xfrm>
            <a:off x="3046413" y="2089150"/>
            <a:ext cx="185737" cy="149225"/>
          </a:xfrm>
          <a:custGeom>
            <a:avLst/>
            <a:gdLst>
              <a:gd name="T0" fmla="*/ 2147483647 w 102"/>
              <a:gd name="T1" fmla="*/ 2147483647 h 76"/>
              <a:gd name="T2" fmla="*/ 2147483647 w 102"/>
              <a:gd name="T3" fmla="*/ 2147483647 h 76"/>
              <a:gd name="T4" fmla="*/ 2147483647 w 102"/>
              <a:gd name="T5" fmla="*/ 2147483647 h 76"/>
              <a:gd name="T6" fmla="*/ 0 w 102"/>
              <a:gd name="T7" fmla="*/ 0 h 76"/>
              <a:gd name="T8" fmla="*/ 2147483647 w 102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76"/>
              <a:gd name="T17" fmla="*/ 102 w 102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76">
                <a:moveTo>
                  <a:pt x="102" y="18"/>
                </a:moveTo>
                <a:lnTo>
                  <a:pt x="16" y="76"/>
                </a:lnTo>
                <a:lnTo>
                  <a:pt x="30" y="34"/>
                </a:lnTo>
                <a:lnTo>
                  <a:pt x="0" y="0"/>
                </a:lnTo>
                <a:lnTo>
                  <a:pt x="102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0" name="Freeform 380"/>
          <p:cNvSpPr>
            <a:spLocks/>
          </p:cNvSpPr>
          <p:nvPr/>
        </p:nvSpPr>
        <p:spPr bwMode="auto">
          <a:xfrm>
            <a:off x="3046413" y="2089150"/>
            <a:ext cx="185737" cy="149225"/>
          </a:xfrm>
          <a:custGeom>
            <a:avLst/>
            <a:gdLst>
              <a:gd name="T0" fmla="*/ 2147483647 w 102"/>
              <a:gd name="T1" fmla="*/ 2147483647 h 76"/>
              <a:gd name="T2" fmla="*/ 2147483647 w 102"/>
              <a:gd name="T3" fmla="*/ 2147483647 h 76"/>
              <a:gd name="T4" fmla="*/ 2147483647 w 102"/>
              <a:gd name="T5" fmla="*/ 2147483647 h 76"/>
              <a:gd name="T6" fmla="*/ 0 w 102"/>
              <a:gd name="T7" fmla="*/ 0 h 76"/>
              <a:gd name="T8" fmla="*/ 2147483647 w 102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76"/>
              <a:gd name="T17" fmla="*/ 102 w 102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76">
                <a:moveTo>
                  <a:pt x="102" y="18"/>
                </a:moveTo>
                <a:lnTo>
                  <a:pt x="16" y="76"/>
                </a:lnTo>
                <a:lnTo>
                  <a:pt x="30" y="34"/>
                </a:lnTo>
                <a:lnTo>
                  <a:pt x="0" y="0"/>
                </a:lnTo>
                <a:lnTo>
                  <a:pt x="102" y="18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1" name="Freeform 381"/>
          <p:cNvSpPr>
            <a:spLocks/>
          </p:cNvSpPr>
          <p:nvPr/>
        </p:nvSpPr>
        <p:spPr bwMode="auto">
          <a:xfrm>
            <a:off x="4578350" y="2046288"/>
            <a:ext cx="277813" cy="565150"/>
          </a:xfrm>
          <a:custGeom>
            <a:avLst/>
            <a:gdLst>
              <a:gd name="T0" fmla="*/ 0 w 152"/>
              <a:gd name="T1" fmla="*/ 2147483647 h 288"/>
              <a:gd name="T2" fmla="*/ 0 w 152"/>
              <a:gd name="T3" fmla="*/ 2147483647 h 288"/>
              <a:gd name="T4" fmla="*/ 2147483647 w 152"/>
              <a:gd name="T5" fmla="*/ 2147483647 h 288"/>
              <a:gd name="T6" fmla="*/ 2147483647 w 152"/>
              <a:gd name="T7" fmla="*/ 2147483647 h 288"/>
              <a:gd name="T8" fmla="*/ 2147483647 w 152"/>
              <a:gd name="T9" fmla="*/ 2147483647 h 288"/>
              <a:gd name="T10" fmla="*/ 2147483647 w 152"/>
              <a:gd name="T11" fmla="*/ 2147483647 h 288"/>
              <a:gd name="T12" fmla="*/ 2147483647 w 152"/>
              <a:gd name="T13" fmla="*/ 2147483647 h 288"/>
              <a:gd name="T14" fmla="*/ 2147483647 w 152"/>
              <a:gd name="T15" fmla="*/ 2147483647 h 288"/>
              <a:gd name="T16" fmla="*/ 2147483647 w 152"/>
              <a:gd name="T17" fmla="*/ 2147483647 h 288"/>
              <a:gd name="T18" fmla="*/ 2147483647 w 152"/>
              <a:gd name="T19" fmla="*/ 2147483647 h 288"/>
              <a:gd name="T20" fmla="*/ 2147483647 w 152"/>
              <a:gd name="T21" fmla="*/ 2147483647 h 288"/>
              <a:gd name="T22" fmla="*/ 2147483647 w 152"/>
              <a:gd name="T23" fmla="*/ 2147483647 h 288"/>
              <a:gd name="T24" fmla="*/ 2147483647 w 152"/>
              <a:gd name="T25" fmla="*/ 2147483647 h 288"/>
              <a:gd name="T26" fmla="*/ 2147483647 w 152"/>
              <a:gd name="T27" fmla="*/ 2147483647 h 288"/>
              <a:gd name="T28" fmla="*/ 2147483647 w 152"/>
              <a:gd name="T29" fmla="*/ 2147483647 h 288"/>
              <a:gd name="T30" fmla="*/ 2147483647 w 152"/>
              <a:gd name="T31" fmla="*/ 2147483647 h 288"/>
              <a:gd name="T32" fmla="*/ 2147483647 w 152"/>
              <a:gd name="T33" fmla="*/ 2147483647 h 288"/>
              <a:gd name="T34" fmla="*/ 2147483647 w 152"/>
              <a:gd name="T35" fmla="*/ 2147483647 h 288"/>
              <a:gd name="T36" fmla="*/ 2147483647 w 152"/>
              <a:gd name="T37" fmla="*/ 2147483647 h 288"/>
              <a:gd name="T38" fmla="*/ 2147483647 w 152"/>
              <a:gd name="T39" fmla="*/ 2147483647 h 288"/>
              <a:gd name="T40" fmla="*/ 2147483647 w 152"/>
              <a:gd name="T41" fmla="*/ 2147483647 h 288"/>
              <a:gd name="T42" fmla="*/ 2147483647 w 152"/>
              <a:gd name="T43" fmla="*/ 2147483647 h 288"/>
              <a:gd name="T44" fmla="*/ 2147483647 w 152"/>
              <a:gd name="T45" fmla="*/ 2147483647 h 288"/>
              <a:gd name="T46" fmla="*/ 2147483647 w 152"/>
              <a:gd name="T47" fmla="*/ 2147483647 h 288"/>
              <a:gd name="T48" fmla="*/ 2147483647 w 152"/>
              <a:gd name="T49" fmla="*/ 2147483647 h 288"/>
              <a:gd name="T50" fmla="*/ 2147483647 w 152"/>
              <a:gd name="T51" fmla="*/ 2147483647 h 288"/>
              <a:gd name="T52" fmla="*/ 2147483647 w 152"/>
              <a:gd name="T53" fmla="*/ 2147483647 h 288"/>
              <a:gd name="T54" fmla="*/ 2147483647 w 152"/>
              <a:gd name="T55" fmla="*/ 2147483647 h 288"/>
              <a:gd name="T56" fmla="*/ 2147483647 w 152"/>
              <a:gd name="T57" fmla="*/ 2147483647 h 288"/>
              <a:gd name="T58" fmla="*/ 2147483647 w 152"/>
              <a:gd name="T59" fmla="*/ 2147483647 h 288"/>
              <a:gd name="T60" fmla="*/ 2147483647 w 152"/>
              <a:gd name="T61" fmla="*/ 2147483647 h 288"/>
              <a:gd name="T62" fmla="*/ 2147483647 w 152"/>
              <a:gd name="T63" fmla="*/ 2147483647 h 288"/>
              <a:gd name="T64" fmla="*/ 2147483647 w 152"/>
              <a:gd name="T65" fmla="*/ 2147483647 h 288"/>
              <a:gd name="T66" fmla="*/ 2147483647 w 152"/>
              <a:gd name="T67" fmla="*/ 2147483647 h 288"/>
              <a:gd name="T68" fmla="*/ 2147483647 w 152"/>
              <a:gd name="T69" fmla="*/ 2147483647 h 288"/>
              <a:gd name="T70" fmla="*/ 2147483647 w 152"/>
              <a:gd name="T71" fmla="*/ 2147483647 h 288"/>
              <a:gd name="T72" fmla="*/ 2147483647 w 152"/>
              <a:gd name="T73" fmla="*/ 2147483647 h 288"/>
              <a:gd name="T74" fmla="*/ 2147483647 w 152"/>
              <a:gd name="T75" fmla="*/ 2147483647 h 288"/>
              <a:gd name="T76" fmla="*/ 2147483647 w 152"/>
              <a:gd name="T77" fmla="*/ 2147483647 h 288"/>
              <a:gd name="T78" fmla="*/ 2147483647 w 152"/>
              <a:gd name="T79" fmla="*/ 2147483647 h 288"/>
              <a:gd name="T80" fmla="*/ 2147483647 w 152"/>
              <a:gd name="T81" fmla="*/ 2147483647 h 288"/>
              <a:gd name="T82" fmla="*/ 2147483647 w 152"/>
              <a:gd name="T83" fmla="*/ 0 h 288"/>
              <a:gd name="T84" fmla="*/ 0 w 152"/>
              <a:gd name="T85" fmla="*/ 2147483647 h 28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52"/>
              <a:gd name="T130" fmla="*/ 0 h 288"/>
              <a:gd name="T131" fmla="*/ 152 w 152"/>
              <a:gd name="T132" fmla="*/ 288 h 28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52" h="288">
                <a:moveTo>
                  <a:pt x="0" y="12"/>
                </a:moveTo>
                <a:lnTo>
                  <a:pt x="0" y="12"/>
                </a:lnTo>
                <a:lnTo>
                  <a:pt x="12" y="16"/>
                </a:lnTo>
                <a:lnTo>
                  <a:pt x="24" y="22"/>
                </a:lnTo>
                <a:lnTo>
                  <a:pt x="36" y="30"/>
                </a:lnTo>
                <a:lnTo>
                  <a:pt x="50" y="40"/>
                </a:lnTo>
                <a:lnTo>
                  <a:pt x="62" y="50"/>
                </a:lnTo>
                <a:lnTo>
                  <a:pt x="74" y="62"/>
                </a:lnTo>
                <a:lnTo>
                  <a:pt x="84" y="76"/>
                </a:lnTo>
                <a:lnTo>
                  <a:pt x="94" y="92"/>
                </a:lnTo>
                <a:lnTo>
                  <a:pt x="104" y="108"/>
                </a:lnTo>
                <a:lnTo>
                  <a:pt x="112" y="126"/>
                </a:lnTo>
                <a:lnTo>
                  <a:pt x="120" y="146"/>
                </a:lnTo>
                <a:lnTo>
                  <a:pt x="126" y="166"/>
                </a:lnTo>
                <a:lnTo>
                  <a:pt x="132" y="188"/>
                </a:lnTo>
                <a:lnTo>
                  <a:pt x="136" y="212"/>
                </a:lnTo>
                <a:lnTo>
                  <a:pt x="138" y="236"/>
                </a:lnTo>
                <a:lnTo>
                  <a:pt x="140" y="262"/>
                </a:lnTo>
                <a:lnTo>
                  <a:pt x="138" y="288"/>
                </a:lnTo>
                <a:lnTo>
                  <a:pt x="150" y="288"/>
                </a:lnTo>
                <a:lnTo>
                  <a:pt x="152" y="262"/>
                </a:lnTo>
                <a:lnTo>
                  <a:pt x="150" y="236"/>
                </a:lnTo>
                <a:lnTo>
                  <a:pt x="148" y="210"/>
                </a:lnTo>
                <a:lnTo>
                  <a:pt x="144" y="186"/>
                </a:lnTo>
                <a:lnTo>
                  <a:pt x="138" y="164"/>
                </a:lnTo>
                <a:lnTo>
                  <a:pt x="132" y="142"/>
                </a:lnTo>
                <a:lnTo>
                  <a:pt x="124" y="122"/>
                </a:lnTo>
                <a:lnTo>
                  <a:pt x="114" y="102"/>
                </a:lnTo>
                <a:lnTo>
                  <a:pt x="104" y="86"/>
                </a:lnTo>
                <a:lnTo>
                  <a:pt x="94" y="70"/>
                </a:lnTo>
                <a:lnTo>
                  <a:pt x="82" y="54"/>
                </a:lnTo>
                <a:lnTo>
                  <a:pt x="70" y="42"/>
                </a:lnTo>
                <a:lnTo>
                  <a:pt x="56" y="30"/>
                </a:lnTo>
                <a:lnTo>
                  <a:pt x="44" y="20"/>
                </a:lnTo>
                <a:lnTo>
                  <a:pt x="30" y="12"/>
                </a:lnTo>
                <a:lnTo>
                  <a:pt x="16" y="4"/>
                </a:lnTo>
                <a:lnTo>
                  <a:pt x="2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2" name="Freeform 382"/>
          <p:cNvSpPr>
            <a:spLocks/>
          </p:cNvSpPr>
          <p:nvPr/>
        </p:nvSpPr>
        <p:spPr bwMode="auto">
          <a:xfrm>
            <a:off x="4775200" y="2547938"/>
            <a:ext cx="142875" cy="196850"/>
          </a:xfrm>
          <a:custGeom>
            <a:avLst/>
            <a:gdLst>
              <a:gd name="T0" fmla="*/ 2147483647 w 78"/>
              <a:gd name="T1" fmla="*/ 2147483647 h 100"/>
              <a:gd name="T2" fmla="*/ 0 w 78"/>
              <a:gd name="T3" fmla="*/ 0 h 100"/>
              <a:gd name="T4" fmla="*/ 2147483647 w 78"/>
              <a:gd name="T5" fmla="*/ 2147483647 h 100"/>
              <a:gd name="T6" fmla="*/ 2147483647 w 78"/>
              <a:gd name="T7" fmla="*/ 2147483647 h 100"/>
              <a:gd name="T8" fmla="*/ 2147483647 w 78"/>
              <a:gd name="T9" fmla="*/ 2147483647 h 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100"/>
              <a:gd name="T17" fmla="*/ 78 w 78"/>
              <a:gd name="T18" fmla="*/ 100 h 1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100">
                <a:moveTo>
                  <a:pt x="28" y="100"/>
                </a:moveTo>
                <a:lnTo>
                  <a:pt x="0" y="0"/>
                </a:lnTo>
                <a:lnTo>
                  <a:pt x="36" y="28"/>
                </a:lnTo>
                <a:lnTo>
                  <a:pt x="78" y="10"/>
                </a:lnTo>
                <a:lnTo>
                  <a:pt x="28" y="10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3" name="Freeform 383"/>
          <p:cNvSpPr>
            <a:spLocks/>
          </p:cNvSpPr>
          <p:nvPr/>
        </p:nvSpPr>
        <p:spPr bwMode="auto">
          <a:xfrm>
            <a:off x="4124325" y="3125788"/>
            <a:ext cx="617538" cy="577850"/>
          </a:xfrm>
          <a:custGeom>
            <a:avLst/>
            <a:gdLst>
              <a:gd name="T0" fmla="*/ 2147483647 w 338"/>
              <a:gd name="T1" fmla="*/ 0 h 294"/>
              <a:gd name="T2" fmla="*/ 2147483647 w 338"/>
              <a:gd name="T3" fmla="*/ 0 h 294"/>
              <a:gd name="T4" fmla="*/ 2147483647 w 338"/>
              <a:gd name="T5" fmla="*/ 2147483647 h 294"/>
              <a:gd name="T6" fmla="*/ 2147483647 w 338"/>
              <a:gd name="T7" fmla="*/ 2147483647 h 294"/>
              <a:gd name="T8" fmla="*/ 2147483647 w 338"/>
              <a:gd name="T9" fmla="*/ 2147483647 h 294"/>
              <a:gd name="T10" fmla="*/ 2147483647 w 338"/>
              <a:gd name="T11" fmla="*/ 2147483647 h 294"/>
              <a:gd name="T12" fmla="*/ 2147483647 w 338"/>
              <a:gd name="T13" fmla="*/ 2147483647 h 294"/>
              <a:gd name="T14" fmla="*/ 2147483647 w 338"/>
              <a:gd name="T15" fmla="*/ 2147483647 h 294"/>
              <a:gd name="T16" fmla="*/ 2147483647 w 338"/>
              <a:gd name="T17" fmla="*/ 2147483647 h 294"/>
              <a:gd name="T18" fmla="*/ 2147483647 w 338"/>
              <a:gd name="T19" fmla="*/ 2147483647 h 294"/>
              <a:gd name="T20" fmla="*/ 2147483647 w 338"/>
              <a:gd name="T21" fmla="*/ 2147483647 h 294"/>
              <a:gd name="T22" fmla="*/ 2147483647 w 338"/>
              <a:gd name="T23" fmla="*/ 2147483647 h 294"/>
              <a:gd name="T24" fmla="*/ 2147483647 w 338"/>
              <a:gd name="T25" fmla="*/ 2147483647 h 294"/>
              <a:gd name="T26" fmla="*/ 2147483647 w 338"/>
              <a:gd name="T27" fmla="*/ 2147483647 h 294"/>
              <a:gd name="T28" fmla="*/ 2147483647 w 338"/>
              <a:gd name="T29" fmla="*/ 2147483647 h 294"/>
              <a:gd name="T30" fmla="*/ 0 w 338"/>
              <a:gd name="T31" fmla="*/ 2147483647 h 294"/>
              <a:gd name="T32" fmla="*/ 2147483647 w 338"/>
              <a:gd name="T33" fmla="*/ 2147483647 h 294"/>
              <a:gd name="T34" fmla="*/ 2147483647 w 338"/>
              <a:gd name="T35" fmla="*/ 2147483647 h 294"/>
              <a:gd name="T36" fmla="*/ 2147483647 w 338"/>
              <a:gd name="T37" fmla="*/ 2147483647 h 294"/>
              <a:gd name="T38" fmla="*/ 2147483647 w 338"/>
              <a:gd name="T39" fmla="*/ 2147483647 h 294"/>
              <a:gd name="T40" fmla="*/ 2147483647 w 338"/>
              <a:gd name="T41" fmla="*/ 2147483647 h 294"/>
              <a:gd name="T42" fmla="*/ 2147483647 w 338"/>
              <a:gd name="T43" fmla="*/ 2147483647 h 294"/>
              <a:gd name="T44" fmla="*/ 2147483647 w 338"/>
              <a:gd name="T45" fmla="*/ 2147483647 h 294"/>
              <a:gd name="T46" fmla="*/ 2147483647 w 338"/>
              <a:gd name="T47" fmla="*/ 2147483647 h 294"/>
              <a:gd name="T48" fmla="*/ 2147483647 w 338"/>
              <a:gd name="T49" fmla="*/ 2147483647 h 294"/>
              <a:gd name="T50" fmla="*/ 2147483647 w 338"/>
              <a:gd name="T51" fmla="*/ 2147483647 h 294"/>
              <a:gd name="T52" fmla="*/ 2147483647 w 338"/>
              <a:gd name="T53" fmla="*/ 2147483647 h 294"/>
              <a:gd name="T54" fmla="*/ 2147483647 w 338"/>
              <a:gd name="T55" fmla="*/ 2147483647 h 294"/>
              <a:gd name="T56" fmla="*/ 2147483647 w 338"/>
              <a:gd name="T57" fmla="*/ 2147483647 h 294"/>
              <a:gd name="T58" fmla="*/ 2147483647 w 338"/>
              <a:gd name="T59" fmla="*/ 2147483647 h 294"/>
              <a:gd name="T60" fmla="*/ 2147483647 w 338"/>
              <a:gd name="T61" fmla="*/ 2147483647 h 294"/>
              <a:gd name="T62" fmla="*/ 2147483647 w 338"/>
              <a:gd name="T63" fmla="*/ 2147483647 h 294"/>
              <a:gd name="T64" fmla="*/ 2147483647 w 338"/>
              <a:gd name="T65" fmla="*/ 2147483647 h 294"/>
              <a:gd name="T66" fmla="*/ 2147483647 w 338"/>
              <a:gd name="T67" fmla="*/ 2147483647 h 294"/>
              <a:gd name="T68" fmla="*/ 2147483647 w 338"/>
              <a:gd name="T69" fmla="*/ 0 h 2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38"/>
              <a:gd name="T106" fmla="*/ 0 h 294"/>
              <a:gd name="T107" fmla="*/ 338 w 338"/>
              <a:gd name="T108" fmla="*/ 294 h 29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38" h="294">
                <a:moveTo>
                  <a:pt x="328" y="0"/>
                </a:moveTo>
                <a:lnTo>
                  <a:pt x="328" y="0"/>
                </a:lnTo>
                <a:lnTo>
                  <a:pt x="316" y="20"/>
                </a:lnTo>
                <a:lnTo>
                  <a:pt x="304" y="42"/>
                </a:lnTo>
                <a:lnTo>
                  <a:pt x="286" y="60"/>
                </a:lnTo>
                <a:lnTo>
                  <a:pt x="268" y="80"/>
                </a:lnTo>
                <a:lnTo>
                  <a:pt x="234" y="108"/>
                </a:lnTo>
                <a:lnTo>
                  <a:pt x="198" y="134"/>
                </a:lnTo>
                <a:lnTo>
                  <a:pt x="124" y="184"/>
                </a:lnTo>
                <a:lnTo>
                  <a:pt x="86" y="210"/>
                </a:lnTo>
                <a:lnTo>
                  <a:pt x="52" y="234"/>
                </a:lnTo>
                <a:lnTo>
                  <a:pt x="22" y="260"/>
                </a:lnTo>
                <a:lnTo>
                  <a:pt x="10" y="274"/>
                </a:lnTo>
                <a:lnTo>
                  <a:pt x="0" y="288"/>
                </a:lnTo>
                <a:lnTo>
                  <a:pt x="8" y="294"/>
                </a:lnTo>
                <a:lnTo>
                  <a:pt x="22" y="278"/>
                </a:lnTo>
                <a:lnTo>
                  <a:pt x="40" y="260"/>
                </a:lnTo>
                <a:lnTo>
                  <a:pt x="60" y="244"/>
                </a:lnTo>
                <a:lnTo>
                  <a:pt x="82" y="228"/>
                </a:lnTo>
                <a:lnTo>
                  <a:pt x="118" y="202"/>
                </a:lnTo>
                <a:lnTo>
                  <a:pt x="156" y="178"/>
                </a:lnTo>
                <a:lnTo>
                  <a:pt x="194" y="152"/>
                </a:lnTo>
                <a:lnTo>
                  <a:pt x="230" y="126"/>
                </a:lnTo>
                <a:lnTo>
                  <a:pt x="264" y="98"/>
                </a:lnTo>
                <a:lnTo>
                  <a:pt x="296" y="68"/>
                </a:lnTo>
                <a:lnTo>
                  <a:pt x="308" y="54"/>
                </a:lnTo>
                <a:lnTo>
                  <a:pt x="320" y="38"/>
                </a:lnTo>
                <a:lnTo>
                  <a:pt x="330" y="22"/>
                </a:lnTo>
                <a:lnTo>
                  <a:pt x="338" y="4"/>
                </a:lnTo>
                <a:lnTo>
                  <a:pt x="328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4" name="Freeform 384"/>
          <p:cNvSpPr>
            <a:spLocks/>
          </p:cNvSpPr>
          <p:nvPr/>
        </p:nvSpPr>
        <p:spPr bwMode="auto">
          <a:xfrm>
            <a:off x="4087813" y="3621088"/>
            <a:ext cx="131762" cy="200025"/>
          </a:xfrm>
          <a:custGeom>
            <a:avLst/>
            <a:gdLst>
              <a:gd name="T0" fmla="*/ 2147483647 w 72"/>
              <a:gd name="T1" fmla="*/ 2147483647 h 102"/>
              <a:gd name="T2" fmla="*/ 0 w 72"/>
              <a:gd name="T3" fmla="*/ 0 h 102"/>
              <a:gd name="T4" fmla="*/ 2147483647 w 72"/>
              <a:gd name="T5" fmla="*/ 2147483647 h 102"/>
              <a:gd name="T6" fmla="*/ 2147483647 w 72"/>
              <a:gd name="T7" fmla="*/ 2147483647 h 102"/>
              <a:gd name="T8" fmla="*/ 2147483647 w 72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"/>
              <a:gd name="T16" fmla="*/ 0 h 102"/>
              <a:gd name="T17" fmla="*/ 72 w 72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" h="102">
                <a:moveTo>
                  <a:pt x="2" y="102"/>
                </a:moveTo>
                <a:lnTo>
                  <a:pt x="0" y="0"/>
                </a:lnTo>
                <a:lnTo>
                  <a:pt x="28" y="34"/>
                </a:lnTo>
                <a:lnTo>
                  <a:pt x="72" y="28"/>
                </a:lnTo>
                <a:lnTo>
                  <a:pt x="2" y="10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5" name="Freeform 385"/>
          <p:cNvSpPr>
            <a:spLocks/>
          </p:cNvSpPr>
          <p:nvPr/>
        </p:nvSpPr>
        <p:spPr bwMode="auto">
          <a:xfrm>
            <a:off x="3967163" y="3867150"/>
            <a:ext cx="885825" cy="433388"/>
          </a:xfrm>
          <a:custGeom>
            <a:avLst/>
            <a:gdLst>
              <a:gd name="T0" fmla="*/ 2147483647 w 484"/>
              <a:gd name="T1" fmla="*/ 2147483647 h 220"/>
              <a:gd name="T2" fmla="*/ 2147483647 w 484"/>
              <a:gd name="T3" fmla="*/ 2147483647 h 220"/>
              <a:gd name="T4" fmla="*/ 2147483647 w 484"/>
              <a:gd name="T5" fmla="*/ 2147483647 h 220"/>
              <a:gd name="T6" fmla="*/ 2147483647 w 484"/>
              <a:gd name="T7" fmla="*/ 2147483647 h 220"/>
              <a:gd name="T8" fmla="*/ 2147483647 w 484"/>
              <a:gd name="T9" fmla="*/ 2147483647 h 220"/>
              <a:gd name="T10" fmla="*/ 2147483647 w 484"/>
              <a:gd name="T11" fmla="*/ 2147483647 h 220"/>
              <a:gd name="T12" fmla="*/ 2147483647 w 484"/>
              <a:gd name="T13" fmla="*/ 2147483647 h 220"/>
              <a:gd name="T14" fmla="*/ 2147483647 w 484"/>
              <a:gd name="T15" fmla="*/ 2147483647 h 220"/>
              <a:gd name="T16" fmla="*/ 2147483647 w 484"/>
              <a:gd name="T17" fmla="*/ 2147483647 h 220"/>
              <a:gd name="T18" fmla="*/ 2147483647 w 484"/>
              <a:gd name="T19" fmla="*/ 2147483647 h 220"/>
              <a:gd name="T20" fmla="*/ 2147483647 w 484"/>
              <a:gd name="T21" fmla="*/ 2147483647 h 220"/>
              <a:gd name="T22" fmla="*/ 2147483647 w 484"/>
              <a:gd name="T23" fmla="*/ 2147483647 h 220"/>
              <a:gd name="T24" fmla="*/ 2147483647 w 484"/>
              <a:gd name="T25" fmla="*/ 2147483647 h 220"/>
              <a:gd name="T26" fmla="*/ 2147483647 w 484"/>
              <a:gd name="T27" fmla="*/ 2147483647 h 220"/>
              <a:gd name="T28" fmla="*/ 2147483647 w 484"/>
              <a:gd name="T29" fmla="*/ 2147483647 h 220"/>
              <a:gd name="T30" fmla="*/ 2147483647 w 484"/>
              <a:gd name="T31" fmla="*/ 2147483647 h 220"/>
              <a:gd name="T32" fmla="*/ 2147483647 w 484"/>
              <a:gd name="T33" fmla="*/ 2147483647 h 220"/>
              <a:gd name="T34" fmla="*/ 2147483647 w 484"/>
              <a:gd name="T35" fmla="*/ 2147483647 h 220"/>
              <a:gd name="T36" fmla="*/ 2147483647 w 484"/>
              <a:gd name="T37" fmla="*/ 2147483647 h 220"/>
              <a:gd name="T38" fmla="*/ 2147483647 w 484"/>
              <a:gd name="T39" fmla="*/ 2147483647 h 220"/>
              <a:gd name="T40" fmla="*/ 2147483647 w 484"/>
              <a:gd name="T41" fmla="*/ 2147483647 h 220"/>
              <a:gd name="T42" fmla="*/ 2147483647 w 484"/>
              <a:gd name="T43" fmla="*/ 2147483647 h 220"/>
              <a:gd name="T44" fmla="*/ 2147483647 w 484"/>
              <a:gd name="T45" fmla="*/ 2147483647 h 220"/>
              <a:gd name="T46" fmla="*/ 2147483647 w 484"/>
              <a:gd name="T47" fmla="*/ 2147483647 h 220"/>
              <a:gd name="T48" fmla="*/ 2147483647 w 484"/>
              <a:gd name="T49" fmla="*/ 2147483647 h 220"/>
              <a:gd name="T50" fmla="*/ 2147483647 w 484"/>
              <a:gd name="T51" fmla="*/ 2147483647 h 220"/>
              <a:gd name="T52" fmla="*/ 2147483647 w 484"/>
              <a:gd name="T53" fmla="*/ 0 h 220"/>
              <a:gd name="T54" fmla="*/ 2147483647 w 484"/>
              <a:gd name="T55" fmla="*/ 0 h 220"/>
              <a:gd name="T56" fmla="*/ 2147483647 w 484"/>
              <a:gd name="T57" fmla="*/ 0 h 220"/>
              <a:gd name="T58" fmla="*/ 2147483647 w 484"/>
              <a:gd name="T59" fmla="*/ 0 h 220"/>
              <a:gd name="T60" fmla="*/ 2147483647 w 484"/>
              <a:gd name="T61" fmla="*/ 2147483647 h 220"/>
              <a:gd name="T62" fmla="*/ 2147483647 w 484"/>
              <a:gd name="T63" fmla="*/ 2147483647 h 220"/>
              <a:gd name="T64" fmla="*/ 2147483647 w 484"/>
              <a:gd name="T65" fmla="*/ 2147483647 h 220"/>
              <a:gd name="T66" fmla="*/ 2147483647 w 484"/>
              <a:gd name="T67" fmla="*/ 2147483647 h 220"/>
              <a:gd name="T68" fmla="*/ 2147483647 w 484"/>
              <a:gd name="T69" fmla="*/ 2147483647 h 220"/>
              <a:gd name="T70" fmla="*/ 2147483647 w 484"/>
              <a:gd name="T71" fmla="*/ 2147483647 h 220"/>
              <a:gd name="T72" fmla="*/ 2147483647 w 484"/>
              <a:gd name="T73" fmla="*/ 2147483647 h 220"/>
              <a:gd name="T74" fmla="*/ 2147483647 w 484"/>
              <a:gd name="T75" fmla="*/ 2147483647 h 220"/>
              <a:gd name="T76" fmla="*/ 2147483647 w 484"/>
              <a:gd name="T77" fmla="*/ 2147483647 h 220"/>
              <a:gd name="T78" fmla="*/ 2147483647 w 484"/>
              <a:gd name="T79" fmla="*/ 2147483647 h 220"/>
              <a:gd name="T80" fmla="*/ 2147483647 w 484"/>
              <a:gd name="T81" fmla="*/ 2147483647 h 220"/>
              <a:gd name="T82" fmla="*/ 2147483647 w 484"/>
              <a:gd name="T83" fmla="*/ 2147483647 h 220"/>
              <a:gd name="T84" fmla="*/ 2147483647 w 484"/>
              <a:gd name="T85" fmla="*/ 2147483647 h 220"/>
              <a:gd name="T86" fmla="*/ 2147483647 w 484"/>
              <a:gd name="T87" fmla="*/ 2147483647 h 220"/>
              <a:gd name="T88" fmla="*/ 2147483647 w 484"/>
              <a:gd name="T89" fmla="*/ 2147483647 h 220"/>
              <a:gd name="T90" fmla="*/ 2147483647 w 484"/>
              <a:gd name="T91" fmla="*/ 2147483647 h 220"/>
              <a:gd name="T92" fmla="*/ 2147483647 w 484"/>
              <a:gd name="T93" fmla="*/ 2147483647 h 220"/>
              <a:gd name="T94" fmla="*/ 2147483647 w 484"/>
              <a:gd name="T95" fmla="*/ 2147483647 h 220"/>
              <a:gd name="T96" fmla="*/ 0 w 484"/>
              <a:gd name="T97" fmla="*/ 2147483647 h 220"/>
              <a:gd name="T98" fmla="*/ 2147483647 w 484"/>
              <a:gd name="T99" fmla="*/ 2147483647 h 220"/>
              <a:gd name="T100" fmla="*/ 2147483647 w 484"/>
              <a:gd name="T101" fmla="*/ 2147483647 h 22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84"/>
              <a:gd name="T154" fmla="*/ 0 h 220"/>
              <a:gd name="T155" fmla="*/ 484 w 484"/>
              <a:gd name="T156" fmla="*/ 220 h 22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84" h="220">
                <a:moveTo>
                  <a:pt x="2" y="220"/>
                </a:moveTo>
                <a:lnTo>
                  <a:pt x="2" y="220"/>
                </a:lnTo>
                <a:lnTo>
                  <a:pt x="10" y="218"/>
                </a:lnTo>
                <a:lnTo>
                  <a:pt x="20" y="212"/>
                </a:lnTo>
                <a:lnTo>
                  <a:pt x="38" y="200"/>
                </a:lnTo>
                <a:lnTo>
                  <a:pt x="60" y="178"/>
                </a:lnTo>
                <a:lnTo>
                  <a:pt x="84" y="148"/>
                </a:lnTo>
                <a:lnTo>
                  <a:pt x="112" y="108"/>
                </a:lnTo>
                <a:lnTo>
                  <a:pt x="132" y="80"/>
                </a:lnTo>
                <a:lnTo>
                  <a:pt x="152" y="60"/>
                </a:lnTo>
                <a:lnTo>
                  <a:pt x="174" y="42"/>
                </a:lnTo>
                <a:lnTo>
                  <a:pt x="196" y="30"/>
                </a:lnTo>
                <a:lnTo>
                  <a:pt x="220" y="22"/>
                </a:lnTo>
                <a:lnTo>
                  <a:pt x="248" y="16"/>
                </a:lnTo>
                <a:lnTo>
                  <a:pt x="274" y="12"/>
                </a:lnTo>
                <a:lnTo>
                  <a:pt x="304" y="12"/>
                </a:lnTo>
                <a:lnTo>
                  <a:pt x="344" y="12"/>
                </a:lnTo>
                <a:lnTo>
                  <a:pt x="388" y="16"/>
                </a:lnTo>
                <a:lnTo>
                  <a:pt x="484" y="20"/>
                </a:lnTo>
                <a:lnTo>
                  <a:pt x="484" y="8"/>
                </a:lnTo>
                <a:lnTo>
                  <a:pt x="388" y="4"/>
                </a:lnTo>
                <a:lnTo>
                  <a:pt x="344" y="0"/>
                </a:lnTo>
                <a:lnTo>
                  <a:pt x="304" y="0"/>
                </a:lnTo>
                <a:lnTo>
                  <a:pt x="274" y="0"/>
                </a:lnTo>
                <a:lnTo>
                  <a:pt x="246" y="4"/>
                </a:lnTo>
                <a:lnTo>
                  <a:pt x="218" y="10"/>
                </a:lnTo>
                <a:lnTo>
                  <a:pt x="192" y="20"/>
                </a:lnTo>
                <a:lnTo>
                  <a:pt x="168" y="32"/>
                </a:lnTo>
                <a:lnTo>
                  <a:pt x="144" y="50"/>
                </a:lnTo>
                <a:lnTo>
                  <a:pt x="122" y="74"/>
                </a:lnTo>
                <a:lnTo>
                  <a:pt x="102" y="102"/>
                </a:lnTo>
                <a:lnTo>
                  <a:pt x="84" y="130"/>
                </a:lnTo>
                <a:lnTo>
                  <a:pt x="66" y="152"/>
                </a:lnTo>
                <a:lnTo>
                  <a:pt x="50" y="170"/>
                </a:lnTo>
                <a:lnTo>
                  <a:pt x="36" y="184"/>
                </a:lnTo>
                <a:lnTo>
                  <a:pt x="24" y="194"/>
                </a:lnTo>
                <a:lnTo>
                  <a:pt x="14" y="202"/>
                </a:lnTo>
                <a:lnTo>
                  <a:pt x="6" y="206"/>
                </a:lnTo>
                <a:lnTo>
                  <a:pt x="0" y="208"/>
                </a:lnTo>
                <a:lnTo>
                  <a:pt x="2" y="2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6" name="Freeform 386"/>
          <p:cNvSpPr>
            <a:spLocks/>
          </p:cNvSpPr>
          <p:nvPr/>
        </p:nvSpPr>
        <p:spPr bwMode="auto">
          <a:xfrm>
            <a:off x="4800600" y="3816350"/>
            <a:ext cx="176213" cy="153988"/>
          </a:xfrm>
          <a:custGeom>
            <a:avLst/>
            <a:gdLst>
              <a:gd name="T0" fmla="*/ 2147483647 w 96"/>
              <a:gd name="T1" fmla="*/ 2147483647 h 78"/>
              <a:gd name="T2" fmla="*/ 0 w 96"/>
              <a:gd name="T3" fmla="*/ 2147483647 h 78"/>
              <a:gd name="T4" fmla="*/ 2147483647 w 96"/>
              <a:gd name="T5" fmla="*/ 2147483647 h 78"/>
              <a:gd name="T6" fmla="*/ 0 w 96"/>
              <a:gd name="T7" fmla="*/ 0 h 78"/>
              <a:gd name="T8" fmla="*/ 2147483647 w 96"/>
              <a:gd name="T9" fmla="*/ 2147483647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78"/>
              <a:gd name="T17" fmla="*/ 96 w 96"/>
              <a:gd name="T18" fmla="*/ 78 h 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78">
                <a:moveTo>
                  <a:pt x="96" y="40"/>
                </a:moveTo>
                <a:lnTo>
                  <a:pt x="0" y="78"/>
                </a:lnTo>
                <a:lnTo>
                  <a:pt x="22" y="40"/>
                </a:lnTo>
                <a:lnTo>
                  <a:pt x="0" y="0"/>
                </a:lnTo>
                <a:lnTo>
                  <a:pt x="96" y="4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7" name="Freeform 387"/>
          <p:cNvSpPr>
            <a:spLocks/>
          </p:cNvSpPr>
          <p:nvPr/>
        </p:nvSpPr>
        <p:spPr bwMode="auto">
          <a:xfrm>
            <a:off x="5434013" y="1833563"/>
            <a:ext cx="1023937" cy="349250"/>
          </a:xfrm>
          <a:custGeom>
            <a:avLst/>
            <a:gdLst>
              <a:gd name="T0" fmla="*/ 2147483647 w 560"/>
              <a:gd name="T1" fmla="*/ 2147483647 h 178"/>
              <a:gd name="T2" fmla="*/ 2147483647 w 560"/>
              <a:gd name="T3" fmla="*/ 2147483647 h 178"/>
              <a:gd name="T4" fmla="*/ 2147483647 w 560"/>
              <a:gd name="T5" fmla="*/ 2147483647 h 178"/>
              <a:gd name="T6" fmla="*/ 2147483647 w 560"/>
              <a:gd name="T7" fmla="*/ 2147483647 h 178"/>
              <a:gd name="T8" fmla="*/ 2147483647 w 560"/>
              <a:gd name="T9" fmla="*/ 2147483647 h 178"/>
              <a:gd name="T10" fmla="*/ 2147483647 w 560"/>
              <a:gd name="T11" fmla="*/ 2147483647 h 178"/>
              <a:gd name="T12" fmla="*/ 2147483647 w 560"/>
              <a:gd name="T13" fmla="*/ 2147483647 h 178"/>
              <a:gd name="T14" fmla="*/ 2147483647 w 560"/>
              <a:gd name="T15" fmla="*/ 2147483647 h 178"/>
              <a:gd name="T16" fmla="*/ 2147483647 w 560"/>
              <a:gd name="T17" fmla="*/ 2147483647 h 178"/>
              <a:gd name="T18" fmla="*/ 2147483647 w 560"/>
              <a:gd name="T19" fmla="*/ 2147483647 h 178"/>
              <a:gd name="T20" fmla="*/ 2147483647 w 560"/>
              <a:gd name="T21" fmla="*/ 2147483647 h 178"/>
              <a:gd name="T22" fmla="*/ 2147483647 w 560"/>
              <a:gd name="T23" fmla="*/ 2147483647 h 178"/>
              <a:gd name="T24" fmla="*/ 2147483647 w 560"/>
              <a:gd name="T25" fmla="*/ 2147483647 h 178"/>
              <a:gd name="T26" fmla="*/ 2147483647 w 560"/>
              <a:gd name="T27" fmla="*/ 2147483647 h 178"/>
              <a:gd name="T28" fmla="*/ 2147483647 w 560"/>
              <a:gd name="T29" fmla="*/ 2147483647 h 178"/>
              <a:gd name="T30" fmla="*/ 2147483647 w 560"/>
              <a:gd name="T31" fmla="*/ 2147483647 h 178"/>
              <a:gd name="T32" fmla="*/ 2147483647 w 560"/>
              <a:gd name="T33" fmla="*/ 2147483647 h 178"/>
              <a:gd name="T34" fmla="*/ 2147483647 w 560"/>
              <a:gd name="T35" fmla="*/ 2147483647 h 178"/>
              <a:gd name="T36" fmla="*/ 2147483647 w 560"/>
              <a:gd name="T37" fmla="*/ 2147483647 h 178"/>
              <a:gd name="T38" fmla="*/ 2147483647 w 560"/>
              <a:gd name="T39" fmla="*/ 2147483647 h 178"/>
              <a:gd name="T40" fmla="*/ 2147483647 w 560"/>
              <a:gd name="T41" fmla="*/ 2147483647 h 178"/>
              <a:gd name="T42" fmla="*/ 2147483647 w 560"/>
              <a:gd name="T43" fmla="*/ 2147483647 h 178"/>
              <a:gd name="T44" fmla="*/ 2147483647 w 560"/>
              <a:gd name="T45" fmla="*/ 2147483647 h 178"/>
              <a:gd name="T46" fmla="*/ 2147483647 w 560"/>
              <a:gd name="T47" fmla="*/ 2147483647 h 178"/>
              <a:gd name="T48" fmla="*/ 2147483647 w 560"/>
              <a:gd name="T49" fmla="*/ 2147483647 h 178"/>
              <a:gd name="T50" fmla="*/ 2147483647 w 560"/>
              <a:gd name="T51" fmla="*/ 2147483647 h 178"/>
              <a:gd name="T52" fmla="*/ 2147483647 w 560"/>
              <a:gd name="T53" fmla="*/ 2147483647 h 178"/>
              <a:gd name="T54" fmla="*/ 2147483647 w 560"/>
              <a:gd name="T55" fmla="*/ 2147483647 h 178"/>
              <a:gd name="T56" fmla="*/ 2147483647 w 560"/>
              <a:gd name="T57" fmla="*/ 2147483647 h 178"/>
              <a:gd name="T58" fmla="*/ 2147483647 w 560"/>
              <a:gd name="T59" fmla="*/ 2147483647 h 178"/>
              <a:gd name="T60" fmla="*/ 2147483647 w 560"/>
              <a:gd name="T61" fmla="*/ 2147483647 h 178"/>
              <a:gd name="T62" fmla="*/ 2147483647 w 560"/>
              <a:gd name="T63" fmla="*/ 2147483647 h 178"/>
              <a:gd name="T64" fmla="*/ 2147483647 w 560"/>
              <a:gd name="T65" fmla="*/ 2147483647 h 178"/>
              <a:gd name="T66" fmla="*/ 2147483647 w 560"/>
              <a:gd name="T67" fmla="*/ 2147483647 h 178"/>
              <a:gd name="T68" fmla="*/ 2147483647 w 560"/>
              <a:gd name="T69" fmla="*/ 2147483647 h 178"/>
              <a:gd name="T70" fmla="*/ 2147483647 w 560"/>
              <a:gd name="T71" fmla="*/ 2147483647 h 178"/>
              <a:gd name="T72" fmla="*/ 2147483647 w 560"/>
              <a:gd name="T73" fmla="*/ 2147483647 h 178"/>
              <a:gd name="T74" fmla="*/ 2147483647 w 560"/>
              <a:gd name="T75" fmla="*/ 2147483647 h 178"/>
              <a:gd name="T76" fmla="*/ 2147483647 w 560"/>
              <a:gd name="T77" fmla="*/ 2147483647 h 178"/>
              <a:gd name="T78" fmla="*/ 2147483647 w 560"/>
              <a:gd name="T79" fmla="*/ 2147483647 h 178"/>
              <a:gd name="T80" fmla="*/ 2147483647 w 560"/>
              <a:gd name="T81" fmla="*/ 2147483647 h 178"/>
              <a:gd name="T82" fmla="*/ 2147483647 w 560"/>
              <a:gd name="T83" fmla="*/ 2147483647 h 178"/>
              <a:gd name="T84" fmla="*/ 2147483647 w 560"/>
              <a:gd name="T85" fmla="*/ 0 h 178"/>
              <a:gd name="T86" fmla="*/ 2147483647 w 560"/>
              <a:gd name="T87" fmla="*/ 0 h 178"/>
              <a:gd name="T88" fmla="*/ 2147483647 w 560"/>
              <a:gd name="T89" fmla="*/ 2147483647 h 178"/>
              <a:gd name="T90" fmla="*/ 2147483647 w 560"/>
              <a:gd name="T91" fmla="*/ 2147483647 h 178"/>
              <a:gd name="T92" fmla="*/ 2147483647 w 560"/>
              <a:gd name="T93" fmla="*/ 2147483647 h 178"/>
              <a:gd name="T94" fmla="*/ 0 w 560"/>
              <a:gd name="T95" fmla="*/ 2147483647 h 178"/>
              <a:gd name="T96" fmla="*/ 2147483647 w 560"/>
              <a:gd name="T97" fmla="*/ 2147483647 h 17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60"/>
              <a:gd name="T148" fmla="*/ 0 h 178"/>
              <a:gd name="T149" fmla="*/ 560 w 560"/>
              <a:gd name="T150" fmla="*/ 178 h 17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60" h="178">
                <a:moveTo>
                  <a:pt x="4" y="38"/>
                </a:moveTo>
                <a:lnTo>
                  <a:pt x="4" y="38"/>
                </a:lnTo>
                <a:lnTo>
                  <a:pt x="46" y="28"/>
                </a:lnTo>
                <a:lnTo>
                  <a:pt x="90" y="20"/>
                </a:lnTo>
                <a:lnTo>
                  <a:pt x="134" y="14"/>
                </a:lnTo>
                <a:lnTo>
                  <a:pt x="180" y="12"/>
                </a:lnTo>
                <a:lnTo>
                  <a:pt x="210" y="14"/>
                </a:lnTo>
                <a:lnTo>
                  <a:pt x="238" y="16"/>
                </a:lnTo>
                <a:lnTo>
                  <a:pt x="266" y="18"/>
                </a:lnTo>
                <a:lnTo>
                  <a:pt x="294" y="24"/>
                </a:lnTo>
                <a:lnTo>
                  <a:pt x="322" y="28"/>
                </a:lnTo>
                <a:lnTo>
                  <a:pt x="348" y="36"/>
                </a:lnTo>
                <a:lnTo>
                  <a:pt x="374" y="44"/>
                </a:lnTo>
                <a:lnTo>
                  <a:pt x="400" y="54"/>
                </a:lnTo>
                <a:lnTo>
                  <a:pt x="424" y="66"/>
                </a:lnTo>
                <a:lnTo>
                  <a:pt x="446" y="78"/>
                </a:lnTo>
                <a:lnTo>
                  <a:pt x="468" y="92"/>
                </a:lnTo>
                <a:lnTo>
                  <a:pt x="488" y="106"/>
                </a:lnTo>
                <a:lnTo>
                  <a:pt x="506" y="122"/>
                </a:lnTo>
                <a:lnTo>
                  <a:pt x="522" y="140"/>
                </a:lnTo>
                <a:lnTo>
                  <a:pt x="536" y="158"/>
                </a:lnTo>
                <a:lnTo>
                  <a:pt x="550" y="178"/>
                </a:lnTo>
                <a:lnTo>
                  <a:pt x="560" y="172"/>
                </a:lnTo>
                <a:lnTo>
                  <a:pt x="546" y="152"/>
                </a:lnTo>
                <a:lnTo>
                  <a:pt x="532" y="132"/>
                </a:lnTo>
                <a:lnTo>
                  <a:pt x="514" y="114"/>
                </a:lnTo>
                <a:lnTo>
                  <a:pt x="494" y="96"/>
                </a:lnTo>
                <a:lnTo>
                  <a:pt x="474" y="82"/>
                </a:lnTo>
                <a:lnTo>
                  <a:pt x="452" y="68"/>
                </a:lnTo>
                <a:lnTo>
                  <a:pt x="428" y="54"/>
                </a:lnTo>
                <a:lnTo>
                  <a:pt x="404" y="44"/>
                </a:lnTo>
                <a:lnTo>
                  <a:pt x="378" y="34"/>
                </a:lnTo>
                <a:lnTo>
                  <a:pt x="352" y="24"/>
                </a:lnTo>
                <a:lnTo>
                  <a:pt x="324" y="18"/>
                </a:lnTo>
                <a:lnTo>
                  <a:pt x="296" y="12"/>
                </a:lnTo>
                <a:lnTo>
                  <a:pt x="268" y="6"/>
                </a:lnTo>
                <a:lnTo>
                  <a:pt x="238" y="4"/>
                </a:lnTo>
                <a:lnTo>
                  <a:pt x="210" y="2"/>
                </a:lnTo>
                <a:lnTo>
                  <a:pt x="180" y="0"/>
                </a:lnTo>
                <a:lnTo>
                  <a:pt x="134" y="2"/>
                </a:lnTo>
                <a:lnTo>
                  <a:pt x="88" y="8"/>
                </a:lnTo>
                <a:lnTo>
                  <a:pt x="42" y="16"/>
                </a:lnTo>
                <a:lnTo>
                  <a:pt x="0" y="28"/>
                </a:lnTo>
                <a:lnTo>
                  <a:pt x="4" y="3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8" name="Freeform 388"/>
          <p:cNvSpPr>
            <a:spLocks/>
          </p:cNvSpPr>
          <p:nvPr/>
        </p:nvSpPr>
        <p:spPr bwMode="auto">
          <a:xfrm>
            <a:off x="6362700" y="2100263"/>
            <a:ext cx="131763" cy="200025"/>
          </a:xfrm>
          <a:custGeom>
            <a:avLst/>
            <a:gdLst>
              <a:gd name="T0" fmla="*/ 2147483647 w 72"/>
              <a:gd name="T1" fmla="*/ 2147483647 h 102"/>
              <a:gd name="T2" fmla="*/ 0 w 72"/>
              <a:gd name="T3" fmla="*/ 2147483647 h 102"/>
              <a:gd name="T4" fmla="*/ 2147483647 w 72"/>
              <a:gd name="T5" fmla="*/ 2147483647 h 102"/>
              <a:gd name="T6" fmla="*/ 2147483647 w 72"/>
              <a:gd name="T7" fmla="*/ 0 h 102"/>
              <a:gd name="T8" fmla="*/ 2147483647 w 72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"/>
              <a:gd name="T16" fmla="*/ 0 h 102"/>
              <a:gd name="T17" fmla="*/ 72 w 72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" h="102">
                <a:moveTo>
                  <a:pt x="70" y="102"/>
                </a:moveTo>
                <a:lnTo>
                  <a:pt x="0" y="30"/>
                </a:lnTo>
                <a:lnTo>
                  <a:pt x="44" y="36"/>
                </a:lnTo>
                <a:lnTo>
                  <a:pt x="72" y="0"/>
                </a:lnTo>
                <a:lnTo>
                  <a:pt x="70" y="10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9" name="Freeform 389"/>
          <p:cNvSpPr>
            <a:spLocks/>
          </p:cNvSpPr>
          <p:nvPr/>
        </p:nvSpPr>
        <p:spPr bwMode="auto">
          <a:xfrm>
            <a:off x="6015038" y="2359025"/>
            <a:ext cx="869950" cy="114300"/>
          </a:xfrm>
          <a:custGeom>
            <a:avLst/>
            <a:gdLst>
              <a:gd name="T0" fmla="*/ 2147483647 w 476"/>
              <a:gd name="T1" fmla="*/ 2147483647 h 58"/>
              <a:gd name="T2" fmla="*/ 2147483647 w 476"/>
              <a:gd name="T3" fmla="*/ 2147483647 h 58"/>
              <a:gd name="T4" fmla="*/ 2147483647 w 476"/>
              <a:gd name="T5" fmla="*/ 2147483647 h 58"/>
              <a:gd name="T6" fmla="*/ 2147483647 w 476"/>
              <a:gd name="T7" fmla="*/ 2147483647 h 58"/>
              <a:gd name="T8" fmla="*/ 2147483647 w 476"/>
              <a:gd name="T9" fmla="*/ 2147483647 h 58"/>
              <a:gd name="T10" fmla="*/ 2147483647 w 476"/>
              <a:gd name="T11" fmla="*/ 2147483647 h 58"/>
              <a:gd name="T12" fmla="*/ 2147483647 w 476"/>
              <a:gd name="T13" fmla="*/ 2147483647 h 58"/>
              <a:gd name="T14" fmla="*/ 2147483647 w 476"/>
              <a:gd name="T15" fmla="*/ 2147483647 h 58"/>
              <a:gd name="T16" fmla="*/ 2147483647 w 476"/>
              <a:gd name="T17" fmla="*/ 2147483647 h 58"/>
              <a:gd name="T18" fmla="*/ 2147483647 w 476"/>
              <a:gd name="T19" fmla="*/ 2147483647 h 58"/>
              <a:gd name="T20" fmla="*/ 2147483647 w 476"/>
              <a:gd name="T21" fmla="*/ 2147483647 h 58"/>
              <a:gd name="T22" fmla="*/ 2147483647 w 476"/>
              <a:gd name="T23" fmla="*/ 2147483647 h 58"/>
              <a:gd name="T24" fmla="*/ 2147483647 w 476"/>
              <a:gd name="T25" fmla="*/ 2147483647 h 58"/>
              <a:gd name="T26" fmla="*/ 2147483647 w 476"/>
              <a:gd name="T27" fmla="*/ 2147483647 h 58"/>
              <a:gd name="T28" fmla="*/ 2147483647 w 476"/>
              <a:gd name="T29" fmla="*/ 2147483647 h 58"/>
              <a:gd name="T30" fmla="*/ 2147483647 w 476"/>
              <a:gd name="T31" fmla="*/ 2147483647 h 58"/>
              <a:gd name="T32" fmla="*/ 2147483647 w 476"/>
              <a:gd name="T33" fmla="*/ 2147483647 h 58"/>
              <a:gd name="T34" fmla="*/ 2147483647 w 476"/>
              <a:gd name="T35" fmla="*/ 2147483647 h 58"/>
              <a:gd name="T36" fmla="*/ 2147483647 w 476"/>
              <a:gd name="T37" fmla="*/ 2147483647 h 58"/>
              <a:gd name="T38" fmla="*/ 2147483647 w 476"/>
              <a:gd name="T39" fmla="*/ 2147483647 h 58"/>
              <a:gd name="T40" fmla="*/ 2147483647 w 476"/>
              <a:gd name="T41" fmla="*/ 0 h 58"/>
              <a:gd name="T42" fmla="*/ 2147483647 w 476"/>
              <a:gd name="T43" fmla="*/ 0 h 58"/>
              <a:gd name="T44" fmla="*/ 2147483647 w 476"/>
              <a:gd name="T45" fmla="*/ 0 h 58"/>
              <a:gd name="T46" fmla="*/ 2147483647 w 476"/>
              <a:gd name="T47" fmla="*/ 2147483647 h 58"/>
              <a:gd name="T48" fmla="*/ 2147483647 w 476"/>
              <a:gd name="T49" fmla="*/ 2147483647 h 58"/>
              <a:gd name="T50" fmla="*/ 2147483647 w 476"/>
              <a:gd name="T51" fmla="*/ 2147483647 h 58"/>
              <a:gd name="T52" fmla="*/ 2147483647 w 476"/>
              <a:gd name="T53" fmla="*/ 2147483647 h 58"/>
              <a:gd name="T54" fmla="*/ 2147483647 w 476"/>
              <a:gd name="T55" fmla="*/ 2147483647 h 58"/>
              <a:gd name="T56" fmla="*/ 2147483647 w 476"/>
              <a:gd name="T57" fmla="*/ 2147483647 h 58"/>
              <a:gd name="T58" fmla="*/ 0 w 476"/>
              <a:gd name="T59" fmla="*/ 2147483647 h 58"/>
              <a:gd name="T60" fmla="*/ 2147483647 w 476"/>
              <a:gd name="T61" fmla="*/ 2147483647 h 5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76"/>
              <a:gd name="T94" fmla="*/ 0 h 58"/>
              <a:gd name="T95" fmla="*/ 476 w 476"/>
              <a:gd name="T96" fmla="*/ 58 h 5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76" h="58">
                <a:moveTo>
                  <a:pt x="4" y="58"/>
                </a:moveTo>
                <a:lnTo>
                  <a:pt x="4" y="58"/>
                </a:lnTo>
                <a:lnTo>
                  <a:pt x="28" y="48"/>
                </a:lnTo>
                <a:lnTo>
                  <a:pt x="56" y="38"/>
                </a:lnTo>
                <a:lnTo>
                  <a:pt x="86" y="30"/>
                </a:lnTo>
                <a:lnTo>
                  <a:pt x="118" y="24"/>
                </a:lnTo>
                <a:lnTo>
                  <a:pt x="154" y="18"/>
                </a:lnTo>
                <a:lnTo>
                  <a:pt x="190" y="14"/>
                </a:lnTo>
                <a:lnTo>
                  <a:pt x="228" y="12"/>
                </a:lnTo>
                <a:lnTo>
                  <a:pt x="266" y="12"/>
                </a:lnTo>
                <a:lnTo>
                  <a:pt x="320" y="14"/>
                </a:lnTo>
                <a:lnTo>
                  <a:pt x="372" y="18"/>
                </a:lnTo>
                <a:lnTo>
                  <a:pt x="424" y="26"/>
                </a:lnTo>
                <a:lnTo>
                  <a:pt x="472" y="38"/>
                </a:lnTo>
                <a:lnTo>
                  <a:pt x="476" y="26"/>
                </a:lnTo>
                <a:lnTo>
                  <a:pt x="426" y="14"/>
                </a:lnTo>
                <a:lnTo>
                  <a:pt x="374" y="6"/>
                </a:lnTo>
                <a:lnTo>
                  <a:pt x="320" y="2"/>
                </a:lnTo>
                <a:lnTo>
                  <a:pt x="266" y="0"/>
                </a:lnTo>
                <a:lnTo>
                  <a:pt x="226" y="0"/>
                </a:lnTo>
                <a:lnTo>
                  <a:pt x="188" y="2"/>
                </a:lnTo>
                <a:lnTo>
                  <a:pt x="152" y="6"/>
                </a:lnTo>
                <a:lnTo>
                  <a:pt x="116" y="12"/>
                </a:lnTo>
                <a:lnTo>
                  <a:pt x="84" y="18"/>
                </a:lnTo>
                <a:lnTo>
                  <a:pt x="52" y="28"/>
                </a:lnTo>
                <a:lnTo>
                  <a:pt x="24" y="36"/>
                </a:lnTo>
                <a:lnTo>
                  <a:pt x="0" y="48"/>
                </a:lnTo>
                <a:lnTo>
                  <a:pt x="4" y="5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0" name="Freeform 390"/>
          <p:cNvSpPr>
            <a:spLocks/>
          </p:cNvSpPr>
          <p:nvPr/>
        </p:nvSpPr>
        <p:spPr bwMode="auto">
          <a:xfrm>
            <a:off x="6808788" y="2332038"/>
            <a:ext cx="190500" cy="146050"/>
          </a:xfrm>
          <a:custGeom>
            <a:avLst/>
            <a:gdLst>
              <a:gd name="T0" fmla="*/ 2147483647 w 104"/>
              <a:gd name="T1" fmla="*/ 2147483647 h 74"/>
              <a:gd name="T2" fmla="*/ 0 w 104"/>
              <a:gd name="T3" fmla="*/ 2147483647 h 74"/>
              <a:gd name="T4" fmla="*/ 2147483647 w 104"/>
              <a:gd name="T5" fmla="*/ 2147483647 h 74"/>
              <a:gd name="T6" fmla="*/ 2147483647 w 104"/>
              <a:gd name="T7" fmla="*/ 0 h 74"/>
              <a:gd name="T8" fmla="*/ 2147483647 w 104"/>
              <a:gd name="T9" fmla="*/ 2147483647 h 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"/>
              <a:gd name="T16" fmla="*/ 0 h 74"/>
              <a:gd name="T17" fmla="*/ 104 w 104"/>
              <a:gd name="T18" fmla="*/ 74 h 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" h="74">
                <a:moveTo>
                  <a:pt x="104" y="68"/>
                </a:moveTo>
                <a:lnTo>
                  <a:pt x="0" y="74"/>
                </a:lnTo>
                <a:lnTo>
                  <a:pt x="34" y="44"/>
                </a:lnTo>
                <a:lnTo>
                  <a:pt x="26" y="0"/>
                </a:lnTo>
                <a:lnTo>
                  <a:pt x="104" y="6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1" name="Rectangle 391"/>
          <p:cNvSpPr>
            <a:spLocks noChangeArrowheads="1"/>
          </p:cNvSpPr>
          <p:nvPr/>
        </p:nvSpPr>
        <p:spPr bwMode="auto">
          <a:xfrm>
            <a:off x="7153275" y="2933700"/>
            <a:ext cx="20638" cy="5461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812" name="Freeform 392"/>
          <p:cNvSpPr>
            <a:spLocks/>
          </p:cNvSpPr>
          <p:nvPr/>
        </p:nvSpPr>
        <p:spPr bwMode="auto">
          <a:xfrm>
            <a:off x="7153275" y="2933700"/>
            <a:ext cx="20638" cy="546100"/>
          </a:xfrm>
          <a:custGeom>
            <a:avLst/>
            <a:gdLst>
              <a:gd name="T0" fmla="*/ 0 w 12"/>
              <a:gd name="T1" fmla="*/ 0 h 278"/>
              <a:gd name="T2" fmla="*/ 0 w 12"/>
              <a:gd name="T3" fmla="*/ 2147483647 h 278"/>
              <a:gd name="T4" fmla="*/ 2147483647 w 12"/>
              <a:gd name="T5" fmla="*/ 2147483647 h 278"/>
              <a:gd name="T6" fmla="*/ 2147483647 w 12"/>
              <a:gd name="T7" fmla="*/ 0 h 278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278"/>
              <a:gd name="T14" fmla="*/ 12 w 12"/>
              <a:gd name="T15" fmla="*/ 278 h 2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278">
                <a:moveTo>
                  <a:pt x="0" y="0"/>
                </a:moveTo>
                <a:lnTo>
                  <a:pt x="0" y="278"/>
                </a:lnTo>
                <a:lnTo>
                  <a:pt x="12" y="278"/>
                </a:lnTo>
                <a:lnTo>
                  <a:pt x="1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3" name="Freeform 393"/>
          <p:cNvSpPr>
            <a:spLocks/>
          </p:cNvSpPr>
          <p:nvPr/>
        </p:nvSpPr>
        <p:spPr bwMode="auto">
          <a:xfrm>
            <a:off x="7089775" y="3424238"/>
            <a:ext cx="142875" cy="188912"/>
          </a:xfrm>
          <a:custGeom>
            <a:avLst/>
            <a:gdLst>
              <a:gd name="T0" fmla="*/ 2147483647 w 78"/>
              <a:gd name="T1" fmla="*/ 2147483647 h 96"/>
              <a:gd name="T2" fmla="*/ 0 w 78"/>
              <a:gd name="T3" fmla="*/ 0 h 96"/>
              <a:gd name="T4" fmla="*/ 2147483647 w 78"/>
              <a:gd name="T5" fmla="*/ 2147483647 h 96"/>
              <a:gd name="T6" fmla="*/ 2147483647 w 78"/>
              <a:gd name="T7" fmla="*/ 0 h 96"/>
              <a:gd name="T8" fmla="*/ 2147483647 w 78"/>
              <a:gd name="T9" fmla="*/ 2147483647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96"/>
              <a:gd name="T17" fmla="*/ 78 w 78"/>
              <a:gd name="T18" fmla="*/ 96 h 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96">
                <a:moveTo>
                  <a:pt x="40" y="96"/>
                </a:moveTo>
                <a:lnTo>
                  <a:pt x="0" y="0"/>
                </a:lnTo>
                <a:lnTo>
                  <a:pt x="40" y="24"/>
                </a:lnTo>
                <a:lnTo>
                  <a:pt x="78" y="0"/>
                </a:lnTo>
                <a:lnTo>
                  <a:pt x="40" y="9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4" name="Freeform 394"/>
          <p:cNvSpPr>
            <a:spLocks/>
          </p:cNvSpPr>
          <p:nvPr/>
        </p:nvSpPr>
        <p:spPr bwMode="auto">
          <a:xfrm>
            <a:off x="4519613" y="1785938"/>
            <a:ext cx="544512" cy="90487"/>
          </a:xfrm>
          <a:custGeom>
            <a:avLst/>
            <a:gdLst>
              <a:gd name="T0" fmla="*/ 2147483647 w 298"/>
              <a:gd name="T1" fmla="*/ 2147483647 h 46"/>
              <a:gd name="T2" fmla="*/ 2147483647 w 298"/>
              <a:gd name="T3" fmla="*/ 2147483647 h 46"/>
              <a:gd name="T4" fmla="*/ 2147483647 w 298"/>
              <a:gd name="T5" fmla="*/ 2147483647 h 46"/>
              <a:gd name="T6" fmla="*/ 2147483647 w 298"/>
              <a:gd name="T7" fmla="*/ 2147483647 h 46"/>
              <a:gd name="T8" fmla="*/ 2147483647 w 298"/>
              <a:gd name="T9" fmla="*/ 2147483647 h 46"/>
              <a:gd name="T10" fmla="*/ 2147483647 w 298"/>
              <a:gd name="T11" fmla="*/ 2147483647 h 46"/>
              <a:gd name="T12" fmla="*/ 2147483647 w 298"/>
              <a:gd name="T13" fmla="*/ 2147483647 h 46"/>
              <a:gd name="T14" fmla="*/ 2147483647 w 298"/>
              <a:gd name="T15" fmla="*/ 2147483647 h 46"/>
              <a:gd name="T16" fmla="*/ 2147483647 w 298"/>
              <a:gd name="T17" fmla="*/ 2147483647 h 46"/>
              <a:gd name="T18" fmla="*/ 2147483647 w 298"/>
              <a:gd name="T19" fmla="*/ 2147483647 h 46"/>
              <a:gd name="T20" fmla="*/ 2147483647 w 298"/>
              <a:gd name="T21" fmla="*/ 2147483647 h 46"/>
              <a:gd name="T22" fmla="*/ 2147483647 w 298"/>
              <a:gd name="T23" fmla="*/ 2147483647 h 46"/>
              <a:gd name="T24" fmla="*/ 2147483647 w 298"/>
              <a:gd name="T25" fmla="*/ 2147483647 h 46"/>
              <a:gd name="T26" fmla="*/ 2147483647 w 298"/>
              <a:gd name="T27" fmla="*/ 2147483647 h 46"/>
              <a:gd name="T28" fmla="*/ 2147483647 w 298"/>
              <a:gd name="T29" fmla="*/ 2147483647 h 46"/>
              <a:gd name="T30" fmla="*/ 2147483647 w 298"/>
              <a:gd name="T31" fmla="*/ 2147483647 h 46"/>
              <a:gd name="T32" fmla="*/ 2147483647 w 298"/>
              <a:gd name="T33" fmla="*/ 2147483647 h 46"/>
              <a:gd name="T34" fmla="*/ 2147483647 w 298"/>
              <a:gd name="T35" fmla="*/ 2147483647 h 46"/>
              <a:gd name="T36" fmla="*/ 2147483647 w 298"/>
              <a:gd name="T37" fmla="*/ 2147483647 h 46"/>
              <a:gd name="T38" fmla="*/ 2147483647 w 298"/>
              <a:gd name="T39" fmla="*/ 0 h 46"/>
              <a:gd name="T40" fmla="*/ 2147483647 w 298"/>
              <a:gd name="T41" fmla="*/ 0 h 46"/>
              <a:gd name="T42" fmla="*/ 2147483647 w 298"/>
              <a:gd name="T43" fmla="*/ 2147483647 h 46"/>
              <a:gd name="T44" fmla="*/ 2147483647 w 298"/>
              <a:gd name="T45" fmla="*/ 2147483647 h 46"/>
              <a:gd name="T46" fmla="*/ 2147483647 w 298"/>
              <a:gd name="T47" fmla="*/ 2147483647 h 46"/>
              <a:gd name="T48" fmla="*/ 2147483647 w 298"/>
              <a:gd name="T49" fmla="*/ 2147483647 h 46"/>
              <a:gd name="T50" fmla="*/ 2147483647 w 298"/>
              <a:gd name="T51" fmla="*/ 2147483647 h 46"/>
              <a:gd name="T52" fmla="*/ 2147483647 w 298"/>
              <a:gd name="T53" fmla="*/ 2147483647 h 46"/>
              <a:gd name="T54" fmla="*/ 2147483647 w 298"/>
              <a:gd name="T55" fmla="*/ 2147483647 h 46"/>
              <a:gd name="T56" fmla="*/ 0 w 298"/>
              <a:gd name="T57" fmla="*/ 2147483647 h 46"/>
              <a:gd name="T58" fmla="*/ 2147483647 w 298"/>
              <a:gd name="T59" fmla="*/ 2147483647 h 4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98"/>
              <a:gd name="T91" fmla="*/ 0 h 46"/>
              <a:gd name="T92" fmla="*/ 298 w 298"/>
              <a:gd name="T93" fmla="*/ 46 h 4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98" h="46">
                <a:moveTo>
                  <a:pt x="6" y="46"/>
                </a:moveTo>
                <a:lnTo>
                  <a:pt x="6" y="46"/>
                </a:lnTo>
                <a:lnTo>
                  <a:pt x="20" y="38"/>
                </a:lnTo>
                <a:lnTo>
                  <a:pt x="36" y="32"/>
                </a:lnTo>
                <a:lnTo>
                  <a:pt x="54" y="26"/>
                </a:lnTo>
                <a:lnTo>
                  <a:pt x="74" y="20"/>
                </a:lnTo>
                <a:lnTo>
                  <a:pt x="116" y="14"/>
                </a:lnTo>
                <a:lnTo>
                  <a:pt x="162" y="12"/>
                </a:lnTo>
                <a:lnTo>
                  <a:pt x="196" y="14"/>
                </a:lnTo>
                <a:lnTo>
                  <a:pt x="230" y="16"/>
                </a:lnTo>
                <a:lnTo>
                  <a:pt x="264" y="22"/>
                </a:lnTo>
                <a:lnTo>
                  <a:pt x="294" y="28"/>
                </a:lnTo>
                <a:lnTo>
                  <a:pt x="298" y="16"/>
                </a:lnTo>
                <a:lnTo>
                  <a:pt x="266" y="10"/>
                </a:lnTo>
                <a:lnTo>
                  <a:pt x="232" y="6"/>
                </a:lnTo>
                <a:lnTo>
                  <a:pt x="198" y="2"/>
                </a:lnTo>
                <a:lnTo>
                  <a:pt x="162" y="0"/>
                </a:lnTo>
                <a:lnTo>
                  <a:pt x="116" y="4"/>
                </a:lnTo>
                <a:lnTo>
                  <a:pt x="94" y="6"/>
                </a:lnTo>
                <a:lnTo>
                  <a:pt x="72" y="10"/>
                </a:lnTo>
                <a:lnTo>
                  <a:pt x="52" y="14"/>
                </a:lnTo>
                <a:lnTo>
                  <a:pt x="32" y="20"/>
                </a:lnTo>
                <a:lnTo>
                  <a:pt x="16" y="26"/>
                </a:lnTo>
                <a:lnTo>
                  <a:pt x="0" y="36"/>
                </a:lnTo>
                <a:lnTo>
                  <a:pt x="6" y="4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5" name="Freeform 395"/>
          <p:cNvSpPr>
            <a:spLocks/>
          </p:cNvSpPr>
          <p:nvPr/>
        </p:nvSpPr>
        <p:spPr bwMode="auto">
          <a:xfrm>
            <a:off x="4519613" y="1785938"/>
            <a:ext cx="544512" cy="90487"/>
          </a:xfrm>
          <a:custGeom>
            <a:avLst/>
            <a:gdLst>
              <a:gd name="T0" fmla="*/ 2147483647 w 298"/>
              <a:gd name="T1" fmla="*/ 2147483647 h 46"/>
              <a:gd name="T2" fmla="*/ 2147483647 w 298"/>
              <a:gd name="T3" fmla="*/ 2147483647 h 46"/>
              <a:gd name="T4" fmla="*/ 2147483647 w 298"/>
              <a:gd name="T5" fmla="*/ 2147483647 h 46"/>
              <a:gd name="T6" fmla="*/ 2147483647 w 298"/>
              <a:gd name="T7" fmla="*/ 2147483647 h 46"/>
              <a:gd name="T8" fmla="*/ 2147483647 w 298"/>
              <a:gd name="T9" fmla="*/ 2147483647 h 46"/>
              <a:gd name="T10" fmla="*/ 2147483647 w 298"/>
              <a:gd name="T11" fmla="*/ 2147483647 h 46"/>
              <a:gd name="T12" fmla="*/ 2147483647 w 298"/>
              <a:gd name="T13" fmla="*/ 2147483647 h 46"/>
              <a:gd name="T14" fmla="*/ 2147483647 w 298"/>
              <a:gd name="T15" fmla="*/ 2147483647 h 46"/>
              <a:gd name="T16" fmla="*/ 2147483647 w 298"/>
              <a:gd name="T17" fmla="*/ 2147483647 h 46"/>
              <a:gd name="T18" fmla="*/ 2147483647 w 298"/>
              <a:gd name="T19" fmla="*/ 2147483647 h 46"/>
              <a:gd name="T20" fmla="*/ 2147483647 w 298"/>
              <a:gd name="T21" fmla="*/ 2147483647 h 46"/>
              <a:gd name="T22" fmla="*/ 2147483647 w 298"/>
              <a:gd name="T23" fmla="*/ 2147483647 h 46"/>
              <a:gd name="T24" fmla="*/ 2147483647 w 298"/>
              <a:gd name="T25" fmla="*/ 2147483647 h 46"/>
              <a:gd name="T26" fmla="*/ 2147483647 w 298"/>
              <a:gd name="T27" fmla="*/ 2147483647 h 46"/>
              <a:gd name="T28" fmla="*/ 2147483647 w 298"/>
              <a:gd name="T29" fmla="*/ 2147483647 h 46"/>
              <a:gd name="T30" fmla="*/ 2147483647 w 298"/>
              <a:gd name="T31" fmla="*/ 2147483647 h 46"/>
              <a:gd name="T32" fmla="*/ 2147483647 w 298"/>
              <a:gd name="T33" fmla="*/ 2147483647 h 46"/>
              <a:gd name="T34" fmla="*/ 2147483647 w 298"/>
              <a:gd name="T35" fmla="*/ 2147483647 h 46"/>
              <a:gd name="T36" fmla="*/ 2147483647 w 298"/>
              <a:gd name="T37" fmla="*/ 2147483647 h 46"/>
              <a:gd name="T38" fmla="*/ 2147483647 w 298"/>
              <a:gd name="T39" fmla="*/ 0 h 46"/>
              <a:gd name="T40" fmla="*/ 2147483647 w 298"/>
              <a:gd name="T41" fmla="*/ 0 h 46"/>
              <a:gd name="T42" fmla="*/ 2147483647 w 298"/>
              <a:gd name="T43" fmla="*/ 2147483647 h 46"/>
              <a:gd name="T44" fmla="*/ 2147483647 w 298"/>
              <a:gd name="T45" fmla="*/ 2147483647 h 46"/>
              <a:gd name="T46" fmla="*/ 2147483647 w 298"/>
              <a:gd name="T47" fmla="*/ 2147483647 h 46"/>
              <a:gd name="T48" fmla="*/ 2147483647 w 298"/>
              <a:gd name="T49" fmla="*/ 2147483647 h 46"/>
              <a:gd name="T50" fmla="*/ 2147483647 w 298"/>
              <a:gd name="T51" fmla="*/ 2147483647 h 46"/>
              <a:gd name="T52" fmla="*/ 2147483647 w 298"/>
              <a:gd name="T53" fmla="*/ 2147483647 h 46"/>
              <a:gd name="T54" fmla="*/ 2147483647 w 298"/>
              <a:gd name="T55" fmla="*/ 2147483647 h 46"/>
              <a:gd name="T56" fmla="*/ 0 w 298"/>
              <a:gd name="T57" fmla="*/ 2147483647 h 46"/>
              <a:gd name="T58" fmla="*/ 2147483647 w 298"/>
              <a:gd name="T59" fmla="*/ 2147483647 h 4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98"/>
              <a:gd name="T91" fmla="*/ 0 h 46"/>
              <a:gd name="T92" fmla="*/ 298 w 298"/>
              <a:gd name="T93" fmla="*/ 46 h 4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98" h="46">
                <a:moveTo>
                  <a:pt x="6" y="46"/>
                </a:moveTo>
                <a:lnTo>
                  <a:pt x="6" y="46"/>
                </a:lnTo>
                <a:lnTo>
                  <a:pt x="20" y="38"/>
                </a:lnTo>
                <a:lnTo>
                  <a:pt x="36" y="32"/>
                </a:lnTo>
                <a:lnTo>
                  <a:pt x="54" y="26"/>
                </a:lnTo>
                <a:lnTo>
                  <a:pt x="74" y="20"/>
                </a:lnTo>
                <a:lnTo>
                  <a:pt x="116" y="14"/>
                </a:lnTo>
                <a:lnTo>
                  <a:pt x="162" y="12"/>
                </a:lnTo>
                <a:lnTo>
                  <a:pt x="196" y="14"/>
                </a:lnTo>
                <a:lnTo>
                  <a:pt x="230" y="16"/>
                </a:lnTo>
                <a:lnTo>
                  <a:pt x="264" y="22"/>
                </a:lnTo>
                <a:lnTo>
                  <a:pt x="294" y="28"/>
                </a:lnTo>
                <a:lnTo>
                  <a:pt x="298" y="16"/>
                </a:lnTo>
                <a:lnTo>
                  <a:pt x="266" y="10"/>
                </a:lnTo>
                <a:lnTo>
                  <a:pt x="232" y="6"/>
                </a:lnTo>
                <a:lnTo>
                  <a:pt x="198" y="2"/>
                </a:lnTo>
                <a:lnTo>
                  <a:pt x="162" y="0"/>
                </a:lnTo>
                <a:lnTo>
                  <a:pt x="116" y="4"/>
                </a:lnTo>
                <a:lnTo>
                  <a:pt x="94" y="6"/>
                </a:lnTo>
                <a:lnTo>
                  <a:pt x="72" y="10"/>
                </a:lnTo>
                <a:lnTo>
                  <a:pt x="52" y="14"/>
                </a:lnTo>
                <a:lnTo>
                  <a:pt x="32" y="20"/>
                </a:lnTo>
                <a:lnTo>
                  <a:pt x="16" y="26"/>
                </a:lnTo>
                <a:lnTo>
                  <a:pt x="0" y="36"/>
                </a:lnTo>
                <a:lnTo>
                  <a:pt x="6" y="4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6" name="Freeform 396"/>
          <p:cNvSpPr>
            <a:spLocks/>
          </p:cNvSpPr>
          <p:nvPr/>
        </p:nvSpPr>
        <p:spPr bwMode="auto">
          <a:xfrm>
            <a:off x="4987925" y="1743075"/>
            <a:ext cx="190500" cy="146050"/>
          </a:xfrm>
          <a:custGeom>
            <a:avLst/>
            <a:gdLst>
              <a:gd name="T0" fmla="*/ 2147483647 w 104"/>
              <a:gd name="T1" fmla="*/ 2147483647 h 74"/>
              <a:gd name="T2" fmla="*/ 0 w 104"/>
              <a:gd name="T3" fmla="*/ 2147483647 h 74"/>
              <a:gd name="T4" fmla="*/ 2147483647 w 104"/>
              <a:gd name="T5" fmla="*/ 2147483647 h 74"/>
              <a:gd name="T6" fmla="*/ 2147483647 w 104"/>
              <a:gd name="T7" fmla="*/ 0 h 74"/>
              <a:gd name="T8" fmla="*/ 2147483647 w 104"/>
              <a:gd name="T9" fmla="*/ 2147483647 h 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"/>
              <a:gd name="T16" fmla="*/ 0 h 74"/>
              <a:gd name="T17" fmla="*/ 104 w 104"/>
              <a:gd name="T18" fmla="*/ 74 h 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" h="74">
                <a:moveTo>
                  <a:pt x="104" y="68"/>
                </a:moveTo>
                <a:lnTo>
                  <a:pt x="0" y="74"/>
                </a:lnTo>
                <a:lnTo>
                  <a:pt x="34" y="44"/>
                </a:lnTo>
                <a:lnTo>
                  <a:pt x="26" y="0"/>
                </a:lnTo>
                <a:lnTo>
                  <a:pt x="104" y="6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7" name="Freeform 397"/>
          <p:cNvSpPr>
            <a:spLocks/>
          </p:cNvSpPr>
          <p:nvPr/>
        </p:nvSpPr>
        <p:spPr bwMode="auto">
          <a:xfrm>
            <a:off x="2365375" y="427038"/>
            <a:ext cx="439738" cy="169862"/>
          </a:xfrm>
          <a:custGeom>
            <a:avLst/>
            <a:gdLst>
              <a:gd name="T0" fmla="*/ 2147483647 w 240"/>
              <a:gd name="T1" fmla="*/ 0 h 86"/>
              <a:gd name="T2" fmla="*/ 2147483647 w 240"/>
              <a:gd name="T3" fmla="*/ 0 h 86"/>
              <a:gd name="T4" fmla="*/ 0 w 240"/>
              <a:gd name="T5" fmla="*/ 2147483647 h 86"/>
              <a:gd name="T6" fmla="*/ 2147483647 w 240"/>
              <a:gd name="T7" fmla="*/ 2147483647 h 86"/>
              <a:gd name="T8" fmla="*/ 2147483647 w 240"/>
              <a:gd name="T9" fmla="*/ 2147483647 h 86"/>
              <a:gd name="T10" fmla="*/ 2147483647 w 240"/>
              <a:gd name="T11" fmla="*/ 2147483647 h 86"/>
              <a:gd name="T12" fmla="*/ 2147483647 w 240"/>
              <a:gd name="T13" fmla="*/ 0 h 86"/>
              <a:gd name="T14" fmla="*/ 2147483647 w 240"/>
              <a:gd name="T15" fmla="*/ 0 h 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86"/>
              <a:gd name="T26" fmla="*/ 240 w 240"/>
              <a:gd name="T27" fmla="*/ 86 h 8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86">
                <a:moveTo>
                  <a:pt x="240" y="0"/>
                </a:moveTo>
                <a:lnTo>
                  <a:pt x="82" y="0"/>
                </a:lnTo>
                <a:lnTo>
                  <a:pt x="0" y="82"/>
                </a:lnTo>
                <a:lnTo>
                  <a:pt x="6" y="86"/>
                </a:lnTo>
                <a:lnTo>
                  <a:pt x="86" y="8"/>
                </a:lnTo>
                <a:lnTo>
                  <a:pt x="240" y="8"/>
                </a:lnTo>
                <a:lnTo>
                  <a:pt x="24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8" name="Text Box 514"/>
          <p:cNvSpPr txBox="1">
            <a:spLocks noChangeArrowheads="1"/>
          </p:cNvSpPr>
          <p:nvPr/>
        </p:nvSpPr>
        <p:spPr bwMode="auto">
          <a:xfrm>
            <a:off x="2838450" y="342900"/>
            <a:ext cx="6683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Hormone</a:t>
            </a:r>
          </a:p>
        </p:txBody>
      </p:sp>
      <p:sp>
        <p:nvSpPr>
          <p:cNvPr id="33819" name="Text Box 517"/>
          <p:cNvSpPr txBox="1">
            <a:spLocks noChangeArrowheads="1"/>
          </p:cNvSpPr>
          <p:nvPr/>
        </p:nvSpPr>
        <p:spPr bwMode="auto">
          <a:xfrm>
            <a:off x="5413375" y="1597025"/>
            <a:ext cx="338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DAG</a:t>
            </a:r>
          </a:p>
        </p:txBody>
      </p:sp>
      <p:sp>
        <p:nvSpPr>
          <p:cNvPr id="33820" name="Text Box 519"/>
          <p:cNvSpPr txBox="1">
            <a:spLocks noChangeArrowheads="1"/>
          </p:cNvSpPr>
          <p:nvPr/>
        </p:nvSpPr>
        <p:spPr bwMode="auto">
          <a:xfrm>
            <a:off x="6810375" y="2495550"/>
            <a:ext cx="6842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Activated</a:t>
            </a:r>
          </a:p>
          <a:p>
            <a:pPr algn="ctr"/>
            <a:r>
              <a:rPr lang="en-US" sz="1200"/>
              <a:t>PK</a:t>
            </a:r>
          </a:p>
        </p:txBody>
      </p:sp>
      <p:sp>
        <p:nvSpPr>
          <p:cNvPr id="33821" name="Text Box 520"/>
          <p:cNvSpPr txBox="1">
            <a:spLocks noChangeArrowheads="1"/>
          </p:cNvSpPr>
          <p:nvPr/>
        </p:nvSpPr>
        <p:spPr bwMode="auto">
          <a:xfrm>
            <a:off x="6804025" y="3705225"/>
            <a:ext cx="711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Enzyme</a:t>
            </a:r>
          </a:p>
          <a:p>
            <a:r>
              <a:rPr lang="en-US" sz="1200"/>
              <a:t>activation</a:t>
            </a:r>
          </a:p>
        </p:txBody>
      </p:sp>
      <p:sp>
        <p:nvSpPr>
          <p:cNvPr id="33822" name="Text Box 524"/>
          <p:cNvSpPr txBox="1">
            <a:spLocks noChangeArrowheads="1"/>
          </p:cNvSpPr>
          <p:nvPr/>
        </p:nvSpPr>
        <p:spPr bwMode="auto">
          <a:xfrm>
            <a:off x="2268538" y="5165725"/>
            <a:ext cx="12112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 ADH</a:t>
            </a:r>
          </a:p>
          <a:p>
            <a:r>
              <a:rPr lang="en-US" sz="1200"/>
              <a:t> TRH</a:t>
            </a:r>
          </a:p>
          <a:p>
            <a:r>
              <a:rPr lang="en-US" sz="1200"/>
              <a:t> OT</a:t>
            </a:r>
          </a:p>
          <a:p>
            <a:r>
              <a:rPr lang="en-US" sz="1200"/>
              <a:t> LHRH</a:t>
            </a:r>
          </a:p>
          <a:p>
            <a:r>
              <a:rPr lang="en-US" sz="1200"/>
              <a:t> Catecholamines</a:t>
            </a:r>
          </a:p>
        </p:txBody>
      </p:sp>
      <p:sp>
        <p:nvSpPr>
          <p:cNvPr id="33823" name="Text Box 525"/>
          <p:cNvSpPr txBox="1">
            <a:spLocks noChangeArrowheads="1"/>
          </p:cNvSpPr>
          <p:nvPr/>
        </p:nvSpPr>
        <p:spPr bwMode="auto">
          <a:xfrm>
            <a:off x="2166938" y="4946650"/>
            <a:ext cx="7524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Hormones</a:t>
            </a:r>
          </a:p>
        </p:txBody>
      </p:sp>
      <p:sp>
        <p:nvSpPr>
          <p:cNvPr id="33824" name="Text Box 526"/>
          <p:cNvSpPr txBox="1">
            <a:spLocks noChangeArrowheads="1"/>
          </p:cNvSpPr>
          <p:nvPr/>
        </p:nvSpPr>
        <p:spPr bwMode="auto">
          <a:xfrm>
            <a:off x="4756150" y="5024438"/>
            <a:ext cx="213677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fr-FR" sz="1200"/>
              <a:t>   Smooth muscle contraction</a:t>
            </a:r>
          </a:p>
          <a:p>
            <a:r>
              <a:rPr lang="fr-FR" sz="1200"/>
              <a:t>   Protein synthesis</a:t>
            </a:r>
          </a:p>
          <a:p>
            <a:r>
              <a:rPr lang="fr-FR" sz="1200"/>
              <a:t>   Secretion</a:t>
            </a:r>
          </a:p>
          <a:p>
            <a:r>
              <a:rPr lang="fr-FR" sz="1200"/>
              <a:t>   Mitosis</a:t>
            </a:r>
          </a:p>
          <a:p>
            <a:r>
              <a:rPr lang="fr-FR" sz="1200"/>
              <a:t>   etc.</a:t>
            </a:r>
            <a:endParaRPr lang="en-US" sz="1200"/>
          </a:p>
        </p:txBody>
      </p:sp>
      <p:sp>
        <p:nvSpPr>
          <p:cNvPr id="33825" name="Text Box 527"/>
          <p:cNvSpPr txBox="1">
            <a:spLocks noChangeArrowheads="1"/>
          </p:cNvSpPr>
          <p:nvPr/>
        </p:nvSpPr>
        <p:spPr bwMode="auto">
          <a:xfrm>
            <a:off x="4756150" y="4819650"/>
            <a:ext cx="18446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Various metabolic effects</a:t>
            </a:r>
          </a:p>
        </p:txBody>
      </p:sp>
      <p:sp>
        <p:nvSpPr>
          <p:cNvPr id="33826" name="Text Box 528"/>
          <p:cNvSpPr txBox="1">
            <a:spLocks noChangeArrowheads="1"/>
          </p:cNvSpPr>
          <p:nvPr/>
        </p:nvSpPr>
        <p:spPr bwMode="auto">
          <a:xfrm>
            <a:off x="3292475" y="3335338"/>
            <a:ext cx="6492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Calcium</a:t>
            </a:r>
          </a:p>
          <a:p>
            <a:r>
              <a:rPr lang="en-US" sz="1200"/>
              <a:t>reservoir</a:t>
            </a:r>
          </a:p>
        </p:txBody>
      </p:sp>
      <p:sp>
        <p:nvSpPr>
          <p:cNvPr id="33827" name="Text Box 529"/>
          <p:cNvSpPr txBox="1">
            <a:spLocks noChangeArrowheads="1"/>
          </p:cNvSpPr>
          <p:nvPr/>
        </p:nvSpPr>
        <p:spPr bwMode="auto">
          <a:xfrm>
            <a:off x="1976438" y="2511425"/>
            <a:ext cx="949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Endoplasmic</a:t>
            </a:r>
          </a:p>
          <a:p>
            <a:r>
              <a:rPr lang="en-US" sz="1200"/>
              <a:t>reticulum</a:t>
            </a:r>
          </a:p>
        </p:txBody>
      </p:sp>
      <p:sp>
        <p:nvSpPr>
          <p:cNvPr id="33828" name="Text Box 530"/>
          <p:cNvSpPr txBox="1">
            <a:spLocks noChangeArrowheads="1"/>
          </p:cNvSpPr>
          <p:nvPr/>
        </p:nvSpPr>
        <p:spPr bwMode="auto">
          <a:xfrm>
            <a:off x="5551488" y="2495550"/>
            <a:ext cx="836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Protein</a:t>
            </a:r>
          </a:p>
          <a:p>
            <a:pPr algn="ctr"/>
            <a:r>
              <a:rPr lang="en-US" sz="1200"/>
              <a:t>kinase (PK)</a:t>
            </a:r>
          </a:p>
        </p:txBody>
      </p:sp>
      <p:sp>
        <p:nvSpPr>
          <p:cNvPr id="33829" name="Text Box 533"/>
          <p:cNvSpPr txBox="1">
            <a:spLocks noChangeArrowheads="1"/>
          </p:cNvSpPr>
          <p:nvPr/>
        </p:nvSpPr>
        <p:spPr bwMode="auto">
          <a:xfrm>
            <a:off x="4672013" y="2828925"/>
            <a:ext cx="20161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IP</a:t>
            </a:r>
            <a:r>
              <a:rPr lang="en-US" sz="1200" baseline="-25000"/>
              <a:t>3</a:t>
            </a:r>
          </a:p>
        </p:txBody>
      </p:sp>
      <p:sp>
        <p:nvSpPr>
          <p:cNvPr id="33830" name="Text Box 534"/>
          <p:cNvSpPr txBox="1">
            <a:spLocks noChangeArrowheads="1"/>
          </p:cNvSpPr>
          <p:nvPr/>
        </p:nvSpPr>
        <p:spPr bwMode="auto">
          <a:xfrm>
            <a:off x="5178425" y="3783013"/>
            <a:ext cx="3095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Ca</a:t>
            </a:r>
            <a:r>
              <a:rPr lang="en-US" sz="1200" baseline="30000"/>
              <a:t>2+</a:t>
            </a:r>
          </a:p>
        </p:txBody>
      </p:sp>
      <p:sp>
        <p:nvSpPr>
          <p:cNvPr id="54" name="Text Box 516"/>
          <p:cNvSpPr txBox="1">
            <a:spLocks noChangeArrowheads="1"/>
          </p:cNvSpPr>
          <p:nvPr/>
        </p:nvSpPr>
        <p:spPr bwMode="auto">
          <a:xfrm>
            <a:off x="3419209" y="869950"/>
            <a:ext cx="71173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200" dirty="0" err="1"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Phospho</a:t>
            </a:r>
            <a:r>
              <a:rPr lang="en-US" sz="1200" dirty="0"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-</a:t>
            </a:r>
          </a:p>
          <a:p>
            <a:pPr algn="ctr">
              <a:defRPr/>
            </a:pPr>
            <a:r>
              <a:rPr lang="en-US" sz="1200" dirty="0"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lipase</a:t>
            </a:r>
          </a:p>
        </p:txBody>
      </p:sp>
      <p:sp>
        <p:nvSpPr>
          <p:cNvPr id="55" name="Text Box 535"/>
          <p:cNvSpPr txBox="1">
            <a:spLocks noChangeArrowheads="1"/>
          </p:cNvSpPr>
          <p:nvPr/>
        </p:nvSpPr>
        <p:spPr bwMode="auto">
          <a:xfrm>
            <a:off x="2073275" y="1038225"/>
            <a:ext cx="665247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Receptor</a:t>
            </a:r>
          </a:p>
        </p:txBody>
      </p:sp>
      <p:sp>
        <p:nvSpPr>
          <p:cNvPr id="33833" name="Text Box 516"/>
          <p:cNvSpPr txBox="1">
            <a:spLocks noChangeArrowheads="1"/>
          </p:cNvSpPr>
          <p:nvPr/>
        </p:nvSpPr>
        <p:spPr bwMode="auto">
          <a:xfrm>
            <a:off x="3422650" y="869950"/>
            <a:ext cx="7048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Phospho-</a:t>
            </a:r>
          </a:p>
          <a:p>
            <a:pPr algn="ctr"/>
            <a:r>
              <a:rPr lang="en-US" sz="1200"/>
              <a:t>lipase</a:t>
            </a:r>
          </a:p>
        </p:txBody>
      </p:sp>
      <p:sp>
        <p:nvSpPr>
          <p:cNvPr id="33834" name="Text Box 535"/>
          <p:cNvSpPr txBox="1">
            <a:spLocks noChangeArrowheads="1"/>
          </p:cNvSpPr>
          <p:nvPr/>
        </p:nvSpPr>
        <p:spPr bwMode="auto">
          <a:xfrm>
            <a:off x="2073275" y="1038225"/>
            <a:ext cx="6588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Receptor</a:t>
            </a:r>
          </a:p>
        </p:txBody>
      </p:sp>
      <p:sp>
        <p:nvSpPr>
          <p:cNvPr id="61" name="Text Box 531"/>
          <p:cNvSpPr txBox="1">
            <a:spLocks noChangeArrowheads="1"/>
          </p:cNvSpPr>
          <p:nvPr/>
        </p:nvSpPr>
        <p:spPr bwMode="auto">
          <a:xfrm>
            <a:off x="2611438" y="1868488"/>
            <a:ext cx="120226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G</a:t>
            </a:r>
          </a:p>
        </p:txBody>
      </p:sp>
      <p:sp>
        <p:nvSpPr>
          <p:cNvPr id="62" name="Text Box 532"/>
          <p:cNvSpPr txBox="1">
            <a:spLocks noChangeArrowheads="1"/>
          </p:cNvSpPr>
          <p:nvPr/>
        </p:nvSpPr>
        <p:spPr bwMode="auto">
          <a:xfrm>
            <a:off x="3402013" y="1858963"/>
            <a:ext cx="120226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G</a:t>
            </a:r>
          </a:p>
        </p:txBody>
      </p:sp>
      <p:grpSp>
        <p:nvGrpSpPr>
          <p:cNvPr id="33837" name="Group 62"/>
          <p:cNvGrpSpPr>
            <a:grpSpLocks/>
          </p:cNvGrpSpPr>
          <p:nvPr/>
        </p:nvGrpSpPr>
        <p:grpSpPr bwMode="auto">
          <a:xfrm>
            <a:off x="2611438" y="1858963"/>
            <a:ext cx="909637" cy="192087"/>
            <a:chOff x="2611438" y="1858963"/>
            <a:chExt cx="909637" cy="192087"/>
          </a:xfrm>
        </p:grpSpPr>
        <p:sp>
          <p:nvSpPr>
            <p:cNvPr id="33838" name="Text Box 531"/>
            <p:cNvSpPr txBox="1">
              <a:spLocks noChangeArrowheads="1"/>
            </p:cNvSpPr>
            <p:nvPr/>
          </p:nvSpPr>
          <p:spPr bwMode="auto">
            <a:xfrm>
              <a:off x="2611438" y="1868488"/>
              <a:ext cx="119062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G</a:t>
              </a:r>
            </a:p>
          </p:txBody>
        </p:sp>
        <p:sp>
          <p:nvSpPr>
            <p:cNvPr id="33839" name="Text Box 532"/>
            <p:cNvSpPr txBox="1">
              <a:spLocks noChangeArrowheads="1"/>
            </p:cNvSpPr>
            <p:nvPr/>
          </p:nvSpPr>
          <p:spPr bwMode="auto">
            <a:xfrm>
              <a:off x="3402013" y="1858963"/>
              <a:ext cx="119062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17.21</a:t>
            </a: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701675" y="27305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4820" name="Picture 46" descr="sal03717_17_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513" y="1365250"/>
            <a:ext cx="650875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Line 51"/>
          <p:cNvSpPr>
            <a:spLocks noChangeShapeType="1"/>
          </p:cNvSpPr>
          <p:nvPr/>
        </p:nvSpPr>
        <p:spPr bwMode="auto">
          <a:xfrm>
            <a:off x="4600575" y="927100"/>
            <a:ext cx="1588" cy="2587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Freeform 52"/>
          <p:cNvSpPr>
            <a:spLocks/>
          </p:cNvSpPr>
          <p:nvPr/>
        </p:nvSpPr>
        <p:spPr bwMode="auto">
          <a:xfrm>
            <a:off x="4505325" y="1141413"/>
            <a:ext cx="190500" cy="225425"/>
          </a:xfrm>
          <a:custGeom>
            <a:avLst/>
            <a:gdLst>
              <a:gd name="T0" fmla="*/ 2147483647 w 120"/>
              <a:gd name="T1" fmla="*/ 0 h 142"/>
              <a:gd name="T2" fmla="*/ 2147483647 w 120"/>
              <a:gd name="T3" fmla="*/ 2147483647 h 142"/>
              <a:gd name="T4" fmla="*/ 0 w 120"/>
              <a:gd name="T5" fmla="*/ 0 h 142"/>
              <a:gd name="T6" fmla="*/ 2147483647 w 120"/>
              <a:gd name="T7" fmla="*/ 2147483647 h 142"/>
              <a:gd name="T8" fmla="*/ 2147483647 w 120"/>
              <a:gd name="T9" fmla="*/ 0 h 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142"/>
              <a:gd name="T17" fmla="*/ 120 w 120"/>
              <a:gd name="T18" fmla="*/ 142 h 1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" h="142">
                <a:moveTo>
                  <a:pt x="120" y="0"/>
                </a:moveTo>
                <a:lnTo>
                  <a:pt x="60" y="24"/>
                </a:lnTo>
                <a:lnTo>
                  <a:pt x="0" y="0"/>
                </a:lnTo>
                <a:lnTo>
                  <a:pt x="60" y="142"/>
                </a:lnTo>
                <a:lnTo>
                  <a:pt x="12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3" name="Freeform 53"/>
          <p:cNvSpPr>
            <a:spLocks/>
          </p:cNvSpPr>
          <p:nvPr/>
        </p:nvSpPr>
        <p:spPr bwMode="auto">
          <a:xfrm>
            <a:off x="4505325" y="5929313"/>
            <a:ext cx="190500" cy="223837"/>
          </a:xfrm>
          <a:custGeom>
            <a:avLst/>
            <a:gdLst>
              <a:gd name="T0" fmla="*/ 2147483647 w 120"/>
              <a:gd name="T1" fmla="*/ 0 h 141"/>
              <a:gd name="T2" fmla="*/ 2147483647 w 120"/>
              <a:gd name="T3" fmla="*/ 2147483647 h 141"/>
              <a:gd name="T4" fmla="*/ 0 w 120"/>
              <a:gd name="T5" fmla="*/ 0 h 141"/>
              <a:gd name="T6" fmla="*/ 2147483647 w 120"/>
              <a:gd name="T7" fmla="*/ 2147483647 h 141"/>
              <a:gd name="T8" fmla="*/ 2147483647 w 120"/>
              <a:gd name="T9" fmla="*/ 0 h 1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141"/>
              <a:gd name="T17" fmla="*/ 120 w 120"/>
              <a:gd name="T18" fmla="*/ 141 h 1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" h="141">
                <a:moveTo>
                  <a:pt x="120" y="0"/>
                </a:moveTo>
                <a:lnTo>
                  <a:pt x="60" y="26"/>
                </a:lnTo>
                <a:lnTo>
                  <a:pt x="0" y="0"/>
                </a:lnTo>
                <a:lnTo>
                  <a:pt x="60" y="141"/>
                </a:lnTo>
                <a:lnTo>
                  <a:pt x="12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Line 54"/>
          <p:cNvSpPr>
            <a:spLocks noChangeShapeType="1"/>
          </p:cNvSpPr>
          <p:nvPr/>
        </p:nvSpPr>
        <p:spPr bwMode="auto">
          <a:xfrm>
            <a:off x="4600575" y="5611813"/>
            <a:ext cx="1588" cy="412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5" name="Freeform 55"/>
          <p:cNvSpPr>
            <a:spLocks/>
          </p:cNvSpPr>
          <p:nvPr/>
        </p:nvSpPr>
        <p:spPr bwMode="auto">
          <a:xfrm>
            <a:off x="7239000" y="5407025"/>
            <a:ext cx="190500" cy="223838"/>
          </a:xfrm>
          <a:custGeom>
            <a:avLst/>
            <a:gdLst>
              <a:gd name="T0" fmla="*/ 2147483647 w 120"/>
              <a:gd name="T1" fmla="*/ 0 h 141"/>
              <a:gd name="T2" fmla="*/ 2147483647 w 120"/>
              <a:gd name="T3" fmla="*/ 2147483647 h 141"/>
              <a:gd name="T4" fmla="*/ 0 w 120"/>
              <a:gd name="T5" fmla="*/ 0 h 141"/>
              <a:gd name="T6" fmla="*/ 2147483647 w 120"/>
              <a:gd name="T7" fmla="*/ 2147483647 h 141"/>
              <a:gd name="T8" fmla="*/ 2147483647 w 120"/>
              <a:gd name="T9" fmla="*/ 0 h 1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141"/>
              <a:gd name="T17" fmla="*/ 120 w 120"/>
              <a:gd name="T18" fmla="*/ 141 h 1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" h="141">
                <a:moveTo>
                  <a:pt x="120" y="0"/>
                </a:moveTo>
                <a:lnTo>
                  <a:pt x="60" y="26"/>
                </a:lnTo>
                <a:lnTo>
                  <a:pt x="0" y="0"/>
                </a:lnTo>
                <a:lnTo>
                  <a:pt x="60" y="141"/>
                </a:lnTo>
                <a:lnTo>
                  <a:pt x="12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6" name="Line 56"/>
          <p:cNvSpPr>
            <a:spLocks noChangeShapeType="1"/>
          </p:cNvSpPr>
          <p:nvPr/>
        </p:nvSpPr>
        <p:spPr bwMode="auto">
          <a:xfrm>
            <a:off x="7334250" y="838200"/>
            <a:ext cx="1588" cy="46640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7" name="Text Box 88"/>
          <p:cNvSpPr txBox="1">
            <a:spLocks noChangeArrowheads="1"/>
          </p:cNvSpPr>
          <p:nvPr/>
        </p:nvSpPr>
        <p:spPr bwMode="auto">
          <a:xfrm rot="-5400000">
            <a:off x="6067426" y="3033712"/>
            <a:ext cx="320516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200"/>
              <a:t>Reaction cascade (time)</a:t>
            </a:r>
          </a:p>
        </p:txBody>
      </p:sp>
      <p:sp>
        <p:nvSpPr>
          <p:cNvPr id="34828" name="Text Box 89"/>
          <p:cNvSpPr txBox="1">
            <a:spLocks noChangeArrowheads="1"/>
          </p:cNvSpPr>
          <p:nvPr/>
        </p:nvSpPr>
        <p:spPr bwMode="auto">
          <a:xfrm>
            <a:off x="3875088" y="6249988"/>
            <a:ext cx="15557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200"/>
              <a:t>Great effect</a:t>
            </a:r>
          </a:p>
        </p:txBody>
      </p:sp>
      <p:sp>
        <p:nvSpPr>
          <p:cNvPr id="34829" name="Text Box 90"/>
          <p:cNvSpPr txBox="1">
            <a:spLocks noChangeArrowheads="1"/>
          </p:cNvSpPr>
          <p:nvPr/>
        </p:nvSpPr>
        <p:spPr bwMode="auto">
          <a:xfrm>
            <a:off x="3325813" y="4900613"/>
            <a:ext cx="2413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200"/>
              <a:t>Metabolic product</a:t>
            </a:r>
          </a:p>
        </p:txBody>
      </p:sp>
      <p:sp>
        <p:nvSpPr>
          <p:cNvPr id="34830" name="Text Box 91"/>
          <p:cNvSpPr txBox="1">
            <a:spLocks noChangeArrowheads="1"/>
          </p:cNvSpPr>
          <p:nvPr/>
        </p:nvSpPr>
        <p:spPr bwMode="auto">
          <a:xfrm>
            <a:off x="3271838" y="3821113"/>
            <a:ext cx="2519362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200"/>
              <a:t>Activated enzymes</a:t>
            </a:r>
          </a:p>
        </p:txBody>
      </p:sp>
      <p:sp>
        <p:nvSpPr>
          <p:cNvPr id="34831" name="Text Box 92"/>
          <p:cNvSpPr txBox="1">
            <a:spLocks noChangeArrowheads="1"/>
          </p:cNvSpPr>
          <p:nvPr/>
        </p:nvSpPr>
        <p:spPr bwMode="auto">
          <a:xfrm>
            <a:off x="3627438" y="2665413"/>
            <a:ext cx="1898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/>
              <a:t>cAMP and</a:t>
            </a:r>
          </a:p>
          <a:p>
            <a:pPr algn="ctr"/>
            <a:r>
              <a:rPr lang="en-US" sz="2200"/>
              <a:t>protein kinase</a:t>
            </a:r>
          </a:p>
        </p:txBody>
      </p:sp>
      <p:sp>
        <p:nvSpPr>
          <p:cNvPr id="34832" name="Text Box 93"/>
          <p:cNvSpPr txBox="1">
            <a:spLocks noChangeArrowheads="1"/>
          </p:cNvSpPr>
          <p:nvPr/>
        </p:nvSpPr>
        <p:spPr bwMode="auto">
          <a:xfrm>
            <a:off x="3967163" y="1725613"/>
            <a:ext cx="1227137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200"/>
              <a:t>Hormone</a:t>
            </a:r>
          </a:p>
        </p:txBody>
      </p:sp>
      <p:sp>
        <p:nvSpPr>
          <p:cNvPr id="34833" name="Text Box 94"/>
          <p:cNvSpPr txBox="1">
            <a:spLocks noChangeArrowheads="1"/>
          </p:cNvSpPr>
          <p:nvPr/>
        </p:nvSpPr>
        <p:spPr bwMode="auto">
          <a:xfrm>
            <a:off x="3643313" y="531813"/>
            <a:ext cx="1973262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200"/>
              <a:t>Small stimulus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68" descr="sal03717_17_22_unlabe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788988"/>
            <a:ext cx="4894263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17.22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701675" y="287338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5845" name="Line 34"/>
          <p:cNvSpPr>
            <a:spLocks noChangeShapeType="1"/>
          </p:cNvSpPr>
          <p:nvPr/>
        </p:nvSpPr>
        <p:spPr bwMode="auto">
          <a:xfrm>
            <a:off x="3260725" y="1944688"/>
            <a:ext cx="6985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Freeform 35"/>
          <p:cNvSpPr>
            <a:spLocks/>
          </p:cNvSpPr>
          <p:nvPr/>
        </p:nvSpPr>
        <p:spPr bwMode="auto">
          <a:xfrm>
            <a:off x="3871913" y="1889125"/>
            <a:ext cx="171450" cy="106363"/>
          </a:xfrm>
          <a:custGeom>
            <a:avLst/>
            <a:gdLst>
              <a:gd name="T0" fmla="*/ 2147483647 w 108"/>
              <a:gd name="T1" fmla="*/ 2147483647 h 67"/>
              <a:gd name="T2" fmla="*/ 0 w 108"/>
              <a:gd name="T3" fmla="*/ 2147483647 h 67"/>
              <a:gd name="T4" fmla="*/ 2147483647 w 108"/>
              <a:gd name="T5" fmla="*/ 0 h 67"/>
              <a:gd name="T6" fmla="*/ 2147483647 w 108"/>
              <a:gd name="T7" fmla="*/ 0 h 67"/>
              <a:gd name="T8" fmla="*/ 2147483647 w 108"/>
              <a:gd name="T9" fmla="*/ 2147483647 h 67"/>
              <a:gd name="T10" fmla="*/ 2147483647 w 108"/>
              <a:gd name="T11" fmla="*/ 2147483647 h 67"/>
              <a:gd name="T12" fmla="*/ 2147483647 w 108"/>
              <a:gd name="T13" fmla="*/ 2147483647 h 67"/>
              <a:gd name="T14" fmla="*/ 2147483647 w 108"/>
              <a:gd name="T15" fmla="*/ 2147483647 h 67"/>
              <a:gd name="T16" fmla="*/ 2147483647 w 108"/>
              <a:gd name="T17" fmla="*/ 2147483647 h 67"/>
              <a:gd name="T18" fmla="*/ 0 w 108"/>
              <a:gd name="T19" fmla="*/ 2147483647 h 67"/>
              <a:gd name="T20" fmla="*/ 2147483647 w 108"/>
              <a:gd name="T21" fmla="*/ 2147483647 h 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"/>
              <a:gd name="T34" fmla="*/ 0 h 67"/>
              <a:gd name="T35" fmla="*/ 108 w 108"/>
              <a:gd name="T36" fmla="*/ 67 h 6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" h="67">
                <a:moveTo>
                  <a:pt x="20" y="34"/>
                </a:moveTo>
                <a:lnTo>
                  <a:pt x="0" y="2"/>
                </a:lnTo>
                <a:lnTo>
                  <a:pt x="2" y="0"/>
                </a:lnTo>
                <a:lnTo>
                  <a:pt x="48" y="15"/>
                </a:lnTo>
                <a:lnTo>
                  <a:pt x="108" y="34"/>
                </a:lnTo>
                <a:lnTo>
                  <a:pt x="48" y="52"/>
                </a:lnTo>
                <a:lnTo>
                  <a:pt x="2" y="67"/>
                </a:lnTo>
                <a:lnTo>
                  <a:pt x="0" y="67"/>
                </a:lnTo>
                <a:lnTo>
                  <a:pt x="20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7" name="Line 36"/>
          <p:cNvSpPr>
            <a:spLocks noChangeShapeType="1"/>
          </p:cNvSpPr>
          <p:nvPr/>
        </p:nvSpPr>
        <p:spPr bwMode="auto">
          <a:xfrm>
            <a:off x="5030788" y="1954213"/>
            <a:ext cx="6985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Freeform 37"/>
          <p:cNvSpPr>
            <a:spLocks/>
          </p:cNvSpPr>
          <p:nvPr/>
        </p:nvSpPr>
        <p:spPr bwMode="auto">
          <a:xfrm>
            <a:off x="5641975" y="1895475"/>
            <a:ext cx="176213" cy="104775"/>
          </a:xfrm>
          <a:custGeom>
            <a:avLst/>
            <a:gdLst>
              <a:gd name="T0" fmla="*/ 2147483647 w 111"/>
              <a:gd name="T1" fmla="*/ 2147483647 h 66"/>
              <a:gd name="T2" fmla="*/ 2147483647 w 111"/>
              <a:gd name="T3" fmla="*/ 2147483647 h 66"/>
              <a:gd name="T4" fmla="*/ 2147483647 w 111"/>
              <a:gd name="T5" fmla="*/ 0 h 66"/>
              <a:gd name="T6" fmla="*/ 2147483647 w 111"/>
              <a:gd name="T7" fmla="*/ 0 h 66"/>
              <a:gd name="T8" fmla="*/ 2147483647 w 111"/>
              <a:gd name="T9" fmla="*/ 2147483647 h 66"/>
              <a:gd name="T10" fmla="*/ 2147483647 w 111"/>
              <a:gd name="T11" fmla="*/ 2147483647 h 66"/>
              <a:gd name="T12" fmla="*/ 2147483647 w 111"/>
              <a:gd name="T13" fmla="*/ 2147483647 h 66"/>
              <a:gd name="T14" fmla="*/ 2147483647 w 111"/>
              <a:gd name="T15" fmla="*/ 2147483647 h 66"/>
              <a:gd name="T16" fmla="*/ 2147483647 w 111"/>
              <a:gd name="T17" fmla="*/ 2147483647 h 66"/>
              <a:gd name="T18" fmla="*/ 0 w 111"/>
              <a:gd name="T19" fmla="*/ 2147483647 h 66"/>
              <a:gd name="T20" fmla="*/ 2147483647 w 111"/>
              <a:gd name="T21" fmla="*/ 2147483647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1"/>
              <a:gd name="T34" fmla="*/ 0 h 66"/>
              <a:gd name="T35" fmla="*/ 111 w 111"/>
              <a:gd name="T36" fmla="*/ 66 h 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1" h="66">
                <a:moveTo>
                  <a:pt x="20" y="33"/>
                </a:moveTo>
                <a:lnTo>
                  <a:pt x="2" y="2"/>
                </a:lnTo>
                <a:lnTo>
                  <a:pt x="2" y="0"/>
                </a:lnTo>
                <a:lnTo>
                  <a:pt x="50" y="17"/>
                </a:lnTo>
                <a:lnTo>
                  <a:pt x="111" y="35"/>
                </a:lnTo>
                <a:lnTo>
                  <a:pt x="50" y="52"/>
                </a:lnTo>
                <a:lnTo>
                  <a:pt x="2" y="66"/>
                </a:lnTo>
                <a:lnTo>
                  <a:pt x="0" y="66"/>
                </a:lnTo>
                <a:lnTo>
                  <a:pt x="20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9" name="Line 38"/>
          <p:cNvSpPr>
            <a:spLocks noChangeShapeType="1"/>
          </p:cNvSpPr>
          <p:nvPr/>
        </p:nvSpPr>
        <p:spPr bwMode="auto">
          <a:xfrm>
            <a:off x="3249613" y="5013325"/>
            <a:ext cx="6985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0" name="Freeform 39"/>
          <p:cNvSpPr>
            <a:spLocks/>
          </p:cNvSpPr>
          <p:nvPr/>
        </p:nvSpPr>
        <p:spPr bwMode="auto">
          <a:xfrm>
            <a:off x="3859213" y="4957763"/>
            <a:ext cx="176212" cy="104775"/>
          </a:xfrm>
          <a:custGeom>
            <a:avLst/>
            <a:gdLst>
              <a:gd name="T0" fmla="*/ 2147483647 w 111"/>
              <a:gd name="T1" fmla="*/ 2147483647 h 66"/>
              <a:gd name="T2" fmla="*/ 0 w 111"/>
              <a:gd name="T3" fmla="*/ 2147483647 h 66"/>
              <a:gd name="T4" fmla="*/ 2147483647 w 111"/>
              <a:gd name="T5" fmla="*/ 0 h 66"/>
              <a:gd name="T6" fmla="*/ 2147483647 w 111"/>
              <a:gd name="T7" fmla="*/ 0 h 66"/>
              <a:gd name="T8" fmla="*/ 2147483647 w 111"/>
              <a:gd name="T9" fmla="*/ 2147483647 h 66"/>
              <a:gd name="T10" fmla="*/ 2147483647 w 111"/>
              <a:gd name="T11" fmla="*/ 2147483647 h 66"/>
              <a:gd name="T12" fmla="*/ 2147483647 w 111"/>
              <a:gd name="T13" fmla="*/ 2147483647 h 66"/>
              <a:gd name="T14" fmla="*/ 2147483647 w 111"/>
              <a:gd name="T15" fmla="*/ 2147483647 h 66"/>
              <a:gd name="T16" fmla="*/ 2147483647 w 111"/>
              <a:gd name="T17" fmla="*/ 2147483647 h 66"/>
              <a:gd name="T18" fmla="*/ 0 w 111"/>
              <a:gd name="T19" fmla="*/ 2147483647 h 66"/>
              <a:gd name="T20" fmla="*/ 2147483647 w 111"/>
              <a:gd name="T21" fmla="*/ 2147483647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1"/>
              <a:gd name="T34" fmla="*/ 0 h 66"/>
              <a:gd name="T35" fmla="*/ 111 w 111"/>
              <a:gd name="T36" fmla="*/ 66 h 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1" h="66">
                <a:moveTo>
                  <a:pt x="21" y="33"/>
                </a:moveTo>
                <a:lnTo>
                  <a:pt x="0" y="2"/>
                </a:lnTo>
                <a:lnTo>
                  <a:pt x="2" y="0"/>
                </a:lnTo>
                <a:lnTo>
                  <a:pt x="50" y="15"/>
                </a:lnTo>
                <a:lnTo>
                  <a:pt x="111" y="33"/>
                </a:lnTo>
                <a:lnTo>
                  <a:pt x="50" y="52"/>
                </a:lnTo>
                <a:lnTo>
                  <a:pt x="2" y="66"/>
                </a:lnTo>
                <a:lnTo>
                  <a:pt x="0" y="66"/>
                </a:lnTo>
                <a:lnTo>
                  <a:pt x="21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1" name="Line 40"/>
          <p:cNvSpPr>
            <a:spLocks noChangeShapeType="1"/>
          </p:cNvSpPr>
          <p:nvPr/>
        </p:nvSpPr>
        <p:spPr bwMode="auto">
          <a:xfrm>
            <a:off x="5019675" y="5022850"/>
            <a:ext cx="69850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2" name="Freeform 41"/>
          <p:cNvSpPr>
            <a:spLocks/>
          </p:cNvSpPr>
          <p:nvPr/>
        </p:nvSpPr>
        <p:spPr bwMode="auto">
          <a:xfrm>
            <a:off x="5634038" y="4964113"/>
            <a:ext cx="171450" cy="104775"/>
          </a:xfrm>
          <a:custGeom>
            <a:avLst/>
            <a:gdLst>
              <a:gd name="T0" fmla="*/ 2147483647 w 108"/>
              <a:gd name="T1" fmla="*/ 2147483647 h 66"/>
              <a:gd name="T2" fmla="*/ 0 w 108"/>
              <a:gd name="T3" fmla="*/ 2147483647 h 66"/>
              <a:gd name="T4" fmla="*/ 0 w 108"/>
              <a:gd name="T5" fmla="*/ 0 h 66"/>
              <a:gd name="T6" fmla="*/ 0 w 108"/>
              <a:gd name="T7" fmla="*/ 0 h 66"/>
              <a:gd name="T8" fmla="*/ 2147483647 w 108"/>
              <a:gd name="T9" fmla="*/ 2147483647 h 66"/>
              <a:gd name="T10" fmla="*/ 2147483647 w 108"/>
              <a:gd name="T11" fmla="*/ 2147483647 h 66"/>
              <a:gd name="T12" fmla="*/ 2147483647 w 108"/>
              <a:gd name="T13" fmla="*/ 2147483647 h 66"/>
              <a:gd name="T14" fmla="*/ 2147483647 w 108"/>
              <a:gd name="T15" fmla="*/ 2147483647 h 66"/>
              <a:gd name="T16" fmla="*/ 0 w 108"/>
              <a:gd name="T17" fmla="*/ 2147483647 h 66"/>
              <a:gd name="T18" fmla="*/ 0 w 108"/>
              <a:gd name="T19" fmla="*/ 2147483647 h 66"/>
              <a:gd name="T20" fmla="*/ 2147483647 w 108"/>
              <a:gd name="T21" fmla="*/ 2147483647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"/>
              <a:gd name="T34" fmla="*/ 0 h 66"/>
              <a:gd name="T35" fmla="*/ 108 w 108"/>
              <a:gd name="T36" fmla="*/ 66 h 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" h="66">
                <a:moveTo>
                  <a:pt x="18" y="33"/>
                </a:moveTo>
                <a:lnTo>
                  <a:pt x="0" y="2"/>
                </a:lnTo>
                <a:lnTo>
                  <a:pt x="0" y="0"/>
                </a:lnTo>
                <a:lnTo>
                  <a:pt x="47" y="16"/>
                </a:lnTo>
                <a:lnTo>
                  <a:pt x="108" y="35"/>
                </a:lnTo>
                <a:lnTo>
                  <a:pt x="47" y="51"/>
                </a:lnTo>
                <a:lnTo>
                  <a:pt x="0" y="66"/>
                </a:lnTo>
                <a:lnTo>
                  <a:pt x="18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3" name="Line 42"/>
          <p:cNvSpPr>
            <a:spLocks noChangeShapeType="1"/>
          </p:cNvSpPr>
          <p:nvPr/>
        </p:nvSpPr>
        <p:spPr bwMode="auto">
          <a:xfrm>
            <a:off x="5168900" y="5022850"/>
            <a:ext cx="54927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4" name="Freeform 46"/>
          <p:cNvSpPr>
            <a:spLocks/>
          </p:cNvSpPr>
          <p:nvPr/>
        </p:nvSpPr>
        <p:spPr bwMode="auto">
          <a:xfrm>
            <a:off x="2578100" y="722313"/>
            <a:ext cx="274638" cy="277812"/>
          </a:xfrm>
          <a:custGeom>
            <a:avLst/>
            <a:gdLst>
              <a:gd name="T0" fmla="*/ 2147483647 w 173"/>
              <a:gd name="T1" fmla="*/ 2147483647 h 175"/>
              <a:gd name="T2" fmla="*/ 0 w 173"/>
              <a:gd name="T3" fmla="*/ 2147483647 h 175"/>
              <a:gd name="T4" fmla="*/ 0 w 173"/>
              <a:gd name="T5" fmla="*/ 0 h 175"/>
              <a:gd name="T6" fmla="*/ 0 60000 65536"/>
              <a:gd name="T7" fmla="*/ 0 60000 65536"/>
              <a:gd name="T8" fmla="*/ 0 60000 65536"/>
              <a:gd name="T9" fmla="*/ 0 w 173"/>
              <a:gd name="T10" fmla="*/ 0 h 175"/>
              <a:gd name="T11" fmla="*/ 173 w 173"/>
              <a:gd name="T12" fmla="*/ 175 h 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3" h="175">
                <a:moveTo>
                  <a:pt x="173" y="175"/>
                </a:moveTo>
                <a:lnTo>
                  <a:pt x="0" y="103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5" name="Freeform 47"/>
          <p:cNvSpPr>
            <a:spLocks/>
          </p:cNvSpPr>
          <p:nvPr/>
        </p:nvSpPr>
        <p:spPr bwMode="auto">
          <a:xfrm>
            <a:off x="3119438" y="949325"/>
            <a:ext cx="222250" cy="298450"/>
          </a:xfrm>
          <a:custGeom>
            <a:avLst/>
            <a:gdLst>
              <a:gd name="T0" fmla="*/ 0 w 140"/>
              <a:gd name="T1" fmla="*/ 2147483647 h 188"/>
              <a:gd name="T2" fmla="*/ 2147483647 w 140"/>
              <a:gd name="T3" fmla="*/ 2147483647 h 188"/>
              <a:gd name="T4" fmla="*/ 2147483647 w 140"/>
              <a:gd name="T5" fmla="*/ 0 h 188"/>
              <a:gd name="T6" fmla="*/ 0 60000 65536"/>
              <a:gd name="T7" fmla="*/ 0 60000 65536"/>
              <a:gd name="T8" fmla="*/ 0 60000 65536"/>
              <a:gd name="T9" fmla="*/ 0 w 140"/>
              <a:gd name="T10" fmla="*/ 0 h 188"/>
              <a:gd name="T11" fmla="*/ 140 w 140"/>
              <a:gd name="T12" fmla="*/ 188 h 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" h="188">
                <a:moveTo>
                  <a:pt x="0" y="188"/>
                </a:moveTo>
                <a:lnTo>
                  <a:pt x="138" y="81"/>
                </a:lnTo>
                <a:lnTo>
                  <a:pt x="14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6" name="Text Box 156"/>
          <p:cNvSpPr txBox="1">
            <a:spLocks noChangeArrowheads="1"/>
          </p:cNvSpPr>
          <p:nvPr/>
        </p:nvSpPr>
        <p:spPr bwMode="auto">
          <a:xfrm>
            <a:off x="2247900" y="555625"/>
            <a:ext cx="6762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Hormone</a:t>
            </a:r>
          </a:p>
        </p:txBody>
      </p:sp>
      <p:sp>
        <p:nvSpPr>
          <p:cNvPr id="35857" name="Text Box 157"/>
          <p:cNvSpPr txBox="1">
            <a:spLocks noChangeArrowheads="1"/>
          </p:cNvSpPr>
          <p:nvPr/>
        </p:nvSpPr>
        <p:spPr bwMode="auto">
          <a:xfrm>
            <a:off x="3124200" y="774700"/>
            <a:ext cx="6064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Receptor</a:t>
            </a:r>
          </a:p>
        </p:txBody>
      </p:sp>
      <p:sp>
        <p:nvSpPr>
          <p:cNvPr id="35858" name="Text Box 158"/>
          <p:cNvSpPr txBox="1">
            <a:spLocks noChangeArrowheads="1"/>
          </p:cNvSpPr>
          <p:nvPr/>
        </p:nvSpPr>
        <p:spPr bwMode="auto">
          <a:xfrm>
            <a:off x="2171700" y="3352800"/>
            <a:ext cx="11160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(a) Up-regulation</a:t>
            </a:r>
          </a:p>
        </p:txBody>
      </p:sp>
      <p:sp>
        <p:nvSpPr>
          <p:cNvPr id="35859" name="Text Box 159"/>
          <p:cNvSpPr txBox="1">
            <a:spLocks noChangeArrowheads="1"/>
          </p:cNvSpPr>
          <p:nvPr/>
        </p:nvSpPr>
        <p:spPr bwMode="auto">
          <a:xfrm>
            <a:off x="2247900" y="2755900"/>
            <a:ext cx="1403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Low receptor density</a:t>
            </a:r>
          </a:p>
          <a:p>
            <a:r>
              <a:rPr lang="en-US" sz="1100"/>
              <a:t>Weak response</a:t>
            </a:r>
          </a:p>
        </p:txBody>
      </p:sp>
      <p:sp>
        <p:nvSpPr>
          <p:cNvPr id="35860" name="Text Box 160"/>
          <p:cNvSpPr txBox="1">
            <a:spLocks noChangeArrowheads="1"/>
          </p:cNvSpPr>
          <p:nvPr/>
        </p:nvSpPr>
        <p:spPr bwMode="auto">
          <a:xfrm>
            <a:off x="3867150" y="2768600"/>
            <a:ext cx="1776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Increased receptor density</a:t>
            </a:r>
          </a:p>
          <a:p>
            <a:r>
              <a:rPr lang="en-US" sz="1100"/>
              <a:t>Increased sensitivity</a:t>
            </a:r>
          </a:p>
        </p:txBody>
      </p:sp>
      <p:sp>
        <p:nvSpPr>
          <p:cNvPr id="35861" name="Text Box 161"/>
          <p:cNvSpPr txBox="1">
            <a:spLocks noChangeArrowheads="1"/>
          </p:cNvSpPr>
          <p:nvPr/>
        </p:nvSpPr>
        <p:spPr bwMode="auto">
          <a:xfrm>
            <a:off x="5753100" y="2768600"/>
            <a:ext cx="16589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Stronger response</a:t>
            </a:r>
          </a:p>
        </p:txBody>
      </p:sp>
      <p:sp>
        <p:nvSpPr>
          <p:cNvPr id="35862" name="Text Box 162"/>
          <p:cNvSpPr txBox="1">
            <a:spLocks noChangeArrowheads="1"/>
          </p:cNvSpPr>
          <p:nvPr/>
        </p:nvSpPr>
        <p:spPr bwMode="auto">
          <a:xfrm>
            <a:off x="5981700" y="1866900"/>
            <a:ext cx="8731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Response</a:t>
            </a:r>
          </a:p>
        </p:txBody>
      </p:sp>
      <p:sp>
        <p:nvSpPr>
          <p:cNvPr id="35863" name="Text Box 163"/>
          <p:cNvSpPr txBox="1">
            <a:spLocks noChangeArrowheads="1"/>
          </p:cNvSpPr>
          <p:nvPr/>
        </p:nvSpPr>
        <p:spPr bwMode="auto">
          <a:xfrm>
            <a:off x="5969000" y="4559300"/>
            <a:ext cx="669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Response</a:t>
            </a:r>
          </a:p>
        </p:txBody>
      </p:sp>
      <p:sp>
        <p:nvSpPr>
          <p:cNvPr id="35864" name="Text Box 164"/>
          <p:cNvSpPr txBox="1">
            <a:spLocks noChangeArrowheads="1"/>
          </p:cNvSpPr>
          <p:nvPr/>
        </p:nvSpPr>
        <p:spPr bwMode="auto">
          <a:xfrm>
            <a:off x="2235200" y="5930900"/>
            <a:ext cx="1435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High receptor density</a:t>
            </a:r>
          </a:p>
          <a:p>
            <a:r>
              <a:rPr lang="en-US" sz="1100"/>
              <a:t>Strong response</a:t>
            </a:r>
          </a:p>
        </p:txBody>
      </p:sp>
      <p:sp>
        <p:nvSpPr>
          <p:cNvPr id="35865" name="Text Box 165"/>
          <p:cNvSpPr txBox="1">
            <a:spLocks noChangeArrowheads="1"/>
          </p:cNvSpPr>
          <p:nvPr/>
        </p:nvSpPr>
        <p:spPr bwMode="auto">
          <a:xfrm>
            <a:off x="3829050" y="5943600"/>
            <a:ext cx="1716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Reduced receptor density</a:t>
            </a:r>
          </a:p>
          <a:p>
            <a:r>
              <a:rPr lang="en-US" sz="1100"/>
              <a:t>Reduced sensitivity</a:t>
            </a:r>
          </a:p>
        </p:txBody>
      </p:sp>
      <p:sp>
        <p:nvSpPr>
          <p:cNvPr id="35866" name="Text Box 166"/>
          <p:cNvSpPr txBox="1">
            <a:spLocks noChangeArrowheads="1"/>
          </p:cNvSpPr>
          <p:nvPr/>
        </p:nvSpPr>
        <p:spPr bwMode="auto">
          <a:xfrm>
            <a:off x="5676900" y="5943600"/>
            <a:ext cx="15240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Diminished response</a:t>
            </a:r>
          </a:p>
        </p:txBody>
      </p:sp>
      <p:sp>
        <p:nvSpPr>
          <p:cNvPr id="35867" name="Text Box 167"/>
          <p:cNvSpPr txBox="1">
            <a:spLocks noChangeArrowheads="1"/>
          </p:cNvSpPr>
          <p:nvPr/>
        </p:nvSpPr>
        <p:spPr bwMode="auto">
          <a:xfrm>
            <a:off x="2159000" y="6527800"/>
            <a:ext cx="1317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(b) Down-regulation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17.2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701675" y="387350"/>
            <a:ext cx="77406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9220" name="Picture 4" descr="sal03717_17_0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3" y="642938"/>
            <a:ext cx="87915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Line 113"/>
          <p:cNvSpPr>
            <a:spLocks noChangeShapeType="1"/>
          </p:cNvSpPr>
          <p:nvPr/>
        </p:nvSpPr>
        <p:spPr bwMode="auto">
          <a:xfrm>
            <a:off x="3779838" y="1592263"/>
            <a:ext cx="600075" cy="0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2" name="Line 114"/>
          <p:cNvSpPr>
            <a:spLocks noChangeShapeType="1"/>
          </p:cNvSpPr>
          <p:nvPr/>
        </p:nvSpPr>
        <p:spPr bwMode="auto">
          <a:xfrm>
            <a:off x="3779838" y="1592263"/>
            <a:ext cx="600075" cy="0"/>
          </a:xfrm>
          <a:prstGeom prst="line">
            <a:avLst/>
          </a:prstGeom>
          <a:noFill/>
          <a:ln w="61913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3" name="Freeform 115"/>
          <p:cNvSpPr>
            <a:spLocks/>
          </p:cNvSpPr>
          <p:nvPr/>
        </p:nvSpPr>
        <p:spPr bwMode="auto">
          <a:xfrm>
            <a:off x="4192588" y="1477963"/>
            <a:ext cx="269875" cy="219075"/>
          </a:xfrm>
          <a:custGeom>
            <a:avLst/>
            <a:gdLst>
              <a:gd name="T0" fmla="*/ 2147483647 w 170"/>
              <a:gd name="T1" fmla="*/ 2147483647 h 138"/>
              <a:gd name="T2" fmla="*/ 0 w 170"/>
              <a:gd name="T3" fmla="*/ 2147483647 h 138"/>
              <a:gd name="T4" fmla="*/ 2147483647 w 170"/>
              <a:gd name="T5" fmla="*/ 2147483647 h 138"/>
              <a:gd name="T6" fmla="*/ 2147483647 w 170"/>
              <a:gd name="T7" fmla="*/ 0 h 138"/>
              <a:gd name="T8" fmla="*/ 2147483647 w 170"/>
              <a:gd name="T9" fmla="*/ 2147483647 h 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0"/>
              <a:gd name="T16" fmla="*/ 0 h 138"/>
              <a:gd name="T17" fmla="*/ 170 w 170"/>
              <a:gd name="T18" fmla="*/ 138 h 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0" h="138">
                <a:moveTo>
                  <a:pt x="170" y="71"/>
                </a:moveTo>
                <a:lnTo>
                  <a:pt x="0" y="138"/>
                </a:lnTo>
                <a:lnTo>
                  <a:pt x="41" y="71"/>
                </a:lnTo>
                <a:lnTo>
                  <a:pt x="3" y="0"/>
                </a:lnTo>
                <a:lnTo>
                  <a:pt x="170" y="71"/>
                </a:lnTo>
                <a:close/>
              </a:path>
            </a:pathLst>
          </a:custGeom>
          <a:solidFill>
            <a:srgbClr val="ED1C24"/>
          </a:solidFill>
          <a:ln w="7938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4" name="Line 116"/>
          <p:cNvSpPr>
            <a:spLocks noChangeShapeType="1"/>
          </p:cNvSpPr>
          <p:nvPr/>
        </p:nvSpPr>
        <p:spPr bwMode="auto">
          <a:xfrm>
            <a:off x="5424488" y="1595438"/>
            <a:ext cx="600075" cy="0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5" name="Line 117"/>
          <p:cNvSpPr>
            <a:spLocks noChangeShapeType="1"/>
          </p:cNvSpPr>
          <p:nvPr/>
        </p:nvSpPr>
        <p:spPr bwMode="auto">
          <a:xfrm>
            <a:off x="5424488" y="1595438"/>
            <a:ext cx="600075" cy="0"/>
          </a:xfrm>
          <a:prstGeom prst="line">
            <a:avLst/>
          </a:prstGeom>
          <a:noFill/>
          <a:ln w="61913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6" name="Freeform 118"/>
          <p:cNvSpPr>
            <a:spLocks/>
          </p:cNvSpPr>
          <p:nvPr/>
        </p:nvSpPr>
        <p:spPr bwMode="auto">
          <a:xfrm>
            <a:off x="5840413" y="1484313"/>
            <a:ext cx="266700" cy="219075"/>
          </a:xfrm>
          <a:custGeom>
            <a:avLst/>
            <a:gdLst>
              <a:gd name="T0" fmla="*/ 2147483647 w 169"/>
              <a:gd name="T1" fmla="*/ 2147483647 h 138"/>
              <a:gd name="T2" fmla="*/ 0 w 169"/>
              <a:gd name="T3" fmla="*/ 2147483647 h 138"/>
              <a:gd name="T4" fmla="*/ 2147483647 w 169"/>
              <a:gd name="T5" fmla="*/ 2147483647 h 138"/>
              <a:gd name="T6" fmla="*/ 0 w 169"/>
              <a:gd name="T7" fmla="*/ 0 h 138"/>
              <a:gd name="T8" fmla="*/ 2147483647 w 169"/>
              <a:gd name="T9" fmla="*/ 2147483647 h 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"/>
              <a:gd name="T16" fmla="*/ 0 h 138"/>
              <a:gd name="T17" fmla="*/ 169 w 169"/>
              <a:gd name="T18" fmla="*/ 138 h 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" h="138">
                <a:moveTo>
                  <a:pt x="169" y="70"/>
                </a:moveTo>
                <a:lnTo>
                  <a:pt x="0" y="138"/>
                </a:lnTo>
                <a:lnTo>
                  <a:pt x="41" y="68"/>
                </a:lnTo>
                <a:lnTo>
                  <a:pt x="0" y="0"/>
                </a:lnTo>
                <a:lnTo>
                  <a:pt x="169" y="70"/>
                </a:lnTo>
                <a:close/>
              </a:path>
            </a:pathLst>
          </a:custGeom>
          <a:solidFill>
            <a:srgbClr val="ED1C24"/>
          </a:solidFill>
          <a:ln w="7938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7" name="Freeform 119"/>
          <p:cNvSpPr>
            <a:spLocks/>
          </p:cNvSpPr>
          <p:nvPr/>
        </p:nvSpPr>
        <p:spPr bwMode="auto">
          <a:xfrm>
            <a:off x="1214438" y="5103813"/>
            <a:ext cx="82550" cy="254000"/>
          </a:xfrm>
          <a:custGeom>
            <a:avLst/>
            <a:gdLst>
              <a:gd name="T0" fmla="*/ 0 w 53"/>
              <a:gd name="T1" fmla="*/ 0 h 160"/>
              <a:gd name="T2" fmla="*/ 0 w 53"/>
              <a:gd name="T3" fmla="*/ 0 h 160"/>
              <a:gd name="T4" fmla="*/ 2147483647 w 53"/>
              <a:gd name="T5" fmla="*/ 2147483647 h 160"/>
              <a:gd name="T6" fmla="*/ 2147483647 w 53"/>
              <a:gd name="T7" fmla="*/ 2147483647 h 160"/>
              <a:gd name="T8" fmla="*/ 2147483647 w 53"/>
              <a:gd name="T9" fmla="*/ 2147483647 h 160"/>
              <a:gd name="T10" fmla="*/ 2147483647 w 53"/>
              <a:gd name="T11" fmla="*/ 2147483647 h 160"/>
              <a:gd name="T12" fmla="*/ 2147483647 w 53"/>
              <a:gd name="T13" fmla="*/ 2147483647 h 160"/>
              <a:gd name="T14" fmla="*/ 2147483647 w 53"/>
              <a:gd name="T15" fmla="*/ 2147483647 h 160"/>
              <a:gd name="T16" fmla="*/ 2147483647 w 53"/>
              <a:gd name="T17" fmla="*/ 2147483647 h 160"/>
              <a:gd name="T18" fmla="*/ 2147483647 w 53"/>
              <a:gd name="T19" fmla="*/ 2147483647 h 1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"/>
              <a:gd name="T31" fmla="*/ 0 h 160"/>
              <a:gd name="T32" fmla="*/ 53 w 53"/>
              <a:gd name="T33" fmla="*/ 160 h 1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" h="160">
                <a:moveTo>
                  <a:pt x="0" y="0"/>
                </a:moveTo>
                <a:lnTo>
                  <a:pt x="0" y="0"/>
                </a:lnTo>
                <a:lnTo>
                  <a:pt x="9" y="8"/>
                </a:lnTo>
                <a:lnTo>
                  <a:pt x="19" y="20"/>
                </a:lnTo>
                <a:lnTo>
                  <a:pt x="31" y="37"/>
                </a:lnTo>
                <a:lnTo>
                  <a:pt x="41" y="58"/>
                </a:lnTo>
                <a:lnTo>
                  <a:pt x="48" y="85"/>
                </a:lnTo>
                <a:lnTo>
                  <a:pt x="53" y="119"/>
                </a:lnTo>
                <a:lnTo>
                  <a:pt x="53" y="138"/>
                </a:lnTo>
                <a:lnTo>
                  <a:pt x="50" y="16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8" name="Freeform 120"/>
          <p:cNvSpPr>
            <a:spLocks/>
          </p:cNvSpPr>
          <p:nvPr/>
        </p:nvSpPr>
        <p:spPr bwMode="auto">
          <a:xfrm>
            <a:off x="7519988" y="3732213"/>
            <a:ext cx="142875" cy="155575"/>
          </a:xfrm>
          <a:custGeom>
            <a:avLst/>
            <a:gdLst>
              <a:gd name="T0" fmla="*/ 0 w 89"/>
              <a:gd name="T1" fmla="*/ 0 h 97"/>
              <a:gd name="T2" fmla="*/ 0 w 89"/>
              <a:gd name="T3" fmla="*/ 0 h 97"/>
              <a:gd name="T4" fmla="*/ 2147483647 w 89"/>
              <a:gd name="T5" fmla="*/ 2147483647 h 97"/>
              <a:gd name="T6" fmla="*/ 2147483647 w 89"/>
              <a:gd name="T7" fmla="*/ 2147483647 h 97"/>
              <a:gd name="T8" fmla="*/ 2147483647 w 89"/>
              <a:gd name="T9" fmla="*/ 2147483647 h 97"/>
              <a:gd name="T10" fmla="*/ 2147483647 w 89"/>
              <a:gd name="T11" fmla="*/ 2147483647 h 97"/>
              <a:gd name="T12" fmla="*/ 2147483647 w 89"/>
              <a:gd name="T13" fmla="*/ 2147483647 h 97"/>
              <a:gd name="T14" fmla="*/ 2147483647 w 89"/>
              <a:gd name="T15" fmla="*/ 2147483647 h 97"/>
              <a:gd name="T16" fmla="*/ 2147483647 w 89"/>
              <a:gd name="T17" fmla="*/ 2147483647 h 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"/>
              <a:gd name="T28" fmla="*/ 0 h 97"/>
              <a:gd name="T29" fmla="*/ 89 w 89"/>
              <a:gd name="T30" fmla="*/ 97 h 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" h="97">
                <a:moveTo>
                  <a:pt x="0" y="0"/>
                </a:moveTo>
                <a:lnTo>
                  <a:pt x="0" y="0"/>
                </a:lnTo>
                <a:lnTo>
                  <a:pt x="10" y="2"/>
                </a:lnTo>
                <a:lnTo>
                  <a:pt x="22" y="7"/>
                </a:lnTo>
                <a:lnTo>
                  <a:pt x="34" y="14"/>
                </a:lnTo>
                <a:lnTo>
                  <a:pt x="48" y="27"/>
                </a:lnTo>
                <a:lnTo>
                  <a:pt x="63" y="44"/>
                </a:lnTo>
                <a:lnTo>
                  <a:pt x="77" y="68"/>
                </a:lnTo>
                <a:lnTo>
                  <a:pt x="89" y="97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9" name="Freeform 121"/>
          <p:cNvSpPr>
            <a:spLocks/>
          </p:cNvSpPr>
          <p:nvPr/>
        </p:nvSpPr>
        <p:spPr bwMode="auto">
          <a:xfrm>
            <a:off x="2684463" y="5195888"/>
            <a:ext cx="266700" cy="73025"/>
          </a:xfrm>
          <a:custGeom>
            <a:avLst/>
            <a:gdLst>
              <a:gd name="T0" fmla="*/ 0 w 169"/>
              <a:gd name="T1" fmla="*/ 0 h 46"/>
              <a:gd name="T2" fmla="*/ 0 w 169"/>
              <a:gd name="T3" fmla="*/ 0 h 46"/>
              <a:gd name="T4" fmla="*/ 2147483647 w 169"/>
              <a:gd name="T5" fmla="*/ 2147483647 h 46"/>
              <a:gd name="T6" fmla="*/ 2147483647 w 169"/>
              <a:gd name="T7" fmla="*/ 2147483647 h 46"/>
              <a:gd name="T8" fmla="*/ 2147483647 w 169"/>
              <a:gd name="T9" fmla="*/ 2147483647 h 46"/>
              <a:gd name="T10" fmla="*/ 2147483647 w 169"/>
              <a:gd name="T11" fmla="*/ 2147483647 h 46"/>
              <a:gd name="T12" fmla="*/ 2147483647 w 169"/>
              <a:gd name="T13" fmla="*/ 2147483647 h 46"/>
              <a:gd name="T14" fmla="*/ 2147483647 w 169"/>
              <a:gd name="T15" fmla="*/ 2147483647 h 46"/>
              <a:gd name="T16" fmla="*/ 2147483647 w 169"/>
              <a:gd name="T17" fmla="*/ 2147483647 h 46"/>
              <a:gd name="T18" fmla="*/ 2147483647 w 169"/>
              <a:gd name="T19" fmla="*/ 2147483647 h 46"/>
              <a:gd name="T20" fmla="*/ 2147483647 w 169"/>
              <a:gd name="T21" fmla="*/ 2147483647 h 46"/>
              <a:gd name="T22" fmla="*/ 2147483647 w 169"/>
              <a:gd name="T23" fmla="*/ 2147483647 h 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9"/>
              <a:gd name="T37" fmla="*/ 0 h 46"/>
              <a:gd name="T38" fmla="*/ 169 w 169"/>
              <a:gd name="T39" fmla="*/ 46 h 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9" h="46">
                <a:moveTo>
                  <a:pt x="0" y="0"/>
                </a:moveTo>
                <a:lnTo>
                  <a:pt x="0" y="0"/>
                </a:lnTo>
                <a:lnTo>
                  <a:pt x="12" y="12"/>
                </a:lnTo>
                <a:lnTo>
                  <a:pt x="26" y="22"/>
                </a:lnTo>
                <a:lnTo>
                  <a:pt x="46" y="34"/>
                </a:lnTo>
                <a:lnTo>
                  <a:pt x="70" y="41"/>
                </a:lnTo>
                <a:lnTo>
                  <a:pt x="82" y="46"/>
                </a:lnTo>
                <a:lnTo>
                  <a:pt x="99" y="46"/>
                </a:lnTo>
                <a:lnTo>
                  <a:pt x="114" y="46"/>
                </a:lnTo>
                <a:lnTo>
                  <a:pt x="130" y="44"/>
                </a:lnTo>
                <a:lnTo>
                  <a:pt x="150" y="37"/>
                </a:lnTo>
                <a:lnTo>
                  <a:pt x="169" y="29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0" name="Freeform 122"/>
          <p:cNvSpPr>
            <a:spLocks/>
          </p:cNvSpPr>
          <p:nvPr/>
        </p:nvSpPr>
        <p:spPr bwMode="auto">
          <a:xfrm>
            <a:off x="1214438" y="5103813"/>
            <a:ext cx="82550" cy="254000"/>
          </a:xfrm>
          <a:custGeom>
            <a:avLst/>
            <a:gdLst>
              <a:gd name="T0" fmla="*/ 0 w 53"/>
              <a:gd name="T1" fmla="*/ 0 h 160"/>
              <a:gd name="T2" fmla="*/ 0 w 53"/>
              <a:gd name="T3" fmla="*/ 0 h 160"/>
              <a:gd name="T4" fmla="*/ 2147483647 w 53"/>
              <a:gd name="T5" fmla="*/ 2147483647 h 160"/>
              <a:gd name="T6" fmla="*/ 2147483647 w 53"/>
              <a:gd name="T7" fmla="*/ 2147483647 h 160"/>
              <a:gd name="T8" fmla="*/ 2147483647 w 53"/>
              <a:gd name="T9" fmla="*/ 2147483647 h 160"/>
              <a:gd name="T10" fmla="*/ 2147483647 w 53"/>
              <a:gd name="T11" fmla="*/ 2147483647 h 160"/>
              <a:gd name="T12" fmla="*/ 2147483647 w 53"/>
              <a:gd name="T13" fmla="*/ 2147483647 h 160"/>
              <a:gd name="T14" fmla="*/ 2147483647 w 53"/>
              <a:gd name="T15" fmla="*/ 2147483647 h 160"/>
              <a:gd name="T16" fmla="*/ 2147483647 w 53"/>
              <a:gd name="T17" fmla="*/ 2147483647 h 160"/>
              <a:gd name="T18" fmla="*/ 2147483647 w 53"/>
              <a:gd name="T19" fmla="*/ 2147483647 h 1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"/>
              <a:gd name="T31" fmla="*/ 0 h 160"/>
              <a:gd name="T32" fmla="*/ 53 w 53"/>
              <a:gd name="T33" fmla="*/ 160 h 1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" h="160">
                <a:moveTo>
                  <a:pt x="0" y="0"/>
                </a:moveTo>
                <a:lnTo>
                  <a:pt x="0" y="0"/>
                </a:lnTo>
                <a:lnTo>
                  <a:pt x="9" y="8"/>
                </a:lnTo>
                <a:lnTo>
                  <a:pt x="19" y="20"/>
                </a:lnTo>
                <a:lnTo>
                  <a:pt x="31" y="37"/>
                </a:lnTo>
                <a:lnTo>
                  <a:pt x="41" y="58"/>
                </a:lnTo>
                <a:lnTo>
                  <a:pt x="48" y="85"/>
                </a:lnTo>
                <a:lnTo>
                  <a:pt x="53" y="119"/>
                </a:lnTo>
                <a:lnTo>
                  <a:pt x="53" y="138"/>
                </a:lnTo>
                <a:lnTo>
                  <a:pt x="50" y="16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1" name="Freeform 123"/>
          <p:cNvSpPr>
            <a:spLocks/>
          </p:cNvSpPr>
          <p:nvPr/>
        </p:nvSpPr>
        <p:spPr bwMode="auto">
          <a:xfrm>
            <a:off x="7519988" y="3732213"/>
            <a:ext cx="142875" cy="155575"/>
          </a:xfrm>
          <a:custGeom>
            <a:avLst/>
            <a:gdLst>
              <a:gd name="T0" fmla="*/ 0 w 89"/>
              <a:gd name="T1" fmla="*/ 0 h 97"/>
              <a:gd name="T2" fmla="*/ 0 w 89"/>
              <a:gd name="T3" fmla="*/ 0 h 97"/>
              <a:gd name="T4" fmla="*/ 2147483647 w 89"/>
              <a:gd name="T5" fmla="*/ 2147483647 h 97"/>
              <a:gd name="T6" fmla="*/ 2147483647 w 89"/>
              <a:gd name="T7" fmla="*/ 2147483647 h 97"/>
              <a:gd name="T8" fmla="*/ 2147483647 w 89"/>
              <a:gd name="T9" fmla="*/ 2147483647 h 97"/>
              <a:gd name="T10" fmla="*/ 2147483647 w 89"/>
              <a:gd name="T11" fmla="*/ 2147483647 h 97"/>
              <a:gd name="T12" fmla="*/ 2147483647 w 89"/>
              <a:gd name="T13" fmla="*/ 2147483647 h 97"/>
              <a:gd name="T14" fmla="*/ 2147483647 w 89"/>
              <a:gd name="T15" fmla="*/ 2147483647 h 97"/>
              <a:gd name="T16" fmla="*/ 2147483647 w 89"/>
              <a:gd name="T17" fmla="*/ 2147483647 h 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"/>
              <a:gd name="T28" fmla="*/ 0 h 97"/>
              <a:gd name="T29" fmla="*/ 89 w 89"/>
              <a:gd name="T30" fmla="*/ 97 h 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" h="97">
                <a:moveTo>
                  <a:pt x="0" y="0"/>
                </a:moveTo>
                <a:lnTo>
                  <a:pt x="0" y="0"/>
                </a:lnTo>
                <a:lnTo>
                  <a:pt x="10" y="2"/>
                </a:lnTo>
                <a:lnTo>
                  <a:pt x="22" y="7"/>
                </a:lnTo>
                <a:lnTo>
                  <a:pt x="34" y="14"/>
                </a:lnTo>
                <a:lnTo>
                  <a:pt x="48" y="27"/>
                </a:lnTo>
                <a:lnTo>
                  <a:pt x="63" y="44"/>
                </a:lnTo>
                <a:lnTo>
                  <a:pt x="77" y="68"/>
                </a:lnTo>
                <a:lnTo>
                  <a:pt x="89" y="97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2" name="Freeform 124"/>
          <p:cNvSpPr>
            <a:spLocks/>
          </p:cNvSpPr>
          <p:nvPr/>
        </p:nvSpPr>
        <p:spPr bwMode="auto">
          <a:xfrm>
            <a:off x="7519988" y="3732213"/>
            <a:ext cx="142875" cy="155575"/>
          </a:xfrm>
          <a:custGeom>
            <a:avLst/>
            <a:gdLst>
              <a:gd name="T0" fmla="*/ 0 w 89"/>
              <a:gd name="T1" fmla="*/ 0 h 97"/>
              <a:gd name="T2" fmla="*/ 0 w 89"/>
              <a:gd name="T3" fmla="*/ 0 h 97"/>
              <a:gd name="T4" fmla="*/ 2147483647 w 89"/>
              <a:gd name="T5" fmla="*/ 2147483647 h 97"/>
              <a:gd name="T6" fmla="*/ 2147483647 w 89"/>
              <a:gd name="T7" fmla="*/ 2147483647 h 97"/>
              <a:gd name="T8" fmla="*/ 2147483647 w 89"/>
              <a:gd name="T9" fmla="*/ 2147483647 h 97"/>
              <a:gd name="T10" fmla="*/ 2147483647 w 89"/>
              <a:gd name="T11" fmla="*/ 2147483647 h 97"/>
              <a:gd name="T12" fmla="*/ 2147483647 w 89"/>
              <a:gd name="T13" fmla="*/ 2147483647 h 97"/>
              <a:gd name="T14" fmla="*/ 2147483647 w 89"/>
              <a:gd name="T15" fmla="*/ 2147483647 h 97"/>
              <a:gd name="T16" fmla="*/ 2147483647 w 89"/>
              <a:gd name="T17" fmla="*/ 2147483647 h 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"/>
              <a:gd name="T28" fmla="*/ 0 h 97"/>
              <a:gd name="T29" fmla="*/ 89 w 89"/>
              <a:gd name="T30" fmla="*/ 97 h 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" h="97">
                <a:moveTo>
                  <a:pt x="0" y="0"/>
                </a:moveTo>
                <a:lnTo>
                  <a:pt x="0" y="0"/>
                </a:lnTo>
                <a:lnTo>
                  <a:pt x="10" y="2"/>
                </a:lnTo>
                <a:lnTo>
                  <a:pt x="22" y="7"/>
                </a:lnTo>
                <a:lnTo>
                  <a:pt x="34" y="14"/>
                </a:lnTo>
                <a:lnTo>
                  <a:pt x="48" y="27"/>
                </a:lnTo>
                <a:lnTo>
                  <a:pt x="63" y="44"/>
                </a:lnTo>
                <a:lnTo>
                  <a:pt x="77" y="68"/>
                </a:lnTo>
                <a:lnTo>
                  <a:pt x="89" y="97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3" name="Freeform 125"/>
          <p:cNvSpPr>
            <a:spLocks/>
          </p:cNvSpPr>
          <p:nvPr/>
        </p:nvSpPr>
        <p:spPr bwMode="auto">
          <a:xfrm>
            <a:off x="2684463" y="5195888"/>
            <a:ext cx="266700" cy="73025"/>
          </a:xfrm>
          <a:custGeom>
            <a:avLst/>
            <a:gdLst>
              <a:gd name="T0" fmla="*/ 0 w 169"/>
              <a:gd name="T1" fmla="*/ 0 h 46"/>
              <a:gd name="T2" fmla="*/ 0 w 169"/>
              <a:gd name="T3" fmla="*/ 0 h 46"/>
              <a:gd name="T4" fmla="*/ 2147483647 w 169"/>
              <a:gd name="T5" fmla="*/ 2147483647 h 46"/>
              <a:gd name="T6" fmla="*/ 2147483647 w 169"/>
              <a:gd name="T7" fmla="*/ 2147483647 h 46"/>
              <a:gd name="T8" fmla="*/ 2147483647 w 169"/>
              <a:gd name="T9" fmla="*/ 2147483647 h 46"/>
              <a:gd name="T10" fmla="*/ 2147483647 w 169"/>
              <a:gd name="T11" fmla="*/ 2147483647 h 46"/>
              <a:gd name="T12" fmla="*/ 2147483647 w 169"/>
              <a:gd name="T13" fmla="*/ 2147483647 h 46"/>
              <a:gd name="T14" fmla="*/ 2147483647 w 169"/>
              <a:gd name="T15" fmla="*/ 2147483647 h 46"/>
              <a:gd name="T16" fmla="*/ 2147483647 w 169"/>
              <a:gd name="T17" fmla="*/ 2147483647 h 46"/>
              <a:gd name="T18" fmla="*/ 2147483647 w 169"/>
              <a:gd name="T19" fmla="*/ 2147483647 h 46"/>
              <a:gd name="T20" fmla="*/ 2147483647 w 169"/>
              <a:gd name="T21" fmla="*/ 2147483647 h 46"/>
              <a:gd name="T22" fmla="*/ 2147483647 w 169"/>
              <a:gd name="T23" fmla="*/ 2147483647 h 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9"/>
              <a:gd name="T37" fmla="*/ 0 h 46"/>
              <a:gd name="T38" fmla="*/ 169 w 169"/>
              <a:gd name="T39" fmla="*/ 46 h 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9" h="46">
                <a:moveTo>
                  <a:pt x="0" y="0"/>
                </a:moveTo>
                <a:lnTo>
                  <a:pt x="0" y="0"/>
                </a:lnTo>
                <a:lnTo>
                  <a:pt x="12" y="12"/>
                </a:lnTo>
                <a:lnTo>
                  <a:pt x="26" y="22"/>
                </a:lnTo>
                <a:lnTo>
                  <a:pt x="46" y="34"/>
                </a:lnTo>
                <a:lnTo>
                  <a:pt x="70" y="41"/>
                </a:lnTo>
                <a:lnTo>
                  <a:pt x="82" y="46"/>
                </a:lnTo>
                <a:lnTo>
                  <a:pt x="99" y="46"/>
                </a:lnTo>
                <a:lnTo>
                  <a:pt x="114" y="46"/>
                </a:lnTo>
                <a:lnTo>
                  <a:pt x="130" y="44"/>
                </a:lnTo>
                <a:lnTo>
                  <a:pt x="150" y="37"/>
                </a:lnTo>
                <a:lnTo>
                  <a:pt x="169" y="29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4" name="Freeform 126"/>
          <p:cNvSpPr>
            <a:spLocks/>
          </p:cNvSpPr>
          <p:nvPr/>
        </p:nvSpPr>
        <p:spPr bwMode="auto">
          <a:xfrm>
            <a:off x="2684463" y="5195888"/>
            <a:ext cx="266700" cy="73025"/>
          </a:xfrm>
          <a:custGeom>
            <a:avLst/>
            <a:gdLst>
              <a:gd name="T0" fmla="*/ 0 w 169"/>
              <a:gd name="T1" fmla="*/ 0 h 46"/>
              <a:gd name="T2" fmla="*/ 0 w 169"/>
              <a:gd name="T3" fmla="*/ 0 h 46"/>
              <a:gd name="T4" fmla="*/ 2147483647 w 169"/>
              <a:gd name="T5" fmla="*/ 2147483647 h 46"/>
              <a:gd name="T6" fmla="*/ 2147483647 w 169"/>
              <a:gd name="T7" fmla="*/ 2147483647 h 46"/>
              <a:gd name="T8" fmla="*/ 2147483647 w 169"/>
              <a:gd name="T9" fmla="*/ 2147483647 h 46"/>
              <a:gd name="T10" fmla="*/ 2147483647 w 169"/>
              <a:gd name="T11" fmla="*/ 2147483647 h 46"/>
              <a:gd name="T12" fmla="*/ 2147483647 w 169"/>
              <a:gd name="T13" fmla="*/ 2147483647 h 46"/>
              <a:gd name="T14" fmla="*/ 2147483647 w 169"/>
              <a:gd name="T15" fmla="*/ 2147483647 h 46"/>
              <a:gd name="T16" fmla="*/ 2147483647 w 169"/>
              <a:gd name="T17" fmla="*/ 2147483647 h 46"/>
              <a:gd name="T18" fmla="*/ 2147483647 w 169"/>
              <a:gd name="T19" fmla="*/ 2147483647 h 46"/>
              <a:gd name="T20" fmla="*/ 2147483647 w 169"/>
              <a:gd name="T21" fmla="*/ 2147483647 h 46"/>
              <a:gd name="T22" fmla="*/ 2147483647 w 169"/>
              <a:gd name="T23" fmla="*/ 2147483647 h 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9"/>
              <a:gd name="T37" fmla="*/ 0 h 46"/>
              <a:gd name="T38" fmla="*/ 169 w 169"/>
              <a:gd name="T39" fmla="*/ 46 h 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9" h="46">
                <a:moveTo>
                  <a:pt x="0" y="0"/>
                </a:moveTo>
                <a:lnTo>
                  <a:pt x="0" y="0"/>
                </a:lnTo>
                <a:lnTo>
                  <a:pt x="12" y="12"/>
                </a:lnTo>
                <a:lnTo>
                  <a:pt x="26" y="22"/>
                </a:lnTo>
                <a:lnTo>
                  <a:pt x="46" y="34"/>
                </a:lnTo>
                <a:lnTo>
                  <a:pt x="70" y="41"/>
                </a:lnTo>
                <a:lnTo>
                  <a:pt x="82" y="46"/>
                </a:lnTo>
                <a:lnTo>
                  <a:pt x="99" y="46"/>
                </a:lnTo>
                <a:lnTo>
                  <a:pt x="114" y="46"/>
                </a:lnTo>
                <a:lnTo>
                  <a:pt x="130" y="44"/>
                </a:lnTo>
                <a:lnTo>
                  <a:pt x="150" y="37"/>
                </a:lnTo>
                <a:lnTo>
                  <a:pt x="169" y="29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5" name="Freeform 127"/>
          <p:cNvSpPr>
            <a:spLocks/>
          </p:cNvSpPr>
          <p:nvPr/>
        </p:nvSpPr>
        <p:spPr bwMode="auto">
          <a:xfrm>
            <a:off x="1236663" y="5300663"/>
            <a:ext cx="130175" cy="225425"/>
          </a:xfrm>
          <a:custGeom>
            <a:avLst/>
            <a:gdLst>
              <a:gd name="T0" fmla="*/ 2147483647 w 82"/>
              <a:gd name="T1" fmla="*/ 2147483647 h 142"/>
              <a:gd name="T2" fmla="*/ 0 w 82"/>
              <a:gd name="T3" fmla="*/ 0 h 142"/>
              <a:gd name="T4" fmla="*/ 0 w 82"/>
              <a:gd name="T5" fmla="*/ 2147483647 h 142"/>
              <a:gd name="T6" fmla="*/ 0 w 82"/>
              <a:gd name="T7" fmla="*/ 2147483647 h 142"/>
              <a:gd name="T8" fmla="*/ 2147483647 w 82"/>
              <a:gd name="T9" fmla="*/ 2147483647 h 142"/>
              <a:gd name="T10" fmla="*/ 2147483647 w 82"/>
              <a:gd name="T11" fmla="*/ 2147483647 h 142"/>
              <a:gd name="T12" fmla="*/ 2147483647 w 82"/>
              <a:gd name="T13" fmla="*/ 2147483647 h 142"/>
              <a:gd name="T14" fmla="*/ 2147483647 w 82"/>
              <a:gd name="T15" fmla="*/ 2147483647 h 142"/>
              <a:gd name="T16" fmla="*/ 2147483647 w 82"/>
              <a:gd name="T17" fmla="*/ 2147483647 h 142"/>
              <a:gd name="T18" fmla="*/ 2147483647 w 82"/>
              <a:gd name="T19" fmla="*/ 2147483647 h 142"/>
              <a:gd name="T20" fmla="*/ 2147483647 w 82"/>
              <a:gd name="T21" fmla="*/ 2147483647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142"/>
              <a:gd name="T35" fmla="*/ 82 w 82"/>
              <a:gd name="T36" fmla="*/ 142 h 1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142">
                <a:moveTo>
                  <a:pt x="39" y="31"/>
                </a:moveTo>
                <a:lnTo>
                  <a:pt x="0" y="0"/>
                </a:lnTo>
                <a:lnTo>
                  <a:pt x="0" y="2"/>
                </a:lnTo>
                <a:lnTo>
                  <a:pt x="12" y="63"/>
                </a:lnTo>
                <a:lnTo>
                  <a:pt x="24" y="142"/>
                </a:lnTo>
                <a:lnTo>
                  <a:pt x="56" y="67"/>
                </a:lnTo>
                <a:lnTo>
                  <a:pt x="82" y="12"/>
                </a:lnTo>
                <a:lnTo>
                  <a:pt x="39" y="31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6" name="Freeform 128"/>
          <p:cNvSpPr>
            <a:spLocks/>
          </p:cNvSpPr>
          <p:nvPr/>
        </p:nvSpPr>
        <p:spPr bwMode="auto">
          <a:xfrm>
            <a:off x="1214438" y="5103813"/>
            <a:ext cx="82550" cy="254000"/>
          </a:xfrm>
          <a:custGeom>
            <a:avLst/>
            <a:gdLst>
              <a:gd name="T0" fmla="*/ 0 w 53"/>
              <a:gd name="T1" fmla="*/ 0 h 160"/>
              <a:gd name="T2" fmla="*/ 0 w 53"/>
              <a:gd name="T3" fmla="*/ 0 h 160"/>
              <a:gd name="T4" fmla="*/ 2147483647 w 53"/>
              <a:gd name="T5" fmla="*/ 2147483647 h 160"/>
              <a:gd name="T6" fmla="*/ 2147483647 w 53"/>
              <a:gd name="T7" fmla="*/ 2147483647 h 160"/>
              <a:gd name="T8" fmla="*/ 2147483647 w 53"/>
              <a:gd name="T9" fmla="*/ 2147483647 h 160"/>
              <a:gd name="T10" fmla="*/ 2147483647 w 53"/>
              <a:gd name="T11" fmla="*/ 2147483647 h 160"/>
              <a:gd name="T12" fmla="*/ 2147483647 w 53"/>
              <a:gd name="T13" fmla="*/ 2147483647 h 160"/>
              <a:gd name="T14" fmla="*/ 2147483647 w 53"/>
              <a:gd name="T15" fmla="*/ 2147483647 h 160"/>
              <a:gd name="T16" fmla="*/ 2147483647 w 53"/>
              <a:gd name="T17" fmla="*/ 2147483647 h 160"/>
              <a:gd name="T18" fmla="*/ 2147483647 w 53"/>
              <a:gd name="T19" fmla="*/ 2147483647 h 1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"/>
              <a:gd name="T31" fmla="*/ 0 h 160"/>
              <a:gd name="T32" fmla="*/ 53 w 53"/>
              <a:gd name="T33" fmla="*/ 160 h 1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" h="160">
                <a:moveTo>
                  <a:pt x="0" y="0"/>
                </a:moveTo>
                <a:lnTo>
                  <a:pt x="0" y="0"/>
                </a:lnTo>
                <a:lnTo>
                  <a:pt x="9" y="8"/>
                </a:lnTo>
                <a:lnTo>
                  <a:pt x="19" y="20"/>
                </a:lnTo>
                <a:lnTo>
                  <a:pt x="31" y="37"/>
                </a:lnTo>
                <a:lnTo>
                  <a:pt x="41" y="58"/>
                </a:lnTo>
                <a:lnTo>
                  <a:pt x="48" y="85"/>
                </a:lnTo>
                <a:lnTo>
                  <a:pt x="53" y="119"/>
                </a:lnTo>
                <a:lnTo>
                  <a:pt x="53" y="138"/>
                </a:lnTo>
                <a:lnTo>
                  <a:pt x="50" y="160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7" name="Freeform 129"/>
          <p:cNvSpPr>
            <a:spLocks/>
          </p:cNvSpPr>
          <p:nvPr/>
        </p:nvSpPr>
        <p:spPr bwMode="auto">
          <a:xfrm>
            <a:off x="2871788" y="5164138"/>
            <a:ext cx="222250" cy="155575"/>
          </a:xfrm>
          <a:custGeom>
            <a:avLst/>
            <a:gdLst>
              <a:gd name="T0" fmla="*/ 2147483647 w 141"/>
              <a:gd name="T1" fmla="*/ 2147483647 h 97"/>
              <a:gd name="T2" fmla="*/ 0 w 141"/>
              <a:gd name="T3" fmla="*/ 2147483647 h 97"/>
              <a:gd name="T4" fmla="*/ 0 w 141"/>
              <a:gd name="T5" fmla="*/ 2147483647 h 97"/>
              <a:gd name="T6" fmla="*/ 0 w 141"/>
              <a:gd name="T7" fmla="*/ 2147483647 h 97"/>
              <a:gd name="T8" fmla="*/ 2147483647 w 141"/>
              <a:gd name="T9" fmla="*/ 2147483647 h 97"/>
              <a:gd name="T10" fmla="*/ 2147483647 w 141"/>
              <a:gd name="T11" fmla="*/ 0 h 97"/>
              <a:gd name="T12" fmla="*/ 2147483647 w 141"/>
              <a:gd name="T13" fmla="*/ 0 h 97"/>
              <a:gd name="T14" fmla="*/ 2147483647 w 141"/>
              <a:gd name="T15" fmla="*/ 2147483647 h 97"/>
              <a:gd name="T16" fmla="*/ 2147483647 w 141"/>
              <a:gd name="T17" fmla="*/ 2147483647 h 97"/>
              <a:gd name="T18" fmla="*/ 2147483647 w 141"/>
              <a:gd name="T19" fmla="*/ 2147483647 h 97"/>
              <a:gd name="T20" fmla="*/ 2147483647 w 141"/>
              <a:gd name="T21" fmla="*/ 2147483647 h 9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1"/>
              <a:gd name="T34" fmla="*/ 0 h 97"/>
              <a:gd name="T35" fmla="*/ 141 w 141"/>
              <a:gd name="T36" fmla="*/ 97 h 9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1" h="97">
                <a:moveTo>
                  <a:pt x="39" y="48"/>
                </a:moveTo>
                <a:lnTo>
                  <a:pt x="0" y="24"/>
                </a:lnTo>
                <a:lnTo>
                  <a:pt x="0" y="22"/>
                </a:lnTo>
                <a:lnTo>
                  <a:pt x="61" y="12"/>
                </a:lnTo>
                <a:lnTo>
                  <a:pt x="141" y="0"/>
                </a:lnTo>
                <a:lnTo>
                  <a:pt x="80" y="53"/>
                </a:lnTo>
                <a:lnTo>
                  <a:pt x="37" y="97"/>
                </a:lnTo>
                <a:lnTo>
                  <a:pt x="34" y="97"/>
                </a:lnTo>
                <a:lnTo>
                  <a:pt x="39" y="48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8" name="Freeform 130"/>
          <p:cNvSpPr>
            <a:spLocks/>
          </p:cNvSpPr>
          <p:nvPr/>
        </p:nvSpPr>
        <p:spPr bwMode="auto">
          <a:xfrm>
            <a:off x="2100263" y="4395788"/>
            <a:ext cx="152400" cy="219075"/>
          </a:xfrm>
          <a:custGeom>
            <a:avLst/>
            <a:gdLst>
              <a:gd name="T0" fmla="*/ 0 w 97"/>
              <a:gd name="T1" fmla="*/ 0 h 138"/>
              <a:gd name="T2" fmla="*/ 0 w 97"/>
              <a:gd name="T3" fmla="*/ 0 h 138"/>
              <a:gd name="T4" fmla="*/ 2147483647 w 97"/>
              <a:gd name="T5" fmla="*/ 2147483647 h 138"/>
              <a:gd name="T6" fmla="*/ 2147483647 w 97"/>
              <a:gd name="T7" fmla="*/ 2147483647 h 138"/>
              <a:gd name="T8" fmla="*/ 2147483647 w 97"/>
              <a:gd name="T9" fmla="*/ 2147483647 h 138"/>
              <a:gd name="T10" fmla="*/ 2147483647 w 97"/>
              <a:gd name="T11" fmla="*/ 2147483647 h 138"/>
              <a:gd name="T12" fmla="*/ 2147483647 w 97"/>
              <a:gd name="T13" fmla="*/ 2147483647 h 138"/>
              <a:gd name="T14" fmla="*/ 2147483647 w 97"/>
              <a:gd name="T15" fmla="*/ 2147483647 h 138"/>
              <a:gd name="T16" fmla="*/ 2147483647 w 97"/>
              <a:gd name="T17" fmla="*/ 2147483647 h 138"/>
              <a:gd name="T18" fmla="*/ 2147483647 w 97"/>
              <a:gd name="T19" fmla="*/ 2147483647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7"/>
              <a:gd name="T31" fmla="*/ 0 h 138"/>
              <a:gd name="T32" fmla="*/ 97 w 9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7" h="138">
                <a:moveTo>
                  <a:pt x="0" y="0"/>
                </a:moveTo>
                <a:lnTo>
                  <a:pt x="0" y="0"/>
                </a:lnTo>
                <a:lnTo>
                  <a:pt x="12" y="5"/>
                </a:lnTo>
                <a:lnTo>
                  <a:pt x="24" y="15"/>
                </a:lnTo>
                <a:lnTo>
                  <a:pt x="41" y="27"/>
                </a:lnTo>
                <a:lnTo>
                  <a:pt x="56" y="44"/>
                </a:lnTo>
                <a:lnTo>
                  <a:pt x="73" y="68"/>
                </a:lnTo>
                <a:lnTo>
                  <a:pt x="87" y="99"/>
                </a:lnTo>
                <a:lnTo>
                  <a:pt x="92" y="116"/>
                </a:lnTo>
                <a:lnTo>
                  <a:pt x="97" y="138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9" name="Freeform 131"/>
          <p:cNvSpPr>
            <a:spLocks/>
          </p:cNvSpPr>
          <p:nvPr/>
        </p:nvSpPr>
        <p:spPr bwMode="auto">
          <a:xfrm>
            <a:off x="2100263" y="4395788"/>
            <a:ext cx="152400" cy="219075"/>
          </a:xfrm>
          <a:custGeom>
            <a:avLst/>
            <a:gdLst>
              <a:gd name="T0" fmla="*/ 0 w 97"/>
              <a:gd name="T1" fmla="*/ 0 h 138"/>
              <a:gd name="T2" fmla="*/ 0 w 97"/>
              <a:gd name="T3" fmla="*/ 0 h 138"/>
              <a:gd name="T4" fmla="*/ 2147483647 w 97"/>
              <a:gd name="T5" fmla="*/ 2147483647 h 138"/>
              <a:gd name="T6" fmla="*/ 2147483647 w 97"/>
              <a:gd name="T7" fmla="*/ 2147483647 h 138"/>
              <a:gd name="T8" fmla="*/ 2147483647 w 97"/>
              <a:gd name="T9" fmla="*/ 2147483647 h 138"/>
              <a:gd name="T10" fmla="*/ 2147483647 w 97"/>
              <a:gd name="T11" fmla="*/ 2147483647 h 138"/>
              <a:gd name="T12" fmla="*/ 2147483647 w 97"/>
              <a:gd name="T13" fmla="*/ 2147483647 h 138"/>
              <a:gd name="T14" fmla="*/ 2147483647 w 97"/>
              <a:gd name="T15" fmla="*/ 2147483647 h 138"/>
              <a:gd name="T16" fmla="*/ 2147483647 w 97"/>
              <a:gd name="T17" fmla="*/ 2147483647 h 138"/>
              <a:gd name="T18" fmla="*/ 2147483647 w 97"/>
              <a:gd name="T19" fmla="*/ 2147483647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7"/>
              <a:gd name="T31" fmla="*/ 0 h 138"/>
              <a:gd name="T32" fmla="*/ 97 w 9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7" h="138">
                <a:moveTo>
                  <a:pt x="0" y="0"/>
                </a:moveTo>
                <a:lnTo>
                  <a:pt x="0" y="0"/>
                </a:lnTo>
                <a:lnTo>
                  <a:pt x="12" y="5"/>
                </a:lnTo>
                <a:lnTo>
                  <a:pt x="24" y="15"/>
                </a:lnTo>
                <a:lnTo>
                  <a:pt x="41" y="27"/>
                </a:lnTo>
                <a:lnTo>
                  <a:pt x="56" y="44"/>
                </a:lnTo>
                <a:lnTo>
                  <a:pt x="73" y="68"/>
                </a:lnTo>
                <a:lnTo>
                  <a:pt x="87" y="99"/>
                </a:lnTo>
                <a:lnTo>
                  <a:pt x="92" y="116"/>
                </a:lnTo>
                <a:lnTo>
                  <a:pt x="97" y="138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0" name="Freeform 132"/>
          <p:cNvSpPr>
            <a:spLocks/>
          </p:cNvSpPr>
          <p:nvPr/>
        </p:nvSpPr>
        <p:spPr bwMode="auto">
          <a:xfrm>
            <a:off x="2100263" y="4395788"/>
            <a:ext cx="152400" cy="219075"/>
          </a:xfrm>
          <a:custGeom>
            <a:avLst/>
            <a:gdLst>
              <a:gd name="T0" fmla="*/ 0 w 97"/>
              <a:gd name="T1" fmla="*/ 0 h 138"/>
              <a:gd name="T2" fmla="*/ 0 w 97"/>
              <a:gd name="T3" fmla="*/ 0 h 138"/>
              <a:gd name="T4" fmla="*/ 2147483647 w 97"/>
              <a:gd name="T5" fmla="*/ 2147483647 h 138"/>
              <a:gd name="T6" fmla="*/ 2147483647 w 97"/>
              <a:gd name="T7" fmla="*/ 2147483647 h 138"/>
              <a:gd name="T8" fmla="*/ 2147483647 w 97"/>
              <a:gd name="T9" fmla="*/ 2147483647 h 138"/>
              <a:gd name="T10" fmla="*/ 2147483647 w 97"/>
              <a:gd name="T11" fmla="*/ 2147483647 h 138"/>
              <a:gd name="T12" fmla="*/ 2147483647 w 97"/>
              <a:gd name="T13" fmla="*/ 2147483647 h 138"/>
              <a:gd name="T14" fmla="*/ 2147483647 w 97"/>
              <a:gd name="T15" fmla="*/ 2147483647 h 138"/>
              <a:gd name="T16" fmla="*/ 2147483647 w 97"/>
              <a:gd name="T17" fmla="*/ 2147483647 h 138"/>
              <a:gd name="T18" fmla="*/ 2147483647 w 97"/>
              <a:gd name="T19" fmla="*/ 2147483647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7"/>
              <a:gd name="T31" fmla="*/ 0 h 138"/>
              <a:gd name="T32" fmla="*/ 97 w 9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7" h="138">
                <a:moveTo>
                  <a:pt x="0" y="0"/>
                </a:moveTo>
                <a:lnTo>
                  <a:pt x="0" y="0"/>
                </a:lnTo>
                <a:lnTo>
                  <a:pt x="12" y="5"/>
                </a:lnTo>
                <a:lnTo>
                  <a:pt x="24" y="15"/>
                </a:lnTo>
                <a:lnTo>
                  <a:pt x="41" y="27"/>
                </a:lnTo>
                <a:lnTo>
                  <a:pt x="56" y="44"/>
                </a:lnTo>
                <a:lnTo>
                  <a:pt x="73" y="68"/>
                </a:lnTo>
                <a:lnTo>
                  <a:pt x="87" y="99"/>
                </a:lnTo>
                <a:lnTo>
                  <a:pt x="92" y="116"/>
                </a:lnTo>
                <a:lnTo>
                  <a:pt x="97" y="138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1" name="Freeform 133"/>
          <p:cNvSpPr>
            <a:spLocks/>
          </p:cNvSpPr>
          <p:nvPr/>
        </p:nvSpPr>
        <p:spPr bwMode="auto">
          <a:xfrm>
            <a:off x="2176463" y="4541838"/>
            <a:ext cx="130175" cy="228600"/>
          </a:xfrm>
          <a:custGeom>
            <a:avLst/>
            <a:gdLst>
              <a:gd name="T0" fmla="*/ 2147483647 w 82"/>
              <a:gd name="T1" fmla="*/ 2147483647 h 143"/>
              <a:gd name="T2" fmla="*/ 0 w 82"/>
              <a:gd name="T3" fmla="*/ 2147483647 h 143"/>
              <a:gd name="T4" fmla="*/ 0 w 82"/>
              <a:gd name="T5" fmla="*/ 2147483647 h 143"/>
              <a:gd name="T6" fmla="*/ 0 w 82"/>
              <a:gd name="T7" fmla="*/ 2147483647 h 143"/>
              <a:gd name="T8" fmla="*/ 2147483647 w 82"/>
              <a:gd name="T9" fmla="*/ 2147483647 h 143"/>
              <a:gd name="T10" fmla="*/ 2147483647 w 82"/>
              <a:gd name="T11" fmla="*/ 2147483647 h 143"/>
              <a:gd name="T12" fmla="*/ 2147483647 w 82"/>
              <a:gd name="T13" fmla="*/ 2147483647 h 143"/>
              <a:gd name="T14" fmla="*/ 2147483647 w 82"/>
              <a:gd name="T15" fmla="*/ 2147483647 h 143"/>
              <a:gd name="T16" fmla="*/ 2147483647 w 82"/>
              <a:gd name="T17" fmla="*/ 2147483647 h 143"/>
              <a:gd name="T18" fmla="*/ 2147483647 w 82"/>
              <a:gd name="T19" fmla="*/ 0 h 143"/>
              <a:gd name="T20" fmla="*/ 2147483647 w 82"/>
              <a:gd name="T21" fmla="*/ 2147483647 h 14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143"/>
              <a:gd name="T35" fmla="*/ 82 w 82"/>
              <a:gd name="T36" fmla="*/ 143 h 14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143">
                <a:moveTo>
                  <a:pt x="46" y="32"/>
                </a:moveTo>
                <a:lnTo>
                  <a:pt x="0" y="15"/>
                </a:lnTo>
                <a:lnTo>
                  <a:pt x="0" y="17"/>
                </a:lnTo>
                <a:lnTo>
                  <a:pt x="29" y="73"/>
                </a:lnTo>
                <a:lnTo>
                  <a:pt x="65" y="143"/>
                </a:lnTo>
                <a:lnTo>
                  <a:pt x="75" y="63"/>
                </a:lnTo>
                <a:lnTo>
                  <a:pt x="82" y="3"/>
                </a:lnTo>
                <a:lnTo>
                  <a:pt x="79" y="0"/>
                </a:lnTo>
                <a:lnTo>
                  <a:pt x="46" y="32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2" name="Freeform 134"/>
          <p:cNvSpPr>
            <a:spLocks/>
          </p:cNvSpPr>
          <p:nvPr/>
        </p:nvSpPr>
        <p:spPr bwMode="auto">
          <a:xfrm>
            <a:off x="2100263" y="4395788"/>
            <a:ext cx="152400" cy="219075"/>
          </a:xfrm>
          <a:custGeom>
            <a:avLst/>
            <a:gdLst>
              <a:gd name="T0" fmla="*/ 0 w 97"/>
              <a:gd name="T1" fmla="*/ 0 h 138"/>
              <a:gd name="T2" fmla="*/ 0 w 97"/>
              <a:gd name="T3" fmla="*/ 0 h 138"/>
              <a:gd name="T4" fmla="*/ 2147483647 w 97"/>
              <a:gd name="T5" fmla="*/ 2147483647 h 138"/>
              <a:gd name="T6" fmla="*/ 2147483647 w 97"/>
              <a:gd name="T7" fmla="*/ 2147483647 h 138"/>
              <a:gd name="T8" fmla="*/ 2147483647 w 97"/>
              <a:gd name="T9" fmla="*/ 2147483647 h 138"/>
              <a:gd name="T10" fmla="*/ 2147483647 w 97"/>
              <a:gd name="T11" fmla="*/ 2147483647 h 138"/>
              <a:gd name="T12" fmla="*/ 2147483647 w 97"/>
              <a:gd name="T13" fmla="*/ 2147483647 h 138"/>
              <a:gd name="T14" fmla="*/ 2147483647 w 97"/>
              <a:gd name="T15" fmla="*/ 2147483647 h 138"/>
              <a:gd name="T16" fmla="*/ 2147483647 w 97"/>
              <a:gd name="T17" fmla="*/ 2147483647 h 138"/>
              <a:gd name="T18" fmla="*/ 2147483647 w 97"/>
              <a:gd name="T19" fmla="*/ 2147483647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7"/>
              <a:gd name="T31" fmla="*/ 0 h 138"/>
              <a:gd name="T32" fmla="*/ 97 w 9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7" h="138">
                <a:moveTo>
                  <a:pt x="0" y="0"/>
                </a:moveTo>
                <a:lnTo>
                  <a:pt x="0" y="0"/>
                </a:lnTo>
                <a:lnTo>
                  <a:pt x="12" y="5"/>
                </a:lnTo>
                <a:lnTo>
                  <a:pt x="24" y="15"/>
                </a:lnTo>
                <a:lnTo>
                  <a:pt x="41" y="27"/>
                </a:lnTo>
                <a:lnTo>
                  <a:pt x="56" y="44"/>
                </a:lnTo>
                <a:lnTo>
                  <a:pt x="73" y="68"/>
                </a:lnTo>
                <a:lnTo>
                  <a:pt x="87" y="99"/>
                </a:lnTo>
                <a:lnTo>
                  <a:pt x="92" y="116"/>
                </a:lnTo>
                <a:lnTo>
                  <a:pt x="97" y="138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3" name="Freeform 135"/>
          <p:cNvSpPr>
            <a:spLocks/>
          </p:cNvSpPr>
          <p:nvPr/>
        </p:nvSpPr>
        <p:spPr bwMode="auto">
          <a:xfrm>
            <a:off x="1757363" y="4795838"/>
            <a:ext cx="63500" cy="200025"/>
          </a:xfrm>
          <a:custGeom>
            <a:avLst/>
            <a:gdLst>
              <a:gd name="T0" fmla="*/ 0 w 39"/>
              <a:gd name="T1" fmla="*/ 0 h 126"/>
              <a:gd name="T2" fmla="*/ 0 w 39"/>
              <a:gd name="T3" fmla="*/ 0 h 126"/>
              <a:gd name="T4" fmla="*/ 2147483647 w 39"/>
              <a:gd name="T5" fmla="*/ 2147483647 h 126"/>
              <a:gd name="T6" fmla="*/ 2147483647 w 39"/>
              <a:gd name="T7" fmla="*/ 2147483647 h 126"/>
              <a:gd name="T8" fmla="*/ 2147483647 w 39"/>
              <a:gd name="T9" fmla="*/ 2147483647 h 126"/>
              <a:gd name="T10" fmla="*/ 2147483647 w 39"/>
              <a:gd name="T11" fmla="*/ 2147483647 h 126"/>
              <a:gd name="T12" fmla="*/ 2147483647 w 39"/>
              <a:gd name="T13" fmla="*/ 2147483647 h 126"/>
              <a:gd name="T14" fmla="*/ 2147483647 w 39"/>
              <a:gd name="T15" fmla="*/ 2147483647 h 126"/>
              <a:gd name="T16" fmla="*/ 2147483647 w 39"/>
              <a:gd name="T17" fmla="*/ 2147483647 h 1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"/>
              <a:gd name="T28" fmla="*/ 0 h 126"/>
              <a:gd name="T29" fmla="*/ 39 w 39"/>
              <a:gd name="T30" fmla="*/ 126 h 1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" h="126">
                <a:moveTo>
                  <a:pt x="0" y="0"/>
                </a:moveTo>
                <a:lnTo>
                  <a:pt x="0" y="0"/>
                </a:lnTo>
                <a:lnTo>
                  <a:pt x="7" y="7"/>
                </a:lnTo>
                <a:lnTo>
                  <a:pt x="15" y="14"/>
                </a:lnTo>
                <a:lnTo>
                  <a:pt x="24" y="29"/>
                </a:lnTo>
                <a:lnTo>
                  <a:pt x="31" y="46"/>
                </a:lnTo>
                <a:lnTo>
                  <a:pt x="36" y="68"/>
                </a:lnTo>
                <a:lnTo>
                  <a:pt x="39" y="94"/>
                </a:lnTo>
                <a:lnTo>
                  <a:pt x="36" y="126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4" name="Freeform 136"/>
          <p:cNvSpPr>
            <a:spLocks/>
          </p:cNvSpPr>
          <p:nvPr/>
        </p:nvSpPr>
        <p:spPr bwMode="auto">
          <a:xfrm>
            <a:off x="1757363" y="4795838"/>
            <a:ext cx="63500" cy="200025"/>
          </a:xfrm>
          <a:custGeom>
            <a:avLst/>
            <a:gdLst>
              <a:gd name="T0" fmla="*/ 0 w 39"/>
              <a:gd name="T1" fmla="*/ 0 h 126"/>
              <a:gd name="T2" fmla="*/ 0 w 39"/>
              <a:gd name="T3" fmla="*/ 0 h 126"/>
              <a:gd name="T4" fmla="*/ 2147483647 w 39"/>
              <a:gd name="T5" fmla="*/ 2147483647 h 126"/>
              <a:gd name="T6" fmla="*/ 2147483647 w 39"/>
              <a:gd name="T7" fmla="*/ 2147483647 h 126"/>
              <a:gd name="T8" fmla="*/ 2147483647 w 39"/>
              <a:gd name="T9" fmla="*/ 2147483647 h 126"/>
              <a:gd name="T10" fmla="*/ 2147483647 w 39"/>
              <a:gd name="T11" fmla="*/ 2147483647 h 126"/>
              <a:gd name="T12" fmla="*/ 2147483647 w 39"/>
              <a:gd name="T13" fmla="*/ 2147483647 h 126"/>
              <a:gd name="T14" fmla="*/ 2147483647 w 39"/>
              <a:gd name="T15" fmla="*/ 2147483647 h 126"/>
              <a:gd name="T16" fmla="*/ 2147483647 w 39"/>
              <a:gd name="T17" fmla="*/ 2147483647 h 1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"/>
              <a:gd name="T28" fmla="*/ 0 h 126"/>
              <a:gd name="T29" fmla="*/ 39 w 39"/>
              <a:gd name="T30" fmla="*/ 126 h 1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" h="126">
                <a:moveTo>
                  <a:pt x="0" y="0"/>
                </a:moveTo>
                <a:lnTo>
                  <a:pt x="0" y="0"/>
                </a:lnTo>
                <a:lnTo>
                  <a:pt x="7" y="7"/>
                </a:lnTo>
                <a:lnTo>
                  <a:pt x="15" y="14"/>
                </a:lnTo>
                <a:lnTo>
                  <a:pt x="24" y="29"/>
                </a:lnTo>
                <a:lnTo>
                  <a:pt x="31" y="46"/>
                </a:lnTo>
                <a:lnTo>
                  <a:pt x="36" y="68"/>
                </a:lnTo>
                <a:lnTo>
                  <a:pt x="39" y="94"/>
                </a:lnTo>
                <a:lnTo>
                  <a:pt x="36" y="126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5" name="Freeform 137"/>
          <p:cNvSpPr>
            <a:spLocks/>
          </p:cNvSpPr>
          <p:nvPr/>
        </p:nvSpPr>
        <p:spPr bwMode="auto">
          <a:xfrm>
            <a:off x="1757363" y="4795838"/>
            <a:ext cx="63500" cy="200025"/>
          </a:xfrm>
          <a:custGeom>
            <a:avLst/>
            <a:gdLst>
              <a:gd name="T0" fmla="*/ 0 w 39"/>
              <a:gd name="T1" fmla="*/ 0 h 126"/>
              <a:gd name="T2" fmla="*/ 0 w 39"/>
              <a:gd name="T3" fmla="*/ 0 h 126"/>
              <a:gd name="T4" fmla="*/ 2147483647 w 39"/>
              <a:gd name="T5" fmla="*/ 2147483647 h 126"/>
              <a:gd name="T6" fmla="*/ 2147483647 w 39"/>
              <a:gd name="T7" fmla="*/ 2147483647 h 126"/>
              <a:gd name="T8" fmla="*/ 2147483647 w 39"/>
              <a:gd name="T9" fmla="*/ 2147483647 h 126"/>
              <a:gd name="T10" fmla="*/ 2147483647 w 39"/>
              <a:gd name="T11" fmla="*/ 2147483647 h 126"/>
              <a:gd name="T12" fmla="*/ 2147483647 w 39"/>
              <a:gd name="T13" fmla="*/ 2147483647 h 126"/>
              <a:gd name="T14" fmla="*/ 2147483647 w 39"/>
              <a:gd name="T15" fmla="*/ 2147483647 h 126"/>
              <a:gd name="T16" fmla="*/ 2147483647 w 39"/>
              <a:gd name="T17" fmla="*/ 2147483647 h 1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"/>
              <a:gd name="T28" fmla="*/ 0 h 126"/>
              <a:gd name="T29" fmla="*/ 39 w 39"/>
              <a:gd name="T30" fmla="*/ 126 h 1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" h="126">
                <a:moveTo>
                  <a:pt x="0" y="0"/>
                </a:moveTo>
                <a:lnTo>
                  <a:pt x="0" y="0"/>
                </a:lnTo>
                <a:lnTo>
                  <a:pt x="7" y="7"/>
                </a:lnTo>
                <a:lnTo>
                  <a:pt x="15" y="14"/>
                </a:lnTo>
                <a:lnTo>
                  <a:pt x="24" y="29"/>
                </a:lnTo>
                <a:lnTo>
                  <a:pt x="31" y="46"/>
                </a:lnTo>
                <a:lnTo>
                  <a:pt x="36" y="68"/>
                </a:lnTo>
                <a:lnTo>
                  <a:pt x="39" y="94"/>
                </a:lnTo>
                <a:lnTo>
                  <a:pt x="36" y="126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6" name="Freeform 138"/>
          <p:cNvSpPr>
            <a:spLocks/>
          </p:cNvSpPr>
          <p:nvPr/>
        </p:nvSpPr>
        <p:spPr bwMode="auto">
          <a:xfrm>
            <a:off x="1757363" y="4935538"/>
            <a:ext cx="130175" cy="222250"/>
          </a:xfrm>
          <a:custGeom>
            <a:avLst/>
            <a:gdLst>
              <a:gd name="T0" fmla="*/ 2147483647 w 82"/>
              <a:gd name="T1" fmla="*/ 2147483647 h 140"/>
              <a:gd name="T2" fmla="*/ 0 w 82"/>
              <a:gd name="T3" fmla="*/ 0 h 140"/>
              <a:gd name="T4" fmla="*/ 0 w 82"/>
              <a:gd name="T5" fmla="*/ 0 h 140"/>
              <a:gd name="T6" fmla="*/ 0 w 82"/>
              <a:gd name="T7" fmla="*/ 0 h 140"/>
              <a:gd name="T8" fmla="*/ 2147483647 w 82"/>
              <a:gd name="T9" fmla="*/ 2147483647 h 140"/>
              <a:gd name="T10" fmla="*/ 2147483647 w 82"/>
              <a:gd name="T11" fmla="*/ 2147483647 h 140"/>
              <a:gd name="T12" fmla="*/ 2147483647 w 82"/>
              <a:gd name="T13" fmla="*/ 2147483647 h 140"/>
              <a:gd name="T14" fmla="*/ 2147483647 w 82"/>
              <a:gd name="T15" fmla="*/ 2147483647 h 140"/>
              <a:gd name="T16" fmla="*/ 2147483647 w 82"/>
              <a:gd name="T17" fmla="*/ 2147483647 h 140"/>
              <a:gd name="T18" fmla="*/ 2147483647 w 82"/>
              <a:gd name="T19" fmla="*/ 2147483647 h 140"/>
              <a:gd name="T20" fmla="*/ 2147483647 w 82"/>
              <a:gd name="T21" fmla="*/ 2147483647 h 1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140"/>
              <a:gd name="T35" fmla="*/ 82 w 82"/>
              <a:gd name="T36" fmla="*/ 140 h 1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140">
                <a:moveTo>
                  <a:pt x="39" y="29"/>
                </a:moveTo>
                <a:lnTo>
                  <a:pt x="0" y="0"/>
                </a:lnTo>
                <a:lnTo>
                  <a:pt x="12" y="60"/>
                </a:lnTo>
                <a:lnTo>
                  <a:pt x="24" y="140"/>
                </a:lnTo>
                <a:lnTo>
                  <a:pt x="56" y="68"/>
                </a:lnTo>
                <a:lnTo>
                  <a:pt x="82" y="10"/>
                </a:lnTo>
                <a:lnTo>
                  <a:pt x="39" y="29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7" name="Freeform 139"/>
          <p:cNvSpPr>
            <a:spLocks/>
          </p:cNvSpPr>
          <p:nvPr/>
        </p:nvSpPr>
        <p:spPr bwMode="auto">
          <a:xfrm>
            <a:off x="1757363" y="4795838"/>
            <a:ext cx="63500" cy="200025"/>
          </a:xfrm>
          <a:custGeom>
            <a:avLst/>
            <a:gdLst>
              <a:gd name="T0" fmla="*/ 0 w 39"/>
              <a:gd name="T1" fmla="*/ 0 h 126"/>
              <a:gd name="T2" fmla="*/ 0 w 39"/>
              <a:gd name="T3" fmla="*/ 0 h 126"/>
              <a:gd name="T4" fmla="*/ 2147483647 w 39"/>
              <a:gd name="T5" fmla="*/ 2147483647 h 126"/>
              <a:gd name="T6" fmla="*/ 2147483647 w 39"/>
              <a:gd name="T7" fmla="*/ 2147483647 h 126"/>
              <a:gd name="T8" fmla="*/ 2147483647 w 39"/>
              <a:gd name="T9" fmla="*/ 2147483647 h 126"/>
              <a:gd name="T10" fmla="*/ 2147483647 w 39"/>
              <a:gd name="T11" fmla="*/ 2147483647 h 126"/>
              <a:gd name="T12" fmla="*/ 2147483647 w 39"/>
              <a:gd name="T13" fmla="*/ 2147483647 h 126"/>
              <a:gd name="T14" fmla="*/ 2147483647 w 39"/>
              <a:gd name="T15" fmla="*/ 2147483647 h 126"/>
              <a:gd name="T16" fmla="*/ 2147483647 w 39"/>
              <a:gd name="T17" fmla="*/ 2147483647 h 1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"/>
              <a:gd name="T28" fmla="*/ 0 h 126"/>
              <a:gd name="T29" fmla="*/ 39 w 39"/>
              <a:gd name="T30" fmla="*/ 126 h 1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" h="126">
                <a:moveTo>
                  <a:pt x="0" y="0"/>
                </a:moveTo>
                <a:lnTo>
                  <a:pt x="0" y="0"/>
                </a:lnTo>
                <a:lnTo>
                  <a:pt x="7" y="7"/>
                </a:lnTo>
                <a:lnTo>
                  <a:pt x="15" y="14"/>
                </a:lnTo>
                <a:lnTo>
                  <a:pt x="24" y="29"/>
                </a:lnTo>
                <a:lnTo>
                  <a:pt x="31" y="46"/>
                </a:lnTo>
                <a:lnTo>
                  <a:pt x="36" y="68"/>
                </a:lnTo>
                <a:lnTo>
                  <a:pt x="39" y="94"/>
                </a:lnTo>
                <a:lnTo>
                  <a:pt x="36" y="126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8" name="Freeform 140"/>
          <p:cNvSpPr>
            <a:spLocks/>
          </p:cNvSpPr>
          <p:nvPr/>
        </p:nvSpPr>
        <p:spPr bwMode="auto">
          <a:xfrm>
            <a:off x="1471613" y="3973513"/>
            <a:ext cx="73025" cy="200025"/>
          </a:xfrm>
          <a:custGeom>
            <a:avLst/>
            <a:gdLst>
              <a:gd name="T0" fmla="*/ 2147483647 w 46"/>
              <a:gd name="T1" fmla="*/ 2147483647 h 126"/>
              <a:gd name="T2" fmla="*/ 2147483647 w 46"/>
              <a:gd name="T3" fmla="*/ 2147483647 h 126"/>
              <a:gd name="T4" fmla="*/ 0 w 46"/>
              <a:gd name="T5" fmla="*/ 2147483647 h 126"/>
              <a:gd name="T6" fmla="*/ 0 w 46"/>
              <a:gd name="T7" fmla="*/ 2147483647 h 126"/>
              <a:gd name="T8" fmla="*/ 0 w 46"/>
              <a:gd name="T9" fmla="*/ 2147483647 h 126"/>
              <a:gd name="T10" fmla="*/ 2147483647 w 46"/>
              <a:gd name="T11" fmla="*/ 2147483647 h 126"/>
              <a:gd name="T12" fmla="*/ 2147483647 w 46"/>
              <a:gd name="T13" fmla="*/ 2147483647 h 126"/>
              <a:gd name="T14" fmla="*/ 2147483647 w 46"/>
              <a:gd name="T15" fmla="*/ 2147483647 h 126"/>
              <a:gd name="T16" fmla="*/ 2147483647 w 46"/>
              <a:gd name="T17" fmla="*/ 0 h 1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"/>
              <a:gd name="T28" fmla="*/ 0 h 126"/>
              <a:gd name="T29" fmla="*/ 46 w 46"/>
              <a:gd name="T30" fmla="*/ 126 h 1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" h="126">
                <a:moveTo>
                  <a:pt x="2" y="126"/>
                </a:moveTo>
                <a:lnTo>
                  <a:pt x="2" y="126"/>
                </a:lnTo>
                <a:lnTo>
                  <a:pt x="0" y="116"/>
                </a:lnTo>
                <a:lnTo>
                  <a:pt x="0" y="104"/>
                </a:lnTo>
                <a:lnTo>
                  <a:pt x="0" y="90"/>
                </a:lnTo>
                <a:lnTo>
                  <a:pt x="5" y="70"/>
                </a:lnTo>
                <a:lnTo>
                  <a:pt x="12" y="49"/>
                </a:lnTo>
                <a:lnTo>
                  <a:pt x="26" y="25"/>
                </a:lnTo>
                <a:lnTo>
                  <a:pt x="46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9" name="Freeform 141"/>
          <p:cNvSpPr>
            <a:spLocks/>
          </p:cNvSpPr>
          <p:nvPr/>
        </p:nvSpPr>
        <p:spPr bwMode="auto">
          <a:xfrm>
            <a:off x="1471613" y="3973513"/>
            <a:ext cx="73025" cy="200025"/>
          </a:xfrm>
          <a:custGeom>
            <a:avLst/>
            <a:gdLst>
              <a:gd name="T0" fmla="*/ 2147483647 w 46"/>
              <a:gd name="T1" fmla="*/ 2147483647 h 126"/>
              <a:gd name="T2" fmla="*/ 2147483647 w 46"/>
              <a:gd name="T3" fmla="*/ 2147483647 h 126"/>
              <a:gd name="T4" fmla="*/ 0 w 46"/>
              <a:gd name="T5" fmla="*/ 2147483647 h 126"/>
              <a:gd name="T6" fmla="*/ 0 w 46"/>
              <a:gd name="T7" fmla="*/ 2147483647 h 126"/>
              <a:gd name="T8" fmla="*/ 0 w 46"/>
              <a:gd name="T9" fmla="*/ 2147483647 h 126"/>
              <a:gd name="T10" fmla="*/ 2147483647 w 46"/>
              <a:gd name="T11" fmla="*/ 2147483647 h 126"/>
              <a:gd name="T12" fmla="*/ 2147483647 w 46"/>
              <a:gd name="T13" fmla="*/ 2147483647 h 126"/>
              <a:gd name="T14" fmla="*/ 2147483647 w 46"/>
              <a:gd name="T15" fmla="*/ 2147483647 h 126"/>
              <a:gd name="T16" fmla="*/ 2147483647 w 46"/>
              <a:gd name="T17" fmla="*/ 0 h 1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"/>
              <a:gd name="T28" fmla="*/ 0 h 126"/>
              <a:gd name="T29" fmla="*/ 46 w 46"/>
              <a:gd name="T30" fmla="*/ 126 h 1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" h="126">
                <a:moveTo>
                  <a:pt x="2" y="126"/>
                </a:moveTo>
                <a:lnTo>
                  <a:pt x="2" y="126"/>
                </a:lnTo>
                <a:lnTo>
                  <a:pt x="0" y="116"/>
                </a:lnTo>
                <a:lnTo>
                  <a:pt x="0" y="104"/>
                </a:lnTo>
                <a:lnTo>
                  <a:pt x="0" y="90"/>
                </a:lnTo>
                <a:lnTo>
                  <a:pt x="5" y="70"/>
                </a:lnTo>
                <a:lnTo>
                  <a:pt x="12" y="49"/>
                </a:lnTo>
                <a:lnTo>
                  <a:pt x="26" y="25"/>
                </a:lnTo>
                <a:lnTo>
                  <a:pt x="46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0" name="Freeform 142"/>
          <p:cNvSpPr>
            <a:spLocks/>
          </p:cNvSpPr>
          <p:nvPr/>
        </p:nvSpPr>
        <p:spPr bwMode="auto">
          <a:xfrm>
            <a:off x="1471613" y="3973513"/>
            <a:ext cx="73025" cy="200025"/>
          </a:xfrm>
          <a:custGeom>
            <a:avLst/>
            <a:gdLst>
              <a:gd name="T0" fmla="*/ 2147483647 w 46"/>
              <a:gd name="T1" fmla="*/ 2147483647 h 126"/>
              <a:gd name="T2" fmla="*/ 2147483647 w 46"/>
              <a:gd name="T3" fmla="*/ 2147483647 h 126"/>
              <a:gd name="T4" fmla="*/ 0 w 46"/>
              <a:gd name="T5" fmla="*/ 2147483647 h 126"/>
              <a:gd name="T6" fmla="*/ 0 w 46"/>
              <a:gd name="T7" fmla="*/ 2147483647 h 126"/>
              <a:gd name="T8" fmla="*/ 0 w 46"/>
              <a:gd name="T9" fmla="*/ 2147483647 h 126"/>
              <a:gd name="T10" fmla="*/ 2147483647 w 46"/>
              <a:gd name="T11" fmla="*/ 2147483647 h 126"/>
              <a:gd name="T12" fmla="*/ 2147483647 w 46"/>
              <a:gd name="T13" fmla="*/ 2147483647 h 126"/>
              <a:gd name="T14" fmla="*/ 2147483647 w 46"/>
              <a:gd name="T15" fmla="*/ 2147483647 h 126"/>
              <a:gd name="T16" fmla="*/ 2147483647 w 46"/>
              <a:gd name="T17" fmla="*/ 0 h 1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"/>
              <a:gd name="T28" fmla="*/ 0 h 126"/>
              <a:gd name="T29" fmla="*/ 46 w 46"/>
              <a:gd name="T30" fmla="*/ 126 h 1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" h="126">
                <a:moveTo>
                  <a:pt x="2" y="126"/>
                </a:moveTo>
                <a:lnTo>
                  <a:pt x="2" y="126"/>
                </a:lnTo>
                <a:lnTo>
                  <a:pt x="0" y="116"/>
                </a:lnTo>
                <a:lnTo>
                  <a:pt x="0" y="104"/>
                </a:lnTo>
                <a:lnTo>
                  <a:pt x="0" y="90"/>
                </a:lnTo>
                <a:lnTo>
                  <a:pt x="5" y="70"/>
                </a:lnTo>
                <a:lnTo>
                  <a:pt x="12" y="49"/>
                </a:lnTo>
                <a:lnTo>
                  <a:pt x="26" y="25"/>
                </a:lnTo>
                <a:lnTo>
                  <a:pt x="46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1" name="Freeform 143"/>
          <p:cNvSpPr>
            <a:spLocks/>
          </p:cNvSpPr>
          <p:nvPr/>
        </p:nvSpPr>
        <p:spPr bwMode="auto">
          <a:xfrm>
            <a:off x="1462088" y="3852863"/>
            <a:ext cx="193675" cy="203200"/>
          </a:xfrm>
          <a:custGeom>
            <a:avLst/>
            <a:gdLst>
              <a:gd name="T0" fmla="*/ 2147483647 w 121"/>
              <a:gd name="T1" fmla="*/ 2147483647 h 128"/>
              <a:gd name="T2" fmla="*/ 2147483647 w 121"/>
              <a:gd name="T3" fmla="*/ 2147483647 h 128"/>
              <a:gd name="T4" fmla="*/ 2147483647 w 121"/>
              <a:gd name="T5" fmla="*/ 2147483647 h 128"/>
              <a:gd name="T6" fmla="*/ 2147483647 w 121"/>
              <a:gd name="T7" fmla="*/ 2147483647 h 128"/>
              <a:gd name="T8" fmla="*/ 2147483647 w 121"/>
              <a:gd name="T9" fmla="*/ 2147483647 h 128"/>
              <a:gd name="T10" fmla="*/ 2147483647 w 121"/>
              <a:gd name="T11" fmla="*/ 0 h 128"/>
              <a:gd name="T12" fmla="*/ 2147483647 w 121"/>
              <a:gd name="T13" fmla="*/ 0 h 128"/>
              <a:gd name="T14" fmla="*/ 2147483647 w 121"/>
              <a:gd name="T15" fmla="*/ 2147483647 h 128"/>
              <a:gd name="T16" fmla="*/ 0 w 121"/>
              <a:gd name="T17" fmla="*/ 2147483647 h 128"/>
              <a:gd name="T18" fmla="*/ 0 w 121"/>
              <a:gd name="T19" fmla="*/ 2147483647 h 128"/>
              <a:gd name="T20" fmla="*/ 2147483647 w 121"/>
              <a:gd name="T21" fmla="*/ 2147483647 h 1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1"/>
              <a:gd name="T34" fmla="*/ 0 h 128"/>
              <a:gd name="T35" fmla="*/ 121 w 121"/>
              <a:gd name="T36" fmla="*/ 128 h 1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1" h="128">
                <a:moveTo>
                  <a:pt x="46" y="85"/>
                </a:moveTo>
                <a:lnTo>
                  <a:pt x="60" y="128"/>
                </a:lnTo>
                <a:lnTo>
                  <a:pt x="63" y="128"/>
                </a:lnTo>
                <a:lnTo>
                  <a:pt x="87" y="72"/>
                </a:lnTo>
                <a:lnTo>
                  <a:pt x="121" y="0"/>
                </a:lnTo>
                <a:lnTo>
                  <a:pt x="53" y="41"/>
                </a:lnTo>
                <a:lnTo>
                  <a:pt x="0" y="72"/>
                </a:lnTo>
                <a:lnTo>
                  <a:pt x="0" y="75"/>
                </a:lnTo>
                <a:lnTo>
                  <a:pt x="46" y="85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2" name="Freeform 144"/>
          <p:cNvSpPr>
            <a:spLocks/>
          </p:cNvSpPr>
          <p:nvPr/>
        </p:nvSpPr>
        <p:spPr bwMode="auto">
          <a:xfrm>
            <a:off x="1471613" y="3973513"/>
            <a:ext cx="73025" cy="200025"/>
          </a:xfrm>
          <a:custGeom>
            <a:avLst/>
            <a:gdLst>
              <a:gd name="T0" fmla="*/ 2147483647 w 46"/>
              <a:gd name="T1" fmla="*/ 2147483647 h 126"/>
              <a:gd name="T2" fmla="*/ 2147483647 w 46"/>
              <a:gd name="T3" fmla="*/ 2147483647 h 126"/>
              <a:gd name="T4" fmla="*/ 0 w 46"/>
              <a:gd name="T5" fmla="*/ 2147483647 h 126"/>
              <a:gd name="T6" fmla="*/ 0 w 46"/>
              <a:gd name="T7" fmla="*/ 2147483647 h 126"/>
              <a:gd name="T8" fmla="*/ 0 w 46"/>
              <a:gd name="T9" fmla="*/ 2147483647 h 126"/>
              <a:gd name="T10" fmla="*/ 2147483647 w 46"/>
              <a:gd name="T11" fmla="*/ 2147483647 h 126"/>
              <a:gd name="T12" fmla="*/ 2147483647 w 46"/>
              <a:gd name="T13" fmla="*/ 2147483647 h 126"/>
              <a:gd name="T14" fmla="*/ 2147483647 w 46"/>
              <a:gd name="T15" fmla="*/ 2147483647 h 126"/>
              <a:gd name="T16" fmla="*/ 2147483647 w 46"/>
              <a:gd name="T17" fmla="*/ 0 h 1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"/>
              <a:gd name="T28" fmla="*/ 0 h 126"/>
              <a:gd name="T29" fmla="*/ 46 w 46"/>
              <a:gd name="T30" fmla="*/ 126 h 1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" h="126">
                <a:moveTo>
                  <a:pt x="2" y="126"/>
                </a:moveTo>
                <a:lnTo>
                  <a:pt x="2" y="126"/>
                </a:lnTo>
                <a:lnTo>
                  <a:pt x="0" y="116"/>
                </a:lnTo>
                <a:lnTo>
                  <a:pt x="0" y="104"/>
                </a:lnTo>
                <a:lnTo>
                  <a:pt x="0" y="90"/>
                </a:lnTo>
                <a:lnTo>
                  <a:pt x="5" y="70"/>
                </a:lnTo>
                <a:lnTo>
                  <a:pt x="12" y="49"/>
                </a:lnTo>
                <a:lnTo>
                  <a:pt x="26" y="25"/>
                </a:lnTo>
                <a:lnTo>
                  <a:pt x="46" y="0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3" name="Freeform 145"/>
          <p:cNvSpPr>
            <a:spLocks/>
          </p:cNvSpPr>
          <p:nvPr/>
        </p:nvSpPr>
        <p:spPr bwMode="auto">
          <a:xfrm>
            <a:off x="2005013" y="3941763"/>
            <a:ext cx="139700" cy="155575"/>
          </a:xfrm>
          <a:custGeom>
            <a:avLst/>
            <a:gdLst>
              <a:gd name="T0" fmla="*/ 0 w 89"/>
              <a:gd name="T1" fmla="*/ 2147483647 h 99"/>
              <a:gd name="T2" fmla="*/ 0 w 89"/>
              <a:gd name="T3" fmla="*/ 2147483647 h 99"/>
              <a:gd name="T4" fmla="*/ 2147483647 w 89"/>
              <a:gd name="T5" fmla="*/ 2147483647 h 99"/>
              <a:gd name="T6" fmla="*/ 2147483647 w 89"/>
              <a:gd name="T7" fmla="*/ 2147483647 h 99"/>
              <a:gd name="T8" fmla="*/ 2147483647 w 89"/>
              <a:gd name="T9" fmla="*/ 2147483647 h 99"/>
              <a:gd name="T10" fmla="*/ 2147483647 w 89"/>
              <a:gd name="T11" fmla="*/ 2147483647 h 99"/>
              <a:gd name="T12" fmla="*/ 2147483647 w 89"/>
              <a:gd name="T13" fmla="*/ 2147483647 h 99"/>
              <a:gd name="T14" fmla="*/ 2147483647 w 89"/>
              <a:gd name="T15" fmla="*/ 2147483647 h 99"/>
              <a:gd name="T16" fmla="*/ 2147483647 w 89"/>
              <a:gd name="T17" fmla="*/ 0 h 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"/>
              <a:gd name="T28" fmla="*/ 0 h 99"/>
              <a:gd name="T29" fmla="*/ 89 w 89"/>
              <a:gd name="T30" fmla="*/ 99 h 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" h="99">
                <a:moveTo>
                  <a:pt x="0" y="99"/>
                </a:moveTo>
                <a:lnTo>
                  <a:pt x="0" y="99"/>
                </a:lnTo>
                <a:lnTo>
                  <a:pt x="2" y="89"/>
                </a:lnTo>
                <a:lnTo>
                  <a:pt x="7" y="77"/>
                </a:lnTo>
                <a:lnTo>
                  <a:pt x="12" y="62"/>
                </a:lnTo>
                <a:lnTo>
                  <a:pt x="24" y="48"/>
                </a:lnTo>
                <a:lnTo>
                  <a:pt x="39" y="31"/>
                </a:lnTo>
                <a:lnTo>
                  <a:pt x="60" y="14"/>
                </a:lnTo>
                <a:lnTo>
                  <a:pt x="89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4" name="Freeform 146"/>
          <p:cNvSpPr>
            <a:spLocks/>
          </p:cNvSpPr>
          <p:nvPr/>
        </p:nvSpPr>
        <p:spPr bwMode="auto">
          <a:xfrm>
            <a:off x="2005013" y="3941763"/>
            <a:ext cx="139700" cy="155575"/>
          </a:xfrm>
          <a:custGeom>
            <a:avLst/>
            <a:gdLst>
              <a:gd name="T0" fmla="*/ 0 w 89"/>
              <a:gd name="T1" fmla="*/ 2147483647 h 99"/>
              <a:gd name="T2" fmla="*/ 0 w 89"/>
              <a:gd name="T3" fmla="*/ 2147483647 h 99"/>
              <a:gd name="T4" fmla="*/ 2147483647 w 89"/>
              <a:gd name="T5" fmla="*/ 2147483647 h 99"/>
              <a:gd name="T6" fmla="*/ 2147483647 w 89"/>
              <a:gd name="T7" fmla="*/ 2147483647 h 99"/>
              <a:gd name="T8" fmla="*/ 2147483647 w 89"/>
              <a:gd name="T9" fmla="*/ 2147483647 h 99"/>
              <a:gd name="T10" fmla="*/ 2147483647 w 89"/>
              <a:gd name="T11" fmla="*/ 2147483647 h 99"/>
              <a:gd name="T12" fmla="*/ 2147483647 w 89"/>
              <a:gd name="T13" fmla="*/ 2147483647 h 99"/>
              <a:gd name="T14" fmla="*/ 2147483647 w 89"/>
              <a:gd name="T15" fmla="*/ 2147483647 h 99"/>
              <a:gd name="T16" fmla="*/ 2147483647 w 89"/>
              <a:gd name="T17" fmla="*/ 0 h 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"/>
              <a:gd name="T28" fmla="*/ 0 h 99"/>
              <a:gd name="T29" fmla="*/ 89 w 89"/>
              <a:gd name="T30" fmla="*/ 99 h 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" h="99">
                <a:moveTo>
                  <a:pt x="0" y="99"/>
                </a:moveTo>
                <a:lnTo>
                  <a:pt x="0" y="99"/>
                </a:lnTo>
                <a:lnTo>
                  <a:pt x="2" y="89"/>
                </a:lnTo>
                <a:lnTo>
                  <a:pt x="7" y="77"/>
                </a:lnTo>
                <a:lnTo>
                  <a:pt x="12" y="62"/>
                </a:lnTo>
                <a:lnTo>
                  <a:pt x="24" y="48"/>
                </a:lnTo>
                <a:lnTo>
                  <a:pt x="39" y="31"/>
                </a:lnTo>
                <a:lnTo>
                  <a:pt x="60" y="14"/>
                </a:lnTo>
                <a:lnTo>
                  <a:pt x="89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5" name="Freeform 147"/>
          <p:cNvSpPr>
            <a:spLocks/>
          </p:cNvSpPr>
          <p:nvPr/>
        </p:nvSpPr>
        <p:spPr bwMode="auto">
          <a:xfrm>
            <a:off x="2005013" y="3941763"/>
            <a:ext cx="139700" cy="155575"/>
          </a:xfrm>
          <a:custGeom>
            <a:avLst/>
            <a:gdLst>
              <a:gd name="T0" fmla="*/ 0 w 89"/>
              <a:gd name="T1" fmla="*/ 2147483647 h 99"/>
              <a:gd name="T2" fmla="*/ 0 w 89"/>
              <a:gd name="T3" fmla="*/ 2147483647 h 99"/>
              <a:gd name="T4" fmla="*/ 2147483647 w 89"/>
              <a:gd name="T5" fmla="*/ 2147483647 h 99"/>
              <a:gd name="T6" fmla="*/ 2147483647 w 89"/>
              <a:gd name="T7" fmla="*/ 2147483647 h 99"/>
              <a:gd name="T8" fmla="*/ 2147483647 w 89"/>
              <a:gd name="T9" fmla="*/ 2147483647 h 99"/>
              <a:gd name="T10" fmla="*/ 2147483647 w 89"/>
              <a:gd name="T11" fmla="*/ 2147483647 h 99"/>
              <a:gd name="T12" fmla="*/ 2147483647 w 89"/>
              <a:gd name="T13" fmla="*/ 2147483647 h 99"/>
              <a:gd name="T14" fmla="*/ 2147483647 w 89"/>
              <a:gd name="T15" fmla="*/ 2147483647 h 99"/>
              <a:gd name="T16" fmla="*/ 2147483647 w 89"/>
              <a:gd name="T17" fmla="*/ 0 h 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"/>
              <a:gd name="T28" fmla="*/ 0 h 99"/>
              <a:gd name="T29" fmla="*/ 89 w 89"/>
              <a:gd name="T30" fmla="*/ 99 h 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" h="99">
                <a:moveTo>
                  <a:pt x="0" y="99"/>
                </a:moveTo>
                <a:lnTo>
                  <a:pt x="0" y="99"/>
                </a:lnTo>
                <a:lnTo>
                  <a:pt x="2" y="89"/>
                </a:lnTo>
                <a:lnTo>
                  <a:pt x="7" y="77"/>
                </a:lnTo>
                <a:lnTo>
                  <a:pt x="12" y="62"/>
                </a:lnTo>
                <a:lnTo>
                  <a:pt x="24" y="48"/>
                </a:lnTo>
                <a:lnTo>
                  <a:pt x="39" y="31"/>
                </a:lnTo>
                <a:lnTo>
                  <a:pt x="60" y="14"/>
                </a:lnTo>
                <a:lnTo>
                  <a:pt x="89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6" name="Freeform 148"/>
          <p:cNvSpPr>
            <a:spLocks/>
          </p:cNvSpPr>
          <p:nvPr/>
        </p:nvSpPr>
        <p:spPr bwMode="auto">
          <a:xfrm>
            <a:off x="2071688" y="3871913"/>
            <a:ext cx="225425" cy="149225"/>
          </a:xfrm>
          <a:custGeom>
            <a:avLst/>
            <a:gdLst>
              <a:gd name="T0" fmla="*/ 2147483647 w 141"/>
              <a:gd name="T1" fmla="*/ 2147483647 h 94"/>
              <a:gd name="T2" fmla="*/ 2147483647 w 141"/>
              <a:gd name="T3" fmla="*/ 2147483647 h 94"/>
              <a:gd name="T4" fmla="*/ 2147483647 w 141"/>
              <a:gd name="T5" fmla="*/ 2147483647 h 94"/>
              <a:gd name="T6" fmla="*/ 2147483647 w 141"/>
              <a:gd name="T7" fmla="*/ 2147483647 h 94"/>
              <a:gd name="T8" fmla="*/ 2147483647 w 141"/>
              <a:gd name="T9" fmla="*/ 2147483647 h 94"/>
              <a:gd name="T10" fmla="*/ 2147483647 w 141"/>
              <a:gd name="T11" fmla="*/ 0 h 94"/>
              <a:gd name="T12" fmla="*/ 2147483647 w 141"/>
              <a:gd name="T13" fmla="*/ 0 h 94"/>
              <a:gd name="T14" fmla="*/ 2147483647 w 141"/>
              <a:gd name="T15" fmla="*/ 2147483647 h 94"/>
              <a:gd name="T16" fmla="*/ 0 w 141"/>
              <a:gd name="T17" fmla="*/ 2147483647 h 94"/>
              <a:gd name="T18" fmla="*/ 0 w 141"/>
              <a:gd name="T19" fmla="*/ 2147483647 h 94"/>
              <a:gd name="T20" fmla="*/ 2147483647 w 141"/>
              <a:gd name="T21" fmla="*/ 2147483647 h 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1"/>
              <a:gd name="T34" fmla="*/ 0 h 94"/>
              <a:gd name="T35" fmla="*/ 141 w 141"/>
              <a:gd name="T36" fmla="*/ 94 h 9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1" h="94">
                <a:moveTo>
                  <a:pt x="39" y="48"/>
                </a:moveTo>
                <a:lnTo>
                  <a:pt x="34" y="94"/>
                </a:lnTo>
                <a:lnTo>
                  <a:pt x="37" y="94"/>
                </a:lnTo>
                <a:lnTo>
                  <a:pt x="80" y="53"/>
                </a:lnTo>
                <a:lnTo>
                  <a:pt x="141" y="0"/>
                </a:lnTo>
                <a:lnTo>
                  <a:pt x="63" y="12"/>
                </a:lnTo>
                <a:lnTo>
                  <a:pt x="0" y="19"/>
                </a:lnTo>
                <a:lnTo>
                  <a:pt x="0" y="22"/>
                </a:lnTo>
                <a:lnTo>
                  <a:pt x="39" y="48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7" name="Freeform 149"/>
          <p:cNvSpPr>
            <a:spLocks/>
          </p:cNvSpPr>
          <p:nvPr/>
        </p:nvSpPr>
        <p:spPr bwMode="auto">
          <a:xfrm>
            <a:off x="2005013" y="3941763"/>
            <a:ext cx="139700" cy="155575"/>
          </a:xfrm>
          <a:custGeom>
            <a:avLst/>
            <a:gdLst>
              <a:gd name="T0" fmla="*/ 0 w 89"/>
              <a:gd name="T1" fmla="*/ 2147483647 h 99"/>
              <a:gd name="T2" fmla="*/ 0 w 89"/>
              <a:gd name="T3" fmla="*/ 2147483647 h 99"/>
              <a:gd name="T4" fmla="*/ 2147483647 w 89"/>
              <a:gd name="T5" fmla="*/ 2147483647 h 99"/>
              <a:gd name="T6" fmla="*/ 2147483647 w 89"/>
              <a:gd name="T7" fmla="*/ 2147483647 h 99"/>
              <a:gd name="T8" fmla="*/ 2147483647 w 89"/>
              <a:gd name="T9" fmla="*/ 2147483647 h 99"/>
              <a:gd name="T10" fmla="*/ 2147483647 w 89"/>
              <a:gd name="T11" fmla="*/ 2147483647 h 99"/>
              <a:gd name="T12" fmla="*/ 2147483647 w 89"/>
              <a:gd name="T13" fmla="*/ 2147483647 h 99"/>
              <a:gd name="T14" fmla="*/ 2147483647 w 89"/>
              <a:gd name="T15" fmla="*/ 2147483647 h 99"/>
              <a:gd name="T16" fmla="*/ 2147483647 w 89"/>
              <a:gd name="T17" fmla="*/ 0 h 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"/>
              <a:gd name="T28" fmla="*/ 0 h 99"/>
              <a:gd name="T29" fmla="*/ 89 w 89"/>
              <a:gd name="T30" fmla="*/ 99 h 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" h="99">
                <a:moveTo>
                  <a:pt x="0" y="99"/>
                </a:moveTo>
                <a:lnTo>
                  <a:pt x="0" y="99"/>
                </a:lnTo>
                <a:lnTo>
                  <a:pt x="2" y="89"/>
                </a:lnTo>
                <a:lnTo>
                  <a:pt x="7" y="77"/>
                </a:lnTo>
                <a:lnTo>
                  <a:pt x="12" y="62"/>
                </a:lnTo>
                <a:lnTo>
                  <a:pt x="24" y="48"/>
                </a:lnTo>
                <a:lnTo>
                  <a:pt x="39" y="31"/>
                </a:lnTo>
                <a:lnTo>
                  <a:pt x="60" y="14"/>
                </a:lnTo>
                <a:lnTo>
                  <a:pt x="89" y="0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8" name="Freeform 150"/>
          <p:cNvSpPr>
            <a:spLocks/>
          </p:cNvSpPr>
          <p:nvPr/>
        </p:nvSpPr>
        <p:spPr bwMode="auto">
          <a:xfrm>
            <a:off x="2674938" y="4173538"/>
            <a:ext cx="203200" cy="47625"/>
          </a:xfrm>
          <a:custGeom>
            <a:avLst/>
            <a:gdLst>
              <a:gd name="T0" fmla="*/ 0 w 128"/>
              <a:gd name="T1" fmla="*/ 2147483647 h 29"/>
              <a:gd name="T2" fmla="*/ 0 w 128"/>
              <a:gd name="T3" fmla="*/ 2147483647 h 29"/>
              <a:gd name="T4" fmla="*/ 2147483647 w 128"/>
              <a:gd name="T5" fmla="*/ 2147483647 h 29"/>
              <a:gd name="T6" fmla="*/ 2147483647 w 128"/>
              <a:gd name="T7" fmla="*/ 2147483647 h 29"/>
              <a:gd name="T8" fmla="*/ 2147483647 w 128"/>
              <a:gd name="T9" fmla="*/ 2147483647 h 29"/>
              <a:gd name="T10" fmla="*/ 2147483647 w 128"/>
              <a:gd name="T11" fmla="*/ 2147483647 h 29"/>
              <a:gd name="T12" fmla="*/ 2147483647 w 128"/>
              <a:gd name="T13" fmla="*/ 0 h 29"/>
              <a:gd name="T14" fmla="*/ 2147483647 w 128"/>
              <a:gd name="T15" fmla="*/ 2147483647 h 29"/>
              <a:gd name="T16" fmla="*/ 2147483647 w 128"/>
              <a:gd name="T17" fmla="*/ 2147483647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8"/>
              <a:gd name="T28" fmla="*/ 0 h 29"/>
              <a:gd name="T29" fmla="*/ 128 w 128"/>
              <a:gd name="T30" fmla="*/ 29 h 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8" h="29">
                <a:moveTo>
                  <a:pt x="0" y="29"/>
                </a:moveTo>
                <a:lnTo>
                  <a:pt x="0" y="29"/>
                </a:lnTo>
                <a:lnTo>
                  <a:pt x="7" y="24"/>
                </a:lnTo>
                <a:lnTo>
                  <a:pt x="17" y="17"/>
                </a:lnTo>
                <a:lnTo>
                  <a:pt x="29" y="10"/>
                </a:lnTo>
                <a:lnTo>
                  <a:pt x="48" y="5"/>
                </a:lnTo>
                <a:lnTo>
                  <a:pt x="70" y="0"/>
                </a:lnTo>
                <a:lnTo>
                  <a:pt x="97" y="2"/>
                </a:lnTo>
                <a:lnTo>
                  <a:pt x="128" y="7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9" name="Freeform 151"/>
          <p:cNvSpPr>
            <a:spLocks/>
          </p:cNvSpPr>
          <p:nvPr/>
        </p:nvSpPr>
        <p:spPr bwMode="auto">
          <a:xfrm>
            <a:off x="2674938" y="4173538"/>
            <a:ext cx="203200" cy="47625"/>
          </a:xfrm>
          <a:custGeom>
            <a:avLst/>
            <a:gdLst>
              <a:gd name="T0" fmla="*/ 0 w 128"/>
              <a:gd name="T1" fmla="*/ 2147483647 h 29"/>
              <a:gd name="T2" fmla="*/ 0 w 128"/>
              <a:gd name="T3" fmla="*/ 2147483647 h 29"/>
              <a:gd name="T4" fmla="*/ 2147483647 w 128"/>
              <a:gd name="T5" fmla="*/ 2147483647 h 29"/>
              <a:gd name="T6" fmla="*/ 2147483647 w 128"/>
              <a:gd name="T7" fmla="*/ 2147483647 h 29"/>
              <a:gd name="T8" fmla="*/ 2147483647 w 128"/>
              <a:gd name="T9" fmla="*/ 2147483647 h 29"/>
              <a:gd name="T10" fmla="*/ 2147483647 w 128"/>
              <a:gd name="T11" fmla="*/ 2147483647 h 29"/>
              <a:gd name="T12" fmla="*/ 2147483647 w 128"/>
              <a:gd name="T13" fmla="*/ 0 h 29"/>
              <a:gd name="T14" fmla="*/ 2147483647 w 128"/>
              <a:gd name="T15" fmla="*/ 2147483647 h 29"/>
              <a:gd name="T16" fmla="*/ 2147483647 w 128"/>
              <a:gd name="T17" fmla="*/ 2147483647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8"/>
              <a:gd name="T28" fmla="*/ 0 h 29"/>
              <a:gd name="T29" fmla="*/ 128 w 128"/>
              <a:gd name="T30" fmla="*/ 29 h 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8" h="29">
                <a:moveTo>
                  <a:pt x="0" y="29"/>
                </a:moveTo>
                <a:lnTo>
                  <a:pt x="0" y="29"/>
                </a:lnTo>
                <a:lnTo>
                  <a:pt x="7" y="24"/>
                </a:lnTo>
                <a:lnTo>
                  <a:pt x="17" y="17"/>
                </a:lnTo>
                <a:lnTo>
                  <a:pt x="29" y="10"/>
                </a:lnTo>
                <a:lnTo>
                  <a:pt x="48" y="5"/>
                </a:lnTo>
                <a:lnTo>
                  <a:pt x="70" y="0"/>
                </a:lnTo>
                <a:lnTo>
                  <a:pt x="97" y="2"/>
                </a:lnTo>
                <a:lnTo>
                  <a:pt x="128" y="7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0" name="Freeform 152"/>
          <p:cNvSpPr>
            <a:spLocks/>
          </p:cNvSpPr>
          <p:nvPr/>
        </p:nvSpPr>
        <p:spPr bwMode="auto">
          <a:xfrm>
            <a:off x="2674938" y="4173538"/>
            <a:ext cx="203200" cy="47625"/>
          </a:xfrm>
          <a:custGeom>
            <a:avLst/>
            <a:gdLst>
              <a:gd name="T0" fmla="*/ 0 w 128"/>
              <a:gd name="T1" fmla="*/ 2147483647 h 29"/>
              <a:gd name="T2" fmla="*/ 0 w 128"/>
              <a:gd name="T3" fmla="*/ 2147483647 h 29"/>
              <a:gd name="T4" fmla="*/ 2147483647 w 128"/>
              <a:gd name="T5" fmla="*/ 2147483647 h 29"/>
              <a:gd name="T6" fmla="*/ 2147483647 w 128"/>
              <a:gd name="T7" fmla="*/ 2147483647 h 29"/>
              <a:gd name="T8" fmla="*/ 2147483647 w 128"/>
              <a:gd name="T9" fmla="*/ 2147483647 h 29"/>
              <a:gd name="T10" fmla="*/ 2147483647 w 128"/>
              <a:gd name="T11" fmla="*/ 2147483647 h 29"/>
              <a:gd name="T12" fmla="*/ 2147483647 w 128"/>
              <a:gd name="T13" fmla="*/ 0 h 29"/>
              <a:gd name="T14" fmla="*/ 2147483647 w 128"/>
              <a:gd name="T15" fmla="*/ 2147483647 h 29"/>
              <a:gd name="T16" fmla="*/ 2147483647 w 128"/>
              <a:gd name="T17" fmla="*/ 2147483647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8"/>
              <a:gd name="T28" fmla="*/ 0 h 29"/>
              <a:gd name="T29" fmla="*/ 128 w 128"/>
              <a:gd name="T30" fmla="*/ 29 h 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8" h="29">
                <a:moveTo>
                  <a:pt x="0" y="29"/>
                </a:moveTo>
                <a:lnTo>
                  <a:pt x="0" y="29"/>
                </a:lnTo>
                <a:lnTo>
                  <a:pt x="7" y="24"/>
                </a:lnTo>
                <a:lnTo>
                  <a:pt x="17" y="17"/>
                </a:lnTo>
                <a:lnTo>
                  <a:pt x="29" y="10"/>
                </a:lnTo>
                <a:lnTo>
                  <a:pt x="48" y="5"/>
                </a:lnTo>
                <a:lnTo>
                  <a:pt x="70" y="0"/>
                </a:lnTo>
                <a:lnTo>
                  <a:pt x="97" y="2"/>
                </a:lnTo>
                <a:lnTo>
                  <a:pt x="128" y="7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1" name="Freeform 153"/>
          <p:cNvSpPr>
            <a:spLocks/>
          </p:cNvSpPr>
          <p:nvPr/>
        </p:nvSpPr>
        <p:spPr bwMode="auto">
          <a:xfrm>
            <a:off x="2817813" y="4110038"/>
            <a:ext cx="225425" cy="130175"/>
          </a:xfrm>
          <a:custGeom>
            <a:avLst/>
            <a:gdLst>
              <a:gd name="T0" fmla="*/ 2147483647 w 143"/>
              <a:gd name="T1" fmla="*/ 2147483647 h 82"/>
              <a:gd name="T2" fmla="*/ 0 w 143"/>
              <a:gd name="T3" fmla="*/ 2147483647 h 82"/>
              <a:gd name="T4" fmla="*/ 2147483647 w 143"/>
              <a:gd name="T5" fmla="*/ 2147483647 h 82"/>
              <a:gd name="T6" fmla="*/ 2147483647 w 143"/>
              <a:gd name="T7" fmla="*/ 2147483647 h 82"/>
              <a:gd name="T8" fmla="*/ 2147483647 w 143"/>
              <a:gd name="T9" fmla="*/ 2147483647 h 82"/>
              <a:gd name="T10" fmla="*/ 2147483647 w 143"/>
              <a:gd name="T11" fmla="*/ 2147483647 h 82"/>
              <a:gd name="T12" fmla="*/ 2147483647 w 143"/>
              <a:gd name="T13" fmla="*/ 2147483647 h 82"/>
              <a:gd name="T14" fmla="*/ 2147483647 w 143"/>
              <a:gd name="T15" fmla="*/ 2147483647 h 82"/>
              <a:gd name="T16" fmla="*/ 2147483647 w 143"/>
              <a:gd name="T17" fmla="*/ 0 h 82"/>
              <a:gd name="T18" fmla="*/ 2147483647 w 143"/>
              <a:gd name="T19" fmla="*/ 0 h 82"/>
              <a:gd name="T20" fmla="*/ 2147483647 w 143"/>
              <a:gd name="T21" fmla="*/ 2147483647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3"/>
              <a:gd name="T34" fmla="*/ 0 h 82"/>
              <a:gd name="T35" fmla="*/ 143 w 143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3" h="82">
                <a:moveTo>
                  <a:pt x="34" y="46"/>
                </a:moveTo>
                <a:lnTo>
                  <a:pt x="0" y="80"/>
                </a:lnTo>
                <a:lnTo>
                  <a:pt x="3" y="82"/>
                </a:lnTo>
                <a:lnTo>
                  <a:pt x="63" y="77"/>
                </a:lnTo>
                <a:lnTo>
                  <a:pt x="143" y="73"/>
                </a:lnTo>
                <a:lnTo>
                  <a:pt x="75" y="31"/>
                </a:lnTo>
                <a:lnTo>
                  <a:pt x="22" y="0"/>
                </a:lnTo>
                <a:lnTo>
                  <a:pt x="20" y="0"/>
                </a:lnTo>
                <a:lnTo>
                  <a:pt x="34" y="46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2" name="Freeform 154"/>
          <p:cNvSpPr>
            <a:spLocks/>
          </p:cNvSpPr>
          <p:nvPr/>
        </p:nvSpPr>
        <p:spPr bwMode="auto">
          <a:xfrm>
            <a:off x="2674938" y="4173538"/>
            <a:ext cx="203200" cy="47625"/>
          </a:xfrm>
          <a:custGeom>
            <a:avLst/>
            <a:gdLst>
              <a:gd name="T0" fmla="*/ 0 w 128"/>
              <a:gd name="T1" fmla="*/ 2147483647 h 29"/>
              <a:gd name="T2" fmla="*/ 0 w 128"/>
              <a:gd name="T3" fmla="*/ 2147483647 h 29"/>
              <a:gd name="T4" fmla="*/ 2147483647 w 128"/>
              <a:gd name="T5" fmla="*/ 2147483647 h 29"/>
              <a:gd name="T6" fmla="*/ 2147483647 w 128"/>
              <a:gd name="T7" fmla="*/ 2147483647 h 29"/>
              <a:gd name="T8" fmla="*/ 2147483647 w 128"/>
              <a:gd name="T9" fmla="*/ 2147483647 h 29"/>
              <a:gd name="T10" fmla="*/ 2147483647 w 128"/>
              <a:gd name="T11" fmla="*/ 2147483647 h 29"/>
              <a:gd name="T12" fmla="*/ 2147483647 w 128"/>
              <a:gd name="T13" fmla="*/ 0 h 29"/>
              <a:gd name="T14" fmla="*/ 2147483647 w 128"/>
              <a:gd name="T15" fmla="*/ 2147483647 h 29"/>
              <a:gd name="T16" fmla="*/ 2147483647 w 128"/>
              <a:gd name="T17" fmla="*/ 2147483647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8"/>
              <a:gd name="T28" fmla="*/ 0 h 29"/>
              <a:gd name="T29" fmla="*/ 128 w 128"/>
              <a:gd name="T30" fmla="*/ 29 h 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8" h="29">
                <a:moveTo>
                  <a:pt x="0" y="29"/>
                </a:moveTo>
                <a:lnTo>
                  <a:pt x="0" y="29"/>
                </a:lnTo>
                <a:lnTo>
                  <a:pt x="7" y="24"/>
                </a:lnTo>
                <a:lnTo>
                  <a:pt x="17" y="17"/>
                </a:lnTo>
                <a:lnTo>
                  <a:pt x="29" y="10"/>
                </a:lnTo>
                <a:lnTo>
                  <a:pt x="48" y="5"/>
                </a:lnTo>
                <a:lnTo>
                  <a:pt x="70" y="0"/>
                </a:lnTo>
                <a:lnTo>
                  <a:pt x="97" y="2"/>
                </a:lnTo>
                <a:lnTo>
                  <a:pt x="128" y="7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3" name="Freeform 155"/>
          <p:cNvSpPr>
            <a:spLocks/>
          </p:cNvSpPr>
          <p:nvPr/>
        </p:nvSpPr>
        <p:spPr bwMode="auto">
          <a:xfrm>
            <a:off x="3001963" y="4513263"/>
            <a:ext cx="206375" cy="25400"/>
          </a:xfrm>
          <a:custGeom>
            <a:avLst/>
            <a:gdLst>
              <a:gd name="T0" fmla="*/ 0 w 130"/>
              <a:gd name="T1" fmla="*/ 2147483647 h 17"/>
              <a:gd name="T2" fmla="*/ 0 w 130"/>
              <a:gd name="T3" fmla="*/ 2147483647 h 17"/>
              <a:gd name="T4" fmla="*/ 2147483647 w 130"/>
              <a:gd name="T5" fmla="*/ 2147483647 h 17"/>
              <a:gd name="T6" fmla="*/ 2147483647 w 130"/>
              <a:gd name="T7" fmla="*/ 2147483647 h 17"/>
              <a:gd name="T8" fmla="*/ 2147483647 w 130"/>
              <a:gd name="T9" fmla="*/ 2147483647 h 17"/>
              <a:gd name="T10" fmla="*/ 2147483647 w 130"/>
              <a:gd name="T11" fmla="*/ 0 h 17"/>
              <a:gd name="T12" fmla="*/ 2147483647 w 130"/>
              <a:gd name="T13" fmla="*/ 0 h 17"/>
              <a:gd name="T14" fmla="*/ 2147483647 w 130"/>
              <a:gd name="T15" fmla="*/ 2147483647 h 17"/>
              <a:gd name="T16" fmla="*/ 2147483647 w 130"/>
              <a:gd name="T17" fmla="*/ 2147483647 h 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0"/>
              <a:gd name="T28" fmla="*/ 0 h 17"/>
              <a:gd name="T29" fmla="*/ 130 w 130"/>
              <a:gd name="T30" fmla="*/ 17 h 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0" h="17">
                <a:moveTo>
                  <a:pt x="0" y="17"/>
                </a:moveTo>
                <a:lnTo>
                  <a:pt x="0" y="17"/>
                </a:lnTo>
                <a:lnTo>
                  <a:pt x="7" y="12"/>
                </a:lnTo>
                <a:lnTo>
                  <a:pt x="19" y="7"/>
                </a:lnTo>
                <a:lnTo>
                  <a:pt x="33" y="2"/>
                </a:lnTo>
                <a:lnTo>
                  <a:pt x="50" y="0"/>
                </a:lnTo>
                <a:lnTo>
                  <a:pt x="75" y="0"/>
                </a:lnTo>
                <a:lnTo>
                  <a:pt x="101" y="5"/>
                </a:lnTo>
                <a:lnTo>
                  <a:pt x="130" y="14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4" name="Freeform 156"/>
          <p:cNvSpPr>
            <a:spLocks/>
          </p:cNvSpPr>
          <p:nvPr/>
        </p:nvSpPr>
        <p:spPr bwMode="auto">
          <a:xfrm>
            <a:off x="3001963" y="4513263"/>
            <a:ext cx="206375" cy="25400"/>
          </a:xfrm>
          <a:custGeom>
            <a:avLst/>
            <a:gdLst>
              <a:gd name="T0" fmla="*/ 0 w 130"/>
              <a:gd name="T1" fmla="*/ 2147483647 h 17"/>
              <a:gd name="T2" fmla="*/ 0 w 130"/>
              <a:gd name="T3" fmla="*/ 2147483647 h 17"/>
              <a:gd name="T4" fmla="*/ 2147483647 w 130"/>
              <a:gd name="T5" fmla="*/ 2147483647 h 17"/>
              <a:gd name="T6" fmla="*/ 2147483647 w 130"/>
              <a:gd name="T7" fmla="*/ 2147483647 h 17"/>
              <a:gd name="T8" fmla="*/ 2147483647 w 130"/>
              <a:gd name="T9" fmla="*/ 2147483647 h 17"/>
              <a:gd name="T10" fmla="*/ 2147483647 w 130"/>
              <a:gd name="T11" fmla="*/ 0 h 17"/>
              <a:gd name="T12" fmla="*/ 2147483647 w 130"/>
              <a:gd name="T13" fmla="*/ 0 h 17"/>
              <a:gd name="T14" fmla="*/ 2147483647 w 130"/>
              <a:gd name="T15" fmla="*/ 2147483647 h 17"/>
              <a:gd name="T16" fmla="*/ 2147483647 w 130"/>
              <a:gd name="T17" fmla="*/ 2147483647 h 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0"/>
              <a:gd name="T28" fmla="*/ 0 h 17"/>
              <a:gd name="T29" fmla="*/ 130 w 130"/>
              <a:gd name="T30" fmla="*/ 17 h 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0" h="17">
                <a:moveTo>
                  <a:pt x="0" y="17"/>
                </a:moveTo>
                <a:lnTo>
                  <a:pt x="0" y="17"/>
                </a:lnTo>
                <a:lnTo>
                  <a:pt x="7" y="12"/>
                </a:lnTo>
                <a:lnTo>
                  <a:pt x="19" y="7"/>
                </a:lnTo>
                <a:lnTo>
                  <a:pt x="33" y="2"/>
                </a:lnTo>
                <a:lnTo>
                  <a:pt x="50" y="0"/>
                </a:lnTo>
                <a:lnTo>
                  <a:pt x="75" y="0"/>
                </a:lnTo>
                <a:lnTo>
                  <a:pt x="101" y="5"/>
                </a:lnTo>
                <a:lnTo>
                  <a:pt x="130" y="14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5" name="Freeform 157"/>
          <p:cNvSpPr>
            <a:spLocks/>
          </p:cNvSpPr>
          <p:nvPr/>
        </p:nvSpPr>
        <p:spPr bwMode="auto">
          <a:xfrm>
            <a:off x="3001963" y="4513263"/>
            <a:ext cx="206375" cy="25400"/>
          </a:xfrm>
          <a:custGeom>
            <a:avLst/>
            <a:gdLst>
              <a:gd name="T0" fmla="*/ 0 w 130"/>
              <a:gd name="T1" fmla="*/ 2147483647 h 17"/>
              <a:gd name="T2" fmla="*/ 0 w 130"/>
              <a:gd name="T3" fmla="*/ 2147483647 h 17"/>
              <a:gd name="T4" fmla="*/ 2147483647 w 130"/>
              <a:gd name="T5" fmla="*/ 2147483647 h 17"/>
              <a:gd name="T6" fmla="*/ 2147483647 w 130"/>
              <a:gd name="T7" fmla="*/ 2147483647 h 17"/>
              <a:gd name="T8" fmla="*/ 2147483647 w 130"/>
              <a:gd name="T9" fmla="*/ 2147483647 h 17"/>
              <a:gd name="T10" fmla="*/ 2147483647 w 130"/>
              <a:gd name="T11" fmla="*/ 0 h 17"/>
              <a:gd name="T12" fmla="*/ 2147483647 w 130"/>
              <a:gd name="T13" fmla="*/ 0 h 17"/>
              <a:gd name="T14" fmla="*/ 2147483647 w 130"/>
              <a:gd name="T15" fmla="*/ 2147483647 h 17"/>
              <a:gd name="T16" fmla="*/ 2147483647 w 130"/>
              <a:gd name="T17" fmla="*/ 2147483647 h 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0"/>
              <a:gd name="T28" fmla="*/ 0 h 17"/>
              <a:gd name="T29" fmla="*/ 130 w 130"/>
              <a:gd name="T30" fmla="*/ 17 h 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0" h="17">
                <a:moveTo>
                  <a:pt x="0" y="17"/>
                </a:moveTo>
                <a:lnTo>
                  <a:pt x="0" y="17"/>
                </a:lnTo>
                <a:lnTo>
                  <a:pt x="7" y="12"/>
                </a:lnTo>
                <a:lnTo>
                  <a:pt x="19" y="7"/>
                </a:lnTo>
                <a:lnTo>
                  <a:pt x="33" y="2"/>
                </a:lnTo>
                <a:lnTo>
                  <a:pt x="50" y="0"/>
                </a:lnTo>
                <a:lnTo>
                  <a:pt x="75" y="0"/>
                </a:lnTo>
                <a:lnTo>
                  <a:pt x="101" y="5"/>
                </a:lnTo>
                <a:lnTo>
                  <a:pt x="130" y="14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6" name="Freeform 158"/>
          <p:cNvSpPr>
            <a:spLocks/>
          </p:cNvSpPr>
          <p:nvPr/>
        </p:nvSpPr>
        <p:spPr bwMode="auto">
          <a:xfrm>
            <a:off x="3135313" y="4459288"/>
            <a:ext cx="228600" cy="136525"/>
          </a:xfrm>
          <a:custGeom>
            <a:avLst/>
            <a:gdLst>
              <a:gd name="T0" fmla="*/ 2147483647 w 143"/>
              <a:gd name="T1" fmla="*/ 2147483647 h 87"/>
              <a:gd name="T2" fmla="*/ 0 w 143"/>
              <a:gd name="T3" fmla="*/ 2147483647 h 87"/>
              <a:gd name="T4" fmla="*/ 0 w 143"/>
              <a:gd name="T5" fmla="*/ 2147483647 h 87"/>
              <a:gd name="T6" fmla="*/ 0 w 143"/>
              <a:gd name="T7" fmla="*/ 2147483647 h 87"/>
              <a:gd name="T8" fmla="*/ 2147483647 w 143"/>
              <a:gd name="T9" fmla="*/ 2147483647 h 87"/>
              <a:gd name="T10" fmla="*/ 2147483647 w 143"/>
              <a:gd name="T11" fmla="*/ 2147483647 h 87"/>
              <a:gd name="T12" fmla="*/ 2147483647 w 143"/>
              <a:gd name="T13" fmla="*/ 2147483647 h 87"/>
              <a:gd name="T14" fmla="*/ 2147483647 w 143"/>
              <a:gd name="T15" fmla="*/ 2147483647 h 87"/>
              <a:gd name="T16" fmla="*/ 2147483647 w 143"/>
              <a:gd name="T17" fmla="*/ 0 h 87"/>
              <a:gd name="T18" fmla="*/ 2147483647 w 143"/>
              <a:gd name="T19" fmla="*/ 0 h 87"/>
              <a:gd name="T20" fmla="*/ 2147483647 w 143"/>
              <a:gd name="T21" fmla="*/ 2147483647 h 8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3"/>
              <a:gd name="T34" fmla="*/ 0 h 87"/>
              <a:gd name="T35" fmla="*/ 143 w 143"/>
              <a:gd name="T36" fmla="*/ 87 h 8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3" h="87">
                <a:moveTo>
                  <a:pt x="39" y="46"/>
                </a:moveTo>
                <a:lnTo>
                  <a:pt x="0" y="75"/>
                </a:lnTo>
                <a:lnTo>
                  <a:pt x="0" y="77"/>
                </a:lnTo>
                <a:lnTo>
                  <a:pt x="63" y="80"/>
                </a:lnTo>
                <a:lnTo>
                  <a:pt x="143" y="87"/>
                </a:lnTo>
                <a:lnTo>
                  <a:pt x="80" y="39"/>
                </a:lnTo>
                <a:lnTo>
                  <a:pt x="32" y="0"/>
                </a:lnTo>
                <a:lnTo>
                  <a:pt x="29" y="0"/>
                </a:lnTo>
                <a:lnTo>
                  <a:pt x="39" y="46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7" name="Freeform 159"/>
          <p:cNvSpPr>
            <a:spLocks/>
          </p:cNvSpPr>
          <p:nvPr/>
        </p:nvSpPr>
        <p:spPr bwMode="auto">
          <a:xfrm>
            <a:off x="3001963" y="4513263"/>
            <a:ext cx="206375" cy="25400"/>
          </a:xfrm>
          <a:custGeom>
            <a:avLst/>
            <a:gdLst>
              <a:gd name="T0" fmla="*/ 0 w 130"/>
              <a:gd name="T1" fmla="*/ 2147483647 h 17"/>
              <a:gd name="T2" fmla="*/ 0 w 130"/>
              <a:gd name="T3" fmla="*/ 2147483647 h 17"/>
              <a:gd name="T4" fmla="*/ 2147483647 w 130"/>
              <a:gd name="T5" fmla="*/ 2147483647 h 17"/>
              <a:gd name="T6" fmla="*/ 2147483647 w 130"/>
              <a:gd name="T7" fmla="*/ 2147483647 h 17"/>
              <a:gd name="T8" fmla="*/ 2147483647 w 130"/>
              <a:gd name="T9" fmla="*/ 2147483647 h 17"/>
              <a:gd name="T10" fmla="*/ 2147483647 w 130"/>
              <a:gd name="T11" fmla="*/ 0 h 17"/>
              <a:gd name="T12" fmla="*/ 2147483647 w 130"/>
              <a:gd name="T13" fmla="*/ 0 h 17"/>
              <a:gd name="T14" fmla="*/ 2147483647 w 130"/>
              <a:gd name="T15" fmla="*/ 2147483647 h 17"/>
              <a:gd name="T16" fmla="*/ 2147483647 w 130"/>
              <a:gd name="T17" fmla="*/ 2147483647 h 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0"/>
              <a:gd name="T28" fmla="*/ 0 h 17"/>
              <a:gd name="T29" fmla="*/ 130 w 130"/>
              <a:gd name="T30" fmla="*/ 17 h 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0" h="17">
                <a:moveTo>
                  <a:pt x="0" y="17"/>
                </a:moveTo>
                <a:lnTo>
                  <a:pt x="0" y="17"/>
                </a:lnTo>
                <a:lnTo>
                  <a:pt x="7" y="12"/>
                </a:lnTo>
                <a:lnTo>
                  <a:pt x="19" y="7"/>
                </a:lnTo>
                <a:lnTo>
                  <a:pt x="33" y="2"/>
                </a:lnTo>
                <a:lnTo>
                  <a:pt x="50" y="0"/>
                </a:lnTo>
                <a:lnTo>
                  <a:pt x="75" y="0"/>
                </a:lnTo>
                <a:lnTo>
                  <a:pt x="101" y="5"/>
                </a:lnTo>
                <a:lnTo>
                  <a:pt x="130" y="14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8" name="Freeform 160"/>
          <p:cNvSpPr>
            <a:spLocks/>
          </p:cNvSpPr>
          <p:nvPr/>
        </p:nvSpPr>
        <p:spPr bwMode="auto">
          <a:xfrm>
            <a:off x="2097088" y="5446713"/>
            <a:ext cx="231775" cy="82550"/>
          </a:xfrm>
          <a:custGeom>
            <a:avLst/>
            <a:gdLst>
              <a:gd name="T0" fmla="*/ 0 w 147"/>
              <a:gd name="T1" fmla="*/ 2147483647 h 53"/>
              <a:gd name="T2" fmla="*/ 0 w 147"/>
              <a:gd name="T3" fmla="*/ 2147483647 h 53"/>
              <a:gd name="T4" fmla="*/ 2147483647 w 147"/>
              <a:gd name="T5" fmla="*/ 2147483647 h 53"/>
              <a:gd name="T6" fmla="*/ 2147483647 w 147"/>
              <a:gd name="T7" fmla="*/ 2147483647 h 53"/>
              <a:gd name="T8" fmla="*/ 2147483647 w 147"/>
              <a:gd name="T9" fmla="*/ 2147483647 h 53"/>
              <a:gd name="T10" fmla="*/ 2147483647 w 147"/>
              <a:gd name="T11" fmla="*/ 2147483647 h 53"/>
              <a:gd name="T12" fmla="*/ 2147483647 w 147"/>
              <a:gd name="T13" fmla="*/ 2147483647 h 53"/>
              <a:gd name="T14" fmla="*/ 2147483647 w 147"/>
              <a:gd name="T15" fmla="*/ 0 h 53"/>
              <a:gd name="T16" fmla="*/ 2147483647 w 147"/>
              <a:gd name="T17" fmla="*/ 0 h 53"/>
              <a:gd name="T18" fmla="*/ 2147483647 w 147"/>
              <a:gd name="T19" fmla="*/ 0 h 53"/>
              <a:gd name="T20" fmla="*/ 2147483647 w 147"/>
              <a:gd name="T21" fmla="*/ 2147483647 h 53"/>
              <a:gd name="T22" fmla="*/ 2147483647 w 147"/>
              <a:gd name="T23" fmla="*/ 2147483647 h 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7"/>
              <a:gd name="T37" fmla="*/ 0 h 53"/>
              <a:gd name="T38" fmla="*/ 147 w 147"/>
              <a:gd name="T39" fmla="*/ 53 h 5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7" h="53">
                <a:moveTo>
                  <a:pt x="0" y="53"/>
                </a:moveTo>
                <a:lnTo>
                  <a:pt x="0" y="53"/>
                </a:lnTo>
                <a:lnTo>
                  <a:pt x="10" y="41"/>
                </a:lnTo>
                <a:lnTo>
                  <a:pt x="19" y="29"/>
                </a:lnTo>
                <a:lnTo>
                  <a:pt x="34" y="16"/>
                </a:lnTo>
                <a:lnTo>
                  <a:pt x="53" y="7"/>
                </a:lnTo>
                <a:lnTo>
                  <a:pt x="65" y="2"/>
                </a:lnTo>
                <a:lnTo>
                  <a:pt x="80" y="0"/>
                </a:lnTo>
                <a:lnTo>
                  <a:pt x="94" y="0"/>
                </a:lnTo>
                <a:lnTo>
                  <a:pt x="111" y="0"/>
                </a:lnTo>
                <a:lnTo>
                  <a:pt x="128" y="4"/>
                </a:lnTo>
                <a:lnTo>
                  <a:pt x="147" y="9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9" name="Freeform 161"/>
          <p:cNvSpPr>
            <a:spLocks/>
          </p:cNvSpPr>
          <p:nvPr/>
        </p:nvSpPr>
        <p:spPr bwMode="auto">
          <a:xfrm>
            <a:off x="2097088" y="5446713"/>
            <a:ext cx="231775" cy="82550"/>
          </a:xfrm>
          <a:custGeom>
            <a:avLst/>
            <a:gdLst>
              <a:gd name="T0" fmla="*/ 0 w 147"/>
              <a:gd name="T1" fmla="*/ 2147483647 h 53"/>
              <a:gd name="T2" fmla="*/ 0 w 147"/>
              <a:gd name="T3" fmla="*/ 2147483647 h 53"/>
              <a:gd name="T4" fmla="*/ 2147483647 w 147"/>
              <a:gd name="T5" fmla="*/ 2147483647 h 53"/>
              <a:gd name="T6" fmla="*/ 2147483647 w 147"/>
              <a:gd name="T7" fmla="*/ 2147483647 h 53"/>
              <a:gd name="T8" fmla="*/ 2147483647 w 147"/>
              <a:gd name="T9" fmla="*/ 2147483647 h 53"/>
              <a:gd name="T10" fmla="*/ 2147483647 w 147"/>
              <a:gd name="T11" fmla="*/ 2147483647 h 53"/>
              <a:gd name="T12" fmla="*/ 2147483647 w 147"/>
              <a:gd name="T13" fmla="*/ 2147483647 h 53"/>
              <a:gd name="T14" fmla="*/ 2147483647 w 147"/>
              <a:gd name="T15" fmla="*/ 0 h 53"/>
              <a:gd name="T16" fmla="*/ 2147483647 w 147"/>
              <a:gd name="T17" fmla="*/ 0 h 53"/>
              <a:gd name="T18" fmla="*/ 2147483647 w 147"/>
              <a:gd name="T19" fmla="*/ 0 h 53"/>
              <a:gd name="T20" fmla="*/ 2147483647 w 147"/>
              <a:gd name="T21" fmla="*/ 2147483647 h 53"/>
              <a:gd name="T22" fmla="*/ 2147483647 w 147"/>
              <a:gd name="T23" fmla="*/ 2147483647 h 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7"/>
              <a:gd name="T37" fmla="*/ 0 h 53"/>
              <a:gd name="T38" fmla="*/ 147 w 147"/>
              <a:gd name="T39" fmla="*/ 53 h 5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7" h="53">
                <a:moveTo>
                  <a:pt x="0" y="53"/>
                </a:moveTo>
                <a:lnTo>
                  <a:pt x="0" y="53"/>
                </a:lnTo>
                <a:lnTo>
                  <a:pt x="10" y="41"/>
                </a:lnTo>
                <a:lnTo>
                  <a:pt x="19" y="29"/>
                </a:lnTo>
                <a:lnTo>
                  <a:pt x="34" y="16"/>
                </a:lnTo>
                <a:lnTo>
                  <a:pt x="53" y="7"/>
                </a:lnTo>
                <a:lnTo>
                  <a:pt x="65" y="2"/>
                </a:lnTo>
                <a:lnTo>
                  <a:pt x="80" y="0"/>
                </a:lnTo>
                <a:lnTo>
                  <a:pt x="94" y="0"/>
                </a:lnTo>
                <a:lnTo>
                  <a:pt x="111" y="0"/>
                </a:lnTo>
                <a:lnTo>
                  <a:pt x="128" y="4"/>
                </a:lnTo>
                <a:lnTo>
                  <a:pt x="147" y="9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70" name="Freeform 162"/>
          <p:cNvSpPr>
            <a:spLocks/>
          </p:cNvSpPr>
          <p:nvPr/>
        </p:nvSpPr>
        <p:spPr bwMode="auto">
          <a:xfrm>
            <a:off x="2097088" y="5446713"/>
            <a:ext cx="231775" cy="82550"/>
          </a:xfrm>
          <a:custGeom>
            <a:avLst/>
            <a:gdLst>
              <a:gd name="T0" fmla="*/ 0 w 147"/>
              <a:gd name="T1" fmla="*/ 2147483647 h 53"/>
              <a:gd name="T2" fmla="*/ 0 w 147"/>
              <a:gd name="T3" fmla="*/ 2147483647 h 53"/>
              <a:gd name="T4" fmla="*/ 2147483647 w 147"/>
              <a:gd name="T5" fmla="*/ 2147483647 h 53"/>
              <a:gd name="T6" fmla="*/ 2147483647 w 147"/>
              <a:gd name="T7" fmla="*/ 2147483647 h 53"/>
              <a:gd name="T8" fmla="*/ 2147483647 w 147"/>
              <a:gd name="T9" fmla="*/ 2147483647 h 53"/>
              <a:gd name="T10" fmla="*/ 2147483647 w 147"/>
              <a:gd name="T11" fmla="*/ 2147483647 h 53"/>
              <a:gd name="T12" fmla="*/ 2147483647 w 147"/>
              <a:gd name="T13" fmla="*/ 2147483647 h 53"/>
              <a:gd name="T14" fmla="*/ 2147483647 w 147"/>
              <a:gd name="T15" fmla="*/ 0 h 53"/>
              <a:gd name="T16" fmla="*/ 2147483647 w 147"/>
              <a:gd name="T17" fmla="*/ 0 h 53"/>
              <a:gd name="T18" fmla="*/ 2147483647 w 147"/>
              <a:gd name="T19" fmla="*/ 0 h 53"/>
              <a:gd name="T20" fmla="*/ 2147483647 w 147"/>
              <a:gd name="T21" fmla="*/ 2147483647 h 53"/>
              <a:gd name="T22" fmla="*/ 2147483647 w 147"/>
              <a:gd name="T23" fmla="*/ 2147483647 h 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7"/>
              <a:gd name="T37" fmla="*/ 0 h 53"/>
              <a:gd name="T38" fmla="*/ 147 w 147"/>
              <a:gd name="T39" fmla="*/ 53 h 5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7" h="53">
                <a:moveTo>
                  <a:pt x="0" y="53"/>
                </a:moveTo>
                <a:lnTo>
                  <a:pt x="0" y="53"/>
                </a:lnTo>
                <a:lnTo>
                  <a:pt x="10" y="41"/>
                </a:lnTo>
                <a:lnTo>
                  <a:pt x="19" y="29"/>
                </a:lnTo>
                <a:lnTo>
                  <a:pt x="34" y="16"/>
                </a:lnTo>
                <a:lnTo>
                  <a:pt x="53" y="7"/>
                </a:lnTo>
                <a:lnTo>
                  <a:pt x="65" y="2"/>
                </a:lnTo>
                <a:lnTo>
                  <a:pt x="80" y="0"/>
                </a:lnTo>
                <a:lnTo>
                  <a:pt x="94" y="0"/>
                </a:lnTo>
                <a:lnTo>
                  <a:pt x="111" y="0"/>
                </a:lnTo>
                <a:lnTo>
                  <a:pt x="128" y="4"/>
                </a:lnTo>
                <a:lnTo>
                  <a:pt x="147" y="9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71" name="Freeform 163"/>
          <p:cNvSpPr>
            <a:spLocks/>
          </p:cNvSpPr>
          <p:nvPr/>
        </p:nvSpPr>
        <p:spPr bwMode="auto">
          <a:xfrm>
            <a:off x="2252663" y="5386388"/>
            <a:ext cx="228600" cy="136525"/>
          </a:xfrm>
          <a:custGeom>
            <a:avLst/>
            <a:gdLst>
              <a:gd name="T0" fmla="*/ 2147483647 w 143"/>
              <a:gd name="T1" fmla="*/ 2147483647 h 85"/>
              <a:gd name="T2" fmla="*/ 0 w 143"/>
              <a:gd name="T3" fmla="*/ 2147483647 h 85"/>
              <a:gd name="T4" fmla="*/ 2147483647 w 143"/>
              <a:gd name="T5" fmla="*/ 2147483647 h 85"/>
              <a:gd name="T6" fmla="*/ 2147483647 w 143"/>
              <a:gd name="T7" fmla="*/ 2147483647 h 85"/>
              <a:gd name="T8" fmla="*/ 2147483647 w 143"/>
              <a:gd name="T9" fmla="*/ 2147483647 h 85"/>
              <a:gd name="T10" fmla="*/ 2147483647 w 143"/>
              <a:gd name="T11" fmla="*/ 2147483647 h 85"/>
              <a:gd name="T12" fmla="*/ 2147483647 w 143"/>
              <a:gd name="T13" fmla="*/ 2147483647 h 85"/>
              <a:gd name="T14" fmla="*/ 2147483647 w 143"/>
              <a:gd name="T15" fmla="*/ 2147483647 h 85"/>
              <a:gd name="T16" fmla="*/ 2147483647 w 143"/>
              <a:gd name="T17" fmla="*/ 0 h 85"/>
              <a:gd name="T18" fmla="*/ 2147483647 w 143"/>
              <a:gd name="T19" fmla="*/ 0 h 85"/>
              <a:gd name="T20" fmla="*/ 2147483647 w 143"/>
              <a:gd name="T21" fmla="*/ 2147483647 h 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3"/>
              <a:gd name="T34" fmla="*/ 0 h 85"/>
              <a:gd name="T35" fmla="*/ 143 w 143"/>
              <a:gd name="T36" fmla="*/ 85 h 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3" h="85">
                <a:moveTo>
                  <a:pt x="39" y="46"/>
                </a:moveTo>
                <a:lnTo>
                  <a:pt x="0" y="78"/>
                </a:lnTo>
                <a:lnTo>
                  <a:pt x="2" y="78"/>
                </a:lnTo>
                <a:lnTo>
                  <a:pt x="63" y="80"/>
                </a:lnTo>
                <a:lnTo>
                  <a:pt x="143" y="85"/>
                </a:lnTo>
                <a:lnTo>
                  <a:pt x="80" y="39"/>
                </a:lnTo>
                <a:lnTo>
                  <a:pt x="31" y="0"/>
                </a:lnTo>
                <a:lnTo>
                  <a:pt x="29" y="0"/>
                </a:lnTo>
                <a:lnTo>
                  <a:pt x="39" y="46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72" name="Freeform 164"/>
          <p:cNvSpPr>
            <a:spLocks/>
          </p:cNvSpPr>
          <p:nvPr/>
        </p:nvSpPr>
        <p:spPr bwMode="auto">
          <a:xfrm>
            <a:off x="2097088" y="5446713"/>
            <a:ext cx="231775" cy="82550"/>
          </a:xfrm>
          <a:custGeom>
            <a:avLst/>
            <a:gdLst>
              <a:gd name="T0" fmla="*/ 0 w 147"/>
              <a:gd name="T1" fmla="*/ 2147483647 h 53"/>
              <a:gd name="T2" fmla="*/ 0 w 147"/>
              <a:gd name="T3" fmla="*/ 2147483647 h 53"/>
              <a:gd name="T4" fmla="*/ 2147483647 w 147"/>
              <a:gd name="T5" fmla="*/ 2147483647 h 53"/>
              <a:gd name="T6" fmla="*/ 2147483647 w 147"/>
              <a:gd name="T7" fmla="*/ 2147483647 h 53"/>
              <a:gd name="T8" fmla="*/ 2147483647 w 147"/>
              <a:gd name="T9" fmla="*/ 2147483647 h 53"/>
              <a:gd name="T10" fmla="*/ 2147483647 w 147"/>
              <a:gd name="T11" fmla="*/ 2147483647 h 53"/>
              <a:gd name="T12" fmla="*/ 2147483647 w 147"/>
              <a:gd name="T13" fmla="*/ 2147483647 h 53"/>
              <a:gd name="T14" fmla="*/ 2147483647 w 147"/>
              <a:gd name="T15" fmla="*/ 0 h 53"/>
              <a:gd name="T16" fmla="*/ 2147483647 w 147"/>
              <a:gd name="T17" fmla="*/ 0 h 53"/>
              <a:gd name="T18" fmla="*/ 2147483647 w 147"/>
              <a:gd name="T19" fmla="*/ 0 h 53"/>
              <a:gd name="T20" fmla="*/ 2147483647 w 147"/>
              <a:gd name="T21" fmla="*/ 2147483647 h 53"/>
              <a:gd name="T22" fmla="*/ 2147483647 w 147"/>
              <a:gd name="T23" fmla="*/ 2147483647 h 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7"/>
              <a:gd name="T37" fmla="*/ 0 h 53"/>
              <a:gd name="T38" fmla="*/ 147 w 147"/>
              <a:gd name="T39" fmla="*/ 53 h 5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7" h="53">
                <a:moveTo>
                  <a:pt x="0" y="53"/>
                </a:moveTo>
                <a:lnTo>
                  <a:pt x="0" y="53"/>
                </a:lnTo>
                <a:lnTo>
                  <a:pt x="10" y="41"/>
                </a:lnTo>
                <a:lnTo>
                  <a:pt x="19" y="29"/>
                </a:lnTo>
                <a:lnTo>
                  <a:pt x="34" y="16"/>
                </a:lnTo>
                <a:lnTo>
                  <a:pt x="53" y="7"/>
                </a:lnTo>
                <a:lnTo>
                  <a:pt x="65" y="2"/>
                </a:lnTo>
                <a:lnTo>
                  <a:pt x="80" y="0"/>
                </a:lnTo>
                <a:lnTo>
                  <a:pt x="94" y="0"/>
                </a:lnTo>
                <a:lnTo>
                  <a:pt x="111" y="0"/>
                </a:lnTo>
                <a:lnTo>
                  <a:pt x="128" y="4"/>
                </a:lnTo>
                <a:lnTo>
                  <a:pt x="147" y="9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73" name="Freeform 165"/>
          <p:cNvSpPr>
            <a:spLocks/>
          </p:cNvSpPr>
          <p:nvPr/>
        </p:nvSpPr>
        <p:spPr bwMode="auto">
          <a:xfrm>
            <a:off x="2684463" y="5195888"/>
            <a:ext cx="266700" cy="73025"/>
          </a:xfrm>
          <a:custGeom>
            <a:avLst/>
            <a:gdLst>
              <a:gd name="T0" fmla="*/ 0 w 169"/>
              <a:gd name="T1" fmla="*/ 0 h 46"/>
              <a:gd name="T2" fmla="*/ 0 w 169"/>
              <a:gd name="T3" fmla="*/ 0 h 46"/>
              <a:gd name="T4" fmla="*/ 2147483647 w 169"/>
              <a:gd name="T5" fmla="*/ 2147483647 h 46"/>
              <a:gd name="T6" fmla="*/ 2147483647 w 169"/>
              <a:gd name="T7" fmla="*/ 2147483647 h 46"/>
              <a:gd name="T8" fmla="*/ 2147483647 w 169"/>
              <a:gd name="T9" fmla="*/ 2147483647 h 46"/>
              <a:gd name="T10" fmla="*/ 2147483647 w 169"/>
              <a:gd name="T11" fmla="*/ 2147483647 h 46"/>
              <a:gd name="T12" fmla="*/ 2147483647 w 169"/>
              <a:gd name="T13" fmla="*/ 2147483647 h 46"/>
              <a:gd name="T14" fmla="*/ 2147483647 w 169"/>
              <a:gd name="T15" fmla="*/ 2147483647 h 46"/>
              <a:gd name="T16" fmla="*/ 2147483647 w 169"/>
              <a:gd name="T17" fmla="*/ 2147483647 h 46"/>
              <a:gd name="T18" fmla="*/ 2147483647 w 169"/>
              <a:gd name="T19" fmla="*/ 2147483647 h 46"/>
              <a:gd name="T20" fmla="*/ 2147483647 w 169"/>
              <a:gd name="T21" fmla="*/ 2147483647 h 46"/>
              <a:gd name="T22" fmla="*/ 2147483647 w 169"/>
              <a:gd name="T23" fmla="*/ 2147483647 h 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9"/>
              <a:gd name="T37" fmla="*/ 0 h 46"/>
              <a:gd name="T38" fmla="*/ 169 w 169"/>
              <a:gd name="T39" fmla="*/ 46 h 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9" h="46">
                <a:moveTo>
                  <a:pt x="0" y="0"/>
                </a:moveTo>
                <a:lnTo>
                  <a:pt x="0" y="0"/>
                </a:lnTo>
                <a:lnTo>
                  <a:pt x="12" y="12"/>
                </a:lnTo>
                <a:lnTo>
                  <a:pt x="26" y="22"/>
                </a:lnTo>
                <a:lnTo>
                  <a:pt x="46" y="34"/>
                </a:lnTo>
                <a:lnTo>
                  <a:pt x="70" y="41"/>
                </a:lnTo>
                <a:lnTo>
                  <a:pt x="82" y="46"/>
                </a:lnTo>
                <a:lnTo>
                  <a:pt x="99" y="46"/>
                </a:lnTo>
                <a:lnTo>
                  <a:pt x="114" y="46"/>
                </a:lnTo>
                <a:lnTo>
                  <a:pt x="130" y="44"/>
                </a:lnTo>
                <a:lnTo>
                  <a:pt x="150" y="37"/>
                </a:lnTo>
                <a:lnTo>
                  <a:pt x="169" y="29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74" name="Freeform 166"/>
          <p:cNvSpPr>
            <a:spLocks/>
          </p:cNvSpPr>
          <p:nvPr/>
        </p:nvSpPr>
        <p:spPr bwMode="auto">
          <a:xfrm>
            <a:off x="5484813" y="5202238"/>
            <a:ext cx="184150" cy="101600"/>
          </a:xfrm>
          <a:custGeom>
            <a:avLst/>
            <a:gdLst>
              <a:gd name="T0" fmla="*/ 0 w 116"/>
              <a:gd name="T1" fmla="*/ 2147483647 h 63"/>
              <a:gd name="T2" fmla="*/ 0 w 116"/>
              <a:gd name="T3" fmla="*/ 2147483647 h 63"/>
              <a:gd name="T4" fmla="*/ 2147483647 w 116"/>
              <a:gd name="T5" fmla="*/ 2147483647 h 63"/>
              <a:gd name="T6" fmla="*/ 2147483647 w 116"/>
              <a:gd name="T7" fmla="*/ 2147483647 h 63"/>
              <a:gd name="T8" fmla="*/ 2147483647 w 116"/>
              <a:gd name="T9" fmla="*/ 2147483647 h 63"/>
              <a:gd name="T10" fmla="*/ 2147483647 w 116"/>
              <a:gd name="T11" fmla="*/ 2147483647 h 63"/>
              <a:gd name="T12" fmla="*/ 2147483647 w 116"/>
              <a:gd name="T13" fmla="*/ 2147483647 h 63"/>
              <a:gd name="T14" fmla="*/ 2147483647 w 116"/>
              <a:gd name="T15" fmla="*/ 2147483647 h 63"/>
              <a:gd name="T16" fmla="*/ 2147483647 w 116"/>
              <a:gd name="T17" fmla="*/ 0 h 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"/>
              <a:gd name="T28" fmla="*/ 0 h 63"/>
              <a:gd name="T29" fmla="*/ 116 w 116"/>
              <a:gd name="T30" fmla="*/ 63 h 6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" h="63">
                <a:moveTo>
                  <a:pt x="0" y="63"/>
                </a:moveTo>
                <a:lnTo>
                  <a:pt x="0" y="63"/>
                </a:lnTo>
                <a:lnTo>
                  <a:pt x="10" y="63"/>
                </a:lnTo>
                <a:lnTo>
                  <a:pt x="22" y="63"/>
                </a:lnTo>
                <a:lnTo>
                  <a:pt x="36" y="58"/>
                </a:lnTo>
                <a:lnTo>
                  <a:pt x="53" y="51"/>
                </a:lnTo>
                <a:lnTo>
                  <a:pt x="73" y="41"/>
                </a:lnTo>
                <a:lnTo>
                  <a:pt x="94" y="24"/>
                </a:lnTo>
                <a:lnTo>
                  <a:pt x="116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75" name="Freeform 167"/>
          <p:cNvSpPr>
            <a:spLocks/>
          </p:cNvSpPr>
          <p:nvPr/>
        </p:nvSpPr>
        <p:spPr bwMode="auto">
          <a:xfrm>
            <a:off x="5484813" y="5202238"/>
            <a:ext cx="184150" cy="101600"/>
          </a:xfrm>
          <a:custGeom>
            <a:avLst/>
            <a:gdLst>
              <a:gd name="T0" fmla="*/ 0 w 116"/>
              <a:gd name="T1" fmla="*/ 2147483647 h 63"/>
              <a:gd name="T2" fmla="*/ 0 w 116"/>
              <a:gd name="T3" fmla="*/ 2147483647 h 63"/>
              <a:gd name="T4" fmla="*/ 2147483647 w 116"/>
              <a:gd name="T5" fmla="*/ 2147483647 h 63"/>
              <a:gd name="T6" fmla="*/ 2147483647 w 116"/>
              <a:gd name="T7" fmla="*/ 2147483647 h 63"/>
              <a:gd name="T8" fmla="*/ 2147483647 w 116"/>
              <a:gd name="T9" fmla="*/ 2147483647 h 63"/>
              <a:gd name="T10" fmla="*/ 2147483647 w 116"/>
              <a:gd name="T11" fmla="*/ 2147483647 h 63"/>
              <a:gd name="T12" fmla="*/ 2147483647 w 116"/>
              <a:gd name="T13" fmla="*/ 2147483647 h 63"/>
              <a:gd name="T14" fmla="*/ 2147483647 w 116"/>
              <a:gd name="T15" fmla="*/ 2147483647 h 63"/>
              <a:gd name="T16" fmla="*/ 2147483647 w 116"/>
              <a:gd name="T17" fmla="*/ 0 h 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"/>
              <a:gd name="T28" fmla="*/ 0 h 63"/>
              <a:gd name="T29" fmla="*/ 116 w 116"/>
              <a:gd name="T30" fmla="*/ 63 h 6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" h="63">
                <a:moveTo>
                  <a:pt x="0" y="63"/>
                </a:moveTo>
                <a:lnTo>
                  <a:pt x="0" y="63"/>
                </a:lnTo>
                <a:lnTo>
                  <a:pt x="10" y="63"/>
                </a:lnTo>
                <a:lnTo>
                  <a:pt x="22" y="63"/>
                </a:lnTo>
                <a:lnTo>
                  <a:pt x="36" y="58"/>
                </a:lnTo>
                <a:lnTo>
                  <a:pt x="53" y="51"/>
                </a:lnTo>
                <a:lnTo>
                  <a:pt x="73" y="41"/>
                </a:lnTo>
                <a:lnTo>
                  <a:pt x="94" y="24"/>
                </a:lnTo>
                <a:lnTo>
                  <a:pt x="116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76" name="Freeform 168"/>
          <p:cNvSpPr>
            <a:spLocks/>
          </p:cNvSpPr>
          <p:nvPr/>
        </p:nvSpPr>
        <p:spPr bwMode="auto">
          <a:xfrm>
            <a:off x="5484813" y="5202238"/>
            <a:ext cx="184150" cy="101600"/>
          </a:xfrm>
          <a:custGeom>
            <a:avLst/>
            <a:gdLst>
              <a:gd name="T0" fmla="*/ 0 w 116"/>
              <a:gd name="T1" fmla="*/ 2147483647 h 63"/>
              <a:gd name="T2" fmla="*/ 0 w 116"/>
              <a:gd name="T3" fmla="*/ 2147483647 h 63"/>
              <a:gd name="T4" fmla="*/ 2147483647 w 116"/>
              <a:gd name="T5" fmla="*/ 2147483647 h 63"/>
              <a:gd name="T6" fmla="*/ 2147483647 w 116"/>
              <a:gd name="T7" fmla="*/ 2147483647 h 63"/>
              <a:gd name="T8" fmla="*/ 2147483647 w 116"/>
              <a:gd name="T9" fmla="*/ 2147483647 h 63"/>
              <a:gd name="T10" fmla="*/ 2147483647 w 116"/>
              <a:gd name="T11" fmla="*/ 2147483647 h 63"/>
              <a:gd name="T12" fmla="*/ 2147483647 w 116"/>
              <a:gd name="T13" fmla="*/ 2147483647 h 63"/>
              <a:gd name="T14" fmla="*/ 2147483647 w 116"/>
              <a:gd name="T15" fmla="*/ 2147483647 h 63"/>
              <a:gd name="T16" fmla="*/ 2147483647 w 116"/>
              <a:gd name="T17" fmla="*/ 0 h 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"/>
              <a:gd name="T28" fmla="*/ 0 h 63"/>
              <a:gd name="T29" fmla="*/ 116 w 116"/>
              <a:gd name="T30" fmla="*/ 63 h 6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" h="63">
                <a:moveTo>
                  <a:pt x="0" y="63"/>
                </a:moveTo>
                <a:lnTo>
                  <a:pt x="0" y="63"/>
                </a:lnTo>
                <a:lnTo>
                  <a:pt x="10" y="63"/>
                </a:lnTo>
                <a:lnTo>
                  <a:pt x="22" y="63"/>
                </a:lnTo>
                <a:lnTo>
                  <a:pt x="36" y="58"/>
                </a:lnTo>
                <a:lnTo>
                  <a:pt x="53" y="51"/>
                </a:lnTo>
                <a:lnTo>
                  <a:pt x="73" y="41"/>
                </a:lnTo>
                <a:lnTo>
                  <a:pt x="94" y="24"/>
                </a:lnTo>
                <a:lnTo>
                  <a:pt x="116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77" name="Freeform 169"/>
          <p:cNvSpPr>
            <a:spLocks/>
          </p:cNvSpPr>
          <p:nvPr/>
        </p:nvSpPr>
        <p:spPr bwMode="auto">
          <a:xfrm>
            <a:off x="5583238" y="5075238"/>
            <a:ext cx="184150" cy="212725"/>
          </a:xfrm>
          <a:custGeom>
            <a:avLst/>
            <a:gdLst>
              <a:gd name="T0" fmla="*/ 2147483647 w 116"/>
              <a:gd name="T1" fmla="*/ 2147483647 h 133"/>
              <a:gd name="T2" fmla="*/ 0 w 116"/>
              <a:gd name="T3" fmla="*/ 2147483647 h 133"/>
              <a:gd name="T4" fmla="*/ 0 w 116"/>
              <a:gd name="T5" fmla="*/ 2147483647 h 133"/>
              <a:gd name="T6" fmla="*/ 0 w 116"/>
              <a:gd name="T7" fmla="*/ 2147483647 h 133"/>
              <a:gd name="T8" fmla="*/ 2147483647 w 116"/>
              <a:gd name="T9" fmla="*/ 2147483647 h 133"/>
              <a:gd name="T10" fmla="*/ 2147483647 w 116"/>
              <a:gd name="T11" fmla="*/ 0 h 133"/>
              <a:gd name="T12" fmla="*/ 2147483647 w 116"/>
              <a:gd name="T13" fmla="*/ 0 h 133"/>
              <a:gd name="T14" fmla="*/ 2147483647 w 116"/>
              <a:gd name="T15" fmla="*/ 2147483647 h 133"/>
              <a:gd name="T16" fmla="*/ 2147483647 w 116"/>
              <a:gd name="T17" fmla="*/ 2147483647 h 133"/>
              <a:gd name="T18" fmla="*/ 2147483647 w 116"/>
              <a:gd name="T19" fmla="*/ 2147483647 h 133"/>
              <a:gd name="T20" fmla="*/ 2147483647 w 116"/>
              <a:gd name="T21" fmla="*/ 2147483647 h 1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6"/>
              <a:gd name="T34" fmla="*/ 0 h 133"/>
              <a:gd name="T35" fmla="*/ 116 w 116"/>
              <a:gd name="T36" fmla="*/ 133 h 1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6" h="133">
                <a:moveTo>
                  <a:pt x="46" y="87"/>
                </a:moveTo>
                <a:lnTo>
                  <a:pt x="0" y="83"/>
                </a:lnTo>
                <a:lnTo>
                  <a:pt x="0" y="80"/>
                </a:lnTo>
                <a:lnTo>
                  <a:pt x="50" y="46"/>
                </a:lnTo>
                <a:lnTo>
                  <a:pt x="116" y="0"/>
                </a:lnTo>
                <a:lnTo>
                  <a:pt x="87" y="75"/>
                </a:lnTo>
                <a:lnTo>
                  <a:pt x="65" y="133"/>
                </a:lnTo>
                <a:lnTo>
                  <a:pt x="62" y="133"/>
                </a:lnTo>
                <a:lnTo>
                  <a:pt x="46" y="87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78" name="Freeform 170"/>
          <p:cNvSpPr>
            <a:spLocks/>
          </p:cNvSpPr>
          <p:nvPr/>
        </p:nvSpPr>
        <p:spPr bwMode="auto">
          <a:xfrm>
            <a:off x="5484813" y="5202238"/>
            <a:ext cx="184150" cy="101600"/>
          </a:xfrm>
          <a:custGeom>
            <a:avLst/>
            <a:gdLst>
              <a:gd name="T0" fmla="*/ 0 w 116"/>
              <a:gd name="T1" fmla="*/ 2147483647 h 63"/>
              <a:gd name="T2" fmla="*/ 0 w 116"/>
              <a:gd name="T3" fmla="*/ 2147483647 h 63"/>
              <a:gd name="T4" fmla="*/ 2147483647 w 116"/>
              <a:gd name="T5" fmla="*/ 2147483647 h 63"/>
              <a:gd name="T6" fmla="*/ 2147483647 w 116"/>
              <a:gd name="T7" fmla="*/ 2147483647 h 63"/>
              <a:gd name="T8" fmla="*/ 2147483647 w 116"/>
              <a:gd name="T9" fmla="*/ 2147483647 h 63"/>
              <a:gd name="T10" fmla="*/ 2147483647 w 116"/>
              <a:gd name="T11" fmla="*/ 2147483647 h 63"/>
              <a:gd name="T12" fmla="*/ 2147483647 w 116"/>
              <a:gd name="T13" fmla="*/ 2147483647 h 63"/>
              <a:gd name="T14" fmla="*/ 2147483647 w 116"/>
              <a:gd name="T15" fmla="*/ 2147483647 h 63"/>
              <a:gd name="T16" fmla="*/ 2147483647 w 116"/>
              <a:gd name="T17" fmla="*/ 0 h 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"/>
              <a:gd name="T28" fmla="*/ 0 h 63"/>
              <a:gd name="T29" fmla="*/ 116 w 116"/>
              <a:gd name="T30" fmla="*/ 63 h 6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" h="63">
                <a:moveTo>
                  <a:pt x="0" y="63"/>
                </a:moveTo>
                <a:lnTo>
                  <a:pt x="0" y="63"/>
                </a:lnTo>
                <a:lnTo>
                  <a:pt x="10" y="63"/>
                </a:lnTo>
                <a:lnTo>
                  <a:pt x="22" y="63"/>
                </a:lnTo>
                <a:lnTo>
                  <a:pt x="36" y="58"/>
                </a:lnTo>
                <a:lnTo>
                  <a:pt x="53" y="51"/>
                </a:lnTo>
                <a:lnTo>
                  <a:pt x="73" y="41"/>
                </a:lnTo>
                <a:lnTo>
                  <a:pt x="94" y="24"/>
                </a:lnTo>
                <a:lnTo>
                  <a:pt x="116" y="0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79" name="Freeform 171"/>
          <p:cNvSpPr>
            <a:spLocks/>
          </p:cNvSpPr>
          <p:nvPr/>
        </p:nvSpPr>
        <p:spPr bwMode="auto">
          <a:xfrm>
            <a:off x="5621338" y="4589463"/>
            <a:ext cx="171450" cy="117475"/>
          </a:xfrm>
          <a:custGeom>
            <a:avLst/>
            <a:gdLst>
              <a:gd name="T0" fmla="*/ 0 w 109"/>
              <a:gd name="T1" fmla="*/ 2147483647 h 75"/>
              <a:gd name="T2" fmla="*/ 0 w 109"/>
              <a:gd name="T3" fmla="*/ 2147483647 h 75"/>
              <a:gd name="T4" fmla="*/ 2147483647 w 109"/>
              <a:gd name="T5" fmla="*/ 2147483647 h 75"/>
              <a:gd name="T6" fmla="*/ 2147483647 w 109"/>
              <a:gd name="T7" fmla="*/ 2147483647 h 75"/>
              <a:gd name="T8" fmla="*/ 2147483647 w 109"/>
              <a:gd name="T9" fmla="*/ 2147483647 h 75"/>
              <a:gd name="T10" fmla="*/ 2147483647 w 109"/>
              <a:gd name="T11" fmla="*/ 2147483647 h 75"/>
              <a:gd name="T12" fmla="*/ 2147483647 w 109"/>
              <a:gd name="T13" fmla="*/ 2147483647 h 75"/>
              <a:gd name="T14" fmla="*/ 2147483647 w 109"/>
              <a:gd name="T15" fmla="*/ 2147483647 h 75"/>
              <a:gd name="T16" fmla="*/ 2147483647 w 109"/>
              <a:gd name="T17" fmla="*/ 0 h 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9"/>
              <a:gd name="T28" fmla="*/ 0 h 75"/>
              <a:gd name="T29" fmla="*/ 109 w 109"/>
              <a:gd name="T30" fmla="*/ 75 h 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9" h="75">
                <a:moveTo>
                  <a:pt x="0" y="75"/>
                </a:moveTo>
                <a:lnTo>
                  <a:pt x="0" y="75"/>
                </a:lnTo>
                <a:lnTo>
                  <a:pt x="9" y="75"/>
                </a:lnTo>
                <a:lnTo>
                  <a:pt x="22" y="73"/>
                </a:lnTo>
                <a:lnTo>
                  <a:pt x="36" y="68"/>
                </a:lnTo>
                <a:lnTo>
                  <a:pt x="51" y="61"/>
                </a:lnTo>
                <a:lnTo>
                  <a:pt x="70" y="46"/>
                </a:lnTo>
                <a:lnTo>
                  <a:pt x="89" y="27"/>
                </a:lnTo>
                <a:lnTo>
                  <a:pt x="109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0" name="Freeform 172"/>
          <p:cNvSpPr>
            <a:spLocks/>
          </p:cNvSpPr>
          <p:nvPr/>
        </p:nvSpPr>
        <p:spPr bwMode="auto">
          <a:xfrm>
            <a:off x="5621338" y="4589463"/>
            <a:ext cx="171450" cy="117475"/>
          </a:xfrm>
          <a:custGeom>
            <a:avLst/>
            <a:gdLst>
              <a:gd name="T0" fmla="*/ 0 w 109"/>
              <a:gd name="T1" fmla="*/ 2147483647 h 75"/>
              <a:gd name="T2" fmla="*/ 0 w 109"/>
              <a:gd name="T3" fmla="*/ 2147483647 h 75"/>
              <a:gd name="T4" fmla="*/ 2147483647 w 109"/>
              <a:gd name="T5" fmla="*/ 2147483647 h 75"/>
              <a:gd name="T6" fmla="*/ 2147483647 w 109"/>
              <a:gd name="T7" fmla="*/ 2147483647 h 75"/>
              <a:gd name="T8" fmla="*/ 2147483647 w 109"/>
              <a:gd name="T9" fmla="*/ 2147483647 h 75"/>
              <a:gd name="T10" fmla="*/ 2147483647 w 109"/>
              <a:gd name="T11" fmla="*/ 2147483647 h 75"/>
              <a:gd name="T12" fmla="*/ 2147483647 w 109"/>
              <a:gd name="T13" fmla="*/ 2147483647 h 75"/>
              <a:gd name="T14" fmla="*/ 2147483647 w 109"/>
              <a:gd name="T15" fmla="*/ 2147483647 h 75"/>
              <a:gd name="T16" fmla="*/ 2147483647 w 109"/>
              <a:gd name="T17" fmla="*/ 0 h 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9"/>
              <a:gd name="T28" fmla="*/ 0 h 75"/>
              <a:gd name="T29" fmla="*/ 109 w 109"/>
              <a:gd name="T30" fmla="*/ 75 h 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9" h="75">
                <a:moveTo>
                  <a:pt x="0" y="75"/>
                </a:moveTo>
                <a:lnTo>
                  <a:pt x="0" y="75"/>
                </a:lnTo>
                <a:lnTo>
                  <a:pt x="9" y="75"/>
                </a:lnTo>
                <a:lnTo>
                  <a:pt x="22" y="73"/>
                </a:lnTo>
                <a:lnTo>
                  <a:pt x="36" y="68"/>
                </a:lnTo>
                <a:lnTo>
                  <a:pt x="51" y="61"/>
                </a:lnTo>
                <a:lnTo>
                  <a:pt x="70" y="46"/>
                </a:lnTo>
                <a:lnTo>
                  <a:pt x="89" y="27"/>
                </a:lnTo>
                <a:lnTo>
                  <a:pt x="109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1" name="Freeform 173"/>
          <p:cNvSpPr>
            <a:spLocks/>
          </p:cNvSpPr>
          <p:nvPr/>
        </p:nvSpPr>
        <p:spPr bwMode="auto">
          <a:xfrm>
            <a:off x="5621338" y="4589463"/>
            <a:ext cx="171450" cy="117475"/>
          </a:xfrm>
          <a:custGeom>
            <a:avLst/>
            <a:gdLst>
              <a:gd name="T0" fmla="*/ 0 w 109"/>
              <a:gd name="T1" fmla="*/ 2147483647 h 75"/>
              <a:gd name="T2" fmla="*/ 0 w 109"/>
              <a:gd name="T3" fmla="*/ 2147483647 h 75"/>
              <a:gd name="T4" fmla="*/ 2147483647 w 109"/>
              <a:gd name="T5" fmla="*/ 2147483647 h 75"/>
              <a:gd name="T6" fmla="*/ 2147483647 w 109"/>
              <a:gd name="T7" fmla="*/ 2147483647 h 75"/>
              <a:gd name="T8" fmla="*/ 2147483647 w 109"/>
              <a:gd name="T9" fmla="*/ 2147483647 h 75"/>
              <a:gd name="T10" fmla="*/ 2147483647 w 109"/>
              <a:gd name="T11" fmla="*/ 2147483647 h 75"/>
              <a:gd name="T12" fmla="*/ 2147483647 w 109"/>
              <a:gd name="T13" fmla="*/ 2147483647 h 75"/>
              <a:gd name="T14" fmla="*/ 2147483647 w 109"/>
              <a:gd name="T15" fmla="*/ 2147483647 h 75"/>
              <a:gd name="T16" fmla="*/ 2147483647 w 109"/>
              <a:gd name="T17" fmla="*/ 0 h 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9"/>
              <a:gd name="T28" fmla="*/ 0 h 75"/>
              <a:gd name="T29" fmla="*/ 109 w 109"/>
              <a:gd name="T30" fmla="*/ 75 h 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9" h="75">
                <a:moveTo>
                  <a:pt x="0" y="75"/>
                </a:moveTo>
                <a:lnTo>
                  <a:pt x="0" y="75"/>
                </a:lnTo>
                <a:lnTo>
                  <a:pt x="9" y="75"/>
                </a:lnTo>
                <a:lnTo>
                  <a:pt x="22" y="73"/>
                </a:lnTo>
                <a:lnTo>
                  <a:pt x="36" y="68"/>
                </a:lnTo>
                <a:lnTo>
                  <a:pt x="51" y="61"/>
                </a:lnTo>
                <a:lnTo>
                  <a:pt x="70" y="46"/>
                </a:lnTo>
                <a:lnTo>
                  <a:pt x="89" y="27"/>
                </a:lnTo>
                <a:lnTo>
                  <a:pt x="109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2" name="Freeform 174"/>
          <p:cNvSpPr>
            <a:spLocks/>
          </p:cNvSpPr>
          <p:nvPr/>
        </p:nvSpPr>
        <p:spPr bwMode="auto">
          <a:xfrm>
            <a:off x="5703888" y="4456113"/>
            <a:ext cx="174625" cy="212725"/>
          </a:xfrm>
          <a:custGeom>
            <a:avLst/>
            <a:gdLst>
              <a:gd name="T0" fmla="*/ 2147483647 w 109"/>
              <a:gd name="T1" fmla="*/ 2147483647 h 135"/>
              <a:gd name="T2" fmla="*/ 0 w 109"/>
              <a:gd name="T3" fmla="*/ 2147483647 h 135"/>
              <a:gd name="T4" fmla="*/ 0 w 109"/>
              <a:gd name="T5" fmla="*/ 2147483647 h 135"/>
              <a:gd name="T6" fmla="*/ 0 w 109"/>
              <a:gd name="T7" fmla="*/ 2147483647 h 135"/>
              <a:gd name="T8" fmla="*/ 2147483647 w 109"/>
              <a:gd name="T9" fmla="*/ 2147483647 h 135"/>
              <a:gd name="T10" fmla="*/ 2147483647 w 109"/>
              <a:gd name="T11" fmla="*/ 0 h 135"/>
              <a:gd name="T12" fmla="*/ 2147483647 w 109"/>
              <a:gd name="T13" fmla="*/ 0 h 135"/>
              <a:gd name="T14" fmla="*/ 2147483647 w 109"/>
              <a:gd name="T15" fmla="*/ 2147483647 h 135"/>
              <a:gd name="T16" fmla="*/ 2147483647 w 109"/>
              <a:gd name="T17" fmla="*/ 2147483647 h 135"/>
              <a:gd name="T18" fmla="*/ 2147483647 w 109"/>
              <a:gd name="T19" fmla="*/ 2147483647 h 135"/>
              <a:gd name="T20" fmla="*/ 2147483647 w 109"/>
              <a:gd name="T21" fmla="*/ 2147483647 h 1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9"/>
              <a:gd name="T34" fmla="*/ 0 h 135"/>
              <a:gd name="T35" fmla="*/ 109 w 109"/>
              <a:gd name="T36" fmla="*/ 135 h 13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9" h="135">
                <a:moveTo>
                  <a:pt x="48" y="94"/>
                </a:moveTo>
                <a:lnTo>
                  <a:pt x="0" y="92"/>
                </a:lnTo>
                <a:lnTo>
                  <a:pt x="48" y="50"/>
                </a:lnTo>
                <a:lnTo>
                  <a:pt x="109" y="0"/>
                </a:lnTo>
                <a:lnTo>
                  <a:pt x="87" y="75"/>
                </a:lnTo>
                <a:lnTo>
                  <a:pt x="70" y="135"/>
                </a:lnTo>
                <a:lnTo>
                  <a:pt x="48" y="94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3" name="Freeform 175"/>
          <p:cNvSpPr>
            <a:spLocks/>
          </p:cNvSpPr>
          <p:nvPr/>
        </p:nvSpPr>
        <p:spPr bwMode="auto">
          <a:xfrm>
            <a:off x="5621338" y="4589463"/>
            <a:ext cx="171450" cy="117475"/>
          </a:xfrm>
          <a:custGeom>
            <a:avLst/>
            <a:gdLst>
              <a:gd name="T0" fmla="*/ 0 w 109"/>
              <a:gd name="T1" fmla="*/ 2147483647 h 75"/>
              <a:gd name="T2" fmla="*/ 0 w 109"/>
              <a:gd name="T3" fmla="*/ 2147483647 h 75"/>
              <a:gd name="T4" fmla="*/ 2147483647 w 109"/>
              <a:gd name="T5" fmla="*/ 2147483647 h 75"/>
              <a:gd name="T6" fmla="*/ 2147483647 w 109"/>
              <a:gd name="T7" fmla="*/ 2147483647 h 75"/>
              <a:gd name="T8" fmla="*/ 2147483647 w 109"/>
              <a:gd name="T9" fmla="*/ 2147483647 h 75"/>
              <a:gd name="T10" fmla="*/ 2147483647 w 109"/>
              <a:gd name="T11" fmla="*/ 2147483647 h 75"/>
              <a:gd name="T12" fmla="*/ 2147483647 w 109"/>
              <a:gd name="T13" fmla="*/ 2147483647 h 75"/>
              <a:gd name="T14" fmla="*/ 2147483647 w 109"/>
              <a:gd name="T15" fmla="*/ 2147483647 h 75"/>
              <a:gd name="T16" fmla="*/ 2147483647 w 109"/>
              <a:gd name="T17" fmla="*/ 0 h 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9"/>
              <a:gd name="T28" fmla="*/ 0 h 75"/>
              <a:gd name="T29" fmla="*/ 109 w 109"/>
              <a:gd name="T30" fmla="*/ 75 h 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9" h="75">
                <a:moveTo>
                  <a:pt x="0" y="75"/>
                </a:moveTo>
                <a:lnTo>
                  <a:pt x="0" y="75"/>
                </a:lnTo>
                <a:lnTo>
                  <a:pt x="9" y="75"/>
                </a:lnTo>
                <a:lnTo>
                  <a:pt x="22" y="73"/>
                </a:lnTo>
                <a:lnTo>
                  <a:pt x="36" y="68"/>
                </a:lnTo>
                <a:lnTo>
                  <a:pt x="51" y="61"/>
                </a:lnTo>
                <a:lnTo>
                  <a:pt x="70" y="46"/>
                </a:lnTo>
                <a:lnTo>
                  <a:pt x="89" y="27"/>
                </a:lnTo>
                <a:lnTo>
                  <a:pt x="109" y="0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4" name="Freeform 176"/>
          <p:cNvSpPr>
            <a:spLocks/>
          </p:cNvSpPr>
          <p:nvPr/>
        </p:nvSpPr>
        <p:spPr bwMode="auto">
          <a:xfrm>
            <a:off x="4935538" y="4243388"/>
            <a:ext cx="107950" cy="238125"/>
          </a:xfrm>
          <a:custGeom>
            <a:avLst/>
            <a:gdLst>
              <a:gd name="T0" fmla="*/ 0 w 68"/>
              <a:gd name="T1" fmla="*/ 2147483647 h 150"/>
              <a:gd name="T2" fmla="*/ 0 w 68"/>
              <a:gd name="T3" fmla="*/ 2147483647 h 150"/>
              <a:gd name="T4" fmla="*/ 2147483647 w 68"/>
              <a:gd name="T5" fmla="*/ 2147483647 h 150"/>
              <a:gd name="T6" fmla="*/ 2147483647 w 68"/>
              <a:gd name="T7" fmla="*/ 2147483647 h 150"/>
              <a:gd name="T8" fmla="*/ 2147483647 w 68"/>
              <a:gd name="T9" fmla="*/ 2147483647 h 150"/>
              <a:gd name="T10" fmla="*/ 2147483647 w 68"/>
              <a:gd name="T11" fmla="*/ 2147483647 h 150"/>
              <a:gd name="T12" fmla="*/ 2147483647 w 68"/>
              <a:gd name="T13" fmla="*/ 2147483647 h 150"/>
              <a:gd name="T14" fmla="*/ 2147483647 w 68"/>
              <a:gd name="T15" fmla="*/ 2147483647 h 150"/>
              <a:gd name="T16" fmla="*/ 2147483647 w 68"/>
              <a:gd name="T17" fmla="*/ 0 h 1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8"/>
              <a:gd name="T28" fmla="*/ 0 h 150"/>
              <a:gd name="T29" fmla="*/ 68 w 68"/>
              <a:gd name="T30" fmla="*/ 150 h 1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8" h="150">
                <a:moveTo>
                  <a:pt x="0" y="150"/>
                </a:moveTo>
                <a:lnTo>
                  <a:pt x="0" y="150"/>
                </a:lnTo>
                <a:lnTo>
                  <a:pt x="3" y="135"/>
                </a:lnTo>
                <a:lnTo>
                  <a:pt x="5" y="121"/>
                </a:lnTo>
                <a:lnTo>
                  <a:pt x="10" y="99"/>
                </a:lnTo>
                <a:lnTo>
                  <a:pt x="17" y="77"/>
                </a:lnTo>
                <a:lnTo>
                  <a:pt x="29" y="50"/>
                </a:lnTo>
                <a:lnTo>
                  <a:pt x="46" y="24"/>
                </a:lnTo>
                <a:lnTo>
                  <a:pt x="68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5" name="Freeform 177"/>
          <p:cNvSpPr>
            <a:spLocks/>
          </p:cNvSpPr>
          <p:nvPr/>
        </p:nvSpPr>
        <p:spPr bwMode="auto">
          <a:xfrm>
            <a:off x="4935538" y="4243388"/>
            <a:ext cx="107950" cy="238125"/>
          </a:xfrm>
          <a:custGeom>
            <a:avLst/>
            <a:gdLst>
              <a:gd name="T0" fmla="*/ 0 w 68"/>
              <a:gd name="T1" fmla="*/ 2147483647 h 150"/>
              <a:gd name="T2" fmla="*/ 0 w 68"/>
              <a:gd name="T3" fmla="*/ 2147483647 h 150"/>
              <a:gd name="T4" fmla="*/ 2147483647 w 68"/>
              <a:gd name="T5" fmla="*/ 2147483647 h 150"/>
              <a:gd name="T6" fmla="*/ 2147483647 w 68"/>
              <a:gd name="T7" fmla="*/ 2147483647 h 150"/>
              <a:gd name="T8" fmla="*/ 2147483647 w 68"/>
              <a:gd name="T9" fmla="*/ 2147483647 h 150"/>
              <a:gd name="T10" fmla="*/ 2147483647 w 68"/>
              <a:gd name="T11" fmla="*/ 2147483647 h 150"/>
              <a:gd name="T12" fmla="*/ 2147483647 w 68"/>
              <a:gd name="T13" fmla="*/ 2147483647 h 150"/>
              <a:gd name="T14" fmla="*/ 2147483647 w 68"/>
              <a:gd name="T15" fmla="*/ 2147483647 h 150"/>
              <a:gd name="T16" fmla="*/ 2147483647 w 68"/>
              <a:gd name="T17" fmla="*/ 0 h 1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8"/>
              <a:gd name="T28" fmla="*/ 0 h 150"/>
              <a:gd name="T29" fmla="*/ 68 w 68"/>
              <a:gd name="T30" fmla="*/ 150 h 1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8" h="150">
                <a:moveTo>
                  <a:pt x="0" y="150"/>
                </a:moveTo>
                <a:lnTo>
                  <a:pt x="0" y="150"/>
                </a:lnTo>
                <a:lnTo>
                  <a:pt x="3" y="135"/>
                </a:lnTo>
                <a:lnTo>
                  <a:pt x="5" y="121"/>
                </a:lnTo>
                <a:lnTo>
                  <a:pt x="10" y="99"/>
                </a:lnTo>
                <a:lnTo>
                  <a:pt x="17" y="77"/>
                </a:lnTo>
                <a:lnTo>
                  <a:pt x="29" y="50"/>
                </a:lnTo>
                <a:lnTo>
                  <a:pt x="46" y="24"/>
                </a:lnTo>
                <a:lnTo>
                  <a:pt x="68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6" name="Freeform 178"/>
          <p:cNvSpPr>
            <a:spLocks/>
          </p:cNvSpPr>
          <p:nvPr/>
        </p:nvSpPr>
        <p:spPr bwMode="auto">
          <a:xfrm>
            <a:off x="4960938" y="4125913"/>
            <a:ext cx="190500" cy="203200"/>
          </a:xfrm>
          <a:custGeom>
            <a:avLst/>
            <a:gdLst>
              <a:gd name="T0" fmla="*/ 2147483647 w 121"/>
              <a:gd name="T1" fmla="*/ 2147483647 h 128"/>
              <a:gd name="T2" fmla="*/ 2147483647 w 121"/>
              <a:gd name="T3" fmla="*/ 2147483647 h 128"/>
              <a:gd name="T4" fmla="*/ 2147483647 w 121"/>
              <a:gd name="T5" fmla="*/ 2147483647 h 128"/>
              <a:gd name="T6" fmla="*/ 2147483647 w 121"/>
              <a:gd name="T7" fmla="*/ 2147483647 h 128"/>
              <a:gd name="T8" fmla="*/ 2147483647 w 121"/>
              <a:gd name="T9" fmla="*/ 2147483647 h 128"/>
              <a:gd name="T10" fmla="*/ 2147483647 w 121"/>
              <a:gd name="T11" fmla="*/ 0 h 128"/>
              <a:gd name="T12" fmla="*/ 2147483647 w 121"/>
              <a:gd name="T13" fmla="*/ 0 h 128"/>
              <a:gd name="T14" fmla="*/ 2147483647 w 121"/>
              <a:gd name="T15" fmla="*/ 2147483647 h 128"/>
              <a:gd name="T16" fmla="*/ 0 w 121"/>
              <a:gd name="T17" fmla="*/ 2147483647 h 128"/>
              <a:gd name="T18" fmla="*/ 0 w 121"/>
              <a:gd name="T19" fmla="*/ 2147483647 h 128"/>
              <a:gd name="T20" fmla="*/ 2147483647 w 121"/>
              <a:gd name="T21" fmla="*/ 2147483647 h 1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1"/>
              <a:gd name="T34" fmla="*/ 0 h 128"/>
              <a:gd name="T35" fmla="*/ 121 w 121"/>
              <a:gd name="T36" fmla="*/ 128 h 1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1" h="128">
                <a:moveTo>
                  <a:pt x="46" y="82"/>
                </a:moveTo>
                <a:lnTo>
                  <a:pt x="60" y="128"/>
                </a:lnTo>
                <a:lnTo>
                  <a:pt x="87" y="70"/>
                </a:lnTo>
                <a:lnTo>
                  <a:pt x="121" y="0"/>
                </a:lnTo>
                <a:lnTo>
                  <a:pt x="53" y="41"/>
                </a:lnTo>
                <a:lnTo>
                  <a:pt x="0" y="72"/>
                </a:lnTo>
                <a:lnTo>
                  <a:pt x="46" y="82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7" name="Freeform 179"/>
          <p:cNvSpPr>
            <a:spLocks/>
          </p:cNvSpPr>
          <p:nvPr/>
        </p:nvSpPr>
        <p:spPr bwMode="auto">
          <a:xfrm>
            <a:off x="4935538" y="4243388"/>
            <a:ext cx="107950" cy="238125"/>
          </a:xfrm>
          <a:custGeom>
            <a:avLst/>
            <a:gdLst>
              <a:gd name="T0" fmla="*/ 0 w 68"/>
              <a:gd name="T1" fmla="*/ 2147483647 h 150"/>
              <a:gd name="T2" fmla="*/ 0 w 68"/>
              <a:gd name="T3" fmla="*/ 2147483647 h 150"/>
              <a:gd name="T4" fmla="*/ 2147483647 w 68"/>
              <a:gd name="T5" fmla="*/ 2147483647 h 150"/>
              <a:gd name="T6" fmla="*/ 2147483647 w 68"/>
              <a:gd name="T7" fmla="*/ 2147483647 h 150"/>
              <a:gd name="T8" fmla="*/ 2147483647 w 68"/>
              <a:gd name="T9" fmla="*/ 2147483647 h 150"/>
              <a:gd name="T10" fmla="*/ 2147483647 w 68"/>
              <a:gd name="T11" fmla="*/ 2147483647 h 150"/>
              <a:gd name="T12" fmla="*/ 2147483647 w 68"/>
              <a:gd name="T13" fmla="*/ 2147483647 h 150"/>
              <a:gd name="T14" fmla="*/ 2147483647 w 68"/>
              <a:gd name="T15" fmla="*/ 2147483647 h 150"/>
              <a:gd name="T16" fmla="*/ 2147483647 w 68"/>
              <a:gd name="T17" fmla="*/ 0 h 1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8"/>
              <a:gd name="T28" fmla="*/ 0 h 150"/>
              <a:gd name="T29" fmla="*/ 68 w 68"/>
              <a:gd name="T30" fmla="*/ 150 h 1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8" h="150">
                <a:moveTo>
                  <a:pt x="0" y="150"/>
                </a:moveTo>
                <a:lnTo>
                  <a:pt x="0" y="150"/>
                </a:lnTo>
                <a:lnTo>
                  <a:pt x="3" y="135"/>
                </a:lnTo>
                <a:lnTo>
                  <a:pt x="5" y="121"/>
                </a:lnTo>
                <a:lnTo>
                  <a:pt x="10" y="99"/>
                </a:lnTo>
                <a:lnTo>
                  <a:pt x="17" y="77"/>
                </a:lnTo>
                <a:lnTo>
                  <a:pt x="29" y="50"/>
                </a:lnTo>
                <a:lnTo>
                  <a:pt x="46" y="24"/>
                </a:lnTo>
                <a:lnTo>
                  <a:pt x="68" y="0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8" name="Freeform 180"/>
          <p:cNvSpPr>
            <a:spLocks/>
          </p:cNvSpPr>
          <p:nvPr/>
        </p:nvSpPr>
        <p:spPr bwMode="auto">
          <a:xfrm>
            <a:off x="4837113" y="4837113"/>
            <a:ext cx="152400" cy="133350"/>
          </a:xfrm>
          <a:custGeom>
            <a:avLst/>
            <a:gdLst>
              <a:gd name="T0" fmla="*/ 0 w 97"/>
              <a:gd name="T1" fmla="*/ 0 h 83"/>
              <a:gd name="T2" fmla="*/ 0 w 97"/>
              <a:gd name="T3" fmla="*/ 0 h 83"/>
              <a:gd name="T4" fmla="*/ 2147483647 w 97"/>
              <a:gd name="T5" fmla="*/ 2147483647 h 83"/>
              <a:gd name="T6" fmla="*/ 2147483647 w 97"/>
              <a:gd name="T7" fmla="*/ 2147483647 h 83"/>
              <a:gd name="T8" fmla="*/ 2147483647 w 97"/>
              <a:gd name="T9" fmla="*/ 2147483647 h 83"/>
              <a:gd name="T10" fmla="*/ 2147483647 w 97"/>
              <a:gd name="T11" fmla="*/ 2147483647 h 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"/>
              <a:gd name="T19" fmla="*/ 0 h 83"/>
              <a:gd name="T20" fmla="*/ 97 w 97"/>
              <a:gd name="T21" fmla="*/ 83 h 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" h="83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25" y="25"/>
                </a:lnTo>
                <a:lnTo>
                  <a:pt x="54" y="51"/>
                </a:lnTo>
                <a:lnTo>
                  <a:pt x="97" y="83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9" name="Freeform 181"/>
          <p:cNvSpPr>
            <a:spLocks/>
          </p:cNvSpPr>
          <p:nvPr/>
        </p:nvSpPr>
        <p:spPr bwMode="auto">
          <a:xfrm>
            <a:off x="4837113" y="4837113"/>
            <a:ext cx="152400" cy="133350"/>
          </a:xfrm>
          <a:custGeom>
            <a:avLst/>
            <a:gdLst>
              <a:gd name="T0" fmla="*/ 0 w 97"/>
              <a:gd name="T1" fmla="*/ 0 h 83"/>
              <a:gd name="T2" fmla="*/ 0 w 97"/>
              <a:gd name="T3" fmla="*/ 0 h 83"/>
              <a:gd name="T4" fmla="*/ 2147483647 w 97"/>
              <a:gd name="T5" fmla="*/ 2147483647 h 83"/>
              <a:gd name="T6" fmla="*/ 2147483647 w 97"/>
              <a:gd name="T7" fmla="*/ 2147483647 h 83"/>
              <a:gd name="T8" fmla="*/ 2147483647 w 97"/>
              <a:gd name="T9" fmla="*/ 2147483647 h 83"/>
              <a:gd name="T10" fmla="*/ 2147483647 w 97"/>
              <a:gd name="T11" fmla="*/ 2147483647 h 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"/>
              <a:gd name="T19" fmla="*/ 0 h 83"/>
              <a:gd name="T20" fmla="*/ 97 w 97"/>
              <a:gd name="T21" fmla="*/ 83 h 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" h="83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25" y="25"/>
                </a:lnTo>
                <a:lnTo>
                  <a:pt x="54" y="51"/>
                </a:lnTo>
                <a:lnTo>
                  <a:pt x="97" y="83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90" name="Freeform 182"/>
          <p:cNvSpPr>
            <a:spLocks/>
          </p:cNvSpPr>
          <p:nvPr/>
        </p:nvSpPr>
        <p:spPr bwMode="auto">
          <a:xfrm>
            <a:off x="4837113" y="4837113"/>
            <a:ext cx="152400" cy="133350"/>
          </a:xfrm>
          <a:custGeom>
            <a:avLst/>
            <a:gdLst>
              <a:gd name="T0" fmla="*/ 0 w 97"/>
              <a:gd name="T1" fmla="*/ 0 h 83"/>
              <a:gd name="T2" fmla="*/ 0 w 97"/>
              <a:gd name="T3" fmla="*/ 0 h 83"/>
              <a:gd name="T4" fmla="*/ 2147483647 w 97"/>
              <a:gd name="T5" fmla="*/ 2147483647 h 83"/>
              <a:gd name="T6" fmla="*/ 2147483647 w 97"/>
              <a:gd name="T7" fmla="*/ 2147483647 h 83"/>
              <a:gd name="T8" fmla="*/ 2147483647 w 97"/>
              <a:gd name="T9" fmla="*/ 2147483647 h 83"/>
              <a:gd name="T10" fmla="*/ 2147483647 w 97"/>
              <a:gd name="T11" fmla="*/ 2147483647 h 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"/>
              <a:gd name="T19" fmla="*/ 0 h 83"/>
              <a:gd name="T20" fmla="*/ 97 w 97"/>
              <a:gd name="T21" fmla="*/ 83 h 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" h="83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25" y="25"/>
                </a:lnTo>
                <a:lnTo>
                  <a:pt x="54" y="51"/>
                </a:lnTo>
                <a:lnTo>
                  <a:pt x="97" y="83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91" name="Freeform 183"/>
          <p:cNvSpPr>
            <a:spLocks/>
          </p:cNvSpPr>
          <p:nvPr/>
        </p:nvSpPr>
        <p:spPr bwMode="auto">
          <a:xfrm>
            <a:off x="4906963" y="4887913"/>
            <a:ext cx="200025" cy="200025"/>
          </a:xfrm>
          <a:custGeom>
            <a:avLst/>
            <a:gdLst>
              <a:gd name="T0" fmla="*/ 2147483647 w 126"/>
              <a:gd name="T1" fmla="*/ 2147483647 h 126"/>
              <a:gd name="T2" fmla="*/ 0 w 126"/>
              <a:gd name="T3" fmla="*/ 2147483647 h 126"/>
              <a:gd name="T4" fmla="*/ 0 w 126"/>
              <a:gd name="T5" fmla="*/ 2147483647 h 126"/>
              <a:gd name="T6" fmla="*/ 0 w 126"/>
              <a:gd name="T7" fmla="*/ 2147483647 h 126"/>
              <a:gd name="T8" fmla="*/ 2147483647 w 126"/>
              <a:gd name="T9" fmla="*/ 2147483647 h 126"/>
              <a:gd name="T10" fmla="*/ 2147483647 w 126"/>
              <a:gd name="T11" fmla="*/ 2147483647 h 126"/>
              <a:gd name="T12" fmla="*/ 2147483647 w 126"/>
              <a:gd name="T13" fmla="*/ 2147483647 h 126"/>
              <a:gd name="T14" fmla="*/ 2147483647 w 126"/>
              <a:gd name="T15" fmla="*/ 2147483647 h 126"/>
              <a:gd name="T16" fmla="*/ 2147483647 w 126"/>
              <a:gd name="T17" fmla="*/ 0 h 126"/>
              <a:gd name="T18" fmla="*/ 2147483647 w 126"/>
              <a:gd name="T19" fmla="*/ 0 h 126"/>
              <a:gd name="T20" fmla="*/ 2147483647 w 126"/>
              <a:gd name="T21" fmla="*/ 2147483647 h 12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6"/>
              <a:gd name="T34" fmla="*/ 0 h 126"/>
              <a:gd name="T35" fmla="*/ 126 w 126"/>
              <a:gd name="T36" fmla="*/ 126 h 12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6" h="126">
                <a:moveTo>
                  <a:pt x="46" y="46"/>
                </a:moveTo>
                <a:lnTo>
                  <a:pt x="0" y="58"/>
                </a:lnTo>
                <a:lnTo>
                  <a:pt x="0" y="60"/>
                </a:lnTo>
                <a:lnTo>
                  <a:pt x="56" y="87"/>
                </a:lnTo>
                <a:lnTo>
                  <a:pt x="126" y="126"/>
                </a:lnTo>
                <a:lnTo>
                  <a:pt x="87" y="56"/>
                </a:lnTo>
                <a:lnTo>
                  <a:pt x="58" y="0"/>
                </a:lnTo>
                <a:lnTo>
                  <a:pt x="46" y="46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92" name="Freeform 184"/>
          <p:cNvSpPr>
            <a:spLocks/>
          </p:cNvSpPr>
          <p:nvPr/>
        </p:nvSpPr>
        <p:spPr bwMode="auto">
          <a:xfrm>
            <a:off x="4837113" y="4837113"/>
            <a:ext cx="152400" cy="133350"/>
          </a:xfrm>
          <a:custGeom>
            <a:avLst/>
            <a:gdLst>
              <a:gd name="T0" fmla="*/ 0 w 97"/>
              <a:gd name="T1" fmla="*/ 0 h 83"/>
              <a:gd name="T2" fmla="*/ 0 w 97"/>
              <a:gd name="T3" fmla="*/ 0 h 83"/>
              <a:gd name="T4" fmla="*/ 2147483647 w 97"/>
              <a:gd name="T5" fmla="*/ 2147483647 h 83"/>
              <a:gd name="T6" fmla="*/ 2147483647 w 97"/>
              <a:gd name="T7" fmla="*/ 2147483647 h 83"/>
              <a:gd name="T8" fmla="*/ 2147483647 w 97"/>
              <a:gd name="T9" fmla="*/ 2147483647 h 83"/>
              <a:gd name="T10" fmla="*/ 2147483647 w 97"/>
              <a:gd name="T11" fmla="*/ 2147483647 h 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"/>
              <a:gd name="T19" fmla="*/ 0 h 83"/>
              <a:gd name="T20" fmla="*/ 97 w 97"/>
              <a:gd name="T21" fmla="*/ 83 h 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" h="83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25" y="25"/>
                </a:lnTo>
                <a:lnTo>
                  <a:pt x="54" y="51"/>
                </a:lnTo>
                <a:lnTo>
                  <a:pt x="97" y="83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93" name="Freeform 185"/>
          <p:cNvSpPr>
            <a:spLocks/>
          </p:cNvSpPr>
          <p:nvPr/>
        </p:nvSpPr>
        <p:spPr bwMode="auto">
          <a:xfrm>
            <a:off x="5367338" y="3979863"/>
            <a:ext cx="184150" cy="98425"/>
          </a:xfrm>
          <a:custGeom>
            <a:avLst/>
            <a:gdLst>
              <a:gd name="T0" fmla="*/ 0 w 116"/>
              <a:gd name="T1" fmla="*/ 0 h 63"/>
              <a:gd name="T2" fmla="*/ 0 w 116"/>
              <a:gd name="T3" fmla="*/ 0 h 63"/>
              <a:gd name="T4" fmla="*/ 2147483647 w 116"/>
              <a:gd name="T5" fmla="*/ 0 h 63"/>
              <a:gd name="T6" fmla="*/ 2147483647 w 116"/>
              <a:gd name="T7" fmla="*/ 0 h 63"/>
              <a:gd name="T8" fmla="*/ 2147483647 w 116"/>
              <a:gd name="T9" fmla="*/ 2147483647 h 63"/>
              <a:gd name="T10" fmla="*/ 2147483647 w 116"/>
              <a:gd name="T11" fmla="*/ 2147483647 h 63"/>
              <a:gd name="T12" fmla="*/ 2147483647 w 116"/>
              <a:gd name="T13" fmla="*/ 2147483647 h 63"/>
              <a:gd name="T14" fmla="*/ 2147483647 w 116"/>
              <a:gd name="T15" fmla="*/ 2147483647 h 63"/>
              <a:gd name="T16" fmla="*/ 2147483647 w 116"/>
              <a:gd name="T17" fmla="*/ 2147483647 h 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"/>
              <a:gd name="T28" fmla="*/ 0 h 63"/>
              <a:gd name="T29" fmla="*/ 116 w 116"/>
              <a:gd name="T30" fmla="*/ 63 h 6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" h="63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22" y="0"/>
                </a:lnTo>
                <a:lnTo>
                  <a:pt x="36" y="2"/>
                </a:lnTo>
                <a:lnTo>
                  <a:pt x="56" y="9"/>
                </a:lnTo>
                <a:lnTo>
                  <a:pt x="75" y="22"/>
                </a:lnTo>
                <a:lnTo>
                  <a:pt x="95" y="38"/>
                </a:lnTo>
                <a:lnTo>
                  <a:pt x="116" y="63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94" name="Freeform 186"/>
          <p:cNvSpPr>
            <a:spLocks/>
          </p:cNvSpPr>
          <p:nvPr/>
        </p:nvSpPr>
        <p:spPr bwMode="auto">
          <a:xfrm>
            <a:off x="5367338" y="3979863"/>
            <a:ext cx="184150" cy="98425"/>
          </a:xfrm>
          <a:custGeom>
            <a:avLst/>
            <a:gdLst>
              <a:gd name="T0" fmla="*/ 0 w 116"/>
              <a:gd name="T1" fmla="*/ 0 h 63"/>
              <a:gd name="T2" fmla="*/ 0 w 116"/>
              <a:gd name="T3" fmla="*/ 0 h 63"/>
              <a:gd name="T4" fmla="*/ 2147483647 w 116"/>
              <a:gd name="T5" fmla="*/ 0 h 63"/>
              <a:gd name="T6" fmla="*/ 2147483647 w 116"/>
              <a:gd name="T7" fmla="*/ 0 h 63"/>
              <a:gd name="T8" fmla="*/ 2147483647 w 116"/>
              <a:gd name="T9" fmla="*/ 2147483647 h 63"/>
              <a:gd name="T10" fmla="*/ 2147483647 w 116"/>
              <a:gd name="T11" fmla="*/ 2147483647 h 63"/>
              <a:gd name="T12" fmla="*/ 2147483647 w 116"/>
              <a:gd name="T13" fmla="*/ 2147483647 h 63"/>
              <a:gd name="T14" fmla="*/ 2147483647 w 116"/>
              <a:gd name="T15" fmla="*/ 2147483647 h 63"/>
              <a:gd name="T16" fmla="*/ 2147483647 w 116"/>
              <a:gd name="T17" fmla="*/ 2147483647 h 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"/>
              <a:gd name="T28" fmla="*/ 0 h 63"/>
              <a:gd name="T29" fmla="*/ 116 w 116"/>
              <a:gd name="T30" fmla="*/ 63 h 6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" h="63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22" y="0"/>
                </a:lnTo>
                <a:lnTo>
                  <a:pt x="36" y="2"/>
                </a:lnTo>
                <a:lnTo>
                  <a:pt x="56" y="9"/>
                </a:lnTo>
                <a:lnTo>
                  <a:pt x="75" y="22"/>
                </a:lnTo>
                <a:lnTo>
                  <a:pt x="95" y="38"/>
                </a:lnTo>
                <a:lnTo>
                  <a:pt x="116" y="63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95" name="Freeform 187"/>
          <p:cNvSpPr>
            <a:spLocks/>
          </p:cNvSpPr>
          <p:nvPr/>
        </p:nvSpPr>
        <p:spPr bwMode="auto">
          <a:xfrm>
            <a:off x="5468938" y="3992563"/>
            <a:ext cx="187325" cy="212725"/>
          </a:xfrm>
          <a:custGeom>
            <a:avLst/>
            <a:gdLst>
              <a:gd name="T0" fmla="*/ 2147483647 w 117"/>
              <a:gd name="T1" fmla="*/ 2147483647 h 133"/>
              <a:gd name="T2" fmla="*/ 0 w 117"/>
              <a:gd name="T3" fmla="*/ 2147483647 h 133"/>
              <a:gd name="T4" fmla="*/ 0 w 117"/>
              <a:gd name="T5" fmla="*/ 2147483647 h 133"/>
              <a:gd name="T6" fmla="*/ 0 w 117"/>
              <a:gd name="T7" fmla="*/ 2147483647 h 133"/>
              <a:gd name="T8" fmla="*/ 2147483647 w 117"/>
              <a:gd name="T9" fmla="*/ 2147483647 h 133"/>
              <a:gd name="T10" fmla="*/ 2147483647 w 117"/>
              <a:gd name="T11" fmla="*/ 2147483647 h 133"/>
              <a:gd name="T12" fmla="*/ 2147483647 w 117"/>
              <a:gd name="T13" fmla="*/ 2147483647 h 133"/>
              <a:gd name="T14" fmla="*/ 2147483647 w 117"/>
              <a:gd name="T15" fmla="*/ 2147483647 h 133"/>
              <a:gd name="T16" fmla="*/ 2147483647 w 117"/>
              <a:gd name="T17" fmla="*/ 2147483647 h 133"/>
              <a:gd name="T18" fmla="*/ 2147483647 w 117"/>
              <a:gd name="T19" fmla="*/ 0 h 133"/>
              <a:gd name="T20" fmla="*/ 2147483647 w 117"/>
              <a:gd name="T21" fmla="*/ 2147483647 h 1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7"/>
              <a:gd name="T34" fmla="*/ 0 h 133"/>
              <a:gd name="T35" fmla="*/ 117 w 117"/>
              <a:gd name="T36" fmla="*/ 133 h 1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7" h="133">
                <a:moveTo>
                  <a:pt x="46" y="46"/>
                </a:moveTo>
                <a:lnTo>
                  <a:pt x="0" y="51"/>
                </a:lnTo>
                <a:lnTo>
                  <a:pt x="0" y="54"/>
                </a:lnTo>
                <a:lnTo>
                  <a:pt x="51" y="87"/>
                </a:lnTo>
                <a:lnTo>
                  <a:pt x="117" y="133"/>
                </a:lnTo>
                <a:lnTo>
                  <a:pt x="88" y="58"/>
                </a:lnTo>
                <a:lnTo>
                  <a:pt x="66" y="3"/>
                </a:lnTo>
                <a:lnTo>
                  <a:pt x="63" y="0"/>
                </a:lnTo>
                <a:lnTo>
                  <a:pt x="46" y="46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96" name="Freeform 188"/>
          <p:cNvSpPr>
            <a:spLocks/>
          </p:cNvSpPr>
          <p:nvPr/>
        </p:nvSpPr>
        <p:spPr bwMode="auto">
          <a:xfrm>
            <a:off x="5367338" y="3979863"/>
            <a:ext cx="184150" cy="98425"/>
          </a:xfrm>
          <a:custGeom>
            <a:avLst/>
            <a:gdLst>
              <a:gd name="T0" fmla="*/ 0 w 116"/>
              <a:gd name="T1" fmla="*/ 0 h 63"/>
              <a:gd name="T2" fmla="*/ 0 w 116"/>
              <a:gd name="T3" fmla="*/ 0 h 63"/>
              <a:gd name="T4" fmla="*/ 2147483647 w 116"/>
              <a:gd name="T5" fmla="*/ 0 h 63"/>
              <a:gd name="T6" fmla="*/ 2147483647 w 116"/>
              <a:gd name="T7" fmla="*/ 0 h 63"/>
              <a:gd name="T8" fmla="*/ 2147483647 w 116"/>
              <a:gd name="T9" fmla="*/ 2147483647 h 63"/>
              <a:gd name="T10" fmla="*/ 2147483647 w 116"/>
              <a:gd name="T11" fmla="*/ 2147483647 h 63"/>
              <a:gd name="T12" fmla="*/ 2147483647 w 116"/>
              <a:gd name="T13" fmla="*/ 2147483647 h 63"/>
              <a:gd name="T14" fmla="*/ 2147483647 w 116"/>
              <a:gd name="T15" fmla="*/ 2147483647 h 63"/>
              <a:gd name="T16" fmla="*/ 2147483647 w 116"/>
              <a:gd name="T17" fmla="*/ 2147483647 h 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"/>
              <a:gd name="T28" fmla="*/ 0 h 63"/>
              <a:gd name="T29" fmla="*/ 116 w 116"/>
              <a:gd name="T30" fmla="*/ 63 h 6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" h="63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22" y="0"/>
                </a:lnTo>
                <a:lnTo>
                  <a:pt x="36" y="2"/>
                </a:lnTo>
                <a:lnTo>
                  <a:pt x="56" y="9"/>
                </a:lnTo>
                <a:lnTo>
                  <a:pt x="75" y="22"/>
                </a:lnTo>
                <a:lnTo>
                  <a:pt x="95" y="38"/>
                </a:lnTo>
                <a:lnTo>
                  <a:pt x="116" y="63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97" name="Freeform 189"/>
          <p:cNvSpPr>
            <a:spLocks/>
          </p:cNvSpPr>
          <p:nvPr/>
        </p:nvSpPr>
        <p:spPr bwMode="auto">
          <a:xfrm>
            <a:off x="6348413" y="5148263"/>
            <a:ext cx="228600" cy="92075"/>
          </a:xfrm>
          <a:custGeom>
            <a:avLst/>
            <a:gdLst>
              <a:gd name="T0" fmla="*/ 0 w 143"/>
              <a:gd name="T1" fmla="*/ 2147483647 h 58"/>
              <a:gd name="T2" fmla="*/ 0 w 143"/>
              <a:gd name="T3" fmla="*/ 2147483647 h 58"/>
              <a:gd name="T4" fmla="*/ 2147483647 w 143"/>
              <a:gd name="T5" fmla="*/ 2147483647 h 58"/>
              <a:gd name="T6" fmla="*/ 2147483647 w 143"/>
              <a:gd name="T7" fmla="*/ 2147483647 h 58"/>
              <a:gd name="T8" fmla="*/ 2147483647 w 143"/>
              <a:gd name="T9" fmla="*/ 2147483647 h 58"/>
              <a:gd name="T10" fmla="*/ 2147483647 w 143"/>
              <a:gd name="T11" fmla="*/ 2147483647 h 58"/>
              <a:gd name="T12" fmla="*/ 2147483647 w 143"/>
              <a:gd name="T13" fmla="*/ 2147483647 h 58"/>
              <a:gd name="T14" fmla="*/ 2147483647 w 143"/>
              <a:gd name="T15" fmla="*/ 2147483647 h 58"/>
              <a:gd name="T16" fmla="*/ 2147483647 w 143"/>
              <a:gd name="T17" fmla="*/ 2147483647 h 58"/>
              <a:gd name="T18" fmla="*/ 2147483647 w 143"/>
              <a:gd name="T19" fmla="*/ 2147483647 h 58"/>
              <a:gd name="T20" fmla="*/ 2147483647 w 143"/>
              <a:gd name="T21" fmla="*/ 0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3"/>
              <a:gd name="T34" fmla="*/ 0 h 58"/>
              <a:gd name="T35" fmla="*/ 143 w 143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3" h="58">
                <a:moveTo>
                  <a:pt x="0" y="58"/>
                </a:moveTo>
                <a:lnTo>
                  <a:pt x="0" y="58"/>
                </a:lnTo>
                <a:lnTo>
                  <a:pt x="15" y="58"/>
                </a:lnTo>
                <a:lnTo>
                  <a:pt x="32" y="58"/>
                </a:lnTo>
                <a:lnTo>
                  <a:pt x="51" y="58"/>
                </a:lnTo>
                <a:lnTo>
                  <a:pt x="73" y="51"/>
                </a:lnTo>
                <a:lnTo>
                  <a:pt x="97" y="41"/>
                </a:lnTo>
                <a:lnTo>
                  <a:pt x="109" y="34"/>
                </a:lnTo>
                <a:lnTo>
                  <a:pt x="119" y="25"/>
                </a:lnTo>
                <a:lnTo>
                  <a:pt x="131" y="15"/>
                </a:lnTo>
                <a:lnTo>
                  <a:pt x="143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98" name="Freeform 190"/>
          <p:cNvSpPr>
            <a:spLocks/>
          </p:cNvSpPr>
          <p:nvPr/>
        </p:nvSpPr>
        <p:spPr bwMode="auto">
          <a:xfrm>
            <a:off x="6491288" y="5018088"/>
            <a:ext cx="187325" cy="212725"/>
          </a:xfrm>
          <a:custGeom>
            <a:avLst/>
            <a:gdLst>
              <a:gd name="T0" fmla="*/ 2147483647 w 118"/>
              <a:gd name="T1" fmla="*/ 2147483647 h 133"/>
              <a:gd name="T2" fmla="*/ 0 w 118"/>
              <a:gd name="T3" fmla="*/ 2147483647 h 133"/>
              <a:gd name="T4" fmla="*/ 0 w 118"/>
              <a:gd name="T5" fmla="*/ 2147483647 h 133"/>
              <a:gd name="T6" fmla="*/ 0 w 118"/>
              <a:gd name="T7" fmla="*/ 2147483647 h 133"/>
              <a:gd name="T8" fmla="*/ 2147483647 w 118"/>
              <a:gd name="T9" fmla="*/ 2147483647 h 133"/>
              <a:gd name="T10" fmla="*/ 2147483647 w 118"/>
              <a:gd name="T11" fmla="*/ 0 h 133"/>
              <a:gd name="T12" fmla="*/ 2147483647 w 118"/>
              <a:gd name="T13" fmla="*/ 0 h 133"/>
              <a:gd name="T14" fmla="*/ 2147483647 w 118"/>
              <a:gd name="T15" fmla="*/ 2147483647 h 133"/>
              <a:gd name="T16" fmla="*/ 2147483647 w 118"/>
              <a:gd name="T17" fmla="*/ 2147483647 h 133"/>
              <a:gd name="T18" fmla="*/ 2147483647 w 118"/>
              <a:gd name="T19" fmla="*/ 2147483647 h 133"/>
              <a:gd name="T20" fmla="*/ 2147483647 w 118"/>
              <a:gd name="T21" fmla="*/ 2147483647 h 1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8"/>
              <a:gd name="T34" fmla="*/ 0 h 133"/>
              <a:gd name="T35" fmla="*/ 118 w 118"/>
              <a:gd name="T36" fmla="*/ 133 h 1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8" h="133">
                <a:moveTo>
                  <a:pt x="48" y="87"/>
                </a:moveTo>
                <a:lnTo>
                  <a:pt x="0" y="82"/>
                </a:lnTo>
                <a:lnTo>
                  <a:pt x="0" y="80"/>
                </a:lnTo>
                <a:lnTo>
                  <a:pt x="53" y="46"/>
                </a:lnTo>
                <a:lnTo>
                  <a:pt x="118" y="0"/>
                </a:lnTo>
                <a:lnTo>
                  <a:pt x="87" y="75"/>
                </a:lnTo>
                <a:lnTo>
                  <a:pt x="65" y="133"/>
                </a:lnTo>
                <a:lnTo>
                  <a:pt x="48" y="87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99" name="Freeform 191"/>
          <p:cNvSpPr>
            <a:spLocks/>
          </p:cNvSpPr>
          <p:nvPr/>
        </p:nvSpPr>
        <p:spPr bwMode="auto">
          <a:xfrm>
            <a:off x="6348413" y="5148263"/>
            <a:ext cx="228600" cy="92075"/>
          </a:xfrm>
          <a:custGeom>
            <a:avLst/>
            <a:gdLst>
              <a:gd name="T0" fmla="*/ 0 w 143"/>
              <a:gd name="T1" fmla="*/ 2147483647 h 58"/>
              <a:gd name="T2" fmla="*/ 0 w 143"/>
              <a:gd name="T3" fmla="*/ 2147483647 h 58"/>
              <a:gd name="T4" fmla="*/ 2147483647 w 143"/>
              <a:gd name="T5" fmla="*/ 2147483647 h 58"/>
              <a:gd name="T6" fmla="*/ 2147483647 w 143"/>
              <a:gd name="T7" fmla="*/ 2147483647 h 58"/>
              <a:gd name="T8" fmla="*/ 2147483647 w 143"/>
              <a:gd name="T9" fmla="*/ 2147483647 h 58"/>
              <a:gd name="T10" fmla="*/ 2147483647 w 143"/>
              <a:gd name="T11" fmla="*/ 2147483647 h 58"/>
              <a:gd name="T12" fmla="*/ 2147483647 w 143"/>
              <a:gd name="T13" fmla="*/ 2147483647 h 58"/>
              <a:gd name="T14" fmla="*/ 2147483647 w 143"/>
              <a:gd name="T15" fmla="*/ 2147483647 h 58"/>
              <a:gd name="T16" fmla="*/ 2147483647 w 143"/>
              <a:gd name="T17" fmla="*/ 2147483647 h 58"/>
              <a:gd name="T18" fmla="*/ 2147483647 w 143"/>
              <a:gd name="T19" fmla="*/ 2147483647 h 58"/>
              <a:gd name="T20" fmla="*/ 2147483647 w 143"/>
              <a:gd name="T21" fmla="*/ 0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3"/>
              <a:gd name="T34" fmla="*/ 0 h 58"/>
              <a:gd name="T35" fmla="*/ 143 w 143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3" h="58">
                <a:moveTo>
                  <a:pt x="0" y="58"/>
                </a:moveTo>
                <a:lnTo>
                  <a:pt x="0" y="58"/>
                </a:lnTo>
                <a:lnTo>
                  <a:pt x="15" y="58"/>
                </a:lnTo>
                <a:lnTo>
                  <a:pt x="32" y="58"/>
                </a:lnTo>
                <a:lnTo>
                  <a:pt x="51" y="58"/>
                </a:lnTo>
                <a:lnTo>
                  <a:pt x="73" y="51"/>
                </a:lnTo>
                <a:lnTo>
                  <a:pt x="97" y="41"/>
                </a:lnTo>
                <a:lnTo>
                  <a:pt x="109" y="34"/>
                </a:lnTo>
                <a:lnTo>
                  <a:pt x="119" y="25"/>
                </a:lnTo>
                <a:lnTo>
                  <a:pt x="131" y="15"/>
                </a:lnTo>
                <a:lnTo>
                  <a:pt x="143" y="0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0" name="Freeform 192"/>
          <p:cNvSpPr>
            <a:spLocks/>
          </p:cNvSpPr>
          <p:nvPr/>
        </p:nvSpPr>
        <p:spPr bwMode="auto">
          <a:xfrm>
            <a:off x="6723063" y="4811713"/>
            <a:ext cx="193675" cy="79375"/>
          </a:xfrm>
          <a:custGeom>
            <a:avLst/>
            <a:gdLst>
              <a:gd name="T0" fmla="*/ 0 w 123"/>
              <a:gd name="T1" fmla="*/ 2147483647 h 50"/>
              <a:gd name="T2" fmla="*/ 0 w 123"/>
              <a:gd name="T3" fmla="*/ 2147483647 h 50"/>
              <a:gd name="T4" fmla="*/ 2147483647 w 123"/>
              <a:gd name="T5" fmla="*/ 2147483647 h 50"/>
              <a:gd name="T6" fmla="*/ 2147483647 w 123"/>
              <a:gd name="T7" fmla="*/ 2147483647 h 50"/>
              <a:gd name="T8" fmla="*/ 2147483647 w 123"/>
              <a:gd name="T9" fmla="*/ 2147483647 h 50"/>
              <a:gd name="T10" fmla="*/ 2147483647 w 123"/>
              <a:gd name="T11" fmla="*/ 2147483647 h 50"/>
              <a:gd name="T12" fmla="*/ 2147483647 w 123"/>
              <a:gd name="T13" fmla="*/ 2147483647 h 50"/>
              <a:gd name="T14" fmla="*/ 2147483647 w 123"/>
              <a:gd name="T15" fmla="*/ 2147483647 h 50"/>
              <a:gd name="T16" fmla="*/ 2147483647 w 123"/>
              <a:gd name="T17" fmla="*/ 0 h 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50"/>
              <a:gd name="T29" fmla="*/ 123 w 123"/>
              <a:gd name="T30" fmla="*/ 50 h 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50">
                <a:moveTo>
                  <a:pt x="0" y="48"/>
                </a:moveTo>
                <a:lnTo>
                  <a:pt x="0" y="48"/>
                </a:lnTo>
                <a:lnTo>
                  <a:pt x="10" y="50"/>
                </a:lnTo>
                <a:lnTo>
                  <a:pt x="19" y="50"/>
                </a:lnTo>
                <a:lnTo>
                  <a:pt x="36" y="50"/>
                </a:lnTo>
                <a:lnTo>
                  <a:pt x="53" y="45"/>
                </a:lnTo>
                <a:lnTo>
                  <a:pt x="75" y="36"/>
                </a:lnTo>
                <a:lnTo>
                  <a:pt x="97" y="21"/>
                </a:lnTo>
                <a:lnTo>
                  <a:pt x="123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1" name="Freeform 193"/>
          <p:cNvSpPr>
            <a:spLocks/>
          </p:cNvSpPr>
          <p:nvPr/>
        </p:nvSpPr>
        <p:spPr bwMode="auto">
          <a:xfrm>
            <a:off x="6723063" y="4811713"/>
            <a:ext cx="193675" cy="79375"/>
          </a:xfrm>
          <a:custGeom>
            <a:avLst/>
            <a:gdLst>
              <a:gd name="T0" fmla="*/ 0 w 123"/>
              <a:gd name="T1" fmla="*/ 2147483647 h 50"/>
              <a:gd name="T2" fmla="*/ 0 w 123"/>
              <a:gd name="T3" fmla="*/ 2147483647 h 50"/>
              <a:gd name="T4" fmla="*/ 2147483647 w 123"/>
              <a:gd name="T5" fmla="*/ 2147483647 h 50"/>
              <a:gd name="T6" fmla="*/ 2147483647 w 123"/>
              <a:gd name="T7" fmla="*/ 2147483647 h 50"/>
              <a:gd name="T8" fmla="*/ 2147483647 w 123"/>
              <a:gd name="T9" fmla="*/ 2147483647 h 50"/>
              <a:gd name="T10" fmla="*/ 2147483647 w 123"/>
              <a:gd name="T11" fmla="*/ 2147483647 h 50"/>
              <a:gd name="T12" fmla="*/ 2147483647 w 123"/>
              <a:gd name="T13" fmla="*/ 2147483647 h 50"/>
              <a:gd name="T14" fmla="*/ 2147483647 w 123"/>
              <a:gd name="T15" fmla="*/ 2147483647 h 50"/>
              <a:gd name="T16" fmla="*/ 2147483647 w 123"/>
              <a:gd name="T17" fmla="*/ 0 h 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50"/>
              <a:gd name="T29" fmla="*/ 123 w 123"/>
              <a:gd name="T30" fmla="*/ 50 h 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50">
                <a:moveTo>
                  <a:pt x="0" y="48"/>
                </a:moveTo>
                <a:lnTo>
                  <a:pt x="0" y="48"/>
                </a:lnTo>
                <a:lnTo>
                  <a:pt x="10" y="50"/>
                </a:lnTo>
                <a:lnTo>
                  <a:pt x="19" y="50"/>
                </a:lnTo>
                <a:lnTo>
                  <a:pt x="36" y="50"/>
                </a:lnTo>
                <a:lnTo>
                  <a:pt x="53" y="45"/>
                </a:lnTo>
                <a:lnTo>
                  <a:pt x="75" y="36"/>
                </a:lnTo>
                <a:lnTo>
                  <a:pt x="97" y="21"/>
                </a:lnTo>
                <a:lnTo>
                  <a:pt x="123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2" name="Freeform 194"/>
          <p:cNvSpPr>
            <a:spLocks/>
          </p:cNvSpPr>
          <p:nvPr/>
        </p:nvSpPr>
        <p:spPr bwMode="auto">
          <a:xfrm>
            <a:off x="6723063" y="4811713"/>
            <a:ext cx="193675" cy="79375"/>
          </a:xfrm>
          <a:custGeom>
            <a:avLst/>
            <a:gdLst>
              <a:gd name="T0" fmla="*/ 0 w 123"/>
              <a:gd name="T1" fmla="*/ 2147483647 h 50"/>
              <a:gd name="T2" fmla="*/ 0 w 123"/>
              <a:gd name="T3" fmla="*/ 2147483647 h 50"/>
              <a:gd name="T4" fmla="*/ 2147483647 w 123"/>
              <a:gd name="T5" fmla="*/ 2147483647 h 50"/>
              <a:gd name="T6" fmla="*/ 2147483647 w 123"/>
              <a:gd name="T7" fmla="*/ 2147483647 h 50"/>
              <a:gd name="T8" fmla="*/ 2147483647 w 123"/>
              <a:gd name="T9" fmla="*/ 2147483647 h 50"/>
              <a:gd name="T10" fmla="*/ 2147483647 w 123"/>
              <a:gd name="T11" fmla="*/ 2147483647 h 50"/>
              <a:gd name="T12" fmla="*/ 2147483647 w 123"/>
              <a:gd name="T13" fmla="*/ 2147483647 h 50"/>
              <a:gd name="T14" fmla="*/ 2147483647 w 123"/>
              <a:gd name="T15" fmla="*/ 2147483647 h 50"/>
              <a:gd name="T16" fmla="*/ 2147483647 w 123"/>
              <a:gd name="T17" fmla="*/ 0 h 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50"/>
              <a:gd name="T29" fmla="*/ 123 w 123"/>
              <a:gd name="T30" fmla="*/ 50 h 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50">
                <a:moveTo>
                  <a:pt x="0" y="48"/>
                </a:moveTo>
                <a:lnTo>
                  <a:pt x="0" y="48"/>
                </a:lnTo>
                <a:lnTo>
                  <a:pt x="10" y="50"/>
                </a:lnTo>
                <a:lnTo>
                  <a:pt x="19" y="50"/>
                </a:lnTo>
                <a:lnTo>
                  <a:pt x="36" y="50"/>
                </a:lnTo>
                <a:lnTo>
                  <a:pt x="53" y="45"/>
                </a:lnTo>
                <a:lnTo>
                  <a:pt x="75" y="36"/>
                </a:lnTo>
                <a:lnTo>
                  <a:pt x="97" y="21"/>
                </a:lnTo>
                <a:lnTo>
                  <a:pt x="123" y="0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3" name="Freeform 195"/>
          <p:cNvSpPr>
            <a:spLocks/>
          </p:cNvSpPr>
          <p:nvPr/>
        </p:nvSpPr>
        <p:spPr bwMode="auto">
          <a:xfrm>
            <a:off x="6834188" y="4697413"/>
            <a:ext cx="200025" cy="200025"/>
          </a:xfrm>
          <a:custGeom>
            <a:avLst/>
            <a:gdLst>
              <a:gd name="T0" fmla="*/ 2147483647 w 126"/>
              <a:gd name="T1" fmla="*/ 2147483647 h 126"/>
              <a:gd name="T2" fmla="*/ 0 w 126"/>
              <a:gd name="T3" fmla="*/ 2147483647 h 126"/>
              <a:gd name="T4" fmla="*/ 0 w 126"/>
              <a:gd name="T5" fmla="*/ 2147483647 h 126"/>
              <a:gd name="T6" fmla="*/ 0 w 126"/>
              <a:gd name="T7" fmla="*/ 2147483647 h 126"/>
              <a:gd name="T8" fmla="*/ 2147483647 w 126"/>
              <a:gd name="T9" fmla="*/ 2147483647 h 126"/>
              <a:gd name="T10" fmla="*/ 2147483647 w 126"/>
              <a:gd name="T11" fmla="*/ 0 h 126"/>
              <a:gd name="T12" fmla="*/ 2147483647 w 126"/>
              <a:gd name="T13" fmla="*/ 0 h 126"/>
              <a:gd name="T14" fmla="*/ 2147483647 w 126"/>
              <a:gd name="T15" fmla="*/ 2147483647 h 126"/>
              <a:gd name="T16" fmla="*/ 2147483647 w 126"/>
              <a:gd name="T17" fmla="*/ 2147483647 h 126"/>
              <a:gd name="T18" fmla="*/ 2147483647 w 126"/>
              <a:gd name="T19" fmla="*/ 2147483647 h 126"/>
              <a:gd name="T20" fmla="*/ 2147483647 w 126"/>
              <a:gd name="T21" fmla="*/ 2147483647 h 12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6"/>
              <a:gd name="T34" fmla="*/ 0 h 126"/>
              <a:gd name="T35" fmla="*/ 126 w 126"/>
              <a:gd name="T36" fmla="*/ 126 h 12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6" h="126">
                <a:moveTo>
                  <a:pt x="46" y="77"/>
                </a:moveTo>
                <a:lnTo>
                  <a:pt x="0" y="65"/>
                </a:lnTo>
                <a:lnTo>
                  <a:pt x="56" y="36"/>
                </a:lnTo>
                <a:lnTo>
                  <a:pt x="126" y="0"/>
                </a:lnTo>
                <a:lnTo>
                  <a:pt x="87" y="70"/>
                </a:lnTo>
                <a:lnTo>
                  <a:pt x="58" y="123"/>
                </a:lnTo>
                <a:lnTo>
                  <a:pt x="56" y="126"/>
                </a:lnTo>
                <a:lnTo>
                  <a:pt x="46" y="77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4" name="Freeform 196"/>
          <p:cNvSpPr>
            <a:spLocks/>
          </p:cNvSpPr>
          <p:nvPr/>
        </p:nvSpPr>
        <p:spPr bwMode="auto">
          <a:xfrm>
            <a:off x="6723063" y="4811713"/>
            <a:ext cx="193675" cy="79375"/>
          </a:xfrm>
          <a:custGeom>
            <a:avLst/>
            <a:gdLst>
              <a:gd name="T0" fmla="*/ 0 w 123"/>
              <a:gd name="T1" fmla="*/ 2147483647 h 50"/>
              <a:gd name="T2" fmla="*/ 0 w 123"/>
              <a:gd name="T3" fmla="*/ 2147483647 h 50"/>
              <a:gd name="T4" fmla="*/ 2147483647 w 123"/>
              <a:gd name="T5" fmla="*/ 2147483647 h 50"/>
              <a:gd name="T6" fmla="*/ 2147483647 w 123"/>
              <a:gd name="T7" fmla="*/ 2147483647 h 50"/>
              <a:gd name="T8" fmla="*/ 2147483647 w 123"/>
              <a:gd name="T9" fmla="*/ 2147483647 h 50"/>
              <a:gd name="T10" fmla="*/ 2147483647 w 123"/>
              <a:gd name="T11" fmla="*/ 2147483647 h 50"/>
              <a:gd name="T12" fmla="*/ 2147483647 w 123"/>
              <a:gd name="T13" fmla="*/ 2147483647 h 50"/>
              <a:gd name="T14" fmla="*/ 2147483647 w 123"/>
              <a:gd name="T15" fmla="*/ 2147483647 h 50"/>
              <a:gd name="T16" fmla="*/ 2147483647 w 123"/>
              <a:gd name="T17" fmla="*/ 0 h 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50"/>
              <a:gd name="T29" fmla="*/ 123 w 123"/>
              <a:gd name="T30" fmla="*/ 50 h 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50">
                <a:moveTo>
                  <a:pt x="0" y="48"/>
                </a:moveTo>
                <a:lnTo>
                  <a:pt x="0" y="48"/>
                </a:lnTo>
                <a:lnTo>
                  <a:pt x="10" y="50"/>
                </a:lnTo>
                <a:lnTo>
                  <a:pt x="19" y="50"/>
                </a:lnTo>
                <a:lnTo>
                  <a:pt x="36" y="50"/>
                </a:lnTo>
                <a:lnTo>
                  <a:pt x="53" y="45"/>
                </a:lnTo>
                <a:lnTo>
                  <a:pt x="75" y="36"/>
                </a:lnTo>
                <a:lnTo>
                  <a:pt x="97" y="21"/>
                </a:lnTo>
                <a:lnTo>
                  <a:pt x="123" y="0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5" name="Freeform 197"/>
          <p:cNvSpPr>
            <a:spLocks/>
          </p:cNvSpPr>
          <p:nvPr/>
        </p:nvSpPr>
        <p:spPr bwMode="auto">
          <a:xfrm>
            <a:off x="6602413" y="3868738"/>
            <a:ext cx="187325" cy="85725"/>
          </a:xfrm>
          <a:custGeom>
            <a:avLst/>
            <a:gdLst>
              <a:gd name="T0" fmla="*/ 0 w 118"/>
              <a:gd name="T1" fmla="*/ 0 h 55"/>
              <a:gd name="T2" fmla="*/ 0 w 118"/>
              <a:gd name="T3" fmla="*/ 0 h 55"/>
              <a:gd name="T4" fmla="*/ 2147483647 w 118"/>
              <a:gd name="T5" fmla="*/ 0 h 55"/>
              <a:gd name="T6" fmla="*/ 2147483647 w 118"/>
              <a:gd name="T7" fmla="*/ 0 h 55"/>
              <a:gd name="T8" fmla="*/ 2147483647 w 118"/>
              <a:gd name="T9" fmla="*/ 2147483647 h 55"/>
              <a:gd name="T10" fmla="*/ 2147483647 w 118"/>
              <a:gd name="T11" fmla="*/ 2147483647 h 55"/>
              <a:gd name="T12" fmla="*/ 2147483647 w 118"/>
              <a:gd name="T13" fmla="*/ 2147483647 h 55"/>
              <a:gd name="T14" fmla="*/ 2147483647 w 118"/>
              <a:gd name="T15" fmla="*/ 2147483647 h 55"/>
              <a:gd name="T16" fmla="*/ 2147483647 w 118"/>
              <a:gd name="T17" fmla="*/ 2147483647 h 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8"/>
              <a:gd name="T28" fmla="*/ 0 h 55"/>
              <a:gd name="T29" fmla="*/ 118 w 118"/>
              <a:gd name="T30" fmla="*/ 55 h 5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8" h="55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22" y="0"/>
                </a:lnTo>
                <a:lnTo>
                  <a:pt x="36" y="2"/>
                </a:lnTo>
                <a:lnTo>
                  <a:pt x="53" y="7"/>
                </a:lnTo>
                <a:lnTo>
                  <a:pt x="75" y="17"/>
                </a:lnTo>
                <a:lnTo>
                  <a:pt x="97" y="33"/>
                </a:lnTo>
                <a:lnTo>
                  <a:pt x="118" y="55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6" name="Freeform 198"/>
          <p:cNvSpPr>
            <a:spLocks/>
          </p:cNvSpPr>
          <p:nvPr/>
        </p:nvSpPr>
        <p:spPr bwMode="auto">
          <a:xfrm>
            <a:off x="6602413" y="3868738"/>
            <a:ext cx="187325" cy="85725"/>
          </a:xfrm>
          <a:custGeom>
            <a:avLst/>
            <a:gdLst>
              <a:gd name="T0" fmla="*/ 0 w 118"/>
              <a:gd name="T1" fmla="*/ 0 h 55"/>
              <a:gd name="T2" fmla="*/ 0 w 118"/>
              <a:gd name="T3" fmla="*/ 0 h 55"/>
              <a:gd name="T4" fmla="*/ 2147483647 w 118"/>
              <a:gd name="T5" fmla="*/ 0 h 55"/>
              <a:gd name="T6" fmla="*/ 2147483647 w 118"/>
              <a:gd name="T7" fmla="*/ 0 h 55"/>
              <a:gd name="T8" fmla="*/ 2147483647 w 118"/>
              <a:gd name="T9" fmla="*/ 2147483647 h 55"/>
              <a:gd name="T10" fmla="*/ 2147483647 w 118"/>
              <a:gd name="T11" fmla="*/ 2147483647 h 55"/>
              <a:gd name="T12" fmla="*/ 2147483647 w 118"/>
              <a:gd name="T13" fmla="*/ 2147483647 h 55"/>
              <a:gd name="T14" fmla="*/ 2147483647 w 118"/>
              <a:gd name="T15" fmla="*/ 2147483647 h 55"/>
              <a:gd name="T16" fmla="*/ 2147483647 w 118"/>
              <a:gd name="T17" fmla="*/ 2147483647 h 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8"/>
              <a:gd name="T28" fmla="*/ 0 h 55"/>
              <a:gd name="T29" fmla="*/ 118 w 118"/>
              <a:gd name="T30" fmla="*/ 55 h 5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8" h="55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22" y="0"/>
                </a:lnTo>
                <a:lnTo>
                  <a:pt x="36" y="2"/>
                </a:lnTo>
                <a:lnTo>
                  <a:pt x="53" y="7"/>
                </a:lnTo>
                <a:lnTo>
                  <a:pt x="75" y="17"/>
                </a:lnTo>
                <a:lnTo>
                  <a:pt x="97" y="33"/>
                </a:lnTo>
                <a:lnTo>
                  <a:pt x="118" y="55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7" name="Freeform 199"/>
          <p:cNvSpPr>
            <a:spLocks/>
          </p:cNvSpPr>
          <p:nvPr/>
        </p:nvSpPr>
        <p:spPr bwMode="auto">
          <a:xfrm>
            <a:off x="6602413" y="3868738"/>
            <a:ext cx="187325" cy="85725"/>
          </a:xfrm>
          <a:custGeom>
            <a:avLst/>
            <a:gdLst>
              <a:gd name="T0" fmla="*/ 0 w 118"/>
              <a:gd name="T1" fmla="*/ 0 h 55"/>
              <a:gd name="T2" fmla="*/ 0 w 118"/>
              <a:gd name="T3" fmla="*/ 0 h 55"/>
              <a:gd name="T4" fmla="*/ 2147483647 w 118"/>
              <a:gd name="T5" fmla="*/ 0 h 55"/>
              <a:gd name="T6" fmla="*/ 2147483647 w 118"/>
              <a:gd name="T7" fmla="*/ 0 h 55"/>
              <a:gd name="T8" fmla="*/ 2147483647 w 118"/>
              <a:gd name="T9" fmla="*/ 2147483647 h 55"/>
              <a:gd name="T10" fmla="*/ 2147483647 w 118"/>
              <a:gd name="T11" fmla="*/ 2147483647 h 55"/>
              <a:gd name="T12" fmla="*/ 2147483647 w 118"/>
              <a:gd name="T13" fmla="*/ 2147483647 h 55"/>
              <a:gd name="T14" fmla="*/ 2147483647 w 118"/>
              <a:gd name="T15" fmla="*/ 2147483647 h 55"/>
              <a:gd name="T16" fmla="*/ 2147483647 w 118"/>
              <a:gd name="T17" fmla="*/ 2147483647 h 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8"/>
              <a:gd name="T28" fmla="*/ 0 h 55"/>
              <a:gd name="T29" fmla="*/ 118 w 118"/>
              <a:gd name="T30" fmla="*/ 55 h 5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8" h="55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22" y="0"/>
                </a:lnTo>
                <a:lnTo>
                  <a:pt x="36" y="2"/>
                </a:lnTo>
                <a:lnTo>
                  <a:pt x="53" y="7"/>
                </a:lnTo>
                <a:lnTo>
                  <a:pt x="75" y="17"/>
                </a:lnTo>
                <a:lnTo>
                  <a:pt x="97" y="33"/>
                </a:lnTo>
                <a:lnTo>
                  <a:pt x="118" y="55"/>
                </a:lnTo>
              </a:path>
            </a:pathLst>
          </a:custGeom>
          <a:noFill/>
          <a:ln w="539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" name="Freeform 200"/>
          <p:cNvSpPr>
            <a:spLocks/>
          </p:cNvSpPr>
          <p:nvPr/>
        </p:nvSpPr>
        <p:spPr bwMode="auto">
          <a:xfrm>
            <a:off x="6710363" y="3871913"/>
            <a:ext cx="190500" cy="203200"/>
          </a:xfrm>
          <a:custGeom>
            <a:avLst/>
            <a:gdLst>
              <a:gd name="T0" fmla="*/ 2147483647 w 120"/>
              <a:gd name="T1" fmla="*/ 2147483647 h 128"/>
              <a:gd name="T2" fmla="*/ 0 w 120"/>
              <a:gd name="T3" fmla="*/ 2147483647 h 128"/>
              <a:gd name="T4" fmla="*/ 0 w 120"/>
              <a:gd name="T5" fmla="*/ 2147483647 h 128"/>
              <a:gd name="T6" fmla="*/ 0 w 120"/>
              <a:gd name="T7" fmla="*/ 2147483647 h 128"/>
              <a:gd name="T8" fmla="*/ 2147483647 w 120"/>
              <a:gd name="T9" fmla="*/ 2147483647 h 128"/>
              <a:gd name="T10" fmla="*/ 2147483647 w 120"/>
              <a:gd name="T11" fmla="*/ 2147483647 h 128"/>
              <a:gd name="T12" fmla="*/ 2147483647 w 120"/>
              <a:gd name="T13" fmla="*/ 2147483647 h 128"/>
              <a:gd name="T14" fmla="*/ 2147483647 w 120"/>
              <a:gd name="T15" fmla="*/ 2147483647 h 128"/>
              <a:gd name="T16" fmla="*/ 2147483647 w 120"/>
              <a:gd name="T17" fmla="*/ 0 h 128"/>
              <a:gd name="T18" fmla="*/ 2147483647 w 120"/>
              <a:gd name="T19" fmla="*/ 0 h 128"/>
              <a:gd name="T20" fmla="*/ 2147483647 w 120"/>
              <a:gd name="T21" fmla="*/ 2147483647 h 1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0"/>
              <a:gd name="T34" fmla="*/ 0 h 128"/>
              <a:gd name="T35" fmla="*/ 120 w 120"/>
              <a:gd name="T36" fmla="*/ 128 h 1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0" h="128">
                <a:moveTo>
                  <a:pt x="46" y="46"/>
                </a:moveTo>
                <a:lnTo>
                  <a:pt x="0" y="56"/>
                </a:lnTo>
                <a:lnTo>
                  <a:pt x="0" y="58"/>
                </a:lnTo>
                <a:lnTo>
                  <a:pt x="53" y="87"/>
                </a:lnTo>
                <a:lnTo>
                  <a:pt x="120" y="128"/>
                </a:lnTo>
                <a:lnTo>
                  <a:pt x="87" y="58"/>
                </a:lnTo>
                <a:lnTo>
                  <a:pt x="60" y="0"/>
                </a:lnTo>
                <a:lnTo>
                  <a:pt x="58" y="0"/>
                </a:lnTo>
                <a:lnTo>
                  <a:pt x="46" y="46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9" name="Freeform 201"/>
          <p:cNvSpPr>
            <a:spLocks/>
          </p:cNvSpPr>
          <p:nvPr/>
        </p:nvSpPr>
        <p:spPr bwMode="auto">
          <a:xfrm>
            <a:off x="6602413" y="3868738"/>
            <a:ext cx="187325" cy="85725"/>
          </a:xfrm>
          <a:custGeom>
            <a:avLst/>
            <a:gdLst>
              <a:gd name="T0" fmla="*/ 0 w 118"/>
              <a:gd name="T1" fmla="*/ 0 h 55"/>
              <a:gd name="T2" fmla="*/ 0 w 118"/>
              <a:gd name="T3" fmla="*/ 0 h 55"/>
              <a:gd name="T4" fmla="*/ 2147483647 w 118"/>
              <a:gd name="T5" fmla="*/ 0 h 55"/>
              <a:gd name="T6" fmla="*/ 2147483647 w 118"/>
              <a:gd name="T7" fmla="*/ 0 h 55"/>
              <a:gd name="T8" fmla="*/ 2147483647 w 118"/>
              <a:gd name="T9" fmla="*/ 2147483647 h 55"/>
              <a:gd name="T10" fmla="*/ 2147483647 w 118"/>
              <a:gd name="T11" fmla="*/ 2147483647 h 55"/>
              <a:gd name="T12" fmla="*/ 2147483647 w 118"/>
              <a:gd name="T13" fmla="*/ 2147483647 h 55"/>
              <a:gd name="T14" fmla="*/ 2147483647 w 118"/>
              <a:gd name="T15" fmla="*/ 2147483647 h 55"/>
              <a:gd name="T16" fmla="*/ 2147483647 w 118"/>
              <a:gd name="T17" fmla="*/ 2147483647 h 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8"/>
              <a:gd name="T28" fmla="*/ 0 h 55"/>
              <a:gd name="T29" fmla="*/ 118 w 118"/>
              <a:gd name="T30" fmla="*/ 55 h 5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8" h="55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22" y="0"/>
                </a:lnTo>
                <a:lnTo>
                  <a:pt x="36" y="2"/>
                </a:lnTo>
                <a:lnTo>
                  <a:pt x="53" y="7"/>
                </a:lnTo>
                <a:lnTo>
                  <a:pt x="75" y="17"/>
                </a:lnTo>
                <a:lnTo>
                  <a:pt x="97" y="33"/>
                </a:lnTo>
                <a:lnTo>
                  <a:pt x="118" y="55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0" name="Freeform 202"/>
          <p:cNvSpPr>
            <a:spLocks/>
          </p:cNvSpPr>
          <p:nvPr/>
        </p:nvSpPr>
        <p:spPr bwMode="auto">
          <a:xfrm>
            <a:off x="7586663" y="3814763"/>
            <a:ext cx="130175" cy="225425"/>
          </a:xfrm>
          <a:custGeom>
            <a:avLst/>
            <a:gdLst>
              <a:gd name="T0" fmla="*/ 2147483647 w 82"/>
              <a:gd name="T1" fmla="*/ 2147483647 h 142"/>
              <a:gd name="T2" fmla="*/ 0 w 82"/>
              <a:gd name="T3" fmla="*/ 2147483647 h 142"/>
              <a:gd name="T4" fmla="*/ 0 w 82"/>
              <a:gd name="T5" fmla="*/ 2147483647 h 142"/>
              <a:gd name="T6" fmla="*/ 0 w 82"/>
              <a:gd name="T7" fmla="*/ 2147483647 h 142"/>
              <a:gd name="T8" fmla="*/ 2147483647 w 82"/>
              <a:gd name="T9" fmla="*/ 2147483647 h 142"/>
              <a:gd name="T10" fmla="*/ 2147483647 w 82"/>
              <a:gd name="T11" fmla="*/ 2147483647 h 142"/>
              <a:gd name="T12" fmla="*/ 2147483647 w 82"/>
              <a:gd name="T13" fmla="*/ 2147483647 h 142"/>
              <a:gd name="T14" fmla="*/ 2147483647 w 82"/>
              <a:gd name="T15" fmla="*/ 2147483647 h 142"/>
              <a:gd name="T16" fmla="*/ 2147483647 w 82"/>
              <a:gd name="T17" fmla="*/ 0 h 142"/>
              <a:gd name="T18" fmla="*/ 2147483647 w 82"/>
              <a:gd name="T19" fmla="*/ 0 h 142"/>
              <a:gd name="T20" fmla="*/ 2147483647 w 82"/>
              <a:gd name="T21" fmla="*/ 2147483647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142"/>
              <a:gd name="T35" fmla="*/ 82 w 82"/>
              <a:gd name="T36" fmla="*/ 142 h 1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142">
                <a:moveTo>
                  <a:pt x="46" y="36"/>
                </a:moveTo>
                <a:lnTo>
                  <a:pt x="0" y="26"/>
                </a:lnTo>
                <a:lnTo>
                  <a:pt x="0" y="29"/>
                </a:lnTo>
                <a:lnTo>
                  <a:pt x="36" y="77"/>
                </a:lnTo>
                <a:lnTo>
                  <a:pt x="82" y="142"/>
                </a:lnTo>
                <a:lnTo>
                  <a:pt x="80" y="63"/>
                </a:lnTo>
                <a:lnTo>
                  <a:pt x="77" y="0"/>
                </a:lnTo>
                <a:lnTo>
                  <a:pt x="75" y="0"/>
                </a:lnTo>
                <a:lnTo>
                  <a:pt x="46" y="36"/>
                </a:lnTo>
                <a:close/>
              </a:path>
            </a:pathLst>
          </a:custGeom>
          <a:solidFill>
            <a:srgbClr val="364980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1" name="Freeform 203"/>
          <p:cNvSpPr>
            <a:spLocks/>
          </p:cNvSpPr>
          <p:nvPr/>
        </p:nvSpPr>
        <p:spPr bwMode="auto">
          <a:xfrm>
            <a:off x="7519988" y="3732213"/>
            <a:ext cx="142875" cy="155575"/>
          </a:xfrm>
          <a:custGeom>
            <a:avLst/>
            <a:gdLst>
              <a:gd name="T0" fmla="*/ 0 w 89"/>
              <a:gd name="T1" fmla="*/ 0 h 97"/>
              <a:gd name="T2" fmla="*/ 0 w 89"/>
              <a:gd name="T3" fmla="*/ 0 h 97"/>
              <a:gd name="T4" fmla="*/ 2147483647 w 89"/>
              <a:gd name="T5" fmla="*/ 2147483647 h 97"/>
              <a:gd name="T6" fmla="*/ 2147483647 w 89"/>
              <a:gd name="T7" fmla="*/ 2147483647 h 97"/>
              <a:gd name="T8" fmla="*/ 2147483647 w 89"/>
              <a:gd name="T9" fmla="*/ 2147483647 h 97"/>
              <a:gd name="T10" fmla="*/ 2147483647 w 89"/>
              <a:gd name="T11" fmla="*/ 2147483647 h 97"/>
              <a:gd name="T12" fmla="*/ 2147483647 w 89"/>
              <a:gd name="T13" fmla="*/ 2147483647 h 97"/>
              <a:gd name="T14" fmla="*/ 2147483647 w 89"/>
              <a:gd name="T15" fmla="*/ 2147483647 h 97"/>
              <a:gd name="T16" fmla="*/ 2147483647 w 89"/>
              <a:gd name="T17" fmla="*/ 2147483647 h 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"/>
              <a:gd name="T28" fmla="*/ 0 h 97"/>
              <a:gd name="T29" fmla="*/ 89 w 89"/>
              <a:gd name="T30" fmla="*/ 97 h 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" h="97">
                <a:moveTo>
                  <a:pt x="0" y="0"/>
                </a:moveTo>
                <a:lnTo>
                  <a:pt x="0" y="0"/>
                </a:lnTo>
                <a:lnTo>
                  <a:pt x="10" y="2"/>
                </a:lnTo>
                <a:lnTo>
                  <a:pt x="22" y="7"/>
                </a:lnTo>
                <a:lnTo>
                  <a:pt x="34" y="14"/>
                </a:lnTo>
                <a:lnTo>
                  <a:pt x="48" y="27"/>
                </a:lnTo>
                <a:lnTo>
                  <a:pt x="63" y="44"/>
                </a:lnTo>
                <a:lnTo>
                  <a:pt x="77" y="68"/>
                </a:lnTo>
                <a:lnTo>
                  <a:pt x="89" y="97"/>
                </a:lnTo>
              </a:path>
            </a:pathLst>
          </a:cu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2" name="Line 204"/>
          <p:cNvSpPr>
            <a:spLocks noChangeShapeType="1"/>
          </p:cNvSpPr>
          <p:nvPr/>
        </p:nvSpPr>
        <p:spPr bwMode="auto">
          <a:xfrm>
            <a:off x="4440238" y="4700588"/>
            <a:ext cx="361950" cy="0"/>
          </a:xfrm>
          <a:prstGeom prst="line">
            <a:avLst/>
          </a:prstGeom>
          <a:noFill/>
          <a:ln w="492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3" name="Line 205"/>
          <p:cNvSpPr>
            <a:spLocks noChangeShapeType="1"/>
          </p:cNvSpPr>
          <p:nvPr/>
        </p:nvSpPr>
        <p:spPr bwMode="auto">
          <a:xfrm>
            <a:off x="4440238" y="4700588"/>
            <a:ext cx="361950" cy="0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4" name="Freeform 206"/>
          <p:cNvSpPr>
            <a:spLocks/>
          </p:cNvSpPr>
          <p:nvPr/>
        </p:nvSpPr>
        <p:spPr bwMode="auto">
          <a:xfrm>
            <a:off x="4691063" y="4630738"/>
            <a:ext cx="161925" cy="133350"/>
          </a:xfrm>
          <a:custGeom>
            <a:avLst/>
            <a:gdLst>
              <a:gd name="T0" fmla="*/ 2147483647 w 101"/>
              <a:gd name="T1" fmla="*/ 2147483647 h 84"/>
              <a:gd name="T2" fmla="*/ 0 w 101"/>
              <a:gd name="T3" fmla="*/ 2147483647 h 84"/>
              <a:gd name="T4" fmla="*/ 2147483647 w 101"/>
              <a:gd name="T5" fmla="*/ 2147483647 h 84"/>
              <a:gd name="T6" fmla="*/ 0 w 101"/>
              <a:gd name="T7" fmla="*/ 0 h 84"/>
              <a:gd name="T8" fmla="*/ 2147483647 w 101"/>
              <a:gd name="T9" fmla="*/ 21474836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1"/>
              <a:gd name="T16" fmla="*/ 0 h 84"/>
              <a:gd name="T17" fmla="*/ 101 w 101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1" h="84">
                <a:moveTo>
                  <a:pt x="101" y="43"/>
                </a:moveTo>
                <a:lnTo>
                  <a:pt x="0" y="84"/>
                </a:lnTo>
                <a:lnTo>
                  <a:pt x="24" y="41"/>
                </a:lnTo>
                <a:lnTo>
                  <a:pt x="0" y="0"/>
                </a:lnTo>
                <a:lnTo>
                  <a:pt x="101" y="43"/>
                </a:lnTo>
                <a:close/>
              </a:path>
            </a:pathLst>
          </a:custGeom>
          <a:solidFill>
            <a:srgbClr val="36498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5" name="Freeform 207"/>
          <p:cNvSpPr>
            <a:spLocks/>
          </p:cNvSpPr>
          <p:nvPr/>
        </p:nvSpPr>
        <p:spPr bwMode="auto">
          <a:xfrm>
            <a:off x="4691063" y="4630738"/>
            <a:ext cx="161925" cy="133350"/>
          </a:xfrm>
          <a:custGeom>
            <a:avLst/>
            <a:gdLst>
              <a:gd name="T0" fmla="*/ 2147483647 w 101"/>
              <a:gd name="T1" fmla="*/ 2147483647 h 84"/>
              <a:gd name="T2" fmla="*/ 0 w 101"/>
              <a:gd name="T3" fmla="*/ 2147483647 h 84"/>
              <a:gd name="T4" fmla="*/ 2147483647 w 101"/>
              <a:gd name="T5" fmla="*/ 2147483647 h 84"/>
              <a:gd name="T6" fmla="*/ 0 w 101"/>
              <a:gd name="T7" fmla="*/ 0 h 84"/>
              <a:gd name="T8" fmla="*/ 2147483647 w 101"/>
              <a:gd name="T9" fmla="*/ 21474836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1"/>
              <a:gd name="T16" fmla="*/ 0 h 84"/>
              <a:gd name="T17" fmla="*/ 101 w 101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1" h="84">
                <a:moveTo>
                  <a:pt x="101" y="43"/>
                </a:moveTo>
                <a:lnTo>
                  <a:pt x="0" y="84"/>
                </a:lnTo>
                <a:lnTo>
                  <a:pt x="24" y="41"/>
                </a:lnTo>
                <a:lnTo>
                  <a:pt x="0" y="0"/>
                </a:lnTo>
                <a:lnTo>
                  <a:pt x="101" y="43"/>
                </a:lnTo>
                <a:close/>
              </a:path>
            </a:pathLst>
          </a:custGeom>
          <a:solidFill>
            <a:srgbClr val="364980"/>
          </a:solidFill>
          <a:ln w="317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6" name="Freeform 208"/>
          <p:cNvSpPr>
            <a:spLocks/>
          </p:cNvSpPr>
          <p:nvPr/>
        </p:nvSpPr>
        <p:spPr bwMode="auto">
          <a:xfrm>
            <a:off x="4691063" y="4630738"/>
            <a:ext cx="161925" cy="133350"/>
          </a:xfrm>
          <a:custGeom>
            <a:avLst/>
            <a:gdLst>
              <a:gd name="T0" fmla="*/ 2147483647 w 101"/>
              <a:gd name="T1" fmla="*/ 2147483647 h 84"/>
              <a:gd name="T2" fmla="*/ 0 w 101"/>
              <a:gd name="T3" fmla="*/ 2147483647 h 84"/>
              <a:gd name="T4" fmla="*/ 2147483647 w 101"/>
              <a:gd name="T5" fmla="*/ 2147483647 h 84"/>
              <a:gd name="T6" fmla="*/ 0 w 101"/>
              <a:gd name="T7" fmla="*/ 0 h 84"/>
              <a:gd name="T8" fmla="*/ 2147483647 w 101"/>
              <a:gd name="T9" fmla="*/ 21474836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1"/>
              <a:gd name="T16" fmla="*/ 0 h 84"/>
              <a:gd name="T17" fmla="*/ 101 w 101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1" h="84">
                <a:moveTo>
                  <a:pt x="101" y="43"/>
                </a:moveTo>
                <a:lnTo>
                  <a:pt x="0" y="84"/>
                </a:lnTo>
                <a:lnTo>
                  <a:pt x="24" y="41"/>
                </a:lnTo>
                <a:lnTo>
                  <a:pt x="0" y="0"/>
                </a:lnTo>
                <a:lnTo>
                  <a:pt x="101" y="43"/>
                </a:lnTo>
                <a:close/>
              </a:path>
            </a:pathLst>
          </a:custGeom>
          <a:noFill/>
          <a:ln w="793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7" name="Line 209"/>
          <p:cNvSpPr>
            <a:spLocks noChangeShapeType="1"/>
          </p:cNvSpPr>
          <p:nvPr/>
        </p:nvSpPr>
        <p:spPr bwMode="auto">
          <a:xfrm>
            <a:off x="4418013" y="4700588"/>
            <a:ext cx="361950" cy="0"/>
          </a:xfrm>
          <a:prstGeom prst="line">
            <a:avLst/>
          </a:pr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8" name="Line 210"/>
          <p:cNvSpPr>
            <a:spLocks noChangeShapeType="1"/>
          </p:cNvSpPr>
          <p:nvPr/>
        </p:nvSpPr>
        <p:spPr bwMode="auto">
          <a:xfrm>
            <a:off x="3440113" y="4706938"/>
            <a:ext cx="361950" cy="3175"/>
          </a:xfrm>
          <a:prstGeom prst="line">
            <a:avLst/>
          </a:prstGeom>
          <a:noFill/>
          <a:ln w="4921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9" name="Line 211"/>
          <p:cNvSpPr>
            <a:spLocks noChangeShapeType="1"/>
          </p:cNvSpPr>
          <p:nvPr/>
        </p:nvSpPr>
        <p:spPr bwMode="auto">
          <a:xfrm>
            <a:off x="3440113" y="4706938"/>
            <a:ext cx="361950" cy="3175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0" name="Freeform 212"/>
          <p:cNvSpPr>
            <a:spLocks/>
          </p:cNvSpPr>
          <p:nvPr/>
        </p:nvSpPr>
        <p:spPr bwMode="auto">
          <a:xfrm>
            <a:off x="3687763" y="4643438"/>
            <a:ext cx="161925" cy="130175"/>
          </a:xfrm>
          <a:custGeom>
            <a:avLst/>
            <a:gdLst>
              <a:gd name="T0" fmla="*/ 2147483647 w 102"/>
              <a:gd name="T1" fmla="*/ 2147483647 h 82"/>
              <a:gd name="T2" fmla="*/ 0 w 102"/>
              <a:gd name="T3" fmla="*/ 2147483647 h 82"/>
              <a:gd name="T4" fmla="*/ 2147483647 w 102"/>
              <a:gd name="T5" fmla="*/ 2147483647 h 82"/>
              <a:gd name="T6" fmla="*/ 0 w 102"/>
              <a:gd name="T7" fmla="*/ 0 h 82"/>
              <a:gd name="T8" fmla="*/ 2147483647 w 102"/>
              <a:gd name="T9" fmla="*/ 2147483647 h 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82"/>
              <a:gd name="T17" fmla="*/ 102 w 102"/>
              <a:gd name="T18" fmla="*/ 82 h 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82">
                <a:moveTo>
                  <a:pt x="102" y="41"/>
                </a:moveTo>
                <a:lnTo>
                  <a:pt x="0" y="82"/>
                </a:lnTo>
                <a:lnTo>
                  <a:pt x="25" y="41"/>
                </a:lnTo>
                <a:lnTo>
                  <a:pt x="0" y="0"/>
                </a:lnTo>
                <a:lnTo>
                  <a:pt x="102" y="41"/>
                </a:lnTo>
                <a:close/>
              </a:path>
            </a:pathLst>
          </a:custGeom>
          <a:solidFill>
            <a:srgbClr val="36498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1" name="Freeform 213"/>
          <p:cNvSpPr>
            <a:spLocks/>
          </p:cNvSpPr>
          <p:nvPr/>
        </p:nvSpPr>
        <p:spPr bwMode="auto">
          <a:xfrm>
            <a:off x="3687763" y="4643438"/>
            <a:ext cx="161925" cy="130175"/>
          </a:xfrm>
          <a:custGeom>
            <a:avLst/>
            <a:gdLst>
              <a:gd name="T0" fmla="*/ 2147483647 w 102"/>
              <a:gd name="T1" fmla="*/ 2147483647 h 82"/>
              <a:gd name="T2" fmla="*/ 0 w 102"/>
              <a:gd name="T3" fmla="*/ 2147483647 h 82"/>
              <a:gd name="T4" fmla="*/ 2147483647 w 102"/>
              <a:gd name="T5" fmla="*/ 2147483647 h 82"/>
              <a:gd name="T6" fmla="*/ 0 w 102"/>
              <a:gd name="T7" fmla="*/ 0 h 82"/>
              <a:gd name="T8" fmla="*/ 2147483647 w 102"/>
              <a:gd name="T9" fmla="*/ 2147483647 h 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82"/>
              <a:gd name="T17" fmla="*/ 102 w 102"/>
              <a:gd name="T18" fmla="*/ 82 h 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82">
                <a:moveTo>
                  <a:pt x="102" y="41"/>
                </a:moveTo>
                <a:lnTo>
                  <a:pt x="0" y="82"/>
                </a:lnTo>
                <a:lnTo>
                  <a:pt x="25" y="41"/>
                </a:lnTo>
                <a:lnTo>
                  <a:pt x="0" y="0"/>
                </a:lnTo>
                <a:lnTo>
                  <a:pt x="102" y="41"/>
                </a:lnTo>
                <a:close/>
              </a:path>
            </a:pathLst>
          </a:custGeom>
          <a:solidFill>
            <a:srgbClr val="364980"/>
          </a:solidFill>
          <a:ln w="317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2" name="Freeform 214"/>
          <p:cNvSpPr>
            <a:spLocks/>
          </p:cNvSpPr>
          <p:nvPr/>
        </p:nvSpPr>
        <p:spPr bwMode="auto">
          <a:xfrm>
            <a:off x="3687763" y="4643438"/>
            <a:ext cx="161925" cy="130175"/>
          </a:xfrm>
          <a:custGeom>
            <a:avLst/>
            <a:gdLst>
              <a:gd name="T0" fmla="*/ 2147483647 w 102"/>
              <a:gd name="T1" fmla="*/ 2147483647 h 82"/>
              <a:gd name="T2" fmla="*/ 0 w 102"/>
              <a:gd name="T3" fmla="*/ 2147483647 h 82"/>
              <a:gd name="T4" fmla="*/ 2147483647 w 102"/>
              <a:gd name="T5" fmla="*/ 2147483647 h 82"/>
              <a:gd name="T6" fmla="*/ 0 w 102"/>
              <a:gd name="T7" fmla="*/ 0 h 82"/>
              <a:gd name="T8" fmla="*/ 2147483647 w 102"/>
              <a:gd name="T9" fmla="*/ 2147483647 h 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82"/>
              <a:gd name="T17" fmla="*/ 102 w 102"/>
              <a:gd name="T18" fmla="*/ 82 h 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82">
                <a:moveTo>
                  <a:pt x="102" y="41"/>
                </a:moveTo>
                <a:lnTo>
                  <a:pt x="0" y="82"/>
                </a:lnTo>
                <a:lnTo>
                  <a:pt x="25" y="41"/>
                </a:lnTo>
                <a:lnTo>
                  <a:pt x="0" y="0"/>
                </a:lnTo>
                <a:lnTo>
                  <a:pt x="102" y="41"/>
                </a:lnTo>
                <a:close/>
              </a:path>
            </a:pathLst>
          </a:custGeom>
          <a:noFill/>
          <a:ln w="793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3" name="Line 215"/>
          <p:cNvSpPr>
            <a:spLocks noChangeShapeType="1"/>
          </p:cNvSpPr>
          <p:nvPr/>
        </p:nvSpPr>
        <p:spPr bwMode="auto">
          <a:xfrm>
            <a:off x="3440113" y="4706938"/>
            <a:ext cx="361950" cy="3175"/>
          </a:xfrm>
          <a:prstGeom prst="line">
            <a:avLst/>
          </a:prstGeom>
          <a:noFill/>
          <a:ln w="34925">
            <a:solidFill>
              <a:srgbClr val="3649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4" name="Freeform 219"/>
          <p:cNvSpPr>
            <a:spLocks/>
          </p:cNvSpPr>
          <p:nvPr/>
        </p:nvSpPr>
        <p:spPr bwMode="auto">
          <a:xfrm>
            <a:off x="3182938" y="5141913"/>
            <a:ext cx="463550" cy="574675"/>
          </a:xfrm>
          <a:custGeom>
            <a:avLst/>
            <a:gdLst>
              <a:gd name="T0" fmla="*/ 2147483647 w 292"/>
              <a:gd name="T1" fmla="*/ 2147483647 h 361"/>
              <a:gd name="T2" fmla="*/ 2147483647 w 292"/>
              <a:gd name="T3" fmla="*/ 2147483647 h 361"/>
              <a:gd name="T4" fmla="*/ 0 w 292"/>
              <a:gd name="T5" fmla="*/ 0 h 361"/>
              <a:gd name="T6" fmla="*/ 0 60000 65536"/>
              <a:gd name="T7" fmla="*/ 0 60000 65536"/>
              <a:gd name="T8" fmla="*/ 0 60000 65536"/>
              <a:gd name="T9" fmla="*/ 0 w 292"/>
              <a:gd name="T10" fmla="*/ 0 h 361"/>
              <a:gd name="T11" fmla="*/ 292 w 292"/>
              <a:gd name="T12" fmla="*/ 361 h 3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2" h="361">
                <a:moveTo>
                  <a:pt x="292" y="361"/>
                </a:moveTo>
                <a:lnTo>
                  <a:pt x="217" y="361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5" name="Freeform 220"/>
          <p:cNvSpPr>
            <a:spLocks/>
          </p:cNvSpPr>
          <p:nvPr/>
        </p:nvSpPr>
        <p:spPr bwMode="auto">
          <a:xfrm>
            <a:off x="4697413" y="5065713"/>
            <a:ext cx="460375" cy="654050"/>
          </a:xfrm>
          <a:custGeom>
            <a:avLst/>
            <a:gdLst>
              <a:gd name="T0" fmla="*/ 0 w 290"/>
              <a:gd name="T1" fmla="*/ 2147483647 h 411"/>
              <a:gd name="T2" fmla="*/ 2147483647 w 290"/>
              <a:gd name="T3" fmla="*/ 2147483647 h 411"/>
              <a:gd name="T4" fmla="*/ 2147483647 w 290"/>
              <a:gd name="T5" fmla="*/ 0 h 411"/>
              <a:gd name="T6" fmla="*/ 0 60000 65536"/>
              <a:gd name="T7" fmla="*/ 0 60000 65536"/>
              <a:gd name="T8" fmla="*/ 0 60000 65536"/>
              <a:gd name="T9" fmla="*/ 0 w 290"/>
              <a:gd name="T10" fmla="*/ 0 h 411"/>
              <a:gd name="T11" fmla="*/ 290 w 290"/>
              <a:gd name="T12" fmla="*/ 411 h 4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0" h="411">
                <a:moveTo>
                  <a:pt x="0" y="411"/>
                </a:moveTo>
                <a:lnTo>
                  <a:pt x="63" y="411"/>
                </a:lnTo>
                <a:lnTo>
                  <a:pt x="29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6" name="Freeform 221"/>
          <p:cNvSpPr>
            <a:spLocks/>
          </p:cNvSpPr>
          <p:nvPr/>
        </p:nvSpPr>
        <p:spPr bwMode="auto">
          <a:xfrm>
            <a:off x="6802438" y="890588"/>
            <a:ext cx="1409700" cy="244475"/>
          </a:xfrm>
          <a:custGeom>
            <a:avLst/>
            <a:gdLst>
              <a:gd name="T0" fmla="*/ 2147483647 w 887"/>
              <a:gd name="T1" fmla="*/ 2147483647 h 155"/>
              <a:gd name="T2" fmla="*/ 2147483647 w 887"/>
              <a:gd name="T3" fmla="*/ 0 h 155"/>
              <a:gd name="T4" fmla="*/ 0 w 887"/>
              <a:gd name="T5" fmla="*/ 0 h 155"/>
              <a:gd name="T6" fmla="*/ 0 60000 65536"/>
              <a:gd name="T7" fmla="*/ 0 60000 65536"/>
              <a:gd name="T8" fmla="*/ 0 60000 65536"/>
              <a:gd name="T9" fmla="*/ 0 w 887"/>
              <a:gd name="T10" fmla="*/ 0 h 155"/>
              <a:gd name="T11" fmla="*/ 887 w 887"/>
              <a:gd name="T12" fmla="*/ 155 h 1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7" h="155">
                <a:moveTo>
                  <a:pt x="887" y="155"/>
                </a:move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7" name="Line 222"/>
          <p:cNvSpPr>
            <a:spLocks noChangeShapeType="1"/>
          </p:cNvSpPr>
          <p:nvPr/>
        </p:nvSpPr>
        <p:spPr bwMode="auto">
          <a:xfrm flipH="1" flipV="1">
            <a:off x="7786688" y="890588"/>
            <a:ext cx="4191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8" name="Freeform 223"/>
          <p:cNvSpPr>
            <a:spLocks/>
          </p:cNvSpPr>
          <p:nvPr/>
        </p:nvSpPr>
        <p:spPr bwMode="auto">
          <a:xfrm>
            <a:off x="2351088" y="3621088"/>
            <a:ext cx="942975" cy="403225"/>
          </a:xfrm>
          <a:custGeom>
            <a:avLst/>
            <a:gdLst>
              <a:gd name="T0" fmla="*/ 0 w 595"/>
              <a:gd name="T1" fmla="*/ 2147483647 h 254"/>
              <a:gd name="T2" fmla="*/ 2147483647 w 595"/>
              <a:gd name="T3" fmla="*/ 0 h 254"/>
              <a:gd name="T4" fmla="*/ 2147483647 w 595"/>
              <a:gd name="T5" fmla="*/ 0 h 254"/>
              <a:gd name="T6" fmla="*/ 0 60000 65536"/>
              <a:gd name="T7" fmla="*/ 0 60000 65536"/>
              <a:gd name="T8" fmla="*/ 0 60000 65536"/>
              <a:gd name="T9" fmla="*/ 0 w 595"/>
              <a:gd name="T10" fmla="*/ 0 h 254"/>
              <a:gd name="T11" fmla="*/ 595 w 595"/>
              <a:gd name="T12" fmla="*/ 254 h 2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5" h="254">
                <a:moveTo>
                  <a:pt x="0" y="254"/>
                </a:moveTo>
                <a:lnTo>
                  <a:pt x="184" y="0"/>
                </a:lnTo>
                <a:lnTo>
                  <a:pt x="59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9" name="Line 224"/>
          <p:cNvSpPr>
            <a:spLocks noChangeShapeType="1"/>
          </p:cNvSpPr>
          <p:nvPr/>
        </p:nvSpPr>
        <p:spPr bwMode="auto">
          <a:xfrm flipV="1">
            <a:off x="2617788" y="3621088"/>
            <a:ext cx="441325" cy="577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30" name="Freeform 225"/>
          <p:cNvSpPr>
            <a:spLocks/>
          </p:cNvSpPr>
          <p:nvPr/>
        </p:nvSpPr>
        <p:spPr bwMode="auto">
          <a:xfrm>
            <a:off x="5456238" y="3621088"/>
            <a:ext cx="1019175" cy="492125"/>
          </a:xfrm>
          <a:custGeom>
            <a:avLst/>
            <a:gdLst>
              <a:gd name="T0" fmla="*/ 2147483647 w 643"/>
              <a:gd name="T1" fmla="*/ 2147483647 h 310"/>
              <a:gd name="T2" fmla="*/ 2147483647 w 643"/>
              <a:gd name="T3" fmla="*/ 0 h 310"/>
              <a:gd name="T4" fmla="*/ 0 w 643"/>
              <a:gd name="T5" fmla="*/ 0 h 310"/>
              <a:gd name="T6" fmla="*/ 0 60000 65536"/>
              <a:gd name="T7" fmla="*/ 0 60000 65536"/>
              <a:gd name="T8" fmla="*/ 0 60000 65536"/>
              <a:gd name="T9" fmla="*/ 0 w 643"/>
              <a:gd name="T10" fmla="*/ 0 h 310"/>
              <a:gd name="T11" fmla="*/ 643 w 643"/>
              <a:gd name="T12" fmla="*/ 310 h 3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310">
                <a:moveTo>
                  <a:pt x="643" y="310"/>
                </a:moveTo>
                <a:lnTo>
                  <a:pt x="462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31" name="Line 226"/>
          <p:cNvSpPr>
            <a:spLocks noChangeShapeType="1"/>
          </p:cNvSpPr>
          <p:nvPr/>
        </p:nvSpPr>
        <p:spPr bwMode="auto">
          <a:xfrm flipH="1" flipV="1">
            <a:off x="5643563" y="3621088"/>
            <a:ext cx="288925" cy="473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32" name="Freeform 227"/>
          <p:cNvSpPr>
            <a:spLocks/>
          </p:cNvSpPr>
          <p:nvPr/>
        </p:nvSpPr>
        <p:spPr bwMode="auto">
          <a:xfrm>
            <a:off x="6430963" y="2373313"/>
            <a:ext cx="1939925" cy="307975"/>
          </a:xfrm>
          <a:custGeom>
            <a:avLst/>
            <a:gdLst>
              <a:gd name="T0" fmla="*/ 2147483647 w 1222"/>
              <a:gd name="T1" fmla="*/ 0 h 194"/>
              <a:gd name="T2" fmla="*/ 2147483647 w 1222"/>
              <a:gd name="T3" fmla="*/ 2147483647 h 194"/>
              <a:gd name="T4" fmla="*/ 0 w 1222"/>
              <a:gd name="T5" fmla="*/ 2147483647 h 194"/>
              <a:gd name="T6" fmla="*/ 0 60000 65536"/>
              <a:gd name="T7" fmla="*/ 0 60000 65536"/>
              <a:gd name="T8" fmla="*/ 0 60000 65536"/>
              <a:gd name="T9" fmla="*/ 0 w 1222"/>
              <a:gd name="T10" fmla="*/ 0 h 194"/>
              <a:gd name="T11" fmla="*/ 1222 w 1222"/>
              <a:gd name="T12" fmla="*/ 194 h 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2" h="194">
                <a:moveTo>
                  <a:pt x="1222" y="0"/>
                </a:moveTo>
                <a:lnTo>
                  <a:pt x="977" y="194"/>
                </a:lnTo>
                <a:lnTo>
                  <a:pt x="0" y="19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33" name="Line 228"/>
          <p:cNvSpPr>
            <a:spLocks noChangeShapeType="1"/>
          </p:cNvSpPr>
          <p:nvPr/>
        </p:nvSpPr>
        <p:spPr bwMode="auto">
          <a:xfrm flipH="1">
            <a:off x="7408863" y="2046288"/>
            <a:ext cx="815975" cy="635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34" name="Text Box 280"/>
          <p:cNvSpPr txBox="1">
            <a:spLocks noChangeArrowheads="1"/>
          </p:cNvSpPr>
          <p:nvPr/>
        </p:nvSpPr>
        <p:spPr bwMode="auto">
          <a:xfrm>
            <a:off x="5278438" y="769938"/>
            <a:ext cx="1546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Neurotransmitter</a:t>
            </a:r>
          </a:p>
        </p:txBody>
      </p:sp>
      <p:sp>
        <p:nvSpPr>
          <p:cNvPr id="9335" name="Text Box 281"/>
          <p:cNvSpPr txBox="1">
            <a:spLocks noChangeArrowheads="1"/>
          </p:cNvSpPr>
          <p:nvPr/>
        </p:nvSpPr>
        <p:spPr bwMode="auto">
          <a:xfrm>
            <a:off x="4362450" y="1311275"/>
            <a:ext cx="1316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Nerve impulse</a:t>
            </a:r>
          </a:p>
        </p:txBody>
      </p:sp>
      <p:sp>
        <p:nvSpPr>
          <p:cNvPr id="9336" name="Text Box 284"/>
          <p:cNvSpPr txBox="1">
            <a:spLocks noChangeArrowheads="1"/>
          </p:cNvSpPr>
          <p:nvPr/>
        </p:nvSpPr>
        <p:spPr bwMode="auto">
          <a:xfrm>
            <a:off x="5410200" y="2557463"/>
            <a:ext cx="10715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Target cells</a:t>
            </a:r>
          </a:p>
        </p:txBody>
      </p:sp>
      <p:sp>
        <p:nvSpPr>
          <p:cNvPr id="9337" name="Text Box 286"/>
          <p:cNvSpPr txBox="1">
            <a:spLocks noChangeArrowheads="1"/>
          </p:cNvSpPr>
          <p:nvPr/>
        </p:nvSpPr>
        <p:spPr bwMode="auto">
          <a:xfrm>
            <a:off x="2671763" y="2198688"/>
            <a:ext cx="7191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Neuron</a:t>
            </a:r>
          </a:p>
        </p:txBody>
      </p:sp>
      <p:sp>
        <p:nvSpPr>
          <p:cNvPr id="9338" name="Text Box 289"/>
          <p:cNvSpPr txBox="1">
            <a:spLocks noChangeArrowheads="1"/>
          </p:cNvSpPr>
          <p:nvPr/>
        </p:nvSpPr>
        <p:spPr bwMode="auto">
          <a:xfrm>
            <a:off x="176213" y="2960688"/>
            <a:ext cx="17430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(a) Nervous system</a:t>
            </a:r>
          </a:p>
        </p:txBody>
      </p:sp>
      <p:sp>
        <p:nvSpPr>
          <p:cNvPr id="9339" name="Text Box 291"/>
          <p:cNvSpPr txBox="1">
            <a:spLocks noChangeArrowheads="1"/>
          </p:cNvSpPr>
          <p:nvPr/>
        </p:nvSpPr>
        <p:spPr bwMode="auto">
          <a:xfrm>
            <a:off x="3340100" y="3506788"/>
            <a:ext cx="9683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Endocrine</a:t>
            </a:r>
          </a:p>
          <a:p>
            <a:r>
              <a:rPr lang="en-US" sz="1400"/>
              <a:t>cells</a:t>
            </a:r>
          </a:p>
        </p:txBody>
      </p:sp>
      <p:sp>
        <p:nvSpPr>
          <p:cNvPr id="9340" name="Text Box 294"/>
          <p:cNvSpPr txBox="1">
            <a:spLocks noChangeArrowheads="1"/>
          </p:cNvSpPr>
          <p:nvPr/>
        </p:nvSpPr>
        <p:spPr bwMode="auto">
          <a:xfrm>
            <a:off x="4440238" y="3506788"/>
            <a:ext cx="10731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Target cells</a:t>
            </a:r>
          </a:p>
        </p:txBody>
      </p:sp>
      <p:sp>
        <p:nvSpPr>
          <p:cNvPr id="9341" name="Text Box 296"/>
          <p:cNvSpPr txBox="1">
            <a:spLocks noChangeArrowheads="1"/>
          </p:cNvSpPr>
          <p:nvPr/>
        </p:nvSpPr>
        <p:spPr bwMode="auto">
          <a:xfrm>
            <a:off x="3673475" y="5602288"/>
            <a:ext cx="1165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Hormone in</a:t>
            </a:r>
          </a:p>
          <a:p>
            <a:r>
              <a:rPr lang="en-US" sz="1400"/>
              <a:t>bloodstream</a:t>
            </a:r>
          </a:p>
        </p:txBody>
      </p:sp>
      <p:sp>
        <p:nvSpPr>
          <p:cNvPr id="9342" name="Text Box 298"/>
          <p:cNvSpPr txBox="1">
            <a:spLocks noChangeArrowheads="1"/>
          </p:cNvSpPr>
          <p:nvPr/>
        </p:nvSpPr>
        <p:spPr bwMode="auto">
          <a:xfrm>
            <a:off x="182563" y="6199188"/>
            <a:ext cx="19113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(b) Endocrine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17.23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701675" y="334963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6868" name="Picture 163" descr="sal03717_17_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752475"/>
            <a:ext cx="4278313" cy="580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Freeform 167"/>
          <p:cNvSpPr>
            <a:spLocks/>
          </p:cNvSpPr>
          <p:nvPr/>
        </p:nvSpPr>
        <p:spPr bwMode="auto">
          <a:xfrm>
            <a:off x="4592638" y="5372100"/>
            <a:ext cx="665162" cy="365125"/>
          </a:xfrm>
          <a:custGeom>
            <a:avLst/>
            <a:gdLst>
              <a:gd name="T0" fmla="*/ 0 w 419"/>
              <a:gd name="T1" fmla="*/ 0 h 230"/>
              <a:gd name="T2" fmla="*/ 2147483647 w 419"/>
              <a:gd name="T3" fmla="*/ 0 h 230"/>
              <a:gd name="T4" fmla="*/ 2147483647 w 419"/>
              <a:gd name="T5" fmla="*/ 0 h 230"/>
              <a:gd name="T6" fmla="*/ 2147483647 w 419"/>
              <a:gd name="T7" fmla="*/ 2147483647 h 230"/>
              <a:gd name="T8" fmla="*/ 2147483647 w 419"/>
              <a:gd name="T9" fmla="*/ 2147483647 h 230"/>
              <a:gd name="T10" fmla="*/ 2147483647 w 419"/>
              <a:gd name="T11" fmla="*/ 2147483647 h 230"/>
              <a:gd name="T12" fmla="*/ 2147483647 w 419"/>
              <a:gd name="T13" fmla="*/ 2147483647 h 230"/>
              <a:gd name="T14" fmla="*/ 2147483647 w 419"/>
              <a:gd name="T15" fmla="*/ 2147483647 h 230"/>
              <a:gd name="T16" fmla="*/ 2147483647 w 419"/>
              <a:gd name="T17" fmla="*/ 2147483647 h 230"/>
              <a:gd name="T18" fmla="*/ 2147483647 w 419"/>
              <a:gd name="T19" fmla="*/ 2147483647 h 230"/>
              <a:gd name="T20" fmla="*/ 2147483647 w 419"/>
              <a:gd name="T21" fmla="*/ 2147483647 h 230"/>
              <a:gd name="T22" fmla="*/ 2147483647 w 419"/>
              <a:gd name="T23" fmla="*/ 2147483647 h 2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9"/>
              <a:gd name="T37" fmla="*/ 0 h 230"/>
              <a:gd name="T38" fmla="*/ 419 w 419"/>
              <a:gd name="T39" fmla="*/ 230 h 2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9" h="230">
                <a:moveTo>
                  <a:pt x="0" y="0"/>
                </a:moveTo>
                <a:lnTo>
                  <a:pt x="324" y="0"/>
                </a:lnTo>
                <a:lnTo>
                  <a:pt x="344" y="2"/>
                </a:lnTo>
                <a:lnTo>
                  <a:pt x="362" y="7"/>
                </a:lnTo>
                <a:lnTo>
                  <a:pt x="376" y="16"/>
                </a:lnTo>
                <a:lnTo>
                  <a:pt x="390" y="29"/>
                </a:lnTo>
                <a:lnTo>
                  <a:pt x="403" y="43"/>
                </a:lnTo>
                <a:lnTo>
                  <a:pt x="412" y="60"/>
                </a:lnTo>
                <a:lnTo>
                  <a:pt x="417" y="78"/>
                </a:lnTo>
                <a:lnTo>
                  <a:pt x="419" y="96"/>
                </a:lnTo>
                <a:lnTo>
                  <a:pt x="419" y="230"/>
                </a:lnTo>
              </a:path>
            </a:pathLst>
          </a:cu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0" name="Freeform 168"/>
          <p:cNvSpPr>
            <a:spLocks/>
          </p:cNvSpPr>
          <p:nvPr/>
        </p:nvSpPr>
        <p:spPr bwMode="auto">
          <a:xfrm>
            <a:off x="4532313" y="3311525"/>
            <a:ext cx="725487" cy="558800"/>
          </a:xfrm>
          <a:custGeom>
            <a:avLst/>
            <a:gdLst>
              <a:gd name="T0" fmla="*/ 2147483647 w 457"/>
              <a:gd name="T1" fmla="*/ 2147483647 h 352"/>
              <a:gd name="T2" fmla="*/ 2147483647 w 457"/>
              <a:gd name="T3" fmla="*/ 2147483647 h 352"/>
              <a:gd name="T4" fmla="*/ 2147483647 w 457"/>
              <a:gd name="T5" fmla="*/ 2147483647 h 352"/>
              <a:gd name="T6" fmla="*/ 2147483647 w 457"/>
              <a:gd name="T7" fmla="*/ 2147483647 h 352"/>
              <a:gd name="T8" fmla="*/ 2147483647 w 457"/>
              <a:gd name="T9" fmla="*/ 2147483647 h 352"/>
              <a:gd name="T10" fmla="*/ 2147483647 w 457"/>
              <a:gd name="T11" fmla="*/ 2147483647 h 352"/>
              <a:gd name="T12" fmla="*/ 2147483647 w 457"/>
              <a:gd name="T13" fmla="*/ 2147483647 h 352"/>
              <a:gd name="T14" fmla="*/ 2147483647 w 457"/>
              <a:gd name="T15" fmla="*/ 2147483647 h 352"/>
              <a:gd name="T16" fmla="*/ 2147483647 w 457"/>
              <a:gd name="T17" fmla="*/ 2147483647 h 352"/>
              <a:gd name="T18" fmla="*/ 2147483647 w 457"/>
              <a:gd name="T19" fmla="*/ 2147483647 h 352"/>
              <a:gd name="T20" fmla="*/ 2147483647 w 457"/>
              <a:gd name="T21" fmla="*/ 0 h 352"/>
              <a:gd name="T22" fmla="*/ 0 w 457"/>
              <a:gd name="T23" fmla="*/ 0 h 3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7"/>
              <a:gd name="T37" fmla="*/ 0 h 352"/>
              <a:gd name="T38" fmla="*/ 457 w 457"/>
              <a:gd name="T39" fmla="*/ 352 h 3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7" h="352">
                <a:moveTo>
                  <a:pt x="457" y="352"/>
                </a:moveTo>
                <a:lnTo>
                  <a:pt x="457" y="95"/>
                </a:lnTo>
                <a:lnTo>
                  <a:pt x="455" y="75"/>
                </a:lnTo>
                <a:lnTo>
                  <a:pt x="450" y="57"/>
                </a:lnTo>
                <a:lnTo>
                  <a:pt x="441" y="41"/>
                </a:lnTo>
                <a:lnTo>
                  <a:pt x="428" y="28"/>
                </a:lnTo>
                <a:lnTo>
                  <a:pt x="414" y="16"/>
                </a:lnTo>
                <a:lnTo>
                  <a:pt x="400" y="7"/>
                </a:lnTo>
                <a:lnTo>
                  <a:pt x="382" y="1"/>
                </a:lnTo>
                <a:lnTo>
                  <a:pt x="362" y="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Freeform 169"/>
          <p:cNvSpPr>
            <a:spLocks/>
          </p:cNvSpPr>
          <p:nvPr/>
        </p:nvSpPr>
        <p:spPr bwMode="auto">
          <a:xfrm>
            <a:off x="5214938" y="3841750"/>
            <a:ext cx="85725" cy="106363"/>
          </a:xfrm>
          <a:custGeom>
            <a:avLst/>
            <a:gdLst>
              <a:gd name="T0" fmla="*/ 2147483647 w 54"/>
              <a:gd name="T1" fmla="*/ 2147483647 h 67"/>
              <a:gd name="T2" fmla="*/ 0 w 54"/>
              <a:gd name="T3" fmla="*/ 0 h 67"/>
              <a:gd name="T4" fmla="*/ 2147483647 w 54"/>
              <a:gd name="T5" fmla="*/ 2147483647 h 67"/>
              <a:gd name="T6" fmla="*/ 2147483647 w 54"/>
              <a:gd name="T7" fmla="*/ 0 h 67"/>
              <a:gd name="T8" fmla="*/ 2147483647 w 54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67"/>
              <a:gd name="T17" fmla="*/ 54 w 54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67">
                <a:moveTo>
                  <a:pt x="27" y="67"/>
                </a:moveTo>
                <a:lnTo>
                  <a:pt x="0" y="0"/>
                </a:lnTo>
                <a:lnTo>
                  <a:pt x="27" y="15"/>
                </a:lnTo>
                <a:lnTo>
                  <a:pt x="54" y="0"/>
                </a:lnTo>
                <a:lnTo>
                  <a:pt x="27" y="6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Freeform 170"/>
          <p:cNvSpPr>
            <a:spLocks/>
          </p:cNvSpPr>
          <p:nvPr/>
        </p:nvSpPr>
        <p:spPr bwMode="auto">
          <a:xfrm>
            <a:off x="4532313" y="3311525"/>
            <a:ext cx="725487" cy="558800"/>
          </a:xfrm>
          <a:custGeom>
            <a:avLst/>
            <a:gdLst>
              <a:gd name="T0" fmla="*/ 2147483647 w 457"/>
              <a:gd name="T1" fmla="*/ 2147483647 h 352"/>
              <a:gd name="T2" fmla="*/ 2147483647 w 457"/>
              <a:gd name="T3" fmla="*/ 2147483647 h 352"/>
              <a:gd name="T4" fmla="*/ 2147483647 w 457"/>
              <a:gd name="T5" fmla="*/ 2147483647 h 352"/>
              <a:gd name="T6" fmla="*/ 2147483647 w 457"/>
              <a:gd name="T7" fmla="*/ 2147483647 h 352"/>
              <a:gd name="T8" fmla="*/ 2147483647 w 457"/>
              <a:gd name="T9" fmla="*/ 2147483647 h 352"/>
              <a:gd name="T10" fmla="*/ 2147483647 w 457"/>
              <a:gd name="T11" fmla="*/ 2147483647 h 352"/>
              <a:gd name="T12" fmla="*/ 2147483647 w 457"/>
              <a:gd name="T13" fmla="*/ 2147483647 h 352"/>
              <a:gd name="T14" fmla="*/ 2147483647 w 457"/>
              <a:gd name="T15" fmla="*/ 2147483647 h 352"/>
              <a:gd name="T16" fmla="*/ 2147483647 w 457"/>
              <a:gd name="T17" fmla="*/ 2147483647 h 352"/>
              <a:gd name="T18" fmla="*/ 2147483647 w 457"/>
              <a:gd name="T19" fmla="*/ 2147483647 h 352"/>
              <a:gd name="T20" fmla="*/ 2147483647 w 457"/>
              <a:gd name="T21" fmla="*/ 0 h 352"/>
              <a:gd name="T22" fmla="*/ 0 w 457"/>
              <a:gd name="T23" fmla="*/ 0 h 3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7"/>
              <a:gd name="T37" fmla="*/ 0 h 352"/>
              <a:gd name="T38" fmla="*/ 457 w 457"/>
              <a:gd name="T39" fmla="*/ 352 h 3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7" h="352">
                <a:moveTo>
                  <a:pt x="457" y="352"/>
                </a:moveTo>
                <a:lnTo>
                  <a:pt x="457" y="95"/>
                </a:lnTo>
                <a:lnTo>
                  <a:pt x="455" y="75"/>
                </a:lnTo>
                <a:lnTo>
                  <a:pt x="450" y="57"/>
                </a:lnTo>
                <a:lnTo>
                  <a:pt x="441" y="41"/>
                </a:lnTo>
                <a:lnTo>
                  <a:pt x="428" y="28"/>
                </a:lnTo>
                <a:lnTo>
                  <a:pt x="414" y="16"/>
                </a:lnTo>
                <a:lnTo>
                  <a:pt x="400" y="7"/>
                </a:lnTo>
                <a:lnTo>
                  <a:pt x="382" y="1"/>
                </a:lnTo>
                <a:lnTo>
                  <a:pt x="362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3" name="Freeform 171"/>
          <p:cNvSpPr>
            <a:spLocks/>
          </p:cNvSpPr>
          <p:nvPr/>
        </p:nvSpPr>
        <p:spPr bwMode="auto">
          <a:xfrm>
            <a:off x="5226050" y="3851275"/>
            <a:ext cx="63500" cy="73025"/>
          </a:xfrm>
          <a:custGeom>
            <a:avLst/>
            <a:gdLst>
              <a:gd name="T0" fmla="*/ 2147483647 w 40"/>
              <a:gd name="T1" fmla="*/ 2147483647 h 46"/>
              <a:gd name="T2" fmla="*/ 0 w 40"/>
              <a:gd name="T3" fmla="*/ 0 h 46"/>
              <a:gd name="T4" fmla="*/ 2147483647 w 40"/>
              <a:gd name="T5" fmla="*/ 2147483647 h 46"/>
              <a:gd name="T6" fmla="*/ 2147483647 w 40"/>
              <a:gd name="T7" fmla="*/ 0 h 46"/>
              <a:gd name="T8" fmla="*/ 2147483647 w 40"/>
              <a:gd name="T9" fmla="*/ 2147483647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6"/>
              <a:gd name="T17" fmla="*/ 40 w 40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6">
                <a:moveTo>
                  <a:pt x="20" y="46"/>
                </a:moveTo>
                <a:lnTo>
                  <a:pt x="0" y="0"/>
                </a:lnTo>
                <a:lnTo>
                  <a:pt x="20" y="10"/>
                </a:lnTo>
                <a:lnTo>
                  <a:pt x="40" y="0"/>
                </a:lnTo>
                <a:lnTo>
                  <a:pt x="20" y="4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4" name="Freeform 172"/>
          <p:cNvSpPr>
            <a:spLocks/>
          </p:cNvSpPr>
          <p:nvPr/>
        </p:nvSpPr>
        <p:spPr bwMode="auto">
          <a:xfrm>
            <a:off x="4592638" y="4816475"/>
            <a:ext cx="665162" cy="555625"/>
          </a:xfrm>
          <a:custGeom>
            <a:avLst/>
            <a:gdLst>
              <a:gd name="T0" fmla="*/ 0 w 419"/>
              <a:gd name="T1" fmla="*/ 2147483647 h 350"/>
              <a:gd name="T2" fmla="*/ 2147483647 w 419"/>
              <a:gd name="T3" fmla="*/ 2147483647 h 350"/>
              <a:gd name="T4" fmla="*/ 2147483647 w 419"/>
              <a:gd name="T5" fmla="*/ 2147483647 h 350"/>
              <a:gd name="T6" fmla="*/ 2147483647 w 419"/>
              <a:gd name="T7" fmla="*/ 2147483647 h 350"/>
              <a:gd name="T8" fmla="*/ 2147483647 w 419"/>
              <a:gd name="T9" fmla="*/ 2147483647 h 350"/>
              <a:gd name="T10" fmla="*/ 2147483647 w 419"/>
              <a:gd name="T11" fmla="*/ 2147483647 h 350"/>
              <a:gd name="T12" fmla="*/ 2147483647 w 419"/>
              <a:gd name="T13" fmla="*/ 2147483647 h 350"/>
              <a:gd name="T14" fmla="*/ 2147483647 w 419"/>
              <a:gd name="T15" fmla="*/ 2147483647 h 350"/>
              <a:gd name="T16" fmla="*/ 2147483647 w 419"/>
              <a:gd name="T17" fmla="*/ 2147483647 h 350"/>
              <a:gd name="T18" fmla="*/ 2147483647 w 419"/>
              <a:gd name="T19" fmla="*/ 2147483647 h 350"/>
              <a:gd name="T20" fmla="*/ 2147483647 w 419"/>
              <a:gd name="T21" fmla="*/ 2147483647 h 350"/>
              <a:gd name="T22" fmla="*/ 2147483647 w 419"/>
              <a:gd name="T23" fmla="*/ 0 h 3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9"/>
              <a:gd name="T37" fmla="*/ 0 h 350"/>
              <a:gd name="T38" fmla="*/ 419 w 419"/>
              <a:gd name="T39" fmla="*/ 350 h 3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9" h="350">
                <a:moveTo>
                  <a:pt x="0" y="350"/>
                </a:moveTo>
                <a:lnTo>
                  <a:pt x="324" y="350"/>
                </a:lnTo>
                <a:lnTo>
                  <a:pt x="344" y="348"/>
                </a:lnTo>
                <a:lnTo>
                  <a:pt x="362" y="343"/>
                </a:lnTo>
                <a:lnTo>
                  <a:pt x="376" y="334"/>
                </a:lnTo>
                <a:lnTo>
                  <a:pt x="390" y="323"/>
                </a:lnTo>
                <a:lnTo>
                  <a:pt x="403" y="309"/>
                </a:lnTo>
                <a:lnTo>
                  <a:pt x="412" y="293"/>
                </a:lnTo>
                <a:lnTo>
                  <a:pt x="417" y="275"/>
                </a:lnTo>
                <a:lnTo>
                  <a:pt x="419" y="255"/>
                </a:lnTo>
                <a:lnTo>
                  <a:pt x="419" y="0"/>
                </a:lnTo>
              </a:path>
            </a:pathLst>
          </a:cu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" name="Freeform 173"/>
          <p:cNvSpPr>
            <a:spLocks/>
          </p:cNvSpPr>
          <p:nvPr/>
        </p:nvSpPr>
        <p:spPr bwMode="auto">
          <a:xfrm>
            <a:off x="4518025" y="5329238"/>
            <a:ext cx="106363" cy="85725"/>
          </a:xfrm>
          <a:custGeom>
            <a:avLst/>
            <a:gdLst>
              <a:gd name="T0" fmla="*/ 0 w 67"/>
              <a:gd name="T1" fmla="*/ 2147483647 h 54"/>
              <a:gd name="T2" fmla="*/ 2147483647 w 67"/>
              <a:gd name="T3" fmla="*/ 0 h 54"/>
              <a:gd name="T4" fmla="*/ 2147483647 w 67"/>
              <a:gd name="T5" fmla="*/ 2147483647 h 54"/>
              <a:gd name="T6" fmla="*/ 2147483647 w 67"/>
              <a:gd name="T7" fmla="*/ 2147483647 h 54"/>
              <a:gd name="T8" fmla="*/ 0 w 67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"/>
              <a:gd name="T16" fmla="*/ 0 h 54"/>
              <a:gd name="T17" fmla="*/ 67 w 67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" h="54">
                <a:moveTo>
                  <a:pt x="0" y="27"/>
                </a:moveTo>
                <a:lnTo>
                  <a:pt x="67" y="0"/>
                </a:lnTo>
                <a:lnTo>
                  <a:pt x="51" y="27"/>
                </a:lnTo>
                <a:lnTo>
                  <a:pt x="67" y="54"/>
                </a:lnTo>
                <a:lnTo>
                  <a:pt x="0" y="2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6" name="Freeform 174"/>
          <p:cNvSpPr>
            <a:spLocks/>
          </p:cNvSpPr>
          <p:nvPr/>
        </p:nvSpPr>
        <p:spPr bwMode="auto">
          <a:xfrm>
            <a:off x="4592638" y="4816475"/>
            <a:ext cx="665162" cy="555625"/>
          </a:xfrm>
          <a:custGeom>
            <a:avLst/>
            <a:gdLst>
              <a:gd name="T0" fmla="*/ 0 w 419"/>
              <a:gd name="T1" fmla="*/ 2147483647 h 350"/>
              <a:gd name="T2" fmla="*/ 2147483647 w 419"/>
              <a:gd name="T3" fmla="*/ 2147483647 h 350"/>
              <a:gd name="T4" fmla="*/ 2147483647 w 419"/>
              <a:gd name="T5" fmla="*/ 2147483647 h 350"/>
              <a:gd name="T6" fmla="*/ 2147483647 w 419"/>
              <a:gd name="T7" fmla="*/ 2147483647 h 350"/>
              <a:gd name="T8" fmla="*/ 2147483647 w 419"/>
              <a:gd name="T9" fmla="*/ 2147483647 h 350"/>
              <a:gd name="T10" fmla="*/ 2147483647 w 419"/>
              <a:gd name="T11" fmla="*/ 2147483647 h 350"/>
              <a:gd name="T12" fmla="*/ 2147483647 w 419"/>
              <a:gd name="T13" fmla="*/ 2147483647 h 350"/>
              <a:gd name="T14" fmla="*/ 2147483647 w 419"/>
              <a:gd name="T15" fmla="*/ 2147483647 h 350"/>
              <a:gd name="T16" fmla="*/ 2147483647 w 419"/>
              <a:gd name="T17" fmla="*/ 2147483647 h 350"/>
              <a:gd name="T18" fmla="*/ 2147483647 w 419"/>
              <a:gd name="T19" fmla="*/ 2147483647 h 350"/>
              <a:gd name="T20" fmla="*/ 2147483647 w 419"/>
              <a:gd name="T21" fmla="*/ 2147483647 h 350"/>
              <a:gd name="T22" fmla="*/ 2147483647 w 419"/>
              <a:gd name="T23" fmla="*/ 0 h 3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9"/>
              <a:gd name="T37" fmla="*/ 0 h 350"/>
              <a:gd name="T38" fmla="*/ 419 w 419"/>
              <a:gd name="T39" fmla="*/ 350 h 3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9" h="350">
                <a:moveTo>
                  <a:pt x="0" y="350"/>
                </a:moveTo>
                <a:lnTo>
                  <a:pt x="324" y="350"/>
                </a:lnTo>
                <a:lnTo>
                  <a:pt x="344" y="348"/>
                </a:lnTo>
                <a:lnTo>
                  <a:pt x="362" y="343"/>
                </a:lnTo>
                <a:lnTo>
                  <a:pt x="376" y="334"/>
                </a:lnTo>
                <a:lnTo>
                  <a:pt x="390" y="323"/>
                </a:lnTo>
                <a:lnTo>
                  <a:pt x="403" y="309"/>
                </a:lnTo>
                <a:lnTo>
                  <a:pt x="412" y="293"/>
                </a:lnTo>
                <a:lnTo>
                  <a:pt x="417" y="275"/>
                </a:lnTo>
                <a:lnTo>
                  <a:pt x="419" y="255"/>
                </a:lnTo>
                <a:lnTo>
                  <a:pt x="419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7" name="Freeform 175"/>
          <p:cNvSpPr>
            <a:spLocks/>
          </p:cNvSpPr>
          <p:nvPr/>
        </p:nvSpPr>
        <p:spPr bwMode="auto">
          <a:xfrm>
            <a:off x="4538663" y="5343525"/>
            <a:ext cx="74612" cy="60325"/>
          </a:xfrm>
          <a:custGeom>
            <a:avLst/>
            <a:gdLst>
              <a:gd name="T0" fmla="*/ 0 w 47"/>
              <a:gd name="T1" fmla="*/ 2147483647 h 38"/>
              <a:gd name="T2" fmla="*/ 2147483647 w 47"/>
              <a:gd name="T3" fmla="*/ 0 h 38"/>
              <a:gd name="T4" fmla="*/ 2147483647 w 47"/>
              <a:gd name="T5" fmla="*/ 2147483647 h 38"/>
              <a:gd name="T6" fmla="*/ 2147483647 w 47"/>
              <a:gd name="T7" fmla="*/ 2147483647 h 38"/>
              <a:gd name="T8" fmla="*/ 0 w 47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"/>
              <a:gd name="T16" fmla="*/ 0 h 38"/>
              <a:gd name="T17" fmla="*/ 47 w 47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" h="38">
                <a:moveTo>
                  <a:pt x="0" y="18"/>
                </a:moveTo>
                <a:lnTo>
                  <a:pt x="47" y="0"/>
                </a:lnTo>
                <a:lnTo>
                  <a:pt x="36" y="18"/>
                </a:lnTo>
                <a:lnTo>
                  <a:pt x="47" y="38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Line 176"/>
          <p:cNvSpPr>
            <a:spLocks noChangeShapeType="1"/>
          </p:cNvSpPr>
          <p:nvPr/>
        </p:nvSpPr>
        <p:spPr bwMode="auto">
          <a:xfrm flipH="1">
            <a:off x="2994025" y="3311525"/>
            <a:ext cx="944563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9" name="Freeform 177"/>
          <p:cNvSpPr>
            <a:spLocks/>
          </p:cNvSpPr>
          <p:nvPr/>
        </p:nvSpPr>
        <p:spPr bwMode="auto">
          <a:xfrm>
            <a:off x="3910013" y="3268663"/>
            <a:ext cx="103187" cy="85725"/>
          </a:xfrm>
          <a:custGeom>
            <a:avLst/>
            <a:gdLst>
              <a:gd name="T0" fmla="*/ 2147483647 w 65"/>
              <a:gd name="T1" fmla="*/ 2147483647 h 54"/>
              <a:gd name="T2" fmla="*/ 0 w 65"/>
              <a:gd name="T3" fmla="*/ 2147483647 h 54"/>
              <a:gd name="T4" fmla="*/ 2147483647 w 65"/>
              <a:gd name="T5" fmla="*/ 2147483647 h 54"/>
              <a:gd name="T6" fmla="*/ 0 w 65"/>
              <a:gd name="T7" fmla="*/ 0 h 54"/>
              <a:gd name="T8" fmla="*/ 2147483647 w 65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54"/>
              <a:gd name="T17" fmla="*/ 65 w 65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54">
                <a:moveTo>
                  <a:pt x="65" y="27"/>
                </a:moveTo>
                <a:lnTo>
                  <a:pt x="0" y="54"/>
                </a:lnTo>
                <a:lnTo>
                  <a:pt x="15" y="27"/>
                </a:lnTo>
                <a:lnTo>
                  <a:pt x="0" y="0"/>
                </a:lnTo>
                <a:lnTo>
                  <a:pt x="65" y="2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0" name="Line 178"/>
          <p:cNvSpPr>
            <a:spLocks noChangeShapeType="1"/>
          </p:cNvSpPr>
          <p:nvPr/>
        </p:nvSpPr>
        <p:spPr bwMode="auto">
          <a:xfrm flipH="1">
            <a:off x="2994025" y="3311525"/>
            <a:ext cx="94456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1" name="Freeform 179"/>
          <p:cNvSpPr>
            <a:spLocks/>
          </p:cNvSpPr>
          <p:nvPr/>
        </p:nvSpPr>
        <p:spPr bwMode="auto">
          <a:xfrm>
            <a:off x="3919538" y="3279775"/>
            <a:ext cx="73025" cy="61913"/>
          </a:xfrm>
          <a:custGeom>
            <a:avLst/>
            <a:gdLst>
              <a:gd name="T0" fmla="*/ 2147483647 w 46"/>
              <a:gd name="T1" fmla="*/ 2147483647 h 39"/>
              <a:gd name="T2" fmla="*/ 0 w 46"/>
              <a:gd name="T3" fmla="*/ 2147483647 h 39"/>
              <a:gd name="T4" fmla="*/ 2147483647 w 46"/>
              <a:gd name="T5" fmla="*/ 2147483647 h 39"/>
              <a:gd name="T6" fmla="*/ 0 w 46"/>
              <a:gd name="T7" fmla="*/ 0 h 39"/>
              <a:gd name="T8" fmla="*/ 2147483647 w 46"/>
              <a:gd name="T9" fmla="*/ 2147483647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39"/>
              <a:gd name="T17" fmla="*/ 46 w 46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39">
                <a:moveTo>
                  <a:pt x="46" y="20"/>
                </a:moveTo>
                <a:lnTo>
                  <a:pt x="0" y="39"/>
                </a:lnTo>
                <a:lnTo>
                  <a:pt x="10" y="20"/>
                </a:lnTo>
                <a:lnTo>
                  <a:pt x="0" y="0"/>
                </a:lnTo>
                <a:lnTo>
                  <a:pt x="46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2" name="Line 180"/>
          <p:cNvSpPr>
            <a:spLocks noChangeShapeType="1"/>
          </p:cNvSpPr>
          <p:nvPr/>
        </p:nvSpPr>
        <p:spPr bwMode="auto">
          <a:xfrm>
            <a:off x="2954338" y="5372100"/>
            <a:ext cx="1050925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3" name="Freeform 181"/>
          <p:cNvSpPr>
            <a:spLocks/>
          </p:cNvSpPr>
          <p:nvPr/>
        </p:nvSpPr>
        <p:spPr bwMode="auto">
          <a:xfrm>
            <a:off x="2879725" y="5329238"/>
            <a:ext cx="103188" cy="85725"/>
          </a:xfrm>
          <a:custGeom>
            <a:avLst/>
            <a:gdLst>
              <a:gd name="T0" fmla="*/ 0 w 65"/>
              <a:gd name="T1" fmla="*/ 2147483647 h 54"/>
              <a:gd name="T2" fmla="*/ 2147483647 w 65"/>
              <a:gd name="T3" fmla="*/ 0 h 54"/>
              <a:gd name="T4" fmla="*/ 2147483647 w 65"/>
              <a:gd name="T5" fmla="*/ 2147483647 h 54"/>
              <a:gd name="T6" fmla="*/ 2147483647 w 65"/>
              <a:gd name="T7" fmla="*/ 2147483647 h 54"/>
              <a:gd name="T8" fmla="*/ 0 w 65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54"/>
              <a:gd name="T17" fmla="*/ 65 w 65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54">
                <a:moveTo>
                  <a:pt x="0" y="27"/>
                </a:moveTo>
                <a:lnTo>
                  <a:pt x="65" y="0"/>
                </a:lnTo>
                <a:lnTo>
                  <a:pt x="50" y="27"/>
                </a:lnTo>
                <a:lnTo>
                  <a:pt x="65" y="54"/>
                </a:lnTo>
                <a:lnTo>
                  <a:pt x="0" y="2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4" name="Line 182"/>
          <p:cNvSpPr>
            <a:spLocks noChangeShapeType="1"/>
          </p:cNvSpPr>
          <p:nvPr/>
        </p:nvSpPr>
        <p:spPr bwMode="auto">
          <a:xfrm>
            <a:off x="2954338" y="5372100"/>
            <a:ext cx="10509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5" name="Freeform 183"/>
          <p:cNvSpPr>
            <a:spLocks/>
          </p:cNvSpPr>
          <p:nvPr/>
        </p:nvSpPr>
        <p:spPr bwMode="auto">
          <a:xfrm>
            <a:off x="2898775" y="5343525"/>
            <a:ext cx="74613" cy="60325"/>
          </a:xfrm>
          <a:custGeom>
            <a:avLst/>
            <a:gdLst>
              <a:gd name="T0" fmla="*/ 0 w 47"/>
              <a:gd name="T1" fmla="*/ 2147483647 h 38"/>
              <a:gd name="T2" fmla="*/ 2147483647 w 47"/>
              <a:gd name="T3" fmla="*/ 0 h 38"/>
              <a:gd name="T4" fmla="*/ 2147483647 w 47"/>
              <a:gd name="T5" fmla="*/ 2147483647 h 38"/>
              <a:gd name="T6" fmla="*/ 2147483647 w 47"/>
              <a:gd name="T7" fmla="*/ 2147483647 h 38"/>
              <a:gd name="T8" fmla="*/ 0 w 47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"/>
              <a:gd name="T16" fmla="*/ 0 h 38"/>
              <a:gd name="T17" fmla="*/ 47 w 47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" h="38">
                <a:moveTo>
                  <a:pt x="0" y="18"/>
                </a:moveTo>
                <a:lnTo>
                  <a:pt x="47" y="0"/>
                </a:lnTo>
                <a:lnTo>
                  <a:pt x="36" y="18"/>
                </a:lnTo>
                <a:lnTo>
                  <a:pt x="47" y="38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6" name="Freeform 184"/>
          <p:cNvSpPr>
            <a:spLocks/>
          </p:cNvSpPr>
          <p:nvPr/>
        </p:nvSpPr>
        <p:spPr bwMode="auto">
          <a:xfrm>
            <a:off x="4592638" y="5372100"/>
            <a:ext cx="665162" cy="365125"/>
          </a:xfrm>
          <a:custGeom>
            <a:avLst/>
            <a:gdLst>
              <a:gd name="T0" fmla="*/ 0 w 419"/>
              <a:gd name="T1" fmla="*/ 0 h 230"/>
              <a:gd name="T2" fmla="*/ 2147483647 w 419"/>
              <a:gd name="T3" fmla="*/ 0 h 230"/>
              <a:gd name="T4" fmla="*/ 2147483647 w 419"/>
              <a:gd name="T5" fmla="*/ 0 h 230"/>
              <a:gd name="T6" fmla="*/ 2147483647 w 419"/>
              <a:gd name="T7" fmla="*/ 2147483647 h 230"/>
              <a:gd name="T8" fmla="*/ 2147483647 w 419"/>
              <a:gd name="T9" fmla="*/ 2147483647 h 230"/>
              <a:gd name="T10" fmla="*/ 2147483647 w 419"/>
              <a:gd name="T11" fmla="*/ 2147483647 h 230"/>
              <a:gd name="T12" fmla="*/ 2147483647 w 419"/>
              <a:gd name="T13" fmla="*/ 2147483647 h 230"/>
              <a:gd name="T14" fmla="*/ 2147483647 w 419"/>
              <a:gd name="T15" fmla="*/ 2147483647 h 230"/>
              <a:gd name="T16" fmla="*/ 2147483647 w 419"/>
              <a:gd name="T17" fmla="*/ 2147483647 h 230"/>
              <a:gd name="T18" fmla="*/ 2147483647 w 419"/>
              <a:gd name="T19" fmla="*/ 2147483647 h 230"/>
              <a:gd name="T20" fmla="*/ 2147483647 w 419"/>
              <a:gd name="T21" fmla="*/ 2147483647 h 230"/>
              <a:gd name="T22" fmla="*/ 2147483647 w 419"/>
              <a:gd name="T23" fmla="*/ 2147483647 h 2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9"/>
              <a:gd name="T37" fmla="*/ 0 h 230"/>
              <a:gd name="T38" fmla="*/ 419 w 419"/>
              <a:gd name="T39" fmla="*/ 230 h 2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9" h="230">
                <a:moveTo>
                  <a:pt x="0" y="0"/>
                </a:moveTo>
                <a:lnTo>
                  <a:pt x="324" y="0"/>
                </a:lnTo>
                <a:lnTo>
                  <a:pt x="344" y="2"/>
                </a:lnTo>
                <a:lnTo>
                  <a:pt x="362" y="7"/>
                </a:lnTo>
                <a:lnTo>
                  <a:pt x="376" y="16"/>
                </a:lnTo>
                <a:lnTo>
                  <a:pt x="390" y="29"/>
                </a:lnTo>
                <a:lnTo>
                  <a:pt x="403" y="43"/>
                </a:lnTo>
                <a:lnTo>
                  <a:pt x="412" y="60"/>
                </a:lnTo>
                <a:lnTo>
                  <a:pt x="417" y="78"/>
                </a:lnTo>
                <a:lnTo>
                  <a:pt x="419" y="96"/>
                </a:lnTo>
                <a:lnTo>
                  <a:pt x="419" y="23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7" name="Text Box 240"/>
          <p:cNvSpPr txBox="1">
            <a:spLocks noChangeArrowheads="1"/>
          </p:cNvSpPr>
          <p:nvPr/>
        </p:nvSpPr>
        <p:spPr bwMode="auto">
          <a:xfrm>
            <a:off x="6391275" y="5154613"/>
            <a:ext cx="7366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(b) Actions of</a:t>
            </a:r>
          </a:p>
          <a:p>
            <a:r>
              <a:rPr lang="en-US" sz="900"/>
              <a:t>     glucagon</a:t>
            </a:r>
          </a:p>
        </p:txBody>
      </p:sp>
      <p:sp>
        <p:nvSpPr>
          <p:cNvPr id="36888" name="Text Box 241"/>
          <p:cNvSpPr txBox="1">
            <a:spLocks noChangeArrowheads="1"/>
          </p:cNvSpPr>
          <p:nvPr/>
        </p:nvSpPr>
        <p:spPr bwMode="auto">
          <a:xfrm>
            <a:off x="6391275" y="3452813"/>
            <a:ext cx="6667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(a) Actions</a:t>
            </a:r>
          </a:p>
          <a:p>
            <a:r>
              <a:rPr lang="en-US" sz="900"/>
              <a:t>     of insulin</a:t>
            </a:r>
          </a:p>
        </p:txBody>
      </p:sp>
      <p:sp>
        <p:nvSpPr>
          <p:cNvPr id="36889" name="Text Box 242"/>
          <p:cNvSpPr txBox="1">
            <a:spLocks noChangeArrowheads="1"/>
          </p:cNvSpPr>
          <p:nvPr/>
        </p:nvSpPr>
        <p:spPr bwMode="auto">
          <a:xfrm>
            <a:off x="4587875" y="2589213"/>
            <a:ext cx="4953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Liver cell</a:t>
            </a:r>
          </a:p>
        </p:txBody>
      </p:sp>
      <p:sp>
        <p:nvSpPr>
          <p:cNvPr id="61" name="Text Box 256"/>
          <p:cNvSpPr txBox="1">
            <a:spLocks noChangeArrowheads="1"/>
          </p:cNvSpPr>
          <p:nvPr/>
        </p:nvSpPr>
        <p:spPr bwMode="auto">
          <a:xfrm>
            <a:off x="2632075" y="2589213"/>
            <a:ext cx="327013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00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Blood</a:t>
            </a:r>
          </a:p>
        </p:txBody>
      </p:sp>
      <p:sp>
        <p:nvSpPr>
          <p:cNvPr id="62" name="Text Box 246"/>
          <p:cNvSpPr txBox="1">
            <a:spLocks noChangeArrowheads="1"/>
          </p:cNvSpPr>
          <p:nvPr/>
        </p:nvSpPr>
        <p:spPr bwMode="auto">
          <a:xfrm>
            <a:off x="3997325" y="3386138"/>
            <a:ext cx="455253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Glucose</a:t>
            </a:r>
          </a:p>
        </p:txBody>
      </p:sp>
      <p:sp>
        <p:nvSpPr>
          <p:cNvPr id="63" name="Text Box 264"/>
          <p:cNvSpPr txBox="1">
            <a:spLocks noChangeArrowheads="1"/>
          </p:cNvSpPr>
          <p:nvPr/>
        </p:nvSpPr>
        <p:spPr bwMode="auto">
          <a:xfrm>
            <a:off x="2524324" y="3402013"/>
            <a:ext cx="615553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Absorption</a:t>
            </a:r>
          </a:p>
          <a:p>
            <a:pPr algn="ctr"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of blood</a:t>
            </a:r>
          </a:p>
          <a:p>
            <a:pPr algn="ctr"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sugar</a:t>
            </a:r>
          </a:p>
        </p:txBody>
      </p:sp>
      <p:sp>
        <p:nvSpPr>
          <p:cNvPr id="64" name="Text Box 245"/>
          <p:cNvSpPr txBox="1">
            <a:spLocks noChangeArrowheads="1"/>
          </p:cNvSpPr>
          <p:nvPr/>
        </p:nvSpPr>
        <p:spPr bwMode="auto">
          <a:xfrm>
            <a:off x="2491669" y="5561013"/>
            <a:ext cx="474489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Elevated</a:t>
            </a:r>
          </a:p>
          <a:p>
            <a:pPr algn="ctr"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blood</a:t>
            </a:r>
          </a:p>
          <a:p>
            <a:pPr algn="ctr"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sugar</a:t>
            </a:r>
          </a:p>
        </p:txBody>
      </p:sp>
      <p:sp>
        <p:nvSpPr>
          <p:cNvPr id="65" name="Text Box 253"/>
          <p:cNvSpPr txBox="1">
            <a:spLocks noChangeArrowheads="1"/>
          </p:cNvSpPr>
          <p:nvPr/>
        </p:nvSpPr>
        <p:spPr bwMode="auto">
          <a:xfrm>
            <a:off x="5299075" y="3490913"/>
            <a:ext cx="750205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Glycogenesis</a:t>
            </a:r>
          </a:p>
        </p:txBody>
      </p:sp>
      <p:sp>
        <p:nvSpPr>
          <p:cNvPr id="66" name="Text Box 252"/>
          <p:cNvSpPr txBox="1">
            <a:spLocks noChangeArrowheads="1"/>
          </p:cNvSpPr>
          <p:nvPr/>
        </p:nvSpPr>
        <p:spPr bwMode="auto">
          <a:xfrm>
            <a:off x="4994275" y="4608513"/>
            <a:ext cx="525785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Glycogen</a:t>
            </a:r>
          </a:p>
        </p:txBody>
      </p:sp>
      <p:sp>
        <p:nvSpPr>
          <p:cNvPr id="67" name="Text Box 251"/>
          <p:cNvSpPr txBox="1">
            <a:spLocks noChangeArrowheads="1"/>
          </p:cNvSpPr>
          <p:nvPr/>
        </p:nvSpPr>
        <p:spPr bwMode="auto">
          <a:xfrm>
            <a:off x="5299075" y="4976813"/>
            <a:ext cx="852798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Glycogenolysis</a:t>
            </a:r>
          </a:p>
        </p:txBody>
      </p:sp>
      <p:sp>
        <p:nvSpPr>
          <p:cNvPr id="68" name="Text Box 250"/>
          <p:cNvSpPr txBox="1">
            <a:spLocks noChangeArrowheads="1"/>
          </p:cNvSpPr>
          <p:nvPr/>
        </p:nvSpPr>
        <p:spPr bwMode="auto">
          <a:xfrm>
            <a:off x="5299075" y="5497513"/>
            <a:ext cx="961802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Gluconeogenesis</a:t>
            </a:r>
          </a:p>
        </p:txBody>
      </p:sp>
      <p:sp>
        <p:nvSpPr>
          <p:cNvPr id="69" name="Text Box 249"/>
          <p:cNvSpPr txBox="1">
            <a:spLocks noChangeArrowheads="1"/>
          </p:cNvSpPr>
          <p:nvPr/>
        </p:nvSpPr>
        <p:spPr bwMode="auto">
          <a:xfrm>
            <a:off x="4752975" y="5815013"/>
            <a:ext cx="173124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Fat</a:t>
            </a:r>
          </a:p>
        </p:txBody>
      </p:sp>
      <p:sp>
        <p:nvSpPr>
          <p:cNvPr id="70" name="Text Box 248"/>
          <p:cNvSpPr txBox="1">
            <a:spLocks noChangeArrowheads="1"/>
          </p:cNvSpPr>
          <p:nvPr/>
        </p:nvSpPr>
        <p:spPr bwMode="auto">
          <a:xfrm>
            <a:off x="4689475" y="6119813"/>
            <a:ext cx="397545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Protein</a:t>
            </a:r>
          </a:p>
        </p:txBody>
      </p:sp>
      <p:sp>
        <p:nvSpPr>
          <p:cNvPr id="71" name="Text Box 247"/>
          <p:cNvSpPr txBox="1">
            <a:spLocks noChangeArrowheads="1"/>
          </p:cNvSpPr>
          <p:nvPr/>
        </p:nvSpPr>
        <p:spPr bwMode="auto">
          <a:xfrm>
            <a:off x="4016375" y="5484813"/>
            <a:ext cx="455253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0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Glucose</a:t>
            </a:r>
          </a:p>
        </p:txBody>
      </p:sp>
      <p:sp>
        <p:nvSpPr>
          <p:cNvPr id="36901" name="Text Box 256"/>
          <p:cNvSpPr txBox="1">
            <a:spLocks noChangeArrowheads="1"/>
          </p:cNvSpPr>
          <p:nvPr/>
        </p:nvSpPr>
        <p:spPr bwMode="auto">
          <a:xfrm>
            <a:off x="2632075" y="2589213"/>
            <a:ext cx="323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Blood</a:t>
            </a:r>
          </a:p>
        </p:txBody>
      </p:sp>
      <p:sp>
        <p:nvSpPr>
          <p:cNvPr id="36902" name="Text Box 246"/>
          <p:cNvSpPr txBox="1">
            <a:spLocks noChangeArrowheads="1"/>
          </p:cNvSpPr>
          <p:nvPr/>
        </p:nvSpPr>
        <p:spPr bwMode="auto">
          <a:xfrm>
            <a:off x="3997325" y="3386138"/>
            <a:ext cx="450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Glucose</a:t>
            </a:r>
          </a:p>
        </p:txBody>
      </p:sp>
      <p:sp>
        <p:nvSpPr>
          <p:cNvPr id="36903" name="Text Box 264"/>
          <p:cNvSpPr txBox="1">
            <a:spLocks noChangeArrowheads="1"/>
          </p:cNvSpPr>
          <p:nvPr/>
        </p:nvSpPr>
        <p:spPr bwMode="auto">
          <a:xfrm>
            <a:off x="2527300" y="3402013"/>
            <a:ext cx="609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/>
              <a:t>Absorption</a:t>
            </a:r>
          </a:p>
          <a:p>
            <a:pPr algn="ctr"/>
            <a:r>
              <a:rPr lang="en-US" sz="900"/>
              <a:t>of blood</a:t>
            </a:r>
          </a:p>
          <a:p>
            <a:pPr algn="ctr"/>
            <a:r>
              <a:rPr lang="en-US" sz="900"/>
              <a:t>sugar</a:t>
            </a:r>
          </a:p>
        </p:txBody>
      </p:sp>
      <p:sp>
        <p:nvSpPr>
          <p:cNvPr id="36904" name="Text Box 245"/>
          <p:cNvSpPr txBox="1">
            <a:spLocks noChangeArrowheads="1"/>
          </p:cNvSpPr>
          <p:nvPr/>
        </p:nvSpPr>
        <p:spPr bwMode="auto">
          <a:xfrm>
            <a:off x="2493963" y="5561013"/>
            <a:ext cx="469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/>
              <a:t>Elevated</a:t>
            </a:r>
          </a:p>
          <a:p>
            <a:pPr algn="ctr"/>
            <a:r>
              <a:rPr lang="en-US" sz="900"/>
              <a:t>blood</a:t>
            </a:r>
          </a:p>
          <a:p>
            <a:pPr algn="ctr"/>
            <a:r>
              <a:rPr lang="en-US" sz="900"/>
              <a:t>sugar</a:t>
            </a:r>
          </a:p>
        </p:txBody>
      </p:sp>
      <p:sp>
        <p:nvSpPr>
          <p:cNvPr id="36905" name="Text Box 253"/>
          <p:cNvSpPr txBox="1">
            <a:spLocks noChangeArrowheads="1"/>
          </p:cNvSpPr>
          <p:nvPr/>
        </p:nvSpPr>
        <p:spPr bwMode="auto">
          <a:xfrm>
            <a:off x="5299075" y="3490913"/>
            <a:ext cx="7429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Glycogenesis</a:t>
            </a:r>
          </a:p>
        </p:txBody>
      </p:sp>
      <p:sp>
        <p:nvSpPr>
          <p:cNvPr id="36906" name="Text Box 252"/>
          <p:cNvSpPr txBox="1">
            <a:spLocks noChangeArrowheads="1"/>
          </p:cNvSpPr>
          <p:nvPr/>
        </p:nvSpPr>
        <p:spPr bwMode="auto">
          <a:xfrm>
            <a:off x="4994275" y="4608513"/>
            <a:ext cx="520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Glycogen</a:t>
            </a:r>
          </a:p>
        </p:txBody>
      </p:sp>
      <p:sp>
        <p:nvSpPr>
          <p:cNvPr id="36907" name="Text Box 251"/>
          <p:cNvSpPr txBox="1">
            <a:spLocks noChangeArrowheads="1"/>
          </p:cNvSpPr>
          <p:nvPr/>
        </p:nvSpPr>
        <p:spPr bwMode="auto">
          <a:xfrm>
            <a:off x="5299075" y="4976813"/>
            <a:ext cx="8445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Glycogenolysis</a:t>
            </a:r>
          </a:p>
        </p:txBody>
      </p:sp>
      <p:sp>
        <p:nvSpPr>
          <p:cNvPr id="36908" name="Text Box 250"/>
          <p:cNvSpPr txBox="1">
            <a:spLocks noChangeArrowheads="1"/>
          </p:cNvSpPr>
          <p:nvPr/>
        </p:nvSpPr>
        <p:spPr bwMode="auto">
          <a:xfrm>
            <a:off x="5299075" y="5497513"/>
            <a:ext cx="952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Gluconeogenesis</a:t>
            </a:r>
          </a:p>
        </p:txBody>
      </p:sp>
      <p:sp>
        <p:nvSpPr>
          <p:cNvPr id="36909" name="Text Box 249"/>
          <p:cNvSpPr txBox="1">
            <a:spLocks noChangeArrowheads="1"/>
          </p:cNvSpPr>
          <p:nvPr/>
        </p:nvSpPr>
        <p:spPr bwMode="auto">
          <a:xfrm>
            <a:off x="4752975" y="5815013"/>
            <a:ext cx="1714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Fat</a:t>
            </a:r>
          </a:p>
        </p:txBody>
      </p:sp>
      <p:sp>
        <p:nvSpPr>
          <p:cNvPr id="36910" name="Text Box 248"/>
          <p:cNvSpPr txBox="1">
            <a:spLocks noChangeArrowheads="1"/>
          </p:cNvSpPr>
          <p:nvPr/>
        </p:nvSpPr>
        <p:spPr bwMode="auto">
          <a:xfrm>
            <a:off x="4689475" y="6119813"/>
            <a:ext cx="393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Protein</a:t>
            </a:r>
          </a:p>
        </p:txBody>
      </p:sp>
      <p:sp>
        <p:nvSpPr>
          <p:cNvPr id="36911" name="Text Box 247"/>
          <p:cNvSpPr txBox="1">
            <a:spLocks noChangeArrowheads="1"/>
          </p:cNvSpPr>
          <p:nvPr/>
        </p:nvSpPr>
        <p:spPr bwMode="auto">
          <a:xfrm>
            <a:off x="4016375" y="5484813"/>
            <a:ext cx="450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/>
              <a:t>Glucose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17.24</a:t>
            </a:r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701675" y="144463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7892" name="Picture 144" descr="sal03717_17_24_unlabe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9038" y="309563"/>
            <a:ext cx="42259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Freeform 11"/>
          <p:cNvSpPr>
            <a:spLocks/>
          </p:cNvSpPr>
          <p:nvPr/>
        </p:nvSpPr>
        <p:spPr bwMode="auto">
          <a:xfrm>
            <a:off x="3270250" y="4903788"/>
            <a:ext cx="87313" cy="144462"/>
          </a:xfrm>
          <a:custGeom>
            <a:avLst/>
            <a:gdLst>
              <a:gd name="T0" fmla="*/ 2147483647 w 55"/>
              <a:gd name="T1" fmla="*/ 2147483647 h 91"/>
              <a:gd name="T2" fmla="*/ 2147483647 w 55"/>
              <a:gd name="T3" fmla="*/ 0 h 91"/>
              <a:gd name="T4" fmla="*/ 2147483647 w 55"/>
              <a:gd name="T5" fmla="*/ 2147483647 h 91"/>
              <a:gd name="T6" fmla="*/ 2147483647 w 55"/>
              <a:gd name="T7" fmla="*/ 2147483647 h 91"/>
              <a:gd name="T8" fmla="*/ 2147483647 w 55"/>
              <a:gd name="T9" fmla="*/ 2147483647 h 91"/>
              <a:gd name="T10" fmla="*/ 2147483647 w 55"/>
              <a:gd name="T11" fmla="*/ 2147483647 h 91"/>
              <a:gd name="T12" fmla="*/ 2147483647 w 55"/>
              <a:gd name="T13" fmla="*/ 2147483647 h 91"/>
              <a:gd name="T14" fmla="*/ 2147483647 w 55"/>
              <a:gd name="T15" fmla="*/ 2147483647 h 91"/>
              <a:gd name="T16" fmla="*/ 0 w 55"/>
              <a:gd name="T17" fmla="*/ 2147483647 h 91"/>
              <a:gd name="T18" fmla="*/ 2147483647 w 55"/>
              <a:gd name="T19" fmla="*/ 0 h 91"/>
              <a:gd name="T20" fmla="*/ 2147483647 w 55"/>
              <a:gd name="T21" fmla="*/ 2147483647 h 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91"/>
              <a:gd name="T35" fmla="*/ 55 w 55"/>
              <a:gd name="T36" fmla="*/ 91 h 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91">
                <a:moveTo>
                  <a:pt x="28" y="17"/>
                </a:moveTo>
                <a:lnTo>
                  <a:pt x="55" y="0"/>
                </a:lnTo>
                <a:lnTo>
                  <a:pt x="55" y="1"/>
                </a:lnTo>
                <a:lnTo>
                  <a:pt x="44" y="41"/>
                </a:lnTo>
                <a:lnTo>
                  <a:pt x="28" y="91"/>
                </a:lnTo>
                <a:lnTo>
                  <a:pt x="13" y="41"/>
                </a:lnTo>
                <a:lnTo>
                  <a:pt x="0" y="1"/>
                </a:lnTo>
                <a:lnTo>
                  <a:pt x="2" y="0"/>
                </a:lnTo>
                <a:lnTo>
                  <a:pt x="28" y="17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Freeform 12"/>
          <p:cNvSpPr>
            <a:spLocks/>
          </p:cNvSpPr>
          <p:nvPr/>
        </p:nvSpPr>
        <p:spPr bwMode="auto">
          <a:xfrm>
            <a:off x="3314700" y="4549775"/>
            <a:ext cx="209550" cy="404813"/>
          </a:xfrm>
          <a:custGeom>
            <a:avLst/>
            <a:gdLst>
              <a:gd name="T0" fmla="*/ 2147483647 w 132"/>
              <a:gd name="T1" fmla="*/ 0 h 255"/>
              <a:gd name="T2" fmla="*/ 2147483647 w 132"/>
              <a:gd name="T3" fmla="*/ 0 h 255"/>
              <a:gd name="T4" fmla="*/ 2147483647 w 132"/>
              <a:gd name="T5" fmla="*/ 0 h 255"/>
              <a:gd name="T6" fmla="*/ 2147483647 w 132"/>
              <a:gd name="T7" fmla="*/ 2147483647 h 255"/>
              <a:gd name="T8" fmla="*/ 2147483647 w 132"/>
              <a:gd name="T9" fmla="*/ 2147483647 h 255"/>
              <a:gd name="T10" fmla="*/ 2147483647 w 132"/>
              <a:gd name="T11" fmla="*/ 2147483647 h 255"/>
              <a:gd name="T12" fmla="*/ 2147483647 w 132"/>
              <a:gd name="T13" fmla="*/ 2147483647 h 255"/>
              <a:gd name="T14" fmla="*/ 2147483647 w 132"/>
              <a:gd name="T15" fmla="*/ 2147483647 h 255"/>
              <a:gd name="T16" fmla="*/ 2147483647 w 132"/>
              <a:gd name="T17" fmla="*/ 2147483647 h 255"/>
              <a:gd name="T18" fmla="*/ 0 w 132"/>
              <a:gd name="T19" fmla="*/ 2147483647 h 255"/>
              <a:gd name="T20" fmla="*/ 0 w 132"/>
              <a:gd name="T21" fmla="*/ 2147483647 h 255"/>
              <a:gd name="T22" fmla="*/ 0 w 132"/>
              <a:gd name="T23" fmla="*/ 2147483647 h 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2"/>
              <a:gd name="T37" fmla="*/ 0 h 255"/>
              <a:gd name="T38" fmla="*/ 132 w 132"/>
              <a:gd name="T39" fmla="*/ 255 h 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2" h="255">
                <a:moveTo>
                  <a:pt x="132" y="0"/>
                </a:moveTo>
                <a:lnTo>
                  <a:pt x="58" y="0"/>
                </a:lnTo>
                <a:lnTo>
                  <a:pt x="46" y="2"/>
                </a:lnTo>
                <a:lnTo>
                  <a:pt x="35" y="6"/>
                </a:lnTo>
                <a:lnTo>
                  <a:pt x="25" y="12"/>
                </a:lnTo>
                <a:lnTo>
                  <a:pt x="16" y="19"/>
                </a:lnTo>
                <a:lnTo>
                  <a:pt x="8" y="31"/>
                </a:lnTo>
                <a:lnTo>
                  <a:pt x="4" y="44"/>
                </a:lnTo>
                <a:lnTo>
                  <a:pt x="0" y="61"/>
                </a:lnTo>
                <a:lnTo>
                  <a:pt x="0" y="78"/>
                </a:lnTo>
                <a:lnTo>
                  <a:pt x="0" y="255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5" name="Freeform 13"/>
          <p:cNvSpPr>
            <a:spLocks/>
          </p:cNvSpPr>
          <p:nvPr/>
        </p:nvSpPr>
        <p:spPr bwMode="auto">
          <a:xfrm>
            <a:off x="5815013" y="4903788"/>
            <a:ext cx="87312" cy="144462"/>
          </a:xfrm>
          <a:custGeom>
            <a:avLst/>
            <a:gdLst>
              <a:gd name="T0" fmla="*/ 2147483647 w 55"/>
              <a:gd name="T1" fmla="*/ 2147483647 h 91"/>
              <a:gd name="T2" fmla="*/ 0 w 55"/>
              <a:gd name="T3" fmla="*/ 0 h 91"/>
              <a:gd name="T4" fmla="*/ 0 w 55"/>
              <a:gd name="T5" fmla="*/ 2147483647 h 91"/>
              <a:gd name="T6" fmla="*/ 0 w 55"/>
              <a:gd name="T7" fmla="*/ 2147483647 h 91"/>
              <a:gd name="T8" fmla="*/ 2147483647 w 55"/>
              <a:gd name="T9" fmla="*/ 2147483647 h 91"/>
              <a:gd name="T10" fmla="*/ 2147483647 w 55"/>
              <a:gd name="T11" fmla="*/ 2147483647 h 91"/>
              <a:gd name="T12" fmla="*/ 2147483647 w 55"/>
              <a:gd name="T13" fmla="*/ 2147483647 h 91"/>
              <a:gd name="T14" fmla="*/ 2147483647 w 55"/>
              <a:gd name="T15" fmla="*/ 2147483647 h 91"/>
              <a:gd name="T16" fmla="*/ 2147483647 w 55"/>
              <a:gd name="T17" fmla="*/ 2147483647 h 91"/>
              <a:gd name="T18" fmla="*/ 2147483647 w 55"/>
              <a:gd name="T19" fmla="*/ 0 h 91"/>
              <a:gd name="T20" fmla="*/ 2147483647 w 55"/>
              <a:gd name="T21" fmla="*/ 2147483647 h 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91"/>
              <a:gd name="T35" fmla="*/ 55 w 55"/>
              <a:gd name="T36" fmla="*/ 91 h 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91">
                <a:moveTo>
                  <a:pt x="27" y="17"/>
                </a:moveTo>
                <a:lnTo>
                  <a:pt x="0" y="0"/>
                </a:lnTo>
                <a:lnTo>
                  <a:pt x="0" y="1"/>
                </a:lnTo>
                <a:lnTo>
                  <a:pt x="13" y="41"/>
                </a:lnTo>
                <a:lnTo>
                  <a:pt x="27" y="91"/>
                </a:lnTo>
                <a:lnTo>
                  <a:pt x="42" y="41"/>
                </a:lnTo>
                <a:lnTo>
                  <a:pt x="55" y="1"/>
                </a:lnTo>
                <a:lnTo>
                  <a:pt x="55" y="0"/>
                </a:lnTo>
                <a:lnTo>
                  <a:pt x="27" y="17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Line 14"/>
          <p:cNvSpPr>
            <a:spLocks noChangeShapeType="1"/>
          </p:cNvSpPr>
          <p:nvPr/>
        </p:nvSpPr>
        <p:spPr bwMode="auto">
          <a:xfrm>
            <a:off x="5857875" y="4806950"/>
            <a:ext cx="1588" cy="14763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7" name="Freeform 15"/>
          <p:cNvSpPr>
            <a:spLocks/>
          </p:cNvSpPr>
          <p:nvPr/>
        </p:nvSpPr>
        <p:spPr bwMode="auto">
          <a:xfrm>
            <a:off x="5651500" y="4549775"/>
            <a:ext cx="203200" cy="79375"/>
          </a:xfrm>
          <a:custGeom>
            <a:avLst/>
            <a:gdLst>
              <a:gd name="T0" fmla="*/ 0 w 128"/>
              <a:gd name="T1" fmla="*/ 0 h 50"/>
              <a:gd name="T2" fmla="*/ 2147483647 w 128"/>
              <a:gd name="T3" fmla="*/ 0 h 50"/>
              <a:gd name="T4" fmla="*/ 2147483647 w 128"/>
              <a:gd name="T5" fmla="*/ 0 h 50"/>
              <a:gd name="T6" fmla="*/ 2147483647 w 128"/>
              <a:gd name="T7" fmla="*/ 0 h 50"/>
              <a:gd name="T8" fmla="*/ 2147483647 w 128"/>
              <a:gd name="T9" fmla="*/ 2147483647 h 50"/>
              <a:gd name="T10" fmla="*/ 2147483647 w 128"/>
              <a:gd name="T11" fmla="*/ 2147483647 h 50"/>
              <a:gd name="T12" fmla="*/ 2147483647 w 128"/>
              <a:gd name="T13" fmla="*/ 2147483647 h 50"/>
              <a:gd name="T14" fmla="*/ 2147483647 w 128"/>
              <a:gd name="T15" fmla="*/ 2147483647 h 50"/>
              <a:gd name="T16" fmla="*/ 2147483647 w 128"/>
              <a:gd name="T17" fmla="*/ 2147483647 h 50"/>
              <a:gd name="T18" fmla="*/ 2147483647 w 128"/>
              <a:gd name="T19" fmla="*/ 2147483647 h 50"/>
              <a:gd name="T20" fmla="*/ 2147483647 w 128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8"/>
              <a:gd name="T34" fmla="*/ 0 h 50"/>
              <a:gd name="T35" fmla="*/ 128 w 128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8" h="50">
                <a:moveTo>
                  <a:pt x="0" y="0"/>
                </a:moveTo>
                <a:lnTo>
                  <a:pt x="73" y="0"/>
                </a:lnTo>
                <a:lnTo>
                  <a:pt x="82" y="0"/>
                </a:lnTo>
                <a:lnTo>
                  <a:pt x="92" y="4"/>
                </a:lnTo>
                <a:lnTo>
                  <a:pt x="99" y="8"/>
                </a:lnTo>
                <a:lnTo>
                  <a:pt x="109" y="13"/>
                </a:lnTo>
                <a:lnTo>
                  <a:pt x="114" y="19"/>
                </a:lnTo>
                <a:lnTo>
                  <a:pt x="120" y="29"/>
                </a:lnTo>
                <a:lnTo>
                  <a:pt x="126" y="38"/>
                </a:lnTo>
                <a:lnTo>
                  <a:pt x="128" y="5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8" name="Freeform 16"/>
          <p:cNvSpPr>
            <a:spLocks/>
          </p:cNvSpPr>
          <p:nvPr/>
        </p:nvSpPr>
        <p:spPr bwMode="auto">
          <a:xfrm>
            <a:off x="4414838" y="4121150"/>
            <a:ext cx="107950" cy="422275"/>
          </a:xfrm>
          <a:custGeom>
            <a:avLst/>
            <a:gdLst>
              <a:gd name="T0" fmla="*/ 0 w 68"/>
              <a:gd name="T1" fmla="*/ 2147483647 h 266"/>
              <a:gd name="T2" fmla="*/ 2147483647 w 68"/>
              <a:gd name="T3" fmla="*/ 2147483647 h 266"/>
              <a:gd name="T4" fmla="*/ 2147483647 w 68"/>
              <a:gd name="T5" fmla="*/ 2147483647 h 266"/>
              <a:gd name="T6" fmla="*/ 2147483647 w 68"/>
              <a:gd name="T7" fmla="*/ 2147483647 h 266"/>
              <a:gd name="T8" fmla="*/ 2147483647 w 68"/>
              <a:gd name="T9" fmla="*/ 2147483647 h 266"/>
              <a:gd name="T10" fmla="*/ 2147483647 w 68"/>
              <a:gd name="T11" fmla="*/ 2147483647 h 266"/>
              <a:gd name="T12" fmla="*/ 2147483647 w 68"/>
              <a:gd name="T13" fmla="*/ 2147483647 h 266"/>
              <a:gd name="T14" fmla="*/ 2147483647 w 68"/>
              <a:gd name="T15" fmla="*/ 2147483647 h 266"/>
              <a:gd name="T16" fmla="*/ 2147483647 w 68"/>
              <a:gd name="T17" fmla="*/ 2147483647 h 266"/>
              <a:gd name="T18" fmla="*/ 2147483647 w 68"/>
              <a:gd name="T19" fmla="*/ 2147483647 h 266"/>
              <a:gd name="T20" fmla="*/ 2147483647 w 68"/>
              <a:gd name="T21" fmla="*/ 2147483647 h 266"/>
              <a:gd name="T22" fmla="*/ 2147483647 w 68"/>
              <a:gd name="T23" fmla="*/ 0 h 2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8"/>
              <a:gd name="T37" fmla="*/ 0 h 266"/>
              <a:gd name="T38" fmla="*/ 68 w 68"/>
              <a:gd name="T39" fmla="*/ 266 h 2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8" h="266">
                <a:moveTo>
                  <a:pt x="0" y="266"/>
                </a:moveTo>
                <a:lnTo>
                  <a:pt x="9" y="266"/>
                </a:lnTo>
                <a:lnTo>
                  <a:pt x="23" y="266"/>
                </a:lnTo>
                <a:lnTo>
                  <a:pt x="32" y="262"/>
                </a:lnTo>
                <a:lnTo>
                  <a:pt x="42" y="257"/>
                </a:lnTo>
                <a:lnTo>
                  <a:pt x="49" y="249"/>
                </a:lnTo>
                <a:lnTo>
                  <a:pt x="57" y="240"/>
                </a:lnTo>
                <a:lnTo>
                  <a:pt x="62" y="226"/>
                </a:lnTo>
                <a:lnTo>
                  <a:pt x="66" y="209"/>
                </a:lnTo>
                <a:lnTo>
                  <a:pt x="68" y="188"/>
                </a:lnTo>
                <a:lnTo>
                  <a:pt x="68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9" name="Freeform 17"/>
          <p:cNvSpPr>
            <a:spLocks/>
          </p:cNvSpPr>
          <p:nvPr/>
        </p:nvSpPr>
        <p:spPr bwMode="auto">
          <a:xfrm>
            <a:off x="4522788" y="4121150"/>
            <a:ext cx="109537" cy="422275"/>
          </a:xfrm>
          <a:custGeom>
            <a:avLst/>
            <a:gdLst>
              <a:gd name="T0" fmla="*/ 2147483647 w 69"/>
              <a:gd name="T1" fmla="*/ 2147483647 h 266"/>
              <a:gd name="T2" fmla="*/ 2147483647 w 69"/>
              <a:gd name="T3" fmla="*/ 2147483647 h 266"/>
              <a:gd name="T4" fmla="*/ 2147483647 w 69"/>
              <a:gd name="T5" fmla="*/ 2147483647 h 266"/>
              <a:gd name="T6" fmla="*/ 2147483647 w 69"/>
              <a:gd name="T7" fmla="*/ 2147483647 h 266"/>
              <a:gd name="T8" fmla="*/ 2147483647 w 69"/>
              <a:gd name="T9" fmla="*/ 2147483647 h 266"/>
              <a:gd name="T10" fmla="*/ 2147483647 w 69"/>
              <a:gd name="T11" fmla="*/ 2147483647 h 266"/>
              <a:gd name="T12" fmla="*/ 2147483647 w 69"/>
              <a:gd name="T13" fmla="*/ 2147483647 h 266"/>
              <a:gd name="T14" fmla="*/ 2147483647 w 69"/>
              <a:gd name="T15" fmla="*/ 2147483647 h 266"/>
              <a:gd name="T16" fmla="*/ 2147483647 w 69"/>
              <a:gd name="T17" fmla="*/ 2147483647 h 266"/>
              <a:gd name="T18" fmla="*/ 2147483647 w 69"/>
              <a:gd name="T19" fmla="*/ 2147483647 h 266"/>
              <a:gd name="T20" fmla="*/ 0 w 69"/>
              <a:gd name="T21" fmla="*/ 2147483647 h 266"/>
              <a:gd name="T22" fmla="*/ 0 w 69"/>
              <a:gd name="T23" fmla="*/ 0 h 2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9"/>
              <a:gd name="T37" fmla="*/ 0 h 266"/>
              <a:gd name="T38" fmla="*/ 69 w 69"/>
              <a:gd name="T39" fmla="*/ 266 h 2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9" h="266">
                <a:moveTo>
                  <a:pt x="69" y="266"/>
                </a:moveTo>
                <a:lnTo>
                  <a:pt x="57" y="266"/>
                </a:lnTo>
                <a:lnTo>
                  <a:pt x="46" y="266"/>
                </a:lnTo>
                <a:lnTo>
                  <a:pt x="34" y="262"/>
                </a:lnTo>
                <a:lnTo>
                  <a:pt x="27" y="257"/>
                </a:lnTo>
                <a:lnTo>
                  <a:pt x="17" y="249"/>
                </a:lnTo>
                <a:lnTo>
                  <a:pt x="12" y="240"/>
                </a:lnTo>
                <a:lnTo>
                  <a:pt x="6" y="226"/>
                </a:lnTo>
                <a:lnTo>
                  <a:pt x="2" y="209"/>
                </a:lnTo>
                <a:lnTo>
                  <a:pt x="0" y="188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0" name="Line 18"/>
          <p:cNvSpPr>
            <a:spLocks noChangeShapeType="1"/>
          </p:cNvSpPr>
          <p:nvPr/>
        </p:nvSpPr>
        <p:spPr bwMode="auto">
          <a:xfrm>
            <a:off x="4522788" y="2962275"/>
            <a:ext cx="1587" cy="1905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1" name="Line 19"/>
          <p:cNvSpPr>
            <a:spLocks noChangeShapeType="1"/>
          </p:cNvSpPr>
          <p:nvPr/>
        </p:nvSpPr>
        <p:spPr bwMode="auto">
          <a:xfrm>
            <a:off x="4522788" y="2360613"/>
            <a:ext cx="1587" cy="4254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2" name="Freeform 20"/>
          <p:cNvSpPr>
            <a:spLocks/>
          </p:cNvSpPr>
          <p:nvPr/>
        </p:nvSpPr>
        <p:spPr bwMode="auto">
          <a:xfrm>
            <a:off x="4481513" y="3052763"/>
            <a:ext cx="87312" cy="144462"/>
          </a:xfrm>
          <a:custGeom>
            <a:avLst/>
            <a:gdLst>
              <a:gd name="T0" fmla="*/ 2147483647 w 55"/>
              <a:gd name="T1" fmla="*/ 2147483647 h 91"/>
              <a:gd name="T2" fmla="*/ 2147483647 w 55"/>
              <a:gd name="T3" fmla="*/ 0 h 91"/>
              <a:gd name="T4" fmla="*/ 2147483647 w 55"/>
              <a:gd name="T5" fmla="*/ 0 h 91"/>
              <a:gd name="T6" fmla="*/ 2147483647 w 55"/>
              <a:gd name="T7" fmla="*/ 0 h 91"/>
              <a:gd name="T8" fmla="*/ 2147483647 w 55"/>
              <a:gd name="T9" fmla="*/ 2147483647 h 91"/>
              <a:gd name="T10" fmla="*/ 2147483647 w 55"/>
              <a:gd name="T11" fmla="*/ 2147483647 h 91"/>
              <a:gd name="T12" fmla="*/ 2147483647 w 55"/>
              <a:gd name="T13" fmla="*/ 2147483647 h 91"/>
              <a:gd name="T14" fmla="*/ 2147483647 w 55"/>
              <a:gd name="T15" fmla="*/ 2147483647 h 91"/>
              <a:gd name="T16" fmla="*/ 0 w 55"/>
              <a:gd name="T17" fmla="*/ 0 h 91"/>
              <a:gd name="T18" fmla="*/ 0 w 55"/>
              <a:gd name="T19" fmla="*/ 0 h 91"/>
              <a:gd name="T20" fmla="*/ 2147483647 w 55"/>
              <a:gd name="T21" fmla="*/ 2147483647 h 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91"/>
              <a:gd name="T35" fmla="*/ 55 w 55"/>
              <a:gd name="T36" fmla="*/ 91 h 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91">
                <a:moveTo>
                  <a:pt x="28" y="15"/>
                </a:moveTo>
                <a:lnTo>
                  <a:pt x="55" y="0"/>
                </a:lnTo>
                <a:lnTo>
                  <a:pt x="43" y="40"/>
                </a:lnTo>
                <a:lnTo>
                  <a:pt x="28" y="91"/>
                </a:lnTo>
                <a:lnTo>
                  <a:pt x="13" y="40"/>
                </a:lnTo>
                <a:lnTo>
                  <a:pt x="0" y="0"/>
                </a:lnTo>
                <a:lnTo>
                  <a:pt x="28" y="15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3" name="Freeform 22"/>
          <p:cNvSpPr>
            <a:spLocks/>
          </p:cNvSpPr>
          <p:nvPr/>
        </p:nvSpPr>
        <p:spPr bwMode="auto">
          <a:xfrm>
            <a:off x="4794250" y="1790700"/>
            <a:ext cx="692150" cy="368300"/>
          </a:xfrm>
          <a:custGeom>
            <a:avLst/>
            <a:gdLst>
              <a:gd name="T0" fmla="*/ 2147483647 w 436"/>
              <a:gd name="T1" fmla="*/ 2147483647 h 232"/>
              <a:gd name="T2" fmla="*/ 2147483647 w 436"/>
              <a:gd name="T3" fmla="*/ 2147483647 h 232"/>
              <a:gd name="T4" fmla="*/ 0 w 436"/>
              <a:gd name="T5" fmla="*/ 0 h 232"/>
              <a:gd name="T6" fmla="*/ 0 60000 65536"/>
              <a:gd name="T7" fmla="*/ 0 60000 65536"/>
              <a:gd name="T8" fmla="*/ 0 60000 65536"/>
              <a:gd name="T9" fmla="*/ 0 w 436"/>
              <a:gd name="T10" fmla="*/ 0 h 232"/>
              <a:gd name="T11" fmla="*/ 436 w 436"/>
              <a:gd name="T12" fmla="*/ 232 h 2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6" h="232">
                <a:moveTo>
                  <a:pt x="436" y="232"/>
                </a:moveTo>
                <a:lnTo>
                  <a:pt x="272" y="23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4" name="Line 23"/>
          <p:cNvSpPr>
            <a:spLocks noChangeShapeType="1"/>
          </p:cNvSpPr>
          <p:nvPr/>
        </p:nvSpPr>
        <p:spPr bwMode="auto">
          <a:xfrm flipH="1">
            <a:off x="4833938" y="2159000"/>
            <a:ext cx="392112" cy="1508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5" name="Line 24"/>
          <p:cNvSpPr>
            <a:spLocks noChangeShapeType="1"/>
          </p:cNvSpPr>
          <p:nvPr/>
        </p:nvSpPr>
        <p:spPr bwMode="auto">
          <a:xfrm flipH="1">
            <a:off x="3852863" y="2879725"/>
            <a:ext cx="58578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6" name="Freeform 25"/>
          <p:cNvSpPr>
            <a:spLocks/>
          </p:cNvSpPr>
          <p:nvPr/>
        </p:nvSpPr>
        <p:spPr bwMode="auto">
          <a:xfrm>
            <a:off x="5942013" y="4338638"/>
            <a:ext cx="257175" cy="388937"/>
          </a:xfrm>
          <a:custGeom>
            <a:avLst/>
            <a:gdLst>
              <a:gd name="T0" fmla="*/ 0 w 162"/>
              <a:gd name="T1" fmla="*/ 2147483647 h 245"/>
              <a:gd name="T2" fmla="*/ 2147483647 w 162"/>
              <a:gd name="T3" fmla="*/ 2147483647 h 245"/>
              <a:gd name="T4" fmla="*/ 2147483647 w 162"/>
              <a:gd name="T5" fmla="*/ 0 h 245"/>
              <a:gd name="T6" fmla="*/ 0 60000 65536"/>
              <a:gd name="T7" fmla="*/ 0 60000 65536"/>
              <a:gd name="T8" fmla="*/ 0 60000 65536"/>
              <a:gd name="T9" fmla="*/ 0 w 162"/>
              <a:gd name="T10" fmla="*/ 0 h 245"/>
              <a:gd name="T11" fmla="*/ 162 w 162"/>
              <a:gd name="T12" fmla="*/ 245 h 2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245">
                <a:moveTo>
                  <a:pt x="0" y="245"/>
                </a:moveTo>
                <a:lnTo>
                  <a:pt x="162" y="131"/>
                </a:lnTo>
                <a:lnTo>
                  <a:pt x="162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7" name="Text Box 123"/>
          <p:cNvSpPr txBox="1">
            <a:spLocks noChangeArrowheads="1"/>
          </p:cNvSpPr>
          <p:nvPr/>
        </p:nvSpPr>
        <p:spPr bwMode="auto">
          <a:xfrm>
            <a:off x="5524500" y="2070100"/>
            <a:ext cx="1109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Phospholipids of</a:t>
            </a:r>
          </a:p>
          <a:p>
            <a:r>
              <a:rPr lang="en-US" sz="1000"/>
              <a:t>plasma membrane</a:t>
            </a:r>
          </a:p>
        </p:txBody>
      </p:sp>
      <p:sp>
        <p:nvSpPr>
          <p:cNvPr id="37908" name="Text Box 124"/>
          <p:cNvSpPr txBox="1">
            <a:spLocks noChangeArrowheads="1"/>
          </p:cNvSpPr>
          <p:nvPr/>
        </p:nvSpPr>
        <p:spPr bwMode="auto">
          <a:xfrm>
            <a:off x="4584700" y="2501900"/>
            <a:ext cx="10763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Phospholipase A</a:t>
            </a:r>
            <a:r>
              <a:rPr lang="en-US" sz="1000" baseline="-25000"/>
              <a:t>2</a:t>
            </a:r>
          </a:p>
        </p:txBody>
      </p:sp>
      <p:sp>
        <p:nvSpPr>
          <p:cNvPr id="37909" name="Text Box 125"/>
          <p:cNvSpPr txBox="1">
            <a:spLocks noChangeArrowheads="1"/>
          </p:cNvSpPr>
          <p:nvPr/>
        </p:nvSpPr>
        <p:spPr bwMode="auto">
          <a:xfrm>
            <a:off x="2608263" y="2717800"/>
            <a:ext cx="1166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Blocked by cortisol</a:t>
            </a:r>
          </a:p>
          <a:p>
            <a:pPr algn="ctr"/>
            <a:r>
              <a:rPr lang="en-US" sz="1000"/>
              <a:t> and SAIDs</a:t>
            </a:r>
          </a:p>
        </p:txBody>
      </p:sp>
      <p:sp>
        <p:nvSpPr>
          <p:cNvPr id="37910" name="Text Box 126"/>
          <p:cNvSpPr txBox="1">
            <a:spLocks noChangeArrowheads="1"/>
          </p:cNvSpPr>
          <p:nvPr/>
        </p:nvSpPr>
        <p:spPr bwMode="auto">
          <a:xfrm>
            <a:off x="4114800" y="3937000"/>
            <a:ext cx="10191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Arachidonic acid</a:t>
            </a:r>
          </a:p>
        </p:txBody>
      </p:sp>
      <p:sp>
        <p:nvSpPr>
          <p:cNvPr id="37911" name="Text Box 127"/>
          <p:cNvSpPr txBox="1">
            <a:spLocks noChangeArrowheads="1"/>
          </p:cNvSpPr>
          <p:nvPr/>
        </p:nvSpPr>
        <p:spPr bwMode="auto">
          <a:xfrm>
            <a:off x="3535363" y="4457700"/>
            <a:ext cx="8429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Lipoxygenase</a:t>
            </a:r>
          </a:p>
        </p:txBody>
      </p:sp>
      <p:sp>
        <p:nvSpPr>
          <p:cNvPr id="37912" name="Text Box 128"/>
          <p:cNvSpPr txBox="1">
            <a:spLocks noChangeArrowheads="1"/>
          </p:cNvSpPr>
          <p:nvPr/>
        </p:nvSpPr>
        <p:spPr bwMode="auto">
          <a:xfrm>
            <a:off x="4632325" y="4457700"/>
            <a:ext cx="9969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Cyclooxygenase</a:t>
            </a:r>
          </a:p>
        </p:txBody>
      </p:sp>
      <p:sp>
        <p:nvSpPr>
          <p:cNvPr id="37913" name="Text Box 129"/>
          <p:cNvSpPr txBox="1">
            <a:spLocks noChangeArrowheads="1"/>
          </p:cNvSpPr>
          <p:nvPr/>
        </p:nvSpPr>
        <p:spPr bwMode="auto">
          <a:xfrm>
            <a:off x="2959100" y="5054600"/>
            <a:ext cx="787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Leukotrienes</a:t>
            </a:r>
          </a:p>
        </p:txBody>
      </p:sp>
      <p:sp>
        <p:nvSpPr>
          <p:cNvPr id="37914" name="Text Box 130"/>
          <p:cNvSpPr txBox="1">
            <a:spLocks noChangeArrowheads="1"/>
          </p:cNvSpPr>
          <p:nvPr/>
        </p:nvSpPr>
        <p:spPr bwMode="auto">
          <a:xfrm>
            <a:off x="5486400" y="5054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Prostacyclin</a:t>
            </a:r>
          </a:p>
          <a:p>
            <a:r>
              <a:rPr lang="en-US" sz="1000"/>
              <a:t>Thromboxanes</a:t>
            </a:r>
          </a:p>
          <a:p>
            <a:r>
              <a:rPr lang="en-US" sz="1000"/>
              <a:t>Prostaglandins</a:t>
            </a:r>
          </a:p>
        </p:txBody>
      </p:sp>
      <p:sp>
        <p:nvSpPr>
          <p:cNvPr id="37915" name="Text Box 131"/>
          <p:cNvSpPr txBox="1">
            <a:spLocks noChangeArrowheads="1"/>
          </p:cNvSpPr>
          <p:nvPr/>
        </p:nvSpPr>
        <p:spPr bwMode="auto">
          <a:xfrm>
            <a:off x="2844800" y="5816600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OH</a:t>
            </a:r>
          </a:p>
        </p:txBody>
      </p:sp>
      <p:sp>
        <p:nvSpPr>
          <p:cNvPr id="37916" name="Text Box 132"/>
          <p:cNvSpPr txBox="1">
            <a:spLocks noChangeArrowheads="1"/>
          </p:cNvSpPr>
          <p:nvPr/>
        </p:nvSpPr>
        <p:spPr bwMode="auto">
          <a:xfrm>
            <a:off x="3708400" y="5816600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OH</a:t>
            </a:r>
          </a:p>
        </p:txBody>
      </p:sp>
      <p:sp>
        <p:nvSpPr>
          <p:cNvPr id="37917" name="Text Box 133"/>
          <p:cNvSpPr txBox="1">
            <a:spLocks noChangeArrowheads="1"/>
          </p:cNvSpPr>
          <p:nvPr/>
        </p:nvSpPr>
        <p:spPr bwMode="auto">
          <a:xfrm>
            <a:off x="4318000" y="576580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O</a:t>
            </a:r>
          </a:p>
        </p:txBody>
      </p:sp>
      <p:sp>
        <p:nvSpPr>
          <p:cNvPr id="37918" name="Text Box 134"/>
          <p:cNvSpPr txBox="1">
            <a:spLocks noChangeArrowheads="1"/>
          </p:cNvSpPr>
          <p:nvPr/>
        </p:nvSpPr>
        <p:spPr bwMode="auto">
          <a:xfrm>
            <a:off x="4152900" y="5918200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C</a:t>
            </a:r>
          </a:p>
        </p:txBody>
      </p:sp>
      <p:sp>
        <p:nvSpPr>
          <p:cNvPr id="37919" name="Text Box 135"/>
          <p:cNvSpPr txBox="1">
            <a:spLocks noChangeArrowheads="1"/>
          </p:cNvSpPr>
          <p:nvPr/>
        </p:nvSpPr>
        <p:spPr bwMode="auto">
          <a:xfrm>
            <a:off x="4318000" y="6032500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OH</a:t>
            </a:r>
          </a:p>
        </p:txBody>
      </p:sp>
      <p:sp>
        <p:nvSpPr>
          <p:cNvPr id="37920" name="Text Box 136"/>
          <p:cNvSpPr txBox="1">
            <a:spLocks noChangeArrowheads="1"/>
          </p:cNvSpPr>
          <p:nvPr/>
        </p:nvSpPr>
        <p:spPr bwMode="auto">
          <a:xfrm>
            <a:off x="4851400" y="5829300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OH</a:t>
            </a:r>
          </a:p>
        </p:txBody>
      </p:sp>
      <p:sp>
        <p:nvSpPr>
          <p:cNvPr id="37921" name="Text Box 137"/>
          <p:cNvSpPr txBox="1">
            <a:spLocks noChangeArrowheads="1"/>
          </p:cNvSpPr>
          <p:nvPr/>
        </p:nvSpPr>
        <p:spPr bwMode="auto">
          <a:xfrm>
            <a:off x="4851400" y="6426200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OH</a:t>
            </a:r>
          </a:p>
        </p:txBody>
      </p:sp>
      <p:sp>
        <p:nvSpPr>
          <p:cNvPr id="37922" name="Text Box 138"/>
          <p:cNvSpPr txBox="1">
            <a:spLocks noChangeArrowheads="1"/>
          </p:cNvSpPr>
          <p:nvPr/>
        </p:nvSpPr>
        <p:spPr bwMode="auto">
          <a:xfrm>
            <a:off x="5372100" y="6426200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OH</a:t>
            </a:r>
          </a:p>
        </p:txBody>
      </p:sp>
      <p:sp>
        <p:nvSpPr>
          <p:cNvPr id="37923" name="Text Box 139"/>
          <p:cNvSpPr txBox="1">
            <a:spLocks noChangeArrowheads="1"/>
          </p:cNvSpPr>
          <p:nvPr/>
        </p:nvSpPr>
        <p:spPr bwMode="auto">
          <a:xfrm>
            <a:off x="6159500" y="594360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O</a:t>
            </a:r>
          </a:p>
        </p:txBody>
      </p:sp>
      <p:sp>
        <p:nvSpPr>
          <p:cNvPr id="37924" name="Text Box 140"/>
          <p:cNvSpPr txBox="1">
            <a:spLocks noChangeArrowheads="1"/>
          </p:cNvSpPr>
          <p:nvPr/>
        </p:nvSpPr>
        <p:spPr bwMode="auto">
          <a:xfrm>
            <a:off x="5975350" y="60864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C</a:t>
            </a:r>
          </a:p>
        </p:txBody>
      </p:sp>
      <p:sp>
        <p:nvSpPr>
          <p:cNvPr id="37925" name="Text Box 141"/>
          <p:cNvSpPr txBox="1">
            <a:spLocks noChangeArrowheads="1"/>
          </p:cNvSpPr>
          <p:nvPr/>
        </p:nvSpPr>
        <p:spPr bwMode="auto">
          <a:xfrm>
            <a:off x="6146800" y="6197600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OH</a:t>
            </a:r>
          </a:p>
        </p:txBody>
      </p:sp>
      <p:sp>
        <p:nvSpPr>
          <p:cNvPr id="37926" name="Text Box 142"/>
          <p:cNvSpPr txBox="1">
            <a:spLocks noChangeArrowheads="1"/>
          </p:cNvSpPr>
          <p:nvPr/>
        </p:nvSpPr>
        <p:spPr bwMode="auto">
          <a:xfrm>
            <a:off x="6096000" y="6451600"/>
            <a:ext cx="36353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PGF</a:t>
            </a:r>
            <a:r>
              <a:rPr lang="en-US" sz="1000" baseline="-25000"/>
              <a:t>2</a:t>
            </a:r>
            <a:r>
              <a:rPr lang="el-GR" sz="1000" baseline="-25000"/>
              <a:t>α</a:t>
            </a:r>
            <a:endParaRPr lang="en-US" sz="1000" baseline="-25000"/>
          </a:p>
        </p:txBody>
      </p:sp>
      <p:sp>
        <p:nvSpPr>
          <p:cNvPr id="37927" name="Text Box 145"/>
          <p:cNvSpPr txBox="1">
            <a:spLocks noChangeArrowheads="1"/>
          </p:cNvSpPr>
          <p:nvPr/>
        </p:nvSpPr>
        <p:spPr bwMode="auto">
          <a:xfrm>
            <a:off x="3529013" y="6438900"/>
            <a:ext cx="8937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Leukotriene B</a:t>
            </a:r>
            <a:r>
              <a:rPr lang="en-US" sz="1000" baseline="-25000"/>
              <a:t>4</a:t>
            </a:r>
          </a:p>
        </p:txBody>
      </p:sp>
      <p:sp>
        <p:nvSpPr>
          <p:cNvPr id="37928" name="Text Box 146"/>
          <p:cNvSpPr txBox="1">
            <a:spLocks noChangeArrowheads="1"/>
          </p:cNvSpPr>
          <p:nvPr/>
        </p:nvSpPr>
        <p:spPr bwMode="auto">
          <a:xfrm>
            <a:off x="5748338" y="3683000"/>
            <a:ext cx="8461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Blocked by</a:t>
            </a:r>
          </a:p>
          <a:p>
            <a:r>
              <a:rPr lang="en-US" sz="1000"/>
              <a:t>NSAIDs such</a:t>
            </a:r>
          </a:p>
          <a:p>
            <a:r>
              <a:rPr lang="en-US" sz="1000"/>
              <a:t>as aspirin</a:t>
            </a:r>
          </a:p>
          <a:p>
            <a:r>
              <a:rPr lang="en-US" sz="1000"/>
              <a:t>and ibuprofen</a:t>
            </a:r>
          </a:p>
        </p:txBody>
      </p:sp>
      <p:sp>
        <p:nvSpPr>
          <p:cNvPr id="37929" name="Text Box 147"/>
          <p:cNvSpPr txBox="1">
            <a:spLocks noChangeArrowheads="1"/>
          </p:cNvSpPr>
          <p:nvPr/>
        </p:nvSpPr>
        <p:spPr bwMode="auto">
          <a:xfrm>
            <a:off x="5435600" y="300990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O</a:t>
            </a:r>
          </a:p>
        </p:txBody>
      </p:sp>
      <p:sp>
        <p:nvSpPr>
          <p:cNvPr id="37930" name="Text Box 148"/>
          <p:cNvSpPr txBox="1">
            <a:spLocks noChangeArrowheads="1"/>
          </p:cNvSpPr>
          <p:nvPr/>
        </p:nvSpPr>
        <p:spPr bwMode="auto">
          <a:xfrm>
            <a:off x="5257800" y="3162300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C</a:t>
            </a:r>
          </a:p>
        </p:txBody>
      </p:sp>
      <p:sp>
        <p:nvSpPr>
          <p:cNvPr id="37931" name="Text Box 149"/>
          <p:cNvSpPr txBox="1">
            <a:spLocks noChangeArrowheads="1"/>
          </p:cNvSpPr>
          <p:nvPr/>
        </p:nvSpPr>
        <p:spPr bwMode="auto">
          <a:xfrm>
            <a:off x="5422900" y="3276600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/>
              <a:t>OH</a:t>
            </a:r>
          </a:p>
        </p:txBody>
      </p:sp>
      <p:pic>
        <p:nvPicPr>
          <p:cNvPr id="37932" name="Picture 150" descr="sal03717_17_24_arrows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1563" y="1787525"/>
            <a:ext cx="822325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Table 17.7</a:t>
            </a:r>
          </a:p>
        </p:txBody>
      </p:sp>
      <p:pic>
        <p:nvPicPr>
          <p:cNvPr id="38915" name="Picture 5" descr="sal03717_t17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388" y="522288"/>
            <a:ext cx="7769225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Page 668</a:t>
            </a: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701675" y="13335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45060" name="Picture 4" descr="\\172.16.3.215\data4\Graphics\Powerpoint\MH_DCM\MH_DCM-TEXTEDIT PROJECTS\SALADIN 7e\Processed files\chapt17\chapt17_textedit\jpg\sal03717_ta17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4475" y="487363"/>
            <a:ext cx="4549775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789"/>
          <p:cNvSpPr txBox="1">
            <a:spLocks noChangeArrowheads="1"/>
          </p:cNvSpPr>
          <p:nvPr/>
        </p:nvSpPr>
        <p:spPr bwMode="auto">
          <a:xfrm>
            <a:off x="2532063" y="649288"/>
            <a:ext cx="13716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5B6F3C"/>
                </a:solidFill>
              </a:rPr>
              <a:t>INTEGUMENTARY SYSTEM</a:t>
            </a:r>
          </a:p>
          <a:p>
            <a:r>
              <a:rPr lang="en-US" sz="700"/>
              <a:t>Sex hormones affect skin</a:t>
            </a:r>
          </a:p>
          <a:p>
            <a:r>
              <a:rPr lang="en-US" sz="700"/>
              <a:t>pigmentation, development</a:t>
            </a:r>
          </a:p>
          <a:p>
            <a:r>
              <a:rPr lang="en-US" sz="700"/>
              <a:t>of body hair and apocrine</a:t>
            </a:r>
          </a:p>
          <a:p>
            <a:r>
              <a:rPr lang="en-US" sz="700"/>
              <a:t>glands, and subcutaneous fat </a:t>
            </a:r>
          </a:p>
          <a:p>
            <a:r>
              <a:rPr lang="en-US" sz="700"/>
              <a:t>deposition.</a:t>
            </a:r>
          </a:p>
        </p:txBody>
      </p:sp>
      <p:sp>
        <p:nvSpPr>
          <p:cNvPr id="45062" name="TextBox 790"/>
          <p:cNvSpPr txBox="1">
            <a:spLocks noChangeArrowheads="1"/>
          </p:cNvSpPr>
          <p:nvPr/>
        </p:nvSpPr>
        <p:spPr bwMode="auto">
          <a:xfrm>
            <a:off x="2286000" y="1552575"/>
            <a:ext cx="12446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5B6F3C"/>
                </a:solidFill>
              </a:rPr>
              <a:t>SKELETAL SYSTEM</a:t>
            </a:r>
          </a:p>
          <a:p>
            <a:r>
              <a:rPr lang="en-US" sz="700"/>
              <a:t>Skeletal growth and</a:t>
            </a:r>
          </a:p>
          <a:p>
            <a:r>
              <a:rPr lang="en-US" sz="700"/>
              <a:t>maintenance are regulated</a:t>
            </a:r>
          </a:p>
          <a:p>
            <a:r>
              <a:rPr lang="en-US" sz="700"/>
              <a:t>by numerous hormones—</a:t>
            </a:r>
          </a:p>
          <a:p>
            <a:r>
              <a:rPr lang="en-US" sz="700"/>
              <a:t>calcitonin, calcitriol,</a:t>
            </a:r>
          </a:p>
          <a:p>
            <a:r>
              <a:rPr lang="en-US" sz="700"/>
              <a:t>parathyroid hormone,</a:t>
            </a:r>
          </a:p>
          <a:p>
            <a:r>
              <a:rPr lang="en-US" sz="700"/>
              <a:t>growth hormone, estrogen,</a:t>
            </a:r>
          </a:p>
          <a:p>
            <a:r>
              <a:rPr lang="en-US" sz="700"/>
              <a:t>testosterone, and others.</a:t>
            </a:r>
          </a:p>
        </p:txBody>
      </p:sp>
      <p:sp>
        <p:nvSpPr>
          <p:cNvPr id="45063" name="TextBox 793"/>
          <p:cNvSpPr txBox="1">
            <a:spLocks noChangeArrowheads="1"/>
          </p:cNvSpPr>
          <p:nvPr/>
        </p:nvSpPr>
        <p:spPr bwMode="auto">
          <a:xfrm>
            <a:off x="2173288" y="2817813"/>
            <a:ext cx="116363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5B6F3C"/>
                </a:solidFill>
              </a:rPr>
              <a:t>MUSCULAR SYSTEM</a:t>
            </a:r>
          </a:p>
          <a:p>
            <a:r>
              <a:rPr lang="en-US" sz="700"/>
              <a:t>Growth hormone and</a:t>
            </a:r>
          </a:p>
          <a:p>
            <a:r>
              <a:rPr lang="en-US" sz="700"/>
              <a:t>testosterone stimulate</a:t>
            </a:r>
          </a:p>
          <a:p>
            <a:r>
              <a:rPr lang="en-US" sz="700"/>
              <a:t>muscular growth; insulin</a:t>
            </a:r>
          </a:p>
          <a:p>
            <a:r>
              <a:rPr lang="en-US" sz="700"/>
              <a:t>regulates glucose</a:t>
            </a:r>
          </a:p>
          <a:p>
            <a:r>
              <a:rPr lang="en-US" sz="700"/>
              <a:t>uptake by muscle, other</a:t>
            </a:r>
          </a:p>
          <a:p>
            <a:r>
              <a:rPr lang="en-US" sz="700"/>
              <a:t>hormones regulate the</a:t>
            </a:r>
          </a:p>
          <a:p>
            <a:r>
              <a:rPr lang="en-US" sz="700"/>
              <a:t>electrolyte balances</a:t>
            </a:r>
          </a:p>
          <a:p>
            <a:r>
              <a:rPr lang="en-US" sz="700"/>
              <a:t>that are important in</a:t>
            </a:r>
          </a:p>
          <a:p>
            <a:r>
              <a:rPr lang="en-US" sz="700"/>
              <a:t>muscular contraction.</a:t>
            </a:r>
          </a:p>
        </p:txBody>
      </p:sp>
      <p:sp>
        <p:nvSpPr>
          <p:cNvPr id="45064" name="TextBox 794"/>
          <p:cNvSpPr txBox="1">
            <a:spLocks noChangeArrowheads="1"/>
          </p:cNvSpPr>
          <p:nvPr/>
        </p:nvSpPr>
        <p:spPr bwMode="auto">
          <a:xfrm>
            <a:off x="2455863" y="4173538"/>
            <a:ext cx="13731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5B6F3C"/>
                </a:solidFill>
              </a:rPr>
              <a:t>NERVOUS SYSTEM</a:t>
            </a:r>
            <a:endParaRPr lang="en-US" sz="700"/>
          </a:p>
          <a:p>
            <a:r>
              <a:rPr lang="en-US" sz="700"/>
              <a:t>Hormones exert</a:t>
            </a:r>
          </a:p>
          <a:p>
            <a:r>
              <a:rPr lang="en-US" sz="700"/>
              <a:t>negative feedback inhibition</a:t>
            </a:r>
          </a:p>
          <a:p>
            <a:r>
              <a:rPr lang="en-US" sz="700"/>
              <a:t>on the hypothalamus; several</a:t>
            </a:r>
          </a:p>
          <a:p>
            <a:r>
              <a:rPr lang="en-US" sz="700"/>
              <a:t>hormones affect nervous</a:t>
            </a:r>
          </a:p>
          <a:p>
            <a:r>
              <a:rPr lang="en-US" sz="700"/>
              <a:t>system development, mood,</a:t>
            </a:r>
          </a:p>
          <a:p>
            <a:r>
              <a:rPr lang="en-US" sz="700"/>
              <a:t>and behavior; hormones</a:t>
            </a:r>
          </a:p>
          <a:p>
            <a:r>
              <a:rPr lang="en-US" sz="700"/>
              <a:t>regulate the electrolyte</a:t>
            </a:r>
          </a:p>
          <a:p>
            <a:r>
              <a:rPr lang="en-US" sz="700"/>
              <a:t>balances that are important in</a:t>
            </a:r>
          </a:p>
          <a:p>
            <a:r>
              <a:rPr lang="en-US" sz="700"/>
              <a:t>neuron function.</a:t>
            </a:r>
          </a:p>
        </p:txBody>
      </p:sp>
      <p:sp>
        <p:nvSpPr>
          <p:cNvPr id="45065" name="TextBox 796"/>
          <p:cNvSpPr txBox="1">
            <a:spLocks noChangeArrowheads="1"/>
          </p:cNvSpPr>
          <p:nvPr/>
        </p:nvSpPr>
        <p:spPr bwMode="auto">
          <a:xfrm>
            <a:off x="2195513" y="5408613"/>
            <a:ext cx="182245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5B6F3C"/>
                </a:solidFill>
              </a:rPr>
              <a:t>CIRCULATORY SYSTEM</a:t>
            </a:r>
            <a:endParaRPr lang="en-US" sz="700"/>
          </a:p>
          <a:p>
            <a:r>
              <a:rPr lang="en-US" sz="700"/>
              <a:t>Angiotensin II, aldosterone, antidiuretic</a:t>
            </a:r>
          </a:p>
          <a:p>
            <a:r>
              <a:rPr lang="en-US" sz="700"/>
              <a:t>hormone, natriuretic peptides, and other</a:t>
            </a:r>
          </a:p>
          <a:p>
            <a:r>
              <a:rPr lang="en-US" sz="700"/>
              <a:t>hormones regulate blood volume and</a:t>
            </a:r>
          </a:p>
          <a:p>
            <a:r>
              <a:rPr lang="en-US" sz="700"/>
              <a:t>pressure; erythropoietin stimulates</a:t>
            </a:r>
          </a:p>
          <a:p>
            <a:r>
              <a:rPr lang="en-US" sz="700"/>
              <a:t>RBC production; thymic hormones</a:t>
            </a:r>
          </a:p>
          <a:p>
            <a:r>
              <a:rPr lang="en-US" sz="700"/>
              <a:t>stimulate WBC production;</a:t>
            </a:r>
          </a:p>
          <a:p>
            <a:r>
              <a:rPr lang="en-US" sz="700"/>
              <a:t>thrombopoietin stimulates platelet</a:t>
            </a:r>
          </a:p>
          <a:p>
            <a:r>
              <a:rPr lang="en-US" sz="700"/>
              <a:t>production; epinephrine, thyroid</a:t>
            </a:r>
          </a:p>
          <a:p>
            <a:r>
              <a:rPr lang="en-US" sz="700"/>
              <a:t>hormone, and other hormones affect the</a:t>
            </a:r>
          </a:p>
          <a:p>
            <a:r>
              <a:rPr lang="en-US" sz="700"/>
              <a:t>rate and force of the heartbeat.</a:t>
            </a:r>
          </a:p>
        </p:txBody>
      </p:sp>
      <p:sp>
        <p:nvSpPr>
          <p:cNvPr id="45066" name="TextBox 797"/>
          <p:cNvSpPr txBox="1">
            <a:spLocks noChangeArrowheads="1"/>
          </p:cNvSpPr>
          <p:nvPr/>
        </p:nvSpPr>
        <p:spPr bwMode="auto">
          <a:xfrm>
            <a:off x="5795963" y="579438"/>
            <a:ext cx="183515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5B6F3C"/>
                </a:solidFill>
              </a:rPr>
              <a:t>LYMPHATIC/IMMUNE SYSTEM</a:t>
            </a:r>
            <a:endParaRPr lang="en-US" sz="700"/>
          </a:p>
          <a:p>
            <a:r>
              <a:rPr lang="en-US" sz="700"/>
              <a:t>Thymic hormones activate immune cells;</a:t>
            </a:r>
          </a:p>
          <a:p>
            <a:r>
              <a:rPr lang="en-US" sz="700"/>
              <a:t>glucocorticoids suppress immunity and</a:t>
            </a:r>
          </a:p>
          <a:p>
            <a:r>
              <a:rPr lang="en-US" sz="700"/>
              <a:t>inflammation.</a:t>
            </a:r>
          </a:p>
        </p:txBody>
      </p:sp>
      <p:sp>
        <p:nvSpPr>
          <p:cNvPr id="45067" name="TextBox 798"/>
          <p:cNvSpPr txBox="1">
            <a:spLocks noChangeArrowheads="1"/>
          </p:cNvSpPr>
          <p:nvPr/>
        </p:nvSpPr>
        <p:spPr bwMode="auto">
          <a:xfrm>
            <a:off x="6088063" y="1550988"/>
            <a:ext cx="116363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5B6F3C"/>
                </a:solidFill>
              </a:rPr>
              <a:t>RESPIRATORY SYSTEM</a:t>
            </a:r>
            <a:endParaRPr lang="en-US" sz="700"/>
          </a:p>
          <a:p>
            <a:r>
              <a:rPr lang="en-US" sz="700"/>
              <a:t>Epinephrine and</a:t>
            </a:r>
          </a:p>
          <a:p>
            <a:r>
              <a:rPr lang="en-US" sz="700"/>
              <a:t>norepinephrine dilate the</a:t>
            </a:r>
          </a:p>
          <a:p>
            <a:r>
              <a:rPr lang="en-US" sz="700"/>
              <a:t>bronchioles and increase</a:t>
            </a:r>
          </a:p>
          <a:p>
            <a:r>
              <a:rPr lang="en-US" sz="700"/>
              <a:t>pulmonary airflow.</a:t>
            </a:r>
          </a:p>
        </p:txBody>
      </p:sp>
      <p:sp>
        <p:nvSpPr>
          <p:cNvPr id="45068" name="TextBox 799"/>
          <p:cNvSpPr txBox="1">
            <a:spLocks noChangeArrowheads="1"/>
          </p:cNvSpPr>
          <p:nvPr/>
        </p:nvSpPr>
        <p:spPr bwMode="auto">
          <a:xfrm>
            <a:off x="6075363" y="2544763"/>
            <a:ext cx="14128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5B6F3C"/>
                </a:solidFill>
              </a:rPr>
              <a:t>URINARY SYSTEM</a:t>
            </a:r>
            <a:endParaRPr lang="en-US" sz="700"/>
          </a:p>
          <a:p>
            <a:r>
              <a:rPr lang="en-US" sz="700"/>
              <a:t>Antidiuretic hormone regulates</a:t>
            </a:r>
          </a:p>
          <a:p>
            <a:r>
              <a:rPr lang="en-US" sz="700"/>
              <a:t>urine volume; calcitriol,</a:t>
            </a:r>
          </a:p>
          <a:p>
            <a:r>
              <a:rPr lang="en-US" sz="700"/>
              <a:t>parathyroid hormone,</a:t>
            </a:r>
          </a:p>
          <a:p>
            <a:r>
              <a:rPr lang="en-US" sz="700"/>
              <a:t>aldosterone, and natriuretic</a:t>
            </a:r>
          </a:p>
          <a:p>
            <a:r>
              <a:rPr lang="en-US" sz="700"/>
              <a:t>peptides regulate electrolyte</a:t>
            </a:r>
          </a:p>
          <a:p>
            <a:r>
              <a:rPr lang="en-US" sz="700"/>
              <a:t>absorption by the kidneys.</a:t>
            </a:r>
          </a:p>
        </p:txBody>
      </p:sp>
      <p:sp>
        <p:nvSpPr>
          <p:cNvPr id="45069" name="TextBox 335"/>
          <p:cNvSpPr txBox="1">
            <a:spLocks noChangeArrowheads="1"/>
          </p:cNvSpPr>
          <p:nvPr/>
        </p:nvSpPr>
        <p:spPr bwMode="auto">
          <a:xfrm>
            <a:off x="6094413" y="4144963"/>
            <a:ext cx="1528762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5B6F3C"/>
                </a:solidFill>
              </a:rPr>
              <a:t>DIGESTIVE SYSTEM</a:t>
            </a:r>
            <a:endParaRPr lang="en-US" sz="700"/>
          </a:p>
          <a:p>
            <a:r>
              <a:rPr lang="en-US" sz="700"/>
              <a:t>Insulin and glucagon regulate</a:t>
            </a:r>
          </a:p>
          <a:p>
            <a:r>
              <a:rPr lang="en-US" sz="700"/>
              <a:t>nutrient storage and metabolism; </a:t>
            </a:r>
          </a:p>
          <a:p>
            <a:r>
              <a:rPr lang="en-US" sz="700"/>
              <a:t>enteric hormones control</a:t>
            </a:r>
          </a:p>
          <a:p>
            <a:r>
              <a:rPr lang="en-US" sz="700"/>
              <a:t>gastrointestinal secretion and</a:t>
            </a:r>
          </a:p>
          <a:p>
            <a:r>
              <a:rPr lang="en-US" sz="700"/>
              <a:t>motility; gut–brain peptides</a:t>
            </a:r>
          </a:p>
          <a:p>
            <a:r>
              <a:rPr lang="en-US" sz="700"/>
              <a:t>affect appetite and regulate food</a:t>
            </a:r>
          </a:p>
          <a:p>
            <a:r>
              <a:rPr lang="en-US" sz="700"/>
              <a:t>intake and body weight.</a:t>
            </a:r>
          </a:p>
        </p:txBody>
      </p:sp>
      <p:sp>
        <p:nvSpPr>
          <p:cNvPr id="45070" name="TextBox 325"/>
          <p:cNvSpPr txBox="1">
            <a:spLocks noChangeArrowheads="1"/>
          </p:cNvSpPr>
          <p:nvPr/>
        </p:nvSpPr>
        <p:spPr bwMode="auto">
          <a:xfrm>
            <a:off x="5649913" y="5499100"/>
            <a:ext cx="1671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5B6F3C"/>
                </a:solidFill>
              </a:rPr>
              <a:t>REPRODUCTIVE SYSTEM</a:t>
            </a:r>
            <a:endParaRPr lang="en-US" sz="700"/>
          </a:p>
          <a:p>
            <a:r>
              <a:rPr lang="en-US" sz="700"/>
              <a:t>Gonadotropins and sex steroids</a:t>
            </a:r>
          </a:p>
          <a:p>
            <a:r>
              <a:rPr lang="en-US" sz="700"/>
              <a:t>regulate sexual development,</a:t>
            </a:r>
          </a:p>
          <a:p>
            <a:r>
              <a:rPr lang="en-US" sz="700"/>
              <a:t>spermatogenesis and oogenesis, the</a:t>
            </a:r>
          </a:p>
          <a:p>
            <a:r>
              <a:rPr lang="en-US" sz="700"/>
              <a:t>ovarian and uterine cycles, sex drive,</a:t>
            </a:r>
          </a:p>
          <a:p>
            <a:r>
              <a:rPr lang="en-US" sz="700"/>
              <a:t>pregnancy, fetal development, and</a:t>
            </a:r>
          </a:p>
          <a:p>
            <a:r>
              <a:rPr lang="en-US" sz="700"/>
              <a:t>lactation.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Table 17.2</a:t>
            </a:r>
          </a:p>
        </p:txBody>
      </p:sp>
      <p:pic>
        <p:nvPicPr>
          <p:cNvPr id="10243" name="Picture 6" descr="sal03717_t17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3675" y="215900"/>
            <a:ext cx="621665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17.3</a:t>
            </a: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492125" y="43815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1268" name="Picture 128" descr="sal03717_17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722313"/>
            <a:ext cx="6507162" cy="53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273"/>
          <p:cNvSpPr txBox="1">
            <a:spLocks noChangeArrowheads="1"/>
          </p:cNvSpPr>
          <p:nvPr/>
        </p:nvSpPr>
        <p:spPr bwMode="auto">
          <a:xfrm>
            <a:off x="7029450" y="1071563"/>
            <a:ext cx="15128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Future hypothalamus</a:t>
            </a:r>
          </a:p>
        </p:txBody>
      </p:sp>
      <p:sp>
        <p:nvSpPr>
          <p:cNvPr id="11270" name="Text Box 277"/>
          <p:cNvSpPr txBox="1">
            <a:spLocks noChangeArrowheads="1"/>
          </p:cNvSpPr>
          <p:nvPr/>
        </p:nvSpPr>
        <p:spPr bwMode="auto">
          <a:xfrm>
            <a:off x="7029450" y="1427163"/>
            <a:ext cx="16478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Neurohypophyseal bud</a:t>
            </a:r>
          </a:p>
        </p:txBody>
      </p:sp>
      <p:sp>
        <p:nvSpPr>
          <p:cNvPr id="11271" name="Text Box 281"/>
          <p:cNvSpPr txBox="1">
            <a:spLocks noChangeArrowheads="1"/>
          </p:cNvSpPr>
          <p:nvPr/>
        </p:nvSpPr>
        <p:spPr bwMode="auto">
          <a:xfrm>
            <a:off x="7029450" y="1795463"/>
            <a:ext cx="14224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Hypophyseal pouch</a:t>
            </a:r>
          </a:p>
        </p:txBody>
      </p:sp>
      <p:sp>
        <p:nvSpPr>
          <p:cNvPr id="11272" name="Text Box 283"/>
          <p:cNvSpPr txBox="1">
            <a:spLocks noChangeArrowheads="1"/>
          </p:cNvSpPr>
          <p:nvPr/>
        </p:nvSpPr>
        <p:spPr bwMode="auto">
          <a:xfrm>
            <a:off x="7029450" y="2163763"/>
            <a:ext cx="644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Pharynx</a:t>
            </a:r>
          </a:p>
        </p:txBody>
      </p:sp>
      <p:sp>
        <p:nvSpPr>
          <p:cNvPr id="11273" name="Text Box 284"/>
          <p:cNvSpPr txBox="1">
            <a:spLocks noChangeArrowheads="1"/>
          </p:cNvSpPr>
          <p:nvPr/>
        </p:nvSpPr>
        <p:spPr bwMode="auto">
          <a:xfrm>
            <a:off x="7029450" y="2532063"/>
            <a:ext cx="5984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Tongue</a:t>
            </a:r>
          </a:p>
        </p:txBody>
      </p:sp>
      <p:sp>
        <p:nvSpPr>
          <p:cNvPr id="11274" name="Text Box 286"/>
          <p:cNvSpPr txBox="1">
            <a:spLocks noChangeArrowheads="1"/>
          </p:cNvSpPr>
          <p:nvPr/>
        </p:nvSpPr>
        <p:spPr bwMode="auto">
          <a:xfrm>
            <a:off x="7029450" y="2900363"/>
            <a:ext cx="1038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Future thyroid</a:t>
            </a:r>
          </a:p>
          <a:p>
            <a:r>
              <a:rPr lang="en-US" sz="1100"/>
              <a:t>gland</a:t>
            </a:r>
          </a:p>
        </p:txBody>
      </p:sp>
      <p:sp>
        <p:nvSpPr>
          <p:cNvPr id="11275" name="Text Box 289"/>
          <p:cNvSpPr txBox="1">
            <a:spLocks noChangeArrowheads="1"/>
          </p:cNvSpPr>
          <p:nvPr/>
        </p:nvSpPr>
        <p:spPr bwMode="auto">
          <a:xfrm>
            <a:off x="450850" y="4243388"/>
            <a:ext cx="10556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Hypothalamus</a:t>
            </a:r>
          </a:p>
        </p:txBody>
      </p:sp>
      <p:sp>
        <p:nvSpPr>
          <p:cNvPr id="11276" name="Text Box 291"/>
          <p:cNvSpPr txBox="1">
            <a:spLocks noChangeArrowheads="1"/>
          </p:cNvSpPr>
          <p:nvPr/>
        </p:nvSpPr>
        <p:spPr bwMode="auto">
          <a:xfrm>
            <a:off x="450850" y="4776788"/>
            <a:ext cx="1352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Neurohypophyseal</a:t>
            </a:r>
          </a:p>
          <a:p>
            <a:r>
              <a:rPr lang="en-US" sz="1100"/>
              <a:t>bud</a:t>
            </a:r>
          </a:p>
        </p:txBody>
      </p:sp>
      <p:sp>
        <p:nvSpPr>
          <p:cNvPr id="11277" name="Text Box 293"/>
          <p:cNvSpPr txBox="1">
            <a:spLocks noChangeArrowheads="1"/>
          </p:cNvSpPr>
          <p:nvPr/>
        </p:nvSpPr>
        <p:spPr bwMode="auto">
          <a:xfrm>
            <a:off x="450850" y="5310188"/>
            <a:ext cx="14224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Hypophyseal pouch</a:t>
            </a:r>
          </a:p>
        </p:txBody>
      </p:sp>
      <p:sp>
        <p:nvSpPr>
          <p:cNvPr id="11278" name="Text Box 295"/>
          <p:cNvSpPr txBox="1">
            <a:spLocks noChangeArrowheads="1"/>
          </p:cNvSpPr>
          <p:nvPr/>
        </p:nvSpPr>
        <p:spPr bwMode="auto">
          <a:xfrm>
            <a:off x="450850" y="5859463"/>
            <a:ext cx="644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Pharynx</a:t>
            </a:r>
          </a:p>
        </p:txBody>
      </p:sp>
      <p:sp>
        <p:nvSpPr>
          <p:cNvPr id="11279" name="Text Box 296"/>
          <p:cNvSpPr txBox="1">
            <a:spLocks noChangeArrowheads="1"/>
          </p:cNvSpPr>
          <p:nvPr/>
        </p:nvSpPr>
        <p:spPr bwMode="auto">
          <a:xfrm>
            <a:off x="2673350" y="6215063"/>
            <a:ext cx="8810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(b) 8 weeks</a:t>
            </a:r>
          </a:p>
        </p:txBody>
      </p:sp>
      <p:sp>
        <p:nvSpPr>
          <p:cNvPr id="11280" name="Text Box 298"/>
          <p:cNvSpPr txBox="1">
            <a:spLocks noChangeArrowheads="1"/>
          </p:cNvSpPr>
          <p:nvPr/>
        </p:nvSpPr>
        <p:spPr bwMode="auto">
          <a:xfrm>
            <a:off x="5873750" y="6215063"/>
            <a:ext cx="9128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(c) 16 weeks</a:t>
            </a:r>
          </a:p>
        </p:txBody>
      </p:sp>
      <p:sp>
        <p:nvSpPr>
          <p:cNvPr id="11281" name="Text Box 300"/>
          <p:cNvSpPr txBox="1">
            <a:spLocks noChangeArrowheads="1"/>
          </p:cNvSpPr>
          <p:nvPr/>
        </p:nvSpPr>
        <p:spPr bwMode="auto">
          <a:xfrm>
            <a:off x="7499350" y="5872163"/>
            <a:ext cx="644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Pharynx</a:t>
            </a:r>
          </a:p>
        </p:txBody>
      </p:sp>
      <p:sp>
        <p:nvSpPr>
          <p:cNvPr id="11282" name="Text Box 301"/>
          <p:cNvSpPr txBox="1">
            <a:spLocks noChangeArrowheads="1"/>
          </p:cNvSpPr>
          <p:nvPr/>
        </p:nvSpPr>
        <p:spPr bwMode="auto">
          <a:xfrm>
            <a:off x="7499350" y="5618163"/>
            <a:ext cx="11033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Sphenoid bone</a:t>
            </a:r>
          </a:p>
        </p:txBody>
      </p:sp>
      <p:sp>
        <p:nvSpPr>
          <p:cNvPr id="11283" name="Text Box 303"/>
          <p:cNvSpPr txBox="1">
            <a:spLocks noChangeArrowheads="1"/>
          </p:cNvSpPr>
          <p:nvPr/>
        </p:nvSpPr>
        <p:spPr bwMode="auto">
          <a:xfrm>
            <a:off x="7499350" y="5364163"/>
            <a:ext cx="9604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Anterior lobe</a:t>
            </a:r>
          </a:p>
        </p:txBody>
      </p:sp>
      <p:sp>
        <p:nvSpPr>
          <p:cNvPr id="11284" name="Text Box 305"/>
          <p:cNvSpPr txBox="1">
            <a:spLocks noChangeArrowheads="1"/>
          </p:cNvSpPr>
          <p:nvPr/>
        </p:nvSpPr>
        <p:spPr bwMode="auto">
          <a:xfrm>
            <a:off x="7499350" y="5110163"/>
            <a:ext cx="10302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Posterior lobe</a:t>
            </a:r>
          </a:p>
        </p:txBody>
      </p:sp>
      <p:sp>
        <p:nvSpPr>
          <p:cNvPr id="11285" name="Text Box 307"/>
          <p:cNvSpPr txBox="1">
            <a:spLocks noChangeArrowheads="1"/>
          </p:cNvSpPr>
          <p:nvPr/>
        </p:nvSpPr>
        <p:spPr bwMode="auto">
          <a:xfrm>
            <a:off x="7499350" y="4843463"/>
            <a:ext cx="10048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Pituitary stalk</a:t>
            </a:r>
          </a:p>
        </p:txBody>
      </p:sp>
      <p:sp>
        <p:nvSpPr>
          <p:cNvPr id="11286" name="Text Box 308"/>
          <p:cNvSpPr txBox="1">
            <a:spLocks noChangeArrowheads="1"/>
          </p:cNvSpPr>
          <p:nvPr/>
        </p:nvSpPr>
        <p:spPr bwMode="auto">
          <a:xfrm>
            <a:off x="7499350" y="4589463"/>
            <a:ext cx="9667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Optic chiasm</a:t>
            </a:r>
          </a:p>
        </p:txBody>
      </p:sp>
      <p:sp>
        <p:nvSpPr>
          <p:cNvPr id="11287" name="Text Box 309"/>
          <p:cNvSpPr txBox="1">
            <a:spLocks noChangeArrowheads="1"/>
          </p:cNvSpPr>
          <p:nvPr/>
        </p:nvSpPr>
        <p:spPr bwMode="auto">
          <a:xfrm>
            <a:off x="7499350" y="4322763"/>
            <a:ext cx="10556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Hypothalamus</a:t>
            </a:r>
          </a:p>
        </p:txBody>
      </p:sp>
      <p:sp>
        <p:nvSpPr>
          <p:cNvPr id="11288" name="Text Box 310"/>
          <p:cNvSpPr txBox="1">
            <a:spLocks noChangeArrowheads="1"/>
          </p:cNvSpPr>
          <p:nvPr/>
        </p:nvSpPr>
        <p:spPr bwMode="auto">
          <a:xfrm>
            <a:off x="7016750" y="703263"/>
            <a:ext cx="16208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Telencephalon of brain</a:t>
            </a:r>
          </a:p>
        </p:txBody>
      </p:sp>
      <p:pic>
        <p:nvPicPr>
          <p:cNvPr id="11289" name="Picture 69" descr="sal03717_17_03_arrow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3388" y="2555875"/>
            <a:ext cx="1590675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0" name="Picture 70" descr="sal03717_17_03_arrow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6500" y="5695950"/>
            <a:ext cx="17287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1" name="Text Box 287"/>
          <p:cNvSpPr txBox="1">
            <a:spLocks noChangeArrowheads="1"/>
          </p:cNvSpPr>
          <p:nvPr/>
        </p:nvSpPr>
        <p:spPr bwMode="auto">
          <a:xfrm>
            <a:off x="3829050" y="3332163"/>
            <a:ext cx="5111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Mouth</a:t>
            </a:r>
          </a:p>
        </p:txBody>
      </p:sp>
      <p:sp>
        <p:nvSpPr>
          <p:cNvPr id="11292" name="Text Box 288"/>
          <p:cNvSpPr txBox="1">
            <a:spLocks noChangeArrowheads="1"/>
          </p:cNvSpPr>
          <p:nvPr/>
        </p:nvSpPr>
        <p:spPr bwMode="auto">
          <a:xfrm>
            <a:off x="4222750" y="3598863"/>
            <a:ext cx="8731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/>
              <a:t>(a) 4 weeks</a:t>
            </a:r>
          </a:p>
        </p:txBody>
      </p:sp>
      <p:sp>
        <p:nvSpPr>
          <p:cNvPr id="11293" name="Freeform 136"/>
          <p:cNvSpPr>
            <a:spLocks/>
          </p:cNvSpPr>
          <p:nvPr/>
        </p:nvSpPr>
        <p:spPr bwMode="auto">
          <a:xfrm>
            <a:off x="4821238" y="2235200"/>
            <a:ext cx="2170112" cy="403225"/>
          </a:xfrm>
          <a:custGeom>
            <a:avLst/>
            <a:gdLst>
              <a:gd name="T0" fmla="*/ 2147483647 w 1367"/>
              <a:gd name="T1" fmla="*/ 0 h 254"/>
              <a:gd name="T2" fmla="*/ 2147483647 w 1367"/>
              <a:gd name="T3" fmla="*/ 0 h 254"/>
              <a:gd name="T4" fmla="*/ 0 w 1367"/>
              <a:gd name="T5" fmla="*/ 2147483647 h 254"/>
              <a:gd name="T6" fmla="*/ 0 60000 65536"/>
              <a:gd name="T7" fmla="*/ 0 60000 65536"/>
              <a:gd name="T8" fmla="*/ 0 60000 65536"/>
              <a:gd name="T9" fmla="*/ 0 w 1367"/>
              <a:gd name="T10" fmla="*/ 0 h 254"/>
              <a:gd name="T11" fmla="*/ 1367 w 1367"/>
              <a:gd name="T12" fmla="*/ 254 h 2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67" h="254">
                <a:moveTo>
                  <a:pt x="1367" y="0"/>
                </a:moveTo>
                <a:lnTo>
                  <a:pt x="359" y="0"/>
                </a:lnTo>
                <a:lnTo>
                  <a:pt x="0" y="254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4" name="Freeform 151"/>
          <p:cNvSpPr>
            <a:spLocks/>
          </p:cNvSpPr>
          <p:nvPr/>
        </p:nvSpPr>
        <p:spPr bwMode="auto">
          <a:xfrm>
            <a:off x="4581525" y="1881188"/>
            <a:ext cx="2400300" cy="436562"/>
          </a:xfrm>
          <a:custGeom>
            <a:avLst/>
            <a:gdLst>
              <a:gd name="T0" fmla="*/ 2147483647 w 1512"/>
              <a:gd name="T1" fmla="*/ 0 h 275"/>
              <a:gd name="T2" fmla="*/ 2147483647 w 1512"/>
              <a:gd name="T3" fmla="*/ 0 h 275"/>
              <a:gd name="T4" fmla="*/ 2147483647 w 1512"/>
              <a:gd name="T5" fmla="*/ 2147483647 h 275"/>
              <a:gd name="T6" fmla="*/ 0 w 1512"/>
              <a:gd name="T7" fmla="*/ 2147483647 h 275"/>
              <a:gd name="T8" fmla="*/ 0 60000 65536"/>
              <a:gd name="T9" fmla="*/ 0 60000 65536"/>
              <a:gd name="T10" fmla="*/ 0 60000 65536"/>
              <a:gd name="T11" fmla="*/ 0 60000 65536"/>
              <a:gd name="T12" fmla="*/ 0 w 1512"/>
              <a:gd name="T13" fmla="*/ 0 h 275"/>
              <a:gd name="T14" fmla="*/ 1512 w 1512"/>
              <a:gd name="T15" fmla="*/ 275 h 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12" h="275">
                <a:moveTo>
                  <a:pt x="1512" y="0"/>
                </a:moveTo>
                <a:lnTo>
                  <a:pt x="1512" y="0"/>
                </a:lnTo>
                <a:lnTo>
                  <a:pt x="506" y="2"/>
                </a:lnTo>
                <a:lnTo>
                  <a:pt x="0" y="275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5" name="Freeform 152"/>
          <p:cNvSpPr>
            <a:spLocks/>
          </p:cNvSpPr>
          <p:nvPr/>
        </p:nvSpPr>
        <p:spPr bwMode="auto">
          <a:xfrm>
            <a:off x="4838700" y="1517650"/>
            <a:ext cx="2143125" cy="449263"/>
          </a:xfrm>
          <a:custGeom>
            <a:avLst/>
            <a:gdLst>
              <a:gd name="T0" fmla="*/ 2147483647 w 1350"/>
              <a:gd name="T1" fmla="*/ 0 h 283"/>
              <a:gd name="T2" fmla="*/ 2147483647 w 1350"/>
              <a:gd name="T3" fmla="*/ 0 h 283"/>
              <a:gd name="T4" fmla="*/ 0 w 1350"/>
              <a:gd name="T5" fmla="*/ 2147483647 h 283"/>
              <a:gd name="T6" fmla="*/ 0 60000 65536"/>
              <a:gd name="T7" fmla="*/ 0 60000 65536"/>
              <a:gd name="T8" fmla="*/ 0 60000 65536"/>
              <a:gd name="T9" fmla="*/ 0 w 1350"/>
              <a:gd name="T10" fmla="*/ 0 h 283"/>
              <a:gd name="T11" fmla="*/ 1350 w 1350"/>
              <a:gd name="T12" fmla="*/ 283 h 2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0" h="283">
                <a:moveTo>
                  <a:pt x="1350" y="0"/>
                </a:moveTo>
                <a:lnTo>
                  <a:pt x="344" y="0"/>
                </a:lnTo>
                <a:lnTo>
                  <a:pt x="0" y="283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6" name="Freeform 153"/>
          <p:cNvSpPr>
            <a:spLocks/>
          </p:cNvSpPr>
          <p:nvPr/>
        </p:nvSpPr>
        <p:spPr bwMode="auto">
          <a:xfrm>
            <a:off x="4548188" y="1154113"/>
            <a:ext cx="2433637" cy="719137"/>
          </a:xfrm>
          <a:custGeom>
            <a:avLst/>
            <a:gdLst>
              <a:gd name="T0" fmla="*/ 2147483647 w 1533"/>
              <a:gd name="T1" fmla="*/ 0 h 453"/>
              <a:gd name="T2" fmla="*/ 2147483647 w 1533"/>
              <a:gd name="T3" fmla="*/ 0 h 453"/>
              <a:gd name="T4" fmla="*/ 0 w 1533"/>
              <a:gd name="T5" fmla="*/ 2147483647 h 453"/>
              <a:gd name="T6" fmla="*/ 0 60000 65536"/>
              <a:gd name="T7" fmla="*/ 0 60000 65536"/>
              <a:gd name="T8" fmla="*/ 0 60000 65536"/>
              <a:gd name="T9" fmla="*/ 0 w 1533"/>
              <a:gd name="T10" fmla="*/ 0 h 453"/>
              <a:gd name="T11" fmla="*/ 1533 w 1533"/>
              <a:gd name="T12" fmla="*/ 453 h 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3" h="453">
                <a:moveTo>
                  <a:pt x="1533" y="0"/>
                </a:moveTo>
                <a:lnTo>
                  <a:pt x="527" y="0"/>
                </a:lnTo>
                <a:lnTo>
                  <a:pt x="0" y="453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7" name="Freeform 154"/>
          <p:cNvSpPr>
            <a:spLocks/>
          </p:cNvSpPr>
          <p:nvPr/>
        </p:nvSpPr>
        <p:spPr bwMode="auto">
          <a:xfrm>
            <a:off x="3814763" y="790575"/>
            <a:ext cx="3167062" cy="1082675"/>
          </a:xfrm>
          <a:custGeom>
            <a:avLst/>
            <a:gdLst>
              <a:gd name="T0" fmla="*/ 2147483647 w 1995"/>
              <a:gd name="T1" fmla="*/ 0 h 682"/>
              <a:gd name="T2" fmla="*/ 2147483647 w 1995"/>
              <a:gd name="T3" fmla="*/ 0 h 682"/>
              <a:gd name="T4" fmla="*/ 0 w 1995"/>
              <a:gd name="T5" fmla="*/ 2147483647 h 682"/>
              <a:gd name="T6" fmla="*/ 0 60000 65536"/>
              <a:gd name="T7" fmla="*/ 0 60000 65536"/>
              <a:gd name="T8" fmla="*/ 0 60000 65536"/>
              <a:gd name="T9" fmla="*/ 0 w 1995"/>
              <a:gd name="T10" fmla="*/ 0 h 682"/>
              <a:gd name="T11" fmla="*/ 1995 w 1995"/>
              <a:gd name="T12" fmla="*/ 682 h 6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5" h="682">
                <a:moveTo>
                  <a:pt x="1995" y="0"/>
                </a:moveTo>
                <a:lnTo>
                  <a:pt x="989" y="0"/>
                </a:lnTo>
                <a:lnTo>
                  <a:pt x="0" y="682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8" name="Freeform 156"/>
          <p:cNvSpPr>
            <a:spLocks/>
          </p:cNvSpPr>
          <p:nvPr/>
        </p:nvSpPr>
        <p:spPr bwMode="auto">
          <a:xfrm>
            <a:off x="5014913" y="2973388"/>
            <a:ext cx="1966912" cy="103187"/>
          </a:xfrm>
          <a:custGeom>
            <a:avLst/>
            <a:gdLst>
              <a:gd name="T0" fmla="*/ 2147483647 w 1239"/>
              <a:gd name="T1" fmla="*/ 0 h 65"/>
              <a:gd name="T2" fmla="*/ 2147483647 w 1239"/>
              <a:gd name="T3" fmla="*/ 0 h 65"/>
              <a:gd name="T4" fmla="*/ 0 w 1239"/>
              <a:gd name="T5" fmla="*/ 2147483647 h 65"/>
              <a:gd name="T6" fmla="*/ 0 60000 65536"/>
              <a:gd name="T7" fmla="*/ 0 60000 65536"/>
              <a:gd name="T8" fmla="*/ 0 60000 65536"/>
              <a:gd name="T9" fmla="*/ 0 w 1239"/>
              <a:gd name="T10" fmla="*/ 0 h 65"/>
              <a:gd name="T11" fmla="*/ 1239 w 1239"/>
              <a:gd name="T12" fmla="*/ 65 h 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9" h="65">
                <a:moveTo>
                  <a:pt x="1239" y="0"/>
                </a:moveTo>
                <a:lnTo>
                  <a:pt x="233" y="0"/>
                </a:lnTo>
                <a:lnTo>
                  <a:pt x="0" y="65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9" name="Freeform 157"/>
          <p:cNvSpPr>
            <a:spLocks/>
          </p:cNvSpPr>
          <p:nvPr/>
        </p:nvSpPr>
        <p:spPr bwMode="auto">
          <a:xfrm>
            <a:off x="4471988" y="2609850"/>
            <a:ext cx="2509837" cy="311150"/>
          </a:xfrm>
          <a:custGeom>
            <a:avLst/>
            <a:gdLst>
              <a:gd name="T0" fmla="*/ 2147483647 w 1581"/>
              <a:gd name="T1" fmla="*/ 0 h 196"/>
              <a:gd name="T2" fmla="*/ 2147483647 w 1581"/>
              <a:gd name="T3" fmla="*/ 0 h 196"/>
              <a:gd name="T4" fmla="*/ 0 w 1581"/>
              <a:gd name="T5" fmla="*/ 2147483647 h 196"/>
              <a:gd name="T6" fmla="*/ 0 60000 65536"/>
              <a:gd name="T7" fmla="*/ 0 60000 65536"/>
              <a:gd name="T8" fmla="*/ 0 60000 65536"/>
              <a:gd name="T9" fmla="*/ 0 w 1581"/>
              <a:gd name="T10" fmla="*/ 0 h 196"/>
              <a:gd name="T11" fmla="*/ 1581 w 1581"/>
              <a:gd name="T12" fmla="*/ 196 h 1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1" h="196">
                <a:moveTo>
                  <a:pt x="1581" y="0"/>
                </a:moveTo>
                <a:lnTo>
                  <a:pt x="575" y="0"/>
                </a:lnTo>
                <a:lnTo>
                  <a:pt x="0" y="196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0" name="Line 159"/>
          <p:cNvSpPr>
            <a:spLocks noChangeShapeType="1"/>
          </p:cNvSpPr>
          <p:nvPr/>
        </p:nvSpPr>
        <p:spPr bwMode="auto">
          <a:xfrm>
            <a:off x="1098550" y="5940425"/>
            <a:ext cx="1666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1" name="Line 160"/>
          <p:cNvSpPr>
            <a:spLocks noChangeShapeType="1"/>
          </p:cNvSpPr>
          <p:nvPr/>
        </p:nvSpPr>
        <p:spPr bwMode="auto">
          <a:xfrm flipH="1">
            <a:off x="6503988" y="4413250"/>
            <a:ext cx="9334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2" name="Line 161"/>
          <p:cNvSpPr>
            <a:spLocks noChangeShapeType="1"/>
          </p:cNvSpPr>
          <p:nvPr/>
        </p:nvSpPr>
        <p:spPr bwMode="auto">
          <a:xfrm flipH="1">
            <a:off x="5964238" y="4670425"/>
            <a:ext cx="14732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3" name="Line 162"/>
          <p:cNvSpPr>
            <a:spLocks noChangeShapeType="1"/>
          </p:cNvSpPr>
          <p:nvPr/>
        </p:nvSpPr>
        <p:spPr bwMode="auto">
          <a:xfrm flipH="1">
            <a:off x="6197600" y="4930775"/>
            <a:ext cx="12398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4" name="Line 163"/>
          <p:cNvSpPr>
            <a:spLocks noChangeShapeType="1"/>
          </p:cNvSpPr>
          <p:nvPr/>
        </p:nvSpPr>
        <p:spPr bwMode="auto">
          <a:xfrm flipH="1">
            <a:off x="6381750" y="5186363"/>
            <a:ext cx="10556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5" name="Line 164"/>
          <p:cNvSpPr>
            <a:spLocks noChangeShapeType="1"/>
          </p:cNvSpPr>
          <p:nvPr/>
        </p:nvSpPr>
        <p:spPr bwMode="auto">
          <a:xfrm flipH="1">
            <a:off x="6115050" y="5446713"/>
            <a:ext cx="13223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6" name="Line 165"/>
          <p:cNvSpPr>
            <a:spLocks noChangeShapeType="1"/>
          </p:cNvSpPr>
          <p:nvPr/>
        </p:nvSpPr>
        <p:spPr bwMode="auto">
          <a:xfrm flipH="1">
            <a:off x="6840538" y="5703888"/>
            <a:ext cx="5969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7" name="Line 166"/>
          <p:cNvSpPr>
            <a:spLocks noChangeShapeType="1"/>
          </p:cNvSpPr>
          <p:nvPr/>
        </p:nvSpPr>
        <p:spPr bwMode="auto">
          <a:xfrm flipH="1">
            <a:off x="6197600" y="5962650"/>
            <a:ext cx="12398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8" name="Line 167"/>
          <p:cNvSpPr>
            <a:spLocks noChangeShapeType="1"/>
          </p:cNvSpPr>
          <p:nvPr/>
        </p:nvSpPr>
        <p:spPr bwMode="auto">
          <a:xfrm>
            <a:off x="1539875" y="4330700"/>
            <a:ext cx="13287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9" name="Freeform 168"/>
          <p:cNvSpPr>
            <a:spLocks/>
          </p:cNvSpPr>
          <p:nvPr/>
        </p:nvSpPr>
        <p:spPr bwMode="auto">
          <a:xfrm>
            <a:off x="1782763" y="4870450"/>
            <a:ext cx="1376362" cy="169863"/>
          </a:xfrm>
          <a:custGeom>
            <a:avLst/>
            <a:gdLst>
              <a:gd name="T0" fmla="*/ 0 w 867"/>
              <a:gd name="T1" fmla="*/ 0 h 107"/>
              <a:gd name="T2" fmla="*/ 2147483647 w 867"/>
              <a:gd name="T3" fmla="*/ 0 h 107"/>
              <a:gd name="T4" fmla="*/ 2147483647 w 867"/>
              <a:gd name="T5" fmla="*/ 2147483647 h 107"/>
              <a:gd name="T6" fmla="*/ 0 60000 65536"/>
              <a:gd name="T7" fmla="*/ 0 60000 65536"/>
              <a:gd name="T8" fmla="*/ 0 60000 65536"/>
              <a:gd name="T9" fmla="*/ 0 w 867"/>
              <a:gd name="T10" fmla="*/ 0 h 107"/>
              <a:gd name="T11" fmla="*/ 867 w 867"/>
              <a:gd name="T12" fmla="*/ 107 h 1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7" h="107">
                <a:moveTo>
                  <a:pt x="0" y="0"/>
                </a:moveTo>
                <a:lnTo>
                  <a:pt x="712" y="0"/>
                </a:lnTo>
                <a:lnTo>
                  <a:pt x="867" y="107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0" name="Freeform 169"/>
          <p:cNvSpPr>
            <a:spLocks/>
          </p:cNvSpPr>
          <p:nvPr/>
        </p:nvSpPr>
        <p:spPr bwMode="auto">
          <a:xfrm>
            <a:off x="1839913" y="5246688"/>
            <a:ext cx="1065212" cy="157162"/>
          </a:xfrm>
          <a:custGeom>
            <a:avLst/>
            <a:gdLst>
              <a:gd name="T0" fmla="*/ 0 w 671"/>
              <a:gd name="T1" fmla="*/ 2147483647 h 99"/>
              <a:gd name="T2" fmla="*/ 2147483647 w 671"/>
              <a:gd name="T3" fmla="*/ 2147483647 h 99"/>
              <a:gd name="T4" fmla="*/ 2147483647 w 671"/>
              <a:gd name="T5" fmla="*/ 0 h 99"/>
              <a:gd name="T6" fmla="*/ 0 60000 65536"/>
              <a:gd name="T7" fmla="*/ 0 60000 65536"/>
              <a:gd name="T8" fmla="*/ 0 60000 65536"/>
              <a:gd name="T9" fmla="*/ 0 w 671"/>
              <a:gd name="T10" fmla="*/ 0 h 99"/>
              <a:gd name="T11" fmla="*/ 671 w 671"/>
              <a:gd name="T12" fmla="*/ 99 h 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1" h="99">
                <a:moveTo>
                  <a:pt x="0" y="99"/>
                </a:moveTo>
                <a:lnTo>
                  <a:pt x="375" y="99"/>
                </a:lnTo>
                <a:lnTo>
                  <a:pt x="671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1" name="Line 158"/>
          <p:cNvSpPr>
            <a:spLocks noChangeShapeType="1"/>
          </p:cNvSpPr>
          <p:nvPr/>
        </p:nvSpPr>
        <p:spPr bwMode="auto">
          <a:xfrm>
            <a:off x="4011613" y="3094038"/>
            <a:ext cx="1587" cy="2238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2" name="Freeform 136"/>
          <p:cNvSpPr>
            <a:spLocks/>
          </p:cNvSpPr>
          <p:nvPr/>
        </p:nvSpPr>
        <p:spPr bwMode="auto">
          <a:xfrm>
            <a:off x="4821238" y="2235200"/>
            <a:ext cx="2170112" cy="403225"/>
          </a:xfrm>
          <a:custGeom>
            <a:avLst/>
            <a:gdLst>
              <a:gd name="T0" fmla="*/ 2147483647 w 1367"/>
              <a:gd name="T1" fmla="*/ 0 h 254"/>
              <a:gd name="T2" fmla="*/ 2147483647 w 1367"/>
              <a:gd name="T3" fmla="*/ 0 h 254"/>
              <a:gd name="T4" fmla="*/ 0 w 1367"/>
              <a:gd name="T5" fmla="*/ 2147483647 h 254"/>
              <a:gd name="T6" fmla="*/ 0 60000 65536"/>
              <a:gd name="T7" fmla="*/ 0 60000 65536"/>
              <a:gd name="T8" fmla="*/ 0 60000 65536"/>
              <a:gd name="T9" fmla="*/ 0 w 1367"/>
              <a:gd name="T10" fmla="*/ 0 h 254"/>
              <a:gd name="T11" fmla="*/ 1367 w 1367"/>
              <a:gd name="T12" fmla="*/ 254 h 2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67" h="254">
                <a:moveTo>
                  <a:pt x="1367" y="0"/>
                </a:moveTo>
                <a:lnTo>
                  <a:pt x="359" y="0"/>
                </a:lnTo>
                <a:lnTo>
                  <a:pt x="0" y="25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3" name="Freeform 151"/>
          <p:cNvSpPr>
            <a:spLocks/>
          </p:cNvSpPr>
          <p:nvPr/>
        </p:nvSpPr>
        <p:spPr bwMode="auto">
          <a:xfrm>
            <a:off x="4581525" y="1881188"/>
            <a:ext cx="2400300" cy="436562"/>
          </a:xfrm>
          <a:custGeom>
            <a:avLst/>
            <a:gdLst>
              <a:gd name="T0" fmla="*/ 2147483647 w 1512"/>
              <a:gd name="T1" fmla="*/ 0 h 275"/>
              <a:gd name="T2" fmla="*/ 2147483647 w 1512"/>
              <a:gd name="T3" fmla="*/ 0 h 275"/>
              <a:gd name="T4" fmla="*/ 2147483647 w 1512"/>
              <a:gd name="T5" fmla="*/ 2147483647 h 275"/>
              <a:gd name="T6" fmla="*/ 0 w 1512"/>
              <a:gd name="T7" fmla="*/ 2147483647 h 275"/>
              <a:gd name="T8" fmla="*/ 0 60000 65536"/>
              <a:gd name="T9" fmla="*/ 0 60000 65536"/>
              <a:gd name="T10" fmla="*/ 0 60000 65536"/>
              <a:gd name="T11" fmla="*/ 0 60000 65536"/>
              <a:gd name="T12" fmla="*/ 0 w 1512"/>
              <a:gd name="T13" fmla="*/ 0 h 275"/>
              <a:gd name="T14" fmla="*/ 1512 w 1512"/>
              <a:gd name="T15" fmla="*/ 275 h 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12" h="275">
                <a:moveTo>
                  <a:pt x="1512" y="0"/>
                </a:moveTo>
                <a:lnTo>
                  <a:pt x="1512" y="0"/>
                </a:lnTo>
                <a:lnTo>
                  <a:pt x="506" y="2"/>
                </a:lnTo>
                <a:lnTo>
                  <a:pt x="0" y="275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4" name="Freeform 152"/>
          <p:cNvSpPr>
            <a:spLocks/>
          </p:cNvSpPr>
          <p:nvPr/>
        </p:nvSpPr>
        <p:spPr bwMode="auto">
          <a:xfrm>
            <a:off x="4838700" y="1517650"/>
            <a:ext cx="2143125" cy="449263"/>
          </a:xfrm>
          <a:custGeom>
            <a:avLst/>
            <a:gdLst>
              <a:gd name="T0" fmla="*/ 2147483647 w 1350"/>
              <a:gd name="T1" fmla="*/ 0 h 283"/>
              <a:gd name="T2" fmla="*/ 2147483647 w 1350"/>
              <a:gd name="T3" fmla="*/ 0 h 283"/>
              <a:gd name="T4" fmla="*/ 0 w 1350"/>
              <a:gd name="T5" fmla="*/ 2147483647 h 283"/>
              <a:gd name="T6" fmla="*/ 0 60000 65536"/>
              <a:gd name="T7" fmla="*/ 0 60000 65536"/>
              <a:gd name="T8" fmla="*/ 0 60000 65536"/>
              <a:gd name="T9" fmla="*/ 0 w 1350"/>
              <a:gd name="T10" fmla="*/ 0 h 283"/>
              <a:gd name="T11" fmla="*/ 1350 w 1350"/>
              <a:gd name="T12" fmla="*/ 283 h 2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0" h="283">
                <a:moveTo>
                  <a:pt x="1350" y="0"/>
                </a:moveTo>
                <a:lnTo>
                  <a:pt x="344" y="0"/>
                </a:lnTo>
                <a:lnTo>
                  <a:pt x="0" y="283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5" name="Freeform 153"/>
          <p:cNvSpPr>
            <a:spLocks/>
          </p:cNvSpPr>
          <p:nvPr/>
        </p:nvSpPr>
        <p:spPr bwMode="auto">
          <a:xfrm>
            <a:off x="4548188" y="1154113"/>
            <a:ext cx="2433637" cy="719137"/>
          </a:xfrm>
          <a:custGeom>
            <a:avLst/>
            <a:gdLst>
              <a:gd name="T0" fmla="*/ 2147483647 w 1533"/>
              <a:gd name="T1" fmla="*/ 0 h 453"/>
              <a:gd name="T2" fmla="*/ 2147483647 w 1533"/>
              <a:gd name="T3" fmla="*/ 0 h 453"/>
              <a:gd name="T4" fmla="*/ 0 w 1533"/>
              <a:gd name="T5" fmla="*/ 2147483647 h 453"/>
              <a:gd name="T6" fmla="*/ 0 60000 65536"/>
              <a:gd name="T7" fmla="*/ 0 60000 65536"/>
              <a:gd name="T8" fmla="*/ 0 60000 65536"/>
              <a:gd name="T9" fmla="*/ 0 w 1533"/>
              <a:gd name="T10" fmla="*/ 0 h 453"/>
              <a:gd name="T11" fmla="*/ 1533 w 1533"/>
              <a:gd name="T12" fmla="*/ 453 h 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3" h="453">
                <a:moveTo>
                  <a:pt x="1533" y="0"/>
                </a:moveTo>
                <a:lnTo>
                  <a:pt x="527" y="0"/>
                </a:lnTo>
                <a:lnTo>
                  <a:pt x="0" y="453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6" name="Freeform 154"/>
          <p:cNvSpPr>
            <a:spLocks/>
          </p:cNvSpPr>
          <p:nvPr/>
        </p:nvSpPr>
        <p:spPr bwMode="auto">
          <a:xfrm>
            <a:off x="3814763" y="790575"/>
            <a:ext cx="3167062" cy="1082675"/>
          </a:xfrm>
          <a:custGeom>
            <a:avLst/>
            <a:gdLst>
              <a:gd name="T0" fmla="*/ 2147483647 w 1995"/>
              <a:gd name="T1" fmla="*/ 0 h 682"/>
              <a:gd name="T2" fmla="*/ 2147483647 w 1995"/>
              <a:gd name="T3" fmla="*/ 0 h 682"/>
              <a:gd name="T4" fmla="*/ 0 w 1995"/>
              <a:gd name="T5" fmla="*/ 2147483647 h 682"/>
              <a:gd name="T6" fmla="*/ 0 60000 65536"/>
              <a:gd name="T7" fmla="*/ 0 60000 65536"/>
              <a:gd name="T8" fmla="*/ 0 60000 65536"/>
              <a:gd name="T9" fmla="*/ 0 w 1995"/>
              <a:gd name="T10" fmla="*/ 0 h 682"/>
              <a:gd name="T11" fmla="*/ 1995 w 1995"/>
              <a:gd name="T12" fmla="*/ 682 h 6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5" h="682">
                <a:moveTo>
                  <a:pt x="1995" y="0"/>
                </a:moveTo>
                <a:lnTo>
                  <a:pt x="989" y="0"/>
                </a:lnTo>
                <a:lnTo>
                  <a:pt x="0" y="68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7" name="Freeform 156"/>
          <p:cNvSpPr>
            <a:spLocks/>
          </p:cNvSpPr>
          <p:nvPr/>
        </p:nvSpPr>
        <p:spPr bwMode="auto">
          <a:xfrm>
            <a:off x="5014913" y="2973388"/>
            <a:ext cx="1966912" cy="103187"/>
          </a:xfrm>
          <a:custGeom>
            <a:avLst/>
            <a:gdLst>
              <a:gd name="T0" fmla="*/ 2147483647 w 1239"/>
              <a:gd name="T1" fmla="*/ 0 h 65"/>
              <a:gd name="T2" fmla="*/ 2147483647 w 1239"/>
              <a:gd name="T3" fmla="*/ 0 h 65"/>
              <a:gd name="T4" fmla="*/ 0 w 1239"/>
              <a:gd name="T5" fmla="*/ 2147483647 h 65"/>
              <a:gd name="T6" fmla="*/ 0 60000 65536"/>
              <a:gd name="T7" fmla="*/ 0 60000 65536"/>
              <a:gd name="T8" fmla="*/ 0 60000 65536"/>
              <a:gd name="T9" fmla="*/ 0 w 1239"/>
              <a:gd name="T10" fmla="*/ 0 h 65"/>
              <a:gd name="T11" fmla="*/ 1239 w 1239"/>
              <a:gd name="T12" fmla="*/ 65 h 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9" h="65">
                <a:moveTo>
                  <a:pt x="1239" y="0"/>
                </a:moveTo>
                <a:lnTo>
                  <a:pt x="233" y="0"/>
                </a:lnTo>
                <a:lnTo>
                  <a:pt x="0" y="65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8" name="Freeform 157"/>
          <p:cNvSpPr>
            <a:spLocks/>
          </p:cNvSpPr>
          <p:nvPr/>
        </p:nvSpPr>
        <p:spPr bwMode="auto">
          <a:xfrm>
            <a:off x="4471988" y="2609850"/>
            <a:ext cx="2509837" cy="311150"/>
          </a:xfrm>
          <a:custGeom>
            <a:avLst/>
            <a:gdLst>
              <a:gd name="T0" fmla="*/ 2147483647 w 1581"/>
              <a:gd name="T1" fmla="*/ 0 h 196"/>
              <a:gd name="T2" fmla="*/ 2147483647 w 1581"/>
              <a:gd name="T3" fmla="*/ 0 h 196"/>
              <a:gd name="T4" fmla="*/ 0 w 1581"/>
              <a:gd name="T5" fmla="*/ 2147483647 h 196"/>
              <a:gd name="T6" fmla="*/ 0 60000 65536"/>
              <a:gd name="T7" fmla="*/ 0 60000 65536"/>
              <a:gd name="T8" fmla="*/ 0 60000 65536"/>
              <a:gd name="T9" fmla="*/ 0 w 1581"/>
              <a:gd name="T10" fmla="*/ 0 h 196"/>
              <a:gd name="T11" fmla="*/ 1581 w 1581"/>
              <a:gd name="T12" fmla="*/ 196 h 1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1" h="196">
                <a:moveTo>
                  <a:pt x="1581" y="0"/>
                </a:moveTo>
                <a:lnTo>
                  <a:pt x="575" y="0"/>
                </a:lnTo>
                <a:lnTo>
                  <a:pt x="0" y="19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9" name="Line 159"/>
          <p:cNvSpPr>
            <a:spLocks noChangeShapeType="1"/>
          </p:cNvSpPr>
          <p:nvPr/>
        </p:nvSpPr>
        <p:spPr bwMode="auto">
          <a:xfrm>
            <a:off x="1098550" y="5940425"/>
            <a:ext cx="1666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0" name="Line 160"/>
          <p:cNvSpPr>
            <a:spLocks noChangeShapeType="1"/>
          </p:cNvSpPr>
          <p:nvPr/>
        </p:nvSpPr>
        <p:spPr bwMode="auto">
          <a:xfrm flipH="1">
            <a:off x="6503988" y="4413250"/>
            <a:ext cx="9334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1" name="Line 161"/>
          <p:cNvSpPr>
            <a:spLocks noChangeShapeType="1"/>
          </p:cNvSpPr>
          <p:nvPr/>
        </p:nvSpPr>
        <p:spPr bwMode="auto">
          <a:xfrm flipH="1">
            <a:off x="5964238" y="4670425"/>
            <a:ext cx="1473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2" name="Line 162"/>
          <p:cNvSpPr>
            <a:spLocks noChangeShapeType="1"/>
          </p:cNvSpPr>
          <p:nvPr/>
        </p:nvSpPr>
        <p:spPr bwMode="auto">
          <a:xfrm flipH="1">
            <a:off x="6197600" y="4930775"/>
            <a:ext cx="12398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3" name="Line 163"/>
          <p:cNvSpPr>
            <a:spLocks noChangeShapeType="1"/>
          </p:cNvSpPr>
          <p:nvPr/>
        </p:nvSpPr>
        <p:spPr bwMode="auto">
          <a:xfrm flipH="1">
            <a:off x="6381750" y="5186363"/>
            <a:ext cx="105568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4" name="Line 164"/>
          <p:cNvSpPr>
            <a:spLocks noChangeShapeType="1"/>
          </p:cNvSpPr>
          <p:nvPr/>
        </p:nvSpPr>
        <p:spPr bwMode="auto">
          <a:xfrm flipH="1">
            <a:off x="6115050" y="5446713"/>
            <a:ext cx="132238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5" name="Line 165"/>
          <p:cNvSpPr>
            <a:spLocks noChangeShapeType="1"/>
          </p:cNvSpPr>
          <p:nvPr/>
        </p:nvSpPr>
        <p:spPr bwMode="auto">
          <a:xfrm flipH="1">
            <a:off x="6840538" y="5703888"/>
            <a:ext cx="5969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6" name="Line 166"/>
          <p:cNvSpPr>
            <a:spLocks noChangeShapeType="1"/>
          </p:cNvSpPr>
          <p:nvPr/>
        </p:nvSpPr>
        <p:spPr bwMode="auto">
          <a:xfrm flipH="1">
            <a:off x="6197600" y="5962650"/>
            <a:ext cx="12398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7" name="Line 167"/>
          <p:cNvSpPr>
            <a:spLocks noChangeShapeType="1"/>
          </p:cNvSpPr>
          <p:nvPr/>
        </p:nvSpPr>
        <p:spPr bwMode="auto">
          <a:xfrm>
            <a:off x="1539875" y="4330700"/>
            <a:ext cx="13287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8" name="Freeform 168"/>
          <p:cNvSpPr>
            <a:spLocks/>
          </p:cNvSpPr>
          <p:nvPr/>
        </p:nvSpPr>
        <p:spPr bwMode="auto">
          <a:xfrm>
            <a:off x="1782763" y="4870450"/>
            <a:ext cx="1376362" cy="169863"/>
          </a:xfrm>
          <a:custGeom>
            <a:avLst/>
            <a:gdLst>
              <a:gd name="T0" fmla="*/ 0 w 867"/>
              <a:gd name="T1" fmla="*/ 0 h 107"/>
              <a:gd name="T2" fmla="*/ 2147483647 w 867"/>
              <a:gd name="T3" fmla="*/ 0 h 107"/>
              <a:gd name="T4" fmla="*/ 2147483647 w 867"/>
              <a:gd name="T5" fmla="*/ 2147483647 h 107"/>
              <a:gd name="T6" fmla="*/ 0 60000 65536"/>
              <a:gd name="T7" fmla="*/ 0 60000 65536"/>
              <a:gd name="T8" fmla="*/ 0 60000 65536"/>
              <a:gd name="T9" fmla="*/ 0 w 867"/>
              <a:gd name="T10" fmla="*/ 0 h 107"/>
              <a:gd name="T11" fmla="*/ 867 w 867"/>
              <a:gd name="T12" fmla="*/ 107 h 1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7" h="107">
                <a:moveTo>
                  <a:pt x="0" y="0"/>
                </a:moveTo>
                <a:lnTo>
                  <a:pt x="712" y="0"/>
                </a:lnTo>
                <a:lnTo>
                  <a:pt x="867" y="107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9" name="Freeform 169"/>
          <p:cNvSpPr>
            <a:spLocks/>
          </p:cNvSpPr>
          <p:nvPr/>
        </p:nvSpPr>
        <p:spPr bwMode="auto">
          <a:xfrm>
            <a:off x="1839913" y="5246688"/>
            <a:ext cx="1065212" cy="157162"/>
          </a:xfrm>
          <a:custGeom>
            <a:avLst/>
            <a:gdLst>
              <a:gd name="T0" fmla="*/ 0 w 671"/>
              <a:gd name="T1" fmla="*/ 2147483647 h 99"/>
              <a:gd name="T2" fmla="*/ 2147483647 w 671"/>
              <a:gd name="T3" fmla="*/ 2147483647 h 99"/>
              <a:gd name="T4" fmla="*/ 2147483647 w 671"/>
              <a:gd name="T5" fmla="*/ 0 h 99"/>
              <a:gd name="T6" fmla="*/ 0 60000 65536"/>
              <a:gd name="T7" fmla="*/ 0 60000 65536"/>
              <a:gd name="T8" fmla="*/ 0 60000 65536"/>
              <a:gd name="T9" fmla="*/ 0 w 671"/>
              <a:gd name="T10" fmla="*/ 0 h 99"/>
              <a:gd name="T11" fmla="*/ 671 w 671"/>
              <a:gd name="T12" fmla="*/ 99 h 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1" h="99">
                <a:moveTo>
                  <a:pt x="0" y="99"/>
                </a:moveTo>
                <a:lnTo>
                  <a:pt x="375" y="99"/>
                </a:lnTo>
                <a:lnTo>
                  <a:pt x="671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30" name="Line 158"/>
          <p:cNvSpPr>
            <a:spLocks noChangeShapeType="1"/>
          </p:cNvSpPr>
          <p:nvPr/>
        </p:nvSpPr>
        <p:spPr bwMode="auto">
          <a:xfrm>
            <a:off x="4011613" y="3094038"/>
            <a:ext cx="1587" cy="2238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5" descr="sal03717_17_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2075" y="252413"/>
            <a:ext cx="6307138" cy="63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17.4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701675" y="58738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12293" name="Freeform 28"/>
          <p:cNvSpPr>
            <a:spLocks/>
          </p:cNvSpPr>
          <p:nvPr/>
        </p:nvSpPr>
        <p:spPr bwMode="auto">
          <a:xfrm>
            <a:off x="4932363" y="481013"/>
            <a:ext cx="103187" cy="63500"/>
          </a:xfrm>
          <a:custGeom>
            <a:avLst/>
            <a:gdLst>
              <a:gd name="T0" fmla="*/ 2147483647 w 65"/>
              <a:gd name="T1" fmla="*/ 2147483647 h 40"/>
              <a:gd name="T2" fmla="*/ 0 w 65"/>
              <a:gd name="T3" fmla="*/ 0 h 40"/>
              <a:gd name="T4" fmla="*/ 0 w 65"/>
              <a:gd name="T5" fmla="*/ 0 h 40"/>
              <a:gd name="T6" fmla="*/ 0 w 65"/>
              <a:gd name="T7" fmla="*/ 0 h 40"/>
              <a:gd name="T8" fmla="*/ 2147483647 w 65"/>
              <a:gd name="T9" fmla="*/ 2147483647 h 40"/>
              <a:gd name="T10" fmla="*/ 2147483647 w 65"/>
              <a:gd name="T11" fmla="*/ 2147483647 h 40"/>
              <a:gd name="T12" fmla="*/ 2147483647 w 65"/>
              <a:gd name="T13" fmla="*/ 2147483647 h 40"/>
              <a:gd name="T14" fmla="*/ 2147483647 w 65"/>
              <a:gd name="T15" fmla="*/ 2147483647 h 40"/>
              <a:gd name="T16" fmla="*/ 0 w 65"/>
              <a:gd name="T17" fmla="*/ 2147483647 h 40"/>
              <a:gd name="T18" fmla="*/ 0 w 65"/>
              <a:gd name="T19" fmla="*/ 2147483647 h 40"/>
              <a:gd name="T20" fmla="*/ 2147483647 w 65"/>
              <a:gd name="T21" fmla="*/ 2147483647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5"/>
              <a:gd name="T34" fmla="*/ 0 h 40"/>
              <a:gd name="T35" fmla="*/ 65 w 65"/>
              <a:gd name="T36" fmla="*/ 40 h 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5" h="40">
                <a:moveTo>
                  <a:pt x="11" y="20"/>
                </a:moveTo>
                <a:lnTo>
                  <a:pt x="0" y="0"/>
                </a:lnTo>
                <a:lnTo>
                  <a:pt x="29" y="9"/>
                </a:lnTo>
                <a:lnTo>
                  <a:pt x="65" y="20"/>
                </a:lnTo>
                <a:lnTo>
                  <a:pt x="29" y="31"/>
                </a:lnTo>
                <a:lnTo>
                  <a:pt x="0" y="40"/>
                </a:lnTo>
                <a:lnTo>
                  <a:pt x="0" y="38"/>
                </a:lnTo>
                <a:lnTo>
                  <a:pt x="11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4" name="Freeform 30"/>
          <p:cNvSpPr>
            <a:spLocks/>
          </p:cNvSpPr>
          <p:nvPr/>
        </p:nvSpPr>
        <p:spPr bwMode="auto">
          <a:xfrm>
            <a:off x="4103688" y="481013"/>
            <a:ext cx="101600" cy="63500"/>
          </a:xfrm>
          <a:custGeom>
            <a:avLst/>
            <a:gdLst>
              <a:gd name="T0" fmla="*/ 2147483647 w 64"/>
              <a:gd name="T1" fmla="*/ 2147483647 h 40"/>
              <a:gd name="T2" fmla="*/ 2147483647 w 64"/>
              <a:gd name="T3" fmla="*/ 2147483647 h 40"/>
              <a:gd name="T4" fmla="*/ 2147483647 w 64"/>
              <a:gd name="T5" fmla="*/ 2147483647 h 40"/>
              <a:gd name="T6" fmla="*/ 2147483647 w 64"/>
              <a:gd name="T7" fmla="*/ 2147483647 h 40"/>
              <a:gd name="T8" fmla="*/ 2147483647 w 64"/>
              <a:gd name="T9" fmla="*/ 2147483647 h 40"/>
              <a:gd name="T10" fmla="*/ 0 w 64"/>
              <a:gd name="T11" fmla="*/ 2147483647 h 40"/>
              <a:gd name="T12" fmla="*/ 0 w 64"/>
              <a:gd name="T13" fmla="*/ 2147483647 h 40"/>
              <a:gd name="T14" fmla="*/ 2147483647 w 64"/>
              <a:gd name="T15" fmla="*/ 2147483647 h 40"/>
              <a:gd name="T16" fmla="*/ 2147483647 w 64"/>
              <a:gd name="T17" fmla="*/ 0 h 40"/>
              <a:gd name="T18" fmla="*/ 2147483647 w 64"/>
              <a:gd name="T19" fmla="*/ 0 h 40"/>
              <a:gd name="T20" fmla="*/ 2147483647 w 64"/>
              <a:gd name="T21" fmla="*/ 2147483647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40"/>
              <a:gd name="T35" fmla="*/ 64 w 64"/>
              <a:gd name="T36" fmla="*/ 40 h 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40">
                <a:moveTo>
                  <a:pt x="54" y="20"/>
                </a:moveTo>
                <a:lnTo>
                  <a:pt x="64" y="38"/>
                </a:lnTo>
                <a:lnTo>
                  <a:pt x="64" y="40"/>
                </a:lnTo>
                <a:lnTo>
                  <a:pt x="36" y="31"/>
                </a:lnTo>
                <a:lnTo>
                  <a:pt x="0" y="20"/>
                </a:lnTo>
                <a:lnTo>
                  <a:pt x="36" y="9"/>
                </a:lnTo>
                <a:lnTo>
                  <a:pt x="64" y="0"/>
                </a:lnTo>
                <a:lnTo>
                  <a:pt x="54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5" name="TextBox 302"/>
          <p:cNvSpPr txBox="1">
            <a:spLocks noChangeArrowheads="1"/>
          </p:cNvSpPr>
          <p:nvPr/>
        </p:nvSpPr>
        <p:spPr bwMode="auto">
          <a:xfrm>
            <a:off x="4881563" y="917575"/>
            <a:ext cx="70643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Third ventricle</a:t>
            </a:r>
          </a:p>
          <a:p>
            <a:r>
              <a:rPr lang="en-US" sz="700"/>
              <a:t>of brain</a:t>
            </a:r>
          </a:p>
        </p:txBody>
      </p:sp>
      <p:sp>
        <p:nvSpPr>
          <p:cNvPr id="12296" name="TextBox 303"/>
          <p:cNvSpPr txBox="1">
            <a:spLocks noChangeArrowheads="1"/>
          </p:cNvSpPr>
          <p:nvPr/>
        </p:nvSpPr>
        <p:spPr bwMode="auto">
          <a:xfrm>
            <a:off x="4881563" y="1149350"/>
            <a:ext cx="69373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Floor of</a:t>
            </a:r>
          </a:p>
          <a:p>
            <a:r>
              <a:rPr lang="en-US" sz="700"/>
              <a:t>hypothalamus</a:t>
            </a:r>
          </a:p>
        </p:txBody>
      </p:sp>
      <p:sp>
        <p:nvSpPr>
          <p:cNvPr id="12297" name="TextBox 304"/>
          <p:cNvSpPr txBox="1">
            <a:spLocks noChangeArrowheads="1"/>
          </p:cNvSpPr>
          <p:nvPr/>
        </p:nvSpPr>
        <p:spPr bwMode="auto">
          <a:xfrm>
            <a:off x="1476375" y="1539875"/>
            <a:ext cx="11255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Nuclei of hypothalamus:</a:t>
            </a:r>
          </a:p>
        </p:txBody>
      </p:sp>
      <p:sp>
        <p:nvSpPr>
          <p:cNvPr id="12298" name="TextBox 305"/>
          <p:cNvSpPr txBox="1">
            <a:spLocks noChangeArrowheads="1"/>
          </p:cNvSpPr>
          <p:nvPr/>
        </p:nvSpPr>
        <p:spPr bwMode="auto">
          <a:xfrm>
            <a:off x="1590675" y="1666875"/>
            <a:ext cx="1100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Paraventricular nucleus</a:t>
            </a:r>
          </a:p>
        </p:txBody>
      </p:sp>
      <p:sp>
        <p:nvSpPr>
          <p:cNvPr id="12299" name="TextBox 306"/>
          <p:cNvSpPr txBox="1">
            <a:spLocks noChangeArrowheads="1"/>
          </p:cNvSpPr>
          <p:nvPr/>
        </p:nvSpPr>
        <p:spPr bwMode="auto">
          <a:xfrm>
            <a:off x="1590675" y="1781175"/>
            <a:ext cx="9159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Supraoptic nucleus</a:t>
            </a:r>
          </a:p>
        </p:txBody>
      </p:sp>
      <p:sp>
        <p:nvSpPr>
          <p:cNvPr id="12300" name="TextBox 307"/>
          <p:cNvSpPr txBox="1">
            <a:spLocks noChangeArrowheads="1"/>
          </p:cNvSpPr>
          <p:nvPr/>
        </p:nvSpPr>
        <p:spPr bwMode="auto">
          <a:xfrm>
            <a:off x="1519238" y="2505075"/>
            <a:ext cx="6524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Optic chiasm</a:t>
            </a:r>
          </a:p>
        </p:txBody>
      </p:sp>
      <p:sp>
        <p:nvSpPr>
          <p:cNvPr id="12301" name="TextBox 308"/>
          <p:cNvSpPr txBox="1">
            <a:spLocks noChangeArrowheads="1"/>
          </p:cNvSpPr>
          <p:nvPr/>
        </p:nvSpPr>
        <p:spPr bwMode="auto">
          <a:xfrm>
            <a:off x="1493838" y="3073400"/>
            <a:ext cx="8159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Anterior pituitary</a:t>
            </a:r>
          </a:p>
        </p:txBody>
      </p:sp>
      <p:sp>
        <p:nvSpPr>
          <p:cNvPr id="12302" name="TextBox 310"/>
          <p:cNvSpPr txBox="1">
            <a:spLocks noChangeArrowheads="1"/>
          </p:cNvSpPr>
          <p:nvPr/>
        </p:nvSpPr>
        <p:spPr bwMode="auto">
          <a:xfrm>
            <a:off x="6934200" y="2798763"/>
            <a:ext cx="4778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Neuron</a:t>
            </a:r>
          </a:p>
          <a:p>
            <a:r>
              <a:rPr lang="en-US" sz="700"/>
              <a:t>cell body</a:t>
            </a:r>
          </a:p>
        </p:txBody>
      </p:sp>
      <p:sp>
        <p:nvSpPr>
          <p:cNvPr id="12303" name="TextBox 311"/>
          <p:cNvSpPr txBox="1">
            <a:spLocks noChangeArrowheads="1"/>
          </p:cNvSpPr>
          <p:nvPr/>
        </p:nvSpPr>
        <p:spPr bwMode="auto">
          <a:xfrm>
            <a:off x="6299200" y="2790825"/>
            <a:ext cx="5286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Axons to</a:t>
            </a:r>
          </a:p>
          <a:p>
            <a:r>
              <a:rPr lang="en-US" sz="700"/>
              <a:t>primary</a:t>
            </a:r>
          </a:p>
          <a:p>
            <a:r>
              <a:rPr lang="en-US" sz="700"/>
              <a:t>capillaries</a:t>
            </a:r>
          </a:p>
        </p:txBody>
      </p:sp>
      <p:sp>
        <p:nvSpPr>
          <p:cNvPr id="12304" name="TextBox 312"/>
          <p:cNvSpPr txBox="1">
            <a:spLocks noChangeArrowheads="1"/>
          </p:cNvSpPr>
          <p:nvPr/>
        </p:nvSpPr>
        <p:spPr bwMode="auto">
          <a:xfrm>
            <a:off x="4184650" y="3267075"/>
            <a:ext cx="860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Posterior pituitary</a:t>
            </a:r>
          </a:p>
        </p:txBody>
      </p:sp>
      <p:sp>
        <p:nvSpPr>
          <p:cNvPr id="12305" name="TextBox 313"/>
          <p:cNvSpPr txBox="1">
            <a:spLocks noChangeArrowheads="1"/>
          </p:cNvSpPr>
          <p:nvPr/>
        </p:nvSpPr>
        <p:spPr bwMode="auto">
          <a:xfrm>
            <a:off x="4127500" y="3508375"/>
            <a:ext cx="473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Oxytocin</a:t>
            </a:r>
          </a:p>
        </p:txBody>
      </p:sp>
      <p:sp>
        <p:nvSpPr>
          <p:cNvPr id="12306" name="TextBox 314"/>
          <p:cNvSpPr txBox="1">
            <a:spLocks noChangeArrowheads="1"/>
          </p:cNvSpPr>
          <p:nvPr/>
        </p:nvSpPr>
        <p:spPr bwMode="auto">
          <a:xfrm>
            <a:off x="4127500" y="3825875"/>
            <a:ext cx="9921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Antidiuretic hormone</a:t>
            </a:r>
          </a:p>
        </p:txBody>
      </p:sp>
      <p:sp>
        <p:nvSpPr>
          <p:cNvPr id="12307" name="TextBox 315"/>
          <p:cNvSpPr txBox="1">
            <a:spLocks noChangeArrowheads="1"/>
          </p:cNvSpPr>
          <p:nvPr/>
        </p:nvSpPr>
        <p:spPr bwMode="auto">
          <a:xfrm>
            <a:off x="4127500" y="4105275"/>
            <a:ext cx="885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Primary capillaries</a:t>
            </a:r>
          </a:p>
        </p:txBody>
      </p:sp>
      <p:sp>
        <p:nvSpPr>
          <p:cNvPr id="12308" name="TextBox 316"/>
          <p:cNvSpPr txBox="1">
            <a:spLocks noChangeArrowheads="1"/>
          </p:cNvSpPr>
          <p:nvPr/>
        </p:nvSpPr>
        <p:spPr bwMode="auto">
          <a:xfrm>
            <a:off x="4127500" y="4254500"/>
            <a:ext cx="10239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Superior hypophyseal</a:t>
            </a:r>
          </a:p>
          <a:p>
            <a:r>
              <a:rPr lang="en-US" sz="700"/>
              <a:t>artery</a:t>
            </a:r>
          </a:p>
        </p:txBody>
      </p:sp>
      <p:sp>
        <p:nvSpPr>
          <p:cNvPr id="12309" name="TextBox 317"/>
          <p:cNvSpPr txBox="1">
            <a:spLocks noChangeArrowheads="1"/>
          </p:cNvSpPr>
          <p:nvPr/>
        </p:nvSpPr>
        <p:spPr bwMode="auto">
          <a:xfrm>
            <a:off x="2387600" y="4625975"/>
            <a:ext cx="1128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Hypothalamic hormones</a:t>
            </a:r>
          </a:p>
        </p:txBody>
      </p:sp>
      <p:sp>
        <p:nvSpPr>
          <p:cNvPr id="12310" name="TextBox 318"/>
          <p:cNvSpPr txBox="1">
            <a:spLocks noChangeArrowheads="1"/>
          </p:cNvSpPr>
          <p:nvPr/>
        </p:nvSpPr>
        <p:spPr bwMode="auto">
          <a:xfrm>
            <a:off x="2463800" y="4765675"/>
            <a:ext cx="1654175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Gonadotropin-releasing hormone</a:t>
            </a:r>
          </a:p>
          <a:p>
            <a:r>
              <a:rPr lang="en-US" sz="700"/>
              <a:t>Thyrotropin-releasing hormone</a:t>
            </a:r>
          </a:p>
          <a:p>
            <a:r>
              <a:rPr lang="en-US" sz="700"/>
              <a:t>Corticotropin-releasing hormone</a:t>
            </a:r>
          </a:p>
          <a:p>
            <a:r>
              <a:rPr lang="en-US" sz="700"/>
              <a:t>Prolactin-inhibiting hormone</a:t>
            </a:r>
          </a:p>
          <a:p>
            <a:r>
              <a:rPr lang="en-US" sz="700"/>
              <a:t>Growth hormone–releasing hormone</a:t>
            </a:r>
          </a:p>
          <a:p>
            <a:r>
              <a:rPr lang="en-US" sz="700"/>
              <a:t>Somatostatin</a:t>
            </a:r>
          </a:p>
        </p:txBody>
      </p:sp>
      <p:sp>
        <p:nvSpPr>
          <p:cNvPr id="12311" name="TextBox 319"/>
          <p:cNvSpPr txBox="1">
            <a:spLocks noChangeArrowheads="1"/>
          </p:cNvSpPr>
          <p:nvPr/>
        </p:nvSpPr>
        <p:spPr bwMode="auto">
          <a:xfrm>
            <a:off x="2371725" y="5692775"/>
            <a:ext cx="1100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Anterior lobe hormones</a:t>
            </a:r>
          </a:p>
        </p:txBody>
      </p:sp>
      <p:sp>
        <p:nvSpPr>
          <p:cNvPr id="12312" name="TextBox 320"/>
          <p:cNvSpPr txBox="1">
            <a:spLocks noChangeArrowheads="1"/>
          </p:cNvSpPr>
          <p:nvPr/>
        </p:nvSpPr>
        <p:spPr bwMode="auto">
          <a:xfrm>
            <a:off x="2433638" y="5819775"/>
            <a:ext cx="1889125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Follicle-stimulating hormone</a:t>
            </a:r>
          </a:p>
          <a:p>
            <a:r>
              <a:rPr lang="en-US" sz="700"/>
              <a:t>Luteinizing hormone</a:t>
            </a:r>
          </a:p>
          <a:p>
            <a:r>
              <a:rPr lang="en-US" sz="700"/>
              <a:t>Thyroid-stimulating hormone (thyrotropin)</a:t>
            </a:r>
          </a:p>
          <a:p>
            <a:r>
              <a:rPr lang="en-US" sz="700"/>
              <a:t>Adrenocorticotropic hormone</a:t>
            </a:r>
          </a:p>
          <a:p>
            <a:r>
              <a:rPr lang="en-US" sz="700"/>
              <a:t>Prolactin</a:t>
            </a:r>
          </a:p>
          <a:p>
            <a:r>
              <a:rPr lang="en-US" sz="700"/>
              <a:t>Growth hormone</a:t>
            </a:r>
          </a:p>
        </p:txBody>
      </p:sp>
      <p:sp>
        <p:nvSpPr>
          <p:cNvPr id="12313" name="TextBox 323"/>
          <p:cNvSpPr txBox="1">
            <a:spLocks noChangeArrowheads="1"/>
          </p:cNvSpPr>
          <p:nvPr/>
        </p:nvSpPr>
        <p:spPr bwMode="auto">
          <a:xfrm>
            <a:off x="6705600" y="4968875"/>
            <a:ext cx="7000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Portal venules</a:t>
            </a:r>
          </a:p>
        </p:txBody>
      </p:sp>
      <p:sp>
        <p:nvSpPr>
          <p:cNvPr id="12314" name="TextBox 324"/>
          <p:cNvSpPr txBox="1">
            <a:spLocks noChangeArrowheads="1"/>
          </p:cNvSpPr>
          <p:nvPr/>
        </p:nvSpPr>
        <p:spPr bwMode="auto">
          <a:xfrm>
            <a:off x="6715125" y="5413375"/>
            <a:ext cx="5445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Secondary</a:t>
            </a:r>
          </a:p>
          <a:p>
            <a:r>
              <a:rPr lang="en-US" sz="700"/>
              <a:t>capillaries</a:t>
            </a:r>
          </a:p>
        </p:txBody>
      </p:sp>
      <p:sp>
        <p:nvSpPr>
          <p:cNvPr id="12315" name="TextBox 325"/>
          <p:cNvSpPr txBox="1">
            <a:spLocks noChangeArrowheads="1"/>
          </p:cNvSpPr>
          <p:nvPr/>
        </p:nvSpPr>
        <p:spPr bwMode="auto">
          <a:xfrm>
            <a:off x="6715125" y="5781675"/>
            <a:ext cx="646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Anterior lobe</a:t>
            </a:r>
          </a:p>
        </p:txBody>
      </p:sp>
      <p:sp>
        <p:nvSpPr>
          <p:cNvPr id="12316" name="TextBox 326"/>
          <p:cNvSpPr txBox="1">
            <a:spLocks noChangeArrowheads="1"/>
          </p:cNvSpPr>
          <p:nvPr/>
        </p:nvSpPr>
        <p:spPr bwMode="auto">
          <a:xfrm>
            <a:off x="6715125" y="6086475"/>
            <a:ext cx="690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Posterior lobe</a:t>
            </a:r>
          </a:p>
        </p:txBody>
      </p:sp>
      <p:sp>
        <p:nvSpPr>
          <p:cNvPr id="12317" name="TextBox 327"/>
          <p:cNvSpPr txBox="1">
            <a:spLocks noChangeArrowheads="1"/>
          </p:cNvSpPr>
          <p:nvPr/>
        </p:nvSpPr>
        <p:spPr bwMode="auto">
          <a:xfrm>
            <a:off x="4140200" y="333375"/>
            <a:ext cx="4381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Anterior</a:t>
            </a:r>
          </a:p>
        </p:txBody>
      </p:sp>
      <p:sp>
        <p:nvSpPr>
          <p:cNvPr id="12318" name="TextBox 328"/>
          <p:cNvSpPr txBox="1">
            <a:spLocks noChangeArrowheads="1"/>
          </p:cNvSpPr>
          <p:nvPr/>
        </p:nvSpPr>
        <p:spPr bwMode="auto">
          <a:xfrm>
            <a:off x="4686300" y="333375"/>
            <a:ext cx="482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Posterior</a:t>
            </a:r>
          </a:p>
        </p:txBody>
      </p:sp>
      <p:sp>
        <p:nvSpPr>
          <p:cNvPr id="12319" name="TextBox 329"/>
          <p:cNvSpPr txBox="1">
            <a:spLocks noChangeArrowheads="1"/>
          </p:cNvSpPr>
          <p:nvPr/>
        </p:nvSpPr>
        <p:spPr bwMode="auto">
          <a:xfrm>
            <a:off x="1493838" y="3851275"/>
            <a:ext cx="2032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(a)</a:t>
            </a:r>
          </a:p>
        </p:txBody>
      </p:sp>
      <p:sp>
        <p:nvSpPr>
          <p:cNvPr id="12320" name="TextBox 330"/>
          <p:cNvSpPr txBox="1">
            <a:spLocks noChangeArrowheads="1"/>
          </p:cNvSpPr>
          <p:nvPr/>
        </p:nvSpPr>
        <p:spPr bwMode="auto">
          <a:xfrm>
            <a:off x="2311400" y="6594475"/>
            <a:ext cx="207963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/>
              <a:t>(b)</a:t>
            </a:r>
          </a:p>
        </p:txBody>
      </p:sp>
      <p:sp>
        <p:nvSpPr>
          <p:cNvPr id="12321" name="Line 26"/>
          <p:cNvSpPr>
            <a:spLocks noChangeShapeType="1"/>
          </p:cNvSpPr>
          <p:nvPr/>
        </p:nvSpPr>
        <p:spPr bwMode="auto">
          <a:xfrm flipV="1">
            <a:off x="4565650" y="363538"/>
            <a:ext cx="1588" cy="2159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2" name="Line 27"/>
          <p:cNvSpPr>
            <a:spLocks noChangeShapeType="1"/>
          </p:cNvSpPr>
          <p:nvPr/>
        </p:nvSpPr>
        <p:spPr bwMode="auto">
          <a:xfrm>
            <a:off x="4675188" y="504825"/>
            <a:ext cx="28575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3" name="Line 29"/>
          <p:cNvSpPr>
            <a:spLocks noChangeShapeType="1"/>
          </p:cNvSpPr>
          <p:nvPr/>
        </p:nvSpPr>
        <p:spPr bwMode="auto">
          <a:xfrm flipH="1">
            <a:off x="4176713" y="512763"/>
            <a:ext cx="287337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24" name="Picture 317" descr="\\172.16.3.215\data4\Graphics\Powerpoint\MH_DCM\MH_DCM-TEXTEDIT PROJECTS\SALADIN 7e\Processed files\chapt17\chapt17_textedit\png\sal03717_17_04_arrow0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3863" y="5983288"/>
            <a:ext cx="688975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5" name="Picture 319" descr="\\172.16.3.215\data4\Graphics\Powerpoint\MH_DCM\MH_DCM-TEXTEDIT PROJECTS\SALADIN 7e\Processed files\chapt17\chapt17_textedit\png\sal03717_17_04_arrow0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4375" y="3487738"/>
            <a:ext cx="841375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6" name="Picture 320" descr="\\172.16.3.215\data4\Graphics\Powerpoint\MH_DCM\MH_DCM-TEXTEDIT PROJECTS\SALADIN 7e\Processed files\chapt17\chapt17_textedit\png\sal03717_17_04_arrow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3805238"/>
            <a:ext cx="1108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7" name="Picture 321" descr="\\172.16.3.215\data4\Graphics\Powerpoint\MH_DCM\MH_DCM-TEXTEDIT PROJECTS\SALADIN 7e\Processed files\chapt17\chapt17_textedit\png\sal03717_17_04_arrow0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70363" y="4473575"/>
            <a:ext cx="2187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28" name="Rectangle 106"/>
          <p:cNvSpPr>
            <a:spLocks noChangeArrowheads="1"/>
          </p:cNvSpPr>
          <p:nvPr/>
        </p:nvSpPr>
        <p:spPr bwMode="auto">
          <a:xfrm>
            <a:off x="6219825" y="1393825"/>
            <a:ext cx="422275" cy="339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9" name="Freeform 46"/>
          <p:cNvSpPr>
            <a:spLocks/>
          </p:cNvSpPr>
          <p:nvPr/>
        </p:nvSpPr>
        <p:spPr bwMode="auto">
          <a:xfrm>
            <a:off x="4178300" y="968375"/>
            <a:ext cx="657225" cy="731838"/>
          </a:xfrm>
          <a:custGeom>
            <a:avLst/>
            <a:gdLst>
              <a:gd name="T0" fmla="*/ 2147483647 w 414"/>
              <a:gd name="T1" fmla="*/ 0 h 461"/>
              <a:gd name="T2" fmla="*/ 2147483647 w 414"/>
              <a:gd name="T3" fmla="*/ 0 h 461"/>
              <a:gd name="T4" fmla="*/ 0 w 414"/>
              <a:gd name="T5" fmla="*/ 2147483647 h 461"/>
              <a:gd name="T6" fmla="*/ 0 60000 65536"/>
              <a:gd name="T7" fmla="*/ 0 60000 65536"/>
              <a:gd name="T8" fmla="*/ 0 60000 65536"/>
              <a:gd name="T9" fmla="*/ 0 w 414"/>
              <a:gd name="T10" fmla="*/ 0 h 461"/>
              <a:gd name="T11" fmla="*/ 414 w 414"/>
              <a:gd name="T12" fmla="*/ 461 h 4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4" h="461">
                <a:moveTo>
                  <a:pt x="414" y="0"/>
                </a:moveTo>
                <a:lnTo>
                  <a:pt x="274" y="0"/>
                </a:lnTo>
                <a:lnTo>
                  <a:pt x="0" y="461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0" name="Line 47"/>
          <p:cNvSpPr>
            <a:spLocks noChangeShapeType="1"/>
          </p:cNvSpPr>
          <p:nvPr/>
        </p:nvSpPr>
        <p:spPr bwMode="auto">
          <a:xfrm>
            <a:off x="3368675" y="3327400"/>
            <a:ext cx="7429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1" name="Line 48"/>
          <p:cNvSpPr>
            <a:spLocks noChangeShapeType="1"/>
          </p:cNvSpPr>
          <p:nvPr/>
        </p:nvSpPr>
        <p:spPr bwMode="auto">
          <a:xfrm>
            <a:off x="2109788" y="2573338"/>
            <a:ext cx="763587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2" name="Freeform 51"/>
          <p:cNvSpPr>
            <a:spLocks/>
          </p:cNvSpPr>
          <p:nvPr/>
        </p:nvSpPr>
        <p:spPr bwMode="auto">
          <a:xfrm>
            <a:off x="2233613" y="3130550"/>
            <a:ext cx="288925" cy="149225"/>
          </a:xfrm>
          <a:custGeom>
            <a:avLst/>
            <a:gdLst>
              <a:gd name="T0" fmla="*/ 2147483647 w 182"/>
              <a:gd name="T1" fmla="*/ 2147483647 h 94"/>
              <a:gd name="T2" fmla="*/ 2147483647 w 182"/>
              <a:gd name="T3" fmla="*/ 0 h 94"/>
              <a:gd name="T4" fmla="*/ 0 w 182"/>
              <a:gd name="T5" fmla="*/ 0 h 94"/>
              <a:gd name="T6" fmla="*/ 0 60000 65536"/>
              <a:gd name="T7" fmla="*/ 0 60000 65536"/>
              <a:gd name="T8" fmla="*/ 0 60000 65536"/>
              <a:gd name="T9" fmla="*/ 0 w 182"/>
              <a:gd name="T10" fmla="*/ 0 h 94"/>
              <a:gd name="T11" fmla="*/ 182 w 182"/>
              <a:gd name="T12" fmla="*/ 94 h 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4">
                <a:moveTo>
                  <a:pt x="182" y="94"/>
                </a:moveTo>
                <a:lnTo>
                  <a:pt x="81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3" name="Freeform 53"/>
          <p:cNvSpPr>
            <a:spLocks/>
          </p:cNvSpPr>
          <p:nvPr/>
        </p:nvSpPr>
        <p:spPr bwMode="auto">
          <a:xfrm>
            <a:off x="2641600" y="1481138"/>
            <a:ext cx="854075" cy="242887"/>
          </a:xfrm>
          <a:custGeom>
            <a:avLst/>
            <a:gdLst>
              <a:gd name="T0" fmla="*/ 2147483647 w 538"/>
              <a:gd name="T1" fmla="*/ 0 h 153"/>
              <a:gd name="T2" fmla="*/ 2147483647 w 538"/>
              <a:gd name="T3" fmla="*/ 2147483647 h 153"/>
              <a:gd name="T4" fmla="*/ 0 w 538"/>
              <a:gd name="T5" fmla="*/ 2147483647 h 153"/>
              <a:gd name="T6" fmla="*/ 0 60000 65536"/>
              <a:gd name="T7" fmla="*/ 0 60000 65536"/>
              <a:gd name="T8" fmla="*/ 0 60000 65536"/>
              <a:gd name="T9" fmla="*/ 0 w 538"/>
              <a:gd name="T10" fmla="*/ 0 h 153"/>
              <a:gd name="T11" fmla="*/ 538 w 538"/>
              <a:gd name="T12" fmla="*/ 153 h 1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8" h="153">
                <a:moveTo>
                  <a:pt x="538" y="0"/>
                </a:moveTo>
                <a:lnTo>
                  <a:pt x="326" y="153"/>
                </a:lnTo>
                <a:lnTo>
                  <a:pt x="0" y="153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4" name="Freeform 55"/>
          <p:cNvSpPr>
            <a:spLocks/>
          </p:cNvSpPr>
          <p:nvPr/>
        </p:nvSpPr>
        <p:spPr bwMode="auto">
          <a:xfrm>
            <a:off x="5137150" y="4302125"/>
            <a:ext cx="412750" cy="212725"/>
          </a:xfrm>
          <a:custGeom>
            <a:avLst/>
            <a:gdLst>
              <a:gd name="T0" fmla="*/ 2147483647 w 331"/>
              <a:gd name="T1" fmla="*/ 2147483647 h 134"/>
              <a:gd name="T2" fmla="*/ 2147483647 w 331"/>
              <a:gd name="T3" fmla="*/ 0 h 134"/>
              <a:gd name="T4" fmla="*/ 0 w 331"/>
              <a:gd name="T5" fmla="*/ 0 h 134"/>
              <a:gd name="T6" fmla="*/ 0 60000 65536"/>
              <a:gd name="T7" fmla="*/ 0 60000 65536"/>
              <a:gd name="T8" fmla="*/ 0 60000 65536"/>
              <a:gd name="T9" fmla="*/ 0 w 331"/>
              <a:gd name="T10" fmla="*/ 0 h 134"/>
              <a:gd name="T11" fmla="*/ 331 w 331"/>
              <a:gd name="T12" fmla="*/ 134 h 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1" h="134">
                <a:moveTo>
                  <a:pt x="331" y="134"/>
                </a:moveTo>
                <a:lnTo>
                  <a:pt x="137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5" name="Line 57"/>
          <p:cNvSpPr>
            <a:spLocks noChangeShapeType="1"/>
          </p:cNvSpPr>
          <p:nvPr/>
        </p:nvSpPr>
        <p:spPr bwMode="auto">
          <a:xfrm flipV="1">
            <a:off x="5368925" y="5478463"/>
            <a:ext cx="1168400" cy="1412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6" name="Freeform 60"/>
          <p:cNvSpPr>
            <a:spLocks/>
          </p:cNvSpPr>
          <p:nvPr/>
        </p:nvSpPr>
        <p:spPr bwMode="auto">
          <a:xfrm>
            <a:off x="6486525" y="3114675"/>
            <a:ext cx="242888" cy="447675"/>
          </a:xfrm>
          <a:custGeom>
            <a:avLst/>
            <a:gdLst>
              <a:gd name="T0" fmla="*/ 0 w 153"/>
              <a:gd name="T1" fmla="*/ 0 h 282"/>
              <a:gd name="T2" fmla="*/ 0 w 153"/>
              <a:gd name="T3" fmla="*/ 2147483647 h 282"/>
              <a:gd name="T4" fmla="*/ 2147483647 w 153"/>
              <a:gd name="T5" fmla="*/ 2147483647 h 282"/>
              <a:gd name="T6" fmla="*/ 0 60000 65536"/>
              <a:gd name="T7" fmla="*/ 0 60000 65536"/>
              <a:gd name="T8" fmla="*/ 0 60000 65536"/>
              <a:gd name="T9" fmla="*/ 0 w 153"/>
              <a:gd name="T10" fmla="*/ 0 h 282"/>
              <a:gd name="T11" fmla="*/ 153 w 153"/>
              <a:gd name="T12" fmla="*/ 282 h 2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" h="282">
                <a:moveTo>
                  <a:pt x="0" y="0"/>
                </a:moveTo>
                <a:lnTo>
                  <a:pt x="0" y="145"/>
                </a:lnTo>
                <a:lnTo>
                  <a:pt x="153" y="28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7" name="Line 61"/>
          <p:cNvSpPr>
            <a:spLocks noChangeShapeType="1"/>
          </p:cNvSpPr>
          <p:nvPr/>
        </p:nvSpPr>
        <p:spPr bwMode="auto">
          <a:xfrm flipH="1">
            <a:off x="5926138" y="5027613"/>
            <a:ext cx="744537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8" name="Line 62"/>
          <p:cNvSpPr>
            <a:spLocks noChangeShapeType="1"/>
          </p:cNvSpPr>
          <p:nvPr/>
        </p:nvSpPr>
        <p:spPr bwMode="auto">
          <a:xfrm flipH="1">
            <a:off x="6029325" y="5030788"/>
            <a:ext cx="506413" cy="8572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9" name="Line 63"/>
          <p:cNvSpPr>
            <a:spLocks noChangeShapeType="1"/>
          </p:cNvSpPr>
          <p:nvPr/>
        </p:nvSpPr>
        <p:spPr bwMode="auto">
          <a:xfrm flipH="1">
            <a:off x="6378575" y="6145213"/>
            <a:ext cx="26352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0" name="Line 64"/>
          <p:cNvSpPr>
            <a:spLocks noChangeShapeType="1"/>
          </p:cNvSpPr>
          <p:nvPr/>
        </p:nvSpPr>
        <p:spPr bwMode="auto">
          <a:xfrm flipH="1">
            <a:off x="5521325" y="5842000"/>
            <a:ext cx="113030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1" name="Line 65"/>
          <p:cNvSpPr>
            <a:spLocks noChangeShapeType="1"/>
          </p:cNvSpPr>
          <p:nvPr/>
        </p:nvSpPr>
        <p:spPr bwMode="auto">
          <a:xfrm flipH="1">
            <a:off x="5230813" y="5478463"/>
            <a:ext cx="144145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2" name="Freeform 67"/>
          <p:cNvSpPr>
            <a:spLocks/>
          </p:cNvSpPr>
          <p:nvPr/>
        </p:nvSpPr>
        <p:spPr bwMode="auto">
          <a:xfrm>
            <a:off x="3973513" y="1195388"/>
            <a:ext cx="862012" cy="1160462"/>
          </a:xfrm>
          <a:custGeom>
            <a:avLst/>
            <a:gdLst>
              <a:gd name="T0" fmla="*/ 0 w 543"/>
              <a:gd name="T1" fmla="*/ 2147483647 h 731"/>
              <a:gd name="T2" fmla="*/ 2147483647 w 543"/>
              <a:gd name="T3" fmla="*/ 0 h 731"/>
              <a:gd name="T4" fmla="*/ 2147483647 w 543"/>
              <a:gd name="T5" fmla="*/ 0 h 731"/>
              <a:gd name="T6" fmla="*/ 0 60000 65536"/>
              <a:gd name="T7" fmla="*/ 0 60000 65536"/>
              <a:gd name="T8" fmla="*/ 0 60000 65536"/>
              <a:gd name="T9" fmla="*/ 0 w 543"/>
              <a:gd name="T10" fmla="*/ 0 h 731"/>
              <a:gd name="T11" fmla="*/ 543 w 543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3" h="731">
                <a:moveTo>
                  <a:pt x="0" y="731"/>
                </a:moveTo>
                <a:lnTo>
                  <a:pt x="498" y="0"/>
                </a:lnTo>
                <a:lnTo>
                  <a:pt x="543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3" name="Line 68"/>
          <p:cNvSpPr>
            <a:spLocks noChangeShapeType="1"/>
          </p:cNvSpPr>
          <p:nvPr/>
        </p:nvSpPr>
        <p:spPr bwMode="auto">
          <a:xfrm>
            <a:off x="6505575" y="3344863"/>
            <a:ext cx="531813" cy="2063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4" name="Line 54"/>
          <p:cNvSpPr>
            <a:spLocks noChangeShapeType="1"/>
          </p:cNvSpPr>
          <p:nvPr/>
        </p:nvSpPr>
        <p:spPr bwMode="auto">
          <a:xfrm flipH="1">
            <a:off x="4959350" y="4165600"/>
            <a:ext cx="376238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5" name="Line 56"/>
          <p:cNvSpPr>
            <a:spLocks noChangeShapeType="1"/>
          </p:cNvSpPr>
          <p:nvPr/>
        </p:nvSpPr>
        <p:spPr bwMode="auto">
          <a:xfrm flipV="1">
            <a:off x="5321300" y="3660775"/>
            <a:ext cx="1187450" cy="50323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6" name="Line 70"/>
          <p:cNvSpPr>
            <a:spLocks noChangeShapeType="1"/>
          </p:cNvSpPr>
          <p:nvPr/>
        </p:nvSpPr>
        <p:spPr bwMode="auto">
          <a:xfrm flipV="1">
            <a:off x="5321300" y="3860800"/>
            <a:ext cx="1096963" cy="303213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7" name="Freeform 49"/>
          <p:cNvSpPr>
            <a:spLocks/>
          </p:cNvSpPr>
          <p:nvPr/>
        </p:nvSpPr>
        <p:spPr bwMode="auto">
          <a:xfrm>
            <a:off x="2462213" y="1855788"/>
            <a:ext cx="974725" cy="268287"/>
          </a:xfrm>
          <a:custGeom>
            <a:avLst/>
            <a:gdLst>
              <a:gd name="T0" fmla="*/ 2147483647 w 614"/>
              <a:gd name="T1" fmla="*/ 2147483647 h 169"/>
              <a:gd name="T2" fmla="*/ 2147483647 w 614"/>
              <a:gd name="T3" fmla="*/ 0 h 169"/>
              <a:gd name="T4" fmla="*/ 0 w 614"/>
              <a:gd name="T5" fmla="*/ 0 h 169"/>
              <a:gd name="T6" fmla="*/ 0 60000 65536"/>
              <a:gd name="T7" fmla="*/ 0 60000 65536"/>
              <a:gd name="T8" fmla="*/ 0 60000 65536"/>
              <a:gd name="T9" fmla="*/ 0 w 614"/>
              <a:gd name="T10" fmla="*/ 0 h 169"/>
              <a:gd name="T11" fmla="*/ 614 w 614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4" h="169">
                <a:moveTo>
                  <a:pt x="614" y="169"/>
                </a:moveTo>
                <a:lnTo>
                  <a:pt x="438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8" name="Freeform 46"/>
          <p:cNvSpPr>
            <a:spLocks/>
          </p:cNvSpPr>
          <p:nvPr/>
        </p:nvSpPr>
        <p:spPr bwMode="auto">
          <a:xfrm>
            <a:off x="4178300" y="968375"/>
            <a:ext cx="657225" cy="731838"/>
          </a:xfrm>
          <a:custGeom>
            <a:avLst/>
            <a:gdLst>
              <a:gd name="T0" fmla="*/ 2147483647 w 414"/>
              <a:gd name="T1" fmla="*/ 0 h 461"/>
              <a:gd name="T2" fmla="*/ 2147483647 w 414"/>
              <a:gd name="T3" fmla="*/ 0 h 461"/>
              <a:gd name="T4" fmla="*/ 0 w 414"/>
              <a:gd name="T5" fmla="*/ 2147483647 h 461"/>
              <a:gd name="T6" fmla="*/ 0 60000 65536"/>
              <a:gd name="T7" fmla="*/ 0 60000 65536"/>
              <a:gd name="T8" fmla="*/ 0 60000 65536"/>
              <a:gd name="T9" fmla="*/ 0 w 414"/>
              <a:gd name="T10" fmla="*/ 0 h 461"/>
              <a:gd name="T11" fmla="*/ 414 w 414"/>
              <a:gd name="T12" fmla="*/ 461 h 4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4" h="461">
                <a:moveTo>
                  <a:pt x="414" y="0"/>
                </a:moveTo>
                <a:lnTo>
                  <a:pt x="274" y="0"/>
                </a:lnTo>
                <a:lnTo>
                  <a:pt x="0" y="461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9" name="Line 47"/>
          <p:cNvSpPr>
            <a:spLocks noChangeShapeType="1"/>
          </p:cNvSpPr>
          <p:nvPr/>
        </p:nvSpPr>
        <p:spPr bwMode="auto">
          <a:xfrm>
            <a:off x="3368675" y="3327400"/>
            <a:ext cx="7429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0" name="Line 48"/>
          <p:cNvSpPr>
            <a:spLocks noChangeShapeType="1"/>
          </p:cNvSpPr>
          <p:nvPr/>
        </p:nvSpPr>
        <p:spPr bwMode="auto">
          <a:xfrm>
            <a:off x="2109788" y="2573338"/>
            <a:ext cx="76358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1" name="Freeform 51"/>
          <p:cNvSpPr>
            <a:spLocks/>
          </p:cNvSpPr>
          <p:nvPr/>
        </p:nvSpPr>
        <p:spPr bwMode="auto">
          <a:xfrm>
            <a:off x="2233613" y="3130550"/>
            <a:ext cx="288925" cy="149225"/>
          </a:xfrm>
          <a:custGeom>
            <a:avLst/>
            <a:gdLst>
              <a:gd name="T0" fmla="*/ 2147483647 w 182"/>
              <a:gd name="T1" fmla="*/ 2147483647 h 94"/>
              <a:gd name="T2" fmla="*/ 2147483647 w 182"/>
              <a:gd name="T3" fmla="*/ 0 h 94"/>
              <a:gd name="T4" fmla="*/ 0 w 182"/>
              <a:gd name="T5" fmla="*/ 0 h 94"/>
              <a:gd name="T6" fmla="*/ 0 60000 65536"/>
              <a:gd name="T7" fmla="*/ 0 60000 65536"/>
              <a:gd name="T8" fmla="*/ 0 60000 65536"/>
              <a:gd name="T9" fmla="*/ 0 w 182"/>
              <a:gd name="T10" fmla="*/ 0 h 94"/>
              <a:gd name="T11" fmla="*/ 182 w 182"/>
              <a:gd name="T12" fmla="*/ 94 h 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4">
                <a:moveTo>
                  <a:pt x="182" y="94"/>
                </a:moveTo>
                <a:lnTo>
                  <a:pt x="81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2" name="Freeform 53"/>
          <p:cNvSpPr>
            <a:spLocks/>
          </p:cNvSpPr>
          <p:nvPr/>
        </p:nvSpPr>
        <p:spPr bwMode="auto">
          <a:xfrm>
            <a:off x="2641600" y="1481138"/>
            <a:ext cx="854075" cy="242887"/>
          </a:xfrm>
          <a:custGeom>
            <a:avLst/>
            <a:gdLst>
              <a:gd name="T0" fmla="*/ 2147483647 w 538"/>
              <a:gd name="T1" fmla="*/ 0 h 153"/>
              <a:gd name="T2" fmla="*/ 2147483647 w 538"/>
              <a:gd name="T3" fmla="*/ 2147483647 h 153"/>
              <a:gd name="T4" fmla="*/ 0 w 538"/>
              <a:gd name="T5" fmla="*/ 2147483647 h 153"/>
              <a:gd name="T6" fmla="*/ 0 60000 65536"/>
              <a:gd name="T7" fmla="*/ 0 60000 65536"/>
              <a:gd name="T8" fmla="*/ 0 60000 65536"/>
              <a:gd name="T9" fmla="*/ 0 w 538"/>
              <a:gd name="T10" fmla="*/ 0 h 153"/>
              <a:gd name="T11" fmla="*/ 538 w 538"/>
              <a:gd name="T12" fmla="*/ 153 h 1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8" h="153">
                <a:moveTo>
                  <a:pt x="538" y="0"/>
                </a:moveTo>
                <a:lnTo>
                  <a:pt x="326" y="153"/>
                </a:lnTo>
                <a:lnTo>
                  <a:pt x="0" y="15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3" name="Freeform 55"/>
          <p:cNvSpPr>
            <a:spLocks/>
          </p:cNvSpPr>
          <p:nvPr/>
        </p:nvSpPr>
        <p:spPr bwMode="auto">
          <a:xfrm>
            <a:off x="5137150" y="4302125"/>
            <a:ext cx="412750" cy="212725"/>
          </a:xfrm>
          <a:custGeom>
            <a:avLst/>
            <a:gdLst>
              <a:gd name="T0" fmla="*/ 2147483647 w 331"/>
              <a:gd name="T1" fmla="*/ 2147483647 h 134"/>
              <a:gd name="T2" fmla="*/ 2147483647 w 331"/>
              <a:gd name="T3" fmla="*/ 0 h 134"/>
              <a:gd name="T4" fmla="*/ 0 w 331"/>
              <a:gd name="T5" fmla="*/ 0 h 134"/>
              <a:gd name="T6" fmla="*/ 0 60000 65536"/>
              <a:gd name="T7" fmla="*/ 0 60000 65536"/>
              <a:gd name="T8" fmla="*/ 0 60000 65536"/>
              <a:gd name="T9" fmla="*/ 0 w 331"/>
              <a:gd name="T10" fmla="*/ 0 h 134"/>
              <a:gd name="T11" fmla="*/ 331 w 331"/>
              <a:gd name="T12" fmla="*/ 134 h 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1" h="134">
                <a:moveTo>
                  <a:pt x="331" y="134"/>
                </a:moveTo>
                <a:lnTo>
                  <a:pt x="137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4" name="Line 57"/>
          <p:cNvSpPr>
            <a:spLocks noChangeShapeType="1"/>
          </p:cNvSpPr>
          <p:nvPr/>
        </p:nvSpPr>
        <p:spPr bwMode="auto">
          <a:xfrm flipV="1">
            <a:off x="5368925" y="5478463"/>
            <a:ext cx="1168400" cy="141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5" name="Freeform 60"/>
          <p:cNvSpPr>
            <a:spLocks/>
          </p:cNvSpPr>
          <p:nvPr/>
        </p:nvSpPr>
        <p:spPr bwMode="auto">
          <a:xfrm>
            <a:off x="6486525" y="3114675"/>
            <a:ext cx="242888" cy="447675"/>
          </a:xfrm>
          <a:custGeom>
            <a:avLst/>
            <a:gdLst>
              <a:gd name="T0" fmla="*/ 0 w 153"/>
              <a:gd name="T1" fmla="*/ 0 h 282"/>
              <a:gd name="T2" fmla="*/ 0 w 153"/>
              <a:gd name="T3" fmla="*/ 2147483647 h 282"/>
              <a:gd name="T4" fmla="*/ 2147483647 w 153"/>
              <a:gd name="T5" fmla="*/ 2147483647 h 282"/>
              <a:gd name="T6" fmla="*/ 0 60000 65536"/>
              <a:gd name="T7" fmla="*/ 0 60000 65536"/>
              <a:gd name="T8" fmla="*/ 0 60000 65536"/>
              <a:gd name="T9" fmla="*/ 0 w 153"/>
              <a:gd name="T10" fmla="*/ 0 h 282"/>
              <a:gd name="T11" fmla="*/ 153 w 153"/>
              <a:gd name="T12" fmla="*/ 282 h 2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" h="282">
                <a:moveTo>
                  <a:pt x="0" y="0"/>
                </a:moveTo>
                <a:lnTo>
                  <a:pt x="0" y="145"/>
                </a:lnTo>
                <a:lnTo>
                  <a:pt x="153" y="28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6" name="Line 61"/>
          <p:cNvSpPr>
            <a:spLocks noChangeShapeType="1"/>
          </p:cNvSpPr>
          <p:nvPr/>
        </p:nvSpPr>
        <p:spPr bwMode="auto">
          <a:xfrm flipH="1">
            <a:off x="5926138" y="5027613"/>
            <a:ext cx="74453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7" name="Line 62"/>
          <p:cNvSpPr>
            <a:spLocks noChangeShapeType="1"/>
          </p:cNvSpPr>
          <p:nvPr/>
        </p:nvSpPr>
        <p:spPr bwMode="auto">
          <a:xfrm flipH="1">
            <a:off x="6029325" y="5030788"/>
            <a:ext cx="506413" cy="85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8" name="Line 63"/>
          <p:cNvSpPr>
            <a:spLocks noChangeShapeType="1"/>
          </p:cNvSpPr>
          <p:nvPr/>
        </p:nvSpPr>
        <p:spPr bwMode="auto">
          <a:xfrm flipH="1">
            <a:off x="6378575" y="6145213"/>
            <a:ext cx="2635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9" name="Line 64"/>
          <p:cNvSpPr>
            <a:spLocks noChangeShapeType="1"/>
          </p:cNvSpPr>
          <p:nvPr/>
        </p:nvSpPr>
        <p:spPr bwMode="auto">
          <a:xfrm flipH="1">
            <a:off x="5521325" y="5842000"/>
            <a:ext cx="11303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0" name="Line 65"/>
          <p:cNvSpPr>
            <a:spLocks noChangeShapeType="1"/>
          </p:cNvSpPr>
          <p:nvPr/>
        </p:nvSpPr>
        <p:spPr bwMode="auto">
          <a:xfrm flipH="1">
            <a:off x="5230813" y="5478463"/>
            <a:ext cx="144145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1" name="Freeform 67"/>
          <p:cNvSpPr>
            <a:spLocks/>
          </p:cNvSpPr>
          <p:nvPr/>
        </p:nvSpPr>
        <p:spPr bwMode="auto">
          <a:xfrm>
            <a:off x="3973513" y="1195388"/>
            <a:ext cx="862012" cy="1160462"/>
          </a:xfrm>
          <a:custGeom>
            <a:avLst/>
            <a:gdLst>
              <a:gd name="T0" fmla="*/ 0 w 543"/>
              <a:gd name="T1" fmla="*/ 2147483647 h 731"/>
              <a:gd name="T2" fmla="*/ 2147483647 w 543"/>
              <a:gd name="T3" fmla="*/ 0 h 731"/>
              <a:gd name="T4" fmla="*/ 2147483647 w 543"/>
              <a:gd name="T5" fmla="*/ 0 h 731"/>
              <a:gd name="T6" fmla="*/ 0 60000 65536"/>
              <a:gd name="T7" fmla="*/ 0 60000 65536"/>
              <a:gd name="T8" fmla="*/ 0 60000 65536"/>
              <a:gd name="T9" fmla="*/ 0 w 543"/>
              <a:gd name="T10" fmla="*/ 0 h 731"/>
              <a:gd name="T11" fmla="*/ 543 w 543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3" h="731">
                <a:moveTo>
                  <a:pt x="0" y="731"/>
                </a:moveTo>
                <a:lnTo>
                  <a:pt x="498" y="0"/>
                </a:lnTo>
                <a:lnTo>
                  <a:pt x="543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2" name="Line 68"/>
          <p:cNvSpPr>
            <a:spLocks noChangeShapeType="1"/>
          </p:cNvSpPr>
          <p:nvPr/>
        </p:nvSpPr>
        <p:spPr bwMode="auto">
          <a:xfrm>
            <a:off x="6505575" y="3344863"/>
            <a:ext cx="531813" cy="206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3" name="Line 54"/>
          <p:cNvSpPr>
            <a:spLocks noChangeShapeType="1"/>
          </p:cNvSpPr>
          <p:nvPr/>
        </p:nvSpPr>
        <p:spPr bwMode="auto">
          <a:xfrm flipH="1">
            <a:off x="4959350" y="4165600"/>
            <a:ext cx="3762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4" name="Line 56"/>
          <p:cNvSpPr>
            <a:spLocks noChangeShapeType="1"/>
          </p:cNvSpPr>
          <p:nvPr/>
        </p:nvSpPr>
        <p:spPr bwMode="auto">
          <a:xfrm flipV="1">
            <a:off x="5321300" y="3660775"/>
            <a:ext cx="1187450" cy="5032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5" name="Line 70"/>
          <p:cNvSpPr>
            <a:spLocks noChangeShapeType="1"/>
          </p:cNvSpPr>
          <p:nvPr/>
        </p:nvSpPr>
        <p:spPr bwMode="auto">
          <a:xfrm flipV="1">
            <a:off x="5321300" y="3860800"/>
            <a:ext cx="1096963" cy="303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6" name="Freeform 49"/>
          <p:cNvSpPr>
            <a:spLocks/>
          </p:cNvSpPr>
          <p:nvPr/>
        </p:nvSpPr>
        <p:spPr bwMode="auto">
          <a:xfrm>
            <a:off x="2462213" y="1855788"/>
            <a:ext cx="974725" cy="268287"/>
          </a:xfrm>
          <a:custGeom>
            <a:avLst/>
            <a:gdLst>
              <a:gd name="T0" fmla="*/ 2147483647 w 614"/>
              <a:gd name="T1" fmla="*/ 2147483647 h 169"/>
              <a:gd name="T2" fmla="*/ 2147483647 w 614"/>
              <a:gd name="T3" fmla="*/ 0 h 169"/>
              <a:gd name="T4" fmla="*/ 0 w 614"/>
              <a:gd name="T5" fmla="*/ 0 h 169"/>
              <a:gd name="T6" fmla="*/ 0 60000 65536"/>
              <a:gd name="T7" fmla="*/ 0 60000 65536"/>
              <a:gd name="T8" fmla="*/ 0 60000 65536"/>
              <a:gd name="T9" fmla="*/ 0 w 614"/>
              <a:gd name="T10" fmla="*/ 0 h 169"/>
              <a:gd name="T11" fmla="*/ 614 w 614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4" h="169">
                <a:moveTo>
                  <a:pt x="614" y="169"/>
                </a:moveTo>
                <a:lnTo>
                  <a:pt x="43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67" name="Picture 318" descr="\\172.16.3.215\data4\Graphics\Powerpoint\MH_DCM\MH_DCM-TEXTEDIT PROJECTS\SALADIN 7e\Processed files\chapt17\chapt17_textedit\png\sal03717_17_04_arrow0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05463" y="1571625"/>
            <a:ext cx="676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68" name="Line 58"/>
          <p:cNvSpPr>
            <a:spLocks noChangeShapeType="1"/>
          </p:cNvSpPr>
          <p:nvPr/>
        </p:nvSpPr>
        <p:spPr bwMode="auto">
          <a:xfrm>
            <a:off x="7097713" y="3021013"/>
            <a:ext cx="1587" cy="3111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9" name="Line 58"/>
          <p:cNvSpPr>
            <a:spLocks noChangeShapeType="1"/>
          </p:cNvSpPr>
          <p:nvPr/>
        </p:nvSpPr>
        <p:spPr bwMode="auto">
          <a:xfrm>
            <a:off x="7097713" y="3017838"/>
            <a:ext cx="1587" cy="311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17.5</a:t>
            </a: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711200" y="13970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3316" name="Picture 8" descr="sal03717_17_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8788" y="390525"/>
            <a:ext cx="43878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Freeform 12"/>
          <p:cNvSpPr>
            <a:spLocks/>
          </p:cNvSpPr>
          <p:nvPr/>
        </p:nvSpPr>
        <p:spPr bwMode="auto">
          <a:xfrm>
            <a:off x="4513263" y="1001713"/>
            <a:ext cx="1676400" cy="65087"/>
          </a:xfrm>
          <a:custGeom>
            <a:avLst/>
            <a:gdLst>
              <a:gd name="T0" fmla="*/ 2147483647 w 1055"/>
              <a:gd name="T1" fmla="*/ 0 h 41"/>
              <a:gd name="T2" fmla="*/ 2147483647 w 1055"/>
              <a:gd name="T3" fmla="*/ 0 h 41"/>
              <a:gd name="T4" fmla="*/ 0 w 1055"/>
              <a:gd name="T5" fmla="*/ 2147483647 h 41"/>
              <a:gd name="T6" fmla="*/ 0 60000 65536"/>
              <a:gd name="T7" fmla="*/ 0 60000 65536"/>
              <a:gd name="T8" fmla="*/ 0 60000 65536"/>
              <a:gd name="T9" fmla="*/ 0 w 1055"/>
              <a:gd name="T10" fmla="*/ 0 h 41"/>
              <a:gd name="T11" fmla="*/ 1055 w 1055"/>
              <a:gd name="T12" fmla="*/ 41 h 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5" h="41">
                <a:moveTo>
                  <a:pt x="1055" y="0"/>
                </a:moveTo>
                <a:lnTo>
                  <a:pt x="87" y="0"/>
                </a:lnTo>
                <a:lnTo>
                  <a:pt x="0" y="41"/>
                </a:lnTo>
              </a:path>
            </a:pathLst>
          </a:cu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8" name="Line 14"/>
          <p:cNvSpPr>
            <a:spLocks noChangeShapeType="1"/>
          </p:cNvSpPr>
          <p:nvPr/>
        </p:nvSpPr>
        <p:spPr bwMode="auto">
          <a:xfrm>
            <a:off x="5373688" y="1306513"/>
            <a:ext cx="815975" cy="158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9" name="Line 16"/>
          <p:cNvSpPr>
            <a:spLocks noChangeShapeType="1"/>
          </p:cNvSpPr>
          <p:nvPr/>
        </p:nvSpPr>
        <p:spPr bwMode="auto">
          <a:xfrm>
            <a:off x="4543425" y="2192338"/>
            <a:ext cx="1685925" cy="158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0" name="Line 18"/>
          <p:cNvSpPr>
            <a:spLocks noChangeShapeType="1"/>
          </p:cNvSpPr>
          <p:nvPr/>
        </p:nvSpPr>
        <p:spPr bwMode="auto">
          <a:xfrm>
            <a:off x="5619750" y="4113213"/>
            <a:ext cx="587375" cy="158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1" name="Line 19"/>
          <p:cNvSpPr>
            <a:spLocks noChangeShapeType="1"/>
          </p:cNvSpPr>
          <p:nvPr/>
        </p:nvSpPr>
        <p:spPr bwMode="auto">
          <a:xfrm flipV="1">
            <a:off x="5518150" y="4113213"/>
            <a:ext cx="371475" cy="22542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2" name="Line 21"/>
          <p:cNvSpPr>
            <a:spLocks noChangeShapeType="1"/>
          </p:cNvSpPr>
          <p:nvPr/>
        </p:nvSpPr>
        <p:spPr bwMode="auto">
          <a:xfrm>
            <a:off x="4905375" y="4756150"/>
            <a:ext cx="1317625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3" name="Line 23"/>
          <p:cNvSpPr>
            <a:spLocks noChangeShapeType="1"/>
          </p:cNvSpPr>
          <p:nvPr/>
        </p:nvSpPr>
        <p:spPr bwMode="auto">
          <a:xfrm flipV="1">
            <a:off x="5102225" y="4756150"/>
            <a:ext cx="473075" cy="52863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4" name="Text Box 73"/>
          <p:cNvSpPr txBox="1">
            <a:spLocks noChangeArrowheads="1"/>
          </p:cNvSpPr>
          <p:nvPr/>
        </p:nvSpPr>
        <p:spPr bwMode="auto">
          <a:xfrm>
            <a:off x="6221413" y="890588"/>
            <a:ext cx="1212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Chromophobe</a:t>
            </a:r>
          </a:p>
        </p:txBody>
      </p:sp>
      <p:sp>
        <p:nvSpPr>
          <p:cNvPr id="13325" name="Text Box 74"/>
          <p:cNvSpPr txBox="1">
            <a:spLocks noChangeArrowheads="1"/>
          </p:cNvSpPr>
          <p:nvPr/>
        </p:nvSpPr>
        <p:spPr bwMode="auto">
          <a:xfrm>
            <a:off x="6221413" y="1198563"/>
            <a:ext cx="7493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Basophil</a:t>
            </a:r>
          </a:p>
        </p:txBody>
      </p:sp>
      <p:sp>
        <p:nvSpPr>
          <p:cNvPr id="13326" name="Text Box 75"/>
          <p:cNvSpPr txBox="1">
            <a:spLocks noChangeArrowheads="1"/>
          </p:cNvSpPr>
          <p:nvPr/>
        </p:nvSpPr>
        <p:spPr bwMode="auto">
          <a:xfrm>
            <a:off x="6261100" y="2073275"/>
            <a:ext cx="806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Acidophil</a:t>
            </a:r>
          </a:p>
        </p:txBody>
      </p:sp>
      <p:sp>
        <p:nvSpPr>
          <p:cNvPr id="13327" name="Text Box 76"/>
          <p:cNvSpPr txBox="1">
            <a:spLocks noChangeArrowheads="1"/>
          </p:cNvSpPr>
          <p:nvPr/>
        </p:nvSpPr>
        <p:spPr bwMode="auto">
          <a:xfrm>
            <a:off x="6235700" y="3995738"/>
            <a:ext cx="11620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Unmyelinated</a:t>
            </a:r>
          </a:p>
          <a:p>
            <a:r>
              <a:rPr lang="en-US" sz="1400"/>
              <a:t>nerve fibers</a:t>
            </a:r>
          </a:p>
        </p:txBody>
      </p:sp>
      <p:sp>
        <p:nvSpPr>
          <p:cNvPr id="13328" name="Text Box 77"/>
          <p:cNvSpPr txBox="1">
            <a:spLocks noChangeArrowheads="1"/>
          </p:cNvSpPr>
          <p:nvPr/>
        </p:nvSpPr>
        <p:spPr bwMode="auto">
          <a:xfrm>
            <a:off x="6248400" y="4648200"/>
            <a:ext cx="9429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Glial cells</a:t>
            </a:r>
          </a:p>
          <a:p>
            <a:r>
              <a:rPr lang="en-US" sz="1400"/>
              <a:t>(pituicytes)</a:t>
            </a:r>
          </a:p>
        </p:txBody>
      </p:sp>
      <p:sp>
        <p:nvSpPr>
          <p:cNvPr id="13329" name="Text Box 78"/>
          <p:cNvSpPr txBox="1">
            <a:spLocks noChangeArrowheads="1"/>
          </p:cNvSpPr>
          <p:nvPr/>
        </p:nvSpPr>
        <p:spPr bwMode="auto">
          <a:xfrm>
            <a:off x="1992313" y="6138863"/>
            <a:ext cx="1803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(b) Posterior pituitary</a:t>
            </a:r>
          </a:p>
        </p:txBody>
      </p:sp>
      <p:sp>
        <p:nvSpPr>
          <p:cNvPr id="13330" name="Text Box 79"/>
          <p:cNvSpPr txBox="1">
            <a:spLocks noChangeArrowheads="1"/>
          </p:cNvSpPr>
          <p:nvPr/>
        </p:nvSpPr>
        <p:spPr bwMode="auto">
          <a:xfrm>
            <a:off x="3008313" y="3019425"/>
            <a:ext cx="17049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/>
              <a:t>(a) Anterior pituitary</a:t>
            </a:r>
          </a:p>
        </p:txBody>
      </p:sp>
      <p:sp>
        <p:nvSpPr>
          <p:cNvPr id="13331" name="Freeform 80"/>
          <p:cNvSpPr>
            <a:spLocks/>
          </p:cNvSpPr>
          <p:nvPr/>
        </p:nvSpPr>
        <p:spPr bwMode="auto">
          <a:xfrm>
            <a:off x="4510088" y="998538"/>
            <a:ext cx="1657350" cy="71437"/>
          </a:xfrm>
          <a:custGeom>
            <a:avLst/>
            <a:gdLst>
              <a:gd name="T0" fmla="*/ 2147483647 w 1044"/>
              <a:gd name="T1" fmla="*/ 0 h 45"/>
              <a:gd name="T2" fmla="*/ 2147483647 w 1044"/>
              <a:gd name="T3" fmla="*/ 0 h 45"/>
              <a:gd name="T4" fmla="*/ 0 w 1044"/>
              <a:gd name="T5" fmla="*/ 2147483647 h 45"/>
              <a:gd name="T6" fmla="*/ 0 60000 65536"/>
              <a:gd name="T7" fmla="*/ 0 60000 65536"/>
              <a:gd name="T8" fmla="*/ 0 60000 65536"/>
              <a:gd name="T9" fmla="*/ 0 w 1044"/>
              <a:gd name="T10" fmla="*/ 0 h 45"/>
              <a:gd name="T11" fmla="*/ 1044 w 1044"/>
              <a:gd name="T12" fmla="*/ 45 h 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4" h="45">
                <a:moveTo>
                  <a:pt x="1044" y="0"/>
                </a:moveTo>
                <a:lnTo>
                  <a:pt x="89" y="0"/>
                </a:lnTo>
                <a:lnTo>
                  <a:pt x="0" y="4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2" name="Line 81"/>
          <p:cNvSpPr>
            <a:spLocks noChangeShapeType="1"/>
          </p:cNvSpPr>
          <p:nvPr/>
        </p:nvSpPr>
        <p:spPr bwMode="auto">
          <a:xfrm>
            <a:off x="5373688" y="1303338"/>
            <a:ext cx="80327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3" name="Line 82"/>
          <p:cNvSpPr>
            <a:spLocks noChangeShapeType="1"/>
          </p:cNvSpPr>
          <p:nvPr/>
        </p:nvSpPr>
        <p:spPr bwMode="auto">
          <a:xfrm>
            <a:off x="4543425" y="2190750"/>
            <a:ext cx="16637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4" name="Line 83"/>
          <p:cNvSpPr>
            <a:spLocks noChangeShapeType="1"/>
          </p:cNvSpPr>
          <p:nvPr/>
        </p:nvSpPr>
        <p:spPr bwMode="auto">
          <a:xfrm flipV="1">
            <a:off x="5508625" y="4111625"/>
            <a:ext cx="377825" cy="227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5" name="Line 84"/>
          <p:cNvSpPr>
            <a:spLocks noChangeShapeType="1"/>
          </p:cNvSpPr>
          <p:nvPr/>
        </p:nvSpPr>
        <p:spPr bwMode="auto">
          <a:xfrm>
            <a:off x="4899025" y="4754563"/>
            <a:ext cx="12954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6" name="Line 85"/>
          <p:cNvSpPr>
            <a:spLocks noChangeShapeType="1"/>
          </p:cNvSpPr>
          <p:nvPr/>
        </p:nvSpPr>
        <p:spPr bwMode="auto">
          <a:xfrm flipV="1">
            <a:off x="5095875" y="4754563"/>
            <a:ext cx="473075" cy="530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7" name="Line 86"/>
          <p:cNvSpPr>
            <a:spLocks noChangeShapeType="1"/>
          </p:cNvSpPr>
          <p:nvPr/>
        </p:nvSpPr>
        <p:spPr bwMode="auto">
          <a:xfrm>
            <a:off x="5619750" y="4111625"/>
            <a:ext cx="56197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38" name="Picture 87" descr="A:\Processed files\chapt17\chapt17_textedit\png\sal03717_17_05_arrow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7563" y="2360613"/>
            <a:ext cx="1304925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9" name="Picture 88" descr="A:\Processed files\chapt17\chapt17_textedit\png\sal03717_17_05_arrow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2213" y="3297238"/>
            <a:ext cx="1160462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0" name="Rectangle 5"/>
          <p:cNvSpPr>
            <a:spLocks noChangeArrowheads="1"/>
          </p:cNvSpPr>
          <p:nvPr/>
        </p:nvSpPr>
        <p:spPr bwMode="auto">
          <a:xfrm>
            <a:off x="692150" y="6391275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0">
                <a:ea typeface="ヒラギノ角ゴ Pro W3" charset="-128"/>
                <a:cs typeface="ヒラギノ角ゴ Pro W3" charset="-128"/>
              </a:rPr>
              <a:t>a: ©Dr. John D. Cunningham/Visuals Unlimited; b: ©Science VU/Visuals Unlimited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Table 17.3</a:t>
            </a:r>
          </a:p>
        </p:txBody>
      </p:sp>
      <p:pic>
        <p:nvPicPr>
          <p:cNvPr id="14339" name="Picture 6" descr="sal03717_t17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70125"/>
            <a:ext cx="914400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Table 17.4</a:t>
            </a:r>
          </a:p>
        </p:txBody>
      </p:sp>
      <p:pic>
        <p:nvPicPr>
          <p:cNvPr id="15363" name="Picture 5" descr="sal03717_t17_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88" y="1495425"/>
            <a:ext cx="883602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apter 17&amp;#x0D;&amp;#x0A;FlexArt&amp;quot;&quot;/&gt;&lt;property id=&quot;20307&quot; value=&quot;257&quot;/&gt;&lt;/object&gt;&lt;object type=&quot;3&quot; unique_id=&quot;154456&quot;&gt;&lt;property id=&quot;20148&quot; value=&quot;5&quot;/&gt;&lt;property id=&quot;20300&quot; value=&quot;Slide 2 - &amp;quot;Co 17&amp;quot;&quot;/&gt;&lt;property id=&quot;20307&quot; value=&quot;264&quot;/&gt;&lt;/object&gt;&lt;object type=&quot;3&quot; unique_id=&quot;204344&quot;&gt;&lt;property id=&quot;20148&quot; value=&quot;5&quot;/&gt;&lt;property id=&quot;20300&quot; value=&quot;Slide 3 - &amp;quot;Fig. 17.1&amp;quot;&quot;/&gt;&lt;property id=&quot;20307&quot; value=&quot;265&quot;/&gt;&lt;/object&gt;&lt;object type=&quot;3&quot; unique_id=&quot;204415&quot;&gt;&lt;property id=&quot;20148&quot; value=&quot;5&quot;/&gt;&lt;property id=&quot;20300&quot; value=&quot;Slide 5 - &amp;quot;Fig. 17.2&amp;quot;&quot;/&gt;&lt;property id=&quot;20307&quot; value=&quot;266&quot;/&gt;&lt;/object&gt;&lt;object type=&quot;3&quot; unique_id=&quot;204602&quot;&gt;&lt;property id=&quot;20148&quot; value=&quot;5&quot;/&gt;&lt;property id=&quot;20300&quot; value=&quot;Slide 4 - &amp;quot;Table 17.1&amp;quot;&quot;/&gt;&lt;property id=&quot;20307&quot; value=&quot;267&quot;/&gt;&lt;/object&gt;&lt;object type=&quot;3&quot; unique_id=&quot;204722&quot;&gt;&lt;property id=&quot;20148&quot; value=&quot;5&quot;/&gt;&lt;property id=&quot;20300&quot; value=&quot;Slide 6 - &amp;quot;Table 17.2&amp;quot;&quot;/&gt;&lt;property id=&quot;20307&quot; value=&quot;268&quot;/&gt;&lt;/object&gt;&lt;object type=&quot;3&quot; unique_id=&quot;204835&quot;&gt;&lt;property id=&quot;20148&quot; value=&quot;5&quot;/&gt;&lt;property id=&quot;20300&quot; value=&quot;Slide 7 - &amp;quot;Fig. 17.3&amp;quot;&quot;/&gt;&lt;property id=&quot;20307&quot; value=&quot;269&quot;/&gt;&lt;/object&gt;&lt;object type=&quot;3&quot; unique_id=&quot;205385&quot;&gt;&lt;property id=&quot;20148&quot; value=&quot;5&quot;/&gt;&lt;property id=&quot;20300&quot; value=&quot;Slide 8 - &amp;quot;Fig. 17.4&amp;quot;&quot;/&gt;&lt;property id=&quot;20307&quot; value=&quot;270&quot;/&gt;&lt;/object&gt;&lt;object type=&quot;3&quot; unique_id=&quot;205476&quot;&gt;&lt;property id=&quot;20148&quot; value=&quot;5&quot;/&gt;&lt;property id=&quot;20300&quot; value=&quot;Slide 9 - &amp;quot;Fig. 17.5&amp;quot;&quot;/&gt;&lt;property id=&quot;20307&quot; value=&quot;271&quot;/&gt;&lt;/object&gt;&lt;object type=&quot;3&quot; unique_id=&quot;205529&quot;&gt;&lt;property id=&quot;20148&quot; value=&quot;5&quot;/&gt;&lt;property id=&quot;20300&quot; value=&quot;Slide 10 - &amp;quot;Table 17.3&amp;quot;&quot;/&gt;&lt;property id=&quot;20307&quot; value=&quot;273&quot;/&gt;&lt;/object&gt;&lt;object type=&quot;3&quot; unique_id=&quot;205569&quot;&gt;&lt;property id=&quot;20148&quot; value=&quot;5&quot;/&gt;&lt;property id=&quot;20300&quot; value=&quot;Slide 11 - &amp;quot;Table 17.4&amp;quot;&quot;/&gt;&lt;property id=&quot;20307&quot; value=&quot;274&quot;/&gt;&lt;/object&gt;&lt;object type=&quot;3&quot; unique_id=&quot;205960&quot;&gt;&lt;property id=&quot;20148&quot; value=&quot;5&quot;/&gt;&lt;property id=&quot;20300&quot; value=&quot;Slide 12 - &amp;quot;Fig. 17.6&amp;quot;&quot;/&gt;&lt;property id=&quot;20307&quot; value=&quot;275&quot;/&gt;&lt;/object&gt;&lt;object type=&quot;3&quot; unique_id=&quot;205961&quot;&gt;&lt;property id=&quot;20148&quot; value=&quot;5&quot;/&gt;&lt;property id=&quot;20300&quot; value=&quot;Slide 13 - &amp;quot;Fig. 17.7&amp;quot;&quot;/&gt;&lt;property id=&quot;20307&quot; value=&quot;276&quot;/&gt;&lt;/object&gt;&lt;object type=&quot;3&quot; unique_id=&quot;206598&quot;&gt;&lt;property id=&quot;20148&quot; value=&quot;5&quot;/&gt;&lt;property id=&quot;20300&quot; value=&quot;Slide 14 - &amp;quot;Fig. 17.8&amp;quot;&quot;/&gt;&lt;property id=&quot;20307&quot; value=&quot;278&quot;/&gt;&lt;/object&gt;&lt;object type=&quot;3&quot; unique_id=&quot;206990&quot;&gt;&lt;property id=&quot;20148&quot; value=&quot;5&quot;/&gt;&lt;property id=&quot;20300&quot; value=&quot;Slide 15 - &amp;quot;Fig. 17.9&amp;quot;&quot;/&gt;&lt;property id=&quot;20307&quot; value=&quot;279&quot;/&gt;&lt;/object&gt;&lt;object type=&quot;3&quot; unique_id=&quot;207246&quot;&gt;&lt;property id=&quot;20148&quot; value=&quot;5&quot;/&gt;&lt;property id=&quot;20300&quot; value=&quot;Slide 16 - &amp;quot;Fig. 17.10&amp;quot;&quot;/&gt;&lt;property id=&quot;20307&quot; value=&quot;280&quot;/&gt;&lt;/object&gt;&lt;object type=&quot;3&quot; unique_id=&quot;207580&quot;&gt;&lt;property id=&quot;20148&quot; value=&quot;5&quot;/&gt;&lt;property id=&quot;20300&quot; value=&quot;Slide 17 - &amp;quot;Fig. 17.11&amp;quot;&quot;/&gt;&lt;property id=&quot;20307&quot; value=&quot;281&quot;/&gt;&lt;/object&gt;&lt;object type=&quot;3&quot; unique_id=&quot;208626&quot;&gt;&lt;property id=&quot;20148&quot; value=&quot;5&quot;/&gt;&lt;property id=&quot;20300&quot; value=&quot;Slide 18 - &amp;quot;Fig. 17.12&amp;quot;&quot;/&gt;&lt;property id=&quot;20307&quot; value=&quot;282&quot;/&gt;&lt;/object&gt;&lt;object type=&quot;3&quot; unique_id=&quot;208627&quot;&gt;&lt;property id=&quot;20148&quot; value=&quot;5&quot;/&gt;&lt;property id=&quot;20300&quot; value=&quot;Slide 19 - &amp;quot;Fig. 17.13&amp;quot;&quot;/&gt;&lt;property id=&quot;20307&quot; value=&quot;283&quot;/&gt;&lt;/object&gt;&lt;object type=&quot;3&quot; unique_id=&quot;208733&quot;&gt;&lt;property id=&quot;20148&quot; value=&quot;5&quot;/&gt;&lt;property id=&quot;20300&quot; value=&quot;Slide 20 - &amp;quot;Table 17.5a&amp;quot;&quot;/&gt;&lt;property id=&quot;20307&quot; value=&quot;284&quot;/&gt;&lt;/object&gt;&lt;object type=&quot;3&quot; unique_id=&quot;208844&quot;&gt;&lt;property id=&quot;20148&quot; value=&quot;5&quot;/&gt;&lt;property id=&quot;20300&quot; value=&quot;Slide 23 - &amp;quot;Fig. 17.14&amp;quot;&quot;/&gt;&lt;property id=&quot;20307&quot; value=&quot;285&quot;/&gt;&lt;/object&gt;&lt;object type=&quot;3&quot; unique_id=&quot;209081&quot;&gt;&lt;property id=&quot;20148&quot; value=&quot;5&quot;/&gt;&lt;property id=&quot;20300&quot; value=&quot;Slide 22 - &amp;quot;Table 17.6&amp;quot;&quot;/&gt;&lt;property id=&quot;20307&quot; value=&quot;287&quot;/&gt;&lt;/object&gt;&lt;object type=&quot;3&quot; unique_id=&quot;209457&quot;&gt;&lt;property id=&quot;20148&quot; value=&quot;5&quot;/&gt;&lt;property id=&quot;20300&quot; value=&quot;Slide 24 - &amp;quot;Fig. 17.15&amp;quot;&quot;/&gt;&lt;property id=&quot;20307&quot; value=&quot;288&quot;/&gt;&lt;/object&gt;&lt;object type=&quot;3&quot; unique_id=&quot;209484&quot;&gt;&lt;property id=&quot;20148&quot; value=&quot;5&quot;/&gt;&lt;property id=&quot;20300&quot; value=&quot;Slide 25 - &amp;quot;Fig. 17.16&amp;quot;&quot;/&gt;&lt;property id=&quot;20307&quot; value=&quot;289&quot;/&gt;&lt;/object&gt;&lt;object type=&quot;3&quot; unique_id=&quot;209593&quot;&gt;&lt;property id=&quot;20148&quot; value=&quot;5&quot;/&gt;&lt;property id=&quot;20300&quot; value=&quot;Slide 26 - &amp;quot;Fig. 17.17&amp;quot;&quot;/&gt;&lt;property id=&quot;20307&quot; value=&quot;290&quot;/&gt;&lt;/object&gt;&lt;object type=&quot;3&quot; unique_id=&quot;209846&quot;&gt;&lt;property id=&quot;20148&quot; value=&quot;5&quot;/&gt;&lt;property id=&quot;20300&quot; value=&quot;Slide 27 - &amp;quot;Fig. 17.18&amp;quot;&quot;/&gt;&lt;property id=&quot;20307&quot; value=&quot;291&quot;/&gt;&lt;/object&gt;&lt;object type=&quot;3&quot; unique_id=&quot;210166&quot;&gt;&lt;property id=&quot;20148&quot; value=&quot;5&quot;/&gt;&lt;property id=&quot;20300&quot; value=&quot;Slide 28 - &amp;quot;Fig. 17.19&amp;quot;&quot;/&gt;&lt;property id=&quot;20307&quot; value=&quot;292&quot;/&gt;&lt;/object&gt;&lt;object type=&quot;3&quot; unique_id=&quot;210317&quot;&gt;&lt;property id=&quot;20148&quot; value=&quot;5&quot;/&gt;&lt;property id=&quot;20300&quot; value=&quot;Slide 29 - &amp;quot;Fig. 17.20&amp;quot;&quot;/&gt;&lt;property id=&quot;20307&quot; value=&quot;293&quot;/&gt;&lt;/object&gt;&lt;object type=&quot;3&quot; unique_id=&quot;210473&quot;&gt;&lt;property id=&quot;20148&quot; value=&quot;5&quot;/&gt;&lt;property id=&quot;20300&quot; value=&quot;Slide 30 - &amp;quot;Fig. 17.21&amp;quot;&quot;/&gt;&lt;property id=&quot;20307&quot; value=&quot;294&quot;/&gt;&lt;/object&gt;&lt;object type=&quot;3&quot; unique_id=&quot;210634&quot;&gt;&lt;property id=&quot;20148&quot; value=&quot;5&quot;/&gt;&lt;property id=&quot;20300&quot; value=&quot;Slide 31 - &amp;quot;Fig. 17.22&amp;quot;&quot;/&gt;&lt;property id=&quot;20307&quot; value=&quot;295&quot;/&gt;&lt;/object&gt;&lt;object type=&quot;3&quot; unique_id=&quot;210834&quot;&gt;&lt;property id=&quot;20148&quot; value=&quot;5&quot;/&gt;&lt;property id=&quot;20300&quot; value=&quot;Slide 32 - &amp;quot;Fig. 17.23&amp;quot;&quot;/&gt;&lt;property id=&quot;20307&quot; value=&quot;297&quot;/&gt;&lt;/object&gt;&lt;object type=&quot;3&quot; unique_id=&quot;210835&quot;&gt;&lt;property id=&quot;20148&quot; value=&quot;5&quot;/&gt;&lt;property id=&quot;20300&quot; value=&quot;Slide 33 - &amp;quot;Fig. 17.24&amp;quot;&quot;/&gt;&lt;property id=&quot;20307&quot; value=&quot;298&quot;/&gt;&lt;/object&gt;&lt;object type=&quot;3&quot; unique_id=&quot;210836&quot;&gt;&lt;property id=&quot;20148&quot; value=&quot;5&quot;/&gt;&lt;property id=&quot;20300&quot; value=&quot;Slide 35 - &amp;quot;Fig. 17.25&amp;quot;&quot;/&gt;&lt;property id=&quot;20307&quot; value=&quot;299&quot;/&gt;&lt;/object&gt;&lt;object type=&quot;3&quot; unique_id=&quot;211244&quot;&gt;&lt;property id=&quot;20148&quot; value=&quot;5&quot;/&gt;&lt;property id=&quot;20300&quot; value=&quot;Slide 36 - &amp;quot;Fig. 17.26&amp;quot;&quot;/&gt;&lt;property id=&quot;20307&quot; value=&quot;300&quot;/&gt;&lt;/object&gt;&lt;object type=&quot;3&quot; unique_id=&quot;211245&quot;&gt;&lt;property id=&quot;20148&quot; value=&quot;5&quot;/&gt;&lt;property id=&quot;20300&quot; value=&quot;Slide 37 - &amp;quot;Fig. 17.27&amp;quot;&quot;/&gt;&lt;property id=&quot;20307&quot; value=&quot;301&quot;/&gt;&lt;/object&gt;&lt;object type=&quot;3&quot; unique_id=&quot;211246&quot;&gt;&lt;property id=&quot;20148&quot; value=&quot;5&quot;/&gt;&lt;property id=&quot;20300&quot; value=&quot;Slide 38 - &amp;quot;Fig. 17.28&amp;quot;&quot;/&gt;&lt;property id=&quot;20307&quot; value=&quot;302&quot;/&gt;&lt;/object&gt;&lt;object type=&quot;3&quot; unique_id=&quot;211247&quot;&gt;&lt;property id=&quot;20148&quot; value=&quot;5&quot;/&gt;&lt;property id=&quot;20300&quot; value=&quot;Slide 39 - &amp;quot;Table 17.8&amp;quot;&quot;/&gt;&lt;property id=&quot;20307&quot; value=&quot;303&quot;/&gt;&lt;/object&gt;&lt;object type=&quot;3&quot; unique_id=&quot;211249&quot;&gt;&lt;property id=&quot;20148&quot; value=&quot;5&quot;/&gt;&lt;property id=&quot;20300&quot; value=&quot;Slide 40 - &amp;quot;Page 668&amp;quot;&quot;/&gt;&lt;property id=&quot;20307&quot; value=&quot;305&quot;/&gt;&lt;/object&gt;&lt;object type=&quot;3&quot; unique_id=&quot;211660&quot;&gt;&lt;property id=&quot;20148&quot; value=&quot;5&quot;/&gt;&lt;property id=&quot;20300&quot; value=&quot;Slide 34 - &amp;quot;Table 17.7&amp;quot;&quot;/&gt;&lt;property id=&quot;20307&quot; value=&quot;306&quot;/&gt;&lt;/object&gt;&lt;object type=&quot;3&quot; unique_id=&quot;212932&quot;&gt;&lt;property id=&quot;20148&quot; value=&quot;5&quot;/&gt;&lt;property id=&quot;20300&quot; value=&quot;Slide 21 - &amp;quot;Table 17.5b&amp;quot;&quot;/&gt;&lt;property id=&quot;20307&quot; value=&quot;30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4215</TotalTime>
  <Words>1851</Words>
  <Application>Microsoft Macintosh PowerPoint</Application>
  <PresentationFormat>On-screen Show (4:3)</PresentationFormat>
  <Paragraphs>758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ヒラギノ角ゴ Pro W3</vt:lpstr>
      <vt:lpstr>Symbol</vt:lpstr>
      <vt:lpstr>Tahoma</vt:lpstr>
      <vt:lpstr>Calibri</vt:lpstr>
      <vt:lpstr>Times New Roman</vt:lpstr>
      <vt:lpstr>Default Design</vt:lpstr>
      <vt:lpstr>Fig. 17.1</vt:lpstr>
      <vt:lpstr>Table 17.1</vt:lpstr>
      <vt:lpstr>Fig. 17.2</vt:lpstr>
      <vt:lpstr>Table 17.2</vt:lpstr>
      <vt:lpstr>Fig. 17.3</vt:lpstr>
      <vt:lpstr>Fig. 17.4</vt:lpstr>
      <vt:lpstr>Fig. 17.5</vt:lpstr>
      <vt:lpstr>Table 17.3</vt:lpstr>
      <vt:lpstr>Table 17.4</vt:lpstr>
      <vt:lpstr>Fig. 17.6</vt:lpstr>
      <vt:lpstr>Fig. 17.7</vt:lpstr>
      <vt:lpstr>Fig. 17.8</vt:lpstr>
      <vt:lpstr>Fig. 17.9</vt:lpstr>
      <vt:lpstr>Fig. 17.10</vt:lpstr>
      <vt:lpstr>Fig. 17.11</vt:lpstr>
      <vt:lpstr>Fig. 17.12</vt:lpstr>
      <vt:lpstr>Fig. 17.13</vt:lpstr>
      <vt:lpstr>Table 17.5a</vt:lpstr>
      <vt:lpstr>Table 17.5b</vt:lpstr>
      <vt:lpstr>Table 17.6</vt:lpstr>
      <vt:lpstr>Fig. 17.14</vt:lpstr>
      <vt:lpstr>Fig. 17.15</vt:lpstr>
      <vt:lpstr>Fig. 17.16</vt:lpstr>
      <vt:lpstr>Fig. 17.17</vt:lpstr>
      <vt:lpstr>Fig. 17.18</vt:lpstr>
      <vt:lpstr>Fig. 17.19</vt:lpstr>
      <vt:lpstr>Fig. 17.20</vt:lpstr>
      <vt:lpstr>Fig. 17.21</vt:lpstr>
      <vt:lpstr>Fig. 17.22</vt:lpstr>
      <vt:lpstr>Fig. 17.23</vt:lpstr>
      <vt:lpstr>Fig. 17.24</vt:lpstr>
      <vt:lpstr>Table 17.7</vt:lpstr>
      <vt:lpstr>Page 668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01 FlexArt</dc:title>
  <dc:creator>Laser</dc:creator>
  <cp:lastModifiedBy>Ty Hoffman</cp:lastModifiedBy>
  <cp:revision>799</cp:revision>
  <dcterms:created xsi:type="dcterms:W3CDTF">2014-12-30T16:45:38Z</dcterms:created>
  <dcterms:modified xsi:type="dcterms:W3CDTF">2014-12-30T17:16:43Z</dcterms:modified>
</cp:coreProperties>
</file>