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notesMasterIdLst>
    <p:notesMasterId r:id="rId25"/>
  </p:notesMasterIdLst>
  <p:sldIdLst>
    <p:sldId id="265" r:id="rId2"/>
    <p:sldId id="266" r:id="rId3"/>
    <p:sldId id="298" r:id="rId4"/>
    <p:sldId id="299" r:id="rId5"/>
    <p:sldId id="268" r:id="rId6"/>
    <p:sldId id="269" r:id="rId7"/>
    <p:sldId id="270" r:id="rId8"/>
    <p:sldId id="271" r:id="rId9"/>
    <p:sldId id="272" r:id="rId10"/>
    <p:sldId id="273" r:id="rId11"/>
    <p:sldId id="300" r:id="rId12"/>
    <p:sldId id="278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FF"/>
    <a:srgbClr val="8A9EB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3344" autoAdjust="0"/>
    <p:restoredTop sz="94660" autoAdjust="0"/>
  </p:normalViewPr>
  <p:slideViewPr>
    <p:cSldViewPr snapToGrid="0" snapToObjects="1" showGuides="1">
      <p:cViewPr varScale="1">
        <p:scale>
          <a:sx n="216" d="100"/>
          <a:sy n="216" d="100"/>
        </p:scale>
        <p:origin x="-2456" y="-104"/>
      </p:cViewPr>
      <p:guideLst>
        <p:guide orient="horz" pos="2205"/>
        <p:guide pos="3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tags" Target="tags/tag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7CC2183-2594-B248-827C-6CF287211A22}" type="datetimeFigureOut">
              <a:rPr lang="en-US"/>
              <a:pPr/>
              <a:t>12/30/14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48F94A-7A00-9242-8F92-E0918809E14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2B9EE9-06DE-F34E-83A4-666D9CE85AC8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C65F025-D165-8346-935A-E740F8848394}" type="slidenum">
              <a:rPr lang="en-US" sz="1200"/>
              <a:pPr algn="r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CA8581E-DEB7-E440-ABA5-D732B32C01C9}" type="slidenum">
              <a:rPr lang="en-US" sz="1200"/>
              <a:pPr algn="r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6E85D92-15A8-2F47-A1F1-1DAA0D709004}" type="slidenum">
              <a:rPr lang="en-US" sz="1200"/>
              <a:pPr algn="r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7F61A8F-1769-974A-B30C-5AB48E5BBB97}" type="slidenum">
              <a:rPr lang="en-US" sz="1200"/>
              <a:pPr algn="r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5590AAC-4FA8-7049-82FE-0CDECED7D69A}" type="slidenum">
              <a:rPr lang="en-US" sz="1200"/>
              <a:pPr algn="r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77F9246-7C8B-DD4B-91F3-DC7B963FDA67}" type="slidenum">
              <a:rPr lang="en-US" sz="1200"/>
              <a:pPr algn="r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75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FCB01D4-2C88-5A48-AD93-E1B21B5764D7}" type="slidenum">
              <a:rPr lang="en-US" sz="1200"/>
              <a:pPr algn="r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86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1D57397-AC2D-A046-96BB-C5E621FC5E33}" type="slidenum">
              <a:rPr lang="en-US" sz="1200"/>
              <a:pPr algn="r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96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9B3D8F1-2D68-4B46-AA1D-A8A309A06B04}" type="slidenum">
              <a:rPr lang="en-US" sz="1200"/>
              <a:pPr algn="r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06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51D393EA-762B-6E40-993E-0A89E9757F38}" type="slidenum">
              <a:rPr lang="en-US" sz="1200"/>
              <a:pPr algn="r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485559A-1B1E-BE4C-8A9D-D97D50C96111}" type="slidenum">
              <a:rPr lang="en-US" sz="1200"/>
              <a:pPr algn="r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0DDBDA9-EDA9-6B4D-8E47-FFAA75330F7D}" type="slidenum">
              <a:rPr lang="en-US" sz="1200"/>
              <a:pPr algn="r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81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362F485-7B37-3E40-888B-C3AAA87FB5EC}" type="slidenum">
              <a:rPr lang="en-US" sz="1200"/>
              <a:pPr algn="r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36EE7989-3F75-C14E-8161-75E839E71BD0}" type="slidenum">
              <a:rPr lang="en-US" sz="1200"/>
              <a:pPr algn="r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A3FFD2A-3EDE-464D-A597-8C0C7F8F2574}" type="slidenum">
              <a:rPr lang="en-US" sz="1200"/>
              <a:pPr algn="r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148711D-FA04-F54B-9DE4-87FB83111BC5}" type="slidenum">
              <a:rPr lang="en-US" sz="1200"/>
              <a:pPr algn="r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39B7988-A394-1D45-8A87-9D01AD621E66}" type="slidenum">
              <a:rPr lang="en-US" sz="1200"/>
              <a:pPr algn="r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3EF9BF4-1CA1-D24C-86FE-E41E5A4990C3}" type="slidenum">
              <a:rPr lang="en-US" sz="1200"/>
              <a:pPr algn="r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83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6CDA529-5565-2B48-A1D5-E319978C476F}" type="slidenum">
              <a:rPr lang="en-US" sz="1200"/>
              <a:pPr algn="r"/>
              <a:t>12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3171825" cy="3429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"/>
            <a:ext cx="9144000" cy="65151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57175"/>
            <a:ext cx="4495800" cy="660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7175"/>
            <a:ext cx="4495800" cy="660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57175"/>
            <a:ext cx="91440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688"/>
            <a:ext cx="228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344C5-BD6D-1447-AEFC-452F6577B29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Fig. 18.1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701675" y="422275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7172" name="Picture 9" descr="sal03717_18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7088" y="677863"/>
            <a:ext cx="47212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102"/>
          <p:cNvSpPr txBox="1">
            <a:spLocks noChangeArrowheads="1"/>
          </p:cNvSpPr>
          <p:nvPr/>
        </p:nvSpPr>
        <p:spPr bwMode="auto">
          <a:xfrm>
            <a:off x="915988" y="1262063"/>
            <a:ext cx="8032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Monocyte</a:t>
            </a:r>
          </a:p>
        </p:txBody>
      </p:sp>
      <p:sp>
        <p:nvSpPr>
          <p:cNvPr id="7174" name="Text Box 103"/>
          <p:cNvSpPr txBox="1">
            <a:spLocks noChangeArrowheads="1"/>
          </p:cNvSpPr>
          <p:nvPr/>
        </p:nvSpPr>
        <p:spPr bwMode="auto">
          <a:xfrm>
            <a:off x="915988" y="2125663"/>
            <a:ext cx="7175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Platelets</a:t>
            </a:r>
          </a:p>
        </p:txBody>
      </p:sp>
      <p:sp>
        <p:nvSpPr>
          <p:cNvPr id="7175" name="Text Box 104"/>
          <p:cNvSpPr txBox="1">
            <a:spLocks noChangeArrowheads="1"/>
          </p:cNvSpPr>
          <p:nvPr/>
        </p:nvSpPr>
        <p:spPr bwMode="auto">
          <a:xfrm>
            <a:off x="915988" y="3014663"/>
            <a:ext cx="939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Small</a:t>
            </a:r>
          </a:p>
          <a:p>
            <a:pPr algn="l"/>
            <a:r>
              <a:rPr lang="en-US" sz="1200" b="1"/>
              <a:t>lymphocyte</a:t>
            </a:r>
          </a:p>
        </p:txBody>
      </p:sp>
      <p:sp>
        <p:nvSpPr>
          <p:cNvPr id="7176" name="Text Box 105"/>
          <p:cNvSpPr txBox="1">
            <a:spLocks noChangeArrowheads="1"/>
          </p:cNvSpPr>
          <p:nvPr/>
        </p:nvSpPr>
        <p:spPr bwMode="auto">
          <a:xfrm>
            <a:off x="915988" y="3890963"/>
            <a:ext cx="8572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Neutrophil</a:t>
            </a:r>
          </a:p>
        </p:txBody>
      </p:sp>
      <p:sp>
        <p:nvSpPr>
          <p:cNvPr id="7177" name="Text Box 106"/>
          <p:cNvSpPr txBox="1">
            <a:spLocks noChangeArrowheads="1"/>
          </p:cNvSpPr>
          <p:nvPr/>
        </p:nvSpPr>
        <p:spPr bwMode="auto">
          <a:xfrm>
            <a:off x="915988" y="4729163"/>
            <a:ext cx="939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Large</a:t>
            </a:r>
          </a:p>
          <a:p>
            <a:pPr algn="l"/>
            <a:r>
              <a:rPr lang="en-US" sz="1200" b="1"/>
              <a:t>lymphocyte</a:t>
            </a:r>
          </a:p>
        </p:txBody>
      </p:sp>
      <p:sp>
        <p:nvSpPr>
          <p:cNvPr id="7178" name="Text Box 107"/>
          <p:cNvSpPr txBox="1">
            <a:spLocks noChangeArrowheads="1"/>
          </p:cNvSpPr>
          <p:nvPr/>
        </p:nvSpPr>
        <p:spPr bwMode="auto">
          <a:xfrm>
            <a:off x="915988" y="5389563"/>
            <a:ext cx="736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Basophil</a:t>
            </a:r>
          </a:p>
        </p:txBody>
      </p:sp>
      <p:sp>
        <p:nvSpPr>
          <p:cNvPr id="7179" name="Text Box 108"/>
          <p:cNvSpPr txBox="1">
            <a:spLocks noChangeArrowheads="1"/>
          </p:cNvSpPr>
          <p:nvPr/>
        </p:nvSpPr>
        <p:spPr bwMode="auto">
          <a:xfrm>
            <a:off x="7154863" y="1512888"/>
            <a:ext cx="946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Small</a:t>
            </a:r>
          </a:p>
          <a:p>
            <a:pPr algn="l"/>
            <a:r>
              <a:rPr lang="en-US" sz="1200" b="1"/>
              <a:t>lymphocyte</a:t>
            </a:r>
          </a:p>
        </p:txBody>
      </p:sp>
      <p:sp>
        <p:nvSpPr>
          <p:cNvPr id="7180" name="Text Box 109"/>
          <p:cNvSpPr txBox="1">
            <a:spLocks noChangeArrowheads="1"/>
          </p:cNvSpPr>
          <p:nvPr/>
        </p:nvSpPr>
        <p:spPr bwMode="auto">
          <a:xfrm>
            <a:off x="7158038" y="1960563"/>
            <a:ext cx="8572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Neutrophil</a:t>
            </a:r>
          </a:p>
        </p:txBody>
      </p:sp>
      <p:sp>
        <p:nvSpPr>
          <p:cNvPr id="7181" name="Text Box 110"/>
          <p:cNvSpPr txBox="1">
            <a:spLocks noChangeArrowheads="1"/>
          </p:cNvSpPr>
          <p:nvPr/>
        </p:nvSpPr>
        <p:spPr bwMode="auto">
          <a:xfrm>
            <a:off x="7148513" y="2735263"/>
            <a:ext cx="8763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Eosinophil</a:t>
            </a:r>
          </a:p>
        </p:txBody>
      </p:sp>
      <p:sp>
        <p:nvSpPr>
          <p:cNvPr id="7182" name="Text Box 111"/>
          <p:cNvSpPr txBox="1">
            <a:spLocks noChangeArrowheads="1"/>
          </p:cNvSpPr>
          <p:nvPr/>
        </p:nvSpPr>
        <p:spPr bwMode="auto">
          <a:xfrm>
            <a:off x="7148513" y="3103563"/>
            <a:ext cx="9366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Erythrocyte</a:t>
            </a:r>
          </a:p>
        </p:txBody>
      </p:sp>
      <p:sp>
        <p:nvSpPr>
          <p:cNvPr id="7183" name="Text Box 112"/>
          <p:cNvSpPr txBox="1">
            <a:spLocks noChangeArrowheads="1"/>
          </p:cNvSpPr>
          <p:nvPr/>
        </p:nvSpPr>
        <p:spPr bwMode="auto">
          <a:xfrm>
            <a:off x="7148513" y="3509963"/>
            <a:ext cx="10795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Young (band)</a:t>
            </a:r>
          </a:p>
          <a:p>
            <a:pPr algn="l"/>
            <a:r>
              <a:rPr lang="en-US" sz="1200" b="1"/>
              <a:t>neutrophil</a:t>
            </a:r>
          </a:p>
        </p:txBody>
      </p:sp>
      <p:sp>
        <p:nvSpPr>
          <p:cNvPr id="7184" name="Text Box 113"/>
          <p:cNvSpPr txBox="1">
            <a:spLocks noChangeArrowheads="1"/>
          </p:cNvSpPr>
          <p:nvPr/>
        </p:nvSpPr>
        <p:spPr bwMode="auto">
          <a:xfrm>
            <a:off x="7148513" y="4410075"/>
            <a:ext cx="8032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Monocyte</a:t>
            </a:r>
          </a:p>
        </p:txBody>
      </p:sp>
      <p:sp>
        <p:nvSpPr>
          <p:cNvPr id="7185" name="Text Box 114"/>
          <p:cNvSpPr txBox="1">
            <a:spLocks noChangeArrowheads="1"/>
          </p:cNvSpPr>
          <p:nvPr/>
        </p:nvSpPr>
        <p:spPr bwMode="auto">
          <a:xfrm>
            <a:off x="7148513" y="5148263"/>
            <a:ext cx="8572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Neutrophil</a:t>
            </a:r>
          </a:p>
        </p:txBody>
      </p:sp>
      <p:sp>
        <p:nvSpPr>
          <p:cNvPr id="7186" name="Line 14"/>
          <p:cNvSpPr>
            <a:spLocks noChangeShapeType="1"/>
          </p:cNvSpPr>
          <p:nvPr/>
        </p:nvSpPr>
        <p:spPr bwMode="auto">
          <a:xfrm>
            <a:off x="6643688" y="1593850"/>
            <a:ext cx="4635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7" name="Line 16"/>
          <p:cNvSpPr>
            <a:spLocks noChangeShapeType="1"/>
          </p:cNvSpPr>
          <p:nvPr/>
        </p:nvSpPr>
        <p:spPr bwMode="auto">
          <a:xfrm>
            <a:off x="5897563" y="2057400"/>
            <a:ext cx="12065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8" name="Line 18"/>
          <p:cNvSpPr>
            <a:spLocks noChangeShapeType="1"/>
          </p:cNvSpPr>
          <p:nvPr/>
        </p:nvSpPr>
        <p:spPr bwMode="auto">
          <a:xfrm>
            <a:off x="6605588" y="3178175"/>
            <a:ext cx="4984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89" name="Line 20"/>
          <p:cNvSpPr>
            <a:spLocks noChangeShapeType="1"/>
          </p:cNvSpPr>
          <p:nvPr/>
        </p:nvSpPr>
        <p:spPr bwMode="auto">
          <a:xfrm>
            <a:off x="6523038" y="4492625"/>
            <a:ext cx="5715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H="1">
            <a:off x="1693863" y="1355725"/>
            <a:ext cx="7112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1" name="Line 24"/>
          <p:cNvSpPr>
            <a:spLocks noChangeShapeType="1"/>
          </p:cNvSpPr>
          <p:nvPr/>
        </p:nvSpPr>
        <p:spPr bwMode="auto">
          <a:xfrm flipH="1">
            <a:off x="1420813" y="3111500"/>
            <a:ext cx="1384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2" name="Line 26"/>
          <p:cNvSpPr>
            <a:spLocks noChangeShapeType="1"/>
          </p:cNvSpPr>
          <p:nvPr/>
        </p:nvSpPr>
        <p:spPr bwMode="auto">
          <a:xfrm>
            <a:off x="5456238" y="5213350"/>
            <a:ext cx="16478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3" name="Line 28"/>
          <p:cNvSpPr>
            <a:spLocks noChangeShapeType="1"/>
          </p:cNvSpPr>
          <p:nvPr/>
        </p:nvSpPr>
        <p:spPr bwMode="auto">
          <a:xfrm flipH="1">
            <a:off x="1620838" y="5480050"/>
            <a:ext cx="914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4" name="Line 30"/>
          <p:cNvSpPr>
            <a:spLocks noChangeShapeType="1"/>
          </p:cNvSpPr>
          <p:nvPr/>
        </p:nvSpPr>
        <p:spPr bwMode="auto">
          <a:xfrm>
            <a:off x="5535613" y="3584575"/>
            <a:ext cx="15811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5" name="Line 32"/>
          <p:cNvSpPr>
            <a:spLocks noChangeShapeType="1"/>
          </p:cNvSpPr>
          <p:nvPr/>
        </p:nvSpPr>
        <p:spPr bwMode="auto">
          <a:xfrm>
            <a:off x="4370388" y="2816225"/>
            <a:ext cx="27368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6" name="Line 34"/>
          <p:cNvSpPr>
            <a:spLocks noChangeShapeType="1"/>
          </p:cNvSpPr>
          <p:nvPr/>
        </p:nvSpPr>
        <p:spPr bwMode="auto">
          <a:xfrm>
            <a:off x="1731963" y="3984625"/>
            <a:ext cx="660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7" name="Line 36"/>
          <p:cNvSpPr>
            <a:spLocks noChangeShapeType="1"/>
          </p:cNvSpPr>
          <p:nvPr/>
        </p:nvSpPr>
        <p:spPr bwMode="auto">
          <a:xfrm>
            <a:off x="1420813" y="4826000"/>
            <a:ext cx="2565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8" name="Line 38"/>
          <p:cNvSpPr>
            <a:spLocks noChangeShapeType="1"/>
          </p:cNvSpPr>
          <p:nvPr/>
        </p:nvSpPr>
        <p:spPr bwMode="auto">
          <a:xfrm>
            <a:off x="1624013" y="2228850"/>
            <a:ext cx="9556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9" name="Line 40"/>
          <p:cNvSpPr>
            <a:spLocks noChangeShapeType="1"/>
          </p:cNvSpPr>
          <p:nvPr/>
        </p:nvSpPr>
        <p:spPr bwMode="auto">
          <a:xfrm>
            <a:off x="2309813" y="2232025"/>
            <a:ext cx="428625" cy="165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18.9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701675" y="93663"/>
            <a:ext cx="774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8436" name="Picture 183" descr="sal03717_18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3963" y="407988"/>
            <a:ext cx="4198937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Line 8"/>
          <p:cNvSpPr>
            <a:spLocks noChangeShapeType="1"/>
          </p:cNvSpPr>
          <p:nvPr/>
        </p:nvSpPr>
        <p:spPr bwMode="auto">
          <a:xfrm>
            <a:off x="4481513" y="5326063"/>
            <a:ext cx="0" cy="60325"/>
          </a:xfrm>
          <a:prstGeom prst="line">
            <a:avLst/>
          </a:pr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Freeform 9"/>
          <p:cNvSpPr>
            <a:spLocks/>
          </p:cNvSpPr>
          <p:nvPr/>
        </p:nvSpPr>
        <p:spPr bwMode="auto">
          <a:xfrm>
            <a:off x="3389313" y="5395913"/>
            <a:ext cx="2171700" cy="85725"/>
          </a:xfrm>
          <a:custGeom>
            <a:avLst/>
            <a:gdLst>
              <a:gd name="T0" fmla="*/ 2147483647 w 1368"/>
              <a:gd name="T1" fmla="*/ 2147483647 h 54"/>
              <a:gd name="T2" fmla="*/ 2147483647 w 1368"/>
              <a:gd name="T3" fmla="*/ 0 h 54"/>
              <a:gd name="T4" fmla="*/ 0 w 1368"/>
              <a:gd name="T5" fmla="*/ 0 h 54"/>
              <a:gd name="T6" fmla="*/ 0 w 1368"/>
              <a:gd name="T7" fmla="*/ 2147483647 h 54"/>
              <a:gd name="T8" fmla="*/ 0 60000 65536"/>
              <a:gd name="T9" fmla="*/ 0 60000 65536"/>
              <a:gd name="T10" fmla="*/ 0 60000 65536"/>
              <a:gd name="T11" fmla="*/ 0 60000 65536"/>
              <a:gd name="T12" fmla="*/ 0 w 1368"/>
              <a:gd name="T13" fmla="*/ 0 h 54"/>
              <a:gd name="T14" fmla="*/ 1368 w 1368"/>
              <a:gd name="T15" fmla="*/ 54 h 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8" h="54">
                <a:moveTo>
                  <a:pt x="1368" y="54"/>
                </a:moveTo>
                <a:lnTo>
                  <a:pt x="1368" y="0"/>
                </a:lnTo>
                <a:lnTo>
                  <a:pt x="0" y="0"/>
                </a:lnTo>
                <a:lnTo>
                  <a:pt x="0" y="52"/>
                </a:lnTo>
              </a:path>
            </a:pathLst>
          </a:cu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9" name="Freeform 10"/>
          <p:cNvSpPr>
            <a:spLocks/>
          </p:cNvSpPr>
          <p:nvPr/>
        </p:nvSpPr>
        <p:spPr bwMode="auto">
          <a:xfrm>
            <a:off x="2643188" y="5637213"/>
            <a:ext cx="749300" cy="136525"/>
          </a:xfrm>
          <a:custGeom>
            <a:avLst/>
            <a:gdLst>
              <a:gd name="T0" fmla="*/ 2147483647 w 472"/>
              <a:gd name="T1" fmla="*/ 0 h 86"/>
              <a:gd name="T2" fmla="*/ 2147483647 w 472"/>
              <a:gd name="T3" fmla="*/ 2147483647 h 86"/>
              <a:gd name="T4" fmla="*/ 0 w 472"/>
              <a:gd name="T5" fmla="*/ 2147483647 h 86"/>
              <a:gd name="T6" fmla="*/ 0 w 472"/>
              <a:gd name="T7" fmla="*/ 2147483647 h 86"/>
              <a:gd name="T8" fmla="*/ 0 60000 65536"/>
              <a:gd name="T9" fmla="*/ 0 60000 65536"/>
              <a:gd name="T10" fmla="*/ 0 60000 65536"/>
              <a:gd name="T11" fmla="*/ 0 60000 65536"/>
              <a:gd name="T12" fmla="*/ 0 w 472"/>
              <a:gd name="T13" fmla="*/ 0 h 86"/>
              <a:gd name="T14" fmla="*/ 472 w 472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2" h="86">
                <a:moveTo>
                  <a:pt x="472" y="0"/>
                </a:moveTo>
                <a:lnTo>
                  <a:pt x="472" y="52"/>
                </a:lnTo>
                <a:lnTo>
                  <a:pt x="0" y="52"/>
                </a:lnTo>
                <a:lnTo>
                  <a:pt x="0" y="86"/>
                </a:lnTo>
              </a:path>
            </a:pathLst>
          </a:cu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Freeform 11"/>
          <p:cNvSpPr>
            <a:spLocks/>
          </p:cNvSpPr>
          <p:nvPr/>
        </p:nvSpPr>
        <p:spPr bwMode="auto">
          <a:xfrm>
            <a:off x="2611438" y="5751513"/>
            <a:ext cx="60325" cy="76200"/>
          </a:xfrm>
          <a:custGeom>
            <a:avLst/>
            <a:gdLst>
              <a:gd name="T0" fmla="*/ 2147483647 w 38"/>
              <a:gd name="T1" fmla="*/ 2147483647 h 48"/>
              <a:gd name="T2" fmla="*/ 0 w 38"/>
              <a:gd name="T3" fmla="*/ 0 h 48"/>
              <a:gd name="T4" fmla="*/ 2147483647 w 38"/>
              <a:gd name="T5" fmla="*/ 2147483647 h 48"/>
              <a:gd name="T6" fmla="*/ 2147483647 w 38"/>
              <a:gd name="T7" fmla="*/ 0 h 48"/>
              <a:gd name="T8" fmla="*/ 2147483647 w 3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48"/>
              <a:gd name="T17" fmla="*/ 38 w 3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48">
                <a:moveTo>
                  <a:pt x="20" y="48"/>
                </a:moveTo>
                <a:lnTo>
                  <a:pt x="0" y="0"/>
                </a:lnTo>
                <a:lnTo>
                  <a:pt x="20" y="10"/>
                </a:lnTo>
                <a:lnTo>
                  <a:pt x="38" y="0"/>
                </a:lnTo>
                <a:lnTo>
                  <a:pt x="20" y="48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1" name="Freeform 12"/>
          <p:cNvSpPr>
            <a:spLocks/>
          </p:cNvSpPr>
          <p:nvPr/>
        </p:nvSpPr>
        <p:spPr bwMode="auto">
          <a:xfrm>
            <a:off x="3392488" y="5716588"/>
            <a:ext cx="682625" cy="53975"/>
          </a:xfrm>
          <a:custGeom>
            <a:avLst/>
            <a:gdLst>
              <a:gd name="T0" fmla="*/ 0 w 430"/>
              <a:gd name="T1" fmla="*/ 0 h 34"/>
              <a:gd name="T2" fmla="*/ 2147483647 w 430"/>
              <a:gd name="T3" fmla="*/ 0 h 34"/>
              <a:gd name="T4" fmla="*/ 2147483647 w 430"/>
              <a:gd name="T5" fmla="*/ 2147483647 h 34"/>
              <a:gd name="T6" fmla="*/ 0 60000 65536"/>
              <a:gd name="T7" fmla="*/ 0 60000 65536"/>
              <a:gd name="T8" fmla="*/ 0 60000 65536"/>
              <a:gd name="T9" fmla="*/ 0 w 430"/>
              <a:gd name="T10" fmla="*/ 0 h 34"/>
              <a:gd name="T11" fmla="*/ 430 w 430"/>
              <a:gd name="T12" fmla="*/ 34 h 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0" h="34">
                <a:moveTo>
                  <a:pt x="0" y="0"/>
                </a:moveTo>
                <a:lnTo>
                  <a:pt x="430" y="0"/>
                </a:lnTo>
                <a:lnTo>
                  <a:pt x="430" y="34"/>
                </a:lnTo>
              </a:path>
            </a:pathLst>
          </a:cu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Freeform 13"/>
          <p:cNvSpPr>
            <a:spLocks/>
          </p:cNvSpPr>
          <p:nvPr/>
        </p:nvSpPr>
        <p:spPr bwMode="auto">
          <a:xfrm>
            <a:off x="4043363" y="5751513"/>
            <a:ext cx="60325" cy="76200"/>
          </a:xfrm>
          <a:custGeom>
            <a:avLst/>
            <a:gdLst>
              <a:gd name="T0" fmla="*/ 2147483647 w 38"/>
              <a:gd name="T1" fmla="*/ 2147483647 h 48"/>
              <a:gd name="T2" fmla="*/ 0 w 38"/>
              <a:gd name="T3" fmla="*/ 0 h 48"/>
              <a:gd name="T4" fmla="*/ 2147483647 w 38"/>
              <a:gd name="T5" fmla="*/ 2147483647 h 48"/>
              <a:gd name="T6" fmla="*/ 2147483647 w 38"/>
              <a:gd name="T7" fmla="*/ 0 h 48"/>
              <a:gd name="T8" fmla="*/ 2147483647 w 3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48"/>
              <a:gd name="T17" fmla="*/ 38 w 3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48">
                <a:moveTo>
                  <a:pt x="20" y="48"/>
                </a:moveTo>
                <a:lnTo>
                  <a:pt x="0" y="0"/>
                </a:lnTo>
                <a:lnTo>
                  <a:pt x="20" y="10"/>
                </a:lnTo>
                <a:lnTo>
                  <a:pt x="38" y="0"/>
                </a:lnTo>
                <a:lnTo>
                  <a:pt x="20" y="48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3" name="Line 14"/>
          <p:cNvSpPr>
            <a:spLocks noChangeShapeType="1"/>
          </p:cNvSpPr>
          <p:nvPr/>
        </p:nvSpPr>
        <p:spPr bwMode="auto">
          <a:xfrm>
            <a:off x="2640013" y="5942013"/>
            <a:ext cx="0" cy="82550"/>
          </a:xfrm>
          <a:prstGeom prst="line">
            <a:avLst/>
          </a:pr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Freeform 15"/>
          <p:cNvSpPr>
            <a:spLocks/>
          </p:cNvSpPr>
          <p:nvPr/>
        </p:nvSpPr>
        <p:spPr bwMode="auto">
          <a:xfrm>
            <a:off x="2608263" y="6002338"/>
            <a:ext cx="60325" cy="76200"/>
          </a:xfrm>
          <a:custGeom>
            <a:avLst/>
            <a:gdLst>
              <a:gd name="T0" fmla="*/ 2147483647 w 38"/>
              <a:gd name="T1" fmla="*/ 2147483647 h 48"/>
              <a:gd name="T2" fmla="*/ 0 w 38"/>
              <a:gd name="T3" fmla="*/ 0 h 48"/>
              <a:gd name="T4" fmla="*/ 2147483647 w 38"/>
              <a:gd name="T5" fmla="*/ 2147483647 h 48"/>
              <a:gd name="T6" fmla="*/ 2147483647 w 38"/>
              <a:gd name="T7" fmla="*/ 0 h 48"/>
              <a:gd name="T8" fmla="*/ 2147483647 w 3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48"/>
              <a:gd name="T17" fmla="*/ 38 w 3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48">
                <a:moveTo>
                  <a:pt x="20" y="48"/>
                </a:moveTo>
                <a:lnTo>
                  <a:pt x="0" y="0"/>
                </a:lnTo>
                <a:lnTo>
                  <a:pt x="20" y="12"/>
                </a:lnTo>
                <a:lnTo>
                  <a:pt x="38" y="0"/>
                </a:lnTo>
                <a:lnTo>
                  <a:pt x="20" y="48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5" name="Line 16"/>
          <p:cNvSpPr>
            <a:spLocks noChangeShapeType="1"/>
          </p:cNvSpPr>
          <p:nvPr/>
        </p:nvSpPr>
        <p:spPr bwMode="auto">
          <a:xfrm>
            <a:off x="2643188" y="6205538"/>
            <a:ext cx="0" cy="82550"/>
          </a:xfrm>
          <a:prstGeom prst="line">
            <a:avLst/>
          </a:pr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6" name="Freeform 17"/>
          <p:cNvSpPr>
            <a:spLocks/>
          </p:cNvSpPr>
          <p:nvPr/>
        </p:nvSpPr>
        <p:spPr bwMode="auto">
          <a:xfrm>
            <a:off x="2611438" y="6265863"/>
            <a:ext cx="60325" cy="76200"/>
          </a:xfrm>
          <a:custGeom>
            <a:avLst/>
            <a:gdLst>
              <a:gd name="T0" fmla="*/ 2147483647 w 38"/>
              <a:gd name="T1" fmla="*/ 2147483647 h 48"/>
              <a:gd name="T2" fmla="*/ 0 w 38"/>
              <a:gd name="T3" fmla="*/ 0 h 48"/>
              <a:gd name="T4" fmla="*/ 2147483647 w 38"/>
              <a:gd name="T5" fmla="*/ 2147483647 h 48"/>
              <a:gd name="T6" fmla="*/ 2147483647 w 38"/>
              <a:gd name="T7" fmla="*/ 0 h 48"/>
              <a:gd name="T8" fmla="*/ 2147483647 w 3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48"/>
              <a:gd name="T17" fmla="*/ 38 w 3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48">
                <a:moveTo>
                  <a:pt x="20" y="48"/>
                </a:moveTo>
                <a:lnTo>
                  <a:pt x="0" y="0"/>
                </a:lnTo>
                <a:lnTo>
                  <a:pt x="20" y="10"/>
                </a:lnTo>
                <a:lnTo>
                  <a:pt x="38" y="0"/>
                </a:lnTo>
                <a:lnTo>
                  <a:pt x="20" y="48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7" name="Line 18"/>
          <p:cNvSpPr>
            <a:spLocks noChangeShapeType="1"/>
          </p:cNvSpPr>
          <p:nvPr/>
        </p:nvSpPr>
        <p:spPr bwMode="auto">
          <a:xfrm>
            <a:off x="3652838" y="6218238"/>
            <a:ext cx="206375" cy="0"/>
          </a:xfrm>
          <a:prstGeom prst="line">
            <a:avLst/>
          </a:pr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8" name="Freeform 19"/>
          <p:cNvSpPr>
            <a:spLocks/>
          </p:cNvSpPr>
          <p:nvPr/>
        </p:nvSpPr>
        <p:spPr bwMode="auto">
          <a:xfrm>
            <a:off x="3836988" y="6186488"/>
            <a:ext cx="73025" cy="63500"/>
          </a:xfrm>
          <a:custGeom>
            <a:avLst/>
            <a:gdLst>
              <a:gd name="T0" fmla="*/ 2147483647 w 46"/>
              <a:gd name="T1" fmla="*/ 2147483647 h 40"/>
              <a:gd name="T2" fmla="*/ 0 w 46"/>
              <a:gd name="T3" fmla="*/ 2147483647 h 40"/>
              <a:gd name="T4" fmla="*/ 2147483647 w 46"/>
              <a:gd name="T5" fmla="*/ 2147483647 h 40"/>
              <a:gd name="T6" fmla="*/ 0 w 46"/>
              <a:gd name="T7" fmla="*/ 0 h 40"/>
              <a:gd name="T8" fmla="*/ 2147483647 w 46"/>
              <a:gd name="T9" fmla="*/ 2147483647 h 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40"/>
              <a:gd name="T17" fmla="*/ 46 w 46"/>
              <a:gd name="T18" fmla="*/ 40 h 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40">
                <a:moveTo>
                  <a:pt x="46" y="20"/>
                </a:moveTo>
                <a:lnTo>
                  <a:pt x="0" y="40"/>
                </a:lnTo>
                <a:lnTo>
                  <a:pt x="10" y="20"/>
                </a:lnTo>
                <a:lnTo>
                  <a:pt x="0" y="0"/>
                </a:lnTo>
                <a:lnTo>
                  <a:pt x="46" y="2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9" name="Line 20"/>
          <p:cNvSpPr>
            <a:spLocks noChangeShapeType="1"/>
          </p:cNvSpPr>
          <p:nvPr/>
        </p:nvSpPr>
        <p:spPr bwMode="auto">
          <a:xfrm>
            <a:off x="2633663" y="6488113"/>
            <a:ext cx="0" cy="79375"/>
          </a:xfrm>
          <a:prstGeom prst="line">
            <a:avLst/>
          </a:pr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0" name="Freeform 21"/>
          <p:cNvSpPr>
            <a:spLocks/>
          </p:cNvSpPr>
          <p:nvPr/>
        </p:nvSpPr>
        <p:spPr bwMode="auto">
          <a:xfrm>
            <a:off x="2605088" y="6545263"/>
            <a:ext cx="60325" cy="76200"/>
          </a:xfrm>
          <a:custGeom>
            <a:avLst/>
            <a:gdLst>
              <a:gd name="T0" fmla="*/ 2147483647 w 38"/>
              <a:gd name="T1" fmla="*/ 2147483647 h 48"/>
              <a:gd name="T2" fmla="*/ 0 w 38"/>
              <a:gd name="T3" fmla="*/ 0 h 48"/>
              <a:gd name="T4" fmla="*/ 2147483647 w 38"/>
              <a:gd name="T5" fmla="*/ 2147483647 h 48"/>
              <a:gd name="T6" fmla="*/ 2147483647 w 38"/>
              <a:gd name="T7" fmla="*/ 0 h 48"/>
              <a:gd name="T8" fmla="*/ 2147483647 w 3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48"/>
              <a:gd name="T17" fmla="*/ 38 w 3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48">
                <a:moveTo>
                  <a:pt x="18" y="48"/>
                </a:moveTo>
                <a:lnTo>
                  <a:pt x="0" y="0"/>
                </a:lnTo>
                <a:lnTo>
                  <a:pt x="18" y="12"/>
                </a:lnTo>
                <a:lnTo>
                  <a:pt x="38" y="0"/>
                </a:lnTo>
                <a:lnTo>
                  <a:pt x="18" y="48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1" name="Freeform 22"/>
          <p:cNvSpPr>
            <a:spLocks/>
          </p:cNvSpPr>
          <p:nvPr/>
        </p:nvSpPr>
        <p:spPr bwMode="auto">
          <a:xfrm>
            <a:off x="3338513" y="5970588"/>
            <a:ext cx="752475" cy="117475"/>
          </a:xfrm>
          <a:custGeom>
            <a:avLst/>
            <a:gdLst>
              <a:gd name="T0" fmla="*/ 2147483647 w 474"/>
              <a:gd name="T1" fmla="*/ 0 h 74"/>
              <a:gd name="T2" fmla="*/ 2147483647 w 474"/>
              <a:gd name="T3" fmla="*/ 2147483647 h 74"/>
              <a:gd name="T4" fmla="*/ 0 w 474"/>
              <a:gd name="T5" fmla="*/ 2147483647 h 74"/>
              <a:gd name="T6" fmla="*/ 0 w 474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474"/>
              <a:gd name="T13" fmla="*/ 0 h 74"/>
              <a:gd name="T14" fmla="*/ 474 w 4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4" h="74">
                <a:moveTo>
                  <a:pt x="474" y="0"/>
                </a:moveTo>
                <a:lnTo>
                  <a:pt x="474" y="32"/>
                </a:lnTo>
                <a:lnTo>
                  <a:pt x="0" y="32"/>
                </a:lnTo>
                <a:lnTo>
                  <a:pt x="0" y="74"/>
                </a:lnTo>
              </a:path>
            </a:pathLst>
          </a:cu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2" name="Freeform 23"/>
          <p:cNvSpPr>
            <a:spLocks/>
          </p:cNvSpPr>
          <p:nvPr/>
        </p:nvSpPr>
        <p:spPr bwMode="auto">
          <a:xfrm>
            <a:off x="3309938" y="6065838"/>
            <a:ext cx="60325" cy="76200"/>
          </a:xfrm>
          <a:custGeom>
            <a:avLst/>
            <a:gdLst>
              <a:gd name="T0" fmla="*/ 2147483647 w 38"/>
              <a:gd name="T1" fmla="*/ 2147483647 h 48"/>
              <a:gd name="T2" fmla="*/ 0 w 38"/>
              <a:gd name="T3" fmla="*/ 0 h 48"/>
              <a:gd name="T4" fmla="*/ 2147483647 w 38"/>
              <a:gd name="T5" fmla="*/ 2147483647 h 48"/>
              <a:gd name="T6" fmla="*/ 2147483647 w 38"/>
              <a:gd name="T7" fmla="*/ 0 h 48"/>
              <a:gd name="T8" fmla="*/ 2147483647 w 3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48"/>
              <a:gd name="T17" fmla="*/ 38 w 3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48">
                <a:moveTo>
                  <a:pt x="18" y="48"/>
                </a:moveTo>
                <a:lnTo>
                  <a:pt x="0" y="0"/>
                </a:lnTo>
                <a:lnTo>
                  <a:pt x="18" y="12"/>
                </a:lnTo>
                <a:lnTo>
                  <a:pt x="38" y="0"/>
                </a:lnTo>
                <a:lnTo>
                  <a:pt x="18" y="48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3" name="Freeform 24"/>
          <p:cNvSpPr>
            <a:spLocks/>
          </p:cNvSpPr>
          <p:nvPr/>
        </p:nvSpPr>
        <p:spPr bwMode="auto">
          <a:xfrm>
            <a:off x="4090988" y="6021388"/>
            <a:ext cx="679450" cy="66675"/>
          </a:xfrm>
          <a:custGeom>
            <a:avLst/>
            <a:gdLst>
              <a:gd name="T0" fmla="*/ 2147483647 w 428"/>
              <a:gd name="T1" fmla="*/ 2147483647 h 42"/>
              <a:gd name="T2" fmla="*/ 2147483647 w 428"/>
              <a:gd name="T3" fmla="*/ 0 h 42"/>
              <a:gd name="T4" fmla="*/ 0 w 428"/>
              <a:gd name="T5" fmla="*/ 0 h 42"/>
              <a:gd name="T6" fmla="*/ 0 w 428"/>
              <a:gd name="T7" fmla="*/ 2147483647 h 42"/>
              <a:gd name="T8" fmla="*/ 0 60000 65536"/>
              <a:gd name="T9" fmla="*/ 0 60000 65536"/>
              <a:gd name="T10" fmla="*/ 0 60000 65536"/>
              <a:gd name="T11" fmla="*/ 0 60000 65536"/>
              <a:gd name="T12" fmla="*/ 0 w 428"/>
              <a:gd name="T13" fmla="*/ 0 h 42"/>
              <a:gd name="T14" fmla="*/ 428 w 428"/>
              <a:gd name="T15" fmla="*/ 42 h 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8" h="42">
                <a:moveTo>
                  <a:pt x="428" y="42"/>
                </a:moveTo>
                <a:lnTo>
                  <a:pt x="428" y="0"/>
                </a:lnTo>
                <a:lnTo>
                  <a:pt x="0" y="0"/>
                </a:lnTo>
                <a:lnTo>
                  <a:pt x="0" y="42"/>
                </a:lnTo>
              </a:path>
            </a:pathLst>
          </a:cu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4" name="Freeform 25"/>
          <p:cNvSpPr>
            <a:spLocks/>
          </p:cNvSpPr>
          <p:nvPr/>
        </p:nvSpPr>
        <p:spPr bwMode="auto">
          <a:xfrm>
            <a:off x="4059238" y="6065838"/>
            <a:ext cx="60325" cy="76200"/>
          </a:xfrm>
          <a:custGeom>
            <a:avLst/>
            <a:gdLst>
              <a:gd name="T0" fmla="*/ 2147483647 w 38"/>
              <a:gd name="T1" fmla="*/ 2147483647 h 48"/>
              <a:gd name="T2" fmla="*/ 0 w 38"/>
              <a:gd name="T3" fmla="*/ 0 h 48"/>
              <a:gd name="T4" fmla="*/ 2147483647 w 38"/>
              <a:gd name="T5" fmla="*/ 2147483647 h 48"/>
              <a:gd name="T6" fmla="*/ 2147483647 w 38"/>
              <a:gd name="T7" fmla="*/ 0 h 48"/>
              <a:gd name="T8" fmla="*/ 2147483647 w 3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48"/>
              <a:gd name="T17" fmla="*/ 38 w 3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48">
                <a:moveTo>
                  <a:pt x="20" y="48"/>
                </a:moveTo>
                <a:lnTo>
                  <a:pt x="0" y="0"/>
                </a:lnTo>
                <a:lnTo>
                  <a:pt x="20" y="12"/>
                </a:lnTo>
                <a:lnTo>
                  <a:pt x="38" y="0"/>
                </a:lnTo>
                <a:lnTo>
                  <a:pt x="20" y="48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5" name="Line 26"/>
          <p:cNvSpPr>
            <a:spLocks noChangeShapeType="1"/>
          </p:cNvSpPr>
          <p:nvPr/>
        </p:nvSpPr>
        <p:spPr bwMode="auto">
          <a:xfrm>
            <a:off x="5557838" y="5611813"/>
            <a:ext cx="0" cy="165100"/>
          </a:xfrm>
          <a:prstGeom prst="line">
            <a:avLst/>
          </a:prstGeom>
          <a:noFill/>
          <a:ln w="190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6" name="Freeform 27"/>
          <p:cNvSpPr>
            <a:spLocks/>
          </p:cNvSpPr>
          <p:nvPr/>
        </p:nvSpPr>
        <p:spPr bwMode="auto">
          <a:xfrm>
            <a:off x="5529263" y="5754688"/>
            <a:ext cx="60325" cy="76200"/>
          </a:xfrm>
          <a:custGeom>
            <a:avLst/>
            <a:gdLst>
              <a:gd name="T0" fmla="*/ 2147483647 w 38"/>
              <a:gd name="T1" fmla="*/ 2147483647 h 48"/>
              <a:gd name="T2" fmla="*/ 0 w 38"/>
              <a:gd name="T3" fmla="*/ 0 h 48"/>
              <a:gd name="T4" fmla="*/ 2147483647 w 38"/>
              <a:gd name="T5" fmla="*/ 2147483647 h 48"/>
              <a:gd name="T6" fmla="*/ 2147483647 w 38"/>
              <a:gd name="T7" fmla="*/ 0 h 48"/>
              <a:gd name="T8" fmla="*/ 2147483647 w 3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48"/>
              <a:gd name="T17" fmla="*/ 38 w 3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48">
                <a:moveTo>
                  <a:pt x="18" y="48"/>
                </a:moveTo>
                <a:lnTo>
                  <a:pt x="0" y="0"/>
                </a:lnTo>
                <a:lnTo>
                  <a:pt x="18" y="12"/>
                </a:lnTo>
                <a:lnTo>
                  <a:pt x="38" y="0"/>
                </a:lnTo>
                <a:lnTo>
                  <a:pt x="18" y="48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7" name="Line 28"/>
          <p:cNvSpPr>
            <a:spLocks noChangeShapeType="1"/>
          </p:cNvSpPr>
          <p:nvPr/>
        </p:nvSpPr>
        <p:spPr bwMode="auto">
          <a:xfrm>
            <a:off x="4770438" y="6034088"/>
            <a:ext cx="0" cy="53975"/>
          </a:xfrm>
          <a:prstGeom prst="line">
            <a:avLst/>
          </a:prstGeom>
          <a:noFill/>
          <a:ln w="15875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8" name="Freeform 29"/>
          <p:cNvSpPr>
            <a:spLocks/>
          </p:cNvSpPr>
          <p:nvPr/>
        </p:nvSpPr>
        <p:spPr bwMode="auto">
          <a:xfrm>
            <a:off x="4741863" y="6065838"/>
            <a:ext cx="60325" cy="76200"/>
          </a:xfrm>
          <a:custGeom>
            <a:avLst/>
            <a:gdLst>
              <a:gd name="T0" fmla="*/ 2147483647 w 38"/>
              <a:gd name="T1" fmla="*/ 2147483647 h 48"/>
              <a:gd name="T2" fmla="*/ 0 w 38"/>
              <a:gd name="T3" fmla="*/ 0 h 48"/>
              <a:gd name="T4" fmla="*/ 2147483647 w 38"/>
              <a:gd name="T5" fmla="*/ 2147483647 h 48"/>
              <a:gd name="T6" fmla="*/ 2147483647 w 38"/>
              <a:gd name="T7" fmla="*/ 0 h 48"/>
              <a:gd name="T8" fmla="*/ 2147483647 w 38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48"/>
              <a:gd name="T17" fmla="*/ 38 w 38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48">
                <a:moveTo>
                  <a:pt x="18" y="48"/>
                </a:moveTo>
                <a:lnTo>
                  <a:pt x="0" y="0"/>
                </a:lnTo>
                <a:lnTo>
                  <a:pt x="18" y="10"/>
                </a:lnTo>
                <a:lnTo>
                  <a:pt x="38" y="0"/>
                </a:lnTo>
                <a:lnTo>
                  <a:pt x="18" y="48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59" name="Text Box 158"/>
          <p:cNvSpPr txBox="1">
            <a:spLocks noChangeArrowheads="1"/>
          </p:cNvSpPr>
          <p:nvPr/>
        </p:nvSpPr>
        <p:spPr bwMode="auto">
          <a:xfrm>
            <a:off x="2520950" y="2128838"/>
            <a:ext cx="10747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Small intestine</a:t>
            </a:r>
          </a:p>
        </p:txBody>
      </p:sp>
      <p:sp>
        <p:nvSpPr>
          <p:cNvPr id="18460" name="Text Box 159"/>
          <p:cNvSpPr txBox="1">
            <a:spLocks noChangeArrowheads="1"/>
          </p:cNvSpPr>
          <p:nvPr/>
        </p:nvSpPr>
        <p:spPr bwMode="auto">
          <a:xfrm>
            <a:off x="3613150" y="404813"/>
            <a:ext cx="8445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s-ES" sz="1000" b="1"/>
              <a:t>Amino acids</a:t>
            </a:r>
          </a:p>
          <a:p>
            <a:pPr algn="l"/>
            <a:r>
              <a:rPr lang="es-ES" sz="1000" b="1"/>
              <a:t>Iron </a:t>
            </a:r>
            <a:br>
              <a:rPr lang="es-ES" sz="1000" b="1"/>
            </a:br>
            <a:r>
              <a:rPr lang="es-ES" sz="1000" b="1"/>
              <a:t>Folic acid</a:t>
            </a:r>
          </a:p>
          <a:p>
            <a:pPr algn="l"/>
            <a:r>
              <a:rPr lang="es-ES" sz="1000" b="1"/>
              <a:t>Vitamin B</a:t>
            </a:r>
            <a:r>
              <a:rPr lang="es-ES" sz="1000" b="1" baseline="-25000"/>
              <a:t>12</a:t>
            </a:r>
            <a:endParaRPr lang="en-US" sz="1000" b="1" baseline="-25000"/>
          </a:p>
        </p:txBody>
      </p:sp>
      <p:sp>
        <p:nvSpPr>
          <p:cNvPr id="18461" name="Text Box 160"/>
          <p:cNvSpPr txBox="1">
            <a:spLocks noChangeArrowheads="1"/>
          </p:cNvSpPr>
          <p:nvPr/>
        </p:nvSpPr>
        <p:spPr bwMode="auto">
          <a:xfrm>
            <a:off x="3627438" y="1119188"/>
            <a:ext cx="814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Nutrient</a:t>
            </a:r>
          </a:p>
          <a:p>
            <a:r>
              <a:rPr lang="en-US" sz="1100" b="1"/>
              <a:t>absorption</a:t>
            </a:r>
          </a:p>
        </p:txBody>
      </p:sp>
      <p:sp>
        <p:nvSpPr>
          <p:cNvPr id="18462" name="Text Box 161"/>
          <p:cNvSpPr txBox="1">
            <a:spLocks noChangeArrowheads="1"/>
          </p:cNvSpPr>
          <p:nvPr/>
        </p:nvSpPr>
        <p:spPr bwMode="auto">
          <a:xfrm>
            <a:off x="5543550" y="436563"/>
            <a:ext cx="1231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Erythropoiesis in</a:t>
            </a:r>
          </a:p>
          <a:p>
            <a:pPr algn="l"/>
            <a:r>
              <a:rPr lang="en-US" sz="1100" b="1"/>
              <a:t>red bone marrow</a:t>
            </a:r>
          </a:p>
        </p:txBody>
      </p:sp>
      <p:sp>
        <p:nvSpPr>
          <p:cNvPr id="18463" name="Text Box 162"/>
          <p:cNvSpPr txBox="1">
            <a:spLocks noChangeArrowheads="1"/>
          </p:cNvSpPr>
          <p:nvPr/>
        </p:nvSpPr>
        <p:spPr bwMode="auto">
          <a:xfrm>
            <a:off x="5099050" y="2062163"/>
            <a:ext cx="946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Erythrocytes</a:t>
            </a:r>
          </a:p>
          <a:p>
            <a:r>
              <a:rPr lang="en-US" sz="1100" b="1"/>
              <a:t>circulate for</a:t>
            </a:r>
          </a:p>
          <a:p>
            <a:r>
              <a:rPr lang="en-US" sz="1100" b="1"/>
              <a:t>120 days</a:t>
            </a:r>
          </a:p>
        </p:txBody>
      </p:sp>
      <p:sp>
        <p:nvSpPr>
          <p:cNvPr id="18464" name="Text Box 163"/>
          <p:cNvSpPr txBox="1">
            <a:spLocks noChangeArrowheads="1"/>
          </p:cNvSpPr>
          <p:nvPr/>
        </p:nvSpPr>
        <p:spPr bwMode="auto">
          <a:xfrm>
            <a:off x="3854450" y="3281363"/>
            <a:ext cx="192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Expired erythrocytes</a:t>
            </a:r>
          </a:p>
          <a:p>
            <a:r>
              <a:rPr lang="en-US" sz="1100" b="1"/>
              <a:t>break up in liver and spleen</a:t>
            </a:r>
          </a:p>
        </p:txBody>
      </p:sp>
      <p:sp>
        <p:nvSpPr>
          <p:cNvPr id="18465" name="Text Box 164"/>
          <p:cNvSpPr txBox="1">
            <a:spLocks noChangeArrowheads="1"/>
          </p:cNvSpPr>
          <p:nvPr/>
        </p:nvSpPr>
        <p:spPr bwMode="auto">
          <a:xfrm>
            <a:off x="2762250" y="4017963"/>
            <a:ext cx="1060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Cell fragments</a:t>
            </a:r>
          </a:p>
          <a:p>
            <a:r>
              <a:rPr lang="en-US" sz="1100" b="1"/>
              <a:t>phagocytized</a:t>
            </a:r>
          </a:p>
        </p:txBody>
      </p:sp>
      <p:sp>
        <p:nvSpPr>
          <p:cNvPr id="18466" name="Text Box 165"/>
          <p:cNvSpPr txBox="1">
            <a:spLocks noChangeArrowheads="1"/>
          </p:cNvSpPr>
          <p:nvPr/>
        </p:nvSpPr>
        <p:spPr bwMode="auto">
          <a:xfrm>
            <a:off x="4117975" y="4979988"/>
            <a:ext cx="900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Hemoglobin</a:t>
            </a:r>
          </a:p>
          <a:p>
            <a:r>
              <a:rPr lang="en-US" sz="1100" b="1"/>
              <a:t>degraded</a:t>
            </a:r>
          </a:p>
        </p:txBody>
      </p:sp>
      <p:sp>
        <p:nvSpPr>
          <p:cNvPr id="18467" name="Text Box 170"/>
          <p:cNvSpPr txBox="1">
            <a:spLocks noChangeArrowheads="1"/>
          </p:cNvSpPr>
          <p:nvPr/>
        </p:nvSpPr>
        <p:spPr bwMode="auto">
          <a:xfrm>
            <a:off x="5035550" y="5821363"/>
            <a:ext cx="1309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Hydrolyzed to free</a:t>
            </a:r>
          </a:p>
          <a:p>
            <a:r>
              <a:rPr lang="en-US" sz="1100" b="1"/>
              <a:t>amino acids</a:t>
            </a:r>
          </a:p>
        </p:txBody>
      </p:sp>
      <p:sp>
        <p:nvSpPr>
          <p:cNvPr id="18468" name="Text Box 171"/>
          <p:cNvSpPr txBox="1">
            <a:spLocks noChangeArrowheads="1"/>
          </p:cNvSpPr>
          <p:nvPr/>
        </p:nvSpPr>
        <p:spPr bwMode="auto">
          <a:xfrm>
            <a:off x="3194050" y="5465763"/>
            <a:ext cx="473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Heme</a:t>
            </a:r>
          </a:p>
        </p:txBody>
      </p:sp>
      <p:sp>
        <p:nvSpPr>
          <p:cNvPr id="18469" name="Text Box 172"/>
          <p:cNvSpPr txBox="1">
            <a:spLocks noChangeArrowheads="1"/>
          </p:cNvSpPr>
          <p:nvPr/>
        </p:nvSpPr>
        <p:spPr bwMode="auto">
          <a:xfrm>
            <a:off x="2368550" y="5808663"/>
            <a:ext cx="727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Biliverdin</a:t>
            </a:r>
          </a:p>
        </p:txBody>
      </p:sp>
      <p:sp>
        <p:nvSpPr>
          <p:cNvPr id="18470" name="Text Box 173"/>
          <p:cNvSpPr txBox="1">
            <a:spLocks noChangeArrowheads="1"/>
          </p:cNvSpPr>
          <p:nvPr/>
        </p:nvSpPr>
        <p:spPr bwMode="auto">
          <a:xfrm>
            <a:off x="2393950" y="6049963"/>
            <a:ext cx="6572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Bilirubin</a:t>
            </a:r>
          </a:p>
        </p:txBody>
      </p:sp>
      <p:sp>
        <p:nvSpPr>
          <p:cNvPr id="18471" name="Text Box 174"/>
          <p:cNvSpPr txBox="1">
            <a:spLocks noChangeArrowheads="1"/>
          </p:cNvSpPr>
          <p:nvPr/>
        </p:nvSpPr>
        <p:spPr bwMode="auto">
          <a:xfrm>
            <a:off x="2520950" y="6329363"/>
            <a:ext cx="3476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Bile</a:t>
            </a:r>
          </a:p>
        </p:txBody>
      </p:sp>
      <p:sp>
        <p:nvSpPr>
          <p:cNvPr id="18472" name="Text Box 175"/>
          <p:cNvSpPr txBox="1">
            <a:spLocks noChangeArrowheads="1"/>
          </p:cNvSpPr>
          <p:nvPr/>
        </p:nvSpPr>
        <p:spPr bwMode="auto">
          <a:xfrm>
            <a:off x="2457450" y="6596063"/>
            <a:ext cx="4889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Feces</a:t>
            </a:r>
          </a:p>
        </p:txBody>
      </p:sp>
      <p:sp>
        <p:nvSpPr>
          <p:cNvPr id="18473" name="Text Box 176"/>
          <p:cNvSpPr txBox="1">
            <a:spLocks noChangeArrowheads="1"/>
          </p:cNvSpPr>
          <p:nvPr/>
        </p:nvSpPr>
        <p:spPr bwMode="auto">
          <a:xfrm>
            <a:off x="3079750" y="6126163"/>
            <a:ext cx="6127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Storage</a:t>
            </a:r>
          </a:p>
        </p:txBody>
      </p:sp>
      <p:sp>
        <p:nvSpPr>
          <p:cNvPr id="18474" name="Text Box 177"/>
          <p:cNvSpPr txBox="1">
            <a:spLocks noChangeArrowheads="1"/>
          </p:cNvSpPr>
          <p:nvPr/>
        </p:nvSpPr>
        <p:spPr bwMode="auto">
          <a:xfrm>
            <a:off x="3917950" y="6126163"/>
            <a:ext cx="5127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Reuse</a:t>
            </a:r>
          </a:p>
        </p:txBody>
      </p:sp>
      <p:sp>
        <p:nvSpPr>
          <p:cNvPr id="18475" name="Text Box 178"/>
          <p:cNvSpPr txBox="1">
            <a:spLocks noChangeArrowheads="1"/>
          </p:cNvSpPr>
          <p:nvPr/>
        </p:nvSpPr>
        <p:spPr bwMode="auto">
          <a:xfrm>
            <a:off x="4381500" y="6126163"/>
            <a:ext cx="10144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Loss by</a:t>
            </a:r>
          </a:p>
          <a:p>
            <a:r>
              <a:rPr lang="en-US" sz="1100" b="1"/>
              <a:t>menstruation,</a:t>
            </a:r>
          </a:p>
          <a:p>
            <a:r>
              <a:rPr lang="en-US" sz="1100" b="1"/>
              <a:t>injury, etc.</a:t>
            </a:r>
          </a:p>
        </p:txBody>
      </p:sp>
      <p:sp>
        <p:nvSpPr>
          <p:cNvPr id="18476" name="Text Box 179"/>
          <p:cNvSpPr txBox="1">
            <a:spLocks noChangeArrowheads="1"/>
          </p:cNvSpPr>
          <p:nvPr/>
        </p:nvSpPr>
        <p:spPr bwMode="auto">
          <a:xfrm>
            <a:off x="5353050" y="5465763"/>
            <a:ext cx="5334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Globin</a:t>
            </a:r>
          </a:p>
        </p:txBody>
      </p:sp>
      <p:sp>
        <p:nvSpPr>
          <p:cNvPr id="18477" name="Text Box 180"/>
          <p:cNvSpPr txBox="1">
            <a:spLocks noChangeArrowheads="1"/>
          </p:cNvSpPr>
          <p:nvPr/>
        </p:nvSpPr>
        <p:spPr bwMode="auto">
          <a:xfrm>
            <a:off x="3979863" y="5805488"/>
            <a:ext cx="35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Iron</a:t>
            </a:r>
          </a:p>
        </p:txBody>
      </p:sp>
      <p:pic>
        <p:nvPicPr>
          <p:cNvPr id="18478" name="Picture 184" descr="sal03717_18_09_arrow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9288" y="582613"/>
            <a:ext cx="109696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79" name="Picture 185" descr="sal03717_18_09_arrow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9588" y="719138"/>
            <a:ext cx="47783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80" name="Picture 186" descr="sal03717_18_09_arrow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95688" y="4452938"/>
            <a:ext cx="14922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81" name="Picture 187" descr="sal03717_18_09_arrow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51488" y="3487738"/>
            <a:ext cx="8223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82" name="Picture 188" descr="sal03717_18_09_arrow0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83313" y="1525588"/>
            <a:ext cx="3810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Z:\Graphics\Powerpoint\MH_DCM\MH_DCM-TEXTEDIT PROJECTS\SALADIN 7e\Final files\chapt18\chapt18_labeled\Line\sal03717_t18_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1552575"/>
            <a:ext cx="87090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18.5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18.13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701675" y="511175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4580" name="Picture 4" descr="sal03717_18_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84225"/>
            <a:ext cx="8629650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7064375" y="2563813"/>
            <a:ext cx="19986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2500" b="1"/>
              <a:t>Antibodies </a:t>
            </a:r>
            <a:br>
              <a:rPr lang="en-US" sz="2500" b="1"/>
            </a:br>
            <a:r>
              <a:rPr lang="en-US" sz="2500" b="1"/>
              <a:t>(agglutinins)</a:t>
            </a:r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 flipH="1">
            <a:off x="4221163" y="2719388"/>
            <a:ext cx="2500312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3" name="Freeform 11"/>
          <p:cNvSpPr>
            <a:spLocks/>
          </p:cNvSpPr>
          <p:nvPr/>
        </p:nvSpPr>
        <p:spPr bwMode="auto">
          <a:xfrm>
            <a:off x="5140325" y="2719388"/>
            <a:ext cx="1814513" cy="1743075"/>
          </a:xfrm>
          <a:custGeom>
            <a:avLst/>
            <a:gdLst>
              <a:gd name="T0" fmla="*/ 0 w 1143"/>
              <a:gd name="T1" fmla="*/ 2147483647 h 1098"/>
              <a:gd name="T2" fmla="*/ 2147483647 w 1143"/>
              <a:gd name="T3" fmla="*/ 0 h 1098"/>
              <a:gd name="T4" fmla="*/ 2147483647 w 1143"/>
              <a:gd name="T5" fmla="*/ 0 h 1098"/>
              <a:gd name="T6" fmla="*/ 0 60000 65536"/>
              <a:gd name="T7" fmla="*/ 0 60000 65536"/>
              <a:gd name="T8" fmla="*/ 0 60000 65536"/>
              <a:gd name="T9" fmla="*/ 0 w 1143"/>
              <a:gd name="T10" fmla="*/ 0 h 1098"/>
              <a:gd name="T11" fmla="*/ 1143 w 1143"/>
              <a:gd name="T12" fmla="*/ 1098 h 10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3" h="1098">
                <a:moveTo>
                  <a:pt x="0" y="1098"/>
                </a:moveTo>
                <a:lnTo>
                  <a:pt x="996" y="0"/>
                </a:lnTo>
                <a:lnTo>
                  <a:pt x="1143" y="0"/>
                </a:lnTo>
              </a:path>
            </a:pathLst>
          </a:custGeom>
          <a:noFill/>
          <a:ln w="317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 flipH="1">
            <a:off x="4221163" y="2719388"/>
            <a:ext cx="2500312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Freeform 11"/>
          <p:cNvSpPr>
            <a:spLocks/>
          </p:cNvSpPr>
          <p:nvPr/>
        </p:nvSpPr>
        <p:spPr bwMode="auto">
          <a:xfrm>
            <a:off x="5140325" y="2719388"/>
            <a:ext cx="1814513" cy="1743075"/>
          </a:xfrm>
          <a:custGeom>
            <a:avLst/>
            <a:gdLst>
              <a:gd name="T0" fmla="*/ 0 w 1143"/>
              <a:gd name="T1" fmla="*/ 2147483647 h 1098"/>
              <a:gd name="T2" fmla="*/ 2147483647 w 1143"/>
              <a:gd name="T3" fmla="*/ 0 h 1098"/>
              <a:gd name="T4" fmla="*/ 2147483647 w 1143"/>
              <a:gd name="T5" fmla="*/ 0 h 1098"/>
              <a:gd name="T6" fmla="*/ 0 60000 65536"/>
              <a:gd name="T7" fmla="*/ 0 60000 65536"/>
              <a:gd name="T8" fmla="*/ 0 60000 65536"/>
              <a:gd name="T9" fmla="*/ 0 w 1143"/>
              <a:gd name="T10" fmla="*/ 0 h 1098"/>
              <a:gd name="T11" fmla="*/ 1143 w 1143"/>
              <a:gd name="T12" fmla="*/ 1098 h 10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43" h="1098">
                <a:moveTo>
                  <a:pt x="0" y="1098"/>
                </a:moveTo>
                <a:lnTo>
                  <a:pt x="996" y="0"/>
                </a:lnTo>
                <a:lnTo>
                  <a:pt x="1143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18.16</a:t>
            </a:r>
          </a:p>
        </p:txBody>
      </p:sp>
      <p:pic>
        <p:nvPicPr>
          <p:cNvPr id="27651" name="Picture 254" descr="\\172.16.3.215\data4\Graphics\Powerpoint\MH_DCM\MH_DCM-TEXTEDIT PROJECTS\SALADIN 7e\Processed files\chapt18\chapt18_textedit\jpg\sal03717_18_16.jpg"/>
          <p:cNvPicPr>
            <a:picLocks noChangeAspect="1" noChangeArrowheads="1"/>
          </p:cNvPicPr>
          <p:nvPr/>
        </p:nvPicPr>
        <p:blipFill>
          <a:blip r:embed="rId3"/>
          <a:srcRect l="1659"/>
          <a:stretch>
            <a:fillRect/>
          </a:stretch>
        </p:blipFill>
        <p:spPr bwMode="auto">
          <a:xfrm>
            <a:off x="166688" y="725488"/>
            <a:ext cx="828357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622300" y="503238"/>
            <a:ext cx="7740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27653" name="TextBox 348"/>
          <p:cNvSpPr txBox="1">
            <a:spLocks noChangeArrowheads="1"/>
          </p:cNvSpPr>
          <p:nvPr/>
        </p:nvSpPr>
        <p:spPr bwMode="auto">
          <a:xfrm>
            <a:off x="2016125" y="2468563"/>
            <a:ext cx="8763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Rh– mother</a:t>
            </a:r>
          </a:p>
        </p:txBody>
      </p:sp>
      <p:sp>
        <p:nvSpPr>
          <p:cNvPr id="27654" name="TextBox 349"/>
          <p:cNvSpPr txBox="1">
            <a:spLocks noChangeArrowheads="1"/>
          </p:cNvSpPr>
          <p:nvPr/>
        </p:nvSpPr>
        <p:spPr bwMode="auto">
          <a:xfrm>
            <a:off x="5343525" y="4538663"/>
            <a:ext cx="6810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Anti-D</a:t>
            </a:r>
          </a:p>
          <a:p>
            <a:pPr algn="l"/>
            <a:r>
              <a:rPr lang="en-US" sz="1100" b="1"/>
              <a:t>antibody</a:t>
            </a:r>
          </a:p>
        </p:txBody>
      </p:sp>
      <p:sp>
        <p:nvSpPr>
          <p:cNvPr id="27655" name="TextBox 350"/>
          <p:cNvSpPr txBox="1">
            <a:spLocks noChangeArrowheads="1"/>
          </p:cNvSpPr>
          <p:nvPr/>
        </p:nvSpPr>
        <p:spPr bwMode="auto">
          <a:xfrm>
            <a:off x="8251825" y="3954463"/>
            <a:ext cx="7381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Second</a:t>
            </a:r>
          </a:p>
          <a:p>
            <a:pPr algn="l"/>
            <a:r>
              <a:rPr lang="en-US" sz="1100" b="1"/>
              <a:t>Rh+ fetus</a:t>
            </a:r>
          </a:p>
        </p:txBody>
      </p:sp>
      <p:sp>
        <p:nvSpPr>
          <p:cNvPr id="27656" name="TextBox 351"/>
          <p:cNvSpPr txBox="1">
            <a:spLocks noChangeArrowheads="1"/>
          </p:cNvSpPr>
          <p:nvPr/>
        </p:nvSpPr>
        <p:spPr bwMode="auto">
          <a:xfrm>
            <a:off x="2765425" y="3725863"/>
            <a:ext cx="5937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Rh</a:t>
            </a:r>
          </a:p>
          <a:p>
            <a:pPr algn="l"/>
            <a:r>
              <a:rPr lang="en-US" sz="1100" b="1"/>
              <a:t>antigen</a:t>
            </a:r>
          </a:p>
        </p:txBody>
      </p:sp>
      <p:sp>
        <p:nvSpPr>
          <p:cNvPr id="27657" name="TextBox 352"/>
          <p:cNvSpPr txBox="1">
            <a:spLocks noChangeArrowheads="1"/>
          </p:cNvSpPr>
          <p:nvPr/>
        </p:nvSpPr>
        <p:spPr bwMode="auto">
          <a:xfrm>
            <a:off x="2765425" y="4170363"/>
            <a:ext cx="738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Rh+ fetus</a:t>
            </a:r>
          </a:p>
        </p:txBody>
      </p:sp>
      <p:sp>
        <p:nvSpPr>
          <p:cNvPr id="27658" name="TextBox 353"/>
          <p:cNvSpPr txBox="1">
            <a:spLocks noChangeArrowheads="1"/>
          </p:cNvSpPr>
          <p:nvPr/>
        </p:nvSpPr>
        <p:spPr bwMode="auto">
          <a:xfrm>
            <a:off x="2765425" y="4449763"/>
            <a:ext cx="539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Uterus</a:t>
            </a:r>
          </a:p>
        </p:txBody>
      </p:sp>
      <p:sp>
        <p:nvSpPr>
          <p:cNvPr id="27659" name="TextBox 354"/>
          <p:cNvSpPr txBox="1">
            <a:spLocks noChangeArrowheads="1"/>
          </p:cNvSpPr>
          <p:nvPr/>
        </p:nvSpPr>
        <p:spPr bwMode="auto">
          <a:xfrm>
            <a:off x="6270625" y="6138863"/>
            <a:ext cx="16049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(c) Second pregnancy</a:t>
            </a:r>
          </a:p>
        </p:txBody>
      </p:sp>
      <p:sp>
        <p:nvSpPr>
          <p:cNvPr id="27660" name="TextBox 355"/>
          <p:cNvSpPr txBox="1">
            <a:spLocks noChangeArrowheads="1"/>
          </p:cNvSpPr>
          <p:nvPr/>
        </p:nvSpPr>
        <p:spPr bwMode="auto">
          <a:xfrm>
            <a:off x="3502025" y="6138863"/>
            <a:ext cx="1800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(b) Between pregnancies</a:t>
            </a:r>
          </a:p>
        </p:txBody>
      </p:sp>
      <p:sp>
        <p:nvSpPr>
          <p:cNvPr id="27661" name="TextBox 356"/>
          <p:cNvSpPr txBox="1">
            <a:spLocks noChangeArrowheads="1"/>
          </p:cNvSpPr>
          <p:nvPr/>
        </p:nvSpPr>
        <p:spPr bwMode="auto">
          <a:xfrm>
            <a:off x="771525" y="6138863"/>
            <a:ext cx="13604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(a) First pregnancy</a:t>
            </a:r>
          </a:p>
        </p:txBody>
      </p:sp>
      <p:sp>
        <p:nvSpPr>
          <p:cNvPr id="27662" name="TextBox 357"/>
          <p:cNvSpPr txBox="1">
            <a:spLocks noChangeArrowheads="1"/>
          </p:cNvSpPr>
          <p:nvPr/>
        </p:nvSpPr>
        <p:spPr bwMode="auto">
          <a:xfrm>
            <a:off x="2765425" y="4729163"/>
            <a:ext cx="96996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Amniotic sac</a:t>
            </a:r>
          </a:p>
          <a:p>
            <a:pPr algn="l"/>
            <a:r>
              <a:rPr lang="en-US" sz="1100" b="1"/>
              <a:t>and chorion</a:t>
            </a:r>
          </a:p>
        </p:txBody>
      </p:sp>
      <p:sp>
        <p:nvSpPr>
          <p:cNvPr id="27663" name="TextBox 358"/>
          <p:cNvSpPr txBox="1">
            <a:spLocks noChangeArrowheads="1"/>
          </p:cNvSpPr>
          <p:nvPr/>
        </p:nvSpPr>
        <p:spPr bwMode="auto">
          <a:xfrm>
            <a:off x="2784475" y="5148263"/>
            <a:ext cx="673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Placenta</a:t>
            </a:r>
          </a:p>
        </p:txBody>
      </p:sp>
      <p:pic>
        <p:nvPicPr>
          <p:cNvPr id="27664" name="Picture 30" descr="\\172.16.3.215\data4\Graphics\Powerpoint\MH_DCM\MH_DCM-TEXTEDIT PROJECTS\SALADIN 7e\Processed files\chapt18\chapt18_textedit\png\sal03717_18_16_arrow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3849688"/>
            <a:ext cx="51435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31" descr="\\172.16.3.215\data4\Graphics\Powerpoint\MH_DCM\MH_DCM-TEXTEDIT PROJECTS\SALADIN 7e\Processed files\chapt18\chapt18_textedit\png\sal03717_18_16_arrow0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8588" y="4073525"/>
            <a:ext cx="11572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6" name="Line 263"/>
          <p:cNvSpPr>
            <a:spLocks noChangeShapeType="1"/>
          </p:cNvSpPr>
          <p:nvPr/>
        </p:nvSpPr>
        <p:spPr bwMode="auto">
          <a:xfrm flipH="1">
            <a:off x="2547938" y="4532313"/>
            <a:ext cx="1746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7" name="Line 265"/>
          <p:cNvSpPr>
            <a:spLocks noChangeShapeType="1"/>
          </p:cNvSpPr>
          <p:nvPr/>
        </p:nvSpPr>
        <p:spPr bwMode="auto">
          <a:xfrm flipH="1">
            <a:off x="2357438" y="4246563"/>
            <a:ext cx="3651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8" name="Line 267"/>
          <p:cNvSpPr>
            <a:spLocks noChangeShapeType="1"/>
          </p:cNvSpPr>
          <p:nvPr/>
        </p:nvSpPr>
        <p:spPr bwMode="auto">
          <a:xfrm flipH="1">
            <a:off x="1404938" y="3795713"/>
            <a:ext cx="13176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9" name="Line 268"/>
          <p:cNvSpPr>
            <a:spLocks noChangeShapeType="1"/>
          </p:cNvSpPr>
          <p:nvPr/>
        </p:nvSpPr>
        <p:spPr bwMode="auto">
          <a:xfrm flipH="1">
            <a:off x="2293938" y="4814888"/>
            <a:ext cx="4286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0" name="Freeform 269"/>
          <p:cNvSpPr>
            <a:spLocks/>
          </p:cNvSpPr>
          <p:nvPr/>
        </p:nvSpPr>
        <p:spPr bwMode="auto">
          <a:xfrm>
            <a:off x="1414463" y="4364038"/>
            <a:ext cx="1327150" cy="873125"/>
          </a:xfrm>
          <a:custGeom>
            <a:avLst/>
            <a:gdLst>
              <a:gd name="T0" fmla="*/ 2147483647 w 836"/>
              <a:gd name="T1" fmla="*/ 2147483647 h 550"/>
              <a:gd name="T2" fmla="*/ 2147483647 w 836"/>
              <a:gd name="T3" fmla="*/ 2147483647 h 550"/>
              <a:gd name="T4" fmla="*/ 0 w 836"/>
              <a:gd name="T5" fmla="*/ 0 h 550"/>
              <a:gd name="T6" fmla="*/ 0 60000 65536"/>
              <a:gd name="T7" fmla="*/ 0 60000 65536"/>
              <a:gd name="T8" fmla="*/ 0 60000 65536"/>
              <a:gd name="T9" fmla="*/ 0 w 836"/>
              <a:gd name="T10" fmla="*/ 0 h 550"/>
              <a:gd name="T11" fmla="*/ 836 w 836"/>
              <a:gd name="T12" fmla="*/ 550 h 5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6" h="550">
                <a:moveTo>
                  <a:pt x="836" y="550"/>
                </a:moveTo>
                <a:lnTo>
                  <a:pt x="278" y="55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1" name="Line 270"/>
          <p:cNvSpPr>
            <a:spLocks noChangeShapeType="1"/>
          </p:cNvSpPr>
          <p:nvPr/>
        </p:nvSpPr>
        <p:spPr bwMode="auto">
          <a:xfrm>
            <a:off x="4598988" y="4627563"/>
            <a:ext cx="6953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2" name="Line 272"/>
          <p:cNvSpPr>
            <a:spLocks noChangeShapeType="1"/>
          </p:cNvSpPr>
          <p:nvPr/>
        </p:nvSpPr>
        <p:spPr bwMode="auto">
          <a:xfrm>
            <a:off x="7656513" y="4043363"/>
            <a:ext cx="5524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3" name="Line 263"/>
          <p:cNvSpPr>
            <a:spLocks noChangeShapeType="1"/>
          </p:cNvSpPr>
          <p:nvPr/>
        </p:nvSpPr>
        <p:spPr bwMode="auto">
          <a:xfrm flipH="1">
            <a:off x="2547938" y="4532313"/>
            <a:ext cx="174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4" name="Line 265"/>
          <p:cNvSpPr>
            <a:spLocks noChangeShapeType="1"/>
          </p:cNvSpPr>
          <p:nvPr/>
        </p:nvSpPr>
        <p:spPr bwMode="auto">
          <a:xfrm flipH="1">
            <a:off x="2357438" y="4246563"/>
            <a:ext cx="365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5" name="Line 267"/>
          <p:cNvSpPr>
            <a:spLocks noChangeShapeType="1"/>
          </p:cNvSpPr>
          <p:nvPr/>
        </p:nvSpPr>
        <p:spPr bwMode="auto">
          <a:xfrm flipH="1">
            <a:off x="1404938" y="3795713"/>
            <a:ext cx="1317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6" name="Line 268"/>
          <p:cNvSpPr>
            <a:spLocks noChangeShapeType="1"/>
          </p:cNvSpPr>
          <p:nvPr/>
        </p:nvSpPr>
        <p:spPr bwMode="auto">
          <a:xfrm flipH="1">
            <a:off x="2293938" y="4814888"/>
            <a:ext cx="4286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7" name="Freeform 269"/>
          <p:cNvSpPr>
            <a:spLocks/>
          </p:cNvSpPr>
          <p:nvPr/>
        </p:nvSpPr>
        <p:spPr bwMode="auto">
          <a:xfrm>
            <a:off x="1414463" y="4364038"/>
            <a:ext cx="1327150" cy="873125"/>
          </a:xfrm>
          <a:custGeom>
            <a:avLst/>
            <a:gdLst>
              <a:gd name="T0" fmla="*/ 2147483647 w 836"/>
              <a:gd name="T1" fmla="*/ 2147483647 h 550"/>
              <a:gd name="T2" fmla="*/ 2147483647 w 836"/>
              <a:gd name="T3" fmla="*/ 2147483647 h 550"/>
              <a:gd name="T4" fmla="*/ 0 w 836"/>
              <a:gd name="T5" fmla="*/ 0 h 550"/>
              <a:gd name="T6" fmla="*/ 0 60000 65536"/>
              <a:gd name="T7" fmla="*/ 0 60000 65536"/>
              <a:gd name="T8" fmla="*/ 0 60000 65536"/>
              <a:gd name="T9" fmla="*/ 0 w 836"/>
              <a:gd name="T10" fmla="*/ 0 h 550"/>
              <a:gd name="T11" fmla="*/ 836 w 836"/>
              <a:gd name="T12" fmla="*/ 550 h 5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6" h="550">
                <a:moveTo>
                  <a:pt x="836" y="550"/>
                </a:moveTo>
                <a:lnTo>
                  <a:pt x="278" y="55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8" name="Line 270"/>
          <p:cNvSpPr>
            <a:spLocks noChangeShapeType="1"/>
          </p:cNvSpPr>
          <p:nvPr/>
        </p:nvSpPr>
        <p:spPr bwMode="auto">
          <a:xfrm>
            <a:off x="4598988" y="4627563"/>
            <a:ext cx="6953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9" name="Line 272"/>
          <p:cNvSpPr>
            <a:spLocks noChangeShapeType="1"/>
          </p:cNvSpPr>
          <p:nvPr/>
        </p:nvSpPr>
        <p:spPr bwMode="auto">
          <a:xfrm>
            <a:off x="7656513" y="4043363"/>
            <a:ext cx="5524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18.17</a:t>
            </a:r>
          </a:p>
        </p:txBody>
      </p:sp>
      <p:pic>
        <p:nvPicPr>
          <p:cNvPr id="28675" name="Picture 29" descr="sal03717_18_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7275" y="388938"/>
            <a:ext cx="702945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701675" y="160338"/>
            <a:ext cx="7740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701675" y="6427788"/>
            <a:ext cx="7740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©SIU/Science Source</a:t>
            </a:r>
          </a:p>
        </p:txBody>
      </p:sp>
      <p:grpSp>
        <p:nvGrpSpPr>
          <p:cNvPr id="28678" name="Group 26"/>
          <p:cNvGrpSpPr>
            <a:grpSpLocks/>
          </p:cNvGrpSpPr>
          <p:nvPr/>
        </p:nvGrpSpPr>
        <p:grpSpPr bwMode="auto">
          <a:xfrm>
            <a:off x="4416425" y="6132513"/>
            <a:ext cx="2316163" cy="117475"/>
            <a:chOff x="4202113" y="6075363"/>
            <a:chExt cx="2316162" cy="117475"/>
          </a:xfrm>
        </p:grpSpPr>
        <p:sp>
          <p:nvSpPr>
            <p:cNvPr id="28688" name="Line 10"/>
            <p:cNvSpPr>
              <a:spLocks noChangeShapeType="1"/>
            </p:cNvSpPr>
            <p:nvPr/>
          </p:nvSpPr>
          <p:spPr bwMode="auto">
            <a:xfrm flipV="1">
              <a:off x="4202113" y="6075363"/>
              <a:ext cx="0" cy="1174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89" name="Line 11"/>
            <p:cNvSpPr>
              <a:spLocks noChangeShapeType="1"/>
            </p:cNvSpPr>
            <p:nvPr/>
          </p:nvSpPr>
          <p:spPr bwMode="auto">
            <a:xfrm>
              <a:off x="6518275" y="6075363"/>
              <a:ext cx="0" cy="1174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90" name="Line 12"/>
            <p:cNvSpPr>
              <a:spLocks noChangeShapeType="1"/>
            </p:cNvSpPr>
            <p:nvPr/>
          </p:nvSpPr>
          <p:spPr bwMode="auto">
            <a:xfrm>
              <a:off x="4202113" y="6135688"/>
              <a:ext cx="231616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679" name="Text Box 26"/>
          <p:cNvSpPr txBox="1">
            <a:spLocks noChangeArrowheads="1"/>
          </p:cNvSpPr>
          <p:nvPr/>
        </p:nvSpPr>
        <p:spPr bwMode="auto">
          <a:xfrm>
            <a:off x="7000875" y="2166938"/>
            <a:ext cx="9334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b="1"/>
              <a:t>Nucleus</a:t>
            </a:r>
          </a:p>
        </p:txBody>
      </p:sp>
      <p:sp>
        <p:nvSpPr>
          <p:cNvPr id="28680" name="Text Box 27"/>
          <p:cNvSpPr txBox="1">
            <a:spLocks noChangeArrowheads="1"/>
          </p:cNvSpPr>
          <p:nvPr/>
        </p:nvSpPr>
        <p:spPr bwMode="auto">
          <a:xfrm>
            <a:off x="7000875" y="3640138"/>
            <a:ext cx="12827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b="1"/>
              <a:t>Lysosomes</a:t>
            </a:r>
          </a:p>
        </p:txBody>
      </p:sp>
      <p:sp>
        <p:nvSpPr>
          <p:cNvPr id="28681" name="Text Box 28"/>
          <p:cNvSpPr txBox="1">
            <a:spLocks noChangeArrowheads="1"/>
          </p:cNvSpPr>
          <p:nvPr/>
        </p:nvSpPr>
        <p:spPr bwMode="auto">
          <a:xfrm>
            <a:off x="5340350" y="6224588"/>
            <a:ext cx="5889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b="1"/>
              <a:t>5 µm</a:t>
            </a:r>
          </a:p>
        </p:txBody>
      </p:sp>
      <p:sp>
        <p:nvSpPr>
          <p:cNvPr id="28682" name="Line 14"/>
          <p:cNvSpPr>
            <a:spLocks noChangeShapeType="1"/>
          </p:cNvSpPr>
          <p:nvPr/>
        </p:nvSpPr>
        <p:spPr bwMode="auto">
          <a:xfrm>
            <a:off x="5621338" y="2284413"/>
            <a:ext cx="129857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3" name="Line 16"/>
          <p:cNvSpPr>
            <a:spLocks noChangeShapeType="1"/>
          </p:cNvSpPr>
          <p:nvPr/>
        </p:nvSpPr>
        <p:spPr bwMode="auto">
          <a:xfrm flipH="1" flipV="1">
            <a:off x="5475288" y="3649663"/>
            <a:ext cx="1444625" cy="1206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4" name="Line 18"/>
          <p:cNvSpPr>
            <a:spLocks noChangeShapeType="1"/>
          </p:cNvSpPr>
          <p:nvPr/>
        </p:nvSpPr>
        <p:spPr bwMode="auto">
          <a:xfrm flipH="1">
            <a:off x="6191250" y="3770313"/>
            <a:ext cx="728663" cy="4191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5" name="Line 14"/>
          <p:cNvSpPr>
            <a:spLocks noChangeShapeType="1"/>
          </p:cNvSpPr>
          <p:nvPr/>
        </p:nvSpPr>
        <p:spPr bwMode="auto">
          <a:xfrm>
            <a:off x="5621338" y="2284413"/>
            <a:ext cx="12985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6" name="Line 16"/>
          <p:cNvSpPr>
            <a:spLocks noChangeShapeType="1"/>
          </p:cNvSpPr>
          <p:nvPr/>
        </p:nvSpPr>
        <p:spPr bwMode="auto">
          <a:xfrm flipH="1" flipV="1">
            <a:off x="5475288" y="3649663"/>
            <a:ext cx="1444625" cy="1206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7" name="Line 18"/>
          <p:cNvSpPr>
            <a:spLocks noChangeShapeType="1"/>
          </p:cNvSpPr>
          <p:nvPr/>
        </p:nvSpPr>
        <p:spPr bwMode="auto">
          <a:xfrm flipH="1">
            <a:off x="6191250" y="3770313"/>
            <a:ext cx="728663" cy="419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Table 18.6a</a:t>
            </a:r>
          </a:p>
        </p:txBody>
      </p:sp>
      <p:pic>
        <p:nvPicPr>
          <p:cNvPr id="29699" name="Picture 5" descr="Z:\Graphics\Powerpoint\MH_DCM\MH_DCM-TEXTEDIT PROJECTS\SALADIN 7e\Final files\chapt18\chapt18_labeled\Photos\sal03717_t18_06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5313" y="215900"/>
            <a:ext cx="5413375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Z:\Graphics\Powerpoint\MH_DCM\MH_DCM-TEXTEDIT PROJECTS\SALADIN 7e\Final files\chapt18\chapt18_labeled\Photos\sal03717_t18_06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4450" y="128588"/>
            <a:ext cx="65151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Table 18.6b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18.18</a:t>
            </a:r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701675" y="220663"/>
            <a:ext cx="77406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1748" name="Picture 283" descr="sal03717_18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8788" y="446088"/>
            <a:ext cx="568642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Line 9"/>
          <p:cNvSpPr>
            <a:spLocks noChangeShapeType="1"/>
          </p:cNvSpPr>
          <p:nvPr/>
        </p:nvSpPr>
        <p:spPr bwMode="auto">
          <a:xfrm>
            <a:off x="3644900" y="1416050"/>
            <a:ext cx="2952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0" name="Line 10"/>
          <p:cNvSpPr>
            <a:spLocks noChangeShapeType="1"/>
          </p:cNvSpPr>
          <p:nvPr/>
        </p:nvSpPr>
        <p:spPr bwMode="auto">
          <a:xfrm>
            <a:off x="4443413" y="1416050"/>
            <a:ext cx="2587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1" name="Line 11"/>
          <p:cNvSpPr>
            <a:spLocks noChangeShapeType="1"/>
          </p:cNvSpPr>
          <p:nvPr/>
        </p:nvSpPr>
        <p:spPr bwMode="auto">
          <a:xfrm>
            <a:off x="5208588" y="1416050"/>
            <a:ext cx="2095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2" name="Line 12"/>
          <p:cNvSpPr>
            <a:spLocks noChangeShapeType="1"/>
          </p:cNvSpPr>
          <p:nvPr/>
        </p:nvSpPr>
        <p:spPr bwMode="auto">
          <a:xfrm>
            <a:off x="5926138" y="1416050"/>
            <a:ext cx="4413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3" name="Line 13"/>
          <p:cNvSpPr>
            <a:spLocks noChangeShapeType="1"/>
          </p:cNvSpPr>
          <p:nvPr/>
        </p:nvSpPr>
        <p:spPr bwMode="auto">
          <a:xfrm>
            <a:off x="3644900" y="2225675"/>
            <a:ext cx="2952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4" name="Line 14"/>
          <p:cNvSpPr>
            <a:spLocks noChangeShapeType="1"/>
          </p:cNvSpPr>
          <p:nvPr/>
        </p:nvSpPr>
        <p:spPr bwMode="auto">
          <a:xfrm>
            <a:off x="4462463" y="2219325"/>
            <a:ext cx="1651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5" name="Line 15"/>
          <p:cNvSpPr>
            <a:spLocks noChangeShapeType="1"/>
          </p:cNvSpPr>
          <p:nvPr/>
        </p:nvSpPr>
        <p:spPr bwMode="auto">
          <a:xfrm>
            <a:off x="5180013" y="2225675"/>
            <a:ext cx="2079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6" name="Line 16"/>
          <p:cNvSpPr>
            <a:spLocks noChangeShapeType="1"/>
          </p:cNvSpPr>
          <p:nvPr/>
        </p:nvSpPr>
        <p:spPr bwMode="auto">
          <a:xfrm>
            <a:off x="5964238" y="2225675"/>
            <a:ext cx="4413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7" name="Line 17"/>
          <p:cNvSpPr>
            <a:spLocks noChangeShapeType="1"/>
          </p:cNvSpPr>
          <p:nvPr/>
        </p:nvSpPr>
        <p:spPr bwMode="auto">
          <a:xfrm>
            <a:off x="3681413" y="3051175"/>
            <a:ext cx="2698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8" name="Line 18"/>
          <p:cNvSpPr>
            <a:spLocks noChangeShapeType="1"/>
          </p:cNvSpPr>
          <p:nvPr/>
        </p:nvSpPr>
        <p:spPr bwMode="auto">
          <a:xfrm>
            <a:off x="4487863" y="3051175"/>
            <a:ext cx="14605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9" name="Line 19"/>
          <p:cNvSpPr>
            <a:spLocks noChangeShapeType="1"/>
          </p:cNvSpPr>
          <p:nvPr/>
        </p:nvSpPr>
        <p:spPr bwMode="auto">
          <a:xfrm>
            <a:off x="5205413" y="3051175"/>
            <a:ext cx="1635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0" name="Line 20"/>
          <p:cNvSpPr>
            <a:spLocks noChangeShapeType="1"/>
          </p:cNvSpPr>
          <p:nvPr/>
        </p:nvSpPr>
        <p:spPr bwMode="auto">
          <a:xfrm>
            <a:off x="5918200" y="3051175"/>
            <a:ext cx="44926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1" name="Line 21"/>
          <p:cNvSpPr>
            <a:spLocks noChangeShapeType="1"/>
          </p:cNvSpPr>
          <p:nvPr/>
        </p:nvSpPr>
        <p:spPr bwMode="auto">
          <a:xfrm>
            <a:off x="3733800" y="3951288"/>
            <a:ext cx="4937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2" name="Line 22"/>
          <p:cNvSpPr>
            <a:spLocks noChangeShapeType="1"/>
          </p:cNvSpPr>
          <p:nvPr/>
        </p:nvSpPr>
        <p:spPr bwMode="auto">
          <a:xfrm>
            <a:off x="4791075" y="3951288"/>
            <a:ext cx="2651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3" name="Line 23"/>
          <p:cNvSpPr>
            <a:spLocks noChangeShapeType="1"/>
          </p:cNvSpPr>
          <p:nvPr/>
        </p:nvSpPr>
        <p:spPr bwMode="auto">
          <a:xfrm>
            <a:off x="5657850" y="3951288"/>
            <a:ext cx="7096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4" name="Line 24"/>
          <p:cNvSpPr>
            <a:spLocks noChangeShapeType="1"/>
          </p:cNvSpPr>
          <p:nvPr/>
        </p:nvSpPr>
        <p:spPr bwMode="auto">
          <a:xfrm>
            <a:off x="5630863" y="5440363"/>
            <a:ext cx="8477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5" name="Line 25"/>
          <p:cNvSpPr>
            <a:spLocks noChangeShapeType="1"/>
          </p:cNvSpPr>
          <p:nvPr/>
        </p:nvSpPr>
        <p:spPr bwMode="auto">
          <a:xfrm>
            <a:off x="3703638" y="5459413"/>
            <a:ext cx="1952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6" name="Line 26"/>
          <p:cNvSpPr>
            <a:spLocks noChangeShapeType="1"/>
          </p:cNvSpPr>
          <p:nvPr/>
        </p:nvSpPr>
        <p:spPr bwMode="auto">
          <a:xfrm>
            <a:off x="4551363" y="5440363"/>
            <a:ext cx="504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7" name="Line 27"/>
          <p:cNvSpPr>
            <a:spLocks noChangeShapeType="1"/>
          </p:cNvSpPr>
          <p:nvPr/>
        </p:nvSpPr>
        <p:spPr bwMode="auto">
          <a:xfrm flipV="1">
            <a:off x="2444750" y="1601788"/>
            <a:ext cx="747713" cy="16319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8" name="Line 28"/>
          <p:cNvSpPr>
            <a:spLocks noChangeShapeType="1"/>
          </p:cNvSpPr>
          <p:nvPr/>
        </p:nvSpPr>
        <p:spPr bwMode="auto">
          <a:xfrm flipV="1">
            <a:off x="2549525" y="2374900"/>
            <a:ext cx="609600" cy="922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9" name="Line 29"/>
          <p:cNvSpPr>
            <a:spLocks noChangeShapeType="1"/>
          </p:cNvSpPr>
          <p:nvPr/>
        </p:nvSpPr>
        <p:spPr bwMode="auto">
          <a:xfrm>
            <a:off x="2393950" y="4070350"/>
            <a:ext cx="750888" cy="11318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0" name="Freeform 30"/>
          <p:cNvSpPr>
            <a:spLocks/>
          </p:cNvSpPr>
          <p:nvPr/>
        </p:nvSpPr>
        <p:spPr bwMode="auto">
          <a:xfrm>
            <a:off x="2900363" y="3186113"/>
            <a:ext cx="295275" cy="657225"/>
          </a:xfrm>
          <a:custGeom>
            <a:avLst/>
            <a:gdLst>
              <a:gd name="T0" fmla="*/ 2147483647 w 186"/>
              <a:gd name="T1" fmla="*/ 0 h 414"/>
              <a:gd name="T2" fmla="*/ 0 w 186"/>
              <a:gd name="T3" fmla="*/ 2147483647 h 414"/>
              <a:gd name="T4" fmla="*/ 2147483647 w 186"/>
              <a:gd name="T5" fmla="*/ 2147483647 h 414"/>
              <a:gd name="T6" fmla="*/ 0 60000 65536"/>
              <a:gd name="T7" fmla="*/ 0 60000 65536"/>
              <a:gd name="T8" fmla="*/ 0 60000 65536"/>
              <a:gd name="T9" fmla="*/ 0 w 186"/>
              <a:gd name="T10" fmla="*/ 0 h 414"/>
              <a:gd name="T11" fmla="*/ 186 w 186"/>
              <a:gd name="T12" fmla="*/ 414 h 4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414">
                <a:moveTo>
                  <a:pt x="186" y="0"/>
                </a:moveTo>
                <a:lnTo>
                  <a:pt x="0" y="254"/>
                </a:lnTo>
                <a:lnTo>
                  <a:pt x="179" y="414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1" name="Line 31"/>
          <p:cNvSpPr>
            <a:spLocks noChangeShapeType="1"/>
          </p:cNvSpPr>
          <p:nvPr/>
        </p:nvSpPr>
        <p:spPr bwMode="auto">
          <a:xfrm>
            <a:off x="2636838" y="3589338"/>
            <a:ext cx="2635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2" name="Freeform 32"/>
          <p:cNvSpPr>
            <a:spLocks/>
          </p:cNvSpPr>
          <p:nvPr/>
        </p:nvSpPr>
        <p:spPr bwMode="auto">
          <a:xfrm>
            <a:off x="3113088" y="5168900"/>
            <a:ext cx="79375" cy="100013"/>
          </a:xfrm>
          <a:custGeom>
            <a:avLst/>
            <a:gdLst>
              <a:gd name="T0" fmla="*/ 2147483647 w 50"/>
              <a:gd name="T1" fmla="*/ 2147483647 h 63"/>
              <a:gd name="T2" fmla="*/ 2147483647 w 50"/>
              <a:gd name="T3" fmla="*/ 0 h 63"/>
              <a:gd name="T4" fmla="*/ 2147483647 w 50"/>
              <a:gd name="T5" fmla="*/ 0 h 63"/>
              <a:gd name="T6" fmla="*/ 2147483647 w 50"/>
              <a:gd name="T7" fmla="*/ 0 h 63"/>
              <a:gd name="T8" fmla="*/ 2147483647 w 50"/>
              <a:gd name="T9" fmla="*/ 2147483647 h 63"/>
              <a:gd name="T10" fmla="*/ 2147483647 w 50"/>
              <a:gd name="T11" fmla="*/ 2147483647 h 63"/>
              <a:gd name="T12" fmla="*/ 2147483647 w 50"/>
              <a:gd name="T13" fmla="*/ 2147483647 h 63"/>
              <a:gd name="T14" fmla="*/ 2147483647 w 50"/>
              <a:gd name="T15" fmla="*/ 2147483647 h 63"/>
              <a:gd name="T16" fmla="*/ 0 w 50"/>
              <a:gd name="T17" fmla="*/ 2147483647 h 63"/>
              <a:gd name="T18" fmla="*/ 0 w 50"/>
              <a:gd name="T19" fmla="*/ 2147483647 h 63"/>
              <a:gd name="T20" fmla="*/ 2147483647 w 50"/>
              <a:gd name="T21" fmla="*/ 2147483647 h 6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63"/>
              <a:gd name="T35" fmla="*/ 50 w 50"/>
              <a:gd name="T36" fmla="*/ 63 h 6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63">
                <a:moveTo>
                  <a:pt x="20" y="21"/>
                </a:moveTo>
                <a:lnTo>
                  <a:pt x="31" y="0"/>
                </a:lnTo>
                <a:lnTo>
                  <a:pt x="40" y="28"/>
                </a:lnTo>
                <a:lnTo>
                  <a:pt x="50" y="63"/>
                </a:lnTo>
                <a:lnTo>
                  <a:pt x="22" y="40"/>
                </a:lnTo>
                <a:lnTo>
                  <a:pt x="0" y="23"/>
                </a:lnTo>
                <a:lnTo>
                  <a:pt x="0" y="21"/>
                </a:lnTo>
                <a:lnTo>
                  <a:pt x="20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3" name="Freeform 33"/>
          <p:cNvSpPr>
            <a:spLocks/>
          </p:cNvSpPr>
          <p:nvPr/>
        </p:nvSpPr>
        <p:spPr bwMode="auto">
          <a:xfrm>
            <a:off x="3863975" y="5429250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2147483647 w 62"/>
              <a:gd name="T5" fmla="*/ 0 h 38"/>
              <a:gd name="T6" fmla="*/ 2147483647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2147483647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2" y="19"/>
                </a:moveTo>
                <a:lnTo>
                  <a:pt x="0" y="0"/>
                </a:lnTo>
                <a:lnTo>
                  <a:pt x="1" y="0"/>
                </a:lnTo>
                <a:lnTo>
                  <a:pt x="27" y="8"/>
                </a:lnTo>
                <a:lnTo>
                  <a:pt x="62" y="19"/>
                </a:lnTo>
                <a:lnTo>
                  <a:pt x="27" y="29"/>
                </a:lnTo>
                <a:lnTo>
                  <a:pt x="1" y="38"/>
                </a:lnTo>
                <a:lnTo>
                  <a:pt x="0" y="36"/>
                </a:lnTo>
                <a:lnTo>
                  <a:pt x="12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4" name="Freeform 34"/>
          <p:cNvSpPr>
            <a:spLocks/>
          </p:cNvSpPr>
          <p:nvPr/>
        </p:nvSpPr>
        <p:spPr bwMode="auto">
          <a:xfrm>
            <a:off x="5014913" y="5407025"/>
            <a:ext cx="100012" cy="60325"/>
          </a:xfrm>
          <a:custGeom>
            <a:avLst/>
            <a:gdLst>
              <a:gd name="T0" fmla="*/ 2147483647 w 63"/>
              <a:gd name="T1" fmla="*/ 2147483647 h 38"/>
              <a:gd name="T2" fmla="*/ 0 w 63"/>
              <a:gd name="T3" fmla="*/ 2147483647 h 38"/>
              <a:gd name="T4" fmla="*/ 0 w 63"/>
              <a:gd name="T5" fmla="*/ 0 h 38"/>
              <a:gd name="T6" fmla="*/ 0 w 63"/>
              <a:gd name="T7" fmla="*/ 0 h 38"/>
              <a:gd name="T8" fmla="*/ 2147483647 w 63"/>
              <a:gd name="T9" fmla="*/ 2147483647 h 38"/>
              <a:gd name="T10" fmla="*/ 2147483647 w 63"/>
              <a:gd name="T11" fmla="*/ 2147483647 h 38"/>
              <a:gd name="T12" fmla="*/ 2147483647 w 63"/>
              <a:gd name="T13" fmla="*/ 2147483647 h 38"/>
              <a:gd name="T14" fmla="*/ 2147483647 w 63"/>
              <a:gd name="T15" fmla="*/ 2147483647 h 38"/>
              <a:gd name="T16" fmla="*/ 0 w 63"/>
              <a:gd name="T17" fmla="*/ 2147483647 h 38"/>
              <a:gd name="T18" fmla="*/ 0 w 63"/>
              <a:gd name="T19" fmla="*/ 2147483647 h 38"/>
              <a:gd name="T20" fmla="*/ 2147483647 w 63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"/>
              <a:gd name="T34" fmla="*/ 0 h 38"/>
              <a:gd name="T35" fmla="*/ 63 w 63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" h="38">
                <a:moveTo>
                  <a:pt x="10" y="19"/>
                </a:moveTo>
                <a:lnTo>
                  <a:pt x="0" y="2"/>
                </a:lnTo>
                <a:lnTo>
                  <a:pt x="0" y="0"/>
                </a:lnTo>
                <a:lnTo>
                  <a:pt x="28" y="9"/>
                </a:lnTo>
                <a:lnTo>
                  <a:pt x="63" y="19"/>
                </a:lnTo>
                <a:lnTo>
                  <a:pt x="28" y="29"/>
                </a:lnTo>
                <a:lnTo>
                  <a:pt x="0" y="38"/>
                </a:lnTo>
                <a:lnTo>
                  <a:pt x="1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5" name="Freeform 35"/>
          <p:cNvSpPr>
            <a:spLocks/>
          </p:cNvSpPr>
          <p:nvPr/>
        </p:nvSpPr>
        <p:spPr bwMode="auto">
          <a:xfrm>
            <a:off x="4181475" y="3921125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0 w 62"/>
              <a:gd name="T5" fmla="*/ 0 h 38"/>
              <a:gd name="T6" fmla="*/ 0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0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0" y="19"/>
                </a:moveTo>
                <a:lnTo>
                  <a:pt x="0" y="0"/>
                </a:lnTo>
                <a:lnTo>
                  <a:pt x="27" y="9"/>
                </a:lnTo>
                <a:lnTo>
                  <a:pt x="62" y="19"/>
                </a:lnTo>
                <a:lnTo>
                  <a:pt x="27" y="30"/>
                </a:lnTo>
                <a:lnTo>
                  <a:pt x="0" y="38"/>
                </a:lnTo>
                <a:lnTo>
                  <a:pt x="1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6" name="Freeform 36"/>
          <p:cNvSpPr>
            <a:spLocks/>
          </p:cNvSpPr>
          <p:nvPr/>
        </p:nvSpPr>
        <p:spPr bwMode="auto">
          <a:xfrm>
            <a:off x="5018088" y="3921125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2147483647 w 62"/>
              <a:gd name="T5" fmla="*/ 0 h 38"/>
              <a:gd name="T6" fmla="*/ 2147483647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2147483647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2" y="19"/>
                </a:moveTo>
                <a:lnTo>
                  <a:pt x="0" y="0"/>
                </a:lnTo>
                <a:lnTo>
                  <a:pt x="1" y="0"/>
                </a:lnTo>
                <a:lnTo>
                  <a:pt x="27" y="9"/>
                </a:lnTo>
                <a:lnTo>
                  <a:pt x="62" y="19"/>
                </a:lnTo>
                <a:lnTo>
                  <a:pt x="27" y="30"/>
                </a:lnTo>
                <a:lnTo>
                  <a:pt x="1" y="38"/>
                </a:lnTo>
                <a:lnTo>
                  <a:pt x="0" y="38"/>
                </a:lnTo>
                <a:lnTo>
                  <a:pt x="12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7" name="Freeform 37"/>
          <p:cNvSpPr>
            <a:spLocks/>
          </p:cNvSpPr>
          <p:nvPr/>
        </p:nvSpPr>
        <p:spPr bwMode="auto">
          <a:xfrm>
            <a:off x="6329363" y="3921125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0 w 62"/>
              <a:gd name="T5" fmla="*/ 0 h 38"/>
              <a:gd name="T6" fmla="*/ 0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0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0" y="19"/>
                </a:moveTo>
                <a:lnTo>
                  <a:pt x="0" y="0"/>
                </a:lnTo>
                <a:lnTo>
                  <a:pt x="28" y="9"/>
                </a:lnTo>
                <a:lnTo>
                  <a:pt x="62" y="19"/>
                </a:lnTo>
                <a:lnTo>
                  <a:pt x="28" y="30"/>
                </a:lnTo>
                <a:lnTo>
                  <a:pt x="0" y="38"/>
                </a:lnTo>
                <a:lnTo>
                  <a:pt x="1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8" name="Freeform 38"/>
          <p:cNvSpPr>
            <a:spLocks/>
          </p:cNvSpPr>
          <p:nvPr/>
        </p:nvSpPr>
        <p:spPr bwMode="auto">
          <a:xfrm>
            <a:off x="6348413" y="3021013"/>
            <a:ext cx="100012" cy="60325"/>
          </a:xfrm>
          <a:custGeom>
            <a:avLst/>
            <a:gdLst>
              <a:gd name="T0" fmla="*/ 2147483647 w 63"/>
              <a:gd name="T1" fmla="*/ 2147483647 h 38"/>
              <a:gd name="T2" fmla="*/ 0 w 63"/>
              <a:gd name="T3" fmla="*/ 0 h 38"/>
              <a:gd name="T4" fmla="*/ 0 w 63"/>
              <a:gd name="T5" fmla="*/ 0 h 38"/>
              <a:gd name="T6" fmla="*/ 0 w 63"/>
              <a:gd name="T7" fmla="*/ 0 h 38"/>
              <a:gd name="T8" fmla="*/ 2147483647 w 63"/>
              <a:gd name="T9" fmla="*/ 2147483647 h 38"/>
              <a:gd name="T10" fmla="*/ 2147483647 w 63"/>
              <a:gd name="T11" fmla="*/ 2147483647 h 38"/>
              <a:gd name="T12" fmla="*/ 2147483647 w 63"/>
              <a:gd name="T13" fmla="*/ 2147483647 h 38"/>
              <a:gd name="T14" fmla="*/ 2147483647 w 63"/>
              <a:gd name="T15" fmla="*/ 2147483647 h 38"/>
              <a:gd name="T16" fmla="*/ 0 w 63"/>
              <a:gd name="T17" fmla="*/ 2147483647 h 38"/>
              <a:gd name="T18" fmla="*/ 0 w 63"/>
              <a:gd name="T19" fmla="*/ 2147483647 h 38"/>
              <a:gd name="T20" fmla="*/ 2147483647 w 63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"/>
              <a:gd name="T34" fmla="*/ 0 h 38"/>
              <a:gd name="T35" fmla="*/ 63 w 63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" h="38">
                <a:moveTo>
                  <a:pt x="10" y="19"/>
                </a:moveTo>
                <a:lnTo>
                  <a:pt x="0" y="0"/>
                </a:lnTo>
                <a:lnTo>
                  <a:pt x="28" y="9"/>
                </a:lnTo>
                <a:lnTo>
                  <a:pt x="63" y="19"/>
                </a:lnTo>
                <a:lnTo>
                  <a:pt x="28" y="30"/>
                </a:lnTo>
                <a:lnTo>
                  <a:pt x="0" y="38"/>
                </a:lnTo>
                <a:lnTo>
                  <a:pt x="1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79" name="Freeform 39"/>
          <p:cNvSpPr>
            <a:spLocks/>
          </p:cNvSpPr>
          <p:nvPr/>
        </p:nvSpPr>
        <p:spPr bwMode="auto">
          <a:xfrm>
            <a:off x="6367463" y="2195513"/>
            <a:ext cx="100012" cy="60325"/>
          </a:xfrm>
          <a:custGeom>
            <a:avLst/>
            <a:gdLst>
              <a:gd name="T0" fmla="*/ 2147483647 w 63"/>
              <a:gd name="T1" fmla="*/ 2147483647 h 38"/>
              <a:gd name="T2" fmla="*/ 0 w 63"/>
              <a:gd name="T3" fmla="*/ 0 h 38"/>
              <a:gd name="T4" fmla="*/ 0 w 63"/>
              <a:gd name="T5" fmla="*/ 0 h 38"/>
              <a:gd name="T6" fmla="*/ 0 w 63"/>
              <a:gd name="T7" fmla="*/ 0 h 38"/>
              <a:gd name="T8" fmla="*/ 2147483647 w 63"/>
              <a:gd name="T9" fmla="*/ 2147483647 h 38"/>
              <a:gd name="T10" fmla="*/ 2147483647 w 63"/>
              <a:gd name="T11" fmla="*/ 2147483647 h 38"/>
              <a:gd name="T12" fmla="*/ 2147483647 w 63"/>
              <a:gd name="T13" fmla="*/ 2147483647 h 38"/>
              <a:gd name="T14" fmla="*/ 2147483647 w 63"/>
              <a:gd name="T15" fmla="*/ 2147483647 h 38"/>
              <a:gd name="T16" fmla="*/ 0 w 63"/>
              <a:gd name="T17" fmla="*/ 2147483647 h 38"/>
              <a:gd name="T18" fmla="*/ 0 w 63"/>
              <a:gd name="T19" fmla="*/ 2147483647 h 38"/>
              <a:gd name="T20" fmla="*/ 2147483647 w 63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"/>
              <a:gd name="T34" fmla="*/ 0 h 38"/>
              <a:gd name="T35" fmla="*/ 63 w 63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" h="38">
                <a:moveTo>
                  <a:pt x="12" y="19"/>
                </a:moveTo>
                <a:lnTo>
                  <a:pt x="0" y="0"/>
                </a:lnTo>
                <a:lnTo>
                  <a:pt x="28" y="9"/>
                </a:lnTo>
                <a:lnTo>
                  <a:pt x="63" y="19"/>
                </a:lnTo>
                <a:lnTo>
                  <a:pt x="28" y="29"/>
                </a:lnTo>
                <a:lnTo>
                  <a:pt x="0" y="38"/>
                </a:lnTo>
                <a:lnTo>
                  <a:pt x="12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0" name="Freeform 40"/>
          <p:cNvSpPr>
            <a:spLocks/>
          </p:cNvSpPr>
          <p:nvPr/>
        </p:nvSpPr>
        <p:spPr bwMode="auto">
          <a:xfrm>
            <a:off x="6342063" y="1385888"/>
            <a:ext cx="103187" cy="61912"/>
          </a:xfrm>
          <a:custGeom>
            <a:avLst/>
            <a:gdLst>
              <a:gd name="T0" fmla="*/ 2147483647 w 65"/>
              <a:gd name="T1" fmla="*/ 2147483647 h 39"/>
              <a:gd name="T2" fmla="*/ 0 w 65"/>
              <a:gd name="T3" fmla="*/ 0 h 39"/>
              <a:gd name="T4" fmla="*/ 2147483647 w 65"/>
              <a:gd name="T5" fmla="*/ 0 h 39"/>
              <a:gd name="T6" fmla="*/ 2147483647 w 65"/>
              <a:gd name="T7" fmla="*/ 0 h 39"/>
              <a:gd name="T8" fmla="*/ 2147483647 w 65"/>
              <a:gd name="T9" fmla="*/ 2147483647 h 39"/>
              <a:gd name="T10" fmla="*/ 2147483647 w 65"/>
              <a:gd name="T11" fmla="*/ 2147483647 h 39"/>
              <a:gd name="T12" fmla="*/ 2147483647 w 65"/>
              <a:gd name="T13" fmla="*/ 2147483647 h 39"/>
              <a:gd name="T14" fmla="*/ 2147483647 w 65"/>
              <a:gd name="T15" fmla="*/ 2147483647 h 39"/>
              <a:gd name="T16" fmla="*/ 2147483647 w 65"/>
              <a:gd name="T17" fmla="*/ 2147483647 h 39"/>
              <a:gd name="T18" fmla="*/ 0 w 65"/>
              <a:gd name="T19" fmla="*/ 2147483647 h 39"/>
              <a:gd name="T20" fmla="*/ 2147483647 w 65"/>
              <a:gd name="T21" fmla="*/ 2147483647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5"/>
              <a:gd name="T34" fmla="*/ 0 h 39"/>
              <a:gd name="T35" fmla="*/ 65 w 65"/>
              <a:gd name="T36" fmla="*/ 39 h 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5" h="39">
                <a:moveTo>
                  <a:pt x="13" y="19"/>
                </a:moveTo>
                <a:lnTo>
                  <a:pt x="0" y="0"/>
                </a:lnTo>
                <a:lnTo>
                  <a:pt x="2" y="0"/>
                </a:lnTo>
                <a:lnTo>
                  <a:pt x="28" y="9"/>
                </a:lnTo>
                <a:lnTo>
                  <a:pt x="65" y="19"/>
                </a:lnTo>
                <a:lnTo>
                  <a:pt x="28" y="30"/>
                </a:lnTo>
                <a:lnTo>
                  <a:pt x="2" y="39"/>
                </a:lnTo>
                <a:lnTo>
                  <a:pt x="0" y="39"/>
                </a:lnTo>
                <a:lnTo>
                  <a:pt x="13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1" name="Freeform 41"/>
          <p:cNvSpPr>
            <a:spLocks/>
          </p:cNvSpPr>
          <p:nvPr/>
        </p:nvSpPr>
        <p:spPr bwMode="auto">
          <a:xfrm>
            <a:off x="5392738" y="1385888"/>
            <a:ext cx="103187" cy="61912"/>
          </a:xfrm>
          <a:custGeom>
            <a:avLst/>
            <a:gdLst>
              <a:gd name="T0" fmla="*/ 2147483647 w 65"/>
              <a:gd name="T1" fmla="*/ 2147483647 h 39"/>
              <a:gd name="T2" fmla="*/ 0 w 65"/>
              <a:gd name="T3" fmla="*/ 0 h 39"/>
              <a:gd name="T4" fmla="*/ 2147483647 w 65"/>
              <a:gd name="T5" fmla="*/ 0 h 39"/>
              <a:gd name="T6" fmla="*/ 2147483647 w 65"/>
              <a:gd name="T7" fmla="*/ 0 h 39"/>
              <a:gd name="T8" fmla="*/ 2147483647 w 65"/>
              <a:gd name="T9" fmla="*/ 2147483647 h 39"/>
              <a:gd name="T10" fmla="*/ 2147483647 w 65"/>
              <a:gd name="T11" fmla="*/ 2147483647 h 39"/>
              <a:gd name="T12" fmla="*/ 2147483647 w 65"/>
              <a:gd name="T13" fmla="*/ 2147483647 h 39"/>
              <a:gd name="T14" fmla="*/ 2147483647 w 65"/>
              <a:gd name="T15" fmla="*/ 2147483647 h 39"/>
              <a:gd name="T16" fmla="*/ 2147483647 w 65"/>
              <a:gd name="T17" fmla="*/ 2147483647 h 39"/>
              <a:gd name="T18" fmla="*/ 2147483647 w 65"/>
              <a:gd name="T19" fmla="*/ 2147483647 h 39"/>
              <a:gd name="T20" fmla="*/ 2147483647 w 65"/>
              <a:gd name="T21" fmla="*/ 2147483647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5"/>
              <a:gd name="T34" fmla="*/ 0 h 39"/>
              <a:gd name="T35" fmla="*/ 65 w 65"/>
              <a:gd name="T36" fmla="*/ 39 h 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5" h="39">
                <a:moveTo>
                  <a:pt x="12" y="19"/>
                </a:moveTo>
                <a:lnTo>
                  <a:pt x="0" y="0"/>
                </a:lnTo>
                <a:lnTo>
                  <a:pt x="2" y="0"/>
                </a:lnTo>
                <a:lnTo>
                  <a:pt x="28" y="9"/>
                </a:lnTo>
                <a:lnTo>
                  <a:pt x="65" y="19"/>
                </a:lnTo>
                <a:lnTo>
                  <a:pt x="30" y="30"/>
                </a:lnTo>
                <a:lnTo>
                  <a:pt x="2" y="39"/>
                </a:lnTo>
                <a:lnTo>
                  <a:pt x="12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2" name="Freeform 42"/>
          <p:cNvSpPr>
            <a:spLocks/>
          </p:cNvSpPr>
          <p:nvPr/>
        </p:nvSpPr>
        <p:spPr bwMode="auto">
          <a:xfrm>
            <a:off x="4678363" y="1385888"/>
            <a:ext cx="98425" cy="61912"/>
          </a:xfrm>
          <a:custGeom>
            <a:avLst/>
            <a:gdLst>
              <a:gd name="T0" fmla="*/ 2147483647 w 62"/>
              <a:gd name="T1" fmla="*/ 2147483647 h 39"/>
              <a:gd name="T2" fmla="*/ 0 w 62"/>
              <a:gd name="T3" fmla="*/ 0 h 39"/>
              <a:gd name="T4" fmla="*/ 0 w 62"/>
              <a:gd name="T5" fmla="*/ 0 h 39"/>
              <a:gd name="T6" fmla="*/ 0 w 62"/>
              <a:gd name="T7" fmla="*/ 0 h 39"/>
              <a:gd name="T8" fmla="*/ 2147483647 w 62"/>
              <a:gd name="T9" fmla="*/ 2147483647 h 39"/>
              <a:gd name="T10" fmla="*/ 2147483647 w 62"/>
              <a:gd name="T11" fmla="*/ 2147483647 h 39"/>
              <a:gd name="T12" fmla="*/ 2147483647 w 62"/>
              <a:gd name="T13" fmla="*/ 2147483647 h 39"/>
              <a:gd name="T14" fmla="*/ 2147483647 w 62"/>
              <a:gd name="T15" fmla="*/ 2147483647 h 39"/>
              <a:gd name="T16" fmla="*/ 0 w 62"/>
              <a:gd name="T17" fmla="*/ 2147483647 h 39"/>
              <a:gd name="T18" fmla="*/ 0 w 62"/>
              <a:gd name="T19" fmla="*/ 2147483647 h 39"/>
              <a:gd name="T20" fmla="*/ 2147483647 w 62"/>
              <a:gd name="T21" fmla="*/ 2147483647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9"/>
              <a:gd name="T35" fmla="*/ 62 w 62"/>
              <a:gd name="T36" fmla="*/ 39 h 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9">
                <a:moveTo>
                  <a:pt x="10" y="19"/>
                </a:moveTo>
                <a:lnTo>
                  <a:pt x="0" y="0"/>
                </a:lnTo>
                <a:lnTo>
                  <a:pt x="28" y="9"/>
                </a:lnTo>
                <a:lnTo>
                  <a:pt x="62" y="19"/>
                </a:lnTo>
                <a:lnTo>
                  <a:pt x="28" y="30"/>
                </a:lnTo>
                <a:lnTo>
                  <a:pt x="0" y="39"/>
                </a:lnTo>
                <a:lnTo>
                  <a:pt x="1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3" name="Freeform 43"/>
          <p:cNvSpPr>
            <a:spLocks/>
          </p:cNvSpPr>
          <p:nvPr/>
        </p:nvSpPr>
        <p:spPr bwMode="auto">
          <a:xfrm>
            <a:off x="3916363" y="1385888"/>
            <a:ext cx="98425" cy="61912"/>
          </a:xfrm>
          <a:custGeom>
            <a:avLst/>
            <a:gdLst>
              <a:gd name="T0" fmla="*/ 2147483647 w 62"/>
              <a:gd name="T1" fmla="*/ 2147483647 h 39"/>
              <a:gd name="T2" fmla="*/ 0 w 62"/>
              <a:gd name="T3" fmla="*/ 0 h 39"/>
              <a:gd name="T4" fmla="*/ 2147483647 w 62"/>
              <a:gd name="T5" fmla="*/ 0 h 39"/>
              <a:gd name="T6" fmla="*/ 2147483647 w 62"/>
              <a:gd name="T7" fmla="*/ 0 h 39"/>
              <a:gd name="T8" fmla="*/ 2147483647 w 62"/>
              <a:gd name="T9" fmla="*/ 2147483647 h 39"/>
              <a:gd name="T10" fmla="*/ 2147483647 w 62"/>
              <a:gd name="T11" fmla="*/ 2147483647 h 39"/>
              <a:gd name="T12" fmla="*/ 2147483647 w 62"/>
              <a:gd name="T13" fmla="*/ 2147483647 h 39"/>
              <a:gd name="T14" fmla="*/ 2147483647 w 62"/>
              <a:gd name="T15" fmla="*/ 2147483647 h 39"/>
              <a:gd name="T16" fmla="*/ 2147483647 w 62"/>
              <a:gd name="T17" fmla="*/ 2147483647 h 39"/>
              <a:gd name="T18" fmla="*/ 0 w 62"/>
              <a:gd name="T19" fmla="*/ 2147483647 h 39"/>
              <a:gd name="T20" fmla="*/ 2147483647 w 62"/>
              <a:gd name="T21" fmla="*/ 2147483647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9"/>
              <a:gd name="T35" fmla="*/ 62 w 62"/>
              <a:gd name="T36" fmla="*/ 39 h 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9">
                <a:moveTo>
                  <a:pt x="12" y="19"/>
                </a:moveTo>
                <a:lnTo>
                  <a:pt x="0" y="0"/>
                </a:lnTo>
                <a:lnTo>
                  <a:pt x="1" y="0"/>
                </a:lnTo>
                <a:lnTo>
                  <a:pt x="28" y="9"/>
                </a:lnTo>
                <a:lnTo>
                  <a:pt x="62" y="19"/>
                </a:lnTo>
                <a:lnTo>
                  <a:pt x="28" y="30"/>
                </a:lnTo>
                <a:lnTo>
                  <a:pt x="1" y="39"/>
                </a:lnTo>
                <a:lnTo>
                  <a:pt x="0" y="39"/>
                </a:lnTo>
                <a:lnTo>
                  <a:pt x="12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4" name="Freeform 44"/>
          <p:cNvSpPr>
            <a:spLocks/>
          </p:cNvSpPr>
          <p:nvPr/>
        </p:nvSpPr>
        <p:spPr bwMode="auto">
          <a:xfrm>
            <a:off x="3155950" y="1524000"/>
            <a:ext cx="69850" cy="103188"/>
          </a:xfrm>
          <a:custGeom>
            <a:avLst/>
            <a:gdLst>
              <a:gd name="T0" fmla="*/ 2147483647 w 44"/>
              <a:gd name="T1" fmla="*/ 2147483647 h 65"/>
              <a:gd name="T2" fmla="*/ 0 w 44"/>
              <a:gd name="T3" fmla="*/ 2147483647 h 65"/>
              <a:gd name="T4" fmla="*/ 0 w 44"/>
              <a:gd name="T5" fmla="*/ 2147483647 h 65"/>
              <a:gd name="T6" fmla="*/ 0 w 44"/>
              <a:gd name="T7" fmla="*/ 2147483647 h 65"/>
              <a:gd name="T8" fmla="*/ 2147483647 w 44"/>
              <a:gd name="T9" fmla="*/ 2147483647 h 65"/>
              <a:gd name="T10" fmla="*/ 2147483647 w 44"/>
              <a:gd name="T11" fmla="*/ 0 h 65"/>
              <a:gd name="T12" fmla="*/ 2147483647 w 44"/>
              <a:gd name="T13" fmla="*/ 0 h 65"/>
              <a:gd name="T14" fmla="*/ 2147483647 w 44"/>
              <a:gd name="T15" fmla="*/ 2147483647 h 65"/>
              <a:gd name="T16" fmla="*/ 2147483647 w 44"/>
              <a:gd name="T17" fmla="*/ 2147483647 h 65"/>
              <a:gd name="T18" fmla="*/ 2147483647 w 44"/>
              <a:gd name="T19" fmla="*/ 2147483647 h 65"/>
              <a:gd name="T20" fmla="*/ 2147483647 w 44"/>
              <a:gd name="T21" fmla="*/ 2147483647 h 6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"/>
              <a:gd name="T34" fmla="*/ 0 h 65"/>
              <a:gd name="T35" fmla="*/ 44 w 44"/>
              <a:gd name="T36" fmla="*/ 65 h 6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" h="65">
                <a:moveTo>
                  <a:pt x="21" y="47"/>
                </a:moveTo>
                <a:lnTo>
                  <a:pt x="0" y="49"/>
                </a:lnTo>
                <a:lnTo>
                  <a:pt x="20" y="28"/>
                </a:lnTo>
                <a:lnTo>
                  <a:pt x="44" y="0"/>
                </a:lnTo>
                <a:lnTo>
                  <a:pt x="39" y="35"/>
                </a:lnTo>
                <a:lnTo>
                  <a:pt x="35" y="65"/>
                </a:lnTo>
                <a:lnTo>
                  <a:pt x="33" y="65"/>
                </a:lnTo>
                <a:lnTo>
                  <a:pt x="21" y="4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5" name="Freeform 45"/>
          <p:cNvSpPr>
            <a:spLocks/>
          </p:cNvSpPr>
          <p:nvPr/>
        </p:nvSpPr>
        <p:spPr bwMode="auto">
          <a:xfrm>
            <a:off x="3125788" y="2308225"/>
            <a:ext cx="82550" cy="100013"/>
          </a:xfrm>
          <a:custGeom>
            <a:avLst/>
            <a:gdLst>
              <a:gd name="T0" fmla="*/ 2147483647 w 52"/>
              <a:gd name="T1" fmla="*/ 2147483647 h 63"/>
              <a:gd name="T2" fmla="*/ 0 w 52"/>
              <a:gd name="T3" fmla="*/ 2147483647 h 63"/>
              <a:gd name="T4" fmla="*/ 0 w 52"/>
              <a:gd name="T5" fmla="*/ 2147483647 h 63"/>
              <a:gd name="T6" fmla="*/ 0 w 52"/>
              <a:gd name="T7" fmla="*/ 2147483647 h 63"/>
              <a:gd name="T8" fmla="*/ 2147483647 w 52"/>
              <a:gd name="T9" fmla="*/ 2147483647 h 63"/>
              <a:gd name="T10" fmla="*/ 2147483647 w 52"/>
              <a:gd name="T11" fmla="*/ 0 h 63"/>
              <a:gd name="T12" fmla="*/ 2147483647 w 52"/>
              <a:gd name="T13" fmla="*/ 0 h 63"/>
              <a:gd name="T14" fmla="*/ 2147483647 w 52"/>
              <a:gd name="T15" fmla="*/ 2147483647 h 63"/>
              <a:gd name="T16" fmla="*/ 2147483647 w 52"/>
              <a:gd name="T17" fmla="*/ 2147483647 h 63"/>
              <a:gd name="T18" fmla="*/ 2147483647 w 52"/>
              <a:gd name="T19" fmla="*/ 2147483647 h 63"/>
              <a:gd name="T20" fmla="*/ 2147483647 w 52"/>
              <a:gd name="T21" fmla="*/ 2147483647 h 6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"/>
              <a:gd name="T34" fmla="*/ 0 h 63"/>
              <a:gd name="T35" fmla="*/ 52 w 52"/>
              <a:gd name="T36" fmla="*/ 63 h 6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" h="63">
                <a:moveTo>
                  <a:pt x="21" y="42"/>
                </a:moveTo>
                <a:lnTo>
                  <a:pt x="0" y="40"/>
                </a:lnTo>
                <a:lnTo>
                  <a:pt x="23" y="23"/>
                </a:lnTo>
                <a:lnTo>
                  <a:pt x="52" y="0"/>
                </a:lnTo>
                <a:lnTo>
                  <a:pt x="40" y="35"/>
                </a:lnTo>
                <a:lnTo>
                  <a:pt x="32" y="61"/>
                </a:lnTo>
                <a:lnTo>
                  <a:pt x="32" y="63"/>
                </a:lnTo>
                <a:lnTo>
                  <a:pt x="21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6" name="Freeform 46"/>
          <p:cNvSpPr>
            <a:spLocks/>
          </p:cNvSpPr>
          <p:nvPr/>
        </p:nvSpPr>
        <p:spPr bwMode="auto">
          <a:xfrm>
            <a:off x="3154363" y="3132138"/>
            <a:ext cx="79375" cy="98425"/>
          </a:xfrm>
          <a:custGeom>
            <a:avLst/>
            <a:gdLst>
              <a:gd name="T0" fmla="*/ 2147483647 w 50"/>
              <a:gd name="T1" fmla="*/ 2147483647 h 62"/>
              <a:gd name="T2" fmla="*/ 0 w 50"/>
              <a:gd name="T3" fmla="*/ 2147483647 h 62"/>
              <a:gd name="T4" fmla="*/ 0 w 50"/>
              <a:gd name="T5" fmla="*/ 2147483647 h 62"/>
              <a:gd name="T6" fmla="*/ 0 w 50"/>
              <a:gd name="T7" fmla="*/ 2147483647 h 62"/>
              <a:gd name="T8" fmla="*/ 2147483647 w 50"/>
              <a:gd name="T9" fmla="*/ 2147483647 h 62"/>
              <a:gd name="T10" fmla="*/ 2147483647 w 50"/>
              <a:gd name="T11" fmla="*/ 0 h 62"/>
              <a:gd name="T12" fmla="*/ 2147483647 w 50"/>
              <a:gd name="T13" fmla="*/ 0 h 62"/>
              <a:gd name="T14" fmla="*/ 2147483647 w 50"/>
              <a:gd name="T15" fmla="*/ 2147483647 h 62"/>
              <a:gd name="T16" fmla="*/ 2147483647 w 50"/>
              <a:gd name="T17" fmla="*/ 2147483647 h 62"/>
              <a:gd name="T18" fmla="*/ 2147483647 w 50"/>
              <a:gd name="T19" fmla="*/ 2147483647 h 62"/>
              <a:gd name="T20" fmla="*/ 2147483647 w 50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62"/>
              <a:gd name="T35" fmla="*/ 50 w 50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62">
                <a:moveTo>
                  <a:pt x="21" y="41"/>
                </a:moveTo>
                <a:lnTo>
                  <a:pt x="0" y="40"/>
                </a:lnTo>
                <a:lnTo>
                  <a:pt x="22" y="22"/>
                </a:lnTo>
                <a:lnTo>
                  <a:pt x="50" y="0"/>
                </a:lnTo>
                <a:lnTo>
                  <a:pt x="40" y="34"/>
                </a:lnTo>
                <a:lnTo>
                  <a:pt x="31" y="62"/>
                </a:lnTo>
                <a:lnTo>
                  <a:pt x="29" y="62"/>
                </a:lnTo>
                <a:lnTo>
                  <a:pt x="21" y="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7" name="Freeform 47"/>
          <p:cNvSpPr>
            <a:spLocks/>
          </p:cNvSpPr>
          <p:nvPr/>
        </p:nvSpPr>
        <p:spPr bwMode="auto">
          <a:xfrm>
            <a:off x="3143250" y="3802063"/>
            <a:ext cx="93663" cy="88900"/>
          </a:xfrm>
          <a:custGeom>
            <a:avLst/>
            <a:gdLst>
              <a:gd name="T0" fmla="*/ 2147483647 w 59"/>
              <a:gd name="T1" fmla="*/ 2147483647 h 56"/>
              <a:gd name="T2" fmla="*/ 0 w 59"/>
              <a:gd name="T3" fmla="*/ 2147483647 h 56"/>
              <a:gd name="T4" fmla="*/ 0 w 59"/>
              <a:gd name="T5" fmla="*/ 2147483647 h 56"/>
              <a:gd name="T6" fmla="*/ 0 w 59"/>
              <a:gd name="T7" fmla="*/ 2147483647 h 56"/>
              <a:gd name="T8" fmla="*/ 2147483647 w 59"/>
              <a:gd name="T9" fmla="*/ 2147483647 h 56"/>
              <a:gd name="T10" fmla="*/ 2147483647 w 59"/>
              <a:gd name="T11" fmla="*/ 2147483647 h 56"/>
              <a:gd name="T12" fmla="*/ 2147483647 w 59"/>
              <a:gd name="T13" fmla="*/ 2147483647 h 56"/>
              <a:gd name="T14" fmla="*/ 2147483647 w 59"/>
              <a:gd name="T15" fmla="*/ 2147483647 h 56"/>
              <a:gd name="T16" fmla="*/ 2147483647 w 59"/>
              <a:gd name="T17" fmla="*/ 0 h 56"/>
              <a:gd name="T18" fmla="*/ 2147483647 w 59"/>
              <a:gd name="T19" fmla="*/ 0 h 56"/>
              <a:gd name="T20" fmla="*/ 2147483647 w 59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9"/>
              <a:gd name="T34" fmla="*/ 0 h 56"/>
              <a:gd name="T35" fmla="*/ 59 w 59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9" h="56">
                <a:moveTo>
                  <a:pt x="21" y="21"/>
                </a:moveTo>
                <a:lnTo>
                  <a:pt x="0" y="28"/>
                </a:lnTo>
                <a:lnTo>
                  <a:pt x="26" y="40"/>
                </a:lnTo>
                <a:lnTo>
                  <a:pt x="59" y="56"/>
                </a:lnTo>
                <a:lnTo>
                  <a:pt x="40" y="25"/>
                </a:lnTo>
                <a:lnTo>
                  <a:pt x="26" y="0"/>
                </a:lnTo>
                <a:lnTo>
                  <a:pt x="21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8" name="Freeform 48"/>
          <p:cNvSpPr>
            <a:spLocks/>
          </p:cNvSpPr>
          <p:nvPr/>
        </p:nvSpPr>
        <p:spPr bwMode="auto">
          <a:xfrm>
            <a:off x="3916363" y="2195513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2147483647 w 62"/>
              <a:gd name="T5" fmla="*/ 0 h 38"/>
              <a:gd name="T6" fmla="*/ 2147483647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2147483647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2" y="19"/>
                </a:moveTo>
                <a:lnTo>
                  <a:pt x="0" y="0"/>
                </a:lnTo>
                <a:lnTo>
                  <a:pt x="1" y="0"/>
                </a:lnTo>
                <a:lnTo>
                  <a:pt x="28" y="9"/>
                </a:lnTo>
                <a:lnTo>
                  <a:pt x="62" y="19"/>
                </a:lnTo>
                <a:lnTo>
                  <a:pt x="28" y="29"/>
                </a:lnTo>
                <a:lnTo>
                  <a:pt x="1" y="38"/>
                </a:lnTo>
                <a:lnTo>
                  <a:pt x="0" y="38"/>
                </a:lnTo>
                <a:lnTo>
                  <a:pt x="12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89" name="Freeform 49"/>
          <p:cNvSpPr>
            <a:spLocks/>
          </p:cNvSpPr>
          <p:nvPr/>
        </p:nvSpPr>
        <p:spPr bwMode="auto">
          <a:xfrm>
            <a:off x="3916363" y="3021013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2147483647 w 62"/>
              <a:gd name="T5" fmla="*/ 0 h 38"/>
              <a:gd name="T6" fmla="*/ 2147483647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2147483647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2" y="19"/>
                </a:moveTo>
                <a:lnTo>
                  <a:pt x="0" y="0"/>
                </a:lnTo>
                <a:lnTo>
                  <a:pt x="1" y="0"/>
                </a:lnTo>
                <a:lnTo>
                  <a:pt x="28" y="9"/>
                </a:lnTo>
                <a:lnTo>
                  <a:pt x="62" y="19"/>
                </a:lnTo>
                <a:lnTo>
                  <a:pt x="28" y="30"/>
                </a:lnTo>
                <a:lnTo>
                  <a:pt x="1" y="38"/>
                </a:lnTo>
                <a:lnTo>
                  <a:pt x="0" y="38"/>
                </a:lnTo>
                <a:lnTo>
                  <a:pt x="12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0" name="Freeform 50"/>
          <p:cNvSpPr>
            <a:spLocks/>
          </p:cNvSpPr>
          <p:nvPr/>
        </p:nvSpPr>
        <p:spPr bwMode="auto">
          <a:xfrm>
            <a:off x="4606925" y="2195513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0 w 62"/>
              <a:gd name="T5" fmla="*/ 0 h 38"/>
              <a:gd name="T6" fmla="*/ 0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0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0" y="19"/>
                </a:moveTo>
                <a:lnTo>
                  <a:pt x="0" y="0"/>
                </a:lnTo>
                <a:lnTo>
                  <a:pt x="27" y="9"/>
                </a:lnTo>
                <a:lnTo>
                  <a:pt x="62" y="19"/>
                </a:lnTo>
                <a:lnTo>
                  <a:pt x="27" y="29"/>
                </a:lnTo>
                <a:lnTo>
                  <a:pt x="0" y="38"/>
                </a:lnTo>
                <a:lnTo>
                  <a:pt x="1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1" name="Freeform 51"/>
          <p:cNvSpPr>
            <a:spLocks/>
          </p:cNvSpPr>
          <p:nvPr/>
        </p:nvSpPr>
        <p:spPr bwMode="auto">
          <a:xfrm>
            <a:off x="5351463" y="2195513"/>
            <a:ext cx="100012" cy="60325"/>
          </a:xfrm>
          <a:custGeom>
            <a:avLst/>
            <a:gdLst>
              <a:gd name="T0" fmla="*/ 2147483647 w 63"/>
              <a:gd name="T1" fmla="*/ 2147483647 h 38"/>
              <a:gd name="T2" fmla="*/ 0 w 63"/>
              <a:gd name="T3" fmla="*/ 0 h 38"/>
              <a:gd name="T4" fmla="*/ 0 w 63"/>
              <a:gd name="T5" fmla="*/ 0 h 38"/>
              <a:gd name="T6" fmla="*/ 0 w 63"/>
              <a:gd name="T7" fmla="*/ 0 h 38"/>
              <a:gd name="T8" fmla="*/ 2147483647 w 63"/>
              <a:gd name="T9" fmla="*/ 2147483647 h 38"/>
              <a:gd name="T10" fmla="*/ 2147483647 w 63"/>
              <a:gd name="T11" fmla="*/ 2147483647 h 38"/>
              <a:gd name="T12" fmla="*/ 2147483647 w 63"/>
              <a:gd name="T13" fmla="*/ 2147483647 h 38"/>
              <a:gd name="T14" fmla="*/ 2147483647 w 63"/>
              <a:gd name="T15" fmla="*/ 2147483647 h 38"/>
              <a:gd name="T16" fmla="*/ 0 w 63"/>
              <a:gd name="T17" fmla="*/ 2147483647 h 38"/>
              <a:gd name="T18" fmla="*/ 0 w 63"/>
              <a:gd name="T19" fmla="*/ 2147483647 h 38"/>
              <a:gd name="T20" fmla="*/ 2147483647 w 63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"/>
              <a:gd name="T34" fmla="*/ 0 h 38"/>
              <a:gd name="T35" fmla="*/ 63 w 63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" h="38">
                <a:moveTo>
                  <a:pt x="11" y="19"/>
                </a:moveTo>
                <a:lnTo>
                  <a:pt x="0" y="0"/>
                </a:lnTo>
                <a:lnTo>
                  <a:pt x="28" y="9"/>
                </a:lnTo>
                <a:lnTo>
                  <a:pt x="63" y="19"/>
                </a:lnTo>
                <a:lnTo>
                  <a:pt x="28" y="29"/>
                </a:lnTo>
                <a:lnTo>
                  <a:pt x="0" y="38"/>
                </a:lnTo>
                <a:lnTo>
                  <a:pt x="11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2" name="Freeform 52"/>
          <p:cNvSpPr>
            <a:spLocks/>
          </p:cNvSpPr>
          <p:nvPr/>
        </p:nvSpPr>
        <p:spPr bwMode="auto">
          <a:xfrm>
            <a:off x="5346700" y="3021013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0 w 62"/>
              <a:gd name="T5" fmla="*/ 0 h 38"/>
              <a:gd name="T6" fmla="*/ 0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0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2" y="19"/>
                </a:moveTo>
                <a:lnTo>
                  <a:pt x="0" y="0"/>
                </a:lnTo>
                <a:lnTo>
                  <a:pt x="27" y="9"/>
                </a:lnTo>
                <a:lnTo>
                  <a:pt x="62" y="19"/>
                </a:lnTo>
                <a:lnTo>
                  <a:pt x="27" y="30"/>
                </a:lnTo>
                <a:lnTo>
                  <a:pt x="0" y="38"/>
                </a:lnTo>
                <a:lnTo>
                  <a:pt x="12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3" name="Freeform 53"/>
          <p:cNvSpPr>
            <a:spLocks/>
          </p:cNvSpPr>
          <p:nvPr/>
        </p:nvSpPr>
        <p:spPr bwMode="auto">
          <a:xfrm>
            <a:off x="4614863" y="3021013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0 w 62"/>
              <a:gd name="T5" fmla="*/ 0 h 38"/>
              <a:gd name="T6" fmla="*/ 0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0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0" y="19"/>
                </a:moveTo>
                <a:lnTo>
                  <a:pt x="0" y="0"/>
                </a:lnTo>
                <a:lnTo>
                  <a:pt x="28" y="9"/>
                </a:lnTo>
                <a:lnTo>
                  <a:pt x="62" y="19"/>
                </a:lnTo>
                <a:lnTo>
                  <a:pt x="28" y="30"/>
                </a:lnTo>
                <a:lnTo>
                  <a:pt x="0" y="38"/>
                </a:lnTo>
                <a:lnTo>
                  <a:pt x="1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4" name="Freeform 54"/>
          <p:cNvSpPr>
            <a:spLocks/>
          </p:cNvSpPr>
          <p:nvPr/>
        </p:nvSpPr>
        <p:spPr bwMode="auto">
          <a:xfrm>
            <a:off x="6437313" y="5407025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2147483647 h 38"/>
              <a:gd name="T4" fmla="*/ 0 w 62"/>
              <a:gd name="T5" fmla="*/ 0 h 38"/>
              <a:gd name="T6" fmla="*/ 0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0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0" y="19"/>
                </a:moveTo>
                <a:lnTo>
                  <a:pt x="0" y="2"/>
                </a:lnTo>
                <a:lnTo>
                  <a:pt x="0" y="0"/>
                </a:lnTo>
                <a:lnTo>
                  <a:pt x="27" y="9"/>
                </a:lnTo>
                <a:lnTo>
                  <a:pt x="62" y="19"/>
                </a:lnTo>
                <a:lnTo>
                  <a:pt x="27" y="29"/>
                </a:lnTo>
                <a:lnTo>
                  <a:pt x="0" y="38"/>
                </a:lnTo>
                <a:lnTo>
                  <a:pt x="1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5" name="Line 55"/>
          <p:cNvSpPr>
            <a:spLocks noChangeShapeType="1"/>
          </p:cNvSpPr>
          <p:nvPr/>
        </p:nvSpPr>
        <p:spPr bwMode="auto">
          <a:xfrm>
            <a:off x="5630863" y="4757738"/>
            <a:ext cx="8477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6" name="Freeform 56"/>
          <p:cNvSpPr>
            <a:spLocks/>
          </p:cNvSpPr>
          <p:nvPr/>
        </p:nvSpPr>
        <p:spPr bwMode="auto">
          <a:xfrm>
            <a:off x="6437313" y="4727575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0 w 62"/>
              <a:gd name="T5" fmla="*/ 0 h 38"/>
              <a:gd name="T6" fmla="*/ 0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0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0" y="19"/>
                </a:moveTo>
                <a:lnTo>
                  <a:pt x="0" y="0"/>
                </a:lnTo>
                <a:lnTo>
                  <a:pt x="27" y="9"/>
                </a:lnTo>
                <a:lnTo>
                  <a:pt x="62" y="19"/>
                </a:lnTo>
                <a:lnTo>
                  <a:pt x="27" y="30"/>
                </a:lnTo>
                <a:lnTo>
                  <a:pt x="0" y="38"/>
                </a:lnTo>
                <a:lnTo>
                  <a:pt x="1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7" name="Line 57"/>
          <p:cNvSpPr>
            <a:spLocks noChangeShapeType="1"/>
          </p:cNvSpPr>
          <p:nvPr/>
        </p:nvSpPr>
        <p:spPr bwMode="auto">
          <a:xfrm>
            <a:off x="5630863" y="6135688"/>
            <a:ext cx="8477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8" name="Freeform 58"/>
          <p:cNvSpPr>
            <a:spLocks/>
          </p:cNvSpPr>
          <p:nvPr/>
        </p:nvSpPr>
        <p:spPr bwMode="auto">
          <a:xfrm>
            <a:off x="6437313" y="6105525"/>
            <a:ext cx="98425" cy="60325"/>
          </a:xfrm>
          <a:custGeom>
            <a:avLst/>
            <a:gdLst>
              <a:gd name="T0" fmla="*/ 2147483647 w 62"/>
              <a:gd name="T1" fmla="*/ 2147483647 h 38"/>
              <a:gd name="T2" fmla="*/ 0 w 62"/>
              <a:gd name="T3" fmla="*/ 0 h 38"/>
              <a:gd name="T4" fmla="*/ 0 w 62"/>
              <a:gd name="T5" fmla="*/ 0 h 38"/>
              <a:gd name="T6" fmla="*/ 0 w 62"/>
              <a:gd name="T7" fmla="*/ 0 h 38"/>
              <a:gd name="T8" fmla="*/ 2147483647 w 62"/>
              <a:gd name="T9" fmla="*/ 2147483647 h 38"/>
              <a:gd name="T10" fmla="*/ 2147483647 w 62"/>
              <a:gd name="T11" fmla="*/ 2147483647 h 38"/>
              <a:gd name="T12" fmla="*/ 2147483647 w 62"/>
              <a:gd name="T13" fmla="*/ 2147483647 h 38"/>
              <a:gd name="T14" fmla="*/ 2147483647 w 62"/>
              <a:gd name="T15" fmla="*/ 2147483647 h 38"/>
              <a:gd name="T16" fmla="*/ 0 w 62"/>
              <a:gd name="T17" fmla="*/ 2147483647 h 38"/>
              <a:gd name="T18" fmla="*/ 0 w 62"/>
              <a:gd name="T19" fmla="*/ 2147483647 h 38"/>
              <a:gd name="T20" fmla="*/ 2147483647 w 62"/>
              <a:gd name="T21" fmla="*/ 2147483647 h 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2"/>
              <a:gd name="T34" fmla="*/ 0 h 38"/>
              <a:gd name="T35" fmla="*/ 62 w 62"/>
              <a:gd name="T36" fmla="*/ 38 h 3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2" h="38">
                <a:moveTo>
                  <a:pt x="10" y="19"/>
                </a:moveTo>
                <a:lnTo>
                  <a:pt x="0" y="0"/>
                </a:lnTo>
                <a:lnTo>
                  <a:pt x="27" y="9"/>
                </a:lnTo>
                <a:lnTo>
                  <a:pt x="62" y="19"/>
                </a:lnTo>
                <a:lnTo>
                  <a:pt x="27" y="29"/>
                </a:lnTo>
                <a:lnTo>
                  <a:pt x="0" y="38"/>
                </a:lnTo>
                <a:lnTo>
                  <a:pt x="1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99" name="Line 59"/>
          <p:cNvSpPr>
            <a:spLocks noChangeShapeType="1"/>
          </p:cNvSpPr>
          <p:nvPr/>
        </p:nvSpPr>
        <p:spPr bwMode="auto">
          <a:xfrm flipV="1">
            <a:off x="4525963" y="4914900"/>
            <a:ext cx="493712" cy="368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0" name="Freeform 60"/>
          <p:cNvSpPr>
            <a:spLocks/>
          </p:cNvSpPr>
          <p:nvPr/>
        </p:nvSpPr>
        <p:spPr bwMode="auto">
          <a:xfrm>
            <a:off x="4970463" y="4879975"/>
            <a:ext cx="96837" cy="85725"/>
          </a:xfrm>
          <a:custGeom>
            <a:avLst/>
            <a:gdLst>
              <a:gd name="T0" fmla="*/ 2147483647 w 61"/>
              <a:gd name="T1" fmla="*/ 2147483647 h 54"/>
              <a:gd name="T2" fmla="*/ 0 w 61"/>
              <a:gd name="T3" fmla="*/ 2147483647 h 54"/>
              <a:gd name="T4" fmla="*/ 0 w 61"/>
              <a:gd name="T5" fmla="*/ 2147483647 h 54"/>
              <a:gd name="T6" fmla="*/ 0 w 61"/>
              <a:gd name="T7" fmla="*/ 2147483647 h 54"/>
              <a:gd name="T8" fmla="*/ 2147483647 w 61"/>
              <a:gd name="T9" fmla="*/ 2147483647 h 54"/>
              <a:gd name="T10" fmla="*/ 2147483647 w 61"/>
              <a:gd name="T11" fmla="*/ 0 h 54"/>
              <a:gd name="T12" fmla="*/ 2147483647 w 61"/>
              <a:gd name="T13" fmla="*/ 0 h 54"/>
              <a:gd name="T14" fmla="*/ 2147483647 w 61"/>
              <a:gd name="T15" fmla="*/ 2147483647 h 54"/>
              <a:gd name="T16" fmla="*/ 2147483647 w 61"/>
              <a:gd name="T17" fmla="*/ 2147483647 h 54"/>
              <a:gd name="T18" fmla="*/ 2147483647 w 61"/>
              <a:gd name="T19" fmla="*/ 2147483647 h 54"/>
              <a:gd name="T20" fmla="*/ 2147483647 w 61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"/>
              <a:gd name="T34" fmla="*/ 0 h 54"/>
              <a:gd name="T35" fmla="*/ 61 w 61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" h="54">
                <a:moveTo>
                  <a:pt x="19" y="31"/>
                </a:moveTo>
                <a:lnTo>
                  <a:pt x="0" y="22"/>
                </a:lnTo>
                <a:lnTo>
                  <a:pt x="26" y="14"/>
                </a:lnTo>
                <a:lnTo>
                  <a:pt x="61" y="0"/>
                </a:lnTo>
                <a:lnTo>
                  <a:pt x="38" y="29"/>
                </a:lnTo>
                <a:lnTo>
                  <a:pt x="23" y="54"/>
                </a:lnTo>
                <a:lnTo>
                  <a:pt x="21" y="54"/>
                </a:lnTo>
                <a:lnTo>
                  <a:pt x="19" y="3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1" name="Line 61"/>
          <p:cNvSpPr>
            <a:spLocks noChangeShapeType="1"/>
          </p:cNvSpPr>
          <p:nvPr/>
        </p:nvSpPr>
        <p:spPr bwMode="auto">
          <a:xfrm>
            <a:off x="4525963" y="5586413"/>
            <a:ext cx="493712" cy="3635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2" name="Freeform 62"/>
          <p:cNvSpPr>
            <a:spLocks/>
          </p:cNvSpPr>
          <p:nvPr/>
        </p:nvSpPr>
        <p:spPr bwMode="auto">
          <a:xfrm>
            <a:off x="4970463" y="5903913"/>
            <a:ext cx="96837" cy="82550"/>
          </a:xfrm>
          <a:custGeom>
            <a:avLst/>
            <a:gdLst>
              <a:gd name="T0" fmla="*/ 2147483647 w 61"/>
              <a:gd name="T1" fmla="*/ 2147483647 h 52"/>
              <a:gd name="T2" fmla="*/ 0 w 61"/>
              <a:gd name="T3" fmla="*/ 2147483647 h 52"/>
              <a:gd name="T4" fmla="*/ 0 w 61"/>
              <a:gd name="T5" fmla="*/ 2147483647 h 52"/>
              <a:gd name="T6" fmla="*/ 0 w 61"/>
              <a:gd name="T7" fmla="*/ 2147483647 h 52"/>
              <a:gd name="T8" fmla="*/ 2147483647 w 61"/>
              <a:gd name="T9" fmla="*/ 2147483647 h 52"/>
              <a:gd name="T10" fmla="*/ 2147483647 w 61"/>
              <a:gd name="T11" fmla="*/ 2147483647 h 52"/>
              <a:gd name="T12" fmla="*/ 2147483647 w 61"/>
              <a:gd name="T13" fmla="*/ 2147483647 h 52"/>
              <a:gd name="T14" fmla="*/ 2147483647 w 61"/>
              <a:gd name="T15" fmla="*/ 2147483647 h 52"/>
              <a:gd name="T16" fmla="*/ 2147483647 w 61"/>
              <a:gd name="T17" fmla="*/ 0 h 52"/>
              <a:gd name="T18" fmla="*/ 2147483647 w 61"/>
              <a:gd name="T19" fmla="*/ 0 h 52"/>
              <a:gd name="T20" fmla="*/ 2147483647 w 61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"/>
              <a:gd name="T34" fmla="*/ 0 h 52"/>
              <a:gd name="T35" fmla="*/ 61 w 61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" h="52">
                <a:moveTo>
                  <a:pt x="19" y="21"/>
                </a:moveTo>
                <a:lnTo>
                  <a:pt x="0" y="29"/>
                </a:lnTo>
                <a:lnTo>
                  <a:pt x="0" y="31"/>
                </a:lnTo>
                <a:lnTo>
                  <a:pt x="26" y="40"/>
                </a:lnTo>
                <a:lnTo>
                  <a:pt x="61" y="52"/>
                </a:lnTo>
                <a:lnTo>
                  <a:pt x="38" y="23"/>
                </a:lnTo>
                <a:lnTo>
                  <a:pt x="23" y="0"/>
                </a:lnTo>
                <a:lnTo>
                  <a:pt x="21" y="0"/>
                </a:lnTo>
                <a:lnTo>
                  <a:pt x="19" y="2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03" name="Text Box 251"/>
          <p:cNvSpPr txBox="1">
            <a:spLocks noChangeArrowheads="1"/>
          </p:cNvSpPr>
          <p:nvPr/>
        </p:nvSpPr>
        <p:spPr bwMode="auto">
          <a:xfrm>
            <a:off x="2044700" y="541338"/>
            <a:ext cx="6254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Hemopoietic</a:t>
            </a:r>
          </a:p>
          <a:p>
            <a:pPr algn="l"/>
            <a:r>
              <a:rPr lang="en-US" sz="700" b="1"/>
              <a:t>stem cell</a:t>
            </a:r>
          </a:p>
        </p:txBody>
      </p:sp>
      <p:sp>
        <p:nvSpPr>
          <p:cNvPr id="31804" name="Text Box 252"/>
          <p:cNvSpPr txBox="1">
            <a:spLocks noChangeArrowheads="1"/>
          </p:cNvSpPr>
          <p:nvPr/>
        </p:nvSpPr>
        <p:spPr bwMode="auto">
          <a:xfrm>
            <a:off x="3124200" y="541338"/>
            <a:ext cx="7540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Colony-forming</a:t>
            </a:r>
          </a:p>
          <a:p>
            <a:pPr algn="l"/>
            <a:r>
              <a:rPr lang="en-US" sz="700" b="1"/>
              <a:t>units (CFUs)</a:t>
            </a:r>
          </a:p>
        </p:txBody>
      </p:sp>
      <p:sp>
        <p:nvSpPr>
          <p:cNvPr id="31805" name="Text Box 253"/>
          <p:cNvSpPr txBox="1">
            <a:spLocks noChangeArrowheads="1"/>
          </p:cNvSpPr>
          <p:nvPr/>
        </p:nvSpPr>
        <p:spPr bwMode="auto">
          <a:xfrm>
            <a:off x="4864100" y="541338"/>
            <a:ext cx="511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Precursor</a:t>
            </a:r>
          </a:p>
          <a:p>
            <a:pPr algn="l"/>
            <a:r>
              <a:rPr lang="en-US" sz="700" b="1"/>
              <a:t>cells</a:t>
            </a:r>
          </a:p>
        </p:txBody>
      </p:sp>
      <p:sp>
        <p:nvSpPr>
          <p:cNvPr id="31806" name="Text Box 254"/>
          <p:cNvSpPr txBox="1">
            <a:spLocks noChangeArrowheads="1"/>
          </p:cNvSpPr>
          <p:nvPr/>
        </p:nvSpPr>
        <p:spPr bwMode="auto">
          <a:xfrm>
            <a:off x="6705600" y="541338"/>
            <a:ext cx="384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Mature</a:t>
            </a:r>
          </a:p>
          <a:p>
            <a:pPr algn="l"/>
            <a:r>
              <a:rPr lang="en-US" sz="700" b="1"/>
              <a:t>cells</a:t>
            </a:r>
          </a:p>
        </p:txBody>
      </p:sp>
      <p:sp>
        <p:nvSpPr>
          <p:cNvPr id="31807" name="Text Box 255"/>
          <p:cNvSpPr txBox="1">
            <a:spLocks noChangeArrowheads="1"/>
          </p:cNvSpPr>
          <p:nvPr/>
        </p:nvSpPr>
        <p:spPr bwMode="auto">
          <a:xfrm>
            <a:off x="4000500" y="1633538"/>
            <a:ext cx="6207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Eosinophilic</a:t>
            </a:r>
          </a:p>
          <a:p>
            <a:pPr algn="l"/>
            <a:r>
              <a:rPr lang="en-US" sz="700" b="1"/>
              <a:t>myeloblast</a:t>
            </a:r>
          </a:p>
        </p:txBody>
      </p:sp>
      <p:sp>
        <p:nvSpPr>
          <p:cNvPr id="31808" name="Text Box 256"/>
          <p:cNvSpPr txBox="1">
            <a:spLocks noChangeArrowheads="1"/>
          </p:cNvSpPr>
          <p:nvPr/>
        </p:nvSpPr>
        <p:spPr bwMode="auto">
          <a:xfrm>
            <a:off x="3238500" y="1633538"/>
            <a:ext cx="6207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Eosinophilic</a:t>
            </a:r>
          </a:p>
          <a:p>
            <a:pPr algn="l"/>
            <a:r>
              <a:rPr lang="en-US" sz="700" b="1"/>
              <a:t>CFU</a:t>
            </a:r>
          </a:p>
        </p:txBody>
      </p:sp>
      <p:sp>
        <p:nvSpPr>
          <p:cNvPr id="31809" name="Text Box 257"/>
          <p:cNvSpPr txBox="1">
            <a:spLocks noChangeArrowheads="1"/>
          </p:cNvSpPr>
          <p:nvPr/>
        </p:nvSpPr>
        <p:spPr bwMode="auto">
          <a:xfrm>
            <a:off x="4749800" y="1633538"/>
            <a:ext cx="6699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Eosinophilic</a:t>
            </a:r>
          </a:p>
          <a:p>
            <a:pPr algn="l"/>
            <a:r>
              <a:rPr lang="en-US" sz="700" b="1"/>
              <a:t>promyelocyte</a:t>
            </a:r>
          </a:p>
        </p:txBody>
      </p:sp>
      <p:sp>
        <p:nvSpPr>
          <p:cNvPr id="31810" name="Text Box 258"/>
          <p:cNvSpPr txBox="1">
            <a:spLocks noChangeArrowheads="1"/>
          </p:cNvSpPr>
          <p:nvPr/>
        </p:nvSpPr>
        <p:spPr bwMode="auto">
          <a:xfrm>
            <a:off x="5499100" y="1633538"/>
            <a:ext cx="6207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Eosinophilic</a:t>
            </a:r>
          </a:p>
          <a:p>
            <a:pPr algn="l"/>
            <a:r>
              <a:rPr lang="en-US" sz="700" b="1"/>
              <a:t>myelocyte</a:t>
            </a:r>
          </a:p>
        </p:txBody>
      </p:sp>
      <p:sp>
        <p:nvSpPr>
          <p:cNvPr id="31811" name="Text Box 259"/>
          <p:cNvSpPr txBox="1">
            <a:spLocks noChangeArrowheads="1"/>
          </p:cNvSpPr>
          <p:nvPr/>
        </p:nvSpPr>
        <p:spPr bwMode="auto">
          <a:xfrm>
            <a:off x="6616700" y="1646238"/>
            <a:ext cx="5461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Eosinophil</a:t>
            </a:r>
          </a:p>
        </p:txBody>
      </p:sp>
      <p:sp>
        <p:nvSpPr>
          <p:cNvPr id="31812" name="Text Box 260"/>
          <p:cNvSpPr txBox="1">
            <a:spLocks noChangeArrowheads="1"/>
          </p:cNvSpPr>
          <p:nvPr/>
        </p:nvSpPr>
        <p:spPr bwMode="auto">
          <a:xfrm>
            <a:off x="3276600" y="2459038"/>
            <a:ext cx="5413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Basophilic</a:t>
            </a:r>
          </a:p>
          <a:p>
            <a:pPr algn="l"/>
            <a:r>
              <a:rPr lang="en-US" sz="700" b="1"/>
              <a:t>CFU</a:t>
            </a:r>
          </a:p>
        </p:txBody>
      </p:sp>
      <p:sp>
        <p:nvSpPr>
          <p:cNvPr id="31813" name="Text Box 261"/>
          <p:cNvSpPr txBox="1">
            <a:spLocks noChangeArrowheads="1"/>
          </p:cNvSpPr>
          <p:nvPr/>
        </p:nvSpPr>
        <p:spPr bwMode="auto">
          <a:xfrm>
            <a:off x="4038600" y="2459038"/>
            <a:ext cx="557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Basophilic</a:t>
            </a:r>
          </a:p>
          <a:p>
            <a:pPr algn="l"/>
            <a:r>
              <a:rPr lang="en-US" sz="700" b="1"/>
              <a:t>myeloblast</a:t>
            </a:r>
          </a:p>
        </p:txBody>
      </p:sp>
      <p:sp>
        <p:nvSpPr>
          <p:cNvPr id="31814" name="Text Box 262"/>
          <p:cNvSpPr txBox="1">
            <a:spLocks noChangeArrowheads="1"/>
          </p:cNvSpPr>
          <p:nvPr/>
        </p:nvSpPr>
        <p:spPr bwMode="auto">
          <a:xfrm>
            <a:off x="4762500" y="2459038"/>
            <a:ext cx="6699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Basophilic</a:t>
            </a:r>
          </a:p>
          <a:p>
            <a:pPr algn="l"/>
            <a:r>
              <a:rPr lang="en-US" sz="700" b="1"/>
              <a:t>promyelocyte</a:t>
            </a:r>
          </a:p>
        </p:txBody>
      </p:sp>
      <p:sp>
        <p:nvSpPr>
          <p:cNvPr id="31815" name="Text Box 263"/>
          <p:cNvSpPr txBox="1">
            <a:spLocks noChangeArrowheads="1"/>
          </p:cNvSpPr>
          <p:nvPr/>
        </p:nvSpPr>
        <p:spPr bwMode="auto">
          <a:xfrm>
            <a:off x="5499100" y="2459038"/>
            <a:ext cx="5413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Basophilic</a:t>
            </a:r>
          </a:p>
          <a:p>
            <a:pPr algn="l"/>
            <a:r>
              <a:rPr lang="en-US" sz="700" b="1"/>
              <a:t>myelocyte</a:t>
            </a:r>
          </a:p>
        </p:txBody>
      </p:sp>
      <p:sp>
        <p:nvSpPr>
          <p:cNvPr id="31816" name="Text Box 264"/>
          <p:cNvSpPr txBox="1">
            <a:spLocks noChangeArrowheads="1"/>
          </p:cNvSpPr>
          <p:nvPr/>
        </p:nvSpPr>
        <p:spPr bwMode="auto">
          <a:xfrm>
            <a:off x="6642100" y="2497138"/>
            <a:ext cx="46672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Basophil</a:t>
            </a:r>
          </a:p>
        </p:txBody>
      </p:sp>
      <p:sp>
        <p:nvSpPr>
          <p:cNvPr id="31817" name="Text Box 265"/>
          <p:cNvSpPr txBox="1">
            <a:spLocks noChangeArrowheads="1"/>
          </p:cNvSpPr>
          <p:nvPr/>
        </p:nvSpPr>
        <p:spPr bwMode="auto">
          <a:xfrm>
            <a:off x="3213100" y="3284538"/>
            <a:ext cx="6111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Neutrophilic</a:t>
            </a:r>
          </a:p>
          <a:p>
            <a:pPr algn="l"/>
            <a:r>
              <a:rPr lang="en-US" sz="700" b="1"/>
              <a:t>CFU</a:t>
            </a:r>
          </a:p>
        </p:txBody>
      </p:sp>
      <p:sp>
        <p:nvSpPr>
          <p:cNvPr id="31818" name="Text Box 266"/>
          <p:cNvSpPr txBox="1">
            <a:spLocks noChangeArrowheads="1"/>
          </p:cNvSpPr>
          <p:nvPr/>
        </p:nvSpPr>
        <p:spPr bwMode="auto">
          <a:xfrm>
            <a:off x="4013200" y="3284538"/>
            <a:ext cx="6111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Neutrophilic</a:t>
            </a:r>
          </a:p>
          <a:p>
            <a:pPr algn="l"/>
            <a:r>
              <a:rPr lang="en-US" sz="700" b="1"/>
              <a:t>myeloblast</a:t>
            </a:r>
          </a:p>
        </p:txBody>
      </p:sp>
      <p:sp>
        <p:nvSpPr>
          <p:cNvPr id="31819" name="Text Box 267"/>
          <p:cNvSpPr txBox="1">
            <a:spLocks noChangeArrowheads="1"/>
          </p:cNvSpPr>
          <p:nvPr/>
        </p:nvSpPr>
        <p:spPr bwMode="auto">
          <a:xfrm>
            <a:off x="4724400" y="3284538"/>
            <a:ext cx="6699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Neutrophilic</a:t>
            </a:r>
          </a:p>
          <a:p>
            <a:pPr algn="l"/>
            <a:r>
              <a:rPr lang="en-US" sz="700" b="1"/>
              <a:t>promyelocyte</a:t>
            </a:r>
          </a:p>
        </p:txBody>
      </p:sp>
      <p:sp>
        <p:nvSpPr>
          <p:cNvPr id="31820" name="Text Box 268"/>
          <p:cNvSpPr txBox="1">
            <a:spLocks noChangeArrowheads="1"/>
          </p:cNvSpPr>
          <p:nvPr/>
        </p:nvSpPr>
        <p:spPr bwMode="auto">
          <a:xfrm>
            <a:off x="5473700" y="3284538"/>
            <a:ext cx="6111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Neutrophilic</a:t>
            </a:r>
          </a:p>
          <a:p>
            <a:pPr algn="l"/>
            <a:r>
              <a:rPr lang="en-US" sz="700" b="1"/>
              <a:t>myelocyte</a:t>
            </a:r>
          </a:p>
        </p:txBody>
      </p:sp>
      <p:sp>
        <p:nvSpPr>
          <p:cNvPr id="31821" name="Text Box 269"/>
          <p:cNvSpPr txBox="1">
            <a:spLocks noChangeArrowheads="1"/>
          </p:cNvSpPr>
          <p:nvPr/>
        </p:nvSpPr>
        <p:spPr bwMode="auto">
          <a:xfrm>
            <a:off x="6629400" y="3335338"/>
            <a:ext cx="5365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Neutrophil</a:t>
            </a:r>
          </a:p>
        </p:txBody>
      </p:sp>
      <p:sp>
        <p:nvSpPr>
          <p:cNvPr id="31822" name="Text Box 270"/>
          <p:cNvSpPr txBox="1">
            <a:spLocks noChangeArrowheads="1"/>
          </p:cNvSpPr>
          <p:nvPr/>
        </p:nvSpPr>
        <p:spPr bwMode="auto">
          <a:xfrm>
            <a:off x="3289300" y="4211638"/>
            <a:ext cx="5318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Monocytic</a:t>
            </a:r>
          </a:p>
          <a:p>
            <a:pPr algn="l"/>
            <a:r>
              <a:rPr lang="en-US" sz="700" b="1"/>
              <a:t>CFU</a:t>
            </a:r>
          </a:p>
        </p:txBody>
      </p:sp>
      <p:sp>
        <p:nvSpPr>
          <p:cNvPr id="31823" name="Text Box 271"/>
          <p:cNvSpPr txBox="1">
            <a:spLocks noChangeArrowheads="1"/>
          </p:cNvSpPr>
          <p:nvPr/>
        </p:nvSpPr>
        <p:spPr bwMode="auto">
          <a:xfrm>
            <a:off x="4318000" y="4211638"/>
            <a:ext cx="53657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Monoblast</a:t>
            </a:r>
          </a:p>
        </p:txBody>
      </p:sp>
      <p:sp>
        <p:nvSpPr>
          <p:cNvPr id="31824" name="Text Box 272"/>
          <p:cNvSpPr txBox="1">
            <a:spLocks noChangeArrowheads="1"/>
          </p:cNvSpPr>
          <p:nvPr/>
        </p:nvSpPr>
        <p:spPr bwMode="auto">
          <a:xfrm>
            <a:off x="5118100" y="4211638"/>
            <a:ext cx="65881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Promonocyte</a:t>
            </a:r>
          </a:p>
        </p:txBody>
      </p:sp>
      <p:sp>
        <p:nvSpPr>
          <p:cNvPr id="31825" name="Text Box 273"/>
          <p:cNvSpPr txBox="1">
            <a:spLocks noChangeArrowheads="1"/>
          </p:cNvSpPr>
          <p:nvPr/>
        </p:nvSpPr>
        <p:spPr bwMode="auto">
          <a:xfrm>
            <a:off x="6629400" y="4224338"/>
            <a:ext cx="50641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Monocyte</a:t>
            </a:r>
          </a:p>
        </p:txBody>
      </p:sp>
      <p:sp>
        <p:nvSpPr>
          <p:cNvPr id="31826" name="Text Box 274"/>
          <p:cNvSpPr txBox="1">
            <a:spLocks noChangeArrowheads="1"/>
          </p:cNvSpPr>
          <p:nvPr/>
        </p:nvSpPr>
        <p:spPr bwMode="auto">
          <a:xfrm>
            <a:off x="3225800" y="5761038"/>
            <a:ext cx="6397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Lymphocytic</a:t>
            </a:r>
          </a:p>
          <a:p>
            <a:pPr algn="l"/>
            <a:r>
              <a:rPr lang="en-US" sz="700" b="1"/>
              <a:t>CFU</a:t>
            </a:r>
          </a:p>
        </p:txBody>
      </p:sp>
      <p:sp>
        <p:nvSpPr>
          <p:cNvPr id="31827" name="Text Box 275"/>
          <p:cNvSpPr txBox="1">
            <a:spLocks noChangeArrowheads="1"/>
          </p:cNvSpPr>
          <p:nvPr/>
        </p:nvSpPr>
        <p:spPr bwMode="auto">
          <a:xfrm>
            <a:off x="4025900" y="5761038"/>
            <a:ext cx="644525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Lymphoblast</a:t>
            </a:r>
          </a:p>
        </p:txBody>
      </p:sp>
      <p:sp>
        <p:nvSpPr>
          <p:cNvPr id="31828" name="Text Box 276"/>
          <p:cNvSpPr txBox="1">
            <a:spLocks noChangeArrowheads="1"/>
          </p:cNvSpPr>
          <p:nvPr/>
        </p:nvSpPr>
        <p:spPr bwMode="auto">
          <a:xfrm>
            <a:off x="4965700" y="6370638"/>
            <a:ext cx="88106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NK prolymphocyte</a:t>
            </a:r>
          </a:p>
        </p:txBody>
      </p:sp>
      <p:sp>
        <p:nvSpPr>
          <p:cNvPr id="31829" name="Text Box 278"/>
          <p:cNvSpPr txBox="1">
            <a:spLocks noChangeArrowheads="1"/>
          </p:cNvSpPr>
          <p:nvPr/>
        </p:nvSpPr>
        <p:spPr bwMode="auto">
          <a:xfrm>
            <a:off x="6515100" y="4922838"/>
            <a:ext cx="674688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B lymphocyte</a:t>
            </a:r>
          </a:p>
        </p:txBody>
      </p:sp>
      <p:sp>
        <p:nvSpPr>
          <p:cNvPr id="31830" name="Text Box 279"/>
          <p:cNvSpPr txBox="1">
            <a:spLocks noChangeArrowheads="1"/>
          </p:cNvSpPr>
          <p:nvPr/>
        </p:nvSpPr>
        <p:spPr bwMode="auto">
          <a:xfrm>
            <a:off x="6527800" y="5646738"/>
            <a:ext cx="66516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T lymphocyte</a:t>
            </a:r>
          </a:p>
        </p:txBody>
      </p:sp>
      <p:sp>
        <p:nvSpPr>
          <p:cNvPr id="31831" name="Text Box 280"/>
          <p:cNvSpPr txBox="1">
            <a:spLocks noChangeArrowheads="1"/>
          </p:cNvSpPr>
          <p:nvPr/>
        </p:nvSpPr>
        <p:spPr bwMode="auto">
          <a:xfrm>
            <a:off x="5003800" y="4999038"/>
            <a:ext cx="817563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B prolymphocyte</a:t>
            </a:r>
          </a:p>
        </p:txBody>
      </p:sp>
      <p:sp>
        <p:nvSpPr>
          <p:cNvPr id="31832" name="Text Box 281"/>
          <p:cNvSpPr txBox="1">
            <a:spLocks noChangeArrowheads="1"/>
          </p:cNvSpPr>
          <p:nvPr/>
        </p:nvSpPr>
        <p:spPr bwMode="auto">
          <a:xfrm>
            <a:off x="5016500" y="5672138"/>
            <a:ext cx="808038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T prolymphocyte</a:t>
            </a:r>
          </a:p>
        </p:txBody>
      </p:sp>
      <p:sp>
        <p:nvSpPr>
          <p:cNvPr id="31833" name="Text Box 282"/>
          <p:cNvSpPr txBox="1">
            <a:spLocks noChangeArrowheads="1"/>
          </p:cNvSpPr>
          <p:nvPr/>
        </p:nvSpPr>
        <p:spPr bwMode="auto">
          <a:xfrm>
            <a:off x="6654800" y="6345238"/>
            <a:ext cx="3937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700" b="1"/>
              <a:t>NK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18.19</a:t>
            </a:r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701675" y="115888"/>
            <a:ext cx="774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701675" y="6526213"/>
            <a:ext cx="774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a: ©Ed Reschke; b: ©Leonard Lessin/Photo Researchers/Getty Images</a:t>
            </a:r>
          </a:p>
        </p:txBody>
      </p:sp>
      <p:pic>
        <p:nvPicPr>
          <p:cNvPr id="32773" name="Picture 4" descr="sal03717_18_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5050" y="369888"/>
            <a:ext cx="4581525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Line 9"/>
          <p:cNvSpPr>
            <a:spLocks noChangeShapeType="1"/>
          </p:cNvSpPr>
          <p:nvPr/>
        </p:nvSpPr>
        <p:spPr bwMode="auto">
          <a:xfrm flipV="1">
            <a:off x="5630863" y="6307138"/>
            <a:ext cx="0" cy="73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5" name="Line 10"/>
          <p:cNvSpPr>
            <a:spLocks noChangeShapeType="1"/>
          </p:cNvSpPr>
          <p:nvPr/>
        </p:nvSpPr>
        <p:spPr bwMode="auto">
          <a:xfrm>
            <a:off x="6880225" y="6307138"/>
            <a:ext cx="0" cy="73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6" name="Line 11"/>
          <p:cNvSpPr>
            <a:spLocks noChangeShapeType="1"/>
          </p:cNvSpPr>
          <p:nvPr/>
        </p:nvSpPr>
        <p:spPr bwMode="auto">
          <a:xfrm>
            <a:off x="5630863" y="6342063"/>
            <a:ext cx="12493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7" name="Line 12"/>
          <p:cNvSpPr>
            <a:spLocks noChangeShapeType="1"/>
          </p:cNvSpPr>
          <p:nvPr/>
        </p:nvSpPr>
        <p:spPr bwMode="auto">
          <a:xfrm>
            <a:off x="2922588" y="823913"/>
            <a:ext cx="587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8" name="Line 13"/>
          <p:cNvSpPr>
            <a:spLocks noChangeShapeType="1"/>
          </p:cNvSpPr>
          <p:nvPr/>
        </p:nvSpPr>
        <p:spPr bwMode="auto">
          <a:xfrm>
            <a:off x="3049588" y="1487488"/>
            <a:ext cx="12144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9" name="Line 14"/>
          <p:cNvSpPr>
            <a:spLocks noChangeShapeType="1"/>
          </p:cNvSpPr>
          <p:nvPr/>
        </p:nvSpPr>
        <p:spPr bwMode="auto">
          <a:xfrm>
            <a:off x="3106738" y="2068513"/>
            <a:ext cx="17367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0" name="Line 15"/>
          <p:cNvSpPr>
            <a:spLocks noChangeShapeType="1"/>
          </p:cNvSpPr>
          <p:nvPr/>
        </p:nvSpPr>
        <p:spPr bwMode="auto">
          <a:xfrm>
            <a:off x="3106738" y="2506663"/>
            <a:ext cx="1955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1" name="Line 16"/>
          <p:cNvSpPr>
            <a:spLocks noChangeShapeType="1"/>
          </p:cNvSpPr>
          <p:nvPr/>
        </p:nvSpPr>
        <p:spPr bwMode="auto">
          <a:xfrm>
            <a:off x="2982913" y="1262063"/>
            <a:ext cx="33305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2" name="Line 17"/>
          <p:cNvSpPr>
            <a:spLocks noChangeShapeType="1"/>
          </p:cNvSpPr>
          <p:nvPr/>
        </p:nvSpPr>
        <p:spPr bwMode="auto">
          <a:xfrm>
            <a:off x="3841750" y="1487488"/>
            <a:ext cx="33655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3" name="Line 18"/>
          <p:cNvSpPr>
            <a:spLocks noChangeShapeType="1"/>
          </p:cNvSpPr>
          <p:nvPr/>
        </p:nvSpPr>
        <p:spPr bwMode="auto">
          <a:xfrm flipV="1">
            <a:off x="4229100" y="2386013"/>
            <a:ext cx="342900" cy="120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4" name="Line 19"/>
          <p:cNvSpPr>
            <a:spLocks noChangeShapeType="1"/>
          </p:cNvSpPr>
          <p:nvPr/>
        </p:nvSpPr>
        <p:spPr bwMode="auto">
          <a:xfrm>
            <a:off x="3279775" y="823913"/>
            <a:ext cx="301625" cy="238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5" name="Text Box 51"/>
          <p:cNvSpPr txBox="1">
            <a:spLocks noChangeArrowheads="1"/>
          </p:cNvSpPr>
          <p:nvPr/>
        </p:nvSpPr>
        <p:spPr bwMode="auto">
          <a:xfrm>
            <a:off x="2251075" y="725488"/>
            <a:ext cx="6651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Platelets</a:t>
            </a:r>
          </a:p>
        </p:txBody>
      </p:sp>
      <p:sp>
        <p:nvSpPr>
          <p:cNvPr id="32786" name="Text Box 52"/>
          <p:cNvSpPr txBox="1">
            <a:spLocks noChangeArrowheads="1"/>
          </p:cNvSpPr>
          <p:nvPr/>
        </p:nvSpPr>
        <p:spPr bwMode="auto">
          <a:xfrm>
            <a:off x="2238375" y="1169988"/>
            <a:ext cx="7445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Monocyte</a:t>
            </a:r>
          </a:p>
        </p:txBody>
      </p:sp>
      <p:sp>
        <p:nvSpPr>
          <p:cNvPr id="32787" name="Text Box 53"/>
          <p:cNvSpPr txBox="1">
            <a:spLocks noChangeArrowheads="1"/>
          </p:cNvSpPr>
          <p:nvPr/>
        </p:nvSpPr>
        <p:spPr bwMode="auto">
          <a:xfrm>
            <a:off x="2251075" y="1970088"/>
            <a:ext cx="923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Lymphocyte</a:t>
            </a:r>
          </a:p>
        </p:txBody>
      </p:sp>
      <p:sp>
        <p:nvSpPr>
          <p:cNvPr id="32788" name="Text Box 54"/>
          <p:cNvSpPr txBox="1">
            <a:spLocks noChangeArrowheads="1"/>
          </p:cNvSpPr>
          <p:nvPr/>
        </p:nvSpPr>
        <p:spPr bwMode="auto">
          <a:xfrm>
            <a:off x="2238375" y="1398588"/>
            <a:ext cx="8683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Neutrophils</a:t>
            </a:r>
          </a:p>
        </p:txBody>
      </p:sp>
      <p:sp>
        <p:nvSpPr>
          <p:cNvPr id="32789" name="Text Box 55"/>
          <p:cNvSpPr txBox="1">
            <a:spLocks noChangeArrowheads="1"/>
          </p:cNvSpPr>
          <p:nvPr/>
        </p:nvSpPr>
        <p:spPr bwMode="auto">
          <a:xfrm>
            <a:off x="2238375" y="2414588"/>
            <a:ext cx="9461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Erythrocytes</a:t>
            </a:r>
          </a:p>
        </p:txBody>
      </p:sp>
      <p:sp>
        <p:nvSpPr>
          <p:cNvPr id="32790" name="Text Box 56"/>
          <p:cNvSpPr txBox="1">
            <a:spLocks noChangeArrowheads="1"/>
          </p:cNvSpPr>
          <p:nvPr/>
        </p:nvSpPr>
        <p:spPr bwMode="auto">
          <a:xfrm>
            <a:off x="2247900" y="2881313"/>
            <a:ext cx="2619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(a)</a:t>
            </a:r>
          </a:p>
        </p:txBody>
      </p:sp>
      <p:sp>
        <p:nvSpPr>
          <p:cNvPr id="32791" name="Text Box 57"/>
          <p:cNvSpPr txBox="1">
            <a:spLocks noChangeArrowheads="1"/>
          </p:cNvSpPr>
          <p:nvPr/>
        </p:nvSpPr>
        <p:spPr bwMode="auto">
          <a:xfrm>
            <a:off x="2289175" y="6348413"/>
            <a:ext cx="2698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(b)</a:t>
            </a:r>
          </a:p>
        </p:txBody>
      </p:sp>
      <p:sp>
        <p:nvSpPr>
          <p:cNvPr id="32792" name="Text Box 58"/>
          <p:cNvSpPr txBox="1">
            <a:spLocks noChangeArrowheads="1"/>
          </p:cNvSpPr>
          <p:nvPr/>
        </p:nvSpPr>
        <p:spPr bwMode="auto">
          <a:xfrm>
            <a:off x="6038850" y="6361113"/>
            <a:ext cx="5286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75 µm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18.20</a:t>
            </a: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701675" y="182563"/>
            <a:ext cx="774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701675" y="6459538"/>
            <a:ext cx="774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a: ©NIBSC/Science Photo Library/Science Source</a:t>
            </a:r>
          </a:p>
        </p:txBody>
      </p:sp>
      <p:pic>
        <p:nvPicPr>
          <p:cNvPr id="33797" name="Picture 129" descr="sal03717_18_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75" y="411163"/>
            <a:ext cx="35591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Line 21"/>
          <p:cNvSpPr>
            <a:spLocks noChangeShapeType="1"/>
          </p:cNvSpPr>
          <p:nvPr/>
        </p:nvSpPr>
        <p:spPr bwMode="auto">
          <a:xfrm flipH="1">
            <a:off x="3581400" y="715963"/>
            <a:ext cx="2336800" cy="0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9" name="Line 23"/>
          <p:cNvSpPr>
            <a:spLocks noChangeShapeType="1"/>
          </p:cNvSpPr>
          <p:nvPr/>
        </p:nvSpPr>
        <p:spPr bwMode="auto">
          <a:xfrm flipH="1">
            <a:off x="5102225" y="1420813"/>
            <a:ext cx="815975" cy="0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0" name="Line 24"/>
          <p:cNvSpPr>
            <a:spLocks noChangeShapeType="1"/>
          </p:cNvSpPr>
          <p:nvPr/>
        </p:nvSpPr>
        <p:spPr bwMode="auto">
          <a:xfrm flipH="1">
            <a:off x="4381500" y="1020763"/>
            <a:ext cx="1536700" cy="0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1" name="Line 25"/>
          <p:cNvSpPr>
            <a:spLocks noChangeShapeType="1"/>
          </p:cNvSpPr>
          <p:nvPr/>
        </p:nvSpPr>
        <p:spPr bwMode="auto">
          <a:xfrm flipH="1" flipV="1">
            <a:off x="4603750" y="909638"/>
            <a:ext cx="406400" cy="111125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2" name="Line 27"/>
          <p:cNvSpPr>
            <a:spLocks noChangeShapeType="1"/>
          </p:cNvSpPr>
          <p:nvPr/>
        </p:nvSpPr>
        <p:spPr bwMode="auto">
          <a:xfrm flipH="1" flipV="1">
            <a:off x="4772025" y="1176338"/>
            <a:ext cx="546100" cy="241300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3" name="Freeform 31"/>
          <p:cNvSpPr>
            <a:spLocks/>
          </p:cNvSpPr>
          <p:nvPr/>
        </p:nvSpPr>
        <p:spPr bwMode="auto">
          <a:xfrm>
            <a:off x="4521200" y="1738313"/>
            <a:ext cx="1387475" cy="314325"/>
          </a:xfrm>
          <a:custGeom>
            <a:avLst/>
            <a:gdLst>
              <a:gd name="T0" fmla="*/ 2147483647 w 874"/>
              <a:gd name="T1" fmla="*/ 2147483647 h 198"/>
              <a:gd name="T2" fmla="*/ 2147483647 w 874"/>
              <a:gd name="T3" fmla="*/ 2147483647 h 198"/>
              <a:gd name="T4" fmla="*/ 0 w 874"/>
              <a:gd name="T5" fmla="*/ 0 h 198"/>
              <a:gd name="T6" fmla="*/ 0 60000 65536"/>
              <a:gd name="T7" fmla="*/ 0 60000 65536"/>
              <a:gd name="T8" fmla="*/ 0 60000 65536"/>
              <a:gd name="T9" fmla="*/ 0 w 874"/>
              <a:gd name="T10" fmla="*/ 0 h 198"/>
              <a:gd name="T11" fmla="*/ 874 w 874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4" h="198">
                <a:moveTo>
                  <a:pt x="874" y="198"/>
                </a:moveTo>
                <a:lnTo>
                  <a:pt x="360" y="198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4" name="Line 32"/>
          <p:cNvSpPr>
            <a:spLocks noChangeShapeType="1"/>
          </p:cNvSpPr>
          <p:nvPr/>
        </p:nvSpPr>
        <p:spPr bwMode="auto">
          <a:xfrm>
            <a:off x="4664075" y="1716088"/>
            <a:ext cx="133350" cy="174625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Freeform 35"/>
          <p:cNvSpPr>
            <a:spLocks/>
          </p:cNvSpPr>
          <p:nvPr/>
        </p:nvSpPr>
        <p:spPr bwMode="auto">
          <a:xfrm>
            <a:off x="5562600" y="3951288"/>
            <a:ext cx="346075" cy="193675"/>
          </a:xfrm>
          <a:custGeom>
            <a:avLst/>
            <a:gdLst>
              <a:gd name="T0" fmla="*/ 2147483647 w 218"/>
              <a:gd name="T1" fmla="*/ 2147483647 h 122"/>
              <a:gd name="T2" fmla="*/ 2147483647 w 218"/>
              <a:gd name="T3" fmla="*/ 2147483647 h 122"/>
              <a:gd name="T4" fmla="*/ 0 w 218"/>
              <a:gd name="T5" fmla="*/ 0 h 122"/>
              <a:gd name="T6" fmla="*/ 0 60000 65536"/>
              <a:gd name="T7" fmla="*/ 0 60000 65536"/>
              <a:gd name="T8" fmla="*/ 0 60000 65536"/>
              <a:gd name="T9" fmla="*/ 0 w 218"/>
              <a:gd name="T10" fmla="*/ 0 h 122"/>
              <a:gd name="T11" fmla="*/ 218 w 218"/>
              <a:gd name="T12" fmla="*/ 122 h 1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" h="122">
                <a:moveTo>
                  <a:pt x="218" y="122"/>
                </a:moveTo>
                <a:lnTo>
                  <a:pt x="138" y="122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6" name="Text Box 126"/>
          <p:cNvSpPr txBox="1">
            <a:spLocks noChangeArrowheads="1"/>
          </p:cNvSpPr>
          <p:nvPr/>
        </p:nvSpPr>
        <p:spPr bwMode="auto">
          <a:xfrm>
            <a:off x="2328863" y="5707063"/>
            <a:ext cx="1014412" cy="153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Megakaryocyte</a:t>
            </a:r>
          </a:p>
        </p:txBody>
      </p:sp>
      <p:sp>
        <p:nvSpPr>
          <p:cNvPr id="33807" name="Freeform 9"/>
          <p:cNvSpPr>
            <a:spLocks/>
          </p:cNvSpPr>
          <p:nvPr/>
        </p:nvSpPr>
        <p:spPr bwMode="auto">
          <a:xfrm>
            <a:off x="4464050" y="3586163"/>
            <a:ext cx="676275" cy="161925"/>
          </a:xfrm>
          <a:custGeom>
            <a:avLst/>
            <a:gdLst>
              <a:gd name="T0" fmla="*/ 2147483647 w 426"/>
              <a:gd name="T1" fmla="*/ 2147483647 h 102"/>
              <a:gd name="T2" fmla="*/ 2147483647 w 426"/>
              <a:gd name="T3" fmla="*/ 2147483647 h 102"/>
              <a:gd name="T4" fmla="*/ 2147483647 w 426"/>
              <a:gd name="T5" fmla="*/ 2147483647 h 102"/>
              <a:gd name="T6" fmla="*/ 0 w 426"/>
              <a:gd name="T7" fmla="*/ 2147483647 h 102"/>
              <a:gd name="T8" fmla="*/ 2147483647 w 426"/>
              <a:gd name="T9" fmla="*/ 0 h 102"/>
              <a:gd name="T10" fmla="*/ 2147483647 w 426"/>
              <a:gd name="T11" fmla="*/ 2147483647 h 102"/>
              <a:gd name="T12" fmla="*/ 2147483647 w 426"/>
              <a:gd name="T13" fmla="*/ 2147483647 h 102"/>
              <a:gd name="T14" fmla="*/ 2147483647 w 426"/>
              <a:gd name="T15" fmla="*/ 2147483647 h 10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6"/>
              <a:gd name="T25" fmla="*/ 0 h 102"/>
              <a:gd name="T26" fmla="*/ 426 w 426"/>
              <a:gd name="T27" fmla="*/ 102 h 10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6" h="102">
                <a:moveTo>
                  <a:pt x="426" y="66"/>
                </a:moveTo>
                <a:lnTo>
                  <a:pt x="104" y="66"/>
                </a:lnTo>
                <a:lnTo>
                  <a:pt x="124" y="102"/>
                </a:lnTo>
                <a:lnTo>
                  <a:pt x="0" y="52"/>
                </a:lnTo>
                <a:lnTo>
                  <a:pt x="124" y="0"/>
                </a:lnTo>
                <a:lnTo>
                  <a:pt x="104" y="36"/>
                </a:lnTo>
                <a:lnTo>
                  <a:pt x="426" y="36"/>
                </a:lnTo>
                <a:lnTo>
                  <a:pt x="426" y="66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8" name="Freeform 10"/>
          <p:cNvSpPr>
            <a:spLocks/>
          </p:cNvSpPr>
          <p:nvPr/>
        </p:nvSpPr>
        <p:spPr bwMode="auto">
          <a:xfrm>
            <a:off x="4464050" y="3586163"/>
            <a:ext cx="676275" cy="161925"/>
          </a:xfrm>
          <a:custGeom>
            <a:avLst/>
            <a:gdLst>
              <a:gd name="T0" fmla="*/ 2147483647 w 426"/>
              <a:gd name="T1" fmla="*/ 2147483647 h 102"/>
              <a:gd name="T2" fmla="*/ 2147483647 w 426"/>
              <a:gd name="T3" fmla="*/ 2147483647 h 102"/>
              <a:gd name="T4" fmla="*/ 2147483647 w 426"/>
              <a:gd name="T5" fmla="*/ 2147483647 h 102"/>
              <a:gd name="T6" fmla="*/ 0 w 426"/>
              <a:gd name="T7" fmla="*/ 2147483647 h 102"/>
              <a:gd name="T8" fmla="*/ 2147483647 w 426"/>
              <a:gd name="T9" fmla="*/ 0 h 102"/>
              <a:gd name="T10" fmla="*/ 2147483647 w 426"/>
              <a:gd name="T11" fmla="*/ 2147483647 h 102"/>
              <a:gd name="T12" fmla="*/ 2147483647 w 426"/>
              <a:gd name="T13" fmla="*/ 2147483647 h 1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26"/>
              <a:gd name="T22" fmla="*/ 0 h 102"/>
              <a:gd name="T23" fmla="*/ 426 w 426"/>
              <a:gd name="T24" fmla="*/ 102 h 1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26" h="102">
                <a:moveTo>
                  <a:pt x="426" y="66"/>
                </a:moveTo>
                <a:lnTo>
                  <a:pt x="104" y="66"/>
                </a:lnTo>
                <a:lnTo>
                  <a:pt x="124" y="102"/>
                </a:lnTo>
                <a:lnTo>
                  <a:pt x="0" y="52"/>
                </a:lnTo>
                <a:lnTo>
                  <a:pt x="124" y="0"/>
                </a:lnTo>
                <a:lnTo>
                  <a:pt x="104" y="36"/>
                </a:lnTo>
                <a:lnTo>
                  <a:pt x="426" y="36"/>
                </a:lnTo>
              </a:path>
            </a:pathLst>
          </a:custGeom>
          <a:noFill/>
          <a:ln w="3175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Line 11"/>
          <p:cNvSpPr>
            <a:spLocks noChangeShapeType="1"/>
          </p:cNvSpPr>
          <p:nvPr/>
        </p:nvSpPr>
        <p:spPr bwMode="auto">
          <a:xfrm flipV="1">
            <a:off x="4892675" y="2681288"/>
            <a:ext cx="0" cy="73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0" name="Line 12"/>
          <p:cNvSpPr>
            <a:spLocks noChangeShapeType="1"/>
          </p:cNvSpPr>
          <p:nvPr/>
        </p:nvSpPr>
        <p:spPr bwMode="auto">
          <a:xfrm>
            <a:off x="5565775" y="2681288"/>
            <a:ext cx="0" cy="73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1" name="Line 13"/>
          <p:cNvSpPr>
            <a:spLocks noChangeShapeType="1"/>
          </p:cNvSpPr>
          <p:nvPr/>
        </p:nvSpPr>
        <p:spPr bwMode="auto">
          <a:xfrm>
            <a:off x="4892675" y="2719388"/>
            <a:ext cx="6731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2" name="Text Box 112"/>
          <p:cNvSpPr txBox="1">
            <a:spLocks noChangeArrowheads="1"/>
          </p:cNvSpPr>
          <p:nvPr/>
        </p:nvSpPr>
        <p:spPr bwMode="auto">
          <a:xfrm>
            <a:off x="5961063" y="630238"/>
            <a:ext cx="78898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Pseudopod</a:t>
            </a:r>
          </a:p>
        </p:txBody>
      </p:sp>
      <p:sp>
        <p:nvSpPr>
          <p:cNvPr id="33813" name="Text Box 114"/>
          <p:cNvSpPr txBox="1">
            <a:spLocks noChangeArrowheads="1"/>
          </p:cNvSpPr>
          <p:nvPr/>
        </p:nvSpPr>
        <p:spPr bwMode="auto">
          <a:xfrm>
            <a:off x="5961063" y="935038"/>
            <a:ext cx="646112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Granules</a:t>
            </a:r>
          </a:p>
        </p:txBody>
      </p:sp>
      <p:sp>
        <p:nvSpPr>
          <p:cNvPr id="33814" name="Text Box 115"/>
          <p:cNvSpPr txBox="1">
            <a:spLocks noChangeArrowheads="1"/>
          </p:cNvSpPr>
          <p:nvPr/>
        </p:nvSpPr>
        <p:spPr bwMode="auto">
          <a:xfrm>
            <a:off x="5961063" y="1344613"/>
            <a:ext cx="7572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Open</a:t>
            </a:r>
          </a:p>
          <a:p>
            <a:pPr algn="l"/>
            <a:r>
              <a:rPr lang="en-US" sz="1000" b="1"/>
              <a:t>canalicular</a:t>
            </a:r>
          </a:p>
          <a:p>
            <a:pPr algn="l"/>
            <a:r>
              <a:rPr lang="en-US" sz="1000" b="1"/>
              <a:t>system</a:t>
            </a:r>
          </a:p>
        </p:txBody>
      </p:sp>
      <p:sp>
        <p:nvSpPr>
          <p:cNvPr id="33815" name="Text Box 116"/>
          <p:cNvSpPr txBox="1">
            <a:spLocks noChangeArrowheads="1"/>
          </p:cNvSpPr>
          <p:nvPr/>
        </p:nvSpPr>
        <p:spPr bwMode="auto">
          <a:xfrm>
            <a:off x="5951538" y="1960563"/>
            <a:ext cx="89693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Mitochondria</a:t>
            </a:r>
          </a:p>
        </p:txBody>
      </p:sp>
      <p:sp>
        <p:nvSpPr>
          <p:cNvPr id="33816" name="Text Box 118"/>
          <p:cNvSpPr txBox="1">
            <a:spLocks noChangeArrowheads="1"/>
          </p:cNvSpPr>
          <p:nvPr/>
        </p:nvSpPr>
        <p:spPr bwMode="auto">
          <a:xfrm>
            <a:off x="5072063" y="2751138"/>
            <a:ext cx="385762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2 µm</a:t>
            </a:r>
          </a:p>
        </p:txBody>
      </p:sp>
      <p:sp>
        <p:nvSpPr>
          <p:cNvPr id="33817" name="Text Box 119"/>
          <p:cNvSpPr txBox="1">
            <a:spLocks noChangeArrowheads="1"/>
          </p:cNvSpPr>
          <p:nvPr/>
        </p:nvSpPr>
        <p:spPr bwMode="auto">
          <a:xfrm>
            <a:off x="5199063" y="3017838"/>
            <a:ext cx="71278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Bloodflow</a:t>
            </a:r>
          </a:p>
        </p:txBody>
      </p:sp>
      <p:sp>
        <p:nvSpPr>
          <p:cNvPr id="33818" name="Text Box 120"/>
          <p:cNvSpPr txBox="1">
            <a:spLocks noChangeArrowheads="1"/>
          </p:cNvSpPr>
          <p:nvPr/>
        </p:nvSpPr>
        <p:spPr bwMode="auto">
          <a:xfrm>
            <a:off x="5964238" y="4071938"/>
            <a:ext cx="868362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Endothelium</a:t>
            </a:r>
          </a:p>
        </p:txBody>
      </p:sp>
      <p:sp>
        <p:nvSpPr>
          <p:cNvPr id="33819" name="Text Box 121"/>
          <p:cNvSpPr txBox="1">
            <a:spLocks noChangeArrowheads="1"/>
          </p:cNvSpPr>
          <p:nvPr/>
        </p:nvSpPr>
        <p:spPr bwMode="auto">
          <a:xfrm>
            <a:off x="5964238" y="4300538"/>
            <a:ext cx="895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Sinusoid of</a:t>
            </a:r>
          </a:p>
          <a:p>
            <a:pPr algn="l"/>
            <a:r>
              <a:rPr lang="en-US" sz="1000" b="1"/>
              <a:t>bone marrow</a:t>
            </a:r>
          </a:p>
        </p:txBody>
      </p:sp>
      <p:sp>
        <p:nvSpPr>
          <p:cNvPr id="33820" name="Text Box 122"/>
          <p:cNvSpPr txBox="1">
            <a:spLocks noChangeArrowheads="1"/>
          </p:cNvSpPr>
          <p:nvPr/>
        </p:nvSpPr>
        <p:spPr bwMode="auto">
          <a:xfrm>
            <a:off x="2817813" y="3027363"/>
            <a:ext cx="6159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Platelets</a:t>
            </a:r>
          </a:p>
        </p:txBody>
      </p:sp>
      <p:sp>
        <p:nvSpPr>
          <p:cNvPr id="33821" name="Text Box 123"/>
          <p:cNvSpPr txBox="1">
            <a:spLocks noChangeArrowheads="1"/>
          </p:cNvSpPr>
          <p:nvPr/>
        </p:nvSpPr>
        <p:spPr bwMode="auto">
          <a:xfrm>
            <a:off x="2319338" y="4294188"/>
            <a:ext cx="823912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Proplatelets</a:t>
            </a:r>
          </a:p>
        </p:txBody>
      </p:sp>
      <p:sp>
        <p:nvSpPr>
          <p:cNvPr id="33822" name="Text Box 124"/>
          <p:cNvSpPr txBox="1">
            <a:spLocks noChangeArrowheads="1"/>
          </p:cNvSpPr>
          <p:nvPr/>
        </p:nvSpPr>
        <p:spPr bwMode="auto">
          <a:xfrm>
            <a:off x="2328863" y="5037138"/>
            <a:ext cx="37147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RBC</a:t>
            </a:r>
          </a:p>
        </p:txBody>
      </p:sp>
      <p:sp>
        <p:nvSpPr>
          <p:cNvPr id="33823" name="Text Box 125"/>
          <p:cNvSpPr txBox="1">
            <a:spLocks noChangeArrowheads="1"/>
          </p:cNvSpPr>
          <p:nvPr/>
        </p:nvSpPr>
        <p:spPr bwMode="auto">
          <a:xfrm>
            <a:off x="2328863" y="5418138"/>
            <a:ext cx="4000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WBC</a:t>
            </a:r>
          </a:p>
        </p:txBody>
      </p:sp>
      <p:sp>
        <p:nvSpPr>
          <p:cNvPr id="33824" name="Text Box 127"/>
          <p:cNvSpPr txBox="1">
            <a:spLocks noChangeArrowheads="1"/>
          </p:cNvSpPr>
          <p:nvPr/>
        </p:nvSpPr>
        <p:spPr bwMode="auto">
          <a:xfrm>
            <a:off x="2332038" y="2751138"/>
            <a:ext cx="24923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(a)</a:t>
            </a:r>
          </a:p>
        </p:txBody>
      </p:sp>
      <p:sp>
        <p:nvSpPr>
          <p:cNvPr id="33825" name="Text Box 128"/>
          <p:cNvSpPr txBox="1">
            <a:spLocks noChangeArrowheads="1"/>
          </p:cNvSpPr>
          <p:nvPr/>
        </p:nvSpPr>
        <p:spPr bwMode="auto">
          <a:xfrm>
            <a:off x="2328863" y="6256338"/>
            <a:ext cx="25717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(b)</a:t>
            </a:r>
          </a:p>
        </p:txBody>
      </p:sp>
      <p:sp>
        <p:nvSpPr>
          <p:cNvPr id="33826" name="Line 21"/>
          <p:cNvSpPr>
            <a:spLocks noChangeShapeType="1"/>
          </p:cNvSpPr>
          <p:nvPr/>
        </p:nvSpPr>
        <p:spPr bwMode="auto">
          <a:xfrm flipH="1">
            <a:off x="3581400" y="715963"/>
            <a:ext cx="233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7" name="Line 23"/>
          <p:cNvSpPr>
            <a:spLocks noChangeShapeType="1"/>
          </p:cNvSpPr>
          <p:nvPr/>
        </p:nvSpPr>
        <p:spPr bwMode="auto">
          <a:xfrm flipH="1">
            <a:off x="5102225" y="1420813"/>
            <a:ext cx="815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8" name="Line 24"/>
          <p:cNvSpPr>
            <a:spLocks noChangeShapeType="1"/>
          </p:cNvSpPr>
          <p:nvPr/>
        </p:nvSpPr>
        <p:spPr bwMode="auto">
          <a:xfrm flipH="1">
            <a:off x="4381500" y="1020763"/>
            <a:ext cx="1536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9" name="Line 25"/>
          <p:cNvSpPr>
            <a:spLocks noChangeShapeType="1"/>
          </p:cNvSpPr>
          <p:nvPr/>
        </p:nvSpPr>
        <p:spPr bwMode="auto">
          <a:xfrm flipH="1" flipV="1">
            <a:off x="4603750" y="909638"/>
            <a:ext cx="406400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0" name="Line 27"/>
          <p:cNvSpPr>
            <a:spLocks noChangeShapeType="1"/>
          </p:cNvSpPr>
          <p:nvPr/>
        </p:nvSpPr>
        <p:spPr bwMode="auto">
          <a:xfrm flipH="1" flipV="1">
            <a:off x="4772025" y="1176338"/>
            <a:ext cx="54610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1" name="Freeform 31"/>
          <p:cNvSpPr>
            <a:spLocks/>
          </p:cNvSpPr>
          <p:nvPr/>
        </p:nvSpPr>
        <p:spPr bwMode="auto">
          <a:xfrm>
            <a:off x="4521200" y="1738313"/>
            <a:ext cx="1387475" cy="314325"/>
          </a:xfrm>
          <a:custGeom>
            <a:avLst/>
            <a:gdLst>
              <a:gd name="T0" fmla="*/ 2147483647 w 874"/>
              <a:gd name="T1" fmla="*/ 2147483647 h 198"/>
              <a:gd name="T2" fmla="*/ 2147483647 w 874"/>
              <a:gd name="T3" fmla="*/ 2147483647 h 198"/>
              <a:gd name="T4" fmla="*/ 0 w 874"/>
              <a:gd name="T5" fmla="*/ 0 h 198"/>
              <a:gd name="T6" fmla="*/ 0 60000 65536"/>
              <a:gd name="T7" fmla="*/ 0 60000 65536"/>
              <a:gd name="T8" fmla="*/ 0 60000 65536"/>
              <a:gd name="T9" fmla="*/ 0 w 874"/>
              <a:gd name="T10" fmla="*/ 0 h 198"/>
              <a:gd name="T11" fmla="*/ 874 w 874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4" h="198">
                <a:moveTo>
                  <a:pt x="874" y="198"/>
                </a:moveTo>
                <a:lnTo>
                  <a:pt x="360" y="198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2" name="Line 32"/>
          <p:cNvSpPr>
            <a:spLocks noChangeShapeType="1"/>
          </p:cNvSpPr>
          <p:nvPr/>
        </p:nvSpPr>
        <p:spPr bwMode="auto">
          <a:xfrm>
            <a:off x="4664075" y="1716088"/>
            <a:ext cx="133350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3" name="Freeform 46"/>
          <p:cNvSpPr>
            <a:spLocks/>
          </p:cNvSpPr>
          <p:nvPr/>
        </p:nvSpPr>
        <p:spPr bwMode="auto">
          <a:xfrm>
            <a:off x="4816475" y="3090863"/>
            <a:ext cx="346075" cy="511175"/>
          </a:xfrm>
          <a:custGeom>
            <a:avLst/>
            <a:gdLst>
              <a:gd name="T0" fmla="*/ 2147483647 w 218"/>
              <a:gd name="T1" fmla="*/ 0 h 322"/>
              <a:gd name="T2" fmla="*/ 2147483647 w 218"/>
              <a:gd name="T3" fmla="*/ 0 h 322"/>
              <a:gd name="T4" fmla="*/ 0 w 218"/>
              <a:gd name="T5" fmla="*/ 2147483647 h 322"/>
              <a:gd name="T6" fmla="*/ 0 60000 65536"/>
              <a:gd name="T7" fmla="*/ 0 60000 65536"/>
              <a:gd name="T8" fmla="*/ 0 60000 65536"/>
              <a:gd name="T9" fmla="*/ 0 w 218"/>
              <a:gd name="T10" fmla="*/ 0 h 322"/>
              <a:gd name="T11" fmla="*/ 218 w 218"/>
              <a:gd name="T12" fmla="*/ 322 h 3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" h="322">
                <a:moveTo>
                  <a:pt x="218" y="0"/>
                </a:moveTo>
                <a:lnTo>
                  <a:pt x="180" y="0"/>
                </a:lnTo>
                <a:lnTo>
                  <a:pt x="0" y="32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4" name="Freeform 46"/>
          <p:cNvSpPr>
            <a:spLocks/>
          </p:cNvSpPr>
          <p:nvPr/>
        </p:nvSpPr>
        <p:spPr bwMode="auto">
          <a:xfrm>
            <a:off x="4818063" y="3090863"/>
            <a:ext cx="346075" cy="511175"/>
          </a:xfrm>
          <a:custGeom>
            <a:avLst/>
            <a:gdLst>
              <a:gd name="T0" fmla="*/ 2147483647 w 218"/>
              <a:gd name="T1" fmla="*/ 0 h 322"/>
              <a:gd name="T2" fmla="*/ 2147483647 w 218"/>
              <a:gd name="T3" fmla="*/ 0 h 322"/>
              <a:gd name="T4" fmla="*/ 0 w 218"/>
              <a:gd name="T5" fmla="*/ 2147483647 h 322"/>
              <a:gd name="T6" fmla="*/ 0 60000 65536"/>
              <a:gd name="T7" fmla="*/ 0 60000 65536"/>
              <a:gd name="T8" fmla="*/ 0 60000 65536"/>
              <a:gd name="T9" fmla="*/ 0 w 218"/>
              <a:gd name="T10" fmla="*/ 0 h 322"/>
              <a:gd name="T11" fmla="*/ 218 w 218"/>
              <a:gd name="T12" fmla="*/ 322 h 3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" h="322">
                <a:moveTo>
                  <a:pt x="218" y="0"/>
                </a:moveTo>
                <a:lnTo>
                  <a:pt x="180" y="0"/>
                </a:lnTo>
                <a:lnTo>
                  <a:pt x="0" y="32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5" name="Freeform 35"/>
          <p:cNvSpPr>
            <a:spLocks/>
          </p:cNvSpPr>
          <p:nvPr/>
        </p:nvSpPr>
        <p:spPr bwMode="auto">
          <a:xfrm>
            <a:off x="5567363" y="3954463"/>
            <a:ext cx="346075" cy="193675"/>
          </a:xfrm>
          <a:custGeom>
            <a:avLst/>
            <a:gdLst>
              <a:gd name="T0" fmla="*/ 2147483647 w 218"/>
              <a:gd name="T1" fmla="*/ 2147483647 h 122"/>
              <a:gd name="T2" fmla="*/ 2147483647 w 218"/>
              <a:gd name="T3" fmla="*/ 2147483647 h 122"/>
              <a:gd name="T4" fmla="*/ 0 w 218"/>
              <a:gd name="T5" fmla="*/ 0 h 122"/>
              <a:gd name="T6" fmla="*/ 0 60000 65536"/>
              <a:gd name="T7" fmla="*/ 0 60000 65536"/>
              <a:gd name="T8" fmla="*/ 0 60000 65536"/>
              <a:gd name="T9" fmla="*/ 0 w 218"/>
              <a:gd name="T10" fmla="*/ 0 h 122"/>
              <a:gd name="T11" fmla="*/ 218 w 218"/>
              <a:gd name="T12" fmla="*/ 122 h 1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" h="122">
                <a:moveTo>
                  <a:pt x="218" y="122"/>
                </a:moveTo>
                <a:lnTo>
                  <a:pt x="138" y="122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6" name="Freeform 38"/>
          <p:cNvSpPr>
            <a:spLocks/>
          </p:cNvSpPr>
          <p:nvPr/>
        </p:nvSpPr>
        <p:spPr bwMode="auto">
          <a:xfrm>
            <a:off x="5227638" y="3932238"/>
            <a:ext cx="682625" cy="450850"/>
          </a:xfrm>
          <a:custGeom>
            <a:avLst/>
            <a:gdLst>
              <a:gd name="T0" fmla="*/ 2147483647 w 430"/>
              <a:gd name="T1" fmla="*/ 2147483647 h 284"/>
              <a:gd name="T2" fmla="*/ 2147483647 w 430"/>
              <a:gd name="T3" fmla="*/ 2147483647 h 284"/>
              <a:gd name="T4" fmla="*/ 0 w 430"/>
              <a:gd name="T5" fmla="*/ 0 h 284"/>
              <a:gd name="T6" fmla="*/ 0 60000 65536"/>
              <a:gd name="T7" fmla="*/ 0 60000 65536"/>
              <a:gd name="T8" fmla="*/ 0 60000 65536"/>
              <a:gd name="T9" fmla="*/ 0 w 430"/>
              <a:gd name="T10" fmla="*/ 0 h 284"/>
              <a:gd name="T11" fmla="*/ 430 w 430"/>
              <a:gd name="T12" fmla="*/ 284 h 2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0" h="284">
                <a:moveTo>
                  <a:pt x="430" y="284"/>
                </a:moveTo>
                <a:lnTo>
                  <a:pt x="338" y="284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7" name="Freeform 38"/>
          <p:cNvSpPr>
            <a:spLocks/>
          </p:cNvSpPr>
          <p:nvPr/>
        </p:nvSpPr>
        <p:spPr bwMode="auto">
          <a:xfrm>
            <a:off x="5232400" y="3938588"/>
            <a:ext cx="682625" cy="450850"/>
          </a:xfrm>
          <a:custGeom>
            <a:avLst/>
            <a:gdLst>
              <a:gd name="T0" fmla="*/ 2147483647 w 430"/>
              <a:gd name="T1" fmla="*/ 2147483647 h 284"/>
              <a:gd name="T2" fmla="*/ 2147483647 w 430"/>
              <a:gd name="T3" fmla="*/ 2147483647 h 284"/>
              <a:gd name="T4" fmla="*/ 0 w 430"/>
              <a:gd name="T5" fmla="*/ 0 h 284"/>
              <a:gd name="T6" fmla="*/ 0 60000 65536"/>
              <a:gd name="T7" fmla="*/ 0 60000 65536"/>
              <a:gd name="T8" fmla="*/ 0 60000 65536"/>
              <a:gd name="T9" fmla="*/ 0 w 430"/>
              <a:gd name="T10" fmla="*/ 0 h 284"/>
              <a:gd name="T11" fmla="*/ 430 w 430"/>
              <a:gd name="T12" fmla="*/ 284 h 2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0" h="284">
                <a:moveTo>
                  <a:pt x="430" y="284"/>
                </a:moveTo>
                <a:lnTo>
                  <a:pt x="338" y="284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8" name="Line 41"/>
          <p:cNvSpPr>
            <a:spLocks noChangeShapeType="1"/>
          </p:cNvSpPr>
          <p:nvPr/>
        </p:nvSpPr>
        <p:spPr bwMode="auto">
          <a:xfrm flipH="1" flipV="1">
            <a:off x="2667000" y="3763963"/>
            <a:ext cx="488950" cy="6223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9" name="Freeform 42"/>
          <p:cNvSpPr>
            <a:spLocks/>
          </p:cNvSpPr>
          <p:nvPr/>
        </p:nvSpPr>
        <p:spPr bwMode="auto">
          <a:xfrm>
            <a:off x="2981325" y="3713163"/>
            <a:ext cx="184150" cy="673100"/>
          </a:xfrm>
          <a:custGeom>
            <a:avLst/>
            <a:gdLst>
              <a:gd name="T0" fmla="*/ 2147483647 w 116"/>
              <a:gd name="T1" fmla="*/ 2147483647 h 424"/>
              <a:gd name="T2" fmla="*/ 2147483647 w 116"/>
              <a:gd name="T3" fmla="*/ 2147483647 h 424"/>
              <a:gd name="T4" fmla="*/ 0 w 116"/>
              <a:gd name="T5" fmla="*/ 0 h 424"/>
              <a:gd name="T6" fmla="*/ 0 60000 65536"/>
              <a:gd name="T7" fmla="*/ 0 60000 65536"/>
              <a:gd name="T8" fmla="*/ 0 60000 65536"/>
              <a:gd name="T9" fmla="*/ 0 w 116"/>
              <a:gd name="T10" fmla="*/ 0 h 424"/>
              <a:gd name="T11" fmla="*/ 116 w 116"/>
              <a:gd name="T12" fmla="*/ 424 h 4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" h="424">
                <a:moveTo>
                  <a:pt x="46" y="424"/>
                </a:moveTo>
                <a:lnTo>
                  <a:pt x="116" y="424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840" name="Group 77"/>
          <p:cNvGrpSpPr>
            <a:grpSpLocks/>
          </p:cNvGrpSpPr>
          <p:nvPr/>
        </p:nvGrpSpPr>
        <p:grpSpPr bwMode="auto">
          <a:xfrm>
            <a:off x="2667000" y="3713163"/>
            <a:ext cx="498475" cy="673100"/>
            <a:chOff x="2667000" y="3798888"/>
            <a:chExt cx="498475" cy="673100"/>
          </a:xfrm>
        </p:grpSpPr>
        <p:sp>
          <p:nvSpPr>
            <p:cNvPr id="33852" name="Line 41"/>
            <p:cNvSpPr>
              <a:spLocks noChangeShapeType="1"/>
            </p:cNvSpPr>
            <p:nvPr/>
          </p:nvSpPr>
          <p:spPr bwMode="auto">
            <a:xfrm flipH="1" flipV="1">
              <a:off x="2667000" y="3849688"/>
              <a:ext cx="488950" cy="622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3" name="Freeform 42"/>
            <p:cNvSpPr>
              <a:spLocks/>
            </p:cNvSpPr>
            <p:nvPr/>
          </p:nvSpPr>
          <p:spPr bwMode="auto">
            <a:xfrm>
              <a:off x="2981325" y="3798888"/>
              <a:ext cx="184150" cy="673100"/>
            </a:xfrm>
            <a:custGeom>
              <a:avLst/>
              <a:gdLst>
                <a:gd name="T0" fmla="*/ 2147483647 w 116"/>
                <a:gd name="T1" fmla="*/ 2147483647 h 424"/>
                <a:gd name="T2" fmla="*/ 2147483647 w 116"/>
                <a:gd name="T3" fmla="*/ 2147483647 h 424"/>
                <a:gd name="T4" fmla="*/ 0 w 116"/>
                <a:gd name="T5" fmla="*/ 0 h 424"/>
                <a:gd name="T6" fmla="*/ 0 60000 65536"/>
                <a:gd name="T7" fmla="*/ 0 60000 65536"/>
                <a:gd name="T8" fmla="*/ 0 60000 65536"/>
                <a:gd name="T9" fmla="*/ 0 w 116"/>
                <a:gd name="T10" fmla="*/ 0 h 424"/>
                <a:gd name="T11" fmla="*/ 116 w 116"/>
                <a:gd name="T12" fmla="*/ 424 h 4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424">
                  <a:moveTo>
                    <a:pt x="46" y="424"/>
                  </a:moveTo>
                  <a:lnTo>
                    <a:pt x="116" y="42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841" name="Line 44"/>
          <p:cNvSpPr>
            <a:spLocks noChangeShapeType="1"/>
          </p:cNvSpPr>
          <p:nvPr/>
        </p:nvSpPr>
        <p:spPr bwMode="auto">
          <a:xfrm flipH="1">
            <a:off x="2597150" y="3097213"/>
            <a:ext cx="130175" cy="4572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2" name="Freeform 43"/>
          <p:cNvSpPr>
            <a:spLocks/>
          </p:cNvSpPr>
          <p:nvPr/>
        </p:nvSpPr>
        <p:spPr bwMode="auto">
          <a:xfrm>
            <a:off x="2489200" y="3097213"/>
            <a:ext cx="295275" cy="425450"/>
          </a:xfrm>
          <a:custGeom>
            <a:avLst/>
            <a:gdLst>
              <a:gd name="T0" fmla="*/ 2147483647 w 186"/>
              <a:gd name="T1" fmla="*/ 0 h 268"/>
              <a:gd name="T2" fmla="*/ 2147483647 w 186"/>
              <a:gd name="T3" fmla="*/ 0 h 268"/>
              <a:gd name="T4" fmla="*/ 0 w 186"/>
              <a:gd name="T5" fmla="*/ 2147483647 h 268"/>
              <a:gd name="T6" fmla="*/ 0 60000 65536"/>
              <a:gd name="T7" fmla="*/ 0 60000 65536"/>
              <a:gd name="T8" fmla="*/ 0 60000 65536"/>
              <a:gd name="T9" fmla="*/ 0 w 186"/>
              <a:gd name="T10" fmla="*/ 0 h 268"/>
              <a:gd name="T11" fmla="*/ 186 w 186"/>
              <a:gd name="T12" fmla="*/ 268 h 2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268">
                <a:moveTo>
                  <a:pt x="186" y="0"/>
                </a:moveTo>
                <a:lnTo>
                  <a:pt x="148" y="0"/>
                </a:lnTo>
                <a:lnTo>
                  <a:pt x="0" y="268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843" name="Group 83"/>
          <p:cNvGrpSpPr>
            <a:grpSpLocks/>
          </p:cNvGrpSpPr>
          <p:nvPr/>
        </p:nvGrpSpPr>
        <p:grpSpPr bwMode="auto">
          <a:xfrm>
            <a:off x="2489200" y="3097213"/>
            <a:ext cx="295275" cy="457200"/>
            <a:chOff x="2489200" y="3163888"/>
            <a:chExt cx="295275" cy="457200"/>
          </a:xfrm>
        </p:grpSpPr>
        <p:sp>
          <p:nvSpPr>
            <p:cNvPr id="33850" name="Line 44"/>
            <p:cNvSpPr>
              <a:spLocks noChangeShapeType="1"/>
            </p:cNvSpPr>
            <p:nvPr/>
          </p:nvSpPr>
          <p:spPr bwMode="auto">
            <a:xfrm flipH="1">
              <a:off x="2597150" y="3163888"/>
              <a:ext cx="130175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51" name="Freeform 43"/>
            <p:cNvSpPr>
              <a:spLocks/>
            </p:cNvSpPr>
            <p:nvPr/>
          </p:nvSpPr>
          <p:spPr bwMode="auto">
            <a:xfrm>
              <a:off x="2489200" y="3163888"/>
              <a:ext cx="295275" cy="425450"/>
            </a:xfrm>
            <a:custGeom>
              <a:avLst/>
              <a:gdLst>
                <a:gd name="T0" fmla="*/ 2147483647 w 186"/>
                <a:gd name="T1" fmla="*/ 0 h 268"/>
                <a:gd name="T2" fmla="*/ 2147483647 w 186"/>
                <a:gd name="T3" fmla="*/ 0 h 268"/>
                <a:gd name="T4" fmla="*/ 0 w 186"/>
                <a:gd name="T5" fmla="*/ 2147483647 h 268"/>
                <a:gd name="T6" fmla="*/ 0 60000 65536"/>
                <a:gd name="T7" fmla="*/ 0 60000 65536"/>
                <a:gd name="T8" fmla="*/ 0 60000 65536"/>
                <a:gd name="T9" fmla="*/ 0 w 186"/>
                <a:gd name="T10" fmla="*/ 0 h 268"/>
                <a:gd name="T11" fmla="*/ 186 w 186"/>
                <a:gd name="T12" fmla="*/ 268 h 2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6" h="268">
                  <a:moveTo>
                    <a:pt x="186" y="0"/>
                  </a:moveTo>
                  <a:lnTo>
                    <a:pt x="148" y="0"/>
                  </a:lnTo>
                  <a:lnTo>
                    <a:pt x="0" y="26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844" name="Line 54"/>
          <p:cNvSpPr>
            <a:spLocks noChangeShapeType="1"/>
          </p:cNvSpPr>
          <p:nvPr/>
        </p:nvSpPr>
        <p:spPr bwMode="auto">
          <a:xfrm>
            <a:off x="3263900" y="5789613"/>
            <a:ext cx="3524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5" name="Line 20"/>
          <p:cNvSpPr>
            <a:spLocks noChangeShapeType="1"/>
          </p:cNvSpPr>
          <p:nvPr/>
        </p:nvSpPr>
        <p:spPr bwMode="auto">
          <a:xfrm>
            <a:off x="2641600" y="5113338"/>
            <a:ext cx="23495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6" name="Line 50"/>
          <p:cNvSpPr>
            <a:spLocks noChangeShapeType="1"/>
          </p:cNvSpPr>
          <p:nvPr/>
        </p:nvSpPr>
        <p:spPr bwMode="auto">
          <a:xfrm>
            <a:off x="2660650" y="5497513"/>
            <a:ext cx="3524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7" name="Line 54"/>
          <p:cNvSpPr>
            <a:spLocks noChangeShapeType="1"/>
          </p:cNvSpPr>
          <p:nvPr/>
        </p:nvSpPr>
        <p:spPr bwMode="auto">
          <a:xfrm>
            <a:off x="3263900" y="5789613"/>
            <a:ext cx="352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8" name="Line 20"/>
          <p:cNvSpPr>
            <a:spLocks noChangeShapeType="1"/>
          </p:cNvSpPr>
          <p:nvPr/>
        </p:nvSpPr>
        <p:spPr bwMode="auto">
          <a:xfrm>
            <a:off x="2641600" y="5113338"/>
            <a:ext cx="2349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9" name="Line 50"/>
          <p:cNvSpPr>
            <a:spLocks noChangeShapeType="1"/>
          </p:cNvSpPr>
          <p:nvPr/>
        </p:nvSpPr>
        <p:spPr bwMode="auto">
          <a:xfrm>
            <a:off x="2660650" y="5497513"/>
            <a:ext cx="352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18.2</a:t>
            </a:r>
          </a:p>
        </p:txBody>
      </p:sp>
      <p:pic>
        <p:nvPicPr>
          <p:cNvPr id="8195" name="Picture 76" descr="sal03717_18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8350" y="620713"/>
            <a:ext cx="5067300" cy="58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77" descr="sal03717_18_02_arrows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0100" y="1609725"/>
            <a:ext cx="12668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8" descr="sal03717_18_02_arrows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3040063"/>
            <a:ext cx="12668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701675" y="30480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8199" name="Line 15"/>
          <p:cNvSpPr>
            <a:spLocks noChangeShapeType="1"/>
          </p:cNvSpPr>
          <p:nvPr/>
        </p:nvSpPr>
        <p:spPr bwMode="auto">
          <a:xfrm>
            <a:off x="3162300" y="3667125"/>
            <a:ext cx="73025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0" name="Line 16"/>
          <p:cNvSpPr>
            <a:spLocks noChangeShapeType="1"/>
          </p:cNvSpPr>
          <p:nvPr/>
        </p:nvSpPr>
        <p:spPr bwMode="auto">
          <a:xfrm>
            <a:off x="3170238" y="5486400"/>
            <a:ext cx="65087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1" name="Freeform 13"/>
          <p:cNvSpPr>
            <a:spLocks/>
          </p:cNvSpPr>
          <p:nvPr/>
        </p:nvSpPr>
        <p:spPr bwMode="auto">
          <a:xfrm>
            <a:off x="3065463" y="2724150"/>
            <a:ext cx="93662" cy="1903413"/>
          </a:xfrm>
          <a:custGeom>
            <a:avLst/>
            <a:gdLst>
              <a:gd name="T0" fmla="*/ 0 w 59"/>
              <a:gd name="T1" fmla="*/ 0 h 1199"/>
              <a:gd name="T2" fmla="*/ 2147483647 w 59"/>
              <a:gd name="T3" fmla="*/ 0 h 1199"/>
              <a:gd name="T4" fmla="*/ 2147483647 w 59"/>
              <a:gd name="T5" fmla="*/ 2147483647 h 1199"/>
              <a:gd name="T6" fmla="*/ 0 w 59"/>
              <a:gd name="T7" fmla="*/ 2147483647 h 1199"/>
              <a:gd name="T8" fmla="*/ 0 60000 65536"/>
              <a:gd name="T9" fmla="*/ 0 60000 65536"/>
              <a:gd name="T10" fmla="*/ 0 60000 65536"/>
              <a:gd name="T11" fmla="*/ 0 60000 65536"/>
              <a:gd name="T12" fmla="*/ 0 w 59"/>
              <a:gd name="T13" fmla="*/ 0 h 1199"/>
              <a:gd name="T14" fmla="*/ 59 w 59"/>
              <a:gd name="T15" fmla="*/ 1199 h 11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" h="1199">
                <a:moveTo>
                  <a:pt x="0" y="0"/>
                </a:moveTo>
                <a:lnTo>
                  <a:pt x="59" y="0"/>
                </a:lnTo>
                <a:lnTo>
                  <a:pt x="59" y="1199"/>
                </a:lnTo>
                <a:lnTo>
                  <a:pt x="0" y="1199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2" name="Freeform 14"/>
          <p:cNvSpPr>
            <a:spLocks/>
          </p:cNvSpPr>
          <p:nvPr/>
        </p:nvSpPr>
        <p:spPr bwMode="auto">
          <a:xfrm>
            <a:off x="2873375" y="4708525"/>
            <a:ext cx="296863" cy="1673225"/>
          </a:xfrm>
          <a:custGeom>
            <a:avLst/>
            <a:gdLst>
              <a:gd name="T0" fmla="*/ 2147483647 w 183"/>
              <a:gd name="T1" fmla="*/ 0 h 1089"/>
              <a:gd name="T2" fmla="*/ 2147483647 w 183"/>
              <a:gd name="T3" fmla="*/ 0 h 1089"/>
              <a:gd name="T4" fmla="*/ 2147483647 w 183"/>
              <a:gd name="T5" fmla="*/ 2147483647 h 1089"/>
              <a:gd name="T6" fmla="*/ 0 w 183"/>
              <a:gd name="T7" fmla="*/ 2147483647 h 1089"/>
              <a:gd name="T8" fmla="*/ 0 60000 65536"/>
              <a:gd name="T9" fmla="*/ 0 60000 65536"/>
              <a:gd name="T10" fmla="*/ 0 60000 65536"/>
              <a:gd name="T11" fmla="*/ 0 60000 65536"/>
              <a:gd name="T12" fmla="*/ 0 w 183"/>
              <a:gd name="T13" fmla="*/ 0 h 1089"/>
              <a:gd name="T14" fmla="*/ 183 w 183"/>
              <a:gd name="T15" fmla="*/ 1089 h 10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3" h="1089">
                <a:moveTo>
                  <a:pt x="124" y="0"/>
                </a:moveTo>
                <a:lnTo>
                  <a:pt x="183" y="0"/>
                </a:lnTo>
                <a:lnTo>
                  <a:pt x="183" y="1089"/>
                </a:lnTo>
                <a:lnTo>
                  <a:pt x="0" y="1089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3" name="Line 17"/>
          <p:cNvSpPr>
            <a:spLocks noChangeShapeType="1"/>
          </p:cNvSpPr>
          <p:nvPr/>
        </p:nvSpPr>
        <p:spPr bwMode="auto">
          <a:xfrm>
            <a:off x="2992438" y="4665663"/>
            <a:ext cx="214312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4" name="Freeform 18"/>
          <p:cNvSpPr>
            <a:spLocks/>
          </p:cNvSpPr>
          <p:nvPr/>
        </p:nvSpPr>
        <p:spPr bwMode="auto">
          <a:xfrm>
            <a:off x="5022850" y="4516438"/>
            <a:ext cx="114300" cy="1951037"/>
          </a:xfrm>
          <a:custGeom>
            <a:avLst/>
            <a:gdLst>
              <a:gd name="T0" fmla="*/ 0 w 72"/>
              <a:gd name="T1" fmla="*/ 0 h 1229"/>
              <a:gd name="T2" fmla="*/ 2147483647 w 72"/>
              <a:gd name="T3" fmla="*/ 0 h 1229"/>
              <a:gd name="T4" fmla="*/ 2147483647 w 72"/>
              <a:gd name="T5" fmla="*/ 2147483647 h 1229"/>
              <a:gd name="T6" fmla="*/ 0 w 72"/>
              <a:gd name="T7" fmla="*/ 2147483647 h 1229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1229"/>
              <a:gd name="T14" fmla="*/ 72 w 72"/>
              <a:gd name="T15" fmla="*/ 1229 h 12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1229">
                <a:moveTo>
                  <a:pt x="0" y="0"/>
                </a:moveTo>
                <a:lnTo>
                  <a:pt x="72" y="0"/>
                </a:lnTo>
                <a:lnTo>
                  <a:pt x="72" y="1229"/>
                </a:lnTo>
                <a:lnTo>
                  <a:pt x="0" y="1229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5" name="Line 19"/>
          <p:cNvSpPr>
            <a:spLocks noChangeShapeType="1"/>
          </p:cNvSpPr>
          <p:nvPr/>
        </p:nvSpPr>
        <p:spPr bwMode="auto">
          <a:xfrm>
            <a:off x="5137150" y="5465763"/>
            <a:ext cx="5556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6" name="Text Box 69"/>
          <p:cNvSpPr txBox="1">
            <a:spLocks noChangeArrowheads="1"/>
          </p:cNvSpPr>
          <p:nvPr/>
        </p:nvSpPr>
        <p:spPr bwMode="auto">
          <a:xfrm>
            <a:off x="4305300" y="628650"/>
            <a:ext cx="836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300" b="1"/>
              <a:t>Withdraw</a:t>
            </a:r>
          </a:p>
          <a:p>
            <a:pPr algn="l"/>
            <a:r>
              <a:rPr lang="en-US" sz="1300" b="1"/>
              <a:t>blood</a:t>
            </a:r>
          </a:p>
        </p:txBody>
      </p:sp>
      <p:sp>
        <p:nvSpPr>
          <p:cNvPr id="8207" name="Text Box 70"/>
          <p:cNvSpPr txBox="1">
            <a:spLocks noChangeArrowheads="1"/>
          </p:cNvSpPr>
          <p:nvPr/>
        </p:nvSpPr>
        <p:spPr bwMode="auto">
          <a:xfrm>
            <a:off x="4781550" y="2701925"/>
            <a:ext cx="9207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300" b="1"/>
              <a:t>Centrifuge</a:t>
            </a:r>
          </a:p>
        </p:txBody>
      </p:sp>
      <p:sp>
        <p:nvSpPr>
          <p:cNvPr id="8208" name="Text Box 71"/>
          <p:cNvSpPr txBox="1">
            <a:spLocks noChangeArrowheads="1"/>
          </p:cNvSpPr>
          <p:nvPr/>
        </p:nvSpPr>
        <p:spPr bwMode="auto">
          <a:xfrm>
            <a:off x="3265488" y="3582988"/>
            <a:ext cx="1751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300" b="1"/>
              <a:t>Plasma</a:t>
            </a:r>
          </a:p>
          <a:p>
            <a:pPr algn="l"/>
            <a:r>
              <a:rPr lang="en-US" sz="1300" b="1"/>
              <a:t>(55% of whole blood)</a:t>
            </a:r>
          </a:p>
        </p:txBody>
      </p:sp>
      <p:sp>
        <p:nvSpPr>
          <p:cNvPr id="8209" name="Text Box 72"/>
          <p:cNvSpPr txBox="1">
            <a:spLocks noChangeArrowheads="1"/>
          </p:cNvSpPr>
          <p:nvPr/>
        </p:nvSpPr>
        <p:spPr bwMode="auto">
          <a:xfrm>
            <a:off x="5232400" y="5372100"/>
            <a:ext cx="809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300" b="1"/>
              <a:t>Formed</a:t>
            </a:r>
          </a:p>
          <a:p>
            <a:pPr algn="l"/>
            <a:r>
              <a:rPr lang="en-US" sz="1300" b="1"/>
              <a:t>elements</a:t>
            </a:r>
          </a:p>
        </p:txBody>
      </p:sp>
      <p:sp>
        <p:nvSpPr>
          <p:cNvPr id="8210" name="Text Box 73"/>
          <p:cNvSpPr txBox="1">
            <a:spLocks noChangeArrowheads="1"/>
          </p:cNvSpPr>
          <p:nvPr/>
        </p:nvSpPr>
        <p:spPr bwMode="auto">
          <a:xfrm>
            <a:off x="3251200" y="5381625"/>
            <a:ext cx="175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300" b="1"/>
              <a:t>Erythrocytes</a:t>
            </a:r>
          </a:p>
          <a:p>
            <a:pPr algn="l"/>
            <a:r>
              <a:rPr lang="en-US" sz="1300" b="1"/>
              <a:t>(45% of whole blood)</a:t>
            </a:r>
          </a:p>
        </p:txBody>
      </p:sp>
      <p:sp>
        <p:nvSpPr>
          <p:cNvPr id="8211" name="Text Box 74"/>
          <p:cNvSpPr txBox="1">
            <a:spLocks noChangeArrowheads="1"/>
          </p:cNvSpPr>
          <p:nvPr/>
        </p:nvSpPr>
        <p:spPr bwMode="auto">
          <a:xfrm>
            <a:off x="3251200" y="4533900"/>
            <a:ext cx="1862138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300" b="1"/>
              <a:t>Buffy coat: leukocytes</a:t>
            </a:r>
          </a:p>
          <a:p>
            <a:pPr algn="l"/>
            <a:r>
              <a:rPr lang="en-US" sz="1300" b="1"/>
              <a:t>and platelets</a:t>
            </a:r>
          </a:p>
          <a:p>
            <a:pPr algn="l"/>
            <a:r>
              <a:rPr lang="en-US" sz="1300" b="1"/>
              <a:t>(&lt;1% of whole blood)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18.21</a:t>
            </a:r>
          </a:p>
        </p:txBody>
      </p:sp>
      <p:pic>
        <p:nvPicPr>
          <p:cNvPr id="34819" name="Picture 66" descr="sal03717_18_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1914525"/>
            <a:ext cx="89376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701675" y="1668463"/>
            <a:ext cx="774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4821" name="Line 8"/>
          <p:cNvSpPr>
            <a:spLocks noChangeShapeType="1"/>
          </p:cNvSpPr>
          <p:nvPr/>
        </p:nvSpPr>
        <p:spPr bwMode="auto">
          <a:xfrm>
            <a:off x="2244725" y="2198688"/>
            <a:ext cx="0" cy="1714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Freeform 9"/>
          <p:cNvSpPr>
            <a:spLocks/>
          </p:cNvSpPr>
          <p:nvPr/>
        </p:nvSpPr>
        <p:spPr bwMode="auto">
          <a:xfrm>
            <a:off x="2197100" y="2322513"/>
            <a:ext cx="96838" cy="161925"/>
          </a:xfrm>
          <a:custGeom>
            <a:avLst/>
            <a:gdLst>
              <a:gd name="T0" fmla="*/ 2147483647 w 61"/>
              <a:gd name="T1" fmla="*/ 2147483647 h 102"/>
              <a:gd name="T2" fmla="*/ 2147483647 w 61"/>
              <a:gd name="T3" fmla="*/ 0 h 102"/>
              <a:gd name="T4" fmla="*/ 2147483647 w 61"/>
              <a:gd name="T5" fmla="*/ 0 h 102"/>
              <a:gd name="T6" fmla="*/ 2147483647 w 61"/>
              <a:gd name="T7" fmla="*/ 0 h 102"/>
              <a:gd name="T8" fmla="*/ 2147483647 w 61"/>
              <a:gd name="T9" fmla="*/ 2147483647 h 102"/>
              <a:gd name="T10" fmla="*/ 2147483647 w 61"/>
              <a:gd name="T11" fmla="*/ 2147483647 h 102"/>
              <a:gd name="T12" fmla="*/ 2147483647 w 61"/>
              <a:gd name="T13" fmla="*/ 2147483647 h 102"/>
              <a:gd name="T14" fmla="*/ 2147483647 w 61"/>
              <a:gd name="T15" fmla="*/ 2147483647 h 102"/>
              <a:gd name="T16" fmla="*/ 0 w 61"/>
              <a:gd name="T17" fmla="*/ 0 h 102"/>
              <a:gd name="T18" fmla="*/ 0 w 61"/>
              <a:gd name="T19" fmla="*/ 0 h 102"/>
              <a:gd name="T20" fmla="*/ 2147483647 w 61"/>
              <a:gd name="T21" fmla="*/ 2147483647 h 1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"/>
              <a:gd name="T34" fmla="*/ 0 h 102"/>
              <a:gd name="T35" fmla="*/ 61 w 61"/>
              <a:gd name="T36" fmla="*/ 102 h 10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" h="102">
                <a:moveTo>
                  <a:pt x="30" y="17"/>
                </a:moveTo>
                <a:lnTo>
                  <a:pt x="61" y="0"/>
                </a:lnTo>
                <a:lnTo>
                  <a:pt x="47" y="45"/>
                </a:lnTo>
                <a:lnTo>
                  <a:pt x="30" y="102"/>
                </a:lnTo>
                <a:lnTo>
                  <a:pt x="13" y="45"/>
                </a:lnTo>
                <a:lnTo>
                  <a:pt x="0" y="0"/>
                </a:lnTo>
                <a:lnTo>
                  <a:pt x="3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3" name="Line 10"/>
          <p:cNvSpPr>
            <a:spLocks noChangeShapeType="1"/>
          </p:cNvSpPr>
          <p:nvPr/>
        </p:nvSpPr>
        <p:spPr bwMode="auto">
          <a:xfrm flipV="1">
            <a:off x="2244725" y="4144963"/>
            <a:ext cx="0" cy="1714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4" name="Freeform 11"/>
          <p:cNvSpPr>
            <a:spLocks/>
          </p:cNvSpPr>
          <p:nvPr/>
        </p:nvSpPr>
        <p:spPr bwMode="auto">
          <a:xfrm>
            <a:off x="2197100" y="4033838"/>
            <a:ext cx="96838" cy="158750"/>
          </a:xfrm>
          <a:custGeom>
            <a:avLst/>
            <a:gdLst>
              <a:gd name="T0" fmla="*/ 2147483647 w 61"/>
              <a:gd name="T1" fmla="*/ 2147483647 h 100"/>
              <a:gd name="T2" fmla="*/ 0 w 61"/>
              <a:gd name="T3" fmla="*/ 2147483647 h 100"/>
              <a:gd name="T4" fmla="*/ 0 w 61"/>
              <a:gd name="T5" fmla="*/ 2147483647 h 100"/>
              <a:gd name="T6" fmla="*/ 0 w 61"/>
              <a:gd name="T7" fmla="*/ 2147483647 h 100"/>
              <a:gd name="T8" fmla="*/ 2147483647 w 61"/>
              <a:gd name="T9" fmla="*/ 2147483647 h 100"/>
              <a:gd name="T10" fmla="*/ 2147483647 w 61"/>
              <a:gd name="T11" fmla="*/ 0 h 100"/>
              <a:gd name="T12" fmla="*/ 2147483647 w 61"/>
              <a:gd name="T13" fmla="*/ 0 h 100"/>
              <a:gd name="T14" fmla="*/ 2147483647 w 61"/>
              <a:gd name="T15" fmla="*/ 2147483647 h 100"/>
              <a:gd name="T16" fmla="*/ 2147483647 w 61"/>
              <a:gd name="T17" fmla="*/ 2147483647 h 100"/>
              <a:gd name="T18" fmla="*/ 2147483647 w 61"/>
              <a:gd name="T19" fmla="*/ 2147483647 h 100"/>
              <a:gd name="T20" fmla="*/ 2147483647 w 61"/>
              <a:gd name="T21" fmla="*/ 2147483647 h 1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1"/>
              <a:gd name="T34" fmla="*/ 0 h 100"/>
              <a:gd name="T35" fmla="*/ 61 w 61"/>
              <a:gd name="T36" fmla="*/ 100 h 1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1" h="100">
                <a:moveTo>
                  <a:pt x="30" y="83"/>
                </a:moveTo>
                <a:lnTo>
                  <a:pt x="0" y="100"/>
                </a:lnTo>
                <a:lnTo>
                  <a:pt x="13" y="55"/>
                </a:lnTo>
                <a:lnTo>
                  <a:pt x="30" y="0"/>
                </a:lnTo>
                <a:lnTo>
                  <a:pt x="47" y="55"/>
                </a:lnTo>
                <a:lnTo>
                  <a:pt x="61" y="100"/>
                </a:lnTo>
                <a:lnTo>
                  <a:pt x="30" y="8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Line 12"/>
          <p:cNvSpPr>
            <a:spLocks noChangeShapeType="1"/>
          </p:cNvSpPr>
          <p:nvPr/>
        </p:nvSpPr>
        <p:spPr bwMode="auto">
          <a:xfrm flipH="1">
            <a:off x="5367338" y="3303588"/>
            <a:ext cx="192087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6" name="Line 13"/>
          <p:cNvSpPr>
            <a:spLocks noChangeShapeType="1"/>
          </p:cNvSpPr>
          <p:nvPr/>
        </p:nvSpPr>
        <p:spPr bwMode="auto">
          <a:xfrm flipH="1">
            <a:off x="8324850" y="3328988"/>
            <a:ext cx="261938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7" name="Freeform 14"/>
          <p:cNvSpPr>
            <a:spLocks/>
          </p:cNvSpPr>
          <p:nvPr/>
        </p:nvSpPr>
        <p:spPr bwMode="auto">
          <a:xfrm>
            <a:off x="5030788" y="3970338"/>
            <a:ext cx="463550" cy="403225"/>
          </a:xfrm>
          <a:custGeom>
            <a:avLst/>
            <a:gdLst>
              <a:gd name="T0" fmla="*/ 0 w 307"/>
              <a:gd name="T1" fmla="*/ 0 h 253"/>
              <a:gd name="T2" fmla="*/ 2147483647 w 307"/>
              <a:gd name="T3" fmla="*/ 2147483647 h 253"/>
              <a:gd name="T4" fmla="*/ 2147483647 w 307"/>
              <a:gd name="T5" fmla="*/ 2147483647 h 253"/>
              <a:gd name="T6" fmla="*/ 0 60000 65536"/>
              <a:gd name="T7" fmla="*/ 0 60000 65536"/>
              <a:gd name="T8" fmla="*/ 0 60000 65536"/>
              <a:gd name="T9" fmla="*/ 0 w 307"/>
              <a:gd name="T10" fmla="*/ 0 h 253"/>
              <a:gd name="T11" fmla="*/ 307 w 307"/>
              <a:gd name="T12" fmla="*/ 253 h 2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7" h="253">
                <a:moveTo>
                  <a:pt x="0" y="0"/>
                </a:moveTo>
                <a:lnTo>
                  <a:pt x="163" y="253"/>
                </a:lnTo>
                <a:lnTo>
                  <a:pt x="307" y="253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8" name="Freeform 15"/>
          <p:cNvSpPr>
            <a:spLocks/>
          </p:cNvSpPr>
          <p:nvPr/>
        </p:nvSpPr>
        <p:spPr bwMode="auto">
          <a:xfrm>
            <a:off x="1254125" y="3773488"/>
            <a:ext cx="427038" cy="679450"/>
          </a:xfrm>
          <a:custGeom>
            <a:avLst/>
            <a:gdLst>
              <a:gd name="T0" fmla="*/ 0 w 269"/>
              <a:gd name="T1" fmla="*/ 2147483647 h 428"/>
              <a:gd name="T2" fmla="*/ 2147483647 w 269"/>
              <a:gd name="T3" fmla="*/ 2147483647 h 428"/>
              <a:gd name="T4" fmla="*/ 2147483647 w 269"/>
              <a:gd name="T5" fmla="*/ 0 h 428"/>
              <a:gd name="T6" fmla="*/ 0 60000 65536"/>
              <a:gd name="T7" fmla="*/ 0 60000 65536"/>
              <a:gd name="T8" fmla="*/ 0 60000 65536"/>
              <a:gd name="T9" fmla="*/ 0 w 269"/>
              <a:gd name="T10" fmla="*/ 0 h 428"/>
              <a:gd name="T11" fmla="*/ 269 w 269"/>
              <a:gd name="T12" fmla="*/ 428 h 4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9" h="428">
                <a:moveTo>
                  <a:pt x="0" y="428"/>
                </a:moveTo>
                <a:lnTo>
                  <a:pt x="125" y="428"/>
                </a:lnTo>
                <a:lnTo>
                  <a:pt x="269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9" name="Line 16"/>
          <p:cNvSpPr>
            <a:spLocks noChangeShapeType="1"/>
          </p:cNvSpPr>
          <p:nvPr/>
        </p:nvSpPr>
        <p:spPr bwMode="auto">
          <a:xfrm flipH="1" flipV="1">
            <a:off x="1000125" y="3862388"/>
            <a:ext cx="452438" cy="59055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0" name="Text Box 56"/>
          <p:cNvSpPr txBox="1">
            <a:spLocks noChangeArrowheads="1"/>
          </p:cNvSpPr>
          <p:nvPr/>
        </p:nvSpPr>
        <p:spPr bwMode="auto">
          <a:xfrm>
            <a:off x="49213" y="4976813"/>
            <a:ext cx="14779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(a) Vascular spasm</a:t>
            </a:r>
          </a:p>
        </p:txBody>
      </p:sp>
      <p:sp>
        <p:nvSpPr>
          <p:cNvPr id="34831" name="Text Box 57"/>
          <p:cNvSpPr txBox="1">
            <a:spLocks noChangeArrowheads="1"/>
          </p:cNvSpPr>
          <p:nvPr/>
        </p:nvSpPr>
        <p:spPr bwMode="auto">
          <a:xfrm>
            <a:off x="1858963" y="1992313"/>
            <a:ext cx="132873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Vasoconstriction</a:t>
            </a:r>
          </a:p>
        </p:txBody>
      </p:sp>
      <p:sp>
        <p:nvSpPr>
          <p:cNvPr id="34832" name="Text Box 58"/>
          <p:cNvSpPr txBox="1">
            <a:spLocks noChangeArrowheads="1"/>
          </p:cNvSpPr>
          <p:nvPr/>
        </p:nvSpPr>
        <p:spPr bwMode="auto">
          <a:xfrm>
            <a:off x="5611813" y="3211513"/>
            <a:ext cx="6334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Platelet</a:t>
            </a:r>
          </a:p>
          <a:p>
            <a:pPr algn="l"/>
            <a:r>
              <a:rPr lang="en-US" sz="1200" b="1"/>
              <a:t>plug</a:t>
            </a:r>
          </a:p>
        </p:txBody>
      </p:sp>
      <p:sp>
        <p:nvSpPr>
          <p:cNvPr id="34833" name="Text Box 59"/>
          <p:cNvSpPr txBox="1">
            <a:spLocks noChangeArrowheads="1"/>
          </p:cNvSpPr>
          <p:nvPr/>
        </p:nvSpPr>
        <p:spPr bwMode="auto">
          <a:xfrm>
            <a:off x="8634413" y="3198813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Blood</a:t>
            </a:r>
          </a:p>
          <a:p>
            <a:pPr algn="l"/>
            <a:r>
              <a:rPr lang="en-US" sz="1100" b="1"/>
              <a:t>clot</a:t>
            </a:r>
          </a:p>
        </p:txBody>
      </p:sp>
      <p:sp>
        <p:nvSpPr>
          <p:cNvPr id="34834" name="Text Box 60"/>
          <p:cNvSpPr txBox="1">
            <a:spLocks noChangeArrowheads="1"/>
          </p:cNvSpPr>
          <p:nvPr/>
        </p:nvSpPr>
        <p:spPr bwMode="auto">
          <a:xfrm>
            <a:off x="5541963" y="4278313"/>
            <a:ext cx="736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Collagen</a:t>
            </a:r>
          </a:p>
          <a:p>
            <a:pPr algn="l"/>
            <a:r>
              <a:rPr lang="en-US" sz="1200" b="1"/>
              <a:t>fibers</a:t>
            </a:r>
          </a:p>
        </p:txBody>
      </p:sp>
      <p:sp>
        <p:nvSpPr>
          <p:cNvPr id="34835" name="Text Box 61"/>
          <p:cNvSpPr txBox="1">
            <a:spLocks noChangeArrowheads="1"/>
          </p:cNvSpPr>
          <p:nvPr/>
        </p:nvSpPr>
        <p:spPr bwMode="auto">
          <a:xfrm>
            <a:off x="6323013" y="4976813"/>
            <a:ext cx="12033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(c) Coagulation</a:t>
            </a:r>
          </a:p>
        </p:txBody>
      </p:sp>
      <p:sp>
        <p:nvSpPr>
          <p:cNvPr id="34836" name="Text Box 62"/>
          <p:cNvSpPr txBox="1">
            <a:spLocks noChangeArrowheads="1"/>
          </p:cNvSpPr>
          <p:nvPr/>
        </p:nvSpPr>
        <p:spPr bwMode="auto">
          <a:xfrm>
            <a:off x="3275013" y="4976813"/>
            <a:ext cx="20034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(b) Platelet plug formation</a:t>
            </a:r>
          </a:p>
        </p:txBody>
      </p:sp>
      <p:sp>
        <p:nvSpPr>
          <p:cNvPr id="34837" name="Text Box 63"/>
          <p:cNvSpPr txBox="1">
            <a:spLocks noChangeArrowheads="1"/>
          </p:cNvSpPr>
          <p:nvPr/>
        </p:nvSpPr>
        <p:spPr bwMode="auto">
          <a:xfrm>
            <a:off x="2608263" y="3859213"/>
            <a:ext cx="5730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Vessel</a:t>
            </a:r>
          </a:p>
          <a:p>
            <a:pPr algn="l"/>
            <a:r>
              <a:rPr lang="en-US" sz="1200" b="1"/>
              <a:t>injury</a:t>
            </a:r>
          </a:p>
        </p:txBody>
      </p:sp>
      <p:sp>
        <p:nvSpPr>
          <p:cNvPr id="34838" name="Text Box 64"/>
          <p:cNvSpPr txBox="1">
            <a:spLocks noChangeArrowheads="1"/>
          </p:cNvSpPr>
          <p:nvPr/>
        </p:nvSpPr>
        <p:spPr bwMode="auto">
          <a:xfrm>
            <a:off x="65088" y="3529013"/>
            <a:ext cx="63341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Platelet</a:t>
            </a:r>
          </a:p>
        </p:txBody>
      </p:sp>
      <p:sp>
        <p:nvSpPr>
          <p:cNvPr id="34839" name="Text Box 65"/>
          <p:cNvSpPr txBox="1">
            <a:spLocks noChangeArrowheads="1"/>
          </p:cNvSpPr>
          <p:nvPr/>
        </p:nvSpPr>
        <p:spPr bwMode="auto">
          <a:xfrm>
            <a:off x="377825" y="4360863"/>
            <a:ext cx="9159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Endothelial</a:t>
            </a:r>
          </a:p>
          <a:p>
            <a:pPr algn="l"/>
            <a:r>
              <a:rPr lang="en-US" sz="1200" b="1"/>
              <a:t>cells</a:t>
            </a:r>
          </a:p>
        </p:txBody>
      </p:sp>
      <p:sp>
        <p:nvSpPr>
          <p:cNvPr id="34840" name="Line 13"/>
          <p:cNvSpPr>
            <a:spLocks noChangeShapeType="1"/>
          </p:cNvSpPr>
          <p:nvPr/>
        </p:nvSpPr>
        <p:spPr bwMode="auto">
          <a:xfrm flipH="1">
            <a:off x="657225" y="3636963"/>
            <a:ext cx="188913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18.22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701675" y="71438"/>
            <a:ext cx="774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701675" y="6570663"/>
            <a:ext cx="774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©P. Motta/SPL/Science Source</a:t>
            </a:r>
          </a:p>
        </p:txBody>
      </p:sp>
      <p:pic>
        <p:nvPicPr>
          <p:cNvPr id="35845" name="Picture 253" descr="sal03717_18_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1488" y="249238"/>
            <a:ext cx="566102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Line 9"/>
          <p:cNvSpPr>
            <a:spLocks noChangeShapeType="1"/>
          </p:cNvSpPr>
          <p:nvPr/>
        </p:nvSpPr>
        <p:spPr bwMode="auto">
          <a:xfrm>
            <a:off x="4017963" y="6053138"/>
            <a:ext cx="608012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Freeform 10"/>
          <p:cNvSpPr>
            <a:spLocks/>
          </p:cNvSpPr>
          <p:nvPr/>
        </p:nvSpPr>
        <p:spPr bwMode="auto">
          <a:xfrm>
            <a:off x="3930650" y="4995863"/>
            <a:ext cx="373063" cy="276225"/>
          </a:xfrm>
          <a:custGeom>
            <a:avLst/>
            <a:gdLst>
              <a:gd name="T0" fmla="*/ 0 w 236"/>
              <a:gd name="T1" fmla="*/ 0 h 168"/>
              <a:gd name="T2" fmla="*/ 2147483647 w 236"/>
              <a:gd name="T3" fmla="*/ 0 h 168"/>
              <a:gd name="T4" fmla="*/ 2147483647 w 236"/>
              <a:gd name="T5" fmla="*/ 2147483647 h 168"/>
              <a:gd name="T6" fmla="*/ 0 60000 65536"/>
              <a:gd name="T7" fmla="*/ 0 60000 65536"/>
              <a:gd name="T8" fmla="*/ 0 60000 65536"/>
              <a:gd name="T9" fmla="*/ 0 w 236"/>
              <a:gd name="T10" fmla="*/ 0 h 168"/>
              <a:gd name="T11" fmla="*/ 236 w 236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6" h="168">
                <a:moveTo>
                  <a:pt x="0" y="0"/>
                </a:moveTo>
                <a:lnTo>
                  <a:pt x="236" y="0"/>
                </a:lnTo>
                <a:lnTo>
                  <a:pt x="236" y="16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Line 11"/>
          <p:cNvSpPr>
            <a:spLocks noChangeShapeType="1"/>
          </p:cNvSpPr>
          <p:nvPr/>
        </p:nvSpPr>
        <p:spPr bwMode="auto">
          <a:xfrm flipH="1">
            <a:off x="4294188" y="5697538"/>
            <a:ext cx="0" cy="3016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9" name="Line 12"/>
          <p:cNvSpPr>
            <a:spLocks noChangeShapeType="1"/>
          </p:cNvSpPr>
          <p:nvPr/>
        </p:nvSpPr>
        <p:spPr bwMode="auto">
          <a:xfrm>
            <a:off x="3094038" y="5510213"/>
            <a:ext cx="7445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0" name="Line 13"/>
          <p:cNvSpPr>
            <a:spLocks noChangeShapeType="1"/>
          </p:cNvSpPr>
          <p:nvPr/>
        </p:nvSpPr>
        <p:spPr bwMode="auto">
          <a:xfrm>
            <a:off x="3475038" y="5227638"/>
            <a:ext cx="0" cy="241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1" name="Freeform 14"/>
          <p:cNvSpPr>
            <a:spLocks/>
          </p:cNvSpPr>
          <p:nvPr/>
        </p:nvSpPr>
        <p:spPr bwMode="auto">
          <a:xfrm>
            <a:off x="3451225" y="5443538"/>
            <a:ext cx="52388" cy="63500"/>
          </a:xfrm>
          <a:custGeom>
            <a:avLst/>
            <a:gdLst>
              <a:gd name="T0" fmla="*/ 2147483647 w 33"/>
              <a:gd name="T1" fmla="*/ 2147483647 h 41"/>
              <a:gd name="T2" fmla="*/ 0 w 33"/>
              <a:gd name="T3" fmla="*/ 0 h 41"/>
              <a:gd name="T4" fmla="*/ 2147483647 w 33"/>
              <a:gd name="T5" fmla="*/ 2147483647 h 41"/>
              <a:gd name="T6" fmla="*/ 2147483647 w 33"/>
              <a:gd name="T7" fmla="*/ 0 h 41"/>
              <a:gd name="T8" fmla="*/ 2147483647 w 33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41"/>
              <a:gd name="T17" fmla="*/ 33 w 33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41">
                <a:moveTo>
                  <a:pt x="15" y="41"/>
                </a:moveTo>
                <a:lnTo>
                  <a:pt x="0" y="0"/>
                </a:lnTo>
                <a:lnTo>
                  <a:pt x="15" y="10"/>
                </a:lnTo>
                <a:lnTo>
                  <a:pt x="33" y="0"/>
                </a:lnTo>
                <a:lnTo>
                  <a:pt x="15" y="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2" name="Line 15"/>
          <p:cNvSpPr>
            <a:spLocks noChangeShapeType="1"/>
          </p:cNvSpPr>
          <p:nvPr/>
        </p:nvSpPr>
        <p:spPr bwMode="auto">
          <a:xfrm>
            <a:off x="3475038" y="4173538"/>
            <a:ext cx="0" cy="5873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3" name="Freeform 16"/>
          <p:cNvSpPr>
            <a:spLocks/>
          </p:cNvSpPr>
          <p:nvPr/>
        </p:nvSpPr>
        <p:spPr bwMode="auto">
          <a:xfrm>
            <a:off x="3449638" y="4738688"/>
            <a:ext cx="52387" cy="66675"/>
          </a:xfrm>
          <a:custGeom>
            <a:avLst/>
            <a:gdLst>
              <a:gd name="T0" fmla="*/ 2147483647 w 33"/>
              <a:gd name="T1" fmla="*/ 2147483647 h 42"/>
              <a:gd name="T2" fmla="*/ 0 w 33"/>
              <a:gd name="T3" fmla="*/ 0 h 42"/>
              <a:gd name="T4" fmla="*/ 2147483647 w 33"/>
              <a:gd name="T5" fmla="*/ 2147483647 h 42"/>
              <a:gd name="T6" fmla="*/ 2147483647 w 33"/>
              <a:gd name="T7" fmla="*/ 0 h 42"/>
              <a:gd name="T8" fmla="*/ 2147483647 w 33"/>
              <a:gd name="T9" fmla="*/ 2147483647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42"/>
              <a:gd name="T17" fmla="*/ 33 w 33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42">
                <a:moveTo>
                  <a:pt x="15" y="42"/>
                </a:moveTo>
                <a:lnTo>
                  <a:pt x="0" y="0"/>
                </a:lnTo>
                <a:lnTo>
                  <a:pt x="15" y="11"/>
                </a:lnTo>
                <a:lnTo>
                  <a:pt x="33" y="0"/>
                </a:lnTo>
                <a:lnTo>
                  <a:pt x="15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4" name="Line 17"/>
          <p:cNvSpPr>
            <a:spLocks noChangeShapeType="1"/>
          </p:cNvSpPr>
          <p:nvPr/>
        </p:nvSpPr>
        <p:spPr bwMode="auto">
          <a:xfrm>
            <a:off x="2651125" y="4760913"/>
            <a:ext cx="0" cy="4667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5" name="Freeform 18"/>
          <p:cNvSpPr>
            <a:spLocks/>
          </p:cNvSpPr>
          <p:nvPr/>
        </p:nvSpPr>
        <p:spPr bwMode="auto">
          <a:xfrm>
            <a:off x="2622550" y="5208588"/>
            <a:ext cx="55563" cy="63500"/>
          </a:xfrm>
          <a:custGeom>
            <a:avLst/>
            <a:gdLst>
              <a:gd name="T0" fmla="*/ 2147483647 w 35"/>
              <a:gd name="T1" fmla="*/ 2147483647 h 41"/>
              <a:gd name="T2" fmla="*/ 0 w 35"/>
              <a:gd name="T3" fmla="*/ 0 h 41"/>
              <a:gd name="T4" fmla="*/ 2147483647 w 35"/>
              <a:gd name="T5" fmla="*/ 2147483647 h 41"/>
              <a:gd name="T6" fmla="*/ 2147483647 w 35"/>
              <a:gd name="T7" fmla="*/ 0 h 41"/>
              <a:gd name="T8" fmla="*/ 2147483647 w 35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41"/>
              <a:gd name="T17" fmla="*/ 35 w 35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41">
                <a:moveTo>
                  <a:pt x="18" y="41"/>
                </a:moveTo>
                <a:lnTo>
                  <a:pt x="0" y="0"/>
                </a:lnTo>
                <a:lnTo>
                  <a:pt x="18" y="10"/>
                </a:lnTo>
                <a:lnTo>
                  <a:pt x="35" y="0"/>
                </a:lnTo>
                <a:lnTo>
                  <a:pt x="18" y="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6" name="Line 19"/>
          <p:cNvSpPr>
            <a:spLocks noChangeShapeType="1"/>
          </p:cNvSpPr>
          <p:nvPr/>
        </p:nvSpPr>
        <p:spPr bwMode="auto">
          <a:xfrm flipV="1">
            <a:off x="3778250" y="2843213"/>
            <a:ext cx="731838" cy="5334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7" name="Line 20"/>
          <p:cNvSpPr>
            <a:spLocks noChangeShapeType="1"/>
          </p:cNvSpPr>
          <p:nvPr/>
        </p:nvSpPr>
        <p:spPr bwMode="auto">
          <a:xfrm flipV="1">
            <a:off x="2805113" y="2568575"/>
            <a:ext cx="517525" cy="266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8" name="Line 21"/>
          <p:cNvSpPr>
            <a:spLocks noChangeShapeType="1"/>
          </p:cNvSpPr>
          <p:nvPr/>
        </p:nvSpPr>
        <p:spPr bwMode="auto">
          <a:xfrm flipH="1" flipV="1">
            <a:off x="2308225" y="2566988"/>
            <a:ext cx="1474788" cy="8096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59" name="Line 22"/>
          <p:cNvSpPr>
            <a:spLocks noChangeShapeType="1"/>
          </p:cNvSpPr>
          <p:nvPr/>
        </p:nvSpPr>
        <p:spPr bwMode="auto">
          <a:xfrm>
            <a:off x="3778250" y="3373438"/>
            <a:ext cx="0" cy="3651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0" name="Line 23"/>
          <p:cNvSpPr>
            <a:spLocks noChangeShapeType="1"/>
          </p:cNvSpPr>
          <p:nvPr/>
        </p:nvSpPr>
        <p:spPr bwMode="auto">
          <a:xfrm>
            <a:off x="5380038" y="1522413"/>
            <a:ext cx="0" cy="1873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1" name="Freeform 24"/>
          <p:cNvSpPr>
            <a:spLocks/>
          </p:cNvSpPr>
          <p:nvPr/>
        </p:nvSpPr>
        <p:spPr bwMode="auto">
          <a:xfrm>
            <a:off x="5353050" y="1690688"/>
            <a:ext cx="55563" cy="66675"/>
          </a:xfrm>
          <a:custGeom>
            <a:avLst/>
            <a:gdLst>
              <a:gd name="T0" fmla="*/ 2147483647 w 35"/>
              <a:gd name="T1" fmla="*/ 2147483647 h 42"/>
              <a:gd name="T2" fmla="*/ 0 w 35"/>
              <a:gd name="T3" fmla="*/ 0 h 42"/>
              <a:gd name="T4" fmla="*/ 2147483647 w 35"/>
              <a:gd name="T5" fmla="*/ 2147483647 h 42"/>
              <a:gd name="T6" fmla="*/ 2147483647 w 35"/>
              <a:gd name="T7" fmla="*/ 0 h 42"/>
              <a:gd name="T8" fmla="*/ 2147483647 w 35"/>
              <a:gd name="T9" fmla="*/ 2147483647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42"/>
              <a:gd name="T17" fmla="*/ 35 w 35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42">
                <a:moveTo>
                  <a:pt x="17" y="42"/>
                </a:moveTo>
                <a:lnTo>
                  <a:pt x="0" y="0"/>
                </a:lnTo>
                <a:lnTo>
                  <a:pt x="17" y="11"/>
                </a:lnTo>
                <a:lnTo>
                  <a:pt x="35" y="0"/>
                </a:lnTo>
                <a:lnTo>
                  <a:pt x="17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2" name="Line 25"/>
          <p:cNvSpPr>
            <a:spLocks noChangeShapeType="1"/>
          </p:cNvSpPr>
          <p:nvPr/>
        </p:nvSpPr>
        <p:spPr bwMode="auto">
          <a:xfrm flipH="1">
            <a:off x="3525838" y="4494213"/>
            <a:ext cx="37306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3" name="Freeform 26"/>
          <p:cNvSpPr>
            <a:spLocks/>
          </p:cNvSpPr>
          <p:nvPr/>
        </p:nvSpPr>
        <p:spPr bwMode="auto">
          <a:xfrm>
            <a:off x="3479800" y="4473575"/>
            <a:ext cx="65088" cy="53975"/>
          </a:xfrm>
          <a:custGeom>
            <a:avLst/>
            <a:gdLst>
              <a:gd name="T0" fmla="*/ 0 w 41"/>
              <a:gd name="T1" fmla="*/ 2147483647 h 33"/>
              <a:gd name="T2" fmla="*/ 2147483647 w 41"/>
              <a:gd name="T3" fmla="*/ 0 h 33"/>
              <a:gd name="T4" fmla="*/ 2147483647 w 41"/>
              <a:gd name="T5" fmla="*/ 2147483647 h 33"/>
              <a:gd name="T6" fmla="*/ 2147483647 w 41"/>
              <a:gd name="T7" fmla="*/ 2147483647 h 33"/>
              <a:gd name="T8" fmla="*/ 0 w 41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3"/>
              <a:gd name="T17" fmla="*/ 41 w 41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3">
                <a:moveTo>
                  <a:pt x="0" y="16"/>
                </a:moveTo>
                <a:lnTo>
                  <a:pt x="41" y="0"/>
                </a:lnTo>
                <a:lnTo>
                  <a:pt x="31" y="16"/>
                </a:lnTo>
                <a:lnTo>
                  <a:pt x="41" y="33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4" name="Line 27"/>
          <p:cNvSpPr>
            <a:spLocks noChangeShapeType="1"/>
          </p:cNvSpPr>
          <p:nvPr/>
        </p:nvSpPr>
        <p:spPr bwMode="auto">
          <a:xfrm flipH="1" flipV="1">
            <a:off x="4352925" y="5138738"/>
            <a:ext cx="2905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5" name="Freeform 28"/>
          <p:cNvSpPr>
            <a:spLocks/>
          </p:cNvSpPr>
          <p:nvPr/>
        </p:nvSpPr>
        <p:spPr bwMode="auto">
          <a:xfrm>
            <a:off x="4303713" y="5113338"/>
            <a:ext cx="68262" cy="53975"/>
          </a:xfrm>
          <a:custGeom>
            <a:avLst/>
            <a:gdLst>
              <a:gd name="T0" fmla="*/ 0 w 43"/>
              <a:gd name="T1" fmla="*/ 2147483647 h 34"/>
              <a:gd name="T2" fmla="*/ 2147483647 w 43"/>
              <a:gd name="T3" fmla="*/ 0 h 34"/>
              <a:gd name="T4" fmla="*/ 2147483647 w 43"/>
              <a:gd name="T5" fmla="*/ 2147483647 h 34"/>
              <a:gd name="T6" fmla="*/ 2147483647 w 43"/>
              <a:gd name="T7" fmla="*/ 2147483647 h 34"/>
              <a:gd name="T8" fmla="*/ 0 w 43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34"/>
              <a:gd name="T17" fmla="*/ 43 w 43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34">
                <a:moveTo>
                  <a:pt x="0" y="17"/>
                </a:moveTo>
                <a:lnTo>
                  <a:pt x="43" y="0"/>
                </a:lnTo>
                <a:lnTo>
                  <a:pt x="33" y="17"/>
                </a:lnTo>
                <a:lnTo>
                  <a:pt x="43" y="34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6" name="Line 29"/>
          <p:cNvSpPr>
            <a:spLocks noChangeShapeType="1"/>
          </p:cNvSpPr>
          <p:nvPr/>
        </p:nvSpPr>
        <p:spPr bwMode="auto">
          <a:xfrm>
            <a:off x="2366963" y="1738313"/>
            <a:ext cx="0" cy="346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7" name="Freeform 30"/>
          <p:cNvSpPr>
            <a:spLocks/>
          </p:cNvSpPr>
          <p:nvPr/>
        </p:nvSpPr>
        <p:spPr bwMode="auto">
          <a:xfrm>
            <a:off x="2346325" y="2065338"/>
            <a:ext cx="53975" cy="63500"/>
          </a:xfrm>
          <a:custGeom>
            <a:avLst/>
            <a:gdLst>
              <a:gd name="T0" fmla="*/ 2147483647 w 34"/>
              <a:gd name="T1" fmla="*/ 2147483647 h 41"/>
              <a:gd name="T2" fmla="*/ 0 w 34"/>
              <a:gd name="T3" fmla="*/ 0 h 41"/>
              <a:gd name="T4" fmla="*/ 2147483647 w 34"/>
              <a:gd name="T5" fmla="*/ 2147483647 h 41"/>
              <a:gd name="T6" fmla="*/ 2147483647 w 34"/>
              <a:gd name="T7" fmla="*/ 0 h 41"/>
              <a:gd name="T8" fmla="*/ 2147483647 w 34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41"/>
              <a:gd name="T17" fmla="*/ 34 w 34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41">
                <a:moveTo>
                  <a:pt x="17" y="41"/>
                </a:moveTo>
                <a:lnTo>
                  <a:pt x="0" y="0"/>
                </a:lnTo>
                <a:lnTo>
                  <a:pt x="17" y="10"/>
                </a:lnTo>
                <a:lnTo>
                  <a:pt x="34" y="0"/>
                </a:lnTo>
                <a:lnTo>
                  <a:pt x="17" y="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8" name="Line 31"/>
          <p:cNvSpPr>
            <a:spLocks noChangeShapeType="1"/>
          </p:cNvSpPr>
          <p:nvPr/>
        </p:nvSpPr>
        <p:spPr bwMode="auto">
          <a:xfrm>
            <a:off x="5664200" y="993775"/>
            <a:ext cx="0" cy="1508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69" name="Freeform 32"/>
          <p:cNvSpPr>
            <a:spLocks/>
          </p:cNvSpPr>
          <p:nvPr/>
        </p:nvSpPr>
        <p:spPr bwMode="auto">
          <a:xfrm>
            <a:off x="5637213" y="1125538"/>
            <a:ext cx="52387" cy="63500"/>
          </a:xfrm>
          <a:custGeom>
            <a:avLst/>
            <a:gdLst>
              <a:gd name="T0" fmla="*/ 2147483647 w 33"/>
              <a:gd name="T1" fmla="*/ 2147483647 h 41"/>
              <a:gd name="T2" fmla="*/ 0 w 33"/>
              <a:gd name="T3" fmla="*/ 0 h 41"/>
              <a:gd name="T4" fmla="*/ 2147483647 w 33"/>
              <a:gd name="T5" fmla="*/ 2147483647 h 41"/>
              <a:gd name="T6" fmla="*/ 2147483647 w 33"/>
              <a:gd name="T7" fmla="*/ 0 h 41"/>
              <a:gd name="T8" fmla="*/ 2147483647 w 33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41"/>
              <a:gd name="T17" fmla="*/ 33 w 33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41">
                <a:moveTo>
                  <a:pt x="17" y="41"/>
                </a:moveTo>
                <a:lnTo>
                  <a:pt x="0" y="0"/>
                </a:lnTo>
                <a:lnTo>
                  <a:pt x="17" y="10"/>
                </a:lnTo>
                <a:lnTo>
                  <a:pt x="33" y="0"/>
                </a:lnTo>
                <a:lnTo>
                  <a:pt x="17" y="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0" name="Line 33"/>
          <p:cNvSpPr>
            <a:spLocks noChangeShapeType="1"/>
          </p:cNvSpPr>
          <p:nvPr/>
        </p:nvSpPr>
        <p:spPr bwMode="auto">
          <a:xfrm>
            <a:off x="5113338" y="2146300"/>
            <a:ext cx="0" cy="3032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1" name="Freeform 34"/>
          <p:cNvSpPr>
            <a:spLocks/>
          </p:cNvSpPr>
          <p:nvPr/>
        </p:nvSpPr>
        <p:spPr bwMode="auto">
          <a:xfrm>
            <a:off x="5086350" y="2430463"/>
            <a:ext cx="50800" cy="66675"/>
          </a:xfrm>
          <a:custGeom>
            <a:avLst/>
            <a:gdLst>
              <a:gd name="T0" fmla="*/ 2147483647 w 32"/>
              <a:gd name="T1" fmla="*/ 2147483647 h 41"/>
              <a:gd name="T2" fmla="*/ 0 w 32"/>
              <a:gd name="T3" fmla="*/ 0 h 41"/>
              <a:gd name="T4" fmla="*/ 2147483647 w 32"/>
              <a:gd name="T5" fmla="*/ 2147483647 h 41"/>
              <a:gd name="T6" fmla="*/ 2147483647 w 32"/>
              <a:gd name="T7" fmla="*/ 0 h 41"/>
              <a:gd name="T8" fmla="*/ 2147483647 w 32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41"/>
              <a:gd name="T17" fmla="*/ 32 w 32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41">
                <a:moveTo>
                  <a:pt x="17" y="41"/>
                </a:moveTo>
                <a:lnTo>
                  <a:pt x="0" y="0"/>
                </a:lnTo>
                <a:lnTo>
                  <a:pt x="17" y="10"/>
                </a:lnTo>
                <a:lnTo>
                  <a:pt x="32" y="0"/>
                </a:lnTo>
                <a:lnTo>
                  <a:pt x="17" y="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2" name="Freeform 35"/>
          <p:cNvSpPr>
            <a:spLocks/>
          </p:cNvSpPr>
          <p:nvPr/>
        </p:nvSpPr>
        <p:spPr bwMode="auto">
          <a:xfrm>
            <a:off x="3754438" y="3719513"/>
            <a:ext cx="50800" cy="69850"/>
          </a:xfrm>
          <a:custGeom>
            <a:avLst/>
            <a:gdLst>
              <a:gd name="T0" fmla="*/ 2147483647 w 32"/>
              <a:gd name="T1" fmla="*/ 2147483647 h 43"/>
              <a:gd name="T2" fmla="*/ 0 w 32"/>
              <a:gd name="T3" fmla="*/ 0 h 43"/>
              <a:gd name="T4" fmla="*/ 2147483647 w 32"/>
              <a:gd name="T5" fmla="*/ 2147483647 h 43"/>
              <a:gd name="T6" fmla="*/ 2147483647 w 32"/>
              <a:gd name="T7" fmla="*/ 0 h 43"/>
              <a:gd name="T8" fmla="*/ 2147483647 w 32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43"/>
              <a:gd name="T17" fmla="*/ 32 w 32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43">
                <a:moveTo>
                  <a:pt x="15" y="43"/>
                </a:moveTo>
                <a:lnTo>
                  <a:pt x="0" y="0"/>
                </a:lnTo>
                <a:lnTo>
                  <a:pt x="15" y="10"/>
                </a:lnTo>
                <a:lnTo>
                  <a:pt x="32" y="0"/>
                </a:lnTo>
                <a:lnTo>
                  <a:pt x="15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3" name="Freeform 36"/>
          <p:cNvSpPr>
            <a:spLocks/>
          </p:cNvSpPr>
          <p:nvPr/>
        </p:nvSpPr>
        <p:spPr bwMode="auto">
          <a:xfrm>
            <a:off x="3906838" y="4965700"/>
            <a:ext cx="65087" cy="57150"/>
          </a:xfrm>
          <a:custGeom>
            <a:avLst/>
            <a:gdLst>
              <a:gd name="T0" fmla="*/ 0 w 41"/>
              <a:gd name="T1" fmla="*/ 2147483647 h 35"/>
              <a:gd name="T2" fmla="*/ 2147483647 w 41"/>
              <a:gd name="T3" fmla="*/ 2147483647 h 35"/>
              <a:gd name="T4" fmla="*/ 2147483647 w 41"/>
              <a:gd name="T5" fmla="*/ 2147483647 h 35"/>
              <a:gd name="T6" fmla="*/ 2147483647 w 41"/>
              <a:gd name="T7" fmla="*/ 0 h 35"/>
              <a:gd name="T8" fmla="*/ 0 w 41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5"/>
              <a:gd name="T17" fmla="*/ 41 w 41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5">
                <a:moveTo>
                  <a:pt x="0" y="18"/>
                </a:moveTo>
                <a:lnTo>
                  <a:pt x="41" y="35"/>
                </a:lnTo>
                <a:lnTo>
                  <a:pt x="31" y="18"/>
                </a:lnTo>
                <a:lnTo>
                  <a:pt x="41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4" name="Line 37"/>
          <p:cNvSpPr>
            <a:spLocks noChangeShapeType="1"/>
          </p:cNvSpPr>
          <p:nvPr/>
        </p:nvSpPr>
        <p:spPr bwMode="auto">
          <a:xfrm>
            <a:off x="5670550" y="5783263"/>
            <a:ext cx="0" cy="2127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5" name="Freeform 38"/>
          <p:cNvSpPr>
            <a:spLocks/>
          </p:cNvSpPr>
          <p:nvPr/>
        </p:nvSpPr>
        <p:spPr bwMode="auto">
          <a:xfrm>
            <a:off x="5641975" y="5976938"/>
            <a:ext cx="53975" cy="66675"/>
          </a:xfrm>
          <a:custGeom>
            <a:avLst/>
            <a:gdLst>
              <a:gd name="T0" fmla="*/ 2147483647 w 34"/>
              <a:gd name="T1" fmla="*/ 2147483647 h 41"/>
              <a:gd name="T2" fmla="*/ 0 w 34"/>
              <a:gd name="T3" fmla="*/ 0 h 41"/>
              <a:gd name="T4" fmla="*/ 2147483647 w 34"/>
              <a:gd name="T5" fmla="*/ 2147483647 h 41"/>
              <a:gd name="T6" fmla="*/ 2147483647 w 34"/>
              <a:gd name="T7" fmla="*/ 0 h 41"/>
              <a:gd name="T8" fmla="*/ 2147483647 w 34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41"/>
              <a:gd name="T17" fmla="*/ 34 w 34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41">
                <a:moveTo>
                  <a:pt x="17" y="41"/>
                </a:moveTo>
                <a:lnTo>
                  <a:pt x="0" y="0"/>
                </a:lnTo>
                <a:lnTo>
                  <a:pt x="17" y="10"/>
                </a:lnTo>
                <a:lnTo>
                  <a:pt x="34" y="0"/>
                </a:lnTo>
                <a:lnTo>
                  <a:pt x="17" y="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6" name="Freeform 39"/>
          <p:cNvSpPr>
            <a:spLocks/>
          </p:cNvSpPr>
          <p:nvPr/>
        </p:nvSpPr>
        <p:spPr bwMode="auto">
          <a:xfrm>
            <a:off x="4267200" y="5981700"/>
            <a:ext cx="52388" cy="66675"/>
          </a:xfrm>
          <a:custGeom>
            <a:avLst/>
            <a:gdLst>
              <a:gd name="T0" fmla="*/ 2147483647 w 33"/>
              <a:gd name="T1" fmla="*/ 2147483647 h 41"/>
              <a:gd name="T2" fmla="*/ 0 w 33"/>
              <a:gd name="T3" fmla="*/ 0 h 41"/>
              <a:gd name="T4" fmla="*/ 2147483647 w 33"/>
              <a:gd name="T5" fmla="*/ 2147483647 h 41"/>
              <a:gd name="T6" fmla="*/ 2147483647 w 33"/>
              <a:gd name="T7" fmla="*/ 0 h 41"/>
              <a:gd name="T8" fmla="*/ 2147483647 w 33"/>
              <a:gd name="T9" fmla="*/ 2147483647 h 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41"/>
              <a:gd name="T17" fmla="*/ 33 w 33"/>
              <a:gd name="T18" fmla="*/ 41 h 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41">
                <a:moveTo>
                  <a:pt x="16" y="41"/>
                </a:moveTo>
                <a:lnTo>
                  <a:pt x="0" y="0"/>
                </a:lnTo>
                <a:lnTo>
                  <a:pt x="16" y="10"/>
                </a:lnTo>
                <a:lnTo>
                  <a:pt x="33" y="0"/>
                </a:lnTo>
                <a:lnTo>
                  <a:pt x="16" y="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7" name="Freeform 40"/>
          <p:cNvSpPr>
            <a:spLocks/>
          </p:cNvSpPr>
          <p:nvPr/>
        </p:nvSpPr>
        <p:spPr bwMode="auto">
          <a:xfrm>
            <a:off x="3822700" y="5484813"/>
            <a:ext cx="65088" cy="53975"/>
          </a:xfrm>
          <a:custGeom>
            <a:avLst/>
            <a:gdLst>
              <a:gd name="T0" fmla="*/ 2147483647 w 41"/>
              <a:gd name="T1" fmla="*/ 2147483647 h 33"/>
              <a:gd name="T2" fmla="*/ 0 w 41"/>
              <a:gd name="T3" fmla="*/ 2147483647 h 33"/>
              <a:gd name="T4" fmla="*/ 2147483647 w 41"/>
              <a:gd name="T5" fmla="*/ 2147483647 h 33"/>
              <a:gd name="T6" fmla="*/ 0 w 41"/>
              <a:gd name="T7" fmla="*/ 0 h 33"/>
              <a:gd name="T8" fmla="*/ 2147483647 w 41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3"/>
              <a:gd name="T17" fmla="*/ 41 w 41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3">
                <a:moveTo>
                  <a:pt x="41" y="17"/>
                </a:moveTo>
                <a:lnTo>
                  <a:pt x="0" y="33"/>
                </a:lnTo>
                <a:lnTo>
                  <a:pt x="10" y="17"/>
                </a:lnTo>
                <a:lnTo>
                  <a:pt x="0" y="0"/>
                </a:lnTo>
                <a:lnTo>
                  <a:pt x="41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8" name="Freeform 41"/>
          <p:cNvSpPr>
            <a:spLocks/>
          </p:cNvSpPr>
          <p:nvPr/>
        </p:nvSpPr>
        <p:spPr bwMode="auto">
          <a:xfrm>
            <a:off x="4584700" y="6027738"/>
            <a:ext cx="65088" cy="53975"/>
          </a:xfrm>
          <a:custGeom>
            <a:avLst/>
            <a:gdLst>
              <a:gd name="T0" fmla="*/ 2147483647 w 41"/>
              <a:gd name="T1" fmla="*/ 2147483647 h 34"/>
              <a:gd name="T2" fmla="*/ 0 w 41"/>
              <a:gd name="T3" fmla="*/ 2147483647 h 34"/>
              <a:gd name="T4" fmla="*/ 2147483647 w 41"/>
              <a:gd name="T5" fmla="*/ 2147483647 h 34"/>
              <a:gd name="T6" fmla="*/ 0 w 41"/>
              <a:gd name="T7" fmla="*/ 0 h 34"/>
              <a:gd name="T8" fmla="*/ 2147483647 w 41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4"/>
              <a:gd name="T17" fmla="*/ 41 w 41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4">
                <a:moveTo>
                  <a:pt x="41" y="17"/>
                </a:moveTo>
                <a:lnTo>
                  <a:pt x="0" y="34"/>
                </a:lnTo>
                <a:lnTo>
                  <a:pt x="9" y="17"/>
                </a:lnTo>
                <a:lnTo>
                  <a:pt x="0" y="0"/>
                </a:lnTo>
                <a:lnTo>
                  <a:pt x="41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79" name="Freeform 42"/>
          <p:cNvSpPr>
            <a:spLocks/>
          </p:cNvSpPr>
          <p:nvPr/>
        </p:nvSpPr>
        <p:spPr bwMode="auto">
          <a:xfrm>
            <a:off x="2143125" y="5002213"/>
            <a:ext cx="950913" cy="1047750"/>
          </a:xfrm>
          <a:custGeom>
            <a:avLst/>
            <a:gdLst>
              <a:gd name="T0" fmla="*/ 2147483647 w 604"/>
              <a:gd name="T1" fmla="*/ 2147483647 h 646"/>
              <a:gd name="T2" fmla="*/ 0 w 604"/>
              <a:gd name="T3" fmla="*/ 2147483647 h 646"/>
              <a:gd name="T4" fmla="*/ 0 w 604"/>
              <a:gd name="T5" fmla="*/ 0 h 646"/>
              <a:gd name="T6" fmla="*/ 0 60000 65536"/>
              <a:gd name="T7" fmla="*/ 0 60000 65536"/>
              <a:gd name="T8" fmla="*/ 0 60000 65536"/>
              <a:gd name="T9" fmla="*/ 0 w 604"/>
              <a:gd name="T10" fmla="*/ 0 h 646"/>
              <a:gd name="T11" fmla="*/ 604 w 604"/>
              <a:gd name="T12" fmla="*/ 646 h 6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4" h="646">
                <a:moveTo>
                  <a:pt x="604" y="646"/>
                </a:moveTo>
                <a:lnTo>
                  <a:pt x="0" y="646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0" name="Freeform 43"/>
          <p:cNvSpPr>
            <a:spLocks/>
          </p:cNvSpPr>
          <p:nvPr/>
        </p:nvSpPr>
        <p:spPr bwMode="auto">
          <a:xfrm>
            <a:off x="3067050" y="6021388"/>
            <a:ext cx="66675" cy="53975"/>
          </a:xfrm>
          <a:custGeom>
            <a:avLst/>
            <a:gdLst>
              <a:gd name="T0" fmla="*/ 2147483647 w 42"/>
              <a:gd name="T1" fmla="*/ 2147483647 h 34"/>
              <a:gd name="T2" fmla="*/ 0 w 42"/>
              <a:gd name="T3" fmla="*/ 2147483647 h 34"/>
              <a:gd name="T4" fmla="*/ 2147483647 w 42"/>
              <a:gd name="T5" fmla="*/ 2147483647 h 34"/>
              <a:gd name="T6" fmla="*/ 0 w 42"/>
              <a:gd name="T7" fmla="*/ 0 h 34"/>
              <a:gd name="T8" fmla="*/ 2147483647 w 42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34"/>
              <a:gd name="T17" fmla="*/ 42 w 42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34">
                <a:moveTo>
                  <a:pt x="42" y="17"/>
                </a:moveTo>
                <a:lnTo>
                  <a:pt x="0" y="34"/>
                </a:lnTo>
                <a:lnTo>
                  <a:pt x="9" y="17"/>
                </a:lnTo>
                <a:lnTo>
                  <a:pt x="0" y="0"/>
                </a:lnTo>
                <a:lnTo>
                  <a:pt x="42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1" name="Line 44"/>
          <p:cNvSpPr>
            <a:spLocks noChangeShapeType="1"/>
          </p:cNvSpPr>
          <p:nvPr/>
        </p:nvSpPr>
        <p:spPr bwMode="auto">
          <a:xfrm>
            <a:off x="5526088" y="6049963"/>
            <a:ext cx="3063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2" name="Freeform 45"/>
          <p:cNvSpPr>
            <a:spLocks/>
          </p:cNvSpPr>
          <p:nvPr/>
        </p:nvSpPr>
        <p:spPr bwMode="auto">
          <a:xfrm>
            <a:off x="5813425" y="6024563"/>
            <a:ext cx="65088" cy="53975"/>
          </a:xfrm>
          <a:custGeom>
            <a:avLst/>
            <a:gdLst>
              <a:gd name="T0" fmla="*/ 2147483647 w 41"/>
              <a:gd name="T1" fmla="*/ 2147483647 h 34"/>
              <a:gd name="T2" fmla="*/ 0 w 41"/>
              <a:gd name="T3" fmla="*/ 2147483647 h 34"/>
              <a:gd name="T4" fmla="*/ 2147483647 w 41"/>
              <a:gd name="T5" fmla="*/ 2147483647 h 34"/>
              <a:gd name="T6" fmla="*/ 0 w 41"/>
              <a:gd name="T7" fmla="*/ 0 h 34"/>
              <a:gd name="T8" fmla="*/ 2147483647 w 41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4"/>
              <a:gd name="T17" fmla="*/ 41 w 41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4">
                <a:moveTo>
                  <a:pt x="41" y="17"/>
                </a:moveTo>
                <a:lnTo>
                  <a:pt x="0" y="34"/>
                </a:lnTo>
                <a:lnTo>
                  <a:pt x="10" y="17"/>
                </a:lnTo>
                <a:lnTo>
                  <a:pt x="0" y="0"/>
                </a:lnTo>
                <a:lnTo>
                  <a:pt x="41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3" name="Line 46"/>
          <p:cNvSpPr>
            <a:spLocks noChangeShapeType="1"/>
          </p:cNvSpPr>
          <p:nvPr/>
        </p:nvSpPr>
        <p:spPr bwMode="auto">
          <a:xfrm flipH="1">
            <a:off x="5691188" y="1360488"/>
            <a:ext cx="2000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4" name="Freeform 47"/>
          <p:cNvSpPr>
            <a:spLocks/>
          </p:cNvSpPr>
          <p:nvPr/>
        </p:nvSpPr>
        <p:spPr bwMode="auto">
          <a:xfrm>
            <a:off x="5659438" y="1331913"/>
            <a:ext cx="65087" cy="53975"/>
          </a:xfrm>
          <a:custGeom>
            <a:avLst/>
            <a:gdLst>
              <a:gd name="T0" fmla="*/ 0 w 41"/>
              <a:gd name="T1" fmla="*/ 2147483647 h 34"/>
              <a:gd name="T2" fmla="*/ 2147483647 w 41"/>
              <a:gd name="T3" fmla="*/ 2147483647 h 34"/>
              <a:gd name="T4" fmla="*/ 2147483647 w 41"/>
              <a:gd name="T5" fmla="*/ 2147483647 h 34"/>
              <a:gd name="T6" fmla="*/ 2147483647 w 41"/>
              <a:gd name="T7" fmla="*/ 0 h 34"/>
              <a:gd name="T8" fmla="*/ 0 w 41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4"/>
              <a:gd name="T17" fmla="*/ 41 w 41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4">
                <a:moveTo>
                  <a:pt x="0" y="17"/>
                </a:moveTo>
                <a:lnTo>
                  <a:pt x="41" y="34"/>
                </a:lnTo>
                <a:lnTo>
                  <a:pt x="31" y="17"/>
                </a:lnTo>
                <a:lnTo>
                  <a:pt x="41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5" name="Line 48"/>
          <p:cNvSpPr>
            <a:spLocks noChangeShapeType="1"/>
          </p:cNvSpPr>
          <p:nvPr/>
        </p:nvSpPr>
        <p:spPr bwMode="auto">
          <a:xfrm flipH="1">
            <a:off x="5421313" y="1941513"/>
            <a:ext cx="2016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6" name="Freeform 49"/>
          <p:cNvSpPr>
            <a:spLocks/>
          </p:cNvSpPr>
          <p:nvPr/>
        </p:nvSpPr>
        <p:spPr bwMode="auto">
          <a:xfrm>
            <a:off x="5391150" y="1912938"/>
            <a:ext cx="66675" cy="53975"/>
          </a:xfrm>
          <a:custGeom>
            <a:avLst/>
            <a:gdLst>
              <a:gd name="T0" fmla="*/ 0 w 42"/>
              <a:gd name="T1" fmla="*/ 2147483647 h 34"/>
              <a:gd name="T2" fmla="*/ 2147483647 w 42"/>
              <a:gd name="T3" fmla="*/ 2147483647 h 34"/>
              <a:gd name="T4" fmla="*/ 2147483647 w 42"/>
              <a:gd name="T5" fmla="*/ 2147483647 h 34"/>
              <a:gd name="T6" fmla="*/ 2147483647 w 42"/>
              <a:gd name="T7" fmla="*/ 0 h 34"/>
              <a:gd name="T8" fmla="*/ 0 w 42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34"/>
              <a:gd name="T17" fmla="*/ 42 w 42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34">
                <a:moveTo>
                  <a:pt x="0" y="17"/>
                </a:moveTo>
                <a:lnTo>
                  <a:pt x="42" y="34"/>
                </a:lnTo>
                <a:lnTo>
                  <a:pt x="31" y="17"/>
                </a:lnTo>
                <a:lnTo>
                  <a:pt x="42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7" name="Line 50"/>
          <p:cNvSpPr>
            <a:spLocks noChangeShapeType="1"/>
          </p:cNvSpPr>
          <p:nvPr/>
        </p:nvSpPr>
        <p:spPr bwMode="auto">
          <a:xfrm flipH="1">
            <a:off x="5153025" y="2697163"/>
            <a:ext cx="2016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8" name="Freeform 51"/>
          <p:cNvSpPr>
            <a:spLocks/>
          </p:cNvSpPr>
          <p:nvPr/>
        </p:nvSpPr>
        <p:spPr bwMode="auto">
          <a:xfrm>
            <a:off x="5119688" y="2673350"/>
            <a:ext cx="65087" cy="53975"/>
          </a:xfrm>
          <a:custGeom>
            <a:avLst/>
            <a:gdLst>
              <a:gd name="T0" fmla="*/ 0 w 41"/>
              <a:gd name="T1" fmla="*/ 2147483647 h 34"/>
              <a:gd name="T2" fmla="*/ 2147483647 w 41"/>
              <a:gd name="T3" fmla="*/ 2147483647 h 34"/>
              <a:gd name="T4" fmla="*/ 2147483647 w 41"/>
              <a:gd name="T5" fmla="*/ 2147483647 h 34"/>
              <a:gd name="T6" fmla="*/ 2147483647 w 41"/>
              <a:gd name="T7" fmla="*/ 0 h 34"/>
              <a:gd name="T8" fmla="*/ 0 w 41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4"/>
              <a:gd name="T17" fmla="*/ 41 w 41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4">
                <a:moveTo>
                  <a:pt x="0" y="17"/>
                </a:moveTo>
                <a:lnTo>
                  <a:pt x="41" y="34"/>
                </a:lnTo>
                <a:lnTo>
                  <a:pt x="33" y="17"/>
                </a:lnTo>
                <a:lnTo>
                  <a:pt x="41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89" name="Line 52"/>
          <p:cNvSpPr>
            <a:spLocks noChangeShapeType="1"/>
          </p:cNvSpPr>
          <p:nvPr/>
        </p:nvSpPr>
        <p:spPr bwMode="auto">
          <a:xfrm flipH="1">
            <a:off x="6165850" y="776288"/>
            <a:ext cx="123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0" name="Freeform 53"/>
          <p:cNvSpPr>
            <a:spLocks/>
          </p:cNvSpPr>
          <p:nvPr/>
        </p:nvSpPr>
        <p:spPr bwMode="auto">
          <a:xfrm>
            <a:off x="6119813" y="750888"/>
            <a:ext cx="65087" cy="53975"/>
          </a:xfrm>
          <a:custGeom>
            <a:avLst/>
            <a:gdLst>
              <a:gd name="T0" fmla="*/ 0 w 41"/>
              <a:gd name="T1" fmla="*/ 2147483647 h 34"/>
              <a:gd name="T2" fmla="*/ 2147483647 w 41"/>
              <a:gd name="T3" fmla="*/ 2147483647 h 34"/>
              <a:gd name="T4" fmla="*/ 2147483647 w 41"/>
              <a:gd name="T5" fmla="*/ 2147483647 h 34"/>
              <a:gd name="T6" fmla="*/ 2147483647 w 41"/>
              <a:gd name="T7" fmla="*/ 0 h 34"/>
              <a:gd name="T8" fmla="*/ 0 w 41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4"/>
              <a:gd name="T17" fmla="*/ 41 w 41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4">
                <a:moveTo>
                  <a:pt x="0" y="17"/>
                </a:moveTo>
                <a:lnTo>
                  <a:pt x="41" y="34"/>
                </a:lnTo>
                <a:lnTo>
                  <a:pt x="31" y="17"/>
                </a:lnTo>
                <a:lnTo>
                  <a:pt x="41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1" name="Line 54"/>
          <p:cNvSpPr>
            <a:spLocks noChangeShapeType="1"/>
          </p:cNvSpPr>
          <p:nvPr/>
        </p:nvSpPr>
        <p:spPr bwMode="auto">
          <a:xfrm flipH="1">
            <a:off x="5167313" y="2319338"/>
            <a:ext cx="1857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2" name="Freeform 55"/>
          <p:cNvSpPr>
            <a:spLocks/>
          </p:cNvSpPr>
          <p:nvPr/>
        </p:nvSpPr>
        <p:spPr bwMode="auto">
          <a:xfrm>
            <a:off x="5121275" y="2293938"/>
            <a:ext cx="65088" cy="53975"/>
          </a:xfrm>
          <a:custGeom>
            <a:avLst/>
            <a:gdLst>
              <a:gd name="T0" fmla="*/ 0 w 41"/>
              <a:gd name="T1" fmla="*/ 2147483647 h 33"/>
              <a:gd name="T2" fmla="*/ 2147483647 w 41"/>
              <a:gd name="T3" fmla="*/ 2147483647 h 33"/>
              <a:gd name="T4" fmla="*/ 2147483647 w 41"/>
              <a:gd name="T5" fmla="*/ 2147483647 h 33"/>
              <a:gd name="T6" fmla="*/ 2147483647 w 41"/>
              <a:gd name="T7" fmla="*/ 0 h 33"/>
              <a:gd name="T8" fmla="*/ 0 w 41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3"/>
              <a:gd name="T17" fmla="*/ 41 w 41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3">
                <a:moveTo>
                  <a:pt x="0" y="16"/>
                </a:moveTo>
                <a:lnTo>
                  <a:pt x="41" y="33"/>
                </a:lnTo>
                <a:lnTo>
                  <a:pt x="31" y="16"/>
                </a:lnTo>
                <a:lnTo>
                  <a:pt x="41" y="0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3" name="Line 56"/>
          <p:cNvSpPr>
            <a:spLocks noChangeShapeType="1"/>
          </p:cNvSpPr>
          <p:nvPr/>
        </p:nvSpPr>
        <p:spPr bwMode="auto">
          <a:xfrm flipH="1">
            <a:off x="3687763" y="3940175"/>
            <a:ext cx="2635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4" name="Freeform 57"/>
          <p:cNvSpPr>
            <a:spLocks/>
          </p:cNvSpPr>
          <p:nvPr/>
        </p:nvSpPr>
        <p:spPr bwMode="auto">
          <a:xfrm>
            <a:off x="3656013" y="3914775"/>
            <a:ext cx="65087" cy="50800"/>
          </a:xfrm>
          <a:custGeom>
            <a:avLst/>
            <a:gdLst>
              <a:gd name="T0" fmla="*/ 0 w 41"/>
              <a:gd name="T1" fmla="*/ 2147483647 h 33"/>
              <a:gd name="T2" fmla="*/ 2147483647 w 41"/>
              <a:gd name="T3" fmla="*/ 2147483647 h 33"/>
              <a:gd name="T4" fmla="*/ 2147483647 w 41"/>
              <a:gd name="T5" fmla="*/ 2147483647 h 33"/>
              <a:gd name="T6" fmla="*/ 2147483647 w 41"/>
              <a:gd name="T7" fmla="*/ 0 h 33"/>
              <a:gd name="T8" fmla="*/ 0 w 41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3"/>
              <a:gd name="T17" fmla="*/ 41 w 41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3">
                <a:moveTo>
                  <a:pt x="0" y="17"/>
                </a:moveTo>
                <a:lnTo>
                  <a:pt x="41" y="33"/>
                </a:lnTo>
                <a:lnTo>
                  <a:pt x="31" y="17"/>
                </a:lnTo>
                <a:lnTo>
                  <a:pt x="41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95" name="Text Box 225"/>
          <p:cNvSpPr txBox="1">
            <a:spLocks noChangeArrowheads="1"/>
          </p:cNvSpPr>
          <p:nvPr/>
        </p:nvSpPr>
        <p:spPr bwMode="auto">
          <a:xfrm>
            <a:off x="2451100" y="398463"/>
            <a:ext cx="1114425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Extrinsic mechanism</a:t>
            </a:r>
          </a:p>
        </p:txBody>
      </p:sp>
      <p:sp>
        <p:nvSpPr>
          <p:cNvPr id="35896" name="Text Box 226"/>
          <p:cNvSpPr txBox="1">
            <a:spLocks noChangeArrowheads="1"/>
          </p:cNvSpPr>
          <p:nvPr/>
        </p:nvSpPr>
        <p:spPr bwMode="auto">
          <a:xfrm>
            <a:off x="4962525" y="398463"/>
            <a:ext cx="1079500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Intrinsic mechanism</a:t>
            </a:r>
          </a:p>
        </p:txBody>
      </p:sp>
      <p:sp>
        <p:nvSpPr>
          <p:cNvPr id="35897" name="Text Box 227"/>
          <p:cNvSpPr txBox="1">
            <a:spLocks noChangeArrowheads="1"/>
          </p:cNvSpPr>
          <p:nvPr/>
        </p:nvSpPr>
        <p:spPr bwMode="auto">
          <a:xfrm>
            <a:off x="6307138" y="698500"/>
            <a:ext cx="512762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Platelets</a:t>
            </a:r>
          </a:p>
        </p:txBody>
      </p:sp>
      <p:sp>
        <p:nvSpPr>
          <p:cNvPr id="35898" name="Text Box 228"/>
          <p:cNvSpPr txBox="1">
            <a:spLocks noChangeArrowheads="1"/>
          </p:cNvSpPr>
          <p:nvPr/>
        </p:nvSpPr>
        <p:spPr bwMode="auto">
          <a:xfrm>
            <a:off x="5438775" y="728663"/>
            <a:ext cx="557213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Factor XII</a:t>
            </a:r>
          </a:p>
        </p:txBody>
      </p:sp>
      <p:sp>
        <p:nvSpPr>
          <p:cNvPr id="35899" name="Text Box 229"/>
          <p:cNvSpPr txBox="1">
            <a:spLocks noChangeArrowheads="1"/>
          </p:cNvSpPr>
          <p:nvPr/>
        </p:nvSpPr>
        <p:spPr bwMode="auto">
          <a:xfrm>
            <a:off x="2070100" y="1346200"/>
            <a:ext cx="695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Damaged</a:t>
            </a:r>
          </a:p>
          <a:p>
            <a:r>
              <a:rPr lang="en-US" sz="800" b="1"/>
              <a:t>perivascular</a:t>
            </a:r>
          </a:p>
          <a:p>
            <a:r>
              <a:rPr lang="en-US" sz="800" b="1"/>
              <a:t>tissues</a:t>
            </a:r>
          </a:p>
        </p:txBody>
      </p:sp>
      <p:sp>
        <p:nvSpPr>
          <p:cNvPr id="35900" name="Text Box 230"/>
          <p:cNvSpPr txBox="1">
            <a:spLocks noChangeArrowheads="1"/>
          </p:cNvSpPr>
          <p:nvPr/>
        </p:nvSpPr>
        <p:spPr bwMode="auto">
          <a:xfrm>
            <a:off x="1979613" y="2236788"/>
            <a:ext cx="8604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Thromboplastin</a:t>
            </a:r>
          </a:p>
          <a:p>
            <a:r>
              <a:rPr lang="en-US" sz="800" b="1"/>
              <a:t>(factor III)</a:t>
            </a:r>
          </a:p>
        </p:txBody>
      </p:sp>
      <p:sp>
        <p:nvSpPr>
          <p:cNvPr id="35901" name="Text Box 231"/>
          <p:cNvSpPr txBox="1">
            <a:spLocks noChangeArrowheads="1"/>
          </p:cNvSpPr>
          <p:nvPr/>
        </p:nvSpPr>
        <p:spPr bwMode="auto">
          <a:xfrm>
            <a:off x="3155950" y="2278063"/>
            <a:ext cx="5619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Factor VII</a:t>
            </a:r>
          </a:p>
        </p:txBody>
      </p:sp>
      <p:sp>
        <p:nvSpPr>
          <p:cNvPr id="35902" name="Text Box 232"/>
          <p:cNvSpPr txBox="1">
            <a:spLocks noChangeArrowheads="1"/>
          </p:cNvSpPr>
          <p:nvPr/>
        </p:nvSpPr>
        <p:spPr bwMode="auto">
          <a:xfrm>
            <a:off x="3965575" y="2278063"/>
            <a:ext cx="8842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Antihemophiliac</a:t>
            </a:r>
          </a:p>
          <a:p>
            <a:r>
              <a:rPr lang="en-US" sz="800" b="1"/>
              <a:t>factor A</a:t>
            </a:r>
          </a:p>
        </p:txBody>
      </p:sp>
      <p:sp>
        <p:nvSpPr>
          <p:cNvPr id="35903" name="Text Box 233"/>
          <p:cNvSpPr txBox="1">
            <a:spLocks noChangeArrowheads="1"/>
          </p:cNvSpPr>
          <p:nvPr/>
        </p:nvSpPr>
        <p:spPr bwMode="auto">
          <a:xfrm>
            <a:off x="5924550" y="1300163"/>
            <a:ext cx="473075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Inactive</a:t>
            </a:r>
          </a:p>
        </p:txBody>
      </p:sp>
      <p:sp>
        <p:nvSpPr>
          <p:cNvPr id="35904" name="Text Box 234"/>
          <p:cNvSpPr txBox="1">
            <a:spLocks noChangeArrowheads="1"/>
          </p:cNvSpPr>
          <p:nvPr/>
        </p:nvSpPr>
        <p:spPr bwMode="auto">
          <a:xfrm>
            <a:off x="5172075" y="1223963"/>
            <a:ext cx="528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Factor XI</a:t>
            </a:r>
          </a:p>
          <a:p>
            <a:r>
              <a:rPr lang="en-US" sz="800" b="1"/>
              <a:t>(active)</a:t>
            </a:r>
          </a:p>
        </p:txBody>
      </p:sp>
      <p:sp>
        <p:nvSpPr>
          <p:cNvPr id="35905" name="Text Box 235"/>
          <p:cNvSpPr txBox="1">
            <a:spLocks noChangeArrowheads="1"/>
          </p:cNvSpPr>
          <p:nvPr/>
        </p:nvSpPr>
        <p:spPr bwMode="auto">
          <a:xfrm>
            <a:off x="4905375" y="1808163"/>
            <a:ext cx="528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Factor IX</a:t>
            </a:r>
          </a:p>
          <a:p>
            <a:r>
              <a:rPr lang="en-US" sz="800" b="1"/>
              <a:t>(active)</a:t>
            </a:r>
          </a:p>
        </p:txBody>
      </p:sp>
      <p:sp>
        <p:nvSpPr>
          <p:cNvPr id="35906" name="Text Box 236"/>
          <p:cNvSpPr txBox="1">
            <a:spLocks noChangeArrowheads="1"/>
          </p:cNvSpPr>
          <p:nvPr/>
        </p:nvSpPr>
        <p:spPr bwMode="auto">
          <a:xfrm>
            <a:off x="5657850" y="1884363"/>
            <a:ext cx="473075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Inactive</a:t>
            </a:r>
          </a:p>
        </p:txBody>
      </p:sp>
      <p:sp>
        <p:nvSpPr>
          <p:cNvPr id="35907" name="Text Box 237"/>
          <p:cNvSpPr txBox="1">
            <a:spLocks noChangeArrowheads="1"/>
          </p:cNvSpPr>
          <p:nvPr/>
        </p:nvSpPr>
        <p:spPr bwMode="auto">
          <a:xfrm>
            <a:off x="5387975" y="2252663"/>
            <a:ext cx="5302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Ca</a:t>
            </a:r>
            <a:r>
              <a:rPr lang="en-US" sz="800" b="1" baseline="30000"/>
              <a:t>2+</a:t>
            </a:r>
            <a:r>
              <a:rPr lang="en-US" sz="800" b="1"/>
              <a:t>, PF</a:t>
            </a:r>
            <a:r>
              <a:rPr lang="en-US" sz="800" b="1" baseline="-25000"/>
              <a:t>3</a:t>
            </a:r>
          </a:p>
        </p:txBody>
      </p:sp>
      <p:sp>
        <p:nvSpPr>
          <p:cNvPr id="35908" name="Text Box 238"/>
          <p:cNvSpPr txBox="1">
            <a:spLocks noChangeArrowheads="1"/>
          </p:cNvSpPr>
          <p:nvPr/>
        </p:nvSpPr>
        <p:spPr bwMode="auto">
          <a:xfrm>
            <a:off x="4587875" y="2570163"/>
            <a:ext cx="590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Factor VIII</a:t>
            </a:r>
          </a:p>
          <a:p>
            <a:r>
              <a:rPr lang="en-US" sz="800" b="1"/>
              <a:t>(active)</a:t>
            </a:r>
          </a:p>
        </p:txBody>
      </p:sp>
      <p:sp>
        <p:nvSpPr>
          <p:cNvPr id="35909" name="Text Box 239"/>
          <p:cNvSpPr txBox="1">
            <a:spLocks noChangeArrowheads="1"/>
          </p:cNvSpPr>
          <p:nvPr/>
        </p:nvSpPr>
        <p:spPr bwMode="auto">
          <a:xfrm>
            <a:off x="5391150" y="2633663"/>
            <a:ext cx="473075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Inactive</a:t>
            </a:r>
          </a:p>
        </p:txBody>
      </p:sp>
      <p:sp>
        <p:nvSpPr>
          <p:cNvPr id="35910" name="Text Box 240"/>
          <p:cNvSpPr txBox="1">
            <a:spLocks noChangeArrowheads="1"/>
          </p:cNvSpPr>
          <p:nvPr/>
        </p:nvSpPr>
        <p:spPr bwMode="auto">
          <a:xfrm>
            <a:off x="2219325" y="4208463"/>
            <a:ext cx="336550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Liver</a:t>
            </a:r>
          </a:p>
        </p:txBody>
      </p:sp>
      <p:sp>
        <p:nvSpPr>
          <p:cNvPr id="35911" name="Text Box 241"/>
          <p:cNvSpPr txBox="1">
            <a:spLocks noChangeArrowheads="1"/>
          </p:cNvSpPr>
          <p:nvPr/>
        </p:nvSpPr>
        <p:spPr bwMode="auto">
          <a:xfrm>
            <a:off x="3238500" y="3830638"/>
            <a:ext cx="5000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Factor X</a:t>
            </a:r>
          </a:p>
          <a:p>
            <a:r>
              <a:rPr lang="en-US" sz="800" b="1"/>
              <a:t>(active)</a:t>
            </a:r>
          </a:p>
        </p:txBody>
      </p:sp>
      <p:sp>
        <p:nvSpPr>
          <p:cNvPr id="35912" name="Text Box 242"/>
          <p:cNvSpPr txBox="1">
            <a:spLocks noChangeArrowheads="1"/>
          </p:cNvSpPr>
          <p:nvPr/>
        </p:nvSpPr>
        <p:spPr bwMode="auto">
          <a:xfrm>
            <a:off x="3984625" y="3881438"/>
            <a:ext cx="473075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Inactive</a:t>
            </a:r>
          </a:p>
        </p:txBody>
      </p:sp>
      <p:sp>
        <p:nvSpPr>
          <p:cNvPr id="35913" name="Text Box 243"/>
          <p:cNvSpPr txBox="1">
            <a:spLocks noChangeArrowheads="1"/>
          </p:cNvSpPr>
          <p:nvPr/>
        </p:nvSpPr>
        <p:spPr bwMode="auto">
          <a:xfrm>
            <a:off x="3930650" y="4310063"/>
            <a:ext cx="5175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pt-BR" sz="800" b="1"/>
              <a:t>Factor III</a:t>
            </a:r>
          </a:p>
          <a:p>
            <a:pPr algn="l"/>
            <a:r>
              <a:rPr lang="pt-BR" sz="800" b="1"/>
              <a:t>Factor V</a:t>
            </a:r>
          </a:p>
          <a:p>
            <a:pPr algn="l"/>
            <a:r>
              <a:rPr lang="pt-BR" sz="800" b="1"/>
              <a:t>Ca</a:t>
            </a:r>
            <a:r>
              <a:rPr lang="pt-BR" sz="800" b="1" baseline="30000"/>
              <a:t>2+</a:t>
            </a:r>
          </a:p>
          <a:p>
            <a:pPr algn="l"/>
            <a:r>
              <a:rPr lang="pt-BR" sz="800" b="1"/>
              <a:t>PF</a:t>
            </a:r>
            <a:r>
              <a:rPr lang="pt-BR" sz="800" b="1" baseline="-25000"/>
              <a:t>3</a:t>
            </a:r>
            <a:endParaRPr lang="en-US" sz="800" b="1" baseline="-25000"/>
          </a:p>
        </p:txBody>
      </p:sp>
      <p:sp>
        <p:nvSpPr>
          <p:cNvPr id="35914" name="Text Box 244"/>
          <p:cNvSpPr txBox="1">
            <a:spLocks noChangeArrowheads="1"/>
          </p:cNvSpPr>
          <p:nvPr/>
        </p:nvSpPr>
        <p:spPr bwMode="auto">
          <a:xfrm>
            <a:off x="3190875" y="4900613"/>
            <a:ext cx="701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Prothrombin</a:t>
            </a:r>
          </a:p>
          <a:p>
            <a:r>
              <a:rPr lang="en-US" sz="800" b="1"/>
              <a:t>activator</a:t>
            </a:r>
          </a:p>
        </p:txBody>
      </p:sp>
      <p:sp>
        <p:nvSpPr>
          <p:cNvPr id="35915" name="Text Box 245"/>
          <p:cNvSpPr txBox="1">
            <a:spLocks noChangeArrowheads="1"/>
          </p:cNvSpPr>
          <p:nvPr/>
        </p:nvSpPr>
        <p:spPr bwMode="auto">
          <a:xfrm>
            <a:off x="4664075" y="5078413"/>
            <a:ext cx="500063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Factor V</a:t>
            </a:r>
          </a:p>
        </p:txBody>
      </p:sp>
      <p:sp>
        <p:nvSpPr>
          <p:cNvPr id="35916" name="Text Box 246"/>
          <p:cNvSpPr txBox="1">
            <a:spLocks noChangeArrowheads="1"/>
          </p:cNvSpPr>
          <p:nvPr/>
        </p:nvSpPr>
        <p:spPr bwMode="auto">
          <a:xfrm>
            <a:off x="5927725" y="5313363"/>
            <a:ext cx="588963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Blood clot</a:t>
            </a:r>
          </a:p>
        </p:txBody>
      </p:sp>
      <p:sp>
        <p:nvSpPr>
          <p:cNvPr id="35917" name="Text Box 247"/>
          <p:cNvSpPr txBox="1">
            <a:spLocks noChangeArrowheads="1"/>
          </p:cNvSpPr>
          <p:nvPr/>
        </p:nvSpPr>
        <p:spPr bwMode="auto">
          <a:xfrm>
            <a:off x="5438775" y="5526088"/>
            <a:ext cx="585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Factor XIII</a:t>
            </a:r>
          </a:p>
          <a:p>
            <a:r>
              <a:rPr lang="en-US" sz="800" b="1"/>
              <a:t>Ca</a:t>
            </a:r>
            <a:r>
              <a:rPr lang="en-US" sz="800" b="1" baseline="30000"/>
              <a:t>2+</a:t>
            </a:r>
          </a:p>
        </p:txBody>
      </p:sp>
      <p:sp>
        <p:nvSpPr>
          <p:cNvPr id="35918" name="Text Box 248"/>
          <p:cNvSpPr txBox="1">
            <a:spLocks noChangeArrowheads="1"/>
          </p:cNvSpPr>
          <p:nvPr/>
        </p:nvSpPr>
        <p:spPr bwMode="auto">
          <a:xfrm>
            <a:off x="6135688" y="5913438"/>
            <a:ext cx="488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Fibrin</a:t>
            </a:r>
          </a:p>
          <a:p>
            <a:r>
              <a:rPr lang="en-US" sz="800" b="1"/>
              <a:t>polymer</a:t>
            </a:r>
          </a:p>
        </p:txBody>
      </p:sp>
      <p:sp>
        <p:nvSpPr>
          <p:cNvPr id="35919" name="Text Box 249"/>
          <p:cNvSpPr txBox="1">
            <a:spLocks noChangeArrowheads="1"/>
          </p:cNvSpPr>
          <p:nvPr/>
        </p:nvSpPr>
        <p:spPr bwMode="auto">
          <a:xfrm>
            <a:off x="4103688" y="5411788"/>
            <a:ext cx="560387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Thrombin</a:t>
            </a:r>
          </a:p>
        </p:txBody>
      </p:sp>
      <p:sp>
        <p:nvSpPr>
          <p:cNvPr id="35920" name="Text Box 250"/>
          <p:cNvSpPr txBox="1">
            <a:spLocks noChangeArrowheads="1"/>
          </p:cNvSpPr>
          <p:nvPr/>
        </p:nvSpPr>
        <p:spPr bwMode="auto">
          <a:xfrm>
            <a:off x="4956175" y="5983288"/>
            <a:ext cx="3746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Fibrin</a:t>
            </a:r>
          </a:p>
        </p:txBody>
      </p:sp>
      <p:sp>
        <p:nvSpPr>
          <p:cNvPr id="35921" name="Text Box 251"/>
          <p:cNvSpPr txBox="1">
            <a:spLocks noChangeArrowheads="1"/>
          </p:cNvSpPr>
          <p:nvPr/>
        </p:nvSpPr>
        <p:spPr bwMode="auto">
          <a:xfrm>
            <a:off x="3333750" y="5932488"/>
            <a:ext cx="617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Fibrinogen</a:t>
            </a:r>
          </a:p>
          <a:p>
            <a:r>
              <a:rPr lang="en-US" sz="800" b="1"/>
              <a:t>(factor I)</a:t>
            </a:r>
          </a:p>
        </p:txBody>
      </p:sp>
      <p:sp>
        <p:nvSpPr>
          <p:cNvPr id="35922" name="Text Box 252"/>
          <p:cNvSpPr txBox="1">
            <a:spLocks noChangeArrowheads="1"/>
          </p:cNvSpPr>
          <p:nvPr/>
        </p:nvSpPr>
        <p:spPr bwMode="auto">
          <a:xfrm>
            <a:off x="2357438" y="5383213"/>
            <a:ext cx="7016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Prothrombin</a:t>
            </a:r>
          </a:p>
          <a:p>
            <a:r>
              <a:rPr lang="en-US" sz="800" b="1"/>
              <a:t>(factor II)</a:t>
            </a:r>
          </a:p>
        </p:txBody>
      </p:sp>
      <p:sp>
        <p:nvSpPr>
          <p:cNvPr id="35923" name="Text Box 254"/>
          <p:cNvSpPr txBox="1">
            <a:spLocks noChangeArrowheads="1"/>
          </p:cNvSpPr>
          <p:nvPr/>
        </p:nvSpPr>
        <p:spPr bwMode="auto">
          <a:xfrm>
            <a:off x="2678113" y="2938463"/>
            <a:ext cx="293687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 b="1"/>
              <a:t>Ca</a:t>
            </a:r>
            <a:r>
              <a:rPr lang="en-US" sz="800" b="1" baseline="30000"/>
              <a:t>2+</a:t>
            </a:r>
          </a:p>
        </p:txBody>
      </p:sp>
      <p:pic>
        <p:nvPicPr>
          <p:cNvPr id="35924" name="Picture 84" descr="\\172.16.3.215\data4\Graphics\Powerpoint\MH_DCM\MH_DCM-TEXTEDIT PROJECTS\SALADIN 7e\Processed files\chapt18\chapt18_textedit\png\sal03717_18_22_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4638" y="4967288"/>
            <a:ext cx="2730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25" name="Line 44"/>
          <p:cNvSpPr>
            <a:spLocks noChangeShapeType="1"/>
          </p:cNvSpPr>
          <p:nvPr/>
        </p:nvSpPr>
        <p:spPr bwMode="auto">
          <a:xfrm>
            <a:off x="2914650" y="3003550"/>
            <a:ext cx="1127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926" name="Freeform 45"/>
          <p:cNvSpPr>
            <a:spLocks/>
          </p:cNvSpPr>
          <p:nvPr/>
        </p:nvSpPr>
        <p:spPr bwMode="auto">
          <a:xfrm>
            <a:off x="3008313" y="2976563"/>
            <a:ext cx="65087" cy="53975"/>
          </a:xfrm>
          <a:custGeom>
            <a:avLst/>
            <a:gdLst>
              <a:gd name="T0" fmla="*/ 2147483647 w 41"/>
              <a:gd name="T1" fmla="*/ 2147483647 h 34"/>
              <a:gd name="T2" fmla="*/ 0 w 41"/>
              <a:gd name="T3" fmla="*/ 2147483647 h 34"/>
              <a:gd name="T4" fmla="*/ 2147483647 w 41"/>
              <a:gd name="T5" fmla="*/ 2147483647 h 34"/>
              <a:gd name="T6" fmla="*/ 0 w 41"/>
              <a:gd name="T7" fmla="*/ 0 h 34"/>
              <a:gd name="T8" fmla="*/ 2147483647 w 41"/>
              <a:gd name="T9" fmla="*/ 214748364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"/>
              <a:gd name="T16" fmla="*/ 0 h 34"/>
              <a:gd name="T17" fmla="*/ 41 w 41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" h="34">
                <a:moveTo>
                  <a:pt x="41" y="17"/>
                </a:moveTo>
                <a:lnTo>
                  <a:pt x="0" y="34"/>
                </a:lnTo>
                <a:lnTo>
                  <a:pt x="10" y="17"/>
                </a:lnTo>
                <a:lnTo>
                  <a:pt x="0" y="0"/>
                </a:lnTo>
                <a:lnTo>
                  <a:pt x="41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18.23</a:t>
            </a:r>
          </a:p>
        </p:txBody>
      </p:sp>
      <p:pic>
        <p:nvPicPr>
          <p:cNvPr id="37891" name="Picture 63" descr="sal03717_18_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950" y="512763"/>
            <a:ext cx="7405688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701675" y="271463"/>
            <a:ext cx="77406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7893" name="Line 8"/>
          <p:cNvSpPr>
            <a:spLocks noChangeShapeType="1"/>
          </p:cNvSpPr>
          <p:nvPr/>
        </p:nvSpPr>
        <p:spPr bwMode="auto">
          <a:xfrm>
            <a:off x="7523163" y="512763"/>
            <a:ext cx="0" cy="58991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Freeform 9"/>
          <p:cNvSpPr>
            <a:spLocks/>
          </p:cNvSpPr>
          <p:nvPr/>
        </p:nvSpPr>
        <p:spPr bwMode="auto">
          <a:xfrm>
            <a:off x="7439025" y="6303963"/>
            <a:ext cx="166688" cy="269875"/>
          </a:xfrm>
          <a:custGeom>
            <a:avLst/>
            <a:gdLst>
              <a:gd name="T0" fmla="*/ 2147483647 w 105"/>
              <a:gd name="T1" fmla="*/ 2147483647 h 170"/>
              <a:gd name="T2" fmla="*/ 2147483647 w 105"/>
              <a:gd name="T3" fmla="*/ 0 h 170"/>
              <a:gd name="T4" fmla="*/ 0 w 105"/>
              <a:gd name="T5" fmla="*/ 2147483647 h 170"/>
              <a:gd name="T6" fmla="*/ 0 w 105"/>
              <a:gd name="T7" fmla="*/ 2147483647 h 170"/>
              <a:gd name="T8" fmla="*/ 2147483647 w 105"/>
              <a:gd name="T9" fmla="*/ 2147483647 h 170"/>
              <a:gd name="T10" fmla="*/ 2147483647 w 105"/>
              <a:gd name="T11" fmla="*/ 2147483647 h 170"/>
              <a:gd name="T12" fmla="*/ 2147483647 w 105"/>
              <a:gd name="T13" fmla="*/ 2147483647 h 170"/>
              <a:gd name="T14" fmla="*/ 2147483647 w 105"/>
              <a:gd name="T15" fmla="*/ 2147483647 h 170"/>
              <a:gd name="T16" fmla="*/ 2147483647 w 105"/>
              <a:gd name="T17" fmla="*/ 2147483647 h 170"/>
              <a:gd name="T18" fmla="*/ 2147483647 w 105"/>
              <a:gd name="T19" fmla="*/ 2147483647 h 170"/>
              <a:gd name="T20" fmla="*/ 2147483647 w 105"/>
              <a:gd name="T21" fmla="*/ 2147483647 h 170"/>
              <a:gd name="T22" fmla="*/ 2147483647 w 105"/>
              <a:gd name="T23" fmla="*/ 0 h 170"/>
              <a:gd name="T24" fmla="*/ 2147483647 w 105"/>
              <a:gd name="T25" fmla="*/ 2147483647 h 17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5"/>
              <a:gd name="T40" fmla="*/ 0 h 170"/>
              <a:gd name="T41" fmla="*/ 105 w 105"/>
              <a:gd name="T42" fmla="*/ 170 h 17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5" h="170">
                <a:moveTo>
                  <a:pt x="53" y="31"/>
                </a:moveTo>
                <a:lnTo>
                  <a:pt x="2" y="0"/>
                </a:lnTo>
                <a:lnTo>
                  <a:pt x="0" y="2"/>
                </a:lnTo>
                <a:lnTo>
                  <a:pt x="25" y="75"/>
                </a:lnTo>
                <a:lnTo>
                  <a:pt x="42" y="132"/>
                </a:lnTo>
                <a:lnTo>
                  <a:pt x="53" y="170"/>
                </a:lnTo>
                <a:lnTo>
                  <a:pt x="63" y="132"/>
                </a:lnTo>
                <a:lnTo>
                  <a:pt x="82" y="75"/>
                </a:lnTo>
                <a:lnTo>
                  <a:pt x="105" y="2"/>
                </a:lnTo>
                <a:lnTo>
                  <a:pt x="103" y="0"/>
                </a:lnTo>
                <a:lnTo>
                  <a:pt x="53" y="3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5" name="Text Box 53"/>
          <p:cNvSpPr txBox="1">
            <a:spLocks noChangeArrowheads="1"/>
          </p:cNvSpPr>
          <p:nvPr/>
        </p:nvSpPr>
        <p:spPr bwMode="auto">
          <a:xfrm>
            <a:off x="4114800" y="665163"/>
            <a:ext cx="8318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900" b="1"/>
              <a:t>Factor</a:t>
            </a:r>
          </a:p>
          <a:p>
            <a:r>
              <a:rPr lang="en-US" sz="1900" b="1"/>
              <a:t>XII</a:t>
            </a:r>
          </a:p>
        </p:txBody>
      </p:sp>
      <p:sp>
        <p:nvSpPr>
          <p:cNvPr id="37896" name="Text Box 54"/>
          <p:cNvSpPr txBox="1">
            <a:spLocks noChangeArrowheads="1"/>
          </p:cNvSpPr>
          <p:nvPr/>
        </p:nvSpPr>
        <p:spPr bwMode="auto">
          <a:xfrm>
            <a:off x="4140200" y="1474788"/>
            <a:ext cx="8318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900" b="1"/>
              <a:t>Factor</a:t>
            </a:r>
          </a:p>
          <a:p>
            <a:r>
              <a:rPr lang="en-US" sz="1900" b="1"/>
              <a:t>XI</a:t>
            </a:r>
          </a:p>
        </p:txBody>
      </p:sp>
      <p:sp>
        <p:nvSpPr>
          <p:cNvPr id="37897" name="Text Box 55"/>
          <p:cNvSpPr txBox="1">
            <a:spLocks noChangeArrowheads="1"/>
          </p:cNvSpPr>
          <p:nvPr/>
        </p:nvSpPr>
        <p:spPr bwMode="auto">
          <a:xfrm>
            <a:off x="4127500" y="2214563"/>
            <a:ext cx="8318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900" b="1"/>
              <a:t>Factor</a:t>
            </a:r>
          </a:p>
          <a:p>
            <a:r>
              <a:rPr lang="en-US" sz="1900" b="1"/>
              <a:t>IX</a:t>
            </a:r>
          </a:p>
        </p:txBody>
      </p:sp>
      <p:sp>
        <p:nvSpPr>
          <p:cNvPr id="37898" name="Text Box 56"/>
          <p:cNvSpPr txBox="1">
            <a:spLocks noChangeArrowheads="1"/>
          </p:cNvSpPr>
          <p:nvPr/>
        </p:nvSpPr>
        <p:spPr bwMode="auto">
          <a:xfrm>
            <a:off x="4140200" y="2963863"/>
            <a:ext cx="8318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900" b="1"/>
              <a:t>Factor</a:t>
            </a:r>
          </a:p>
          <a:p>
            <a:r>
              <a:rPr lang="en-US" sz="1900" b="1"/>
              <a:t>VIII</a:t>
            </a:r>
          </a:p>
        </p:txBody>
      </p:sp>
      <p:sp>
        <p:nvSpPr>
          <p:cNvPr id="37899" name="Text Box 57"/>
          <p:cNvSpPr txBox="1">
            <a:spLocks noChangeArrowheads="1"/>
          </p:cNvSpPr>
          <p:nvPr/>
        </p:nvSpPr>
        <p:spPr bwMode="auto">
          <a:xfrm>
            <a:off x="4152900" y="3744913"/>
            <a:ext cx="8318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900" b="1"/>
              <a:t>Factor</a:t>
            </a:r>
          </a:p>
          <a:p>
            <a:r>
              <a:rPr lang="en-US" sz="1900" b="1"/>
              <a:t>X</a:t>
            </a:r>
          </a:p>
        </p:txBody>
      </p:sp>
      <p:sp>
        <p:nvSpPr>
          <p:cNvPr id="37900" name="Text Box 58"/>
          <p:cNvSpPr txBox="1">
            <a:spLocks noChangeArrowheads="1"/>
          </p:cNvSpPr>
          <p:nvPr/>
        </p:nvSpPr>
        <p:spPr bwMode="auto">
          <a:xfrm>
            <a:off x="3822700" y="4497388"/>
            <a:ext cx="153987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900" b="1"/>
              <a:t>Prothrombin</a:t>
            </a:r>
          </a:p>
          <a:p>
            <a:r>
              <a:rPr lang="en-US" sz="1900" b="1"/>
              <a:t>activator</a:t>
            </a:r>
          </a:p>
        </p:txBody>
      </p:sp>
      <p:sp>
        <p:nvSpPr>
          <p:cNvPr id="37901" name="Text Box 59"/>
          <p:cNvSpPr txBox="1">
            <a:spLocks noChangeArrowheads="1"/>
          </p:cNvSpPr>
          <p:nvPr/>
        </p:nvSpPr>
        <p:spPr bwMode="auto">
          <a:xfrm>
            <a:off x="3962400" y="5348288"/>
            <a:ext cx="12049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900" b="1"/>
              <a:t>Thrombin</a:t>
            </a:r>
          </a:p>
        </p:txBody>
      </p:sp>
      <p:sp>
        <p:nvSpPr>
          <p:cNvPr id="37902" name="Text Box 60"/>
          <p:cNvSpPr txBox="1">
            <a:spLocks noChangeArrowheads="1"/>
          </p:cNvSpPr>
          <p:nvPr/>
        </p:nvSpPr>
        <p:spPr bwMode="auto">
          <a:xfrm>
            <a:off x="4165600" y="6110288"/>
            <a:ext cx="762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900" b="1"/>
              <a:t>Fibrin</a:t>
            </a:r>
          </a:p>
        </p:txBody>
      </p:sp>
      <p:sp>
        <p:nvSpPr>
          <p:cNvPr id="37903" name="Text Box 62"/>
          <p:cNvSpPr txBox="1">
            <a:spLocks noChangeArrowheads="1"/>
          </p:cNvSpPr>
          <p:nvPr/>
        </p:nvSpPr>
        <p:spPr bwMode="auto">
          <a:xfrm rot="-5400000">
            <a:off x="6280151" y="3619500"/>
            <a:ext cx="28638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900" b="1"/>
              <a:t>Reaction cascade (time)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18.24</a:t>
            </a: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682625" y="236538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0488" y="484188"/>
            <a:ext cx="8963025" cy="6137275"/>
            <a:chOff x="90488" y="484188"/>
            <a:chExt cx="8963025" cy="6137275"/>
          </a:xfrm>
        </p:grpSpPr>
        <p:pic>
          <p:nvPicPr>
            <p:cNvPr id="38915" name="Picture 75" descr="sal03717_18_24"/>
            <p:cNvPicPr>
              <a:picLocks noChangeAspect="1" noChangeArrowheads="1"/>
            </p:cNvPicPr>
            <p:nvPr/>
          </p:nvPicPr>
          <p:blipFill>
            <a:blip r:embed="rId3">
              <a:alphaModFix amt="82000"/>
            </a:blip>
            <a:srcRect/>
            <a:stretch>
              <a:fillRect/>
            </a:stretch>
          </p:blipFill>
          <p:spPr bwMode="auto">
            <a:xfrm>
              <a:off x="90488" y="484188"/>
              <a:ext cx="8963025" cy="613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17" name="Line 8"/>
            <p:cNvSpPr>
              <a:spLocks noChangeShapeType="1"/>
            </p:cNvSpPr>
            <p:nvPr/>
          </p:nvSpPr>
          <p:spPr bwMode="auto">
            <a:xfrm>
              <a:off x="2368550" y="4418013"/>
              <a:ext cx="161290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18" name="Freeform 9"/>
            <p:cNvSpPr>
              <a:spLocks/>
            </p:cNvSpPr>
            <p:nvPr/>
          </p:nvSpPr>
          <p:spPr bwMode="auto">
            <a:xfrm>
              <a:off x="3895725" y="4327525"/>
              <a:ext cx="290513" cy="179388"/>
            </a:xfrm>
            <a:custGeom>
              <a:avLst/>
              <a:gdLst>
                <a:gd name="T0" fmla="*/ 2147483647 w 183"/>
                <a:gd name="T1" fmla="*/ 2147483647 h 113"/>
                <a:gd name="T2" fmla="*/ 0 w 183"/>
                <a:gd name="T3" fmla="*/ 2147483647 h 113"/>
                <a:gd name="T4" fmla="*/ 2147483647 w 183"/>
                <a:gd name="T5" fmla="*/ 0 h 113"/>
                <a:gd name="T6" fmla="*/ 2147483647 w 183"/>
                <a:gd name="T7" fmla="*/ 0 h 113"/>
                <a:gd name="T8" fmla="*/ 2147483647 w 183"/>
                <a:gd name="T9" fmla="*/ 2147483647 h 113"/>
                <a:gd name="T10" fmla="*/ 2147483647 w 183"/>
                <a:gd name="T11" fmla="*/ 2147483647 h 113"/>
                <a:gd name="T12" fmla="*/ 2147483647 w 183"/>
                <a:gd name="T13" fmla="*/ 2147483647 h 113"/>
                <a:gd name="T14" fmla="*/ 2147483647 w 183"/>
                <a:gd name="T15" fmla="*/ 2147483647 h 113"/>
                <a:gd name="T16" fmla="*/ 2147483647 w 183"/>
                <a:gd name="T17" fmla="*/ 2147483647 h 113"/>
                <a:gd name="T18" fmla="*/ 2147483647 w 183"/>
                <a:gd name="T19" fmla="*/ 2147483647 h 113"/>
                <a:gd name="T20" fmla="*/ 2147483647 w 183"/>
                <a:gd name="T21" fmla="*/ 2147483647 h 113"/>
                <a:gd name="T22" fmla="*/ 0 w 183"/>
                <a:gd name="T23" fmla="*/ 2147483647 h 113"/>
                <a:gd name="T24" fmla="*/ 2147483647 w 183"/>
                <a:gd name="T25" fmla="*/ 2147483647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3"/>
                <a:gd name="T40" fmla="*/ 0 h 113"/>
                <a:gd name="T41" fmla="*/ 183 w 183"/>
                <a:gd name="T42" fmla="*/ 113 h 1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3" h="113">
                  <a:moveTo>
                    <a:pt x="34" y="57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81" y="27"/>
                  </a:lnTo>
                  <a:lnTo>
                    <a:pt x="142" y="45"/>
                  </a:lnTo>
                  <a:lnTo>
                    <a:pt x="183" y="57"/>
                  </a:lnTo>
                  <a:lnTo>
                    <a:pt x="142" y="68"/>
                  </a:lnTo>
                  <a:lnTo>
                    <a:pt x="81" y="88"/>
                  </a:lnTo>
                  <a:lnTo>
                    <a:pt x="2" y="113"/>
                  </a:lnTo>
                  <a:lnTo>
                    <a:pt x="0" y="111"/>
                  </a:lnTo>
                  <a:lnTo>
                    <a:pt x="34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19" name="Line 10"/>
            <p:cNvSpPr>
              <a:spLocks noChangeShapeType="1"/>
            </p:cNvSpPr>
            <p:nvPr/>
          </p:nvSpPr>
          <p:spPr bwMode="auto">
            <a:xfrm>
              <a:off x="3286125" y="3205163"/>
              <a:ext cx="0" cy="1008062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0" name="Freeform 11"/>
            <p:cNvSpPr>
              <a:spLocks/>
            </p:cNvSpPr>
            <p:nvPr/>
          </p:nvSpPr>
          <p:spPr bwMode="auto">
            <a:xfrm>
              <a:off x="3195638" y="4094163"/>
              <a:ext cx="179387" cy="290512"/>
            </a:xfrm>
            <a:custGeom>
              <a:avLst/>
              <a:gdLst>
                <a:gd name="T0" fmla="*/ 2147483647 w 113"/>
                <a:gd name="T1" fmla="*/ 2147483647 h 183"/>
                <a:gd name="T2" fmla="*/ 2147483647 w 113"/>
                <a:gd name="T3" fmla="*/ 0 h 183"/>
                <a:gd name="T4" fmla="*/ 2147483647 w 113"/>
                <a:gd name="T5" fmla="*/ 0 h 183"/>
                <a:gd name="T6" fmla="*/ 2147483647 w 113"/>
                <a:gd name="T7" fmla="*/ 0 h 183"/>
                <a:gd name="T8" fmla="*/ 2147483647 w 113"/>
                <a:gd name="T9" fmla="*/ 2147483647 h 183"/>
                <a:gd name="T10" fmla="*/ 2147483647 w 113"/>
                <a:gd name="T11" fmla="*/ 2147483647 h 183"/>
                <a:gd name="T12" fmla="*/ 2147483647 w 113"/>
                <a:gd name="T13" fmla="*/ 2147483647 h 183"/>
                <a:gd name="T14" fmla="*/ 2147483647 w 113"/>
                <a:gd name="T15" fmla="*/ 2147483647 h 183"/>
                <a:gd name="T16" fmla="*/ 2147483647 w 113"/>
                <a:gd name="T17" fmla="*/ 2147483647 h 183"/>
                <a:gd name="T18" fmla="*/ 2147483647 w 113"/>
                <a:gd name="T19" fmla="*/ 2147483647 h 183"/>
                <a:gd name="T20" fmla="*/ 0 w 113"/>
                <a:gd name="T21" fmla="*/ 0 h 183"/>
                <a:gd name="T22" fmla="*/ 2147483647 w 113"/>
                <a:gd name="T23" fmla="*/ 0 h 183"/>
                <a:gd name="T24" fmla="*/ 2147483647 w 113"/>
                <a:gd name="T25" fmla="*/ 2147483647 h 1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3"/>
                <a:gd name="T40" fmla="*/ 0 h 183"/>
                <a:gd name="T41" fmla="*/ 113 w 113"/>
                <a:gd name="T42" fmla="*/ 183 h 1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3" h="183">
                  <a:moveTo>
                    <a:pt x="57" y="32"/>
                  </a:moveTo>
                  <a:lnTo>
                    <a:pt x="111" y="0"/>
                  </a:lnTo>
                  <a:lnTo>
                    <a:pt x="113" y="0"/>
                  </a:lnTo>
                  <a:lnTo>
                    <a:pt x="89" y="82"/>
                  </a:lnTo>
                  <a:lnTo>
                    <a:pt x="68" y="143"/>
                  </a:lnTo>
                  <a:lnTo>
                    <a:pt x="57" y="183"/>
                  </a:lnTo>
                  <a:lnTo>
                    <a:pt x="46" y="143"/>
                  </a:lnTo>
                  <a:lnTo>
                    <a:pt x="28" y="82"/>
                  </a:lnTo>
                  <a:lnTo>
                    <a:pt x="0" y="0"/>
                  </a:lnTo>
                  <a:lnTo>
                    <a:pt x="3" y="0"/>
                  </a:lnTo>
                  <a:lnTo>
                    <a:pt x="57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1" name="Line 12"/>
            <p:cNvSpPr>
              <a:spLocks noChangeShapeType="1"/>
            </p:cNvSpPr>
            <p:nvPr/>
          </p:nvSpPr>
          <p:spPr bwMode="auto">
            <a:xfrm>
              <a:off x="3286125" y="1211263"/>
              <a:ext cx="0" cy="1076325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2" name="Freeform 13"/>
            <p:cNvSpPr>
              <a:spLocks/>
            </p:cNvSpPr>
            <p:nvPr/>
          </p:nvSpPr>
          <p:spPr bwMode="auto">
            <a:xfrm>
              <a:off x="3195638" y="2201863"/>
              <a:ext cx="179387" cy="290512"/>
            </a:xfrm>
            <a:custGeom>
              <a:avLst/>
              <a:gdLst>
                <a:gd name="T0" fmla="*/ 2147483647 w 113"/>
                <a:gd name="T1" fmla="*/ 2147483647 h 183"/>
                <a:gd name="T2" fmla="*/ 2147483647 w 113"/>
                <a:gd name="T3" fmla="*/ 0 h 183"/>
                <a:gd name="T4" fmla="*/ 2147483647 w 113"/>
                <a:gd name="T5" fmla="*/ 2147483647 h 183"/>
                <a:gd name="T6" fmla="*/ 2147483647 w 113"/>
                <a:gd name="T7" fmla="*/ 2147483647 h 183"/>
                <a:gd name="T8" fmla="*/ 2147483647 w 113"/>
                <a:gd name="T9" fmla="*/ 2147483647 h 183"/>
                <a:gd name="T10" fmla="*/ 2147483647 w 113"/>
                <a:gd name="T11" fmla="*/ 2147483647 h 183"/>
                <a:gd name="T12" fmla="*/ 2147483647 w 113"/>
                <a:gd name="T13" fmla="*/ 2147483647 h 183"/>
                <a:gd name="T14" fmla="*/ 2147483647 w 113"/>
                <a:gd name="T15" fmla="*/ 2147483647 h 183"/>
                <a:gd name="T16" fmla="*/ 2147483647 w 113"/>
                <a:gd name="T17" fmla="*/ 2147483647 h 183"/>
                <a:gd name="T18" fmla="*/ 2147483647 w 113"/>
                <a:gd name="T19" fmla="*/ 2147483647 h 183"/>
                <a:gd name="T20" fmla="*/ 0 w 113"/>
                <a:gd name="T21" fmla="*/ 2147483647 h 183"/>
                <a:gd name="T22" fmla="*/ 2147483647 w 113"/>
                <a:gd name="T23" fmla="*/ 0 h 183"/>
                <a:gd name="T24" fmla="*/ 2147483647 w 113"/>
                <a:gd name="T25" fmla="*/ 2147483647 h 1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3"/>
                <a:gd name="T40" fmla="*/ 0 h 183"/>
                <a:gd name="T41" fmla="*/ 113 w 113"/>
                <a:gd name="T42" fmla="*/ 183 h 1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3" h="183">
                  <a:moveTo>
                    <a:pt x="57" y="31"/>
                  </a:moveTo>
                  <a:lnTo>
                    <a:pt x="111" y="0"/>
                  </a:lnTo>
                  <a:lnTo>
                    <a:pt x="113" y="2"/>
                  </a:lnTo>
                  <a:lnTo>
                    <a:pt x="89" y="81"/>
                  </a:lnTo>
                  <a:lnTo>
                    <a:pt x="68" y="142"/>
                  </a:lnTo>
                  <a:lnTo>
                    <a:pt x="57" y="183"/>
                  </a:lnTo>
                  <a:lnTo>
                    <a:pt x="46" y="142"/>
                  </a:lnTo>
                  <a:lnTo>
                    <a:pt x="28" y="81"/>
                  </a:lnTo>
                  <a:lnTo>
                    <a:pt x="0" y="2"/>
                  </a:lnTo>
                  <a:lnTo>
                    <a:pt x="3" y="0"/>
                  </a:lnTo>
                  <a:lnTo>
                    <a:pt x="57" y="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3" name="Line 14"/>
            <p:cNvSpPr>
              <a:spLocks noChangeShapeType="1"/>
            </p:cNvSpPr>
            <p:nvPr/>
          </p:nvSpPr>
          <p:spPr bwMode="auto">
            <a:xfrm>
              <a:off x="1716088" y="1746250"/>
              <a:ext cx="1365250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4" name="Freeform 15"/>
            <p:cNvSpPr>
              <a:spLocks/>
            </p:cNvSpPr>
            <p:nvPr/>
          </p:nvSpPr>
          <p:spPr bwMode="auto">
            <a:xfrm>
              <a:off x="2955925" y="1660525"/>
              <a:ext cx="293688" cy="174625"/>
            </a:xfrm>
            <a:custGeom>
              <a:avLst/>
              <a:gdLst>
                <a:gd name="T0" fmla="*/ 2147483647 w 185"/>
                <a:gd name="T1" fmla="*/ 2147483647 h 110"/>
                <a:gd name="T2" fmla="*/ 0 w 185"/>
                <a:gd name="T3" fmla="*/ 0 h 110"/>
                <a:gd name="T4" fmla="*/ 2147483647 w 185"/>
                <a:gd name="T5" fmla="*/ 0 h 110"/>
                <a:gd name="T6" fmla="*/ 2147483647 w 185"/>
                <a:gd name="T7" fmla="*/ 0 h 110"/>
                <a:gd name="T8" fmla="*/ 2147483647 w 185"/>
                <a:gd name="T9" fmla="*/ 2147483647 h 110"/>
                <a:gd name="T10" fmla="*/ 2147483647 w 185"/>
                <a:gd name="T11" fmla="*/ 2147483647 h 110"/>
                <a:gd name="T12" fmla="*/ 2147483647 w 185"/>
                <a:gd name="T13" fmla="*/ 2147483647 h 110"/>
                <a:gd name="T14" fmla="*/ 2147483647 w 185"/>
                <a:gd name="T15" fmla="*/ 2147483647 h 110"/>
                <a:gd name="T16" fmla="*/ 2147483647 w 185"/>
                <a:gd name="T17" fmla="*/ 2147483647 h 110"/>
                <a:gd name="T18" fmla="*/ 2147483647 w 185"/>
                <a:gd name="T19" fmla="*/ 2147483647 h 110"/>
                <a:gd name="T20" fmla="*/ 2147483647 w 185"/>
                <a:gd name="T21" fmla="*/ 2147483647 h 110"/>
                <a:gd name="T22" fmla="*/ 0 w 185"/>
                <a:gd name="T23" fmla="*/ 2147483647 h 110"/>
                <a:gd name="T24" fmla="*/ 2147483647 w 185"/>
                <a:gd name="T25" fmla="*/ 2147483647 h 1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5"/>
                <a:gd name="T40" fmla="*/ 0 h 110"/>
                <a:gd name="T41" fmla="*/ 185 w 185"/>
                <a:gd name="T42" fmla="*/ 110 h 1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5" h="110">
                  <a:moveTo>
                    <a:pt x="34" y="5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81" y="24"/>
                  </a:lnTo>
                  <a:lnTo>
                    <a:pt x="142" y="42"/>
                  </a:lnTo>
                  <a:lnTo>
                    <a:pt x="185" y="54"/>
                  </a:lnTo>
                  <a:lnTo>
                    <a:pt x="142" y="67"/>
                  </a:lnTo>
                  <a:lnTo>
                    <a:pt x="81" y="85"/>
                  </a:lnTo>
                  <a:lnTo>
                    <a:pt x="2" y="110"/>
                  </a:lnTo>
                  <a:lnTo>
                    <a:pt x="0" y="110"/>
                  </a:lnTo>
                  <a:lnTo>
                    <a:pt x="34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5" name="Freeform 16"/>
            <p:cNvSpPr>
              <a:spLocks/>
            </p:cNvSpPr>
            <p:nvPr/>
          </p:nvSpPr>
          <p:spPr bwMode="auto">
            <a:xfrm>
              <a:off x="3494088" y="1746250"/>
              <a:ext cx="1846262" cy="2201863"/>
            </a:xfrm>
            <a:custGeom>
              <a:avLst/>
              <a:gdLst>
                <a:gd name="T0" fmla="*/ 0 w 1163"/>
                <a:gd name="T1" fmla="*/ 0 h 1387"/>
                <a:gd name="T2" fmla="*/ 2147483647 w 1163"/>
                <a:gd name="T3" fmla="*/ 0 h 1387"/>
                <a:gd name="T4" fmla="*/ 2147483647 w 1163"/>
                <a:gd name="T5" fmla="*/ 0 h 1387"/>
                <a:gd name="T6" fmla="*/ 2147483647 w 1163"/>
                <a:gd name="T7" fmla="*/ 2147483647 h 1387"/>
                <a:gd name="T8" fmla="*/ 2147483647 w 1163"/>
                <a:gd name="T9" fmla="*/ 2147483647 h 1387"/>
                <a:gd name="T10" fmla="*/ 2147483647 w 1163"/>
                <a:gd name="T11" fmla="*/ 2147483647 h 1387"/>
                <a:gd name="T12" fmla="*/ 2147483647 w 1163"/>
                <a:gd name="T13" fmla="*/ 2147483647 h 1387"/>
                <a:gd name="T14" fmla="*/ 2147483647 w 1163"/>
                <a:gd name="T15" fmla="*/ 2147483647 h 1387"/>
                <a:gd name="T16" fmla="*/ 2147483647 w 1163"/>
                <a:gd name="T17" fmla="*/ 2147483647 h 1387"/>
                <a:gd name="T18" fmla="*/ 2147483647 w 1163"/>
                <a:gd name="T19" fmla="*/ 2147483647 h 1387"/>
                <a:gd name="T20" fmla="*/ 2147483647 w 1163"/>
                <a:gd name="T21" fmla="*/ 2147483647 h 1387"/>
                <a:gd name="T22" fmla="*/ 2147483647 w 1163"/>
                <a:gd name="T23" fmla="*/ 2147483647 h 1387"/>
                <a:gd name="T24" fmla="*/ 2147483647 w 1163"/>
                <a:gd name="T25" fmla="*/ 2147483647 h 1387"/>
                <a:gd name="T26" fmla="*/ 2147483647 w 1163"/>
                <a:gd name="T27" fmla="*/ 2147483647 h 1387"/>
                <a:gd name="T28" fmla="*/ 2147483647 w 1163"/>
                <a:gd name="T29" fmla="*/ 2147483647 h 1387"/>
                <a:gd name="T30" fmla="*/ 2147483647 w 1163"/>
                <a:gd name="T31" fmla="*/ 2147483647 h 1387"/>
                <a:gd name="T32" fmla="*/ 2147483647 w 1163"/>
                <a:gd name="T33" fmla="*/ 2147483647 h 1387"/>
                <a:gd name="T34" fmla="*/ 2147483647 w 1163"/>
                <a:gd name="T35" fmla="*/ 2147483647 h 138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63"/>
                <a:gd name="T55" fmla="*/ 0 h 1387"/>
                <a:gd name="T56" fmla="*/ 1163 w 1163"/>
                <a:gd name="T57" fmla="*/ 1387 h 138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63" h="1387">
                  <a:moveTo>
                    <a:pt x="0" y="0"/>
                  </a:moveTo>
                  <a:lnTo>
                    <a:pt x="983" y="0"/>
                  </a:lnTo>
                  <a:lnTo>
                    <a:pt x="1019" y="2"/>
                  </a:lnTo>
                  <a:lnTo>
                    <a:pt x="1050" y="9"/>
                  </a:lnTo>
                  <a:lnTo>
                    <a:pt x="1082" y="18"/>
                  </a:lnTo>
                  <a:lnTo>
                    <a:pt x="1096" y="25"/>
                  </a:lnTo>
                  <a:lnTo>
                    <a:pt x="1109" y="34"/>
                  </a:lnTo>
                  <a:lnTo>
                    <a:pt x="1120" y="40"/>
                  </a:lnTo>
                  <a:lnTo>
                    <a:pt x="1132" y="52"/>
                  </a:lnTo>
                  <a:lnTo>
                    <a:pt x="1141" y="63"/>
                  </a:lnTo>
                  <a:lnTo>
                    <a:pt x="1148" y="74"/>
                  </a:lnTo>
                  <a:lnTo>
                    <a:pt x="1154" y="86"/>
                  </a:lnTo>
                  <a:lnTo>
                    <a:pt x="1159" y="101"/>
                  </a:lnTo>
                  <a:lnTo>
                    <a:pt x="1161" y="115"/>
                  </a:lnTo>
                  <a:lnTo>
                    <a:pt x="1163" y="133"/>
                  </a:lnTo>
                  <a:lnTo>
                    <a:pt x="1163" y="1387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6" name="Freeform 17"/>
            <p:cNvSpPr>
              <a:spLocks/>
            </p:cNvSpPr>
            <p:nvPr/>
          </p:nvSpPr>
          <p:spPr bwMode="auto">
            <a:xfrm>
              <a:off x="3322638" y="1660525"/>
              <a:ext cx="293687" cy="174625"/>
            </a:xfrm>
            <a:custGeom>
              <a:avLst/>
              <a:gdLst>
                <a:gd name="T0" fmla="*/ 2147483647 w 185"/>
                <a:gd name="T1" fmla="*/ 2147483647 h 110"/>
                <a:gd name="T2" fmla="*/ 2147483647 w 185"/>
                <a:gd name="T3" fmla="*/ 0 h 110"/>
                <a:gd name="T4" fmla="*/ 2147483647 w 185"/>
                <a:gd name="T5" fmla="*/ 0 h 110"/>
                <a:gd name="T6" fmla="*/ 2147483647 w 185"/>
                <a:gd name="T7" fmla="*/ 0 h 110"/>
                <a:gd name="T8" fmla="*/ 2147483647 w 185"/>
                <a:gd name="T9" fmla="*/ 2147483647 h 110"/>
                <a:gd name="T10" fmla="*/ 2147483647 w 185"/>
                <a:gd name="T11" fmla="*/ 2147483647 h 110"/>
                <a:gd name="T12" fmla="*/ 0 w 185"/>
                <a:gd name="T13" fmla="*/ 2147483647 h 110"/>
                <a:gd name="T14" fmla="*/ 0 w 185"/>
                <a:gd name="T15" fmla="*/ 2147483647 h 110"/>
                <a:gd name="T16" fmla="*/ 2147483647 w 185"/>
                <a:gd name="T17" fmla="*/ 2147483647 h 110"/>
                <a:gd name="T18" fmla="*/ 2147483647 w 185"/>
                <a:gd name="T19" fmla="*/ 2147483647 h 110"/>
                <a:gd name="T20" fmla="*/ 2147483647 w 185"/>
                <a:gd name="T21" fmla="*/ 2147483647 h 110"/>
                <a:gd name="T22" fmla="*/ 2147483647 w 185"/>
                <a:gd name="T23" fmla="*/ 2147483647 h 110"/>
                <a:gd name="T24" fmla="*/ 2147483647 w 185"/>
                <a:gd name="T25" fmla="*/ 2147483647 h 1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5"/>
                <a:gd name="T40" fmla="*/ 0 h 110"/>
                <a:gd name="T41" fmla="*/ 185 w 185"/>
                <a:gd name="T42" fmla="*/ 110 h 1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5" h="110">
                  <a:moveTo>
                    <a:pt x="151" y="54"/>
                  </a:moveTo>
                  <a:lnTo>
                    <a:pt x="185" y="0"/>
                  </a:lnTo>
                  <a:lnTo>
                    <a:pt x="183" y="0"/>
                  </a:lnTo>
                  <a:lnTo>
                    <a:pt x="103" y="24"/>
                  </a:lnTo>
                  <a:lnTo>
                    <a:pt x="42" y="42"/>
                  </a:lnTo>
                  <a:lnTo>
                    <a:pt x="0" y="54"/>
                  </a:lnTo>
                  <a:lnTo>
                    <a:pt x="42" y="67"/>
                  </a:lnTo>
                  <a:lnTo>
                    <a:pt x="103" y="85"/>
                  </a:lnTo>
                  <a:lnTo>
                    <a:pt x="183" y="110"/>
                  </a:lnTo>
                  <a:lnTo>
                    <a:pt x="185" y="110"/>
                  </a:lnTo>
                  <a:lnTo>
                    <a:pt x="151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7" name="Line 18"/>
            <p:cNvSpPr>
              <a:spLocks noChangeShapeType="1"/>
            </p:cNvSpPr>
            <p:nvPr/>
          </p:nvSpPr>
          <p:spPr bwMode="auto">
            <a:xfrm>
              <a:off x="5340350" y="4937125"/>
              <a:ext cx="0" cy="865188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8" name="Freeform 19"/>
            <p:cNvSpPr>
              <a:spLocks/>
            </p:cNvSpPr>
            <p:nvPr/>
          </p:nvSpPr>
          <p:spPr bwMode="auto">
            <a:xfrm>
              <a:off x="5251450" y="5683250"/>
              <a:ext cx="179388" cy="290513"/>
            </a:xfrm>
            <a:custGeom>
              <a:avLst/>
              <a:gdLst>
                <a:gd name="T0" fmla="*/ 2147483647 w 113"/>
                <a:gd name="T1" fmla="*/ 2147483647 h 183"/>
                <a:gd name="T2" fmla="*/ 2147483647 w 113"/>
                <a:gd name="T3" fmla="*/ 0 h 183"/>
                <a:gd name="T4" fmla="*/ 2147483647 w 113"/>
                <a:gd name="T5" fmla="*/ 2147483647 h 183"/>
                <a:gd name="T6" fmla="*/ 2147483647 w 113"/>
                <a:gd name="T7" fmla="*/ 2147483647 h 183"/>
                <a:gd name="T8" fmla="*/ 2147483647 w 113"/>
                <a:gd name="T9" fmla="*/ 2147483647 h 183"/>
                <a:gd name="T10" fmla="*/ 2147483647 w 113"/>
                <a:gd name="T11" fmla="*/ 2147483647 h 183"/>
                <a:gd name="T12" fmla="*/ 2147483647 w 113"/>
                <a:gd name="T13" fmla="*/ 2147483647 h 183"/>
                <a:gd name="T14" fmla="*/ 2147483647 w 113"/>
                <a:gd name="T15" fmla="*/ 2147483647 h 183"/>
                <a:gd name="T16" fmla="*/ 2147483647 w 113"/>
                <a:gd name="T17" fmla="*/ 2147483647 h 183"/>
                <a:gd name="T18" fmla="*/ 2147483647 w 113"/>
                <a:gd name="T19" fmla="*/ 2147483647 h 183"/>
                <a:gd name="T20" fmla="*/ 0 w 113"/>
                <a:gd name="T21" fmla="*/ 2147483647 h 183"/>
                <a:gd name="T22" fmla="*/ 2147483647 w 113"/>
                <a:gd name="T23" fmla="*/ 0 h 183"/>
                <a:gd name="T24" fmla="*/ 2147483647 w 113"/>
                <a:gd name="T25" fmla="*/ 2147483647 h 1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3"/>
                <a:gd name="T40" fmla="*/ 0 h 183"/>
                <a:gd name="T41" fmla="*/ 113 w 113"/>
                <a:gd name="T42" fmla="*/ 183 h 18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3" h="183">
                  <a:moveTo>
                    <a:pt x="56" y="34"/>
                  </a:moveTo>
                  <a:lnTo>
                    <a:pt x="111" y="0"/>
                  </a:lnTo>
                  <a:lnTo>
                    <a:pt x="113" y="2"/>
                  </a:lnTo>
                  <a:lnTo>
                    <a:pt x="86" y="81"/>
                  </a:lnTo>
                  <a:lnTo>
                    <a:pt x="68" y="142"/>
                  </a:lnTo>
                  <a:lnTo>
                    <a:pt x="56" y="183"/>
                  </a:lnTo>
                  <a:lnTo>
                    <a:pt x="45" y="142"/>
                  </a:lnTo>
                  <a:lnTo>
                    <a:pt x="25" y="81"/>
                  </a:lnTo>
                  <a:lnTo>
                    <a:pt x="0" y="2"/>
                  </a:lnTo>
                  <a:lnTo>
                    <a:pt x="2" y="0"/>
                  </a:lnTo>
                  <a:lnTo>
                    <a:pt x="56" y="3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9" name="Line 20"/>
            <p:cNvSpPr>
              <a:spLocks noChangeShapeType="1"/>
            </p:cNvSpPr>
            <p:nvPr/>
          </p:nvSpPr>
          <p:spPr bwMode="auto">
            <a:xfrm>
              <a:off x="4178300" y="6005513"/>
              <a:ext cx="2173288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0" name="Freeform 21"/>
            <p:cNvSpPr>
              <a:spLocks/>
            </p:cNvSpPr>
            <p:nvPr/>
          </p:nvSpPr>
          <p:spPr bwMode="auto">
            <a:xfrm>
              <a:off x="6265863" y="5919788"/>
              <a:ext cx="290512" cy="176212"/>
            </a:xfrm>
            <a:custGeom>
              <a:avLst/>
              <a:gdLst>
                <a:gd name="T0" fmla="*/ 2147483647 w 183"/>
                <a:gd name="T1" fmla="*/ 2147483647 h 111"/>
                <a:gd name="T2" fmla="*/ 0 w 183"/>
                <a:gd name="T3" fmla="*/ 0 h 111"/>
                <a:gd name="T4" fmla="*/ 2147483647 w 183"/>
                <a:gd name="T5" fmla="*/ 0 h 111"/>
                <a:gd name="T6" fmla="*/ 2147483647 w 183"/>
                <a:gd name="T7" fmla="*/ 0 h 111"/>
                <a:gd name="T8" fmla="*/ 2147483647 w 183"/>
                <a:gd name="T9" fmla="*/ 2147483647 h 111"/>
                <a:gd name="T10" fmla="*/ 2147483647 w 183"/>
                <a:gd name="T11" fmla="*/ 2147483647 h 111"/>
                <a:gd name="T12" fmla="*/ 2147483647 w 183"/>
                <a:gd name="T13" fmla="*/ 2147483647 h 111"/>
                <a:gd name="T14" fmla="*/ 2147483647 w 183"/>
                <a:gd name="T15" fmla="*/ 2147483647 h 111"/>
                <a:gd name="T16" fmla="*/ 2147483647 w 183"/>
                <a:gd name="T17" fmla="*/ 2147483647 h 111"/>
                <a:gd name="T18" fmla="*/ 2147483647 w 183"/>
                <a:gd name="T19" fmla="*/ 2147483647 h 111"/>
                <a:gd name="T20" fmla="*/ 2147483647 w 183"/>
                <a:gd name="T21" fmla="*/ 2147483647 h 111"/>
                <a:gd name="T22" fmla="*/ 0 w 183"/>
                <a:gd name="T23" fmla="*/ 2147483647 h 111"/>
                <a:gd name="T24" fmla="*/ 2147483647 w 183"/>
                <a:gd name="T25" fmla="*/ 2147483647 h 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3"/>
                <a:gd name="T40" fmla="*/ 0 h 111"/>
                <a:gd name="T41" fmla="*/ 183 w 183"/>
                <a:gd name="T42" fmla="*/ 111 h 1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3" h="111">
                  <a:moveTo>
                    <a:pt x="32" y="5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81" y="25"/>
                  </a:lnTo>
                  <a:lnTo>
                    <a:pt x="142" y="43"/>
                  </a:lnTo>
                  <a:lnTo>
                    <a:pt x="183" y="54"/>
                  </a:lnTo>
                  <a:lnTo>
                    <a:pt x="142" y="68"/>
                  </a:lnTo>
                  <a:lnTo>
                    <a:pt x="81" y="86"/>
                  </a:lnTo>
                  <a:lnTo>
                    <a:pt x="2" y="111"/>
                  </a:lnTo>
                  <a:lnTo>
                    <a:pt x="0" y="111"/>
                  </a:lnTo>
                  <a:lnTo>
                    <a:pt x="32" y="5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1" name="Text Box 66"/>
            <p:cNvSpPr txBox="1">
              <a:spLocks noChangeArrowheads="1"/>
            </p:cNvSpPr>
            <p:nvPr/>
          </p:nvSpPr>
          <p:spPr bwMode="auto">
            <a:xfrm>
              <a:off x="2590800" y="655638"/>
              <a:ext cx="1600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/>
                <a:t>Prekallikrein</a:t>
              </a:r>
            </a:p>
          </p:txBody>
        </p:sp>
        <p:sp>
          <p:nvSpPr>
            <p:cNvPr id="38932" name="Text Box 67"/>
            <p:cNvSpPr txBox="1">
              <a:spLocks noChangeArrowheads="1"/>
            </p:cNvSpPr>
            <p:nvPr/>
          </p:nvSpPr>
          <p:spPr bwMode="auto">
            <a:xfrm>
              <a:off x="515938" y="1446213"/>
              <a:ext cx="868362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/>
                <a:t>Factor</a:t>
              </a:r>
            </a:p>
            <a:p>
              <a:r>
                <a:rPr lang="en-US" sz="2000" b="1"/>
                <a:t>XII</a:t>
              </a:r>
            </a:p>
          </p:txBody>
        </p:sp>
        <p:sp>
          <p:nvSpPr>
            <p:cNvPr id="38933" name="Text Box 68"/>
            <p:cNvSpPr txBox="1">
              <a:spLocks noChangeArrowheads="1"/>
            </p:cNvSpPr>
            <p:nvPr/>
          </p:nvSpPr>
          <p:spPr bwMode="auto">
            <a:xfrm>
              <a:off x="2774950" y="2716213"/>
              <a:ext cx="12334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/>
                <a:t>Kallikrein</a:t>
              </a:r>
            </a:p>
          </p:txBody>
        </p:sp>
        <p:sp>
          <p:nvSpPr>
            <p:cNvPr id="38934" name="Text Box 69"/>
            <p:cNvSpPr txBox="1">
              <a:spLocks noChangeArrowheads="1"/>
            </p:cNvSpPr>
            <p:nvPr/>
          </p:nvSpPr>
          <p:spPr bwMode="auto">
            <a:xfrm>
              <a:off x="5567363" y="2728913"/>
              <a:ext cx="11938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/>
                <a:t>Positive</a:t>
              </a:r>
            </a:p>
            <a:p>
              <a:r>
                <a:rPr lang="en-US" sz="2000" b="1"/>
                <a:t>feedback</a:t>
              </a:r>
            </a:p>
            <a:p>
              <a:r>
                <a:rPr lang="en-US" sz="2000" b="1"/>
                <a:t>loop</a:t>
              </a:r>
            </a:p>
          </p:txBody>
        </p:sp>
        <p:sp>
          <p:nvSpPr>
            <p:cNvPr id="38935" name="Text Box 70"/>
            <p:cNvSpPr txBox="1">
              <a:spLocks noChangeArrowheads="1"/>
            </p:cNvSpPr>
            <p:nvPr/>
          </p:nvSpPr>
          <p:spPr bwMode="auto">
            <a:xfrm>
              <a:off x="4889500" y="4264025"/>
              <a:ext cx="10652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/>
                <a:t>Plasmin</a:t>
              </a:r>
            </a:p>
          </p:txBody>
        </p:sp>
        <p:sp>
          <p:nvSpPr>
            <p:cNvPr id="38936" name="Text Box 71"/>
            <p:cNvSpPr txBox="1">
              <a:spLocks noChangeArrowheads="1"/>
            </p:cNvSpPr>
            <p:nvPr/>
          </p:nvSpPr>
          <p:spPr bwMode="auto">
            <a:xfrm>
              <a:off x="420688" y="4267200"/>
              <a:ext cx="1673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/>
                <a:t>Plasminogen</a:t>
              </a:r>
            </a:p>
          </p:txBody>
        </p:sp>
        <p:sp>
          <p:nvSpPr>
            <p:cNvPr id="38937" name="Text Box 72"/>
            <p:cNvSpPr txBox="1">
              <a:spLocks noChangeArrowheads="1"/>
            </p:cNvSpPr>
            <p:nvPr/>
          </p:nvSpPr>
          <p:spPr bwMode="auto">
            <a:xfrm>
              <a:off x="2474913" y="5700713"/>
              <a:ext cx="10795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/>
                <a:t>Fibrin</a:t>
              </a:r>
            </a:p>
            <a:p>
              <a:r>
                <a:rPr lang="en-US" sz="2000" b="1"/>
                <a:t>polymer</a:t>
              </a:r>
            </a:p>
          </p:txBody>
        </p:sp>
        <p:sp>
          <p:nvSpPr>
            <p:cNvPr id="38938" name="Text Box 73"/>
            <p:cNvSpPr txBox="1">
              <a:spLocks noChangeArrowheads="1"/>
            </p:cNvSpPr>
            <p:nvPr/>
          </p:nvSpPr>
          <p:spPr bwMode="auto">
            <a:xfrm>
              <a:off x="4324350" y="6157913"/>
              <a:ext cx="20097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b="1"/>
                <a:t>Clot dissolution</a:t>
              </a:r>
            </a:p>
          </p:txBody>
        </p:sp>
        <p:sp>
          <p:nvSpPr>
            <p:cNvPr id="38939" name="Text Box 74"/>
            <p:cNvSpPr txBox="1">
              <a:spLocks noChangeArrowheads="1"/>
            </p:cNvSpPr>
            <p:nvPr/>
          </p:nvSpPr>
          <p:spPr bwMode="auto">
            <a:xfrm>
              <a:off x="6642100" y="5738813"/>
              <a:ext cx="2320925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/>
                <a:t>Fibrin degradation</a:t>
              </a:r>
            </a:p>
            <a:p>
              <a:r>
                <a:rPr lang="en-US" sz="2000" b="1" dirty="0"/>
                <a:t>products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Z:\Graphics\Powerpoint\MH_DCM\MH_DCM-TEXTEDIT PROJECTS\SALADIN 7e\Final files\chapt18\chapt18_labeled\Line\sal03717_t18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3400" y="80963"/>
            <a:ext cx="29972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18.2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Z:\Graphics\Powerpoint\MH_DCM\MH_DCM-TEXTEDIT PROJECTS\SALADIN 7e\Final files\chapt18\chapt18_labeled\Line\sal03717_t18_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407988"/>
            <a:ext cx="5362575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18.3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18.4</a:t>
            </a:r>
          </a:p>
        </p:txBody>
      </p:sp>
      <p:pic>
        <p:nvPicPr>
          <p:cNvPr id="13315" name="Picture 4" descr="sal03717_18_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1675" y="488950"/>
            <a:ext cx="256857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Line 72"/>
          <p:cNvSpPr>
            <a:spLocks noChangeShapeType="1"/>
          </p:cNvSpPr>
          <p:nvPr/>
        </p:nvSpPr>
        <p:spPr bwMode="auto">
          <a:xfrm flipH="1">
            <a:off x="4849813" y="5899150"/>
            <a:ext cx="4826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7" name="Line 73"/>
          <p:cNvSpPr>
            <a:spLocks noChangeShapeType="1"/>
          </p:cNvSpPr>
          <p:nvPr/>
        </p:nvSpPr>
        <p:spPr bwMode="auto">
          <a:xfrm flipH="1">
            <a:off x="5110163" y="5899150"/>
            <a:ext cx="222250" cy="16192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8" name="Line 71"/>
          <p:cNvSpPr>
            <a:spLocks noChangeShapeType="1"/>
          </p:cNvSpPr>
          <p:nvPr/>
        </p:nvSpPr>
        <p:spPr bwMode="auto">
          <a:xfrm>
            <a:off x="5067300" y="5416550"/>
            <a:ext cx="274638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9" name="Rectangle 5"/>
          <p:cNvSpPr>
            <a:spLocks noChangeArrowheads="1"/>
          </p:cNvSpPr>
          <p:nvPr/>
        </p:nvSpPr>
        <p:spPr bwMode="auto">
          <a:xfrm>
            <a:off x="701675" y="10160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grpSp>
        <p:nvGrpSpPr>
          <p:cNvPr id="13320" name="Group 28"/>
          <p:cNvGrpSpPr>
            <a:grpSpLocks/>
          </p:cNvGrpSpPr>
          <p:nvPr/>
        </p:nvGrpSpPr>
        <p:grpSpPr bwMode="auto">
          <a:xfrm>
            <a:off x="4718050" y="6281738"/>
            <a:ext cx="554038" cy="77787"/>
            <a:chOff x="4718050" y="6281738"/>
            <a:chExt cx="554038" cy="77787"/>
          </a:xfrm>
        </p:grpSpPr>
        <p:sp>
          <p:nvSpPr>
            <p:cNvPr id="13338" name="Freeform 11"/>
            <p:cNvSpPr>
              <a:spLocks/>
            </p:cNvSpPr>
            <p:nvPr/>
          </p:nvSpPr>
          <p:spPr bwMode="auto">
            <a:xfrm>
              <a:off x="4718050" y="6281738"/>
              <a:ext cx="554038" cy="38100"/>
            </a:xfrm>
            <a:custGeom>
              <a:avLst/>
              <a:gdLst>
                <a:gd name="T0" fmla="*/ 0 w 349"/>
                <a:gd name="T1" fmla="*/ 0 h 24"/>
                <a:gd name="T2" fmla="*/ 0 w 349"/>
                <a:gd name="T3" fmla="*/ 2147483647 h 24"/>
                <a:gd name="T4" fmla="*/ 2147483647 w 349"/>
                <a:gd name="T5" fmla="*/ 2147483647 h 24"/>
                <a:gd name="T6" fmla="*/ 2147483647 w 349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9"/>
                <a:gd name="T13" fmla="*/ 0 h 24"/>
                <a:gd name="T14" fmla="*/ 349 w 349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9" h="24">
                  <a:moveTo>
                    <a:pt x="0" y="0"/>
                  </a:moveTo>
                  <a:lnTo>
                    <a:pt x="0" y="24"/>
                  </a:lnTo>
                  <a:lnTo>
                    <a:pt x="349" y="24"/>
                  </a:lnTo>
                  <a:lnTo>
                    <a:pt x="349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39" name="Line 12"/>
            <p:cNvSpPr>
              <a:spLocks noChangeShapeType="1"/>
            </p:cNvSpPr>
            <p:nvPr/>
          </p:nvSpPr>
          <p:spPr bwMode="auto">
            <a:xfrm>
              <a:off x="5272088" y="6319838"/>
              <a:ext cx="0" cy="396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40" name="Line 13"/>
            <p:cNvSpPr>
              <a:spLocks noChangeShapeType="1"/>
            </p:cNvSpPr>
            <p:nvPr/>
          </p:nvSpPr>
          <p:spPr bwMode="auto">
            <a:xfrm>
              <a:off x="4718050" y="6319838"/>
              <a:ext cx="0" cy="396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321" name="Freeform 14"/>
          <p:cNvSpPr>
            <a:spLocks/>
          </p:cNvSpPr>
          <p:nvPr/>
        </p:nvSpPr>
        <p:spPr bwMode="auto">
          <a:xfrm>
            <a:off x="4613275" y="1870075"/>
            <a:ext cx="157163" cy="263525"/>
          </a:xfrm>
          <a:custGeom>
            <a:avLst/>
            <a:gdLst>
              <a:gd name="T0" fmla="*/ 2147483647 w 99"/>
              <a:gd name="T1" fmla="*/ 0 h 166"/>
              <a:gd name="T2" fmla="*/ 2147483647 w 99"/>
              <a:gd name="T3" fmla="*/ 0 h 166"/>
              <a:gd name="T4" fmla="*/ 2147483647 w 99"/>
              <a:gd name="T5" fmla="*/ 2147483647 h 166"/>
              <a:gd name="T6" fmla="*/ 0 w 99"/>
              <a:gd name="T7" fmla="*/ 2147483647 h 166"/>
              <a:gd name="T8" fmla="*/ 0 60000 65536"/>
              <a:gd name="T9" fmla="*/ 0 60000 65536"/>
              <a:gd name="T10" fmla="*/ 0 60000 65536"/>
              <a:gd name="T11" fmla="*/ 0 60000 65536"/>
              <a:gd name="T12" fmla="*/ 0 w 99"/>
              <a:gd name="T13" fmla="*/ 0 h 166"/>
              <a:gd name="T14" fmla="*/ 99 w 99"/>
              <a:gd name="T15" fmla="*/ 166 h 1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" h="166">
                <a:moveTo>
                  <a:pt x="2" y="0"/>
                </a:moveTo>
                <a:lnTo>
                  <a:pt x="99" y="0"/>
                </a:lnTo>
                <a:lnTo>
                  <a:pt x="99" y="166"/>
                </a:lnTo>
                <a:lnTo>
                  <a:pt x="0" y="16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2" name="Freeform 15"/>
          <p:cNvSpPr>
            <a:spLocks/>
          </p:cNvSpPr>
          <p:nvPr/>
        </p:nvSpPr>
        <p:spPr bwMode="auto">
          <a:xfrm>
            <a:off x="4613275" y="519113"/>
            <a:ext cx="158750" cy="1011237"/>
          </a:xfrm>
          <a:custGeom>
            <a:avLst/>
            <a:gdLst>
              <a:gd name="T0" fmla="*/ 0 w 100"/>
              <a:gd name="T1" fmla="*/ 0 h 637"/>
              <a:gd name="T2" fmla="*/ 2147483647 w 100"/>
              <a:gd name="T3" fmla="*/ 0 h 637"/>
              <a:gd name="T4" fmla="*/ 2147483647 w 100"/>
              <a:gd name="T5" fmla="*/ 2147483647 h 637"/>
              <a:gd name="T6" fmla="*/ 0 w 100"/>
              <a:gd name="T7" fmla="*/ 2147483647 h 637"/>
              <a:gd name="T8" fmla="*/ 0 60000 65536"/>
              <a:gd name="T9" fmla="*/ 0 60000 65536"/>
              <a:gd name="T10" fmla="*/ 0 60000 65536"/>
              <a:gd name="T11" fmla="*/ 0 60000 65536"/>
              <a:gd name="T12" fmla="*/ 0 w 100"/>
              <a:gd name="T13" fmla="*/ 0 h 637"/>
              <a:gd name="T14" fmla="*/ 100 w 100"/>
              <a:gd name="T15" fmla="*/ 637 h 6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0" h="637">
                <a:moveTo>
                  <a:pt x="0" y="0"/>
                </a:moveTo>
                <a:lnTo>
                  <a:pt x="97" y="0"/>
                </a:lnTo>
                <a:lnTo>
                  <a:pt x="100" y="637"/>
                </a:lnTo>
                <a:lnTo>
                  <a:pt x="0" y="63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3" name="Text Box 58"/>
          <p:cNvSpPr txBox="1">
            <a:spLocks noChangeArrowheads="1"/>
          </p:cNvSpPr>
          <p:nvPr/>
        </p:nvSpPr>
        <p:spPr bwMode="auto">
          <a:xfrm>
            <a:off x="3733800" y="301625"/>
            <a:ext cx="79692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/>
              <a:t>Surface view</a:t>
            </a:r>
          </a:p>
        </p:txBody>
      </p:sp>
      <p:sp>
        <p:nvSpPr>
          <p:cNvPr id="13324" name="Text Box 59"/>
          <p:cNvSpPr txBox="1">
            <a:spLocks noChangeArrowheads="1"/>
          </p:cNvSpPr>
          <p:nvPr/>
        </p:nvSpPr>
        <p:spPr bwMode="auto">
          <a:xfrm>
            <a:off x="3708400" y="2193925"/>
            <a:ext cx="887413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/>
              <a:t>Sectional view</a:t>
            </a:r>
          </a:p>
        </p:txBody>
      </p:sp>
      <p:sp>
        <p:nvSpPr>
          <p:cNvPr id="13325" name="Text Box 60"/>
          <p:cNvSpPr txBox="1">
            <a:spLocks noChangeArrowheads="1"/>
          </p:cNvSpPr>
          <p:nvPr/>
        </p:nvSpPr>
        <p:spPr bwMode="auto">
          <a:xfrm>
            <a:off x="3254375" y="2193925"/>
            <a:ext cx="233363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/>
              <a:t>(a)</a:t>
            </a:r>
          </a:p>
        </p:txBody>
      </p:sp>
      <p:sp>
        <p:nvSpPr>
          <p:cNvPr id="13326" name="Text Box 61"/>
          <p:cNvSpPr txBox="1">
            <a:spLocks noChangeArrowheads="1"/>
          </p:cNvSpPr>
          <p:nvPr/>
        </p:nvSpPr>
        <p:spPr bwMode="auto">
          <a:xfrm>
            <a:off x="3254375" y="6270625"/>
            <a:ext cx="233363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/>
              <a:t>(c)</a:t>
            </a:r>
          </a:p>
        </p:txBody>
      </p:sp>
      <p:sp>
        <p:nvSpPr>
          <p:cNvPr id="13327" name="Text Box 64"/>
          <p:cNvSpPr txBox="1">
            <a:spLocks noChangeArrowheads="1"/>
          </p:cNvSpPr>
          <p:nvPr/>
        </p:nvSpPr>
        <p:spPr bwMode="auto">
          <a:xfrm>
            <a:off x="5397500" y="5357813"/>
            <a:ext cx="5794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/>
              <a:t>Capillary</a:t>
            </a:r>
          </a:p>
          <a:p>
            <a:pPr algn="l"/>
            <a:r>
              <a:rPr lang="en-US" sz="900" b="1"/>
              <a:t>wall</a:t>
            </a:r>
          </a:p>
        </p:txBody>
      </p:sp>
      <p:sp>
        <p:nvSpPr>
          <p:cNvPr id="13328" name="Text Box 65"/>
          <p:cNvSpPr txBox="1">
            <a:spLocks noChangeArrowheads="1"/>
          </p:cNvSpPr>
          <p:nvPr/>
        </p:nvSpPr>
        <p:spPr bwMode="auto">
          <a:xfrm>
            <a:off x="5375275" y="5854700"/>
            <a:ext cx="79692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/>
              <a:t>Erythrocytes</a:t>
            </a:r>
          </a:p>
        </p:txBody>
      </p:sp>
      <p:sp>
        <p:nvSpPr>
          <p:cNvPr id="13329" name="Text Box 66"/>
          <p:cNvSpPr txBox="1">
            <a:spLocks noChangeArrowheads="1"/>
          </p:cNvSpPr>
          <p:nvPr/>
        </p:nvSpPr>
        <p:spPr bwMode="auto">
          <a:xfrm>
            <a:off x="3248025" y="4410075"/>
            <a:ext cx="239713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/>
              <a:t>(b)</a:t>
            </a:r>
          </a:p>
        </p:txBody>
      </p:sp>
      <p:sp>
        <p:nvSpPr>
          <p:cNvPr id="13330" name="Text Box 67"/>
          <p:cNvSpPr txBox="1">
            <a:spLocks noChangeArrowheads="1"/>
          </p:cNvSpPr>
          <p:nvPr/>
        </p:nvSpPr>
        <p:spPr bwMode="auto">
          <a:xfrm>
            <a:off x="4864100" y="949325"/>
            <a:ext cx="4524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/>
              <a:t>7.5 µm</a:t>
            </a:r>
          </a:p>
        </p:txBody>
      </p:sp>
      <p:sp>
        <p:nvSpPr>
          <p:cNvPr id="13331" name="Text Box 68"/>
          <p:cNvSpPr txBox="1">
            <a:spLocks noChangeArrowheads="1"/>
          </p:cNvSpPr>
          <p:nvPr/>
        </p:nvSpPr>
        <p:spPr bwMode="auto">
          <a:xfrm>
            <a:off x="4864100" y="1973263"/>
            <a:ext cx="452438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/>
              <a:t>2.0 µm</a:t>
            </a:r>
          </a:p>
        </p:txBody>
      </p:sp>
      <p:sp>
        <p:nvSpPr>
          <p:cNvPr id="13332" name="Text Box 69"/>
          <p:cNvSpPr txBox="1">
            <a:spLocks noChangeArrowheads="1"/>
          </p:cNvSpPr>
          <p:nvPr/>
        </p:nvSpPr>
        <p:spPr bwMode="auto">
          <a:xfrm>
            <a:off x="4857750" y="6340475"/>
            <a:ext cx="3889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900" b="1"/>
              <a:t>7  µm</a:t>
            </a:r>
          </a:p>
        </p:txBody>
      </p:sp>
      <p:sp>
        <p:nvSpPr>
          <p:cNvPr id="13333" name="Rectangle 5"/>
          <p:cNvSpPr>
            <a:spLocks noChangeArrowheads="1"/>
          </p:cNvSpPr>
          <p:nvPr/>
        </p:nvSpPr>
        <p:spPr bwMode="auto">
          <a:xfrm>
            <a:off x="2522538" y="6543675"/>
            <a:ext cx="40989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b: ©Susumu Nishinaga/Getty Images; c: ©Dr. Don W. Fawcett/Visuals Unlimited</a:t>
            </a:r>
          </a:p>
        </p:txBody>
      </p:sp>
      <p:sp>
        <p:nvSpPr>
          <p:cNvPr id="13334" name="Line 71"/>
          <p:cNvSpPr>
            <a:spLocks noChangeShapeType="1"/>
          </p:cNvSpPr>
          <p:nvPr/>
        </p:nvSpPr>
        <p:spPr bwMode="auto">
          <a:xfrm>
            <a:off x="5067300" y="5416550"/>
            <a:ext cx="274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335" name="Group 28"/>
          <p:cNvGrpSpPr>
            <a:grpSpLocks/>
          </p:cNvGrpSpPr>
          <p:nvPr/>
        </p:nvGrpSpPr>
        <p:grpSpPr bwMode="auto">
          <a:xfrm>
            <a:off x="4849813" y="5899150"/>
            <a:ext cx="482600" cy="161925"/>
            <a:chOff x="4872038" y="5883275"/>
            <a:chExt cx="482600" cy="161925"/>
          </a:xfrm>
        </p:grpSpPr>
        <p:sp>
          <p:nvSpPr>
            <p:cNvPr id="13336" name="Line 72"/>
            <p:cNvSpPr>
              <a:spLocks noChangeShapeType="1"/>
            </p:cNvSpPr>
            <p:nvPr/>
          </p:nvSpPr>
          <p:spPr bwMode="auto">
            <a:xfrm flipH="1">
              <a:off x="4872038" y="5883275"/>
              <a:ext cx="482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37" name="Line 73"/>
            <p:cNvSpPr>
              <a:spLocks noChangeShapeType="1"/>
            </p:cNvSpPr>
            <p:nvPr/>
          </p:nvSpPr>
          <p:spPr bwMode="auto">
            <a:xfrm flipH="1">
              <a:off x="5132388" y="5883275"/>
              <a:ext cx="222250" cy="161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2" descr="sal03717_18_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508000"/>
            <a:ext cx="366395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4" descr="\\172.16.3.215\data4\Graphics\Powerpoint\MH_DCM\MH_DCM-TEXTEDIT PROJECTS\SALADIN 7e\Processed files\chapt18\chapt18_textedit\png\sal03717_18_05_arr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566988"/>
            <a:ext cx="54927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18.5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701675" y="293688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14342" name="Freeform 8"/>
          <p:cNvSpPr>
            <a:spLocks/>
          </p:cNvSpPr>
          <p:nvPr/>
        </p:nvSpPr>
        <p:spPr bwMode="auto">
          <a:xfrm>
            <a:off x="4799013" y="1849438"/>
            <a:ext cx="619125" cy="728662"/>
          </a:xfrm>
          <a:custGeom>
            <a:avLst/>
            <a:gdLst>
              <a:gd name="T0" fmla="*/ 2147483647 w 391"/>
              <a:gd name="T1" fmla="*/ 2147483647 h 459"/>
              <a:gd name="T2" fmla="*/ 2147483647 w 391"/>
              <a:gd name="T3" fmla="*/ 2147483647 h 459"/>
              <a:gd name="T4" fmla="*/ 0 w 391"/>
              <a:gd name="T5" fmla="*/ 2147483647 h 459"/>
              <a:gd name="T6" fmla="*/ 2147483647 w 391"/>
              <a:gd name="T7" fmla="*/ 0 h 459"/>
              <a:gd name="T8" fmla="*/ 2147483647 w 391"/>
              <a:gd name="T9" fmla="*/ 2147483647 h 4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91"/>
              <a:gd name="T16" fmla="*/ 0 h 459"/>
              <a:gd name="T17" fmla="*/ 391 w 391"/>
              <a:gd name="T18" fmla="*/ 459 h 4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91" h="459">
                <a:moveTo>
                  <a:pt x="391" y="382"/>
                </a:moveTo>
                <a:lnTo>
                  <a:pt x="77" y="459"/>
                </a:lnTo>
                <a:lnTo>
                  <a:pt x="0" y="76"/>
                </a:lnTo>
                <a:lnTo>
                  <a:pt x="313" y="0"/>
                </a:lnTo>
                <a:lnTo>
                  <a:pt x="391" y="382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3" name="Rectangle 24"/>
          <p:cNvSpPr>
            <a:spLocks noChangeArrowheads="1"/>
          </p:cNvSpPr>
          <p:nvPr/>
        </p:nvSpPr>
        <p:spPr bwMode="auto">
          <a:xfrm>
            <a:off x="2566988" y="6396038"/>
            <a:ext cx="1778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>
                <a:solidFill>
                  <a:srgbClr val="000000"/>
                </a:solidFill>
              </a:rPr>
              <a:t>(b)</a:t>
            </a:r>
            <a:endParaRPr lang="en-US" sz="1100"/>
          </a:p>
        </p:txBody>
      </p:sp>
      <p:sp>
        <p:nvSpPr>
          <p:cNvPr id="14344" name="Text Box 78"/>
          <p:cNvSpPr txBox="1">
            <a:spLocks noChangeArrowheads="1"/>
          </p:cNvSpPr>
          <p:nvPr/>
        </p:nvSpPr>
        <p:spPr bwMode="auto">
          <a:xfrm>
            <a:off x="2957513" y="1266825"/>
            <a:ext cx="3968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Beta</a:t>
            </a:r>
          </a:p>
        </p:txBody>
      </p:sp>
      <p:sp>
        <p:nvSpPr>
          <p:cNvPr id="14345" name="Text Box 79"/>
          <p:cNvSpPr txBox="1">
            <a:spLocks noChangeArrowheads="1"/>
          </p:cNvSpPr>
          <p:nvPr/>
        </p:nvSpPr>
        <p:spPr bwMode="auto">
          <a:xfrm>
            <a:off x="6107113" y="1276350"/>
            <a:ext cx="482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Alpha</a:t>
            </a:r>
          </a:p>
        </p:txBody>
      </p:sp>
      <p:sp>
        <p:nvSpPr>
          <p:cNvPr id="14346" name="Text Box 80"/>
          <p:cNvSpPr txBox="1">
            <a:spLocks noChangeArrowheads="1"/>
          </p:cNvSpPr>
          <p:nvPr/>
        </p:nvSpPr>
        <p:spPr bwMode="auto">
          <a:xfrm>
            <a:off x="6107113" y="2343150"/>
            <a:ext cx="3968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Beta</a:t>
            </a:r>
          </a:p>
        </p:txBody>
      </p:sp>
      <p:sp>
        <p:nvSpPr>
          <p:cNvPr id="14347" name="Text Box 81"/>
          <p:cNvSpPr txBox="1">
            <a:spLocks noChangeArrowheads="1"/>
          </p:cNvSpPr>
          <p:nvPr/>
        </p:nvSpPr>
        <p:spPr bwMode="auto">
          <a:xfrm>
            <a:off x="2944813" y="1787525"/>
            <a:ext cx="5683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Heme</a:t>
            </a:r>
          </a:p>
          <a:p>
            <a:pPr algn="l"/>
            <a:r>
              <a:rPr lang="en-US" sz="1100" b="1"/>
              <a:t>groups</a:t>
            </a:r>
          </a:p>
        </p:txBody>
      </p:sp>
      <p:sp>
        <p:nvSpPr>
          <p:cNvPr id="14348" name="Text Box 82"/>
          <p:cNvSpPr txBox="1">
            <a:spLocks noChangeArrowheads="1"/>
          </p:cNvSpPr>
          <p:nvPr/>
        </p:nvSpPr>
        <p:spPr bwMode="auto">
          <a:xfrm>
            <a:off x="2928938" y="2339975"/>
            <a:ext cx="482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Alpha</a:t>
            </a:r>
          </a:p>
        </p:txBody>
      </p:sp>
      <p:sp>
        <p:nvSpPr>
          <p:cNvPr id="14349" name="Text Box 83"/>
          <p:cNvSpPr txBox="1">
            <a:spLocks noChangeArrowheads="1"/>
          </p:cNvSpPr>
          <p:nvPr/>
        </p:nvSpPr>
        <p:spPr bwMode="auto">
          <a:xfrm>
            <a:off x="2554288" y="2333625"/>
            <a:ext cx="2635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(a)</a:t>
            </a:r>
          </a:p>
        </p:txBody>
      </p:sp>
      <p:sp>
        <p:nvSpPr>
          <p:cNvPr id="14350" name="Text Box 84"/>
          <p:cNvSpPr txBox="1">
            <a:spLocks noChangeArrowheads="1"/>
          </p:cNvSpPr>
          <p:nvPr/>
        </p:nvSpPr>
        <p:spPr bwMode="auto">
          <a:xfrm>
            <a:off x="4360863" y="3448050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  <a:r>
              <a:rPr lang="en-US" sz="1100" b="1" baseline="-25000"/>
              <a:t>3</a:t>
            </a:r>
          </a:p>
        </p:txBody>
      </p:sp>
      <p:sp>
        <p:nvSpPr>
          <p:cNvPr id="14351" name="Text Box 85"/>
          <p:cNvSpPr txBox="1">
            <a:spLocks noChangeArrowheads="1"/>
          </p:cNvSpPr>
          <p:nvPr/>
        </p:nvSpPr>
        <p:spPr bwMode="auto">
          <a:xfrm>
            <a:off x="4713288" y="3448050"/>
            <a:ext cx="295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</a:p>
        </p:txBody>
      </p:sp>
      <p:sp>
        <p:nvSpPr>
          <p:cNvPr id="14352" name="Text Box 86"/>
          <p:cNvSpPr txBox="1">
            <a:spLocks noChangeArrowheads="1"/>
          </p:cNvSpPr>
          <p:nvPr/>
        </p:nvSpPr>
        <p:spPr bwMode="auto">
          <a:xfrm>
            <a:off x="5094288" y="34575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  <a:r>
              <a:rPr lang="en-US" sz="1100" b="1" baseline="-25000"/>
              <a:t>2</a:t>
            </a:r>
          </a:p>
        </p:txBody>
      </p:sp>
      <p:sp>
        <p:nvSpPr>
          <p:cNvPr id="14353" name="Text Box 89"/>
          <p:cNvSpPr txBox="1">
            <a:spLocks noChangeArrowheads="1"/>
          </p:cNvSpPr>
          <p:nvPr/>
        </p:nvSpPr>
        <p:spPr bwMode="auto">
          <a:xfrm>
            <a:off x="4341813" y="37020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54" name="Text Box 90"/>
          <p:cNvSpPr txBox="1">
            <a:spLocks noChangeArrowheads="1"/>
          </p:cNvSpPr>
          <p:nvPr/>
        </p:nvSpPr>
        <p:spPr bwMode="auto">
          <a:xfrm>
            <a:off x="4722813" y="37020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55" name="Text Box 91"/>
          <p:cNvSpPr txBox="1">
            <a:spLocks noChangeArrowheads="1"/>
          </p:cNvSpPr>
          <p:nvPr/>
        </p:nvSpPr>
        <p:spPr bwMode="auto">
          <a:xfrm>
            <a:off x="3903663" y="4064000"/>
            <a:ext cx="295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HC</a:t>
            </a:r>
          </a:p>
        </p:txBody>
      </p:sp>
      <p:sp>
        <p:nvSpPr>
          <p:cNvPr id="14356" name="Text Box 92"/>
          <p:cNvSpPr txBox="1">
            <a:spLocks noChangeArrowheads="1"/>
          </p:cNvSpPr>
          <p:nvPr/>
        </p:nvSpPr>
        <p:spPr bwMode="auto">
          <a:xfrm>
            <a:off x="4237038" y="40576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57" name="Text Box 93"/>
          <p:cNvSpPr txBox="1">
            <a:spLocks noChangeArrowheads="1"/>
          </p:cNvSpPr>
          <p:nvPr/>
        </p:nvSpPr>
        <p:spPr bwMode="auto">
          <a:xfrm>
            <a:off x="4814888" y="4067175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58" name="Text Box 94"/>
          <p:cNvSpPr txBox="1">
            <a:spLocks noChangeArrowheads="1"/>
          </p:cNvSpPr>
          <p:nvPr/>
        </p:nvSpPr>
        <p:spPr bwMode="auto">
          <a:xfrm>
            <a:off x="5094288" y="4057650"/>
            <a:ext cx="295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</a:p>
        </p:txBody>
      </p:sp>
      <p:sp>
        <p:nvSpPr>
          <p:cNvPr id="14359" name="Text Box 95"/>
          <p:cNvSpPr txBox="1">
            <a:spLocks noChangeArrowheads="1"/>
          </p:cNvSpPr>
          <p:nvPr/>
        </p:nvSpPr>
        <p:spPr bwMode="auto">
          <a:xfrm>
            <a:off x="3246438" y="43973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  <a:r>
              <a:rPr lang="en-US" sz="1100" b="1" baseline="-25000"/>
              <a:t>3</a:t>
            </a:r>
          </a:p>
        </p:txBody>
      </p:sp>
      <p:sp>
        <p:nvSpPr>
          <p:cNvPr id="14360" name="Text Box 96"/>
          <p:cNvSpPr txBox="1">
            <a:spLocks noChangeArrowheads="1"/>
          </p:cNvSpPr>
          <p:nvPr/>
        </p:nvSpPr>
        <p:spPr bwMode="auto">
          <a:xfrm>
            <a:off x="3652838" y="44005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61" name="Text Box 97"/>
          <p:cNvSpPr txBox="1">
            <a:spLocks noChangeArrowheads="1"/>
          </p:cNvSpPr>
          <p:nvPr/>
        </p:nvSpPr>
        <p:spPr bwMode="auto">
          <a:xfrm>
            <a:off x="3983038" y="43116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62" name="Text Box 98"/>
          <p:cNvSpPr txBox="1">
            <a:spLocks noChangeArrowheads="1"/>
          </p:cNvSpPr>
          <p:nvPr/>
        </p:nvSpPr>
        <p:spPr bwMode="auto">
          <a:xfrm>
            <a:off x="4541838" y="42481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N</a:t>
            </a:r>
          </a:p>
        </p:txBody>
      </p:sp>
      <p:sp>
        <p:nvSpPr>
          <p:cNvPr id="14363" name="Text Box 99"/>
          <p:cNvSpPr txBox="1">
            <a:spLocks noChangeArrowheads="1"/>
          </p:cNvSpPr>
          <p:nvPr/>
        </p:nvSpPr>
        <p:spPr bwMode="auto">
          <a:xfrm>
            <a:off x="5091113" y="43370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64" name="Text Box 100"/>
          <p:cNvSpPr txBox="1">
            <a:spLocks noChangeArrowheads="1"/>
          </p:cNvSpPr>
          <p:nvPr/>
        </p:nvSpPr>
        <p:spPr bwMode="auto">
          <a:xfrm>
            <a:off x="5456238" y="43878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65" name="Text Box 101"/>
          <p:cNvSpPr txBox="1">
            <a:spLocks noChangeArrowheads="1"/>
          </p:cNvSpPr>
          <p:nvPr/>
        </p:nvSpPr>
        <p:spPr bwMode="auto">
          <a:xfrm>
            <a:off x="5716588" y="4387850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  <a:r>
              <a:rPr lang="en-US" sz="1100" b="1" baseline="-25000"/>
              <a:t>3</a:t>
            </a:r>
          </a:p>
        </p:txBody>
      </p:sp>
      <p:sp>
        <p:nvSpPr>
          <p:cNvPr id="14366" name="Text Box 102"/>
          <p:cNvSpPr txBox="1">
            <a:spLocks noChangeArrowheads="1"/>
          </p:cNvSpPr>
          <p:nvPr/>
        </p:nvSpPr>
        <p:spPr bwMode="auto">
          <a:xfrm>
            <a:off x="3227388" y="4781550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  <a:r>
              <a:rPr lang="en-US" sz="1100" b="1" baseline="-25000"/>
              <a:t>2</a:t>
            </a:r>
          </a:p>
        </p:txBody>
      </p:sp>
      <p:sp>
        <p:nvSpPr>
          <p:cNvPr id="14367" name="Text Box 103"/>
          <p:cNvSpPr txBox="1">
            <a:spLocks noChangeArrowheads="1"/>
          </p:cNvSpPr>
          <p:nvPr/>
        </p:nvSpPr>
        <p:spPr bwMode="auto">
          <a:xfrm>
            <a:off x="3640138" y="47815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68" name="Text Box 104"/>
          <p:cNvSpPr txBox="1">
            <a:spLocks noChangeArrowheads="1"/>
          </p:cNvSpPr>
          <p:nvPr/>
        </p:nvSpPr>
        <p:spPr bwMode="auto">
          <a:xfrm>
            <a:off x="3970338" y="48704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69" name="Text Box 105"/>
          <p:cNvSpPr txBox="1">
            <a:spLocks noChangeArrowheads="1"/>
          </p:cNvSpPr>
          <p:nvPr/>
        </p:nvSpPr>
        <p:spPr bwMode="auto">
          <a:xfrm>
            <a:off x="4532313" y="4937125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N</a:t>
            </a:r>
          </a:p>
        </p:txBody>
      </p:sp>
      <p:sp>
        <p:nvSpPr>
          <p:cNvPr id="14370" name="Text Box 106"/>
          <p:cNvSpPr txBox="1">
            <a:spLocks noChangeArrowheads="1"/>
          </p:cNvSpPr>
          <p:nvPr/>
        </p:nvSpPr>
        <p:spPr bwMode="auto">
          <a:xfrm>
            <a:off x="5113338" y="48577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71" name="Text Box 107"/>
          <p:cNvSpPr txBox="1">
            <a:spLocks noChangeArrowheads="1"/>
          </p:cNvSpPr>
          <p:nvPr/>
        </p:nvSpPr>
        <p:spPr bwMode="auto">
          <a:xfrm>
            <a:off x="5456238" y="47815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72" name="Text Box 108"/>
          <p:cNvSpPr txBox="1">
            <a:spLocks noChangeArrowheads="1"/>
          </p:cNvSpPr>
          <p:nvPr/>
        </p:nvSpPr>
        <p:spPr bwMode="auto">
          <a:xfrm>
            <a:off x="5697538" y="4768850"/>
            <a:ext cx="295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</a:p>
        </p:txBody>
      </p:sp>
      <p:sp>
        <p:nvSpPr>
          <p:cNvPr id="14373" name="Text Box 109"/>
          <p:cNvSpPr txBox="1">
            <a:spLocks noChangeArrowheads="1"/>
          </p:cNvSpPr>
          <p:nvPr/>
        </p:nvSpPr>
        <p:spPr bwMode="auto">
          <a:xfrm>
            <a:off x="6075363" y="4778375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  <a:r>
              <a:rPr lang="en-US" sz="1100" b="1" baseline="-25000"/>
              <a:t>2</a:t>
            </a:r>
          </a:p>
        </p:txBody>
      </p:sp>
      <p:sp>
        <p:nvSpPr>
          <p:cNvPr id="14374" name="Text Box 110"/>
          <p:cNvSpPr txBox="1">
            <a:spLocks noChangeArrowheads="1"/>
          </p:cNvSpPr>
          <p:nvPr/>
        </p:nvSpPr>
        <p:spPr bwMode="auto">
          <a:xfrm>
            <a:off x="3243263" y="5048250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  <a:r>
              <a:rPr lang="en-US" sz="1100" b="1" baseline="-25000"/>
              <a:t>2</a:t>
            </a:r>
          </a:p>
        </p:txBody>
      </p:sp>
      <p:sp>
        <p:nvSpPr>
          <p:cNvPr id="14375" name="Text Box 111"/>
          <p:cNvSpPr txBox="1">
            <a:spLocks noChangeArrowheads="1"/>
          </p:cNvSpPr>
          <p:nvPr/>
        </p:nvSpPr>
        <p:spPr bwMode="auto">
          <a:xfrm>
            <a:off x="3243263" y="5302250"/>
            <a:ext cx="511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COOH</a:t>
            </a:r>
          </a:p>
        </p:txBody>
      </p:sp>
      <p:sp>
        <p:nvSpPr>
          <p:cNvPr id="14376" name="Text Box 112"/>
          <p:cNvSpPr txBox="1">
            <a:spLocks noChangeArrowheads="1"/>
          </p:cNvSpPr>
          <p:nvPr/>
        </p:nvSpPr>
        <p:spPr bwMode="auto">
          <a:xfrm>
            <a:off x="3879850" y="5154613"/>
            <a:ext cx="295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HC</a:t>
            </a:r>
          </a:p>
        </p:txBody>
      </p:sp>
      <p:sp>
        <p:nvSpPr>
          <p:cNvPr id="14377" name="Text Box 113"/>
          <p:cNvSpPr txBox="1">
            <a:spLocks noChangeArrowheads="1"/>
          </p:cNvSpPr>
          <p:nvPr/>
        </p:nvSpPr>
        <p:spPr bwMode="auto">
          <a:xfrm>
            <a:off x="4237038" y="51244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78" name="Text Box 114"/>
          <p:cNvSpPr txBox="1">
            <a:spLocks noChangeArrowheads="1"/>
          </p:cNvSpPr>
          <p:nvPr/>
        </p:nvSpPr>
        <p:spPr bwMode="auto">
          <a:xfrm>
            <a:off x="4833938" y="51244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79" name="Text Box 115"/>
          <p:cNvSpPr txBox="1">
            <a:spLocks noChangeArrowheads="1"/>
          </p:cNvSpPr>
          <p:nvPr/>
        </p:nvSpPr>
        <p:spPr bwMode="auto">
          <a:xfrm>
            <a:off x="5094288" y="5133975"/>
            <a:ext cx="2952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</a:p>
        </p:txBody>
      </p:sp>
      <p:sp>
        <p:nvSpPr>
          <p:cNvPr id="14380" name="Text Box 116"/>
          <p:cNvSpPr txBox="1">
            <a:spLocks noChangeArrowheads="1"/>
          </p:cNvSpPr>
          <p:nvPr/>
        </p:nvSpPr>
        <p:spPr bwMode="auto">
          <a:xfrm>
            <a:off x="4351338" y="54927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81" name="Text Box 118"/>
          <p:cNvSpPr txBox="1">
            <a:spLocks noChangeArrowheads="1"/>
          </p:cNvSpPr>
          <p:nvPr/>
        </p:nvSpPr>
        <p:spPr bwMode="auto">
          <a:xfrm>
            <a:off x="4344988" y="5746750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  <a:r>
              <a:rPr lang="en-US" sz="1100" b="1" baseline="-25000"/>
              <a:t>2</a:t>
            </a:r>
          </a:p>
        </p:txBody>
      </p:sp>
      <p:sp>
        <p:nvSpPr>
          <p:cNvPr id="14382" name="Text Box 119"/>
          <p:cNvSpPr txBox="1">
            <a:spLocks noChangeArrowheads="1"/>
          </p:cNvSpPr>
          <p:nvPr/>
        </p:nvSpPr>
        <p:spPr bwMode="auto">
          <a:xfrm>
            <a:off x="4725988" y="5746750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  <a:r>
              <a:rPr lang="en-US" sz="1100" b="1" baseline="-25000"/>
              <a:t>3</a:t>
            </a:r>
          </a:p>
        </p:txBody>
      </p:sp>
      <p:sp>
        <p:nvSpPr>
          <p:cNvPr id="14383" name="Text Box 120"/>
          <p:cNvSpPr txBox="1">
            <a:spLocks noChangeArrowheads="1"/>
          </p:cNvSpPr>
          <p:nvPr/>
        </p:nvSpPr>
        <p:spPr bwMode="auto">
          <a:xfrm>
            <a:off x="4332288" y="6000750"/>
            <a:ext cx="3460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CH</a:t>
            </a:r>
            <a:r>
              <a:rPr lang="en-US" sz="1100" b="1" baseline="-25000"/>
              <a:t>2</a:t>
            </a:r>
          </a:p>
        </p:txBody>
      </p:sp>
      <p:sp>
        <p:nvSpPr>
          <p:cNvPr id="14384" name="Text Box 121"/>
          <p:cNvSpPr txBox="1">
            <a:spLocks noChangeArrowheads="1"/>
          </p:cNvSpPr>
          <p:nvPr/>
        </p:nvSpPr>
        <p:spPr bwMode="auto">
          <a:xfrm>
            <a:off x="4332288" y="6254750"/>
            <a:ext cx="511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COOH</a:t>
            </a:r>
          </a:p>
        </p:txBody>
      </p:sp>
      <p:sp>
        <p:nvSpPr>
          <p:cNvPr id="14385" name="Text Box 123"/>
          <p:cNvSpPr txBox="1">
            <a:spLocks noChangeArrowheads="1"/>
          </p:cNvSpPr>
          <p:nvPr/>
        </p:nvSpPr>
        <p:spPr bwMode="auto">
          <a:xfrm>
            <a:off x="4198938" y="459740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N</a:t>
            </a:r>
          </a:p>
        </p:txBody>
      </p:sp>
      <p:sp>
        <p:nvSpPr>
          <p:cNvPr id="14386" name="Text Box 124"/>
          <p:cNvSpPr txBox="1">
            <a:spLocks noChangeArrowheads="1"/>
          </p:cNvSpPr>
          <p:nvPr/>
        </p:nvSpPr>
        <p:spPr bwMode="auto">
          <a:xfrm>
            <a:off x="4508500" y="4587875"/>
            <a:ext cx="2571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Fe</a:t>
            </a:r>
          </a:p>
        </p:txBody>
      </p:sp>
      <p:sp>
        <p:nvSpPr>
          <p:cNvPr id="14387" name="Text Box 125"/>
          <p:cNvSpPr txBox="1">
            <a:spLocks noChangeArrowheads="1"/>
          </p:cNvSpPr>
          <p:nvPr/>
        </p:nvSpPr>
        <p:spPr bwMode="auto">
          <a:xfrm>
            <a:off x="4905375" y="45783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N</a:t>
            </a:r>
          </a:p>
        </p:txBody>
      </p:sp>
      <p:sp>
        <p:nvSpPr>
          <p:cNvPr id="14388" name="Text Box 126"/>
          <p:cNvSpPr txBox="1">
            <a:spLocks noChangeArrowheads="1"/>
          </p:cNvSpPr>
          <p:nvPr/>
        </p:nvSpPr>
        <p:spPr bwMode="auto">
          <a:xfrm>
            <a:off x="4735513" y="5492750"/>
            <a:ext cx="1936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C</a:t>
            </a:r>
          </a:p>
        </p:txBody>
      </p:sp>
      <p:sp>
        <p:nvSpPr>
          <p:cNvPr id="14389" name="Line 10"/>
          <p:cNvSpPr>
            <a:spLocks noChangeShapeType="1"/>
          </p:cNvSpPr>
          <p:nvPr/>
        </p:nvSpPr>
        <p:spPr bwMode="auto">
          <a:xfrm>
            <a:off x="3319463" y="1360488"/>
            <a:ext cx="2317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90" name="Line 12"/>
          <p:cNvSpPr>
            <a:spLocks noChangeShapeType="1"/>
          </p:cNvSpPr>
          <p:nvPr/>
        </p:nvSpPr>
        <p:spPr bwMode="auto">
          <a:xfrm>
            <a:off x="5888038" y="2441575"/>
            <a:ext cx="1809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91" name="Line 14"/>
          <p:cNvSpPr>
            <a:spLocks noChangeShapeType="1"/>
          </p:cNvSpPr>
          <p:nvPr/>
        </p:nvSpPr>
        <p:spPr bwMode="auto">
          <a:xfrm>
            <a:off x="3367088" y="2449513"/>
            <a:ext cx="2254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92" name="Freeform 17"/>
          <p:cNvSpPr>
            <a:spLocks/>
          </p:cNvSpPr>
          <p:nvPr/>
        </p:nvSpPr>
        <p:spPr bwMode="auto">
          <a:xfrm>
            <a:off x="3379788" y="1420813"/>
            <a:ext cx="952500" cy="460375"/>
          </a:xfrm>
          <a:custGeom>
            <a:avLst/>
            <a:gdLst>
              <a:gd name="T0" fmla="*/ 0 w 600"/>
              <a:gd name="T1" fmla="*/ 2147483647 h 290"/>
              <a:gd name="T2" fmla="*/ 2147483647 w 600"/>
              <a:gd name="T3" fmla="*/ 2147483647 h 290"/>
              <a:gd name="T4" fmla="*/ 2147483647 w 600"/>
              <a:gd name="T5" fmla="*/ 0 h 290"/>
              <a:gd name="T6" fmla="*/ 0 60000 65536"/>
              <a:gd name="T7" fmla="*/ 0 60000 65536"/>
              <a:gd name="T8" fmla="*/ 0 60000 65536"/>
              <a:gd name="T9" fmla="*/ 0 w 600"/>
              <a:gd name="T10" fmla="*/ 0 h 290"/>
              <a:gd name="T11" fmla="*/ 600 w 600"/>
              <a:gd name="T12" fmla="*/ 290 h 2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0" h="290">
                <a:moveTo>
                  <a:pt x="0" y="290"/>
                </a:moveTo>
                <a:lnTo>
                  <a:pt x="130" y="290"/>
                </a:lnTo>
                <a:lnTo>
                  <a:pt x="60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93" name="Line 18"/>
          <p:cNvSpPr>
            <a:spLocks noChangeShapeType="1"/>
          </p:cNvSpPr>
          <p:nvPr/>
        </p:nvSpPr>
        <p:spPr bwMode="auto">
          <a:xfrm>
            <a:off x="3586163" y="1881188"/>
            <a:ext cx="669925" cy="47783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94" name="Line 20"/>
          <p:cNvSpPr>
            <a:spLocks noChangeShapeType="1"/>
          </p:cNvSpPr>
          <p:nvPr/>
        </p:nvSpPr>
        <p:spPr bwMode="auto">
          <a:xfrm>
            <a:off x="5872163" y="1360488"/>
            <a:ext cx="2000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95" name="Line 10"/>
          <p:cNvSpPr>
            <a:spLocks noChangeShapeType="1"/>
          </p:cNvSpPr>
          <p:nvPr/>
        </p:nvSpPr>
        <p:spPr bwMode="auto">
          <a:xfrm>
            <a:off x="3319463" y="1360488"/>
            <a:ext cx="2317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96" name="Line 12"/>
          <p:cNvSpPr>
            <a:spLocks noChangeShapeType="1"/>
          </p:cNvSpPr>
          <p:nvPr/>
        </p:nvSpPr>
        <p:spPr bwMode="auto">
          <a:xfrm>
            <a:off x="5888038" y="2441575"/>
            <a:ext cx="1809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97" name="Line 14"/>
          <p:cNvSpPr>
            <a:spLocks noChangeShapeType="1"/>
          </p:cNvSpPr>
          <p:nvPr/>
        </p:nvSpPr>
        <p:spPr bwMode="auto">
          <a:xfrm>
            <a:off x="3367088" y="2449513"/>
            <a:ext cx="225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98" name="Freeform 17"/>
          <p:cNvSpPr>
            <a:spLocks/>
          </p:cNvSpPr>
          <p:nvPr/>
        </p:nvSpPr>
        <p:spPr bwMode="auto">
          <a:xfrm>
            <a:off x="3379788" y="1420813"/>
            <a:ext cx="952500" cy="460375"/>
          </a:xfrm>
          <a:custGeom>
            <a:avLst/>
            <a:gdLst>
              <a:gd name="T0" fmla="*/ 0 w 600"/>
              <a:gd name="T1" fmla="*/ 2147483647 h 290"/>
              <a:gd name="T2" fmla="*/ 2147483647 w 600"/>
              <a:gd name="T3" fmla="*/ 2147483647 h 290"/>
              <a:gd name="T4" fmla="*/ 2147483647 w 600"/>
              <a:gd name="T5" fmla="*/ 0 h 290"/>
              <a:gd name="T6" fmla="*/ 0 60000 65536"/>
              <a:gd name="T7" fmla="*/ 0 60000 65536"/>
              <a:gd name="T8" fmla="*/ 0 60000 65536"/>
              <a:gd name="T9" fmla="*/ 0 w 600"/>
              <a:gd name="T10" fmla="*/ 0 h 290"/>
              <a:gd name="T11" fmla="*/ 600 w 600"/>
              <a:gd name="T12" fmla="*/ 290 h 2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0" h="290">
                <a:moveTo>
                  <a:pt x="0" y="290"/>
                </a:moveTo>
                <a:lnTo>
                  <a:pt x="130" y="290"/>
                </a:lnTo>
                <a:lnTo>
                  <a:pt x="600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99" name="Line 18"/>
          <p:cNvSpPr>
            <a:spLocks noChangeShapeType="1"/>
          </p:cNvSpPr>
          <p:nvPr/>
        </p:nvSpPr>
        <p:spPr bwMode="auto">
          <a:xfrm>
            <a:off x="3586163" y="1881188"/>
            <a:ext cx="669925" cy="477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00" name="Line 20"/>
          <p:cNvSpPr>
            <a:spLocks noChangeShapeType="1"/>
          </p:cNvSpPr>
          <p:nvPr/>
        </p:nvSpPr>
        <p:spPr bwMode="auto">
          <a:xfrm>
            <a:off x="5872163" y="1360488"/>
            <a:ext cx="200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18.6</a:t>
            </a:r>
          </a:p>
        </p:txBody>
      </p:sp>
      <p:pic>
        <p:nvPicPr>
          <p:cNvPr id="15363" name="Picture 78" descr="sal03717_18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8" y="2493963"/>
            <a:ext cx="90519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700088" y="2249488"/>
            <a:ext cx="77406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15365" name="Line 8"/>
          <p:cNvSpPr>
            <a:spLocks noChangeShapeType="1"/>
          </p:cNvSpPr>
          <p:nvPr/>
        </p:nvSpPr>
        <p:spPr bwMode="auto">
          <a:xfrm>
            <a:off x="3071813" y="3744913"/>
            <a:ext cx="9493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6" name="Freeform 9"/>
          <p:cNvSpPr>
            <a:spLocks/>
          </p:cNvSpPr>
          <p:nvPr/>
        </p:nvSpPr>
        <p:spPr bwMode="auto">
          <a:xfrm>
            <a:off x="3976688" y="3697288"/>
            <a:ext cx="149225" cy="88900"/>
          </a:xfrm>
          <a:custGeom>
            <a:avLst/>
            <a:gdLst>
              <a:gd name="T0" fmla="*/ 2147483647 w 94"/>
              <a:gd name="T1" fmla="*/ 2147483647 h 57"/>
              <a:gd name="T2" fmla="*/ 0 w 94"/>
              <a:gd name="T3" fmla="*/ 2147483647 h 57"/>
              <a:gd name="T4" fmla="*/ 0 w 94"/>
              <a:gd name="T5" fmla="*/ 0 h 57"/>
              <a:gd name="T6" fmla="*/ 0 w 94"/>
              <a:gd name="T7" fmla="*/ 0 h 57"/>
              <a:gd name="T8" fmla="*/ 2147483647 w 94"/>
              <a:gd name="T9" fmla="*/ 2147483647 h 57"/>
              <a:gd name="T10" fmla="*/ 2147483647 w 94"/>
              <a:gd name="T11" fmla="*/ 2147483647 h 57"/>
              <a:gd name="T12" fmla="*/ 2147483647 w 94"/>
              <a:gd name="T13" fmla="*/ 2147483647 h 57"/>
              <a:gd name="T14" fmla="*/ 2147483647 w 94"/>
              <a:gd name="T15" fmla="*/ 2147483647 h 57"/>
              <a:gd name="T16" fmla="*/ 0 w 94"/>
              <a:gd name="T17" fmla="*/ 2147483647 h 57"/>
              <a:gd name="T18" fmla="*/ 0 w 94"/>
              <a:gd name="T19" fmla="*/ 2147483647 h 57"/>
              <a:gd name="T20" fmla="*/ 2147483647 w 94"/>
              <a:gd name="T21" fmla="*/ 2147483647 h 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57"/>
              <a:gd name="T35" fmla="*/ 94 w 94"/>
              <a:gd name="T36" fmla="*/ 57 h 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57">
                <a:moveTo>
                  <a:pt x="16" y="30"/>
                </a:moveTo>
                <a:lnTo>
                  <a:pt x="0" y="2"/>
                </a:lnTo>
                <a:lnTo>
                  <a:pt x="0" y="0"/>
                </a:lnTo>
                <a:lnTo>
                  <a:pt x="42" y="14"/>
                </a:lnTo>
                <a:lnTo>
                  <a:pt x="94" y="30"/>
                </a:lnTo>
                <a:lnTo>
                  <a:pt x="42" y="46"/>
                </a:lnTo>
                <a:lnTo>
                  <a:pt x="0" y="57"/>
                </a:lnTo>
                <a:lnTo>
                  <a:pt x="16" y="3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7" name="Line 10"/>
          <p:cNvSpPr>
            <a:spLocks noChangeShapeType="1"/>
          </p:cNvSpPr>
          <p:nvPr/>
        </p:nvSpPr>
        <p:spPr bwMode="auto">
          <a:xfrm>
            <a:off x="4960938" y="3744913"/>
            <a:ext cx="9493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8" name="Freeform 11"/>
          <p:cNvSpPr>
            <a:spLocks/>
          </p:cNvSpPr>
          <p:nvPr/>
        </p:nvSpPr>
        <p:spPr bwMode="auto">
          <a:xfrm>
            <a:off x="5865813" y="3697288"/>
            <a:ext cx="149225" cy="88900"/>
          </a:xfrm>
          <a:custGeom>
            <a:avLst/>
            <a:gdLst>
              <a:gd name="T0" fmla="*/ 2147483647 w 94"/>
              <a:gd name="T1" fmla="*/ 2147483647 h 57"/>
              <a:gd name="T2" fmla="*/ 0 w 94"/>
              <a:gd name="T3" fmla="*/ 2147483647 h 57"/>
              <a:gd name="T4" fmla="*/ 2147483647 w 94"/>
              <a:gd name="T5" fmla="*/ 0 h 57"/>
              <a:gd name="T6" fmla="*/ 2147483647 w 94"/>
              <a:gd name="T7" fmla="*/ 0 h 57"/>
              <a:gd name="T8" fmla="*/ 2147483647 w 94"/>
              <a:gd name="T9" fmla="*/ 2147483647 h 57"/>
              <a:gd name="T10" fmla="*/ 2147483647 w 94"/>
              <a:gd name="T11" fmla="*/ 2147483647 h 57"/>
              <a:gd name="T12" fmla="*/ 2147483647 w 94"/>
              <a:gd name="T13" fmla="*/ 2147483647 h 57"/>
              <a:gd name="T14" fmla="*/ 2147483647 w 94"/>
              <a:gd name="T15" fmla="*/ 2147483647 h 57"/>
              <a:gd name="T16" fmla="*/ 2147483647 w 94"/>
              <a:gd name="T17" fmla="*/ 2147483647 h 57"/>
              <a:gd name="T18" fmla="*/ 0 w 94"/>
              <a:gd name="T19" fmla="*/ 2147483647 h 57"/>
              <a:gd name="T20" fmla="*/ 2147483647 w 94"/>
              <a:gd name="T21" fmla="*/ 2147483647 h 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57"/>
              <a:gd name="T35" fmla="*/ 94 w 94"/>
              <a:gd name="T36" fmla="*/ 57 h 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57">
                <a:moveTo>
                  <a:pt x="18" y="30"/>
                </a:moveTo>
                <a:lnTo>
                  <a:pt x="0" y="2"/>
                </a:lnTo>
                <a:lnTo>
                  <a:pt x="2" y="0"/>
                </a:lnTo>
                <a:lnTo>
                  <a:pt x="41" y="14"/>
                </a:lnTo>
                <a:lnTo>
                  <a:pt x="94" y="30"/>
                </a:lnTo>
                <a:lnTo>
                  <a:pt x="41" y="46"/>
                </a:lnTo>
                <a:lnTo>
                  <a:pt x="2" y="57"/>
                </a:lnTo>
                <a:lnTo>
                  <a:pt x="0" y="57"/>
                </a:lnTo>
                <a:lnTo>
                  <a:pt x="18" y="3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Line 12"/>
          <p:cNvSpPr>
            <a:spLocks noChangeShapeType="1"/>
          </p:cNvSpPr>
          <p:nvPr/>
        </p:nvSpPr>
        <p:spPr bwMode="auto">
          <a:xfrm>
            <a:off x="6815138" y="3744913"/>
            <a:ext cx="9493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0" name="Freeform 13"/>
          <p:cNvSpPr>
            <a:spLocks/>
          </p:cNvSpPr>
          <p:nvPr/>
        </p:nvSpPr>
        <p:spPr bwMode="auto">
          <a:xfrm>
            <a:off x="7720013" y="3697288"/>
            <a:ext cx="149225" cy="88900"/>
          </a:xfrm>
          <a:custGeom>
            <a:avLst/>
            <a:gdLst>
              <a:gd name="T0" fmla="*/ 2147483647 w 94"/>
              <a:gd name="T1" fmla="*/ 2147483647 h 57"/>
              <a:gd name="T2" fmla="*/ 0 w 94"/>
              <a:gd name="T3" fmla="*/ 2147483647 h 57"/>
              <a:gd name="T4" fmla="*/ 2147483647 w 94"/>
              <a:gd name="T5" fmla="*/ 0 h 57"/>
              <a:gd name="T6" fmla="*/ 2147483647 w 94"/>
              <a:gd name="T7" fmla="*/ 0 h 57"/>
              <a:gd name="T8" fmla="*/ 2147483647 w 94"/>
              <a:gd name="T9" fmla="*/ 2147483647 h 57"/>
              <a:gd name="T10" fmla="*/ 2147483647 w 94"/>
              <a:gd name="T11" fmla="*/ 2147483647 h 57"/>
              <a:gd name="T12" fmla="*/ 2147483647 w 94"/>
              <a:gd name="T13" fmla="*/ 2147483647 h 57"/>
              <a:gd name="T14" fmla="*/ 2147483647 w 94"/>
              <a:gd name="T15" fmla="*/ 2147483647 h 57"/>
              <a:gd name="T16" fmla="*/ 2147483647 w 94"/>
              <a:gd name="T17" fmla="*/ 2147483647 h 57"/>
              <a:gd name="T18" fmla="*/ 0 w 94"/>
              <a:gd name="T19" fmla="*/ 2147483647 h 57"/>
              <a:gd name="T20" fmla="*/ 2147483647 w 94"/>
              <a:gd name="T21" fmla="*/ 2147483647 h 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57"/>
              <a:gd name="T35" fmla="*/ 94 w 94"/>
              <a:gd name="T36" fmla="*/ 57 h 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57">
                <a:moveTo>
                  <a:pt x="18" y="30"/>
                </a:moveTo>
                <a:lnTo>
                  <a:pt x="0" y="2"/>
                </a:lnTo>
                <a:lnTo>
                  <a:pt x="2" y="0"/>
                </a:lnTo>
                <a:lnTo>
                  <a:pt x="41" y="14"/>
                </a:lnTo>
                <a:lnTo>
                  <a:pt x="94" y="30"/>
                </a:lnTo>
                <a:lnTo>
                  <a:pt x="41" y="46"/>
                </a:lnTo>
                <a:lnTo>
                  <a:pt x="2" y="57"/>
                </a:lnTo>
                <a:lnTo>
                  <a:pt x="0" y="57"/>
                </a:lnTo>
                <a:lnTo>
                  <a:pt x="18" y="3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1" name="Line 14"/>
          <p:cNvSpPr>
            <a:spLocks noChangeShapeType="1"/>
          </p:cNvSpPr>
          <p:nvPr/>
        </p:nvSpPr>
        <p:spPr bwMode="auto">
          <a:xfrm>
            <a:off x="1427163" y="3744913"/>
            <a:ext cx="7715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Freeform 15"/>
          <p:cNvSpPr>
            <a:spLocks/>
          </p:cNvSpPr>
          <p:nvPr/>
        </p:nvSpPr>
        <p:spPr bwMode="auto">
          <a:xfrm>
            <a:off x="2157413" y="3697288"/>
            <a:ext cx="149225" cy="88900"/>
          </a:xfrm>
          <a:custGeom>
            <a:avLst/>
            <a:gdLst>
              <a:gd name="T0" fmla="*/ 2147483647 w 94"/>
              <a:gd name="T1" fmla="*/ 2147483647 h 57"/>
              <a:gd name="T2" fmla="*/ 0 w 94"/>
              <a:gd name="T3" fmla="*/ 2147483647 h 57"/>
              <a:gd name="T4" fmla="*/ 2147483647 w 94"/>
              <a:gd name="T5" fmla="*/ 0 h 57"/>
              <a:gd name="T6" fmla="*/ 2147483647 w 94"/>
              <a:gd name="T7" fmla="*/ 0 h 57"/>
              <a:gd name="T8" fmla="*/ 2147483647 w 94"/>
              <a:gd name="T9" fmla="*/ 2147483647 h 57"/>
              <a:gd name="T10" fmla="*/ 2147483647 w 94"/>
              <a:gd name="T11" fmla="*/ 2147483647 h 57"/>
              <a:gd name="T12" fmla="*/ 2147483647 w 94"/>
              <a:gd name="T13" fmla="*/ 2147483647 h 57"/>
              <a:gd name="T14" fmla="*/ 2147483647 w 94"/>
              <a:gd name="T15" fmla="*/ 2147483647 h 57"/>
              <a:gd name="T16" fmla="*/ 2147483647 w 94"/>
              <a:gd name="T17" fmla="*/ 2147483647 h 57"/>
              <a:gd name="T18" fmla="*/ 0 w 94"/>
              <a:gd name="T19" fmla="*/ 2147483647 h 57"/>
              <a:gd name="T20" fmla="*/ 2147483647 w 94"/>
              <a:gd name="T21" fmla="*/ 2147483647 h 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"/>
              <a:gd name="T34" fmla="*/ 0 h 57"/>
              <a:gd name="T35" fmla="*/ 94 w 94"/>
              <a:gd name="T36" fmla="*/ 57 h 5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" h="57">
                <a:moveTo>
                  <a:pt x="17" y="30"/>
                </a:moveTo>
                <a:lnTo>
                  <a:pt x="0" y="2"/>
                </a:lnTo>
                <a:lnTo>
                  <a:pt x="2" y="0"/>
                </a:lnTo>
                <a:lnTo>
                  <a:pt x="41" y="14"/>
                </a:lnTo>
                <a:lnTo>
                  <a:pt x="94" y="30"/>
                </a:lnTo>
                <a:lnTo>
                  <a:pt x="41" y="46"/>
                </a:lnTo>
                <a:lnTo>
                  <a:pt x="2" y="57"/>
                </a:lnTo>
                <a:lnTo>
                  <a:pt x="0" y="57"/>
                </a:lnTo>
                <a:lnTo>
                  <a:pt x="17" y="3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3" name="Text Box 70"/>
          <p:cNvSpPr txBox="1">
            <a:spLocks noChangeArrowheads="1"/>
          </p:cNvSpPr>
          <p:nvPr/>
        </p:nvSpPr>
        <p:spPr bwMode="auto">
          <a:xfrm>
            <a:off x="569913" y="2611438"/>
            <a:ext cx="930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Hemopoietic</a:t>
            </a:r>
          </a:p>
          <a:p>
            <a:r>
              <a:rPr lang="en-US" sz="1100" b="1"/>
              <a:t>stem cell</a:t>
            </a:r>
          </a:p>
        </p:txBody>
      </p:sp>
      <p:sp>
        <p:nvSpPr>
          <p:cNvPr id="15374" name="Text Box 71"/>
          <p:cNvSpPr txBox="1">
            <a:spLocks noChangeArrowheads="1"/>
          </p:cNvSpPr>
          <p:nvPr/>
        </p:nvSpPr>
        <p:spPr bwMode="auto">
          <a:xfrm>
            <a:off x="2246313" y="2611438"/>
            <a:ext cx="1133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Colony-forming</a:t>
            </a:r>
          </a:p>
          <a:p>
            <a:r>
              <a:rPr lang="en-US" sz="1100" b="1"/>
              <a:t>unit (CFU)</a:t>
            </a:r>
          </a:p>
        </p:txBody>
      </p:sp>
      <p:sp>
        <p:nvSpPr>
          <p:cNvPr id="15375" name="Text Box 72"/>
          <p:cNvSpPr txBox="1">
            <a:spLocks noChangeArrowheads="1"/>
          </p:cNvSpPr>
          <p:nvPr/>
        </p:nvSpPr>
        <p:spPr bwMode="auto">
          <a:xfrm>
            <a:off x="5192713" y="2611438"/>
            <a:ext cx="752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Precursor</a:t>
            </a:r>
          </a:p>
          <a:p>
            <a:r>
              <a:rPr lang="en-US" sz="1100" b="1"/>
              <a:t>cells</a:t>
            </a:r>
          </a:p>
        </p:txBody>
      </p:sp>
      <p:sp>
        <p:nvSpPr>
          <p:cNvPr id="15376" name="Text Box 73"/>
          <p:cNvSpPr txBox="1">
            <a:spLocks noChangeArrowheads="1"/>
          </p:cNvSpPr>
          <p:nvPr/>
        </p:nvSpPr>
        <p:spPr bwMode="auto">
          <a:xfrm>
            <a:off x="8050213" y="2611438"/>
            <a:ext cx="549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Mature</a:t>
            </a:r>
          </a:p>
          <a:p>
            <a:r>
              <a:rPr lang="en-US" sz="1100" b="1"/>
              <a:t>cell</a:t>
            </a:r>
          </a:p>
        </p:txBody>
      </p:sp>
      <p:sp>
        <p:nvSpPr>
          <p:cNvPr id="15377" name="Text Box 74"/>
          <p:cNvSpPr txBox="1">
            <a:spLocks noChangeArrowheads="1"/>
          </p:cNvSpPr>
          <p:nvPr/>
        </p:nvSpPr>
        <p:spPr bwMode="auto">
          <a:xfrm>
            <a:off x="2233613" y="4211638"/>
            <a:ext cx="11969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Erythrocyte CFU</a:t>
            </a:r>
          </a:p>
        </p:txBody>
      </p:sp>
      <p:sp>
        <p:nvSpPr>
          <p:cNvPr id="15378" name="Text Box 75"/>
          <p:cNvSpPr txBox="1">
            <a:spLocks noChangeArrowheads="1"/>
          </p:cNvSpPr>
          <p:nvPr/>
        </p:nvSpPr>
        <p:spPr bwMode="auto">
          <a:xfrm>
            <a:off x="4043363" y="4211638"/>
            <a:ext cx="9144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Erythroblast</a:t>
            </a:r>
          </a:p>
        </p:txBody>
      </p:sp>
      <p:sp>
        <p:nvSpPr>
          <p:cNvPr id="15379" name="Text Box 76"/>
          <p:cNvSpPr txBox="1">
            <a:spLocks noChangeArrowheads="1"/>
          </p:cNvSpPr>
          <p:nvPr/>
        </p:nvSpPr>
        <p:spPr bwMode="auto">
          <a:xfrm>
            <a:off x="5908675" y="4211638"/>
            <a:ext cx="923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Reticulocyte</a:t>
            </a:r>
          </a:p>
        </p:txBody>
      </p:sp>
      <p:sp>
        <p:nvSpPr>
          <p:cNvPr id="15380" name="Text Box 77"/>
          <p:cNvSpPr txBox="1">
            <a:spLocks noChangeArrowheads="1"/>
          </p:cNvSpPr>
          <p:nvPr/>
        </p:nvSpPr>
        <p:spPr bwMode="auto">
          <a:xfrm>
            <a:off x="7893050" y="4211638"/>
            <a:ext cx="8699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100" b="1"/>
              <a:t>Erythrocyte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18.7</a:t>
            </a:r>
          </a:p>
        </p:txBody>
      </p:sp>
      <p:pic>
        <p:nvPicPr>
          <p:cNvPr id="16387" name="Picture 252" descr="sal03717_18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" y="1357313"/>
            <a:ext cx="7118350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Freeform 8"/>
          <p:cNvSpPr>
            <a:spLocks/>
          </p:cNvSpPr>
          <p:nvPr/>
        </p:nvSpPr>
        <p:spPr bwMode="auto">
          <a:xfrm>
            <a:off x="3857625" y="1370013"/>
            <a:ext cx="104775" cy="174625"/>
          </a:xfrm>
          <a:custGeom>
            <a:avLst/>
            <a:gdLst>
              <a:gd name="T0" fmla="*/ 2147483647 w 66"/>
              <a:gd name="T1" fmla="*/ 2147483647 h 110"/>
              <a:gd name="T2" fmla="*/ 0 w 66"/>
              <a:gd name="T3" fmla="*/ 2147483647 h 110"/>
              <a:gd name="T4" fmla="*/ 0 w 66"/>
              <a:gd name="T5" fmla="*/ 2147483647 h 110"/>
              <a:gd name="T6" fmla="*/ 0 w 66"/>
              <a:gd name="T7" fmla="*/ 2147483647 h 110"/>
              <a:gd name="T8" fmla="*/ 2147483647 w 66"/>
              <a:gd name="T9" fmla="*/ 2147483647 h 110"/>
              <a:gd name="T10" fmla="*/ 2147483647 w 66"/>
              <a:gd name="T11" fmla="*/ 0 h 110"/>
              <a:gd name="T12" fmla="*/ 2147483647 w 66"/>
              <a:gd name="T13" fmla="*/ 0 h 110"/>
              <a:gd name="T14" fmla="*/ 2147483647 w 66"/>
              <a:gd name="T15" fmla="*/ 2147483647 h 110"/>
              <a:gd name="T16" fmla="*/ 2147483647 w 66"/>
              <a:gd name="T17" fmla="*/ 2147483647 h 110"/>
              <a:gd name="T18" fmla="*/ 2147483647 w 66"/>
              <a:gd name="T19" fmla="*/ 2147483647 h 110"/>
              <a:gd name="T20" fmla="*/ 2147483647 w 66"/>
              <a:gd name="T21" fmla="*/ 2147483647 h 1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110"/>
              <a:gd name="T35" fmla="*/ 66 w 66"/>
              <a:gd name="T36" fmla="*/ 110 h 1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110">
                <a:moveTo>
                  <a:pt x="32" y="90"/>
                </a:moveTo>
                <a:lnTo>
                  <a:pt x="0" y="110"/>
                </a:lnTo>
                <a:lnTo>
                  <a:pt x="0" y="108"/>
                </a:lnTo>
                <a:lnTo>
                  <a:pt x="14" y="60"/>
                </a:lnTo>
                <a:lnTo>
                  <a:pt x="32" y="0"/>
                </a:lnTo>
                <a:lnTo>
                  <a:pt x="52" y="60"/>
                </a:lnTo>
                <a:lnTo>
                  <a:pt x="66" y="108"/>
                </a:lnTo>
                <a:lnTo>
                  <a:pt x="66" y="110"/>
                </a:lnTo>
                <a:lnTo>
                  <a:pt x="32" y="9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Freeform 9"/>
          <p:cNvSpPr>
            <a:spLocks/>
          </p:cNvSpPr>
          <p:nvPr/>
        </p:nvSpPr>
        <p:spPr bwMode="auto">
          <a:xfrm>
            <a:off x="4378325" y="5272088"/>
            <a:ext cx="104775" cy="174625"/>
          </a:xfrm>
          <a:custGeom>
            <a:avLst/>
            <a:gdLst>
              <a:gd name="T0" fmla="*/ 2147483647 w 66"/>
              <a:gd name="T1" fmla="*/ 2147483647 h 110"/>
              <a:gd name="T2" fmla="*/ 0 w 66"/>
              <a:gd name="T3" fmla="*/ 2147483647 h 110"/>
              <a:gd name="T4" fmla="*/ 0 w 66"/>
              <a:gd name="T5" fmla="*/ 2147483647 h 110"/>
              <a:gd name="T6" fmla="*/ 0 w 66"/>
              <a:gd name="T7" fmla="*/ 2147483647 h 110"/>
              <a:gd name="T8" fmla="*/ 2147483647 w 66"/>
              <a:gd name="T9" fmla="*/ 2147483647 h 110"/>
              <a:gd name="T10" fmla="*/ 2147483647 w 66"/>
              <a:gd name="T11" fmla="*/ 0 h 110"/>
              <a:gd name="T12" fmla="*/ 2147483647 w 66"/>
              <a:gd name="T13" fmla="*/ 0 h 110"/>
              <a:gd name="T14" fmla="*/ 2147483647 w 66"/>
              <a:gd name="T15" fmla="*/ 2147483647 h 110"/>
              <a:gd name="T16" fmla="*/ 2147483647 w 66"/>
              <a:gd name="T17" fmla="*/ 2147483647 h 110"/>
              <a:gd name="T18" fmla="*/ 2147483647 w 66"/>
              <a:gd name="T19" fmla="*/ 2147483647 h 110"/>
              <a:gd name="T20" fmla="*/ 2147483647 w 66"/>
              <a:gd name="T21" fmla="*/ 2147483647 h 1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110"/>
              <a:gd name="T35" fmla="*/ 66 w 66"/>
              <a:gd name="T36" fmla="*/ 110 h 1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110">
                <a:moveTo>
                  <a:pt x="34" y="90"/>
                </a:moveTo>
                <a:lnTo>
                  <a:pt x="0" y="110"/>
                </a:lnTo>
                <a:lnTo>
                  <a:pt x="0" y="108"/>
                </a:lnTo>
                <a:lnTo>
                  <a:pt x="16" y="62"/>
                </a:lnTo>
                <a:lnTo>
                  <a:pt x="34" y="0"/>
                </a:lnTo>
                <a:lnTo>
                  <a:pt x="52" y="62"/>
                </a:lnTo>
                <a:lnTo>
                  <a:pt x="66" y="108"/>
                </a:lnTo>
                <a:lnTo>
                  <a:pt x="66" y="110"/>
                </a:lnTo>
                <a:lnTo>
                  <a:pt x="34" y="9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Freeform 10"/>
          <p:cNvSpPr>
            <a:spLocks/>
          </p:cNvSpPr>
          <p:nvPr/>
        </p:nvSpPr>
        <p:spPr bwMode="auto">
          <a:xfrm>
            <a:off x="4594225" y="4751388"/>
            <a:ext cx="174625" cy="104775"/>
          </a:xfrm>
          <a:custGeom>
            <a:avLst/>
            <a:gdLst>
              <a:gd name="T0" fmla="*/ 2147483647 w 110"/>
              <a:gd name="T1" fmla="*/ 2147483647 h 66"/>
              <a:gd name="T2" fmla="*/ 2147483647 w 110"/>
              <a:gd name="T3" fmla="*/ 2147483647 h 66"/>
              <a:gd name="T4" fmla="*/ 2147483647 w 110"/>
              <a:gd name="T5" fmla="*/ 2147483647 h 66"/>
              <a:gd name="T6" fmla="*/ 2147483647 w 110"/>
              <a:gd name="T7" fmla="*/ 2147483647 h 66"/>
              <a:gd name="T8" fmla="*/ 2147483647 w 110"/>
              <a:gd name="T9" fmla="*/ 2147483647 h 66"/>
              <a:gd name="T10" fmla="*/ 0 w 110"/>
              <a:gd name="T11" fmla="*/ 2147483647 h 66"/>
              <a:gd name="T12" fmla="*/ 0 w 110"/>
              <a:gd name="T13" fmla="*/ 2147483647 h 66"/>
              <a:gd name="T14" fmla="*/ 2147483647 w 110"/>
              <a:gd name="T15" fmla="*/ 2147483647 h 66"/>
              <a:gd name="T16" fmla="*/ 2147483647 w 110"/>
              <a:gd name="T17" fmla="*/ 0 h 66"/>
              <a:gd name="T18" fmla="*/ 2147483647 w 110"/>
              <a:gd name="T19" fmla="*/ 0 h 66"/>
              <a:gd name="T20" fmla="*/ 2147483647 w 110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0"/>
              <a:gd name="T34" fmla="*/ 0 h 66"/>
              <a:gd name="T35" fmla="*/ 110 w 110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0" h="66">
                <a:moveTo>
                  <a:pt x="90" y="34"/>
                </a:moveTo>
                <a:lnTo>
                  <a:pt x="108" y="66"/>
                </a:lnTo>
                <a:lnTo>
                  <a:pt x="60" y="50"/>
                </a:lnTo>
                <a:lnTo>
                  <a:pt x="0" y="32"/>
                </a:lnTo>
                <a:lnTo>
                  <a:pt x="60" y="14"/>
                </a:lnTo>
                <a:lnTo>
                  <a:pt x="108" y="0"/>
                </a:lnTo>
                <a:lnTo>
                  <a:pt x="110" y="0"/>
                </a:lnTo>
                <a:lnTo>
                  <a:pt x="90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Freeform 11"/>
          <p:cNvSpPr>
            <a:spLocks/>
          </p:cNvSpPr>
          <p:nvPr/>
        </p:nvSpPr>
        <p:spPr bwMode="auto">
          <a:xfrm>
            <a:off x="6289675" y="3201988"/>
            <a:ext cx="174625" cy="133350"/>
          </a:xfrm>
          <a:custGeom>
            <a:avLst/>
            <a:gdLst>
              <a:gd name="T0" fmla="*/ 2147483647 w 110"/>
              <a:gd name="T1" fmla="*/ 2147483647 h 84"/>
              <a:gd name="T2" fmla="*/ 2147483647 w 110"/>
              <a:gd name="T3" fmla="*/ 0 h 84"/>
              <a:gd name="T4" fmla="*/ 2147483647 w 110"/>
              <a:gd name="T5" fmla="*/ 0 h 84"/>
              <a:gd name="T6" fmla="*/ 2147483647 w 110"/>
              <a:gd name="T7" fmla="*/ 0 h 84"/>
              <a:gd name="T8" fmla="*/ 2147483647 w 110"/>
              <a:gd name="T9" fmla="*/ 2147483647 h 84"/>
              <a:gd name="T10" fmla="*/ 2147483647 w 110"/>
              <a:gd name="T11" fmla="*/ 2147483647 h 84"/>
              <a:gd name="T12" fmla="*/ 2147483647 w 110"/>
              <a:gd name="T13" fmla="*/ 2147483647 h 84"/>
              <a:gd name="T14" fmla="*/ 2147483647 w 110"/>
              <a:gd name="T15" fmla="*/ 2147483647 h 84"/>
              <a:gd name="T16" fmla="*/ 0 w 110"/>
              <a:gd name="T17" fmla="*/ 2147483647 h 84"/>
              <a:gd name="T18" fmla="*/ 0 w 110"/>
              <a:gd name="T19" fmla="*/ 2147483647 h 84"/>
              <a:gd name="T20" fmla="*/ 2147483647 w 110"/>
              <a:gd name="T21" fmla="*/ 2147483647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0"/>
              <a:gd name="T34" fmla="*/ 0 h 84"/>
              <a:gd name="T35" fmla="*/ 110 w 110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0" h="84">
                <a:moveTo>
                  <a:pt x="32" y="38"/>
                </a:moveTo>
                <a:lnTo>
                  <a:pt x="32" y="0"/>
                </a:lnTo>
                <a:lnTo>
                  <a:pt x="34" y="0"/>
                </a:lnTo>
                <a:lnTo>
                  <a:pt x="66" y="36"/>
                </a:lnTo>
                <a:lnTo>
                  <a:pt x="110" y="84"/>
                </a:lnTo>
                <a:lnTo>
                  <a:pt x="48" y="68"/>
                </a:lnTo>
                <a:lnTo>
                  <a:pt x="0" y="56"/>
                </a:lnTo>
                <a:lnTo>
                  <a:pt x="32" y="3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Freeform 12"/>
          <p:cNvSpPr>
            <a:spLocks/>
          </p:cNvSpPr>
          <p:nvPr/>
        </p:nvSpPr>
        <p:spPr bwMode="auto">
          <a:xfrm>
            <a:off x="6378575" y="3706813"/>
            <a:ext cx="104775" cy="180975"/>
          </a:xfrm>
          <a:custGeom>
            <a:avLst/>
            <a:gdLst>
              <a:gd name="T0" fmla="*/ 2147483647 w 66"/>
              <a:gd name="T1" fmla="*/ 2147483647 h 114"/>
              <a:gd name="T2" fmla="*/ 2147483647 w 66"/>
              <a:gd name="T3" fmla="*/ 0 h 114"/>
              <a:gd name="T4" fmla="*/ 2147483647 w 66"/>
              <a:gd name="T5" fmla="*/ 2147483647 h 114"/>
              <a:gd name="T6" fmla="*/ 2147483647 w 66"/>
              <a:gd name="T7" fmla="*/ 2147483647 h 114"/>
              <a:gd name="T8" fmla="*/ 2147483647 w 66"/>
              <a:gd name="T9" fmla="*/ 2147483647 h 114"/>
              <a:gd name="T10" fmla="*/ 2147483647 w 66"/>
              <a:gd name="T11" fmla="*/ 2147483647 h 114"/>
              <a:gd name="T12" fmla="*/ 2147483647 w 66"/>
              <a:gd name="T13" fmla="*/ 2147483647 h 114"/>
              <a:gd name="T14" fmla="*/ 2147483647 w 66"/>
              <a:gd name="T15" fmla="*/ 2147483647 h 114"/>
              <a:gd name="T16" fmla="*/ 0 w 66"/>
              <a:gd name="T17" fmla="*/ 2147483647 h 114"/>
              <a:gd name="T18" fmla="*/ 2147483647 w 66"/>
              <a:gd name="T19" fmla="*/ 2147483647 h 114"/>
              <a:gd name="T20" fmla="*/ 2147483647 w 66"/>
              <a:gd name="T21" fmla="*/ 2147483647 h 11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114"/>
              <a:gd name="T35" fmla="*/ 66 w 66"/>
              <a:gd name="T36" fmla="*/ 114 h 11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114">
                <a:moveTo>
                  <a:pt x="38" y="26"/>
                </a:moveTo>
                <a:lnTo>
                  <a:pt x="66" y="0"/>
                </a:lnTo>
                <a:lnTo>
                  <a:pt x="66" y="2"/>
                </a:lnTo>
                <a:lnTo>
                  <a:pt x="60" y="50"/>
                </a:lnTo>
                <a:lnTo>
                  <a:pt x="54" y="114"/>
                </a:lnTo>
                <a:lnTo>
                  <a:pt x="24" y="58"/>
                </a:lnTo>
                <a:lnTo>
                  <a:pt x="0" y="14"/>
                </a:lnTo>
                <a:lnTo>
                  <a:pt x="2" y="12"/>
                </a:lnTo>
                <a:lnTo>
                  <a:pt x="38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Freeform 13"/>
          <p:cNvSpPr>
            <a:spLocks/>
          </p:cNvSpPr>
          <p:nvPr/>
        </p:nvSpPr>
        <p:spPr bwMode="auto">
          <a:xfrm>
            <a:off x="6661150" y="3732213"/>
            <a:ext cx="146050" cy="168275"/>
          </a:xfrm>
          <a:custGeom>
            <a:avLst/>
            <a:gdLst>
              <a:gd name="T0" fmla="*/ 2147483647 w 92"/>
              <a:gd name="T1" fmla="*/ 2147483647 h 106"/>
              <a:gd name="T2" fmla="*/ 2147483647 w 92"/>
              <a:gd name="T3" fmla="*/ 2147483647 h 106"/>
              <a:gd name="T4" fmla="*/ 2147483647 w 92"/>
              <a:gd name="T5" fmla="*/ 2147483647 h 106"/>
              <a:gd name="T6" fmla="*/ 2147483647 w 92"/>
              <a:gd name="T7" fmla="*/ 2147483647 h 106"/>
              <a:gd name="T8" fmla="*/ 2147483647 w 92"/>
              <a:gd name="T9" fmla="*/ 2147483647 h 106"/>
              <a:gd name="T10" fmla="*/ 0 w 92"/>
              <a:gd name="T11" fmla="*/ 2147483647 h 106"/>
              <a:gd name="T12" fmla="*/ 0 w 92"/>
              <a:gd name="T13" fmla="*/ 2147483647 h 106"/>
              <a:gd name="T14" fmla="*/ 2147483647 w 92"/>
              <a:gd name="T15" fmla="*/ 2147483647 h 106"/>
              <a:gd name="T16" fmla="*/ 2147483647 w 92"/>
              <a:gd name="T17" fmla="*/ 0 h 106"/>
              <a:gd name="T18" fmla="*/ 2147483647 w 92"/>
              <a:gd name="T19" fmla="*/ 0 h 106"/>
              <a:gd name="T20" fmla="*/ 2147483647 w 92"/>
              <a:gd name="T21" fmla="*/ 2147483647 h 1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2"/>
              <a:gd name="T34" fmla="*/ 0 h 106"/>
              <a:gd name="T35" fmla="*/ 92 w 92"/>
              <a:gd name="T36" fmla="*/ 106 h 1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2" h="106">
                <a:moveTo>
                  <a:pt x="54" y="34"/>
                </a:moveTo>
                <a:lnTo>
                  <a:pt x="92" y="40"/>
                </a:lnTo>
                <a:lnTo>
                  <a:pt x="50" y="68"/>
                </a:lnTo>
                <a:lnTo>
                  <a:pt x="0" y="106"/>
                </a:lnTo>
                <a:lnTo>
                  <a:pt x="22" y="46"/>
                </a:lnTo>
                <a:lnTo>
                  <a:pt x="38" y="0"/>
                </a:lnTo>
                <a:lnTo>
                  <a:pt x="40" y="0"/>
                </a:lnTo>
                <a:lnTo>
                  <a:pt x="54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Freeform 14"/>
          <p:cNvSpPr>
            <a:spLocks/>
          </p:cNvSpPr>
          <p:nvPr/>
        </p:nvSpPr>
        <p:spPr bwMode="auto">
          <a:xfrm>
            <a:off x="3641725" y="3074988"/>
            <a:ext cx="171450" cy="142875"/>
          </a:xfrm>
          <a:custGeom>
            <a:avLst/>
            <a:gdLst>
              <a:gd name="T0" fmla="*/ 2147483647 w 108"/>
              <a:gd name="T1" fmla="*/ 2147483647 h 90"/>
              <a:gd name="T2" fmla="*/ 2147483647 w 108"/>
              <a:gd name="T3" fmla="*/ 2147483647 h 90"/>
              <a:gd name="T4" fmla="*/ 2147483647 w 108"/>
              <a:gd name="T5" fmla="*/ 2147483647 h 90"/>
              <a:gd name="T6" fmla="*/ 2147483647 w 108"/>
              <a:gd name="T7" fmla="*/ 2147483647 h 90"/>
              <a:gd name="T8" fmla="*/ 2147483647 w 108"/>
              <a:gd name="T9" fmla="*/ 2147483647 h 90"/>
              <a:gd name="T10" fmla="*/ 0 w 108"/>
              <a:gd name="T11" fmla="*/ 2147483647 h 90"/>
              <a:gd name="T12" fmla="*/ 0 w 108"/>
              <a:gd name="T13" fmla="*/ 2147483647 h 90"/>
              <a:gd name="T14" fmla="*/ 2147483647 w 108"/>
              <a:gd name="T15" fmla="*/ 2147483647 h 90"/>
              <a:gd name="T16" fmla="*/ 2147483647 w 108"/>
              <a:gd name="T17" fmla="*/ 0 h 90"/>
              <a:gd name="T18" fmla="*/ 2147483647 w 108"/>
              <a:gd name="T19" fmla="*/ 0 h 90"/>
              <a:gd name="T20" fmla="*/ 2147483647 w 108"/>
              <a:gd name="T21" fmla="*/ 2147483647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90"/>
              <a:gd name="T35" fmla="*/ 108 w 108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90">
                <a:moveTo>
                  <a:pt x="74" y="38"/>
                </a:moveTo>
                <a:lnTo>
                  <a:pt x="108" y="54"/>
                </a:lnTo>
                <a:lnTo>
                  <a:pt x="60" y="70"/>
                </a:lnTo>
                <a:lnTo>
                  <a:pt x="0" y="90"/>
                </a:lnTo>
                <a:lnTo>
                  <a:pt x="40" y="40"/>
                </a:lnTo>
                <a:lnTo>
                  <a:pt x="70" y="0"/>
                </a:lnTo>
                <a:lnTo>
                  <a:pt x="74" y="3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Freeform 15"/>
          <p:cNvSpPr>
            <a:spLocks/>
          </p:cNvSpPr>
          <p:nvPr/>
        </p:nvSpPr>
        <p:spPr bwMode="auto">
          <a:xfrm>
            <a:off x="3898900" y="3221038"/>
            <a:ext cx="177800" cy="133350"/>
          </a:xfrm>
          <a:custGeom>
            <a:avLst/>
            <a:gdLst>
              <a:gd name="T0" fmla="*/ 2147483647 w 112"/>
              <a:gd name="T1" fmla="*/ 2147483647 h 84"/>
              <a:gd name="T2" fmla="*/ 2147483647 w 112"/>
              <a:gd name="T3" fmla="*/ 2147483647 h 84"/>
              <a:gd name="T4" fmla="*/ 2147483647 w 112"/>
              <a:gd name="T5" fmla="*/ 2147483647 h 84"/>
              <a:gd name="T6" fmla="*/ 2147483647 w 112"/>
              <a:gd name="T7" fmla="*/ 2147483647 h 84"/>
              <a:gd name="T8" fmla="*/ 2147483647 w 112"/>
              <a:gd name="T9" fmla="*/ 2147483647 h 84"/>
              <a:gd name="T10" fmla="*/ 0 w 112"/>
              <a:gd name="T11" fmla="*/ 2147483647 h 84"/>
              <a:gd name="T12" fmla="*/ 0 w 112"/>
              <a:gd name="T13" fmla="*/ 2147483647 h 84"/>
              <a:gd name="T14" fmla="*/ 2147483647 w 112"/>
              <a:gd name="T15" fmla="*/ 2147483647 h 84"/>
              <a:gd name="T16" fmla="*/ 2147483647 w 112"/>
              <a:gd name="T17" fmla="*/ 0 h 84"/>
              <a:gd name="T18" fmla="*/ 2147483647 w 112"/>
              <a:gd name="T19" fmla="*/ 0 h 84"/>
              <a:gd name="T20" fmla="*/ 2147483647 w 112"/>
              <a:gd name="T21" fmla="*/ 2147483647 h 8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2"/>
              <a:gd name="T34" fmla="*/ 0 h 84"/>
              <a:gd name="T35" fmla="*/ 112 w 112"/>
              <a:gd name="T36" fmla="*/ 84 h 8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2" h="84">
                <a:moveTo>
                  <a:pt x="78" y="38"/>
                </a:moveTo>
                <a:lnTo>
                  <a:pt x="112" y="56"/>
                </a:lnTo>
                <a:lnTo>
                  <a:pt x="110" y="56"/>
                </a:lnTo>
                <a:lnTo>
                  <a:pt x="62" y="68"/>
                </a:lnTo>
                <a:lnTo>
                  <a:pt x="0" y="84"/>
                </a:lnTo>
                <a:lnTo>
                  <a:pt x="44" y="36"/>
                </a:lnTo>
                <a:lnTo>
                  <a:pt x="76" y="0"/>
                </a:lnTo>
                <a:lnTo>
                  <a:pt x="78" y="0"/>
                </a:lnTo>
                <a:lnTo>
                  <a:pt x="78" y="3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Freeform 16"/>
          <p:cNvSpPr>
            <a:spLocks/>
          </p:cNvSpPr>
          <p:nvPr/>
        </p:nvSpPr>
        <p:spPr bwMode="auto">
          <a:xfrm>
            <a:off x="4937125" y="5548313"/>
            <a:ext cx="104775" cy="174625"/>
          </a:xfrm>
          <a:custGeom>
            <a:avLst/>
            <a:gdLst>
              <a:gd name="T0" fmla="*/ 2147483647 w 66"/>
              <a:gd name="T1" fmla="*/ 2147483647 h 110"/>
              <a:gd name="T2" fmla="*/ 2147483647 w 66"/>
              <a:gd name="T3" fmla="*/ 0 h 110"/>
              <a:gd name="T4" fmla="*/ 2147483647 w 66"/>
              <a:gd name="T5" fmla="*/ 2147483647 h 110"/>
              <a:gd name="T6" fmla="*/ 2147483647 w 66"/>
              <a:gd name="T7" fmla="*/ 2147483647 h 110"/>
              <a:gd name="T8" fmla="*/ 2147483647 w 66"/>
              <a:gd name="T9" fmla="*/ 2147483647 h 110"/>
              <a:gd name="T10" fmla="*/ 2147483647 w 66"/>
              <a:gd name="T11" fmla="*/ 2147483647 h 110"/>
              <a:gd name="T12" fmla="*/ 2147483647 w 66"/>
              <a:gd name="T13" fmla="*/ 2147483647 h 110"/>
              <a:gd name="T14" fmla="*/ 2147483647 w 66"/>
              <a:gd name="T15" fmla="*/ 2147483647 h 110"/>
              <a:gd name="T16" fmla="*/ 0 w 66"/>
              <a:gd name="T17" fmla="*/ 2147483647 h 110"/>
              <a:gd name="T18" fmla="*/ 0 w 66"/>
              <a:gd name="T19" fmla="*/ 2147483647 h 110"/>
              <a:gd name="T20" fmla="*/ 2147483647 w 66"/>
              <a:gd name="T21" fmla="*/ 2147483647 h 1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110"/>
              <a:gd name="T35" fmla="*/ 66 w 66"/>
              <a:gd name="T36" fmla="*/ 110 h 1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110">
                <a:moveTo>
                  <a:pt x="32" y="20"/>
                </a:moveTo>
                <a:lnTo>
                  <a:pt x="66" y="0"/>
                </a:lnTo>
                <a:lnTo>
                  <a:pt x="66" y="2"/>
                </a:lnTo>
                <a:lnTo>
                  <a:pt x="52" y="50"/>
                </a:lnTo>
                <a:lnTo>
                  <a:pt x="34" y="110"/>
                </a:lnTo>
                <a:lnTo>
                  <a:pt x="16" y="50"/>
                </a:lnTo>
                <a:lnTo>
                  <a:pt x="0" y="2"/>
                </a:lnTo>
                <a:lnTo>
                  <a:pt x="32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7"/>
          <p:cNvSpPr>
            <a:spLocks noChangeShapeType="1"/>
          </p:cNvSpPr>
          <p:nvPr/>
        </p:nvSpPr>
        <p:spPr bwMode="auto">
          <a:xfrm flipV="1">
            <a:off x="3908425" y="1484313"/>
            <a:ext cx="0" cy="4857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8"/>
          <p:cNvSpPr>
            <a:spLocks noChangeShapeType="1"/>
          </p:cNvSpPr>
          <p:nvPr/>
        </p:nvSpPr>
        <p:spPr bwMode="auto">
          <a:xfrm flipV="1">
            <a:off x="4432300" y="5395913"/>
            <a:ext cx="0" cy="3270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Freeform 19"/>
          <p:cNvSpPr>
            <a:spLocks/>
          </p:cNvSpPr>
          <p:nvPr/>
        </p:nvSpPr>
        <p:spPr bwMode="auto">
          <a:xfrm>
            <a:off x="6711950" y="3503613"/>
            <a:ext cx="171450" cy="317500"/>
          </a:xfrm>
          <a:custGeom>
            <a:avLst/>
            <a:gdLst>
              <a:gd name="T0" fmla="*/ 2147483647 w 108"/>
              <a:gd name="T1" fmla="*/ 0 h 200"/>
              <a:gd name="T2" fmla="*/ 2147483647 w 108"/>
              <a:gd name="T3" fmla="*/ 0 h 200"/>
              <a:gd name="T4" fmla="*/ 2147483647 w 108"/>
              <a:gd name="T5" fmla="*/ 2147483647 h 200"/>
              <a:gd name="T6" fmla="*/ 2147483647 w 108"/>
              <a:gd name="T7" fmla="*/ 2147483647 h 200"/>
              <a:gd name="T8" fmla="*/ 2147483647 w 108"/>
              <a:gd name="T9" fmla="*/ 2147483647 h 200"/>
              <a:gd name="T10" fmla="*/ 2147483647 w 108"/>
              <a:gd name="T11" fmla="*/ 2147483647 h 200"/>
              <a:gd name="T12" fmla="*/ 2147483647 w 108"/>
              <a:gd name="T13" fmla="*/ 2147483647 h 200"/>
              <a:gd name="T14" fmla="*/ 2147483647 w 108"/>
              <a:gd name="T15" fmla="*/ 2147483647 h 200"/>
              <a:gd name="T16" fmla="*/ 2147483647 w 108"/>
              <a:gd name="T17" fmla="*/ 2147483647 h 200"/>
              <a:gd name="T18" fmla="*/ 2147483647 w 108"/>
              <a:gd name="T19" fmla="*/ 2147483647 h 200"/>
              <a:gd name="T20" fmla="*/ 0 w 108"/>
              <a:gd name="T21" fmla="*/ 2147483647 h 2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200"/>
              <a:gd name="T35" fmla="*/ 108 w 108"/>
              <a:gd name="T36" fmla="*/ 200 h 2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200">
                <a:moveTo>
                  <a:pt x="108" y="0"/>
                </a:moveTo>
                <a:lnTo>
                  <a:pt x="108" y="0"/>
                </a:lnTo>
                <a:lnTo>
                  <a:pt x="104" y="20"/>
                </a:lnTo>
                <a:lnTo>
                  <a:pt x="100" y="40"/>
                </a:lnTo>
                <a:lnTo>
                  <a:pt x="90" y="66"/>
                </a:lnTo>
                <a:lnTo>
                  <a:pt x="78" y="98"/>
                </a:lnTo>
                <a:lnTo>
                  <a:pt x="58" y="132"/>
                </a:lnTo>
                <a:lnTo>
                  <a:pt x="48" y="148"/>
                </a:lnTo>
                <a:lnTo>
                  <a:pt x="34" y="166"/>
                </a:lnTo>
                <a:lnTo>
                  <a:pt x="18" y="182"/>
                </a:lnTo>
                <a:lnTo>
                  <a:pt x="0" y="20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Freeform 20"/>
          <p:cNvSpPr>
            <a:spLocks/>
          </p:cNvSpPr>
          <p:nvPr/>
        </p:nvSpPr>
        <p:spPr bwMode="auto">
          <a:xfrm>
            <a:off x="3717925" y="2998788"/>
            <a:ext cx="196850" cy="158750"/>
          </a:xfrm>
          <a:custGeom>
            <a:avLst/>
            <a:gdLst>
              <a:gd name="T0" fmla="*/ 2147483647 w 124"/>
              <a:gd name="T1" fmla="*/ 0 h 100"/>
              <a:gd name="T2" fmla="*/ 2147483647 w 124"/>
              <a:gd name="T3" fmla="*/ 0 h 100"/>
              <a:gd name="T4" fmla="*/ 2147483647 w 124"/>
              <a:gd name="T5" fmla="*/ 2147483647 h 100"/>
              <a:gd name="T6" fmla="*/ 2147483647 w 124"/>
              <a:gd name="T7" fmla="*/ 2147483647 h 100"/>
              <a:gd name="T8" fmla="*/ 2147483647 w 124"/>
              <a:gd name="T9" fmla="*/ 2147483647 h 100"/>
              <a:gd name="T10" fmla="*/ 2147483647 w 124"/>
              <a:gd name="T11" fmla="*/ 2147483647 h 100"/>
              <a:gd name="T12" fmla="*/ 2147483647 w 124"/>
              <a:gd name="T13" fmla="*/ 2147483647 h 100"/>
              <a:gd name="T14" fmla="*/ 0 w 124"/>
              <a:gd name="T15" fmla="*/ 2147483647 h 1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4"/>
              <a:gd name="T25" fmla="*/ 0 h 100"/>
              <a:gd name="T26" fmla="*/ 124 w 124"/>
              <a:gd name="T27" fmla="*/ 100 h 1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4" h="100">
                <a:moveTo>
                  <a:pt x="124" y="0"/>
                </a:moveTo>
                <a:lnTo>
                  <a:pt x="124" y="0"/>
                </a:lnTo>
                <a:lnTo>
                  <a:pt x="102" y="24"/>
                </a:lnTo>
                <a:lnTo>
                  <a:pt x="74" y="52"/>
                </a:lnTo>
                <a:lnTo>
                  <a:pt x="58" y="64"/>
                </a:lnTo>
                <a:lnTo>
                  <a:pt x="40" y="76"/>
                </a:lnTo>
                <a:lnTo>
                  <a:pt x="20" y="88"/>
                </a:lnTo>
                <a:lnTo>
                  <a:pt x="0" y="10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Freeform 21"/>
          <p:cNvSpPr>
            <a:spLocks/>
          </p:cNvSpPr>
          <p:nvPr/>
        </p:nvSpPr>
        <p:spPr bwMode="auto">
          <a:xfrm>
            <a:off x="3978275" y="3201988"/>
            <a:ext cx="165100" cy="95250"/>
          </a:xfrm>
          <a:custGeom>
            <a:avLst/>
            <a:gdLst>
              <a:gd name="T0" fmla="*/ 2147483647 w 104"/>
              <a:gd name="T1" fmla="*/ 0 h 60"/>
              <a:gd name="T2" fmla="*/ 2147483647 w 104"/>
              <a:gd name="T3" fmla="*/ 0 h 60"/>
              <a:gd name="T4" fmla="*/ 2147483647 w 104"/>
              <a:gd name="T5" fmla="*/ 2147483647 h 60"/>
              <a:gd name="T6" fmla="*/ 2147483647 w 104"/>
              <a:gd name="T7" fmla="*/ 2147483647 h 60"/>
              <a:gd name="T8" fmla="*/ 2147483647 w 104"/>
              <a:gd name="T9" fmla="*/ 2147483647 h 60"/>
              <a:gd name="T10" fmla="*/ 0 w 104"/>
              <a:gd name="T11" fmla="*/ 2147483647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4"/>
              <a:gd name="T19" fmla="*/ 0 h 60"/>
              <a:gd name="T20" fmla="*/ 104 w 104"/>
              <a:gd name="T21" fmla="*/ 60 h 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4" h="60">
                <a:moveTo>
                  <a:pt x="104" y="0"/>
                </a:moveTo>
                <a:lnTo>
                  <a:pt x="104" y="0"/>
                </a:lnTo>
                <a:lnTo>
                  <a:pt x="84" y="16"/>
                </a:lnTo>
                <a:lnTo>
                  <a:pt x="60" y="32"/>
                </a:lnTo>
                <a:lnTo>
                  <a:pt x="32" y="48"/>
                </a:lnTo>
                <a:lnTo>
                  <a:pt x="0" y="6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Freeform 22"/>
          <p:cNvSpPr>
            <a:spLocks/>
          </p:cNvSpPr>
          <p:nvPr/>
        </p:nvSpPr>
        <p:spPr bwMode="auto">
          <a:xfrm>
            <a:off x="6086475" y="2655888"/>
            <a:ext cx="304800" cy="631825"/>
          </a:xfrm>
          <a:custGeom>
            <a:avLst/>
            <a:gdLst>
              <a:gd name="T0" fmla="*/ 2147483647 w 192"/>
              <a:gd name="T1" fmla="*/ 0 h 398"/>
              <a:gd name="T2" fmla="*/ 2147483647 w 192"/>
              <a:gd name="T3" fmla="*/ 0 h 398"/>
              <a:gd name="T4" fmla="*/ 2147483647 w 192"/>
              <a:gd name="T5" fmla="*/ 2147483647 h 398"/>
              <a:gd name="T6" fmla="*/ 2147483647 w 192"/>
              <a:gd name="T7" fmla="*/ 2147483647 h 398"/>
              <a:gd name="T8" fmla="*/ 0 w 192"/>
              <a:gd name="T9" fmla="*/ 2147483647 h 398"/>
              <a:gd name="T10" fmla="*/ 0 w 192"/>
              <a:gd name="T11" fmla="*/ 2147483647 h 398"/>
              <a:gd name="T12" fmla="*/ 0 w 192"/>
              <a:gd name="T13" fmla="*/ 2147483647 h 398"/>
              <a:gd name="T14" fmla="*/ 2147483647 w 192"/>
              <a:gd name="T15" fmla="*/ 2147483647 h 398"/>
              <a:gd name="T16" fmla="*/ 2147483647 w 192"/>
              <a:gd name="T17" fmla="*/ 2147483647 h 398"/>
              <a:gd name="T18" fmla="*/ 2147483647 w 192"/>
              <a:gd name="T19" fmla="*/ 2147483647 h 398"/>
              <a:gd name="T20" fmla="*/ 2147483647 w 192"/>
              <a:gd name="T21" fmla="*/ 2147483647 h 398"/>
              <a:gd name="T22" fmla="*/ 2147483647 w 192"/>
              <a:gd name="T23" fmla="*/ 2147483647 h 398"/>
              <a:gd name="T24" fmla="*/ 2147483647 w 192"/>
              <a:gd name="T25" fmla="*/ 2147483647 h 398"/>
              <a:gd name="T26" fmla="*/ 2147483647 w 192"/>
              <a:gd name="T27" fmla="*/ 2147483647 h 398"/>
              <a:gd name="T28" fmla="*/ 2147483647 w 192"/>
              <a:gd name="T29" fmla="*/ 2147483647 h 398"/>
              <a:gd name="T30" fmla="*/ 2147483647 w 192"/>
              <a:gd name="T31" fmla="*/ 2147483647 h 398"/>
              <a:gd name="T32" fmla="*/ 2147483647 w 192"/>
              <a:gd name="T33" fmla="*/ 2147483647 h 398"/>
              <a:gd name="T34" fmla="*/ 2147483647 w 192"/>
              <a:gd name="T35" fmla="*/ 2147483647 h 398"/>
              <a:gd name="T36" fmla="*/ 2147483647 w 192"/>
              <a:gd name="T37" fmla="*/ 2147483647 h 39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2"/>
              <a:gd name="T58" fmla="*/ 0 h 398"/>
              <a:gd name="T59" fmla="*/ 192 w 192"/>
              <a:gd name="T60" fmla="*/ 398 h 39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2" h="398">
                <a:moveTo>
                  <a:pt x="12" y="0"/>
                </a:moveTo>
                <a:lnTo>
                  <a:pt x="12" y="0"/>
                </a:lnTo>
                <a:lnTo>
                  <a:pt x="8" y="18"/>
                </a:lnTo>
                <a:lnTo>
                  <a:pt x="4" y="40"/>
                </a:lnTo>
                <a:lnTo>
                  <a:pt x="0" y="66"/>
                </a:lnTo>
                <a:lnTo>
                  <a:pt x="0" y="98"/>
                </a:lnTo>
                <a:lnTo>
                  <a:pt x="0" y="134"/>
                </a:lnTo>
                <a:lnTo>
                  <a:pt x="6" y="172"/>
                </a:lnTo>
                <a:lnTo>
                  <a:pt x="10" y="192"/>
                </a:lnTo>
                <a:lnTo>
                  <a:pt x="16" y="212"/>
                </a:lnTo>
                <a:lnTo>
                  <a:pt x="26" y="238"/>
                </a:lnTo>
                <a:lnTo>
                  <a:pt x="38" y="264"/>
                </a:lnTo>
                <a:lnTo>
                  <a:pt x="54" y="290"/>
                </a:lnTo>
                <a:lnTo>
                  <a:pt x="72" y="314"/>
                </a:lnTo>
                <a:lnTo>
                  <a:pt x="96" y="338"/>
                </a:lnTo>
                <a:lnTo>
                  <a:pt x="122" y="360"/>
                </a:lnTo>
                <a:lnTo>
                  <a:pt x="154" y="380"/>
                </a:lnTo>
                <a:lnTo>
                  <a:pt x="192" y="398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Freeform 23"/>
          <p:cNvSpPr>
            <a:spLocks/>
          </p:cNvSpPr>
          <p:nvPr/>
        </p:nvSpPr>
        <p:spPr bwMode="auto">
          <a:xfrm>
            <a:off x="6035675" y="2630488"/>
            <a:ext cx="406400" cy="1155700"/>
          </a:xfrm>
          <a:custGeom>
            <a:avLst/>
            <a:gdLst>
              <a:gd name="T0" fmla="*/ 2147483647 w 256"/>
              <a:gd name="T1" fmla="*/ 0 h 728"/>
              <a:gd name="T2" fmla="*/ 2147483647 w 256"/>
              <a:gd name="T3" fmla="*/ 0 h 728"/>
              <a:gd name="T4" fmla="*/ 2147483647 w 256"/>
              <a:gd name="T5" fmla="*/ 2147483647 h 728"/>
              <a:gd name="T6" fmla="*/ 2147483647 w 256"/>
              <a:gd name="T7" fmla="*/ 2147483647 h 728"/>
              <a:gd name="T8" fmla="*/ 0 w 256"/>
              <a:gd name="T9" fmla="*/ 2147483647 h 728"/>
              <a:gd name="T10" fmla="*/ 0 w 256"/>
              <a:gd name="T11" fmla="*/ 2147483647 h 728"/>
              <a:gd name="T12" fmla="*/ 0 w 256"/>
              <a:gd name="T13" fmla="*/ 2147483647 h 728"/>
              <a:gd name="T14" fmla="*/ 2147483647 w 256"/>
              <a:gd name="T15" fmla="*/ 2147483647 h 728"/>
              <a:gd name="T16" fmla="*/ 2147483647 w 256"/>
              <a:gd name="T17" fmla="*/ 2147483647 h 728"/>
              <a:gd name="T18" fmla="*/ 2147483647 w 256"/>
              <a:gd name="T19" fmla="*/ 2147483647 h 728"/>
              <a:gd name="T20" fmla="*/ 2147483647 w 256"/>
              <a:gd name="T21" fmla="*/ 2147483647 h 728"/>
              <a:gd name="T22" fmla="*/ 2147483647 w 256"/>
              <a:gd name="T23" fmla="*/ 2147483647 h 728"/>
              <a:gd name="T24" fmla="*/ 2147483647 w 256"/>
              <a:gd name="T25" fmla="*/ 2147483647 h 728"/>
              <a:gd name="T26" fmla="*/ 2147483647 w 256"/>
              <a:gd name="T27" fmla="*/ 2147483647 h 728"/>
              <a:gd name="T28" fmla="*/ 2147483647 w 256"/>
              <a:gd name="T29" fmla="*/ 2147483647 h 728"/>
              <a:gd name="T30" fmla="*/ 2147483647 w 256"/>
              <a:gd name="T31" fmla="*/ 2147483647 h 728"/>
              <a:gd name="T32" fmla="*/ 2147483647 w 256"/>
              <a:gd name="T33" fmla="*/ 2147483647 h 728"/>
              <a:gd name="T34" fmla="*/ 2147483647 w 256"/>
              <a:gd name="T35" fmla="*/ 2147483647 h 728"/>
              <a:gd name="T36" fmla="*/ 2147483647 w 256"/>
              <a:gd name="T37" fmla="*/ 2147483647 h 728"/>
              <a:gd name="T38" fmla="*/ 2147483647 w 256"/>
              <a:gd name="T39" fmla="*/ 2147483647 h 728"/>
              <a:gd name="T40" fmla="*/ 2147483647 w 256"/>
              <a:gd name="T41" fmla="*/ 2147483647 h 728"/>
              <a:gd name="T42" fmla="*/ 2147483647 w 256"/>
              <a:gd name="T43" fmla="*/ 2147483647 h 728"/>
              <a:gd name="T44" fmla="*/ 2147483647 w 256"/>
              <a:gd name="T45" fmla="*/ 2147483647 h 728"/>
              <a:gd name="T46" fmla="*/ 2147483647 w 256"/>
              <a:gd name="T47" fmla="*/ 2147483647 h 728"/>
              <a:gd name="T48" fmla="*/ 2147483647 w 256"/>
              <a:gd name="T49" fmla="*/ 2147483647 h 728"/>
              <a:gd name="T50" fmla="*/ 2147483647 w 256"/>
              <a:gd name="T51" fmla="*/ 2147483647 h 728"/>
              <a:gd name="T52" fmla="*/ 2147483647 w 256"/>
              <a:gd name="T53" fmla="*/ 2147483647 h 7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56"/>
              <a:gd name="T82" fmla="*/ 0 h 728"/>
              <a:gd name="T83" fmla="*/ 256 w 256"/>
              <a:gd name="T84" fmla="*/ 728 h 7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56" h="728">
                <a:moveTo>
                  <a:pt x="10" y="0"/>
                </a:moveTo>
                <a:lnTo>
                  <a:pt x="10" y="0"/>
                </a:lnTo>
                <a:lnTo>
                  <a:pt x="8" y="8"/>
                </a:lnTo>
                <a:lnTo>
                  <a:pt x="4" y="34"/>
                </a:lnTo>
                <a:lnTo>
                  <a:pt x="0" y="74"/>
                </a:lnTo>
                <a:lnTo>
                  <a:pt x="0" y="124"/>
                </a:lnTo>
                <a:lnTo>
                  <a:pt x="0" y="152"/>
                </a:lnTo>
                <a:lnTo>
                  <a:pt x="4" y="182"/>
                </a:lnTo>
                <a:lnTo>
                  <a:pt x="8" y="212"/>
                </a:lnTo>
                <a:lnTo>
                  <a:pt x="14" y="244"/>
                </a:lnTo>
                <a:lnTo>
                  <a:pt x="24" y="276"/>
                </a:lnTo>
                <a:lnTo>
                  <a:pt x="36" y="308"/>
                </a:lnTo>
                <a:lnTo>
                  <a:pt x="52" y="340"/>
                </a:lnTo>
                <a:lnTo>
                  <a:pt x="72" y="372"/>
                </a:lnTo>
                <a:lnTo>
                  <a:pt x="106" y="420"/>
                </a:lnTo>
                <a:lnTo>
                  <a:pt x="138" y="462"/>
                </a:lnTo>
                <a:lnTo>
                  <a:pt x="166" y="500"/>
                </a:lnTo>
                <a:lnTo>
                  <a:pt x="192" y="536"/>
                </a:lnTo>
                <a:lnTo>
                  <a:pt x="204" y="554"/>
                </a:lnTo>
                <a:lnTo>
                  <a:pt x="214" y="574"/>
                </a:lnTo>
                <a:lnTo>
                  <a:pt x="224" y="594"/>
                </a:lnTo>
                <a:lnTo>
                  <a:pt x="232" y="616"/>
                </a:lnTo>
                <a:lnTo>
                  <a:pt x="240" y="640"/>
                </a:lnTo>
                <a:lnTo>
                  <a:pt x="246" y="666"/>
                </a:lnTo>
                <a:lnTo>
                  <a:pt x="252" y="696"/>
                </a:lnTo>
                <a:lnTo>
                  <a:pt x="256" y="728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Freeform 24"/>
          <p:cNvSpPr>
            <a:spLocks/>
          </p:cNvSpPr>
          <p:nvPr/>
        </p:nvSpPr>
        <p:spPr bwMode="auto">
          <a:xfrm>
            <a:off x="4667250" y="4799013"/>
            <a:ext cx="133350" cy="9525"/>
          </a:xfrm>
          <a:custGeom>
            <a:avLst/>
            <a:gdLst>
              <a:gd name="T0" fmla="*/ 2147483647 w 84"/>
              <a:gd name="T1" fmla="*/ 0 h 6"/>
              <a:gd name="T2" fmla="*/ 2147483647 w 84"/>
              <a:gd name="T3" fmla="*/ 0 h 6"/>
              <a:gd name="T4" fmla="*/ 2147483647 w 84"/>
              <a:gd name="T5" fmla="*/ 2147483647 h 6"/>
              <a:gd name="T6" fmla="*/ 2147483647 w 84"/>
              <a:gd name="T7" fmla="*/ 2147483647 h 6"/>
              <a:gd name="T8" fmla="*/ 2147483647 w 84"/>
              <a:gd name="T9" fmla="*/ 2147483647 h 6"/>
              <a:gd name="T10" fmla="*/ 0 w 84"/>
              <a:gd name="T11" fmla="*/ 2147483647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4"/>
              <a:gd name="T19" fmla="*/ 0 h 6"/>
              <a:gd name="T20" fmla="*/ 84 w 84"/>
              <a:gd name="T21" fmla="*/ 6 h 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4" h="6">
                <a:moveTo>
                  <a:pt x="84" y="0"/>
                </a:moveTo>
                <a:lnTo>
                  <a:pt x="84" y="0"/>
                </a:lnTo>
                <a:lnTo>
                  <a:pt x="64" y="4"/>
                </a:lnTo>
                <a:lnTo>
                  <a:pt x="44" y="6"/>
                </a:lnTo>
                <a:lnTo>
                  <a:pt x="24" y="4"/>
                </a:lnTo>
                <a:lnTo>
                  <a:pt x="0" y="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Freeform 25"/>
          <p:cNvSpPr>
            <a:spLocks/>
          </p:cNvSpPr>
          <p:nvPr/>
        </p:nvSpPr>
        <p:spPr bwMode="auto">
          <a:xfrm>
            <a:off x="4857750" y="5189538"/>
            <a:ext cx="133350" cy="412750"/>
          </a:xfrm>
          <a:custGeom>
            <a:avLst/>
            <a:gdLst>
              <a:gd name="T0" fmla="*/ 0 w 84"/>
              <a:gd name="T1" fmla="*/ 0 h 260"/>
              <a:gd name="T2" fmla="*/ 0 w 84"/>
              <a:gd name="T3" fmla="*/ 0 h 260"/>
              <a:gd name="T4" fmla="*/ 2147483647 w 84"/>
              <a:gd name="T5" fmla="*/ 2147483647 h 260"/>
              <a:gd name="T6" fmla="*/ 2147483647 w 84"/>
              <a:gd name="T7" fmla="*/ 2147483647 h 260"/>
              <a:gd name="T8" fmla="*/ 2147483647 w 84"/>
              <a:gd name="T9" fmla="*/ 2147483647 h 260"/>
              <a:gd name="T10" fmla="*/ 2147483647 w 84"/>
              <a:gd name="T11" fmla="*/ 2147483647 h 260"/>
              <a:gd name="T12" fmla="*/ 2147483647 w 84"/>
              <a:gd name="T13" fmla="*/ 2147483647 h 260"/>
              <a:gd name="T14" fmla="*/ 2147483647 w 84"/>
              <a:gd name="T15" fmla="*/ 2147483647 h 260"/>
              <a:gd name="T16" fmla="*/ 2147483647 w 84"/>
              <a:gd name="T17" fmla="*/ 2147483647 h 2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4"/>
              <a:gd name="T28" fmla="*/ 0 h 260"/>
              <a:gd name="T29" fmla="*/ 84 w 84"/>
              <a:gd name="T30" fmla="*/ 260 h 2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4" h="260">
                <a:moveTo>
                  <a:pt x="0" y="0"/>
                </a:moveTo>
                <a:lnTo>
                  <a:pt x="0" y="0"/>
                </a:lnTo>
                <a:lnTo>
                  <a:pt x="12" y="32"/>
                </a:lnTo>
                <a:lnTo>
                  <a:pt x="24" y="62"/>
                </a:lnTo>
                <a:lnTo>
                  <a:pt x="50" y="118"/>
                </a:lnTo>
                <a:lnTo>
                  <a:pt x="62" y="148"/>
                </a:lnTo>
                <a:lnTo>
                  <a:pt x="72" y="182"/>
                </a:lnTo>
                <a:lnTo>
                  <a:pt x="80" y="218"/>
                </a:lnTo>
                <a:lnTo>
                  <a:pt x="84" y="26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6"/>
          <p:cNvSpPr>
            <a:spLocks noChangeShapeType="1"/>
          </p:cNvSpPr>
          <p:nvPr/>
        </p:nvSpPr>
        <p:spPr bwMode="auto">
          <a:xfrm flipH="1">
            <a:off x="6800850" y="4205288"/>
            <a:ext cx="577850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Line 27"/>
          <p:cNvSpPr>
            <a:spLocks noChangeShapeType="1"/>
          </p:cNvSpPr>
          <p:nvPr/>
        </p:nvSpPr>
        <p:spPr bwMode="auto">
          <a:xfrm flipH="1">
            <a:off x="4076700" y="4919663"/>
            <a:ext cx="190500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8" name="Line 28"/>
          <p:cNvSpPr>
            <a:spLocks noChangeShapeType="1"/>
          </p:cNvSpPr>
          <p:nvPr/>
        </p:nvSpPr>
        <p:spPr bwMode="auto">
          <a:xfrm flipH="1">
            <a:off x="3873500" y="5307013"/>
            <a:ext cx="4032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9" name="Line 29"/>
          <p:cNvSpPr>
            <a:spLocks noChangeShapeType="1"/>
          </p:cNvSpPr>
          <p:nvPr/>
        </p:nvSpPr>
        <p:spPr bwMode="auto">
          <a:xfrm flipH="1">
            <a:off x="2489200" y="3560763"/>
            <a:ext cx="466725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30"/>
          <p:cNvSpPr>
            <a:spLocks noChangeShapeType="1"/>
          </p:cNvSpPr>
          <p:nvPr/>
        </p:nvSpPr>
        <p:spPr bwMode="auto">
          <a:xfrm flipH="1">
            <a:off x="2663825" y="4049713"/>
            <a:ext cx="368300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Text Box 229"/>
          <p:cNvSpPr txBox="1">
            <a:spLocks noChangeArrowheads="1"/>
          </p:cNvSpPr>
          <p:nvPr/>
        </p:nvSpPr>
        <p:spPr bwMode="auto">
          <a:xfrm>
            <a:off x="498475" y="2190750"/>
            <a:ext cx="1746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8</a:t>
            </a:r>
          </a:p>
        </p:txBody>
      </p:sp>
      <p:sp>
        <p:nvSpPr>
          <p:cNvPr id="16412" name="Text Box 230"/>
          <p:cNvSpPr txBox="1">
            <a:spLocks noChangeArrowheads="1"/>
          </p:cNvSpPr>
          <p:nvPr/>
        </p:nvSpPr>
        <p:spPr bwMode="auto">
          <a:xfrm>
            <a:off x="790575" y="2205038"/>
            <a:ext cx="278130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Remaining transferrin is distributed</a:t>
            </a:r>
          </a:p>
          <a:p>
            <a:pPr algn="l"/>
            <a:r>
              <a:rPr lang="en-US" sz="1200" b="1"/>
              <a:t>to other organs where Fe</a:t>
            </a:r>
            <a:r>
              <a:rPr lang="en-US" sz="1200" b="1" baseline="30000"/>
              <a:t>2+</a:t>
            </a:r>
            <a:r>
              <a:rPr lang="en-US" sz="1200" b="1"/>
              <a:t> is used</a:t>
            </a:r>
          </a:p>
          <a:p>
            <a:pPr algn="l"/>
            <a:r>
              <a:rPr lang="en-US" sz="1200" b="1"/>
              <a:t>to make hemoglobin, myoglobin, etc.</a:t>
            </a:r>
          </a:p>
        </p:txBody>
      </p:sp>
      <p:sp>
        <p:nvSpPr>
          <p:cNvPr id="16413" name="Text Box 231"/>
          <p:cNvSpPr txBox="1">
            <a:spLocks noChangeArrowheads="1"/>
          </p:cNvSpPr>
          <p:nvPr/>
        </p:nvSpPr>
        <p:spPr bwMode="auto">
          <a:xfrm>
            <a:off x="498475" y="3181350"/>
            <a:ext cx="1746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7</a:t>
            </a:r>
          </a:p>
        </p:txBody>
      </p:sp>
      <p:sp>
        <p:nvSpPr>
          <p:cNvPr id="16414" name="Text Box 232"/>
          <p:cNvSpPr txBox="1">
            <a:spLocks noChangeArrowheads="1"/>
          </p:cNvSpPr>
          <p:nvPr/>
        </p:nvSpPr>
        <p:spPr bwMode="auto">
          <a:xfrm>
            <a:off x="493713" y="4346575"/>
            <a:ext cx="1746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6</a:t>
            </a:r>
          </a:p>
        </p:txBody>
      </p:sp>
      <p:sp>
        <p:nvSpPr>
          <p:cNvPr id="16415" name="Text Box 233"/>
          <p:cNvSpPr txBox="1">
            <a:spLocks noChangeArrowheads="1"/>
          </p:cNvSpPr>
          <p:nvPr/>
        </p:nvSpPr>
        <p:spPr bwMode="auto">
          <a:xfrm>
            <a:off x="498475" y="5167313"/>
            <a:ext cx="17462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5</a:t>
            </a:r>
          </a:p>
        </p:txBody>
      </p:sp>
      <p:sp>
        <p:nvSpPr>
          <p:cNvPr id="16416" name="Text Box 234"/>
          <p:cNvSpPr txBox="1">
            <a:spLocks noChangeArrowheads="1"/>
          </p:cNvSpPr>
          <p:nvPr/>
        </p:nvSpPr>
        <p:spPr bwMode="auto">
          <a:xfrm>
            <a:off x="6169025" y="2217738"/>
            <a:ext cx="1746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1</a:t>
            </a:r>
          </a:p>
        </p:txBody>
      </p:sp>
      <p:sp>
        <p:nvSpPr>
          <p:cNvPr id="16417" name="Text Box 235"/>
          <p:cNvSpPr txBox="1">
            <a:spLocks noChangeArrowheads="1"/>
          </p:cNvSpPr>
          <p:nvPr/>
        </p:nvSpPr>
        <p:spPr bwMode="auto">
          <a:xfrm>
            <a:off x="7410450" y="3346450"/>
            <a:ext cx="1746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2</a:t>
            </a:r>
          </a:p>
        </p:txBody>
      </p:sp>
      <p:sp>
        <p:nvSpPr>
          <p:cNvPr id="16418" name="Text Box 236"/>
          <p:cNvSpPr txBox="1">
            <a:spLocks noChangeArrowheads="1"/>
          </p:cNvSpPr>
          <p:nvPr/>
        </p:nvSpPr>
        <p:spPr bwMode="auto">
          <a:xfrm>
            <a:off x="7058025" y="4538663"/>
            <a:ext cx="1746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3</a:t>
            </a:r>
          </a:p>
        </p:txBody>
      </p:sp>
      <p:sp>
        <p:nvSpPr>
          <p:cNvPr id="16419" name="Text Box 237"/>
          <p:cNvSpPr txBox="1">
            <a:spLocks noChangeArrowheads="1"/>
          </p:cNvSpPr>
          <p:nvPr/>
        </p:nvSpPr>
        <p:spPr bwMode="auto">
          <a:xfrm>
            <a:off x="790575" y="3195638"/>
            <a:ext cx="10334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Fe</a:t>
            </a:r>
            <a:r>
              <a:rPr lang="en-US" sz="1200" b="1" baseline="30000"/>
              <a:t>2+</a:t>
            </a:r>
            <a:r>
              <a:rPr lang="en-US" sz="1200" b="1"/>
              <a:t> binds to</a:t>
            </a:r>
          </a:p>
          <a:p>
            <a:pPr algn="l"/>
            <a:r>
              <a:rPr lang="en-US" sz="1200" b="1"/>
              <a:t>apoferritin</a:t>
            </a:r>
          </a:p>
          <a:p>
            <a:pPr algn="l"/>
            <a:r>
              <a:rPr lang="en-US" sz="1200" b="1"/>
              <a:t>to be stored</a:t>
            </a:r>
          </a:p>
          <a:p>
            <a:pPr algn="l"/>
            <a:r>
              <a:rPr lang="en-US" sz="1200" b="1"/>
              <a:t>as ferritin</a:t>
            </a:r>
          </a:p>
        </p:txBody>
      </p:sp>
      <p:sp>
        <p:nvSpPr>
          <p:cNvPr id="16420" name="Text Box 238"/>
          <p:cNvSpPr txBox="1">
            <a:spLocks noChangeArrowheads="1"/>
          </p:cNvSpPr>
          <p:nvPr/>
        </p:nvSpPr>
        <p:spPr bwMode="auto">
          <a:xfrm>
            <a:off x="790575" y="4364038"/>
            <a:ext cx="1873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In liver, some transferrin</a:t>
            </a:r>
          </a:p>
          <a:p>
            <a:pPr algn="l"/>
            <a:r>
              <a:rPr lang="en-US" sz="1200" b="1"/>
              <a:t>releases Fe</a:t>
            </a:r>
            <a:r>
              <a:rPr lang="en-US" sz="1200" b="1" baseline="30000"/>
              <a:t>2+</a:t>
            </a:r>
            <a:r>
              <a:rPr lang="en-US" sz="1200" b="1"/>
              <a:t> for storage</a:t>
            </a:r>
          </a:p>
        </p:txBody>
      </p:sp>
      <p:sp>
        <p:nvSpPr>
          <p:cNvPr id="16421" name="Text Box 239"/>
          <p:cNvSpPr txBox="1">
            <a:spLocks noChangeArrowheads="1"/>
          </p:cNvSpPr>
          <p:nvPr/>
        </p:nvSpPr>
        <p:spPr bwMode="auto">
          <a:xfrm>
            <a:off x="790575" y="5176838"/>
            <a:ext cx="18256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In blood plasma,</a:t>
            </a:r>
          </a:p>
          <a:p>
            <a:pPr algn="l"/>
            <a:r>
              <a:rPr lang="en-US" sz="1200" b="1"/>
              <a:t>Fe</a:t>
            </a:r>
            <a:r>
              <a:rPr lang="en-US" sz="1200" b="1" baseline="30000"/>
              <a:t>2+</a:t>
            </a:r>
            <a:r>
              <a:rPr lang="en-US" sz="1200" b="1"/>
              <a:t> binds to transferrin</a:t>
            </a:r>
          </a:p>
        </p:txBody>
      </p:sp>
      <p:sp>
        <p:nvSpPr>
          <p:cNvPr id="16422" name="Text Box 240"/>
          <p:cNvSpPr txBox="1">
            <a:spLocks noChangeArrowheads="1"/>
          </p:cNvSpPr>
          <p:nvPr/>
        </p:nvSpPr>
        <p:spPr bwMode="auto">
          <a:xfrm>
            <a:off x="1854200" y="3449638"/>
            <a:ext cx="6159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Ferritin</a:t>
            </a:r>
          </a:p>
        </p:txBody>
      </p:sp>
      <p:sp>
        <p:nvSpPr>
          <p:cNvPr id="16423" name="Text Box 241"/>
          <p:cNvSpPr txBox="1">
            <a:spLocks noChangeArrowheads="1"/>
          </p:cNvSpPr>
          <p:nvPr/>
        </p:nvSpPr>
        <p:spPr bwMode="auto">
          <a:xfrm>
            <a:off x="1854200" y="3938588"/>
            <a:ext cx="8699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Apoferritin</a:t>
            </a:r>
          </a:p>
        </p:txBody>
      </p:sp>
      <p:sp>
        <p:nvSpPr>
          <p:cNvPr id="16424" name="Text Box 242"/>
          <p:cNvSpPr txBox="1">
            <a:spLocks noChangeArrowheads="1"/>
          </p:cNvSpPr>
          <p:nvPr/>
        </p:nvSpPr>
        <p:spPr bwMode="auto">
          <a:xfrm>
            <a:off x="3019425" y="4795838"/>
            <a:ext cx="1092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Blood plasma</a:t>
            </a:r>
          </a:p>
        </p:txBody>
      </p:sp>
      <p:sp>
        <p:nvSpPr>
          <p:cNvPr id="16425" name="Text Box 243"/>
          <p:cNvSpPr txBox="1">
            <a:spLocks noChangeArrowheads="1"/>
          </p:cNvSpPr>
          <p:nvPr/>
        </p:nvSpPr>
        <p:spPr bwMode="auto">
          <a:xfrm>
            <a:off x="3019425" y="5202238"/>
            <a:ext cx="8953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Transferrin</a:t>
            </a:r>
          </a:p>
        </p:txBody>
      </p:sp>
      <p:sp>
        <p:nvSpPr>
          <p:cNvPr id="16426" name="Text Box 244"/>
          <p:cNvSpPr txBox="1">
            <a:spLocks noChangeArrowheads="1"/>
          </p:cNvSpPr>
          <p:nvPr/>
        </p:nvSpPr>
        <p:spPr bwMode="auto">
          <a:xfrm>
            <a:off x="6403975" y="2243138"/>
            <a:ext cx="14700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Mixture of Fe</a:t>
            </a:r>
            <a:r>
              <a:rPr lang="en-US" sz="1200" b="1" baseline="30000"/>
              <a:t>2+</a:t>
            </a:r>
            <a:r>
              <a:rPr lang="en-US" sz="1200" b="1"/>
              <a:t> and</a:t>
            </a:r>
          </a:p>
          <a:p>
            <a:pPr algn="l"/>
            <a:r>
              <a:rPr lang="en-US" sz="1200" b="1"/>
              <a:t>Fe</a:t>
            </a:r>
            <a:r>
              <a:rPr lang="en-US" sz="1200" b="1" baseline="30000"/>
              <a:t>3+</a:t>
            </a:r>
            <a:r>
              <a:rPr lang="en-US" sz="1200" b="1"/>
              <a:t> is ingested</a:t>
            </a:r>
          </a:p>
        </p:txBody>
      </p:sp>
      <p:sp>
        <p:nvSpPr>
          <p:cNvPr id="16427" name="Text Box 245"/>
          <p:cNvSpPr txBox="1">
            <a:spLocks noChangeArrowheads="1"/>
          </p:cNvSpPr>
          <p:nvPr/>
        </p:nvSpPr>
        <p:spPr bwMode="auto">
          <a:xfrm>
            <a:off x="7612063" y="3360738"/>
            <a:ext cx="10937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Stomach acid</a:t>
            </a:r>
          </a:p>
          <a:p>
            <a:pPr algn="l"/>
            <a:r>
              <a:rPr lang="en-US" sz="1200" b="1"/>
              <a:t>converts Fe</a:t>
            </a:r>
            <a:r>
              <a:rPr lang="en-US" sz="1200" b="1" baseline="30000"/>
              <a:t>3+</a:t>
            </a:r>
          </a:p>
          <a:p>
            <a:pPr algn="l"/>
            <a:r>
              <a:rPr lang="en-US" sz="1200" b="1"/>
              <a:t>to Fe</a:t>
            </a:r>
            <a:r>
              <a:rPr lang="en-US" sz="1200" b="1" baseline="30000"/>
              <a:t>2+</a:t>
            </a:r>
          </a:p>
        </p:txBody>
      </p:sp>
      <p:sp>
        <p:nvSpPr>
          <p:cNvPr id="16428" name="Text Box 246"/>
          <p:cNvSpPr txBox="1">
            <a:spLocks noChangeArrowheads="1"/>
          </p:cNvSpPr>
          <p:nvPr/>
        </p:nvSpPr>
        <p:spPr bwMode="auto">
          <a:xfrm>
            <a:off x="7404100" y="4114800"/>
            <a:ext cx="10636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Gastroferritin</a:t>
            </a:r>
          </a:p>
        </p:txBody>
      </p:sp>
      <p:sp>
        <p:nvSpPr>
          <p:cNvPr id="16429" name="Text Box 247"/>
          <p:cNvSpPr txBox="1">
            <a:spLocks noChangeArrowheads="1"/>
          </p:cNvSpPr>
          <p:nvPr/>
        </p:nvSpPr>
        <p:spPr bwMode="auto">
          <a:xfrm>
            <a:off x="7285038" y="4554538"/>
            <a:ext cx="10382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Fe</a:t>
            </a:r>
            <a:r>
              <a:rPr lang="en-US" sz="1200" b="1" baseline="30000"/>
              <a:t>2+</a:t>
            </a:r>
            <a:r>
              <a:rPr lang="en-US" sz="1200" b="1"/>
              <a:t> binds to</a:t>
            </a:r>
          </a:p>
          <a:p>
            <a:pPr algn="l"/>
            <a:r>
              <a:rPr lang="en-US" sz="1200" b="1"/>
              <a:t>gastroferritin</a:t>
            </a:r>
          </a:p>
        </p:txBody>
      </p:sp>
      <p:sp>
        <p:nvSpPr>
          <p:cNvPr id="16430" name="Text Box 248"/>
          <p:cNvSpPr txBox="1">
            <a:spLocks noChangeArrowheads="1"/>
          </p:cNvSpPr>
          <p:nvPr/>
        </p:nvSpPr>
        <p:spPr bwMode="auto">
          <a:xfrm>
            <a:off x="5346700" y="5164138"/>
            <a:ext cx="1746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4</a:t>
            </a:r>
          </a:p>
        </p:txBody>
      </p:sp>
      <p:sp>
        <p:nvSpPr>
          <p:cNvPr id="16431" name="Text Box 249"/>
          <p:cNvSpPr txBox="1">
            <a:spLocks noChangeArrowheads="1"/>
          </p:cNvSpPr>
          <p:nvPr/>
        </p:nvSpPr>
        <p:spPr bwMode="auto">
          <a:xfrm>
            <a:off x="5592763" y="5176838"/>
            <a:ext cx="198755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Gastroferritin transports</a:t>
            </a:r>
          </a:p>
          <a:p>
            <a:pPr algn="l"/>
            <a:r>
              <a:rPr lang="en-US" sz="1200" b="1"/>
              <a:t>Fe</a:t>
            </a:r>
            <a:r>
              <a:rPr lang="en-US" sz="1200" b="1" baseline="30000"/>
              <a:t>2+</a:t>
            </a:r>
            <a:r>
              <a:rPr lang="en-US" sz="1200" b="1"/>
              <a:t> to small intestine and</a:t>
            </a:r>
          </a:p>
          <a:p>
            <a:pPr algn="l"/>
            <a:r>
              <a:rPr lang="en-US" sz="1200" b="1"/>
              <a:t>releases it for absorption</a:t>
            </a:r>
          </a:p>
        </p:txBody>
      </p:sp>
      <p:sp>
        <p:nvSpPr>
          <p:cNvPr id="16432" name="Text Box 250"/>
          <p:cNvSpPr txBox="1">
            <a:spLocks noChangeArrowheads="1"/>
          </p:cNvSpPr>
          <p:nvPr/>
        </p:nvSpPr>
        <p:spPr bwMode="auto">
          <a:xfrm>
            <a:off x="6419850" y="3919538"/>
            <a:ext cx="3841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Fe</a:t>
            </a:r>
            <a:r>
              <a:rPr lang="en-US" sz="1200" b="1" baseline="30000"/>
              <a:t>2+</a:t>
            </a:r>
          </a:p>
        </p:txBody>
      </p:sp>
      <p:sp>
        <p:nvSpPr>
          <p:cNvPr id="16433" name="Text Box 251"/>
          <p:cNvSpPr txBox="1">
            <a:spLocks noChangeArrowheads="1"/>
          </p:cNvSpPr>
          <p:nvPr/>
        </p:nvSpPr>
        <p:spPr bwMode="auto">
          <a:xfrm>
            <a:off x="6775450" y="3208338"/>
            <a:ext cx="3841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/>
              <a:t>Fe</a:t>
            </a:r>
            <a:r>
              <a:rPr lang="en-US" sz="1200" b="1" baseline="30000"/>
              <a:t>3+</a:t>
            </a:r>
          </a:p>
        </p:txBody>
      </p:sp>
      <p:sp>
        <p:nvSpPr>
          <p:cNvPr id="16434" name="Rectangle 5"/>
          <p:cNvSpPr>
            <a:spLocks noChangeArrowheads="1"/>
          </p:cNvSpPr>
          <p:nvPr/>
        </p:nvSpPr>
        <p:spPr bwMode="auto">
          <a:xfrm>
            <a:off x="731838" y="1133475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Fig. 18.8</a:t>
            </a:r>
          </a:p>
        </p:txBody>
      </p:sp>
      <p:pic>
        <p:nvPicPr>
          <p:cNvPr id="17411" name="Picture 26" descr="Z:\Graphics\Powerpoint\MH_DCM\MH_DCM-TEXTEDIT PROJECTS\SALADIN 7e\Processed files\chapt18\chapt18_textedit\png\sal03717_18_08-b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8350" y="484188"/>
            <a:ext cx="5218113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0" descr="Z:\Graphics\Powerpoint\MH_DCM\MH_DCM-TEXTEDIT PROJECTS\SALADIN 7e\Processed files\chapt18\chapt18_textedit\png\sal03717_18_08_arrows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698500"/>
            <a:ext cx="15906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1" descr="Z:\Graphics\Powerpoint\MH_DCM\MH_DCM-TEXTEDIT PROJECTS\SALADIN 7e\Processed files\chapt18\chapt18_textedit\png\sal03717_18_08_arrows0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1263" y="1692275"/>
            <a:ext cx="930275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22" descr="Z:\Graphics\Powerpoint\MH_DCM\MH_DCM-TEXTEDIT PROJECTS\SALADIN 7e\Processed files\chapt18\chapt18_textedit\png\sal03717_18_08_arrows0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7788" y="4816475"/>
            <a:ext cx="120015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23" descr="Z:\Graphics\Powerpoint\MH_DCM\MH_DCM-TEXTEDIT PROJECTS\SALADIN 7e\Processed files\chapt18\chapt18_textedit\png\sal03717_18_08_arrows0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24338" y="4860925"/>
            <a:ext cx="23495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4" descr="Z:\Graphics\Powerpoint\MH_DCM\MH_DCM-TEXTEDIT PROJECTS\SALADIN 7e\Processed files\chapt18\chapt18_textedit\png\sal03717_18_08_arrows0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80175" y="3775075"/>
            <a:ext cx="204788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Rectangle 5"/>
          <p:cNvSpPr>
            <a:spLocks noChangeArrowheads="1"/>
          </p:cNvSpPr>
          <p:nvPr/>
        </p:nvSpPr>
        <p:spPr bwMode="auto">
          <a:xfrm>
            <a:off x="701675" y="74613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" name="Picture 14" descr="Z:\Graphics\Powerpoint\MH_DCM\MH_DCM-TEXTEDIT PROJECTS\SALADIN 7e\Processed files\chapt18\chapt18_textedit\png\sal03717_18_08_box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74850" y="292100"/>
            <a:ext cx="5230813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7419" name="TextBox 71"/>
          <p:cNvSpPr txBox="1">
            <a:spLocks noChangeArrowheads="1"/>
          </p:cNvSpPr>
          <p:nvPr/>
        </p:nvSpPr>
        <p:spPr bwMode="auto">
          <a:xfrm>
            <a:off x="2024063" y="1389063"/>
            <a:ext cx="2333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 b="1"/>
              <a:t>Sensed by liver and kidneys</a:t>
            </a:r>
          </a:p>
        </p:txBody>
      </p:sp>
      <p:sp>
        <p:nvSpPr>
          <p:cNvPr id="17420" name="TextBox 72"/>
          <p:cNvSpPr txBox="1">
            <a:spLocks noChangeArrowheads="1"/>
          </p:cNvSpPr>
          <p:nvPr/>
        </p:nvSpPr>
        <p:spPr bwMode="auto">
          <a:xfrm>
            <a:off x="3578225" y="400050"/>
            <a:ext cx="210978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 b="1"/>
              <a:t>Hypoxemia</a:t>
            </a:r>
          </a:p>
          <a:p>
            <a:r>
              <a:rPr lang="en-US" sz="1300" b="1"/>
              <a:t>(inadequate O</a:t>
            </a:r>
            <a:r>
              <a:rPr lang="en-US" sz="1300" b="1" baseline="-25000"/>
              <a:t>2</a:t>
            </a:r>
            <a:r>
              <a:rPr lang="en-US" sz="1300" b="1"/>
              <a:t> transport)</a:t>
            </a:r>
          </a:p>
        </p:txBody>
      </p:sp>
      <p:sp>
        <p:nvSpPr>
          <p:cNvPr id="17421" name="TextBox 73"/>
          <p:cNvSpPr txBox="1">
            <a:spLocks noChangeArrowheads="1"/>
          </p:cNvSpPr>
          <p:nvPr/>
        </p:nvSpPr>
        <p:spPr bwMode="auto">
          <a:xfrm>
            <a:off x="6038850" y="785813"/>
            <a:ext cx="1065213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 b="1"/>
              <a:t>Increased</a:t>
            </a:r>
          </a:p>
          <a:p>
            <a:r>
              <a:rPr lang="en-US" sz="1300" b="1"/>
              <a:t>O</a:t>
            </a:r>
            <a:r>
              <a:rPr lang="en-US" sz="1300" b="1" baseline="-25000"/>
              <a:t>2</a:t>
            </a:r>
            <a:r>
              <a:rPr lang="en-US" sz="1300" b="1"/>
              <a:t> transport</a:t>
            </a:r>
          </a:p>
        </p:txBody>
      </p:sp>
      <p:sp>
        <p:nvSpPr>
          <p:cNvPr id="17422" name="TextBox 74"/>
          <p:cNvSpPr txBox="1">
            <a:spLocks noChangeArrowheads="1"/>
          </p:cNvSpPr>
          <p:nvPr/>
        </p:nvSpPr>
        <p:spPr bwMode="auto">
          <a:xfrm>
            <a:off x="6096000" y="3221038"/>
            <a:ext cx="9556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 b="1"/>
              <a:t>Increased</a:t>
            </a:r>
          </a:p>
          <a:p>
            <a:r>
              <a:rPr lang="en-US" sz="1300" b="1"/>
              <a:t>RBC count</a:t>
            </a:r>
          </a:p>
        </p:txBody>
      </p:sp>
      <p:sp>
        <p:nvSpPr>
          <p:cNvPr id="17423" name="TextBox 75"/>
          <p:cNvSpPr txBox="1">
            <a:spLocks noChangeArrowheads="1"/>
          </p:cNvSpPr>
          <p:nvPr/>
        </p:nvSpPr>
        <p:spPr bwMode="auto">
          <a:xfrm>
            <a:off x="5969000" y="4294188"/>
            <a:ext cx="124460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 b="1"/>
              <a:t>Accelerated</a:t>
            </a:r>
          </a:p>
          <a:p>
            <a:r>
              <a:rPr lang="en-US" sz="1300" b="1"/>
              <a:t>erythropoiesis</a:t>
            </a:r>
          </a:p>
        </p:txBody>
      </p:sp>
      <p:sp>
        <p:nvSpPr>
          <p:cNvPr id="17424" name="TextBox 76"/>
          <p:cNvSpPr txBox="1">
            <a:spLocks noChangeArrowheads="1"/>
          </p:cNvSpPr>
          <p:nvPr/>
        </p:nvSpPr>
        <p:spPr bwMode="auto">
          <a:xfrm>
            <a:off x="2052638" y="4662488"/>
            <a:ext cx="120650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 b="1"/>
              <a:t>Secretion of</a:t>
            </a:r>
          </a:p>
          <a:p>
            <a:r>
              <a:rPr lang="en-US" sz="1300" b="1"/>
              <a:t>erythropoietin</a:t>
            </a:r>
          </a:p>
        </p:txBody>
      </p:sp>
      <p:pic>
        <p:nvPicPr>
          <p:cNvPr id="3" name="Picture 14" descr="Z:\Graphics\Powerpoint\MH_DCM\MH_DCM-TEXTEDIT PROJECTS\SALADIN 7e\Processed files\chapt18\chapt18_textedit\png\sal03717_18_08_box.png"/>
          <p:cNvPicPr>
            <a:picLocks noChangeAspect="1" noChangeArrowheads="1"/>
          </p:cNvPicPr>
          <p:nvPr/>
        </p:nvPicPr>
        <p:blipFill>
          <a:blip r:embed="rId9"/>
          <a:srcRect t="85478" r="73901"/>
          <a:stretch>
            <a:fillRect/>
          </a:stretch>
        </p:blipFill>
        <p:spPr bwMode="auto">
          <a:xfrm>
            <a:off x="3844925" y="6072188"/>
            <a:ext cx="1539875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7426" name="TextBox 77"/>
          <p:cNvSpPr txBox="1">
            <a:spLocks noChangeArrowheads="1"/>
          </p:cNvSpPr>
          <p:nvPr/>
        </p:nvSpPr>
        <p:spPr bwMode="auto">
          <a:xfrm>
            <a:off x="3913188" y="6237288"/>
            <a:ext cx="1446212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300" b="1"/>
              <a:t>Stimulation of</a:t>
            </a:r>
          </a:p>
          <a:p>
            <a:r>
              <a:rPr lang="en-US" sz="1300" b="1"/>
              <a:t>red bone marrow</a:t>
            </a:r>
          </a:p>
        </p:txBody>
      </p:sp>
      <p:pic>
        <p:nvPicPr>
          <p:cNvPr id="17427" name="Picture 16" descr="Z:\Graphics\Powerpoint\MH_DCM\MH_DCM-TEXTEDIT PROJECTS\SALADIN 7e\Processed files\chapt18\chapt18_textedit\png\sal03717_18_08_arrows part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73813" y="1346200"/>
            <a:ext cx="223837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18" descr="Z:\Graphics\Powerpoint\MH_DCM\MH_DCM-TEXTEDIT PROJECTS\SALADIN 7e\Processed files\chapt18\chapt18_textedit\png\sal03717_18_08_0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28813" y="1720850"/>
            <a:ext cx="22193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19" descr="Z:\Graphics\Powerpoint\MH_DCM\MH_DCM-TEXTEDIT PROJECTS\SALADIN 7e\Processed files\chapt18\chapt18_textedit\png\sal03717_18_08_03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84850" y="1962150"/>
            <a:ext cx="12192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25" descr="Z:\Graphics\Powerpoint\MH_DCM\MH_DCM-TEXTEDIT PROJECTS\SALADIN 7e\Processed files\chapt18\chapt18_textedit\png\sal03717_18_08_02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78225" y="4862513"/>
            <a:ext cx="1954213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apter 18&amp;#x0D;&amp;#x0A;FlexArt&amp;quot;&quot;/&gt;&lt;property id=&quot;20307&quot; value=&quot;257&quot;/&gt;&lt;/object&gt;&lt;object type=&quot;3&quot; unique_id=&quot;154456&quot;&gt;&lt;property id=&quot;20148&quot; value=&quot;5&quot;/&gt;&lt;property id=&quot;20300&quot; value=&quot;Slide 2 - &amp;quot;Co 18&amp;quot;&quot;/&gt;&lt;property id=&quot;20307&quot; value=&quot;264&quot;/&gt;&lt;/object&gt;&lt;object type=&quot;3&quot; unique_id=&quot;204344&quot;&gt;&lt;property id=&quot;20148&quot; value=&quot;5&quot;/&gt;&lt;property id=&quot;20300&quot; value=&quot;Slide 3 - &amp;quot;Fig. 18.1&amp;quot;&quot;/&gt;&lt;property id=&quot;20307&quot; value=&quot;265&quot;/&gt;&lt;/object&gt;&lt;object type=&quot;3&quot; unique_id=&quot;204390&quot;&gt;&lt;property id=&quot;20148&quot; value=&quot;5&quot;/&gt;&lt;property id=&quot;20300&quot; value=&quot;Slide 4 - &amp;quot;Fig. 18.2&amp;quot;&quot;/&gt;&lt;property id=&quot;20307&quot; value=&quot;266&quot;/&gt;&lt;/object&gt;&lt;object type=&quot;3&quot; unique_id=&quot;210874&quot;&gt;&lt;property id=&quot;20148&quot; value=&quot;5&quot;/&gt;&lt;property id=&quot;20300&quot; value=&quot;Slide 9 - &amp;quot;Fig. 18.4&amp;quot;&quot;/&gt;&lt;property id=&quot;20307&quot; value=&quot;268&quot;/&gt;&lt;/object&gt;&lt;object type=&quot;3&quot; unique_id=&quot;210875&quot;&gt;&lt;property id=&quot;20148&quot; value=&quot;5&quot;/&gt;&lt;property id=&quot;20300&quot; value=&quot;Slide 10 - &amp;quot;Fig. 18.5&amp;quot;&quot;/&gt;&lt;property id=&quot;20307&quot; value=&quot;269&quot;/&gt;&lt;/object&gt;&lt;object type=&quot;3&quot; unique_id=&quot;210876&quot;&gt;&lt;property id=&quot;20148&quot; value=&quot;5&quot;/&gt;&lt;property id=&quot;20300&quot; value=&quot;Slide 11 - &amp;quot;Fig. 18.6&amp;quot;&quot;/&gt;&lt;property id=&quot;20307&quot; value=&quot;270&quot;/&gt;&lt;/object&gt;&lt;object type=&quot;3&quot; unique_id=&quot;210877&quot;&gt;&lt;property id=&quot;20148&quot; value=&quot;5&quot;/&gt;&lt;property id=&quot;20300&quot; value=&quot;Slide 12 - &amp;quot;Fig. 18.7&amp;quot;&quot;/&gt;&lt;property id=&quot;20307&quot; value=&quot;271&quot;/&gt;&lt;/object&gt;&lt;object type=&quot;3&quot; unique_id=&quot;210878&quot;&gt;&lt;property id=&quot;20148&quot; value=&quot;5&quot;/&gt;&lt;property id=&quot;20300&quot; value=&quot;Slide 13 - &amp;quot;Fig. 18.8&amp;quot;&quot;/&gt;&lt;property id=&quot;20307&quot; value=&quot;272&quot;/&gt;&lt;/object&gt;&lt;object type=&quot;3&quot; unique_id=&quot;210879&quot;&gt;&lt;property id=&quot;20148&quot; value=&quot;5&quot;/&gt;&lt;property id=&quot;20300&quot; value=&quot;Slide 14 - &amp;quot;Fig. 18.9&amp;quot;&quot;/&gt;&lt;property id=&quot;20307&quot; value=&quot;273&quot;/&gt;&lt;/object&gt;&lt;object type=&quot;3&quot; unique_id=&quot;210880&quot;&gt;&lt;property id=&quot;20148&quot; value=&quot;5&quot;/&gt;&lt;property id=&quot;20300&quot; value=&quot;Slide 15 - &amp;quot;Table 18.4&amp;quot;&quot;/&gt;&lt;property id=&quot;20307&quot; value=&quot;274&quot;/&gt;&lt;/object&gt;&lt;object type=&quot;3&quot; unique_id=&quot;210881&quot;&gt;&lt;property id=&quot;20148&quot; value=&quot;5&quot;/&gt;&lt;property id=&quot;20300&quot; value=&quot;Slide 16 - &amp;quot;Fig. 18.10&amp;quot;&quot;/&gt;&lt;property id=&quot;20307&quot; value=&quot;275&quot;/&gt;&lt;/object&gt;&lt;object type=&quot;3&quot; unique_id=&quot;210882&quot;&gt;&lt;property id=&quot;20148&quot; value=&quot;5&quot;/&gt;&lt;property id=&quot;20300&quot; value=&quot;Slide 17 - &amp;quot;Fig. 18.11&amp;quot;&quot;/&gt;&lt;property id=&quot;20307&quot; value=&quot;276&quot;/&gt;&lt;/object&gt;&lt;object type=&quot;3&quot; unique_id=&quot;210883&quot;&gt;&lt;property id=&quot;20148&quot; value=&quot;5&quot;/&gt;&lt;property id=&quot;20300&quot; value=&quot;Slide 19 - &amp;quot;Fig. 18.12&amp;quot;&quot;/&gt;&lt;property id=&quot;20307&quot; value=&quot;277&quot;/&gt;&lt;/object&gt;&lt;object type=&quot;3&quot; unique_id=&quot;210884&quot;&gt;&lt;property id=&quot;20148&quot; value=&quot;5&quot;/&gt;&lt;property id=&quot;20300&quot; value=&quot;Slide 20 - &amp;quot;Fig. 18.13&amp;quot;&quot;/&gt;&lt;property id=&quot;20307&quot; value=&quot;278&quot;/&gt;&lt;/object&gt;&lt;object type=&quot;3&quot; unique_id=&quot;210885&quot;&gt;&lt;property id=&quot;20148&quot; value=&quot;5&quot;/&gt;&lt;property id=&quot;20300&quot; value=&quot;Slide 21 - &amp;quot;Fig. 18.14&amp;quot;&quot;/&gt;&lt;property id=&quot;20307&quot; value=&quot;279&quot;/&gt;&lt;/object&gt;&lt;object type=&quot;3&quot; unique_id=&quot;210886&quot;&gt;&lt;property id=&quot;20148&quot; value=&quot;5&quot;/&gt;&lt;property id=&quot;20300&quot; value=&quot;Slide 22 - &amp;quot;Fig. 18.15&amp;quot;&quot;/&gt;&lt;property id=&quot;20307&quot; value=&quot;280&quot;/&gt;&lt;/object&gt;&lt;object type=&quot;3&quot; unique_id=&quot;210887&quot;&gt;&lt;property id=&quot;20148&quot; value=&quot;5&quot;/&gt;&lt;property id=&quot;20300&quot; value=&quot;Slide 23 - &amp;quot;Fig. 18.16&amp;quot;&quot;/&gt;&lt;property id=&quot;20307&quot; value=&quot;281&quot;/&gt;&lt;/object&gt;&lt;object type=&quot;3&quot; unique_id=&quot;210888&quot;&gt;&lt;property id=&quot;20148&quot; value=&quot;5&quot;/&gt;&lt;property id=&quot;20300&quot; value=&quot;Slide 24 - &amp;quot;Fig. 18.17&amp;quot;&quot;/&gt;&lt;property id=&quot;20307&quot; value=&quot;282&quot;/&gt;&lt;/object&gt;&lt;object type=&quot;3&quot; unique_id=&quot;210889&quot;&gt;&lt;property id=&quot;20148&quot; value=&quot;5&quot;/&gt;&lt;property id=&quot;20300&quot; value=&quot;Slide 25 - &amp;quot;Table 18.6a&amp;quot;&quot;/&gt;&lt;property id=&quot;20307&quot; value=&quot;283&quot;/&gt;&lt;/object&gt;&lt;object type=&quot;3&quot; unique_id=&quot;210890&quot;&gt;&lt;property id=&quot;20148&quot; value=&quot;5&quot;/&gt;&lt;property id=&quot;20300&quot; value=&quot;Slide 26 - &amp;quot;Table 18.6b&amp;quot;&quot;/&gt;&lt;property id=&quot;20307&quot; value=&quot;284&quot;/&gt;&lt;/object&gt;&lt;object type=&quot;3&quot; unique_id=&quot;210891&quot;&gt;&lt;property id=&quot;20148&quot; value=&quot;5&quot;/&gt;&lt;property id=&quot;20300&quot; value=&quot;Slide 27 - &amp;quot;Fig. 18.18&amp;quot;&quot;/&gt;&lt;property id=&quot;20307&quot; value=&quot;285&quot;/&gt;&lt;/object&gt;&lt;object type=&quot;3&quot; unique_id=&quot;210892&quot;&gt;&lt;property id=&quot;20148&quot; value=&quot;5&quot;/&gt;&lt;property id=&quot;20300&quot; value=&quot;Slide 28 - &amp;quot;Fig. 18.19&amp;quot;&quot;/&gt;&lt;property id=&quot;20307&quot; value=&quot;286&quot;/&gt;&lt;/object&gt;&lt;object type=&quot;3&quot; unique_id=&quot;210893&quot;&gt;&lt;property id=&quot;20148&quot; value=&quot;5&quot;/&gt;&lt;property id=&quot;20300&quot; value=&quot;Slide 29 - &amp;quot;Fig. 18.20&amp;quot;&quot;/&gt;&lt;property id=&quot;20307&quot; value=&quot;287&quot;/&gt;&lt;/object&gt;&lt;object type=&quot;3&quot; unique_id=&quot;210894&quot;&gt;&lt;property id=&quot;20148&quot; value=&quot;5&quot;/&gt;&lt;property id=&quot;20300&quot; value=&quot;Slide 30 - &amp;quot;Fig. 18.21&amp;quot;&quot;/&gt;&lt;property id=&quot;20307&quot; value=&quot;288&quot;/&gt;&lt;/object&gt;&lt;object type=&quot;3&quot; unique_id=&quot;210895&quot;&gt;&lt;property id=&quot;20148&quot; value=&quot;5&quot;/&gt;&lt;property id=&quot;20300&quot; value=&quot;Slide 31 - &amp;quot;Fig. 18.22&amp;quot;&quot;/&gt;&lt;property id=&quot;20307&quot; value=&quot;289&quot;/&gt;&lt;/object&gt;&lt;object type=&quot;3&quot; unique_id=&quot;210896&quot;&gt;&lt;property id=&quot;20148&quot; value=&quot;5&quot;/&gt;&lt;property id=&quot;20300&quot; value=&quot;Slide 33 - &amp;quot;Fig. 18.23&amp;quot;&quot;/&gt;&lt;property id=&quot;20307&quot; value=&quot;290&quot;/&gt;&lt;/object&gt;&lt;object type=&quot;3&quot; unique_id=&quot;210897&quot;&gt;&lt;property id=&quot;20148&quot; value=&quot;5&quot;/&gt;&lt;property id=&quot;20300&quot; value=&quot;Slide 34 - &amp;quot;Fig. 18.24&amp;quot;&quot;/&gt;&lt;property id=&quot;20307&quot; value=&quot;291&quot;/&gt;&lt;/object&gt;&lt;object type=&quot;3&quot; unique_id=&quot;210898&quot;&gt;&lt;property id=&quot;20148&quot; value=&quot;5&quot;/&gt;&lt;property id=&quot;20300&quot; value=&quot;Slide 35 - &amp;quot;Table 18.8&amp;quot;&quot;/&gt;&lt;property id=&quot;20307&quot; value=&quot;292&quot;/&gt;&lt;/object&gt;&lt;object type=&quot;3&quot; unique_id=&quot;210899&quot;&gt;&lt;property id=&quot;20148&quot; value=&quot;5&quot;/&gt;&lt;property id=&quot;20300&quot; value=&quot;Slide 36 - &amp;quot;Fig. 18.25&amp;quot;&quot;/&gt;&lt;property id=&quot;20307&quot; value=&quot;293&quot;/&gt;&lt;/object&gt;&lt;object type=&quot;3&quot; unique_id=&quot;210937&quot;&gt;&lt;property id=&quot;20148&quot; value=&quot;5&quot;/&gt;&lt;property id=&quot;20300&quot; value=&quot;Slide 8 - &amp;quot;Fig. 18.3&amp;quot;&quot;/&gt;&lt;property id=&quot;20307&quot; value=&quot;296&quot;/&gt;&lt;/object&gt;&lt;object type=&quot;3&quot; unique_id=&quot;211043&quot;&gt;&lt;property id=&quot;20148&quot; value=&quot;5&quot;/&gt;&lt;property id=&quot;20300&quot; value=&quot;Slide 5 - &amp;quot;Table 18.1&amp;quot;&quot;/&gt;&lt;property id=&quot;20307&quot; value=&quot;297&quot;/&gt;&lt;/object&gt;&lt;object type=&quot;3&quot; unique_id=&quot;211044&quot;&gt;&lt;property id=&quot;20148&quot; value=&quot;5&quot;/&gt;&lt;property id=&quot;20300&quot; value=&quot;Slide 6 - &amp;quot;Table 18.2&amp;quot;&quot;/&gt;&lt;property id=&quot;20307&quot; value=&quot;298&quot;/&gt;&lt;/object&gt;&lt;object type=&quot;3&quot; unique_id=&quot;211045&quot;&gt;&lt;property id=&quot;20148&quot; value=&quot;5&quot;/&gt;&lt;property id=&quot;20300&quot; value=&quot;Slide 7 - &amp;quot;Table 18.3&amp;quot;&quot;/&gt;&lt;property id=&quot;20307&quot; value=&quot;299&quot;/&gt;&lt;/object&gt;&lt;object type=&quot;3&quot; unique_id=&quot;211654&quot;&gt;&lt;property id=&quot;20148&quot; value=&quot;5&quot;/&gt;&lt;property id=&quot;20300&quot; value=&quot;Slide 18 - &amp;quot;Table 18.5&amp;quot;&quot;/&gt;&lt;property id=&quot;20307&quot; value=&quot;300&quot;/&gt;&lt;/object&gt;&lt;object type=&quot;3&quot; unique_id=&quot;212279&quot;&gt;&lt;property id=&quot;20148&quot; value=&quot;5&quot;/&gt;&lt;property id=&quot;20300&quot; value=&quot;Slide 32 - &amp;quot;Table 18.7&amp;quot;&quot;/&gt;&lt;property id=&quot;20307&quot; value=&quot;301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1074</Words>
  <Application>Microsoft Macintosh PowerPoint</Application>
  <PresentationFormat>On-screen Show (4:3)</PresentationFormat>
  <Paragraphs>428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ヒラギノ角ゴ Pro W3</vt:lpstr>
      <vt:lpstr>Symbol</vt:lpstr>
      <vt:lpstr>Tahoma</vt:lpstr>
      <vt:lpstr>Calibri</vt:lpstr>
      <vt:lpstr>Times New Roman</vt:lpstr>
      <vt:lpstr>Default Design</vt:lpstr>
      <vt:lpstr>Fig. 18.1</vt:lpstr>
      <vt:lpstr>Fig. 18.2</vt:lpstr>
      <vt:lpstr>Table 18.2</vt:lpstr>
      <vt:lpstr>Table 18.3</vt:lpstr>
      <vt:lpstr>Fig. 18.4</vt:lpstr>
      <vt:lpstr>Fig. 18.5</vt:lpstr>
      <vt:lpstr>Fig. 18.6</vt:lpstr>
      <vt:lpstr>Fig. 18.7</vt:lpstr>
      <vt:lpstr>Fig. 18.8</vt:lpstr>
      <vt:lpstr>Fig. 18.9</vt:lpstr>
      <vt:lpstr>Table 18.5</vt:lpstr>
      <vt:lpstr>Fig. 18.13</vt:lpstr>
      <vt:lpstr>Fig. 18.16</vt:lpstr>
      <vt:lpstr>Fig. 18.17</vt:lpstr>
      <vt:lpstr>Table 18.6a</vt:lpstr>
      <vt:lpstr>Table 18.6b</vt:lpstr>
      <vt:lpstr>Fig. 18.18</vt:lpstr>
      <vt:lpstr>Fig. 18.19</vt:lpstr>
      <vt:lpstr>Fig. 18.20</vt:lpstr>
      <vt:lpstr>Fig. 18.21</vt:lpstr>
      <vt:lpstr>Fig. 18.22</vt:lpstr>
      <vt:lpstr>Fig. 18.23</vt:lpstr>
      <vt:lpstr>Fig. 18.24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01 FlexArt</dc:title>
  <dc:creator>Laser</dc:creator>
  <cp:lastModifiedBy>Ty Hoffman</cp:lastModifiedBy>
  <cp:revision>376</cp:revision>
  <dcterms:created xsi:type="dcterms:W3CDTF">2014-12-30T17:17:18Z</dcterms:created>
  <dcterms:modified xsi:type="dcterms:W3CDTF">2014-12-30T18:05:45Z</dcterms:modified>
</cp:coreProperties>
</file>