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6" r:id="rId1"/>
  </p:sldMasterIdLst>
  <p:notesMasterIdLst>
    <p:notesMasterId r:id="rId38"/>
  </p:notesMasterIdLst>
  <p:sldIdLst>
    <p:sldId id="265" r:id="rId2"/>
    <p:sldId id="266" r:id="rId3"/>
    <p:sldId id="267" r:id="rId4"/>
    <p:sldId id="268" r:id="rId5"/>
    <p:sldId id="269" r:id="rId6"/>
    <p:sldId id="271" r:id="rId7"/>
    <p:sldId id="272" r:id="rId8"/>
    <p:sldId id="275" r:id="rId9"/>
    <p:sldId id="276" r:id="rId10"/>
    <p:sldId id="278" r:id="rId11"/>
    <p:sldId id="279" r:id="rId12"/>
    <p:sldId id="281" r:id="rId13"/>
    <p:sldId id="282" r:id="rId14"/>
    <p:sldId id="291" r:id="rId15"/>
    <p:sldId id="289" r:id="rId16"/>
    <p:sldId id="288" r:id="rId17"/>
    <p:sldId id="287" r:id="rId18"/>
    <p:sldId id="286" r:id="rId19"/>
    <p:sldId id="285" r:id="rId20"/>
    <p:sldId id="284" r:id="rId21"/>
    <p:sldId id="283" r:id="rId22"/>
    <p:sldId id="292" r:id="rId23"/>
    <p:sldId id="293" r:id="rId24"/>
    <p:sldId id="294" r:id="rId25"/>
    <p:sldId id="296" r:id="rId26"/>
    <p:sldId id="297" r:id="rId27"/>
    <p:sldId id="298" r:id="rId28"/>
    <p:sldId id="310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9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0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A9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9" autoAdjust="0"/>
    <p:restoredTop sz="96424" autoAdjust="0"/>
  </p:normalViewPr>
  <p:slideViewPr>
    <p:cSldViewPr snapToGrid="0" snapToObjects="1">
      <p:cViewPr varScale="1">
        <p:scale>
          <a:sx n="226" d="100"/>
          <a:sy n="226" d="100"/>
        </p:scale>
        <p:origin x="2384" y="200"/>
      </p:cViewPr>
      <p:guideLst>
        <p:guide orient="horz" pos="4309"/>
        <p:guide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tags" Target="tags/tag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E0421FCF-67F7-424F-B034-2F2302B32333}" type="datetimeFigureOut">
              <a:rPr lang="en-US"/>
              <a:pPr>
                <a:defRPr/>
              </a:pPr>
              <a:t>6/21/16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7D7971-396F-5942-892A-8169DEAB3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293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04328D0-7582-4445-82B1-63088D1BE19E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51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171825" cy="342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"/>
            <a:ext cx="9144000" cy="65151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163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0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0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22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4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9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9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73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986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57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57175"/>
            <a:ext cx="91440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688"/>
            <a:ext cx="2286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344C5-BD6D-1447-AEFC-452F6577B29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93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Fig. 16.1</a:t>
            </a:r>
          </a:p>
        </p:txBody>
      </p:sp>
      <p:pic>
        <p:nvPicPr>
          <p:cNvPr id="7171" name="Picture 68" descr="Z:\Powerpoint\Processed files\chapt16\chapt16_textedit\jpg\sal03717_16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330325"/>
            <a:ext cx="80803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701675" y="1079500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7173" name="Freeform 8"/>
          <p:cNvSpPr>
            <a:spLocks/>
          </p:cNvSpPr>
          <p:nvPr/>
        </p:nvSpPr>
        <p:spPr bwMode="auto">
          <a:xfrm>
            <a:off x="4294188" y="2673350"/>
            <a:ext cx="130175" cy="79375"/>
          </a:xfrm>
          <a:custGeom>
            <a:avLst/>
            <a:gdLst>
              <a:gd name="T0" fmla="*/ 2147483647 w 82"/>
              <a:gd name="T1" fmla="*/ 2147483647 h 50"/>
              <a:gd name="T2" fmla="*/ 0 w 82"/>
              <a:gd name="T3" fmla="*/ 0 h 50"/>
              <a:gd name="T4" fmla="*/ 0 w 82"/>
              <a:gd name="T5" fmla="*/ 0 h 50"/>
              <a:gd name="T6" fmla="*/ 0 w 82"/>
              <a:gd name="T7" fmla="*/ 0 h 50"/>
              <a:gd name="T8" fmla="*/ 2147483647 w 82"/>
              <a:gd name="T9" fmla="*/ 2147483647 h 50"/>
              <a:gd name="T10" fmla="*/ 2147483647 w 82"/>
              <a:gd name="T11" fmla="*/ 2147483647 h 50"/>
              <a:gd name="T12" fmla="*/ 2147483647 w 82"/>
              <a:gd name="T13" fmla="*/ 2147483647 h 50"/>
              <a:gd name="T14" fmla="*/ 2147483647 w 82"/>
              <a:gd name="T15" fmla="*/ 2147483647 h 50"/>
              <a:gd name="T16" fmla="*/ 0 w 82"/>
              <a:gd name="T17" fmla="*/ 2147483647 h 50"/>
              <a:gd name="T18" fmla="*/ 0 w 82"/>
              <a:gd name="T19" fmla="*/ 2147483647 h 50"/>
              <a:gd name="T20" fmla="*/ 2147483647 w 82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0"/>
              <a:gd name="T35" fmla="*/ 82 w 82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0">
                <a:moveTo>
                  <a:pt x="14" y="26"/>
                </a:moveTo>
                <a:lnTo>
                  <a:pt x="0" y="0"/>
                </a:lnTo>
                <a:lnTo>
                  <a:pt x="36" y="12"/>
                </a:lnTo>
                <a:lnTo>
                  <a:pt x="82" y="26"/>
                </a:lnTo>
                <a:lnTo>
                  <a:pt x="36" y="40"/>
                </a:lnTo>
                <a:lnTo>
                  <a:pt x="0" y="50"/>
                </a:lnTo>
                <a:lnTo>
                  <a:pt x="14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Freeform 9"/>
          <p:cNvSpPr>
            <a:spLocks/>
          </p:cNvSpPr>
          <p:nvPr/>
        </p:nvSpPr>
        <p:spPr bwMode="auto">
          <a:xfrm>
            <a:off x="1887538" y="2714625"/>
            <a:ext cx="2444750" cy="1588"/>
          </a:xfrm>
          <a:custGeom>
            <a:avLst/>
            <a:gdLst>
              <a:gd name="T0" fmla="*/ 0 w 1540"/>
              <a:gd name="T1" fmla="*/ 0 h 1588"/>
              <a:gd name="T2" fmla="*/ 2147483647 w 1540"/>
              <a:gd name="T3" fmla="*/ 0 h 1588"/>
              <a:gd name="T4" fmla="*/ 2147483647 w 1540"/>
              <a:gd name="T5" fmla="*/ 0 h 1588"/>
              <a:gd name="T6" fmla="*/ 0 60000 65536"/>
              <a:gd name="T7" fmla="*/ 0 60000 65536"/>
              <a:gd name="T8" fmla="*/ 0 60000 65536"/>
              <a:gd name="T9" fmla="*/ 0 w 1540"/>
              <a:gd name="T10" fmla="*/ 0 h 1588"/>
              <a:gd name="T11" fmla="*/ 1540 w 154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0" h="1588">
                <a:moveTo>
                  <a:pt x="0" y="0"/>
                </a:moveTo>
                <a:lnTo>
                  <a:pt x="770" y="0"/>
                </a:lnTo>
                <a:lnTo>
                  <a:pt x="154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Freeform 10"/>
          <p:cNvSpPr>
            <a:spLocks/>
          </p:cNvSpPr>
          <p:nvPr/>
        </p:nvSpPr>
        <p:spPr bwMode="auto">
          <a:xfrm>
            <a:off x="1792288" y="2673350"/>
            <a:ext cx="133350" cy="79375"/>
          </a:xfrm>
          <a:custGeom>
            <a:avLst/>
            <a:gdLst>
              <a:gd name="T0" fmla="*/ 2147483647 w 84"/>
              <a:gd name="T1" fmla="*/ 2147483647 h 50"/>
              <a:gd name="T2" fmla="*/ 2147483647 w 84"/>
              <a:gd name="T3" fmla="*/ 2147483647 h 50"/>
              <a:gd name="T4" fmla="*/ 2147483647 w 84"/>
              <a:gd name="T5" fmla="*/ 2147483647 h 50"/>
              <a:gd name="T6" fmla="*/ 2147483647 w 84"/>
              <a:gd name="T7" fmla="*/ 2147483647 h 50"/>
              <a:gd name="T8" fmla="*/ 2147483647 w 84"/>
              <a:gd name="T9" fmla="*/ 2147483647 h 50"/>
              <a:gd name="T10" fmla="*/ 0 w 84"/>
              <a:gd name="T11" fmla="*/ 2147483647 h 50"/>
              <a:gd name="T12" fmla="*/ 0 w 84"/>
              <a:gd name="T13" fmla="*/ 2147483647 h 50"/>
              <a:gd name="T14" fmla="*/ 2147483647 w 84"/>
              <a:gd name="T15" fmla="*/ 2147483647 h 50"/>
              <a:gd name="T16" fmla="*/ 2147483647 w 84"/>
              <a:gd name="T17" fmla="*/ 0 h 50"/>
              <a:gd name="T18" fmla="*/ 2147483647 w 84"/>
              <a:gd name="T19" fmla="*/ 0 h 50"/>
              <a:gd name="T20" fmla="*/ 2147483647 w 84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0"/>
              <a:gd name="T35" fmla="*/ 84 w 84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0">
                <a:moveTo>
                  <a:pt x="68" y="26"/>
                </a:moveTo>
                <a:lnTo>
                  <a:pt x="84" y="50"/>
                </a:lnTo>
                <a:lnTo>
                  <a:pt x="82" y="50"/>
                </a:lnTo>
                <a:lnTo>
                  <a:pt x="46" y="40"/>
                </a:lnTo>
                <a:lnTo>
                  <a:pt x="0" y="26"/>
                </a:lnTo>
                <a:lnTo>
                  <a:pt x="46" y="12"/>
                </a:lnTo>
                <a:lnTo>
                  <a:pt x="82" y="0"/>
                </a:lnTo>
                <a:lnTo>
                  <a:pt x="84" y="0"/>
                </a:lnTo>
                <a:lnTo>
                  <a:pt x="68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Freeform 11"/>
          <p:cNvSpPr>
            <a:spLocks/>
          </p:cNvSpPr>
          <p:nvPr/>
        </p:nvSpPr>
        <p:spPr bwMode="auto">
          <a:xfrm>
            <a:off x="6078538" y="2679700"/>
            <a:ext cx="130175" cy="82550"/>
          </a:xfrm>
          <a:custGeom>
            <a:avLst/>
            <a:gdLst>
              <a:gd name="T0" fmla="*/ 2147483647 w 82"/>
              <a:gd name="T1" fmla="*/ 2147483647 h 52"/>
              <a:gd name="T2" fmla="*/ 0 w 82"/>
              <a:gd name="T3" fmla="*/ 2147483647 h 52"/>
              <a:gd name="T4" fmla="*/ 0 w 82"/>
              <a:gd name="T5" fmla="*/ 0 h 52"/>
              <a:gd name="T6" fmla="*/ 0 w 82"/>
              <a:gd name="T7" fmla="*/ 0 h 52"/>
              <a:gd name="T8" fmla="*/ 2147483647 w 82"/>
              <a:gd name="T9" fmla="*/ 2147483647 h 52"/>
              <a:gd name="T10" fmla="*/ 2147483647 w 82"/>
              <a:gd name="T11" fmla="*/ 2147483647 h 52"/>
              <a:gd name="T12" fmla="*/ 2147483647 w 82"/>
              <a:gd name="T13" fmla="*/ 2147483647 h 52"/>
              <a:gd name="T14" fmla="*/ 2147483647 w 82"/>
              <a:gd name="T15" fmla="*/ 2147483647 h 52"/>
              <a:gd name="T16" fmla="*/ 0 w 82"/>
              <a:gd name="T17" fmla="*/ 2147483647 h 52"/>
              <a:gd name="T18" fmla="*/ 0 w 82"/>
              <a:gd name="T19" fmla="*/ 2147483647 h 52"/>
              <a:gd name="T20" fmla="*/ 2147483647 w 82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2"/>
              <a:gd name="T35" fmla="*/ 82 w 82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2">
                <a:moveTo>
                  <a:pt x="14" y="26"/>
                </a:moveTo>
                <a:lnTo>
                  <a:pt x="0" y="2"/>
                </a:lnTo>
                <a:lnTo>
                  <a:pt x="0" y="0"/>
                </a:lnTo>
                <a:lnTo>
                  <a:pt x="36" y="12"/>
                </a:lnTo>
                <a:lnTo>
                  <a:pt x="82" y="26"/>
                </a:lnTo>
                <a:lnTo>
                  <a:pt x="36" y="40"/>
                </a:lnTo>
                <a:lnTo>
                  <a:pt x="0" y="52"/>
                </a:lnTo>
                <a:lnTo>
                  <a:pt x="0" y="50"/>
                </a:lnTo>
                <a:lnTo>
                  <a:pt x="14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12"/>
          <p:cNvSpPr>
            <a:spLocks noChangeShapeType="1"/>
          </p:cNvSpPr>
          <p:nvPr/>
        </p:nvSpPr>
        <p:spPr bwMode="auto">
          <a:xfrm>
            <a:off x="5646738" y="2720975"/>
            <a:ext cx="4699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3"/>
          <p:cNvSpPr>
            <a:spLocks noChangeShapeType="1"/>
          </p:cNvSpPr>
          <p:nvPr/>
        </p:nvSpPr>
        <p:spPr bwMode="auto">
          <a:xfrm>
            <a:off x="5173663" y="2720975"/>
            <a:ext cx="4000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Freeform 14"/>
          <p:cNvSpPr>
            <a:spLocks/>
          </p:cNvSpPr>
          <p:nvPr/>
        </p:nvSpPr>
        <p:spPr bwMode="auto">
          <a:xfrm>
            <a:off x="5081588" y="2679700"/>
            <a:ext cx="130175" cy="82550"/>
          </a:xfrm>
          <a:custGeom>
            <a:avLst/>
            <a:gdLst>
              <a:gd name="T0" fmla="*/ 2147483647 w 82"/>
              <a:gd name="T1" fmla="*/ 2147483647 h 52"/>
              <a:gd name="T2" fmla="*/ 2147483647 w 82"/>
              <a:gd name="T3" fmla="*/ 2147483647 h 52"/>
              <a:gd name="T4" fmla="*/ 2147483647 w 82"/>
              <a:gd name="T5" fmla="*/ 2147483647 h 52"/>
              <a:gd name="T6" fmla="*/ 2147483647 w 82"/>
              <a:gd name="T7" fmla="*/ 2147483647 h 52"/>
              <a:gd name="T8" fmla="*/ 2147483647 w 82"/>
              <a:gd name="T9" fmla="*/ 2147483647 h 52"/>
              <a:gd name="T10" fmla="*/ 0 w 82"/>
              <a:gd name="T11" fmla="*/ 2147483647 h 52"/>
              <a:gd name="T12" fmla="*/ 0 w 82"/>
              <a:gd name="T13" fmla="*/ 2147483647 h 52"/>
              <a:gd name="T14" fmla="*/ 2147483647 w 82"/>
              <a:gd name="T15" fmla="*/ 2147483647 h 52"/>
              <a:gd name="T16" fmla="*/ 2147483647 w 82"/>
              <a:gd name="T17" fmla="*/ 0 h 52"/>
              <a:gd name="T18" fmla="*/ 2147483647 w 82"/>
              <a:gd name="T19" fmla="*/ 2147483647 h 52"/>
              <a:gd name="T20" fmla="*/ 2147483647 w 82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2"/>
              <a:gd name="T35" fmla="*/ 82 w 82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2">
                <a:moveTo>
                  <a:pt x="68" y="26"/>
                </a:moveTo>
                <a:lnTo>
                  <a:pt x="82" y="50"/>
                </a:lnTo>
                <a:lnTo>
                  <a:pt x="82" y="52"/>
                </a:lnTo>
                <a:lnTo>
                  <a:pt x="46" y="40"/>
                </a:lnTo>
                <a:lnTo>
                  <a:pt x="0" y="26"/>
                </a:lnTo>
                <a:lnTo>
                  <a:pt x="46" y="12"/>
                </a:lnTo>
                <a:lnTo>
                  <a:pt x="82" y="0"/>
                </a:lnTo>
                <a:lnTo>
                  <a:pt x="82" y="2"/>
                </a:lnTo>
                <a:lnTo>
                  <a:pt x="68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Freeform 15"/>
          <p:cNvSpPr>
            <a:spLocks/>
          </p:cNvSpPr>
          <p:nvPr/>
        </p:nvSpPr>
        <p:spPr bwMode="auto">
          <a:xfrm>
            <a:off x="7094538" y="2679700"/>
            <a:ext cx="133350" cy="82550"/>
          </a:xfrm>
          <a:custGeom>
            <a:avLst/>
            <a:gdLst>
              <a:gd name="T0" fmla="*/ 2147483647 w 84"/>
              <a:gd name="T1" fmla="*/ 2147483647 h 52"/>
              <a:gd name="T2" fmla="*/ 0 w 84"/>
              <a:gd name="T3" fmla="*/ 2147483647 h 52"/>
              <a:gd name="T4" fmla="*/ 0 w 84"/>
              <a:gd name="T5" fmla="*/ 0 h 52"/>
              <a:gd name="T6" fmla="*/ 0 w 84"/>
              <a:gd name="T7" fmla="*/ 0 h 52"/>
              <a:gd name="T8" fmla="*/ 2147483647 w 84"/>
              <a:gd name="T9" fmla="*/ 2147483647 h 52"/>
              <a:gd name="T10" fmla="*/ 2147483647 w 84"/>
              <a:gd name="T11" fmla="*/ 2147483647 h 52"/>
              <a:gd name="T12" fmla="*/ 2147483647 w 84"/>
              <a:gd name="T13" fmla="*/ 2147483647 h 52"/>
              <a:gd name="T14" fmla="*/ 2147483647 w 84"/>
              <a:gd name="T15" fmla="*/ 2147483647 h 52"/>
              <a:gd name="T16" fmla="*/ 0 w 84"/>
              <a:gd name="T17" fmla="*/ 2147483647 h 52"/>
              <a:gd name="T18" fmla="*/ 0 w 84"/>
              <a:gd name="T19" fmla="*/ 2147483647 h 52"/>
              <a:gd name="T20" fmla="*/ 2147483647 w 84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2"/>
              <a:gd name="T35" fmla="*/ 84 w 84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2">
                <a:moveTo>
                  <a:pt x="14" y="26"/>
                </a:moveTo>
                <a:lnTo>
                  <a:pt x="0" y="2"/>
                </a:lnTo>
                <a:lnTo>
                  <a:pt x="0" y="0"/>
                </a:lnTo>
                <a:lnTo>
                  <a:pt x="36" y="12"/>
                </a:lnTo>
                <a:lnTo>
                  <a:pt x="84" y="26"/>
                </a:lnTo>
                <a:lnTo>
                  <a:pt x="36" y="40"/>
                </a:lnTo>
                <a:lnTo>
                  <a:pt x="0" y="52"/>
                </a:lnTo>
                <a:lnTo>
                  <a:pt x="0" y="50"/>
                </a:lnTo>
                <a:lnTo>
                  <a:pt x="14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6"/>
          <p:cNvSpPr>
            <a:spLocks noChangeShapeType="1"/>
          </p:cNvSpPr>
          <p:nvPr/>
        </p:nvSpPr>
        <p:spPr bwMode="auto">
          <a:xfrm>
            <a:off x="6859588" y="2720975"/>
            <a:ext cx="2730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17"/>
          <p:cNvSpPr>
            <a:spLocks noChangeShapeType="1"/>
          </p:cNvSpPr>
          <p:nvPr/>
        </p:nvSpPr>
        <p:spPr bwMode="auto">
          <a:xfrm>
            <a:off x="6348413" y="2720975"/>
            <a:ext cx="396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Freeform 18"/>
          <p:cNvSpPr>
            <a:spLocks/>
          </p:cNvSpPr>
          <p:nvPr/>
        </p:nvSpPr>
        <p:spPr bwMode="auto">
          <a:xfrm>
            <a:off x="6253163" y="2679700"/>
            <a:ext cx="133350" cy="82550"/>
          </a:xfrm>
          <a:custGeom>
            <a:avLst/>
            <a:gdLst>
              <a:gd name="T0" fmla="*/ 2147483647 w 84"/>
              <a:gd name="T1" fmla="*/ 2147483647 h 52"/>
              <a:gd name="T2" fmla="*/ 2147483647 w 84"/>
              <a:gd name="T3" fmla="*/ 2147483647 h 52"/>
              <a:gd name="T4" fmla="*/ 2147483647 w 84"/>
              <a:gd name="T5" fmla="*/ 2147483647 h 52"/>
              <a:gd name="T6" fmla="*/ 2147483647 w 84"/>
              <a:gd name="T7" fmla="*/ 2147483647 h 52"/>
              <a:gd name="T8" fmla="*/ 2147483647 w 84"/>
              <a:gd name="T9" fmla="*/ 2147483647 h 52"/>
              <a:gd name="T10" fmla="*/ 0 w 84"/>
              <a:gd name="T11" fmla="*/ 2147483647 h 52"/>
              <a:gd name="T12" fmla="*/ 0 w 84"/>
              <a:gd name="T13" fmla="*/ 2147483647 h 52"/>
              <a:gd name="T14" fmla="*/ 2147483647 w 84"/>
              <a:gd name="T15" fmla="*/ 2147483647 h 52"/>
              <a:gd name="T16" fmla="*/ 2147483647 w 84"/>
              <a:gd name="T17" fmla="*/ 0 h 52"/>
              <a:gd name="T18" fmla="*/ 2147483647 w 84"/>
              <a:gd name="T19" fmla="*/ 2147483647 h 52"/>
              <a:gd name="T20" fmla="*/ 2147483647 w 84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2"/>
              <a:gd name="T35" fmla="*/ 84 w 84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2">
                <a:moveTo>
                  <a:pt x="70" y="26"/>
                </a:moveTo>
                <a:lnTo>
                  <a:pt x="84" y="50"/>
                </a:lnTo>
                <a:lnTo>
                  <a:pt x="84" y="52"/>
                </a:lnTo>
                <a:lnTo>
                  <a:pt x="48" y="40"/>
                </a:lnTo>
                <a:lnTo>
                  <a:pt x="0" y="26"/>
                </a:lnTo>
                <a:lnTo>
                  <a:pt x="48" y="12"/>
                </a:lnTo>
                <a:lnTo>
                  <a:pt x="84" y="0"/>
                </a:lnTo>
                <a:lnTo>
                  <a:pt x="84" y="2"/>
                </a:lnTo>
                <a:lnTo>
                  <a:pt x="70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Freeform 19"/>
          <p:cNvSpPr>
            <a:spLocks/>
          </p:cNvSpPr>
          <p:nvPr/>
        </p:nvSpPr>
        <p:spPr bwMode="auto">
          <a:xfrm>
            <a:off x="8374063" y="2679700"/>
            <a:ext cx="133350" cy="82550"/>
          </a:xfrm>
          <a:custGeom>
            <a:avLst/>
            <a:gdLst>
              <a:gd name="T0" fmla="*/ 2147483647 w 84"/>
              <a:gd name="T1" fmla="*/ 2147483647 h 52"/>
              <a:gd name="T2" fmla="*/ 0 w 84"/>
              <a:gd name="T3" fmla="*/ 2147483647 h 52"/>
              <a:gd name="T4" fmla="*/ 2147483647 w 84"/>
              <a:gd name="T5" fmla="*/ 0 h 52"/>
              <a:gd name="T6" fmla="*/ 2147483647 w 84"/>
              <a:gd name="T7" fmla="*/ 0 h 52"/>
              <a:gd name="T8" fmla="*/ 2147483647 w 84"/>
              <a:gd name="T9" fmla="*/ 2147483647 h 52"/>
              <a:gd name="T10" fmla="*/ 2147483647 w 84"/>
              <a:gd name="T11" fmla="*/ 2147483647 h 52"/>
              <a:gd name="T12" fmla="*/ 2147483647 w 84"/>
              <a:gd name="T13" fmla="*/ 2147483647 h 52"/>
              <a:gd name="T14" fmla="*/ 2147483647 w 84"/>
              <a:gd name="T15" fmla="*/ 2147483647 h 52"/>
              <a:gd name="T16" fmla="*/ 2147483647 w 84"/>
              <a:gd name="T17" fmla="*/ 2147483647 h 52"/>
              <a:gd name="T18" fmla="*/ 0 w 84"/>
              <a:gd name="T19" fmla="*/ 2147483647 h 52"/>
              <a:gd name="T20" fmla="*/ 2147483647 w 84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2"/>
              <a:gd name="T35" fmla="*/ 84 w 84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2">
                <a:moveTo>
                  <a:pt x="16" y="26"/>
                </a:moveTo>
                <a:lnTo>
                  <a:pt x="0" y="2"/>
                </a:lnTo>
                <a:lnTo>
                  <a:pt x="2" y="0"/>
                </a:lnTo>
                <a:lnTo>
                  <a:pt x="38" y="12"/>
                </a:lnTo>
                <a:lnTo>
                  <a:pt x="84" y="26"/>
                </a:lnTo>
                <a:lnTo>
                  <a:pt x="38" y="40"/>
                </a:lnTo>
                <a:lnTo>
                  <a:pt x="2" y="52"/>
                </a:lnTo>
                <a:lnTo>
                  <a:pt x="0" y="50"/>
                </a:lnTo>
                <a:lnTo>
                  <a:pt x="16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Line 20"/>
          <p:cNvSpPr>
            <a:spLocks noChangeShapeType="1"/>
          </p:cNvSpPr>
          <p:nvPr/>
        </p:nvSpPr>
        <p:spPr bwMode="auto">
          <a:xfrm>
            <a:off x="7821613" y="2720975"/>
            <a:ext cx="5905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Line 21"/>
          <p:cNvSpPr>
            <a:spLocks noChangeShapeType="1"/>
          </p:cNvSpPr>
          <p:nvPr/>
        </p:nvSpPr>
        <p:spPr bwMode="auto">
          <a:xfrm>
            <a:off x="7354888" y="2720975"/>
            <a:ext cx="3524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Freeform 22"/>
          <p:cNvSpPr>
            <a:spLocks/>
          </p:cNvSpPr>
          <p:nvPr/>
        </p:nvSpPr>
        <p:spPr bwMode="auto">
          <a:xfrm>
            <a:off x="7262813" y="2679700"/>
            <a:ext cx="130175" cy="82550"/>
          </a:xfrm>
          <a:custGeom>
            <a:avLst/>
            <a:gdLst>
              <a:gd name="T0" fmla="*/ 2147483647 w 82"/>
              <a:gd name="T1" fmla="*/ 2147483647 h 52"/>
              <a:gd name="T2" fmla="*/ 2147483647 w 82"/>
              <a:gd name="T3" fmla="*/ 2147483647 h 52"/>
              <a:gd name="T4" fmla="*/ 2147483647 w 82"/>
              <a:gd name="T5" fmla="*/ 2147483647 h 52"/>
              <a:gd name="T6" fmla="*/ 2147483647 w 82"/>
              <a:gd name="T7" fmla="*/ 2147483647 h 52"/>
              <a:gd name="T8" fmla="*/ 2147483647 w 82"/>
              <a:gd name="T9" fmla="*/ 2147483647 h 52"/>
              <a:gd name="T10" fmla="*/ 0 w 82"/>
              <a:gd name="T11" fmla="*/ 2147483647 h 52"/>
              <a:gd name="T12" fmla="*/ 0 w 82"/>
              <a:gd name="T13" fmla="*/ 2147483647 h 52"/>
              <a:gd name="T14" fmla="*/ 2147483647 w 82"/>
              <a:gd name="T15" fmla="*/ 2147483647 h 52"/>
              <a:gd name="T16" fmla="*/ 2147483647 w 82"/>
              <a:gd name="T17" fmla="*/ 0 h 52"/>
              <a:gd name="T18" fmla="*/ 2147483647 w 82"/>
              <a:gd name="T19" fmla="*/ 2147483647 h 52"/>
              <a:gd name="T20" fmla="*/ 2147483647 w 82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2"/>
              <a:gd name="T35" fmla="*/ 82 w 82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2">
                <a:moveTo>
                  <a:pt x="68" y="26"/>
                </a:moveTo>
                <a:lnTo>
                  <a:pt x="82" y="50"/>
                </a:lnTo>
                <a:lnTo>
                  <a:pt x="82" y="52"/>
                </a:lnTo>
                <a:lnTo>
                  <a:pt x="46" y="40"/>
                </a:lnTo>
                <a:lnTo>
                  <a:pt x="0" y="26"/>
                </a:lnTo>
                <a:lnTo>
                  <a:pt x="46" y="12"/>
                </a:lnTo>
                <a:lnTo>
                  <a:pt x="82" y="0"/>
                </a:lnTo>
                <a:lnTo>
                  <a:pt x="82" y="2"/>
                </a:lnTo>
                <a:lnTo>
                  <a:pt x="68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TextBox 70"/>
          <p:cNvSpPr txBox="1">
            <a:spLocks noChangeArrowheads="1"/>
          </p:cNvSpPr>
          <p:nvPr/>
        </p:nvSpPr>
        <p:spPr bwMode="auto">
          <a:xfrm>
            <a:off x="6908800" y="4468813"/>
            <a:ext cx="1438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900" b="1"/>
              <a:t>(b) Three small receptive</a:t>
            </a:r>
            <a:br>
              <a:rPr lang="en-US" altLang="en-US" sz="900" b="1"/>
            </a:br>
            <a:r>
              <a:rPr lang="en-US" altLang="en-US" sz="900" b="1"/>
              <a:t>fields (arrows)</a:t>
            </a:r>
          </a:p>
        </p:txBody>
      </p:sp>
      <p:sp>
        <p:nvSpPr>
          <p:cNvPr id="7189" name="TextBox 71"/>
          <p:cNvSpPr txBox="1">
            <a:spLocks noChangeArrowheads="1"/>
          </p:cNvSpPr>
          <p:nvPr/>
        </p:nvSpPr>
        <p:spPr bwMode="auto">
          <a:xfrm>
            <a:off x="2755900" y="4468813"/>
            <a:ext cx="2009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(a) One large receptive field (arrow)</a:t>
            </a:r>
          </a:p>
        </p:txBody>
      </p:sp>
      <p:sp>
        <p:nvSpPr>
          <p:cNvPr id="7190" name="TextBox 72"/>
          <p:cNvSpPr txBox="1">
            <a:spLocks noChangeArrowheads="1"/>
          </p:cNvSpPr>
          <p:nvPr/>
        </p:nvSpPr>
        <p:spPr bwMode="auto">
          <a:xfrm>
            <a:off x="3759200" y="3567113"/>
            <a:ext cx="4968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Neuron</a:t>
            </a:r>
          </a:p>
        </p:txBody>
      </p:sp>
      <p:sp>
        <p:nvSpPr>
          <p:cNvPr id="7191" name="TextBox 73"/>
          <p:cNvSpPr txBox="1">
            <a:spLocks noChangeArrowheads="1"/>
          </p:cNvSpPr>
          <p:nvPr/>
        </p:nvSpPr>
        <p:spPr bwMode="auto">
          <a:xfrm>
            <a:off x="6032500" y="3757613"/>
            <a:ext cx="5921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Neuron 1</a:t>
            </a:r>
          </a:p>
        </p:txBody>
      </p:sp>
      <p:sp>
        <p:nvSpPr>
          <p:cNvPr id="7192" name="TextBox 74"/>
          <p:cNvSpPr txBox="1">
            <a:spLocks noChangeArrowheads="1"/>
          </p:cNvSpPr>
          <p:nvPr/>
        </p:nvSpPr>
        <p:spPr bwMode="auto">
          <a:xfrm>
            <a:off x="7086600" y="3567113"/>
            <a:ext cx="5921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Neuron 2</a:t>
            </a:r>
          </a:p>
        </p:txBody>
      </p:sp>
      <p:sp>
        <p:nvSpPr>
          <p:cNvPr id="7193" name="TextBox 75"/>
          <p:cNvSpPr txBox="1">
            <a:spLocks noChangeArrowheads="1"/>
          </p:cNvSpPr>
          <p:nvPr/>
        </p:nvSpPr>
        <p:spPr bwMode="auto">
          <a:xfrm>
            <a:off x="8013700" y="3427413"/>
            <a:ext cx="5921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Neuron 3</a:t>
            </a:r>
          </a:p>
        </p:txBody>
      </p:sp>
      <p:sp>
        <p:nvSpPr>
          <p:cNvPr id="7194" name="TextBox 76"/>
          <p:cNvSpPr txBox="1">
            <a:spLocks noChangeArrowheads="1"/>
          </p:cNvSpPr>
          <p:nvPr/>
        </p:nvSpPr>
        <p:spPr bwMode="auto">
          <a:xfrm>
            <a:off x="5575300" y="2652713"/>
            <a:ext cx="1571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1</a:t>
            </a:r>
          </a:p>
        </p:txBody>
      </p:sp>
      <p:sp>
        <p:nvSpPr>
          <p:cNvPr id="7195" name="TextBox 77"/>
          <p:cNvSpPr txBox="1">
            <a:spLocks noChangeArrowheads="1"/>
          </p:cNvSpPr>
          <p:nvPr/>
        </p:nvSpPr>
        <p:spPr bwMode="auto">
          <a:xfrm>
            <a:off x="6769100" y="2652713"/>
            <a:ext cx="1571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2</a:t>
            </a:r>
          </a:p>
        </p:txBody>
      </p:sp>
      <p:sp>
        <p:nvSpPr>
          <p:cNvPr id="7196" name="TextBox 78"/>
          <p:cNvSpPr txBox="1">
            <a:spLocks noChangeArrowheads="1"/>
          </p:cNvSpPr>
          <p:nvPr/>
        </p:nvSpPr>
        <p:spPr bwMode="auto">
          <a:xfrm>
            <a:off x="7734300" y="2652713"/>
            <a:ext cx="1571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172.16.3.215\data4\Graphics\Powerpoint\MH_DCM\MH_DCM-TEXTEDIT PROJECTS\SALADIN 7e\Processed files\chapt16\chapt16_textedit\jpg\sal03717_16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73050"/>
            <a:ext cx="635635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7"/>
          <p:cNvSpPr>
            <a:spLocks noChangeArrowheads="1"/>
          </p:cNvSpPr>
          <p:nvPr/>
        </p:nvSpPr>
        <p:spPr bwMode="auto">
          <a:xfrm>
            <a:off x="6005513" y="6291263"/>
            <a:ext cx="15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0" name="Rectangle 138"/>
          <p:cNvSpPr>
            <a:spLocks noChangeArrowheads="1"/>
          </p:cNvSpPr>
          <p:nvPr/>
        </p:nvSpPr>
        <p:spPr bwMode="auto">
          <a:xfrm>
            <a:off x="3282950" y="4941888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1" name="Rectangle 221"/>
          <p:cNvSpPr>
            <a:spLocks noChangeArrowheads="1"/>
          </p:cNvSpPr>
          <p:nvPr/>
        </p:nvSpPr>
        <p:spPr bwMode="auto">
          <a:xfrm>
            <a:off x="4154488" y="2068513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2" name="TextBox 230"/>
          <p:cNvSpPr txBox="1">
            <a:spLocks noChangeArrowheads="1"/>
          </p:cNvSpPr>
          <p:nvPr/>
        </p:nvSpPr>
        <p:spPr bwMode="auto">
          <a:xfrm>
            <a:off x="3140075" y="881063"/>
            <a:ext cx="5794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Vestibule:</a:t>
            </a:r>
          </a:p>
        </p:txBody>
      </p:sp>
      <p:sp>
        <p:nvSpPr>
          <p:cNvPr id="19463" name="TextBox 231"/>
          <p:cNvSpPr txBox="1">
            <a:spLocks noChangeArrowheads="1"/>
          </p:cNvSpPr>
          <p:nvPr/>
        </p:nvSpPr>
        <p:spPr bwMode="auto">
          <a:xfrm>
            <a:off x="3379788" y="1038225"/>
            <a:ext cx="47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Saccule</a:t>
            </a:r>
          </a:p>
        </p:txBody>
      </p:sp>
      <p:sp>
        <p:nvSpPr>
          <p:cNvPr id="19464" name="TextBox 232"/>
          <p:cNvSpPr txBox="1">
            <a:spLocks noChangeArrowheads="1"/>
          </p:cNvSpPr>
          <p:nvPr/>
        </p:nvSpPr>
        <p:spPr bwMode="auto">
          <a:xfrm>
            <a:off x="3290888" y="1204913"/>
            <a:ext cx="495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   Utricle</a:t>
            </a:r>
          </a:p>
        </p:txBody>
      </p:sp>
      <p:sp>
        <p:nvSpPr>
          <p:cNvPr id="19465" name="TextBox 233"/>
          <p:cNvSpPr txBox="1">
            <a:spLocks noChangeArrowheads="1"/>
          </p:cNvSpPr>
          <p:nvPr/>
        </p:nvSpPr>
        <p:spPr bwMode="auto">
          <a:xfrm>
            <a:off x="3284538" y="1498600"/>
            <a:ext cx="5508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Ampullae</a:t>
            </a:r>
          </a:p>
        </p:txBody>
      </p:sp>
      <p:sp>
        <p:nvSpPr>
          <p:cNvPr id="19466" name="TextBox 234"/>
          <p:cNvSpPr txBox="1">
            <a:spLocks noChangeArrowheads="1"/>
          </p:cNvSpPr>
          <p:nvPr/>
        </p:nvSpPr>
        <p:spPr bwMode="auto">
          <a:xfrm>
            <a:off x="3140075" y="2046288"/>
            <a:ext cx="10398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Semicircular ducts:</a:t>
            </a:r>
          </a:p>
        </p:txBody>
      </p:sp>
      <p:sp>
        <p:nvSpPr>
          <p:cNvPr id="19467" name="TextBox 235"/>
          <p:cNvSpPr txBox="1">
            <a:spLocks noChangeArrowheads="1"/>
          </p:cNvSpPr>
          <p:nvPr/>
        </p:nvSpPr>
        <p:spPr bwMode="auto">
          <a:xfrm>
            <a:off x="3389313" y="2208213"/>
            <a:ext cx="487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Anterior</a:t>
            </a:r>
          </a:p>
        </p:txBody>
      </p:sp>
      <p:sp>
        <p:nvSpPr>
          <p:cNvPr id="19468" name="TextBox 236"/>
          <p:cNvSpPr txBox="1">
            <a:spLocks noChangeArrowheads="1"/>
          </p:cNvSpPr>
          <p:nvPr/>
        </p:nvSpPr>
        <p:spPr bwMode="auto">
          <a:xfrm>
            <a:off x="3411538" y="2352675"/>
            <a:ext cx="427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Lateral</a:t>
            </a:r>
          </a:p>
        </p:txBody>
      </p:sp>
      <p:sp>
        <p:nvSpPr>
          <p:cNvPr id="19469" name="TextBox 238"/>
          <p:cNvSpPr txBox="1">
            <a:spLocks noChangeArrowheads="1"/>
          </p:cNvSpPr>
          <p:nvPr/>
        </p:nvSpPr>
        <p:spPr bwMode="auto">
          <a:xfrm>
            <a:off x="1284288" y="3370263"/>
            <a:ext cx="217487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(a)</a:t>
            </a:r>
          </a:p>
        </p:txBody>
      </p:sp>
      <p:sp>
        <p:nvSpPr>
          <p:cNvPr id="19470" name="TextBox 242"/>
          <p:cNvSpPr txBox="1">
            <a:spLocks noChangeArrowheads="1"/>
          </p:cNvSpPr>
          <p:nvPr/>
        </p:nvSpPr>
        <p:spPr bwMode="auto">
          <a:xfrm>
            <a:off x="814388" y="2341563"/>
            <a:ext cx="55086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Temporal</a:t>
            </a:r>
          </a:p>
          <a:p>
            <a:pPr eaLnBrk="1" hangingPunct="1"/>
            <a:r>
              <a:rPr lang="en-US" altLang="en-US" sz="800" b="1"/>
              <a:t>bone</a:t>
            </a:r>
          </a:p>
        </p:txBody>
      </p:sp>
      <p:sp>
        <p:nvSpPr>
          <p:cNvPr id="19471" name="TextBox 243"/>
          <p:cNvSpPr txBox="1">
            <a:spLocks noChangeArrowheads="1"/>
          </p:cNvSpPr>
          <p:nvPr/>
        </p:nvSpPr>
        <p:spPr bwMode="auto">
          <a:xfrm>
            <a:off x="3378200" y="2522538"/>
            <a:ext cx="539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Posterior</a:t>
            </a:r>
          </a:p>
        </p:txBody>
      </p:sp>
      <p:sp>
        <p:nvSpPr>
          <p:cNvPr id="19472" name="TextBox 244"/>
          <p:cNvSpPr txBox="1">
            <a:spLocks noChangeArrowheads="1"/>
          </p:cNvSpPr>
          <p:nvPr/>
        </p:nvSpPr>
        <p:spPr bwMode="auto">
          <a:xfrm>
            <a:off x="4002088" y="3001963"/>
            <a:ext cx="2222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(b)</a:t>
            </a:r>
          </a:p>
        </p:txBody>
      </p:sp>
      <p:sp>
        <p:nvSpPr>
          <p:cNvPr id="19473" name="TextBox 245"/>
          <p:cNvSpPr txBox="1">
            <a:spLocks noChangeArrowheads="1"/>
          </p:cNvSpPr>
          <p:nvPr/>
        </p:nvSpPr>
        <p:spPr bwMode="auto">
          <a:xfrm>
            <a:off x="7251700" y="1065213"/>
            <a:ext cx="488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Cochlea</a:t>
            </a:r>
          </a:p>
        </p:txBody>
      </p:sp>
      <p:sp>
        <p:nvSpPr>
          <p:cNvPr id="19474" name="TextBox 246"/>
          <p:cNvSpPr txBox="1">
            <a:spLocks noChangeArrowheads="1"/>
          </p:cNvSpPr>
          <p:nvPr/>
        </p:nvSpPr>
        <p:spPr bwMode="auto">
          <a:xfrm>
            <a:off x="7251700" y="1204913"/>
            <a:ext cx="8286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Spiral ganglion</a:t>
            </a:r>
          </a:p>
          <a:p>
            <a:pPr eaLnBrk="1" hangingPunct="1"/>
            <a:r>
              <a:rPr lang="en-US" altLang="en-US" sz="800" b="1"/>
              <a:t>of cochlea</a:t>
            </a:r>
          </a:p>
        </p:txBody>
      </p:sp>
      <p:sp>
        <p:nvSpPr>
          <p:cNvPr id="19475" name="TextBox 247"/>
          <p:cNvSpPr txBox="1">
            <a:spLocks noChangeArrowheads="1"/>
          </p:cNvSpPr>
          <p:nvPr/>
        </p:nvSpPr>
        <p:spPr bwMode="auto">
          <a:xfrm>
            <a:off x="7251700" y="1484313"/>
            <a:ext cx="8302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Cochlear nerve</a:t>
            </a:r>
          </a:p>
        </p:txBody>
      </p:sp>
      <p:sp>
        <p:nvSpPr>
          <p:cNvPr id="19476" name="TextBox 248"/>
          <p:cNvSpPr txBox="1">
            <a:spLocks noChangeArrowheads="1"/>
          </p:cNvSpPr>
          <p:nvPr/>
        </p:nvSpPr>
        <p:spPr bwMode="auto">
          <a:xfrm>
            <a:off x="7259638" y="1654175"/>
            <a:ext cx="6842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Facial nerve</a:t>
            </a:r>
          </a:p>
        </p:txBody>
      </p:sp>
      <p:sp>
        <p:nvSpPr>
          <p:cNvPr id="19477" name="TextBox 249"/>
          <p:cNvSpPr txBox="1">
            <a:spLocks noChangeArrowheads="1"/>
          </p:cNvSpPr>
          <p:nvPr/>
        </p:nvSpPr>
        <p:spPr bwMode="auto">
          <a:xfrm>
            <a:off x="7258050" y="1941513"/>
            <a:ext cx="887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Vestibular nerve</a:t>
            </a:r>
          </a:p>
        </p:txBody>
      </p:sp>
      <p:sp>
        <p:nvSpPr>
          <p:cNvPr id="19478" name="TextBox 250"/>
          <p:cNvSpPr txBox="1">
            <a:spLocks noChangeArrowheads="1"/>
          </p:cNvSpPr>
          <p:nvPr/>
        </p:nvSpPr>
        <p:spPr bwMode="auto">
          <a:xfrm>
            <a:off x="7254875" y="2128838"/>
            <a:ext cx="5857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Vestibular</a:t>
            </a:r>
          </a:p>
          <a:p>
            <a:pPr eaLnBrk="1" hangingPunct="1"/>
            <a:r>
              <a:rPr lang="en-US" altLang="en-US" sz="800" b="1"/>
              <a:t>ganglion</a:t>
            </a:r>
          </a:p>
        </p:txBody>
      </p:sp>
      <p:sp>
        <p:nvSpPr>
          <p:cNvPr id="19479" name="TextBox 252"/>
          <p:cNvSpPr txBox="1">
            <a:spLocks noChangeArrowheads="1"/>
          </p:cNvSpPr>
          <p:nvPr/>
        </p:nvSpPr>
        <p:spPr bwMode="auto">
          <a:xfrm>
            <a:off x="2951163" y="3841750"/>
            <a:ext cx="8223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Temporal bone</a:t>
            </a:r>
          </a:p>
        </p:txBody>
      </p:sp>
      <p:sp>
        <p:nvSpPr>
          <p:cNvPr id="19480" name="TextBox 253"/>
          <p:cNvSpPr txBox="1">
            <a:spLocks noChangeArrowheads="1"/>
          </p:cNvSpPr>
          <p:nvPr/>
        </p:nvSpPr>
        <p:spPr bwMode="auto">
          <a:xfrm>
            <a:off x="2951163" y="4083050"/>
            <a:ext cx="10398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Semicircular ducts:</a:t>
            </a:r>
          </a:p>
        </p:txBody>
      </p:sp>
      <p:sp>
        <p:nvSpPr>
          <p:cNvPr id="19481" name="TextBox 254"/>
          <p:cNvSpPr txBox="1">
            <a:spLocks noChangeArrowheads="1"/>
          </p:cNvSpPr>
          <p:nvPr/>
        </p:nvSpPr>
        <p:spPr bwMode="auto">
          <a:xfrm>
            <a:off x="3041650" y="4217988"/>
            <a:ext cx="4873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Anterior</a:t>
            </a:r>
          </a:p>
        </p:txBody>
      </p:sp>
      <p:sp>
        <p:nvSpPr>
          <p:cNvPr id="19482" name="TextBox 255"/>
          <p:cNvSpPr txBox="1">
            <a:spLocks noChangeArrowheads="1"/>
          </p:cNvSpPr>
          <p:nvPr/>
        </p:nvSpPr>
        <p:spPr bwMode="auto">
          <a:xfrm>
            <a:off x="3060700" y="4573588"/>
            <a:ext cx="539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Posterior</a:t>
            </a:r>
          </a:p>
        </p:txBody>
      </p:sp>
      <p:sp>
        <p:nvSpPr>
          <p:cNvPr id="19483" name="TextBox 256"/>
          <p:cNvSpPr txBox="1">
            <a:spLocks noChangeArrowheads="1"/>
          </p:cNvSpPr>
          <p:nvPr/>
        </p:nvSpPr>
        <p:spPr bwMode="auto">
          <a:xfrm>
            <a:off x="3073400" y="4918075"/>
            <a:ext cx="427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Lateral</a:t>
            </a:r>
          </a:p>
        </p:txBody>
      </p:sp>
      <p:sp>
        <p:nvSpPr>
          <p:cNvPr id="19484" name="TextBox 257"/>
          <p:cNvSpPr txBox="1">
            <a:spLocks noChangeArrowheads="1"/>
          </p:cNvSpPr>
          <p:nvPr/>
        </p:nvSpPr>
        <p:spPr bwMode="auto">
          <a:xfrm>
            <a:off x="2951163" y="5127625"/>
            <a:ext cx="996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Semicircular canal</a:t>
            </a:r>
          </a:p>
        </p:txBody>
      </p:sp>
      <p:sp>
        <p:nvSpPr>
          <p:cNvPr id="19485" name="TextBox 258"/>
          <p:cNvSpPr txBox="1">
            <a:spLocks noChangeArrowheads="1"/>
          </p:cNvSpPr>
          <p:nvPr/>
        </p:nvSpPr>
        <p:spPr bwMode="auto">
          <a:xfrm>
            <a:off x="2946400" y="5305425"/>
            <a:ext cx="4937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Ampulla</a:t>
            </a:r>
          </a:p>
        </p:txBody>
      </p:sp>
      <p:sp>
        <p:nvSpPr>
          <p:cNvPr id="19486" name="TextBox 259"/>
          <p:cNvSpPr txBox="1">
            <a:spLocks noChangeArrowheads="1"/>
          </p:cNvSpPr>
          <p:nvPr/>
        </p:nvSpPr>
        <p:spPr bwMode="auto">
          <a:xfrm>
            <a:off x="2954338" y="5837238"/>
            <a:ext cx="60801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Tympanic</a:t>
            </a:r>
          </a:p>
          <a:p>
            <a:pPr eaLnBrk="1" hangingPunct="1"/>
            <a:r>
              <a:rPr lang="en-US" altLang="en-US" sz="800" b="1"/>
              <a:t>membrane</a:t>
            </a:r>
          </a:p>
        </p:txBody>
      </p:sp>
      <p:sp>
        <p:nvSpPr>
          <p:cNvPr id="19487" name="TextBox 261"/>
          <p:cNvSpPr txBox="1">
            <a:spLocks noChangeArrowheads="1"/>
          </p:cNvSpPr>
          <p:nvPr/>
        </p:nvSpPr>
        <p:spPr bwMode="auto">
          <a:xfrm>
            <a:off x="7262813" y="3700463"/>
            <a:ext cx="8223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Endolymphatic</a:t>
            </a:r>
          </a:p>
          <a:p>
            <a:pPr eaLnBrk="1" hangingPunct="1"/>
            <a:r>
              <a:rPr lang="en-US" altLang="en-US" sz="800" b="1"/>
              <a:t>sac</a:t>
            </a:r>
          </a:p>
        </p:txBody>
      </p:sp>
      <p:sp>
        <p:nvSpPr>
          <p:cNvPr id="19488" name="TextBox 262"/>
          <p:cNvSpPr txBox="1">
            <a:spLocks noChangeArrowheads="1"/>
          </p:cNvSpPr>
          <p:nvPr/>
        </p:nvSpPr>
        <p:spPr bwMode="auto">
          <a:xfrm>
            <a:off x="7272338" y="4010025"/>
            <a:ext cx="6302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Dura mater</a:t>
            </a:r>
          </a:p>
        </p:txBody>
      </p:sp>
      <p:sp>
        <p:nvSpPr>
          <p:cNvPr id="19489" name="TextBox 263"/>
          <p:cNvSpPr txBox="1">
            <a:spLocks noChangeArrowheads="1"/>
          </p:cNvSpPr>
          <p:nvPr/>
        </p:nvSpPr>
        <p:spPr bwMode="auto">
          <a:xfrm>
            <a:off x="7264400" y="4868863"/>
            <a:ext cx="8032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Scala vestibuli</a:t>
            </a:r>
          </a:p>
        </p:txBody>
      </p:sp>
      <p:sp>
        <p:nvSpPr>
          <p:cNvPr id="19490" name="TextBox 264"/>
          <p:cNvSpPr txBox="1">
            <a:spLocks noChangeArrowheads="1"/>
          </p:cNvSpPr>
          <p:nvPr/>
        </p:nvSpPr>
        <p:spPr bwMode="auto">
          <a:xfrm>
            <a:off x="7265988" y="5033963"/>
            <a:ext cx="7794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Scala tympani</a:t>
            </a:r>
          </a:p>
        </p:txBody>
      </p:sp>
      <p:sp>
        <p:nvSpPr>
          <p:cNvPr id="19491" name="TextBox 265"/>
          <p:cNvSpPr txBox="1">
            <a:spLocks noChangeArrowheads="1"/>
          </p:cNvSpPr>
          <p:nvPr/>
        </p:nvSpPr>
        <p:spPr bwMode="auto">
          <a:xfrm>
            <a:off x="7264400" y="5211763"/>
            <a:ext cx="7715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Cochlear duct</a:t>
            </a:r>
          </a:p>
        </p:txBody>
      </p:sp>
      <p:sp>
        <p:nvSpPr>
          <p:cNvPr id="19492" name="TextBox 266"/>
          <p:cNvSpPr txBox="1">
            <a:spLocks noChangeArrowheads="1"/>
          </p:cNvSpPr>
          <p:nvPr/>
        </p:nvSpPr>
        <p:spPr bwMode="auto">
          <a:xfrm>
            <a:off x="7270750" y="5494338"/>
            <a:ext cx="5794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Vestibule:</a:t>
            </a:r>
          </a:p>
        </p:txBody>
      </p:sp>
      <p:sp>
        <p:nvSpPr>
          <p:cNvPr id="19493" name="TextBox 267"/>
          <p:cNvSpPr txBox="1">
            <a:spLocks noChangeArrowheads="1"/>
          </p:cNvSpPr>
          <p:nvPr/>
        </p:nvSpPr>
        <p:spPr bwMode="auto">
          <a:xfrm>
            <a:off x="7353300" y="5630863"/>
            <a:ext cx="47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Saccule</a:t>
            </a:r>
          </a:p>
        </p:txBody>
      </p:sp>
      <p:sp>
        <p:nvSpPr>
          <p:cNvPr id="19494" name="TextBox 268"/>
          <p:cNvSpPr txBox="1">
            <a:spLocks noChangeArrowheads="1"/>
          </p:cNvSpPr>
          <p:nvPr/>
        </p:nvSpPr>
        <p:spPr bwMode="auto">
          <a:xfrm>
            <a:off x="7283450" y="5767388"/>
            <a:ext cx="495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   Utricle</a:t>
            </a:r>
          </a:p>
        </p:txBody>
      </p:sp>
      <p:sp>
        <p:nvSpPr>
          <p:cNvPr id="19495" name="TextBox 271"/>
          <p:cNvSpPr txBox="1">
            <a:spLocks noChangeArrowheads="1"/>
          </p:cNvSpPr>
          <p:nvPr/>
        </p:nvSpPr>
        <p:spPr bwMode="auto">
          <a:xfrm>
            <a:off x="5451475" y="6164263"/>
            <a:ext cx="81756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Stapes</a:t>
            </a:r>
          </a:p>
          <a:p>
            <a:pPr eaLnBrk="1" hangingPunct="1"/>
            <a:r>
              <a:rPr lang="en-US" altLang="en-US" sz="800" b="1"/>
              <a:t>in oval window</a:t>
            </a:r>
          </a:p>
        </p:txBody>
      </p:sp>
      <p:sp>
        <p:nvSpPr>
          <p:cNvPr id="19496" name="TextBox 272"/>
          <p:cNvSpPr txBox="1">
            <a:spLocks noChangeArrowheads="1"/>
          </p:cNvSpPr>
          <p:nvPr/>
        </p:nvSpPr>
        <p:spPr bwMode="auto">
          <a:xfrm>
            <a:off x="6491288" y="6151563"/>
            <a:ext cx="16351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Secondary tympanic membrane</a:t>
            </a:r>
          </a:p>
          <a:p>
            <a:pPr eaLnBrk="1" hangingPunct="1"/>
            <a:r>
              <a:rPr lang="en-US" altLang="en-US" sz="800" b="1"/>
              <a:t>in round window</a:t>
            </a:r>
          </a:p>
        </p:txBody>
      </p:sp>
      <p:sp>
        <p:nvSpPr>
          <p:cNvPr id="19497" name="TextBox 276"/>
          <p:cNvSpPr txBox="1">
            <a:spLocks noChangeArrowheads="1"/>
          </p:cNvSpPr>
          <p:nvPr/>
        </p:nvSpPr>
        <p:spPr bwMode="auto">
          <a:xfrm>
            <a:off x="4002088" y="6342063"/>
            <a:ext cx="217487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(c)</a:t>
            </a:r>
          </a:p>
        </p:txBody>
      </p:sp>
      <p:sp>
        <p:nvSpPr>
          <p:cNvPr id="19498" name="TextBox 251"/>
          <p:cNvSpPr txBox="1">
            <a:spLocks noChangeArrowheads="1"/>
          </p:cNvSpPr>
          <p:nvPr/>
        </p:nvSpPr>
        <p:spPr bwMode="auto">
          <a:xfrm>
            <a:off x="7254875" y="2759075"/>
            <a:ext cx="8223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Endolymphatic</a:t>
            </a:r>
          </a:p>
          <a:p>
            <a:pPr eaLnBrk="1" hangingPunct="1"/>
            <a:r>
              <a:rPr lang="en-US" altLang="en-US" sz="800" b="1"/>
              <a:t>sac</a:t>
            </a:r>
          </a:p>
        </p:txBody>
      </p:sp>
      <p:sp>
        <p:nvSpPr>
          <p:cNvPr id="19499" name="Rectangle 5"/>
          <p:cNvSpPr>
            <a:spLocks noChangeArrowheads="1"/>
          </p:cNvSpPr>
          <p:nvPr/>
        </p:nvSpPr>
        <p:spPr bwMode="auto">
          <a:xfrm>
            <a:off x="628650" y="333375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9500" name="Rectangle 1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16.12</a:t>
            </a:r>
          </a:p>
        </p:txBody>
      </p:sp>
      <p:sp>
        <p:nvSpPr>
          <p:cNvPr id="19501" name="Line 54"/>
          <p:cNvSpPr>
            <a:spLocks noChangeShapeType="1"/>
          </p:cNvSpPr>
          <p:nvPr/>
        </p:nvSpPr>
        <p:spPr bwMode="auto">
          <a:xfrm>
            <a:off x="5995988" y="1136650"/>
            <a:ext cx="12255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2" name="Line 55"/>
          <p:cNvSpPr>
            <a:spLocks noChangeShapeType="1"/>
          </p:cNvSpPr>
          <p:nvPr/>
        </p:nvSpPr>
        <p:spPr bwMode="auto">
          <a:xfrm>
            <a:off x="5964238" y="1279525"/>
            <a:ext cx="12287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3" name="Freeform 56"/>
          <p:cNvSpPr>
            <a:spLocks/>
          </p:cNvSpPr>
          <p:nvPr/>
        </p:nvSpPr>
        <p:spPr bwMode="auto">
          <a:xfrm>
            <a:off x="3821113" y="1922463"/>
            <a:ext cx="620712" cy="374650"/>
          </a:xfrm>
          <a:custGeom>
            <a:avLst/>
            <a:gdLst>
              <a:gd name="T0" fmla="*/ 0 w 391"/>
              <a:gd name="T1" fmla="*/ 2147483647 h 236"/>
              <a:gd name="T2" fmla="*/ 2147483647 w 391"/>
              <a:gd name="T3" fmla="*/ 2147483647 h 236"/>
              <a:gd name="T4" fmla="*/ 2147483647 w 391"/>
              <a:gd name="T5" fmla="*/ 0 h 236"/>
              <a:gd name="T6" fmla="*/ 0 60000 65536"/>
              <a:gd name="T7" fmla="*/ 0 60000 65536"/>
              <a:gd name="T8" fmla="*/ 0 60000 65536"/>
              <a:gd name="T9" fmla="*/ 0 w 391"/>
              <a:gd name="T10" fmla="*/ 0 h 236"/>
              <a:gd name="T11" fmla="*/ 391 w 391"/>
              <a:gd name="T12" fmla="*/ 236 h 2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1" h="236">
                <a:moveTo>
                  <a:pt x="0" y="236"/>
                </a:moveTo>
                <a:lnTo>
                  <a:pt x="237" y="236"/>
                </a:lnTo>
                <a:lnTo>
                  <a:pt x="391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4" name="Freeform 58"/>
          <p:cNvSpPr>
            <a:spLocks/>
          </p:cNvSpPr>
          <p:nvPr/>
        </p:nvSpPr>
        <p:spPr bwMode="auto">
          <a:xfrm>
            <a:off x="3771900" y="1562100"/>
            <a:ext cx="1055688" cy="155575"/>
          </a:xfrm>
          <a:custGeom>
            <a:avLst/>
            <a:gdLst>
              <a:gd name="T0" fmla="*/ 0 w 666"/>
              <a:gd name="T1" fmla="*/ 0 h 98"/>
              <a:gd name="T2" fmla="*/ 2147483647 w 666"/>
              <a:gd name="T3" fmla="*/ 0 h 98"/>
              <a:gd name="T4" fmla="*/ 2147483647 w 666"/>
              <a:gd name="T5" fmla="*/ 2147483647 h 98"/>
              <a:gd name="T6" fmla="*/ 0 60000 65536"/>
              <a:gd name="T7" fmla="*/ 0 60000 65536"/>
              <a:gd name="T8" fmla="*/ 0 60000 65536"/>
              <a:gd name="T9" fmla="*/ 0 w 666"/>
              <a:gd name="T10" fmla="*/ 0 h 98"/>
              <a:gd name="T11" fmla="*/ 666 w 666"/>
              <a:gd name="T12" fmla="*/ 98 h 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6" h="98">
                <a:moveTo>
                  <a:pt x="0" y="0"/>
                </a:moveTo>
                <a:lnTo>
                  <a:pt x="264" y="0"/>
                </a:lnTo>
                <a:lnTo>
                  <a:pt x="666" y="9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5" name="Freeform 59"/>
          <p:cNvSpPr>
            <a:spLocks/>
          </p:cNvSpPr>
          <p:nvPr/>
        </p:nvSpPr>
        <p:spPr bwMode="auto">
          <a:xfrm>
            <a:off x="3705225" y="1282700"/>
            <a:ext cx="1433513" cy="311150"/>
          </a:xfrm>
          <a:custGeom>
            <a:avLst/>
            <a:gdLst>
              <a:gd name="T0" fmla="*/ 0 w 904"/>
              <a:gd name="T1" fmla="*/ 0 h 196"/>
              <a:gd name="T2" fmla="*/ 2147483647 w 904"/>
              <a:gd name="T3" fmla="*/ 0 h 196"/>
              <a:gd name="T4" fmla="*/ 2147483647 w 904"/>
              <a:gd name="T5" fmla="*/ 2147483647 h 196"/>
              <a:gd name="T6" fmla="*/ 0 60000 65536"/>
              <a:gd name="T7" fmla="*/ 0 60000 65536"/>
              <a:gd name="T8" fmla="*/ 0 60000 65536"/>
              <a:gd name="T9" fmla="*/ 0 w 904"/>
              <a:gd name="T10" fmla="*/ 0 h 196"/>
              <a:gd name="T11" fmla="*/ 904 w 904"/>
              <a:gd name="T12" fmla="*/ 196 h 1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4" h="196">
                <a:moveTo>
                  <a:pt x="0" y="0"/>
                </a:moveTo>
                <a:lnTo>
                  <a:pt x="600" y="0"/>
                </a:lnTo>
                <a:lnTo>
                  <a:pt x="904" y="19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6" name="Freeform 60"/>
          <p:cNvSpPr>
            <a:spLocks/>
          </p:cNvSpPr>
          <p:nvPr/>
        </p:nvSpPr>
        <p:spPr bwMode="auto">
          <a:xfrm>
            <a:off x="3786188" y="1104900"/>
            <a:ext cx="1652587" cy="422275"/>
          </a:xfrm>
          <a:custGeom>
            <a:avLst/>
            <a:gdLst>
              <a:gd name="T0" fmla="*/ 0 w 1042"/>
              <a:gd name="T1" fmla="*/ 0 h 266"/>
              <a:gd name="T2" fmla="*/ 2147483647 w 1042"/>
              <a:gd name="T3" fmla="*/ 0 h 266"/>
              <a:gd name="T4" fmla="*/ 2147483647 w 1042"/>
              <a:gd name="T5" fmla="*/ 2147483647 h 266"/>
              <a:gd name="T6" fmla="*/ 0 60000 65536"/>
              <a:gd name="T7" fmla="*/ 0 60000 65536"/>
              <a:gd name="T8" fmla="*/ 0 60000 65536"/>
              <a:gd name="T9" fmla="*/ 0 w 1042"/>
              <a:gd name="T10" fmla="*/ 0 h 266"/>
              <a:gd name="T11" fmla="*/ 1042 w 1042"/>
              <a:gd name="T12" fmla="*/ 266 h 2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2" h="266">
                <a:moveTo>
                  <a:pt x="0" y="0"/>
                </a:moveTo>
                <a:lnTo>
                  <a:pt x="653" y="0"/>
                </a:lnTo>
                <a:lnTo>
                  <a:pt x="1042" y="26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7" name="Line 61"/>
          <p:cNvSpPr>
            <a:spLocks noChangeShapeType="1"/>
          </p:cNvSpPr>
          <p:nvPr/>
        </p:nvSpPr>
        <p:spPr bwMode="auto">
          <a:xfrm>
            <a:off x="6019800" y="2816225"/>
            <a:ext cx="121443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8" name="Freeform 62"/>
          <p:cNvSpPr>
            <a:spLocks/>
          </p:cNvSpPr>
          <p:nvPr/>
        </p:nvSpPr>
        <p:spPr bwMode="auto">
          <a:xfrm>
            <a:off x="6862763" y="1824038"/>
            <a:ext cx="358775" cy="177800"/>
          </a:xfrm>
          <a:custGeom>
            <a:avLst/>
            <a:gdLst>
              <a:gd name="T0" fmla="*/ 0 w 226"/>
              <a:gd name="T1" fmla="*/ 0 h 112"/>
              <a:gd name="T2" fmla="*/ 2147483647 w 226"/>
              <a:gd name="T3" fmla="*/ 2147483647 h 112"/>
              <a:gd name="T4" fmla="*/ 2147483647 w 226"/>
              <a:gd name="T5" fmla="*/ 2147483647 h 112"/>
              <a:gd name="T6" fmla="*/ 0 60000 65536"/>
              <a:gd name="T7" fmla="*/ 0 60000 65536"/>
              <a:gd name="T8" fmla="*/ 0 60000 65536"/>
              <a:gd name="T9" fmla="*/ 0 w 226"/>
              <a:gd name="T10" fmla="*/ 0 h 112"/>
              <a:gd name="T11" fmla="*/ 226 w 226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" h="112">
                <a:moveTo>
                  <a:pt x="0" y="0"/>
                </a:moveTo>
                <a:lnTo>
                  <a:pt x="142" y="112"/>
                </a:lnTo>
                <a:lnTo>
                  <a:pt x="226" y="11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9" name="Freeform 63"/>
          <p:cNvSpPr>
            <a:spLocks/>
          </p:cNvSpPr>
          <p:nvPr/>
        </p:nvSpPr>
        <p:spPr bwMode="auto">
          <a:xfrm>
            <a:off x="6042025" y="1722438"/>
            <a:ext cx="1179513" cy="473075"/>
          </a:xfrm>
          <a:custGeom>
            <a:avLst/>
            <a:gdLst>
              <a:gd name="T0" fmla="*/ 0 w 743"/>
              <a:gd name="T1" fmla="*/ 0 h 298"/>
              <a:gd name="T2" fmla="*/ 2147483647 w 743"/>
              <a:gd name="T3" fmla="*/ 2147483647 h 298"/>
              <a:gd name="T4" fmla="*/ 2147483647 w 743"/>
              <a:gd name="T5" fmla="*/ 2147483647 h 298"/>
              <a:gd name="T6" fmla="*/ 0 60000 65536"/>
              <a:gd name="T7" fmla="*/ 0 60000 65536"/>
              <a:gd name="T8" fmla="*/ 0 60000 65536"/>
              <a:gd name="T9" fmla="*/ 0 w 743"/>
              <a:gd name="T10" fmla="*/ 0 h 298"/>
              <a:gd name="T11" fmla="*/ 743 w 743"/>
              <a:gd name="T12" fmla="*/ 298 h 2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3" h="298">
                <a:moveTo>
                  <a:pt x="0" y="0"/>
                </a:moveTo>
                <a:lnTo>
                  <a:pt x="659" y="298"/>
                </a:lnTo>
                <a:lnTo>
                  <a:pt x="743" y="29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0" name="Freeform 64"/>
          <p:cNvSpPr>
            <a:spLocks/>
          </p:cNvSpPr>
          <p:nvPr/>
        </p:nvSpPr>
        <p:spPr bwMode="auto">
          <a:xfrm>
            <a:off x="6919913" y="1554163"/>
            <a:ext cx="301625" cy="93662"/>
          </a:xfrm>
          <a:custGeom>
            <a:avLst/>
            <a:gdLst>
              <a:gd name="T0" fmla="*/ 0 w 190"/>
              <a:gd name="T1" fmla="*/ 2147483647 h 59"/>
              <a:gd name="T2" fmla="*/ 2147483647 w 190"/>
              <a:gd name="T3" fmla="*/ 0 h 59"/>
              <a:gd name="T4" fmla="*/ 2147483647 w 190"/>
              <a:gd name="T5" fmla="*/ 0 h 59"/>
              <a:gd name="T6" fmla="*/ 0 60000 65536"/>
              <a:gd name="T7" fmla="*/ 0 60000 65536"/>
              <a:gd name="T8" fmla="*/ 0 60000 65536"/>
              <a:gd name="T9" fmla="*/ 0 w 190"/>
              <a:gd name="T10" fmla="*/ 0 h 59"/>
              <a:gd name="T11" fmla="*/ 190 w 190"/>
              <a:gd name="T12" fmla="*/ 59 h 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" h="59">
                <a:moveTo>
                  <a:pt x="0" y="59"/>
                </a:moveTo>
                <a:lnTo>
                  <a:pt x="106" y="0"/>
                </a:lnTo>
                <a:lnTo>
                  <a:pt x="19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1" name="Line 65"/>
          <p:cNvSpPr>
            <a:spLocks noChangeShapeType="1"/>
          </p:cNvSpPr>
          <p:nvPr/>
        </p:nvSpPr>
        <p:spPr bwMode="auto">
          <a:xfrm>
            <a:off x="4191000" y="1562100"/>
            <a:ext cx="70167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2" name="Freeform 66"/>
          <p:cNvSpPr>
            <a:spLocks/>
          </p:cNvSpPr>
          <p:nvPr/>
        </p:nvSpPr>
        <p:spPr bwMode="auto">
          <a:xfrm>
            <a:off x="3779838" y="2330450"/>
            <a:ext cx="669925" cy="93663"/>
          </a:xfrm>
          <a:custGeom>
            <a:avLst/>
            <a:gdLst>
              <a:gd name="T0" fmla="*/ 0 w 422"/>
              <a:gd name="T1" fmla="*/ 2147483647 h 59"/>
              <a:gd name="T2" fmla="*/ 2147483647 w 422"/>
              <a:gd name="T3" fmla="*/ 2147483647 h 59"/>
              <a:gd name="T4" fmla="*/ 2147483647 w 422"/>
              <a:gd name="T5" fmla="*/ 0 h 59"/>
              <a:gd name="T6" fmla="*/ 0 60000 65536"/>
              <a:gd name="T7" fmla="*/ 0 60000 65536"/>
              <a:gd name="T8" fmla="*/ 0 60000 65536"/>
              <a:gd name="T9" fmla="*/ 0 w 422"/>
              <a:gd name="T10" fmla="*/ 0 h 59"/>
              <a:gd name="T11" fmla="*/ 422 w 422"/>
              <a:gd name="T12" fmla="*/ 59 h 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59">
                <a:moveTo>
                  <a:pt x="0" y="59"/>
                </a:moveTo>
                <a:lnTo>
                  <a:pt x="265" y="59"/>
                </a:lnTo>
                <a:lnTo>
                  <a:pt x="422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3" name="Line 67"/>
          <p:cNvSpPr>
            <a:spLocks noChangeShapeType="1"/>
          </p:cNvSpPr>
          <p:nvPr/>
        </p:nvSpPr>
        <p:spPr bwMode="auto">
          <a:xfrm>
            <a:off x="3886200" y="2587625"/>
            <a:ext cx="80486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4" name="Line 68"/>
          <p:cNvSpPr>
            <a:spLocks noChangeShapeType="1"/>
          </p:cNvSpPr>
          <p:nvPr/>
        </p:nvSpPr>
        <p:spPr bwMode="auto">
          <a:xfrm>
            <a:off x="6915150" y="1712913"/>
            <a:ext cx="293688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5" name="Freeform 69"/>
          <p:cNvSpPr>
            <a:spLocks/>
          </p:cNvSpPr>
          <p:nvPr/>
        </p:nvSpPr>
        <p:spPr bwMode="auto">
          <a:xfrm>
            <a:off x="1338263" y="1947863"/>
            <a:ext cx="890587" cy="452437"/>
          </a:xfrm>
          <a:custGeom>
            <a:avLst/>
            <a:gdLst>
              <a:gd name="T0" fmla="*/ 0 w 561"/>
              <a:gd name="T1" fmla="*/ 2147483647 h 285"/>
              <a:gd name="T2" fmla="*/ 2147483647 w 561"/>
              <a:gd name="T3" fmla="*/ 2147483647 h 285"/>
              <a:gd name="T4" fmla="*/ 2147483647 w 561"/>
              <a:gd name="T5" fmla="*/ 0 h 285"/>
              <a:gd name="T6" fmla="*/ 0 60000 65536"/>
              <a:gd name="T7" fmla="*/ 0 60000 65536"/>
              <a:gd name="T8" fmla="*/ 0 60000 65536"/>
              <a:gd name="T9" fmla="*/ 0 w 561"/>
              <a:gd name="T10" fmla="*/ 0 h 285"/>
              <a:gd name="T11" fmla="*/ 561 w 561"/>
              <a:gd name="T12" fmla="*/ 285 h 2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1" h="285">
                <a:moveTo>
                  <a:pt x="0" y="285"/>
                </a:moveTo>
                <a:lnTo>
                  <a:pt x="477" y="285"/>
                </a:lnTo>
                <a:lnTo>
                  <a:pt x="561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6" name="Line 54"/>
          <p:cNvSpPr>
            <a:spLocks noChangeShapeType="1"/>
          </p:cNvSpPr>
          <p:nvPr/>
        </p:nvSpPr>
        <p:spPr bwMode="auto">
          <a:xfrm>
            <a:off x="5995988" y="1136650"/>
            <a:ext cx="12255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7" name="Line 55"/>
          <p:cNvSpPr>
            <a:spLocks noChangeShapeType="1"/>
          </p:cNvSpPr>
          <p:nvPr/>
        </p:nvSpPr>
        <p:spPr bwMode="auto">
          <a:xfrm>
            <a:off x="5964238" y="1279525"/>
            <a:ext cx="12287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8" name="Freeform 56"/>
          <p:cNvSpPr>
            <a:spLocks/>
          </p:cNvSpPr>
          <p:nvPr/>
        </p:nvSpPr>
        <p:spPr bwMode="auto">
          <a:xfrm>
            <a:off x="3821113" y="1922463"/>
            <a:ext cx="620712" cy="374650"/>
          </a:xfrm>
          <a:custGeom>
            <a:avLst/>
            <a:gdLst>
              <a:gd name="T0" fmla="*/ 0 w 391"/>
              <a:gd name="T1" fmla="*/ 2147483647 h 236"/>
              <a:gd name="T2" fmla="*/ 2147483647 w 391"/>
              <a:gd name="T3" fmla="*/ 2147483647 h 236"/>
              <a:gd name="T4" fmla="*/ 2147483647 w 391"/>
              <a:gd name="T5" fmla="*/ 0 h 236"/>
              <a:gd name="T6" fmla="*/ 0 60000 65536"/>
              <a:gd name="T7" fmla="*/ 0 60000 65536"/>
              <a:gd name="T8" fmla="*/ 0 60000 65536"/>
              <a:gd name="T9" fmla="*/ 0 w 391"/>
              <a:gd name="T10" fmla="*/ 0 h 236"/>
              <a:gd name="T11" fmla="*/ 391 w 391"/>
              <a:gd name="T12" fmla="*/ 236 h 2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1" h="236">
                <a:moveTo>
                  <a:pt x="0" y="236"/>
                </a:moveTo>
                <a:lnTo>
                  <a:pt x="237" y="236"/>
                </a:lnTo>
                <a:lnTo>
                  <a:pt x="391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9" name="Freeform 58"/>
          <p:cNvSpPr>
            <a:spLocks/>
          </p:cNvSpPr>
          <p:nvPr/>
        </p:nvSpPr>
        <p:spPr bwMode="auto">
          <a:xfrm>
            <a:off x="3771900" y="1562100"/>
            <a:ext cx="1055688" cy="155575"/>
          </a:xfrm>
          <a:custGeom>
            <a:avLst/>
            <a:gdLst>
              <a:gd name="T0" fmla="*/ 0 w 666"/>
              <a:gd name="T1" fmla="*/ 0 h 98"/>
              <a:gd name="T2" fmla="*/ 2147483647 w 666"/>
              <a:gd name="T3" fmla="*/ 0 h 98"/>
              <a:gd name="T4" fmla="*/ 2147483647 w 666"/>
              <a:gd name="T5" fmla="*/ 2147483647 h 98"/>
              <a:gd name="T6" fmla="*/ 0 60000 65536"/>
              <a:gd name="T7" fmla="*/ 0 60000 65536"/>
              <a:gd name="T8" fmla="*/ 0 60000 65536"/>
              <a:gd name="T9" fmla="*/ 0 w 666"/>
              <a:gd name="T10" fmla="*/ 0 h 98"/>
              <a:gd name="T11" fmla="*/ 666 w 666"/>
              <a:gd name="T12" fmla="*/ 98 h 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6" h="98">
                <a:moveTo>
                  <a:pt x="0" y="0"/>
                </a:moveTo>
                <a:lnTo>
                  <a:pt x="264" y="0"/>
                </a:lnTo>
                <a:lnTo>
                  <a:pt x="666" y="9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0" name="Freeform 59"/>
          <p:cNvSpPr>
            <a:spLocks/>
          </p:cNvSpPr>
          <p:nvPr/>
        </p:nvSpPr>
        <p:spPr bwMode="auto">
          <a:xfrm>
            <a:off x="3705225" y="1282700"/>
            <a:ext cx="1433513" cy="311150"/>
          </a:xfrm>
          <a:custGeom>
            <a:avLst/>
            <a:gdLst>
              <a:gd name="T0" fmla="*/ 0 w 904"/>
              <a:gd name="T1" fmla="*/ 0 h 196"/>
              <a:gd name="T2" fmla="*/ 2147483647 w 904"/>
              <a:gd name="T3" fmla="*/ 0 h 196"/>
              <a:gd name="T4" fmla="*/ 2147483647 w 904"/>
              <a:gd name="T5" fmla="*/ 2147483647 h 196"/>
              <a:gd name="T6" fmla="*/ 0 60000 65536"/>
              <a:gd name="T7" fmla="*/ 0 60000 65536"/>
              <a:gd name="T8" fmla="*/ 0 60000 65536"/>
              <a:gd name="T9" fmla="*/ 0 w 904"/>
              <a:gd name="T10" fmla="*/ 0 h 196"/>
              <a:gd name="T11" fmla="*/ 904 w 904"/>
              <a:gd name="T12" fmla="*/ 196 h 1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4" h="196">
                <a:moveTo>
                  <a:pt x="0" y="0"/>
                </a:moveTo>
                <a:lnTo>
                  <a:pt x="600" y="0"/>
                </a:lnTo>
                <a:lnTo>
                  <a:pt x="904" y="19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1" name="Freeform 60"/>
          <p:cNvSpPr>
            <a:spLocks/>
          </p:cNvSpPr>
          <p:nvPr/>
        </p:nvSpPr>
        <p:spPr bwMode="auto">
          <a:xfrm>
            <a:off x="3786188" y="1104900"/>
            <a:ext cx="1652587" cy="422275"/>
          </a:xfrm>
          <a:custGeom>
            <a:avLst/>
            <a:gdLst>
              <a:gd name="T0" fmla="*/ 0 w 1042"/>
              <a:gd name="T1" fmla="*/ 0 h 266"/>
              <a:gd name="T2" fmla="*/ 2147483647 w 1042"/>
              <a:gd name="T3" fmla="*/ 0 h 266"/>
              <a:gd name="T4" fmla="*/ 2147483647 w 1042"/>
              <a:gd name="T5" fmla="*/ 2147483647 h 266"/>
              <a:gd name="T6" fmla="*/ 0 60000 65536"/>
              <a:gd name="T7" fmla="*/ 0 60000 65536"/>
              <a:gd name="T8" fmla="*/ 0 60000 65536"/>
              <a:gd name="T9" fmla="*/ 0 w 1042"/>
              <a:gd name="T10" fmla="*/ 0 h 266"/>
              <a:gd name="T11" fmla="*/ 1042 w 1042"/>
              <a:gd name="T12" fmla="*/ 266 h 2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2" h="266">
                <a:moveTo>
                  <a:pt x="0" y="0"/>
                </a:moveTo>
                <a:lnTo>
                  <a:pt x="653" y="0"/>
                </a:lnTo>
                <a:lnTo>
                  <a:pt x="1042" y="26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2" name="Line 61"/>
          <p:cNvSpPr>
            <a:spLocks noChangeShapeType="1"/>
          </p:cNvSpPr>
          <p:nvPr/>
        </p:nvSpPr>
        <p:spPr bwMode="auto">
          <a:xfrm>
            <a:off x="6019800" y="2816225"/>
            <a:ext cx="12144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3" name="Freeform 62"/>
          <p:cNvSpPr>
            <a:spLocks/>
          </p:cNvSpPr>
          <p:nvPr/>
        </p:nvSpPr>
        <p:spPr bwMode="auto">
          <a:xfrm>
            <a:off x="6862763" y="1824038"/>
            <a:ext cx="358775" cy="177800"/>
          </a:xfrm>
          <a:custGeom>
            <a:avLst/>
            <a:gdLst>
              <a:gd name="T0" fmla="*/ 0 w 226"/>
              <a:gd name="T1" fmla="*/ 0 h 112"/>
              <a:gd name="T2" fmla="*/ 2147483647 w 226"/>
              <a:gd name="T3" fmla="*/ 2147483647 h 112"/>
              <a:gd name="T4" fmla="*/ 2147483647 w 226"/>
              <a:gd name="T5" fmla="*/ 2147483647 h 112"/>
              <a:gd name="T6" fmla="*/ 0 60000 65536"/>
              <a:gd name="T7" fmla="*/ 0 60000 65536"/>
              <a:gd name="T8" fmla="*/ 0 60000 65536"/>
              <a:gd name="T9" fmla="*/ 0 w 226"/>
              <a:gd name="T10" fmla="*/ 0 h 112"/>
              <a:gd name="T11" fmla="*/ 226 w 226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6" h="112">
                <a:moveTo>
                  <a:pt x="0" y="0"/>
                </a:moveTo>
                <a:lnTo>
                  <a:pt x="142" y="112"/>
                </a:lnTo>
                <a:lnTo>
                  <a:pt x="226" y="11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4" name="Freeform 63"/>
          <p:cNvSpPr>
            <a:spLocks/>
          </p:cNvSpPr>
          <p:nvPr/>
        </p:nvSpPr>
        <p:spPr bwMode="auto">
          <a:xfrm>
            <a:off x="6042025" y="1722438"/>
            <a:ext cx="1179513" cy="473075"/>
          </a:xfrm>
          <a:custGeom>
            <a:avLst/>
            <a:gdLst>
              <a:gd name="T0" fmla="*/ 0 w 743"/>
              <a:gd name="T1" fmla="*/ 0 h 298"/>
              <a:gd name="T2" fmla="*/ 2147483647 w 743"/>
              <a:gd name="T3" fmla="*/ 2147483647 h 298"/>
              <a:gd name="T4" fmla="*/ 2147483647 w 743"/>
              <a:gd name="T5" fmla="*/ 2147483647 h 298"/>
              <a:gd name="T6" fmla="*/ 0 60000 65536"/>
              <a:gd name="T7" fmla="*/ 0 60000 65536"/>
              <a:gd name="T8" fmla="*/ 0 60000 65536"/>
              <a:gd name="T9" fmla="*/ 0 w 743"/>
              <a:gd name="T10" fmla="*/ 0 h 298"/>
              <a:gd name="T11" fmla="*/ 743 w 743"/>
              <a:gd name="T12" fmla="*/ 298 h 2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3" h="298">
                <a:moveTo>
                  <a:pt x="0" y="0"/>
                </a:moveTo>
                <a:lnTo>
                  <a:pt x="659" y="298"/>
                </a:lnTo>
                <a:lnTo>
                  <a:pt x="743" y="29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5" name="Freeform 64"/>
          <p:cNvSpPr>
            <a:spLocks/>
          </p:cNvSpPr>
          <p:nvPr/>
        </p:nvSpPr>
        <p:spPr bwMode="auto">
          <a:xfrm>
            <a:off x="6919913" y="1554163"/>
            <a:ext cx="301625" cy="93662"/>
          </a:xfrm>
          <a:custGeom>
            <a:avLst/>
            <a:gdLst>
              <a:gd name="T0" fmla="*/ 0 w 190"/>
              <a:gd name="T1" fmla="*/ 2147483647 h 59"/>
              <a:gd name="T2" fmla="*/ 2147483647 w 190"/>
              <a:gd name="T3" fmla="*/ 0 h 59"/>
              <a:gd name="T4" fmla="*/ 2147483647 w 190"/>
              <a:gd name="T5" fmla="*/ 0 h 59"/>
              <a:gd name="T6" fmla="*/ 0 60000 65536"/>
              <a:gd name="T7" fmla="*/ 0 60000 65536"/>
              <a:gd name="T8" fmla="*/ 0 60000 65536"/>
              <a:gd name="T9" fmla="*/ 0 w 190"/>
              <a:gd name="T10" fmla="*/ 0 h 59"/>
              <a:gd name="T11" fmla="*/ 190 w 190"/>
              <a:gd name="T12" fmla="*/ 59 h 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" h="59">
                <a:moveTo>
                  <a:pt x="0" y="59"/>
                </a:moveTo>
                <a:lnTo>
                  <a:pt x="106" y="0"/>
                </a:lnTo>
                <a:lnTo>
                  <a:pt x="19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6" name="Line 65"/>
          <p:cNvSpPr>
            <a:spLocks noChangeShapeType="1"/>
          </p:cNvSpPr>
          <p:nvPr/>
        </p:nvSpPr>
        <p:spPr bwMode="auto">
          <a:xfrm>
            <a:off x="4191000" y="1562100"/>
            <a:ext cx="7016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7" name="Freeform 66"/>
          <p:cNvSpPr>
            <a:spLocks/>
          </p:cNvSpPr>
          <p:nvPr/>
        </p:nvSpPr>
        <p:spPr bwMode="auto">
          <a:xfrm>
            <a:off x="3779838" y="2330450"/>
            <a:ext cx="669925" cy="93663"/>
          </a:xfrm>
          <a:custGeom>
            <a:avLst/>
            <a:gdLst>
              <a:gd name="T0" fmla="*/ 0 w 422"/>
              <a:gd name="T1" fmla="*/ 2147483647 h 59"/>
              <a:gd name="T2" fmla="*/ 2147483647 w 422"/>
              <a:gd name="T3" fmla="*/ 2147483647 h 59"/>
              <a:gd name="T4" fmla="*/ 2147483647 w 422"/>
              <a:gd name="T5" fmla="*/ 0 h 59"/>
              <a:gd name="T6" fmla="*/ 0 60000 65536"/>
              <a:gd name="T7" fmla="*/ 0 60000 65536"/>
              <a:gd name="T8" fmla="*/ 0 60000 65536"/>
              <a:gd name="T9" fmla="*/ 0 w 422"/>
              <a:gd name="T10" fmla="*/ 0 h 59"/>
              <a:gd name="T11" fmla="*/ 422 w 422"/>
              <a:gd name="T12" fmla="*/ 59 h 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" h="59">
                <a:moveTo>
                  <a:pt x="0" y="59"/>
                </a:moveTo>
                <a:lnTo>
                  <a:pt x="265" y="59"/>
                </a:lnTo>
                <a:lnTo>
                  <a:pt x="422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8" name="Line 67"/>
          <p:cNvSpPr>
            <a:spLocks noChangeShapeType="1"/>
          </p:cNvSpPr>
          <p:nvPr/>
        </p:nvSpPr>
        <p:spPr bwMode="auto">
          <a:xfrm>
            <a:off x="3886200" y="2587625"/>
            <a:ext cx="80486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9" name="Line 68"/>
          <p:cNvSpPr>
            <a:spLocks noChangeShapeType="1"/>
          </p:cNvSpPr>
          <p:nvPr/>
        </p:nvSpPr>
        <p:spPr bwMode="auto">
          <a:xfrm>
            <a:off x="6915150" y="1712913"/>
            <a:ext cx="2936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0" name="Freeform 69"/>
          <p:cNvSpPr>
            <a:spLocks/>
          </p:cNvSpPr>
          <p:nvPr/>
        </p:nvSpPr>
        <p:spPr bwMode="auto">
          <a:xfrm>
            <a:off x="1338263" y="1947863"/>
            <a:ext cx="890587" cy="452437"/>
          </a:xfrm>
          <a:custGeom>
            <a:avLst/>
            <a:gdLst>
              <a:gd name="T0" fmla="*/ 0 w 561"/>
              <a:gd name="T1" fmla="*/ 2147483647 h 285"/>
              <a:gd name="T2" fmla="*/ 2147483647 w 561"/>
              <a:gd name="T3" fmla="*/ 2147483647 h 285"/>
              <a:gd name="T4" fmla="*/ 2147483647 w 561"/>
              <a:gd name="T5" fmla="*/ 0 h 285"/>
              <a:gd name="T6" fmla="*/ 0 60000 65536"/>
              <a:gd name="T7" fmla="*/ 0 60000 65536"/>
              <a:gd name="T8" fmla="*/ 0 60000 65536"/>
              <a:gd name="T9" fmla="*/ 0 w 561"/>
              <a:gd name="T10" fmla="*/ 0 h 285"/>
              <a:gd name="T11" fmla="*/ 561 w 561"/>
              <a:gd name="T12" fmla="*/ 285 h 2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1" h="285">
                <a:moveTo>
                  <a:pt x="0" y="285"/>
                </a:moveTo>
                <a:lnTo>
                  <a:pt x="477" y="285"/>
                </a:lnTo>
                <a:lnTo>
                  <a:pt x="561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1" name="Line 39"/>
          <p:cNvSpPr>
            <a:spLocks noChangeShapeType="1"/>
          </p:cNvSpPr>
          <p:nvPr/>
        </p:nvSpPr>
        <p:spPr bwMode="auto">
          <a:xfrm>
            <a:off x="5730875" y="3776663"/>
            <a:ext cx="151130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2" name="Line 40"/>
          <p:cNvSpPr>
            <a:spLocks noChangeShapeType="1"/>
          </p:cNvSpPr>
          <p:nvPr/>
        </p:nvSpPr>
        <p:spPr bwMode="auto">
          <a:xfrm>
            <a:off x="6691313" y="4076700"/>
            <a:ext cx="5397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3" name="Line 41"/>
          <p:cNvSpPr>
            <a:spLocks noChangeShapeType="1"/>
          </p:cNvSpPr>
          <p:nvPr/>
        </p:nvSpPr>
        <p:spPr bwMode="auto">
          <a:xfrm>
            <a:off x="6767513" y="5099050"/>
            <a:ext cx="442912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4" name="Line 42"/>
          <p:cNvSpPr>
            <a:spLocks noChangeShapeType="1"/>
          </p:cNvSpPr>
          <p:nvPr/>
        </p:nvSpPr>
        <p:spPr bwMode="auto">
          <a:xfrm>
            <a:off x="6605588" y="4938713"/>
            <a:ext cx="608012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5" name="Freeform 43"/>
          <p:cNvSpPr>
            <a:spLocks/>
          </p:cNvSpPr>
          <p:nvPr/>
        </p:nvSpPr>
        <p:spPr bwMode="auto">
          <a:xfrm>
            <a:off x="5688013" y="5078413"/>
            <a:ext cx="1628775" cy="609600"/>
          </a:xfrm>
          <a:custGeom>
            <a:avLst/>
            <a:gdLst>
              <a:gd name="T0" fmla="*/ 0 w 1026"/>
              <a:gd name="T1" fmla="*/ 0 h 384"/>
              <a:gd name="T2" fmla="*/ 2147483647 w 1026"/>
              <a:gd name="T3" fmla="*/ 2147483647 h 384"/>
              <a:gd name="T4" fmla="*/ 2147483647 w 1026"/>
              <a:gd name="T5" fmla="*/ 2147483647 h 384"/>
              <a:gd name="T6" fmla="*/ 0 60000 65536"/>
              <a:gd name="T7" fmla="*/ 0 60000 65536"/>
              <a:gd name="T8" fmla="*/ 0 60000 65536"/>
              <a:gd name="T9" fmla="*/ 0 w 1026"/>
              <a:gd name="T10" fmla="*/ 0 h 384"/>
              <a:gd name="T11" fmla="*/ 1026 w 102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6" h="384">
                <a:moveTo>
                  <a:pt x="0" y="0"/>
                </a:moveTo>
                <a:lnTo>
                  <a:pt x="885" y="384"/>
                </a:lnTo>
                <a:lnTo>
                  <a:pt x="1026" y="38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6" name="Freeform 44"/>
          <p:cNvSpPr>
            <a:spLocks/>
          </p:cNvSpPr>
          <p:nvPr/>
        </p:nvSpPr>
        <p:spPr bwMode="auto">
          <a:xfrm>
            <a:off x="5184775" y="5064125"/>
            <a:ext cx="2135188" cy="757238"/>
          </a:xfrm>
          <a:custGeom>
            <a:avLst/>
            <a:gdLst>
              <a:gd name="T0" fmla="*/ 0 w 1345"/>
              <a:gd name="T1" fmla="*/ 0 h 477"/>
              <a:gd name="T2" fmla="*/ 2147483647 w 1345"/>
              <a:gd name="T3" fmla="*/ 2147483647 h 477"/>
              <a:gd name="T4" fmla="*/ 2147483647 w 1345"/>
              <a:gd name="T5" fmla="*/ 2147483647 h 477"/>
              <a:gd name="T6" fmla="*/ 0 60000 65536"/>
              <a:gd name="T7" fmla="*/ 0 60000 65536"/>
              <a:gd name="T8" fmla="*/ 0 60000 65536"/>
              <a:gd name="T9" fmla="*/ 0 w 1345"/>
              <a:gd name="T10" fmla="*/ 0 h 477"/>
              <a:gd name="T11" fmla="*/ 1345 w 1345"/>
              <a:gd name="T12" fmla="*/ 477 h 4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5" h="477">
                <a:moveTo>
                  <a:pt x="0" y="0"/>
                </a:moveTo>
                <a:lnTo>
                  <a:pt x="1208" y="477"/>
                </a:lnTo>
                <a:lnTo>
                  <a:pt x="1345" y="477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7" name="Line 45"/>
          <p:cNvSpPr>
            <a:spLocks noChangeShapeType="1"/>
          </p:cNvSpPr>
          <p:nvPr/>
        </p:nvSpPr>
        <p:spPr bwMode="auto">
          <a:xfrm>
            <a:off x="3435350" y="4295775"/>
            <a:ext cx="151606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8" name="Line 46"/>
          <p:cNvSpPr>
            <a:spLocks noChangeShapeType="1"/>
          </p:cNvSpPr>
          <p:nvPr/>
        </p:nvSpPr>
        <p:spPr bwMode="auto">
          <a:xfrm flipH="1">
            <a:off x="3422650" y="4979988"/>
            <a:ext cx="9747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39" name="Line 47"/>
          <p:cNvSpPr>
            <a:spLocks noChangeShapeType="1"/>
          </p:cNvSpPr>
          <p:nvPr/>
        </p:nvSpPr>
        <p:spPr bwMode="auto">
          <a:xfrm flipH="1">
            <a:off x="3457575" y="5907088"/>
            <a:ext cx="1227138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0" name="Line 48"/>
          <p:cNvSpPr>
            <a:spLocks noChangeShapeType="1"/>
          </p:cNvSpPr>
          <p:nvPr/>
        </p:nvSpPr>
        <p:spPr bwMode="auto">
          <a:xfrm flipH="1">
            <a:off x="3725863" y="3906838"/>
            <a:ext cx="6064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1" name="Line 49"/>
          <p:cNvSpPr>
            <a:spLocks noChangeShapeType="1"/>
          </p:cNvSpPr>
          <p:nvPr/>
        </p:nvSpPr>
        <p:spPr bwMode="auto">
          <a:xfrm flipH="1">
            <a:off x="3529013" y="4648200"/>
            <a:ext cx="6953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2" name="Line 50"/>
          <p:cNvSpPr>
            <a:spLocks noChangeShapeType="1"/>
          </p:cNvSpPr>
          <p:nvPr/>
        </p:nvSpPr>
        <p:spPr bwMode="auto">
          <a:xfrm flipH="1">
            <a:off x="3368675" y="5373688"/>
            <a:ext cx="1512888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3" name="Freeform 51"/>
          <p:cNvSpPr>
            <a:spLocks/>
          </p:cNvSpPr>
          <p:nvPr/>
        </p:nvSpPr>
        <p:spPr bwMode="auto">
          <a:xfrm>
            <a:off x="5056188" y="5513388"/>
            <a:ext cx="363537" cy="717550"/>
          </a:xfrm>
          <a:custGeom>
            <a:avLst/>
            <a:gdLst>
              <a:gd name="T0" fmla="*/ 2147483647 w 229"/>
              <a:gd name="T1" fmla="*/ 2147483647 h 452"/>
              <a:gd name="T2" fmla="*/ 2147483647 w 229"/>
              <a:gd name="T3" fmla="*/ 2147483647 h 452"/>
              <a:gd name="T4" fmla="*/ 0 w 229"/>
              <a:gd name="T5" fmla="*/ 0 h 452"/>
              <a:gd name="T6" fmla="*/ 0 60000 65536"/>
              <a:gd name="T7" fmla="*/ 0 60000 65536"/>
              <a:gd name="T8" fmla="*/ 0 60000 65536"/>
              <a:gd name="T9" fmla="*/ 0 w 229"/>
              <a:gd name="T10" fmla="*/ 0 h 452"/>
              <a:gd name="T11" fmla="*/ 229 w 229"/>
              <a:gd name="T12" fmla="*/ 452 h 4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" h="452">
                <a:moveTo>
                  <a:pt x="229" y="452"/>
                </a:moveTo>
                <a:lnTo>
                  <a:pt x="133" y="45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4" name="Freeform 52"/>
          <p:cNvSpPr>
            <a:spLocks/>
          </p:cNvSpPr>
          <p:nvPr/>
        </p:nvSpPr>
        <p:spPr bwMode="auto">
          <a:xfrm>
            <a:off x="5335588" y="5627688"/>
            <a:ext cx="1117600" cy="600075"/>
          </a:xfrm>
          <a:custGeom>
            <a:avLst/>
            <a:gdLst>
              <a:gd name="T0" fmla="*/ 2147483647 w 704"/>
              <a:gd name="T1" fmla="*/ 2147483647 h 378"/>
              <a:gd name="T2" fmla="*/ 2147483647 w 704"/>
              <a:gd name="T3" fmla="*/ 2147483647 h 378"/>
              <a:gd name="T4" fmla="*/ 2147483647 w 704"/>
              <a:gd name="T5" fmla="*/ 0 h 378"/>
              <a:gd name="T6" fmla="*/ 0 w 704"/>
              <a:gd name="T7" fmla="*/ 0 h 378"/>
              <a:gd name="T8" fmla="*/ 0 60000 65536"/>
              <a:gd name="T9" fmla="*/ 0 60000 65536"/>
              <a:gd name="T10" fmla="*/ 0 60000 65536"/>
              <a:gd name="T11" fmla="*/ 0 60000 65536"/>
              <a:gd name="T12" fmla="*/ 0 w 704"/>
              <a:gd name="T13" fmla="*/ 0 h 378"/>
              <a:gd name="T14" fmla="*/ 704 w 704"/>
              <a:gd name="T15" fmla="*/ 378 h 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4" h="378">
                <a:moveTo>
                  <a:pt x="704" y="378"/>
                </a:moveTo>
                <a:lnTo>
                  <a:pt x="612" y="378"/>
                </a:lnTo>
                <a:lnTo>
                  <a:pt x="60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5" name="Line 53"/>
          <p:cNvSpPr>
            <a:spLocks noChangeShapeType="1"/>
          </p:cNvSpPr>
          <p:nvPr/>
        </p:nvSpPr>
        <p:spPr bwMode="auto">
          <a:xfrm>
            <a:off x="6673850" y="5253038"/>
            <a:ext cx="54610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6" name="Line 57"/>
          <p:cNvSpPr>
            <a:spLocks noChangeShapeType="1"/>
          </p:cNvSpPr>
          <p:nvPr/>
        </p:nvSpPr>
        <p:spPr bwMode="auto">
          <a:xfrm>
            <a:off x="3887788" y="5192713"/>
            <a:ext cx="19843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7" name="Line 39"/>
          <p:cNvSpPr>
            <a:spLocks noChangeShapeType="1"/>
          </p:cNvSpPr>
          <p:nvPr/>
        </p:nvSpPr>
        <p:spPr bwMode="auto">
          <a:xfrm>
            <a:off x="5730875" y="3776663"/>
            <a:ext cx="15113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8" name="Line 40"/>
          <p:cNvSpPr>
            <a:spLocks noChangeShapeType="1"/>
          </p:cNvSpPr>
          <p:nvPr/>
        </p:nvSpPr>
        <p:spPr bwMode="auto">
          <a:xfrm>
            <a:off x="6691313" y="4076700"/>
            <a:ext cx="5397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49" name="Line 41"/>
          <p:cNvSpPr>
            <a:spLocks noChangeShapeType="1"/>
          </p:cNvSpPr>
          <p:nvPr/>
        </p:nvSpPr>
        <p:spPr bwMode="auto">
          <a:xfrm>
            <a:off x="6767513" y="5099050"/>
            <a:ext cx="44291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0" name="Line 42"/>
          <p:cNvSpPr>
            <a:spLocks noChangeShapeType="1"/>
          </p:cNvSpPr>
          <p:nvPr/>
        </p:nvSpPr>
        <p:spPr bwMode="auto">
          <a:xfrm>
            <a:off x="6605588" y="4938713"/>
            <a:ext cx="60801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1" name="Freeform 43"/>
          <p:cNvSpPr>
            <a:spLocks/>
          </p:cNvSpPr>
          <p:nvPr/>
        </p:nvSpPr>
        <p:spPr bwMode="auto">
          <a:xfrm>
            <a:off x="5688013" y="5078413"/>
            <a:ext cx="1628775" cy="609600"/>
          </a:xfrm>
          <a:custGeom>
            <a:avLst/>
            <a:gdLst>
              <a:gd name="T0" fmla="*/ 0 w 1026"/>
              <a:gd name="T1" fmla="*/ 0 h 384"/>
              <a:gd name="T2" fmla="*/ 2147483647 w 1026"/>
              <a:gd name="T3" fmla="*/ 2147483647 h 384"/>
              <a:gd name="T4" fmla="*/ 2147483647 w 1026"/>
              <a:gd name="T5" fmla="*/ 2147483647 h 384"/>
              <a:gd name="T6" fmla="*/ 0 60000 65536"/>
              <a:gd name="T7" fmla="*/ 0 60000 65536"/>
              <a:gd name="T8" fmla="*/ 0 60000 65536"/>
              <a:gd name="T9" fmla="*/ 0 w 1026"/>
              <a:gd name="T10" fmla="*/ 0 h 384"/>
              <a:gd name="T11" fmla="*/ 1026 w 102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6" h="384">
                <a:moveTo>
                  <a:pt x="0" y="0"/>
                </a:moveTo>
                <a:lnTo>
                  <a:pt x="885" y="384"/>
                </a:lnTo>
                <a:lnTo>
                  <a:pt x="1026" y="38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2" name="Freeform 44"/>
          <p:cNvSpPr>
            <a:spLocks/>
          </p:cNvSpPr>
          <p:nvPr/>
        </p:nvSpPr>
        <p:spPr bwMode="auto">
          <a:xfrm>
            <a:off x="5184775" y="5064125"/>
            <a:ext cx="2135188" cy="757238"/>
          </a:xfrm>
          <a:custGeom>
            <a:avLst/>
            <a:gdLst>
              <a:gd name="T0" fmla="*/ 0 w 1345"/>
              <a:gd name="T1" fmla="*/ 0 h 477"/>
              <a:gd name="T2" fmla="*/ 2147483647 w 1345"/>
              <a:gd name="T3" fmla="*/ 2147483647 h 477"/>
              <a:gd name="T4" fmla="*/ 2147483647 w 1345"/>
              <a:gd name="T5" fmla="*/ 2147483647 h 477"/>
              <a:gd name="T6" fmla="*/ 0 60000 65536"/>
              <a:gd name="T7" fmla="*/ 0 60000 65536"/>
              <a:gd name="T8" fmla="*/ 0 60000 65536"/>
              <a:gd name="T9" fmla="*/ 0 w 1345"/>
              <a:gd name="T10" fmla="*/ 0 h 477"/>
              <a:gd name="T11" fmla="*/ 1345 w 1345"/>
              <a:gd name="T12" fmla="*/ 477 h 4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5" h="477">
                <a:moveTo>
                  <a:pt x="0" y="0"/>
                </a:moveTo>
                <a:lnTo>
                  <a:pt x="1208" y="477"/>
                </a:lnTo>
                <a:lnTo>
                  <a:pt x="1345" y="47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3" name="Line 45"/>
          <p:cNvSpPr>
            <a:spLocks noChangeShapeType="1"/>
          </p:cNvSpPr>
          <p:nvPr/>
        </p:nvSpPr>
        <p:spPr bwMode="auto">
          <a:xfrm>
            <a:off x="3435350" y="4295775"/>
            <a:ext cx="151606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4" name="Line 46"/>
          <p:cNvSpPr>
            <a:spLocks noChangeShapeType="1"/>
          </p:cNvSpPr>
          <p:nvPr/>
        </p:nvSpPr>
        <p:spPr bwMode="auto">
          <a:xfrm flipH="1">
            <a:off x="3422650" y="4979988"/>
            <a:ext cx="9747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5" name="Line 47"/>
          <p:cNvSpPr>
            <a:spLocks noChangeShapeType="1"/>
          </p:cNvSpPr>
          <p:nvPr/>
        </p:nvSpPr>
        <p:spPr bwMode="auto">
          <a:xfrm flipH="1">
            <a:off x="3457575" y="5907088"/>
            <a:ext cx="122713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6" name="Line 48"/>
          <p:cNvSpPr>
            <a:spLocks noChangeShapeType="1"/>
          </p:cNvSpPr>
          <p:nvPr/>
        </p:nvSpPr>
        <p:spPr bwMode="auto">
          <a:xfrm flipH="1">
            <a:off x="3725863" y="3906838"/>
            <a:ext cx="6064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7" name="Line 49"/>
          <p:cNvSpPr>
            <a:spLocks noChangeShapeType="1"/>
          </p:cNvSpPr>
          <p:nvPr/>
        </p:nvSpPr>
        <p:spPr bwMode="auto">
          <a:xfrm flipH="1">
            <a:off x="3529013" y="4648200"/>
            <a:ext cx="6953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8" name="Line 50"/>
          <p:cNvSpPr>
            <a:spLocks noChangeShapeType="1"/>
          </p:cNvSpPr>
          <p:nvPr/>
        </p:nvSpPr>
        <p:spPr bwMode="auto">
          <a:xfrm flipH="1">
            <a:off x="3368675" y="5373688"/>
            <a:ext cx="15128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" name="Freeform 51"/>
          <p:cNvSpPr>
            <a:spLocks/>
          </p:cNvSpPr>
          <p:nvPr/>
        </p:nvSpPr>
        <p:spPr bwMode="auto">
          <a:xfrm>
            <a:off x="5056188" y="5513388"/>
            <a:ext cx="363537" cy="717550"/>
          </a:xfrm>
          <a:custGeom>
            <a:avLst/>
            <a:gdLst>
              <a:gd name="T0" fmla="*/ 2147483647 w 229"/>
              <a:gd name="T1" fmla="*/ 2147483647 h 452"/>
              <a:gd name="T2" fmla="*/ 2147483647 w 229"/>
              <a:gd name="T3" fmla="*/ 2147483647 h 452"/>
              <a:gd name="T4" fmla="*/ 0 w 229"/>
              <a:gd name="T5" fmla="*/ 0 h 452"/>
              <a:gd name="T6" fmla="*/ 0 60000 65536"/>
              <a:gd name="T7" fmla="*/ 0 60000 65536"/>
              <a:gd name="T8" fmla="*/ 0 60000 65536"/>
              <a:gd name="T9" fmla="*/ 0 w 229"/>
              <a:gd name="T10" fmla="*/ 0 h 452"/>
              <a:gd name="T11" fmla="*/ 229 w 229"/>
              <a:gd name="T12" fmla="*/ 452 h 4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" h="452">
                <a:moveTo>
                  <a:pt x="229" y="452"/>
                </a:moveTo>
                <a:lnTo>
                  <a:pt x="133" y="45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" name="Freeform 52"/>
          <p:cNvSpPr>
            <a:spLocks/>
          </p:cNvSpPr>
          <p:nvPr/>
        </p:nvSpPr>
        <p:spPr bwMode="auto">
          <a:xfrm>
            <a:off x="5335588" y="5627688"/>
            <a:ext cx="1117600" cy="600075"/>
          </a:xfrm>
          <a:custGeom>
            <a:avLst/>
            <a:gdLst>
              <a:gd name="T0" fmla="*/ 2147483647 w 704"/>
              <a:gd name="T1" fmla="*/ 2147483647 h 378"/>
              <a:gd name="T2" fmla="*/ 2147483647 w 704"/>
              <a:gd name="T3" fmla="*/ 2147483647 h 378"/>
              <a:gd name="T4" fmla="*/ 2147483647 w 704"/>
              <a:gd name="T5" fmla="*/ 0 h 378"/>
              <a:gd name="T6" fmla="*/ 0 w 704"/>
              <a:gd name="T7" fmla="*/ 0 h 378"/>
              <a:gd name="T8" fmla="*/ 0 60000 65536"/>
              <a:gd name="T9" fmla="*/ 0 60000 65536"/>
              <a:gd name="T10" fmla="*/ 0 60000 65536"/>
              <a:gd name="T11" fmla="*/ 0 60000 65536"/>
              <a:gd name="T12" fmla="*/ 0 w 704"/>
              <a:gd name="T13" fmla="*/ 0 h 378"/>
              <a:gd name="T14" fmla="*/ 704 w 704"/>
              <a:gd name="T15" fmla="*/ 378 h 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4" h="378">
                <a:moveTo>
                  <a:pt x="704" y="378"/>
                </a:moveTo>
                <a:lnTo>
                  <a:pt x="612" y="378"/>
                </a:lnTo>
                <a:lnTo>
                  <a:pt x="6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1" name="Line 53"/>
          <p:cNvSpPr>
            <a:spLocks noChangeShapeType="1"/>
          </p:cNvSpPr>
          <p:nvPr/>
        </p:nvSpPr>
        <p:spPr bwMode="auto">
          <a:xfrm>
            <a:off x="6673850" y="5253038"/>
            <a:ext cx="5461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2" name="Line 57"/>
          <p:cNvSpPr>
            <a:spLocks noChangeShapeType="1"/>
          </p:cNvSpPr>
          <p:nvPr/>
        </p:nvSpPr>
        <p:spPr bwMode="auto">
          <a:xfrm>
            <a:off x="3887788" y="5192713"/>
            <a:ext cx="19843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701675" y="255588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0483" name="Picture 6" descr="\\172.16.3.215\data4\Graphics\Powerpoint\MH_DCM\MH_DCM-TEXTEDIT PROJECTS\SALADIN 7e\Processed files\chapt16\chapt16_textedit\jpg\sal03717_16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479425"/>
            <a:ext cx="72691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Freeform 12"/>
          <p:cNvSpPr>
            <a:spLocks/>
          </p:cNvSpPr>
          <p:nvPr/>
        </p:nvSpPr>
        <p:spPr bwMode="auto">
          <a:xfrm>
            <a:off x="5213350" y="4033838"/>
            <a:ext cx="889000" cy="703262"/>
          </a:xfrm>
          <a:custGeom>
            <a:avLst/>
            <a:gdLst>
              <a:gd name="T0" fmla="*/ 2147483647 w 560"/>
              <a:gd name="T1" fmla="*/ 2147483647 h 443"/>
              <a:gd name="T2" fmla="*/ 0 w 560"/>
              <a:gd name="T3" fmla="*/ 2147483647 h 443"/>
              <a:gd name="T4" fmla="*/ 2147483647 w 560"/>
              <a:gd name="T5" fmla="*/ 0 h 443"/>
              <a:gd name="T6" fmla="*/ 2147483647 w 560"/>
              <a:gd name="T7" fmla="*/ 2147483647 h 443"/>
              <a:gd name="T8" fmla="*/ 2147483647 w 560"/>
              <a:gd name="T9" fmla="*/ 2147483647 h 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0"/>
              <a:gd name="T16" fmla="*/ 0 h 443"/>
              <a:gd name="T17" fmla="*/ 560 w 560"/>
              <a:gd name="T18" fmla="*/ 443 h 4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0" h="443">
                <a:moveTo>
                  <a:pt x="113" y="443"/>
                </a:moveTo>
                <a:lnTo>
                  <a:pt x="0" y="201"/>
                </a:lnTo>
                <a:lnTo>
                  <a:pt x="446" y="0"/>
                </a:lnTo>
                <a:lnTo>
                  <a:pt x="560" y="241"/>
                </a:lnTo>
                <a:lnTo>
                  <a:pt x="113" y="443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Rectangle 74"/>
          <p:cNvSpPr>
            <a:spLocks noChangeArrowheads="1"/>
          </p:cNvSpPr>
          <p:nvPr/>
        </p:nvSpPr>
        <p:spPr bwMode="auto">
          <a:xfrm>
            <a:off x="841375" y="6543675"/>
            <a:ext cx="1238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rgbClr val="000000"/>
                </a:solidFill>
              </a:rPr>
              <a:t>(c)</a:t>
            </a:r>
            <a:endParaRPr lang="en-US" altLang="en-US"/>
          </a:p>
        </p:txBody>
      </p:sp>
      <p:sp>
        <p:nvSpPr>
          <p:cNvPr id="20486" name="TextBox 168"/>
          <p:cNvSpPr txBox="1">
            <a:spLocks noChangeArrowheads="1"/>
          </p:cNvSpPr>
          <p:nvPr/>
        </p:nvSpPr>
        <p:spPr bwMode="auto">
          <a:xfrm>
            <a:off x="838200" y="3152775"/>
            <a:ext cx="8302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Cochlear nerve</a:t>
            </a:r>
          </a:p>
        </p:txBody>
      </p:sp>
      <p:sp>
        <p:nvSpPr>
          <p:cNvPr id="20487" name="TextBox 170"/>
          <p:cNvSpPr txBox="1">
            <a:spLocks noChangeArrowheads="1"/>
          </p:cNvSpPr>
          <p:nvPr/>
        </p:nvSpPr>
        <p:spPr bwMode="auto">
          <a:xfrm>
            <a:off x="889000" y="822325"/>
            <a:ext cx="7159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Oval window</a:t>
            </a:r>
          </a:p>
        </p:txBody>
      </p:sp>
      <p:sp>
        <p:nvSpPr>
          <p:cNvPr id="20488" name="TextBox 171"/>
          <p:cNvSpPr txBox="1">
            <a:spLocks noChangeArrowheads="1"/>
          </p:cNvSpPr>
          <p:nvPr/>
        </p:nvSpPr>
        <p:spPr bwMode="auto">
          <a:xfrm>
            <a:off x="846138" y="1987550"/>
            <a:ext cx="6080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Vestibular</a:t>
            </a:r>
          </a:p>
          <a:p>
            <a:pPr eaLnBrk="1" hangingPunct="1"/>
            <a:r>
              <a:rPr lang="en-US" altLang="en-US" sz="800" b="1"/>
              <a:t>membrane</a:t>
            </a:r>
          </a:p>
        </p:txBody>
      </p:sp>
      <p:sp>
        <p:nvSpPr>
          <p:cNvPr id="20489" name="TextBox 172"/>
          <p:cNvSpPr txBox="1">
            <a:spLocks noChangeArrowheads="1"/>
          </p:cNvSpPr>
          <p:nvPr/>
        </p:nvSpPr>
        <p:spPr bwMode="auto">
          <a:xfrm>
            <a:off x="839788" y="2428875"/>
            <a:ext cx="7715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Cochlear duct</a:t>
            </a:r>
          </a:p>
          <a:p>
            <a:pPr eaLnBrk="1" hangingPunct="1"/>
            <a:r>
              <a:rPr lang="en-US" altLang="en-US" sz="800" b="1"/>
              <a:t>(scala media)</a:t>
            </a:r>
          </a:p>
        </p:txBody>
      </p:sp>
      <p:sp>
        <p:nvSpPr>
          <p:cNvPr id="20490" name="TextBox 173"/>
          <p:cNvSpPr txBox="1">
            <a:spLocks noChangeArrowheads="1"/>
          </p:cNvSpPr>
          <p:nvPr/>
        </p:nvSpPr>
        <p:spPr bwMode="auto">
          <a:xfrm>
            <a:off x="819150" y="3521075"/>
            <a:ext cx="2174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(a)</a:t>
            </a:r>
          </a:p>
        </p:txBody>
      </p:sp>
      <p:sp>
        <p:nvSpPr>
          <p:cNvPr id="20491" name="TextBox 174"/>
          <p:cNvSpPr txBox="1">
            <a:spLocks noChangeArrowheads="1"/>
          </p:cNvSpPr>
          <p:nvPr/>
        </p:nvSpPr>
        <p:spPr bwMode="auto">
          <a:xfrm>
            <a:off x="838200" y="4194175"/>
            <a:ext cx="6080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Tectorial</a:t>
            </a:r>
          </a:p>
          <a:p>
            <a:pPr eaLnBrk="1" hangingPunct="1"/>
            <a:r>
              <a:rPr lang="en-US" altLang="en-US" sz="800" b="1"/>
              <a:t>membrane</a:t>
            </a:r>
          </a:p>
        </p:txBody>
      </p:sp>
      <p:sp>
        <p:nvSpPr>
          <p:cNvPr id="20492" name="TextBox 175"/>
          <p:cNvSpPr txBox="1">
            <a:spLocks noChangeArrowheads="1"/>
          </p:cNvSpPr>
          <p:nvPr/>
        </p:nvSpPr>
        <p:spPr bwMode="auto">
          <a:xfrm>
            <a:off x="839788" y="4689475"/>
            <a:ext cx="6651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Hairs</a:t>
            </a:r>
          </a:p>
          <a:p>
            <a:pPr eaLnBrk="1" hangingPunct="1"/>
            <a:r>
              <a:rPr lang="en-US" altLang="en-US" sz="800" b="1"/>
              <a:t>(stereocilia)</a:t>
            </a:r>
          </a:p>
        </p:txBody>
      </p:sp>
      <p:sp>
        <p:nvSpPr>
          <p:cNvPr id="20493" name="TextBox 176"/>
          <p:cNvSpPr txBox="1">
            <a:spLocks noChangeArrowheads="1"/>
          </p:cNvSpPr>
          <p:nvPr/>
        </p:nvSpPr>
        <p:spPr bwMode="auto">
          <a:xfrm>
            <a:off x="838200" y="4943475"/>
            <a:ext cx="5365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Outer</a:t>
            </a:r>
          </a:p>
          <a:p>
            <a:pPr eaLnBrk="1" hangingPunct="1"/>
            <a:r>
              <a:rPr lang="en-US" altLang="en-US" sz="800" b="1"/>
              <a:t>hair cells</a:t>
            </a:r>
          </a:p>
        </p:txBody>
      </p:sp>
      <p:sp>
        <p:nvSpPr>
          <p:cNvPr id="20494" name="TextBox 177"/>
          <p:cNvSpPr txBox="1">
            <a:spLocks noChangeArrowheads="1"/>
          </p:cNvSpPr>
          <p:nvPr/>
        </p:nvSpPr>
        <p:spPr bwMode="auto">
          <a:xfrm>
            <a:off x="827088" y="5197475"/>
            <a:ext cx="6334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Supporting</a:t>
            </a:r>
          </a:p>
          <a:p>
            <a:pPr eaLnBrk="1" hangingPunct="1"/>
            <a:r>
              <a:rPr lang="en-US" altLang="en-US" sz="800" b="1"/>
              <a:t>cells</a:t>
            </a:r>
          </a:p>
        </p:txBody>
      </p:sp>
      <p:sp>
        <p:nvSpPr>
          <p:cNvPr id="20495" name="TextBox 178"/>
          <p:cNvSpPr txBox="1">
            <a:spLocks noChangeArrowheads="1"/>
          </p:cNvSpPr>
          <p:nvPr/>
        </p:nvSpPr>
        <p:spPr bwMode="auto">
          <a:xfrm>
            <a:off x="830263" y="5489575"/>
            <a:ext cx="6080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Basilar</a:t>
            </a:r>
          </a:p>
          <a:p>
            <a:pPr eaLnBrk="1" hangingPunct="1"/>
            <a:r>
              <a:rPr lang="en-US" altLang="en-US" sz="800" b="1"/>
              <a:t>membrane</a:t>
            </a:r>
          </a:p>
        </p:txBody>
      </p:sp>
      <p:sp>
        <p:nvSpPr>
          <p:cNvPr id="20496" name="TextBox 179"/>
          <p:cNvSpPr txBox="1">
            <a:spLocks noChangeArrowheads="1"/>
          </p:cNvSpPr>
          <p:nvPr/>
        </p:nvSpPr>
        <p:spPr bwMode="auto">
          <a:xfrm>
            <a:off x="844550" y="5883275"/>
            <a:ext cx="5572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Inner hair</a:t>
            </a:r>
          </a:p>
          <a:p>
            <a:pPr eaLnBrk="1" hangingPunct="1"/>
            <a:r>
              <a:rPr lang="en-US" altLang="en-US" sz="800" b="1"/>
              <a:t>cell</a:t>
            </a:r>
          </a:p>
        </p:txBody>
      </p:sp>
      <p:sp>
        <p:nvSpPr>
          <p:cNvPr id="20497" name="TextBox 180"/>
          <p:cNvSpPr txBox="1">
            <a:spLocks noChangeArrowheads="1"/>
          </p:cNvSpPr>
          <p:nvPr/>
        </p:nvSpPr>
        <p:spPr bwMode="auto">
          <a:xfrm>
            <a:off x="844550" y="6172200"/>
            <a:ext cx="81438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Fibers of</a:t>
            </a:r>
          </a:p>
          <a:p>
            <a:pPr eaLnBrk="1" hangingPunct="1"/>
            <a:r>
              <a:rPr lang="en-US" altLang="en-US" sz="800" b="1"/>
              <a:t>cochlear nerve</a:t>
            </a:r>
          </a:p>
        </p:txBody>
      </p:sp>
      <p:sp>
        <p:nvSpPr>
          <p:cNvPr id="20498" name="TextBox 181"/>
          <p:cNvSpPr txBox="1">
            <a:spLocks noChangeArrowheads="1"/>
          </p:cNvSpPr>
          <p:nvPr/>
        </p:nvSpPr>
        <p:spPr bwMode="auto">
          <a:xfrm>
            <a:off x="3940175" y="5883275"/>
            <a:ext cx="6127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Basilar</a:t>
            </a:r>
          </a:p>
          <a:p>
            <a:pPr eaLnBrk="1" hangingPunct="1"/>
            <a:r>
              <a:rPr lang="en-US" altLang="en-US" sz="800" b="1"/>
              <a:t>membrane</a:t>
            </a:r>
          </a:p>
        </p:txBody>
      </p:sp>
      <p:sp>
        <p:nvSpPr>
          <p:cNvPr id="20499" name="TextBox 182"/>
          <p:cNvSpPr txBox="1">
            <a:spLocks noChangeArrowheads="1"/>
          </p:cNvSpPr>
          <p:nvPr/>
        </p:nvSpPr>
        <p:spPr bwMode="auto">
          <a:xfrm>
            <a:off x="3940175" y="6276975"/>
            <a:ext cx="2222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(b)</a:t>
            </a:r>
          </a:p>
        </p:txBody>
      </p:sp>
      <p:sp>
        <p:nvSpPr>
          <p:cNvPr id="20500" name="TextBox 183"/>
          <p:cNvSpPr txBox="1">
            <a:spLocks noChangeArrowheads="1"/>
          </p:cNvSpPr>
          <p:nvPr/>
        </p:nvSpPr>
        <p:spPr bwMode="auto">
          <a:xfrm>
            <a:off x="7508875" y="2466975"/>
            <a:ext cx="8350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Spiral ganglion</a:t>
            </a:r>
          </a:p>
        </p:txBody>
      </p:sp>
      <p:sp>
        <p:nvSpPr>
          <p:cNvPr id="20501" name="TextBox 185"/>
          <p:cNvSpPr txBox="1">
            <a:spLocks noChangeArrowheads="1"/>
          </p:cNvSpPr>
          <p:nvPr/>
        </p:nvSpPr>
        <p:spPr bwMode="auto">
          <a:xfrm>
            <a:off x="3927475" y="3889375"/>
            <a:ext cx="6127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Vestibular</a:t>
            </a:r>
          </a:p>
          <a:p>
            <a:pPr eaLnBrk="1" hangingPunct="1"/>
            <a:r>
              <a:rPr lang="en-US" altLang="en-US" sz="800" b="1"/>
              <a:t>membrane</a:t>
            </a:r>
          </a:p>
        </p:txBody>
      </p:sp>
      <p:sp>
        <p:nvSpPr>
          <p:cNvPr id="20502" name="TextBox 188"/>
          <p:cNvSpPr txBox="1">
            <a:spLocks noChangeArrowheads="1"/>
          </p:cNvSpPr>
          <p:nvPr/>
        </p:nvSpPr>
        <p:spPr bwMode="auto">
          <a:xfrm>
            <a:off x="3927475" y="4206875"/>
            <a:ext cx="7778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Cochlear duct</a:t>
            </a:r>
          </a:p>
          <a:p>
            <a:pPr eaLnBrk="1" hangingPunct="1"/>
            <a:r>
              <a:rPr lang="en-US" altLang="en-US" sz="800" b="1"/>
              <a:t>(with</a:t>
            </a:r>
          </a:p>
          <a:p>
            <a:pPr eaLnBrk="1" hangingPunct="1"/>
            <a:r>
              <a:rPr lang="en-US" altLang="en-US" sz="800" b="1"/>
              <a:t>endolymph)</a:t>
            </a:r>
          </a:p>
        </p:txBody>
      </p:sp>
      <p:sp>
        <p:nvSpPr>
          <p:cNvPr id="20503" name="TextBox 190"/>
          <p:cNvSpPr txBox="1">
            <a:spLocks noChangeArrowheads="1"/>
          </p:cNvSpPr>
          <p:nvPr/>
        </p:nvSpPr>
        <p:spPr bwMode="auto">
          <a:xfrm>
            <a:off x="3913188" y="5222875"/>
            <a:ext cx="7794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Tectorial</a:t>
            </a:r>
          </a:p>
          <a:p>
            <a:pPr eaLnBrk="1" hangingPunct="1"/>
            <a:r>
              <a:rPr lang="en-US" altLang="en-US" sz="800" b="1"/>
              <a:t>membrane</a:t>
            </a:r>
          </a:p>
          <a:p>
            <a:pPr eaLnBrk="1" hangingPunct="1"/>
            <a:endParaRPr lang="en-US" altLang="en-US" sz="800" b="1"/>
          </a:p>
        </p:txBody>
      </p:sp>
      <p:sp>
        <p:nvSpPr>
          <p:cNvPr id="20504" name="TextBox 191"/>
          <p:cNvSpPr txBox="1">
            <a:spLocks noChangeArrowheads="1"/>
          </p:cNvSpPr>
          <p:nvPr/>
        </p:nvSpPr>
        <p:spPr bwMode="auto">
          <a:xfrm>
            <a:off x="3927475" y="5557838"/>
            <a:ext cx="3794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Sprial</a:t>
            </a:r>
          </a:p>
          <a:p>
            <a:pPr eaLnBrk="1" hangingPunct="1"/>
            <a:r>
              <a:rPr lang="en-US" altLang="en-US" sz="800" b="1"/>
              <a:t>organ</a:t>
            </a:r>
          </a:p>
        </p:txBody>
      </p:sp>
      <p:sp>
        <p:nvSpPr>
          <p:cNvPr id="20505" name="TextBox 197"/>
          <p:cNvSpPr txBox="1">
            <a:spLocks noChangeArrowheads="1"/>
          </p:cNvSpPr>
          <p:nvPr/>
        </p:nvSpPr>
        <p:spPr bwMode="auto">
          <a:xfrm>
            <a:off x="5368925" y="3470275"/>
            <a:ext cx="8858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Scala vestibuli</a:t>
            </a:r>
          </a:p>
          <a:p>
            <a:pPr eaLnBrk="1" hangingPunct="1"/>
            <a:r>
              <a:rPr lang="en-US" altLang="en-US" sz="800" b="1"/>
              <a:t>(with perilymph)</a:t>
            </a:r>
          </a:p>
        </p:txBody>
      </p:sp>
      <p:sp>
        <p:nvSpPr>
          <p:cNvPr id="20506" name="TextBox 202"/>
          <p:cNvSpPr txBox="1">
            <a:spLocks noChangeArrowheads="1"/>
          </p:cNvSpPr>
          <p:nvPr/>
        </p:nvSpPr>
        <p:spPr bwMode="auto">
          <a:xfrm>
            <a:off x="5673725" y="4854575"/>
            <a:ext cx="8858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Scala tympani</a:t>
            </a:r>
          </a:p>
          <a:p>
            <a:pPr eaLnBrk="1" hangingPunct="1"/>
            <a:r>
              <a:rPr lang="en-US" altLang="en-US" sz="800" b="1"/>
              <a:t>(with perilymph)</a:t>
            </a:r>
          </a:p>
          <a:p>
            <a:pPr eaLnBrk="1" hangingPunct="1"/>
            <a:endParaRPr lang="en-US" altLang="en-US" sz="800" b="1"/>
          </a:p>
        </p:txBody>
      </p:sp>
      <p:sp>
        <p:nvSpPr>
          <p:cNvPr id="20507" name="Freeform 13"/>
          <p:cNvSpPr>
            <a:spLocks/>
          </p:cNvSpPr>
          <p:nvPr/>
        </p:nvSpPr>
        <p:spPr bwMode="auto">
          <a:xfrm>
            <a:off x="6648450" y="2533650"/>
            <a:ext cx="819150" cy="1574800"/>
          </a:xfrm>
          <a:custGeom>
            <a:avLst/>
            <a:gdLst>
              <a:gd name="T0" fmla="*/ 2147483647 w 516"/>
              <a:gd name="T1" fmla="*/ 0 h 992"/>
              <a:gd name="T2" fmla="*/ 2147483647 w 516"/>
              <a:gd name="T3" fmla="*/ 0 h 992"/>
              <a:gd name="T4" fmla="*/ 0 w 516"/>
              <a:gd name="T5" fmla="*/ 2147483647 h 992"/>
              <a:gd name="T6" fmla="*/ 0 60000 65536"/>
              <a:gd name="T7" fmla="*/ 0 60000 65536"/>
              <a:gd name="T8" fmla="*/ 0 60000 65536"/>
              <a:gd name="T9" fmla="*/ 0 w 516"/>
              <a:gd name="T10" fmla="*/ 0 h 992"/>
              <a:gd name="T11" fmla="*/ 516 w 516"/>
              <a:gd name="T12" fmla="*/ 992 h 9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6" h="992">
                <a:moveTo>
                  <a:pt x="516" y="0"/>
                </a:moveTo>
                <a:lnTo>
                  <a:pt x="399" y="0"/>
                </a:lnTo>
                <a:lnTo>
                  <a:pt x="0" y="99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08" name="Picture 168" descr="\\172.16.3.215\data4\Graphics\Powerpoint\MH_DCM\MH_DCM-TEXTEDIT PROJECTS\SALADIN 7e\Processed files\chapt16\chapt16_textedit\png\sal03717_16_13_arrow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4478338"/>
            <a:ext cx="14478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9" name="Rectangle 11"/>
          <p:cNvSpPr>
            <a:spLocks noChangeArrowheads="1"/>
          </p:cNvSpPr>
          <p:nvPr/>
        </p:nvSpPr>
        <p:spPr bwMode="auto">
          <a:xfrm>
            <a:off x="2455863" y="2044700"/>
            <a:ext cx="639762" cy="736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10" name="Rectangle 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16.13</a:t>
            </a:r>
          </a:p>
        </p:txBody>
      </p:sp>
      <p:sp>
        <p:nvSpPr>
          <p:cNvPr id="20511" name="Line 15"/>
          <p:cNvSpPr>
            <a:spLocks noChangeShapeType="1"/>
          </p:cNvSpPr>
          <p:nvPr/>
        </p:nvSpPr>
        <p:spPr bwMode="auto">
          <a:xfrm flipH="1">
            <a:off x="1552575" y="887413"/>
            <a:ext cx="53657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2" name="Freeform 17"/>
          <p:cNvSpPr>
            <a:spLocks/>
          </p:cNvSpPr>
          <p:nvPr/>
        </p:nvSpPr>
        <p:spPr bwMode="auto">
          <a:xfrm>
            <a:off x="1443038" y="2052638"/>
            <a:ext cx="1274762" cy="334962"/>
          </a:xfrm>
          <a:custGeom>
            <a:avLst/>
            <a:gdLst>
              <a:gd name="T0" fmla="*/ 2147483647 w 803"/>
              <a:gd name="T1" fmla="*/ 2147483647 h 211"/>
              <a:gd name="T2" fmla="*/ 2147483647 w 803"/>
              <a:gd name="T3" fmla="*/ 0 h 211"/>
              <a:gd name="T4" fmla="*/ 0 w 803"/>
              <a:gd name="T5" fmla="*/ 0 h 211"/>
              <a:gd name="T6" fmla="*/ 0 60000 65536"/>
              <a:gd name="T7" fmla="*/ 0 60000 65536"/>
              <a:gd name="T8" fmla="*/ 0 60000 65536"/>
              <a:gd name="T9" fmla="*/ 0 w 803"/>
              <a:gd name="T10" fmla="*/ 0 h 211"/>
              <a:gd name="T11" fmla="*/ 803 w 803"/>
              <a:gd name="T12" fmla="*/ 211 h 2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3" h="211">
                <a:moveTo>
                  <a:pt x="803" y="211"/>
                </a:moveTo>
                <a:lnTo>
                  <a:pt x="182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3" name="Line 19"/>
          <p:cNvSpPr>
            <a:spLocks noChangeShapeType="1"/>
          </p:cNvSpPr>
          <p:nvPr/>
        </p:nvSpPr>
        <p:spPr bwMode="auto">
          <a:xfrm flipH="1">
            <a:off x="1603375" y="2484438"/>
            <a:ext cx="1052513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4" name="Line 21"/>
          <p:cNvSpPr>
            <a:spLocks noChangeShapeType="1"/>
          </p:cNvSpPr>
          <p:nvPr/>
        </p:nvSpPr>
        <p:spPr bwMode="auto">
          <a:xfrm flipH="1">
            <a:off x="1670050" y="3219450"/>
            <a:ext cx="111760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5" name="Line 41"/>
          <p:cNvSpPr>
            <a:spLocks noChangeShapeType="1"/>
          </p:cNvSpPr>
          <p:nvPr/>
        </p:nvSpPr>
        <p:spPr bwMode="auto">
          <a:xfrm>
            <a:off x="1466850" y="5256213"/>
            <a:ext cx="4889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6" name="Line 42"/>
          <p:cNvSpPr>
            <a:spLocks noChangeShapeType="1"/>
          </p:cNvSpPr>
          <p:nvPr/>
        </p:nvSpPr>
        <p:spPr bwMode="auto">
          <a:xfrm>
            <a:off x="1617663" y="5256213"/>
            <a:ext cx="385762" cy="128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7" name="Line 43"/>
          <p:cNvSpPr>
            <a:spLocks noChangeShapeType="1"/>
          </p:cNvSpPr>
          <p:nvPr/>
        </p:nvSpPr>
        <p:spPr bwMode="auto">
          <a:xfrm>
            <a:off x="1289050" y="5559425"/>
            <a:ext cx="8826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8" name="Freeform 44"/>
          <p:cNvSpPr>
            <a:spLocks/>
          </p:cNvSpPr>
          <p:nvPr/>
        </p:nvSpPr>
        <p:spPr bwMode="auto">
          <a:xfrm>
            <a:off x="1374775" y="4256088"/>
            <a:ext cx="614363" cy="434975"/>
          </a:xfrm>
          <a:custGeom>
            <a:avLst/>
            <a:gdLst>
              <a:gd name="T0" fmla="*/ 0 w 387"/>
              <a:gd name="T1" fmla="*/ 0 h 274"/>
              <a:gd name="T2" fmla="*/ 2147483647 w 387"/>
              <a:gd name="T3" fmla="*/ 0 h 274"/>
              <a:gd name="T4" fmla="*/ 2147483647 w 387"/>
              <a:gd name="T5" fmla="*/ 2147483647 h 274"/>
              <a:gd name="T6" fmla="*/ 0 60000 65536"/>
              <a:gd name="T7" fmla="*/ 0 60000 65536"/>
              <a:gd name="T8" fmla="*/ 0 60000 65536"/>
              <a:gd name="T9" fmla="*/ 0 w 387"/>
              <a:gd name="T10" fmla="*/ 0 h 274"/>
              <a:gd name="T11" fmla="*/ 387 w 387"/>
              <a:gd name="T12" fmla="*/ 274 h 2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7" h="274">
                <a:moveTo>
                  <a:pt x="0" y="0"/>
                </a:moveTo>
                <a:lnTo>
                  <a:pt x="153" y="0"/>
                </a:lnTo>
                <a:lnTo>
                  <a:pt x="387" y="27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9" name="Freeform 45"/>
          <p:cNvSpPr>
            <a:spLocks/>
          </p:cNvSpPr>
          <p:nvPr/>
        </p:nvSpPr>
        <p:spPr bwMode="auto">
          <a:xfrm>
            <a:off x="1206500" y="4759325"/>
            <a:ext cx="963613" cy="131763"/>
          </a:xfrm>
          <a:custGeom>
            <a:avLst/>
            <a:gdLst>
              <a:gd name="T0" fmla="*/ 0 w 607"/>
              <a:gd name="T1" fmla="*/ 0 h 83"/>
              <a:gd name="T2" fmla="*/ 2147483647 w 607"/>
              <a:gd name="T3" fmla="*/ 0 h 83"/>
              <a:gd name="T4" fmla="*/ 2147483647 w 607"/>
              <a:gd name="T5" fmla="*/ 2147483647 h 83"/>
              <a:gd name="T6" fmla="*/ 0 60000 65536"/>
              <a:gd name="T7" fmla="*/ 0 60000 65536"/>
              <a:gd name="T8" fmla="*/ 0 60000 65536"/>
              <a:gd name="T9" fmla="*/ 0 w 607"/>
              <a:gd name="T10" fmla="*/ 0 h 83"/>
              <a:gd name="T11" fmla="*/ 607 w 607"/>
              <a:gd name="T12" fmla="*/ 83 h 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7" h="83">
                <a:moveTo>
                  <a:pt x="0" y="0"/>
                </a:moveTo>
                <a:lnTo>
                  <a:pt x="259" y="0"/>
                </a:lnTo>
                <a:lnTo>
                  <a:pt x="607" y="83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0" name="Freeform 48"/>
          <p:cNvSpPr>
            <a:spLocks/>
          </p:cNvSpPr>
          <p:nvPr/>
        </p:nvSpPr>
        <p:spPr bwMode="auto">
          <a:xfrm>
            <a:off x="1400175" y="5283200"/>
            <a:ext cx="1495425" cy="657225"/>
          </a:xfrm>
          <a:custGeom>
            <a:avLst/>
            <a:gdLst>
              <a:gd name="T0" fmla="*/ 0 w 942"/>
              <a:gd name="T1" fmla="*/ 2147483647 h 414"/>
              <a:gd name="T2" fmla="*/ 2147483647 w 942"/>
              <a:gd name="T3" fmla="*/ 2147483647 h 414"/>
              <a:gd name="T4" fmla="*/ 2147483647 w 942"/>
              <a:gd name="T5" fmla="*/ 0 h 414"/>
              <a:gd name="T6" fmla="*/ 0 60000 65536"/>
              <a:gd name="T7" fmla="*/ 0 60000 65536"/>
              <a:gd name="T8" fmla="*/ 0 60000 65536"/>
              <a:gd name="T9" fmla="*/ 0 w 942"/>
              <a:gd name="T10" fmla="*/ 0 h 414"/>
              <a:gd name="T11" fmla="*/ 942 w 942"/>
              <a:gd name="T12" fmla="*/ 414 h 4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2" h="414">
                <a:moveTo>
                  <a:pt x="0" y="414"/>
                </a:moveTo>
                <a:lnTo>
                  <a:pt x="137" y="414"/>
                </a:lnTo>
                <a:lnTo>
                  <a:pt x="942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1" name="Freeform 49"/>
          <p:cNvSpPr>
            <a:spLocks/>
          </p:cNvSpPr>
          <p:nvPr/>
        </p:nvSpPr>
        <p:spPr bwMode="auto">
          <a:xfrm>
            <a:off x="1366838" y="5527675"/>
            <a:ext cx="1597025" cy="688975"/>
          </a:xfrm>
          <a:custGeom>
            <a:avLst/>
            <a:gdLst>
              <a:gd name="T0" fmla="*/ 0 w 1006"/>
              <a:gd name="T1" fmla="*/ 2147483647 h 434"/>
              <a:gd name="T2" fmla="*/ 2147483647 w 1006"/>
              <a:gd name="T3" fmla="*/ 2147483647 h 434"/>
              <a:gd name="T4" fmla="*/ 2147483647 w 1006"/>
              <a:gd name="T5" fmla="*/ 0 h 434"/>
              <a:gd name="T6" fmla="*/ 0 60000 65536"/>
              <a:gd name="T7" fmla="*/ 0 60000 65536"/>
              <a:gd name="T8" fmla="*/ 0 60000 65536"/>
              <a:gd name="T9" fmla="*/ 0 w 1006"/>
              <a:gd name="T10" fmla="*/ 0 h 434"/>
              <a:gd name="T11" fmla="*/ 1006 w 1006"/>
              <a:gd name="T12" fmla="*/ 434 h 4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6" h="434">
                <a:moveTo>
                  <a:pt x="0" y="434"/>
                </a:moveTo>
                <a:lnTo>
                  <a:pt x="158" y="434"/>
                </a:lnTo>
                <a:lnTo>
                  <a:pt x="1006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2" name="Freeform 46"/>
          <p:cNvSpPr>
            <a:spLocks/>
          </p:cNvSpPr>
          <p:nvPr/>
        </p:nvSpPr>
        <p:spPr bwMode="auto">
          <a:xfrm>
            <a:off x="1231900" y="5005388"/>
            <a:ext cx="968375" cy="90487"/>
          </a:xfrm>
          <a:custGeom>
            <a:avLst/>
            <a:gdLst>
              <a:gd name="T0" fmla="*/ 0 w 610"/>
              <a:gd name="T1" fmla="*/ 0 h 57"/>
              <a:gd name="T2" fmla="*/ 2147483647 w 610"/>
              <a:gd name="T3" fmla="*/ 0 h 57"/>
              <a:gd name="T4" fmla="*/ 2147483647 w 610"/>
              <a:gd name="T5" fmla="*/ 2147483647 h 57"/>
              <a:gd name="T6" fmla="*/ 0 60000 65536"/>
              <a:gd name="T7" fmla="*/ 0 60000 65536"/>
              <a:gd name="T8" fmla="*/ 0 60000 65536"/>
              <a:gd name="T9" fmla="*/ 0 w 610"/>
              <a:gd name="T10" fmla="*/ 0 h 57"/>
              <a:gd name="T11" fmla="*/ 610 w 610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0" h="57">
                <a:moveTo>
                  <a:pt x="0" y="0"/>
                </a:moveTo>
                <a:lnTo>
                  <a:pt x="243" y="0"/>
                </a:lnTo>
                <a:lnTo>
                  <a:pt x="610" y="57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3" name="Freeform 47"/>
          <p:cNvSpPr>
            <a:spLocks/>
          </p:cNvSpPr>
          <p:nvPr/>
        </p:nvSpPr>
        <p:spPr bwMode="auto">
          <a:xfrm>
            <a:off x="1617663" y="5005388"/>
            <a:ext cx="842962" cy="242887"/>
          </a:xfrm>
          <a:custGeom>
            <a:avLst/>
            <a:gdLst>
              <a:gd name="T0" fmla="*/ 2147483647 w 531"/>
              <a:gd name="T1" fmla="*/ 2147483647 h 153"/>
              <a:gd name="T2" fmla="*/ 0 w 531"/>
              <a:gd name="T3" fmla="*/ 0 h 153"/>
              <a:gd name="T4" fmla="*/ 2147483647 w 531"/>
              <a:gd name="T5" fmla="*/ 2147483647 h 153"/>
              <a:gd name="T6" fmla="*/ 0 60000 65536"/>
              <a:gd name="T7" fmla="*/ 0 60000 65536"/>
              <a:gd name="T8" fmla="*/ 0 60000 65536"/>
              <a:gd name="T9" fmla="*/ 0 w 531"/>
              <a:gd name="T10" fmla="*/ 0 h 153"/>
              <a:gd name="T11" fmla="*/ 531 w 531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1" h="153">
                <a:moveTo>
                  <a:pt x="463" y="104"/>
                </a:moveTo>
                <a:lnTo>
                  <a:pt x="0" y="0"/>
                </a:lnTo>
                <a:lnTo>
                  <a:pt x="531" y="153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4" name="Line 15"/>
          <p:cNvSpPr>
            <a:spLocks noChangeShapeType="1"/>
          </p:cNvSpPr>
          <p:nvPr/>
        </p:nvSpPr>
        <p:spPr bwMode="auto">
          <a:xfrm flipH="1">
            <a:off x="1552575" y="887413"/>
            <a:ext cx="5365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5" name="Freeform 17"/>
          <p:cNvSpPr>
            <a:spLocks/>
          </p:cNvSpPr>
          <p:nvPr/>
        </p:nvSpPr>
        <p:spPr bwMode="auto">
          <a:xfrm>
            <a:off x="1443038" y="2052638"/>
            <a:ext cx="1274762" cy="334962"/>
          </a:xfrm>
          <a:custGeom>
            <a:avLst/>
            <a:gdLst>
              <a:gd name="T0" fmla="*/ 2147483647 w 803"/>
              <a:gd name="T1" fmla="*/ 2147483647 h 211"/>
              <a:gd name="T2" fmla="*/ 2147483647 w 803"/>
              <a:gd name="T3" fmla="*/ 0 h 211"/>
              <a:gd name="T4" fmla="*/ 0 w 803"/>
              <a:gd name="T5" fmla="*/ 0 h 211"/>
              <a:gd name="T6" fmla="*/ 0 60000 65536"/>
              <a:gd name="T7" fmla="*/ 0 60000 65536"/>
              <a:gd name="T8" fmla="*/ 0 60000 65536"/>
              <a:gd name="T9" fmla="*/ 0 w 803"/>
              <a:gd name="T10" fmla="*/ 0 h 211"/>
              <a:gd name="T11" fmla="*/ 803 w 803"/>
              <a:gd name="T12" fmla="*/ 211 h 2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3" h="211">
                <a:moveTo>
                  <a:pt x="803" y="211"/>
                </a:moveTo>
                <a:lnTo>
                  <a:pt x="182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6" name="Line 19"/>
          <p:cNvSpPr>
            <a:spLocks noChangeShapeType="1"/>
          </p:cNvSpPr>
          <p:nvPr/>
        </p:nvSpPr>
        <p:spPr bwMode="auto">
          <a:xfrm flipH="1">
            <a:off x="1603375" y="2484438"/>
            <a:ext cx="10525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7" name="Line 21"/>
          <p:cNvSpPr>
            <a:spLocks noChangeShapeType="1"/>
          </p:cNvSpPr>
          <p:nvPr/>
        </p:nvSpPr>
        <p:spPr bwMode="auto">
          <a:xfrm flipH="1">
            <a:off x="1670050" y="3219450"/>
            <a:ext cx="11176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8" name="Line 41"/>
          <p:cNvSpPr>
            <a:spLocks noChangeShapeType="1"/>
          </p:cNvSpPr>
          <p:nvPr/>
        </p:nvSpPr>
        <p:spPr bwMode="auto">
          <a:xfrm>
            <a:off x="1466850" y="5256213"/>
            <a:ext cx="4889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9" name="Line 42"/>
          <p:cNvSpPr>
            <a:spLocks noChangeShapeType="1"/>
          </p:cNvSpPr>
          <p:nvPr/>
        </p:nvSpPr>
        <p:spPr bwMode="auto">
          <a:xfrm>
            <a:off x="1617663" y="5256213"/>
            <a:ext cx="385762" cy="128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0" name="Line 43"/>
          <p:cNvSpPr>
            <a:spLocks noChangeShapeType="1"/>
          </p:cNvSpPr>
          <p:nvPr/>
        </p:nvSpPr>
        <p:spPr bwMode="auto">
          <a:xfrm>
            <a:off x="1289050" y="5559425"/>
            <a:ext cx="8826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1" name="Freeform 44"/>
          <p:cNvSpPr>
            <a:spLocks/>
          </p:cNvSpPr>
          <p:nvPr/>
        </p:nvSpPr>
        <p:spPr bwMode="auto">
          <a:xfrm>
            <a:off x="1374775" y="4256088"/>
            <a:ext cx="614363" cy="434975"/>
          </a:xfrm>
          <a:custGeom>
            <a:avLst/>
            <a:gdLst>
              <a:gd name="T0" fmla="*/ 0 w 387"/>
              <a:gd name="T1" fmla="*/ 0 h 274"/>
              <a:gd name="T2" fmla="*/ 2147483647 w 387"/>
              <a:gd name="T3" fmla="*/ 0 h 274"/>
              <a:gd name="T4" fmla="*/ 2147483647 w 387"/>
              <a:gd name="T5" fmla="*/ 2147483647 h 274"/>
              <a:gd name="T6" fmla="*/ 0 60000 65536"/>
              <a:gd name="T7" fmla="*/ 0 60000 65536"/>
              <a:gd name="T8" fmla="*/ 0 60000 65536"/>
              <a:gd name="T9" fmla="*/ 0 w 387"/>
              <a:gd name="T10" fmla="*/ 0 h 274"/>
              <a:gd name="T11" fmla="*/ 387 w 387"/>
              <a:gd name="T12" fmla="*/ 274 h 2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7" h="274">
                <a:moveTo>
                  <a:pt x="0" y="0"/>
                </a:moveTo>
                <a:lnTo>
                  <a:pt x="153" y="0"/>
                </a:lnTo>
                <a:lnTo>
                  <a:pt x="387" y="27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2" name="Freeform 45"/>
          <p:cNvSpPr>
            <a:spLocks/>
          </p:cNvSpPr>
          <p:nvPr/>
        </p:nvSpPr>
        <p:spPr bwMode="auto">
          <a:xfrm>
            <a:off x="1206500" y="4759325"/>
            <a:ext cx="963613" cy="131763"/>
          </a:xfrm>
          <a:custGeom>
            <a:avLst/>
            <a:gdLst>
              <a:gd name="T0" fmla="*/ 0 w 607"/>
              <a:gd name="T1" fmla="*/ 0 h 83"/>
              <a:gd name="T2" fmla="*/ 2147483647 w 607"/>
              <a:gd name="T3" fmla="*/ 0 h 83"/>
              <a:gd name="T4" fmla="*/ 2147483647 w 607"/>
              <a:gd name="T5" fmla="*/ 2147483647 h 83"/>
              <a:gd name="T6" fmla="*/ 0 60000 65536"/>
              <a:gd name="T7" fmla="*/ 0 60000 65536"/>
              <a:gd name="T8" fmla="*/ 0 60000 65536"/>
              <a:gd name="T9" fmla="*/ 0 w 607"/>
              <a:gd name="T10" fmla="*/ 0 h 83"/>
              <a:gd name="T11" fmla="*/ 607 w 607"/>
              <a:gd name="T12" fmla="*/ 83 h 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7" h="83">
                <a:moveTo>
                  <a:pt x="0" y="0"/>
                </a:moveTo>
                <a:lnTo>
                  <a:pt x="259" y="0"/>
                </a:lnTo>
                <a:lnTo>
                  <a:pt x="607" y="8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3" name="Freeform 48"/>
          <p:cNvSpPr>
            <a:spLocks/>
          </p:cNvSpPr>
          <p:nvPr/>
        </p:nvSpPr>
        <p:spPr bwMode="auto">
          <a:xfrm>
            <a:off x="1400175" y="5283200"/>
            <a:ext cx="1495425" cy="657225"/>
          </a:xfrm>
          <a:custGeom>
            <a:avLst/>
            <a:gdLst>
              <a:gd name="T0" fmla="*/ 0 w 942"/>
              <a:gd name="T1" fmla="*/ 2147483647 h 414"/>
              <a:gd name="T2" fmla="*/ 2147483647 w 942"/>
              <a:gd name="T3" fmla="*/ 2147483647 h 414"/>
              <a:gd name="T4" fmla="*/ 2147483647 w 942"/>
              <a:gd name="T5" fmla="*/ 0 h 414"/>
              <a:gd name="T6" fmla="*/ 0 60000 65536"/>
              <a:gd name="T7" fmla="*/ 0 60000 65536"/>
              <a:gd name="T8" fmla="*/ 0 60000 65536"/>
              <a:gd name="T9" fmla="*/ 0 w 942"/>
              <a:gd name="T10" fmla="*/ 0 h 414"/>
              <a:gd name="T11" fmla="*/ 942 w 942"/>
              <a:gd name="T12" fmla="*/ 414 h 4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2" h="414">
                <a:moveTo>
                  <a:pt x="0" y="414"/>
                </a:moveTo>
                <a:lnTo>
                  <a:pt x="137" y="414"/>
                </a:lnTo>
                <a:lnTo>
                  <a:pt x="942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4" name="Freeform 49"/>
          <p:cNvSpPr>
            <a:spLocks/>
          </p:cNvSpPr>
          <p:nvPr/>
        </p:nvSpPr>
        <p:spPr bwMode="auto">
          <a:xfrm>
            <a:off x="1366838" y="5527675"/>
            <a:ext cx="1597025" cy="688975"/>
          </a:xfrm>
          <a:custGeom>
            <a:avLst/>
            <a:gdLst>
              <a:gd name="T0" fmla="*/ 0 w 1006"/>
              <a:gd name="T1" fmla="*/ 2147483647 h 434"/>
              <a:gd name="T2" fmla="*/ 2147483647 w 1006"/>
              <a:gd name="T3" fmla="*/ 2147483647 h 434"/>
              <a:gd name="T4" fmla="*/ 2147483647 w 1006"/>
              <a:gd name="T5" fmla="*/ 0 h 434"/>
              <a:gd name="T6" fmla="*/ 0 60000 65536"/>
              <a:gd name="T7" fmla="*/ 0 60000 65536"/>
              <a:gd name="T8" fmla="*/ 0 60000 65536"/>
              <a:gd name="T9" fmla="*/ 0 w 1006"/>
              <a:gd name="T10" fmla="*/ 0 h 434"/>
              <a:gd name="T11" fmla="*/ 1006 w 1006"/>
              <a:gd name="T12" fmla="*/ 434 h 4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6" h="434">
                <a:moveTo>
                  <a:pt x="0" y="434"/>
                </a:moveTo>
                <a:lnTo>
                  <a:pt x="158" y="434"/>
                </a:lnTo>
                <a:lnTo>
                  <a:pt x="1006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5" name="Freeform 46"/>
          <p:cNvSpPr>
            <a:spLocks/>
          </p:cNvSpPr>
          <p:nvPr/>
        </p:nvSpPr>
        <p:spPr bwMode="auto">
          <a:xfrm>
            <a:off x="1231900" y="5005388"/>
            <a:ext cx="968375" cy="90487"/>
          </a:xfrm>
          <a:custGeom>
            <a:avLst/>
            <a:gdLst>
              <a:gd name="T0" fmla="*/ 0 w 610"/>
              <a:gd name="T1" fmla="*/ 0 h 57"/>
              <a:gd name="T2" fmla="*/ 2147483647 w 610"/>
              <a:gd name="T3" fmla="*/ 0 h 57"/>
              <a:gd name="T4" fmla="*/ 2147483647 w 610"/>
              <a:gd name="T5" fmla="*/ 2147483647 h 57"/>
              <a:gd name="T6" fmla="*/ 0 60000 65536"/>
              <a:gd name="T7" fmla="*/ 0 60000 65536"/>
              <a:gd name="T8" fmla="*/ 0 60000 65536"/>
              <a:gd name="T9" fmla="*/ 0 w 610"/>
              <a:gd name="T10" fmla="*/ 0 h 57"/>
              <a:gd name="T11" fmla="*/ 610 w 610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0" h="57">
                <a:moveTo>
                  <a:pt x="0" y="0"/>
                </a:moveTo>
                <a:lnTo>
                  <a:pt x="243" y="0"/>
                </a:lnTo>
                <a:lnTo>
                  <a:pt x="610" y="5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6" name="Freeform 47"/>
          <p:cNvSpPr>
            <a:spLocks/>
          </p:cNvSpPr>
          <p:nvPr/>
        </p:nvSpPr>
        <p:spPr bwMode="auto">
          <a:xfrm>
            <a:off x="1617663" y="5005388"/>
            <a:ext cx="842962" cy="242887"/>
          </a:xfrm>
          <a:custGeom>
            <a:avLst/>
            <a:gdLst>
              <a:gd name="T0" fmla="*/ 2147483647 w 531"/>
              <a:gd name="T1" fmla="*/ 2147483647 h 153"/>
              <a:gd name="T2" fmla="*/ 0 w 531"/>
              <a:gd name="T3" fmla="*/ 0 h 153"/>
              <a:gd name="T4" fmla="*/ 2147483647 w 531"/>
              <a:gd name="T5" fmla="*/ 2147483647 h 153"/>
              <a:gd name="T6" fmla="*/ 0 60000 65536"/>
              <a:gd name="T7" fmla="*/ 0 60000 65536"/>
              <a:gd name="T8" fmla="*/ 0 60000 65536"/>
              <a:gd name="T9" fmla="*/ 0 w 531"/>
              <a:gd name="T10" fmla="*/ 0 h 153"/>
              <a:gd name="T11" fmla="*/ 531 w 531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1" h="153">
                <a:moveTo>
                  <a:pt x="463" y="104"/>
                </a:moveTo>
                <a:lnTo>
                  <a:pt x="0" y="0"/>
                </a:lnTo>
                <a:lnTo>
                  <a:pt x="531" y="15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37" name="Picture 167" descr="\\172.16.3.215\data4\Graphics\Powerpoint\MH_DCM\MH_DCM-TEXTEDIT PROJECTS\SALADIN 7e\Processed files\chapt16\chapt16_textedit\png\sal03717_16_13_arrow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2676525"/>
            <a:ext cx="14462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8" name="Line 27"/>
          <p:cNvSpPr>
            <a:spLocks noChangeShapeType="1"/>
          </p:cNvSpPr>
          <p:nvPr/>
        </p:nvSpPr>
        <p:spPr bwMode="auto">
          <a:xfrm>
            <a:off x="4446588" y="3948113"/>
            <a:ext cx="6667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9" name="Line 28"/>
          <p:cNvSpPr>
            <a:spLocks noChangeShapeType="1"/>
          </p:cNvSpPr>
          <p:nvPr/>
        </p:nvSpPr>
        <p:spPr bwMode="auto">
          <a:xfrm>
            <a:off x="4681538" y="4259263"/>
            <a:ext cx="43180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0" name="Freeform 29"/>
          <p:cNvSpPr>
            <a:spLocks/>
          </p:cNvSpPr>
          <p:nvPr/>
        </p:nvSpPr>
        <p:spPr bwMode="auto">
          <a:xfrm>
            <a:off x="4378325" y="4316413"/>
            <a:ext cx="1154113" cy="982662"/>
          </a:xfrm>
          <a:custGeom>
            <a:avLst/>
            <a:gdLst>
              <a:gd name="T0" fmla="*/ 0 w 727"/>
              <a:gd name="T1" fmla="*/ 2147483647 h 619"/>
              <a:gd name="T2" fmla="*/ 2147483647 w 727"/>
              <a:gd name="T3" fmla="*/ 2147483647 h 619"/>
              <a:gd name="T4" fmla="*/ 2147483647 w 727"/>
              <a:gd name="T5" fmla="*/ 0 h 619"/>
              <a:gd name="T6" fmla="*/ 0 60000 65536"/>
              <a:gd name="T7" fmla="*/ 0 60000 65536"/>
              <a:gd name="T8" fmla="*/ 0 60000 65536"/>
              <a:gd name="T9" fmla="*/ 0 w 727"/>
              <a:gd name="T10" fmla="*/ 0 h 619"/>
              <a:gd name="T11" fmla="*/ 727 w 727"/>
              <a:gd name="T12" fmla="*/ 619 h 6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7" h="619">
                <a:moveTo>
                  <a:pt x="0" y="619"/>
                </a:moveTo>
                <a:lnTo>
                  <a:pt x="207" y="619"/>
                </a:lnTo>
                <a:lnTo>
                  <a:pt x="727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1" name="Freeform 30"/>
          <p:cNvSpPr>
            <a:spLocks/>
          </p:cNvSpPr>
          <p:nvPr/>
        </p:nvSpPr>
        <p:spPr bwMode="auto">
          <a:xfrm>
            <a:off x="4244975" y="4687888"/>
            <a:ext cx="1125538" cy="935037"/>
          </a:xfrm>
          <a:custGeom>
            <a:avLst/>
            <a:gdLst>
              <a:gd name="T0" fmla="*/ 0 w 709"/>
              <a:gd name="T1" fmla="*/ 2147483647 h 589"/>
              <a:gd name="T2" fmla="*/ 2147483647 w 709"/>
              <a:gd name="T3" fmla="*/ 2147483647 h 589"/>
              <a:gd name="T4" fmla="*/ 2147483647 w 709"/>
              <a:gd name="T5" fmla="*/ 0 h 589"/>
              <a:gd name="T6" fmla="*/ 0 60000 65536"/>
              <a:gd name="T7" fmla="*/ 0 60000 65536"/>
              <a:gd name="T8" fmla="*/ 0 60000 65536"/>
              <a:gd name="T9" fmla="*/ 0 w 709"/>
              <a:gd name="T10" fmla="*/ 0 h 589"/>
              <a:gd name="T11" fmla="*/ 709 w 709"/>
              <a:gd name="T12" fmla="*/ 589 h 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9" h="589">
                <a:moveTo>
                  <a:pt x="0" y="589"/>
                </a:moveTo>
                <a:lnTo>
                  <a:pt x="291" y="589"/>
                </a:lnTo>
                <a:lnTo>
                  <a:pt x="709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2" name="Freeform 31"/>
          <p:cNvSpPr>
            <a:spLocks/>
          </p:cNvSpPr>
          <p:nvPr/>
        </p:nvSpPr>
        <p:spPr bwMode="auto">
          <a:xfrm>
            <a:off x="4306888" y="4637088"/>
            <a:ext cx="1235075" cy="1304925"/>
          </a:xfrm>
          <a:custGeom>
            <a:avLst/>
            <a:gdLst>
              <a:gd name="T0" fmla="*/ 0 w 778"/>
              <a:gd name="T1" fmla="*/ 2147483647 h 822"/>
              <a:gd name="T2" fmla="*/ 2147483647 w 778"/>
              <a:gd name="T3" fmla="*/ 2147483647 h 822"/>
              <a:gd name="T4" fmla="*/ 2147483647 w 778"/>
              <a:gd name="T5" fmla="*/ 0 h 822"/>
              <a:gd name="T6" fmla="*/ 0 60000 65536"/>
              <a:gd name="T7" fmla="*/ 0 60000 65536"/>
              <a:gd name="T8" fmla="*/ 0 60000 65536"/>
              <a:gd name="T9" fmla="*/ 0 w 778"/>
              <a:gd name="T10" fmla="*/ 0 h 822"/>
              <a:gd name="T11" fmla="*/ 778 w 778"/>
              <a:gd name="T12" fmla="*/ 822 h 8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8" h="822">
                <a:moveTo>
                  <a:pt x="0" y="822"/>
                </a:moveTo>
                <a:lnTo>
                  <a:pt x="252" y="822"/>
                </a:lnTo>
                <a:lnTo>
                  <a:pt x="778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3" name="Line 27"/>
          <p:cNvSpPr>
            <a:spLocks noChangeShapeType="1"/>
          </p:cNvSpPr>
          <p:nvPr/>
        </p:nvSpPr>
        <p:spPr bwMode="auto">
          <a:xfrm>
            <a:off x="4446588" y="3948113"/>
            <a:ext cx="6667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4" name="Line 28"/>
          <p:cNvSpPr>
            <a:spLocks noChangeShapeType="1"/>
          </p:cNvSpPr>
          <p:nvPr/>
        </p:nvSpPr>
        <p:spPr bwMode="auto">
          <a:xfrm>
            <a:off x="4681538" y="4259263"/>
            <a:ext cx="4318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5" name="Freeform 29"/>
          <p:cNvSpPr>
            <a:spLocks/>
          </p:cNvSpPr>
          <p:nvPr/>
        </p:nvSpPr>
        <p:spPr bwMode="auto">
          <a:xfrm>
            <a:off x="4378325" y="4316413"/>
            <a:ext cx="1154113" cy="982662"/>
          </a:xfrm>
          <a:custGeom>
            <a:avLst/>
            <a:gdLst>
              <a:gd name="T0" fmla="*/ 0 w 727"/>
              <a:gd name="T1" fmla="*/ 2147483647 h 619"/>
              <a:gd name="T2" fmla="*/ 2147483647 w 727"/>
              <a:gd name="T3" fmla="*/ 2147483647 h 619"/>
              <a:gd name="T4" fmla="*/ 2147483647 w 727"/>
              <a:gd name="T5" fmla="*/ 0 h 619"/>
              <a:gd name="T6" fmla="*/ 0 60000 65536"/>
              <a:gd name="T7" fmla="*/ 0 60000 65536"/>
              <a:gd name="T8" fmla="*/ 0 60000 65536"/>
              <a:gd name="T9" fmla="*/ 0 w 727"/>
              <a:gd name="T10" fmla="*/ 0 h 619"/>
              <a:gd name="T11" fmla="*/ 727 w 727"/>
              <a:gd name="T12" fmla="*/ 619 h 6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7" h="619">
                <a:moveTo>
                  <a:pt x="0" y="619"/>
                </a:moveTo>
                <a:lnTo>
                  <a:pt x="207" y="619"/>
                </a:lnTo>
                <a:lnTo>
                  <a:pt x="727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6" name="Freeform 30"/>
          <p:cNvSpPr>
            <a:spLocks/>
          </p:cNvSpPr>
          <p:nvPr/>
        </p:nvSpPr>
        <p:spPr bwMode="auto">
          <a:xfrm>
            <a:off x="4244975" y="4687888"/>
            <a:ext cx="1125538" cy="935037"/>
          </a:xfrm>
          <a:custGeom>
            <a:avLst/>
            <a:gdLst>
              <a:gd name="T0" fmla="*/ 0 w 709"/>
              <a:gd name="T1" fmla="*/ 2147483647 h 589"/>
              <a:gd name="T2" fmla="*/ 2147483647 w 709"/>
              <a:gd name="T3" fmla="*/ 2147483647 h 589"/>
              <a:gd name="T4" fmla="*/ 2147483647 w 709"/>
              <a:gd name="T5" fmla="*/ 0 h 589"/>
              <a:gd name="T6" fmla="*/ 0 60000 65536"/>
              <a:gd name="T7" fmla="*/ 0 60000 65536"/>
              <a:gd name="T8" fmla="*/ 0 60000 65536"/>
              <a:gd name="T9" fmla="*/ 0 w 709"/>
              <a:gd name="T10" fmla="*/ 0 h 589"/>
              <a:gd name="T11" fmla="*/ 709 w 709"/>
              <a:gd name="T12" fmla="*/ 589 h 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9" h="589">
                <a:moveTo>
                  <a:pt x="0" y="589"/>
                </a:moveTo>
                <a:lnTo>
                  <a:pt x="291" y="589"/>
                </a:lnTo>
                <a:lnTo>
                  <a:pt x="709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7" name="Freeform 31"/>
          <p:cNvSpPr>
            <a:spLocks/>
          </p:cNvSpPr>
          <p:nvPr/>
        </p:nvSpPr>
        <p:spPr bwMode="auto">
          <a:xfrm>
            <a:off x="4306888" y="4637088"/>
            <a:ext cx="1235075" cy="1304925"/>
          </a:xfrm>
          <a:custGeom>
            <a:avLst/>
            <a:gdLst>
              <a:gd name="T0" fmla="*/ 0 w 778"/>
              <a:gd name="T1" fmla="*/ 2147483647 h 822"/>
              <a:gd name="T2" fmla="*/ 2147483647 w 778"/>
              <a:gd name="T3" fmla="*/ 2147483647 h 822"/>
              <a:gd name="T4" fmla="*/ 2147483647 w 778"/>
              <a:gd name="T5" fmla="*/ 0 h 822"/>
              <a:gd name="T6" fmla="*/ 0 60000 65536"/>
              <a:gd name="T7" fmla="*/ 0 60000 65536"/>
              <a:gd name="T8" fmla="*/ 0 60000 65536"/>
              <a:gd name="T9" fmla="*/ 0 w 778"/>
              <a:gd name="T10" fmla="*/ 0 h 822"/>
              <a:gd name="T11" fmla="*/ 778 w 778"/>
              <a:gd name="T12" fmla="*/ 822 h 8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8" h="822">
                <a:moveTo>
                  <a:pt x="0" y="822"/>
                </a:moveTo>
                <a:lnTo>
                  <a:pt x="252" y="822"/>
                </a:lnTo>
                <a:lnTo>
                  <a:pt x="778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\\172.16.3.215\data4\Graphics\Powerpoint\MH_DCM\MH_DCM-TEXTEDIT PROJECTS\SALADIN 7e\Processed files\chapt16\chapt16_textedit\jpg\sal03717_16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7930" r="3174" b="5200"/>
          <a:stretch>
            <a:fillRect/>
          </a:stretch>
        </p:blipFill>
        <p:spPr bwMode="auto">
          <a:xfrm>
            <a:off x="1066800" y="1128713"/>
            <a:ext cx="704691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Line 10"/>
          <p:cNvSpPr>
            <a:spLocks noChangeShapeType="1"/>
          </p:cNvSpPr>
          <p:nvPr/>
        </p:nvSpPr>
        <p:spPr bwMode="auto">
          <a:xfrm>
            <a:off x="1465263" y="5573713"/>
            <a:ext cx="3155950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TextBox 79"/>
          <p:cNvSpPr txBox="1">
            <a:spLocks noChangeArrowheads="1"/>
          </p:cNvSpPr>
          <p:nvPr/>
        </p:nvSpPr>
        <p:spPr bwMode="auto">
          <a:xfrm>
            <a:off x="5834063" y="1957388"/>
            <a:ext cx="896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Inner ear</a:t>
            </a:r>
          </a:p>
        </p:txBody>
      </p:sp>
      <p:sp>
        <p:nvSpPr>
          <p:cNvPr id="22533" name="TextBox 80"/>
          <p:cNvSpPr txBox="1">
            <a:spLocks noChangeArrowheads="1"/>
          </p:cNvSpPr>
          <p:nvPr/>
        </p:nvSpPr>
        <p:spPr bwMode="auto">
          <a:xfrm>
            <a:off x="3776663" y="1957388"/>
            <a:ext cx="10334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Middle ear</a:t>
            </a:r>
          </a:p>
        </p:txBody>
      </p:sp>
      <p:sp>
        <p:nvSpPr>
          <p:cNvPr id="22534" name="TextBox 82"/>
          <p:cNvSpPr txBox="1">
            <a:spLocks noChangeArrowheads="1"/>
          </p:cNvSpPr>
          <p:nvPr/>
        </p:nvSpPr>
        <p:spPr bwMode="auto">
          <a:xfrm>
            <a:off x="7551738" y="2646363"/>
            <a:ext cx="7937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Oval</a:t>
            </a:r>
          </a:p>
          <a:p>
            <a:pPr eaLnBrk="1" hangingPunct="1"/>
            <a:r>
              <a:rPr lang="en-US" altLang="en-US" sz="1500" b="1"/>
              <a:t>window</a:t>
            </a:r>
          </a:p>
        </p:txBody>
      </p:sp>
      <p:sp>
        <p:nvSpPr>
          <p:cNvPr id="22535" name="TextBox 83"/>
          <p:cNvSpPr txBox="1">
            <a:spLocks noChangeArrowheads="1"/>
          </p:cNvSpPr>
          <p:nvPr/>
        </p:nvSpPr>
        <p:spPr bwMode="auto">
          <a:xfrm>
            <a:off x="7551738" y="3595688"/>
            <a:ext cx="1066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Basilar</a:t>
            </a:r>
          </a:p>
          <a:p>
            <a:pPr eaLnBrk="1" hangingPunct="1"/>
            <a:r>
              <a:rPr lang="en-US" altLang="en-US" sz="1500" b="1"/>
              <a:t>membrane</a:t>
            </a:r>
          </a:p>
        </p:txBody>
      </p:sp>
      <p:sp>
        <p:nvSpPr>
          <p:cNvPr id="22536" name="TextBox 85"/>
          <p:cNvSpPr txBox="1">
            <a:spLocks noChangeArrowheads="1"/>
          </p:cNvSpPr>
          <p:nvPr/>
        </p:nvSpPr>
        <p:spPr bwMode="auto">
          <a:xfrm>
            <a:off x="5995988" y="4672013"/>
            <a:ext cx="549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Fluid</a:t>
            </a:r>
          </a:p>
        </p:txBody>
      </p:sp>
      <p:sp>
        <p:nvSpPr>
          <p:cNvPr id="22537" name="TextBox 86"/>
          <p:cNvSpPr txBox="1">
            <a:spLocks noChangeArrowheads="1"/>
          </p:cNvSpPr>
          <p:nvPr/>
        </p:nvSpPr>
        <p:spPr bwMode="auto">
          <a:xfrm>
            <a:off x="4129088" y="4672013"/>
            <a:ext cx="360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Air</a:t>
            </a:r>
          </a:p>
        </p:txBody>
      </p:sp>
      <p:sp>
        <p:nvSpPr>
          <p:cNvPr id="22538" name="TextBox 87"/>
          <p:cNvSpPr txBox="1">
            <a:spLocks noChangeArrowheads="1"/>
          </p:cNvSpPr>
          <p:nvPr/>
        </p:nvSpPr>
        <p:spPr bwMode="auto">
          <a:xfrm>
            <a:off x="2062163" y="1957388"/>
            <a:ext cx="939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Outer ear</a:t>
            </a:r>
          </a:p>
        </p:txBody>
      </p:sp>
      <p:sp>
        <p:nvSpPr>
          <p:cNvPr id="22539" name="TextBox 88"/>
          <p:cNvSpPr txBox="1">
            <a:spLocks noChangeArrowheads="1"/>
          </p:cNvSpPr>
          <p:nvPr/>
        </p:nvSpPr>
        <p:spPr bwMode="auto">
          <a:xfrm>
            <a:off x="7551738" y="4370388"/>
            <a:ext cx="1076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Secondary</a:t>
            </a:r>
          </a:p>
          <a:p>
            <a:pPr eaLnBrk="1" hangingPunct="1"/>
            <a:r>
              <a:rPr lang="en-US" altLang="en-US" sz="1500" b="1"/>
              <a:t>tympanic</a:t>
            </a:r>
          </a:p>
          <a:p>
            <a:pPr eaLnBrk="1" hangingPunct="1"/>
            <a:r>
              <a:rPr lang="en-US" altLang="en-US" sz="1500" b="1"/>
              <a:t>membrane</a:t>
            </a:r>
          </a:p>
          <a:p>
            <a:pPr eaLnBrk="1" hangingPunct="1"/>
            <a:r>
              <a:rPr lang="en-US" altLang="en-US" sz="1500" b="1"/>
              <a:t>(in round</a:t>
            </a:r>
          </a:p>
          <a:p>
            <a:pPr eaLnBrk="1" hangingPunct="1"/>
            <a:r>
              <a:rPr lang="en-US" altLang="en-US" sz="1500" b="1"/>
              <a:t>window)</a:t>
            </a:r>
          </a:p>
        </p:txBody>
      </p:sp>
      <p:sp>
        <p:nvSpPr>
          <p:cNvPr id="22540" name="TextBox 90"/>
          <p:cNvSpPr txBox="1">
            <a:spLocks noChangeArrowheads="1"/>
          </p:cNvSpPr>
          <p:nvPr/>
        </p:nvSpPr>
        <p:spPr bwMode="auto">
          <a:xfrm>
            <a:off x="598488" y="2589213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Stapes</a:t>
            </a:r>
          </a:p>
        </p:txBody>
      </p:sp>
      <p:sp>
        <p:nvSpPr>
          <p:cNvPr id="22541" name="TextBox 91"/>
          <p:cNvSpPr txBox="1">
            <a:spLocks noChangeArrowheads="1"/>
          </p:cNvSpPr>
          <p:nvPr/>
        </p:nvSpPr>
        <p:spPr bwMode="auto">
          <a:xfrm>
            <a:off x="598488" y="2944813"/>
            <a:ext cx="593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Incus</a:t>
            </a:r>
          </a:p>
        </p:txBody>
      </p:sp>
      <p:sp>
        <p:nvSpPr>
          <p:cNvPr id="22542" name="TextBox 92"/>
          <p:cNvSpPr txBox="1">
            <a:spLocks noChangeArrowheads="1"/>
          </p:cNvSpPr>
          <p:nvPr/>
        </p:nvSpPr>
        <p:spPr bwMode="auto">
          <a:xfrm>
            <a:off x="598488" y="3300413"/>
            <a:ext cx="796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Malleus</a:t>
            </a:r>
          </a:p>
        </p:txBody>
      </p:sp>
      <p:sp>
        <p:nvSpPr>
          <p:cNvPr id="22543" name="TextBox 94"/>
          <p:cNvSpPr txBox="1">
            <a:spLocks noChangeArrowheads="1"/>
          </p:cNvSpPr>
          <p:nvPr/>
        </p:nvSpPr>
        <p:spPr bwMode="auto">
          <a:xfrm>
            <a:off x="598488" y="3656013"/>
            <a:ext cx="6889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Sound</a:t>
            </a:r>
          </a:p>
          <a:p>
            <a:pPr eaLnBrk="1" hangingPunct="1"/>
            <a:r>
              <a:rPr lang="en-US" altLang="en-US" sz="1500" b="1"/>
              <a:t>wave</a:t>
            </a:r>
          </a:p>
        </p:txBody>
      </p:sp>
      <p:sp>
        <p:nvSpPr>
          <p:cNvPr id="22544" name="TextBox 95"/>
          <p:cNvSpPr txBox="1">
            <a:spLocks noChangeArrowheads="1"/>
          </p:cNvSpPr>
          <p:nvPr/>
        </p:nvSpPr>
        <p:spPr bwMode="auto">
          <a:xfrm>
            <a:off x="598488" y="4341813"/>
            <a:ext cx="1066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Tympanic</a:t>
            </a:r>
          </a:p>
          <a:p>
            <a:pPr eaLnBrk="1" hangingPunct="1"/>
            <a:r>
              <a:rPr lang="en-US" altLang="en-US" sz="1500" b="1"/>
              <a:t>membrane</a:t>
            </a:r>
          </a:p>
        </p:txBody>
      </p:sp>
      <p:sp>
        <p:nvSpPr>
          <p:cNvPr id="22545" name="TextBox 96"/>
          <p:cNvSpPr txBox="1">
            <a:spLocks noChangeArrowheads="1"/>
          </p:cNvSpPr>
          <p:nvPr/>
        </p:nvSpPr>
        <p:spPr bwMode="auto">
          <a:xfrm>
            <a:off x="573088" y="5408613"/>
            <a:ext cx="8826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" b="1"/>
              <a:t>Auditory</a:t>
            </a:r>
          </a:p>
          <a:p>
            <a:pPr eaLnBrk="1" hangingPunct="1"/>
            <a:r>
              <a:rPr lang="en-US" altLang="en-US" sz="1500" b="1"/>
              <a:t>tube</a:t>
            </a:r>
          </a:p>
        </p:txBody>
      </p:sp>
      <p:sp>
        <p:nvSpPr>
          <p:cNvPr id="22546" name="Line 19"/>
          <p:cNvSpPr>
            <a:spLocks noChangeShapeType="1"/>
          </p:cNvSpPr>
          <p:nvPr/>
        </p:nvSpPr>
        <p:spPr bwMode="auto">
          <a:xfrm>
            <a:off x="1449388" y="5557838"/>
            <a:ext cx="315595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7" name="Picture 81" descr="\\172.16.3.215\data4\Graphics\Powerpoint\MH_DCM\MH_DCM-TEXTEDIT PROJECTS\SALADIN 7e\Processed files\chapt16\chapt16_textedit\png\sal03717_16_15_arrow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3581400"/>
            <a:ext cx="4730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82" descr="\\172.16.3.215\data4\Graphics\Powerpoint\MH_DCM\MH_DCM-TEXTEDIT PROJECTS\SALADIN 7e\Processed files\chapt16\chapt16_textedit\png\sal03717_16_15_arrow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05175"/>
            <a:ext cx="5127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83" descr="\\172.16.3.215\data4\Graphics\Powerpoint\MH_DCM\MH_DCM-TEXTEDIT PROJECTS\SALADIN 7e\Processed files\chapt16\chapt16_textedit\png\sal03717_16_15_arrow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3806825"/>
            <a:ext cx="198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84" descr="\\172.16.3.215\data4\Graphics\Powerpoint\MH_DCM\MH_DCM-TEXTEDIT PROJECTS\SALADIN 7e\Processed files\chapt16\chapt16_textedit\png\sal03717_16_15_arrow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4176713"/>
            <a:ext cx="71596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85" descr="\\172.16.3.215\data4\Graphics\Powerpoint\MH_DCM\MH_DCM-TEXTEDIT PROJECTS\SALADIN 7e\Processed files\chapt16\chapt16_textedit\png\sal03717_16_15_arrow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3125788"/>
            <a:ext cx="4778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2" name="Rectangle 5"/>
          <p:cNvSpPr>
            <a:spLocks noChangeArrowheads="1"/>
          </p:cNvSpPr>
          <p:nvPr/>
        </p:nvSpPr>
        <p:spPr bwMode="auto">
          <a:xfrm>
            <a:off x="701675" y="890588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2553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16.15</a:t>
            </a:r>
          </a:p>
        </p:txBody>
      </p:sp>
      <p:sp>
        <p:nvSpPr>
          <p:cNvPr id="22554" name="Line 20"/>
          <p:cNvSpPr>
            <a:spLocks noChangeShapeType="1"/>
          </p:cNvSpPr>
          <p:nvPr/>
        </p:nvSpPr>
        <p:spPr bwMode="auto">
          <a:xfrm>
            <a:off x="1303338" y="3798888"/>
            <a:ext cx="16097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22"/>
          <p:cNvSpPr>
            <a:spLocks noChangeShapeType="1"/>
          </p:cNvSpPr>
          <p:nvPr/>
        </p:nvSpPr>
        <p:spPr bwMode="auto">
          <a:xfrm>
            <a:off x="6761163" y="3695700"/>
            <a:ext cx="7048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23"/>
          <p:cNvSpPr>
            <a:spLocks noChangeShapeType="1"/>
          </p:cNvSpPr>
          <p:nvPr/>
        </p:nvSpPr>
        <p:spPr bwMode="auto">
          <a:xfrm>
            <a:off x="5192713" y="4491038"/>
            <a:ext cx="2295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Freeform 24"/>
          <p:cNvSpPr>
            <a:spLocks/>
          </p:cNvSpPr>
          <p:nvPr/>
        </p:nvSpPr>
        <p:spPr bwMode="auto">
          <a:xfrm>
            <a:off x="5380038" y="2763838"/>
            <a:ext cx="2095500" cy="285750"/>
          </a:xfrm>
          <a:custGeom>
            <a:avLst/>
            <a:gdLst>
              <a:gd name="T0" fmla="*/ 2147483647 w 1320"/>
              <a:gd name="T1" fmla="*/ 0 h 180"/>
              <a:gd name="T2" fmla="*/ 2147483647 w 1320"/>
              <a:gd name="T3" fmla="*/ 0 h 180"/>
              <a:gd name="T4" fmla="*/ 0 w 1320"/>
              <a:gd name="T5" fmla="*/ 2147483647 h 180"/>
              <a:gd name="T6" fmla="*/ 0 60000 65536"/>
              <a:gd name="T7" fmla="*/ 0 60000 65536"/>
              <a:gd name="T8" fmla="*/ 0 60000 65536"/>
              <a:gd name="T9" fmla="*/ 0 w 1320"/>
              <a:gd name="T10" fmla="*/ 0 h 180"/>
              <a:gd name="T11" fmla="*/ 1320 w 1320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20" h="180">
                <a:moveTo>
                  <a:pt x="1320" y="0"/>
                </a:moveTo>
                <a:lnTo>
                  <a:pt x="638" y="0"/>
                </a:lnTo>
                <a:lnTo>
                  <a:pt x="0" y="18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Line 25"/>
          <p:cNvSpPr>
            <a:spLocks noChangeShapeType="1"/>
          </p:cNvSpPr>
          <p:nvPr/>
        </p:nvSpPr>
        <p:spPr bwMode="auto">
          <a:xfrm>
            <a:off x="1420813" y="3452813"/>
            <a:ext cx="21971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Line 26"/>
          <p:cNvSpPr>
            <a:spLocks noChangeShapeType="1"/>
          </p:cNvSpPr>
          <p:nvPr/>
        </p:nvSpPr>
        <p:spPr bwMode="auto">
          <a:xfrm>
            <a:off x="1192213" y="3103563"/>
            <a:ext cx="35814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0" name="Freeform 27"/>
          <p:cNvSpPr>
            <a:spLocks/>
          </p:cNvSpPr>
          <p:nvPr/>
        </p:nvSpPr>
        <p:spPr bwMode="auto">
          <a:xfrm>
            <a:off x="1344613" y="2754313"/>
            <a:ext cx="3876675" cy="469900"/>
          </a:xfrm>
          <a:custGeom>
            <a:avLst/>
            <a:gdLst>
              <a:gd name="T0" fmla="*/ 0 w 2442"/>
              <a:gd name="T1" fmla="*/ 0 h 296"/>
              <a:gd name="T2" fmla="*/ 2147483647 w 2442"/>
              <a:gd name="T3" fmla="*/ 0 h 296"/>
              <a:gd name="T4" fmla="*/ 2147483647 w 2442"/>
              <a:gd name="T5" fmla="*/ 2147483647 h 296"/>
              <a:gd name="T6" fmla="*/ 0 60000 65536"/>
              <a:gd name="T7" fmla="*/ 0 60000 65536"/>
              <a:gd name="T8" fmla="*/ 0 60000 65536"/>
              <a:gd name="T9" fmla="*/ 0 w 2442"/>
              <a:gd name="T10" fmla="*/ 0 h 296"/>
              <a:gd name="T11" fmla="*/ 2442 w 2442"/>
              <a:gd name="T12" fmla="*/ 296 h 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2" h="296">
                <a:moveTo>
                  <a:pt x="0" y="0"/>
                </a:moveTo>
                <a:lnTo>
                  <a:pt x="2238" y="0"/>
                </a:lnTo>
                <a:lnTo>
                  <a:pt x="2442" y="296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Line 21"/>
          <p:cNvSpPr>
            <a:spLocks noChangeShapeType="1"/>
          </p:cNvSpPr>
          <p:nvPr/>
        </p:nvSpPr>
        <p:spPr bwMode="auto">
          <a:xfrm>
            <a:off x="1617663" y="4491038"/>
            <a:ext cx="17081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Line 20"/>
          <p:cNvSpPr>
            <a:spLocks noChangeShapeType="1"/>
          </p:cNvSpPr>
          <p:nvPr/>
        </p:nvSpPr>
        <p:spPr bwMode="auto">
          <a:xfrm>
            <a:off x="1303338" y="3798888"/>
            <a:ext cx="16097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3" name="Line 22"/>
          <p:cNvSpPr>
            <a:spLocks noChangeShapeType="1"/>
          </p:cNvSpPr>
          <p:nvPr/>
        </p:nvSpPr>
        <p:spPr bwMode="auto">
          <a:xfrm>
            <a:off x="6761163" y="3695700"/>
            <a:ext cx="7048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Line 23"/>
          <p:cNvSpPr>
            <a:spLocks noChangeShapeType="1"/>
          </p:cNvSpPr>
          <p:nvPr/>
        </p:nvSpPr>
        <p:spPr bwMode="auto">
          <a:xfrm>
            <a:off x="5192713" y="4491038"/>
            <a:ext cx="22955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5" name="Freeform 24"/>
          <p:cNvSpPr>
            <a:spLocks/>
          </p:cNvSpPr>
          <p:nvPr/>
        </p:nvSpPr>
        <p:spPr bwMode="auto">
          <a:xfrm>
            <a:off x="5380038" y="2763838"/>
            <a:ext cx="2095500" cy="285750"/>
          </a:xfrm>
          <a:custGeom>
            <a:avLst/>
            <a:gdLst>
              <a:gd name="T0" fmla="*/ 2147483647 w 1320"/>
              <a:gd name="T1" fmla="*/ 0 h 180"/>
              <a:gd name="T2" fmla="*/ 2147483647 w 1320"/>
              <a:gd name="T3" fmla="*/ 0 h 180"/>
              <a:gd name="T4" fmla="*/ 0 w 1320"/>
              <a:gd name="T5" fmla="*/ 2147483647 h 180"/>
              <a:gd name="T6" fmla="*/ 0 60000 65536"/>
              <a:gd name="T7" fmla="*/ 0 60000 65536"/>
              <a:gd name="T8" fmla="*/ 0 60000 65536"/>
              <a:gd name="T9" fmla="*/ 0 w 1320"/>
              <a:gd name="T10" fmla="*/ 0 h 180"/>
              <a:gd name="T11" fmla="*/ 1320 w 1320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20" h="180">
                <a:moveTo>
                  <a:pt x="1320" y="0"/>
                </a:moveTo>
                <a:lnTo>
                  <a:pt x="638" y="0"/>
                </a:lnTo>
                <a:lnTo>
                  <a:pt x="0" y="18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6" name="Line 25"/>
          <p:cNvSpPr>
            <a:spLocks noChangeShapeType="1"/>
          </p:cNvSpPr>
          <p:nvPr/>
        </p:nvSpPr>
        <p:spPr bwMode="auto">
          <a:xfrm>
            <a:off x="1420813" y="3452813"/>
            <a:ext cx="21971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7" name="Line 26"/>
          <p:cNvSpPr>
            <a:spLocks noChangeShapeType="1"/>
          </p:cNvSpPr>
          <p:nvPr/>
        </p:nvSpPr>
        <p:spPr bwMode="auto">
          <a:xfrm>
            <a:off x="1192213" y="3103563"/>
            <a:ext cx="35814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Freeform 27"/>
          <p:cNvSpPr>
            <a:spLocks/>
          </p:cNvSpPr>
          <p:nvPr/>
        </p:nvSpPr>
        <p:spPr bwMode="auto">
          <a:xfrm>
            <a:off x="1344613" y="2754313"/>
            <a:ext cx="3876675" cy="469900"/>
          </a:xfrm>
          <a:custGeom>
            <a:avLst/>
            <a:gdLst>
              <a:gd name="T0" fmla="*/ 0 w 2442"/>
              <a:gd name="T1" fmla="*/ 0 h 296"/>
              <a:gd name="T2" fmla="*/ 2147483647 w 2442"/>
              <a:gd name="T3" fmla="*/ 0 h 296"/>
              <a:gd name="T4" fmla="*/ 2147483647 w 2442"/>
              <a:gd name="T5" fmla="*/ 2147483647 h 296"/>
              <a:gd name="T6" fmla="*/ 0 60000 65536"/>
              <a:gd name="T7" fmla="*/ 0 60000 65536"/>
              <a:gd name="T8" fmla="*/ 0 60000 65536"/>
              <a:gd name="T9" fmla="*/ 0 w 2442"/>
              <a:gd name="T10" fmla="*/ 0 h 296"/>
              <a:gd name="T11" fmla="*/ 2442 w 2442"/>
              <a:gd name="T12" fmla="*/ 296 h 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2" h="296">
                <a:moveTo>
                  <a:pt x="0" y="0"/>
                </a:moveTo>
                <a:lnTo>
                  <a:pt x="2238" y="0"/>
                </a:lnTo>
                <a:lnTo>
                  <a:pt x="2442" y="29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Line 21"/>
          <p:cNvSpPr>
            <a:spLocks noChangeShapeType="1"/>
          </p:cNvSpPr>
          <p:nvPr/>
        </p:nvSpPr>
        <p:spPr bwMode="auto">
          <a:xfrm>
            <a:off x="1617663" y="4491038"/>
            <a:ext cx="17081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701675" y="638175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3555" name="Picture 2" descr="\\172.16.3.215\data4\Graphics\Powerpoint\MH_DCM\MH_DCM-TEXTEDIT PROJECTS\SALADIN 7e\Processed files\chapt16\chapt16_textedit\jpg\sal03717_16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138238"/>
            <a:ext cx="65055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3636963" y="1773238"/>
            <a:ext cx="160337" cy="1460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3557" name="Group 27"/>
          <p:cNvGrpSpPr>
            <a:grpSpLocks/>
          </p:cNvGrpSpPr>
          <p:nvPr/>
        </p:nvGrpSpPr>
        <p:grpSpPr bwMode="auto">
          <a:xfrm>
            <a:off x="7015163" y="4221163"/>
            <a:ext cx="298450" cy="1230312"/>
            <a:chOff x="7015163" y="4221163"/>
            <a:chExt cx="298450" cy="1230312"/>
          </a:xfrm>
        </p:grpSpPr>
        <p:sp>
          <p:nvSpPr>
            <p:cNvPr id="23577" name="Freeform 8"/>
            <p:cNvSpPr>
              <a:spLocks/>
            </p:cNvSpPr>
            <p:nvPr/>
          </p:nvSpPr>
          <p:spPr bwMode="auto">
            <a:xfrm>
              <a:off x="7046913" y="4221163"/>
              <a:ext cx="266700" cy="1131887"/>
            </a:xfrm>
            <a:custGeom>
              <a:avLst/>
              <a:gdLst>
                <a:gd name="T0" fmla="*/ 2147483647 w 168"/>
                <a:gd name="T1" fmla="*/ 0 h 713"/>
                <a:gd name="T2" fmla="*/ 2147483647 w 168"/>
                <a:gd name="T3" fmla="*/ 0 h 713"/>
                <a:gd name="T4" fmla="*/ 2147483647 w 168"/>
                <a:gd name="T5" fmla="*/ 2147483647 h 713"/>
                <a:gd name="T6" fmla="*/ 2147483647 w 168"/>
                <a:gd name="T7" fmla="*/ 2147483647 h 713"/>
                <a:gd name="T8" fmla="*/ 2147483647 w 168"/>
                <a:gd name="T9" fmla="*/ 2147483647 h 713"/>
                <a:gd name="T10" fmla="*/ 2147483647 w 168"/>
                <a:gd name="T11" fmla="*/ 2147483647 h 713"/>
                <a:gd name="T12" fmla="*/ 2147483647 w 168"/>
                <a:gd name="T13" fmla="*/ 2147483647 h 713"/>
                <a:gd name="T14" fmla="*/ 2147483647 w 168"/>
                <a:gd name="T15" fmla="*/ 2147483647 h 713"/>
                <a:gd name="T16" fmla="*/ 2147483647 w 168"/>
                <a:gd name="T17" fmla="*/ 2147483647 h 713"/>
                <a:gd name="T18" fmla="*/ 2147483647 w 168"/>
                <a:gd name="T19" fmla="*/ 2147483647 h 713"/>
                <a:gd name="T20" fmla="*/ 2147483647 w 168"/>
                <a:gd name="T21" fmla="*/ 2147483647 h 713"/>
                <a:gd name="T22" fmla="*/ 2147483647 w 168"/>
                <a:gd name="T23" fmla="*/ 2147483647 h 713"/>
                <a:gd name="T24" fmla="*/ 2147483647 w 168"/>
                <a:gd name="T25" fmla="*/ 2147483647 h 713"/>
                <a:gd name="T26" fmla="*/ 0 w 168"/>
                <a:gd name="T27" fmla="*/ 2147483647 h 7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8"/>
                <a:gd name="T43" fmla="*/ 0 h 713"/>
                <a:gd name="T44" fmla="*/ 168 w 168"/>
                <a:gd name="T45" fmla="*/ 713 h 7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8" h="713">
                  <a:moveTo>
                    <a:pt x="138" y="0"/>
                  </a:moveTo>
                  <a:lnTo>
                    <a:pt x="138" y="0"/>
                  </a:lnTo>
                  <a:lnTo>
                    <a:pt x="148" y="13"/>
                  </a:lnTo>
                  <a:lnTo>
                    <a:pt x="152" y="25"/>
                  </a:lnTo>
                  <a:lnTo>
                    <a:pt x="161" y="52"/>
                  </a:lnTo>
                  <a:lnTo>
                    <a:pt x="166" y="85"/>
                  </a:lnTo>
                  <a:lnTo>
                    <a:pt x="168" y="119"/>
                  </a:lnTo>
                  <a:lnTo>
                    <a:pt x="166" y="156"/>
                  </a:lnTo>
                  <a:lnTo>
                    <a:pt x="161" y="195"/>
                  </a:lnTo>
                  <a:lnTo>
                    <a:pt x="152" y="237"/>
                  </a:lnTo>
                  <a:lnTo>
                    <a:pt x="141" y="283"/>
                  </a:lnTo>
                  <a:lnTo>
                    <a:pt x="113" y="377"/>
                  </a:lnTo>
                  <a:lnTo>
                    <a:pt x="79" y="483"/>
                  </a:lnTo>
                  <a:lnTo>
                    <a:pt x="0" y="713"/>
                  </a:lnTo>
                </a:path>
              </a:pathLst>
            </a:custGeom>
            <a:noFill/>
            <a:ln w="28575">
              <a:solidFill>
                <a:srgbClr val="0095D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Freeform 9"/>
            <p:cNvSpPr>
              <a:spLocks/>
            </p:cNvSpPr>
            <p:nvPr/>
          </p:nvSpPr>
          <p:spPr bwMode="auto">
            <a:xfrm>
              <a:off x="7015163" y="5275263"/>
              <a:ext cx="101600" cy="176212"/>
            </a:xfrm>
            <a:custGeom>
              <a:avLst/>
              <a:gdLst>
                <a:gd name="T0" fmla="*/ 2147483647 w 64"/>
                <a:gd name="T1" fmla="*/ 2147483647 h 111"/>
                <a:gd name="T2" fmla="*/ 2147483647 w 64"/>
                <a:gd name="T3" fmla="*/ 2147483647 h 111"/>
                <a:gd name="T4" fmla="*/ 2147483647 w 64"/>
                <a:gd name="T5" fmla="*/ 2147483647 h 111"/>
                <a:gd name="T6" fmla="*/ 2147483647 w 64"/>
                <a:gd name="T7" fmla="*/ 2147483647 h 111"/>
                <a:gd name="T8" fmla="*/ 2147483647 w 64"/>
                <a:gd name="T9" fmla="*/ 2147483647 h 111"/>
                <a:gd name="T10" fmla="*/ 0 w 64"/>
                <a:gd name="T11" fmla="*/ 2147483647 h 111"/>
                <a:gd name="T12" fmla="*/ 0 w 64"/>
                <a:gd name="T13" fmla="*/ 2147483647 h 111"/>
                <a:gd name="T14" fmla="*/ 2147483647 w 64"/>
                <a:gd name="T15" fmla="*/ 2147483647 h 111"/>
                <a:gd name="T16" fmla="*/ 2147483647 w 64"/>
                <a:gd name="T17" fmla="*/ 0 h 111"/>
                <a:gd name="T18" fmla="*/ 2147483647 w 64"/>
                <a:gd name="T19" fmla="*/ 0 h 111"/>
                <a:gd name="T20" fmla="*/ 2147483647 w 64"/>
                <a:gd name="T21" fmla="*/ 2147483647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111"/>
                <a:gd name="T35" fmla="*/ 64 w 64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111">
                  <a:moveTo>
                    <a:pt x="27" y="28"/>
                  </a:moveTo>
                  <a:lnTo>
                    <a:pt x="64" y="21"/>
                  </a:lnTo>
                  <a:lnTo>
                    <a:pt x="34" y="60"/>
                  </a:lnTo>
                  <a:lnTo>
                    <a:pt x="0" y="111"/>
                  </a:lnTo>
                  <a:lnTo>
                    <a:pt x="2" y="49"/>
                  </a:lnTo>
                  <a:lnTo>
                    <a:pt x="2" y="0"/>
                  </a:lnTo>
                  <a:lnTo>
                    <a:pt x="4" y="0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ABE1FA"/>
            </a:solidFill>
            <a:ln w="3175">
              <a:solidFill>
                <a:srgbClr val="0095D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Freeform 10"/>
            <p:cNvSpPr>
              <a:spLocks/>
            </p:cNvSpPr>
            <p:nvPr/>
          </p:nvSpPr>
          <p:spPr bwMode="auto">
            <a:xfrm>
              <a:off x="7046913" y="4221163"/>
              <a:ext cx="266700" cy="1131887"/>
            </a:xfrm>
            <a:custGeom>
              <a:avLst/>
              <a:gdLst>
                <a:gd name="T0" fmla="*/ 2147483647 w 168"/>
                <a:gd name="T1" fmla="*/ 0 h 713"/>
                <a:gd name="T2" fmla="*/ 2147483647 w 168"/>
                <a:gd name="T3" fmla="*/ 0 h 713"/>
                <a:gd name="T4" fmla="*/ 2147483647 w 168"/>
                <a:gd name="T5" fmla="*/ 2147483647 h 713"/>
                <a:gd name="T6" fmla="*/ 2147483647 w 168"/>
                <a:gd name="T7" fmla="*/ 2147483647 h 713"/>
                <a:gd name="T8" fmla="*/ 2147483647 w 168"/>
                <a:gd name="T9" fmla="*/ 2147483647 h 713"/>
                <a:gd name="T10" fmla="*/ 2147483647 w 168"/>
                <a:gd name="T11" fmla="*/ 2147483647 h 713"/>
                <a:gd name="T12" fmla="*/ 2147483647 w 168"/>
                <a:gd name="T13" fmla="*/ 2147483647 h 713"/>
                <a:gd name="T14" fmla="*/ 2147483647 w 168"/>
                <a:gd name="T15" fmla="*/ 2147483647 h 713"/>
                <a:gd name="T16" fmla="*/ 2147483647 w 168"/>
                <a:gd name="T17" fmla="*/ 2147483647 h 713"/>
                <a:gd name="T18" fmla="*/ 2147483647 w 168"/>
                <a:gd name="T19" fmla="*/ 2147483647 h 713"/>
                <a:gd name="T20" fmla="*/ 2147483647 w 168"/>
                <a:gd name="T21" fmla="*/ 2147483647 h 713"/>
                <a:gd name="T22" fmla="*/ 2147483647 w 168"/>
                <a:gd name="T23" fmla="*/ 2147483647 h 713"/>
                <a:gd name="T24" fmla="*/ 2147483647 w 168"/>
                <a:gd name="T25" fmla="*/ 2147483647 h 713"/>
                <a:gd name="T26" fmla="*/ 0 w 168"/>
                <a:gd name="T27" fmla="*/ 2147483647 h 7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8"/>
                <a:gd name="T43" fmla="*/ 0 h 713"/>
                <a:gd name="T44" fmla="*/ 168 w 168"/>
                <a:gd name="T45" fmla="*/ 713 h 7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8" h="713">
                  <a:moveTo>
                    <a:pt x="138" y="0"/>
                  </a:moveTo>
                  <a:lnTo>
                    <a:pt x="138" y="0"/>
                  </a:lnTo>
                  <a:lnTo>
                    <a:pt x="148" y="13"/>
                  </a:lnTo>
                  <a:lnTo>
                    <a:pt x="152" y="25"/>
                  </a:lnTo>
                  <a:lnTo>
                    <a:pt x="161" y="52"/>
                  </a:lnTo>
                  <a:lnTo>
                    <a:pt x="166" y="85"/>
                  </a:lnTo>
                  <a:lnTo>
                    <a:pt x="168" y="119"/>
                  </a:lnTo>
                  <a:lnTo>
                    <a:pt x="166" y="156"/>
                  </a:lnTo>
                  <a:lnTo>
                    <a:pt x="161" y="195"/>
                  </a:lnTo>
                  <a:lnTo>
                    <a:pt x="152" y="237"/>
                  </a:lnTo>
                  <a:lnTo>
                    <a:pt x="141" y="283"/>
                  </a:lnTo>
                  <a:lnTo>
                    <a:pt x="113" y="377"/>
                  </a:lnTo>
                  <a:lnTo>
                    <a:pt x="79" y="483"/>
                  </a:lnTo>
                  <a:lnTo>
                    <a:pt x="0" y="713"/>
                  </a:lnTo>
                </a:path>
              </a:pathLst>
            </a:custGeom>
            <a:noFill/>
            <a:ln w="19050">
              <a:solidFill>
                <a:srgbClr val="A8E0F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8" name="Rectangle 11"/>
          <p:cNvSpPr>
            <a:spLocks noChangeArrowheads="1"/>
          </p:cNvSpPr>
          <p:nvPr/>
        </p:nvSpPr>
        <p:spPr bwMode="auto">
          <a:xfrm>
            <a:off x="7715250" y="1912938"/>
            <a:ext cx="160338" cy="1460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9" name="Line 12"/>
          <p:cNvSpPr>
            <a:spLocks noChangeShapeType="1"/>
          </p:cNvSpPr>
          <p:nvPr/>
        </p:nvSpPr>
        <p:spPr bwMode="auto">
          <a:xfrm>
            <a:off x="1055688" y="4257675"/>
            <a:ext cx="20081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13"/>
          <p:cNvSpPr>
            <a:spLocks noChangeShapeType="1"/>
          </p:cNvSpPr>
          <p:nvPr/>
        </p:nvSpPr>
        <p:spPr bwMode="auto">
          <a:xfrm>
            <a:off x="1787525" y="3030538"/>
            <a:ext cx="89376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4"/>
          <p:cNvSpPr>
            <a:spLocks noChangeShapeType="1"/>
          </p:cNvSpPr>
          <p:nvPr/>
        </p:nvSpPr>
        <p:spPr bwMode="auto">
          <a:xfrm>
            <a:off x="1595438" y="3783013"/>
            <a:ext cx="10128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5"/>
          <p:cNvSpPr>
            <a:spLocks noChangeShapeType="1"/>
          </p:cNvSpPr>
          <p:nvPr/>
        </p:nvSpPr>
        <p:spPr bwMode="auto">
          <a:xfrm>
            <a:off x="1581150" y="4538663"/>
            <a:ext cx="3873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16"/>
          <p:cNvSpPr>
            <a:spLocks noChangeShapeType="1"/>
          </p:cNvSpPr>
          <p:nvPr/>
        </p:nvSpPr>
        <p:spPr bwMode="auto">
          <a:xfrm>
            <a:off x="1731963" y="3786188"/>
            <a:ext cx="346075" cy="1127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Freeform 17"/>
          <p:cNvSpPr>
            <a:spLocks/>
          </p:cNvSpPr>
          <p:nvPr/>
        </p:nvSpPr>
        <p:spPr bwMode="auto">
          <a:xfrm>
            <a:off x="2549525" y="2478088"/>
            <a:ext cx="485775" cy="490537"/>
          </a:xfrm>
          <a:custGeom>
            <a:avLst/>
            <a:gdLst>
              <a:gd name="T0" fmla="*/ 2147483647 w 306"/>
              <a:gd name="T1" fmla="*/ 2147483647 h 309"/>
              <a:gd name="T2" fmla="*/ 0 w 306"/>
              <a:gd name="T3" fmla="*/ 2147483647 h 309"/>
              <a:gd name="T4" fmla="*/ 2147483647 w 306"/>
              <a:gd name="T5" fmla="*/ 0 h 309"/>
              <a:gd name="T6" fmla="*/ 2147483647 w 306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306"/>
              <a:gd name="T13" fmla="*/ 0 h 309"/>
              <a:gd name="T14" fmla="*/ 306 w 306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6" h="309">
                <a:moveTo>
                  <a:pt x="53" y="309"/>
                </a:moveTo>
                <a:lnTo>
                  <a:pt x="0" y="258"/>
                </a:lnTo>
                <a:lnTo>
                  <a:pt x="253" y="0"/>
                </a:lnTo>
                <a:lnTo>
                  <a:pt x="306" y="5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18"/>
          <p:cNvSpPr>
            <a:spLocks noChangeShapeType="1"/>
          </p:cNvSpPr>
          <p:nvPr/>
        </p:nvSpPr>
        <p:spPr bwMode="auto">
          <a:xfrm>
            <a:off x="1387475" y="2686050"/>
            <a:ext cx="13589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Rectangle 37"/>
          <p:cNvSpPr>
            <a:spLocks noChangeArrowheads="1"/>
          </p:cNvSpPr>
          <p:nvPr/>
        </p:nvSpPr>
        <p:spPr bwMode="auto">
          <a:xfrm>
            <a:off x="6567488" y="5189538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K</a:t>
            </a:r>
            <a:r>
              <a:rPr lang="en-US" altLang="en-US" sz="1200" b="1" baseline="30000">
                <a:solidFill>
                  <a:srgbClr val="000000"/>
                </a:solidFill>
              </a:rPr>
              <a:t>+</a:t>
            </a:r>
            <a:endParaRPr lang="en-US" altLang="en-US" b="1" baseline="30000"/>
          </a:p>
        </p:txBody>
      </p:sp>
      <p:sp>
        <p:nvSpPr>
          <p:cNvPr id="23567" name="TextBox 42"/>
          <p:cNvSpPr txBox="1">
            <a:spLocks noChangeArrowheads="1"/>
          </p:cNvSpPr>
          <p:nvPr/>
        </p:nvSpPr>
        <p:spPr bwMode="auto">
          <a:xfrm>
            <a:off x="1878013" y="923925"/>
            <a:ext cx="1057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Unstimulated</a:t>
            </a:r>
          </a:p>
        </p:txBody>
      </p:sp>
      <p:sp>
        <p:nvSpPr>
          <p:cNvPr id="23568" name="TextBox 43"/>
          <p:cNvSpPr txBox="1">
            <a:spLocks noChangeArrowheads="1"/>
          </p:cNvSpPr>
          <p:nvPr/>
        </p:nvSpPr>
        <p:spPr bwMode="auto">
          <a:xfrm>
            <a:off x="5192713" y="933450"/>
            <a:ext cx="8715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Stimulated</a:t>
            </a:r>
          </a:p>
        </p:txBody>
      </p:sp>
      <p:sp>
        <p:nvSpPr>
          <p:cNvPr id="23569" name="TextBox 45"/>
          <p:cNvSpPr txBox="1">
            <a:spLocks noChangeArrowheads="1"/>
          </p:cNvSpPr>
          <p:nvPr/>
        </p:nvSpPr>
        <p:spPr bwMode="auto">
          <a:xfrm>
            <a:off x="795338" y="2587625"/>
            <a:ext cx="628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Tip link</a:t>
            </a:r>
          </a:p>
        </p:txBody>
      </p:sp>
      <p:sp>
        <p:nvSpPr>
          <p:cNvPr id="23570" name="TextBox 46"/>
          <p:cNvSpPr txBox="1">
            <a:spLocks noChangeArrowheads="1"/>
          </p:cNvSpPr>
          <p:nvPr/>
        </p:nvSpPr>
        <p:spPr bwMode="auto">
          <a:xfrm>
            <a:off x="795338" y="2911475"/>
            <a:ext cx="103981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Mechanically</a:t>
            </a:r>
          </a:p>
          <a:p>
            <a:pPr eaLnBrk="1" hangingPunct="1"/>
            <a:r>
              <a:rPr lang="en-US" altLang="en-US" sz="1200" b="1"/>
              <a:t>gated K</a:t>
            </a:r>
            <a:r>
              <a:rPr lang="en-US" altLang="en-US" sz="1200" b="1" baseline="30000"/>
              <a:t>+</a:t>
            </a:r>
          </a:p>
          <a:p>
            <a:pPr eaLnBrk="1" hangingPunct="1"/>
            <a:r>
              <a:rPr lang="en-US" altLang="en-US" sz="1200" b="1"/>
              <a:t>channel</a:t>
            </a:r>
          </a:p>
        </p:txBody>
      </p:sp>
      <p:sp>
        <p:nvSpPr>
          <p:cNvPr id="23571" name="TextBox 47"/>
          <p:cNvSpPr txBox="1">
            <a:spLocks noChangeArrowheads="1"/>
          </p:cNvSpPr>
          <p:nvPr/>
        </p:nvSpPr>
        <p:spPr bwMode="auto">
          <a:xfrm>
            <a:off x="795338" y="3667125"/>
            <a:ext cx="862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Stereocilia</a:t>
            </a:r>
          </a:p>
        </p:txBody>
      </p:sp>
      <p:sp>
        <p:nvSpPr>
          <p:cNvPr id="23572" name="TextBox 48"/>
          <p:cNvSpPr txBox="1">
            <a:spLocks noChangeArrowheads="1"/>
          </p:cNvSpPr>
          <p:nvPr/>
        </p:nvSpPr>
        <p:spPr bwMode="auto">
          <a:xfrm>
            <a:off x="795338" y="4146550"/>
            <a:ext cx="2603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K</a:t>
            </a:r>
            <a:r>
              <a:rPr lang="en-US" altLang="en-US" sz="1200" b="1" baseline="30000"/>
              <a:t>+</a:t>
            </a:r>
          </a:p>
        </p:txBody>
      </p:sp>
      <p:sp>
        <p:nvSpPr>
          <p:cNvPr id="23573" name="TextBox 49"/>
          <p:cNvSpPr txBox="1">
            <a:spLocks noChangeArrowheads="1"/>
          </p:cNvSpPr>
          <p:nvPr/>
        </p:nvSpPr>
        <p:spPr bwMode="auto">
          <a:xfrm>
            <a:off x="795338" y="4454525"/>
            <a:ext cx="83661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Surface of</a:t>
            </a:r>
          </a:p>
          <a:p>
            <a:pPr eaLnBrk="1" hangingPunct="1"/>
            <a:r>
              <a:rPr lang="en-US" altLang="en-US" sz="1200" b="1"/>
              <a:t>hair cell</a:t>
            </a:r>
          </a:p>
        </p:txBody>
      </p:sp>
      <p:sp>
        <p:nvSpPr>
          <p:cNvPr id="23574" name="TextBox 50"/>
          <p:cNvSpPr txBox="1">
            <a:spLocks noChangeArrowheads="1"/>
          </p:cNvSpPr>
          <p:nvPr/>
        </p:nvSpPr>
        <p:spPr bwMode="auto">
          <a:xfrm>
            <a:off x="2347913" y="5399088"/>
            <a:ext cx="6159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K</a:t>
            </a:r>
            <a:r>
              <a:rPr lang="en-US" altLang="en-US" sz="1200" b="1" baseline="30000"/>
              <a:t>+</a:t>
            </a:r>
            <a:r>
              <a:rPr lang="en-US" altLang="en-US" sz="1200" b="1"/>
              <a:t> gate</a:t>
            </a:r>
          </a:p>
          <a:p>
            <a:pPr eaLnBrk="1" hangingPunct="1"/>
            <a:r>
              <a:rPr lang="en-US" altLang="en-US" sz="1200" b="1"/>
              <a:t>closed</a:t>
            </a:r>
          </a:p>
        </p:txBody>
      </p:sp>
      <p:sp>
        <p:nvSpPr>
          <p:cNvPr id="23575" name="TextBox 51"/>
          <p:cNvSpPr txBox="1">
            <a:spLocks noChangeArrowheads="1"/>
          </p:cNvSpPr>
          <p:nvPr/>
        </p:nvSpPr>
        <p:spPr bwMode="auto">
          <a:xfrm>
            <a:off x="5649913" y="5400675"/>
            <a:ext cx="6207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K</a:t>
            </a:r>
            <a:r>
              <a:rPr lang="en-US" altLang="en-US" sz="1200" b="1" baseline="30000"/>
              <a:t>+</a:t>
            </a:r>
            <a:r>
              <a:rPr lang="en-US" altLang="en-US" sz="1200" b="1"/>
              <a:t> gate</a:t>
            </a:r>
          </a:p>
          <a:p>
            <a:pPr eaLnBrk="1" hangingPunct="1"/>
            <a:r>
              <a:rPr lang="en-US" altLang="en-US" sz="1200" b="1"/>
              <a:t>open</a:t>
            </a:r>
          </a:p>
        </p:txBody>
      </p:sp>
      <p:sp>
        <p:nvSpPr>
          <p:cNvPr id="23576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\\172.16.3.215\data4\Graphics\Powerpoint\MH_DCM\MH_DCM-TEXTEDIT PROJECTS\SALADIN 7e\Processed files\chapt16\chapt16_textedit\jpg\sal03717_16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31750"/>
            <a:ext cx="5743575" cy="644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8" descr="\\172.16.3.215\data4\Graphics\Powerpoint\MH_DCM\MH_DCM-TEXTEDIT PROJECTS\SALADIN 7e\Processed files\chapt16\chapt16_textedit\png\sal03717_16_17_arrow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274763"/>
            <a:ext cx="5794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\\172.16.3.215\data4\Graphics\Powerpoint\MH_DCM\MH_DCM-TEXTEDIT PROJECTS\SALADIN 7e\Processed files\chapt16\chapt16_textedit\png\sal03717_16_17_arrow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1719263"/>
            <a:ext cx="4572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\\172.16.3.215\data4\Graphics\Powerpoint\MH_DCM\MH_DCM-TEXTEDIT PROJECTS\SALADIN 7e\Processed files\chapt16\chapt16_textedit\png\sal03717_16_17_arrow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1323975"/>
            <a:ext cx="2349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\\172.16.3.215\data4\Graphics\Powerpoint\MH_DCM\MH_DCM-TEXTEDIT PROJECTS\SALADIN 7e\Processed files\chapt16\chapt16_textedit\png\sal03717_16_17_arrow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1731963"/>
            <a:ext cx="455612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\\172.16.3.215\data4\Graphics\Powerpoint\MH_DCM\MH_DCM-TEXTEDIT PROJECTS\SALADIN 7e\Processed files\chapt16\chapt16_textedit\png\sal03717_16_17_arrow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1336675"/>
            <a:ext cx="2349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 descr="\\172.16.3.215\data4\Graphics\Powerpoint\MH_DCM\MH_DCM-TEXTEDIT PROJECTS\SALADIN 7e\Processed files\chapt16\chapt16_textedit\png\sal03717_16_17_arrow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731963"/>
            <a:ext cx="4572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\\172.16.3.215\data4\Graphics\Powerpoint\MH_DCM\MH_DCM-TEXTEDIT PROJECTS\SALADIN 7e\Processed files\chapt16\chapt16_textedit\png\sal03717_16_17_arrow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336675"/>
            <a:ext cx="2349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Rectangle 5"/>
          <p:cNvSpPr>
            <a:spLocks noChangeArrowheads="1"/>
          </p:cNvSpPr>
          <p:nvPr/>
        </p:nvSpPr>
        <p:spPr bwMode="auto">
          <a:xfrm>
            <a:off x="701675" y="28575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4587" name="Freeform 13"/>
          <p:cNvSpPr>
            <a:spLocks/>
          </p:cNvSpPr>
          <p:nvPr/>
        </p:nvSpPr>
        <p:spPr bwMode="auto">
          <a:xfrm>
            <a:off x="2133600" y="374650"/>
            <a:ext cx="630238" cy="904875"/>
          </a:xfrm>
          <a:custGeom>
            <a:avLst/>
            <a:gdLst>
              <a:gd name="T0" fmla="*/ 0 w 397"/>
              <a:gd name="T1" fmla="*/ 2147483647 h 570"/>
              <a:gd name="T2" fmla="*/ 2147483647 w 397"/>
              <a:gd name="T3" fmla="*/ 0 h 570"/>
              <a:gd name="T4" fmla="*/ 2147483647 w 397"/>
              <a:gd name="T5" fmla="*/ 0 h 570"/>
              <a:gd name="T6" fmla="*/ 0 60000 65536"/>
              <a:gd name="T7" fmla="*/ 0 60000 65536"/>
              <a:gd name="T8" fmla="*/ 0 60000 65536"/>
              <a:gd name="T9" fmla="*/ 0 w 397"/>
              <a:gd name="T10" fmla="*/ 0 h 570"/>
              <a:gd name="T11" fmla="*/ 397 w 397"/>
              <a:gd name="T12" fmla="*/ 570 h 5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7" h="570">
                <a:moveTo>
                  <a:pt x="0" y="570"/>
                </a:moveTo>
                <a:lnTo>
                  <a:pt x="295" y="0"/>
                </a:lnTo>
                <a:lnTo>
                  <a:pt x="397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Freeform 14"/>
          <p:cNvSpPr>
            <a:spLocks/>
          </p:cNvSpPr>
          <p:nvPr/>
        </p:nvSpPr>
        <p:spPr bwMode="auto">
          <a:xfrm>
            <a:off x="2805113" y="631825"/>
            <a:ext cx="441325" cy="685800"/>
          </a:xfrm>
          <a:custGeom>
            <a:avLst/>
            <a:gdLst>
              <a:gd name="T0" fmla="*/ 0 w 278"/>
              <a:gd name="T1" fmla="*/ 2147483647 h 432"/>
              <a:gd name="T2" fmla="*/ 2147483647 w 278"/>
              <a:gd name="T3" fmla="*/ 0 h 432"/>
              <a:gd name="T4" fmla="*/ 2147483647 w 278"/>
              <a:gd name="T5" fmla="*/ 0 h 432"/>
              <a:gd name="T6" fmla="*/ 0 60000 65536"/>
              <a:gd name="T7" fmla="*/ 0 60000 65536"/>
              <a:gd name="T8" fmla="*/ 0 60000 65536"/>
              <a:gd name="T9" fmla="*/ 0 w 278"/>
              <a:gd name="T10" fmla="*/ 0 h 432"/>
              <a:gd name="T11" fmla="*/ 278 w 278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8" h="432">
                <a:moveTo>
                  <a:pt x="0" y="432"/>
                </a:moveTo>
                <a:lnTo>
                  <a:pt x="180" y="0"/>
                </a:lnTo>
                <a:lnTo>
                  <a:pt x="27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Freeform 15"/>
          <p:cNvSpPr>
            <a:spLocks/>
          </p:cNvSpPr>
          <p:nvPr/>
        </p:nvSpPr>
        <p:spPr bwMode="auto">
          <a:xfrm>
            <a:off x="4772025" y="628650"/>
            <a:ext cx="441325" cy="685800"/>
          </a:xfrm>
          <a:custGeom>
            <a:avLst/>
            <a:gdLst>
              <a:gd name="T0" fmla="*/ 0 w 278"/>
              <a:gd name="T1" fmla="*/ 2147483647 h 432"/>
              <a:gd name="T2" fmla="*/ 2147483647 w 278"/>
              <a:gd name="T3" fmla="*/ 0 h 432"/>
              <a:gd name="T4" fmla="*/ 2147483647 w 278"/>
              <a:gd name="T5" fmla="*/ 0 h 432"/>
              <a:gd name="T6" fmla="*/ 0 60000 65536"/>
              <a:gd name="T7" fmla="*/ 0 60000 65536"/>
              <a:gd name="T8" fmla="*/ 0 60000 65536"/>
              <a:gd name="T9" fmla="*/ 0 w 278"/>
              <a:gd name="T10" fmla="*/ 0 h 432"/>
              <a:gd name="T11" fmla="*/ 278 w 278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8" h="432">
                <a:moveTo>
                  <a:pt x="0" y="432"/>
                </a:moveTo>
                <a:lnTo>
                  <a:pt x="180" y="0"/>
                </a:lnTo>
                <a:lnTo>
                  <a:pt x="27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Freeform 16"/>
          <p:cNvSpPr>
            <a:spLocks/>
          </p:cNvSpPr>
          <p:nvPr/>
        </p:nvSpPr>
        <p:spPr bwMode="auto">
          <a:xfrm>
            <a:off x="4870450" y="844550"/>
            <a:ext cx="555625" cy="960438"/>
          </a:xfrm>
          <a:custGeom>
            <a:avLst/>
            <a:gdLst>
              <a:gd name="T0" fmla="*/ 0 w 350"/>
              <a:gd name="T1" fmla="*/ 2147483647 h 605"/>
              <a:gd name="T2" fmla="*/ 2147483647 w 350"/>
              <a:gd name="T3" fmla="*/ 0 h 605"/>
              <a:gd name="T4" fmla="*/ 2147483647 w 350"/>
              <a:gd name="T5" fmla="*/ 0 h 605"/>
              <a:gd name="T6" fmla="*/ 0 60000 65536"/>
              <a:gd name="T7" fmla="*/ 0 60000 65536"/>
              <a:gd name="T8" fmla="*/ 0 60000 65536"/>
              <a:gd name="T9" fmla="*/ 0 w 350"/>
              <a:gd name="T10" fmla="*/ 0 h 605"/>
              <a:gd name="T11" fmla="*/ 350 w 350"/>
              <a:gd name="T12" fmla="*/ 605 h 6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0" h="605">
                <a:moveTo>
                  <a:pt x="0" y="605"/>
                </a:moveTo>
                <a:lnTo>
                  <a:pt x="252" y="0"/>
                </a:lnTo>
                <a:lnTo>
                  <a:pt x="35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Freeform 17"/>
          <p:cNvSpPr>
            <a:spLocks/>
          </p:cNvSpPr>
          <p:nvPr/>
        </p:nvSpPr>
        <p:spPr bwMode="auto">
          <a:xfrm>
            <a:off x="6054725" y="882650"/>
            <a:ext cx="433388" cy="677863"/>
          </a:xfrm>
          <a:custGeom>
            <a:avLst/>
            <a:gdLst>
              <a:gd name="T0" fmla="*/ 0 w 273"/>
              <a:gd name="T1" fmla="*/ 2147483647 h 427"/>
              <a:gd name="T2" fmla="*/ 2147483647 w 273"/>
              <a:gd name="T3" fmla="*/ 0 h 427"/>
              <a:gd name="T4" fmla="*/ 2147483647 w 273"/>
              <a:gd name="T5" fmla="*/ 0 h 427"/>
              <a:gd name="T6" fmla="*/ 0 60000 65536"/>
              <a:gd name="T7" fmla="*/ 0 60000 65536"/>
              <a:gd name="T8" fmla="*/ 0 60000 65536"/>
              <a:gd name="T9" fmla="*/ 0 w 273"/>
              <a:gd name="T10" fmla="*/ 0 h 427"/>
              <a:gd name="T11" fmla="*/ 273 w 273"/>
              <a:gd name="T12" fmla="*/ 427 h 4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3" h="427">
                <a:moveTo>
                  <a:pt x="0" y="427"/>
                </a:moveTo>
                <a:lnTo>
                  <a:pt x="177" y="0"/>
                </a:lnTo>
                <a:lnTo>
                  <a:pt x="273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Freeform 18"/>
          <p:cNvSpPr>
            <a:spLocks/>
          </p:cNvSpPr>
          <p:nvPr/>
        </p:nvSpPr>
        <p:spPr bwMode="auto">
          <a:xfrm>
            <a:off x="6275388" y="1601788"/>
            <a:ext cx="377825" cy="533400"/>
          </a:xfrm>
          <a:custGeom>
            <a:avLst/>
            <a:gdLst>
              <a:gd name="T0" fmla="*/ 2147483647 w 238"/>
              <a:gd name="T1" fmla="*/ 0 h 336"/>
              <a:gd name="T2" fmla="*/ 2147483647 w 238"/>
              <a:gd name="T3" fmla="*/ 2147483647 h 336"/>
              <a:gd name="T4" fmla="*/ 0 w 238"/>
              <a:gd name="T5" fmla="*/ 2147483647 h 336"/>
              <a:gd name="T6" fmla="*/ 0 60000 65536"/>
              <a:gd name="T7" fmla="*/ 0 60000 65536"/>
              <a:gd name="T8" fmla="*/ 0 60000 65536"/>
              <a:gd name="T9" fmla="*/ 0 w 238"/>
              <a:gd name="T10" fmla="*/ 0 h 336"/>
              <a:gd name="T11" fmla="*/ 238 w 23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" h="336">
                <a:moveTo>
                  <a:pt x="238" y="0"/>
                </a:moveTo>
                <a:lnTo>
                  <a:pt x="98" y="336"/>
                </a:lnTo>
                <a:lnTo>
                  <a:pt x="0" y="33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Freeform 19"/>
          <p:cNvSpPr>
            <a:spLocks/>
          </p:cNvSpPr>
          <p:nvPr/>
        </p:nvSpPr>
        <p:spPr bwMode="auto">
          <a:xfrm>
            <a:off x="4921250" y="1655763"/>
            <a:ext cx="352425" cy="479425"/>
          </a:xfrm>
          <a:custGeom>
            <a:avLst/>
            <a:gdLst>
              <a:gd name="T0" fmla="*/ 2147483647 w 222"/>
              <a:gd name="T1" fmla="*/ 0 h 302"/>
              <a:gd name="T2" fmla="*/ 2147483647 w 222"/>
              <a:gd name="T3" fmla="*/ 2147483647 h 302"/>
              <a:gd name="T4" fmla="*/ 0 w 222"/>
              <a:gd name="T5" fmla="*/ 2147483647 h 302"/>
              <a:gd name="T6" fmla="*/ 0 60000 65536"/>
              <a:gd name="T7" fmla="*/ 0 60000 65536"/>
              <a:gd name="T8" fmla="*/ 0 60000 65536"/>
              <a:gd name="T9" fmla="*/ 0 w 222"/>
              <a:gd name="T10" fmla="*/ 0 h 302"/>
              <a:gd name="T11" fmla="*/ 222 w 222"/>
              <a:gd name="T12" fmla="*/ 302 h 3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" h="302">
                <a:moveTo>
                  <a:pt x="222" y="0"/>
                </a:moveTo>
                <a:lnTo>
                  <a:pt x="96" y="302"/>
                </a:lnTo>
                <a:lnTo>
                  <a:pt x="0" y="30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Freeform 20"/>
          <p:cNvSpPr>
            <a:spLocks/>
          </p:cNvSpPr>
          <p:nvPr/>
        </p:nvSpPr>
        <p:spPr bwMode="auto">
          <a:xfrm>
            <a:off x="3052763" y="1935163"/>
            <a:ext cx="527050" cy="196850"/>
          </a:xfrm>
          <a:custGeom>
            <a:avLst/>
            <a:gdLst>
              <a:gd name="T0" fmla="*/ 0 w 332"/>
              <a:gd name="T1" fmla="*/ 0 h 124"/>
              <a:gd name="T2" fmla="*/ 2147483647 w 332"/>
              <a:gd name="T3" fmla="*/ 2147483647 h 124"/>
              <a:gd name="T4" fmla="*/ 2147483647 w 332"/>
              <a:gd name="T5" fmla="*/ 2147483647 h 124"/>
              <a:gd name="T6" fmla="*/ 0 60000 65536"/>
              <a:gd name="T7" fmla="*/ 0 60000 65536"/>
              <a:gd name="T8" fmla="*/ 0 60000 65536"/>
              <a:gd name="T9" fmla="*/ 0 w 332"/>
              <a:gd name="T10" fmla="*/ 0 h 124"/>
              <a:gd name="T11" fmla="*/ 332 w 332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2" h="124">
                <a:moveTo>
                  <a:pt x="0" y="0"/>
                </a:moveTo>
                <a:lnTo>
                  <a:pt x="230" y="124"/>
                </a:lnTo>
                <a:lnTo>
                  <a:pt x="332" y="1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TextBox 118"/>
          <p:cNvSpPr txBox="1">
            <a:spLocks noChangeArrowheads="1"/>
          </p:cNvSpPr>
          <p:nvPr/>
        </p:nvSpPr>
        <p:spPr bwMode="auto">
          <a:xfrm>
            <a:off x="2797175" y="304800"/>
            <a:ext cx="18430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Tympanic membrane (vibrating)</a:t>
            </a:r>
          </a:p>
        </p:txBody>
      </p:sp>
      <p:sp>
        <p:nvSpPr>
          <p:cNvPr id="24596" name="TextBox 119"/>
          <p:cNvSpPr txBox="1">
            <a:spLocks noChangeArrowheads="1"/>
          </p:cNvSpPr>
          <p:nvPr/>
        </p:nvSpPr>
        <p:spPr bwMode="auto">
          <a:xfrm>
            <a:off x="3292475" y="558800"/>
            <a:ext cx="1585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Stapes footplate (vibrating)</a:t>
            </a:r>
          </a:p>
        </p:txBody>
      </p:sp>
      <p:sp>
        <p:nvSpPr>
          <p:cNvPr id="24597" name="TextBox 120"/>
          <p:cNvSpPr txBox="1">
            <a:spLocks noChangeArrowheads="1"/>
          </p:cNvSpPr>
          <p:nvPr/>
        </p:nvSpPr>
        <p:spPr bwMode="auto">
          <a:xfrm>
            <a:off x="5257800" y="558800"/>
            <a:ext cx="8937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Scala vestibuli</a:t>
            </a:r>
          </a:p>
        </p:txBody>
      </p:sp>
      <p:sp>
        <p:nvSpPr>
          <p:cNvPr id="24598" name="TextBox 121"/>
          <p:cNvSpPr txBox="1">
            <a:spLocks noChangeArrowheads="1"/>
          </p:cNvSpPr>
          <p:nvPr/>
        </p:nvSpPr>
        <p:spPr bwMode="auto">
          <a:xfrm>
            <a:off x="6540500" y="825500"/>
            <a:ext cx="5857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Cochlear</a:t>
            </a:r>
          </a:p>
          <a:p>
            <a:pPr eaLnBrk="1" hangingPunct="1"/>
            <a:r>
              <a:rPr lang="en-US" altLang="en-US" sz="900" b="1"/>
              <a:t>duct</a:t>
            </a:r>
          </a:p>
        </p:txBody>
      </p:sp>
      <p:sp>
        <p:nvSpPr>
          <p:cNvPr id="24599" name="TextBox 122"/>
          <p:cNvSpPr txBox="1">
            <a:spLocks noChangeArrowheads="1"/>
          </p:cNvSpPr>
          <p:nvPr/>
        </p:nvSpPr>
        <p:spPr bwMode="auto">
          <a:xfrm>
            <a:off x="5473700" y="774700"/>
            <a:ext cx="8683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Scala tympani</a:t>
            </a:r>
          </a:p>
        </p:txBody>
      </p:sp>
      <p:sp>
        <p:nvSpPr>
          <p:cNvPr id="24600" name="TextBox 123"/>
          <p:cNvSpPr txBox="1">
            <a:spLocks noChangeArrowheads="1"/>
          </p:cNvSpPr>
          <p:nvPr/>
        </p:nvSpPr>
        <p:spPr bwMode="auto">
          <a:xfrm>
            <a:off x="5559425" y="2057400"/>
            <a:ext cx="7461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Helicotrema</a:t>
            </a:r>
          </a:p>
        </p:txBody>
      </p:sp>
      <p:sp>
        <p:nvSpPr>
          <p:cNvPr id="24601" name="TextBox 124"/>
          <p:cNvSpPr txBox="1">
            <a:spLocks noChangeArrowheads="1"/>
          </p:cNvSpPr>
          <p:nvPr/>
        </p:nvSpPr>
        <p:spPr bwMode="auto">
          <a:xfrm>
            <a:off x="3619500" y="2070100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Secondary</a:t>
            </a:r>
          </a:p>
          <a:p>
            <a:pPr eaLnBrk="1" hangingPunct="1"/>
            <a:r>
              <a:rPr lang="en-US" altLang="en-US" sz="900" b="1"/>
              <a:t>tympanic</a:t>
            </a:r>
          </a:p>
          <a:p>
            <a:pPr eaLnBrk="1" hangingPunct="1"/>
            <a:r>
              <a:rPr lang="en-US" altLang="en-US" sz="900" b="1"/>
              <a:t>membrane</a:t>
            </a:r>
          </a:p>
        </p:txBody>
      </p:sp>
      <p:sp>
        <p:nvSpPr>
          <p:cNvPr id="24602" name="TextBox 125"/>
          <p:cNvSpPr txBox="1">
            <a:spLocks noChangeArrowheads="1"/>
          </p:cNvSpPr>
          <p:nvPr/>
        </p:nvSpPr>
        <p:spPr bwMode="auto">
          <a:xfrm>
            <a:off x="4495800" y="2057400"/>
            <a:ext cx="676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Basilar</a:t>
            </a:r>
          </a:p>
          <a:p>
            <a:pPr eaLnBrk="1" hangingPunct="1"/>
            <a:r>
              <a:rPr lang="en-US" altLang="en-US" sz="900" b="1"/>
              <a:t>membrane</a:t>
            </a:r>
          </a:p>
          <a:p>
            <a:pPr eaLnBrk="1" hangingPunct="1"/>
            <a:r>
              <a:rPr lang="en-US" altLang="en-US" sz="900" b="1"/>
              <a:t>(vibrating)</a:t>
            </a:r>
          </a:p>
        </p:txBody>
      </p:sp>
      <p:sp>
        <p:nvSpPr>
          <p:cNvPr id="24603" name="TextBox 126"/>
          <p:cNvSpPr txBox="1">
            <a:spLocks noChangeArrowheads="1"/>
          </p:cNvSpPr>
          <p:nvPr/>
        </p:nvSpPr>
        <p:spPr bwMode="auto">
          <a:xfrm>
            <a:off x="1384300" y="2463800"/>
            <a:ext cx="2333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(a)</a:t>
            </a:r>
          </a:p>
        </p:txBody>
      </p:sp>
      <p:sp>
        <p:nvSpPr>
          <p:cNvPr id="24604" name="TextBox 127"/>
          <p:cNvSpPr txBox="1">
            <a:spLocks noChangeArrowheads="1"/>
          </p:cNvSpPr>
          <p:nvPr/>
        </p:nvSpPr>
        <p:spPr bwMode="auto">
          <a:xfrm>
            <a:off x="1644650" y="3048000"/>
            <a:ext cx="12795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Low-frequency sound</a:t>
            </a:r>
          </a:p>
          <a:p>
            <a:pPr eaLnBrk="1" hangingPunct="1"/>
            <a:r>
              <a:rPr lang="en-US" altLang="en-US" sz="900" b="1"/>
              <a:t>(20–800 Hz)</a:t>
            </a:r>
          </a:p>
        </p:txBody>
      </p:sp>
      <p:sp>
        <p:nvSpPr>
          <p:cNvPr id="24605" name="TextBox 128"/>
          <p:cNvSpPr txBox="1">
            <a:spLocks noChangeArrowheads="1"/>
          </p:cNvSpPr>
          <p:nvPr/>
        </p:nvSpPr>
        <p:spPr bwMode="auto">
          <a:xfrm>
            <a:off x="1644650" y="3746500"/>
            <a:ext cx="14827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Medium-frequency sound</a:t>
            </a:r>
          </a:p>
          <a:p>
            <a:pPr eaLnBrk="1" hangingPunct="1"/>
            <a:r>
              <a:rPr lang="en-US" altLang="en-US" sz="900" b="1"/>
              <a:t>(1,500–4,000 Hz)</a:t>
            </a:r>
          </a:p>
        </p:txBody>
      </p:sp>
      <p:sp>
        <p:nvSpPr>
          <p:cNvPr id="24606" name="TextBox 129"/>
          <p:cNvSpPr txBox="1">
            <a:spLocks noChangeArrowheads="1"/>
          </p:cNvSpPr>
          <p:nvPr/>
        </p:nvSpPr>
        <p:spPr bwMode="auto">
          <a:xfrm>
            <a:off x="1644650" y="4457700"/>
            <a:ext cx="13049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High-frequency sound</a:t>
            </a:r>
          </a:p>
          <a:p>
            <a:pPr eaLnBrk="1" hangingPunct="1"/>
            <a:r>
              <a:rPr lang="en-US" altLang="en-US" sz="900" b="1"/>
              <a:t>(7,000–20,000 Hz)</a:t>
            </a:r>
          </a:p>
        </p:txBody>
      </p:sp>
      <p:sp>
        <p:nvSpPr>
          <p:cNvPr id="24607" name="TextBox 130"/>
          <p:cNvSpPr txBox="1">
            <a:spLocks noChangeArrowheads="1"/>
          </p:cNvSpPr>
          <p:nvPr/>
        </p:nvSpPr>
        <p:spPr bwMode="auto">
          <a:xfrm>
            <a:off x="1384300" y="5003800"/>
            <a:ext cx="2397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(b)</a:t>
            </a:r>
          </a:p>
        </p:txBody>
      </p:sp>
      <p:sp>
        <p:nvSpPr>
          <p:cNvPr id="24608" name="TextBox 131"/>
          <p:cNvSpPr txBox="1">
            <a:spLocks noChangeArrowheads="1"/>
          </p:cNvSpPr>
          <p:nvPr/>
        </p:nvSpPr>
        <p:spPr bwMode="auto">
          <a:xfrm>
            <a:off x="1384300" y="6565900"/>
            <a:ext cx="2333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(c)</a:t>
            </a:r>
          </a:p>
        </p:txBody>
      </p:sp>
      <p:sp>
        <p:nvSpPr>
          <p:cNvPr id="24609" name="TextBox 132"/>
          <p:cNvSpPr txBox="1">
            <a:spLocks noChangeArrowheads="1"/>
          </p:cNvSpPr>
          <p:nvPr/>
        </p:nvSpPr>
        <p:spPr bwMode="auto">
          <a:xfrm>
            <a:off x="2374900" y="5778500"/>
            <a:ext cx="8175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Proximal end</a:t>
            </a:r>
          </a:p>
          <a:p>
            <a:pPr eaLnBrk="1" hangingPunct="1"/>
            <a:r>
              <a:rPr lang="en-US" altLang="en-US" sz="900" b="1"/>
              <a:t>(attached)</a:t>
            </a:r>
          </a:p>
        </p:txBody>
      </p:sp>
      <p:sp>
        <p:nvSpPr>
          <p:cNvPr id="24610" name="TextBox 133"/>
          <p:cNvSpPr txBox="1">
            <a:spLocks noChangeArrowheads="1"/>
          </p:cNvSpPr>
          <p:nvPr/>
        </p:nvSpPr>
        <p:spPr bwMode="auto">
          <a:xfrm>
            <a:off x="6692900" y="5803900"/>
            <a:ext cx="6445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Distal end</a:t>
            </a:r>
          </a:p>
          <a:p>
            <a:pPr eaLnBrk="1" hangingPunct="1"/>
            <a:r>
              <a:rPr lang="en-US" altLang="en-US" sz="900" b="1"/>
              <a:t>(free)</a:t>
            </a:r>
          </a:p>
        </p:txBody>
      </p:sp>
      <p:sp>
        <p:nvSpPr>
          <p:cNvPr id="24611" name="TextBox 134"/>
          <p:cNvSpPr txBox="1">
            <a:spLocks noChangeArrowheads="1"/>
          </p:cNvSpPr>
          <p:nvPr/>
        </p:nvSpPr>
        <p:spPr bwMode="auto">
          <a:xfrm>
            <a:off x="6311900" y="6489700"/>
            <a:ext cx="457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200 Hz</a:t>
            </a:r>
          </a:p>
        </p:txBody>
      </p:sp>
      <p:sp>
        <p:nvSpPr>
          <p:cNvPr id="24612" name="TextBox 135"/>
          <p:cNvSpPr txBox="1">
            <a:spLocks noChangeArrowheads="1"/>
          </p:cNvSpPr>
          <p:nvPr/>
        </p:nvSpPr>
        <p:spPr bwMode="auto">
          <a:xfrm>
            <a:off x="3162300" y="6502400"/>
            <a:ext cx="444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20,000</a:t>
            </a:r>
          </a:p>
        </p:txBody>
      </p:sp>
      <p:sp>
        <p:nvSpPr>
          <p:cNvPr id="24613" name="TextBox 136"/>
          <p:cNvSpPr txBox="1">
            <a:spLocks noChangeArrowheads="1"/>
          </p:cNvSpPr>
          <p:nvPr/>
        </p:nvSpPr>
        <p:spPr bwMode="auto">
          <a:xfrm>
            <a:off x="4381500" y="6489700"/>
            <a:ext cx="381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5,000</a:t>
            </a:r>
          </a:p>
        </p:txBody>
      </p:sp>
      <p:sp>
        <p:nvSpPr>
          <p:cNvPr id="24614" name="TextBox 137"/>
          <p:cNvSpPr txBox="1">
            <a:spLocks noChangeArrowheads="1"/>
          </p:cNvSpPr>
          <p:nvPr/>
        </p:nvSpPr>
        <p:spPr bwMode="auto">
          <a:xfrm>
            <a:off x="5219700" y="6502400"/>
            <a:ext cx="381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1,000</a:t>
            </a:r>
          </a:p>
        </p:txBody>
      </p:sp>
      <p:sp>
        <p:nvSpPr>
          <p:cNvPr id="24615" name="TextBox 138"/>
          <p:cNvSpPr txBox="1">
            <a:spLocks noChangeArrowheads="1"/>
          </p:cNvSpPr>
          <p:nvPr/>
        </p:nvSpPr>
        <p:spPr bwMode="auto">
          <a:xfrm>
            <a:off x="5842000" y="6502400"/>
            <a:ext cx="2841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500</a:t>
            </a:r>
          </a:p>
        </p:txBody>
      </p:sp>
      <p:sp>
        <p:nvSpPr>
          <p:cNvPr id="24616" name="Rectangle 4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688975" y="25876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6627" name="Picture 5" descr="\\172.16.3.215\data4\Graphics\Powerpoint\MH_DCM\MH_DCM-TEXTEDIT PROJECTS\SALADIN 7e\Processed files\chapt16\chapt16_textedit\jpg\sal03717_16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720725"/>
            <a:ext cx="7718425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Freeform 10"/>
          <p:cNvSpPr>
            <a:spLocks/>
          </p:cNvSpPr>
          <p:nvPr/>
        </p:nvSpPr>
        <p:spPr bwMode="auto">
          <a:xfrm>
            <a:off x="7581900" y="4494213"/>
            <a:ext cx="622300" cy="269875"/>
          </a:xfrm>
          <a:custGeom>
            <a:avLst/>
            <a:gdLst>
              <a:gd name="T0" fmla="*/ 0 w 392"/>
              <a:gd name="T1" fmla="*/ 0 h 170"/>
              <a:gd name="T2" fmla="*/ 0 w 392"/>
              <a:gd name="T3" fmla="*/ 0 h 170"/>
              <a:gd name="T4" fmla="*/ 2147483647 w 392"/>
              <a:gd name="T5" fmla="*/ 2147483647 h 170"/>
              <a:gd name="T6" fmla="*/ 2147483647 w 392"/>
              <a:gd name="T7" fmla="*/ 2147483647 h 170"/>
              <a:gd name="T8" fmla="*/ 2147483647 w 392"/>
              <a:gd name="T9" fmla="*/ 2147483647 h 170"/>
              <a:gd name="T10" fmla="*/ 2147483647 w 392"/>
              <a:gd name="T11" fmla="*/ 2147483647 h 170"/>
              <a:gd name="T12" fmla="*/ 2147483647 w 392"/>
              <a:gd name="T13" fmla="*/ 2147483647 h 170"/>
              <a:gd name="T14" fmla="*/ 2147483647 w 392"/>
              <a:gd name="T15" fmla="*/ 2147483647 h 170"/>
              <a:gd name="T16" fmla="*/ 2147483647 w 392"/>
              <a:gd name="T17" fmla="*/ 2147483647 h 170"/>
              <a:gd name="T18" fmla="*/ 2147483647 w 392"/>
              <a:gd name="T19" fmla="*/ 2147483647 h 170"/>
              <a:gd name="T20" fmla="*/ 2147483647 w 392"/>
              <a:gd name="T21" fmla="*/ 2147483647 h 170"/>
              <a:gd name="T22" fmla="*/ 2147483647 w 392"/>
              <a:gd name="T23" fmla="*/ 2147483647 h 1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92"/>
              <a:gd name="T37" fmla="*/ 0 h 170"/>
              <a:gd name="T38" fmla="*/ 392 w 392"/>
              <a:gd name="T39" fmla="*/ 170 h 1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92" h="170">
                <a:moveTo>
                  <a:pt x="0" y="0"/>
                </a:moveTo>
                <a:lnTo>
                  <a:pt x="0" y="0"/>
                </a:lnTo>
                <a:lnTo>
                  <a:pt x="40" y="8"/>
                </a:lnTo>
                <a:lnTo>
                  <a:pt x="80" y="18"/>
                </a:lnTo>
                <a:lnTo>
                  <a:pt x="118" y="32"/>
                </a:lnTo>
                <a:lnTo>
                  <a:pt x="154" y="44"/>
                </a:lnTo>
                <a:lnTo>
                  <a:pt x="188" y="58"/>
                </a:lnTo>
                <a:lnTo>
                  <a:pt x="220" y="72"/>
                </a:lnTo>
                <a:lnTo>
                  <a:pt x="278" y="100"/>
                </a:lnTo>
                <a:lnTo>
                  <a:pt x="326" y="128"/>
                </a:lnTo>
                <a:lnTo>
                  <a:pt x="362" y="150"/>
                </a:lnTo>
                <a:lnTo>
                  <a:pt x="392" y="170"/>
                </a:lnTo>
              </a:path>
            </a:pathLst>
          </a:custGeom>
          <a:noFill/>
          <a:ln w="19050">
            <a:solidFill>
              <a:srgbClr val="1C9A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Freeform 11"/>
          <p:cNvSpPr>
            <a:spLocks/>
          </p:cNvSpPr>
          <p:nvPr/>
        </p:nvSpPr>
        <p:spPr bwMode="auto">
          <a:xfrm>
            <a:off x="8172450" y="4729163"/>
            <a:ext cx="73025" cy="63500"/>
          </a:xfrm>
          <a:custGeom>
            <a:avLst/>
            <a:gdLst>
              <a:gd name="T0" fmla="*/ 2147483647 w 46"/>
              <a:gd name="T1" fmla="*/ 2147483647 h 40"/>
              <a:gd name="T2" fmla="*/ 0 w 46"/>
              <a:gd name="T3" fmla="*/ 2147483647 h 40"/>
              <a:gd name="T4" fmla="*/ 2147483647 w 46"/>
              <a:gd name="T5" fmla="*/ 2147483647 h 40"/>
              <a:gd name="T6" fmla="*/ 2147483647 w 46"/>
              <a:gd name="T7" fmla="*/ 0 h 40"/>
              <a:gd name="T8" fmla="*/ 2147483647 w 46"/>
              <a:gd name="T9" fmla="*/ 2147483647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0"/>
              <a:gd name="T17" fmla="*/ 46 w 46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0">
                <a:moveTo>
                  <a:pt x="46" y="40"/>
                </a:moveTo>
                <a:lnTo>
                  <a:pt x="0" y="28"/>
                </a:lnTo>
                <a:lnTo>
                  <a:pt x="18" y="20"/>
                </a:lnTo>
                <a:lnTo>
                  <a:pt x="20" y="0"/>
                </a:lnTo>
                <a:lnTo>
                  <a:pt x="46" y="40"/>
                </a:lnTo>
                <a:close/>
              </a:path>
            </a:pathLst>
          </a:custGeom>
          <a:solidFill>
            <a:srgbClr val="1C9A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Rectangle 106"/>
          <p:cNvSpPr>
            <a:spLocks noChangeArrowheads="1"/>
          </p:cNvSpPr>
          <p:nvPr/>
        </p:nvSpPr>
        <p:spPr bwMode="auto">
          <a:xfrm>
            <a:off x="4391025" y="725488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b="1"/>
          </a:p>
        </p:txBody>
      </p:sp>
      <p:sp>
        <p:nvSpPr>
          <p:cNvPr id="26631" name="Rectangle 121"/>
          <p:cNvSpPr>
            <a:spLocks noChangeArrowheads="1"/>
          </p:cNvSpPr>
          <p:nvPr/>
        </p:nvSpPr>
        <p:spPr bwMode="auto">
          <a:xfrm>
            <a:off x="5661025" y="725488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b="1"/>
          </a:p>
        </p:txBody>
      </p:sp>
      <p:sp>
        <p:nvSpPr>
          <p:cNvPr id="26632" name="TextBox 133"/>
          <p:cNvSpPr txBox="1">
            <a:spLocks noChangeArrowheads="1"/>
          </p:cNvSpPr>
          <p:nvPr/>
        </p:nvSpPr>
        <p:spPr bwMode="auto">
          <a:xfrm>
            <a:off x="5289550" y="681038"/>
            <a:ext cx="7842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900" b="1"/>
              <a:t>Semicircular</a:t>
            </a:r>
          </a:p>
          <a:p>
            <a:pPr algn="ctr" eaLnBrk="1" hangingPunct="1"/>
            <a:r>
              <a:rPr lang="en-US" altLang="en-US" sz="900" b="1"/>
              <a:t>ducts</a:t>
            </a:r>
          </a:p>
        </p:txBody>
      </p:sp>
      <p:sp>
        <p:nvSpPr>
          <p:cNvPr id="26633" name="TextBox 134"/>
          <p:cNvSpPr txBox="1">
            <a:spLocks noChangeArrowheads="1"/>
          </p:cNvSpPr>
          <p:nvPr/>
        </p:nvSpPr>
        <p:spPr bwMode="auto">
          <a:xfrm>
            <a:off x="4151313" y="679450"/>
            <a:ext cx="6508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900" b="1"/>
              <a:t>Utricle</a:t>
            </a:r>
          </a:p>
          <a:p>
            <a:pPr algn="ctr" eaLnBrk="1" hangingPunct="1"/>
            <a:r>
              <a:rPr lang="en-US" altLang="en-US" sz="900" b="1"/>
              <a:t>(cut open)</a:t>
            </a:r>
          </a:p>
        </p:txBody>
      </p:sp>
      <p:sp>
        <p:nvSpPr>
          <p:cNvPr id="26634" name="TextBox 136"/>
          <p:cNvSpPr txBox="1">
            <a:spLocks noChangeArrowheads="1"/>
          </p:cNvSpPr>
          <p:nvPr/>
        </p:nvSpPr>
        <p:spPr bwMode="auto">
          <a:xfrm>
            <a:off x="3802063" y="1079500"/>
            <a:ext cx="6445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900" b="1"/>
              <a:t>Saccule</a:t>
            </a:r>
          </a:p>
          <a:p>
            <a:pPr algn="ctr" eaLnBrk="1" hangingPunct="1"/>
            <a:r>
              <a:rPr lang="en-US" altLang="en-US" sz="900" b="1"/>
              <a:t>(cut open)</a:t>
            </a:r>
          </a:p>
        </p:txBody>
      </p:sp>
      <p:sp>
        <p:nvSpPr>
          <p:cNvPr id="26635" name="Text Box 123"/>
          <p:cNvSpPr txBox="1">
            <a:spLocks noChangeArrowheads="1"/>
          </p:cNvSpPr>
          <p:nvPr/>
        </p:nvSpPr>
        <p:spPr bwMode="auto">
          <a:xfrm>
            <a:off x="7664450" y="4360863"/>
            <a:ext cx="796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Gravitational</a:t>
            </a:r>
          </a:p>
          <a:p>
            <a:pPr eaLnBrk="1" hangingPunct="1"/>
            <a:r>
              <a:rPr lang="en-US" altLang="en-US" sz="900" b="1"/>
              <a:t>             force</a:t>
            </a:r>
          </a:p>
        </p:txBody>
      </p:sp>
      <p:sp>
        <p:nvSpPr>
          <p:cNvPr id="26636" name="Text Box 124"/>
          <p:cNvSpPr txBox="1">
            <a:spLocks noChangeArrowheads="1"/>
          </p:cNvSpPr>
          <p:nvPr/>
        </p:nvSpPr>
        <p:spPr bwMode="auto">
          <a:xfrm>
            <a:off x="822325" y="6326188"/>
            <a:ext cx="23971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(b)</a:t>
            </a:r>
          </a:p>
        </p:txBody>
      </p:sp>
      <p:sp>
        <p:nvSpPr>
          <p:cNvPr id="26637" name="Text Box 125"/>
          <p:cNvSpPr txBox="1">
            <a:spLocks noChangeArrowheads="1"/>
          </p:cNvSpPr>
          <p:nvPr/>
        </p:nvSpPr>
        <p:spPr bwMode="auto">
          <a:xfrm>
            <a:off x="4619625" y="6326188"/>
            <a:ext cx="233363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(c)</a:t>
            </a:r>
          </a:p>
        </p:txBody>
      </p:sp>
      <p:sp>
        <p:nvSpPr>
          <p:cNvPr id="26638" name="Text Box 126"/>
          <p:cNvSpPr txBox="1">
            <a:spLocks noChangeArrowheads="1"/>
          </p:cNvSpPr>
          <p:nvPr/>
        </p:nvSpPr>
        <p:spPr bwMode="auto">
          <a:xfrm>
            <a:off x="1230313" y="4686300"/>
            <a:ext cx="6445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900" b="1"/>
              <a:t>Vestibular</a:t>
            </a:r>
          </a:p>
          <a:p>
            <a:pPr algn="ctr" eaLnBrk="1" hangingPunct="1"/>
            <a:r>
              <a:rPr lang="en-US" altLang="en-US" sz="900" b="1"/>
              <a:t>nerve</a:t>
            </a:r>
          </a:p>
        </p:txBody>
      </p:sp>
      <p:sp>
        <p:nvSpPr>
          <p:cNvPr id="26639" name="Text Box 127"/>
          <p:cNvSpPr txBox="1">
            <a:spLocks noChangeArrowheads="1"/>
          </p:cNvSpPr>
          <p:nvPr/>
        </p:nvSpPr>
        <p:spPr bwMode="auto">
          <a:xfrm>
            <a:off x="2682875" y="725488"/>
            <a:ext cx="522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Base of</a:t>
            </a:r>
          </a:p>
          <a:p>
            <a:pPr eaLnBrk="1" hangingPunct="1"/>
            <a:r>
              <a:rPr lang="en-US" altLang="en-US" sz="900" b="1"/>
              <a:t>cochlea</a:t>
            </a:r>
          </a:p>
        </p:txBody>
      </p:sp>
      <p:sp>
        <p:nvSpPr>
          <p:cNvPr id="26640" name="Text Box 128"/>
          <p:cNvSpPr txBox="1">
            <a:spLocks noChangeArrowheads="1"/>
          </p:cNvSpPr>
          <p:nvPr/>
        </p:nvSpPr>
        <p:spPr bwMode="auto">
          <a:xfrm>
            <a:off x="2327275" y="1087438"/>
            <a:ext cx="585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Cochlear</a:t>
            </a:r>
          </a:p>
          <a:p>
            <a:pPr eaLnBrk="1" hangingPunct="1"/>
            <a:r>
              <a:rPr lang="en-US" altLang="en-US" sz="900" b="1"/>
              <a:t>nerve</a:t>
            </a:r>
          </a:p>
        </p:txBody>
      </p:sp>
      <p:sp>
        <p:nvSpPr>
          <p:cNvPr id="26641" name="Text Box 129"/>
          <p:cNvSpPr txBox="1">
            <a:spLocks noChangeArrowheads="1"/>
          </p:cNvSpPr>
          <p:nvPr/>
        </p:nvSpPr>
        <p:spPr bwMode="auto">
          <a:xfrm>
            <a:off x="5095875" y="5757863"/>
            <a:ext cx="6762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Otolithic</a:t>
            </a:r>
          </a:p>
          <a:p>
            <a:pPr eaLnBrk="1" hangingPunct="1"/>
            <a:r>
              <a:rPr lang="en-US" altLang="en-US" sz="900" b="1"/>
              <a:t>membrane</a:t>
            </a:r>
          </a:p>
          <a:p>
            <a:pPr eaLnBrk="1" hangingPunct="1"/>
            <a:r>
              <a:rPr lang="en-US" altLang="en-US" sz="900" b="1"/>
              <a:t>sags</a:t>
            </a:r>
          </a:p>
        </p:txBody>
      </p:sp>
      <p:sp>
        <p:nvSpPr>
          <p:cNvPr id="26642" name="Text Box 130"/>
          <p:cNvSpPr txBox="1">
            <a:spLocks noChangeArrowheads="1"/>
          </p:cNvSpPr>
          <p:nvPr/>
        </p:nvSpPr>
        <p:spPr bwMode="auto">
          <a:xfrm>
            <a:off x="4619625" y="5270500"/>
            <a:ext cx="6762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Stereocilia</a:t>
            </a:r>
          </a:p>
          <a:p>
            <a:pPr eaLnBrk="1" hangingPunct="1"/>
            <a:r>
              <a:rPr lang="en-US" altLang="en-US" sz="900" b="1"/>
              <a:t>of hair</a:t>
            </a:r>
          </a:p>
          <a:p>
            <a:pPr eaLnBrk="1" hangingPunct="1"/>
            <a:r>
              <a:rPr lang="en-US" altLang="en-US" sz="900" b="1"/>
              <a:t>cells bend</a:t>
            </a:r>
          </a:p>
        </p:txBody>
      </p:sp>
      <p:pic>
        <p:nvPicPr>
          <p:cNvPr id="26643" name="Picture 138" descr="sal03717_16_19_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2408238"/>
            <a:ext cx="110648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4" name="Rectangle 6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16.19</a:t>
            </a:r>
          </a:p>
        </p:txBody>
      </p:sp>
      <p:sp>
        <p:nvSpPr>
          <p:cNvPr id="26645" name="Rectangle 117"/>
          <p:cNvSpPr>
            <a:spLocks noChangeArrowheads="1"/>
          </p:cNvSpPr>
          <p:nvPr/>
        </p:nvSpPr>
        <p:spPr bwMode="auto">
          <a:xfrm>
            <a:off x="2727325" y="2909888"/>
            <a:ext cx="14128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000000"/>
                </a:solidFill>
              </a:rPr>
              <a:t>(a)</a:t>
            </a:r>
            <a:endParaRPr lang="en-US" altLang="en-US" b="1"/>
          </a:p>
        </p:txBody>
      </p:sp>
      <p:sp>
        <p:nvSpPr>
          <p:cNvPr id="26646" name="Text Box 131"/>
          <p:cNvSpPr txBox="1">
            <a:spLocks noChangeArrowheads="1"/>
          </p:cNvSpPr>
          <p:nvPr/>
        </p:nvSpPr>
        <p:spPr bwMode="auto">
          <a:xfrm>
            <a:off x="1911350" y="4532313"/>
            <a:ext cx="5365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Hair cell</a:t>
            </a:r>
          </a:p>
        </p:txBody>
      </p:sp>
      <p:sp>
        <p:nvSpPr>
          <p:cNvPr id="26647" name="Text Box 132"/>
          <p:cNvSpPr txBox="1">
            <a:spLocks noChangeArrowheads="1"/>
          </p:cNvSpPr>
          <p:nvPr/>
        </p:nvSpPr>
        <p:spPr bwMode="auto">
          <a:xfrm>
            <a:off x="2498725" y="4370388"/>
            <a:ext cx="701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Supporting</a:t>
            </a:r>
          </a:p>
          <a:p>
            <a:pPr eaLnBrk="1" hangingPunct="1"/>
            <a:r>
              <a:rPr lang="en-US" altLang="en-US" sz="900" b="1"/>
              <a:t>    cell</a:t>
            </a:r>
          </a:p>
        </p:txBody>
      </p:sp>
      <p:sp>
        <p:nvSpPr>
          <p:cNvPr id="26648" name="Text Box 133"/>
          <p:cNvSpPr txBox="1">
            <a:spLocks noChangeArrowheads="1"/>
          </p:cNvSpPr>
          <p:nvPr/>
        </p:nvSpPr>
        <p:spPr bwMode="auto">
          <a:xfrm>
            <a:off x="3009900" y="2782888"/>
            <a:ext cx="650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Vestibular</a:t>
            </a:r>
          </a:p>
          <a:p>
            <a:pPr eaLnBrk="1" hangingPunct="1"/>
            <a:r>
              <a:rPr lang="en-US" altLang="en-US" sz="900" b="1"/>
              <a:t>    nerve</a:t>
            </a:r>
          </a:p>
        </p:txBody>
      </p:sp>
      <p:sp>
        <p:nvSpPr>
          <p:cNvPr id="26649" name="Text Box 134"/>
          <p:cNvSpPr txBox="1">
            <a:spLocks noChangeArrowheads="1"/>
          </p:cNvSpPr>
          <p:nvPr/>
        </p:nvSpPr>
        <p:spPr bwMode="auto">
          <a:xfrm>
            <a:off x="3352800" y="4110038"/>
            <a:ext cx="52863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Otoliths</a:t>
            </a:r>
          </a:p>
        </p:txBody>
      </p:sp>
      <p:sp>
        <p:nvSpPr>
          <p:cNvPr id="26650" name="Text Box 135"/>
          <p:cNvSpPr txBox="1">
            <a:spLocks noChangeArrowheads="1"/>
          </p:cNvSpPr>
          <p:nvPr/>
        </p:nvSpPr>
        <p:spPr bwMode="auto">
          <a:xfrm>
            <a:off x="3832225" y="3789363"/>
            <a:ext cx="676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900" b="1"/>
              <a:t>Otolithic</a:t>
            </a:r>
          </a:p>
          <a:p>
            <a:pPr algn="ctr" eaLnBrk="1" hangingPunct="1"/>
            <a:r>
              <a:rPr lang="en-US" altLang="en-US" sz="900" b="1"/>
              <a:t>membrane</a:t>
            </a:r>
          </a:p>
        </p:txBody>
      </p:sp>
      <p:sp>
        <p:nvSpPr>
          <p:cNvPr id="26651" name="Text Box 136"/>
          <p:cNvSpPr txBox="1">
            <a:spLocks noChangeArrowheads="1"/>
          </p:cNvSpPr>
          <p:nvPr/>
        </p:nvSpPr>
        <p:spPr bwMode="auto">
          <a:xfrm>
            <a:off x="3930650" y="3017838"/>
            <a:ext cx="4794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Macula</a:t>
            </a:r>
          </a:p>
          <a:p>
            <a:pPr eaLnBrk="1" hangingPunct="1"/>
            <a:r>
              <a:rPr lang="en-US" altLang="en-US" sz="900" b="1"/>
              <a:t>sacculi</a:t>
            </a:r>
          </a:p>
        </p:txBody>
      </p:sp>
      <p:sp>
        <p:nvSpPr>
          <p:cNvPr id="26652" name="Text Box 137"/>
          <p:cNvSpPr txBox="1">
            <a:spLocks noChangeArrowheads="1"/>
          </p:cNvSpPr>
          <p:nvPr/>
        </p:nvSpPr>
        <p:spPr bwMode="auto">
          <a:xfrm>
            <a:off x="4495800" y="3036888"/>
            <a:ext cx="484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Macula</a:t>
            </a:r>
          </a:p>
          <a:p>
            <a:pPr eaLnBrk="1" hangingPunct="1"/>
            <a:r>
              <a:rPr lang="en-US" altLang="en-US" sz="900" b="1"/>
              <a:t>utriculi</a:t>
            </a:r>
          </a:p>
        </p:txBody>
      </p:sp>
      <p:sp>
        <p:nvSpPr>
          <p:cNvPr id="26653" name="Freeform 21"/>
          <p:cNvSpPr>
            <a:spLocks/>
          </p:cNvSpPr>
          <p:nvPr/>
        </p:nvSpPr>
        <p:spPr bwMode="auto">
          <a:xfrm>
            <a:off x="2860675" y="1169988"/>
            <a:ext cx="444500" cy="622300"/>
          </a:xfrm>
          <a:custGeom>
            <a:avLst/>
            <a:gdLst>
              <a:gd name="T0" fmla="*/ 2147483647 w 280"/>
              <a:gd name="T1" fmla="*/ 2147483647 h 392"/>
              <a:gd name="T2" fmla="*/ 2147483647 w 280"/>
              <a:gd name="T3" fmla="*/ 0 h 392"/>
              <a:gd name="T4" fmla="*/ 0 w 280"/>
              <a:gd name="T5" fmla="*/ 0 h 392"/>
              <a:gd name="T6" fmla="*/ 0 60000 65536"/>
              <a:gd name="T7" fmla="*/ 0 60000 65536"/>
              <a:gd name="T8" fmla="*/ 0 60000 65536"/>
              <a:gd name="T9" fmla="*/ 0 w 280"/>
              <a:gd name="T10" fmla="*/ 0 h 392"/>
              <a:gd name="T11" fmla="*/ 280 w 280"/>
              <a:gd name="T12" fmla="*/ 392 h 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392">
                <a:moveTo>
                  <a:pt x="280" y="392"/>
                </a:moveTo>
                <a:lnTo>
                  <a:pt x="62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4" name="Freeform 15"/>
          <p:cNvSpPr>
            <a:spLocks/>
          </p:cNvSpPr>
          <p:nvPr/>
        </p:nvSpPr>
        <p:spPr bwMode="auto">
          <a:xfrm>
            <a:off x="4445000" y="2036763"/>
            <a:ext cx="219075" cy="987425"/>
          </a:xfrm>
          <a:custGeom>
            <a:avLst/>
            <a:gdLst>
              <a:gd name="T0" fmla="*/ 0 w 138"/>
              <a:gd name="T1" fmla="*/ 0 h 622"/>
              <a:gd name="T2" fmla="*/ 2147483647 w 138"/>
              <a:gd name="T3" fmla="*/ 2147483647 h 622"/>
              <a:gd name="T4" fmla="*/ 2147483647 w 138"/>
              <a:gd name="T5" fmla="*/ 2147483647 h 622"/>
              <a:gd name="T6" fmla="*/ 0 60000 65536"/>
              <a:gd name="T7" fmla="*/ 0 60000 65536"/>
              <a:gd name="T8" fmla="*/ 0 60000 65536"/>
              <a:gd name="T9" fmla="*/ 0 w 138"/>
              <a:gd name="T10" fmla="*/ 0 h 622"/>
              <a:gd name="T11" fmla="*/ 138 w 138"/>
              <a:gd name="T12" fmla="*/ 622 h 6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" h="622">
                <a:moveTo>
                  <a:pt x="0" y="0"/>
                </a:moveTo>
                <a:lnTo>
                  <a:pt x="138" y="522"/>
                </a:lnTo>
                <a:lnTo>
                  <a:pt x="138" y="62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5" name="Freeform 17"/>
          <p:cNvSpPr>
            <a:spLocks/>
          </p:cNvSpPr>
          <p:nvPr/>
        </p:nvSpPr>
        <p:spPr bwMode="auto">
          <a:xfrm>
            <a:off x="4073525" y="1366838"/>
            <a:ext cx="114300" cy="882650"/>
          </a:xfrm>
          <a:custGeom>
            <a:avLst/>
            <a:gdLst>
              <a:gd name="T0" fmla="*/ 0 w 72"/>
              <a:gd name="T1" fmla="*/ 0 h 556"/>
              <a:gd name="T2" fmla="*/ 0 w 72"/>
              <a:gd name="T3" fmla="*/ 2147483647 h 556"/>
              <a:gd name="T4" fmla="*/ 2147483647 w 72"/>
              <a:gd name="T5" fmla="*/ 2147483647 h 556"/>
              <a:gd name="T6" fmla="*/ 0 60000 65536"/>
              <a:gd name="T7" fmla="*/ 0 60000 65536"/>
              <a:gd name="T8" fmla="*/ 0 60000 65536"/>
              <a:gd name="T9" fmla="*/ 0 w 72"/>
              <a:gd name="T10" fmla="*/ 0 h 556"/>
              <a:gd name="T11" fmla="*/ 72 w 72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556">
                <a:moveTo>
                  <a:pt x="0" y="0"/>
                </a:moveTo>
                <a:lnTo>
                  <a:pt x="0" y="182"/>
                </a:lnTo>
                <a:lnTo>
                  <a:pt x="72" y="55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6" name="Freeform 19"/>
          <p:cNvSpPr>
            <a:spLocks/>
          </p:cNvSpPr>
          <p:nvPr/>
        </p:nvSpPr>
        <p:spPr bwMode="auto">
          <a:xfrm>
            <a:off x="4438650" y="989013"/>
            <a:ext cx="1588" cy="946150"/>
          </a:xfrm>
          <a:custGeom>
            <a:avLst/>
            <a:gdLst>
              <a:gd name="T0" fmla="*/ 0 w 1588"/>
              <a:gd name="T1" fmla="*/ 0 h 596"/>
              <a:gd name="T2" fmla="*/ 0 w 1588"/>
              <a:gd name="T3" fmla="*/ 2147483647 h 596"/>
              <a:gd name="T4" fmla="*/ 0 w 1588"/>
              <a:gd name="T5" fmla="*/ 2147483647 h 596"/>
              <a:gd name="T6" fmla="*/ 0 60000 65536"/>
              <a:gd name="T7" fmla="*/ 0 60000 65536"/>
              <a:gd name="T8" fmla="*/ 0 60000 65536"/>
              <a:gd name="T9" fmla="*/ 0 w 1588"/>
              <a:gd name="T10" fmla="*/ 0 h 596"/>
              <a:gd name="T11" fmla="*/ 1588 w 1588"/>
              <a:gd name="T12" fmla="*/ 596 h 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96">
                <a:moveTo>
                  <a:pt x="0" y="0"/>
                </a:moveTo>
                <a:lnTo>
                  <a:pt x="0" y="100"/>
                </a:lnTo>
                <a:lnTo>
                  <a:pt x="0" y="59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7" name="Line 40"/>
          <p:cNvSpPr>
            <a:spLocks noChangeShapeType="1"/>
          </p:cNvSpPr>
          <p:nvPr/>
        </p:nvSpPr>
        <p:spPr bwMode="auto">
          <a:xfrm flipH="1" flipV="1">
            <a:off x="3216275" y="788988"/>
            <a:ext cx="355600" cy="4953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8" name="Freeform 41"/>
          <p:cNvSpPr>
            <a:spLocks/>
          </p:cNvSpPr>
          <p:nvPr/>
        </p:nvSpPr>
        <p:spPr bwMode="auto">
          <a:xfrm>
            <a:off x="3146425" y="788988"/>
            <a:ext cx="228600" cy="666750"/>
          </a:xfrm>
          <a:custGeom>
            <a:avLst/>
            <a:gdLst>
              <a:gd name="T0" fmla="*/ 2147483647 w 144"/>
              <a:gd name="T1" fmla="*/ 2147483647 h 420"/>
              <a:gd name="T2" fmla="*/ 2147483647 w 144"/>
              <a:gd name="T3" fmla="*/ 0 h 420"/>
              <a:gd name="T4" fmla="*/ 0 w 144"/>
              <a:gd name="T5" fmla="*/ 0 h 420"/>
              <a:gd name="T6" fmla="*/ 0 60000 65536"/>
              <a:gd name="T7" fmla="*/ 0 60000 65536"/>
              <a:gd name="T8" fmla="*/ 0 60000 65536"/>
              <a:gd name="T9" fmla="*/ 0 w 144"/>
              <a:gd name="T10" fmla="*/ 0 h 420"/>
              <a:gd name="T11" fmla="*/ 144 w 144"/>
              <a:gd name="T12" fmla="*/ 420 h 4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420">
                <a:moveTo>
                  <a:pt x="144" y="420"/>
                </a:moveTo>
                <a:lnTo>
                  <a:pt x="4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9" name="Freeform 44"/>
          <p:cNvSpPr>
            <a:spLocks/>
          </p:cNvSpPr>
          <p:nvPr/>
        </p:nvSpPr>
        <p:spPr bwMode="auto">
          <a:xfrm>
            <a:off x="5162550" y="1141413"/>
            <a:ext cx="790575" cy="676275"/>
          </a:xfrm>
          <a:custGeom>
            <a:avLst/>
            <a:gdLst>
              <a:gd name="T0" fmla="*/ 0 w 498"/>
              <a:gd name="T1" fmla="*/ 2147483647 h 426"/>
              <a:gd name="T2" fmla="*/ 2147483647 w 498"/>
              <a:gd name="T3" fmla="*/ 0 h 426"/>
              <a:gd name="T4" fmla="*/ 2147483647 w 498"/>
              <a:gd name="T5" fmla="*/ 2147483647 h 426"/>
              <a:gd name="T6" fmla="*/ 0 60000 65536"/>
              <a:gd name="T7" fmla="*/ 0 60000 65536"/>
              <a:gd name="T8" fmla="*/ 0 60000 65536"/>
              <a:gd name="T9" fmla="*/ 0 w 498"/>
              <a:gd name="T10" fmla="*/ 0 h 426"/>
              <a:gd name="T11" fmla="*/ 498 w 498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8" h="426">
                <a:moveTo>
                  <a:pt x="0" y="160"/>
                </a:moveTo>
                <a:lnTo>
                  <a:pt x="296" y="0"/>
                </a:lnTo>
                <a:lnTo>
                  <a:pt x="498" y="42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0" name="Freeform 45"/>
          <p:cNvSpPr>
            <a:spLocks/>
          </p:cNvSpPr>
          <p:nvPr/>
        </p:nvSpPr>
        <p:spPr bwMode="auto">
          <a:xfrm>
            <a:off x="5632450" y="989013"/>
            <a:ext cx="1588" cy="984250"/>
          </a:xfrm>
          <a:custGeom>
            <a:avLst/>
            <a:gdLst>
              <a:gd name="T0" fmla="*/ 0 w 1588"/>
              <a:gd name="T1" fmla="*/ 2147483647 h 620"/>
              <a:gd name="T2" fmla="*/ 0 w 1588"/>
              <a:gd name="T3" fmla="*/ 2147483647 h 620"/>
              <a:gd name="T4" fmla="*/ 0 w 1588"/>
              <a:gd name="T5" fmla="*/ 0 h 620"/>
              <a:gd name="T6" fmla="*/ 0 60000 65536"/>
              <a:gd name="T7" fmla="*/ 0 60000 65536"/>
              <a:gd name="T8" fmla="*/ 0 60000 65536"/>
              <a:gd name="T9" fmla="*/ 0 w 1588"/>
              <a:gd name="T10" fmla="*/ 0 h 620"/>
              <a:gd name="T11" fmla="*/ 1588 w 1588"/>
              <a:gd name="T12" fmla="*/ 620 h 6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620">
                <a:moveTo>
                  <a:pt x="0" y="620"/>
                </a:moveTo>
                <a:lnTo>
                  <a:pt x="0" y="96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1" name="Line 27"/>
          <p:cNvSpPr>
            <a:spLocks noChangeShapeType="1"/>
          </p:cNvSpPr>
          <p:nvPr/>
        </p:nvSpPr>
        <p:spPr bwMode="auto">
          <a:xfrm>
            <a:off x="2725738" y="4651375"/>
            <a:ext cx="1587" cy="8413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2" name="Line 29"/>
          <p:cNvSpPr>
            <a:spLocks noChangeShapeType="1"/>
          </p:cNvSpPr>
          <p:nvPr/>
        </p:nvSpPr>
        <p:spPr bwMode="auto">
          <a:xfrm>
            <a:off x="2112963" y="4673600"/>
            <a:ext cx="1587" cy="8382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3" name="Line 31"/>
          <p:cNvSpPr>
            <a:spLocks noChangeShapeType="1"/>
          </p:cNvSpPr>
          <p:nvPr/>
        </p:nvSpPr>
        <p:spPr bwMode="auto">
          <a:xfrm>
            <a:off x="1512888" y="4984750"/>
            <a:ext cx="1587" cy="10350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4" name="Freeform 13"/>
          <p:cNvSpPr>
            <a:spLocks/>
          </p:cNvSpPr>
          <p:nvPr/>
        </p:nvSpPr>
        <p:spPr bwMode="auto">
          <a:xfrm>
            <a:off x="4113213" y="2392363"/>
            <a:ext cx="123825" cy="631825"/>
          </a:xfrm>
          <a:custGeom>
            <a:avLst/>
            <a:gdLst>
              <a:gd name="T0" fmla="*/ 2147483647 w 78"/>
              <a:gd name="T1" fmla="*/ 0 h 398"/>
              <a:gd name="T2" fmla="*/ 0 w 78"/>
              <a:gd name="T3" fmla="*/ 2147483647 h 398"/>
              <a:gd name="T4" fmla="*/ 0 w 78"/>
              <a:gd name="T5" fmla="*/ 2147483647 h 398"/>
              <a:gd name="T6" fmla="*/ 0 60000 65536"/>
              <a:gd name="T7" fmla="*/ 0 60000 65536"/>
              <a:gd name="T8" fmla="*/ 0 60000 65536"/>
              <a:gd name="T9" fmla="*/ 0 w 78"/>
              <a:gd name="T10" fmla="*/ 0 h 398"/>
              <a:gd name="T11" fmla="*/ 78 w 78"/>
              <a:gd name="T12" fmla="*/ 398 h 3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398">
                <a:moveTo>
                  <a:pt x="78" y="0"/>
                </a:moveTo>
                <a:lnTo>
                  <a:pt x="0" y="298"/>
                </a:lnTo>
                <a:lnTo>
                  <a:pt x="0" y="39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5" name="Freeform 24"/>
          <p:cNvSpPr>
            <a:spLocks/>
          </p:cNvSpPr>
          <p:nvPr/>
        </p:nvSpPr>
        <p:spPr bwMode="auto">
          <a:xfrm>
            <a:off x="3502025" y="4252913"/>
            <a:ext cx="44450" cy="304800"/>
          </a:xfrm>
          <a:custGeom>
            <a:avLst/>
            <a:gdLst>
              <a:gd name="T0" fmla="*/ 0 w 28"/>
              <a:gd name="T1" fmla="*/ 2147483647 h 192"/>
              <a:gd name="T2" fmla="*/ 2147483647 w 28"/>
              <a:gd name="T3" fmla="*/ 2147483647 h 192"/>
              <a:gd name="T4" fmla="*/ 2147483647 w 28"/>
              <a:gd name="T5" fmla="*/ 0 h 192"/>
              <a:gd name="T6" fmla="*/ 0 60000 65536"/>
              <a:gd name="T7" fmla="*/ 0 60000 65536"/>
              <a:gd name="T8" fmla="*/ 0 60000 65536"/>
              <a:gd name="T9" fmla="*/ 0 w 28"/>
              <a:gd name="T10" fmla="*/ 0 h 192"/>
              <a:gd name="T11" fmla="*/ 28 w 2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192">
                <a:moveTo>
                  <a:pt x="0" y="192"/>
                </a:moveTo>
                <a:lnTo>
                  <a:pt x="28" y="28"/>
                </a:lnTo>
                <a:lnTo>
                  <a:pt x="28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6" name="Line 25"/>
          <p:cNvSpPr>
            <a:spLocks noChangeShapeType="1"/>
          </p:cNvSpPr>
          <p:nvPr/>
        </p:nvSpPr>
        <p:spPr bwMode="auto">
          <a:xfrm flipH="1" flipV="1">
            <a:off x="3546475" y="4297363"/>
            <a:ext cx="31750" cy="1936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7" name="Freeform 33"/>
          <p:cNvSpPr>
            <a:spLocks/>
          </p:cNvSpPr>
          <p:nvPr/>
        </p:nvSpPr>
        <p:spPr bwMode="auto">
          <a:xfrm>
            <a:off x="4038600" y="4087813"/>
            <a:ext cx="1588" cy="219075"/>
          </a:xfrm>
          <a:custGeom>
            <a:avLst/>
            <a:gdLst>
              <a:gd name="T0" fmla="*/ 0 w 1588"/>
              <a:gd name="T1" fmla="*/ 2147483647 h 138"/>
              <a:gd name="T2" fmla="*/ 0 w 1588"/>
              <a:gd name="T3" fmla="*/ 2147483647 h 138"/>
              <a:gd name="T4" fmla="*/ 0 w 1588"/>
              <a:gd name="T5" fmla="*/ 0 h 138"/>
              <a:gd name="T6" fmla="*/ 0 60000 65536"/>
              <a:gd name="T7" fmla="*/ 0 60000 65536"/>
              <a:gd name="T8" fmla="*/ 0 60000 65536"/>
              <a:gd name="T9" fmla="*/ 0 w 1588"/>
              <a:gd name="T10" fmla="*/ 0 h 138"/>
              <a:gd name="T11" fmla="*/ 1588 w 1588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38">
                <a:moveTo>
                  <a:pt x="0" y="138"/>
                </a:moveTo>
                <a:lnTo>
                  <a:pt x="0" y="24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8" name="Line 48"/>
          <p:cNvSpPr>
            <a:spLocks noChangeShapeType="1"/>
          </p:cNvSpPr>
          <p:nvPr/>
        </p:nvSpPr>
        <p:spPr bwMode="auto">
          <a:xfrm flipH="1">
            <a:off x="3251200" y="2090738"/>
            <a:ext cx="298450" cy="6064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9" name="Freeform 49"/>
          <p:cNvSpPr>
            <a:spLocks/>
          </p:cNvSpPr>
          <p:nvPr/>
        </p:nvSpPr>
        <p:spPr bwMode="auto">
          <a:xfrm>
            <a:off x="3251200" y="2309813"/>
            <a:ext cx="457200" cy="460375"/>
          </a:xfrm>
          <a:custGeom>
            <a:avLst/>
            <a:gdLst>
              <a:gd name="T0" fmla="*/ 2147483647 w 288"/>
              <a:gd name="T1" fmla="*/ 0 h 290"/>
              <a:gd name="T2" fmla="*/ 0 w 288"/>
              <a:gd name="T3" fmla="*/ 2147483647 h 290"/>
              <a:gd name="T4" fmla="*/ 0 w 288"/>
              <a:gd name="T5" fmla="*/ 2147483647 h 290"/>
              <a:gd name="T6" fmla="*/ 0 60000 65536"/>
              <a:gd name="T7" fmla="*/ 0 60000 65536"/>
              <a:gd name="T8" fmla="*/ 0 60000 65536"/>
              <a:gd name="T9" fmla="*/ 0 w 288"/>
              <a:gd name="T10" fmla="*/ 0 h 290"/>
              <a:gd name="T11" fmla="*/ 288 w 288"/>
              <a:gd name="T12" fmla="*/ 290 h 2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290">
                <a:moveTo>
                  <a:pt x="288" y="0"/>
                </a:moveTo>
                <a:lnTo>
                  <a:pt x="0" y="244"/>
                </a:lnTo>
                <a:lnTo>
                  <a:pt x="0" y="29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0" name="Freeform 21"/>
          <p:cNvSpPr>
            <a:spLocks/>
          </p:cNvSpPr>
          <p:nvPr/>
        </p:nvSpPr>
        <p:spPr bwMode="auto">
          <a:xfrm>
            <a:off x="2860675" y="1169988"/>
            <a:ext cx="444500" cy="622300"/>
          </a:xfrm>
          <a:custGeom>
            <a:avLst/>
            <a:gdLst>
              <a:gd name="T0" fmla="*/ 2147483647 w 280"/>
              <a:gd name="T1" fmla="*/ 2147483647 h 392"/>
              <a:gd name="T2" fmla="*/ 2147483647 w 280"/>
              <a:gd name="T3" fmla="*/ 0 h 392"/>
              <a:gd name="T4" fmla="*/ 0 w 280"/>
              <a:gd name="T5" fmla="*/ 0 h 392"/>
              <a:gd name="T6" fmla="*/ 0 60000 65536"/>
              <a:gd name="T7" fmla="*/ 0 60000 65536"/>
              <a:gd name="T8" fmla="*/ 0 60000 65536"/>
              <a:gd name="T9" fmla="*/ 0 w 280"/>
              <a:gd name="T10" fmla="*/ 0 h 392"/>
              <a:gd name="T11" fmla="*/ 280 w 280"/>
              <a:gd name="T12" fmla="*/ 392 h 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392">
                <a:moveTo>
                  <a:pt x="280" y="392"/>
                </a:moveTo>
                <a:lnTo>
                  <a:pt x="62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1" name="Freeform 15"/>
          <p:cNvSpPr>
            <a:spLocks/>
          </p:cNvSpPr>
          <p:nvPr/>
        </p:nvSpPr>
        <p:spPr bwMode="auto">
          <a:xfrm>
            <a:off x="4445000" y="2036763"/>
            <a:ext cx="219075" cy="987425"/>
          </a:xfrm>
          <a:custGeom>
            <a:avLst/>
            <a:gdLst>
              <a:gd name="T0" fmla="*/ 0 w 138"/>
              <a:gd name="T1" fmla="*/ 0 h 622"/>
              <a:gd name="T2" fmla="*/ 2147483647 w 138"/>
              <a:gd name="T3" fmla="*/ 2147483647 h 622"/>
              <a:gd name="T4" fmla="*/ 2147483647 w 138"/>
              <a:gd name="T5" fmla="*/ 2147483647 h 622"/>
              <a:gd name="T6" fmla="*/ 0 60000 65536"/>
              <a:gd name="T7" fmla="*/ 0 60000 65536"/>
              <a:gd name="T8" fmla="*/ 0 60000 65536"/>
              <a:gd name="T9" fmla="*/ 0 w 138"/>
              <a:gd name="T10" fmla="*/ 0 h 622"/>
              <a:gd name="T11" fmla="*/ 138 w 138"/>
              <a:gd name="T12" fmla="*/ 622 h 6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" h="622">
                <a:moveTo>
                  <a:pt x="0" y="0"/>
                </a:moveTo>
                <a:lnTo>
                  <a:pt x="138" y="522"/>
                </a:lnTo>
                <a:lnTo>
                  <a:pt x="138" y="62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2" name="Freeform 17"/>
          <p:cNvSpPr>
            <a:spLocks/>
          </p:cNvSpPr>
          <p:nvPr/>
        </p:nvSpPr>
        <p:spPr bwMode="auto">
          <a:xfrm>
            <a:off x="4073525" y="1366838"/>
            <a:ext cx="114300" cy="882650"/>
          </a:xfrm>
          <a:custGeom>
            <a:avLst/>
            <a:gdLst>
              <a:gd name="T0" fmla="*/ 0 w 72"/>
              <a:gd name="T1" fmla="*/ 0 h 556"/>
              <a:gd name="T2" fmla="*/ 0 w 72"/>
              <a:gd name="T3" fmla="*/ 2147483647 h 556"/>
              <a:gd name="T4" fmla="*/ 2147483647 w 72"/>
              <a:gd name="T5" fmla="*/ 2147483647 h 556"/>
              <a:gd name="T6" fmla="*/ 0 60000 65536"/>
              <a:gd name="T7" fmla="*/ 0 60000 65536"/>
              <a:gd name="T8" fmla="*/ 0 60000 65536"/>
              <a:gd name="T9" fmla="*/ 0 w 72"/>
              <a:gd name="T10" fmla="*/ 0 h 556"/>
              <a:gd name="T11" fmla="*/ 72 w 72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556">
                <a:moveTo>
                  <a:pt x="0" y="0"/>
                </a:moveTo>
                <a:lnTo>
                  <a:pt x="0" y="182"/>
                </a:lnTo>
                <a:lnTo>
                  <a:pt x="72" y="55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3" name="Freeform 19"/>
          <p:cNvSpPr>
            <a:spLocks/>
          </p:cNvSpPr>
          <p:nvPr/>
        </p:nvSpPr>
        <p:spPr bwMode="auto">
          <a:xfrm>
            <a:off x="4438650" y="989013"/>
            <a:ext cx="1588" cy="946150"/>
          </a:xfrm>
          <a:custGeom>
            <a:avLst/>
            <a:gdLst>
              <a:gd name="T0" fmla="*/ 0 w 1588"/>
              <a:gd name="T1" fmla="*/ 0 h 596"/>
              <a:gd name="T2" fmla="*/ 0 w 1588"/>
              <a:gd name="T3" fmla="*/ 2147483647 h 596"/>
              <a:gd name="T4" fmla="*/ 0 w 1588"/>
              <a:gd name="T5" fmla="*/ 2147483647 h 596"/>
              <a:gd name="T6" fmla="*/ 0 60000 65536"/>
              <a:gd name="T7" fmla="*/ 0 60000 65536"/>
              <a:gd name="T8" fmla="*/ 0 60000 65536"/>
              <a:gd name="T9" fmla="*/ 0 w 1588"/>
              <a:gd name="T10" fmla="*/ 0 h 596"/>
              <a:gd name="T11" fmla="*/ 1588 w 1588"/>
              <a:gd name="T12" fmla="*/ 596 h 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596">
                <a:moveTo>
                  <a:pt x="0" y="0"/>
                </a:moveTo>
                <a:lnTo>
                  <a:pt x="0" y="100"/>
                </a:lnTo>
                <a:lnTo>
                  <a:pt x="0" y="59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4" name="Line 40"/>
          <p:cNvSpPr>
            <a:spLocks noChangeShapeType="1"/>
          </p:cNvSpPr>
          <p:nvPr/>
        </p:nvSpPr>
        <p:spPr bwMode="auto">
          <a:xfrm flipH="1" flipV="1">
            <a:off x="3216275" y="788988"/>
            <a:ext cx="355600" cy="495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5" name="Freeform 41"/>
          <p:cNvSpPr>
            <a:spLocks/>
          </p:cNvSpPr>
          <p:nvPr/>
        </p:nvSpPr>
        <p:spPr bwMode="auto">
          <a:xfrm>
            <a:off x="3146425" y="788988"/>
            <a:ext cx="228600" cy="666750"/>
          </a:xfrm>
          <a:custGeom>
            <a:avLst/>
            <a:gdLst>
              <a:gd name="T0" fmla="*/ 2147483647 w 144"/>
              <a:gd name="T1" fmla="*/ 2147483647 h 420"/>
              <a:gd name="T2" fmla="*/ 2147483647 w 144"/>
              <a:gd name="T3" fmla="*/ 0 h 420"/>
              <a:gd name="T4" fmla="*/ 0 w 144"/>
              <a:gd name="T5" fmla="*/ 0 h 420"/>
              <a:gd name="T6" fmla="*/ 0 60000 65536"/>
              <a:gd name="T7" fmla="*/ 0 60000 65536"/>
              <a:gd name="T8" fmla="*/ 0 60000 65536"/>
              <a:gd name="T9" fmla="*/ 0 w 144"/>
              <a:gd name="T10" fmla="*/ 0 h 420"/>
              <a:gd name="T11" fmla="*/ 144 w 144"/>
              <a:gd name="T12" fmla="*/ 420 h 4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420">
                <a:moveTo>
                  <a:pt x="144" y="420"/>
                </a:moveTo>
                <a:lnTo>
                  <a:pt x="44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6" name="Freeform 44"/>
          <p:cNvSpPr>
            <a:spLocks/>
          </p:cNvSpPr>
          <p:nvPr/>
        </p:nvSpPr>
        <p:spPr bwMode="auto">
          <a:xfrm>
            <a:off x="5162550" y="1141413"/>
            <a:ext cx="790575" cy="676275"/>
          </a:xfrm>
          <a:custGeom>
            <a:avLst/>
            <a:gdLst>
              <a:gd name="T0" fmla="*/ 0 w 498"/>
              <a:gd name="T1" fmla="*/ 2147483647 h 426"/>
              <a:gd name="T2" fmla="*/ 2147483647 w 498"/>
              <a:gd name="T3" fmla="*/ 0 h 426"/>
              <a:gd name="T4" fmla="*/ 2147483647 w 498"/>
              <a:gd name="T5" fmla="*/ 2147483647 h 426"/>
              <a:gd name="T6" fmla="*/ 0 60000 65536"/>
              <a:gd name="T7" fmla="*/ 0 60000 65536"/>
              <a:gd name="T8" fmla="*/ 0 60000 65536"/>
              <a:gd name="T9" fmla="*/ 0 w 498"/>
              <a:gd name="T10" fmla="*/ 0 h 426"/>
              <a:gd name="T11" fmla="*/ 498 w 498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8" h="426">
                <a:moveTo>
                  <a:pt x="0" y="160"/>
                </a:moveTo>
                <a:lnTo>
                  <a:pt x="296" y="0"/>
                </a:lnTo>
                <a:lnTo>
                  <a:pt x="498" y="42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7" name="Freeform 45"/>
          <p:cNvSpPr>
            <a:spLocks/>
          </p:cNvSpPr>
          <p:nvPr/>
        </p:nvSpPr>
        <p:spPr bwMode="auto">
          <a:xfrm>
            <a:off x="5632450" y="989013"/>
            <a:ext cx="1588" cy="984250"/>
          </a:xfrm>
          <a:custGeom>
            <a:avLst/>
            <a:gdLst>
              <a:gd name="T0" fmla="*/ 0 w 1588"/>
              <a:gd name="T1" fmla="*/ 2147483647 h 620"/>
              <a:gd name="T2" fmla="*/ 0 w 1588"/>
              <a:gd name="T3" fmla="*/ 2147483647 h 620"/>
              <a:gd name="T4" fmla="*/ 0 w 1588"/>
              <a:gd name="T5" fmla="*/ 0 h 620"/>
              <a:gd name="T6" fmla="*/ 0 60000 65536"/>
              <a:gd name="T7" fmla="*/ 0 60000 65536"/>
              <a:gd name="T8" fmla="*/ 0 60000 65536"/>
              <a:gd name="T9" fmla="*/ 0 w 1588"/>
              <a:gd name="T10" fmla="*/ 0 h 620"/>
              <a:gd name="T11" fmla="*/ 1588 w 1588"/>
              <a:gd name="T12" fmla="*/ 620 h 6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620">
                <a:moveTo>
                  <a:pt x="0" y="620"/>
                </a:moveTo>
                <a:lnTo>
                  <a:pt x="0" y="96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8" name="Line 27"/>
          <p:cNvSpPr>
            <a:spLocks noChangeShapeType="1"/>
          </p:cNvSpPr>
          <p:nvPr/>
        </p:nvSpPr>
        <p:spPr bwMode="auto">
          <a:xfrm>
            <a:off x="2725738" y="4651375"/>
            <a:ext cx="1587" cy="841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9" name="Line 29"/>
          <p:cNvSpPr>
            <a:spLocks noChangeShapeType="1"/>
          </p:cNvSpPr>
          <p:nvPr/>
        </p:nvSpPr>
        <p:spPr bwMode="auto">
          <a:xfrm>
            <a:off x="2112963" y="4673600"/>
            <a:ext cx="1587" cy="838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0" name="Line 31"/>
          <p:cNvSpPr>
            <a:spLocks noChangeShapeType="1"/>
          </p:cNvSpPr>
          <p:nvPr/>
        </p:nvSpPr>
        <p:spPr bwMode="auto">
          <a:xfrm>
            <a:off x="1512888" y="4984750"/>
            <a:ext cx="1587" cy="1035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1" name="Freeform 13"/>
          <p:cNvSpPr>
            <a:spLocks/>
          </p:cNvSpPr>
          <p:nvPr/>
        </p:nvSpPr>
        <p:spPr bwMode="auto">
          <a:xfrm>
            <a:off x="4113213" y="2392363"/>
            <a:ext cx="123825" cy="631825"/>
          </a:xfrm>
          <a:custGeom>
            <a:avLst/>
            <a:gdLst>
              <a:gd name="T0" fmla="*/ 2147483647 w 78"/>
              <a:gd name="T1" fmla="*/ 0 h 398"/>
              <a:gd name="T2" fmla="*/ 0 w 78"/>
              <a:gd name="T3" fmla="*/ 2147483647 h 398"/>
              <a:gd name="T4" fmla="*/ 0 w 78"/>
              <a:gd name="T5" fmla="*/ 2147483647 h 398"/>
              <a:gd name="T6" fmla="*/ 0 60000 65536"/>
              <a:gd name="T7" fmla="*/ 0 60000 65536"/>
              <a:gd name="T8" fmla="*/ 0 60000 65536"/>
              <a:gd name="T9" fmla="*/ 0 w 78"/>
              <a:gd name="T10" fmla="*/ 0 h 398"/>
              <a:gd name="T11" fmla="*/ 78 w 78"/>
              <a:gd name="T12" fmla="*/ 398 h 3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398">
                <a:moveTo>
                  <a:pt x="78" y="0"/>
                </a:moveTo>
                <a:lnTo>
                  <a:pt x="0" y="298"/>
                </a:lnTo>
                <a:lnTo>
                  <a:pt x="0" y="39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2" name="Freeform 24"/>
          <p:cNvSpPr>
            <a:spLocks/>
          </p:cNvSpPr>
          <p:nvPr/>
        </p:nvSpPr>
        <p:spPr bwMode="auto">
          <a:xfrm>
            <a:off x="3502025" y="4252913"/>
            <a:ext cx="44450" cy="304800"/>
          </a:xfrm>
          <a:custGeom>
            <a:avLst/>
            <a:gdLst>
              <a:gd name="T0" fmla="*/ 0 w 28"/>
              <a:gd name="T1" fmla="*/ 2147483647 h 192"/>
              <a:gd name="T2" fmla="*/ 2147483647 w 28"/>
              <a:gd name="T3" fmla="*/ 2147483647 h 192"/>
              <a:gd name="T4" fmla="*/ 2147483647 w 28"/>
              <a:gd name="T5" fmla="*/ 0 h 192"/>
              <a:gd name="T6" fmla="*/ 0 60000 65536"/>
              <a:gd name="T7" fmla="*/ 0 60000 65536"/>
              <a:gd name="T8" fmla="*/ 0 60000 65536"/>
              <a:gd name="T9" fmla="*/ 0 w 28"/>
              <a:gd name="T10" fmla="*/ 0 h 192"/>
              <a:gd name="T11" fmla="*/ 28 w 2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192">
                <a:moveTo>
                  <a:pt x="0" y="192"/>
                </a:moveTo>
                <a:lnTo>
                  <a:pt x="28" y="28"/>
                </a:lnTo>
                <a:lnTo>
                  <a:pt x="28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3" name="Line 25"/>
          <p:cNvSpPr>
            <a:spLocks noChangeShapeType="1"/>
          </p:cNvSpPr>
          <p:nvPr/>
        </p:nvSpPr>
        <p:spPr bwMode="auto">
          <a:xfrm flipH="1" flipV="1">
            <a:off x="3546475" y="4297363"/>
            <a:ext cx="31750" cy="193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4" name="Freeform 33"/>
          <p:cNvSpPr>
            <a:spLocks/>
          </p:cNvSpPr>
          <p:nvPr/>
        </p:nvSpPr>
        <p:spPr bwMode="auto">
          <a:xfrm>
            <a:off x="4038600" y="4087813"/>
            <a:ext cx="1588" cy="219075"/>
          </a:xfrm>
          <a:custGeom>
            <a:avLst/>
            <a:gdLst>
              <a:gd name="T0" fmla="*/ 0 w 1588"/>
              <a:gd name="T1" fmla="*/ 2147483647 h 138"/>
              <a:gd name="T2" fmla="*/ 0 w 1588"/>
              <a:gd name="T3" fmla="*/ 2147483647 h 138"/>
              <a:gd name="T4" fmla="*/ 0 w 1588"/>
              <a:gd name="T5" fmla="*/ 0 h 138"/>
              <a:gd name="T6" fmla="*/ 0 60000 65536"/>
              <a:gd name="T7" fmla="*/ 0 60000 65536"/>
              <a:gd name="T8" fmla="*/ 0 60000 65536"/>
              <a:gd name="T9" fmla="*/ 0 w 1588"/>
              <a:gd name="T10" fmla="*/ 0 h 138"/>
              <a:gd name="T11" fmla="*/ 1588 w 1588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38">
                <a:moveTo>
                  <a:pt x="0" y="138"/>
                </a:moveTo>
                <a:lnTo>
                  <a:pt x="0" y="2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5" name="Line 48"/>
          <p:cNvSpPr>
            <a:spLocks noChangeShapeType="1"/>
          </p:cNvSpPr>
          <p:nvPr/>
        </p:nvSpPr>
        <p:spPr bwMode="auto">
          <a:xfrm flipH="1">
            <a:off x="3251200" y="2090738"/>
            <a:ext cx="298450" cy="606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6" name="Freeform 49"/>
          <p:cNvSpPr>
            <a:spLocks/>
          </p:cNvSpPr>
          <p:nvPr/>
        </p:nvSpPr>
        <p:spPr bwMode="auto">
          <a:xfrm>
            <a:off x="3251200" y="2309813"/>
            <a:ext cx="457200" cy="460375"/>
          </a:xfrm>
          <a:custGeom>
            <a:avLst/>
            <a:gdLst>
              <a:gd name="T0" fmla="*/ 2147483647 w 288"/>
              <a:gd name="T1" fmla="*/ 0 h 290"/>
              <a:gd name="T2" fmla="*/ 0 w 288"/>
              <a:gd name="T3" fmla="*/ 2147483647 h 290"/>
              <a:gd name="T4" fmla="*/ 0 w 288"/>
              <a:gd name="T5" fmla="*/ 2147483647 h 290"/>
              <a:gd name="T6" fmla="*/ 0 60000 65536"/>
              <a:gd name="T7" fmla="*/ 0 60000 65536"/>
              <a:gd name="T8" fmla="*/ 0 60000 65536"/>
              <a:gd name="T9" fmla="*/ 0 w 288"/>
              <a:gd name="T10" fmla="*/ 0 h 290"/>
              <a:gd name="T11" fmla="*/ 288 w 288"/>
              <a:gd name="T12" fmla="*/ 290 h 2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290">
                <a:moveTo>
                  <a:pt x="288" y="0"/>
                </a:moveTo>
                <a:lnTo>
                  <a:pt x="0" y="244"/>
                </a:lnTo>
                <a:lnTo>
                  <a:pt x="0" y="29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7" name="Freeform 35"/>
          <p:cNvSpPr>
            <a:spLocks/>
          </p:cNvSpPr>
          <p:nvPr/>
        </p:nvSpPr>
        <p:spPr bwMode="auto">
          <a:xfrm>
            <a:off x="5235575" y="4816475"/>
            <a:ext cx="917575" cy="546100"/>
          </a:xfrm>
          <a:custGeom>
            <a:avLst/>
            <a:gdLst>
              <a:gd name="T0" fmla="*/ 2147483647 w 578"/>
              <a:gd name="T1" fmla="*/ 0 h 344"/>
              <a:gd name="T2" fmla="*/ 2147483647 w 578"/>
              <a:gd name="T3" fmla="*/ 2147483647 h 344"/>
              <a:gd name="T4" fmla="*/ 0 w 578"/>
              <a:gd name="T5" fmla="*/ 2147483647 h 344"/>
              <a:gd name="T6" fmla="*/ 0 60000 65536"/>
              <a:gd name="T7" fmla="*/ 0 60000 65536"/>
              <a:gd name="T8" fmla="*/ 0 60000 65536"/>
              <a:gd name="T9" fmla="*/ 0 w 578"/>
              <a:gd name="T10" fmla="*/ 0 h 344"/>
              <a:gd name="T11" fmla="*/ 578 w 578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8" h="344">
                <a:moveTo>
                  <a:pt x="578" y="0"/>
                </a:moveTo>
                <a:lnTo>
                  <a:pt x="106" y="344"/>
                </a:lnTo>
                <a:lnTo>
                  <a:pt x="0" y="34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8" name="Freeform 37"/>
          <p:cNvSpPr>
            <a:spLocks/>
          </p:cNvSpPr>
          <p:nvPr/>
        </p:nvSpPr>
        <p:spPr bwMode="auto">
          <a:xfrm>
            <a:off x="5611813" y="4852988"/>
            <a:ext cx="1612900" cy="981075"/>
          </a:xfrm>
          <a:custGeom>
            <a:avLst/>
            <a:gdLst>
              <a:gd name="T0" fmla="*/ 2147483647 w 1016"/>
              <a:gd name="T1" fmla="*/ 0 h 618"/>
              <a:gd name="T2" fmla="*/ 2147483647 w 1016"/>
              <a:gd name="T3" fmla="*/ 2147483647 h 618"/>
              <a:gd name="T4" fmla="*/ 0 w 1016"/>
              <a:gd name="T5" fmla="*/ 2147483647 h 618"/>
              <a:gd name="T6" fmla="*/ 0 60000 65536"/>
              <a:gd name="T7" fmla="*/ 0 60000 65536"/>
              <a:gd name="T8" fmla="*/ 0 60000 65536"/>
              <a:gd name="T9" fmla="*/ 0 w 1016"/>
              <a:gd name="T10" fmla="*/ 0 h 618"/>
              <a:gd name="T11" fmla="*/ 1016 w 1016"/>
              <a:gd name="T12" fmla="*/ 618 h 6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16" h="618">
                <a:moveTo>
                  <a:pt x="1016" y="0"/>
                </a:moveTo>
                <a:lnTo>
                  <a:pt x="180" y="618"/>
                </a:lnTo>
                <a:lnTo>
                  <a:pt x="0" y="61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9" name="Freeform 35"/>
          <p:cNvSpPr>
            <a:spLocks/>
          </p:cNvSpPr>
          <p:nvPr/>
        </p:nvSpPr>
        <p:spPr bwMode="auto">
          <a:xfrm>
            <a:off x="5235575" y="4816475"/>
            <a:ext cx="917575" cy="546100"/>
          </a:xfrm>
          <a:custGeom>
            <a:avLst/>
            <a:gdLst>
              <a:gd name="T0" fmla="*/ 2147483647 w 578"/>
              <a:gd name="T1" fmla="*/ 0 h 344"/>
              <a:gd name="T2" fmla="*/ 2147483647 w 578"/>
              <a:gd name="T3" fmla="*/ 2147483647 h 344"/>
              <a:gd name="T4" fmla="*/ 0 w 578"/>
              <a:gd name="T5" fmla="*/ 2147483647 h 344"/>
              <a:gd name="T6" fmla="*/ 0 60000 65536"/>
              <a:gd name="T7" fmla="*/ 0 60000 65536"/>
              <a:gd name="T8" fmla="*/ 0 60000 65536"/>
              <a:gd name="T9" fmla="*/ 0 w 578"/>
              <a:gd name="T10" fmla="*/ 0 h 344"/>
              <a:gd name="T11" fmla="*/ 578 w 578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8" h="344">
                <a:moveTo>
                  <a:pt x="578" y="0"/>
                </a:moveTo>
                <a:lnTo>
                  <a:pt x="106" y="344"/>
                </a:lnTo>
                <a:lnTo>
                  <a:pt x="0" y="34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0" name="Freeform 37"/>
          <p:cNvSpPr>
            <a:spLocks/>
          </p:cNvSpPr>
          <p:nvPr/>
        </p:nvSpPr>
        <p:spPr bwMode="auto">
          <a:xfrm>
            <a:off x="5611813" y="4852988"/>
            <a:ext cx="1612900" cy="981075"/>
          </a:xfrm>
          <a:custGeom>
            <a:avLst/>
            <a:gdLst>
              <a:gd name="T0" fmla="*/ 2147483647 w 1016"/>
              <a:gd name="T1" fmla="*/ 0 h 618"/>
              <a:gd name="T2" fmla="*/ 2147483647 w 1016"/>
              <a:gd name="T3" fmla="*/ 2147483647 h 618"/>
              <a:gd name="T4" fmla="*/ 0 w 1016"/>
              <a:gd name="T5" fmla="*/ 2147483647 h 618"/>
              <a:gd name="T6" fmla="*/ 0 60000 65536"/>
              <a:gd name="T7" fmla="*/ 0 60000 65536"/>
              <a:gd name="T8" fmla="*/ 0 60000 65536"/>
              <a:gd name="T9" fmla="*/ 0 w 1016"/>
              <a:gd name="T10" fmla="*/ 0 h 618"/>
              <a:gd name="T11" fmla="*/ 1016 w 1016"/>
              <a:gd name="T12" fmla="*/ 618 h 6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16" h="618">
                <a:moveTo>
                  <a:pt x="1016" y="0"/>
                </a:moveTo>
                <a:lnTo>
                  <a:pt x="180" y="618"/>
                </a:lnTo>
                <a:lnTo>
                  <a:pt x="0" y="61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\\172.16.3.215\data4\Graphics\Powerpoint\MH_DCM\MH_DCM-TEXTEDIT PROJECTS\SALADIN 7e\Processed files\chapt16\chapt16_textedit\jpg\sal03717_16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3"/>
          <a:stretch>
            <a:fillRect/>
          </a:stretch>
        </p:blipFill>
        <p:spPr bwMode="auto">
          <a:xfrm>
            <a:off x="723900" y="369888"/>
            <a:ext cx="7754938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 descr="\\172.16.3.215\data4\Graphics\Powerpoint\MH_DCM\MH_DCM-TEXTEDIT PROJECTS\SALADIN 7e\Processed files\chapt16\chapt16_textedit\png\sal03717_16_20_arrow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2390775"/>
            <a:ext cx="191452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\\172.16.3.215\data4\Graphics\Powerpoint\MH_DCM\MH_DCM-TEXTEDIT PROJECTS\SALADIN 7e\Processed files\chapt16\chapt16_textedit\png\sal03717_16_20_arrow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44963"/>
            <a:ext cx="4476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 descr="\\172.16.3.215\data4\Graphics\Powerpoint\MH_DCM\MH_DCM-TEXTEDIT PROJECTS\SALADIN 7e\Processed files\chapt16\chapt16_textedit\png\sal03717_16_20_arrow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029200"/>
            <a:ext cx="8001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\\172.16.3.215\data4\Graphics\Powerpoint\MH_DCM\MH_DCM-TEXTEDIT PROJECTS\SALADIN 7e\Processed files\chapt16\chapt16_textedit\png\sal03717_16_20_arrow0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2257425"/>
            <a:ext cx="5000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 descr="\\172.16.3.215\data4\Graphics\Powerpoint\MH_DCM\MH_DCM-TEXTEDIT PROJECTS\SALADIN 7e\Processed files\chapt16\chapt16_textedit\png\sal03717_16_20_arrow0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497138"/>
            <a:ext cx="4873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\\172.16.3.215\data4\Graphics\Powerpoint\MH_DCM\MH_DCM-TEXTEDIT PROJECTS\SALADIN 7e\Processed files\chapt16\chapt16_textedit\png\sal03717_16_20_arrow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903913"/>
            <a:ext cx="4476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3" descr="\\172.16.3.215\data4\Graphics\Powerpoint\MH_DCM\MH_DCM-TEXTEDIT PROJECTS\SALADIN 7e\Processed files\chapt16\chapt16_textedit\png\sal03717_16_20_arrow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4456113"/>
            <a:ext cx="6921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5"/>
          <p:cNvSpPr>
            <a:spLocks noChangeArrowheads="1"/>
          </p:cNvSpPr>
          <p:nvPr/>
        </p:nvSpPr>
        <p:spPr bwMode="auto">
          <a:xfrm>
            <a:off x="908050" y="13811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7659" name="Rectangle 135"/>
          <p:cNvSpPr>
            <a:spLocks noChangeArrowheads="1"/>
          </p:cNvSpPr>
          <p:nvPr/>
        </p:nvSpPr>
        <p:spPr bwMode="auto">
          <a:xfrm>
            <a:off x="5154613" y="6345238"/>
            <a:ext cx="1254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rgbClr val="000000"/>
                </a:solidFill>
              </a:rPr>
              <a:t>(c)</a:t>
            </a:r>
            <a:endParaRPr lang="en-US" altLang="en-US" b="1"/>
          </a:p>
        </p:txBody>
      </p:sp>
      <p:sp>
        <p:nvSpPr>
          <p:cNvPr id="27660" name="TextBox 139"/>
          <p:cNvSpPr txBox="1">
            <a:spLocks noChangeArrowheads="1"/>
          </p:cNvSpPr>
          <p:nvPr/>
        </p:nvSpPr>
        <p:spPr bwMode="auto">
          <a:xfrm>
            <a:off x="2797175" y="388938"/>
            <a:ext cx="587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Ampullae</a:t>
            </a:r>
          </a:p>
          <a:p>
            <a:pPr eaLnBrk="1" hangingPunct="1"/>
            <a:r>
              <a:rPr lang="en-US" altLang="en-US" sz="800" b="1"/>
              <a:t>(cut open)</a:t>
            </a:r>
          </a:p>
        </p:txBody>
      </p:sp>
      <p:sp>
        <p:nvSpPr>
          <p:cNvPr id="27661" name="TextBox 140"/>
          <p:cNvSpPr txBox="1">
            <a:spLocks noChangeArrowheads="1"/>
          </p:cNvSpPr>
          <p:nvPr/>
        </p:nvSpPr>
        <p:spPr bwMode="auto">
          <a:xfrm>
            <a:off x="5680075" y="1027113"/>
            <a:ext cx="5445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Posterior</a:t>
            </a:r>
          </a:p>
        </p:txBody>
      </p:sp>
      <p:sp>
        <p:nvSpPr>
          <p:cNvPr id="27662" name="TextBox 141"/>
          <p:cNvSpPr txBox="1">
            <a:spLocks noChangeArrowheads="1"/>
          </p:cNvSpPr>
          <p:nvPr/>
        </p:nvSpPr>
        <p:spPr bwMode="auto">
          <a:xfrm>
            <a:off x="5565775" y="388938"/>
            <a:ext cx="10493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Semicircular ducts:</a:t>
            </a:r>
          </a:p>
        </p:txBody>
      </p:sp>
      <p:sp>
        <p:nvSpPr>
          <p:cNvPr id="27663" name="TextBox 142"/>
          <p:cNvSpPr txBox="1">
            <a:spLocks noChangeArrowheads="1"/>
          </p:cNvSpPr>
          <p:nvPr/>
        </p:nvSpPr>
        <p:spPr bwMode="auto">
          <a:xfrm>
            <a:off x="5680075" y="566738"/>
            <a:ext cx="4921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Anterior</a:t>
            </a:r>
          </a:p>
        </p:txBody>
      </p:sp>
      <p:sp>
        <p:nvSpPr>
          <p:cNvPr id="27664" name="TextBox 143"/>
          <p:cNvSpPr txBox="1">
            <a:spLocks noChangeArrowheads="1"/>
          </p:cNvSpPr>
          <p:nvPr/>
        </p:nvSpPr>
        <p:spPr bwMode="auto">
          <a:xfrm>
            <a:off x="5680075" y="795338"/>
            <a:ext cx="4302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Lateral</a:t>
            </a:r>
          </a:p>
        </p:txBody>
      </p:sp>
      <p:sp>
        <p:nvSpPr>
          <p:cNvPr id="27665" name="TextBox 144"/>
          <p:cNvSpPr txBox="1">
            <a:spLocks noChangeArrowheads="1"/>
          </p:cNvSpPr>
          <p:nvPr/>
        </p:nvSpPr>
        <p:spPr bwMode="auto">
          <a:xfrm>
            <a:off x="4321175" y="2827338"/>
            <a:ext cx="9286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Crista ampullaris</a:t>
            </a:r>
          </a:p>
        </p:txBody>
      </p:sp>
      <p:sp>
        <p:nvSpPr>
          <p:cNvPr id="27666" name="TextBox 145"/>
          <p:cNvSpPr txBox="1">
            <a:spLocks noChangeArrowheads="1"/>
          </p:cNvSpPr>
          <p:nvPr/>
        </p:nvSpPr>
        <p:spPr bwMode="auto">
          <a:xfrm>
            <a:off x="2797175" y="2522538"/>
            <a:ext cx="2174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(a)</a:t>
            </a:r>
          </a:p>
        </p:txBody>
      </p:sp>
      <p:sp>
        <p:nvSpPr>
          <p:cNvPr id="27667" name="TextBox 146"/>
          <p:cNvSpPr txBox="1">
            <a:spLocks noChangeArrowheads="1"/>
          </p:cNvSpPr>
          <p:nvPr/>
        </p:nvSpPr>
        <p:spPr bwMode="auto">
          <a:xfrm>
            <a:off x="908050" y="4084638"/>
            <a:ext cx="4397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Cupula</a:t>
            </a:r>
          </a:p>
        </p:txBody>
      </p:sp>
      <p:sp>
        <p:nvSpPr>
          <p:cNvPr id="27668" name="TextBox 147"/>
          <p:cNvSpPr txBox="1">
            <a:spLocks noChangeArrowheads="1"/>
          </p:cNvSpPr>
          <p:nvPr/>
        </p:nvSpPr>
        <p:spPr bwMode="auto">
          <a:xfrm>
            <a:off x="1133475" y="4694238"/>
            <a:ext cx="6524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Endolymph</a:t>
            </a:r>
          </a:p>
        </p:txBody>
      </p:sp>
      <p:sp>
        <p:nvSpPr>
          <p:cNvPr id="27669" name="TextBox 148"/>
          <p:cNvSpPr txBox="1">
            <a:spLocks noChangeArrowheads="1"/>
          </p:cNvSpPr>
          <p:nvPr/>
        </p:nvSpPr>
        <p:spPr bwMode="auto">
          <a:xfrm>
            <a:off x="908050" y="4868863"/>
            <a:ext cx="5476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Hair cells</a:t>
            </a:r>
          </a:p>
        </p:txBody>
      </p:sp>
      <p:sp>
        <p:nvSpPr>
          <p:cNvPr id="27670" name="TextBox 149"/>
          <p:cNvSpPr txBox="1">
            <a:spLocks noChangeArrowheads="1"/>
          </p:cNvSpPr>
          <p:nvPr/>
        </p:nvSpPr>
        <p:spPr bwMode="auto">
          <a:xfrm>
            <a:off x="908050" y="5049838"/>
            <a:ext cx="6381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Supporting</a:t>
            </a:r>
          </a:p>
          <a:p>
            <a:pPr eaLnBrk="1" hangingPunct="1"/>
            <a:r>
              <a:rPr lang="en-US" altLang="en-US" sz="800" b="1"/>
              <a:t>cells</a:t>
            </a:r>
          </a:p>
        </p:txBody>
      </p:sp>
      <p:sp>
        <p:nvSpPr>
          <p:cNvPr id="27671" name="TextBox 150"/>
          <p:cNvSpPr txBox="1">
            <a:spLocks noChangeArrowheads="1"/>
          </p:cNvSpPr>
          <p:nvPr/>
        </p:nvSpPr>
        <p:spPr bwMode="auto">
          <a:xfrm>
            <a:off x="908050" y="5875338"/>
            <a:ext cx="6778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Sensory</a:t>
            </a:r>
          </a:p>
          <a:p>
            <a:pPr eaLnBrk="1" hangingPunct="1"/>
            <a:r>
              <a:rPr lang="en-US" altLang="en-US" sz="800" b="1"/>
              <a:t>nerve fibers</a:t>
            </a:r>
          </a:p>
        </p:txBody>
      </p:sp>
      <p:sp>
        <p:nvSpPr>
          <p:cNvPr id="27672" name="TextBox 151"/>
          <p:cNvSpPr txBox="1">
            <a:spLocks noChangeArrowheads="1"/>
          </p:cNvSpPr>
          <p:nvPr/>
        </p:nvSpPr>
        <p:spPr bwMode="auto">
          <a:xfrm>
            <a:off x="917575" y="6345238"/>
            <a:ext cx="2222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(b)</a:t>
            </a:r>
          </a:p>
        </p:txBody>
      </p:sp>
      <p:sp>
        <p:nvSpPr>
          <p:cNvPr id="27673" name="TextBox 152"/>
          <p:cNvSpPr txBox="1">
            <a:spLocks noChangeArrowheads="1"/>
          </p:cNvSpPr>
          <p:nvPr/>
        </p:nvSpPr>
        <p:spPr bwMode="auto">
          <a:xfrm>
            <a:off x="5641975" y="3995738"/>
            <a:ext cx="7429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Direction of</a:t>
            </a:r>
          </a:p>
          <a:p>
            <a:pPr eaLnBrk="1" hangingPunct="1"/>
            <a:r>
              <a:rPr lang="en-US" altLang="en-US" sz="800" b="1"/>
              <a:t>head rotation</a:t>
            </a:r>
          </a:p>
        </p:txBody>
      </p:sp>
      <p:sp>
        <p:nvSpPr>
          <p:cNvPr id="27674" name="TextBox 153"/>
          <p:cNvSpPr txBox="1">
            <a:spLocks noChangeArrowheads="1"/>
          </p:cNvSpPr>
          <p:nvPr/>
        </p:nvSpPr>
        <p:spPr bwMode="auto">
          <a:xfrm>
            <a:off x="7673975" y="4059238"/>
            <a:ext cx="81438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Cupula is</a:t>
            </a:r>
          </a:p>
          <a:p>
            <a:pPr eaLnBrk="1" hangingPunct="1"/>
            <a:r>
              <a:rPr lang="en-US" altLang="en-US" sz="800" b="1"/>
              <a:t>pushed over</a:t>
            </a:r>
          </a:p>
          <a:p>
            <a:pPr eaLnBrk="1" hangingPunct="1"/>
            <a:r>
              <a:rPr lang="en-US" altLang="en-US" sz="800" b="1"/>
              <a:t>and stimulates</a:t>
            </a:r>
          </a:p>
          <a:p>
            <a:pPr eaLnBrk="1" hangingPunct="1"/>
            <a:r>
              <a:rPr lang="en-US" altLang="en-US" sz="800" b="1"/>
              <a:t>hair cells</a:t>
            </a:r>
          </a:p>
        </p:txBody>
      </p:sp>
      <p:sp>
        <p:nvSpPr>
          <p:cNvPr id="27675" name="TextBox 154"/>
          <p:cNvSpPr txBox="1">
            <a:spLocks noChangeArrowheads="1"/>
          </p:cNvSpPr>
          <p:nvPr/>
        </p:nvSpPr>
        <p:spPr bwMode="auto">
          <a:xfrm>
            <a:off x="5426075" y="4935538"/>
            <a:ext cx="8874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Endolymph lags</a:t>
            </a:r>
          </a:p>
          <a:p>
            <a:pPr eaLnBrk="1" hangingPunct="1"/>
            <a:r>
              <a:rPr lang="en-US" altLang="en-US" sz="800" b="1"/>
              <a:t>behind because</a:t>
            </a:r>
          </a:p>
          <a:p>
            <a:pPr eaLnBrk="1" hangingPunct="1"/>
            <a:r>
              <a:rPr lang="en-US" altLang="en-US" sz="800" b="1"/>
              <a:t>of inertia</a:t>
            </a:r>
          </a:p>
        </p:txBody>
      </p:sp>
      <p:sp>
        <p:nvSpPr>
          <p:cNvPr id="27676" name="TextBox 155"/>
          <p:cNvSpPr txBox="1">
            <a:spLocks noChangeArrowheads="1"/>
          </p:cNvSpPr>
          <p:nvPr/>
        </p:nvSpPr>
        <p:spPr bwMode="auto">
          <a:xfrm>
            <a:off x="3403600" y="5116513"/>
            <a:ext cx="6080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Crista</a:t>
            </a:r>
          </a:p>
          <a:p>
            <a:pPr eaLnBrk="1" hangingPunct="1"/>
            <a:r>
              <a:rPr lang="en-US" altLang="en-US" sz="800" b="1"/>
              <a:t>ampullaris</a:t>
            </a:r>
          </a:p>
        </p:txBody>
      </p:sp>
      <p:sp>
        <p:nvSpPr>
          <p:cNvPr id="27677" name="Freeform 41"/>
          <p:cNvSpPr>
            <a:spLocks/>
          </p:cNvSpPr>
          <p:nvPr/>
        </p:nvSpPr>
        <p:spPr bwMode="auto">
          <a:xfrm>
            <a:off x="4745038" y="2547938"/>
            <a:ext cx="1587" cy="290512"/>
          </a:xfrm>
          <a:custGeom>
            <a:avLst/>
            <a:gdLst>
              <a:gd name="T0" fmla="*/ 0 w 1588"/>
              <a:gd name="T1" fmla="*/ 0 h 183"/>
              <a:gd name="T2" fmla="*/ 0 w 1588"/>
              <a:gd name="T3" fmla="*/ 2147483647 h 183"/>
              <a:gd name="T4" fmla="*/ 0 w 1588"/>
              <a:gd name="T5" fmla="*/ 2147483647 h 183"/>
              <a:gd name="T6" fmla="*/ 0 60000 65536"/>
              <a:gd name="T7" fmla="*/ 0 60000 65536"/>
              <a:gd name="T8" fmla="*/ 0 60000 65536"/>
              <a:gd name="T9" fmla="*/ 0 w 1588"/>
              <a:gd name="T10" fmla="*/ 0 h 183"/>
              <a:gd name="T11" fmla="*/ 1588 w 1588"/>
              <a:gd name="T12" fmla="*/ 183 h 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83">
                <a:moveTo>
                  <a:pt x="0" y="0"/>
                </a:moveTo>
                <a:lnTo>
                  <a:pt x="0" y="105"/>
                </a:lnTo>
                <a:lnTo>
                  <a:pt x="0" y="183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8" name="Rectangle 10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16.20</a:t>
            </a:r>
          </a:p>
        </p:txBody>
      </p:sp>
      <p:sp>
        <p:nvSpPr>
          <p:cNvPr id="27679" name="Freeform 18"/>
          <p:cNvSpPr>
            <a:spLocks/>
          </p:cNvSpPr>
          <p:nvPr/>
        </p:nvSpPr>
        <p:spPr bwMode="auto">
          <a:xfrm>
            <a:off x="1323975" y="4151313"/>
            <a:ext cx="1409700" cy="403225"/>
          </a:xfrm>
          <a:custGeom>
            <a:avLst/>
            <a:gdLst>
              <a:gd name="T0" fmla="*/ 0 w 888"/>
              <a:gd name="T1" fmla="*/ 0 h 254"/>
              <a:gd name="T2" fmla="*/ 2147483647 w 888"/>
              <a:gd name="T3" fmla="*/ 0 h 254"/>
              <a:gd name="T4" fmla="*/ 2147483647 w 888"/>
              <a:gd name="T5" fmla="*/ 2147483647 h 254"/>
              <a:gd name="T6" fmla="*/ 0 60000 65536"/>
              <a:gd name="T7" fmla="*/ 0 60000 65536"/>
              <a:gd name="T8" fmla="*/ 0 60000 65536"/>
              <a:gd name="T9" fmla="*/ 0 w 888"/>
              <a:gd name="T10" fmla="*/ 0 h 254"/>
              <a:gd name="T11" fmla="*/ 888 w 888"/>
              <a:gd name="T12" fmla="*/ 254 h 2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8" h="254">
                <a:moveTo>
                  <a:pt x="0" y="0"/>
                </a:moveTo>
                <a:lnTo>
                  <a:pt x="552" y="0"/>
                </a:lnTo>
                <a:lnTo>
                  <a:pt x="888" y="25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0" name="Freeform 21"/>
          <p:cNvSpPr>
            <a:spLocks/>
          </p:cNvSpPr>
          <p:nvPr/>
        </p:nvSpPr>
        <p:spPr bwMode="auto">
          <a:xfrm>
            <a:off x="1477963" y="5114925"/>
            <a:ext cx="455612" cy="260350"/>
          </a:xfrm>
          <a:custGeom>
            <a:avLst/>
            <a:gdLst>
              <a:gd name="T0" fmla="*/ 0 w 287"/>
              <a:gd name="T1" fmla="*/ 0 h 164"/>
              <a:gd name="T2" fmla="*/ 2147483647 w 287"/>
              <a:gd name="T3" fmla="*/ 0 h 164"/>
              <a:gd name="T4" fmla="*/ 2147483647 w 287"/>
              <a:gd name="T5" fmla="*/ 2147483647 h 164"/>
              <a:gd name="T6" fmla="*/ 0 60000 65536"/>
              <a:gd name="T7" fmla="*/ 0 60000 65536"/>
              <a:gd name="T8" fmla="*/ 0 60000 65536"/>
              <a:gd name="T9" fmla="*/ 0 w 287"/>
              <a:gd name="T10" fmla="*/ 0 h 164"/>
              <a:gd name="T11" fmla="*/ 287 w 287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7" h="164">
                <a:moveTo>
                  <a:pt x="0" y="0"/>
                </a:moveTo>
                <a:lnTo>
                  <a:pt x="115" y="0"/>
                </a:lnTo>
                <a:lnTo>
                  <a:pt x="287" y="16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1" name="Line 22"/>
          <p:cNvSpPr>
            <a:spLocks noChangeShapeType="1"/>
          </p:cNvSpPr>
          <p:nvPr/>
        </p:nvSpPr>
        <p:spPr bwMode="auto">
          <a:xfrm>
            <a:off x="1660525" y="5114925"/>
            <a:ext cx="96838" cy="3365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2" name="Line 25"/>
          <p:cNvSpPr>
            <a:spLocks noChangeShapeType="1"/>
          </p:cNvSpPr>
          <p:nvPr/>
        </p:nvSpPr>
        <p:spPr bwMode="auto">
          <a:xfrm flipV="1">
            <a:off x="2200275" y="5795963"/>
            <a:ext cx="230188" cy="1492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3" name="Line 30"/>
          <p:cNvSpPr>
            <a:spLocks noChangeShapeType="1"/>
          </p:cNvSpPr>
          <p:nvPr/>
        </p:nvSpPr>
        <p:spPr bwMode="auto">
          <a:xfrm>
            <a:off x="2200275" y="4932363"/>
            <a:ext cx="396875" cy="2095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4" name="Line 33"/>
          <p:cNvSpPr>
            <a:spLocks noChangeShapeType="1"/>
          </p:cNvSpPr>
          <p:nvPr/>
        </p:nvSpPr>
        <p:spPr bwMode="auto">
          <a:xfrm flipH="1" flipV="1">
            <a:off x="3581400" y="452438"/>
            <a:ext cx="869950" cy="728662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5" name="Freeform 34"/>
          <p:cNvSpPr>
            <a:spLocks/>
          </p:cNvSpPr>
          <p:nvPr/>
        </p:nvSpPr>
        <p:spPr bwMode="auto">
          <a:xfrm>
            <a:off x="3284538" y="452438"/>
            <a:ext cx="1296987" cy="1749425"/>
          </a:xfrm>
          <a:custGeom>
            <a:avLst/>
            <a:gdLst>
              <a:gd name="T0" fmla="*/ 2147483647 w 817"/>
              <a:gd name="T1" fmla="*/ 2147483647 h 1102"/>
              <a:gd name="T2" fmla="*/ 2147483647 w 817"/>
              <a:gd name="T3" fmla="*/ 0 h 1102"/>
              <a:gd name="T4" fmla="*/ 0 w 817"/>
              <a:gd name="T5" fmla="*/ 0 h 1102"/>
              <a:gd name="T6" fmla="*/ 0 60000 65536"/>
              <a:gd name="T7" fmla="*/ 0 60000 65536"/>
              <a:gd name="T8" fmla="*/ 0 60000 65536"/>
              <a:gd name="T9" fmla="*/ 0 w 817"/>
              <a:gd name="T10" fmla="*/ 0 h 1102"/>
              <a:gd name="T11" fmla="*/ 817 w 817"/>
              <a:gd name="T12" fmla="*/ 1102 h 1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1102">
                <a:moveTo>
                  <a:pt x="817" y="1102"/>
                </a:moveTo>
                <a:lnTo>
                  <a:pt x="187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6" name="Freeform 38"/>
          <p:cNvSpPr>
            <a:spLocks/>
          </p:cNvSpPr>
          <p:nvPr/>
        </p:nvSpPr>
        <p:spPr bwMode="auto">
          <a:xfrm>
            <a:off x="5311775" y="858838"/>
            <a:ext cx="322263" cy="749300"/>
          </a:xfrm>
          <a:custGeom>
            <a:avLst/>
            <a:gdLst>
              <a:gd name="T0" fmla="*/ 0 w 203"/>
              <a:gd name="T1" fmla="*/ 2147483647 h 472"/>
              <a:gd name="T2" fmla="*/ 2147483647 w 203"/>
              <a:gd name="T3" fmla="*/ 0 h 472"/>
              <a:gd name="T4" fmla="*/ 2147483647 w 203"/>
              <a:gd name="T5" fmla="*/ 0 h 472"/>
              <a:gd name="T6" fmla="*/ 0 60000 65536"/>
              <a:gd name="T7" fmla="*/ 0 60000 65536"/>
              <a:gd name="T8" fmla="*/ 0 60000 65536"/>
              <a:gd name="T9" fmla="*/ 0 w 203"/>
              <a:gd name="T10" fmla="*/ 0 h 472"/>
              <a:gd name="T11" fmla="*/ 203 w 203"/>
              <a:gd name="T12" fmla="*/ 472 h 4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" h="472">
                <a:moveTo>
                  <a:pt x="0" y="472"/>
                </a:moveTo>
                <a:lnTo>
                  <a:pt x="134" y="0"/>
                </a:lnTo>
                <a:lnTo>
                  <a:pt x="203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7" name="Freeform 40"/>
          <p:cNvSpPr>
            <a:spLocks/>
          </p:cNvSpPr>
          <p:nvPr/>
        </p:nvSpPr>
        <p:spPr bwMode="auto">
          <a:xfrm>
            <a:off x="5497513" y="1085850"/>
            <a:ext cx="136525" cy="239713"/>
          </a:xfrm>
          <a:custGeom>
            <a:avLst/>
            <a:gdLst>
              <a:gd name="T0" fmla="*/ 0 w 86"/>
              <a:gd name="T1" fmla="*/ 2147483647 h 151"/>
              <a:gd name="T2" fmla="*/ 2147483647 w 86"/>
              <a:gd name="T3" fmla="*/ 0 h 151"/>
              <a:gd name="T4" fmla="*/ 2147483647 w 86"/>
              <a:gd name="T5" fmla="*/ 0 h 151"/>
              <a:gd name="T6" fmla="*/ 0 60000 65536"/>
              <a:gd name="T7" fmla="*/ 0 60000 65536"/>
              <a:gd name="T8" fmla="*/ 0 60000 65536"/>
              <a:gd name="T9" fmla="*/ 0 w 86"/>
              <a:gd name="T10" fmla="*/ 0 h 151"/>
              <a:gd name="T11" fmla="*/ 86 w 86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" h="151">
                <a:moveTo>
                  <a:pt x="0" y="151"/>
                </a:moveTo>
                <a:lnTo>
                  <a:pt x="40" y="0"/>
                </a:lnTo>
                <a:lnTo>
                  <a:pt x="86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8" name="Freeform 43"/>
          <p:cNvSpPr>
            <a:spLocks/>
          </p:cNvSpPr>
          <p:nvPr/>
        </p:nvSpPr>
        <p:spPr bwMode="auto">
          <a:xfrm>
            <a:off x="4745038" y="2547938"/>
            <a:ext cx="1587" cy="290512"/>
          </a:xfrm>
          <a:custGeom>
            <a:avLst/>
            <a:gdLst>
              <a:gd name="T0" fmla="*/ 0 w 1588"/>
              <a:gd name="T1" fmla="*/ 0 h 183"/>
              <a:gd name="T2" fmla="*/ 0 w 1588"/>
              <a:gd name="T3" fmla="*/ 2147483647 h 183"/>
              <a:gd name="T4" fmla="*/ 0 w 1588"/>
              <a:gd name="T5" fmla="*/ 2147483647 h 183"/>
              <a:gd name="T6" fmla="*/ 0 60000 65536"/>
              <a:gd name="T7" fmla="*/ 0 60000 65536"/>
              <a:gd name="T8" fmla="*/ 0 60000 65536"/>
              <a:gd name="T9" fmla="*/ 0 w 1588"/>
              <a:gd name="T10" fmla="*/ 0 h 183"/>
              <a:gd name="T11" fmla="*/ 1588 w 1588"/>
              <a:gd name="T12" fmla="*/ 183 h 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83">
                <a:moveTo>
                  <a:pt x="0" y="0"/>
                </a:moveTo>
                <a:lnTo>
                  <a:pt x="0" y="105"/>
                </a:lnTo>
                <a:lnTo>
                  <a:pt x="0" y="183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9" name="Freeform 44"/>
          <p:cNvSpPr>
            <a:spLocks/>
          </p:cNvSpPr>
          <p:nvPr/>
        </p:nvSpPr>
        <p:spPr bwMode="auto">
          <a:xfrm>
            <a:off x="4557713" y="2484438"/>
            <a:ext cx="373062" cy="63500"/>
          </a:xfrm>
          <a:custGeom>
            <a:avLst/>
            <a:gdLst>
              <a:gd name="T0" fmla="*/ 0 w 235"/>
              <a:gd name="T1" fmla="*/ 0 h 40"/>
              <a:gd name="T2" fmla="*/ 0 w 235"/>
              <a:gd name="T3" fmla="*/ 2147483647 h 40"/>
              <a:gd name="T4" fmla="*/ 2147483647 w 235"/>
              <a:gd name="T5" fmla="*/ 2147483647 h 40"/>
              <a:gd name="T6" fmla="*/ 2147483647 w 235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235"/>
              <a:gd name="T13" fmla="*/ 0 h 40"/>
              <a:gd name="T14" fmla="*/ 235 w 235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5" h="40">
                <a:moveTo>
                  <a:pt x="0" y="0"/>
                </a:moveTo>
                <a:lnTo>
                  <a:pt x="0" y="40"/>
                </a:lnTo>
                <a:lnTo>
                  <a:pt x="235" y="40"/>
                </a:lnTo>
                <a:lnTo>
                  <a:pt x="235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0" name="Freeform 48"/>
          <p:cNvSpPr>
            <a:spLocks/>
          </p:cNvSpPr>
          <p:nvPr/>
        </p:nvSpPr>
        <p:spPr bwMode="auto">
          <a:xfrm>
            <a:off x="2817813" y="4308475"/>
            <a:ext cx="400050" cy="163513"/>
          </a:xfrm>
          <a:custGeom>
            <a:avLst/>
            <a:gdLst>
              <a:gd name="T0" fmla="*/ 2147483647 w 252"/>
              <a:gd name="T1" fmla="*/ 2147483647 h 103"/>
              <a:gd name="T2" fmla="*/ 2147483647 w 252"/>
              <a:gd name="T3" fmla="*/ 0 h 103"/>
              <a:gd name="T4" fmla="*/ 0 w 252"/>
              <a:gd name="T5" fmla="*/ 0 h 103"/>
              <a:gd name="T6" fmla="*/ 0 60000 65536"/>
              <a:gd name="T7" fmla="*/ 0 60000 65536"/>
              <a:gd name="T8" fmla="*/ 0 60000 65536"/>
              <a:gd name="T9" fmla="*/ 0 w 252"/>
              <a:gd name="T10" fmla="*/ 0 h 103"/>
              <a:gd name="T11" fmla="*/ 252 w 252"/>
              <a:gd name="T12" fmla="*/ 103 h 1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" h="103">
                <a:moveTo>
                  <a:pt x="252" y="103"/>
                </a:moveTo>
                <a:lnTo>
                  <a:pt x="252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1" name="Freeform 50"/>
          <p:cNvSpPr>
            <a:spLocks/>
          </p:cNvSpPr>
          <p:nvPr/>
        </p:nvSpPr>
        <p:spPr bwMode="auto">
          <a:xfrm>
            <a:off x="3074988" y="4432300"/>
            <a:ext cx="142875" cy="1549400"/>
          </a:xfrm>
          <a:custGeom>
            <a:avLst/>
            <a:gdLst>
              <a:gd name="T0" fmla="*/ 0 w 90"/>
              <a:gd name="T1" fmla="*/ 2147483647 h 976"/>
              <a:gd name="T2" fmla="*/ 2147483647 w 90"/>
              <a:gd name="T3" fmla="*/ 2147483647 h 976"/>
              <a:gd name="T4" fmla="*/ 2147483647 w 90"/>
              <a:gd name="T5" fmla="*/ 0 h 976"/>
              <a:gd name="T6" fmla="*/ 0 60000 65536"/>
              <a:gd name="T7" fmla="*/ 0 60000 65536"/>
              <a:gd name="T8" fmla="*/ 0 60000 65536"/>
              <a:gd name="T9" fmla="*/ 0 w 90"/>
              <a:gd name="T10" fmla="*/ 0 h 976"/>
              <a:gd name="T11" fmla="*/ 90 w 90"/>
              <a:gd name="T12" fmla="*/ 976 h 9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" h="976">
                <a:moveTo>
                  <a:pt x="0" y="976"/>
                </a:moveTo>
                <a:lnTo>
                  <a:pt x="90" y="976"/>
                </a:lnTo>
                <a:lnTo>
                  <a:pt x="9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2" name="Line 26"/>
          <p:cNvSpPr>
            <a:spLocks noChangeShapeType="1"/>
          </p:cNvSpPr>
          <p:nvPr/>
        </p:nvSpPr>
        <p:spPr bwMode="auto">
          <a:xfrm>
            <a:off x="1346200" y="5940425"/>
            <a:ext cx="95567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3" name="Line 49"/>
          <p:cNvSpPr>
            <a:spLocks noChangeShapeType="1"/>
          </p:cNvSpPr>
          <p:nvPr/>
        </p:nvSpPr>
        <p:spPr bwMode="auto">
          <a:xfrm flipH="1">
            <a:off x="3213100" y="5167313"/>
            <a:ext cx="160338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4" name="Freeform 29"/>
          <p:cNvSpPr>
            <a:spLocks/>
          </p:cNvSpPr>
          <p:nvPr/>
        </p:nvSpPr>
        <p:spPr bwMode="auto">
          <a:xfrm>
            <a:off x="1389063" y="4930775"/>
            <a:ext cx="1012825" cy="249238"/>
          </a:xfrm>
          <a:custGeom>
            <a:avLst/>
            <a:gdLst>
              <a:gd name="T0" fmla="*/ 0 w 638"/>
              <a:gd name="T1" fmla="*/ 0 h 157"/>
              <a:gd name="T2" fmla="*/ 2147483647 w 638"/>
              <a:gd name="T3" fmla="*/ 0 h 157"/>
              <a:gd name="T4" fmla="*/ 2147483647 w 638"/>
              <a:gd name="T5" fmla="*/ 2147483647 h 157"/>
              <a:gd name="T6" fmla="*/ 0 60000 65536"/>
              <a:gd name="T7" fmla="*/ 0 60000 65536"/>
              <a:gd name="T8" fmla="*/ 0 60000 65536"/>
              <a:gd name="T9" fmla="*/ 0 w 638"/>
              <a:gd name="T10" fmla="*/ 0 h 157"/>
              <a:gd name="T11" fmla="*/ 638 w 638"/>
              <a:gd name="T12" fmla="*/ 157 h 1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8" h="157">
                <a:moveTo>
                  <a:pt x="0" y="0"/>
                </a:moveTo>
                <a:lnTo>
                  <a:pt x="510" y="0"/>
                </a:lnTo>
                <a:lnTo>
                  <a:pt x="638" y="157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5" name="Freeform 36"/>
          <p:cNvSpPr>
            <a:spLocks/>
          </p:cNvSpPr>
          <p:nvPr/>
        </p:nvSpPr>
        <p:spPr bwMode="auto">
          <a:xfrm>
            <a:off x="5253038" y="633413"/>
            <a:ext cx="379412" cy="1587"/>
          </a:xfrm>
          <a:custGeom>
            <a:avLst/>
            <a:gdLst>
              <a:gd name="T0" fmla="*/ 0 w 239"/>
              <a:gd name="T1" fmla="*/ 0 h 1588"/>
              <a:gd name="T2" fmla="*/ 2147483647 w 239"/>
              <a:gd name="T3" fmla="*/ 0 h 1588"/>
              <a:gd name="T4" fmla="*/ 2147483647 w 239"/>
              <a:gd name="T5" fmla="*/ 0 h 1588"/>
              <a:gd name="T6" fmla="*/ 0 60000 65536"/>
              <a:gd name="T7" fmla="*/ 0 60000 65536"/>
              <a:gd name="T8" fmla="*/ 0 60000 65536"/>
              <a:gd name="T9" fmla="*/ 0 w 239"/>
              <a:gd name="T10" fmla="*/ 0 h 1588"/>
              <a:gd name="T11" fmla="*/ 239 w 23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" h="1588">
                <a:moveTo>
                  <a:pt x="0" y="0"/>
                </a:moveTo>
                <a:lnTo>
                  <a:pt x="166" y="0"/>
                </a:lnTo>
                <a:lnTo>
                  <a:pt x="239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6" name="Freeform 18"/>
          <p:cNvSpPr>
            <a:spLocks/>
          </p:cNvSpPr>
          <p:nvPr/>
        </p:nvSpPr>
        <p:spPr bwMode="auto">
          <a:xfrm>
            <a:off x="1323975" y="4151313"/>
            <a:ext cx="1409700" cy="403225"/>
          </a:xfrm>
          <a:custGeom>
            <a:avLst/>
            <a:gdLst>
              <a:gd name="T0" fmla="*/ 0 w 888"/>
              <a:gd name="T1" fmla="*/ 0 h 254"/>
              <a:gd name="T2" fmla="*/ 2147483647 w 888"/>
              <a:gd name="T3" fmla="*/ 0 h 254"/>
              <a:gd name="T4" fmla="*/ 2147483647 w 888"/>
              <a:gd name="T5" fmla="*/ 2147483647 h 254"/>
              <a:gd name="T6" fmla="*/ 0 60000 65536"/>
              <a:gd name="T7" fmla="*/ 0 60000 65536"/>
              <a:gd name="T8" fmla="*/ 0 60000 65536"/>
              <a:gd name="T9" fmla="*/ 0 w 888"/>
              <a:gd name="T10" fmla="*/ 0 h 254"/>
              <a:gd name="T11" fmla="*/ 888 w 888"/>
              <a:gd name="T12" fmla="*/ 254 h 2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8" h="254">
                <a:moveTo>
                  <a:pt x="0" y="0"/>
                </a:moveTo>
                <a:lnTo>
                  <a:pt x="552" y="0"/>
                </a:lnTo>
                <a:lnTo>
                  <a:pt x="888" y="25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7" name="Freeform 21"/>
          <p:cNvSpPr>
            <a:spLocks/>
          </p:cNvSpPr>
          <p:nvPr/>
        </p:nvSpPr>
        <p:spPr bwMode="auto">
          <a:xfrm>
            <a:off x="1477963" y="5114925"/>
            <a:ext cx="455612" cy="260350"/>
          </a:xfrm>
          <a:custGeom>
            <a:avLst/>
            <a:gdLst>
              <a:gd name="T0" fmla="*/ 0 w 287"/>
              <a:gd name="T1" fmla="*/ 0 h 164"/>
              <a:gd name="T2" fmla="*/ 2147483647 w 287"/>
              <a:gd name="T3" fmla="*/ 0 h 164"/>
              <a:gd name="T4" fmla="*/ 2147483647 w 287"/>
              <a:gd name="T5" fmla="*/ 2147483647 h 164"/>
              <a:gd name="T6" fmla="*/ 0 60000 65536"/>
              <a:gd name="T7" fmla="*/ 0 60000 65536"/>
              <a:gd name="T8" fmla="*/ 0 60000 65536"/>
              <a:gd name="T9" fmla="*/ 0 w 287"/>
              <a:gd name="T10" fmla="*/ 0 h 164"/>
              <a:gd name="T11" fmla="*/ 287 w 287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7" h="164">
                <a:moveTo>
                  <a:pt x="0" y="0"/>
                </a:moveTo>
                <a:lnTo>
                  <a:pt x="115" y="0"/>
                </a:lnTo>
                <a:lnTo>
                  <a:pt x="287" y="16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8" name="Line 22"/>
          <p:cNvSpPr>
            <a:spLocks noChangeShapeType="1"/>
          </p:cNvSpPr>
          <p:nvPr/>
        </p:nvSpPr>
        <p:spPr bwMode="auto">
          <a:xfrm>
            <a:off x="1660525" y="5114925"/>
            <a:ext cx="96838" cy="336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9" name="Line 25"/>
          <p:cNvSpPr>
            <a:spLocks noChangeShapeType="1"/>
          </p:cNvSpPr>
          <p:nvPr/>
        </p:nvSpPr>
        <p:spPr bwMode="auto">
          <a:xfrm flipV="1">
            <a:off x="2200275" y="5795963"/>
            <a:ext cx="230188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0" name="Line 30"/>
          <p:cNvSpPr>
            <a:spLocks noChangeShapeType="1"/>
          </p:cNvSpPr>
          <p:nvPr/>
        </p:nvSpPr>
        <p:spPr bwMode="auto">
          <a:xfrm>
            <a:off x="2200275" y="4932363"/>
            <a:ext cx="396875" cy="209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1" name="Line 33"/>
          <p:cNvSpPr>
            <a:spLocks noChangeShapeType="1"/>
          </p:cNvSpPr>
          <p:nvPr/>
        </p:nvSpPr>
        <p:spPr bwMode="auto">
          <a:xfrm flipH="1" flipV="1">
            <a:off x="3581400" y="452438"/>
            <a:ext cx="869950" cy="7286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2" name="Freeform 34"/>
          <p:cNvSpPr>
            <a:spLocks/>
          </p:cNvSpPr>
          <p:nvPr/>
        </p:nvSpPr>
        <p:spPr bwMode="auto">
          <a:xfrm>
            <a:off x="3284538" y="452438"/>
            <a:ext cx="1296987" cy="1749425"/>
          </a:xfrm>
          <a:custGeom>
            <a:avLst/>
            <a:gdLst>
              <a:gd name="T0" fmla="*/ 2147483647 w 817"/>
              <a:gd name="T1" fmla="*/ 2147483647 h 1102"/>
              <a:gd name="T2" fmla="*/ 2147483647 w 817"/>
              <a:gd name="T3" fmla="*/ 0 h 1102"/>
              <a:gd name="T4" fmla="*/ 0 w 817"/>
              <a:gd name="T5" fmla="*/ 0 h 1102"/>
              <a:gd name="T6" fmla="*/ 0 60000 65536"/>
              <a:gd name="T7" fmla="*/ 0 60000 65536"/>
              <a:gd name="T8" fmla="*/ 0 60000 65536"/>
              <a:gd name="T9" fmla="*/ 0 w 817"/>
              <a:gd name="T10" fmla="*/ 0 h 1102"/>
              <a:gd name="T11" fmla="*/ 817 w 817"/>
              <a:gd name="T12" fmla="*/ 1102 h 1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1102">
                <a:moveTo>
                  <a:pt x="817" y="1102"/>
                </a:moveTo>
                <a:lnTo>
                  <a:pt x="187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3" name="Freeform 38"/>
          <p:cNvSpPr>
            <a:spLocks/>
          </p:cNvSpPr>
          <p:nvPr/>
        </p:nvSpPr>
        <p:spPr bwMode="auto">
          <a:xfrm>
            <a:off x="5311775" y="858838"/>
            <a:ext cx="322263" cy="749300"/>
          </a:xfrm>
          <a:custGeom>
            <a:avLst/>
            <a:gdLst>
              <a:gd name="T0" fmla="*/ 0 w 203"/>
              <a:gd name="T1" fmla="*/ 2147483647 h 472"/>
              <a:gd name="T2" fmla="*/ 2147483647 w 203"/>
              <a:gd name="T3" fmla="*/ 0 h 472"/>
              <a:gd name="T4" fmla="*/ 2147483647 w 203"/>
              <a:gd name="T5" fmla="*/ 0 h 472"/>
              <a:gd name="T6" fmla="*/ 0 60000 65536"/>
              <a:gd name="T7" fmla="*/ 0 60000 65536"/>
              <a:gd name="T8" fmla="*/ 0 60000 65536"/>
              <a:gd name="T9" fmla="*/ 0 w 203"/>
              <a:gd name="T10" fmla="*/ 0 h 472"/>
              <a:gd name="T11" fmla="*/ 203 w 203"/>
              <a:gd name="T12" fmla="*/ 472 h 4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" h="472">
                <a:moveTo>
                  <a:pt x="0" y="472"/>
                </a:moveTo>
                <a:lnTo>
                  <a:pt x="134" y="0"/>
                </a:lnTo>
                <a:lnTo>
                  <a:pt x="203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4" name="Freeform 40"/>
          <p:cNvSpPr>
            <a:spLocks/>
          </p:cNvSpPr>
          <p:nvPr/>
        </p:nvSpPr>
        <p:spPr bwMode="auto">
          <a:xfrm>
            <a:off x="5497513" y="1085850"/>
            <a:ext cx="136525" cy="239713"/>
          </a:xfrm>
          <a:custGeom>
            <a:avLst/>
            <a:gdLst>
              <a:gd name="T0" fmla="*/ 0 w 86"/>
              <a:gd name="T1" fmla="*/ 2147483647 h 151"/>
              <a:gd name="T2" fmla="*/ 2147483647 w 86"/>
              <a:gd name="T3" fmla="*/ 0 h 151"/>
              <a:gd name="T4" fmla="*/ 2147483647 w 86"/>
              <a:gd name="T5" fmla="*/ 0 h 151"/>
              <a:gd name="T6" fmla="*/ 0 60000 65536"/>
              <a:gd name="T7" fmla="*/ 0 60000 65536"/>
              <a:gd name="T8" fmla="*/ 0 60000 65536"/>
              <a:gd name="T9" fmla="*/ 0 w 86"/>
              <a:gd name="T10" fmla="*/ 0 h 151"/>
              <a:gd name="T11" fmla="*/ 86 w 86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" h="151">
                <a:moveTo>
                  <a:pt x="0" y="151"/>
                </a:moveTo>
                <a:lnTo>
                  <a:pt x="40" y="0"/>
                </a:lnTo>
                <a:lnTo>
                  <a:pt x="86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5" name="Freeform 43"/>
          <p:cNvSpPr>
            <a:spLocks/>
          </p:cNvSpPr>
          <p:nvPr/>
        </p:nvSpPr>
        <p:spPr bwMode="auto">
          <a:xfrm>
            <a:off x="4745038" y="2547938"/>
            <a:ext cx="1587" cy="290512"/>
          </a:xfrm>
          <a:custGeom>
            <a:avLst/>
            <a:gdLst>
              <a:gd name="T0" fmla="*/ 0 w 1588"/>
              <a:gd name="T1" fmla="*/ 0 h 183"/>
              <a:gd name="T2" fmla="*/ 0 w 1588"/>
              <a:gd name="T3" fmla="*/ 2147483647 h 183"/>
              <a:gd name="T4" fmla="*/ 0 w 1588"/>
              <a:gd name="T5" fmla="*/ 2147483647 h 183"/>
              <a:gd name="T6" fmla="*/ 0 60000 65536"/>
              <a:gd name="T7" fmla="*/ 0 60000 65536"/>
              <a:gd name="T8" fmla="*/ 0 60000 65536"/>
              <a:gd name="T9" fmla="*/ 0 w 1588"/>
              <a:gd name="T10" fmla="*/ 0 h 183"/>
              <a:gd name="T11" fmla="*/ 1588 w 1588"/>
              <a:gd name="T12" fmla="*/ 183 h 1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83">
                <a:moveTo>
                  <a:pt x="0" y="0"/>
                </a:moveTo>
                <a:lnTo>
                  <a:pt x="0" y="105"/>
                </a:lnTo>
                <a:lnTo>
                  <a:pt x="0" y="18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6" name="Freeform 44"/>
          <p:cNvSpPr>
            <a:spLocks/>
          </p:cNvSpPr>
          <p:nvPr/>
        </p:nvSpPr>
        <p:spPr bwMode="auto">
          <a:xfrm>
            <a:off x="4557713" y="2484438"/>
            <a:ext cx="373062" cy="63500"/>
          </a:xfrm>
          <a:custGeom>
            <a:avLst/>
            <a:gdLst>
              <a:gd name="T0" fmla="*/ 0 w 235"/>
              <a:gd name="T1" fmla="*/ 0 h 40"/>
              <a:gd name="T2" fmla="*/ 0 w 235"/>
              <a:gd name="T3" fmla="*/ 2147483647 h 40"/>
              <a:gd name="T4" fmla="*/ 2147483647 w 235"/>
              <a:gd name="T5" fmla="*/ 2147483647 h 40"/>
              <a:gd name="T6" fmla="*/ 2147483647 w 235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235"/>
              <a:gd name="T13" fmla="*/ 0 h 40"/>
              <a:gd name="T14" fmla="*/ 235 w 235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5" h="40">
                <a:moveTo>
                  <a:pt x="0" y="0"/>
                </a:moveTo>
                <a:lnTo>
                  <a:pt x="0" y="40"/>
                </a:lnTo>
                <a:lnTo>
                  <a:pt x="235" y="40"/>
                </a:lnTo>
                <a:lnTo>
                  <a:pt x="23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7" name="Freeform 48"/>
          <p:cNvSpPr>
            <a:spLocks/>
          </p:cNvSpPr>
          <p:nvPr/>
        </p:nvSpPr>
        <p:spPr bwMode="auto">
          <a:xfrm>
            <a:off x="2817813" y="4308475"/>
            <a:ext cx="400050" cy="163513"/>
          </a:xfrm>
          <a:custGeom>
            <a:avLst/>
            <a:gdLst>
              <a:gd name="T0" fmla="*/ 2147483647 w 252"/>
              <a:gd name="T1" fmla="*/ 2147483647 h 103"/>
              <a:gd name="T2" fmla="*/ 2147483647 w 252"/>
              <a:gd name="T3" fmla="*/ 0 h 103"/>
              <a:gd name="T4" fmla="*/ 0 w 252"/>
              <a:gd name="T5" fmla="*/ 0 h 103"/>
              <a:gd name="T6" fmla="*/ 0 60000 65536"/>
              <a:gd name="T7" fmla="*/ 0 60000 65536"/>
              <a:gd name="T8" fmla="*/ 0 60000 65536"/>
              <a:gd name="T9" fmla="*/ 0 w 252"/>
              <a:gd name="T10" fmla="*/ 0 h 103"/>
              <a:gd name="T11" fmla="*/ 252 w 252"/>
              <a:gd name="T12" fmla="*/ 103 h 1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" h="103">
                <a:moveTo>
                  <a:pt x="252" y="103"/>
                </a:moveTo>
                <a:lnTo>
                  <a:pt x="252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8" name="Freeform 50"/>
          <p:cNvSpPr>
            <a:spLocks/>
          </p:cNvSpPr>
          <p:nvPr/>
        </p:nvSpPr>
        <p:spPr bwMode="auto">
          <a:xfrm>
            <a:off x="3074988" y="4432300"/>
            <a:ext cx="142875" cy="1549400"/>
          </a:xfrm>
          <a:custGeom>
            <a:avLst/>
            <a:gdLst>
              <a:gd name="T0" fmla="*/ 0 w 90"/>
              <a:gd name="T1" fmla="*/ 2147483647 h 976"/>
              <a:gd name="T2" fmla="*/ 2147483647 w 90"/>
              <a:gd name="T3" fmla="*/ 2147483647 h 976"/>
              <a:gd name="T4" fmla="*/ 2147483647 w 90"/>
              <a:gd name="T5" fmla="*/ 0 h 976"/>
              <a:gd name="T6" fmla="*/ 0 60000 65536"/>
              <a:gd name="T7" fmla="*/ 0 60000 65536"/>
              <a:gd name="T8" fmla="*/ 0 60000 65536"/>
              <a:gd name="T9" fmla="*/ 0 w 90"/>
              <a:gd name="T10" fmla="*/ 0 h 976"/>
              <a:gd name="T11" fmla="*/ 90 w 90"/>
              <a:gd name="T12" fmla="*/ 976 h 9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" h="976">
                <a:moveTo>
                  <a:pt x="0" y="976"/>
                </a:moveTo>
                <a:lnTo>
                  <a:pt x="90" y="976"/>
                </a:lnTo>
                <a:lnTo>
                  <a:pt x="9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9" name="Line 26"/>
          <p:cNvSpPr>
            <a:spLocks noChangeShapeType="1"/>
          </p:cNvSpPr>
          <p:nvPr/>
        </p:nvSpPr>
        <p:spPr bwMode="auto">
          <a:xfrm>
            <a:off x="1346200" y="5940425"/>
            <a:ext cx="9556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10" name="Line 49"/>
          <p:cNvSpPr>
            <a:spLocks noChangeShapeType="1"/>
          </p:cNvSpPr>
          <p:nvPr/>
        </p:nvSpPr>
        <p:spPr bwMode="auto">
          <a:xfrm flipH="1">
            <a:off x="3213100" y="5167313"/>
            <a:ext cx="16033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11" name="Freeform 29"/>
          <p:cNvSpPr>
            <a:spLocks/>
          </p:cNvSpPr>
          <p:nvPr/>
        </p:nvSpPr>
        <p:spPr bwMode="auto">
          <a:xfrm>
            <a:off x="1389063" y="4930775"/>
            <a:ext cx="1012825" cy="249238"/>
          </a:xfrm>
          <a:custGeom>
            <a:avLst/>
            <a:gdLst>
              <a:gd name="T0" fmla="*/ 0 w 638"/>
              <a:gd name="T1" fmla="*/ 0 h 157"/>
              <a:gd name="T2" fmla="*/ 2147483647 w 638"/>
              <a:gd name="T3" fmla="*/ 0 h 157"/>
              <a:gd name="T4" fmla="*/ 2147483647 w 638"/>
              <a:gd name="T5" fmla="*/ 2147483647 h 157"/>
              <a:gd name="T6" fmla="*/ 0 60000 65536"/>
              <a:gd name="T7" fmla="*/ 0 60000 65536"/>
              <a:gd name="T8" fmla="*/ 0 60000 65536"/>
              <a:gd name="T9" fmla="*/ 0 w 638"/>
              <a:gd name="T10" fmla="*/ 0 h 157"/>
              <a:gd name="T11" fmla="*/ 638 w 638"/>
              <a:gd name="T12" fmla="*/ 157 h 1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8" h="157">
                <a:moveTo>
                  <a:pt x="0" y="0"/>
                </a:moveTo>
                <a:lnTo>
                  <a:pt x="510" y="0"/>
                </a:lnTo>
                <a:lnTo>
                  <a:pt x="638" y="15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12" name="Freeform 36"/>
          <p:cNvSpPr>
            <a:spLocks/>
          </p:cNvSpPr>
          <p:nvPr/>
        </p:nvSpPr>
        <p:spPr bwMode="auto">
          <a:xfrm>
            <a:off x="5253038" y="633413"/>
            <a:ext cx="379412" cy="1587"/>
          </a:xfrm>
          <a:custGeom>
            <a:avLst/>
            <a:gdLst>
              <a:gd name="T0" fmla="*/ 0 w 239"/>
              <a:gd name="T1" fmla="*/ 0 h 1588"/>
              <a:gd name="T2" fmla="*/ 2147483647 w 239"/>
              <a:gd name="T3" fmla="*/ 0 h 1588"/>
              <a:gd name="T4" fmla="*/ 2147483647 w 239"/>
              <a:gd name="T5" fmla="*/ 0 h 1588"/>
              <a:gd name="T6" fmla="*/ 0 60000 65536"/>
              <a:gd name="T7" fmla="*/ 0 60000 65536"/>
              <a:gd name="T8" fmla="*/ 0 60000 65536"/>
              <a:gd name="T9" fmla="*/ 0 w 239"/>
              <a:gd name="T10" fmla="*/ 0 h 1588"/>
              <a:gd name="T11" fmla="*/ 239 w 239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" h="1588">
                <a:moveTo>
                  <a:pt x="0" y="0"/>
                </a:moveTo>
                <a:lnTo>
                  <a:pt x="166" y="0"/>
                </a:lnTo>
                <a:lnTo>
                  <a:pt x="239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701675" y="203200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8675" name="Picture 6" descr="sal03717_16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79425"/>
            <a:ext cx="7102475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Freeform 35"/>
          <p:cNvSpPr>
            <a:spLocks noEditPoints="1"/>
          </p:cNvSpPr>
          <p:nvPr/>
        </p:nvSpPr>
        <p:spPr bwMode="auto">
          <a:xfrm>
            <a:off x="5514975" y="5189538"/>
            <a:ext cx="220663" cy="104775"/>
          </a:xfrm>
          <a:custGeom>
            <a:avLst/>
            <a:gdLst>
              <a:gd name="T0" fmla="*/ 2147483647 w 139"/>
              <a:gd name="T1" fmla="*/ 2147483647 h 66"/>
              <a:gd name="T2" fmla="*/ 2147483647 w 139"/>
              <a:gd name="T3" fmla="*/ 2147483647 h 66"/>
              <a:gd name="T4" fmla="*/ 2147483647 w 139"/>
              <a:gd name="T5" fmla="*/ 2147483647 h 66"/>
              <a:gd name="T6" fmla="*/ 2147483647 w 139"/>
              <a:gd name="T7" fmla="*/ 2147483647 h 66"/>
              <a:gd name="T8" fmla="*/ 2147483647 w 139"/>
              <a:gd name="T9" fmla="*/ 2147483647 h 66"/>
              <a:gd name="T10" fmla="*/ 2147483647 w 139"/>
              <a:gd name="T11" fmla="*/ 2147483647 h 66"/>
              <a:gd name="T12" fmla="*/ 2147483647 w 139"/>
              <a:gd name="T13" fmla="*/ 2147483647 h 66"/>
              <a:gd name="T14" fmla="*/ 2147483647 w 139"/>
              <a:gd name="T15" fmla="*/ 2147483647 h 66"/>
              <a:gd name="T16" fmla="*/ 2147483647 w 139"/>
              <a:gd name="T17" fmla="*/ 2147483647 h 66"/>
              <a:gd name="T18" fmla="*/ 2147483647 w 139"/>
              <a:gd name="T19" fmla="*/ 2147483647 h 66"/>
              <a:gd name="T20" fmla="*/ 2147483647 w 139"/>
              <a:gd name="T21" fmla="*/ 2147483647 h 66"/>
              <a:gd name="T22" fmla="*/ 2147483647 w 139"/>
              <a:gd name="T23" fmla="*/ 2147483647 h 66"/>
              <a:gd name="T24" fmla="*/ 2147483647 w 139"/>
              <a:gd name="T25" fmla="*/ 2147483647 h 66"/>
              <a:gd name="T26" fmla="*/ 2147483647 w 139"/>
              <a:gd name="T27" fmla="*/ 2147483647 h 66"/>
              <a:gd name="T28" fmla="*/ 2147483647 w 139"/>
              <a:gd name="T29" fmla="*/ 2147483647 h 66"/>
              <a:gd name="T30" fmla="*/ 2147483647 w 139"/>
              <a:gd name="T31" fmla="*/ 2147483647 h 66"/>
              <a:gd name="T32" fmla="*/ 2147483647 w 139"/>
              <a:gd name="T33" fmla="*/ 2147483647 h 66"/>
              <a:gd name="T34" fmla="*/ 2147483647 w 139"/>
              <a:gd name="T35" fmla="*/ 2147483647 h 66"/>
              <a:gd name="T36" fmla="*/ 2147483647 w 139"/>
              <a:gd name="T37" fmla="*/ 2147483647 h 66"/>
              <a:gd name="T38" fmla="*/ 2147483647 w 139"/>
              <a:gd name="T39" fmla="*/ 2147483647 h 66"/>
              <a:gd name="T40" fmla="*/ 2147483647 w 139"/>
              <a:gd name="T41" fmla="*/ 2147483647 h 66"/>
              <a:gd name="T42" fmla="*/ 2147483647 w 139"/>
              <a:gd name="T43" fmla="*/ 2147483647 h 66"/>
              <a:gd name="T44" fmla="*/ 2147483647 w 139"/>
              <a:gd name="T45" fmla="*/ 2147483647 h 66"/>
              <a:gd name="T46" fmla="*/ 2147483647 w 139"/>
              <a:gd name="T47" fmla="*/ 2147483647 h 66"/>
              <a:gd name="T48" fmla="*/ 0 w 139"/>
              <a:gd name="T49" fmla="*/ 2147483647 h 66"/>
              <a:gd name="T50" fmla="*/ 0 w 139"/>
              <a:gd name="T51" fmla="*/ 2147483647 h 66"/>
              <a:gd name="T52" fmla="*/ 0 w 139"/>
              <a:gd name="T53" fmla="*/ 2147483647 h 66"/>
              <a:gd name="T54" fmla="*/ 2147483647 w 139"/>
              <a:gd name="T55" fmla="*/ 2147483647 h 66"/>
              <a:gd name="T56" fmla="*/ 2147483647 w 139"/>
              <a:gd name="T57" fmla="*/ 2147483647 h 66"/>
              <a:gd name="T58" fmla="*/ 2147483647 w 139"/>
              <a:gd name="T59" fmla="*/ 2147483647 h 66"/>
              <a:gd name="T60" fmla="*/ 2147483647 w 139"/>
              <a:gd name="T61" fmla="*/ 2147483647 h 66"/>
              <a:gd name="T62" fmla="*/ 2147483647 w 139"/>
              <a:gd name="T63" fmla="*/ 2147483647 h 66"/>
              <a:gd name="T64" fmla="*/ 2147483647 w 139"/>
              <a:gd name="T65" fmla="*/ 2147483647 h 66"/>
              <a:gd name="T66" fmla="*/ 2147483647 w 139"/>
              <a:gd name="T67" fmla="*/ 2147483647 h 66"/>
              <a:gd name="T68" fmla="*/ 2147483647 w 139"/>
              <a:gd name="T69" fmla="*/ 2147483647 h 66"/>
              <a:gd name="T70" fmla="*/ 2147483647 w 139"/>
              <a:gd name="T71" fmla="*/ 2147483647 h 66"/>
              <a:gd name="T72" fmla="*/ 2147483647 w 139"/>
              <a:gd name="T73" fmla="*/ 2147483647 h 66"/>
              <a:gd name="T74" fmla="*/ 2147483647 w 139"/>
              <a:gd name="T75" fmla="*/ 2147483647 h 66"/>
              <a:gd name="T76" fmla="*/ 2147483647 w 139"/>
              <a:gd name="T77" fmla="*/ 2147483647 h 66"/>
              <a:gd name="T78" fmla="*/ 2147483647 w 139"/>
              <a:gd name="T79" fmla="*/ 2147483647 h 66"/>
              <a:gd name="T80" fmla="*/ 2147483647 w 139"/>
              <a:gd name="T81" fmla="*/ 2147483647 h 66"/>
              <a:gd name="T82" fmla="*/ 2147483647 w 139"/>
              <a:gd name="T83" fmla="*/ 2147483647 h 66"/>
              <a:gd name="T84" fmla="*/ 2147483647 w 139"/>
              <a:gd name="T85" fmla="*/ 2147483647 h 66"/>
              <a:gd name="T86" fmla="*/ 2147483647 w 139"/>
              <a:gd name="T87" fmla="*/ 2147483647 h 66"/>
              <a:gd name="T88" fmla="*/ 2147483647 w 139"/>
              <a:gd name="T89" fmla="*/ 2147483647 h 66"/>
              <a:gd name="T90" fmla="*/ 2147483647 w 139"/>
              <a:gd name="T91" fmla="*/ 2147483647 h 66"/>
              <a:gd name="T92" fmla="*/ 2147483647 w 139"/>
              <a:gd name="T93" fmla="*/ 2147483647 h 66"/>
              <a:gd name="T94" fmla="*/ 2147483647 w 139"/>
              <a:gd name="T95" fmla="*/ 2147483647 h 66"/>
              <a:gd name="T96" fmla="*/ 2147483647 w 139"/>
              <a:gd name="T97" fmla="*/ 0 h 66"/>
              <a:gd name="T98" fmla="*/ 2147483647 w 139"/>
              <a:gd name="T99" fmla="*/ 0 h 66"/>
              <a:gd name="T100" fmla="*/ 2147483647 w 139"/>
              <a:gd name="T101" fmla="*/ 0 h 66"/>
              <a:gd name="T102" fmla="*/ 2147483647 w 139"/>
              <a:gd name="T103" fmla="*/ 0 h 66"/>
              <a:gd name="T104" fmla="*/ 2147483647 w 139"/>
              <a:gd name="T105" fmla="*/ 2147483647 h 66"/>
              <a:gd name="T106" fmla="*/ 2147483647 w 139"/>
              <a:gd name="T107" fmla="*/ 2147483647 h 66"/>
              <a:gd name="T108" fmla="*/ 2147483647 w 139"/>
              <a:gd name="T109" fmla="*/ 2147483647 h 66"/>
              <a:gd name="T110" fmla="*/ 2147483647 w 139"/>
              <a:gd name="T111" fmla="*/ 2147483647 h 66"/>
              <a:gd name="T112" fmla="*/ 2147483647 w 139"/>
              <a:gd name="T113" fmla="*/ 2147483647 h 66"/>
              <a:gd name="T114" fmla="*/ 2147483647 w 139"/>
              <a:gd name="T115" fmla="*/ 2147483647 h 66"/>
              <a:gd name="T116" fmla="*/ 2147483647 w 139"/>
              <a:gd name="T117" fmla="*/ 0 h 6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39"/>
              <a:gd name="T178" fmla="*/ 0 h 66"/>
              <a:gd name="T179" fmla="*/ 139 w 139"/>
              <a:gd name="T180" fmla="*/ 66 h 6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39" h="66">
                <a:moveTo>
                  <a:pt x="114" y="21"/>
                </a:moveTo>
                <a:lnTo>
                  <a:pt x="114" y="21"/>
                </a:lnTo>
                <a:lnTo>
                  <a:pt x="122" y="27"/>
                </a:lnTo>
                <a:lnTo>
                  <a:pt x="124" y="29"/>
                </a:lnTo>
                <a:lnTo>
                  <a:pt x="126" y="33"/>
                </a:lnTo>
                <a:lnTo>
                  <a:pt x="124" y="35"/>
                </a:lnTo>
                <a:lnTo>
                  <a:pt x="122" y="39"/>
                </a:lnTo>
                <a:lnTo>
                  <a:pt x="110" y="45"/>
                </a:lnTo>
                <a:lnTo>
                  <a:pt x="93" y="50"/>
                </a:lnTo>
                <a:lnTo>
                  <a:pt x="69" y="52"/>
                </a:lnTo>
                <a:lnTo>
                  <a:pt x="46" y="50"/>
                </a:lnTo>
                <a:lnTo>
                  <a:pt x="29" y="45"/>
                </a:lnTo>
                <a:lnTo>
                  <a:pt x="17" y="39"/>
                </a:lnTo>
                <a:lnTo>
                  <a:pt x="13" y="35"/>
                </a:lnTo>
                <a:lnTo>
                  <a:pt x="13" y="33"/>
                </a:lnTo>
                <a:lnTo>
                  <a:pt x="13" y="29"/>
                </a:lnTo>
                <a:lnTo>
                  <a:pt x="17" y="25"/>
                </a:lnTo>
                <a:lnTo>
                  <a:pt x="15" y="12"/>
                </a:lnTo>
                <a:lnTo>
                  <a:pt x="9" y="16"/>
                </a:lnTo>
                <a:lnTo>
                  <a:pt x="3" y="21"/>
                </a:lnTo>
                <a:lnTo>
                  <a:pt x="0" y="27"/>
                </a:lnTo>
                <a:lnTo>
                  <a:pt x="0" y="33"/>
                </a:lnTo>
                <a:lnTo>
                  <a:pt x="2" y="41"/>
                </a:lnTo>
                <a:lnTo>
                  <a:pt x="5" y="47"/>
                </a:lnTo>
                <a:lnTo>
                  <a:pt x="13" y="52"/>
                </a:lnTo>
                <a:lnTo>
                  <a:pt x="21" y="58"/>
                </a:lnTo>
                <a:lnTo>
                  <a:pt x="33" y="62"/>
                </a:lnTo>
                <a:lnTo>
                  <a:pt x="44" y="64"/>
                </a:lnTo>
                <a:lnTo>
                  <a:pt x="69" y="66"/>
                </a:lnTo>
                <a:lnTo>
                  <a:pt x="95" y="64"/>
                </a:lnTo>
                <a:lnTo>
                  <a:pt x="106" y="62"/>
                </a:lnTo>
                <a:lnTo>
                  <a:pt x="116" y="58"/>
                </a:lnTo>
                <a:lnTo>
                  <a:pt x="126" y="52"/>
                </a:lnTo>
                <a:lnTo>
                  <a:pt x="131" y="47"/>
                </a:lnTo>
                <a:lnTo>
                  <a:pt x="137" y="41"/>
                </a:lnTo>
                <a:lnTo>
                  <a:pt x="139" y="33"/>
                </a:lnTo>
                <a:lnTo>
                  <a:pt x="135" y="23"/>
                </a:lnTo>
                <a:lnTo>
                  <a:pt x="130" y="16"/>
                </a:lnTo>
                <a:lnTo>
                  <a:pt x="122" y="10"/>
                </a:lnTo>
                <a:lnTo>
                  <a:pt x="110" y="6"/>
                </a:lnTo>
                <a:lnTo>
                  <a:pt x="114" y="2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69" y="0"/>
                </a:lnTo>
                <a:lnTo>
                  <a:pt x="46" y="2"/>
                </a:lnTo>
                <a:lnTo>
                  <a:pt x="50" y="14"/>
                </a:lnTo>
                <a:lnTo>
                  <a:pt x="69" y="14"/>
                </a:lnTo>
                <a:lnTo>
                  <a:pt x="77" y="14"/>
                </a:lnTo>
                <a:lnTo>
                  <a:pt x="73" y="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7" name="Text Box 144"/>
          <p:cNvSpPr txBox="1">
            <a:spLocks noChangeArrowheads="1"/>
          </p:cNvSpPr>
          <p:nvPr/>
        </p:nvSpPr>
        <p:spPr bwMode="auto">
          <a:xfrm>
            <a:off x="1047750" y="1400175"/>
            <a:ext cx="828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Vestibular</a:t>
            </a:r>
          </a:p>
          <a:p>
            <a:pPr eaLnBrk="1" hangingPunct="1"/>
            <a:r>
              <a:rPr lang="en-US" altLang="en-US" sz="1200" b="1"/>
              <a:t>cortex</a:t>
            </a:r>
          </a:p>
        </p:txBody>
      </p:sp>
      <p:sp>
        <p:nvSpPr>
          <p:cNvPr id="28678" name="Text Box 145"/>
          <p:cNvSpPr txBox="1">
            <a:spLocks noChangeArrowheads="1"/>
          </p:cNvSpPr>
          <p:nvPr/>
        </p:nvSpPr>
        <p:spPr bwMode="auto">
          <a:xfrm>
            <a:off x="1057275" y="2757488"/>
            <a:ext cx="803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Thalamus</a:t>
            </a:r>
          </a:p>
        </p:txBody>
      </p:sp>
      <p:sp>
        <p:nvSpPr>
          <p:cNvPr id="28679" name="Text Box 146"/>
          <p:cNvSpPr txBox="1">
            <a:spLocks noChangeArrowheads="1"/>
          </p:cNvSpPr>
          <p:nvPr/>
        </p:nvSpPr>
        <p:spPr bwMode="auto">
          <a:xfrm>
            <a:off x="1114425" y="3292475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Nuclei  for</a:t>
            </a:r>
          </a:p>
          <a:p>
            <a:pPr eaLnBrk="1" hangingPunct="1"/>
            <a:r>
              <a:rPr lang="en-US" altLang="en-US" sz="1200" b="1"/>
              <a:t>eye movement</a:t>
            </a:r>
          </a:p>
        </p:txBody>
      </p:sp>
      <p:sp>
        <p:nvSpPr>
          <p:cNvPr id="28680" name="Text Box 147"/>
          <p:cNvSpPr txBox="1">
            <a:spLocks noChangeArrowheads="1"/>
          </p:cNvSpPr>
          <p:nvPr/>
        </p:nvSpPr>
        <p:spPr bwMode="auto">
          <a:xfrm>
            <a:off x="1114425" y="4173538"/>
            <a:ext cx="18526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Vestibulocochlear nerve</a:t>
            </a:r>
          </a:p>
        </p:txBody>
      </p:sp>
      <p:sp>
        <p:nvSpPr>
          <p:cNvPr id="28681" name="Text Box 148"/>
          <p:cNvSpPr txBox="1">
            <a:spLocks noChangeArrowheads="1"/>
          </p:cNvSpPr>
          <p:nvPr/>
        </p:nvSpPr>
        <p:spPr bwMode="auto">
          <a:xfrm>
            <a:off x="1047750" y="6391275"/>
            <a:ext cx="15986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Vestibular apparatus</a:t>
            </a:r>
          </a:p>
        </p:txBody>
      </p:sp>
      <p:sp>
        <p:nvSpPr>
          <p:cNvPr id="28682" name="Text Box 149"/>
          <p:cNvSpPr txBox="1">
            <a:spLocks noChangeArrowheads="1"/>
          </p:cNvSpPr>
          <p:nvPr/>
        </p:nvSpPr>
        <p:spPr bwMode="auto">
          <a:xfrm>
            <a:off x="7521575" y="688975"/>
            <a:ext cx="1141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Central sulcus</a:t>
            </a:r>
          </a:p>
        </p:txBody>
      </p:sp>
      <p:sp>
        <p:nvSpPr>
          <p:cNvPr id="28683" name="Text Box 150"/>
          <p:cNvSpPr txBox="1">
            <a:spLocks noChangeArrowheads="1"/>
          </p:cNvSpPr>
          <p:nvPr/>
        </p:nvSpPr>
        <p:spPr bwMode="auto">
          <a:xfrm>
            <a:off x="7515225" y="1000125"/>
            <a:ext cx="920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Postcentral</a:t>
            </a:r>
          </a:p>
          <a:p>
            <a:pPr eaLnBrk="1" hangingPunct="1"/>
            <a:r>
              <a:rPr lang="en-US" altLang="en-US" sz="1200" b="1"/>
              <a:t>gyrus</a:t>
            </a:r>
          </a:p>
        </p:txBody>
      </p:sp>
      <p:sp>
        <p:nvSpPr>
          <p:cNvPr id="28684" name="Text Box 151"/>
          <p:cNvSpPr txBox="1">
            <a:spLocks noChangeArrowheads="1"/>
          </p:cNvSpPr>
          <p:nvPr/>
        </p:nvSpPr>
        <p:spPr bwMode="auto">
          <a:xfrm>
            <a:off x="3517900" y="5730875"/>
            <a:ext cx="795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Reticular</a:t>
            </a:r>
          </a:p>
          <a:p>
            <a:pPr eaLnBrk="1" hangingPunct="1"/>
            <a:r>
              <a:rPr lang="en-US" altLang="en-US" sz="1200" b="1"/>
              <a:t>formation</a:t>
            </a:r>
          </a:p>
        </p:txBody>
      </p:sp>
      <p:sp>
        <p:nvSpPr>
          <p:cNvPr id="28685" name="Text Box 152"/>
          <p:cNvSpPr txBox="1">
            <a:spLocks noChangeArrowheads="1"/>
          </p:cNvSpPr>
          <p:nvPr/>
        </p:nvSpPr>
        <p:spPr bwMode="auto">
          <a:xfrm>
            <a:off x="6486525" y="5156200"/>
            <a:ext cx="12207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Vestibulospinal</a:t>
            </a:r>
          </a:p>
          <a:p>
            <a:pPr eaLnBrk="1" hangingPunct="1"/>
            <a:r>
              <a:rPr lang="en-US" altLang="en-US" sz="1200" b="1"/>
              <a:t>tracts</a:t>
            </a:r>
          </a:p>
        </p:txBody>
      </p:sp>
      <p:sp>
        <p:nvSpPr>
          <p:cNvPr id="28686" name="Text Box 153"/>
          <p:cNvSpPr txBox="1">
            <a:spLocks noChangeArrowheads="1"/>
          </p:cNvSpPr>
          <p:nvPr/>
        </p:nvSpPr>
        <p:spPr bwMode="auto">
          <a:xfrm>
            <a:off x="7473950" y="3454400"/>
            <a:ext cx="9207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Cerebellum</a:t>
            </a:r>
          </a:p>
        </p:txBody>
      </p:sp>
      <p:sp>
        <p:nvSpPr>
          <p:cNvPr id="28687" name="Text Box 154"/>
          <p:cNvSpPr txBox="1">
            <a:spLocks noChangeArrowheads="1"/>
          </p:cNvSpPr>
          <p:nvPr/>
        </p:nvSpPr>
        <p:spPr bwMode="auto">
          <a:xfrm>
            <a:off x="3517900" y="5257800"/>
            <a:ext cx="828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Vestibular</a:t>
            </a:r>
          </a:p>
          <a:p>
            <a:pPr eaLnBrk="1" hangingPunct="1"/>
            <a:r>
              <a:rPr lang="en-US" altLang="en-US" sz="1200" b="1"/>
              <a:t>nuclei</a:t>
            </a:r>
          </a:p>
        </p:txBody>
      </p:sp>
      <p:sp>
        <p:nvSpPr>
          <p:cNvPr id="28688" name="Text Box 155"/>
          <p:cNvSpPr txBox="1">
            <a:spLocks noChangeArrowheads="1"/>
          </p:cNvSpPr>
          <p:nvPr/>
        </p:nvSpPr>
        <p:spPr bwMode="auto">
          <a:xfrm>
            <a:off x="6159500" y="5835650"/>
            <a:ext cx="13176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Postural reflexes</a:t>
            </a:r>
          </a:p>
        </p:txBody>
      </p:sp>
      <p:sp>
        <p:nvSpPr>
          <p:cNvPr id="28689" name="Text Box 156"/>
          <p:cNvSpPr txBox="1">
            <a:spLocks noChangeArrowheads="1"/>
          </p:cNvSpPr>
          <p:nvPr/>
        </p:nvSpPr>
        <p:spPr bwMode="auto">
          <a:xfrm>
            <a:off x="6540500" y="3841750"/>
            <a:ext cx="14843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Motor coordination</a:t>
            </a:r>
          </a:p>
        </p:txBody>
      </p:sp>
      <p:sp>
        <p:nvSpPr>
          <p:cNvPr id="28690" name="Text Box 157"/>
          <p:cNvSpPr txBox="1">
            <a:spLocks noChangeArrowheads="1"/>
          </p:cNvSpPr>
          <p:nvPr/>
        </p:nvSpPr>
        <p:spPr bwMode="auto">
          <a:xfrm>
            <a:off x="5270500" y="1876425"/>
            <a:ext cx="199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Awareness of spatial</a:t>
            </a:r>
          </a:p>
          <a:p>
            <a:pPr eaLnBrk="1" hangingPunct="1"/>
            <a:r>
              <a:rPr lang="en-US" altLang="en-US" sz="1200" b="1"/>
              <a:t>orientation and movement</a:t>
            </a:r>
          </a:p>
        </p:txBody>
      </p:sp>
      <p:sp>
        <p:nvSpPr>
          <p:cNvPr id="28691" name="Text Box 158"/>
          <p:cNvSpPr txBox="1">
            <a:spLocks noChangeArrowheads="1"/>
          </p:cNvSpPr>
          <p:nvPr/>
        </p:nvSpPr>
        <p:spPr bwMode="auto">
          <a:xfrm>
            <a:off x="5499100" y="3038475"/>
            <a:ext cx="1231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Compensatory</a:t>
            </a:r>
          </a:p>
          <a:p>
            <a:pPr eaLnBrk="1" hangingPunct="1"/>
            <a:r>
              <a:rPr lang="en-US" altLang="en-US" sz="1200" b="1"/>
              <a:t>eye movements</a:t>
            </a:r>
          </a:p>
        </p:txBody>
      </p:sp>
      <p:sp>
        <p:nvSpPr>
          <p:cNvPr id="28692" name="Rectangle 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16.21</a:t>
            </a:r>
          </a:p>
        </p:txBody>
      </p:sp>
      <p:sp>
        <p:nvSpPr>
          <p:cNvPr id="28693" name="Freeform 16"/>
          <p:cNvSpPr>
            <a:spLocks/>
          </p:cNvSpPr>
          <p:nvPr/>
        </p:nvSpPr>
        <p:spPr bwMode="auto">
          <a:xfrm>
            <a:off x="2924175" y="4287838"/>
            <a:ext cx="676275" cy="754062"/>
          </a:xfrm>
          <a:custGeom>
            <a:avLst/>
            <a:gdLst>
              <a:gd name="T0" fmla="*/ 0 w 426"/>
              <a:gd name="T1" fmla="*/ 0 h 475"/>
              <a:gd name="T2" fmla="*/ 2147483647 w 426"/>
              <a:gd name="T3" fmla="*/ 0 h 475"/>
              <a:gd name="T4" fmla="*/ 2147483647 w 426"/>
              <a:gd name="T5" fmla="*/ 2147483647 h 475"/>
              <a:gd name="T6" fmla="*/ 0 60000 65536"/>
              <a:gd name="T7" fmla="*/ 0 60000 65536"/>
              <a:gd name="T8" fmla="*/ 0 60000 65536"/>
              <a:gd name="T9" fmla="*/ 0 w 426"/>
              <a:gd name="T10" fmla="*/ 0 h 475"/>
              <a:gd name="T11" fmla="*/ 426 w 426"/>
              <a:gd name="T12" fmla="*/ 475 h 4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6" h="475">
                <a:moveTo>
                  <a:pt x="0" y="0"/>
                </a:moveTo>
                <a:lnTo>
                  <a:pt x="182" y="0"/>
                </a:lnTo>
                <a:lnTo>
                  <a:pt x="426" y="475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Line 18"/>
          <p:cNvSpPr>
            <a:spLocks noChangeShapeType="1"/>
          </p:cNvSpPr>
          <p:nvPr/>
        </p:nvSpPr>
        <p:spPr bwMode="auto">
          <a:xfrm flipH="1">
            <a:off x="7004050" y="3549650"/>
            <a:ext cx="4222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5" name="Line 20"/>
          <p:cNvSpPr>
            <a:spLocks noChangeShapeType="1"/>
          </p:cNvSpPr>
          <p:nvPr/>
        </p:nvSpPr>
        <p:spPr bwMode="auto">
          <a:xfrm flipH="1">
            <a:off x="5441950" y="781050"/>
            <a:ext cx="20050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6" name="Line 22"/>
          <p:cNvSpPr>
            <a:spLocks noChangeShapeType="1"/>
          </p:cNvSpPr>
          <p:nvPr/>
        </p:nvSpPr>
        <p:spPr bwMode="auto">
          <a:xfrm flipH="1">
            <a:off x="5116513" y="1082675"/>
            <a:ext cx="231298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7" name="Line 23"/>
          <p:cNvSpPr>
            <a:spLocks noChangeShapeType="1"/>
          </p:cNvSpPr>
          <p:nvPr/>
        </p:nvSpPr>
        <p:spPr bwMode="auto">
          <a:xfrm flipH="1">
            <a:off x="2217738" y="3575050"/>
            <a:ext cx="29845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8" name="Freeform 25"/>
          <p:cNvSpPr>
            <a:spLocks/>
          </p:cNvSpPr>
          <p:nvPr/>
        </p:nvSpPr>
        <p:spPr bwMode="auto">
          <a:xfrm>
            <a:off x="4297363" y="4908550"/>
            <a:ext cx="723900" cy="461963"/>
          </a:xfrm>
          <a:custGeom>
            <a:avLst/>
            <a:gdLst>
              <a:gd name="T0" fmla="*/ 0 w 456"/>
              <a:gd name="T1" fmla="*/ 2147483647 h 291"/>
              <a:gd name="T2" fmla="*/ 2147483647 w 456"/>
              <a:gd name="T3" fmla="*/ 2147483647 h 291"/>
              <a:gd name="T4" fmla="*/ 2147483647 w 456"/>
              <a:gd name="T5" fmla="*/ 0 h 291"/>
              <a:gd name="T6" fmla="*/ 0 60000 65536"/>
              <a:gd name="T7" fmla="*/ 0 60000 65536"/>
              <a:gd name="T8" fmla="*/ 0 60000 65536"/>
              <a:gd name="T9" fmla="*/ 0 w 456"/>
              <a:gd name="T10" fmla="*/ 0 h 291"/>
              <a:gd name="T11" fmla="*/ 456 w 456"/>
              <a:gd name="T12" fmla="*/ 291 h 2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6" h="291">
                <a:moveTo>
                  <a:pt x="0" y="291"/>
                </a:moveTo>
                <a:lnTo>
                  <a:pt x="242" y="291"/>
                </a:lnTo>
                <a:lnTo>
                  <a:pt x="456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9" name="Freeform 27"/>
          <p:cNvSpPr>
            <a:spLocks/>
          </p:cNvSpPr>
          <p:nvPr/>
        </p:nvSpPr>
        <p:spPr bwMode="auto">
          <a:xfrm>
            <a:off x="4206875" y="5248275"/>
            <a:ext cx="1019175" cy="615950"/>
          </a:xfrm>
          <a:custGeom>
            <a:avLst/>
            <a:gdLst>
              <a:gd name="T0" fmla="*/ 0 w 642"/>
              <a:gd name="T1" fmla="*/ 2147483647 h 388"/>
              <a:gd name="T2" fmla="*/ 2147483647 w 642"/>
              <a:gd name="T3" fmla="*/ 2147483647 h 388"/>
              <a:gd name="T4" fmla="*/ 2147483647 w 642"/>
              <a:gd name="T5" fmla="*/ 0 h 388"/>
              <a:gd name="T6" fmla="*/ 0 60000 65536"/>
              <a:gd name="T7" fmla="*/ 0 60000 65536"/>
              <a:gd name="T8" fmla="*/ 0 60000 65536"/>
              <a:gd name="T9" fmla="*/ 0 w 642"/>
              <a:gd name="T10" fmla="*/ 0 h 388"/>
              <a:gd name="T11" fmla="*/ 642 w 642"/>
              <a:gd name="T12" fmla="*/ 388 h 3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2" h="388">
                <a:moveTo>
                  <a:pt x="0" y="388"/>
                </a:moveTo>
                <a:lnTo>
                  <a:pt x="296" y="388"/>
                </a:lnTo>
                <a:lnTo>
                  <a:pt x="642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V="1">
            <a:off x="1590675" y="6011863"/>
            <a:ext cx="0" cy="3778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1" name="Freeform 30"/>
          <p:cNvSpPr>
            <a:spLocks/>
          </p:cNvSpPr>
          <p:nvPr/>
        </p:nvSpPr>
        <p:spPr bwMode="auto">
          <a:xfrm>
            <a:off x="1838325" y="1495425"/>
            <a:ext cx="3035300" cy="517525"/>
          </a:xfrm>
          <a:custGeom>
            <a:avLst/>
            <a:gdLst>
              <a:gd name="T0" fmla="*/ 0 w 1912"/>
              <a:gd name="T1" fmla="*/ 0 h 326"/>
              <a:gd name="T2" fmla="*/ 2147483647 w 1912"/>
              <a:gd name="T3" fmla="*/ 0 h 326"/>
              <a:gd name="T4" fmla="*/ 2147483647 w 1912"/>
              <a:gd name="T5" fmla="*/ 2147483647 h 326"/>
              <a:gd name="T6" fmla="*/ 0 60000 65536"/>
              <a:gd name="T7" fmla="*/ 0 60000 65536"/>
              <a:gd name="T8" fmla="*/ 0 60000 65536"/>
              <a:gd name="T9" fmla="*/ 0 w 1912"/>
              <a:gd name="T10" fmla="*/ 0 h 326"/>
              <a:gd name="T11" fmla="*/ 1912 w 1912"/>
              <a:gd name="T12" fmla="*/ 326 h 3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2" h="326">
                <a:moveTo>
                  <a:pt x="0" y="0"/>
                </a:moveTo>
                <a:lnTo>
                  <a:pt x="1569" y="0"/>
                </a:lnTo>
                <a:lnTo>
                  <a:pt x="1912" y="326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2" name="Line 32"/>
          <p:cNvSpPr>
            <a:spLocks noChangeShapeType="1"/>
          </p:cNvSpPr>
          <p:nvPr/>
        </p:nvSpPr>
        <p:spPr bwMode="auto">
          <a:xfrm flipH="1" flipV="1">
            <a:off x="4324350" y="1490663"/>
            <a:ext cx="144463" cy="3175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3" name="Line 34"/>
          <p:cNvSpPr>
            <a:spLocks noChangeShapeType="1"/>
          </p:cNvSpPr>
          <p:nvPr/>
        </p:nvSpPr>
        <p:spPr bwMode="auto">
          <a:xfrm>
            <a:off x="1838325" y="2863850"/>
            <a:ext cx="249078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4" name="Line 36"/>
          <p:cNvSpPr>
            <a:spLocks noChangeShapeType="1"/>
          </p:cNvSpPr>
          <p:nvPr/>
        </p:nvSpPr>
        <p:spPr bwMode="auto">
          <a:xfrm flipH="1">
            <a:off x="5722938" y="5243513"/>
            <a:ext cx="6937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5" name="Freeform 16"/>
          <p:cNvSpPr>
            <a:spLocks/>
          </p:cNvSpPr>
          <p:nvPr/>
        </p:nvSpPr>
        <p:spPr bwMode="auto">
          <a:xfrm>
            <a:off x="2924175" y="4287838"/>
            <a:ext cx="676275" cy="754062"/>
          </a:xfrm>
          <a:custGeom>
            <a:avLst/>
            <a:gdLst>
              <a:gd name="T0" fmla="*/ 0 w 426"/>
              <a:gd name="T1" fmla="*/ 0 h 475"/>
              <a:gd name="T2" fmla="*/ 2147483647 w 426"/>
              <a:gd name="T3" fmla="*/ 0 h 475"/>
              <a:gd name="T4" fmla="*/ 2147483647 w 426"/>
              <a:gd name="T5" fmla="*/ 2147483647 h 475"/>
              <a:gd name="T6" fmla="*/ 0 60000 65536"/>
              <a:gd name="T7" fmla="*/ 0 60000 65536"/>
              <a:gd name="T8" fmla="*/ 0 60000 65536"/>
              <a:gd name="T9" fmla="*/ 0 w 426"/>
              <a:gd name="T10" fmla="*/ 0 h 475"/>
              <a:gd name="T11" fmla="*/ 426 w 426"/>
              <a:gd name="T12" fmla="*/ 475 h 4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6" h="475">
                <a:moveTo>
                  <a:pt x="0" y="0"/>
                </a:moveTo>
                <a:lnTo>
                  <a:pt x="182" y="0"/>
                </a:lnTo>
                <a:lnTo>
                  <a:pt x="426" y="47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6" name="Line 18"/>
          <p:cNvSpPr>
            <a:spLocks noChangeShapeType="1"/>
          </p:cNvSpPr>
          <p:nvPr/>
        </p:nvSpPr>
        <p:spPr bwMode="auto">
          <a:xfrm flipH="1">
            <a:off x="7004050" y="3549650"/>
            <a:ext cx="4222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7" name="Line 20"/>
          <p:cNvSpPr>
            <a:spLocks noChangeShapeType="1"/>
          </p:cNvSpPr>
          <p:nvPr/>
        </p:nvSpPr>
        <p:spPr bwMode="auto">
          <a:xfrm flipH="1">
            <a:off x="5441950" y="781050"/>
            <a:ext cx="20050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8" name="Line 22"/>
          <p:cNvSpPr>
            <a:spLocks noChangeShapeType="1"/>
          </p:cNvSpPr>
          <p:nvPr/>
        </p:nvSpPr>
        <p:spPr bwMode="auto">
          <a:xfrm flipH="1">
            <a:off x="5116513" y="1082675"/>
            <a:ext cx="23129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9" name="Line 23"/>
          <p:cNvSpPr>
            <a:spLocks noChangeShapeType="1"/>
          </p:cNvSpPr>
          <p:nvPr/>
        </p:nvSpPr>
        <p:spPr bwMode="auto">
          <a:xfrm flipH="1">
            <a:off x="2217738" y="3575050"/>
            <a:ext cx="29845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0" name="Freeform 25"/>
          <p:cNvSpPr>
            <a:spLocks/>
          </p:cNvSpPr>
          <p:nvPr/>
        </p:nvSpPr>
        <p:spPr bwMode="auto">
          <a:xfrm>
            <a:off x="4297363" y="4908550"/>
            <a:ext cx="723900" cy="461963"/>
          </a:xfrm>
          <a:custGeom>
            <a:avLst/>
            <a:gdLst>
              <a:gd name="T0" fmla="*/ 0 w 456"/>
              <a:gd name="T1" fmla="*/ 2147483647 h 291"/>
              <a:gd name="T2" fmla="*/ 2147483647 w 456"/>
              <a:gd name="T3" fmla="*/ 2147483647 h 291"/>
              <a:gd name="T4" fmla="*/ 2147483647 w 456"/>
              <a:gd name="T5" fmla="*/ 0 h 291"/>
              <a:gd name="T6" fmla="*/ 0 60000 65536"/>
              <a:gd name="T7" fmla="*/ 0 60000 65536"/>
              <a:gd name="T8" fmla="*/ 0 60000 65536"/>
              <a:gd name="T9" fmla="*/ 0 w 456"/>
              <a:gd name="T10" fmla="*/ 0 h 291"/>
              <a:gd name="T11" fmla="*/ 456 w 456"/>
              <a:gd name="T12" fmla="*/ 291 h 2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6" h="291">
                <a:moveTo>
                  <a:pt x="0" y="291"/>
                </a:moveTo>
                <a:lnTo>
                  <a:pt x="242" y="291"/>
                </a:lnTo>
                <a:lnTo>
                  <a:pt x="45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1" name="Freeform 27"/>
          <p:cNvSpPr>
            <a:spLocks/>
          </p:cNvSpPr>
          <p:nvPr/>
        </p:nvSpPr>
        <p:spPr bwMode="auto">
          <a:xfrm>
            <a:off x="4206875" y="5248275"/>
            <a:ext cx="1019175" cy="615950"/>
          </a:xfrm>
          <a:custGeom>
            <a:avLst/>
            <a:gdLst>
              <a:gd name="T0" fmla="*/ 0 w 642"/>
              <a:gd name="T1" fmla="*/ 2147483647 h 388"/>
              <a:gd name="T2" fmla="*/ 2147483647 w 642"/>
              <a:gd name="T3" fmla="*/ 2147483647 h 388"/>
              <a:gd name="T4" fmla="*/ 2147483647 w 642"/>
              <a:gd name="T5" fmla="*/ 0 h 388"/>
              <a:gd name="T6" fmla="*/ 0 60000 65536"/>
              <a:gd name="T7" fmla="*/ 0 60000 65536"/>
              <a:gd name="T8" fmla="*/ 0 60000 65536"/>
              <a:gd name="T9" fmla="*/ 0 w 642"/>
              <a:gd name="T10" fmla="*/ 0 h 388"/>
              <a:gd name="T11" fmla="*/ 642 w 642"/>
              <a:gd name="T12" fmla="*/ 388 h 3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2" h="388">
                <a:moveTo>
                  <a:pt x="0" y="388"/>
                </a:moveTo>
                <a:lnTo>
                  <a:pt x="296" y="388"/>
                </a:lnTo>
                <a:lnTo>
                  <a:pt x="64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2" name="Line 28"/>
          <p:cNvSpPr>
            <a:spLocks noChangeShapeType="1"/>
          </p:cNvSpPr>
          <p:nvPr/>
        </p:nvSpPr>
        <p:spPr bwMode="auto">
          <a:xfrm flipV="1">
            <a:off x="1590675" y="6011863"/>
            <a:ext cx="0" cy="377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3" name="Freeform 30"/>
          <p:cNvSpPr>
            <a:spLocks/>
          </p:cNvSpPr>
          <p:nvPr/>
        </p:nvSpPr>
        <p:spPr bwMode="auto">
          <a:xfrm>
            <a:off x="1838325" y="1495425"/>
            <a:ext cx="3035300" cy="517525"/>
          </a:xfrm>
          <a:custGeom>
            <a:avLst/>
            <a:gdLst>
              <a:gd name="T0" fmla="*/ 0 w 1912"/>
              <a:gd name="T1" fmla="*/ 0 h 326"/>
              <a:gd name="T2" fmla="*/ 2147483647 w 1912"/>
              <a:gd name="T3" fmla="*/ 0 h 326"/>
              <a:gd name="T4" fmla="*/ 2147483647 w 1912"/>
              <a:gd name="T5" fmla="*/ 2147483647 h 326"/>
              <a:gd name="T6" fmla="*/ 0 60000 65536"/>
              <a:gd name="T7" fmla="*/ 0 60000 65536"/>
              <a:gd name="T8" fmla="*/ 0 60000 65536"/>
              <a:gd name="T9" fmla="*/ 0 w 1912"/>
              <a:gd name="T10" fmla="*/ 0 h 326"/>
              <a:gd name="T11" fmla="*/ 1912 w 1912"/>
              <a:gd name="T12" fmla="*/ 326 h 3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2" h="326">
                <a:moveTo>
                  <a:pt x="0" y="0"/>
                </a:moveTo>
                <a:lnTo>
                  <a:pt x="1569" y="0"/>
                </a:lnTo>
                <a:lnTo>
                  <a:pt x="1912" y="32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4" name="Line 32"/>
          <p:cNvSpPr>
            <a:spLocks noChangeShapeType="1"/>
          </p:cNvSpPr>
          <p:nvPr/>
        </p:nvSpPr>
        <p:spPr bwMode="auto">
          <a:xfrm flipH="1" flipV="1">
            <a:off x="4324350" y="1490663"/>
            <a:ext cx="144463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5" name="Line 34"/>
          <p:cNvSpPr>
            <a:spLocks noChangeShapeType="1"/>
          </p:cNvSpPr>
          <p:nvPr/>
        </p:nvSpPr>
        <p:spPr bwMode="auto">
          <a:xfrm>
            <a:off x="1838325" y="2863850"/>
            <a:ext cx="24907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6" name="Line 36"/>
          <p:cNvSpPr>
            <a:spLocks noChangeShapeType="1"/>
          </p:cNvSpPr>
          <p:nvPr/>
        </p:nvSpPr>
        <p:spPr bwMode="auto">
          <a:xfrm flipH="1">
            <a:off x="5722938" y="5243513"/>
            <a:ext cx="6937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7" name="Freeform 37"/>
          <p:cNvSpPr>
            <a:spLocks noEditPoints="1"/>
          </p:cNvSpPr>
          <p:nvPr/>
        </p:nvSpPr>
        <p:spPr bwMode="auto">
          <a:xfrm>
            <a:off x="5518150" y="5194300"/>
            <a:ext cx="207963" cy="95250"/>
          </a:xfrm>
          <a:custGeom>
            <a:avLst/>
            <a:gdLst>
              <a:gd name="T0" fmla="*/ 2147483647 w 131"/>
              <a:gd name="T1" fmla="*/ 2147483647 h 60"/>
              <a:gd name="T2" fmla="*/ 2147483647 w 131"/>
              <a:gd name="T3" fmla="*/ 2147483647 h 60"/>
              <a:gd name="T4" fmla="*/ 2147483647 w 131"/>
              <a:gd name="T5" fmla="*/ 2147483647 h 60"/>
              <a:gd name="T6" fmla="*/ 2147483647 w 131"/>
              <a:gd name="T7" fmla="*/ 2147483647 h 60"/>
              <a:gd name="T8" fmla="*/ 2147483647 w 131"/>
              <a:gd name="T9" fmla="*/ 2147483647 h 60"/>
              <a:gd name="T10" fmla="*/ 2147483647 w 131"/>
              <a:gd name="T11" fmla="*/ 2147483647 h 60"/>
              <a:gd name="T12" fmla="*/ 2147483647 w 131"/>
              <a:gd name="T13" fmla="*/ 2147483647 h 60"/>
              <a:gd name="T14" fmla="*/ 2147483647 w 131"/>
              <a:gd name="T15" fmla="*/ 2147483647 h 60"/>
              <a:gd name="T16" fmla="*/ 2147483647 w 131"/>
              <a:gd name="T17" fmla="*/ 2147483647 h 60"/>
              <a:gd name="T18" fmla="*/ 2147483647 w 131"/>
              <a:gd name="T19" fmla="*/ 2147483647 h 60"/>
              <a:gd name="T20" fmla="*/ 2147483647 w 131"/>
              <a:gd name="T21" fmla="*/ 2147483647 h 60"/>
              <a:gd name="T22" fmla="*/ 2147483647 w 131"/>
              <a:gd name="T23" fmla="*/ 2147483647 h 60"/>
              <a:gd name="T24" fmla="*/ 2147483647 w 131"/>
              <a:gd name="T25" fmla="*/ 2147483647 h 60"/>
              <a:gd name="T26" fmla="*/ 2147483647 w 131"/>
              <a:gd name="T27" fmla="*/ 2147483647 h 60"/>
              <a:gd name="T28" fmla="*/ 2147483647 w 131"/>
              <a:gd name="T29" fmla="*/ 2147483647 h 60"/>
              <a:gd name="T30" fmla="*/ 2147483647 w 131"/>
              <a:gd name="T31" fmla="*/ 2147483647 h 60"/>
              <a:gd name="T32" fmla="*/ 2147483647 w 131"/>
              <a:gd name="T33" fmla="*/ 2147483647 h 60"/>
              <a:gd name="T34" fmla="*/ 2147483647 w 131"/>
              <a:gd name="T35" fmla="*/ 2147483647 h 60"/>
              <a:gd name="T36" fmla="*/ 2147483647 w 131"/>
              <a:gd name="T37" fmla="*/ 2147483647 h 60"/>
              <a:gd name="T38" fmla="*/ 2147483647 w 131"/>
              <a:gd name="T39" fmla="*/ 2147483647 h 60"/>
              <a:gd name="T40" fmla="*/ 2147483647 w 131"/>
              <a:gd name="T41" fmla="*/ 2147483647 h 60"/>
              <a:gd name="T42" fmla="*/ 2147483647 w 131"/>
              <a:gd name="T43" fmla="*/ 2147483647 h 60"/>
              <a:gd name="T44" fmla="*/ 2147483647 w 131"/>
              <a:gd name="T45" fmla="*/ 2147483647 h 60"/>
              <a:gd name="T46" fmla="*/ 2147483647 w 131"/>
              <a:gd name="T47" fmla="*/ 2147483647 h 60"/>
              <a:gd name="T48" fmla="*/ 2147483647 w 131"/>
              <a:gd name="T49" fmla="*/ 2147483647 h 60"/>
              <a:gd name="T50" fmla="*/ 2147483647 w 131"/>
              <a:gd name="T51" fmla="*/ 2147483647 h 60"/>
              <a:gd name="T52" fmla="*/ 0 w 131"/>
              <a:gd name="T53" fmla="*/ 2147483647 h 60"/>
              <a:gd name="T54" fmla="*/ 0 w 131"/>
              <a:gd name="T55" fmla="*/ 2147483647 h 60"/>
              <a:gd name="T56" fmla="*/ 0 w 131"/>
              <a:gd name="T57" fmla="*/ 2147483647 h 60"/>
              <a:gd name="T58" fmla="*/ 0 w 131"/>
              <a:gd name="T59" fmla="*/ 2147483647 h 60"/>
              <a:gd name="T60" fmla="*/ 2147483647 w 131"/>
              <a:gd name="T61" fmla="*/ 2147483647 h 60"/>
              <a:gd name="T62" fmla="*/ 2147483647 w 131"/>
              <a:gd name="T63" fmla="*/ 2147483647 h 60"/>
              <a:gd name="T64" fmla="*/ 2147483647 w 131"/>
              <a:gd name="T65" fmla="*/ 2147483647 h 60"/>
              <a:gd name="T66" fmla="*/ 2147483647 w 131"/>
              <a:gd name="T67" fmla="*/ 2147483647 h 60"/>
              <a:gd name="T68" fmla="*/ 2147483647 w 131"/>
              <a:gd name="T69" fmla="*/ 2147483647 h 60"/>
              <a:gd name="T70" fmla="*/ 2147483647 w 131"/>
              <a:gd name="T71" fmla="*/ 2147483647 h 60"/>
              <a:gd name="T72" fmla="*/ 2147483647 w 131"/>
              <a:gd name="T73" fmla="*/ 2147483647 h 60"/>
              <a:gd name="T74" fmla="*/ 2147483647 w 131"/>
              <a:gd name="T75" fmla="*/ 2147483647 h 60"/>
              <a:gd name="T76" fmla="*/ 2147483647 w 131"/>
              <a:gd name="T77" fmla="*/ 2147483647 h 60"/>
              <a:gd name="T78" fmla="*/ 2147483647 w 131"/>
              <a:gd name="T79" fmla="*/ 2147483647 h 60"/>
              <a:gd name="T80" fmla="*/ 2147483647 w 131"/>
              <a:gd name="T81" fmla="*/ 2147483647 h 60"/>
              <a:gd name="T82" fmla="*/ 2147483647 w 131"/>
              <a:gd name="T83" fmla="*/ 2147483647 h 60"/>
              <a:gd name="T84" fmla="*/ 2147483647 w 131"/>
              <a:gd name="T85" fmla="*/ 2147483647 h 60"/>
              <a:gd name="T86" fmla="*/ 2147483647 w 131"/>
              <a:gd name="T87" fmla="*/ 2147483647 h 60"/>
              <a:gd name="T88" fmla="*/ 2147483647 w 131"/>
              <a:gd name="T89" fmla="*/ 2147483647 h 60"/>
              <a:gd name="T90" fmla="*/ 2147483647 w 131"/>
              <a:gd name="T91" fmla="*/ 2147483647 h 60"/>
              <a:gd name="T92" fmla="*/ 2147483647 w 131"/>
              <a:gd name="T93" fmla="*/ 2147483647 h 60"/>
              <a:gd name="T94" fmla="*/ 2147483647 w 131"/>
              <a:gd name="T95" fmla="*/ 2147483647 h 60"/>
              <a:gd name="T96" fmla="*/ 2147483647 w 131"/>
              <a:gd name="T97" fmla="*/ 2147483647 h 60"/>
              <a:gd name="T98" fmla="*/ 2147483647 w 131"/>
              <a:gd name="T99" fmla="*/ 2147483647 h 60"/>
              <a:gd name="T100" fmla="*/ 2147483647 w 131"/>
              <a:gd name="T101" fmla="*/ 2147483647 h 60"/>
              <a:gd name="T102" fmla="*/ 2147483647 w 131"/>
              <a:gd name="T103" fmla="*/ 2147483647 h 60"/>
              <a:gd name="T104" fmla="*/ 2147483647 w 131"/>
              <a:gd name="T105" fmla="*/ 0 h 60"/>
              <a:gd name="T106" fmla="*/ 2147483647 w 131"/>
              <a:gd name="T107" fmla="*/ 0 h 60"/>
              <a:gd name="T108" fmla="*/ 2147483647 w 131"/>
              <a:gd name="T109" fmla="*/ 0 h 60"/>
              <a:gd name="T110" fmla="*/ 2147483647 w 131"/>
              <a:gd name="T111" fmla="*/ 0 h 60"/>
              <a:gd name="T112" fmla="*/ 2147483647 w 131"/>
              <a:gd name="T113" fmla="*/ 2147483647 h 60"/>
              <a:gd name="T114" fmla="*/ 2147483647 w 131"/>
              <a:gd name="T115" fmla="*/ 2147483647 h 60"/>
              <a:gd name="T116" fmla="*/ 2147483647 w 131"/>
              <a:gd name="T117" fmla="*/ 2147483647 h 60"/>
              <a:gd name="T118" fmla="*/ 2147483647 w 131"/>
              <a:gd name="T119" fmla="*/ 2147483647 h 60"/>
              <a:gd name="T120" fmla="*/ 2147483647 w 131"/>
              <a:gd name="T121" fmla="*/ 2147483647 h 60"/>
              <a:gd name="T122" fmla="*/ 2147483647 w 131"/>
              <a:gd name="T123" fmla="*/ 2147483647 h 60"/>
              <a:gd name="T124" fmla="*/ 2147483647 w 131"/>
              <a:gd name="T125" fmla="*/ 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1"/>
              <a:gd name="T190" fmla="*/ 0 h 60"/>
              <a:gd name="T191" fmla="*/ 131 w 131"/>
              <a:gd name="T192" fmla="*/ 60 h 6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1" h="60">
                <a:moveTo>
                  <a:pt x="110" y="16"/>
                </a:moveTo>
                <a:lnTo>
                  <a:pt x="110" y="16"/>
                </a:lnTo>
                <a:lnTo>
                  <a:pt x="120" y="23"/>
                </a:lnTo>
                <a:lnTo>
                  <a:pt x="124" y="27"/>
                </a:lnTo>
                <a:lnTo>
                  <a:pt x="124" y="31"/>
                </a:lnTo>
                <a:lnTo>
                  <a:pt x="124" y="35"/>
                </a:lnTo>
                <a:lnTo>
                  <a:pt x="120" y="39"/>
                </a:lnTo>
                <a:lnTo>
                  <a:pt x="114" y="43"/>
                </a:lnTo>
                <a:lnTo>
                  <a:pt x="108" y="45"/>
                </a:lnTo>
                <a:lnTo>
                  <a:pt x="89" y="50"/>
                </a:lnTo>
                <a:lnTo>
                  <a:pt x="65" y="52"/>
                </a:lnTo>
                <a:lnTo>
                  <a:pt x="42" y="50"/>
                </a:lnTo>
                <a:lnTo>
                  <a:pt x="23" y="45"/>
                </a:lnTo>
                <a:lnTo>
                  <a:pt x="17" y="43"/>
                </a:lnTo>
                <a:lnTo>
                  <a:pt x="11" y="39"/>
                </a:lnTo>
                <a:lnTo>
                  <a:pt x="7" y="35"/>
                </a:lnTo>
                <a:lnTo>
                  <a:pt x="7" y="31"/>
                </a:lnTo>
                <a:lnTo>
                  <a:pt x="9" y="25"/>
                </a:lnTo>
                <a:lnTo>
                  <a:pt x="15" y="19"/>
                </a:lnTo>
                <a:lnTo>
                  <a:pt x="13" y="12"/>
                </a:lnTo>
                <a:lnTo>
                  <a:pt x="7" y="16"/>
                </a:lnTo>
                <a:lnTo>
                  <a:pt x="1" y="19"/>
                </a:lnTo>
                <a:lnTo>
                  <a:pt x="0" y="25"/>
                </a:lnTo>
                <a:lnTo>
                  <a:pt x="0" y="31"/>
                </a:lnTo>
                <a:lnTo>
                  <a:pt x="0" y="37"/>
                </a:lnTo>
                <a:lnTo>
                  <a:pt x="3" y="43"/>
                </a:lnTo>
                <a:lnTo>
                  <a:pt x="9" y="49"/>
                </a:lnTo>
                <a:lnTo>
                  <a:pt x="17" y="52"/>
                </a:lnTo>
                <a:lnTo>
                  <a:pt x="27" y="56"/>
                </a:lnTo>
                <a:lnTo>
                  <a:pt x="38" y="58"/>
                </a:lnTo>
                <a:lnTo>
                  <a:pt x="52" y="60"/>
                </a:lnTo>
                <a:lnTo>
                  <a:pt x="65" y="60"/>
                </a:lnTo>
                <a:lnTo>
                  <a:pt x="79" y="60"/>
                </a:lnTo>
                <a:lnTo>
                  <a:pt x="93" y="58"/>
                </a:lnTo>
                <a:lnTo>
                  <a:pt x="104" y="56"/>
                </a:lnTo>
                <a:lnTo>
                  <a:pt x="114" y="52"/>
                </a:lnTo>
                <a:lnTo>
                  <a:pt x="122" y="49"/>
                </a:lnTo>
                <a:lnTo>
                  <a:pt x="128" y="43"/>
                </a:lnTo>
                <a:lnTo>
                  <a:pt x="131" y="37"/>
                </a:lnTo>
                <a:lnTo>
                  <a:pt x="131" y="31"/>
                </a:lnTo>
                <a:lnTo>
                  <a:pt x="131" y="23"/>
                </a:lnTo>
                <a:lnTo>
                  <a:pt x="126" y="16"/>
                </a:lnTo>
                <a:lnTo>
                  <a:pt x="118" y="10"/>
                </a:lnTo>
                <a:lnTo>
                  <a:pt x="106" y="6"/>
                </a:lnTo>
                <a:lnTo>
                  <a:pt x="110" y="16"/>
                </a:lnTo>
                <a:close/>
                <a:moveTo>
                  <a:pt x="71" y="0"/>
                </a:moveTo>
                <a:lnTo>
                  <a:pt x="71" y="0"/>
                </a:lnTo>
                <a:lnTo>
                  <a:pt x="65" y="0"/>
                </a:lnTo>
                <a:lnTo>
                  <a:pt x="44" y="2"/>
                </a:lnTo>
                <a:lnTo>
                  <a:pt x="44" y="10"/>
                </a:lnTo>
                <a:lnTo>
                  <a:pt x="65" y="8"/>
                </a:lnTo>
                <a:lnTo>
                  <a:pt x="75" y="8"/>
                </a:lnTo>
                <a:lnTo>
                  <a:pt x="71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701675" y="546100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9699" name="Picture 6" descr="sal03717_16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838200"/>
            <a:ext cx="491807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118"/>
          <p:cNvSpPr txBox="1">
            <a:spLocks noChangeArrowheads="1"/>
          </p:cNvSpPr>
          <p:nvPr/>
        </p:nvSpPr>
        <p:spPr bwMode="auto">
          <a:xfrm>
            <a:off x="7350125" y="1214438"/>
            <a:ext cx="650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Pupil</a:t>
            </a:r>
          </a:p>
        </p:txBody>
      </p:sp>
      <p:sp>
        <p:nvSpPr>
          <p:cNvPr id="29701" name="Text Box 119"/>
          <p:cNvSpPr txBox="1">
            <a:spLocks noChangeArrowheads="1"/>
          </p:cNvSpPr>
          <p:nvPr/>
        </p:nvSpPr>
        <p:spPr bwMode="auto">
          <a:xfrm>
            <a:off x="7337425" y="2065338"/>
            <a:ext cx="434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Iris</a:t>
            </a:r>
          </a:p>
        </p:txBody>
      </p:sp>
      <p:sp>
        <p:nvSpPr>
          <p:cNvPr id="29702" name="Text Box 120"/>
          <p:cNvSpPr txBox="1">
            <a:spLocks noChangeArrowheads="1"/>
          </p:cNvSpPr>
          <p:nvPr/>
        </p:nvSpPr>
        <p:spPr bwMode="auto">
          <a:xfrm>
            <a:off x="7350125" y="2801938"/>
            <a:ext cx="1209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Eyelashes</a:t>
            </a:r>
          </a:p>
        </p:txBody>
      </p:sp>
      <p:sp>
        <p:nvSpPr>
          <p:cNvPr id="29703" name="Text Box 121"/>
          <p:cNvSpPr txBox="1">
            <a:spLocks noChangeArrowheads="1"/>
          </p:cNvSpPr>
          <p:nvPr/>
        </p:nvSpPr>
        <p:spPr bwMode="auto">
          <a:xfrm>
            <a:off x="7324725" y="3729038"/>
            <a:ext cx="1438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Lateral</a:t>
            </a:r>
          </a:p>
          <a:p>
            <a:pPr eaLnBrk="1" hangingPunct="1"/>
            <a:r>
              <a:rPr lang="en-US" altLang="en-US" b="1"/>
              <a:t>commissure</a:t>
            </a:r>
          </a:p>
        </p:txBody>
      </p:sp>
      <p:sp>
        <p:nvSpPr>
          <p:cNvPr id="29704" name="Text Box 122"/>
          <p:cNvSpPr txBox="1">
            <a:spLocks noChangeArrowheads="1"/>
          </p:cNvSpPr>
          <p:nvPr/>
        </p:nvSpPr>
        <p:spPr bwMode="auto">
          <a:xfrm>
            <a:off x="7337425" y="4567238"/>
            <a:ext cx="777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Sclera</a:t>
            </a:r>
          </a:p>
        </p:txBody>
      </p:sp>
      <p:sp>
        <p:nvSpPr>
          <p:cNvPr id="29705" name="Text Box 123"/>
          <p:cNvSpPr txBox="1">
            <a:spLocks noChangeArrowheads="1"/>
          </p:cNvSpPr>
          <p:nvPr/>
        </p:nvSpPr>
        <p:spPr bwMode="auto">
          <a:xfrm>
            <a:off x="7324725" y="5164138"/>
            <a:ext cx="1362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Tarsal plate</a:t>
            </a:r>
          </a:p>
        </p:txBody>
      </p:sp>
      <p:sp>
        <p:nvSpPr>
          <p:cNvPr id="29706" name="Text Box 124"/>
          <p:cNvSpPr txBox="1">
            <a:spLocks noChangeArrowheads="1"/>
          </p:cNvSpPr>
          <p:nvPr/>
        </p:nvSpPr>
        <p:spPr bwMode="auto">
          <a:xfrm>
            <a:off x="460375" y="1608138"/>
            <a:ext cx="1044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Eyebrow</a:t>
            </a:r>
          </a:p>
        </p:txBody>
      </p:sp>
      <p:sp>
        <p:nvSpPr>
          <p:cNvPr id="29707" name="Text Box 125"/>
          <p:cNvSpPr txBox="1">
            <a:spLocks noChangeArrowheads="1"/>
          </p:cNvSpPr>
          <p:nvPr/>
        </p:nvSpPr>
        <p:spPr bwMode="auto">
          <a:xfrm>
            <a:off x="460375" y="2065338"/>
            <a:ext cx="11080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Superior</a:t>
            </a:r>
          </a:p>
          <a:p>
            <a:pPr eaLnBrk="1" hangingPunct="1"/>
            <a:r>
              <a:rPr lang="en-US" altLang="en-US" b="1"/>
              <a:t>palpebral</a:t>
            </a:r>
          </a:p>
          <a:p>
            <a:pPr eaLnBrk="1" hangingPunct="1"/>
            <a:r>
              <a:rPr lang="en-US" altLang="en-US" b="1"/>
              <a:t>sulcus</a:t>
            </a:r>
          </a:p>
        </p:txBody>
      </p:sp>
      <p:sp>
        <p:nvSpPr>
          <p:cNvPr id="29708" name="Text Box 126"/>
          <p:cNvSpPr txBox="1">
            <a:spLocks noChangeArrowheads="1"/>
          </p:cNvSpPr>
          <p:nvPr/>
        </p:nvSpPr>
        <p:spPr bwMode="auto">
          <a:xfrm>
            <a:off x="441325" y="3125788"/>
            <a:ext cx="1120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Palpebral</a:t>
            </a:r>
          </a:p>
          <a:p>
            <a:pPr eaLnBrk="1" hangingPunct="1"/>
            <a:r>
              <a:rPr lang="en-US" altLang="en-US" b="1"/>
              <a:t>fissure</a:t>
            </a:r>
          </a:p>
        </p:txBody>
      </p:sp>
      <p:sp>
        <p:nvSpPr>
          <p:cNvPr id="29709" name="Text Box 127"/>
          <p:cNvSpPr txBox="1">
            <a:spLocks noChangeArrowheads="1"/>
          </p:cNvSpPr>
          <p:nvPr/>
        </p:nvSpPr>
        <p:spPr bwMode="auto">
          <a:xfrm>
            <a:off x="409575" y="5176838"/>
            <a:ext cx="11080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Inferior</a:t>
            </a:r>
          </a:p>
          <a:p>
            <a:pPr eaLnBrk="1" hangingPunct="1"/>
            <a:r>
              <a:rPr lang="en-US" altLang="en-US" b="1"/>
              <a:t>palpebral</a:t>
            </a:r>
          </a:p>
          <a:p>
            <a:pPr eaLnBrk="1" hangingPunct="1"/>
            <a:r>
              <a:rPr lang="en-US" altLang="en-US" b="1"/>
              <a:t>sulcus</a:t>
            </a:r>
          </a:p>
        </p:txBody>
      </p:sp>
      <p:sp>
        <p:nvSpPr>
          <p:cNvPr id="29710" name="Text Box 128"/>
          <p:cNvSpPr txBox="1">
            <a:spLocks noChangeArrowheads="1"/>
          </p:cNvSpPr>
          <p:nvPr/>
        </p:nvSpPr>
        <p:spPr bwMode="auto">
          <a:xfrm>
            <a:off x="390525" y="4516438"/>
            <a:ext cx="1438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Medial</a:t>
            </a:r>
          </a:p>
          <a:p>
            <a:pPr eaLnBrk="1" hangingPunct="1"/>
            <a:r>
              <a:rPr lang="en-US" altLang="en-US" b="1"/>
              <a:t>commissure</a:t>
            </a:r>
          </a:p>
        </p:txBody>
      </p:sp>
      <p:sp>
        <p:nvSpPr>
          <p:cNvPr id="29711" name="Text Box 129"/>
          <p:cNvSpPr txBox="1">
            <a:spLocks noChangeArrowheads="1"/>
          </p:cNvSpPr>
          <p:nvPr/>
        </p:nvSpPr>
        <p:spPr bwMode="auto">
          <a:xfrm>
            <a:off x="415925" y="3843338"/>
            <a:ext cx="10318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Lacrimal</a:t>
            </a:r>
          </a:p>
          <a:p>
            <a:pPr eaLnBrk="1" hangingPunct="1"/>
            <a:r>
              <a:rPr lang="en-US" altLang="en-US" b="1"/>
              <a:t>caruncle</a:t>
            </a:r>
          </a:p>
        </p:txBody>
      </p:sp>
      <p:sp>
        <p:nvSpPr>
          <p:cNvPr id="29712" name="Rectangle 5"/>
          <p:cNvSpPr>
            <a:spLocks noChangeArrowheads="1"/>
          </p:cNvSpPr>
          <p:nvPr/>
        </p:nvSpPr>
        <p:spPr bwMode="auto">
          <a:xfrm>
            <a:off x="3503613" y="6021388"/>
            <a:ext cx="21383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©McGraw-Hill Education/Joe DeGrandis</a:t>
            </a:r>
          </a:p>
        </p:txBody>
      </p:sp>
      <p:sp>
        <p:nvSpPr>
          <p:cNvPr id="29713" name="Rectangle 5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16.22</a:t>
            </a:r>
          </a:p>
        </p:txBody>
      </p:sp>
      <p:sp>
        <p:nvSpPr>
          <p:cNvPr id="29714" name="Line 16"/>
          <p:cNvSpPr>
            <a:spLocks noChangeShapeType="1"/>
          </p:cNvSpPr>
          <p:nvPr/>
        </p:nvSpPr>
        <p:spPr bwMode="auto">
          <a:xfrm>
            <a:off x="1454150" y="1760538"/>
            <a:ext cx="1982788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8"/>
          <p:cNvSpPr>
            <a:spLocks/>
          </p:cNvSpPr>
          <p:nvPr/>
        </p:nvSpPr>
        <p:spPr bwMode="auto">
          <a:xfrm>
            <a:off x="1495425" y="3265488"/>
            <a:ext cx="1844675" cy="581025"/>
          </a:xfrm>
          <a:custGeom>
            <a:avLst/>
            <a:gdLst>
              <a:gd name="T0" fmla="*/ 0 w 1162"/>
              <a:gd name="T1" fmla="*/ 0 h 366"/>
              <a:gd name="T2" fmla="*/ 2147483647 w 1162"/>
              <a:gd name="T3" fmla="*/ 0 h 366"/>
              <a:gd name="T4" fmla="*/ 2147483647 w 1162"/>
              <a:gd name="T5" fmla="*/ 2147483647 h 366"/>
              <a:gd name="T6" fmla="*/ 0 60000 65536"/>
              <a:gd name="T7" fmla="*/ 0 60000 65536"/>
              <a:gd name="T8" fmla="*/ 0 60000 65536"/>
              <a:gd name="T9" fmla="*/ 0 w 1162"/>
              <a:gd name="T10" fmla="*/ 0 h 366"/>
              <a:gd name="T11" fmla="*/ 1162 w 1162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2" h="366">
                <a:moveTo>
                  <a:pt x="0" y="0"/>
                </a:moveTo>
                <a:lnTo>
                  <a:pt x="288" y="0"/>
                </a:lnTo>
                <a:lnTo>
                  <a:pt x="1162" y="366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1431925" y="2243138"/>
            <a:ext cx="2119313" cy="608012"/>
          </a:xfrm>
          <a:custGeom>
            <a:avLst/>
            <a:gdLst>
              <a:gd name="T0" fmla="*/ 0 w 1335"/>
              <a:gd name="T1" fmla="*/ 0 h 383"/>
              <a:gd name="T2" fmla="*/ 2147483647 w 1335"/>
              <a:gd name="T3" fmla="*/ 0 h 383"/>
              <a:gd name="T4" fmla="*/ 2147483647 w 1335"/>
              <a:gd name="T5" fmla="*/ 2147483647 h 383"/>
              <a:gd name="T6" fmla="*/ 0 60000 65536"/>
              <a:gd name="T7" fmla="*/ 0 60000 65536"/>
              <a:gd name="T8" fmla="*/ 0 60000 65536"/>
              <a:gd name="T9" fmla="*/ 0 w 1335"/>
              <a:gd name="T10" fmla="*/ 0 h 383"/>
              <a:gd name="T11" fmla="*/ 1335 w 1335"/>
              <a:gd name="T12" fmla="*/ 383 h 3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5" h="383">
                <a:moveTo>
                  <a:pt x="0" y="0"/>
                </a:moveTo>
                <a:lnTo>
                  <a:pt x="371" y="0"/>
                </a:lnTo>
                <a:lnTo>
                  <a:pt x="1335" y="383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7" name="Freeform 22"/>
          <p:cNvSpPr>
            <a:spLocks/>
          </p:cNvSpPr>
          <p:nvPr/>
        </p:nvSpPr>
        <p:spPr bwMode="auto">
          <a:xfrm>
            <a:off x="1149350" y="4170363"/>
            <a:ext cx="1690688" cy="503237"/>
          </a:xfrm>
          <a:custGeom>
            <a:avLst/>
            <a:gdLst>
              <a:gd name="T0" fmla="*/ 0 w 1065"/>
              <a:gd name="T1" fmla="*/ 2147483647 h 317"/>
              <a:gd name="T2" fmla="*/ 2147483647 w 1065"/>
              <a:gd name="T3" fmla="*/ 2147483647 h 317"/>
              <a:gd name="T4" fmla="*/ 2147483647 w 1065"/>
              <a:gd name="T5" fmla="*/ 0 h 317"/>
              <a:gd name="T6" fmla="*/ 0 60000 65536"/>
              <a:gd name="T7" fmla="*/ 0 60000 65536"/>
              <a:gd name="T8" fmla="*/ 0 60000 65536"/>
              <a:gd name="T9" fmla="*/ 0 w 1065"/>
              <a:gd name="T10" fmla="*/ 0 h 317"/>
              <a:gd name="T11" fmla="*/ 1065 w 1065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5" h="317">
                <a:moveTo>
                  <a:pt x="0" y="317"/>
                </a:moveTo>
                <a:lnTo>
                  <a:pt x="601" y="317"/>
                </a:lnTo>
                <a:lnTo>
                  <a:pt x="1065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Freeform 24"/>
          <p:cNvSpPr>
            <a:spLocks/>
          </p:cNvSpPr>
          <p:nvPr/>
        </p:nvSpPr>
        <p:spPr bwMode="auto">
          <a:xfrm>
            <a:off x="4684713" y="2230438"/>
            <a:ext cx="2595562" cy="1649412"/>
          </a:xfrm>
          <a:custGeom>
            <a:avLst/>
            <a:gdLst>
              <a:gd name="T0" fmla="*/ 2147483647 w 1635"/>
              <a:gd name="T1" fmla="*/ 0 h 1039"/>
              <a:gd name="T2" fmla="*/ 2147483647 w 1635"/>
              <a:gd name="T3" fmla="*/ 0 h 1039"/>
              <a:gd name="T4" fmla="*/ 0 w 1635"/>
              <a:gd name="T5" fmla="*/ 2147483647 h 1039"/>
              <a:gd name="T6" fmla="*/ 0 60000 65536"/>
              <a:gd name="T7" fmla="*/ 0 60000 65536"/>
              <a:gd name="T8" fmla="*/ 0 60000 65536"/>
              <a:gd name="T9" fmla="*/ 0 w 1635"/>
              <a:gd name="T10" fmla="*/ 0 h 1039"/>
              <a:gd name="T11" fmla="*/ 1635 w 1635"/>
              <a:gd name="T12" fmla="*/ 1039 h 10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5" h="1039">
                <a:moveTo>
                  <a:pt x="1635" y="0"/>
                </a:moveTo>
                <a:lnTo>
                  <a:pt x="993" y="0"/>
                </a:lnTo>
                <a:lnTo>
                  <a:pt x="0" y="1039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Line 26"/>
          <p:cNvSpPr>
            <a:spLocks noChangeShapeType="1"/>
          </p:cNvSpPr>
          <p:nvPr/>
        </p:nvSpPr>
        <p:spPr bwMode="auto">
          <a:xfrm flipH="1">
            <a:off x="5721350" y="3894138"/>
            <a:ext cx="155892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Freeform 28"/>
          <p:cNvSpPr>
            <a:spLocks/>
          </p:cNvSpPr>
          <p:nvPr/>
        </p:nvSpPr>
        <p:spPr bwMode="auto">
          <a:xfrm>
            <a:off x="5160963" y="3887788"/>
            <a:ext cx="2125662" cy="835025"/>
          </a:xfrm>
          <a:custGeom>
            <a:avLst/>
            <a:gdLst>
              <a:gd name="T0" fmla="*/ 2147483647 w 1339"/>
              <a:gd name="T1" fmla="*/ 2147483647 h 526"/>
              <a:gd name="T2" fmla="*/ 2147483647 w 1339"/>
              <a:gd name="T3" fmla="*/ 2147483647 h 526"/>
              <a:gd name="T4" fmla="*/ 0 w 1339"/>
              <a:gd name="T5" fmla="*/ 0 h 526"/>
              <a:gd name="T6" fmla="*/ 0 60000 65536"/>
              <a:gd name="T7" fmla="*/ 0 60000 65536"/>
              <a:gd name="T8" fmla="*/ 0 60000 65536"/>
              <a:gd name="T9" fmla="*/ 0 w 1339"/>
              <a:gd name="T10" fmla="*/ 0 h 526"/>
              <a:gd name="T11" fmla="*/ 1339 w 1339"/>
              <a:gd name="T12" fmla="*/ 526 h 5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9" h="526">
                <a:moveTo>
                  <a:pt x="1339" y="526"/>
                </a:moveTo>
                <a:lnTo>
                  <a:pt x="697" y="526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1" name="Freeform 30"/>
          <p:cNvSpPr>
            <a:spLocks/>
          </p:cNvSpPr>
          <p:nvPr/>
        </p:nvSpPr>
        <p:spPr bwMode="auto">
          <a:xfrm>
            <a:off x="5143500" y="4205288"/>
            <a:ext cx="2143125" cy="1092200"/>
          </a:xfrm>
          <a:custGeom>
            <a:avLst/>
            <a:gdLst>
              <a:gd name="T0" fmla="*/ 2147483647 w 1350"/>
              <a:gd name="T1" fmla="*/ 2147483647 h 688"/>
              <a:gd name="T2" fmla="*/ 2147483647 w 1350"/>
              <a:gd name="T3" fmla="*/ 2147483647 h 688"/>
              <a:gd name="T4" fmla="*/ 0 w 1350"/>
              <a:gd name="T5" fmla="*/ 0 h 688"/>
              <a:gd name="T6" fmla="*/ 0 60000 65536"/>
              <a:gd name="T7" fmla="*/ 0 60000 65536"/>
              <a:gd name="T8" fmla="*/ 0 60000 65536"/>
              <a:gd name="T9" fmla="*/ 0 w 1350"/>
              <a:gd name="T10" fmla="*/ 0 h 688"/>
              <a:gd name="T11" fmla="*/ 1350 w 1350"/>
              <a:gd name="T12" fmla="*/ 688 h 6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0" h="688">
                <a:moveTo>
                  <a:pt x="1350" y="688"/>
                </a:moveTo>
                <a:lnTo>
                  <a:pt x="708" y="688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2" name="Freeform 32"/>
          <p:cNvSpPr>
            <a:spLocks/>
          </p:cNvSpPr>
          <p:nvPr/>
        </p:nvSpPr>
        <p:spPr bwMode="auto">
          <a:xfrm>
            <a:off x="4386263" y="1358900"/>
            <a:ext cx="2894012" cy="2087563"/>
          </a:xfrm>
          <a:custGeom>
            <a:avLst/>
            <a:gdLst>
              <a:gd name="T0" fmla="*/ 2147483647 w 1823"/>
              <a:gd name="T1" fmla="*/ 0 h 1315"/>
              <a:gd name="T2" fmla="*/ 2147483647 w 1823"/>
              <a:gd name="T3" fmla="*/ 0 h 1315"/>
              <a:gd name="T4" fmla="*/ 0 w 1823"/>
              <a:gd name="T5" fmla="*/ 2147483647 h 1315"/>
              <a:gd name="T6" fmla="*/ 0 60000 65536"/>
              <a:gd name="T7" fmla="*/ 0 60000 65536"/>
              <a:gd name="T8" fmla="*/ 0 60000 65536"/>
              <a:gd name="T9" fmla="*/ 0 w 1823"/>
              <a:gd name="T10" fmla="*/ 0 h 1315"/>
              <a:gd name="T11" fmla="*/ 1823 w 1823"/>
              <a:gd name="T12" fmla="*/ 1315 h 13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3" h="1315">
                <a:moveTo>
                  <a:pt x="1823" y="0"/>
                </a:moveTo>
                <a:lnTo>
                  <a:pt x="902" y="0"/>
                </a:lnTo>
                <a:lnTo>
                  <a:pt x="0" y="1315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3" name="Line 34"/>
          <p:cNvSpPr>
            <a:spLocks noChangeShapeType="1"/>
          </p:cNvSpPr>
          <p:nvPr/>
        </p:nvSpPr>
        <p:spPr bwMode="auto">
          <a:xfrm flipH="1">
            <a:off x="3324225" y="3497263"/>
            <a:ext cx="22225" cy="6731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4" name="Line 36"/>
          <p:cNvSpPr>
            <a:spLocks noChangeShapeType="1"/>
          </p:cNvSpPr>
          <p:nvPr/>
        </p:nvSpPr>
        <p:spPr bwMode="auto">
          <a:xfrm>
            <a:off x="3238500" y="4121150"/>
            <a:ext cx="169863" cy="698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5" name="Line 38"/>
          <p:cNvSpPr>
            <a:spLocks noChangeShapeType="1"/>
          </p:cNvSpPr>
          <p:nvPr/>
        </p:nvSpPr>
        <p:spPr bwMode="auto">
          <a:xfrm flipV="1">
            <a:off x="3260725" y="3433763"/>
            <a:ext cx="171450" cy="96837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6" name="Line 40"/>
          <p:cNvSpPr>
            <a:spLocks noChangeShapeType="1"/>
          </p:cNvSpPr>
          <p:nvPr/>
        </p:nvSpPr>
        <p:spPr bwMode="auto">
          <a:xfrm>
            <a:off x="3440113" y="1438275"/>
            <a:ext cx="4762" cy="7778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7" name="Line 42"/>
          <p:cNvSpPr>
            <a:spLocks noChangeShapeType="1"/>
          </p:cNvSpPr>
          <p:nvPr/>
        </p:nvSpPr>
        <p:spPr bwMode="auto">
          <a:xfrm>
            <a:off x="3367088" y="1433513"/>
            <a:ext cx="18415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8" name="Line 44"/>
          <p:cNvSpPr>
            <a:spLocks noChangeShapeType="1"/>
          </p:cNvSpPr>
          <p:nvPr/>
        </p:nvSpPr>
        <p:spPr bwMode="auto">
          <a:xfrm>
            <a:off x="3352800" y="2216150"/>
            <a:ext cx="18415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9" name="Line 46"/>
          <p:cNvSpPr>
            <a:spLocks noChangeShapeType="1"/>
          </p:cNvSpPr>
          <p:nvPr/>
        </p:nvSpPr>
        <p:spPr bwMode="auto">
          <a:xfrm flipH="1">
            <a:off x="5713413" y="2959100"/>
            <a:ext cx="566737" cy="3683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0" name="Line 48"/>
          <p:cNvSpPr>
            <a:spLocks noChangeShapeType="1"/>
          </p:cNvSpPr>
          <p:nvPr/>
        </p:nvSpPr>
        <p:spPr bwMode="auto">
          <a:xfrm flipH="1">
            <a:off x="5588000" y="2959100"/>
            <a:ext cx="17145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1" name="Line 50"/>
          <p:cNvSpPr>
            <a:spLocks noChangeShapeType="1"/>
          </p:cNvSpPr>
          <p:nvPr/>
        </p:nvSpPr>
        <p:spPr bwMode="auto">
          <a:xfrm flipH="1">
            <a:off x="1431925" y="4002088"/>
            <a:ext cx="1465263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2" name="Freeform 52"/>
          <p:cNvSpPr>
            <a:spLocks/>
          </p:cNvSpPr>
          <p:nvPr/>
        </p:nvSpPr>
        <p:spPr bwMode="auto">
          <a:xfrm>
            <a:off x="1214438" y="4757738"/>
            <a:ext cx="3525837" cy="566737"/>
          </a:xfrm>
          <a:custGeom>
            <a:avLst/>
            <a:gdLst>
              <a:gd name="T0" fmla="*/ 0 w 2221"/>
              <a:gd name="T1" fmla="*/ 2147483647 h 357"/>
              <a:gd name="T2" fmla="*/ 2147483647 w 2221"/>
              <a:gd name="T3" fmla="*/ 2147483647 h 357"/>
              <a:gd name="T4" fmla="*/ 2147483647 w 2221"/>
              <a:gd name="T5" fmla="*/ 0 h 357"/>
              <a:gd name="T6" fmla="*/ 0 60000 65536"/>
              <a:gd name="T7" fmla="*/ 0 60000 65536"/>
              <a:gd name="T8" fmla="*/ 0 60000 65536"/>
              <a:gd name="T9" fmla="*/ 0 w 2221"/>
              <a:gd name="T10" fmla="*/ 0 h 357"/>
              <a:gd name="T11" fmla="*/ 2221 w 2221"/>
              <a:gd name="T12" fmla="*/ 357 h 3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" h="357">
                <a:moveTo>
                  <a:pt x="0" y="357"/>
                </a:moveTo>
                <a:lnTo>
                  <a:pt x="2053" y="357"/>
                </a:lnTo>
                <a:lnTo>
                  <a:pt x="2221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3" name="Line 16"/>
          <p:cNvSpPr>
            <a:spLocks noChangeShapeType="1"/>
          </p:cNvSpPr>
          <p:nvPr/>
        </p:nvSpPr>
        <p:spPr bwMode="auto">
          <a:xfrm>
            <a:off x="1454150" y="1760538"/>
            <a:ext cx="198278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4" name="Freeform 18"/>
          <p:cNvSpPr>
            <a:spLocks/>
          </p:cNvSpPr>
          <p:nvPr/>
        </p:nvSpPr>
        <p:spPr bwMode="auto">
          <a:xfrm>
            <a:off x="1495425" y="3265488"/>
            <a:ext cx="1844675" cy="581025"/>
          </a:xfrm>
          <a:custGeom>
            <a:avLst/>
            <a:gdLst>
              <a:gd name="T0" fmla="*/ 0 w 1162"/>
              <a:gd name="T1" fmla="*/ 0 h 366"/>
              <a:gd name="T2" fmla="*/ 2147483647 w 1162"/>
              <a:gd name="T3" fmla="*/ 0 h 366"/>
              <a:gd name="T4" fmla="*/ 2147483647 w 1162"/>
              <a:gd name="T5" fmla="*/ 2147483647 h 366"/>
              <a:gd name="T6" fmla="*/ 0 60000 65536"/>
              <a:gd name="T7" fmla="*/ 0 60000 65536"/>
              <a:gd name="T8" fmla="*/ 0 60000 65536"/>
              <a:gd name="T9" fmla="*/ 0 w 1162"/>
              <a:gd name="T10" fmla="*/ 0 h 366"/>
              <a:gd name="T11" fmla="*/ 1162 w 1162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2" h="366">
                <a:moveTo>
                  <a:pt x="0" y="0"/>
                </a:moveTo>
                <a:lnTo>
                  <a:pt x="288" y="0"/>
                </a:lnTo>
                <a:lnTo>
                  <a:pt x="1162" y="36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5" name="Freeform 20"/>
          <p:cNvSpPr>
            <a:spLocks/>
          </p:cNvSpPr>
          <p:nvPr/>
        </p:nvSpPr>
        <p:spPr bwMode="auto">
          <a:xfrm>
            <a:off x="1431925" y="2243138"/>
            <a:ext cx="2119313" cy="608012"/>
          </a:xfrm>
          <a:custGeom>
            <a:avLst/>
            <a:gdLst>
              <a:gd name="T0" fmla="*/ 0 w 1335"/>
              <a:gd name="T1" fmla="*/ 0 h 383"/>
              <a:gd name="T2" fmla="*/ 2147483647 w 1335"/>
              <a:gd name="T3" fmla="*/ 0 h 383"/>
              <a:gd name="T4" fmla="*/ 2147483647 w 1335"/>
              <a:gd name="T5" fmla="*/ 2147483647 h 383"/>
              <a:gd name="T6" fmla="*/ 0 60000 65536"/>
              <a:gd name="T7" fmla="*/ 0 60000 65536"/>
              <a:gd name="T8" fmla="*/ 0 60000 65536"/>
              <a:gd name="T9" fmla="*/ 0 w 1335"/>
              <a:gd name="T10" fmla="*/ 0 h 383"/>
              <a:gd name="T11" fmla="*/ 1335 w 1335"/>
              <a:gd name="T12" fmla="*/ 383 h 3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5" h="383">
                <a:moveTo>
                  <a:pt x="0" y="0"/>
                </a:moveTo>
                <a:lnTo>
                  <a:pt x="371" y="0"/>
                </a:lnTo>
                <a:lnTo>
                  <a:pt x="1335" y="383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6" name="Freeform 22"/>
          <p:cNvSpPr>
            <a:spLocks/>
          </p:cNvSpPr>
          <p:nvPr/>
        </p:nvSpPr>
        <p:spPr bwMode="auto">
          <a:xfrm>
            <a:off x="1149350" y="4170363"/>
            <a:ext cx="1690688" cy="503237"/>
          </a:xfrm>
          <a:custGeom>
            <a:avLst/>
            <a:gdLst>
              <a:gd name="T0" fmla="*/ 0 w 1065"/>
              <a:gd name="T1" fmla="*/ 2147483647 h 317"/>
              <a:gd name="T2" fmla="*/ 2147483647 w 1065"/>
              <a:gd name="T3" fmla="*/ 2147483647 h 317"/>
              <a:gd name="T4" fmla="*/ 2147483647 w 1065"/>
              <a:gd name="T5" fmla="*/ 0 h 317"/>
              <a:gd name="T6" fmla="*/ 0 60000 65536"/>
              <a:gd name="T7" fmla="*/ 0 60000 65536"/>
              <a:gd name="T8" fmla="*/ 0 60000 65536"/>
              <a:gd name="T9" fmla="*/ 0 w 1065"/>
              <a:gd name="T10" fmla="*/ 0 h 317"/>
              <a:gd name="T11" fmla="*/ 1065 w 1065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5" h="317">
                <a:moveTo>
                  <a:pt x="0" y="317"/>
                </a:moveTo>
                <a:lnTo>
                  <a:pt x="601" y="317"/>
                </a:lnTo>
                <a:lnTo>
                  <a:pt x="1065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7" name="Freeform 24"/>
          <p:cNvSpPr>
            <a:spLocks/>
          </p:cNvSpPr>
          <p:nvPr/>
        </p:nvSpPr>
        <p:spPr bwMode="auto">
          <a:xfrm>
            <a:off x="4684713" y="2230438"/>
            <a:ext cx="2595562" cy="1649412"/>
          </a:xfrm>
          <a:custGeom>
            <a:avLst/>
            <a:gdLst>
              <a:gd name="T0" fmla="*/ 2147483647 w 1635"/>
              <a:gd name="T1" fmla="*/ 0 h 1039"/>
              <a:gd name="T2" fmla="*/ 2147483647 w 1635"/>
              <a:gd name="T3" fmla="*/ 0 h 1039"/>
              <a:gd name="T4" fmla="*/ 0 w 1635"/>
              <a:gd name="T5" fmla="*/ 2147483647 h 1039"/>
              <a:gd name="T6" fmla="*/ 0 60000 65536"/>
              <a:gd name="T7" fmla="*/ 0 60000 65536"/>
              <a:gd name="T8" fmla="*/ 0 60000 65536"/>
              <a:gd name="T9" fmla="*/ 0 w 1635"/>
              <a:gd name="T10" fmla="*/ 0 h 1039"/>
              <a:gd name="T11" fmla="*/ 1635 w 1635"/>
              <a:gd name="T12" fmla="*/ 1039 h 10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5" h="1039">
                <a:moveTo>
                  <a:pt x="1635" y="0"/>
                </a:moveTo>
                <a:lnTo>
                  <a:pt x="993" y="0"/>
                </a:lnTo>
                <a:lnTo>
                  <a:pt x="0" y="1039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8" name="Line 26"/>
          <p:cNvSpPr>
            <a:spLocks noChangeShapeType="1"/>
          </p:cNvSpPr>
          <p:nvPr/>
        </p:nvSpPr>
        <p:spPr bwMode="auto">
          <a:xfrm flipH="1">
            <a:off x="5721350" y="3894138"/>
            <a:ext cx="15589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9" name="Freeform 28"/>
          <p:cNvSpPr>
            <a:spLocks/>
          </p:cNvSpPr>
          <p:nvPr/>
        </p:nvSpPr>
        <p:spPr bwMode="auto">
          <a:xfrm>
            <a:off x="5160963" y="3887788"/>
            <a:ext cx="2125662" cy="835025"/>
          </a:xfrm>
          <a:custGeom>
            <a:avLst/>
            <a:gdLst>
              <a:gd name="T0" fmla="*/ 2147483647 w 1339"/>
              <a:gd name="T1" fmla="*/ 2147483647 h 526"/>
              <a:gd name="T2" fmla="*/ 2147483647 w 1339"/>
              <a:gd name="T3" fmla="*/ 2147483647 h 526"/>
              <a:gd name="T4" fmla="*/ 0 w 1339"/>
              <a:gd name="T5" fmla="*/ 0 h 526"/>
              <a:gd name="T6" fmla="*/ 0 60000 65536"/>
              <a:gd name="T7" fmla="*/ 0 60000 65536"/>
              <a:gd name="T8" fmla="*/ 0 60000 65536"/>
              <a:gd name="T9" fmla="*/ 0 w 1339"/>
              <a:gd name="T10" fmla="*/ 0 h 526"/>
              <a:gd name="T11" fmla="*/ 1339 w 1339"/>
              <a:gd name="T12" fmla="*/ 526 h 5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9" h="526">
                <a:moveTo>
                  <a:pt x="1339" y="526"/>
                </a:moveTo>
                <a:lnTo>
                  <a:pt x="697" y="526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0" name="Freeform 30"/>
          <p:cNvSpPr>
            <a:spLocks/>
          </p:cNvSpPr>
          <p:nvPr/>
        </p:nvSpPr>
        <p:spPr bwMode="auto">
          <a:xfrm>
            <a:off x="5143500" y="4205288"/>
            <a:ext cx="2143125" cy="1092200"/>
          </a:xfrm>
          <a:custGeom>
            <a:avLst/>
            <a:gdLst>
              <a:gd name="T0" fmla="*/ 2147483647 w 1350"/>
              <a:gd name="T1" fmla="*/ 2147483647 h 688"/>
              <a:gd name="T2" fmla="*/ 2147483647 w 1350"/>
              <a:gd name="T3" fmla="*/ 2147483647 h 688"/>
              <a:gd name="T4" fmla="*/ 0 w 1350"/>
              <a:gd name="T5" fmla="*/ 0 h 688"/>
              <a:gd name="T6" fmla="*/ 0 60000 65536"/>
              <a:gd name="T7" fmla="*/ 0 60000 65536"/>
              <a:gd name="T8" fmla="*/ 0 60000 65536"/>
              <a:gd name="T9" fmla="*/ 0 w 1350"/>
              <a:gd name="T10" fmla="*/ 0 h 688"/>
              <a:gd name="T11" fmla="*/ 1350 w 1350"/>
              <a:gd name="T12" fmla="*/ 688 h 6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0" h="688">
                <a:moveTo>
                  <a:pt x="1350" y="688"/>
                </a:moveTo>
                <a:lnTo>
                  <a:pt x="708" y="688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1" name="Freeform 32"/>
          <p:cNvSpPr>
            <a:spLocks/>
          </p:cNvSpPr>
          <p:nvPr/>
        </p:nvSpPr>
        <p:spPr bwMode="auto">
          <a:xfrm>
            <a:off x="4386263" y="1358900"/>
            <a:ext cx="2894012" cy="2087563"/>
          </a:xfrm>
          <a:custGeom>
            <a:avLst/>
            <a:gdLst>
              <a:gd name="T0" fmla="*/ 2147483647 w 1823"/>
              <a:gd name="T1" fmla="*/ 0 h 1315"/>
              <a:gd name="T2" fmla="*/ 2147483647 w 1823"/>
              <a:gd name="T3" fmla="*/ 0 h 1315"/>
              <a:gd name="T4" fmla="*/ 0 w 1823"/>
              <a:gd name="T5" fmla="*/ 2147483647 h 1315"/>
              <a:gd name="T6" fmla="*/ 0 60000 65536"/>
              <a:gd name="T7" fmla="*/ 0 60000 65536"/>
              <a:gd name="T8" fmla="*/ 0 60000 65536"/>
              <a:gd name="T9" fmla="*/ 0 w 1823"/>
              <a:gd name="T10" fmla="*/ 0 h 1315"/>
              <a:gd name="T11" fmla="*/ 1823 w 1823"/>
              <a:gd name="T12" fmla="*/ 1315 h 13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3" h="1315">
                <a:moveTo>
                  <a:pt x="1823" y="0"/>
                </a:moveTo>
                <a:lnTo>
                  <a:pt x="902" y="0"/>
                </a:lnTo>
                <a:lnTo>
                  <a:pt x="0" y="1315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2" name="Line 34"/>
          <p:cNvSpPr>
            <a:spLocks noChangeShapeType="1"/>
          </p:cNvSpPr>
          <p:nvPr/>
        </p:nvSpPr>
        <p:spPr bwMode="auto">
          <a:xfrm flipH="1">
            <a:off x="3324225" y="3497263"/>
            <a:ext cx="22225" cy="6731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3" name="Line 36"/>
          <p:cNvSpPr>
            <a:spLocks noChangeShapeType="1"/>
          </p:cNvSpPr>
          <p:nvPr/>
        </p:nvSpPr>
        <p:spPr bwMode="auto">
          <a:xfrm>
            <a:off x="3238500" y="4121150"/>
            <a:ext cx="169863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4" name="Line 38"/>
          <p:cNvSpPr>
            <a:spLocks noChangeShapeType="1"/>
          </p:cNvSpPr>
          <p:nvPr/>
        </p:nvSpPr>
        <p:spPr bwMode="auto">
          <a:xfrm flipV="1">
            <a:off x="3260725" y="3433763"/>
            <a:ext cx="171450" cy="968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5" name="Line 40"/>
          <p:cNvSpPr>
            <a:spLocks noChangeShapeType="1"/>
          </p:cNvSpPr>
          <p:nvPr/>
        </p:nvSpPr>
        <p:spPr bwMode="auto">
          <a:xfrm>
            <a:off x="3440113" y="1438275"/>
            <a:ext cx="4762" cy="7778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6" name="Line 42"/>
          <p:cNvSpPr>
            <a:spLocks noChangeShapeType="1"/>
          </p:cNvSpPr>
          <p:nvPr/>
        </p:nvSpPr>
        <p:spPr bwMode="auto">
          <a:xfrm>
            <a:off x="3367088" y="1433513"/>
            <a:ext cx="1841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7" name="Line 44"/>
          <p:cNvSpPr>
            <a:spLocks noChangeShapeType="1"/>
          </p:cNvSpPr>
          <p:nvPr/>
        </p:nvSpPr>
        <p:spPr bwMode="auto">
          <a:xfrm>
            <a:off x="3352800" y="2216150"/>
            <a:ext cx="1841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8" name="Line 46"/>
          <p:cNvSpPr>
            <a:spLocks noChangeShapeType="1"/>
          </p:cNvSpPr>
          <p:nvPr/>
        </p:nvSpPr>
        <p:spPr bwMode="auto">
          <a:xfrm flipH="1">
            <a:off x="5713413" y="2959100"/>
            <a:ext cx="566737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9" name="Line 48"/>
          <p:cNvSpPr>
            <a:spLocks noChangeShapeType="1"/>
          </p:cNvSpPr>
          <p:nvPr/>
        </p:nvSpPr>
        <p:spPr bwMode="auto">
          <a:xfrm flipH="1">
            <a:off x="5588000" y="2959100"/>
            <a:ext cx="17145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0" name="Line 50"/>
          <p:cNvSpPr>
            <a:spLocks noChangeShapeType="1"/>
          </p:cNvSpPr>
          <p:nvPr/>
        </p:nvSpPr>
        <p:spPr bwMode="auto">
          <a:xfrm flipH="1">
            <a:off x="1431925" y="4002088"/>
            <a:ext cx="1465263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1" name="Freeform 52"/>
          <p:cNvSpPr>
            <a:spLocks/>
          </p:cNvSpPr>
          <p:nvPr/>
        </p:nvSpPr>
        <p:spPr bwMode="auto">
          <a:xfrm>
            <a:off x="1214438" y="4757738"/>
            <a:ext cx="3525837" cy="566737"/>
          </a:xfrm>
          <a:custGeom>
            <a:avLst/>
            <a:gdLst>
              <a:gd name="T0" fmla="*/ 0 w 2221"/>
              <a:gd name="T1" fmla="*/ 2147483647 h 357"/>
              <a:gd name="T2" fmla="*/ 2147483647 w 2221"/>
              <a:gd name="T3" fmla="*/ 2147483647 h 357"/>
              <a:gd name="T4" fmla="*/ 2147483647 w 2221"/>
              <a:gd name="T5" fmla="*/ 0 h 357"/>
              <a:gd name="T6" fmla="*/ 0 60000 65536"/>
              <a:gd name="T7" fmla="*/ 0 60000 65536"/>
              <a:gd name="T8" fmla="*/ 0 60000 65536"/>
              <a:gd name="T9" fmla="*/ 0 w 2221"/>
              <a:gd name="T10" fmla="*/ 0 h 357"/>
              <a:gd name="T11" fmla="*/ 2221 w 2221"/>
              <a:gd name="T12" fmla="*/ 357 h 3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1" h="357">
                <a:moveTo>
                  <a:pt x="0" y="357"/>
                </a:moveTo>
                <a:lnTo>
                  <a:pt x="2053" y="357"/>
                </a:lnTo>
                <a:lnTo>
                  <a:pt x="2221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 txBox="1">
            <a:spLocks noChangeArrowheads="1"/>
          </p:cNvSpPr>
          <p:nvPr/>
        </p:nvSpPr>
        <p:spPr bwMode="auto">
          <a:xfrm>
            <a:off x="0" y="31750"/>
            <a:ext cx="2286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1200">
              <a:solidFill>
                <a:schemeClr val="tx2"/>
              </a:solidFill>
            </a:endParaRPr>
          </a:p>
        </p:txBody>
      </p:sp>
      <p:pic>
        <p:nvPicPr>
          <p:cNvPr id="30723" name="Picture 6" descr="sal03717_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74688"/>
            <a:ext cx="8964613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Freeform 11"/>
          <p:cNvSpPr>
            <a:spLocks noEditPoints="1"/>
          </p:cNvSpPr>
          <p:nvPr/>
        </p:nvSpPr>
        <p:spPr bwMode="auto">
          <a:xfrm>
            <a:off x="6094413" y="2392363"/>
            <a:ext cx="217487" cy="304800"/>
          </a:xfrm>
          <a:custGeom>
            <a:avLst/>
            <a:gdLst>
              <a:gd name="T0" fmla="*/ 2147483647 w 124"/>
              <a:gd name="T1" fmla="*/ 2147483647 h 174"/>
              <a:gd name="T2" fmla="*/ 2147483647 w 124"/>
              <a:gd name="T3" fmla="*/ 2147483647 h 174"/>
              <a:gd name="T4" fmla="*/ 2147483647 w 124"/>
              <a:gd name="T5" fmla="*/ 2147483647 h 174"/>
              <a:gd name="T6" fmla="*/ 2147483647 w 124"/>
              <a:gd name="T7" fmla="*/ 2147483647 h 174"/>
              <a:gd name="T8" fmla="*/ 2147483647 w 124"/>
              <a:gd name="T9" fmla="*/ 2147483647 h 174"/>
              <a:gd name="T10" fmla="*/ 2147483647 w 124"/>
              <a:gd name="T11" fmla="*/ 2147483647 h 174"/>
              <a:gd name="T12" fmla="*/ 2147483647 w 124"/>
              <a:gd name="T13" fmla="*/ 2147483647 h 174"/>
              <a:gd name="T14" fmla="*/ 2147483647 w 124"/>
              <a:gd name="T15" fmla="*/ 2147483647 h 174"/>
              <a:gd name="T16" fmla="*/ 2147483647 w 124"/>
              <a:gd name="T17" fmla="*/ 2147483647 h 174"/>
              <a:gd name="T18" fmla="*/ 2147483647 w 124"/>
              <a:gd name="T19" fmla="*/ 2147483647 h 174"/>
              <a:gd name="T20" fmla="*/ 2147483647 w 124"/>
              <a:gd name="T21" fmla="*/ 2147483647 h 174"/>
              <a:gd name="T22" fmla="*/ 2147483647 w 124"/>
              <a:gd name="T23" fmla="*/ 2147483647 h 174"/>
              <a:gd name="T24" fmla="*/ 0 w 124"/>
              <a:gd name="T25" fmla="*/ 2147483647 h 174"/>
              <a:gd name="T26" fmla="*/ 0 w 124"/>
              <a:gd name="T27" fmla="*/ 2147483647 h 174"/>
              <a:gd name="T28" fmla="*/ 2147483647 w 124"/>
              <a:gd name="T29" fmla="*/ 2147483647 h 174"/>
              <a:gd name="T30" fmla="*/ 2147483647 w 124"/>
              <a:gd name="T31" fmla="*/ 2147483647 h 174"/>
              <a:gd name="T32" fmla="*/ 2147483647 w 124"/>
              <a:gd name="T33" fmla="*/ 2147483647 h 174"/>
              <a:gd name="T34" fmla="*/ 2147483647 w 124"/>
              <a:gd name="T35" fmla="*/ 2147483647 h 174"/>
              <a:gd name="T36" fmla="*/ 2147483647 w 124"/>
              <a:gd name="T37" fmla="*/ 2147483647 h 174"/>
              <a:gd name="T38" fmla="*/ 2147483647 w 124"/>
              <a:gd name="T39" fmla="*/ 2147483647 h 174"/>
              <a:gd name="T40" fmla="*/ 2147483647 w 124"/>
              <a:gd name="T41" fmla="*/ 2147483647 h 174"/>
              <a:gd name="T42" fmla="*/ 2147483647 w 124"/>
              <a:gd name="T43" fmla="*/ 2147483647 h 174"/>
              <a:gd name="T44" fmla="*/ 2147483647 w 124"/>
              <a:gd name="T45" fmla="*/ 2147483647 h 174"/>
              <a:gd name="T46" fmla="*/ 2147483647 w 124"/>
              <a:gd name="T47" fmla="*/ 2147483647 h 174"/>
              <a:gd name="T48" fmla="*/ 2147483647 w 124"/>
              <a:gd name="T49" fmla="*/ 2147483647 h 174"/>
              <a:gd name="T50" fmla="*/ 2147483647 w 124"/>
              <a:gd name="T51" fmla="*/ 2147483647 h 174"/>
              <a:gd name="T52" fmla="*/ 2147483647 w 124"/>
              <a:gd name="T53" fmla="*/ 2147483647 h 174"/>
              <a:gd name="T54" fmla="*/ 2147483647 w 124"/>
              <a:gd name="T55" fmla="*/ 2147483647 h 174"/>
              <a:gd name="T56" fmla="*/ 2147483647 w 124"/>
              <a:gd name="T57" fmla="*/ 2147483647 h 174"/>
              <a:gd name="T58" fmla="*/ 2147483647 w 124"/>
              <a:gd name="T59" fmla="*/ 2147483647 h 174"/>
              <a:gd name="T60" fmla="*/ 2147483647 w 124"/>
              <a:gd name="T61" fmla="*/ 2147483647 h 174"/>
              <a:gd name="T62" fmla="*/ 2147483647 w 124"/>
              <a:gd name="T63" fmla="*/ 2147483647 h 174"/>
              <a:gd name="T64" fmla="*/ 2147483647 w 124"/>
              <a:gd name="T65" fmla="*/ 2147483647 h 174"/>
              <a:gd name="T66" fmla="*/ 2147483647 w 124"/>
              <a:gd name="T67" fmla="*/ 2147483647 h 174"/>
              <a:gd name="T68" fmla="*/ 2147483647 w 124"/>
              <a:gd name="T69" fmla="*/ 2147483647 h 174"/>
              <a:gd name="T70" fmla="*/ 2147483647 w 124"/>
              <a:gd name="T71" fmla="*/ 0 h 174"/>
              <a:gd name="T72" fmla="*/ 2147483647 w 124"/>
              <a:gd name="T73" fmla="*/ 2147483647 h 174"/>
              <a:gd name="T74" fmla="*/ 2147483647 w 124"/>
              <a:gd name="T75" fmla="*/ 2147483647 h 174"/>
              <a:gd name="T76" fmla="*/ 2147483647 w 124"/>
              <a:gd name="T77" fmla="*/ 2147483647 h 174"/>
              <a:gd name="T78" fmla="*/ 2147483647 w 124"/>
              <a:gd name="T79" fmla="*/ 2147483647 h 174"/>
              <a:gd name="T80" fmla="*/ 2147483647 w 124"/>
              <a:gd name="T81" fmla="*/ 2147483647 h 174"/>
              <a:gd name="T82" fmla="*/ 2147483647 w 124"/>
              <a:gd name="T83" fmla="*/ 2147483647 h 174"/>
              <a:gd name="T84" fmla="*/ 2147483647 w 124"/>
              <a:gd name="T85" fmla="*/ 2147483647 h 1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24"/>
              <a:gd name="T130" fmla="*/ 0 h 174"/>
              <a:gd name="T131" fmla="*/ 124 w 124"/>
              <a:gd name="T132" fmla="*/ 174 h 17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24" h="174">
                <a:moveTo>
                  <a:pt x="124" y="174"/>
                </a:moveTo>
                <a:lnTo>
                  <a:pt x="81" y="126"/>
                </a:lnTo>
                <a:lnTo>
                  <a:pt x="83" y="147"/>
                </a:lnTo>
                <a:lnTo>
                  <a:pt x="64" y="138"/>
                </a:lnTo>
                <a:lnTo>
                  <a:pt x="47" y="126"/>
                </a:lnTo>
                <a:lnTo>
                  <a:pt x="35" y="114"/>
                </a:lnTo>
                <a:lnTo>
                  <a:pt x="25" y="101"/>
                </a:lnTo>
                <a:lnTo>
                  <a:pt x="18" y="87"/>
                </a:lnTo>
                <a:lnTo>
                  <a:pt x="14" y="72"/>
                </a:lnTo>
                <a:lnTo>
                  <a:pt x="12" y="52"/>
                </a:lnTo>
                <a:lnTo>
                  <a:pt x="10" y="33"/>
                </a:lnTo>
                <a:lnTo>
                  <a:pt x="0" y="33"/>
                </a:lnTo>
                <a:lnTo>
                  <a:pt x="2" y="54"/>
                </a:lnTo>
                <a:lnTo>
                  <a:pt x="4" y="74"/>
                </a:lnTo>
                <a:lnTo>
                  <a:pt x="10" y="91"/>
                </a:lnTo>
                <a:lnTo>
                  <a:pt x="16" y="107"/>
                </a:lnTo>
                <a:lnTo>
                  <a:pt x="27" y="120"/>
                </a:lnTo>
                <a:lnTo>
                  <a:pt x="41" y="132"/>
                </a:lnTo>
                <a:lnTo>
                  <a:pt x="58" y="145"/>
                </a:lnTo>
                <a:lnTo>
                  <a:pt x="80" y="157"/>
                </a:lnTo>
                <a:lnTo>
                  <a:pt x="60" y="169"/>
                </a:lnTo>
                <a:lnTo>
                  <a:pt x="124" y="174"/>
                </a:lnTo>
                <a:close/>
                <a:moveTo>
                  <a:pt x="64" y="48"/>
                </a:moveTo>
                <a:lnTo>
                  <a:pt x="78" y="60"/>
                </a:lnTo>
                <a:lnTo>
                  <a:pt x="60" y="66"/>
                </a:lnTo>
                <a:lnTo>
                  <a:pt x="120" y="85"/>
                </a:lnTo>
                <a:lnTo>
                  <a:pt x="91" y="29"/>
                </a:lnTo>
                <a:lnTo>
                  <a:pt x="87" y="54"/>
                </a:lnTo>
                <a:lnTo>
                  <a:pt x="70" y="41"/>
                </a:lnTo>
                <a:lnTo>
                  <a:pt x="56" y="29"/>
                </a:lnTo>
                <a:lnTo>
                  <a:pt x="49" y="21"/>
                </a:lnTo>
                <a:lnTo>
                  <a:pt x="43" y="12"/>
                </a:lnTo>
                <a:lnTo>
                  <a:pt x="39" y="0"/>
                </a:lnTo>
                <a:lnTo>
                  <a:pt x="29" y="2"/>
                </a:lnTo>
                <a:lnTo>
                  <a:pt x="35" y="17"/>
                </a:lnTo>
                <a:lnTo>
                  <a:pt x="39" y="27"/>
                </a:lnTo>
                <a:lnTo>
                  <a:pt x="49" y="37"/>
                </a:lnTo>
                <a:lnTo>
                  <a:pt x="64" y="48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8ED8F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5" name="Freeform 12"/>
          <p:cNvSpPr>
            <a:spLocks/>
          </p:cNvSpPr>
          <p:nvPr/>
        </p:nvSpPr>
        <p:spPr bwMode="auto">
          <a:xfrm>
            <a:off x="6670675" y="2530475"/>
            <a:ext cx="404813" cy="215900"/>
          </a:xfrm>
          <a:custGeom>
            <a:avLst/>
            <a:gdLst>
              <a:gd name="T0" fmla="*/ 2147483647 w 232"/>
              <a:gd name="T1" fmla="*/ 2147483647 h 124"/>
              <a:gd name="T2" fmla="*/ 2147483647 w 232"/>
              <a:gd name="T3" fmla="*/ 2147483647 h 124"/>
              <a:gd name="T4" fmla="*/ 2147483647 w 232"/>
              <a:gd name="T5" fmla="*/ 2147483647 h 124"/>
              <a:gd name="T6" fmla="*/ 2147483647 w 232"/>
              <a:gd name="T7" fmla="*/ 2147483647 h 124"/>
              <a:gd name="T8" fmla="*/ 2147483647 w 232"/>
              <a:gd name="T9" fmla="*/ 2147483647 h 124"/>
              <a:gd name="T10" fmla="*/ 2147483647 w 232"/>
              <a:gd name="T11" fmla="*/ 2147483647 h 124"/>
              <a:gd name="T12" fmla="*/ 2147483647 w 232"/>
              <a:gd name="T13" fmla="*/ 2147483647 h 124"/>
              <a:gd name="T14" fmla="*/ 2147483647 w 232"/>
              <a:gd name="T15" fmla="*/ 2147483647 h 124"/>
              <a:gd name="T16" fmla="*/ 2147483647 w 232"/>
              <a:gd name="T17" fmla="*/ 2147483647 h 124"/>
              <a:gd name="T18" fmla="*/ 2147483647 w 232"/>
              <a:gd name="T19" fmla="*/ 2147483647 h 124"/>
              <a:gd name="T20" fmla="*/ 2147483647 w 232"/>
              <a:gd name="T21" fmla="*/ 2147483647 h 124"/>
              <a:gd name="T22" fmla="*/ 2147483647 w 232"/>
              <a:gd name="T23" fmla="*/ 0 h 124"/>
              <a:gd name="T24" fmla="*/ 2147483647 w 232"/>
              <a:gd name="T25" fmla="*/ 2147483647 h 124"/>
              <a:gd name="T26" fmla="*/ 2147483647 w 232"/>
              <a:gd name="T27" fmla="*/ 2147483647 h 124"/>
              <a:gd name="T28" fmla="*/ 2147483647 w 232"/>
              <a:gd name="T29" fmla="*/ 2147483647 h 124"/>
              <a:gd name="T30" fmla="*/ 2147483647 w 232"/>
              <a:gd name="T31" fmla="*/ 2147483647 h 124"/>
              <a:gd name="T32" fmla="*/ 2147483647 w 232"/>
              <a:gd name="T33" fmla="*/ 2147483647 h 124"/>
              <a:gd name="T34" fmla="*/ 2147483647 w 232"/>
              <a:gd name="T35" fmla="*/ 2147483647 h 124"/>
              <a:gd name="T36" fmla="*/ 2147483647 w 232"/>
              <a:gd name="T37" fmla="*/ 2147483647 h 124"/>
              <a:gd name="T38" fmla="*/ 2147483647 w 232"/>
              <a:gd name="T39" fmla="*/ 2147483647 h 124"/>
              <a:gd name="T40" fmla="*/ 2147483647 w 232"/>
              <a:gd name="T41" fmla="*/ 2147483647 h 124"/>
              <a:gd name="T42" fmla="*/ 2147483647 w 232"/>
              <a:gd name="T43" fmla="*/ 2147483647 h 124"/>
              <a:gd name="T44" fmla="*/ 2147483647 w 232"/>
              <a:gd name="T45" fmla="*/ 2147483647 h 124"/>
              <a:gd name="T46" fmla="*/ 0 w 232"/>
              <a:gd name="T47" fmla="*/ 2147483647 h 124"/>
              <a:gd name="T48" fmla="*/ 0 w 232"/>
              <a:gd name="T49" fmla="*/ 2147483647 h 124"/>
              <a:gd name="T50" fmla="*/ 0 w 232"/>
              <a:gd name="T51" fmla="*/ 2147483647 h 124"/>
              <a:gd name="T52" fmla="*/ 2147483647 w 232"/>
              <a:gd name="T53" fmla="*/ 2147483647 h 124"/>
              <a:gd name="T54" fmla="*/ 2147483647 w 232"/>
              <a:gd name="T55" fmla="*/ 2147483647 h 124"/>
              <a:gd name="T56" fmla="*/ 2147483647 w 232"/>
              <a:gd name="T57" fmla="*/ 2147483647 h 124"/>
              <a:gd name="T58" fmla="*/ 2147483647 w 232"/>
              <a:gd name="T59" fmla="*/ 2147483647 h 124"/>
              <a:gd name="T60" fmla="*/ 2147483647 w 232"/>
              <a:gd name="T61" fmla="*/ 2147483647 h 124"/>
              <a:gd name="T62" fmla="*/ 2147483647 w 232"/>
              <a:gd name="T63" fmla="*/ 2147483647 h 124"/>
              <a:gd name="T64" fmla="*/ 2147483647 w 232"/>
              <a:gd name="T65" fmla="*/ 2147483647 h 124"/>
              <a:gd name="T66" fmla="*/ 2147483647 w 232"/>
              <a:gd name="T67" fmla="*/ 2147483647 h 124"/>
              <a:gd name="T68" fmla="*/ 2147483647 w 232"/>
              <a:gd name="T69" fmla="*/ 2147483647 h 124"/>
              <a:gd name="T70" fmla="*/ 2147483647 w 232"/>
              <a:gd name="T71" fmla="*/ 2147483647 h 124"/>
              <a:gd name="T72" fmla="*/ 2147483647 w 232"/>
              <a:gd name="T73" fmla="*/ 2147483647 h 124"/>
              <a:gd name="T74" fmla="*/ 2147483647 w 232"/>
              <a:gd name="T75" fmla="*/ 2147483647 h 124"/>
              <a:gd name="T76" fmla="*/ 2147483647 w 232"/>
              <a:gd name="T77" fmla="*/ 2147483647 h 124"/>
              <a:gd name="T78" fmla="*/ 2147483647 w 232"/>
              <a:gd name="T79" fmla="*/ 2147483647 h 124"/>
              <a:gd name="T80" fmla="*/ 2147483647 w 232"/>
              <a:gd name="T81" fmla="*/ 2147483647 h 124"/>
              <a:gd name="T82" fmla="*/ 2147483647 w 232"/>
              <a:gd name="T83" fmla="*/ 2147483647 h 124"/>
              <a:gd name="T84" fmla="*/ 2147483647 w 232"/>
              <a:gd name="T85" fmla="*/ 2147483647 h 1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32"/>
              <a:gd name="T130" fmla="*/ 0 h 124"/>
              <a:gd name="T131" fmla="*/ 232 w 232"/>
              <a:gd name="T132" fmla="*/ 124 h 1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32" h="124">
                <a:moveTo>
                  <a:pt x="188" y="90"/>
                </a:moveTo>
                <a:lnTo>
                  <a:pt x="188" y="90"/>
                </a:lnTo>
                <a:lnTo>
                  <a:pt x="176" y="84"/>
                </a:lnTo>
                <a:lnTo>
                  <a:pt x="162" y="78"/>
                </a:lnTo>
                <a:lnTo>
                  <a:pt x="149" y="76"/>
                </a:lnTo>
                <a:lnTo>
                  <a:pt x="135" y="76"/>
                </a:lnTo>
                <a:lnTo>
                  <a:pt x="166" y="59"/>
                </a:lnTo>
                <a:lnTo>
                  <a:pt x="182" y="49"/>
                </a:lnTo>
                <a:lnTo>
                  <a:pt x="199" y="35"/>
                </a:lnTo>
                <a:lnTo>
                  <a:pt x="203" y="59"/>
                </a:lnTo>
                <a:lnTo>
                  <a:pt x="232" y="0"/>
                </a:lnTo>
                <a:lnTo>
                  <a:pt x="172" y="22"/>
                </a:lnTo>
                <a:lnTo>
                  <a:pt x="191" y="28"/>
                </a:lnTo>
                <a:lnTo>
                  <a:pt x="174" y="41"/>
                </a:lnTo>
                <a:lnTo>
                  <a:pt x="156" y="53"/>
                </a:lnTo>
                <a:lnTo>
                  <a:pt x="139" y="62"/>
                </a:lnTo>
                <a:lnTo>
                  <a:pt x="122" y="70"/>
                </a:lnTo>
                <a:lnTo>
                  <a:pt x="91" y="82"/>
                </a:lnTo>
                <a:lnTo>
                  <a:pt x="62" y="88"/>
                </a:lnTo>
                <a:lnTo>
                  <a:pt x="36" y="92"/>
                </a:lnTo>
                <a:lnTo>
                  <a:pt x="17" y="92"/>
                </a:lnTo>
                <a:lnTo>
                  <a:pt x="0" y="90"/>
                </a:lnTo>
                <a:lnTo>
                  <a:pt x="0" y="99"/>
                </a:lnTo>
                <a:lnTo>
                  <a:pt x="7" y="101"/>
                </a:lnTo>
                <a:lnTo>
                  <a:pt x="27" y="101"/>
                </a:lnTo>
                <a:lnTo>
                  <a:pt x="56" y="99"/>
                </a:lnTo>
                <a:lnTo>
                  <a:pt x="73" y="95"/>
                </a:lnTo>
                <a:lnTo>
                  <a:pt x="93" y="92"/>
                </a:lnTo>
                <a:lnTo>
                  <a:pt x="93" y="93"/>
                </a:lnTo>
                <a:lnTo>
                  <a:pt x="102" y="90"/>
                </a:lnTo>
                <a:lnTo>
                  <a:pt x="124" y="86"/>
                </a:lnTo>
                <a:lnTo>
                  <a:pt x="137" y="86"/>
                </a:lnTo>
                <a:lnTo>
                  <a:pt x="153" y="88"/>
                </a:lnTo>
                <a:lnTo>
                  <a:pt x="168" y="92"/>
                </a:lnTo>
                <a:lnTo>
                  <a:pt x="182" y="97"/>
                </a:lnTo>
                <a:lnTo>
                  <a:pt x="160" y="105"/>
                </a:lnTo>
                <a:lnTo>
                  <a:pt x="222" y="124"/>
                </a:lnTo>
                <a:lnTo>
                  <a:pt x="191" y="68"/>
                </a:lnTo>
                <a:lnTo>
                  <a:pt x="188" y="9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8ED8F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Freeform 13"/>
          <p:cNvSpPr>
            <a:spLocks/>
          </p:cNvSpPr>
          <p:nvPr/>
        </p:nvSpPr>
        <p:spPr bwMode="auto">
          <a:xfrm>
            <a:off x="7416800" y="2670175"/>
            <a:ext cx="198438" cy="685800"/>
          </a:xfrm>
          <a:custGeom>
            <a:avLst/>
            <a:gdLst>
              <a:gd name="T0" fmla="*/ 2147483647 w 114"/>
              <a:gd name="T1" fmla="*/ 2147483647 h 393"/>
              <a:gd name="T2" fmla="*/ 2147483647 w 114"/>
              <a:gd name="T3" fmla="*/ 2147483647 h 393"/>
              <a:gd name="T4" fmla="*/ 2147483647 w 114"/>
              <a:gd name="T5" fmla="*/ 2147483647 h 393"/>
              <a:gd name="T6" fmla="*/ 2147483647 w 114"/>
              <a:gd name="T7" fmla="*/ 2147483647 h 393"/>
              <a:gd name="T8" fmla="*/ 2147483647 w 114"/>
              <a:gd name="T9" fmla="*/ 0 h 393"/>
              <a:gd name="T10" fmla="*/ 2147483647 w 114"/>
              <a:gd name="T11" fmla="*/ 2147483647 h 393"/>
              <a:gd name="T12" fmla="*/ 2147483647 w 114"/>
              <a:gd name="T13" fmla="*/ 2147483647 h 393"/>
              <a:gd name="T14" fmla="*/ 2147483647 w 114"/>
              <a:gd name="T15" fmla="*/ 2147483647 h 393"/>
              <a:gd name="T16" fmla="*/ 2147483647 w 114"/>
              <a:gd name="T17" fmla="*/ 2147483647 h 393"/>
              <a:gd name="T18" fmla="*/ 2147483647 w 114"/>
              <a:gd name="T19" fmla="*/ 2147483647 h 393"/>
              <a:gd name="T20" fmla="*/ 2147483647 w 114"/>
              <a:gd name="T21" fmla="*/ 2147483647 h 393"/>
              <a:gd name="T22" fmla="*/ 2147483647 w 114"/>
              <a:gd name="T23" fmla="*/ 2147483647 h 393"/>
              <a:gd name="T24" fmla="*/ 2147483647 w 114"/>
              <a:gd name="T25" fmla="*/ 2147483647 h 393"/>
              <a:gd name="T26" fmla="*/ 2147483647 w 114"/>
              <a:gd name="T27" fmla="*/ 2147483647 h 393"/>
              <a:gd name="T28" fmla="*/ 2147483647 w 114"/>
              <a:gd name="T29" fmla="*/ 2147483647 h 393"/>
              <a:gd name="T30" fmla="*/ 2147483647 w 114"/>
              <a:gd name="T31" fmla="*/ 2147483647 h 393"/>
              <a:gd name="T32" fmla="*/ 2147483647 w 114"/>
              <a:gd name="T33" fmla="*/ 2147483647 h 393"/>
              <a:gd name="T34" fmla="*/ 2147483647 w 114"/>
              <a:gd name="T35" fmla="*/ 2147483647 h 393"/>
              <a:gd name="T36" fmla="*/ 2147483647 w 114"/>
              <a:gd name="T37" fmla="*/ 2147483647 h 393"/>
              <a:gd name="T38" fmla="*/ 2147483647 w 114"/>
              <a:gd name="T39" fmla="*/ 2147483647 h 393"/>
              <a:gd name="T40" fmla="*/ 2147483647 w 114"/>
              <a:gd name="T41" fmla="*/ 2147483647 h 393"/>
              <a:gd name="T42" fmla="*/ 0 w 114"/>
              <a:gd name="T43" fmla="*/ 2147483647 h 393"/>
              <a:gd name="T44" fmla="*/ 2147483647 w 114"/>
              <a:gd name="T45" fmla="*/ 2147483647 h 393"/>
              <a:gd name="T46" fmla="*/ 2147483647 w 114"/>
              <a:gd name="T47" fmla="*/ 2147483647 h 393"/>
              <a:gd name="T48" fmla="*/ 2147483647 w 114"/>
              <a:gd name="T49" fmla="*/ 2147483647 h 393"/>
              <a:gd name="T50" fmla="*/ 2147483647 w 114"/>
              <a:gd name="T51" fmla="*/ 2147483647 h 393"/>
              <a:gd name="T52" fmla="*/ 2147483647 w 114"/>
              <a:gd name="T53" fmla="*/ 2147483647 h 393"/>
              <a:gd name="T54" fmla="*/ 2147483647 w 114"/>
              <a:gd name="T55" fmla="*/ 2147483647 h 393"/>
              <a:gd name="T56" fmla="*/ 2147483647 w 114"/>
              <a:gd name="T57" fmla="*/ 2147483647 h 393"/>
              <a:gd name="T58" fmla="*/ 2147483647 w 114"/>
              <a:gd name="T59" fmla="*/ 2147483647 h 393"/>
              <a:gd name="T60" fmla="*/ 2147483647 w 114"/>
              <a:gd name="T61" fmla="*/ 2147483647 h 393"/>
              <a:gd name="T62" fmla="*/ 2147483647 w 114"/>
              <a:gd name="T63" fmla="*/ 2147483647 h 393"/>
              <a:gd name="T64" fmla="*/ 2147483647 w 114"/>
              <a:gd name="T65" fmla="*/ 2147483647 h 393"/>
              <a:gd name="T66" fmla="*/ 2147483647 w 114"/>
              <a:gd name="T67" fmla="*/ 2147483647 h 393"/>
              <a:gd name="T68" fmla="*/ 2147483647 w 114"/>
              <a:gd name="T69" fmla="*/ 2147483647 h 393"/>
              <a:gd name="T70" fmla="*/ 2147483647 w 114"/>
              <a:gd name="T71" fmla="*/ 2147483647 h 393"/>
              <a:gd name="T72" fmla="*/ 2147483647 w 114"/>
              <a:gd name="T73" fmla="*/ 2147483647 h 39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14"/>
              <a:gd name="T112" fmla="*/ 0 h 393"/>
              <a:gd name="T113" fmla="*/ 114 w 114"/>
              <a:gd name="T114" fmla="*/ 393 h 39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14" h="393">
                <a:moveTo>
                  <a:pt x="103" y="66"/>
                </a:moveTo>
                <a:lnTo>
                  <a:pt x="103" y="66"/>
                </a:lnTo>
                <a:lnTo>
                  <a:pt x="97" y="54"/>
                </a:lnTo>
                <a:lnTo>
                  <a:pt x="91" y="43"/>
                </a:lnTo>
                <a:lnTo>
                  <a:pt x="83" y="33"/>
                </a:lnTo>
                <a:lnTo>
                  <a:pt x="73" y="25"/>
                </a:lnTo>
                <a:lnTo>
                  <a:pt x="64" y="17"/>
                </a:lnTo>
                <a:lnTo>
                  <a:pt x="54" y="10"/>
                </a:lnTo>
                <a:lnTo>
                  <a:pt x="42" y="4"/>
                </a:lnTo>
                <a:lnTo>
                  <a:pt x="29" y="0"/>
                </a:lnTo>
                <a:lnTo>
                  <a:pt x="27" y="10"/>
                </a:lnTo>
                <a:lnTo>
                  <a:pt x="39" y="13"/>
                </a:lnTo>
                <a:lnTo>
                  <a:pt x="48" y="19"/>
                </a:lnTo>
                <a:lnTo>
                  <a:pt x="58" y="25"/>
                </a:lnTo>
                <a:lnTo>
                  <a:pt x="68" y="33"/>
                </a:lnTo>
                <a:lnTo>
                  <a:pt x="75" y="41"/>
                </a:lnTo>
                <a:lnTo>
                  <a:pt x="81" y="48"/>
                </a:lnTo>
                <a:lnTo>
                  <a:pt x="89" y="58"/>
                </a:lnTo>
                <a:lnTo>
                  <a:pt x="93" y="70"/>
                </a:lnTo>
                <a:lnTo>
                  <a:pt x="99" y="87"/>
                </a:lnTo>
                <a:lnTo>
                  <a:pt x="103" y="106"/>
                </a:lnTo>
                <a:lnTo>
                  <a:pt x="104" y="128"/>
                </a:lnTo>
                <a:lnTo>
                  <a:pt x="104" y="149"/>
                </a:lnTo>
                <a:lnTo>
                  <a:pt x="103" y="170"/>
                </a:lnTo>
                <a:lnTo>
                  <a:pt x="99" y="192"/>
                </a:lnTo>
                <a:lnTo>
                  <a:pt x="89" y="234"/>
                </a:lnTo>
                <a:lnTo>
                  <a:pt x="73" y="283"/>
                </a:lnTo>
                <a:lnTo>
                  <a:pt x="77" y="256"/>
                </a:lnTo>
                <a:lnTo>
                  <a:pt x="77" y="230"/>
                </a:lnTo>
                <a:lnTo>
                  <a:pt x="77" y="217"/>
                </a:lnTo>
                <a:lnTo>
                  <a:pt x="75" y="205"/>
                </a:lnTo>
                <a:lnTo>
                  <a:pt x="72" y="194"/>
                </a:lnTo>
                <a:lnTo>
                  <a:pt x="66" y="182"/>
                </a:lnTo>
                <a:lnTo>
                  <a:pt x="54" y="168"/>
                </a:lnTo>
                <a:lnTo>
                  <a:pt x="41" y="157"/>
                </a:lnTo>
                <a:lnTo>
                  <a:pt x="23" y="149"/>
                </a:lnTo>
                <a:lnTo>
                  <a:pt x="2" y="143"/>
                </a:lnTo>
                <a:lnTo>
                  <a:pt x="0" y="153"/>
                </a:lnTo>
                <a:lnTo>
                  <a:pt x="19" y="159"/>
                </a:lnTo>
                <a:lnTo>
                  <a:pt x="35" y="165"/>
                </a:lnTo>
                <a:lnTo>
                  <a:pt x="46" y="176"/>
                </a:lnTo>
                <a:lnTo>
                  <a:pt x="56" y="188"/>
                </a:lnTo>
                <a:lnTo>
                  <a:pt x="62" y="196"/>
                </a:lnTo>
                <a:lnTo>
                  <a:pt x="64" y="203"/>
                </a:lnTo>
                <a:lnTo>
                  <a:pt x="68" y="223"/>
                </a:lnTo>
                <a:lnTo>
                  <a:pt x="68" y="242"/>
                </a:lnTo>
                <a:lnTo>
                  <a:pt x="66" y="261"/>
                </a:lnTo>
                <a:lnTo>
                  <a:pt x="64" y="283"/>
                </a:lnTo>
                <a:lnTo>
                  <a:pt x="58" y="302"/>
                </a:lnTo>
                <a:lnTo>
                  <a:pt x="48" y="337"/>
                </a:lnTo>
                <a:lnTo>
                  <a:pt x="46" y="345"/>
                </a:lnTo>
                <a:lnTo>
                  <a:pt x="31" y="329"/>
                </a:lnTo>
                <a:lnTo>
                  <a:pt x="39" y="393"/>
                </a:lnTo>
                <a:lnTo>
                  <a:pt x="75" y="341"/>
                </a:lnTo>
                <a:lnTo>
                  <a:pt x="58" y="347"/>
                </a:lnTo>
                <a:lnTo>
                  <a:pt x="68" y="325"/>
                </a:lnTo>
                <a:lnTo>
                  <a:pt x="79" y="296"/>
                </a:lnTo>
                <a:lnTo>
                  <a:pt x="91" y="261"/>
                </a:lnTo>
                <a:lnTo>
                  <a:pt x="103" y="223"/>
                </a:lnTo>
                <a:lnTo>
                  <a:pt x="110" y="182"/>
                </a:lnTo>
                <a:lnTo>
                  <a:pt x="112" y="163"/>
                </a:lnTo>
                <a:lnTo>
                  <a:pt x="114" y="141"/>
                </a:lnTo>
                <a:lnTo>
                  <a:pt x="114" y="122"/>
                </a:lnTo>
                <a:lnTo>
                  <a:pt x="112" y="103"/>
                </a:lnTo>
                <a:lnTo>
                  <a:pt x="108" y="83"/>
                </a:lnTo>
                <a:lnTo>
                  <a:pt x="103" y="6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8ED8F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Text Box 162"/>
          <p:cNvSpPr txBox="1">
            <a:spLocks noChangeArrowheads="1"/>
          </p:cNvSpPr>
          <p:nvPr/>
        </p:nvSpPr>
        <p:spPr bwMode="auto">
          <a:xfrm>
            <a:off x="206375" y="5321300"/>
            <a:ext cx="2476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(a)</a:t>
            </a:r>
          </a:p>
        </p:txBody>
      </p:sp>
      <p:sp>
        <p:nvSpPr>
          <p:cNvPr id="30728" name="Text Box 163"/>
          <p:cNvSpPr txBox="1">
            <a:spLocks noChangeArrowheads="1"/>
          </p:cNvSpPr>
          <p:nvPr/>
        </p:nvSpPr>
        <p:spPr bwMode="auto">
          <a:xfrm>
            <a:off x="5353050" y="5349875"/>
            <a:ext cx="2555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(b)</a:t>
            </a:r>
          </a:p>
        </p:txBody>
      </p:sp>
      <p:sp>
        <p:nvSpPr>
          <p:cNvPr id="30729" name="Text Box 164"/>
          <p:cNvSpPr txBox="1">
            <a:spLocks noChangeArrowheads="1"/>
          </p:cNvSpPr>
          <p:nvPr/>
        </p:nvSpPr>
        <p:spPr bwMode="auto">
          <a:xfrm>
            <a:off x="3089275" y="1038225"/>
            <a:ext cx="860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Frontal bone</a:t>
            </a:r>
          </a:p>
        </p:txBody>
      </p:sp>
      <p:sp>
        <p:nvSpPr>
          <p:cNvPr id="30730" name="Text Box 165"/>
          <p:cNvSpPr txBox="1">
            <a:spLocks noChangeArrowheads="1"/>
          </p:cNvSpPr>
          <p:nvPr/>
        </p:nvSpPr>
        <p:spPr bwMode="auto">
          <a:xfrm>
            <a:off x="3078163" y="4826000"/>
            <a:ext cx="94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Inferior rectus</a:t>
            </a:r>
          </a:p>
          <a:p>
            <a:pPr eaLnBrk="1" hangingPunct="1"/>
            <a:r>
              <a:rPr lang="en-US" altLang="en-US" sz="1000" b="1"/>
              <a:t>muscle</a:t>
            </a:r>
          </a:p>
        </p:txBody>
      </p:sp>
      <p:sp>
        <p:nvSpPr>
          <p:cNvPr id="30731" name="Text Box 166"/>
          <p:cNvSpPr txBox="1">
            <a:spLocks noChangeArrowheads="1"/>
          </p:cNvSpPr>
          <p:nvPr/>
        </p:nvSpPr>
        <p:spPr bwMode="auto">
          <a:xfrm>
            <a:off x="8539163" y="4784725"/>
            <a:ext cx="49371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Nostril</a:t>
            </a:r>
          </a:p>
        </p:txBody>
      </p:sp>
      <p:sp>
        <p:nvSpPr>
          <p:cNvPr id="30732" name="Text Box 167"/>
          <p:cNvSpPr txBox="1">
            <a:spLocks noChangeArrowheads="1"/>
          </p:cNvSpPr>
          <p:nvPr/>
        </p:nvSpPr>
        <p:spPr bwMode="auto">
          <a:xfrm>
            <a:off x="8529638" y="1711325"/>
            <a:ext cx="611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Lacrimal</a:t>
            </a:r>
          </a:p>
          <a:p>
            <a:pPr eaLnBrk="1" hangingPunct="1"/>
            <a:r>
              <a:rPr lang="en-US" altLang="en-US" sz="1000" b="1"/>
              <a:t>gland</a:t>
            </a:r>
          </a:p>
        </p:txBody>
      </p:sp>
      <p:sp>
        <p:nvSpPr>
          <p:cNvPr id="30733" name="Text Box 168"/>
          <p:cNvSpPr txBox="1">
            <a:spLocks noChangeArrowheads="1"/>
          </p:cNvSpPr>
          <p:nvPr/>
        </p:nvSpPr>
        <p:spPr bwMode="auto">
          <a:xfrm>
            <a:off x="8529638" y="2182813"/>
            <a:ext cx="444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Ducts</a:t>
            </a:r>
          </a:p>
        </p:txBody>
      </p:sp>
      <p:sp>
        <p:nvSpPr>
          <p:cNvPr id="30734" name="Text Box 169"/>
          <p:cNvSpPr txBox="1">
            <a:spLocks noChangeArrowheads="1"/>
          </p:cNvSpPr>
          <p:nvPr/>
        </p:nvSpPr>
        <p:spPr bwMode="auto">
          <a:xfrm>
            <a:off x="8539163" y="2735263"/>
            <a:ext cx="611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Lacrimal</a:t>
            </a:r>
          </a:p>
          <a:p>
            <a:pPr eaLnBrk="1" hangingPunct="1"/>
            <a:r>
              <a:rPr lang="en-US" altLang="en-US" sz="1000" b="1"/>
              <a:t>sac</a:t>
            </a:r>
          </a:p>
        </p:txBody>
      </p:sp>
      <p:sp>
        <p:nvSpPr>
          <p:cNvPr id="30735" name="Text Box 170"/>
          <p:cNvSpPr txBox="1">
            <a:spLocks noChangeArrowheads="1"/>
          </p:cNvSpPr>
          <p:nvPr/>
        </p:nvSpPr>
        <p:spPr bwMode="auto">
          <a:xfrm>
            <a:off x="8516938" y="4016375"/>
            <a:ext cx="5699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Inferior</a:t>
            </a:r>
          </a:p>
          <a:p>
            <a:pPr eaLnBrk="1" hangingPunct="1"/>
            <a:r>
              <a:rPr lang="en-US" altLang="en-US" sz="1000" b="1"/>
              <a:t>meatus</a:t>
            </a:r>
          </a:p>
          <a:p>
            <a:pPr eaLnBrk="1" hangingPunct="1"/>
            <a:r>
              <a:rPr lang="en-US" altLang="en-US" sz="1000" b="1"/>
              <a:t>of nasal</a:t>
            </a:r>
          </a:p>
          <a:p>
            <a:pPr eaLnBrk="1" hangingPunct="1"/>
            <a:r>
              <a:rPr lang="en-US" altLang="en-US" sz="1000" b="1"/>
              <a:t>cavity</a:t>
            </a:r>
          </a:p>
        </p:txBody>
      </p:sp>
      <p:sp>
        <p:nvSpPr>
          <p:cNvPr id="30736" name="Text Box 171"/>
          <p:cNvSpPr txBox="1">
            <a:spLocks noChangeArrowheads="1"/>
          </p:cNvSpPr>
          <p:nvPr/>
        </p:nvSpPr>
        <p:spPr bwMode="auto">
          <a:xfrm>
            <a:off x="5353050" y="4149725"/>
            <a:ext cx="877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Nasolacrimal</a:t>
            </a:r>
          </a:p>
          <a:p>
            <a:pPr eaLnBrk="1" hangingPunct="1"/>
            <a:r>
              <a:rPr lang="en-US" altLang="en-US" sz="1000" b="1"/>
              <a:t>duct</a:t>
            </a:r>
          </a:p>
        </p:txBody>
      </p:sp>
      <p:sp>
        <p:nvSpPr>
          <p:cNvPr id="30737" name="Text Box 172"/>
          <p:cNvSpPr txBox="1">
            <a:spLocks noChangeArrowheads="1"/>
          </p:cNvSpPr>
          <p:nvPr/>
        </p:nvSpPr>
        <p:spPr bwMode="auto">
          <a:xfrm>
            <a:off x="5353050" y="3217863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Lacrimal</a:t>
            </a:r>
          </a:p>
          <a:p>
            <a:pPr eaLnBrk="1" hangingPunct="1"/>
            <a:r>
              <a:rPr lang="en-US" altLang="en-US" sz="1000" b="1"/>
              <a:t>punctum</a:t>
            </a:r>
          </a:p>
        </p:txBody>
      </p:sp>
      <p:sp>
        <p:nvSpPr>
          <p:cNvPr id="30738" name="Text Box 173"/>
          <p:cNvSpPr txBox="1">
            <a:spLocks noChangeArrowheads="1"/>
          </p:cNvSpPr>
          <p:nvPr/>
        </p:nvSpPr>
        <p:spPr bwMode="auto">
          <a:xfrm>
            <a:off x="5353050" y="3678238"/>
            <a:ext cx="779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Lacrimal</a:t>
            </a:r>
          </a:p>
          <a:p>
            <a:pPr eaLnBrk="1" hangingPunct="1"/>
            <a:r>
              <a:rPr lang="en-US" altLang="en-US" sz="1000" b="1"/>
              <a:t>canaliculus</a:t>
            </a:r>
          </a:p>
        </p:txBody>
      </p:sp>
      <p:sp>
        <p:nvSpPr>
          <p:cNvPr id="30739" name="Text Box 174"/>
          <p:cNvSpPr txBox="1">
            <a:spLocks noChangeArrowheads="1"/>
          </p:cNvSpPr>
          <p:nvPr/>
        </p:nvSpPr>
        <p:spPr bwMode="auto">
          <a:xfrm>
            <a:off x="3082925" y="4386263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Lateral rectus</a:t>
            </a:r>
          </a:p>
          <a:p>
            <a:pPr eaLnBrk="1" hangingPunct="1"/>
            <a:r>
              <a:rPr lang="en-US" altLang="en-US" sz="1000" b="1"/>
              <a:t>muscle</a:t>
            </a:r>
          </a:p>
        </p:txBody>
      </p:sp>
      <p:sp>
        <p:nvSpPr>
          <p:cNvPr id="30740" name="Text Box 175"/>
          <p:cNvSpPr txBox="1">
            <a:spLocks noChangeArrowheads="1"/>
          </p:cNvSpPr>
          <p:nvPr/>
        </p:nvSpPr>
        <p:spPr bwMode="auto">
          <a:xfrm>
            <a:off x="3078163" y="3794125"/>
            <a:ext cx="8175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Conjunctiva</a:t>
            </a:r>
          </a:p>
        </p:txBody>
      </p:sp>
      <p:sp>
        <p:nvSpPr>
          <p:cNvPr id="30741" name="Text Box 176"/>
          <p:cNvSpPr txBox="1">
            <a:spLocks noChangeArrowheads="1"/>
          </p:cNvSpPr>
          <p:nvPr/>
        </p:nvSpPr>
        <p:spPr bwMode="auto">
          <a:xfrm>
            <a:off x="3078163" y="1268413"/>
            <a:ext cx="1181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Levator palpebrae</a:t>
            </a:r>
          </a:p>
          <a:p>
            <a:pPr eaLnBrk="1" hangingPunct="1"/>
            <a:r>
              <a:rPr lang="en-US" altLang="en-US" sz="1000" b="1"/>
              <a:t>superioris muscle</a:t>
            </a:r>
          </a:p>
        </p:txBody>
      </p:sp>
      <p:sp>
        <p:nvSpPr>
          <p:cNvPr id="30742" name="Text Box 177"/>
          <p:cNvSpPr txBox="1">
            <a:spLocks noChangeArrowheads="1"/>
          </p:cNvSpPr>
          <p:nvPr/>
        </p:nvSpPr>
        <p:spPr bwMode="auto">
          <a:xfrm>
            <a:off x="3078163" y="1660525"/>
            <a:ext cx="857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Orbicularis</a:t>
            </a:r>
          </a:p>
          <a:p>
            <a:pPr eaLnBrk="1" hangingPunct="1"/>
            <a:r>
              <a:rPr lang="en-US" altLang="en-US" sz="1000" b="1"/>
              <a:t>oculi muscle</a:t>
            </a:r>
          </a:p>
        </p:txBody>
      </p:sp>
      <p:sp>
        <p:nvSpPr>
          <p:cNvPr id="30743" name="Text Box 178"/>
          <p:cNvSpPr txBox="1">
            <a:spLocks noChangeArrowheads="1"/>
          </p:cNvSpPr>
          <p:nvPr/>
        </p:nvSpPr>
        <p:spPr bwMode="auto">
          <a:xfrm>
            <a:off x="3089275" y="3121025"/>
            <a:ext cx="528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Cornea</a:t>
            </a:r>
          </a:p>
        </p:txBody>
      </p:sp>
      <p:sp>
        <p:nvSpPr>
          <p:cNvPr id="30744" name="Text Box 180"/>
          <p:cNvSpPr txBox="1">
            <a:spLocks noChangeArrowheads="1"/>
          </p:cNvSpPr>
          <p:nvPr/>
        </p:nvSpPr>
        <p:spPr bwMode="auto">
          <a:xfrm>
            <a:off x="3078163" y="2019300"/>
            <a:ext cx="102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Superior rectus</a:t>
            </a:r>
          </a:p>
          <a:p>
            <a:pPr eaLnBrk="1" hangingPunct="1"/>
            <a:r>
              <a:rPr lang="en-US" altLang="en-US" sz="1000" b="1"/>
              <a:t>muscle</a:t>
            </a:r>
          </a:p>
        </p:txBody>
      </p:sp>
      <p:sp>
        <p:nvSpPr>
          <p:cNvPr id="30745" name="Text Box 181"/>
          <p:cNvSpPr txBox="1">
            <a:spLocks noChangeArrowheads="1"/>
          </p:cNvSpPr>
          <p:nvPr/>
        </p:nvSpPr>
        <p:spPr bwMode="auto">
          <a:xfrm>
            <a:off x="3078163" y="2417763"/>
            <a:ext cx="7937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Tarsal plate</a:t>
            </a:r>
          </a:p>
        </p:txBody>
      </p:sp>
      <p:sp>
        <p:nvSpPr>
          <p:cNvPr id="30746" name="Text Box 183"/>
          <p:cNvSpPr txBox="1">
            <a:spLocks noChangeArrowheads="1"/>
          </p:cNvSpPr>
          <p:nvPr/>
        </p:nvSpPr>
        <p:spPr bwMode="auto">
          <a:xfrm>
            <a:off x="3078163" y="2643188"/>
            <a:ext cx="9064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Tarsal glands</a:t>
            </a:r>
          </a:p>
        </p:txBody>
      </p:sp>
      <p:sp>
        <p:nvSpPr>
          <p:cNvPr id="30747" name="Rectangle 5"/>
          <p:cNvSpPr>
            <a:spLocks noChangeArrowheads="1"/>
          </p:cNvSpPr>
          <p:nvPr/>
        </p:nvSpPr>
        <p:spPr bwMode="auto">
          <a:xfrm>
            <a:off x="690563" y="631825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0748" name="Rectangle 7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16.23</a:t>
            </a:r>
          </a:p>
        </p:txBody>
      </p:sp>
      <p:sp>
        <p:nvSpPr>
          <p:cNvPr id="30749" name="Freeform 42"/>
          <p:cNvSpPr>
            <a:spLocks/>
          </p:cNvSpPr>
          <p:nvPr/>
        </p:nvSpPr>
        <p:spPr bwMode="auto">
          <a:xfrm>
            <a:off x="6108700" y="1801813"/>
            <a:ext cx="2386013" cy="263525"/>
          </a:xfrm>
          <a:custGeom>
            <a:avLst/>
            <a:gdLst>
              <a:gd name="T0" fmla="*/ 2147483647 w 1368"/>
              <a:gd name="T1" fmla="*/ 0 h 151"/>
              <a:gd name="T2" fmla="*/ 2147483647 w 1368"/>
              <a:gd name="T3" fmla="*/ 0 h 151"/>
              <a:gd name="T4" fmla="*/ 0 w 1368"/>
              <a:gd name="T5" fmla="*/ 2147483647 h 151"/>
              <a:gd name="T6" fmla="*/ 0 60000 65536"/>
              <a:gd name="T7" fmla="*/ 0 60000 65536"/>
              <a:gd name="T8" fmla="*/ 0 60000 65536"/>
              <a:gd name="T9" fmla="*/ 0 w 1368"/>
              <a:gd name="T10" fmla="*/ 0 h 151"/>
              <a:gd name="T11" fmla="*/ 1368 w 1368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8" h="151">
                <a:moveTo>
                  <a:pt x="1368" y="0"/>
                </a:moveTo>
                <a:lnTo>
                  <a:pt x="864" y="0"/>
                </a:lnTo>
                <a:lnTo>
                  <a:pt x="0" y="151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0" name="Line 43"/>
          <p:cNvSpPr>
            <a:spLocks noChangeShapeType="1"/>
          </p:cNvSpPr>
          <p:nvPr/>
        </p:nvSpPr>
        <p:spPr bwMode="auto">
          <a:xfrm flipH="1">
            <a:off x="6342063" y="2268538"/>
            <a:ext cx="2152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1" name="Line 44"/>
          <p:cNvSpPr>
            <a:spLocks noChangeShapeType="1"/>
          </p:cNvSpPr>
          <p:nvPr/>
        </p:nvSpPr>
        <p:spPr bwMode="auto">
          <a:xfrm>
            <a:off x="7689850" y="2814638"/>
            <a:ext cx="8112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2" name="Freeform 45"/>
          <p:cNvSpPr>
            <a:spLocks/>
          </p:cNvSpPr>
          <p:nvPr/>
        </p:nvSpPr>
        <p:spPr bwMode="auto">
          <a:xfrm>
            <a:off x="5924550" y="2914650"/>
            <a:ext cx="1365250" cy="836613"/>
          </a:xfrm>
          <a:custGeom>
            <a:avLst/>
            <a:gdLst>
              <a:gd name="T0" fmla="*/ 2147483647 w 783"/>
              <a:gd name="T1" fmla="*/ 0 h 480"/>
              <a:gd name="T2" fmla="*/ 2147483647 w 783"/>
              <a:gd name="T3" fmla="*/ 2147483647 h 480"/>
              <a:gd name="T4" fmla="*/ 0 w 783"/>
              <a:gd name="T5" fmla="*/ 2147483647 h 480"/>
              <a:gd name="T6" fmla="*/ 0 60000 65536"/>
              <a:gd name="T7" fmla="*/ 0 60000 65536"/>
              <a:gd name="T8" fmla="*/ 0 60000 65536"/>
              <a:gd name="T9" fmla="*/ 0 w 783"/>
              <a:gd name="T10" fmla="*/ 0 h 480"/>
              <a:gd name="T11" fmla="*/ 783 w 783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3" h="480">
                <a:moveTo>
                  <a:pt x="783" y="0"/>
                </a:moveTo>
                <a:lnTo>
                  <a:pt x="345" y="480"/>
                </a:lnTo>
                <a:lnTo>
                  <a:pt x="0" y="48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3" name="Line 46"/>
          <p:cNvSpPr>
            <a:spLocks noChangeShapeType="1"/>
          </p:cNvSpPr>
          <p:nvPr/>
        </p:nvSpPr>
        <p:spPr bwMode="auto">
          <a:xfrm flipH="1">
            <a:off x="7485063" y="4083050"/>
            <a:ext cx="9350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4" name="Freeform 48"/>
          <p:cNvSpPr>
            <a:spLocks/>
          </p:cNvSpPr>
          <p:nvPr/>
        </p:nvSpPr>
        <p:spPr bwMode="auto">
          <a:xfrm>
            <a:off x="7612063" y="4654550"/>
            <a:ext cx="882650" cy="207963"/>
          </a:xfrm>
          <a:custGeom>
            <a:avLst/>
            <a:gdLst>
              <a:gd name="T0" fmla="*/ 2147483647 w 506"/>
              <a:gd name="T1" fmla="*/ 2147483647 h 119"/>
              <a:gd name="T2" fmla="*/ 2147483647 w 506"/>
              <a:gd name="T3" fmla="*/ 2147483647 h 119"/>
              <a:gd name="T4" fmla="*/ 0 w 506"/>
              <a:gd name="T5" fmla="*/ 0 h 119"/>
              <a:gd name="T6" fmla="*/ 0 60000 65536"/>
              <a:gd name="T7" fmla="*/ 0 60000 65536"/>
              <a:gd name="T8" fmla="*/ 0 60000 65536"/>
              <a:gd name="T9" fmla="*/ 0 w 506"/>
              <a:gd name="T10" fmla="*/ 0 h 119"/>
              <a:gd name="T11" fmla="*/ 506 w 506"/>
              <a:gd name="T12" fmla="*/ 119 h 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6" h="119">
                <a:moveTo>
                  <a:pt x="506" y="119"/>
                </a:moveTo>
                <a:lnTo>
                  <a:pt x="246" y="11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5" name="Freeform 49"/>
          <p:cNvSpPr>
            <a:spLocks/>
          </p:cNvSpPr>
          <p:nvPr/>
        </p:nvSpPr>
        <p:spPr bwMode="auto">
          <a:xfrm>
            <a:off x="6199188" y="3541713"/>
            <a:ext cx="1239837" cy="669925"/>
          </a:xfrm>
          <a:custGeom>
            <a:avLst/>
            <a:gdLst>
              <a:gd name="T0" fmla="*/ 0 w 711"/>
              <a:gd name="T1" fmla="*/ 2147483647 h 384"/>
              <a:gd name="T2" fmla="*/ 2147483647 w 711"/>
              <a:gd name="T3" fmla="*/ 2147483647 h 384"/>
              <a:gd name="T4" fmla="*/ 2147483647 w 711"/>
              <a:gd name="T5" fmla="*/ 0 h 384"/>
              <a:gd name="T6" fmla="*/ 0 60000 65536"/>
              <a:gd name="T7" fmla="*/ 0 60000 65536"/>
              <a:gd name="T8" fmla="*/ 0 60000 65536"/>
              <a:gd name="T9" fmla="*/ 0 w 711"/>
              <a:gd name="T10" fmla="*/ 0 h 384"/>
              <a:gd name="T11" fmla="*/ 711 w 711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1" h="384">
                <a:moveTo>
                  <a:pt x="0" y="382"/>
                </a:moveTo>
                <a:lnTo>
                  <a:pt x="188" y="384"/>
                </a:lnTo>
                <a:lnTo>
                  <a:pt x="711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6" name="Freeform 50"/>
          <p:cNvSpPr>
            <a:spLocks/>
          </p:cNvSpPr>
          <p:nvPr/>
        </p:nvSpPr>
        <p:spPr bwMode="auto">
          <a:xfrm>
            <a:off x="5921375" y="2855913"/>
            <a:ext cx="1143000" cy="425450"/>
          </a:xfrm>
          <a:custGeom>
            <a:avLst/>
            <a:gdLst>
              <a:gd name="T0" fmla="*/ 0 w 655"/>
              <a:gd name="T1" fmla="*/ 2147483647 h 244"/>
              <a:gd name="T2" fmla="*/ 2147483647 w 655"/>
              <a:gd name="T3" fmla="*/ 2147483647 h 244"/>
              <a:gd name="T4" fmla="*/ 2147483647 w 655"/>
              <a:gd name="T5" fmla="*/ 0 h 244"/>
              <a:gd name="T6" fmla="*/ 0 60000 65536"/>
              <a:gd name="T7" fmla="*/ 0 60000 65536"/>
              <a:gd name="T8" fmla="*/ 0 60000 65536"/>
              <a:gd name="T9" fmla="*/ 0 w 655"/>
              <a:gd name="T10" fmla="*/ 0 h 244"/>
              <a:gd name="T11" fmla="*/ 655 w 655"/>
              <a:gd name="T12" fmla="*/ 244 h 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5" h="244">
                <a:moveTo>
                  <a:pt x="0" y="244"/>
                </a:moveTo>
                <a:lnTo>
                  <a:pt x="347" y="244"/>
                </a:lnTo>
                <a:lnTo>
                  <a:pt x="655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7" name="Line 51"/>
          <p:cNvSpPr>
            <a:spLocks noChangeShapeType="1"/>
          </p:cNvSpPr>
          <p:nvPr/>
        </p:nvSpPr>
        <p:spPr bwMode="auto">
          <a:xfrm flipH="1">
            <a:off x="6192838" y="2276475"/>
            <a:ext cx="1439862" cy="746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8" name="Freeform 42"/>
          <p:cNvSpPr>
            <a:spLocks/>
          </p:cNvSpPr>
          <p:nvPr/>
        </p:nvSpPr>
        <p:spPr bwMode="auto">
          <a:xfrm>
            <a:off x="6108700" y="1801813"/>
            <a:ext cx="2386013" cy="263525"/>
          </a:xfrm>
          <a:custGeom>
            <a:avLst/>
            <a:gdLst>
              <a:gd name="T0" fmla="*/ 2147483647 w 1368"/>
              <a:gd name="T1" fmla="*/ 0 h 151"/>
              <a:gd name="T2" fmla="*/ 2147483647 w 1368"/>
              <a:gd name="T3" fmla="*/ 0 h 151"/>
              <a:gd name="T4" fmla="*/ 0 w 1368"/>
              <a:gd name="T5" fmla="*/ 2147483647 h 151"/>
              <a:gd name="T6" fmla="*/ 0 60000 65536"/>
              <a:gd name="T7" fmla="*/ 0 60000 65536"/>
              <a:gd name="T8" fmla="*/ 0 60000 65536"/>
              <a:gd name="T9" fmla="*/ 0 w 1368"/>
              <a:gd name="T10" fmla="*/ 0 h 151"/>
              <a:gd name="T11" fmla="*/ 1368 w 1368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8" h="151">
                <a:moveTo>
                  <a:pt x="1368" y="0"/>
                </a:moveTo>
                <a:lnTo>
                  <a:pt x="864" y="0"/>
                </a:lnTo>
                <a:lnTo>
                  <a:pt x="0" y="15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9" name="Line 43"/>
          <p:cNvSpPr>
            <a:spLocks noChangeShapeType="1"/>
          </p:cNvSpPr>
          <p:nvPr/>
        </p:nvSpPr>
        <p:spPr bwMode="auto">
          <a:xfrm flipH="1">
            <a:off x="6342063" y="2268538"/>
            <a:ext cx="2152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0" name="Line 44"/>
          <p:cNvSpPr>
            <a:spLocks noChangeShapeType="1"/>
          </p:cNvSpPr>
          <p:nvPr/>
        </p:nvSpPr>
        <p:spPr bwMode="auto">
          <a:xfrm>
            <a:off x="7689850" y="2814638"/>
            <a:ext cx="8112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1" name="Freeform 45"/>
          <p:cNvSpPr>
            <a:spLocks/>
          </p:cNvSpPr>
          <p:nvPr/>
        </p:nvSpPr>
        <p:spPr bwMode="auto">
          <a:xfrm>
            <a:off x="5924550" y="2914650"/>
            <a:ext cx="1365250" cy="836613"/>
          </a:xfrm>
          <a:custGeom>
            <a:avLst/>
            <a:gdLst>
              <a:gd name="T0" fmla="*/ 2147483647 w 783"/>
              <a:gd name="T1" fmla="*/ 0 h 480"/>
              <a:gd name="T2" fmla="*/ 2147483647 w 783"/>
              <a:gd name="T3" fmla="*/ 2147483647 h 480"/>
              <a:gd name="T4" fmla="*/ 0 w 783"/>
              <a:gd name="T5" fmla="*/ 2147483647 h 480"/>
              <a:gd name="T6" fmla="*/ 0 60000 65536"/>
              <a:gd name="T7" fmla="*/ 0 60000 65536"/>
              <a:gd name="T8" fmla="*/ 0 60000 65536"/>
              <a:gd name="T9" fmla="*/ 0 w 783"/>
              <a:gd name="T10" fmla="*/ 0 h 480"/>
              <a:gd name="T11" fmla="*/ 783 w 783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3" h="480">
                <a:moveTo>
                  <a:pt x="783" y="0"/>
                </a:moveTo>
                <a:lnTo>
                  <a:pt x="345" y="480"/>
                </a:lnTo>
                <a:lnTo>
                  <a:pt x="0" y="48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2" name="Line 46"/>
          <p:cNvSpPr>
            <a:spLocks noChangeShapeType="1"/>
          </p:cNvSpPr>
          <p:nvPr/>
        </p:nvSpPr>
        <p:spPr bwMode="auto">
          <a:xfrm flipH="1">
            <a:off x="7485063" y="4083050"/>
            <a:ext cx="93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3" name="Freeform 48"/>
          <p:cNvSpPr>
            <a:spLocks/>
          </p:cNvSpPr>
          <p:nvPr/>
        </p:nvSpPr>
        <p:spPr bwMode="auto">
          <a:xfrm>
            <a:off x="7612063" y="4654550"/>
            <a:ext cx="882650" cy="207963"/>
          </a:xfrm>
          <a:custGeom>
            <a:avLst/>
            <a:gdLst>
              <a:gd name="T0" fmla="*/ 2147483647 w 506"/>
              <a:gd name="T1" fmla="*/ 2147483647 h 119"/>
              <a:gd name="T2" fmla="*/ 2147483647 w 506"/>
              <a:gd name="T3" fmla="*/ 2147483647 h 119"/>
              <a:gd name="T4" fmla="*/ 0 w 506"/>
              <a:gd name="T5" fmla="*/ 0 h 119"/>
              <a:gd name="T6" fmla="*/ 0 60000 65536"/>
              <a:gd name="T7" fmla="*/ 0 60000 65536"/>
              <a:gd name="T8" fmla="*/ 0 60000 65536"/>
              <a:gd name="T9" fmla="*/ 0 w 506"/>
              <a:gd name="T10" fmla="*/ 0 h 119"/>
              <a:gd name="T11" fmla="*/ 506 w 506"/>
              <a:gd name="T12" fmla="*/ 119 h 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6" h="119">
                <a:moveTo>
                  <a:pt x="506" y="119"/>
                </a:moveTo>
                <a:lnTo>
                  <a:pt x="246" y="119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4" name="Freeform 49"/>
          <p:cNvSpPr>
            <a:spLocks/>
          </p:cNvSpPr>
          <p:nvPr/>
        </p:nvSpPr>
        <p:spPr bwMode="auto">
          <a:xfrm>
            <a:off x="6199188" y="3541713"/>
            <a:ext cx="1239837" cy="669925"/>
          </a:xfrm>
          <a:custGeom>
            <a:avLst/>
            <a:gdLst>
              <a:gd name="T0" fmla="*/ 0 w 711"/>
              <a:gd name="T1" fmla="*/ 2147483647 h 384"/>
              <a:gd name="T2" fmla="*/ 2147483647 w 711"/>
              <a:gd name="T3" fmla="*/ 2147483647 h 384"/>
              <a:gd name="T4" fmla="*/ 2147483647 w 711"/>
              <a:gd name="T5" fmla="*/ 0 h 384"/>
              <a:gd name="T6" fmla="*/ 0 60000 65536"/>
              <a:gd name="T7" fmla="*/ 0 60000 65536"/>
              <a:gd name="T8" fmla="*/ 0 60000 65536"/>
              <a:gd name="T9" fmla="*/ 0 w 711"/>
              <a:gd name="T10" fmla="*/ 0 h 384"/>
              <a:gd name="T11" fmla="*/ 711 w 711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1" h="384">
                <a:moveTo>
                  <a:pt x="0" y="382"/>
                </a:moveTo>
                <a:lnTo>
                  <a:pt x="188" y="384"/>
                </a:lnTo>
                <a:lnTo>
                  <a:pt x="711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5" name="Freeform 50"/>
          <p:cNvSpPr>
            <a:spLocks/>
          </p:cNvSpPr>
          <p:nvPr/>
        </p:nvSpPr>
        <p:spPr bwMode="auto">
          <a:xfrm>
            <a:off x="5921375" y="2855913"/>
            <a:ext cx="1143000" cy="425450"/>
          </a:xfrm>
          <a:custGeom>
            <a:avLst/>
            <a:gdLst>
              <a:gd name="T0" fmla="*/ 0 w 655"/>
              <a:gd name="T1" fmla="*/ 2147483647 h 244"/>
              <a:gd name="T2" fmla="*/ 2147483647 w 655"/>
              <a:gd name="T3" fmla="*/ 2147483647 h 244"/>
              <a:gd name="T4" fmla="*/ 2147483647 w 655"/>
              <a:gd name="T5" fmla="*/ 0 h 244"/>
              <a:gd name="T6" fmla="*/ 0 60000 65536"/>
              <a:gd name="T7" fmla="*/ 0 60000 65536"/>
              <a:gd name="T8" fmla="*/ 0 60000 65536"/>
              <a:gd name="T9" fmla="*/ 0 w 655"/>
              <a:gd name="T10" fmla="*/ 0 h 244"/>
              <a:gd name="T11" fmla="*/ 655 w 655"/>
              <a:gd name="T12" fmla="*/ 244 h 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5" h="244">
                <a:moveTo>
                  <a:pt x="0" y="244"/>
                </a:moveTo>
                <a:lnTo>
                  <a:pt x="347" y="244"/>
                </a:lnTo>
                <a:lnTo>
                  <a:pt x="655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6" name="Line 51"/>
          <p:cNvSpPr>
            <a:spLocks noChangeShapeType="1"/>
          </p:cNvSpPr>
          <p:nvPr/>
        </p:nvSpPr>
        <p:spPr bwMode="auto">
          <a:xfrm flipH="1">
            <a:off x="6192838" y="2276475"/>
            <a:ext cx="1439862" cy="746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7" name="Line 27"/>
          <p:cNvSpPr>
            <a:spLocks noChangeShapeType="1"/>
          </p:cNvSpPr>
          <p:nvPr/>
        </p:nvSpPr>
        <p:spPr bwMode="auto">
          <a:xfrm>
            <a:off x="2527300" y="1736725"/>
            <a:ext cx="50958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8" name="Line 28"/>
          <p:cNvSpPr>
            <a:spLocks noChangeShapeType="1"/>
          </p:cNvSpPr>
          <p:nvPr/>
        </p:nvSpPr>
        <p:spPr bwMode="auto">
          <a:xfrm flipH="1">
            <a:off x="2333625" y="1109663"/>
            <a:ext cx="7032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9" name="Freeform 29"/>
          <p:cNvSpPr>
            <a:spLocks/>
          </p:cNvSpPr>
          <p:nvPr/>
        </p:nvSpPr>
        <p:spPr bwMode="auto">
          <a:xfrm>
            <a:off x="355600" y="1935163"/>
            <a:ext cx="2681288" cy="171450"/>
          </a:xfrm>
          <a:custGeom>
            <a:avLst/>
            <a:gdLst>
              <a:gd name="T0" fmla="*/ 2147483647 w 1538"/>
              <a:gd name="T1" fmla="*/ 2147483647 h 98"/>
              <a:gd name="T2" fmla="*/ 2147483647 w 1538"/>
              <a:gd name="T3" fmla="*/ 2147483647 h 98"/>
              <a:gd name="T4" fmla="*/ 0 w 1538"/>
              <a:gd name="T5" fmla="*/ 0 h 98"/>
              <a:gd name="T6" fmla="*/ 0 60000 65536"/>
              <a:gd name="T7" fmla="*/ 0 60000 65536"/>
              <a:gd name="T8" fmla="*/ 0 60000 65536"/>
              <a:gd name="T9" fmla="*/ 0 w 1538"/>
              <a:gd name="T10" fmla="*/ 0 h 98"/>
              <a:gd name="T11" fmla="*/ 1538 w 1538"/>
              <a:gd name="T12" fmla="*/ 98 h 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8" h="98">
                <a:moveTo>
                  <a:pt x="1538" y="98"/>
                </a:moveTo>
                <a:lnTo>
                  <a:pt x="643" y="9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0" name="Freeform 31"/>
          <p:cNvSpPr>
            <a:spLocks/>
          </p:cNvSpPr>
          <p:nvPr/>
        </p:nvSpPr>
        <p:spPr bwMode="auto">
          <a:xfrm>
            <a:off x="355600" y="1350963"/>
            <a:ext cx="2681288" cy="160337"/>
          </a:xfrm>
          <a:custGeom>
            <a:avLst/>
            <a:gdLst>
              <a:gd name="T0" fmla="*/ 2147483647 w 1538"/>
              <a:gd name="T1" fmla="*/ 0 h 92"/>
              <a:gd name="T2" fmla="*/ 2147483647 w 1538"/>
              <a:gd name="T3" fmla="*/ 0 h 92"/>
              <a:gd name="T4" fmla="*/ 0 w 1538"/>
              <a:gd name="T5" fmla="*/ 2147483647 h 92"/>
              <a:gd name="T6" fmla="*/ 0 60000 65536"/>
              <a:gd name="T7" fmla="*/ 0 60000 65536"/>
              <a:gd name="T8" fmla="*/ 0 60000 65536"/>
              <a:gd name="T9" fmla="*/ 0 w 1538"/>
              <a:gd name="T10" fmla="*/ 0 h 92"/>
              <a:gd name="T11" fmla="*/ 1538 w 1538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8" h="92">
                <a:moveTo>
                  <a:pt x="1538" y="0"/>
                </a:moveTo>
                <a:lnTo>
                  <a:pt x="643" y="0"/>
                </a:lnTo>
                <a:lnTo>
                  <a:pt x="0" y="92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1" name="Freeform 33"/>
          <p:cNvSpPr>
            <a:spLocks/>
          </p:cNvSpPr>
          <p:nvPr/>
        </p:nvSpPr>
        <p:spPr bwMode="auto">
          <a:xfrm>
            <a:off x="350838" y="4341813"/>
            <a:ext cx="2681287" cy="574675"/>
          </a:xfrm>
          <a:custGeom>
            <a:avLst/>
            <a:gdLst>
              <a:gd name="T0" fmla="*/ 2147483647 w 1538"/>
              <a:gd name="T1" fmla="*/ 2147483647 h 330"/>
              <a:gd name="T2" fmla="*/ 2147483647 w 1538"/>
              <a:gd name="T3" fmla="*/ 2147483647 h 330"/>
              <a:gd name="T4" fmla="*/ 0 w 1538"/>
              <a:gd name="T5" fmla="*/ 0 h 330"/>
              <a:gd name="T6" fmla="*/ 0 60000 65536"/>
              <a:gd name="T7" fmla="*/ 0 60000 65536"/>
              <a:gd name="T8" fmla="*/ 0 60000 65536"/>
              <a:gd name="T9" fmla="*/ 0 w 1538"/>
              <a:gd name="T10" fmla="*/ 0 h 330"/>
              <a:gd name="T11" fmla="*/ 1538 w 1538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8" h="330">
                <a:moveTo>
                  <a:pt x="1538" y="330"/>
                </a:moveTo>
                <a:lnTo>
                  <a:pt x="643" y="33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2" name="Freeform 35"/>
          <p:cNvSpPr>
            <a:spLocks/>
          </p:cNvSpPr>
          <p:nvPr/>
        </p:nvSpPr>
        <p:spPr bwMode="auto">
          <a:xfrm>
            <a:off x="355600" y="3270250"/>
            <a:ext cx="2681288" cy="1211263"/>
          </a:xfrm>
          <a:custGeom>
            <a:avLst/>
            <a:gdLst>
              <a:gd name="T0" fmla="*/ 2147483647 w 1538"/>
              <a:gd name="T1" fmla="*/ 2147483647 h 694"/>
              <a:gd name="T2" fmla="*/ 2147483647 w 1538"/>
              <a:gd name="T3" fmla="*/ 2147483647 h 694"/>
              <a:gd name="T4" fmla="*/ 0 w 1538"/>
              <a:gd name="T5" fmla="*/ 0 h 694"/>
              <a:gd name="T6" fmla="*/ 0 60000 65536"/>
              <a:gd name="T7" fmla="*/ 0 60000 65536"/>
              <a:gd name="T8" fmla="*/ 0 60000 65536"/>
              <a:gd name="T9" fmla="*/ 0 w 1538"/>
              <a:gd name="T10" fmla="*/ 0 h 694"/>
              <a:gd name="T11" fmla="*/ 1538 w 1538"/>
              <a:gd name="T12" fmla="*/ 694 h 6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8" h="694">
                <a:moveTo>
                  <a:pt x="1538" y="694"/>
                </a:moveTo>
                <a:lnTo>
                  <a:pt x="643" y="69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3" name="Line 36"/>
          <p:cNvSpPr>
            <a:spLocks noChangeShapeType="1"/>
          </p:cNvSpPr>
          <p:nvPr/>
        </p:nvSpPr>
        <p:spPr bwMode="auto">
          <a:xfrm flipH="1">
            <a:off x="2135188" y="3213100"/>
            <a:ext cx="9017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4" name="Line 37"/>
          <p:cNvSpPr>
            <a:spLocks noChangeShapeType="1"/>
          </p:cNvSpPr>
          <p:nvPr/>
        </p:nvSpPr>
        <p:spPr bwMode="auto">
          <a:xfrm flipH="1">
            <a:off x="2251075" y="2500313"/>
            <a:ext cx="7858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5" name="Line 39"/>
          <p:cNvSpPr>
            <a:spLocks noChangeShapeType="1"/>
          </p:cNvSpPr>
          <p:nvPr/>
        </p:nvSpPr>
        <p:spPr bwMode="auto">
          <a:xfrm flipH="1">
            <a:off x="2254250" y="2716213"/>
            <a:ext cx="78263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6" name="Line 41"/>
          <p:cNvSpPr>
            <a:spLocks noChangeShapeType="1"/>
          </p:cNvSpPr>
          <p:nvPr/>
        </p:nvSpPr>
        <p:spPr bwMode="auto">
          <a:xfrm flipH="1">
            <a:off x="1506538" y="3878263"/>
            <a:ext cx="1530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7" name="Line 53"/>
          <p:cNvSpPr>
            <a:spLocks noChangeShapeType="1"/>
          </p:cNvSpPr>
          <p:nvPr/>
        </p:nvSpPr>
        <p:spPr bwMode="auto">
          <a:xfrm flipH="1">
            <a:off x="1898650" y="3878263"/>
            <a:ext cx="442913" cy="1746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8" name="Line 27"/>
          <p:cNvSpPr>
            <a:spLocks noChangeShapeType="1"/>
          </p:cNvSpPr>
          <p:nvPr/>
        </p:nvSpPr>
        <p:spPr bwMode="auto">
          <a:xfrm>
            <a:off x="2527300" y="1736725"/>
            <a:ext cx="5095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9" name="Line 28"/>
          <p:cNvSpPr>
            <a:spLocks noChangeShapeType="1"/>
          </p:cNvSpPr>
          <p:nvPr/>
        </p:nvSpPr>
        <p:spPr bwMode="auto">
          <a:xfrm flipH="1">
            <a:off x="2333625" y="1109663"/>
            <a:ext cx="7032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0" name="Freeform 29"/>
          <p:cNvSpPr>
            <a:spLocks/>
          </p:cNvSpPr>
          <p:nvPr/>
        </p:nvSpPr>
        <p:spPr bwMode="auto">
          <a:xfrm>
            <a:off x="355600" y="1935163"/>
            <a:ext cx="2681288" cy="171450"/>
          </a:xfrm>
          <a:custGeom>
            <a:avLst/>
            <a:gdLst>
              <a:gd name="T0" fmla="*/ 2147483647 w 1538"/>
              <a:gd name="T1" fmla="*/ 2147483647 h 98"/>
              <a:gd name="T2" fmla="*/ 2147483647 w 1538"/>
              <a:gd name="T3" fmla="*/ 2147483647 h 98"/>
              <a:gd name="T4" fmla="*/ 0 w 1538"/>
              <a:gd name="T5" fmla="*/ 0 h 98"/>
              <a:gd name="T6" fmla="*/ 0 60000 65536"/>
              <a:gd name="T7" fmla="*/ 0 60000 65536"/>
              <a:gd name="T8" fmla="*/ 0 60000 65536"/>
              <a:gd name="T9" fmla="*/ 0 w 1538"/>
              <a:gd name="T10" fmla="*/ 0 h 98"/>
              <a:gd name="T11" fmla="*/ 1538 w 1538"/>
              <a:gd name="T12" fmla="*/ 98 h 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8" h="98">
                <a:moveTo>
                  <a:pt x="1538" y="98"/>
                </a:moveTo>
                <a:lnTo>
                  <a:pt x="643" y="9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1" name="Freeform 31"/>
          <p:cNvSpPr>
            <a:spLocks/>
          </p:cNvSpPr>
          <p:nvPr/>
        </p:nvSpPr>
        <p:spPr bwMode="auto">
          <a:xfrm>
            <a:off x="355600" y="1350963"/>
            <a:ext cx="2681288" cy="160337"/>
          </a:xfrm>
          <a:custGeom>
            <a:avLst/>
            <a:gdLst>
              <a:gd name="T0" fmla="*/ 2147483647 w 1538"/>
              <a:gd name="T1" fmla="*/ 0 h 92"/>
              <a:gd name="T2" fmla="*/ 2147483647 w 1538"/>
              <a:gd name="T3" fmla="*/ 0 h 92"/>
              <a:gd name="T4" fmla="*/ 0 w 1538"/>
              <a:gd name="T5" fmla="*/ 2147483647 h 92"/>
              <a:gd name="T6" fmla="*/ 0 60000 65536"/>
              <a:gd name="T7" fmla="*/ 0 60000 65536"/>
              <a:gd name="T8" fmla="*/ 0 60000 65536"/>
              <a:gd name="T9" fmla="*/ 0 w 1538"/>
              <a:gd name="T10" fmla="*/ 0 h 92"/>
              <a:gd name="T11" fmla="*/ 1538 w 1538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8" h="92">
                <a:moveTo>
                  <a:pt x="1538" y="0"/>
                </a:moveTo>
                <a:lnTo>
                  <a:pt x="643" y="0"/>
                </a:lnTo>
                <a:lnTo>
                  <a:pt x="0" y="9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2" name="Freeform 33"/>
          <p:cNvSpPr>
            <a:spLocks/>
          </p:cNvSpPr>
          <p:nvPr/>
        </p:nvSpPr>
        <p:spPr bwMode="auto">
          <a:xfrm>
            <a:off x="350838" y="4341813"/>
            <a:ext cx="2681287" cy="574675"/>
          </a:xfrm>
          <a:custGeom>
            <a:avLst/>
            <a:gdLst>
              <a:gd name="T0" fmla="*/ 2147483647 w 1538"/>
              <a:gd name="T1" fmla="*/ 2147483647 h 330"/>
              <a:gd name="T2" fmla="*/ 2147483647 w 1538"/>
              <a:gd name="T3" fmla="*/ 2147483647 h 330"/>
              <a:gd name="T4" fmla="*/ 0 w 1538"/>
              <a:gd name="T5" fmla="*/ 0 h 330"/>
              <a:gd name="T6" fmla="*/ 0 60000 65536"/>
              <a:gd name="T7" fmla="*/ 0 60000 65536"/>
              <a:gd name="T8" fmla="*/ 0 60000 65536"/>
              <a:gd name="T9" fmla="*/ 0 w 1538"/>
              <a:gd name="T10" fmla="*/ 0 h 330"/>
              <a:gd name="T11" fmla="*/ 1538 w 1538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8" h="330">
                <a:moveTo>
                  <a:pt x="1538" y="330"/>
                </a:moveTo>
                <a:lnTo>
                  <a:pt x="643" y="33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3" name="Freeform 35"/>
          <p:cNvSpPr>
            <a:spLocks/>
          </p:cNvSpPr>
          <p:nvPr/>
        </p:nvSpPr>
        <p:spPr bwMode="auto">
          <a:xfrm>
            <a:off x="355600" y="3270250"/>
            <a:ext cx="2681288" cy="1211263"/>
          </a:xfrm>
          <a:custGeom>
            <a:avLst/>
            <a:gdLst>
              <a:gd name="T0" fmla="*/ 2147483647 w 1538"/>
              <a:gd name="T1" fmla="*/ 2147483647 h 694"/>
              <a:gd name="T2" fmla="*/ 2147483647 w 1538"/>
              <a:gd name="T3" fmla="*/ 2147483647 h 694"/>
              <a:gd name="T4" fmla="*/ 0 w 1538"/>
              <a:gd name="T5" fmla="*/ 0 h 694"/>
              <a:gd name="T6" fmla="*/ 0 60000 65536"/>
              <a:gd name="T7" fmla="*/ 0 60000 65536"/>
              <a:gd name="T8" fmla="*/ 0 60000 65536"/>
              <a:gd name="T9" fmla="*/ 0 w 1538"/>
              <a:gd name="T10" fmla="*/ 0 h 694"/>
              <a:gd name="T11" fmla="*/ 1538 w 1538"/>
              <a:gd name="T12" fmla="*/ 694 h 6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8" h="694">
                <a:moveTo>
                  <a:pt x="1538" y="694"/>
                </a:moveTo>
                <a:lnTo>
                  <a:pt x="643" y="69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4" name="Line 36"/>
          <p:cNvSpPr>
            <a:spLocks noChangeShapeType="1"/>
          </p:cNvSpPr>
          <p:nvPr/>
        </p:nvSpPr>
        <p:spPr bwMode="auto">
          <a:xfrm flipH="1">
            <a:off x="2135188" y="3213100"/>
            <a:ext cx="901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5" name="Line 37"/>
          <p:cNvSpPr>
            <a:spLocks noChangeShapeType="1"/>
          </p:cNvSpPr>
          <p:nvPr/>
        </p:nvSpPr>
        <p:spPr bwMode="auto">
          <a:xfrm flipH="1">
            <a:off x="2251075" y="2500313"/>
            <a:ext cx="7858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6" name="Line 39"/>
          <p:cNvSpPr>
            <a:spLocks noChangeShapeType="1"/>
          </p:cNvSpPr>
          <p:nvPr/>
        </p:nvSpPr>
        <p:spPr bwMode="auto">
          <a:xfrm flipH="1">
            <a:off x="2254250" y="2716213"/>
            <a:ext cx="782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7" name="Line 41"/>
          <p:cNvSpPr>
            <a:spLocks noChangeShapeType="1"/>
          </p:cNvSpPr>
          <p:nvPr/>
        </p:nvSpPr>
        <p:spPr bwMode="auto">
          <a:xfrm flipH="1">
            <a:off x="1506538" y="3878263"/>
            <a:ext cx="15303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8" name="Line 53"/>
          <p:cNvSpPr>
            <a:spLocks noChangeShapeType="1"/>
          </p:cNvSpPr>
          <p:nvPr/>
        </p:nvSpPr>
        <p:spPr bwMode="auto">
          <a:xfrm flipH="1">
            <a:off x="1898650" y="3878263"/>
            <a:ext cx="442913" cy="1746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Powerpoint\Processed files\chapt16\chapt16_textedit\jpg\sal03717_16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60425"/>
            <a:ext cx="804227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Fig. 16.2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701675" y="644525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8197" name="TextBox 83"/>
          <p:cNvSpPr txBox="1">
            <a:spLocks noChangeArrowheads="1"/>
          </p:cNvSpPr>
          <p:nvPr/>
        </p:nvSpPr>
        <p:spPr bwMode="auto">
          <a:xfrm>
            <a:off x="1333500" y="2438400"/>
            <a:ext cx="11509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Free nerve endings</a:t>
            </a:r>
          </a:p>
        </p:txBody>
      </p:sp>
      <p:sp>
        <p:nvSpPr>
          <p:cNvPr id="8198" name="TextBox 84"/>
          <p:cNvSpPr txBox="1">
            <a:spLocks noChangeArrowheads="1"/>
          </p:cNvSpPr>
          <p:nvPr/>
        </p:nvSpPr>
        <p:spPr bwMode="auto">
          <a:xfrm>
            <a:off x="4216400" y="2438400"/>
            <a:ext cx="7207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Tactile disc</a:t>
            </a:r>
          </a:p>
        </p:txBody>
      </p:sp>
      <p:sp>
        <p:nvSpPr>
          <p:cNvPr id="8199" name="TextBox 85"/>
          <p:cNvSpPr txBox="1">
            <a:spLocks noChangeArrowheads="1"/>
          </p:cNvSpPr>
          <p:nvPr/>
        </p:nvSpPr>
        <p:spPr bwMode="auto">
          <a:xfrm>
            <a:off x="6819900" y="2438400"/>
            <a:ext cx="803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Hair receptor</a:t>
            </a:r>
          </a:p>
        </p:txBody>
      </p:sp>
      <p:sp>
        <p:nvSpPr>
          <p:cNvPr id="8200" name="TextBox 86"/>
          <p:cNvSpPr txBox="1">
            <a:spLocks noChangeArrowheads="1"/>
          </p:cNvSpPr>
          <p:nvPr/>
        </p:nvSpPr>
        <p:spPr bwMode="auto">
          <a:xfrm>
            <a:off x="1420813" y="4222750"/>
            <a:ext cx="10255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Tactile corpuscle</a:t>
            </a:r>
          </a:p>
        </p:txBody>
      </p:sp>
      <p:sp>
        <p:nvSpPr>
          <p:cNvPr id="8201" name="TextBox 87"/>
          <p:cNvSpPr txBox="1">
            <a:spLocks noChangeArrowheads="1"/>
          </p:cNvSpPr>
          <p:nvPr/>
        </p:nvSpPr>
        <p:spPr bwMode="auto">
          <a:xfrm>
            <a:off x="4264025" y="4222750"/>
            <a:ext cx="5810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End bulb</a:t>
            </a:r>
          </a:p>
        </p:txBody>
      </p:sp>
      <p:sp>
        <p:nvSpPr>
          <p:cNvPr id="8202" name="TextBox 88"/>
          <p:cNvSpPr txBox="1">
            <a:spLocks noChangeArrowheads="1"/>
          </p:cNvSpPr>
          <p:nvPr/>
        </p:nvSpPr>
        <p:spPr bwMode="auto">
          <a:xfrm>
            <a:off x="6750050" y="4222750"/>
            <a:ext cx="11207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Bulbous corpuscle</a:t>
            </a:r>
          </a:p>
        </p:txBody>
      </p:sp>
      <p:sp>
        <p:nvSpPr>
          <p:cNvPr id="8203" name="TextBox 89"/>
          <p:cNvSpPr txBox="1">
            <a:spLocks noChangeArrowheads="1"/>
          </p:cNvSpPr>
          <p:nvPr/>
        </p:nvSpPr>
        <p:spPr bwMode="auto">
          <a:xfrm>
            <a:off x="1333500" y="6019800"/>
            <a:ext cx="1144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Lamellar corpuscle</a:t>
            </a:r>
          </a:p>
        </p:txBody>
      </p:sp>
      <p:sp>
        <p:nvSpPr>
          <p:cNvPr id="8204" name="TextBox 90"/>
          <p:cNvSpPr txBox="1">
            <a:spLocks noChangeArrowheads="1"/>
          </p:cNvSpPr>
          <p:nvPr/>
        </p:nvSpPr>
        <p:spPr bwMode="auto">
          <a:xfrm>
            <a:off x="4114800" y="6019800"/>
            <a:ext cx="9191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Muscle spindle</a:t>
            </a:r>
          </a:p>
        </p:txBody>
      </p:sp>
      <p:sp>
        <p:nvSpPr>
          <p:cNvPr id="8205" name="TextBox 91"/>
          <p:cNvSpPr txBox="1">
            <a:spLocks noChangeArrowheads="1"/>
          </p:cNvSpPr>
          <p:nvPr/>
        </p:nvSpPr>
        <p:spPr bwMode="auto">
          <a:xfrm>
            <a:off x="6794500" y="6019800"/>
            <a:ext cx="8620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Tendon organ</a:t>
            </a:r>
          </a:p>
        </p:txBody>
      </p:sp>
      <p:sp>
        <p:nvSpPr>
          <p:cNvPr id="8206" name="Freeform 8"/>
          <p:cNvSpPr>
            <a:spLocks/>
          </p:cNvSpPr>
          <p:nvPr/>
        </p:nvSpPr>
        <p:spPr bwMode="auto">
          <a:xfrm>
            <a:off x="4602163" y="1784350"/>
            <a:ext cx="492125" cy="231775"/>
          </a:xfrm>
          <a:custGeom>
            <a:avLst/>
            <a:gdLst>
              <a:gd name="T0" fmla="*/ 2147483647 w 310"/>
              <a:gd name="T1" fmla="*/ 2147483647 h 146"/>
              <a:gd name="T2" fmla="*/ 2147483647 w 310"/>
              <a:gd name="T3" fmla="*/ 2147483647 h 146"/>
              <a:gd name="T4" fmla="*/ 0 w 310"/>
              <a:gd name="T5" fmla="*/ 0 h 146"/>
              <a:gd name="T6" fmla="*/ 0 60000 65536"/>
              <a:gd name="T7" fmla="*/ 0 60000 65536"/>
              <a:gd name="T8" fmla="*/ 0 60000 65536"/>
              <a:gd name="T9" fmla="*/ 0 w 310"/>
              <a:gd name="T10" fmla="*/ 0 h 146"/>
              <a:gd name="T11" fmla="*/ 310 w 310"/>
              <a:gd name="T12" fmla="*/ 146 h 1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0" h="146">
                <a:moveTo>
                  <a:pt x="310" y="146"/>
                </a:moveTo>
                <a:lnTo>
                  <a:pt x="240" y="14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Freeform 9"/>
          <p:cNvSpPr>
            <a:spLocks/>
          </p:cNvSpPr>
          <p:nvPr/>
        </p:nvSpPr>
        <p:spPr bwMode="auto">
          <a:xfrm>
            <a:off x="4094163" y="1631950"/>
            <a:ext cx="381000" cy="384175"/>
          </a:xfrm>
          <a:custGeom>
            <a:avLst/>
            <a:gdLst>
              <a:gd name="T0" fmla="*/ 0 w 240"/>
              <a:gd name="T1" fmla="*/ 2147483647 h 242"/>
              <a:gd name="T2" fmla="*/ 2147483647 w 240"/>
              <a:gd name="T3" fmla="*/ 2147483647 h 242"/>
              <a:gd name="T4" fmla="*/ 2147483647 w 240"/>
              <a:gd name="T5" fmla="*/ 0 h 242"/>
              <a:gd name="T6" fmla="*/ 0 60000 65536"/>
              <a:gd name="T7" fmla="*/ 0 60000 65536"/>
              <a:gd name="T8" fmla="*/ 0 60000 65536"/>
              <a:gd name="T9" fmla="*/ 0 w 240"/>
              <a:gd name="T10" fmla="*/ 0 h 242"/>
              <a:gd name="T11" fmla="*/ 240 w 240"/>
              <a:gd name="T12" fmla="*/ 242 h 2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242">
                <a:moveTo>
                  <a:pt x="0" y="242"/>
                </a:moveTo>
                <a:lnTo>
                  <a:pt x="68" y="242"/>
                </a:lnTo>
                <a:lnTo>
                  <a:pt x="240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Freeform 8"/>
          <p:cNvSpPr>
            <a:spLocks/>
          </p:cNvSpPr>
          <p:nvPr/>
        </p:nvSpPr>
        <p:spPr bwMode="auto">
          <a:xfrm>
            <a:off x="4602163" y="1784350"/>
            <a:ext cx="492125" cy="231775"/>
          </a:xfrm>
          <a:custGeom>
            <a:avLst/>
            <a:gdLst>
              <a:gd name="T0" fmla="*/ 2147483647 w 310"/>
              <a:gd name="T1" fmla="*/ 2147483647 h 146"/>
              <a:gd name="T2" fmla="*/ 2147483647 w 310"/>
              <a:gd name="T3" fmla="*/ 2147483647 h 146"/>
              <a:gd name="T4" fmla="*/ 0 w 310"/>
              <a:gd name="T5" fmla="*/ 0 h 146"/>
              <a:gd name="T6" fmla="*/ 0 60000 65536"/>
              <a:gd name="T7" fmla="*/ 0 60000 65536"/>
              <a:gd name="T8" fmla="*/ 0 60000 65536"/>
              <a:gd name="T9" fmla="*/ 0 w 310"/>
              <a:gd name="T10" fmla="*/ 0 h 146"/>
              <a:gd name="T11" fmla="*/ 310 w 310"/>
              <a:gd name="T12" fmla="*/ 146 h 1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0" h="146">
                <a:moveTo>
                  <a:pt x="310" y="146"/>
                </a:moveTo>
                <a:lnTo>
                  <a:pt x="240" y="146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Freeform 9"/>
          <p:cNvSpPr>
            <a:spLocks/>
          </p:cNvSpPr>
          <p:nvPr/>
        </p:nvSpPr>
        <p:spPr bwMode="auto">
          <a:xfrm>
            <a:off x="4094163" y="1631950"/>
            <a:ext cx="381000" cy="384175"/>
          </a:xfrm>
          <a:custGeom>
            <a:avLst/>
            <a:gdLst>
              <a:gd name="T0" fmla="*/ 0 w 240"/>
              <a:gd name="T1" fmla="*/ 2147483647 h 242"/>
              <a:gd name="T2" fmla="*/ 2147483647 w 240"/>
              <a:gd name="T3" fmla="*/ 2147483647 h 242"/>
              <a:gd name="T4" fmla="*/ 2147483647 w 240"/>
              <a:gd name="T5" fmla="*/ 0 h 242"/>
              <a:gd name="T6" fmla="*/ 0 60000 65536"/>
              <a:gd name="T7" fmla="*/ 0 60000 65536"/>
              <a:gd name="T8" fmla="*/ 0 60000 65536"/>
              <a:gd name="T9" fmla="*/ 0 w 240"/>
              <a:gd name="T10" fmla="*/ 0 h 242"/>
              <a:gd name="T11" fmla="*/ 240 w 240"/>
              <a:gd name="T12" fmla="*/ 242 h 2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242">
                <a:moveTo>
                  <a:pt x="0" y="242"/>
                </a:moveTo>
                <a:lnTo>
                  <a:pt x="68" y="242"/>
                </a:lnTo>
                <a:lnTo>
                  <a:pt x="240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Box 84"/>
          <p:cNvSpPr txBox="1">
            <a:spLocks noChangeArrowheads="1"/>
          </p:cNvSpPr>
          <p:nvPr/>
        </p:nvSpPr>
        <p:spPr bwMode="auto">
          <a:xfrm>
            <a:off x="3491935" y="1940560"/>
            <a:ext cx="68223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>
              <a:defRPr/>
            </a:pPr>
            <a:r>
              <a:rPr lang="en-US" sz="900" b="1" dirty="0">
                <a:ln w="12700"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Tactile cell</a:t>
            </a:r>
          </a:p>
        </p:txBody>
      </p:sp>
      <p:sp>
        <p:nvSpPr>
          <p:cNvPr id="33" name="TextBox 84"/>
          <p:cNvSpPr txBox="1">
            <a:spLocks noChangeArrowheads="1"/>
          </p:cNvSpPr>
          <p:nvPr/>
        </p:nvSpPr>
        <p:spPr bwMode="auto">
          <a:xfrm>
            <a:off x="5135563" y="1955800"/>
            <a:ext cx="82330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spAutoFit/>
          </a:bodyPr>
          <a:lstStyle/>
          <a:p>
            <a:pPr>
              <a:defRPr/>
            </a:pPr>
            <a:r>
              <a:rPr lang="en-US" sz="900" b="1" dirty="0">
                <a:ln w="12700"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Nerve ending</a:t>
            </a:r>
          </a:p>
        </p:txBody>
      </p:sp>
      <p:sp>
        <p:nvSpPr>
          <p:cNvPr id="8212" name="TextBox 84"/>
          <p:cNvSpPr txBox="1">
            <a:spLocks noChangeArrowheads="1"/>
          </p:cNvSpPr>
          <p:nvPr/>
        </p:nvSpPr>
        <p:spPr bwMode="auto">
          <a:xfrm>
            <a:off x="3492500" y="1939925"/>
            <a:ext cx="6810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Tactile cell</a:t>
            </a:r>
          </a:p>
        </p:txBody>
      </p:sp>
      <p:sp>
        <p:nvSpPr>
          <p:cNvPr id="8213" name="TextBox 84"/>
          <p:cNvSpPr txBox="1">
            <a:spLocks noChangeArrowheads="1"/>
          </p:cNvSpPr>
          <p:nvPr/>
        </p:nvSpPr>
        <p:spPr bwMode="auto">
          <a:xfrm>
            <a:off x="5135563" y="1955800"/>
            <a:ext cx="8239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Nerve 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798513" y="242888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1747" name="Picture 6" descr="sal03717_16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403225"/>
            <a:ext cx="6992937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Freeform 13"/>
          <p:cNvSpPr>
            <a:spLocks/>
          </p:cNvSpPr>
          <p:nvPr/>
        </p:nvSpPr>
        <p:spPr bwMode="auto">
          <a:xfrm>
            <a:off x="4587875" y="4679950"/>
            <a:ext cx="204788" cy="195263"/>
          </a:xfrm>
          <a:custGeom>
            <a:avLst/>
            <a:gdLst>
              <a:gd name="T0" fmla="*/ 2147483647 w 129"/>
              <a:gd name="T1" fmla="*/ 2147483647 h 123"/>
              <a:gd name="T2" fmla="*/ 2147483647 w 129"/>
              <a:gd name="T3" fmla="*/ 2147483647 h 123"/>
              <a:gd name="T4" fmla="*/ 2147483647 w 129"/>
              <a:gd name="T5" fmla="*/ 2147483647 h 123"/>
              <a:gd name="T6" fmla="*/ 2147483647 w 129"/>
              <a:gd name="T7" fmla="*/ 2147483647 h 123"/>
              <a:gd name="T8" fmla="*/ 2147483647 w 129"/>
              <a:gd name="T9" fmla="*/ 2147483647 h 123"/>
              <a:gd name="T10" fmla="*/ 2147483647 w 129"/>
              <a:gd name="T11" fmla="*/ 2147483647 h 123"/>
              <a:gd name="T12" fmla="*/ 2147483647 w 129"/>
              <a:gd name="T13" fmla="*/ 2147483647 h 123"/>
              <a:gd name="T14" fmla="*/ 2147483647 w 129"/>
              <a:gd name="T15" fmla="*/ 2147483647 h 123"/>
              <a:gd name="T16" fmla="*/ 2147483647 w 129"/>
              <a:gd name="T17" fmla="*/ 2147483647 h 123"/>
              <a:gd name="T18" fmla="*/ 0 w 129"/>
              <a:gd name="T19" fmla="*/ 0 h 1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9"/>
              <a:gd name="T31" fmla="*/ 0 h 123"/>
              <a:gd name="T32" fmla="*/ 129 w 129"/>
              <a:gd name="T33" fmla="*/ 123 h 1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9" h="123">
                <a:moveTo>
                  <a:pt x="129" y="123"/>
                </a:moveTo>
                <a:lnTo>
                  <a:pt x="129" y="123"/>
                </a:lnTo>
                <a:lnTo>
                  <a:pt x="115" y="104"/>
                </a:lnTo>
                <a:lnTo>
                  <a:pt x="101" y="87"/>
                </a:lnTo>
                <a:lnTo>
                  <a:pt x="88" y="70"/>
                </a:lnTo>
                <a:lnTo>
                  <a:pt x="73" y="55"/>
                </a:lnTo>
                <a:lnTo>
                  <a:pt x="56" y="40"/>
                </a:lnTo>
                <a:lnTo>
                  <a:pt x="37" y="26"/>
                </a:lnTo>
                <a:lnTo>
                  <a:pt x="20" y="1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Freeform 14"/>
          <p:cNvSpPr>
            <a:spLocks/>
          </p:cNvSpPr>
          <p:nvPr/>
        </p:nvSpPr>
        <p:spPr bwMode="auto">
          <a:xfrm>
            <a:off x="3814763" y="5507038"/>
            <a:ext cx="180975" cy="193675"/>
          </a:xfrm>
          <a:custGeom>
            <a:avLst/>
            <a:gdLst>
              <a:gd name="T0" fmla="*/ 2147483647 w 114"/>
              <a:gd name="T1" fmla="*/ 2147483647 h 122"/>
              <a:gd name="T2" fmla="*/ 2147483647 w 114"/>
              <a:gd name="T3" fmla="*/ 2147483647 h 122"/>
              <a:gd name="T4" fmla="*/ 2147483647 w 114"/>
              <a:gd name="T5" fmla="*/ 2147483647 h 122"/>
              <a:gd name="T6" fmla="*/ 2147483647 w 114"/>
              <a:gd name="T7" fmla="*/ 2147483647 h 122"/>
              <a:gd name="T8" fmla="*/ 2147483647 w 114"/>
              <a:gd name="T9" fmla="*/ 2147483647 h 122"/>
              <a:gd name="T10" fmla="*/ 2147483647 w 114"/>
              <a:gd name="T11" fmla="*/ 2147483647 h 122"/>
              <a:gd name="T12" fmla="*/ 2147483647 w 114"/>
              <a:gd name="T13" fmla="*/ 2147483647 h 122"/>
              <a:gd name="T14" fmla="*/ 2147483647 w 114"/>
              <a:gd name="T15" fmla="*/ 2147483647 h 122"/>
              <a:gd name="T16" fmla="*/ 2147483647 w 114"/>
              <a:gd name="T17" fmla="*/ 2147483647 h 122"/>
              <a:gd name="T18" fmla="*/ 0 w 114"/>
              <a:gd name="T19" fmla="*/ 0 h 1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4"/>
              <a:gd name="T31" fmla="*/ 0 h 122"/>
              <a:gd name="T32" fmla="*/ 114 w 114"/>
              <a:gd name="T33" fmla="*/ 122 h 12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4" h="122">
                <a:moveTo>
                  <a:pt x="114" y="122"/>
                </a:moveTo>
                <a:lnTo>
                  <a:pt x="114" y="122"/>
                </a:lnTo>
                <a:lnTo>
                  <a:pt x="97" y="110"/>
                </a:lnTo>
                <a:lnTo>
                  <a:pt x="80" y="96"/>
                </a:lnTo>
                <a:lnTo>
                  <a:pt x="65" y="81"/>
                </a:lnTo>
                <a:lnTo>
                  <a:pt x="51" y="68"/>
                </a:lnTo>
                <a:lnTo>
                  <a:pt x="36" y="51"/>
                </a:lnTo>
                <a:lnTo>
                  <a:pt x="24" y="35"/>
                </a:lnTo>
                <a:lnTo>
                  <a:pt x="12" y="1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15"/>
          <p:cNvSpPr>
            <a:spLocks noChangeShapeType="1"/>
          </p:cNvSpPr>
          <p:nvPr/>
        </p:nvSpPr>
        <p:spPr bwMode="auto">
          <a:xfrm>
            <a:off x="4668838" y="5195888"/>
            <a:ext cx="16351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16"/>
          <p:cNvSpPr>
            <a:spLocks noChangeShapeType="1"/>
          </p:cNvSpPr>
          <p:nvPr/>
        </p:nvSpPr>
        <p:spPr bwMode="auto">
          <a:xfrm flipV="1">
            <a:off x="4318000" y="4581525"/>
            <a:ext cx="0" cy="1619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17"/>
          <p:cNvSpPr>
            <a:spLocks noChangeShapeType="1"/>
          </p:cNvSpPr>
          <p:nvPr/>
        </p:nvSpPr>
        <p:spPr bwMode="auto">
          <a:xfrm>
            <a:off x="4318000" y="5570538"/>
            <a:ext cx="0" cy="1619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18"/>
          <p:cNvSpPr>
            <a:spLocks noChangeShapeType="1"/>
          </p:cNvSpPr>
          <p:nvPr/>
        </p:nvSpPr>
        <p:spPr bwMode="auto">
          <a:xfrm flipH="1">
            <a:off x="3744913" y="5195888"/>
            <a:ext cx="1619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Freeform 19"/>
          <p:cNvSpPr>
            <a:spLocks/>
          </p:cNvSpPr>
          <p:nvPr/>
        </p:nvSpPr>
        <p:spPr bwMode="auto">
          <a:xfrm>
            <a:off x="4589463" y="4678363"/>
            <a:ext cx="201612" cy="193675"/>
          </a:xfrm>
          <a:custGeom>
            <a:avLst/>
            <a:gdLst>
              <a:gd name="T0" fmla="*/ 2147483647 w 127"/>
              <a:gd name="T1" fmla="*/ 2147483647 h 122"/>
              <a:gd name="T2" fmla="*/ 2147483647 w 127"/>
              <a:gd name="T3" fmla="*/ 2147483647 h 122"/>
              <a:gd name="T4" fmla="*/ 2147483647 w 127"/>
              <a:gd name="T5" fmla="*/ 2147483647 h 122"/>
              <a:gd name="T6" fmla="*/ 2147483647 w 127"/>
              <a:gd name="T7" fmla="*/ 2147483647 h 122"/>
              <a:gd name="T8" fmla="*/ 2147483647 w 127"/>
              <a:gd name="T9" fmla="*/ 2147483647 h 122"/>
              <a:gd name="T10" fmla="*/ 2147483647 w 127"/>
              <a:gd name="T11" fmla="*/ 2147483647 h 122"/>
              <a:gd name="T12" fmla="*/ 2147483647 w 127"/>
              <a:gd name="T13" fmla="*/ 2147483647 h 122"/>
              <a:gd name="T14" fmla="*/ 2147483647 w 127"/>
              <a:gd name="T15" fmla="*/ 2147483647 h 122"/>
              <a:gd name="T16" fmla="*/ 2147483647 w 127"/>
              <a:gd name="T17" fmla="*/ 2147483647 h 122"/>
              <a:gd name="T18" fmla="*/ 0 w 127"/>
              <a:gd name="T19" fmla="*/ 0 h 1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"/>
              <a:gd name="T31" fmla="*/ 0 h 122"/>
              <a:gd name="T32" fmla="*/ 127 w 127"/>
              <a:gd name="T33" fmla="*/ 122 h 12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" h="122">
                <a:moveTo>
                  <a:pt x="127" y="122"/>
                </a:moveTo>
                <a:lnTo>
                  <a:pt x="127" y="122"/>
                </a:lnTo>
                <a:lnTo>
                  <a:pt x="115" y="103"/>
                </a:lnTo>
                <a:lnTo>
                  <a:pt x="102" y="85"/>
                </a:lnTo>
                <a:lnTo>
                  <a:pt x="87" y="68"/>
                </a:lnTo>
                <a:lnTo>
                  <a:pt x="71" y="52"/>
                </a:lnTo>
                <a:lnTo>
                  <a:pt x="54" y="37"/>
                </a:lnTo>
                <a:lnTo>
                  <a:pt x="37" y="24"/>
                </a:lnTo>
                <a:lnTo>
                  <a:pt x="19" y="1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Freeform 20"/>
          <p:cNvSpPr>
            <a:spLocks/>
          </p:cNvSpPr>
          <p:nvPr/>
        </p:nvSpPr>
        <p:spPr bwMode="auto">
          <a:xfrm>
            <a:off x="3813175" y="5500688"/>
            <a:ext cx="180975" cy="195262"/>
          </a:xfrm>
          <a:custGeom>
            <a:avLst/>
            <a:gdLst>
              <a:gd name="T0" fmla="*/ 2147483647 w 114"/>
              <a:gd name="T1" fmla="*/ 2147483647 h 123"/>
              <a:gd name="T2" fmla="*/ 2147483647 w 114"/>
              <a:gd name="T3" fmla="*/ 2147483647 h 123"/>
              <a:gd name="T4" fmla="*/ 2147483647 w 114"/>
              <a:gd name="T5" fmla="*/ 2147483647 h 123"/>
              <a:gd name="T6" fmla="*/ 2147483647 w 114"/>
              <a:gd name="T7" fmla="*/ 2147483647 h 123"/>
              <a:gd name="T8" fmla="*/ 2147483647 w 114"/>
              <a:gd name="T9" fmla="*/ 2147483647 h 123"/>
              <a:gd name="T10" fmla="*/ 2147483647 w 114"/>
              <a:gd name="T11" fmla="*/ 2147483647 h 123"/>
              <a:gd name="T12" fmla="*/ 2147483647 w 114"/>
              <a:gd name="T13" fmla="*/ 2147483647 h 123"/>
              <a:gd name="T14" fmla="*/ 2147483647 w 114"/>
              <a:gd name="T15" fmla="*/ 2147483647 h 123"/>
              <a:gd name="T16" fmla="*/ 2147483647 w 114"/>
              <a:gd name="T17" fmla="*/ 2147483647 h 123"/>
              <a:gd name="T18" fmla="*/ 0 w 114"/>
              <a:gd name="T19" fmla="*/ 0 h 1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4"/>
              <a:gd name="T31" fmla="*/ 0 h 123"/>
              <a:gd name="T32" fmla="*/ 114 w 114"/>
              <a:gd name="T33" fmla="*/ 123 h 1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4" h="123">
                <a:moveTo>
                  <a:pt x="114" y="123"/>
                </a:moveTo>
                <a:lnTo>
                  <a:pt x="114" y="123"/>
                </a:lnTo>
                <a:lnTo>
                  <a:pt x="95" y="111"/>
                </a:lnTo>
                <a:lnTo>
                  <a:pt x="80" y="97"/>
                </a:lnTo>
                <a:lnTo>
                  <a:pt x="64" y="83"/>
                </a:lnTo>
                <a:lnTo>
                  <a:pt x="49" y="68"/>
                </a:lnTo>
                <a:lnTo>
                  <a:pt x="35" y="53"/>
                </a:lnTo>
                <a:lnTo>
                  <a:pt x="22" y="36"/>
                </a:lnTo>
                <a:lnTo>
                  <a:pt x="10" y="19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21"/>
          <p:cNvSpPr>
            <a:spLocks noChangeShapeType="1"/>
          </p:cNvSpPr>
          <p:nvPr/>
        </p:nvSpPr>
        <p:spPr bwMode="auto">
          <a:xfrm>
            <a:off x="4665663" y="5191125"/>
            <a:ext cx="1635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Freeform 22"/>
          <p:cNvSpPr>
            <a:spLocks/>
          </p:cNvSpPr>
          <p:nvPr/>
        </p:nvSpPr>
        <p:spPr bwMode="auto">
          <a:xfrm>
            <a:off x="4805363" y="5165725"/>
            <a:ext cx="80962" cy="49213"/>
          </a:xfrm>
          <a:custGeom>
            <a:avLst/>
            <a:gdLst>
              <a:gd name="T0" fmla="*/ 2147483647 w 51"/>
              <a:gd name="T1" fmla="*/ 2147483647 h 31"/>
              <a:gd name="T2" fmla="*/ 0 w 51"/>
              <a:gd name="T3" fmla="*/ 0 h 31"/>
              <a:gd name="T4" fmla="*/ 0 w 51"/>
              <a:gd name="T5" fmla="*/ 0 h 31"/>
              <a:gd name="T6" fmla="*/ 0 w 51"/>
              <a:gd name="T7" fmla="*/ 0 h 31"/>
              <a:gd name="T8" fmla="*/ 2147483647 w 51"/>
              <a:gd name="T9" fmla="*/ 2147483647 h 31"/>
              <a:gd name="T10" fmla="*/ 2147483647 w 51"/>
              <a:gd name="T11" fmla="*/ 2147483647 h 31"/>
              <a:gd name="T12" fmla="*/ 2147483647 w 51"/>
              <a:gd name="T13" fmla="*/ 2147483647 h 31"/>
              <a:gd name="T14" fmla="*/ 2147483647 w 51"/>
              <a:gd name="T15" fmla="*/ 2147483647 h 31"/>
              <a:gd name="T16" fmla="*/ 0 w 51"/>
              <a:gd name="T17" fmla="*/ 2147483647 h 31"/>
              <a:gd name="T18" fmla="*/ 0 w 51"/>
              <a:gd name="T19" fmla="*/ 2147483647 h 31"/>
              <a:gd name="T20" fmla="*/ 2147483647 w 51"/>
              <a:gd name="T21" fmla="*/ 2147483647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31"/>
              <a:gd name="T35" fmla="*/ 51 w 51"/>
              <a:gd name="T36" fmla="*/ 31 h 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31">
                <a:moveTo>
                  <a:pt x="9" y="16"/>
                </a:moveTo>
                <a:lnTo>
                  <a:pt x="0" y="0"/>
                </a:lnTo>
                <a:lnTo>
                  <a:pt x="22" y="7"/>
                </a:lnTo>
                <a:lnTo>
                  <a:pt x="51" y="16"/>
                </a:lnTo>
                <a:lnTo>
                  <a:pt x="22" y="24"/>
                </a:lnTo>
                <a:lnTo>
                  <a:pt x="0" y="31"/>
                </a:lnTo>
                <a:lnTo>
                  <a:pt x="9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23"/>
          <p:cNvSpPr>
            <a:spLocks noChangeShapeType="1"/>
          </p:cNvSpPr>
          <p:nvPr/>
        </p:nvSpPr>
        <p:spPr bwMode="auto">
          <a:xfrm flipV="1">
            <a:off x="4302125" y="4575175"/>
            <a:ext cx="0" cy="165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Freeform 24"/>
          <p:cNvSpPr>
            <a:spLocks/>
          </p:cNvSpPr>
          <p:nvPr/>
        </p:nvSpPr>
        <p:spPr bwMode="auto">
          <a:xfrm>
            <a:off x="4278313" y="4519613"/>
            <a:ext cx="47625" cy="80962"/>
          </a:xfrm>
          <a:custGeom>
            <a:avLst/>
            <a:gdLst>
              <a:gd name="T0" fmla="*/ 2147483647 w 30"/>
              <a:gd name="T1" fmla="*/ 2147483647 h 51"/>
              <a:gd name="T2" fmla="*/ 0 w 30"/>
              <a:gd name="T3" fmla="*/ 2147483647 h 51"/>
              <a:gd name="T4" fmla="*/ 0 w 30"/>
              <a:gd name="T5" fmla="*/ 2147483647 h 51"/>
              <a:gd name="T6" fmla="*/ 0 w 30"/>
              <a:gd name="T7" fmla="*/ 2147483647 h 51"/>
              <a:gd name="T8" fmla="*/ 2147483647 w 30"/>
              <a:gd name="T9" fmla="*/ 2147483647 h 51"/>
              <a:gd name="T10" fmla="*/ 2147483647 w 30"/>
              <a:gd name="T11" fmla="*/ 0 h 51"/>
              <a:gd name="T12" fmla="*/ 2147483647 w 30"/>
              <a:gd name="T13" fmla="*/ 0 h 51"/>
              <a:gd name="T14" fmla="*/ 2147483647 w 30"/>
              <a:gd name="T15" fmla="*/ 2147483647 h 51"/>
              <a:gd name="T16" fmla="*/ 2147483647 w 30"/>
              <a:gd name="T17" fmla="*/ 2147483647 h 51"/>
              <a:gd name="T18" fmla="*/ 2147483647 w 30"/>
              <a:gd name="T19" fmla="*/ 2147483647 h 51"/>
              <a:gd name="T20" fmla="*/ 2147483647 w 30"/>
              <a:gd name="T21" fmla="*/ 2147483647 h 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"/>
              <a:gd name="T34" fmla="*/ 0 h 51"/>
              <a:gd name="T35" fmla="*/ 30 w 30"/>
              <a:gd name="T36" fmla="*/ 51 h 5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" h="51">
                <a:moveTo>
                  <a:pt x="15" y="42"/>
                </a:moveTo>
                <a:lnTo>
                  <a:pt x="0" y="51"/>
                </a:lnTo>
                <a:lnTo>
                  <a:pt x="7" y="28"/>
                </a:lnTo>
                <a:lnTo>
                  <a:pt x="15" y="0"/>
                </a:lnTo>
                <a:lnTo>
                  <a:pt x="24" y="28"/>
                </a:lnTo>
                <a:lnTo>
                  <a:pt x="30" y="51"/>
                </a:lnTo>
                <a:lnTo>
                  <a:pt x="15" y="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25"/>
          <p:cNvSpPr>
            <a:spLocks noChangeShapeType="1"/>
          </p:cNvSpPr>
          <p:nvPr/>
        </p:nvSpPr>
        <p:spPr bwMode="auto">
          <a:xfrm>
            <a:off x="4314825" y="5565775"/>
            <a:ext cx="0" cy="165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Freeform 26"/>
          <p:cNvSpPr>
            <a:spLocks/>
          </p:cNvSpPr>
          <p:nvPr/>
        </p:nvSpPr>
        <p:spPr bwMode="auto">
          <a:xfrm>
            <a:off x="4291013" y="5705475"/>
            <a:ext cx="47625" cy="80963"/>
          </a:xfrm>
          <a:custGeom>
            <a:avLst/>
            <a:gdLst>
              <a:gd name="T0" fmla="*/ 2147483647 w 30"/>
              <a:gd name="T1" fmla="*/ 2147483647 h 51"/>
              <a:gd name="T2" fmla="*/ 0 w 30"/>
              <a:gd name="T3" fmla="*/ 0 h 51"/>
              <a:gd name="T4" fmla="*/ 0 w 30"/>
              <a:gd name="T5" fmla="*/ 0 h 51"/>
              <a:gd name="T6" fmla="*/ 0 w 30"/>
              <a:gd name="T7" fmla="*/ 0 h 51"/>
              <a:gd name="T8" fmla="*/ 2147483647 w 30"/>
              <a:gd name="T9" fmla="*/ 2147483647 h 51"/>
              <a:gd name="T10" fmla="*/ 2147483647 w 30"/>
              <a:gd name="T11" fmla="*/ 2147483647 h 51"/>
              <a:gd name="T12" fmla="*/ 2147483647 w 30"/>
              <a:gd name="T13" fmla="*/ 2147483647 h 51"/>
              <a:gd name="T14" fmla="*/ 2147483647 w 30"/>
              <a:gd name="T15" fmla="*/ 2147483647 h 51"/>
              <a:gd name="T16" fmla="*/ 2147483647 w 30"/>
              <a:gd name="T17" fmla="*/ 0 h 51"/>
              <a:gd name="T18" fmla="*/ 2147483647 w 30"/>
              <a:gd name="T19" fmla="*/ 0 h 51"/>
              <a:gd name="T20" fmla="*/ 2147483647 w 30"/>
              <a:gd name="T21" fmla="*/ 2147483647 h 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"/>
              <a:gd name="T34" fmla="*/ 0 h 51"/>
              <a:gd name="T35" fmla="*/ 30 w 30"/>
              <a:gd name="T36" fmla="*/ 51 h 5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" h="51">
                <a:moveTo>
                  <a:pt x="15" y="9"/>
                </a:moveTo>
                <a:lnTo>
                  <a:pt x="0" y="0"/>
                </a:lnTo>
                <a:lnTo>
                  <a:pt x="7" y="22"/>
                </a:lnTo>
                <a:lnTo>
                  <a:pt x="15" y="51"/>
                </a:lnTo>
                <a:lnTo>
                  <a:pt x="24" y="22"/>
                </a:lnTo>
                <a:lnTo>
                  <a:pt x="30" y="0"/>
                </a:lnTo>
                <a:lnTo>
                  <a:pt x="15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27"/>
          <p:cNvSpPr>
            <a:spLocks noChangeShapeType="1"/>
          </p:cNvSpPr>
          <p:nvPr/>
        </p:nvSpPr>
        <p:spPr bwMode="auto">
          <a:xfrm flipH="1">
            <a:off x="3740150" y="5191125"/>
            <a:ext cx="1635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Freeform 28"/>
          <p:cNvSpPr>
            <a:spLocks/>
          </p:cNvSpPr>
          <p:nvPr/>
        </p:nvSpPr>
        <p:spPr bwMode="auto">
          <a:xfrm>
            <a:off x="3683000" y="5165725"/>
            <a:ext cx="80963" cy="49213"/>
          </a:xfrm>
          <a:custGeom>
            <a:avLst/>
            <a:gdLst>
              <a:gd name="T0" fmla="*/ 2147483647 w 51"/>
              <a:gd name="T1" fmla="*/ 2147483647 h 31"/>
              <a:gd name="T2" fmla="*/ 2147483647 w 51"/>
              <a:gd name="T3" fmla="*/ 0 h 31"/>
              <a:gd name="T4" fmla="*/ 2147483647 w 51"/>
              <a:gd name="T5" fmla="*/ 0 h 31"/>
              <a:gd name="T6" fmla="*/ 2147483647 w 51"/>
              <a:gd name="T7" fmla="*/ 0 h 31"/>
              <a:gd name="T8" fmla="*/ 2147483647 w 51"/>
              <a:gd name="T9" fmla="*/ 2147483647 h 31"/>
              <a:gd name="T10" fmla="*/ 0 w 51"/>
              <a:gd name="T11" fmla="*/ 2147483647 h 31"/>
              <a:gd name="T12" fmla="*/ 0 w 51"/>
              <a:gd name="T13" fmla="*/ 2147483647 h 31"/>
              <a:gd name="T14" fmla="*/ 2147483647 w 51"/>
              <a:gd name="T15" fmla="*/ 2147483647 h 31"/>
              <a:gd name="T16" fmla="*/ 2147483647 w 51"/>
              <a:gd name="T17" fmla="*/ 2147483647 h 31"/>
              <a:gd name="T18" fmla="*/ 2147483647 w 51"/>
              <a:gd name="T19" fmla="*/ 2147483647 h 31"/>
              <a:gd name="T20" fmla="*/ 2147483647 w 51"/>
              <a:gd name="T21" fmla="*/ 2147483647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31"/>
              <a:gd name="T35" fmla="*/ 51 w 51"/>
              <a:gd name="T36" fmla="*/ 31 h 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31">
                <a:moveTo>
                  <a:pt x="41" y="16"/>
                </a:moveTo>
                <a:lnTo>
                  <a:pt x="51" y="0"/>
                </a:lnTo>
                <a:lnTo>
                  <a:pt x="29" y="7"/>
                </a:lnTo>
                <a:lnTo>
                  <a:pt x="0" y="16"/>
                </a:lnTo>
                <a:lnTo>
                  <a:pt x="29" y="24"/>
                </a:lnTo>
                <a:lnTo>
                  <a:pt x="51" y="31"/>
                </a:lnTo>
                <a:lnTo>
                  <a:pt x="41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Freeform 29"/>
          <p:cNvSpPr>
            <a:spLocks/>
          </p:cNvSpPr>
          <p:nvPr/>
        </p:nvSpPr>
        <p:spPr bwMode="auto">
          <a:xfrm>
            <a:off x="4754563" y="4832350"/>
            <a:ext cx="58737" cy="80963"/>
          </a:xfrm>
          <a:custGeom>
            <a:avLst/>
            <a:gdLst>
              <a:gd name="T0" fmla="*/ 2147483647 w 37"/>
              <a:gd name="T1" fmla="*/ 2147483647 h 51"/>
              <a:gd name="T2" fmla="*/ 2147483647 w 37"/>
              <a:gd name="T3" fmla="*/ 0 h 51"/>
              <a:gd name="T4" fmla="*/ 2147483647 w 37"/>
              <a:gd name="T5" fmla="*/ 0 h 51"/>
              <a:gd name="T6" fmla="*/ 2147483647 w 37"/>
              <a:gd name="T7" fmla="*/ 0 h 51"/>
              <a:gd name="T8" fmla="*/ 2147483647 w 37"/>
              <a:gd name="T9" fmla="*/ 2147483647 h 51"/>
              <a:gd name="T10" fmla="*/ 2147483647 w 37"/>
              <a:gd name="T11" fmla="*/ 2147483647 h 51"/>
              <a:gd name="T12" fmla="*/ 2147483647 w 37"/>
              <a:gd name="T13" fmla="*/ 2147483647 h 51"/>
              <a:gd name="T14" fmla="*/ 2147483647 w 37"/>
              <a:gd name="T15" fmla="*/ 2147483647 h 51"/>
              <a:gd name="T16" fmla="*/ 0 w 37"/>
              <a:gd name="T17" fmla="*/ 2147483647 h 51"/>
              <a:gd name="T18" fmla="*/ 0 w 37"/>
              <a:gd name="T19" fmla="*/ 2147483647 h 51"/>
              <a:gd name="T20" fmla="*/ 2147483647 w 37"/>
              <a:gd name="T21" fmla="*/ 2147483647 h 5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"/>
              <a:gd name="T34" fmla="*/ 0 h 51"/>
              <a:gd name="T35" fmla="*/ 37 w 37"/>
              <a:gd name="T36" fmla="*/ 51 h 5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" h="51">
                <a:moveTo>
                  <a:pt x="17" y="15"/>
                </a:moveTo>
                <a:lnTo>
                  <a:pt x="25" y="0"/>
                </a:lnTo>
                <a:lnTo>
                  <a:pt x="30" y="23"/>
                </a:lnTo>
                <a:lnTo>
                  <a:pt x="37" y="51"/>
                </a:lnTo>
                <a:lnTo>
                  <a:pt x="17" y="30"/>
                </a:lnTo>
                <a:lnTo>
                  <a:pt x="0" y="15"/>
                </a:lnTo>
                <a:lnTo>
                  <a:pt x="17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Freeform 30"/>
          <p:cNvSpPr>
            <a:spLocks/>
          </p:cNvSpPr>
          <p:nvPr/>
        </p:nvSpPr>
        <p:spPr bwMode="auto">
          <a:xfrm>
            <a:off x="3963988" y="5662613"/>
            <a:ext cx="80962" cy="61912"/>
          </a:xfrm>
          <a:custGeom>
            <a:avLst/>
            <a:gdLst>
              <a:gd name="T0" fmla="*/ 2147483647 w 51"/>
              <a:gd name="T1" fmla="*/ 2147483647 h 39"/>
              <a:gd name="T2" fmla="*/ 2147483647 w 51"/>
              <a:gd name="T3" fmla="*/ 0 h 39"/>
              <a:gd name="T4" fmla="*/ 2147483647 w 51"/>
              <a:gd name="T5" fmla="*/ 0 h 39"/>
              <a:gd name="T6" fmla="*/ 2147483647 w 51"/>
              <a:gd name="T7" fmla="*/ 0 h 39"/>
              <a:gd name="T8" fmla="*/ 2147483647 w 51"/>
              <a:gd name="T9" fmla="*/ 2147483647 h 39"/>
              <a:gd name="T10" fmla="*/ 2147483647 w 51"/>
              <a:gd name="T11" fmla="*/ 2147483647 h 39"/>
              <a:gd name="T12" fmla="*/ 2147483647 w 51"/>
              <a:gd name="T13" fmla="*/ 2147483647 h 39"/>
              <a:gd name="T14" fmla="*/ 2147483647 w 51"/>
              <a:gd name="T15" fmla="*/ 2147483647 h 39"/>
              <a:gd name="T16" fmla="*/ 0 w 51"/>
              <a:gd name="T17" fmla="*/ 2147483647 h 39"/>
              <a:gd name="T18" fmla="*/ 0 w 51"/>
              <a:gd name="T19" fmla="*/ 2147483647 h 39"/>
              <a:gd name="T20" fmla="*/ 2147483647 w 51"/>
              <a:gd name="T21" fmla="*/ 2147483647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1"/>
              <a:gd name="T34" fmla="*/ 0 h 39"/>
              <a:gd name="T35" fmla="*/ 51 w 51"/>
              <a:gd name="T36" fmla="*/ 39 h 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1" h="39">
                <a:moveTo>
                  <a:pt x="15" y="19"/>
                </a:moveTo>
                <a:lnTo>
                  <a:pt x="15" y="0"/>
                </a:lnTo>
                <a:lnTo>
                  <a:pt x="30" y="17"/>
                </a:lnTo>
                <a:lnTo>
                  <a:pt x="51" y="39"/>
                </a:lnTo>
                <a:lnTo>
                  <a:pt x="22" y="32"/>
                </a:lnTo>
                <a:lnTo>
                  <a:pt x="0" y="27"/>
                </a:lnTo>
                <a:lnTo>
                  <a:pt x="15" y="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Freeform 77"/>
          <p:cNvSpPr>
            <a:spLocks/>
          </p:cNvSpPr>
          <p:nvPr/>
        </p:nvSpPr>
        <p:spPr bwMode="auto">
          <a:xfrm>
            <a:off x="2036763" y="4305300"/>
            <a:ext cx="84137" cy="485775"/>
          </a:xfrm>
          <a:custGeom>
            <a:avLst/>
            <a:gdLst>
              <a:gd name="T0" fmla="*/ 2147483647 w 53"/>
              <a:gd name="T1" fmla="*/ 2147483647 h 306"/>
              <a:gd name="T2" fmla="*/ 0 w 53"/>
              <a:gd name="T3" fmla="*/ 2147483647 h 306"/>
              <a:gd name="T4" fmla="*/ 0 w 53"/>
              <a:gd name="T5" fmla="*/ 0 h 306"/>
              <a:gd name="T6" fmla="*/ 2147483647 w 53"/>
              <a:gd name="T7" fmla="*/ 0 h 306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306"/>
              <a:gd name="T14" fmla="*/ 53 w 53"/>
              <a:gd name="T15" fmla="*/ 306 h 3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306">
                <a:moveTo>
                  <a:pt x="53" y="306"/>
                </a:moveTo>
                <a:lnTo>
                  <a:pt x="0" y="306"/>
                </a:lnTo>
                <a:lnTo>
                  <a:pt x="0" y="0"/>
                </a:lnTo>
                <a:lnTo>
                  <a:pt x="53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Line 78"/>
          <p:cNvSpPr>
            <a:spLocks noChangeShapeType="1"/>
          </p:cNvSpPr>
          <p:nvPr/>
        </p:nvSpPr>
        <p:spPr bwMode="auto">
          <a:xfrm flipH="1">
            <a:off x="1916113" y="4546600"/>
            <a:ext cx="1206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Freeform 79"/>
          <p:cNvSpPr>
            <a:spLocks/>
          </p:cNvSpPr>
          <p:nvPr/>
        </p:nvSpPr>
        <p:spPr bwMode="auto">
          <a:xfrm>
            <a:off x="2036763" y="5091113"/>
            <a:ext cx="84137" cy="485775"/>
          </a:xfrm>
          <a:custGeom>
            <a:avLst/>
            <a:gdLst>
              <a:gd name="T0" fmla="*/ 2147483647 w 53"/>
              <a:gd name="T1" fmla="*/ 2147483647 h 306"/>
              <a:gd name="T2" fmla="*/ 0 w 53"/>
              <a:gd name="T3" fmla="*/ 2147483647 h 306"/>
              <a:gd name="T4" fmla="*/ 0 w 53"/>
              <a:gd name="T5" fmla="*/ 0 h 306"/>
              <a:gd name="T6" fmla="*/ 2147483647 w 53"/>
              <a:gd name="T7" fmla="*/ 0 h 306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306"/>
              <a:gd name="T14" fmla="*/ 53 w 53"/>
              <a:gd name="T15" fmla="*/ 306 h 3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306">
                <a:moveTo>
                  <a:pt x="53" y="306"/>
                </a:moveTo>
                <a:lnTo>
                  <a:pt x="0" y="306"/>
                </a:lnTo>
                <a:lnTo>
                  <a:pt x="0" y="0"/>
                </a:lnTo>
                <a:lnTo>
                  <a:pt x="53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Line 80"/>
          <p:cNvSpPr>
            <a:spLocks noChangeShapeType="1"/>
          </p:cNvSpPr>
          <p:nvPr/>
        </p:nvSpPr>
        <p:spPr bwMode="auto">
          <a:xfrm flipH="1">
            <a:off x="1951038" y="5334000"/>
            <a:ext cx="857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Freeform 81"/>
          <p:cNvSpPr>
            <a:spLocks/>
          </p:cNvSpPr>
          <p:nvPr/>
        </p:nvSpPr>
        <p:spPr bwMode="auto">
          <a:xfrm>
            <a:off x="7235825" y="4205288"/>
            <a:ext cx="84138" cy="2162175"/>
          </a:xfrm>
          <a:custGeom>
            <a:avLst/>
            <a:gdLst>
              <a:gd name="T0" fmla="*/ 0 w 53"/>
              <a:gd name="T1" fmla="*/ 2147483647 h 1362"/>
              <a:gd name="T2" fmla="*/ 2147483647 w 53"/>
              <a:gd name="T3" fmla="*/ 2147483647 h 1362"/>
              <a:gd name="T4" fmla="*/ 2147483647 w 53"/>
              <a:gd name="T5" fmla="*/ 0 h 1362"/>
              <a:gd name="T6" fmla="*/ 0 w 53"/>
              <a:gd name="T7" fmla="*/ 0 h 1362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1362"/>
              <a:gd name="T14" fmla="*/ 53 w 53"/>
              <a:gd name="T15" fmla="*/ 1362 h 13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1362">
                <a:moveTo>
                  <a:pt x="0" y="1362"/>
                </a:moveTo>
                <a:lnTo>
                  <a:pt x="53" y="1362"/>
                </a:lnTo>
                <a:lnTo>
                  <a:pt x="53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1" name="Line 82"/>
          <p:cNvSpPr>
            <a:spLocks noChangeShapeType="1"/>
          </p:cNvSpPr>
          <p:nvPr/>
        </p:nvSpPr>
        <p:spPr bwMode="auto">
          <a:xfrm>
            <a:off x="7319963" y="5280025"/>
            <a:ext cx="857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Text Box 261"/>
          <p:cNvSpPr txBox="1">
            <a:spLocks noChangeArrowheads="1"/>
          </p:cNvSpPr>
          <p:nvPr/>
        </p:nvSpPr>
        <p:spPr bwMode="auto">
          <a:xfrm>
            <a:off x="1120775" y="1120775"/>
            <a:ext cx="6540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Optic nerve</a:t>
            </a:r>
          </a:p>
        </p:txBody>
      </p:sp>
      <p:sp>
        <p:nvSpPr>
          <p:cNvPr id="31773" name="Text Box 262"/>
          <p:cNvSpPr txBox="1">
            <a:spLocks noChangeArrowheads="1"/>
          </p:cNvSpPr>
          <p:nvPr/>
        </p:nvSpPr>
        <p:spPr bwMode="auto">
          <a:xfrm>
            <a:off x="912813" y="4484688"/>
            <a:ext cx="10509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Trochlear nerve (IV)</a:t>
            </a:r>
          </a:p>
        </p:txBody>
      </p:sp>
      <p:sp>
        <p:nvSpPr>
          <p:cNvPr id="31774" name="Text Box 263"/>
          <p:cNvSpPr txBox="1">
            <a:spLocks noChangeArrowheads="1"/>
          </p:cNvSpPr>
          <p:nvPr/>
        </p:nvSpPr>
        <p:spPr bwMode="auto">
          <a:xfrm>
            <a:off x="912813" y="5272088"/>
            <a:ext cx="10779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Abducens nerve (VI)</a:t>
            </a:r>
          </a:p>
        </p:txBody>
      </p:sp>
      <p:sp>
        <p:nvSpPr>
          <p:cNvPr id="31775" name="Text Box 264"/>
          <p:cNvSpPr txBox="1">
            <a:spLocks noChangeArrowheads="1"/>
          </p:cNvSpPr>
          <p:nvPr/>
        </p:nvSpPr>
        <p:spPr bwMode="auto">
          <a:xfrm>
            <a:off x="3898900" y="6356350"/>
            <a:ext cx="8397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(c) Frontal view</a:t>
            </a:r>
          </a:p>
        </p:txBody>
      </p:sp>
      <p:sp>
        <p:nvSpPr>
          <p:cNvPr id="31776" name="Text Box 265"/>
          <p:cNvSpPr txBox="1">
            <a:spLocks noChangeArrowheads="1"/>
          </p:cNvSpPr>
          <p:nvPr/>
        </p:nvSpPr>
        <p:spPr bwMode="auto">
          <a:xfrm>
            <a:off x="7683500" y="1095375"/>
            <a:ext cx="901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Superior oblique</a:t>
            </a:r>
          </a:p>
          <a:p>
            <a:pPr eaLnBrk="1" hangingPunct="1"/>
            <a:r>
              <a:rPr lang="en-US" altLang="en-US" sz="800" b="1"/>
              <a:t>tendon</a:t>
            </a:r>
          </a:p>
        </p:txBody>
      </p:sp>
      <p:sp>
        <p:nvSpPr>
          <p:cNvPr id="31777" name="Text Box 266"/>
          <p:cNvSpPr txBox="1">
            <a:spLocks noChangeArrowheads="1"/>
          </p:cNvSpPr>
          <p:nvPr/>
        </p:nvSpPr>
        <p:spPr bwMode="auto">
          <a:xfrm>
            <a:off x="7594600" y="1701800"/>
            <a:ext cx="5286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Muscles:</a:t>
            </a:r>
          </a:p>
        </p:txBody>
      </p:sp>
      <p:sp>
        <p:nvSpPr>
          <p:cNvPr id="31778" name="Text Box 267"/>
          <p:cNvSpPr txBox="1">
            <a:spLocks noChangeArrowheads="1"/>
          </p:cNvSpPr>
          <p:nvPr/>
        </p:nvSpPr>
        <p:spPr bwMode="auto">
          <a:xfrm>
            <a:off x="7683500" y="1860550"/>
            <a:ext cx="8461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Superior rectus</a:t>
            </a:r>
          </a:p>
        </p:txBody>
      </p:sp>
      <p:sp>
        <p:nvSpPr>
          <p:cNvPr id="31779" name="Text Box 268"/>
          <p:cNvSpPr txBox="1">
            <a:spLocks noChangeArrowheads="1"/>
          </p:cNvSpPr>
          <p:nvPr/>
        </p:nvSpPr>
        <p:spPr bwMode="auto">
          <a:xfrm>
            <a:off x="7702550" y="2089150"/>
            <a:ext cx="777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Inferior rectus</a:t>
            </a:r>
          </a:p>
        </p:txBody>
      </p:sp>
      <p:sp>
        <p:nvSpPr>
          <p:cNvPr id="31780" name="Text Box 269"/>
          <p:cNvSpPr txBox="1">
            <a:spLocks noChangeArrowheads="1"/>
          </p:cNvSpPr>
          <p:nvPr/>
        </p:nvSpPr>
        <p:spPr bwMode="auto">
          <a:xfrm>
            <a:off x="7683500" y="2628900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Levator palpebrae</a:t>
            </a:r>
          </a:p>
          <a:p>
            <a:pPr eaLnBrk="1" hangingPunct="1"/>
            <a:r>
              <a:rPr lang="en-US" altLang="en-US" sz="800" b="1"/>
              <a:t>superioris (cut)</a:t>
            </a:r>
          </a:p>
        </p:txBody>
      </p:sp>
      <p:sp>
        <p:nvSpPr>
          <p:cNvPr id="31781" name="Text Box 270"/>
          <p:cNvSpPr txBox="1">
            <a:spLocks noChangeArrowheads="1"/>
          </p:cNvSpPr>
          <p:nvPr/>
        </p:nvSpPr>
        <p:spPr bwMode="auto">
          <a:xfrm>
            <a:off x="7445375" y="5213350"/>
            <a:ext cx="11509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Oculomotor nerve (III)</a:t>
            </a:r>
          </a:p>
        </p:txBody>
      </p:sp>
      <p:sp>
        <p:nvSpPr>
          <p:cNvPr id="31782" name="Text Box 271"/>
          <p:cNvSpPr txBox="1">
            <a:spLocks noChangeArrowheads="1"/>
          </p:cNvSpPr>
          <p:nvPr/>
        </p:nvSpPr>
        <p:spPr bwMode="auto">
          <a:xfrm>
            <a:off x="2076450" y="5133975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Lateral</a:t>
            </a:r>
          </a:p>
          <a:p>
            <a:pPr eaLnBrk="1" hangingPunct="1"/>
            <a:r>
              <a:rPr lang="en-US" altLang="en-US" sz="800" b="1"/>
              <a:t>rectus</a:t>
            </a:r>
          </a:p>
          <a:p>
            <a:pPr eaLnBrk="1" hangingPunct="1"/>
            <a:r>
              <a:rPr lang="en-US" altLang="en-US" sz="800" b="1"/>
              <a:t>muscle</a:t>
            </a:r>
          </a:p>
        </p:txBody>
      </p:sp>
      <p:sp>
        <p:nvSpPr>
          <p:cNvPr id="31783" name="Text Box 272"/>
          <p:cNvSpPr txBox="1">
            <a:spLocks noChangeArrowheads="1"/>
          </p:cNvSpPr>
          <p:nvPr/>
        </p:nvSpPr>
        <p:spPr bwMode="auto">
          <a:xfrm>
            <a:off x="6340475" y="4235450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Levator palpebrae</a:t>
            </a:r>
          </a:p>
          <a:p>
            <a:pPr eaLnBrk="1" hangingPunct="1"/>
            <a:r>
              <a:rPr lang="en-US" altLang="en-US" sz="800" b="1"/>
              <a:t>superioris muscle</a:t>
            </a:r>
          </a:p>
        </p:txBody>
      </p:sp>
      <p:sp>
        <p:nvSpPr>
          <p:cNvPr id="31784" name="Text Box 273"/>
          <p:cNvSpPr txBox="1">
            <a:spLocks noChangeArrowheads="1"/>
          </p:cNvSpPr>
          <p:nvPr/>
        </p:nvSpPr>
        <p:spPr bwMode="auto">
          <a:xfrm>
            <a:off x="6327775" y="4699000"/>
            <a:ext cx="846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Superior rectus</a:t>
            </a:r>
          </a:p>
          <a:p>
            <a:pPr eaLnBrk="1" hangingPunct="1"/>
            <a:r>
              <a:rPr lang="en-US" altLang="en-US" sz="800" b="1"/>
              <a:t>muscle</a:t>
            </a:r>
          </a:p>
        </p:txBody>
      </p:sp>
      <p:sp>
        <p:nvSpPr>
          <p:cNvPr id="31785" name="Text Box 274"/>
          <p:cNvSpPr txBox="1">
            <a:spLocks noChangeArrowheads="1"/>
          </p:cNvSpPr>
          <p:nvPr/>
        </p:nvSpPr>
        <p:spPr bwMode="auto">
          <a:xfrm>
            <a:off x="6340475" y="6127750"/>
            <a:ext cx="833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Inferior oblique</a:t>
            </a:r>
          </a:p>
          <a:p>
            <a:pPr eaLnBrk="1" hangingPunct="1"/>
            <a:r>
              <a:rPr lang="en-US" altLang="en-US" sz="800" b="1"/>
              <a:t>muscle</a:t>
            </a:r>
          </a:p>
        </p:txBody>
      </p:sp>
      <p:sp>
        <p:nvSpPr>
          <p:cNvPr id="31786" name="Text Box 275"/>
          <p:cNvSpPr txBox="1">
            <a:spLocks noChangeArrowheads="1"/>
          </p:cNvSpPr>
          <p:nvPr/>
        </p:nvSpPr>
        <p:spPr bwMode="auto">
          <a:xfrm>
            <a:off x="6340475" y="5784850"/>
            <a:ext cx="777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Inferior rectus</a:t>
            </a:r>
          </a:p>
          <a:p>
            <a:pPr eaLnBrk="1" hangingPunct="1"/>
            <a:r>
              <a:rPr lang="en-US" altLang="en-US" sz="800" b="1"/>
              <a:t>muscle</a:t>
            </a:r>
          </a:p>
        </p:txBody>
      </p:sp>
      <p:sp>
        <p:nvSpPr>
          <p:cNvPr id="31787" name="Text Box 276"/>
          <p:cNvSpPr txBox="1">
            <a:spLocks noChangeArrowheads="1"/>
          </p:cNvSpPr>
          <p:nvPr/>
        </p:nvSpPr>
        <p:spPr bwMode="auto">
          <a:xfrm>
            <a:off x="6340475" y="5080000"/>
            <a:ext cx="744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Medial rectus</a:t>
            </a:r>
          </a:p>
          <a:p>
            <a:pPr eaLnBrk="1" hangingPunct="1"/>
            <a:r>
              <a:rPr lang="en-US" altLang="en-US" sz="800" b="1"/>
              <a:t>muscle</a:t>
            </a:r>
          </a:p>
        </p:txBody>
      </p:sp>
      <p:sp>
        <p:nvSpPr>
          <p:cNvPr id="31788" name="Text Box 277"/>
          <p:cNvSpPr txBox="1">
            <a:spLocks noChangeArrowheads="1"/>
          </p:cNvSpPr>
          <p:nvPr/>
        </p:nvSpPr>
        <p:spPr bwMode="auto">
          <a:xfrm>
            <a:off x="2133600" y="3086100"/>
            <a:ext cx="83026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(a) Lateral view</a:t>
            </a:r>
          </a:p>
        </p:txBody>
      </p:sp>
      <p:sp>
        <p:nvSpPr>
          <p:cNvPr id="31789" name="Text Box 278"/>
          <p:cNvSpPr txBox="1">
            <a:spLocks noChangeArrowheads="1"/>
          </p:cNvSpPr>
          <p:nvPr/>
        </p:nvSpPr>
        <p:spPr bwMode="auto">
          <a:xfrm>
            <a:off x="5727700" y="3708400"/>
            <a:ext cx="91916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(b) Superior view</a:t>
            </a:r>
          </a:p>
        </p:txBody>
      </p:sp>
      <p:sp>
        <p:nvSpPr>
          <p:cNvPr id="31790" name="Text Box 279"/>
          <p:cNvSpPr txBox="1">
            <a:spLocks noChangeArrowheads="1"/>
          </p:cNvSpPr>
          <p:nvPr/>
        </p:nvSpPr>
        <p:spPr bwMode="auto">
          <a:xfrm>
            <a:off x="4378325" y="949325"/>
            <a:ext cx="5175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Trochlea</a:t>
            </a:r>
          </a:p>
        </p:txBody>
      </p:sp>
      <p:sp>
        <p:nvSpPr>
          <p:cNvPr id="31791" name="Text Box 281"/>
          <p:cNvSpPr txBox="1">
            <a:spLocks noChangeArrowheads="1"/>
          </p:cNvSpPr>
          <p:nvPr/>
        </p:nvSpPr>
        <p:spPr bwMode="auto">
          <a:xfrm>
            <a:off x="4267200" y="1244600"/>
            <a:ext cx="5286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Muscles:</a:t>
            </a:r>
          </a:p>
        </p:txBody>
      </p:sp>
      <p:sp>
        <p:nvSpPr>
          <p:cNvPr id="31792" name="Text Box 282"/>
          <p:cNvSpPr txBox="1">
            <a:spLocks noChangeArrowheads="1"/>
          </p:cNvSpPr>
          <p:nvPr/>
        </p:nvSpPr>
        <p:spPr bwMode="auto">
          <a:xfrm>
            <a:off x="4375150" y="2351088"/>
            <a:ext cx="8334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Inferior oblique</a:t>
            </a:r>
          </a:p>
        </p:txBody>
      </p:sp>
      <p:sp>
        <p:nvSpPr>
          <p:cNvPr id="31793" name="Text Box 283"/>
          <p:cNvSpPr txBox="1">
            <a:spLocks noChangeArrowheads="1"/>
          </p:cNvSpPr>
          <p:nvPr/>
        </p:nvSpPr>
        <p:spPr bwMode="auto">
          <a:xfrm>
            <a:off x="4368800" y="2540000"/>
            <a:ext cx="777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Inferior rectus</a:t>
            </a:r>
          </a:p>
        </p:txBody>
      </p:sp>
      <p:sp>
        <p:nvSpPr>
          <p:cNvPr id="31794" name="Text Box 284"/>
          <p:cNvSpPr txBox="1">
            <a:spLocks noChangeArrowheads="1"/>
          </p:cNvSpPr>
          <p:nvPr/>
        </p:nvSpPr>
        <p:spPr bwMode="auto">
          <a:xfrm>
            <a:off x="2085975" y="4356100"/>
            <a:ext cx="511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Superior</a:t>
            </a:r>
          </a:p>
          <a:p>
            <a:pPr eaLnBrk="1" hangingPunct="1"/>
            <a:r>
              <a:rPr lang="en-US" altLang="en-US" sz="800" b="1"/>
              <a:t>oblique</a:t>
            </a:r>
          </a:p>
          <a:p>
            <a:pPr eaLnBrk="1" hangingPunct="1"/>
            <a:r>
              <a:rPr lang="en-US" altLang="en-US" sz="800" b="1"/>
              <a:t>muscle</a:t>
            </a:r>
          </a:p>
        </p:txBody>
      </p:sp>
      <p:sp>
        <p:nvSpPr>
          <p:cNvPr id="31795" name="Text Box 285"/>
          <p:cNvSpPr txBox="1">
            <a:spLocks noChangeArrowheads="1"/>
          </p:cNvSpPr>
          <p:nvPr/>
        </p:nvSpPr>
        <p:spPr bwMode="auto">
          <a:xfrm>
            <a:off x="4379913" y="2020888"/>
            <a:ext cx="7620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Lateral rectus</a:t>
            </a:r>
          </a:p>
        </p:txBody>
      </p:sp>
      <p:sp>
        <p:nvSpPr>
          <p:cNvPr id="31796" name="Text Box 286"/>
          <p:cNvSpPr txBox="1">
            <a:spLocks noChangeArrowheads="1"/>
          </p:cNvSpPr>
          <p:nvPr/>
        </p:nvSpPr>
        <p:spPr bwMode="auto">
          <a:xfrm>
            <a:off x="4378325" y="1725613"/>
            <a:ext cx="7445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Medial rectus</a:t>
            </a:r>
          </a:p>
        </p:txBody>
      </p:sp>
      <p:sp>
        <p:nvSpPr>
          <p:cNvPr id="31797" name="Text Box 287"/>
          <p:cNvSpPr txBox="1">
            <a:spLocks noChangeArrowheads="1"/>
          </p:cNvSpPr>
          <p:nvPr/>
        </p:nvSpPr>
        <p:spPr bwMode="auto">
          <a:xfrm>
            <a:off x="4365625" y="1389063"/>
            <a:ext cx="9017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Superior oblique</a:t>
            </a:r>
          </a:p>
        </p:txBody>
      </p:sp>
      <p:sp>
        <p:nvSpPr>
          <p:cNvPr id="31798" name="Text Box 288"/>
          <p:cNvSpPr txBox="1">
            <a:spLocks noChangeArrowheads="1"/>
          </p:cNvSpPr>
          <p:nvPr/>
        </p:nvSpPr>
        <p:spPr bwMode="auto">
          <a:xfrm>
            <a:off x="4375150" y="1565275"/>
            <a:ext cx="8461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Superior rectus</a:t>
            </a:r>
          </a:p>
        </p:txBody>
      </p:sp>
      <p:sp>
        <p:nvSpPr>
          <p:cNvPr id="31799" name="Rectangle 10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16.24	</a:t>
            </a:r>
          </a:p>
        </p:txBody>
      </p:sp>
      <p:sp>
        <p:nvSpPr>
          <p:cNvPr id="31800" name="Line 60"/>
          <p:cNvSpPr>
            <a:spLocks noChangeShapeType="1"/>
          </p:cNvSpPr>
          <p:nvPr/>
        </p:nvSpPr>
        <p:spPr bwMode="auto">
          <a:xfrm flipH="1">
            <a:off x="6262688" y="1149350"/>
            <a:ext cx="13874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1" name="Freeform 61"/>
          <p:cNvSpPr>
            <a:spLocks/>
          </p:cNvSpPr>
          <p:nvPr/>
        </p:nvSpPr>
        <p:spPr bwMode="auto">
          <a:xfrm>
            <a:off x="2911475" y="1974850"/>
            <a:ext cx="1414463" cy="107950"/>
          </a:xfrm>
          <a:custGeom>
            <a:avLst/>
            <a:gdLst>
              <a:gd name="T0" fmla="*/ 2147483647 w 891"/>
              <a:gd name="T1" fmla="*/ 2147483647 h 68"/>
              <a:gd name="T2" fmla="*/ 2147483647 w 891"/>
              <a:gd name="T3" fmla="*/ 2147483647 h 68"/>
              <a:gd name="T4" fmla="*/ 0 w 891"/>
              <a:gd name="T5" fmla="*/ 0 h 68"/>
              <a:gd name="T6" fmla="*/ 0 60000 65536"/>
              <a:gd name="T7" fmla="*/ 0 60000 65536"/>
              <a:gd name="T8" fmla="*/ 0 60000 65536"/>
              <a:gd name="T9" fmla="*/ 0 w 891"/>
              <a:gd name="T10" fmla="*/ 0 h 68"/>
              <a:gd name="T11" fmla="*/ 891 w 891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91" h="68">
                <a:moveTo>
                  <a:pt x="891" y="68"/>
                </a:moveTo>
                <a:lnTo>
                  <a:pt x="263" y="68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2" name="Line 62"/>
          <p:cNvSpPr>
            <a:spLocks noChangeShapeType="1"/>
          </p:cNvSpPr>
          <p:nvPr/>
        </p:nvSpPr>
        <p:spPr bwMode="auto">
          <a:xfrm flipH="1">
            <a:off x="3121025" y="2417763"/>
            <a:ext cx="1204913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3" name="Line 63"/>
          <p:cNvSpPr>
            <a:spLocks noChangeShapeType="1"/>
          </p:cNvSpPr>
          <p:nvPr/>
        </p:nvSpPr>
        <p:spPr bwMode="auto">
          <a:xfrm flipH="1">
            <a:off x="2916238" y="2600325"/>
            <a:ext cx="14097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4" name="Line 64"/>
          <p:cNvSpPr>
            <a:spLocks noChangeShapeType="1"/>
          </p:cNvSpPr>
          <p:nvPr/>
        </p:nvSpPr>
        <p:spPr bwMode="auto">
          <a:xfrm>
            <a:off x="4870450" y="1006475"/>
            <a:ext cx="9652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5" name="Freeform 65"/>
          <p:cNvSpPr>
            <a:spLocks/>
          </p:cNvSpPr>
          <p:nvPr/>
        </p:nvSpPr>
        <p:spPr bwMode="auto">
          <a:xfrm>
            <a:off x="3460750" y="1003300"/>
            <a:ext cx="871538" cy="223838"/>
          </a:xfrm>
          <a:custGeom>
            <a:avLst/>
            <a:gdLst>
              <a:gd name="T0" fmla="*/ 2147483647 w 549"/>
              <a:gd name="T1" fmla="*/ 0 h 141"/>
              <a:gd name="T2" fmla="*/ 2147483647 w 549"/>
              <a:gd name="T3" fmla="*/ 0 h 141"/>
              <a:gd name="T4" fmla="*/ 0 w 549"/>
              <a:gd name="T5" fmla="*/ 2147483647 h 141"/>
              <a:gd name="T6" fmla="*/ 0 60000 65536"/>
              <a:gd name="T7" fmla="*/ 0 60000 65536"/>
              <a:gd name="T8" fmla="*/ 0 60000 65536"/>
              <a:gd name="T9" fmla="*/ 0 w 549"/>
              <a:gd name="T10" fmla="*/ 0 h 141"/>
              <a:gd name="T11" fmla="*/ 549 w 549"/>
              <a:gd name="T12" fmla="*/ 141 h 1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9" h="141">
                <a:moveTo>
                  <a:pt x="549" y="0"/>
                </a:moveTo>
                <a:lnTo>
                  <a:pt x="204" y="0"/>
                </a:lnTo>
                <a:lnTo>
                  <a:pt x="0" y="141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6" name="Freeform 66"/>
          <p:cNvSpPr>
            <a:spLocks/>
          </p:cNvSpPr>
          <p:nvPr/>
        </p:nvSpPr>
        <p:spPr bwMode="auto">
          <a:xfrm>
            <a:off x="6473825" y="1916113"/>
            <a:ext cx="1187450" cy="0"/>
          </a:xfrm>
          <a:custGeom>
            <a:avLst/>
            <a:gdLst>
              <a:gd name="T0" fmla="*/ 2147483647 w 748"/>
              <a:gd name="T1" fmla="*/ 2147483647 w 748"/>
              <a:gd name="T2" fmla="*/ 0 w 748"/>
              <a:gd name="T3" fmla="*/ 0 60000 65536"/>
              <a:gd name="T4" fmla="*/ 0 60000 65536"/>
              <a:gd name="T5" fmla="*/ 0 60000 65536"/>
              <a:gd name="T6" fmla="*/ 0 w 748"/>
              <a:gd name="T7" fmla="*/ 748 w 7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748">
                <a:moveTo>
                  <a:pt x="748" y="0"/>
                </a:moveTo>
                <a:lnTo>
                  <a:pt x="748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7" name="Freeform 67"/>
          <p:cNvSpPr>
            <a:spLocks/>
          </p:cNvSpPr>
          <p:nvPr/>
        </p:nvSpPr>
        <p:spPr bwMode="auto">
          <a:xfrm>
            <a:off x="5081588" y="2082800"/>
            <a:ext cx="1655762" cy="320675"/>
          </a:xfrm>
          <a:custGeom>
            <a:avLst/>
            <a:gdLst>
              <a:gd name="T0" fmla="*/ 2147483647 w 1043"/>
              <a:gd name="T1" fmla="*/ 2147483647 h 202"/>
              <a:gd name="T2" fmla="*/ 2147483647 w 1043"/>
              <a:gd name="T3" fmla="*/ 0 h 202"/>
              <a:gd name="T4" fmla="*/ 0 w 1043"/>
              <a:gd name="T5" fmla="*/ 0 h 202"/>
              <a:gd name="T6" fmla="*/ 0 60000 65536"/>
              <a:gd name="T7" fmla="*/ 0 60000 65536"/>
              <a:gd name="T8" fmla="*/ 0 60000 65536"/>
              <a:gd name="T9" fmla="*/ 0 w 1043"/>
              <a:gd name="T10" fmla="*/ 0 h 202"/>
              <a:gd name="T11" fmla="*/ 1043 w 1043"/>
              <a:gd name="T12" fmla="*/ 202 h 2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3" h="202">
                <a:moveTo>
                  <a:pt x="1043" y="202"/>
                </a:moveTo>
                <a:lnTo>
                  <a:pt x="266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8" name="Line 68"/>
          <p:cNvSpPr>
            <a:spLocks noChangeShapeType="1"/>
          </p:cNvSpPr>
          <p:nvPr/>
        </p:nvSpPr>
        <p:spPr bwMode="auto">
          <a:xfrm flipH="1">
            <a:off x="6370638" y="2703513"/>
            <a:ext cx="1287462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9" name="Freeform 70"/>
          <p:cNvSpPr>
            <a:spLocks/>
          </p:cNvSpPr>
          <p:nvPr/>
        </p:nvSpPr>
        <p:spPr bwMode="auto">
          <a:xfrm>
            <a:off x="1744663" y="1177925"/>
            <a:ext cx="396875" cy="709613"/>
          </a:xfrm>
          <a:custGeom>
            <a:avLst/>
            <a:gdLst>
              <a:gd name="T0" fmla="*/ 0 w 250"/>
              <a:gd name="T1" fmla="*/ 0 h 447"/>
              <a:gd name="T2" fmla="*/ 2147483647 w 250"/>
              <a:gd name="T3" fmla="*/ 0 h 447"/>
              <a:gd name="T4" fmla="*/ 2147483647 w 250"/>
              <a:gd name="T5" fmla="*/ 2147483647 h 447"/>
              <a:gd name="T6" fmla="*/ 0 60000 65536"/>
              <a:gd name="T7" fmla="*/ 0 60000 65536"/>
              <a:gd name="T8" fmla="*/ 0 60000 65536"/>
              <a:gd name="T9" fmla="*/ 0 w 250"/>
              <a:gd name="T10" fmla="*/ 0 h 447"/>
              <a:gd name="T11" fmla="*/ 250 w 250"/>
              <a:gd name="T12" fmla="*/ 447 h 4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" h="447">
                <a:moveTo>
                  <a:pt x="0" y="0"/>
                </a:moveTo>
                <a:lnTo>
                  <a:pt x="116" y="0"/>
                </a:lnTo>
                <a:lnTo>
                  <a:pt x="250" y="447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0" name="Freeform 71"/>
          <p:cNvSpPr>
            <a:spLocks/>
          </p:cNvSpPr>
          <p:nvPr/>
        </p:nvSpPr>
        <p:spPr bwMode="auto">
          <a:xfrm>
            <a:off x="5070475" y="1527175"/>
            <a:ext cx="860425" cy="269875"/>
          </a:xfrm>
          <a:custGeom>
            <a:avLst/>
            <a:gdLst>
              <a:gd name="T0" fmla="*/ 2147483647 w 542"/>
              <a:gd name="T1" fmla="*/ 0 h 170"/>
              <a:gd name="T2" fmla="*/ 2147483647 w 542"/>
              <a:gd name="T3" fmla="*/ 2147483647 h 170"/>
              <a:gd name="T4" fmla="*/ 0 w 542"/>
              <a:gd name="T5" fmla="*/ 2147483647 h 170"/>
              <a:gd name="T6" fmla="*/ 0 60000 65536"/>
              <a:gd name="T7" fmla="*/ 0 60000 65536"/>
              <a:gd name="T8" fmla="*/ 0 60000 65536"/>
              <a:gd name="T9" fmla="*/ 0 w 542"/>
              <a:gd name="T10" fmla="*/ 0 h 170"/>
              <a:gd name="T11" fmla="*/ 542 w 542"/>
              <a:gd name="T12" fmla="*/ 170 h 1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2" h="170">
                <a:moveTo>
                  <a:pt x="542" y="0"/>
                </a:moveTo>
                <a:lnTo>
                  <a:pt x="282" y="170"/>
                </a:lnTo>
                <a:lnTo>
                  <a:pt x="0" y="17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1" name="Freeform 72"/>
          <p:cNvSpPr>
            <a:spLocks/>
          </p:cNvSpPr>
          <p:nvPr/>
        </p:nvSpPr>
        <p:spPr bwMode="auto">
          <a:xfrm>
            <a:off x="6208713" y="2039938"/>
            <a:ext cx="1449387" cy="107950"/>
          </a:xfrm>
          <a:custGeom>
            <a:avLst/>
            <a:gdLst>
              <a:gd name="T0" fmla="*/ 0 w 913"/>
              <a:gd name="T1" fmla="*/ 0 h 68"/>
              <a:gd name="T2" fmla="*/ 2147483647 w 913"/>
              <a:gd name="T3" fmla="*/ 2147483647 h 68"/>
              <a:gd name="T4" fmla="*/ 2147483647 w 913"/>
              <a:gd name="T5" fmla="*/ 2147483647 h 68"/>
              <a:gd name="T6" fmla="*/ 0 60000 65536"/>
              <a:gd name="T7" fmla="*/ 0 60000 65536"/>
              <a:gd name="T8" fmla="*/ 0 60000 65536"/>
              <a:gd name="T9" fmla="*/ 0 w 913"/>
              <a:gd name="T10" fmla="*/ 0 h 68"/>
              <a:gd name="T11" fmla="*/ 913 w 913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3" h="68">
                <a:moveTo>
                  <a:pt x="0" y="0"/>
                </a:moveTo>
                <a:lnTo>
                  <a:pt x="320" y="68"/>
                </a:lnTo>
                <a:lnTo>
                  <a:pt x="913" y="6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2" name="Line 73"/>
          <p:cNvSpPr>
            <a:spLocks noChangeShapeType="1"/>
          </p:cNvSpPr>
          <p:nvPr/>
        </p:nvSpPr>
        <p:spPr bwMode="auto">
          <a:xfrm flipH="1">
            <a:off x="5216525" y="1457325"/>
            <a:ext cx="544513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3" name="Line 74"/>
          <p:cNvSpPr>
            <a:spLocks noChangeShapeType="1"/>
          </p:cNvSpPr>
          <p:nvPr/>
        </p:nvSpPr>
        <p:spPr bwMode="auto">
          <a:xfrm>
            <a:off x="2363788" y="1782763"/>
            <a:ext cx="19621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4" name="Freeform 75"/>
          <p:cNvSpPr>
            <a:spLocks/>
          </p:cNvSpPr>
          <p:nvPr/>
        </p:nvSpPr>
        <p:spPr bwMode="auto">
          <a:xfrm>
            <a:off x="2968625" y="1254125"/>
            <a:ext cx="1357313" cy="203200"/>
          </a:xfrm>
          <a:custGeom>
            <a:avLst/>
            <a:gdLst>
              <a:gd name="T0" fmla="*/ 0 w 855"/>
              <a:gd name="T1" fmla="*/ 0 h 128"/>
              <a:gd name="T2" fmla="*/ 2147483647 w 855"/>
              <a:gd name="T3" fmla="*/ 2147483647 h 128"/>
              <a:gd name="T4" fmla="*/ 2147483647 w 855"/>
              <a:gd name="T5" fmla="*/ 2147483647 h 128"/>
              <a:gd name="T6" fmla="*/ 0 60000 65536"/>
              <a:gd name="T7" fmla="*/ 0 60000 65536"/>
              <a:gd name="T8" fmla="*/ 0 60000 65536"/>
              <a:gd name="T9" fmla="*/ 0 w 855"/>
              <a:gd name="T10" fmla="*/ 0 h 128"/>
              <a:gd name="T11" fmla="*/ 855 w 855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5" h="128">
                <a:moveTo>
                  <a:pt x="0" y="0"/>
                </a:moveTo>
                <a:lnTo>
                  <a:pt x="253" y="128"/>
                </a:lnTo>
                <a:lnTo>
                  <a:pt x="855" y="12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5" name="Freeform 76"/>
          <p:cNvSpPr>
            <a:spLocks/>
          </p:cNvSpPr>
          <p:nvPr/>
        </p:nvSpPr>
        <p:spPr bwMode="auto">
          <a:xfrm>
            <a:off x="3024188" y="1393825"/>
            <a:ext cx="1301750" cy="233363"/>
          </a:xfrm>
          <a:custGeom>
            <a:avLst/>
            <a:gdLst>
              <a:gd name="T0" fmla="*/ 0 w 820"/>
              <a:gd name="T1" fmla="*/ 0 h 147"/>
              <a:gd name="T2" fmla="*/ 2147483647 w 820"/>
              <a:gd name="T3" fmla="*/ 2147483647 h 147"/>
              <a:gd name="T4" fmla="*/ 2147483647 w 820"/>
              <a:gd name="T5" fmla="*/ 2147483647 h 147"/>
              <a:gd name="T6" fmla="*/ 0 60000 65536"/>
              <a:gd name="T7" fmla="*/ 0 60000 65536"/>
              <a:gd name="T8" fmla="*/ 0 60000 65536"/>
              <a:gd name="T9" fmla="*/ 0 w 820"/>
              <a:gd name="T10" fmla="*/ 0 h 147"/>
              <a:gd name="T11" fmla="*/ 820 w 820"/>
              <a:gd name="T12" fmla="*/ 147 h 1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147">
                <a:moveTo>
                  <a:pt x="0" y="0"/>
                </a:moveTo>
                <a:lnTo>
                  <a:pt x="189" y="147"/>
                </a:lnTo>
                <a:lnTo>
                  <a:pt x="820" y="147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6" name="Line 60"/>
          <p:cNvSpPr>
            <a:spLocks noChangeShapeType="1"/>
          </p:cNvSpPr>
          <p:nvPr/>
        </p:nvSpPr>
        <p:spPr bwMode="auto">
          <a:xfrm flipH="1">
            <a:off x="6262688" y="1149350"/>
            <a:ext cx="13874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7" name="Freeform 61"/>
          <p:cNvSpPr>
            <a:spLocks/>
          </p:cNvSpPr>
          <p:nvPr/>
        </p:nvSpPr>
        <p:spPr bwMode="auto">
          <a:xfrm>
            <a:off x="2911475" y="1974850"/>
            <a:ext cx="1414463" cy="107950"/>
          </a:xfrm>
          <a:custGeom>
            <a:avLst/>
            <a:gdLst>
              <a:gd name="T0" fmla="*/ 2147483647 w 891"/>
              <a:gd name="T1" fmla="*/ 2147483647 h 68"/>
              <a:gd name="T2" fmla="*/ 2147483647 w 891"/>
              <a:gd name="T3" fmla="*/ 2147483647 h 68"/>
              <a:gd name="T4" fmla="*/ 0 w 891"/>
              <a:gd name="T5" fmla="*/ 0 h 68"/>
              <a:gd name="T6" fmla="*/ 0 60000 65536"/>
              <a:gd name="T7" fmla="*/ 0 60000 65536"/>
              <a:gd name="T8" fmla="*/ 0 60000 65536"/>
              <a:gd name="T9" fmla="*/ 0 w 891"/>
              <a:gd name="T10" fmla="*/ 0 h 68"/>
              <a:gd name="T11" fmla="*/ 891 w 891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91" h="68">
                <a:moveTo>
                  <a:pt x="891" y="68"/>
                </a:moveTo>
                <a:lnTo>
                  <a:pt x="263" y="6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8" name="Line 62"/>
          <p:cNvSpPr>
            <a:spLocks noChangeShapeType="1"/>
          </p:cNvSpPr>
          <p:nvPr/>
        </p:nvSpPr>
        <p:spPr bwMode="auto">
          <a:xfrm flipH="1">
            <a:off x="3121025" y="2417763"/>
            <a:ext cx="12049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9" name="Line 63"/>
          <p:cNvSpPr>
            <a:spLocks noChangeShapeType="1"/>
          </p:cNvSpPr>
          <p:nvPr/>
        </p:nvSpPr>
        <p:spPr bwMode="auto">
          <a:xfrm flipH="1">
            <a:off x="2916238" y="2600325"/>
            <a:ext cx="1409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0" name="Line 64"/>
          <p:cNvSpPr>
            <a:spLocks noChangeShapeType="1"/>
          </p:cNvSpPr>
          <p:nvPr/>
        </p:nvSpPr>
        <p:spPr bwMode="auto">
          <a:xfrm>
            <a:off x="4870450" y="1006475"/>
            <a:ext cx="965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1" name="Freeform 65"/>
          <p:cNvSpPr>
            <a:spLocks/>
          </p:cNvSpPr>
          <p:nvPr/>
        </p:nvSpPr>
        <p:spPr bwMode="auto">
          <a:xfrm>
            <a:off x="3460750" y="1003300"/>
            <a:ext cx="871538" cy="223838"/>
          </a:xfrm>
          <a:custGeom>
            <a:avLst/>
            <a:gdLst>
              <a:gd name="T0" fmla="*/ 2147483647 w 549"/>
              <a:gd name="T1" fmla="*/ 0 h 141"/>
              <a:gd name="T2" fmla="*/ 2147483647 w 549"/>
              <a:gd name="T3" fmla="*/ 0 h 141"/>
              <a:gd name="T4" fmla="*/ 0 w 549"/>
              <a:gd name="T5" fmla="*/ 2147483647 h 141"/>
              <a:gd name="T6" fmla="*/ 0 60000 65536"/>
              <a:gd name="T7" fmla="*/ 0 60000 65536"/>
              <a:gd name="T8" fmla="*/ 0 60000 65536"/>
              <a:gd name="T9" fmla="*/ 0 w 549"/>
              <a:gd name="T10" fmla="*/ 0 h 141"/>
              <a:gd name="T11" fmla="*/ 549 w 549"/>
              <a:gd name="T12" fmla="*/ 141 h 1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9" h="141">
                <a:moveTo>
                  <a:pt x="549" y="0"/>
                </a:moveTo>
                <a:lnTo>
                  <a:pt x="204" y="0"/>
                </a:lnTo>
                <a:lnTo>
                  <a:pt x="0" y="14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2" name="Freeform 66"/>
          <p:cNvSpPr>
            <a:spLocks/>
          </p:cNvSpPr>
          <p:nvPr/>
        </p:nvSpPr>
        <p:spPr bwMode="auto">
          <a:xfrm>
            <a:off x="6473825" y="1916113"/>
            <a:ext cx="1187450" cy="0"/>
          </a:xfrm>
          <a:custGeom>
            <a:avLst/>
            <a:gdLst>
              <a:gd name="T0" fmla="*/ 2147483647 w 748"/>
              <a:gd name="T1" fmla="*/ 2147483647 w 748"/>
              <a:gd name="T2" fmla="*/ 0 w 748"/>
              <a:gd name="T3" fmla="*/ 0 60000 65536"/>
              <a:gd name="T4" fmla="*/ 0 60000 65536"/>
              <a:gd name="T5" fmla="*/ 0 60000 65536"/>
              <a:gd name="T6" fmla="*/ 0 w 748"/>
              <a:gd name="T7" fmla="*/ 748 w 748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748">
                <a:moveTo>
                  <a:pt x="748" y="0"/>
                </a:moveTo>
                <a:lnTo>
                  <a:pt x="74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3" name="Freeform 67"/>
          <p:cNvSpPr>
            <a:spLocks/>
          </p:cNvSpPr>
          <p:nvPr/>
        </p:nvSpPr>
        <p:spPr bwMode="auto">
          <a:xfrm>
            <a:off x="5081588" y="2082800"/>
            <a:ext cx="1655762" cy="320675"/>
          </a:xfrm>
          <a:custGeom>
            <a:avLst/>
            <a:gdLst>
              <a:gd name="T0" fmla="*/ 2147483647 w 1043"/>
              <a:gd name="T1" fmla="*/ 2147483647 h 202"/>
              <a:gd name="T2" fmla="*/ 2147483647 w 1043"/>
              <a:gd name="T3" fmla="*/ 0 h 202"/>
              <a:gd name="T4" fmla="*/ 0 w 1043"/>
              <a:gd name="T5" fmla="*/ 0 h 202"/>
              <a:gd name="T6" fmla="*/ 0 60000 65536"/>
              <a:gd name="T7" fmla="*/ 0 60000 65536"/>
              <a:gd name="T8" fmla="*/ 0 60000 65536"/>
              <a:gd name="T9" fmla="*/ 0 w 1043"/>
              <a:gd name="T10" fmla="*/ 0 h 202"/>
              <a:gd name="T11" fmla="*/ 1043 w 1043"/>
              <a:gd name="T12" fmla="*/ 202 h 2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3" h="202">
                <a:moveTo>
                  <a:pt x="1043" y="202"/>
                </a:moveTo>
                <a:lnTo>
                  <a:pt x="266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4" name="Line 68"/>
          <p:cNvSpPr>
            <a:spLocks noChangeShapeType="1"/>
          </p:cNvSpPr>
          <p:nvPr/>
        </p:nvSpPr>
        <p:spPr bwMode="auto">
          <a:xfrm flipH="1">
            <a:off x="6370638" y="2703513"/>
            <a:ext cx="12874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5" name="Freeform 70"/>
          <p:cNvSpPr>
            <a:spLocks/>
          </p:cNvSpPr>
          <p:nvPr/>
        </p:nvSpPr>
        <p:spPr bwMode="auto">
          <a:xfrm>
            <a:off x="1744663" y="1177925"/>
            <a:ext cx="396875" cy="709613"/>
          </a:xfrm>
          <a:custGeom>
            <a:avLst/>
            <a:gdLst>
              <a:gd name="T0" fmla="*/ 0 w 250"/>
              <a:gd name="T1" fmla="*/ 0 h 447"/>
              <a:gd name="T2" fmla="*/ 2147483647 w 250"/>
              <a:gd name="T3" fmla="*/ 0 h 447"/>
              <a:gd name="T4" fmla="*/ 2147483647 w 250"/>
              <a:gd name="T5" fmla="*/ 2147483647 h 447"/>
              <a:gd name="T6" fmla="*/ 0 60000 65536"/>
              <a:gd name="T7" fmla="*/ 0 60000 65536"/>
              <a:gd name="T8" fmla="*/ 0 60000 65536"/>
              <a:gd name="T9" fmla="*/ 0 w 250"/>
              <a:gd name="T10" fmla="*/ 0 h 447"/>
              <a:gd name="T11" fmla="*/ 250 w 250"/>
              <a:gd name="T12" fmla="*/ 447 h 4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" h="447">
                <a:moveTo>
                  <a:pt x="0" y="0"/>
                </a:moveTo>
                <a:lnTo>
                  <a:pt x="116" y="0"/>
                </a:lnTo>
                <a:lnTo>
                  <a:pt x="250" y="44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6" name="Freeform 71"/>
          <p:cNvSpPr>
            <a:spLocks/>
          </p:cNvSpPr>
          <p:nvPr/>
        </p:nvSpPr>
        <p:spPr bwMode="auto">
          <a:xfrm>
            <a:off x="5070475" y="1527175"/>
            <a:ext cx="860425" cy="269875"/>
          </a:xfrm>
          <a:custGeom>
            <a:avLst/>
            <a:gdLst>
              <a:gd name="T0" fmla="*/ 2147483647 w 542"/>
              <a:gd name="T1" fmla="*/ 0 h 170"/>
              <a:gd name="T2" fmla="*/ 2147483647 w 542"/>
              <a:gd name="T3" fmla="*/ 2147483647 h 170"/>
              <a:gd name="T4" fmla="*/ 0 w 542"/>
              <a:gd name="T5" fmla="*/ 2147483647 h 170"/>
              <a:gd name="T6" fmla="*/ 0 60000 65536"/>
              <a:gd name="T7" fmla="*/ 0 60000 65536"/>
              <a:gd name="T8" fmla="*/ 0 60000 65536"/>
              <a:gd name="T9" fmla="*/ 0 w 542"/>
              <a:gd name="T10" fmla="*/ 0 h 170"/>
              <a:gd name="T11" fmla="*/ 542 w 542"/>
              <a:gd name="T12" fmla="*/ 170 h 1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2" h="170">
                <a:moveTo>
                  <a:pt x="542" y="0"/>
                </a:moveTo>
                <a:lnTo>
                  <a:pt x="282" y="170"/>
                </a:lnTo>
                <a:lnTo>
                  <a:pt x="0" y="17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7" name="Freeform 72"/>
          <p:cNvSpPr>
            <a:spLocks/>
          </p:cNvSpPr>
          <p:nvPr/>
        </p:nvSpPr>
        <p:spPr bwMode="auto">
          <a:xfrm>
            <a:off x="6208713" y="2039938"/>
            <a:ext cx="1449387" cy="107950"/>
          </a:xfrm>
          <a:custGeom>
            <a:avLst/>
            <a:gdLst>
              <a:gd name="T0" fmla="*/ 0 w 913"/>
              <a:gd name="T1" fmla="*/ 0 h 68"/>
              <a:gd name="T2" fmla="*/ 2147483647 w 913"/>
              <a:gd name="T3" fmla="*/ 2147483647 h 68"/>
              <a:gd name="T4" fmla="*/ 2147483647 w 913"/>
              <a:gd name="T5" fmla="*/ 2147483647 h 68"/>
              <a:gd name="T6" fmla="*/ 0 60000 65536"/>
              <a:gd name="T7" fmla="*/ 0 60000 65536"/>
              <a:gd name="T8" fmla="*/ 0 60000 65536"/>
              <a:gd name="T9" fmla="*/ 0 w 913"/>
              <a:gd name="T10" fmla="*/ 0 h 68"/>
              <a:gd name="T11" fmla="*/ 913 w 913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3" h="68">
                <a:moveTo>
                  <a:pt x="0" y="0"/>
                </a:moveTo>
                <a:lnTo>
                  <a:pt x="320" y="68"/>
                </a:lnTo>
                <a:lnTo>
                  <a:pt x="913" y="6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8" name="Line 73"/>
          <p:cNvSpPr>
            <a:spLocks noChangeShapeType="1"/>
          </p:cNvSpPr>
          <p:nvPr/>
        </p:nvSpPr>
        <p:spPr bwMode="auto">
          <a:xfrm flipH="1">
            <a:off x="5216525" y="1457325"/>
            <a:ext cx="5445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9" name="Line 74"/>
          <p:cNvSpPr>
            <a:spLocks noChangeShapeType="1"/>
          </p:cNvSpPr>
          <p:nvPr/>
        </p:nvSpPr>
        <p:spPr bwMode="auto">
          <a:xfrm>
            <a:off x="2363788" y="1782763"/>
            <a:ext cx="19621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0" name="Freeform 75"/>
          <p:cNvSpPr>
            <a:spLocks/>
          </p:cNvSpPr>
          <p:nvPr/>
        </p:nvSpPr>
        <p:spPr bwMode="auto">
          <a:xfrm>
            <a:off x="2968625" y="1254125"/>
            <a:ext cx="1357313" cy="203200"/>
          </a:xfrm>
          <a:custGeom>
            <a:avLst/>
            <a:gdLst>
              <a:gd name="T0" fmla="*/ 0 w 855"/>
              <a:gd name="T1" fmla="*/ 0 h 128"/>
              <a:gd name="T2" fmla="*/ 2147483647 w 855"/>
              <a:gd name="T3" fmla="*/ 2147483647 h 128"/>
              <a:gd name="T4" fmla="*/ 2147483647 w 855"/>
              <a:gd name="T5" fmla="*/ 2147483647 h 128"/>
              <a:gd name="T6" fmla="*/ 0 60000 65536"/>
              <a:gd name="T7" fmla="*/ 0 60000 65536"/>
              <a:gd name="T8" fmla="*/ 0 60000 65536"/>
              <a:gd name="T9" fmla="*/ 0 w 855"/>
              <a:gd name="T10" fmla="*/ 0 h 128"/>
              <a:gd name="T11" fmla="*/ 855 w 855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5" h="128">
                <a:moveTo>
                  <a:pt x="0" y="0"/>
                </a:moveTo>
                <a:lnTo>
                  <a:pt x="253" y="128"/>
                </a:lnTo>
                <a:lnTo>
                  <a:pt x="855" y="12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1" name="Freeform 76"/>
          <p:cNvSpPr>
            <a:spLocks/>
          </p:cNvSpPr>
          <p:nvPr/>
        </p:nvSpPr>
        <p:spPr bwMode="auto">
          <a:xfrm>
            <a:off x="3024188" y="1393825"/>
            <a:ext cx="1301750" cy="233363"/>
          </a:xfrm>
          <a:custGeom>
            <a:avLst/>
            <a:gdLst>
              <a:gd name="T0" fmla="*/ 0 w 820"/>
              <a:gd name="T1" fmla="*/ 0 h 147"/>
              <a:gd name="T2" fmla="*/ 2147483647 w 820"/>
              <a:gd name="T3" fmla="*/ 2147483647 h 147"/>
              <a:gd name="T4" fmla="*/ 2147483647 w 820"/>
              <a:gd name="T5" fmla="*/ 2147483647 h 147"/>
              <a:gd name="T6" fmla="*/ 0 60000 65536"/>
              <a:gd name="T7" fmla="*/ 0 60000 65536"/>
              <a:gd name="T8" fmla="*/ 0 60000 65536"/>
              <a:gd name="T9" fmla="*/ 0 w 820"/>
              <a:gd name="T10" fmla="*/ 0 h 147"/>
              <a:gd name="T11" fmla="*/ 820 w 820"/>
              <a:gd name="T12" fmla="*/ 147 h 1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147">
                <a:moveTo>
                  <a:pt x="0" y="0"/>
                </a:moveTo>
                <a:lnTo>
                  <a:pt x="189" y="147"/>
                </a:lnTo>
                <a:lnTo>
                  <a:pt x="820" y="14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2" name="Line 53"/>
          <p:cNvSpPr>
            <a:spLocks noChangeShapeType="1"/>
          </p:cNvSpPr>
          <p:nvPr/>
        </p:nvSpPr>
        <p:spPr bwMode="auto">
          <a:xfrm>
            <a:off x="4489450" y="4305300"/>
            <a:ext cx="17970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3" name="Freeform 54"/>
          <p:cNvSpPr>
            <a:spLocks/>
          </p:cNvSpPr>
          <p:nvPr/>
        </p:nvSpPr>
        <p:spPr bwMode="auto">
          <a:xfrm>
            <a:off x="4406900" y="4487863"/>
            <a:ext cx="1874838" cy="277812"/>
          </a:xfrm>
          <a:custGeom>
            <a:avLst/>
            <a:gdLst>
              <a:gd name="T0" fmla="*/ 0 w 1181"/>
              <a:gd name="T1" fmla="*/ 0 h 175"/>
              <a:gd name="T2" fmla="*/ 2147483647 w 1181"/>
              <a:gd name="T3" fmla="*/ 2147483647 h 175"/>
              <a:gd name="T4" fmla="*/ 2147483647 w 1181"/>
              <a:gd name="T5" fmla="*/ 2147483647 h 175"/>
              <a:gd name="T6" fmla="*/ 0 60000 65536"/>
              <a:gd name="T7" fmla="*/ 0 60000 65536"/>
              <a:gd name="T8" fmla="*/ 0 60000 65536"/>
              <a:gd name="T9" fmla="*/ 0 w 1181"/>
              <a:gd name="T10" fmla="*/ 0 h 175"/>
              <a:gd name="T11" fmla="*/ 1181 w 1181"/>
              <a:gd name="T12" fmla="*/ 175 h 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81" h="175">
                <a:moveTo>
                  <a:pt x="0" y="0"/>
                </a:moveTo>
                <a:lnTo>
                  <a:pt x="513" y="175"/>
                </a:lnTo>
                <a:lnTo>
                  <a:pt x="1181" y="175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4" name="Line 55"/>
          <p:cNvSpPr>
            <a:spLocks noChangeShapeType="1"/>
          </p:cNvSpPr>
          <p:nvPr/>
        </p:nvSpPr>
        <p:spPr bwMode="auto">
          <a:xfrm flipH="1">
            <a:off x="2457450" y="5216525"/>
            <a:ext cx="1093788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5" name="Line 56"/>
          <p:cNvSpPr>
            <a:spLocks noChangeShapeType="1"/>
          </p:cNvSpPr>
          <p:nvPr/>
        </p:nvSpPr>
        <p:spPr bwMode="auto">
          <a:xfrm flipH="1">
            <a:off x="2554288" y="4432300"/>
            <a:ext cx="23463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6" name="Line 57"/>
          <p:cNvSpPr>
            <a:spLocks noChangeShapeType="1"/>
          </p:cNvSpPr>
          <p:nvPr/>
        </p:nvSpPr>
        <p:spPr bwMode="auto">
          <a:xfrm flipH="1">
            <a:off x="5040313" y="5143500"/>
            <a:ext cx="12541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7" name="Line 58"/>
          <p:cNvSpPr>
            <a:spLocks noChangeShapeType="1"/>
          </p:cNvSpPr>
          <p:nvPr/>
        </p:nvSpPr>
        <p:spPr bwMode="auto">
          <a:xfrm>
            <a:off x="4635500" y="5835650"/>
            <a:ext cx="1662113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8" name="Freeform 59"/>
          <p:cNvSpPr>
            <a:spLocks/>
          </p:cNvSpPr>
          <p:nvPr/>
        </p:nvSpPr>
        <p:spPr bwMode="auto">
          <a:xfrm>
            <a:off x="4616450" y="5972175"/>
            <a:ext cx="1665288" cy="212725"/>
          </a:xfrm>
          <a:custGeom>
            <a:avLst/>
            <a:gdLst>
              <a:gd name="T0" fmla="*/ 2147483647 w 1049"/>
              <a:gd name="T1" fmla="*/ 2147483647 h 134"/>
              <a:gd name="T2" fmla="*/ 2147483647 w 1049"/>
              <a:gd name="T3" fmla="*/ 2147483647 h 134"/>
              <a:gd name="T4" fmla="*/ 0 w 1049"/>
              <a:gd name="T5" fmla="*/ 0 h 134"/>
              <a:gd name="T6" fmla="*/ 0 60000 65536"/>
              <a:gd name="T7" fmla="*/ 0 60000 65536"/>
              <a:gd name="T8" fmla="*/ 0 60000 65536"/>
              <a:gd name="T9" fmla="*/ 0 w 1049"/>
              <a:gd name="T10" fmla="*/ 0 h 134"/>
              <a:gd name="T11" fmla="*/ 1049 w 1049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9" h="134">
                <a:moveTo>
                  <a:pt x="1049" y="134"/>
                </a:moveTo>
                <a:lnTo>
                  <a:pt x="393" y="134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9" name="Line 53"/>
          <p:cNvSpPr>
            <a:spLocks noChangeShapeType="1"/>
          </p:cNvSpPr>
          <p:nvPr/>
        </p:nvSpPr>
        <p:spPr bwMode="auto">
          <a:xfrm>
            <a:off x="4489450" y="4305300"/>
            <a:ext cx="17970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0" name="Freeform 54"/>
          <p:cNvSpPr>
            <a:spLocks/>
          </p:cNvSpPr>
          <p:nvPr/>
        </p:nvSpPr>
        <p:spPr bwMode="auto">
          <a:xfrm>
            <a:off x="4406900" y="4487863"/>
            <a:ext cx="1874838" cy="277812"/>
          </a:xfrm>
          <a:custGeom>
            <a:avLst/>
            <a:gdLst>
              <a:gd name="T0" fmla="*/ 0 w 1181"/>
              <a:gd name="T1" fmla="*/ 0 h 175"/>
              <a:gd name="T2" fmla="*/ 2147483647 w 1181"/>
              <a:gd name="T3" fmla="*/ 2147483647 h 175"/>
              <a:gd name="T4" fmla="*/ 2147483647 w 1181"/>
              <a:gd name="T5" fmla="*/ 2147483647 h 175"/>
              <a:gd name="T6" fmla="*/ 0 60000 65536"/>
              <a:gd name="T7" fmla="*/ 0 60000 65536"/>
              <a:gd name="T8" fmla="*/ 0 60000 65536"/>
              <a:gd name="T9" fmla="*/ 0 w 1181"/>
              <a:gd name="T10" fmla="*/ 0 h 175"/>
              <a:gd name="T11" fmla="*/ 1181 w 1181"/>
              <a:gd name="T12" fmla="*/ 175 h 1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81" h="175">
                <a:moveTo>
                  <a:pt x="0" y="0"/>
                </a:moveTo>
                <a:lnTo>
                  <a:pt x="513" y="175"/>
                </a:lnTo>
                <a:lnTo>
                  <a:pt x="1181" y="17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1" name="Line 55"/>
          <p:cNvSpPr>
            <a:spLocks noChangeShapeType="1"/>
          </p:cNvSpPr>
          <p:nvPr/>
        </p:nvSpPr>
        <p:spPr bwMode="auto">
          <a:xfrm flipH="1">
            <a:off x="2457450" y="5216525"/>
            <a:ext cx="10937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2" name="Line 56"/>
          <p:cNvSpPr>
            <a:spLocks noChangeShapeType="1"/>
          </p:cNvSpPr>
          <p:nvPr/>
        </p:nvSpPr>
        <p:spPr bwMode="auto">
          <a:xfrm flipH="1">
            <a:off x="2554288" y="4432300"/>
            <a:ext cx="2346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3" name="Line 57"/>
          <p:cNvSpPr>
            <a:spLocks noChangeShapeType="1"/>
          </p:cNvSpPr>
          <p:nvPr/>
        </p:nvSpPr>
        <p:spPr bwMode="auto">
          <a:xfrm flipH="1">
            <a:off x="5040313" y="5143500"/>
            <a:ext cx="1254125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4" name="Line 58"/>
          <p:cNvSpPr>
            <a:spLocks noChangeShapeType="1"/>
          </p:cNvSpPr>
          <p:nvPr/>
        </p:nvSpPr>
        <p:spPr bwMode="auto">
          <a:xfrm>
            <a:off x="4635500" y="5835650"/>
            <a:ext cx="1662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5" name="Freeform 59"/>
          <p:cNvSpPr>
            <a:spLocks/>
          </p:cNvSpPr>
          <p:nvPr/>
        </p:nvSpPr>
        <p:spPr bwMode="auto">
          <a:xfrm>
            <a:off x="4616450" y="5972175"/>
            <a:ext cx="1665288" cy="212725"/>
          </a:xfrm>
          <a:custGeom>
            <a:avLst/>
            <a:gdLst>
              <a:gd name="T0" fmla="*/ 2147483647 w 1049"/>
              <a:gd name="T1" fmla="*/ 2147483647 h 134"/>
              <a:gd name="T2" fmla="*/ 2147483647 w 1049"/>
              <a:gd name="T3" fmla="*/ 2147483647 h 134"/>
              <a:gd name="T4" fmla="*/ 0 w 1049"/>
              <a:gd name="T5" fmla="*/ 0 h 134"/>
              <a:gd name="T6" fmla="*/ 0 60000 65536"/>
              <a:gd name="T7" fmla="*/ 0 60000 65536"/>
              <a:gd name="T8" fmla="*/ 0 60000 65536"/>
              <a:gd name="T9" fmla="*/ 0 w 1049"/>
              <a:gd name="T10" fmla="*/ 0 h 134"/>
              <a:gd name="T11" fmla="*/ 1049 w 1049"/>
              <a:gd name="T12" fmla="*/ 134 h 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9" h="134">
                <a:moveTo>
                  <a:pt x="1049" y="134"/>
                </a:moveTo>
                <a:lnTo>
                  <a:pt x="393" y="134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544513" y="70961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2771" name="Picture 6" descr="sal03717_16_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423988"/>
            <a:ext cx="63373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144"/>
          <p:cNvSpPr txBox="1">
            <a:spLocks noChangeArrowheads="1"/>
          </p:cNvSpPr>
          <p:nvPr/>
        </p:nvSpPr>
        <p:spPr bwMode="auto">
          <a:xfrm>
            <a:off x="287338" y="1173163"/>
            <a:ext cx="5111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Sclera</a:t>
            </a:r>
          </a:p>
        </p:txBody>
      </p:sp>
      <p:sp>
        <p:nvSpPr>
          <p:cNvPr id="32773" name="Text Box 145"/>
          <p:cNvSpPr txBox="1">
            <a:spLocks noChangeArrowheads="1"/>
          </p:cNvSpPr>
          <p:nvPr/>
        </p:nvSpPr>
        <p:spPr bwMode="auto">
          <a:xfrm>
            <a:off x="287338" y="1525588"/>
            <a:ext cx="628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Choroid</a:t>
            </a:r>
          </a:p>
        </p:txBody>
      </p:sp>
      <p:sp>
        <p:nvSpPr>
          <p:cNvPr id="32774" name="Text Box 146"/>
          <p:cNvSpPr txBox="1">
            <a:spLocks noChangeArrowheads="1"/>
          </p:cNvSpPr>
          <p:nvPr/>
        </p:nvSpPr>
        <p:spPr bwMode="auto">
          <a:xfrm>
            <a:off x="287338" y="1846263"/>
            <a:ext cx="5207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Retina</a:t>
            </a:r>
          </a:p>
        </p:txBody>
      </p:sp>
      <p:sp>
        <p:nvSpPr>
          <p:cNvPr id="32775" name="Text Box 147"/>
          <p:cNvSpPr txBox="1">
            <a:spLocks noChangeArrowheads="1"/>
          </p:cNvSpPr>
          <p:nvPr/>
        </p:nvSpPr>
        <p:spPr bwMode="auto">
          <a:xfrm>
            <a:off x="287338" y="2205038"/>
            <a:ext cx="9302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Macula lutea</a:t>
            </a:r>
          </a:p>
        </p:txBody>
      </p:sp>
      <p:sp>
        <p:nvSpPr>
          <p:cNvPr id="32776" name="Text Box 148"/>
          <p:cNvSpPr txBox="1">
            <a:spLocks noChangeArrowheads="1"/>
          </p:cNvSpPr>
          <p:nvPr/>
        </p:nvSpPr>
        <p:spPr bwMode="auto">
          <a:xfrm>
            <a:off x="287338" y="2652713"/>
            <a:ext cx="11080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Fovea centralis</a:t>
            </a:r>
          </a:p>
        </p:txBody>
      </p:sp>
      <p:sp>
        <p:nvSpPr>
          <p:cNvPr id="32777" name="Text Box 149"/>
          <p:cNvSpPr txBox="1">
            <a:spLocks noChangeArrowheads="1"/>
          </p:cNvSpPr>
          <p:nvPr/>
        </p:nvSpPr>
        <p:spPr bwMode="auto">
          <a:xfrm>
            <a:off x="287338" y="3148013"/>
            <a:ext cx="85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Optic disc</a:t>
            </a:r>
          </a:p>
          <a:p>
            <a:pPr eaLnBrk="1" hangingPunct="1"/>
            <a:r>
              <a:rPr lang="en-US" altLang="en-US" sz="1100" b="1"/>
              <a:t>(blind spot)</a:t>
            </a:r>
          </a:p>
        </p:txBody>
      </p:sp>
      <p:sp>
        <p:nvSpPr>
          <p:cNvPr id="32778" name="Text Box 150"/>
          <p:cNvSpPr txBox="1">
            <a:spLocks noChangeArrowheads="1"/>
          </p:cNvSpPr>
          <p:nvPr/>
        </p:nvSpPr>
        <p:spPr bwMode="auto">
          <a:xfrm>
            <a:off x="287338" y="3814763"/>
            <a:ext cx="860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Optic nerve</a:t>
            </a:r>
          </a:p>
        </p:txBody>
      </p:sp>
      <p:sp>
        <p:nvSpPr>
          <p:cNvPr id="32779" name="Text Box 151"/>
          <p:cNvSpPr txBox="1">
            <a:spLocks noChangeArrowheads="1"/>
          </p:cNvSpPr>
          <p:nvPr/>
        </p:nvSpPr>
        <p:spPr bwMode="auto">
          <a:xfrm>
            <a:off x="287338" y="4268788"/>
            <a:ext cx="1000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Central artery</a:t>
            </a:r>
          </a:p>
          <a:p>
            <a:pPr eaLnBrk="1" hangingPunct="1"/>
            <a:r>
              <a:rPr lang="en-US" altLang="en-US" sz="1100" b="1"/>
              <a:t>and vein</a:t>
            </a:r>
          </a:p>
          <a:p>
            <a:pPr eaLnBrk="1" hangingPunct="1"/>
            <a:r>
              <a:rPr lang="en-US" altLang="en-US" sz="1100" b="1"/>
              <a:t>of retina</a:t>
            </a:r>
          </a:p>
        </p:txBody>
      </p:sp>
      <p:sp>
        <p:nvSpPr>
          <p:cNvPr id="32780" name="Text Box 152"/>
          <p:cNvSpPr txBox="1">
            <a:spLocks noChangeArrowheads="1"/>
          </p:cNvSpPr>
          <p:nvPr/>
        </p:nvSpPr>
        <p:spPr bwMode="auto">
          <a:xfrm>
            <a:off x="7831138" y="1303338"/>
            <a:ext cx="8350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Ora serrata</a:t>
            </a:r>
          </a:p>
        </p:txBody>
      </p:sp>
      <p:sp>
        <p:nvSpPr>
          <p:cNvPr id="32781" name="Text Box 153"/>
          <p:cNvSpPr txBox="1">
            <a:spLocks noChangeArrowheads="1"/>
          </p:cNvSpPr>
          <p:nvPr/>
        </p:nvSpPr>
        <p:spPr bwMode="auto">
          <a:xfrm>
            <a:off x="7831138" y="1735138"/>
            <a:ext cx="8921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Ciliary body</a:t>
            </a:r>
          </a:p>
        </p:txBody>
      </p:sp>
      <p:sp>
        <p:nvSpPr>
          <p:cNvPr id="32782" name="Text Box 154"/>
          <p:cNvSpPr txBox="1">
            <a:spLocks noChangeArrowheads="1"/>
          </p:cNvSpPr>
          <p:nvPr/>
        </p:nvSpPr>
        <p:spPr bwMode="auto">
          <a:xfrm>
            <a:off x="7831138" y="2293938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Suspensory</a:t>
            </a:r>
          </a:p>
          <a:p>
            <a:pPr eaLnBrk="1" hangingPunct="1"/>
            <a:r>
              <a:rPr lang="en-US" altLang="en-US" sz="1100" b="1"/>
              <a:t>ligament</a:t>
            </a:r>
          </a:p>
        </p:txBody>
      </p:sp>
      <p:sp>
        <p:nvSpPr>
          <p:cNvPr id="32783" name="Text Box 155"/>
          <p:cNvSpPr txBox="1">
            <a:spLocks noChangeArrowheads="1"/>
          </p:cNvSpPr>
          <p:nvPr/>
        </p:nvSpPr>
        <p:spPr bwMode="auto">
          <a:xfrm>
            <a:off x="7831138" y="3221038"/>
            <a:ext cx="301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Iris</a:t>
            </a:r>
          </a:p>
        </p:txBody>
      </p:sp>
      <p:sp>
        <p:nvSpPr>
          <p:cNvPr id="32784" name="Text Box 156"/>
          <p:cNvSpPr txBox="1">
            <a:spLocks noChangeArrowheads="1"/>
          </p:cNvSpPr>
          <p:nvPr/>
        </p:nvSpPr>
        <p:spPr bwMode="auto">
          <a:xfrm>
            <a:off x="7831138" y="3525838"/>
            <a:ext cx="5746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Cornea</a:t>
            </a:r>
          </a:p>
        </p:txBody>
      </p:sp>
      <p:sp>
        <p:nvSpPr>
          <p:cNvPr id="32785" name="Text Box 157"/>
          <p:cNvSpPr txBox="1">
            <a:spLocks noChangeArrowheads="1"/>
          </p:cNvSpPr>
          <p:nvPr/>
        </p:nvSpPr>
        <p:spPr bwMode="auto">
          <a:xfrm>
            <a:off x="7831138" y="3817938"/>
            <a:ext cx="4349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Pupil</a:t>
            </a:r>
          </a:p>
        </p:txBody>
      </p:sp>
      <p:sp>
        <p:nvSpPr>
          <p:cNvPr id="32786" name="Text Box 158"/>
          <p:cNvSpPr txBox="1">
            <a:spLocks noChangeArrowheads="1"/>
          </p:cNvSpPr>
          <p:nvPr/>
        </p:nvSpPr>
        <p:spPr bwMode="auto">
          <a:xfrm>
            <a:off x="7831138" y="4173538"/>
            <a:ext cx="419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Lens</a:t>
            </a:r>
          </a:p>
        </p:txBody>
      </p:sp>
      <p:sp>
        <p:nvSpPr>
          <p:cNvPr id="32787" name="Text Box 159"/>
          <p:cNvSpPr txBox="1">
            <a:spLocks noChangeArrowheads="1"/>
          </p:cNvSpPr>
          <p:nvPr/>
        </p:nvSpPr>
        <p:spPr bwMode="auto">
          <a:xfrm>
            <a:off x="7831138" y="4649788"/>
            <a:ext cx="676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Anterior</a:t>
            </a:r>
          </a:p>
          <a:p>
            <a:pPr eaLnBrk="1" hangingPunct="1"/>
            <a:r>
              <a:rPr lang="en-US" altLang="en-US" sz="1100" b="1"/>
              <a:t>chamber</a:t>
            </a:r>
          </a:p>
        </p:txBody>
      </p:sp>
      <p:sp>
        <p:nvSpPr>
          <p:cNvPr id="32788" name="Text Box 160"/>
          <p:cNvSpPr txBox="1">
            <a:spLocks noChangeArrowheads="1"/>
          </p:cNvSpPr>
          <p:nvPr/>
        </p:nvSpPr>
        <p:spPr bwMode="auto">
          <a:xfrm>
            <a:off x="7840663" y="5167313"/>
            <a:ext cx="704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Posterior</a:t>
            </a:r>
          </a:p>
          <a:p>
            <a:pPr eaLnBrk="1" hangingPunct="1"/>
            <a:r>
              <a:rPr lang="en-US" altLang="en-US" sz="1100" b="1"/>
              <a:t>chamber</a:t>
            </a:r>
          </a:p>
        </p:txBody>
      </p:sp>
      <p:sp>
        <p:nvSpPr>
          <p:cNvPr id="32789" name="Text Box 161"/>
          <p:cNvSpPr txBox="1">
            <a:spLocks noChangeArrowheads="1"/>
          </p:cNvSpPr>
          <p:nvPr/>
        </p:nvSpPr>
        <p:spPr bwMode="auto">
          <a:xfrm>
            <a:off x="7840663" y="5627688"/>
            <a:ext cx="9937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Hyaloid canal</a:t>
            </a:r>
          </a:p>
        </p:txBody>
      </p:sp>
      <p:sp>
        <p:nvSpPr>
          <p:cNvPr id="32790" name="Text Box 162"/>
          <p:cNvSpPr txBox="1">
            <a:spLocks noChangeArrowheads="1"/>
          </p:cNvSpPr>
          <p:nvPr/>
        </p:nvSpPr>
        <p:spPr bwMode="auto">
          <a:xfrm>
            <a:off x="7840663" y="6043613"/>
            <a:ext cx="10255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Vitreous body</a:t>
            </a:r>
          </a:p>
        </p:txBody>
      </p:sp>
      <p:sp>
        <p:nvSpPr>
          <p:cNvPr id="32791" name="Rectangle 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16.25</a:t>
            </a:r>
          </a:p>
        </p:txBody>
      </p:sp>
      <p:sp>
        <p:nvSpPr>
          <p:cNvPr id="32792" name="Freeform 34"/>
          <p:cNvSpPr>
            <a:spLocks/>
          </p:cNvSpPr>
          <p:nvPr/>
        </p:nvSpPr>
        <p:spPr bwMode="auto">
          <a:xfrm>
            <a:off x="766763" y="1287463"/>
            <a:ext cx="2571750" cy="746125"/>
          </a:xfrm>
          <a:custGeom>
            <a:avLst/>
            <a:gdLst>
              <a:gd name="T0" fmla="*/ 0 w 1620"/>
              <a:gd name="T1" fmla="*/ 0 h 470"/>
              <a:gd name="T2" fmla="*/ 2147483647 w 1620"/>
              <a:gd name="T3" fmla="*/ 0 h 470"/>
              <a:gd name="T4" fmla="*/ 2147483647 w 1620"/>
              <a:gd name="T5" fmla="*/ 2147483647 h 470"/>
              <a:gd name="T6" fmla="*/ 0 60000 65536"/>
              <a:gd name="T7" fmla="*/ 0 60000 65536"/>
              <a:gd name="T8" fmla="*/ 0 60000 65536"/>
              <a:gd name="T9" fmla="*/ 0 w 1620"/>
              <a:gd name="T10" fmla="*/ 0 h 470"/>
              <a:gd name="T11" fmla="*/ 1620 w 1620"/>
              <a:gd name="T12" fmla="*/ 470 h 4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0" h="470">
                <a:moveTo>
                  <a:pt x="0" y="0"/>
                </a:moveTo>
                <a:lnTo>
                  <a:pt x="1236" y="0"/>
                </a:lnTo>
                <a:lnTo>
                  <a:pt x="1620" y="47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3" name="Freeform 35"/>
          <p:cNvSpPr>
            <a:spLocks/>
          </p:cNvSpPr>
          <p:nvPr/>
        </p:nvSpPr>
        <p:spPr bwMode="auto">
          <a:xfrm>
            <a:off x="858838" y="1627188"/>
            <a:ext cx="2330450" cy="701675"/>
          </a:xfrm>
          <a:custGeom>
            <a:avLst/>
            <a:gdLst>
              <a:gd name="T0" fmla="*/ 0 w 1468"/>
              <a:gd name="T1" fmla="*/ 0 h 442"/>
              <a:gd name="T2" fmla="*/ 2147483647 w 1468"/>
              <a:gd name="T3" fmla="*/ 0 h 442"/>
              <a:gd name="T4" fmla="*/ 2147483647 w 1468"/>
              <a:gd name="T5" fmla="*/ 2147483647 h 442"/>
              <a:gd name="T6" fmla="*/ 0 60000 65536"/>
              <a:gd name="T7" fmla="*/ 0 60000 65536"/>
              <a:gd name="T8" fmla="*/ 0 60000 65536"/>
              <a:gd name="T9" fmla="*/ 0 w 1468"/>
              <a:gd name="T10" fmla="*/ 0 h 442"/>
              <a:gd name="T11" fmla="*/ 1468 w 1468"/>
              <a:gd name="T12" fmla="*/ 442 h 4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8" h="442">
                <a:moveTo>
                  <a:pt x="0" y="0"/>
                </a:moveTo>
                <a:lnTo>
                  <a:pt x="1108" y="0"/>
                </a:lnTo>
                <a:lnTo>
                  <a:pt x="1468" y="44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4" name="Freeform 36"/>
          <p:cNvSpPr>
            <a:spLocks/>
          </p:cNvSpPr>
          <p:nvPr/>
        </p:nvSpPr>
        <p:spPr bwMode="auto">
          <a:xfrm>
            <a:off x="766763" y="1957388"/>
            <a:ext cx="2273300" cy="723900"/>
          </a:xfrm>
          <a:custGeom>
            <a:avLst/>
            <a:gdLst>
              <a:gd name="T0" fmla="*/ 0 w 1432"/>
              <a:gd name="T1" fmla="*/ 0 h 456"/>
              <a:gd name="T2" fmla="*/ 2147483647 w 1432"/>
              <a:gd name="T3" fmla="*/ 0 h 456"/>
              <a:gd name="T4" fmla="*/ 2147483647 w 1432"/>
              <a:gd name="T5" fmla="*/ 2147483647 h 456"/>
              <a:gd name="T6" fmla="*/ 0 60000 65536"/>
              <a:gd name="T7" fmla="*/ 0 60000 65536"/>
              <a:gd name="T8" fmla="*/ 0 60000 65536"/>
              <a:gd name="T9" fmla="*/ 0 w 1432"/>
              <a:gd name="T10" fmla="*/ 0 h 456"/>
              <a:gd name="T11" fmla="*/ 1432 w 1432"/>
              <a:gd name="T12" fmla="*/ 456 h 4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2" h="456">
                <a:moveTo>
                  <a:pt x="0" y="0"/>
                </a:moveTo>
                <a:lnTo>
                  <a:pt x="1052" y="0"/>
                </a:lnTo>
                <a:lnTo>
                  <a:pt x="1432" y="45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5" name="Freeform 37"/>
          <p:cNvSpPr>
            <a:spLocks/>
          </p:cNvSpPr>
          <p:nvPr/>
        </p:nvSpPr>
        <p:spPr bwMode="auto">
          <a:xfrm>
            <a:off x="1176338" y="2325688"/>
            <a:ext cx="1562100" cy="1454150"/>
          </a:xfrm>
          <a:custGeom>
            <a:avLst/>
            <a:gdLst>
              <a:gd name="T0" fmla="*/ 0 w 1004"/>
              <a:gd name="T1" fmla="*/ 0 h 916"/>
              <a:gd name="T2" fmla="*/ 2147483647 w 1004"/>
              <a:gd name="T3" fmla="*/ 0 h 916"/>
              <a:gd name="T4" fmla="*/ 2147483647 w 1004"/>
              <a:gd name="T5" fmla="*/ 2147483647 h 916"/>
              <a:gd name="T6" fmla="*/ 0 60000 65536"/>
              <a:gd name="T7" fmla="*/ 0 60000 65536"/>
              <a:gd name="T8" fmla="*/ 0 60000 65536"/>
              <a:gd name="T9" fmla="*/ 0 w 1004"/>
              <a:gd name="T10" fmla="*/ 0 h 916"/>
              <a:gd name="T11" fmla="*/ 1004 w 1004"/>
              <a:gd name="T12" fmla="*/ 916 h 9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4" h="916">
                <a:moveTo>
                  <a:pt x="0" y="0"/>
                </a:moveTo>
                <a:lnTo>
                  <a:pt x="350" y="0"/>
                </a:lnTo>
                <a:lnTo>
                  <a:pt x="1004" y="91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6" name="Freeform 38"/>
          <p:cNvSpPr>
            <a:spLocks/>
          </p:cNvSpPr>
          <p:nvPr/>
        </p:nvSpPr>
        <p:spPr bwMode="auto">
          <a:xfrm>
            <a:off x="1139825" y="3897313"/>
            <a:ext cx="1138238" cy="892175"/>
          </a:xfrm>
          <a:custGeom>
            <a:avLst/>
            <a:gdLst>
              <a:gd name="T0" fmla="*/ 0 w 762"/>
              <a:gd name="T1" fmla="*/ 0 h 562"/>
              <a:gd name="T2" fmla="*/ 2147483647 w 762"/>
              <a:gd name="T3" fmla="*/ 2147483647 h 562"/>
              <a:gd name="T4" fmla="*/ 2147483647 w 762"/>
              <a:gd name="T5" fmla="*/ 2147483647 h 562"/>
              <a:gd name="T6" fmla="*/ 0 60000 65536"/>
              <a:gd name="T7" fmla="*/ 0 60000 65536"/>
              <a:gd name="T8" fmla="*/ 0 60000 65536"/>
              <a:gd name="T9" fmla="*/ 0 w 762"/>
              <a:gd name="T10" fmla="*/ 0 h 562"/>
              <a:gd name="T11" fmla="*/ 762 w 762"/>
              <a:gd name="T12" fmla="*/ 562 h 5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2" h="562">
                <a:moveTo>
                  <a:pt x="0" y="0"/>
                </a:moveTo>
                <a:lnTo>
                  <a:pt x="336" y="2"/>
                </a:lnTo>
                <a:lnTo>
                  <a:pt x="762" y="56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7" name="Freeform 39"/>
          <p:cNvSpPr>
            <a:spLocks/>
          </p:cNvSpPr>
          <p:nvPr/>
        </p:nvSpPr>
        <p:spPr bwMode="auto">
          <a:xfrm>
            <a:off x="1249363" y="4379913"/>
            <a:ext cx="800100" cy="733425"/>
          </a:xfrm>
          <a:custGeom>
            <a:avLst/>
            <a:gdLst>
              <a:gd name="T0" fmla="*/ 0 w 534"/>
              <a:gd name="T1" fmla="*/ 0 h 462"/>
              <a:gd name="T2" fmla="*/ 2147483647 w 534"/>
              <a:gd name="T3" fmla="*/ 0 h 462"/>
              <a:gd name="T4" fmla="*/ 2147483647 w 534"/>
              <a:gd name="T5" fmla="*/ 2147483647 h 462"/>
              <a:gd name="T6" fmla="*/ 0 60000 65536"/>
              <a:gd name="T7" fmla="*/ 0 60000 65536"/>
              <a:gd name="T8" fmla="*/ 0 60000 65536"/>
              <a:gd name="T9" fmla="*/ 0 w 534"/>
              <a:gd name="T10" fmla="*/ 0 h 462"/>
              <a:gd name="T11" fmla="*/ 534 w 534"/>
              <a:gd name="T12" fmla="*/ 462 h 4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4" h="462">
                <a:moveTo>
                  <a:pt x="0" y="0"/>
                </a:moveTo>
                <a:lnTo>
                  <a:pt x="256" y="0"/>
                </a:lnTo>
                <a:lnTo>
                  <a:pt x="534" y="46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Freeform 40"/>
          <p:cNvSpPr>
            <a:spLocks/>
          </p:cNvSpPr>
          <p:nvPr/>
        </p:nvSpPr>
        <p:spPr bwMode="auto">
          <a:xfrm>
            <a:off x="1030288" y="3233738"/>
            <a:ext cx="1679575" cy="1647825"/>
          </a:xfrm>
          <a:custGeom>
            <a:avLst/>
            <a:gdLst>
              <a:gd name="T0" fmla="*/ 0 w 1082"/>
              <a:gd name="T1" fmla="*/ 0 h 1038"/>
              <a:gd name="T2" fmla="*/ 2147483647 w 1082"/>
              <a:gd name="T3" fmla="*/ 0 h 1038"/>
              <a:gd name="T4" fmla="*/ 2147483647 w 1082"/>
              <a:gd name="T5" fmla="*/ 2147483647 h 1038"/>
              <a:gd name="T6" fmla="*/ 0 60000 65536"/>
              <a:gd name="T7" fmla="*/ 0 60000 65536"/>
              <a:gd name="T8" fmla="*/ 0 60000 65536"/>
              <a:gd name="T9" fmla="*/ 0 w 1082"/>
              <a:gd name="T10" fmla="*/ 0 h 1038"/>
              <a:gd name="T11" fmla="*/ 1082 w 1082"/>
              <a:gd name="T12" fmla="*/ 1038 h 10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2" h="1038">
                <a:moveTo>
                  <a:pt x="0" y="0"/>
                </a:moveTo>
                <a:lnTo>
                  <a:pt x="188" y="0"/>
                </a:lnTo>
                <a:lnTo>
                  <a:pt x="1082" y="103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9" name="Line 41"/>
          <p:cNvSpPr>
            <a:spLocks noChangeShapeType="1"/>
          </p:cNvSpPr>
          <p:nvPr/>
        </p:nvSpPr>
        <p:spPr bwMode="auto">
          <a:xfrm flipH="1">
            <a:off x="1909763" y="4951413"/>
            <a:ext cx="41275" cy="1841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0" name="Freeform 43"/>
          <p:cNvSpPr>
            <a:spLocks/>
          </p:cNvSpPr>
          <p:nvPr/>
        </p:nvSpPr>
        <p:spPr bwMode="auto">
          <a:xfrm>
            <a:off x="5233988" y="4995863"/>
            <a:ext cx="2568575" cy="1136650"/>
          </a:xfrm>
          <a:custGeom>
            <a:avLst/>
            <a:gdLst>
              <a:gd name="T0" fmla="*/ 2147483647 w 1618"/>
              <a:gd name="T1" fmla="*/ 2147483647 h 716"/>
              <a:gd name="T2" fmla="*/ 2147483647 w 1618"/>
              <a:gd name="T3" fmla="*/ 2147483647 h 716"/>
              <a:gd name="T4" fmla="*/ 0 w 1618"/>
              <a:gd name="T5" fmla="*/ 0 h 716"/>
              <a:gd name="T6" fmla="*/ 0 60000 65536"/>
              <a:gd name="T7" fmla="*/ 0 60000 65536"/>
              <a:gd name="T8" fmla="*/ 0 60000 65536"/>
              <a:gd name="T9" fmla="*/ 0 w 1618"/>
              <a:gd name="T10" fmla="*/ 0 h 716"/>
              <a:gd name="T11" fmla="*/ 1618 w 1618"/>
              <a:gd name="T12" fmla="*/ 716 h 7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8" h="716">
                <a:moveTo>
                  <a:pt x="1618" y="716"/>
                </a:moveTo>
                <a:lnTo>
                  <a:pt x="1176" y="716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1" name="Freeform 44"/>
          <p:cNvSpPr>
            <a:spLocks/>
          </p:cNvSpPr>
          <p:nvPr/>
        </p:nvSpPr>
        <p:spPr bwMode="auto">
          <a:xfrm>
            <a:off x="4738688" y="4170363"/>
            <a:ext cx="3063875" cy="1543050"/>
          </a:xfrm>
          <a:custGeom>
            <a:avLst/>
            <a:gdLst>
              <a:gd name="T0" fmla="*/ 2147483647 w 1930"/>
              <a:gd name="T1" fmla="*/ 2147483647 h 972"/>
              <a:gd name="T2" fmla="*/ 2147483647 w 1930"/>
              <a:gd name="T3" fmla="*/ 2147483647 h 972"/>
              <a:gd name="T4" fmla="*/ 0 w 1930"/>
              <a:gd name="T5" fmla="*/ 0 h 972"/>
              <a:gd name="T6" fmla="*/ 0 60000 65536"/>
              <a:gd name="T7" fmla="*/ 0 60000 65536"/>
              <a:gd name="T8" fmla="*/ 0 60000 65536"/>
              <a:gd name="T9" fmla="*/ 0 w 1930"/>
              <a:gd name="T10" fmla="*/ 0 h 972"/>
              <a:gd name="T11" fmla="*/ 1930 w 1930"/>
              <a:gd name="T12" fmla="*/ 972 h 9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0" h="972">
                <a:moveTo>
                  <a:pt x="1930" y="972"/>
                </a:moveTo>
                <a:lnTo>
                  <a:pt x="1488" y="97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2" name="Line 45"/>
          <p:cNvSpPr>
            <a:spLocks noChangeShapeType="1"/>
          </p:cNvSpPr>
          <p:nvPr/>
        </p:nvSpPr>
        <p:spPr bwMode="auto">
          <a:xfrm flipH="1">
            <a:off x="6167438" y="4252913"/>
            <a:ext cx="16351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3" name="Freeform 46"/>
          <p:cNvSpPr>
            <a:spLocks/>
          </p:cNvSpPr>
          <p:nvPr/>
        </p:nvSpPr>
        <p:spPr bwMode="auto">
          <a:xfrm>
            <a:off x="7123113" y="4424363"/>
            <a:ext cx="679450" cy="330200"/>
          </a:xfrm>
          <a:custGeom>
            <a:avLst/>
            <a:gdLst>
              <a:gd name="T0" fmla="*/ 2147483647 w 428"/>
              <a:gd name="T1" fmla="*/ 2147483647 h 208"/>
              <a:gd name="T2" fmla="*/ 2147483647 w 428"/>
              <a:gd name="T3" fmla="*/ 2147483647 h 208"/>
              <a:gd name="T4" fmla="*/ 0 w 428"/>
              <a:gd name="T5" fmla="*/ 0 h 208"/>
              <a:gd name="T6" fmla="*/ 0 60000 65536"/>
              <a:gd name="T7" fmla="*/ 0 60000 65536"/>
              <a:gd name="T8" fmla="*/ 0 60000 65536"/>
              <a:gd name="T9" fmla="*/ 0 w 428"/>
              <a:gd name="T10" fmla="*/ 0 h 208"/>
              <a:gd name="T11" fmla="*/ 428 w 428"/>
              <a:gd name="T12" fmla="*/ 208 h 2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8" h="208">
                <a:moveTo>
                  <a:pt x="428" y="208"/>
                </a:moveTo>
                <a:lnTo>
                  <a:pt x="368" y="208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4" name="Line 47"/>
          <p:cNvSpPr>
            <a:spLocks noChangeShapeType="1"/>
          </p:cNvSpPr>
          <p:nvPr/>
        </p:nvSpPr>
        <p:spPr bwMode="auto">
          <a:xfrm flipH="1">
            <a:off x="6777038" y="3900488"/>
            <a:ext cx="10255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5" name="Line 48"/>
          <p:cNvSpPr>
            <a:spLocks noChangeShapeType="1"/>
          </p:cNvSpPr>
          <p:nvPr/>
        </p:nvSpPr>
        <p:spPr bwMode="auto">
          <a:xfrm flipH="1">
            <a:off x="7386638" y="3614738"/>
            <a:ext cx="4159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6" name="Line 49"/>
          <p:cNvSpPr>
            <a:spLocks noChangeShapeType="1"/>
          </p:cNvSpPr>
          <p:nvPr/>
        </p:nvSpPr>
        <p:spPr bwMode="auto">
          <a:xfrm flipH="1">
            <a:off x="6872288" y="3309938"/>
            <a:ext cx="9334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7" name="Freeform 50"/>
          <p:cNvSpPr>
            <a:spLocks/>
          </p:cNvSpPr>
          <p:nvPr/>
        </p:nvSpPr>
        <p:spPr bwMode="auto">
          <a:xfrm>
            <a:off x="6418263" y="2376488"/>
            <a:ext cx="1368425" cy="622300"/>
          </a:xfrm>
          <a:custGeom>
            <a:avLst/>
            <a:gdLst>
              <a:gd name="T0" fmla="*/ 2147483647 w 862"/>
              <a:gd name="T1" fmla="*/ 0 h 392"/>
              <a:gd name="T2" fmla="*/ 2147483647 w 862"/>
              <a:gd name="T3" fmla="*/ 0 h 392"/>
              <a:gd name="T4" fmla="*/ 0 w 862"/>
              <a:gd name="T5" fmla="*/ 2147483647 h 392"/>
              <a:gd name="T6" fmla="*/ 0 60000 65536"/>
              <a:gd name="T7" fmla="*/ 0 60000 65536"/>
              <a:gd name="T8" fmla="*/ 0 60000 65536"/>
              <a:gd name="T9" fmla="*/ 0 w 862"/>
              <a:gd name="T10" fmla="*/ 0 h 392"/>
              <a:gd name="T11" fmla="*/ 862 w 862"/>
              <a:gd name="T12" fmla="*/ 392 h 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392">
                <a:moveTo>
                  <a:pt x="862" y="0"/>
                </a:moveTo>
                <a:lnTo>
                  <a:pt x="648" y="0"/>
                </a:lnTo>
                <a:lnTo>
                  <a:pt x="0" y="39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8" name="Freeform 51"/>
          <p:cNvSpPr>
            <a:spLocks/>
          </p:cNvSpPr>
          <p:nvPr/>
        </p:nvSpPr>
        <p:spPr bwMode="auto">
          <a:xfrm>
            <a:off x="6459538" y="1824038"/>
            <a:ext cx="1317625" cy="895350"/>
          </a:xfrm>
          <a:custGeom>
            <a:avLst/>
            <a:gdLst>
              <a:gd name="T0" fmla="*/ 2147483647 w 830"/>
              <a:gd name="T1" fmla="*/ 0 h 564"/>
              <a:gd name="T2" fmla="*/ 2147483647 w 830"/>
              <a:gd name="T3" fmla="*/ 0 h 564"/>
              <a:gd name="T4" fmla="*/ 0 w 830"/>
              <a:gd name="T5" fmla="*/ 2147483647 h 564"/>
              <a:gd name="T6" fmla="*/ 0 60000 65536"/>
              <a:gd name="T7" fmla="*/ 0 60000 65536"/>
              <a:gd name="T8" fmla="*/ 0 60000 65536"/>
              <a:gd name="T9" fmla="*/ 0 w 830"/>
              <a:gd name="T10" fmla="*/ 0 h 564"/>
              <a:gd name="T11" fmla="*/ 830 w 830"/>
              <a:gd name="T12" fmla="*/ 564 h 5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0" h="564">
                <a:moveTo>
                  <a:pt x="830" y="0"/>
                </a:moveTo>
                <a:lnTo>
                  <a:pt x="552" y="0"/>
                </a:lnTo>
                <a:lnTo>
                  <a:pt x="0" y="56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09" name="Freeform 52"/>
          <p:cNvSpPr>
            <a:spLocks/>
          </p:cNvSpPr>
          <p:nvPr/>
        </p:nvSpPr>
        <p:spPr bwMode="auto">
          <a:xfrm>
            <a:off x="5453063" y="1398588"/>
            <a:ext cx="2349500" cy="1108075"/>
          </a:xfrm>
          <a:custGeom>
            <a:avLst/>
            <a:gdLst>
              <a:gd name="T0" fmla="*/ 2147483647 w 1480"/>
              <a:gd name="T1" fmla="*/ 0 h 698"/>
              <a:gd name="T2" fmla="*/ 2147483647 w 1480"/>
              <a:gd name="T3" fmla="*/ 0 h 698"/>
              <a:gd name="T4" fmla="*/ 0 w 1480"/>
              <a:gd name="T5" fmla="*/ 2147483647 h 698"/>
              <a:gd name="T6" fmla="*/ 0 60000 65536"/>
              <a:gd name="T7" fmla="*/ 0 60000 65536"/>
              <a:gd name="T8" fmla="*/ 0 60000 65536"/>
              <a:gd name="T9" fmla="*/ 0 w 1480"/>
              <a:gd name="T10" fmla="*/ 0 h 698"/>
              <a:gd name="T11" fmla="*/ 1480 w 1480"/>
              <a:gd name="T12" fmla="*/ 698 h 6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0" h="698">
                <a:moveTo>
                  <a:pt x="1480" y="0"/>
                </a:moveTo>
                <a:lnTo>
                  <a:pt x="1146" y="0"/>
                </a:lnTo>
                <a:lnTo>
                  <a:pt x="0" y="69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0" name="Freeform 53"/>
          <p:cNvSpPr>
            <a:spLocks/>
          </p:cNvSpPr>
          <p:nvPr/>
        </p:nvSpPr>
        <p:spPr bwMode="auto">
          <a:xfrm>
            <a:off x="6678613" y="3576638"/>
            <a:ext cx="92075" cy="612775"/>
          </a:xfrm>
          <a:custGeom>
            <a:avLst/>
            <a:gdLst>
              <a:gd name="T0" fmla="*/ 0 w 58"/>
              <a:gd name="T1" fmla="*/ 2147483647 h 386"/>
              <a:gd name="T2" fmla="*/ 2147483647 w 58"/>
              <a:gd name="T3" fmla="*/ 2147483647 h 386"/>
              <a:gd name="T4" fmla="*/ 2147483647 w 58"/>
              <a:gd name="T5" fmla="*/ 0 h 386"/>
              <a:gd name="T6" fmla="*/ 0 w 58"/>
              <a:gd name="T7" fmla="*/ 0 h 386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386"/>
              <a:gd name="T14" fmla="*/ 58 w 58"/>
              <a:gd name="T15" fmla="*/ 386 h 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386">
                <a:moveTo>
                  <a:pt x="0" y="386"/>
                </a:moveTo>
                <a:lnTo>
                  <a:pt x="58" y="386"/>
                </a:lnTo>
                <a:lnTo>
                  <a:pt x="58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1" name="Freeform 54"/>
          <p:cNvSpPr>
            <a:spLocks/>
          </p:cNvSpPr>
          <p:nvPr/>
        </p:nvSpPr>
        <p:spPr bwMode="auto">
          <a:xfrm>
            <a:off x="7011988" y="4360863"/>
            <a:ext cx="228600" cy="63500"/>
          </a:xfrm>
          <a:custGeom>
            <a:avLst/>
            <a:gdLst>
              <a:gd name="T0" fmla="*/ 2147483647 w 144"/>
              <a:gd name="T1" fmla="*/ 0 h 40"/>
              <a:gd name="T2" fmla="*/ 2147483647 w 144"/>
              <a:gd name="T3" fmla="*/ 2147483647 h 40"/>
              <a:gd name="T4" fmla="*/ 0 w 144"/>
              <a:gd name="T5" fmla="*/ 2147483647 h 40"/>
              <a:gd name="T6" fmla="*/ 0 w 144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40"/>
              <a:gd name="T14" fmla="*/ 144 w 144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40">
                <a:moveTo>
                  <a:pt x="144" y="0"/>
                </a:moveTo>
                <a:lnTo>
                  <a:pt x="144" y="40"/>
                </a:lnTo>
                <a:lnTo>
                  <a:pt x="0" y="4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2" name="Freeform 56"/>
          <p:cNvSpPr>
            <a:spLocks/>
          </p:cNvSpPr>
          <p:nvPr/>
        </p:nvSpPr>
        <p:spPr bwMode="auto">
          <a:xfrm>
            <a:off x="6456363" y="4783138"/>
            <a:ext cx="136525" cy="63500"/>
          </a:xfrm>
          <a:custGeom>
            <a:avLst/>
            <a:gdLst>
              <a:gd name="T0" fmla="*/ 2147483647 w 86"/>
              <a:gd name="T1" fmla="*/ 0 h 40"/>
              <a:gd name="T2" fmla="*/ 2147483647 w 86"/>
              <a:gd name="T3" fmla="*/ 2147483647 h 40"/>
              <a:gd name="T4" fmla="*/ 0 w 86"/>
              <a:gd name="T5" fmla="*/ 2147483647 h 40"/>
              <a:gd name="T6" fmla="*/ 0 w 86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86"/>
              <a:gd name="T13" fmla="*/ 0 h 40"/>
              <a:gd name="T14" fmla="*/ 86 w 86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" h="40">
                <a:moveTo>
                  <a:pt x="86" y="0"/>
                </a:moveTo>
                <a:lnTo>
                  <a:pt x="86" y="40"/>
                </a:lnTo>
                <a:lnTo>
                  <a:pt x="0" y="4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3" name="Freeform 57"/>
          <p:cNvSpPr>
            <a:spLocks/>
          </p:cNvSpPr>
          <p:nvPr/>
        </p:nvSpPr>
        <p:spPr bwMode="auto">
          <a:xfrm>
            <a:off x="6523038" y="4849813"/>
            <a:ext cx="1279525" cy="406400"/>
          </a:xfrm>
          <a:custGeom>
            <a:avLst/>
            <a:gdLst>
              <a:gd name="T0" fmla="*/ 2147483647 w 806"/>
              <a:gd name="T1" fmla="*/ 2147483647 h 256"/>
              <a:gd name="T2" fmla="*/ 2147483647 w 806"/>
              <a:gd name="T3" fmla="*/ 2147483647 h 256"/>
              <a:gd name="T4" fmla="*/ 0 w 806"/>
              <a:gd name="T5" fmla="*/ 0 h 256"/>
              <a:gd name="T6" fmla="*/ 0 60000 65536"/>
              <a:gd name="T7" fmla="*/ 0 60000 65536"/>
              <a:gd name="T8" fmla="*/ 0 60000 65536"/>
              <a:gd name="T9" fmla="*/ 0 w 806"/>
              <a:gd name="T10" fmla="*/ 0 h 256"/>
              <a:gd name="T11" fmla="*/ 806 w 806"/>
              <a:gd name="T12" fmla="*/ 256 h 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6" h="256">
                <a:moveTo>
                  <a:pt x="806" y="256"/>
                </a:moveTo>
                <a:lnTo>
                  <a:pt x="656" y="256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4" name="Freeform 58"/>
          <p:cNvSpPr>
            <a:spLocks/>
          </p:cNvSpPr>
          <p:nvPr/>
        </p:nvSpPr>
        <p:spPr bwMode="auto">
          <a:xfrm>
            <a:off x="2614613" y="4624388"/>
            <a:ext cx="276225" cy="479425"/>
          </a:xfrm>
          <a:custGeom>
            <a:avLst/>
            <a:gdLst>
              <a:gd name="T0" fmla="*/ 2147483647 w 174"/>
              <a:gd name="T1" fmla="*/ 2147483647 h 302"/>
              <a:gd name="T2" fmla="*/ 2147483647 w 174"/>
              <a:gd name="T3" fmla="*/ 2147483647 h 302"/>
              <a:gd name="T4" fmla="*/ 0 w 174"/>
              <a:gd name="T5" fmla="*/ 2147483647 h 302"/>
              <a:gd name="T6" fmla="*/ 2147483647 w 174"/>
              <a:gd name="T7" fmla="*/ 0 h 302"/>
              <a:gd name="T8" fmla="*/ 0 60000 65536"/>
              <a:gd name="T9" fmla="*/ 0 60000 65536"/>
              <a:gd name="T10" fmla="*/ 0 60000 65536"/>
              <a:gd name="T11" fmla="*/ 0 60000 65536"/>
              <a:gd name="T12" fmla="*/ 0 w 174"/>
              <a:gd name="T13" fmla="*/ 0 h 302"/>
              <a:gd name="T14" fmla="*/ 174 w 174"/>
              <a:gd name="T15" fmla="*/ 302 h 3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" h="302">
                <a:moveTo>
                  <a:pt x="174" y="278"/>
                </a:moveTo>
                <a:lnTo>
                  <a:pt x="118" y="302"/>
                </a:lnTo>
                <a:lnTo>
                  <a:pt x="0" y="24"/>
                </a:lnTo>
                <a:lnTo>
                  <a:pt x="58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5" name="Freeform 34"/>
          <p:cNvSpPr>
            <a:spLocks/>
          </p:cNvSpPr>
          <p:nvPr/>
        </p:nvSpPr>
        <p:spPr bwMode="auto">
          <a:xfrm>
            <a:off x="766763" y="1287463"/>
            <a:ext cx="2571750" cy="746125"/>
          </a:xfrm>
          <a:custGeom>
            <a:avLst/>
            <a:gdLst>
              <a:gd name="T0" fmla="*/ 0 w 1620"/>
              <a:gd name="T1" fmla="*/ 0 h 470"/>
              <a:gd name="T2" fmla="*/ 2147483647 w 1620"/>
              <a:gd name="T3" fmla="*/ 0 h 470"/>
              <a:gd name="T4" fmla="*/ 2147483647 w 1620"/>
              <a:gd name="T5" fmla="*/ 2147483647 h 470"/>
              <a:gd name="T6" fmla="*/ 0 60000 65536"/>
              <a:gd name="T7" fmla="*/ 0 60000 65536"/>
              <a:gd name="T8" fmla="*/ 0 60000 65536"/>
              <a:gd name="T9" fmla="*/ 0 w 1620"/>
              <a:gd name="T10" fmla="*/ 0 h 470"/>
              <a:gd name="T11" fmla="*/ 1620 w 1620"/>
              <a:gd name="T12" fmla="*/ 470 h 4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0" h="470">
                <a:moveTo>
                  <a:pt x="0" y="0"/>
                </a:moveTo>
                <a:lnTo>
                  <a:pt x="1236" y="0"/>
                </a:lnTo>
                <a:lnTo>
                  <a:pt x="1620" y="47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6" name="Freeform 35"/>
          <p:cNvSpPr>
            <a:spLocks/>
          </p:cNvSpPr>
          <p:nvPr/>
        </p:nvSpPr>
        <p:spPr bwMode="auto">
          <a:xfrm>
            <a:off x="858838" y="1627188"/>
            <a:ext cx="2330450" cy="701675"/>
          </a:xfrm>
          <a:custGeom>
            <a:avLst/>
            <a:gdLst>
              <a:gd name="T0" fmla="*/ 0 w 1468"/>
              <a:gd name="T1" fmla="*/ 0 h 442"/>
              <a:gd name="T2" fmla="*/ 2147483647 w 1468"/>
              <a:gd name="T3" fmla="*/ 0 h 442"/>
              <a:gd name="T4" fmla="*/ 2147483647 w 1468"/>
              <a:gd name="T5" fmla="*/ 2147483647 h 442"/>
              <a:gd name="T6" fmla="*/ 0 60000 65536"/>
              <a:gd name="T7" fmla="*/ 0 60000 65536"/>
              <a:gd name="T8" fmla="*/ 0 60000 65536"/>
              <a:gd name="T9" fmla="*/ 0 w 1468"/>
              <a:gd name="T10" fmla="*/ 0 h 442"/>
              <a:gd name="T11" fmla="*/ 1468 w 1468"/>
              <a:gd name="T12" fmla="*/ 442 h 4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8" h="442">
                <a:moveTo>
                  <a:pt x="0" y="0"/>
                </a:moveTo>
                <a:lnTo>
                  <a:pt x="1108" y="0"/>
                </a:lnTo>
                <a:lnTo>
                  <a:pt x="1468" y="44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7" name="Freeform 36"/>
          <p:cNvSpPr>
            <a:spLocks/>
          </p:cNvSpPr>
          <p:nvPr/>
        </p:nvSpPr>
        <p:spPr bwMode="auto">
          <a:xfrm>
            <a:off x="766763" y="1957388"/>
            <a:ext cx="2273300" cy="723900"/>
          </a:xfrm>
          <a:custGeom>
            <a:avLst/>
            <a:gdLst>
              <a:gd name="T0" fmla="*/ 0 w 1432"/>
              <a:gd name="T1" fmla="*/ 0 h 456"/>
              <a:gd name="T2" fmla="*/ 2147483647 w 1432"/>
              <a:gd name="T3" fmla="*/ 0 h 456"/>
              <a:gd name="T4" fmla="*/ 2147483647 w 1432"/>
              <a:gd name="T5" fmla="*/ 2147483647 h 456"/>
              <a:gd name="T6" fmla="*/ 0 60000 65536"/>
              <a:gd name="T7" fmla="*/ 0 60000 65536"/>
              <a:gd name="T8" fmla="*/ 0 60000 65536"/>
              <a:gd name="T9" fmla="*/ 0 w 1432"/>
              <a:gd name="T10" fmla="*/ 0 h 456"/>
              <a:gd name="T11" fmla="*/ 1432 w 1432"/>
              <a:gd name="T12" fmla="*/ 456 h 4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2" h="456">
                <a:moveTo>
                  <a:pt x="0" y="0"/>
                </a:moveTo>
                <a:lnTo>
                  <a:pt x="1052" y="0"/>
                </a:lnTo>
                <a:lnTo>
                  <a:pt x="1432" y="45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8" name="Freeform 37"/>
          <p:cNvSpPr>
            <a:spLocks/>
          </p:cNvSpPr>
          <p:nvPr/>
        </p:nvSpPr>
        <p:spPr bwMode="auto">
          <a:xfrm>
            <a:off x="1176338" y="2325688"/>
            <a:ext cx="1562100" cy="1454150"/>
          </a:xfrm>
          <a:custGeom>
            <a:avLst/>
            <a:gdLst>
              <a:gd name="T0" fmla="*/ 0 w 1004"/>
              <a:gd name="T1" fmla="*/ 0 h 916"/>
              <a:gd name="T2" fmla="*/ 2147483647 w 1004"/>
              <a:gd name="T3" fmla="*/ 0 h 916"/>
              <a:gd name="T4" fmla="*/ 2147483647 w 1004"/>
              <a:gd name="T5" fmla="*/ 2147483647 h 916"/>
              <a:gd name="T6" fmla="*/ 0 60000 65536"/>
              <a:gd name="T7" fmla="*/ 0 60000 65536"/>
              <a:gd name="T8" fmla="*/ 0 60000 65536"/>
              <a:gd name="T9" fmla="*/ 0 w 1004"/>
              <a:gd name="T10" fmla="*/ 0 h 916"/>
              <a:gd name="T11" fmla="*/ 1004 w 1004"/>
              <a:gd name="T12" fmla="*/ 916 h 9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4" h="916">
                <a:moveTo>
                  <a:pt x="0" y="0"/>
                </a:moveTo>
                <a:lnTo>
                  <a:pt x="350" y="0"/>
                </a:lnTo>
                <a:lnTo>
                  <a:pt x="1004" y="91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9" name="Freeform 38"/>
          <p:cNvSpPr>
            <a:spLocks/>
          </p:cNvSpPr>
          <p:nvPr/>
        </p:nvSpPr>
        <p:spPr bwMode="auto">
          <a:xfrm>
            <a:off x="1139825" y="3897313"/>
            <a:ext cx="1138238" cy="892175"/>
          </a:xfrm>
          <a:custGeom>
            <a:avLst/>
            <a:gdLst>
              <a:gd name="T0" fmla="*/ 0 w 762"/>
              <a:gd name="T1" fmla="*/ 0 h 562"/>
              <a:gd name="T2" fmla="*/ 2147483647 w 762"/>
              <a:gd name="T3" fmla="*/ 2147483647 h 562"/>
              <a:gd name="T4" fmla="*/ 2147483647 w 762"/>
              <a:gd name="T5" fmla="*/ 2147483647 h 562"/>
              <a:gd name="T6" fmla="*/ 0 60000 65536"/>
              <a:gd name="T7" fmla="*/ 0 60000 65536"/>
              <a:gd name="T8" fmla="*/ 0 60000 65536"/>
              <a:gd name="T9" fmla="*/ 0 w 762"/>
              <a:gd name="T10" fmla="*/ 0 h 562"/>
              <a:gd name="T11" fmla="*/ 762 w 762"/>
              <a:gd name="T12" fmla="*/ 562 h 5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2" h="562">
                <a:moveTo>
                  <a:pt x="0" y="0"/>
                </a:moveTo>
                <a:lnTo>
                  <a:pt x="336" y="2"/>
                </a:lnTo>
                <a:lnTo>
                  <a:pt x="762" y="56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0" name="Freeform 39"/>
          <p:cNvSpPr>
            <a:spLocks/>
          </p:cNvSpPr>
          <p:nvPr/>
        </p:nvSpPr>
        <p:spPr bwMode="auto">
          <a:xfrm>
            <a:off x="1249363" y="4379913"/>
            <a:ext cx="800100" cy="733425"/>
          </a:xfrm>
          <a:custGeom>
            <a:avLst/>
            <a:gdLst>
              <a:gd name="T0" fmla="*/ 0 w 534"/>
              <a:gd name="T1" fmla="*/ 0 h 462"/>
              <a:gd name="T2" fmla="*/ 2147483647 w 534"/>
              <a:gd name="T3" fmla="*/ 0 h 462"/>
              <a:gd name="T4" fmla="*/ 2147483647 w 534"/>
              <a:gd name="T5" fmla="*/ 2147483647 h 462"/>
              <a:gd name="T6" fmla="*/ 0 60000 65536"/>
              <a:gd name="T7" fmla="*/ 0 60000 65536"/>
              <a:gd name="T8" fmla="*/ 0 60000 65536"/>
              <a:gd name="T9" fmla="*/ 0 w 534"/>
              <a:gd name="T10" fmla="*/ 0 h 462"/>
              <a:gd name="T11" fmla="*/ 534 w 534"/>
              <a:gd name="T12" fmla="*/ 462 h 4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4" h="462">
                <a:moveTo>
                  <a:pt x="0" y="0"/>
                </a:moveTo>
                <a:lnTo>
                  <a:pt x="256" y="0"/>
                </a:lnTo>
                <a:lnTo>
                  <a:pt x="534" y="46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1" name="Freeform 40"/>
          <p:cNvSpPr>
            <a:spLocks/>
          </p:cNvSpPr>
          <p:nvPr/>
        </p:nvSpPr>
        <p:spPr bwMode="auto">
          <a:xfrm>
            <a:off x="1030288" y="3233738"/>
            <a:ext cx="1679575" cy="1647825"/>
          </a:xfrm>
          <a:custGeom>
            <a:avLst/>
            <a:gdLst>
              <a:gd name="T0" fmla="*/ 0 w 1082"/>
              <a:gd name="T1" fmla="*/ 0 h 1038"/>
              <a:gd name="T2" fmla="*/ 2147483647 w 1082"/>
              <a:gd name="T3" fmla="*/ 0 h 1038"/>
              <a:gd name="T4" fmla="*/ 2147483647 w 1082"/>
              <a:gd name="T5" fmla="*/ 2147483647 h 1038"/>
              <a:gd name="T6" fmla="*/ 0 60000 65536"/>
              <a:gd name="T7" fmla="*/ 0 60000 65536"/>
              <a:gd name="T8" fmla="*/ 0 60000 65536"/>
              <a:gd name="T9" fmla="*/ 0 w 1082"/>
              <a:gd name="T10" fmla="*/ 0 h 1038"/>
              <a:gd name="T11" fmla="*/ 1082 w 1082"/>
              <a:gd name="T12" fmla="*/ 1038 h 10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2" h="1038">
                <a:moveTo>
                  <a:pt x="0" y="0"/>
                </a:moveTo>
                <a:lnTo>
                  <a:pt x="188" y="0"/>
                </a:lnTo>
                <a:lnTo>
                  <a:pt x="1082" y="103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2" name="Line 41"/>
          <p:cNvSpPr>
            <a:spLocks noChangeShapeType="1"/>
          </p:cNvSpPr>
          <p:nvPr/>
        </p:nvSpPr>
        <p:spPr bwMode="auto">
          <a:xfrm flipH="1">
            <a:off x="1909763" y="4951413"/>
            <a:ext cx="41275" cy="184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3" name="Freeform 43"/>
          <p:cNvSpPr>
            <a:spLocks/>
          </p:cNvSpPr>
          <p:nvPr/>
        </p:nvSpPr>
        <p:spPr bwMode="auto">
          <a:xfrm>
            <a:off x="5233988" y="4995863"/>
            <a:ext cx="2568575" cy="1136650"/>
          </a:xfrm>
          <a:custGeom>
            <a:avLst/>
            <a:gdLst>
              <a:gd name="T0" fmla="*/ 2147483647 w 1618"/>
              <a:gd name="T1" fmla="*/ 2147483647 h 716"/>
              <a:gd name="T2" fmla="*/ 2147483647 w 1618"/>
              <a:gd name="T3" fmla="*/ 2147483647 h 716"/>
              <a:gd name="T4" fmla="*/ 0 w 1618"/>
              <a:gd name="T5" fmla="*/ 0 h 716"/>
              <a:gd name="T6" fmla="*/ 0 60000 65536"/>
              <a:gd name="T7" fmla="*/ 0 60000 65536"/>
              <a:gd name="T8" fmla="*/ 0 60000 65536"/>
              <a:gd name="T9" fmla="*/ 0 w 1618"/>
              <a:gd name="T10" fmla="*/ 0 h 716"/>
              <a:gd name="T11" fmla="*/ 1618 w 1618"/>
              <a:gd name="T12" fmla="*/ 716 h 7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8" h="716">
                <a:moveTo>
                  <a:pt x="1618" y="716"/>
                </a:moveTo>
                <a:lnTo>
                  <a:pt x="1176" y="716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4" name="Freeform 44"/>
          <p:cNvSpPr>
            <a:spLocks/>
          </p:cNvSpPr>
          <p:nvPr/>
        </p:nvSpPr>
        <p:spPr bwMode="auto">
          <a:xfrm>
            <a:off x="4738688" y="4170363"/>
            <a:ext cx="3063875" cy="1543050"/>
          </a:xfrm>
          <a:custGeom>
            <a:avLst/>
            <a:gdLst>
              <a:gd name="T0" fmla="*/ 2147483647 w 1930"/>
              <a:gd name="T1" fmla="*/ 2147483647 h 972"/>
              <a:gd name="T2" fmla="*/ 2147483647 w 1930"/>
              <a:gd name="T3" fmla="*/ 2147483647 h 972"/>
              <a:gd name="T4" fmla="*/ 0 w 1930"/>
              <a:gd name="T5" fmla="*/ 0 h 972"/>
              <a:gd name="T6" fmla="*/ 0 60000 65536"/>
              <a:gd name="T7" fmla="*/ 0 60000 65536"/>
              <a:gd name="T8" fmla="*/ 0 60000 65536"/>
              <a:gd name="T9" fmla="*/ 0 w 1930"/>
              <a:gd name="T10" fmla="*/ 0 h 972"/>
              <a:gd name="T11" fmla="*/ 1930 w 1930"/>
              <a:gd name="T12" fmla="*/ 972 h 9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0" h="972">
                <a:moveTo>
                  <a:pt x="1930" y="972"/>
                </a:moveTo>
                <a:lnTo>
                  <a:pt x="1488" y="97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5" name="Line 45"/>
          <p:cNvSpPr>
            <a:spLocks noChangeShapeType="1"/>
          </p:cNvSpPr>
          <p:nvPr/>
        </p:nvSpPr>
        <p:spPr bwMode="auto">
          <a:xfrm flipH="1">
            <a:off x="6167438" y="4252913"/>
            <a:ext cx="1635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6" name="Freeform 46"/>
          <p:cNvSpPr>
            <a:spLocks/>
          </p:cNvSpPr>
          <p:nvPr/>
        </p:nvSpPr>
        <p:spPr bwMode="auto">
          <a:xfrm>
            <a:off x="7123113" y="4424363"/>
            <a:ext cx="679450" cy="330200"/>
          </a:xfrm>
          <a:custGeom>
            <a:avLst/>
            <a:gdLst>
              <a:gd name="T0" fmla="*/ 2147483647 w 428"/>
              <a:gd name="T1" fmla="*/ 2147483647 h 208"/>
              <a:gd name="T2" fmla="*/ 2147483647 w 428"/>
              <a:gd name="T3" fmla="*/ 2147483647 h 208"/>
              <a:gd name="T4" fmla="*/ 0 w 428"/>
              <a:gd name="T5" fmla="*/ 0 h 208"/>
              <a:gd name="T6" fmla="*/ 0 60000 65536"/>
              <a:gd name="T7" fmla="*/ 0 60000 65536"/>
              <a:gd name="T8" fmla="*/ 0 60000 65536"/>
              <a:gd name="T9" fmla="*/ 0 w 428"/>
              <a:gd name="T10" fmla="*/ 0 h 208"/>
              <a:gd name="T11" fmla="*/ 428 w 428"/>
              <a:gd name="T12" fmla="*/ 208 h 2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8" h="208">
                <a:moveTo>
                  <a:pt x="428" y="208"/>
                </a:moveTo>
                <a:lnTo>
                  <a:pt x="368" y="20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7" name="Line 47"/>
          <p:cNvSpPr>
            <a:spLocks noChangeShapeType="1"/>
          </p:cNvSpPr>
          <p:nvPr/>
        </p:nvSpPr>
        <p:spPr bwMode="auto">
          <a:xfrm flipH="1">
            <a:off x="6777038" y="3900488"/>
            <a:ext cx="10255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8" name="Line 48"/>
          <p:cNvSpPr>
            <a:spLocks noChangeShapeType="1"/>
          </p:cNvSpPr>
          <p:nvPr/>
        </p:nvSpPr>
        <p:spPr bwMode="auto">
          <a:xfrm flipH="1">
            <a:off x="7386638" y="3614738"/>
            <a:ext cx="415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9" name="Line 49"/>
          <p:cNvSpPr>
            <a:spLocks noChangeShapeType="1"/>
          </p:cNvSpPr>
          <p:nvPr/>
        </p:nvSpPr>
        <p:spPr bwMode="auto">
          <a:xfrm flipH="1">
            <a:off x="6872288" y="3309938"/>
            <a:ext cx="933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0" name="Freeform 50"/>
          <p:cNvSpPr>
            <a:spLocks/>
          </p:cNvSpPr>
          <p:nvPr/>
        </p:nvSpPr>
        <p:spPr bwMode="auto">
          <a:xfrm>
            <a:off x="6418263" y="2376488"/>
            <a:ext cx="1368425" cy="622300"/>
          </a:xfrm>
          <a:custGeom>
            <a:avLst/>
            <a:gdLst>
              <a:gd name="T0" fmla="*/ 2147483647 w 862"/>
              <a:gd name="T1" fmla="*/ 0 h 392"/>
              <a:gd name="T2" fmla="*/ 2147483647 w 862"/>
              <a:gd name="T3" fmla="*/ 0 h 392"/>
              <a:gd name="T4" fmla="*/ 0 w 862"/>
              <a:gd name="T5" fmla="*/ 2147483647 h 392"/>
              <a:gd name="T6" fmla="*/ 0 60000 65536"/>
              <a:gd name="T7" fmla="*/ 0 60000 65536"/>
              <a:gd name="T8" fmla="*/ 0 60000 65536"/>
              <a:gd name="T9" fmla="*/ 0 w 862"/>
              <a:gd name="T10" fmla="*/ 0 h 392"/>
              <a:gd name="T11" fmla="*/ 862 w 862"/>
              <a:gd name="T12" fmla="*/ 392 h 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2" h="392">
                <a:moveTo>
                  <a:pt x="862" y="0"/>
                </a:moveTo>
                <a:lnTo>
                  <a:pt x="648" y="0"/>
                </a:lnTo>
                <a:lnTo>
                  <a:pt x="0" y="39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1" name="Freeform 51"/>
          <p:cNvSpPr>
            <a:spLocks/>
          </p:cNvSpPr>
          <p:nvPr/>
        </p:nvSpPr>
        <p:spPr bwMode="auto">
          <a:xfrm>
            <a:off x="6459538" y="1824038"/>
            <a:ext cx="1317625" cy="895350"/>
          </a:xfrm>
          <a:custGeom>
            <a:avLst/>
            <a:gdLst>
              <a:gd name="T0" fmla="*/ 2147483647 w 830"/>
              <a:gd name="T1" fmla="*/ 0 h 564"/>
              <a:gd name="T2" fmla="*/ 2147483647 w 830"/>
              <a:gd name="T3" fmla="*/ 0 h 564"/>
              <a:gd name="T4" fmla="*/ 0 w 830"/>
              <a:gd name="T5" fmla="*/ 2147483647 h 564"/>
              <a:gd name="T6" fmla="*/ 0 60000 65536"/>
              <a:gd name="T7" fmla="*/ 0 60000 65536"/>
              <a:gd name="T8" fmla="*/ 0 60000 65536"/>
              <a:gd name="T9" fmla="*/ 0 w 830"/>
              <a:gd name="T10" fmla="*/ 0 h 564"/>
              <a:gd name="T11" fmla="*/ 830 w 830"/>
              <a:gd name="T12" fmla="*/ 564 h 5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0" h="564">
                <a:moveTo>
                  <a:pt x="830" y="0"/>
                </a:moveTo>
                <a:lnTo>
                  <a:pt x="552" y="0"/>
                </a:lnTo>
                <a:lnTo>
                  <a:pt x="0" y="56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2" name="Freeform 52"/>
          <p:cNvSpPr>
            <a:spLocks/>
          </p:cNvSpPr>
          <p:nvPr/>
        </p:nvSpPr>
        <p:spPr bwMode="auto">
          <a:xfrm>
            <a:off x="5453063" y="1398588"/>
            <a:ext cx="2349500" cy="1108075"/>
          </a:xfrm>
          <a:custGeom>
            <a:avLst/>
            <a:gdLst>
              <a:gd name="T0" fmla="*/ 2147483647 w 1480"/>
              <a:gd name="T1" fmla="*/ 0 h 698"/>
              <a:gd name="T2" fmla="*/ 2147483647 w 1480"/>
              <a:gd name="T3" fmla="*/ 0 h 698"/>
              <a:gd name="T4" fmla="*/ 0 w 1480"/>
              <a:gd name="T5" fmla="*/ 2147483647 h 698"/>
              <a:gd name="T6" fmla="*/ 0 60000 65536"/>
              <a:gd name="T7" fmla="*/ 0 60000 65536"/>
              <a:gd name="T8" fmla="*/ 0 60000 65536"/>
              <a:gd name="T9" fmla="*/ 0 w 1480"/>
              <a:gd name="T10" fmla="*/ 0 h 698"/>
              <a:gd name="T11" fmla="*/ 1480 w 1480"/>
              <a:gd name="T12" fmla="*/ 698 h 6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0" h="698">
                <a:moveTo>
                  <a:pt x="1480" y="0"/>
                </a:moveTo>
                <a:lnTo>
                  <a:pt x="1146" y="0"/>
                </a:lnTo>
                <a:lnTo>
                  <a:pt x="0" y="69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3" name="Freeform 53"/>
          <p:cNvSpPr>
            <a:spLocks/>
          </p:cNvSpPr>
          <p:nvPr/>
        </p:nvSpPr>
        <p:spPr bwMode="auto">
          <a:xfrm>
            <a:off x="6678613" y="3576638"/>
            <a:ext cx="92075" cy="612775"/>
          </a:xfrm>
          <a:custGeom>
            <a:avLst/>
            <a:gdLst>
              <a:gd name="T0" fmla="*/ 0 w 58"/>
              <a:gd name="T1" fmla="*/ 2147483647 h 386"/>
              <a:gd name="T2" fmla="*/ 2147483647 w 58"/>
              <a:gd name="T3" fmla="*/ 2147483647 h 386"/>
              <a:gd name="T4" fmla="*/ 2147483647 w 58"/>
              <a:gd name="T5" fmla="*/ 0 h 386"/>
              <a:gd name="T6" fmla="*/ 0 w 58"/>
              <a:gd name="T7" fmla="*/ 0 h 386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386"/>
              <a:gd name="T14" fmla="*/ 58 w 58"/>
              <a:gd name="T15" fmla="*/ 386 h 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386">
                <a:moveTo>
                  <a:pt x="0" y="386"/>
                </a:moveTo>
                <a:lnTo>
                  <a:pt x="58" y="386"/>
                </a:lnTo>
                <a:lnTo>
                  <a:pt x="5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4" name="Freeform 54"/>
          <p:cNvSpPr>
            <a:spLocks/>
          </p:cNvSpPr>
          <p:nvPr/>
        </p:nvSpPr>
        <p:spPr bwMode="auto">
          <a:xfrm>
            <a:off x="7011988" y="4360863"/>
            <a:ext cx="228600" cy="63500"/>
          </a:xfrm>
          <a:custGeom>
            <a:avLst/>
            <a:gdLst>
              <a:gd name="T0" fmla="*/ 2147483647 w 144"/>
              <a:gd name="T1" fmla="*/ 0 h 40"/>
              <a:gd name="T2" fmla="*/ 2147483647 w 144"/>
              <a:gd name="T3" fmla="*/ 2147483647 h 40"/>
              <a:gd name="T4" fmla="*/ 0 w 144"/>
              <a:gd name="T5" fmla="*/ 2147483647 h 40"/>
              <a:gd name="T6" fmla="*/ 0 w 144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40"/>
              <a:gd name="T14" fmla="*/ 144 w 144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40">
                <a:moveTo>
                  <a:pt x="144" y="0"/>
                </a:moveTo>
                <a:lnTo>
                  <a:pt x="144" y="40"/>
                </a:lnTo>
                <a:lnTo>
                  <a:pt x="0" y="4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5" name="Freeform 56"/>
          <p:cNvSpPr>
            <a:spLocks/>
          </p:cNvSpPr>
          <p:nvPr/>
        </p:nvSpPr>
        <p:spPr bwMode="auto">
          <a:xfrm>
            <a:off x="6456363" y="4783138"/>
            <a:ext cx="136525" cy="63500"/>
          </a:xfrm>
          <a:custGeom>
            <a:avLst/>
            <a:gdLst>
              <a:gd name="T0" fmla="*/ 2147483647 w 86"/>
              <a:gd name="T1" fmla="*/ 0 h 40"/>
              <a:gd name="T2" fmla="*/ 2147483647 w 86"/>
              <a:gd name="T3" fmla="*/ 2147483647 h 40"/>
              <a:gd name="T4" fmla="*/ 0 w 86"/>
              <a:gd name="T5" fmla="*/ 2147483647 h 40"/>
              <a:gd name="T6" fmla="*/ 0 w 86"/>
              <a:gd name="T7" fmla="*/ 0 h 40"/>
              <a:gd name="T8" fmla="*/ 0 60000 65536"/>
              <a:gd name="T9" fmla="*/ 0 60000 65536"/>
              <a:gd name="T10" fmla="*/ 0 60000 65536"/>
              <a:gd name="T11" fmla="*/ 0 60000 65536"/>
              <a:gd name="T12" fmla="*/ 0 w 86"/>
              <a:gd name="T13" fmla="*/ 0 h 40"/>
              <a:gd name="T14" fmla="*/ 86 w 86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" h="40">
                <a:moveTo>
                  <a:pt x="86" y="0"/>
                </a:moveTo>
                <a:lnTo>
                  <a:pt x="86" y="40"/>
                </a:lnTo>
                <a:lnTo>
                  <a:pt x="0" y="4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6" name="Freeform 57"/>
          <p:cNvSpPr>
            <a:spLocks/>
          </p:cNvSpPr>
          <p:nvPr/>
        </p:nvSpPr>
        <p:spPr bwMode="auto">
          <a:xfrm>
            <a:off x="6523038" y="4849813"/>
            <a:ext cx="1279525" cy="406400"/>
          </a:xfrm>
          <a:custGeom>
            <a:avLst/>
            <a:gdLst>
              <a:gd name="T0" fmla="*/ 2147483647 w 806"/>
              <a:gd name="T1" fmla="*/ 2147483647 h 256"/>
              <a:gd name="T2" fmla="*/ 2147483647 w 806"/>
              <a:gd name="T3" fmla="*/ 2147483647 h 256"/>
              <a:gd name="T4" fmla="*/ 0 w 806"/>
              <a:gd name="T5" fmla="*/ 0 h 256"/>
              <a:gd name="T6" fmla="*/ 0 60000 65536"/>
              <a:gd name="T7" fmla="*/ 0 60000 65536"/>
              <a:gd name="T8" fmla="*/ 0 60000 65536"/>
              <a:gd name="T9" fmla="*/ 0 w 806"/>
              <a:gd name="T10" fmla="*/ 0 h 256"/>
              <a:gd name="T11" fmla="*/ 806 w 806"/>
              <a:gd name="T12" fmla="*/ 256 h 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6" h="256">
                <a:moveTo>
                  <a:pt x="806" y="256"/>
                </a:moveTo>
                <a:lnTo>
                  <a:pt x="656" y="256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7" name="Freeform 58"/>
          <p:cNvSpPr>
            <a:spLocks/>
          </p:cNvSpPr>
          <p:nvPr/>
        </p:nvSpPr>
        <p:spPr bwMode="auto">
          <a:xfrm>
            <a:off x="2614613" y="4624388"/>
            <a:ext cx="276225" cy="479425"/>
          </a:xfrm>
          <a:custGeom>
            <a:avLst/>
            <a:gdLst>
              <a:gd name="T0" fmla="*/ 2147483647 w 174"/>
              <a:gd name="T1" fmla="*/ 2147483647 h 302"/>
              <a:gd name="T2" fmla="*/ 2147483647 w 174"/>
              <a:gd name="T3" fmla="*/ 2147483647 h 302"/>
              <a:gd name="T4" fmla="*/ 0 w 174"/>
              <a:gd name="T5" fmla="*/ 2147483647 h 302"/>
              <a:gd name="T6" fmla="*/ 2147483647 w 174"/>
              <a:gd name="T7" fmla="*/ 0 h 302"/>
              <a:gd name="T8" fmla="*/ 0 60000 65536"/>
              <a:gd name="T9" fmla="*/ 0 60000 65536"/>
              <a:gd name="T10" fmla="*/ 0 60000 65536"/>
              <a:gd name="T11" fmla="*/ 0 60000 65536"/>
              <a:gd name="T12" fmla="*/ 0 w 174"/>
              <a:gd name="T13" fmla="*/ 0 h 302"/>
              <a:gd name="T14" fmla="*/ 174 w 174"/>
              <a:gd name="T15" fmla="*/ 302 h 3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" h="302">
                <a:moveTo>
                  <a:pt x="174" y="278"/>
                </a:moveTo>
                <a:lnTo>
                  <a:pt x="118" y="302"/>
                </a:lnTo>
                <a:lnTo>
                  <a:pt x="0" y="24"/>
                </a:lnTo>
                <a:lnTo>
                  <a:pt x="58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8" name="Freeform 19"/>
          <p:cNvSpPr>
            <a:spLocks/>
          </p:cNvSpPr>
          <p:nvPr/>
        </p:nvSpPr>
        <p:spPr bwMode="auto">
          <a:xfrm>
            <a:off x="1431925" y="2754313"/>
            <a:ext cx="1230313" cy="1136650"/>
          </a:xfrm>
          <a:custGeom>
            <a:avLst/>
            <a:gdLst>
              <a:gd name="T0" fmla="*/ 0 w 842"/>
              <a:gd name="T1" fmla="*/ 0 h 716"/>
              <a:gd name="T2" fmla="*/ 2147483647 w 842"/>
              <a:gd name="T3" fmla="*/ 0 h 716"/>
              <a:gd name="T4" fmla="*/ 2147483647 w 842"/>
              <a:gd name="T5" fmla="*/ 2147483647 h 716"/>
              <a:gd name="T6" fmla="*/ 0 60000 65536"/>
              <a:gd name="T7" fmla="*/ 0 60000 65536"/>
              <a:gd name="T8" fmla="*/ 0 60000 65536"/>
              <a:gd name="T9" fmla="*/ 0 w 842"/>
              <a:gd name="T10" fmla="*/ 0 h 716"/>
              <a:gd name="T11" fmla="*/ 842 w 842"/>
              <a:gd name="T12" fmla="*/ 716 h 7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2" h="716">
                <a:moveTo>
                  <a:pt x="0" y="0"/>
                </a:moveTo>
                <a:lnTo>
                  <a:pt x="100" y="0"/>
                </a:lnTo>
                <a:lnTo>
                  <a:pt x="842" y="71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39" name="Freeform 19"/>
          <p:cNvSpPr>
            <a:spLocks/>
          </p:cNvSpPr>
          <p:nvPr/>
        </p:nvSpPr>
        <p:spPr bwMode="auto">
          <a:xfrm>
            <a:off x="1431925" y="2754313"/>
            <a:ext cx="1230313" cy="1136650"/>
          </a:xfrm>
          <a:custGeom>
            <a:avLst/>
            <a:gdLst>
              <a:gd name="T0" fmla="*/ 0 w 842"/>
              <a:gd name="T1" fmla="*/ 0 h 716"/>
              <a:gd name="T2" fmla="*/ 2147483647 w 842"/>
              <a:gd name="T3" fmla="*/ 0 h 716"/>
              <a:gd name="T4" fmla="*/ 2147483647 w 842"/>
              <a:gd name="T5" fmla="*/ 2147483647 h 716"/>
              <a:gd name="T6" fmla="*/ 0 60000 65536"/>
              <a:gd name="T7" fmla="*/ 0 60000 65536"/>
              <a:gd name="T8" fmla="*/ 0 60000 65536"/>
              <a:gd name="T9" fmla="*/ 0 w 842"/>
              <a:gd name="T10" fmla="*/ 0 h 716"/>
              <a:gd name="T11" fmla="*/ 842 w 842"/>
              <a:gd name="T12" fmla="*/ 716 h 7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2" h="716">
                <a:moveTo>
                  <a:pt x="0" y="0"/>
                </a:moveTo>
                <a:lnTo>
                  <a:pt x="100" y="0"/>
                </a:lnTo>
                <a:lnTo>
                  <a:pt x="842" y="7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552450" y="909638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3795" name="Picture 4" descr="sal03717_16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279525"/>
            <a:ext cx="7931150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Freeform 8"/>
          <p:cNvSpPr>
            <a:spLocks/>
          </p:cNvSpPr>
          <p:nvPr/>
        </p:nvSpPr>
        <p:spPr bwMode="auto">
          <a:xfrm>
            <a:off x="2719388" y="2295525"/>
            <a:ext cx="214312" cy="155575"/>
          </a:xfrm>
          <a:custGeom>
            <a:avLst/>
            <a:gdLst>
              <a:gd name="T0" fmla="*/ 0 w 100"/>
              <a:gd name="T1" fmla="*/ 2147483647 h 76"/>
              <a:gd name="T2" fmla="*/ 2147483647 w 100"/>
              <a:gd name="T3" fmla="*/ 0 h 76"/>
              <a:gd name="T4" fmla="*/ 2147483647 w 100"/>
              <a:gd name="T5" fmla="*/ 2147483647 h 76"/>
              <a:gd name="T6" fmla="*/ 2147483647 w 100"/>
              <a:gd name="T7" fmla="*/ 2147483647 h 76"/>
              <a:gd name="T8" fmla="*/ 0 w 100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"/>
              <a:gd name="T16" fmla="*/ 0 h 76"/>
              <a:gd name="T17" fmla="*/ 100 w 100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" h="76">
                <a:moveTo>
                  <a:pt x="0" y="18"/>
                </a:moveTo>
                <a:lnTo>
                  <a:pt x="100" y="0"/>
                </a:lnTo>
                <a:lnTo>
                  <a:pt x="68" y="34"/>
                </a:lnTo>
                <a:lnTo>
                  <a:pt x="82" y="76"/>
                </a:lnTo>
                <a:lnTo>
                  <a:pt x="0" y="18"/>
                </a:lnTo>
                <a:close/>
              </a:path>
            </a:pathLst>
          </a:custGeom>
          <a:solidFill>
            <a:srgbClr val="0072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Freeform 9"/>
          <p:cNvSpPr>
            <a:spLocks/>
          </p:cNvSpPr>
          <p:nvPr/>
        </p:nvSpPr>
        <p:spPr bwMode="auto">
          <a:xfrm>
            <a:off x="3709988" y="2320925"/>
            <a:ext cx="192087" cy="153988"/>
          </a:xfrm>
          <a:custGeom>
            <a:avLst/>
            <a:gdLst>
              <a:gd name="T0" fmla="*/ 0 w 94"/>
              <a:gd name="T1" fmla="*/ 2147483647 h 76"/>
              <a:gd name="T2" fmla="*/ 2147483647 w 94"/>
              <a:gd name="T3" fmla="*/ 0 h 76"/>
              <a:gd name="T4" fmla="*/ 2147483647 w 94"/>
              <a:gd name="T5" fmla="*/ 2147483647 h 76"/>
              <a:gd name="T6" fmla="*/ 2147483647 w 94"/>
              <a:gd name="T7" fmla="*/ 2147483647 h 76"/>
              <a:gd name="T8" fmla="*/ 0 w 94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76"/>
              <a:gd name="T17" fmla="*/ 94 w 94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76">
                <a:moveTo>
                  <a:pt x="0" y="38"/>
                </a:moveTo>
                <a:lnTo>
                  <a:pt x="94" y="0"/>
                </a:lnTo>
                <a:lnTo>
                  <a:pt x="72" y="38"/>
                </a:lnTo>
                <a:lnTo>
                  <a:pt x="94" y="76"/>
                </a:lnTo>
                <a:lnTo>
                  <a:pt x="0" y="38"/>
                </a:lnTo>
                <a:close/>
              </a:path>
            </a:pathLst>
          </a:custGeom>
          <a:solidFill>
            <a:srgbClr val="0072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Freeform 10"/>
          <p:cNvSpPr>
            <a:spLocks/>
          </p:cNvSpPr>
          <p:nvPr/>
        </p:nvSpPr>
        <p:spPr bwMode="auto">
          <a:xfrm>
            <a:off x="3425825" y="2800350"/>
            <a:ext cx="200025" cy="153988"/>
          </a:xfrm>
          <a:custGeom>
            <a:avLst/>
            <a:gdLst>
              <a:gd name="T0" fmla="*/ 2147483647 w 98"/>
              <a:gd name="T1" fmla="*/ 2147483647 h 76"/>
              <a:gd name="T2" fmla="*/ 2147483647 w 98"/>
              <a:gd name="T3" fmla="*/ 2147483647 h 76"/>
              <a:gd name="T4" fmla="*/ 2147483647 w 98"/>
              <a:gd name="T5" fmla="*/ 2147483647 h 76"/>
              <a:gd name="T6" fmla="*/ 0 w 98"/>
              <a:gd name="T7" fmla="*/ 0 h 76"/>
              <a:gd name="T8" fmla="*/ 2147483647 w 98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8"/>
              <a:gd name="T16" fmla="*/ 0 h 76"/>
              <a:gd name="T17" fmla="*/ 98 w 98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8" h="76">
                <a:moveTo>
                  <a:pt x="98" y="26"/>
                </a:moveTo>
                <a:lnTo>
                  <a:pt x="10" y="76"/>
                </a:lnTo>
                <a:lnTo>
                  <a:pt x="28" y="34"/>
                </a:lnTo>
                <a:lnTo>
                  <a:pt x="0" y="0"/>
                </a:lnTo>
                <a:lnTo>
                  <a:pt x="98" y="26"/>
                </a:lnTo>
                <a:close/>
              </a:path>
            </a:pathLst>
          </a:custGeom>
          <a:solidFill>
            <a:srgbClr val="0072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11"/>
          <p:cNvSpPr>
            <a:spLocks/>
          </p:cNvSpPr>
          <p:nvPr/>
        </p:nvSpPr>
        <p:spPr bwMode="auto">
          <a:xfrm>
            <a:off x="2819400" y="2344738"/>
            <a:ext cx="850900" cy="57150"/>
          </a:xfrm>
          <a:custGeom>
            <a:avLst/>
            <a:gdLst>
              <a:gd name="T0" fmla="*/ 0 w 418"/>
              <a:gd name="T1" fmla="*/ 0 h 28"/>
              <a:gd name="T2" fmla="*/ 0 w 418"/>
              <a:gd name="T3" fmla="*/ 0 h 28"/>
              <a:gd name="T4" fmla="*/ 2147483647 w 418"/>
              <a:gd name="T5" fmla="*/ 2147483647 h 28"/>
              <a:gd name="T6" fmla="*/ 2147483647 w 418"/>
              <a:gd name="T7" fmla="*/ 2147483647 h 28"/>
              <a:gd name="T8" fmla="*/ 2147483647 w 418"/>
              <a:gd name="T9" fmla="*/ 2147483647 h 28"/>
              <a:gd name="T10" fmla="*/ 2147483647 w 418"/>
              <a:gd name="T11" fmla="*/ 2147483647 h 28"/>
              <a:gd name="T12" fmla="*/ 2147483647 w 418"/>
              <a:gd name="T13" fmla="*/ 2147483647 h 28"/>
              <a:gd name="T14" fmla="*/ 2147483647 w 418"/>
              <a:gd name="T15" fmla="*/ 2147483647 h 28"/>
              <a:gd name="T16" fmla="*/ 2147483647 w 418"/>
              <a:gd name="T17" fmla="*/ 2147483647 h 28"/>
              <a:gd name="T18" fmla="*/ 2147483647 w 418"/>
              <a:gd name="T19" fmla="*/ 2147483647 h 28"/>
              <a:gd name="T20" fmla="*/ 2147483647 w 418"/>
              <a:gd name="T21" fmla="*/ 2147483647 h 28"/>
              <a:gd name="T22" fmla="*/ 2147483647 w 418"/>
              <a:gd name="T23" fmla="*/ 2147483647 h 28"/>
              <a:gd name="T24" fmla="*/ 2147483647 w 418"/>
              <a:gd name="T25" fmla="*/ 2147483647 h 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8"/>
              <a:gd name="T40" fmla="*/ 0 h 28"/>
              <a:gd name="T41" fmla="*/ 418 w 418"/>
              <a:gd name="T42" fmla="*/ 28 h 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8" h="28">
                <a:moveTo>
                  <a:pt x="0" y="0"/>
                </a:moveTo>
                <a:lnTo>
                  <a:pt x="0" y="0"/>
                </a:lnTo>
                <a:lnTo>
                  <a:pt x="14" y="6"/>
                </a:lnTo>
                <a:lnTo>
                  <a:pt x="44" y="14"/>
                </a:lnTo>
                <a:lnTo>
                  <a:pt x="68" y="18"/>
                </a:lnTo>
                <a:lnTo>
                  <a:pt x="94" y="22"/>
                </a:lnTo>
                <a:lnTo>
                  <a:pt x="126" y="24"/>
                </a:lnTo>
                <a:lnTo>
                  <a:pt x="160" y="26"/>
                </a:lnTo>
                <a:lnTo>
                  <a:pt x="240" y="26"/>
                </a:lnTo>
                <a:lnTo>
                  <a:pt x="318" y="26"/>
                </a:lnTo>
                <a:lnTo>
                  <a:pt x="382" y="26"/>
                </a:lnTo>
                <a:lnTo>
                  <a:pt x="418" y="28"/>
                </a:lnTo>
              </a:path>
            </a:pathLst>
          </a:custGeom>
          <a:noFill/>
          <a:ln w="31750">
            <a:solidFill>
              <a:srgbClr val="0072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Freeform 12"/>
          <p:cNvSpPr>
            <a:spLocks/>
          </p:cNvSpPr>
          <p:nvPr/>
        </p:nvSpPr>
        <p:spPr bwMode="auto">
          <a:xfrm>
            <a:off x="3690938" y="2397125"/>
            <a:ext cx="573087" cy="455613"/>
          </a:xfrm>
          <a:custGeom>
            <a:avLst/>
            <a:gdLst>
              <a:gd name="T0" fmla="*/ 2147483647 w 282"/>
              <a:gd name="T1" fmla="*/ 2147483647 h 224"/>
              <a:gd name="T2" fmla="*/ 2147483647 w 282"/>
              <a:gd name="T3" fmla="*/ 2147483647 h 224"/>
              <a:gd name="T4" fmla="*/ 2147483647 w 282"/>
              <a:gd name="T5" fmla="*/ 0 h 224"/>
              <a:gd name="T6" fmla="*/ 2147483647 w 282"/>
              <a:gd name="T7" fmla="*/ 2147483647 h 224"/>
              <a:gd name="T8" fmla="*/ 2147483647 w 282"/>
              <a:gd name="T9" fmla="*/ 2147483647 h 224"/>
              <a:gd name="T10" fmla="*/ 2147483647 w 282"/>
              <a:gd name="T11" fmla="*/ 2147483647 h 224"/>
              <a:gd name="T12" fmla="*/ 2147483647 w 282"/>
              <a:gd name="T13" fmla="*/ 2147483647 h 224"/>
              <a:gd name="T14" fmla="*/ 2147483647 w 282"/>
              <a:gd name="T15" fmla="*/ 2147483647 h 224"/>
              <a:gd name="T16" fmla="*/ 2147483647 w 282"/>
              <a:gd name="T17" fmla="*/ 2147483647 h 224"/>
              <a:gd name="T18" fmla="*/ 2147483647 w 282"/>
              <a:gd name="T19" fmla="*/ 2147483647 h 224"/>
              <a:gd name="T20" fmla="*/ 2147483647 w 282"/>
              <a:gd name="T21" fmla="*/ 2147483647 h 224"/>
              <a:gd name="T22" fmla="*/ 2147483647 w 282"/>
              <a:gd name="T23" fmla="*/ 2147483647 h 224"/>
              <a:gd name="T24" fmla="*/ 2147483647 w 282"/>
              <a:gd name="T25" fmla="*/ 2147483647 h 224"/>
              <a:gd name="T26" fmla="*/ 2147483647 w 282"/>
              <a:gd name="T27" fmla="*/ 2147483647 h 224"/>
              <a:gd name="T28" fmla="*/ 2147483647 w 282"/>
              <a:gd name="T29" fmla="*/ 2147483647 h 224"/>
              <a:gd name="T30" fmla="*/ 2147483647 w 282"/>
              <a:gd name="T31" fmla="*/ 2147483647 h 224"/>
              <a:gd name="T32" fmla="*/ 2147483647 w 282"/>
              <a:gd name="T33" fmla="*/ 2147483647 h 224"/>
              <a:gd name="T34" fmla="*/ 2147483647 w 282"/>
              <a:gd name="T35" fmla="*/ 2147483647 h 224"/>
              <a:gd name="T36" fmla="*/ 2147483647 w 282"/>
              <a:gd name="T37" fmla="*/ 2147483647 h 224"/>
              <a:gd name="T38" fmla="*/ 2147483647 w 282"/>
              <a:gd name="T39" fmla="*/ 2147483647 h 224"/>
              <a:gd name="T40" fmla="*/ 2147483647 w 282"/>
              <a:gd name="T41" fmla="*/ 2147483647 h 224"/>
              <a:gd name="T42" fmla="*/ 2147483647 w 282"/>
              <a:gd name="T43" fmla="*/ 2147483647 h 224"/>
              <a:gd name="T44" fmla="*/ 2147483647 w 282"/>
              <a:gd name="T45" fmla="*/ 2147483647 h 224"/>
              <a:gd name="T46" fmla="*/ 2147483647 w 282"/>
              <a:gd name="T47" fmla="*/ 2147483647 h 224"/>
              <a:gd name="T48" fmla="*/ 2147483647 w 282"/>
              <a:gd name="T49" fmla="*/ 2147483647 h 224"/>
              <a:gd name="T50" fmla="*/ 2147483647 w 282"/>
              <a:gd name="T51" fmla="*/ 2147483647 h 224"/>
              <a:gd name="T52" fmla="*/ 0 w 282"/>
              <a:gd name="T53" fmla="*/ 2147483647 h 22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82"/>
              <a:gd name="T82" fmla="*/ 0 h 224"/>
              <a:gd name="T83" fmla="*/ 282 w 282"/>
              <a:gd name="T84" fmla="*/ 224 h 22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82" h="224">
                <a:moveTo>
                  <a:pt x="56" y="2"/>
                </a:moveTo>
                <a:lnTo>
                  <a:pt x="56" y="2"/>
                </a:lnTo>
                <a:lnTo>
                  <a:pt x="86" y="0"/>
                </a:lnTo>
                <a:lnTo>
                  <a:pt x="118" y="2"/>
                </a:lnTo>
                <a:lnTo>
                  <a:pt x="154" y="4"/>
                </a:lnTo>
                <a:lnTo>
                  <a:pt x="192" y="10"/>
                </a:lnTo>
                <a:lnTo>
                  <a:pt x="210" y="14"/>
                </a:lnTo>
                <a:lnTo>
                  <a:pt x="226" y="20"/>
                </a:lnTo>
                <a:lnTo>
                  <a:pt x="242" y="28"/>
                </a:lnTo>
                <a:lnTo>
                  <a:pt x="256" y="38"/>
                </a:lnTo>
                <a:lnTo>
                  <a:pt x="266" y="48"/>
                </a:lnTo>
                <a:lnTo>
                  <a:pt x="274" y="60"/>
                </a:lnTo>
                <a:lnTo>
                  <a:pt x="280" y="74"/>
                </a:lnTo>
                <a:lnTo>
                  <a:pt x="282" y="86"/>
                </a:lnTo>
                <a:lnTo>
                  <a:pt x="282" y="98"/>
                </a:lnTo>
                <a:lnTo>
                  <a:pt x="280" y="110"/>
                </a:lnTo>
                <a:lnTo>
                  <a:pt x="274" y="120"/>
                </a:lnTo>
                <a:lnTo>
                  <a:pt x="266" y="130"/>
                </a:lnTo>
                <a:lnTo>
                  <a:pt x="254" y="140"/>
                </a:lnTo>
                <a:lnTo>
                  <a:pt x="238" y="150"/>
                </a:lnTo>
                <a:lnTo>
                  <a:pt x="222" y="160"/>
                </a:lnTo>
                <a:lnTo>
                  <a:pt x="200" y="170"/>
                </a:lnTo>
                <a:lnTo>
                  <a:pt x="176" y="180"/>
                </a:lnTo>
                <a:lnTo>
                  <a:pt x="148" y="188"/>
                </a:lnTo>
                <a:lnTo>
                  <a:pt x="82" y="206"/>
                </a:lnTo>
                <a:lnTo>
                  <a:pt x="0" y="224"/>
                </a:lnTo>
              </a:path>
            </a:pathLst>
          </a:custGeom>
          <a:noFill/>
          <a:ln w="31750">
            <a:solidFill>
              <a:srgbClr val="0072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Freeform 13"/>
          <p:cNvSpPr>
            <a:spLocks/>
          </p:cNvSpPr>
          <p:nvPr/>
        </p:nvSpPr>
        <p:spPr bwMode="auto">
          <a:xfrm>
            <a:off x="2746375" y="2870200"/>
            <a:ext cx="777875" cy="182563"/>
          </a:xfrm>
          <a:custGeom>
            <a:avLst/>
            <a:gdLst>
              <a:gd name="T0" fmla="*/ 2147483647 w 382"/>
              <a:gd name="T1" fmla="*/ 0 h 90"/>
              <a:gd name="T2" fmla="*/ 2147483647 w 382"/>
              <a:gd name="T3" fmla="*/ 0 h 90"/>
              <a:gd name="T4" fmla="*/ 2147483647 w 382"/>
              <a:gd name="T5" fmla="*/ 2147483647 h 90"/>
              <a:gd name="T6" fmla="*/ 2147483647 w 382"/>
              <a:gd name="T7" fmla="*/ 2147483647 h 90"/>
              <a:gd name="T8" fmla="*/ 2147483647 w 382"/>
              <a:gd name="T9" fmla="*/ 2147483647 h 90"/>
              <a:gd name="T10" fmla="*/ 2147483647 w 382"/>
              <a:gd name="T11" fmla="*/ 2147483647 h 90"/>
              <a:gd name="T12" fmla="*/ 2147483647 w 382"/>
              <a:gd name="T13" fmla="*/ 2147483647 h 90"/>
              <a:gd name="T14" fmla="*/ 2147483647 w 382"/>
              <a:gd name="T15" fmla="*/ 2147483647 h 90"/>
              <a:gd name="T16" fmla="*/ 2147483647 w 382"/>
              <a:gd name="T17" fmla="*/ 2147483647 h 90"/>
              <a:gd name="T18" fmla="*/ 2147483647 w 382"/>
              <a:gd name="T19" fmla="*/ 2147483647 h 90"/>
              <a:gd name="T20" fmla="*/ 0 w 382"/>
              <a:gd name="T21" fmla="*/ 2147483647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2"/>
              <a:gd name="T34" fmla="*/ 0 h 90"/>
              <a:gd name="T35" fmla="*/ 382 w 382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2" h="90">
                <a:moveTo>
                  <a:pt x="382" y="0"/>
                </a:moveTo>
                <a:lnTo>
                  <a:pt x="382" y="0"/>
                </a:lnTo>
                <a:lnTo>
                  <a:pt x="364" y="2"/>
                </a:lnTo>
                <a:lnTo>
                  <a:pt x="316" y="8"/>
                </a:lnTo>
                <a:lnTo>
                  <a:pt x="246" y="20"/>
                </a:lnTo>
                <a:lnTo>
                  <a:pt x="204" y="30"/>
                </a:lnTo>
                <a:lnTo>
                  <a:pt x="160" y="40"/>
                </a:lnTo>
                <a:lnTo>
                  <a:pt x="96" y="58"/>
                </a:lnTo>
                <a:lnTo>
                  <a:pt x="46" y="74"/>
                </a:lnTo>
                <a:lnTo>
                  <a:pt x="0" y="90"/>
                </a:lnTo>
              </a:path>
            </a:pathLst>
          </a:custGeom>
          <a:noFill/>
          <a:ln w="31750">
            <a:solidFill>
              <a:srgbClr val="0072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Text Box 78"/>
          <p:cNvSpPr txBox="1">
            <a:spLocks noChangeArrowheads="1"/>
          </p:cNvSpPr>
          <p:nvPr/>
        </p:nvSpPr>
        <p:spPr bwMode="auto">
          <a:xfrm>
            <a:off x="7388225" y="1330325"/>
            <a:ext cx="6159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Cornea</a:t>
            </a:r>
          </a:p>
        </p:txBody>
      </p:sp>
      <p:sp>
        <p:nvSpPr>
          <p:cNvPr id="33803" name="Text Box 79"/>
          <p:cNvSpPr txBox="1">
            <a:spLocks noChangeArrowheads="1"/>
          </p:cNvSpPr>
          <p:nvPr/>
        </p:nvSpPr>
        <p:spPr bwMode="auto">
          <a:xfrm>
            <a:off x="7388225" y="1914525"/>
            <a:ext cx="13604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Anterior chamber</a:t>
            </a:r>
          </a:p>
        </p:txBody>
      </p:sp>
      <p:sp>
        <p:nvSpPr>
          <p:cNvPr id="33804" name="Text Box 80"/>
          <p:cNvSpPr txBox="1">
            <a:spLocks noChangeArrowheads="1"/>
          </p:cNvSpPr>
          <p:nvPr/>
        </p:nvSpPr>
        <p:spPr bwMode="auto">
          <a:xfrm>
            <a:off x="7388225" y="2647950"/>
            <a:ext cx="7604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Posterior</a:t>
            </a:r>
          </a:p>
          <a:p>
            <a:pPr eaLnBrk="1" hangingPunct="1"/>
            <a:r>
              <a:rPr lang="en-US" altLang="en-US" sz="1200" b="1"/>
              <a:t>chamber</a:t>
            </a:r>
          </a:p>
        </p:txBody>
      </p:sp>
      <p:sp>
        <p:nvSpPr>
          <p:cNvPr id="33805" name="Text Box 81"/>
          <p:cNvSpPr txBox="1">
            <a:spLocks noChangeArrowheads="1"/>
          </p:cNvSpPr>
          <p:nvPr/>
        </p:nvSpPr>
        <p:spPr bwMode="auto">
          <a:xfrm>
            <a:off x="8108950" y="3602038"/>
            <a:ext cx="701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Vitreous</a:t>
            </a:r>
          </a:p>
          <a:p>
            <a:pPr eaLnBrk="1" hangingPunct="1"/>
            <a:r>
              <a:rPr lang="en-US" altLang="en-US" sz="1200" b="1"/>
              <a:t>body</a:t>
            </a:r>
          </a:p>
        </p:txBody>
      </p:sp>
      <p:sp>
        <p:nvSpPr>
          <p:cNvPr id="33806" name="Text Box 82"/>
          <p:cNvSpPr txBox="1">
            <a:spLocks noChangeArrowheads="1"/>
          </p:cNvSpPr>
          <p:nvPr/>
        </p:nvSpPr>
        <p:spPr bwMode="auto">
          <a:xfrm>
            <a:off x="233363" y="3627438"/>
            <a:ext cx="615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Ciliary</a:t>
            </a:r>
          </a:p>
          <a:p>
            <a:pPr eaLnBrk="1" hangingPunct="1"/>
            <a:r>
              <a:rPr lang="en-US" altLang="en-US" sz="1200" b="1"/>
              <a:t>muscle</a:t>
            </a:r>
          </a:p>
        </p:txBody>
      </p:sp>
      <p:sp>
        <p:nvSpPr>
          <p:cNvPr id="33807" name="Text Box 83"/>
          <p:cNvSpPr txBox="1">
            <a:spLocks noChangeArrowheads="1"/>
          </p:cNvSpPr>
          <p:nvPr/>
        </p:nvSpPr>
        <p:spPr bwMode="auto">
          <a:xfrm>
            <a:off x="4252913" y="3311525"/>
            <a:ext cx="57308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Lens</a:t>
            </a:r>
          </a:p>
        </p:txBody>
      </p:sp>
      <p:sp>
        <p:nvSpPr>
          <p:cNvPr id="33808" name="Text Box 84"/>
          <p:cNvSpPr txBox="1">
            <a:spLocks noChangeArrowheads="1"/>
          </p:cNvSpPr>
          <p:nvPr/>
        </p:nvSpPr>
        <p:spPr bwMode="auto">
          <a:xfrm>
            <a:off x="133350" y="2214563"/>
            <a:ext cx="1066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Scleral</a:t>
            </a:r>
          </a:p>
          <a:p>
            <a:pPr eaLnBrk="1" hangingPunct="1"/>
            <a:r>
              <a:rPr lang="en-US" altLang="en-US" sz="1200" b="1"/>
              <a:t>venous sinus</a:t>
            </a:r>
          </a:p>
        </p:txBody>
      </p:sp>
      <p:sp>
        <p:nvSpPr>
          <p:cNvPr id="33809" name="Text Box 85"/>
          <p:cNvSpPr txBox="1">
            <a:spLocks noChangeArrowheads="1"/>
          </p:cNvSpPr>
          <p:nvPr/>
        </p:nvSpPr>
        <p:spPr bwMode="auto">
          <a:xfrm>
            <a:off x="123825" y="2773363"/>
            <a:ext cx="1016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Ciliary body:</a:t>
            </a:r>
          </a:p>
        </p:txBody>
      </p:sp>
      <p:sp>
        <p:nvSpPr>
          <p:cNvPr id="33810" name="Text Box 86"/>
          <p:cNvSpPr txBox="1">
            <a:spLocks noChangeArrowheads="1"/>
          </p:cNvSpPr>
          <p:nvPr/>
        </p:nvSpPr>
        <p:spPr bwMode="auto">
          <a:xfrm>
            <a:off x="247650" y="3000375"/>
            <a:ext cx="681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Ciliary</a:t>
            </a:r>
          </a:p>
          <a:p>
            <a:pPr eaLnBrk="1" hangingPunct="1"/>
            <a:r>
              <a:rPr lang="en-US" altLang="en-US" sz="1200" b="1"/>
              <a:t>process</a:t>
            </a:r>
          </a:p>
        </p:txBody>
      </p:sp>
      <p:sp>
        <p:nvSpPr>
          <p:cNvPr id="33811" name="Text Box 87"/>
          <p:cNvSpPr txBox="1">
            <a:spLocks noChangeArrowheads="1"/>
          </p:cNvSpPr>
          <p:nvPr/>
        </p:nvSpPr>
        <p:spPr bwMode="auto">
          <a:xfrm>
            <a:off x="4475163" y="2141538"/>
            <a:ext cx="3206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Iris</a:t>
            </a:r>
          </a:p>
        </p:txBody>
      </p:sp>
      <p:sp>
        <p:nvSpPr>
          <p:cNvPr id="33812" name="Rectangle 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16.26</a:t>
            </a:r>
          </a:p>
        </p:txBody>
      </p:sp>
      <p:sp>
        <p:nvSpPr>
          <p:cNvPr id="33813" name="Line 20"/>
          <p:cNvSpPr>
            <a:spLocks noChangeShapeType="1"/>
          </p:cNvSpPr>
          <p:nvPr/>
        </p:nvSpPr>
        <p:spPr bwMode="auto">
          <a:xfrm>
            <a:off x="693738" y="2320925"/>
            <a:ext cx="19716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4" name="Freeform 21"/>
          <p:cNvSpPr>
            <a:spLocks/>
          </p:cNvSpPr>
          <p:nvPr/>
        </p:nvSpPr>
        <p:spPr bwMode="auto">
          <a:xfrm>
            <a:off x="823913" y="3321050"/>
            <a:ext cx="850900" cy="593725"/>
          </a:xfrm>
          <a:custGeom>
            <a:avLst/>
            <a:gdLst>
              <a:gd name="T0" fmla="*/ 0 w 334"/>
              <a:gd name="T1" fmla="*/ 2147483647 h 292"/>
              <a:gd name="T2" fmla="*/ 2147483647 w 334"/>
              <a:gd name="T3" fmla="*/ 2147483647 h 292"/>
              <a:gd name="T4" fmla="*/ 2147483647 w 334"/>
              <a:gd name="T5" fmla="*/ 0 h 292"/>
              <a:gd name="T6" fmla="*/ 0 60000 65536"/>
              <a:gd name="T7" fmla="*/ 0 60000 65536"/>
              <a:gd name="T8" fmla="*/ 0 60000 65536"/>
              <a:gd name="T9" fmla="*/ 0 w 334"/>
              <a:gd name="T10" fmla="*/ 0 h 292"/>
              <a:gd name="T11" fmla="*/ 334 w 334"/>
              <a:gd name="T12" fmla="*/ 292 h 2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4" h="292">
                <a:moveTo>
                  <a:pt x="0" y="292"/>
                </a:moveTo>
                <a:lnTo>
                  <a:pt x="102" y="292"/>
                </a:lnTo>
                <a:lnTo>
                  <a:pt x="334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Freeform 22"/>
          <p:cNvSpPr>
            <a:spLocks/>
          </p:cNvSpPr>
          <p:nvPr/>
        </p:nvSpPr>
        <p:spPr bwMode="auto">
          <a:xfrm>
            <a:off x="4995863" y="2625725"/>
            <a:ext cx="130175" cy="190500"/>
          </a:xfrm>
          <a:custGeom>
            <a:avLst/>
            <a:gdLst>
              <a:gd name="T0" fmla="*/ 0 w 64"/>
              <a:gd name="T1" fmla="*/ 0 h 94"/>
              <a:gd name="T2" fmla="*/ 2147483647 w 64"/>
              <a:gd name="T3" fmla="*/ 0 h 94"/>
              <a:gd name="T4" fmla="*/ 2147483647 w 64"/>
              <a:gd name="T5" fmla="*/ 2147483647 h 94"/>
              <a:gd name="T6" fmla="*/ 0 w 64"/>
              <a:gd name="T7" fmla="*/ 2147483647 h 94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94"/>
              <a:gd name="T14" fmla="*/ 64 w 64"/>
              <a:gd name="T15" fmla="*/ 94 h 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94">
                <a:moveTo>
                  <a:pt x="0" y="0"/>
                </a:moveTo>
                <a:lnTo>
                  <a:pt x="64" y="0"/>
                </a:lnTo>
                <a:lnTo>
                  <a:pt x="64" y="94"/>
                </a:lnTo>
                <a:lnTo>
                  <a:pt x="0" y="94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6" name="Line 23"/>
          <p:cNvSpPr>
            <a:spLocks noChangeShapeType="1"/>
          </p:cNvSpPr>
          <p:nvPr/>
        </p:nvSpPr>
        <p:spPr bwMode="auto">
          <a:xfrm>
            <a:off x="5137150" y="2727325"/>
            <a:ext cx="21875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Line 24"/>
          <p:cNvSpPr>
            <a:spLocks noChangeShapeType="1"/>
          </p:cNvSpPr>
          <p:nvPr/>
        </p:nvSpPr>
        <p:spPr bwMode="auto">
          <a:xfrm>
            <a:off x="4859338" y="1406525"/>
            <a:ext cx="24034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Line 25"/>
          <p:cNvSpPr>
            <a:spLocks noChangeShapeType="1"/>
          </p:cNvSpPr>
          <p:nvPr/>
        </p:nvSpPr>
        <p:spPr bwMode="auto">
          <a:xfrm>
            <a:off x="6788150" y="3681413"/>
            <a:ext cx="126523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9" name="Freeform 28"/>
          <p:cNvSpPr>
            <a:spLocks/>
          </p:cNvSpPr>
          <p:nvPr/>
        </p:nvSpPr>
        <p:spPr bwMode="auto">
          <a:xfrm>
            <a:off x="4754563" y="1497013"/>
            <a:ext cx="117475" cy="1089025"/>
          </a:xfrm>
          <a:custGeom>
            <a:avLst/>
            <a:gdLst>
              <a:gd name="T0" fmla="*/ 0 w 58"/>
              <a:gd name="T1" fmla="*/ 0 h 536"/>
              <a:gd name="T2" fmla="*/ 2147483647 w 58"/>
              <a:gd name="T3" fmla="*/ 0 h 536"/>
              <a:gd name="T4" fmla="*/ 2147483647 w 58"/>
              <a:gd name="T5" fmla="*/ 2147483647 h 536"/>
              <a:gd name="T6" fmla="*/ 0 w 58"/>
              <a:gd name="T7" fmla="*/ 2147483647 h 536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536"/>
              <a:gd name="T14" fmla="*/ 58 w 58"/>
              <a:gd name="T15" fmla="*/ 536 h 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536">
                <a:moveTo>
                  <a:pt x="0" y="0"/>
                </a:moveTo>
                <a:lnTo>
                  <a:pt x="58" y="0"/>
                </a:lnTo>
                <a:lnTo>
                  <a:pt x="58" y="536"/>
                </a:lnTo>
                <a:lnTo>
                  <a:pt x="0" y="536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0" name="Line 29"/>
          <p:cNvSpPr>
            <a:spLocks noChangeShapeType="1"/>
          </p:cNvSpPr>
          <p:nvPr/>
        </p:nvSpPr>
        <p:spPr bwMode="auto">
          <a:xfrm>
            <a:off x="4887913" y="2005013"/>
            <a:ext cx="23955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Freeform 31"/>
          <p:cNvSpPr>
            <a:spLocks/>
          </p:cNvSpPr>
          <p:nvPr/>
        </p:nvSpPr>
        <p:spPr bwMode="auto">
          <a:xfrm>
            <a:off x="884238" y="2922588"/>
            <a:ext cx="1798637" cy="361950"/>
          </a:xfrm>
          <a:custGeom>
            <a:avLst/>
            <a:gdLst>
              <a:gd name="T0" fmla="*/ 0 w 806"/>
              <a:gd name="T1" fmla="*/ 2147483647 h 178"/>
              <a:gd name="T2" fmla="*/ 2147483647 w 806"/>
              <a:gd name="T3" fmla="*/ 2147483647 h 178"/>
              <a:gd name="T4" fmla="*/ 2147483647 w 806"/>
              <a:gd name="T5" fmla="*/ 0 h 178"/>
              <a:gd name="T6" fmla="*/ 0 60000 65536"/>
              <a:gd name="T7" fmla="*/ 0 60000 65536"/>
              <a:gd name="T8" fmla="*/ 0 60000 65536"/>
              <a:gd name="T9" fmla="*/ 0 w 806"/>
              <a:gd name="T10" fmla="*/ 0 h 178"/>
              <a:gd name="T11" fmla="*/ 806 w 806"/>
              <a:gd name="T12" fmla="*/ 178 h 1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6" h="178">
                <a:moveTo>
                  <a:pt x="0" y="178"/>
                </a:moveTo>
                <a:lnTo>
                  <a:pt x="160" y="178"/>
                </a:lnTo>
                <a:lnTo>
                  <a:pt x="806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2" name="Line 20"/>
          <p:cNvSpPr>
            <a:spLocks noChangeShapeType="1"/>
          </p:cNvSpPr>
          <p:nvPr/>
        </p:nvSpPr>
        <p:spPr bwMode="auto">
          <a:xfrm>
            <a:off x="693738" y="2320925"/>
            <a:ext cx="19716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Freeform 21"/>
          <p:cNvSpPr>
            <a:spLocks/>
          </p:cNvSpPr>
          <p:nvPr/>
        </p:nvSpPr>
        <p:spPr bwMode="auto">
          <a:xfrm>
            <a:off x="823913" y="3321050"/>
            <a:ext cx="850900" cy="593725"/>
          </a:xfrm>
          <a:custGeom>
            <a:avLst/>
            <a:gdLst>
              <a:gd name="T0" fmla="*/ 0 w 334"/>
              <a:gd name="T1" fmla="*/ 2147483647 h 292"/>
              <a:gd name="T2" fmla="*/ 2147483647 w 334"/>
              <a:gd name="T3" fmla="*/ 2147483647 h 292"/>
              <a:gd name="T4" fmla="*/ 2147483647 w 334"/>
              <a:gd name="T5" fmla="*/ 0 h 292"/>
              <a:gd name="T6" fmla="*/ 0 60000 65536"/>
              <a:gd name="T7" fmla="*/ 0 60000 65536"/>
              <a:gd name="T8" fmla="*/ 0 60000 65536"/>
              <a:gd name="T9" fmla="*/ 0 w 334"/>
              <a:gd name="T10" fmla="*/ 0 h 292"/>
              <a:gd name="T11" fmla="*/ 334 w 334"/>
              <a:gd name="T12" fmla="*/ 292 h 2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4" h="292">
                <a:moveTo>
                  <a:pt x="0" y="292"/>
                </a:moveTo>
                <a:lnTo>
                  <a:pt x="102" y="292"/>
                </a:lnTo>
                <a:lnTo>
                  <a:pt x="33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Freeform 22"/>
          <p:cNvSpPr>
            <a:spLocks/>
          </p:cNvSpPr>
          <p:nvPr/>
        </p:nvSpPr>
        <p:spPr bwMode="auto">
          <a:xfrm>
            <a:off x="4995863" y="2625725"/>
            <a:ext cx="130175" cy="190500"/>
          </a:xfrm>
          <a:custGeom>
            <a:avLst/>
            <a:gdLst>
              <a:gd name="T0" fmla="*/ 0 w 64"/>
              <a:gd name="T1" fmla="*/ 0 h 94"/>
              <a:gd name="T2" fmla="*/ 2147483647 w 64"/>
              <a:gd name="T3" fmla="*/ 0 h 94"/>
              <a:gd name="T4" fmla="*/ 2147483647 w 64"/>
              <a:gd name="T5" fmla="*/ 2147483647 h 94"/>
              <a:gd name="T6" fmla="*/ 0 w 64"/>
              <a:gd name="T7" fmla="*/ 2147483647 h 94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94"/>
              <a:gd name="T14" fmla="*/ 64 w 64"/>
              <a:gd name="T15" fmla="*/ 94 h 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94">
                <a:moveTo>
                  <a:pt x="0" y="0"/>
                </a:moveTo>
                <a:lnTo>
                  <a:pt x="64" y="0"/>
                </a:lnTo>
                <a:lnTo>
                  <a:pt x="64" y="94"/>
                </a:lnTo>
                <a:lnTo>
                  <a:pt x="0" y="9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Line 23"/>
          <p:cNvSpPr>
            <a:spLocks noChangeShapeType="1"/>
          </p:cNvSpPr>
          <p:nvPr/>
        </p:nvSpPr>
        <p:spPr bwMode="auto">
          <a:xfrm>
            <a:off x="5137150" y="2727325"/>
            <a:ext cx="21875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6" name="Line 24"/>
          <p:cNvSpPr>
            <a:spLocks noChangeShapeType="1"/>
          </p:cNvSpPr>
          <p:nvPr/>
        </p:nvSpPr>
        <p:spPr bwMode="auto">
          <a:xfrm>
            <a:off x="4859338" y="1406525"/>
            <a:ext cx="24034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7" name="Line 25"/>
          <p:cNvSpPr>
            <a:spLocks noChangeShapeType="1"/>
          </p:cNvSpPr>
          <p:nvPr/>
        </p:nvSpPr>
        <p:spPr bwMode="auto">
          <a:xfrm>
            <a:off x="6788150" y="3681413"/>
            <a:ext cx="12652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8" name="Freeform 28"/>
          <p:cNvSpPr>
            <a:spLocks/>
          </p:cNvSpPr>
          <p:nvPr/>
        </p:nvSpPr>
        <p:spPr bwMode="auto">
          <a:xfrm>
            <a:off x="4754563" y="1497013"/>
            <a:ext cx="117475" cy="1089025"/>
          </a:xfrm>
          <a:custGeom>
            <a:avLst/>
            <a:gdLst>
              <a:gd name="T0" fmla="*/ 0 w 58"/>
              <a:gd name="T1" fmla="*/ 0 h 536"/>
              <a:gd name="T2" fmla="*/ 2147483647 w 58"/>
              <a:gd name="T3" fmla="*/ 0 h 536"/>
              <a:gd name="T4" fmla="*/ 2147483647 w 58"/>
              <a:gd name="T5" fmla="*/ 2147483647 h 536"/>
              <a:gd name="T6" fmla="*/ 0 w 58"/>
              <a:gd name="T7" fmla="*/ 2147483647 h 536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536"/>
              <a:gd name="T14" fmla="*/ 58 w 58"/>
              <a:gd name="T15" fmla="*/ 536 h 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536">
                <a:moveTo>
                  <a:pt x="0" y="0"/>
                </a:moveTo>
                <a:lnTo>
                  <a:pt x="58" y="0"/>
                </a:lnTo>
                <a:lnTo>
                  <a:pt x="58" y="536"/>
                </a:lnTo>
                <a:lnTo>
                  <a:pt x="0" y="53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Line 29"/>
          <p:cNvSpPr>
            <a:spLocks noChangeShapeType="1"/>
          </p:cNvSpPr>
          <p:nvPr/>
        </p:nvSpPr>
        <p:spPr bwMode="auto">
          <a:xfrm>
            <a:off x="4887913" y="2005013"/>
            <a:ext cx="23955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0" name="Freeform 31"/>
          <p:cNvSpPr>
            <a:spLocks/>
          </p:cNvSpPr>
          <p:nvPr/>
        </p:nvSpPr>
        <p:spPr bwMode="auto">
          <a:xfrm>
            <a:off x="884238" y="2922588"/>
            <a:ext cx="1798637" cy="361950"/>
          </a:xfrm>
          <a:custGeom>
            <a:avLst/>
            <a:gdLst>
              <a:gd name="T0" fmla="*/ 0 w 806"/>
              <a:gd name="T1" fmla="*/ 2147483647 h 178"/>
              <a:gd name="T2" fmla="*/ 2147483647 w 806"/>
              <a:gd name="T3" fmla="*/ 2147483647 h 178"/>
              <a:gd name="T4" fmla="*/ 2147483647 w 806"/>
              <a:gd name="T5" fmla="*/ 0 h 178"/>
              <a:gd name="T6" fmla="*/ 0 60000 65536"/>
              <a:gd name="T7" fmla="*/ 0 60000 65536"/>
              <a:gd name="T8" fmla="*/ 0 60000 65536"/>
              <a:gd name="T9" fmla="*/ 0 w 806"/>
              <a:gd name="T10" fmla="*/ 0 h 178"/>
              <a:gd name="T11" fmla="*/ 806 w 806"/>
              <a:gd name="T12" fmla="*/ 178 h 1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6" h="178">
                <a:moveTo>
                  <a:pt x="0" y="178"/>
                </a:moveTo>
                <a:lnTo>
                  <a:pt x="160" y="178"/>
                </a:lnTo>
                <a:lnTo>
                  <a:pt x="80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701675" y="45561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4819" name="Picture 30" descr="sal03717_16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255713"/>
            <a:ext cx="705643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33"/>
          <p:cNvSpPr>
            <a:spLocks noChangeAspect="1" noChangeArrowheads="1" noTextEdit="1"/>
          </p:cNvSpPr>
          <p:nvPr/>
        </p:nvSpPr>
        <p:spPr bwMode="auto">
          <a:xfrm>
            <a:off x="1062038" y="736600"/>
            <a:ext cx="70389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Freeform 35"/>
          <p:cNvSpPr>
            <a:spLocks/>
          </p:cNvSpPr>
          <p:nvPr/>
        </p:nvSpPr>
        <p:spPr bwMode="auto">
          <a:xfrm>
            <a:off x="1128713" y="2298700"/>
            <a:ext cx="1157287" cy="207963"/>
          </a:xfrm>
          <a:custGeom>
            <a:avLst/>
            <a:gdLst>
              <a:gd name="T0" fmla="*/ 0 w 729"/>
              <a:gd name="T1" fmla="*/ 2147483647 h 131"/>
              <a:gd name="T2" fmla="*/ 0 w 729"/>
              <a:gd name="T3" fmla="*/ 0 h 131"/>
              <a:gd name="T4" fmla="*/ 2147483647 w 729"/>
              <a:gd name="T5" fmla="*/ 0 h 131"/>
              <a:gd name="T6" fmla="*/ 2147483647 w 72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729"/>
              <a:gd name="T13" fmla="*/ 0 h 131"/>
              <a:gd name="T14" fmla="*/ 729 w 72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9" h="131">
                <a:moveTo>
                  <a:pt x="0" y="131"/>
                </a:moveTo>
                <a:lnTo>
                  <a:pt x="0" y="0"/>
                </a:lnTo>
                <a:lnTo>
                  <a:pt x="729" y="0"/>
                </a:lnTo>
                <a:lnTo>
                  <a:pt x="729" y="131"/>
                </a:lnTo>
              </a:path>
            </a:pathLst>
          </a:custGeom>
          <a:noFill/>
          <a:ln w="2698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36"/>
          <p:cNvSpPr>
            <a:spLocks noChangeShapeType="1"/>
          </p:cNvSpPr>
          <p:nvPr/>
        </p:nvSpPr>
        <p:spPr bwMode="auto">
          <a:xfrm flipV="1">
            <a:off x="1703388" y="1020763"/>
            <a:ext cx="1587" cy="1277937"/>
          </a:xfrm>
          <a:prstGeom prst="line">
            <a:avLst/>
          </a:prstGeom>
          <a:noFill/>
          <a:ln w="2698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23" name="Group 18"/>
          <p:cNvGrpSpPr>
            <a:grpSpLocks/>
          </p:cNvGrpSpPr>
          <p:nvPr/>
        </p:nvGrpSpPr>
        <p:grpSpPr bwMode="auto">
          <a:xfrm>
            <a:off x="6842125" y="6073775"/>
            <a:ext cx="1247775" cy="106363"/>
            <a:chOff x="6542088" y="6102350"/>
            <a:chExt cx="1247775" cy="106363"/>
          </a:xfrm>
        </p:grpSpPr>
        <p:sp>
          <p:nvSpPr>
            <p:cNvPr id="34833" name="Freeform 37"/>
            <p:cNvSpPr>
              <a:spLocks/>
            </p:cNvSpPr>
            <p:nvPr/>
          </p:nvSpPr>
          <p:spPr bwMode="auto">
            <a:xfrm>
              <a:off x="6542088" y="6102350"/>
              <a:ext cx="1246187" cy="52388"/>
            </a:xfrm>
            <a:custGeom>
              <a:avLst/>
              <a:gdLst>
                <a:gd name="T0" fmla="*/ 2147483647 w 785"/>
                <a:gd name="T1" fmla="*/ 0 h 33"/>
                <a:gd name="T2" fmla="*/ 2147483647 w 785"/>
                <a:gd name="T3" fmla="*/ 2147483647 h 33"/>
                <a:gd name="T4" fmla="*/ 0 w 785"/>
                <a:gd name="T5" fmla="*/ 2147483647 h 33"/>
                <a:gd name="T6" fmla="*/ 0 w 785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5"/>
                <a:gd name="T13" fmla="*/ 0 h 33"/>
                <a:gd name="T14" fmla="*/ 785 w 785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5" h="33">
                  <a:moveTo>
                    <a:pt x="785" y="0"/>
                  </a:moveTo>
                  <a:lnTo>
                    <a:pt x="785" y="33"/>
                  </a:lnTo>
                  <a:lnTo>
                    <a:pt x="0" y="33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Line 38"/>
            <p:cNvSpPr>
              <a:spLocks noChangeShapeType="1"/>
            </p:cNvSpPr>
            <p:nvPr/>
          </p:nvSpPr>
          <p:spPr bwMode="auto">
            <a:xfrm flipV="1">
              <a:off x="6542088" y="6154738"/>
              <a:ext cx="1587" cy="53975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Line 39"/>
            <p:cNvSpPr>
              <a:spLocks noChangeShapeType="1"/>
            </p:cNvSpPr>
            <p:nvPr/>
          </p:nvSpPr>
          <p:spPr bwMode="auto">
            <a:xfrm flipV="1">
              <a:off x="7788275" y="6154738"/>
              <a:ext cx="1588" cy="53975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4" name="Freeform 40"/>
          <p:cNvSpPr>
            <a:spLocks/>
          </p:cNvSpPr>
          <p:nvPr/>
        </p:nvSpPr>
        <p:spPr bwMode="auto">
          <a:xfrm>
            <a:off x="1131888" y="2301875"/>
            <a:ext cx="1157287" cy="207963"/>
          </a:xfrm>
          <a:custGeom>
            <a:avLst/>
            <a:gdLst>
              <a:gd name="T0" fmla="*/ 0 w 729"/>
              <a:gd name="T1" fmla="*/ 2147483647 h 131"/>
              <a:gd name="T2" fmla="*/ 0 w 729"/>
              <a:gd name="T3" fmla="*/ 0 h 131"/>
              <a:gd name="T4" fmla="*/ 2147483647 w 729"/>
              <a:gd name="T5" fmla="*/ 0 h 131"/>
              <a:gd name="T6" fmla="*/ 2147483647 w 72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729"/>
              <a:gd name="T13" fmla="*/ 0 h 131"/>
              <a:gd name="T14" fmla="*/ 729 w 72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9" h="131">
                <a:moveTo>
                  <a:pt x="0" y="131"/>
                </a:moveTo>
                <a:lnTo>
                  <a:pt x="0" y="0"/>
                </a:lnTo>
                <a:lnTo>
                  <a:pt x="729" y="0"/>
                </a:lnTo>
                <a:lnTo>
                  <a:pt x="729" y="131"/>
                </a:lnTo>
              </a:path>
            </a:pathLst>
          </a:cu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Line 41"/>
          <p:cNvSpPr>
            <a:spLocks noChangeShapeType="1"/>
          </p:cNvSpPr>
          <p:nvPr/>
        </p:nvSpPr>
        <p:spPr bwMode="auto">
          <a:xfrm flipV="1">
            <a:off x="1701800" y="1023938"/>
            <a:ext cx="1588" cy="127793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Line 42"/>
          <p:cNvSpPr>
            <a:spLocks noChangeShapeType="1"/>
          </p:cNvSpPr>
          <p:nvPr/>
        </p:nvSpPr>
        <p:spPr bwMode="auto">
          <a:xfrm flipV="1">
            <a:off x="4248150" y="1003300"/>
            <a:ext cx="1588" cy="1009650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Line 43"/>
          <p:cNvSpPr>
            <a:spLocks noChangeShapeType="1"/>
          </p:cNvSpPr>
          <p:nvPr/>
        </p:nvSpPr>
        <p:spPr bwMode="auto">
          <a:xfrm flipV="1">
            <a:off x="4244975" y="1003300"/>
            <a:ext cx="1588" cy="10096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Text Box 51"/>
          <p:cNvSpPr txBox="1">
            <a:spLocks noChangeArrowheads="1"/>
          </p:cNvSpPr>
          <p:nvPr/>
        </p:nvSpPr>
        <p:spPr bwMode="auto">
          <a:xfrm>
            <a:off x="1062038" y="725488"/>
            <a:ext cx="2279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Suspensory ligament</a:t>
            </a:r>
          </a:p>
        </p:txBody>
      </p:sp>
      <p:sp>
        <p:nvSpPr>
          <p:cNvPr id="34829" name="Text Box 52"/>
          <p:cNvSpPr txBox="1">
            <a:spLocks noChangeArrowheads="1"/>
          </p:cNvSpPr>
          <p:nvPr/>
        </p:nvSpPr>
        <p:spPr bwMode="auto">
          <a:xfrm>
            <a:off x="3995738" y="725488"/>
            <a:ext cx="5969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Lens</a:t>
            </a:r>
          </a:p>
        </p:txBody>
      </p:sp>
      <p:sp>
        <p:nvSpPr>
          <p:cNvPr id="34830" name="Text Box 53"/>
          <p:cNvSpPr txBox="1">
            <a:spLocks noChangeArrowheads="1"/>
          </p:cNvSpPr>
          <p:nvPr/>
        </p:nvSpPr>
        <p:spPr bwMode="auto">
          <a:xfrm>
            <a:off x="7218363" y="6188075"/>
            <a:ext cx="6572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2 mm</a:t>
            </a:r>
          </a:p>
        </p:txBody>
      </p:sp>
      <p:sp>
        <p:nvSpPr>
          <p:cNvPr id="34831" name="Rectangle 5"/>
          <p:cNvSpPr>
            <a:spLocks noChangeArrowheads="1"/>
          </p:cNvSpPr>
          <p:nvPr/>
        </p:nvSpPr>
        <p:spPr bwMode="auto">
          <a:xfrm>
            <a:off x="3568700" y="6408738"/>
            <a:ext cx="2006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©Ralph C. Eagle/MD/Science Source</a:t>
            </a:r>
          </a:p>
        </p:txBody>
      </p:sp>
      <p:sp>
        <p:nvSpPr>
          <p:cNvPr id="34832" name="Rectangle 2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701675" y="11271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5843" name="Picture 4" descr="sal03717_16_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306388"/>
            <a:ext cx="2614613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AutoShape 6"/>
          <p:cNvSpPr>
            <a:spLocks noChangeAspect="1" noChangeArrowheads="1" noTextEdit="1"/>
          </p:cNvSpPr>
          <p:nvPr/>
        </p:nvSpPr>
        <p:spPr bwMode="auto">
          <a:xfrm>
            <a:off x="2928938" y="2509838"/>
            <a:ext cx="2047875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Freeform 8"/>
          <p:cNvSpPr>
            <a:spLocks/>
          </p:cNvSpPr>
          <p:nvPr/>
        </p:nvSpPr>
        <p:spPr bwMode="auto">
          <a:xfrm>
            <a:off x="3225800" y="5334000"/>
            <a:ext cx="1214438" cy="198438"/>
          </a:xfrm>
          <a:custGeom>
            <a:avLst/>
            <a:gdLst>
              <a:gd name="T0" fmla="*/ 0 w 765"/>
              <a:gd name="T1" fmla="*/ 0 h 125"/>
              <a:gd name="T2" fmla="*/ 2147483647 w 765"/>
              <a:gd name="T3" fmla="*/ 0 h 125"/>
              <a:gd name="T4" fmla="*/ 2147483647 w 765"/>
              <a:gd name="T5" fmla="*/ 2147483647 h 125"/>
              <a:gd name="T6" fmla="*/ 0 60000 65536"/>
              <a:gd name="T7" fmla="*/ 0 60000 65536"/>
              <a:gd name="T8" fmla="*/ 0 60000 65536"/>
              <a:gd name="T9" fmla="*/ 0 w 765"/>
              <a:gd name="T10" fmla="*/ 0 h 125"/>
              <a:gd name="T11" fmla="*/ 765 w 765"/>
              <a:gd name="T12" fmla="*/ 125 h 1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5" h="125">
                <a:moveTo>
                  <a:pt x="0" y="0"/>
                </a:moveTo>
                <a:lnTo>
                  <a:pt x="480" y="0"/>
                </a:lnTo>
                <a:lnTo>
                  <a:pt x="765" y="125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9"/>
          <p:cNvSpPr>
            <a:spLocks noChangeShapeType="1"/>
          </p:cNvSpPr>
          <p:nvPr/>
        </p:nvSpPr>
        <p:spPr bwMode="auto">
          <a:xfrm>
            <a:off x="3246438" y="5121275"/>
            <a:ext cx="40481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10"/>
          <p:cNvSpPr>
            <a:spLocks noChangeShapeType="1"/>
          </p:cNvSpPr>
          <p:nvPr/>
        </p:nvSpPr>
        <p:spPr bwMode="auto">
          <a:xfrm>
            <a:off x="3313113" y="4879975"/>
            <a:ext cx="423862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Freeform 11"/>
          <p:cNvSpPr>
            <a:spLocks/>
          </p:cNvSpPr>
          <p:nvPr/>
        </p:nvSpPr>
        <p:spPr bwMode="auto">
          <a:xfrm>
            <a:off x="3271838" y="5608638"/>
            <a:ext cx="1130300" cy="66675"/>
          </a:xfrm>
          <a:custGeom>
            <a:avLst/>
            <a:gdLst>
              <a:gd name="T0" fmla="*/ 0 w 712"/>
              <a:gd name="T1" fmla="*/ 2147483647 h 42"/>
              <a:gd name="T2" fmla="*/ 2147483647 w 712"/>
              <a:gd name="T3" fmla="*/ 2147483647 h 42"/>
              <a:gd name="T4" fmla="*/ 2147483647 w 712"/>
              <a:gd name="T5" fmla="*/ 0 h 42"/>
              <a:gd name="T6" fmla="*/ 0 60000 65536"/>
              <a:gd name="T7" fmla="*/ 0 60000 65536"/>
              <a:gd name="T8" fmla="*/ 0 60000 65536"/>
              <a:gd name="T9" fmla="*/ 0 w 712"/>
              <a:gd name="T10" fmla="*/ 0 h 42"/>
              <a:gd name="T11" fmla="*/ 712 w 712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2" h="42">
                <a:moveTo>
                  <a:pt x="0" y="42"/>
                </a:moveTo>
                <a:lnTo>
                  <a:pt x="642" y="42"/>
                </a:lnTo>
                <a:lnTo>
                  <a:pt x="712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Freeform 12"/>
          <p:cNvSpPr>
            <a:spLocks/>
          </p:cNvSpPr>
          <p:nvPr/>
        </p:nvSpPr>
        <p:spPr bwMode="auto">
          <a:xfrm>
            <a:off x="3382963" y="5537200"/>
            <a:ext cx="1593850" cy="488950"/>
          </a:xfrm>
          <a:custGeom>
            <a:avLst/>
            <a:gdLst>
              <a:gd name="T0" fmla="*/ 0 w 1004"/>
              <a:gd name="T1" fmla="*/ 2147483647 h 308"/>
              <a:gd name="T2" fmla="*/ 2147483647 w 1004"/>
              <a:gd name="T3" fmla="*/ 2147483647 h 308"/>
              <a:gd name="T4" fmla="*/ 2147483647 w 1004"/>
              <a:gd name="T5" fmla="*/ 0 h 308"/>
              <a:gd name="T6" fmla="*/ 0 60000 65536"/>
              <a:gd name="T7" fmla="*/ 0 60000 65536"/>
              <a:gd name="T8" fmla="*/ 0 60000 65536"/>
              <a:gd name="T9" fmla="*/ 0 w 1004"/>
              <a:gd name="T10" fmla="*/ 0 h 308"/>
              <a:gd name="T11" fmla="*/ 1004 w 1004"/>
              <a:gd name="T12" fmla="*/ 308 h 3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4" h="308">
                <a:moveTo>
                  <a:pt x="0" y="308"/>
                </a:moveTo>
                <a:lnTo>
                  <a:pt x="47" y="308"/>
                </a:lnTo>
                <a:lnTo>
                  <a:pt x="100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Text Box 40"/>
          <p:cNvSpPr txBox="1">
            <a:spLocks noChangeArrowheads="1"/>
          </p:cNvSpPr>
          <p:nvPr/>
        </p:nvSpPr>
        <p:spPr bwMode="auto">
          <a:xfrm>
            <a:off x="2870200" y="4808538"/>
            <a:ext cx="5111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Arteriole</a:t>
            </a:r>
          </a:p>
        </p:txBody>
      </p:sp>
      <p:sp>
        <p:nvSpPr>
          <p:cNvPr id="35851" name="Text Box 41"/>
          <p:cNvSpPr txBox="1">
            <a:spLocks noChangeArrowheads="1"/>
          </p:cNvSpPr>
          <p:nvPr/>
        </p:nvSpPr>
        <p:spPr bwMode="auto">
          <a:xfrm>
            <a:off x="2878138" y="5053013"/>
            <a:ext cx="4270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Venule</a:t>
            </a:r>
          </a:p>
        </p:txBody>
      </p:sp>
      <p:sp>
        <p:nvSpPr>
          <p:cNvPr id="35852" name="Text Box 42"/>
          <p:cNvSpPr txBox="1">
            <a:spLocks noChangeArrowheads="1"/>
          </p:cNvSpPr>
          <p:nvPr/>
        </p:nvSpPr>
        <p:spPr bwMode="auto">
          <a:xfrm>
            <a:off x="2886075" y="5265738"/>
            <a:ext cx="512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Fovea</a:t>
            </a:r>
          </a:p>
          <a:p>
            <a:pPr eaLnBrk="1" hangingPunct="1"/>
            <a:r>
              <a:rPr lang="en-US" altLang="en-US" sz="800" b="1"/>
              <a:t>centralis</a:t>
            </a:r>
          </a:p>
        </p:txBody>
      </p:sp>
      <p:sp>
        <p:nvSpPr>
          <p:cNvPr id="35853" name="Text Box 43"/>
          <p:cNvSpPr txBox="1">
            <a:spLocks noChangeArrowheads="1"/>
          </p:cNvSpPr>
          <p:nvPr/>
        </p:nvSpPr>
        <p:spPr bwMode="auto">
          <a:xfrm>
            <a:off x="2886075" y="5605463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Macula</a:t>
            </a:r>
          </a:p>
          <a:p>
            <a:pPr eaLnBrk="1" hangingPunct="1"/>
            <a:r>
              <a:rPr lang="en-US" altLang="en-US" sz="800" b="1"/>
              <a:t>lutea</a:t>
            </a:r>
          </a:p>
        </p:txBody>
      </p:sp>
      <p:sp>
        <p:nvSpPr>
          <p:cNvPr id="35854" name="Text Box 44"/>
          <p:cNvSpPr txBox="1">
            <a:spLocks noChangeArrowheads="1"/>
          </p:cNvSpPr>
          <p:nvPr/>
        </p:nvSpPr>
        <p:spPr bwMode="auto">
          <a:xfrm>
            <a:off x="2870200" y="5956300"/>
            <a:ext cx="5857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Optic disc</a:t>
            </a:r>
          </a:p>
        </p:txBody>
      </p:sp>
      <p:sp>
        <p:nvSpPr>
          <p:cNvPr id="35855" name="Text Box 45"/>
          <p:cNvSpPr txBox="1">
            <a:spLocks noChangeArrowheads="1"/>
          </p:cNvSpPr>
          <p:nvPr/>
        </p:nvSpPr>
        <p:spPr bwMode="auto">
          <a:xfrm>
            <a:off x="2870200" y="6292850"/>
            <a:ext cx="2159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(c)</a:t>
            </a:r>
          </a:p>
        </p:txBody>
      </p:sp>
      <p:sp>
        <p:nvSpPr>
          <p:cNvPr id="35856" name="Text Box 46"/>
          <p:cNvSpPr txBox="1">
            <a:spLocks noChangeArrowheads="1"/>
          </p:cNvSpPr>
          <p:nvPr/>
        </p:nvSpPr>
        <p:spPr bwMode="auto">
          <a:xfrm>
            <a:off x="2908300" y="4440238"/>
            <a:ext cx="2206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(b)</a:t>
            </a:r>
          </a:p>
        </p:txBody>
      </p:sp>
      <p:sp>
        <p:nvSpPr>
          <p:cNvPr id="35857" name="Text Box 47"/>
          <p:cNvSpPr txBox="1">
            <a:spLocks noChangeArrowheads="1"/>
          </p:cNvSpPr>
          <p:nvPr/>
        </p:nvSpPr>
        <p:spPr bwMode="auto">
          <a:xfrm>
            <a:off x="2908300" y="2497138"/>
            <a:ext cx="2159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(a)</a:t>
            </a:r>
          </a:p>
        </p:txBody>
      </p:sp>
      <p:sp>
        <p:nvSpPr>
          <p:cNvPr id="35858" name="Rectangle 5"/>
          <p:cNvSpPr>
            <a:spLocks noChangeArrowheads="1"/>
          </p:cNvSpPr>
          <p:nvPr/>
        </p:nvSpPr>
        <p:spPr bwMode="auto">
          <a:xfrm>
            <a:off x="3244850" y="6532563"/>
            <a:ext cx="26558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a: ©Peter Dazeley/Getty Images; b: ©Lisa Klancher</a:t>
            </a:r>
          </a:p>
        </p:txBody>
      </p:sp>
      <p:sp>
        <p:nvSpPr>
          <p:cNvPr id="35859" name="Rectangle 2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\\172.16.3.215\data4\Graphics\Powerpoint\MH_DCM\MH_DCM-TEXTEDIT PROJECTS\SALADIN 7e\Processed files\chapt16\chapt16_textedit\jpg\sal03717_16_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66713"/>
            <a:ext cx="4818062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Freeform 15"/>
          <p:cNvSpPr>
            <a:spLocks/>
          </p:cNvSpPr>
          <p:nvPr/>
        </p:nvSpPr>
        <p:spPr bwMode="auto">
          <a:xfrm>
            <a:off x="1509713" y="4789488"/>
            <a:ext cx="4803775" cy="282575"/>
          </a:xfrm>
          <a:custGeom>
            <a:avLst/>
            <a:gdLst>
              <a:gd name="T0" fmla="*/ 2147483647 w 3026"/>
              <a:gd name="T1" fmla="*/ 0 h 178"/>
              <a:gd name="T2" fmla="*/ 2147483647 w 3026"/>
              <a:gd name="T3" fmla="*/ 2147483647 h 178"/>
              <a:gd name="T4" fmla="*/ 0 w 3026"/>
              <a:gd name="T5" fmla="*/ 2147483647 h 178"/>
              <a:gd name="T6" fmla="*/ 0 60000 65536"/>
              <a:gd name="T7" fmla="*/ 0 60000 65536"/>
              <a:gd name="T8" fmla="*/ 0 60000 65536"/>
              <a:gd name="T9" fmla="*/ 0 w 3026"/>
              <a:gd name="T10" fmla="*/ 0 h 178"/>
              <a:gd name="T11" fmla="*/ 3026 w 3026"/>
              <a:gd name="T12" fmla="*/ 178 h 1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26" h="178">
                <a:moveTo>
                  <a:pt x="3026" y="0"/>
                </a:moveTo>
                <a:lnTo>
                  <a:pt x="940" y="178"/>
                </a:lnTo>
                <a:lnTo>
                  <a:pt x="0" y="178"/>
                </a:lnTo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Freeform 17"/>
          <p:cNvSpPr>
            <a:spLocks/>
          </p:cNvSpPr>
          <p:nvPr/>
        </p:nvSpPr>
        <p:spPr bwMode="auto">
          <a:xfrm>
            <a:off x="1519238" y="4789488"/>
            <a:ext cx="4803775" cy="282575"/>
          </a:xfrm>
          <a:custGeom>
            <a:avLst/>
            <a:gdLst>
              <a:gd name="T0" fmla="*/ 2147483647 w 3026"/>
              <a:gd name="T1" fmla="*/ 0 h 178"/>
              <a:gd name="T2" fmla="*/ 2147483647 w 3026"/>
              <a:gd name="T3" fmla="*/ 2147483647 h 178"/>
              <a:gd name="T4" fmla="*/ 0 w 3026"/>
              <a:gd name="T5" fmla="*/ 2147483647 h 178"/>
              <a:gd name="T6" fmla="*/ 0 60000 65536"/>
              <a:gd name="T7" fmla="*/ 0 60000 65536"/>
              <a:gd name="T8" fmla="*/ 0 60000 65536"/>
              <a:gd name="T9" fmla="*/ 0 w 3026"/>
              <a:gd name="T10" fmla="*/ 0 h 178"/>
              <a:gd name="T11" fmla="*/ 3026 w 3026"/>
              <a:gd name="T12" fmla="*/ 178 h 1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26" h="178">
                <a:moveTo>
                  <a:pt x="3026" y="0"/>
                </a:moveTo>
                <a:lnTo>
                  <a:pt x="940" y="178"/>
                </a:lnTo>
                <a:lnTo>
                  <a:pt x="0" y="178"/>
                </a:lnTo>
              </a:path>
            </a:pathLst>
          </a:custGeom>
          <a:noFill/>
          <a:ln w="19050">
            <a:solidFill>
              <a:srgbClr val="00AE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01675" y="13176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7894" name="Freeform 10"/>
          <p:cNvSpPr>
            <a:spLocks/>
          </p:cNvSpPr>
          <p:nvPr/>
        </p:nvSpPr>
        <p:spPr bwMode="auto">
          <a:xfrm>
            <a:off x="6265863" y="698500"/>
            <a:ext cx="109537" cy="92075"/>
          </a:xfrm>
          <a:custGeom>
            <a:avLst/>
            <a:gdLst>
              <a:gd name="T0" fmla="*/ 2147483647 w 69"/>
              <a:gd name="T1" fmla="*/ 2147483647 h 58"/>
              <a:gd name="T2" fmla="*/ 0 w 69"/>
              <a:gd name="T3" fmla="*/ 2147483647 h 58"/>
              <a:gd name="T4" fmla="*/ 2147483647 w 69"/>
              <a:gd name="T5" fmla="*/ 2147483647 h 58"/>
              <a:gd name="T6" fmla="*/ 0 w 69"/>
              <a:gd name="T7" fmla="*/ 0 h 58"/>
              <a:gd name="T8" fmla="*/ 2147483647 w 69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58"/>
              <a:gd name="T17" fmla="*/ 69 w 69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58">
                <a:moveTo>
                  <a:pt x="69" y="29"/>
                </a:moveTo>
                <a:lnTo>
                  <a:pt x="0" y="58"/>
                </a:lnTo>
                <a:lnTo>
                  <a:pt x="17" y="29"/>
                </a:lnTo>
                <a:lnTo>
                  <a:pt x="0" y="0"/>
                </a:lnTo>
                <a:lnTo>
                  <a:pt x="69" y="29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Freeform 11"/>
          <p:cNvSpPr>
            <a:spLocks/>
          </p:cNvSpPr>
          <p:nvPr/>
        </p:nvSpPr>
        <p:spPr bwMode="auto">
          <a:xfrm>
            <a:off x="6249988" y="1009650"/>
            <a:ext cx="119062" cy="82550"/>
          </a:xfrm>
          <a:custGeom>
            <a:avLst/>
            <a:gdLst>
              <a:gd name="T0" fmla="*/ 2147483647 w 75"/>
              <a:gd name="T1" fmla="*/ 0 h 52"/>
              <a:gd name="T2" fmla="*/ 2147483647 w 75"/>
              <a:gd name="T3" fmla="*/ 2147483647 h 52"/>
              <a:gd name="T4" fmla="*/ 2147483647 w 75"/>
              <a:gd name="T5" fmla="*/ 2147483647 h 52"/>
              <a:gd name="T6" fmla="*/ 0 w 75"/>
              <a:gd name="T7" fmla="*/ 0 h 52"/>
              <a:gd name="T8" fmla="*/ 2147483647 w 75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52"/>
              <a:gd name="T17" fmla="*/ 75 w 75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52">
                <a:moveTo>
                  <a:pt x="75" y="0"/>
                </a:moveTo>
                <a:lnTo>
                  <a:pt x="21" y="52"/>
                </a:lnTo>
                <a:lnTo>
                  <a:pt x="25" y="20"/>
                </a:lnTo>
                <a:lnTo>
                  <a:pt x="0" y="0"/>
                </a:lnTo>
                <a:lnTo>
                  <a:pt x="75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Line 12"/>
          <p:cNvSpPr>
            <a:spLocks noChangeShapeType="1"/>
          </p:cNvSpPr>
          <p:nvPr/>
        </p:nvSpPr>
        <p:spPr bwMode="auto">
          <a:xfrm>
            <a:off x="2081213" y="744538"/>
            <a:ext cx="4216400" cy="1587"/>
          </a:xfrm>
          <a:prstGeom prst="line">
            <a:avLst/>
          </a:prstGeom>
          <a:noFill/>
          <a:ln w="5">
            <a:solidFill>
              <a:srgbClr val="00AE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Freeform 13"/>
          <p:cNvSpPr>
            <a:spLocks/>
          </p:cNvSpPr>
          <p:nvPr/>
        </p:nvSpPr>
        <p:spPr bwMode="auto">
          <a:xfrm>
            <a:off x="2214563" y="1041400"/>
            <a:ext cx="4079875" cy="1492250"/>
          </a:xfrm>
          <a:custGeom>
            <a:avLst/>
            <a:gdLst>
              <a:gd name="T0" fmla="*/ 0 w 2570"/>
              <a:gd name="T1" fmla="*/ 2147483647 h 940"/>
              <a:gd name="T2" fmla="*/ 2147483647 w 2570"/>
              <a:gd name="T3" fmla="*/ 2147483647 h 940"/>
              <a:gd name="T4" fmla="*/ 2147483647 w 2570"/>
              <a:gd name="T5" fmla="*/ 2147483647 h 940"/>
              <a:gd name="T6" fmla="*/ 2147483647 w 2570"/>
              <a:gd name="T7" fmla="*/ 0 h 940"/>
              <a:gd name="T8" fmla="*/ 0 60000 65536"/>
              <a:gd name="T9" fmla="*/ 0 60000 65536"/>
              <a:gd name="T10" fmla="*/ 0 60000 65536"/>
              <a:gd name="T11" fmla="*/ 0 60000 65536"/>
              <a:gd name="T12" fmla="*/ 0 w 2570"/>
              <a:gd name="T13" fmla="*/ 0 h 940"/>
              <a:gd name="T14" fmla="*/ 2570 w 2570"/>
              <a:gd name="T15" fmla="*/ 940 h 9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70" h="940">
                <a:moveTo>
                  <a:pt x="0" y="940"/>
                </a:moveTo>
                <a:lnTo>
                  <a:pt x="1323" y="437"/>
                </a:lnTo>
                <a:lnTo>
                  <a:pt x="1586" y="398"/>
                </a:lnTo>
                <a:lnTo>
                  <a:pt x="2570" y="0"/>
                </a:lnTo>
              </a:path>
            </a:pathLst>
          </a:custGeom>
          <a:noFill/>
          <a:ln w="5">
            <a:solidFill>
              <a:srgbClr val="00AE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Freeform 14"/>
          <p:cNvSpPr>
            <a:spLocks/>
          </p:cNvSpPr>
          <p:nvPr/>
        </p:nvSpPr>
        <p:spPr bwMode="auto">
          <a:xfrm>
            <a:off x="1509713" y="4473575"/>
            <a:ext cx="4803775" cy="306388"/>
          </a:xfrm>
          <a:custGeom>
            <a:avLst/>
            <a:gdLst>
              <a:gd name="T0" fmla="*/ 2147483647 w 3026"/>
              <a:gd name="T1" fmla="*/ 2147483647 h 193"/>
              <a:gd name="T2" fmla="*/ 2147483647 w 3026"/>
              <a:gd name="T3" fmla="*/ 2147483647 h 193"/>
              <a:gd name="T4" fmla="*/ 2147483647 w 3026"/>
              <a:gd name="T5" fmla="*/ 0 h 193"/>
              <a:gd name="T6" fmla="*/ 0 w 3026"/>
              <a:gd name="T7" fmla="*/ 0 h 193"/>
              <a:gd name="T8" fmla="*/ 0 60000 65536"/>
              <a:gd name="T9" fmla="*/ 0 60000 65536"/>
              <a:gd name="T10" fmla="*/ 0 60000 65536"/>
              <a:gd name="T11" fmla="*/ 0 60000 65536"/>
              <a:gd name="T12" fmla="*/ 0 w 3026"/>
              <a:gd name="T13" fmla="*/ 0 h 193"/>
              <a:gd name="T14" fmla="*/ 3026 w 3026"/>
              <a:gd name="T15" fmla="*/ 193 h 1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26" h="193">
                <a:moveTo>
                  <a:pt x="3026" y="193"/>
                </a:moveTo>
                <a:lnTo>
                  <a:pt x="1075" y="11"/>
                </a:lnTo>
                <a:lnTo>
                  <a:pt x="96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Line 18"/>
          <p:cNvSpPr>
            <a:spLocks noChangeShapeType="1"/>
          </p:cNvSpPr>
          <p:nvPr/>
        </p:nvSpPr>
        <p:spPr bwMode="auto">
          <a:xfrm>
            <a:off x="2081213" y="744538"/>
            <a:ext cx="4216400" cy="1587"/>
          </a:xfrm>
          <a:prstGeom prst="line">
            <a:avLst/>
          </a:prstGeom>
          <a:noFill/>
          <a:ln w="19050">
            <a:solidFill>
              <a:srgbClr val="00AE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Freeform 19"/>
          <p:cNvSpPr>
            <a:spLocks/>
          </p:cNvSpPr>
          <p:nvPr/>
        </p:nvSpPr>
        <p:spPr bwMode="auto">
          <a:xfrm>
            <a:off x="2214563" y="1041400"/>
            <a:ext cx="4079875" cy="1492250"/>
          </a:xfrm>
          <a:custGeom>
            <a:avLst/>
            <a:gdLst>
              <a:gd name="T0" fmla="*/ 0 w 2570"/>
              <a:gd name="T1" fmla="*/ 2147483647 h 940"/>
              <a:gd name="T2" fmla="*/ 2147483647 w 2570"/>
              <a:gd name="T3" fmla="*/ 2147483647 h 940"/>
              <a:gd name="T4" fmla="*/ 2147483647 w 2570"/>
              <a:gd name="T5" fmla="*/ 2147483647 h 940"/>
              <a:gd name="T6" fmla="*/ 2147483647 w 2570"/>
              <a:gd name="T7" fmla="*/ 0 h 940"/>
              <a:gd name="T8" fmla="*/ 0 60000 65536"/>
              <a:gd name="T9" fmla="*/ 0 60000 65536"/>
              <a:gd name="T10" fmla="*/ 0 60000 65536"/>
              <a:gd name="T11" fmla="*/ 0 60000 65536"/>
              <a:gd name="T12" fmla="*/ 0 w 2570"/>
              <a:gd name="T13" fmla="*/ 0 h 940"/>
              <a:gd name="T14" fmla="*/ 2570 w 2570"/>
              <a:gd name="T15" fmla="*/ 940 h 9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70" h="940">
                <a:moveTo>
                  <a:pt x="0" y="940"/>
                </a:moveTo>
                <a:lnTo>
                  <a:pt x="1323" y="437"/>
                </a:lnTo>
                <a:lnTo>
                  <a:pt x="1586" y="398"/>
                </a:lnTo>
                <a:lnTo>
                  <a:pt x="2570" y="0"/>
                </a:lnTo>
              </a:path>
            </a:pathLst>
          </a:custGeom>
          <a:noFill/>
          <a:ln w="19050">
            <a:solidFill>
              <a:srgbClr val="00AE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Line 20"/>
          <p:cNvSpPr>
            <a:spLocks noChangeShapeType="1"/>
          </p:cNvSpPr>
          <p:nvPr/>
        </p:nvSpPr>
        <p:spPr bwMode="auto">
          <a:xfrm>
            <a:off x="1509713" y="4779963"/>
            <a:ext cx="4772025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Freeform 22"/>
          <p:cNvSpPr>
            <a:spLocks/>
          </p:cNvSpPr>
          <p:nvPr/>
        </p:nvSpPr>
        <p:spPr bwMode="auto">
          <a:xfrm>
            <a:off x="2019300" y="4713288"/>
            <a:ext cx="163513" cy="131762"/>
          </a:xfrm>
          <a:custGeom>
            <a:avLst/>
            <a:gdLst>
              <a:gd name="T0" fmla="*/ 2147483647 w 103"/>
              <a:gd name="T1" fmla="*/ 2147483647 h 83"/>
              <a:gd name="T2" fmla="*/ 0 w 103"/>
              <a:gd name="T3" fmla="*/ 2147483647 h 83"/>
              <a:gd name="T4" fmla="*/ 2147483647 w 103"/>
              <a:gd name="T5" fmla="*/ 2147483647 h 83"/>
              <a:gd name="T6" fmla="*/ 0 w 103"/>
              <a:gd name="T7" fmla="*/ 0 h 83"/>
              <a:gd name="T8" fmla="*/ 2147483647 w 103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83"/>
              <a:gd name="T17" fmla="*/ 103 w 103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83">
                <a:moveTo>
                  <a:pt x="103" y="42"/>
                </a:moveTo>
                <a:lnTo>
                  <a:pt x="0" y="83"/>
                </a:lnTo>
                <a:lnTo>
                  <a:pt x="25" y="42"/>
                </a:lnTo>
                <a:lnTo>
                  <a:pt x="0" y="0"/>
                </a:lnTo>
                <a:lnTo>
                  <a:pt x="103" y="42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Freeform 23"/>
          <p:cNvSpPr>
            <a:spLocks/>
          </p:cNvSpPr>
          <p:nvPr/>
        </p:nvSpPr>
        <p:spPr bwMode="auto">
          <a:xfrm>
            <a:off x="2009775" y="4410075"/>
            <a:ext cx="163513" cy="131763"/>
          </a:xfrm>
          <a:custGeom>
            <a:avLst/>
            <a:gdLst>
              <a:gd name="T0" fmla="*/ 2147483647 w 103"/>
              <a:gd name="T1" fmla="*/ 2147483647 h 83"/>
              <a:gd name="T2" fmla="*/ 0 w 103"/>
              <a:gd name="T3" fmla="*/ 2147483647 h 83"/>
              <a:gd name="T4" fmla="*/ 2147483647 w 103"/>
              <a:gd name="T5" fmla="*/ 2147483647 h 83"/>
              <a:gd name="T6" fmla="*/ 0 w 103"/>
              <a:gd name="T7" fmla="*/ 0 h 83"/>
              <a:gd name="T8" fmla="*/ 2147483647 w 103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83"/>
              <a:gd name="T17" fmla="*/ 103 w 103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83">
                <a:moveTo>
                  <a:pt x="103" y="42"/>
                </a:moveTo>
                <a:lnTo>
                  <a:pt x="0" y="83"/>
                </a:lnTo>
                <a:lnTo>
                  <a:pt x="25" y="42"/>
                </a:lnTo>
                <a:lnTo>
                  <a:pt x="0" y="0"/>
                </a:lnTo>
                <a:lnTo>
                  <a:pt x="103" y="42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Freeform 24"/>
          <p:cNvSpPr>
            <a:spLocks/>
          </p:cNvSpPr>
          <p:nvPr/>
        </p:nvSpPr>
        <p:spPr bwMode="auto">
          <a:xfrm>
            <a:off x="2019300" y="5005388"/>
            <a:ext cx="163513" cy="131762"/>
          </a:xfrm>
          <a:custGeom>
            <a:avLst/>
            <a:gdLst>
              <a:gd name="T0" fmla="*/ 0 w 103"/>
              <a:gd name="T1" fmla="*/ 2147483647 h 83"/>
              <a:gd name="T2" fmla="*/ 2147483647 w 103"/>
              <a:gd name="T3" fmla="*/ 2147483647 h 83"/>
              <a:gd name="T4" fmla="*/ 0 w 103"/>
              <a:gd name="T5" fmla="*/ 0 h 83"/>
              <a:gd name="T6" fmla="*/ 2147483647 w 103"/>
              <a:gd name="T7" fmla="*/ 2147483647 h 83"/>
              <a:gd name="T8" fmla="*/ 0 w 103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"/>
              <a:gd name="T16" fmla="*/ 0 h 83"/>
              <a:gd name="T17" fmla="*/ 103 w 103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" h="83">
                <a:moveTo>
                  <a:pt x="0" y="83"/>
                </a:moveTo>
                <a:lnTo>
                  <a:pt x="25" y="42"/>
                </a:lnTo>
                <a:lnTo>
                  <a:pt x="0" y="0"/>
                </a:lnTo>
                <a:lnTo>
                  <a:pt x="103" y="42"/>
                </a:lnTo>
                <a:lnTo>
                  <a:pt x="0" y="83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Freeform 25"/>
          <p:cNvSpPr>
            <a:spLocks/>
          </p:cNvSpPr>
          <p:nvPr/>
        </p:nvSpPr>
        <p:spPr bwMode="auto">
          <a:xfrm>
            <a:off x="1257300" y="2938463"/>
            <a:ext cx="1571625" cy="254000"/>
          </a:xfrm>
          <a:custGeom>
            <a:avLst/>
            <a:gdLst>
              <a:gd name="T0" fmla="*/ 0 w 990"/>
              <a:gd name="T1" fmla="*/ 0 h 160"/>
              <a:gd name="T2" fmla="*/ 2147483647 w 990"/>
              <a:gd name="T3" fmla="*/ 0 h 160"/>
              <a:gd name="T4" fmla="*/ 2147483647 w 990"/>
              <a:gd name="T5" fmla="*/ 2147483647 h 160"/>
              <a:gd name="T6" fmla="*/ 0 60000 65536"/>
              <a:gd name="T7" fmla="*/ 0 60000 65536"/>
              <a:gd name="T8" fmla="*/ 0 60000 65536"/>
              <a:gd name="T9" fmla="*/ 0 w 990"/>
              <a:gd name="T10" fmla="*/ 0 h 160"/>
              <a:gd name="T11" fmla="*/ 990 w 990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0" h="160">
                <a:moveTo>
                  <a:pt x="0" y="0"/>
                </a:moveTo>
                <a:lnTo>
                  <a:pt x="708" y="0"/>
                </a:lnTo>
                <a:lnTo>
                  <a:pt x="990" y="16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6" name="Rectangle 69"/>
          <p:cNvSpPr>
            <a:spLocks noChangeArrowheads="1"/>
          </p:cNvSpPr>
          <p:nvPr/>
        </p:nvSpPr>
        <p:spPr bwMode="auto">
          <a:xfrm>
            <a:off x="790575" y="1212850"/>
            <a:ext cx="2635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>
                <a:solidFill>
                  <a:srgbClr val="000000"/>
                </a:solidFill>
                <a:latin typeface="Helvetica LT Std" charset="0"/>
              </a:rPr>
              <a:t>(a)</a:t>
            </a:r>
            <a:endParaRPr lang="en-US" altLang="en-US"/>
          </a:p>
        </p:txBody>
      </p:sp>
      <p:sp>
        <p:nvSpPr>
          <p:cNvPr id="37907" name="TextBox 59"/>
          <p:cNvSpPr txBox="1">
            <a:spLocks noChangeArrowheads="1"/>
          </p:cNvSpPr>
          <p:nvPr/>
        </p:nvSpPr>
        <p:spPr bwMode="auto">
          <a:xfrm>
            <a:off x="6821488" y="3462338"/>
            <a:ext cx="15335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Vitreous body</a:t>
            </a:r>
          </a:p>
          <a:p>
            <a:pPr eaLnBrk="1" hangingPunct="1"/>
            <a:r>
              <a:rPr lang="en-US" altLang="en-US" sz="1700" b="1" i="1"/>
              <a:t>n</a:t>
            </a:r>
            <a:r>
              <a:rPr lang="en-US" altLang="en-US" sz="1700" b="1"/>
              <a:t> = 1.33</a:t>
            </a:r>
          </a:p>
        </p:txBody>
      </p:sp>
      <p:sp>
        <p:nvSpPr>
          <p:cNvPr id="37908" name="TextBox 60"/>
          <p:cNvSpPr txBox="1">
            <a:spLocks noChangeArrowheads="1"/>
          </p:cNvSpPr>
          <p:nvPr/>
        </p:nvSpPr>
        <p:spPr bwMode="auto">
          <a:xfrm>
            <a:off x="6834188" y="4224338"/>
            <a:ext cx="752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Retina</a:t>
            </a:r>
          </a:p>
        </p:txBody>
      </p:sp>
      <p:sp>
        <p:nvSpPr>
          <p:cNvPr id="37909" name="TextBox 61"/>
          <p:cNvSpPr txBox="1">
            <a:spLocks noChangeArrowheads="1"/>
          </p:cNvSpPr>
          <p:nvPr/>
        </p:nvSpPr>
        <p:spPr bwMode="auto">
          <a:xfrm>
            <a:off x="790575" y="2801938"/>
            <a:ext cx="8921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Air</a:t>
            </a:r>
          </a:p>
          <a:p>
            <a:pPr eaLnBrk="1" hangingPunct="1"/>
            <a:r>
              <a:rPr lang="en-US" altLang="en-US" sz="1700" b="1" i="1"/>
              <a:t>n</a:t>
            </a:r>
            <a:r>
              <a:rPr lang="en-US" altLang="en-US" sz="1700" b="1"/>
              <a:t> = 1.00</a:t>
            </a:r>
          </a:p>
        </p:txBody>
      </p:sp>
      <p:sp>
        <p:nvSpPr>
          <p:cNvPr id="37910" name="TextBox 62"/>
          <p:cNvSpPr txBox="1">
            <a:spLocks noChangeArrowheads="1"/>
          </p:cNvSpPr>
          <p:nvPr/>
        </p:nvSpPr>
        <p:spPr bwMode="auto">
          <a:xfrm>
            <a:off x="790575" y="3462338"/>
            <a:ext cx="8921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Lens</a:t>
            </a:r>
          </a:p>
          <a:p>
            <a:pPr eaLnBrk="1" hangingPunct="1"/>
            <a:r>
              <a:rPr lang="en-US" altLang="en-US" sz="1700" b="1" i="1"/>
              <a:t>n </a:t>
            </a:r>
            <a:r>
              <a:rPr lang="en-US" altLang="en-US" sz="1700" b="1"/>
              <a:t>= 1.40</a:t>
            </a:r>
          </a:p>
        </p:txBody>
      </p:sp>
      <p:sp>
        <p:nvSpPr>
          <p:cNvPr id="37911" name="TextBox 63"/>
          <p:cNvSpPr txBox="1">
            <a:spLocks noChangeArrowheads="1"/>
          </p:cNvSpPr>
          <p:nvPr/>
        </p:nvSpPr>
        <p:spPr bwMode="auto">
          <a:xfrm>
            <a:off x="803275" y="5240338"/>
            <a:ext cx="8921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Cornea</a:t>
            </a:r>
          </a:p>
          <a:p>
            <a:pPr eaLnBrk="1" hangingPunct="1"/>
            <a:r>
              <a:rPr lang="en-US" altLang="en-US" sz="1700" b="1" i="1"/>
              <a:t>n</a:t>
            </a:r>
            <a:r>
              <a:rPr lang="en-US" altLang="en-US" sz="1700" b="1"/>
              <a:t> = 1.38</a:t>
            </a:r>
          </a:p>
        </p:txBody>
      </p:sp>
      <p:sp>
        <p:nvSpPr>
          <p:cNvPr id="37912" name="TextBox 64"/>
          <p:cNvSpPr txBox="1">
            <a:spLocks noChangeArrowheads="1"/>
          </p:cNvSpPr>
          <p:nvPr/>
        </p:nvSpPr>
        <p:spPr bwMode="auto">
          <a:xfrm>
            <a:off x="803275" y="5811838"/>
            <a:ext cx="174783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Aqueous humor</a:t>
            </a:r>
          </a:p>
          <a:p>
            <a:pPr eaLnBrk="1" hangingPunct="1"/>
            <a:r>
              <a:rPr lang="en-US" altLang="en-US" sz="1700" b="1" i="1"/>
              <a:t>n</a:t>
            </a:r>
            <a:r>
              <a:rPr lang="en-US" altLang="en-US" sz="1700" b="1"/>
              <a:t> = 1.33</a:t>
            </a:r>
          </a:p>
        </p:txBody>
      </p:sp>
      <p:sp>
        <p:nvSpPr>
          <p:cNvPr id="37913" name="TextBox 65"/>
          <p:cNvSpPr txBox="1">
            <a:spLocks noChangeArrowheads="1"/>
          </p:cNvSpPr>
          <p:nvPr/>
        </p:nvSpPr>
        <p:spPr bwMode="auto">
          <a:xfrm>
            <a:off x="777875" y="6408738"/>
            <a:ext cx="366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700" b="1"/>
              <a:t>(b)</a:t>
            </a:r>
          </a:p>
        </p:txBody>
      </p:sp>
      <p:sp>
        <p:nvSpPr>
          <p:cNvPr id="37914" name="Freeform 16"/>
          <p:cNvSpPr>
            <a:spLocks/>
          </p:cNvSpPr>
          <p:nvPr/>
        </p:nvSpPr>
        <p:spPr bwMode="auto">
          <a:xfrm>
            <a:off x="1509713" y="4468813"/>
            <a:ext cx="4803775" cy="306387"/>
          </a:xfrm>
          <a:custGeom>
            <a:avLst/>
            <a:gdLst>
              <a:gd name="T0" fmla="*/ 2147483647 w 3026"/>
              <a:gd name="T1" fmla="*/ 2147483647 h 193"/>
              <a:gd name="T2" fmla="*/ 2147483647 w 3026"/>
              <a:gd name="T3" fmla="*/ 2147483647 h 193"/>
              <a:gd name="T4" fmla="*/ 2147483647 w 3026"/>
              <a:gd name="T5" fmla="*/ 0 h 193"/>
              <a:gd name="T6" fmla="*/ 0 w 3026"/>
              <a:gd name="T7" fmla="*/ 0 h 193"/>
              <a:gd name="T8" fmla="*/ 0 60000 65536"/>
              <a:gd name="T9" fmla="*/ 0 60000 65536"/>
              <a:gd name="T10" fmla="*/ 0 60000 65536"/>
              <a:gd name="T11" fmla="*/ 0 60000 65536"/>
              <a:gd name="T12" fmla="*/ 0 w 3026"/>
              <a:gd name="T13" fmla="*/ 0 h 193"/>
              <a:gd name="T14" fmla="*/ 3026 w 3026"/>
              <a:gd name="T15" fmla="*/ 193 h 1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26" h="193">
                <a:moveTo>
                  <a:pt x="3026" y="193"/>
                </a:moveTo>
                <a:lnTo>
                  <a:pt x="1075" y="11"/>
                </a:lnTo>
                <a:lnTo>
                  <a:pt x="96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AE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5" name="Line 21"/>
          <p:cNvSpPr>
            <a:spLocks noChangeShapeType="1"/>
          </p:cNvSpPr>
          <p:nvPr/>
        </p:nvSpPr>
        <p:spPr bwMode="auto">
          <a:xfrm>
            <a:off x="1516063" y="4779963"/>
            <a:ext cx="4772025" cy="1587"/>
          </a:xfrm>
          <a:prstGeom prst="line">
            <a:avLst/>
          </a:prstGeom>
          <a:noFill/>
          <a:ln w="19050">
            <a:solidFill>
              <a:srgbClr val="00AEE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6" name="Rectangle 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16.30</a:t>
            </a:r>
          </a:p>
        </p:txBody>
      </p:sp>
      <p:sp>
        <p:nvSpPr>
          <p:cNvPr id="37917" name="Freeform 31"/>
          <p:cNvSpPr>
            <a:spLocks/>
          </p:cNvSpPr>
          <p:nvPr/>
        </p:nvSpPr>
        <p:spPr bwMode="auto">
          <a:xfrm>
            <a:off x="1409700" y="3602038"/>
            <a:ext cx="2111375" cy="766762"/>
          </a:xfrm>
          <a:custGeom>
            <a:avLst/>
            <a:gdLst>
              <a:gd name="T0" fmla="*/ 0 w 1330"/>
              <a:gd name="T1" fmla="*/ 0 h 483"/>
              <a:gd name="T2" fmla="*/ 2147483647 w 1330"/>
              <a:gd name="T3" fmla="*/ 0 h 483"/>
              <a:gd name="T4" fmla="*/ 2147483647 w 1330"/>
              <a:gd name="T5" fmla="*/ 2147483647 h 483"/>
              <a:gd name="T6" fmla="*/ 0 60000 65536"/>
              <a:gd name="T7" fmla="*/ 0 60000 65536"/>
              <a:gd name="T8" fmla="*/ 0 60000 65536"/>
              <a:gd name="T9" fmla="*/ 0 w 1330"/>
              <a:gd name="T10" fmla="*/ 0 h 483"/>
              <a:gd name="T11" fmla="*/ 1330 w 1330"/>
              <a:gd name="T12" fmla="*/ 483 h 4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0" h="483">
                <a:moveTo>
                  <a:pt x="0" y="0"/>
                </a:moveTo>
                <a:lnTo>
                  <a:pt x="709" y="0"/>
                </a:lnTo>
                <a:lnTo>
                  <a:pt x="1330" y="483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8" name="Freeform 32"/>
          <p:cNvSpPr>
            <a:spLocks/>
          </p:cNvSpPr>
          <p:nvPr/>
        </p:nvSpPr>
        <p:spPr bwMode="auto">
          <a:xfrm>
            <a:off x="1666875" y="5245100"/>
            <a:ext cx="1173163" cy="114300"/>
          </a:xfrm>
          <a:custGeom>
            <a:avLst/>
            <a:gdLst>
              <a:gd name="T0" fmla="*/ 0 w 739"/>
              <a:gd name="T1" fmla="*/ 2147483647 h 72"/>
              <a:gd name="T2" fmla="*/ 2147483647 w 739"/>
              <a:gd name="T3" fmla="*/ 2147483647 h 72"/>
              <a:gd name="T4" fmla="*/ 2147483647 w 739"/>
              <a:gd name="T5" fmla="*/ 0 h 72"/>
              <a:gd name="T6" fmla="*/ 0 60000 65536"/>
              <a:gd name="T7" fmla="*/ 0 60000 65536"/>
              <a:gd name="T8" fmla="*/ 0 60000 65536"/>
              <a:gd name="T9" fmla="*/ 0 w 739"/>
              <a:gd name="T10" fmla="*/ 0 h 72"/>
              <a:gd name="T11" fmla="*/ 739 w 739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9" h="72">
                <a:moveTo>
                  <a:pt x="0" y="72"/>
                </a:moveTo>
                <a:lnTo>
                  <a:pt x="450" y="72"/>
                </a:lnTo>
                <a:lnTo>
                  <a:pt x="739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9" name="Freeform 33"/>
          <p:cNvSpPr>
            <a:spLocks/>
          </p:cNvSpPr>
          <p:nvPr/>
        </p:nvSpPr>
        <p:spPr bwMode="auto">
          <a:xfrm>
            <a:off x="5568950" y="3587750"/>
            <a:ext cx="1154113" cy="182563"/>
          </a:xfrm>
          <a:custGeom>
            <a:avLst/>
            <a:gdLst>
              <a:gd name="T0" fmla="*/ 2147483647 w 727"/>
              <a:gd name="T1" fmla="*/ 0 h 115"/>
              <a:gd name="T2" fmla="*/ 2147483647 w 727"/>
              <a:gd name="T3" fmla="*/ 0 h 115"/>
              <a:gd name="T4" fmla="*/ 0 w 727"/>
              <a:gd name="T5" fmla="*/ 2147483647 h 115"/>
              <a:gd name="T6" fmla="*/ 0 60000 65536"/>
              <a:gd name="T7" fmla="*/ 0 60000 65536"/>
              <a:gd name="T8" fmla="*/ 0 60000 65536"/>
              <a:gd name="T9" fmla="*/ 0 w 727"/>
              <a:gd name="T10" fmla="*/ 0 h 115"/>
              <a:gd name="T11" fmla="*/ 727 w 727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7" h="115">
                <a:moveTo>
                  <a:pt x="727" y="0"/>
                </a:moveTo>
                <a:lnTo>
                  <a:pt x="535" y="0"/>
                </a:lnTo>
                <a:lnTo>
                  <a:pt x="0" y="115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0" name="Line 34"/>
          <p:cNvSpPr>
            <a:spLocks noChangeShapeType="1"/>
          </p:cNvSpPr>
          <p:nvPr/>
        </p:nvSpPr>
        <p:spPr bwMode="auto">
          <a:xfrm flipH="1">
            <a:off x="6246813" y="4344988"/>
            <a:ext cx="4857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1" name="Freeform 35"/>
          <p:cNvSpPr>
            <a:spLocks/>
          </p:cNvSpPr>
          <p:nvPr/>
        </p:nvSpPr>
        <p:spPr bwMode="auto">
          <a:xfrm>
            <a:off x="2481263" y="5230813"/>
            <a:ext cx="571500" cy="736600"/>
          </a:xfrm>
          <a:custGeom>
            <a:avLst/>
            <a:gdLst>
              <a:gd name="T0" fmla="*/ 0 w 360"/>
              <a:gd name="T1" fmla="*/ 2147483647 h 464"/>
              <a:gd name="T2" fmla="*/ 2147483647 w 360"/>
              <a:gd name="T3" fmla="*/ 2147483647 h 464"/>
              <a:gd name="T4" fmla="*/ 2147483647 w 360"/>
              <a:gd name="T5" fmla="*/ 0 h 464"/>
              <a:gd name="T6" fmla="*/ 0 60000 65536"/>
              <a:gd name="T7" fmla="*/ 0 60000 65536"/>
              <a:gd name="T8" fmla="*/ 0 60000 65536"/>
              <a:gd name="T9" fmla="*/ 0 w 360"/>
              <a:gd name="T10" fmla="*/ 0 h 464"/>
              <a:gd name="T11" fmla="*/ 360 w 360"/>
              <a:gd name="T12" fmla="*/ 464 h 4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464">
                <a:moveTo>
                  <a:pt x="0" y="464"/>
                </a:moveTo>
                <a:lnTo>
                  <a:pt x="159" y="464"/>
                </a:lnTo>
                <a:lnTo>
                  <a:pt x="36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2" name="Freeform 31"/>
          <p:cNvSpPr>
            <a:spLocks/>
          </p:cNvSpPr>
          <p:nvPr/>
        </p:nvSpPr>
        <p:spPr bwMode="auto">
          <a:xfrm>
            <a:off x="1409700" y="3602038"/>
            <a:ext cx="2111375" cy="766762"/>
          </a:xfrm>
          <a:custGeom>
            <a:avLst/>
            <a:gdLst>
              <a:gd name="T0" fmla="*/ 0 w 1330"/>
              <a:gd name="T1" fmla="*/ 0 h 483"/>
              <a:gd name="T2" fmla="*/ 2147483647 w 1330"/>
              <a:gd name="T3" fmla="*/ 0 h 483"/>
              <a:gd name="T4" fmla="*/ 2147483647 w 1330"/>
              <a:gd name="T5" fmla="*/ 2147483647 h 483"/>
              <a:gd name="T6" fmla="*/ 0 60000 65536"/>
              <a:gd name="T7" fmla="*/ 0 60000 65536"/>
              <a:gd name="T8" fmla="*/ 0 60000 65536"/>
              <a:gd name="T9" fmla="*/ 0 w 1330"/>
              <a:gd name="T10" fmla="*/ 0 h 483"/>
              <a:gd name="T11" fmla="*/ 1330 w 1330"/>
              <a:gd name="T12" fmla="*/ 483 h 4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0" h="483">
                <a:moveTo>
                  <a:pt x="0" y="0"/>
                </a:moveTo>
                <a:lnTo>
                  <a:pt x="709" y="0"/>
                </a:lnTo>
                <a:lnTo>
                  <a:pt x="1330" y="48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3" name="Freeform 32"/>
          <p:cNvSpPr>
            <a:spLocks/>
          </p:cNvSpPr>
          <p:nvPr/>
        </p:nvSpPr>
        <p:spPr bwMode="auto">
          <a:xfrm>
            <a:off x="1666875" y="5245100"/>
            <a:ext cx="1173163" cy="114300"/>
          </a:xfrm>
          <a:custGeom>
            <a:avLst/>
            <a:gdLst>
              <a:gd name="T0" fmla="*/ 0 w 739"/>
              <a:gd name="T1" fmla="*/ 2147483647 h 72"/>
              <a:gd name="T2" fmla="*/ 2147483647 w 739"/>
              <a:gd name="T3" fmla="*/ 2147483647 h 72"/>
              <a:gd name="T4" fmla="*/ 2147483647 w 739"/>
              <a:gd name="T5" fmla="*/ 0 h 72"/>
              <a:gd name="T6" fmla="*/ 0 60000 65536"/>
              <a:gd name="T7" fmla="*/ 0 60000 65536"/>
              <a:gd name="T8" fmla="*/ 0 60000 65536"/>
              <a:gd name="T9" fmla="*/ 0 w 739"/>
              <a:gd name="T10" fmla="*/ 0 h 72"/>
              <a:gd name="T11" fmla="*/ 739 w 739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9" h="72">
                <a:moveTo>
                  <a:pt x="0" y="72"/>
                </a:moveTo>
                <a:lnTo>
                  <a:pt x="450" y="72"/>
                </a:lnTo>
                <a:lnTo>
                  <a:pt x="739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4" name="Freeform 33"/>
          <p:cNvSpPr>
            <a:spLocks/>
          </p:cNvSpPr>
          <p:nvPr/>
        </p:nvSpPr>
        <p:spPr bwMode="auto">
          <a:xfrm>
            <a:off x="5568950" y="3587750"/>
            <a:ext cx="1154113" cy="182563"/>
          </a:xfrm>
          <a:custGeom>
            <a:avLst/>
            <a:gdLst>
              <a:gd name="T0" fmla="*/ 2147483647 w 727"/>
              <a:gd name="T1" fmla="*/ 0 h 115"/>
              <a:gd name="T2" fmla="*/ 2147483647 w 727"/>
              <a:gd name="T3" fmla="*/ 0 h 115"/>
              <a:gd name="T4" fmla="*/ 0 w 727"/>
              <a:gd name="T5" fmla="*/ 2147483647 h 115"/>
              <a:gd name="T6" fmla="*/ 0 60000 65536"/>
              <a:gd name="T7" fmla="*/ 0 60000 65536"/>
              <a:gd name="T8" fmla="*/ 0 60000 65536"/>
              <a:gd name="T9" fmla="*/ 0 w 727"/>
              <a:gd name="T10" fmla="*/ 0 h 115"/>
              <a:gd name="T11" fmla="*/ 727 w 727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7" h="115">
                <a:moveTo>
                  <a:pt x="727" y="0"/>
                </a:moveTo>
                <a:lnTo>
                  <a:pt x="535" y="0"/>
                </a:lnTo>
                <a:lnTo>
                  <a:pt x="0" y="11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5" name="Line 34"/>
          <p:cNvSpPr>
            <a:spLocks noChangeShapeType="1"/>
          </p:cNvSpPr>
          <p:nvPr/>
        </p:nvSpPr>
        <p:spPr bwMode="auto">
          <a:xfrm flipH="1">
            <a:off x="6246813" y="4344988"/>
            <a:ext cx="48577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6" name="Freeform 35"/>
          <p:cNvSpPr>
            <a:spLocks/>
          </p:cNvSpPr>
          <p:nvPr/>
        </p:nvSpPr>
        <p:spPr bwMode="auto">
          <a:xfrm>
            <a:off x="2481263" y="5230813"/>
            <a:ext cx="571500" cy="736600"/>
          </a:xfrm>
          <a:custGeom>
            <a:avLst/>
            <a:gdLst>
              <a:gd name="T0" fmla="*/ 0 w 360"/>
              <a:gd name="T1" fmla="*/ 2147483647 h 464"/>
              <a:gd name="T2" fmla="*/ 2147483647 w 360"/>
              <a:gd name="T3" fmla="*/ 2147483647 h 464"/>
              <a:gd name="T4" fmla="*/ 2147483647 w 360"/>
              <a:gd name="T5" fmla="*/ 0 h 464"/>
              <a:gd name="T6" fmla="*/ 0 60000 65536"/>
              <a:gd name="T7" fmla="*/ 0 60000 65536"/>
              <a:gd name="T8" fmla="*/ 0 60000 65536"/>
              <a:gd name="T9" fmla="*/ 0 w 360"/>
              <a:gd name="T10" fmla="*/ 0 h 464"/>
              <a:gd name="T11" fmla="*/ 360 w 360"/>
              <a:gd name="T12" fmla="*/ 464 h 4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464">
                <a:moveTo>
                  <a:pt x="0" y="464"/>
                </a:moveTo>
                <a:lnTo>
                  <a:pt x="159" y="464"/>
                </a:lnTo>
                <a:lnTo>
                  <a:pt x="36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611188" y="1403350"/>
            <a:ext cx="77422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8915" name="Picture 4" descr="sal03717_16_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704975"/>
            <a:ext cx="844867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Freeform 10"/>
          <p:cNvSpPr>
            <a:spLocks/>
          </p:cNvSpPr>
          <p:nvPr/>
        </p:nvSpPr>
        <p:spPr bwMode="auto">
          <a:xfrm>
            <a:off x="6692900" y="4035425"/>
            <a:ext cx="666750" cy="349250"/>
          </a:xfrm>
          <a:custGeom>
            <a:avLst/>
            <a:gdLst>
              <a:gd name="T0" fmla="*/ 0 w 420"/>
              <a:gd name="T1" fmla="*/ 0 h 220"/>
              <a:gd name="T2" fmla="*/ 2147483647 w 420"/>
              <a:gd name="T3" fmla="*/ 0 h 220"/>
              <a:gd name="T4" fmla="*/ 2147483647 w 420"/>
              <a:gd name="T5" fmla="*/ 2147483647 h 220"/>
              <a:gd name="T6" fmla="*/ 0 60000 65536"/>
              <a:gd name="T7" fmla="*/ 0 60000 65536"/>
              <a:gd name="T8" fmla="*/ 0 60000 65536"/>
              <a:gd name="T9" fmla="*/ 0 w 420"/>
              <a:gd name="T10" fmla="*/ 0 h 220"/>
              <a:gd name="T11" fmla="*/ 420 w 420"/>
              <a:gd name="T12" fmla="*/ 220 h 2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0" h="220">
                <a:moveTo>
                  <a:pt x="0" y="0"/>
                </a:moveTo>
                <a:lnTo>
                  <a:pt x="65" y="0"/>
                </a:lnTo>
                <a:lnTo>
                  <a:pt x="420" y="22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Freeform 11"/>
          <p:cNvSpPr>
            <a:spLocks/>
          </p:cNvSpPr>
          <p:nvPr/>
        </p:nvSpPr>
        <p:spPr bwMode="auto">
          <a:xfrm>
            <a:off x="6692900" y="2300288"/>
            <a:ext cx="652463" cy="355600"/>
          </a:xfrm>
          <a:custGeom>
            <a:avLst/>
            <a:gdLst>
              <a:gd name="T0" fmla="*/ 0 w 411"/>
              <a:gd name="T1" fmla="*/ 0 h 224"/>
              <a:gd name="T2" fmla="*/ 2147483647 w 411"/>
              <a:gd name="T3" fmla="*/ 0 h 224"/>
              <a:gd name="T4" fmla="*/ 2147483647 w 411"/>
              <a:gd name="T5" fmla="*/ 2147483647 h 224"/>
              <a:gd name="T6" fmla="*/ 0 60000 65536"/>
              <a:gd name="T7" fmla="*/ 0 60000 65536"/>
              <a:gd name="T8" fmla="*/ 0 60000 65536"/>
              <a:gd name="T9" fmla="*/ 0 w 411"/>
              <a:gd name="T10" fmla="*/ 0 h 224"/>
              <a:gd name="T11" fmla="*/ 411 w 411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" h="224">
                <a:moveTo>
                  <a:pt x="0" y="0"/>
                </a:moveTo>
                <a:lnTo>
                  <a:pt x="65" y="0"/>
                </a:lnTo>
                <a:lnTo>
                  <a:pt x="411" y="22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12"/>
          <p:cNvSpPr>
            <a:spLocks noChangeShapeType="1"/>
          </p:cNvSpPr>
          <p:nvPr/>
        </p:nvSpPr>
        <p:spPr bwMode="auto">
          <a:xfrm flipH="1">
            <a:off x="8274050" y="2643188"/>
            <a:ext cx="153988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Freeform 13"/>
          <p:cNvSpPr>
            <a:spLocks/>
          </p:cNvSpPr>
          <p:nvPr/>
        </p:nvSpPr>
        <p:spPr bwMode="auto">
          <a:xfrm>
            <a:off x="6675438" y="2806700"/>
            <a:ext cx="612775" cy="381000"/>
          </a:xfrm>
          <a:custGeom>
            <a:avLst/>
            <a:gdLst>
              <a:gd name="T0" fmla="*/ 0 w 386"/>
              <a:gd name="T1" fmla="*/ 2147483647 h 240"/>
              <a:gd name="T2" fmla="*/ 2147483647 w 386"/>
              <a:gd name="T3" fmla="*/ 2147483647 h 240"/>
              <a:gd name="T4" fmla="*/ 2147483647 w 386"/>
              <a:gd name="T5" fmla="*/ 0 h 240"/>
              <a:gd name="T6" fmla="*/ 0 60000 65536"/>
              <a:gd name="T7" fmla="*/ 0 60000 65536"/>
              <a:gd name="T8" fmla="*/ 0 60000 65536"/>
              <a:gd name="T9" fmla="*/ 0 w 386"/>
              <a:gd name="T10" fmla="*/ 0 h 240"/>
              <a:gd name="T11" fmla="*/ 386 w 386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6" h="240">
                <a:moveTo>
                  <a:pt x="0" y="240"/>
                </a:moveTo>
                <a:lnTo>
                  <a:pt x="87" y="240"/>
                </a:lnTo>
                <a:lnTo>
                  <a:pt x="386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Line 14"/>
          <p:cNvSpPr>
            <a:spLocks noChangeShapeType="1"/>
          </p:cNvSpPr>
          <p:nvPr/>
        </p:nvSpPr>
        <p:spPr bwMode="auto">
          <a:xfrm>
            <a:off x="7259638" y="2884488"/>
            <a:ext cx="4286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Line 15"/>
          <p:cNvSpPr>
            <a:spLocks noChangeShapeType="1"/>
          </p:cNvSpPr>
          <p:nvPr/>
        </p:nvSpPr>
        <p:spPr bwMode="auto">
          <a:xfrm flipH="1">
            <a:off x="7259638" y="2719388"/>
            <a:ext cx="4286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Line 16"/>
          <p:cNvSpPr>
            <a:spLocks noChangeShapeType="1"/>
          </p:cNvSpPr>
          <p:nvPr/>
        </p:nvSpPr>
        <p:spPr bwMode="auto">
          <a:xfrm>
            <a:off x="7281863" y="2719388"/>
            <a:ext cx="1587" cy="165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Freeform 17"/>
          <p:cNvSpPr>
            <a:spLocks/>
          </p:cNvSpPr>
          <p:nvPr/>
        </p:nvSpPr>
        <p:spPr bwMode="auto">
          <a:xfrm>
            <a:off x="6669088" y="2800350"/>
            <a:ext cx="612775" cy="381000"/>
          </a:xfrm>
          <a:custGeom>
            <a:avLst/>
            <a:gdLst>
              <a:gd name="T0" fmla="*/ 0 w 386"/>
              <a:gd name="T1" fmla="*/ 2147483647 h 240"/>
              <a:gd name="T2" fmla="*/ 2147483647 w 386"/>
              <a:gd name="T3" fmla="*/ 2147483647 h 240"/>
              <a:gd name="T4" fmla="*/ 2147483647 w 386"/>
              <a:gd name="T5" fmla="*/ 0 h 240"/>
              <a:gd name="T6" fmla="*/ 0 60000 65536"/>
              <a:gd name="T7" fmla="*/ 0 60000 65536"/>
              <a:gd name="T8" fmla="*/ 0 60000 65536"/>
              <a:gd name="T9" fmla="*/ 0 w 386"/>
              <a:gd name="T10" fmla="*/ 0 h 240"/>
              <a:gd name="T11" fmla="*/ 386 w 386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6" h="240">
                <a:moveTo>
                  <a:pt x="0" y="240"/>
                </a:moveTo>
                <a:lnTo>
                  <a:pt x="87" y="240"/>
                </a:lnTo>
                <a:lnTo>
                  <a:pt x="386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8"/>
          <p:cNvSpPr>
            <a:spLocks/>
          </p:cNvSpPr>
          <p:nvPr/>
        </p:nvSpPr>
        <p:spPr bwMode="auto">
          <a:xfrm>
            <a:off x="6696075" y="4487863"/>
            <a:ext cx="592138" cy="344487"/>
          </a:xfrm>
          <a:custGeom>
            <a:avLst/>
            <a:gdLst>
              <a:gd name="T0" fmla="*/ 0 w 373"/>
              <a:gd name="T1" fmla="*/ 2147483647 h 217"/>
              <a:gd name="T2" fmla="*/ 2147483647 w 373"/>
              <a:gd name="T3" fmla="*/ 2147483647 h 217"/>
              <a:gd name="T4" fmla="*/ 2147483647 w 373"/>
              <a:gd name="T5" fmla="*/ 0 h 217"/>
              <a:gd name="T6" fmla="*/ 0 60000 65536"/>
              <a:gd name="T7" fmla="*/ 0 60000 65536"/>
              <a:gd name="T8" fmla="*/ 0 60000 65536"/>
              <a:gd name="T9" fmla="*/ 0 w 373"/>
              <a:gd name="T10" fmla="*/ 0 h 217"/>
              <a:gd name="T11" fmla="*/ 373 w 373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3" h="217">
                <a:moveTo>
                  <a:pt x="0" y="217"/>
                </a:moveTo>
                <a:lnTo>
                  <a:pt x="46" y="217"/>
                </a:lnTo>
                <a:lnTo>
                  <a:pt x="373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Freeform 19"/>
          <p:cNvSpPr>
            <a:spLocks/>
          </p:cNvSpPr>
          <p:nvPr/>
        </p:nvSpPr>
        <p:spPr bwMode="auto">
          <a:xfrm>
            <a:off x="6692900" y="4484688"/>
            <a:ext cx="588963" cy="344487"/>
          </a:xfrm>
          <a:custGeom>
            <a:avLst/>
            <a:gdLst>
              <a:gd name="T0" fmla="*/ 0 w 371"/>
              <a:gd name="T1" fmla="*/ 2147483647 h 217"/>
              <a:gd name="T2" fmla="*/ 2147483647 w 371"/>
              <a:gd name="T3" fmla="*/ 2147483647 h 217"/>
              <a:gd name="T4" fmla="*/ 2147483647 w 371"/>
              <a:gd name="T5" fmla="*/ 0 h 217"/>
              <a:gd name="T6" fmla="*/ 0 60000 65536"/>
              <a:gd name="T7" fmla="*/ 0 60000 65536"/>
              <a:gd name="T8" fmla="*/ 0 60000 65536"/>
              <a:gd name="T9" fmla="*/ 0 w 371"/>
              <a:gd name="T10" fmla="*/ 0 h 217"/>
              <a:gd name="T11" fmla="*/ 371 w 371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1" h="217">
                <a:moveTo>
                  <a:pt x="0" y="217"/>
                </a:moveTo>
                <a:lnTo>
                  <a:pt x="46" y="217"/>
                </a:lnTo>
                <a:lnTo>
                  <a:pt x="371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20"/>
          <p:cNvSpPr>
            <a:spLocks noChangeShapeType="1"/>
          </p:cNvSpPr>
          <p:nvPr/>
        </p:nvSpPr>
        <p:spPr bwMode="auto">
          <a:xfrm>
            <a:off x="7259638" y="4521200"/>
            <a:ext cx="4286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Line 21"/>
          <p:cNvSpPr>
            <a:spLocks noChangeShapeType="1"/>
          </p:cNvSpPr>
          <p:nvPr/>
        </p:nvSpPr>
        <p:spPr bwMode="auto">
          <a:xfrm flipH="1">
            <a:off x="7259638" y="4448175"/>
            <a:ext cx="4286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Line 22"/>
          <p:cNvSpPr>
            <a:spLocks noChangeShapeType="1"/>
          </p:cNvSpPr>
          <p:nvPr/>
        </p:nvSpPr>
        <p:spPr bwMode="auto">
          <a:xfrm>
            <a:off x="7281863" y="4448175"/>
            <a:ext cx="1587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Text Box 83"/>
          <p:cNvSpPr txBox="1">
            <a:spLocks noChangeArrowheads="1"/>
          </p:cNvSpPr>
          <p:nvPr/>
        </p:nvSpPr>
        <p:spPr bwMode="auto">
          <a:xfrm>
            <a:off x="8474075" y="2557463"/>
            <a:ext cx="496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Fovea</a:t>
            </a:r>
          </a:p>
        </p:txBody>
      </p:sp>
      <p:sp>
        <p:nvSpPr>
          <p:cNvPr id="38930" name="Text Box 84"/>
          <p:cNvSpPr txBox="1">
            <a:spLocks noChangeArrowheads="1"/>
          </p:cNvSpPr>
          <p:nvPr/>
        </p:nvSpPr>
        <p:spPr bwMode="auto">
          <a:xfrm>
            <a:off x="6016625" y="2206625"/>
            <a:ext cx="74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Relatively</a:t>
            </a:r>
          </a:p>
          <a:p>
            <a:pPr eaLnBrk="1" hangingPunct="1"/>
            <a:r>
              <a:rPr lang="en-US" altLang="en-US" sz="1100" b="1"/>
              <a:t>thin lens</a:t>
            </a:r>
          </a:p>
        </p:txBody>
      </p:sp>
      <p:sp>
        <p:nvSpPr>
          <p:cNvPr id="38931" name="Text Box 85"/>
          <p:cNvSpPr txBox="1">
            <a:spLocks noChangeArrowheads="1"/>
          </p:cNvSpPr>
          <p:nvPr/>
        </p:nvSpPr>
        <p:spPr bwMode="auto">
          <a:xfrm>
            <a:off x="280988" y="5351463"/>
            <a:ext cx="2619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(a)</a:t>
            </a:r>
          </a:p>
        </p:txBody>
      </p:sp>
      <p:sp>
        <p:nvSpPr>
          <p:cNvPr id="38932" name="Text Box 86"/>
          <p:cNvSpPr txBox="1">
            <a:spLocks noChangeArrowheads="1"/>
          </p:cNvSpPr>
          <p:nvPr/>
        </p:nvSpPr>
        <p:spPr bwMode="auto">
          <a:xfrm>
            <a:off x="1103313" y="5148263"/>
            <a:ext cx="8985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Emmetropia</a:t>
            </a:r>
          </a:p>
        </p:txBody>
      </p:sp>
      <p:sp>
        <p:nvSpPr>
          <p:cNvPr id="38933" name="Text Box 87"/>
          <p:cNvSpPr txBox="1">
            <a:spLocks noChangeArrowheads="1"/>
          </p:cNvSpPr>
          <p:nvPr/>
        </p:nvSpPr>
        <p:spPr bwMode="auto">
          <a:xfrm>
            <a:off x="3859213" y="5148263"/>
            <a:ext cx="9810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Convergence</a:t>
            </a:r>
          </a:p>
        </p:txBody>
      </p:sp>
      <p:sp>
        <p:nvSpPr>
          <p:cNvPr id="38934" name="Text Box 88"/>
          <p:cNvSpPr txBox="1">
            <a:spLocks noChangeArrowheads="1"/>
          </p:cNvSpPr>
          <p:nvPr/>
        </p:nvSpPr>
        <p:spPr bwMode="auto">
          <a:xfrm>
            <a:off x="6000750" y="5364163"/>
            <a:ext cx="2698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(b)</a:t>
            </a:r>
          </a:p>
        </p:txBody>
      </p:sp>
      <p:sp>
        <p:nvSpPr>
          <p:cNvPr id="38935" name="Text Box 89"/>
          <p:cNvSpPr txBox="1">
            <a:spLocks noChangeArrowheads="1"/>
          </p:cNvSpPr>
          <p:nvPr/>
        </p:nvSpPr>
        <p:spPr bwMode="auto">
          <a:xfrm>
            <a:off x="7353300" y="3522663"/>
            <a:ext cx="8985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Emmetropia</a:t>
            </a:r>
          </a:p>
        </p:txBody>
      </p:sp>
      <p:sp>
        <p:nvSpPr>
          <p:cNvPr id="38936" name="Text Box 90"/>
          <p:cNvSpPr txBox="1">
            <a:spLocks noChangeArrowheads="1"/>
          </p:cNvSpPr>
          <p:nvPr/>
        </p:nvSpPr>
        <p:spPr bwMode="auto">
          <a:xfrm>
            <a:off x="5984875" y="3082925"/>
            <a:ext cx="912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Relatively</a:t>
            </a:r>
          </a:p>
          <a:p>
            <a:pPr eaLnBrk="1" hangingPunct="1"/>
            <a:r>
              <a:rPr lang="en-US" altLang="en-US" sz="1100" b="1"/>
              <a:t>dilated pupil</a:t>
            </a:r>
          </a:p>
        </p:txBody>
      </p:sp>
      <p:sp>
        <p:nvSpPr>
          <p:cNvPr id="38937" name="Text Box 91"/>
          <p:cNvSpPr txBox="1">
            <a:spLocks noChangeArrowheads="1"/>
          </p:cNvSpPr>
          <p:nvPr/>
        </p:nvSpPr>
        <p:spPr bwMode="auto">
          <a:xfrm>
            <a:off x="7156450" y="5224463"/>
            <a:ext cx="1481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100" b="1"/>
              <a:t>Pupillary miosis and</a:t>
            </a:r>
          </a:p>
          <a:p>
            <a:pPr algn="ctr" eaLnBrk="1" hangingPunct="1"/>
            <a:r>
              <a:rPr lang="en-US" altLang="en-US" sz="1100" b="1"/>
              <a:t>lens accommodation</a:t>
            </a:r>
          </a:p>
        </p:txBody>
      </p:sp>
      <p:sp>
        <p:nvSpPr>
          <p:cNvPr id="38938" name="Text Box 92"/>
          <p:cNvSpPr txBox="1">
            <a:spLocks noChangeArrowheads="1"/>
          </p:cNvSpPr>
          <p:nvPr/>
        </p:nvSpPr>
        <p:spPr bwMode="auto">
          <a:xfrm>
            <a:off x="6000750" y="4725988"/>
            <a:ext cx="1216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Relatively</a:t>
            </a:r>
          </a:p>
          <a:p>
            <a:pPr eaLnBrk="1" hangingPunct="1"/>
            <a:r>
              <a:rPr lang="en-US" altLang="en-US" sz="1100" b="1"/>
              <a:t>constricted pupil</a:t>
            </a:r>
          </a:p>
        </p:txBody>
      </p:sp>
      <p:sp>
        <p:nvSpPr>
          <p:cNvPr id="38939" name="Text Box 93"/>
          <p:cNvSpPr txBox="1">
            <a:spLocks noChangeArrowheads="1"/>
          </p:cNvSpPr>
          <p:nvPr/>
        </p:nvSpPr>
        <p:spPr bwMode="auto">
          <a:xfrm>
            <a:off x="6008688" y="3946525"/>
            <a:ext cx="74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Relatively</a:t>
            </a:r>
          </a:p>
          <a:p>
            <a:pPr eaLnBrk="1" hangingPunct="1"/>
            <a:r>
              <a:rPr lang="en-US" altLang="en-US" sz="1100" b="1"/>
              <a:t>thick lens</a:t>
            </a:r>
          </a:p>
        </p:txBody>
      </p:sp>
      <p:sp>
        <p:nvSpPr>
          <p:cNvPr id="38940" name="Rectangle 3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631825" y="1689100"/>
            <a:ext cx="77390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9939" name="Picture 4" descr="sal03717_16_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003425"/>
            <a:ext cx="769937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67"/>
          <p:cNvSpPr txBox="1">
            <a:spLocks noChangeArrowheads="1"/>
          </p:cNvSpPr>
          <p:nvPr/>
        </p:nvSpPr>
        <p:spPr bwMode="auto">
          <a:xfrm>
            <a:off x="314325" y="2268538"/>
            <a:ext cx="947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Ciliary muscle</a:t>
            </a:r>
          </a:p>
          <a:p>
            <a:pPr eaLnBrk="1" hangingPunct="1"/>
            <a:r>
              <a:rPr lang="en-US" altLang="en-US" sz="1000" b="1"/>
              <a:t>relaxed</a:t>
            </a:r>
          </a:p>
        </p:txBody>
      </p:sp>
      <p:sp>
        <p:nvSpPr>
          <p:cNvPr id="39941" name="Text Box 68"/>
          <p:cNvSpPr txBox="1">
            <a:spLocks noChangeArrowheads="1"/>
          </p:cNvSpPr>
          <p:nvPr/>
        </p:nvSpPr>
        <p:spPr bwMode="auto">
          <a:xfrm>
            <a:off x="1579563" y="4946650"/>
            <a:ext cx="19859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(a) Distant vision (emmetropia)</a:t>
            </a:r>
          </a:p>
        </p:txBody>
      </p:sp>
      <p:sp>
        <p:nvSpPr>
          <p:cNvPr id="39942" name="Text Box 69"/>
          <p:cNvSpPr txBox="1">
            <a:spLocks noChangeArrowheads="1"/>
          </p:cNvSpPr>
          <p:nvPr/>
        </p:nvSpPr>
        <p:spPr bwMode="auto">
          <a:xfrm>
            <a:off x="314325" y="3316288"/>
            <a:ext cx="7254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Lens thins</a:t>
            </a:r>
          </a:p>
        </p:txBody>
      </p:sp>
      <p:sp>
        <p:nvSpPr>
          <p:cNvPr id="39943" name="Text Box 70"/>
          <p:cNvSpPr txBox="1">
            <a:spLocks noChangeArrowheads="1"/>
          </p:cNvSpPr>
          <p:nvPr/>
        </p:nvSpPr>
        <p:spPr bwMode="auto">
          <a:xfrm>
            <a:off x="314325" y="270033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Suspensory</a:t>
            </a:r>
          </a:p>
          <a:p>
            <a:pPr eaLnBrk="1" hangingPunct="1"/>
            <a:r>
              <a:rPr lang="en-US" altLang="en-US" sz="1000" b="1"/>
              <a:t>ligament taut</a:t>
            </a:r>
          </a:p>
        </p:txBody>
      </p:sp>
      <p:sp>
        <p:nvSpPr>
          <p:cNvPr id="39944" name="Text Box 71"/>
          <p:cNvSpPr txBox="1">
            <a:spLocks noChangeArrowheads="1"/>
          </p:cNvSpPr>
          <p:nvPr/>
        </p:nvSpPr>
        <p:spPr bwMode="auto">
          <a:xfrm>
            <a:off x="5824538" y="4946650"/>
            <a:ext cx="20986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(b) Near vision (accommodation)</a:t>
            </a:r>
          </a:p>
        </p:txBody>
      </p:sp>
      <p:sp>
        <p:nvSpPr>
          <p:cNvPr id="39945" name="Text Box 72"/>
          <p:cNvSpPr txBox="1">
            <a:spLocks noChangeArrowheads="1"/>
          </p:cNvSpPr>
          <p:nvPr/>
        </p:nvSpPr>
        <p:spPr bwMode="auto">
          <a:xfrm>
            <a:off x="4448175" y="2268538"/>
            <a:ext cx="947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Ciliary muscle</a:t>
            </a:r>
          </a:p>
          <a:p>
            <a:pPr eaLnBrk="1" hangingPunct="1"/>
            <a:r>
              <a:rPr lang="en-US" altLang="en-US" sz="1000" b="1"/>
              <a:t>contracted</a:t>
            </a:r>
          </a:p>
        </p:txBody>
      </p:sp>
      <p:sp>
        <p:nvSpPr>
          <p:cNvPr id="39946" name="Text Box 73"/>
          <p:cNvSpPr txBox="1">
            <a:spLocks noChangeArrowheads="1"/>
          </p:cNvSpPr>
          <p:nvPr/>
        </p:nvSpPr>
        <p:spPr bwMode="auto">
          <a:xfrm>
            <a:off x="4448175" y="3233738"/>
            <a:ext cx="9350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Lens thickens</a:t>
            </a:r>
          </a:p>
        </p:txBody>
      </p:sp>
      <p:sp>
        <p:nvSpPr>
          <p:cNvPr id="39947" name="Text Box 74"/>
          <p:cNvSpPr txBox="1">
            <a:spLocks noChangeArrowheads="1"/>
          </p:cNvSpPr>
          <p:nvPr/>
        </p:nvSpPr>
        <p:spPr bwMode="auto">
          <a:xfrm>
            <a:off x="4448175" y="2673350"/>
            <a:ext cx="1089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Suspensory</a:t>
            </a:r>
          </a:p>
          <a:p>
            <a:pPr eaLnBrk="1" hangingPunct="1"/>
            <a:r>
              <a:rPr lang="en-US" altLang="en-US" sz="1000" b="1"/>
              <a:t>ligament relaxed</a:t>
            </a:r>
          </a:p>
        </p:txBody>
      </p:sp>
      <p:sp>
        <p:nvSpPr>
          <p:cNvPr id="39948" name="Rectangle 2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16.32</a:t>
            </a:r>
          </a:p>
        </p:txBody>
      </p:sp>
      <p:sp>
        <p:nvSpPr>
          <p:cNvPr id="39949" name="Line 32"/>
          <p:cNvSpPr>
            <a:spLocks noChangeShapeType="1"/>
          </p:cNvSpPr>
          <p:nvPr/>
        </p:nvSpPr>
        <p:spPr bwMode="auto">
          <a:xfrm flipV="1">
            <a:off x="1755775" y="3071813"/>
            <a:ext cx="0" cy="98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Freeform 33"/>
          <p:cNvSpPr>
            <a:spLocks/>
          </p:cNvSpPr>
          <p:nvPr/>
        </p:nvSpPr>
        <p:spPr bwMode="auto">
          <a:xfrm>
            <a:off x="1727200" y="3019425"/>
            <a:ext cx="58738" cy="76200"/>
          </a:xfrm>
          <a:custGeom>
            <a:avLst/>
            <a:gdLst>
              <a:gd name="T0" fmla="*/ 2147483647 w 37"/>
              <a:gd name="T1" fmla="*/ 0 h 48"/>
              <a:gd name="T2" fmla="*/ 2147483647 w 37"/>
              <a:gd name="T3" fmla="*/ 2147483647 h 48"/>
              <a:gd name="T4" fmla="*/ 2147483647 w 37"/>
              <a:gd name="T5" fmla="*/ 2147483647 h 48"/>
              <a:gd name="T6" fmla="*/ 0 w 37"/>
              <a:gd name="T7" fmla="*/ 2147483647 h 48"/>
              <a:gd name="T8" fmla="*/ 2147483647 w 37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48"/>
              <a:gd name="T17" fmla="*/ 37 w 37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48">
                <a:moveTo>
                  <a:pt x="18" y="0"/>
                </a:moveTo>
                <a:lnTo>
                  <a:pt x="37" y="48"/>
                </a:lnTo>
                <a:lnTo>
                  <a:pt x="18" y="36"/>
                </a:lnTo>
                <a:lnTo>
                  <a:pt x="0" y="48"/>
                </a:lnTo>
                <a:lnTo>
                  <a:pt x="18" y="0"/>
                </a:lnTo>
                <a:close/>
              </a:path>
            </a:pathLst>
          </a:custGeom>
          <a:solidFill>
            <a:srgbClr val="00A651"/>
          </a:solidFill>
          <a:ln w="3175">
            <a:solidFill>
              <a:srgbClr val="00A65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1" name="Line 34"/>
          <p:cNvSpPr>
            <a:spLocks noChangeShapeType="1"/>
          </p:cNvSpPr>
          <p:nvPr/>
        </p:nvSpPr>
        <p:spPr bwMode="auto">
          <a:xfrm>
            <a:off x="1755775" y="3616325"/>
            <a:ext cx="0" cy="98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Freeform 35"/>
          <p:cNvSpPr>
            <a:spLocks/>
          </p:cNvSpPr>
          <p:nvPr/>
        </p:nvSpPr>
        <p:spPr bwMode="auto">
          <a:xfrm>
            <a:off x="1727200" y="3692525"/>
            <a:ext cx="58738" cy="74613"/>
          </a:xfrm>
          <a:custGeom>
            <a:avLst/>
            <a:gdLst>
              <a:gd name="T0" fmla="*/ 2147483647 w 37"/>
              <a:gd name="T1" fmla="*/ 2147483647 h 47"/>
              <a:gd name="T2" fmla="*/ 0 w 37"/>
              <a:gd name="T3" fmla="*/ 0 h 47"/>
              <a:gd name="T4" fmla="*/ 2147483647 w 37"/>
              <a:gd name="T5" fmla="*/ 2147483647 h 47"/>
              <a:gd name="T6" fmla="*/ 2147483647 w 37"/>
              <a:gd name="T7" fmla="*/ 0 h 47"/>
              <a:gd name="T8" fmla="*/ 2147483647 w 37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47"/>
              <a:gd name="T17" fmla="*/ 37 w 37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47">
                <a:moveTo>
                  <a:pt x="18" y="47"/>
                </a:moveTo>
                <a:lnTo>
                  <a:pt x="0" y="0"/>
                </a:lnTo>
                <a:lnTo>
                  <a:pt x="18" y="10"/>
                </a:lnTo>
                <a:lnTo>
                  <a:pt x="37" y="0"/>
                </a:lnTo>
                <a:lnTo>
                  <a:pt x="18" y="47"/>
                </a:lnTo>
                <a:close/>
              </a:path>
            </a:pathLst>
          </a:custGeom>
          <a:solidFill>
            <a:srgbClr val="00A651"/>
          </a:solidFill>
          <a:ln w="3175">
            <a:solidFill>
              <a:srgbClr val="00A65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3" name="Line 36"/>
          <p:cNvSpPr>
            <a:spLocks noChangeShapeType="1"/>
          </p:cNvSpPr>
          <p:nvPr/>
        </p:nvSpPr>
        <p:spPr bwMode="auto">
          <a:xfrm>
            <a:off x="6138863" y="3379788"/>
            <a:ext cx="9048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Freeform 37"/>
          <p:cNvSpPr>
            <a:spLocks/>
          </p:cNvSpPr>
          <p:nvPr/>
        </p:nvSpPr>
        <p:spPr bwMode="auto">
          <a:xfrm>
            <a:off x="6208713" y="3344863"/>
            <a:ext cx="73025" cy="65087"/>
          </a:xfrm>
          <a:custGeom>
            <a:avLst/>
            <a:gdLst>
              <a:gd name="T0" fmla="*/ 2147483647 w 46"/>
              <a:gd name="T1" fmla="*/ 2147483647 h 41"/>
              <a:gd name="T2" fmla="*/ 0 w 46"/>
              <a:gd name="T3" fmla="*/ 2147483647 h 41"/>
              <a:gd name="T4" fmla="*/ 2147483647 w 46"/>
              <a:gd name="T5" fmla="*/ 2147483647 h 41"/>
              <a:gd name="T6" fmla="*/ 0 w 46"/>
              <a:gd name="T7" fmla="*/ 0 h 41"/>
              <a:gd name="T8" fmla="*/ 2147483647 w 46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1"/>
              <a:gd name="T17" fmla="*/ 46 w 46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1">
                <a:moveTo>
                  <a:pt x="46" y="22"/>
                </a:moveTo>
                <a:lnTo>
                  <a:pt x="0" y="41"/>
                </a:lnTo>
                <a:lnTo>
                  <a:pt x="11" y="22"/>
                </a:lnTo>
                <a:lnTo>
                  <a:pt x="0" y="0"/>
                </a:lnTo>
                <a:lnTo>
                  <a:pt x="46" y="22"/>
                </a:lnTo>
                <a:close/>
              </a:path>
            </a:pathLst>
          </a:custGeom>
          <a:solidFill>
            <a:srgbClr val="00A651"/>
          </a:solidFill>
          <a:ln w="3175">
            <a:solidFill>
              <a:srgbClr val="00A65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5" name="Line 38"/>
          <p:cNvSpPr>
            <a:spLocks noChangeShapeType="1"/>
          </p:cNvSpPr>
          <p:nvPr/>
        </p:nvSpPr>
        <p:spPr bwMode="auto">
          <a:xfrm flipH="1">
            <a:off x="5908675" y="3379788"/>
            <a:ext cx="93663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6" name="Freeform 39"/>
          <p:cNvSpPr>
            <a:spLocks/>
          </p:cNvSpPr>
          <p:nvPr/>
        </p:nvSpPr>
        <p:spPr bwMode="auto">
          <a:xfrm>
            <a:off x="5859463" y="3344863"/>
            <a:ext cx="69850" cy="65087"/>
          </a:xfrm>
          <a:custGeom>
            <a:avLst/>
            <a:gdLst>
              <a:gd name="T0" fmla="*/ 0 w 44"/>
              <a:gd name="T1" fmla="*/ 2147483647 h 41"/>
              <a:gd name="T2" fmla="*/ 2147483647 w 44"/>
              <a:gd name="T3" fmla="*/ 2147483647 h 41"/>
              <a:gd name="T4" fmla="*/ 2147483647 w 44"/>
              <a:gd name="T5" fmla="*/ 2147483647 h 41"/>
              <a:gd name="T6" fmla="*/ 2147483647 w 44"/>
              <a:gd name="T7" fmla="*/ 0 h 41"/>
              <a:gd name="T8" fmla="*/ 0 w 44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41"/>
              <a:gd name="T17" fmla="*/ 44 w 44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41">
                <a:moveTo>
                  <a:pt x="0" y="22"/>
                </a:moveTo>
                <a:lnTo>
                  <a:pt x="44" y="41"/>
                </a:lnTo>
                <a:lnTo>
                  <a:pt x="35" y="22"/>
                </a:lnTo>
                <a:lnTo>
                  <a:pt x="44" y="0"/>
                </a:lnTo>
                <a:lnTo>
                  <a:pt x="0" y="22"/>
                </a:lnTo>
                <a:close/>
              </a:path>
            </a:pathLst>
          </a:custGeom>
          <a:solidFill>
            <a:srgbClr val="00A651"/>
          </a:solidFill>
          <a:ln w="3175">
            <a:solidFill>
              <a:srgbClr val="00A65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57" name="Freeform 40"/>
          <p:cNvSpPr>
            <a:spLocks/>
          </p:cNvSpPr>
          <p:nvPr/>
        </p:nvSpPr>
        <p:spPr bwMode="auto">
          <a:xfrm>
            <a:off x="1689100" y="2416175"/>
            <a:ext cx="79375" cy="88900"/>
          </a:xfrm>
          <a:custGeom>
            <a:avLst/>
            <a:gdLst>
              <a:gd name="T0" fmla="*/ 0 w 50"/>
              <a:gd name="T1" fmla="*/ 2147483647 h 56"/>
              <a:gd name="T2" fmla="*/ 0 w 50"/>
              <a:gd name="T3" fmla="*/ 2147483647 h 56"/>
              <a:gd name="T4" fmla="*/ 2147483647 w 50"/>
              <a:gd name="T5" fmla="*/ 2147483647 h 56"/>
              <a:gd name="T6" fmla="*/ 2147483647 w 50"/>
              <a:gd name="T7" fmla="*/ 2147483647 h 56"/>
              <a:gd name="T8" fmla="*/ 2147483647 w 50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56"/>
              <a:gd name="T17" fmla="*/ 50 w 50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56">
                <a:moveTo>
                  <a:pt x="0" y="56"/>
                </a:moveTo>
                <a:lnTo>
                  <a:pt x="0" y="56"/>
                </a:lnTo>
                <a:lnTo>
                  <a:pt x="13" y="36"/>
                </a:lnTo>
                <a:lnTo>
                  <a:pt x="27" y="19"/>
                </a:lnTo>
                <a:lnTo>
                  <a:pt x="50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Freeform 41"/>
          <p:cNvSpPr>
            <a:spLocks/>
          </p:cNvSpPr>
          <p:nvPr/>
        </p:nvSpPr>
        <p:spPr bwMode="auto">
          <a:xfrm>
            <a:off x="1689100" y="2416175"/>
            <a:ext cx="79375" cy="88900"/>
          </a:xfrm>
          <a:custGeom>
            <a:avLst/>
            <a:gdLst>
              <a:gd name="T0" fmla="*/ 0 w 50"/>
              <a:gd name="T1" fmla="*/ 2147483647 h 56"/>
              <a:gd name="T2" fmla="*/ 0 w 50"/>
              <a:gd name="T3" fmla="*/ 2147483647 h 56"/>
              <a:gd name="T4" fmla="*/ 2147483647 w 50"/>
              <a:gd name="T5" fmla="*/ 2147483647 h 56"/>
              <a:gd name="T6" fmla="*/ 2147483647 w 50"/>
              <a:gd name="T7" fmla="*/ 2147483647 h 56"/>
              <a:gd name="T8" fmla="*/ 2147483647 w 50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56"/>
              <a:gd name="T17" fmla="*/ 50 w 50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56">
                <a:moveTo>
                  <a:pt x="0" y="56"/>
                </a:moveTo>
                <a:lnTo>
                  <a:pt x="0" y="56"/>
                </a:lnTo>
                <a:lnTo>
                  <a:pt x="13" y="36"/>
                </a:lnTo>
                <a:lnTo>
                  <a:pt x="27" y="19"/>
                </a:lnTo>
                <a:lnTo>
                  <a:pt x="50" y="0"/>
                </a:lnTo>
              </a:path>
            </a:pathLst>
          </a:custGeom>
          <a:noFill/>
          <a:ln w="14288">
            <a:solidFill>
              <a:srgbClr val="00A6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9" name="Freeform 42"/>
          <p:cNvSpPr>
            <a:spLocks/>
          </p:cNvSpPr>
          <p:nvPr/>
        </p:nvSpPr>
        <p:spPr bwMode="auto">
          <a:xfrm>
            <a:off x="1657350" y="4256088"/>
            <a:ext cx="80963" cy="88900"/>
          </a:xfrm>
          <a:custGeom>
            <a:avLst/>
            <a:gdLst>
              <a:gd name="T0" fmla="*/ 0 w 51"/>
              <a:gd name="T1" fmla="*/ 0 h 56"/>
              <a:gd name="T2" fmla="*/ 0 w 51"/>
              <a:gd name="T3" fmla="*/ 0 h 56"/>
              <a:gd name="T4" fmla="*/ 2147483647 w 51"/>
              <a:gd name="T5" fmla="*/ 2147483647 h 56"/>
              <a:gd name="T6" fmla="*/ 2147483647 w 51"/>
              <a:gd name="T7" fmla="*/ 2147483647 h 56"/>
              <a:gd name="T8" fmla="*/ 2147483647 w 51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56"/>
              <a:gd name="T17" fmla="*/ 51 w 51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56">
                <a:moveTo>
                  <a:pt x="0" y="0"/>
                </a:moveTo>
                <a:lnTo>
                  <a:pt x="0" y="0"/>
                </a:lnTo>
                <a:lnTo>
                  <a:pt x="14" y="20"/>
                </a:lnTo>
                <a:lnTo>
                  <a:pt x="29" y="37"/>
                </a:lnTo>
                <a:lnTo>
                  <a:pt x="51" y="56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0" name="Line 43"/>
          <p:cNvSpPr>
            <a:spLocks noChangeShapeType="1"/>
          </p:cNvSpPr>
          <p:nvPr/>
        </p:nvSpPr>
        <p:spPr bwMode="auto">
          <a:xfrm flipV="1">
            <a:off x="1755775" y="3071813"/>
            <a:ext cx="0" cy="98425"/>
          </a:xfrm>
          <a:prstGeom prst="line">
            <a:avLst/>
          </a:prstGeom>
          <a:noFill/>
          <a:ln w="14288">
            <a:solidFill>
              <a:srgbClr val="00A6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Line 44"/>
          <p:cNvSpPr>
            <a:spLocks noChangeShapeType="1"/>
          </p:cNvSpPr>
          <p:nvPr/>
        </p:nvSpPr>
        <p:spPr bwMode="auto">
          <a:xfrm>
            <a:off x="1755775" y="3616325"/>
            <a:ext cx="0" cy="98425"/>
          </a:xfrm>
          <a:prstGeom prst="line">
            <a:avLst/>
          </a:prstGeom>
          <a:noFill/>
          <a:ln w="14288">
            <a:solidFill>
              <a:srgbClr val="00A6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Freeform 45"/>
          <p:cNvSpPr>
            <a:spLocks/>
          </p:cNvSpPr>
          <p:nvPr/>
        </p:nvSpPr>
        <p:spPr bwMode="auto">
          <a:xfrm>
            <a:off x="1657350" y="4256088"/>
            <a:ext cx="80963" cy="88900"/>
          </a:xfrm>
          <a:custGeom>
            <a:avLst/>
            <a:gdLst>
              <a:gd name="T0" fmla="*/ 0 w 51"/>
              <a:gd name="T1" fmla="*/ 0 h 56"/>
              <a:gd name="T2" fmla="*/ 0 w 51"/>
              <a:gd name="T3" fmla="*/ 0 h 56"/>
              <a:gd name="T4" fmla="*/ 2147483647 w 51"/>
              <a:gd name="T5" fmla="*/ 2147483647 h 56"/>
              <a:gd name="T6" fmla="*/ 2147483647 w 51"/>
              <a:gd name="T7" fmla="*/ 2147483647 h 56"/>
              <a:gd name="T8" fmla="*/ 2147483647 w 51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56"/>
              <a:gd name="T17" fmla="*/ 51 w 51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56">
                <a:moveTo>
                  <a:pt x="0" y="0"/>
                </a:moveTo>
                <a:lnTo>
                  <a:pt x="0" y="0"/>
                </a:lnTo>
                <a:lnTo>
                  <a:pt x="14" y="20"/>
                </a:lnTo>
                <a:lnTo>
                  <a:pt x="29" y="37"/>
                </a:lnTo>
                <a:lnTo>
                  <a:pt x="51" y="56"/>
                </a:lnTo>
              </a:path>
            </a:pathLst>
          </a:custGeom>
          <a:noFill/>
          <a:ln w="14288">
            <a:solidFill>
              <a:srgbClr val="00A6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3" name="Freeform 46"/>
          <p:cNvSpPr>
            <a:spLocks/>
          </p:cNvSpPr>
          <p:nvPr/>
        </p:nvSpPr>
        <p:spPr bwMode="auto">
          <a:xfrm>
            <a:off x="5911850" y="2449513"/>
            <a:ext cx="95250" cy="76200"/>
          </a:xfrm>
          <a:custGeom>
            <a:avLst/>
            <a:gdLst>
              <a:gd name="T0" fmla="*/ 0 w 60"/>
              <a:gd name="T1" fmla="*/ 2147483647 h 48"/>
              <a:gd name="T2" fmla="*/ 0 w 60"/>
              <a:gd name="T3" fmla="*/ 2147483647 h 48"/>
              <a:gd name="T4" fmla="*/ 2147483647 w 60"/>
              <a:gd name="T5" fmla="*/ 2147483647 h 48"/>
              <a:gd name="T6" fmla="*/ 2147483647 w 60"/>
              <a:gd name="T7" fmla="*/ 2147483647 h 48"/>
              <a:gd name="T8" fmla="*/ 2147483647 w 60"/>
              <a:gd name="T9" fmla="*/ 2147483647 h 48"/>
              <a:gd name="T10" fmla="*/ 2147483647 w 60"/>
              <a:gd name="T11" fmla="*/ 2147483647 h 48"/>
              <a:gd name="T12" fmla="*/ 2147483647 w 60"/>
              <a:gd name="T13" fmla="*/ 2147483647 h 48"/>
              <a:gd name="T14" fmla="*/ 2147483647 w 60"/>
              <a:gd name="T15" fmla="*/ 0 h 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"/>
              <a:gd name="T25" fmla="*/ 0 h 48"/>
              <a:gd name="T26" fmla="*/ 60 w 60"/>
              <a:gd name="T27" fmla="*/ 48 h 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" h="48">
                <a:moveTo>
                  <a:pt x="0" y="48"/>
                </a:moveTo>
                <a:lnTo>
                  <a:pt x="0" y="48"/>
                </a:lnTo>
                <a:lnTo>
                  <a:pt x="3" y="45"/>
                </a:lnTo>
                <a:lnTo>
                  <a:pt x="14" y="31"/>
                </a:lnTo>
                <a:lnTo>
                  <a:pt x="24" y="23"/>
                </a:lnTo>
                <a:lnTo>
                  <a:pt x="33" y="13"/>
                </a:lnTo>
                <a:lnTo>
                  <a:pt x="46" y="6"/>
                </a:lnTo>
                <a:lnTo>
                  <a:pt x="60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4" name="Line 47"/>
          <p:cNvSpPr>
            <a:spLocks noChangeShapeType="1"/>
          </p:cNvSpPr>
          <p:nvPr/>
        </p:nvSpPr>
        <p:spPr bwMode="auto">
          <a:xfrm>
            <a:off x="6138863" y="3379788"/>
            <a:ext cx="90487" cy="0"/>
          </a:xfrm>
          <a:prstGeom prst="line">
            <a:avLst/>
          </a:prstGeom>
          <a:noFill/>
          <a:ln w="14288">
            <a:solidFill>
              <a:srgbClr val="00A6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5" name="Line 48"/>
          <p:cNvSpPr>
            <a:spLocks noChangeShapeType="1"/>
          </p:cNvSpPr>
          <p:nvPr/>
        </p:nvSpPr>
        <p:spPr bwMode="auto">
          <a:xfrm flipH="1">
            <a:off x="5908675" y="3379788"/>
            <a:ext cx="93663" cy="0"/>
          </a:xfrm>
          <a:prstGeom prst="line">
            <a:avLst/>
          </a:prstGeom>
          <a:noFill/>
          <a:ln w="14288">
            <a:solidFill>
              <a:srgbClr val="00A6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6" name="Freeform 49"/>
          <p:cNvSpPr>
            <a:spLocks/>
          </p:cNvSpPr>
          <p:nvPr/>
        </p:nvSpPr>
        <p:spPr bwMode="auto">
          <a:xfrm>
            <a:off x="5911850" y="2449513"/>
            <a:ext cx="95250" cy="76200"/>
          </a:xfrm>
          <a:custGeom>
            <a:avLst/>
            <a:gdLst>
              <a:gd name="T0" fmla="*/ 0 w 60"/>
              <a:gd name="T1" fmla="*/ 2147483647 h 48"/>
              <a:gd name="T2" fmla="*/ 0 w 60"/>
              <a:gd name="T3" fmla="*/ 2147483647 h 48"/>
              <a:gd name="T4" fmla="*/ 2147483647 w 60"/>
              <a:gd name="T5" fmla="*/ 2147483647 h 48"/>
              <a:gd name="T6" fmla="*/ 2147483647 w 60"/>
              <a:gd name="T7" fmla="*/ 2147483647 h 48"/>
              <a:gd name="T8" fmla="*/ 2147483647 w 60"/>
              <a:gd name="T9" fmla="*/ 2147483647 h 48"/>
              <a:gd name="T10" fmla="*/ 2147483647 w 60"/>
              <a:gd name="T11" fmla="*/ 2147483647 h 48"/>
              <a:gd name="T12" fmla="*/ 2147483647 w 60"/>
              <a:gd name="T13" fmla="*/ 2147483647 h 48"/>
              <a:gd name="T14" fmla="*/ 2147483647 w 60"/>
              <a:gd name="T15" fmla="*/ 0 h 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"/>
              <a:gd name="T25" fmla="*/ 0 h 48"/>
              <a:gd name="T26" fmla="*/ 60 w 60"/>
              <a:gd name="T27" fmla="*/ 48 h 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" h="48">
                <a:moveTo>
                  <a:pt x="0" y="48"/>
                </a:moveTo>
                <a:lnTo>
                  <a:pt x="0" y="48"/>
                </a:lnTo>
                <a:lnTo>
                  <a:pt x="3" y="45"/>
                </a:lnTo>
                <a:lnTo>
                  <a:pt x="14" y="31"/>
                </a:lnTo>
                <a:lnTo>
                  <a:pt x="24" y="23"/>
                </a:lnTo>
                <a:lnTo>
                  <a:pt x="33" y="13"/>
                </a:lnTo>
                <a:lnTo>
                  <a:pt x="46" y="6"/>
                </a:lnTo>
                <a:lnTo>
                  <a:pt x="60" y="0"/>
                </a:lnTo>
              </a:path>
            </a:pathLst>
          </a:custGeom>
          <a:noFill/>
          <a:ln w="14288">
            <a:solidFill>
              <a:srgbClr val="00A6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7" name="Freeform 50"/>
          <p:cNvSpPr>
            <a:spLocks/>
          </p:cNvSpPr>
          <p:nvPr/>
        </p:nvSpPr>
        <p:spPr bwMode="auto">
          <a:xfrm>
            <a:off x="5894388" y="4246563"/>
            <a:ext cx="87312" cy="87312"/>
          </a:xfrm>
          <a:custGeom>
            <a:avLst/>
            <a:gdLst>
              <a:gd name="T0" fmla="*/ 0 w 55"/>
              <a:gd name="T1" fmla="*/ 0 h 55"/>
              <a:gd name="T2" fmla="*/ 0 w 55"/>
              <a:gd name="T3" fmla="*/ 0 h 55"/>
              <a:gd name="T4" fmla="*/ 2147483647 w 55"/>
              <a:gd name="T5" fmla="*/ 2147483647 h 55"/>
              <a:gd name="T6" fmla="*/ 2147483647 w 55"/>
              <a:gd name="T7" fmla="*/ 2147483647 h 55"/>
              <a:gd name="T8" fmla="*/ 2147483647 w 55"/>
              <a:gd name="T9" fmla="*/ 2147483647 h 55"/>
              <a:gd name="T10" fmla="*/ 2147483647 w 55"/>
              <a:gd name="T11" fmla="*/ 2147483647 h 55"/>
              <a:gd name="T12" fmla="*/ 2147483647 w 55"/>
              <a:gd name="T13" fmla="*/ 2147483647 h 55"/>
              <a:gd name="T14" fmla="*/ 2147483647 w 55"/>
              <a:gd name="T15" fmla="*/ 2147483647 h 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55"/>
              <a:gd name="T26" fmla="*/ 55 w 55"/>
              <a:gd name="T27" fmla="*/ 55 h 5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55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13" y="20"/>
                </a:lnTo>
                <a:lnTo>
                  <a:pt x="20" y="28"/>
                </a:lnTo>
                <a:lnTo>
                  <a:pt x="29" y="37"/>
                </a:lnTo>
                <a:lnTo>
                  <a:pt x="42" y="45"/>
                </a:lnTo>
                <a:lnTo>
                  <a:pt x="55" y="55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Freeform 51"/>
          <p:cNvSpPr>
            <a:spLocks/>
          </p:cNvSpPr>
          <p:nvPr/>
        </p:nvSpPr>
        <p:spPr bwMode="auto">
          <a:xfrm>
            <a:off x="5894388" y="4246563"/>
            <a:ext cx="87312" cy="87312"/>
          </a:xfrm>
          <a:custGeom>
            <a:avLst/>
            <a:gdLst>
              <a:gd name="T0" fmla="*/ 0 w 55"/>
              <a:gd name="T1" fmla="*/ 0 h 55"/>
              <a:gd name="T2" fmla="*/ 0 w 55"/>
              <a:gd name="T3" fmla="*/ 0 h 55"/>
              <a:gd name="T4" fmla="*/ 2147483647 w 55"/>
              <a:gd name="T5" fmla="*/ 2147483647 h 55"/>
              <a:gd name="T6" fmla="*/ 2147483647 w 55"/>
              <a:gd name="T7" fmla="*/ 2147483647 h 55"/>
              <a:gd name="T8" fmla="*/ 2147483647 w 55"/>
              <a:gd name="T9" fmla="*/ 2147483647 h 55"/>
              <a:gd name="T10" fmla="*/ 2147483647 w 55"/>
              <a:gd name="T11" fmla="*/ 2147483647 h 55"/>
              <a:gd name="T12" fmla="*/ 2147483647 w 55"/>
              <a:gd name="T13" fmla="*/ 2147483647 h 55"/>
              <a:gd name="T14" fmla="*/ 2147483647 w 55"/>
              <a:gd name="T15" fmla="*/ 2147483647 h 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55"/>
              <a:gd name="T26" fmla="*/ 55 w 55"/>
              <a:gd name="T27" fmla="*/ 55 h 5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55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13" y="20"/>
                </a:lnTo>
                <a:lnTo>
                  <a:pt x="20" y="28"/>
                </a:lnTo>
                <a:lnTo>
                  <a:pt x="29" y="37"/>
                </a:lnTo>
                <a:lnTo>
                  <a:pt x="42" y="45"/>
                </a:lnTo>
                <a:lnTo>
                  <a:pt x="55" y="55"/>
                </a:lnTo>
              </a:path>
            </a:pathLst>
          </a:custGeom>
          <a:noFill/>
          <a:ln w="14288">
            <a:solidFill>
              <a:srgbClr val="00A6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9" name="Freeform 52"/>
          <p:cNvSpPr>
            <a:spLocks/>
          </p:cNvSpPr>
          <p:nvPr/>
        </p:nvSpPr>
        <p:spPr bwMode="auto">
          <a:xfrm>
            <a:off x="1714500" y="2397125"/>
            <a:ext cx="73025" cy="73025"/>
          </a:xfrm>
          <a:custGeom>
            <a:avLst/>
            <a:gdLst>
              <a:gd name="T0" fmla="*/ 2147483647 w 46"/>
              <a:gd name="T1" fmla="*/ 0 h 46"/>
              <a:gd name="T2" fmla="*/ 2147483647 w 46"/>
              <a:gd name="T3" fmla="*/ 2147483647 h 46"/>
              <a:gd name="T4" fmla="*/ 2147483647 w 46"/>
              <a:gd name="T5" fmla="*/ 2147483647 h 46"/>
              <a:gd name="T6" fmla="*/ 0 w 46"/>
              <a:gd name="T7" fmla="*/ 2147483647 h 46"/>
              <a:gd name="T8" fmla="*/ 2147483647 w 46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6"/>
              <a:gd name="T17" fmla="*/ 46 w 46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6">
                <a:moveTo>
                  <a:pt x="46" y="0"/>
                </a:moveTo>
                <a:lnTo>
                  <a:pt x="24" y="46"/>
                </a:lnTo>
                <a:lnTo>
                  <a:pt x="21" y="25"/>
                </a:lnTo>
                <a:lnTo>
                  <a:pt x="0" y="17"/>
                </a:lnTo>
                <a:lnTo>
                  <a:pt x="46" y="0"/>
                </a:lnTo>
                <a:close/>
              </a:path>
            </a:pathLst>
          </a:custGeom>
          <a:solidFill>
            <a:srgbClr val="00A651"/>
          </a:solidFill>
          <a:ln w="3175">
            <a:solidFill>
              <a:srgbClr val="00A65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70" name="Freeform 53"/>
          <p:cNvSpPr>
            <a:spLocks/>
          </p:cNvSpPr>
          <p:nvPr/>
        </p:nvSpPr>
        <p:spPr bwMode="auto">
          <a:xfrm>
            <a:off x="1682750" y="4291013"/>
            <a:ext cx="73025" cy="73025"/>
          </a:xfrm>
          <a:custGeom>
            <a:avLst/>
            <a:gdLst>
              <a:gd name="T0" fmla="*/ 2147483647 w 46"/>
              <a:gd name="T1" fmla="*/ 2147483647 h 46"/>
              <a:gd name="T2" fmla="*/ 2147483647 w 46"/>
              <a:gd name="T3" fmla="*/ 0 h 46"/>
              <a:gd name="T4" fmla="*/ 2147483647 w 46"/>
              <a:gd name="T5" fmla="*/ 2147483647 h 46"/>
              <a:gd name="T6" fmla="*/ 0 w 46"/>
              <a:gd name="T7" fmla="*/ 2147483647 h 46"/>
              <a:gd name="T8" fmla="*/ 2147483647 w 46"/>
              <a:gd name="T9" fmla="*/ 2147483647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6"/>
              <a:gd name="T17" fmla="*/ 46 w 46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6">
                <a:moveTo>
                  <a:pt x="46" y="46"/>
                </a:moveTo>
                <a:lnTo>
                  <a:pt x="26" y="0"/>
                </a:lnTo>
                <a:lnTo>
                  <a:pt x="22" y="21"/>
                </a:lnTo>
                <a:lnTo>
                  <a:pt x="0" y="29"/>
                </a:lnTo>
                <a:lnTo>
                  <a:pt x="46" y="46"/>
                </a:lnTo>
                <a:close/>
              </a:path>
            </a:pathLst>
          </a:custGeom>
          <a:solidFill>
            <a:srgbClr val="00A651"/>
          </a:solidFill>
          <a:ln w="3175">
            <a:solidFill>
              <a:srgbClr val="00A65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71" name="Freeform 54"/>
          <p:cNvSpPr>
            <a:spLocks/>
          </p:cNvSpPr>
          <p:nvPr/>
        </p:nvSpPr>
        <p:spPr bwMode="auto">
          <a:xfrm>
            <a:off x="5884863" y="2489200"/>
            <a:ext cx="65087" cy="80963"/>
          </a:xfrm>
          <a:custGeom>
            <a:avLst/>
            <a:gdLst>
              <a:gd name="T0" fmla="*/ 0 w 41"/>
              <a:gd name="T1" fmla="*/ 2147483647 h 51"/>
              <a:gd name="T2" fmla="*/ 2147483647 w 41"/>
              <a:gd name="T3" fmla="*/ 0 h 51"/>
              <a:gd name="T4" fmla="*/ 2147483647 w 41"/>
              <a:gd name="T5" fmla="*/ 2147483647 h 51"/>
              <a:gd name="T6" fmla="*/ 2147483647 w 41"/>
              <a:gd name="T7" fmla="*/ 2147483647 h 51"/>
              <a:gd name="T8" fmla="*/ 0 w 41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51"/>
              <a:gd name="T17" fmla="*/ 41 w 41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51">
                <a:moveTo>
                  <a:pt x="0" y="51"/>
                </a:moveTo>
                <a:lnTo>
                  <a:pt x="11" y="0"/>
                </a:lnTo>
                <a:lnTo>
                  <a:pt x="20" y="21"/>
                </a:lnTo>
                <a:lnTo>
                  <a:pt x="41" y="21"/>
                </a:lnTo>
                <a:lnTo>
                  <a:pt x="0" y="51"/>
                </a:lnTo>
                <a:close/>
              </a:path>
            </a:pathLst>
          </a:custGeom>
          <a:solidFill>
            <a:srgbClr val="00A651"/>
          </a:solidFill>
          <a:ln w="3175">
            <a:solidFill>
              <a:srgbClr val="00A65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72" name="Freeform 55"/>
          <p:cNvSpPr>
            <a:spLocks/>
          </p:cNvSpPr>
          <p:nvPr/>
        </p:nvSpPr>
        <p:spPr bwMode="auto">
          <a:xfrm>
            <a:off x="5870575" y="4200525"/>
            <a:ext cx="61913" cy="84138"/>
          </a:xfrm>
          <a:custGeom>
            <a:avLst/>
            <a:gdLst>
              <a:gd name="T0" fmla="*/ 0 w 39"/>
              <a:gd name="T1" fmla="*/ 0 h 53"/>
              <a:gd name="T2" fmla="*/ 2147483647 w 39"/>
              <a:gd name="T3" fmla="*/ 2147483647 h 53"/>
              <a:gd name="T4" fmla="*/ 2147483647 w 39"/>
              <a:gd name="T5" fmla="*/ 2147483647 h 53"/>
              <a:gd name="T6" fmla="*/ 2147483647 w 39"/>
              <a:gd name="T7" fmla="*/ 2147483647 h 53"/>
              <a:gd name="T8" fmla="*/ 0 w 39"/>
              <a:gd name="T9" fmla="*/ 0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53"/>
              <a:gd name="T17" fmla="*/ 39 w 39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53">
                <a:moveTo>
                  <a:pt x="0" y="0"/>
                </a:moveTo>
                <a:lnTo>
                  <a:pt x="5" y="53"/>
                </a:lnTo>
                <a:lnTo>
                  <a:pt x="17" y="33"/>
                </a:lnTo>
                <a:lnTo>
                  <a:pt x="39" y="33"/>
                </a:lnTo>
                <a:lnTo>
                  <a:pt x="0" y="0"/>
                </a:lnTo>
                <a:close/>
              </a:path>
            </a:pathLst>
          </a:custGeom>
          <a:solidFill>
            <a:srgbClr val="00A651"/>
          </a:solidFill>
          <a:ln w="3175">
            <a:solidFill>
              <a:srgbClr val="00A65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73" name="Line 16"/>
          <p:cNvSpPr>
            <a:spLocks noChangeShapeType="1"/>
          </p:cNvSpPr>
          <p:nvPr/>
        </p:nvSpPr>
        <p:spPr bwMode="auto">
          <a:xfrm>
            <a:off x="998538" y="3417888"/>
            <a:ext cx="7112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4" name="Freeform 17"/>
          <p:cNvSpPr>
            <a:spLocks/>
          </p:cNvSpPr>
          <p:nvPr/>
        </p:nvSpPr>
        <p:spPr bwMode="auto">
          <a:xfrm>
            <a:off x="1208088" y="2371725"/>
            <a:ext cx="484187" cy="188913"/>
          </a:xfrm>
          <a:custGeom>
            <a:avLst/>
            <a:gdLst>
              <a:gd name="T0" fmla="*/ 0 w 298"/>
              <a:gd name="T1" fmla="*/ 0 h 110"/>
              <a:gd name="T2" fmla="*/ 2147483647 w 298"/>
              <a:gd name="T3" fmla="*/ 0 h 110"/>
              <a:gd name="T4" fmla="*/ 2147483647 w 298"/>
              <a:gd name="T5" fmla="*/ 2147483647 h 110"/>
              <a:gd name="T6" fmla="*/ 0 60000 65536"/>
              <a:gd name="T7" fmla="*/ 0 60000 65536"/>
              <a:gd name="T8" fmla="*/ 0 60000 65536"/>
              <a:gd name="T9" fmla="*/ 0 w 298"/>
              <a:gd name="T10" fmla="*/ 0 h 110"/>
              <a:gd name="T11" fmla="*/ 298 w 298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110">
                <a:moveTo>
                  <a:pt x="0" y="0"/>
                </a:moveTo>
                <a:lnTo>
                  <a:pt x="92" y="0"/>
                </a:lnTo>
                <a:lnTo>
                  <a:pt x="298" y="11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5" name="Line 18"/>
          <p:cNvSpPr>
            <a:spLocks noChangeShapeType="1"/>
          </p:cNvSpPr>
          <p:nvPr/>
        </p:nvSpPr>
        <p:spPr bwMode="auto">
          <a:xfrm>
            <a:off x="1098550" y="2787650"/>
            <a:ext cx="6032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6" name="Line 19"/>
          <p:cNvSpPr>
            <a:spLocks noChangeShapeType="1"/>
          </p:cNvSpPr>
          <p:nvPr/>
        </p:nvSpPr>
        <p:spPr bwMode="auto">
          <a:xfrm>
            <a:off x="5332413" y="3325813"/>
            <a:ext cx="6191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7" name="Freeform 20"/>
          <p:cNvSpPr>
            <a:spLocks/>
          </p:cNvSpPr>
          <p:nvPr/>
        </p:nvSpPr>
        <p:spPr bwMode="auto">
          <a:xfrm>
            <a:off x="5321300" y="2349500"/>
            <a:ext cx="563563" cy="258763"/>
          </a:xfrm>
          <a:custGeom>
            <a:avLst/>
            <a:gdLst>
              <a:gd name="T0" fmla="*/ 0 w 347"/>
              <a:gd name="T1" fmla="*/ 0 h 151"/>
              <a:gd name="T2" fmla="*/ 2147483647 w 347"/>
              <a:gd name="T3" fmla="*/ 0 h 151"/>
              <a:gd name="T4" fmla="*/ 2147483647 w 347"/>
              <a:gd name="T5" fmla="*/ 2147483647 h 151"/>
              <a:gd name="T6" fmla="*/ 0 60000 65536"/>
              <a:gd name="T7" fmla="*/ 0 60000 65536"/>
              <a:gd name="T8" fmla="*/ 0 60000 65536"/>
              <a:gd name="T9" fmla="*/ 0 w 347"/>
              <a:gd name="T10" fmla="*/ 0 h 151"/>
              <a:gd name="T11" fmla="*/ 347 w 347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7" h="151">
                <a:moveTo>
                  <a:pt x="0" y="0"/>
                </a:moveTo>
                <a:lnTo>
                  <a:pt x="81" y="0"/>
                </a:lnTo>
                <a:lnTo>
                  <a:pt x="347" y="151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8" name="Freeform 21"/>
          <p:cNvSpPr>
            <a:spLocks/>
          </p:cNvSpPr>
          <p:nvPr/>
        </p:nvSpPr>
        <p:spPr bwMode="auto">
          <a:xfrm>
            <a:off x="5237163" y="2771775"/>
            <a:ext cx="723900" cy="112713"/>
          </a:xfrm>
          <a:custGeom>
            <a:avLst/>
            <a:gdLst>
              <a:gd name="T0" fmla="*/ 0 w 446"/>
              <a:gd name="T1" fmla="*/ 0 h 66"/>
              <a:gd name="T2" fmla="*/ 2147483647 w 446"/>
              <a:gd name="T3" fmla="*/ 0 h 66"/>
              <a:gd name="T4" fmla="*/ 2147483647 w 446"/>
              <a:gd name="T5" fmla="*/ 2147483647 h 66"/>
              <a:gd name="T6" fmla="*/ 0 60000 65536"/>
              <a:gd name="T7" fmla="*/ 0 60000 65536"/>
              <a:gd name="T8" fmla="*/ 0 60000 65536"/>
              <a:gd name="T9" fmla="*/ 0 w 446"/>
              <a:gd name="T10" fmla="*/ 0 h 66"/>
              <a:gd name="T11" fmla="*/ 446 w 446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6" h="66">
                <a:moveTo>
                  <a:pt x="0" y="0"/>
                </a:moveTo>
                <a:lnTo>
                  <a:pt x="199" y="0"/>
                </a:lnTo>
                <a:lnTo>
                  <a:pt x="446" y="66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9" name="Line 16"/>
          <p:cNvSpPr>
            <a:spLocks noChangeShapeType="1"/>
          </p:cNvSpPr>
          <p:nvPr/>
        </p:nvSpPr>
        <p:spPr bwMode="auto">
          <a:xfrm>
            <a:off x="998538" y="3417888"/>
            <a:ext cx="711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0" name="Freeform 17"/>
          <p:cNvSpPr>
            <a:spLocks/>
          </p:cNvSpPr>
          <p:nvPr/>
        </p:nvSpPr>
        <p:spPr bwMode="auto">
          <a:xfrm>
            <a:off x="1208088" y="2371725"/>
            <a:ext cx="484187" cy="188913"/>
          </a:xfrm>
          <a:custGeom>
            <a:avLst/>
            <a:gdLst>
              <a:gd name="T0" fmla="*/ 0 w 298"/>
              <a:gd name="T1" fmla="*/ 0 h 110"/>
              <a:gd name="T2" fmla="*/ 2147483647 w 298"/>
              <a:gd name="T3" fmla="*/ 0 h 110"/>
              <a:gd name="T4" fmla="*/ 2147483647 w 298"/>
              <a:gd name="T5" fmla="*/ 2147483647 h 110"/>
              <a:gd name="T6" fmla="*/ 0 60000 65536"/>
              <a:gd name="T7" fmla="*/ 0 60000 65536"/>
              <a:gd name="T8" fmla="*/ 0 60000 65536"/>
              <a:gd name="T9" fmla="*/ 0 w 298"/>
              <a:gd name="T10" fmla="*/ 0 h 110"/>
              <a:gd name="T11" fmla="*/ 298 w 298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110">
                <a:moveTo>
                  <a:pt x="0" y="0"/>
                </a:moveTo>
                <a:lnTo>
                  <a:pt x="92" y="0"/>
                </a:lnTo>
                <a:lnTo>
                  <a:pt x="298" y="11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1" name="Line 18"/>
          <p:cNvSpPr>
            <a:spLocks noChangeShapeType="1"/>
          </p:cNvSpPr>
          <p:nvPr/>
        </p:nvSpPr>
        <p:spPr bwMode="auto">
          <a:xfrm>
            <a:off x="1098550" y="2787650"/>
            <a:ext cx="6032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2" name="Line 19"/>
          <p:cNvSpPr>
            <a:spLocks noChangeShapeType="1"/>
          </p:cNvSpPr>
          <p:nvPr/>
        </p:nvSpPr>
        <p:spPr bwMode="auto">
          <a:xfrm>
            <a:off x="5332413" y="3325813"/>
            <a:ext cx="6191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3" name="Freeform 20"/>
          <p:cNvSpPr>
            <a:spLocks/>
          </p:cNvSpPr>
          <p:nvPr/>
        </p:nvSpPr>
        <p:spPr bwMode="auto">
          <a:xfrm>
            <a:off x="5321300" y="2349500"/>
            <a:ext cx="563563" cy="258763"/>
          </a:xfrm>
          <a:custGeom>
            <a:avLst/>
            <a:gdLst>
              <a:gd name="T0" fmla="*/ 0 w 347"/>
              <a:gd name="T1" fmla="*/ 0 h 151"/>
              <a:gd name="T2" fmla="*/ 2147483647 w 347"/>
              <a:gd name="T3" fmla="*/ 0 h 151"/>
              <a:gd name="T4" fmla="*/ 2147483647 w 347"/>
              <a:gd name="T5" fmla="*/ 2147483647 h 151"/>
              <a:gd name="T6" fmla="*/ 0 60000 65536"/>
              <a:gd name="T7" fmla="*/ 0 60000 65536"/>
              <a:gd name="T8" fmla="*/ 0 60000 65536"/>
              <a:gd name="T9" fmla="*/ 0 w 347"/>
              <a:gd name="T10" fmla="*/ 0 h 151"/>
              <a:gd name="T11" fmla="*/ 347 w 347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7" h="151">
                <a:moveTo>
                  <a:pt x="0" y="0"/>
                </a:moveTo>
                <a:lnTo>
                  <a:pt x="81" y="0"/>
                </a:lnTo>
                <a:lnTo>
                  <a:pt x="347" y="15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4" name="Freeform 21"/>
          <p:cNvSpPr>
            <a:spLocks/>
          </p:cNvSpPr>
          <p:nvPr/>
        </p:nvSpPr>
        <p:spPr bwMode="auto">
          <a:xfrm>
            <a:off x="5237163" y="2771775"/>
            <a:ext cx="723900" cy="112713"/>
          </a:xfrm>
          <a:custGeom>
            <a:avLst/>
            <a:gdLst>
              <a:gd name="T0" fmla="*/ 0 w 446"/>
              <a:gd name="T1" fmla="*/ 0 h 66"/>
              <a:gd name="T2" fmla="*/ 2147483647 w 446"/>
              <a:gd name="T3" fmla="*/ 0 h 66"/>
              <a:gd name="T4" fmla="*/ 2147483647 w 446"/>
              <a:gd name="T5" fmla="*/ 2147483647 h 66"/>
              <a:gd name="T6" fmla="*/ 0 60000 65536"/>
              <a:gd name="T7" fmla="*/ 0 60000 65536"/>
              <a:gd name="T8" fmla="*/ 0 60000 65536"/>
              <a:gd name="T9" fmla="*/ 0 w 446"/>
              <a:gd name="T10" fmla="*/ 0 h 66"/>
              <a:gd name="T11" fmla="*/ 446 w 446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6" h="66">
                <a:moveTo>
                  <a:pt x="0" y="0"/>
                </a:moveTo>
                <a:lnTo>
                  <a:pt x="199" y="0"/>
                </a:lnTo>
                <a:lnTo>
                  <a:pt x="446" y="6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Table 16.2</a:t>
            </a:r>
          </a:p>
        </p:txBody>
      </p:sp>
      <p:pic>
        <p:nvPicPr>
          <p:cNvPr id="40963" name="Picture 6" descr="sal03717_t16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39700"/>
            <a:ext cx="7045325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835025" y="144463"/>
            <a:ext cx="7740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43011" name="Picture 4" descr="sal03717_16_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74663"/>
            <a:ext cx="7675563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Line 9"/>
          <p:cNvSpPr>
            <a:spLocks noChangeShapeType="1"/>
          </p:cNvSpPr>
          <p:nvPr/>
        </p:nvSpPr>
        <p:spPr bwMode="auto">
          <a:xfrm>
            <a:off x="3182938" y="811213"/>
            <a:ext cx="730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Line 10"/>
          <p:cNvSpPr>
            <a:spLocks noChangeShapeType="1"/>
          </p:cNvSpPr>
          <p:nvPr/>
        </p:nvSpPr>
        <p:spPr bwMode="auto">
          <a:xfrm>
            <a:off x="3179763" y="808038"/>
            <a:ext cx="76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Freeform 11"/>
          <p:cNvSpPr>
            <a:spLocks/>
          </p:cNvSpPr>
          <p:nvPr/>
        </p:nvSpPr>
        <p:spPr bwMode="auto">
          <a:xfrm>
            <a:off x="3138488" y="687388"/>
            <a:ext cx="41275" cy="244475"/>
          </a:xfrm>
          <a:custGeom>
            <a:avLst/>
            <a:gdLst>
              <a:gd name="T0" fmla="*/ 0 w 26"/>
              <a:gd name="T1" fmla="*/ 0 h 154"/>
              <a:gd name="T2" fmla="*/ 2147483647 w 26"/>
              <a:gd name="T3" fmla="*/ 0 h 154"/>
              <a:gd name="T4" fmla="*/ 2147483647 w 26"/>
              <a:gd name="T5" fmla="*/ 2147483647 h 154"/>
              <a:gd name="T6" fmla="*/ 0 w 26"/>
              <a:gd name="T7" fmla="*/ 2147483647 h 154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154"/>
              <a:gd name="T14" fmla="*/ 26 w 26"/>
              <a:gd name="T15" fmla="*/ 154 h 1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154">
                <a:moveTo>
                  <a:pt x="0" y="0"/>
                </a:moveTo>
                <a:lnTo>
                  <a:pt x="26" y="0"/>
                </a:lnTo>
                <a:lnTo>
                  <a:pt x="26" y="154"/>
                </a:lnTo>
                <a:lnTo>
                  <a:pt x="0" y="154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Freeform 12"/>
          <p:cNvSpPr>
            <a:spLocks/>
          </p:cNvSpPr>
          <p:nvPr/>
        </p:nvSpPr>
        <p:spPr bwMode="auto">
          <a:xfrm>
            <a:off x="3138488" y="684213"/>
            <a:ext cx="44450" cy="254000"/>
          </a:xfrm>
          <a:custGeom>
            <a:avLst/>
            <a:gdLst>
              <a:gd name="T0" fmla="*/ 0 w 28"/>
              <a:gd name="T1" fmla="*/ 0 h 160"/>
              <a:gd name="T2" fmla="*/ 2147483647 w 28"/>
              <a:gd name="T3" fmla="*/ 0 h 160"/>
              <a:gd name="T4" fmla="*/ 2147483647 w 28"/>
              <a:gd name="T5" fmla="*/ 2147483647 h 160"/>
              <a:gd name="T6" fmla="*/ 0 w 28"/>
              <a:gd name="T7" fmla="*/ 2147483647 h 160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160"/>
              <a:gd name="T14" fmla="*/ 28 w 28"/>
              <a:gd name="T15" fmla="*/ 160 h 1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160">
                <a:moveTo>
                  <a:pt x="0" y="0"/>
                </a:moveTo>
                <a:lnTo>
                  <a:pt x="28" y="0"/>
                </a:lnTo>
                <a:lnTo>
                  <a:pt x="28" y="160"/>
                </a:lnTo>
                <a:lnTo>
                  <a:pt x="0" y="16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Line 13"/>
          <p:cNvSpPr>
            <a:spLocks noChangeShapeType="1"/>
          </p:cNvSpPr>
          <p:nvPr/>
        </p:nvSpPr>
        <p:spPr bwMode="auto">
          <a:xfrm>
            <a:off x="3182938" y="1271588"/>
            <a:ext cx="730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Line 14"/>
          <p:cNvSpPr>
            <a:spLocks noChangeShapeType="1"/>
          </p:cNvSpPr>
          <p:nvPr/>
        </p:nvSpPr>
        <p:spPr bwMode="auto">
          <a:xfrm>
            <a:off x="3182938" y="1268413"/>
            <a:ext cx="73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Line 15"/>
          <p:cNvSpPr>
            <a:spLocks noChangeShapeType="1"/>
          </p:cNvSpPr>
          <p:nvPr/>
        </p:nvSpPr>
        <p:spPr bwMode="auto">
          <a:xfrm>
            <a:off x="3151188" y="1658938"/>
            <a:ext cx="1174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Line 16"/>
          <p:cNvSpPr>
            <a:spLocks noChangeShapeType="1"/>
          </p:cNvSpPr>
          <p:nvPr/>
        </p:nvSpPr>
        <p:spPr bwMode="auto">
          <a:xfrm>
            <a:off x="3094038" y="1655763"/>
            <a:ext cx="174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7"/>
          <p:cNvSpPr>
            <a:spLocks/>
          </p:cNvSpPr>
          <p:nvPr/>
        </p:nvSpPr>
        <p:spPr bwMode="auto">
          <a:xfrm>
            <a:off x="3138488" y="982663"/>
            <a:ext cx="41275" cy="574675"/>
          </a:xfrm>
          <a:custGeom>
            <a:avLst/>
            <a:gdLst>
              <a:gd name="T0" fmla="*/ 0 w 26"/>
              <a:gd name="T1" fmla="*/ 0 h 362"/>
              <a:gd name="T2" fmla="*/ 2147483647 w 26"/>
              <a:gd name="T3" fmla="*/ 0 h 362"/>
              <a:gd name="T4" fmla="*/ 2147483647 w 26"/>
              <a:gd name="T5" fmla="*/ 2147483647 h 362"/>
              <a:gd name="T6" fmla="*/ 0 w 26"/>
              <a:gd name="T7" fmla="*/ 2147483647 h 362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362"/>
              <a:gd name="T14" fmla="*/ 26 w 26"/>
              <a:gd name="T15" fmla="*/ 362 h 3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362">
                <a:moveTo>
                  <a:pt x="0" y="0"/>
                </a:moveTo>
                <a:lnTo>
                  <a:pt x="26" y="0"/>
                </a:lnTo>
                <a:lnTo>
                  <a:pt x="26" y="362"/>
                </a:lnTo>
                <a:lnTo>
                  <a:pt x="0" y="362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Freeform 18"/>
          <p:cNvSpPr>
            <a:spLocks/>
          </p:cNvSpPr>
          <p:nvPr/>
        </p:nvSpPr>
        <p:spPr bwMode="auto">
          <a:xfrm>
            <a:off x="3138488" y="979488"/>
            <a:ext cx="44450" cy="584200"/>
          </a:xfrm>
          <a:custGeom>
            <a:avLst/>
            <a:gdLst>
              <a:gd name="T0" fmla="*/ 0 w 28"/>
              <a:gd name="T1" fmla="*/ 0 h 368"/>
              <a:gd name="T2" fmla="*/ 2147483647 w 28"/>
              <a:gd name="T3" fmla="*/ 0 h 368"/>
              <a:gd name="T4" fmla="*/ 2147483647 w 28"/>
              <a:gd name="T5" fmla="*/ 2147483647 h 368"/>
              <a:gd name="T6" fmla="*/ 0 w 28"/>
              <a:gd name="T7" fmla="*/ 2147483647 h 368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368"/>
              <a:gd name="T14" fmla="*/ 28 w 28"/>
              <a:gd name="T15" fmla="*/ 368 h 3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368">
                <a:moveTo>
                  <a:pt x="0" y="0"/>
                </a:moveTo>
                <a:lnTo>
                  <a:pt x="28" y="0"/>
                </a:lnTo>
                <a:lnTo>
                  <a:pt x="28" y="368"/>
                </a:lnTo>
                <a:lnTo>
                  <a:pt x="0" y="36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19"/>
          <p:cNvSpPr>
            <a:spLocks noChangeShapeType="1"/>
          </p:cNvSpPr>
          <p:nvPr/>
        </p:nvSpPr>
        <p:spPr bwMode="auto">
          <a:xfrm>
            <a:off x="3182938" y="1954213"/>
            <a:ext cx="730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Line 20"/>
          <p:cNvSpPr>
            <a:spLocks noChangeShapeType="1"/>
          </p:cNvSpPr>
          <p:nvPr/>
        </p:nvSpPr>
        <p:spPr bwMode="auto">
          <a:xfrm>
            <a:off x="3182938" y="1947863"/>
            <a:ext cx="73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4" name="Freeform 21"/>
          <p:cNvSpPr>
            <a:spLocks/>
          </p:cNvSpPr>
          <p:nvPr/>
        </p:nvSpPr>
        <p:spPr bwMode="auto">
          <a:xfrm>
            <a:off x="3138488" y="1697038"/>
            <a:ext cx="41275" cy="508000"/>
          </a:xfrm>
          <a:custGeom>
            <a:avLst/>
            <a:gdLst>
              <a:gd name="T0" fmla="*/ 0 w 26"/>
              <a:gd name="T1" fmla="*/ 0 h 320"/>
              <a:gd name="T2" fmla="*/ 2147483647 w 26"/>
              <a:gd name="T3" fmla="*/ 0 h 320"/>
              <a:gd name="T4" fmla="*/ 2147483647 w 26"/>
              <a:gd name="T5" fmla="*/ 2147483647 h 320"/>
              <a:gd name="T6" fmla="*/ 0 w 26"/>
              <a:gd name="T7" fmla="*/ 2147483647 h 320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320"/>
              <a:gd name="T14" fmla="*/ 26 w 26"/>
              <a:gd name="T15" fmla="*/ 320 h 3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320">
                <a:moveTo>
                  <a:pt x="0" y="0"/>
                </a:moveTo>
                <a:lnTo>
                  <a:pt x="26" y="0"/>
                </a:lnTo>
                <a:lnTo>
                  <a:pt x="26" y="320"/>
                </a:lnTo>
                <a:lnTo>
                  <a:pt x="0" y="32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Freeform 22"/>
          <p:cNvSpPr>
            <a:spLocks/>
          </p:cNvSpPr>
          <p:nvPr/>
        </p:nvSpPr>
        <p:spPr bwMode="auto">
          <a:xfrm>
            <a:off x="3138488" y="1693863"/>
            <a:ext cx="44450" cy="517525"/>
          </a:xfrm>
          <a:custGeom>
            <a:avLst/>
            <a:gdLst>
              <a:gd name="T0" fmla="*/ 0 w 28"/>
              <a:gd name="T1" fmla="*/ 0 h 326"/>
              <a:gd name="T2" fmla="*/ 2147483647 w 28"/>
              <a:gd name="T3" fmla="*/ 0 h 326"/>
              <a:gd name="T4" fmla="*/ 2147483647 w 28"/>
              <a:gd name="T5" fmla="*/ 2147483647 h 326"/>
              <a:gd name="T6" fmla="*/ 0 w 28"/>
              <a:gd name="T7" fmla="*/ 2147483647 h 326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326"/>
              <a:gd name="T14" fmla="*/ 28 w 28"/>
              <a:gd name="T15" fmla="*/ 326 h 3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326">
                <a:moveTo>
                  <a:pt x="0" y="0"/>
                </a:moveTo>
                <a:lnTo>
                  <a:pt x="28" y="0"/>
                </a:lnTo>
                <a:lnTo>
                  <a:pt x="28" y="326"/>
                </a:lnTo>
                <a:lnTo>
                  <a:pt x="0" y="32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6" name="Line 23"/>
          <p:cNvSpPr>
            <a:spLocks noChangeShapeType="1"/>
          </p:cNvSpPr>
          <p:nvPr/>
        </p:nvSpPr>
        <p:spPr bwMode="auto">
          <a:xfrm>
            <a:off x="3182938" y="2354263"/>
            <a:ext cx="730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7" name="Line 24"/>
          <p:cNvSpPr>
            <a:spLocks noChangeShapeType="1"/>
          </p:cNvSpPr>
          <p:nvPr/>
        </p:nvSpPr>
        <p:spPr bwMode="auto">
          <a:xfrm>
            <a:off x="3182938" y="2351088"/>
            <a:ext cx="73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8" name="Freeform 25"/>
          <p:cNvSpPr>
            <a:spLocks/>
          </p:cNvSpPr>
          <p:nvPr/>
        </p:nvSpPr>
        <p:spPr bwMode="auto">
          <a:xfrm>
            <a:off x="3138488" y="2217738"/>
            <a:ext cx="41275" cy="273050"/>
          </a:xfrm>
          <a:custGeom>
            <a:avLst/>
            <a:gdLst>
              <a:gd name="T0" fmla="*/ 0 w 26"/>
              <a:gd name="T1" fmla="*/ 0 h 172"/>
              <a:gd name="T2" fmla="*/ 2147483647 w 26"/>
              <a:gd name="T3" fmla="*/ 0 h 172"/>
              <a:gd name="T4" fmla="*/ 2147483647 w 26"/>
              <a:gd name="T5" fmla="*/ 2147483647 h 172"/>
              <a:gd name="T6" fmla="*/ 0 w 26"/>
              <a:gd name="T7" fmla="*/ 2147483647 h 172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172"/>
              <a:gd name="T14" fmla="*/ 26 w 26"/>
              <a:gd name="T15" fmla="*/ 172 h 1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172">
                <a:moveTo>
                  <a:pt x="0" y="0"/>
                </a:moveTo>
                <a:lnTo>
                  <a:pt x="26" y="0"/>
                </a:lnTo>
                <a:lnTo>
                  <a:pt x="26" y="172"/>
                </a:lnTo>
                <a:lnTo>
                  <a:pt x="0" y="172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9" name="Freeform 26"/>
          <p:cNvSpPr>
            <a:spLocks/>
          </p:cNvSpPr>
          <p:nvPr/>
        </p:nvSpPr>
        <p:spPr bwMode="auto">
          <a:xfrm>
            <a:off x="3138488" y="2214563"/>
            <a:ext cx="44450" cy="282575"/>
          </a:xfrm>
          <a:custGeom>
            <a:avLst/>
            <a:gdLst>
              <a:gd name="T0" fmla="*/ 0 w 28"/>
              <a:gd name="T1" fmla="*/ 0 h 178"/>
              <a:gd name="T2" fmla="*/ 2147483647 w 28"/>
              <a:gd name="T3" fmla="*/ 0 h 178"/>
              <a:gd name="T4" fmla="*/ 2147483647 w 28"/>
              <a:gd name="T5" fmla="*/ 2147483647 h 178"/>
              <a:gd name="T6" fmla="*/ 0 w 28"/>
              <a:gd name="T7" fmla="*/ 2147483647 h 178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178"/>
              <a:gd name="T14" fmla="*/ 28 w 28"/>
              <a:gd name="T15" fmla="*/ 178 h 1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178">
                <a:moveTo>
                  <a:pt x="0" y="0"/>
                </a:moveTo>
                <a:lnTo>
                  <a:pt x="28" y="0"/>
                </a:lnTo>
                <a:lnTo>
                  <a:pt x="28" y="178"/>
                </a:lnTo>
                <a:lnTo>
                  <a:pt x="0" y="17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0" name="Line 27"/>
          <p:cNvSpPr>
            <a:spLocks noChangeShapeType="1"/>
          </p:cNvSpPr>
          <p:nvPr/>
        </p:nvSpPr>
        <p:spPr bwMode="auto">
          <a:xfrm>
            <a:off x="3182938" y="2957513"/>
            <a:ext cx="730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1" name="Line 28"/>
          <p:cNvSpPr>
            <a:spLocks noChangeShapeType="1"/>
          </p:cNvSpPr>
          <p:nvPr/>
        </p:nvSpPr>
        <p:spPr bwMode="auto">
          <a:xfrm>
            <a:off x="3182938" y="2954338"/>
            <a:ext cx="73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2" name="Freeform 29"/>
          <p:cNvSpPr>
            <a:spLocks/>
          </p:cNvSpPr>
          <p:nvPr/>
        </p:nvSpPr>
        <p:spPr bwMode="auto">
          <a:xfrm>
            <a:off x="3138488" y="2840038"/>
            <a:ext cx="41275" cy="231775"/>
          </a:xfrm>
          <a:custGeom>
            <a:avLst/>
            <a:gdLst>
              <a:gd name="T0" fmla="*/ 0 w 26"/>
              <a:gd name="T1" fmla="*/ 0 h 146"/>
              <a:gd name="T2" fmla="*/ 2147483647 w 26"/>
              <a:gd name="T3" fmla="*/ 0 h 146"/>
              <a:gd name="T4" fmla="*/ 2147483647 w 26"/>
              <a:gd name="T5" fmla="*/ 2147483647 h 146"/>
              <a:gd name="T6" fmla="*/ 0 w 26"/>
              <a:gd name="T7" fmla="*/ 214748364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146"/>
              <a:gd name="T14" fmla="*/ 26 w 26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146">
                <a:moveTo>
                  <a:pt x="0" y="0"/>
                </a:moveTo>
                <a:lnTo>
                  <a:pt x="26" y="0"/>
                </a:lnTo>
                <a:lnTo>
                  <a:pt x="26" y="146"/>
                </a:lnTo>
                <a:lnTo>
                  <a:pt x="0" y="146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Freeform 30"/>
          <p:cNvSpPr>
            <a:spLocks/>
          </p:cNvSpPr>
          <p:nvPr/>
        </p:nvSpPr>
        <p:spPr bwMode="auto">
          <a:xfrm>
            <a:off x="3138488" y="2836863"/>
            <a:ext cx="44450" cy="241300"/>
          </a:xfrm>
          <a:custGeom>
            <a:avLst/>
            <a:gdLst>
              <a:gd name="T0" fmla="*/ 0 w 28"/>
              <a:gd name="T1" fmla="*/ 0 h 152"/>
              <a:gd name="T2" fmla="*/ 2147483647 w 28"/>
              <a:gd name="T3" fmla="*/ 0 h 152"/>
              <a:gd name="T4" fmla="*/ 2147483647 w 28"/>
              <a:gd name="T5" fmla="*/ 2147483647 h 152"/>
              <a:gd name="T6" fmla="*/ 0 w 28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152"/>
              <a:gd name="T14" fmla="*/ 28 w 28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152">
                <a:moveTo>
                  <a:pt x="0" y="0"/>
                </a:moveTo>
                <a:lnTo>
                  <a:pt x="28" y="0"/>
                </a:lnTo>
                <a:lnTo>
                  <a:pt x="28" y="152"/>
                </a:lnTo>
                <a:lnTo>
                  <a:pt x="0" y="15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31"/>
          <p:cNvSpPr>
            <a:spLocks noChangeShapeType="1"/>
          </p:cNvSpPr>
          <p:nvPr/>
        </p:nvSpPr>
        <p:spPr bwMode="auto">
          <a:xfrm>
            <a:off x="3182938" y="3506788"/>
            <a:ext cx="730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32"/>
          <p:cNvSpPr>
            <a:spLocks noChangeShapeType="1"/>
          </p:cNvSpPr>
          <p:nvPr/>
        </p:nvSpPr>
        <p:spPr bwMode="auto">
          <a:xfrm>
            <a:off x="3182938" y="3503613"/>
            <a:ext cx="73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Freeform 33"/>
          <p:cNvSpPr>
            <a:spLocks/>
          </p:cNvSpPr>
          <p:nvPr/>
        </p:nvSpPr>
        <p:spPr bwMode="auto">
          <a:xfrm>
            <a:off x="3138488" y="3389313"/>
            <a:ext cx="41275" cy="231775"/>
          </a:xfrm>
          <a:custGeom>
            <a:avLst/>
            <a:gdLst>
              <a:gd name="T0" fmla="*/ 0 w 26"/>
              <a:gd name="T1" fmla="*/ 0 h 146"/>
              <a:gd name="T2" fmla="*/ 2147483647 w 26"/>
              <a:gd name="T3" fmla="*/ 0 h 146"/>
              <a:gd name="T4" fmla="*/ 2147483647 w 26"/>
              <a:gd name="T5" fmla="*/ 2147483647 h 146"/>
              <a:gd name="T6" fmla="*/ 0 w 26"/>
              <a:gd name="T7" fmla="*/ 2147483647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146"/>
              <a:gd name="T14" fmla="*/ 26 w 26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146">
                <a:moveTo>
                  <a:pt x="0" y="0"/>
                </a:moveTo>
                <a:lnTo>
                  <a:pt x="26" y="0"/>
                </a:lnTo>
                <a:lnTo>
                  <a:pt x="26" y="146"/>
                </a:lnTo>
                <a:lnTo>
                  <a:pt x="0" y="146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Freeform 34"/>
          <p:cNvSpPr>
            <a:spLocks/>
          </p:cNvSpPr>
          <p:nvPr/>
        </p:nvSpPr>
        <p:spPr bwMode="auto">
          <a:xfrm>
            <a:off x="3138488" y="3386138"/>
            <a:ext cx="44450" cy="241300"/>
          </a:xfrm>
          <a:custGeom>
            <a:avLst/>
            <a:gdLst>
              <a:gd name="T0" fmla="*/ 0 w 28"/>
              <a:gd name="T1" fmla="*/ 0 h 152"/>
              <a:gd name="T2" fmla="*/ 2147483647 w 28"/>
              <a:gd name="T3" fmla="*/ 0 h 152"/>
              <a:gd name="T4" fmla="*/ 2147483647 w 28"/>
              <a:gd name="T5" fmla="*/ 2147483647 h 152"/>
              <a:gd name="T6" fmla="*/ 0 w 28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152"/>
              <a:gd name="T14" fmla="*/ 28 w 28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152">
                <a:moveTo>
                  <a:pt x="0" y="0"/>
                </a:moveTo>
                <a:lnTo>
                  <a:pt x="28" y="0"/>
                </a:lnTo>
                <a:lnTo>
                  <a:pt x="28" y="152"/>
                </a:lnTo>
                <a:lnTo>
                  <a:pt x="0" y="15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35"/>
          <p:cNvSpPr>
            <a:spLocks noChangeShapeType="1"/>
          </p:cNvSpPr>
          <p:nvPr/>
        </p:nvSpPr>
        <p:spPr bwMode="auto">
          <a:xfrm flipV="1">
            <a:off x="2763838" y="4440238"/>
            <a:ext cx="1587" cy="63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36"/>
          <p:cNvSpPr>
            <a:spLocks noChangeShapeType="1"/>
          </p:cNvSpPr>
          <p:nvPr/>
        </p:nvSpPr>
        <p:spPr bwMode="auto">
          <a:xfrm>
            <a:off x="3106738" y="4440238"/>
            <a:ext cx="1587" cy="63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37"/>
          <p:cNvSpPr>
            <a:spLocks noChangeShapeType="1"/>
          </p:cNvSpPr>
          <p:nvPr/>
        </p:nvSpPr>
        <p:spPr bwMode="auto">
          <a:xfrm>
            <a:off x="2763838" y="4471988"/>
            <a:ext cx="342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Freeform 38"/>
          <p:cNvSpPr>
            <a:spLocks/>
          </p:cNvSpPr>
          <p:nvPr/>
        </p:nvSpPr>
        <p:spPr bwMode="auto">
          <a:xfrm>
            <a:off x="2011363" y="3659188"/>
            <a:ext cx="1244600" cy="120650"/>
          </a:xfrm>
          <a:custGeom>
            <a:avLst/>
            <a:gdLst>
              <a:gd name="T0" fmla="*/ 2147483647 w 784"/>
              <a:gd name="T1" fmla="*/ 2147483647 h 76"/>
              <a:gd name="T2" fmla="*/ 2147483647 w 784"/>
              <a:gd name="T3" fmla="*/ 2147483647 h 76"/>
              <a:gd name="T4" fmla="*/ 0 w 784"/>
              <a:gd name="T5" fmla="*/ 0 h 76"/>
              <a:gd name="T6" fmla="*/ 0 60000 65536"/>
              <a:gd name="T7" fmla="*/ 0 60000 65536"/>
              <a:gd name="T8" fmla="*/ 0 60000 65536"/>
              <a:gd name="T9" fmla="*/ 0 w 784"/>
              <a:gd name="T10" fmla="*/ 0 h 76"/>
              <a:gd name="T11" fmla="*/ 784 w 784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4" h="76">
                <a:moveTo>
                  <a:pt x="784" y="76"/>
                </a:moveTo>
                <a:lnTo>
                  <a:pt x="176" y="76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39"/>
          <p:cNvSpPr>
            <a:spLocks noChangeShapeType="1"/>
          </p:cNvSpPr>
          <p:nvPr/>
        </p:nvSpPr>
        <p:spPr bwMode="auto">
          <a:xfrm>
            <a:off x="2935288" y="4335463"/>
            <a:ext cx="320675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Freeform 40"/>
          <p:cNvSpPr>
            <a:spLocks/>
          </p:cNvSpPr>
          <p:nvPr/>
        </p:nvSpPr>
        <p:spPr bwMode="auto">
          <a:xfrm>
            <a:off x="2011363" y="3652838"/>
            <a:ext cx="1244600" cy="120650"/>
          </a:xfrm>
          <a:custGeom>
            <a:avLst/>
            <a:gdLst>
              <a:gd name="T0" fmla="*/ 2147483647 w 784"/>
              <a:gd name="T1" fmla="*/ 2147483647 h 76"/>
              <a:gd name="T2" fmla="*/ 2147483647 w 784"/>
              <a:gd name="T3" fmla="*/ 2147483647 h 76"/>
              <a:gd name="T4" fmla="*/ 0 w 784"/>
              <a:gd name="T5" fmla="*/ 0 h 76"/>
              <a:gd name="T6" fmla="*/ 0 60000 65536"/>
              <a:gd name="T7" fmla="*/ 0 60000 65536"/>
              <a:gd name="T8" fmla="*/ 0 60000 65536"/>
              <a:gd name="T9" fmla="*/ 0 w 784"/>
              <a:gd name="T10" fmla="*/ 0 h 76"/>
              <a:gd name="T11" fmla="*/ 784 w 784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4" h="76">
                <a:moveTo>
                  <a:pt x="784" y="76"/>
                </a:moveTo>
                <a:lnTo>
                  <a:pt x="176" y="7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41"/>
          <p:cNvSpPr>
            <a:spLocks noChangeShapeType="1"/>
          </p:cNvSpPr>
          <p:nvPr/>
        </p:nvSpPr>
        <p:spPr bwMode="auto">
          <a:xfrm>
            <a:off x="2935288" y="4332288"/>
            <a:ext cx="3206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42"/>
          <p:cNvSpPr>
            <a:spLocks noChangeShapeType="1"/>
          </p:cNvSpPr>
          <p:nvPr/>
        </p:nvSpPr>
        <p:spPr bwMode="auto">
          <a:xfrm>
            <a:off x="6846888" y="766763"/>
            <a:ext cx="650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43"/>
          <p:cNvSpPr>
            <a:spLocks noChangeShapeType="1"/>
          </p:cNvSpPr>
          <p:nvPr/>
        </p:nvSpPr>
        <p:spPr bwMode="auto">
          <a:xfrm>
            <a:off x="6043613" y="1535113"/>
            <a:ext cx="14541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44"/>
          <p:cNvSpPr>
            <a:spLocks noChangeShapeType="1"/>
          </p:cNvSpPr>
          <p:nvPr/>
        </p:nvSpPr>
        <p:spPr bwMode="auto">
          <a:xfrm>
            <a:off x="6834188" y="1719263"/>
            <a:ext cx="650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45"/>
          <p:cNvSpPr>
            <a:spLocks noChangeShapeType="1"/>
          </p:cNvSpPr>
          <p:nvPr/>
        </p:nvSpPr>
        <p:spPr bwMode="auto">
          <a:xfrm>
            <a:off x="6967538" y="2735263"/>
            <a:ext cx="508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46"/>
          <p:cNvSpPr>
            <a:spLocks noChangeShapeType="1"/>
          </p:cNvSpPr>
          <p:nvPr/>
        </p:nvSpPr>
        <p:spPr bwMode="auto">
          <a:xfrm>
            <a:off x="6942138" y="3919538"/>
            <a:ext cx="555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0" name="Line 47"/>
          <p:cNvSpPr>
            <a:spLocks noChangeShapeType="1"/>
          </p:cNvSpPr>
          <p:nvPr/>
        </p:nvSpPr>
        <p:spPr bwMode="auto">
          <a:xfrm>
            <a:off x="6846888" y="3640138"/>
            <a:ext cx="650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1" name="Freeform 48"/>
          <p:cNvSpPr>
            <a:spLocks/>
          </p:cNvSpPr>
          <p:nvPr/>
        </p:nvSpPr>
        <p:spPr bwMode="auto">
          <a:xfrm>
            <a:off x="6837363" y="4389438"/>
            <a:ext cx="660400" cy="250825"/>
          </a:xfrm>
          <a:custGeom>
            <a:avLst/>
            <a:gdLst>
              <a:gd name="T0" fmla="*/ 2147483647 w 416"/>
              <a:gd name="T1" fmla="*/ 0 h 158"/>
              <a:gd name="T2" fmla="*/ 2147483647 w 416"/>
              <a:gd name="T3" fmla="*/ 0 h 158"/>
              <a:gd name="T4" fmla="*/ 0 w 416"/>
              <a:gd name="T5" fmla="*/ 2147483647 h 158"/>
              <a:gd name="T6" fmla="*/ 0 60000 65536"/>
              <a:gd name="T7" fmla="*/ 0 60000 65536"/>
              <a:gd name="T8" fmla="*/ 0 60000 65536"/>
              <a:gd name="T9" fmla="*/ 0 w 416"/>
              <a:gd name="T10" fmla="*/ 0 h 158"/>
              <a:gd name="T11" fmla="*/ 416 w 416"/>
              <a:gd name="T12" fmla="*/ 158 h 1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6" h="158">
                <a:moveTo>
                  <a:pt x="416" y="0"/>
                </a:moveTo>
                <a:lnTo>
                  <a:pt x="364" y="0"/>
                </a:lnTo>
                <a:lnTo>
                  <a:pt x="0" y="15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2" name="Freeform 49"/>
          <p:cNvSpPr>
            <a:spLocks/>
          </p:cNvSpPr>
          <p:nvPr/>
        </p:nvSpPr>
        <p:spPr bwMode="auto">
          <a:xfrm>
            <a:off x="7173913" y="5046663"/>
            <a:ext cx="323850" cy="215900"/>
          </a:xfrm>
          <a:custGeom>
            <a:avLst/>
            <a:gdLst>
              <a:gd name="T0" fmla="*/ 2147483647 w 204"/>
              <a:gd name="T1" fmla="*/ 2147483647 h 136"/>
              <a:gd name="T2" fmla="*/ 2147483647 w 204"/>
              <a:gd name="T3" fmla="*/ 2147483647 h 136"/>
              <a:gd name="T4" fmla="*/ 0 w 204"/>
              <a:gd name="T5" fmla="*/ 0 h 136"/>
              <a:gd name="T6" fmla="*/ 0 60000 65536"/>
              <a:gd name="T7" fmla="*/ 0 60000 65536"/>
              <a:gd name="T8" fmla="*/ 0 60000 65536"/>
              <a:gd name="T9" fmla="*/ 0 w 204"/>
              <a:gd name="T10" fmla="*/ 0 h 136"/>
              <a:gd name="T11" fmla="*/ 204 w 204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" h="136">
                <a:moveTo>
                  <a:pt x="204" y="136"/>
                </a:moveTo>
                <a:lnTo>
                  <a:pt x="152" y="13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3" name="Freeform 50"/>
          <p:cNvSpPr>
            <a:spLocks/>
          </p:cNvSpPr>
          <p:nvPr/>
        </p:nvSpPr>
        <p:spPr bwMode="auto">
          <a:xfrm>
            <a:off x="6313488" y="2976563"/>
            <a:ext cx="1184275" cy="285750"/>
          </a:xfrm>
          <a:custGeom>
            <a:avLst/>
            <a:gdLst>
              <a:gd name="T0" fmla="*/ 2147483647 w 746"/>
              <a:gd name="T1" fmla="*/ 2147483647 h 180"/>
              <a:gd name="T2" fmla="*/ 2147483647 w 746"/>
              <a:gd name="T3" fmla="*/ 2147483647 h 180"/>
              <a:gd name="T4" fmla="*/ 0 w 746"/>
              <a:gd name="T5" fmla="*/ 0 h 180"/>
              <a:gd name="T6" fmla="*/ 0 60000 65536"/>
              <a:gd name="T7" fmla="*/ 0 60000 65536"/>
              <a:gd name="T8" fmla="*/ 0 60000 65536"/>
              <a:gd name="T9" fmla="*/ 0 w 746"/>
              <a:gd name="T10" fmla="*/ 0 h 180"/>
              <a:gd name="T11" fmla="*/ 746 w 746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6" h="180">
                <a:moveTo>
                  <a:pt x="746" y="180"/>
                </a:moveTo>
                <a:lnTo>
                  <a:pt x="706" y="18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4" name="Line 51"/>
          <p:cNvSpPr>
            <a:spLocks noChangeShapeType="1"/>
          </p:cNvSpPr>
          <p:nvPr/>
        </p:nvSpPr>
        <p:spPr bwMode="auto">
          <a:xfrm flipH="1" flipV="1">
            <a:off x="7231063" y="4983163"/>
            <a:ext cx="184150" cy="279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5" name="Freeform 52"/>
          <p:cNvSpPr>
            <a:spLocks/>
          </p:cNvSpPr>
          <p:nvPr/>
        </p:nvSpPr>
        <p:spPr bwMode="auto">
          <a:xfrm>
            <a:off x="6167438" y="2236788"/>
            <a:ext cx="1308100" cy="501650"/>
          </a:xfrm>
          <a:custGeom>
            <a:avLst/>
            <a:gdLst>
              <a:gd name="T0" fmla="*/ 2147483647 w 824"/>
              <a:gd name="T1" fmla="*/ 0 h 316"/>
              <a:gd name="T2" fmla="*/ 2147483647 w 824"/>
              <a:gd name="T3" fmla="*/ 0 h 316"/>
              <a:gd name="T4" fmla="*/ 0 w 824"/>
              <a:gd name="T5" fmla="*/ 2147483647 h 316"/>
              <a:gd name="T6" fmla="*/ 0 60000 65536"/>
              <a:gd name="T7" fmla="*/ 0 60000 65536"/>
              <a:gd name="T8" fmla="*/ 0 60000 65536"/>
              <a:gd name="T9" fmla="*/ 0 w 824"/>
              <a:gd name="T10" fmla="*/ 0 h 316"/>
              <a:gd name="T11" fmla="*/ 824 w 824"/>
              <a:gd name="T12" fmla="*/ 316 h 3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4" h="316">
                <a:moveTo>
                  <a:pt x="824" y="0"/>
                </a:moveTo>
                <a:lnTo>
                  <a:pt x="750" y="0"/>
                </a:lnTo>
                <a:lnTo>
                  <a:pt x="0" y="31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6" name="Text Box 162"/>
          <p:cNvSpPr txBox="1">
            <a:spLocks noChangeArrowheads="1"/>
          </p:cNvSpPr>
          <p:nvPr/>
        </p:nvSpPr>
        <p:spPr bwMode="auto">
          <a:xfrm>
            <a:off x="568325" y="4605338"/>
            <a:ext cx="2159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(a)</a:t>
            </a:r>
          </a:p>
        </p:txBody>
      </p:sp>
      <p:sp>
        <p:nvSpPr>
          <p:cNvPr id="43057" name="Text Box 163"/>
          <p:cNvSpPr txBox="1">
            <a:spLocks noChangeArrowheads="1"/>
          </p:cNvSpPr>
          <p:nvPr/>
        </p:nvSpPr>
        <p:spPr bwMode="auto">
          <a:xfrm>
            <a:off x="4645025" y="6408738"/>
            <a:ext cx="22066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(b)</a:t>
            </a:r>
          </a:p>
        </p:txBody>
      </p:sp>
      <p:sp>
        <p:nvSpPr>
          <p:cNvPr id="43058" name="Text Box 164"/>
          <p:cNvSpPr txBox="1">
            <a:spLocks noChangeArrowheads="1"/>
          </p:cNvSpPr>
          <p:nvPr/>
        </p:nvSpPr>
        <p:spPr bwMode="auto">
          <a:xfrm>
            <a:off x="1517650" y="439738"/>
            <a:ext cx="6604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Back of eye</a:t>
            </a:r>
          </a:p>
        </p:txBody>
      </p:sp>
      <p:sp>
        <p:nvSpPr>
          <p:cNvPr id="43059" name="Text Box 165"/>
          <p:cNvSpPr txBox="1">
            <a:spLocks noChangeArrowheads="1"/>
          </p:cNvSpPr>
          <p:nvPr/>
        </p:nvSpPr>
        <p:spPr bwMode="auto">
          <a:xfrm>
            <a:off x="7531100" y="725488"/>
            <a:ext cx="601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Pigment</a:t>
            </a:r>
          </a:p>
          <a:p>
            <a:pPr eaLnBrk="1" hangingPunct="1"/>
            <a:r>
              <a:rPr lang="en-US" altLang="en-US" sz="800" b="1"/>
              <a:t>epithelium</a:t>
            </a:r>
          </a:p>
        </p:txBody>
      </p:sp>
      <p:sp>
        <p:nvSpPr>
          <p:cNvPr id="43060" name="Text Box 166"/>
          <p:cNvSpPr txBox="1">
            <a:spLocks noChangeArrowheads="1"/>
          </p:cNvSpPr>
          <p:nvPr/>
        </p:nvSpPr>
        <p:spPr bwMode="auto">
          <a:xfrm>
            <a:off x="7435850" y="1328738"/>
            <a:ext cx="8778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Photoreceptors:</a:t>
            </a:r>
          </a:p>
        </p:txBody>
      </p:sp>
      <p:sp>
        <p:nvSpPr>
          <p:cNvPr id="43061" name="Text Box 167"/>
          <p:cNvSpPr txBox="1">
            <a:spLocks noChangeArrowheads="1"/>
          </p:cNvSpPr>
          <p:nvPr/>
        </p:nvSpPr>
        <p:spPr bwMode="auto">
          <a:xfrm>
            <a:off x="5734050" y="493713"/>
            <a:ext cx="6604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Back of eye</a:t>
            </a:r>
          </a:p>
        </p:txBody>
      </p:sp>
      <p:sp>
        <p:nvSpPr>
          <p:cNvPr id="43062" name="Text Box 168"/>
          <p:cNvSpPr txBox="1">
            <a:spLocks noChangeArrowheads="1"/>
          </p:cNvSpPr>
          <p:nvPr/>
        </p:nvSpPr>
        <p:spPr bwMode="auto">
          <a:xfrm>
            <a:off x="7540625" y="5208588"/>
            <a:ext cx="6826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Nerve fibers</a:t>
            </a:r>
          </a:p>
        </p:txBody>
      </p:sp>
      <p:sp>
        <p:nvSpPr>
          <p:cNvPr id="43063" name="Text Box 170"/>
          <p:cNvSpPr txBox="1">
            <a:spLocks noChangeArrowheads="1"/>
          </p:cNvSpPr>
          <p:nvPr/>
        </p:nvSpPr>
        <p:spPr bwMode="auto">
          <a:xfrm>
            <a:off x="7413625" y="4957763"/>
            <a:ext cx="788988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To optic nerve</a:t>
            </a:r>
          </a:p>
        </p:txBody>
      </p:sp>
      <p:sp>
        <p:nvSpPr>
          <p:cNvPr id="43064" name="Text Box 171"/>
          <p:cNvSpPr txBox="1">
            <a:spLocks noChangeArrowheads="1"/>
          </p:cNvSpPr>
          <p:nvPr/>
        </p:nvSpPr>
        <p:spPr bwMode="auto">
          <a:xfrm>
            <a:off x="7540625" y="4335463"/>
            <a:ext cx="7334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Ganglion cell</a:t>
            </a:r>
          </a:p>
        </p:txBody>
      </p:sp>
      <p:sp>
        <p:nvSpPr>
          <p:cNvPr id="43065" name="Text Box 172"/>
          <p:cNvSpPr txBox="1">
            <a:spLocks noChangeArrowheads="1"/>
          </p:cNvSpPr>
          <p:nvPr/>
        </p:nvSpPr>
        <p:spPr bwMode="auto">
          <a:xfrm>
            <a:off x="7540625" y="3875088"/>
            <a:ext cx="75723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Amacrine cell</a:t>
            </a:r>
          </a:p>
        </p:txBody>
      </p:sp>
      <p:sp>
        <p:nvSpPr>
          <p:cNvPr id="43066" name="Text Box 173"/>
          <p:cNvSpPr txBox="1">
            <a:spLocks noChangeArrowheads="1"/>
          </p:cNvSpPr>
          <p:nvPr/>
        </p:nvSpPr>
        <p:spPr bwMode="auto">
          <a:xfrm>
            <a:off x="7535863" y="3582988"/>
            <a:ext cx="6429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Bipolar cell</a:t>
            </a:r>
          </a:p>
        </p:txBody>
      </p:sp>
      <p:sp>
        <p:nvSpPr>
          <p:cNvPr id="43067" name="Text Box 174"/>
          <p:cNvSpPr txBox="1">
            <a:spLocks noChangeArrowheads="1"/>
          </p:cNvSpPr>
          <p:nvPr/>
        </p:nvSpPr>
        <p:spPr bwMode="auto">
          <a:xfrm>
            <a:off x="7535863" y="3195638"/>
            <a:ext cx="7889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Horizontal cell</a:t>
            </a:r>
          </a:p>
        </p:txBody>
      </p:sp>
      <p:sp>
        <p:nvSpPr>
          <p:cNvPr id="43068" name="Text Box 175"/>
          <p:cNvSpPr txBox="1">
            <a:spLocks noChangeArrowheads="1"/>
          </p:cNvSpPr>
          <p:nvPr/>
        </p:nvSpPr>
        <p:spPr bwMode="auto">
          <a:xfrm>
            <a:off x="7493000" y="2700338"/>
            <a:ext cx="835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Transmission</a:t>
            </a:r>
          </a:p>
          <a:p>
            <a:pPr eaLnBrk="1" hangingPunct="1"/>
            <a:r>
              <a:rPr lang="en-US" altLang="en-US" sz="800" b="1"/>
              <a:t>of cone signals</a:t>
            </a:r>
          </a:p>
        </p:txBody>
      </p:sp>
      <p:sp>
        <p:nvSpPr>
          <p:cNvPr id="43069" name="Text Box 176"/>
          <p:cNvSpPr txBox="1">
            <a:spLocks noChangeArrowheads="1"/>
          </p:cNvSpPr>
          <p:nvPr/>
        </p:nvSpPr>
        <p:spPr bwMode="auto">
          <a:xfrm>
            <a:off x="7512050" y="2176463"/>
            <a:ext cx="760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Transmission</a:t>
            </a:r>
          </a:p>
          <a:p>
            <a:pPr eaLnBrk="1" hangingPunct="1"/>
            <a:r>
              <a:rPr lang="en-US" altLang="en-US" sz="800" b="1"/>
              <a:t>of rod signals</a:t>
            </a:r>
          </a:p>
        </p:txBody>
      </p:sp>
      <p:sp>
        <p:nvSpPr>
          <p:cNvPr id="43070" name="Text Box 177"/>
          <p:cNvSpPr txBox="1">
            <a:spLocks noChangeArrowheads="1"/>
          </p:cNvSpPr>
          <p:nvPr/>
        </p:nvSpPr>
        <p:spPr bwMode="auto">
          <a:xfrm>
            <a:off x="7531100" y="1668463"/>
            <a:ext cx="34607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Cone</a:t>
            </a:r>
          </a:p>
        </p:txBody>
      </p:sp>
      <p:sp>
        <p:nvSpPr>
          <p:cNvPr id="43071" name="Text Box 178"/>
          <p:cNvSpPr txBox="1">
            <a:spLocks noChangeArrowheads="1"/>
          </p:cNvSpPr>
          <p:nvPr/>
        </p:nvSpPr>
        <p:spPr bwMode="auto">
          <a:xfrm>
            <a:off x="7531100" y="1477963"/>
            <a:ext cx="2889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Rod</a:t>
            </a:r>
          </a:p>
        </p:txBody>
      </p:sp>
      <p:sp>
        <p:nvSpPr>
          <p:cNvPr id="43072" name="Text Box 179"/>
          <p:cNvSpPr txBox="1">
            <a:spLocks noChangeArrowheads="1"/>
          </p:cNvSpPr>
          <p:nvPr/>
        </p:nvSpPr>
        <p:spPr bwMode="auto">
          <a:xfrm>
            <a:off x="1504950" y="4468813"/>
            <a:ext cx="6746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Front of eye</a:t>
            </a:r>
          </a:p>
        </p:txBody>
      </p:sp>
      <p:sp>
        <p:nvSpPr>
          <p:cNvPr id="43073" name="Text Box 180"/>
          <p:cNvSpPr txBox="1">
            <a:spLocks noChangeArrowheads="1"/>
          </p:cNvSpPr>
          <p:nvPr/>
        </p:nvSpPr>
        <p:spPr bwMode="auto">
          <a:xfrm>
            <a:off x="3295650" y="744538"/>
            <a:ext cx="4000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Sclera</a:t>
            </a:r>
          </a:p>
        </p:txBody>
      </p:sp>
      <p:sp>
        <p:nvSpPr>
          <p:cNvPr id="43074" name="Text Box 181"/>
          <p:cNvSpPr txBox="1">
            <a:spLocks noChangeArrowheads="1"/>
          </p:cNvSpPr>
          <p:nvPr/>
        </p:nvSpPr>
        <p:spPr bwMode="auto">
          <a:xfrm>
            <a:off x="3295650" y="1201738"/>
            <a:ext cx="481013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Choroid</a:t>
            </a:r>
          </a:p>
        </p:txBody>
      </p:sp>
      <p:sp>
        <p:nvSpPr>
          <p:cNvPr id="43075" name="Text Box 182"/>
          <p:cNvSpPr txBox="1">
            <a:spLocks noChangeArrowheads="1"/>
          </p:cNvSpPr>
          <p:nvPr/>
        </p:nvSpPr>
        <p:spPr bwMode="auto">
          <a:xfrm>
            <a:off x="3295650" y="1601788"/>
            <a:ext cx="1031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Pigment epithelium</a:t>
            </a:r>
          </a:p>
        </p:txBody>
      </p:sp>
      <p:sp>
        <p:nvSpPr>
          <p:cNvPr id="43076" name="Text Box 183"/>
          <p:cNvSpPr txBox="1">
            <a:spLocks noChangeArrowheads="1"/>
          </p:cNvSpPr>
          <p:nvPr/>
        </p:nvSpPr>
        <p:spPr bwMode="auto">
          <a:xfrm>
            <a:off x="3295650" y="1893888"/>
            <a:ext cx="1047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Rod and cone outer</a:t>
            </a:r>
          </a:p>
          <a:p>
            <a:pPr eaLnBrk="1" hangingPunct="1"/>
            <a:r>
              <a:rPr lang="en-US" altLang="en-US" sz="800" b="1"/>
              <a:t>segments</a:t>
            </a:r>
          </a:p>
        </p:txBody>
      </p:sp>
      <p:sp>
        <p:nvSpPr>
          <p:cNvPr id="43077" name="Text Box 184"/>
          <p:cNvSpPr txBox="1">
            <a:spLocks noChangeArrowheads="1"/>
          </p:cNvSpPr>
          <p:nvPr/>
        </p:nvSpPr>
        <p:spPr bwMode="auto">
          <a:xfrm>
            <a:off x="3295650" y="2890838"/>
            <a:ext cx="7000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Bipolar cells</a:t>
            </a:r>
          </a:p>
        </p:txBody>
      </p:sp>
      <p:sp>
        <p:nvSpPr>
          <p:cNvPr id="43078" name="Text Box 185"/>
          <p:cNvSpPr txBox="1">
            <a:spLocks noChangeArrowheads="1"/>
          </p:cNvSpPr>
          <p:nvPr/>
        </p:nvSpPr>
        <p:spPr bwMode="auto">
          <a:xfrm>
            <a:off x="3295650" y="3436938"/>
            <a:ext cx="7905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Ganglion cells</a:t>
            </a:r>
          </a:p>
        </p:txBody>
      </p:sp>
      <p:sp>
        <p:nvSpPr>
          <p:cNvPr id="43079" name="Text Box 186"/>
          <p:cNvSpPr txBox="1">
            <a:spLocks noChangeArrowheads="1"/>
          </p:cNvSpPr>
          <p:nvPr/>
        </p:nvSpPr>
        <p:spPr bwMode="auto">
          <a:xfrm>
            <a:off x="3303588" y="4278313"/>
            <a:ext cx="7715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Vitreous body</a:t>
            </a:r>
          </a:p>
        </p:txBody>
      </p:sp>
      <p:sp>
        <p:nvSpPr>
          <p:cNvPr id="43080" name="Text Box 187"/>
          <p:cNvSpPr txBox="1">
            <a:spLocks noChangeArrowheads="1"/>
          </p:cNvSpPr>
          <p:nvPr/>
        </p:nvSpPr>
        <p:spPr bwMode="auto">
          <a:xfrm>
            <a:off x="3295650" y="3703638"/>
            <a:ext cx="10779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Nerve fibers to optic</a:t>
            </a:r>
          </a:p>
          <a:p>
            <a:pPr eaLnBrk="1" hangingPunct="1"/>
            <a:r>
              <a:rPr lang="en-US" altLang="en-US" sz="800" b="1"/>
              <a:t>nerve</a:t>
            </a:r>
          </a:p>
        </p:txBody>
      </p:sp>
      <p:sp>
        <p:nvSpPr>
          <p:cNvPr id="43081" name="Text Box 188"/>
          <p:cNvSpPr txBox="1">
            <a:spLocks noChangeArrowheads="1"/>
          </p:cNvSpPr>
          <p:nvPr/>
        </p:nvSpPr>
        <p:spPr bwMode="auto">
          <a:xfrm>
            <a:off x="3295650" y="2290763"/>
            <a:ext cx="10890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Rod and cone nuclei</a:t>
            </a:r>
          </a:p>
        </p:txBody>
      </p:sp>
      <p:sp>
        <p:nvSpPr>
          <p:cNvPr id="43082" name="Text Box 189"/>
          <p:cNvSpPr txBox="1">
            <a:spLocks noChangeArrowheads="1"/>
          </p:cNvSpPr>
          <p:nvPr/>
        </p:nvSpPr>
        <p:spPr bwMode="auto">
          <a:xfrm>
            <a:off x="5526088" y="5799138"/>
            <a:ext cx="9001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Direction of light</a:t>
            </a:r>
          </a:p>
        </p:txBody>
      </p:sp>
      <p:sp>
        <p:nvSpPr>
          <p:cNvPr id="43083" name="Text Box 191"/>
          <p:cNvSpPr txBox="1">
            <a:spLocks noChangeArrowheads="1"/>
          </p:cNvSpPr>
          <p:nvPr/>
        </p:nvSpPr>
        <p:spPr bwMode="auto">
          <a:xfrm>
            <a:off x="2787650" y="4497388"/>
            <a:ext cx="3841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25 µm</a:t>
            </a:r>
          </a:p>
        </p:txBody>
      </p:sp>
      <p:sp>
        <p:nvSpPr>
          <p:cNvPr id="43084" name="Rectangle 5"/>
          <p:cNvSpPr>
            <a:spLocks noChangeArrowheads="1"/>
          </p:cNvSpPr>
          <p:nvPr/>
        </p:nvSpPr>
        <p:spPr bwMode="auto">
          <a:xfrm>
            <a:off x="3402013" y="6554788"/>
            <a:ext cx="2339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a: ©McGraw-Hill Education/Dennis Strete</a:t>
            </a:r>
          </a:p>
        </p:txBody>
      </p:sp>
      <p:pic>
        <p:nvPicPr>
          <p:cNvPr id="43085" name="Picture 2" descr="\\172.16.3.215\data4\Graphics\Powerpoint\MH_DCM\MH_DCM-TEXTEDIT PROJECTS\SALADIN 7e\Processed files\chapt16\chapt16_textedit\png\sal03717_16_34_arrow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5597525"/>
            <a:ext cx="1555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86" name="Picture 3" descr="\\172.16.3.215\data4\Graphics\Powerpoint\MH_DCM\MH_DCM-TEXTEDIT PROJECTS\SALADIN 7e\Processed files\chapt16\chapt16_textedit\png\sal03717_16_34_arrow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5597525"/>
            <a:ext cx="1555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87" name="Rectangle 8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16.34</a:t>
            </a:r>
          </a:p>
        </p:txBody>
      </p:sp>
      <p:sp>
        <p:nvSpPr>
          <p:cNvPr id="43088" name="Freeform 85"/>
          <p:cNvSpPr>
            <a:spLocks/>
          </p:cNvSpPr>
          <p:nvPr/>
        </p:nvSpPr>
        <p:spPr bwMode="auto">
          <a:xfrm>
            <a:off x="6429375" y="4411663"/>
            <a:ext cx="92075" cy="114300"/>
          </a:xfrm>
          <a:custGeom>
            <a:avLst/>
            <a:gdLst>
              <a:gd name="T0" fmla="*/ 2147483647 w 58"/>
              <a:gd name="T1" fmla="*/ 2147483647 h 72"/>
              <a:gd name="T2" fmla="*/ 0 w 58"/>
              <a:gd name="T3" fmla="*/ 0 h 72"/>
              <a:gd name="T4" fmla="*/ 2147483647 w 58"/>
              <a:gd name="T5" fmla="*/ 2147483647 h 72"/>
              <a:gd name="T6" fmla="*/ 2147483647 w 58"/>
              <a:gd name="T7" fmla="*/ 0 h 72"/>
              <a:gd name="T8" fmla="*/ 2147483647 w 58"/>
              <a:gd name="T9" fmla="*/ 2147483647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72"/>
              <a:gd name="T17" fmla="*/ 58 w 58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72">
                <a:moveTo>
                  <a:pt x="28" y="72"/>
                </a:moveTo>
                <a:lnTo>
                  <a:pt x="0" y="0"/>
                </a:lnTo>
                <a:lnTo>
                  <a:pt x="28" y="18"/>
                </a:lnTo>
                <a:lnTo>
                  <a:pt x="58" y="0"/>
                </a:lnTo>
                <a:lnTo>
                  <a:pt x="28" y="72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89" name="Freeform 86"/>
          <p:cNvSpPr>
            <a:spLocks/>
          </p:cNvSpPr>
          <p:nvPr/>
        </p:nvSpPr>
        <p:spPr bwMode="auto">
          <a:xfrm>
            <a:off x="6454775" y="3125788"/>
            <a:ext cx="92075" cy="114300"/>
          </a:xfrm>
          <a:custGeom>
            <a:avLst/>
            <a:gdLst>
              <a:gd name="T0" fmla="*/ 2147483647 w 58"/>
              <a:gd name="T1" fmla="*/ 2147483647 h 72"/>
              <a:gd name="T2" fmla="*/ 0 w 58"/>
              <a:gd name="T3" fmla="*/ 0 h 72"/>
              <a:gd name="T4" fmla="*/ 2147483647 w 58"/>
              <a:gd name="T5" fmla="*/ 2147483647 h 72"/>
              <a:gd name="T6" fmla="*/ 2147483647 w 58"/>
              <a:gd name="T7" fmla="*/ 0 h 72"/>
              <a:gd name="T8" fmla="*/ 2147483647 w 58"/>
              <a:gd name="T9" fmla="*/ 2147483647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72"/>
              <a:gd name="T17" fmla="*/ 58 w 58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72">
                <a:moveTo>
                  <a:pt x="28" y="72"/>
                </a:moveTo>
                <a:lnTo>
                  <a:pt x="0" y="0"/>
                </a:lnTo>
                <a:lnTo>
                  <a:pt x="28" y="18"/>
                </a:lnTo>
                <a:lnTo>
                  <a:pt x="58" y="0"/>
                </a:lnTo>
                <a:lnTo>
                  <a:pt x="28" y="72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0" name="Freeform 87"/>
          <p:cNvSpPr>
            <a:spLocks/>
          </p:cNvSpPr>
          <p:nvPr/>
        </p:nvSpPr>
        <p:spPr bwMode="auto">
          <a:xfrm>
            <a:off x="5768975" y="3052763"/>
            <a:ext cx="92075" cy="111125"/>
          </a:xfrm>
          <a:custGeom>
            <a:avLst/>
            <a:gdLst>
              <a:gd name="T0" fmla="*/ 2147483647 w 58"/>
              <a:gd name="T1" fmla="*/ 2147483647 h 70"/>
              <a:gd name="T2" fmla="*/ 0 w 58"/>
              <a:gd name="T3" fmla="*/ 0 h 70"/>
              <a:gd name="T4" fmla="*/ 2147483647 w 58"/>
              <a:gd name="T5" fmla="*/ 2147483647 h 70"/>
              <a:gd name="T6" fmla="*/ 2147483647 w 58"/>
              <a:gd name="T7" fmla="*/ 0 h 70"/>
              <a:gd name="T8" fmla="*/ 2147483647 w 58"/>
              <a:gd name="T9" fmla="*/ 2147483647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70"/>
              <a:gd name="T17" fmla="*/ 58 w 58"/>
              <a:gd name="T18" fmla="*/ 70 h 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70">
                <a:moveTo>
                  <a:pt x="28" y="70"/>
                </a:moveTo>
                <a:lnTo>
                  <a:pt x="0" y="0"/>
                </a:lnTo>
                <a:lnTo>
                  <a:pt x="28" y="16"/>
                </a:lnTo>
                <a:lnTo>
                  <a:pt x="58" y="0"/>
                </a:lnTo>
                <a:lnTo>
                  <a:pt x="28" y="70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1" name="Freeform 88"/>
          <p:cNvSpPr>
            <a:spLocks/>
          </p:cNvSpPr>
          <p:nvPr/>
        </p:nvSpPr>
        <p:spPr bwMode="auto">
          <a:xfrm>
            <a:off x="5883275" y="2436813"/>
            <a:ext cx="92075" cy="120650"/>
          </a:xfrm>
          <a:custGeom>
            <a:avLst/>
            <a:gdLst>
              <a:gd name="T0" fmla="*/ 0 w 58"/>
              <a:gd name="T1" fmla="*/ 2147483647 h 76"/>
              <a:gd name="T2" fmla="*/ 2147483647 w 58"/>
              <a:gd name="T3" fmla="*/ 0 h 76"/>
              <a:gd name="T4" fmla="*/ 2147483647 w 58"/>
              <a:gd name="T5" fmla="*/ 2147483647 h 76"/>
              <a:gd name="T6" fmla="*/ 2147483647 w 58"/>
              <a:gd name="T7" fmla="*/ 2147483647 h 76"/>
              <a:gd name="T8" fmla="*/ 0 w 58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76"/>
              <a:gd name="T17" fmla="*/ 58 w 58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76">
                <a:moveTo>
                  <a:pt x="0" y="76"/>
                </a:moveTo>
                <a:lnTo>
                  <a:pt x="6" y="0"/>
                </a:lnTo>
                <a:lnTo>
                  <a:pt x="24" y="28"/>
                </a:lnTo>
                <a:lnTo>
                  <a:pt x="58" y="26"/>
                </a:lnTo>
                <a:lnTo>
                  <a:pt x="0" y="76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2" name="Freeform 89"/>
          <p:cNvSpPr>
            <a:spLocks/>
          </p:cNvSpPr>
          <p:nvPr/>
        </p:nvSpPr>
        <p:spPr bwMode="auto">
          <a:xfrm>
            <a:off x="6905625" y="2754313"/>
            <a:ext cx="92075" cy="111125"/>
          </a:xfrm>
          <a:custGeom>
            <a:avLst/>
            <a:gdLst>
              <a:gd name="T0" fmla="*/ 2147483647 w 58"/>
              <a:gd name="T1" fmla="*/ 2147483647 h 70"/>
              <a:gd name="T2" fmla="*/ 0 w 58"/>
              <a:gd name="T3" fmla="*/ 0 h 70"/>
              <a:gd name="T4" fmla="*/ 2147483647 w 58"/>
              <a:gd name="T5" fmla="*/ 2147483647 h 70"/>
              <a:gd name="T6" fmla="*/ 2147483647 w 58"/>
              <a:gd name="T7" fmla="*/ 0 h 70"/>
              <a:gd name="T8" fmla="*/ 2147483647 w 58"/>
              <a:gd name="T9" fmla="*/ 2147483647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70"/>
              <a:gd name="T17" fmla="*/ 58 w 58"/>
              <a:gd name="T18" fmla="*/ 70 h 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70">
                <a:moveTo>
                  <a:pt x="28" y="70"/>
                </a:moveTo>
                <a:lnTo>
                  <a:pt x="0" y="0"/>
                </a:lnTo>
                <a:lnTo>
                  <a:pt x="28" y="16"/>
                </a:lnTo>
                <a:lnTo>
                  <a:pt x="58" y="0"/>
                </a:lnTo>
                <a:lnTo>
                  <a:pt x="28" y="70"/>
                </a:lnTo>
                <a:close/>
              </a:path>
            </a:pathLst>
          </a:custGeom>
          <a:solidFill>
            <a:srgbClr val="ED1C24"/>
          </a:solidFill>
          <a:ln w="3175">
            <a:solidFill>
              <a:srgbClr val="ED1C2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3" name="Freeform 90"/>
          <p:cNvSpPr>
            <a:spLocks/>
          </p:cNvSpPr>
          <p:nvPr/>
        </p:nvSpPr>
        <p:spPr bwMode="auto">
          <a:xfrm>
            <a:off x="6931025" y="4360863"/>
            <a:ext cx="92075" cy="111125"/>
          </a:xfrm>
          <a:custGeom>
            <a:avLst/>
            <a:gdLst>
              <a:gd name="T0" fmla="*/ 2147483647 w 58"/>
              <a:gd name="T1" fmla="*/ 2147483647 h 70"/>
              <a:gd name="T2" fmla="*/ 0 w 58"/>
              <a:gd name="T3" fmla="*/ 0 h 70"/>
              <a:gd name="T4" fmla="*/ 2147483647 w 58"/>
              <a:gd name="T5" fmla="*/ 2147483647 h 70"/>
              <a:gd name="T6" fmla="*/ 2147483647 w 58"/>
              <a:gd name="T7" fmla="*/ 0 h 70"/>
              <a:gd name="T8" fmla="*/ 2147483647 w 58"/>
              <a:gd name="T9" fmla="*/ 2147483647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70"/>
              <a:gd name="T17" fmla="*/ 58 w 58"/>
              <a:gd name="T18" fmla="*/ 70 h 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70">
                <a:moveTo>
                  <a:pt x="30" y="70"/>
                </a:moveTo>
                <a:lnTo>
                  <a:pt x="0" y="0"/>
                </a:lnTo>
                <a:lnTo>
                  <a:pt x="30" y="16"/>
                </a:lnTo>
                <a:lnTo>
                  <a:pt x="58" y="0"/>
                </a:lnTo>
                <a:lnTo>
                  <a:pt x="30" y="70"/>
                </a:lnTo>
                <a:close/>
              </a:path>
            </a:pathLst>
          </a:custGeom>
          <a:solidFill>
            <a:srgbClr val="ED1C24"/>
          </a:solidFill>
          <a:ln w="3175">
            <a:solidFill>
              <a:srgbClr val="F37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4" name="Freeform 91"/>
          <p:cNvSpPr>
            <a:spLocks/>
          </p:cNvSpPr>
          <p:nvPr/>
        </p:nvSpPr>
        <p:spPr bwMode="auto">
          <a:xfrm>
            <a:off x="7226300" y="4789488"/>
            <a:ext cx="114300" cy="92075"/>
          </a:xfrm>
          <a:custGeom>
            <a:avLst/>
            <a:gdLst>
              <a:gd name="T0" fmla="*/ 2147483647 w 72"/>
              <a:gd name="T1" fmla="*/ 2147483647 h 58"/>
              <a:gd name="T2" fmla="*/ 0 w 72"/>
              <a:gd name="T3" fmla="*/ 2147483647 h 58"/>
              <a:gd name="T4" fmla="*/ 2147483647 w 72"/>
              <a:gd name="T5" fmla="*/ 2147483647 h 58"/>
              <a:gd name="T6" fmla="*/ 0 w 72"/>
              <a:gd name="T7" fmla="*/ 0 h 58"/>
              <a:gd name="T8" fmla="*/ 2147483647 w 72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58"/>
              <a:gd name="T17" fmla="*/ 72 w 72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58">
                <a:moveTo>
                  <a:pt x="72" y="30"/>
                </a:moveTo>
                <a:lnTo>
                  <a:pt x="0" y="58"/>
                </a:lnTo>
                <a:lnTo>
                  <a:pt x="18" y="30"/>
                </a:lnTo>
                <a:lnTo>
                  <a:pt x="0" y="0"/>
                </a:lnTo>
                <a:lnTo>
                  <a:pt x="72" y="30"/>
                </a:lnTo>
                <a:close/>
              </a:path>
            </a:pathLst>
          </a:custGeom>
          <a:solidFill>
            <a:srgbClr val="ED1C24"/>
          </a:solidFill>
          <a:ln w="3175">
            <a:solidFill>
              <a:srgbClr val="F37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95" name="Freeform 92"/>
          <p:cNvSpPr>
            <a:spLocks/>
          </p:cNvSpPr>
          <p:nvPr/>
        </p:nvSpPr>
        <p:spPr bwMode="auto">
          <a:xfrm>
            <a:off x="6950075" y="2344738"/>
            <a:ext cx="123825" cy="441325"/>
          </a:xfrm>
          <a:custGeom>
            <a:avLst/>
            <a:gdLst>
              <a:gd name="T0" fmla="*/ 0 w 78"/>
              <a:gd name="T1" fmla="*/ 0 h 278"/>
              <a:gd name="T2" fmla="*/ 0 w 78"/>
              <a:gd name="T3" fmla="*/ 2147483647 h 278"/>
              <a:gd name="T4" fmla="*/ 0 w 78"/>
              <a:gd name="T5" fmla="*/ 2147483647 h 278"/>
              <a:gd name="T6" fmla="*/ 0 w 78"/>
              <a:gd name="T7" fmla="*/ 2147483647 h 278"/>
              <a:gd name="T8" fmla="*/ 0 w 78"/>
              <a:gd name="T9" fmla="*/ 2147483647 h 278"/>
              <a:gd name="T10" fmla="*/ 0 w 78"/>
              <a:gd name="T11" fmla="*/ 2147483647 h 278"/>
              <a:gd name="T12" fmla="*/ 2147483647 w 78"/>
              <a:gd name="T13" fmla="*/ 2147483647 h 278"/>
              <a:gd name="T14" fmla="*/ 2147483647 w 78"/>
              <a:gd name="T15" fmla="*/ 2147483647 h 278"/>
              <a:gd name="T16" fmla="*/ 2147483647 w 78"/>
              <a:gd name="T17" fmla="*/ 2147483647 h 278"/>
              <a:gd name="T18" fmla="*/ 2147483647 w 78"/>
              <a:gd name="T19" fmla="*/ 2147483647 h 278"/>
              <a:gd name="T20" fmla="*/ 2147483647 w 78"/>
              <a:gd name="T21" fmla="*/ 2147483647 h 278"/>
              <a:gd name="T22" fmla="*/ 2147483647 w 78"/>
              <a:gd name="T23" fmla="*/ 2147483647 h 278"/>
              <a:gd name="T24" fmla="*/ 2147483647 w 78"/>
              <a:gd name="T25" fmla="*/ 2147483647 h 278"/>
              <a:gd name="T26" fmla="*/ 2147483647 w 78"/>
              <a:gd name="T27" fmla="*/ 2147483647 h 278"/>
              <a:gd name="T28" fmla="*/ 2147483647 w 78"/>
              <a:gd name="T29" fmla="*/ 2147483647 h 278"/>
              <a:gd name="T30" fmla="*/ 2147483647 w 78"/>
              <a:gd name="T31" fmla="*/ 2147483647 h 278"/>
              <a:gd name="T32" fmla="*/ 2147483647 w 78"/>
              <a:gd name="T33" fmla="*/ 2147483647 h 278"/>
              <a:gd name="T34" fmla="*/ 2147483647 w 78"/>
              <a:gd name="T35" fmla="*/ 2147483647 h 278"/>
              <a:gd name="T36" fmla="*/ 2147483647 w 78"/>
              <a:gd name="T37" fmla="*/ 2147483647 h 278"/>
              <a:gd name="T38" fmla="*/ 2147483647 w 78"/>
              <a:gd name="T39" fmla="*/ 2147483647 h 278"/>
              <a:gd name="T40" fmla="*/ 2147483647 w 78"/>
              <a:gd name="T41" fmla="*/ 2147483647 h 278"/>
              <a:gd name="T42" fmla="*/ 2147483647 w 78"/>
              <a:gd name="T43" fmla="*/ 2147483647 h 278"/>
              <a:gd name="T44" fmla="*/ 2147483647 w 78"/>
              <a:gd name="T45" fmla="*/ 2147483647 h 278"/>
              <a:gd name="T46" fmla="*/ 2147483647 w 78"/>
              <a:gd name="T47" fmla="*/ 2147483647 h 278"/>
              <a:gd name="T48" fmla="*/ 2147483647 w 78"/>
              <a:gd name="T49" fmla="*/ 2147483647 h 278"/>
              <a:gd name="T50" fmla="*/ 2147483647 w 78"/>
              <a:gd name="T51" fmla="*/ 2147483647 h 278"/>
              <a:gd name="T52" fmla="*/ 2147483647 w 78"/>
              <a:gd name="T53" fmla="*/ 2147483647 h 278"/>
              <a:gd name="T54" fmla="*/ 2147483647 w 78"/>
              <a:gd name="T55" fmla="*/ 2147483647 h 278"/>
              <a:gd name="T56" fmla="*/ 2147483647 w 78"/>
              <a:gd name="T57" fmla="*/ 2147483647 h 278"/>
              <a:gd name="T58" fmla="*/ 2147483647 w 78"/>
              <a:gd name="T59" fmla="*/ 2147483647 h 278"/>
              <a:gd name="T60" fmla="*/ 2147483647 w 78"/>
              <a:gd name="T61" fmla="*/ 2147483647 h 278"/>
              <a:gd name="T62" fmla="*/ 2147483647 w 78"/>
              <a:gd name="T63" fmla="*/ 2147483647 h 278"/>
              <a:gd name="T64" fmla="*/ 2147483647 w 78"/>
              <a:gd name="T65" fmla="*/ 2147483647 h 278"/>
              <a:gd name="T66" fmla="*/ 2147483647 w 78"/>
              <a:gd name="T67" fmla="*/ 2147483647 h 278"/>
              <a:gd name="T68" fmla="*/ 2147483647 w 78"/>
              <a:gd name="T69" fmla="*/ 2147483647 h 2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8"/>
              <a:gd name="T106" fmla="*/ 0 h 278"/>
              <a:gd name="T107" fmla="*/ 78 w 78"/>
              <a:gd name="T108" fmla="*/ 278 h 27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8" h="278">
                <a:moveTo>
                  <a:pt x="0" y="0"/>
                </a:moveTo>
                <a:lnTo>
                  <a:pt x="0" y="32"/>
                </a:lnTo>
                <a:lnTo>
                  <a:pt x="0" y="48"/>
                </a:lnTo>
                <a:lnTo>
                  <a:pt x="0" y="56"/>
                </a:lnTo>
                <a:lnTo>
                  <a:pt x="0" y="66"/>
                </a:lnTo>
                <a:lnTo>
                  <a:pt x="4" y="74"/>
                </a:lnTo>
                <a:lnTo>
                  <a:pt x="8" y="82"/>
                </a:lnTo>
                <a:lnTo>
                  <a:pt x="18" y="88"/>
                </a:lnTo>
                <a:lnTo>
                  <a:pt x="32" y="90"/>
                </a:lnTo>
                <a:lnTo>
                  <a:pt x="40" y="90"/>
                </a:lnTo>
                <a:lnTo>
                  <a:pt x="48" y="90"/>
                </a:lnTo>
                <a:lnTo>
                  <a:pt x="54" y="94"/>
                </a:lnTo>
                <a:lnTo>
                  <a:pt x="60" y="98"/>
                </a:lnTo>
                <a:lnTo>
                  <a:pt x="66" y="102"/>
                </a:lnTo>
                <a:lnTo>
                  <a:pt x="70" y="108"/>
                </a:lnTo>
                <a:lnTo>
                  <a:pt x="76" y="122"/>
                </a:lnTo>
                <a:lnTo>
                  <a:pt x="78" y="130"/>
                </a:lnTo>
                <a:lnTo>
                  <a:pt x="78" y="138"/>
                </a:lnTo>
                <a:lnTo>
                  <a:pt x="76" y="146"/>
                </a:lnTo>
                <a:lnTo>
                  <a:pt x="74" y="154"/>
                </a:lnTo>
                <a:lnTo>
                  <a:pt x="70" y="160"/>
                </a:lnTo>
                <a:lnTo>
                  <a:pt x="64" y="166"/>
                </a:lnTo>
                <a:lnTo>
                  <a:pt x="56" y="172"/>
                </a:lnTo>
                <a:lnTo>
                  <a:pt x="48" y="176"/>
                </a:lnTo>
                <a:lnTo>
                  <a:pt x="40" y="178"/>
                </a:lnTo>
                <a:lnTo>
                  <a:pt x="34" y="180"/>
                </a:lnTo>
                <a:lnTo>
                  <a:pt x="26" y="186"/>
                </a:lnTo>
                <a:lnTo>
                  <a:pt x="18" y="196"/>
                </a:lnTo>
                <a:lnTo>
                  <a:pt x="10" y="208"/>
                </a:lnTo>
                <a:lnTo>
                  <a:pt x="6" y="228"/>
                </a:lnTo>
                <a:lnTo>
                  <a:pt x="6" y="254"/>
                </a:lnTo>
                <a:lnTo>
                  <a:pt x="6" y="278"/>
                </a:lnTo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96" name="Freeform 93"/>
          <p:cNvSpPr>
            <a:spLocks/>
          </p:cNvSpPr>
          <p:nvPr/>
        </p:nvSpPr>
        <p:spPr bwMode="auto">
          <a:xfrm>
            <a:off x="6950075" y="2344738"/>
            <a:ext cx="123825" cy="441325"/>
          </a:xfrm>
          <a:custGeom>
            <a:avLst/>
            <a:gdLst>
              <a:gd name="T0" fmla="*/ 0 w 78"/>
              <a:gd name="T1" fmla="*/ 0 h 278"/>
              <a:gd name="T2" fmla="*/ 0 w 78"/>
              <a:gd name="T3" fmla="*/ 2147483647 h 278"/>
              <a:gd name="T4" fmla="*/ 0 w 78"/>
              <a:gd name="T5" fmla="*/ 2147483647 h 278"/>
              <a:gd name="T6" fmla="*/ 0 w 78"/>
              <a:gd name="T7" fmla="*/ 2147483647 h 278"/>
              <a:gd name="T8" fmla="*/ 0 w 78"/>
              <a:gd name="T9" fmla="*/ 2147483647 h 278"/>
              <a:gd name="T10" fmla="*/ 0 w 78"/>
              <a:gd name="T11" fmla="*/ 2147483647 h 278"/>
              <a:gd name="T12" fmla="*/ 2147483647 w 78"/>
              <a:gd name="T13" fmla="*/ 2147483647 h 278"/>
              <a:gd name="T14" fmla="*/ 2147483647 w 78"/>
              <a:gd name="T15" fmla="*/ 2147483647 h 278"/>
              <a:gd name="T16" fmla="*/ 2147483647 w 78"/>
              <a:gd name="T17" fmla="*/ 2147483647 h 278"/>
              <a:gd name="T18" fmla="*/ 2147483647 w 78"/>
              <a:gd name="T19" fmla="*/ 2147483647 h 278"/>
              <a:gd name="T20" fmla="*/ 2147483647 w 78"/>
              <a:gd name="T21" fmla="*/ 2147483647 h 278"/>
              <a:gd name="T22" fmla="*/ 2147483647 w 78"/>
              <a:gd name="T23" fmla="*/ 2147483647 h 278"/>
              <a:gd name="T24" fmla="*/ 2147483647 w 78"/>
              <a:gd name="T25" fmla="*/ 2147483647 h 278"/>
              <a:gd name="T26" fmla="*/ 2147483647 w 78"/>
              <a:gd name="T27" fmla="*/ 2147483647 h 278"/>
              <a:gd name="T28" fmla="*/ 2147483647 w 78"/>
              <a:gd name="T29" fmla="*/ 2147483647 h 278"/>
              <a:gd name="T30" fmla="*/ 2147483647 w 78"/>
              <a:gd name="T31" fmla="*/ 2147483647 h 278"/>
              <a:gd name="T32" fmla="*/ 2147483647 w 78"/>
              <a:gd name="T33" fmla="*/ 2147483647 h 278"/>
              <a:gd name="T34" fmla="*/ 2147483647 w 78"/>
              <a:gd name="T35" fmla="*/ 2147483647 h 278"/>
              <a:gd name="T36" fmla="*/ 2147483647 w 78"/>
              <a:gd name="T37" fmla="*/ 2147483647 h 278"/>
              <a:gd name="T38" fmla="*/ 2147483647 w 78"/>
              <a:gd name="T39" fmla="*/ 2147483647 h 278"/>
              <a:gd name="T40" fmla="*/ 2147483647 w 78"/>
              <a:gd name="T41" fmla="*/ 2147483647 h 278"/>
              <a:gd name="T42" fmla="*/ 2147483647 w 78"/>
              <a:gd name="T43" fmla="*/ 2147483647 h 278"/>
              <a:gd name="T44" fmla="*/ 2147483647 w 78"/>
              <a:gd name="T45" fmla="*/ 2147483647 h 278"/>
              <a:gd name="T46" fmla="*/ 2147483647 w 78"/>
              <a:gd name="T47" fmla="*/ 2147483647 h 278"/>
              <a:gd name="T48" fmla="*/ 2147483647 w 78"/>
              <a:gd name="T49" fmla="*/ 2147483647 h 278"/>
              <a:gd name="T50" fmla="*/ 2147483647 w 78"/>
              <a:gd name="T51" fmla="*/ 2147483647 h 278"/>
              <a:gd name="T52" fmla="*/ 2147483647 w 78"/>
              <a:gd name="T53" fmla="*/ 2147483647 h 278"/>
              <a:gd name="T54" fmla="*/ 2147483647 w 78"/>
              <a:gd name="T55" fmla="*/ 2147483647 h 278"/>
              <a:gd name="T56" fmla="*/ 2147483647 w 78"/>
              <a:gd name="T57" fmla="*/ 2147483647 h 278"/>
              <a:gd name="T58" fmla="*/ 2147483647 w 78"/>
              <a:gd name="T59" fmla="*/ 2147483647 h 278"/>
              <a:gd name="T60" fmla="*/ 2147483647 w 78"/>
              <a:gd name="T61" fmla="*/ 2147483647 h 278"/>
              <a:gd name="T62" fmla="*/ 2147483647 w 78"/>
              <a:gd name="T63" fmla="*/ 2147483647 h 278"/>
              <a:gd name="T64" fmla="*/ 2147483647 w 78"/>
              <a:gd name="T65" fmla="*/ 2147483647 h 278"/>
              <a:gd name="T66" fmla="*/ 2147483647 w 78"/>
              <a:gd name="T67" fmla="*/ 2147483647 h 278"/>
              <a:gd name="T68" fmla="*/ 2147483647 w 78"/>
              <a:gd name="T69" fmla="*/ 2147483647 h 2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8"/>
              <a:gd name="T106" fmla="*/ 0 h 278"/>
              <a:gd name="T107" fmla="*/ 78 w 78"/>
              <a:gd name="T108" fmla="*/ 278 h 27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8" h="278">
                <a:moveTo>
                  <a:pt x="0" y="0"/>
                </a:moveTo>
                <a:lnTo>
                  <a:pt x="0" y="32"/>
                </a:lnTo>
                <a:lnTo>
                  <a:pt x="0" y="48"/>
                </a:lnTo>
                <a:lnTo>
                  <a:pt x="0" y="56"/>
                </a:lnTo>
                <a:lnTo>
                  <a:pt x="0" y="66"/>
                </a:lnTo>
                <a:lnTo>
                  <a:pt x="4" y="74"/>
                </a:lnTo>
                <a:lnTo>
                  <a:pt x="8" y="82"/>
                </a:lnTo>
                <a:lnTo>
                  <a:pt x="18" y="88"/>
                </a:lnTo>
                <a:lnTo>
                  <a:pt x="32" y="90"/>
                </a:lnTo>
                <a:lnTo>
                  <a:pt x="40" y="90"/>
                </a:lnTo>
                <a:lnTo>
                  <a:pt x="48" y="90"/>
                </a:lnTo>
                <a:lnTo>
                  <a:pt x="54" y="94"/>
                </a:lnTo>
                <a:lnTo>
                  <a:pt x="60" y="98"/>
                </a:lnTo>
                <a:lnTo>
                  <a:pt x="66" y="102"/>
                </a:lnTo>
                <a:lnTo>
                  <a:pt x="70" y="108"/>
                </a:lnTo>
                <a:lnTo>
                  <a:pt x="76" y="122"/>
                </a:lnTo>
                <a:lnTo>
                  <a:pt x="78" y="130"/>
                </a:lnTo>
                <a:lnTo>
                  <a:pt x="78" y="138"/>
                </a:lnTo>
                <a:lnTo>
                  <a:pt x="76" y="146"/>
                </a:lnTo>
                <a:lnTo>
                  <a:pt x="74" y="154"/>
                </a:lnTo>
                <a:lnTo>
                  <a:pt x="70" y="160"/>
                </a:lnTo>
                <a:lnTo>
                  <a:pt x="64" y="166"/>
                </a:lnTo>
                <a:lnTo>
                  <a:pt x="56" y="172"/>
                </a:lnTo>
                <a:lnTo>
                  <a:pt x="48" y="176"/>
                </a:lnTo>
                <a:lnTo>
                  <a:pt x="40" y="178"/>
                </a:lnTo>
                <a:lnTo>
                  <a:pt x="34" y="180"/>
                </a:lnTo>
                <a:lnTo>
                  <a:pt x="26" y="186"/>
                </a:lnTo>
                <a:lnTo>
                  <a:pt x="18" y="196"/>
                </a:lnTo>
                <a:lnTo>
                  <a:pt x="10" y="208"/>
                </a:lnTo>
                <a:lnTo>
                  <a:pt x="6" y="228"/>
                </a:lnTo>
                <a:lnTo>
                  <a:pt x="6" y="254"/>
                </a:lnTo>
                <a:lnTo>
                  <a:pt x="6" y="278"/>
                </a:lnTo>
              </a:path>
            </a:pathLst>
          </a:custGeom>
          <a:noFill/>
          <a:ln w="28575">
            <a:solidFill>
              <a:srgbClr val="ED1C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97" name="Freeform 94"/>
          <p:cNvSpPr>
            <a:spLocks/>
          </p:cNvSpPr>
          <p:nvPr/>
        </p:nvSpPr>
        <p:spPr bwMode="auto">
          <a:xfrm>
            <a:off x="6943725" y="3963988"/>
            <a:ext cx="82550" cy="428625"/>
          </a:xfrm>
          <a:custGeom>
            <a:avLst/>
            <a:gdLst>
              <a:gd name="T0" fmla="*/ 2147483647 w 52"/>
              <a:gd name="T1" fmla="*/ 2147483647 h 270"/>
              <a:gd name="T2" fmla="*/ 2147483647 w 52"/>
              <a:gd name="T3" fmla="*/ 2147483647 h 270"/>
              <a:gd name="T4" fmla="*/ 2147483647 w 52"/>
              <a:gd name="T5" fmla="*/ 2147483647 h 270"/>
              <a:gd name="T6" fmla="*/ 2147483647 w 52"/>
              <a:gd name="T7" fmla="*/ 2147483647 h 270"/>
              <a:gd name="T8" fmla="*/ 2147483647 w 52"/>
              <a:gd name="T9" fmla="*/ 2147483647 h 270"/>
              <a:gd name="T10" fmla="*/ 2147483647 w 52"/>
              <a:gd name="T11" fmla="*/ 2147483647 h 270"/>
              <a:gd name="T12" fmla="*/ 2147483647 w 52"/>
              <a:gd name="T13" fmla="*/ 2147483647 h 270"/>
              <a:gd name="T14" fmla="*/ 2147483647 w 52"/>
              <a:gd name="T15" fmla="*/ 2147483647 h 270"/>
              <a:gd name="T16" fmla="*/ 2147483647 w 52"/>
              <a:gd name="T17" fmla="*/ 2147483647 h 270"/>
              <a:gd name="T18" fmla="*/ 2147483647 w 52"/>
              <a:gd name="T19" fmla="*/ 2147483647 h 270"/>
              <a:gd name="T20" fmla="*/ 2147483647 w 52"/>
              <a:gd name="T21" fmla="*/ 2147483647 h 270"/>
              <a:gd name="T22" fmla="*/ 2147483647 w 52"/>
              <a:gd name="T23" fmla="*/ 2147483647 h 270"/>
              <a:gd name="T24" fmla="*/ 2147483647 w 52"/>
              <a:gd name="T25" fmla="*/ 2147483647 h 270"/>
              <a:gd name="T26" fmla="*/ 2147483647 w 52"/>
              <a:gd name="T27" fmla="*/ 2147483647 h 270"/>
              <a:gd name="T28" fmla="*/ 2147483647 w 52"/>
              <a:gd name="T29" fmla="*/ 2147483647 h 270"/>
              <a:gd name="T30" fmla="*/ 2147483647 w 52"/>
              <a:gd name="T31" fmla="*/ 2147483647 h 270"/>
              <a:gd name="T32" fmla="*/ 2147483647 w 52"/>
              <a:gd name="T33" fmla="*/ 2147483647 h 270"/>
              <a:gd name="T34" fmla="*/ 2147483647 w 52"/>
              <a:gd name="T35" fmla="*/ 2147483647 h 270"/>
              <a:gd name="T36" fmla="*/ 2147483647 w 52"/>
              <a:gd name="T37" fmla="*/ 2147483647 h 270"/>
              <a:gd name="T38" fmla="*/ 2147483647 w 52"/>
              <a:gd name="T39" fmla="*/ 2147483647 h 270"/>
              <a:gd name="T40" fmla="*/ 2147483647 w 52"/>
              <a:gd name="T41" fmla="*/ 2147483647 h 270"/>
              <a:gd name="T42" fmla="*/ 2147483647 w 52"/>
              <a:gd name="T43" fmla="*/ 2147483647 h 270"/>
              <a:gd name="T44" fmla="*/ 2147483647 w 52"/>
              <a:gd name="T45" fmla="*/ 2147483647 h 270"/>
              <a:gd name="T46" fmla="*/ 2147483647 w 52"/>
              <a:gd name="T47" fmla="*/ 2147483647 h 270"/>
              <a:gd name="T48" fmla="*/ 2147483647 w 52"/>
              <a:gd name="T49" fmla="*/ 2147483647 h 270"/>
              <a:gd name="T50" fmla="*/ 0 w 52"/>
              <a:gd name="T51" fmla="*/ 2147483647 h 270"/>
              <a:gd name="T52" fmla="*/ 0 w 52"/>
              <a:gd name="T53" fmla="*/ 2147483647 h 270"/>
              <a:gd name="T54" fmla="*/ 0 w 52"/>
              <a:gd name="T55" fmla="*/ 0 h 27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2"/>
              <a:gd name="T85" fmla="*/ 0 h 270"/>
              <a:gd name="T86" fmla="*/ 52 w 52"/>
              <a:gd name="T87" fmla="*/ 270 h 27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2" h="270">
                <a:moveTo>
                  <a:pt x="26" y="270"/>
                </a:moveTo>
                <a:lnTo>
                  <a:pt x="26" y="246"/>
                </a:lnTo>
                <a:lnTo>
                  <a:pt x="26" y="230"/>
                </a:lnTo>
                <a:lnTo>
                  <a:pt x="28" y="216"/>
                </a:lnTo>
                <a:lnTo>
                  <a:pt x="30" y="206"/>
                </a:lnTo>
                <a:lnTo>
                  <a:pt x="32" y="200"/>
                </a:lnTo>
                <a:lnTo>
                  <a:pt x="38" y="190"/>
                </a:lnTo>
                <a:lnTo>
                  <a:pt x="40" y="188"/>
                </a:lnTo>
                <a:lnTo>
                  <a:pt x="44" y="182"/>
                </a:lnTo>
                <a:lnTo>
                  <a:pt x="48" y="174"/>
                </a:lnTo>
                <a:lnTo>
                  <a:pt x="52" y="162"/>
                </a:lnTo>
                <a:lnTo>
                  <a:pt x="52" y="150"/>
                </a:lnTo>
                <a:lnTo>
                  <a:pt x="50" y="138"/>
                </a:lnTo>
                <a:lnTo>
                  <a:pt x="46" y="128"/>
                </a:lnTo>
                <a:lnTo>
                  <a:pt x="38" y="120"/>
                </a:lnTo>
                <a:lnTo>
                  <a:pt x="34" y="116"/>
                </a:lnTo>
                <a:lnTo>
                  <a:pt x="26" y="114"/>
                </a:lnTo>
                <a:lnTo>
                  <a:pt x="22" y="112"/>
                </a:lnTo>
                <a:lnTo>
                  <a:pt x="16" y="110"/>
                </a:lnTo>
                <a:lnTo>
                  <a:pt x="10" y="104"/>
                </a:lnTo>
                <a:lnTo>
                  <a:pt x="6" y="98"/>
                </a:lnTo>
                <a:lnTo>
                  <a:pt x="2" y="90"/>
                </a:lnTo>
                <a:lnTo>
                  <a:pt x="0" y="78"/>
                </a:lnTo>
                <a:lnTo>
                  <a:pt x="0" y="64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98" name="Freeform 95"/>
          <p:cNvSpPr>
            <a:spLocks/>
          </p:cNvSpPr>
          <p:nvPr/>
        </p:nvSpPr>
        <p:spPr bwMode="auto">
          <a:xfrm>
            <a:off x="7023100" y="4646613"/>
            <a:ext cx="244475" cy="190500"/>
          </a:xfrm>
          <a:custGeom>
            <a:avLst/>
            <a:gdLst>
              <a:gd name="T0" fmla="*/ 2147483647 w 154"/>
              <a:gd name="T1" fmla="*/ 2147483647 h 120"/>
              <a:gd name="T2" fmla="*/ 2147483647 w 154"/>
              <a:gd name="T3" fmla="*/ 2147483647 h 120"/>
              <a:gd name="T4" fmla="*/ 2147483647 w 154"/>
              <a:gd name="T5" fmla="*/ 2147483647 h 120"/>
              <a:gd name="T6" fmla="*/ 2147483647 w 154"/>
              <a:gd name="T7" fmla="*/ 2147483647 h 120"/>
              <a:gd name="T8" fmla="*/ 2147483647 w 154"/>
              <a:gd name="T9" fmla="*/ 2147483647 h 120"/>
              <a:gd name="T10" fmla="*/ 2147483647 w 154"/>
              <a:gd name="T11" fmla="*/ 2147483647 h 120"/>
              <a:gd name="T12" fmla="*/ 2147483647 w 154"/>
              <a:gd name="T13" fmla="*/ 2147483647 h 120"/>
              <a:gd name="T14" fmla="*/ 2147483647 w 154"/>
              <a:gd name="T15" fmla="*/ 2147483647 h 120"/>
              <a:gd name="T16" fmla="*/ 0 w 154"/>
              <a:gd name="T17" fmla="*/ 2147483647 h 120"/>
              <a:gd name="T18" fmla="*/ 0 w 154"/>
              <a:gd name="T19" fmla="*/ 2147483647 h 120"/>
              <a:gd name="T20" fmla="*/ 0 w 154"/>
              <a:gd name="T21" fmla="*/ 0 h 1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4"/>
              <a:gd name="T34" fmla="*/ 0 h 120"/>
              <a:gd name="T35" fmla="*/ 154 w 154"/>
              <a:gd name="T36" fmla="*/ 120 h 1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4" h="120">
                <a:moveTo>
                  <a:pt x="154" y="120"/>
                </a:moveTo>
                <a:lnTo>
                  <a:pt x="34" y="120"/>
                </a:lnTo>
                <a:lnTo>
                  <a:pt x="28" y="120"/>
                </a:lnTo>
                <a:lnTo>
                  <a:pt x="22" y="120"/>
                </a:lnTo>
                <a:lnTo>
                  <a:pt x="16" y="118"/>
                </a:lnTo>
                <a:lnTo>
                  <a:pt x="10" y="116"/>
                </a:lnTo>
                <a:lnTo>
                  <a:pt x="4" y="110"/>
                </a:lnTo>
                <a:lnTo>
                  <a:pt x="0" y="102"/>
                </a:lnTo>
                <a:lnTo>
                  <a:pt x="0" y="9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99" name="Freeform 96"/>
          <p:cNvSpPr>
            <a:spLocks/>
          </p:cNvSpPr>
          <p:nvPr/>
        </p:nvSpPr>
        <p:spPr bwMode="auto">
          <a:xfrm>
            <a:off x="6943725" y="3963988"/>
            <a:ext cx="82550" cy="428625"/>
          </a:xfrm>
          <a:custGeom>
            <a:avLst/>
            <a:gdLst>
              <a:gd name="T0" fmla="*/ 2147483647 w 52"/>
              <a:gd name="T1" fmla="*/ 2147483647 h 270"/>
              <a:gd name="T2" fmla="*/ 2147483647 w 52"/>
              <a:gd name="T3" fmla="*/ 2147483647 h 270"/>
              <a:gd name="T4" fmla="*/ 2147483647 w 52"/>
              <a:gd name="T5" fmla="*/ 2147483647 h 270"/>
              <a:gd name="T6" fmla="*/ 2147483647 w 52"/>
              <a:gd name="T7" fmla="*/ 2147483647 h 270"/>
              <a:gd name="T8" fmla="*/ 2147483647 w 52"/>
              <a:gd name="T9" fmla="*/ 2147483647 h 270"/>
              <a:gd name="T10" fmla="*/ 2147483647 w 52"/>
              <a:gd name="T11" fmla="*/ 2147483647 h 270"/>
              <a:gd name="T12" fmla="*/ 2147483647 w 52"/>
              <a:gd name="T13" fmla="*/ 2147483647 h 270"/>
              <a:gd name="T14" fmla="*/ 2147483647 w 52"/>
              <a:gd name="T15" fmla="*/ 2147483647 h 270"/>
              <a:gd name="T16" fmla="*/ 2147483647 w 52"/>
              <a:gd name="T17" fmla="*/ 2147483647 h 270"/>
              <a:gd name="T18" fmla="*/ 2147483647 w 52"/>
              <a:gd name="T19" fmla="*/ 2147483647 h 270"/>
              <a:gd name="T20" fmla="*/ 2147483647 w 52"/>
              <a:gd name="T21" fmla="*/ 2147483647 h 270"/>
              <a:gd name="T22" fmla="*/ 2147483647 w 52"/>
              <a:gd name="T23" fmla="*/ 2147483647 h 270"/>
              <a:gd name="T24" fmla="*/ 2147483647 w 52"/>
              <a:gd name="T25" fmla="*/ 2147483647 h 270"/>
              <a:gd name="T26" fmla="*/ 2147483647 w 52"/>
              <a:gd name="T27" fmla="*/ 2147483647 h 270"/>
              <a:gd name="T28" fmla="*/ 2147483647 w 52"/>
              <a:gd name="T29" fmla="*/ 2147483647 h 270"/>
              <a:gd name="T30" fmla="*/ 2147483647 w 52"/>
              <a:gd name="T31" fmla="*/ 2147483647 h 270"/>
              <a:gd name="T32" fmla="*/ 2147483647 w 52"/>
              <a:gd name="T33" fmla="*/ 2147483647 h 270"/>
              <a:gd name="T34" fmla="*/ 2147483647 w 52"/>
              <a:gd name="T35" fmla="*/ 2147483647 h 270"/>
              <a:gd name="T36" fmla="*/ 2147483647 w 52"/>
              <a:gd name="T37" fmla="*/ 2147483647 h 270"/>
              <a:gd name="T38" fmla="*/ 2147483647 w 52"/>
              <a:gd name="T39" fmla="*/ 2147483647 h 270"/>
              <a:gd name="T40" fmla="*/ 2147483647 w 52"/>
              <a:gd name="T41" fmla="*/ 2147483647 h 270"/>
              <a:gd name="T42" fmla="*/ 2147483647 w 52"/>
              <a:gd name="T43" fmla="*/ 2147483647 h 270"/>
              <a:gd name="T44" fmla="*/ 2147483647 w 52"/>
              <a:gd name="T45" fmla="*/ 2147483647 h 270"/>
              <a:gd name="T46" fmla="*/ 2147483647 w 52"/>
              <a:gd name="T47" fmla="*/ 2147483647 h 270"/>
              <a:gd name="T48" fmla="*/ 2147483647 w 52"/>
              <a:gd name="T49" fmla="*/ 2147483647 h 270"/>
              <a:gd name="T50" fmla="*/ 0 w 52"/>
              <a:gd name="T51" fmla="*/ 2147483647 h 270"/>
              <a:gd name="T52" fmla="*/ 0 w 52"/>
              <a:gd name="T53" fmla="*/ 2147483647 h 270"/>
              <a:gd name="T54" fmla="*/ 0 w 52"/>
              <a:gd name="T55" fmla="*/ 0 h 27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2"/>
              <a:gd name="T85" fmla="*/ 0 h 270"/>
              <a:gd name="T86" fmla="*/ 52 w 52"/>
              <a:gd name="T87" fmla="*/ 270 h 27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2" h="270">
                <a:moveTo>
                  <a:pt x="26" y="270"/>
                </a:moveTo>
                <a:lnTo>
                  <a:pt x="26" y="246"/>
                </a:lnTo>
                <a:lnTo>
                  <a:pt x="26" y="230"/>
                </a:lnTo>
                <a:lnTo>
                  <a:pt x="28" y="216"/>
                </a:lnTo>
                <a:lnTo>
                  <a:pt x="30" y="206"/>
                </a:lnTo>
                <a:lnTo>
                  <a:pt x="32" y="200"/>
                </a:lnTo>
                <a:lnTo>
                  <a:pt x="38" y="190"/>
                </a:lnTo>
                <a:lnTo>
                  <a:pt x="40" y="188"/>
                </a:lnTo>
                <a:lnTo>
                  <a:pt x="44" y="182"/>
                </a:lnTo>
                <a:lnTo>
                  <a:pt x="48" y="174"/>
                </a:lnTo>
                <a:lnTo>
                  <a:pt x="52" y="162"/>
                </a:lnTo>
                <a:lnTo>
                  <a:pt x="52" y="150"/>
                </a:lnTo>
                <a:lnTo>
                  <a:pt x="50" y="138"/>
                </a:lnTo>
                <a:lnTo>
                  <a:pt x="46" y="128"/>
                </a:lnTo>
                <a:lnTo>
                  <a:pt x="38" y="120"/>
                </a:lnTo>
                <a:lnTo>
                  <a:pt x="34" y="116"/>
                </a:lnTo>
                <a:lnTo>
                  <a:pt x="26" y="114"/>
                </a:lnTo>
                <a:lnTo>
                  <a:pt x="22" y="112"/>
                </a:lnTo>
                <a:lnTo>
                  <a:pt x="16" y="110"/>
                </a:lnTo>
                <a:lnTo>
                  <a:pt x="10" y="104"/>
                </a:lnTo>
                <a:lnTo>
                  <a:pt x="6" y="98"/>
                </a:lnTo>
                <a:lnTo>
                  <a:pt x="2" y="90"/>
                </a:lnTo>
                <a:lnTo>
                  <a:pt x="0" y="78"/>
                </a:lnTo>
                <a:lnTo>
                  <a:pt x="0" y="6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ED1C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00" name="Freeform 97"/>
          <p:cNvSpPr>
            <a:spLocks/>
          </p:cNvSpPr>
          <p:nvPr/>
        </p:nvSpPr>
        <p:spPr bwMode="auto">
          <a:xfrm>
            <a:off x="7023100" y="4646613"/>
            <a:ext cx="244475" cy="190500"/>
          </a:xfrm>
          <a:custGeom>
            <a:avLst/>
            <a:gdLst>
              <a:gd name="T0" fmla="*/ 2147483647 w 154"/>
              <a:gd name="T1" fmla="*/ 2147483647 h 120"/>
              <a:gd name="T2" fmla="*/ 2147483647 w 154"/>
              <a:gd name="T3" fmla="*/ 2147483647 h 120"/>
              <a:gd name="T4" fmla="*/ 2147483647 w 154"/>
              <a:gd name="T5" fmla="*/ 2147483647 h 120"/>
              <a:gd name="T6" fmla="*/ 2147483647 w 154"/>
              <a:gd name="T7" fmla="*/ 2147483647 h 120"/>
              <a:gd name="T8" fmla="*/ 2147483647 w 154"/>
              <a:gd name="T9" fmla="*/ 2147483647 h 120"/>
              <a:gd name="T10" fmla="*/ 2147483647 w 154"/>
              <a:gd name="T11" fmla="*/ 2147483647 h 120"/>
              <a:gd name="T12" fmla="*/ 2147483647 w 154"/>
              <a:gd name="T13" fmla="*/ 2147483647 h 120"/>
              <a:gd name="T14" fmla="*/ 2147483647 w 154"/>
              <a:gd name="T15" fmla="*/ 2147483647 h 120"/>
              <a:gd name="T16" fmla="*/ 0 w 154"/>
              <a:gd name="T17" fmla="*/ 2147483647 h 120"/>
              <a:gd name="T18" fmla="*/ 0 w 154"/>
              <a:gd name="T19" fmla="*/ 2147483647 h 120"/>
              <a:gd name="T20" fmla="*/ 0 w 154"/>
              <a:gd name="T21" fmla="*/ 0 h 1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4"/>
              <a:gd name="T34" fmla="*/ 0 h 120"/>
              <a:gd name="T35" fmla="*/ 154 w 154"/>
              <a:gd name="T36" fmla="*/ 120 h 1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4" h="120">
                <a:moveTo>
                  <a:pt x="154" y="120"/>
                </a:moveTo>
                <a:lnTo>
                  <a:pt x="34" y="120"/>
                </a:lnTo>
                <a:lnTo>
                  <a:pt x="28" y="120"/>
                </a:lnTo>
                <a:lnTo>
                  <a:pt x="22" y="120"/>
                </a:lnTo>
                <a:lnTo>
                  <a:pt x="16" y="118"/>
                </a:lnTo>
                <a:lnTo>
                  <a:pt x="10" y="116"/>
                </a:lnTo>
                <a:lnTo>
                  <a:pt x="4" y="110"/>
                </a:lnTo>
                <a:lnTo>
                  <a:pt x="0" y="102"/>
                </a:lnTo>
                <a:lnTo>
                  <a:pt x="0" y="9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ED1C2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01" name="Freeform 98"/>
          <p:cNvSpPr>
            <a:spLocks/>
          </p:cNvSpPr>
          <p:nvPr/>
        </p:nvSpPr>
        <p:spPr bwMode="auto">
          <a:xfrm>
            <a:off x="6661150" y="4830763"/>
            <a:ext cx="111125" cy="92075"/>
          </a:xfrm>
          <a:custGeom>
            <a:avLst/>
            <a:gdLst>
              <a:gd name="T0" fmla="*/ 2147483647 w 70"/>
              <a:gd name="T1" fmla="*/ 2147483647 h 58"/>
              <a:gd name="T2" fmla="*/ 0 w 70"/>
              <a:gd name="T3" fmla="*/ 2147483647 h 58"/>
              <a:gd name="T4" fmla="*/ 2147483647 w 70"/>
              <a:gd name="T5" fmla="*/ 2147483647 h 58"/>
              <a:gd name="T6" fmla="*/ 0 w 70"/>
              <a:gd name="T7" fmla="*/ 0 h 58"/>
              <a:gd name="T8" fmla="*/ 2147483647 w 70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58"/>
              <a:gd name="T17" fmla="*/ 70 w 70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58">
                <a:moveTo>
                  <a:pt x="70" y="28"/>
                </a:moveTo>
                <a:lnTo>
                  <a:pt x="0" y="58"/>
                </a:lnTo>
                <a:lnTo>
                  <a:pt x="16" y="28"/>
                </a:lnTo>
                <a:lnTo>
                  <a:pt x="0" y="0"/>
                </a:lnTo>
                <a:lnTo>
                  <a:pt x="70" y="28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2" name="Freeform 99"/>
          <p:cNvSpPr>
            <a:spLocks/>
          </p:cNvSpPr>
          <p:nvPr/>
        </p:nvSpPr>
        <p:spPr bwMode="auto">
          <a:xfrm>
            <a:off x="6134100" y="2719388"/>
            <a:ext cx="98425" cy="120650"/>
          </a:xfrm>
          <a:custGeom>
            <a:avLst/>
            <a:gdLst>
              <a:gd name="T0" fmla="*/ 2147483647 w 62"/>
              <a:gd name="T1" fmla="*/ 2147483647 h 76"/>
              <a:gd name="T2" fmla="*/ 0 w 62"/>
              <a:gd name="T3" fmla="*/ 2147483647 h 76"/>
              <a:gd name="T4" fmla="*/ 2147483647 w 62"/>
              <a:gd name="T5" fmla="*/ 2147483647 h 76"/>
              <a:gd name="T6" fmla="*/ 2147483647 w 62"/>
              <a:gd name="T7" fmla="*/ 0 h 76"/>
              <a:gd name="T8" fmla="*/ 2147483647 w 62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76"/>
              <a:gd name="T17" fmla="*/ 62 w 62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76">
                <a:moveTo>
                  <a:pt x="62" y="76"/>
                </a:moveTo>
                <a:lnTo>
                  <a:pt x="0" y="32"/>
                </a:lnTo>
                <a:lnTo>
                  <a:pt x="34" y="30"/>
                </a:lnTo>
                <a:lnTo>
                  <a:pt x="50" y="0"/>
                </a:lnTo>
                <a:lnTo>
                  <a:pt x="62" y="76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3" name="Freeform 100"/>
          <p:cNvSpPr>
            <a:spLocks/>
          </p:cNvSpPr>
          <p:nvPr/>
        </p:nvSpPr>
        <p:spPr bwMode="auto">
          <a:xfrm>
            <a:off x="6184900" y="4383088"/>
            <a:ext cx="92075" cy="114300"/>
          </a:xfrm>
          <a:custGeom>
            <a:avLst/>
            <a:gdLst>
              <a:gd name="T0" fmla="*/ 2147483647 w 58"/>
              <a:gd name="T1" fmla="*/ 2147483647 h 72"/>
              <a:gd name="T2" fmla="*/ 2147483647 w 58"/>
              <a:gd name="T3" fmla="*/ 0 h 72"/>
              <a:gd name="T4" fmla="*/ 2147483647 w 58"/>
              <a:gd name="T5" fmla="*/ 2147483647 h 72"/>
              <a:gd name="T6" fmla="*/ 0 w 58"/>
              <a:gd name="T7" fmla="*/ 2147483647 h 72"/>
              <a:gd name="T8" fmla="*/ 2147483647 w 58"/>
              <a:gd name="T9" fmla="*/ 2147483647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72"/>
              <a:gd name="T17" fmla="*/ 58 w 58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72">
                <a:moveTo>
                  <a:pt x="32" y="72"/>
                </a:moveTo>
                <a:lnTo>
                  <a:pt x="58" y="0"/>
                </a:lnTo>
                <a:lnTo>
                  <a:pt x="30" y="18"/>
                </a:lnTo>
                <a:lnTo>
                  <a:pt x="0" y="2"/>
                </a:lnTo>
                <a:lnTo>
                  <a:pt x="32" y="72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4" name="Freeform 101"/>
          <p:cNvSpPr>
            <a:spLocks/>
          </p:cNvSpPr>
          <p:nvPr/>
        </p:nvSpPr>
        <p:spPr bwMode="auto">
          <a:xfrm>
            <a:off x="6248400" y="4052888"/>
            <a:ext cx="120650" cy="88900"/>
          </a:xfrm>
          <a:custGeom>
            <a:avLst/>
            <a:gdLst>
              <a:gd name="T0" fmla="*/ 2147483647 w 76"/>
              <a:gd name="T1" fmla="*/ 2147483647 h 56"/>
              <a:gd name="T2" fmla="*/ 2147483647 w 76"/>
              <a:gd name="T3" fmla="*/ 2147483647 h 56"/>
              <a:gd name="T4" fmla="*/ 2147483647 w 76"/>
              <a:gd name="T5" fmla="*/ 2147483647 h 56"/>
              <a:gd name="T6" fmla="*/ 0 w 76"/>
              <a:gd name="T7" fmla="*/ 0 h 56"/>
              <a:gd name="T8" fmla="*/ 2147483647 w 76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"/>
              <a:gd name="T16" fmla="*/ 0 h 56"/>
              <a:gd name="T17" fmla="*/ 76 w 76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" h="56">
                <a:moveTo>
                  <a:pt x="76" y="4"/>
                </a:moveTo>
                <a:lnTo>
                  <a:pt x="20" y="56"/>
                </a:lnTo>
                <a:lnTo>
                  <a:pt x="26" y="22"/>
                </a:lnTo>
                <a:lnTo>
                  <a:pt x="0" y="0"/>
                </a:lnTo>
                <a:lnTo>
                  <a:pt x="76" y="4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5" name="Freeform 102"/>
          <p:cNvSpPr>
            <a:spLocks/>
          </p:cNvSpPr>
          <p:nvPr/>
        </p:nvSpPr>
        <p:spPr bwMode="auto">
          <a:xfrm>
            <a:off x="5905500" y="4122738"/>
            <a:ext cx="114300" cy="92075"/>
          </a:xfrm>
          <a:custGeom>
            <a:avLst/>
            <a:gdLst>
              <a:gd name="T0" fmla="*/ 2147483647 w 72"/>
              <a:gd name="T1" fmla="*/ 2147483647 h 58"/>
              <a:gd name="T2" fmla="*/ 0 w 72"/>
              <a:gd name="T3" fmla="*/ 2147483647 h 58"/>
              <a:gd name="T4" fmla="*/ 2147483647 w 72"/>
              <a:gd name="T5" fmla="*/ 2147483647 h 58"/>
              <a:gd name="T6" fmla="*/ 0 w 72"/>
              <a:gd name="T7" fmla="*/ 0 h 58"/>
              <a:gd name="T8" fmla="*/ 2147483647 w 72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58"/>
              <a:gd name="T17" fmla="*/ 72 w 72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58">
                <a:moveTo>
                  <a:pt x="72" y="30"/>
                </a:moveTo>
                <a:lnTo>
                  <a:pt x="0" y="58"/>
                </a:lnTo>
                <a:lnTo>
                  <a:pt x="18" y="30"/>
                </a:lnTo>
                <a:lnTo>
                  <a:pt x="0" y="0"/>
                </a:lnTo>
                <a:lnTo>
                  <a:pt x="72" y="30"/>
                </a:lnTo>
                <a:close/>
              </a:path>
            </a:pathLst>
          </a:custGeom>
          <a:solidFill>
            <a:srgbClr val="5B57A6"/>
          </a:solidFill>
          <a:ln w="3175">
            <a:solidFill>
              <a:srgbClr val="5B57A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06" name="Freeform 103"/>
          <p:cNvSpPr>
            <a:spLocks/>
          </p:cNvSpPr>
          <p:nvPr/>
        </p:nvSpPr>
        <p:spPr bwMode="auto">
          <a:xfrm>
            <a:off x="6473825" y="4144963"/>
            <a:ext cx="114300" cy="298450"/>
          </a:xfrm>
          <a:custGeom>
            <a:avLst/>
            <a:gdLst>
              <a:gd name="T0" fmla="*/ 2147483647 w 72"/>
              <a:gd name="T1" fmla="*/ 0 h 188"/>
              <a:gd name="T2" fmla="*/ 2147483647 w 72"/>
              <a:gd name="T3" fmla="*/ 0 h 188"/>
              <a:gd name="T4" fmla="*/ 2147483647 w 72"/>
              <a:gd name="T5" fmla="*/ 0 h 188"/>
              <a:gd name="T6" fmla="*/ 2147483647 w 72"/>
              <a:gd name="T7" fmla="*/ 2147483647 h 188"/>
              <a:gd name="T8" fmla="*/ 2147483647 w 72"/>
              <a:gd name="T9" fmla="*/ 2147483647 h 188"/>
              <a:gd name="T10" fmla="*/ 2147483647 w 72"/>
              <a:gd name="T11" fmla="*/ 2147483647 h 188"/>
              <a:gd name="T12" fmla="*/ 2147483647 w 72"/>
              <a:gd name="T13" fmla="*/ 2147483647 h 188"/>
              <a:gd name="T14" fmla="*/ 2147483647 w 72"/>
              <a:gd name="T15" fmla="*/ 2147483647 h 188"/>
              <a:gd name="T16" fmla="*/ 2147483647 w 72"/>
              <a:gd name="T17" fmla="*/ 2147483647 h 188"/>
              <a:gd name="T18" fmla="*/ 2147483647 w 72"/>
              <a:gd name="T19" fmla="*/ 2147483647 h 188"/>
              <a:gd name="T20" fmla="*/ 2147483647 w 72"/>
              <a:gd name="T21" fmla="*/ 2147483647 h 188"/>
              <a:gd name="T22" fmla="*/ 2147483647 w 72"/>
              <a:gd name="T23" fmla="*/ 2147483647 h 188"/>
              <a:gd name="T24" fmla="*/ 2147483647 w 72"/>
              <a:gd name="T25" fmla="*/ 2147483647 h 188"/>
              <a:gd name="T26" fmla="*/ 2147483647 w 72"/>
              <a:gd name="T27" fmla="*/ 2147483647 h 188"/>
              <a:gd name="T28" fmla="*/ 2147483647 w 72"/>
              <a:gd name="T29" fmla="*/ 2147483647 h 188"/>
              <a:gd name="T30" fmla="*/ 2147483647 w 72"/>
              <a:gd name="T31" fmla="*/ 2147483647 h 188"/>
              <a:gd name="T32" fmla="*/ 2147483647 w 72"/>
              <a:gd name="T33" fmla="*/ 2147483647 h 188"/>
              <a:gd name="T34" fmla="*/ 2147483647 w 72"/>
              <a:gd name="T35" fmla="*/ 2147483647 h 188"/>
              <a:gd name="T36" fmla="*/ 2147483647 w 72"/>
              <a:gd name="T37" fmla="*/ 2147483647 h 188"/>
              <a:gd name="T38" fmla="*/ 2147483647 w 72"/>
              <a:gd name="T39" fmla="*/ 2147483647 h 188"/>
              <a:gd name="T40" fmla="*/ 2147483647 w 72"/>
              <a:gd name="T41" fmla="*/ 2147483647 h 188"/>
              <a:gd name="T42" fmla="*/ 2147483647 w 72"/>
              <a:gd name="T43" fmla="*/ 2147483647 h 188"/>
              <a:gd name="T44" fmla="*/ 2147483647 w 72"/>
              <a:gd name="T45" fmla="*/ 2147483647 h 188"/>
              <a:gd name="T46" fmla="*/ 2147483647 w 72"/>
              <a:gd name="T47" fmla="*/ 2147483647 h 188"/>
              <a:gd name="T48" fmla="*/ 0 w 72"/>
              <a:gd name="T49" fmla="*/ 2147483647 h 188"/>
              <a:gd name="T50" fmla="*/ 0 w 72"/>
              <a:gd name="T51" fmla="*/ 2147483647 h 18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2"/>
              <a:gd name="T79" fmla="*/ 0 h 188"/>
              <a:gd name="T80" fmla="*/ 72 w 72"/>
              <a:gd name="T81" fmla="*/ 188 h 18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2" h="188">
                <a:moveTo>
                  <a:pt x="26" y="0"/>
                </a:moveTo>
                <a:lnTo>
                  <a:pt x="26" y="0"/>
                </a:lnTo>
                <a:lnTo>
                  <a:pt x="34" y="0"/>
                </a:lnTo>
                <a:lnTo>
                  <a:pt x="42" y="2"/>
                </a:lnTo>
                <a:lnTo>
                  <a:pt x="50" y="4"/>
                </a:lnTo>
                <a:lnTo>
                  <a:pt x="56" y="8"/>
                </a:lnTo>
                <a:lnTo>
                  <a:pt x="60" y="14"/>
                </a:lnTo>
                <a:lnTo>
                  <a:pt x="66" y="20"/>
                </a:lnTo>
                <a:lnTo>
                  <a:pt x="72" y="34"/>
                </a:lnTo>
                <a:lnTo>
                  <a:pt x="72" y="42"/>
                </a:lnTo>
                <a:lnTo>
                  <a:pt x="72" y="48"/>
                </a:lnTo>
                <a:lnTo>
                  <a:pt x="72" y="56"/>
                </a:lnTo>
                <a:lnTo>
                  <a:pt x="70" y="64"/>
                </a:lnTo>
                <a:lnTo>
                  <a:pt x="66" y="70"/>
                </a:lnTo>
                <a:lnTo>
                  <a:pt x="60" y="78"/>
                </a:lnTo>
                <a:lnTo>
                  <a:pt x="52" y="82"/>
                </a:lnTo>
                <a:lnTo>
                  <a:pt x="44" y="88"/>
                </a:lnTo>
                <a:lnTo>
                  <a:pt x="36" y="88"/>
                </a:lnTo>
                <a:lnTo>
                  <a:pt x="30" y="92"/>
                </a:lnTo>
                <a:lnTo>
                  <a:pt x="22" y="96"/>
                </a:lnTo>
                <a:lnTo>
                  <a:pt x="14" y="106"/>
                </a:lnTo>
                <a:lnTo>
                  <a:pt x="6" y="120"/>
                </a:lnTo>
                <a:lnTo>
                  <a:pt x="2" y="140"/>
                </a:lnTo>
                <a:lnTo>
                  <a:pt x="0" y="166"/>
                </a:lnTo>
                <a:lnTo>
                  <a:pt x="0" y="188"/>
                </a:lnTo>
              </a:path>
            </a:pathLst>
          </a:custGeom>
          <a:noFill/>
          <a:ln w="25400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07" name="Freeform 104"/>
          <p:cNvSpPr>
            <a:spLocks/>
          </p:cNvSpPr>
          <p:nvPr/>
        </p:nvSpPr>
        <p:spPr bwMode="auto">
          <a:xfrm>
            <a:off x="6499225" y="2827338"/>
            <a:ext cx="22225" cy="333375"/>
          </a:xfrm>
          <a:custGeom>
            <a:avLst/>
            <a:gdLst>
              <a:gd name="T0" fmla="*/ 0 w 14"/>
              <a:gd name="T1" fmla="*/ 2147483647 h 210"/>
              <a:gd name="T2" fmla="*/ 0 w 14"/>
              <a:gd name="T3" fmla="*/ 2147483647 h 210"/>
              <a:gd name="T4" fmla="*/ 0 w 14"/>
              <a:gd name="T5" fmla="*/ 2147483647 h 210"/>
              <a:gd name="T6" fmla="*/ 0 w 14"/>
              <a:gd name="T7" fmla="*/ 2147483647 h 210"/>
              <a:gd name="T8" fmla="*/ 0 w 14"/>
              <a:gd name="T9" fmla="*/ 2147483647 h 210"/>
              <a:gd name="T10" fmla="*/ 2147483647 w 14"/>
              <a:gd name="T11" fmla="*/ 2147483647 h 210"/>
              <a:gd name="T12" fmla="*/ 2147483647 w 14"/>
              <a:gd name="T13" fmla="*/ 2147483647 h 210"/>
              <a:gd name="T14" fmla="*/ 2147483647 w 14"/>
              <a:gd name="T15" fmla="*/ 2147483647 h 210"/>
              <a:gd name="T16" fmla="*/ 2147483647 w 14"/>
              <a:gd name="T17" fmla="*/ 0 h 2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210"/>
              <a:gd name="T29" fmla="*/ 14 w 14"/>
              <a:gd name="T30" fmla="*/ 210 h 2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210">
                <a:moveTo>
                  <a:pt x="0" y="210"/>
                </a:moveTo>
                <a:lnTo>
                  <a:pt x="0" y="82"/>
                </a:lnTo>
                <a:lnTo>
                  <a:pt x="0" y="74"/>
                </a:lnTo>
                <a:lnTo>
                  <a:pt x="0" y="52"/>
                </a:lnTo>
                <a:lnTo>
                  <a:pt x="2" y="38"/>
                </a:lnTo>
                <a:lnTo>
                  <a:pt x="4" y="26"/>
                </a:lnTo>
                <a:lnTo>
                  <a:pt x="8" y="12"/>
                </a:lnTo>
                <a:lnTo>
                  <a:pt x="14" y="0"/>
                </a:lnTo>
              </a:path>
            </a:pathLst>
          </a:custGeom>
          <a:noFill/>
          <a:ln w="25400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08" name="Line 105"/>
          <p:cNvSpPr>
            <a:spLocks noChangeShapeType="1"/>
          </p:cNvSpPr>
          <p:nvPr/>
        </p:nvSpPr>
        <p:spPr bwMode="auto">
          <a:xfrm flipV="1">
            <a:off x="5813425" y="2903538"/>
            <a:ext cx="0" cy="180975"/>
          </a:xfrm>
          <a:prstGeom prst="line">
            <a:avLst/>
          </a:prstGeom>
          <a:noFill/>
          <a:ln w="25400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09" name="Line 106"/>
          <p:cNvSpPr>
            <a:spLocks noChangeShapeType="1"/>
          </p:cNvSpPr>
          <p:nvPr/>
        </p:nvSpPr>
        <p:spPr bwMode="auto">
          <a:xfrm flipV="1">
            <a:off x="5918200" y="2398713"/>
            <a:ext cx="53975" cy="88900"/>
          </a:xfrm>
          <a:prstGeom prst="line">
            <a:avLst/>
          </a:prstGeom>
          <a:noFill/>
          <a:ln w="25400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0" name="Freeform 107"/>
          <p:cNvSpPr>
            <a:spLocks/>
          </p:cNvSpPr>
          <p:nvPr/>
        </p:nvSpPr>
        <p:spPr bwMode="auto">
          <a:xfrm>
            <a:off x="6115050" y="4278313"/>
            <a:ext cx="123825" cy="133350"/>
          </a:xfrm>
          <a:custGeom>
            <a:avLst/>
            <a:gdLst>
              <a:gd name="T0" fmla="*/ 2147483647 w 78"/>
              <a:gd name="T1" fmla="*/ 2147483647 h 84"/>
              <a:gd name="T2" fmla="*/ 2147483647 w 78"/>
              <a:gd name="T3" fmla="*/ 2147483647 h 84"/>
              <a:gd name="T4" fmla="*/ 2147483647 w 78"/>
              <a:gd name="T5" fmla="*/ 2147483647 h 84"/>
              <a:gd name="T6" fmla="*/ 2147483647 w 78"/>
              <a:gd name="T7" fmla="*/ 2147483647 h 84"/>
              <a:gd name="T8" fmla="*/ 2147483647 w 78"/>
              <a:gd name="T9" fmla="*/ 2147483647 h 84"/>
              <a:gd name="T10" fmla="*/ 2147483647 w 78"/>
              <a:gd name="T11" fmla="*/ 2147483647 h 84"/>
              <a:gd name="T12" fmla="*/ 2147483647 w 78"/>
              <a:gd name="T13" fmla="*/ 2147483647 h 84"/>
              <a:gd name="T14" fmla="*/ 2147483647 w 78"/>
              <a:gd name="T15" fmla="*/ 2147483647 h 84"/>
              <a:gd name="T16" fmla="*/ 2147483647 w 78"/>
              <a:gd name="T17" fmla="*/ 0 h 84"/>
              <a:gd name="T18" fmla="*/ 2147483647 w 78"/>
              <a:gd name="T19" fmla="*/ 0 h 84"/>
              <a:gd name="T20" fmla="*/ 0 w 78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84"/>
              <a:gd name="T35" fmla="*/ 78 w 78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84">
                <a:moveTo>
                  <a:pt x="78" y="84"/>
                </a:moveTo>
                <a:lnTo>
                  <a:pt x="76" y="36"/>
                </a:lnTo>
                <a:lnTo>
                  <a:pt x="78" y="30"/>
                </a:lnTo>
                <a:lnTo>
                  <a:pt x="78" y="24"/>
                </a:lnTo>
                <a:lnTo>
                  <a:pt x="76" y="16"/>
                </a:lnTo>
                <a:lnTo>
                  <a:pt x="72" y="10"/>
                </a:lnTo>
                <a:lnTo>
                  <a:pt x="68" y="4"/>
                </a:lnTo>
                <a:lnTo>
                  <a:pt x="60" y="0"/>
                </a:lnTo>
                <a:lnTo>
                  <a:pt x="48" y="0"/>
                </a:lnTo>
                <a:lnTo>
                  <a:pt x="0" y="2"/>
                </a:lnTo>
              </a:path>
            </a:pathLst>
          </a:custGeom>
          <a:noFill/>
          <a:ln w="25400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1" name="Line 108"/>
          <p:cNvSpPr>
            <a:spLocks noChangeShapeType="1"/>
          </p:cNvSpPr>
          <p:nvPr/>
        </p:nvSpPr>
        <p:spPr bwMode="auto">
          <a:xfrm flipH="1">
            <a:off x="6162675" y="4094163"/>
            <a:ext cx="130175" cy="50800"/>
          </a:xfrm>
          <a:prstGeom prst="line">
            <a:avLst/>
          </a:prstGeom>
          <a:noFill/>
          <a:ln w="25400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2" name="Freeform 109"/>
          <p:cNvSpPr>
            <a:spLocks/>
          </p:cNvSpPr>
          <p:nvPr/>
        </p:nvSpPr>
        <p:spPr bwMode="auto">
          <a:xfrm>
            <a:off x="5845175" y="3938588"/>
            <a:ext cx="88900" cy="238125"/>
          </a:xfrm>
          <a:custGeom>
            <a:avLst/>
            <a:gdLst>
              <a:gd name="T0" fmla="*/ 2147483647 w 56"/>
              <a:gd name="T1" fmla="*/ 2147483647 h 150"/>
              <a:gd name="T2" fmla="*/ 2147483647 w 56"/>
              <a:gd name="T3" fmla="*/ 2147483647 h 150"/>
              <a:gd name="T4" fmla="*/ 2147483647 w 56"/>
              <a:gd name="T5" fmla="*/ 2147483647 h 150"/>
              <a:gd name="T6" fmla="*/ 2147483647 w 56"/>
              <a:gd name="T7" fmla="*/ 2147483647 h 150"/>
              <a:gd name="T8" fmla="*/ 2147483647 w 56"/>
              <a:gd name="T9" fmla="*/ 2147483647 h 150"/>
              <a:gd name="T10" fmla="*/ 2147483647 w 56"/>
              <a:gd name="T11" fmla="*/ 2147483647 h 150"/>
              <a:gd name="T12" fmla="*/ 2147483647 w 56"/>
              <a:gd name="T13" fmla="*/ 2147483647 h 150"/>
              <a:gd name="T14" fmla="*/ 2147483647 w 56"/>
              <a:gd name="T15" fmla="*/ 2147483647 h 150"/>
              <a:gd name="T16" fmla="*/ 2147483647 w 56"/>
              <a:gd name="T17" fmla="*/ 2147483647 h 150"/>
              <a:gd name="T18" fmla="*/ 0 w 56"/>
              <a:gd name="T19" fmla="*/ 2147483647 h 150"/>
              <a:gd name="T20" fmla="*/ 0 w 56"/>
              <a:gd name="T21" fmla="*/ 0 h 1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"/>
              <a:gd name="T34" fmla="*/ 0 h 150"/>
              <a:gd name="T35" fmla="*/ 56 w 56"/>
              <a:gd name="T36" fmla="*/ 150 h 1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" h="150">
                <a:moveTo>
                  <a:pt x="56" y="150"/>
                </a:moveTo>
                <a:lnTo>
                  <a:pt x="36" y="150"/>
                </a:lnTo>
                <a:lnTo>
                  <a:pt x="30" y="150"/>
                </a:lnTo>
                <a:lnTo>
                  <a:pt x="24" y="150"/>
                </a:lnTo>
                <a:lnTo>
                  <a:pt x="18" y="148"/>
                </a:lnTo>
                <a:lnTo>
                  <a:pt x="10" y="146"/>
                </a:lnTo>
                <a:lnTo>
                  <a:pt x="6" y="140"/>
                </a:lnTo>
                <a:lnTo>
                  <a:pt x="2" y="132"/>
                </a:lnTo>
                <a:lnTo>
                  <a:pt x="0" y="12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3" name="Freeform 110"/>
          <p:cNvSpPr>
            <a:spLocks/>
          </p:cNvSpPr>
          <p:nvPr/>
        </p:nvSpPr>
        <p:spPr bwMode="auto">
          <a:xfrm>
            <a:off x="6473825" y="4694238"/>
            <a:ext cx="212725" cy="190500"/>
          </a:xfrm>
          <a:custGeom>
            <a:avLst/>
            <a:gdLst>
              <a:gd name="T0" fmla="*/ 2147483647 w 134"/>
              <a:gd name="T1" fmla="*/ 2147483647 h 120"/>
              <a:gd name="T2" fmla="*/ 2147483647 w 134"/>
              <a:gd name="T3" fmla="*/ 2147483647 h 120"/>
              <a:gd name="T4" fmla="*/ 2147483647 w 134"/>
              <a:gd name="T5" fmla="*/ 2147483647 h 120"/>
              <a:gd name="T6" fmla="*/ 2147483647 w 134"/>
              <a:gd name="T7" fmla="*/ 2147483647 h 120"/>
              <a:gd name="T8" fmla="*/ 2147483647 w 134"/>
              <a:gd name="T9" fmla="*/ 2147483647 h 120"/>
              <a:gd name="T10" fmla="*/ 2147483647 w 134"/>
              <a:gd name="T11" fmla="*/ 2147483647 h 120"/>
              <a:gd name="T12" fmla="*/ 2147483647 w 134"/>
              <a:gd name="T13" fmla="*/ 2147483647 h 120"/>
              <a:gd name="T14" fmla="*/ 2147483647 w 134"/>
              <a:gd name="T15" fmla="*/ 2147483647 h 120"/>
              <a:gd name="T16" fmla="*/ 0 w 134"/>
              <a:gd name="T17" fmla="*/ 2147483647 h 120"/>
              <a:gd name="T18" fmla="*/ 0 w 134"/>
              <a:gd name="T19" fmla="*/ 2147483647 h 120"/>
              <a:gd name="T20" fmla="*/ 0 w 134"/>
              <a:gd name="T21" fmla="*/ 0 h 1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120"/>
              <a:gd name="T35" fmla="*/ 134 w 134"/>
              <a:gd name="T36" fmla="*/ 120 h 1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120">
                <a:moveTo>
                  <a:pt x="134" y="118"/>
                </a:moveTo>
                <a:lnTo>
                  <a:pt x="36" y="118"/>
                </a:lnTo>
                <a:lnTo>
                  <a:pt x="30" y="120"/>
                </a:lnTo>
                <a:lnTo>
                  <a:pt x="24" y="120"/>
                </a:lnTo>
                <a:lnTo>
                  <a:pt x="16" y="118"/>
                </a:lnTo>
                <a:lnTo>
                  <a:pt x="10" y="114"/>
                </a:lnTo>
                <a:lnTo>
                  <a:pt x="4" y="110"/>
                </a:lnTo>
                <a:lnTo>
                  <a:pt x="0" y="102"/>
                </a:lnTo>
                <a:lnTo>
                  <a:pt x="0" y="9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4" name="Freeform 111"/>
          <p:cNvSpPr>
            <a:spLocks/>
          </p:cNvSpPr>
          <p:nvPr/>
        </p:nvSpPr>
        <p:spPr bwMode="auto">
          <a:xfrm>
            <a:off x="6048375" y="2713038"/>
            <a:ext cx="165100" cy="88900"/>
          </a:xfrm>
          <a:custGeom>
            <a:avLst/>
            <a:gdLst>
              <a:gd name="T0" fmla="*/ 0 w 104"/>
              <a:gd name="T1" fmla="*/ 0 h 56"/>
              <a:gd name="T2" fmla="*/ 0 w 104"/>
              <a:gd name="T3" fmla="*/ 0 h 56"/>
              <a:gd name="T4" fmla="*/ 2147483647 w 104"/>
              <a:gd name="T5" fmla="*/ 2147483647 h 56"/>
              <a:gd name="T6" fmla="*/ 2147483647 w 104"/>
              <a:gd name="T7" fmla="*/ 2147483647 h 56"/>
              <a:gd name="T8" fmla="*/ 2147483647 w 104"/>
              <a:gd name="T9" fmla="*/ 2147483647 h 56"/>
              <a:gd name="T10" fmla="*/ 2147483647 w 104"/>
              <a:gd name="T11" fmla="*/ 2147483647 h 56"/>
              <a:gd name="T12" fmla="*/ 2147483647 w 104"/>
              <a:gd name="T13" fmla="*/ 2147483647 h 56"/>
              <a:gd name="T14" fmla="*/ 2147483647 w 104"/>
              <a:gd name="T15" fmla="*/ 2147483647 h 56"/>
              <a:gd name="T16" fmla="*/ 2147483647 w 104"/>
              <a:gd name="T17" fmla="*/ 2147483647 h 56"/>
              <a:gd name="T18" fmla="*/ 2147483647 w 104"/>
              <a:gd name="T19" fmla="*/ 2147483647 h 56"/>
              <a:gd name="T20" fmla="*/ 2147483647 w 104"/>
              <a:gd name="T21" fmla="*/ 2147483647 h 56"/>
              <a:gd name="T22" fmla="*/ 2147483647 w 104"/>
              <a:gd name="T23" fmla="*/ 2147483647 h 56"/>
              <a:gd name="T24" fmla="*/ 2147483647 w 104"/>
              <a:gd name="T25" fmla="*/ 2147483647 h 56"/>
              <a:gd name="T26" fmla="*/ 2147483647 w 104"/>
              <a:gd name="T27" fmla="*/ 2147483647 h 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4"/>
              <a:gd name="T43" fmla="*/ 0 h 56"/>
              <a:gd name="T44" fmla="*/ 104 w 104"/>
              <a:gd name="T45" fmla="*/ 56 h 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4" h="56">
                <a:moveTo>
                  <a:pt x="0" y="0"/>
                </a:moveTo>
                <a:lnTo>
                  <a:pt x="0" y="0"/>
                </a:lnTo>
                <a:lnTo>
                  <a:pt x="4" y="2"/>
                </a:lnTo>
                <a:lnTo>
                  <a:pt x="12" y="10"/>
                </a:lnTo>
                <a:lnTo>
                  <a:pt x="28" y="16"/>
                </a:lnTo>
                <a:lnTo>
                  <a:pt x="38" y="18"/>
                </a:lnTo>
                <a:lnTo>
                  <a:pt x="48" y="20"/>
                </a:lnTo>
                <a:lnTo>
                  <a:pt x="60" y="20"/>
                </a:lnTo>
                <a:lnTo>
                  <a:pt x="68" y="22"/>
                </a:lnTo>
                <a:lnTo>
                  <a:pt x="76" y="24"/>
                </a:lnTo>
                <a:lnTo>
                  <a:pt x="82" y="30"/>
                </a:lnTo>
                <a:lnTo>
                  <a:pt x="94" y="40"/>
                </a:lnTo>
                <a:lnTo>
                  <a:pt x="104" y="56"/>
                </a:lnTo>
              </a:path>
            </a:pathLst>
          </a:custGeom>
          <a:noFill/>
          <a:ln w="25400">
            <a:solidFill>
              <a:srgbClr val="5B57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115" name="Group 108"/>
          <p:cNvGrpSpPr>
            <a:grpSpLocks/>
          </p:cNvGrpSpPr>
          <p:nvPr/>
        </p:nvGrpSpPr>
        <p:grpSpPr bwMode="auto">
          <a:xfrm>
            <a:off x="8191500" y="4986338"/>
            <a:ext cx="161925" cy="66675"/>
            <a:chOff x="8191500" y="4986338"/>
            <a:chExt cx="161925" cy="66675"/>
          </a:xfrm>
        </p:grpSpPr>
        <p:sp>
          <p:nvSpPr>
            <p:cNvPr id="43116" name="Freeform 112"/>
            <p:cNvSpPr>
              <a:spLocks/>
            </p:cNvSpPr>
            <p:nvPr/>
          </p:nvSpPr>
          <p:spPr bwMode="auto">
            <a:xfrm>
              <a:off x="8270875" y="4986338"/>
              <a:ext cx="82550" cy="66675"/>
            </a:xfrm>
            <a:custGeom>
              <a:avLst/>
              <a:gdLst>
                <a:gd name="T0" fmla="*/ 2147483647 w 52"/>
                <a:gd name="T1" fmla="*/ 2147483647 h 42"/>
                <a:gd name="T2" fmla="*/ 0 w 52"/>
                <a:gd name="T3" fmla="*/ 2147483647 h 42"/>
                <a:gd name="T4" fmla="*/ 2147483647 w 52"/>
                <a:gd name="T5" fmla="*/ 2147483647 h 42"/>
                <a:gd name="T6" fmla="*/ 0 w 52"/>
                <a:gd name="T7" fmla="*/ 0 h 42"/>
                <a:gd name="T8" fmla="*/ 2147483647 w 52"/>
                <a:gd name="T9" fmla="*/ 214748364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42"/>
                <a:gd name="T17" fmla="*/ 52 w 5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42">
                  <a:moveTo>
                    <a:pt x="52" y="22"/>
                  </a:moveTo>
                  <a:lnTo>
                    <a:pt x="0" y="42"/>
                  </a:lnTo>
                  <a:lnTo>
                    <a:pt x="12" y="22"/>
                  </a:lnTo>
                  <a:lnTo>
                    <a:pt x="0" y="0"/>
                  </a:lnTo>
                  <a:lnTo>
                    <a:pt x="5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7" name="Line 113"/>
            <p:cNvSpPr>
              <a:spLocks noChangeShapeType="1"/>
            </p:cNvSpPr>
            <p:nvPr/>
          </p:nvSpPr>
          <p:spPr bwMode="auto">
            <a:xfrm flipH="1">
              <a:off x="8191500" y="5021263"/>
              <a:ext cx="9842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Table 16.1</a:t>
            </a:r>
          </a:p>
        </p:txBody>
      </p:sp>
      <p:pic>
        <p:nvPicPr>
          <p:cNvPr id="9219" name="Picture 6" descr="\\172.16.3.215\data4\Graphics\Powerpoint\MH_DCM\MH_DCM-TEXTEDIT PROJECTS\SALADIN 7e\Final files\chapt16\chapt16_labeled\Line\sal03717_t16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446213"/>
            <a:ext cx="897255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ChangeArrowheads="1"/>
          </p:cNvSpPr>
          <p:nvPr/>
        </p:nvSpPr>
        <p:spPr bwMode="auto">
          <a:xfrm>
            <a:off x="701675" y="395288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44035" name="Picture 4" descr="sal03717_16_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922338"/>
            <a:ext cx="794385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AutoShape 8"/>
          <p:cNvSpPr>
            <a:spLocks noChangeAspect="1" noChangeArrowheads="1" noTextEdit="1"/>
          </p:cNvSpPr>
          <p:nvPr/>
        </p:nvSpPr>
        <p:spPr bwMode="auto">
          <a:xfrm>
            <a:off x="614363" y="620713"/>
            <a:ext cx="77882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Line 10"/>
          <p:cNvSpPr>
            <a:spLocks noChangeShapeType="1"/>
          </p:cNvSpPr>
          <p:nvPr/>
        </p:nvSpPr>
        <p:spPr bwMode="auto">
          <a:xfrm>
            <a:off x="3419475" y="4606925"/>
            <a:ext cx="808038" cy="1588"/>
          </a:xfrm>
          <a:prstGeom prst="line">
            <a:avLst/>
          </a:prstGeom>
          <a:noFill/>
          <a:ln w="2698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11"/>
          <p:cNvSpPr>
            <a:spLocks noChangeShapeType="1"/>
          </p:cNvSpPr>
          <p:nvPr/>
        </p:nvSpPr>
        <p:spPr bwMode="auto">
          <a:xfrm>
            <a:off x="3473450" y="2654300"/>
            <a:ext cx="754063" cy="1588"/>
          </a:xfrm>
          <a:prstGeom prst="line">
            <a:avLst/>
          </a:prstGeom>
          <a:noFill/>
          <a:ln w="2698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Line 12"/>
          <p:cNvSpPr>
            <a:spLocks noChangeShapeType="1"/>
          </p:cNvSpPr>
          <p:nvPr/>
        </p:nvSpPr>
        <p:spPr bwMode="auto">
          <a:xfrm>
            <a:off x="3419475" y="4614863"/>
            <a:ext cx="808038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13"/>
          <p:cNvSpPr>
            <a:spLocks noChangeShapeType="1"/>
          </p:cNvSpPr>
          <p:nvPr/>
        </p:nvSpPr>
        <p:spPr bwMode="auto">
          <a:xfrm>
            <a:off x="3473450" y="2660650"/>
            <a:ext cx="754063" cy="15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Line 14"/>
          <p:cNvSpPr>
            <a:spLocks noChangeShapeType="1"/>
          </p:cNvSpPr>
          <p:nvPr/>
        </p:nvSpPr>
        <p:spPr bwMode="auto">
          <a:xfrm>
            <a:off x="3419475" y="4608513"/>
            <a:ext cx="80803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Line 15"/>
          <p:cNvSpPr>
            <a:spLocks noChangeShapeType="1"/>
          </p:cNvSpPr>
          <p:nvPr/>
        </p:nvSpPr>
        <p:spPr bwMode="auto">
          <a:xfrm>
            <a:off x="3473450" y="2655888"/>
            <a:ext cx="7540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16"/>
          <p:cNvSpPr>
            <a:spLocks noChangeShapeType="1"/>
          </p:cNvSpPr>
          <p:nvPr/>
        </p:nvSpPr>
        <p:spPr bwMode="auto">
          <a:xfrm flipV="1">
            <a:off x="3343275" y="5753100"/>
            <a:ext cx="1588" cy="873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Line 17"/>
          <p:cNvSpPr>
            <a:spLocks noChangeShapeType="1"/>
          </p:cNvSpPr>
          <p:nvPr/>
        </p:nvSpPr>
        <p:spPr bwMode="auto">
          <a:xfrm>
            <a:off x="4017963" y="5753100"/>
            <a:ext cx="1587" cy="873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Line 18"/>
          <p:cNvSpPr>
            <a:spLocks noChangeShapeType="1"/>
          </p:cNvSpPr>
          <p:nvPr/>
        </p:nvSpPr>
        <p:spPr bwMode="auto">
          <a:xfrm>
            <a:off x="3351213" y="5794375"/>
            <a:ext cx="6667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Freeform 19"/>
          <p:cNvSpPr>
            <a:spLocks/>
          </p:cNvSpPr>
          <p:nvPr/>
        </p:nvSpPr>
        <p:spPr bwMode="auto">
          <a:xfrm>
            <a:off x="5673725" y="1020763"/>
            <a:ext cx="387350" cy="1370012"/>
          </a:xfrm>
          <a:custGeom>
            <a:avLst/>
            <a:gdLst>
              <a:gd name="T0" fmla="*/ 2147483647 w 244"/>
              <a:gd name="T1" fmla="*/ 2147483647 h 863"/>
              <a:gd name="T2" fmla="*/ 0 w 244"/>
              <a:gd name="T3" fmla="*/ 2147483647 h 863"/>
              <a:gd name="T4" fmla="*/ 0 w 244"/>
              <a:gd name="T5" fmla="*/ 0 h 863"/>
              <a:gd name="T6" fmla="*/ 2147483647 w 244"/>
              <a:gd name="T7" fmla="*/ 0 h 863"/>
              <a:gd name="T8" fmla="*/ 0 60000 65536"/>
              <a:gd name="T9" fmla="*/ 0 60000 65536"/>
              <a:gd name="T10" fmla="*/ 0 60000 65536"/>
              <a:gd name="T11" fmla="*/ 0 60000 65536"/>
              <a:gd name="T12" fmla="*/ 0 w 244"/>
              <a:gd name="T13" fmla="*/ 0 h 863"/>
              <a:gd name="T14" fmla="*/ 244 w 244"/>
              <a:gd name="T15" fmla="*/ 863 h 8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4" h="863">
                <a:moveTo>
                  <a:pt x="244" y="863"/>
                </a:moveTo>
                <a:lnTo>
                  <a:pt x="0" y="863"/>
                </a:lnTo>
                <a:lnTo>
                  <a:pt x="0" y="0"/>
                </a:lnTo>
                <a:lnTo>
                  <a:pt x="244" y="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7" name="Freeform 20"/>
          <p:cNvSpPr>
            <a:spLocks/>
          </p:cNvSpPr>
          <p:nvPr/>
        </p:nvSpPr>
        <p:spPr bwMode="auto">
          <a:xfrm>
            <a:off x="5673725" y="2486025"/>
            <a:ext cx="387350" cy="1100138"/>
          </a:xfrm>
          <a:custGeom>
            <a:avLst/>
            <a:gdLst>
              <a:gd name="T0" fmla="*/ 2147483647 w 244"/>
              <a:gd name="T1" fmla="*/ 2147483647 h 693"/>
              <a:gd name="T2" fmla="*/ 0 w 244"/>
              <a:gd name="T3" fmla="*/ 2147483647 h 693"/>
              <a:gd name="T4" fmla="*/ 0 w 244"/>
              <a:gd name="T5" fmla="*/ 0 h 693"/>
              <a:gd name="T6" fmla="*/ 2147483647 w 244"/>
              <a:gd name="T7" fmla="*/ 0 h 693"/>
              <a:gd name="T8" fmla="*/ 0 60000 65536"/>
              <a:gd name="T9" fmla="*/ 0 60000 65536"/>
              <a:gd name="T10" fmla="*/ 0 60000 65536"/>
              <a:gd name="T11" fmla="*/ 0 60000 65536"/>
              <a:gd name="T12" fmla="*/ 0 w 244"/>
              <a:gd name="T13" fmla="*/ 0 h 693"/>
              <a:gd name="T14" fmla="*/ 244 w 244"/>
              <a:gd name="T15" fmla="*/ 693 h 6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4" h="693">
                <a:moveTo>
                  <a:pt x="244" y="693"/>
                </a:moveTo>
                <a:lnTo>
                  <a:pt x="0" y="693"/>
                </a:lnTo>
                <a:lnTo>
                  <a:pt x="0" y="0"/>
                </a:lnTo>
                <a:lnTo>
                  <a:pt x="244" y="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8" name="Line 21"/>
          <p:cNvSpPr>
            <a:spLocks noChangeShapeType="1"/>
          </p:cNvSpPr>
          <p:nvPr/>
        </p:nvSpPr>
        <p:spPr bwMode="auto">
          <a:xfrm flipH="1">
            <a:off x="5387975" y="3030538"/>
            <a:ext cx="2857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9" name="Line 22"/>
          <p:cNvSpPr>
            <a:spLocks noChangeShapeType="1"/>
          </p:cNvSpPr>
          <p:nvPr/>
        </p:nvSpPr>
        <p:spPr bwMode="auto">
          <a:xfrm flipH="1">
            <a:off x="5308600" y="4503738"/>
            <a:ext cx="36512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0" name="Line 23"/>
          <p:cNvSpPr>
            <a:spLocks noChangeShapeType="1"/>
          </p:cNvSpPr>
          <p:nvPr/>
        </p:nvSpPr>
        <p:spPr bwMode="auto">
          <a:xfrm flipH="1">
            <a:off x="5410200" y="1698625"/>
            <a:ext cx="26352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1" name="Freeform 24"/>
          <p:cNvSpPr>
            <a:spLocks/>
          </p:cNvSpPr>
          <p:nvPr/>
        </p:nvSpPr>
        <p:spPr bwMode="auto">
          <a:xfrm>
            <a:off x="5673725" y="4032250"/>
            <a:ext cx="387350" cy="958850"/>
          </a:xfrm>
          <a:custGeom>
            <a:avLst/>
            <a:gdLst>
              <a:gd name="T0" fmla="*/ 2147483647 w 244"/>
              <a:gd name="T1" fmla="*/ 2147483647 h 604"/>
              <a:gd name="T2" fmla="*/ 0 w 244"/>
              <a:gd name="T3" fmla="*/ 2147483647 h 604"/>
              <a:gd name="T4" fmla="*/ 0 w 244"/>
              <a:gd name="T5" fmla="*/ 0 h 604"/>
              <a:gd name="T6" fmla="*/ 2147483647 w 244"/>
              <a:gd name="T7" fmla="*/ 0 h 604"/>
              <a:gd name="T8" fmla="*/ 0 60000 65536"/>
              <a:gd name="T9" fmla="*/ 0 60000 65536"/>
              <a:gd name="T10" fmla="*/ 0 60000 65536"/>
              <a:gd name="T11" fmla="*/ 0 60000 65536"/>
              <a:gd name="T12" fmla="*/ 0 w 244"/>
              <a:gd name="T13" fmla="*/ 0 h 604"/>
              <a:gd name="T14" fmla="*/ 244 w 244"/>
              <a:gd name="T15" fmla="*/ 604 h 6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4" h="604">
                <a:moveTo>
                  <a:pt x="244" y="604"/>
                </a:moveTo>
                <a:lnTo>
                  <a:pt x="0" y="604"/>
                </a:lnTo>
                <a:lnTo>
                  <a:pt x="0" y="0"/>
                </a:lnTo>
                <a:lnTo>
                  <a:pt x="244" y="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2" name="Line 25"/>
          <p:cNvSpPr>
            <a:spLocks noChangeShapeType="1"/>
          </p:cNvSpPr>
          <p:nvPr/>
        </p:nvSpPr>
        <p:spPr bwMode="auto">
          <a:xfrm>
            <a:off x="6357938" y="2459038"/>
            <a:ext cx="5746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3" name="Freeform 26"/>
          <p:cNvSpPr>
            <a:spLocks/>
          </p:cNvSpPr>
          <p:nvPr/>
        </p:nvSpPr>
        <p:spPr bwMode="auto">
          <a:xfrm>
            <a:off x="6419850" y="4364038"/>
            <a:ext cx="403225" cy="38100"/>
          </a:xfrm>
          <a:custGeom>
            <a:avLst/>
            <a:gdLst>
              <a:gd name="T0" fmla="*/ 0 w 254"/>
              <a:gd name="T1" fmla="*/ 2147483647 h 24"/>
              <a:gd name="T2" fmla="*/ 2147483647 w 254"/>
              <a:gd name="T3" fmla="*/ 0 h 24"/>
              <a:gd name="T4" fmla="*/ 2147483647 w 254"/>
              <a:gd name="T5" fmla="*/ 0 h 24"/>
              <a:gd name="T6" fmla="*/ 0 60000 65536"/>
              <a:gd name="T7" fmla="*/ 0 60000 65536"/>
              <a:gd name="T8" fmla="*/ 0 60000 65536"/>
              <a:gd name="T9" fmla="*/ 0 w 254"/>
              <a:gd name="T10" fmla="*/ 0 h 24"/>
              <a:gd name="T11" fmla="*/ 254 w 254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" h="24">
                <a:moveTo>
                  <a:pt x="0" y="24"/>
                </a:moveTo>
                <a:lnTo>
                  <a:pt x="103" y="0"/>
                </a:lnTo>
                <a:lnTo>
                  <a:pt x="254" y="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4" name="Line 27"/>
          <p:cNvSpPr>
            <a:spLocks noChangeShapeType="1"/>
          </p:cNvSpPr>
          <p:nvPr/>
        </p:nvSpPr>
        <p:spPr bwMode="auto">
          <a:xfrm>
            <a:off x="7621588" y="3019425"/>
            <a:ext cx="51911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5" name="Freeform 28"/>
          <p:cNvSpPr>
            <a:spLocks/>
          </p:cNvSpPr>
          <p:nvPr/>
        </p:nvSpPr>
        <p:spPr bwMode="auto">
          <a:xfrm>
            <a:off x="6316663" y="3019425"/>
            <a:ext cx="334962" cy="84138"/>
          </a:xfrm>
          <a:custGeom>
            <a:avLst/>
            <a:gdLst>
              <a:gd name="T0" fmla="*/ 2147483647 w 211"/>
              <a:gd name="T1" fmla="*/ 0 h 53"/>
              <a:gd name="T2" fmla="*/ 2147483647 w 211"/>
              <a:gd name="T3" fmla="*/ 2147483647 h 53"/>
              <a:gd name="T4" fmla="*/ 0 w 211"/>
              <a:gd name="T5" fmla="*/ 2147483647 h 53"/>
              <a:gd name="T6" fmla="*/ 0 60000 65536"/>
              <a:gd name="T7" fmla="*/ 0 60000 65536"/>
              <a:gd name="T8" fmla="*/ 0 60000 65536"/>
              <a:gd name="T9" fmla="*/ 0 w 211"/>
              <a:gd name="T10" fmla="*/ 0 h 53"/>
              <a:gd name="T11" fmla="*/ 211 w 211"/>
              <a:gd name="T12" fmla="*/ 53 h 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" h="53">
                <a:moveTo>
                  <a:pt x="211" y="0"/>
                </a:moveTo>
                <a:lnTo>
                  <a:pt x="91" y="7"/>
                </a:lnTo>
                <a:lnTo>
                  <a:pt x="0" y="53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6" name="Freeform 29"/>
          <p:cNvSpPr>
            <a:spLocks/>
          </p:cNvSpPr>
          <p:nvPr/>
        </p:nvSpPr>
        <p:spPr bwMode="auto">
          <a:xfrm>
            <a:off x="7351713" y="2466975"/>
            <a:ext cx="803275" cy="92075"/>
          </a:xfrm>
          <a:custGeom>
            <a:avLst/>
            <a:gdLst>
              <a:gd name="T0" fmla="*/ 0 w 506"/>
              <a:gd name="T1" fmla="*/ 0 h 58"/>
              <a:gd name="T2" fmla="*/ 2147483647 w 506"/>
              <a:gd name="T3" fmla="*/ 0 h 58"/>
              <a:gd name="T4" fmla="*/ 2147483647 w 506"/>
              <a:gd name="T5" fmla="*/ 2147483647 h 58"/>
              <a:gd name="T6" fmla="*/ 0 60000 65536"/>
              <a:gd name="T7" fmla="*/ 0 60000 65536"/>
              <a:gd name="T8" fmla="*/ 0 60000 65536"/>
              <a:gd name="T9" fmla="*/ 0 w 506"/>
              <a:gd name="T10" fmla="*/ 0 h 58"/>
              <a:gd name="T11" fmla="*/ 506 w 506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6" h="58">
                <a:moveTo>
                  <a:pt x="0" y="0"/>
                </a:moveTo>
                <a:lnTo>
                  <a:pt x="60" y="0"/>
                </a:lnTo>
                <a:lnTo>
                  <a:pt x="506" y="58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7" name="Freeform 30"/>
          <p:cNvSpPr>
            <a:spLocks/>
          </p:cNvSpPr>
          <p:nvPr/>
        </p:nvSpPr>
        <p:spPr bwMode="auto">
          <a:xfrm>
            <a:off x="7470775" y="4249738"/>
            <a:ext cx="627063" cy="120650"/>
          </a:xfrm>
          <a:custGeom>
            <a:avLst/>
            <a:gdLst>
              <a:gd name="T0" fmla="*/ 0 w 395"/>
              <a:gd name="T1" fmla="*/ 2147483647 h 76"/>
              <a:gd name="T2" fmla="*/ 2147483647 w 395"/>
              <a:gd name="T3" fmla="*/ 2147483647 h 76"/>
              <a:gd name="T4" fmla="*/ 2147483647 w 395"/>
              <a:gd name="T5" fmla="*/ 0 h 76"/>
              <a:gd name="T6" fmla="*/ 0 60000 65536"/>
              <a:gd name="T7" fmla="*/ 0 60000 65536"/>
              <a:gd name="T8" fmla="*/ 0 60000 65536"/>
              <a:gd name="T9" fmla="*/ 0 w 395"/>
              <a:gd name="T10" fmla="*/ 0 h 76"/>
              <a:gd name="T11" fmla="*/ 395 w 395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5" h="76">
                <a:moveTo>
                  <a:pt x="0" y="76"/>
                </a:moveTo>
                <a:lnTo>
                  <a:pt x="225" y="76"/>
                </a:lnTo>
                <a:lnTo>
                  <a:pt x="395" y="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8" name="Line 31"/>
          <p:cNvSpPr>
            <a:spLocks noChangeShapeType="1"/>
          </p:cNvSpPr>
          <p:nvPr/>
        </p:nvSpPr>
        <p:spPr bwMode="auto">
          <a:xfrm>
            <a:off x="7526338" y="5516563"/>
            <a:ext cx="481012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9" name="Freeform 32"/>
          <p:cNvSpPr>
            <a:spLocks/>
          </p:cNvSpPr>
          <p:nvPr/>
        </p:nvSpPr>
        <p:spPr bwMode="auto">
          <a:xfrm>
            <a:off x="6545263" y="5516563"/>
            <a:ext cx="280987" cy="411162"/>
          </a:xfrm>
          <a:custGeom>
            <a:avLst/>
            <a:gdLst>
              <a:gd name="T0" fmla="*/ 0 w 177"/>
              <a:gd name="T1" fmla="*/ 2147483647 h 259"/>
              <a:gd name="T2" fmla="*/ 2147483647 w 177"/>
              <a:gd name="T3" fmla="*/ 0 h 259"/>
              <a:gd name="T4" fmla="*/ 2147483647 w 177"/>
              <a:gd name="T5" fmla="*/ 0 h 259"/>
              <a:gd name="T6" fmla="*/ 0 60000 65536"/>
              <a:gd name="T7" fmla="*/ 0 60000 65536"/>
              <a:gd name="T8" fmla="*/ 0 60000 65536"/>
              <a:gd name="T9" fmla="*/ 0 w 177"/>
              <a:gd name="T10" fmla="*/ 0 h 259"/>
              <a:gd name="T11" fmla="*/ 177 w 177"/>
              <a:gd name="T12" fmla="*/ 259 h 2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" h="259">
                <a:moveTo>
                  <a:pt x="0" y="259"/>
                </a:moveTo>
                <a:lnTo>
                  <a:pt x="60" y="0"/>
                </a:lnTo>
                <a:lnTo>
                  <a:pt x="177" y="0"/>
                </a:lnTo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0" name="Line 33"/>
          <p:cNvSpPr>
            <a:spLocks noChangeShapeType="1"/>
          </p:cNvSpPr>
          <p:nvPr/>
        </p:nvSpPr>
        <p:spPr bwMode="auto">
          <a:xfrm>
            <a:off x="7526338" y="5505450"/>
            <a:ext cx="48101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1" name="Freeform 34"/>
          <p:cNvSpPr>
            <a:spLocks/>
          </p:cNvSpPr>
          <p:nvPr/>
        </p:nvSpPr>
        <p:spPr bwMode="auto">
          <a:xfrm>
            <a:off x="6537325" y="5505450"/>
            <a:ext cx="288925" cy="411163"/>
          </a:xfrm>
          <a:custGeom>
            <a:avLst/>
            <a:gdLst>
              <a:gd name="T0" fmla="*/ 0 w 182"/>
              <a:gd name="T1" fmla="*/ 2147483647 h 259"/>
              <a:gd name="T2" fmla="*/ 2147483647 w 182"/>
              <a:gd name="T3" fmla="*/ 0 h 259"/>
              <a:gd name="T4" fmla="*/ 2147483647 w 182"/>
              <a:gd name="T5" fmla="*/ 0 h 259"/>
              <a:gd name="T6" fmla="*/ 0 60000 65536"/>
              <a:gd name="T7" fmla="*/ 0 60000 65536"/>
              <a:gd name="T8" fmla="*/ 0 60000 65536"/>
              <a:gd name="T9" fmla="*/ 0 w 182"/>
              <a:gd name="T10" fmla="*/ 0 h 259"/>
              <a:gd name="T11" fmla="*/ 182 w 182"/>
              <a:gd name="T12" fmla="*/ 259 h 2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259">
                <a:moveTo>
                  <a:pt x="0" y="259"/>
                </a:moveTo>
                <a:lnTo>
                  <a:pt x="62" y="0"/>
                </a:lnTo>
                <a:lnTo>
                  <a:pt x="182" y="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2" name="Text Box 69"/>
          <p:cNvSpPr txBox="1">
            <a:spLocks noChangeArrowheads="1"/>
          </p:cNvSpPr>
          <p:nvPr/>
        </p:nvSpPr>
        <p:spPr bwMode="auto">
          <a:xfrm>
            <a:off x="8016875" y="1250950"/>
            <a:ext cx="4429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Cone</a:t>
            </a:r>
          </a:p>
        </p:txBody>
      </p:sp>
      <p:sp>
        <p:nvSpPr>
          <p:cNvPr id="44063" name="Text Box 70"/>
          <p:cNvSpPr txBox="1">
            <a:spLocks noChangeArrowheads="1"/>
          </p:cNvSpPr>
          <p:nvPr/>
        </p:nvSpPr>
        <p:spPr bwMode="auto">
          <a:xfrm>
            <a:off x="6124575" y="628650"/>
            <a:ext cx="365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Rod</a:t>
            </a:r>
          </a:p>
        </p:txBody>
      </p:sp>
      <p:sp>
        <p:nvSpPr>
          <p:cNvPr id="44064" name="Text Box 71"/>
          <p:cNvSpPr txBox="1">
            <a:spLocks noChangeArrowheads="1"/>
          </p:cNvSpPr>
          <p:nvPr/>
        </p:nvSpPr>
        <p:spPr bwMode="auto">
          <a:xfrm>
            <a:off x="609600" y="5842000"/>
            <a:ext cx="2619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(a)</a:t>
            </a:r>
          </a:p>
        </p:txBody>
      </p:sp>
      <p:sp>
        <p:nvSpPr>
          <p:cNvPr id="44065" name="Text Box 72"/>
          <p:cNvSpPr txBox="1">
            <a:spLocks noChangeArrowheads="1"/>
          </p:cNvSpPr>
          <p:nvPr/>
        </p:nvSpPr>
        <p:spPr bwMode="auto">
          <a:xfrm>
            <a:off x="5006975" y="5842000"/>
            <a:ext cx="2698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(b)</a:t>
            </a:r>
          </a:p>
        </p:txBody>
      </p:sp>
      <p:sp>
        <p:nvSpPr>
          <p:cNvPr id="44066" name="Text Box 73"/>
          <p:cNvSpPr txBox="1">
            <a:spLocks noChangeArrowheads="1"/>
          </p:cNvSpPr>
          <p:nvPr/>
        </p:nvSpPr>
        <p:spPr bwMode="auto">
          <a:xfrm>
            <a:off x="6864350" y="5421313"/>
            <a:ext cx="674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Synaptic</a:t>
            </a:r>
          </a:p>
          <a:p>
            <a:pPr eaLnBrk="1" hangingPunct="1"/>
            <a:r>
              <a:rPr lang="en-US" altLang="en-US" sz="1100" b="1"/>
              <a:t>vesicles</a:t>
            </a:r>
          </a:p>
        </p:txBody>
      </p:sp>
      <p:sp>
        <p:nvSpPr>
          <p:cNvPr id="44067" name="Text Box 74"/>
          <p:cNvSpPr txBox="1">
            <a:spLocks noChangeArrowheads="1"/>
          </p:cNvSpPr>
          <p:nvPr/>
        </p:nvSpPr>
        <p:spPr bwMode="auto">
          <a:xfrm>
            <a:off x="4279900" y="2571750"/>
            <a:ext cx="365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Rod</a:t>
            </a:r>
          </a:p>
        </p:txBody>
      </p:sp>
      <p:sp>
        <p:nvSpPr>
          <p:cNvPr id="44068" name="Text Box 75"/>
          <p:cNvSpPr txBox="1">
            <a:spLocks noChangeArrowheads="1"/>
          </p:cNvSpPr>
          <p:nvPr/>
        </p:nvSpPr>
        <p:spPr bwMode="auto">
          <a:xfrm>
            <a:off x="4267200" y="4530725"/>
            <a:ext cx="4429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Cone</a:t>
            </a:r>
          </a:p>
        </p:txBody>
      </p:sp>
      <p:sp>
        <p:nvSpPr>
          <p:cNvPr id="44069" name="Text Box 76"/>
          <p:cNvSpPr txBox="1">
            <a:spLocks noChangeArrowheads="1"/>
          </p:cNvSpPr>
          <p:nvPr/>
        </p:nvSpPr>
        <p:spPr bwMode="auto">
          <a:xfrm>
            <a:off x="3517900" y="5816600"/>
            <a:ext cx="412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2 µm</a:t>
            </a:r>
          </a:p>
        </p:txBody>
      </p:sp>
      <p:sp>
        <p:nvSpPr>
          <p:cNvPr id="44070" name="Text Box 77"/>
          <p:cNvSpPr txBox="1">
            <a:spLocks noChangeArrowheads="1"/>
          </p:cNvSpPr>
          <p:nvPr/>
        </p:nvSpPr>
        <p:spPr bwMode="auto">
          <a:xfrm>
            <a:off x="6991350" y="2374900"/>
            <a:ext cx="4254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Stalk</a:t>
            </a:r>
          </a:p>
        </p:txBody>
      </p:sp>
      <p:sp>
        <p:nvSpPr>
          <p:cNvPr id="44071" name="Text Box 78"/>
          <p:cNvSpPr txBox="1">
            <a:spLocks noChangeArrowheads="1"/>
          </p:cNvSpPr>
          <p:nvPr/>
        </p:nvSpPr>
        <p:spPr bwMode="auto">
          <a:xfrm>
            <a:off x="6696075" y="2930525"/>
            <a:ext cx="9683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Mitochondria</a:t>
            </a:r>
          </a:p>
        </p:txBody>
      </p:sp>
      <p:sp>
        <p:nvSpPr>
          <p:cNvPr id="44072" name="Text Box 79"/>
          <p:cNvSpPr txBox="1">
            <a:spLocks noChangeArrowheads="1"/>
          </p:cNvSpPr>
          <p:nvPr/>
        </p:nvSpPr>
        <p:spPr bwMode="auto">
          <a:xfrm>
            <a:off x="6867525" y="4276725"/>
            <a:ext cx="6365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Nucleus</a:t>
            </a:r>
          </a:p>
        </p:txBody>
      </p:sp>
      <p:sp>
        <p:nvSpPr>
          <p:cNvPr id="44073" name="Text Box 80"/>
          <p:cNvSpPr txBox="1">
            <a:spLocks noChangeArrowheads="1"/>
          </p:cNvSpPr>
          <p:nvPr/>
        </p:nvSpPr>
        <p:spPr bwMode="auto">
          <a:xfrm>
            <a:off x="5006975" y="4425950"/>
            <a:ext cx="42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Cell</a:t>
            </a:r>
          </a:p>
          <a:p>
            <a:pPr eaLnBrk="1" hangingPunct="1"/>
            <a:r>
              <a:rPr lang="en-US" altLang="en-US" sz="1100" b="1"/>
              <a:t>body</a:t>
            </a:r>
          </a:p>
        </p:txBody>
      </p:sp>
      <p:sp>
        <p:nvSpPr>
          <p:cNvPr id="44074" name="Text Box 81"/>
          <p:cNvSpPr txBox="1">
            <a:spLocks noChangeArrowheads="1"/>
          </p:cNvSpPr>
          <p:nvPr/>
        </p:nvSpPr>
        <p:spPr bwMode="auto">
          <a:xfrm>
            <a:off x="4991100" y="2936875"/>
            <a:ext cx="66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Inner</a:t>
            </a:r>
          </a:p>
          <a:p>
            <a:pPr eaLnBrk="1" hangingPunct="1"/>
            <a:r>
              <a:rPr lang="en-US" altLang="en-US" sz="1100" b="1"/>
              <a:t>segment</a:t>
            </a:r>
          </a:p>
        </p:txBody>
      </p:sp>
      <p:sp>
        <p:nvSpPr>
          <p:cNvPr id="44075" name="Text Box 82"/>
          <p:cNvSpPr txBox="1">
            <a:spLocks noChangeArrowheads="1"/>
          </p:cNvSpPr>
          <p:nvPr/>
        </p:nvSpPr>
        <p:spPr bwMode="auto">
          <a:xfrm>
            <a:off x="5003800" y="1611313"/>
            <a:ext cx="66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Outer</a:t>
            </a:r>
          </a:p>
          <a:p>
            <a:pPr eaLnBrk="1" hangingPunct="1"/>
            <a:r>
              <a:rPr lang="en-US" altLang="en-US" sz="1100" b="1"/>
              <a:t>segment</a:t>
            </a:r>
          </a:p>
        </p:txBody>
      </p:sp>
      <p:sp>
        <p:nvSpPr>
          <p:cNvPr id="44076" name="Rectangle 5"/>
          <p:cNvSpPr>
            <a:spLocks noChangeArrowheads="1"/>
          </p:cNvSpPr>
          <p:nvPr/>
        </p:nvSpPr>
        <p:spPr bwMode="auto">
          <a:xfrm>
            <a:off x="3419475" y="6248400"/>
            <a:ext cx="23399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a : ©McGraw-Hill Education/Dennis Strete</a:t>
            </a:r>
          </a:p>
        </p:txBody>
      </p:sp>
      <p:sp>
        <p:nvSpPr>
          <p:cNvPr id="44077" name="Rectangle 4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56" descr="sal03717_16_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19088"/>
            <a:ext cx="61055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701675" y="400050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45060" name="Line 12"/>
          <p:cNvSpPr>
            <a:spLocks noChangeShapeType="1"/>
          </p:cNvSpPr>
          <p:nvPr/>
        </p:nvSpPr>
        <p:spPr bwMode="auto">
          <a:xfrm flipV="1">
            <a:off x="5726113" y="3379788"/>
            <a:ext cx="136525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Line 15"/>
          <p:cNvSpPr>
            <a:spLocks noChangeShapeType="1"/>
          </p:cNvSpPr>
          <p:nvPr/>
        </p:nvSpPr>
        <p:spPr bwMode="auto">
          <a:xfrm flipH="1">
            <a:off x="6002338" y="3868738"/>
            <a:ext cx="13335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16"/>
          <p:cNvSpPr>
            <a:spLocks noChangeShapeType="1"/>
          </p:cNvSpPr>
          <p:nvPr/>
        </p:nvSpPr>
        <p:spPr bwMode="auto">
          <a:xfrm flipH="1" flipV="1">
            <a:off x="5722938" y="3865563"/>
            <a:ext cx="136525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Line 17"/>
          <p:cNvSpPr>
            <a:spLocks noChangeShapeType="1"/>
          </p:cNvSpPr>
          <p:nvPr/>
        </p:nvSpPr>
        <p:spPr bwMode="auto">
          <a:xfrm flipV="1">
            <a:off x="5653088" y="3586163"/>
            <a:ext cx="0" cy="136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18"/>
          <p:cNvSpPr>
            <a:spLocks noChangeShapeType="1"/>
          </p:cNvSpPr>
          <p:nvPr/>
        </p:nvSpPr>
        <p:spPr bwMode="auto">
          <a:xfrm flipV="1">
            <a:off x="6272213" y="3379788"/>
            <a:ext cx="13335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21"/>
          <p:cNvSpPr>
            <a:spLocks noChangeShapeType="1"/>
          </p:cNvSpPr>
          <p:nvPr/>
        </p:nvSpPr>
        <p:spPr bwMode="auto">
          <a:xfrm flipH="1" flipV="1">
            <a:off x="6265863" y="3865563"/>
            <a:ext cx="139700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Line 22"/>
          <p:cNvSpPr>
            <a:spLocks noChangeShapeType="1"/>
          </p:cNvSpPr>
          <p:nvPr/>
        </p:nvSpPr>
        <p:spPr bwMode="auto">
          <a:xfrm flipV="1">
            <a:off x="6196013" y="3586163"/>
            <a:ext cx="0" cy="136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23"/>
          <p:cNvSpPr>
            <a:spLocks noChangeShapeType="1"/>
          </p:cNvSpPr>
          <p:nvPr/>
        </p:nvSpPr>
        <p:spPr bwMode="auto">
          <a:xfrm flipV="1">
            <a:off x="6196013" y="3900488"/>
            <a:ext cx="0" cy="130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Line 24"/>
          <p:cNvSpPr>
            <a:spLocks noChangeShapeType="1"/>
          </p:cNvSpPr>
          <p:nvPr/>
        </p:nvSpPr>
        <p:spPr bwMode="auto">
          <a:xfrm flipH="1">
            <a:off x="7631113" y="3868738"/>
            <a:ext cx="13335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Line 25"/>
          <p:cNvSpPr>
            <a:spLocks noChangeShapeType="1"/>
          </p:cNvSpPr>
          <p:nvPr/>
        </p:nvSpPr>
        <p:spPr bwMode="auto">
          <a:xfrm flipV="1">
            <a:off x="7824788" y="3586163"/>
            <a:ext cx="3175" cy="136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Line 26"/>
          <p:cNvSpPr>
            <a:spLocks noChangeShapeType="1"/>
          </p:cNvSpPr>
          <p:nvPr/>
        </p:nvSpPr>
        <p:spPr bwMode="auto">
          <a:xfrm flipV="1">
            <a:off x="8101013" y="4046538"/>
            <a:ext cx="0" cy="1381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Line 27"/>
          <p:cNvSpPr>
            <a:spLocks noChangeShapeType="1"/>
          </p:cNvSpPr>
          <p:nvPr/>
        </p:nvSpPr>
        <p:spPr bwMode="auto">
          <a:xfrm flipV="1">
            <a:off x="6818313" y="3379788"/>
            <a:ext cx="13335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Line 30"/>
          <p:cNvSpPr>
            <a:spLocks noChangeShapeType="1"/>
          </p:cNvSpPr>
          <p:nvPr/>
        </p:nvSpPr>
        <p:spPr bwMode="auto">
          <a:xfrm flipV="1">
            <a:off x="7358063" y="3379788"/>
            <a:ext cx="13335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Line 39"/>
          <p:cNvSpPr>
            <a:spLocks noChangeShapeType="1"/>
          </p:cNvSpPr>
          <p:nvPr/>
        </p:nvSpPr>
        <p:spPr bwMode="auto">
          <a:xfrm flipH="1" flipV="1">
            <a:off x="6265863" y="5808663"/>
            <a:ext cx="139700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Line 40"/>
          <p:cNvSpPr>
            <a:spLocks noChangeShapeType="1"/>
          </p:cNvSpPr>
          <p:nvPr/>
        </p:nvSpPr>
        <p:spPr bwMode="auto">
          <a:xfrm flipV="1">
            <a:off x="6272213" y="5319713"/>
            <a:ext cx="133350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Line 43"/>
          <p:cNvSpPr>
            <a:spLocks noChangeShapeType="1"/>
          </p:cNvSpPr>
          <p:nvPr/>
        </p:nvSpPr>
        <p:spPr bwMode="auto">
          <a:xfrm flipV="1">
            <a:off x="8424863" y="5319713"/>
            <a:ext cx="133350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Line 46"/>
          <p:cNvSpPr>
            <a:spLocks noChangeShapeType="1"/>
          </p:cNvSpPr>
          <p:nvPr/>
        </p:nvSpPr>
        <p:spPr bwMode="auto">
          <a:xfrm flipV="1">
            <a:off x="6818313" y="5319713"/>
            <a:ext cx="133350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Line 49"/>
          <p:cNvSpPr>
            <a:spLocks noChangeShapeType="1"/>
          </p:cNvSpPr>
          <p:nvPr/>
        </p:nvSpPr>
        <p:spPr bwMode="auto">
          <a:xfrm flipV="1">
            <a:off x="7367588" y="5319713"/>
            <a:ext cx="133350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8" name="Line 53"/>
          <p:cNvSpPr>
            <a:spLocks noChangeShapeType="1"/>
          </p:cNvSpPr>
          <p:nvPr/>
        </p:nvSpPr>
        <p:spPr bwMode="auto">
          <a:xfrm flipV="1">
            <a:off x="7896225" y="5319713"/>
            <a:ext cx="136525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Line 57"/>
          <p:cNvSpPr>
            <a:spLocks noChangeShapeType="1"/>
          </p:cNvSpPr>
          <p:nvPr/>
        </p:nvSpPr>
        <p:spPr bwMode="auto">
          <a:xfrm flipV="1">
            <a:off x="5726113" y="5319713"/>
            <a:ext cx="136525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Line 60"/>
          <p:cNvSpPr>
            <a:spLocks noChangeShapeType="1"/>
          </p:cNvSpPr>
          <p:nvPr/>
        </p:nvSpPr>
        <p:spPr bwMode="auto">
          <a:xfrm flipH="1">
            <a:off x="6002338" y="5808663"/>
            <a:ext cx="13335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Line 61"/>
          <p:cNvSpPr>
            <a:spLocks noChangeShapeType="1"/>
          </p:cNvSpPr>
          <p:nvPr/>
        </p:nvSpPr>
        <p:spPr bwMode="auto">
          <a:xfrm flipH="1" flipV="1">
            <a:off x="5722938" y="5808663"/>
            <a:ext cx="136525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Line 62"/>
          <p:cNvSpPr>
            <a:spLocks noChangeShapeType="1"/>
          </p:cNvSpPr>
          <p:nvPr/>
        </p:nvSpPr>
        <p:spPr bwMode="auto">
          <a:xfrm flipV="1">
            <a:off x="5653088" y="5529263"/>
            <a:ext cx="0" cy="133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Line 63"/>
          <p:cNvSpPr>
            <a:spLocks noChangeShapeType="1"/>
          </p:cNvSpPr>
          <p:nvPr/>
        </p:nvSpPr>
        <p:spPr bwMode="auto">
          <a:xfrm flipV="1">
            <a:off x="6196013" y="5529263"/>
            <a:ext cx="0" cy="133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Line 64"/>
          <p:cNvSpPr>
            <a:spLocks noChangeShapeType="1"/>
          </p:cNvSpPr>
          <p:nvPr/>
        </p:nvSpPr>
        <p:spPr bwMode="auto">
          <a:xfrm flipV="1">
            <a:off x="6196013" y="5840413"/>
            <a:ext cx="0" cy="133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5" name="Rectangle 125"/>
          <p:cNvSpPr>
            <a:spLocks noChangeArrowheads="1"/>
          </p:cNvSpPr>
          <p:nvPr/>
        </p:nvSpPr>
        <p:spPr bwMode="auto">
          <a:xfrm>
            <a:off x="6688138" y="5491163"/>
            <a:ext cx="117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>
                <a:solidFill>
                  <a:srgbClr val="000000"/>
                </a:solidFill>
                <a:latin typeface="Helvetica LT Std" charset="0"/>
              </a:rPr>
              <a:t>H</a:t>
            </a:r>
            <a:endParaRPr lang="en-US" altLang="en-US" b="1"/>
          </a:p>
        </p:txBody>
      </p:sp>
      <p:sp>
        <p:nvSpPr>
          <p:cNvPr id="45086" name="Text Box 184"/>
          <p:cNvSpPr txBox="1">
            <a:spLocks noChangeArrowheads="1"/>
          </p:cNvSpPr>
          <p:nvPr/>
        </p:nvSpPr>
        <p:spPr bwMode="auto">
          <a:xfrm>
            <a:off x="2727325" y="1400175"/>
            <a:ext cx="4413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Disc</a:t>
            </a:r>
          </a:p>
        </p:txBody>
      </p:sp>
      <p:sp>
        <p:nvSpPr>
          <p:cNvPr id="45087" name="Text Box 185"/>
          <p:cNvSpPr txBox="1">
            <a:spLocks noChangeArrowheads="1"/>
          </p:cNvSpPr>
          <p:nvPr/>
        </p:nvSpPr>
        <p:spPr bwMode="auto">
          <a:xfrm>
            <a:off x="2727325" y="1649413"/>
            <a:ext cx="12763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Cell membrane</a:t>
            </a:r>
          </a:p>
        </p:txBody>
      </p:sp>
      <p:sp>
        <p:nvSpPr>
          <p:cNvPr id="45088" name="Text Box 186"/>
          <p:cNvSpPr txBox="1">
            <a:spLocks noChangeArrowheads="1"/>
          </p:cNvSpPr>
          <p:nvPr/>
        </p:nvSpPr>
        <p:spPr bwMode="auto">
          <a:xfrm>
            <a:off x="2681288" y="2697163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Pigment</a:t>
            </a:r>
          </a:p>
          <a:p>
            <a:pPr eaLnBrk="1" hangingPunct="1"/>
            <a:r>
              <a:rPr lang="en-US" altLang="en-US" sz="1300" b="1"/>
              <a:t>molecule</a:t>
            </a:r>
          </a:p>
        </p:txBody>
      </p:sp>
      <p:sp>
        <p:nvSpPr>
          <p:cNvPr id="45089" name="Text Box 187"/>
          <p:cNvSpPr txBox="1">
            <a:spLocks noChangeArrowheads="1"/>
          </p:cNvSpPr>
          <p:nvPr/>
        </p:nvSpPr>
        <p:spPr bwMode="auto">
          <a:xfrm>
            <a:off x="1077913" y="2306638"/>
            <a:ext cx="304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(b)</a:t>
            </a:r>
          </a:p>
        </p:txBody>
      </p:sp>
      <p:sp>
        <p:nvSpPr>
          <p:cNvPr id="45090" name="Text Box 188"/>
          <p:cNvSpPr txBox="1">
            <a:spLocks noChangeArrowheads="1"/>
          </p:cNvSpPr>
          <p:nvPr/>
        </p:nvSpPr>
        <p:spPr bwMode="auto">
          <a:xfrm>
            <a:off x="1319213" y="3932238"/>
            <a:ext cx="2952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(c)</a:t>
            </a:r>
          </a:p>
        </p:txBody>
      </p:sp>
      <p:sp>
        <p:nvSpPr>
          <p:cNvPr id="45091" name="Text Box 189"/>
          <p:cNvSpPr txBox="1">
            <a:spLocks noChangeArrowheads="1"/>
          </p:cNvSpPr>
          <p:nvPr/>
        </p:nvSpPr>
        <p:spPr bwMode="auto">
          <a:xfrm>
            <a:off x="4006850" y="4073525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Pigment</a:t>
            </a:r>
          </a:p>
          <a:p>
            <a:pPr eaLnBrk="1" hangingPunct="1"/>
            <a:r>
              <a:rPr lang="en-US" altLang="en-US" sz="1300" b="1"/>
              <a:t>molecule</a:t>
            </a:r>
          </a:p>
        </p:txBody>
      </p:sp>
      <p:sp>
        <p:nvSpPr>
          <p:cNvPr id="45092" name="Text Box 190"/>
          <p:cNvSpPr txBox="1">
            <a:spLocks noChangeArrowheads="1"/>
          </p:cNvSpPr>
          <p:nvPr/>
        </p:nvSpPr>
        <p:spPr bwMode="auto">
          <a:xfrm>
            <a:off x="4006850" y="4541838"/>
            <a:ext cx="6445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Retinal</a:t>
            </a:r>
          </a:p>
        </p:txBody>
      </p:sp>
      <p:sp>
        <p:nvSpPr>
          <p:cNvPr id="45093" name="Text Box 191"/>
          <p:cNvSpPr txBox="1">
            <a:spLocks noChangeArrowheads="1"/>
          </p:cNvSpPr>
          <p:nvPr/>
        </p:nvSpPr>
        <p:spPr bwMode="auto">
          <a:xfrm>
            <a:off x="5395913" y="4237038"/>
            <a:ext cx="2952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(e)</a:t>
            </a:r>
          </a:p>
        </p:txBody>
      </p:sp>
      <p:sp>
        <p:nvSpPr>
          <p:cNvPr id="45094" name="Text Box 192"/>
          <p:cNvSpPr txBox="1">
            <a:spLocks noChangeArrowheads="1"/>
          </p:cNvSpPr>
          <p:nvPr/>
        </p:nvSpPr>
        <p:spPr bwMode="auto">
          <a:xfrm>
            <a:off x="3338513" y="5443538"/>
            <a:ext cx="5619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Opsin</a:t>
            </a:r>
          </a:p>
        </p:txBody>
      </p:sp>
      <p:sp>
        <p:nvSpPr>
          <p:cNvPr id="45095" name="Text Box 193"/>
          <p:cNvSpPr txBox="1">
            <a:spLocks noChangeArrowheads="1"/>
          </p:cNvSpPr>
          <p:nvPr/>
        </p:nvSpPr>
        <p:spPr bwMode="auto">
          <a:xfrm>
            <a:off x="2652713" y="6142038"/>
            <a:ext cx="304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(d)</a:t>
            </a:r>
          </a:p>
        </p:txBody>
      </p:sp>
      <p:sp>
        <p:nvSpPr>
          <p:cNvPr id="45096" name="Text Box 194"/>
          <p:cNvSpPr txBox="1">
            <a:spLocks noChangeArrowheads="1"/>
          </p:cNvSpPr>
          <p:nvPr/>
        </p:nvSpPr>
        <p:spPr bwMode="auto">
          <a:xfrm>
            <a:off x="87313" y="5862638"/>
            <a:ext cx="2952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(a)</a:t>
            </a:r>
          </a:p>
        </p:txBody>
      </p:sp>
      <p:sp>
        <p:nvSpPr>
          <p:cNvPr id="45097" name="Text Box 195"/>
          <p:cNvSpPr txBox="1">
            <a:spLocks noChangeArrowheads="1"/>
          </p:cNvSpPr>
          <p:nvPr/>
        </p:nvSpPr>
        <p:spPr bwMode="auto">
          <a:xfrm>
            <a:off x="5386388" y="6142038"/>
            <a:ext cx="2603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(f)</a:t>
            </a:r>
          </a:p>
        </p:txBody>
      </p:sp>
      <p:sp>
        <p:nvSpPr>
          <p:cNvPr id="45098" name="Text Box 196"/>
          <p:cNvSpPr txBox="1">
            <a:spLocks noChangeArrowheads="1"/>
          </p:cNvSpPr>
          <p:nvPr/>
        </p:nvSpPr>
        <p:spPr bwMode="auto">
          <a:xfrm>
            <a:off x="6818313" y="6142038"/>
            <a:ext cx="1095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300" b="1" i="1"/>
              <a:t>Trans</a:t>
            </a:r>
            <a:r>
              <a:rPr lang="en-US" altLang="en-US" sz="1300" b="1"/>
              <a:t>-retinal</a:t>
            </a:r>
          </a:p>
          <a:p>
            <a:pPr algn="ctr" eaLnBrk="1" hangingPunct="1"/>
            <a:r>
              <a:rPr lang="en-US" altLang="en-US" sz="1300" b="1"/>
              <a:t>(bleached)</a:t>
            </a:r>
          </a:p>
        </p:txBody>
      </p:sp>
      <p:sp>
        <p:nvSpPr>
          <p:cNvPr id="45099" name="Text Box 197"/>
          <p:cNvSpPr txBox="1">
            <a:spLocks noChangeArrowheads="1"/>
          </p:cNvSpPr>
          <p:nvPr/>
        </p:nvSpPr>
        <p:spPr bwMode="auto">
          <a:xfrm>
            <a:off x="5865813" y="2938463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00" name="Text Box 198"/>
          <p:cNvSpPr txBox="1">
            <a:spLocks noChangeArrowheads="1"/>
          </p:cNvSpPr>
          <p:nvPr/>
        </p:nvSpPr>
        <p:spPr bwMode="auto">
          <a:xfrm>
            <a:off x="6958013" y="2938463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01" name="Text Box 199"/>
          <p:cNvSpPr txBox="1">
            <a:spLocks noChangeArrowheads="1"/>
          </p:cNvSpPr>
          <p:nvPr/>
        </p:nvSpPr>
        <p:spPr bwMode="auto">
          <a:xfrm>
            <a:off x="6408738" y="30940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02" name="Text Box 200"/>
          <p:cNvSpPr txBox="1">
            <a:spLocks noChangeArrowheads="1"/>
          </p:cNvSpPr>
          <p:nvPr/>
        </p:nvSpPr>
        <p:spPr bwMode="auto">
          <a:xfrm>
            <a:off x="6411913" y="32464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03" name="Text Box 201"/>
          <p:cNvSpPr txBox="1">
            <a:spLocks noChangeArrowheads="1"/>
          </p:cNvSpPr>
          <p:nvPr/>
        </p:nvSpPr>
        <p:spPr bwMode="auto">
          <a:xfrm>
            <a:off x="5418138" y="3408363"/>
            <a:ext cx="3952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  <a:r>
              <a:rPr lang="en-US" altLang="en-US" sz="1300" b="1" baseline="-25000"/>
              <a:t>2</a:t>
            </a:r>
            <a:r>
              <a:rPr lang="en-US" altLang="en-US" sz="1300" b="1"/>
              <a:t>C</a:t>
            </a:r>
            <a:endParaRPr lang="en-US" altLang="en-US" sz="1300" b="1" baseline="-25000"/>
          </a:p>
        </p:txBody>
      </p:sp>
      <p:sp>
        <p:nvSpPr>
          <p:cNvPr id="45104" name="Text Box 204"/>
          <p:cNvSpPr txBox="1">
            <a:spLocks noChangeArrowheads="1"/>
          </p:cNvSpPr>
          <p:nvPr/>
        </p:nvSpPr>
        <p:spPr bwMode="auto">
          <a:xfrm>
            <a:off x="5875338" y="4021138"/>
            <a:ext cx="276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  <a:r>
              <a:rPr lang="en-US" altLang="en-US" sz="1300" b="1" baseline="-25000"/>
              <a:t>2</a:t>
            </a:r>
          </a:p>
        </p:txBody>
      </p:sp>
      <p:sp>
        <p:nvSpPr>
          <p:cNvPr id="45105" name="Text Box 205"/>
          <p:cNvSpPr txBox="1">
            <a:spLocks noChangeArrowheads="1"/>
          </p:cNvSpPr>
          <p:nvPr/>
        </p:nvSpPr>
        <p:spPr bwMode="auto">
          <a:xfrm>
            <a:off x="6145213" y="4021138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06" name="Text Box 206"/>
          <p:cNvSpPr txBox="1">
            <a:spLocks noChangeArrowheads="1"/>
          </p:cNvSpPr>
          <p:nvPr/>
        </p:nvSpPr>
        <p:spPr bwMode="auto">
          <a:xfrm>
            <a:off x="6430963" y="3868738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07" name="Text Box 207"/>
          <p:cNvSpPr txBox="1">
            <a:spLocks noChangeArrowheads="1"/>
          </p:cNvSpPr>
          <p:nvPr/>
        </p:nvSpPr>
        <p:spPr bwMode="auto">
          <a:xfrm>
            <a:off x="6684963" y="354488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08" name="Text Box 208"/>
          <p:cNvSpPr txBox="1">
            <a:spLocks noChangeArrowheads="1"/>
          </p:cNvSpPr>
          <p:nvPr/>
        </p:nvSpPr>
        <p:spPr bwMode="auto">
          <a:xfrm>
            <a:off x="6684963" y="33988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09" name="Text Box 209"/>
          <p:cNvSpPr txBox="1">
            <a:spLocks noChangeArrowheads="1"/>
          </p:cNvSpPr>
          <p:nvPr/>
        </p:nvSpPr>
        <p:spPr bwMode="auto">
          <a:xfrm>
            <a:off x="6954838" y="32464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10" name="Text Box 210"/>
          <p:cNvSpPr txBox="1">
            <a:spLocks noChangeArrowheads="1"/>
          </p:cNvSpPr>
          <p:nvPr/>
        </p:nvSpPr>
        <p:spPr bwMode="auto">
          <a:xfrm>
            <a:off x="7224713" y="33988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11" name="Text Box 211"/>
          <p:cNvSpPr txBox="1">
            <a:spLocks noChangeArrowheads="1"/>
          </p:cNvSpPr>
          <p:nvPr/>
        </p:nvSpPr>
        <p:spPr bwMode="auto">
          <a:xfrm>
            <a:off x="7224713" y="354488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12" name="Text Box 212"/>
          <p:cNvSpPr txBox="1">
            <a:spLocks noChangeArrowheads="1"/>
          </p:cNvSpPr>
          <p:nvPr/>
        </p:nvSpPr>
        <p:spPr bwMode="auto">
          <a:xfrm>
            <a:off x="7500938" y="30940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13" name="Text Box 213"/>
          <p:cNvSpPr txBox="1">
            <a:spLocks noChangeArrowheads="1"/>
          </p:cNvSpPr>
          <p:nvPr/>
        </p:nvSpPr>
        <p:spPr bwMode="auto">
          <a:xfrm>
            <a:off x="7497763" y="32464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14" name="Text Box 214"/>
          <p:cNvSpPr txBox="1">
            <a:spLocks noChangeArrowheads="1"/>
          </p:cNvSpPr>
          <p:nvPr/>
        </p:nvSpPr>
        <p:spPr bwMode="auto">
          <a:xfrm>
            <a:off x="7770813" y="3398838"/>
            <a:ext cx="330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</a:p>
        </p:txBody>
      </p:sp>
      <p:sp>
        <p:nvSpPr>
          <p:cNvPr id="45115" name="Text Box 215"/>
          <p:cNvSpPr txBox="1">
            <a:spLocks noChangeArrowheads="1"/>
          </p:cNvSpPr>
          <p:nvPr/>
        </p:nvSpPr>
        <p:spPr bwMode="auto">
          <a:xfrm>
            <a:off x="7767638" y="370998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16" name="Text Box 216"/>
          <p:cNvSpPr txBox="1">
            <a:spLocks noChangeArrowheads="1"/>
          </p:cNvSpPr>
          <p:nvPr/>
        </p:nvSpPr>
        <p:spPr bwMode="auto">
          <a:xfrm>
            <a:off x="8050213" y="3868738"/>
            <a:ext cx="330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</a:p>
        </p:txBody>
      </p:sp>
      <p:sp>
        <p:nvSpPr>
          <p:cNvPr id="45117" name="Text Box 217"/>
          <p:cNvSpPr txBox="1">
            <a:spLocks noChangeArrowheads="1"/>
          </p:cNvSpPr>
          <p:nvPr/>
        </p:nvSpPr>
        <p:spPr bwMode="auto">
          <a:xfrm>
            <a:off x="7923213" y="4164013"/>
            <a:ext cx="330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HC</a:t>
            </a:r>
          </a:p>
        </p:txBody>
      </p:sp>
      <p:sp>
        <p:nvSpPr>
          <p:cNvPr id="45118" name="Text Box 218"/>
          <p:cNvSpPr txBox="1">
            <a:spLocks noChangeArrowheads="1"/>
          </p:cNvSpPr>
          <p:nvPr/>
        </p:nvSpPr>
        <p:spPr bwMode="auto">
          <a:xfrm>
            <a:off x="8320088" y="4338638"/>
            <a:ext cx="2222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O</a:t>
            </a:r>
          </a:p>
        </p:txBody>
      </p:sp>
      <p:sp>
        <p:nvSpPr>
          <p:cNvPr id="45119" name="Text Box 219"/>
          <p:cNvSpPr txBox="1">
            <a:spLocks noChangeArrowheads="1"/>
          </p:cNvSpPr>
          <p:nvPr/>
        </p:nvSpPr>
        <p:spPr bwMode="auto">
          <a:xfrm>
            <a:off x="6653213" y="4237038"/>
            <a:ext cx="901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 i="1"/>
              <a:t>Cis</a:t>
            </a:r>
            <a:r>
              <a:rPr lang="en-US" altLang="en-US" sz="1300" b="1"/>
              <a:t>-retinal</a:t>
            </a:r>
          </a:p>
        </p:txBody>
      </p:sp>
      <p:sp>
        <p:nvSpPr>
          <p:cNvPr id="45120" name="Text Box 220"/>
          <p:cNvSpPr txBox="1">
            <a:spLocks noChangeArrowheads="1"/>
          </p:cNvSpPr>
          <p:nvPr/>
        </p:nvSpPr>
        <p:spPr bwMode="auto">
          <a:xfrm>
            <a:off x="5865813" y="32464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21" name="Text Box 222"/>
          <p:cNvSpPr txBox="1">
            <a:spLocks noChangeArrowheads="1"/>
          </p:cNvSpPr>
          <p:nvPr/>
        </p:nvSpPr>
        <p:spPr bwMode="auto">
          <a:xfrm>
            <a:off x="5862638" y="38687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22" name="Text Box 223"/>
          <p:cNvSpPr txBox="1">
            <a:spLocks noChangeArrowheads="1"/>
          </p:cNvSpPr>
          <p:nvPr/>
        </p:nvSpPr>
        <p:spPr bwMode="auto">
          <a:xfrm>
            <a:off x="6135688" y="37163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23" name="Text Box 224"/>
          <p:cNvSpPr txBox="1">
            <a:spLocks noChangeArrowheads="1"/>
          </p:cNvSpPr>
          <p:nvPr/>
        </p:nvSpPr>
        <p:spPr bwMode="auto">
          <a:xfrm>
            <a:off x="6135688" y="33988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24" name="Text Box 225"/>
          <p:cNvSpPr txBox="1">
            <a:spLocks noChangeArrowheads="1"/>
          </p:cNvSpPr>
          <p:nvPr/>
        </p:nvSpPr>
        <p:spPr bwMode="auto">
          <a:xfrm>
            <a:off x="7319963" y="3894138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  <a:r>
              <a:rPr lang="en-US" altLang="en-US" sz="1300" b="1" baseline="-25000"/>
              <a:t>3</a:t>
            </a:r>
            <a:r>
              <a:rPr lang="en-US" altLang="en-US" sz="1300" b="1"/>
              <a:t>C</a:t>
            </a:r>
          </a:p>
        </p:txBody>
      </p:sp>
      <p:sp>
        <p:nvSpPr>
          <p:cNvPr id="45125" name="Text Box 226"/>
          <p:cNvSpPr txBox="1">
            <a:spLocks noChangeArrowheads="1"/>
          </p:cNvSpPr>
          <p:nvPr/>
        </p:nvSpPr>
        <p:spPr bwMode="auto">
          <a:xfrm>
            <a:off x="5878513" y="4881563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26" name="Text Box 227"/>
          <p:cNvSpPr txBox="1">
            <a:spLocks noChangeArrowheads="1"/>
          </p:cNvSpPr>
          <p:nvPr/>
        </p:nvSpPr>
        <p:spPr bwMode="auto">
          <a:xfrm>
            <a:off x="6962775" y="4881563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27" name="Text Box 228"/>
          <p:cNvSpPr txBox="1">
            <a:spLocks noChangeArrowheads="1"/>
          </p:cNvSpPr>
          <p:nvPr/>
        </p:nvSpPr>
        <p:spPr bwMode="auto">
          <a:xfrm>
            <a:off x="8037513" y="4881563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28" name="Text Box 229"/>
          <p:cNvSpPr txBox="1">
            <a:spLocks noChangeArrowheads="1"/>
          </p:cNvSpPr>
          <p:nvPr/>
        </p:nvSpPr>
        <p:spPr bwMode="auto">
          <a:xfrm>
            <a:off x="8566150" y="5035550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29" name="Text Box 230"/>
          <p:cNvSpPr txBox="1">
            <a:spLocks noChangeArrowheads="1"/>
          </p:cNvSpPr>
          <p:nvPr/>
        </p:nvSpPr>
        <p:spPr bwMode="auto">
          <a:xfrm>
            <a:off x="8569325" y="51895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30" name="Text Box 231"/>
          <p:cNvSpPr txBox="1">
            <a:spLocks noChangeArrowheads="1"/>
          </p:cNvSpPr>
          <p:nvPr/>
        </p:nvSpPr>
        <p:spPr bwMode="auto">
          <a:xfrm>
            <a:off x="8836025" y="5341938"/>
            <a:ext cx="2222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O</a:t>
            </a:r>
          </a:p>
        </p:txBody>
      </p:sp>
      <p:sp>
        <p:nvSpPr>
          <p:cNvPr id="45131" name="Text Box 232"/>
          <p:cNvSpPr txBox="1">
            <a:spLocks noChangeArrowheads="1"/>
          </p:cNvSpPr>
          <p:nvPr/>
        </p:nvSpPr>
        <p:spPr bwMode="auto">
          <a:xfrm>
            <a:off x="8301038" y="5491163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32" name="Text Box 233"/>
          <p:cNvSpPr txBox="1">
            <a:spLocks noChangeArrowheads="1"/>
          </p:cNvSpPr>
          <p:nvPr/>
        </p:nvSpPr>
        <p:spPr bwMode="auto">
          <a:xfrm>
            <a:off x="8301038" y="53419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33" name="Text Box 234"/>
          <p:cNvSpPr txBox="1">
            <a:spLocks noChangeArrowheads="1"/>
          </p:cNvSpPr>
          <p:nvPr/>
        </p:nvSpPr>
        <p:spPr bwMode="auto">
          <a:xfrm>
            <a:off x="7773988" y="5491163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34" name="Text Box 235"/>
          <p:cNvSpPr txBox="1">
            <a:spLocks noChangeArrowheads="1"/>
          </p:cNvSpPr>
          <p:nvPr/>
        </p:nvSpPr>
        <p:spPr bwMode="auto">
          <a:xfrm>
            <a:off x="7773988" y="53419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35" name="Text Box 236"/>
          <p:cNvSpPr txBox="1">
            <a:spLocks noChangeArrowheads="1"/>
          </p:cNvSpPr>
          <p:nvPr/>
        </p:nvSpPr>
        <p:spPr bwMode="auto">
          <a:xfrm>
            <a:off x="7237413" y="5491163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36" name="Text Box 237"/>
          <p:cNvSpPr txBox="1">
            <a:spLocks noChangeArrowheads="1"/>
          </p:cNvSpPr>
          <p:nvPr/>
        </p:nvSpPr>
        <p:spPr bwMode="auto">
          <a:xfrm>
            <a:off x="7237413" y="53419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37" name="Text Box 238"/>
          <p:cNvSpPr txBox="1">
            <a:spLocks noChangeArrowheads="1"/>
          </p:cNvSpPr>
          <p:nvPr/>
        </p:nvSpPr>
        <p:spPr bwMode="auto">
          <a:xfrm>
            <a:off x="7513638" y="5035550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38" name="Text Box 239"/>
          <p:cNvSpPr txBox="1">
            <a:spLocks noChangeArrowheads="1"/>
          </p:cNvSpPr>
          <p:nvPr/>
        </p:nvSpPr>
        <p:spPr bwMode="auto">
          <a:xfrm>
            <a:off x="7513638" y="51895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39" name="Text Box 240"/>
          <p:cNvSpPr txBox="1">
            <a:spLocks noChangeArrowheads="1"/>
          </p:cNvSpPr>
          <p:nvPr/>
        </p:nvSpPr>
        <p:spPr bwMode="auto">
          <a:xfrm>
            <a:off x="6962775" y="5199063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40" name="Text Box 241"/>
          <p:cNvSpPr txBox="1">
            <a:spLocks noChangeArrowheads="1"/>
          </p:cNvSpPr>
          <p:nvPr/>
        </p:nvSpPr>
        <p:spPr bwMode="auto">
          <a:xfrm>
            <a:off x="6415088" y="5035550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</a:p>
        </p:txBody>
      </p:sp>
      <p:sp>
        <p:nvSpPr>
          <p:cNvPr id="45141" name="Text Box 242"/>
          <p:cNvSpPr txBox="1">
            <a:spLocks noChangeArrowheads="1"/>
          </p:cNvSpPr>
          <p:nvPr/>
        </p:nvSpPr>
        <p:spPr bwMode="auto">
          <a:xfrm>
            <a:off x="6415088" y="51895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42" name="Text Box 243"/>
          <p:cNvSpPr txBox="1">
            <a:spLocks noChangeArrowheads="1"/>
          </p:cNvSpPr>
          <p:nvPr/>
        </p:nvSpPr>
        <p:spPr bwMode="auto">
          <a:xfrm>
            <a:off x="6688138" y="53419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43" name="Text Box 244"/>
          <p:cNvSpPr txBox="1">
            <a:spLocks noChangeArrowheads="1"/>
          </p:cNvSpPr>
          <p:nvPr/>
        </p:nvSpPr>
        <p:spPr bwMode="auto">
          <a:xfrm>
            <a:off x="5884863" y="51895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44" name="Text Box 245"/>
          <p:cNvSpPr txBox="1">
            <a:spLocks noChangeArrowheads="1"/>
          </p:cNvSpPr>
          <p:nvPr/>
        </p:nvSpPr>
        <p:spPr bwMode="auto">
          <a:xfrm>
            <a:off x="6154738" y="53419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45" name="Text Box 250"/>
          <p:cNvSpPr txBox="1">
            <a:spLocks noChangeArrowheads="1"/>
          </p:cNvSpPr>
          <p:nvPr/>
        </p:nvSpPr>
        <p:spPr bwMode="auto">
          <a:xfrm>
            <a:off x="5868988" y="5973763"/>
            <a:ext cx="276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  <a:r>
              <a:rPr lang="en-US" altLang="en-US" sz="1300" b="1" baseline="-25000"/>
              <a:t>2</a:t>
            </a:r>
          </a:p>
        </p:txBody>
      </p:sp>
      <p:sp>
        <p:nvSpPr>
          <p:cNvPr id="45146" name="Text Box 251"/>
          <p:cNvSpPr txBox="1">
            <a:spLocks noChangeArrowheads="1"/>
          </p:cNvSpPr>
          <p:nvPr/>
        </p:nvSpPr>
        <p:spPr bwMode="auto">
          <a:xfrm>
            <a:off x="5862638" y="58245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47" name="Text Box 252"/>
          <p:cNvSpPr txBox="1">
            <a:spLocks noChangeArrowheads="1"/>
          </p:cNvSpPr>
          <p:nvPr/>
        </p:nvSpPr>
        <p:spPr bwMode="auto">
          <a:xfrm>
            <a:off x="6148388" y="5659438"/>
            <a:ext cx="212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sp>
        <p:nvSpPr>
          <p:cNvPr id="45148" name="Text Box 253"/>
          <p:cNvSpPr txBox="1">
            <a:spLocks noChangeArrowheads="1"/>
          </p:cNvSpPr>
          <p:nvPr/>
        </p:nvSpPr>
        <p:spPr bwMode="auto">
          <a:xfrm>
            <a:off x="6145213" y="5964238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49" name="Text Box 254"/>
          <p:cNvSpPr txBox="1">
            <a:spLocks noChangeArrowheads="1"/>
          </p:cNvSpPr>
          <p:nvPr/>
        </p:nvSpPr>
        <p:spPr bwMode="auto">
          <a:xfrm>
            <a:off x="6411913" y="5824538"/>
            <a:ext cx="393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CH</a:t>
            </a:r>
            <a:r>
              <a:rPr lang="en-US" altLang="en-US" sz="1300" b="1" baseline="-25000"/>
              <a:t>3</a:t>
            </a:r>
          </a:p>
        </p:txBody>
      </p:sp>
      <p:sp>
        <p:nvSpPr>
          <p:cNvPr id="45150" name="Text Box 257"/>
          <p:cNvSpPr txBox="1">
            <a:spLocks noChangeArrowheads="1"/>
          </p:cNvSpPr>
          <p:nvPr/>
        </p:nvSpPr>
        <p:spPr bwMode="auto">
          <a:xfrm>
            <a:off x="8037513" y="5189538"/>
            <a:ext cx="209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C</a:t>
            </a:r>
          </a:p>
        </p:txBody>
      </p:sp>
      <p:pic>
        <p:nvPicPr>
          <p:cNvPr id="45151" name="Picture 261" descr="sal03717_16_36_arrow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06413"/>
            <a:ext cx="11620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52" name="Picture 265" descr="sal03717_16_36_arrow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360488"/>
            <a:ext cx="36195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53" name="Picture 266" descr="sal03717_16_36_arrow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3865563"/>
            <a:ext cx="9810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54" name="Picture 267" descr="sal03717_16_36_arrow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110163"/>
            <a:ext cx="15525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55" name="Rectangle 14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16.36</a:t>
            </a:r>
          </a:p>
        </p:txBody>
      </p:sp>
      <p:sp>
        <p:nvSpPr>
          <p:cNvPr id="45156" name="Line 258"/>
          <p:cNvSpPr>
            <a:spLocks noChangeShapeType="1"/>
          </p:cNvSpPr>
          <p:nvPr/>
        </p:nvSpPr>
        <p:spPr bwMode="auto">
          <a:xfrm flipH="1">
            <a:off x="2014538" y="1512888"/>
            <a:ext cx="6858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Line 259"/>
          <p:cNvSpPr>
            <a:spLocks noChangeShapeType="1"/>
          </p:cNvSpPr>
          <p:nvPr/>
        </p:nvSpPr>
        <p:spPr bwMode="auto">
          <a:xfrm flipH="1">
            <a:off x="2493963" y="1754188"/>
            <a:ext cx="206375" cy="31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Line 58"/>
          <p:cNvSpPr>
            <a:spLocks noChangeShapeType="1"/>
          </p:cNvSpPr>
          <p:nvPr/>
        </p:nvSpPr>
        <p:spPr bwMode="auto">
          <a:xfrm>
            <a:off x="6007100" y="5327650"/>
            <a:ext cx="142875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Line 58"/>
          <p:cNvSpPr>
            <a:spLocks noChangeShapeType="1"/>
          </p:cNvSpPr>
          <p:nvPr/>
        </p:nvSpPr>
        <p:spPr bwMode="auto">
          <a:xfrm>
            <a:off x="5989638" y="3381375"/>
            <a:ext cx="130175" cy="841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Freeform 73"/>
          <p:cNvSpPr>
            <a:spLocks/>
          </p:cNvSpPr>
          <p:nvPr/>
        </p:nvSpPr>
        <p:spPr bwMode="auto">
          <a:xfrm>
            <a:off x="3557588" y="4659313"/>
            <a:ext cx="428625" cy="209550"/>
          </a:xfrm>
          <a:custGeom>
            <a:avLst/>
            <a:gdLst>
              <a:gd name="T0" fmla="*/ 2147483647 w 269"/>
              <a:gd name="T1" fmla="*/ 0 h 132"/>
              <a:gd name="T2" fmla="*/ 2147483647 w 269"/>
              <a:gd name="T3" fmla="*/ 0 h 132"/>
              <a:gd name="T4" fmla="*/ 0 w 269"/>
              <a:gd name="T5" fmla="*/ 2147483647 h 132"/>
              <a:gd name="T6" fmla="*/ 0 60000 65536"/>
              <a:gd name="T7" fmla="*/ 0 60000 65536"/>
              <a:gd name="T8" fmla="*/ 0 60000 65536"/>
              <a:gd name="T9" fmla="*/ 0 w 269"/>
              <a:gd name="T10" fmla="*/ 0 h 132"/>
              <a:gd name="T11" fmla="*/ 269 w 269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9" h="132">
                <a:moveTo>
                  <a:pt x="269" y="0"/>
                </a:moveTo>
                <a:lnTo>
                  <a:pt x="67" y="0"/>
                </a:lnTo>
                <a:lnTo>
                  <a:pt x="0" y="13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Line 74"/>
          <p:cNvSpPr>
            <a:spLocks noChangeShapeType="1"/>
          </p:cNvSpPr>
          <p:nvPr/>
        </p:nvSpPr>
        <p:spPr bwMode="auto">
          <a:xfrm flipH="1">
            <a:off x="3700463" y="4179888"/>
            <a:ext cx="285750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Freeform 260"/>
          <p:cNvSpPr>
            <a:spLocks/>
          </p:cNvSpPr>
          <p:nvPr/>
        </p:nvSpPr>
        <p:spPr bwMode="auto">
          <a:xfrm>
            <a:off x="2147888" y="2808288"/>
            <a:ext cx="501650" cy="355600"/>
          </a:xfrm>
          <a:custGeom>
            <a:avLst/>
            <a:gdLst>
              <a:gd name="T0" fmla="*/ 2147483647 w 317"/>
              <a:gd name="T1" fmla="*/ 0 h 225"/>
              <a:gd name="T2" fmla="*/ 2147483647 w 317"/>
              <a:gd name="T3" fmla="*/ 0 h 225"/>
              <a:gd name="T4" fmla="*/ 0 w 317"/>
              <a:gd name="T5" fmla="*/ 2147483647 h 225"/>
              <a:gd name="T6" fmla="*/ 0 60000 65536"/>
              <a:gd name="T7" fmla="*/ 0 60000 65536"/>
              <a:gd name="T8" fmla="*/ 0 60000 65536"/>
              <a:gd name="T9" fmla="*/ 0 w 317"/>
              <a:gd name="T10" fmla="*/ 0 h 225"/>
              <a:gd name="T11" fmla="*/ 317 w 317"/>
              <a:gd name="T12" fmla="*/ 225 h 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" h="225">
                <a:moveTo>
                  <a:pt x="317" y="0"/>
                </a:moveTo>
                <a:lnTo>
                  <a:pt x="227" y="0"/>
                </a:lnTo>
                <a:lnTo>
                  <a:pt x="0" y="225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Line 258"/>
          <p:cNvSpPr>
            <a:spLocks noChangeShapeType="1"/>
          </p:cNvSpPr>
          <p:nvPr/>
        </p:nvSpPr>
        <p:spPr bwMode="auto">
          <a:xfrm flipH="1">
            <a:off x="2014538" y="1512888"/>
            <a:ext cx="685800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Line 259"/>
          <p:cNvSpPr>
            <a:spLocks noChangeShapeType="1"/>
          </p:cNvSpPr>
          <p:nvPr/>
        </p:nvSpPr>
        <p:spPr bwMode="auto">
          <a:xfrm flipH="1">
            <a:off x="2493963" y="1754188"/>
            <a:ext cx="206375" cy="31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Line 58"/>
          <p:cNvSpPr>
            <a:spLocks noChangeShapeType="1"/>
          </p:cNvSpPr>
          <p:nvPr/>
        </p:nvSpPr>
        <p:spPr bwMode="auto">
          <a:xfrm>
            <a:off x="8158163" y="4340225"/>
            <a:ext cx="142875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Line 58"/>
          <p:cNvSpPr>
            <a:spLocks noChangeShapeType="1"/>
          </p:cNvSpPr>
          <p:nvPr/>
        </p:nvSpPr>
        <p:spPr bwMode="auto">
          <a:xfrm>
            <a:off x="8172450" y="4305300"/>
            <a:ext cx="141288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167" name="Group 251"/>
          <p:cNvGrpSpPr>
            <a:grpSpLocks/>
          </p:cNvGrpSpPr>
          <p:nvPr/>
        </p:nvGrpSpPr>
        <p:grpSpPr bwMode="auto">
          <a:xfrm>
            <a:off x="6537325" y="3344863"/>
            <a:ext cx="152400" cy="115887"/>
            <a:chOff x="6537934" y="3345376"/>
            <a:chExt cx="151952" cy="114865"/>
          </a:xfrm>
        </p:grpSpPr>
        <p:sp>
          <p:nvSpPr>
            <p:cNvPr id="45194" name="Line 58"/>
            <p:cNvSpPr>
              <a:spLocks noChangeShapeType="1"/>
            </p:cNvSpPr>
            <p:nvPr/>
          </p:nvSpPr>
          <p:spPr bwMode="auto">
            <a:xfrm>
              <a:off x="6537934" y="3376329"/>
              <a:ext cx="130234" cy="839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Line 58"/>
            <p:cNvSpPr>
              <a:spLocks noChangeShapeType="1"/>
            </p:cNvSpPr>
            <p:nvPr/>
          </p:nvSpPr>
          <p:spPr bwMode="auto">
            <a:xfrm>
              <a:off x="6559652" y="3345376"/>
              <a:ext cx="130234" cy="839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168" name="Group 255"/>
          <p:cNvGrpSpPr>
            <a:grpSpLocks/>
          </p:cNvGrpSpPr>
          <p:nvPr/>
        </p:nvGrpSpPr>
        <p:grpSpPr bwMode="auto">
          <a:xfrm>
            <a:off x="7078663" y="3344863"/>
            <a:ext cx="150812" cy="115887"/>
            <a:chOff x="6537934" y="3345376"/>
            <a:chExt cx="151952" cy="114865"/>
          </a:xfrm>
        </p:grpSpPr>
        <p:sp>
          <p:nvSpPr>
            <p:cNvPr id="45192" name="Line 58"/>
            <p:cNvSpPr>
              <a:spLocks noChangeShapeType="1"/>
            </p:cNvSpPr>
            <p:nvPr/>
          </p:nvSpPr>
          <p:spPr bwMode="auto">
            <a:xfrm>
              <a:off x="6537934" y="3376329"/>
              <a:ext cx="130234" cy="839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3" name="Line 58"/>
            <p:cNvSpPr>
              <a:spLocks noChangeShapeType="1"/>
            </p:cNvSpPr>
            <p:nvPr/>
          </p:nvSpPr>
          <p:spPr bwMode="auto">
            <a:xfrm>
              <a:off x="6559652" y="3345376"/>
              <a:ext cx="130234" cy="839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169" name="Group 261"/>
          <p:cNvGrpSpPr>
            <a:grpSpLocks/>
          </p:cNvGrpSpPr>
          <p:nvPr/>
        </p:nvGrpSpPr>
        <p:grpSpPr bwMode="auto">
          <a:xfrm>
            <a:off x="7624763" y="3344863"/>
            <a:ext cx="152400" cy="114300"/>
            <a:chOff x="6537934" y="3345376"/>
            <a:chExt cx="151952" cy="114865"/>
          </a:xfrm>
        </p:grpSpPr>
        <p:sp>
          <p:nvSpPr>
            <p:cNvPr id="45190" name="Line 58"/>
            <p:cNvSpPr>
              <a:spLocks noChangeShapeType="1"/>
            </p:cNvSpPr>
            <p:nvPr/>
          </p:nvSpPr>
          <p:spPr bwMode="auto">
            <a:xfrm>
              <a:off x="6537934" y="3376329"/>
              <a:ext cx="130234" cy="839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1" name="Line 58"/>
            <p:cNvSpPr>
              <a:spLocks noChangeShapeType="1"/>
            </p:cNvSpPr>
            <p:nvPr/>
          </p:nvSpPr>
          <p:spPr bwMode="auto">
            <a:xfrm>
              <a:off x="6559652" y="3345376"/>
              <a:ext cx="130234" cy="839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170" name="Line 58"/>
          <p:cNvSpPr>
            <a:spLocks noChangeShapeType="1"/>
          </p:cNvSpPr>
          <p:nvPr/>
        </p:nvSpPr>
        <p:spPr bwMode="auto">
          <a:xfrm>
            <a:off x="7889875" y="3856038"/>
            <a:ext cx="1301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Line 58"/>
          <p:cNvSpPr>
            <a:spLocks noChangeShapeType="1"/>
          </p:cNvSpPr>
          <p:nvPr/>
        </p:nvSpPr>
        <p:spPr bwMode="auto">
          <a:xfrm>
            <a:off x="7910513" y="3824288"/>
            <a:ext cx="1301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Line 58"/>
          <p:cNvSpPr>
            <a:spLocks noChangeShapeType="1"/>
          </p:cNvSpPr>
          <p:nvPr/>
        </p:nvSpPr>
        <p:spPr bwMode="auto">
          <a:xfrm>
            <a:off x="6535738" y="5324475"/>
            <a:ext cx="130175" cy="841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3" name="Line 58"/>
          <p:cNvSpPr>
            <a:spLocks noChangeShapeType="1"/>
          </p:cNvSpPr>
          <p:nvPr/>
        </p:nvSpPr>
        <p:spPr bwMode="auto">
          <a:xfrm>
            <a:off x="6557963" y="5294313"/>
            <a:ext cx="1301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4" name="Line 58"/>
          <p:cNvSpPr>
            <a:spLocks noChangeShapeType="1"/>
          </p:cNvSpPr>
          <p:nvPr/>
        </p:nvSpPr>
        <p:spPr bwMode="auto">
          <a:xfrm>
            <a:off x="7092950" y="5324475"/>
            <a:ext cx="130175" cy="841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5" name="Line 58"/>
          <p:cNvSpPr>
            <a:spLocks noChangeShapeType="1"/>
          </p:cNvSpPr>
          <p:nvPr/>
        </p:nvSpPr>
        <p:spPr bwMode="auto">
          <a:xfrm>
            <a:off x="7113588" y="5294313"/>
            <a:ext cx="1301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Line 58"/>
          <p:cNvSpPr>
            <a:spLocks noChangeShapeType="1"/>
          </p:cNvSpPr>
          <p:nvPr/>
        </p:nvSpPr>
        <p:spPr bwMode="auto">
          <a:xfrm>
            <a:off x="7635875" y="5321300"/>
            <a:ext cx="130175" cy="841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Line 58"/>
          <p:cNvSpPr>
            <a:spLocks noChangeShapeType="1"/>
          </p:cNvSpPr>
          <p:nvPr/>
        </p:nvSpPr>
        <p:spPr bwMode="auto">
          <a:xfrm>
            <a:off x="7656513" y="5291138"/>
            <a:ext cx="1301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Line 58"/>
          <p:cNvSpPr>
            <a:spLocks noChangeShapeType="1"/>
          </p:cNvSpPr>
          <p:nvPr/>
        </p:nvSpPr>
        <p:spPr bwMode="auto">
          <a:xfrm>
            <a:off x="8159750" y="5322888"/>
            <a:ext cx="1301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Line 58"/>
          <p:cNvSpPr>
            <a:spLocks noChangeShapeType="1"/>
          </p:cNvSpPr>
          <p:nvPr/>
        </p:nvSpPr>
        <p:spPr bwMode="auto">
          <a:xfrm>
            <a:off x="8181975" y="5291138"/>
            <a:ext cx="1301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Line 58"/>
          <p:cNvSpPr>
            <a:spLocks noChangeShapeType="1"/>
          </p:cNvSpPr>
          <p:nvPr/>
        </p:nvSpPr>
        <p:spPr bwMode="auto">
          <a:xfrm>
            <a:off x="8685213" y="5329238"/>
            <a:ext cx="131762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Line 58"/>
          <p:cNvSpPr>
            <a:spLocks noChangeShapeType="1"/>
          </p:cNvSpPr>
          <p:nvPr/>
        </p:nvSpPr>
        <p:spPr bwMode="auto">
          <a:xfrm>
            <a:off x="8707438" y="5297488"/>
            <a:ext cx="1301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Text Box 201"/>
          <p:cNvSpPr txBox="1">
            <a:spLocks noChangeArrowheads="1"/>
          </p:cNvSpPr>
          <p:nvPr/>
        </p:nvSpPr>
        <p:spPr bwMode="auto">
          <a:xfrm>
            <a:off x="5418138" y="3706813"/>
            <a:ext cx="3952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  <a:r>
              <a:rPr lang="en-US" altLang="en-US" sz="1300" b="1" baseline="-25000"/>
              <a:t>2</a:t>
            </a:r>
            <a:r>
              <a:rPr lang="en-US" altLang="en-US" sz="1300" b="1"/>
              <a:t>C</a:t>
            </a:r>
            <a:endParaRPr lang="en-US" altLang="en-US" sz="1300" b="1" baseline="-25000"/>
          </a:p>
        </p:txBody>
      </p:sp>
      <p:sp>
        <p:nvSpPr>
          <p:cNvPr id="45183" name="Text Box 201"/>
          <p:cNvSpPr txBox="1">
            <a:spLocks noChangeArrowheads="1"/>
          </p:cNvSpPr>
          <p:nvPr/>
        </p:nvSpPr>
        <p:spPr bwMode="auto">
          <a:xfrm>
            <a:off x="5411788" y="5343525"/>
            <a:ext cx="3952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  <a:r>
              <a:rPr lang="en-US" altLang="en-US" sz="1300" b="1" baseline="-25000"/>
              <a:t>2</a:t>
            </a:r>
            <a:r>
              <a:rPr lang="en-US" altLang="en-US" sz="1300" b="1"/>
              <a:t>C</a:t>
            </a:r>
            <a:endParaRPr lang="en-US" altLang="en-US" sz="1300" b="1" baseline="-25000"/>
          </a:p>
        </p:txBody>
      </p:sp>
      <p:sp>
        <p:nvSpPr>
          <p:cNvPr id="45184" name="Text Box 201"/>
          <p:cNvSpPr txBox="1">
            <a:spLocks noChangeArrowheads="1"/>
          </p:cNvSpPr>
          <p:nvPr/>
        </p:nvSpPr>
        <p:spPr bwMode="auto">
          <a:xfrm>
            <a:off x="5411788" y="5661025"/>
            <a:ext cx="3952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300" b="1"/>
              <a:t>H</a:t>
            </a:r>
            <a:r>
              <a:rPr lang="en-US" altLang="en-US" sz="1300" b="1" baseline="-25000"/>
              <a:t>2</a:t>
            </a:r>
            <a:r>
              <a:rPr lang="en-US" altLang="en-US" sz="1300" b="1"/>
              <a:t>C</a:t>
            </a:r>
            <a:endParaRPr lang="en-US" altLang="en-US" sz="1300" b="1" baseline="-25000"/>
          </a:p>
        </p:txBody>
      </p:sp>
      <p:sp>
        <p:nvSpPr>
          <p:cNvPr id="45185" name="Line 38"/>
          <p:cNvSpPr>
            <a:spLocks noChangeShapeType="1"/>
          </p:cNvSpPr>
          <p:nvPr/>
        </p:nvSpPr>
        <p:spPr bwMode="auto">
          <a:xfrm flipV="1">
            <a:off x="7015163" y="3132138"/>
            <a:ext cx="0" cy="130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Line 38"/>
          <p:cNvSpPr>
            <a:spLocks noChangeShapeType="1"/>
          </p:cNvSpPr>
          <p:nvPr/>
        </p:nvSpPr>
        <p:spPr bwMode="auto">
          <a:xfrm flipV="1">
            <a:off x="5930900" y="3132138"/>
            <a:ext cx="0" cy="130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Line 38"/>
          <p:cNvSpPr>
            <a:spLocks noChangeShapeType="1"/>
          </p:cNvSpPr>
          <p:nvPr/>
        </p:nvSpPr>
        <p:spPr bwMode="auto">
          <a:xfrm flipV="1">
            <a:off x="5930900" y="5070475"/>
            <a:ext cx="0" cy="130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Line 38"/>
          <p:cNvSpPr>
            <a:spLocks noChangeShapeType="1"/>
          </p:cNvSpPr>
          <p:nvPr/>
        </p:nvSpPr>
        <p:spPr bwMode="auto">
          <a:xfrm flipV="1">
            <a:off x="7019925" y="5070475"/>
            <a:ext cx="0" cy="130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Line 38"/>
          <p:cNvSpPr>
            <a:spLocks noChangeShapeType="1"/>
          </p:cNvSpPr>
          <p:nvPr/>
        </p:nvSpPr>
        <p:spPr bwMode="auto">
          <a:xfrm flipV="1">
            <a:off x="8091488" y="5070475"/>
            <a:ext cx="0" cy="130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701675" y="155575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46083" name="Picture 6" descr="\\172.16.3.215\data4\Graphics\Powerpoint\MH_DCM\MH_DCM-TEXTEDIT PROJECTS\SALADIN 7e\Processed files\chapt16\chapt16_textedit\jpg\sal03717_16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409575"/>
            <a:ext cx="63246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Line 10"/>
          <p:cNvSpPr>
            <a:spLocks noChangeShapeType="1"/>
          </p:cNvSpPr>
          <p:nvPr/>
        </p:nvSpPr>
        <p:spPr bwMode="auto">
          <a:xfrm>
            <a:off x="5446713" y="5561013"/>
            <a:ext cx="1587" cy="1539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Freeform 11"/>
          <p:cNvSpPr>
            <a:spLocks/>
          </p:cNvSpPr>
          <p:nvPr/>
        </p:nvSpPr>
        <p:spPr bwMode="auto">
          <a:xfrm>
            <a:off x="5397500" y="5668963"/>
            <a:ext cx="100013" cy="160337"/>
          </a:xfrm>
          <a:custGeom>
            <a:avLst/>
            <a:gdLst>
              <a:gd name="T0" fmla="*/ 2147483647 w 63"/>
              <a:gd name="T1" fmla="*/ 2147483647 h 101"/>
              <a:gd name="T2" fmla="*/ 2147483647 w 63"/>
              <a:gd name="T3" fmla="*/ 0 h 101"/>
              <a:gd name="T4" fmla="*/ 2147483647 w 63"/>
              <a:gd name="T5" fmla="*/ 0 h 101"/>
              <a:gd name="T6" fmla="*/ 2147483647 w 63"/>
              <a:gd name="T7" fmla="*/ 0 h 101"/>
              <a:gd name="T8" fmla="*/ 2147483647 w 63"/>
              <a:gd name="T9" fmla="*/ 2147483647 h 101"/>
              <a:gd name="T10" fmla="*/ 2147483647 w 63"/>
              <a:gd name="T11" fmla="*/ 2147483647 h 101"/>
              <a:gd name="T12" fmla="*/ 2147483647 w 63"/>
              <a:gd name="T13" fmla="*/ 2147483647 h 101"/>
              <a:gd name="T14" fmla="*/ 2147483647 w 63"/>
              <a:gd name="T15" fmla="*/ 2147483647 h 101"/>
              <a:gd name="T16" fmla="*/ 0 w 63"/>
              <a:gd name="T17" fmla="*/ 0 h 101"/>
              <a:gd name="T18" fmla="*/ 2147483647 w 63"/>
              <a:gd name="T19" fmla="*/ 0 h 101"/>
              <a:gd name="T20" fmla="*/ 2147483647 w 63"/>
              <a:gd name="T21" fmla="*/ 2147483647 h 1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"/>
              <a:gd name="T34" fmla="*/ 0 h 101"/>
              <a:gd name="T35" fmla="*/ 63 w 63"/>
              <a:gd name="T36" fmla="*/ 101 h 10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" h="101">
                <a:moveTo>
                  <a:pt x="31" y="18"/>
                </a:moveTo>
                <a:lnTo>
                  <a:pt x="61" y="0"/>
                </a:lnTo>
                <a:lnTo>
                  <a:pt x="63" y="0"/>
                </a:lnTo>
                <a:lnTo>
                  <a:pt x="49" y="45"/>
                </a:lnTo>
                <a:lnTo>
                  <a:pt x="31" y="101"/>
                </a:lnTo>
                <a:lnTo>
                  <a:pt x="14" y="45"/>
                </a:lnTo>
                <a:lnTo>
                  <a:pt x="0" y="0"/>
                </a:lnTo>
                <a:lnTo>
                  <a:pt x="2" y="0"/>
                </a:lnTo>
                <a:lnTo>
                  <a:pt x="31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12"/>
          <p:cNvSpPr>
            <a:spLocks noChangeShapeType="1"/>
          </p:cNvSpPr>
          <p:nvPr/>
        </p:nvSpPr>
        <p:spPr bwMode="auto">
          <a:xfrm flipH="1">
            <a:off x="5732463" y="1336675"/>
            <a:ext cx="250825" cy="3714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13"/>
          <p:cNvSpPr>
            <a:spLocks/>
          </p:cNvSpPr>
          <p:nvPr/>
        </p:nvSpPr>
        <p:spPr bwMode="auto">
          <a:xfrm>
            <a:off x="5668963" y="1643063"/>
            <a:ext cx="131762" cy="160337"/>
          </a:xfrm>
          <a:custGeom>
            <a:avLst/>
            <a:gdLst>
              <a:gd name="T0" fmla="*/ 2147483647 w 83"/>
              <a:gd name="T1" fmla="*/ 2147483647 h 101"/>
              <a:gd name="T2" fmla="*/ 2147483647 w 83"/>
              <a:gd name="T3" fmla="*/ 2147483647 h 101"/>
              <a:gd name="T4" fmla="*/ 2147483647 w 83"/>
              <a:gd name="T5" fmla="*/ 2147483647 h 101"/>
              <a:gd name="T6" fmla="*/ 2147483647 w 83"/>
              <a:gd name="T7" fmla="*/ 2147483647 h 101"/>
              <a:gd name="T8" fmla="*/ 2147483647 w 83"/>
              <a:gd name="T9" fmla="*/ 2147483647 h 101"/>
              <a:gd name="T10" fmla="*/ 0 w 83"/>
              <a:gd name="T11" fmla="*/ 2147483647 h 101"/>
              <a:gd name="T12" fmla="*/ 0 w 83"/>
              <a:gd name="T13" fmla="*/ 2147483647 h 101"/>
              <a:gd name="T14" fmla="*/ 2147483647 w 83"/>
              <a:gd name="T15" fmla="*/ 2147483647 h 101"/>
              <a:gd name="T16" fmla="*/ 2147483647 w 83"/>
              <a:gd name="T17" fmla="*/ 0 h 101"/>
              <a:gd name="T18" fmla="*/ 2147483647 w 83"/>
              <a:gd name="T19" fmla="*/ 0 h 101"/>
              <a:gd name="T20" fmla="*/ 2147483647 w 83"/>
              <a:gd name="T21" fmla="*/ 2147483647 h 1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3"/>
              <a:gd name="T34" fmla="*/ 0 h 101"/>
              <a:gd name="T35" fmla="*/ 83 w 83"/>
              <a:gd name="T36" fmla="*/ 101 h 10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3" h="101">
                <a:moveTo>
                  <a:pt x="47" y="32"/>
                </a:moveTo>
                <a:lnTo>
                  <a:pt x="83" y="32"/>
                </a:lnTo>
                <a:lnTo>
                  <a:pt x="83" y="34"/>
                </a:lnTo>
                <a:lnTo>
                  <a:pt x="47" y="63"/>
                </a:lnTo>
                <a:lnTo>
                  <a:pt x="0" y="101"/>
                </a:lnTo>
                <a:lnTo>
                  <a:pt x="18" y="45"/>
                </a:lnTo>
                <a:lnTo>
                  <a:pt x="31" y="0"/>
                </a:lnTo>
                <a:lnTo>
                  <a:pt x="32" y="0"/>
                </a:lnTo>
                <a:lnTo>
                  <a:pt x="47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14"/>
          <p:cNvSpPr>
            <a:spLocks noChangeShapeType="1"/>
          </p:cNvSpPr>
          <p:nvPr/>
        </p:nvSpPr>
        <p:spPr bwMode="auto">
          <a:xfrm>
            <a:off x="5446713" y="6078538"/>
            <a:ext cx="1587" cy="1539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Freeform 15"/>
          <p:cNvSpPr>
            <a:spLocks/>
          </p:cNvSpPr>
          <p:nvPr/>
        </p:nvSpPr>
        <p:spPr bwMode="auto">
          <a:xfrm>
            <a:off x="5397500" y="6183313"/>
            <a:ext cx="100013" cy="163512"/>
          </a:xfrm>
          <a:custGeom>
            <a:avLst/>
            <a:gdLst>
              <a:gd name="T0" fmla="*/ 2147483647 w 63"/>
              <a:gd name="T1" fmla="*/ 2147483647 h 103"/>
              <a:gd name="T2" fmla="*/ 2147483647 w 63"/>
              <a:gd name="T3" fmla="*/ 0 h 103"/>
              <a:gd name="T4" fmla="*/ 2147483647 w 63"/>
              <a:gd name="T5" fmla="*/ 2147483647 h 103"/>
              <a:gd name="T6" fmla="*/ 2147483647 w 63"/>
              <a:gd name="T7" fmla="*/ 2147483647 h 103"/>
              <a:gd name="T8" fmla="*/ 2147483647 w 63"/>
              <a:gd name="T9" fmla="*/ 2147483647 h 103"/>
              <a:gd name="T10" fmla="*/ 2147483647 w 63"/>
              <a:gd name="T11" fmla="*/ 2147483647 h 103"/>
              <a:gd name="T12" fmla="*/ 2147483647 w 63"/>
              <a:gd name="T13" fmla="*/ 2147483647 h 103"/>
              <a:gd name="T14" fmla="*/ 2147483647 w 63"/>
              <a:gd name="T15" fmla="*/ 2147483647 h 103"/>
              <a:gd name="T16" fmla="*/ 0 w 63"/>
              <a:gd name="T17" fmla="*/ 2147483647 h 103"/>
              <a:gd name="T18" fmla="*/ 2147483647 w 63"/>
              <a:gd name="T19" fmla="*/ 0 h 103"/>
              <a:gd name="T20" fmla="*/ 2147483647 w 63"/>
              <a:gd name="T21" fmla="*/ 2147483647 h 1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"/>
              <a:gd name="T34" fmla="*/ 0 h 103"/>
              <a:gd name="T35" fmla="*/ 63 w 63"/>
              <a:gd name="T36" fmla="*/ 103 h 10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" h="103">
                <a:moveTo>
                  <a:pt x="31" y="20"/>
                </a:moveTo>
                <a:lnTo>
                  <a:pt x="61" y="0"/>
                </a:lnTo>
                <a:lnTo>
                  <a:pt x="63" y="2"/>
                </a:lnTo>
                <a:lnTo>
                  <a:pt x="49" y="45"/>
                </a:lnTo>
                <a:lnTo>
                  <a:pt x="31" y="103"/>
                </a:lnTo>
                <a:lnTo>
                  <a:pt x="14" y="45"/>
                </a:lnTo>
                <a:lnTo>
                  <a:pt x="0" y="2"/>
                </a:lnTo>
                <a:lnTo>
                  <a:pt x="2" y="0"/>
                </a:lnTo>
                <a:lnTo>
                  <a:pt x="31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Box 133"/>
          <p:cNvSpPr txBox="1">
            <a:spLocks noChangeArrowheads="1"/>
          </p:cNvSpPr>
          <p:nvPr/>
        </p:nvSpPr>
        <p:spPr bwMode="auto">
          <a:xfrm>
            <a:off x="6632575" y="3121025"/>
            <a:ext cx="9921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 i="1"/>
              <a:t>Cis</a:t>
            </a:r>
            <a:r>
              <a:rPr lang="en-US" altLang="en-US" sz="1100" b="1"/>
              <a:t>-retinal</a:t>
            </a:r>
          </a:p>
          <a:p>
            <a:pPr eaLnBrk="1" hangingPunct="1"/>
            <a:r>
              <a:rPr lang="en-US" altLang="en-US" sz="1100" b="1"/>
              <a:t>isomerizes to</a:t>
            </a:r>
          </a:p>
          <a:p>
            <a:pPr eaLnBrk="1" hangingPunct="1"/>
            <a:r>
              <a:rPr lang="en-US" altLang="en-US" sz="1100" b="1" i="1"/>
              <a:t>trans</a:t>
            </a:r>
            <a:r>
              <a:rPr lang="en-US" altLang="en-US" sz="1100" b="1"/>
              <a:t>-retinal</a:t>
            </a:r>
          </a:p>
        </p:txBody>
      </p:sp>
      <p:sp>
        <p:nvSpPr>
          <p:cNvPr id="46091" name="TextBox 134"/>
          <p:cNvSpPr txBox="1">
            <a:spLocks noChangeArrowheads="1"/>
          </p:cNvSpPr>
          <p:nvPr/>
        </p:nvSpPr>
        <p:spPr bwMode="auto">
          <a:xfrm>
            <a:off x="5807075" y="2003425"/>
            <a:ext cx="14192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Rhodopsin absorbs</a:t>
            </a:r>
          </a:p>
          <a:p>
            <a:pPr eaLnBrk="1" hangingPunct="1"/>
            <a:r>
              <a:rPr lang="en-US" altLang="en-US" sz="1100" b="1"/>
              <a:t>photon of light</a:t>
            </a:r>
          </a:p>
        </p:txBody>
      </p:sp>
      <p:sp>
        <p:nvSpPr>
          <p:cNvPr id="46092" name="TextBox 136"/>
          <p:cNvSpPr txBox="1">
            <a:spLocks noChangeArrowheads="1"/>
          </p:cNvSpPr>
          <p:nvPr/>
        </p:nvSpPr>
        <p:spPr bwMode="auto">
          <a:xfrm>
            <a:off x="4691063" y="5008563"/>
            <a:ext cx="17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3</a:t>
            </a:r>
          </a:p>
        </p:txBody>
      </p:sp>
      <p:sp>
        <p:nvSpPr>
          <p:cNvPr id="46093" name="TextBox 137"/>
          <p:cNvSpPr txBox="1">
            <a:spLocks noChangeArrowheads="1"/>
          </p:cNvSpPr>
          <p:nvPr/>
        </p:nvSpPr>
        <p:spPr bwMode="auto">
          <a:xfrm>
            <a:off x="6470650" y="3128963"/>
            <a:ext cx="17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2</a:t>
            </a:r>
          </a:p>
        </p:txBody>
      </p:sp>
      <p:sp>
        <p:nvSpPr>
          <p:cNvPr id="46094" name="TextBox 138"/>
          <p:cNvSpPr txBox="1">
            <a:spLocks noChangeArrowheads="1"/>
          </p:cNvSpPr>
          <p:nvPr/>
        </p:nvSpPr>
        <p:spPr bwMode="auto">
          <a:xfrm>
            <a:off x="5643563" y="2005013"/>
            <a:ext cx="17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1</a:t>
            </a:r>
          </a:p>
        </p:txBody>
      </p:sp>
      <p:sp>
        <p:nvSpPr>
          <p:cNvPr id="46095" name="TextBox 139"/>
          <p:cNvSpPr txBox="1">
            <a:spLocks noChangeArrowheads="1"/>
          </p:cNvSpPr>
          <p:nvPr/>
        </p:nvSpPr>
        <p:spPr bwMode="auto">
          <a:xfrm>
            <a:off x="4854575" y="5000625"/>
            <a:ext cx="16414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Opsin triggers reaction</a:t>
            </a:r>
          </a:p>
          <a:p>
            <a:pPr eaLnBrk="1" hangingPunct="1"/>
            <a:r>
              <a:rPr lang="en-US" altLang="en-US" sz="1100" b="1"/>
              <a:t>cascade that breaks</a:t>
            </a:r>
          </a:p>
          <a:p>
            <a:pPr eaLnBrk="1" hangingPunct="1"/>
            <a:r>
              <a:rPr lang="en-US" altLang="en-US" sz="1100" b="1"/>
              <a:t>down cGMP</a:t>
            </a:r>
          </a:p>
        </p:txBody>
      </p:sp>
      <p:sp>
        <p:nvSpPr>
          <p:cNvPr id="46096" name="TextBox 140"/>
          <p:cNvSpPr txBox="1">
            <a:spLocks noChangeArrowheads="1"/>
          </p:cNvSpPr>
          <p:nvPr/>
        </p:nvSpPr>
        <p:spPr bwMode="auto">
          <a:xfrm>
            <a:off x="4651375" y="5876925"/>
            <a:ext cx="1800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Cessation of dark current</a:t>
            </a:r>
          </a:p>
        </p:txBody>
      </p:sp>
      <p:sp>
        <p:nvSpPr>
          <p:cNvPr id="46097" name="TextBox 141"/>
          <p:cNvSpPr txBox="1">
            <a:spLocks noChangeArrowheads="1"/>
          </p:cNvSpPr>
          <p:nvPr/>
        </p:nvSpPr>
        <p:spPr bwMode="auto">
          <a:xfrm>
            <a:off x="4511675" y="6384925"/>
            <a:ext cx="2087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Signals created in optic nerve</a:t>
            </a:r>
          </a:p>
        </p:txBody>
      </p:sp>
      <p:sp>
        <p:nvSpPr>
          <p:cNvPr id="46098" name="TextBox 142"/>
          <p:cNvSpPr txBox="1">
            <a:spLocks noChangeArrowheads="1"/>
          </p:cNvSpPr>
          <p:nvPr/>
        </p:nvSpPr>
        <p:spPr bwMode="auto">
          <a:xfrm>
            <a:off x="3514725" y="5749925"/>
            <a:ext cx="9445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 i="1"/>
              <a:t>Trans</a:t>
            </a:r>
            <a:r>
              <a:rPr lang="en-US" altLang="en-US" sz="1100" b="1"/>
              <a:t>-retinal</a:t>
            </a:r>
          </a:p>
          <a:p>
            <a:pPr eaLnBrk="1" hangingPunct="1"/>
            <a:r>
              <a:rPr lang="en-US" altLang="en-US" sz="1100" b="1"/>
              <a:t>separates</a:t>
            </a:r>
          </a:p>
          <a:p>
            <a:pPr eaLnBrk="1" hangingPunct="1"/>
            <a:r>
              <a:rPr lang="en-US" altLang="en-US" sz="1100" b="1"/>
              <a:t>from opsin</a:t>
            </a:r>
          </a:p>
        </p:txBody>
      </p:sp>
      <p:sp>
        <p:nvSpPr>
          <p:cNvPr id="46099" name="TextBox 143"/>
          <p:cNvSpPr txBox="1">
            <a:spLocks noChangeArrowheads="1"/>
          </p:cNvSpPr>
          <p:nvPr/>
        </p:nvSpPr>
        <p:spPr bwMode="auto">
          <a:xfrm>
            <a:off x="3321050" y="5754688"/>
            <a:ext cx="17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4</a:t>
            </a:r>
          </a:p>
        </p:txBody>
      </p:sp>
      <p:sp>
        <p:nvSpPr>
          <p:cNvPr id="46100" name="TextBox 144"/>
          <p:cNvSpPr txBox="1">
            <a:spLocks noChangeArrowheads="1"/>
          </p:cNvSpPr>
          <p:nvPr/>
        </p:nvSpPr>
        <p:spPr bwMode="auto">
          <a:xfrm>
            <a:off x="1625600" y="3073400"/>
            <a:ext cx="17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5</a:t>
            </a:r>
          </a:p>
        </p:txBody>
      </p:sp>
      <p:sp>
        <p:nvSpPr>
          <p:cNvPr id="46101" name="TextBox 145"/>
          <p:cNvSpPr txBox="1">
            <a:spLocks noChangeArrowheads="1"/>
          </p:cNvSpPr>
          <p:nvPr/>
        </p:nvSpPr>
        <p:spPr bwMode="auto">
          <a:xfrm>
            <a:off x="1631950" y="1747838"/>
            <a:ext cx="171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6</a:t>
            </a:r>
          </a:p>
        </p:txBody>
      </p:sp>
      <p:sp>
        <p:nvSpPr>
          <p:cNvPr id="46102" name="TextBox 147"/>
          <p:cNvSpPr txBox="1">
            <a:spLocks noChangeArrowheads="1"/>
          </p:cNvSpPr>
          <p:nvPr/>
        </p:nvSpPr>
        <p:spPr bwMode="auto">
          <a:xfrm>
            <a:off x="1527175" y="479425"/>
            <a:ext cx="8032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In the dark</a:t>
            </a:r>
          </a:p>
        </p:txBody>
      </p:sp>
      <p:sp>
        <p:nvSpPr>
          <p:cNvPr id="46103" name="TextBox 148"/>
          <p:cNvSpPr txBox="1">
            <a:spLocks noChangeArrowheads="1"/>
          </p:cNvSpPr>
          <p:nvPr/>
        </p:nvSpPr>
        <p:spPr bwMode="auto">
          <a:xfrm>
            <a:off x="4587875" y="479425"/>
            <a:ext cx="8016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In the light</a:t>
            </a:r>
          </a:p>
        </p:txBody>
      </p:sp>
      <p:sp>
        <p:nvSpPr>
          <p:cNvPr id="46104" name="TextBox 149"/>
          <p:cNvSpPr txBox="1">
            <a:spLocks noChangeArrowheads="1"/>
          </p:cNvSpPr>
          <p:nvPr/>
        </p:nvSpPr>
        <p:spPr bwMode="auto">
          <a:xfrm>
            <a:off x="4252913" y="1355725"/>
            <a:ext cx="492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Opsin</a:t>
            </a:r>
          </a:p>
        </p:txBody>
      </p:sp>
      <p:sp>
        <p:nvSpPr>
          <p:cNvPr id="46105" name="TextBox 151"/>
          <p:cNvSpPr txBox="1">
            <a:spLocks noChangeArrowheads="1"/>
          </p:cNvSpPr>
          <p:nvPr/>
        </p:nvSpPr>
        <p:spPr bwMode="auto">
          <a:xfrm>
            <a:off x="4217988" y="2119313"/>
            <a:ext cx="755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 i="1"/>
              <a:t>cis</a:t>
            </a:r>
            <a:r>
              <a:rPr lang="en-US" altLang="en-US" sz="1100" b="1"/>
              <a:t>-retinal</a:t>
            </a:r>
          </a:p>
        </p:txBody>
      </p:sp>
      <p:sp>
        <p:nvSpPr>
          <p:cNvPr id="46106" name="TextBox 154"/>
          <p:cNvSpPr txBox="1">
            <a:spLocks noChangeArrowheads="1"/>
          </p:cNvSpPr>
          <p:nvPr/>
        </p:nvSpPr>
        <p:spPr bwMode="auto">
          <a:xfrm>
            <a:off x="1793875" y="1736725"/>
            <a:ext cx="1714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</a:rPr>
              <a:t>Opsin and </a:t>
            </a:r>
            <a:r>
              <a:rPr lang="en-US" altLang="en-US" sz="1100" b="1" i="1">
                <a:solidFill>
                  <a:schemeClr val="bg1"/>
                </a:solidFill>
              </a:rPr>
              <a:t>cis</a:t>
            </a:r>
            <a:r>
              <a:rPr lang="en-US" altLang="en-US" sz="1100" b="1">
                <a:solidFill>
                  <a:schemeClr val="bg1"/>
                </a:solidFill>
              </a:rPr>
              <a:t>-retinal</a:t>
            </a:r>
          </a:p>
          <a:p>
            <a:pPr eaLnBrk="1" hangingPunct="1"/>
            <a:r>
              <a:rPr lang="en-US" altLang="en-US" sz="1100" b="1">
                <a:solidFill>
                  <a:schemeClr val="bg1"/>
                </a:solidFill>
              </a:rPr>
              <a:t>enzymatically combine</a:t>
            </a:r>
          </a:p>
          <a:p>
            <a:pPr eaLnBrk="1" hangingPunct="1"/>
            <a:r>
              <a:rPr lang="en-US" altLang="en-US" sz="1100" b="1">
                <a:solidFill>
                  <a:schemeClr val="bg1"/>
                </a:solidFill>
              </a:rPr>
              <a:t>to regenerate rhodopsin</a:t>
            </a:r>
          </a:p>
        </p:txBody>
      </p:sp>
      <p:pic>
        <p:nvPicPr>
          <p:cNvPr id="46107" name="Picture 133" descr="\\172.16.3.215\data4\Graphics\Powerpoint\MH_DCM\MH_DCM-TEXTEDIT PROJECTS\SALADIN 7e\Processed files\chapt16\chapt16_textedit\png\sal03717_16_37_arrow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1282700"/>
            <a:ext cx="9477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8" name="Picture 134" descr="\\172.16.3.215\data4\Graphics\Powerpoint\MH_DCM\MH_DCM-TEXTEDIT PROJECTS\SALADIN 7e\Processed files\chapt16\chapt16_textedit\png\sal03717_16_37_arrow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2274888"/>
            <a:ext cx="3937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9" name="Picture 135" descr="\\172.16.3.215\data4\Graphics\Powerpoint\MH_DCM\MH_DCM-TEXTEDIT PROJECTS\SALADIN 7e\Processed files\chapt16\chapt16_textedit\png\sal03717_16_37_arrow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843338"/>
            <a:ext cx="66833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0" name="Picture 136" descr="\\172.16.3.215\data4\Graphics\Powerpoint\MH_DCM\MH_DCM-TEXTEDIT PROJECTS\SALADIN 7e\Processed files\chapt16\chapt16_textedit\png\sal03717_16_37_arrow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5302250"/>
            <a:ext cx="1257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1" name="Picture 137" descr="\\172.16.3.215\data4\Graphics\Powerpoint\MH_DCM\MH_DCM-TEXTEDIT PROJECTS\SALADIN 7e\Processed files\chapt16\chapt16_textedit\png\sal03717_16_37_arrow0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4076700"/>
            <a:ext cx="55403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2" name="Picture 138" descr="\\172.16.3.215\data4\Graphics\Powerpoint\MH_DCM\MH_DCM-TEXTEDIT PROJECTS\SALADIN 7e\Processed files\chapt16\chapt16_textedit\png\sal03717_16_37_arrow0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2062163"/>
            <a:ext cx="89693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3" name="Picture 139" descr="\\172.16.3.215\data4\Graphics\Powerpoint\MH_DCM\MH_DCM-TEXTEDIT PROJECTS\SALADIN 7e\Processed files\chapt16\chapt16_textedit\png\sal03717_16_37_arrow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2155825"/>
            <a:ext cx="1065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4" name="Picture 140" descr="\\172.16.3.215\data4\Graphics\Powerpoint\MH_DCM\MH_DCM-TEXTEDIT PROJECTS\SALADIN 7e\Processed files\chapt16\chapt16_textedit\png\sal03717_16_37_arrow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3459163"/>
            <a:ext cx="566737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5" name="Picture 141" descr="\\172.16.3.215\data4\Graphics\Powerpoint\MH_DCM\MH_DCM-TEXTEDIT PROJECTS\SALADIN 7e\Processed files\chapt16\chapt16_textedit\png\sal03717_16_37_arrow1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722813"/>
            <a:ext cx="914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6" name="TextBox 153"/>
          <p:cNvSpPr txBox="1">
            <a:spLocks noChangeArrowheads="1"/>
          </p:cNvSpPr>
          <p:nvPr/>
        </p:nvSpPr>
        <p:spPr bwMode="auto">
          <a:xfrm>
            <a:off x="1793875" y="3057525"/>
            <a:ext cx="1127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 i="1">
                <a:solidFill>
                  <a:schemeClr val="bg1"/>
                </a:solidFill>
              </a:rPr>
              <a:t>Trans</a:t>
            </a:r>
            <a:r>
              <a:rPr lang="en-US" altLang="en-US" sz="1100" b="1">
                <a:solidFill>
                  <a:schemeClr val="bg1"/>
                </a:solidFill>
              </a:rPr>
              <a:t>-retinal is</a:t>
            </a:r>
          </a:p>
          <a:p>
            <a:pPr eaLnBrk="1" hangingPunct="1"/>
            <a:r>
              <a:rPr lang="en-US" altLang="en-US" sz="1100" b="1">
                <a:solidFill>
                  <a:schemeClr val="bg1"/>
                </a:solidFill>
              </a:rPr>
              <a:t>enzymatically</a:t>
            </a:r>
          </a:p>
          <a:p>
            <a:pPr eaLnBrk="1" hangingPunct="1"/>
            <a:r>
              <a:rPr lang="en-US" altLang="en-US" sz="1100" b="1">
                <a:solidFill>
                  <a:schemeClr val="bg1"/>
                </a:solidFill>
              </a:rPr>
              <a:t>converted back</a:t>
            </a:r>
          </a:p>
          <a:p>
            <a:pPr eaLnBrk="1" hangingPunct="1"/>
            <a:r>
              <a:rPr lang="en-US" altLang="en-US" sz="1100" b="1">
                <a:solidFill>
                  <a:schemeClr val="bg1"/>
                </a:solidFill>
              </a:rPr>
              <a:t>to </a:t>
            </a:r>
            <a:r>
              <a:rPr lang="en-US" altLang="en-US" sz="1100" b="1" i="1">
                <a:solidFill>
                  <a:schemeClr val="bg1"/>
                </a:solidFill>
              </a:rPr>
              <a:t>cis</a:t>
            </a:r>
            <a:r>
              <a:rPr lang="en-US" altLang="en-US" sz="1100" b="1">
                <a:solidFill>
                  <a:schemeClr val="bg1"/>
                </a:solidFill>
              </a:rPr>
              <a:t>-retinal</a:t>
            </a:r>
          </a:p>
        </p:txBody>
      </p:sp>
      <p:sp>
        <p:nvSpPr>
          <p:cNvPr id="46117" name="Rectangle 4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29" descr="sal03717_16_38-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838" y="366716"/>
            <a:ext cx="4579937" cy="612140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</p:pic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701675" y="128588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47108" name="Line 11"/>
          <p:cNvSpPr>
            <a:spLocks noChangeShapeType="1"/>
          </p:cNvSpPr>
          <p:nvPr/>
        </p:nvSpPr>
        <p:spPr bwMode="auto">
          <a:xfrm>
            <a:off x="2932113" y="3994150"/>
            <a:ext cx="387350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Line 12"/>
          <p:cNvSpPr>
            <a:spLocks noChangeShapeType="1"/>
          </p:cNvSpPr>
          <p:nvPr/>
        </p:nvSpPr>
        <p:spPr bwMode="auto">
          <a:xfrm>
            <a:off x="2987675" y="4759325"/>
            <a:ext cx="284163" cy="15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0" name="Line 13"/>
          <p:cNvSpPr>
            <a:spLocks noChangeShapeType="1"/>
          </p:cNvSpPr>
          <p:nvPr/>
        </p:nvSpPr>
        <p:spPr bwMode="auto">
          <a:xfrm>
            <a:off x="3030538" y="5438775"/>
            <a:ext cx="315912" cy="15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Line 14"/>
          <p:cNvSpPr>
            <a:spLocks noChangeShapeType="1"/>
          </p:cNvSpPr>
          <p:nvPr/>
        </p:nvSpPr>
        <p:spPr bwMode="auto">
          <a:xfrm>
            <a:off x="3017838" y="5994400"/>
            <a:ext cx="392112" cy="15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15"/>
          <p:cNvSpPr>
            <a:spLocks noChangeShapeType="1"/>
          </p:cNvSpPr>
          <p:nvPr/>
        </p:nvSpPr>
        <p:spPr bwMode="auto">
          <a:xfrm>
            <a:off x="5056188" y="4138613"/>
            <a:ext cx="5556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Line 16"/>
          <p:cNvSpPr>
            <a:spLocks noChangeShapeType="1"/>
          </p:cNvSpPr>
          <p:nvPr/>
        </p:nvSpPr>
        <p:spPr bwMode="auto">
          <a:xfrm>
            <a:off x="5248275" y="4714875"/>
            <a:ext cx="292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Line 17"/>
          <p:cNvSpPr>
            <a:spLocks noChangeShapeType="1"/>
          </p:cNvSpPr>
          <p:nvPr/>
        </p:nvSpPr>
        <p:spPr bwMode="auto">
          <a:xfrm>
            <a:off x="5143500" y="5991225"/>
            <a:ext cx="53498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5" name="Line 18"/>
          <p:cNvSpPr>
            <a:spLocks noChangeShapeType="1"/>
          </p:cNvSpPr>
          <p:nvPr/>
        </p:nvSpPr>
        <p:spPr bwMode="auto">
          <a:xfrm flipH="1">
            <a:off x="5330825" y="1308100"/>
            <a:ext cx="29368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19"/>
          <p:cNvSpPr>
            <a:spLocks noChangeShapeType="1"/>
          </p:cNvSpPr>
          <p:nvPr/>
        </p:nvSpPr>
        <p:spPr bwMode="auto">
          <a:xfrm>
            <a:off x="3224213" y="1314450"/>
            <a:ext cx="166687" cy="15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Line 20"/>
          <p:cNvSpPr>
            <a:spLocks noChangeShapeType="1"/>
          </p:cNvSpPr>
          <p:nvPr/>
        </p:nvSpPr>
        <p:spPr bwMode="auto">
          <a:xfrm>
            <a:off x="5259388" y="5387975"/>
            <a:ext cx="29686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Text Box 103"/>
          <p:cNvSpPr txBox="1">
            <a:spLocks noChangeArrowheads="1"/>
          </p:cNvSpPr>
          <p:nvPr/>
        </p:nvSpPr>
        <p:spPr bwMode="auto">
          <a:xfrm>
            <a:off x="2281238" y="1111250"/>
            <a:ext cx="1492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1</a:t>
            </a:r>
          </a:p>
        </p:txBody>
      </p:sp>
      <p:sp>
        <p:nvSpPr>
          <p:cNvPr id="47119" name="Text Box 104"/>
          <p:cNvSpPr txBox="1">
            <a:spLocks noChangeArrowheads="1"/>
          </p:cNvSpPr>
          <p:nvPr/>
        </p:nvSpPr>
        <p:spPr bwMode="auto">
          <a:xfrm>
            <a:off x="2409825" y="1119188"/>
            <a:ext cx="8842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Rhodopsin</a:t>
            </a:r>
          </a:p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absorbs no light</a:t>
            </a:r>
          </a:p>
        </p:txBody>
      </p:sp>
      <p:sp>
        <p:nvSpPr>
          <p:cNvPr id="47120" name="Text Box 105"/>
          <p:cNvSpPr txBox="1">
            <a:spLocks noChangeArrowheads="1"/>
          </p:cNvSpPr>
          <p:nvPr/>
        </p:nvSpPr>
        <p:spPr bwMode="auto">
          <a:xfrm>
            <a:off x="2425700" y="3795713"/>
            <a:ext cx="928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Rod cell releases</a:t>
            </a:r>
          </a:p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glutamate</a:t>
            </a:r>
          </a:p>
        </p:txBody>
      </p:sp>
      <p:sp>
        <p:nvSpPr>
          <p:cNvPr id="47121" name="Text Box 106"/>
          <p:cNvSpPr txBox="1">
            <a:spLocks noChangeArrowheads="1"/>
          </p:cNvSpPr>
          <p:nvPr/>
        </p:nvSpPr>
        <p:spPr bwMode="auto">
          <a:xfrm>
            <a:off x="2425700" y="4684713"/>
            <a:ext cx="642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Bipolar cell</a:t>
            </a:r>
          </a:p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inhibited</a:t>
            </a:r>
          </a:p>
        </p:txBody>
      </p:sp>
      <p:sp>
        <p:nvSpPr>
          <p:cNvPr id="47122" name="Text Box 107"/>
          <p:cNvSpPr txBox="1">
            <a:spLocks noChangeArrowheads="1"/>
          </p:cNvSpPr>
          <p:nvPr/>
        </p:nvSpPr>
        <p:spPr bwMode="auto">
          <a:xfrm>
            <a:off x="2425700" y="5357813"/>
            <a:ext cx="688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No synaptic</a:t>
            </a:r>
          </a:p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activity here</a:t>
            </a:r>
          </a:p>
        </p:txBody>
      </p:sp>
      <p:sp>
        <p:nvSpPr>
          <p:cNvPr id="47123" name="Text Box 109"/>
          <p:cNvSpPr txBox="1">
            <a:spLocks noChangeArrowheads="1"/>
          </p:cNvSpPr>
          <p:nvPr/>
        </p:nvSpPr>
        <p:spPr bwMode="auto">
          <a:xfrm>
            <a:off x="2286000" y="5932488"/>
            <a:ext cx="1492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5</a:t>
            </a:r>
          </a:p>
        </p:txBody>
      </p:sp>
      <p:sp>
        <p:nvSpPr>
          <p:cNvPr id="47124" name="Text Box 110"/>
          <p:cNvSpPr txBox="1">
            <a:spLocks noChangeArrowheads="1"/>
          </p:cNvSpPr>
          <p:nvPr/>
        </p:nvSpPr>
        <p:spPr bwMode="auto">
          <a:xfrm>
            <a:off x="2286000" y="5373688"/>
            <a:ext cx="1492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4</a:t>
            </a:r>
          </a:p>
        </p:txBody>
      </p:sp>
      <p:sp>
        <p:nvSpPr>
          <p:cNvPr id="47125" name="Text Box 111"/>
          <p:cNvSpPr txBox="1">
            <a:spLocks noChangeArrowheads="1"/>
          </p:cNvSpPr>
          <p:nvPr/>
        </p:nvSpPr>
        <p:spPr bwMode="auto">
          <a:xfrm>
            <a:off x="2286000" y="4700588"/>
            <a:ext cx="1492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3</a:t>
            </a:r>
          </a:p>
        </p:txBody>
      </p:sp>
      <p:sp>
        <p:nvSpPr>
          <p:cNvPr id="47126" name="Text Box 112"/>
          <p:cNvSpPr txBox="1">
            <a:spLocks noChangeArrowheads="1"/>
          </p:cNvSpPr>
          <p:nvPr/>
        </p:nvSpPr>
        <p:spPr bwMode="auto">
          <a:xfrm>
            <a:off x="2286000" y="3803650"/>
            <a:ext cx="1492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2</a:t>
            </a:r>
          </a:p>
        </p:txBody>
      </p:sp>
      <p:sp>
        <p:nvSpPr>
          <p:cNvPr id="47127" name="Text Box 113"/>
          <p:cNvSpPr txBox="1">
            <a:spLocks noChangeArrowheads="1"/>
          </p:cNvSpPr>
          <p:nvPr/>
        </p:nvSpPr>
        <p:spPr bwMode="auto">
          <a:xfrm>
            <a:off x="4549775" y="1111250"/>
            <a:ext cx="1492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1</a:t>
            </a:r>
          </a:p>
        </p:txBody>
      </p:sp>
      <p:sp>
        <p:nvSpPr>
          <p:cNvPr id="47128" name="Text Box 114"/>
          <p:cNvSpPr txBox="1">
            <a:spLocks noChangeArrowheads="1"/>
          </p:cNvSpPr>
          <p:nvPr/>
        </p:nvSpPr>
        <p:spPr bwMode="auto">
          <a:xfrm>
            <a:off x="4549775" y="3829050"/>
            <a:ext cx="1492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2</a:t>
            </a:r>
          </a:p>
        </p:txBody>
      </p:sp>
      <p:sp>
        <p:nvSpPr>
          <p:cNvPr id="47129" name="Text Box 115"/>
          <p:cNvSpPr txBox="1">
            <a:spLocks noChangeArrowheads="1"/>
          </p:cNvSpPr>
          <p:nvPr/>
        </p:nvSpPr>
        <p:spPr bwMode="auto">
          <a:xfrm>
            <a:off x="4549775" y="4662488"/>
            <a:ext cx="1492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3</a:t>
            </a:r>
          </a:p>
        </p:txBody>
      </p:sp>
      <p:sp>
        <p:nvSpPr>
          <p:cNvPr id="47130" name="Text Box 116"/>
          <p:cNvSpPr txBox="1">
            <a:spLocks noChangeArrowheads="1"/>
          </p:cNvSpPr>
          <p:nvPr/>
        </p:nvSpPr>
        <p:spPr bwMode="auto">
          <a:xfrm>
            <a:off x="4549775" y="5343525"/>
            <a:ext cx="1492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4</a:t>
            </a:r>
          </a:p>
        </p:txBody>
      </p:sp>
      <p:sp>
        <p:nvSpPr>
          <p:cNvPr id="47131" name="Text Box 117"/>
          <p:cNvSpPr txBox="1">
            <a:spLocks noChangeArrowheads="1"/>
          </p:cNvSpPr>
          <p:nvPr/>
        </p:nvSpPr>
        <p:spPr bwMode="auto">
          <a:xfrm>
            <a:off x="4549775" y="5932488"/>
            <a:ext cx="1492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5</a:t>
            </a:r>
          </a:p>
        </p:txBody>
      </p:sp>
      <p:sp>
        <p:nvSpPr>
          <p:cNvPr id="47132" name="Text Box 118"/>
          <p:cNvSpPr txBox="1">
            <a:spLocks noChangeArrowheads="1"/>
          </p:cNvSpPr>
          <p:nvPr/>
        </p:nvSpPr>
        <p:spPr bwMode="auto">
          <a:xfrm>
            <a:off x="4681538" y="1109663"/>
            <a:ext cx="731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Rhodopsin</a:t>
            </a:r>
          </a:p>
          <a:p>
            <a:pPr eaLnBrk="1" hangingPunct="1"/>
            <a:r>
              <a:rPr lang="en-US" altLang="en-US" sz="800" b="1"/>
              <a:t>absorbs light</a:t>
            </a:r>
          </a:p>
        </p:txBody>
      </p:sp>
      <p:sp>
        <p:nvSpPr>
          <p:cNvPr id="47133" name="Text Box 119"/>
          <p:cNvSpPr txBox="1">
            <a:spLocks noChangeArrowheads="1"/>
          </p:cNvSpPr>
          <p:nvPr/>
        </p:nvSpPr>
        <p:spPr bwMode="auto">
          <a:xfrm>
            <a:off x="4673600" y="382111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Glutamate</a:t>
            </a:r>
          </a:p>
          <a:p>
            <a:pPr eaLnBrk="1" hangingPunct="1"/>
            <a:r>
              <a:rPr lang="en-US" altLang="en-US" sz="800" b="1"/>
              <a:t>secretion</a:t>
            </a:r>
          </a:p>
          <a:p>
            <a:pPr eaLnBrk="1" hangingPunct="1"/>
            <a:r>
              <a:rPr lang="en-US" altLang="en-US" sz="800" b="1"/>
              <a:t>ceases</a:t>
            </a:r>
          </a:p>
        </p:txBody>
      </p:sp>
      <p:sp>
        <p:nvSpPr>
          <p:cNvPr id="47134" name="Text Box 120"/>
          <p:cNvSpPr txBox="1">
            <a:spLocks noChangeArrowheads="1"/>
          </p:cNvSpPr>
          <p:nvPr/>
        </p:nvSpPr>
        <p:spPr bwMode="auto">
          <a:xfrm>
            <a:off x="4673600" y="4646613"/>
            <a:ext cx="642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Bipolar cell</a:t>
            </a:r>
          </a:p>
          <a:p>
            <a:pPr eaLnBrk="1" hangingPunct="1"/>
            <a:r>
              <a:rPr lang="en-US" altLang="en-US" sz="800" b="1"/>
              <a:t>no longer</a:t>
            </a:r>
          </a:p>
          <a:p>
            <a:pPr eaLnBrk="1" hangingPunct="1"/>
            <a:r>
              <a:rPr lang="en-US" altLang="en-US" sz="800" b="1"/>
              <a:t>inhibited</a:t>
            </a:r>
          </a:p>
        </p:txBody>
      </p:sp>
      <p:sp>
        <p:nvSpPr>
          <p:cNvPr id="47135" name="Text Box 122"/>
          <p:cNvSpPr txBox="1">
            <a:spLocks noChangeArrowheads="1"/>
          </p:cNvSpPr>
          <p:nvPr/>
        </p:nvSpPr>
        <p:spPr bwMode="auto">
          <a:xfrm>
            <a:off x="4673600" y="5916613"/>
            <a:ext cx="885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Signal in</a:t>
            </a:r>
          </a:p>
          <a:p>
            <a:pPr eaLnBrk="1" hangingPunct="1"/>
            <a:r>
              <a:rPr lang="en-US" altLang="en-US" sz="800" b="1"/>
              <a:t>optic nerve fiber</a:t>
            </a:r>
          </a:p>
        </p:txBody>
      </p:sp>
      <p:sp>
        <p:nvSpPr>
          <p:cNvPr id="47136" name="Text Box 123"/>
          <p:cNvSpPr txBox="1">
            <a:spLocks noChangeArrowheads="1"/>
          </p:cNvSpPr>
          <p:nvPr/>
        </p:nvSpPr>
        <p:spPr bwMode="auto">
          <a:xfrm>
            <a:off x="4546600" y="6602413"/>
            <a:ext cx="7635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(b) In the light</a:t>
            </a:r>
          </a:p>
        </p:txBody>
      </p:sp>
      <p:sp>
        <p:nvSpPr>
          <p:cNvPr id="47137" name="Text Box 124"/>
          <p:cNvSpPr txBox="1">
            <a:spLocks noChangeArrowheads="1"/>
          </p:cNvSpPr>
          <p:nvPr/>
        </p:nvSpPr>
        <p:spPr bwMode="auto">
          <a:xfrm>
            <a:off x="2286000" y="6627813"/>
            <a:ext cx="76041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(a) In the dark</a:t>
            </a:r>
          </a:p>
        </p:txBody>
      </p:sp>
      <p:sp>
        <p:nvSpPr>
          <p:cNvPr id="47138" name="Text Box 125"/>
          <p:cNvSpPr txBox="1">
            <a:spLocks noChangeArrowheads="1"/>
          </p:cNvSpPr>
          <p:nvPr/>
        </p:nvSpPr>
        <p:spPr bwMode="auto">
          <a:xfrm>
            <a:off x="3644900" y="5649913"/>
            <a:ext cx="7334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Ganglion cell</a:t>
            </a:r>
          </a:p>
        </p:txBody>
      </p:sp>
      <p:sp>
        <p:nvSpPr>
          <p:cNvPr id="47139" name="Text Box 126"/>
          <p:cNvSpPr txBox="1">
            <a:spLocks noChangeArrowheads="1"/>
          </p:cNvSpPr>
          <p:nvPr/>
        </p:nvSpPr>
        <p:spPr bwMode="auto">
          <a:xfrm>
            <a:off x="3644900" y="4672013"/>
            <a:ext cx="6429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Bipolar cell</a:t>
            </a:r>
          </a:p>
        </p:txBody>
      </p:sp>
      <p:sp>
        <p:nvSpPr>
          <p:cNvPr id="47140" name="Text Box 127"/>
          <p:cNvSpPr txBox="1">
            <a:spLocks noChangeArrowheads="1"/>
          </p:cNvSpPr>
          <p:nvPr/>
        </p:nvSpPr>
        <p:spPr bwMode="auto">
          <a:xfrm>
            <a:off x="3686175" y="1992313"/>
            <a:ext cx="5365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chemeClr val="bg1"/>
                </a:solidFill>
              </a:rPr>
              <a:t>Rod cell</a:t>
            </a:r>
          </a:p>
        </p:txBody>
      </p:sp>
      <p:sp>
        <p:nvSpPr>
          <p:cNvPr id="47141" name="Text Box 121"/>
          <p:cNvSpPr txBox="1">
            <a:spLocks noChangeArrowheads="1"/>
          </p:cNvSpPr>
          <p:nvPr/>
        </p:nvSpPr>
        <p:spPr bwMode="auto">
          <a:xfrm>
            <a:off x="4673600" y="5319713"/>
            <a:ext cx="906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Bipolar cell</a:t>
            </a:r>
          </a:p>
          <a:p>
            <a:pPr eaLnBrk="1" hangingPunct="1"/>
            <a:r>
              <a:rPr lang="en-US" altLang="en-US" sz="800" b="1"/>
              <a:t>releases</a:t>
            </a:r>
          </a:p>
          <a:p>
            <a:pPr eaLnBrk="1" hangingPunct="1"/>
            <a:r>
              <a:rPr lang="en-US" altLang="en-US" sz="800" b="1"/>
              <a:t>neurotransmitter</a:t>
            </a:r>
          </a:p>
        </p:txBody>
      </p:sp>
      <p:sp>
        <p:nvSpPr>
          <p:cNvPr id="47142" name="Text Box 108"/>
          <p:cNvSpPr txBox="1">
            <a:spLocks noChangeArrowheads="1"/>
          </p:cNvSpPr>
          <p:nvPr/>
        </p:nvSpPr>
        <p:spPr bwMode="auto">
          <a:xfrm>
            <a:off x="2425700" y="5916613"/>
            <a:ext cx="885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No signal in</a:t>
            </a:r>
          </a:p>
          <a:p>
            <a:pPr eaLnBrk="1" hangingPunct="1"/>
            <a:r>
              <a:rPr lang="en-US" altLang="en-US" sz="800" b="1">
                <a:solidFill>
                  <a:schemeClr val="bg1"/>
                </a:solidFill>
              </a:rPr>
              <a:t>optic nerve fiber</a:t>
            </a:r>
          </a:p>
        </p:txBody>
      </p:sp>
      <p:sp>
        <p:nvSpPr>
          <p:cNvPr id="47143" name="Rectangle 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sal03717_16_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655763"/>
            <a:ext cx="7853362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AutoShape 7"/>
          <p:cNvSpPr>
            <a:spLocks noChangeAspect="1" noChangeArrowheads="1" noTextEdit="1"/>
          </p:cNvSpPr>
          <p:nvPr/>
        </p:nvSpPr>
        <p:spPr bwMode="auto">
          <a:xfrm>
            <a:off x="333375" y="1090613"/>
            <a:ext cx="837247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Line 9"/>
          <p:cNvSpPr>
            <a:spLocks noChangeShapeType="1"/>
          </p:cNvSpPr>
          <p:nvPr/>
        </p:nvSpPr>
        <p:spPr bwMode="auto">
          <a:xfrm>
            <a:off x="6270625" y="1484313"/>
            <a:ext cx="1588" cy="149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Line 10"/>
          <p:cNvSpPr>
            <a:spLocks noChangeShapeType="1"/>
          </p:cNvSpPr>
          <p:nvPr/>
        </p:nvSpPr>
        <p:spPr bwMode="auto">
          <a:xfrm>
            <a:off x="6613525" y="1484313"/>
            <a:ext cx="1588" cy="149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Line 11"/>
          <p:cNvSpPr>
            <a:spLocks noChangeShapeType="1"/>
          </p:cNvSpPr>
          <p:nvPr/>
        </p:nvSpPr>
        <p:spPr bwMode="auto">
          <a:xfrm>
            <a:off x="6267450" y="1557338"/>
            <a:ext cx="3460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12"/>
          <p:cNvSpPr>
            <a:spLocks noChangeShapeType="1"/>
          </p:cNvSpPr>
          <p:nvPr/>
        </p:nvSpPr>
        <p:spPr bwMode="auto">
          <a:xfrm>
            <a:off x="358775" y="1484313"/>
            <a:ext cx="1588" cy="149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13"/>
          <p:cNvSpPr>
            <a:spLocks noChangeShapeType="1"/>
          </p:cNvSpPr>
          <p:nvPr/>
        </p:nvSpPr>
        <p:spPr bwMode="auto">
          <a:xfrm>
            <a:off x="3844925" y="1484313"/>
            <a:ext cx="1588" cy="149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4"/>
          <p:cNvSpPr>
            <a:spLocks noChangeShapeType="1"/>
          </p:cNvSpPr>
          <p:nvPr/>
        </p:nvSpPr>
        <p:spPr bwMode="auto">
          <a:xfrm>
            <a:off x="355600" y="1557338"/>
            <a:ext cx="3489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Text Box 69"/>
          <p:cNvSpPr txBox="1">
            <a:spLocks noChangeArrowheads="1"/>
          </p:cNvSpPr>
          <p:nvPr/>
        </p:nvSpPr>
        <p:spPr bwMode="auto">
          <a:xfrm>
            <a:off x="331788" y="5788025"/>
            <a:ext cx="12874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(a) Scotopic system</a:t>
            </a:r>
          </a:p>
        </p:txBody>
      </p:sp>
      <p:sp>
        <p:nvSpPr>
          <p:cNvPr id="48139" name="Text Box 70"/>
          <p:cNvSpPr txBox="1">
            <a:spLocks noChangeArrowheads="1"/>
          </p:cNvSpPr>
          <p:nvPr/>
        </p:nvSpPr>
        <p:spPr bwMode="auto">
          <a:xfrm>
            <a:off x="4789488" y="5788025"/>
            <a:ext cx="13033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(b) Photopic system</a:t>
            </a:r>
          </a:p>
        </p:txBody>
      </p:sp>
      <p:sp>
        <p:nvSpPr>
          <p:cNvPr id="48140" name="Text Box 71"/>
          <p:cNvSpPr txBox="1">
            <a:spLocks noChangeArrowheads="1"/>
          </p:cNvSpPr>
          <p:nvPr/>
        </p:nvSpPr>
        <p:spPr bwMode="auto">
          <a:xfrm>
            <a:off x="1487488" y="1381125"/>
            <a:ext cx="10064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1 mm</a:t>
            </a:r>
            <a:r>
              <a:rPr lang="en-US" altLang="en-US" sz="1000" b="1" baseline="30000"/>
              <a:t>2</a:t>
            </a:r>
            <a:r>
              <a:rPr lang="en-US" altLang="en-US" sz="1000" b="1"/>
              <a:t> of retina</a:t>
            </a:r>
          </a:p>
        </p:txBody>
      </p:sp>
      <p:sp>
        <p:nvSpPr>
          <p:cNvPr id="48141" name="Text Box 72"/>
          <p:cNvSpPr txBox="1">
            <a:spLocks noChangeArrowheads="1"/>
          </p:cNvSpPr>
          <p:nvPr/>
        </p:nvSpPr>
        <p:spPr bwMode="auto">
          <a:xfrm>
            <a:off x="3925888" y="2574925"/>
            <a:ext cx="409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Rods</a:t>
            </a:r>
          </a:p>
        </p:txBody>
      </p:sp>
      <p:sp>
        <p:nvSpPr>
          <p:cNvPr id="48142" name="Text Box 73"/>
          <p:cNvSpPr txBox="1">
            <a:spLocks noChangeArrowheads="1"/>
          </p:cNvSpPr>
          <p:nvPr/>
        </p:nvSpPr>
        <p:spPr bwMode="auto">
          <a:xfrm>
            <a:off x="3925888" y="4086225"/>
            <a:ext cx="528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Bipolar</a:t>
            </a:r>
          </a:p>
          <a:p>
            <a:pPr eaLnBrk="1" hangingPunct="1"/>
            <a:r>
              <a:rPr lang="en-US" altLang="en-US" sz="1000" b="1"/>
              <a:t>cells</a:t>
            </a:r>
          </a:p>
        </p:txBody>
      </p:sp>
      <p:sp>
        <p:nvSpPr>
          <p:cNvPr id="48143" name="Text Box 74"/>
          <p:cNvSpPr txBox="1">
            <a:spLocks noChangeArrowheads="1"/>
          </p:cNvSpPr>
          <p:nvPr/>
        </p:nvSpPr>
        <p:spPr bwMode="auto">
          <a:xfrm>
            <a:off x="3925888" y="4848225"/>
            <a:ext cx="641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Ganglion</a:t>
            </a:r>
          </a:p>
          <a:p>
            <a:pPr eaLnBrk="1" hangingPunct="1"/>
            <a:r>
              <a:rPr lang="en-US" altLang="en-US" sz="1000" b="1"/>
              <a:t>cell</a:t>
            </a:r>
          </a:p>
        </p:txBody>
      </p:sp>
      <p:sp>
        <p:nvSpPr>
          <p:cNvPr id="48144" name="Text Box 75"/>
          <p:cNvSpPr txBox="1">
            <a:spLocks noChangeArrowheads="1"/>
          </p:cNvSpPr>
          <p:nvPr/>
        </p:nvSpPr>
        <p:spPr bwMode="auto">
          <a:xfrm>
            <a:off x="3925888" y="5432425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Optic</a:t>
            </a:r>
          </a:p>
          <a:p>
            <a:pPr eaLnBrk="1" hangingPunct="1"/>
            <a:r>
              <a:rPr lang="en-US" altLang="en-US" sz="1000" b="1"/>
              <a:t>nerve</a:t>
            </a:r>
          </a:p>
          <a:p>
            <a:pPr eaLnBrk="1" hangingPunct="1"/>
            <a:r>
              <a:rPr lang="en-US" altLang="en-US" sz="1000" b="1"/>
              <a:t>fiber</a:t>
            </a:r>
          </a:p>
        </p:txBody>
      </p:sp>
      <p:sp>
        <p:nvSpPr>
          <p:cNvPr id="48145" name="Text Box 76"/>
          <p:cNvSpPr txBox="1">
            <a:spLocks noChangeArrowheads="1"/>
          </p:cNvSpPr>
          <p:nvPr/>
        </p:nvSpPr>
        <p:spPr bwMode="auto">
          <a:xfrm>
            <a:off x="8193088" y="2447925"/>
            <a:ext cx="479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Cones</a:t>
            </a:r>
          </a:p>
        </p:txBody>
      </p:sp>
      <p:sp>
        <p:nvSpPr>
          <p:cNvPr id="48146" name="Text Box 77"/>
          <p:cNvSpPr txBox="1">
            <a:spLocks noChangeArrowheads="1"/>
          </p:cNvSpPr>
          <p:nvPr/>
        </p:nvSpPr>
        <p:spPr bwMode="auto">
          <a:xfrm>
            <a:off x="8193088" y="3794125"/>
            <a:ext cx="528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Bipolar</a:t>
            </a:r>
          </a:p>
          <a:p>
            <a:pPr eaLnBrk="1" hangingPunct="1"/>
            <a:r>
              <a:rPr lang="en-US" altLang="en-US" sz="1000" b="1"/>
              <a:t>cells</a:t>
            </a:r>
          </a:p>
        </p:txBody>
      </p:sp>
      <p:sp>
        <p:nvSpPr>
          <p:cNvPr id="48147" name="Text Box 78"/>
          <p:cNvSpPr txBox="1">
            <a:spLocks noChangeArrowheads="1"/>
          </p:cNvSpPr>
          <p:nvPr/>
        </p:nvSpPr>
        <p:spPr bwMode="auto">
          <a:xfrm>
            <a:off x="8193088" y="4530725"/>
            <a:ext cx="641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Ganglion</a:t>
            </a:r>
          </a:p>
          <a:p>
            <a:pPr eaLnBrk="1" hangingPunct="1"/>
            <a:r>
              <a:rPr lang="en-US" altLang="en-US" sz="1000" b="1"/>
              <a:t>cells</a:t>
            </a:r>
          </a:p>
        </p:txBody>
      </p:sp>
      <p:sp>
        <p:nvSpPr>
          <p:cNvPr id="48148" name="Text Box 79"/>
          <p:cNvSpPr txBox="1">
            <a:spLocks noChangeArrowheads="1"/>
          </p:cNvSpPr>
          <p:nvPr/>
        </p:nvSpPr>
        <p:spPr bwMode="auto">
          <a:xfrm>
            <a:off x="8193088" y="5013325"/>
            <a:ext cx="436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Optic</a:t>
            </a:r>
          </a:p>
          <a:p>
            <a:pPr eaLnBrk="1" hangingPunct="1"/>
            <a:r>
              <a:rPr lang="en-US" altLang="en-US" sz="1000" b="1"/>
              <a:t>nerve</a:t>
            </a:r>
          </a:p>
          <a:p>
            <a:pPr eaLnBrk="1" hangingPunct="1"/>
            <a:r>
              <a:rPr lang="en-US" altLang="en-US" sz="1000" b="1"/>
              <a:t>fibers</a:t>
            </a:r>
          </a:p>
        </p:txBody>
      </p:sp>
      <p:sp>
        <p:nvSpPr>
          <p:cNvPr id="48149" name="Text Box 80"/>
          <p:cNvSpPr txBox="1">
            <a:spLocks noChangeArrowheads="1"/>
          </p:cNvSpPr>
          <p:nvPr/>
        </p:nvSpPr>
        <p:spPr bwMode="auto">
          <a:xfrm>
            <a:off x="6199188" y="1127125"/>
            <a:ext cx="592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000" b="1"/>
              <a:t>2 µm</a:t>
            </a:r>
            <a:r>
              <a:rPr lang="en-US" altLang="en-US" sz="1000" b="1" baseline="30000"/>
              <a:t>2</a:t>
            </a:r>
          </a:p>
          <a:p>
            <a:pPr algn="ctr" eaLnBrk="1" hangingPunct="1"/>
            <a:r>
              <a:rPr lang="en-US" altLang="en-US" sz="1000" b="1"/>
              <a:t>of retina</a:t>
            </a:r>
          </a:p>
        </p:txBody>
      </p:sp>
      <p:sp>
        <p:nvSpPr>
          <p:cNvPr id="48150" name="Rectangle 5"/>
          <p:cNvSpPr>
            <a:spLocks noChangeArrowheads="1"/>
          </p:cNvSpPr>
          <p:nvPr/>
        </p:nvSpPr>
        <p:spPr bwMode="auto">
          <a:xfrm>
            <a:off x="696913" y="91281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48151" name="Rectangle 2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701675" y="171450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49155" name="Picture 5" descr="sal03717_16_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800100"/>
            <a:ext cx="4687887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110"/>
          <p:cNvSpPr txBox="1">
            <a:spLocks noChangeArrowheads="1"/>
          </p:cNvSpPr>
          <p:nvPr/>
        </p:nvSpPr>
        <p:spPr bwMode="auto">
          <a:xfrm>
            <a:off x="1809750" y="8016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100</a:t>
            </a:r>
          </a:p>
        </p:txBody>
      </p:sp>
      <p:sp>
        <p:nvSpPr>
          <p:cNvPr id="49157" name="Text Box 111"/>
          <p:cNvSpPr txBox="1">
            <a:spLocks noChangeArrowheads="1"/>
          </p:cNvSpPr>
          <p:nvPr/>
        </p:nvSpPr>
        <p:spPr bwMode="auto">
          <a:xfrm>
            <a:off x="1876425" y="1284288"/>
            <a:ext cx="231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80</a:t>
            </a:r>
          </a:p>
        </p:txBody>
      </p:sp>
      <p:sp>
        <p:nvSpPr>
          <p:cNvPr id="49158" name="Text Box 112"/>
          <p:cNvSpPr txBox="1">
            <a:spLocks noChangeArrowheads="1"/>
          </p:cNvSpPr>
          <p:nvPr/>
        </p:nvSpPr>
        <p:spPr bwMode="auto">
          <a:xfrm>
            <a:off x="1876425" y="1766888"/>
            <a:ext cx="231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60</a:t>
            </a:r>
          </a:p>
        </p:txBody>
      </p:sp>
      <p:sp>
        <p:nvSpPr>
          <p:cNvPr id="49159" name="Text Box 113"/>
          <p:cNvSpPr txBox="1">
            <a:spLocks noChangeArrowheads="1"/>
          </p:cNvSpPr>
          <p:nvPr/>
        </p:nvSpPr>
        <p:spPr bwMode="auto">
          <a:xfrm>
            <a:off x="1876425" y="2198688"/>
            <a:ext cx="231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40</a:t>
            </a:r>
          </a:p>
        </p:txBody>
      </p:sp>
      <p:sp>
        <p:nvSpPr>
          <p:cNvPr id="49160" name="Text Box 114"/>
          <p:cNvSpPr txBox="1">
            <a:spLocks noChangeArrowheads="1"/>
          </p:cNvSpPr>
          <p:nvPr/>
        </p:nvSpPr>
        <p:spPr bwMode="auto">
          <a:xfrm>
            <a:off x="1876425" y="2630488"/>
            <a:ext cx="231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20</a:t>
            </a:r>
          </a:p>
        </p:txBody>
      </p:sp>
      <p:sp>
        <p:nvSpPr>
          <p:cNvPr id="49161" name="Text Box 115"/>
          <p:cNvSpPr txBox="1">
            <a:spLocks noChangeArrowheads="1"/>
          </p:cNvSpPr>
          <p:nvPr/>
        </p:nvSpPr>
        <p:spPr bwMode="auto">
          <a:xfrm>
            <a:off x="2228850" y="38623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400</a:t>
            </a:r>
          </a:p>
        </p:txBody>
      </p:sp>
      <p:sp>
        <p:nvSpPr>
          <p:cNvPr id="49162" name="Text Box 116"/>
          <p:cNvSpPr txBox="1">
            <a:spLocks noChangeArrowheads="1"/>
          </p:cNvSpPr>
          <p:nvPr/>
        </p:nvSpPr>
        <p:spPr bwMode="auto">
          <a:xfrm>
            <a:off x="6546850" y="38623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700</a:t>
            </a:r>
          </a:p>
        </p:txBody>
      </p:sp>
      <p:sp>
        <p:nvSpPr>
          <p:cNvPr id="49163" name="Text Box 117"/>
          <p:cNvSpPr txBox="1">
            <a:spLocks noChangeArrowheads="1"/>
          </p:cNvSpPr>
          <p:nvPr/>
        </p:nvSpPr>
        <p:spPr bwMode="auto">
          <a:xfrm>
            <a:off x="5060950" y="38623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600</a:t>
            </a:r>
          </a:p>
        </p:txBody>
      </p:sp>
      <p:sp>
        <p:nvSpPr>
          <p:cNvPr id="49164" name="Text Box 118"/>
          <p:cNvSpPr txBox="1">
            <a:spLocks noChangeArrowheads="1"/>
          </p:cNvSpPr>
          <p:nvPr/>
        </p:nvSpPr>
        <p:spPr bwMode="auto">
          <a:xfrm>
            <a:off x="3689350" y="38623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500</a:t>
            </a:r>
          </a:p>
        </p:txBody>
      </p:sp>
      <p:sp>
        <p:nvSpPr>
          <p:cNvPr id="49165" name="Text Box 119"/>
          <p:cNvSpPr txBox="1">
            <a:spLocks noChangeArrowheads="1"/>
          </p:cNvSpPr>
          <p:nvPr/>
        </p:nvSpPr>
        <p:spPr bwMode="auto">
          <a:xfrm>
            <a:off x="3683000" y="4129088"/>
            <a:ext cx="1114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Wavelength (nm)</a:t>
            </a:r>
          </a:p>
        </p:txBody>
      </p:sp>
      <p:sp>
        <p:nvSpPr>
          <p:cNvPr id="49166" name="Text Box 120"/>
          <p:cNvSpPr txBox="1">
            <a:spLocks noChangeArrowheads="1"/>
          </p:cNvSpPr>
          <p:nvPr/>
        </p:nvSpPr>
        <p:spPr bwMode="auto">
          <a:xfrm>
            <a:off x="2400300" y="433388"/>
            <a:ext cx="576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000" b="1"/>
              <a:t>S cones</a:t>
            </a:r>
          </a:p>
          <a:p>
            <a:pPr algn="ctr" eaLnBrk="1" hangingPunct="1"/>
            <a:r>
              <a:rPr lang="en-US" altLang="en-US" sz="1000" b="1"/>
              <a:t>420 nm</a:t>
            </a:r>
          </a:p>
        </p:txBody>
      </p:sp>
      <p:sp>
        <p:nvSpPr>
          <p:cNvPr id="49167" name="Text Box 121"/>
          <p:cNvSpPr txBox="1">
            <a:spLocks noChangeArrowheads="1"/>
          </p:cNvSpPr>
          <p:nvPr/>
        </p:nvSpPr>
        <p:spPr bwMode="auto">
          <a:xfrm>
            <a:off x="4643438" y="433388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000" b="1"/>
              <a:t>L cones</a:t>
            </a:r>
          </a:p>
          <a:p>
            <a:pPr algn="ctr" eaLnBrk="1" hangingPunct="1"/>
            <a:r>
              <a:rPr lang="en-US" altLang="en-US" sz="1000" b="1"/>
              <a:t>558 nm</a:t>
            </a:r>
          </a:p>
        </p:txBody>
      </p:sp>
      <p:sp>
        <p:nvSpPr>
          <p:cNvPr id="49168" name="Text Box 122"/>
          <p:cNvSpPr txBox="1">
            <a:spLocks noChangeArrowheads="1"/>
          </p:cNvSpPr>
          <p:nvPr/>
        </p:nvSpPr>
        <p:spPr bwMode="auto">
          <a:xfrm>
            <a:off x="4035425" y="43338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000" b="1"/>
              <a:t>M cones</a:t>
            </a:r>
          </a:p>
          <a:p>
            <a:pPr algn="ctr" eaLnBrk="1" hangingPunct="1"/>
            <a:r>
              <a:rPr lang="en-US" altLang="en-US" sz="1000" b="1"/>
              <a:t>531 nm</a:t>
            </a:r>
          </a:p>
        </p:txBody>
      </p:sp>
      <p:sp>
        <p:nvSpPr>
          <p:cNvPr id="49169" name="Text Box 123"/>
          <p:cNvSpPr txBox="1">
            <a:spLocks noChangeArrowheads="1"/>
          </p:cNvSpPr>
          <p:nvPr/>
        </p:nvSpPr>
        <p:spPr bwMode="auto">
          <a:xfrm>
            <a:off x="3454400" y="43338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000" b="1"/>
              <a:t>Rods</a:t>
            </a:r>
          </a:p>
          <a:p>
            <a:pPr algn="ctr" eaLnBrk="1" hangingPunct="1"/>
            <a:r>
              <a:rPr lang="en-US" altLang="en-US" sz="1000" b="1"/>
              <a:t>500 nm</a:t>
            </a:r>
          </a:p>
        </p:txBody>
      </p:sp>
      <p:sp>
        <p:nvSpPr>
          <p:cNvPr id="49170" name="Text Box 124"/>
          <p:cNvSpPr txBox="1">
            <a:spLocks noChangeArrowheads="1"/>
          </p:cNvSpPr>
          <p:nvPr/>
        </p:nvSpPr>
        <p:spPr bwMode="auto">
          <a:xfrm>
            <a:off x="2463800" y="4940300"/>
            <a:ext cx="803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Wavelength</a:t>
            </a:r>
          </a:p>
          <a:p>
            <a:pPr eaLnBrk="1" hangingPunct="1"/>
            <a:r>
              <a:rPr lang="en-US" altLang="en-US" sz="1000" b="1"/>
              <a:t>      (nm)</a:t>
            </a:r>
          </a:p>
        </p:txBody>
      </p:sp>
      <p:sp>
        <p:nvSpPr>
          <p:cNvPr id="49171" name="Text Box 125"/>
          <p:cNvSpPr txBox="1">
            <a:spLocks noChangeArrowheads="1"/>
          </p:cNvSpPr>
          <p:nvPr/>
        </p:nvSpPr>
        <p:spPr bwMode="auto">
          <a:xfrm>
            <a:off x="5207000" y="5092700"/>
            <a:ext cx="9477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Perceived hue</a:t>
            </a:r>
          </a:p>
        </p:txBody>
      </p:sp>
      <p:sp>
        <p:nvSpPr>
          <p:cNvPr id="49172" name="Text Box 126"/>
          <p:cNvSpPr txBox="1">
            <a:spLocks noChangeArrowheads="1"/>
          </p:cNvSpPr>
          <p:nvPr/>
        </p:nvSpPr>
        <p:spPr bwMode="auto">
          <a:xfrm>
            <a:off x="5384800" y="5462588"/>
            <a:ext cx="4365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Violet</a:t>
            </a:r>
          </a:p>
        </p:txBody>
      </p:sp>
      <p:sp>
        <p:nvSpPr>
          <p:cNvPr id="49173" name="Text Box 127"/>
          <p:cNvSpPr txBox="1">
            <a:spLocks noChangeArrowheads="1"/>
          </p:cNvSpPr>
          <p:nvPr/>
        </p:nvSpPr>
        <p:spPr bwMode="auto">
          <a:xfrm>
            <a:off x="5384800" y="5640388"/>
            <a:ext cx="3667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Blue</a:t>
            </a:r>
          </a:p>
        </p:txBody>
      </p:sp>
      <p:sp>
        <p:nvSpPr>
          <p:cNvPr id="49174" name="Text Box 129"/>
          <p:cNvSpPr txBox="1">
            <a:spLocks noChangeArrowheads="1"/>
          </p:cNvSpPr>
          <p:nvPr/>
        </p:nvSpPr>
        <p:spPr bwMode="auto">
          <a:xfrm>
            <a:off x="5384800" y="6326188"/>
            <a:ext cx="3317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Red</a:t>
            </a:r>
          </a:p>
        </p:txBody>
      </p:sp>
      <p:sp>
        <p:nvSpPr>
          <p:cNvPr id="49175" name="Text Box 130"/>
          <p:cNvSpPr txBox="1">
            <a:spLocks noChangeArrowheads="1"/>
          </p:cNvSpPr>
          <p:nvPr/>
        </p:nvSpPr>
        <p:spPr bwMode="auto">
          <a:xfrm>
            <a:off x="5384800" y="6148388"/>
            <a:ext cx="5349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Orange</a:t>
            </a:r>
          </a:p>
        </p:txBody>
      </p:sp>
      <p:sp>
        <p:nvSpPr>
          <p:cNvPr id="49176" name="Text Box 131"/>
          <p:cNvSpPr txBox="1">
            <a:spLocks noChangeArrowheads="1"/>
          </p:cNvSpPr>
          <p:nvPr/>
        </p:nvSpPr>
        <p:spPr bwMode="auto">
          <a:xfrm>
            <a:off x="5384800" y="5983288"/>
            <a:ext cx="457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Green</a:t>
            </a:r>
          </a:p>
        </p:txBody>
      </p:sp>
      <p:sp>
        <p:nvSpPr>
          <p:cNvPr id="49177" name="Text Box 132"/>
          <p:cNvSpPr txBox="1">
            <a:spLocks noChangeArrowheads="1"/>
          </p:cNvSpPr>
          <p:nvPr/>
        </p:nvSpPr>
        <p:spPr bwMode="auto">
          <a:xfrm>
            <a:off x="5384800" y="5805488"/>
            <a:ext cx="7540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Blue-green</a:t>
            </a:r>
          </a:p>
        </p:txBody>
      </p:sp>
      <p:sp>
        <p:nvSpPr>
          <p:cNvPr id="49178" name="Text Box 133"/>
          <p:cNvSpPr txBox="1">
            <a:spLocks noChangeArrowheads="1"/>
          </p:cNvSpPr>
          <p:nvPr/>
        </p:nvSpPr>
        <p:spPr bwMode="auto">
          <a:xfrm>
            <a:off x="2730500" y="54625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400</a:t>
            </a:r>
          </a:p>
        </p:txBody>
      </p:sp>
      <p:sp>
        <p:nvSpPr>
          <p:cNvPr id="49179" name="Text Box 134"/>
          <p:cNvSpPr txBox="1">
            <a:spLocks noChangeArrowheads="1"/>
          </p:cNvSpPr>
          <p:nvPr/>
        </p:nvSpPr>
        <p:spPr bwMode="auto">
          <a:xfrm>
            <a:off x="3505200" y="4787900"/>
            <a:ext cx="1554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Percentage of maximum</a:t>
            </a:r>
          </a:p>
          <a:p>
            <a:pPr eaLnBrk="1" hangingPunct="1"/>
            <a:r>
              <a:rPr lang="en-US" altLang="en-US" sz="1000" b="1"/>
              <a:t>         cone response</a:t>
            </a:r>
          </a:p>
          <a:p>
            <a:pPr eaLnBrk="1" hangingPunct="1"/>
            <a:r>
              <a:rPr lang="en-US" altLang="en-US" sz="1000" b="1"/>
              <a:t>            ( S : M : L )</a:t>
            </a:r>
          </a:p>
        </p:txBody>
      </p:sp>
      <p:sp>
        <p:nvSpPr>
          <p:cNvPr id="49180" name="Text Box 135"/>
          <p:cNvSpPr txBox="1">
            <a:spLocks noChangeArrowheads="1"/>
          </p:cNvSpPr>
          <p:nvPr/>
        </p:nvSpPr>
        <p:spPr bwMode="auto">
          <a:xfrm>
            <a:off x="2730500" y="56276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450</a:t>
            </a:r>
          </a:p>
        </p:txBody>
      </p:sp>
      <p:sp>
        <p:nvSpPr>
          <p:cNvPr id="49181" name="Text Box 136"/>
          <p:cNvSpPr txBox="1">
            <a:spLocks noChangeArrowheads="1"/>
          </p:cNvSpPr>
          <p:nvPr/>
        </p:nvSpPr>
        <p:spPr bwMode="auto">
          <a:xfrm>
            <a:off x="2730500" y="58054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500</a:t>
            </a:r>
          </a:p>
        </p:txBody>
      </p:sp>
      <p:sp>
        <p:nvSpPr>
          <p:cNvPr id="49182" name="Text Box 137"/>
          <p:cNvSpPr txBox="1">
            <a:spLocks noChangeArrowheads="1"/>
          </p:cNvSpPr>
          <p:nvPr/>
        </p:nvSpPr>
        <p:spPr bwMode="auto">
          <a:xfrm>
            <a:off x="2730500" y="59705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550</a:t>
            </a:r>
          </a:p>
        </p:txBody>
      </p:sp>
      <p:sp>
        <p:nvSpPr>
          <p:cNvPr id="49183" name="Text Box 138"/>
          <p:cNvSpPr txBox="1">
            <a:spLocks noChangeArrowheads="1"/>
          </p:cNvSpPr>
          <p:nvPr/>
        </p:nvSpPr>
        <p:spPr bwMode="auto">
          <a:xfrm>
            <a:off x="2730500" y="61356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625</a:t>
            </a:r>
          </a:p>
        </p:txBody>
      </p:sp>
      <p:sp>
        <p:nvSpPr>
          <p:cNvPr id="49184" name="Text Box 139"/>
          <p:cNvSpPr txBox="1">
            <a:spLocks noChangeArrowheads="1"/>
          </p:cNvSpPr>
          <p:nvPr/>
        </p:nvSpPr>
        <p:spPr bwMode="auto">
          <a:xfrm>
            <a:off x="2730500" y="6313488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675</a:t>
            </a:r>
          </a:p>
        </p:txBody>
      </p:sp>
      <p:sp>
        <p:nvSpPr>
          <p:cNvPr id="49185" name="Text Box 140"/>
          <p:cNvSpPr txBox="1">
            <a:spLocks noChangeArrowheads="1"/>
          </p:cNvSpPr>
          <p:nvPr/>
        </p:nvSpPr>
        <p:spPr bwMode="auto">
          <a:xfrm>
            <a:off x="3937000" y="5462588"/>
            <a:ext cx="7429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50 :   0 :   0</a:t>
            </a:r>
          </a:p>
        </p:txBody>
      </p:sp>
      <p:sp>
        <p:nvSpPr>
          <p:cNvPr id="49186" name="Text Box 141"/>
          <p:cNvSpPr txBox="1">
            <a:spLocks noChangeArrowheads="1"/>
          </p:cNvSpPr>
          <p:nvPr/>
        </p:nvSpPr>
        <p:spPr bwMode="auto">
          <a:xfrm>
            <a:off x="3937000" y="5640388"/>
            <a:ext cx="7429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72 : 30 :   0</a:t>
            </a:r>
          </a:p>
        </p:txBody>
      </p:sp>
      <p:sp>
        <p:nvSpPr>
          <p:cNvPr id="49187" name="Text Box 142"/>
          <p:cNvSpPr txBox="1">
            <a:spLocks noChangeArrowheads="1"/>
          </p:cNvSpPr>
          <p:nvPr/>
        </p:nvSpPr>
        <p:spPr bwMode="auto">
          <a:xfrm>
            <a:off x="3937000" y="5805488"/>
            <a:ext cx="7429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20 : 82 : 60</a:t>
            </a:r>
          </a:p>
        </p:txBody>
      </p:sp>
      <p:sp>
        <p:nvSpPr>
          <p:cNvPr id="49188" name="Text Box 143"/>
          <p:cNvSpPr txBox="1">
            <a:spLocks noChangeArrowheads="1"/>
          </p:cNvSpPr>
          <p:nvPr/>
        </p:nvSpPr>
        <p:spPr bwMode="auto">
          <a:xfrm>
            <a:off x="3937000" y="5983288"/>
            <a:ext cx="7429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  0 : 85 : 97</a:t>
            </a:r>
          </a:p>
        </p:txBody>
      </p:sp>
      <p:sp>
        <p:nvSpPr>
          <p:cNvPr id="49189" name="Text Box 144"/>
          <p:cNvSpPr txBox="1">
            <a:spLocks noChangeArrowheads="1"/>
          </p:cNvSpPr>
          <p:nvPr/>
        </p:nvSpPr>
        <p:spPr bwMode="auto">
          <a:xfrm>
            <a:off x="3937000" y="6148388"/>
            <a:ext cx="7429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  0 :   3 : 35</a:t>
            </a:r>
          </a:p>
        </p:txBody>
      </p:sp>
      <p:sp>
        <p:nvSpPr>
          <p:cNvPr id="49190" name="Text Box 145"/>
          <p:cNvSpPr txBox="1">
            <a:spLocks noChangeArrowheads="1"/>
          </p:cNvSpPr>
          <p:nvPr/>
        </p:nvSpPr>
        <p:spPr bwMode="auto">
          <a:xfrm>
            <a:off x="3937000" y="6326188"/>
            <a:ext cx="7429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  0 :   0 :   5</a:t>
            </a:r>
          </a:p>
        </p:txBody>
      </p:sp>
      <p:sp>
        <p:nvSpPr>
          <p:cNvPr id="49191" name="Rectangle 4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sal03717_16_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/>
          <a:stretch>
            <a:fillRect/>
          </a:stretch>
        </p:blipFill>
        <p:spPr bwMode="auto">
          <a:xfrm>
            <a:off x="595313" y="260350"/>
            <a:ext cx="752475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Freeform 9"/>
          <p:cNvSpPr>
            <a:spLocks/>
          </p:cNvSpPr>
          <p:nvPr/>
        </p:nvSpPr>
        <p:spPr bwMode="auto">
          <a:xfrm>
            <a:off x="6975475" y="2963863"/>
            <a:ext cx="34925" cy="68262"/>
          </a:xfrm>
          <a:custGeom>
            <a:avLst/>
            <a:gdLst>
              <a:gd name="T0" fmla="*/ 0 w 18"/>
              <a:gd name="T1" fmla="*/ 2147483647 h 35"/>
              <a:gd name="T2" fmla="*/ 0 w 18"/>
              <a:gd name="T3" fmla="*/ 2147483647 h 35"/>
              <a:gd name="T4" fmla="*/ 2147483647 w 18"/>
              <a:gd name="T5" fmla="*/ 2147483647 h 35"/>
              <a:gd name="T6" fmla="*/ 2147483647 w 18"/>
              <a:gd name="T7" fmla="*/ 0 h 35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5"/>
              <a:gd name="T14" fmla="*/ 18 w 18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5">
                <a:moveTo>
                  <a:pt x="0" y="35"/>
                </a:moveTo>
                <a:lnTo>
                  <a:pt x="0" y="35"/>
                </a:lnTo>
                <a:lnTo>
                  <a:pt x="11" y="17"/>
                </a:lnTo>
                <a:lnTo>
                  <a:pt x="18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Freeform 10"/>
          <p:cNvSpPr>
            <a:spLocks/>
          </p:cNvSpPr>
          <p:nvPr/>
        </p:nvSpPr>
        <p:spPr bwMode="auto">
          <a:xfrm>
            <a:off x="6923088" y="3059113"/>
            <a:ext cx="26987" cy="30162"/>
          </a:xfrm>
          <a:custGeom>
            <a:avLst/>
            <a:gdLst>
              <a:gd name="T0" fmla="*/ 0 w 14"/>
              <a:gd name="T1" fmla="*/ 2147483647 h 15"/>
              <a:gd name="T2" fmla="*/ 0 w 14"/>
              <a:gd name="T3" fmla="*/ 2147483647 h 15"/>
              <a:gd name="T4" fmla="*/ 2147483647 w 14"/>
              <a:gd name="T5" fmla="*/ 0 h 15"/>
              <a:gd name="T6" fmla="*/ 0 60000 65536"/>
              <a:gd name="T7" fmla="*/ 0 60000 65536"/>
              <a:gd name="T8" fmla="*/ 0 60000 65536"/>
              <a:gd name="T9" fmla="*/ 0 w 14"/>
              <a:gd name="T10" fmla="*/ 0 h 15"/>
              <a:gd name="T11" fmla="*/ 14 w 14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15">
                <a:moveTo>
                  <a:pt x="0" y="15"/>
                </a:moveTo>
                <a:lnTo>
                  <a:pt x="0" y="15"/>
                </a:lnTo>
                <a:lnTo>
                  <a:pt x="14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Freeform 11"/>
          <p:cNvSpPr>
            <a:spLocks/>
          </p:cNvSpPr>
          <p:nvPr/>
        </p:nvSpPr>
        <p:spPr bwMode="auto">
          <a:xfrm>
            <a:off x="4476750" y="3795713"/>
            <a:ext cx="315913" cy="1741487"/>
          </a:xfrm>
          <a:custGeom>
            <a:avLst/>
            <a:gdLst>
              <a:gd name="T0" fmla="*/ 2147483647 w 162"/>
              <a:gd name="T1" fmla="*/ 0 h 896"/>
              <a:gd name="T2" fmla="*/ 0 w 162"/>
              <a:gd name="T3" fmla="*/ 2147483647 h 896"/>
              <a:gd name="T4" fmla="*/ 0 w 162"/>
              <a:gd name="T5" fmla="*/ 2147483647 h 896"/>
              <a:gd name="T6" fmla="*/ 0 60000 65536"/>
              <a:gd name="T7" fmla="*/ 0 60000 65536"/>
              <a:gd name="T8" fmla="*/ 0 60000 65536"/>
              <a:gd name="T9" fmla="*/ 0 w 162"/>
              <a:gd name="T10" fmla="*/ 0 h 896"/>
              <a:gd name="T11" fmla="*/ 162 w 162"/>
              <a:gd name="T12" fmla="*/ 896 h 8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896">
                <a:moveTo>
                  <a:pt x="162" y="0"/>
                </a:moveTo>
                <a:lnTo>
                  <a:pt x="0" y="384"/>
                </a:lnTo>
                <a:lnTo>
                  <a:pt x="0" y="896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reeform 12"/>
          <p:cNvSpPr>
            <a:spLocks/>
          </p:cNvSpPr>
          <p:nvPr/>
        </p:nvSpPr>
        <p:spPr bwMode="auto">
          <a:xfrm>
            <a:off x="5853113" y="3976688"/>
            <a:ext cx="611187" cy="1557337"/>
          </a:xfrm>
          <a:custGeom>
            <a:avLst/>
            <a:gdLst>
              <a:gd name="T0" fmla="*/ 2147483647 w 315"/>
              <a:gd name="T1" fmla="*/ 2147483647 h 808"/>
              <a:gd name="T2" fmla="*/ 2147483647 w 315"/>
              <a:gd name="T3" fmla="*/ 2147483647 h 808"/>
              <a:gd name="T4" fmla="*/ 0 w 315"/>
              <a:gd name="T5" fmla="*/ 0 h 808"/>
              <a:gd name="T6" fmla="*/ 0 60000 65536"/>
              <a:gd name="T7" fmla="*/ 0 60000 65536"/>
              <a:gd name="T8" fmla="*/ 0 60000 65536"/>
              <a:gd name="T9" fmla="*/ 0 w 315"/>
              <a:gd name="T10" fmla="*/ 0 h 808"/>
              <a:gd name="T11" fmla="*/ 315 w 315"/>
              <a:gd name="T12" fmla="*/ 808 h 8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" h="808">
                <a:moveTo>
                  <a:pt x="315" y="808"/>
                </a:moveTo>
                <a:lnTo>
                  <a:pt x="315" y="283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Freeform 13"/>
          <p:cNvSpPr>
            <a:spLocks/>
          </p:cNvSpPr>
          <p:nvPr/>
        </p:nvSpPr>
        <p:spPr bwMode="auto">
          <a:xfrm>
            <a:off x="7553325" y="3565525"/>
            <a:ext cx="223838" cy="292100"/>
          </a:xfrm>
          <a:custGeom>
            <a:avLst/>
            <a:gdLst>
              <a:gd name="T0" fmla="*/ 0 w 115"/>
              <a:gd name="T1" fmla="*/ 2147483647 h 150"/>
              <a:gd name="T2" fmla="*/ 2147483647 w 115"/>
              <a:gd name="T3" fmla="*/ 2147483647 h 150"/>
              <a:gd name="T4" fmla="*/ 2147483647 w 115"/>
              <a:gd name="T5" fmla="*/ 0 h 150"/>
              <a:gd name="T6" fmla="*/ 0 60000 65536"/>
              <a:gd name="T7" fmla="*/ 0 60000 65536"/>
              <a:gd name="T8" fmla="*/ 0 60000 65536"/>
              <a:gd name="T9" fmla="*/ 0 w 115"/>
              <a:gd name="T10" fmla="*/ 0 h 150"/>
              <a:gd name="T11" fmla="*/ 115 w 115"/>
              <a:gd name="T12" fmla="*/ 150 h 1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" h="150">
                <a:moveTo>
                  <a:pt x="0" y="150"/>
                </a:moveTo>
                <a:lnTo>
                  <a:pt x="115" y="150"/>
                </a:lnTo>
                <a:lnTo>
                  <a:pt x="115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14"/>
          <p:cNvSpPr>
            <a:spLocks/>
          </p:cNvSpPr>
          <p:nvPr/>
        </p:nvSpPr>
        <p:spPr bwMode="auto">
          <a:xfrm>
            <a:off x="7480300" y="2967038"/>
            <a:ext cx="296863" cy="293687"/>
          </a:xfrm>
          <a:custGeom>
            <a:avLst/>
            <a:gdLst>
              <a:gd name="T0" fmla="*/ 2147483647 w 153"/>
              <a:gd name="T1" fmla="*/ 2147483647 h 151"/>
              <a:gd name="T2" fmla="*/ 2147483647 w 153"/>
              <a:gd name="T3" fmla="*/ 0 h 151"/>
              <a:gd name="T4" fmla="*/ 0 w 153"/>
              <a:gd name="T5" fmla="*/ 0 h 151"/>
              <a:gd name="T6" fmla="*/ 0 60000 65536"/>
              <a:gd name="T7" fmla="*/ 0 60000 65536"/>
              <a:gd name="T8" fmla="*/ 0 60000 65536"/>
              <a:gd name="T9" fmla="*/ 0 w 153"/>
              <a:gd name="T10" fmla="*/ 0 h 151"/>
              <a:gd name="T11" fmla="*/ 153 w 153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151">
                <a:moveTo>
                  <a:pt x="153" y="151"/>
                </a:moveTo>
                <a:lnTo>
                  <a:pt x="153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15"/>
          <p:cNvSpPr>
            <a:spLocks/>
          </p:cNvSpPr>
          <p:nvPr/>
        </p:nvSpPr>
        <p:spPr bwMode="auto">
          <a:xfrm>
            <a:off x="6767513" y="2855913"/>
            <a:ext cx="233362" cy="266700"/>
          </a:xfrm>
          <a:custGeom>
            <a:avLst/>
            <a:gdLst>
              <a:gd name="T0" fmla="*/ 2147483647 w 120"/>
              <a:gd name="T1" fmla="*/ 2147483647 h 137"/>
              <a:gd name="T2" fmla="*/ 2147483647 w 120"/>
              <a:gd name="T3" fmla="*/ 2147483647 h 137"/>
              <a:gd name="T4" fmla="*/ 2147483647 w 120"/>
              <a:gd name="T5" fmla="*/ 2147483647 h 137"/>
              <a:gd name="T6" fmla="*/ 2147483647 w 120"/>
              <a:gd name="T7" fmla="*/ 0 h 137"/>
              <a:gd name="T8" fmla="*/ 2147483647 w 120"/>
              <a:gd name="T9" fmla="*/ 2147483647 h 137"/>
              <a:gd name="T10" fmla="*/ 2147483647 w 120"/>
              <a:gd name="T11" fmla="*/ 2147483647 h 137"/>
              <a:gd name="T12" fmla="*/ 2147483647 w 120"/>
              <a:gd name="T13" fmla="*/ 2147483647 h 137"/>
              <a:gd name="T14" fmla="*/ 2147483647 w 120"/>
              <a:gd name="T15" fmla="*/ 2147483647 h 137"/>
              <a:gd name="T16" fmla="*/ 2147483647 w 120"/>
              <a:gd name="T17" fmla="*/ 2147483647 h 137"/>
              <a:gd name="T18" fmla="*/ 2147483647 w 120"/>
              <a:gd name="T19" fmla="*/ 2147483647 h 137"/>
              <a:gd name="T20" fmla="*/ 2147483647 w 120"/>
              <a:gd name="T21" fmla="*/ 2147483647 h 137"/>
              <a:gd name="T22" fmla="*/ 2147483647 w 120"/>
              <a:gd name="T23" fmla="*/ 2147483647 h 137"/>
              <a:gd name="T24" fmla="*/ 2147483647 w 120"/>
              <a:gd name="T25" fmla="*/ 2147483647 h 137"/>
              <a:gd name="T26" fmla="*/ 2147483647 w 120"/>
              <a:gd name="T27" fmla="*/ 2147483647 h 137"/>
              <a:gd name="T28" fmla="*/ 2147483647 w 120"/>
              <a:gd name="T29" fmla="*/ 2147483647 h 137"/>
              <a:gd name="T30" fmla="*/ 0 w 120"/>
              <a:gd name="T31" fmla="*/ 2147483647 h 137"/>
              <a:gd name="T32" fmla="*/ 2147483647 w 120"/>
              <a:gd name="T33" fmla="*/ 2147483647 h 137"/>
              <a:gd name="T34" fmla="*/ 2147483647 w 120"/>
              <a:gd name="T35" fmla="*/ 2147483647 h 137"/>
              <a:gd name="T36" fmla="*/ 2147483647 w 120"/>
              <a:gd name="T37" fmla="*/ 2147483647 h 13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0"/>
              <a:gd name="T58" fmla="*/ 0 h 137"/>
              <a:gd name="T59" fmla="*/ 120 w 120"/>
              <a:gd name="T60" fmla="*/ 137 h 13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0" h="137">
                <a:moveTo>
                  <a:pt x="120" y="6"/>
                </a:moveTo>
                <a:lnTo>
                  <a:pt x="120" y="6"/>
                </a:lnTo>
                <a:lnTo>
                  <a:pt x="112" y="1"/>
                </a:lnTo>
                <a:lnTo>
                  <a:pt x="101" y="0"/>
                </a:lnTo>
                <a:lnTo>
                  <a:pt x="91" y="1"/>
                </a:lnTo>
                <a:lnTo>
                  <a:pt x="78" y="4"/>
                </a:lnTo>
                <a:lnTo>
                  <a:pt x="66" y="11"/>
                </a:lnTo>
                <a:lnTo>
                  <a:pt x="53" y="19"/>
                </a:lnTo>
                <a:lnTo>
                  <a:pt x="42" y="30"/>
                </a:lnTo>
                <a:lnTo>
                  <a:pt x="29" y="43"/>
                </a:lnTo>
                <a:lnTo>
                  <a:pt x="19" y="56"/>
                </a:lnTo>
                <a:lnTo>
                  <a:pt x="11" y="70"/>
                </a:lnTo>
                <a:lnTo>
                  <a:pt x="5" y="84"/>
                </a:lnTo>
                <a:lnTo>
                  <a:pt x="2" y="97"/>
                </a:lnTo>
                <a:lnTo>
                  <a:pt x="0" y="110"/>
                </a:lnTo>
                <a:lnTo>
                  <a:pt x="2" y="121"/>
                </a:lnTo>
                <a:lnTo>
                  <a:pt x="5" y="131"/>
                </a:lnTo>
                <a:lnTo>
                  <a:pt x="11" y="137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Freeform 16"/>
          <p:cNvSpPr>
            <a:spLocks/>
          </p:cNvSpPr>
          <p:nvPr/>
        </p:nvSpPr>
        <p:spPr bwMode="auto">
          <a:xfrm>
            <a:off x="6996113" y="1236663"/>
            <a:ext cx="330200" cy="1635125"/>
          </a:xfrm>
          <a:custGeom>
            <a:avLst/>
            <a:gdLst>
              <a:gd name="T0" fmla="*/ 0 w 170"/>
              <a:gd name="T1" fmla="*/ 2147483647 h 841"/>
              <a:gd name="T2" fmla="*/ 2147483647 w 170"/>
              <a:gd name="T3" fmla="*/ 2147483647 h 841"/>
              <a:gd name="T4" fmla="*/ 2147483647 w 170"/>
              <a:gd name="T5" fmla="*/ 0 h 841"/>
              <a:gd name="T6" fmla="*/ 0 60000 65536"/>
              <a:gd name="T7" fmla="*/ 0 60000 65536"/>
              <a:gd name="T8" fmla="*/ 0 60000 65536"/>
              <a:gd name="T9" fmla="*/ 0 w 170"/>
              <a:gd name="T10" fmla="*/ 0 h 841"/>
              <a:gd name="T11" fmla="*/ 170 w 170"/>
              <a:gd name="T12" fmla="*/ 841 h 8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" h="841">
                <a:moveTo>
                  <a:pt x="0" y="841"/>
                </a:moveTo>
                <a:lnTo>
                  <a:pt x="170" y="621"/>
                </a:lnTo>
                <a:lnTo>
                  <a:pt x="170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Freeform 17"/>
          <p:cNvSpPr>
            <a:spLocks/>
          </p:cNvSpPr>
          <p:nvPr/>
        </p:nvSpPr>
        <p:spPr bwMode="auto">
          <a:xfrm>
            <a:off x="5851525" y="3979863"/>
            <a:ext cx="612775" cy="1554162"/>
          </a:xfrm>
          <a:custGeom>
            <a:avLst/>
            <a:gdLst>
              <a:gd name="T0" fmla="*/ 2147483647 w 315"/>
              <a:gd name="T1" fmla="*/ 2147483647 h 806"/>
              <a:gd name="T2" fmla="*/ 2147483647 w 315"/>
              <a:gd name="T3" fmla="*/ 2147483647 h 806"/>
              <a:gd name="T4" fmla="*/ 0 w 315"/>
              <a:gd name="T5" fmla="*/ 0 h 806"/>
              <a:gd name="T6" fmla="*/ 0 60000 65536"/>
              <a:gd name="T7" fmla="*/ 0 60000 65536"/>
              <a:gd name="T8" fmla="*/ 0 60000 65536"/>
              <a:gd name="T9" fmla="*/ 0 w 315"/>
              <a:gd name="T10" fmla="*/ 0 h 806"/>
              <a:gd name="T11" fmla="*/ 315 w 315"/>
              <a:gd name="T12" fmla="*/ 806 h 8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5" h="806">
                <a:moveTo>
                  <a:pt x="315" y="806"/>
                </a:moveTo>
                <a:lnTo>
                  <a:pt x="315" y="281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Freeform 18"/>
          <p:cNvSpPr>
            <a:spLocks/>
          </p:cNvSpPr>
          <p:nvPr/>
        </p:nvSpPr>
        <p:spPr bwMode="auto">
          <a:xfrm>
            <a:off x="7551738" y="3562350"/>
            <a:ext cx="220662" cy="292100"/>
          </a:xfrm>
          <a:custGeom>
            <a:avLst/>
            <a:gdLst>
              <a:gd name="T0" fmla="*/ 0 w 114"/>
              <a:gd name="T1" fmla="*/ 2147483647 h 150"/>
              <a:gd name="T2" fmla="*/ 2147483647 w 114"/>
              <a:gd name="T3" fmla="*/ 2147483647 h 150"/>
              <a:gd name="T4" fmla="*/ 2147483647 w 114"/>
              <a:gd name="T5" fmla="*/ 0 h 150"/>
              <a:gd name="T6" fmla="*/ 0 60000 65536"/>
              <a:gd name="T7" fmla="*/ 0 60000 65536"/>
              <a:gd name="T8" fmla="*/ 0 60000 65536"/>
              <a:gd name="T9" fmla="*/ 0 w 114"/>
              <a:gd name="T10" fmla="*/ 0 h 150"/>
              <a:gd name="T11" fmla="*/ 114 w 114"/>
              <a:gd name="T12" fmla="*/ 150 h 1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150">
                <a:moveTo>
                  <a:pt x="0" y="150"/>
                </a:moveTo>
                <a:lnTo>
                  <a:pt x="114" y="150"/>
                </a:lnTo>
                <a:lnTo>
                  <a:pt x="114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9"/>
          <p:cNvSpPr>
            <a:spLocks/>
          </p:cNvSpPr>
          <p:nvPr/>
        </p:nvSpPr>
        <p:spPr bwMode="auto">
          <a:xfrm>
            <a:off x="7478713" y="2967038"/>
            <a:ext cx="296862" cy="290512"/>
          </a:xfrm>
          <a:custGeom>
            <a:avLst/>
            <a:gdLst>
              <a:gd name="T0" fmla="*/ 2147483647 w 153"/>
              <a:gd name="T1" fmla="*/ 2147483647 h 149"/>
              <a:gd name="T2" fmla="*/ 2147483647 w 153"/>
              <a:gd name="T3" fmla="*/ 0 h 149"/>
              <a:gd name="T4" fmla="*/ 0 w 153"/>
              <a:gd name="T5" fmla="*/ 0 h 149"/>
              <a:gd name="T6" fmla="*/ 0 60000 65536"/>
              <a:gd name="T7" fmla="*/ 0 60000 65536"/>
              <a:gd name="T8" fmla="*/ 0 60000 65536"/>
              <a:gd name="T9" fmla="*/ 0 w 153"/>
              <a:gd name="T10" fmla="*/ 0 h 149"/>
              <a:gd name="T11" fmla="*/ 153 w 153"/>
              <a:gd name="T12" fmla="*/ 149 h 1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149">
                <a:moveTo>
                  <a:pt x="153" y="149"/>
                </a:moveTo>
                <a:lnTo>
                  <a:pt x="153" y="0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Freeform 20"/>
          <p:cNvSpPr>
            <a:spLocks/>
          </p:cNvSpPr>
          <p:nvPr/>
        </p:nvSpPr>
        <p:spPr bwMode="auto">
          <a:xfrm>
            <a:off x="6973888" y="2962275"/>
            <a:ext cx="34925" cy="71438"/>
          </a:xfrm>
          <a:custGeom>
            <a:avLst/>
            <a:gdLst>
              <a:gd name="T0" fmla="*/ 0 w 18"/>
              <a:gd name="T1" fmla="*/ 2147483647 h 37"/>
              <a:gd name="T2" fmla="*/ 0 w 18"/>
              <a:gd name="T3" fmla="*/ 2147483647 h 37"/>
              <a:gd name="T4" fmla="*/ 2147483647 w 18"/>
              <a:gd name="T5" fmla="*/ 2147483647 h 37"/>
              <a:gd name="T6" fmla="*/ 2147483647 w 18"/>
              <a:gd name="T7" fmla="*/ 0 h 37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37"/>
              <a:gd name="T14" fmla="*/ 18 w 18"/>
              <a:gd name="T15" fmla="*/ 37 h 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37">
                <a:moveTo>
                  <a:pt x="0" y="37"/>
                </a:moveTo>
                <a:lnTo>
                  <a:pt x="0" y="37"/>
                </a:lnTo>
                <a:lnTo>
                  <a:pt x="11" y="18"/>
                </a:lnTo>
                <a:lnTo>
                  <a:pt x="18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Freeform 21"/>
          <p:cNvSpPr>
            <a:spLocks/>
          </p:cNvSpPr>
          <p:nvPr/>
        </p:nvSpPr>
        <p:spPr bwMode="auto">
          <a:xfrm>
            <a:off x="6921500" y="3067050"/>
            <a:ext cx="26988" cy="23813"/>
          </a:xfrm>
          <a:custGeom>
            <a:avLst/>
            <a:gdLst>
              <a:gd name="T0" fmla="*/ 0 w 14"/>
              <a:gd name="T1" fmla="*/ 2147483647 h 12"/>
              <a:gd name="T2" fmla="*/ 0 w 14"/>
              <a:gd name="T3" fmla="*/ 2147483647 h 12"/>
              <a:gd name="T4" fmla="*/ 2147483647 w 14"/>
              <a:gd name="T5" fmla="*/ 0 h 12"/>
              <a:gd name="T6" fmla="*/ 0 60000 65536"/>
              <a:gd name="T7" fmla="*/ 0 60000 65536"/>
              <a:gd name="T8" fmla="*/ 0 60000 65536"/>
              <a:gd name="T9" fmla="*/ 0 w 14"/>
              <a:gd name="T10" fmla="*/ 0 h 12"/>
              <a:gd name="T11" fmla="*/ 14 w 1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12">
                <a:moveTo>
                  <a:pt x="0" y="12"/>
                </a:moveTo>
                <a:lnTo>
                  <a:pt x="0" y="12"/>
                </a:lnTo>
                <a:lnTo>
                  <a:pt x="14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Freeform 22"/>
          <p:cNvSpPr>
            <a:spLocks/>
          </p:cNvSpPr>
          <p:nvPr/>
        </p:nvSpPr>
        <p:spPr bwMode="auto">
          <a:xfrm>
            <a:off x="6770688" y="2849563"/>
            <a:ext cx="254000" cy="277812"/>
          </a:xfrm>
          <a:custGeom>
            <a:avLst/>
            <a:gdLst>
              <a:gd name="T0" fmla="*/ 2147483647 w 131"/>
              <a:gd name="T1" fmla="*/ 2147483647 h 143"/>
              <a:gd name="T2" fmla="*/ 2147483647 w 131"/>
              <a:gd name="T3" fmla="*/ 2147483647 h 143"/>
              <a:gd name="T4" fmla="*/ 2147483647 w 131"/>
              <a:gd name="T5" fmla="*/ 2147483647 h 143"/>
              <a:gd name="T6" fmla="*/ 2147483647 w 131"/>
              <a:gd name="T7" fmla="*/ 2147483647 h 143"/>
              <a:gd name="T8" fmla="*/ 2147483647 w 131"/>
              <a:gd name="T9" fmla="*/ 2147483647 h 143"/>
              <a:gd name="T10" fmla="*/ 2147483647 w 131"/>
              <a:gd name="T11" fmla="*/ 2147483647 h 143"/>
              <a:gd name="T12" fmla="*/ 2147483647 w 131"/>
              <a:gd name="T13" fmla="*/ 2147483647 h 143"/>
              <a:gd name="T14" fmla="*/ 2147483647 w 131"/>
              <a:gd name="T15" fmla="*/ 2147483647 h 143"/>
              <a:gd name="T16" fmla="*/ 2147483647 w 131"/>
              <a:gd name="T17" fmla="*/ 0 h 143"/>
              <a:gd name="T18" fmla="*/ 2147483647 w 131"/>
              <a:gd name="T19" fmla="*/ 0 h 143"/>
              <a:gd name="T20" fmla="*/ 2147483647 w 131"/>
              <a:gd name="T21" fmla="*/ 2147483647 h 143"/>
              <a:gd name="T22" fmla="*/ 2147483647 w 131"/>
              <a:gd name="T23" fmla="*/ 2147483647 h 143"/>
              <a:gd name="T24" fmla="*/ 2147483647 w 131"/>
              <a:gd name="T25" fmla="*/ 2147483647 h 143"/>
              <a:gd name="T26" fmla="*/ 2147483647 w 131"/>
              <a:gd name="T27" fmla="*/ 2147483647 h 143"/>
              <a:gd name="T28" fmla="*/ 2147483647 w 131"/>
              <a:gd name="T29" fmla="*/ 2147483647 h 143"/>
              <a:gd name="T30" fmla="*/ 2147483647 w 131"/>
              <a:gd name="T31" fmla="*/ 2147483647 h 143"/>
              <a:gd name="T32" fmla="*/ 2147483647 w 131"/>
              <a:gd name="T33" fmla="*/ 2147483647 h 143"/>
              <a:gd name="T34" fmla="*/ 2147483647 w 131"/>
              <a:gd name="T35" fmla="*/ 2147483647 h 143"/>
              <a:gd name="T36" fmla="*/ 2147483647 w 131"/>
              <a:gd name="T37" fmla="*/ 2147483647 h 143"/>
              <a:gd name="T38" fmla="*/ 2147483647 w 131"/>
              <a:gd name="T39" fmla="*/ 2147483647 h 143"/>
              <a:gd name="T40" fmla="*/ 0 w 131"/>
              <a:gd name="T41" fmla="*/ 2147483647 h 143"/>
              <a:gd name="T42" fmla="*/ 2147483647 w 131"/>
              <a:gd name="T43" fmla="*/ 2147483647 h 143"/>
              <a:gd name="T44" fmla="*/ 2147483647 w 131"/>
              <a:gd name="T45" fmla="*/ 2147483647 h 143"/>
              <a:gd name="T46" fmla="*/ 2147483647 w 131"/>
              <a:gd name="T47" fmla="*/ 2147483647 h 143"/>
              <a:gd name="T48" fmla="*/ 2147483647 w 131"/>
              <a:gd name="T49" fmla="*/ 2147483647 h 143"/>
              <a:gd name="T50" fmla="*/ 2147483647 w 131"/>
              <a:gd name="T51" fmla="*/ 2147483647 h 143"/>
              <a:gd name="T52" fmla="*/ 2147483647 w 131"/>
              <a:gd name="T53" fmla="*/ 2147483647 h 143"/>
              <a:gd name="T54" fmla="*/ 2147483647 w 131"/>
              <a:gd name="T55" fmla="*/ 2147483647 h 143"/>
              <a:gd name="T56" fmla="*/ 2147483647 w 131"/>
              <a:gd name="T57" fmla="*/ 2147483647 h 14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1"/>
              <a:gd name="T88" fmla="*/ 0 h 143"/>
              <a:gd name="T89" fmla="*/ 131 w 131"/>
              <a:gd name="T90" fmla="*/ 143 h 14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1" h="143">
                <a:moveTo>
                  <a:pt x="131" y="36"/>
                </a:moveTo>
                <a:lnTo>
                  <a:pt x="131" y="36"/>
                </a:lnTo>
                <a:lnTo>
                  <a:pt x="131" y="26"/>
                </a:lnTo>
                <a:lnTo>
                  <a:pt x="128" y="18"/>
                </a:lnTo>
                <a:lnTo>
                  <a:pt x="125" y="12"/>
                </a:lnTo>
                <a:lnTo>
                  <a:pt x="120" y="7"/>
                </a:lnTo>
                <a:lnTo>
                  <a:pt x="112" y="2"/>
                </a:lnTo>
                <a:lnTo>
                  <a:pt x="103" y="0"/>
                </a:lnTo>
                <a:lnTo>
                  <a:pt x="91" y="0"/>
                </a:lnTo>
                <a:lnTo>
                  <a:pt x="79" y="5"/>
                </a:lnTo>
                <a:lnTo>
                  <a:pt x="67" y="10"/>
                </a:lnTo>
                <a:lnTo>
                  <a:pt x="55" y="20"/>
                </a:lnTo>
                <a:lnTo>
                  <a:pt x="42" y="29"/>
                </a:lnTo>
                <a:lnTo>
                  <a:pt x="31" y="42"/>
                </a:lnTo>
                <a:lnTo>
                  <a:pt x="19" y="56"/>
                </a:lnTo>
                <a:lnTo>
                  <a:pt x="11" y="69"/>
                </a:lnTo>
                <a:lnTo>
                  <a:pt x="7" y="84"/>
                </a:lnTo>
                <a:lnTo>
                  <a:pt x="2" y="96"/>
                </a:lnTo>
                <a:lnTo>
                  <a:pt x="0" y="109"/>
                </a:lnTo>
                <a:lnTo>
                  <a:pt x="2" y="120"/>
                </a:lnTo>
                <a:lnTo>
                  <a:pt x="5" y="130"/>
                </a:lnTo>
                <a:lnTo>
                  <a:pt x="11" y="138"/>
                </a:lnTo>
                <a:lnTo>
                  <a:pt x="18" y="141"/>
                </a:lnTo>
                <a:lnTo>
                  <a:pt x="26" y="143"/>
                </a:lnTo>
                <a:lnTo>
                  <a:pt x="35" y="143"/>
                </a:lnTo>
                <a:lnTo>
                  <a:pt x="45" y="141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Freeform 23"/>
          <p:cNvSpPr>
            <a:spLocks/>
          </p:cNvSpPr>
          <p:nvPr/>
        </p:nvSpPr>
        <p:spPr bwMode="auto">
          <a:xfrm>
            <a:off x="6994525" y="1235075"/>
            <a:ext cx="333375" cy="1633538"/>
          </a:xfrm>
          <a:custGeom>
            <a:avLst/>
            <a:gdLst>
              <a:gd name="T0" fmla="*/ 0 w 171"/>
              <a:gd name="T1" fmla="*/ 2147483647 h 840"/>
              <a:gd name="T2" fmla="*/ 2147483647 w 171"/>
              <a:gd name="T3" fmla="*/ 2147483647 h 840"/>
              <a:gd name="T4" fmla="*/ 2147483647 w 171"/>
              <a:gd name="T5" fmla="*/ 0 h 840"/>
              <a:gd name="T6" fmla="*/ 0 60000 65536"/>
              <a:gd name="T7" fmla="*/ 0 60000 65536"/>
              <a:gd name="T8" fmla="*/ 0 60000 65536"/>
              <a:gd name="T9" fmla="*/ 0 w 171"/>
              <a:gd name="T10" fmla="*/ 0 h 840"/>
              <a:gd name="T11" fmla="*/ 171 w 171"/>
              <a:gd name="T12" fmla="*/ 840 h 8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1" h="840">
                <a:moveTo>
                  <a:pt x="0" y="840"/>
                </a:moveTo>
                <a:lnTo>
                  <a:pt x="171" y="622"/>
                </a:lnTo>
                <a:lnTo>
                  <a:pt x="171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Freeform 24"/>
          <p:cNvSpPr>
            <a:spLocks/>
          </p:cNvSpPr>
          <p:nvPr/>
        </p:nvSpPr>
        <p:spPr bwMode="auto">
          <a:xfrm>
            <a:off x="5167313" y="3540125"/>
            <a:ext cx="233362" cy="280988"/>
          </a:xfrm>
          <a:custGeom>
            <a:avLst/>
            <a:gdLst>
              <a:gd name="T0" fmla="*/ 2147483647 w 120"/>
              <a:gd name="T1" fmla="*/ 2147483647 h 145"/>
              <a:gd name="T2" fmla="*/ 2147483647 w 120"/>
              <a:gd name="T3" fmla="*/ 2147483647 h 145"/>
              <a:gd name="T4" fmla="*/ 2147483647 w 120"/>
              <a:gd name="T5" fmla="*/ 2147483647 h 145"/>
              <a:gd name="T6" fmla="*/ 2147483647 w 120"/>
              <a:gd name="T7" fmla="*/ 2147483647 h 145"/>
              <a:gd name="T8" fmla="*/ 2147483647 w 120"/>
              <a:gd name="T9" fmla="*/ 2147483647 h 145"/>
              <a:gd name="T10" fmla="*/ 2147483647 w 120"/>
              <a:gd name="T11" fmla="*/ 2147483647 h 145"/>
              <a:gd name="T12" fmla="*/ 2147483647 w 120"/>
              <a:gd name="T13" fmla="*/ 2147483647 h 145"/>
              <a:gd name="T14" fmla="*/ 2147483647 w 120"/>
              <a:gd name="T15" fmla="*/ 0 h 145"/>
              <a:gd name="T16" fmla="*/ 2147483647 w 120"/>
              <a:gd name="T17" fmla="*/ 0 h 145"/>
              <a:gd name="T18" fmla="*/ 2147483647 w 120"/>
              <a:gd name="T19" fmla="*/ 2147483647 h 145"/>
              <a:gd name="T20" fmla="*/ 2147483647 w 120"/>
              <a:gd name="T21" fmla="*/ 2147483647 h 145"/>
              <a:gd name="T22" fmla="*/ 2147483647 w 120"/>
              <a:gd name="T23" fmla="*/ 2147483647 h 145"/>
              <a:gd name="T24" fmla="*/ 2147483647 w 120"/>
              <a:gd name="T25" fmla="*/ 2147483647 h 145"/>
              <a:gd name="T26" fmla="*/ 2147483647 w 120"/>
              <a:gd name="T27" fmla="*/ 2147483647 h 145"/>
              <a:gd name="T28" fmla="*/ 2147483647 w 120"/>
              <a:gd name="T29" fmla="*/ 2147483647 h 145"/>
              <a:gd name="T30" fmla="*/ 2147483647 w 120"/>
              <a:gd name="T31" fmla="*/ 2147483647 h 145"/>
              <a:gd name="T32" fmla="*/ 2147483647 w 120"/>
              <a:gd name="T33" fmla="*/ 2147483647 h 145"/>
              <a:gd name="T34" fmla="*/ 2147483647 w 120"/>
              <a:gd name="T35" fmla="*/ 2147483647 h 145"/>
              <a:gd name="T36" fmla="*/ 2147483647 w 120"/>
              <a:gd name="T37" fmla="*/ 2147483647 h 145"/>
              <a:gd name="T38" fmla="*/ 2147483647 w 120"/>
              <a:gd name="T39" fmla="*/ 2147483647 h 145"/>
              <a:gd name="T40" fmla="*/ 0 w 120"/>
              <a:gd name="T41" fmla="*/ 2147483647 h 145"/>
              <a:gd name="T42" fmla="*/ 2147483647 w 120"/>
              <a:gd name="T43" fmla="*/ 2147483647 h 145"/>
              <a:gd name="T44" fmla="*/ 2147483647 w 120"/>
              <a:gd name="T45" fmla="*/ 2147483647 h 145"/>
              <a:gd name="T46" fmla="*/ 2147483647 w 120"/>
              <a:gd name="T47" fmla="*/ 2147483647 h 145"/>
              <a:gd name="T48" fmla="*/ 2147483647 w 120"/>
              <a:gd name="T49" fmla="*/ 2147483647 h 145"/>
              <a:gd name="T50" fmla="*/ 2147483647 w 120"/>
              <a:gd name="T51" fmla="*/ 2147483647 h 145"/>
              <a:gd name="T52" fmla="*/ 2147483647 w 120"/>
              <a:gd name="T53" fmla="*/ 2147483647 h 145"/>
              <a:gd name="T54" fmla="*/ 2147483647 w 120"/>
              <a:gd name="T55" fmla="*/ 2147483647 h 145"/>
              <a:gd name="T56" fmla="*/ 2147483647 w 120"/>
              <a:gd name="T57" fmla="*/ 2147483647 h 145"/>
              <a:gd name="T58" fmla="*/ 2147483647 w 120"/>
              <a:gd name="T59" fmla="*/ 2147483647 h 145"/>
              <a:gd name="T60" fmla="*/ 2147483647 w 120"/>
              <a:gd name="T61" fmla="*/ 2147483647 h 1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0"/>
              <a:gd name="T94" fmla="*/ 0 h 145"/>
              <a:gd name="T95" fmla="*/ 120 w 120"/>
              <a:gd name="T96" fmla="*/ 145 h 14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0" h="145">
                <a:moveTo>
                  <a:pt x="120" y="36"/>
                </a:moveTo>
                <a:lnTo>
                  <a:pt x="120" y="36"/>
                </a:lnTo>
                <a:lnTo>
                  <a:pt x="119" y="26"/>
                </a:lnTo>
                <a:lnTo>
                  <a:pt x="117" y="16"/>
                </a:lnTo>
                <a:lnTo>
                  <a:pt x="114" y="10"/>
                </a:lnTo>
                <a:lnTo>
                  <a:pt x="107" y="4"/>
                </a:lnTo>
                <a:lnTo>
                  <a:pt x="99" y="0"/>
                </a:lnTo>
                <a:lnTo>
                  <a:pt x="91" y="0"/>
                </a:lnTo>
                <a:lnTo>
                  <a:pt x="80" y="2"/>
                </a:lnTo>
                <a:lnTo>
                  <a:pt x="69" y="7"/>
                </a:lnTo>
                <a:lnTo>
                  <a:pt x="58" y="13"/>
                </a:lnTo>
                <a:lnTo>
                  <a:pt x="47" y="23"/>
                </a:lnTo>
                <a:lnTo>
                  <a:pt x="35" y="34"/>
                </a:lnTo>
                <a:lnTo>
                  <a:pt x="24" y="49"/>
                </a:lnTo>
                <a:lnTo>
                  <a:pt x="16" y="63"/>
                </a:lnTo>
                <a:lnTo>
                  <a:pt x="10" y="77"/>
                </a:lnTo>
                <a:lnTo>
                  <a:pt x="5" y="90"/>
                </a:lnTo>
                <a:lnTo>
                  <a:pt x="2" y="103"/>
                </a:lnTo>
                <a:lnTo>
                  <a:pt x="0" y="116"/>
                </a:lnTo>
                <a:lnTo>
                  <a:pt x="2" y="127"/>
                </a:lnTo>
                <a:lnTo>
                  <a:pt x="7" y="135"/>
                </a:lnTo>
                <a:lnTo>
                  <a:pt x="13" y="141"/>
                </a:lnTo>
                <a:lnTo>
                  <a:pt x="16" y="143"/>
                </a:lnTo>
                <a:lnTo>
                  <a:pt x="21" y="145"/>
                </a:lnTo>
                <a:lnTo>
                  <a:pt x="32" y="145"/>
                </a:lnTo>
                <a:lnTo>
                  <a:pt x="45" y="141"/>
                </a:lnTo>
                <a:lnTo>
                  <a:pt x="58" y="135"/>
                </a:lnTo>
                <a:lnTo>
                  <a:pt x="59" y="133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Freeform 25"/>
          <p:cNvSpPr>
            <a:spLocks/>
          </p:cNvSpPr>
          <p:nvPr/>
        </p:nvSpPr>
        <p:spPr bwMode="auto">
          <a:xfrm>
            <a:off x="5170488" y="3541713"/>
            <a:ext cx="233362" cy="284162"/>
          </a:xfrm>
          <a:custGeom>
            <a:avLst/>
            <a:gdLst>
              <a:gd name="T0" fmla="*/ 2147483647 w 120"/>
              <a:gd name="T1" fmla="*/ 2147483647 h 146"/>
              <a:gd name="T2" fmla="*/ 2147483647 w 120"/>
              <a:gd name="T3" fmla="*/ 2147483647 h 146"/>
              <a:gd name="T4" fmla="*/ 2147483647 w 120"/>
              <a:gd name="T5" fmla="*/ 2147483647 h 146"/>
              <a:gd name="T6" fmla="*/ 2147483647 w 120"/>
              <a:gd name="T7" fmla="*/ 2147483647 h 146"/>
              <a:gd name="T8" fmla="*/ 2147483647 w 120"/>
              <a:gd name="T9" fmla="*/ 2147483647 h 146"/>
              <a:gd name="T10" fmla="*/ 2147483647 w 120"/>
              <a:gd name="T11" fmla="*/ 2147483647 h 146"/>
              <a:gd name="T12" fmla="*/ 2147483647 w 120"/>
              <a:gd name="T13" fmla="*/ 2147483647 h 146"/>
              <a:gd name="T14" fmla="*/ 2147483647 w 120"/>
              <a:gd name="T15" fmla="*/ 2147483647 h 146"/>
              <a:gd name="T16" fmla="*/ 2147483647 w 120"/>
              <a:gd name="T17" fmla="*/ 0 h 146"/>
              <a:gd name="T18" fmla="*/ 2147483647 w 120"/>
              <a:gd name="T19" fmla="*/ 2147483647 h 146"/>
              <a:gd name="T20" fmla="*/ 2147483647 w 120"/>
              <a:gd name="T21" fmla="*/ 2147483647 h 146"/>
              <a:gd name="T22" fmla="*/ 2147483647 w 120"/>
              <a:gd name="T23" fmla="*/ 2147483647 h 146"/>
              <a:gd name="T24" fmla="*/ 2147483647 w 120"/>
              <a:gd name="T25" fmla="*/ 2147483647 h 146"/>
              <a:gd name="T26" fmla="*/ 2147483647 w 120"/>
              <a:gd name="T27" fmla="*/ 2147483647 h 146"/>
              <a:gd name="T28" fmla="*/ 2147483647 w 120"/>
              <a:gd name="T29" fmla="*/ 2147483647 h 146"/>
              <a:gd name="T30" fmla="*/ 2147483647 w 120"/>
              <a:gd name="T31" fmla="*/ 2147483647 h 146"/>
              <a:gd name="T32" fmla="*/ 2147483647 w 120"/>
              <a:gd name="T33" fmla="*/ 2147483647 h 146"/>
              <a:gd name="T34" fmla="*/ 2147483647 w 120"/>
              <a:gd name="T35" fmla="*/ 2147483647 h 146"/>
              <a:gd name="T36" fmla="*/ 2147483647 w 120"/>
              <a:gd name="T37" fmla="*/ 2147483647 h 146"/>
              <a:gd name="T38" fmla="*/ 2147483647 w 120"/>
              <a:gd name="T39" fmla="*/ 2147483647 h 146"/>
              <a:gd name="T40" fmla="*/ 0 w 120"/>
              <a:gd name="T41" fmla="*/ 2147483647 h 146"/>
              <a:gd name="T42" fmla="*/ 2147483647 w 120"/>
              <a:gd name="T43" fmla="*/ 2147483647 h 146"/>
              <a:gd name="T44" fmla="*/ 2147483647 w 120"/>
              <a:gd name="T45" fmla="*/ 2147483647 h 146"/>
              <a:gd name="T46" fmla="*/ 2147483647 w 120"/>
              <a:gd name="T47" fmla="*/ 2147483647 h 146"/>
              <a:gd name="T48" fmla="*/ 2147483647 w 120"/>
              <a:gd name="T49" fmla="*/ 2147483647 h 146"/>
              <a:gd name="T50" fmla="*/ 2147483647 w 120"/>
              <a:gd name="T51" fmla="*/ 2147483647 h 146"/>
              <a:gd name="T52" fmla="*/ 2147483647 w 120"/>
              <a:gd name="T53" fmla="*/ 2147483647 h 146"/>
              <a:gd name="T54" fmla="*/ 2147483647 w 120"/>
              <a:gd name="T55" fmla="*/ 2147483647 h 146"/>
              <a:gd name="T56" fmla="*/ 2147483647 w 120"/>
              <a:gd name="T57" fmla="*/ 2147483647 h 146"/>
              <a:gd name="T58" fmla="*/ 2147483647 w 120"/>
              <a:gd name="T59" fmla="*/ 2147483647 h 14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0"/>
              <a:gd name="T91" fmla="*/ 0 h 146"/>
              <a:gd name="T92" fmla="*/ 120 w 120"/>
              <a:gd name="T93" fmla="*/ 146 h 14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0" h="146">
                <a:moveTo>
                  <a:pt x="118" y="42"/>
                </a:moveTo>
                <a:lnTo>
                  <a:pt x="118" y="42"/>
                </a:lnTo>
                <a:lnTo>
                  <a:pt x="120" y="30"/>
                </a:lnTo>
                <a:lnTo>
                  <a:pt x="118" y="19"/>
                </a:lnTo>
                <a:lnTo>
                  <a:pt x="113" y="11"/>
                </a:lnTo>
                <a:lnTo>
                  <a:pt x="107" y="5"/>
                </a:lnTo>
                <a:lnTo>
                  <a:pt x="99" y="2"/>
                </a:lnTo>
                <a:lnTo>
                  <a:pt x="89" y="0"/>
                </a:lnTo>
                <a:lnTo>
                  <a:pt x="80" y="2"/>
                </a:lnTo>
                <a:lnTo>
                  <a:pt x="68" y="6"/>
                </a:lnTo>
                <a:lnTo>
                  <a:pt x="57" y="14"/>
                </a:lnTo>
                <a:lnTo>
                  <a:pt x="46" y="24"/>
                </a:lnTo>
                <a:lnTo>
                  <a:pt x="35" y="35"/>
                </a:lnTo>
                <a:lnTo>
                  <a:pt x="24" y="48"/>
                </a:lnTo>
                <a:lnTo>
                  <a:pt x="16" y="63"/>
                </a:lnTo>
                <a:lnTo>
                  <a:pt x="8" y="77"/>
                </a:lnTo>
                <a:lnTo>
                  <a:pt x="3" y="91"/>
                </a:lnTo>
                <a:lnTo>
                  <a:pt x="1" y="104"/>
                </a:lnTo>
                <a:lnTo>
                  <a:pt x="0" y="115"/>
                </a:lnTo>
                <a:lnTo>
                  <a:pt x="1" y="127"/>
                </a:lnTo>
                <a:lnTo>
                  <a:pt x="6" y="135"/>
                </a:lnTo>
                <a:lnTo>
                  <a:pt x="11" y="141"/>
                </a:lnTo>
                <a:lnTo>
                  <a:pt x="16" y="144"/>
                </a:lnTo>
                <a:lnTo>
                  <a:pt x="20" y="146"/>
                </a:lnTo>
                <a:lnTo>
                  <a:pt x="32" y="146"/>
                </a:lnTo>
                <a:lnTo>
                  <a:pt x="44" y="143"/>
                </a:lnTo>
                <a:lnTo>
                  <a:pt x="57" y="136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Freeform 26"/>
          <p:cNvSpPr>
            <a:spLocks/>
          </p:cNvSpPr>
          <p:nvPr/>
        </p:nvSpPr>
        <p:spPr bwMode="auto">
          <a:xfrm>
            <a:off x="4672013" y="3524250"/>
            <a:ext cx="219075" cy="288925"/>
          </a:xfrm>
          <a:custGeom>
            <a:avLst/>
            <a:gdLst>
              <a:gd name="T0" fmla="*/ 2147483647 w 113"/>
              <a:gd name="T1" fmla="*/ 2147483647 h 149"/>
              <a:gd name="T2" fmla="*/ 2147483647 w 113"/>
              <a:gd name="T3" fmla="*/ 2147483647 h 149"/>
              <a:gd name="T4" fmla="*/ 2147483647 w 113"/>
              <a:gd name="T5" fmla="*/ 2147483647 h 149"/>
              <a:gd name="T6" fmla="*/ 2147483647 w 113"/>
              <a:gd name="T7" fmla="*/ 0 h 149"/>
              <a:gd name="T8" fmla="*/ 2147483647 w 113"/>
              <a:gd name="T9" fmla="*/ 0 h 149"/>
              <a:gd name="T10" fmla="*/ 2147483647 w 113"/>
              <a:gd name="T11" fmla="*/ 2147483647 h 149"/>
              <a:gd name="T12" fmla="*/ 2147483647 w 113"/>
              <a:gd name="T13" fmla="*/ 2147483647 h 149"/>
              <a:gd name="T14" fmla="*/ 2147483647 w 113"/>
              <a:gd name="T15" fmla="*/ 2147483647 h 149"/>
              <a:gd name="T16" fmla="*/ 2147483647 w 113"/>
              <a:gd name="T17" fmla="*/ 2147483647 h 149"/>
              <a:gd name="T18" fmla="*/ 0 w 113"/>
              <a:gd name="T19" fmla="*/ 2147483647 h 149"/>
              <a:gd name="T20" fmla="*/ 0 w 113"/>
              <a:gd name="T21" fmla="*/ 2147483647 h 149"/>
              <a:gd name="T22" fmla="*/ 2147483647 w 113"/>
              <a:gd name="T23" fmla="*/ 2147483647 h 149"/>
              <a:gd name="T24" fmla="*/ 2147483647 w 113"/>
              <a:gd name="T25" fmla="*/ 2147483647 h 149"/>
              <a:gd name="T26" fmla="*/ 2147483647 w 113"/>
              <a:gd name="T27" fmla="*/ 2147483647 h 149"/>
              <a:gd name="T28" fmla="*/ 2147483647 w 113"/>
              <a:gd name="T29" fmla="*/ 2147483647 h 149"/>
              <a:gd name="T30" fmla="*/ 2147483647 w 113"/>
              <a:gd name="T31" fmla="*/ 2147483647 h 149"/>
              <a:gd name="T32" fmla="*/ 2147483647 w 113"/>
              <a:gd name="T33" fmla="*/ 2147483647 h 149"/>
              <a:gd name="T34" fmla="*/ 2147483647 w 113"/>
              <a:gd name="T35" fmla="*/ 2147483647 h 149"/>
              <a:gd name="T36" fmla="*/ 2147483647 w 113"/>
              <a:gd name="T37" fmla="*/ 2147483647 h 149"/>
              <a:gd name="T38" fmla="*/ 2147483647 w 113"/>
              <a:gd name="T39" fmla="*/ 2147483647 h 149"/>
              <a:gd name="T40" fmla="*/ 2147483647 w 113"/>
              <a:gd name="T41" fmla="*/ 2147483647 h 149"/>
              <a:gd name="T42" fmla="*/ 2147483647 w 113"/>
              <a:gd name="T43" fmla="*/ 2147483647 h 149"/>
              <a:gd name="T44" fmla="*/ 2147483647 w 113"/>
              <a:gd name="T45" fmla="*/ 2147483647 h 149"/>
              <a:gd name="T46" fmla="*/ 2147483647 w 113"/>
              <a:gd name="T47" fmla="*/ 2147483647 h 149"/>
              <a:gd name="T48" fmla="*/ 2147483647 w 113"/>
              <a:gd name="T49" fmla="*/ 2147483647 h 149"/>
              <a:gd name="T50" fmla="*/ 2147483647 w 113"/>
              <a:gd name="T51" fmla="*/ 2147483647 h 149"/>
              <a:gd name="T52" fmla="*/ 2147483647 w 113"/>
              <a:gd name="T53" fmla="*/ 2147483647 h 149"/>
              <a:gd name="T54" fmla="*/ 2147483647 w 113"/>
              <a:gd name="T55" fmla="*/ 2147483647 h 149"/>
              <a:gd name="T56" fmla="*/ 2147483647 w 113"/>
              <a:gd name="T57" fmla="*/ 2147483647 h 149"/>
              <a:gd name="T58" fmla="*/ 2147483647 w 113"/>
              <a:gd name="T59" fmla="*/ 2147483647 h 149"/>
              <a:gd name="T60" fmla="*/ 2147483647 w 113"/>
              <a:gd name="T61" fmla="*/ 2147483647 h 149"/>
              <a:gd name="T62" fmla="*/ 2147483647 w 113"/>
              <a:gd name="T63" fmla="*/ 2147483647 h 14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3"/>
              <a:gd name="T97" fmla="*/ 0 h 149"/>
              <a:gd name="T98" fmla="*/ 113 w 113"/>
              <a:gd name="T99" fmla="*/ 149 h 14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3" h="149">
                <a:moveTo>
                  <a:pt x="46" y="5"/>
                </a:moveTo>
                <a:lnTo>
                  <a:pt x="46" y="5"/>
                </a:lnTo>
                <a:lnTo>
                  <a:pt x="37" y="2"/>
                </a:lnTo>
                <a:lnTo>
                  <a:pt x="29" y="0"/>
                </a:lnTo>
                <a:lnTo>
                  <a:pt x="21" y="0"/>
                </a:lnTo>
                <a:lnTo>
                  <a:pt x="13" y="4"/>
                </a:lnTo>
                <a:lnTo>
                  <a:pt x="6" y="10"/>
                </a:lnTo>
                <a:lnTo>
                  <a:pt x="1" y="18"/>
                </a:lnTo>
                <a:lnTo>
                  <a:pt x="0" y="29"/>
                </a:lnTo>
                <a:lnTo>
                  <a:pt x="0" y="41"/>
                </a:lnTo>
                <a:lnTo>
                  <a:pt x="1" y="55"/>
                </a:lnTo>
                <a:lnTo>
                  <a:pt x="6" y="68"/>
                </a:lnTo>
                <a:lnTo>
                  <a:pt x="13" y="84"/>
                </a:lnTo>
                <a:lnTo>
                  <a:pt x="21" y="98"/>
                </a:lnTo>
                <a:lnTo>
                  <a:pt x="30" y="111"/>
                </a:lnTo>
                <a:lnTo>
                  <a:pt x="40" y="124"/>
                </a:lnTo>
                <a:lnTo>
                  <a:pt x="51" y="133"/>
                </a:lnTo>
                <a:lnTo>
                  <a:pt x="62" y="141"/>
                </a:lnTo>
                <a:lnTo>
                  <a:pt x="73" y="146"/>
                </a:lnTo>
                <a:lnTo>
                  <a:pt x="83" y="149"/>
                </a:lnTo>
                <a:lnTo>
                  <a:pt x="93" y="149"/>
                </a:lnTo>
                <a:lnTo>
                  <a:pt x="101" y="146"/>
                </a:lnTo>
                <a:lnTo>
                  <a:pt x="105" y="143"/>
                </a:lnTo>
                <a:lnTo>
                  <a:pt x="109" y="138"/>
                </a:lnTo>
                <a:lnTo>
                  <a:pt x="112" y="132"/>
                </a:lnTo>
                <a:lnTo>
                  <a:pt x="113" y="125"/>
                </a:lnTo>
                <a:lnTo>
                  <a:pt x="113" y="117"/>
                </a:lnTo>
                <a:lnTo>
                  <a:pt x="113" y="109"/>
                </a:lnTo>
                <a:lnTo>
                  <a:pt x="110" y="9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27"/>
          <p:cNvSpPr>
            <a:spLocks/>
          </p:cNvSpPr>
          <p:nvPr/>
        </p:nvSpPr>
        <p:spPr bwMode="auto">
          <a:xfrm>
            <a:off x="4667250" y="3521075"/>
            <a:ext cx="222250" cy="287338"/>
          </a:xfrm>
          <a:custGeom>
            <a:avLst/>
            <a:gdLst>
              <a:gd name="T0" fmla="*/ 2147483647 w 115"/>
              <a:gd name="T1" fmla="*/ 2147483647 h 148"/>
              <a:gd name="T2" fmla="*/ 2147483647 w 115"/>
              <a:gd name="T3" fmla="*/ 2147483647 h 148"/>
              <a:gd name="T4" fmla="*/ 2147483647 w 115"/>
              <a:gd name="T5" fmla="*/ 2147483647 h 148"/>
              <a:gd name="T6" fmla="*/ 2147483647 w 115"/>
              <a:gd name="T7" fmla="*/ 0 h 148"/>
              <a:gd name="T8" fmla="*/ 2147483647 w 115"/>
              <a:gd name="T9" fmla="*/ 0 h 148"/>
              <a:gd name="T10" fmla="*/ 2147483647 w 115"/>
              <a:gd name="T11" fmla="*/ 2147483647 h 148"/>
              <a:gd name="T12" fmla="*/ 2147483647 w 115"/>
              <a:gd name="T13" fmla="*/ 2147483647 h 148"/>
              <a:gd name="T14" fmla="*/ 2147483647 w 115"/>
              <a:gd name="T15" fmla="*/ 2147483647 h 148"/>
              <a:gd name="T16" fmla="*/ 2147483647 w 115"/>
              <a:gd name="T17" fmla="*/ 2147483647 h 148"/>
              <a:gd name="T18" fmla="*/ 0 w 115"/>
              <a:gd name="T19" fmla="*/ 2147483647 h 148"/>
              <a:gd name="T20" fmla="*/ 0 w 115"/>
              <a:gd name="T21" fmla="*/ 2147483647 h 148"/>
              <a:gd name="T22" fmla="*/ 2147483647 w 115"/>
              <a:gd name="T23" fmla="*/ 2147483647 h 148"/>
              <a:gd name="T24" fmla="*/ 2147483647 w 115"/>
              <a:gd name="T25" fmla="*/ 2147483647 h 148"/>
              <a:gd name="T26" fmla="*/ 2147483647 w 115"/>
              <a:gd name="T27" fmla="*/ 2147483647 h 148"/>
              <a:gd name="T28" fmla="*/ 2147483647 w 115"/>
              <a:gd name="T29" fmla="*/ 2147483647 h 148"/>
              <a:gd name="T30" fmla="*/ 2147483647 w 115"/>
              <a:gd name="T31" fmla="*/ 2147483647 h 148"/>
              <a:gd name="T32" fmla="*/ 2147483647 w 115"/>
              <a:gd name="T33" fmla="*/ 2147483647 h 148"/>
              <a:gd name="T34" fmla="*/ 2147483647 w 115"/>
              <a:gd name="T35" fmla="*/ 2147483647 h 148"/>
              <a:gd name="T36" fmla="*/ 2147483647 w 115"/>
              <a:gd name="T37" fmla="*/ 2147483647 h 148"/>
              <a:gd name="T38" fmla="*/ 2147483647 w 115"/>
              <a:gd name="T39" fmla="*/ 2147483647 h 148"/>
              <a:gd name="T40" fmla="*/ 2147483647 w 115"/>
              <a:gd name="T41" fmla="*/ 2147483647 h 148"/>
              <a:gd name="T42" fmla="*/ 2147483647 w 115"/>
              <a:gd name="T43" fmla="*/ 2147483647 h 148"/>
              <a:gd name="T44" fmla="*/ 2147483647 w 115"/>
              <a:gd name="T45" fmla="*/ 2147483647 h 148"/>
              <a:gd name="T46" fmla="*/ 2147483647 w 115"/>
              <a:gd name="T47" fmla="*/ 2147483647 h 148"/>
              <a:gd name="T48" fmla="*/ 2147483647 w 115"/>
              <a:gd name="T49" fmla="*/ 2147483647 h 148"/>
              <a:gd name="T50" fmla="*/ 2147483647 w 115"/>
              <a:gd name="T51" fmla="*/ 2147483647 h 148"/>
              <a:gd name="T52" fmla="*/ 2147483647 w 115"/>
              <a:gd name="T53" fmla="*/ 2147483647 h 148"/>
              <a:gd name="T54" fmla="*/ 2147483647 w 115"/>
              <a:gd name="T55" fmla="*/ 2147483647 h 148"/>
              <a:gd name="T56" fmla="*/ 2147483647 w 115"/>
              <a:gd name="T57" fmla="*/ 2147483647 h 148"/>
              <a:gd name="T58" fmla="*/ 2147483647 w 115"/>
              <a:gd name="T59" fmla="*/ 2147483647 h 148"/>
              <a:gd name="T60" fmla="*/ 2147483647 w 115"/>
              <a:gd name="T61" fmla="*/ 2147483647 h 14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5"/>
              <a:gd name="T94" fmla="*/ 0 h 148"/>
              <a:gd name="T95" fmla="*/ 115 w 115"/>
              <a:gd name="T96" fmla="*/ 148 h 14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5" h="148">
                <a:moveTo>
                  <a:pt x="53" y="8"/>
                </a:moveTo>
                <a:lnTo>
                  <a:pt x="53" y="8"/>
                </a:lnTo>
                <a:lnTo>
                  <a:pt x="42" y="2"/>
                </a:lnTo>
                <a:lnTo>
                  <a:pt x="32" y="0"/>
                </a:lnTo>
                <a:lnTo>
                  <a:pt x="22" y="0"/>
                </a:lnTo>
                <a:lnTo>
                  <a:pt x="14" y="3"/>
                </a:lnTo>
                <a:lnTo>
                  <a:pt x="8" y="8"/>
                </a:lnTo>
                <a:lnTo>
                  <a:pt x="3" y="18"/>
                </a:lnTo>
                <a:lnTo>
                  <a:pt x="0" y="27"/>
                </a:lnTo>
                <a:lnTo>
                  <a:pt x="0" y="40"/>
                </a:lnTo>
                <a:lnTo>
                  <a:pt x="3" y="53"/>
                </a:lnTo>
                <a:lnTo>
                  <a:pt x="6" y="68"/>
                </a:lnTo>
                <a:lnTo>
                  <a:pt x="13" y="82"/>
                </a:lnTo>
                <a:lnTo>
                  <a:pt x="21" y="96"/>
                </a:lnTo>
                <a:lnTo>
                  <a:pt x="30" y="111"/>
                </a:lnTo>
                <a:lnTo>
                  <a:pt x="42" y="122"/>
                </a:lnTo>
                <a:lnTo>
                  <a:pt x="51" y="133"/>
                </a:lnTo>
                <a:lnTo>
                  <a:pt x="62" y="140"/>
                </a:lnTo>
                <a:lnTo>
                  <a:pt x="74" y="146"/>
                </a:lnTo>
                <a:lnTo>
                  <a:pt x="83" y="148"/>
                </a:lnTo>
                <a:lnTo>
                  <a:pt x="93" y="148"/>
                </a:lnTo>
                <a:lnTo>
                  <a:pt x="102" y="144"/>
                </a:lnTo>
                <a:lnTo>
                  <a:pt x="106" y="141"/>
                </a:lnTo>
                <a:lnTo>
                  <a:pt x="109" y="136"/>
                </a:lnTo>
                <a:lnTo>
                  <a:pt x="112" y="132"/>
                </a:lnTo>
                <a:lnTo>
                  <a:pt x="114" y="125"/>
                </a:lnTo>
                <a:lnTo>
                  <a:pt x="115" y="111"/>
                </a:lnTo>
                <a:lnTo>
                  <a:pt x="112" y="95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28"/>
          <p:cNvSpPr>
            <a:spLocks/>
          </p:cNvSpPr>
          <p:nvPr/>
        </p:nvSpPr>
        <p:spPr bwMode="auto">
          <a:xfrm>
            <a:off x="4926013" y="3448050"/>
            <a:ext cx="87312" cy="2108200"/>
          </a:xfrm>
          <a:custGeom>
            <a:avLst/>
            <a:gdLst>
              <a:gd name="T0" fmla="*/ 2147483647 w 45"/>
              <a:gd name="T1" fmla="*/ 0 h 1085"/>
              <a:gd name="T2" fmla="*/ 0 w 45"/>
              <a:gd name="T3" fmla="*/ 2147483647 h 1085"/>
              <a:gd name="T4" fmla="*/ 0 w 45"/>
              <a:gd name="T5" fmla="*/ 2147483647 h 1085"/>
              <a:gd name="T6" fmla="*/ 0 60000 65536"/>
              <a:gd name="T7" fmla="*/ 0 60000 65536"/>
              <a:gd name="T8" fmla="*/ 0 60000 65536"/>
              <a:gd name="T9" fmla="*/ 0 w 45"/>
              <a:gd name="T10" fmla="*/ 0 h 1085"/>
              <a:gd name="T11" fmla="*/ 45 w 45"/>
              <a:gd name="T12" fmla="*/ 1085 h 10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1085">
                <a:moveTo>
                  <a:pt x="45" y="0"/>
                </a:moveTo>
                <a:lnTo>
                  <a:pt x="0" y="565"/>
                </a:lnTo>
                <a:lnTo>
                  <a:pt x="0" y="1085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Freeform 29"/>
          <p:cNvSpPr>
            <a:spLocks/>
          </p:cNvSpPr>
          <p:nvPr/>
        </p:nvSpPr>
        <p:spPr bwMode="auto">
          <a:xfrm>
            <a:off x="4926013" y="3441700"/>
            <a:ext cx="90487" cy="2105025"/>
          </a:xfrm>
          <a:custGeom>
            <a:avLst/>
            <a:gdLst>
              <a:gd name="T0" fmla="*/ 2147483647 w 47"/>
              <a:gd name="T1" fmla="*/ 0 h 1083"/>
              <a:gd name="T2" fmla="*/ 0 w 47"/>
              <a:gd name="T3" fmla="*/ 2147483647 h 1083"/>
              <a:gd name="T4" fmla="*/ 0 w 47"/>
              <a:gd name="T5" fmla="*/ 2147483647 h 1083"/>
              <a:gd name="T6" fmla="*/ 0 60000 65536"/>
              <a:gd name="T7" fmla="*/ 0 60000 65536"/>
              <a:gd name="T8" fmla="*/ 0 60000 65536"/>
              <a:gd name="T9" fmla="*/ 0 w 47"/>
              <a:gd name="T10" fmla="*/ 0 h 1083"/>
              <a:gd name="T11" fmla="*/ 47 w 47"/>
              <a:gd name="T12" fmla="*/ 1083 h 10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" h="1083">
                <a:moveTo>
                  <a:pt x="47" y="0"/>
                </a:moveTo>
                <a:lnTo>
                  <a:pt x="0" y="563"/>
                </a:lnTo>
                <a:lnTo>
                  <a:pt x="0" y="1083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30"/>
          <p:cNvSpPr>
            <a:spLocks/>
          </p:cNvSpPr>
          <p:nvPr/>
        </p:nvSpPr>
        <p:spPr bwMode="auto">
          <a:xfrm>
            <a:off x="5497513" y="1497013"/>
            <a:ext cx="346075" cy="1490662"/>
          </a:xfrm>
          <a:custGeom>
            <a:avLst/>
            <a:gdLst>
              <a:gd name="T0" fmla="*/ 2147483647 w 178"/>
              <a:gd name="T1" fmla="*/ 0 h 767"/>
              <a:gd name="T2" fmla="*/ 2147483647 w 178"/>
              <a:gd name="T3" fmla="*/ 2147483647 h 767"/>
              <a:gd name="T4" fmla="*/ 0 w 178"/>
              <a:gd name="T5" fmla="*/ 2147483647 h 767"/>
              <a:gd name="T6" fmla="*/ 0 60000 65536"/>
              <a:gd name="T7" fmla="*/ 0 60000 65536"/>
              <a:gd name="T8" fmla="*/ 0 60000 65536"/>
              <a:gd name="T9" fmla="*/ 0 w 178"/>
              <a:gd name="T10" fmla="*/ 0 h 767"/>
              <a:gd name="T11" fmla="*/ 178 w 178"/>
              <a:gd name="T12" fmla="*/ 767 h 7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" h="767">
                <a:moveTo>
                  <a:pt x="178" y="0"/>
                </a:moveTo>
                <a:lnTo>
                  <a:pt x="178" y="475"/>
                </a:lnTo>
                <a:lnTo>
                  <a:pt x="0" y="767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31"/>
          <p:cNvSpPr>
            <a:spLocks/>
          </p:cNvSpPr>
          <p:nvPr/>
        </p:nvSpPr>
        <p:spPr bwMode="auto">
          <a:xfrm>
            <a:off x="4778375" y="1511300"/>
            <a:ext cx="485775" cy="1560513"/>
          </a:xfrm>
          <a:custGeom>
            <a:avLst/>
            <a:gdLst>
              <a:gd name="T0" fmla="*/ 0 w 250"/>
              <a:gd name="T1" fmla="*/ 0 h 803"/>
              <a:gd name="T2" fmla="*/ 0 w 250"/>
              <a:gd name="T3" fmla="*/ 2147483647 h 803"/>
              <a:gd name="T4" fmla="*/ 2147483647 w 250"/>
              <a:gd name="T5" fmla="*/ 2147483647 h 803"/>
              <a:gd name="T6" fmla="*/ 0 60000 65536"/>
              <a:gd name="T7" fmla="*/ 0 60000 65536"/>
              <a:gd name="T8" fmla="*/ 0 60000 65536"/>
              <a:gd name="T9" fmla="*/ 0 w 250"/>
              <a:gd name="T10" fmla="*/ 0 h 803"/>
              <a:gd name="T11" fmla="*/ 250 w 250"/>
              <a:gd name="T12" fmla="*/ 803 h 8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" h="803">
                <a:moveTo>
                  <a:pt x="0" y="0"/>
                </a:moveTo>
                <a:lnTo>
                  <a:pt x="0" y="475"/>
                </a:lnTo>
                <a:lnTo>
                  <a:pt x="250" y="803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32"/>
          <p:cNvSpPr>
            <a:spLocks/>
          </p:cNvSpPr>
          <p:nvPr/>
        </p:nvSpPr>
        <p:spPr bwMode="auto">
          <a:xfrm>
            <a:off x="5500688" y="1495425"/>
            <a:ext cx="342900" cy="1487488"/>
          </a:xfrm>
          <a:custGeom>
            <a:avLst/>
            <a:gdLst>
              <a:gd name="T0" fmla="*/ 2147483647 w 176"/>
              <a:gd name="T1" fmla="*/ 0 h 765"/>
              <a:gd name="T2" fmla="*/ 2147483647 w 176"/>
              <a:gd name="T3" fmla="*/ 2147483647 h 765"/>
              <a:gd name="T4" fmla="*/ 0 w 176"/>
              <a:gd name="T5" fmla="*/ 2147483647 h 765"/>
              <a:gd name="T6" fmla="*/ 0 60000 65536"/>
              <a:gd name="T7" fmla="*/ 0 60000 65536"/>
              <a:gd name="T8" fmla="*/ 0 60000 65536"/>
              <a:gd name="T9" fmla="*/ 0 w 176"/>
              <a:gd name="T10" fmla="*/ 0 h 765"/>
              <a:gd name="T11" fmla="*/ 176 w 176"/>
              <a:gd name="T12" fmla="*/ 765 h 7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6" h="765">
                <a:moveTo>
                  <a:pt x="176" y="0"/>
                </a:moveTo>
                <a:lnTo>
                  <a:pt x="176" y="475"/>
                </a:lnTo>
                <a:lnTo>
                  <a:pt x="0" y="765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33"/>
          <p:cNvSpPr>
            <a:spLocks/>
          </p:cNvSpPr>
          <p:nvPr/>
        </p:nvSpPr>
        <p:spPr bwMode="auto">
          <a:xfrm>
            <a:off x="4778375" y="1506538"/>
            <a:ext cx="484188" cy="1570037"/>
          </a:xfrm>
          <a:custGeom>
            <a:avLst/>
            <a:gdLst>
              <a:gd name="T0" fmla="*/ 2147483647 w 249"/>
              <a:gd name="T1" fmla="*/ 2147483647 h 808"/>
              <a:gd name="T2" fmla="*/ 0 w 249"/>
              <a:gd name="T3" fmla="*/ 2147483647 h 808"/>
              <a:gd name="T4" fmla="*/ 0 w 249"/>
              <a:gd name="T5" fmla="*/ 0 h 808"/>
              <a:gd name="T6" fmla="*/ 0 60000 65536"/>
              <a:gd name="T7" fmla="*/ 0 60000 65536"/>
              <a:gd name="T8" fmla="*/ 0 60000 65536"/>
              <a:gd name="T9" fmla="*/ 0 w 249"/>
              <a:gd name="T10" fmla="*/ 0 h 808"/>
              <a:gd name="T11" fmla="*/ 249 w 249"/>
              <a:gd name="T12" fmla="*/ 808 h 8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" h="808">
                <a:moveTo>
                  <a:pt x="249" y="808"/>
                </a:moveTo>
                <a:lnTo>
                  <a:pt x="0" y="475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34"/>
          <p:cNvSpPr>
            <a:spLocks/>
          </p:cNvSpPr>
          <p:nvPr/>
        </p:nvSpPr>
        <p:spPr bwMode="auto">
          <a:xfrm>
            <a:off x="4476750" y="3795713"/>
            <a:ext cx="314325" cy="1741487"/>
          </a:xfrm>
          <a:custGeom>
            <a:avLst/>
            <a:gdLst>
              <a:gd name="T0" fmla="*/ 2147483647 w 162"/>
              <a:gd name="T1" fmla="*/ 0 h 896"/>
              <a:gd name="T2" fmla="*/ 0 w 162"/>
              <a:gd name="T3" fmla="*/ 2147483647 h 896"/>
              <a:gd name="T4" fmla="*/ 0 w 162"/>
              <a:gd name="T5" fmla="*/ 2147483647 h 896"/>
              <a:gd name="T6" fmla="*/ 0 60000 65536"/>
              <a:gd name="T7" fmla="*/ 0 60000 65536"/>
              <a:gd name="T8" fmla="*/ 0 60000 65536"/>
              <a:gd name="T9" fmla="*/ 0 w 162"/>
              <a:gd name="T10" fmla="*/ 0 h 896"/>
              <a:gd name="T11" fmla="*/ 162 w 162"/>
              <a:gd name="T12" fmla="*/ 896 h 8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896">
                <a:moveTo>
                  <a:pt x="162" y="0"/>
                </a:moveTo>
                <a:lnTo>
                  <a:pt x="0" y="386"/>
                </a:lnTo>
                <a:lnTo>
                  <a:pt x="0" y="896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Line 35"/>
          <p:cNvSpPr>
            <a:spLocks noChangeShapeType="1"/>
          </p:cNvSpPr>
          <p:nvPr/>
        </p:nvSpPr>
        <p:spPr bwMode="auto">
          <a:xfrm>
            <a:off x="5289550" y="3795713"/>
            <a:ext cx="3175" cy="216217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Line 36"/>
          <p:cNvSpPr>
            <a:spLocks noChangeShapeType="1"/>
          </p:cNvSpPr>
          <p:nvPr/>
        </p:nvSpPr>
        <p:spPr bwMode="auto">
          <a:xfrm>
            <a:off x="5289550" y="3790950"/>
            <a:ext cx="3175" cy="21574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37"/>
          <p:cNvSpPr>
            <a:spLocks/>
          </p:cNvSpPr>
          <p:nvPr/>
        </p:nvSpPr>
        <p:spPr bwMode="auto">
          <a:xfrm>
            <a:off x="5516563" y="3602038"/>
            <a:ext cx="223837" cy="1947862"/>
          </a:xfrm>
          <a:custGeom>
            <a:avLst/>
            <a:gdLst>
              <a:gd name="T0" fmla="*/ 0 w 115"/>
              <a:gd name="T1" fmla="*/ 0 h 1002"/>
              <a:gd name="T2" fmla="*/ 2147483647 w 115"/>
              <a:gd name="T3" fmla="*/ 2147483647 h 1002"/>
              <a:gd name="T4" fmla="*/ 2147483647 w 115"/>
              <a:gd name="T5" fmla="*/ 2147483647 h 1002"/>
              <a:gd name="T6" fmla="*/ 0 60000 65536"/>
              <a:gd name="T7" fmla="*/ 0 60000 65536"/>
              <a:gd name="T8" fmla="*/ 0 60000 65536"/>
              <a:gd name="T9" fmla="*/ 0 w 115"/>
              <a:gd name="T10" fmla="*/ 0 h 1002"/>
              <a:gd name="T11" fmla="*/ 115 w 115"/>
              <a:gd name="T12" fmla="*/ 1002 h 10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" h="1002">
                <a:moveTo>
                  <a:pt x="0" y="0"/>
                </a:moveTo>
                <a:lnTo>
                  <a:pt x="115" y="477"/>
                </a:lnTo>
                <a:lnTo>
                  <a:pt x="115" y="1002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Freeform 38"/>
          <p:cNvSpPr>
            <a:spLocks/>
          </p:cNvSpPr>
          <p:nvPr/>
        </p:nvSpPr>
        <p:spPr bwMode="auto">
          <a:xfrm>
            <a:off x="5516563" y="3597275"/>
            <a:ext cx="223837" cy="1943100"/>
          </a:xfrm>
          <a:custGeom>
            <a:avLst/>
            <a:gdLst>
              <a:gd name="T0" fmla="*/ 0 w 115"/>
              <a:gd name="T1" fmla="*/ 0 h 1000"/>
              <a:gd name="T2" fmla="*/ 2147483647 w 115"/>
              <a:gd name="T3" fmla="*/ 2147483647 h 1000"/>
              <a:gd name="T4" fmla="*/ 2147483647 w 115"/>
              <a:gd name="T5" fmla="*/ 2147483647 h 1000"/>
              <a:gd name="T6" fmla="*/ 0 60000 65536"/>
              <a:gd name="T7" fmla="*/ 0 60000 65536"/>
              <a:gd name="T8" fmla="*/ 0 60000 65536"/>
              <a:gd name="T9" fmla="*/ 0 w 115"/>
              <a:gd name="T10" fmla="*/ 0 h 1000"/>
              <a:gd name="T11" fmla="*/ 115 w 115"/>
              <a:gd name="T12" fmla="*/ 1000 h 1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" h="1000">
                <a:moveTo>
                  <a:pt x="0" y="0"/>
                </a:moveTo>
                <a:lnTo>
                  <a:pt x="115" y="475"/>
                </a:lnTo>
                <a:lnTo>
                  <a:pt x="115" y="100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Freeform 39"/>
          <p:cNvSpPr>
            <a:spLocks/>
          </p:cNvSpPr>
          <p:nvPr/>
        </p:nvSpPr>
        <p:spPr bwMode="auto">
          <a:xfrm>
            <a:off x="5694363" y="3570288"/>
            <a:ext cx="1651000" cy="1966912"/>
          </a:xfrm>
          <a:custGeom>
            <a:avLst/>
            <a:gdLst>
              <a:gd name="T0" fmla="*/ 2147483647 w 850"/>
              <a:gd name="T1" fmla="*/ 2147483647 h 1012"/>
              <a:gd name="T2" fmla="*/ 2147483647 w 850"/>
              <a:gd name="T3" fmla="*/ 2147483647 h 1012"/>
              <a:gd name="T4" fmla="*/ 0 w 850"/>
              <a:gd name="T5" fmla="*/ 0 h 1012"/>
              <a:gd name="T6" fmla="*/ 0 60000 65536"/>
              <a:gd name="T7" fmla="*/ 0 60000 65536"/>
              <a:gd name="T8" fmla="*/ 0 60000 65536"/>
              <a:gd name="T9" fmla="*/ 0 w 850"/>
              <a:gd name="T10" fmla="*/ 0 h 1012"/>
              <a:gd name="T11" fmla="*/ 850 w 850"/>
              <a:gd name="T12" fmla="*/ 1012 h 10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0" h="1012">
                <a:moveTo>
                  <a:pt x="850" y="1012"/>
                </a:moveTo>
                <a:lnTo>
                  <a:pt x="850" y="48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Freeform 40"/>
          <p:cNvSpPr>
            <a:spLocks/>
          </p:cNvSpPr>
          <p:nvPr/>
        </p:nvSpPr>
        <p:spPr bwMode="auto">
          <a:xfrm>
            <a:off x="5694363" y="3573463"/>
            <a:ext cx="1651000" cy="1963737"/>
          </a:xfrm>
          <a:custGeom>
            <a:avLst/>
            <a:gdLst>
              <a:gd name="T0" fmla="*/ 2147483647 w 850"/>
              <a:gd name="T1" fmla="*/ 2147483647 h 1010"/>
              <a:gd name="T2" fmla="*/ 2147483647 w 850"/>
              <a:gd name="T3" fmla="*/ 2147483647 h 1010"/>
              <a:gd name="T4" fmla="*/ 0 w 850"/>
              <a:gd name="T5" fmla="*/ 0 h 1010"/>
              <a:gd name="T6" fmla="*/ 0 60000 65536"/>
              <a:gd name="T7" fmla="*/ 0 60000 65536"/>
              <a:gd name="T8" fmla="*/ 0 60000 65536"/>
              <a:gd name="T9" fmla="*/ 0 w 850"/>
              <a:gd name="T10" fmla="*/ 0 h 1010"/>
              <a:gd name="T11" fmla="*/ 850 w 850"/>
              <a:gd name="T12" fmla="*/ 1010 h 10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0" h="1010">
                <a:moveTo>
                  <a:pt x="850" y="1010"/>
                </a:moveTo>
                <a:lnTo>
                  <a:pt x="850" y="485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Text Box 125"/>
          <p:cNvSpPr txBox="1">
            <a:spLocks noChangeArrowheads="1"/>
          </p:cNvSpPr>
          <p:nvPr/>
        </p:nvSpPr>
        <p:spPr bwMode="auto">
          <a:xfrm>
            <a:off x="768350" y="3194050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Fixation</a:t>
            </a:r>
          </a:p>
          <a:p>
            <a:pPr eaLnBrk="1" hangingPunct="1"/>
            <a:r>
              <a:rPr lang="en-US" altLang="en-US" sz="1000" b="1"/>
              <a:t>point</a:t>
            </a:r>
          </a:p>
        </p:txBody>
      </p:sp>
      <p:sp>
        <p:nvSpPr>
          <p:cNvPr id="52260" name="Text Box 126"/>
          <p:cNvSpPr txBox="1">
            <a:spLocks noChangeArrowheads="1"/>
          </p:cNvSpPr>
          <p:nvPr/>
        </p:nvSpPr>
        <p:spPr bwMode="auto">
          <a:xfrm>
            <a:off x="6858000" y="1039813"/>
            <a:ext cx="99536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Optic radiation</a:t>
            </a:r>
          </a:p>
        </p:txBody>
      </p:sp>
      <p:sp>
        <p:nvSpPr>
          <p:cNvPr id="52261" name="Text Box 127"/>
          <p:cNvSpPr txBox="1">
            <a:spLocks noChangeArrowheads="1"/>
          </p:cNvSpPr>
          <p:nvPr/>
        </p:nvSpPr>
        <p:spPr bwMode="auto">
          <a:xfrm>
            <a:off x="3759200" y="2016125"/>
            <a:ext cx="6683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Right eye</a:t>
            </a:r>
          </a:p>
        </p:txBody>
      </p:sp>
      <p:sp>
        <p:nvSpPr>
          <p:cNvPr id="52262" name="Text Box 128"/>
          <p:cNvSpPr txBox="1">
            <a:spLocks noChangeArrowheads="1"/>
          </p:cNvSpPr>
          <p:nvPr/>
        </p:nvSpPr>
        <p:spPr bwMode="auto">
          <a:xfrm>
            <a:off x="3806825" y="4611688"/>
            <a:ext cx="5746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Left eye</a:t>
            </a:r>
          </a:p>
        </p:txBody>
      </p:sp>
      <p:sp>
        <p:nvSpPr>
          <p:cNvPr id="52263" name="Text Box 129"/>
          <p:cNvSpPr txBox="1">
            <a:spLocks noChangeArrowheads="1"/>
          </p:cNvSpPr>
          <p:nvPr/>
        </p:nvSpPr>
        <p:spPr bwMode="auto">
          <a:xfrm>
            <a:off x="4287838" y="5530850"/>
            <a:ext cx="428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Optic</a:t>
            </a:r>
          </a:p>
          <a:p>
            <a:pPr eaLnBrk="1" hangingPunct="1"/>
            <a:r>
              <a:rPr lang="en-US" altLang="en-US" sz="1000" b="1"/>
              <a:t>nerve</a:t>
            </a:r>
          </a:p>
        </p:txBody>
      </p:sp>
      <p:sp>
        <p:nvSpPr>
          <p:cNvPr id="52264" name="Text Box 130"/>
          <p:cNvSpPr txBox="1">
            <a:spLocks noChangeArrowheads="1"/>
          </p:cNvSpPr>
          <p:nvPr/>
        </p:nvSpPr>
        <p:spPr bwMode="auto">
          <a:xfrm>
            <a:off x="4975225" y="5934075"/>
            <a:ext cx="7318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Optic tract</a:t>
            </a:r>
          </a:p>
        </p:txBody>
      </p:sp>
      <p:sp>
        <p:nvSpPr>
          <p:cNvPr id="52265" name="Text Box 131"/>
          <p:cNvSpPr txBox="1">
            <a:spLocks noChangeArrowheads="1"/>
          </p:cNvSpPr>
          <p:nvPr/>
        </p:nvSpPr>
        <p:spPr bwMode="auto">
          <a:xfrm>
            <a:off x="4754563" y="5549900"/>
            <a:ext cx="531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Optic</a:t>
            </a:r>
          </a:p>
          <a:p>
            <a:pPr eaLnBrk="1" hangingPunct="1"/>
            <a:r>
              <a:rPr lang="en-US" altLang="en-US" sz="1000" b="1"/>
              <a:t>chiasm</a:t>
            </a:r>
          </a:p>
        </p:txBody>
      </p:sp>
      <p:sp>
        <p:nvSpPr>
          <p:cNvPr id="52266" name="Text Box 133"/>
          <p:cNvSpPr txBox="1">
            <a:spLocks noChangeArrowheads="1"/>
          </p:cNvSpPr>
          <p:nvPr/>
        </p:nvSpPr>
        <p:spPr bwMode="auto">
          <a:xfrm>
            <a:off x="5745163" y="1039813"/>
            <a:ext cx="944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Crossed</a:t>
            </a:r>
          </a:p>
          <a:p>
            <a:pPr eaLnBrk="1" hangingPunct="1"/>
            <a:r>
              <a:rPr lang="en-US" altLang="en-US" sz="1000" b="1"/>
              <a:t>(contralateral)</a:t>
            </a:r>
          </a:p>
          <a:p>
            <a:pPr eaLnBrk="1" hangingPunct="1"/>
            <a:r>
              <a:rPr lang="en-US" altLang="en-US" sz="1000" b="1"/>
              <a:t>fiber</a:t>
            </a:r>
          </a:p>
        </p:txBody>
      </p:sp>
      <p:sp>
        <p:nvSpPr>
          <p:cNvPr id="52267" name="Text Box 134"/>
          <p:cNvSpPr txBox="1">
            <a:spLocks noChangeArrowheads="1"/>
          </p:cNvSpPr>
          <p:nvPr/>
        </p:nvSpPr>
        <p:spPr bwMode="auto">
          <a:xfrm>
            <a:off x="7589838" y="3246438"/>
            <a:ext cx="958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Occipital lobe</a:t>
            </a:r>
          </a:p>
          <a:p>
            <a:pPr eaLnBrk="1" hangingPunct="1"/>
            <a:r>
              <a:rPr lang="en-US" altLang="en-US" sz="1000" b="1"/>
              <a:t>(visual cortex)</a:t>
            </a:r>
          </a:p>
        </p:txBody>
      </p:sp>
      <p:sp>
        <p:nvSpPr>
          <p:cNvPr id="52268" name="Text Box 135"/>
          <p:cNvSpPr txBox="1">
            <a:spLocks noChangeArrowheads="1"/>
          </p:cNvSpPr>
          <p:nvPr/>
        </p:nvSpPr>
        <p:spPr bwMode="auto">
          <a:xfrm>
            <a:off x="7102475" y="5530850"/>
            <a:ext cx="6810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Superior</a:t>
            </a:r>
          </a:p>
          <a:p>
            <a:pPr eaLnBrk="1" hangingPunct="1"/>
            <a:r>
              <a:rPr lang="en-US" altLang="en-US" sz="1000" b="1"/>
              <a:t>colliculus</a:t>
            </a:r>
          </a:p>
        </p:txBody>
      </p:sp>
      <p:sp>
        <p:nvSpPr>
          <p:cNvPr id="52269" name="Text Box 136"/>
          <p:cNvSpPr txBox="1">
            <a:spLocks noChangeArrowheads="1"/>
          </p:cNvSpPr>
          <p:nvPr/>
        </p:nvSpPr>
        <p:spPr bwMode="auto">
          <a:xfrm>
            <a:off x="6278563" y="5530850"/>
            <a:ext cx="73183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Lateral</a:t>
            </a:r>
          </a:p>
          <a:p>
            <a:pPr eaLnBrk="1" hangingPunct="1"/>
            <a:r>
              <a:rPr lang="en-US" altLang="en-US" sz="1000" b="1"/>
              <a:t>geniculate</a:t>
            </a:r>
          </a:p>
          <a:p>
            <a:pPr eaLnBrk="1" hangingPunct="1"/>
            <a:r>
              <a:rPr lang="en-US" altLang="en-US" sz="1000" b="1"/>
              <a:t>nucleus of</a:t>
            </a:r>
          </a:p>
          <a:p>
            <a:pPr eaLnBrk="1" hangingPunct="1"/>
            <a:r>
              <a:rPr lang="en-US" altLang="en-US" sz="1000" b="1"/>
              <a:t>thalamus</a:t>
            </a:r>
          </a:p>
        </p:txBody>
      </p:sp>
      <p:sp>
        <p:nvSpPr>
          <p:cNvPr id="52270" name="Text Box 137"/>
          <p:cNvSpPr txBox="1">
            <a:spLocks noChangeArrowheads="1"/>
          </p:cNvSpPr>
          <p:nvPr/>
        </p:nvSpPr>
        <p:spPr bwMode="auto">
          <a:xfrm>
            <a:off x="5491163" y="5543550"/>
            <a:ext cx="631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Pretectal</a:t>
            </a:r>
          </a:p>
          <a:p>
            <a:pPr eaLnBrk="1" hangingPunct="1"/>
            <a:r>
              <a:rPr lang="en-US" altLang="en-US" sz="1000" b="1"/>
              <a:t>nucleus</a:t>
            </a:r>
          </a:p>
        </p:txBody>
      </p:sp>
      <p:sp>
        <p:nvSpPr>
          <p:cNvPr id="52271" name="Text Box 52"/>
          <p:cNvSpPr txBox="1">
            <a:spLocks noChangeArrowheads="1"/>
          </p:cNvSpPr>
          <p:nvPr/>
        </p:nvSpPr>
        <p:spPr bwMode="auto">
          <a:xfrm>
            <a:off x="4657725" y="1039813"/>
            <a:ext cx="774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/>
              <a:t>Uncrossed</a:t>
            </a:r>
          </a:p>
          <a:p>
            <a:pPr eaLnBrk="1" hangingPunct="1"/>
            <a:r>
              <a:rPr lang="en-US" altLang="en-US" sz="1000" b="1"/>
              <a:t>(ipsilateral)</a:t>
            </a:r>
          </a:p>
          <a:p>
            <a:pPr eaLnBrk="1" hangingPunct="1"/>
            <a:r>
              <a:rPr lang="en-US" altLang="en-US" sz="1000" b="1"/>
              <a:t>fiber</a:t>
            </a:r>
          </a:p>
        </p:txBody>
      </p:sp>
      <p:sp>
        <p:nvSpPr>
          <p:cNvPr id="52272" name="Rectangle 5"/>
          <p:cNvSpPr>
            <a:spLocks noChangeArrowheads="1"/>
          </p:cNvSpPr>
          <p:nvPr/>
        </p:nvSpPr>
        <p:spPr bwMode="auto">
          <a:xfrm>
            <a:off x="701675" y="260350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52273" name="Rectangle 5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Fig. 16.43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975"/>
            <a:ext cx="2286000" cy="228600"/>
          </a:xfrm>
        </p:spPr>
        <p:txBody>
          <a:bodyPr/>
          <a:lstStyle/>
          <a:p>
            <a:pPr eaLnBrk="1" hangingPunct="1"/>
            <a:r>
              <a:rPr lang="en-US" altLang="en-US"/>
              <a:t>Fig. 16.3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01675" y="230188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0244" name="Picture 50" descr="\\172.16.3.215\data4\Graphics\Powerpoint\MH_DCM\MH_DCM-TEXTEDIT PROJECTS\SALADIN 7e\Processed files\chapt16\chapt16_textedit\jpg\sal03717_16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473075"/>
            <a:ext cx="505142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53"/>
          <p:cNvSpPr>
            <a:spLocks noChangeAspect="1" noChangeArrowheads="1" noTextEdit="1"/>
          </p:cNvSpPr>
          <p:nvPr/>
        </p:nvSpPr>
        <p:spPr bwMode="auto">
          <a:xfrm>
            <a:off x="2166938" y="547688"/>
            <a:ext cx="4567237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57"/>
          <p:cNvSpPr>
            <a:spLocks noChangeShapeType="1"/>
          </p:cNvSpPr>
          <p:nvPr/>
        </p:nvSpPr>
        <p:spPr bwMode="auto">
          <a:xfrm flipH="1">
            <a:off x="3149600" y="4362450"/>
            <a:ext cx="1441450" cy="1588"/>
          </a:xfrm>
          <a:prstGeom prst="line">
            <a:avLst/>
          </a:prstGeom>
          <a:noFill/>
          <a:ln w="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58"/>
          <p:cNvSpPr>
            <a:spLocks noChangeShapeType="1"/>
          </p:cNvSpPr>
          <p:nvPr/>
        </p:nvSpPr>
        <p:spPr bwMode="auto">
          <a:xfrm flipH="1">
            <a:off x="2476500" y="4605338"/>
            <a:ext cx="2130425" cy="1587"/>
          </a:xfrm>
          <a:prstGeom prst="line">
            <a:avLst/>
          </a:prstGeom>
          <a:noFill/>
          <a:ln w="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Freeform 64"/>
          <p:cNvSpPr>
            <a:spLocks/>
          </p:cNvSpPr>
          <p:nvPr/>
        </p:nvSpPr>
        <p:spPr bwMode="auto">
          <a:xfrm>
            <a:off x="3792538" y="787400"/>
            <a:ext cx="695325" cy="28575"/>
          </a:xfrm>
          <a:custGeom>
            <a:avLst/>
            <a:gdLst>
              <a:gd name="T0" fmla="*/ 2147483647 w 438"/>
              <a:gd name="T1" fmla="*/ 0 h 18"/>
              <a:gd name="T2" fmla="*/ 2147483647 w 438"/>
              <a:gd name="T3" fmla="*/ 0 h 18"/>
              <a:gd name="T4" fmla="*/ 0 w 438"/>
              <a:gd name="T5" fmla="*/ 2147483647 h 18"/>
              <a:gd name="T6" fmla="*/ 0 60000 65536"/>
              <a:gd name="T7" fmla="*/ 0 60000 65536"/>
              <a:gd name="T8" fmla="*/ 0 60000 65536"/>
              <a:gd name="T9" fmla="*/ 0 w 438"/>
              <a:gd name="T10" fmla="*/ 0 h 18"/>
              <a:gd name="T11" fmla="*/ 438 w 438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8" h="18">
                <a:moveTo>
                  <a:pt x="438" y="0"/>
                </a:moveTo>
                <a:lnTo>
                  <a:pt x="49" y="0"/>
                </a:lnTo>
                <a:lnTo>
                  <a:pt x="0" y="18"/>
                </a:lnTo>
              </a:path>
            </a:pathLst>
          </a:custGeom>
          <a:noFill/>
          <a:ln w="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Freeform 65"/>
          <p:cNvSpPr>
            <a:spLocks/>
          </p:cNvSpPr>
          <p:nvPr/>
        </p:nvSpPr>
        <p:spPr bwMode="auto">
          <a:xfrm>
            <a:off x="3990975" y="5038725"/>
            <a:ext cx="419100" cy="879475"/>
          </a:xfrm>
          <a:custGeom>
            <a:avLst/>
            <a:gdLst>
              <a:gd name="T0" fmla="*/ 0 w 264"/>
              <a:gd name="T1" fmla="*/ 0 h 554"/>
              <a:gd name="T2" fmla="*/ 2147483647 w 264"/>
              <a:gd name="T3" fmla="*/ 2147483647 h 554"/>
              <a:gd name="T4" fmla="*/ 2147483647 w 264"/>
              <a:gd name="T5" fmla="*/ 2147483647 h 554"/>
              <a:gd name="T6" fmla="*/ 0 60000 65536"/>
              <a:gd name="T7" fmla="*/ 0 60000 65536"/>
              <a:gd name="T8" fmla="*/ 0 60000 65536"/>
              <a:gd name="T9" fmla="*/ 0 w 264"/>
              <a:gd name="T10" fmla="*/ 0 h 554"/>
              <a:gd name="T11" fmla="*/ 264 w 264"/>
              <a:gd name="T12" fmla="*/ 554 h 5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554">
                <a:moveTo>
                  <a:pt x="0" y="0"/>
                </a:moveTo>
                <a:lnTo>
                  <a:pt x="264" y="374"/>
                </a:lnTo>
                <a:lnTo>
                  <a:pt x="264" y="554"/>
                </a:lnTo>
              </a:path>
            </a:pathLst>
          </a:custGeom>
          <a:noFill/>
          <a:ln w="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Freeform 66"/>
          <p:cNvSpPr>
            <a:spLocks/>
          </p:cNvSpPr>
          <p:nvPr/>
        </p:nvSpPr>
        <p:spPr bwMode="auto">
          <a:xfrm>
            <a:off x="6362700" y="5943600"/>
            <a:ext cx="365125" cy="220663"/>
          </a:xfrm>
          <a:custGeom>
            <a:avLst/>
            <a:gdLst>
              <a:gd name="T0" fmla="*/ 0 w 230"/>
              <a:gd name="T1" fmla="*/ 2147483647 h 139"/>
              <a:gd name="T2" fmla="*/ 2147483647 w 230"/>
              <a:gd name="T3" fmla="*/ 2147483647 h 139"/>
              <a:gd name="T4" fmla="*/ 2147483647 w 230"/>
              <a:gd name="T5" fmla="*/ 0 h 139"/>
              <a:gd name="T6" fmla="*/ 0 60000 65536"/>
              <a:gd name="T7" fmla="*/ 0 60000 65536"/>
              <a:gd name="T8" fmla="*/ 0 60000 65536"/>
              <a:gd name="T9" fmla="*/ 0 w 230"/>
              <a:gd name="T10" fmla="*/ 0 h 139"/>
              <a:gd name="T11" fmla="*/ 230 w 230"/>
              <a:gd name="T12" fmla="*/ 139 h 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" h="139">
                <a:moveTo>
                  <a:pt x="0" y="139"/>
                </a:moveTo>
                <a:lnTo>
                  <a:pt x="79" y="139"/>
                </a:lnTo>
                <a:lnTo>
                  <a:pt x="230" y="0"/>
                </a:lnTo>
              </a:path>
            </a:pathLst>
          </a:custGeom>
          <a:noFill/>
          <a:ln w="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Freeform 67"/>
          <p:cNvSpPr>
            <a:spLocks/>
          </p:cNvSpPr>
          <p:nvPr/>
        </p:nvSpPr>
        <p:spPr bwMode="auto">
          <a:xfrm>
            <a:off x="6370638" y="5943600"/>
            <a:ext cx="365125" cy="220663"/>
          </a:xfrm>
          <a:custGeom>
            <a:avLst/>
            <a:gdLst>
              <a:gd name="T0" fmla="*/ 0 w 230"/>
              <a:gd name="T1" fmla="*/ 2147483647 h 139"/>
              <a:gd name="T2" fmla="*/ 2147483647 w 230"/>
              <a:gd name="T3" fmla="*/ 2147483647 h 139"/>
              <a:gd name="T4" fmla="*/ 2147483647 w 230"/>
              <a:gd name="T5" fmla="*/ 0 h 139"/>
              <a:gd name="T6" fmla="*/ 0 60000 65536"/>
              <a:gd name="T7" fmla="*/ 0 60000 65536"/>
              <a:gd name="T8" fmla="*/ 0 60000 65536"/>
              <a:gd name="T9" fmla="*/ 0 w 230"/>
              <a:gd name="T10" fmla="*/ 0 h 139"/>
              <a:gd name="T11" fmla="*/ 230 w 230"/>
              <a:gd name="T12" fmla="*/ 139 h 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" h="139">
                <a:moveTo>
                  <a:pt x="0" y="139"/>
                </a:moveTo>
                <a:lnTo>
                  <a:pt x="79" y="139"/>
                </a:lnTo>
                <a:lnTo>
                  <a:pt x="230" y="0"/>
                </a:lnTo>
              </a:path>
            </a:pathLst>
          </a:custGeom>
          <a:noFill/>
          <a:ln w="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TextBox 130"/>
          <p:cNvSpPr txBox="1">
            <a:spLocks noChangeArrowheads="1"/>
          </p:cNvSpPr>
          <p:nvPr/>
        </p:nvSpPr>
        <p:spPr bwMode="auto">
          <a:xfrm>
            <a:off x="4533900" y="523875"/>
            <a:ext cx="19208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Primary somesthetic cortex</a:t>
            </a:r>
          </a:p>
        </p:txBody>
      </p:sp>
      <p:sp>
        <p:nvSpPr>
          <p:cNvPr id="10253" name="TextBox 131"/>
          <p:cNvSpPr txBox="1">
            <a:spLocks noChangeArrowheads="1"/>
          </p:cNvSpPr>
          <p:nvPr/>
        </p:nvSpPr>
        <p:spPr bwMode="auto">
          <a:xfrm>
            <a:off x="4533900" y="700088"/>
            <a:ext cx="20542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Somesthetic association area</a:t>
            </a:r>
          </a:p>
        </p:txBody>
      </p:sp>
      <p:sp>
        <p:nvSpPr>
          <p:cNvPr id="10254" name="TextBox 132"/>
          <p:cNvSpPr txBox="1">
            <a:spLocks noChangeArrowheads="1"/>
          </p:cNvSpPr>
          <p:nvPr/>
        </p:nvSpPr>
        <p:spPr bwMode="auto">
          <a:xfrm>
            <a:off x="4546600" y="1304925"/>
            <a:ext cx="7445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Thalamus</a:t>
            </a:r>
          </a:p>
        </p:txBody>
      </p:sp>
      <p:sp>
        <p:nvSpPr>
          <p:cNvPr id="10255" name="TextBox 133"/>
          <p:cNvSpPr txBox="1">
            <a:spLocks noChangeArrowheads="1"/>
          </p:cNvSpPr>
          <p:nvPr/>
        </p:nvSpPr>
        <p:spPr bwMode="auto">
          <a:xfrm>
            <a:off x="4552950" y="1851025"/>
            <a:ext cx="16732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Third-order nerve fibers</a:t>
            </a:r>
          </a:p>
        </p:txBody>
      </p:sp>
      <p:sp>
        <p:nvSpPr>
          <p:cNvPr id="10256" name="TextBox 134"/>
          <p:cNvSpPr txBox="1">
            <a:spLocks noChangeArrowheads="1"/>
          </p:cNvSpPr>
          <p:nvPr/>
        </p:nvSpPr>
        <p:spPr bwMode="auto">
          <a:xfrm>
            <a:off x="4533900" y="2765425"/>
            <a:ext cx="13430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Hypothalamus and</a:t>
            </a:r>
          </a:p>
          <a:p>
            <a:pPr eaLnBrk="1" hangingPunct="1"/>
            <a:r>
              <a:rPr lang="en-US" altLang="en-US" sz="1100" b="1"/>
              <a:t>limbic system</a:t>
            </a:r>
          </a:p>
        </p:txBody>
      </p:sp>
      <p:sp>
        <p:nvSpPr>
          <p:cNvPr id="10257" name="TextBox 135"/>
          <p:cNvSpPr txBox="1">
            <a:spLocks noChangeArrowheads="1"/>
          </p:cNvSpPr>
          <p:nvPr/>
        </p:nvSpPr>
        <p:spPr bwMode="auto">
          <a:xfrm>
            <a:off x="4543425" y="3565525"/>
            <a:ext cx="13700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Reticular formation</a:t>
            </a:r>
          </a:p>
        </p:txBody>
      </p:sp>
      <p:sp>
        <p:nvSpPr>
          <p:cNvPr id="10258" name="TextBox 136"/>
          <p:cNvSpPr txBox="1">
            <a:spLocks noChangeArrowheads="1"/>
          </p:cNvSpPr>
          <p:nvPr/>
        </p:nvSpPr>
        <p:spPr bwMode="auto">
          <a:xfrm>
            <a:off x="4648200" y="4276725"/>
            <a:ext cx="13858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Spinothalamic tract</a:t>
            </a:r>
          </a:p>
        </p:txBody>
      </p:sp>
      <p:sp>
        <p:nvSpPr>
          <p:cNvPr id="10259" name="TextBox 137"/>
          <p:cNvSpPr txBox="1">
            <a:spLocks noChangeArrowheads="1"/>
          </p:cNvSpPr>
          <p:nvPr/>
        </p:nvSpPr>
        <p:spPr bwMode="auto">
          <a:xfrm>
            <a:off x="4664075" y="4505325"/>
            <a:ext cx="13700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Spinoreticular tract</a:t>
            </a:r>
          </a:p>
        </p:txBody>
      </p:sp>
      <p:sp>
        <p:nvSpPr>
          <p:cNvPr id="10260" name="TextBox 138"/>
          <p:cNvSpPr txBox="1">
            <a:spLocks noChangeArrowheads="1"/>
          </p:cNvSpPr>
          <p:nvPr/>
        </p:nvSpPr>
        <p:spPr bwMode="auto">
          <a:xfrm>
            <a:off x="2171700" y="6384925"/>
            <a:ext cx="14716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Anterolateral system</a:t>
            </a:r>
          </a:p>
        </p:txBody>
      </p:sp>
      <p:sp>
        <p:nvSpPr>
          <p:cNvPr id="10261" name="TextBox 139"/>
          <p:cNvSpPr txBox="1">
            <a:spLocks noChangeArrowheads="1"/>
          </p:cNvSpPr>
          <p:nvPr/>
        </p:nvSpPr>
        <p:spPr bwMode="auto">
          <a:xfrm>
            <a:off x="3378200" y="6232525"/>
            <a:ext cx="8524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Spinal cord</a:t>
            </a:r>
          </a:p>
        </p:txBody>
      </p:sp>
      <p:sp>
        <p:nvSpPr>
          <p:cNvPr id="10262" name="TextBox 140"/>
          <p:cNvSpPr txBox="1">
            <a:spLocks noChangeArrowheads="1"/>
          </p:cNvSpPr>
          <p:nvPr/>
        </p:nvSpPr>
        <p:spPr bwMode="auto">
          <a:xfrm>
            <a:off x="4073525" y="5911850"/>
            <a:ext cx="8048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First-order</a:t>
            </a:r>
          </a:p>
          <a:p>
            <a:pPr eaLnBrk="1" hangingPunct="1"/>
            <a:r>
              <a:rPr lang="en-US" altLang="en-US" sz="1100" b="1"/>
              <a:t>nerve fiber</a:t>
            </a:r>
          </a:p>
        </p:txBody>
      </p:sp>
      <p:sp>
        <p:nvSpPr>
          <p:cNvPr id="10263" name="TextBox 141"/>
          <p:cNvSpPr txBox="1">
            <a:spLocks noChangeArrowheads="1"/>
          </p:cNvSpPr>
          <p:nvPr/>
        </p:nvSpPr>
        <p:spPr bwMode="auto">
          <a:xfrm>
            <a:off x="5588000" y="6057900"/>
            <a:ext cx="8223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Nociceptor</a:t>
            </a:r>
          </a:p>
        </p:txBody>
      </p:sp>
      <p:pic>
        <p:nvPicPr>
          <p:cNvPr id="10264" name="Picture 173" descr="\\172.16.3.215\data4\Graphics\Powerpoint\MH_DCM\MH_DCM-TEXTEDIT PROJECTS\SALADIN 7e\Processed files\chapt16\chapt16_textedit\png\sal03717_16_03_arrow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5475288"/>
            <a:ext cx="377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172" descr="\\172.16.3.215\data4\Graphics\Powerpoint\MH_DCM\MH_DCM-TEXTEDIT PROJECTS\SALADIN 7e\Processed files\chapt16\chapt16_textedit\png\sal03717_16_03_arrow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5075238"/>
            <a:ext cx="5111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172" descr="\\172.16.3.215\data4\Graphics\Powerpoint\MH_DCM\MH_DCM-TEXTEDIT PROJECTS\SALADIN 7e\Processed files\chapt16\chapt16_textedit\png\sal03717_16_03_arrow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2959100"/>
            <a:ext cx="1857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172" descr="\\172.16.3.215\data4\Graphics\Powerpoint\MH_DCM\MH_DCM-TEXTEDIT PROJECTS\SALADIN 7e\Processed files\chapt16\chapt16_textedit\png\sal03717_16_03_arrow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243138"/>
            <a:ext cx="1857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8" name="Text Box 61"/>
          <p:cNvSpPr txBox="1">
            <a:spLocks noChangeArrowheads="1"/>
          </p:cNvSpPr>
          <p:nvPr/>
        </p:nvSpPr>
        <p:spPr bwMode="auto">
          <a:xfrm>
            <a:off x="4533900" y="4060825"/>
            <a:ext cx="18303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Second-order nerve fibers</a:t>
            </a:r>
          </a:p>
        </p:txBody>
      </p:sp>
      <p:sp>
        <p:nvSpPr>
          <p:cNvPr id="10269" name="Line 68"/>
          <p:cNvSpPr>
            <a:spLocks noChangeShapeType="1"/>
          </p:cNvSpPr>
          <p:nvPr/>
        </p:nvSpPr>
        <p:spPr bwMode="auto">
          <a:xfrm flipV="1">
            <a:off x="2792413" y="5884863"/>
            <a:ext cx="1587" cy="5143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Line 69"/>
          <p:cNvSpPr>
            <a:spLocks noChangeShapeType="1"/>
          </p:cNvSpPr>
          <p:nvPr/>
        </p:nvSpPr>
        <p:spPr bwMode="auto">
          <a:xfrm flipV="1">
            <a:off x="3724275" y="5813425"/>
            <a:ext cx="1588" cy="417513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1" name="Line 70"/>
          <p:cNvSpPr>
            <a:spLocks noChangeShapeType="1"/>
          </p:cNvSpPr>
          <p:nvPr/>
        </p:nvSpPr>
        <p:spPr bwMode="auto">
          <a:xfrm flipH="1">
            <a:off x="3141663" y="4352925"/>
            <a:ext cx="1439862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2" name="Line 71"/>
          <p:cNvSpPr>
            <a:spLocks noChangeShapeType="1"/>
          </p:cNvSpPr>
          <p:nvPr/>
        </p:nvSpPr>
        <p:spPr bwMode="auto">
          <a:xfrm flipH="1">
            <a:off x="2468563" y="4595813"/>
            <a:ext cx="212883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3" name="Line 72"/>
          <p:cNvSpPr>
            <a:spLocks noChangeShapeType="1"/>
          </p:cNvSpPr>
          <p:nvPr/>
        </p:nvSpPr>
        <p:spPr bwMode="auto">
          <a:xfrm flipH="1">
            <a:off x="2959100" y="2838450"/>
            <a:ext cx="15208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4" name="Line 73"/>
          <p:cNvSpPr>
            <a:spLocks noChangeShapeType="1"/>
          </p:cNvSpPr>
          <p:nvPr/>
        </p:nvSpPr>
        <p:spPr bwMode="auto">
          <a:xfrm flipH="1">
            <a:off x="2566988" y="3651250"/>
            <a:ext cx="191293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5" name="Line 74"/>
          <p:cNvSpPr>
            <a:spLocks noChangeShapeType="1"/>
          </p:cNvSpPr>
          <p:nvPr/>
        </p:nvSpPr>
        <p:spPr bwMode="auto">
          <a:xfrm flipH="1">
            <a:off x="3444875" y="1393825"/>
            <a:ext cx="10350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6" name="Freeform 75"/>
          <p:cNvSpPr>
            <a:spLocks/>
          </p:cNvSpPr>
          <p:nvPr/>
        </p:nvSpPr>
        <p:spPr bwMode="auto">
          <a:xfrm>
            <a:off x="3563938" y="612775"/>
            <a:ext cx="915987" cy="66675"/>
          </a:xfrm>
          <a:custGeom>
            <a:avLst/>
            <a:gdLst>
              <a:gd name="T0" fmla="*/ 2147483647 w 577"/>
              <a:gd name="T1" fmla="*/ 0 h 42"/>
              <a:gd name="T2" fmla="*/ 2147483647 w 577"/>
              <a:gd name="T3" fmla="*/ 0 h 42"/>
              <a:gd name="T4" fmla="*/ 0 w 577"/>
              <a:gd name="T5" fmla="*/ 2147483647 h 42"/>
              <a:gd name="T6" fmla="*/ 0 60000 65536"/>
              <a:gd name="T7" fmla="*/ 0 60000 65536"/>
              <a:gd name="T8" fmla="*/ 0 60000 65536"/>
              <a:gd name="T9" fmla="*/ 0 w 577"/>
              <a:gd name="T10" fmla="*/ 0 h 42"/>
              <a:gd name="T11" fmla="*/ 577 w 577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7" h="42">
                <a:moveTo>
                  <a:pt x="577" y="0"/>
                </a:moveTo>
                <a:lnTo>
                  <a:pt x="188" y="0"/>
                </a:lnTo>
                <a:lnTo>
                  <a:pt x="0" y="4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Freeform 76"/>
          <p:cNvSpPr>
            <a:spLocks/>
          </p:cNvSpPr>
          <p:nvPr/>
        </p:nvSpPr>
        <p:spPr bwMode="auto">
          <a:xfrm>
            <a:off x="3784600" y="779463"/>
            <a:ext cx="695325" cy="28575"/>
          </a:xfrm>
          <a:custGeom>
            <a:avLst/>
            <a:gdLst>
              <a:gd name="T0" fmla="*/ 2147483647 w 438"/>
              <a:gd name="T1" fmla="*/ 0 h 18"/>
              <a:gd name="T2" fmla="*/ 2147483647 w 438"/>
              <a:gd name="T3" fmla="*/ 0 h 18"/>
              <a:gd name="T4" fmla="*/ 0 w 438"/>
              <a:gd name="T5" fmla="*/ 2147483647 h 18"/>
              <a:gd name="T6" fmla="*/ 0 60000 65536"/>
              <a:gd name="T7" fmla="*/ 0 60000 65536"/>
              <a:gd name="T8" fmla="*/ 0 60000 65536"/>
              <a:gd name="T9" fmla="*/ 0 w 438"/>
              <a:gd name="T10" fmla="*/ 0 h 18"/>
              <a:gd name="T11" fmla="*/ 438 w 438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8" h="18">
                <a:moveTo>
                  <a:pt x="438" y="0"/>
                </a:moveTo>
                <a:lnTo>
                  <a:pt x="49" y="0"/>
                </a:lnTo>
                <a:lnTo>
                  <a:pt x="0" y="1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Freeform 77"/>
          <p:cNvSpPr>
            <a:spLocks/>
          </p:cNvSpPr>
          <p:nvPr/>
        </p:nvSpPr>
        <p:spPr bwMode="auto">
          <a:xfrm>
            <a:off x="3981450" y="5030788"/>
            <a:ext cx="420688" cy="879475"/>
          </a:xfrm>
          <a:custGeom>
            <a:avLst/>
            <a:gdLst>
              <a:gd name="T0" fmla="*/ 0 w 265"/>
              <a:gd name="T1" fmla="*/ 0 h 554"/>
              <a:gd name="T2" fmla="*/ 2147483647 w 265"/>
              <a:gd name="T3" fmla="*/ 2147483647 h 554"/>
              <a:gd name="T4" fmla="*/ 2147483647 w 265"/>
              <a:gd name="T5" fmla="*/ 2147483647 h 554"/>
              <a:gd name="T6" fmla="*/ 0 60000 65536"/>
              <a:gd name="T7" fmla="*/ 0 60000 65536"/>
              <a:gd name="T8" fmla="*/ 0 60000 65536"/>
              <a:gd name="T9" fmla="*/ 0 w 265"/>
              <a:gd name="T10" fmla="*/ 0 h 554"/>
              <a:gd name="T11" fmla="*/ 265 w 265"/>
              <a:gd name="T12" fmla="*/ 554 h 5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5" h="554">
                <a:moveTo>
                  <a:pt x="0" y="0"/>
                </a:moveTo>
                <a:lnTo>
                  <a:pt x="265" y="374"/>
                </a:lnTo>
                <a:lnTo>
                  <a:pt x="265" y="55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9" name="Freeform 78"/>
          <p:cNvSpPr>
            <a:spLocks/>
          </p:cNvSpPr>
          <p:nvPr/>
        </p:nvSpPr>
        <p:spPr bwMode="auto">
          <a:xfrm>
            <a:off x="6362700" y="5935663"/>
            <a:ext cx="365125" cy="219075"/>
          </a:xfrm>
          <a:custGeom>
            <a:avLst/>
            <a:gdLst>
              <a:gd name="T0" fmla="*/ 0 w 230"/>
              <a:gd name="T1" fmla="*/ 2147483647 h 138"/>
              <a:gd name="T2" fmla="*/ 2147483647 w 230"/>
              <a:gd name="T3" fmla="*/ 2147483647 h 138"/>
              <a:gd name="T4" fmla="*/ 2147483647 w 230"/>
              <a:gd name="T5" fmla="*/ 0 h 138"/>
              <a:gd name="T6" fmla="*/ 0 60000 65536"/>
              <a:gd name="T7" fmla="*/ 0 60000 65536"/>
              <a:gd name="T8" fmla="*/ 0 60000 65536"/>
              <a:gd name="T9" fmla="*/ 0 w 230"/>
              <a:gd name="T10" fmla="*/ 0 h 138"/>
              <a:gd name="T11" fmla="*/ 230 w 230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" h="138">
                <a:moveTo>
                  <a:pt x="0" y="138"/>
                </a:moveTo>
                <a:lnTo>
                  <a:pt x="79" y="138"/>
                </a:lnTo>
                <a:lnTo>
                  <a:pt x="23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0" name="Line 80"/>
          <p:cNvSpPr>
            <a:spLocks noChangeShapeType="1"/>
          </p:cNvSpPr>
          <p:nvPr/>
        </p:nvSpPr>
        <p:spPr bwMode="auto">
          <a:xfrm flipH="1" flipV="1">
            <a:off x="3121025" y="1184275"/>
            <a:ext cx="595313" cy="75723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1" name="Line 81"/>
          <p:cNvSpPr>
            <a:spLocks noChangeShapeType="1"/>
          </p:cNvSpPr>
          <p:nvPr/>
        </p:nvSpPr>
        <p:spPr bwMode="auto">
          <a:xfrm flipH="1">
            <a:off x="2463800" y="1941513"/>
            <a:ext cx="203517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2" name="Line 68"/>
          <p:cNvSpPr>
            <a:spLocks noChangeShapeType="1"/>
          </p:cNvSpPr>
          <p:nvPr/>
        </p:nvSpPr>
        <p:spPr bwMode="auto">
          <a:xfrm flipV="1">
            <a:off x="2792413" y="5884863"/>
            <a:ext cx="1587" cy="514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3" name="Line 69"/>
          <p:cNvSpPr>
            <a:spLocks noChangeShapeType="1"/>
          </p:cNvSpPr>
          <p:nvPr/>
        </p:nvSpPr>
        <p:spPr bwMode="auto">
          <a:xfrm flipV="1">
            <a:off x="3724275" y="5813425"/>
            <a:ext cx="1588" cy="41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4" name="Line 70"/>
          <p:cNvSpPr>
            <a:spLocks noChangeShapeType="1"/>
          </p:cNvSpPr>
          <p:nvPr/>
        </p:nvSpPr>
        <p:spPr bwMode="auto">
          <a:xfrm flipH="1">
            <a:off x="3141663" y="4352925"/>
            <a:ext cx="143986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5" name="Line 71"/>
          <p:cNvSpPr>
            <a:spLocks noChangeShapeType="1"/>
          </p:cNvSpPr>
          <p:nvPr/>
        </p:nvSpPr>
        <p:spPr bwMode="auto">
          <a:xfrm flipH="1">
            <a:off x="2468563" y="4595813"/>
            <a:ext cx="212883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6" name="Line 72"/>
          <p:cNvSpPr>
            <a:spLocks noChangeShapeType="1"/>
          </p:cNvSpPr>
          <p:nvPr/>
        </p:nvSpPr>
        <p:spPr bwMode="auto">
          <a:xfrm flipH="1">
            <a:off x="2959100" y="2838450"/>
            <a:ext cx="15208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7" name="Line 73"/>
          <p:cNvSpPr>
            <a:spLocks noChangeShapeType="1"/>
          </p:cNvSpPr>
          <p:nvPr/>
        </p:nvSpPr>
        <p:spPr bwMode="auto">
          <a:xfrm flipH="1">
            <a:off x="2566988" y="3651250"/>
            <a:ext cx="19129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8" name="Line 74"/>
          <p:cNvSpPr>
            <a:spLocks noChangeShapeType="1"/>
          </p:cNvSpPr>
          <p:nvPr/>
        </p:nvSpPr>
        <p:spPr bwMode="auto">
          <a:xfrm flipH="1">
            <a:off x="3444875" y="1393825"/>
            <a:ext cx="10350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9" name="Freeform 75"/>
          <p:cNvSpPr>
            <a:spLocks/>
          </p:cNvSpPr>
          <p:nvPr/>
        </p:nvSpPr>
        <p:spPr bwMode="auto">
          <a:xfrm>
            <a:off x="3563938" y="612775"/>
            <a:ext cx="915987" cy="66675"/>
          </a:xfrm>
          <a:custGeom>
            <a:avLst/>
            <a:gdLst>
              <a:gd name="T0" fmla="*/ 2147483647 w 577"/>
              <a:gd name="T1" fmla="*/ 0 h 42"/>
              <a:gd name="T2" fmla="*/ 2147483647 w 577"/>
              <a:gd name="T3" fmla="*/ 0 h 42"/>
              <a:gd name="T4" fmla="*/ 0 w 577"/>
              <a:gd name="T5" fmla="*/ 2147483647 h 42"/>
              <a:gd name="T6" fmla="*/ 0 60000 65536"/>
              <a:gd name="T7" fmla="*/ 0 60000 65536"/>
              <a:gd name="T8" fmla="*/ 0 60000 65536"/>
              <a:gd name="T9" fmla="*/ 0 w 577"/>
              <a:gd name="T10" fmla="*/ 0 h 42"/>
              <a:gd name="T11" fmla="*/ 577 w 577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7" h="42">
                <a:moveTo>
                  <a:pt x="577" y="0"/>
                </a:moveTo>
                <a:lnTo>
                  <a:pt x="188" y="0"/>
                </a:lnTo>
                <a:lnTo>
                  <a:pt x="0" y="4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0" name="Freeform 76"/>
          <p:cNvSpPr>
            <a:spLocks/>
          </p:cNvSpPr>
          <p:nvPr/>
        </p:nvSpPr>
        <p:spPr bwMode="auto">
          <a:xfrm>
            <a:off x="3784600" y="779463"/>
            <a:ext cx="695325" cy="28575"/>
          </a:xfrm>
          <a:custGeom>
            <a:avLst/>
            <a:gdLst>
              <a:gd name="T0" fmla="*/ 2147483647 w 438"/>
              <a:gd name="T1" fmla="*/ 0 h 18"/>
              <a:gd name="T2" fmla="*/ 2147483647 w 438"/>
              <a:gd name="T3" fmla="*/ 0 h 18"/>
              <a:gd name="T4" fmla="*/ 0 w 438"/>
              <a:gd name="T5" fmla="*/ 2147483647 h 18"/>
              <a:gd name="T6" fmla="*/ 0 60000 65536"/>
              <a:gd name="T7" fmla="*/ 0 60000 65536"/>
              <a:gd name="T8" fmla="*/ 0 60000 65536"/>
              <a:gd name="T9" fmla="*/ 0 w 438"/>
              <a:gd name="T10" fmla="*/ 0 h 18"/>
              <a:gd name="T11" fmla="*/ 438 w 438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8" h="18">
                <a:moveTo>
                  <a:pt x="438" y="0"/>
                </a:moveTo>
                <a:lnTo>
                  <a:pt x="49" y="0"/>
                </a:lnTo>
                <a:lnTo>
                  <a:pt x="0" y="1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1" name="Freeform 77"/>
          <p:cNvSpPr>
            <a:spLocks/>
          </p:cNvSpPr>
          <p:nvPr/>
        </p:nvSpPr>
        <p:spPr bwMode="auto">
          <a:xfrm>
            <a:off x="3981450" y="5030788"/>
            <a:ext cx="420688" cy="879475"/>
          </a:xfrm>
          <a:custGeom>
            <a:avLst/>
            <a:gdLst>
              <a:gd name="T0" fmla="*/ 0 w 265"/>
              <a:gd name="T1" fmla="*/ 0 h 554"/>
              <a:gd name="T2" fmla="*/ 2147483647 w 265"/>
              <a:gd name="T3" fmla="*/ 2147483647 h 554"/>
              <a:gd name="T4" fmla="*/ 2147483647 w 265"/>
              <a:gd name="T5" fmla="*/ 2147483647 h 554"/>
              <a:gd name="T6" fmla="*/ 0 60000 65536"/>
              <a:gd name="T7" fmla="*/ 0 60000 65536"/>
              <a:gd name="T8" fmla="*/ 0 60000 65536"/>
              <a:gd name="T9" fmla="*/ 0 w 265"/>
              <a:gd name="T10" fmla="*/ 0 h 554"/>
              <a:gd name="T11" fmla="*/ 265 w 265"/>
              <a:gd name="T12" fmla="*/ 554 h 5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5" h="554">
                <a:moveTo>
                  <a:pt x="0" y="0"/>
                </a:moveTo>
                <a:lnTo>
                  <a:pt x="265" y="374"/>
                </a:lnTo>
                <a:lnTo>
                  <a:pt x="265" y="55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2" name="Freeform 78"/>
          <p:cNvSpPr>
            <a:spLocks/>
          </p:cNvSpPr>
          <p:nvPr/>
        </p:nvSpPr>
        <p:spPr bwMode="auto">
          <a:xfrm>
            <a:off x="6362700" y="5935663"/>
            <a:ext cx="365125" cy="219075"/>
          </a:xfrm>
          <a:custGeom>
            <a:avLst/>
            <a:gdLst>
              <a:gd name="T0" fmla="*/ 0 w 230"/>
              <a:gd name="T1" fmla="*/ 2147483647 h 138"/>
              <a:gd name="T2" fmla="*/ 2147483647 w 230"/>
              <a:gd name="T3" fmla="*/ 2147483647 h 138"/>
              <a:gd name="T4" fmla="*/ 2147483647 w 230"/>
              <a:gd name="T5" fmla="*/ 0 h 138"/>
              <a:gd name="T6" fmla="*/ 0 60000 65536"/>
              <a:gd name="T7" fmla="*/ 0 60000 65536"/>
              <a:gd name="T8" fmla="*/ 0 60000 65536"/>
              <a:gd name="T9" fmla="*/ 0 w 230"/>
              <a:gd name="T10" fmla="*/ 0 h 138"/>
              <a:gd name="T11" fmla="*/ 230 w 230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" h="138">
                <a:moveTo>
                  <a:pt x="0" y="138"/>
                </a:moveTo>
                <a:lnTo>
                  <a:pt x="79" y="138"/>
                </a:lnTo>
                <a:lnTo>
                  <a:pt x="23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3" name="Line 80"/>
          <p:cNvSpPr>
            <a:spLocks noChangeShapeType="1"/>
          </p:cNvSpPr>
          <p:nvPr/>
        </p:nvSpPr>
        <p:spPr bwMode="auto">
          <a:xfrm flipH="1" flipV="1">
            <a:off x="3121025" y="1184275"/>
            <a:ext cx="595313" cy="7572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4" name="Line 81"/>
          <p:cNvSpPr>
            <a:spLocks noChangeShapeType="1"/>
          </p:cNvSpPr>
          <p:nvPr/>
        </p:nvSpPr>
        <p:spPr bwMode="auto">
          <a:xfrm flipH="1">
            <a:off x="2463800" y="1941513"/>
            <a:ext cx="20351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Fig. 16.4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701675" y="1698625"/>
            <a:ext cx="774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1268" name="Picture 65" descr="sal03717_16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935163"/>
            <a:ext cx="8199437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67"/>
          <p:cNvSpPr>
            <a:spLocks noChangeAspect="1" noChangeArrowheads="1" noTextEdit="1"/>
          </p:cNvSpPr>
          <p:nvPr/>
        </p:nvSpPr>
        <p:spPr bwMode="auto">
          <a:xfrm>
            <a:off x="469900" y="2314575"/>
            <a:ext cx="7596188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Freeform 69"/>
          <p:cNvSpPr>
            <a:spLocks/>
          </p:cNvSpPr>
          <p:nvPr/>
        </p:nvSpPr>
        <p:spPr bwMode="auto">
          <a:xfrm>
            <a:off x="1098550" y="2503488"/>
            <a:ext cx="234950" cy="117475"/>
          </a:xfrm>
          <a:custGeom>
            <a:avLst/>
            <a:gdLst>
              <a:gd name="T0" fmla="*/ 0 w 148"/>
              <a:gd name="T1" fmla="*/ 0 h 74"/>
              <a:gd name="T2" fmla="*/ 2147483647 w 148"/>
              <a:gd name="T3" fmla="*/ 0 h 74"/>
              <a:gd name="T4" fmla="*/ 2147483647 w 148"/>
              <a:gd name="T5" fmla="*/ 2147483647 h 74"/>
              <a:gd name="T6" fmla="*/ 0 60000 65536"/>
              <a:gd name="T7" fmla="*/ 0 60000 65536"/>
              <a:gd name="T8" fmla="*/ 0 60000 65536"/>
              <a:gd name="T9" fmla="*/ 0 w 148"/>
              <a:gd name="T10" fmla="*/ 0 h 74"/>
              <a:gd name="T11" fmla="*/ 148 w 148"/>
              <a:gd name="T12" fmla="*/ 74 h 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" h="74">
                <a:moveTo>
                  <a:pt x="0" y="0"/>
                </a:moveTo>
                <a:lnTo>
                  <a:pt x="60" y="0"/>
                </a:lnTo>
                <a:lnTo>
                  <a:pt x="148" y="74"/>
                </a:lnTo>
              </a:path>
            </a:pathLst>
          </a:cu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70"/>
          <p:cNvSpPr>
            <a:spLocks noChangeShapeType="1"/>
          </p:cNvSpPr>
          <p:nvPr/>
        </p:nvSpPr>
        <p:spPr bwMode="auto">
          <a:xfrm flipH="1" flipV="1">
            <a:off x="1184275" y="2503488"/>
            <a:ext cx="131763" cy="80645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Line 71"/>
          <p:cNvSpPr>
            <a:spLocks noChangeShapeType="1"/>
          </p:cNvSpPr>
          <p:nvPr/>
        </p:nvSpPr>
        <p:spPr bwMode="auto">
          <a:xfrm flipH="1">
            <a:off x="1482725" y="3517900"/>
            <a:ext cx="582613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72"/>
          <p:cNvSpPr>
            <a:spLocks noChangeShapeType="1"/>
          </p:cNvSpPr>
          <p:nvPr/>
        </p:nvSpPr>
        <p:spPr bwMode="auto">
          <a:xfrm>
            <a:off x="1008063" y="3681413"/>
            <a:ext cx="254000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73"/>
          <p:cNvSpPr>
            <a:spLocks noChangeShapeType="1"/>
          </p:cNvSpPr>
          <p:nvPr/>
        </p:nvSpPr>
        <p:spPr bwMode="auto">
          <a:xfrm>
            <a:off x="836613" y="3975100"/>
            <a:ext cx="493712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74"/>
          <p:cNvSpPr>
            <a:spLocks noChangeShapeType="1"/>
          </p:cNvSpPr>
          <p:nvPr/>
        </p:nvSpPr>
        <p:spPr bwMode="auto">
          <a:xfrm flipH="1">
            <a:off x="1565275" y="3706813"/>
            <a:ext cx="720725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75"/>
          <p:cNvSpPr>
            <a:spLocks noChangeShapeType="1"/>
          </p:cNvSpPr>
          <p:nvPr/>
        </p:nvSpPr>
        <p:spPr bwMode="auto">
          <a:xfrm flipH="1">
            <a:off x="1476375" y="3852863"/>
            <a:ext cx="769938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76"/>
          <p:cNvSpPr>
            <a:spLocks noChangeShapeType="1"/>
          </p:cNvSpPr>
          <p:nvPr/>
        </p:nvSpPr>
        <p:spPr bwMode="auto">
          <a:xfrm flipH="1">
            <a:off x="1550988" y="3284538"/>
            <a:ext cx="649287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Freeform 77"/>
          <p:cNvSpPr>
            <a:spLocks/>
          </p:cNvSpPr>
          <p:nvPr/>
        </p:nvSpPr>
        <p:spPr bwMode="auto">
          <a:xfrm>
            <a:off x="2714625" y="3284538"/>
            <a:ext cx="581025" cy="53975"/>
          </a:xfrm>
          <a:custGeom>
            <a:avLst/>
            <a:gdLst>
              <a:gd name="T0" fmla="*/ 0 w 366"/>
              <a:gd name="T1" fmla="*/ 0 h 34"/>
              <a:gd name="T2" fmla="*/ 2147483647 w 366"/>
              <a:gd name="T3" fmla="*/ 0 h 34"/>
              <a:gd name="T4" fmla="*/ 2147483647 w 366"/>
              <a:gd name="T5" fmla="*/ 2147483647 h 34"/>
              <a:gd name="T6" fmla="*/ 0 60000 65536"/>
              <a:gd name="T7" fmla="*/ 0 60000 65536"/>
              <a:gd name="T8" fmla="*/ 0 60000 65536"/>
              <a:gd name="T9" fmla="*/ 0 w 366"/>
              <a:gd name="T10" fmla="*/ 0 h 34"/>
              <a:gd name="T11" fmla="*/ 366 w 366"/>
              <a:gd name="T12" fmla="*/ 34 h 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6" h="34">
                <a:moveTo>
                  <a:pt x="0" y="0"/>
                </a:moveTo>
                <a:lnTo>
                  <a:pt x="283" y="0"/>
                </a:lnTo>
                <a:lnTo>
                  <a:pt x="366" y="34"/>
                </a:lnTo>
              </a:path>
            </a:pathLst>
          </a:cu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Freeform 78"/>
          <p:cNvSpPr>
            <a:spLocks/>
          </p:cNvSpPr>
          <p:nvPr/>
        </p:nvSpPr>
        <p:spPr bwMode="auto">
          <a:xfrm>
            <a:off x="1471613" y="3113088"/>
            <a:ext cx="735012" cy="76200"/>
          </a:xfrm>
          <a:custGeom>
            <a:avLst/>
            <a:gdLst>
              <a:gd name="T0" fmla="*/ 2147483647 w 463"/>
              <a:gd name="T1" fmla="*/ 0 h 48"/>
              <a:gd name="T2" fmla="*/ 2147483647 w 463"/>
              <a:gd name="T3" fmla="*/ 0 h 48"/>
              <a:gd name="T4" fmla="*/ 0 w 463"/>
              <a:gd name="T5" fmla="*/ 2147483647 h 48"/>
              <a:gd name="T6" fmla="*/ 0 60000 65536"/>
              <a:gd name="T7" fmla="*/ 0 60000 65536"/>
              <a:gd name="T8" fmla="*/ 0 60000 65536"/>
              <a:gd name="T9" fmla="*/ 0 w 463"/>
              <a:gd name="T10" fmla="*/ 0 h 48"/>
              <a:gd name="T11" fmla="*/ 463 w 463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3" h="48">
                <a:moveTo>
                  <a:pt x="463" y="0"/>
                </a:moveTo>
                <a:lnTo>
                  <a:pt x="232" y="0"/>
                </a:lnTo>
                <a:lnTo>
                  <a:pt x="0" y="48"/>
                </a:lnTo>
              </a:path>
            </a:pathLst>
          </a:cu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Line 79"/>
          <p:cNvSpPr>
            <a:spLocks noChangeShapeType="1"/>
          </p:cNvSpPr>
          <p:nvPr/>
        </p:nvSpPr>
        <p:spPr bwMode="auto">
          <a:xfrm>
            <a:off x="2709863" y="3113088"/>
            <a:ext cx="800100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Freeform 80"/>
          <p:cNvSpPr>
            <a:spLocks/>
          </p:cNvSpPr>
          <p:nvPr/>
        </p:nvSpPr>
        <p:spPr bwMode="auto">
          <a:xfrm>
            <a:off x="1665288" y="2868613"/>
            <a:ext cx="631825" cy="149225"/>
          </a:xfrm>
          <a:custGeom>
            <a:avLst/>
            <a:gdLst>
              <a:gd name="T0" fmla="*/ 2147483647 w 398"/>
              <a:gd name="T1" fmla="*/ 0 h 94"/>
              <a:gd name="T2" fmla="*/ 2147483647 w 398"/>
              <a:gd name="T3" fmla="*/ 0 h 94"/>
              <a:gd name="T4" fmla="*/ 0 w 398"/>
              <a:gd name="T5" fmla="*/ 2147483647 h 94"/>
              <a:gd name="T6" fmla="*/ 0 60000 65536"/>
              <a:gd name="T7" fmla="*/ 0 60000 65536"/>
              <a:gd name="T8" fmla="*/ 0 60000 65536"/>
              <a:gd name="T9" fmla="*/ 0 w 398"/>
              <a:gd name="T10" fmla="*/ 0 h 94"/>
              <a:gd name="T11" fmla="*/ 398 w 398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8" h="94">
                <a:moveTo>
                  <a:pt x="398" y="0"/>
                </a:moveTo>
                <a:lnTo>
                  <a:pt x="110" y="0"/>
                </a:lnTo>
                <a:lnTo>
                  <a:pt x="0" y="94"/>
                </a:lnTo>
              </a:path>
            </a:pathLst>
          </a:cu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Freeform 81"/>
          <p:cNvSpPr>
            <a:spLocks/>
          </p:cNvSpPr>
          <p:nvPr/>
        </p:nvSpPr>
        <p:spPr bwMode="auto">
          <a:xfrm>
            <a:off x="2617788" y="2763838"/>
            <a:ext cx="892175" cy="104775"/>
          </a:xfrm>
          <a:custGeom>
            <a:avLst/>
            <a:gdLst>
              <a:gd name="T0" fmla="*/ 0 w 562"/>
              <a:gd name="T1" fmla="*/ 2147483647 h 66"/>
              <a:gd name="T2" fmla="*/ 2147483647 w 562"/>
              <a:gd name="T3" fmla="*/ 2147483647 h 66"/>
              <a:gd name="T4" fmla="*/ 2147483647 w 562"/>
              <a:gd name="T5" fmla="*/ 0 h 66"/>
              <a:gd name="T6" fmla="*/ 0 60000 65536"/>
              <a:gd name="T7" fmla="*/ 0 60000 65536"/>
              <a:gd name="T8" fmla="*/ 0 60000 65536"/>
              <a:gd name="T9" fmla="*/ 0 w 562"/>
              <a:gd name="T10" fmla="*/ 0 h 66"/>
              <a:gd name="T11" fmla="*/ 562 w 562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2" h="66">
                <a:moveTo>
                  <a:pt x="0" y="66"/>
                </a:moveTo>
                <a:lnTo>
                  <a:pt x="344" y="66"/>
                </a:lnTo>
                <a:lnTo>
                  <a:pt x="562" y="0"/>
                </a:lnTo>
              </a:path>
            </a:pathLst>
          </a:cu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Line 82"/>
          <p:cNvSpPr>
            <a:spLocks noChangeShapeType="1"/>
          </p:cNvSpPr>
          <p:nvPr/>
        </p:nvSpPr>
        <p:spPr bwMode="auto">
          <a:xfrm flipH="1">
            <a:off x="1562100" y="2614613"/>
            <a:ext cx="320675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83"/>
          <p:cNvSpPr>
            <a:spLocks noChangeShapeType="1"/>
          </p:cNvSpPr>
          <p:nvPr/>
        </p:nvSpPr>
        <p:spPr bwMode="auto">
          <a:xfrm>
            <a:off x="3017838" y="2614613"/>
            <a:ext cx="374650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Freeform 84"/>
          <p:cNvSpPr>
            <a:spLocks/>
          </p:cNvSpPr>
          <p:nvPr/>
        </p:nvSpPr>
        <p:spPr bwMode="auto">
          <a:xfrm>
            <a:off x="2657475" y="3852863"/>
            <a:ext cx="852488" cy="77787"/>
          </a:xfrm>
          <a:custGeom>
            <a:avLst/>
            <a:gdLst>
              <a:gd name="T0" fmla="*/ 0 w 537"/>
              <a:gd name="T1" fmla="*/ 0 h 49"/>
              <a:gd name="T2" fmla="*/ 2147483647 w 537"/>
              <a:gd name="T3" fmla="*/ 0 h 49"/>
              <a:gd name="T4" fmla="*/ 2147483647 w 537"/>
              <a:gd name="T5" fmla="*/ 2147483647 h 49"/>
              <a:gd name="T6" fmla="*/ 0 60000 65536"/>
              <a:gd name="T7" fmla="*/ 0 60000 65536"/>
              <a:gd name="T8" fmla="*/ 0 60000 65536"/>
              <a:gd name="T9" fmla="*/ 0 w 537"/>
              <a:gd name="T10" fmla="*/ 0 h 49"/>
              <a:gd name="T11" fmla="*/ 537 w 537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7" h="49">
                <a:moveTo>
                  <a:pt x="0" y="0"/>
                </a:moveTo>
                <a:lnTo>
                  <a:pt x="319" y="0"/>
                </a:lnTo>
                <a:lnTo>
                  <a:pt x="537" y="49"/>
                </a:lnTo>
              </a:path>
            </a:pathLst>
          </a:cu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Line 85"/>
          <p:cNvSpPr>
            <a:spLocks noChangeShapeType="1"/>
          </p:cNvSpPr>
          <p:nvPr/>
        </p:nvSpPr>
        <p:spPr bwMode="auto">
          <a:xfrm flipH="1">
            <a:off x="1804988" y="4205288"/>
            <a:ext cx="449262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Line 86"/>
          <p:cNvSpPr>
            <a:spLocks noChangeShapeType="1"/>
          </p:cNvSpPr>
          <p:nvPr/>
        </p:nvSpPr>
        <p:spPr bwMode="auto">
          <a:xfrm>
            <a:off x="2654300" y="4205288"/>
            <a:ext cx="573088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Line 87"/>
          <p:cNvSpPr>
            <a:spLocks noChangeShapeType="1"/>
          </p:cNvSpPr>
          <p:nvPr/>
        </p:nvSpPr>
        <p:spPr bwMode="auto">
          <a:xfrm flipH="1">
            <a:off x="3613150" y="2517775"/>
            <a:ext cx="236538" cy="0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Line 88"/>
          <p:cNvSpPr>
            <a:spLocks noChangeShapeType="1"/>
          </p:cNvSpPr>
          <p:nvPr/>
        </p:nvSpPr>
        <p:spPr bwMode="auto">
          <a:xfrm flipH="1">
            <a:off x="3716338" y="2514600"/>
            <a:ext cx="53975" cy="728663"/>
          </a:xfrm>
          <a:prstGeom prst="line">
            <a:avLst/>
          </a:prstGeom>
          <a:noFill/>
          <a:ln w="206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Freeform 89"/>
          <p:cNvSpPr>
            <a:spLocks/>
          </p:cNvSpPr>
          <p:nvPr/>
        </p:nvSpPr>
        <p:spPr bwMode="auto">
          <a:xfrm>
            <a:off x="1098550" y="2503488"/>
            <a:ext cx="234950" cy="117475"/>
          </a:xfrm>
          <a:custGeom>
            <a:avLst/>
            <a:gdLst>
              <a:gd name="T0" fmla="*/ 0 w 148"/>
              <a:gd name="T1" fmla="*/ 0 h 74"/>
              <a:gd name="T2" fmla="*/ 2147483647 w 148"/>
              <a:gd name="T3" fmla="*/ 0 h 74"/>
              <a:gd name="T4" fmla="*/ 2147483647 w 148"/>
              <a:gd name="T5" fmla="*/ 2147483647 h 74"/>
              <a:gd name="T6" fmla="*/ 0 60000 65536"/>
              <a:gd name="T7" fmla="*/ 0 60000 65536"/>
              <a:gd name="T8" fmla="*/ 0 60000 65536"/>
              <a:gd name="T9" fmla="*/ 0 w 148"/>
              <a:gd name="T10" fmla="*/ 0 h 74"/>
              <a:gd name="T11" fmla="*/ 148 w 148"/>
              <a:gd name="T12" fmla="*/ 74 h 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" h="74">
                <a:moveTo>
                  <a:pt x="0" y="0"/>
                </a:moveTo>
                <a:lnTo>
                  <a:pt x="60" y="0"/>
                </a:lnTo>
                <a:lnTo>
                  <a:pt x="148" y="7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1" name="Line 90"/>
          <p:cNvSpPr>
            <a:spLocks noChangeShapeType="1"/>
          </p:cNvSpPr>
          <p:nvPr/>
        </p:nvSpPr>
        <p:spPr bwMode="auto">
          <a:xfrm flipH="1" flipV="1">
            <a:off x="1184275" y="2503488"/>
            <a:ext cx="131763" cy="806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Line 91"/>
          <p:cNvSpPr>
            <a:spLocks noChangeShapeType="1"/>
          </p:cNvSpPr>
          <p:nvPr/>
        </p:nvSpPr>
        <p:spPr bwMode="auto">
          <a:xfrm flipH="1">
            <a:off x="1482725" y="3517900"/>
            <a:ext cx="5826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92"/>
          <p:cNvSpPr>
            <a:spLocks noChangeShapeType="1"/>
          </p:cNvSpPr>
          <p:nvPr/>
        </p:nvSpPr>
        <p:spPr bwMode="auto">
          <a:xfrm>
            <a:off x="1008063" y="3681413"/>
            <a:ext cx="254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Line 93"/>
          <p:cNvSpPr>
            <a:spLocks noChangeShapeType="1"/>
          </p:cNvSpPr>
          <p:nvPr/>
        </p:nvSpPr>
        <p:spPr bwMode="auto">
          <a:xfrm>
            <a:off x="836613" y="3975100"/>
            <a:ext cx="4937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Line 94"/>
          <p:cNvSpPr>
            <a:spLocks noChangeShapeType="1"/>
          </p:cNvSpPr>
          <p:nvPr/>
        </p:nvSpPr>
        <p:spPr bwMode="auto">
          <a:xfrm flipH="1">
            <a:off x="1565275" y="3706813"/>
            <a:ext cx="7207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Line 95"/>
          <p:cNvSpPr>
            <a:spLocks noChangeShapeType="1"/>
          </p:cNvSpPr>
          <p:nvPr/>
        </p:nvSpPr>
        <p:spPr bwMode="auto">
          <a:xfrm flipH="1">
            <a:off x="1476375" y="3852863"/>
            <a:ext cx="7699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Line 96"/>
          <p:cNvSpPr>
            <a:spLocks noChangeShapeType="1"/>
          </p:cNvSpPr>
          <p:nvPr/>
        </p:nvSpPr>
        <p:spPr bwMode="auto">
          <a:xfrm flipH="1">
            <a:off x="1550988" y="3284538"/>
            <a:ext cx="6492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Freeform 97"/>
          <p:cNvSpPr>
            <a:spLocks/>
          </p:cNvSpPr>
          <p:nvPr/>
        </p:nvSpPr>
        <p:spPr bwMode="auto">
          <a:xfrm>
            <a:off x="2714625" y="3284538"/>
            <a:ext cx="581025" cy="53975"/>
          </a:xfrm>
          <a:custGeom>
            <a:avLst/>
            <a:gdLst>
              <a:gd name="T0" fmla="*/ 0 w 366"/>
              <a:gd name="T1" fmla="*/ 0 h 34"/>
              <a:gd name="T2" fmla="*/ 2147483647 w 366"/>
              <a:gd name="T3" fmla="*/ 0 h 34"/>
              <a:gd name="T4" fmla="*/ 2147483647 w 366"/>
              <a:gd name="T5" fmla="*/ 2147483647 h 34"/>
              <a:gd name="T6" fmla="*/ 0 60000 65536"/>
              <a:gd name="T7" fmla="*/ 0 60000 65536"/>
              <a:gd name="T8" fmla="*/ 0 60000 65536"/>
              <a:gd name="T9" fmla="*/ 0 w 366"/>
              <a:gd name="T10" fmla="*/ 0 h 34"/>
              <a:gd name="T11" fmla="*/ 366 w 366"/>
              <a:gd name="T12" fmla="*/ 34 h 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6" h="34">
                <a:moveTo>
                  <a:pt x="0" y="0"/>
                </a:moveTo>
                <a:lnTo>
                  <a:pt x="283" y="0"/>
                </a:lnTo>
                <a:lnTo>
                  <a:pt x="366" y="3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Freeform 98"/>
          <p:cNvSpPr>
            <a:spLocks/>
          </p:cNvSpPr>
          <p:nvPr/>
        </p:nvSpPr>
        <p:spPr bwMode="auto">
          <a:xfrm>
            <a:off x="1471613" y="3113088"/>
            <a:ext cx="735012" cy="76200"/>
          </a:xfrm>
          <a:custGeom>
            <a:avLst/>
            <a:gdLst>
              <a:gd name="T0" fmla="*/ 2147483647 w 463"/>
              <a:gd name="T1" fmla="*/ 0 h 48"/>
              <a:gd name="T2" fmla="*/ 2147483647 w 463"/>
              <a:gd name="T3" fmla="*/ 0 h 48"/>
              <a:gd name="T4" fmla="*/ 0 w 463"/>
              <a:gd name="T5" fmla="*/ 2147483647 h 48"/>
              <a:gd name="T6" fmla="*/ 0 60000 65536"/>
              <a:gd name="T7" fmla="*/ 0 60000 65536"/>
              <a:gd name="T8" fmla="*/ 0 60000 65536"/>
              <a:gd name="T9" fmla="*/ 0 w 463"/>
              <a:gd name="T10" fmla="*/ 0 h 48"/>
              <a:gd name="T11" fmla="*/ 463 w 463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3" h="48">
                <a:moveTo>
                  <a:pt x="463" y="0"/>
                </a:moveTo>
                <a:lnTo>
                  <a:pt x="232" y="0"/>
                </a:lnTo>
                <a:lnTo>
                  <a:pt x="0" y="4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Line 99"/>
          <p:cNvSpPr>
            <a:spLocks noChangeShapeType="1"/>
          </p:cNvSpPr>
          <p:nvPr/>
        </p:nvSpPr>
        <p:spPr bwMode="auto">
          <a:xfrm>
            <a:off x="2709863" y="3113088"/>
            <a:ext cx="800100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Freeform 100"/>
          <p:cNvSpPr>
            <a:spLocks/>
          </p:cNvSpPr>
          <p:nvPr/>
        </p:nvSpPr>
        <p:spPr bwMode="auto">
          <a:xfrm>
            <a:off x="1665288" y="2868613"/>
            <a:ext cx="631825" cy="149225"/>
          </a:xfrm>
          <a:custGeom>
            <a:avLst/>
            <a:gdLst>
              <a:gd name="T0" fmla="*/ 2147483647 w 398"/>
              <a:gd name="T1" fmla="*/ 0 h 94"/>
              <a:gd name="T2" fmla="*/ 2147483647 w 398"/>
              <a:gd name="T3" fmla="*/ 0 h 94"/>
              <a:gd name="T4" fmla="*/ 0 w 398"/>
              <a:gd name="T5" fmla="*/ 2147483647 h 94"/>
              <a:gd name="T6" fmla="*/ 0 60000 65536"/>
              <a:gd name="T7" fmla="*/ 0 60000 65536"/>
              <a:gd name="T8" fmla="*/ 0 60000 65536"/>
              <a:gd name="T9" fmla="*/ 0 w 398"/>
              <a:gd name="T10" fmla="*/ 0 h 94"/>
              <a:gd name="T11" fmla="*/ 398 w 398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8" h="94">
                <a:moveTo>
                  <a:pt x="398" y="0"/>
                </a:moveTo>
                <a:lnTo>
                  <a:pt x="110" y="0"/>
                </a:lnTo>
                <a:lnTo>
                  <a:pt x="0" y="9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Freeform 101"/>
          <p:cNvSpPr>
            <a:spLocks/>
          </p:cNvSpPr>
          <p:nvPr/>
        </p:nvSpPr>
        <p:spPr bwMode="auto">
          <a:xfrm>
            <a:off x="2617788" y="2763838"/>
            <a:ext cx="892175" cy="104775"/>
          </a:xfrm>
          <a:custGeom>
            <a:avLst/>
            <a:gdLst>
              <a:gd name="T0" fmla="*/ 0 w 562"/>
              <a:gd name="T1" fmla="*/ 2147483647 h 66"/>
              <a:gd name="T2" fmla="*/ 2147483647 w 562"/>
              <a:gd name="T3" fmla="*/ 2147483647 h 66"/>
              <a:gd name="T4" fmla="*/ 2147483647 w 562"/>
              <a:gd name="T5" fmla="*/ 0 h 66"/>
              <a:gd name="T6" fmla="*/ 0 60000 65536"/>
              <a:gd name="T7" fmla="*/ 0 60000 65536"/>
              <a:gd name="T8" fmla="*/ 0 60000 65536"/>
              <a:gd name="T9" fmla="*/ 0 w 562"/>
              <a:gd name="T10" fmla="*/ 0 h 66"/>
              <a:gd name="T11" fmla="*/ 562 w 562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2" h="66">
                <a:moveTo>
                  <a:pt x="0" y="66"/>
                </a:moveTo>
                <a:lnTo>
                  <a:pt x="344" y="66"/>
                </a:lnTo>
                <a:lnTo>
                  <a:pt x="562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Line 102"/>
          <p:cNvSpPr>
            <a:spLocks noChangeShapeType="1"/>
          </p:cNvSpPr>
          <p:nvPr/>
        </p:nvSpPr>
        <p:spPr bwMode="auto">
          <a:xfrm flipH="1">
            <a:off x="1562100" y="2614613"/>
            <a:ext cx="320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Line 103"/>
          <p:cNvSpPr>
            <a:spLocks noChangeShapeType="1"/>
          </p:cNvSpPr>
          <p:nvPr/>
        </p:nvSpPr>
        <p:spPr bwMode="auto">
          <a:xfrm>
            <a:off x="3017838" y="2614613"/>
            <a:ext cx="3746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5" name="Freeform 104"/>
          <p:cNvSpPr>
            <a:spLocks/>
          </p:cNvSpPr>
          <p:nvPr/>
        </p:nvSpPr>
        <p:spPr bwMode="auto">
          <a:xfrm>
            <a:off x="2657475" y="3852863"/>
            <a:ext cx="852488" cy="77787"/>
          </a:xfrm>
          <a:custGeom>
            <a:avLst/>
            <a:gdLst>
              <a:gd name="T0" fmla="*/ 0 w 537"/>
              <a:gd name="T1" fmla="*/ 0 h 49"/>
              <a:gd name="T2" fmla="*/ 2147483647 w 537"/>
              <a:gd name="T3" fmla="*/ 0 h 49"/>
              <a:gd name="T4" fmla="*/ 2147483647 w 537"/>
              <a:gd name="T5" fmla="*/ 2147483647 h 49"/>
              <a:gd name="T6" fmla="*/ 0 60000 65536"/>
              <a:gd name="T7" fmla="*/ 0 60000 65536"/>
              <a:gd name="T8" fmla="*/ 0 60000 65536"/>
              <a:gd name="T9" fmla="*/ 0 w 537"/>
              <a:gd name="T10" fmla="*/ 0 h 49"/>
              <a:gd name="T11" fmla="*/ 537 w 537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7" h="49">
                <a:moveTo>
                  <a:pt x="0" y="0"/>
                </a:moveTo>
                <a:lnTo>
                  <a:pt x="319" y="0"/>
                </a:lnTo>
                <a:lnTo>
                  <a:pt x="537" y="49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6" name="Line 105"/>
          <p:cNvSpPr>
            <a:spLocks noChangeShapeType="1"/>
          </p:cNvSpPr>
          <p:nvPr/>
        </p:nvSpPr>
        <p:spPr bwMode="auto">
          <a:xfrm flipH="1">
            <a:off x="1804988" y="4205288"/>
            <a:ext cx="449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7" name="Line 106"/>
          <p:cNvSpPr>
            <a:spLocks noChangeShapeType="1"/>
          </p:cNvSpPr>
          <p:nvPr/>
        </p:nvSpPr>
        <p:spPr bwMode="auto">
          <a:xfrm>
            <a:off x="2654300" y="4205288"/>
            <a:ext cx="573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8" name="Line 107"/>
          <p:cNvSpPr>
            <a:spLocks noChangeShapeType="1"/>
          </p:cNvSpPr>
          <p:nvPr/>
        </p:nvSpPr>
        <p:spPr bwMode="auto">
          <a:xfrm flipH="1">
            <a:off x="3613150" y="2517775"/>
            <a:ext cx="2365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9" name="Line 108"/>
          <p:cNvSpPr>
            <a:spLocks noChangeShapeType="1"/>
          </p:cNvSpPr>
          <p:nvPr/>
        </p:nvSpPr>
        <p:spPr bwMode="auto">
          <a:xfrm flipH="1">
            <a:off x="3716338" y="2514600"/>
            <a:ext cx="53975" cy="7286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0" name="Rectangle 134"/>
          <p:cNvSpPr>
            <a:spLocks noChangeArrowheads="1"/>
          </p:cNvSpPr>
          <p:nvPr/>
        </p:nvSpPr>
        <p:spPr bwMode="auto">
          <a:xfrm>
            <a:off x="7951788" y="3132138"/>
            <a:ext cx="107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0000"/>
                </a:solidFill>
              </a:rPr>
              <a:t>?</a:t>
            </a:r>
            <a:endParaRPr lang="en-US" altLang="en-US"/>
          </a:p>
        </p:txBody>
      </p:sp>
      <p:sp>
        <p:nvSpPr>
          <p:cNvPr id="11311" name="Text Box 160"/>
          <p:cNvSpPr txBox="1">
            <a:spLocks noChangeArrowheads="1"/>
          </p:cNvSpPr>
          <p:nvPr/>
        </p:nvSpPr>
        <p:spPr bwMode="auto">
          <a:xfrm>
            <a:off x="454025" y="4800600"/>
            <a:ext cx="2159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(a)</a:t>
            </a:r>
          </a:p>
        </p:txBody>
      </p:sp>
      <p:sp>
        <p:nvSpPr>
          <p:cNvPr id="11312" name="Text Box 161"/>
          <p:cNvSpPr txBox="1">
            <a:spLocks noChangeArrowheads="1"/>
          </p:cNvSpPr>
          <p:nvPr/>
        </p:nvSpPr>
        <p:spPr bwMode="auto">
          <a:xfrm>
            <a:off x="4689475" y="4800600"/>
            <a:ext cx="22066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(b)</a:t>
            </a:r>
          </a:p>
        </p:txBody>
      </p:sp>
      <p:sp>
        <p:nvSpPr>
          <p:cNvPr id="11313" name="Text Box 162"/>
          <p:cNvSpPr txBox="1">
            <a:spLocks noChangeArrowheads="1"/>
          </p:cNvSpPr>
          <p:nvPr/>
        </p:nvSpPr>
        <p:spPr bwMode="auto">
          <a:xfrm>
            <a:off x="531813" y="3617913"/>
            <a:ext cx="5556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Appendix</a:t>
            </a:r>
          </a:p>
        </p:txBody>
      </p:sp>
      <p:sp>
        <p:nvSpPr>
          <p:cNvPr id="11314" name="Text Box 163"/>
          <p:cNvSpPr txBox="1">
            <a:spLocks noChangeArrowheads="1"/>
          </p:cNvSpPr>
          <p:nvPr/>
        </p:nvSpPr>
        <p:spPr bwMode="auto">
          <a:xfrm>
            <a:off x="522288" y="3902075"/>
            <a:ext cx="3921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Ureter</a:t>
            </a:r>
          </a:p>
        </p:txBody>
      </p:sp>
      <p:sp>
        <p:nvSpPr>
          <p:cNvPr id="11315" name="Text Box 164"/>
          <p:cNvSpPr txBox="1">
            <a:spLocks noChangeArrowheads="1"/>
          </p:cNvSpPr>
          <p:nvPr/>
        </p:nvSpPr>
        <p:spPr bwMode="auto">
          <a:xfrm>
            <a:off x="538163" y="2317750"/>
            <a:ext cx="636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Liver and</a:t>
            </a:r>
          </a:p>
          <a:p>
            <a:pPr eaLnBrk="1" hangingPunct="1"/>
            <a:r>
              <a:rPr lang="en-US" altLang="en-US" sz="800" b="1"/>
              <a:t>gallbladder</a:t>
            </a:r>
          </a:p>
        </p:txBody>
      </p:sp>
      <p:sp>
        <p:nvSpPr>
          <p:cNvPr id="11316" name="Text Box 165"/>
          <p:cNvSpPr txBox="1">
            <a:spLocks noChangeArrowheads="1"/>
          </p:cNvSpPr>
          <p:nvPr/>
        </p:nvSpPr>
        <p:spPr bwMode="auto">
          <a:xfrm>
            <a:off x="2282825" y="4133850"/>
            <a:ext cx="4318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Kidney</a:t>
            </a:r>
          </a:p>
        </p:txBody>
      </p:sp>
      <p:sp>
        <p:nvSpPr>
          <p:cNvPr id="11317" name="Text Box 166"/>
          <p:cNvSpPr txBox="1">
            <a:spLocks noChangeArrowheads="1"/>
          </p:cNvSpPr>
          <p:nvPr/>
        </p:nvSpPr>
        <p:spPr bwMode="auto">
          <a:xfrm>
            <a:off x="3876675" y="2316163"/>
            <a:ext cx="636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Liver and</a:t>
            </a:r>
          </a:p>
          <a:p>
            <a:pPr eaLnBrk="1" hangingPunct="1"/>
            <a:r>
              <a:rPr lang="en-US" altLang="en-US" sz="800" b="1"/>
              <a:t>gallbladder</a:t>
            </a:r>
          </a:p>
        </p:txBody>
      </p:sp>
      <p:sp>
        <p:nvSpPr>
          <p:cNvPr id="11318" name="Text Box 167"/>
          <p:cNvSpPr txBox="1">
            <a:spLocks noChangeArrowheads="1"/>
          </p:cNvSpPr>
          <p:nvPr/>
        </p:nvSpPr>
        <p:spPr bwMode="auto">
          <a:xfrm>
            <a:off x="1925638" y="2559050"/>
            <a:ext cx="1098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Lung and diaphragm</a:t>
            </a:r>
          </a:p>
        </p:txBody>
      </p:sp>
      <p:sp>
        <p:nvSpPr>
          <p:cNvPr id="11319" name="Text Box 168"/>
          <p:cNvSpPr txBox="1">
            <a:spLocks noChangeArrowheads="1"/>
          </p:cNvSpPr>
          <p:nvPr/>
        </p:nvSpPr>
        <p:spPr bwMode="auto">
          <a:xfrm>
            <a:off x="2335213" y="2813050"/>
            <a:ext cx="3524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Heart</a:t>
            </a:r>
          </a:p>
        </p:txBody>
      </p:sp>
      <p:sp>
        <p:nvSpPr>
          <p:cNvPr id="11320" name="Text Box 169"/>
          <p:cNvSpPr txBox="1">
            <a:spLocks noChangeArrowheads="1"/>
          </p:cNvSpPr>
          <p:nvPr/>
        </p:nvSpPr>
        <p:spPr bwMode="auto">
          <a:xfrm>
            <a:off x="2246313" y="3054350"/>
            <a:ext cx="52228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Stomach</a:t>
            </a:r>
          </a:p>
        </p:txBody>
      </p:sp>
      <p:sp>
        <p:nvSpPr>
          <p:cNvPr id="11321" name="Text Box 170"/>
          <p:cNvSpPr txBox="1">
            <a:spLocks noChangeArrowheads="1"/>
          </p:cNvSpPr>
          <p:nvPr/>
        </p:nvSpPr>
        <p:spPr bwMode="auto">
          <a:xfrm>
            <a:off x="2235200" y="3222625"/>
            <a:ext cx="5476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Pancreas</a:t>
            </a:r>
          </a:p>
        </p:txBody>
      </p:sp>
      <p:sp>
        <p:nvSpPr>
          <p:cNvPr id="11322" name="Text Box 171"/>
          <p:cNvSpPr txBox="1">
            <a:spLocks noChangeArrowheads="1"/>
          </p:cNvSpPr>
          <p:nvPr/>
        </p:nvSpPr>
        <p:spPr bwMode="auto">
          <a:xfrm>
            <a:off x="2089150" y="3454400"/>
            <a:ext cx="8128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Small intestine</a:t>
            </a:r>
          </a:p>
        </p:txBody>
      </p:sp>
      <p:sp>
        <p:nvSpPr>
          <p:cNvPr id="11323" name="Text Box 172"/>
          <p:cNvSpPr txBox="1">
            <a:spLocks noChangeArrowheads="1"/>
          </p:cNvSpPr>
          <p:nvPr/>
        </p:nvSpPr>
        <p:spPr bwMode="auto">
          <a:xfrm>
            <a:off x="2317750" y="3651250"/>
            <a:ext cx="3794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Colon</a:t>
            </a:r>
          </a:p>
        </p:txBody>
      </p:sp>
      <p:sp>
        <p:nvSpPr>
          <p:cNvPr id="11324" name="Text Box 173"/>
          <p:cNvSpPr txBox="1">
            <a:spLocks noChangeArrowheads="1"/>
          </p:cNvSpPr>
          <p:nvPr/>
        </p:nvSpPr>
        <p:spPr bwMode="auto">
          <a:xfrm>
            <a:off x="2286000" y="3790950"/>
            <a:ext cx="460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b="1"/>
              <a:t>Urinary</a:t>
            </a:r>
          </a:p>
          <a:p>
            <a:pPr eaLnBrk="1" hangingPunct="1"/>
            <a:r>
              <a:rPr lang="en-US" altLang="en-US" sz="800" b="1"/>
              <a:t>bladder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Fig. 16.6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701675" y="14446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262313" y="6596063"/>
            <a:ext cx="2619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/>
              <a:t>c: ©Ed Reschke</a:t>
            </a:r>
            <a:endParaRPr lang="en-US" altLang="en-US" sz="800"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3317" name="Picture 184" descr="\\172.16.3.215\data4\Graphics\Powerpoint\MH_DCM\MH_DCM-TEXTEDIT PROJECTS\SALADIN 7e\Processed files\chapt16\chapt16_textedit\jpg\sal03717_16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331788"/>
            <a:ext cx="633095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88"/>
          <p:cNvSpPr>
            <a:spLocks noChangeArrowheads="1"/>
          </p:cNvSpPr>
          <p:nvPr/>
        </p:nvSpPr>
        <p:spPr bwMode="auto">
          <a:xfrm>
            <a:off x="3186113" y="2355850"/>
            <a:ext cx="127000" cy="127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9" name="Rectangle 189"/>
          <p:cNvSpPr>
            <a:spLocks noChangeArrowheads="1"/>
          </p:cNvSpPr>
          <p:nvPr/>
        </p:nvSpPr>
        <p:spPr bwMode="auto">
          <a:xfrm>
            <a:off x="6492875" y="2995613"/>
            <a:ext cx="122238" cy="127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0" name="Rectangle 190"/>
          <p:cNvSpPr>
            <a:spLocks noChangeArrowheads="1"/>
          </p:cNvSpPr>
          <p:nvPr/>
        </p:nvSpPr>
        <p:spPr bwMode="auto">
          <a:xfrm>
            <a:off x="2924175" y="2020888"/>
            <a:ext cx="123825" cy="123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21" name="Freeform 196"/>
          <p:cNvSpPr>
            <a:spLocks/>
          </p:cNvSpPr>
          <p:nvPr/>
        </p:nvSpPr>
        <p:spPr bwMode="auto">
          <a:xfrm>
            <a:off x="1497013" y="995363"/>
            <a:ext cx="827087" cy="190500"/>
          </a:xfrm>
          <a:custGeom>
            <a:avLst/>
            <a:gdLst>
              <a:gd name="T0" fmla="*/ 2147483647 w 521"/>
              <a:gd name="T1" fmla="*/ 2147483647 h 120"/>
              <a:gd name="T2" fmla="*/ 2147483647 w 521"/>
              <a:gd name="T3" fmla="*/ 0 h 120"/>
              <a:gd name="T4" fmla="*/ 0 w 521"/>
              <a:gd name="T5" fmla="*/ 0 h 120"/>
              <a:gd name="T6" fmla="*/ 0 60000 65536"/>
              <a:gd name="T7" fmla="*/ 0 60000 65536"/>
              <a:gd name="T8" fmla="*/ 0 60000 65536"/>
              <a:gd name="T9" fmla="*/ 0 w 521"/>
              <a:gd name="T10" fmla="*/ 0 h 120"/>
              <a:gd name="T11" fmla="*/ 521 w 521"/>
              <a:gd name="T12" fmla="*/ 120 h 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1" h="120">
                <a:moveTo>
                  <a:pt x="521" y="120"/>
                </a:moveTo>
                <a:lnTo>
                  <a:pt x="281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97"/>
          <p:cNvSpPr>
            <a:spLocks noChangeShapeType="1"/>
          </p:cNvSpPr>
          <p:nvPr/>
        </p:nvSpPr>
        <p:spPr bwMode="auto">
          <a:xfrm flipH="1">
            <a:off x="1539875" y="1339850"/>
            <a:ext cx="31591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98"/>
          <p:cNvSpPr>
            <a:spLocks noChangeShapeType="1"/>
          </p:cNvSpPr>
          <p:nvPr/>
        </p:nvSpPr>
        <p:spPr bwMode="auto">
          <a:xfrm flipH="1">
            <a:off x="1295400" y="703263"/>
            <a:ext cx="10128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99"/>
          <p:cNvSpPr>
            <a:spLocks noChangeShapeType="1"/>
          </p:cNvSpPr>
          <p:nvPr/>
        </p:nvSpPr>
        <p:spPr bwMode="auto">
          <a:xfrm flipH="1" flipV="1">
            <a:off x="1946275" y="3065463"/>
            <a:ext cx="422275" cy="247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200"/>
          <p:cNvSpPr>
            <a:spLocks/>
          </p:cNvSpPr>
          <p:nvPr/>
        </p:nvSpPr>
        <p:spPr bwMode="auto">
          <a:xfrm>
            <a:off x="1352550" y="3062288"/>
            <a:ext cx="1031875" cy="153987"/>
          </a:xfrm>
          <a:custGeom>
            <a:avLst/>
            <a:gdLst>
              <a:gd name="T0" fmla="*/ 0 w 650"/>
              <a:gd name="T1" fmla="*/ 0 h 97"/>
              <a:gd name="T2" fmla="*/ 2147483647 w 650"/>
              <a:gd name="T3" fmla="*/ 0 h 97"/>
              <a:gd name="T4" fmla="*/ 2147483647 w 650"/>
              <a:gd name="T5" fmla="*/ 2147483647 h 97"/>
              <a:gd name="T6" fmla="*/ 0 60000 65536"/>
              <a:gd name="T7" fmla="*/ 0 60000 65536"/>
              <a:gd name="T8" fmla="*/ 0 60000 65536"/>
              <a:gd name="T9" fmla="*/ 0 w 650"/>
              <a:gd name="T10" fmla="*/ 0 h 97"/>
              <a:gd name="T11" fmla="*/ 650 w 650"/>
              <a:gd name="T12" fmla="*/ 97 h 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0" h="97">
                <a:moveTo>
                  <a:pt x="0" y="0"/>
                </a:moveTo>
                <a:lnTo>
                  <a:pt x="475" y="0"/>
                </a:lnTo>
                <a:lnTo>
                  <a:pt x="650" y="9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201"/>
          <p:cNvSpPr>
            <a:spLocks noChangeShapeType="1"/>
          </p:cNvSpPr>
          <p:nvPr/>
        </p:nvSpPr>
        <p:spPr bwMode="auto">
          <a:xfrm flipH="1" flipV="1">
            <a:off x="2124075" y="1897063"/>
            <a:ext cx="171450" cy="106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202"/>
          <p:cNvSpPr>
            <a:spLocks/>
          </p:cNvSpPr>
          <p:nvPr/>
        </p:nvSpPr>
        <p:spPr bwMode="auto">
          <a:xfrm>
            <a:off x="1189038" y="1897063"/>
            <a:ext cx="1203325" cy="60325"/>
          </a:xfrm>
          <a:custGeom>
            <a:avLst/>
            <a:gdLst>
              <a:gd name="T0" fmla="*/ 2147483647 w 758"/>
              <a:gd name="T1" fmla="*/ 2147483647 h 38"/>
              <a:gd name="T2" fmla="*/ 2147483647 w 758"/>
              <a:gd name="T3" fmla="*/ 0 h 38"/>
              <a:gd name="T4" fmla="*/ 0 w 758"/>
              <a:gd name="T5" fmla="*/ 0 h 38"/>
              <a:gd name="T6" fmla="*/ 0 60000 65536"/>
              <a:gd name="T7" fmla="*/ 0 60000 65536"/>
              <a:gd name="T8" fmla="*/ 0 60000 65536"/>
              <a:gd name="T9" fmla="*/ 0 w 758"/>
              <a:gd name="T10" fmla="*/ 0 h 38"/>
              <a:gd name="T11" fmla="*/ 758 w 758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8" h="38">
                <a:moveTo>
                  <a:pt x="758" y="38"/>
                </a:moveTo>
                <a:lnTo>
                  <a:pt x="68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203"/>
          <p:cNvSpPr>
            <a:spLocks noChangeShapeType="1"/>
          </p:cNvSpPr>
          <p:nvPr/>
        </p:nvSpPr>
        <p:spPr bwMode="auto">
          <a:xfrm>
            <a:off x="1179513" y="2292350"/>
            <a:ext cx="70326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04"/>
          <p:cNvSpPr>
            <a:spLocks/>
          </p:cNvSpPr>
          <p:nvPr/>
        </p:nvSpPr>
        <p:spPr bwMode="auto">
          <a:xfrm>
            <a:off x="6678613" y="2660650"/>
            <a:ext cx="1173162" cy="114300"/>
          </a:xfrm>
          <a:custGeom>
            <a:avLst/>
            <a:gdLst>
              <a:gd name="T0" fmla="*/ 0 w 739"/>
              <a:gd name="T1" fmla="*/ 2147483647 h 72"/>
              <a:gd name="T2" fmla="*/ 2147483647 w 739"/>
              <a:gd name="T3" fmla="*/ 0 h 72"/>
              <a:gd name="T4" fmla="*/ 2147483647 w 739"/>
              <a:gd name="T5" fmla="*/ 0 h 72"/>
              <a:gd name="T6" fmla="*/ 0 60000 65536"/>
              <a:gd name="T7" fmla="*/ 0 60000 65536"/>
              <a:gd name="T8" fmla="*/ 0 60000 65536"/>
              <a:gd name="T9" fmla="*/ 0 w 739"/>
              <a:gd name="T10" fmla="*/ 0 h 72"/>
              <a:gd name="T11" fmla="*/ 739 w 739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9" h="72">
                <a:moveTo>
                  <a:pt x="0" y="72"/>
                </a:moveTo>
                <a:lnTo>
                  <a:pt x="234" y="0"/>
                </a:lnTo>
                <a:lnTo>
                  <a:pt x="739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205"/>
          <p:cNvSpPr>
            <a:spLocks noChangeShapeType="1"/>
          </p:cNvSpPr>
          <p:nvPr/>
        </p:nvSpPr>
        <p:spPr bwMode="auto">
          <a:xfrm flipH="1">
            <a:off x="6705600" y="2660650"/>
            <a:ext cx="3444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Line 206"/>
          <p:cNvSpPr>
            <a:spLocks noChangeShapeType="1"/>
          </p:cNvSpPr>
          <p:nvPr/>
        </p:nvSpPr>
        <p:spPr bwMode="auto">
          <a:xfrm>
            <a:off x="6399213" y="1795463"/>
            <a:ext cx="145256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Line 207"/>
          <p:cNvSpPr>
            <a:spLocks noChangeShapeType="1"/>
          </p:cNvSpPr>
          <p:nvPr/>
        </p:nvSpPr>
        <p:spPr bwMode="auto">
          <a:xfrm flipV="1">
            <a:off x="6413500" y="1795463"/>
            <a:ext cx="588963" cy="349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Line 208"/>
          <p:cNvSpPr>
            <a:spLocks noChangeShapeType="1"/>
          </p:cNvSpPr>
          <p:nvPr/>
        </p:nvSpPr>
        <p:spPr bwMode="auto">
          <a:xfrm>
            <a:off x="7439025" y="2124075"/>
            <a:ext cx="4127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Line 209"/>
          <p:cNvSpPr>
            <a:spLocks noChangeShapeType="1"/>
          </p:cNvSpPr>
          <p:nvPr/>
        </p:nvSpPr>
        <p:spPr bwMode="auto">
          <a:xfrm flipV="1">
            <a:off x="7532688" y="2124075"/>
            <a:ext cx="87312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Freeform 210"/>
          <p:cNvSpPr>
            <a:spLocks/>
          </p:cNvSpPr>
          <p:nvPr/>
        </p:nvSpPr>
        <p:spPr bwMode="auto">
          <a:xfrm>
            <a:off x="6911975" y="4316413"/>
            <a:ext cx="939800" cy="147637"/>
          </a:xfrm>
          <a:custGeom>
            <a:avLst/>
            <a:gdLst>
              <a:gd name="T0" fmla="*/ 2147483647 w 592"/>
              <a:gd name="T1" fmla="*/ 0 h 93"/>
              <a:gd name="T2" fmla="*/ 2147483647 w 592"/>
              <a:gd name="T3" fmla="*/ 0 h 93"/>
              <a:gd name="T4" fmla="*/ 0 w 592"/>
              <a:gd name="T5" fmla="*/ 2147483647 h 93"/>
              <a:gd name="T6" fmla="*/ 0 60000 65536"/>
              <a:gd name="T7" fmla="*/ 0 60000 65536"/>
              <a:gd name="T8" fmla="*/ 0 60000 65536"/>
              <a:gd name="T9" fmla="*/ 0 w 592"/>
              <a:gd name="T10" fmla="*/ 0 h 93"/>
              <a:gd name="T11" fmla="*/ 592 w 592"/>
              <a:gd name="T12" fmla="*/ 93 h 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93">
                <a:moveTo>
                  <a:pt x="592" y="0"/>
                </a:moveTo>
                <a:lnTo>
                  <a:pt x="406" y="0"/>
                </a:lnTo>
                <a:lnTo>
                  <a:pt x="0" y="9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Line 211"/>
          <p:cNvSpPr>
            <a:spLocks noChangeShapeType="1"/>
          </p:cNvSpPr>
          <p:nvPr/>
        </p:nvSpPr>
        <p:spPr bwMode="auto">
          <a:xfrm flipH="1">
            <a:off x="6745288" y="4687888"/>
            <a:ext cx="11064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7" name="Freeform 212"/>
          <p:cNvSpPr>
            <a:spLocks/>
          </p:cNvSpPr>
          <p:nvPr/>
        </p:nvSpPr>
        <p:spPr bwMode="auto">
          <a:xfrm>
            <a:off x="7408863" y="5218113"/>
            <a:ext cx="442912" cy="274637"/>
          </a:xfrm>
          <a:custGeom>
            <a:avLst/>
            <a:gdLst>
              <a:gd name="T0" fmla="*/ 2147483647 w 279"/>
              <a:gd name="T1" fmla="*/ 2147483647 h 173"/>
              <a:gd name="T2" fmla="*/ 2147483647 w 279"/>
              <a:gd name="T3" fmla="*/ 2147483647 h 173"/>
              <a:gd name="T4" fmla="*/ 0 w 279"/>
              <a:gd name="T5" fmla="*/ 0 h 173"/>
              <a:gd name="T6" fmla="*/ 0 60000 65536"/>
              <a:gd name="T7" fmla="*/ 0 60000 65536"/>
              <a:gd name="T8" fmla="*/ 0 60000 65536"/>
              <a:gd name="T9" fmla="*/ 0 w 279"/>
              <a:gd name="T10" fmla="*/ 0 h 173"/>
              <a:gd name="T11" fmla="*/ 279 w 279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9" h="173">
                <a:moveTo>
                  <a:pt x="279" y="173"/>
                </a:moveTo>
                <a:lnTo>
                  <a:pt x="114" y="173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8" name="Line 213"/>
          <p:cNvSpPr>
            <a:spLocks noChangeShapeType="1"/>
          </p:cNvSpPr>
          <p:nvPr/>
        </p:nvSpPr>
        <p:spPr bwMode="auto">
          <a:xfrm flipH="1">
            <a:off x="7469188" y="5897563"/>
            <a:ext cx="3825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9" name="Line 214"/>
          <p:cNvSpPr>
            <a:spLocks noChangeShapeType="1"/>
          </p:cNvSpPr>
          <p:nvPr/>
        </p:nvSpPr>
        <p:spPr bwMode="auto">
          <a:xfrm flipH="1" flipV="1">
            <a:off x="7466013" y="5113338"/>
            <a:ext cx="123825" cy="379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0" name="Line 215"/>
          <p:cNvSpPr>
            <a:spLocks noChangeShapeType="1"/>
          </p:cNvSpPr>
          <p:nvPr/>
        </p:nvSpPr>
        <p:spPr bwMode="auto">
          <a:xfrm>
            <a:off x="4789488" y="5486400"/>
            <a:ext cx="777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1" name="Freeform 216"/>
          <p:cNvSpPr>
            <a:spLocks/>
          </p:cNvSpPr>
          <p:nvPr/>
        </p:nvSpPr>
        <p:spPr bwMode="auto">
          <a:xfrm>
            <a:off x="4951413" y="4419600"/>
            <a:ext cx="771525" cy="298450"/>
          </a:xfrm>
          <a:custGeom>
            <a:avLst/>
            <a:gdLst>
              <a:gd name="T0" fmla="*/ 0 w 486"/>
              <a:gd name="T1" fmla="*/ 0 h 188"/>
              <a:gd name="T2" fmla="*/ 2147483647 w 486"/>
              <a:gd name="T3" fmla="*/ 0 h 188"/>
              <a:gd name="T4" fmla="*/ 2147483647 w 486"/>
              <a:gd name="T5" fmla="*/ 2147483647 h 188"/>
              <a:gd name="T6" fmla="*/ 0 60000 65536"/>
              <a:gd name="T7" fmla="*/ 0 60000 65536"/>
              <a:gd name="T8" fmla="*/ 0 60000 65536"/>
              <a:gd name="T9" fmla="*/ 0 w 486"/>
              <a:gd name="T10" fmla="*/ 0 h 188"/>
              <a:gd name="T11" fmla="*/ 486 w 486"/>
              <a:gd name="T12" fmla="*/ 188 h 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6" h="188">
                <a:moveTo>
                  <a:pt x="0" y="0"/>
                </a:moveTo>
                <a:lnTo>
                  <a:pt x="258" y="0"/>
                </a:lnTo>
                <a:lnTo>
                  <a:pt x="486" y="18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2" name="Line 217"/>
          <p:cNvSpPr>
            <a:spLocks noChangeShapeType="1"/>
          </p:cNvSpPr>
          <p:nvPr/>
        </p:nvSpPr>
        <p:spPr bwMode="auto">
          <a:xfrm>
            <a:off x="5360988" y="4419600"/>
            <a:ext cx="395287" cy="250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3" name="Freeform 218"/>
          <p:cNvSpPr>
            <a:spLocks/>
          </p:cNvSpPr>
          <p:nvPr/>
        </p:nvSpPr>
        <p:spPr bwMode="auto">
          <a:xfrm>
            <a:off x="4945063" y="4751388"/>
            <a:ext cx="730250" cy="368300"/>
          </a:xfrm>
          <a:custGeom>
            <a:avLst/>
            <a:gdLst>
              <a:gd name="T0" fmla="*/ 0 w 460"/>
              <a:gd name="T1" fmla="*/ 0 h 232"/>
              <a:gd name="T2" fmla="*/ 2147483647 w 460"/>
              <a:gd name="T3" fmla="*/ 0 h 232"/>
              <a:gd name="T4" fmla="*/ 2147483647 w 460"/>
              <a:gd name="T5" fmla="*/ 2147483647 h 232"/>
              <a:gd name="T6" fmla="*/ 0 60000 65536"/>
              <a:gd name="T7" fmla="*/ 0 60000 65536"/>
              <a:gd name="T8" fmla="*/ 0 60000 65536"/>
              <a:gd name="T9" fmla="*/ 0 w 460"/>
              <a:gd name="T10" fmla="*/ 0 h 232"/>
              <a:gd name="T11" fmla="*/ 460 w 460"/>
              <a:gd name="T12" fmla="*/ 232 h 2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0" h="232">
                <a:moveTo>
                  <a:pt x="0" y="0"/>
                </a:moveTo>
                <a:lnTo>
                  <a:pt x="184" y="0"/>
                </a:lnTo>
                <a:lnTo>
                  <a:pt x="460" y="23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4" name="Line 219"/>
          <p:cNvSpPr>
            <a:spLocks noChangeShapeType="1"/>
          </p:cNvSpPr>
          <p:nvPr/>
        </p:nvSpPr>
        <p:spPr bwMode="auto">
          <a:xfrm>
            <a:off x="5237163" y="4751388"/>
            <a:ext cx="96837" cy="187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5" name="Freeform 220"/>
          <p:cNvSpPr>
            <a:spLocks/>
          </p:cNvSpPr>
          <p:nvPr/>
        </p:nvSpPr>
        <p:spPr bwMode="auto">
          <a:xfrm>
            <a:off x="7669213" y="4959350"/>
            <a:ext cx="77787" cy="334963"/>
          </a:xfrm>
          <a:custGeom>
            <a:avLst/>
            <a:gdLst>
              <a:gd name="T0" fmla="*/ 0 w 49"/>
              <a:gd name="T1" fmla="*/ 2147483647 h 211"/>
              <a:gd name="T2" fmla="*/ 2147483647 w 49"/>
              <a:gd name="T3" fmla="*/ 2147483647 h 211"/>
              <a:gd name="T4" fmla="*/ 2147483647 w 49"/>
              <a:gd name="T5" fmla="*/ 0 h 211"/>
              <a:gd name="T6" fmla="*/ 0 w 49"/>
              <a:gd name="T7" fmla="*/ 0 h 211"/>
              <a:gd name="T8" fmla="*/ 0 60000 65536"/>
              <a:gd name="T9" fmla="*/ 0 60000 65536"/>
              <a:gd name="T10" fmla="*/ 0 60000 65536"/>
              <a:gd name="T11" fmla="*/ 0 60000 65536"/>
              <a:gd name="T12" fmla="*/ 0 w 49"/>
              <a:gd name="T13" fmla="*/ 0 h 211"/>
              <a:gd name="T14" fmla="*/ 49 w 49"/>
              <a:gd name="T15" fmla="*/ 211 h 2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" h="211">
                <a:moveTo>
                  <a:pt x="0" y="211"/>
                </a:moveTo>
                <a:lnTo>
                  <a:pt x="49" y="211"/>
                </a:lnTo>
                <a:lnTo>
                  <a:pt x="49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6" name="Line 221"/>
          <p:cNvSpPr>
            <a:spLocks noChangeShapeType="1"/>
          </p:cNvSpPr>
          <p:nvPr/>
        </p:nvSpPr>
        <p:spPr bwMode="auto">
          <a:xfrm flipV="1">
            <a:off x="7747000" y="5124450"/>
            <a:ext cx="10318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7" name="Line 222"/>
          <p:cNvSpPr>
            <a:spLocks noChangeShapeType="1"/>
          </p:cNvSpPr>
          <p:nvPr/>
        </p:nvSpPr>
        <p:spPr bwMode="auto">
          <a:xfrm>
            <a:off x="1690688" y="2298700"/>
            <a:ext cx="177800" cy="127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8" name="TextBox 357"/>
          <p:cNvSpPr txBox="1">
            <a:spLocks noChangeArrowheads="1"/>
          </p:cNvSpPr>
          <p:nvPr/>
        </p:nvSpPr>
        <p:spPr bwMode="auto">
          <a:xfrm>
            <a:off x="701675" y="638175"/>
            <a:ext cx="6175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Epiglottis</a:t>
            </a:r>
          </a:p>
        </p:txBody>
      </p:sp>
      <p:sp>
        <p:nvSpPr>
          <p:cNvPr id="13349" name="TextBox 358"/>
          <p:cNvSpPr txBox="1">
            <a:spLocks noChangeArrowheads="1"/>
          </p:cNvSpPr>
          <p:nvPr/>
        </p:nvSpPr>
        <p:spPr bwMode="auto">
          <a:xfrm>
            <a:off x="701675" y="930275"/>
            <a:ext cx="8429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Lingual tonsil</a:t>
            </a:r>
          </a:p>
        </p:txBody>
      </p:sp>
      <p:sp>
        <p:nvSpPr>
          <p:cNvPr id="13350" name="TextBox 359"/>
          <p:cNvSpPr txBox="1">
            <a:spLocks noChangeArrowheads="1"/>
          </p:cNvSpPr>
          <p:nvPr/>
        </p:nvSpPr>
        <p:spPr bwMode="auto">
          <a:xfrm>
            <a:off x="701675" y="1282700"/>
            <a:ext cx="8747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Palatine tonsil</a:t>
            </a:r>
          </a:p>
        </p:txBody>
      </p:sp>
      <p:sp>
        <p:nvSpPr>
          <p:cNvPr id="13351" name="TextBox 360"/>
          <p:cNvSpPr txBox="1">
            <a:spLocks noChangeArrowheads="1"/>
          </p:cNvSpPr>
          <p:nvPr/>
        </p:nvSpPr>
        <p:spPr bwMode="auto">
          <a:xfrm>
            <a:off x="701675" y="1803400"/>
            <a:ext cx="5175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Vallate</a:t>
            </a:r>
          </a:p>
          <a:p>
            <a:pPr eaLnBrk="1" hangingPunct="1"/>
            <a:r>
              <a:rPr lang="en-US" altLang="en-US" sz="900" b="1"/>
              <a:t>papillae</a:t>
            </a:r>
          </a:p>
        </p:txBody>
      </p:sp>
      <p:sp>
        <p:nvSpPr>
          <p:cNvPr id="13352" name="TextBox 361"/>
          <p:cNvSpPr txBox="1">
            <a:spLocks noChangeArrowheads="1"/>
          </p:cNvSpPr>
          <p:nvPr/>
        </p:nvSpPr>
        <p:spPr bwMode="auto">
          <a:xfrm>
            <a:off x="701675" y="2209800"/>
            <a:ext cx="522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Foliate</a:t>
            </a:r>
          </a:p>
          <a:p>
            <a:pPr eaLnBrk="1" hangingPunct="1"/>
            <a:r>
              <a:rPr lang="en-US" altLang="en-US" sz="900" b="1"/>
              <a:t>papillae</a:t>
            </a:r>
          </a:p>
        </p:txBody>
      </p:sp>
      <p:sp>
        <p:nvSpPr>
          <p:cNvPr id="13353" name="TextBox 362"/>
          <p:cNvSpPr txBox="1">
            <a:spLocks noChangeArrowheads="1"/>
          </p:cNvSpPr>
          <p:nvPr/>
        </p:nvSpPr>
        <p:spPr bwMode="auto">
          <a:xfrm>
            <a:off x="701675" y="2984500"/>
            <a:ext cx="663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Fungiform</a:t>
            </a:r>
          </a:p>
          <a:p>
            <a:pPr eaLnBrk="1" hangingPunct="1"/>
            <a:r>
              <a:rPr lang="en-US" altLang="en-US" sz="900" b="1"/>
              <a:t>papillae</a:t>
            </a:r>
          </a:p>
        </p:txBody>
      </p:sp>
      <p:sp>
        <p:nvSpPr>
          <p:cNvPr id="13354" name="TextBox 363"/>
          <p:cNvSpPr txBox="1">
            <a:spLocks noChangeArrowheads="1"/>
          </p:cNvSpPr>
          <p:nvPr/>
        </p:nvSpPr>
        <p:spPr bwMode="auto">
          <a:xfrm>
            <a:off x="701675" y="3556000"/>
            <a:ext cx="676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(a) Tongue</a:t>
            </a:r>
          </a:p>
        </p:txBody>
      </p:sp>
      <p:sp>
        <p:nvSpPr>
          <p:cNvPr id="13355" name="TextBox 364"/>
          <p:cNvSpPr txBox="1">
            <a:spLocks noChangeArrowheads="1"/>
          </p:cNvSpPr>
          <p:nvPr/>
        </p:nvSpPr>
        <p:spPr bwMode="auto">
          <a:xfrm>
            <a:off x="701675" y="4064000"/>
            <a:ext cx="463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Foliate</a:t>
            </a:r>
          </a:p>
          <a:p>
            <a:pPr eaLnBrk="1" hangingPunct="1"/>
            <a:r>
              <a:rPr lang="en-US" altLang="en-US" sz="900" b="1"/>
              <a:t>papilla</a:t>
            </a:r>
          </a:p>
        </p:txBody>
      </p:sp>
      <p:sp>
        <p:nvSpPr>
          <p:cNvPr id="13356" name="TextBox 365"/>
          <p:cNvSpPr txBox="1">
            <a:spLocks noChangeArrowheads="1"/>
          </p:cNvSpPr>
          <p:nvPr/>
        </p:nvSpPr>
        <p:spPr bwMode="auto">
          <a:xfrm>
            <a:off x="7899400" y="1727200"/>
            <a:ext cx="522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Vallate</a:t>
            </a:r>
          </a:p>
          <a:p>
            <a:pPr eaLnBrk="1" hangingPunct="1"/>
            <a:r>
              <a:rPr lang="en-US" altLang="en-US" sz="900" b="1"/>
              <a:t>papillae</a:t>
            </a:r>
          </a:p>
        </p:txBody>
      </p:sp>
      <p:sp>
        <p:nvSpPr>
          <p:cNvPr id="13357" name="TextBox 366"/>
          <p:cNvSpPr txBox="1">
            <a:spLocks noChangeArrowheads="1"/>
          </p:cNvSpPr>
          <p:nvPr/>
        </p:nvSpPr>
        <p:spPr bwMode="auto">
          <a:xfrm>
            <a:off x="7899400" y="2057400"/>
            <a:ext cx="522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Filiform</a:t>
            </a:r>
          </a:p>
          <a:p>
            <a:pPr eaLnBrk="1" hangingPunct="1"/>
            <a:r>
              <a:rPr lang="en-US" altLang="en-US" sz="900" b="1"/>
              <a:t>papillae</a:t>
            </a:r>
          </a:p>
        </p:txBody>
      </p:sp>
      <p:sp>
        <p:nvSpPr>
          <p:cNvPr id="13358" name="TextBox 367"/>
          <p:cNvSpPr txBox="1">
            <a:spLocks noChangeArrowheads="1"/>
          </p:cNvSpPr>
          <p:nvPr/>
        </p:nvSpPr>
        <p:spPr bwMode="auto">
          <a:xfrm>
            <a:off x="7899400" y="2603500"/>
            <a:ext cx="393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Taste</a:t>
            </a:r>
          </a:p>
          <a:p>
            <a:pPr eaLnBrk="1" hangingPunct="1"/>
            <a:r>
              <a:rPr lang="en-US" altLang="en-US" sz="900" b="1"/>
              <a:t>buds</a:t>
            </a:r>
          </a:p>
        </p:txBody>
      </p:sp>
      <p:sp>
        <p:nvSpPr>
          <p:cNvPr id="13359" name="TextBox 368"/>
          <p:cNvSpPr txBox="1">
            <a:spLocks noChangeArrowheads="1"/>
          </p:cNvSpPr>
          <p:nvPr/>
        </p:nvSpPr>
        <p:spPr bwMode="auto">
          <a:xfrm>
            <a:off x="7874000" y="4254500"/>
            <a:ext cx="708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Supporting</a:t>
            </a:r>
          </a:p>
          <a:p>
            <a:pPr eaLnBrk="1" hangingPunct="1"/>
            <a:r>
              <a:rPr lang="en-US" altLang="en-US" sz="900" b="1"/>
              <a:t>cell</a:t>
            </a:r>
          </a:p>
        </p:txBody>
      </p:sp>
      <p:sp>
        <p:nvSpPr>
          <p:cNvPr id="13360" name="TextBox 369"/>
          <p:cNvSpPr txBox="1">
            <a:spLocks noChangeArrowheads="1"/>
          </p:cNvSpPr>
          <p:nvPr/>
        </p:nvSpPr>
        <p:spPr bwMode="auto">
          <a:xfrm>
            <a:off x="7899400" y="4622800"/>
            <a:ext cx="393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Taste</a:t>
            </a:r>
          </a:p>
          <a:p>
            <a:pPr eaLnBrk="1" hangingPunct="1"/>
            <a:r>
              <a:rPr lang="en-US" altLang="en-US" sz="900" b="1"/>
              <a:t>cell</a:t>
            </a:r>
          </a:p>
        </p:txBody>
      </p:sp>
      <p:sp>
        <p:nvSpPr>
          <p:cNvPr id="13361" name="TextBox 370"/>
          <p:cNvSpPr txBox="1">
            <a:spLocks noChangeArrowheads="1"/>
          </p:cNvSpPr>
          <p:nvPr/>
        </p:nvSpPr>
        <p:spPr bwMode="auto">
          <a:xfrm>
            <a:off x="7899400" y="5054600"/>
            <a:ext cx="393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Taste</a:t>
            </a:r>
          </a:p>
          <a:p>
            <a:pPr eaLnBrk="1" hangingPunct="1"/>
            <a:r>
              <a:rPr lang="en-US" altLang="en-US" sz="900" b="1"/>
              <a:t>pore</a:t>
            </a:r>
          </a:p>
        </p:txBody>
      </p:sp>
      <p:sp>
        <p:nvSpPr>
          <p:cNvPr id="13362" name="TextBox 371"/>
          <p:cNvSpPr txBox="1">
            <a:spLocks noChangeArrowheads="1"/>
          </p:cNvSpPr>
          <p:nvPr/>
        </p:nvSpPr>
        <p:spPr bwMode="auto">
          <a:xfrm>
            <a:off x="7899400" y="5422900"/>
            <a:ext cx="393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Taste</a:t>
            </a:r>
          </a:p>
          <a:p>
            <a:pPr eaLnBrk="1" hangingPunct="1"/>
            <a:r>
              <a:rPr lang="en-US" altLang="en-US" sz="900" b="1"/>
              <a:t>hairs</a:t>
            </a:r>
          </a:p>
        </p:txBody>
      </p:sp>
      <p:sp>
        <p:nvSpPr>
          <p:cNvPr id="13363" name="TextBox 372"/>
          <p:cNvSpPr txBox="1">
            <a:spLocks noChangeArrowheads="1"/>
          </p:cNvSpPr>
          <p:nvPr/>
        </p:nvSpPr>
        <p:spPr bwMode="auto">
          <a:xfrm>
            <a:off x="7899400" y="5842000"/>
            <a:ext cx="669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Tongue</a:t>
            </a:r>
          </a:p>
          <a:p>
            <a:pPr eaLnBrk="1" hangingPunct="1"/>
            <a:r>
              <a:rPr lang="en-US" altLang="en-US" sz="900" b="1"/>
              <a:t>epithelium</a:t>
            </a:r>
          </a:p>
        </p:txBody>
      </p:sp>
      <p:sp>
        <p:nvSpPr>
          <p:cNvPr id="13364" name="TextBox 373"/>
          <p:cNvSpPr txBox="1">
            <a:spLocks noChangeArrowheads="1"/>
          </p:cNvSpPr>
          <p:nvPr/>
        </p:nvSpPr>
        <p:spPr bwMode="auto">
          <a:xfrm>
            <a:off x="4673600" y="3556000"/>
            <a:ext cx="1104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(b) Vallate papillae</a:t>
            </a:r>
          </a:p>
        </p:txBody>
      </p:sp>
      <p:sp>
        <p:nvSpPr>
          <p:cNvPr id="13365" name="TextBox 374"/>
          <p:cNvSpPr txBox="1">
            <a:spLocks noChangeArrowheads="1"/>
          </p:cNvSpPr>
          <p:nvPr/>
        </p:nvSpPr>
        <p:spPr bwMode="auto">
          <a:xfrm>
            <a:off x="701675" y="5067300"/>
            <a:ext cx="6762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Taste pore</a:t>
            </a:r>
          </a:p>
        </p:txBody>
      </p:sp>
      <p:sp>
        <p:nvSpPr>
          <p:cNvPr id="13366" name="TextBox 375"/>
          <p:cNvSpPr txBox="1">
            <a:spLocks noChangeArrowheads="1"/>
          </p:cNvSpPr>
          <p:nvPr/>
        </p:nvSpPr>
        <p:spPr bwMode="auto">
          <a:xfrm>
            <a:off x="701675" y="5376863"/>
            <a:ext cx="6318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Taste bud</a:t>
            </a:r>
          </a:p>
        </p:txBody>
      </p:sp>
      <p:sp>
        <p:nvSpPr>
          <p:cNvPr id="13367" name="TextBox 376"/>
          <p:cNvSpPr txBox="1">
            <a:spLocks noChangeArrowheads="1"/>
          </p:cNvSpPr>
          <p:nvPr/>
        </p:nvSpPr>
        <p:spPr bwMode="auto">
          <a:xfrm>
            <a:off x="701675" y="6346825"/>
            <a:ext cx="10890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(c) Foliate papillae</a:t>
            </a:r>
          </a:p>
        </p:txBody>
      </p:sp>
      <p:sp>
        <p:nvSpPr>
          <p:cNvPr id="13368" name="TextBox 377"/>
          <p:cNvSpPr txBox="1">
            <a:spLocks noChangeArrowheads="1"/>
          </p:cNvSpPr>
          <p:nvPr/>
        </p:nvSpPr>
        <p:spPr bwMode="auto">
          <a:xfrm>
            <a:off x="4445000" y="4686300"/>
            <a:ext cx="547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Sensory</a:t>
            </a:r>
          </a:p>
          <a:p>
            <a:pPr eaLnBrk="1" hangingPunct="1"/>
            <a:r>
              <a:rPr lang="en-US" altLang="en-US" sz="900" b="1"/>
              <a:t>nerve</a:t>
            </a:r>
          </a:p>
          <a:p>
            <a:pPr eaLnBrk="1" hangingPunct="1"/>
            <a:r>
              <a:rPr lang="en-US" altLang="en-US" sz="900" b="1"/>
              <a:t>fibers</a:t>
            </a:r>
          </a:p>
        </p:txBody>
      </p:sp>
      <p:sp>
        <p:nvSpPr>
          <p:cNvPr id="13369" name="TextBox 378"/>
          <p:cNvSpPr txBox="1">
            <a:spLocks noChangeArrowheads="1"/>
          </p:cNvSpPr>
          <p:nvPr/>
        </p:nvSpPr>
        <p:spPr bwMode="auto">
          <a:xfrm>
            <a:off x="4432300" y="5407025"/>
            <a:ext cx="3968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Basal</a:t>
            </a:r>
          </a:p>
          <a:p>
            <a:pPr eaLnBrk="1" hangingPunct="1"/>
            <a:r>
              <a:rPr lang="en-US" altLang="en-US" sz="900" b="1"/>
              <a:t>cell</a:t>
            </a:r>
          </a:p>
        </p:txBody>
      </p:sp>
      <p:sp>
        <p:nvSpPr>
          <p:cNvPr id="13370" name="TextBox 379"/>
          <p:cNvSpPr txBox="1">
            <a:spLocks noChangeArrowheads="1"/>
          </p:cNvSpPr>
          <p:nvPr/>
        </p:nvSpPr>
        <p:spPr bwMode="auto">
          <a:xfrm>
            <a:off x="4445000" y="4343400"/>
            <a:ext cx="5730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Synaptic</a:t>
            </a:r>
          </a:p>
          <a:p>
            <a:pPr eaLnBrk="1" hangingPunct="1"/>
            <a:r>
              <a:rPr lang="en-US" altLang="en-US" sz="900" b="1"/>
              <a:t>vesicles</a:t>
            </a:r>
          </a:p>
        </p:txBody>
      </p:sp>
      <p:sp>
        <p:nvSpPr>
          <p:cNvPr id="13371" name="TextBox 381"/>
          <p:cNvSpPr txBox="1">
            <a:spLocks noChangeArrowheads="1"/>
          </p:cNvSpPr>
          <p:nvPr/>
        </p:nvSpPr>
        <p:spPr bwMode="auto">
          <a:xfrm>
            <a:off x="3616325" y="6316663"/>
            <a:ext cx="485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100 µm</a:t>
            </a:r>
          </a:p>
        </p:txBody>
      </p:sp>
      <p:sp>
        <p:nvSpPr>
          <p:cNvPr id="13372" name="TextBox 382"/>
          <p:cNvSpPr txBox="1">
            <a:spLocks noChangeArrowheads="1"/>
          </p:cNvSpPr>
          <p:nvPr/>
        </p:nvSpPr>
        <p:spPr bwMode="auto">
          <a:xfrm>
            <a:off x="4460875" y="6337300"/>
            <a:ext cx="8096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b="1"/>
              <a:t>(d) Taste bud</a:t>
            </a:r>
          </a:p>
        </p:txBody>
      </p:sp>
      <p:pic>
        <p:nvPicPr>
          <p:cNvPr id="13373" name="Picture 76" descr="sal03717_16_06_arrow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2409825"/>
            <a:ext cx="4778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4" name="Picture 77" descr="sal03717_16_06_arrow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639888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75" name="Freeform 223"/>
          <p:cNvSpPr>
            <a:spLocks/>
          </p:cNvSpPr>
          <p:nvPr/>
        </p:nvSpPr>
        <p:spPr bwMode="auto">
          <a:xfrm>
            <a:off x="1131888" y="4144963"/>
            <a:ext cx="1792287" cy="84137"/>
          </a:xfrm>
          <a:custGeom>
            <a:avLst/>
            <a:gdLst>
              <a:gd name="T0" fmla="*/ 0 w 1099"/>
              <a:gd name="T1" fmla="*/ 0 h 53"/>
              <a:gd name="T2" fmla="*/ 2147483647 w 1099"/>
              <a:gd name="T3" fmla="*/ 0 h 53"/>
              <a:gd name="T4" fmla="*/ 2147483647 w 1099"/>
              <a:gd name="T5" fmla="*/ 2147483647 h 53"/>
              <a:gd name="T6" fmla="*/ 0 60000 65536"/>
              <a:gd name="T7" fmla="*/ 0 60000 65536"/>
              <a:gd name="T8" fmla="*/ 0 60000 65536"/>
              <a:gd name="T9" fmla="*/ 0 w 1099"/>
              <a:gd name="T10" fmla="*/ 0 h 53"/>
              <a:gd name="T11" fmla="*/ 1099 w 1099"/>
              <a:gd name="T12" fmla="*/ 53 h 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9" h="53">
                <a:moveTo>
                  <a:pt x="0" y="0"/>
                </a:moveTo>
                <a:lnTo>
                  <a:pt x="1099" y="0"/>
                </a:lnTo>
                <a:lnTo>
                  <a:pt x="1099" y="53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6" name="Line 224"/>
          <p:cNvSpPr>
            <a:spLocks noChangeShapeType="1"/>
          </p:cNvSpPr>
          <p:nvPr/>
        </p:nvSpPr>
        <p:spPr bwMode="auto">
          <a:xfrm>
            <a:off x="1309688" y="5143500"/>
            <a:ext cx="97790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7" name="Freeform 225"/>
          <p:cNvSpPr>
            <a:spLocks/>
          </p:cNvSpPr>
          <p:nvPr/>
        </p:nvSpPr>
        <p:spPr bwMode="auto">
          <a:xfrm>
            <a:off x="1263650" y="5364163"/>
            <a:ext cx="1182688" cy="92075"/>
          </a:xfrm>
          <a:custGeom>
            <a:avLst/>
            <a:gdLst>
              <a:gd name="T0" fmla="*/ 0 w 704"/>
              <a:gd name="T1" fmla="*/ 2147483647 h 58"/>
              <a:gd name="T2" fmla="*/ 2147483647 w 704"/>
              <a:gd name="T3" fmla="*/ 2147483647 h 58"/>
              <a:gd name="T4" fmla="*/ 2147483647 w 704"/>
              <a:gd name="T5" fmla="*/ 0 h 58"/>
              <a:gd name="T6" fmla="*/ 0 60000 65536"/>
              <a:gd name="T7" fmla="*/ 0 60000 65536"/>
              <a:gd name="T8" fmla="*/ 0 60000 65536"/>
              <a:gd name="T9" fmla="*/ 0 w 704"/>
              <a:gd name="T10" fmla="*/ 0 h 58"/>
              <a:gd name="T11" fmla="*/ 704 w 704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4" h="58">
                <a:moveTo>
                  <a:pt x="0" y="58"/>
                </a:moveTo>
                <a:lnTo>
                  <a:pt x="704" y="58"/>
                </a:lnTo>
                <a:lnTo>
                  <a:pt x="704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8" name="Freeform 226"/>
          <p:cNvSpPr>
            <a:spLocks/>
          </p:cNvSpPr>
          <p:nvPr/>
        </p:nvSpPr>
        <p:spPr bwMode="auto">
          <a:xfrm>
            <a:off x="2265363" y="4229100"/>
            <a:ext cx="1316037" cy="63500"/>
          </a:xfrm>
          <a:custGeom>
            <a:avLst/>
            <a:gdLst>
              <a:gd name="T0" fmla="*/ 0 w 829"/>
              <a:gd name="T1" fmla="*/ 2147483647 h 40"/>
              <a:gd name="T2" fmla="*/ 0 w 829"/>
              <a:gd name="T3" fmla="*/ 0 h 40"/>
              <a:gd name="T4" fmla="*/ 2147483647 w 829"/>
              <a:gd name="T5" fmla="*/ 0 h 40"/>
              <a:gd name="T6" fmla="*/ 2147483647 w 829"/>
              <a:gd name="T7" fmla="*/ 2147483647 h 40"/>
              <a:gd name="T8" fmla="*/ 0 60000 65536"/>
              <a:gd name="T9" fmla="*/ 0 60000 65536"/>
              <a:gd name="T10" fmla="*/ 0 60000 65536"/>
              <a:gd name="T11" fmla="*/ 0 60000 65536"/>
              <a:gd name="T12" fmla="*/ 0 w 829"/>
              <a:gd name="T13" fmla="*/ 0 h 40"/>
              <a:gd name="T14" fmla="*/ 829 w 829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9" h="40">
                <a:moveTo>
                  <a:pt x="0" y="40"/>
                </a:moveTo>
                <a:lnTo>
                  <a:pt x="0" y="0"/>
                </a:lnTo>
                <a:lnTo>
                  <a:pt x="829" y="0"/>
                </a:lnTo>
                <a:lnTo>
                  <a:pt x="829" y="4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9" name="Freeform 227"/>
          <p:cNvSpPr>
            <a:spLocks/>
          </p:cNvSpPr>
          <p:nvPr/>
        </p:nvSpPr>
        <p:spPr bwMode="auto">
          <a:xfrm>
            <a:off x="2278063" y="5273675"/>
            <a:ext cx="338137" cy="92075"/>
          </a:xfrm>
          <a:custGeom>
            <a:avLst/>
            <a:gdLst>
              <a:gd name="T0" fmla="*/ 2147483647 w 213"/>
              <a:gd name="T1" fmla="*/ 0 h 58"/>
              <a:gd name="T2" fmla="*/ 2147483647 w 213"/>
              <a:gd name="T3" fmla="*/ 2147483647 h 58"/>
              <a:gd name="T4" fmla="*/ 0 w 213"/>
              <a:gd name="T5" fmla="*/ 2147483647 h 58"/>
              <a:gd name="T6" fmla="*/ 0 w 213"/>
              <a:gd name="T7" fmla="*/ 0 h 58"/>
              <a:gd name="T8" fmla="*/ 0 60000 65536"/>
              <a:gd name="T9" fmla="*/ 0 60000 65536"/>
              <a:gd name="T10" fmla="*/ 0 60000 65536"/>
              <a:gd name="T11" fmla="*/ 0 60000 65536"/>
              <a:gd name="T12" fmla="*/ 0 w 213"/>
              <a:gd name="T13" fmla="*/ 0 h 58"/>
              <a:gd name="T14" fmla="*/ 213 w 213"/>
              <a:gd name="T15" fmla="*/ 58 h 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" h="58">
                <a:moveTo>
                  <a:pt x="213" y="0"/>
                </a:moveTo>
                <a:lnTo>
                  <a:pt x="213" y="58"/>
                </a:lnTo>
                <a:lnTo>
                  <a:pt x="0" y="58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0" name="Freeform 223"/>
          <p:cNvSpPr>
            <a:spLocks/>
          </p:cNvSpPr>
          <p:nvPr/>
        </p:nvSpPr>
        <p:spPr bwMode="auto">
          <a:xfrm>
            <a:off x="1131888" y="4144963"/>
            <a:ext cx="1792287" cy="84137"/>
          </a:xfrm>
          <a:custGeom>
            <a:avLst/>
            <a:gdLst>
              <a:gd name="T0" fmla="*/ 0 w 1099"/>
              <a:gd name="T1" fmla="*/ 0 h 53"/>
              <a:gd name="T2" fmla="*/ 2147483647 w 1099"/>
              <a:gd name="T3" fmla="*/ 0 h 53"/>
              <a:gd name="T4" fmla="*/ 2147483647 w 1099"/>
              <a:gd name="T5" fmla="*/ 2147483647 h 53"/>
              <a:gd name="T6" fmla="*/ 0 60000 65536"/>
              <a:gd name="T7" fmla="*/ 0 60000 65536"/>
              <a:gd name="T8" fmla="*/ 0 60000 65536"/>
              <a:gd name="T9" fmla="*/ 0 w 1099"/>
              <a:gd name="T10" fmla="*/ 0 h 53"/>
              <a:gd name="T11" fmla="*/ 1099 w 1099"/>
              <a:gd name="T12" fmla="*/ 53 h 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9" h="53">
                <a:moveTo>
                  <a:pt x="0" y="0"/>
                </a:moveTo>
                <a:lnTo>
                  <a:pt x="1099" y="0"/>
                </a:lnTo>
                <a:lnTo>
                  <a:pt x="1099" y="5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1" name="Line 224"/>
          <p:cNvSpPr>
            <a:spLocks noChangeShapeType="1"/>
          </p:cNvSpPr>
          <p:nvPr/>
        </p:nvSpPr>
        <p:spPr bwMode="auto">
          <a:xfrm>
            <a:off x="1309688" y="5143500"/>
            <a:ext cx="9779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2" name="Freeform 225"/>
          <p:cNvSpPr>
            <a:spLocks/>
          </p:cNvSpPr>
          <p:nvPr/>
        </p:nvSpPr>
        <p:spPr bwMode="auto">
          <a:xfrm>
            <a:off x="1263650" y="5364163"/>
            <a:ext cx="1182688" cy="92075"/>
          </a:xfrm>
          <a:custGeom>
            <a:avLst/>
            <a:gdLst>
              <a:gd name="T0" fmla="*/ 0 w 704"/>
              <a:gd name="T1" fmla="*/ 2147483647 h 58"/>
              <a:gd name="T2" fmla="*/ 2147483647 w 704"/>
              <a:gd name="T3" fmla="*/ 2147483647 h 58"/>
              <a:gd name="T4" fmla="*/ 2147483647 w 704"/>
              <a:gd name="T5" fmla="*/ 0 h 58"/>
              <a:gd name="T6" fmla="*/ 0 60000 65536"/>
              <a:gd name="T7" fmla="*/ 0 60000 65536"/>
              <a:gd name="T8" fmla="*/ 0 60000 65536"/>
              <a:gd name="T9" fmla="*/ 0 w 704"/>
              <a:gd name="T10" fmla="*/ 0 h 58"/>
              <a:gd name="T11" fmla="*/ 704 w 704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4" h="58">
                <a:moveTo>
                  <a:pt x="0" y="58"/>
                </a:moveTo>
                <a:lnTo>
                  <a:pt x="704" y="58"/>
                </a:lnTo>
                <a:lnTo>
                  <a:pt x="704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3" name="Freeform 226"/>
          <p:cNvSpPr>
            <a:spLocks/>
          </p:cNvSpPr>
          <p:nvPr/>
        </p:nvSpPr>
        <p:spPr bwMode="auto">
          <a:xfrm>
            <a:off x="2265363" y="4229100"/>
            <a:ext cx="1316037" cy="63500"/>
          </a:xfrm>
          <a:custGeom>
            <a:avLst/>
            <a:gdLst>
              <a:gd name="T0" fmla="*/ 0 w 829"/>
              <a:gd name="T1" fmla="*/ 2147483647 h 40"/>
              <a:gd name="T2" fmla="*/ 0 w 829"/>
              <a:gd name="T3" fmla="*/ 0 h 40"/>
              <a:gd name="T4" fmla="*/ 2147483647 w 829"/>
              <a:gd name="T5" fmla="*/ 0 h 40"/>
              <a:gd name="T6" fmla="*/ 2147483647 w 829"/>
              <a:gd name="T7" fmla="*/ 2147483647 h 40"/>
              <a:gd name="T8" fmla="*/ 0 60000 65536"/>
              <a:gd name="T9" fmla="*/ 0 60000 65536"/>
              <a:gd name="T10" fmla="*/ 0 60000 65536"/>
              <a:gd name="T11" fmla="*/ 0 60000 65536"/>
              <a:gd name="T12" fmla="*/ 0 w 829"/>
              <a:gd name="T13" fmla="*/ 0 h 40"/>
              <a:gd name="T14" fmla="*/ 829 w 829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9" h="40">
                <a:moveTo>
                  <a:pt x="0" y="40"/>
                </a:moveTo>
                <a:lnTo>
                  <a:pt x="0" y="0"/>
                </a:lnTo>
                <a:lnTo>
                  <a:pt x="829" y="0"/>
                </a:lnTo>
                <a:lnTo>
                  <a:pt x="829" y="4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4" name="Freeform 227"/>
          <p:cNvSpPr>
            <a:spLocks/>
          </p:cNvSpPr>
          <p:nvPr/>
        </p:nvSpPr>
        <p:spPr bwMode="auto">
          <a:xfrm>
            <a:off x="2278063" y="5273675"/>
            <a:ext cx="338137" cy="92075"/>
          </a:xfrm>
          <a:custGeom>
            <a:avLst/>
            <a:gdLst>
              <a:gd name="T0" fmla="*/ 2147483647 w 213"/>
              <a:gd name="T1" fmla="*/ 0 h 58"/>
              <a:gd name="T2" fmla="*/ 2147483647 w 213"/>
              <a:gd name="T3" fmla="*/ 2147483647 h 58"/>
              <a:gd name="T4" fmla="*/ 0 w 213"/>
              <a:gd name="T5" fmla="*/ 2147483647 h 58"/>
              <a:gd name="T6" fmla="*/ 0 w 213"/>
              <a:gd name="T7" fmla="*/ 0 h 58"/>
              <a:gd name="T8" fmla="*/ 0 60000 65536"/>
              <a:gd name="T9" fmla="*/ 0 60000 65536"/>
              <a:gd name="T10" fmla="*/ 0 60000 65536"/>
              <a:gd name="T11" fmla="*/ 0 60000 65536"/>
              <a:gd name="T12" fmla="*/ 0 w 213"/>
              <a:gd name="T13" fmla="*/ 0 h 58"/>
              <a:gd name="T14" fmla="*/ 213 w 213"/>
              <a:gd name="T15" fmla="*/ 58 h 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" h="58">
                <a:moveTo>
                  <a:pt x="213" y="0"/>
                </a:moveTo>
                <a:lnTo>
                  <a:pt x="213" y="58"/>
                </a:lnTo>
                <a:lnTo>
                  <a:pt x="0" y="5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85" name="Group 91"/>
          <p:cNvGrpSpPr>
            <a:grpSpLocks/>
          </p:cNvGrpSpPr>
          <p:nvPr/>
        </p:nvGrpSpPr>
        <p:grpSpPr bwMode="auto">
          <a:xfrm>
            <a:off x="3498850" y="6269038"/>
            <a:ext cx="681038" cy="55562"/>
            <a:chOff x="3498057" y="6269038"/>
            <a:chExt cx="681037" cy="55563"/>
          </a:xfrm>
        </p:grpSpPr>
        <p:sp>
          <p:nvSpPr>
            <p:cNvPr id="13387" name="Freeform 228"/>
            <p:cNvSpPr>
              <a:spLocks/>
            </p:cNvSpPr>
            <p:nvPr/>
          </p:nvSpPr>
          <p:spPr bwMode="auto">
            <a:xfrm>
              <a:off x="3500438" y="6269038"/>
              <a:ext cx="677862" cy="26987"/>
            </a:xfrm>
            <a:custGeom>
              <a:avLst/>
              <a:gdLst>
                <a:gd name="T0" fmla="*/ 2147483647 w 427"/>
                <a:gd name="T1" fmla="*/ 0 h 17"/>
                <a:gd name="T2" fmla="*/ 2147483647 w 427"/>
                <a:gd name="T3" fmla="*/ 2147483647 h 17"/>
                <a:gd name="T4" fmla="*/ 0 w 427"/>
                <a:gd name="T5" fmla="*/ 2147483647 h 17"/>
                <a:gd name="T6" fmla="*/ 0 w 42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7"/>
                <a:gd name="T13" fmla="*/ 0 h 17"/>
                <a:gd name="T14" fmla="*/ 427 w 42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7" h="17">
                  <a:moveTo>
                    <a:pt x="427" y="0"/>
                  </a:moveTo>
                  <a:lnTo>
                    <a:pt x="427" y="17"/>
                  </a:ln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8" name="Line 230"/>
            <p:cNvSpPr>
              <a:spLocks noChangeShapeType="1"/>
            </p:cNvSpPr>
            <p:nvPr/>
          </p:nvSpPr>
          <p:spPr bwMode="auto">
            <a:xfrm flipV="1">
              <a:off x="4177506" y="6296025"/>
              <a:ext cx="1588" cy="26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9" name="Line 230"/>
            <p:cNvSpPr>
              <a:spLocks noChangeShapeType="1"/>
            </p:cNvSpPr>
            <p:nvPr/>
          </p:nvSpPr>
          <p:spPr bwMode="auto">
            <a:xfrm flipV="1">
              <a:off x="3498057" y="6297613"/>
              <a:ext cx="1588" cy="26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86" name="Picture 79" descr="sal03717_16_06_arrow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3074988"/>
            <a:ext cx="47783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3" descr="\\172.16.3.215\data4\Graphics\Powerpoint\MH_DCM\MH_DCM-TEXTEDIT PROJECTS\SALADIN 7e\Processed files\chapt16\chapt16_textedit\jpg\sal03717_16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311150"/>
            <a:ext cx="4935537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Fig. 16.7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701675" y="144463"/>
            <a:ext cx="77406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7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4341" name="Picture 75" descr="\\172.16.3.215\data4\Graphics\Powerpoint\MH_DCM\MH_DCM-TEXTEDIT PROJECTS\SALADIN 7e\Processed files\chapt16\chapt16_textedit\png\sal03717_16_07_arrow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4786313"/>
            <a:ext cx="101441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6" descr="\\172.16.3.215\data4\Graphics\Powerpoint\MH_DCM\MH_DCM-TEXTEDIT PROJECTS\SALADIN 7e\Processed files\chapt16\chapt16_textedit\png\sal03717_16_07_arrow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6308725"/>
            <a:ext cx="752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Line 80"/>
          <p:cNvSpPr>
            <a:spLocks noChangeShapeType="1"/>
          </p:cNvSpPr>
          <p:nvPr/>
        </p:nvSpPr>
        <p:spPr bwMode="auto">
          <a:xfrm>
            <a:off x="3827463" y="2597150"/>
            <a:ext cx="174625" cy="1588"/>
          </a:xfrm>
          <a:prstGeom prst="line">
            <a:avLst/>
          </a:prstGeom>
          <a:noFill/>
          <a:ln w="10">
            <a:solidFill>
              <a:srgbClr val="45B97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Freeform 81"/>
          <p:cNvSpPr>
            <a:spLocks/>
          </p:cNvSpPr>
          <p:nvPr/>
        </p:nvSpPr>
        <p:spPr bwMode="auto">
          <a:xfrm>
            <a:off x="3946525" y="2563813"/>
            <a:ext cx="79375" cy="66675"/>
          </a:xfrm>
          <a:custGeom>
            <a:avLst/>
            <a:gdLst>
              <a:gd name="T0" fmla="*/ 2147483647 w 50"/>
              <a:gd name="T1" fmla="*/ 2147483647 h 42"/>
              <a:gd name="T2" fmla="*/ 0 w 50"/>
              <a:gd name="T3" fmla="*/ 2147483647 h 42"/>
              <a:gd name="T4" fmla="*/ 2147483647 w 50"/>
              <a:gd name="T5" fmla="*/ 2147483647 h 42"/>
              <a:gd name="T6" fmla="*/ 0 w 50"/>
              <a:gd name="T7" fmla="*/ 0 h 42"/>
              <a:gd name="T8" fmla="*/ 2147483647 w 50"/>
              <a:gd name="T9" fmla="*/ 2147483647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42"/>
              <a:gd name="T17" fmla="*/ 50 w 50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42">
                <a:moveTo>
                  <a:pt x="50" y="21"/>
                </a:moveTo>
                <a:lnTo>
                  <a:pt x="0" y="42"/>
                </a:lnTo>
                <a:lnTo>
                  <a:pt x="12" y="21"/>
                </a:lnTo>
                <a:lnTo>
                  <a:pt x="0" y="0"/>
                </a:lnTo>
                <a:lnTo>
                  <a:pt x="50" y="21"/>
                </a:lnTo>
                <a:close/>
              </a:path>
            </a:pathLst>
          </a:custGeom>
          <a:solidFill>
            <a:srgbClr val="45B9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82"/>
          <p:cNvSpPr>
            <a:spLocks noChangeShapeType="1"/>
          </p:cNvSpPr>
          <p:nvPr/>
        </p:nvSpPr>
        <p:spPr bwMode="auto">
          <a:xfrm flipH="1">
            <a:off x="4032250" y="3098800"/>
            <a:ext cx="174625" cy="1588"/>
          </a:xfrm>
          <a:prstGeom prst="line">
            <a:avLst/>
          </a:prstGeom>
          <a:noFill/>
          <a:ln w="10">
            <a:solidFill>
              <a:srgbClr val="B862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Freeform 83"/>
          <p:cNvSpPr>
            <a:spLocks/>
          </p:cNvSpPr>
          <p:nvPr/>
        </p:nvSpPr>
        <p:spPr bwMode="auto">
          <a:xfrm>
            <a:off x="4006850" y="3070225"/>
            <a:ext cx="79375" cy="61913"/>
          </a:xfrm>
          <a:custGeom>
            <a:avLst/>
            <a:gdLst>
              <a:gd name="T0" fmla="*/ 0 w 50"/>
              <a:gd name="T1" fmla="*/ 2147483647 h 39"/>
              <a:gd name="T2" fmla="*/ 2147483647 w 50"/>
              <a:gd name="T3" fmla="*/ 0 h 39"/>
              <a:gd name="T4" fmla="*/ 2147483647 w 50"/>
              <a:gd name="T5" fmla="*/ 2147483647 h 39"/>
              <a:gd name="T6" fmla="*/ 2147483647 w 50"/>
              <a:gd name="T7" fmla="*/ 2147483647 h 39"/>
              <a:gd name="T8" fmla="*/ 0 w 50"/>
              <a:gd name="T9" fmla="*/ 2147483647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9"/>
              <a:gd name="T17" fmla="*/ 50 w 50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9">
                <a:moveTo>
                  <a:pt x="0" y="18"/>
                </a:moveTo>
                <a:lnTo>
                  <a:pt x="50" y="0"/>
                </a:lnTo>
                <a:lnTo>
                  <a:pt x="38" y="20"/>
                </a:lnTo>
                <a:lnTo>
                  <a:pt x="50" y="39"/>
                </a:lnTo>
                <a:lnTo>
                  <a:pt x="0" y="18"/>
                </a:lnTo>
                <a:close/>
              </a:path>
            </a:pathLst>
          </a:custGeom>
          <a:solidFill>
            <a:srgbClr val="B862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84"/>
          <p:cNvSpPr>
            <a:spLocks noChangeShapeType="1"/>
          </p:cNvSpPr>
          <p:nvPr/>
        </p:nvSpPr>
        <p:spPr bwMode="auto">
          <a:xfrm flipH="1">
            <a:off x="3840163" y="2828925"/>
            <a:ext cx="174625" cy="1588"/>
          </a:xfrm>
          <a:prstGeom prst="line">
            <a:avLst/>
          </a:prstGeom>
          <a:noFill/>
          <a:ln w="10">
            <a:solidFill>
              <a:srgbClr val="9A9D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Freeform 85"/>
          <p:cNvSpPr>
            <a:spLocks/>
          </p:cNvSpPr>
          <p:nvPr/>
        </p:nvSpPr>
        <p:spPr bwMode="auto">
          <a:xfrm>
            <a:off x="3816350" y="2798763"/>
            <a:ext cx="79375" cy="63500"/>
          </a:xfrm>
          <a:custGeom>
            <a:avLst/>
            <a:gdLst>
              <a:gd name="T0" fmla="*/ 0 w 50"/>
              <a:gd name="T1" fmla="*/ 2147483647 h 40"/>
              <a:gd name="T2" fmla="*/ 2147483647 w 50"/>
              <a:gd name="T3" fmla="*/ 0 h 40"/>
              <a:gd name="T4" fmla="*/ 2147483647 w 50"/>
              <a:gd name="T5" fmla="*/ 2147483647 h 40"/>
              <a:gd name="T6" fmla="*/ 2147483647 w 50"/>
              <a:gd name="T7" fmla="*/ 2147483647 h 40"/>
              <a:gd name="T8" fmla="*/ 0 w 50"/>
              <a:gd name="T9" fmla="*/ 2147483647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40"/>
              <a:gd name="T17" fmla="*/ 50 w 5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40">
                <a:moveTo>
                  <a:pt x="0" y="19"/>
                </a:moveTo>
                <a:lnTo>
                  <a:pt x="50" y="0"/>
                </a:lnTo>
                <a:lnTo>
                  <a:pt x="37" y="19"/>
                </a:lnTo>
                <a:lnTo>
                  <a:pt x="50" y="40"/>
                </a:lnTo>
                <a:lnTo>
                  <a:pt x="0" y="19"/>
                </a:lnTo>
                <a:close/>
              </a:path>
            </a:pathLst>
          </a:custGeom>
          <a:solidFill>
            <a:srgbClr val="9A9D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28"/>
          <p:cNvSpPr>
            <a:spLocks/>
          </p:cNvSpPr>
          <p:nvPr/>
        </p:nvSpPr>
        <p:spPr bwMode="auto">
          <a:xfrm>
            <a:off x="6586538" y="4486275"/>
            <a:ext cx="174625" cy="82550"/>
          </a:xfrm>
          <a:custGeom>
            <a:avLst/>
            <a:gdLst>
              <a:gd name="T0" fmla="*/ 2147483647 w 110"/>
              <a:gd name="T1" fmla="*/ 2147483647 h 52"/>
              <a:gd name="T2" fmla="*/ 2147483647 w 110"/>
              <a:gd name="T3" fmla="*/ 2147483647 h 52"/>
              <a:gd name="T4" fmla="*/ 0 w 110"/>
              <a:gd name="T5" fmla="*/ 0 h 52"/>
              <a:gd name="T6" fmla="*/ 0 60000 65536"/>
              <a:gd name="T7" fmla="*/ 0 60000 65536"/>
              <a:gd name="T8" fmla="*/ 0 60000 65536"/>
              <a:gd name="T9" fmla="*/ 0 w 110"/>
              <a:gd name="T10" fmla="*/ 0 h 52"/>
              <a:gd name="T11" fmla="*/ 110 w 110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" h="52">
                <a:moveTo>
                  <a:pt x="110" y="52"/>
                </a:moveTo>
                <a:lnTo>
                  <a:pt x="19" y="5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2"/>
          <p:cNvSpPr>
            <a:spLocks noChangeShapeType="1"/>
          </p:cNvSpPr>
          <p:nvPr/>
        </p:nvSpPr>
        <p:spPr bwMode="auto">
          <a:xfrm flipH="1">
            <a:off x="6502400" y="4019550"/>
            <a:ext cx="2698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43"/>
          <p:cNvSpPr>
            <a:spLocks noChangeShapeType="1"/>
          </p:cNvSpPr>
          <p:nvPr/>
        </p:nvSpPr>
        <p:spPr bwMode="auto">
          <a:xfrm flipH="1">
            <a:off x="6575425" y="3525838"/>
            <a:ext cx="19685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44"/>
          <p:cNvSpPr>
            <a:spLocks noChangeShapeType="1"/>
          </p:cNvSpPr>
          <p:nvPr/>
        </p:nvSpPr>
        <p:spPr bwMode="auto">
          <a:xfrm flipH="1">
            <a:off x="6445250" y="2870200"/>
            <a:ext cx="3270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TextBox 319"/>
          <p:cNvSpPr txBox="1">
            <a:spLocks noChangeArrowheads="1"/>
          </p:cNvSpPr>
          <p:nvPr/>
        </p:nvSpPr>
        <p:spPr bwMode="auto">
          <a:xfrm>
            <a:off x="4159250" y="558800"/>
            <a:ext cx="7096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 tract</a:t>
            </a:r>
          </a:p>
        </p:txBody>
      </p:sp>
      <p:sp>
        <p:nvSpPr>
          <p:cNvPr id="14354" name="TextBox 322"/>
          <p:cNvSpPr txBox="1">
            <a:spLocks noChangeArrowheads="1"/>
          </p:cNvSpPr>
          <p:nvPr/>
        </p:nvSpPr>
        <p:spPr bwMode="auto">
          <a:xfrm>
            <a:off x="4159250" y="698500"/>
            <a:ext cx="696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 bulb</a:t>
            </a:r>
          </a:p>
        </p:txBody>
      </p:sp>
      <p:sp>
        <p:nvSpPr>
          <p:cNvPr id="14355" name="TextBox 323"/>
          <p:cNvSpPr txBox="1">
            <a:spLocks noChangeArrowheads="1"/>
          </p:cNvSpPr>
          <p:nvPr/>
        </p:nvSpPr>
        <p:spPr bwMode="auto">
          <a:xfrm>
            <a:off x="4159250" y="863600"/>
            <a:ext cx="7524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 nerve</a:t>
            </a:r>
          </a:p>
          <a:p>
            <a:pPr eaLnBrk="1" hangingPunct="1"/>
            <a:r>
              <a:rPr lang="en-US" altLang="en-US" sz="700" b="1"/>
              <a:t>fascicle</a:t>
            </a:r>
          </a:p>
        </p:txBody>
      </p:sp>
      <p:sp>
        <p:nvSpPr>
          <p:cNvPr id="14356" name="TextBox 324"/>
          <p:cNvSpPr txBox="1">
            <a:spLocks noChangeArrowheads="1"/>
          </p:cNvSpPr>
          <p:nvPr/>
        </p:nvSpPr>
        <p:spPr bwMode="auto">
          <a:xfrm>
            <a:off x="4159250" y="1219200"/>
            <a:ext cx="8921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</a:t>
            </a:r>
          </a:p>
          <a:p>
            <a:pPr eaLnBrk="1" hangingPunct="1"/>
            <a:r>
              <a:rPr lang="en-US" altLang="en-US" sz="700" b="1"/>
              <a:t>mucosa (reflected)</a:t>
            </a:r>
          </a:p>
        </p:txBody>
      </p:sp>
      <p:sp>
        <p:nvSpPr>
          <p:cNvPr id="14357" name="TextBox 327"/>
          <p:cNvSpPr txBox="1">
            <a:spLocks noChangeArrowheads="1"/>
          </p:cNvSpPr>
          <p:nvPr/>
        </p:nvSpPr>
        <p:spPr bwMode="auto">
          <a:xfrm>
            <a:off x="1839913" y="2336800"/>
            <a:ext cx="69691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 bulb</a:t>
            </a:r>
          </a:p>
        </p:txBody>
      </p:sp>
      <p:sp>
        <p:nvSpPr>
          <p:cNvPr id="14358" name="TextBox 328"/>
          <p:cNvSpPr txBox="1">
            <a:spLocks noChangeArrowheads="1"/>
          </p:cNvSpPr>
          <p:nvPr/>
        </p:nvSpPr>
        <p:spPr bwMode="auto">
          <a:xfrm>
            <a:off x="1839913" y="2679700"/>
            <a:ext cx="609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Granule cell</a:t>
            </a:r>
          </a:p>
        </p:txBody>
      </p:sp>
      <p:sp>
        <p:nvSpPr>
          <p:cNvPr id="14359" name="TextBox 329"/>
          <p:cNvSpPr txBox="1">
            <a:spLocks noChangeArrowheads="1"/>
          </p:cNvSpPr>
          <p:nvPr/>
        </p:nvSpPr>
        <p:spPr bwMode="auto">
          <a:xfrm>
            <a:off x="1839913" y="2870200"/>
            <a:ext cx="70961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 tract</a:t>
            </a:r>
          </a:p>
        </p:txBody>
      </p:sp>
      <p:sp>
        <p:nvSpPr>
          <p:cNvPr id="14360" name="TextBox 330"/>
          <p:cNvSpPr txBox="1">
            <a:spLocks noChangeArrowheads="1"/>
          </p:cNvSpPr>
          <p:nvPr/>
        </p:nvSpPr>
        <p:spPr bwMode="auto">
          <a:xfrm>
            <a:off x="1839913" y="3149600"/>
            <a:ext cx="5111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Mitral cell</a:t>
            </a:r>
          </a:p>
        </p:txBody>
      </p:sp>
      <p:sp>
        <p:nvSpPr>
          <p:cNvPr id="14361" name="TextBox 331"/>
          <p:cNvSpPr txBox="1">
            <a:spLocks noChangeArrowheads="1"/>
          </p:cNvSpPr>
          <p:nvPr/>
        </p:nvSpPr>
        <p:spPr bwMode="auto">
          <a:xfrm>
            <a:off x="1839913" y="3467100"/>
            <a:ext cx="5429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Tufted cell</a:t>
            </a:r>
          </a:p>
        </p:txBody>
      </p:sp>
      <p:sp>
        <p:nvSpPr>
          <p:cNvPr id="14362" name="TextBox 332"/>
          <p:cNvSpPr txBox="1">
            <a:spLocks noChangeArrowheads="1"/>
          </p:cNvSpPr>
          <p:nvPr/>
        </p:nvSpPr>
        <p:spPr bwMode="auto">
          <a:xfrm>
            <a:off x="1839913" y="3619500"/>
            <a:ext cx="5937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Glomerulus</a:t>
            </a:r>
          </a:p>
        </p:txBody>
      </p:sp>
      <p:sp>
        <p:nvSpPr>
          <p:cNvPr id="14363" name="TextBox 333"/>
          <p:cNvSpPr txBox="1">
            <a:spLocks noChangeArrowheads="1"/>
          </p:cNvSpPr>
          <p:nvPr/>
        </p:nvSpPr>
        <p:spPr bwMode="auto">
          <a:xfrm>
            <a:off x="1839913" y="3771900"/>
            <a:ext cx="6873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</a:t>
            </a:r>
          </a:p>
          <a:p>
            <a:pPr eaLnBrk="1" hangingPunct="1"/>
            <a:r>
              <a:rPr lang="en-US" altLang="en-US" sz="700" b="1"/>
              <a:t>nerve fascicle</a:t>
            </a:r>
          </a:p>
        </p:txBody>
      </p:sp>
      <p:sp>
        <p:nvSpPr>
          <p:cNvPr id="14364" name="TextBox 334"/>
          <p:cNvSpPr txBox="1">
            <a:spLocks noChangeArrowheads="1"/>
          </p:cNvSpPr>
          <p:nvPr/>
        </p:nvSpPr>
        <p:spPr bwMode="auto">
          <a:xfrm>
            <a:off x="1839913" y="4445000"/>
            <a:ext cx="681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Cribriform</a:t>
            </a:r>
          </a:p>
          <a:p>
            <a:pPr eaLnBrk="1" hangingPunct="1"/>
            <a:r>
              <a:rPr lang="en-US" altLang="en-US" sz="700" b="1"/>
              <a:t>plate of</a:t>
            </a:r>
          </a:p>
          <a:p>
            <a:pPr eaLnBrk="1" hangingPunct="1"/>
            <a:r>
              <a:rPr lang="en-US" altLang="en-US" sz="700" b="1"/>
              <a:t>ethmoid bone</a:t>
            </a:r>
          </a:p>
        </p:txBody>
      </p:sp>
      <p:sp>
        <p:nvSpPr>
          <p:cNvPr id="14365" name="TextBox 335"/>
          <p:cNvSpPr txBox="1">
            <a:spLocks noChangeArrowheads="1"/>
          </p:cNvSpPr>
          <p:nvPr/>
        </p:nvSpPr>
        <p:spPr bwMode="auto">
          <a:xfrm>
            <a:off x="1839913" y="4927600"/>
            <a:ext cx="5080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Basal cell</a:t>
            </a:r>
          </a:p>
        </p:txBody>
      </p:sp>
      <p:sp>
        <p:nvSpPr>
          <p:cNvPr id="14366" name="TextBox 336"/>
          <p:cNvSpPr txBox="1">
            <a:spLocks noChangeArrowheads="1"/>
          </p:cNvSpPr>
          <p:nvPr/>
        </p:nvSpPr>
        <p:spPr bwMode="auto">
          <a:xfrm>
            <a:off x="1839913" y="5143500"/>
            <a:ext cx="5699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Supporting</a:t>
            </a:r>
          </a:p>
          <a:p>
            <a:pPr eaLnBrk="1" hangingPunct="1"/>
            <a:r>
              <a:rPr lang="en-US" altLang="en-US" sz="700" b="1"/>
              <a:t>cells</a:t>
            </a:r>
          </a:p>
        </p:txBody>
      </p:sp>
      <p:sp>
        <p:nvSpPr>
          <p:cNvPr id="14367" name="TextBox 337"/>
          <p:cNvSpPr txBox="1">
            <a:spLocks noChangeArrowheads="1"/>
          </p:cNvSpPr>
          <p:nvPr/>
        </p:nvSpPr>
        <p:spPr bwMode="auto">
          <a:xfrm>
            <a:off x="2362200" y="1866900"/>
            <a:ext cx="2032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(a)</a:t>
            </a:r>
          </a:p>
        </p:txBody>
      </p:sp>
      <p:sp>
        <p:nvSpPr>
          <p:cNvPr id="14368" name="TextBox 338"/>
          <p:cNvSpPr txBox="1">
            <a:spLocks noChangeArrowheads="1"/>
          </p:cNvSpPr>
          <p:nvPr/>
        </p:nvSpPr>
        <p:spPr bwMode="auto">
          <a:xfrm>
            <a:off x="1839913" y="5372100"/>
            <a:ext cx="6651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 cell</a:t>
            </a:r>
          </a:p>
        </p:txBody>
      </p:sp>
      <p:sp>
        <p:nvSpPr>
          <p:cNvPr id="14369" name="TextBox 339"/>
          <p:cNvSpPr txBox="1">
            <a:spLocks noChangeArrowheads="1"/>
          </p:cNvSpPr>
          <p:nvPr/>
        </p:nvSpPr>
        <p:spPr bwMode="auto">
          <a:xfrm>
            <a:off x="1839913" y="5524500"/>
            <a:ext cx="7540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 gland</a:t>
            </a:r>
          </a:p>
        </p:txBody>
      </p:sp>
      <p:sp>
        <p:nvSpPr>
          <p:cNvPr id="14370" name="TextBox 340"/>
          <p:cNvSpPr txBox="1">
            <a:spLocks noChangeArrowheads="1"/>
          </p:cNvSpPr>
          <p:nvPr/>
        </p:nvSpPr>
        <p:spPr bwMode="auto">
          <a:xfrm>
            <a:off x="1839913" y="5676900"/>
            <a:ext cx="7286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 hairs</a:t>
            </a:r>
          </a:p>
        </p:txBody>
      </p:sp>
      <p:sp>
        <p:nvSpPr>
          <p:cNvPr id="14371" name="TextBox 341"/>
          <p:cNvSpPr txBox="1">
            <a:spLocks noChangeArrowheads="1"/>
          </p:cNvSpPr>
          <p:nvPr/>
        </p:nvSpPr>
        <p:spPr bwMode="auto">
          <a:xfrm>
            <a:off x="1839913" y="5892800"/>
            <a:ext cx="37623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Mucus</a:t>
            </a:r>
          </a:p>
        </p:txBody>
      </p:sp>
      <p:sp>
        <p:nvSpPr>
          <p:cNvPr id="14372" name="TextBox 342"/>
          <p:cNvSpPr txBox="1">
            <a:spLocks noChangeArrowheads="1"/>
          </p:cNvSpPr>
          <p:nvPr/>
        </p:nvSpPr>
        <p:spPr bwMode="auto">
          <a:xfrm>
            <a:off x="1839913" y="6057900"/>
            <a:ext cx="5318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Odor</a:t>
            </a:r>
          </a:p>
          <a:p>
            <a:pPr eaLnBrk="1" hangingPunct="1"/>
            <a:r>
              <a:rPr lang="en-US" altLang="en-US" sz="700" b="1"/>
              <a:t>molecules</a:t>
            </a:r>
          </a:p>
        </p:txBody>
      </p:sp>
      <p:sp>
        <p:nvSpPr>
          <p:cNvPr id="14373" name="TextBox 343"/>
          <p:cNvSpPr txBox="1">
            <a:spLocks noChangeArrowheads="1"/>
          </p:cNvSpPr>
          <p:nvPr/>
        </p:nvSpPr>
        <p:spPr bwMode="auto">
          <a:xfrm>
            <a:off x="6794500" y="2819400"/>
            <a:ext cx="3159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Axon</a:t>
            </a:r>
          </a:p>
        </p:txBody>
      </p:sp>
      <p:sp>
        <p:nvSpPr>
          <p:cNvPr id="14374" name="TextBox 344"/>
          <p:cNvSpPr txBox="1">
            <a:spLocks noChangeArrowheads="1"/>
          </p:cNvSpPr>
          <p:nvPr/>
        </p:nvSpPr>
        <p:spPr bwMode="auto">
          <a:xfrm>
            <a:off x="6794500" y="3467100"/>
            <a:ext cx="5842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Neurosoma</a:t>
            </a:r>
          </a:p>
        </p:txBody>
      </p:sp>
      <p:sp>
        <p:nvSpPr>
          <p:cNvPr id="14375" name="TextBox 345"/>
          <p:cNvSpPr txBox="1">
            <a:spLocks noChangeArrowheads="1"/>
          </p:cNvSpPr>
          <p:nvPr/>
        </p:nvSpPr>
        <p:spPr bwMode="auto">
          <a:xfrm>
            <a:off x="6794500" y="3968750"/>
            <a:ext cx="4556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Dendrite</a:t>
            </a:r>
          </a:p>
        </p:txBody>
      </p:sp>
      <p:sp>
        <p:nvSpPr>
          <p:cNvPr id="14376" name="TextBox 346"/>
          <p:cNvSpPr txBox="1">
            <a:spLocks noChangeArrowheads="1"/>
          </p:cNvSpPr>
          <p:nvPr/>
        </p:nvSpPr>
        <p:spPr bwMode="auto">
          <a:xfrm>
            <a:off x="6794500" y="4514850"/>
            <a:ext cx="4889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Olfactory</a:t>
            </a:r>
          </a:p>
          <a:p>
            <a:pPr eaLnBrk="1" hangingPunct="1"/>
            <a:r>
              <a:rPr lang="en-US" altLang="en-US" sz="700" b="1"/>
              <a:t>hairs</a:t>
            </a:r>
          </a:p>
        </p:txBody>
      </p:sp>
      <p:sp>
        <p:nvSpPr>
          <p:cNvPr id="14377" name="TextBox 348"/>
          <p:cNvSpPr txBox="1">
            <a:spLocks noChangeArrowheads="1"/>
          </p:cNvSpPr>
          <p:nvPr/>
        </p:nvSpPr>
        <p:spPr bwMode="auto">
          <a:xfrm>
            <a:off x="1839913" y="6451600"/>
            <a:ext cx="2079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(b)</a:t>
            </a:r>
          </a:p>
        </p:txBody>
      </p:sp>
      <p:sp>
        <p:nvSpPr>
          <p:cNvPr id="14378" name="TextBox 349"/>
          <p:cNvSpPr txBox="1">
            <a:spLocks noChangeArrowheads="1"/>
          </p:cNvSpPr>
          <p:nvPr/>
        </p:nvSpPr>
        <p:spPr bwMode="auto">
          <a:xfrm>
            <a:off x="4445000" y="6235700"/>
            <a:ext cx="39846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Airflow</a:t>
            </a:r>
          </a:p>
        </p:txBody>
      </p:sp>
      <p:sp>
        <p:nvSpPr>
          <p:cNvPr id="14379" name="TextBox 351"/>
          <p:cNvSpPr txBox="1">
            <a:spLocks noChangeArrowheads="1"/>
          </p:cNvSpPr>
          <p:nvPr/>
        </p:nvSpPr>
        <p:spPr bwMode="auto">
          <a:xfrm>
            <a:off x="6197600" y="4610100"/>
            <a:ext cx="2032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700" b="1"/>
              <a:t>(c)</a:t>
            </a:r>
          </a:p>
        </p:txBody>
      </p:sp>
      <p:pic>
        <p:nvPicPr>
          <p:cNvPr id="14380" name="Picture 100" descr="sal03717_16_07_arrow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065213"/>
            <a:ext cx="35718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81" name="Line 111"/>
          <p:cNvSpPr>
            <a:spLocks noChangeShapeType="1"/>
          </p:cNvSpPr>
          <p:nvPr/>
        </p:nvSpPr>
        <p:spPr bwMode="auto">
          <a:xfrm>
            <a:off x="2382838" y="2733675"/>
            <a:ext cx="97948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2" name="Line 112"/>
          <p:cNvSpPr>
            <a:spLocks noChangeShapeType="1"/>
          </p:cNvSpPr>
          <p:nvPr/>
        </p:nvSpPr>
        <p:spPr bwMode="auto">
          <a:xfrm>
            <a:off x="2478088" y="2933700"/>
            <a:ext cx="3111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3" name="Freeform 113"/>
          <p:cNvSpPr>
            <a:spLocks/>
          </p:cNvSpPr>
          <p:nvPr/>
        </p:nvSpPr>
        <p:spPr bwMode="auto">
          <a:xfrm>
            <a:off x="2789238" y="2798763"/>
            <a:ext cx="60325" cy="271462"/>
          </a:xfrm>
          <a:custGeom>
            <a:avLst/>
            <a:gdLst>
              <a:gd name="T0" fmla="*/ 2147483647 w 38"/>
              <a:gd name="T1" fmla="*/ 0 h 171"/>
              <a:gd name="T2" fmla="*/ 0 w 38"/>
              <a:gd name="T3" fmla="*/ 0 h 171"/>
              <a:gd name="T4" fmla="*/ 0 w 38"/>
              <a:gd name="T5" fmla="*/ 2147483647 h 171"/>
              <a:gd name="T6" fmla="*/ 2147483647 w 38"/>
              <a:gd name="T7" fmla="*/ 2147483647 h 171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171"/>
              <a:gd name="T14" fmla="*/ 38 w 38"/>
              <a:gd name="T15" fmla="*/ 171 h 17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171">
                <a:moveTo>
                  <a:pt x="38" y="0"/>
                </a:moveTo>
                <a:lnTo>
                  <a:pt x="0" y="0"/>
                </a:lnTo>
                <a:lnTo>
                  <a:pt x="0" y="171"/>
                </a:lnTo>
                <a:lnTo>
                  <a:pt x="38" y="171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4" name="Line 114"/>
          <p:cNvSpPr>
            <a:spLocks noChangeShapeType="1"/>
          </p:cNvSpPr>
          <p:nvPr/>
        </p:nvSpPr>
        <p:spPr bwMode="auto">
          <a:xfrm>
            <a:off x="2284413" y="3203575"/>
            <a:ext cx="8223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5" name="Line 115"/>
          <p:cNvSpPr>
            <a:spLocks noChangeShapeType="1"/>
          </p:cNvSpPr>
          <p:nvPr/>
        </p:nvSpPr>
        <p:spPr bwMode="auto">
          <a:xfrm>
            <a:off x="2317750" y="3522663"/>
            <a:ext cx="1090613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6" name="Freeform 116"/>
          <p:cNvSpPr>
            <a:spLocks/>
          </p:cNvSpPr>
          <p:nvPr/>
        </p:nvSpPr>
        <p:spPr bwMode="auto">
          <a:xfrm>
            <a:off x="2360613" y="3683000"/>
            <a:ext cx="1160462" cy="77788"/>
          </a:xfrm>
          <a:custGeom>
            <a:avLst/>
            <a:gdLst>
              <a:gd name="T0" fmla="*/ 0 w 731"/>
              <a:gd name="T1" fmla="*/ 0 h 49"/>
              <a:gd name="T2" fmla="*/ 2147483647 w 731"/>
              <a:gd name="T3" fmla="*/ 0 h 49"/>
              <a:gd name="T4" fmla="*/ 2147483647 w 731"/>
              <a:gd name="T5" fmla="*/ 2147483647 h 49"/>
              <a:gd name="T6" fmla="*/ 0 60000 65536"/>
              <a:gd name="T7" fmla="*/ 0 60000 65536"/>
              <a:gd name="T8" fmla="*/ 0 60000 65536"/>
              <a:gd name="T9" fmla="*/ 0 w 731"/>
              <a:gd name="T10" fmla="*/ 0 h 49"/>
              <a:gd name="T11" fmla="*/ 731 w 731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1" h="49">
                <a:moveTo>
                  <a:pt x="0" y="0"/>
                </a:moveTo>
                <a:lnTo>
                  <a:pt x="660" y="0"/>
                </a:lnTo>
                <a:lnTo>
                  <a:pt x="731" y="49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7" name="Freeform 118"/>
          <p:cNvSpPr>
            <a:spLocks/>
          </p:cNvSpPr>
          <p:nvPr/>
        </p:nvSpPr>
        <p:spPr bwMode="auto">
          <a:xfrm>
            <a:off x="2257425" y="3829050"/>
            <a:ext cx="774700" cy="387350"/>
          </a:xfrm>
          <a:custGeom>
            <a:avLst/>
            <a:gdLst>
              <a:gd name="T0" fmla="*/ 0 w 488"/>
              <a:gd name="T1" fmla="*/ 0 h 244"/>
              <a:gd name="T2" fmla="*/ 2147483647 w 488"/>
              <a:gd name="T3" fmla="*/ 0 h 244"/>
              <a:gd name="T4" fmla="*/ 2147483647 w 488"/>
              <a:gd name="T5" fmla="*/ 2147483647 h 244"/>
              <a:gd name="T6" fmla="*/ 0 60000 65536"/>
              <a:gd name="T7" fmla="*/ 0 60000 65536"/>
              <a:gd name="T8" fmla="*/ 0 60000 65536"/>
              <a:gd name="T9" fmla="*/ 0 w 488"/>
              <a:gd name="T10" fmla="*/ 0 h 244"/>
              <a:gd name="T11" fmla="*/ 488 w 488"/>
              <a:gd name="T12" fmla="*/ 244 h 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8" h="244">
                <a:moveTo>
                  <a:pt x="0" y="0"/>
                </a:moveTo>
                <a:lnTo>
                  <a:pt x="165" y="0"/>
                </a:lnTo>
                <a:lnTo>
                  <a:pt x="488" y="24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8" name="Line 119"/>
          <p:cNvSpPr>
            <a:spLocks noChangeShapeType="1"/>
          </p:cNvSpPr>
          <p:nvPr/>
        </p:nvSpPr>
        <p:spPr bwMode="auto">
          <a:xfrm>
            <a:off x="2292350" y="4511675"/>
            <a:ext cx="49371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9" name="Freeform 120"/>
          <p:cNvSpPr>
            <a:spLocks/>
          </p:cNvSpPr>
          <p:nvPr/>
        </p:nvSpPr>
        <p:spPr bwMode="auto">
          <a:xfrm>
            <a:off x="2786063" y="4132263"/>
            <a:ext cx="63500" cy="760412"/>
          </a:xfrm>
          <a:custGeom>
            <a:avLst/>
            <a:gdLst>
              <a:gd name="T0" fmla="*/ 2147483647 w 40"/>
              <a:gd name="T1" fmla="*/ 0 h 479"/>
              <a:gd name="T2" fmla="*/ 0 w 40"/>
              <a:gd name="T3" fmla="*/ 0 h 479"/>
              <a:gd name="T4" fmla="*/ 0 w 40"/>
              <a:gd name="T5" fmla="*/ 2147483647 h 479"/>
              <a:gd name="T6" fmla="*/ 2147483647 w 40"/>
              <a:gd name="T7" fmla="*/ 2147483647 h 479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479"/>
              <a:gd name="T14" fmla="*/ 40 w 40"/>
              <a:gd name="T15" fmla="*/ 479 h 4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479">
                <a:moveTo>
                  <a:pt x="40" y="0"/>
                </a:moveTo>
                <a:lnTo>
                  <a:pt x="0" y="0"/>
                </a:lnTo>
                <a:lnTo>
                  <a:pt x="0" y="479"/>
                </a:lnTo>
                <a:lnTo>
                  <a:pt x="40" y="479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0" name="Freeform 121"/>
          <p:cNvSpPr>
            <a:spLocks/>
          </p:cNvSpPr>
          <p:nvPr/>
        </p:nvSpPr>
        <p:spPr bwMode="auto">
          <a:xfrm>
            <a:off x="2971800" y="4216400"/>
            <a:ext cx="125413" cy="60325"/>
          </a:xfrm>
          <a:custGeom>
            <a:avLst/>
            <a:gdLst>
              <a:gd name="T0" fmla="*/ 2147483647 w 79"/>
              <a:gd name="T1" fmla="*/ 2147483647 h 38"/>
              <a:gd name="T2" fmla="*/ 2147483647 w 79"/>
              <a:gd name="T3" fmla="*/ 0 h 38"/>
              <a:gd name="T4" fmla="*/ 0 w 79"/>
              <a:gd name="T5" fmla="*/ 0 h 38"/>
              <a:gd name="T6" fmla="*/ 0 w 79"/>
              <a:gd name="T7" fmla="*/ 2147483647 h 38"/>
              <a:gd name="T8" fmla="*/ 0 60000 65536"/>
              <a:gd name="T9" fmla="*/ 0 60000 65536"/>
              <a:gd name="T10" fmla="*/ 0 60000 65536"/>
              <a:gd name="T11" fmla="*/ 0 60000 65536"/>
              <a:gd name="T12" fmla="*/ 0 w 79"/>
              <a:gd name="T13" fmla="*/ 0 h 38"/>
              <a:gd name="T14" fmla="*/ 79 w 79"/>
              <a:gd name="T15" fmla="*/ 38 h 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9" h="38">
                <a:moveTo>
                  <a:pt x="79" y="38"/>
                </a:moveTo>
                <a:lnTo>
                  <a:pt x="79" y="0"/>
                </a:lnTo>
                <a:lnTo>
                  <a:pt x="0" y="0"/>
                </a:lnTo>
                <a:lnTo>
                  <a:pt x="0" y="3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1" name="Freeform 122"/>
          <p:cNvSpPr>
            <a:spLocks/>
          </p:cNvSpPr>
          <p:nvPr/>
        </p:nvSpPr>
        <p:spPr bwMode="auto">
          <a:xfrm>
            <a:off x="2292350" y="4989513"/>
            <a:ext cx="796925" cy="119062"/>
          </a:xfrm>
          <a:custGeom>
            <a:avLst/>
            <a:gdLst>
              <a:gd name="T0" fmla="*/ 0 w 502"/>
              <a:gd name="T1" fmla="*/ 0 h 75"/>
              <a:gd name="T2" fmla="*/ 2147483647 w 502"/>
              <a:gd name="T3" fmla="*/ 0 h 75"/>
              <a:gd name="T4" fmla="*/ 2147483647 w 502"/>
              <a:gd name="T5" fmla="*/ 2147483647 h 75"/>
              <a:gd name="T6" fmla="*/ 0 60000 65536"/>
              <a:gd name="T7" fmla="*/ 0 60000 65536"/>
              <a:gd name="T8" fmla="*/ 0 60000 65536"/>
              <a:gd name="T9" fmla="*/ 0 w 502"/>
              <a:gd name="T10" fmla="*/ 0 h 75"/>
              <a:gd name="T11" fmla="*/ 502 w 502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2" h="75">
                <a:moveTo>
                  <a:pt x="0" y="0"/>
                </a:moveTo>
                <a:lnTo>
                  <a:pt x="248" y="0"/>
                </a:lnTo>
                <a:lnTo>
                  <a:pt x="502" y="75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2" name="Line 123"/>
          <p:cNvSpPr>
            <a:spLocks noChangeShapeType="1"/>
          </p:cNvSpPr>
          <p:nvPr/>
        </p:nvSpPr>
        <p:spPr bwMode="auto">
          <a:xfrm>
            <a:off x="2333625" y="5207000"/>
            <a:ext cx="56991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3" name="Freeform 124"/>
          <p:cNvSpPr>
            <a:spLocks/>
          </p:cNvSpPr>
          <p:nvPr/>
        </p:nvSpPr>
        <p:spPr bwMode="auto">
          <a:xfrm>
            <a:off x="2474913" y="5699125"/>
            <a:ext cx="534987" cy="42863"/>
          </a:xfrm>
          <a:custGeom>
            <a:avLst/>
            <a:gdLst>
              <a:gd name="T0" fmla="*/ 0 w 337"/>
              <a:gd name="T1" fmla="*/ 2147483647 h 27"/>
              <a:gd name="T2" fmla="*/ 2147483647 w 337"/>
              <a:gd name="T3" fmla="*/ 2147483647 h 27"/>
              <a:gd name="T4" fmla="*/ 2147483647 w 337"/>
              <a:gd name="T5" fmla="*/ 0 h 27"/>
              <a:gd name="T6" fmla="*/ 0 60000 65536"/>
              <a:gd name="T7" fmla="*/ 0 60000 65536"/>
              <a:gd name="T8" fmla="*/ 0 60000 65536"/>
              <a:gd name="T9" fmla="*/ 0 w 337"/>
              <a:gd name="T10" fmla="*/ 0 h 27"/>
              <a:gd name="T11" fmla="*/ 337 w 337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7" h="27">
                <a:moveTo>
                  <a:pt x="0" y="27"/>
                </a:moveTo>
                <a:lnTo>
                  <a:pt x="203" y="27"/>
                </a:lnTo>
                <a:lnTo>
                  <a:pt x="337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4" name="Freeform 125"/>
          <p:cNvSpPr>
            <a:spLocks/>
          </p:cNvSpPr>
          <p:nvPr/>
        </p:nvSpPr>
        <p:spPr bwMode="auto">
          <a:xfrm>
            <a:off x="2171700" y="5780088"/>
            <a:ext cx="925513" cy="173037"/>
          </a:xfrm>
          <a:custGeom>
            <a:avLst/>
            <a:gdLst>
              <a:gd name="T0" fmla="*/ 0 w 583"/>
              <a:gd name="T1" fmla="*/ 2147483647 h 109"/>
              <a:gd name="T2" fmla="*/ 2147483647 w 583"/>
              <a:gd name="T3" fmla="*/ 2147483647 h 109"/>
              <a:gd name="T4" fmla="*/ 2147483647 w 583"/>
              <a:gd name="T5" fmla="*/ 0 h 109"/>
              <a:gd name="T6" fmla="*/ 0 60000 65536"/>
              <a:gd name="T7" fmla="*/ 0 60000 65536"/>
              <a:gd name="T8" fmla="*/ 0 60000 65536"/>
              <a:gd name="T9" fmla="*/ 0 w 583"/>
              <a:gd name="T10" fmla="*/ 0 h 109"/>
              <a:gd name="T11" fmla="*/ 583 w 583"/>
              <a:gd name="T12" fmla="*/ 109 h 1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3" h="109">
                <a:moveTo>
                  <a:pt x="0" y="109"/>
                </a:moveTo>
                <a:lnTo>
                  <a:pt x="399" y="109"/>
                </a:lnTo>
                <a:lnTo>
                  <a:pt x="583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5" name="Line 126"/>
          <p:cNvSpPr>
            <a:spLocks noChangeShapeType="1"/>
          </p:cNvSpPr>
          <p:nvPr/>
        </p:nvSpPr>
        <p:spPr bwMode="auto">
          <a:xfrm>
            <a:off x="2109788" y="6121400"/>
            <a:ext cx="1370012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6" name="Line 127"/>
          <p:cNvSpPr>
            <a:spLocks noChangeShapeType="1"/>
          </p:cNvSpPr>
          <p:nvPr/>
        </p:nvSpPr>
        <p:spPr bwMode="auto">
          <a:xfrm flipV="1">
            <a:off x="2500313" y="2401888"/>
            <a:ext cx="701675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7" name="Freeform 133"/>
          <p:cNvSpPr>
            <a:spLocks/>
          </p:cNvSpPr>
          <p:nvPr/>
        </p:nvSpPr>
        <p:spPr bwMode="auto">
          <a:xfrm>
            <a:off x="2986088" y="606425"/>
            <a:ext cx="1154112" cy="344488"/>
          </a:xfrm>
          <a:custGeom>
            <a:avLst/>
            <a:gdLst>
              <a:gd name="T0" fmla="*/ 2147483647 w 727"/>
              <a:gd name="T1" fmla="*/ 0 h 217"/>
              <a:gd name="T2" fmla="*/ 2147483647 w 727"/>
              <a:gd name="T3" fmla="*/ 0 h 217"/>
              <a:gd name="T4" fmla="*/ 0 w 727"/>
              <a:gd name="T5" fmla="*/ 2147483647 h 217"/>
              <a:gd name="T6" fmla="*/ 0 60000 65536"/>
              <a:gd name="T7" fmla="*/ 0 60000 65536"/>
              <a:gd name="T8" fmla="*/ 0 60000 65536"/>
              <a:gd name="T9" fmla="*/ 0 w 727"/>
              <a:gd name="T10" fmla="*/ 0 h 217"/>
              <a:gd name="T11" fmla="*/ 727 w 727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7" h="217">
                <a:moveTo>
                  <a:pt x="727" y="0"/>
                </a:moveTo>
                <a:lnTo>
                  <a:pt x="591" y="0"/>
                </a:lnTo>
                <a:lnTo>
                  <a:pt x="0" y="217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8" name="Freeform 134"/>
          <p:cNvSpPr>
            <a:spLocks/>
          </p:cNvSpPr>
          <p:nvPr/>
        </p:nvSpPr>
        <p:spPr bwMode="auto">
          <a:xfrm>
            <a:off x="3436938" y="749300"/>
            <a:ext cx="703262" cy="217488"/>
          </a:xfrm>
          <a:custGeom>
            <a:avLst/>
            <a:gdLst>
              <a:gd name="T0" fmla="*/ 2147483647 w 443"/>
              <a:gd name="T1" fmla="*/ 0 h 137"/>
              <a:gd name="T2" fmla="*/ 2147483647 w 443"/>
              <a:gd name="T3" fmla="*/ 0 h 137"/>
              <a:gd name="T4" fmla="*/ 0 w 443"/>
              <a:gd name="T5" fmla="*/ 2147483647 h 137"/>
              <a:gd name="T6" fmla="*/ 0 60000 65536"/>
              <a:gd name="T7" fmla="*/ 0 60000 65536"/>
              <a:gd name="T8" fmla="*/ 0 60000 65536"/>
              <a:gd name="T9" fmla="*/ 0 w 443"/>
              <a:gd name="T10" fmla="*/ 0 h 137"/>
              <a:gd name="T11" fmla="*/ 443 w 443"/>
              <a:gd name="T12" fmla="*/ 137 h 1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3" h="137">
                <a:moveTo>
                  <a:pt x="443" y="0"/>
                </a:moveTo>
                <a:lnTo>
                  <a:pt x="307" y="0"/>
                </a:lnTo>
                <a:lnTo>
                  <a:pt x="0" y="137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99" name="Freeform 135"/>
          <p:cNvSpPr>
            <a:spLocks/>
          </p:cNvSpPr>
          <p:nvPr/>
        </p:nvSpPr>
        <p:spPr bwMode="auto">
          <a:xfrm>
            <a:off x="3471863" y="912813"/>
            <a:ext cx="668337" cy="119062"/>
          </a:xfrm>
          <a:custGeom>
            <a:avLst/>
            <a:gdLst>
              <a:gd name="T0" fmla="*/ 2147483647 w 421"/>
              <a:gd name="T1" fmla="*/ 0 h 75"/>
              <a:gd name="T2" fmla="*/ 2147483647 w 421"/>
              <a:gd name="T3" fmla="*/ 0 h 75"/>
              <a:gd name="T4" fmla="*/ 0 w 421"/>
              <a:gd name="T5" fmla="*/ 2147483647 h 75"/>
              <a:gd name="T6" fmla="*/ 0 60000 65536"/>
              <a:gd name="T7" fmla="*/ 0 60000 65536"/>
              <a:gd name="T8" fmla="*/ 0 60000 65536"/>
              <a:gd name="T9" fmla="*/ 0 w 421"/>
              <a:gd name="T10" fmla="*/ 0 h 75"/>
              <a:gd name="T11" fmla="*/ 421 w 421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1" h="75">
                <a:moveTo>
                  <a:pt x="421" y="0"/>
                </a:moveTo>
                <a:lnTo>
                  <a:pt x="285" y="0"/>
                </a:lnTo>
                <a:lnTo>
                  <a:pt x="0" y="75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0" name="Line 136"/>
          <p:cNvSpPr>
            <a:spLocks noChangeShapeType="1"/>
          </p:cNvSpPr>
          <p:nvPr/>
        </p:nvSpPr>
        <p:spPr bwMode="auto">
          <a:xfrm flipH="1">
            <a:off x="3673475" y="1266825"/>
            <a:ext cx="46513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1" name="Line 137"/>
          <p:cNvSpPr>
            <a:spLocks noChangeShapeType="1"/>
          </p:cNvSpPr>
          <p:nvPr/>
        </p:nvSpPr>
        <p:spPr bwMode="auto">
          <a:xfrm flipH="1">
            <a:off x="3048000" y="5994400"/>
            <a:ext cx="196850" cy="130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2" name="Freeform 138"/>
          <p:cNvSpPr>
            <a:spLocks/>
          </p:cNvSpPr>
          <p:nvPr/>
        </p:nvSpPr>
        <p:spPr bwMode="auto">
          <a:xfrm>
            <a:off x="2786063" y="5703888"/>
            <a:ext cx="633412" cy="38100"/>
          </a:xfrm>
          <a:custGeom>
            <a:avLst/>
            <a:gdLst>
              <a:gd name="T0" fmla="*/ 0 w 399"/>
              <a:gd name="T1" fmla="*/ 2147483647 h 24"/>
              <a:gd name="T2" fmla="*/ 2147483647 w 399"/>
              <a:gd name="T3" fmla="*/ 2147483647 h 24"/>
              <a:gd name="T4" fmla="*/ 2147483647 w 399"/>
              <a:gd name="T5" fmla="*/ 0 h 24"/>
              <a:gd name="T6" fmla="*/ 0 60000 65536"/>
              <a:gd name="T7" fmla="*/ 0 60000 65536"/>
              <a:gd name="T8" fmla="*/ 0 60000 65536"/>
              <a:gd name="T9" fmla="*/ 0 w 399"/>
              <a:gd name="T10" fmla="*/ 0 h 24"/>
              <a:gd name="T11" fmla="*/ 399 w 39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9" h="24">
                <a:moveTo>
                  <a:pt x="0" y="24"/>
                </a:moveTo>
                <a:lnTo>
                  <a:pt x="277" y="24"/>
                </a:lnTo>
                <a:lnTo>
                  <a:pt x="399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3" name="Line 139"/>
          <p:cNvSpPr>
            <a:spLocks noChangeShapeType="1"/>
          </p:cNvSpPr>
          <p:nvPr/>
        </p:nvSpPr>
        <p:spPr bwMode="auto">
          <a:xfrm flipV="1">
            <a:off x="2520950" y="5580063"/>
            <a:ext cx="742950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4" name="Line 140"/>
          <p:cNvSpPr>
            <a:spLocks noChangeShapeType="1"/>
          </p:cNvSpPr>
          <p:nvPr/>
        </p:nvSpPr>
        <p:spPr bwMode="auto">
          <a:xfrm>
            <a:off x="2414588" y="5434013"/>
            <a:ext cx="52228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5" name="Line 141"/>
          <p:cNvSpPr>
            <a:spLocks noChangeShapeType="1"/>
          </p:cNvSpPr>
          <p:nvPr/>
        </p:nvSpPr>
        <p:spPr bwMode="auto">
          <a:xfrm flipH="1" flipV="1">
            <a:off x="2697163" y="5207000"/>
            <a:ext cx="354012" cy="131763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6" name="Line 111"/>
          <p:cNvSpPr>
            <a:spLocks noChangeShapeType="1"/>
          </p:cNvSpPr>
          <p:nvPr/>
        </p:nvSpPr>
        <p:spPr bwMode="auto">
          <a:xfrm>
            <a:off x="2382838" y="2733675"/>
            <a:ext cx="9794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7" name="Line 112"/>
          <p:cNvSpPr>
            <a:spLocks noChangeShapeType="1"/>
          </p:cNvSpPr>
          <p:nvPr/>
        </p:nvSpPr>
        <p:spPr bwMode="auto">
          <a:xfrm>
            <a:off x="2478088" y="2933700"/>
            <a:ext cx="3111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8" name="Freeform 113"/>
          <p:cNvSpPr>
            <a:spLocks/>
          </p:cNvSpPr>
          <p:nvPr/>
        </p:nvSpPr>
        <p:spPr bwMode="auto">
          <a:xfrm>
            <a:off x="2789238" y="2798763"/>
            <a:ext cx="60325" cy="271462"/>
          </a:xfrm>
          <a:custGeom>
            <a:avLst/>
            <a:gdLst>
              <a:gd name="T0" fmla="*/ 2147483647 w 38"/>
              <a:gd name="T1" fmla="*/ 0 h 171"/>
              <a:gd name="T2" fmla="*/ 0 w 38"/>
              <a:gd name="T3" fmla="*/ 0 h 171"/>
              <a:gd name="T4" fmla="*/ 0 w 38"/>
              <a:gd name="T5" fmla="*/ 2147483647 h 171"/>
              <a:gd name="T6" fmla="*/ 2147483647 w 38"/>
              <a:gd name="T7" fmla="*/ 2147483647 h 171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171"/>
              <a:gd name="T14" fmla="*/ 38 w 38"/>
              <a:gd name="T15" fmla="*/ 171 h 17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171">
                <a:moveTo>
                  <a:pt x="38" y="0"/>
                </a:moveTo>
                <a:lnTo>
                  <a:pt x="0" y="0"/>
                </a:lnTo>
                <a:lnTo>
                  <a:pt x="0" y="171"/>
                </a:lnTo>
                <a:lnTo>
                  <a:pt x="38" y="17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09" name="Line 114"/>
          <p:cNvSpPr>
            <a:spLocks noChangeShapeType="1"/>
          </p:cNvSpPr>
          <p:nvPr/>
        </p:nvSpPr>
        <p:spPr bwMode="auto">
          <a:xfrm>
            <a:off x="2284413" y="3203575"/>
            <a:ext cx="8223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0" name="Line 115"/>
          <p:cNvSpPr>
            <a:spLocks noChangeShapeType="1"/>
          </p:cNvSpPr>
          <p:nvPr/>
        </p:nvSpPr>
        <p:spPr bwMode="auto">
          <a:xfrm>
            <a:off x="2317750" y="3522663"/>
            <a:ext cx="10906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1" name="Freeform 116"/>
          <p:cNvSpPr>
            <a:spLocks/>
          </p:cNvSpPr>
          <p:nvPr/>
        </p:nvSpPr>
        <p:spPr bwMode="auto">
          <a:xfrm>
            <a:off x="2360613" y="3683000"/>
            <a:ext cx="1160462" cy="77788"/>
          </a:xfrm>
          <a:custGeom>
            <a:avLst/>
            <a:gdLst>
              <a:gd name="T0" fmla="*/ 0 w 731"/>
              <a:gd name="T1" fmla="*/ 0 h 49"/>
              <a:gd name="T2" fmla="*/ 2147483647 w 731"/>
              <a:gd name="T3" fmla="*/ 0 h 49"/>
              <a:gd name="T4" fmla="*/ 2147483647 w 731"/>
              <a:gd name="T5" fmla="*/ 2147483647 h 49"/>
              <a:gd name="T6" fmla="*/ 0 60000 65536"/>
              <a:gd name="T7" fmla="*/ 0 60000 65536"/>
              <a:gd name="T8" fmla="*/ 0 60000 65536"/>
              <a:gd name="T9" fmla="*/ 0 w 731"/>
              <a:gd name="T10" fmla="*/ 0 h 49"/>
              <a:gd name="T11" fmla="*/ 731 w 731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1" h="49">
                <a:moveTo>
                  <a:pt x="0" y="0"/>
                </a:moveTo>
                <a:lnTo>
                  <a:pt x="660" y="0"/>
                </a:lnTo>
                <a:lnTo>
                  <a:pt x="731" y="49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2" name="Freeform 118"/>
          <p:cNvSpPr>
            <a:spLocks/>
          </p:cNvSpPr>
          <p:nvPr/>
        </p:nvSpPr>
        <p:spPr bwMode="auto">
          <a:xfrm>
            <a:off x="2257425" y="3829050"/>
            <a:ext cx="774700" cy="387350"/>
          </a:xfrm>
          <a:custGeom>
            <a:avLst/>
            <a:gdLst>
              <a:gd name="T0" fmla="*/ 0 w 488"/>
              <a:gd name="T1" fmla="*/ 0 h 244"/>
              <a:gd name="T2" fmla="*/ 2147483647 w 488"/>
              <a:gd name="T3" fmla="*/ 0 h 244"/>
              <a:gd name="T4" fmla="*/ 2147483647 w 488"/>
              <a:gd name="T5" fmla="*/ 2147483647 h 244"/>
              <a:gd name="T6" fmla="*/ 0 60000 65536"/>
              <a:gd name="T7" fmla="*/ 0 60000 65536"/>
              <a:gd name="T8" fmla="*/ 0 60000 65536"/>
              <a:gd name="T9" fmla="*/ 0 w 488"/>
              <a:gd name="T10" fmla="*/ 0 h 244"/>
              <a:gd name="T11" fmla="*/ 488 w 488"/>
              <a:gd name="T12" fmla="*/ 244 h 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8" h="244">
                <a:moveTo>
                  <a:pt x="0" y="0"/>
                </a:moveTo>
                <a:lnTo>
                  <a:pt x="165" y="0"/>
                </a:lnTo>
                <a:lnTo>
                  <a:pt x="488" y="24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3" name="Line 119"/>
          <p:cNvSpPr>
            <a:spLocks noChangeShapeType="1"/>
          </p:cNvSpPr>
          <p:nvPr/>
        </p:nvSpPr>
        <p:spPr bwMode="auto">
          <a:xfrm>
            <a:off x="2292350" y="4511675"/>
            <a:ext cx="49371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4" name="Freeform 120"/>
          <p:cNvSpPr>
            <a:spLocks/>
          </p:cNvSpPr>
          <p:nvPr/>
        </p:nvSpPr>
        <p:spPr bwMode="auto">
          <a:xfrm>
            <a:off x="2786063" y="4132263"/>
            <a:ext cx="63500" cy="760412"/>
          </a:xfrm>
          <a:custGeom>
            <a:avLst/>
            <a:gdLst>
              <a:gd name="T0" fmla="*/ 2147483647 w 40"/>
              <a:gd name="T1" fmla="*/ 0 h 479"/>
              <a:gd name="T2" fmla="*/ 0 w 40"/>
              <a:gd name="T3" fmla="*/ 0 h 479"/>
              <a:gd name="T4" fmla="*/ 0 w 40"/>
              <a:gd name="T5" fmla="*/ 2147483647 h 479"/>
              <a:gd name="T6" fmla="*/ 2147483647 w 40"/>
              <a:gd name="T7" fmla="*/ 2147483647 h 479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479"/>
              <a:gd name="T14" fmla="*/ 40 w 40"/>
              <a:gd name="T15" fmla="*/ 479 h 4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479">
                <a:moveTo>
                  <a:pt x="40" y="0"/>
                </a:moveTo>
                <a:lnTo>
                  <a:pt x="0" y="0"/>
                </a:lnTo>
                <a:lnTo>
                  <a:pt x="0" y="479"/>
                </a:lnTo>
                <a:lnTo>
                  <a:pt x="40" y="479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5" name="Freeform 121"/>
          <p:cNvSpPr>
            <a:spLocks/>
          </p:cNvSpPr>
          <p:nvPr/>
        </p:nvSpPr>
        <p:spPr bwMode="auto">
          <a:xfrm>
            <a:off x="2971800" y="4216400"/>
            <a:ext cx="125413" cy="60325"/>
          </a:xfrm>
          <a:custGeom>
            <a:avLst/>
            <a:gdLst>
              <a:gd name="T0" fmla="*/ 2147483647 w 79"/>
              <a:gd name="T1" fmla="*/ 2147483647 h 38"/>
              <a:gd name="T2" fmla="*/ 2147483647 w 79"/>
              <a:gd name="T3" fmla="*/ 0 h 38"/>
              <a:gd name="T4" fmla="*/ 0 w 79"/>
              <a:gd name="T5" fmla="*/ 0 h 38"/>
              <a:gd name="T6" fmla="*/ 0 w 79"/>
              <a:gd name="T7" fmla="*/ 2147483647 h 38"/>
              <a:gd name="T8" fmla="*/ 0 60000 65536"/>
              <a:gd name="T9" fmla="*/ 0 60000 65536"/>
              <a:gd name="T10" fmla="*/ 0 60000 65536"/>
              <a:gd name="T11" fmla="*/ 0 60000 65536"/>
              <a:gd name="T12" fmla="*/ 0 w 79"/>
              <a:gd name="T13" fmla="*/ 0 h 38"/>
              <a:gd name="T14" fmla="*/ 79 w 79"/>
              <a:gd name="T15" fmla="*/ 38 h 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9" h="38">
                <a:moveTo>
                  <a:pt x="79" y="38"/>
                </a:moveTo>
                <a:lnTo>
                  <a:pt x="79" y="0"/>
                </a:lnTo>
                <a:lnTo>
                  <a:pt x="0" y="0"/>
                </a:lnTo>
                <a:lnTo>
                  <a:pt x="0" y="3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6" name="Freeform 122"/>
          <p:cNvSpPr>
            <a:spLocks/>
          </p:cNvSpPr>
          <p:nvPr/>
        </p:nvSpPr>
        <p:spPr bwMode="auto">
          <a:xfrm>
            <a:off x="2292350" y="4989513"/>
            <a:ext cx="796925" cy="119062"/>
          </a:xfrm>
          <a:custGeom>
            <a:avLst/>
            <a:gdLst>
              <a:gd name="T0" fmla="*/ 0 w 502"/>
              <a:gd name="T1" fmla="*/ 0 h 75"/>
              <a:gd name="T2" fmla="*/ 2147483647 w 502"/>
              <a:gd name="T3" fmla="*/ 0 h 75"/>
              <a:gd name="T4" fmla="*/ 2147483647 w 502"/>
              <a:gd name="T5" fmla="*/ 2147483647 h 75"/>
              <a:gd name="T6" fmla="*/ 0 60000 65536"/>
              <a:gd name="T7" fmla="*/ 0 60000 65536"/>
              <a:gd name="T8" fmla="*/ 0 60000 65536"/>
              <a:gd name="T9" fmla="*/ 0 w 502"/>
              <a:gd name="T10" fmla="*/ 0 h 75"/>
              <a:gd name="T11" fmla="*/ 502 w 502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2" h="75">
                <a:moveTo>
                  <a:pt x="0" y="0"/>
                </a:moveTo>
                <a:lnTo>
                  <a:pt x="248" y="0"/>
                </a:lnTo>
                <a:lnTo>
                  <a:pt x="502" y="7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7" name="Line 123"/>
          <p:cNvSpPr>
            <a:spLocks noChangeShapeType="1"/>
          </p:cNvSpPr>
          <p:nvPr/>
        </p:nvSpPr>
        <p:spPr bwMode="auto">
          <a:xfrm>
            <a:off x="2333625" y="5207000"/>
            <a:ext cx="56991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8" name="Freeform 124"/>
          <p:cNvSpPr>
            <a:spLocks/>
          </p:cNvSpPr>
          <p:nvPr/>
        </p:nvSpPr>
        <p:spPr bwMode="auto">
          <a:xfrm>
            <a:off x="2474913" y="5699125"/>
            <a:ext cx="534987" cy="42863"/>
          </a:xfrm>
          <a:custGeom>
            <a:avLst/>
            <a:gdLst>
              <a:gd name="T0" fmla="*/ 0 w 337"/>
              <a:gd name="T1" fmla="*/ 2147483647 h 27"/>
              <a:gd name="T2" fmla="*/ 2147483647 w 337"/>
              <a:gd name="T3" fmla="*/ 2147483647 h 27"/>
              <a:gd name="T4" fmla="*/ 2147483647 w 337"/>
              <a:gd name="T5" fmla="*/ 0 h 27"/>
              <a:gd name="T6" fmla="*/ 0 60000 65536"/>
              <a:gd name="T7" fmla="*/ 0 60000 65536"/>
              <a:gd name="T8" fmla="*/ 0 60000 65536"/>
              <a:gd name="T9" fmla="*/ 0 w 337"/>
              <a:gd name="T10" fmla="*/ 0 h 27"/>
              <a:gd name="T11" fmla="*/ 337 w 337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7" h="27">
                <a:moveTo>
                  <a:pt x="0" y="27"/>
                </a:moveTo>
                <a:lnTo>
                  <a:pt x="203" y="27"/>
                </a:lnTo>
                <a:lnTo>
                  <a:pt x="337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19" name="Freeform 125"/>
          <p:cNvSpPr>
            <a:spLocks/>
          </p:cNvSpPr>
          <p:nvPr/>
        </p:nvSpPr>
        <p:spPr bwMode="auto">
          <a:xfrm>
            <a:off x="2171700" y="5780088"/>
            <a:ext cx="925513" cy="173037"/>
          </a:xfrm>
          <a:custGeom>
            <a:avLst/>
            <a:gdLst>
              <a:gd name="T0" fmla="*/ 0 w 583"/>
              <a:gd name="T1" fmla="*/ 2147483647 h 109"/>
              <a:gd name="T2" fmla="*/ 2147483647 w 583"/>
              <a:gd name="T3" fmla="*/ 2147483647 h 109"/>
              <a:gd name="T4" fmla="*/ 2147483647 w 583"/>
              <a:gd name="T5" fmla="*/ 0 h 109"/>
              <a:gd name="T6" fmla="*/ 0 60000 65536"/>
              <a:gd name="T7" fmla="*/ 0 60000 65536"/>
              <a:gd name="T8" fmla="*/ 0 60000 65536"/>
              <a:gd name="T9" fmla="*/ 0 w 583"/>
              <a:gd name="T10" fmla="*/ 0 h 109"/>
              <a:gd name="T11" fmla="*/ 583 w 583"/>
              <a:gd name="T12" fmla="*/ 109 h 1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3" h="109">
                <a:moveTo>
                  <a:pt x="0" y="109"/>
                </a:moveTo>
                <a:lnTo>
                  <a:pt x="399" y="109"/>
                </a:lnTo>
                <a:lnTo>
                  <a:pt x="583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0" name="Line 126"/>
          <p:cNvSpPr>
            <a:spLocks noChangeShapeType="1"/>
          </p:cNvSpPr>
          <p:nvPr/>
        </p:nvSpPr>
        <p:spPr bwMode="auto">
          <a:xfrm>
            <a:off x="2109788" y="6121400"/>
            <a:ext cx="137001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1" name="Line 127"/>
          <p:cNvSpPr>
            <a:spLocks noChangeShapeType="1"/>
          </p:cNvSpPr>
          <p:nvPr/>
        </p:nvSpPr>
        <p:spPr bwMode="auto">
          <a:xfrm flipV="1">
            <a:off x="2500313" y="2401888"/>
            <a:ext cx="70167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2" name="Freeform 133"/>
          <p:cNvSpPr>
            <a:spLocks/>
          </p:cNvSpPr>
          <p:nvPr/>
        </p:nvSpPr>
        <p:spPr bwMode="auto">
          <a:xfrm>
            <a:off x="2986088" y="606425"/>
            <a:ext cx="1154112" cy="344488"/>
          </a:xfrm>
          <a:custGeom>
            <a:avLst/>
            <a:gdLst>
              <a:gd name="T0" fmla="*/ 2147483647 w 727"/>
              <a:gd name="T1" fmla="*/ 0 h 217"/>
              <a:gd name="T2" fmla="*/ 2147483647 w 727"/>
              <a:gd name="T3" fmla="*/ 0 h 217"/>
              <a:gd name="T4" fmla="*/ 0 w 727"/>
              <a:gd name="T5" fmla="*/ 2147483647 h 217"/>
              <a:gd name="T6" fmla="*/ 0 60000 65536"/>
              <a:gd name="T7" fmla="*/ 0 60000 65536"/>
              <a:gd name="T8" fmla="*/ 0 60000 65536"/>
              <a:gd name="T9" fmla="*/ 0 w 727"/>
              <a:gd name="T10" fmla="*/ 0 h 217"/>
              <a:gd name="T11" fmla="*/ 727 w 727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7" h="217">
                <a:moveTo>
                  <a:pt x="727" y="0"/>
                </a:moveTo>
                <a:lnTo>
                  <a:pt x="591" y="0"/>
                </a:lnTo>
                <a:lnTo>
                  <a:pt x="0" y="21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3" name="Freeform 134"/>
          <p:cNvSpPr>
            <a:spLocks/>
          </p:cNvSpPr>
          <p:nvPr/>
        </p:nvSpPr>
        <p:spPr bwMode="auto">
          <a:xfrm>
            <a:off x="3436938" y="749300"/>
            <a:ext cx="703262" cy="217488"/>
          </a:xfrm>
          <a:custGeom>
            <a:avLst/>
            <a:gdLst>
              <a:gd name="T0" fmla="*/ 2147483647 w 443"/>
              <a:gd name="T1" fmla="*/ 0 h 137"/>
              <a:gd name="T2" fmla="*/ 2147483647 w 443"/>
              <a:gd name="T3" fmla="*/ 0 h 137"/>
              <a:gd name="T4" fmla="*/ 0 w 443"/>
              <a:gd name="T5" fmla="*/ 2147483647 h 137"/>
              <a:gd name="T6" fmla="*/ 0 60000 65536"/>
              <a:gd name="T7" fmla="*/ 0 60000 65536"/>
              <a:gd name="T8" fmla="*/ 0 60000 65536"/>
              <a:gd name="T9" fmla="*/ 0 w 443"/>
              <a:gd name="T10" fmla="*/ 0 h 137"/>
              <a:gd name="T11" fmla="*/ 443 w 443"/>
              <a:gd name="T12" fmla="*/ 137 h 1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3" h="137">
                <a:moveTo>
                  <a:pt x="443" y="0"/>
                </a:moveTo>
                <a:lnTo>
                  <a:pt x="307" y="0"/>
                </a:lnTo>
                <a:lnTo>
                  <a:pt x="0" y="13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4" name="Freeform 135"/>
          <p:cNvSpPr>
            <a:spLocks/>
          </p:cNvSpPr>
          <p:nvPr/>
        </p:nvSpPr>
        <p:spPr bwMode="auto">
          <a:xfrm>
            <a:off x="3471863" y="912813"/>
            <a:ext cx="668337" cy="119062"/>
          </a:xfrm>
          <a:custGeom>
            <a:avLst/>
            <a:gdLst>
              <a:gd name="T0" fmla="*/ 2147483647 w 421"/>
              <a:gd name="T1" fmla="*/ 0 h 75"/>
              <a:gd name="T2" fmla="*/ 2147483647 w 421"/>
              <a:gd name="T3" fmla="*/ 0 h 75"/>
              <a:gd name="T4" fmla="*/ 0 w 421"/>
              <a:gd name="T5" fmla="*/ 2147483647 h 75"/>
              <a:gd name="T6" fmla="*/ 0 60000 65536"/>
              <a:gd name="T7" fmla="*/ 0 60000 65536"/>
              <a:gd name="T8" fmla="*/ 0 60000 65536"/>
              <a:gd name="T9" fmla="*/ 0 w 421"/>
              <a:gd name="T10" fmla="*/ 0 h 75"/>
              <a:gd name="T11" fmla="*/ 421 w 421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1" h="75">
                <a:moveTo>
                  <a:pt x="421" y="0"/>
                </a:moveTo>
                <a:lnTo>
                  <a:pt x="285" y="0"/>
                </a:lnTo>
                <a:lnTo>
                  <a:pt x="0" y="7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5" name="Line 136"/>
          <p:cNvSpPr>
            <a:spLocks noChangeShapeType="1"/>
          </p:cNvSpPr>
          <p:nvPr/>
        </p:nvSpPr>
        <p:spPr bwMode="auto">
          <a:xfrm flipH="1">
            <a:off x="3673475" y="1266825"/>
            <a:ext cx="4651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6" name="Line 137"/>
          <p:cNvSpPr>
            <a:spLocks noChangeShapeType="1"/>
          </p:cNvSpPr>
          <p:nvPr/>
        </p:nvSpPr>
        <p:spPr bwMode="auto">
          <a:xfrm flipH="1">
            <a:off x="3048000" y="5994400"/>
            <a:ext cx="196850" cy="130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7" name="Freeform 138"/>
          <p:cNvSpPr>
            <a:spLocks/>
          </p:cNvSpPr>
          <p:nvPr/>
        </p:nvSpPr>
        <p:spPr bwMode="auto">
          <a:xfrm>
            <a:off x="2786063" y="5703888"/>
            <a:ext cx="633412" cy="38100"/>
          </a:xfrm>
          <a:custGeom>
            <a:avLst/>
            <a:gdLst>
              <a:gd name="T0" fmla="*/ 0 w 399"/>
              <a:gd name="T1" fmla="*/ 2147483647 h 24"/>
              <a:gd name="T2" fmla="*/ 2147483647 w 399"/>
              <a:gd name="T3" fmla="*/ 2147483647 h 24"/>
              <a:gd name="T4" fmla="*/ 2147483647 w 399"/>
              <a:gd name="T5" fmla="*/ 0 h 24"/>
              <a:gd name="T6" fmla="*/ 0 60000 65536"/>
              <a:gd name="T7" fmla="*/ 0 60000 65536"/>
              <a:gd name="T8" fmla="*/ 0 60000 65536"/>
              <a:gd name="T9" fmla="*/ 0 w 399"/>
              <a:gd name="T10" fmla="*/ 0 h 24"/>
              <a:gd name="T11" fmla="*/ 399 w 39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9" h="24">
                <a:moveTo>
                  <a:pt x="0" y="24"/>
                </a:moveTo>
                <a:lnTo>
                  <a:pt x="277" y="24"/>
                </a:lnTo>
                <a:lnTo>
                  <a:pt x="399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8" name="Line 139"/>
          <p:cNvSpPr>
            <a:spLocks noChangeShapeType="1"/>
          </p:cNvSpPr>
          <p:nvPr/>
        </p:nvSpPr>
        <p:spPr bwMode="auto">
          <a:xfrm flipV="1">
            <a:off x="2520950" y="5580063"/>
            <a:ext cx="742950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29" name="Line 140"/>
          <p:cNvSpPr>
            <a:spLocks noChangeShapeType="1"/>
          </p:cNvSpPr>
          <p:nvPr/>
        </p:nvSpPr>
        <p:spPr bwMode="auto">
          <a:xfrm>
            <a:off x="2414588" y="5434013"/>
            <a:ext cx="5222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0" name="Line 141"/>
          <p:cNvSpPr>
            <a:spLocks noChangeShapeType="1"/>
          </p:cNvSpPr>
          <p:nvPr/>
        </p:nvSpPr>
        <p:spPr bwMode="auto">
          <a:xfrm flipH="1" flipV="1">
            <a:off x="2697163" y="5207000"/>
            <a:ext cx="354012" cy="131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Z:\Powerpoint\Processed files\chapt16\chapt16_textedit\jpg\sal03717_16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84250"/>
            <a:ext cx="506095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01675" y="696913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701675" y="5919788"/>
            <a:ext cx="7740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©McGraw-Hill Education/Joe DeGrandis</a:t>
            </a:r>
          </a:p>
        </p:txBody>
      </p:sp>
      <p:grpSp>
        <p:nvGrpSpPr>
          <p:cNvPr id="17413" name="Group 73"/>
          <p:cNvGrpSpPr>
            <a:grpSpLocks/>
          </p:cNvGrpSpPr>
          <p:nvPr/>
        </p:nvGrpSpPr>
        <p:grpSpPr bwMode="auto">
          <a:xfrm>
            <a:off x="3305175" y="1906588"/>
            <a:ext cx="2022475" cy="3255962"/>
            <a:chOff x="3305175" y="1925638"/>
            <a:chExt cx="2022475" cy="3255963"/>
          </a:xfrm>
        </p:grpSpPr>
        <p:sp>
          <p:nvSpPr>
            <p:cNvPr id="17433" name="Line 7"/>
            <p:cNvSpPr>
              <a:spLocks noChangeShapeType="1"/>
            </p:cNvSpPr>
            <p:nvPr/>
          </p:nvSpPr>
          <p:spPr bwMode="auto">
            <a:xfrm>
              <a:off x="3305175" y="1925638"/>
              <a:ext cx="2019300" cy="15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Line 8"/>
            <p:cNvSpPr>
              <a:spLocks noChangeShapeType="1"/>
            </p:cNvSpPr>
            <p:nvPr/>
          </p:nvSpPr>
          <p:spPr bwMode="auto">
            <a:xfrm>
              <a:off x="3730625" y="2532063"/>
              <a:ext cx="1597025" cy="15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Line 9"/>
            <p:cNvSpPr>
              <a:spLocks noChangeShapeType="1"/>
            </p:cNvSpPr>
            <p:nvPr/>
          </p:nvSpPr>
          <p:spPr bwMode="auto">
            <a:xfrm>
              <a:off x="3848100" y="2852738"/>
              <a:ext cx="1479550" cy="15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6" name="Line 10"/>
            <p:cNvSpPr>
              <a:spLocks noChangeShapeType="1"/>
            </p:cNvSpPr>
            <p:nvPr/>
          </p:nvSpPr>
          <p:spPr bwMode="auto">
            <a:xfrm>
              <a:off x="4302125" y="3652838"/>
              <a:ext cx="1025525" cy="15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Line 11"/>
            <p:cNvSpPr>
              <a:spLocks noChangeShapeType="1"/>
            </p:cNvSpPr>
            <p:nvPr/>
          </p:nvSpPr>
          <p:spPr bwMode="auto">
            <a:xfrm>
              <a:off x="4416425" y="3865563"/>
              <a:ext cx="911225" cy="15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Line 12"/>
            <p:cNvSpPr>
              <a:spLocks noChangeShapeType="1"/>
            </p:cNvSpPr>
            <p:nvPr/>
          </p:nvSpPr>
          <p:spPr bwMode="auto">
            <a:xfrm>
              <a:off x="4311650" y="4214813"/>
              <a:ext cx="1016000" cy="15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Line 13"/>
            <p:cNvSpPr>
              <a:spLocks noChangeShapeType="1"/>
            </p:cNvSpPr>
            <p:nvPr/>
          </p:nvSpPr>
          <p:spPr bwMode="auto">
            <a:xfrm>
              <a:off x="4213225" y="5180013"/>
              <a:ext cx="1111250" cy="15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14"/>
            <p:cNvSpPr>
              <a:spLocks noChangeShapeType="1"/>
            </p:cNvSpPr>
            <p:nvPr/>
          </p:nvSpPr>
          <p:spPr bwMode="auto">
            <a:xfrm flipH="1" flipV="1">
              <a:off x="3905250" y="3033713"/>
              <a:ext cx="511175" cy="19367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Line 15"/>
            <p:cNvSpPr>
              <a:spLocks noChangeShapeType="1"/>
            </p:cNvSpPr>
            <p:nvPr/>
          </p:nvSpPr>
          <p:spPr bwMode="auto">
            <a:xfrm flipH="1">
              <a:off x="3927475" y="3227388"/>
              <a:ext cx="488950" cy="31750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Line 19"/>
            <p:cNvSpPr>
              <a:spLocks noChangeShapeType="1"/>
            </p:cNvSpPr>
            <p:nvPr/>
          </p:nvSpPr>
          <p:spPr bwMode="auto">
            <a:xfrm>
              <a:off x="4416425" y="3227388"/>
              <a:ext cx="911225" cy="158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4" name="TextBox 54"/>
          <p:cNvSpPr txBox="1">
            <a:spLocks noChangeArrowheads="1"/>
          </p:cNvSpPr>
          <p:nvPr/>
        </p:nvSpPr>
        <p:spPr bwMode="auto">
          <a:xfrm>
            <a:off x="5372100" y="1809750"/>
            <a:ext cx="4556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Helix</a:t>
            </a:r>
          </a:p>
        </p:txBody>
      </p:sp>
      <p:sp>
        <p:nvSpPr>
          <p:cNvPr id="17415" name="TextBox 55"/>
          <p:cNvSpPr txBox="1">
            <a:spLocks noChangeArrowheads="1"/>
          </p:cNvSpPr>
          <p:nvPr/>
        </p:nvSpPr>
        <p:spPr bwMode="auto">
          <a:xfrm>
            <a:off x="5372100" y="2419350"/>
            <a:ext cx="12779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Triangular fossa</a:t>
            </a:r>
          </a:p>
        </p:txBody>
      </p:sp>
      <p:sp>
        <p:nvSpPr>
          <p:cNvPr id="17416" name="TextBox 56"/>
          <p:cNvSpPr txBox="1">
            <a:spLocks noChangeArrowheads="1"/>
          </p:cNvSpPr>
          <p:nvPr/>
        </p:nvSpPr>
        <p:spPr bwMode="auto">
          <a:xfrm>
            <a:off x="5372100" y="2736850"/>
            <a:ext cx="736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Antihelix</a:t>
            </a:r>
          </a:p>
        </p:txBody>
      </p:sp>
      <p:sp>
        <p:nvSpPr>
          <p:cNvPr id="17417" name="TextBox 57"/>
          <p:cNvSpPr txBox="1">
            <a:spLocks noChangeArrowheads="1"/>
          </p:cNvSpPr>
          <p:nvPr/>
        </p:nvSpPr>
        <p:spPr bwMode="auto">
          <a:xfrm>
            <a:off x="5372100" y="3117850"/>
            <a:ext cx="650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Concha</a:t>
            </a:r>
          </a:p>
        </p:txBody>
      </p:sp>
      <p:sp>
        <p:nvSpPr>
          <p:cNvPr id="17418" name="TextBox 58"/>
          <p:cNvSpPr txBox="1">
            <a:spLocks noChangeArrowheads="1"/>
          </p:cNvSpPr>
          <p:nvPr/>
        </p:nvSpPr>
        <p:spPr bwMode="auto">
          <a:xfrm>
            <a:off x="5372100" y="3549650"/>
            <a:ext cx="1927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External acoustic meatus</a:t>
            </a:r>
          </a:p>
        </p:txBody>
      </p:sp>
      <p:sp>
        <p:nvSpPr>
          <p:cNvPr id="17419" name="TextBox 59"/>
          <p:cNvSpPr txBox="1">
            <a:spLocks noChangeArrowheads="1"/>
          </p:cNvSpPr>
          <p:nvPr/>
        </p:nvSpPr>
        <p:spPr bwMode="auto">
          <a:xfrm>
            <a:off x="5372100" y="3752850"/>
            <a:ext cx="600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Tragus</a:t>
            </a:r>
          </a:p>
        </p:txBody>
      </p:sp>
      <p:sp>
        <p:nvSpPr>
          <p:cNvPr id="17420" name="TextBox 60"/>
          <p:cNvSpPr txBox="1">
            <a:spLocks noChangeArrowheads="1"/>
          </p:cNvSpPr>
          <p:nvPr/>
        </p:nvSpPr>
        <p:spPr bwMode="auto">
          <a:xfrm>
            <a:off x="5372100" y="4108450"/>
            <a:ext cx="854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Antitragus</a:t>
            </a:r>
          </a:p>
        </p:txBody>
      </p:sp>
      <p:sp>
        <p:nvSpPr>
          <p:cNvPr id="17421" name="TextBox 61"/>
          <p:cNvSpPr txBox="1">
            <a:spLocks noChangeArrowheads="1"/>
          </p:cNvSpPr>
          <p:nvPr/>
        </p:nvSpPr>
        <p:spPr bwMode="auto">
          <a:xfrm>
            <a:off x="5372100" y="5073650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1"/>
              <a:t>Lobule (earlobe)</a:t>
            </a:r>
          </a:p>
        </p:txBody>
      </p:sp>
      <p:sp>
        <p:nvSpPr>
          <p:cNvPr id="17422" name="Line 17"/>
          <p:cNvSpPr>
            <a:spLocks noChangeShapeType="1"/>
          </p:cNvSpPr>
          <p:nvPr/>
        </p:nvSpPr>
        <p:spPr bwMode="auto">
          <a:xfrm>
            <a:off x="3730625" y="2513013"/>
            <a:ext cx="15970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18"/>
          <p:cNvSpPr>
            <a:spLocks noChangeShapeType="1"/>
          </p:cNvSpPr>
          <p:nvPr/>
        </p:nvSpPr>
        <p:spPr bwMode="auto">
          <a:xfrm>
            <a:off x="3848100" y="2833688"/>
            <a:ext cx="14795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20"/>
          <p:cNvSpPr>
            <a:spLocks noChangeShapeType="1"/>
          </p:cNvSpPr>
          <p:nvPr/>
        </p:nvSpPr>
        <p:spPr bwMode="auto">
          <a:xfrm>
            <a:off x="4416425" y="3208338"/>
            <a:ext cx="9112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Line 21"/>
          <p:cNvSpPr>
            <a:spLocks noChangeShapeType="1"/>
          </p:cNvSpPr>
          <p:nvPr/>
        </p:nvSpPr>
        <p:spPr bwMode="auto">
          <a:xfrm>
            <a:off x="4302125" y="3635375"/>
            <a:ext cx="10255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Line 22"/>
          <p:cNvSpPr>
            <a:spLocks noChangeShapeType="1"/>
          </p:cNvSpPr>
          <p:nvPr/>
        </p:nvSpPr>
        <p:spPr bwMode="auto">
          <a:xfrm>
            <a:off x="4416425" y="3848100"/>
            <a:ext cx="9112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23"/>
          <p:cNvSpPr>
            <a:spLocks noChangeShapeType="1"/>
          </p:cNvSpPr>
          <p:nvPr/>
        </p:nvSpPr>
        <p:spPr bwMode="auto">
          <a:xfrm>
            <a:off x="4311650" y="4197350"/>
            <a:ext cx="1016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24"/>
          <p:cNvSpPr>
            <a:spLocks noChangeShapeType="1"/>
          </p:cNvSpPr>
          <p:nvPr/>
        </p:nvSpPr>
        <p:spPr bwMode="auto">
          <a:xfrm>
            <a:off x="4213225" y="5162550"/>
            <a:ext cx="11112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Line 25"/>
          <p:cNvSpPr>
            <a:spLocks noChangeShapeType="1"/>
          </p:cNvSpPr>
          <p:nvPr/>
        </p:nvSpPr>
        <p:spPr bwMode="auto">
          <a:xfrm flipH="1" flipV="1">
            <a:off x="3905250" y="3017838"/>
            <a:ext cx="511175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Line 26"/>
          <p:cNvSpPr>
            <a:spLocks noChangeShapeType="1"/>
          </p:cNvSpPr>
          <p:nvPr/>
        </p:nvSpPr>
        <p:spPr bwMode="auto">
          <a:xfrm flipH="1">
            <a:off x="3927475" y="3208338"/>
            <a:ext cx="488950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Line 16"/>
          <p:cNvSpPr>
            <a:spLocks noChangeShapeType="1"/>
          </p:cNvSpPr>
          <p:nvPr/>
        </p:nvSpPr>
        <p:spPr bwMode="auto">
          <a:xfrm>
            <a:off x="3305175" y="1906588"/>
            <a:ext cx="20193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Z:\Powerpoint\Processed files\chapt16\chapt16_textedit\jpg\sal03717_16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>
            <a:fillRect/>
          </a:stretch>
        </p:blipFill>
        <p:spPr bwMode="auto">
          <a:xfrm>
            <a:off x="1038225" y="1646238"/>
            <a:ext cx="6670675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01675" y="1293813"/>
            <a:ext cx="7740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8436" name="Line 8"/>
          <p:cNvSpPr>
            <a:spLocks noChangeShapeType="1"/>
          </p:cNvSpPr>
          <p:nvPr/>
        </p:nvSpPr>
        <p:spPr bwMode="auto">
          <a:xfrm>
            <a:off x="758825" y="3059113"/>
            <a:ext cx="3016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TextBox 130"/>
          <p:cNvSpPr txBox="1">
            <a:spLocks noChangeArrowheads="1"/>
          </p:cNvSpPr>
          <p:nvPr/>
        </p:nvSpPr>
        <p:spPr bwMode="auto">
          <a:xfrm>
            <a:off x="230188" y="1846263"/>
            <a:ext cx="428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Helix</a:t>
            </a:r>
          </a:p>
        </p:txBody>
      </p:sp>
      <p:sp>
        <p:nvSpPr>
          <p:cNvPr id="18438" name="TextBox 131"/>
          <p:cNvSpPr txBox="1">
            <a:spLocks noChangeArrowheads="1"/>
          </p:cNvSpPr>
          <p:nvPr/>
        </p:nvSpPr>
        <p:spPr bwMode="auto">
          <a:xfrm>
            <a:off x="230188" y="2951163"/>
            <a:ext cx="569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Auricle</a:t>
            </a:r>
          </a:p>
        </p:txBody>
      </p:sp>
      <p:sp>
        <p:nvSpPr>
          <p:cNvPr id="18439" name="TextBox 134"/>
          <p:cNvSpPr txBox="1">
            <a:spLocks noChangeArrowheads="1"/>
          </p:cNvSpPr>
          <p:nvPr/>
        </p:nvSpPr>
        <p:spPr bwMode="auto">
          <a:xfrm>
            <a:off x="230188" y="3319463"/>
            <a:ext cx="80486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Tympanic</a:t>
            </a:r>
          </a:p>
          <a:p>
            <a:pPr eaLnBrk="1" hangingPunct="1"/>
            <a:r>
              <a:rPr lang="en-US" altLang="en-US" sz="1100" b="1"/>
              <a:t>membrane</a:t>
            </a:r>
          </a:p>
        </p:txBody>
      </p:sp>
      <p:sp>
        <p:nvSpPr>
          <p:cNvPr id="18440" name="TextBox 135"/>
          <p:cNvSpPr txBox="1">
            <a:spLocks noChangeArrowheads="1"/>
          </p:cNvSpPr>
          <p:nvPr/>
        </p:nvSpPr>
        <p:spPr bwMode="auto">
          <a:xfrm>
            <a:off x="242888" y="3675063"/>
            <a:ext cx="6715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Auditory</a:t>
            </a:r>
          </a:p>
          <a:p>
            <a:pPr eaLnBrk="1" hangingPunct="1"/>
            <a:r>
              <a:rPr lang="en-US" altLang="en-US" sz="1100" b="1"/>
              <a:t>canal</a:t>
            </a:r>
          </a:p>
        </p:txBody>
      </p:sp>
      <p:sp>
        <p:nvSpPr>
          <p:cNvPr id="18441" name="TextBox 136"/>
          <p:cNvSpPr txBox="1">
            <a:spLocks noChangeArrowheads="1"/>
          </p:cNvSpPr>
          <p:nvPr/>
        </p:nvSpPr>
        <p:spPr bwMode="auto">
          <a:xfrm>
            <a:off x="230188" y="4754563"/>
            <a:ext cx="55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Lobule</a:t>
            </a:r>
          </a:p>
        </p:txBody>
      </p:sp>
      <p:sp>
        <p:nvSpPr>
          <p:cNvPr id="18442" name="TextBox 137"/>
          <p:cNvSpPr txBox="1">
            <a:spLocks noChangeArrowheads="1"/>
          </p:cNvSpPr>
          <p:nvPr/>
        </p:nvSpPr>
        <p:spPr bwMode="auto">
          <a:xfrm>
            <a:off x="3021013" y="1592263"/>
            <a:ext cx="7112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Ossicles:</a:t>
            </a:r>
          </a:p>
        </p:txBody>
      </p:sp>
      <p:sp>
        <p:nvSpPr>
          <p:cNvPr id="18443" name="TextBox 138"/>
          <p:cNvSpPr txBox="1">
            <a:spLocks noChangeArrowheads="1"/>
          </p:cNvSpPr>
          <p:nvPr/>
        </p:nvSpPr>
        <p:spPr bwMode="auto">
          <a:xfrm>
            <a:off x="3197225" y="1757363"/>
            <a:ext cx="55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Stapes</a:t>
            </a:r>
          </a:p>
        </p:txBody>
      </p:sp>
      <p:sp>
        <p:nvSpPr>
          <p:cNvPr id="18444" name="TextBox 139"/>
          <p:cNvSpPr txBox="1">
            <a:spLocks noChangeArrowheads="1"/>
          </p:cNvSpPr>
          <p:nvPr/>
        </p:nvSpPr>
        <p:spPr bwMode="auto">
          <a:xfrm>
            <a:off x="3197225" y="1935163"/>
            <a:ext cx="4619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Incus</a:t>
            </a:r>
          </a:p>
        </p:txBody>
      </p:sp>
      <p:sp>
        <p:nvSpPr>
          <p:cNvPr id="18445" name="TextBox 140"/>
          <p:cNvSpPr txBox="1">
            <a:spLocks noChangeArrowheads="1"/>
          </p:cNvSpPr>
          <p:nvPr/>
        </p:nvSpPr>
        <p:spPr bwMode="auto">
          <a:xfrm>
            <a:off x="3197225" y="2100263"/>
            <a:ext cx="609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Malleus</a:t>
            </a:r>
          </a:p>
        </p:txBody>
      </p:sp>
      <p:sp>
        <p:nvSpPr>
          <p:cNvPr id="18446" name="TextBox 141"/>
          <p:cNvSpPr txBox="1">
            <a:spLocks noChangeArrowheads="1"/>
          </p:cNvSpPr>
          <p:nvPr/>
        </p:nvSpPr>
        <p:spPr bwMode="auto">
          <a:xfrm>
            <a:off x="7561263" y="1604963"/>
            <a:ext cx="1352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Semicircular ducts</a:t>
            </a:r>
          </a:p>
        </p:txBody>
      </p:sp>
      <p:sp>
        <p:nvSpPr>
          <p:cNvPr id="18447" name="TextBox 142"/>
          <p:cNvSpPr txBox="1">
            <a:spLocks noChangeArrowheads="1"/>
          </p:cNvSpPr>
          <p:nvPr/>
        </p:nvSpPr>
        <p:spPr bwMode="auto">
          <a:xfrm>
            <a:off x="7561263" y="1808163"/>
            <a:ext cx="950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Oval window</a:t>
            </a:r>
          </a:p>
        </p:txBody>
      </p:sp>
      <p:sp>
        <p:nvSpPr>
          <p:cNvPr id="18448" name="TextBox 143"/>
          <p:cNvSpPr txBox="1">
            <a:spLocks noChangeArrowheads="1"/>
          </p:cNvSpPr>
          <p:nvPr/>
        </p:nvSpPr>
        <p:spPr bwMode="auto">
          <a:xfrm>
            <a:off x="7561263" y="2049463"/>
            <a:ext cx="11890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Vestibular nerve</a:t>
            </a:r>
          </a:p>
        </p:txBody>
      </p:sp>
      <p:sp>
        <p:nvSpPr>
          <p:cNvPr id="18449" name="TextBox 144"/>
          <p:cNvSpPr txBox="1">
            <a:spLocks noChangeArrowheads="1"/>
          </p:cNvSpPr>
          <p:nvPr/>
        </p:nvSpPr>
        <p:spPr bwMode="auto">
          <a:xfrm>
            <a:off x="7561263" y="2493963"/>
            <a:ext cx="1111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Cochlear nerve</a:t>
            </a:r>
          </a:p>
        </p:txBody>
      </p:sp>
      <p:sp>
        <p:nvSpPr>
          <p:cNvPr id="18450" name="TextBox 145"/>
          <p:cNvSpPr txBox="1">
            <a:spLocks noChangeArrowheads="1"/>
          </p:cNvSpPr>
          <p:nvPr/>
        </p:nvSpPr>
        <p:spPr bwMode="auto">
          <a:xfrm>
            <a:off x="7561263" y="2760663"/>
            <a:ext cx="7191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Vestibule</a:t>
            </a:r>
          </a:p>
        </p:txBody>
      </p:sp>
      <p:sp>
        <p:nvSpPr>
          <p:cNvPr id="18451" name="TextBox 146"/>
          <p:cNvSpPr txBox="1">
            <a:spLocks noChangeArrowheads="1"/>
          </p:cNvSpPr>
          <p:nvPr/>
        </p:nvSpPr>
        <p:spPr bwMode="auto">
          <a:xfrm>
            <a:off x="7561263" y="2976563"/>
            <a:ext cx="6429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Cochlea</a:t>
            </a:r>
          </a:p>
        </p:txBody>
      </p:sp>
      <p:sp>
        <p:nvSpPr>
          <p:cNvPr id="18452" name="TextBox 147"/>
          <p:cNvSpPr txBox="1">
            <a:spLocks noChangeArrowheads="1"/>
          </p:cNvSpPr>
          <p:nvPr/>
        </p:nvSpPr>
        <p:spPr bwMode="auto">
          <a:xfrm>
            <a:off x="7561263" y="3217863"/>
            <a:ext cx="1095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Round window</a:t>
            </a:r>
          </a:p>
        </p:txBody>
      </p:sp>
      <p:sp>
        <p:nvSpPr>
          <p:cNvPr id="18453" name="TextBox 148"/>
          <p:cNvSpPr txBox="1">
            <a:spLocks noChangeArrowheads="1"/>
          </p:cNvSpPr>
          <p:nvPr/>
        </p:nvSpPr>
        <p:spPr bwMode="auto">
          <a:xfrm>
            <a:off x="7561263" y="3675063"/>
            <a:ext cx="11890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Tympanic cavity</a:t>
            </a:r>
          </a:p>
        </p:txBody>
      </p:sp>
      <p:sp>
        <p:nvSpPr>
          <p:cNvPr id="18454" name="TextBox 149"/>
          <p:cNvSpPr txBox="1">
            <a:spLocks noChangeArrowheads="1"/>
          </p:cNvSpPr>
          <p:nvPr/>
        </p:nvSpPr>
        <p:spPr bwMode="auto">
          <a:xfrm>
            <a:off x="7561263" y="3954463"/>
            <a:ext cx="11318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Tensor tympani</a:t>
            </a:r>
          </a:p>
          <a:p>
            <a:pPr eaLnBrk="1" hangingPunct="1"/>
            <a:r>
              <a:rPr lang="en-US" altLang="en-US" sz="1100" b="1"/>
              <a:t>muscle</a:t>
            </a:r>
          </a:p>
        </p:txBody>
      </p:sp>
      <p:sp>
        <p:nvSpPr>
          <p:cNvPr id="18455" name="TextBox 150"/>
          <p:cNvSpPr txBox="1">
            <a:spLocks noChangeArrowheads="1"/>
          </p:cNvSpPr>
          <p:nvPr/>
        </p:nvSpPr>
        <p:spPr bwMode="auto">
          <a:xfrm>
            <a:off x="7561263" y="4310063"/>
            <a:ext cx="1009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Auditory tube</a:t>
            </a:r>
          </a:p>
        </p:txBody>
      </p:sp>
      <p:sp>
        <p:nvSpPr>
          <p:cNvPr id="18456" name="TextBox 151"/>
          <p:cNvSpPr txBox="1">
            <a:spLocks noChangeArrowheads="1"/>
          </p:cNvSpPr>
          <p:nvPr/>
        </p:nvSpPr>
        <p:spPr bwMode="auto">
          <a:xfrm>
            <a:off x="2176463" y="5287963"/>
            <a:ext cx="7112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Outer ear</a:t>
            </a:r>
          </a:p>
        </p:txBody>
      </p:sp>
      <p:sp>
        <p:nvSpPr>
          <p:cNvPr id="18457" name="TextBox 152"/>
          <p:cNvSpPr txBox="1">
            <a:spLocks noChangeArrowheads="1"/>
          </p:cNvSpPr>
          <p:nvPr/>
        </p:nvSpPr>
        <p:spPr bwMode="auto">
          <a:xfrm>
            <a:off x="4322763" y="5287963"/>
            <a:ext cx="7810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Middle ear</a:t>
            </a:r>
          </a:p>
        </p:txBody>
      </p:sp>
      <p:sp>
        <p:nvSpPr>
          <p:cNvPr id="18458" name="TextBox 153"/>
          <p:cNvSpPr txBox="1">
            <a:spLocks noChangeArrowheads="1"/>
          </p:cNvSpPr>
          <p:nvPr/>
        </p:nvSpPr>
        <p:spPr bwMode="auto">
          <a:xfrm>
            <a:off x="5681663" y="5287963"/>
            <a:ext cx="68103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b="1"/>
              <a:t>Inner ear</a:t>
            </a:r>
          </a:p>
        </p:txBody>
      </p:sp>
      <p:sp>
        <p:nvSpPr>
          <p:cNvPr id="18459" name="Rectangle 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Fig. 16.11</a:t>
            </a:r>
          </a:p>
        </p:txBody>
      </p:sp>
      <p:sp>
        <p:nvSpPr>
          <p:cNvPr id="18460" name="Freeform 33"/>
          <p:cNvSpPr>
            <a:spLocks/>
          </p:cNvSpPr>
          <p:nvPr/>
        </p:nvSpPr>
        <p:spPr bwMode="auto">
          <a:xfrm>
            <a:off x="5911850" y="2147888"/>
            <a:ext cx="1606550" cy="158750"/>
          </a:xfrm>
          <a:custGeom>
            <a:avLst/>
            <a:gdLst>
              <a:gd name="T0" fmla="*/ 2147483647 w 1012"/>
              <a:gd name="T1" fmla="*/ 0 h 100"/>
              <a:gd name="T2" fmla="*/ 2147483647 w 1012"/>
              <a:gd name="T3" fmla="*/ 0 h 100"/>
              <a:gd name="T4" fmla="*/ 0 w 1012"/>
              <a:gd name="T5" fmla="*/ 2147483647 h 100"/>
              <a:gd name="T6" fmla="*/ 0 60000 65536"/>
              <a:gd name="T7" fmla="*/ 0 60000 65536"/>
              <a:gd name="T8" fmla="*/ 0 60000 65536"/>
              <a:gd name="T9" fmla="*/ 0 w 1012"/>
              <a:gd name="T10" fmla="*/ 0 h 100"/>
              <a:gd name="T11" fmla="*/ 1012 w 1012"/>
              <a:gd name="T12" fmla="*/ 100 h 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12" h="100">
                <a:moveTo>
                  <a:pt x="1012" y="0"/>
                </a:moveTo>
                <a:lnTo>
                  <a:pt x="754" y="0"/>
                </a:lnTo>
                <a:lnTo>
                  <a:pt x="0" y="10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25"/>
          <p:cNvSpPr>
            <a:spLocks noChangeShapeType="1"/>
          </p:cNvSpPr>
          <p:nvPr/>
        </p:nvSpPr>
        <p:spPr bwMode="auto">
          <a:xfrm>
            <a:off x="649288" y="1931988"/>
            <a:ext cx="847725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26"/>
          <p:cNvSpPr>
            <a:spLocks noChangeShapeType="1"/>
          </p:cNvSpPr>
          <p:nvPr/>
        </p:nvSpPr>
        <p:spPr bwMode="auto">
          <a:xfrm>
            <a:off x="758825" y="3052763"/>
            <a:ext cx="298450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Line 27"/>
          <p:cNvSpPr>
            <a:spLocks noChangeShapeType="1"/>
          </p:cNvSpPr>
          <p:nvPr/>
        </p:nvSpPr>
        <p:spPr bwMode="auto">
          <a:xfrm>
            <a:off x="884238" y="3776663"/>
            <a:ext cx="14922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Freeform 28"/>
          <p:cNvSpPr>
            <a:spLocks/>
          </p:cNvSpPr>
          <p:nvPr/>
        </p:nvSpPr>
        <p:spPr bwMode="auto">
          <a:xfrm>
            <a:off x="963613" y="3154363"/>
            <a:ext cx="3390900" cy="263525"/>
          </a:xfrm>
          <a:custGeom>
            <a:avLst/>
            <a:gdLst>
              <a:gd name="T0" fmla="*/ 0 w 2172"/>
              <a:gd name="T1" fmla="*/ 2147483647 h 164"/>
              <a:gd name="T2" fmla="*/ 2147483647 w 2172"/>
              <a:gd name="T3" fmla="*/ 2147483647 h 164"/>
              <a:gd name="T4" fmla="*/ 2147483647 w 2172"/>
              <a:gd name="T5" fmla="*/ 0 h 164"/>
              <a:gd name="T6" fmla="*/ 0 60000 65536"/>
              <a:gd name="T7" fmla="*/ 0 60000 65536"/>
              <a:gd name="T8" fmla="*/ 0 60000 65536"/>
              <a:gd name="T9" fmla="*/ 0 w 2172"/>
              <a:gd name="T10" fmla="*/ 0 h 164"/>
              <a:gd name="T11" fmla="*/ 2172 w 2172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2" h="164">
                <a:moveTo>
                  <a:pt x="0" y="164"/>
                </a:moveTo>
                <a:lnTo>
                  <a:pt x="1422" y="164"/>
                </a:lnTo>
                <a:lnTo>
                  <a:pt x="2172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Line 29"/>
          <p:cNvSpPr>
            <a:spLocks noChangeShapeType="1"/>
          </p:cNvSpPr>
          <p:nvPr/>
        </p:nvSpPr>
        <p:spPr bwMode="auto">
          <a:xfrm>
            <a:off x="731838" y="4856163"/>
            <a:ext cx="1149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Freeform 30"/>
          <p:cNvSpPr>
            <a:spLocks/>
          </p:cNvSpPr>
          <p:nvPr/>
        </p:nvSpPr>
        <p:spPr bwMode="auto">
          <a:xfrm>
            <a:off x="5176838" y="1687513"/>
            <a:ext cx="2349500" cy="298450"/>
          </a:xfrm>
          <a:custGeom>
            <a:avLst/>
            <a:gdLst>
              <a:gd name="T0" fmla="*/ 0 w 1480"/>
              <a:gd name="T1" fmla="*/ 2147483647 h 188"/>
              <a:gd name="T2" fmla="*/ 2147483647 w 1480"/>
              <a:gd name="T3" fmla="*/ 0 h 188"/>
              <a:gd name="T4" fmla="*/ 2147483647 w 1480"/>
              <a:gd name="T5" fmla="*/ 0 h 188"/>
              <a:gd name="T6" fmla="*/ 0 60000 65536"/>
              <a:gd name="T7" fmla="*/ 0 60000 65536"/>
              <a:gd name="T8" fmla="*/ 0 60000 65536"/>
              <a:gd name="T9" fmla="*/ 0 w 1480"/>
              <a:gd name="T10" fmla="*/ 0 h 188"/>
              <a:gd name="T11" fmla="*/ 1480 w 1480"/>
              <a:gd name="T12" fmla="*/ 188 h 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0" h="188">
                <a:moveTo>
                  <a:pt x="0" y="188"/>
                </a:moveTo>
                <a:lnTo>
                  <a:pt x="718" y="0"/>
                </a:lnTo>
                <a:lnTo>
                  <a:pt x="148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Line 31"/>
          <p:cNvSpPr>
            <a:spLocks noChangeShapeType="1"/>
          </p:cNvSpPr>
          <p:nvPr/>
        </p:nvSpPr>
        <p:spPr bwMode="auto">
          <a:xfrm flipH="1">
            <a:off x="4710113" y="1681163"/>
            <a:ext cx="1606550" cy="812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8" name="Line 32"/>
          <p:cNvSpPr>
            <a:spLocks noChangeShapeType="1"/>
          </p:cNvSpPr>
          <p:nvPr/>
        </p:nvSpPr>
        <p:spPr bwMode="auto">
          <a:xfrm flipH="1">
            <a:off x="4725988" y="1684338"/>
            <a:ext cx="1574800" cy="6635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9" name="Freeform 35"/>
          <p:cNvSpPr>
            <a:spLocks/>
          </p:cNvSpPr>
          <p:nvPr/>
        </p:nvSpPr>
        <p:spPr bwMode="auto">
          <a:xfrm>
            <a:off x="4913313" y="1897063"/>
            <a:ext cx="2619375" cy="866775"/>
          </a:xfrm>
          <a:custGeom>
            <a:avLst/>
            <a:gdLst>
              <a:gd name="T0" fmla="*/ 2147483647 w 1650"/>
              <a:gd name="T1" fmla="*/ 0 h 546"/>
              <a:gd name="T2" fmla="*/ 2147483647 w 1650"/>
              <a:gd name="T3" fmla="*/ 0 h 546"/>
              <a:gd name="T4" fmla="*/ 0 w 1650"/>
              <a:gd name="T5" fmla="*/ 2147483647 h 546"/>
              <a:gd name="T6" fmla="*/ 0 60000 65536"/>
              <a:gd name="T7" fmla="*/ 0 60000 65536"/>
              <a:gd name="T8" fmla="*/ 0 60000 65536"/>
              <a:gd name="T9" fmla="*/ 0 w 1650"/>
              <a:gd name="T10" fmla="*/ 0 h 546"/>
              <a:gd name="T11" fmla="*/ 1650 w 1650"/>
              <a:gd name="T12" fmla="*/ 546 h 5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0" h="546">
                <a:moveTo>
                  <a:pt x="1650" y="0"/>
                </a:moveTo>
                <a:lnTo>
                  <a:pt x="878" y="0"/>
                </a:lnTo>
                <a:lnTo>
                  <a:pt x="0" y="546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0" name="Line 36"/>
          <p:cNvSpPr>
            <a:spLocks noChangeShapeType="1"/>
          </p:cNvSpPr>
          <p:nvPr/>
        </p:nvSpPr>
        <p:spPr bwMode="auto">
          <a:xfrm flipH="1">
            <a:off x="5957888" y="2579688"/>
            <a:ext cx="1568450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Freeform 37"/>
          <p:cNvSpPr>
            <a:spLocks/>
          </p:cNvSpPr>
          <p:nvPr/>
        </p:nvSpPr>
        <p:spPr bwMode="auto">
          <a:xfrm>
            <a:off x="3690938" y="1836738"/>
            <a:ext cx="1038225" cy="939800"/>
          </a:xfrm>
          <a:custGeom>
            <a:avLst/>
            <a:gdLst>
              <a:gd name="T0" fmla="*/ 0 w 654"/>
              <a:gd name="T1" fmla="*/ 0 h 592"/>
              <a:gd name="T2" fmla="*/ 2147483647 w 654"/>
              <a:gd name="T3" fmla="*/ 0 h 592"/>
              <a:gd name="T4" fmla="*/ 2147483647 w 654"/>
              <a:gd name="T5" fmla="*/ 2147483647 h 592"/>
              <a:gd name="T6" fmla="*/ 0 60000 65536"/>
              <a:gd name="T7" fmla="*/ 0 60000 65536"/>
              <a:gd name="T8" fmla="*/ 0 60000 65536"/>
              <a:gd name="T9" fmla="*/ 0 w 654"/>
              <a:gd name="T10" fmla="*/ 0 h 592"/>
              <a:gd name="T11" fmla="*/ 654 w 654"/>
              <a:gd name="T12" fmla="*/ 592 h 5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4" h="592">
                <a:moveTo>
                  <a:pt x="0" y="0"/>
                </a:moveTo>
                <a:lnTo>
                  <a:pt x="352" y="0"/>
                </a:lnTo>
                <a:lnTo>
                  <a:pt x="654" y="592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Freeform 38"/>
          <p:cNvSpPr>
            <a:spLocks/>
          </p:cNvSpPr>
          <p:nvPr/>
        </p:nvSpPr>
        <p:spPr bwMode="auto">
          <a:xfrm>
            <a:off x="3589338" y="2027238"/>
            <a:ext cx="819150" cy="450850"/>
          </a:xfrm>
          <a:custGeom>
            <a:avLst/>
            <a:gdLst>
              <a:gd name="T0" fmla="*/ 0 w 516"/>
              <a:gd name="T1" fmla="*/ 0 h 284"/>
              <a:gd name="T2" fmla="*/ 2147483647 w 516"/>
              <a:gd name="T3" fmla="*/ 0 h 284"/>
              <a:gd name="T4" fmla="*/ 2147483647 w 516"/>
              <a:gd name="T5" fmla="*/ 2147483647 h 284"/>
              <a:gd name="T6" fmla="*/ 0 60000 65536"/>
              <a:gd name="T7" fmla="*/ 0 60000 65536"/>
              <a:gd name="T8" fmla="*/ 0 60000 65536"/>
              <a:gd name="T9" fmla="*/ 0 w 516"/>
              <a:gd name="T10" fmla="*/ 0 h 284"/>
              <a:gd name="T11" fmla="*/ 516 w 516"/>
              <a:gd name="T12" fmla="*/ 284 h 2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6" h="284">
                <a:moveTo>
                  <a:pt x="0" y="0"/>
                </a:moveTo>
                <a:lnTo>
                  <a:pt x="332" y="0"/>
                </a:lnTo>
                <a:lnTo>
                  <a:pt x="516" y="284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Freeform 39"/>
          <p:cNvSpPr>
            <a:spLocks/>
          </p:cNvSpPr>
          <p:nvPr/>
        </p:nvSpPr>
        <p:spPr bwMode="auto">
          <a:xfrm>
            <a:off x="3757613" y="2201863"/>
            <a:ext cx="463550" cy="320675"/>
          </a:xfrm>
          <a:custGeom>
            <a:avLst/>
            <a:gdLst>
              <a:gd name="T0" fmla="*/ 0 w 292"/>
              <a:gd name="T1" fmla="*/ 0 h 202"/>
              <a:gd name="T2" fmla="*/ 2147483647 w 292"/>
              <a:gd name="T3" fmla="*/ 0 h 202"/>
              <a:gd name="T4" fmla="*/ 2147483647 w 292"/>
              <a:gd name="T5" fmla="*/ 2147483647 h 202"/>
              <a:gd name="T6" fmla="*/ 0 60000 65536"/>
              <a:gd name="T7" fmla="*/ 0 60000 65536"/>
              <a:gd name="T8" fmla="*/ 0 60000 65536"/>
              <a:gd name="T9" fmla="*/ 0 w 292"/>
              <a:gd name="T10" fmla="*/ 0 h 202"/>
              <a:gd name="T11" fmla="*/ 292 w 292"/>
              <a:gd name="T12" fmla="*/ 202 h 2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2" h="202">
                <a:moveTo>
                  <a:pt x="0" y="0"/>
                </a:moveTo>
                <a:lnTo>
                  <a:pt x="126" y="0"/>
                </a:lnTo>
                <a:lnTo>
                  <a:pt x="292" y="202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Freeform 40"/>
          <p:cNvSpPr>
            <a:spLocks/>
          </p:cNvSpPr>
          <p:nvPr/>
        </p:nvSpPr>
        <p:spPr bwMode="auto">
          <a:xfrm>
            <a:off x="6126163" y="3068638"/>
            <a:ext cx="1400175" cy="3175"/>
          </a:xfrm>
          <a:custGeom>
            <a:avLst/>
            <a:gdLst>
              <a:gd name="T0" fmla="*/ 2147483647 w 882"/>
              <a:gd name="T1" fmla="*/ 0 h 1588"/>
              <a:gd name="T2" fmla="*/ 2147483647 w 882"/>
              <a:gd name="T3" fmla="*/ 0 h 1588"/>
              <a:gd name="T4" fmla="*/ 0 w 882"/>
              <a:gd name="T5" fmla="*/ 0 h 1588"/>
              <a:gd name="T6" fmla="*/ 0 60000 65536"/>
              <a:gd name="T7" fmla="*/ 0 60000 65536"/>
              <a:gd name="T8" fmla="*/ 0 60000 65536"/>
              <a:gd name="T9" fmla="*/ 0 w 882"/>
              <a:gd name="T10" fmla="*/ 0 h 1588"/>
              <a:gd name="T11" fmla="*/ 882 w 88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2" h="1588">
                <a:moveTo>
                  <a:pt x="882" y="0"/>
                </a:moveTo>
                <a:lnTo>
                  <a:pt x="858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Freeform 42"/>
          <p:cNvSpPr>
            <a:spLocks/>
          </p:cNvSpPr>
          <p:nvPr/>
        </p:nvSpPr>
        <p:spPr bwMode="auto">
          <a:xfrm>
            <a:off x="5068888" y="2849563"/>
            <a:ext cx="2457450" cy="3175"/>
          </a:xfrm>
          <a:custGeom>
            <a:avLst/>
            <a:gdLst>
              <a:gd name="T0" fmla="*/ 2147483647 w 1548"/>
              <a:gd name="T1" fmla="*/ 0 h 1588"/>
              <a:gd name="T2" fmla="*/ 2147483647 w 1548"/>
              <a:gd name="T3" fmla="*/ 0 h 1588"/>
              <a:gd name="T4" fmla="*/ 0 w 1548"/>
              <a:gd name="T5" fmla="*/ 0 h 1588"/>
              <a:gd name="T6" fmla="*/ 0 60000 65536"/>
              <a:gd name="T7" fmla="*/ 0 60000 65536"/>
              <a:gd name="T8" fmla="*/ 0 60000 65536"/>
              <a:gd name="T9" fmla="*/ 0 w 1548"/>
              <a:gd name="T10" fmla="*/ 0 h 1588"/>
              <a:gd name="T11" fmla="*/ 1548 w 154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8" h="1588">
                <a:moveTo>
                  <a:pt x="1548" y="0"/>
                </a:moveTo>
                <a:lnTo>
                  <a:pt x="152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Line 43"/>
          <p:cNvSpPr>
            <a:spLocks noChangeShapeType="1"/>
          </p:cNvSpPr>
          <p:nvPr/>
        </p:nvSpPr>
        <p:spPr bwMode="auto">
          <a:xfrm flipH="1">
            <a:off x="5900738" y="4043363"/>
            <a:ext cx="16097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7" name="Line 44"/>
          <p:cNvSpPr>
            <a:spLocks noChangeShapeType="1"/>
          </p:cNvSpPr>
          <p:nvPr/>
        </p:nvSpPr>
        <p:spPr bwMode="auto">
          <a:xfrm flipH="1">
            <a:off x="4989513" y="3325813"/>
            <a:ext cx="2514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8" name="Line 45"/>
          <p:cNvSpPr>
            <a:spLocks noChangeShapeType="1"/>
          </p:cNvSpPr>
          <p:nvPr/>
        </p:nvSpPr>
        <p:spPr bwMode="auto">
          <a:xfrm flipH="1">
            <a:off x="5900738" y="4405313"/>
            <a:ext cx="16097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9" name="Freeform 46"/>
          <p:cNvSpPr>
            <a:spLocks/>
          </p:cNvSpPr>
          <p:nvPr/>
        </p:nvSpPr>
        <p:spPr bwMode="auto">
          <a:xfrm>
            <a:off x="4694238" y="3351213"/>
            <a:ext cx="2825750" cy="412750"/>
          </a:xfrm>
          <a:custGeom>
            <a:avLst/>
            <a:gdLst>
              <a:gd name="T0" fmla="*/ 2147483647 w 1780"/>
              <a:gd name="T1" fmla="*/ 2147483647 h 260"/>
              <a:gd name="T2" fmla="*/ 2147483647 w 1780"/>
              <a:gd name="T3" fmla="*/ 2147483647 h 260"/>
              <a:gd name="T4" fmla="*/ 0 w 1780"/>
              <a:gd name="T5" fmla="*/ 0 h 260"/>
              <a:gd name="T6" fmla="*/ 0 60000 65536"/>
              <a:gd name="T7" fmla="*/ 0 60000 65536"/>
              <a:gd name="T8" fmla="*/ 0 60000 65536"/>
              <a:gd name="T9" fmla="*/ 0 w 1780"/>
              <a:gd name="T10" fmla="*/ 0 h 260"/>
              <a:gd name="T11" fmla="*/ 1780 w 1780"/>
              <a:gd name="T12" fmla="*/ 260 h 2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0" h="260">
                <a:moveTo>
                  <a:pt x="1780" y="260"/>
                </a:moveTo>
                <a:lnTo>
                  <a:pt x="526" y="26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 </a:t>
            </a:r>
          </a:p>
        </p:txBody>
      </p:sp>
      <p:sp>
        <p:nvSpPr>
          <p:cNvPr id="18480" name="Freeform 33"/>
          <p:cNvSpPr>
            <a:spLocks/>
          </p:cNvSpPr>
          <p:nvPr/>
        </p:nvSpPr>
        <p:spPr bwMode="auto">
          <a:xfrm>
            <a:off x="5911850" y="2147888"/>
            <a:ext cx="1606550" cy="158750"/>
          </a:xfrm>
          <a:custGeom>
            <a:avLst/>
            <a:gdLst>
              <a:gd name="T0" fmla="*/ 2147483647 w 1012"/>
              <a:gd name="T1" fmla="*/ 0 h 100"/>
              <a:gd name="T2" fmla="*/ 2147483647 w 1012"/>
              <a:gd name="T3" fmla="*/ 0 h 100"/>
              <a:gd name="T4" fmla="*/ 0 w 1012"/>
              <a:gd name="T5" fmla="*/ 2147483647 h 100"/>
              <a:gd name="T6" fmla="*/ 0 60000 65536"/>
              <a:gd name="T7" fmla="*/ 0 60000 65536"/>
              <a:gd name="T8" fmla="*/ 0 60000 65536"/>
              <a:gd name="T9" fmla="*/ 0 w 1012"/>
              <a:gd name="T10" fmla="*/ 0 h 100"/>
              <a:gd name="T11" fmla="*/ 1012 w 1012"/>
              <a:gd name="T12" fmla="*/ 100 h 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12" h="100">
                <a:moveTo>
                  <a:pt x="1012" y="0"/>
                </a:moveTo>
                <a:lnTo>
                  <a:pt x="754" y="0"/>
                </a:lnTo>
                <a:lnTo>
                  <a:pt x="0" y="10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Line 25"/>
          <p:cNvSpPr>
            <a:spLocks noChangeShapeType="1"/>
          </p:cNvSpPr>
          <p:nvPr/>
        </p:nvSpPr>
        <p:spPr bwMode="auto">
          <a:xfrm>
            <a:off x="649288" y="1931988"/>
            <a:ext cx="84772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2" name="Line 26"/>
          <p:cNvSpPr>
            <a:spLocks noChangeShapeType="1"/>
          </p:cNvSpPr>
          <p:nvPr/>
        </p:nvSpPr>
        <p:spPr bwMode="auto">
          <a:xfrm>
            <a:off x="758825" y="3052763"/>
            <a:ext cx="2984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3" name="Line 27"/>
          <p:cNvSpPr>
            <a:spLocks noChangeShapeType="1"/>
          </p:cNvSpPr>
          <p:nvPr/>
        </p:nvSpPr>
        <p:spPr bwMode="auto">
          <a:xfrm>
            <a:off x="884238" y="3776663"/>
            <a:ext cx="1492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4" name="Freeform 28"/>
          <p:cNvSpPr>
            <a:spLocks/>
          </p:cNvSpPr>
          <p:nvPr/>
        </p:nvSpPr>
        <p:spPr bwMode="auto">
          <a:xfrm>
            <a:off x="963613" y="3154363"/>
            <a:ext cx="3390900" cy="263525"/>
          </a:xfrm>
          <a:custGeom>
            <a:avLst/>
            <a:gdLst>
              <a:gd name="T0" fmla="*/ 0 w 2172"/>
              <a:gd name="T1" fmla="*/ 2147483647 h 164"/>
              <a:gd name="T2" fmla="*/ 2147483647 w 2172"/>
              <a:gd name="T3" fmla="*/ 2147483647 h 164"/>
              <a:gd name="T4" fmla="*/ 2147483647 w 2172"/>
              <a:gd name="T5" fmla="*/ 0 h 164"/>
              <a:gd name="T6" fmla="*/ 0 60000 65536"/>
              <a:gd name="T7" fmla="*/ 0 60000 65536"/>
              <a:gd name="T8" fmla="*/ 0 60000 65536"/>
              <a:gd name="T9" fmla="*/ 0 w 2172"/>
              <a:gd name="T10" fmla="*/ 0 h 164"/>
              <a:gd name="T11" fmla="*/ 2172 w 2172"/>
              <a:gd name="T12" fmla="*/ 164 h 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2" h="164">
                <a:moveTo>
                  <a:pt x="0" y="164"/>
                </a:moveTo>
                <a:lnTo>
                  <a:pt x="1422" y="164"/>
                </a:lnTo>
                <a:lnTo>
                  <a:pt x="2172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5" name="Line 29"/>
          <p:cNvSpPr>
            <a:spLocks noChangeShapeType="1"/>
          </p:cNvSpPr>
          <p:nvPr/>
        </p:nvSpPr>
        <p:spPr bwMode="auto">
          <a:xfrm>
            <a:off x="731838" y="4856163"/>
            <a:ext cx="1149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6" name="Freeform 30"/>
          <p:cNvSpPr>
            <a:spLocks/>
          </p:cNvSpPr>
          <p:nvPr/>
        </p:nvSpPr>
        <p:spPr bwMode="auto">
          <a:xfrm>
            <a:off x="5176838" y="1687513"/>
            <a:ext cx="2349500" cy="298450"/>
          </a:xfrm>
          <a:custGeom>
            <a:avLst/>
            <a:gdLst>
              <a:gd name="T0" fmla="*/ 0 w 1480"/>
              <a:gd name="T1" fmla="*/ 2147483647 h 188"/>
              <a:gd name="T2" fmla="*/ 2147483647 w 1480"/>
              <a:gd name="T3" fmla="*/ 0 h 188"/>
              <a:gd name="T4" fmla="*/ 2147483647 w 1480"/>
              <a:gd name="T5" fmla="*/ 0 h 188"/>
              <a:gd name="T6" fmla="*/ 0 60000 65536"/>
              <a:gd name="T7" fmla="*/ 0 60000 65536"/>
              <a:gd name="T8" fmla="*/ 0 60000 65536"/>
              <a:gd name="T9" fmla="*/ 0 w 1480"/>
              <a:gd name="T10" fmla="*/ 0 h 188"/>
              <a:gd name="T11" fmla="*/ 1480 w 1480"/>
              <a:gd name="T12" fmla="*/ 188 h 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0" h="188">
                <a:moveTo>
                  <a:pt x="0" y="188"/>
                </a:moveTo>
                <a:lnTo>
                  <a:pt x="718" y="0"/>
                </a:lnTo>
                <a:lnTo>
                  <a:pt x="148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7" name="Line 31"/>
          <p:cNvSpPr>
            <a:spLocks noChangeShapeType="1"/>
          </p:cNvSpPr>
          <p:nvPr/>
        </p:nvSpPr>
        <p:spPr bwMode="auto">
          <a:xfrm flipH="1">
            <a:off x="4710113" y="1681163"/>
            <a:ext cx="1606550" cy="81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8" name="Line 32"/>
          <p:cNvSpPr>
            <a:spLocks noChangeShapeType="1"/>
          </p:cNvSpPr>
          <p:nvPr/>
        </p:nvSpPr>
        <p:spPr bwMode="auto">
          <a:xfrm flipH="1">
            <a:off x="4725988" y="1684338"/>
            <a:ext cx="1574800" cy="663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9" name="Freeform 35"/>
          <p:cNvSpPr>
            <a:spLocks/>
          </p:cNvSpPr>
          <p:nvPr/>
        </p:nvSpPr>
        <p:spPr bwMode="auto">
          <a:xfrm>
            <a:off x="4913313" y="1897063"/>
            <a:ext cx="2619375" cy="866775"/>
          </a:xfrm>
          <a:custGeom>
            <a:avLst/>
            <a:gdLst>
              <a:gd name="T0" fmla="*/ 2147483647 w 1650"/>
              <a:gd name="T1" fmla="*/ 0 h 546"/>
              <a:gd name="T2" fmla="*/ 2147483647 w 1650"/>
              <a:gd name="T3" fmla="*/ 0 h 546"/>
              <a:gd name="T4" fmla="*/ 0 w 1650"/>
              <a:gd name="T5" fmla="*/ 2147483647 h 546"/>
              <a:gd name="T6" fmla="*/ 0 60000 65536"/>
              <a:gd name="T7" fmla="*/ 0 60000 65536"/>
              <a:gd name="T8" fmla="*/ 0 60000 65536"/>
              <a:gd name="T9" fmla="*/ 0 w 1650"/>
              <a:gd name="T10" fmla="*/ 0 h 546"/>
              <a:gd name="T11" fmla="*/ 1650 w 1650"/>
              <a:gd name="T12" fmla="*/ 546 h 5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0" h="546">
                <a:moveTo>
                  <a:pt x="1650" y="0"/>
                </a:moveTo>
                <a:lnTo>
                  <a:pt x="878" y="0"/>
                </a:lnTo>
                <a:lnTo>
                  <a:pt x="0" y="54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0" name="Line 36"/>
          <p:cNvSpPr>
            <a:spLocks noChangeShapeType="1"/>
          </p:cNvSpPr>
          <p:nvPr/>
        </p:nvSpPr>
        <p:spPr bwMode="auto">
          <a:xfrm flipH="1">
            <a:off x="5957888" y="2579688"/>
            <a:ext cx="15684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1" name="Freeform 37"/>
          <p:cNvSpPr>
            <a:spLocks/>
          </p:cNvSpPr>
          <p:nvPr/>
        </p:nvSpPr>
        <p:spPr bwMode="auto">
          <a:xfrm>
            <a:off x="3690938" y="1836738"/>
            <a:ext cx="1038225" cy="939800"/>
          </a:xfrm>
          <a:custGeom>
            <a:avLst/>
            <a:gdLst>
              <a:gd name="T0" fmla="*/ 0 w 654"/>
              <a:gd name="T1" fmla="*/ 0 h 592"/>
              <a:gd name="T2" fmla="*/ 2147483647 w 654"/>
              <a:gd name="T3" fmla="*/ 0 h 592"/>
              <a:gd name="T4" fmla="*/ 2147483647 w 654"/>
              <a:gd name="T5" fmla="*/ 2147483647 h 592"/>
              <a:gd name="T6" fmla="*/ 0 60000 65536"/>
              <a:gd name="T7" fmla="*/ 0 60000 65536"/>
              <a:gd name="T8" fmla="*/ 0 60000 65536"/>
              <a:gd name="T9" fmla="*/ 0 w 654"/>
              <a:gd name="T10" fmla="*/ 0 h 592"/>
              <a:gd name="T11" fmla="*/ 654 w 654"/>
              <a:gd name="T12" fmla="*/ 592 h 5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4" h="592">
                <a:moveTo>
                  <a:pt x="0" y="0"/>
                </a:moveTo>
                <a:lnTo>
                  <a:pt x="352" y="0"/>
                </a:lnTo>
                <a:lnTo>
                  <a:pt x="654" y="59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2" name="Freeform 38"/>
          <p:cNvSpPr>
            <a:spLocks/>
          </p:cNvSpPr>
          <p:nvPr/>
        </p:nvSpPr>
        <p:spPr bwMode="auto">
          <a:xfrm>
            <a:off x="3589338" y="2027238"/>
            <a:ext cx="819150" cy="450850"/>
          </a:xfrm>
          <a:custGeom>
            <a:avLst/>
            <a:gdLst>
              <a:gd name="T0" fmla="*/ 0 w 516"/>
              <a:gd name="T1" fmla="*/ 0 h 284"/>
              <a:gd name="T2" fmla="*/ 2147483647 w 516"/>
              <a:gd name="T3" fmla="*/ 0 h 284"/>
              <a:gd name="T4" fmla="*/ 2147483647 w 516"/>
              <a:gd name="T5" fmla="*/ 2147483647 h 284"/>
              <a:gd name="T6" fmla="*/ 0 60000 65536"/>
              <a:gd name="T7" fmla="*/ 0 60000 65536"/>
              <a:gd name="T8" fmla="*/ 0 60000 65536"/>
              <a:gd name="T9" fmla="*/ 0 w 516"/>
              <a:gd name="T10" fmla="*/ 0 h 284"/>
              <a:gd name="T11" fmla="*/ 516 w 516"/>
              <a:gd name="T12" fmla="*/ 284 h 2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6" h="284">
                <a:moveTo>
                  <a:pt x="0" y="0"/>
                </a:moveTo>
                <a:lnTo>
                  <a:pt x="332" y="0"/>
                </a:lnTo>
                <a:lnTo>
                  <a:pt x="516" y="28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3" name="Freeform 39"/>
          <p:cNvSpPr>
            <a:spLocks/>
          </p:cNvSpPr>
          <p:nvPr/>
        </p:nvSpPr>
        <p:spPr bwMode="auto">
          <a:xfrm>
            <a:off x="3757613" y="2201863"/>
            <a:ext cx="463550" cy="320675"/>
          </a:xfrm>
          <a:custGeom>
            <a:avLst/>
            <a:gdLst>
              <a:gd name="T0" fmla="*/ 0 w 292"/>
              <a:gd name="T1" fmla="*/ 0 h 202"/>
              <a:gd name="T2" fmla="*/ 2147483647 w 292"/>
              <a:gd name="T3" fmla="*/ 0 h 202"/>
              <a:gd name="T4" fmla="*/ 2147483647 w 292"/>
              <a:gd name="T5" fmla="*/ 2147483647 h 202"/>
              <a:gd name="T6" fmla="*/ 0 60000 65536"/>
              <a:gd name="T7" fmla="*/ 0 60000 65536"/>
              <a:gd name="T8" fmla="*/ 0 60000 65536"/>
              <a:gd name="T9" fmla="*/ 0 w 292"/>
              <a:gd name="T10" fmla="*/ 0 h 202"/>
              <a:gd name="T11" fmla="*/ 292 w 292"/>
              <a:gd name="T12" fmla="*/ 202 h 2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2" h="202">
                <a:moveTo>
                  <a:pt x="0" y="0"/>
                </a:moveTo>
                <a:lnTo>
                  <a:pt x="126" y="0"/>
                </a:lnTo>
                <a:lnTo>
                  <a:pt x="292" y="20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4" name="Freeform 40"/>
          <p:cNvSpPr>
            <a:spLocks/>
          </p:cNvSpPr>
          <p:nvPr/>
        </p:nvSpPr>
        <p:spPr bwMode="auto">
          <a:xfrm>
            <a:off x="6126163" y="3068638"/>
            <a:ext cx="1400175" cy="3175"/>
          </a:xfrm>
          <a:custGeom>
            <a:avLst/>
            <a:gdLst>
              <a:gd name="T0" fmla="*/ 2147483647 w 882"/>
              <a:gd name="T1" fmla="*/ 0 h 1588"/>
              <a:gd name="T2" fmla="*/ 2147483647 w 882"/>
              <a:gd name="T3" fmla="*/ 0 h 1588"/>
              <a:gd name="T4" fmla="*/ 0 w 882"/>
              <a:gd name="T5" fmla="*/ 0 h 1588"/>
              <a:gd name="T6" fmla="*/ 0 60000 65536"/>
              <a:gd name="T7" fmla="*/ 0 60000 65536"/>
              <a:gd name="T8" fmla="*/ 0 60000 65536"/>
              <a:gd name="T9" fmla="*/ 0 w 882"/>
              <a:gd name="T10" fmla="*/ 0 h 1588"/>
              <a:gd name="T11" fmla="*/ 882 w 88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2" h="1588">
                <a:moveTo>
                  <a:pt x="882" y="0"/>
                </a:moveTo>
                <a:lnTo>
                  <a:pt x="858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5" name="Freeform 42"/>
          <p:cNvSpPr>
            <a:spLocks/>
          </p:cNvSpPr>
          <p:nvPr/>
        </p:nvSpPr>
        <p:spPr bwMode="auto">
          <a:xfrm>
            <a:off x="5068888" y="2849563"/>
            <a:ext cx="2457450" cy="3175"/>
          </a:xfrm>
          <a:custGeom>
            <a:avLst/>
            <a:gdLst>
              <a:gd name="T0" fmla="*/ 2147483647 w 1548"/>
              <a:gd name="T1" fmla="*/ 0 h 1588"/>
              <a:gd name="T2" fmla="*/ 2147483647 w 1548"/>
              <a:gd name="T3" fmla="*/ 0 h 1588"/>
              <a:gd name="T4" fmla="*/ 0 w 1548"/>
              <a:gd name="T5" fmla="*/ 0 h 1588"/>
              <a:gd name="T6" fmla="*/ 0 60000 65536"/>
              <a:gd name="T7" fmla="*/ 0 60000 65536"/>
              <a:gd name="T8" fmla="*/ 0 60000 65536"/>
              <a:gd name="T9" fmla="*/ 0 w 1548"/>
              <a:gd name="T10" fmla="*/ 0 h 1588"/>
              <a:gd name="T11" fmla="*/ 1548 w 154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8" h="1588">
                <a:moveTo>
                  <a:pt x="1548" y="0"/>
                </a:moveTo>
                <a:lnTo>
                  <a:pt x="1524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6" name="Line 43"/>
          <p:cNvSpPr>
            <a:spLocks noChangeShapeType="1"/>
          </p:cNvSpPr>
          <p:nvPr/>
        </p:nvSpPr>
        <p:spPr bwMode="auto">
          <a:xfrm flipH="1">
            <a:off x="5900738" y="4043363"/>
            <a:ext cx="1609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7" name="Line 44"/>
          <p:cNvSpPr>
            <a:spLocks noChangeShapeType="1"/>
          </p:cNvSpPr>
          <p:nvPr/>
        </p:nvSpPr>
        <p:spPr bwMode="auto">
          <a:xfrm flipH="1">
            <a:off x="4989513" y="3325813"/>
            <a:ext cx="2514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8" name="Line 45"/>
          <p:cNvSpPr>
            <a:spLocks noChangeShapeType="1"/>
          </p:cNvSpPr>
          <p:nvPr/>
        </p:nvSpPr>
        <p:spPr bwMode="auto">
          <a:xfrm flipH="1">
            <a:off x="5900738" y="4405313"/>
            <a:ext cx="1609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9" name="Freeform 46"/>
          <p:cNvSpPr>
            <a:spLocks/>
          </p:cNvSpPr>
          <p:nvPr/>
        </p:nvSpPr>
        <p:spPr bwMode="auto">
          <a:xfrm>
            <a:off x="4694238" y="3351213"/>
            <a:ext cx="2825750" cy="412750"/>
          </a:xfrm>
          <a:custGeom>
            <a:avLst/>
            <a:gdLst>
              <a:gd name="T0" fmla="*/ 2147483647 w 1780"/>
              <a:gd name="T1" fmla="*/ 2147483647 h 260"/>
              <a:gd name="T2" fmla="*/ 2147483647 w 1780"/>
              <a:gd name="T3" fmla="*/ 2147483647 h 260"/>
              <a:gd name="T4" fmla="*/ 0 w 1780"/>
              <a:gd name="T5" fmla="*/ 0 h 260"/>
              <a:gd name="T6" fmla="*/ 0 60000 65536"/>
              <a:gd name="T7" fmla="*/ 0 60000 65536"/>
              <a:gd name="T8" fmla="*/ 0 60000 65536"/>
              <a:gd name="T9" fmla="*/ 0 w 1780"/>
              <a:gd name="T10" fmla="*/ 0 h 260"/>
              <a:gd name="T11" fmla="*/ 1780 w 1780"/>
              <a:gd name="T12" fmla="*/ 260 h 2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0" h="260">
                <a:moveTo>
                  <a:pt x="1780" y="260"/>
                </a:moveTo>
                <a:lnTo>
                  <a:pt x="526" y="26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apter 16&amp;#x0D;&amp;#x0A;FlexArt&amp;quot;&quot;/&gt;&lt;property id=&quot;20307&quot; value=&quot;257&quot;/&gt;&lt;/object&gt;&lt;object type=&quot;3&quot; unique_id=&quot;154456&quot;&gt;&lt;property id=&quot;20148&quot; value=&quot;5&quot;/&gt;&lt;property id=&quot;20300&quot; value=&quot;Slide 2 - &amp;quot;Co 16&amp;quot;&quot;/&gt;&lt;property id=&quot;20307&quot; value=&quot;264&quot;/&gt;&lt;/object&gt;&lt;object type=&quot;3&quot; unique_id=&quot;204344&quot;&gt;&lt;property id=&quot;20148&quot; value=&quot;5&quot;/&gt;&lt;property id=&quot;20300&quot; value=&quot;Slide 3 - &amp;quot;Fig. 16.1&amp;quot;&quot;/&gt;&lt;property id=&quot;20307&quot; value=&quot;265&quot;/&gt;&lt;/object&gt;&lt;object type=&quot;3&quot; unique_id=&quot;204345&quot;&gt;&lt;property id=&quot;20148&quot; value=&quot;5&quot;/&gt;&lt;property id=&quot;20300&quot; value=&quot;Slide 4 - &amp;quot;Fig. 16.2&amp;quot;&quot;/&gt;&lt;property id=&quot;20307&quot; value=&quot;266&quot;/&gt;&lt;/object&gt;&lt;object type=&quot;3&quot; unique_id=&quot;204346&quot;&gt;&lt;property id=&quot;20148&quot; value=&quot;5&quot;/&gt;&lt;property id=&quot;20300&quot; value=&quot;Slide 5 - &amp;quot;Table 16.1&amp;quot;&quot;/&gt;&lt;property id=&quot;20307&quot; value=&quot;267&quot;/&gt;&lt;/object&gt;&lt;object type=&quot;3&quot; unique_id=&quot;204347&quot;&gt;&lt;property id=&quot;20148&quot; value=&quot;5&quot;/&gt;&lt;property id=&quot;20300&quot; value=&quot;Slide 7 - &amp;quot;Fig. 16.4&amp;quot;&quot;/&gt;&lt;property id=&quot;20307&quot; value=&quot;269&quot;/&gt;&lt;/object&gt;&lt;object type=&quot;3&quot; unique_id=&quot;204348&quot;&gt;&lt;property id=&quot;20148&quot; value=&quot;5&quot;/&gt;&lt;property id=&quot;20300&quot; value=&quot;Slide 9 - &amp;quot;Fig. 16.6&amp;quot;&quot;/&gt;&lt;property id=&quot;20307&quot; value=&quot;271&quot;/&gt;&lt;/object&gt;&lt;object type=&quot;3&quot; unique_id=&quot;204349&quot;&gt;&lt;property id=&quot;20148&quot; value=&quot;5&quot;/&gt;&lt;property id=&quot;20300&quot; value=&quot;Slide 11 - &amp;quot;Fig. 16.8&amp;quot;&quot;/&gt;&lt;property id=&quot;20307&quot; value=&quot;273&quot;/&gt;&lt;/object&gt;&lt;object type=&quot;3&quot; unique_id=&quot;204350&quot;&gt;&lt;property id=&quot;20148&quot; value=&quot;5&quot;/&gt;&lt;property id=&quot;20300&quot; value=&quot;Slide 14 - &amp;quot;Fig. 16.11&amp;quot;&quot;/&gt;&lt;property id=&quot;20307&quot; value=&quot;276&quot;/&gt;&lt;/object&gt;&lt;object type=&quot;3&quot; unique_id=&quot;204351&quot;&gt;&lt;property id=&quot;20148&quot; value=&quot;5&quot;/&gt;&lt;property id=&quot;20300&quot; value=&quot;Slide 15 - &amp;quot;Fig. 16.12&amp;quot;&quot;/&gt;&lt;property id=&quot;20307&quot; value=&quot;278&quot;/&gt;&lt;/object&gt;&lt;object type=&quot;3&quot; unique_id=&quot;204352&quot;&gt;&lt;property id=&quot;20148&quot; value=&quot;5&quot;/&gt;&lt;property id=&quot;20300&quot; value=&quot;Slide 16 - &amp;quot;Fig. 16.13&amp;quot;&quot;/&gt;&lt;property id=&quot;20307&quot; value=&quot;279&quot;/&gt;&lt;/object&gt;&lt;object type=&quot;3&quot; unique_id=&quot;204353&quot;&gt;&lt;property id=&quot;20148&quot; value=&quot;5&quot;/&gt;&lt;property id=&quot;20300&quot; value=&quot;Slide 18 - &amp;quot;Fig. 16.15&amp;quot;&quot;/&gt;&lt;property id=&quot;20307&quot; value=&quot;281&quot;/&gt;&lt;/object&gt;&lt;object type=&quot;3&quot; unique_id=&quot;204354&quot;&gt;&lt;property id=&quot;20148&quot; value=&quot;5&quot;/&gt;&lt;property id=&quot;20300&quot; value=&quot;Slide 28 - &amp;quot;Fig. 16.25&amp;quot;&quot;/&gt;&lt;property id=&quot;20307&quot; value=&quot;283&quot;/&gt;&lt;/object&gt;&lt;object type=&quot;3&quot; unique_id=&quot;204355&quot;&gt;&lt;property id=&quot;20148&quot; value=&quot;5&quot;/&gt;&lt;property id=&quot;20300&quot; value=&quot;Slide 19 - &amp;quot;Fig. 16.16&amp;quot;&quot;/&gt;&lt;property id=&quot;20307&quot; value=&quot;282&quot;/&gt;&lt;/object&gt;&lt;object type=&quot;3&quot; unique_id=&quot;204356&quot;&gt;&lt;property id=&quot;20148&quot; value=&quot;5&quot;/&gt;&lt;property id=&quot;20300&quot; value=&quot;Slide 6 - &amp;quot;Fig. 16.3&amp;quot;&quot;/&gt;&lt;property id=&quot;20307&quot; value=&quot;268&quot;/&gt;&lt;/object&gt;&lt;object type=&quot;3&quot; unique_id=&quot;204357&quot;&gt;&lt;property id=&quot;20148&quot; value=&quot;5&quot;/&gt;&lt;property id=&quot;20300&quot; value=&quot;Slide 8 - &amp;quot;Fig. 16.5&amp;quot;&quot;/&gt;&lt;property id=&quot;20307&quot; value=&quot;270&quot;/&gt;&lt;/object&gt;&lt;object type=&quot;3&quot; unique_id=&quot;204358&quot;&gt;&lt;property id=&quot;20148&quot; value=&quot;5&quot;/&gt;&lt;property id=&quot;20300&quot; value=&quot;Slide 10 - &amp;quot;Fig. 16.7&amp;quot;&quot;/&gt;&lt;property id=&quot;20307&quot; value=&quot;272&quot;/&gt;&lt;/object&gt;&lt;object type=&quot;3&quot; unique_id=&quot;204359&quot;&gt;&lt;property id=&quot;20148&quot; value=&quot;5&quot;/&gt;&lt;property id=&quot;20300&quot; value=&quot;Slide 12 - &amp;quot;Fig. 16.9&amp;quot;&quot;/&gt;&lt;property id=&quot;20307&quot; value=&quot;274&quot;/&gt;&lt;/object&gt;&lt;object type=&quot;3&quot; unique_id=&quot;204360&quot;&gt;&lt;property id=&quot;20148&quot; value=&quot;5&quot;/&gt;&lt;property id=&quot;20300&quot; value=&quot;Slide 13 - &amp;quot;Fig. 16.10&amp;quot;&quot;/&gt;&lt;property id=&quot;20307&quot; value=&quot;275&quot;/&gt;&lt;/object&gt;&lt;object type=&quot;3&quot; unique_id=&quot;204362&quot;&gt;&lt;property id=&quot;20148&quot; value=&quot;5&quot;/&gt;&lt;property id=&quot;20300&quot; value=&quot;Slide 17 - &amp;quot;Fig. 16.14&amp;quot;&quot;/&gt;&lt;property id=&quot;20307&quot; value=&quot;280&quot;/&gt;&lt;/object&gt;&lt;object type=&quot;3&quot; unique_id=&quot;204363&quot;&gt;&lt;property id=&quot;20148&quot; value=&quot;5&quot;/&gt;&lt;property id=&quot;20300&quot; value=&quot;Slide 20 - &amp;quot;Fig. 16.17&amp;quot;&quot;/&gt;&lt;property id=&quot;20307&quot; value=&quot;291&quot;/&gt;&lt;/object&gt;&lt;object type=&quot;3&quot; unique_id=&quot;204364&quot;&gt;&lt;property id=&quot;20148&quot; value=&quot;5&quot;/&gt;&lt;property id=&quot;20300&quot; value=&quot;Slide 21 - &amp;quot;Fig. 16.18&amp;quot;&quot;/&gt;&lt;property id=&quot;20307&quot; value=&quot;290&quot;/&gt;&lt;/object&gt;&lt;object type=&quot;3&quot; unique_id=&quot;204365&quot;&gt;&lt;property id=&quot;20148&quot; value=&quot;5&quot;/&gt;&lt;property id=&quot;20300&quot; value=&quot;Slide 22 - &amp;quot;Fig. 16.19&amp;quot;&quot;/&gt;&lt;property id=&quot;20307&quot; value=&quot;289&quot;/&gt;&lt;/object&gt;&lt;object type=&quot;3&quot; unique_id=&quot;204366&quot;&gt;&lt;property id=&quot;20148&quot; value=&quot;5&quot;/&gt;&lt;property id=&quot;20300&quot; value=&quot;Slide 23 - &amp;quot;Fig. 16.20&amp;quot;&quot;/&gt;&lt;property id=&quot;20307&quot; value=&quot;288&quot;/&gt;&lt;/object&gt;&lt;object type=&quot;3&quot; unique_id=&quot;204367&quot;&gt;&lt;property id=&quot;20148&quot; value=&quot;5&quot;/&gt;&lt;property id=&quot;20300&quot; value=&quot;Slide 24 - &amp;quot;Fig. 16.21&amp;quot;&quot;/&gt;&lt;property id=&quot;20307&quot; value=&quot;287&quot;/&gt;&lt;/object&gt;&lt;object type=&quot;3&quot; unique_id=&quot;204368&quot;&gt;&lt;property id=&quot;20148&quot; value=&quot;5&quot;/&gt;&lt;property id=&quot;20300&quot; value=&quot;Slide 25 - &amp;quot;Fig. 16.22&amp;quot;&quot;/&gt;&lt;property id=&quot;20307&quot; value=&quot;286&quot;/&gt;&lt;/object&gt;&lt;object type=&quot;3&quot; unique_id=&quot;204369&quot;&gt;&lt;property id=&quot;20148&quot; value=&quot;5&quot;/&gt;&lt;property id=&quot;20300&quot; value=&quot;Slide 26 - &amp;quot;Fig. 16.23&amp;quot;&quot;/&gt;&lt;property id=&quot;20307&quot; value=&quot;285&quot;/&gt;&lt;/object&gt;&lt;object type=&quot;3&quot; unique_id=&quot;204370&quot;&gt;&lt;property id=&quot;20148&quot; value=&quot;5&quot;/&gt;&lt;property id=&quot;20300&quot; value=&quot;Slide 27 - &amp;quot;Fig. 16.24&amp;amp;#x09;&amp;quot;&quot;/&gt;&lt;property id=&quot;20307&quot; value=&quot;284&quot;/&gt;&lt;/object&gt;&lt;object type=&quot;3&quot; unique_id=&quot;212692&quot;&gt;&lt;property id=&quot;20148&quot; value=&quot;5&quot;/&gt;&lt;property id=&quot;20300&quot; value=&quot;Slide 29 - &amp;quot;Fig. 16.26&amp;quot;&quot;/&gt;&lt;property id=&quot;20307&quot; value=&quot;292&quot;/&gt;&lt;/object&gt;&lt;object type=&quot;3&quot; unique_id=&quot;212693&quot;&gt;&lt;property id=&quot;20148&quot; value=&quot;5&quot;/&gt;&lt;property id=&quot;20300&quot; value=&quot;Slide 30 - &amp;quot;Fig. 16.27&amp;quot;&quot;/&gt;&lt;property id=&quot;20307&quot; value=&quot;293&quot;/&gt;&lt;/object&gt;&lt;object type=&quot;3&quot; unique_id=&quot;212694&quot;&gt;&lt;property id=&quot;20148&quot; value=&quot;5&quot;/&gt;&lt;property id=&quot;20300&quot; value=&quot;Slide 31 - &amp;quot;Fig. 16.28&amp;quot;&quot;/&gt;&lt;property id=&quot;20307&quot; value=&quot;294&quot;/&gt;&lt;/object&gt;&lt;object type=&quot;3&quot; unique_id=&quot;212695&quot;&gt;&lt;property id=&quot;20148&quot; value=&quot;5&quot;/&gt;&lt;property id=&quot;20300&quot; value=&quot;Slide 32 - &amp;quot;Fig. 16.29&amp;quot;&quot;/&gt;&lt;property id=&quot;20307&quot; value=&quot;295&quot;/&gt;&lt;/object&gt;&lt;object type=&quot;3&quot; unique_id=&quot;212696&quot;&gt;&lt;property id=&quot;20148&quot; value=&quot;5&quot;/&gt;&lt;property id=&quot;20300&quot; value=&quot;Slide 33 - &amp;quot;Fig. 16.30&amp;quot;&quot;/&gt;&lt;property id=&quot;20307&quot; value=&quot;296&quot;/&gt;&lt;/object&gt;&lt;object type=&quot;3&quot; unique_id=&quot;213817&quot;&gt;&lt;property id=&quot;20148&quot; value=&quot;5&quot;/&gt;&lt;property id=&quot;20300&quot; value=&quot;Slide 34 - &amp;quot;Fig. 16.31&amp;quot;&quot;/&gt;&lt;property id=&quot;20307&quot; value=&quot;297&quot;/&gt;&lt;/object&gt;&lt;object type=&quot;3&quot; unique_id=&quot;213818&quot;&gt;&lt;property id=&quot;20148&quot; value=&quot;5&quot;/&gt;&lt;property id=&quot;20300&quot; value=&quot;Slide 35 - &amp;quot;Fig. 16.32&amp;quot;&quot;/&gt;&lt;property id=&quot;20307&quot; value=&quot;298&quot;/&gt;&lt;/object&gt;&lt;object type=&quot;3&quot; unique_id=&quot;213819&quot;&gt;&lt;property id=&quot;20148&quot; value=&quot;5&quot;/&gt;&lt;property id=&quot;20300&quot; value=&quot;Slide 37 - &amp;quot;Fig. 16.33&amp;quot;&quot;/&gt;&lt;property id=&quot;20307&quot; value=&quot;299&quot;/&gt;&lt;/object&gt;&lt;object type=&quot;3&quot; unique_id=&quot;213820&quot;&gt;&lt;property id=&quot;20148&quot; value=&quot;5&quot;/&gt;&lt;property id=&quot;20300&quot; value=&quot;Slide 38 - &amp;quot;Fig. 16.34&amp;quot;&quot;/&gt;&lt;property id=&quot;20307&quot; value=&quot;300&quot;/&gt;&lt;/object&gt;&lt;object type=&quot;3&quot; unique_id=&quot;213821&quot;&gt;&lt;property id=&quot;20148&quot; value=&quot;5&quot;/&gt;&lt;property id=&quot;20300&quot; value=&quot;Slide 39 - &amp;quot;Fig. 16.35&amp;quot;&quot;/&gt;&lt;property id=&quot;20307&quot; value=&quot;301&quot;/&gt;&lt;/object&gt;&lt;object type=&quot;3&quot; unique_id=&quot;217702&quot;&gt;&lt;property id=&quot;20148&quot; value=&quot;5&quot;/&gt;&lt;property id=&quot;20300&quot; value=&quot;Slide 40 - &amp;quot;Fig. 16.36&amp;quot;&quot;/&gt;&lt;property id=&quot;20307&quot; value=&quot;302&quot;/&gt;&lt;/object&gt;&lt;object type=&quot;3&quot; unique_id=&quot;217703&quot;&gt;&lt;property id=&quot;20148&quot; value=&quot;5&quot;/&gt;&lt;property id=&quot;20300&quot; value=&quot;Slide 41 - &amp;quot;Fig. 16.37&amp;quot;&quot;/&gt;&lt;property id=&quot;20307&quot; value=&quot;303&quot;/&gt;&lt;/object&gt;&lt;object type=&quot;3&quot; unique_id=&quot;217704&quot;&gt;&lt;property id=&quot;20148&quot; value=&quot;5&quot;/&gt;&lt;property id=&quot;20300&quot; value=&quot;Slide 42 - &amp;quot;Fig. 16.38&amp;quot;&quot;/&gt;&lt;property id=&quot;20307&quot; value=&quot;304&quot;/&gt;&lt;/object&gt;&lt;object type=&quot;3&quot; unique_id=&quot;217705&quot;&gt;&lt;property id=&quot;20148&quot; value=&quot;5&quot;/&gt;&lt;property id=&quot;20300&quot; value=&quot;Slide 43 - &amp;quot;Fig. 16.39&amp;quot;&quot;/&gt;&lt;property id=&quot;20307&quot; value=&quot;305&quot;/&gt;&lt;/object&gt;&lt;object type=&quot;3&quot; unique_id=&quot;217706&quot;&gt;&lt;property id=&quot;20148&quot; value=&quot;5&quot;/&gt;&lt;property id=&quot;20300&quot; value=&quot;Slide 44 - &amp;quot;Fig. 16.40&amp;quot;&quot;/&gt;&lt;property id=&quot;20307&quot; value=&quot;306&quot;/&gt;&lt;/object&gt;&lt;object type=&quot;3&quot; unique_id=&quot;221667&quot;&gt;&lt;property id=&quot;20148&quot; value=&quot;5&quot;/&gt;&lt;property id=&quot;20300&quot; value=&quot;Slide 45 - &amp;quot;Fig. 16.41&amp;quot;&quot;/&gt;&lt;property id=&quot;20307&quot; value=&quot;307&quot;/&gt;&lt;/object&gt;&lt;object type=&quot;3&quot; unique_id=&quot;221668&quot;&gt;&lt;property id=&quot;20148&quot; value=&quot;5&quot;/&gt;&lt;property id=&quot;20300&quot; value=&quot;Slide 46 - &amp;quot;Fig. 16.42&amp;quot;&quot;/&gt;&lt;property id=&quot;20307&quot; value=&quot;308&quot;/&gt;&lt;/object&gt;&lt;object type=&quot;3&quot; unique_id=&quot;221669&quot;&gt;&lt;property id=&quot;20148&quot; value=&quot;5&quot;/&gt;&lt;property id=&quot;20300&quot; value=&quot;Slide 47 - &amp;quot;Fig. 16.43&amp;quot;&quot;/&gt;&lt;property id=&quot;20307&quot; value=&quot;309&quot;/&gt;&lt;/object&gt;&lt;object type=&quot;3&quot; unique_id=&quot;221670&quot;&gt;&lt;property id=&quot;20148&quot; value=&quot;5&quot;/&gt;&lt;property id=&quot;20300&quot; value=&quot;Slide 36 - &amp;quot;Table 16.2&amp;quot;&quot;/&gt;&lt;property id=&quot;20307&quot; value=&quot;310&quot;/&gt;&lt;/object&gt;&lt;/object&gt;&lt;/object&gt;&lt;/database&gt;"/>
</p:tagLst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4694</TotalTime>
  <Words>1672</Words>
  <Application>Microsoft Macintosh PowerPoint</Application>
  <PresentationFormat>On-screen Show (4:3)</PresentationFormat>
  <Paragraphs>948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ヒラギノ角ゴ Pro W3</vt:lpstr>
      <vt:lpstr>Symbol</vt:lpstr>
      <vt:lpstr>Tahoma</vt:lpstr>
      <vt:lpstr>Calibri</vt:lpstr>
      <vt:lpstr>Times New Roman</vt:lpstr>
      <vt:lpstr>Helvetica LT Std</vt:lpstr>
      <vt:lpstr>1_Default Design</vt:lpstr>
      <vt:lpstr>Fig. 16.1</vt:lpstr>
      <vt:lpstr>Fig. 16.2</vt:lpstr>
      <vt:lpstr>Table 16.1</vt:lpstr>
      <vt:lpstr>Fig. 16.3</vt:lpstr>
      <vt:lpstr>Fig. 16.4</vt:lpstr>
      <vt:lpstr>Fig. 16.6</vt:lpstr>
      <vt:lpstr>Fig. 16.7</vt:lpstr>
      <vt:lpstr>Fig. 16.10</vt:lpstr>
      <vt:lpstr>Fig. 16.11</vt:lpstr>
      <vt:lpstr>Fig. 16.12</vt:lpstr>
      <vt:lpstr>Fig. 16.13</vt:lpstr>
      <vt:lpstr>Fig. 16.15</vt:lpstr>
      <vt:lpstr>Fig. 16.16</vt:lpstr>
      <vt:lpstr>Fig. 16.17</vt:lpstr>
      <vt:lpstr>Fig. 16.19</vt:lpstr>
      <vt:lpstr>Fig. 16.20</vt:lpstr>
      <vt:lpstr>Fig. 16.21</vt:lpstr>
      <vt:lpstr>Fig. 16.22</vt:lpstr>
      <vt:lpstr>Fig. 16.23</vt:lpstr>
      <vt:lpstr>Fig. 16.24 </vt:lpstr>
      <vt:lpstr>Fig. 16.25</vt:lpstr>
      <vt:lpstr>Fig. 16.26</vt:lpstr>
      <vt:lpstr>Fig. 16.27</vt:lpstr>
      <vt:lpstr>Fig. 16.28</vt:lpstr>
      <vt:lpstr>Fig. 16.30</vt:lpstr>
      <vt:lpstr>Fig. 16.31</vt:lpstr>
      <vt:lpstr>Fig. 16.32</vt:lpstr>
      <vt:lpstr>Table 16.2</vt:lpstr>
      <vt:lpstr>Fig. 16.34</vt:lpstr>
      <vt:lpstr>Fig. 16.35</vt:lpstr>
      <vt:lpstr>Fig. 16.36</vt:lpstr>
      <vt:lpstr>Fig. 16.37</vt:lpstr>
      <vt:lpstr>Fig. 16.38</vt:lpstr>
      <vt:lpstr>Fig. 16.39</vt:lpstr>
      <vt:lpstr>Fig. 16.40</vt:lpstr>
      <vt:lpstr>Fig. 16.43</vt:lpstr>
    </vt:vector>
  </TitlesOfParts>
  <Company>Microsoft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01 FlexArt</dc:title>
  <dc:creator>Laser</dc:creator>
  <cp:lastModifiedBy>Ty Hoffman</cp:lastModifiedBy>
  <cp:revision>930</cp:revision>
  <dcterms:created xsi:type="dcterms:W3CDTF">2013-10-17T03:42:24Z</dcterms:created>
  <dcterms:modified xsi:type="dcterms:W3CDTF">2016-06-21T16:22:37Z</dcterms:modified>
</cp:coreProperties>
</file>