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notesMasterIdLst>
    <p:notesMasterId r:id="rId20"/>
  </p:notesMasterIdLst>
  <p:sldIdLst>
    <p:sldId id="298" r:id="rId2"/>
    <p:sldId id="266" r:id="rId3"/>
    <p:sldId id="275" r:id="rId4"/>
    <p:sldId id="268" r:id="rId5"/>
    <p:sldId id="269" r:id="rId6"/>
    <p:sldId id="270" r:id="rId7"/>
    <p:sldId id="272" r:id="rId8"/>
    <p:sldId id="273" r:id="rId9"/>
    <p:sldId id="274" r:id="rId10"/>
    <p:sldId id="276" r:id="rId11"/>
    <p:sldId id="277" r:id="rId12"/>
    <p:sldId id="279" r:id="rId13"/>
    <p:sldId id="283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9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8" autoAdjust="0"/>
    <p:restoredTop sz="94660" autoAdjust="0"/>
  </p:normalViewPr>
  <p:slideViewPr>
    <p:cSldViewPr snapToGrid="0" snapToObjects="1">
      <p:cViewPr varScale="1">
        <p:scale>
          <a:sx n="226" d="100"/>
          <a:sy n="226" d="100"/>
        </p:scale>
        <p:origin x="2704" y="200"/>
      </p:cViewPr>
      <p:guideLst>
        <p:guide orient="horz" pos="4319"/>
        <p:guide pos="3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2D7FD89-97CB-B143-8264-70A027DF82B3}" type="datetimeFigureOut">
              <a:rPr lang="en-US"/>
              <a:pPr>
                <a:defRPr/>
              </a:pPr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476333-2227-D345-8656-DB89EE745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4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0EF6D4-B084-2643-933B-B36E14B21C9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62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93CCD72-C01C-DB49-8D43-12D461225D43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6527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4B09EE6-24FE-A948-8653-118748E7D4EF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29614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113F588-4381-354B-8A2D-B3DE3FC09327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91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BA51D0C-A265-0C40-8993-4DACE6ADAC3C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79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52BEB58-FB32-4D4B-AA0F-934B7F183891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728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4FD854F-2DC2-4341-8306-6D44C260B769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055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76955EC-74C1-C440-80E4-4E273522FFC8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632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11BAE40-6DBC-8647-B9B3-493FD2AD42AB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0483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B2ABCAE-1EE1-7A43-AD45-C23097A056A8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19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47157F6-DBF1-7743-8FDC-EA09B5B265B5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247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F916C75-BB61-BA43-A59B-050DD9793330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851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4F4227D-1D36-4F48-8997-6DABDA2A8D84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437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4D76DFC-E627-FB42-9E8C-7149BDF408A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0733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419DB87-2CA6-1146-8547-5E3D42E36AF7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564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B2673E8-7497-E744-8D7D-33F9DC439EBD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0544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91BCA25-0776-1643-8AED-C7E82ABC4F6E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796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13AB0E8-ED6D-9D47-8888-50034F3391DA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3418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0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5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7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2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05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3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13.1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060575" y="11113"/>
            <a:ext cx="5022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7172" name="Picture 254" descr="sal03717_1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20675"/>
            <a:ext cx="65595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300288" y="1874838"/>
            <a:ext cx="684212" cy="804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7174" name="Text Box 218"/>
          <p:cNvSpPr txBox="1">
            <a:spLocks noChangeArrowheads="1"/>
          </p:cNvSpPr>
          <p:nvPr/>
        </p:nvSpPr>
        <p:spPr bwMode="auto">
          <a:xfrm>
            <a:off x="690563" y="635000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Cervical</a:t>
            </a:r>
          </a:p>
          <a:p>
            <a:pPr eaLnBrk="1" hangingPunct="1"/>
            <a:r>
              <a:rPr lang="en-US" altLang="en-US" sz="900" b="1"/>
              <a:t>enlargement</a:t>
            </a:r>
          </a:p>
        </p:txBody>
      </p:sp>
      <p:sp>
        <p:nvSpPr>
          <p:cNvPr id="7175" name="Text Box 219"/>
          <p:cNvSpPr txBox="1">
            <a:spLocks noChangeArrowheads="1"/>
          </p:cNvSpPr>
          <p:nvPr/>
        </p:nvSpPr>
        <p:spPr bwMode="auto">
          <a:xfrm>
            <a:off x="690563" y="1439863"/>
            <a:ext cx="463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Dural</a:t>
            </a:r>
          </a:p>
          <a:p>
            <a:pPr eaLnBrk="1" hangingPunct="1"/>
            <a:r>
              <a:rPr lang="en-US" altLang="en-US" sz="900" b="1"/>
              <a:t>sheath</a:t>
            </a:r>
          </a:p>
        </p:txBody>
      </p:sp>
      <p:sp>
        <p:nvSpPr>
          <p:cNvPr id="7176" name="Text Box 220"/>
          <p:cNvSpPr txBox="1">
            <a:spLocks noChangeArrowheads="1"/>
          </p:cNvSpPr>
          <p:nvPr/>
        </p:nvSpPr>
        <p:spPr bwMode="auto">
          <a:xfrm>
            <a:off x="690563" y="1770063"/>
            <a:ext cx="862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Subarachnoid</a:t>
            </a:r>
          </a:p>
          <a:p>
            <a:pPr eaLnBrk="1" hangingPunct="1"/>
            <a:r>
              <a:rPr lang="en-US" altLang="en-US" sz="900" b="1"/>
              <a:t>space</a:t>
            </a:r>
          </a:p>
        </p:txBody>
      </p:sp>
      <p:sp>
        <p:nvSpPr>
          <p:cNvPr id="7177" name="Text Box 221"/>
          <p:cNvSpPr txBox="1">
            <a:spLocks noChangeArrowheads="1"/>
          </p:cNvSpPr>
          <p:nvPr/>
        </p:nvSpPr>
        <p:spPr bwMode="auto">
          <a:xfrm>
            <a:off x="690563" y="3108325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Lumbar</a:t>
            </a:r>
          </a:p>
          <a:p>
            <a:pPr eaLnBrk="1" hangingPunct="1"/>
            <a:r>
              <a:rPr lang="en-US" altLang="en-US" sz="900" b="1"/>
              <a:t>enlargement</a:t>
            </a:r>
          </a:p>
        </p:txBody>
      </p:sp>
      <p:sp>
        <p:nvSpPr>
          <p:cNvPr id="7178" name="Text Box 222"/>
          <p:cNvSpPr txBox="1">
            <a:spLocks noChangeArrowheads="1"/>
          </p:cNvSpPr>
          <p:nvPr/>
        </p:nvSpPr>
        <p:spPr bwMode="auto">
          <a:xfrm>
            <a:off x="690563" y="3543300"/>
            <a:ext cx="630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Medullary</a:t>
            </a:r>
          </a:p>
          <a:p>
            <a:pPr eaLnBrk="1" hangingPunct="1"/>
            <a:r>
              <a:rPr lang="en-US" altLang="en-US" sz="900" b="1"/>
              <a:t>cone</a:t>
            </a:r>
          </a:p>
        </p:txBody>
      </p:sp>
      <p:sp>
        <p:nvSpPr>
          <p:cNvPr id="7179" name="Text Box 223"/>
          <p:cNvSpPr txBox="1">
            <a:spLocks noChangeArrowheads="1"/>
          </p:cNvSpPr>
          <p:nvPr/>
        </p:nvSpPr>
        <p:spPr bwMode="auto">
          <a:xfrm>
            <a:off x="690563" y="4221163"/>
            <a:ext cx="8477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Cauda equina</a:t>
            </a:r>
          </a:p>
        </p:txBody>
      </p:sp>
      <p:sp>
        <p:nvSpPr>
          <p:cNvPr id="7180" name="Text Box 224"/>
          <p:cNvSpPr txBox="1">
            <a:spLocks noChangeArrowheads="1"/>
          </p:cNvSpPr>
          <p:nvPr/>
        </p:nvSpPr>
        <p:spPr bwMode="auto">
          <a:xfrm>
            <a:off x="690563" y="5329238"/>
            <a:ext cx="57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Terminal</a:t>
            </a:r>
          </a:p>
          <a:p>
            <a:pPr eaLnBrk="1" hangingPunct="1"/>
            <a:r>
              <a:rPr lang="en-US" altLang="en-US" sz="900" b="1"/>
              <a:t>filum</a:t>
            </a:r>
          </a:p>
        </p:txBody>
      </p:sp>
      <p:sp>
        <p:nvSpPr>
          <p:cNvPr id="7181" name="Text Box 235"/>
          <p:cNvSpPr txBox="1">
            <a:spLocks noChangeArrowheads="1"/>
          </p:cNvSpPr>
          <p:nvPr/>
        </p:nvSpPr>
        <p:spPr bwMode="auto">
          <a:xfrm>
            <a:off x="6965950" y="3063875"/>
            <a:ext cx="777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Spinal nerve</a:t>
            </a:r>
          </a:p>
        </p:txBody>
      </p:sp>
      <p:sp>
        <p:nvSpPr>
          <p:cNvPr id="7182" name="Text Box 236"/>
          <p:cNvSpPr txBox="1">
            <a:spLocks noChangeArrowheads="1"/>
          </p:cNvSpPr>
          <p:nvPr/>
        </p:nvSpPr>
        <p:spPr bwMode="auto">
          <a:xfrm>
            <a:off x="6965950" y="3430588"/>
            <a:ext cx="12334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Spinal nerve rootlets</a:t>
            </a:r>
          </a:p>
        </p:txBody>
      </p:sp>
      <p:sp>
        <p:nvSpPr>
          <p:cNvPr id="7183" name="Text Box 237"/>
          <p:cNvSpPr txBox="1">
            <a:spLocks noChangeArrowheads="1"/>
          </p:cNvSpPr>
          <p:nvPr/>
        </p:nvSpPr>
        <p:spPr bwMode="auto">
          <a:xfrm>
            <a:off x="6965950" y="3770313"/>
            <a:ext cx="14319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median sulcus</a:t>
            </a:r>
          </a:p>
        </p:txBody>
      </p:sp>
      <p:sp>
        <p:nvSpPr>
          <p:cNvPr id="7184" name="Text Box 238"/>
          <p:cNvSpPr txBox="1">
            <a:spLocks noChangeArrowheads="1"/>
          </p:cNvSpPr>
          <p:nvPr/>
        </p:nvSpPr>
        <p:spPr bwMode="auto">
          <a:xfrm>
            <a:off x="6962775" y="4079875"/>
            <a:ext cx="1220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Subarachnoid space</a:t>
            </a:r>
          </a:p>
        </p:txBody>
      </p:sp>
      <p:sp>
        <p:nvSpPr>
          <p:cNvPr id="7185" name="Text Box 239"/>
          <p:cNvSpPr txBox="1">
            <a:spLocks noChangeArrowheads="1"/>
          </p:cNvSpPr>
          <p:nvPr/>
        </p:nvSpPr>
        <p:spPr bwMode="auto">
          <a:xfrm>
            <a:off x="6965950" y="4352925"/>
            <a:ext cx="9128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Epidural space</a:t>
            </a:r>
          </a:p>
        </p:txBody>
      </p:sp>
      <p:sp>
        <p:nvSpPr>
          <p:cNvPr id="7186" name="Text Box 240"/>
          <p:cNvSpPr txBox="1">
            <a:spLocks noChangeArrowheads="1"/>
          </p:cNvSpPr>
          <p:nvPr/>
        </p:nvSpPr>
        <p:spPr bwMode="auto">
          <a:xfrm>
            <a:off x="6965950" y="4578350"/>
            <a:ext cx="13684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root ganglion</a:t>
            </a:r>
          </a:p>
        </p:txBody>
      </p:sp>
      <p:sp>
        <p:nvSpPr>
          <p:cNvPr id="7187" name="Text Box 241"/>
          <p:cNvSpPr txBox="1">
            <a:spLocks noChangeArrowheads="1"/>
          </p:cNvSpPr>
          <p:nvPr/>
        </p:nvSpPr>
        <p:spPr bwMode="auto">
          <a:xfrm>
            <a:off x="6965950" y="4840288"/>
            <a:ext cx="2778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Rib</a:t>
            </a:r>
          </a:p>
        </p:txBody>
      </p:sp>
      <p:sp>
        <p:nvSpPr>
          <p:cNvPr id="7188" name="Text Box 242"/>
          <p:cNvSpPr txBox="1">
            <a:spLocks noChangeArrowheads="1"/>
          </p:cNvSpPr>
          <p:nvPr/>
        </p:nvSpPr>
        <p:spPr bwMode="auto">
          <a:xfrm>
            <a:off x="6965950" y="5041900"/>
            <a:ext cx="10096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Arachnoid mater</a:t>
            </a:r>
          </a:p>
        </p:txBody>
      </p:sp>
      <p:sp>
        <p:nvSpPr>
          <p:cNvPr id="7189" name="Text Box 243"/>
          <p:cNvSpPr txBox="1">
            <a:spLocks noChangeArrowheads="1"/>
          </p:cNvSpPr>
          <p:nvPr/>
        </p:nvSpPr>
        <p:spPr bwMode="auto">
          <a:xfrm>
            <a:off x="6965950" y="5408613"/>
            <a:ext cx="701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Dura mater</a:t>
            </a:r>
          </a:p>
        </p:txBody>
      </p:sp>
      <p:sp>
        <p:nvSpPr>
          <p:cNvPr id="7190" name="Text Box 244"/>
          <p:cNvSpPr txBox="1">
            <a:spLocks noChangeArrowheads="1"/>
          </p:cNvSpPr>
          <p:nvPr/>
        </p:nvSpPr>
        <p:spPr bwMode="auto">
          <a:xfrm>
            <a:off x="3295650" y="630238"/>
            <a:ext cx="541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Cervical</a:t>
            </a:r>
          </a:p>
          <a:p>
            <a:pPr eaLnBrk="1" hangingPunct="1"/>
            <a:r>
              <a:rPr lang="en-US" altLang="en-US" sz="900" b="1"/>
              <a:t>spinal</a:t>
            </a:r>
          </a:p>
          <a:p>
            <a:pPr eaLnBrk="1" hangingPunct="1"/>
            <a:r>
              <a:rPr lang="en-US" altLang="en-US" sz="900" b="1"/>
              <a:t>nerves</a:t>
            </a:r>
          </a:p>
        </p:txBody>
      </p:sp>
      <p:sp>
        <p:nvSpPr>
          <p:cNvPr id="7191" name="Text Box 246"/>
          <p:cNvSpPr txBox="1">
            <a:spLocks noChangeArrowheads="1"/>
          </p:cNvSpPr>
          <p:nvPr/>
        </p:nvSpPr>
        <p:spPr bwMode="auto">
          <a:xfrm>
            <a:off x="3287713" y="4122738"/>
            <a:ext cx="5159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Lumbar</a:t>
            </a:r>
          </a:p>
          <a:p>
            <a:pPr eaLnBrk="1" hangingPunct="1"/>
            <a:r>
              <a:rPr lang="en-US" altLang="en-US" sz="900" b="1"/>
              <a:t>spinal</a:t>
            </a:r>
          </a:p>
          <a:p>
            <a:pPr eaLnBrk="1" hangingPunct="1"/>
            <a:r>
              <a:rPr lang="en-US" altLang="en-US" sz="900" b="1"/>
              <a:t>nerves</a:t>
            </a:r>
          </a:p>
        </p:txBody>
      </p:sp>
      <p:sp>
        <p:nvSpPr>
          <p:cNvPr id="7192" name="Text Box 247"/>
          <p:cNvSpPr txBox="1">
            <a:spLocks noChangeArrowheads="1"/>
          </p:cNvSpPr>
          <p:nvPr/>
        </p:nvSpPr>
        <p:spPr bwMode="auto">
          <a:xfrm>
            <a:off x="3287713" y="5349875"/>
            <a:ext cx="4635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Sacral</a:t>
            </a:r>
          </a:p>
          <a:p>
            <a:pPr eaLnBrk="1" hangingPunct="1"/>
            <a:r>
              <a:rPr lang="en-US" altLang="en-US" sz="900" b="1"/>
              <a:t>spinal</a:t>
            </a:r>
          </a:p>
          <a:p>
            <a:pPr eaLnBrk="1" hangingPunct="1"/>
            <a:r>
              <a:rPr lang="en-US" altLang="en-US" sz="900" b="1"/>
              <a:t>nerves</a:t>
            </a:r>
          </a:p>
        </p:txBody>
      </p:sp>
      <p:sp>
        <p:nvSpPr>
          <p:cNvPr id="7193" name="Text Box 251"/>
          <p:cNvSpPr txBox="1">
            <a:spLocks noChangeArrowheads="1"/>
          </p:cNvSpPr>
          <p:nvPr/>
        </p:nvSpPr>
        <p:spPr bwMode="auto">
          <a:xfrm>
            <a:off x="690563" y="6288088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(a)</a:t>
            </a:r>
          </a:p>
        </p:txBody>
      </p:sp>
      <p:sp>
        <p:nvSpPr>
          <p:cNvPr id="7194" name="Text Box 253"/>
          <p:cNvSpPr txBox="1">
            <a:spLocks noChangeArrowheads="1"/>
          </p:cNvSpPr>
          <p:nvPr/>
        </p:nvSpPr>
        <p:spPr bwMode="auto">
          <a:xfrm>
            <a:off x="4489450" y="6213475"/>
            <a:ext cx="2397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(b)</a:t>
            </a:r>
          </a:p>
        </p:txBody>
      </p:sp>
      <p:sp>
        <p:nvSpPr>
          <p:cNvPr id="7206" name="Text Box 252"/>
          <p:cNvSpPr txBox="1">
            <a:spLocks noChangeArrowheads="1"/>
          </p:cNvSpPr>
          <p:nvPr/>
        </p:nvSpPr>
        <p:spPr bwMode="auto">
          <a:xfrm>
            <a:off x="2854464" y="5986125"/>
            <a:ext cx="278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Col</a:t>
            </a:r>
          </a:p>
        </p:txBody>
      </p:sp>
      <p:sp>
        <p:nvSpPr>
          <p:cNvPr id="7196" name="Freeform 42"/>
          <p:cNvSpPr>
            <a:spLocks/>
          </p:cNvSpPr>
          <p:nvPr/>
        </p:nvSpPr>
        <p:spPr bwMode="auto">
          <a:xfrm>
            <a:off x="6034088" y="2684463"/>
            <a:ext cx="815975" cy="153987"/>
          </a:xfrm>
          <a:custGeom>
            <a:avLst/>
            <a:gdLst>
              <a:gd name="T0" fmla="*/ 2147483647 w 457"/>
              <a:gd name="T1" fmla="*/ 0 h 87"/>
              <a:gd name="T2" fmla="*/ 2147483647 w 457"/>
              <a:gd name="T3" fmla="*/ 0 h 87"/>
              <a:gd name="T4" fmla="*/ 0 w 457"/>
              <a:gd name="T5" fmla="*/ 2147483647 h 87"/>
              <a:gd name="T6" fmla="*/ 0 60000 65536"/>
              <a:gd name="T7" fmla="*/ 0 60000 65536"/>
              <a:gd name="T8" fmla="*/ 0 60000 65536"/>
              <a:gd name="T9" fmla="*/ 0 w 457"/>
              <a:gd name="T10" fmla="*/ 0 h 87"/>
              <a:gd name="T11" fmla="*/ 457 w 457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87">
                <a:moveTo>
                  <a:pt x="457" y="0"/>
                </a:moveTo>
                <a:lnTo>
                  <a:pt x="114" y="0"/>
                </a:lnTo>
                <a:lnTo>
                  <a:pt x="0" y="8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Freeform 44"/>
          <p:cNvSpPr>
            <a:spLocks/>
          </p:cNvSpPr>
          <p:nvPr/>
        </p:nvSpPr>
        <p:spPr bwMode="auto">
          <a:xfrm>
            <a:off x="5918200" y="3138488"/>
            <a:ext cx="1004888" cy="155575"/>
          </a:xfrm>
          <a:custGeom>
            <a:avLst/>
            <a:gdLst>
              <a:gd name="T0" fmla="*/ 2147483647 w 524"/>
              <a:gd name="T1" fmla="*/ 0 h 87"/>
              <a:gd name="T2" fmla="*/ 2147483647 w 524"/>
              <a:gd name="T3" fmla="*/ 0 h 87"/>
              <a:gd name="T4" fmla="*/ 0 w 524"/>
              <a:gd name="T5" fmla="*/ 2147483647 h 87"/>
              <a:gd name="T6" fmla="*/ 0 60000 65536"/>
              <a:gd name="T7" fmla="*/ 0 60000 65536"/>
              <a:gd name="T8" fmla="*/ 0 60000 65536"/>
              <a:gd name="T9" fmla="*/ 0 w 524"/>
              <a:gd name="T10" fmla="*/ 0 h 87"/>
              <a:gd name="T11" fmla="*/ 524 w 524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87">
                <a:moveTo>
                  <a:pt x="524" y="0"/>
                </a:moveTo>
                <a:lnTo>
                  <a:pt x="191" y="0"/>
                </a:lnTo>
                <a:lnTo>
                  <a:pt x="0" y="8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45"/>
          <p:cNvSpPr>
            <a:spLocks noChangeShapeType="1"/>
          </p:cNvSpPr>
          <p:nvPr/>
        </p:nvSpPr>
        <p:spPr bwMode="auto">
          <a:xfrm flipH="1">
            <a:off x="5745163" y="3509963"/>
            <a:ext cx="11318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46"/>
          <p:cNvSpPr>
            <a:spLocks noChangeShapeType="1"/>
          </p:cNvSpPr>
          <p:nvPr/>
        </p:nvSpPr>
        <p:spPr bwMode="auto">
          <a:xfrm flipH="1">
            <a:off x="5595938" y="3843338"/>
            <a:ext cx="12779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47"/>
          <p:cNvSpPr>
            <a:spLocks noChangeShapeType="1"/>
          </p:cNvSpPr>
          <p:nvPr/>
        </p:nvSpPr>
        <p:spPr bwMode="auto">
          <a:xfrm flipH="1">
            <a:off x="5848350" y="4159250"/>
            <a:ext cx="995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Freeform 48"/>
          <p:cNvSpPr>
            <a:spLocks/>
          </p:cNvSpPr>
          <p:nvPr/>
        </p:nvSpPr>
        <p:spPr bwMode="auto">
          <a:xfrm>
            <a:off x="6148388" y="4651375"/>
            <a:ext cx="817562" cy="109538"/>
          </a:xfrm>
          <a:custGeom>
            <a:avLst/>
            <a:gdLst>
              <a:gd name="T0" fmla="*/ 2147483647 w 395"/>
              <a:gd name="T1" fmla="*/ 0 h 61"/>
              <a:gd name="T2" fmla="*/ 2147483647 w 395"/>
              <a:gd name="T3" fmla="*/ 0 h 61"/>
              <a:gd name="T4" fmla="*/ 0 w 395"/>
              <a:gd name="T5" fmla="*/ 2147483647 h 61"/>
              <a:gd name="T6" fmla="*/ 0 60000 65536"/>
              <a:gd name="T7" fmla="*/ 0 60000 65536"/>
              <a:gd name="T8" fmla="*/ 0 60000 65536"/>
              <a:gd name="T9" fmla="*/ 0 w 395"/>
              <a:gd name="T10" fmla="*/ 0 h 61"/>
              <a:gd name="T11" fmla="*/ 395 w 39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61">
                <a:moveTo>
                  <a:pt x="395" y="0"/>
                </a:moveTo>
                <a:lnTo>
                  <a:pt x="57" y="0"/>
                </a:lnTo>
                <a:lnTo>
                  <a:pt x="0" y="61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49"/>
          <p:cNvSpPr>
            <a:spLocks noChangeShapeType="1"/>
          </p:cNvSpPr>
          <p:nvPr/>
        </p:nvSpPr>
        <p:spPr bwMode="auto">
          <a:xfrm flipH="1">
            <a:off x="5940425" y="4427538"/>
            <a:ext cx="903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50"/>
          <p:cNvSpPr>
            <a:spLocks noChangeShapeType="1"/>
          </p:cNvSpPr>
          <p:nvPr/>
        </p:nvSpPr>
        <p:spPr bwMode="auto">
          <a:xfrm flipH="1">
            <a:off x="5930900" y="5476875"/>
            <a:ext cx="909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51"/>
          <p:cNvSpPr>
            <a:spLocks noChangeShapeType="1"/>
          </p:cNvSpPr>
          <p:nvPr/>
        </p:nvSpPr>
        <p:spPr bwMode="auto">
          <a:xfrm flipH="1">
            <a:off x="5915025" y="5122863"/>
            <a:ext cx="9318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Freeform 52"/>
          <p:cNvSpPr>
            <a:spLocks/>
          </p:cNvSpPr>
          <p:nvPr/>
        </p:nvSpPr>
        <p:spPr bwMode="auto">
          <a:xfrm>
            <a:off x="6223000" y="4905375"/>
            <a:ext cx="676275" cy="142875"/>
          </a:xfrm>
          <a:custGeom>
            <a:avLst/>
            <a:gdLst>
              <a:gd name="T0" fmla="*/ 0 w 379"/>
              <a:gd name="T1" fmla="*/ 2147483647 h 80"/>
              <a:gd name="T2" fmla="*/ 2147483647 w 379"/>
              <a:gd name="T3" fmla="*/ 0 h 80"/>
              <a:gd name="T4" fmla="*/ 2147483647 w 379"/>
              <a:gd name="T5" fmla="*/ 0 h 80"/>
              <a:gd name="T6" fmla="*/ 0 60000 65536"/>
              <a:gd name="T7" fmla="*/ 0 60000 65536"/>
              <a:gd name="T8" fmla="*/ 0 60000 65536"/>
              <a:gd name="T9" fmla="*/ 0 w 379"/>
              <a:gd name="T10" fmla="*/ 0 h 80"/>
              <a:gd name="T11" fmla="*/ 379 w 379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80">
                <a:moveTo>
                  <a:pt x="0" y="80"/>
                </a:moveTo>
                <a:lnTo>
                  <a:pt x="57" y="0"/>
                </a:lnTo>
                <a:lnTo>
                  <a:pt x="379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53"/>
          <p:cNvSpPr>
            <a:spLocks noChangeShapeType="1"/>
          </p:cNvSpPr>
          <p:nvPr/>
        </p:nvSpPr>
        <p:spPr bwMode="auto">
          <a:xfrm flipH="1" flipV="1">
            <a:off x="5786438" y="3324225"/>
            <a:ext cx="201612" cy="184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Freeform 42"/>
          <p:cNvSpPr>
            <a:spLocks/>
          </p:cNvSpPr>
          <p:nvPr/>
        </p:nvSpPr>
        <p:spPr bwMode="auto">
          <a:xfrm>
            <a:off x="6027738" y="2705100"/>
            <a:ext cx="898525" cy="153988"/>
          </a:xfrm>
          <a:custGeom>
            <a:avLst/>
            <a:gdLst>
              <a:gd name="T0" fmla="*/ 2147483647 w 457"/>
              <a:gd name="T1" fmla="*/ 0 h 87"/>
              <a:gd name="T2" fmla="*/ 2147483647 w 457"/>
              <a:gd name="T3" fmla="*/ 0 h 87"/>
              <a:gd name="T4" fmla="*/ 0 w 457"/>
              <a:gd name="T5" fmla="*/ 2147483647 h 87"/>
              <a:gd name="T6" fmla="*/ 0 60000 65536"/>
              <a:gd name="T7" fmla="*/ 0 60000 65536"/>
              <a:gd name="T8" fmla="*/ 0 60000 65536"/>
              <a:gd name="T9" fmla="*/ 0 w 457"/>
              <a:gd name="T10" fmla="*/ 0 h 87"/>
              <a:gd name="T11" fmla="*/ 457 w 457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87">
                <a:moveTo>
                  <a:pt x="457" y="0"/>
                </a:moveTo>
                <a:lnTo>
                  <a:pt x="114" y="0"/>
                </a:lnTo>
                <a:lnTo>
                  <a:pt x="0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Freeform 44"/>
          <p:cNvSpPr>
            <a:spLocks/>
          </p:cNvSpPr>
          <p:nvPr/>
        </p:nvSpPr>
        <p:spPr bwMode="auto">
          <a:xfrm>
            <a:off x="5918200" y="3138488"/>
            <a:ext cx="958850" cy="166687"/>
          </a:xfrm>
          <a:custGeom>
            <a:avLst/>
            <a:gdLst>
              <a:gd name="T0" fmla="*/ 2147483647 w 524"/>
              <a:gd name="T1" fmla="*/ 0 h 87"/>
              <a:gd name="T2" fmla="*/ 2147483647 w 524"/>
              <a:gd name="T3" fmla="*/ 0 h 87"/>
              <a:gd name="T4" fmla="*/ 0 w 524"/>
              <a:gd name="T5" fmla="*/ 2147483647 h 87"/>
              <a:gd name="T6" fmla="*/ 0 60000 65536"/>
              <a:gd name="T7" fmla="*/ 0 60000 65536"/>
              <a:gd name="T8" fmla="*/ 0 60000 65536"/>
              <a:gd name="T9" fmla="*/ 0 w 524"/>
              <a:gd name="T10" fmla="*/ 0 h 87"/>
              <a:gd name="T11" fmla="*/ 524 w 524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87">
                <a:moveTo>
                  <a:pt x="524" y="0"/>
                </a:moveTo>
                <a:lnTo>
                  <a:pt x="191" y="0"/>
                </a:lnTo>
                <a:lnTo>
                  <a:pt x="0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H="1">
            <a:off x="5732463" y="3509963"/>
            <a:ext cx="1131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 flipH="1">
            <a:off x="5603875" y="3843338"/>
            <a:ext cx="1277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47"/>
          <p:cNvSpPr>
            <a:spLocks noChangeShapeType="1"/>
          </p:cNvSpPr>
          <p:nvPr/>
        </p:nvSpPr>
        <p:spPr bwMode="auto">
          <a:xfrm flipH="1">
            <a:off x="5848350" y="4159250"/>
            <a:ext cx="995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Freeform 48"/>
          <p:cNvSpPr>
            <a:spLocks/>
          </p:cNvSpPr>
          <p:nvPr/>
        </p:nvSpPr>
        <p:spPr bwMode="auto">
          <a:xfrm>
            <a:off x="6161088" y="4651375"/>
            <a:ext cx="720725" cy="109538"/>
          </a:xfrm>
          <a:custGeom>
            <a:avLst/>
            <a:gdLst>
              <a:gd name="T0" fmla="*/ 2147483647 w 395"/>
              <a:gd name="T1" fmla="*/ 0 h 61"/>
              <a:gd name="T2" fmla="*/ 2147483647 w 395"/>
              <a:gd name="T3" fmla="*/ 0 h 61"/>
              <a:gd name="T4" fmla="*/ 0 w 395"/>
              <a:gd name="T5" fmla="*/ 2147483647 h 61"/>
              <a:gd name="T6" fmla="*/ 0 60000 65536"/>
              <a:gd name="T7" fmla="*/ 0 60000 65536"/>
              <a:gd name="T8" fmla="*/ 0 60000 65536"/>
              <a:gd name="T9" fmla="*/ 0 w 395"/>
              <a:gd name="T10" fmla="*/ 0 h 61"/>
              <a:gd name="T11" fmla="*/ 395 w 39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61">
                <a:moveTo>
                  <a:pt x="395" y="0"/>
                </a:moveTo>
                <a:lnTo>
                  <a:pt x="57" y="0"/>
                </a:lnTo>
                <a:lnTo>
                  <a:pt x="0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49"/>
          <p:cNvSpPr>
            <a:spLocks noChangeShapeType="1"/>
          </p:cNvSpPr>
          <p:nvPr/>
        </p:nvSpPr>
        <p:spPr bwMode="auto">
          <a:xfrm flipH="1">
            <a:off x="5940425" y="4427538"/>
            <a:ext cx="903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50"/>
          <p:cNvSpPr>
            <a:spLocks noChangeShapeType="1"/>
          </p:cNvSpPr>
          <p:nvPr/>
        </p:nvSpPr>
        <p:spPr bwMode="auto">
          <a:xfrm flipH="1">
            <a:off x="5943600" y="5476875"/>
            <a:ext cx="909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51"/>
          <p:cNvSpPr>
            <a:spLocks noChangeShapeType="1"/>
          </p:cNvSpPr>
          <p:nvPr/>
        </p:nvSpPr>
        <p:spPr bwMode="auto">
          <a:xfrm flipH="1">
            <a:off x="5924550" y="5130800"/>
            <a:ext cx="931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Freeform 52"/>
          <p:cNvSpPr>
            <a:spLocks/>
          </p:cNvSpPr>
          <p:nvPr/>
        </p:nvSpPr>
        <p:spPr bwMode="auto">
          <a:xfrm>
            <a:off x="6229350" y="4905375"/>
            <a:ext cx="676275" cy="142875"/>
          </a:xfrm>
          <a:custGeom>
            <a:avLst/>
            <a:gdLst>
              <a:gd name="T0" fmla="*/ 0 w 379"/>
              <a:gd name="T1" fmla="*/ 2147483647 h 80"/>
              <a:gd name="T2" fmla="*/ 2147483647 w 379"/>
              <a:gd name="T3" fmla="*/ 0 h 80"/>
              <a:gd name="T4" fmla="*/ 2147483647 w 379"/>
              <a:gd name="T5" fmla="*/ 0 h 80"/>
              <a:gd name="T6" fmla="*/ 0 60000 65536"/>
              <a:gd name="T7" fmla="*/ 0 60000 65536"/>
              <a:gd name="T8" fmla="*/ 0 60000 65536"/>
              <a:gd name="T9" fmla="*/ 0 w 379"/>
              <a:gd name="T10" fmla="*/ 0 h 80"/>
              <a:gd name="T11" fmla="*/ 379 w 379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80">
                <a:moveTo>
                  <a:pt x="0" y="80"/>
                </a:moveTo>
                <a:lnTo>
                  <a:pt x="57" y="0"/>
                </a:lnTo>
                <a:lnTo>
                  <a:pt x="37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Line 53"/>
          <p:cNvSpPr>
            <a:spLocks noChangeShapeType="1"/>
          </p:cNvSpPr>
          <p:nvPr/>
        </p:nvSpPr>
        <p:spPr bwMode="auto">
          <a:xfrm flipH="1" flipV="1">
            <a:off x="5781675" y="3311525"/>
            <a:ext cx="201613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8" name="Freeform 55"/>
          <p:cNvSpPr>
            <a:spLocks/>
          </p:cNvSpPr>
          <p:nvPr/>
        </p:nvSpPr>
        <p:spPr bwMode="auto">
          <a:xfrm>
            <a:off x="2884488" y="220663"/>
            <a:ext cx="176212" cy="973137"/>
          </a:xfrm>
          <a:custGeom>
            <a:avLst/>
            <a:gdLst>
              <a:gd name="T0" fmla="*/ 0 w 99"/>
              <a:gd name="T1" fmla="*/ 2147483647 h 562"/>
              <a:gd name="T2" fmla="*/ 2147483647 w 99"/>
              <a:gd name="T3" fmla="*/ 2147483647 h 562"/>
              <a:gd name="T4" fmla="*/ 2147483647 w 99"/>
              <a:gd name="T5" fmla="*/ 0 h 562"/>
              <a:gd name="T6" fmla="*/ 0 w 99"/>
              <a:gd name="T7" fmla="*/ 0 h 562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62"/>
              <a:gd name="T14" fmla="*/ 99 w 99"/>
              <a:gd name="T15" fmla="*/ 562 h 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62">
                <a:moveTo>
                  <a:pt x="0" y="562"/>
                </a:moveTo>
                <a:lnTo>
                  <a:pt x="99" y="562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" name="Freeform 64"/>
          <p:cNvSpPr>
            <a:spLocks/>
          </p:cNvSpPr>
          <p:nvPr/>
        </p:nvSpPr>
        <p:spPr bwMode="auto">
          <a:xfrm>
            <a:off x="2365375" y="2970213"/>
            <a:ext cx="238125" cy="430212"/>
          </a:xfrm>
          <a:custGeom>
            <a:avLst/>
            <a:gdLst>
              <a:gd name="T0" fmla="*/ 2147483647 w 133"/>
              <a:gd name="T1" fmla="*/ 2147483647 h 241"/>
              <a:gd name="T2" fmla="*/ 0 w 133"/>
              <a:gd name="T3" fmla="*/ 2147483647 h 241"/>
              <a:gd name="T4" fmla="*/ 0 w 133"/>
              <a:gd name="T5" fmla="*/ 0 h 241"/>
              <a:gd name="T6" fmla="*/ 2147483647 w 133"/>
              <a:gd name="T7" fmla="*/ 0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241"/>
              <a:gd name="T14" fmla="*/ 133 w 133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241">
                <a:moveTo>
                  <a:pt x="108" y="241"/>
                </a:moveTo>
                <a:lnTo>
                  <a:pt x="0" y="241"/>
                </a:lnTo>
                <a:lnTo>
                  <a:pt x="0" y="0"/>
                </a:lnTo>
                <a:lnTo>
                  <a:pt x="133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0" name="Freeform 73"/>
          <p:cNvSpPr>
            <a:spLocks/>
          </p:cNvSpPr>
          <p:nvPr/>
        </p:nvSpPr>
        <p:spPr bwMode="auto">
          <a:xfrm>
            <a:off x="2538413" y="4127500"/>
            <a:ext cx="200025" cy="106363"/>
          </a:xfrm>
          <a:custGeom>
            <a:avLst/>
            <a:gdLst>
              <a:gd name="T0" fmla="*/ 2147483647 w 112"/>
              <a:gd name="T1" fmla="*/ 0 h 60"/>
              <a:gd name="T2" fmla="*/ 2147483647 w 112"/>
              <a:gd name="T3" fmla="*/ 2147483647 h 60"/>
              <a:gd name="T4" fmla="*/ 0 w 112"/>
              <a:gd name="T5" fmla="*/ 2147483647 h 60"/>
              <a:gd name="T6" fmla="*/ 0 w 112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60"/>
              <a:gd name="T14" fmla="*/ 112 w 112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60">
                <a:moveTo>
                  <a:pt x="112" y="0"/>
                </a:moveTo>
                <a:lnTo>
                  <a:pt x="112" y="60"/>
                </a:lnTo>
                <a:lnTo>
                  <a:pt x="0" y="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Line 266"/>
          <p:cNvSpPr>
            <a:spLocks noChangeShapeType="1"/>
          </p:cNvSpPr>
          <p:nvPr/>
        </p:nvSpPr>
        <p:spPr bwMode="auto">
          <a:xfrm>
            <a:off x="2263775" y="1524000"/>
            <a:ext cx="301625" cy="2127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2" name="Line 267"/>
          <p:cNvSpPr>
            <a:spLocks noChangeShapeType="1"/>
          </p:cNvSpPr>
          <p:nvPr/>
        </p:nvSpPr>
        <p:spPr bwMode="auto">
          <a:xfrm flipH="1">
            <a:off x="1249363" y="5400675"/>
            <a:ext cx="13731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3" name="Line 65"/>
          <p:cNvSpPr>
            <a:spLocks noChangeShapeType="1"/>
          </p:cNvSpPr>
          <p:nvPr/>
        </p:nvSpPr>
        <p:spPr bwMode="auto">
          <a:xfrm>
            <a:off x="1165225" y="3186113"/>
            <a:ext cx="12001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4" name="Line 70"/>
          <p:cNvSpPr>
            <a:spLocks noChangeShapeType="1"/>
          </p:cNvSpPr>
          <p:nvPr/>
        </p:nvSpPr>
        <p:spPr bwMode="auto">
          <a:xfrm>
            <a:off x="1282700" y="3614738"/>
            <a:ext cx="136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5" name="Freeform 72"/>
          <p:cNvSpPr>
            <a:spLocks/>
          </p:cNvSpPr>
          <p:nvPr/>
        </p:nvSpPr>
        <p:spPr bwMode="auto">
          <a:xfrm>
            <a:off x="1487488" y="4235450"/>
            <a:ext cx="1147762" cy="65088"/>
          </a:xfrm>
          <a:custGeom>
            <a:avLst/>
            <a:gdLst>
              <a:gd name="T0" fmla="*/ 0 w 658"/>
              <a:gd name="T1" fmla="*/ 2147483647 h 35"/>
              <a:gd name="T2" fmla="*/ 2147483647 w 658"/>
              <a:gd name="T3" fmla="*/ 2147483647 h 35"/>
              <a:gd name="T4" fmla="*/ 2147483647 w 658"/>
              <a:gd name="T5" fmla="*/ 0 h 35"/>
              <a:gd name="T6" fmla="*/ 0 60000 65536"/>
              <a:gd name="T7" fmla="*/ 0 60000 65536"/>
              <a:gd name="T8" fmla="*/ 0 60000 65536"/>
              <a:gd name="T9" fmla="*/ 0 w 658"/>
              <a:gd name="T10" fmla="*/ 0 h 35"/>
              <a:gd name="T11" fmla="*/ 658 w 658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35">
                <a:moveTo>
                  <a:pt x="0" y="35"/>
                </a:moveTo>
                <a:lnTo>
                  <a:pt x="658" y="34"/>
                </a:lnTo>
                <a:lnTo>
                  <a:pt x="658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6" name="Line 65"/>
          <p:cNvSpPr>
            <a:spLocks noChangeShapeType="1"/>
          </p:cNvSpPr>
          <p:nvPr/>
        </p:nvSpPr>
        <p:spPr bwMode="auto">
          <a:xfrm>
            <a:off x="1165225" y="3186113"/>
            <a:ext cx="1200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" name="Line 70"/>
          <p:cNvSpPr>
            <a:spLocks noChangeShapeType="1"/>
          </p:cNvSpPr>
          <p:nvPr/>
        </p:nvSpPr>
        <p:spPr bwMode="auto">
          <a:xfrm>
            <a:off x="1282700" y="3614738"/>
            <a:ext cx="1362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" name="Freeform 72"/>
          <p:cNvSpPr>
            <a:spLocks/>
          </p:cNvSpPr>
          <p:nvPr/>
        </p:nvSpPr>
        <p:spPr bwMode="auto">
          <a:xfrm>
            <a:off x="1487488" y="4235450"/>
            <a:ext cx="1147762" cy="65088"/>
          </a:xfrm>
          <a:custGeom>
            <a:avLst/>
            <a:gdLst>
              <a:gd name="T0" fmla="*/ 0 w 658"/>
              <a:gd name="T1" fmla="*/ 2147483647 h 35"/>
              <a:gd name="T2" fmla="*/ 2147483647 w 658"/>
              <a:gd name="T3" fmla="*/ 2147483647 h 35"/>
              <a:gd name="T4" fmla="*/ 2147483647 w 658"/>
              <a:gd name="T5" fmla="*/ 0 h 35"/>
              <a:gd name="T6" fmla="*/ 0 60000 65536"/>
              <a:gd name="T7" fmla="*/ 0 60000 65536"/>
              <a:gd name="T8" fmla="*/ 0 60000 65536"/>
              <a:gd name="T9" fmla="*/ 0 w 658"/>
              <a:gd name="T10" fmla="*/ 0 h 35"/>
              <a:gd name="T11" fmla="*/ 658 w 658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35">
                <a:moveTo>
                  <a:pt x="0" y="35"/>
                </a:moveTo>
                <a:lnTo>
                  <a:pt x="658" y="34"/>
                </a:lnTo>
                <a:lnTo>
                  <a:pt x="65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Line 264"/>
          <p:cNvSpPr>
            <a:spLocks noChangeShapeType="1"/>
          </p:cNvSpPr>
          <p:nvPr/>
        </p:nvSpPr>
        <p:spPr bwMode="auto">
          <a:xfrm flipH="1">
            <a:off x="1190625" y="706438"/>
            <a:ext cx="12096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" name="Line 66"/>
          <p:cNvSpPr>
            <a:spLocks noChangeShapeType="1"/>
          </p:cNvSpPr>
          <p:nvPr/>
        </p:nvSpPr>
        <p:spPr bwMode="auto">
          <a:xfrm>
            <a:off x="1504950" y="1838325"/>
            <a:ext cx="10842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" name="Line 265"/>
          <p:cNvSpPr>
            <a:spLocks noChangeShapeType="1"/>
          </p:cNvSpPr>
          <p:nvPr/>
        </p:nvSpPr>
        <p:spPr bwMode="auto">
          <a:xfrm flipH="1">
            <a:off x="1025525" y="1520825"/>
            <a:ext cx="1538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" name="Line 66"/>
          <p:cNvSpPr>
            <a:spLocks noChangeShapeType="1"/>
          </p:cNvSpPr>
          <p:nvPr/>
        </p:nvSpPr>
        <p:spPr bwMode="auto">
          <a:xfrm>
            <a:off x="1504950" y="1838325"/>
            <a:ext cx="1084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Line 265"/>
          <p:cNvSpPr>
            <a:spLocks noChangeShapeType="1"/>
          </p:cNvSpPr>
          <p:nvPr/>
        </p:nvSpPr>
        <p:spPr bwMode="auto">
          <a:xfrm flipH="1">
            <a:off x="1025525" y="1520825"/>
            <a:ext cx="153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" name="Line 267"/>
          <p:cNvSpPr>
            <a:spLocks noChangeShapeType="1"/>
          </p:cNvSpPr>
          <p:nvPr/>
        </p:nvSpPr>
        <p:spPr bwMode="auto">
          <a:xfrm flipH="1">
            <a:off x="1249363" y="5400675"/>
            <a:ext cx="1373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5" name="Picture 115" descr="sal03717_13_01_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057400"/>
            <a:ext cx="2108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6" name="Freeform 57"/>
          <p:cNvSpPr>
            <a:spLocks/>
          </p:cNvSpPr>
          <p:nvPr/>
        </p:nvSpPr>
        <p:spPr bwMode="auto">
          <a:xfrm>
            <a:off x="2884488" y="1220788"/>
            <a:ext cx="176212" cy="2400300"/>
          </a:xfrm>
          <a:custGeom>
            <a:avLst/>
            <a:gdLst>
              <a:gd name="T0" fmla="*/ 0 w 99"/>
              <a:gd name="T1" fmla="*/ 2147483647 h 1365"/>
              <a:gd name="T2" fmla="*/ 2147483647 w 99"/>
              <a:gd name="T3" fmla="*/ 2147483647 h 1365"/>
              <a:gd name="T4" fmla="*/ 2147483647 w 99"/>
              <a:gd name="T5" fmla="*/ 0 h 1365"/>
              <a:gd name="T6" fmla="*/ 0 w 99"/>
              <a:gd name="T7" fmla="*/ 0 h 136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365"/>
              <a:gd name="T14" fmla="*/ 99 w 99"/>
              <a:gd name="T15" fmla="*/ 1365 h 1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365">
                <a:moveTo>
                  <a:pt x="0" y="1365"/>
                </a:moveTo>
                <a:lnTo>
                  <a:pt x="99" y="1365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" name="Freeform 58"/>
          <p:cNvSpPr>
            <a:spLocks/>
          </p:cNvSpPr>
          <p:nvPr/>
        </p:nvSpPr>
        <p:spPr bwMode="auto">
          <a:xfrm>
            <a:off x="2884488" y="3654425"/>
            <a:ext cx="176212" cy="1227138"/>
          </a:xfrm>
          <a:custGeom>
            <a:avLst/>
            <a:gdLst>
              <a:gd name="T0" fmla="*/ 0 w 99"/>
              <a:gd name="T1" fmla="*/ 2147483647 h 699"/>
              <a:gd name="T2" fmla="*/ 2147483647 w 99"/>
              <a:gd name="T3" fmla="*/ 2147483647 h 699"/>
              <a:gd name="T4" fmla="*/ 2147483647 w 99"/>
              <a:gd name="T5" fmla="*/ 0 h 699"/>
              <a:gd name="T6" fmla="*/ 0 w 99"/>
              <a:gd name="T7" fmla="*/ 0 h 69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699"/>
              <a:gd name="T14" fmla="*/ 99 w 99"/>
              <a:gd name="T15" fmla="*/ 699 h 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699">
                <a:moveTo>
                  <a:pt x="0" y="699"/>
                </a:moveTo>
                <a:lnTo>
                  <a:pt x="99" y="699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" name="Freeform 59"/>
          <p:cNvSpPr>
            <a:spLocks/>
          </p:cNvSpPr>
          <p:nvPr/>
        </p:nvSpPr>
        <p:spPr bwMode="auto">
          <a:xfrm>
            <a:off x="2884488" y="4921250"/>
            <a:ext cx="176212" cy="1046163"/>
          </a:xfrm>
          <a:custGeom>
            <a:avLst/>
            <a:gdLst>
              <a:gd name="T0" fmla="*/ 0 w 99"/>
              <a:gd name="T1" fmla="*/ 2147483647 h 596"/>
              <a:gd name="T2" fmla="*/ 2147483647 w 99"/>
              <a:gd name="T3" fmla="*/ 2147483647 h 596"/>
              <a:gd name="T4" fmla="*/ 2147483647 w 99"/>
              <a:gd name="T5" fmla="*/ 0 h 596"/>
              <a:gd name="T6" fmla="*/ 0 w 99"/>
              <a:gd name="T7" fmla="*/ 0 h 596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96"/>
              <a:gd name="T14" fmla="*/ 99 w 99"/>
              <a:gd name="T15" fmla="*/ 596 h 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96">
                <a:moveTo>
                  <a:pt x="0" y="596"/>
                </a:moveTo>
                <a:lnTo>
                  <a:pt x="99" y="596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" name="Freeform 57"/>
          <p:cNvSpPr>
            <a:spLocks/>
          </p:cNvSpPr>
          <p:nvPr/>
        </p:nvSpPr>
        <p:spPr bwMode="auto">
          <a:xfrm>
            <a:off x="2884488" y="1220788"/>
            <a:ext cx="176212" cy="2400300"/>
          </a:xfrm>
          <a:custGeom>
            <a:avLst/>
            <a:gdLst>
              <a:gd name="T0" fmla="*/ 0 w 99"/>
              <a:gd name="T1" fmla="*/ 2147483647 h 1365"/>
              <a:gd name="T2" fmla="*/ 2147483647 w 99"/>
              <a:gd name="T3" fmla="*/ 2147483647 h 1365"/>
              <a:gd name="T4" fmla="*/ 2147483647 w 99"/>
              <a:gd name="T5" fmla="*/ 0 h 1365"/>
              <a:gd name="T6" fmla="*/ 0 w 99"/>
              <a:gd name="T7" fmla="*/ 0 h 136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365"/>
              <a:gd name="T14" fmla="*/ 99 w 99"/>
              <a:gd name="T15" fmla="*/ 1365 h 1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365">
                <a:moveTo>
                  <a:pt x="0" y="1365"/>
                </a:moveTo>
                <a:lnTo>
                  <a:pt x="99" y="1365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Freeform 58"/>
          <p:cNvSpPr>
            <a:spLocks/>
          </p:cNvSpPr>
          <p:nvPr/>
        </p:nvSpPr>
        <p:spPr bwMode="auto">
          <a:xfrm>
            <a:off x="2884488" y="3654425"/>
            <a:ext cx="176212" cy="1227138"/>
          </a:xfrm>
          <a:custGeom>
            <a:avLst/>
            <a:gdLst>
              <a:gd name="T0" fmla="*/ 0 w 99"/>
              <a:gd name="T1" fmla="*/ 2147483647 h 699"/>
              <a:gd name="T2" fmla="*/ 2147483647 w 99"/>
              <a:gd name="T3" fmla="*/ 2147483647 h 699"/>
              <a:gd name="T4" fmla="*/ 2147483647 w 99"/>
              <a:gd name="T5" fmla="*/ 0 h 699"/>
              <a:gd name="T6" fmla="*/ 0 w 99"/>
              <a:gd name="T7" fmla="*/ 0 h 69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699"/>
              <a:gd name="T14" fmla="*/ 99 w 99"/>
              <a:gd name="T15" fmla="*/ 699 h 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699">
                <a:moveTo>
                  <a:pt x="0" y="699"/>
                </a:moveTo>
                <a:lnTo>
                  <a:pt x="99" y="699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Freeform 59"/>
          <p:cNvSpPr>
            <a:spLocks/>
          </p:cNvSpPr>
          <p:nvPr/>
        </p:nvSpPr>
        <p:spPr bwMode="auto">
          <a:xfrm>
            <a:off x="2884488" y="4921250"/>
            <a:ext cx="176212" cy="1046163"/>
          </a:xfrm>
          <a:custGeom>
            <a:avLst/>
            <a:gdLst>
              <a:gd name="T0" fmla="*/ 0 w 99"/>
              <a:gd name="T1" fmla="*/ 2147483647 h 596"/>
              <a:gd name="T2" fmla="*/ 2147483647 w 99"/>
              <a:gd name="T3" fmla="*/ 2147483647 h 596"/>
              <a:gd name="T4" fmla="*/ 2147483647 w 99"/>
              <a:gd name="T5" fmla="*/ 0 h 596"/>
              <a:gd name="T6" fmla="*/ 0 w 99"/>
              <a:gd name="T7" fmla="*/ 0 h 596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96"/>
              <a:gd name="T14" fmla="*/ 99 w 99"/>
              <a:gd name="T15" fmla="*/ 596 h 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96">
                <a:moveTo>
                  <a:pt x="0" y="596"/>
                </a:moveTo>
                <a:lnTo>
                  <a:pt x="99" y="596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Text Box 252"/>
          <p:cNvSpPr txBox="1">
            <a:spLocks noChangeArrowheads="1"/>
          </p:cNvSpPr>
          <p:nvPr/>
        </p:nvSpPr>
        <p:spPr bwMode="auto">
          <a:xfrm>
            <a:off x="2852738" y="5981700"/>
            <a:ext cx="2778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Col</a:t>
            </a:r>
          </a:p>
        </p:txBody>
      </p:sp>
      <p:sp>
        <p:nvSpPr>
          <p:cNvPr id="7243" name="Text Box 233"/>
          <p:cNvSpPr txBox="1">
            <a:spLocks noChangeArrowheads="1"/>
          </p:cNvSpPr>
          <p:nvPr/>
        </p:nvSpPr>
        <p:spPr bwMode="auto">
          <a:xfrm>
            <a:off x="6965950" y="2413000"/>
            <a:ext cx="720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Spinal cord</a:t>
            </a:r>
          </a:p>
        </p:txBody>
      </p:sp>
      <p:sp>
        <p:nvSpPr>
          <p:cNvPr id="7244" name="Text Box 234"/>
          <p:cNvSpPr txBox="1">
            <a:spLocks noChangeArrowheads="1"/>
          </p:cNvSpPr>
          <p:nvPr/>
        </p:nvSpPr>
        <p:spPr bwMode="auto">
          <a:xfrm>
            <a:off x="6959600" y="2643188"/>
            <a:ext cx="8429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Vertebra (cut)</a:t>
            </a:r>
          </a:p>
        </p:txBody>
      </p:sp>
      <p:sp>
        <p:nvSpPr>
          <p:cNvPr id="7245" name="Text Box 245"/>
          <p:cNvSpPr txBox="1">
            <a:spLocks noChangeArrowheads="1"/>
          </p:cNvSpPr>
          <p:nvPr/>
        </p:nvSpPr>
        <p:spPr bwMode="auto">
          <a:xfrm>
            <a:off x="3287713" y="2284413"/>
            <a:ext cx="5730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Thoracic</a:t>
            </a:r>
          </a:p>
          <a:p>
            <a:pPr eaLnBrk="1" hangingPunct="1"/>
            <a:r>
              <a:rPr lang="en-US" altLang="en-US" sz="900" b="1"/>
              <a:t>spinal</a:t>
            </a:r>
          </a:p>
          <a:p>
            <a:pPr eaLnBrk="1" hangingPunct="1"/>
            <a:r>
              <a:rPr lang="en-US" altLang="en-US" sz="900" b="1"/>
              <a:t>nerves</a:t>
            </a:r>
          </a:p>
        </p:txBody>
      </p:sp>
      <p:sp>
        <p:nvSpPr>
          <p:cNvPr id="7246" name="Freeform 43"/>
          <p:cNvSpPr>
            <a:spLocks/>
          </p:cNvSpPr>
          <p:nvPr/>
        </p:nvSpPr>
        <p:spPr bwMode="auto">
          <a:xfrm>
            <a:off x="5705475" y="2474913"/>
            <a:ext cx="1239838" cy="188912"/>
          </a:xfrm>
          <a:custGeom>
            <a:avLst/>
            <a:gdLst>
              <a:gd name="T0" fmla="*/ 2147483647 w 710"/>
              <a:gd name="T1" fmla="*/ 0 h 106"/>
              <a:gd name="T2" fmla="*/ 2147483647 w 710"/>
              <a:gd name="T3" fmla="*/ 0 h 106"/>
              <a:gd name="T4" fmla="*/ 0 w 710"/>
              <a:gd name="T5" fmla="*/ 2147483647 h 106"/>
              <a:gd name="T6" fmla="*/ 0 60000 65536"/>
              <a:gd name="T7" fmla="*/ 0 60000 65536"/>
              <a:gd name="T8" fmla="*/ 0 60000 65536"/>
              <a:gd name="T9" fmla="*/ 0 w 710"/>
              <a:gd name="T10" fmla="*/ 0 h 106"/>
              <a:gd name="T11" fmla="*/ 710 w 710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0" h="106">
                <a:moveTo>
                  <a:pt x="710" y="0"/>
                </a:moveTo>
                <a:lnTo>
                  <a:pt x="144" y="0"/>
                </a:lnTo>
                <a:lnTo>
                  <a:pt x="0" y="10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" name="Freeform 54"/>
          <p:cNvSpPr>
            <a:spLocks/>
          </p:cNvSpPr>
          <p:nvPr/>
        </p:nvSpPr>
        <p:spPr bwMode="auto">
          <a:xfrm>
            <a:off x="5407025" y="2692400"/>
            <a:ext cx="511175" cy="65088"/>
          </a:xfrm>
          <a:custGeom>
            <a:avLst/>
            <a:gdLst>
              <a:gd name="T0" fmla="*/ 0 w 289"/>
              <a:gd name="T1" fmla="*/ 2147483647 h 34"/>
              <a:gd name="T2" fmla="*/ 0 w 289"/>
              <a:gd name="T3" fmla="*/ 0 h 34"/>
              <a:gd name="T4" fmla="*/ 2147483647 w 289"/>
              <a:gd name="T5" fmla="*/ 0 h 34"/>
              <a:gd name="T6" fmla="*/ 2147483647 w 289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34"/>
              <a:gd name="T14" fmla="*/ 289 w 289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34">
                <a:moveTo>
                  <a:pt x="0" y="34"/>
                </a:moveTo>
                <a:lnTo>
                  <a:pt x="0" y="0"/>
                </a:lnTo>
                <a:lnTo>
                  <a:pt x="289" y="0"/>
                </a:lnTo>
                <a:lnTo>
                  <a:pt x="289" y="34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" name="Freeform 43"/>
          <p:cNvSpPr>
            <a:spLocks/>
          </p:cNvSpPr>
          <p:nvPr/>
        </p:nvSpPr>
        <p:spPr bwMode="auto">
          <a:xfrm>
            <a:off x="5705475" y="2474913"/>
            <a:ext cx="1239838" cy="188912"/>
          </a:xfrm>
          <a:custGeom>
            <a:avLst/>
            <a:gdLst>
              <a:gd name="T0" fmla="*/ 2147483647 w 710"/>
              <a:gd name="T1" fmla="*/ 0 h 106"/>
              <a:gd name="T2" fmla="*/ 2147483647 w 710"/>
              <a:gd name="T3" fmla="*/ 0 h 106"/>
              <a:gd name="T4" fmla="*/ 0 w 710"/>
              <a:gd name="T5" fmla="*/ 2147483647 h 106"/>
              <a:gd name="T6" fmla="*/ 0 60000 65536"/>
              <a:gd name="T7" fmla="*/ 0 60000 65536"/>
              <a:gd name="T8" fmla="*/ 0 60000 65536"/>
              <a:gd name="T9" fmla="*/ 0 w 710"/>
              <a:gd name="T10" fmla="*/ 0 h 106"/>
              <a:gd name="T11" fmla="*/ 710 w 710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0" h="106">
                <a:moveTo>
                  <a:pt x="710" y="0"/>
                </a:moveTo>
                <a:lnTo>
                  <a:pt x="144" y="0"/>
                </a:lnTo>
                <a:lnTo>
                  <a:pt x="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" name="Freeform 54"/>
          <p:cNvSpPr>
            <a:spLocks/>
          </p:cNvSpPr>
          <p:nvPr/>
        </p:nvSpPr>
        <p:spPr bwMode="auto">
          <a:xfrm>
            <a:off x="5407025" y="2684463"/>
            <a:ext cx="511175" cy="65087"/>
          </a:xfrm>
          <a:custGeom>
            <a:avLst/>
            <a:gdLst>
              <a:gd name="T0" fmla="*/ 0 w 289"/>
              <a:gd name="T1" fmla="*/ 2147483647 h 34"/>
              <a:gd name="T2" fmla="*/ 0 w 289"/>
              <a:gd name="T3" fmla="*/ 0 h 34"/>
              <a:gd name="T4" fmla="*/ 2147483647 w 289"/>
              <a:gd name="T5" fmla="*/ 0 h 34"/>
              <a:gd name="T6" fmla="*/ 2147483647 w 289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34"/>
              <a:gd name="T14" fmla="*/ 289 w 289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34">
                <a:moveTo>
                  <a:pt x="0" y="34"/>
                </a:moveTo>
                <a:lnTo>
                  <a:pt x="0" y="0"/>
                </a:lnTo>
                <a:lnTo>
                  <a:pt x="289" y="0"/>
                </a:lnTo>
                <a:lnTo>
                  <a:pt x="289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" name="Line 61"/>
          <p:cNvSpPr>
            <a:spLocks noChangeShapeType="1"/>
          </p:cNvSpPr>
          <p:nvPr/>
        </p:nvSpPr>
        <p:spPr bwMode="auto">
          <a:xfrm flipH="1">
            <a:off x="3060700" y="696913"/>
            <a:ext cx="1920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1" name="Line 61"/>
          <p:cNvSpPr>
            <a:spLocks noChangeShapeType="1"/>
          </p:cNvSpPr>
          <p:nvPr/>
        </p:nvSpPr>
        <p:spPr bwMode="auto">
          <a:xfrm flipH="1">
            <a:off x="3060700" y="696913"/>
            <a:ext cx="1920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2" name="Line 71"/>
          <p:cNvSpPr>
            <a:spLocks noChangeShapeType="1"/>
          </p:cNvSpPr>
          <p:nvPr/>
        </p:nvSpPr>
        <p:spPr bwMode="auto">
          <a:xfrm flipH="1">
            <a:off x="3063875" y="4198938"/>
            <a:ext cx="1682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3" name="Line 67"/>
          <p:cNvSpPr>
            <a:spLocks noChangeShapeType="1"/>
          </p:cNvSpPr>
          <p:nvPr/>
        </p:nvSpPr>
        <p:spPr bwMode="auto">
          <a:xfrm flipH="1">
            <a:off x="3065463" y="5432425"/>
            <a:ext cx="187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4" name="Line 71"/>
          <p:cNvSpPr>
            <a:spLocks noChangeShapeType="1"/>
          </p:cNvSpPr>
          <p:nvPr/>
        </p:nvSpPr>
        <p:spPr bwMode="auto">
          <a:xfrm flipH="1">
            <a:off x="3063875" y="4198938"/>
            <a:ext cx="168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5" name="Line 67"/>
          <p:cNvSpPr>
            <a:spLocks noChangeShapeType="1"/>
          </p:cNvSpPr>
          <p:nvPr/>
        </p:nvSpPr>
        <p:spPr bwMode="auto">
          <a:xfrm flipH="1">
            <a:off x="3065463" y="5432425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6" name="Line 63"/>
          <p:cNvSpPr>
            <a:spLocks noChangeShapeType="1"/>
          </p:cNvSpPr>
          <p:nvPr/>
        </p:nvSpPr>
        <p:spPr bwMode="auto">
          <a:xfrm flipH="1">
            <a:off x="3060700" y="2363788"/>
            <a:ext cx="1984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7" name="Line 63"/>
          <p:cNvSpPr>
            <a:spLocks noChangeShapeType="1"/>
          </p:cNvSpPr>
          <p:nvPr/>
        </p:nvSpPr>
        <p:spPr bwMode="auto">
          <a:xfrm flipH="1">
            <a:off x="3060700" y="2363788"/>
            <a:ext cx="198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8" name="Line 266"/>
          <p:cNvSpPr>
            <a:spLocks noChangeShapeType="1"/>
          </p:cNvSpPr>
          <p:nvPr/>
        </p:nvSpPr>
        <p:spPr bwMode="auto">
          <a:xfrm>
            <a:off x="2263775" y="1524000"/>
            <a:ext cx="301625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9" name="Freeform 263"/>
          <p:cNvSpPr>
            <a:spLocks/>
          </p:cNvSpPr>
          <p:nvPr/>
        </p:nvSpPr>
        <p:spPr bwMode="auto">
          <a:xfrm>
            <a:off x="2398713" y="376238"/>
            <a:ext cx="177800" cy="669925"/>
          </a:xfrm>
          <a:custGeom>
            <a:avLst/>
            <a:gdLst>
              <a:gd name="T0" fmla="*/ 2147483647 w 99"/>
              <a:gd name="T1" fmla="*/ 2147483647 h 379"/>
              <a:gd name="T2" fmla="*/ 0 w 99"/>
              <a:gd name="T3" fmla="*/ 2147483647 h 379"/>
              <a:gd name="T4" fmla="*/ 0 w 99"/>
              <a:gd name="T5" fmla="*/ 0 h 379"/>
              <a:gd name="T6" fmla="*/ 2147483647 w 99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379"/>
              <a:gd name="T14" fmla="*/ 99 w 99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379">
                <a:moveTo>
                  <a:pt x="99" y="379"/>
                </a:moveTo>
                <a:lnTo>
                  <a:pt x="0" y="379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" name="Freeform 263"/>
          <p:cNvSpPr>
            <a:spLocks/>
          </p:cNvSpPr>
          <p:nvPr/>
        </p:nvSpPr>
        <p:spPr bwMode="auto">
          <a:xfrm>
            <a:off x="2398713" y="376238"/>
            <a:ext cx="177800" cy="669925"/>
          </a:xfrm>
          <a:custGeom>
            <a:avLst/>
            <a:gdLst>
              <a:gd name="T0" fmla="*/ 2147483647 w 99"/>
              <a:gd name="T1" fmla="*/ 2147483647 h 379"/>
              <a:gd name="T2" fmla="*/ 0 w 99"/>
              <a:gd name="T3" fmla="*/ 2147483647 h 379"/>
              <a:gd name="T4" fmla="*/ 0 w 99"/>
              <a:gd name="T5" fmla="*/ 0 h 379"/>
              <a:gd name="T6" fmla="*/ 2147483647 w 99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379"/>
              <a:gd name="T14" fmla="*/ 99 w 99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379">
                <a:moveTo>
                  <a:pt x="99" y="379"/>
                </a:moveTo>
                <a:lnTo>
                  <a:pt x="0" y="379"/>
                </a:lnTo>
                <a:lnTo>
                  <a:pt x="0" y="0"/>
                </a:lnTo>
                <a:lnTo>
                  <a:pt x="9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1" name="Freeform 64"/>
          <p:cNvSpPr>
            <a:spLocks/>
          </p:cNvSpPr>
          <p:nvPr/>
        </p:nvSpPr>
        <p:spPr bwMode="auto">
          <a:xfrm>
            <a:off x="2365375" y="2970213"/>
            <a:ext cx="238125" cy="430212"/>
          </a:xfrm>
          <a:custGeom>
            <a:avLst/>
            <a:gdLst>
              <a:gd name="T0" fmla="*/ 2147483647 w 133"/>
              <a:gd name="T1" fmla="*/ 2147483647 h 241"/>
              <a:gd name="T2" fmla="*/ 0 w 133"/>
              <a:gd name="T3" fmla="*/ 2147483647 h 241"/>
              <a:gd name="T4" fmla="*/ 0 w 133"/>
              <a:gd name="T5" fmla="*/ 0 h 241"/>
              <a:gd name="T6" fmla="*/ 2147483647 w 133"/>
              <a:gd name="T7" fmla="*/ 0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241"/>
              <a:gd name="T14" fmla="*/ 133 w 133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241">
                <a:moveTo>
                  <a:pt x="108" y="241"/>
                </a:moveTo>
                <a:lnTo>
                  <a:pt x="0" y="241"/>
                </a:lnTo>
                <a:lnTo>
                  <a:pt x="0" y="0"/>
                </a:lnTo>
                <a:lnTo>
                  <a:pt x="13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Text Box 227"/>
          <p:cNvSpPr txBox="1">
            <a:spLocks noChangeArrowheads="1"/>
          </p:cNvSpPr>
          <p:nvPr/>
        </p:nvSpPr>
        <p:spPr bwMode="auto">
          <a:xfrm>
            <a:off x="2902362" y="252045"/>
            <a:ext cx="2398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C1</a:t>
            </a:r>
          </a:p>
        </p:txBody>
      </p:sp>
      <p:sp>
        <p:nvSpPr>
          <p:cNvPr id="116" name="Text Box 232"/>
          <p:cNvSpPr txBox="1">
            <a:spLocks noChangeArrowheads="1"/>
          </p:cNvSpPr>
          <p:nvPr/>
        </p:nvSpPr>
        <p:spPr bwMode="auto">
          <a:xfrm>
            <a:off x="2887884" y="985534"/>
            <a:ext cx="2398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</a:p>
        </p:txBody>
      </p:sp>
      <p:sp>
        <p:nvSpPr>
          <p:cNvPr id="117" name="Text Box 257"/>
          <p:cNvSpPr txBox="1">
            <a:spLocks noChangeArrowheads="1"/>
          </p:cNvSpPr>
          <p:nvPr/>
        </p:nvSpPr>
        <p:spPr bwMode="auto">
          <a:xfrm>
            <a:off x="2822987" y="3305633"/>
            <a:ext cx="29110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T12</a:t>
            </a:r>
          </a:p>
        </p:txBody>
      </p:sp>
      <p:sp>
        <p:nvSpPr>
          <p:cNvPr id="118" name="Text Box 259"/>
          <p:cNvSpPr txBox="1">
            <a:spLocks noChangeArrowheads="1"/>
          </p:cNvSpPr>
          <p:nvPr/>
        </p:nvSpPr>
        <p:spPr bwMode="auto">
          <a:xfrm>
            <a:off x="2901981" y="4693362"/>
            <a:ext cx="2269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</a:p>
        </p:txBody>
      </p:sp>
      <p:sp>
        <p:nvSpPr>
          <p:cNvPr id="119" name="Text Box 262"/>
          <p:cNvSpPr txBox="1">
            <a:spLocks noChangeArrowheads="1"/>
          </p:cNvSpPr>
          <p:nvPr/>
        </p:nvSpPr>
        <p:spPr bwMode="auto">
          <a:xfrm>
            <a:off x="2888583" y="5744097"/>
            <a:ext cx="2333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S5</a:t>
            </a:r>
          </a:p>
        </p:txBody>
      </p:sp>
      <p:sp>
        <p:nvSpPr>
          <p:cNvPr id="7267" name="Text Box 227"/>
          <p:cNvSpPr txBox="1">
            <a:spLocks noChangeArrowheads="1"/>
          </p:cNvSpPr>
          <p:nvPr/>
        </p:nvSpPr>
        <p:spPr bwMode="auto">
          <a:xfrm>
            <a:off x="2901950" y="252413"/>
            <a:ext cx="2397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C1</a:t>
            </a:r>
          </a:p>
        </p:txBody>
      </p:sp>
      <p:sp>
        <p:nvSpPr>
          <p:cNvPr id="7268" name="Text Box 232"/>
          <p:cNvSpPr txBox="1">
            <a:spLocks noChangeArrowheads="1"/>
          </p:cNvSpPr>
          <p:nvPr/>
        </p:nvSpPr>
        <p:spPr bwMode="auto">
          <a:xfrm>
            <a:off x="2887663" y="985838"/>
            <a:ext cx="239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C7</a:t>
            </a:r>
          </a:p>
        </p:txBody>
      </p:sp>
      <p:sp>
        <p:nvSpPr>
          <p:cNvPr id="7269" name="Text Box 257"/>
          <p:cNvSpPr txBox="1">
            <a:spLocks noChangeArrowheads="1"/>
          </p:cNvSpPr>
          <p:nvPr/>
        </p:nvSpPr>
        <p:spPr bwMode="auto">
          <a:xfrm>
            <a:off x="2820988" y="3305175"/>
            <a:ext cx="290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T12</a:t>
            </a:r>
          </a:p>
        </p:txBody>
      </p:sp>
      <p:sp>
        <p:nvSpPr>
          <p:cNvPr id="7270" name="Text Box 259"/>
          <p:cNvSpPr txBox="1">
            <a:spLocks noChangeArrowheads="1"/>
          </p:cNvSpPr>
          <p:nvPr/>
        </p:nvSpPr>
        <p:spPr bwMode="auto">
          <a:xfrm>
            <a:off x="2903538" y="4692650"/>
            <a:ext cx="2270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L5</a:t>
            </a:r>
          </a:p>
        </p:txBody>
      </p:sp>
      <p:sp>
        <p:nvSpPr>
          <p:cNvPr id="7271" name="Text Box 262"/>
          <p:cNvSpPr txBox="1">
            <a:spLocks noChangeArrowheads="1"/>
          </p:cNvSpPr>
          <p:nvPr/>
        </p:nvSpPr>
        <p:spPr bwMode="auto">
          <a:xfrm>
            <a:off x="2889250" y="5743575"/>
            <a:ext cx="2333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S5</a:t>
            </a:r>
          </a:p>
        </p:txBody>
      </p:sp>
      <p:sp>
        <p:nvSpPr>
          <p:cNvPr id="7272" name="Line 264"/>
          <p:cNvSpPr>
            <a:spLocks noChangeShapeType="1"/>
          </p:cNvSpPr>
          <p:nvPr/>
        </p:nvSpPr>
        <p:spPr bwMode="auto">
          <a:xfrm flipH="1">
            <a:off x="1190625" y="706438"/>
            <a:ext cx="1209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" name="Freeform 73"/>
          <p:cNvSpPr>
            <a:spLocks/>
          </p:cNvSpPr>
          <p:nvPr/>
        </p:nvSpPr>
        <p:spPr bwMode="auto">
          <a:xfrm>
            <a:off x="2538413" y="4127500"/>
            <a:ext cx="200025" cy="106363"/>
          </a:xfrm>
          <a:custGeom>
            <a:avLst/>
            <a:gdLst>
              <a:gd name="T0" fmla="*/ 2147483647 w 112"/>
              <a:gd name="T1" fmla="*/ 0 h 60"/>
              <a:gd name="T2" fmla="*/ 2147483647 w 112"/>
              <a:gd name="T3" fmla="*/ 2147483647 h 60"/>
              <a:gd name="T4" fmla="*/ 0 w 112"/>
              <a:gd name="T5" fmla="*/ 2147483647 h 60"/>
              <a:gd name="T6" fmla="*/ 0 w 112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60"/>
              <a:gd name="T14" fmla="*/ 112 w 112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60">
                <a:moveTo>
                  <a:pt x="112" y="0"/>
                </a:moveTo>
                <a:lnTo>
                  <a:pt x="112" y="60"/>
                </a:lnTo>
                <a:lnTo>
                  <a:pt x="0" y="6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" name="Freeform 55"/>
          <p:cNvSpPr>
            <a:spLocks/>
          </p:cNvSpPr>
          <p:nvPr/>
        </p:nvSpPr>
        <p:spPr bwMode="auto">
          <a:xfrm>
            <a:off x="2884488" y="220663"/>
            <a:ext cx="176212" cy="973137"/>
          </a:xfrm>
          <a:custGeom>
            <a:avLst/>
            <a:gdLst>
              <a:gd name="T0" fmla="*/ 0 w 99"/>
              <a:gd name="T1" fmla="*/ 2147483647 h 562"/>
              <a:gd name="T2" fmla="*/ 2147483647 w 99"/>
              <a:gd name="T3" fmla="*/ 2147483647 h 562"/>
              <a:gd name="T4" fmla="*/ 2147483647 w 99"/>
              <a:gd name="T5" fmla="*/ 0 h 562"/>
              <a:gd name="T6" fmla="*/ 0 w 99"/>
              <a:gd name="T7" fmla="*/ 0 h 562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62"/>
              <a:gd name="T14" fmla="*/ 99 w 99"/>
              <a:gd name="T15" fmla="*/ 562 h 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62">
                <a:moveTo>
                  <a:pt x="0" y="562"/>
                </a:moveTo>
                <a:lnTo>
                  <a:pt x="99" y="562"/>
                </a:lnTo>
                <a:lnTo>
                  <a:pt x="9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13.10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01675" y="4127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8436" name="Picture 4" descr="sal03717_1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236538"/>
            <a:ext cx="38735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H="1">
            <a:off x="4219575" y="4803775"/>
            <a:ext cx="1512888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H="1">
            <a:off x="4219575" y="4803775"/>
            <a:ext cx="1512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4222750" y="1017588"/>
            <a:ext cx="150971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222750" y="1014413"/>
            <a:ext cx="1509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4295775" y="6111875"/>
            <a:ext cx="140811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H="1">
            <a:off x="4903788" y="6321425"/>
            <a:ext cx="8286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Freeform 14"/>
          <p:cNvSpPr>
            <a:spLocks/>
          </p:cNvSpPr>
          <p:nvPr/>
        </p:nvSpPr>
        <p:spPr bwMode="auto">
          <a:xfrm>
            <a:off x="4210050" y="3736975"/>
            <a:ext cx="1527175" cy="55563"/>
          </a:xfrm>
          <a:custGeom>
            <a:avLst/>
            <a:gdLst>
              <a:gd name="T0" fmla="*/ 2147483647 w 1048"/>
              <a:gd name="T1" fmla="*/ 2147483647 h 38"/>
              <a:gd name="T2" fmla="*/ 2147483647 w 1048"/>
              <a:gd name="T3" fmla="*/ 2147483647 h 38"/>
              <a:gd name="T4" fmla="*/ 0 w 1048"/>
              <a:gd name="T5" fmla="*/ 0 h 38"/>
              <a:gd name="T6" fmla="*/ 0 60000 65536"/>
              <a:gd name="T7" fmla="*/ 0 60000 65536"/>
              <a:gd name="T8" fmla="*/ 0 60000 65536"/>
              <a:gd name="T9" fmla="*/ 0 w 1048"/>
              <a:gd name="T10" fmla="*/ 0 h 38"/>
              <a:gd name="T11" fmla="*/ 1048 w 104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8" h="38">
                <a:moveTo>
                  <a:pt x="1048" y="38"/>
                </a:moveTo>
                <a:lnTo>
                  <a:pt x="154" y="38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>
            <a:off x="2836863" y="3228975"/>
            <a:ext cx="13350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flipH="1">
            <a:off x="2320925" y="3771900"/>
            <a:ext cx="173831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2908300" y="2589213"/>
            <a:ext cx="1004888" cy="198437"/>
          </a:xfrm>
          <a:custGeom>
            <a:avLst/>
            <a:gdLst>
              <a:gd name="T0" fmla="*/ 0 w 690"/>
              <a:gd name="T1" fmla="*/ 2147483647 h 134"/>
              <a:gd name="T2" fmla="*/ 2147483647 w 690"/>
              <a:gd name="T3" fmla="*/ 2147483647 h 134"/>
              <a:gd name="T4" fmla="*/ 2147483647 w 690"/>
              <a:gd name="T5" fmla="*/ 2147483647 h 134"/>
              <a:gd name="T6" fmla="*/ 2147483647 w 690"/>
              <a:gd name="T7" fmla="*/ 0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690"/>
              <a:gd name="T13" fmla="*/ 0 h 134"/>
              <a:gd name="T14" fmla="*/ 690 w 690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0" h="134">
                <a:moveTo>
                  <a:pt x="0" y="134"/>
                </a:moveTo>
                <a:lnTo>
                  <a:pt x="666" y="134"/>
                </a:lnTo>
                <a:lnTo>
                  <a:pt x="528" y="134"/>
                </a:lnTo>
                <a:lnTo>
                  <a:pt x="69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>
            <a:off x="2717800" y="5938838"/>
            <a:ext cx="12763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19"/>
          <p:cNvSpPr>
            <a:spLocks/>
          </p:cNvSpPr>
          <p:nvPr/>
        </p:nvSpPr>
        <p:spPr bwMode="auto">
          <a:xfrm>
            <a:off x="2727325" y="368300"/>
            <a:ext cx="1631950" cy="231775"/>
          </a:xfrm>
          <a:custGeom>
            <a:avLst/>
            <a:gdLst>
              <a:gd name="T0" fmla="*/ 2147483647 w 1120"/>
              <a:gd name="T1" fmla="*/ 2147483647 h 156"/>
              <a:gd name="T2" fmla="*/ 2147483647 w 1120"/>
              <a:gd name="T3" fmla="*/ 0 h 156"/>
              <a:gd name="T4" fmla="*/ 0 w 1120"/>
              <a:gd name="T5" fmla="*/ 0 h 156"/>
              <a:gd name="T6" fmla="*/ 0 60000 65536"/>
              <a:gd name="T7" fmla="*/ 0 60000 65536"/>
              <a:gd name="T8" fmla="*/ 0 60000 65536"/>
              <a:gd name="T9" fmla="*/ 0 w 1120"/>
              <a:gd name="T10" fmla="*/ 0 h 156"/>
              <a:gd name="T11" fmla="*/ 1120 w 112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156">
                <a:moveTo>
                  <a:pt x="1120" y="156"/>
                </a:moveTo>
                <a:lnTo>
                  <a:pt x="90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20"/>
          <p:cNvSpPr>
            <a:spLocks/>
          </p:cNvSpPr>
          <p:nvPr/>
        </p:nvSpPr>
        <p:spPr bwMode="auto">
          <a:xfrm>
            <a:off x="4508500" y="1465263"/>
            <a:ext cx="147638" cy="2292350"/>
          </a:xfrm>
          <a:custGeom>
            <a:avLst/>
            <a:gdLst>
              <a:gd name="T0" fmla="*/ 2147483647 w 102"/>
              <a:gd name="T1" fmla="*/ 2147483647 h 1546"/>
              <a:gd name="T2" fmla="*/ 2147483647 w 102"/>
              <a:gd name="T3" fmla="*/ 2147483647 h 1546"/>
              <a:gd name="T4" fmla="*/ 2147483647 w 102"/>
              <a:gd name="T5" fmla="*/ 0 h 1546"/>
              <a:gd name="T6" fmla="*/ 0 w 102"/>
              <a:gd name="T7" fmla="*/ 0 h 1546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1546"/>
              <a:gd name="T14" fmla="*/ 102 w 102"/>
              <a:gd name="T15" fmla="*/ 1546 h 1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1546">
                <a:moveTo>
                  <a:pt x="4" y="1546"/>
                </a:moveTo>
                <a:lnTo>
                  <a:pt x="102" y="1546"/>
                </a:lnTo>
                <a:lnTo>
                  <a:pt x="102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Freeform 21"/>
          <p:cNvSpPr>
            <a:spLocks/>
          </p:cNvSpPr>
          <p:nvPr/>
        </p:nvSpPr>
        <p:spPr bwMode="auto">
          <a:xfrm>
            <a:off x="4502150" y="3819525"/>
            <a:ext cx="153988" cy="1174750"/>
          </a:xfrm>
          <a:custGeom>
            <a:avLst/>
            <a:gdLst>
              <a:gd name="T0" fmla="*/ 0 w 106"/>
              <a:gd name="T1" fmla="*/ 0 h 792"/>
              <a:gd name="T2" fmla="*/ 2147483647 w 106"/>
              <a:gd name="T3" fmla="*/ 0 h 792"/>
              <a:gd name="T4" fmla="*/ 2147483647 w 106"/>
              <a:gd name="T5" fmla="*/ 2147483647 h 792"/>
              <a:gd name="T6" fmla="*/ 2147483647 w 106"/>
              <a:gd name="T7" fmla="*/ 2147483647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792"/>
              <a:gd name="T14" fmla="*/ 106 w 106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792">
                <a:moveTo>
                  <a:pt x="0" y="0"/>
                </a:moveTo>
                <a:lnTo>
                  <a:pt x="106" y="0"/>
                </a:lnTo>
                <a:lnTo>
                  <a:pt x="106" y="792"/>
                </a:lnTo>
                <a:lnTo>
                  <a:pt x="8" y="79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22"/>
          <p:cNvSpPr>
            <a:spLocks/>
          </p:cNvSpPr>
          <p:nvPr/>
        </p:nvSpPr>
        <p:spPr bwMode="auto">
          <a:xfrm>
            <a:off x="4479925" y="5127625"/>
            <a:ext cx="153988" cy="885825"/>
          </a:xfrm>
          <a:custGeom>
            <a:avLst/>
            <a:gdLst>
              <a:gd name="T0" fmla="*/ 0 w 106"/>
              <a:gd name="T1" fmla="*/ 0 h 598"/>
              <a:gd name="T2" fmla="*/ 2147483647 w 106"/>
              <a:gd name="T3" fmla="*/ 0 h 598"/>
              <a:gd name="T4" fmla="*/ 2147483647 w 106"/>
              <a:gd name="T5" fmla="*/ 2147483647 h 598"/>
              <a:gd name="T6" fmla="*/ 2147483647 w 106"/>
              <a:gd name="T7" fmla="*/ 2147483647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598"/>
              <a:gd name="T14" fmla="*/ 106 w 106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598">
                <a:moveTo>
                  <a:pt x="0" y="0"/>
                </a:moveTo>
                <a:lnTo>
                  <a:pt x="106" y="0"/>
                </a:lnTo>
                <a:lnTo>
                  <a:pt x="106" y="598"/>
                </a:lnTo>
                <a:lnTo>
                  <a:pt x="4" y="59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Freeform 23"/>
          <p:cNvSpPr>
            <a:spLocks/>
          </p:cNvSpPr>
          <p:nvPr/>
        </p:nvSpPr>
        <p:spPr bwMode="auto">
          <a:xfrm>
            <a:off x="4508500" y="487363"/>
            <a:ext cx="147638" cy="950912"/>
          </a:xfrm>
          <a:custGeom>
            <a:avLst/>
            <a:gdLst>
              <a:gd name="T0" fmla="*/ 2147483647 w 102"/>
              <a:gd name="T1" fmla="*/ 0 h 642"/>
              <a:gd name="T2" fmla="*/ 2147483647 w 102"/>
              <a:gd name="T3" fmla="*/ 0 h 642"/>
              <a:gd name="T4" fmla="*/ 2147483647 w 102"/>
              <a:gd name="T5" fmla="*/ 2147483647 h 642"/>
              <a:gd name="T6" fmla="*/ 0 w 102"/>
              <a:gd name="T7" fmla="*/ 2147483647 h 642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642"/>
              <a:gd name="T14" fmla="*/ 102 w 102"/>
              <a:gd name="T15" fmla="*/ 642 h 6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642">
                <a:moveTo>
                  <a:pt x="4" y="0"/>
                </a:moveTo>
                <a:lnTo>
                  <a:pt x="102" y="0"/>
                </a:lnTo>
                <a:lnTo>
                  <a:pt x="102" y="642"/>
                </a:lnTo>
                <a:lnTo>
                  <a:pt x="0" y="64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>
            <a:off x="4656138" y="2627313"/>
            <a:ext cx="10763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/>
        </p:nvSpPr>
        <p:spPr bwMode="auto">
          <a:xfrm>
            <a:off x="4656138" y="893763"/>
            <a:ext cx="10763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/>
        </p:nvSpPr>
        <p:spPr bwMode="auto">
          <a:xfrm>
            <a:off x="4656138" y="4437063"/>
            <a:ext cx="10763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Freeform 27"/>
          <p:cNvSpPr>
            <a:spLocks/>
          </p:cNvSpPr>
          <p:nvPr/>
        </p:nvSpPr>
        <p:spPr bwMode="auto">
          <a:xfrm>
            <a:off x="3790950" y="508000"/>
            <a:ext cx="149225" cy="509588"/>
          </a:xfrm>
          <a:custGeom>
            <a:avLst/>
            <a:gdLst>
              <a:gd name="T0" fmla="*/ 2147483647 w 102"/>
              <a:gd name="T1" fmla="*/ 0 h 344"/>
              <a:gd name="T2" fmla="*/ 0 w 102"/>
              <a:gd name="T3" fmla="*/ 0 h 344"/>
              <a:gd name="T4" fmla="*/ 0 w 102"/>
              <a:gd name="T5" fmla="*/ 2147483647 h 344"/>
              <a:gd name="T6" fmla="*/ 2147483647 w 102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344"/>
              <a:gd name="T14" fmla="*/ 102 w 10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344">
                <a:moveTo>
                  <a:pt x="98" y="0"/>
                </a:moveTo>
                <a:lnTo>
                  <a:pt x="0" y="0"/>
                </a:lnTo>
                <a:lnTo>
                  <a:pt x="0" y="344"/>
                </a:lnTo>
                <a:lnTo>
                  <a:pt x="102" y="34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8"/>
          <p:cNvSpPr>
            <a:spLocks/>
          </p:cNvSpPr>
          <p:nvPr/>
        </p:nvSpPr>
        <p:spPr bwMode="auto">
          <a:xfrm>
            <a:off x="3406775" y="1031875"/>
            <a:ext cx="147638" cy="538163"/>
          </a:xfrm>
          <a:custGeom>
            <a:avLst/>
            <a:gdLst>
              <a:gd name="T0" fmla="*/ 2147483647 w 102"/>
              <a:gd name="T1" fmla="*/ 0 h 362"/>
              <a:gd name="T2" fmla="*/ 0 w 102"/>
              <a:gd name="T3" fmla="*/ 0 h 362"/>
              <a:gd name="T4" fmla="*/ 0 w 102"/>
              <a:gd name="T5" fmla="*/ 2147483647 h 362"/>
              <a:gd name="T6" fmla="*/ 2147483647 w 102"/>
              <a:gd name="T7" fmla="*/ 2147483647 h 362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362"/>
              <a:gd name="T14" fmla="*/ 102 w 102"/>
              <a:gd name="T15" fmla="*/ 362 h 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362">
                <a:moveTo>
                  <a:pt x="98" y="0"/>
                </a:moveTo>
                <a:lnTo>
                  <a:pt x="0" y="0"/>
                </a:lnTo>
                <a:lnTo>
                  <a:pt x="0" y="362"/>
                </a:lnTo>
                <a:lnTo>
                  <a:pt x="102" y="36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Freeform 31"/>
          <p:cNvSpPr>
            <a:spLocks/>
          </p:cNvSpPr>
          <p:nvPr/>
        </p:nvSpPr>
        <p:spPr bwMode="auto">
          <a:xfrm>
            <a:off x="3321050" y="3832225"/>
            <a:ext cx="146050" cy="831850"/>
          </a:xfrm>
          <a:custGeom>
            <a:avLst/>
            <a:gdLst>
              <a:gd name="T0" fmla="*/ 2147483647 w 100"/>
              <a:gd name="T1" fmla="*/ 0 h 562"/>
              <a:gd name="T2" fmla="*/ 0 w 100"/>
              <a:gd name="T3" fmla="*/ 0 h 562"/>
              <a:gd name="T4" fmla="*/ 0 w 100"/>
              <a:gd name="T5" fmla="*/ 2147483647 h 562"/>
              <a:gd name="T6" fmla="*/ 2147483647 w 100"/>
              <a:gd name="T7" fmla="*/ 2147483647 h 56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62"/>
              <a:gd name="T14" fmla="*/ 100 w 100"/>
              <a:gd name="T15" fmla="*/ 562 h 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62">
                <a:moveTo>
                  <a:pt x="98" y="0"/>
                </a:moveTo>
                <a:lnTo>
                  <a:pt x="0" y="0"/>
                </a:lnTo>
                <a:lnTo>
                  <a:pt x="0" y="562"/>
                </a:lnTo>
                <a:lnTo>
                  <a:pt x="100" y="56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Freeform 32"/>
          <p:cNvSpPr>
            <a:spLocks/>
          </p:cNvSpPr>
          <p:nvPr/>
        </p:nvSpPr>
        <p:spPr bwMode="auto">
          <a:xfrm>
            <a:off x="3128963" y="4670425"/>
            <a:ext cx="146050" cy="1198563"/>
          </a:xfrm>
          <a:custGeom>
            <a:avLst/>
            <a:gdLst>
              <a:gd name="T0" fmla="*/ 2147483647 w 100"/>
              <a:gd name="T1" fmla="*/ 0 h 808"/>
              <a:gd name="T2" fmla="*/ 0 w 100"/>
              <a:gd name="T3" fmla="*/ 0 h 808"/>
              <a:gd name="T4" fmla="*/ 0 w 100"/>
              <a:gd name="T5" fmla="*/ 2147483647 h 808"/>
              <a:gd name="T6" fmla="*/ 2147483647 w 100"/>
              <a:gd name="T7" fmla="*/ 2147483647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808"/>
              <a:gd name="T14" fmla="*/ 100 w 100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808">
                <a:moveTo>
                  <a:pt x="98" y="0"/>
                </a:moveTo>
                <a:lnTo>
                  <a:pt x="0" y="0"/>
                </a:lnTo>
                <a:lnTo>
                  <a:pt x="0" y="808"/>
                </a:lnTo>
                <a:lnTo>
                  <a:pt x="100" y="80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 flipH="1">
            <a:off x="2908300" y="5272088"/>
            <a:ext cx="21431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5"/>
          <p:cNvSpPr>
            <a:spLocks noChangeShapeType="1"/>
          </p:cNvSpPr>
          <p:nvPr/>
        </p:nvSpPr>
        <p:spPr bwMode="auto">
          <a:xfrm>
            <a:off x="4656138" y="4437063"/>
            <a:ext cx="10763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6"/>
          <p:cNvSpPr>
            <a:spLocks noChangeShapeType="1"/>
          </p:cNvSpPr>
          <p:nvPr/>
        </p:nvSpPr>
        <p:spPr bwMode="auto">
          <a:xfrm>
            <a:off x="4633913" y="5565775"/>
            <a:ext cx="10763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37"/>
          <p:cNvSpPr>
            <a:spLocks/>
          </p:cNvSpPr>
          <p:nvPr/>
        </p:nvSpPr>
        <p:spPr bwMode="auto">
          <a:xfrm>
            <a:off x="2309813" y="1450975"/>
            <a:ext cx="1766887" cy="290513"/>
          </a:xfrm>
          <a:custGeom>
            <a:avLst/>
            <a:gdLst>
              <a:gd name="T0" fmla="*/ 0 w 1212"/>
              <a:gd name="T1" fmla="*/ 2147483647 h 196"/>
              <a:gd name="T2" fmla="*/ 2147483647 w 1212"/>
              <a:gd name="T3" fmla="*/ 2147483647 h 196"/>
              <a:gd name="T4" fmla="*/ 2147483647 w 1212"/>
              <a:gd name="T5" fmla="*/ 0 h 196"/>
              <a:gd name="T6" fmla="*/ 0 60000 65536"/>
              <a:gd name="T7" fmla="*/ 0 60000 65536"/>
              <a:gd name="T8" fmla="*/ 0 60000 65536"/>
              <a:gd name="T9" fmla="*/ 0 w 1212"/>
              <a:gd name="T10" fmla="*/ 0 h 196"/>
              <a:gd name="T11" fmla="*/ 1212 w 121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" h="196">
                <a:moveTo>
                  <a:pt x="0" y="196"/>
                </a:moveTo>
                <a:lnTo>
                  <a:pt x="990" y="196"/>
                </a:lnTo>
                <a:lnTo>
                  <a:pt x="121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38"/>
          <p:cNvSpPr>
            <a:spLocks/>
          </p:cNvSpPr>
          <p:nvPr/>
        </p:nvSpPr>
        <p:spPr bwMode="auto">
          <a:xfrm>
            <a:off x="3997325" y="5743575"/>
            <a:ext cx="96838" cy="388938"/>
          </a:xfrm>
          <a:custGeom>
            <a:avLst/>
            <a:gdLst>
              <a:gd name="T0" fmla="*/ 2147483647 w 66"/>
              <a:gd name="T1" fmla="*/ 0 h 262"/>
              <a:gd name="T2" fmla="*/ 0 w 66"/>
              <a:gd name="T3" fmla="*/ 0 h 262"/>
              <a:gd name="T4" fmla="*/ 0 w 66"/>
              <a:gd name="T5" fmla="*/ 2147483647 h 262"/>
              <a:gd name="T6" fmla="*/ 2147483647 w 66"/>
              <a:gd name="T7" fmla="*/ 2147483647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262"/>
              <a:gd name="T14" fmla="*/ 66 w 66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262">
                <a:moveTo>
                  <a:pt x="62" y="0"/>
                </a:moveTo>
                <a:lnTo>
                  <a:pt x="0" y="0"/>
                </a:lnTo>
                <a:lnTo>
                  <a:pt x="0" y="262"/>
                </a:lnTo>
                <a:lnTo>
                  <a:pt x="66" y="26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40"/>
          <p:cNvSpPr>
            <a:spLocks noChangeShapeType="1"/>
          </p:cNvSpPr>
          <p:nvPr/>
        </p:nvSpPr>
        <p:spPr bwMode="auto">
          <a:xfrm flipH="1">
            <a:off x="4903788" y="6318250"/>
            <a:ext cx="828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Freeform 41"/>
          <p:cNvSpPr>
            <a:spLocks/>
          </p:cNvSpPr>
          <p:nvPr/>
        </p:nvSpPr>
        <p:spPr bwMode="auto">
          <a:xfrm>
            <a:off x="4210050" y="3733800"/>
            <a:ext cx="1527175" cy="58738"/>
          </a:xfrm>
          <a:custGeom>
            <a:avLst/>
            <a:gdLst>
              <a:gd name="T0" fmla="*/ 2147483647 w 1048"/>
              <a:gd name="T1" fmla="*/ 2147483647 h 40"/>
              <a:gd name="T2" fmla="*/ 2147483647 w 1048"/>
              <a:gd name="T3" fmla="*/ 2147483647 h 40"/>
              <a:gd name="T4" fmla="*/ 0 w 1048"/>
              <a:gd name="T5" fmla="*/ 0 h 40"/>
              <a:gd name="T6" fmla="*/ 0 60000 65536"/>
              <a:gd name="T7" fmla="*/ 0 60000 65536"/>
              <a:gd name="T8" fmla="*/ 0 60000 65536"/>
              <a:gd name="T9" fmla="*/ 0 w 1048"/>
              <a:gd name="T10" fmla="*/ 0 h 40"/>
              <a:gd name="T11" fmla="*/ 1048 w 1048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8" h="40">
                <a:moveTo>
                  <a:pt x="1048" y="40"/>
                </a:moveTo>
                <a:lnTo>
                  <a:pt x="154" y="4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2"/>
          <p:cNvSpPr>
            <a:spLocks noChangeShapeType="1"/>
          </p:cNvSpPr>
          <p:nvPr/>
        </p:nvSpPr>
        <p:spPr bwMode="auto">
          <a:xfrm flipH="1">
            <a:off x="2836863" y="3228975"/>
            <a:ext cx="1335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3"/>
          <p:cNvSpPr>
            <a:spLocks noChangeShapeType="1"/>
          </p:cNvSpPr>
          <p:nvPr/>
        </p:nvSpPr>
        <p:spPr bwMode="auto">
          <a:xfrm flipH="1">
            <a:off x="2320925" y="3771900"/>
            <a:ext cx="1738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Freeform 44"/>
          <p:cNvSpPr>
            <a:spLocks/>
          </p:cNvSpPr>
          <p:nvPr/>
        </p:nvSpPr>
        <p:spPr bwMode="auto">
          <a:xfrm>
            <a:off x="2908300" y="2586038"/>
            <a:ext cx="1004888" cy="198437"/>
          </a:xfrm>
          <a:custGeom>
            <a:avLst/>
            <a:gdLst>
              <a:gd name="T0" fmla="*/ 0 w 690"/>
              <a:gd name="T1" fmla="*/ 2147483647 h 134"/>
              <a:gd name="T2" fmla="*/ 2147483647 w 690"/>
              <a:gd name="T3" fmla="*/ 2147483647 h 134"/>
              <a:gd name="T4" fmla="*/ 2147483647 w 690"/>
              <a:gd name="T5" fmla="*/ 2147483647 h 134"/>
              <a:gd name="T6" fmla="*/ 2147483647 w 690"/>
              <a:gd name="T7" fmla="*/ 0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690"/>
              <a:gd name="T13" fmla="*/ 0 h 134"/>
              <a:gd name="T14" fmla="*/ 690 w 690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0" h="134">
                <a:moveTo>
                  <a:pt x="0" y="134"/>
                </a:moveTo>
                <a:lnTo>
                  <a:pt x="666" y="134"/>
                </a:lnTo>
                <a:lnTo>
                  <a:pt x="528" y="134"/>
                </a:lnTo>
                <a:lnTo>
                  <a:pt x="6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45"/>
          <p:cNvSpPr>
            <a:spLocks noChangeShapeType="1"/>
          </p:cNvSpPr>
          <p:nvPr/>
        </p:nvSpPr>
        <p:spPr bwMode="auto">
          <a:xfrm>
            <a:off x="2717800" y="5938838"/>
            <a:ext cx="1276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Freeform 46"/>
          <p:cNvSpPr>
            <a:spLocks/>
          </p:cNvSpPr>
          <p:nvPr/>
        </p:nvSpPr>
        <p:spPr bwMode="auto">
          <a:xfrm>
            <a:off x="2727325" y="365125"/>
            <a:ext cx="1631950" cy="231775"/>
          </a:xfrm>
          <a:custGeom>
            <a:avLst/>
            <a:gdLst>
              <a:gd name="T0" fmla="*/ 2147483647 w 1120"/>
              <a:gd name="T1" fmla="*/ 2147483647 h 156"/>
              <a:gd name="T2" fmla="*/ 2147483647 w 1120"/>
              <a:gd name="T3" fmla="*/ 0 h 156"/>
              <a:gd name="T4" fmla="*/ 0 w 1120"/>
              <a:gd name="T5" fmla="*/ 0 h 156"/>
              <a:gd name="T6" fmla="*/ 0 60000 65536"/>
              <a:gd name="T7" fmla="*/ 0 60000 65536"/>
              <a:gd name="T8" fmla="*/ 0 60000 65536"/>
              <a:gd name="T9" fmla="*/ 0 w 1120"/>
              <a:gd name="T10" fmla="*/ 0 h 156"/>
              <a:gd name="T11" fmla="*/ 1120 w 112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156">
                <a:moveTo>
                  <a:pt x="1120" y="156"/>
                </a:moveTo>
                <a:lnTo>
                  <a:pt x="90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Freeform 47"/>
          <p:cNvSpPr>
            <a:spLocks/>
          </p:cNvSpPr>
          <p:nvPr/>
        </p:nvSpPr>
        <p:spPr bwMode="auto">
          <a:xfrm>
            <a:off x="4508500" y="1462088"/>
            <a:ext cx="147638" cy="2295525"/>
          </a:xfrm>
          <a:custGeom>
            <a:avLst/>
            <a:gdLst>
              <a:gd name="T0" fmla="*/ 2147483647 w 102"/>
              <a:gd name="T1" fmla="*/ 2147483647 h 1548"/>
              <a:gd name="T2" fmla="*/ 2147483647 w 102"/>
              <a:gd name="T3" fmla="*/ 2147483647 h 1548"/>
              <a:gd name="T4" fmla="*/ 2147483647 w 102"/>
              <a:gd name="T5" fmla="*/ 0 h 1548"/>
              <a:gd name="T6" fmla="*/ 0 w 102"/>
              <a:gd name="T7" fmla="*/ 0 h 1548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1548"/>
              <a:gd name="T14" fmla="*/ 102 w 102"/>
              <a:gd name="T15" fmla="*/ 1548 h 15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1548">
                <a:moveTo>
                  <a:pt x="4" y="1548"/>
                </a:moveTo>
                <a:lnTo>
                  <a:pt x="102" y="1548"/>
                </a:lnTo>
                <a:lnTo>
                  <a:pt x="10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Freeform 48"/>
          <p:cNvSpPr>
            <a:spLocks/>
          </p:cNvSpPr>
          <p:nvPr/>
        </p:nvSpPr>
        <p:spPr bwMode="auto">
          <a:xfrm>
            <a:off x="4502150" y="3816350"/>
            <a:ext cx="153988" cy="1177925"/>
          </a:xfrm>
          <a:custGeom>
            <a:avLst/>
            <a:gdLst>
              <a:gd name="T0" fmla="*/ 0 w 106"/>
              <a:gd name="T1" fmla="*/ 0 h 794"/>
              <a:gd name="T2" fmla="*/ 2147483647 w 106"/>
              <a:gd name="T3" fmla="*/ 0 h 794"/>
              <a:gd name="T4" fmla="*/ 2147483647 w 106"/>
              <a:gd name="T5" fmla="*/ 2147483647 h 794"/>
              <a:gd name="T6" fmla="*/ 2147483647 w 106"/>
              <a:gd name="T7" fmla="*/ 2147483647 h 794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794"/>
              <a:gd name="T14" fmla="*/ 106 w 106"/>
              <a:gd name="T15" fmla="*/ 794 h 7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794">
                <a:moveTo>
                  <a:pt x="0" y="0"/>
                </a:moveTo>
                <a:lnTo>
                  <a:pt x="106" y="0"/>
                </a:lnTo>
                <a:lnTo>
                  <a:pt x="106" y="794"/>
                </a:lnTo>
                <a:lnTo>
                  <a:pt x="8" y="7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Freeform 50"/>
          <p:cNvSpPr>
            <a:spLocks/>
          </p:cNvSpPr>
          <p:nvPr/>
        </p:nvSpPr>
        <p:spPr bwMode="auto">
          <a:xfrm>
            <a:off x="4508500" y="484188"/>
            <a:ext cx="147638" cy="954087"/>
          </a:xfrm>
          <a:custGeom>
            <a:avLst/>
            <a:gdLst>
              <a:gd name="T0" fmla="*/ 2147483647 w 102"/>
              <a:gd name="T1" fmla="*/ 0 h 644"/>
              <a:gd name="T2" fmla="*/ 2147483647 w 102"/>
              <a:gd name="T3" fmla="*/ 0 h 644"/>
              <a:gd name="T4" fmla="*/ 2147483647 w 102"/>
              <a:gd name="T5" fmla="*/ 2147483647 h 644"/>
              <a:gd name="T6" fmla="*/ 0 w 102"/>
              <a:gd name="T7" fmla="*/ 2147483647 h 644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644"/>
              <a:gd name="T14" fmla="*/ 102 w 102"/>
              <a:gd name="T15" fmla="*/ 644 h 6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644">
                <a:moveTo>
                  <a:pt x="4" y="0"/>
                </a:moveTo>
                <a:lnTo>
                  <a:pt x="102" y="0"/>
                </a:lnTo>
                <a:lnTo>
                  <a:pt x="102" y="644"/>
                </a:lnTo>
                <a:lnTo>
                  <a:pt x="0" y="6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51"/>
          <p:cNvSpPr>
            <a:spLocks noChangeShapeType="1"/>
          </p:cNvSpPr>
          <p:nvPr/>
        </p:nvSpPr>
        <p:spPr bwMode="auto">
          <a:xfrm>
            <a:off x="4656138" y="2627313"/>
            <a:ext cx="1076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2"/>
          <p:cNvSpPr>
            <a:spLocks noChangeShapeType="1"/>
          </p:cNvSpPr>
          <p:nvPr/>
        </p:nvSpPr>
        <p:spPr bwMode="auto">
          <a:xfrm>
            <a:off x="4656138" y="890588"/>
            <a:ext cx="1076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3"/>
          <p:cNvSpPr>
            <a:spLocks noChangeShapeType="1"/>
          </p:cNvSpPr>
          <p:nvPr/>
        </p:nvSpPr>
        <p:spPr bwMode="auto">
          <a:xfrm>
            <a:off x="4656138" y="4437063"/>
            <a:ext cx="1076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Freeform 54"/>
          <p:cNvSpPr>
            <a:spLocks/>
          </p:cNvSpPr>
          <p:nvPr/>
        </p:nvSpPr>
        <p:spPr bwMode="auto">
          <a:xfrm>
            <a:off x="3790950" y="504825"/>
            <a:ext cx="149225" cy="512763"/>
          </a:xfrm>
          <a:custGeom>
            <a:avLst/>
            <a:gdLst>
              <a:gd name="T0" fmla="*/ 2147483647 w 102"/>
              <a:gd name="T1" fmla="*/ 0 h 346"/>
              <a:gd name="T2" fmla="*/ 0 w 102"/>
              <a:gd name="T3" fmla="*/ 0 h 346"/>
              <a:gd name="T4" fmla="*/ 0 w 102"/>
              <a:gd name="T5" fmla="*/ 2147483647 h 346"/>
              <a:gd name="T6" fmla="*/ 2147483647 w 102"/>
              <a:gd name="T7" fmla="*/ 2147483647 h 346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346"/>
              <a:gd name="T14" fmla="*/ 102 w 102"/>
              <a:gd name="T15" fmla="*/ 346 h 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346">
                <a:moveTo>
                  <a:pt x="98" y="0"/>
                </a:moveTo>
                <a:lnTo>
                  <a:pt x="0" y="0"/>
                </a:lnTo>
                <a:lnTo>
                  <a:pt x="0" y="346"/>
                </a:lnTo>
                <a:lnTo>
                  <a:pt x="102" y="3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Freeform 55"/>
          <p:cNvSpPr>
            <a:spLocks/>
          </p:cNvSpPr>
          <p:nvPr/>
        </p:nvSpPr>
        <p:spPr bwMode="auto">
          <a:xfrm>
            <a:off x="3406775" y="1030288"/>
            <a:ext cx="147638" cy="536575"/>
          </a:xfrm>
          <a:custGeom>
            <a:avLst/>
            <a:gdLst>
              <a:gd name="T0" fmla="*/ 2147483647 w 102"/>
              <a:gd name="T1" fmla="*/ 0 h 362"/>
              <a:gd name="T2" fmla="*/ 0 w 102"/>
              <a:gd name="T3" fmla="*/ 0 h 362"/>
              <a:gd name="T4" fmla="*/ 0 w 102"/>
              <a:gd name="T5" fmla="*/ 2147483647 h 362"/>
              <a:gd name="T6" fmla="*/ 2147483647 w 102"/>
              <a:gd name="T7" fmla="*/ 2147483647 h 362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362"/>
              <a:gd name="T14" fmla="*/ 102 w 102"/>
              <a:gd name="T15" fmla="*/ 362 h 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362">
                <a:moveTo>
                  <a:pt x="98" y="0"/>
                </a:moveTo>
                <a:lnTo>
                  <a:pt x="0" y="0"/>
                </a:lnTo>
                <a:lnTo>
                  <a:pt x="0" y="362"/>
                </a:lnTo>
                <a:lnTo>
                  <a:pt x="102" y="3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Freeform 59"/>
          <p:cNvSpPr>
            <a:spLocks/>
          </p:cNvSpPr>
          <p:nvPr/>
        </p:nvSpPr>
        <p:spPr bwMode="auto">
          <a:xfrm>
            <a:off x="3128963" y="4667250"/>
            <a:ext cx="146050" cy="1198563"/>
          </a:xfrm>
          <a:custGeom>
            <a:avLst/>
            <a:gdLst>
              <a:gd name="T0" fmla="*/ 2147483647 w 100"/>
              <a:gd name="T1" fmla="*/ 0 h 808"/>
              <a:gd name="T2" fmla="*/ 0 w 100"/>
              <a:gd name="T3" fmla="*/ 0 h 808"/>
              <a:gd name="T4" fmla="*/ 0 w 100"/>
              <a:gd name="T5" fmla="*/ 2147483647 h 808"/>
              <a:gd name="T6" fmla="*/ 2147483647 w 100"/>
              <a:gd name="T7" fmla="*/ 2147483647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808"/>
              <a:gd name="T14" fmla="*/ 100 w 100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808">
                <a:moveTo>
                  <a:pt x="98" y="0"/>
                </a:moveTo>
                <a:lnTo>
                  <a:pt x="0" y="0"/>
                </a:lnTo>
                <a:lnTo>
                  <a:pt x="0" y="808"/>
                </a:lnTo>
                <a:lnTo>
                  <a:pt x="100" y="80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29"/>
          <p:cNvSpPr>
            <a:spLocks noChangeShapeType="1"/>
          </p:cNvSpPr>
          <p:nvPr/>
        </p:nvSpPr>
        <p:spPr bwMode="auto">
          <a:xfrm flipH="1">
            <a:off x="2973388" y="747713"/>
            <a:ext cx="8143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6"/>
          <p:cNvSpPr>
            <a:spLocks noChangeShapeType="1"/>
          </p:cNvSpPr>
          <p:nvPr/>
        </p:nvSpPr>
        <p:spPr bwMode="auto">
          <a:xfrm flipH="1">
            <a:off x="2973388" y="747713"/>
            <a:ext cx="814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30"/>
          <p:cNvSpPr>
            <a:spLocks noChangeShapeType="1"/>
          </p:cNvSpPr>
          <p:nvPr/>
        </p:nvSpPr>
        <p:spPr bwMode="auto">
          <a:xfrm flipH="1">
            <a:off x="3011488" y="1296988"/>
            <a:ext cx="3825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33"/>
          <p:cNvSpPr>
            <a:spLocks noChangeShapeType="1"/>
          </p:cNvSpPr>
          <p:nvPr/>
        </p:nvSpPr>
        <p:spPr bwMode="auto">
          <a:xfrm flipH="1">
            <a:off x="2935288" y="4237038"/>
            <a:ext cx="3841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57"/>
          <p:cNvSpPr>
            <a:spLocks noChangeShapeType="1"/>
          </p:cNvSpPr>
          <p:nvPr/>
        </p:nvSpPr>
        <p:spPr bwMode="auto">
          <a:xfrm flipH="1">
            <a:off x="3011488" y="1296988"/>
            <a:ext cx="382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Freeform 58"/>
          <p:cNvSpPr>
            <a:spLocks/>
          </p:cNvSpPr>
          <p:nvPr/>
        </p:nvSpPr>
        <p:spPr bwMode="auto">
          <a:xfrm>
            <a:off x="3321050" y="3829050"/>
            <a:ext cx="146050" cy="835025"/>
          </a:xfrm>
          <a:custGeom>
            <a:avLst/>
            <a:gdLst>
              <a:gd name="T0" fmla="*/ 2147483647 w 100"/>
              <a:gd name="T1" fmla="*/ 0 h 564"/>
              <a:gd name="T2" fmla="*/ 0 w 100"/>
              <a:gd name="T3" fmla="*/ 0 h 564"/>
              <a:gd name="T4" fmla="*/ 0 w 100"/>
              <a:gd name="T5" fmla="*/ 2147483647 h 564"/>
              <a:gd name="T6" fmla="*/ 2147483647 w 100"/>
              <a:gd name="T7" fmla="*/ 2147483647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64"/>
              <a:gd name="T14" fmla="*/ 100 w 10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64">
                <a:moveTo>
                  <a:pt x="98" y="0"/>
                </a:moveTo>
                <a:lnTo>
                  <a:pt x="0" y="0"/>
                </a:lnTo>
                <a:lnTo>
                  <a:pt x="0" y="564"/>
                </a:lnTo>
                <a:lnTo>
                  <a:pt x="100" y="5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60"/>
          <p:cNvSpPr>
            <a:spLocks noChangeShapeType="1"/>
          </p:cNvSpPr>
          <p:nvPr/>
        </p:nvSpPr>
        <p:spPr bwMode="auto">
          <a:xfrm flipH="1">
            <a:off x="2935288" y="423703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61"/>
          <p:cNvSpPr>
            <a:spLocks noChangeShapeType="1"/>
          </p:cNvSpPr>
          <p:nvPr/>
        </p:nvSpPr>
        <p:spPr bwMode="auto">
          <a:xfrm flipH="1">
            <a:off x="2908300" y="5272088"/>
            <a:ext cx="214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62"/>
          <p:cNvSpPr>
            <a:spLocks noChangeShapeType="1"/>
          </p:cNvSpPr>
          <p:nvPr/>
        </p:nvSpPr>
        <p:spPr bwMode="auto">
          <a:xfrm>
            <a:off x="4656138" y="4437063"/>
            <a:ext cx="1076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Freeform 64"/>
          <p:cNvSpPr>
            <a:spLocks/>
          </p:cNvSpPr>
          <p:nvPr/>
        </p:nvSpPr>
        <p:spPr bwMode="auto">
          <a:xfrm>
            <a:off x="2309813" y="1447800"/>
            <a:ext cx="1766887" cy="293688"/>
          </a:xfrm>
          <a:custGeom>
            <a:avLst/>
            <a:gdLst>
              <a:gd name="T0" fmla="*/ 0 w 1212"/>
              <a:gd name="T1" fmla="*/ 2147483647 h 198"/>
              <a:gd name="T2" fmla="*/ 2147483647 w 1212"/>
              <a:gd name="T3" fmla="*/ 2147483647 h 198"/>
              <a:gd name="T4" fmla="*/ 2147483647 w 1212"/>
              <a:gd name="T5" fmla="*/ 0 h 198"/>
              <a:gd name="T6" fmla="*/ 0 60000 65536"/>
              <a:gd name="T7" fmla="*/ 0 60000 65536"/>
              <a:gd name="T8" fmla="*/ 0 60000 65536"/>
              <a:gd name="T9" fmla="*/ 0 w 1212"/>
              <a:gd name="T10" fmla="*/ 0 h 198"/>
              <a:gd name="T11" fmla="*/ 1212 w 1212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" h="198">
                <a:moveTo>
                  <a:pt x="0" y="198"/>
                </a:moveTo>
                <a:lnTo>
                  <a:pt x="990" y="198"/>
                </a:lnTo>
                <a:lnTo>
                  <a:pt x="12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Freeform 65"/>
          <p:cNvSpPr>
            <a:spLocks/>
          </p:cNvSpPr>
          <p:nvPr/>
        </p:nvSpPr>
        <p:spPr bwMode="auto">
          <a:xfrm>
            <a:off x="3997325" y="5740400"/>
            <a:ext cx="96838" cy="392113"/>
          </a:xfrm>
          <a:custGeom>
            <a:avLst/>
            <a:gdLst>
              <a:gd name="T0" fmla="*/ 2147483647 w 66"/>
              <a:gd name="T1" fmla="*/ 0 h 264"/>
              <a:gd name="T2" fmla="*/ 0 w 66"/>
              <a:gd name="T3" fmla="*/ 0 h 264"/>
              <a:gd name="T4" fmla="*/ 0 w 66"/>
              <a:gd name="T5" fmla="*/ 2147483647 h 264"/>
              <a:gd name="T6" fmla="*/ 2147483647 w 66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264"/>
              <a:gd name="T14" fmla="*/ 66 w 66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264">
                <a:moveTo>
                  <a:pt x="62" y="0"/>
                </a:moveTo>
                <a:lnTo>
                  <a:pt x="0" y="0"/>
                </a:lnTo>
                <a:lnTo>
                  <a:pt x="0" y="264"/>
                </a:lnTo>
                <a:lnTo>
                  <a:pt x="66" y="2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Text Box 287"/>
          <p:cNvSpPr txBox="1">
            <a:spLocks noChangeArrowheads="1"/>
          </p:cNvSpPr>
          <p:nvPr/>
        </p:nvSpPr>
        <p:spPr bwMode="auto">
          <a:xfrm>
            <a:off x="1662113" y="279400"/>
            <a:ext cx="1101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Vertebra C1 (atlas)</a:t>
            </a:r>
          </a:p>
        </p:txBody>
      </p:sp>
      <p:sp>
        <p:nvSpPr>
          <p:cNvPr id="18493" name="Text Box 288"/>
          <p:cNvSpPr txBox="1">
            <a:spLocks noChangeArrowheads="1"/>
          </p:cNvSpPr>
          <p:nvPr/>
        </p:nvSpPr>
        <p:spPr bwMode="auto">
          <a:xfrm>
            <a:off x="1654175" y="671513"/>
            <a:ext cx="1393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Cervical plexus (C1–C5)</a:t>
            </a:r>
          </a:p>
        </p:txBody>
      </p:sp>
      <p:sp>
        <p:nvSpPr>
          <p:cNvPr id="18494" name="Text Box 289"/>
          <p:cNvSpPr txBox="1">
            <a:spLocks noChangeArrowheads="1"/>
          </p:cNvSpPr>
          <p:nvPr/>
        </p:nvSpPr>
        <p:spPr bwMode="auto">
          <a:xfrm>
            <a:off x="1670050" y="1230313"/>
            <a:ext cx="1387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Brachial plexus (C5–T1)</a:t>
            </a:r>
          </a:p>
        </p:txBody>
      </p:sp>
      <p:sp>
        <p:nvSpPr>
          <p:cNvPr id="18495" name="Text Box 290"/>
          <p:cNvSpPr txBox="1">
            <a:spLocks noChangeArrowheads="1"/>
          </p:cNvSpPr>
          <p:nvPr/>
        </p:nvSpPr>
        <p:spPr bwMode="auto">
          <a:xfrm>
            <a:off x="1674813" y="1666875"/>
            <a:ext cx="720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Vertebra T1</a:t>
            </a:r>
          </a:p>
        </p:txBody>
      </p:sp>
      <p:sp>
        <p:nvSpPr>
          <p:cNvPr id="18496" name="Text Box 291"/>
          <p:cNvSpPr txBox="1">
            <a:spLocks noChangeArrowheads="1"/>
          </p:cNvSpPr>
          <p:nvPr/>
        </p:nvSpPr>
        <p:spPr bwMode="auto">
          <a:xfrm>
            <a:off x="5772150" y="803275"/>
            <a:ext cx="14128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Cervical nerves (8 pairs)</a:t>
            </a:r>
          </a:p>
        </p:txBody>
      </p:sp>
      <p:sp>
        <p:nvSpPr>
          <p:cNvPr id="18497" name="Text Box 292"/>
          <p:cNvSpPr txBox="1">
            <a:spLocks noChangeArrowheads="1"/>
          </p:cNvSpPr>
          <p:nvPr/>
        </p:nvSpPr>
        <p:spPr bwMode="auto">
          <a:xfrm>
            <a:off x="5772150" y="947738"/>
            <a:ext cx="1247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Cervical enlargement</a:t>
            </a:r>
          </a:p>
        </p:txBody>
      </p:sp>
      <p:sp>
        <p:nvSpPr>
          <p:cNvPr id="18498" name="Text Box 293"/>
          <p:cNvSpPr txBox="1">
            <a:spLocks noChangeArrowheads="1"/>
          </p:cNvSpPr>
          <p:nvPr/>
        </p:nvSpPr>
        <p:spPr bwMode="auto">
          <a:xfrm>
            <a:off x="5765800" y="2552700"/>
            <a:ext cx="150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Thoracic nerves (12 pairs)</a:t>
            </a:r>
          </a:p>
        </p:txBody>
      </p:sp>
      <p:sp>
        <p:nvSpPr>
          <p:cNvPr id="18499" name="Text Box 294"/>
          <p:cNvSpPr txBox="1">
            <a:spLocks noChangeArrowheads="1"/>
          </p:cNvSpPr>
          <p:nvPr/>
        </p:nvSpPr>
        <p:spPr bwMode="auto">
          <a:xfrm>
            <a:off x="1670050" y="2719388"/>
            <a:ext cx="1222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Intercostal (thoracic)</a:t>
            </a:r>
          </a:p>
          <a:p>
            <a:pPr eaLnBrk="1" hangingPunct="1"/>
            <a:r>
              <a:rPr lang="en-US" altLang="en-US" sz="900" b="1"/>
              <a:t>nerves (T1–T12)</a:t>
            </a:r>
          </a:p>
        </p:txBody>
      </p:sp>
      <p:sp>
        <p:nvSpPr>
          <p:cNvPr id="18500" name="Text Box 295"/>
          <p:cNvSpPr txBox="1">
            <a:spLocks noChangeArrowheads="1"/>
          </p:cNvSpPr>
          <p:nvPr/>
        </p:nvSpPr>
        <p:spPr bwMode="auto">
          <a:xfrm>
            <a:off x="5772150" y="3708400"/>
            <a:ext cx="923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Medullary cone</a:t>
            </a:r>
          </a:p>
        </p:txBody>
      </p:sp>
      <p:sp>
        <p:nvSpPr>
          <p:cNvPr id="18501" name="Text Box 296"/>
          <p:cNvSpPr txBox="1">
            <a:spLocks noChangeArrowheads="1"/>
          </p:cNvSpPr>
          <p:nvPr/>
        </p:nvSpPr>
        <p:spPr bwMode="auto">
          <a:xfrm>
            <a:off x="1644650" y="3152775"/>
            <a:ext cx="1222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Lumbar enlargement</a:t>
            </a:r>
          </a:p>
        </p:txBody>
      </p:sp>
      <p:sp>
        <p:nvSpPr>
          <p:cNvPr id="18502" name="Text Box 297"/>
          <p:cNvSpPr txBox="1">
            <a:spLocks noChangeArrowheads="1"/>
          </p:cNvSpPr>
          <p:nvPr/>
        </p:nvSpPr>
        <p:spPr bwMode="auto">
          <a:xfrm>
            <a:off x="1652588" y="3692525"/>
            <a:ext cx="720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Vertebra L1</a:t>
            </a:r>
          </a:p>
        </p:txBody>
      </p:sp>
      <p:sp>
        <p:nvSpPr>
          <p:cNvPr id="18503" name="Text Box 298"/>
          <p:cNvSpPr txBox="1">
            <a:spLocks noChangeArrowheads="1"/>
          </p:cNvSpPr>
          <p:nvPr/>
        </p:nvSpPr>
        <p:spPr bwMode="auto">
          <a:xfrm>
            <a:off x="5773738" y="4364038"/>
            <a:ext cx="1387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Lumbar nerves (5 pairs)</a:t>
            </a:r>
          </a:p>
        </p:txBody>
      </p:sp>
      <p:sp>
        <p:nvSpPr>
          <p:cNvPr id="18504" name="Text Box 299"/>
          <p:cNvSpPr txBox="1">
            <a:spLocks noChangeArrowheads="1"/>
          </p:cNvSpPr>
          <p:nvPr/>
        </p:nvSpPr>
        <p:spPr bwMode="auto">
          <a:xfrm>
            <a:off x="1644650" y="4170363"/>
            <a:ext cx="1343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Lumbar plexus (L1–L4)</a:t>
            </a:r>
          </a:p>
        </p:txBody>
      </p:sp>
      <p:sp>
        <p:nvSpPr>
          <p:cNvPr id="18505" name="Text Box 300"/>
          <p:cNvSpPr txBox="1">
            <a:spLocks noChangeArrowheads="1"/>
          </p:cNvSpPr>
          <p:nvPr/>
        </p:nvSpPr>
        <p:spPr bwMode="auto">
          <a:xfrm>
            <a:off x="5757863" y="4729163"/>
            <a:ext cx="841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Cauda equina</a:t>
            </a:r>
          </a:p>
        </p:txBody>
      </p:sp>
      <p:sp>
        <p:nvSpPr>
          <p:cNvPr id="18506" name="Text Box 301"/>
          <p:cNvSpPr txBox="1">
            <a:spLocks noChangeArrowheads="1"/>
          </p:cNvSpPr>
          <p:nvPr/>
        </p:nvSpPr>
        <p:spPr bwMode="auto">
          <a:xfrm>
            <a:off x="1662113" y="5191125"/>
            <a:ext cx="1273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Sacral plexus (L4–S4)</a:t>
            </a:r>
          </a:p>
        </p:txBody>
      </p:sp>
      <p:sp>
        <p:nvSpPr>
          <p:cNvPr id="18507" name="Text Box 302"/>
          <p:cNvSpPr txBox="1">
            <a:spLocks noChangeArrowheads="1"/>
          </p:cNvSpPr>
          <p:nvPr/>
        </p:nvSpPr>
        <p:spPr bwMode="auto">
          <a:xfrm>
            <a:off x="1698625" y="5865813"/>
            <a:ext cx="1057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Coccygeal plexus</a:t>
            </a:r>
          </a:p>
          <a:p>
            <a:pPr eaLnBrk="1" hangingPunct="1"/>
            <a:r>
              <a:rPr lang="en-US" altLang="en-US" sz="900" b="1"/>
              <a:t>(S4–Co1)</a:t>
            </a:r>
          </a:p>
        </p:txBody>
      </p:sp>
      <p:sp>
        <p:nvSpPr>
          <p:cNvPr id="18508" name="Text Box 303"/>
          <p:cNvSpPr txBox="1">
            <a:spLocks noChangeArrowheads="1"/>
          </p:cNvSpPr>
          <p:nvPr/>
        </p:nvSpPr>
        <p:spPr bwMode="auto">
          <a:xfrm>
            <a:off x="5773738" y="5489575"/>
            <a:ext cx="1311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Sacral nerves (5 pairs)</a:t>
            </a:r>
          </a:p>
        </p:txBody>
      </p:sp>
      <p:sp>
        <p:nvSpPr>
          <p:cNvPr id="18509" name="Text Box 304"/>
          <p:cNvSpPr txBox="1">
            <a:spLocks noChangeArrowheads="1"/>
          </p:cNvSpPr>
          <p:nvPr/>
        </p:nvSpPr>
        <p:spPr bwMode="auto">
          <a:xfrm>
            <a:off x="5773738" y="6249988"/>
            <a:ext cx="796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Sciatic nerve</a:t>
            </a:r>
          </a:p>
        </p:txBody>
      </p:sp>
      <p:sp>
        <p:nvSpPr>
          <p:cNvPr id="18510" name="Text Box 306"/>
          <p:cNvSpPr txBox="1">
            <a:spLocks noChangeArrowheads="1"/>
          </p:cNvSpPr>
          <p:nvPr/>
        </p:nvSpPr>
        <p:spPr bwMode="auto">
          <a:xfrm>
            <a:off x="4435475" y="485775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18511" name="Text Box 308"/>
          <p:cNvSpPr txBox="1">
            <a:spLocks noChangeArrowheads="1"/>
          </p:cNvSpPr>
          <p:nvPr/>
        </p:nvSpPr>
        <p:spPr bwMode="auto">
          <a:xfrm>
            <a:off x="4433888" y="615950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18512" name="Text Box 313"/>
          <p:cNvSpPr txBox="1">
            <a:spLocks noChangeArrowheads="1"/>
          </p:cNvSpPr>
          <p:nvPr/>
        </p:nvSpPr>
        <p:spPr bwMode="auto">
          <a:xfrm>
            <a:off x="4433888" y="762000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C3</a:t>
            </a:r>
          </a:p>
        </p:txBody>
      </p:sp>
      <p:sp>
        <p:nvSpPr>
          <p:cNvPr id="18513" name="Text Box 320"/>
          <p:cNvSpPr txBox="1">
            <a:spLocks noChangeArrowheads="1"/>
          </p:cNvSpPr>
          <p:nvPr/>
        </p:nvSpPr>
        <p:spPr bwMode="auto">
          <a:xfrm>
            <a:off x="4435475" y="889000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C4</a:t>
            </a:r>
          </a:p>
        </p:txBody>
      </p:sp>
      <p:sp>
        <p:nvSpPr>
          <p:cNvPr id="18514" name="Text Box 323"/>
          <p:cNvSpPr txBox="1">
            <a:spLocks noChangeArrowheads="1"/>
          </p:cNvSpPr>
          <p:nvPr/>
        </p:nvSpPr>
        <p:spPr bwMode="auto">
          <a:xfrm>
            <a:off x="4445000" y="1012825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C5</a:t>
            </a:r>
          </a:p>
        </p:txBody>
      </p:sp>
      <p:sp>
        <p:nvSpPr>
          <p:cNvPr id="18515" name="Text Box 326"/>
          <p:cNvSpPr txBox="1">
            <a:spLocks noChangeArrowheads="1"/>
          </p:cNvSpPr>
          <p:nvPr/>
        </p:nvSpPr>
        <p:spPr bwMode="auto">
          <a:xfrm>
            <a:off x="4446588" y="1114425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C6</a:t>
            </a:r>
          </a:p>
        </p:txBody>
      </p:sp>
      <p:sp>
        <p:nvSpPr>
          <p:cNvPr id="18516" name="Text Box 329"/>
          <p:cNvSpPr txBox="1">
            <a:spLocks noChangeArrowheads="1"/>
          </p:cNvSpPr>
          <p:nvPr/>
        </p:nvSpPr>
        <p:spPr bwMode="auto">
          <a:xfrm>
            <a:off x="4445000" y="1211263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C7</a:t>
            </a:r>
          </a:p>
        </p:txBody>
      </p:sp>
      <p:sp>
        <p:nvSpPr>
          <p:cNvPr id="18517" name="Text Box 332"/>
          <p:cNvSpPr txBox="1">
            <a:spLocks noChangeArrowheads="1"/>
          </p:cNvSpPr>
          <p:nvPr/>
        </p:nvSpPr>
        <p:spPr bwMode="auto">
          <a:xfrm>
            <a:off x="4443413" y="1314450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C8</a:t>
            </a:r>
          </a:p>
        </p:txBody>
      </p:sp>
      <p:sp>
        <p:nvSpPr>
          <p:cNvPr id="18518" name="Text Box 335"/>
          <p:cNvSpPr txBox="1">
            <a:spLocks noChangeArrowheads="1"/>
          </p:cNvSpPr>
          <p:nvPr/>
        </p:nvSpPr>
        <p:spPr bwMode="auto">
          <a:xfrm>
            <a:off x="4443413" y="1460500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T1</a:t>
            </a:r>
          </a:p>
        </p:txBody>
      </p:sp>
      <p:sp>
        <p:nvSpPr>
          <p:cNvPr id="18519" name="Text Box 337"/>
          <p:cNvSpPr txBox="1">
            <a:spLocks noChangeArrowheads="1"/>
          </p:cNvSpPr>
          <p:nvPr/>
        </p:nvSpPr>
        <p:spPr bwMode="auto">
          <a:xfrm>
            <a:off x="4446588" y="1592263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T2</a:t>
            </a:r>
          </a:p>
        </p:txBody>
      </p:sp>
      <p:sp>
        <p:nvSpPr>
          <p:cNvPr id="18520" name="Text Box 340"/>
          <p:cNvSpPr txBox="1">
            <a:spLocks noChangeArrowheads="1"/>
          </p:cNvSpPr>
          <p:nvPr/>
        </p:nvSpPr>
        <p:spPr bwMode="auto">
          <a:xfrm>
            <a:off x="4443413" y="17668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T3</a:t>
            </a:r>
          </a:p>
        </p:txBody>
      </p:sp>
      <p:sp>
        <p:nvSpPr>
          <p:cNvPr id="18521" name="Text Box 343"/>
          <p:cNvSpPr txBox="1">
            <a:spLocks noChangeArrowheads="1"/>
          </p:cNvSpPr>
          <p:nvPr/>
        </p:nvSpPr>
        <p:spPr bwMode="auto">
          <a:xfrm>
            <a:off x="4448175" y="1968500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T4</a:t>
            </a:r>
          </a:p>
        </p:txBody>
      </p:sp>
      <p:sp>
        <p:nvSpPr>
          <p:cNvPr id="18522" name="Text Box 346"/>
          <p:cNvSpPr txBox="1">
            <a:spLocks noChangeArrowheads="1"/>
          </p:cNvSpPr>
          <p:nvPr/>
        </p:nvSpPr>
        <p:spPr bwMode="auto">
          <a:xfrm>
            <a:off x="4443413" y="2146300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T5</a:t>
            </a:r>
          </a:p>
        </p:txBody>
      </p:sp>
      <p:sp>
        <p:nvSpPr>
          <p:cNvPr id="18523" name="Text Box 349"/>
          <p:cNvSpPr txBox="1">
            <a:spLocks noChangeArrowheads="1"/>
          </p:cNvSpPr>
          <p:nvPr/>
        </p:nvSpPr>
        <p:spPr bwMode="auto">
          <a:xfrm>
            <a:off x="4448175" y="23510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T6</a:t>
            </a:r>
          </a:p>
        </p:txBody>
      </p:sp>
      <p:sp>
        <p:nvSpPr>
          <p:cNvPr id="18524" name="Text Box 352"/>
          <p:cNvSpPr txBox="1">
            <a:spLocks noChangeArrowheads="1"/>
          </p:cNvSpPr>
          <p:nvPr/>
        </p:nvSpPr>
        <p:spPr bwMode="auto">
          <a:xfrm>
            <a:off x="4443413" y="2525713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T7</a:t>
            </a:r>
          </a:p>
        </p:txBody>
      </p:sp>
      <p:sp>
        <p:nvSpPr>
          <p:cNvPr id="18525" name="Text Box 355"/>
          <p:cNvSpPr txBox="1">
            <a:spLocks noChangeArrowheads="1"/>
          </p:cNvSpPr>
          <p:nvPr/>
        </p:nvSpPr>
        <p:spPr bwMode="auto">
          <a:xfrm>
            <a:off x="4441825" y="2714625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T8</a:t>
            </a:r>
          </a:p>
        </p:txBody>
      </p:sp>
      <p:sp>
        <p:nvSpPr>
          <p:cNvPr id="18526" name="Text Box 358"/>
          <p:cNvSpPr txBox="1">
            <a:spLocks noChangeArrowheads="1"/>
          </p:cNvSpPr>
          <p:nvPr/>
        </p:nvSpPr>
        <p:spPr bwMode="auto">
          <a:xfrm>
            <a:off x="4441825" y="2949575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T9</a:t>
            </a:r>
          </a:p>
        </p:txBody>
      </p:sp>
      <p:sp>
        <p:nvSpPr>
          <p:cNvPr id="18527" name="Text Box 361"/>
          <p:cNvSpPr txBox="1">
            <a:spLocks noChangeArrowheads="1"/>
          </p:cNvSpPr>
          <p:nvPr/>
        </p:nvSpPr>
        <p:spPr bwMode="auto">
          <a:xfrm>
            <a:off x="4441825" y="3168650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T10</a:t>
            </a:r>
          </a:p>
        </p:txBody>
      </p:sp>
      <p:sp>
        <p:nvSpPr>
          <p:cNvPr id="18528" name="Text Box 367"/>
          <p:cNvSpPr txBox="1">
            <a:spLocks noChangeArrowheads="1"/>
          </p:cNvSpPr>
          <p:nvPr/>
        </p:nvSpPr>
        <p:spPr bwMode="auto">
          <a:xfrm>
            <a:off x="4438650" y="3409950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T11</a:t>
            </a:r>
          </a:p>
        </p:txBody>
      </p:sp>
      <p:sp>
        <p:nvSpPr>
          <p:cNvPr id="18529" name="Text Box 370"/>
          <p:cNvSpPr txBox="1">
            <a:spLocks noChangeArrowheads="1"/>
          </p:cNvSpPr>
          <p:nvPr/>
        </p:nvSpPr>
        <p:spPr bwMode="auto">
          <a:xfrm>
            <a:off x="4441825" y="3624263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T12</a:t>
            </a:r>
          </a:p>
        </p:txBody>
      </p:sp>
      <p:sp>
        <p:nvSpPr>
          <p:cNvPr id="18530" name="Text Box 373"/>
          <p:cNvSpPr txBox="1">
            <a:spLocks noChangeArrowheads="1"/>
          </p:cNvSpPr>
          <p:nvPr/>
        </p:nvSpPr>
        <p:spPr bwMode="auto">
          <a:xfrm>
            <a:off x="4443413" y="38242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L1</a:t>
            </a:r>
          </a:p>
        </p:txBody>
      </p:sp>
      <p:sp>
        <p:nvSpPr>
          <p:cNvPr id="18531" name="Text Box 376"/>
          <p:cNvSpPr txBox="1">
            <a:spLocks noChangeArrowheads="1"/>
          </p:cNvSpPr>
          <p:nvPr/>
        </p:nvSpPr>
        <p:spPr bwMode="auto">
          <a:xfrm>
            <a:off x="4441825" y="4087813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L2</a:t>
            </a:r>
          </a:p>
        </p:txBody>
      </p:sp>
      <p:sp>
        <p:nvSpPr>
          <p:cNvPr id="18532" name="Text Box 379"/>
          <p:cNvSpPr txBox="1">
            <a:spLocks noChangeArrowheads="1"/>
          </p:cNvSpPr>
          <p:nvPr/>
        </p:nvSpPr>
        <p:spPr bwMode="auto">
          <a:xfrm>
            <a:off x="4438650" y="435133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L3</a:t>
            </a:r>
          </a:p>
        </p:txBody>
      </p:sp>
      <p:sp>
        <p:nvSpPr>
          <p:cNvPr id="18533" name="Text Box 382"/>
          <p:cNvSpPr txBox="1">
            <a:spLocks noChangeArrowheads="1"/>
          </p:cNvSpPr>
          <p:nvPr/>
        </p:nvSpPr>
        <p:spPr bwMode="auto">
          <a:xfrm>
            <a:off x="4440238" y="4657725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L4</a:t>
            </a:r>
          </a:p>
        </p:txBody>
      </p:sp>
      <p:sp>
        <p:nvSpPr>
          <p:cNvPr id="18534" name="Text Box 385"/>
          <p:cNvSpPr txBox="1">
            <a:spLocks noChangeArrowheads="1"/>
          </p:cNvSpPr>
          <p:nvPr/>
        </p:nvSpPr>
        <p:spPr bwMode="auto">
          <a:xfrm>
            <a:off x="4441825" y="48529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L5</a:t>
            </a:r>
          </a:p>
        </p:txBody>
      </p:sp>
      <p:sp>
        <p:nvSpPr>
          <p:cNvPr id="18535" name="Text Box 388"/>
          <p:cNvSpPr txBox="1">
            <a:spLocks noChangeArrowheads="1"/>
          </p:cNvSpPr>
          <p:nvPr/>
        </p:nvSpPr>
        <p:spPr bwMode="auto">
          <a:xfrm>
            <a:off x="4446588" y="5132388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S1</a:t>
            </a:r>
          </a:p>
        </p:txBody>
      </p:sp>
      <p:sp>
        <p:nvSpPr>
          <p:cNvPr id="18536" name="Text Box 391"/>
          <p:cNvSpPr txBox="1">
            <a:spLocks noChangeArrowheads="1"/>
          </p:cNvSpPr>
          <p:nvPr/>
        </p:nvSpPr>
        <p:spPr bwMode="auto">
          <a:xfrm>
            <a:off x="4448175" y="5389563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S2</a:t>
            </a:r>
          </a:p>
        </p:txBody>
      </p:sp>
      <p:sp>
        <p:nvSpPr>
          <p:cNvPr id="18537" name="Text Box 394"/>
          <p:cNvSpPr txBox="1">
            <a:spLocks noChangeArrowheads="1"/>
          </p:cNvSpPr>
          <p:nvPr/>
        </p:nvSpPr>
        <p:spPr bwMode="auto">
          <a:xfrm>
            <a:off x="4445000" y="5599113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S3</a:t>
            </a:r>
          </a:p>
        </p:txBody>
      </p:sp>
      <p:sp>
        <p:nvSpPr>
          <p:cNvPr id="18538" name="Text Box 398"/>
          <p:cNvSpPr txBox="1">
            <a:spLocks noChangeArrowheads="1"/>
          </p:cNvSpPr>
          <p:nvPr/>
        </p:nvSpPr>
        <p:spPr bwMode="auto">
          <a:xfrm>
            <a:off x="4443413" y="5765800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S4</a:t>
            </a:r>
          </a:p>
        </p:txBody>
      </p:sp>
      <p:sp>
        <p:nvSpPr>
          <p:cNvPr id="18539" name="Text Box 402"/>
          <p:cNvSpPr txBox="1">
            <a:spLocks noChangeArrowheads="1"/>
          </p:cNvSpPr>
          <p:nvPr/>
        </p:nvSpPr>
        <p:spPr bwMode="auto">
          <a:xfrm>
            <a:off x="4440238" y="5875338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S5</a:t>
            </a:r>
          </a:p>
        </p:txBody>
      </p:sp>
      <p:sp>
        <p:nvSpPr>
          <p:cNvPr id="18540" name="Text Box 151"/>
          <p:cNvSpPr txBox="1">
            <a:spLocks noChangeArrowheads="1"/>
          </p:cNvSpPr>
          <p:nvPr/>
        </p:nvSpPr>
        <p:spPr bwMode="auto">
          <a:xfrm>
            <a:off x="5765800" y="6032500"/>
            <a:ext cx="1476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Coccygeal nerves (1 pair)</a:t>
            </a:r>
          </a:p>
        </p:txBody>
      </p:sp>
      <p:sp>
        <p:nvSpPr>
          <p:cNvPr id="18541" name="Text Box 380"/>
          <p:cNvSpPr txBox="1">
            <a:spLocks noChangeArrowheads="1"/>
          </p:cNvSpPr>
          <p:nvPr/>
        </p:nvSpPr>
        <p:spPr bwMode="auto">
          <a:xfrm>
            <a:off x="4446588" y="43576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L3</a:t>
            </a:r>
          </a:p>
        </p:txBody>
      </p:sp>
      <p:sp>
        <p:nvSpPr>
          <p:cNvPr id="18542" name="Text Box 389"/>
          <p:cNvSpPr txBox="1">
            <a:spLocks noChangeArrowheads="1"/>
          </p:cNvSpPr>
          <p:nvPr/>
        </p:nvSpPr>
        <p:spPr bwMode="auto">
          <a:xfrm>
            <a:off x="4451350" y="5138738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S1</a:t>
            </a:r>
          </a:p>
        </p:txBody>
      </p:sp>
      <p:sp>
        <p:nvSpPr>
          <p:cNvPr id="18543" name="Text Box 307"/>
          <p:cNvSpPr txBox="1">
            <a:spLocks noChangeArrowheads="1"/>
          </p:cNvSpPr>
          <p:nvPr/>
        </p:nvSpPr>
        <p:spPr bwMode="auto">
          <a:xfrm>
            <a:off x="4441825" y="490538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C1</a:t>
            </a:r>
          </a:p>
        </p:txBody>
      </p:sp>
      <p:sp>
        <p:nvSpPr>
          <p:cNvPr id="18544" name="Text Box 311"/>
          <p:cNvSpPr txBox="1">
            <a:spLocks noChangeArrowheads="1"/>
          </p:cNvSpPr>
          <p:nvPr/>
        </p:nvSpPr>
        <p:spPr bwMode="auto">
          <a:xfrm>
            <a:off x="4445000" y="614363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C2</a:t>
            </a:r>
          </a:p>
        </p:txBody>
      </p:sp>
      <p:sp>
        <p:nvSpPr>
          <p:cNvPr id="18545" name="Text Box 318"/>
          <p:cNvSpPr txBox="1">
            <a:spLocks noChangeArrowheads="1"/>
          </p:cNvSpPr>
          <p:nvPr/>
        </p:nvSpPr>
        <p:spPr bwMode="auto">
          <a:xfrm>
            <a:off x="4443413" y="760413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C3</a:t>
            </a:r>
          </a:p>
        </p:txBody>
      </p:sp>
      <p:sp>
        <p:nvSpPr>
          <p:cNvPr id="18546" name="Text Box 321"/>
          <p:cNvSpPr txBox="1">
            <a:spLocks noChangeArrowheads="1"/>
          </p:cNvSpPr>
          <p:nvPr/>
        </p:nvSpPr>
        <p:spPr bwMode="auto">
          <a:xfrm>
            <a:off x="4451350" y="893763"/>
            <a:ext cx="2381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C4</a:t>
            </a:r>
          </a:p>
        </p:txBody>
      </p:sp>
      <p:sp>
        <p:nvSpPr>
          <p:cNvPr id="18547" name="Text Box 327"/>
          <p:cNvSpPr txBox="1">
            <a:spLocks noChangeArrowheads="1"/>
          </p:cNvSpPr>
          <p:nvPr/>
        </p:nvSpPr>
        <p:spPr bwMode="auto">
          <a:xfrm>
            <a:off x="4452938" y="1116013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C6</a:t>
            </a:r>
          </a:p>
        </p:txBody>
      </p:sp>
      <p:sp>
        <p:nvSpPr>
          <p:cNvPr id="18548" name="Text Box 330"/>
          <p:cNvSpPr txBox="1">
            <a:spLocks noChangeArrowheads="1"/>
          </p:cNvSpPr>
          <p:nvPr/>
        </p:nvSpPr>
        <p:spPr bwMode="auto">
          <a:xfrm>
            <a:off x="4457700" y="1209675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C7</a:t>
            </a:r>
          </a:p>
        </p:txBody>
      </p:sp>
      <p:sp>
        <p:nvSpPr>
          <p:cNvPr id="18549" name="Text Box 333"/>
          <p:cNvSpPr txBox="1">
            <a:spLocks noChangeArrowheads="1"/>
          </p:cNvSpPr>
          <p:nvPr/>
        </p:nvSpPr>
        <p:spPr bwMode="auto">
          <a:xfrm>
            <a:off x="4452938" y="1314450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C8</a:t>
            </a:r>
          </a:p>
        </p:txBody>
      </p:sp>
      <p:sp>
        <p:nvSpPr>
          <p:cNvPr id="18550" name="Text Box 324"/>
          <p:cNvSpPr txBox="1">
            <a:spLocks noChangeArrowheads="1"/>
          </p:cNvSpPr>
          <p:nvPr/>
        </p:nvSpPr>
        <p:spPr bwMode="auto">
          <a:xfrm>
            <a:off x="4454525" y="1017588"/>
            <a:ext cx="238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C5</a:t>
            </a:r>
          </a:p>
        </p:txBody>
      </p:sp>
      <p:sp>
        <p:nvSpPr>
          <p:cNvPr id="18551" name="Text Box 341"/>
          <p:cNvSpPr txBox="1">
            <a:spLocks noChangeArrowheads="1"/>
          </p:cNvSpPr>
          <p:nvPr/>
        </p:nvSpPr>
        <p:spPr bwMode="auto">
          <a:xfrm>
            <a:off x="4452938" y="1766888"/>
            <a:ext cx="225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T3</a:t>
            </a:r>
          </a:p>
        </p:txBody>
      </p:sp>
      <p:sp>
        <p:nvSpPr>
          <p:cNvPr id="18552" name="Text Box 338"/>
          <p:cNvSpPr txBox="1">
            <a:spLocks noChangeArrowheads="1"/>
          </p:cNvSpPr>
          <p:nvPr/>
        </p:nvSpPr>
        <p:spPr bwMode="auto">
          <a:xfrm>
            <a:off x="4452938" y="1592263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T2</a:t>
            </a:r>
          </a:p>
        </p:txBody>
      </p:sp>
      <p:sp>
        <p:nvSpPr>
          <p:cNvPr id="18553" name="Text Box 336"/>
          <p:cNvSpPr txBox="1">
            <a:spLocks noChangeArrowheads="1"/>
          </p:cNvSpPr>
          <p:nvPr/>
        </p:nvSpPr>
        <p:spPr bwMode="auto">
          <a:xfrm>
            <a:off x="4449763" y="1462088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T1</a:t>
            </a:r>
          </a:p>
        </p:txBody>
      </p:sp>
      <p:sp>
        <p:nvSpPr>
          <p:cNvPr id="18554" name="Text Box 344"/>
          <p:cNvSpPr txBox="1">
            <a:spLocks noChangeArrowheads="1"/>
          </p:cNvSpPr>
          <p:nvPr/>
        </p:nvSpPr>
        <p:spPr bwMode="auto">
          <a:xfrm>
            <a:off x="4457700" y="1971675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T4</a:t>
            </a:r>
          </a:p>
        </p:txBody>
      </p:sp>
      <p:sp>
        <p:nvSpPr>
          <p:cNvPr id="18555" name="Text Box 347"/>
          <p:cNvSpPr txBox="1">
            <a:spLocks noChangeArrowheads="1"/>
          </p:cNvSpPr>
          <p:nvPr/>
        </p:nvSpPr>
        <p:spPr bwMode="auto">
          <a:xfrm>
            <a:off x="4452938" y="2149475"/>
            <a:ext cx="2254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T5</a:t>
            </a:r>
          </a:p>
        </p:txBody>
      </p:sp>
      <p:sp>
        <p:nvSpPr>
          <p:cNvPr id="18556" name="Text Box 350"/>
          <p:cNvSpPr txBox="1">
            <a:spLocks noChangeArrowheads="1"/>
          </p:cNvSpPr>
          <p:nvPr/>
        </p:nvSpPr>
        <p:spPr bwMode="auto">
          <a:xfrm>
            <a:off x="4456113" y="2354263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T6</a:t>
            </a:r>
          </a:p>
        </p:txBody>
      </p:sp>
      <p:sp>
        <p:nvSpPr>
          <p:cNvPr id="18557" name="Text Box 353"/>
          <p:cNvSpPr txBox="1">
            <a:spLocks noChangeArrowheads="1"/>
          </p:cNvSpPr>
          <p:nvPr/>
        </p:nvSpPr>
        <p:spPr bwMode="auto">
          <a:xfrm>
            <a:off x="4452938" y="2527300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T7</a:t>
            </a:r>
          </a:p>
        </p:txBody>
      </p:sp>
      <p:sp>
        <p:nvSpPr>
          <p:cNvPr id="18558" name="Text Box 356"/>
          <p:cNvSpPr txBox="1">
            <a:spLocks noChangeArrowheads="1"/>
          </p:cNvSpPr>
          <p:nvPr/>
        </p:nvSpPr>
        <p:spPr bwMode="auto">
          <a:xfrm>
            <a:off x="4448175" y="2717800"/>
            <a:ext cx="2254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T8</a:t>
            </a:r>
          </a:p>
        </p:txBody>
      </p:sp>
      <p:sp>
        <p:nvSpPr>
          <p:cNvPr id="18559" name="Text Box 359"/>
          <p:cNvSpPr txBox="1">
            <a:spLocks noChangeArrowheads="1"/>
          </p:cNvSpPr>
          <p:nvPr/>
        </p:nvSpPr>
        <p:spPr bwMode="auto">
          <a:xfrm>
            <a:off x="4448175" y="2954338"/>
            <a:ext cx="225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T9</a:t>
            </a:r>
          </a:p>
        </p:txBody>
      </p:sp>
      <p:sp>
        <p:nvSpPr>
          <p:cNvPr id="18560" name="Text Box 362"/>
          <p:cNvSpPr txBox="1">
            <a:spLocks noChangeArrowheads="1"/>
          </p:cNvSpPr>
          <p:nvPr/>
        </p:nvSpPr>
        <p:spPr bwMode="auto">
          <a:xfrm>
            <a:off x="4448175" y="3171825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T10</a:t>
            </a:r>
          </a:p>
        </p:txBody>
      </p:sp>
      <p:sp>
        <p:nvSpPr>
          <p:cNvPr id="18561" name="Text Box 368"/>
          <p:cNvSpPr txBox="1">
            <a:spLocks noChangeArrowheads="1"/>
          </p:cNvSpPr>
          <p:nvPr/>
        </p:nvSpPr>
        <p:spPr bwMode="auto">
          <a:xfrm>
            <a:off x="4449763" y="3409950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T11</a:t>
            </a:r>
          </a:p>
        </p:txBody>
      </p:sp>
      <p:sp>
        <p:nvSpPr>
          <p:cNvPr id="18562" name="Text Box 371"/>
          <p:cNvSpPr txBox="1">
            <a:spLocks noChangeArrowheads="1"/>
          </p:cNvSpPr>
          <p:nvPr/>
        </p:nvSpPr>
        <p:spPr bwMode="auto">
          <a:xfrm>
            <a:off x="4451350" y="3624263"/>
            <a:ext cx="28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T12</a:t>
            </a:r>
          </a:p>
        </p:txBody>
      </p:sp>
      <p:sp>
        <p:nvSpPr>
          <p:cNvPr id="18563" name="Text Box 374"/>
          <p:cNvSpPr txBox="1">
            <a:spLocks noChangeArrowheads="1"/>
          </p:cNvSpPr>
          <p:nvPr/>
        </p:nvSpPr>
        <p:spPr bwMode="auto">
          <a:xfrm>
            <a:off x="4440238" y="3836988"/>
            <a:ext cx="225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L1</a:t>
            </a:r>
          </a:p>
        </p:txBody>
      </p:sp>
      <p:sp>
        <p:nvSpPr>
          <p:cNvPr id="18564" name="Text Box 377"/>
          <p:cNvSpPr txBox="1">
            <a:spLocks noChangeArrowheads="1"/>
          </p:cNvSpPr>
          <p:nvPr/>
        </p:nvSpPr>
        <p:spPr bwMode="auto">
          <a:xfrm>
            <a:off x="4449763" y="4089400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L2</a:t>
            </a:r>
          </a:p>
        </p:txBody>
      </p:sp>
      <p:sp>
        <p:nvSpPr>
          <p:cNvPr id="18565" name="Text Box 383"/>
          <p:cNvSpPr txBox="1">
            <a:spLocks noChangeArrowheads="1"/>
          </p:cNvSpPr>
          <p:nvPr/>
        </p:nvSpPr>
        <p:spPr bwMode="auto">
          <a:xfrm>
            <a:off x="4449763" y="4657725"/>
            <a:ext cx="2254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L4</a:t>
            </a:r>
          </a:p>
        </p:txBody>
      </p:sp>
      <p:sp>
        <p:nvSpPr>
          <p:cNvPr id="18566" name="Text Box 386"/>
          <p:cNvSpPr txBox="1">
            <a:spLocks noChangeArrowheads="1"/>
          </p:cNvSpPr>
          <p:nvPr/>
        </p:nvSpPr>
        <p:spPr bwMode="auto">
          <a:xfrm>
            <a:off x="4445000" y="4859338"/>
            <a:ext cx="225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L5</a:t>
            </a:r>
          </a:p>
        </p:txBody>
      </p:sp>
      <p:sp>
        <p:nvSpPr>
          <p:cNvPr id="18567" name="Text Box 392"/>
          <p:cNvSpPr txBox="1">
            <a:spLocks noChangeArrowheads="1"/>
          </p:cNvSpPr>
          <p:nvPr/>
        </p:nvSpPr>
        <p:spPr bwMode="auto">
          <a:xfrm>
            <a:off x="4457700" y="5391150"/>
            <a:ext cx="2317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S2</a:t>
            </a:r>
          </a:p>
        </p:txBody>
      </p:sp>
      <p:sp>
        <p:nvSpPr>
          <p:cNvPr id="18568" name="Text Box 396"/>
          <p:cNvSpPr txBox="1">
            <a:spLocks noChangeArrowheads="1"/>
          </p:cNvSpPr>
          <p:nvPr/>
        </p:nvSpPr>
        <p:spPr bwMode="auto">
          <a:xfrm>
            <a:off x="4456113" y="5599113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S3</a:t>
            </a:r>
          </a:p>
        </p:txBody>
      </p:sp>
      <p:sp>
        <p:nvSpPr>
          <p:cNvPr id="18569" name="Text Box 399"/>
          <p:cNvSpPr txBox="1">
            <a:spLocks noChangeArrowheads="1"/>
          </p:cNvSpPr>
          <p:nvPr/>
        </p:nvSpPr>
        <p:spPr bwMode="auto">
          <a:xfrm>
            <a:off x="4452938" y="5768975"/>
            <a:ext cx="231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S4</a:t>
            </a:r>
          </a:p>
        </p:txBody>
      </p:sp>
      <p:sp>
        <p:nvSpPr>
          <p:cNvPr id="18570" name="Text Box 403"/>
          <p:cNvSpPr txBox="1">
            <a:spLocks noChangeArrowheads="1"/>
          </p:cNvSpPr>
          <p:nvPr/>
        </p:nvSpPr>
        <p:spPr bwMode="auto">
          <a:xfrm>
            <a:off x="4446588" y="5880100"/>
            <a:ext cx="2317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S5</a:t>
            </a:r>
          </a:p>
        </p:txBody>
      </p:sp>
      <p:sp>
        <p:nvSpPr>
          <p:cNvPr id="18571" name="Line 39"/>
          <p:cNvSpPr>
            <a:spLocks noChangeShapeType="1"/>
          </p:cNvSpPr>
          <p:nvPr/>
        </p:nvSpPr>
        <p:spPr bwMode="auto">
          <a:xfrm>
            <a:off x="4302125" y="6111875"/>
            <a:ext cx="1408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2" name="Freeform 49"/>
          <p:cNvSpPr>
            <a:spLocks/>
          </p:cNvSpPr>
          <p:nvPr/>
        </p:nvSpPr>
        <p:spPr bwMode="auto">
          <a:xfrm>
            <a:off x="4483100" y="5124450"/>
            <a:ext cx="153988" cy="887413"/>
          </a:xfrm>
          <a:custGeom>
            <a:avLst/>
            <a:gdLst>
              <a:gd name="T0" fmla="*/ 0 w 106"/>
              <a:gd name="T1" fmla="*/ 0 h 598"/>
              <a:gd name="T2" fmla="*/ 2147483647 w 106"/>
              <a:gd name="T3" fmla="*/ 0 h 598"/>
              <a:gd name="T4" fmla="*/ 2147483647 w 106"/>
              <a:gd name="T5" fmla="*/ 2147483647 h 598"/>
              <a:gd name="T6" fmla="*/ 2147483647 w 106"/>
              <a:gd name="T7" fmla="*/ 2147483647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598"/>
              <a:gd name="T14" fmla="*/ 106 w 106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598">
                <a:moveTo>
                  <a:pt x="0" y="0"/>
                </a:moveTo>
                <a:lnTo>
                  <a:pt x="106" y="0"/>
                </a:lnTo>
                <a:lnTo>
                  <a:pt x="106" y="598"/>
                </a:lnTo>
                <a:lnTo>
                  <a:pt x="4" y="5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Line 63"/>
          <p:cNvSpPr>
            <a:spLocks noChangeShapeType="1"/>
          </p:cNvSpPr>
          <p:nvPr/>
        </p:nvSpPr>
        <p:spPr bwMode="auto">
          <a:xfrm>
            <a:off x="4637088" y="5564188"/>
            <a:ext cx="1076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13.11</a:t>
            </a:r>
          </a:p>
        </p:txBody>
      </p:sp>
      <p:pic>
        <p:nvPicPr>
          <p:cNvPr id="19459" name="Picture 4" descr="sal03717_1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27075"/>
            <a:ext cx="587851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Freeform 8"/>
          <p:cNvSpPr>
            <a:spLocks/>
          </p:cNvSpPr>
          <p:nvPr/>
        </p:nvSpPr>
        <p:spPr bwMode="auto">
          <a:xfrm>
            <a:off x="1851025" y="2625725"/>
            <a:ext cx="1927225" cy="820738"/>
          </a:xfrm>
          <a:custGeom>
            <a:avLst/>
            <a:gdLst>
              <a:gd name="T0" fmla="*/ 0 w 1170"/>
              <a:gd name="T1" fmla="*/ 0 h 498"/>
              <a:gd name="T2" fmla="*/ 2147483647 w 1170"/>
              <a:gd name="T3" fmla="*/ 0 h 498"/>
              <a:gd name="T4" fmla="*/ 2147483647 w 1170"/>
              <a:gd name="T5" fmla="*/ 2147483647 h 498"/>
              <a:gd name="T6" fmla="*/ 0 60000 65536"/>
              <a:gd name="T7" fmla="*/ 0 60000 65536"/>
              <a:gd name="T8" fmla="*/ 0 60000 65536"/>
              <a:gd name="T9" fmla="*/ 0 w 1170"/>
              <a:gd name="T10" fmla="*/ 0 h 498"/>
              <a:gd name="T11" fmla="*/ 1170 w 1170"/>
              <a:gd name="T12" fmla="*/ 498 h 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498">
                <a:moveTo>
                  <a:pt x="0" y="0"/>
                </a:moveTo>
                <a:lnTo>
                  <a:pt x="636" y="0"/>
                </a:lnTo>
                <a:lnTo>
                  <a:pt x="1170" y="49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2460625" y="3590925"/>
            <a:ext cx="876300" cy="95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2011363" y="2892425"/>
            <a:ext cx="71278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1936750" y="3860800"/>
            <a:ext cx="53340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12"/>
          <p:cNvSpPr>
            <a:spLocks/>
          </p:cNvSpPr>
          <p:nvPr/>
        </p:nvSpPr>
        <p:spPr bwMode="auto">
          <a:xfrm>
            <a:off x="1800225" y="3662363"/>
            <a:ext cx="1916113" cy="676275"/>
          </a:xfrm>
          <a:custGeom>
            <a:avLst/>
            <a:gdLst>
              <a:gd name="T0" fmla="*/ 0 w 1162"/>
              <a:gd name="T1" fmla="*/ 2147483647 h 410"/>
              <a:gd name="T2" fmla="*/ 0 w 1162"/>
              <a:gd name="T3" fmla="*/ 2147483647 h 410"/>
              <a:gd name="T4" fmla="*/ 2147483647 w 1162"/>
              <a:gd name="T5" fmla="*/ 2147483647 h 410"/>
              <a:gd name="T6" fmla="*/ 2147483647 w 1162"/>
              <a:gd name="T7" fmla="*/ 0 h 410"/>
              <a:gd name="T8" fmla="*/ 0 60000 65536"/>
              <a:gd name="T9" fmla="*/ 0 60000 65536"/>
              <a:gd name="T10" fmla="*/ 0 60000 65536"/>
              <a:gd name="T11" fmla="*/ 0 60000 65536"/>
              <a:gd name="T12" fmla="*/ 0 w 1162"/>
              <a:gd name="T13" fmla="*/ 0 h 410"/>
              <a:gd name="T14" fmla="*/ 1162 w 1162"/>
              <a:gd name="T15" fmla="*/ 410 h 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2" h="410">
                <a:moveTo>
                  <a:pt x="0" y="410"/>
                </a:moveTo>
                <a:lnTo>
                  <a:pt x="0" y="410"/>
                </a:lnTo>
                <a:lnTo>
                  <a:pt x="666" y="410"/>
                </a:lnTo>
                <a:lnTo>
                  <a:pt x="116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1925638" y="4741863"/>
            <a:ext cx="184943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4"/>
          <p:cNvSpPr>
            <a:spLocks/>
          </p:cNvSpPr>
          <p:nvPr/>
        </p:nvSpPr>
        <p:spPr bwMode="auto">
          <a:xfrm>
            <a:off x="4292600" y="1382713"/>
            <a:ext cx="2386013" cy="692150"/>
          </a:xfrm>
          <a:custGeom>
            <a:avLst/>
            <a:gdLst>
              <a:gd name="T0" fmla="*/ 2147483647 w 1448"/>
              <a:gd name="T1" fmla="*/ 2147483647 h 420"/>
              <a:gd name="T2" fmla="*/ 2147483647 w 1448"/>
              <a:gd name="T3" fmla="*/ 2147483647 h 420"/>
              <a:gd name="T4" fmla="*/ 0 w 1448"/>
              <a:gd name="T5" fmla="*/ 0 h 420"/>
              <a:gd name="T6" fmla="*/ 0 60000 65536"/>
              <a:gd name="T7" fmla="*/ 0 60000 65536"/>
              <a:gd name="T8" fmla="*/ 0 60000 65536"/>
              <a:gd name="T9" fmla="*/ 0 w 1448"/>
              <a:gd name="T10" fmla="*/ 0 h 420"/>
              <a:gd name="T11" fmla="*/ 1448 w 1448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8" h="420">
                <a:moveTo>
                  <a:pt x="1448" y="418"/>
                </a:moveTo>
                <a:lnTo>
                  <a:pt x="1194" y="42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5"/>
          <p:cNvSpPr>
            <a:spLocks/>
          </p:cNvSpPr>
          <p:nvPr/>
        </p:nvSpPr>
        <p:spPr bwMode="auto">
          <a:xfrm>
            <a:off x="3656013" y="2151063"/>
            <a:ext cx="3022600" cy="290512"/>
          </a:xfrm>
          <a:custGeom>
            <a:avLst/>
            <a:gdLst>
              <a:gd name="T0" fmla="*/ 0 w 1834"/>
              <a:gd name="T1" fmla="*/ 2147483647 h 176"/>
              <a:gd name="T2" fmla="*/ 2147483647 w 1834"/>
              <a:gd name="T3" fmla="*/ 2147483647 h 176"/>
              <a:gd name="T4" fmla="*/ 2147483647 w 1834"/>
              <a:gd name="T5" fmla="*/ 2147483647 h 176"/>
              <a:gd name="T6" fmla="*/ 2147483647 w 1834"/>
              <a:gd name="T7" fmla="*/ 0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834"/>
              <a:gd name="T13" fmla="*/ 0 h 176"/>
              <a:gd name="T14" fmla="*/ 1834 w 1834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4" h="176">
                <a:moveTo>
                  <a:pt x="0" y="174"/>
                </a:moveTo>
                <a:lnTo>
                  <a:pt x="1834" y="174"/>
                </a:lnTo>
                <a:lnTo>
                  <a:pt x="1580" y="176"/>
                </a:lnTo>
                <a:lnTo>
                  <a:pt x="78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6"/>
          <p:cNvSpPr>
            <a:spLocks/>
          </p:cNvSpPr>
          <p:nvPr/>
        </p:nvSpPr>
        <p:spPr bwMode="auto">
          <a:xfrm>
            <a:off x="4589463" y="2790825"/>
            <a:ext cx="2089150" cy="631825"/>
          </a:xfrm>
          <a:custGeom>
            <a:avLst/>
            <a:gdLst>
              <a:gd name="T0" fmla="*/ 2147483647 w 1268"/>
              <a:gd name="T1" fmla="*/ 0 h 384"/>
              <a:gd name="T2" fmla="*/ 2147483647 w 1268"/>
              <a:gd name="T3" fmla="*/ 0 h 384"/>
              <a:gd name="T4" fmla="*/ 0 w 1268"/>
              <a:gd name="T5" fmla="*/ 2147483647 h 384"/>
              <a:gd name="T6" fmla="*/ 0 60000 65536"/>
              <a:gd name="T7" fmla="*/ 0 60000 65536"/>
              <a:gd name="T8" fmla="*/ 0 60000 65536"/>
              <a:gd name="T9" fmla="*/ 0 w 1268"/>
              <a:gd name="T10" fmla="*/ 0 h 384"/>
              <a:gd name="T11" fmla="*/ 1268 w 12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8" h="384">
                <a:moveTo>
                  <a:pt x="1268" y="0"/>
                </a:moveTo>
                <a:lnTo>
                  <a:pt x="1018" y="0"/>
                </a:lnTo>
                <a:lnTo>
                  <a:pt x="0" y="38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>
            <a:off x="6121400" y="3152775"/>
            <a:ext cx="55721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18"/>
          <p:cNvSpPr>
            <a:spLocks/>
          </p:cNvSpPr>
          <p:nvPr/>
        </p:nvSpPr>
        <p:spPr bwMode="auto">
          <a:xfrm>
            <a:off x="5607050" y="3544888"/>
            <a:ext cx="1071563" cy="115887"/>
          </a:xfrm>
          <a:custGeom>
            <a:avLst/>
            <a:gdLst>
              <a:gd name="T0" fmla="*/ 2147483647 w 650"/>
              <a:gd name="T1" fmla="*/ 0 h 70"/>
              <a:gd name="T2" fmla="*/ 2147483647 w 650"/>
              <a:gd name="T3" fmla="*/ 0 h 70"/>
              <a:gd name="T4" fmla="*/ 0 w 650"/>
              <a:gd name="T5" fmla="*/ 2147483647 h 70"/>
              <a:gd name="T6" fmla="*/ 0 60000 65536"/>
              <a:gd name="T7" fmla="*/ 0 60000 65536"/>
              <a:gd name="T8" fmla="*/ 0 60000 65536"/>
              <a:gd name="T9" fmla="*/ 0 w 650"/>
              <a:gd name="T10" fmla="*/ 0 h 70"/>
              <a:gd name="T11" fmla="*/ 650 w 65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70">
                <a:moveTo>
                  <a:pt x="650" y="0"/>
                </a:moveTo>
                <a:lnTo>
                  <a:pt x="398" y="0"/>
                </a:lnTo>
                <a:lnTo>
                  <a:pt x="0" y="7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 flipH="1">
            <a:off x="5673725" y="3802063"/>
            <a:ext cx="100488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 flipH="1" flipV="1">
            <a:off x="5911850" y="4037013"/>
            <a:ext cx="360363" cy="1905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>
            <a:off x="5853113" y="4230688"/>
            <a:ext cx="83343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 flipH="1">
            <a:off x="5845175" y="4592638"/>
            <a:ext cx="8334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54"/>
          <p:cNvSpPr txBox="1">
            <a:spLocks noChangeArrowheads="1"/>
          </p:cNvSpPr>
          <p:nvPr/>
        </p:nvSpPr>
        <p:spPr bwMode="auto">
          <a:xfrm>
            <a:off x="3997325" y="965200"/>
            <a:ext cx="760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Posterior</a:t>
            </a:r>
          </a:p>
        </p:txBody>
      </p:sp>
      <p:sp>
        <p:nvSpPr>
          <p:cNvPr id="19476" name="Text Box 155"/>
          <p:cNvSpPr txBox="1">
            <a:spLocks noChangeArrowheads="1"/>
          </p:cNvSpPr>
          <p:nvPr/>
        </p:nvSpPr>
        <p:spPr bwMode="auto">
          <a:xfrm>
            <a:off x="749300" y="2516188"/>
            <a:ext cx="1100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Posterior root</a:t>
            </a:r>
          </a:p>
        </p:txBody>
      </p:sp>
      <p:sp>
        <p:nvSpPr>
          <p:cNvPr id="19477" name="Text Box 156"/>
          <p:cNvSpPr txBox="1">
            <a:spLocks noChangeArrowheads="1"/>
          </p:cNvSpPr>
          <p:nvPr/>
        </p:nvSpPr>
        <p:spPr bwMode="auto">
          <a:xfrm>
            <a:off x="741363" y="2789238"/>
            <a:ext cx="12588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Posterior ramus</a:t>
            </a:r>
          </a:p>
        </p:txBody>
      </p:sp>
      <p:sp>
        <p:nvSpPr>
          <p:cNvPr id="19478" name="Text Box 157"/>
          <p:cNvSpPr txBox="1">
            <a:spLocks noChangeArrowheads="1"/>
          </p:cNvSpPr>
          <p:nvPr/>
        </p:nvSpPr>
        <p:spPr bwMode="auto">
          <a:xfrm>
            <a:off x="742950" y="3487738"/>
            <a:ext cx="1781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Posterior root ganglion</a:t>
            </a:r>
          </a:p>
        </p:txBody>
      </p:sp>
      <p:sp>
        <p:nvSpPr>
          <p:cNvPr id="19479" name="Text Box 158"/>
          <p:cNvSpPr txBox="1">
            <a:spLocks noChangeArrowheads="1"/>
          </p:cNvSpPr>
          <p:nvPr/>
        </p:nvSpPr>
        <p:spPr bwMode="auto">
          <a:xfrm>
            <a:off x="757238" y="3748088"/>
            <a:ext cx="11826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Anterior ramus</a:t>
            </a:r>
          </a:p>
        </p:txBody>
      </p:sp>
      <p:sp>
        <p:nvSpPr>
          <p:cNvPr id="19480" name="Text Box 159"/>
          <p:cNvSpPr txBox="1">
            <a:spLocks noChangeArrowheads="1"/>
          </p:cNvSpPr>
          <p:nvPr/>
        </p:nvSpPr>
        <p:spPr bwMode="auto">
          <a:xfrm>
            <a:off x="749300" y="4197350"/>
            <a:ext cx="1023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Anterior root</a:t>
            </a:r>
          </a:p>
        </p:txBody>
      </p:sp>
      <p:sp>
        <p:nvSpPr>
          <p:cNvPr id="19481" name="Text Box 160"/>
          <p:cNvSpPr txBox="1">
            <a:spLocks noChangeArrowheads="1"/>
          </p:cNvSpPr>
          <p:nvPr/>
        </p:nvSpPr>
        <p:spPr bwMode="auto">
          <a:xfrm>
            <a:off x="757238" y="4633913"/>
            <a:ext cx="1158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Vertebral body</a:t>
            </a:r>
          </a:p>
        </p:txBody>
      </p:sp>
      <p:sp>
        <p:nvSpPr>
          <p:cNvPr id="19482" name="Text Box 161"/>
          <p:cNvSpPr txBox="1">
            <a:spLocks noChangeArrowheads="1"/>
          </p:cNvSpPr>
          <p:nvPr/>
        </p:nvSpPr>
        <p:spPr bwMode="auto">
          <a:xfrm>
            <a:off x="4037013" y="5778500"/>
            <a:ext cx="684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Anterior</a:t>
            </a:r>
          </a:p>
        </p:txBody>
      </p:sp>
      <p:sp>
        <p:nvSpPr>
          <p:cNvPr id="19483" name="Text Box 162"/>
          <p:cNvSpPr txBox="1">
            <a:spLocks noChangeArrowheads="1"/>
          </p:cNvSpPr>
          <p:nvPr/>
        </p:nvSpPr>
        <p:spPr bwMode="auto">
          <a:xfrm>
            <a:off x="6721475" y="1963738"/>
            <a:ext cx="132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Spinous process</a:t>
            </a:r>
          </a:p>
          <a:p>
            <a:pPr eaLnBrk="1" hangingPunct="1"/>
            <a:r>
              <a:rPr lang="en-US" altLang="en-US" sz="1200" b="1"/>
              <a:t>of vertebra</a:t>
            </a:r>
          </a:p>
        </p:txBody>
      </p:sp>
      <p:sp>
        <p:nvSpPr>
          <p:cNvPr id="19484" name="Text Box 163"/>
          <p:cNvSpPr txBox="1">
            <a:spLocks noChangeArrowheads="1"/>
          </p:cNvSpPr>
          <p:nvPr/>
        </p:nvSpPr>
        <p:spPr bwMode="auto">
          <a:xfrm>
            <a:off x="6713538" y="2349500"/>
            <a:ext cx="16906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Deep muscles of back</a:t>
            </a:r>
          </a:p>
        </p:txBody>
      </p:sp>
      <p:sp>
        <p:nvSpPr>
          <p:cNvPr id="19485" name="Text Box 164"/>
          <p:cNvSpPr txBox="1">
            <a:spLocks noChangeArrowheads="1"/>
          </p:cNvSpPr>
          <p:nvPr/>
        </p:nvSpPr>
        <p:spPr bwMode="auto">
          <a:xfrm>
            <a:off x="6713538" y="270510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Spinal cord</a:t>
            </a:r>
          </a:p>
        </p:txBody>
      </p:sp>
      <p:sp>
        <p:nvSpPr>
          <p:cNvPr id="19486" name="Text Box 165"/>
          <p:cNvSpPr txBox="1">
            <a:spLocks noChangeArrowheads="1"/>
          </p:cNvSpPr>
          <p:nvPr/>
        </p:nvSpPr>
        <p:spPr bwMode="auto">
          <a:xfrm>
            <a:off x="6713538" y="3051175"/>
            <a:ext cx="1527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Transverse process</a:t>
            </a:r>
          </a:p>
          <a:p>
            <a:pPr eaLnBrk="1" hangingPunct="1"/>
            <a:r>
              <a:rPr lang="en-US" altLang="en-US" sz="1200" b="1"/>
              <a:t>of vertebra</a:t>
            </a:r>
          </a:p>
        </p:txBody>
      </p:sp>
      <p:sp>
        <p:nvSpPr>
          <p:cNvPr id="19487" name="Text Box 166"/>
          <p:cNvSpPr txBox="1">
            <a:spLocks noChangeArrowheads="1"/>
          </p:cNvSpPr>
          <p:nvPr/>
        </p:nvSpPr>
        <p:spPr bwMode="auto">
          <a:xfrm>
            <a:off x="6713538" y="3455988"/>
            <a:ext cx="9985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Spinal nerve</a:t>
            </a:r>
          </a:p>
        </p:txBody>
      </p:sp>
      <p:sp>
        <p:nvSpPr>
          <p:cNvPr id="19488" name="Text Box 167"/>
          <p:cNvSpPr txBox="1">
            <a:spLocks noChangeArrowheads="1"/>
          </p:cNvSpPr>
          <p:nvPr/>
        </p:nvSpPr>
        <p:spPr bwMode="auto">
          <a:xfrm>
            <a:off x="6713538" y="3706813"/>
            <a:ext cx="138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Meningeal branch</a:t>
            </a:r>
          </a:p>
        </p:txBody>
      </p:sp>
      <p:sp>
        <p:nvSpPr>
          <p:cNvPr id="19489" name="Text Box 168"/>
          <p:cNvSpPr txBox="1">
            <a:spLocks noChangeArrowheads="1"/>
          </p:cNvSpPr>
          <p:nvPr/>
        </p:nvSpPr>
        <p:spPr bwMode="auto">
          <a:xfrm>
            <a:off x="6713538" y="4141788"/>
            <a:ext cx="1608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Communicating rami</a:t>
            </a:r>
          </a:p>
        </p:txBody>
      </p:sp>
      <p:sp>
        <p:nvSpPr>
          <p:cNvPr id="19490" name="Text Box 169"/>
          <p:cNvSpPr txBox="1">
            <a:spLocks noChangeArrowheads="1"/>
          </p:cNvSpPr>
          <p:nvPr/>
        </p:nvSpPr>
        <p:spPr bwMode="auto">
          <a:xfrm>
            <a:off x="6713538" y="4497388"/>
            <a:ext cx="16779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Sympathetic ganglion</a:t>
            </a:r>
          </a:p>
        </p:txBody>
      </p:sp>
      <p:sp>
        <p:nvSpPr>
          <p:cNvPr id="19491" name="Freeform 23"/>
          <p:cNvSpPr>
            <a:spLocks/>
          </p:cNvSpPr>
          <p:nvPr/>
        </p:nvSpPr>
        <p:spPr bwMode="auto">
          <a:xfrm>
            <a:off x="1843088" y="2624138"/>
            <a:ext cx="1925637" cy="820737"/>
          </a:xfrm>
          <a:custGeom>
            <a:avLst/>
            <a:gdLst>
              <a:gd name="T0" fmla="*/ 0 w 1168"/>
              <a:gd name="T1" fmla="*/ 0 h 498"/>
              <a:gd name="T2" fmla="*/ 2147483647 w 1168"/>
              <a:gd name="T3" fmla="*/ 0 h 498"/>
              <a:gd name="T4" fmla="*/ 2147483647 w 1168"/>
              <a:gd name="T5" fmla="*/ 0 h 498"/>
              <a:gd name="T6" fmla="*/ 2147483647 w 1168"/>
              <a:gd name="T7" fmla="*/ 2147483647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1168"/>
              <a:gd name="T13" fmla="*/ 0 h 498"/>
              <a:gd name="T14" fmla="*/ 1168 w 1168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8" h="498">
                <a:moveTo>
                  <a:pt x="0" y="0"/>
                </a:moveTo>
                <a:lnTo>
                  <a:pt x="634" y="0"/>
                </a:lnTo>
                <a:lnTo>
                  <a:pt x="1168" y="4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Line 24"/>
          <p:cNvSpPr>
            <a:spLocks noChangeShapeType="1"/>
          </p:cNvSpPr>
          <p:nvPr/>
        </p:nvSpPr>
        <p:spPr bwMode="auto">
          <a:xfrm>
            <a:off x="2484438" y="3598863"/>
            <a:ext cx="835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Line 25"/>
          <p:cNvSpPr>
            <a:spLocks noChangeShapeType="1"/>
          </p:cNvSpPr>
          <p:nvPr/>
        </p:nvSpPr>
        <p:spPr bwMode="auto">
          <a:xfrm>
            <a:off x="2001838" y="2890838"/>
            <a:ext cx="712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Line 26"/>
          <p:cNvSpPr>
            <a:spLocks noChangeShapeType="1"/>
          </p:cNvSpPr>
          <p:nvPr/>
        </p:nvSpPr>
        <p:spPr bwMode="auto">
          <a:xfrm>
            <a:off x="1925638" y="3859213"/>
            <a:ext cx="534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Line 28"/>
          <p:cNvSpPr>
            <a:spLocks noChangeShapeType="1"/>
          </p:cNvSpPr>
          <p:nvPr/>
        </p:nvSpPr>
        <p:spPr bwMode="auto">
          <a:xfrm>
            <a:off x="1916113" y="4740275"/>
            <a:ext cx="1849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30"/>
          <p:cNvSpPr>
            <a:spLocks/>
          </p:cNvSpPr>
          <p:nvPr/>
        </p:nvSpPr>
        <p:spPr bwMode="auto">
          <a:xfrm>
            <a:off x="3646488" y="2152650"/>
            <a:ext cx="3022600" cy="285750"/>
          </a:xfrm>
          <a:custGeom>
            <a:avLst/>
            <a:gdLst>
              <a:gd name="T0" fmla="*/ 0 w 1834"/>
              <a:gd name="T1" fmla="*/ 2147483647 h 174"/>
              <a:gd name="T2" fmla="*/ 2147483647 w 1834"/>
              <a:gd name="T3" fmla="*/ 2147483647 h 174"/>
              <a:gd name="T4" fmla="*/ 2147483647 w 1834"/>
              <a:gd name="T5" fmla="*/ 2147483647 h 174"/>
              <a:gd name="T6" fmla="*/ 2147483647 w 1834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834"/>
              <a:gd name="T13" fmla="*/ 0 h 174"/>
              <a:gd name="T14" fmla="*/ 1834 w 1834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4" h="174">
                <a:moveTo>
                  <a:pt x="0" y="174"/>
                </a:moveTo>
                <a:lnTo>
                  <a:pt x="1834" y="174"/>
                </a:lnTo>
                <a:lnTo>
                  <a:pt x="1582" y="174"/>
                </a:lnTo>
                <a:lnTo>
                  <a:pt x="7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Freeform 31"/>
          <p:cNvSpPr>
            <a:spLocks/>
          </p:cNvSpPr>
          <p:nvPr/>
        </p:nvSpPr>
        <p:spPr bwMode="auto">
          <a:xfrm>
            <a:off x="4579938" y="2789238"/>
            <a:ext cx="2089150" cy="635000"/>
          </a:xfrm>
          <a:custGeom>
            <a:avLst/>
            <a:gdLst>
              <a:gd name="T0" fmla="*/ 2147483647 w 1268"/>
              <a:gd name="T1" fmla="*/ 0 h 386"/>
              <a:gd name="T2" fmla="*/ 2147483647 w 1268"/>
              <a:gd name="T3" fmla="*/ 0 h 386"/>
              <a:gd name="T4" fmla="*/ 0 w 1268"/>
              <a:gd name="T5" fmla="*/ 2147483647 h 386"/>
              <a:gd name="T6" fmla="*/ 0 60000 65536"/>
              <a:gd name="T7" fmla="*/ 0 60000 65536"/>
              <a:gd name="T8" fmla="*/ 0 60000 65536"/>
              <a:gd name="T9" fmla="*/ 0 w 1268"/>
              <a:gd name="T10" fmla="*/ 0 h 386"/>
              <a:gd name="T11" fmla="*/ 1268 w 1268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8" h="386">
                <a:moveTo>
                  <a:pt x="1268" y="0"/>
                </a:moveTo>
                <a:lnTo>
                  <a:pt x="1018" y="0"/>
                </a:lnTo>
                <a:lnTo>
                  <a:pt x="0" y="3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32"/>
          <p:cNvSpPr>
            <a:spLocks noChangeShapeType="1"/>
          </p:cNvSpPr>
          <p:nvPr/>
        </p:nvSpPr>
        <p:spPr bwMode="auto">
          <a:xfrm flipH="1">
            <a:off x="6115050" y="3154363"/>
            <a:ext cx="554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Freeform 33"/>
          <p:cNvSpPr>
            <a:spLocks/>
          </p:cNvSpPr>
          <p:nvPr/>
        </p:nvSpPr>
        <p:spPr bwMode="auto">
          <a:xfrm>
            <a:off x="5597525" y="3543300"/>
            <a:ext cx="1071563" cy="115888"/>
          </a:xfrm>
          <a:custGeom>
            <a:avLst/>
            <a:gdLst>
              <a:gd name="T0" fmla="*/ 2147483647 w 650"/>
              <a:gd name="T1" fmla="*/ 0 h 70"/>
              <a:gd name="T2" fmla="*/ 2147483647 w 650"/>
              <a:gd name="T3" fmla="*/ 0 h 70"/>
              <a:gd name="T4" fmla="*/ 0 w 650"/>
              <a:gd name="T5" fmla="*/ 2147483647 h 70"/>
              <a:gd name="T6" fmla="*/ 0 60000 65536"/>
              <a:gd name="T7" fmla="*/ 0 60000 65536"/>
              <a:gd name="T8" fmla="*/ 0 60000 65536"/>
              <a:gd name="T9" fmla="*/ 0 w 650"/>
              <a:gd name="T10" fmla="*/ 0 h 70"/>
              <a:gd name="T11" fmla="*/ 650 w 65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70">
                <a:moveTo>
                  <a:pt x="650" y="0"/>
                </a:moveTo>
                <a:lnTo>
                  <a:pt x="398" y="0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34"/>
          <p:cNvSpPr>
            <a:spLocks noChangeShapeType="1"/>
          </p:cNvSpPr>
          <p:nvPr/>
        </p:nvSpPr>
        <p:spPr bwMode="auto">
          <a:xfrm flipH="1">
            <a:off x="5667375" y="3800475"/>
            <a:ext cx="1001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Line 37"/>
          <p:cNvSpPr>
            <a:spLocks noChangeShapeType="1"/>
          </p:cNvSpPr>
          <p:nvPr/>
        </p:nvSpPr>
        <p:spPr bwMode="auto">
          <a:xfrm flipH="1">
            <a:off x="5835650" y="4591050"/>
            <a:ext cx="833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Freeform 29"/>
          <p:cNvSpPr>
            <a:spLocks/>
          </p:cNvSpPr>
          <p:nvPr/>
        </p:nvSpPr>
        <p:spPr bwMode="auto">
          <a:xfrm>
            <a:off x="4283075" y="1376363"/>
            <a:ext cx="2386013" cy="688975"/>
          </a:xfrm>
          <a:custGeom>
            <a:avLst/>
            <a:gdLst>
              <a:gd name="T0" fmla="*/ 2147483647 w 1448"/>
              <a:gd name="T1" fmla="*/ 2147483647 h 418"/>
              <a:gd name="T2" fmla="*/ 2147483647 w 1448"/>
              <a:gd name="T3" fmla="*/ 2147483647 h 418"/>
              <a:gd name="T4" fmla="*/ 0 w 1448"/>
              <a:gd name="T5" fmla="*/ 0 h 418"/>
              <a:gd name="T6" fmla="*/ 0 60000 65536"/>
              <a:gd name="T7" fmla="*/ 0 60000 65536"/>
              <a:gd name="T8" fmla="*/ 0 60000 65536"/>
              <a:gd name="T9" fmla="*/ 0 w 1448"/>
              <a:gd name="T10" fmla="*/ 0 h 418"/>
              <a:gd name="T11" fmla="*/ 1448 w 1448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8" h="418">
                <a:moveTo>
                  <a:pt x="1448" y="418"/>
                </a:moveTo>
                <a:lnTo>
                  <a:pt x="1196" y="4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Line 35"/>
          <p:cNvSpPr>
            <a:spLocks noChangeShapeType="1"/>
          </p:cNvSpPr>
          <p:nvPr/>
        </p:nvSpPr>
        <p:spPr bwMode="auto">
          <a:xfrm flipH="1" flipV="1">
            <a:off x="5902325" y="4033838"/>
            <a:ext cx="358775" cy="19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4" name="Line 36"/>
          <p:cNvSpPr>
            <a:spLocks noChangeShapeType="1"/>
          </p:cNvSpPr>
          <p:nvPr/>
        </p:nvSpPr>
        <p:spPr bwMode="auto">
          <a:xfrm>
            <a:off x="5843588" y="4232275"/>
            <a:ext cx="833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Freeform 27"/>
          <p:cNvSpPr>
            <a:spLocks/>
          </p:cNvSpPr>
          <p:nvPr/>
        </p:nvSpPr>
        <p:spPr bwMode="auto">
          <a:xfrm>
            <a:off x="1790700" y="3663950"/>
            <a:ext cx="1919288" cy="671513"/>
          </a:xfrm>
          <a:custGeom>
            <a:avLst/>
            <a:gdLst>
              <a:gd name="T0" fmla="*/ 0 w 1164"/>
              <a:gd name="T1" fmla="*/ 2147483647 h 408"/>
              <a:gd name="T2" fmla="*/ 0 w 1164"/>
              <a:gd name="T3" fmla="*/ 2147483647 h 408"/>
              <a:gd name="T4" fmla="*/ 2147483647 w 1164"/>
              <a:gd name="T5" fmla="*/ 2147483647 h 408"/>
              <a:gd name="T6" fmla="*/ 2147483647 w 1164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164"/>
              <a:gd name="T13" fmla="*/ 0 h 408"/>
              <a:gd name="T14" fmla="*/ 1164 w 1164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4" h="408">
                <a:moveTo>
                  <a:pt x="0" y="408"/>
                </a:moveTo>
                <a:lnTo>
                  <a:pt x="0" y="408"/>
                </a:lnTo>
                <a:lnTo>
                  <a:pt x="666" y="408"/>
                </a:lnTo>
                <a:lnTo>
                  <a:pt x="11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Rectangle 5"/>
          <p:cNvSpPr>
            <a:spLocks noChangeArrowheads="1"/>
          </p:cNvSpPr>
          <p:nvPr/>
        </p:nvSpPr>
        <p:spPr bwMode="auto">
          <a:xfrm>
            <a:off x="701675" y="509588"/>
            <a:ext cx="7740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13.13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01675" y="769938"/>
            <a:ext cx="7740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1508" name="Picture 5" descr="sal03717_1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73163"/>
            <a:ext cx="75072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33"/>
          <p:cNvSpPr txBox="1">
            <a:spLocks noChangeArrowheads="1"/>
          </p:cNvSpPr>
          <p:nvPr/>
        </p:nvSpPr>
        <p:spPr bwMode="auto">
          <a:xfrm>
            <a:off x="506413" y="6027738"/>
            <a:ext cx="1247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(a) Anterolateral view</a:t>
            </a:r>
          </a:p>
        </p:txBody>
      </p:sp>
      <p:sp>
        <p:nvSpPr>
          <p:cNvPr id="21510" name="Text Box 235"/>
          <p:cNvSpPr txBox="1">
            <a:spLocks noChangeArrowheads="1"/>
          </p:cNvSpPr>
          <p:nvPr/>
        </p:nvSpPr>
        <p:spPr bwMode="auto">
          <a:xfrm>
            <a:off x="7643813" y="1158875"/>
            <a:ext cx="968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ramus</a:t>
            </a:r>
          </a:p>
        </p:txBody>
      </p:sp>
      <p:sp>
        <p:nvSpPr>
          <p:cNvPr id="21511" name="Text Box 236"/>
          <p:cNvSpPr txBox="1">
            <a:spLocks noChangeArrowheads="1"/>
          </p:cNvSpPr>
          <p:nvPr/>
        </p:nvSpPr>
        <p:spPr bwMode="auto">
          <a:xfrm>
            <a:off x="7640638" y="1362075"/>
            <a:ext cx="911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Anterior ramus</a:t>
            </a:r>
          </a:p>
        </p:txBody>
      </p:sp>
      <p:sp>
        <p:nvSpPr>
          <p:cNvPr id="21512" name="Text Box 237"/>
          <p:cNvSpPr txBox="1">
            <a:spLocks noChangeArrowheads="1"/>
          </p:cNvSpPr>
          <p:nvPr/>
        </p:nvSpPr>
        <p:spPr bwMode="auto">
          <a:xfrm>
            <a:off x="7632700" y="1573213"/>
            <a:ext cx="955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Communicating</a:t>
            </a:r>
          </a:p>
          <a:p>
            <a:pPr eaLnBrk="1" hangingPunct="1"/>
            <a:r>
              <a:rPr lang="en-US" altLang="en-US" sz="900" b="1"/>
              <a:t>rami</a:t>
            </a:r>
          </a:p>
        </p:txBody>
      </p:sp>
      <p:sp>
        <p:nvSpPr>
          <p:cNvPr id="21513" name="Text Box 238"/>
          <p:cNvSpPr txBox="1">
            <a:spLocks noChangeArrowheads="1"/>
          </p:cNvSpPr>
          <p:nvPr/>
        </p:nvSpPr>
        <p:spPr bwMode="auto">
          <a:xfrm>
            <a:off x="7629525" y="1916113"/>
            <a:ext cx="1006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Intercostal nerve</a:t>
            </a:r>
          </a:p>
        </p:txBody>
      </p:sp>
      <p:sp>
        <p:nvSpPr>
          <p:cNvPr id="21514" name="Text Box 239"/>
          <p:cNvSpPr txBox="1">
            <a:spLocks noChangeArrowheads="1"/>
          </p:cNvSpPr>
          <p:nvPr/>
        </p:nvSpPr>
        <p:spPr bwMode="auto">
          <a:xfrm>
            <a:off x="5749925" y="2779713"/>
            <a:ext cx="8985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Sympathetic</a:t>
            </a:r>
          </a:p>
          <a:p>
            <a:pPr eaLnBrk="1" hangingPunct="1"/>
            <a:r>
              <a:rPr lang="en-US" altLang="en-US" sz="900" b="1"/>
              <a:t>chain ganglion</a:t>
            </a:r>
          </a:p>
        </p:txBody>
      </p:sp>
      <p:sp>
        <p:nvSpPr>
          <p:cNvPr id="21515" name="Text Box 240"/>
          <p:cNvSpPr txBox="1">
            <a:spLocks noChangeArrowheads="1"/>
          </p:cNvSpPr>
          <p:nvPr/>
        </p:nvSpPr>
        <p:spPr bwMode="auto">
          <a:xfrm>
            <a:off x="5726113" y="3881438"/>
            <a:ext cx="923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Thoracic cavity</a:t>
            </a:r>
          </a:p>
        </p:txBody>
      </p:sp>
      <p:sp>
        <p:nvSpPr>
          <p:cNvPr id="21516" name="Text Box 241"/>
          <p:cNvSpPr txBox="1">
            <a:spLocks noChangeArrowheads="1"/>
          </p:cNvSpPr>
          <p:nvPr/>
        </p:nvSpPr>
        <p:spPr bwMode="auto">
          <a:xfrm>
            <a:off x="7608888" y="4616450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Lateral</a:t>
            </a:r>
          </a:p>
          <a:p>
            <a:pPr eaLnBrk="1" hangingPunct="1"/>
            <a:r>
              <a:rPr lang="en-US" altLang="en-US" sz="900" b="1"/>
              <a:t>cutaneous nerve</a:t>
            </a:r>
          </a:p>
        </p:txBody>
      </p:sp>
      <p:sp>
        <p:nvSpPr>
          <p:cNvPr id="21517" name="Text Box 242"/>
          <p:cNvSpPr txBox="1">
            <a:spLocks noChangeArrowheads="1"/>
          </p:cNvSpPr>
          <p:nvPr/>
        </p:nvSpPr>
        <p:spPr bwMode="auto">
          <a:xfrm>
            <a:off x="7608888" y="5024438"/>
            <a:ext cx="669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Intercostal</a:t>
            </a:r>
          </a:p>
          <a:p>
            <a:pPr eaLnBrk="1" hangingPunct="1"/>
            <a:r>
              <a:rPr lang="en-US" altLang="en-US" sz="900" b="1"/>
              <a:t>muscles</a:t>
            </a:r>
          </a:p>
        </p:txBody>
      </p:sp>
      <p:sp>
        <p:nvSpPr>
          <p:cNvPr id="21518" name="Text Box 243"/>
          <p:cNvSpPr txBox="1">
            <a:spLocks noChangeArrowheads="1"/>
          </p:cNvSpPr>
          <p:nvPr/>
        </p:nvSpPr>
        <p:spPr bwMode="auto">
          <a:xfrm>
            <a:off x="7608888" y="5443538"/>
            <a:ext cx="1000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Anterior</a:t>
            </a:r>
          </a:p>
          <a:p>
            <a:pPr eaLnBrk="1" hangingPunct="1"/>
            <a:r>
              <a:rPr lang="en-US" altLang="en-US" sz="900" b="1"/>
              <a:t>cutaneous nerve</a:t>
            </a:r>
          </a:p>
        </p:txBody>
      </p:sp>
      <p:sp>
        <p:nvSpPr>
          <p:cNvPr id="21519" name="Text Box 244"/>
          <p:cNvSpPr txBox="1">
            <a:spLocks noChangeArrowheads="1"/>
          </p:cNvSpPr>
          <p:nvPr/>
        </p:nvSpPr>
        <p:spPr bwMode="auto">
          <a:xfrm>
            <a:off x="4179888" y="6027738"/>
            <a:ext cx="1025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(b) Cross section</a:t>
            </a:r>
          </a:p>
        </p:txBody>
      </p:sp>
      <p:sp>
        <p:nvSpPr>
          <p:cNvPr id="21520" name="Text Box 245"/>
          <p:cNvSpPr txBox="1">
            <a:spLocks noChangeArrowheads="1"/>
          </p:cNvSpPr>
          <p:nvPr/>
        </p:nvSpPr>
        <p:spPr bwMode="auto">
          <a:xfrm>
            <a:off x="2703513" y="1169988"/>
            <a:ext cx="1736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and anterior rootlets</a:t>
            </a:r>
          </a:p>
          <a:p>
            <a:pPr eaLnBrk="1" hangingPunct="1"/>
            <a:r>
              <a:rPr lang="en-US" altLang="en-US" sz="900" b="1"/>
              <a:t>of spinal nerve</a:t>
            </a:r>
          </a:p>
        </p:txBody>
      </p:sp>
      <p:sp>
        <p:nvSpPr>
          <p:cNvPr id="21521" name="Text Box 246"/>
          <p:cNvSpPr txBox="1">
            <a:spLocks noChangeArrowheads="1"/>
          </p:cNvSpPr>
          <p:nvPr/>
        </p:nvSpPr>
        <p:spPr bwMode="auto">
          <a:xfrm>
            <a:off x="2703513" y="1595438"/>
            <a:ext cx="847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root</a:t>
            </a:r>
          </a:p>
        </p:txBody>
      </p:sp>
      <p:sp>
        <p:nvSpPr>
          <p:cNvPr id="21522" name="Text Box 247"/>
          <p:cNvSpPr txBox="1">
            <a:spLocks noChangeArrowheads="1"/>
          </p:cNvSpPr>
          <p:nvPr/>
        </p:nvSpPr>
        <p:spPr bwMode="auto">
          <a:xfrm>
            <a:off x="2703513" y="1944688"/>
            <a:ext cx="135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root ganglion</a:t>
            </a:r>
          </a:p>
        </p:txBody>
      </p:sp>
      <p:sp>
        <p:nvSpPr>
          <p:cNvPr id="21523" name="Text Box 248"/>
          <p:cNvSpPr txBox="1">
            <a:spLocks noChangeArrowheads="1"/>
          </p:cNvSpPr>
          <p:nvPr/>
        </p:nvSpPr>
        <p:spPr bwMode="auto">
          <a:xfrm>
            <a:off x="4673600" y="1166813"/>
            <a:ext cx="771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Spinal nerve</a:t>
            </a:r>
          </a:p>
        </p:txBody>
      </p:sp>
      <p:sp>
        <p:nvSpPr>
          <p:cNvPr id="21524" name="Text Box 249"/>
          <p:cNvSpPr txBox="1">
            <a:spLocks noChangeArrowheads="1"/>
          </p:cNvSpPr>
          <p:nvPr/>
        </p:nvSpPr>
        <p:spPr bwMode="auto">
          <a:xfrm>
            <a:off x="2689225" y="2281238"/>
            <a:ext cx="790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Anterior root</a:t>
            </a:r>
          </a:p>
        </p:txBody>
      </p:sp>
      <p:sp>
        <p:nvSpPr>
          <p:cNvPr id="21525" name="Text Box 250"/>
          <p:cNvSpPr txBox="1">
            <a:spLocks noChangeArrowheads="1"/>
          </p:cNvSpPr>
          <p:nvPr/>
        </p:nvSpPr>
        <p:spPr bwMode="auto">
          <a:xfrm>
            <a:off x="2689225" y="3106738"/>
            <a:ext cx="771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Spinal nerve</a:t>
            </a:r>
          </a:p>
        </p:txBody>
      </p:sp>
      <p:sp>
        <p:nvSpPr>
          <p:cNvPr id="21526" name="Text Box 251"/>
          <p:cNvSpPr txBox="1">
            <a:spLocks noChangeArrowheads="1"/>
          </p:cNvSpPr>
          <p:nvPr/>
        </p:nvSpPr>
        <p:spPr bwMode="auto">
          <a:xfrm>
            <a:off x="2703513" y="3998913"/>
            <a:ext cx="911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Anterior ramus</a:t>
            </a:r>
          </a:p>
          <a:p>
            <a:pPr eaLnBrk="1" hangingPunct="1"/>
            <a:r>
              <a:rPr lang="en-US" altLang="en-US" sz="900" b="1"/>
              <a:t>of spinal nerve</a:t>
            </a:r>
          </a:p>
        </p:txBody>
      </p:sp>
      <p:sp>
        <p:nvSpPr>
          <p:cNvPr id="21527" name="Text Box 252"/>
          <p:cNvSpPr txBox="1">
            <a:spLocks noChangeArrowheads="1"/>
          </p:cNvSpPr>
          <p:nvPr/>
        </p:nvSpPr>
        <p:spPr bwMode="auto">
          <a:xfrm>
            <a:off x="2703513" y="5316538"/>
            <a:ext cx="1228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Communicating rami</a:t>
            </a:r>
          </a:p>
        </p:txBody>
      </p:sp>
      <p:sp>
        <p:nvSpPr>
          <p:cNvPr id="21528" name="Text Box 253"/>
          <p:cNvSpPr txBox="1">
            <a:spLocks noChangeArrowheads="1"/>
          </p:cNvSpPr>
          <p:nvPr/>
        </p:nvSpPr>
        <p:spPr bwMode="auto">
          <a:xfrm>
            <a:off x="2719388" y="4865688"/>
            <a:ext cx="968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Posterior ramus</a:t>
            </a:r>
          </a:p>
          <a:p>
            <a:pPr eaLnBrk="1" hangingPunct="1"/>
            <a:r>
              <a:rPr lang="en-US" altLang="en-US" sz="900" b="1"/>
              <a:t>of spinal nerve</a:t>
            </a:r>
          </a:p>
        </p:txBody>
      </p:sp>
      <p:sp>
        <p:nvSpPr>
          <p:cNvPr id="21529" name="Text Box 254"/>
          <p:cNvSpPr txBox="1">
            <a:spLocks noChangeArrowheads="1"/>
          </p:cNvSpPr>
          <p:nvPr/>
        </p:nvSpPr>
        <p:spPr bwMode="auto">
          <a:xfrm>
            <a:off x="2703513" y="4421188"/>
            <a:ext cx="1101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Sympathetic chain</a:t>
            </a:r>
          </a:p>
          <a:p>
            <a:pPr eaLnBrk="1" hangingPunct="1"/>
            <a:r>
              <a:rPr lang="en-US" altLang="en-US" sz="900" b="1"/>
              <a:t>ganglion</a:t>
            </a:r>
          </a:p>
        </p:txBody>
      </p:sp>
      <p:sp>
        <p:nvSpPr>
          <p:cNvPr id="21530" name="Freeform 31"/>
          <p:cNvSpPr>
            <a:spLocks/>
          </p:cNvSpPr>
          <p:nvPr/>
        </p:nvSpPr>
        <p:spPr bwMode="auto">
          <a:xfrm>
            <a:off x="4521200" y="1230313"/>
            <a:ext cx="109538" cy="1266825"/>
          </a:xfrm>
          <a:custGeom>
            <a:avLst/>
            <a:gdLst>
              <a:gd name="T0" fmla="*/ 0 w 76"/>
              <a:gd name="T1" fmla="*/ 2147483647 h 798"/>
              <a:gd name="T2" fmla="*/ 0 w 76"/>
              <a:gd name="T3" fmla="*/ 0 h 798"/>
              <a:gd name="T4" fmla="*/ 2147483647 w 76"/>
              <a:gd name="T5" fmla="*/ 0 h 798"/>
              <a:gd name="T6" fmla="*/ 0 60000 65536"/>
              <a:gd name="T7" fmla="*/ 0 60000 65536"/>
              <a:gd name="T8" fmla="*/ 0 60000 65536"/>
              <a:gd name="T9" fmla="*/ 0 w 76"/>
              <a:gd name="T10" fmla="*/ 0 h 798"/>
              <a:gd name="T11" fmla="*/ 76 w 76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798">
                <a:moveTo>
                  <a:pt x="0" y="798"/>
                </a:moveTo>
                <a:lnTo>
                  <a:pt x="0" y="0"/>
                </a:lnTo>
                <a:lnTo>
                  <a:pt x="7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Freeform 32"/>
          <p:cNvSpPr>
            <a:spLocks/>
          </p:cNvSpPr>
          <p:nvPr/>
        </p:nvSpPr>
        <p:spPr bwMode="auto">
          <a:xfrm>
            <a:off x="5473700" y="1238250"/>
            <a:ext cx="2111375" cy="939800"/>
          </a:xfrm>
          <a:custGeom>
            <a:avLst/>
            <a:gdLst>
              <a:gd name="T0" fmla="*/ 2147483647 w 1452"/>
              <a:gd name="T1" fmla="*/ 0 h 592"/>
              <a:gd name="T2" fmla="*/ 2147483647 w 1452"/>
              <a:gd name="T3" fmla="*/ 0 h 592"/>
              <a:gd name="T4" fmla="*/ 0 w 1452"/>
              <a:gd name="T5" fmla="*/ 2147483647 h 592"/>
              <a:gd name="T6" fmla="*/ 0 60000 65536"/>
              <a:gd name="T7" fmla="*/ 0 60000 65536"/>
              <a:gd name="T8" fmla="*/ 0 60000 65536"/>
              <a:gd name="T9" fmla="*/ 0 w 1452"/>
              <a:gd name="T10" fmla="*/ 0 h 592"/>
              <a:gd name="T11" fmla="*/ 1452 w 1452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592">
                <a:moveTo>
                  <a:pt x="1452" y="0"/>
                </a:moveTo>
                <a:lnTo>
                  <a:pt x="1228" y="0"/>
                </a:lnTo>
                <a:lnTo>
                  <a:pt x="0" y="59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Freeform 33"/>
          <p:cNvSpPr>
            <a:spLocks/>
          </p:cNvSpPr>
          <p:nvPr/>
        </p:nvSpPr>
        <p:spPr bwMode="auto">
          <a:xfrm>
            <a:off x="6421438" y="1438275"/>
            <a:ext cx="1163637" cy="581025"/>
          </a:xfrm>
          <a:custGeom>
            <a:avLst/>
            <a:gdLst>
              <a:gd name="T0" fmla="*/ 2147483647 w 800"/>
              <a:gd name="T1" fmla="*/ 0 h 366"/>
              <a:gd name="T2" fmla="*/ 2147483647 w 800"/>
              <a:gd name="T3" fmla="*/ 0 h 366"/>
              <a:gd name="T4" fmla="*/ 0 w 800"/>
              <a:gd name="T5" fmla="*/ 2147483647 h 366"/>
              <a:gd name="T6" fmla="*/ 0 60000 65536"/>
              <a:gd name="T7" fmla="*/ 0 60000 65536"/>
              <a:gd name="T8" fmla="*/ 0 60000 65536"/>
              <a:gd name="T9" fmla="*/ 0 w 800"/>
              <a:gd name="T10" fmla="*/ 0 h 366"/>
              <a:gd name="T11" fmla="*/ 800 w 800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366">
                <a:moveTo>
                  <a:pt x="800" y="0"/>
                </a:moveTo>
                <a:lnTo>
                  <a:pt x="576" y="0"/>
                </a:lnTo>
                <a:lnTo>
                  <a:pt x="0" y="36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Freeform 36"/>
          <p:cNvSpPr>
            <a:spLocks/>
          </p:cNvSpPr>
          <p:nvPr/>
        </p:nvSpPr>
        <p:spPr bwMode="auto">
          <a:xfrm>
            <a:off x="7072313" y="1993900"/>
            <a:ext cx="512762" cy="187325"/>
          </a:xfrm>
          <a:custGeom>
            <a:avLst/>
            <a:gdLst>
              <a:gd name="T0" fmla="*/ 2147483647 w 352"/>
              <a:gd name="T1" fmla="*/ 0 h 118"/>
              <a:gd name="T2" fmla="*/ 2147483647 w 352"/>
              <a:gd name="T3" fmla="*/ 0 h 118"/>
              <a:gd name="T4" fmla="*/ 0 w 352"/>
              <a:gd name="T5" fmla="*/ 2147483647 h 118"/>
              <a:gd name="T6" fmla="*/ 0 60000 65536"/>
              <a:gd name="T7" fmla="*/ 0 60000 65536"/>
              <a:gd name="T8" fmla="*/ 0 60000 65536"/>
              <a:gd name="T9" fmla="*/ 0 w 352"/>
              <a:gd name="T10" fmla="*/ 0 h 118"/>
              <a:gd name="T11" fmla="*/ 352 w 35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18">
                <a:moveTo>
                  <a:pt x="352" y="0"/>
                </a:moveTo>
                <a:lnTo>
                  <a:pt x="128" y="0"/>
                </a:lnTo>
                <a:lnTo>
                  <a:pt x="0" y="11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7"/>
          <p:cNvSpPr>
            <a:spLocks noChangeShapeType="1"/>
          </p:cNvSpPr>
          <p:nvPr/>
        </p:nvSpPr>
        <p:spPr bwMode="auto">
          <a:xfrm flipV="1">
            <a:off x="7704138" y="3413125"/>
            <a:ext cx="0" cy="12160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Freeform 38"/>
          <p:cNvSpPr>
            <a:spLocks/>
          </p:cNvSpPr>
          <p:nvPr/>
        </p:nvSpPr>
        <p:spPr bwMode="auto">
          <a:xfrm>
            <a:off x="7197725" y="4589463"/>
            <a:ext cx="177800" cy="511175"/>
          </a:xfrm>
          <a:custGeom>
            <a:avLst/>
            <a:gdLst>
              <a:gd name="T0" fmla="*/ 2147483647 w 122"/>
              <a:gd name="T1" fmla="*/ 0 h 322"/>
              <a:gd name="T2" fmla="*/ 2147483647 w 122"/>
              <a:gd name="T3" fmla="*/ 2147483647 h 322"/>
              <a:gd name="T4" fmla="*/ 0 w 122"/>
              <a:gd name="T5" fmla="*/ 0 h 322"/>
              <a:gd name="T6" fmla="*/ 0 60000 65536"/>
              <a:gd name="T7" fmla="*/ 0 60000 65536"/>
              <a:gd name="T8" fmla="*/ 0 60000 65536"/>
              <a:gd name="T9" fmla="*/ 0 w 122"/>
              <a:gd name="T10" fmla="*/ 0 h 322"/>
              <a:gd name="T11" fmla="*/ 122 w 12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322">
                <a:moveTo>
                  <a:pt x="122" y="0"/>
                </a:moveTo>
                <a:lnTo>
                  <a:pt x="44" y="32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Freeform 39"/>
          <p:cNvSpPr>
            <a:spLocks/>
          </p:cNvSpPr>
          <p:nvPr/>
        </p:nvSpPr>
        <p:spPr bwMode="auto">
          <a:xfrm>
            <a:off x="7035800" y="4589463"/>
            <a:ext cx="554038" cy="511175"/>
          </a:xfrm>
          <a:custGeom>
            <a:avLst/>
            <a:gdLst>
              <a:gd name="T0" fmla="*/ 0 w 382"/>
              <a:gd name="T1" fmla="*/ 0 h 322"/>
              <a:gd name="T2" fmla="*/ 2147483647 w 382"/>
              <a:gd name="T3" fmla="*/ 2147483647 h 322"/>
              <a:gd name="T4" fmla="*/ 2147483647 w 382"/>
              <a:gd name="T5" fmla="*/ 2147483647 h 322"/>
              <a:gd name="T6" fmla="*/ 0 60000 65536"/>
              <a:gd name="T7" fmla="*/ 0 60000 65536"/>
              <a:gd name="T8" fmla="*/ 0 60000 65536"/>
              <a:gd name="T9" fmla="*/ 0 w 382"/>
              <a:gd name="T10" fmla="*/ 0 h 322"/>
              <a:gd name="T11" fmla="*/ 382 w 38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322">
                <a:moveTo>
                  <a:pt x="0" y="0"/>
                </a:moveTo>
                <a:lnTo>
                  <a:pt x="156" y="322"/>
                </a:lnTo>
                <a:lnTo>
                  <a:pt x="382" y="32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Freeform 40"/>
          <p:cNvSpPr>
            <a:spLocks/>
          </p:cNvSpPr>
          <p:nvPr/>
        </p:nvSpPr>
        <p:spPr bwMode="auto">
          <a:xfrm>
            <a:off x="6297613" y="5427663"/>
            <a:ext cx="1292225" cy="85725"/>
          </a:xfrm>
          <a:custGeom>
            <a:avLst/>
            <a:gdLst>
              <a:gd name="T0" fmla="*/ 2147483647 w 890"/>
              <a:gd name="T1" fmla="*/ 2147483647 h 54"/>
              <a:gd name="T2" fmla="*/ 2147483647 w 890"/>
              <a:gd name="T3" fmla="*/ 2147483647 h 54"/>
              <a:gd name="T4" fmla="*/ 0 w 890"/>
              <a:gd name="T5" fmla="*/ 0 h 54"/>
              <a:gd name="T6" fmla="*/ 0 60000 65536"/>
              <a:gd name="T7" fmla="*/ 0 60000 65536"/>
              <a:gd name="T8" fmla="*/ 0 60000 65536"/>
              <a:gd name="T9" fmla="*/ 0 w 890"/>
              <a:gd name="T10" fmla="*/ 0 h 54"/>
              <a:gd name="T11" fmla="*/ 890 w 890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" h="54">
                <a:moveTo>
                  <a:pt x="890" y="54"/>
                </a:moveTo>
                <a:lnTo>
                  <a:pt x="662" y="54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50"/>
          <p:cNvSpPr>
            <a:spLocks noChangeShapeType="1"/>
          </p:cNvSpPr>
          <p:nvPr/>
        </p:nvSpPr>
        <p:spPr bwMode="auto">
          <a:xfrm>
            <a:off x="5422900" y="2851150"/>
            <a:ext cx="2921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Freeform 34"/>
          <p:cNvSpPr>
            <a:spLocks/>
          </p:cNvSpPr>
          <p:nvPr/>
        </p:nvSpPr>
        <p:spPr bwMode="auto">
          <a:xfrm>
            <a:off x="5468938" y="2498725"/>
            <a:ext cx="90487" cy="285750"/>
          </a:xfrm>
          <a:custGeom>
            <a:avLst/>
            <a:gdLst>
              <a:gd name="T0" fmla="*/ 0 w 62"/>
              <a:gd name="T1" fmla="*/ 0 h 180"/>
              <a:gd name="T2" fmla="*/ 2147483647 w 62"/>
              <a:gd name="T3" fmla="*/ 0 h 180"/>
              <a:gd name="T4" fmla="*/ 2147483647 w 62"/>
              <a:gd name="T5" fmla="*/ 2147483647 h 180"/>
              <a:gd name="T6" fmla="*/ 0 w 62"/>
              <a:gd name="T7" fmla="*/ 2147483647 h 180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180"/>
              <a:gd name="T14" fmla="*/ 62 w 62"/>
              <a:gd name="T15" fmla="*/ 180 h 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180">
                <a:moveTo>
                  <a:pt x="0" y="0"/>
                </a:moveTo>
                <a:lnTo>
                  <a:pt x="62" y="0"/>
                </a:lnTo>
                <a:lnTo>
                  <a:pt x="62" y="180"/>
                </a:lnTo>
                <a:lnTo>
                  <a:pt x="0" y="18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Freeform 35"/>
          <p:cNvSpPr>
            <a:spLocks/>
          </p:cNvSpPr>
          <p:nvPr/>
        </p:nvSpPr>
        <p:spPr bwMode="auto">
          <a:xfrm>
            <a:off x="5567363" y="1619250"/>
            <a:ext cx="2049462" cy="1006475"/>
          </a:xfrm>
          <a:custGeom>
            <a:avLst/>
            <a:gdLst>
              <a:gd name="T0" fmla="*/ 2147483647 w 1410"/>
              <a:gd name="T1" fmla="*/ 0 h 634"/>
              <a:gd name="T2" fmla="*/ 2147483647 w 1410"/>
              <a:gd name="T3" fmla="*/ 0 h 634"/>
              <a:gd name="T4" fmla="*/ 0 w 1410"/>
              <a:gd name="T5" fmla="*/ 2147483647 h 634"/>
              <a:gd name="T6" fmla="*/ 0 60000 65536"/>
              <a:gd name="T7" fmla="*/ 0 60000 65536"/>
              <a:gd name="T8" fmla="*/ 0 60000 65536"/>
              <a:gd name="T9" fmla="*/ 0 w 1410"/>
              <a:gd name="T10" fmla="*/ 0 h 634"/>
              <a:gd name="T11" fmla="*/ 1410 w 1410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0" h="634">
                <a:moveTo>
                  <a:pt x="1410" y="0"/>
                </a:moveTo>
                <a:lnTo>
                  <a:pt x="1186" y="0"/>
                </a:lnTo>
                <a:lnTo>
                  <a:pt x="0" y="63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Freeform 31"/>
          <p:cNvSpPr>
            <a:spLocks/>
          </p:cNvSpPr>
          <p:nvPr/>
        </p:nvSpPr>
        <p:spPr bwMode="auto">
          <a:xfrm>
            <a:off x="4521200" y="1230313"/>
            <a:ext cx="109538" cy="1266825"/>
          </a:xfrm>
          <a:custGeom>
            <a:avLst/>
            <a:gdLst>
              <a:gd name="T0" fmla="*/ 0 w 76"/>
              <a:gd name="T1" fmla="*/ 2147483647 h 798"/>
              <a:gd name="T2" fmla="*/ 0 w 76"/>
              <a:gd name="T3" fmla="*/ 0 h 798"/>
              <a:gd name="T4" fmla="*/ 2147483647 w 76"/>
              <a:gd name="T5" fmla="*/ 0 h 798"/>
              <a:gd name="T6" fmla="*/ 0 60000 65536"/>
              <a:gd name="T7" fmla="*/ 0 60000 65536"/>
              <a:gd name="T8" fmla="*/ 0 60000 65536"/>
              <a:gd name="T9" fmla="*/ 0 w 76"/>
              <a:gd name="T10" fmla="*/ 0 h 798"/>
              <a:gd name="T11" fmla="*/ 76 w 76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798">
                <a:moveTo>
                  <a:pt x="0" y="798"/>
                </a:moveTo>
                <a:lnTo>
                  <a:pt x="0" y="0"/>
                </a:lnTo>
                <a:lnTo>
                  <a:pt x="7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Freeform 32"/>
          <p:cNvSpPr>
            <a:spLocks/>
          </p:cNvSpPr>
          <p:nvPr/>
        </p:nvSpPr>
        <p:spPr bwMode="auto">
          <a:xfrm>
            <a:off x="5473700" y="1238250"/>
            <a:ext cx="2111375" cy="939800"/>
          </a:xfrm>
          <a:custGeom>
            <a:avLst/>
            <a:gdLst>
              <a:gd name="T0" fmla="*/ 2147483647 w 1452"/>
              <a:gd name="T1" fmla="*/ 0 h 592"/>
              <a:gd name="T2" fmla="*/ 2147483647 w 1452"/>
              <a:gd name="T3" fmla="*/ 0 h 592"/>
              <a:gd name="T4" fmla="*/ 0 w 1452"/>
              <a:gd name="T5" fmla="*/ 2147483647 h 592"/>
              <a:gd name="T6" fmla="*/ 0 60000 65536"/>
              <a:gd name="T7" fmla="*/ 0 60000 65536"/>
              <a:gd name="T8" fmla="*/ 0 60000 65536"/>
              <a:gd name="T9" fmla="*/ 0 w 1452"/>
              <a:gd name="T10" fmla="*/ 0 h 592"/>
              <a:gd name="T11" fmla="*/ 1452 w 1452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592">
                <a:moveTo>
                  <a:pt x="1452" y="0"/>
                </a:moveTo>
                <a:lnTo>
                  <a:pt x="1228" y="0"/>
                </a:lnTo>
                <a:lnTo>
                  <a:pt x="0" y="5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Freeform 33"/>
          <p:cNvSpPr>
            <a:spLocks/>
          </p:cNvSpPr>
          <p:nvPr/>
        </p:nvSpPr>
        <p:spPr bwMode="auto">
          <a:xfrm>
            <a:off x="6421438" y="1438275"/>
            <a:ext cx="1163637" cy="581025"/>
          </a:xfrm>
          <a:custGeom>
            <a:avLst/>
            <a:gdLst>
              <a:gd name="T0" fmla="*/ 2147483647 w 800"/>
              <a:gd name="T1" fmla="*/ 0 h 366"/>
              <a:gd name="T2" fmla="*/ 2147483647 w 800"/>
              <a:gd name="T3" fmla="*/ 0 h 366"/>
              <a:gd name="T4" fmla="*/ 0 w 800"/>
              <a:gd name="T5" fmla="*/ 2147483647 h 366"/>
              <a:gd name="T6" fmla="*/ 0 60000 65536"/>
              <a:gd name="T7" fmla="*/ 0 60000 65536"/>
              <a:gd name="T8" fmla="*/ 0 60000 65536"/>
              <a:gd name="T9" fmla="*/ 0 w 800"/>
              <a:gd name="T10" fmla="*/ 0 h 366"/>
              <a:gd name="T11" fmla="*/ 800 w 800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366">
                <a:moveTo>
                  <a:pt x="800" y="0"/>
                </a:moveTo>
                <a:lnTo>
                  <a:pt x="576" y="0"/>
                </a:lnTo>
                <a:lnTo>
                  <a:pt x="0" y="3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Freeform 36"/>
          <p:cNvSpPr>
            <a:spLocks/>
          </p:cNvSpPr>
          <p:nvPr/>
        </p:nvSpPr>
        <p:spPr bwMode="auto">
          <a:xfrm>
            <a:off x="7072313" y="1993900"/>
            <a:ext cx="512762" cy="187325"/>
          </a:xfrm>
          <a:custGeom>
            <a:avLst/>
            <a:gdLst>
              <a:gd name="T0" fmla="*/ 2147483647 w 352"/>
              <a:gd name="T1" fmla="*/ 0 h 118"/>
              <a:gd name="T2" fmla="*/ 2147483647 w 352"/>
              <a:gd name="T3" fmla="*/ 0 h 118"/>
              <a:gd name="T4" fmla="*/ 0 w 352"/>
              <a:gd name="T5" fmla="*/ 2147483647 h 118"/>
              <a:gd name="T6" fmla="*/ 0 60000 65536"/>
              <a:gd name="T7" fmla="*/ 0 60000 65536"/>
              <a:gd name="T8" fmla="*/ 0 60000 65536"/>
              <a:gd name="T9" fmla="*/ 0 w 352"/>
              <a:gd name="T10" fmla="*/ 0 h 118"/>
              <a:gd name="T11" fmla="*/ 352 w 35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18">
                <a:moveTo>
                  <a:pt x="352" y="0"/>
                </a:moveTo>
                <a:lnTo>
                  <a:pt x="128" y="0"/>
                </a:lnTo>
                <a:lnTo>
                  <a:pt x="0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Line 37"/>
          <p:cNvSpPr>
            <a:spLocks noChangeShapeType="1"/>
          </p:cNvSpPr>
          <p:nvPr/>
        </p:nvSpPr>
        <p:spPr bwMode="auto">
          <a:xfrm flipV="1">
            <a:off x="7704138" y="3413125"/>
            <a:ext cx="0" cy="1216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Freeform 38"/>
          <p:cNvSpPr>
            <a:spLocks/>
          </p:cNvSpPr>
          <p:nvPr/>
        </p:nvSpPr>
        <p:spPr bwMode="auto">
          <a:xfrm>
            <a:off x="7197725" y="4589463"/>
            <a:ext cx="177800" cy="511175"/>
          </a:xfrm>
          <a:custGeom>
            <a:avLst/>
            <a:gdLst>
              <a:gd name="T0" fmla="*/ 2147483647 w 122"/>
              <a:gd name="T1" fmla="*/ 0 h 322"/>
              <a:gd name="T2" fmla="*/ 2147483647 w 122"/>
              <a:gd name="T3" fmla="*/ 2147483647 h 322"/>
              <a:gd name="T4" fmla="*/ 0 w 122"/>
              <a:gd name="T5" fmla="*/ 0 h 322"/>
              <a:gd name="T6" fmla="*/ 0 60000 65536"/>
              <a:gd name="T7" fmla="*/ 0 60000 65536"/>
              <a:gd name="T8" fmla="*/ 0 60000 65536"/>
              <a:gd name="T9" fmla="*/ 0 w 122"/>
              <a:gd name="T10" fmla="*/ 0 h 322"/>
              <a:gd name="T11" fmla="*/ 122 w 12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322">
                <a:moveTo>
                  <a:pt x="122" y="0"/>
                </a:moveTo>
                <a:lnTo>
                  <a:pt x="44" y="3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Freeform 39"/>
          <p:cNvSpPr>
            <a:spLocks/>
          </p:cNvSpPr>
          <p:nvPr/>
        </p:nvSpPr>
        <p:spPr bwMode="auto">
          <a:xfrm>
            <a:off x="7035800" y="4589463"/>
            <a:ext cx="554038" cy="511175"/>
          </a:xfrm>
          <a:custGeom>
            <a:avLst/>
            <a:gdLst>
              <a:gd name="T0" fmla="*/ 0 w 382"/>
              <a:gd name="T1" fmla="*/ 0 h 322"/>
              <a:gd name="T2" fmla="*/ 2147483647 w 382"/>
              <a:gd name="T3" fmla="*/ 2147483647 h 322"/>
              <a:gd name="T4" fmla="*/ 2147483647 w 382"/>
              <a:gd name="T5" fmla="*/ 2147483647 h 322"/>
              <a:gd name="T6" fmla="*/ 0 60000 65536"/>
              <a:gd name="T7" fmla="*/ 0 60000 65536"/>
              <a:gd name="T8" fmla="*/ 0 60000 65536"/>
              <a:gd name="T9" fmla="*/ 0 w 382"/>
              <a:gd name="T10" fmla="*/ 0 h 322"/>
              <a:gd name="T11" fmla="*/ 382 w 382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322">
                <a:moveTo>
                  <a:pt x="0" y="0"/>
                </a:moveTo>
                <a:lnTo>
                  <a:pt x="156" y="322"/>
                </a:lnTo>
                <a:lnTo>
                  <a:pt x="382" y="3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Freeform 40"/>
          <p:cNvSpPr>
            <a:spLocks/>
          </p:cNvSpPr>
          <p:nvPr/>
        </p:nvSpPr>
        <p:spPr bwMode="auto">
          <a:xfrm>
            <a:off x="6297613" y="5427663"/>
            <a:ext cx="1292225" cy="85725"/>
          </a:xfrm>
          <a:custGeom>
            <a:avLst/>
            <a:gdLst>
              <a:gd name="T0" fmla="*/ 2147483647 w 890"/>
              <a:gd name="T1" fmla="*/ 2147483647 h 54"/>
              <a:gd name="T2" fmla="*/ 2147483647 w 890"/>
              <a:gd name="T3" fmla="*/ 2147483647 h 54"/>
              <a:gd name="T4" fmla="*/ 0 w 890"/>
              <a:gd name="T5" fmla="*/ 0 h 54"/>
              <a:gd name="T6" fmla="*/ 0 60000 65536"/>
              <a:gd name="T7" fmla="*/ 0 60000 65536"/>
              <a:gd name="T8" fmla="*/ 0 60000 65536"/>
              <a:gd name="T9" fmla="*/ 0 w 890"/>
              <a:gd name="T10" fmla="*/ 0 h 54"/>
              <a:gd name="T11" fmla="*/ 890 w 890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" h="54">
                <a:moveTo>
                  <a:pt x="890" y="54"/>
                </a:moveTo>
                <a:lnTo>
                  <a:pt x="662" y="5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50"/>
          <p:cNvSpPr>
            <a:spLocks noChangeShapeType="1"/>
          </p:cNvSpPr>
          <p:nvPr/>
        </p:nvSpPr>
        <p:spPr bwMode="auto">
          <a:xfrm>
            <a:off x="5422900" y="2851150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Freeform 34"/>
          <p:cNvSpPr>
            <a:spLocks/>
          </p:cNvSpPr>
          <p:nvPr/>
        </p:nvSpPr>
        <p:spPr bwMode="auto">
          <a:xfrm>
            <a:off x="5468938" y="2498725"/>
            <a:ext cx="90487" cy="285750"/>
          </a:xfrm>
          <a:custGeom>
            <a:avLst/>
            <a:gdLst>
              <a:gd name="T0" fmla="*/ 0 w 62"/>
              <a:gd name="T1" fmla="*/ 0 h 180"/>
              <a:gd name="T2" fmla="*/ 2147483647 w 62"/>
              <a:gd name="T3" fmla="*/ 0 h 180"/>
              <a:gd name="T4" fmla="*/ 2147483647 w 62"/>
              <a:gd name="T5" fmla="*/ 2147483647 h 180"/>
              <a:gd name="T6" fmla="*/ 0 w 62"/>
              <a:gd name="T7" fmla="*/ 2147483647 h 180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180"/>
              <a:gd name="T14" fmla="*/ 62 w 62"/>
              <a:gd name="T15" fmla="*/ 180 h 1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180">
                <a:moveTo>
                  <a:pt x="0" y="0"/>
                </a:moveTo>
                <a:lnTo>
                  <a:pt x="62" y="0"/>
                </a:lnTo>
                <a:lnTo>
                  <a:pt x="62" y="180"/>
                </a:lnTo>
                <a:lnTo>
                  <a:pt x="0" y="18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Freeform 35"/>
          <p:cNvSpPr>
            <a:spLocks/>
          </p:cNvSpPr>
          <p:nvPr/>
        </p:nvSpPr>
        <p:spPr bwMode="auto">
          <a:xfrm>
            <a:off x="5567363" y="1619250"/>
            <a:ext cx="2049462" cy="1006475"/>
          </a:xfrm>
          <a:custGeom>
            <a:avLst/>
            <a:gdLst>
              <a:gd name="T0" fmla="*/ 2147483647 w 1410"/>
              <a:gd name="T1" fmla="*/ 0 h 634"/>
              <a:gd name="T2" fmla="*/ 2147483647 w 1410"/>
              <a:gd name="T3" fmla="*/ 0 h 634"/>
              <a:gd name="T4" fmla="*/ 0 w 1410"/>
              <a:gd name="T5" fmla="*/ 2147483647 h 634"/>
              <a:gd name="T6" fmla="*/ 0 60000 65536"/>
              <a:gd name="T7" fmla="*/ 0 60000 65536"/>
              <a:gd name="T8" fmla="*/ 0 60000 65536"/>
              <a:gd name="T9" fmla="*/ 0 w 1410"/>
              <a:gd name="T10" fmla="*/ 0 h 634"/>
              <a:gd name="T11" fmla="*/ 1410 w 1410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0" h="634">
                <a:moveTo>
                  <a:pt x="1410" y="0"/>
                </a:moveTo>
                <a:lnTo>
                  <a:pt x="1186" y="0"/>
                </a:lnTo>
                <a:lnTo>
                  <a:pt x="0" y="6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1"/>
          <p:cNvSpPr>
            <a:spLocks noChangeShapeType="1"/>
          </p:cNvSpPr>
          <p:nvPr/>
        </p:nvSpPr>
        <p:spPr bwMode="auto">
          <a:xfrm flipH="1">
            <a:off x="1571625" y="4492625"/>
            <a:ext cx="10985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Freeform 42"/>
          <p:cNvSpPr>
            <a:spLocks/>
          </p:cNvSpPr>
          <p:nvPr/>
        </p:nvSpPr>
        <p:spPr bwMode="auto">
          <a:xfrm>
            <a:off x="2201863" y="4579938"/>
            <a:ext cx="476250" cy="352425"/>
          </a:xfrm>
          <a:custGeom>
            <a:avLst/>
            <a:gdLst>
              <a:gd name="T0" fmla="*/ 2147483647 w 328"/>
              <a:gd name="T1" fmla="*/ 2147483647 h 222"/>
              <a:gd name="T2" fmla="*/ 2147483647 w 328"/>
              <a:gd name="T3" fmla="*/ 2147483647 h 222"/>
              <a:gd name="T4" fmla="*/ 0 w 328"/>
              <a:gd name="T5" fmla="*/ 0 h 222"/>
              <a:gd name="T6" fmla="*/ 0 60000 65536"/>
              <a:gd name="T7" fmla="*/ 0 60000 65536"/>
              <a:gd name="T8" fmla="*/ 0 60000 65536"/>
              <a:gd name="T9" fmla="*/ 0 w 328"/>
              <a:gd name="T10" fmla="*/ 0 h 222"/>
              <a:gd name="T11" fmla="*/ 328 w 328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222">
                <a:moveTo>
                  <a:pt x="328" y="222"/>
                </a:moveTo>
                <a:lnTo>
                  <a:pt x="116" y="22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Freeform 43"/>
          <p:cNvSpPr>
            <a:spLocks/>
          </p:cNvSpPr>
          <p:nvPr/>
        </p:nvSpPr>
        <p:spPr bwMode="auto">
          <a:xfrm>
            <a:off x="2457450" y="4067175"/>
            <a:ext cx="212725" cy="104775"/>
          </a:xfrm>
          <a:custGeom>
            <a:avLst/>
            <a:gdLst>
              <a:gd name="T0" fmla="*/ 2147483647 w 146"/>
              <a:gd name="T1" fmla="*/ 0 h 66"/>
              <a:gd name="T2" fmla="*/ 2147483647 w 146"/>
              <a:gd name="T3" fmla="*/ 0 h 66"/>
              <a:gd name="T4" fmla="*/ 0 w 146"/>
              <a:gd name="T5" fmla="*/ 2147483647 h 66"/>
              <a:gd name="T6" fmla="*/ 0 60000 65536"/>
              <a:gd name="T7" fmla="*/ 0 60000 65536"/>
              <a:gd name="T8" fmla="*/ 0 60000 65536"/>
              <a:gd name="T9" fmla="*/ 0 w 146"/>
              <a:gd name="T10" fmla="*/ 0 h 66"/>
              <a:gd name="T11" fmla="*/ 146 w 14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66">
                <a:moveTo>
                  <a:pt x="146" y="0"/>
                </a:moveTo>
                <a:lnTo>
                  <a:pt x="56" y="0"/>
                </a:lnTo>
                <a:lnTo>
                  <a:pt x="0" y="6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Line 44"/>
          <p:cNvSpPr>
            <a:spLocks noChangeShapeType="1"/>
          </p:cNvSpPr>
          <p:nvPr/>
        </p:nvSpPr>
        <p:spPr bwMode="auto">
          <a:xfrm flipH="1">
            <a:off x="2047875" y="3179763"/>
            <a:ext cx="622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Freeform 45"/>
          <p:cNvSpPr>
            <a:spLocks/>
          </p:cNvSpPr>
          <p:nvPr/>
        </p:nvSpPr>
        <p:spPr bwMode="auto">
          <a:xfrm>
            <a:off x="2054225" y="2027238"/>
            <a:ext cx="615950" cy="330200"/>
          </a:xfrm>
          <a:custGeom>
            <a:avLst/>
            <a:gdLst>
              <a:gd name="T0" fmla="*/ 2147483647 w 424"/>
              <a:gd name="T1" fmla="*/ 2147483647 h 208"/>
              <a:gd name="T2" fmla="*/ 2147483647 w 424"/>
              <a:gd name="T3" fmla="*/ 2147483647 h 208"/>
              <a:gd name="T4" fmla="*/ 0 w 424"/>
              <a:gd name="T5" fmla="*/ 0 h 208"/>
              <a:gd name="T6" fmla="*/ 0 60000 65536"/>
              <a:gd name="T7" fmla="*/ 0 60000 65536"/>
              <a:gd name="T8" fmla="*/ 0 60000 65536"/>
              <a:gd name="T9" fmla="*/ 0 w 424"/>
              <a:gd name="T10" fmla="*/ 0 h 208"/>
              <a:gd name="T11" fmla="*/ 424 w 424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208">
                <a:moveTo>
                  <a:pt x="424" y="208"/>
                </a:moveTo>
                <a:lnTo>
                  <a:pt x="216" y="208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Line 46"/>
          <p:cNvSpPr>
            <a:spLocks noChangeShapeType="1"/>
          </p:cNvSpPr>
          <p:nvPr/>
        </p:nvSpPr>
        <p:spPr bwMode="auto">
          <a:xfrm flipH="1">
            <a:off x="2201863" y="2005013"/>
            <a:ext cx="4683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Freeform 47"/>
          <p:cNvSpPr>
            <a:spLocks/>
          </p:cNvSpPr>
          <p:nvPr/>
        </p:nvSpPr>
        <p:spPr bwMode="auto">
          <a:xfrm>
            <a:off x="2149475" y="1233488"/>
            <a:ext cx="514350" cy="187325"/>
          </a:xfrm>
          <a:custGeom>
            <a:avLst/>
            <a:gdLst>
              <a:gd name="T0" fmla="*/ 2147483647 w 354"/>
              <a:gd name="T1" fmla="*/ 0 h 118"/>
              <a:gd name="T2" fmla="*/ 2147483647 w 354"/>
              <a:gd name="T3" fmla="*/ 0 h 118"/>
              <a:gd name="T4" fmla="*/ 0 w 354"/>
              <a:gd name="T5" fmla="*/ 2147483647 h 118"/>
              <a:gd name="T6" fmla="*/ 0 60000 65536"/>
              <a:gd name="T7" fmla="*/ 0 60000 65536"/>
              <a:gd name="T8" fmla="*/ 0 60000 65536"/>
              <a:gd name="T9" fmla="*/ 0 w 354"/>
              <a:gd name="T10" fmla="*/ 0 h 118"/>
              <a:gd name="T11" fmla="*/ 354 w 35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118">
                <a:moveTo>
                  <a:pt x="354" y="0"/>
                </a:moveTo>
                <a:lnTo>
                  <a:pt x="134" y="0"/>
                </a:lnTo>
                <a:lnTo>
                  <a:pt x="0" y="11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9" name="Freeform 48"/>
          <p:cNvSpPr>
            <a:spLocks/>
          </p:cNvSpPr>
          <p:nvPr/>
        </p:nvSpPr>
        <p:spPr bwMode="auto">
          <a:xfrm>
            <a:off x="2051050" y="1671638"/>
            <a:ext cx="612775" cy="203200"/>
          </a:xfrm>
          <a:custGeom>
            <a:avLst/>
            <a:gdLst>
              <a:gd name="T0" fmla="*/ 2147483647 w 422"/>
              <a:gd name="T1" fmla="*/ 0 h 128"/>
              <a:gd name="T2" fmla="*/ 2147483647 w 422"/>
              <a:gd name="T3" fmla="*/ 0 h 128"/>
              <a:gd name="T4" fmla="*/ 0 w 422"/>
              <a:gd name="T5" fmla="*/ 2147483647 h 128"/>
              <a:gd name="T6" fmla="*/ 0 60000 65536"/>
              <a:gd name="T7" fmla="*/ 0 60000 65536"/>
              <a:gd name="T8" fmla="*/ 0 60000 65536"/>
              <a:gd name="T9" fmla="*/ 0 w 422"/>
              <a:gd name="T10" fmla="*/ 0 h 128"/>
              <a:gd name="T11" fmla="*/ 422 w 422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28">
                <a:moveTo>
                  <a:pt x="422" y="0"/>
                </a:moveTo>
                <a:lnTo>
                  <a:pt x="218" y="0"/>
                </a:lnTo>
                <a:lnTo>
                  <a:pt x="0" y="1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0" name="Freeform 49"/>
          <p:cNvSpPr>
            <a:spLocks/>
          </p:cNvSpPr>
          <p:nvPr/>
        </p:nvSpPr>
        <p:spPr bwMode="auto">
          <a:xfrm>
            <a:off x="1865313" y="1341438"/>
            <a:ext cx="360362" cy="552450"/>
          </a:xfrm>
          <a:custGeom>
            <a:avLst/>
            <a:gdLst>
              <a:gd name="T0" fmla="*/ 0 w 248"/>
              <a:gd name="T1" fmla="*/ 2147483647 h 348"/>
              <a:gd name="T2" fmla="*/ 2147483647 w 248"/>
              <a:gd name="T3" fmla="*/ 0 h 348"/>
              <a:gd name="T4" fmla="*/ 2147483647 w 248"/>
              <a:gd name="T5" fmla="*/ 2147483647 h 348"/>
              <a:gd name="T6" fmla="*/ 0 w 248"/>
              <a:gd name="T7" fmla="*/ 2147483647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348"/>
              <a:gd name="T14" fmla="*/ 248 w 248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348">
                <a:moveTo>
                  <a:pt x="0" y="138"/>
                </a:moveTo>
                <a:lnTo>
                  <a:pt x="144" y="0"/>
                </a:lnTo>
                <a:lnTo>
                  <a:pt x="248" y="106"/>
                </a:lnTo>
                <a:lnTo>
                  <a:pt x="0" y="34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Freeform 51"/>
          <p:cNvSpPr>
            <a:spLocks/>
          </p:cNvSpPr>
          <p:nvPr/>
        </p:nvSpPr>
        <p:spPr bwMode="auto">
          <a:xfrm>
            <a:off x="1965325" y="5032375"/>
            <a:ext cx="187325" cy="187325"/>
          </a:xfrm>
          <a:custGeom>
            <a:avLst/>
            <a:gdLst>
              <a:gd name="T0" fmla="*/ 2147483647 w 128"/>
              <a:gd name="T1" fmla="*/ 0 h 118"/>
              <a:gd name="T2" fmla="*/ 2147483647 w 128"/>
              <a:gd name="T3" fmla="*/ 2147483647 h 118"/>
              <a:gd name="T4" fmla="*/ 2147483647 w 128"/>
              <a:gd name="T5" fmla="*/ 2147483647 h 118"/>
              <a:gd name="T6" fmla="*/ 0 w 128"/>
              <a:gd name="T7" fmla="*/ 2147483647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118"/>
              <a:gd name="T14" fmla="*/ 128 w 128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118">
                <a:moveTo>
                  <a:pt x="90" y="0"/>
                </a:moveTo>
                <a:lnTo>
                  <a:pt x="128" y="68"/>
                </a:lnTo>
                <a:lnTo>
                  <a:pt x="16" y="118"/>
                </a:lnTo>
                <a:lnTo>
                  <a:pt x="0" y="8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Freeform 52"/>
          <p:cNvSpPr>
            <a:spLocks/>
          </p:cNvSpPr>
          <p:nvPr/>
        </p:nvSpPr>
        <p:spPr bwMode="auto">
          <a:xfrm>
            <a:off x="2070100" y="5181600"/>
            <a:ext cx="598488" cy="200025"/>
          </a:xfrm>
          <a:custGeom>
            <a:avLst/>
            <a:gdLst>
              <a:gd name="T0" fmla="*/ 0 w 412"/>
              <a:gd name="T1" fmla="*/ 0 h 126"/>
              <a:gd name="T2" fmla="*/ 2147483647 w 412"/>
              <a:gd name="T3" fmla="*/ 2147483647 h 126"/>
              <a:gd name="T4" fmla="*/ 2147483647 w 412"/>
              <a:gd name="T5" fmla="*/ 2147483647 h 126"/>
              <a:gd name="T6" fmla="*/ 0 60000 65536"/>
              <a:gd name="T7" fmla="*/ 0 60000 65536"/>
              <a:gd name="T8" fmla="*/ 0 60000 65536"/>
              <a:gd name="T9" fmla="*/ 0 w 412"/>
              <a:gd name="T10" fmla="*/ 0 h 126"/>
              <a:gd name="T11" fmla="*/ 412 w 41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26">
                <a:moveTo>
                  <a:pt x="0" y="0"/>
                </a:moveTo>
                <a:lnTo>
                  <a:pt x="208" y="126"/>
                </a:lnTo>
                <a:lnTo>
                  <a:pt x="412" y="12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41"/>
          <p:cNvSpPr>
            <a:spLocks noChangeShapeType="1"/>
          </p:cNvSpPr>
          <p:nvPr/>
        </p:nvSpPr>
        <p:spPr bwMode="auto">
          <a:xfrm flipH="1">
            <a:off x="1571625" y="4492625"/>
            <a:ext cx="1098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Freeform 42"/>
          <p:cNvSpPr>
            <a:spLocks/>
          </p:cNvSpPr>
          <p:nvPr/>
        </p:nvSpPr>
        <p:spPr bwMode="auto">
          <a:xfrm>
            <a:off x="2201863" y="4579938"/>
            <a:ext cx="476250" cy="352425"/>
          </a:xfrm>
          <a:custGeom>
            <a:avLst/>
            <a:gdLst>
              <a:gd name="T0" fmla="*/ 2147483647 w 328"/>
              <a:gd name="T1" fmla="*/ 2147483647 h 222"/>
              <a:gd name="T2" fmla="*/ 2147483647 w 328"/>
              <a:gd name="T3" fmla="*/ 2147483647 h 222"/>
              <a:gd name="T4" fmla="*/ 0 w 328"/>
              <a:gd name="T5" fmla="*/ 0 h 222"/>
              <a:gd name="T6" fmla="*/ 0 60000 65536"/>
              <a:gd name="T7" fmla="*/ 0 60000 65536"/>
              <a:gd name="T8" fmla="*/ 0 60000 65536"/>
              <a:gd name="T9" fmla="*/ 0 w 328"/>
              <a:gd name="T10" fmla="*/ 0 h 222"/>
              <a:gd name="T11" fmla="*/ 328 w 328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222">
                <a:moveTo>
                  <a:pt x="328" y="222"/>
                </a:moveTo>
                <a:lnTo>
                  <a:pt x="116" y="2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Freeform 43"/>
          <p:cNvSpPr>
            <a:spLocks/>
          </p:cNvSpPr>
          <p:nvPr/>
        </p:nvSpPr>
        <p:spPr bwMode="auto">
          <a:xfrm>
            <a:off x="2457450" y="4067175"/>
            <a:ext cx="212725" cy="104775"/>
          </a:xfrm>
          <a:custGeom>
            <a:avLst/>
            <a:gdLst>
              <a:gd name="T0" fmla="*/ 2147483647 w 146"/>
              <a:gd name="T1" fmla="*/ 0 h 66"/>
              <a:gd name="T2" fmla="*/ 2147483647 w 146"/>
              <a:gd name="T3" fmla="*/ 0 h 66"/>
              <a:gd name="T4" fmla="*/ 0 w 146"/>
              <a:gd name="T5" fmla="*/ 2147483647 h 66"/>
              <a:gd name="T6" fmla="*/ 0 60000 65536"/>
              <a:gd name="T7" fmla="*/ 0 60000 65536"/>
              <a:gd name="T8" fmla="*/ 0 60000 65536"/>
              <a:gd name="T9" fmla="*/ 0 w 146"/>
              <a:gd name="T10" fmla="*/ 0 h 66"/>
              <a:gd name="T11" fmla="*/ 146 w 14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66">
                <a:moveTo>
                  <a:pt x="146" y="0"/>
                </a:moveTo>
                <a:lnTo>
                  <a:pt x="56" y="0"/>
                </a:lnTo>
                <a:lnTo>
                  <a:pt x="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Line 44"/>
          <p:cNvSpPr>
            <a:spLocks noChangeShapeType="1"/>
          </p:cNvSpPr>
          <p:nvPr/>
        </p:nvSpPr>
        <p:spPr bwMode="auto">
          <a:xfrm flipH="1">
            <a:off x="2047875" y="3179763"/>
            <a:ext cx="622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Freeform 45"/>
          <p:cNvSpPr>
            <a:spLocks/>
          </p:cNvSpPr>
          <p:nvPr/>
        </p:nvSpPr>
        <p:spPr bwMode="auto">
          <a:xfrm>
            <a:off x="2054225" y="2027238"/>
            <a:ext cx="615950" cy="330200"/>
          </a:xfrm>
          <a:custGeom>
            <a:avLst/>
            <a:gdLst>
              <a:gd name="T0" fmla="*/ 2147483647 w 424"/>
              <a:gd name="T1" fmla="*/ 2147483647 h 208"/>
              <a:gd name="T2" fmla="*/ 2147483647 w 424"/>
              <a:gd name="T3" fmla="*/ 2147483647 h 208"/>
              <a:gd name="T4" fmla="*/ 0 w 424"/>
              <a:gd name="T5" fmla="*/ 0 h 208"/>
              <a:gd name="T6" fmla="*/ 0 60000 65536"/>
              <a:gd name="T7" fmla="*/ 0 60000 65536"/>
              <a:gd name="T8" fmla="*/ 0 60000 65536"/>
              <a:gd name="T9" fmla="*/ 0 w 424"/>
              <a:gd name="T10" fmla="*/ 0 h 208"/>
              <a:gd name="T11" fmla="*/ 424 w 424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208">
                <a:moveTo>
                  <a:pt x="424" y="208"/>
                </a:moveTo>
                <a:lnTo>
                  <a:pt x="216" y="20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46"/>
          <p:cNvSpPr>
            <a:spLocks noChangeShapeType="1"/>
          </p:cNvSpPr>
          <p:nvPr/>
        </p:nvSpPr>
        <p:spPr bwMode="auto">
          <a:xfrm flipH="1">
            <a:off x="2201863" y="2005013"/>
            <a:ext cx="46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Freeform 47"/>
          <p:cNvSpPr>
            <a:spLocks/>
          </p:cNvSpPr>
          <p:nvPr/>
        </p:nvSpPr>
        <p:spPr bwMode="auto">
          <a:xfrm>
            <a:off x="2149475" y="1233488"/>
            <a:ext cx="514350" cy="187325"/>
          </a:xfrm>
          <a:custGeom>
            <a:avLst/>
            <a:gdLst>
              <a:gd name="T0" fmla="*/ 2147483647 w 354"/>
              <a:gd name="T1" fmla="*/ 0 h 118"/>
              <a:gd name="T2" fmla="*/ 2147483647 w 354"/>
              <a:gd name="T3" fmla="*/ 0 h 118"/>
              <a:gd name="T4" fmla="*/ 0 w 354"/>
              <a:gd name="T5" fmla="*/ 2147483647 h 118"/>
              <a:gd name="T6" fmla="*/ 0 60000 65536"/>
              <a:gd name="T7" fmla="*/ 0 60000 65536"/>
              <a:gd name="T8" fmla="*/ 0 60000 65536"/>
              <a:gd name="T9" fmla="*/ 0 w 354"/>
              <a:gd name="T10" fmla="*/ 0 h 118"/>
              <a:gd name="T11" fmla="*/ 354 w 35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118">
                <a:moveTo>
                  <a:pt x="354" y="0"/>
                </a:moveTo>
                <a:lnTo>
                  <a:pt x="134" y="0"/>
                </a:lnTo>
                <a:lnTo>
                  <a:pt x="0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Freeform 48"/>
          <p:cNvSpPr>
            <a:spLocks/>
          </p:cNvSpPr>
          <p:nvPr/>
        </p:nvSpPr>
        <p:spPr bwMode="auto">
          <a:xfrm>
            <a:off x="2051050" y="1671638"/>
            <a:ext cx="612775" cy="203200"/>
          </a:xfrm>
          <a:custGeom>
            <a:avLst/>
            <a:gdLst>
              <a:gd name="T0" fmla="*/ 2147483647 w 422"/>
              <a:gd name="T1" fmla="*/ 0 h 128"/>
              <a:gd name="T2" fmla="*/ 2147483647 w 422"/>
              <a:gd name="T3" fmla="*/ 0 h 128"/>
              <a:gd name="T4" fmla="*/ 0 w 422"/>
              <a:gd name="T5" fmla="*/ 2147483647 h 128"/>
              <a:gd name="T6" fmla="*/ 0 60000 65536"/>
              <a:gd name="T7" fmla="*/ 0 60000 65536"/>
              <a:gd name="T8" fmla="*/ 0 60000 65536"/>
              <a:gd name="T9" fmla="*/ 0 w 422"/>
              <a:gd name="T10" fmla="*/ 0 h 128"/>
              <a:gd name="T11" fmla="*/ 422 w 422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28">
                <a:moveTo>
                  <a:pt x="422" y="0"/>
                </a:moveTo>
                <a:lnTo>
                  <a:pt x="218" y="0"/>
                </a:lnTo>
                <a:lnTo>
                  <a:pt x="0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Freeform 49"/>
          <p:cNvSpPr>
            <a:spLocks/>
          </p:cNvSpPr>
          <p:nvPr/>
        </p:nvSpPr>
        <p:spPr bwMode="auto">
          <a:xfrm>
            <a:off x="1865313" y="1341438"/>
            <a:ext cx="360362" cy="552450"/>
          </a:xfrm>
          <a:custGeom>
            <a:avLst/>
            <a:gdLst>
              <a:gd name="T0" fmla="*/ 0 w 248"/>
              <a:gd name="T1" fmla="*/ 2147483647 h 348"/>
              <a:gd name="T2" fmla="*/ 2147483647 w 248"/>
              <a:gd name="T3" fmla="*/ 0 h 348"/>
              <a:gd name="T4" fmla="*/ 2147483647 w 248"/>
              <a:gd name="T5" fmla="*/ 2147483647 h 348"/>
              <a:gd name="T6" fmla="*/ 0 w 248"/>
              <a:gd name="T7" fmla="*/ 2147483647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348"/>
              <a:gd name="T14" fmla="*/ 248 w 248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348">
                <a:moveTo>
                  <a:pt x="0" y="138"/>
                </a:moveTo>
                <a:lnTo>
                  <a:pt x="144" y="0"/>
                </a:lnTo>
                <a:lnTo>
                  <a:pt x="248" y="106"/>
                </a:lnTo>
                <a:lnTo>
                  <a:pt x="0" y="3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Freeform 51"/>
          <p:cNvSpPr>
            <a:spLocks/>
          </p:cNvSpPr>
          <p:nvPr/>
        </p:nvSpPr>
        <p:spPr bwMode="auto">
          <a:xfrm>
            <a:off x="1965325" y="5032375"/>
            <a:ext cx="187325" cy="187325"/>
          </a:xfrm>
          <a:custGeom>
            <a:avLst/>
            <a:gdLst>
              <a:gd name="T0" fmla="*/ 2147483647 w 128"/>
              <a:gd name="T1" fmla="*/ 0 h 118"/>
              <a:gd name="T2" fmla="*/ 2147483647 w 128"/>
              <a:gd name="T3" fmla="*/ 2147483647 h 118"/>
              <a:gd name="T4" fmla="*/ 2147483647 w 128"/>
              <a:gd name="T5" fmla="*/ 2147483647 h 118"/>
              <a:gd name="T6" fmla="*/ 0 w 128"/>
              <a:gd name="T7" fmla="*/ 2147483647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118"/>
              <a:gd name="T14" fmla="*/ 128 w 128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118">
                <a:moveTo>
                  <a:pt x="90" y="0"/>
                </a:moveTo>
                <a:lnTo>
                  <a:pt x="128" y="68"/>
                </a:lnTo>
                <a:lnTo>
                  <a:pt x="16" y="118"/>
                </a:lnTo>
                <a:lnTo>
                  <a:pt x="0" y="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Freeform 52"/>
          <p:cNvSpPr>
            <a:spLocks/>
          </p:cNvSpPr>
          <p:nvPr/>
        </p:nvSpPr>
        <p:spPr bwMode="auto">
          <a:xfrm>
            <a:off x="2070100" y="5181600"/>
            <a:ext cx="598488" cy="200025"/>
          </a:xfrm>
          <a:custGeom>
            <a:avLst/>
            <a:gdLst>
              <a:gd name="T0" fmla="*/ 0 w 412"/>
              <a:gd name="T1" fmla="*/ 0 h 126"/>
              <a:gd name="T2" fmla="*/ 2147483647 w 412"/>
              <a:gd name="T3" fmla="*/ 2147483647 h 126"/>
              <a:gd name="T4" fmla="*/ 2147483647 w 412"/>
              <a:gd name="T5" fmla="*/ 2147483647 h 126"/>
              <a:gd name="T6" fmla="*/ 0 60000 65536"/>
              <a:gd name="T7" fmla="*/ 0 60000 65536"/>
              <a:gd name="T8" fmla="*/ 0 60000 65536"/>
              <a:gd name="T9" fmla="*/ 0 w 412"/>
              <a:gd name="T10" fmla="*/ 0 h 126"/>
              <a:gd name="T11" fmla="*/ 412 w 41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26">
                <a:moveTo>
                  <a:pt x="0" y="0"/>
                </a:moveTo>
                <a:lnTo>
                  <a:pt x="208" y="126"/>
                </a:lnTo>
                <a:lnTo>
                  <a:pt x="412" y="1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13.15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701675" y="184150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5604" name="Picture 4" descr="sal03717_1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54025"/>
            <a:ext cx="82883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6451600" y="1617663"/>
            <a:ext cx="1058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6505575" y="1752600"/>
            <a:ext cx="1004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6550025" y="1906588"/>
            <a:ext cx="960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7091363" y="2171700"/>
            <a:ext cx="419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6991350" y="2419350"/>
            <a:ext cx="506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6948488" y="2963863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7165975" y="3302000"/>
            <a:ext cx="34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>
            <a:off x="6664325" y="4173538"/>
            <a:ext cx="461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6"/>
          <p:cNvSpPr>
            <a:spLocks noChangeShapeType="1"/>
          </p:cNvSpPr>
          <p:nvPr/>
        </p:nvSpPr>
        <p:spPr bwMode="auto">
          <a:xfrm>
            <a:off x="6772275" y="4433888"/>
            <a:ext cx="604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>
            <a:off x="6721475" y="4667250"/>
            <a:ext cx="928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20"/>
          <p:cNvSpPr>
            <a:spLocks noChangeShapeType="1"/>
          </p:cNvSpPr>
          <p:nvPr/>
        </p:nvSpPr>
        <p:spPr bwMode="auto">
          <a:xfrm>
            <a:off x="6251575" y="3946525"/>
            <a:ext cx="857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21"/>
          <p:cNvSpPr>
            <a:spLocks noChangeShapeType="1"/>
          </p:cNvSpPr>
          <p:nvPr/>
        </p:nvSpPr>
        <p:spPr bwMode="auto">
          <a:xfrm flipH="1">
            <a:off x="6376988" y="4937125"/>
            <a:ext cx="1355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/>
        </p:nvSpPr>
        <p:spPr bwMode="auto">
          <a:xfrm flipH="1">
            <a:off x="849313" y="1395413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3"/>
          <p:cNvSpPr>
            <a:spLocks/>
          </p:cNvSpPr>
          <p:nvPr/>
        </p:nvSpPr>
        <p:spPr bwMode="auto">
          <a:xfrm>
            <a:off x="2073275" y="1692275"/>
            <a:ext cx="452438" cy="239713"/>
          </a:xfrm>
          <a:custGeom>
            <a:avLst/>
            <a:gdLst>
              <a:gd name="T0" fmla="*/ 2147483647 w 285"/>
              <a:gd name="T1" fmla="*/ 0 h 151"/>
              <a:gd name="T2" fmla="*/ 2147483647 w 285"/>
              <a:gd name="T3" fmla="*/ 0 h 151"/>
              <a:gd name="T4" fmla="*/ 0 w 285"/>
              <a:gd name="T5" fmla="*/ 2147483647 h 151"/>
              <a:gd name="T6" fmla="*/ 0 60000 65536"/>
              <a:gd name="T7" fmla="*/ 0 60000 65536"/>
              <a:gd name="T8" fmla="*/ 0 60000 65536"/>
              <a:gd name="T9" fmla="*/ 0 w 285"/>
              <a:gd name="T10" fmla="*/ 0 h 151"/>
              <a:gd name="T11" fmla="*/ 285 w 28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" h="151">
                <a:moveTo>
                  <a:pt x="285" y="0"/>
                </a:moveTo>
                <a:lnTo>
                  <a:pt x="160" y="0"/>
                </a:lnTo>
                <a:lnTo>
                  <a:pt x="0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4"/>
          <p:cNvSpPr>
            <a:spLocks/>
          </p:cNvSpPr>
          <p:nvPr/>
        </p:nvSpPr>
        <p:spPr bwMode="auto">
          <a:xfrm>
            <a:off x="2435225" y="2500313"/>
            <a:ext cx="612775" cy="365125"/>
          </a:xfrm>
          <a:custGeom>
            <a:avLst/>
            <a:gdLst>
              <a:gd name="T0" fmla="*/ 2147483647 w 386"/>
              <a:gd name="T1" fmla="*/ 0 h 230"/>
              <a:gd name="T2" fmla="*/ 2147483647 w 386"/>
              <a:gd name="T3" fmla="*/ 0 h 230"/>
              <a:gd name="T4" fmla="*/ 0 w 386"/>
              <a:gd name="T5" fmla="*/ 2147483647 h 230"/>
              <a:gd name="T6" fmla="*/ 0 60000 65536"/>
              <a:gd name="T7" fmla="*/ 0 60000 65536"/>
              <a:gd name="T8" fmla="*/ 0 60000 65536"/>
              <a:gd name="T9" fmla="*/ 0 w 386"/>
              <a:gd name="T10" fmla="*/ 0 h 230"/>
              <a:gd name="T11" fmla="*/ 386 w 386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" h="230">
                <a:moveTo>
                  <a:pt x="386" y="0"/>
                </a:moveTo>
                <a:lnTo>
                  <a:pt x="235" y="0"/>
                </a:lnTo>
                <a:lnTo>
                  <a:pt x="0" y="2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5"/>
          <p:cNvSpPr>
            <a:spLocks/>
          </p:cNvSpPr>
          <p:nvPr/>
        </p:nvSpPr>
        <p:spPr bwMode="auto">
          <a:xfrm>
            <a:off x="2284413" y="2733675"/>
            <a:ext cx="763587" cy="687388"/>
          </a:xfrm>
          <a:custGeom>
            <a:avLst/>
            <a:gdLst>
              <a:gd name="T0" fmla="*/ 2147483647 w 481"/>
              <a:gd name="T1" fmla="*/ 0 h 433"/>
              <a:gd name="T2" fmla="*/ 2147483647 w 481"/>
              <a:gd name="T3" fmla="*/ 0 h 433"/>
              <a:gd name="T4" fmla="*/ 0 w 481"/>
              <a:gd name="T5" fmla="*/ 2147483647 h 433"/>
              <a:gd name="T6" fmla="*/ 0 60000 65536"/>
              <a:gd name="T7" fmla="*/ 0 60000 65536"/>
              <a:gd name="T8" fmla="*/ 0 60000 65536"/>
              <a:gd name="T9" fmla="*/ 0 w 481"/>
              <a:gd name="T10" fmla="*/ 0 h 433"/>
              <a:gd name="T11" fmla="*/ 481 w 481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433">
                <a:moveTo>
                  <a:pt x="481" y="0"/>
                </a:moveTo>
                <a:lnTo>
                  <a:pt x="330" y="0"/>
                </a:lnTo>
                <a:lnTo>
                  <a:pt x="0" y="4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6"/>
          <p:cNvSpPr>
            <a:spLocks/>
          </p:cNvSpPr>
          <p:nvPr/>
        </p:nvSpPr>
        <p:spPr bwMode="auto">
          <a:xfrm>
            <a:off x="2224088" y="2976563"/>
            <a:ext cx="823912" cy="1104900"/>
          </a:xfrm>
          <a:custGeom>
            <a:avLst/>
            <a:gdLst>
              <a:gd name="T0" fmla="*/ 2147483647 w 519"/>
              <a:gd name="T1" fmla="*/ 0 h 696"/>
              <a:gd name="T2" fmla="*/ 2147483647 w 519"/>
              <a:gd name="T3" fmla="*/ 0 h 696"/>
              <a:gd name="T4" fmla="*/ 0 w 519"/>
              <a:gd name="T5" fmla="*/ 2147483647 h 696"/>
              <a:gd name="T6" fmla="*/ 0 60000 65536"/>
              <a:gd name="T7" fmla="*/ 0 60000 65536"/>
              <a:gd name="T8" fmla="*/ 0 60000 65536"/>
              <a:gd name="T9" fmla="*/ 0 w 519"/>
              <a:gd name="T10" fmla="*/ 0 h 696"/>
              <a:gd name="T11" fmla="*/ 519 w 519"/>
              <a:gd name="T12" fmla="*/ 696 h 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696">
                <a:moveTo>
                  <a:pt x="519" y="0"/>
                </a:moveTo>
                <a:lnTo>
                  <a:pt x="368" y="0"/>
                </a:lnTo>
                <a:lnTo>
                  <a:pt x="0" y="6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7"/>
          <p:cNvSpPr>
            <a:spLocks noChangeShapeType="1"/>
          </p:cNvSpPr>
          <p:nvPr/>
        </p:nvSpPr>
        <p:spPr bwMode="auto">
          <a:xfrm flipV="1">
            <a:off x="955675" y="3879850"/>
            <a:ext cx="0" cy="26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 flipH="1">
            <a:off x="3662363" y="3875088"/>
            <a:ext cx="290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 flipH="1">
            <a:off x="3662363" y="4197350"/>
            <a:ext cx="290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 flipH="1">
            <a:off x="3662363" y="4392613"/>
            <a:ext cx="290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 flipH="1">
            <a:off x="3622675" y="4757738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 flipH="1">
            <a:off x="3414713" y="5145088"/>
            <a:ext cx="538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Text Box 200"/>
          <p:cNvSpPr txBox="1">
            <a:spLocks noChangeArrowheads="1"/>
          </p:cNvSpPr>
          <p:nvPr/>
        </p:nvSpPr>
        <p:spPr bwMode="auto">
          <a:xfrm>
            <a:off x="395288" y="1444625"/>
            <a:ext cx="25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C5</a:t>
            </a:r>
          </a:p>
        </p:txBody>
      </p:sp>
      <p:sp>
        <p:nvSpPr>
          <p:cNvPr id="25629" name="Text Box 201"/>
          <p:cNvSpPr txBox="1">
            <a:spLocks noChangeArrowheads="1"/>
          </p:cNvSpPr>
          <p:nvPr/>
        </p:nvSpPr>
        <p:spPr bwMode="auto">
          <a:xfrm>
            <a:off x="395288" y="1952625"/>
            <a:ext cx="25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C6</a:t>
            </a:r>
          </a:p>
        </p:txBody>
      </p:sp>
      <p:sp>
        <p:nvSpPr>
          <p:cNvPr id="25630" name="Text Box 202"/>
          <p:cNvSpPr txBox="1">
            <a:spLocks noChangeArrowheads="1"/>
          </p:cNvSpPr>
          <p:nvPr/>
        </p:nvSpPr>
        <p:spPr bwMode="auto">
          <a:xfrm>
            <a:off x="395288" y="2486025"/>
            <a:ext cx="25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C7</a:t>
            </a:r>
          </a:p>
        </p:txBody>
      </p:sp>
      <p:sp>
        <p:nvSpPr>
          <p:cNvPr id="25631" name="Text Box 203"/>
          <p:cNvSpPr txBox="1">
            <a:spLocks noChangeArrowheads="1"/>
          </p:cNvSpPr>
          <p:nvPr/>
        </p:nvSpPr>
        <p:spPr bwMode="auto">
          <a:xfrm>
            <a:off x="395288" y="3070225"/>
            <a:ext cx="25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C8</a:t>
            </a:r>
          </a:p>
        </p:txBody>
      </p:sp>
      <p:sp>
        <p:nvSpPr>
          <p:cNvPr id="25632" name="Text Box 204"/>
          <p:cNvSpPr txBox="1">
            <a:spLocks noChangeArrowheads="1"/>
          </p:cNvSpPr>
          <p:nvPr/>
        </p:nvSpPr>
        <p:spPr bwMode="auto">
          <a:xfrm>
            <a:off x="388938" y="3629025"/>
            <a:ext cx="2397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T1</a:t>
            </a:r>
          </a:p>
        </p:txBody>
      </p:sp>
      <p:sp>
        <p:nvSpPr>
          <p:cNvPr id="25633" name="Text Box 205"/>
          <p:cNvSpPr txBox="1">
            <a:spLocks noChangeArrowheads="1"/>
          </p:cNvSpPr>
          <p:nvPr/>
        </p:nvSpPr>
        <p:spPr bwMode="auto">
          <a:xfrm>
            <a:off x="608013" y="4149725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Long thoracic</a:t>
            </a:r>
          </a:p>
          <a:p>
            <a:pPr eaLnBrk="1" hangingPunct="1"/>
            <a:r>
              <a:rPr lang="en-US" altLang="en-US" sz="1000" b="1"/>
              <a:t>nerve</a:t>
            </a:r>
          </a:p>
        </p:txBody>
      </p:sp>
      <p:sp>
        <p:nvSpPr>
          <p:cNvPr id="25634" name="Text Box 206"/>
          <p:cNvSpPr txBox="1">
            <a:spLocks noChangeArrowheads="1"/>
          </p:cNvSpPr>
          <p:nvPr/>
        </p:nvSpPr>
        <p:spPr bwMode="auto">
          <a:xfrm>
            <a:off x="1636713" y="4695825"/>
            <a:ext cx="452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Roots</a:t>
            </a:r>
          </a:p>
        </p:txBody>
      </p:sp>
      <p:sp>
        <p:nvSpPr>
          <p:cNvPr id="25635" name="Text Box 207"/>
          <p:cNvSpPr txBox="1">
            <a:spLocks noChangeArrowheads="1"/>
          </p:cNvSpPr>
          <p:nvPr/>
        </p:nvSpPr>
        <p:spPr bwMode="auto">
          <a:xfrm>
            <a:off x="1636713" y="5000625"/>
            <a:ext cx="51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Trunks</a:t>
            </a:r>
          </a:p>
        </p:txBody>
      </p:sp>
      <p:sp>
        <p:nvSpPr>
          <p:cNvPr id="25636" name="Text Box 208"/>
          <p:cNvSpPr txBox="1">
            <a:spLocks noChangeArrowheads="1"/>
          </p:cNvSpPr>
          <p:nvPr/>
        </p:nvSpPr>
        <p:spPr bwMode="auto">
          <a:xfrm>
            <a:off x="1636713" y="5318125"/>
            <a:ext cx="116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 divisions</a:t>
            </a:r>
          </a:p>
        </p:txBody>
      </p:sp>
      <p:sp>
        <p:nvSpPr>
          <p:cNvPr id="25637" name="Text Box 209"/>
          <p:cNvSpPr txBox="1">
            <a:spLocks noChangeArrowheads="1"/>
          </p:cNvSpPr>
          <p:nvPr/>
        </p:nvSpPr>
        <p:spPr bwMode="auto">
          <a:xfrm>
            <a:off x="1636713" y="5635625"/>
            <a:ext cx="12303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divisions</a:t>
            </a:r>
          </a:p>
        </p:txBody>
      </p:sp>
      <p:sp>
        <p:nvSpPr>
          <p:cNvPr id="25638" name="Text Box 210"/>
          <p:cNvSpPr txBox="1">
            <a:spLocks noChangeArrowheads="1"/>
          </p:cNvSpPr>
          <p:nvPr/>
        </p:nvSpPr>
        <p:spPr bwMode="auto">
          <a:xfrm>
            <a:off x="1636713" y="5953125"/>
            <a:ext cx="458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Cords</a:t>
            </a:r>
          </a:p>
        </p:txBody>
      </p:sp>
      <p:sp>
        <p:nvSpPr>
          <p:cNvPr id="25639" name="Text Box 211"/>
          <p:cNvSpPr txBox="1">
            <a:spLocks noChangeArrowheads="1"/>
          </p:cNvSpPr>
          <p:nvPr/>
        </p:nvSpPr>
        <p:spPr bwMode="auto">
          <a:xfrm>
            <a:off x="2551113" y="1317625"/>
            <a:ext cx="1573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scapular nerve</a:t>
            </a:r>
          </a:p>
        </p:txBody>
      </p:sp>
      <p:sp>
        <p:nvSpPr>
          <p:cNvPr id="25640" name="Text Box 212"/>
          <p:cNvSpPr txBox="1">
            <a:spLocks noChangeArrowheads="1"/>
          </p:cNvSpPr>
          <p:nvPr/>
        </p:nvSpPr>
        <p:spPr bwMode="auto">
          <a:xfrm>
            <a:off x="2551113" y="1609725"/>
            <a:ext cx="1341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Suprascapular nerve</a:t>
            </a:r>
          </a:p>
        </p:txBody>
      </p:sp>
      <p:sp>
        <p:nvSpPr>
          <p:cNvPr id="25641" name="Text Box 213"/>
          <p:cNvSpPr txBox="1">
            <a:spLocks noChangeArrowheads="1"/>
          </p:cNvSpPr>
          <p:nvPr/>
        </p:nvSpPr>
        <p:spPr bwMode="auto">
          <a:xfrm>
            <a:off x="7554913" y="1530350"/>
            <a:ext cx="815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Lateral cord</a:t>
            </a:r>
          </a:p>
        </p:txBody>
      </p:sp>
      <p:sp>
        <p:nvSpPr>
          <p:cNvPr id="25642" name="Text Box 214"/>
          <p:cNvSpPr txBox="1">
            <a:spLocks noChangeArrowheads="1"/>
          </p:cNvSpPr>
          <p:nvPr/>
        </p:nvSpPr>
        <p:spPr bwMode="auto">
          <a:xfrm>
            <a:off x="7554913" y="1698625"/>
            <a:ext cx="957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cord</a:t>
            </a:r>
          </a:p>
        </p:txBody>
      </p:sp>
      <p:sp>
        <p:nvSpPr>
          <p:cNvPr id="25643" name="Text Box 215"/>
          <p:cNvSpPr txBox="1">
            <a:spLocks noChangeArrowheads="1"/>
          </p:cNvSpPr>
          <p:nvPr/>
        </p:nvSpPr>
        <p:spPr bwMode="auto">
          <a:xfrm>
            <a:off x="7554913" y="1838325"/>
            <a:ext cx="795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Medial cord</a:t>
            </a:r>
          </a:p>
        </p:txBody>
      </p:sp>
      <p:sp>
        <p:nvSpPr>
          <p:cNvPr id="25644" name="Text Box 216"/>
          <p:cNvSpPr txBox="1">
            <a:spLocks noChangeArrowheads="1"/>
          </p:cNvSpPr>
          <p:nvPr/>
        </p:nvSpPr>
        <p:spPr bwMode="auto">
          <a:xfrm>
            <a:off x="7554913" y="2117725"/>
            <a:ext cx="919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Axillary nerve</a:t>
            </a:r>
          </a:p>
        </p:txBody>
      </p:sp>
      <p:sp>
        <p:nvSpPr>
          <p:cNvPr id="25645" name="Text Box 217"/>
          <p:cNvSpPr txBox="1">
            <a:spLocks noChangeArrowheads="1"/>
          </p:cNvSpPr>
          <p:nvPr/>
        </p:nvSpPr>
        <p:spPr bwMode="auto">
          <a:xfrm>
            <a:off x="7554913" y="2333625"/>
            <a:ext cx="1239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Musculocutaneous</a:t>
            </a:r>
          </a:p>
          <a:p>
            <a:pPr eaLnBrk="1" hangingPunct="1"/>
            <a:r>
              <a:rPr lang="en-US" altLang="en-US" sz="1000" b="1"/>
              <a:t>nerve</a:t>
            </a:r>
          </a:p>
        </p:txBody>
      </p:sp>
      <p:sp>
        <p:nvSpPr>
          <p:cNvPr id="25646" name="Text Box 218"/>
          <p:cNvSpPr txBox="1">
            <a:spLocks noChangeArrowheads="1"/>
          </p:cNvSpPr>
          <p:nvPr/>
        </p:nvSpPr>
        <p:spPr bwMode="auto">
          <a:xfrm>
            <a:off x="7554913" y="2892425"/>
            <a:ext cx="9001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Median nerve</a:t>
            </a:r>
          </a:p>
        </p:txBody>
      </p:sp>
      <p:sp>
        <p:nvSpPr>
          <p:cNvPr id="25647" name="Text Box 219"/>
          <p:cNvSpPr txBox="1">
            <a:spLocks noChangeArrowheads="1"/>
          </p:cNvSpPr>
          <p:nvPr/>
        </p:nvSpPr>
        <p:spPr bwMode="auto">
          <a:xfrm>
            <a:off x="7554913" y="3248025"/>
            <a:ext cx="84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Radial nerve</a:t>
            </a:r>
          </a:p>
        </p:txBody>
      </p:sp>
      <p:sp>
        <p:nvSpPr>
          <p:cNvPr id="25648" name="Text Box 220"/>
          <p:cNvSpPr txBox="1">
            <a:spLocks noChangeArrowheads="1"/>
          </p:cNvSpPr>
          <p:nvPr/>
        </p:nvSpPr>
        <p:spPr bwMode="auto">
          <a:xfrm>
            <a:off x="3997325" y="5073650"/>
            <a:ext cx="787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Ulnar nerve</a:t>
            </a:r>
          </a:p>
        </p:txBody>
      </p:sp>
      <p:sp>
        <p:nvSpPr>
          <p:cNvPr id="25649" name="Text Box 221"/>
          <p:cNvSpPr txBox="1">
            <a:spLocks noChangeArrowheads="1"/>
          </p:cNvSpPr>
          <p:nvPr/>
        </p:nvSpPr>
        <p:spPr bwMode="auto">
          <a:xfrm>
            <a:off x="3997325" y="4683125"/>
            <a:ext cx="900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Median nerve</a:t>
            </a:r>
          </a:p>
        </p:txBody>
      </p:sp>
      <p:sp>
        <p:nvSpPr>
          <p:cNvPr id="25650" name="Text Box 222"/>
          <p:cNvSpPr txBox="1">
            <a:spLocks noChangeArrowheads="1"/>
          </p:cNvSpPr>
          <p:nvPr/>
        </p:nvSpPr>
        <p:spPr bwMode="auto">
          <a:xfrm>
            <a:off x="3997325" y="4314825"/>
            <a:ext cx="842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Radial nerve</a:t>
            </a:r>
          </a:p>
        </p:txBody>
      </p:sp>
      <p:sp>
        <p:nvSpPr>
          <p:cNvPr id="25651" name="Text Box 223"/>
          <p:cNvSpPr txBox="1">
            <a:spLocks noChangeArrowheads="1"/>
          </p:cNvSpPr>
          <p:nvPr/>
        </p:nvSpPr>
        <p:spPr bwMode="auto">
          <a:xfrm>
            <a:off x="3997325" y="4124325"/>
            <a:ext cx="919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Axillary nerve</a:t>
            </a:r>
          </a:p>
        </p:txBody>
      </p:sp>
      <p:sp>
        <p:nvSpPr>
          <p:cNvPr id="25652" name="Text Box 224"/>
          <p:cNvSpPr txBox="1">
            <a:spLocks noChangeArrowheads="1"/>
          </p:cNvSpPr>
          <p:nvPr/>
        </p:nvSpPr>
        <p:spPr bwMode="auto">
          <a:xfrm>
            <a:off x="3086100" y="2417763"/>
            <a:ext cx="815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Lateral cord</a:t>
            </a:r>
          </a:p>
        </p:txBody>
      </p:sp>
      <p:sp>
        <p:nvSpPr>
          <p:cNvPr id="25653" name="Text Box 225"/>
          <p:cNvSpPr txBox="1">
            <a:spLocks noChangeArrowheads="1"/>
          </p:cNvSpPr>
          <p:nvPr/>
        </p:nvSpPr>
        <p:spPr bwMode="auto">
          <a:xfrm>
            <a:off x="3070225" y="2651125"/>
            <a:ext cx="957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cord</a:t>
            </a:r>
          </a:p>
        </p:txBody>
      </p:sp>
      <p:sp>
        <p:nvSpPr>
          <p:cNvPr id="25654" name="Text Box 226"/>
          <p:cNvSpPr txBox="1">
            <a:spLocks noChangeArrowheads="1"/>
          </p:cNvSpPr>
          <p:nvPr/>
        </p:nvSpPr>
        <p:spPr bwMode="auto">
          <a:xfrm>
            <a:off x="3086100" y="2900363"/>
            <a:ext cx="795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Medial cord</a:t>
            </a:r>
          </a:p>
        </p:txBody>
      </p:sp>
      <p:sp>
        <p:nvSpPr>
          <p:cNvPr id="25655" name="Line 17"/>
          <p:cNvSpPr>
            <a:spLocks noChangeShapeType="1"/>
          </p:cNvSpPr>
          <p:nvPr/>
        </p:nvSpPr>
        <p:spPr bwMode="auto">
          <a:xfrm>
            <a:off x="7059613" y="5321300"/>
            <a:ext cx="669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Line 18"/>
          <p:cNvSpPr>
            <a:spLocks noChangeShapeType="1"/>
          </p:cNvSpPr>
          <p:nvPr/>
        </p:nvSpPr>
        <p:spPr bwMode="auto">
          <a:xfrm>
            <a:off x="6813550" y="5621338"/>
            <a:ext cx="841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Line 28"/>
          <p:cNvSpPr>
            <a:spLocks noChangeShapeType="1"/>
          </p:cNvSpPr>
          <p:nvPr/>
        </p:nvSpPr>
        <p:spPr bwMode="auto">
          <a:xfrm>
            <a:off x="6802438" y="5940425"/>
            <a:ext cx="138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8" name="Text Box 227"/>
          <p:cNvSpPr txBox="1">
            <a:spLocks noChangeArrowheads="1"/>
          </p:cNvSpPr>
          <p:nvPr/>
        </p:nvSpPr>
        <p:spPr bwMode="auto">
          <a:xfrm>
            <a:off x="5878513" y="5864225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Digital branch</a:t>
            </a:r>
          </a:p>
          <a:p>
            <a:pPr eaLnBrk="1" hangingPunct="1"/>
            <a:r>
              <a:rPr lang="en-US" altLang="en-US" sz="1000" b="1"/>
              <a:t>of median nerve</a:t>
            </a:r>
          </a:p>
        </p:txBody>
      </p:sp>
      <p:sp>
        <p:nvSpPr>
          <p:cNvPr id="25659" name="Text Box 228"/>
          <p:cNvSpPr txBox="1">
            <a:spLocks noChangeArrowheads="1"/>
          </p:cNvSpPr>
          <p:nvPr/>
        </p:nvSpPr>
        <p:spPr bwMode="auto">
          <a:xfrm>
            <a:off x="5878513" y="554672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Digital branch</a:t>
            </a:r>
          </a:p>
          <a:p>
            <a:pPr eaLnBrk="1" hangingPunct="1"/>
            <a:r>
              <a:rPr lang="en-US" altLang="en-US" sz="1000" b="1"/>
              <a:t>of ulnar nerve</a:t>
            </a:r>
          </a:p>
        </p:txBody>
      </p:sp>
      <p:sp>
        <p:nvSpPr>
          <p:cNvPr id="25660" name="Text Box 229"/>
          <p:cNvSpPr txBox="1">
            <a:spLocks noChangeArrowheads="1"/>
          </p:cNvSpPr>
          <p:nvPr/>
        </p:nvSpPr>
        <p:spPr bwMode="auto">
          <a:xfrm>
            <a:off x="5878513" y="52260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Superficial branch</a:t>
            </a:r>
          </a:p>
          <a:p>
            <a:pPr eaLnBrk="1" hangingPunct="1"/>
            <a:r>
              <a:rPr lang="en-US" altLang="en-US" sz="1000" b="1"/>
              <a:t>of ulnar nerve</a:t>
            </a:r>
          </a:p>
        </p:txBody>
      </p:sp>
      <p:sp>
        <p:nvSpPr>
          <p:cNvPr id="25661" name="Text Box 230"/>
          <p:cNvSpPr txBox="1">
            <a:spLocks noChangeArrowheads="1"/>
          </p:cNvSpPr>
          <p:nvPr/>
        </p:nvSpPr>
        <p:spPr bwMode="auto">
          <a:xfrm>
            <a:off x="5878513" y="3856038"/>
            <a:ext cx="3667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Ulna</a:t>
            </a:r>
          </a:p>
        </p:txBody>
      </p:sp>
      <p:sp>
        <p:nvSpPr>
          <p:cNvPr id="25662" name="Text Box 231"/>
          <p:cNvSpPr txBox="1">
            <a:spLocks noChangeArrowheads="1"/>
          </p:cNvSpPr>
          <p:nvPr/>
        </p:nvSpPr>
        <p:spPr bwMode="auto">
          <a:xfrm>
            <a:off x="5878513" y="4090988"/>
            <a:ext cx="787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Ulnar nerve</a:t>
            </a:r>
          </a:p>
        </p:txBody>
      </p:sp>
      <p:sp>
        <p:nvSpPr>
          <p:cNvPr id="25663" name="Text Box 232"/>
          <p:cNvSpPr txBox="1">
            <a:spLocks noChangeArrowheads="1"/>
          </p:cNvSpPr>
          <p:nvPr/>
        </p:nvSpPr>
        <p:spPr bwMode="auto">
          <a:xfrm>
            <a:off x="5878513" y="4352925"/>
            <a:ext cx="9001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Median nerve</a:t>
            </a:r>
          </a:p>
        </p:txBody>
      </p:sp>
      <p:sp>
        <p:nvSpPr>
          <p:cNvPr id="25664" name="Text Box 233"/>
          <p:cNvSpPr txBox="1">
            <a:spLocks noChangeArrowheads="1"/>
          </p:cNvSpPr>
          <p:nvPr/>
        </p:nvSpPr>
        <p:spPr bwMode="auto">
          <a:xfrm>
            <a:off x="5878513" y="4594225"/>
            <a:ext cx="84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Radial nerve</a:t>
            </a:r>
          </a:p>
        </p:txBody>
      </p:sp>
      <p:sp>
        <p:nvSpPr>
          <p:cNvPr id="25665" name="Text Box 234"/>
          <p:cNvSpPr txBox="1">
            <a:spLocks noChangeArrowheads="1"/>
          </p:cNvSpPr>
          <p:nvPr/>
        </p:nvSpPr>
        <p:spPr bwMode="auto">
          <a:xfrm>
            <a:off x="5878513" y="4860925"/>
            <a:ext cx="51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Radius</a:t>
            </a:r>
          </a:p>
        </p:txBody>
      </p:sp>
      <p:sp>
        <p:nvSpPr>
          <p:cNvPr id="25666" name="Text Box 223"/>
          <p:cNvSpPr txBox="1">
            <a:spLocks noChangeArrowheads="1"/>
          </p:cNvSpPr>
          <p:nvPr/>
        </p:nvSpPr>
        <p:spPr bwMode="auto">
          <a:xfrm>
            <a:off x="3997325" y="3803650"/>
            <a:ext cx="16113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Musculocutaneous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13.20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744538" y="59372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33796" name="Picture 4" descr="sal03717_13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20738"/>
            <a:ext cx="87915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ne 9"/>
          <p:cNvSpPr>
            <a:spLocks noChangeShapeType="1"/>
          </p:cNvSpPr>
          <p:nvPr/>
        </p:nvSpPr>
        <p:spPr bwMode="auto">
          <a:xfrm flipV="1">
            <a:off x="3543300" y="2533650"/>
            <a:ext cx="0" cy="968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 flipV="1">
            <a:off x="4868863" y="1257300"/>
            <a:ext cx="0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12"/>
          <p:cNvSpPr>
            <a:spLocks/>
          </p:cNvSpPr>
          <p:nvPr/>
        </p:nvSpPr>
        <p:spPr bwMode="auto">
          <a:xfrm>
            <a:off x="5464175" y="1038225"/>
            <a:ext cx="455613" cy="881063"/>
          </a:xfrm>
          <a:custGeom>
            <a:avLst/>
            <a:gdLst>
              <a:gd name="T0" fmla="*/ 2147483647 w 302"/>
              <a:gd name="T1" fmla="*/ 0 h 584"/>
              <a:gd name="T2" fmla="*/ 0 w 302"/>
              <a:gd name="T3" fmla="*/ 0 h 584"/>
              <a:gd name="T4" fmla="*/ 0 w 302"/>
              <a:gd name="T5" fmla="*/ 2147483647 h 584"/>
              <a:gd name="T6" fmla="*/ 0 60000 65536"/>
              <a:gd name="T7" fmla="*/ 0 60000 65536"/>
              <a:gd name="T8" fmla="*/ 0 60000 65536"/>
              <a:gd name="T9" fmla="*/ 0 w 302"/>
              <a:gd name="T10" fmla="*/ 0 h 584"/>
              <a:gd name="T11" fmla="*/ 302 w 302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584">
                <a:moveTo>
                  <a:pt x="302" y="0"/>
                </a:moveTo>
                <a:lnTo>
                  <a:pt x="0" y="0"/>
                </a:lnTo>
                <a:lnTo>
                  <a:pt x="0" y="58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79"/>
          <p:cNvSpPr txBox="1">
            <a:spLocks noChangeArrowheads="1"/>
          </p:cNvSpPr>
          <p:nvPr/>
        </p:nvSpPr>
        <p:spPr bwMode="auto">
          <a:xfrm>
            <a:off x="2301875" y="923925"/>
            <a:ext cx="1384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/>
              <a:t>Integrating center</a:t>
            </a:r>
          </a:p>
          <a:p>
            <a:pPr algn="ctr" eaLnBrk="1" hangingPunct="1"/>
            <a:r>
              <a:rPr lang="en-US" altLang="en-US" sz="1100" b="1"/>
              <a:t>(spinal gray matter)</a:t>
            </a:r>
          </a:p>
        </p:txBody>
      </p:sp>
      <p:sp>
        <p:nvSpPr>
          <p:cNvPr id="33801" name="Text Box 80"/>
          <p:cNvSpPr txBox="1">
            <a:spLocks noChangeArrowheads="1"/>
          </p:cNvSpPr>
          <p:nvPr/>
        </p:nvSpPr>
        <p:spPr bwMode="auto">
          <a:xfrm>
            <a:off x="5970588" y="971550"/>
            <a:ext cx="1355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Receptor</a:t>
            </a:r>
          </a:p>
          <a:p>
            <a:pPr eaLnBrk="1" hangingPunct="1"/>
            <a:r>
              <a:rPr lang="en-US" altLang="en-US" sz="1100" b="1"/>
              <a:t>(sensory nerve</a:t>
            </a:r>
          </a:p>
          <a:p>
            <a:pPr eaLnBrk="1" hangingPunct="1"/>
            <a:r>
              <a:rPr lang="en-US" altLang="en-US" sz="1100" b="1"/>
              <a:t>endings in muscle)</a:t>
            </a:r>
          </a:p>
        </p:txBody>
      </p:sp>
      <p:sp>
        <p:nvSpPr>
          <p:cNvPr id="33802" name="Text Box 81"/>
          <p:cNvSpPr txBox="1">
            <a:spLocks noChangeArrowheads="1"/>
          </p:cNvSpPr>
          <p:nvPr/>
        </p:nvSpPr>
        <p:spPr bwMode="auto">
          <a:xfrm>
            <a:off x="2940050" y="3505200"/>
            <a:ext cx="1370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/>
              <a:t>Efferent nerve fiber</a:t>
            </a:r>
          </a:p>
          <a:p>
            <a:pPr algn="ctr" eaLnBrk="1" hangingPunct="1"/>
            <a:r>
              <a:rPr lang="en-US" altLang="en-US" sz="1100" b="1"/>
              <a:t>(motor neuron)</a:t>
            </a:r>
          </a:p>
        </p:txBody>
      </p:sp>
      <p:sp>
        <p:nvSpPr>
          <p:cNvPr id="33803" name="Text Box 82"/>
          <p:cNvSpPr txBox="1">
            <a:spLocks noChangeArrowheads="1"/>
          </p:cNvSpPr>
          <p:nvPr/>
        </p:nvSpPr>
        <p:spPr bwMode="auto">
          <a:xfrm>
            <a:off x="4556125" y="3368675"/>
            <a:ext cx="884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/>
              <a:t>Effector</a:t>
            </a:r>
          </a:p>
          <a:p>
            <a:pPr algn="ctr" eaLnBrk="1" hangingPunct="1"/>
            <a:r>
              <a:rPr lang="en-US" altLang="en-US" sz="1100" b="1"/>
              <a:t>(quadriceps</a:t>
            </a:r>
          </a:p>
          <a:p>
            <a:pPr algn="ctr" eaLnBrk="1" hangingPunct="1"/>
            <a:r>
              <a:rPr lang="en-US" altLang="en-US" sz="1100" b="1"/>
              <a:t>muscle)</a:t>
            </a:r>
          </a:p>
        </p:txBody>
      </p:sp>
      <p:sp>
        <p:nvSpPr>
          <p:cNvPr id="33804" name="Text Box 83"/>
          <p:cNvSpPr txBox="1">
            <a:spLocks noChangeArrowheads="1"/>
          </p:cNvSpPr>
          <p:nvPr/>
        </p:nvSpPr>
        <p:spPr bwMode="auto">
          <a:xfrm>
            <a:off x="4478338" y="915988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/>
              <a:t>Afferent</a:t>
            </a:r>
          </a:p>
          <a:p>
            <a:pPr algn="ctr" eaLnBrk="1" hangingPunct="1"/>
            <a:r>
              <a:rPr lang="en-US" altLang="en-US" sz="1100" b="1"/>
              <a:t>nerve fiber</a:t>
            </a:r>
          </a:p>
        </p:txBody>
      </p:sp>
      <p:sp>
        <p:nvSpPr>
          <p:cNvPr id="33805" name="Freeform 112"/>
          <p:cNvSpPr>
            <a:spLocks/>
          </p:cNvSpPr>
          <p:nvPr/>
        </p:nvSpPr>
        <p:spPr bwMode="auto">
          <a:xfrm>
            <a:off x="3084513" y="1960563"/>
            <a:ext cx="185737" cy="136525"/>
          </a:xfrm>
          <a:custGeom>
            <a:avLst/>
            <a:gdLst>
              <a:gd name="T0" fmla="*/ 0 w 117"/>
              <a:gd name="T1" fmla="*/ 2147483647 h 86"/>
              <a:gd name="T2" fmla="*/ 2147483647 w 117"/>
              <a:gd name="T3" fmla="*/ 0 h 86"/>
              <a:gd name="T4" fmla="*/ 2147483647 w 117"/>
              <a:gd name="T5" fmla="*/ 2147483647 h 86"/>
              <a:gd name="T6" fmla="*/ 2147483647 w 117"/>
              <a:gd name="T7" fmla="*/ 2147483647 h 86"/>
              <a:gd name="T8" fmla="*/ 2147483647 w 117"/>
              <a:gd name="T9" fmla="*/ 2147483647 h 86"/>
              <a:gd name="T10" fmla="*/ 2147483647 w 117"/>
              <a:gd name="T11" fmla="*/ 2147483647 h 86"/>
              <a:gd name="T12" fmla="*/ 2147483647 w 117"/>
              <a:gd name="T13" fmla="*/ 2147483647 h 86"/>
              <a:gd name="T14" fmla="*/ 2147483647 w 117"/>
              <a:gd name="T15" fmla="*/ 2147483647 h 86"/>
              <a:gd name="T16" fmla="*/ 0 w 117"/>
              <a:gd name="T17" fmla="*/ 2147483647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86"/>
              <a:gd name="T29" fmla="*/ 117 w 117"/>
              <a:gd name="T30" fmla="*/ 86 h 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86">
                <a:moveTo>
                  <a:pt x="0" y="15"/>
                </a:moveTo>
                <a:lnTo>
                  <a:pt x="117" y="0"/>
                </a:lnTo>
                <a:lnTo>
                  <a:pt x="80" y="34"/>
                </a:lnTo>
                <a:lnTo>
                  <a:pt x="82" y="36"/>
                </a:lnTo>
                <a:lnTo>
                  <a:pt x="80" y="34"/>
                </a:lnTo>
                <a:lnTo>
                  <a:pt x="80" y="36"/>
                </a:lnTo>
                <a:lnTo>
                  <a:pt x="94" y="86"/>
                </a:lnTo>
                <a:lnTo>
                  <a:pt x="0" y="1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Freeform 113"/>
          <p:cNvSpPr>
            <a:spLocks/>
          </p:cNvSpPr>
          <p:nvPr/>
        </p:nvSpPr>
        <p:spPr bwMode="auto">
          <a:xfrm>
            <a:off x="3084513" y="1960563"/>
            <a:ext cx="185737" cy="136525"/>
          </a:xfrm>
          <a:custGeom>
            <a:avLst/>
            <a:gdLst>
              <a:gd name="T0" fmla="*/ 0 w 117"/>
              <a:gd name="T1" fmla="*/ 2147483647 h 86"/>
              <a:gd name="T2" fmla="*/ 2147483647 w 117"/>
              <a:gd name="T3" fmla="*/ 0 h 86"/>
              <a:gd name="T4" fmla="*/ 2147483647 w 117"/>
              <a:gd name="T5" fmla="*/ 2147483647 h 86"/>
              <a:gd name="T6" fmla="*/ 2147483647 w 117"/>
              <a:gd name="T7" fmla="*/ 2147483647 h 86"/>
              <a:gd name="T8" fmla="*/ 2147483647 w 117"/>
              <a:gd name="T9" fmla="*/ 2147483647 h 86"/>
              <a:gd name="T10" fmla="*/ 2147483647 w 117"/>
              <a:gd name="T11" fmla="*/ 2147483647 h 86"/>
              <a:gd name="T12" fmla="*/ 2147483647 w 117"/>
              <a:gd name="T13" fmla="*/ 2147483647 h 86"/>
              <a:gd name="T14" fmla="*/ 2147483647 w 117"/>
              <a:gd name="T15" fmla="*/ 2147483647 h 86"/>
              <a:gd name="T16" fmla="*/ 0 w 117"/>
              <a:gd name="T17" fmla="*/ 2147483647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86"/>
              <a:gd name="T29" fmla="*/ 117 w 117"/>
              <a:gd name="T30" fmla="*/ 86 h 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86">
                <a:moveTo>
                  <a:pt x="0" y="15"/>
                </a:moveTo>
                <a:lnTo>
                  <a:pt x="117" y="0"/>
                </a:lnTo>
                <a:lnTo>
                  <a:pt x="80" y="34"/>
                </a:lnTo>
                <a:lnTo>
                  <a:pt x="82" y="36"/>
                </a:lnTo>
                <a:lnTo>
                  <a:pt x="80" y="34"/>
                </a:lnTo>
                <a:lnTo>
                  <a:pt x="80" y="36"/>
                </a:lnTo>
                <a:lnTo>
                  <a:pt x="94" y="86"/>
                </a:lnTo>
                <a:lnTo>
                  <a:pt x="0" y="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115"/>
          <p:cNvSpPr>
            <a:spLocks/>
          </p:cNvSpPr>
          <p:nvPr/>
        </p:nvSpPr>
        <p:spPr bwMode="auto">
          <a:xfrm>
            <a:off x="3078163" y="1957388"/>
            <a:ext cx="196850" cy="142875"/>
          </a:xfrm>
          <a:custGeom>
            <a:avLst/>
            <a:gdLst>
              <a:gd name="T0" fmla="*/ 0 w 124"/>
              <a:gd name="T1" fmla="*/ 2147483647 h 90"/>
              <a:gd name="T2" fmla="*/ 2147483647 w 124"/>
              <a:gd name="T3" fmla="*/ 0 h 90"/>
              <a:gd name="T4" fmla="*/ 2147483647 w 124"/>
              <a:gd name="T5" fmla="*/ 2147483647 h 90"/>
              <a:gd name="T6" fmla="*/ 2147483647 w 124"/>
              <a:gd name="T7" fmla="*/ 2147483647 h 90"/>
              <a:gd name="T8" fmla="*/ 2147483647 w 124"/>
              <a:gd name="T9" fmla="*/ 2147483647 h 90"/>
              <a:gd name="T10" fmla="*/ 0 w 124"/>
              <a:gd name="T11" fmla="*/ 2147483647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90"/>
              <a:gd name="T20" fmla="*/ 124 w 124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90">
                <a:moveTo>
                  <a:pt x="0" y="15"/>
                </a:moveTo>
                <a:lnTo>
                  <a:pt x="124" y="0"/>
                </a:lnTo>
                <a:lnTo>
                  <a:pt x="86" y="38"/>
                </a:lnTo>
                <a:lnTo>
                  <a:pt x="100" y="90"/>
                </a:lnTo>
                <a:lnTo>
                  <a:pt x="0" y="1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16"/>
          <p:cNvSpPr>
            <a:spLocks/>
          </p:cNvSpPr>
          <p:nvPr/>
        </p:nvSpPr>
        <p:spPr bwMode="auto">
          <a:xfrm>
            <a:off x="3078163" y="1957388"/>
            <a:ext cx="196850" cy="142875"/>
          </a:xfrm>
          <a:custGeom>
            <a:avLst/>
            <a:gdLst>
              <a:gd name="T0" fmla="*/ 0 w 124"/>
              <a:gd name="T1" fmla="*/ 2147483647 h 90"/>
              <a:gd name="T2" fmla="*/ 2147483647 w 124"/>
              <a:gd name="T3" fmla="*/ 0 h 90"/>
              <a:gd name="T4" fmla="*/ 2147483647 w 124"/>
              <a:gd name="T5" fmla="*/ 2147483647 h 90"/>
              <a:gd name="T6" fmla="*/ 2147483647 w 124"/>
              <a:gd name="T7" fmla="*/ 2147483647 h 90"/>
              <a:gd name="T8" fmla="*/ 2147483647 w 124"/>
              <a:gd name="T9" fmla="*/ 2147483647 h 90"/>
              <a:gd name="T10" fmla="*/ 0 w 124"/>
              <a:gd name="T11" fmla="*/ 2147483647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90"/>
              <a:gd name="T20" fmla="*/ 124 w 124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90">
                <a:moveTo>
                  <a:pt x="0" y="15"/>
                </a:moveTo>
                <a:lnTo>
                  <a:pt x="124" y="0"/>
                </a:lnTo>
                <a:lnTo>
                  <a:pt x="86" y="38"/>
                </a:lnTo>
                <a:lnTo>
                  <a:pt x="100" y="90"/>
                </a:lnTo>
                <a:lnTo>
                  <a:pt x="0" y="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19"/>
          <p:cNvSpPr>
            <a:spLocks/>
          </p:cNvSpPr>
          <p:nvPr/>
        </p:nvSpPr>
        <p:spPr bwMode="auto">
          <a:xfrm>
            <a:off x="5119688" y="1978025"/>
            <a:ext cx="188912" cy="169863"/>
          </a:xfrm>
          <a:custGeom>
            <a:avLst/>
            <a:gdLst>
              <a:gd name="T0" fmla="*/ 2147483647 w 119"/>
              <a:gd name="T1" fmla="*/ 0 h 107"/>
              <a:gd name="T2" fmla="*/ 2147483647 w 119"/>
              <a:gd name="T3" fmla="*/ 2147483647 h 107"/>
              <a:gd name="T4" fmla="*/ 2147483647 w 119"/>
              <a:gd name="T5" fmla="*/ 2147483647 h 107"/>
              <a:gd name="T6" fmla="*/ 2147483647 w 119"/>
              <a:gd name="T7" fmla="*/ 2147483647 h 107"/>
              <a:gd name="T8" fmla="*/ 0 w 119"/>
              <a:gd name="T9" fmla="*/ 2147483647 h 107"/>
              <a:gd name="T10" fmla="*/ 2147483647 w 119"/>
              <a:gd name="T11" fmla="*/ 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07"/>
              <a:gd name="T20" fmla="*/ 119 w 119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07">
                <a:moveTo>
                  <a:pt x="119" y="0"/>
                </a:moveTo>
                <a:lnTo>
                  <a:pt x="59" y="107"/>
                </a:lnTo>
                <a:lnTo>
                  <a:pt x="50" y="54"/>
                </a:lnTo>
                <a:lnTo>
                  <a:pt x="0" y="35"/>
                </a:lnTo>
                <a:lnTo>
                  <a:pt x="119" y="0"/>
                </a:lnTo>
                <a:close/>
              </a:path>
            </a:pathLst>
          </a:custGeom>
          <a:solidFill>
            <a:srgbClr val="0DB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Freeform 120"/>
          <p:cNvSpPr>
            <a:spLocks/>
          </p:cNvSpPr>
          <p:nvPr/>
        </p:nvSpPr>
        <p:spPr bwMode="auto">
          <a:xfrm>
            <a:off x="5119688" y="1978025"/>
            <a:ext cx="188912" cy="169863"/>
          </a:xfrm>
          <a:custGeom>
            <a:avLst/>
            <a:gdLst>
              <a:gd name="T0" fmla="*/ 2147483647 w 119"/>
              <a:gd name="T1" fmla="*/ 0 h 107"/>
              <a:gd name="T2" fmla="*/ 2147483647 w 119"/>
              <a:gd name="T3" fmla="*/ 2147483647 h 107"/>
              <a:gd name="T4" fmla="*/ 2147483647 w 119"/>
              <a:gd name="T5" fmla="*/ 2147483647 h 107"/>
              <a:gd name="T6" fmla="*/ 2147483647 w 119"/>
              <a:gd name="T7" fmla="*/ 2147483647 h 107"/>
              <a:gd name="T8" fmla="*/ 0 w 119"/>
              <a:gd name="T9" fmla="*/ 2147483647 h 107"/>
              <a:gd name="T10" fmla="*/ 2147483647 w 119"/>
              <a:gd name="T11" fmla="*/ 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07"/>
              <a:gd name="T20" fmla="*/ 119 w 119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07">
                <a:moveTo>
                  <a:pt x="119" y="0"/>
                </a:moveTo>
                <a:lnTo>
                  <a:pt x="59" y="107"/>
                </a:lnTo>
                <a:lnTo>
                  <a:pt x="50" y="54"/>
                </a:lnTo>
                <a:lnTo>
                  <a:pt x="0" y="35"/>
                </a:lnTo>
                <a:lnTo>
                  <a:pt x="1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Freeform 121"/>
          <p:cNvSpPr>
            <a:spLocks/>
          </p:cNvSpPr>
          <p:nvPr/>
        </p:nvSpPr>
        <p:spPr bwMode="auto">
          <a:xfrm>
            <a:off x="4803775" y="2036763"/>
            <a:ext cx="431800" cy="263525"/>
          </a:xfrm>
          <a:custGeom>
            <a:avLst/>
            <a:gdLst>
              <a:gd name="T0" fmla="*/ 0 w 272"/>
              <a:gd name="T1" fmla="*/ 2147483647 h 166"/>
              <a:gd name="T2" fmla="*/ 0 w 272"/>
              <a:gd name="T3" fmla="*/ 2147483647 h 166"/>
              <a:gd name="T4" fmla="*/ 2147483647 w 272"/>
              <a:gd name="T5" fmla="*/ 2147483647 h 166"/>
              <a:gd name="T6" fmla="*/ 2147483647 w 272"/>
              <a:gd name="T7" fmla="*/ 2147483647 h 166"/>
              <a:gd name="T8" fmla="*/ 2147483647 w 272"/>
              <a:gd name="T9" fmla="*/ 2147483647 h 166"/>
              <a:gd name="T10" fmla="*/ 2147483647 w 272"/>
              <a:gd name="T11" fmla="*/ 2147483647 h 166"/>
              <a:gd name="T12" fmla="*/ 2147483647 w 272"/>
              <a:gd name="T13" fmla="*/ 2147483647 h 166"/>
              <a:gd name="T14" fmla="*/ 2147483647 w 272"/>
              <a:gd name="T15" fmla="*/ 2147483647 h 166"/>
              <a:gd name="T16" fmla="*/ 2147483647 w 272"/>
              <a:gd name="T17" fmla="*/ 2147483647 h 166"/>
              <a:gd name="T18" fmla="*/ 2147483647 w 272"/>
              <a:gd name="T19" fmla="*/ 0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166"/>
              <a:gd name="T32" fmla="*/ 272 w 272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166">
                <a:moveTo>
                  <a:pt x="0" y="166"/>
                </a:moveTo>
                <a:lnTo>
                  <a:pt x="0" y="166"/>
                </a:lnTo>
                <a:lnTo>
                  <a:pt x="23" y="157"/>
                </a:lnTo>
                <a:lnTo>
                  <a:pt x="46" y="147"/>
                </a:lnTo>
                <a:lnTo>
                  <a:pt x="92" y="122"/>
                </a:lnTo>
                <a:lnTo>
                  <a:pt x="138" y="95"/>
                </a:lnTo>
                <a:lnTo>
                  <a:pt x="180" y="67"/>
                </a:lnTo>
                <a:lnTo>
                  <a:pt x="216" y="42"/>
                </a:lnTo>
                <a:lnTo>
                  <a:pt x="245" y="21"/>
                </a:lnTo>
                <a:lnTo>
                  <a:pt x="272" y="0"/>
                </a:lnTo>
              </a:path>
            </a:pathLst>
          </a:custGeom>
          <a:noFill/>
          <a:ln w="38100">
            <a:solidFill>
              <a:srgbClr val="0DB1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Freeform 123"/>
          <p:cNvSpPr>
            <a:spLocks/>
          </p:cNvSpPr>
          <p:nvPr/>
        </p:nvSpPr>
        <p:spPr bwMode="auto">
          <a:xfrm>
            <a:off x="2917825" y="2324100"/>
            <a:ext cx="193675" cy="165100"/>
          </a:xfrm>
          <a:custGeom>
            <a:avLst/>
            <a:gdLst>
              <a:gd name="T0" fmla="*/ 2147483647 w 122"/>
              <a:gd name="T1" fmla="*/ 2147483647 h 104"/>
              <a:gd name="T2" fmla="*/ 0 w 122"/>
              <a:gd name="T3" fmla="*/ 2147483647 h 104"/>
              <a:gd name="T4" fmla="*/ 2147483647 w 122"/>
              <a:gd name="T5" fmla="*/ 2147483647 h 104"/>
              <a:gd name="T6" fmla="*/ 2147483647 w 122"/>
              <a:gd name="T7" fmla="*/ 0 h 104"/>
              <a:gd name="T8" fmla="*/ 2147483647 w 122"/>
              <a:gd name="T9" fmla="*/ 0 h 104"/>
              <a:gd name="T10" fmla="*/ 2147483647 w 122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104"/>
              <a:gd name="T20" fmla="*/ 122 w 122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104">
                <a:moveTo>
                  <a:pt x="122" y="104"/>
                </a:moveTo>
                <a:lnTo>
                  <a:pt x="0" y="79"/>
                </a:lnTo>
                <a:lnTo>
                  <a:pt x="49" y="56"/>
                </a:lnTo>
                <a:lnTo>
                  <a:pt x="53" y="0"/>
                </a:lnTo>
                <a:lnTo>
                  <a:pt x="122" y="104"/>
                </a:lnTo>
                <a:close/>
              </a:path>
            </a:pathLst>
          </a:custGeom>
          <a:solidFill>
            <a:srgbClr val="0DB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Freeform 125"/>
          <p:cNvSpPr>
            <a:spLocks/>
          </p:cNvSpPr>
          <p:nvPr/>
        </p:nvSpPr>
        <p:spPr bwMode="auto">
          <a:xfrm>
            <a:off x="3178175" y="2003425"/>
            <a:ext cx="374650" cy="50800"/>
          </a:xfrm>
          <a:custGeom>
            <a:avLst/>
            <a:gdLst>
              <a:gd name="T0" fmla="*/ 0 w 236"/>
              <a:gd name="T1" fmla="*/ 2147483647 h 32"/>
              <a:gd name="T2" fmla="*/ 0 w 236"/>
              <a:gd name="T3" fmla="*/ 2147483647 h 32"/>
              <a:gd name="T4" fmla="*/ 2147483647 w 236"/>
              <a:gd name="T5" fmla="*/ 2147483647 h 32"/>
              <a:gd name="T6" fmla="*/ 2147483647 w 236"/>
              <a:gd name="T7" fmla="*/ 2147483647 h 32"/>
              <a:gd name="T8" fmla="*/ 2147483647 w 236"/>
              <a:gd name="T9" fmla="*/ 2147483647 h 32"/>
              <a:gd name="T10" fmla="*/ 2147483647 w 236"/>
              <a:gd name="T11" fmla="*/ 2147483647 h 32"/>
              <a:gd name="T12" fmla="*/ 2147483647 w 236"/>
              <a:gd name="T13" fmla="*/ 2147483647 h 32"/>
              <a:gd name="T14" fmla="*/ 2147483647 w 236"/>
              <a:gd name="T15" fmla="*/ 2147483647 h 32"/>
              <a:gd name="T16" fmla="*/ 2147483647 w 236"/>
              <a:gd name="T17" fmla="*/ 2147483647 h 32"/>
              <a:gd name="T18" fmla="*/ 2147483647 w 236"/>
              <a:gd name="T19" fmla="*/ 2147483647 h 32"/>
              <a:gd name="T20" fmla="*/ 2147483647 w 236"/>
              <a:gd name="T21" fmla="*/ 2147483647 h 32"/>
              <a:gd name="T22" fmla="*/ 2147483647 w 236"/>
              <a:gd name="T23" fmla="*/ 2147483647 h 32"/>
              <a:gd name="T24" fmla="*/ 2147483647 w 236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32"/>
              <a:gd name="T41" fmla="*/ 236 w 236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32">
                <a:moveTo>
                  <a:pt x="0" y="2"/>
                </a:moveTo>
                <a:lnTo>
                  <a:pt x="0" y="2"/>
                </a:lnTo>
                <a:lnTo>
                  <a:pt x="27" y="11"/>
                </a:lnTo>
                <a:lnTo>
                  <a:pt x="56" y="21"/>
                </a:lnTo>
                <a:lnTo>
                  <a:pt x="90" y="28"/>
                </a:lnTo>
                <a:lnTo>
                  <a:pt x="109" y="32"/>
                </a:lnTo>
                <a:lnTo>
                  <a:pt x="128" y="32"/>
                </a:lnTo>
                <a:lnTo>
                  <a:pt x="148" y="32"/>
                </a:lnTo>
                <a:lnTo>
                  <a:pt x="167" y="30"/>
                </a:lnTo>
                <a:lnTo>
                  <a:pt x="186" y="26"/>
                </a:lnTo>
                <a:lnTo>
                  <a:pt x="205" y="21"/>
                </a:lnTo>
                <a:lnTo>
                  <a:pt x="220" y="11"/>
                </a:lnTo>
                <a:lnTo>
                  <a:pt x="236" y="0"/>
                </a:lnTo>
              </a:path>
            </a:pathLst>
          </a:custGeom>
          <a:noFill/>
          <a:ln w="381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Freeform 124"/>
          <p:cNvSpPr>
            <a:spLocks/>
          </p:cNvSpPr>
          <p:nvPr/>
        </p:nvSpPr>
        <p:spPr bwMode="auto">
          <a:xfrm>
            <a:off x="2917825" y="2324100"/>
            <a:ext cx="193675" cy="165100"/>
          </a:xfrm>
          <a:custGeom>
            <a:avLst/>
            <a:gdLst>
              <a:gd name="T0" fmla="*/ 2147483647 w 122"/>
              <a:gd name="T1" fmla="*/ 2147483647 h 104"/>
              <a:gd name="T2" fmla="*/ 0 w 122"/>
              <a:gd name="T3" fmla="*/ 2147483647 h 104"/>
              <a:gd name="T4" fmla="*/ 2147483647 w 122"/>
              <a:gd name="T5" fmla="*/ 2147483647 h 104"/>
              <a:gd name="T6" fmla="*/ 2147483647 w 122"/>
              <a:gd name="T7" fmla="*/ 0 h 104"/>
              <a:gd name="T8" fmla="*/ 2147483647 w 122"/>
              <a:gd name="T9" fmla="*/ 0 h 104"/>
              <a:gd name="T10" fmla="*/ 2147483647 w 122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104"/>
              <a:gd name="T20" fmla="*/ 122 w 122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104">
                <a:moveTo>
                  <a:pt x="122" y="104"/>
                </a:moveTo>
                <a:lnTo>
                  <a:pt x="0" y="79"/>
                </a:lnTo>
                <a:lnTo>
                  <a:pt x="49" y="56"/>
                </a:lnTo>
                <a:lnTo>
                  <a:pt x="53" y="0"/>
                </a:lnTo>
                <a:lnTo>
                  <a:pt x="122" y="1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Freeform 126"/>
          <p:cNvSpPr>
            <a:spLocks/>
          </p:cNvSpPr>
          <p:nvPr/>
        </p:nvSpPr>
        <p:spPr bwMode="auto">
          <a:xfrm>
            <a:off x="2711450" y="2333625"/>
            <a:ext cx="309563" cy="103188"/>
          </a:xfrm>
          <a:custGeom>
            <a:avLst/>
            <a:gdLst>
              <a:gd name="T0" fmla="*/ 2147483647 w 195"/>
              <a:gd name="T1" fmla="*/ 2147483647 h 65"/>
              <a:gd name="T2" fmla="*/ 2147483647 w 195"/>
              <a:gd name="T3" fmla="*/ 2147483647 h 65"/>
              <a:gd name="T4" fmla="*/ 2147483647 w 195"/>
              <a:gd name="T5" fmla="*/ 2147483647 h 65"/>
              <a:gd name="T6" fmla="*/ 2147483647 w 195"/>
              <a:gd name="T7" fmla="*/ 2147483647 h 65"/>
              <a:gd name="T8" fmla="*/ 2147483647 w 195"/>
              <a:gd name="T9" fmla="*/ 2147483647 h 65"/>
              <a:gd name="T10" fmla="*/ 2147483647 w 195"/>
              <a:gd name="T11" fmla="*/ 2147483647 h 65"/>
              <a:gd name="T12" fmla="*/ 2147483647 w 195"/>
              <a:gd name="T13" fmla="*/ 2147483647 h 65"/>
              <a:gd name="T14" fmla="*/ 2147483647 w 195"/>
              <a:gd name="T15" fmla="*/ 2147483647 h 65"/>
              <a:gd name="T16" fmla="*/ 2147483647 w 195"/>
              <a:gd name="T17" fmla="*/ 0 h 65"/>
              <a:gd name="T18" fmla="*/ 2147483647 w 195"/>
              <a:gd name="T19" fmla="*/ 0 h 65"/>
              <a:gd name="T20" fmla="*/ 2147483647 w 195"/>
              <a:gd name="T21" fmla="*/ 2147483647 h 65"/>
              <a:gd name="T22" fmla="*/ 2147483647 w 195"/>
              <a:gd name="T23" fmla="*/ 2147483647 h 65"/>
              <a:gd name="T24" fmla="*/ 2147483647 w 195"/>
              <a:gd name="T25" fmla="*/ 2147483647 h 65"/>
              <a:gd name="T26" fmla="*/ 0 w 195"/>
              <a:gd name="T27" fmla="*/ 2147483647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5"/>
              <a:gd name="T43" fmla="*/ 0 h 65"/>
              <a:gd name="T44" fmla="*/ 195 w 195"/>
              <a:gd name="T45" fmla="*/ 65 h 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5" h="65">
                <a:moveTo>
                  <a:pt x="195" y="65"/>
                </a:moveTo>
                <a:lnTo>
                  <a:pt x="195" y="65"/>
                </a:lnTo>
                <a:lnTo>
                  <a:pt x="176" y="46"/>
                </a:lnTo>
                <a:lnTo>
                  <a:pt x="153" y="31"/>
                </a:lnTo>
                <a:lnTo>
                  <a:pt x="139" y="23"/>
                </a:lnTo>
                <a:lnTo>
                  <a:pt x="126" y="15"/>
                </a:lnTo>
                <a:lnTo>
                  <a:pt x="111" y="8"/>
                </a:lnTo>
                <a:lnTo>
                  <a:pt x="95" y="4"/>
                </a:lnTo>
                <a:lnTo>
                  <a:pt x="78" y="0"/>
                </a:lnTo>
                <a:lnTo>
                  <a:pt x="63" y="0"/>
                </a:lnTo>
                <a:lnTo>
                  <a:pt x="45" y="4"/>
                </a:lnTo>
                <a:lnTo>
                  <a:pt x="30" y="10"/>
                </a:lnTo>
                <a:lnTo>
                  <a:pt x="15" y="21"/>
                </a:lnTo>
                <a:lnTo>
                  <a:pt x="0" y="37"/>
                </a:lnTo>
              </a:path>
            </a:pathLst>
          </a:custGeom>
          <a:noFill/>
          <a:ln w="38100">
            <a:solidFill>
              <a:srgbClr val="0DB1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Freeform 127"/>
          <p:cNvSpPr>
            <a:spLocks/>
          </p:cNvSpPr>
          <p:nvPr/>
        </p:nvSpPr>
        <p:spPr bwMode="auto">
          <a:xfrm>
            <a:off x="7431088" y="4937125"/>
            <a:ext cx="152400" cy="106363"/>
          </a:xfrm>
          <a:custGeom>
            <a:avLst/>
            <a:gdLst>
              <a:gd name="T0" fmla="*/ 2147483647 w 96"/>
              <a:gd name="T1" fmla="*/ 2147483647 h 67"/>
              <a:gd name="T2" fmla="*/ 0 w 96"/>
              <a:gd name="T3" fmla="*/ 2147483647 h 67"/>
              <a:gd name="T4" fmla="*/ 0 w 96"/>
              <a:gd name="T5" fmla="*/ 2147483647 h 67"/>
              <a:gd name="T6" fmla="*/ 0 w 96"/>
              <a:gd name="T7" fmla="*/ 2147483647 h 67"/>
              <a:gd name="T8" fmla="*/ 2147483647 w 96"/>
              <a:gd name="T9" fmla="*/ 2147483647 h 67"/>
              <a:gd name="T10" fmla="*/ 2147483647 w 96"/>
              <a:gd name="T11" fmla="*/ 0 h 67"/>
              <a:gd name="T12" fmla="*/ 2147483647 w 96"/>
              <a:gd name="T13" fmla="*/ 0 h 67"/>
              <a:gd name="T14" fmla="*/ 2147483647 w 96"/>
              <a:gd name="T15" fmla="*/ 2147483647 h 67"/>
              <a:gd name="T16" fmla="*/ 2147483647 w 96"/>
              <a:gd name="T17" fmla="*/ 2147483647 h 67"/>
              <a:gd name="T18" fmla="*/ 2147483647 w 96"/>
              <a:gd name="T19" fmla="*/ 2147483647 h 67"/>
              <a:gd name="T20" fmla="*/ 2147483647 w 96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67"/>
              <a:gd name="T35" fmla="*/ 96 w 96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67">
                <a:moveTo>
                  <a:pt x="27" y="34"/>
                </a:moveTo>
                <a:lnTo>
                  <a:pt x="0" y="19"/>
                </a:lnTo>
                <a:lnTo>
                  <a:pt x="0" y="17"/>
                </a:lnTo>
                <a:lnTo>
                  <a:pt x="42" y="10"/>
                </a:lnTo>
                <a:lnTo>
                  <a:pt x="96" y="0"/>
                </a:lnTo>
                <a:lnTo>
                  <a:pt x="56" y="36"/>
                </a:lnTo>
                <a:lnTo>
                  <a:pt x="27" y="67"/>
                </a:lnTo>
                <a:lnTo>
                  <a:pt x="25" y="67"/>
                </a:lnTo>
                <a:lnTo>
                  <a:pt x="27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Freeform 128"/>
          <p:cNvSpPr>
            <a:spLocks/>
          </p:cNvSpPr>
          <p:nvPr/>
        </p:nvSpPr>
        <p:spPr bwMode="auto">
          <a:xfrm>
            <a:off x="6516688" y="4979988"/>
            <a:ext cx="981075" cy="369887"/>
          </a:xfrm>
          <a:custGeom>
            <a:avLst/>
            <a:gdLst>
              <a:gd name="T0" fmla="*/ 2147483647 w 618"/>
              <a:gd name="T1" fmla="*/ 0 h 233"/>
              <a:gd name="T2" fmla="*/ 2147483647 w 618"/>
              <a:gd name="T3" fmla="*/ 0 h 233"/>
              <a:gd name="T4" fmla="*/ 2147483647 w 618"/>
              <a:gd name="T5" fmla="*/ 2147483647 h 233"/>
              <a:gd name="T6" fmla="*/ 2147483647 w 618"/>
              <a:gd name="T7" fmla="*/ 2147483647 h 233"/>
              <a:gd name="T8" fmla="*/ 2147483647 w 618"/>
              <a:gd name="T9" fmla="*/ 2147483647 h 233"/>
              <a:gd name="T10" fmla="*/ 2147483647 w 618"/>
              <a:gd name="T11" fmla="*/ 2147483647 h 233"/>
              <a:gd name="T12" fmla="*/ 2147483647 w 618"/>
              <a:gd name="T13" fmla="*/ 2147483647 h 233"/>
              <a:gd name="T14" fmla="*/ 2147483647 w 618"/>
              <a:gd name="T15" fmla="*/ 2147483647 h 233"/>
              <a:gd name="T16" fmla="*/ 2147483647 w 618"/>
              <a:gd name="T17" fmla="*/ 2147483647 h 233"/>
              <a:gd name="T18" fmla="*/ 2147483647 w 618"/>
              <a:gd name="T19" fmla="*/ 2147483647 h 233"/>
              <a:gd name="T20" fmla="*/ 0 w 618"/>
              <a:gd name="T21" fmla="*/ 2147483647 h 2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8"/>
              <a:gd name="T34" fmla="*/ 0 h 233"/>
              <a:gd name="T35" fmla="*/ 618 w 618"/>
              <a:gd name="T36" fmla="*/ 233 h 2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8" h="233">
                <a:moveTo>
                  <a:pt x="618" y="0"/>
                </a:moveTo>
                <a:lnTo>
                  <a:pt x="618" y="0"/>
                </a:lnTo>
                <a:lnTo>
                  <a:pt x="578" y="21"/>
                </a:lnTo>
                <a:lnTo>
                  <a:pt x="528" y="46"/>
                </a:lnTo>
                <a:lnTo>
                  <a:pt x="458" y="78"/>
                </a:lnTo>
                <a:lnTo>
                  <a:pt x="370" y="115"/>
                </a:lnTo>
                <a:lnTo>
                  <a:pt x="264" y="153"/>
                </a:lnTo>
                <a:lnTo>
                  <a:pt x="205" y="174"/>
                </a:lnTo>
                <a:lnTo>
                  <a:pt x="142" y="193"/>
                </a:lnTo>
                <a:lnTo>
                  <a:pt x="73" y="214"/>
                </a:lnTo>
                <a:lnTo>
                  <a:pt x="0" y="233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Freeform 117"/>
          <p:cNvSpPr>
            <a:spLocks/>
          </p:cNvSpPr>
          <p:nvPr/>
        </p:nvSpPr>
        <p:spPr bwMode="auto">
          <a:xfrm>
            <a:off x="4195763" y="1416050"/>
            <a:ext cx="501650" cy="66675"/>
          </a:xfrm>
          <a:custGeom>
            <a:avLst/>
            <a:gdLst>
              <a:gd name="T0" fmla="*/ 2147483647 w 316"/>
              <a:gd name="T1" fmla="*/ 0 h 42"/>
              <a:gd name="T2" fmla="*/ 2147483647 w 316"/>
              <a:gd name="T3" fmla="*/ 0 h 42"/>
              <a:gd name="T4" fmla="*/ 2147483647 w 316"/>
              <a:gd name="T5" fmla="*/ 0 h 42"/>
              <a:gd name="T6" fmla="*/ 2147483647 w 316"/>
              <a:gd name="T7" fmla="*/ 0 h 42"/>
              <a:gd name="T8" fmla="*/ 2147483647 w 316"/>
              <a:gd name="T9" fmla="*/ 2147483647 h 42"/>
              <a:gd name="T10" fmla="*/ 2147483647 w 316"/>
              <a:gd name="T11" fmla="*/ 2147483647 h 42"/>
              <a:gd name="T12" fmla="*/ 2147483647 w 316"/>
              <a:gd name="T13" fmla="*/ 2147483647 h 42"/>
              <a:gd name="T14" fmla="*/ 2147483647 w 316"/>
              <a:gd name="T15" fmla="*/ 2147483647 h 42"/>
              <a:gd name="T16" fmla="*/ 2147483647 w 316"/>
              <a:gd name="T17" fmla="*/ 2147483647 h 42"/>
              <a:gd name="T18" fmla="*/ 0 w 316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"/>
              <a:gd name="T31" fmla="*/ 0 h 42"/>
              <a:gd name="T32" fmla="*/ 316 w 316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" h="42">
                <a:moveTo>
                  <a:pt x="316" y="0"/>
                </a:moveTo>
                <a:lnTo>
                  <a:pt x="316" y="0"/>
                </a:lnTo>
                <a:lnTo>
                  <a:pt x="291" y="0"/>
                </a:lnTo>
                <a:lnTo>
                  <a:pt x="266" y="0"/>
                </a:lnTo>
                <a:lnTo>
                  <a:pt x="213" y="2"/>
                </a:lnTo>
                <a:lnTo>
                  <a:pt x="159" y="10"/>
                </a:lnTo>
                <a:lnTo>
                  <a:pt x="109" y="18"/>
                </a:lnTo>
                <a:lnTo>
                  <a:pt x="65" y="27"/>
                </a:lnTo>
                <a:lnTo>
                  <a:pt x="31" y="35"/>
                </a:lnTo>
                <a:lnTo>
                  <a:pt x="0" y="42"/>
                </a:lnTo>
              </a:path>
            </a:pathLst>
          </a:custGeom>
          <a:noFill/>
          <a:ln w="3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Freeform 130"/>
          <p:cNvSpPr>
            <a:spLocks/>
          </p:cNvSpPr>
          <p:nvPr/>
        </p:nvSpPr>
        <p:spPr bwMode="auto">
          <a:xfrm>
            <a:off x="4108450" y="1395413"/>
            <a:ext cx="185738" cy="133350"/>
          </a:xfrm>
          <a:custGeom>
            <a:avLst/>
            <a:gdLst>
              <a:gd name="T0" fmla="*/ 0 w 117"/>
              <a:gd name="T1" fmla="*/ 2147483647 h 84"/>
              <a:gd name="T2" fmla="*/ 2147483647 w 117"/>
              <a:gd name="T3" fmla="*/ 0 h 84"/>
              <a:gd name="T4" fmla="*/ 2147483647 w 117"/>
              <a:gd name="T5" fmla="*/ 2147483647 h 84"/>
              <a:gd name="T6" fmla="*/ 2147483647 w 117"/>
              <a:gd name="T7" fmla="*/ 2147483647 h 84"/>
              <a:gd name="T8" fmla="*/ 2147483647 w 117"/>
              <a:gd name="T9" fmla="*/ 2147483647 h 84"/>
              <a:gd name="T10" fmla="*/ 2147483647 w 117"/>
              <a:gd name="T11" fmla="*/ 2147483647 h 84"/>
              <a:gd name="T12" fmla="*/ 2147483647 w 117"/>
              <a:gd name="T13" fmla="*/ 2147483647 h 84"/>
              <a:gd name="T14" fmla="*/ 2147483647 w 117"/>
              <a:gd name="T15" fmla="*/ 2147483647 h 84"/>
              <a:gd name="T16" fmla="*/ 0 w 117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84"/>
              <a:gd name="T29" fmla="*/ 117 w 117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84">
                <a:moveTo>
                  <a:pt x="0" y="71"/>
                </a:moveTo>
                <a:lnTo>
                  <a:pt x="94" y="0"/>
                </a:lnTo>
                <a:lnTo>
                  <a:pt x="80" y="48"/>
                </a:lnTo>
                <a:lnTo>
                  <a:pt x="80" y="50"/>
                </a:lnTo>
                <a:lnTo>
                  <a:pt x="82" y="48"/>
                </a:lnTo>
                <a:lnTo>
                  <a:pt x="80" y="50"/>
                </a:lnTo>
                <a:lnTo>
                  <a:pt x="117" y="84"/>
                </a:lnTo>
                <a:lnTo>
                  <a:pt x="0" y="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 noChangeAspect="1"/>
          </p:cNvGrpSpPr>
          <p:nvPr/>
        </p:nvGrpSpPr>
        <p:grpSpPr>
          <a:xfrm>
            <a:off x="4101727" y="1395940"/>
            <a:ext cx="601293" cy="136249"/>
            <a:chOff x="4108450" y="1395413"/>
            <a:chExt cx="588963" cy="133350"/>
          </a:xfrm>
          <a:solidFill>
            <a:schemeClr val="bg1"/>
          </a:solidFill>
        </p:grpSpPr>
        <p:sp>
          <p:nvSpPr>
            <p:cNvPr id="64" name="Freeform 129"/>
            <p:cNvSpPr>
              <a:spLocks/>
            </p:cNvSpPr>
            <p:nvPr/>
          </p:nvSpPr>
          <p:spPr bwMode="auto">
            <a:xfrm>
              <a:off x="4108450" y="1395413"/>
              <a:ext cx="185738" cy="1333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94" y="0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80" y="50"/>
                </a:cxn>
                <a:cxn ang="0">
                  <a:pos x="82" y="48"/>
                </a:cxn>
                <a:cxn ang="0">
                  <a:pos x="80" y="50"/>
                </a:cxn>
                <a:cxn ang="0">
                  <a:pos x="117" y="84"/>
                </a:cxn>
                <a:cxn ang="0">
                  <a:pos x="0" y="71"/>
                </a:cxn>
              </a:cxnLst>
              <a:rect l="0" t="0" r="r" b="b"/>
              <a:pathLst>
                <a:path w="117" h="84">
                  <a:moveTo>
                    <a:pt x="0" y="71"/>
                  </a:moveTo>
                  <a:lnTo>
                    <a:pt x="94" y="0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0" y="50"/>
                  </a:lnTo>
                  <a:lnTo>
                    <a:pt x="117" y="84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Freeform 131"/>
            <p:cNvSpPr>
              <a:spLocks/>
            </p:cNvSpPr>
            <p:nvPr/>
          </p:nvSpPr>
          <p:spPr bwMode="auto">
            <a:xfrm>
              <a:off x="4195763" y="1416050"/>
              <a:ext cx="501650" cy="66675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6" y="0"/>
                </a:cxn>
                <a:cxn ang="0">
                  <a:pos x="291" y="0"/>
                </a:cxn>
                <a:cxn ang="0">
                  <a:pos x="266" y="0"/>
                </a:cxn>
                <a:cxn ang="0">
                  <a:pos x="213" y="2"/>
                </a:cxn>
                <a:cxn ang="0">
                  <a:pos x="159" y="10"/>
                </a:cxn>
                <a:cxn ang="0">
                  <a:pos x="109" y="18"/>
                </a:cxn>
                <a:cxn ang="0">
                  <a:pos x="65" y="27"/>
                </a:cxn>
                <a:cxn ang="0">
                  <a:pos x="31" y="35"/>
                </a:cxn>
                <a:cxn ang="0">
                  <a:pos x="0" y="42"/>
                </a:cxn>
              </a:cxnLst>
              <a:rect l="0" t="0" r="r" b="b"/>
              <a:pathLst>
                <a:path w="316" h="42">
                  <a:moveTo>
                    <a:pt x="316" y="0"/>
                  </a:moveTo>
                  <a:lnTo>
                    <a:pt x="316" y="0"/>
                  </a:lnTo>
                  <a:lnTo>
                    <a:pt x="291" y="0"/>
                  </a:lnTo>
                  <a:lnTo>
                    <a:pt x="266" y="0"/>
                  </a:lnTo>
                  <a:lnTo>
                    <a:pt x="213" y="2"/>
                  </a:lnTo>
                  <a:lnTo>
                    <a:pt x="159" y="10"/>
                  </a:lnTo>
                  <a:lnTo>
                    <a:pt x="109" y="18"/>
                  </a:lnTo>
                  <a:lnTo>
                    <a:pt x="65" y="27"/>
                  </a:lnTo>
                  <a:lnTo>
                    <a:pt x="31" y="35"/>
                  </a:lnTo>
                  <a:lnTo>
                    <a:pt x="0" y="42"/>
                  </a:lnTo>
                </a:path>
              </a:pathLst>
            </a:custGeom>
            <a:grp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821" name="Freeform 129"/>
          <p:cNvSpPr>
            <a:spLocks/>
          </p:cNvSpPr>
          <p:nvPr/>
        </p:nvSpPr>
        <p:spPr bwMode="auto">
          <a:xfrm>
            <a:off x="4108450" y="1395413"/>
            <a:ext cx="185738" cy="133350"/>
          </a:xfrm>
          <a:custGeom>
            <a:avLst/>
            <a:gdLst>
              <a:gd name="T0" fmla="*/ 0 w 117"/>
              <a:gd name="T1" fmla="*/ 2147483647 h 84"/>
              <a:gd name="T2" fmla="*/ 2147483647 w 117"/>
              <a:gd name="T3" fmla="*/ 0 h 84"/>
              <a:gd name="T4" fmla="*/ 2147483647 w 117"/>
              <a:gd name="T5" fmla="*/ 2147483647 h 84"/>
              <a:gd name="T6" fmla="*/ 2147483647 w 117"/>
              <a:gd name="T7" fmla="*/ 2147483647 h 84"/>
              <a:gd name="T8" fmla="*/ 2147483647 w 117"/>
              <a:gd name="T9" fmla="*/ 2147483647 h 84"/>
              <a:gd name="T10" fmla="*/ 2147483647 w 117"/>
              <a:gd name="T11" fmla="*/ 2147483647 h 84"/>
              <a:gd name="T12" fmla="*/ 2147483647 w 117"/>
              <a:gd name="T13" fmla="*/ 2147483647 h 84"/>
              <a:gd name="T14" fmla="*/ 2147483647 w 117"/>
              <a:gd name="T15" fmla="*/ 2147483647 h 84"/>
              <a:gd name="T16" fmla="*/ 0 w 117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84"/>
              <a:gd name="T29" fmla="*/ 117 w 117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84">
                <a:moveTo>
                  <a:pt x="0" y="71"/>
                </a:moveTo>
                <a:lnTo>
                  <a:pt x="94" y="0"/>
                </a:lnTo>
                <a:lnTo>
                  <a:pt x="80" y="48"/>
                </a:lnTo>
                <a:lnTo>
                  <a:pt x="80" y="50"/>
                </a:lnTo>
                <a:lnTo>
                  <a:pt x="82" y="48"/>
                </a:lnTo>
                <a:lnTo>
                  <a:pt x="80" y="50"/>
                </a:lnTo>
                <a:lnTo>
                  <a:pt x="117" y="84"/>
                </a:lnTo>
                <a:lnTo>
                  <a:pt x="0" y="7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Freeform 131"/>
          <p:cNvSpPr>
            <a:spLocks/>
          </p:cNvSpPr>
          <p:nvPr/>
        </p:nvSpPr>
        <p:spPr bwMode="auto">
          <a:xfrm>
            <a:off x="4195763" y="1416050"/>
            <a:ext cx="501650" cy="66675"/>
          </a:xfrm>
          <a:custGeom>
            <a:avLst/>
            <a:gdLst>
              <a:gd name="T0" fmla="*/ 2147483647 w 316"/>
              <a:gd name="T1" fmla="*/ 0 h 42"/>
              <a:gd name="T2" fmla="*/ 2147483647 w 316"/>
              <a:gd name="T3" fmla="*/ 0 h 42"/>
              <a:gd name="T4" fmla="*/ 2147483647 w 316"/>
              <a:gd name="T5" fmla="*/ 0 h 42"/>
              <a:gd name="T6" fmla="*/ 2147483647 w 316"/>
              <a:gd name="T7" fmla="*/ 0 h 42"/>
              <a:gd name="T8" fmla="*/ 2147483647 w 316"/>
              <a:gd name="T9" fmla="*/ 2147483647 h 42"/>
              <a:gd name="T10" fmla="*/ 2147483647 w 316"/>
              <a:gd name="T11" fmla="*/ 2147483647 h 42"/>
              <a:gd name="T12" fmla="*/ 2147483647 w 316"/>
              <a:gd name="T13" fmla="*/ 2147483647 h 42"/>
              <a:gd name="T14" fmla="*/ 2147483647 w 316"/>
              <a:gd name="T15" fmla="*/ 2147483647 h 42"/>
              <a:gd name="T16" fmla="*/ 2147483647 w 316"/>
              <a:gd name="T17" fmla="*/ 2147483647 h 42"/>
              <a:gd name="T18" fmla="*/ 0 w 316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"/>
              <a:gd name="T31" fmla="*/ 0 h 42"/>
              <a:gd name="T32" fmla="*/ 316 w 316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" h="42">
                <a:moveTo>
                  <a:pt x="316" y="0"/>
                </a:moveTo>
                <a:lnTo>
                  <a:pt x="316" y="0"/>
                </a:lnTo>
                <a:lnTo>
                  <a:pt x="291" y="0"/>
                </a:lnTo>
                <a:lnTo>
                  <a:pt x="266" y="0"/>
                </a:lnTo>
                <a:lnTo>
                  <a:pt x="213" y="2"/>
                </a:lnTo>
                <a:lnTo>
                  <a:pt x="159" y="10"/>
                </a:lnTo>
                <a:lnTo>
                  <a:pt x="109" y="18"/>
                </a:lnTo>
                <a:lnTo>
                  <a:pt x="65" y="27"/>
                </a:lnTo>
                <a:lnTo>
                  <a:pt x="31" y="35"/>
                </a:lnTo>
                <a:lnTo>
                  <a:pt x="0" y="42"/>
                </a:lnTo>
              </a:path>
            </a:pathLst>
          </a:custGeom>
          <a:noFill/>
          <a:ln w="381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8"/>
          <p:cNvSpPr>
            <a:spLocks noChangeShapeType="1"/>
          </p:cNvSpPr>
          <p:nvPr/>
        </p:nvSpPr>
        <p:spPr bwMode="auto">
          <a:xfrm flipV="1">
            <a:off x="2927350" y="1284288"/>
            <a:ext cx="0" cy="509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10"/>
          <p:cNvSpPr>
            <a:spLocks noChangeShapeType="1"/>
          </p:cNvSpPr>
          <p:nvPr/>
        </p:nvSpPr>
        <p:spPr bwMode="auto">
          <a:xfrm flipV="1">
            <a:off x="4983163" y="1903413"/>
            <a:ext cx="0" cy="140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13.21</a:t>
            </a:r>
          </a:p>
        </p:txBody>
      </p:sp>
      <p:pic>
        <p:nvPicPr>
          <p:cNvPr id="34819" name="Picture 5" descr="sal03717_1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6850"/>
            <a:ext cx="60864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9"/>
          <p:cNvSpPr>
            <a:spLocks noChangeShapeType="1"/>
          </p:cNvSpPr>
          <p:nvPr/>
        </p:nvSpPr>
        <p:spPr bwMode="auto">
          <a:xfrm flipV="1">
            <a:off x="3257550" y="6099175"/>
            <a:ext cx="107950" cy="9525"/>
          </a:xfrm>
          <a:prstGeom prst="line">
            <a:avLst/>
          </a:prstGeom>
          <a:noFill/>
          <a:ln w="15875">
            <a:solidFill>
              <a:srgbClr val="0DB1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Freeform 10"/>
          <p:cNvSpPr>
            <a:spLocks/>
          </p:cNvSpPr>
          <p:nvPr/>
        </p:nvSpPr>
        <p:spPr bwMode="auto">
          <a:xfrm>
            <a:off x="3333750" y="6070600"/>
            <a:ext cx="101600" cy="60325"/>
          </a:xfrm>
          <a:custGeom>
            <a:avLst/>
            <a:gdLst>
              <a:gd name="T0" fmla="*/ 2147483647 w 64"/>
              <a:gd name="T1" fmla="*/ 2147483647 h 38"/>
              <a:gd name="T2" fmla="*/ 0 w 64"/>
              <a:gd name="T3" fmla="*/ 0 h 38"/>
              <a:gd name="T4" fmla="*/ 0 w 64"/>
              <a:gd name="T5" fmla="*/ 0 h 38"/>
              <a:gd name="T6" fmla="*/ 0 w 64"/>
              <a:gd name="T7" fmla="*/ 0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2147483647 w 64"/>
              <a:gd name="T13" fmla="*/ 2147483647 h 38"/>
              <a:gd name="T14" fmla="*/ 2147483647 w 64"/>
              <a:gd name="T15" fmla="*/ 2147483647 h 38"/>
              <a:gd name="T16" fmla="*/ 2147483647 w 64"/>
              <a:gd name="T17" fmla="*/ 2147483647 h 38"/>
              <a:gd name="T18" fmla="*/ 2147483647 w 64"/>
              <a:gd name="T19" fmla="*/ 2147483647 h 38"/>
              <a:gd name="T20" fmla="*/ 2147483647 w 64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38"/>
              <a:gd name="T35" fmla="*/ 64 w 64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38">
                <a:moveTo>
                  <a:pt x="14" y="18"/>
                </a:moveTo>
                <a:lnTo>
                  <a:pt x="0" y="0"/>
                </a:lnTo>
                <a:lnTo>
                  <a:pt x="28" y="6"/>
                </a:lnTo>
                <a:lnTo>
                  <a:pt x="64" y="14"/>
                </a:lnTo>
                <a:lnTo>
                  <a:pt x="30" y="28"/>
                </a:lnTo>
                <a:lnTo>
                  <a:pt x="4" y="38"/>
                </a:lnTo>
                <a:lnTo>
                  <a:pt x="14" y="18"/>
                </a:lnTo>
                <a:close/>
              </a:path>
            </a:pathLst>
          </a:custGeom>
          <a:solidFill>
            <a:srgbClr val="0DB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1"/>
          <p:cNvSpPr>
            <a:spLocks noChangeShapeType="1"/>
          </p:cNvSpPr>
          <p:nvPr/>
        </p:nvSpPr>
        <p:spPr bwMode="auto">
          <a:xfrm>
            <a:off x="2387600" y="5457825"/>
            <a:ext cx="101600" cy="38100"/>
          </a:xfrm>
          <a:prstGeom prst="line">
            <a:avLst/>
          </a:prstGeom>
          <a:noFill/>
          <a:ln w="15875">
            <a:solidFill>
              <a:srgbClr val="0DB1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Freeform 12"/>
          <p:cNvSpPr>
            <a:spLocks/>
          </p:cNvSpPr>
          <p:nvPr/>
        </p:nvSpPr>
        <p:spPr bwMode="auto">
          <a:xfrm>
            <a:off x="2454275" y="5457825"/>
            <a:ext cx="101600" cy="60325"/>
          </a:xfrm>
          <a:custGeom>
            <a:avLst/>
            <a:gdLst>
              <a:gd name="T0" fmla="*/ 2147483647 w 64"/>
              <a:gd name="T1" fmla="*/ 2147483647 h 38"/>
              <a:gd name="T2" fmla="*/ 2147483647 w 64"/>
              <a:gd name="T3" fmla="*/ 0 h 38"/>
              <a:gd name="T4" fmla="*/ 2147483647 w 64"/>
              <a:gd name="T5" fmla="*/ 0 h 38"/>
              <a:gd name="T6" fmla="*/ 2147483647 w 64"/>
              <a:gd name="T7" fmla="*/ 0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2147483647 w 64"/>
              <a:gd name="T13" fmla="*/ 2147483647 h 38"/>
              <a:gd name="T14" fmla="*/ 2147483647 w 64"/>
              <a:gd name="T15" fmla="*/ 2147483647 h 38"/>
              <a:gd name="T16" fmla="*/ 0 w 64"/>
              <a:gd name="T17" fmla="*/ 2147483647 h 38"/>
              <a:gd name="T18" fmla="*/ 0 w 64"/>
              <a:gd name="T19" fmla="*/ 2147483647 h 38"/>
              <a:gd name="T20" fmla="*/ 2147483647 w 64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38"/>
              <a:gd name="T35" fmla="*/ 64 w 64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38">
                <a:moveTo>
                  <a:pt x="16" y="22"/>
                </a:moveTo>
                <a:lnTo>
                  <a:pt x="12" y="0"/>
                </a:lnTo>
                <a:lnTo>
                  <a:pt x="34" y="16"/>
                </a:lnTo>
                <a:lnTo>
                  <a:pt x="64" y="38"/>
                </a:lnTo>
                <a:lnTo>
                  <a:pt x="28" y="36"/>
                </a:lnTo>
                <a:lnTo>
                  <a:pt x="0" y="36"/>
                </a:lnTo>
                <a:lnTo>
                  <a:pt x="16" y="22"/>
                </a:lnTo>
                <a:close/>
              </a:path>
            </a:pathLst>
          </a:custGeom>
          <a:solidFill>
            <a:srgbClr val="0DB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>
            <a:off x="5616575" y="5318125"/>
            <a:ext cx="66675" cy="66675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Freeform 14"/>
          <p:cNvSpPr>
            <a:spLocks/>
          </p:cNvSpPr>
          <p:nvPr/>
        </p:nvSpPr>
        <p:spPr bwMode="auto">
          <a:xfrm>
            <a:off x="5641975" y="5340350"/>
            <a:ext cx="92075" cy="92075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0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0 w 58"/>
              <a:gd name="T17" fmla="*/ 2147483647 h 58"/>
              <a:gd name="T18" fmla="*/ 0 w 58"/>
              <a:gd name="T19" fmla="*/ 2147483647 h 58"/>
              <a:gd name="T20" fmla="*/ 2147483647 w 58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58"/>
              <a:gd name="T35" fmla="*/ 58 w 58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58">
                <a:moveTo>
                  <a:pt x="20" y="22"/>
                </a:moveTo>
                <a:lnTo>
                  <a:pt x="26" y="0"/>
                </a:lnTo>
                <a:lnTo>
                  <a:pt x="26" y="2"/>
                </a:lnTo>
                <a:lnTo>
                  <a:pt x="40" y="26"/>
                </a:lnTo>
                <a:lnTo>
                  <a:pt x="58" y="58"/>
                </a:lnTo>
                <a:lnTo>
                  <a:pt x="26" y="42"/>
                </a:lnTo>
                <a:lnTo>
                  <a:pt x="0" y="28"/>
                </a:lnTo>
                <a:lnTo>
                  <a:pt x="20" y="22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5549900" y="4032250"/>
            <a:ext cx="82550" cy="41275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Freeform 16"/>
          <p:cNvSpPr>
            <a:spLocks/>
          </p:cNvSpPr>
          <p:nvPr/>
        </p:nvSpPr>
        <p:spPr bwMode="auto">
          <a:xfrm>
            <a:off x="5594350" y="4032250"/>
            <a:ext cx="101600" cy="69850"/>
          </a:xfrm>
          <a:custGeom>
            <a:avLst/>
            <a:gdLst>
              <a:gd name="T0" fmla="*/ 2147483647 w 64"/>
              <a:gd name="T1" fmla="*/ 2147483647 h 44"/>
              <a:gd name="T2" fmla="*/ 2147483647 w 64"/>
              <a:gd name="T3" fmla="*/ 0 h 44"/>
              <a:gd name="T4" fmla="*/ 2147483647 w 64"/>
              <a:gd name="T5" fmla="*/ 0 h 44"/>
              <a:gd name="T6" fmla="*/ 2147483647 w 64"/>
              <a:gd name="T7" fmla="*/ 0 h 44"/>
              <a:gd name="T8" fmla="*/ 2147483647 w 64"/>
              <a:gd name="T9" fmla="*/ 2147483647 h 44"/>
              <a:gd name="T10" fmla="*/ 2147483647 w 64"/>
              <a:gd name="T11" fmla="*/ 2147483647 h 44"/>
              <a:gd name="T12" fmla="*/ 2147483647 w 64"/>
              <a:gd name="T13" fmla="*/ 2147483647 h 44"/>
              <a:gd name="T14" fmla="*/ 2147483647 w 64"/>
              <a:gd name="T15" fmla="*/ 2147483647 h 44"/>
              <a:gd name="T16" fmla="*/ 0 w 64"/>
              <a:gd name="T17" fmla="*/ 2147483647 h 44"/>
              <a:gd name="T18" fmla="*/ 0 w 64"/>
              <a:gd name="T19" fmla="*/ 2147483647 h 44"/>
              <a:gd name="T20" fmla="*/ 2147483647 w 64"/>
              <a:gd name="T21" fmla="*/ 2147483647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44"/>
              <a:gd name="T35" fmla="*/ 64 w 64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44">
                <a:moveTo>
                  <a:pt x="18" y="22"/>
                </a:moveTo>
                <a:lnTo>
                  <a:pt x="16" y="0"/>
                </a:lnTo>
                <a:lnTo>
                  <a:pt x="18" y="0"/>
                </a:lnTo>
                <a:lnTo>
                  <a:pt x="38" y="20"/>
                </a:lnTo>
                <a:lnTo>
                  <a:pt x="64" y="44"/>
                </a:lnTo>
                <a:lnTo>
                  <a:pt x="28" y="38"/>
                </a:lnTo>
                <a:lnTo>
                  <a:pt x="0" y="34"/>
                </a:lnTo>
                <a:lnTo>
                  <a:pt x="18" y="22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3940175" y="2565400"/>
            <a:ext cx="63500" cy="66675"/>
          </a:xfrm>
          <a:prstGeom prst="line">
            <a:avLst/>
          </a:prstGeom>
          <a:noFill/>
          <a:ln w="15875">
            <a:solidFill>
              <a:srgbClr val="0DB1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Freeform 18"/>
          <p:cNvSpPr>
            <a:spLocks/>
          </p:cNvSpPr>
          <p:nvPr/>
        </p:nvSpPr>
        <p:spPr bwMode="auto">
          <a:xfrm>
            <a:off x="3962400" y="2590800"/>
            <a:ext cx="88900" cy="92075"/>
          </a:xfrm>
          <a:custGeom>
            <a:avLst/>
            <a:gdLst>
              <a:gd name="T0" fmla="*/ 2147483647 w 56"/>
              <a:gd name="T1" fmla="*/ 2147483647 h 58"/>
              <a:gd name="T2" fmla="*/ 2147483647 w 56"/>
              <a:gd name="T3" fmla="*/ 0 h 58"/>
              <a:gd name="T4" fmla="*/ 2147483647 w 56"/>
              <a:gd name="T5" fmla="*/ 0 h 58"/>
              <a:gd name="T6" fmla="*/ 2147483647 w 56"/>
              <a:gd name="T7" fmla="*/ 0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0 w 56"/>
              <a:gd name="T17" fmla="*/ 2147483647 h 58"/>
              <a:gd name="T18" fmla="*/ 0 w 56"/>
              <a:gd name="T19" fmla="*/ 2147483647 h 58"/>
              <a:gd name="T20" fmla="*/ 2147483647 w 56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58"/>
              <a:gd name="T35" fmla="*/ 56 w 56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58">
                <a:moveTo>
                  <a:pt x="20" y="22"/>
                </a:moveTo>
                <a:lnTo>
                  <a:pt x="26" y="0"/>
                </a:lnTo>
                <a:lnTo>
                  <a:pt x="40" y="26"/>
                </a:lnTo>
                <a:lnTo>
                  <a:pt x="56" y="58"/>
                </a:lnTo>
                <a:lnTo>
                  <a:pt x="24" y="40"/>
                </a:lnTo>
                <a:lnTo>
                  <a:pt x="0" y="26"/>
                </a:lnTo>
                <a:lnTo>
                  <a:pt x="20" y="22"/>
                </a:lnTo>
                <a:close/>
              </a:path>
            </a:pathLst>
          </a:custGeom>
          <a:solidFill>
            <a:srgbClr val="0DB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5470525" y="5549900"/>
            <a:ext cx="66675" cy="63500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Freeform 20"/>
          <p:cNvSpPr>
            <a:spLocks/>
          </p:cNvSpPr>
          <p:nvPr/>
        </p:nvSpPr>
        <p:spPr bwMode="auto">
          <a:xfrm>
            <a:off x="5492750" y="5572125"/>
            <a:ext cx="92075" cy="92075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0 h 58"/>
              <a:gd name="T4" fmla="*/ 2147483647 w 58"/>
              <a:gd name="T5" fmla="*/ 0 h 58"/>
              <a:gd name="T6" fmla="*/ 2147483647 w 58"/>
              <a:gd name="T7" fmla="*/ 0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0 w 58"/>
              <a:gd name="T19" fmla="*/ 2147483647 h 58"/>
              <a:gd name="T20" fmla="*/ 2147483647 w 58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58"/>
              <a:gd name="T35" fmla="*/ 58 w 58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58">
                <a:moveTo>
                  <a:pt x="22" y="22"/>
                </a:moveTo>
                <a:lnTo>
                  <a:pt x="28" y="0"/>
                </a:lnTo>
                <a:lnTo>
                  <a:pt x="42" y="26"/>
                </a:lnTo>
                <a:lnTo>
                  <a:pt x="58" y="58"/>
                </a:lnTo>
                <a:lnTo>
                  <a:pt x="26" y="40"/>
                </a:lnTo>
                <a:lnTo>
                  <a:pt x="2" y="28"/>
                </a:lnTo>
                <a:lnTo>
                  <a:pt x="0" y="26"/>
                </a:lnTo>
                <a:lnTo>
                  <a:pt x="22" y="22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5991225" y="1974850"/>
            <a:ext cx="273050" cy="2730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3" name="Line 36"/>
          <p:cNvSpPr>
            <a:spLocks noChangeShapeType="1"/>
          </p:cNvSpPr>
          <p:nvPr/>
        </p:nvSpPr>
        <p:spPr bwMode="auto">
          <a:xfrm>
            <a:off x="5073650" y="1457325"/>
            <a:ext cx="444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37"/>
          <p:cNvSpPr>
            <a:spLocks noChangeShapeType="1"/>
          </p:cNvSpPr>
          <p:nvPr/>
        </p:nvSpPr>
        <p:spPr bwMode="auto">
          <a:xfrm>
            <a:off x="6159500" y="777875"/>
            <a:ext cx="1168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Text Box 144"/>
          <p:cNvSpPr txBox="1">
            <a:spLocks noChangeArrowheads="1"/>
          </p:cNvSpPr>
          <p:nvPr/>
        </p:nvSpPr>
        <p:spPr bwMode="auto">
          <a:xfrm>
            <a:off x="871538" y="2178050"/>
            <a:ext cx="6953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Gamma</a:t>
            </a:r>
          </a:p>
          <a:p>
            <a:pPr eaLnBrk="1" hangingPunct="1"/>
            <a:r>
              <a:rPr lang="en-US" altLang="en-US" sz="900" b="1"/>
              <a:t>motor fiber</a:t>
            </a:r>
          </a:p>
        </p:txBody>
      </p:sp>
      <p:sp>
        <p:nvSpPr>
          <p:cNvPr id="34836" name="Text Box 146"/>
          <p:cNvSpPr txBox="1">
            <a:spLocks noChangeArrowheads="1"/>
          </p:cNvSpPr>
          <p:nvPr/>
        </p:nvSpPr>
        <p:spPr bwMode="auto">
          <a:xfrm>
            <a:off x="871538" y="3371850"/>
            <a:ext cx="10699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Connective tissue</a:t>
            </a:r>
          </a:p>
          <a:p>
            <a:pPr eaLnBrk="1" hangingPunct="1"/>
            <a:r>
              <a:rPr lang="en-US" altLang="en-US" sz="900" b="1"/>
              <a:t>sheath (cut open)</a:t>
            </a:r>
          </a:p>
        </p:txBody>
      </p:sp>
      <p:sp>
        <p:nvSpPr>
          <p:cNvPr id="34837" name="Text Box 147"/>
          <p:cNvSpPr txBox="1">
            <a:spLocks noChangeArrowheads="1"/>
          </p:cNvSpPr>
          <p:nvPr/>
        </p:nvSpPr>
        <p:spPr bwMode="auto">
          <a:xfrm>
            <a:off x="871538" y="3994150"/>
            <a:ext cx="828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Intrafusal</a:t>
            </a:r>
          </a:p>
          <a:p>
            <a:pPr eaLnBrk="1" hangingPunct="1"/>
            <a:r>
              <a:rPr lang="en-US" altLang="en-US" sz="900" b="1"/>
              <a:t>muscle fibers</a:t>
            </a:r>
          </a:p>
        </p:txBody>
      </p:sp>
      <p:sp>
        <p:nvSpPr>
          <p:cNvPr id="34838" name="Text Box 148"/>
          <p:cNvSpPr txBox="1">
            <a:spLocks noChangeArrowheads="1"/>
          </p:cNvSpPr>
          <p:nvPr/>
        </p:nvSpPr>
        <p:spPr bwMode="auto">
          <a:xfrm>
            <a:off x="871538" y="5200650"/>
            <a:ext cx="1127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Motor nerve fibers:</a:t>
            </a:r>
          </a:p>
        </p:txBody>
      </p:sp>
      <p:sp>
        <p:nvSpPr>
          <p:cNvPr id="34839" name="Text Box 149"/>
          <p:cNvSpPr txBox="1">
            <a:spLocks noChangeArrowheads="1"/>
          </p:cNvSpPr>
          <p:nvPr/>
        </p:nvSpPr>
        <p:spPr bwMode="auto">
          <a:xfrm>
            <a:off x="1012825" y="5343525"/>
            <a:ext cx="511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Gamma</a:t>
            </a:r>
          </a:p>
        </p:txBody>
      </p:sp>
      <p:sp>
        <p:nvSpPr>
          <p:cNvPr id="34840" name="Text Box 150"/>
          <p:cNvSpPr txBox="1">
            <a:spLocks noChangeArrowheads="1"/>
          </p:cNvSpPr>
          <p:nvPr/>
        </p:nvSpPr>
        <p:spPr bwMode="auto">
          <a:xfrm>
            <a:off x="1003300" y="5492750"/>
            <a:ext cx="409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Alpha</a:t>
            </a:r>
          </a:p>
        </p:txBody>
      </p:sp>
      <p:sp>
        <p:nvSpPr>
          <p:cNvPr id="34841" name="Text Box 151"/>
          <p:cNvSpPr txBox="1">
            <a:spLocks noChangeArrowheads="1"/>
          </p:cNvSpPr>
          <p:nvPr/>
        </p:nvSpPr>
        <p:spPr bwMode="auto">
          <a:xfrm>
            <a:off x="4121150" y="1377950"/>
            <a:ext cx="1158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Peripheral nerve</a:t>
            </a:r>
          </a:p>
          <a:p>
            <a:pPr eaLnBrk="1" hangingPunct="1"/>
            <a:r>
              <a:rPr lang="en-US" altLang="en-US" sz="900" b="1"/>
              <a:t>(motor and sensory</a:t>
            </a:r>
          </a:p>
          <a:p>
            <a:pPr eaLnBrk="1" hangingPunct="1"/>
            <a:r>
              <a:rPr lang="en-US" altLang="en-US" sz="900" b="1"/>
              <a:t>nerve fibers)</a:t>
            </a:r>
          </a:p>
        </p:txBody>
      </p:sp>
      <p:sp>
        <p:nvSpPr>
          <p:cNvPr id="34842" name="Text Box 152"/>
          <p:cNvSpPr txBox="1">
            <a:spLocks noChangeArrowheads="1"/>
          </p:cNvSpPr>
          <p:nvPr/>
        </p:nvSpPr>
        <p:spPr bwMode="auto">
          <a:xfrm>
            <a:off x="7378700" y="704850"/>
            <a:ext cx="377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Bone</a:t>
            </a:r>
          </a:p>
        </p:txBody>
      </p:sp>
      <p:sp>
        <p:nvSpPr>
          <p:cNvPr id="34843" name="Text Box 153"/>
          <p:cNvSpPr txBox="1">
            <a:spLocks noChangeArrowheads="1"/>
          </p:cNvSpPr>
          <p:nvPr/>
        </p:nvSpPr>
        <p:spPr bwMode="auto">
          <a:xfrm>
            <a:off x="7353300" y="1441450"/>
            <a:ext cx="504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Tendon</a:t>
            </a:r>
          </a:p>
        </p:txBody>
      </p:sp>
      <p:sp>
        <p:nvSpPr>
          <p:cNvPr id="34844" name="Text Box 154"/>
          <p:cNvSpPr txBox="1">
            <a:spLocks noChangeArrowheads="1"/>
          </p:cNvSpPr>
          <p:nvPr/>
        </p:nvSpPr>
        <p:spPr bwMode="auto">
          <a:xfrm>
            <a:off x="7353300" y="2032000"/>
            <a:ext cx="911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Muscle spindle</a:t>
            </a:r>
          </a:p>
        </p:txBody>
      </p:sp>
      <p:sp>
        <p:nvSpPr>
          <p:cNvPr id="34845" name="Text Box 155"/>
          <p:cNvSpPr txBox="1">
            <a:spLocks noChangeArrowheads="1"/>
          </p:cNvSpPr>
          <p:nvPr/>
        </p:nvSpPr>
        <p:spPr bwMode="auto">
          <a:xfrm>
            <a:off x="7353300" y="2419350"/>
            <a:ext cx="9493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Skeletal muscle</a:t>
            </a:r>
          </a:p>
        </p:txBody>
      </p:sp>
      <p:sp>
        <p:nvSpPr>
          <p:cNvPr id="34846" name="Text Box 156"/>
          <p:cNvSpPr txBox="1">
            <a:spLocks noChangeArrowheads="1"/>
          </p:cNvSpPr>
          <p:nvPr/>
        </p:nvSpPr>
        <p:spPr bwMode="auto">
          <a:xfrm>
            <a:off x="6369050" y="5400675"/>
            <a:ext cx="1260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Sensory nerve fibers:</a:t>
            </a:r>
          </a:p>
        </p:txBody>
      </p:sp>
      <p:sp>
        <p:nvSpPr>
          <p:cNvPr id="34847" name="Text Box 157"/>
          <p:cNvSpPr txBox="1">
            <a:spLocks noChangeArrowheads="1"/>
          </p:cNvSpPr>
          <p:nvPr/>
        </p:nvSpPr>
        <p:spPr bwMode="auto">
          <a:xfrm>
            <a:off x="6470650" y="5553075"/>
            <a:ext cx="517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Primary</a:t>
            </a:r>
          </a:p>
        </p:txBody>
      </p:sp>
      <p:sp>
        <p:nvSpPr>
          <p:cNvPr id="34848" name="Text Box 158"/>
          <p:cNvSpPr txBox="1">
            <a:spLocks noChangeArrowheads="1"/>
          </p:cNvSpPr>
          <p:nvPr/>
        </p:nvSpPr>
        <p:spPr bwMode="auto">
          <a:xfrm>
            <a:off x="6470650" y="5689600"/>
            <a:ext cx="676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Secondary</a:t>
            </a:r>
          </a:p>
        </p:txBody>
      </p:sp>
      <p:sp>
        <p:nvSpPr>
          <p:cNvPr id="34849" name="Text Box 159"/>
          <p:cNvSpPr txBox="1">
            <a:spLocks noChangeArrowheads="1"/>
          </p:cNvSpPr>
          <p:nvPr/>
        </p:nvSpPr>
        <p:spPr bwMode="auto">
          <a:xfrm>
            <a:off x="871538" y="2698750"/>
            <a:ext cx="828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Extrafusal</a:t>
            </a:r>
          </a:p>
          <a:p>
            <a:pPr eaLnBrk="1" hangingPunct="1"/>
            <a:r>
              <a:rPr lang="en-US" altLang="en-US" sz="900" b="1"/>
              <a:t>muscle fibers</a:t>
            </a:r>
          </a:p>
        </p:txBody>
      </p:sp>
      <p:pic>
        <p:nvPicPr>
          <p:cNvPr id="34850" name="Picture 161" descr="sal03717_13_21_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105025"/>
            <a:ext cx="917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Rectangle 5"/>
          <p:cNvSpPr>
            <a:spLocks noChangeArrowheads="1"/>
          </p:cNvSpPr>
          <p:nvPr/>
        </p:nvSpPr>
        <p:spPr bwMode="auto">
          <a:xfrm>
            <a:off x="701675" y="112713"/>
            <a:ext cx="7740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34852" name="Line 27"/>
          <p:cNvSpPr>
            <a:spLocks noChangeShapeType="1"/>
          </p:cNvSpPr>
          <p:nvPr/>
        </p:nvSpPr>
        <p:spPr bwMode="auto">
          <a:xfrm>
            <a:off x="1408113" y="4073525"/>
            <a:ext cx="28051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Line 29"/>
          <p:cNvSpPr>
            <a:spLocks noChangeShapeType="1"/>
          </p:cNvSpPr>
          <p:nvPr/>
        </p:nvSpPr>
        <p:spPr bwMode="auto">
          <a:xfrm>
            <a:off x="1889125" y="3454400"/>
            <a:ext cx="1724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40"/>
          <p:cNvSpPr>
            <a:spLocks noChangeShapeType="1"/>
          </p:cNvSpPr>
          <p:nvPr/>
        </p:nvSpPr>
        <p:spPr bwMode="auto">
          <a:xfrm flipH="1" flipV="1">
            <a:off x="3013075" y="4073525"/>
            <a:ext cx="504825" cy="3333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>
            <a:off x="1476375" y="2771775"/>
            <a:ext cx="1438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 flipH="1" flipV="1">
            <a:off x="2520950" y="2771775"/>
            <a:ext cx="581025" cy="431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162"/>
          <p:cNvSpPr>
            <a:spLocks noChangeShapeType="1"/>
          </p:cNvSpPr>
          <p:nvPr/>
        </p:nvSpPr>
        <p:spPr bwMode="auto">
          <a:xfrm>
            <a:off x="1403350" y="2274888"/>
            <a:ext cx="2076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>
            <a:off x="1473200" y="5422900"/>
            <a:ext cx="7397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46"/>
          <p:cNvSpPr>
            <a:spLocks/>
          </p:cNvSpPr>
          <p:nvPr/>
        </p:nvSpPr>
        <p:spPr bwMode="auto">
          <a:xfrm>
            <a:off x="1343025" y="5572125"/>
            <a:ext cx="873125" cy="422275"/>
          </a:xfrm>
          <a:custGeom>
            <a:avLst/>
            <a:gdLst>
              <a:gd name="T0" fmla="*/ 0 w 550"/>
              <a:gd name="T1" fmla="*/ 0 h 266"/>
              <a:gd name="T2" fmla="*/ 2147483647 w 550"/>
              <a:gd name="T3" fmla="*/ 0 h 266"/>
              <a:gd name="T4" fmla="*/ 2147483647 w 550"/>
              <a:gd name="T5" fmla="*/ 2147483647 h 266"/>
              <a:gd name="T6" fmla="*/ 0 60000 65536"/>
              <a:gd name="T7" fmla="*/ 0 60000 65536"/>
              <a:gd name="T8" fmla="*/ 0 60000 65536"/>
              <a:gd name="T9" fmla="*/ 0 w 550"/>
              <a:gd name="T10" fmla="*/ 0 h 266"/>
              <a:gd name="T11" fmla="*/ 550 w 55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266">
                <a:moveTo>
                  <a:pt x="0" y="0"/>
                </a:moveTo>
                <a:lnTo>
                  <a:pt x="316" y="0"/>
                </a:lnTo>
                <a:lnTo>
                  <a:pt x="550" y="26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Freeform 35"/>
          <p:cNvSpPr>
            <a:spLocks/>
          </p:cNvSpPr>
          <p:nvPr/>
        </p:nvSpPr>
        <p:spPr bwMode="auto">
          <a:xfrm>
            <a:off x="5921375" y="5622925"/>
            <a:ext cx="488950" cy="44450"/>
          </a:xfrm>
          <a:custGeom>
            <a:avLst/>
            <a:gdLst>
              <a:gd name="T0" fmla="*/ 0 w 308"/>
              <a:gd name="T1" fmla="*/ 2147483647 h 28"/>
              <a:gd name="T2" fmla="*/ 2147483647 w 308"/>
              <a:gd name="T3" fmla="*/ 0 h 28"/>
              <a:gd name="T4" fmla="*/ 2147483647 w 308"/>
              <a:gd name="T5" fmla="*/ 0 h 28"/>
              <a:gd name="T6" fmla="*/ 0 60000 65536"/>
              <a:gd name="T7" fmla="*/ 0 60000 65536"/>
              <a:gd name="T8" fmla="*/ 0 60000 65536"/>
              <a:gd name="T9" fmla="*/ 0 w 308"/>
              <a:gd name="T10" fmla="*/ 0 h 28"/>
              <a:gd name="T11" fmla="*/ 308 w 30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28">
                <a:moveTo>
                  <a:pt x="0" y="28"/>
                </a:moveTo>
                <a:lnTo>
                  <a:pt x="230" y="0"/>
                </a:lnTo>
                <a:lnTo>
                  <a:pt x="30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Freeform 47"/>
          <p:cNvSpPr>
            <a:spLocks/>
          </p:cNvSpPr>
          <p:nvPr/>
        </p:nvSpPr>
        <p:spPr bwMode="auto">
          <a:xfrm>
            <a:off x="6118225" y="5746750"/>
            <a:ext cx="301625" cy="279400"/>
          </a:xfrm>
          <a:custGeom>
            <a:avLst/>
            <a:gdLst>
              <a:gd name="T0" fmla="*/ 0 w 190"/>
              <a:gd name="T1" fmla="*/ 2147483647 h 176"/>
              <a:gd name="T2" fmla="*/ 2147483647 w 190"/>
              <a:gd name="T3" fmla="*/ 0 h 176"/>
              <a:gd name="T4" fmla="*/ 2147483647 w 190"/>
              <a:gd name="T5" fmla="*/ 0 h 176"/>
              <a:gd name="T6" fmla="*/ 0 60000 65536"/>
              <a:gd name="T7" fmla="*/ 0 60000 65536"/>
              <a:gd name="T8" fmla="*/ 0 60000 65536"/>
              <a:gd name="T9" fmla="*/ 0 w 190"/>
              <a:gd name="T10" fmla="*/ 0 h 176"/>
              <a:gd name="T11" fmla="*/ 190 w 190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76">
                <a:moveTo>
                  <a:pt x="0" y="176"/>
                </a:moveTo>
                <a:lnTo>
                  <a:pt x="112" y="0"/>
                </a:lnTo>
                <a:lnTo>
                  <a:pt x="19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Line 38"/>
          <p:cNvSpPr>
            <a:spLocks noChangeShapeType="1"/>
          </p:cNvSpPr>
          <p:nvPr/>
        </p:nvSpPr>
        <p:spPr bwMode="auto">
          <a:xfrm>
            <a:off x="6143625" y="1498600"/>
            <a:ext cx="1184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9"/>
          <p:cNvSpPr>
            <a:spLocks noChangeShapeType="1"/>
          </p:cNvSpPr>
          <p:nvPr/>
        </p:nvSpPr>
        <p:spPr bwMode="auto">
          <a:xfrm>
            <a:off x="6524625" y="2479675"/>
            <a:ext cx="803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Line 39"/>
          <p:cNvSpPr>
            <a:spLocks noChangeShapeType="1"/>
          </p:cNvSpPr>
          <p:nvPr/>
        </p:nvSpPr>
        <p:spPr bwMode="auto">
          <a:xfrm>
            <a:off x="6124575" y="2103438"/>
            <a:ext cx="1184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Line 27"/>
          <p:cNvSpPr>
            <a:spLocks noChangeShapeType="1"/>
          </p:cNvSpPr>
          <p:nvPr/>
        </p:nvSpPr>
        <p:spPr bwMode="auto">
          <a:xfrm>
            <a:off x="1408113" y="4073525"/>
            <a:ext cx="280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6" name="Line 29"/>
          <p:cNvSpPr>
            <a:spLocks noChangeShapeType="1"/>
          </p:cNvSpPr>
          <p:nvPr/>
        </p:nvSpPr>
        <p:spPr bwMode="auto">
          <a:xfrm>
            <a:off x="1889125" y="3454400"/>
            <a:ext cx="1724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Line 40"/>
          <p:cNvSpPr>
            <a:spLocks noChangeShapeType="1"/>
          </p:cNvSpPr>
          <p:nvPr/>
        </p:nvSpPr>
        <p:spPr bwMode="auto">
          <a:xfrm flipH="1" flipV="1">
            <a:off x="3013075" y="4073525"/>
            <a:ext cx="504825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43"/>
          <p:cNvSpPr>
            <a:spLocks noChangeShapeType="1"/>
          </p:cNvSpPr>
          <p:nvPr/>
        </p:nvSpPr>
        <p:spPr bwMode="auto">
          <a:xfrm>
            <a:off x="1476375" y="2771775"/>
            <a:ext cx="1438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Line 44"/>
          <p:cNvSpPr>
            <a:spLocks noChangeShapeType="1"/>
          </p:cNvSpPr>
          <p:nvPr/>
        </p:nvSpPr>
        <p:spPr bwMode="auto">
          <a:xfrm flipH="1" flipV="1">
            <a:off x="2520950" y="2771775"/>
            <a:ext cx="5810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Line 162"/>
          <p:cNvSpPr>
            <a:spLocks noChangeShapeType="1"/>
          </p:cNvSpPr>
          <p:nvPr/>
        </p:nvSpPr>
        <p:spPr bwMode="auto">
          <a:xfrm>
            <a:off x="1403350" y="2274888"/>
            <a:ext cx="2076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1" name="Line 45"/>
          <p:cNvSpPr>
            <a:spLocks noChangeShapeType="1"/>
          </p:cNvSpPr>
          <p:nvPr/>
        </p:nvSpPr>
        <p:spPr bwMode="auto">
          <a:xfrm>
            <a:off x="1473200" y="5422900"/>
            <a:ext cx="739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46"/>
          <p:cNvSpPr>
            <a:spLocks/>
          </p:cNvSpPr>
          <p:nvPr/>
        </p:nvSpPr>
        <p:spPr bwMode="auto">
          <a:xfrm>
            <a:off x="1343025" y="5572125"/>
            <a:ext cx="873125" cy="422275"/>
          </a:xfrm>
          <a:custGeom>
            <a:avLst/>
            <a:gdLst>
              <a:gd name="T0" fmla="*/ 0 w 550"/>
              <a:gd name="T1" fmla="*/ 0 h 266"/>
              <a:gd name="T2" fmla="*/ 2147483647 w 550"/>
              <a:gd name="T3" fmla="*/ 0 h 266"/>
              <a:gd name="T4" fmla="*/ 2147483647 w 550"/>
              <a:gd name="T5" fmla="*/ 2147483647 h 266"/>
              <a:gd name="T6" fmla="*/ 0 60000 65536"/>
              <a:gd name="T7" fmla="*/ 0 60000 65536"/>
              <a:gd name="T8" fmla="*/ 0 60000 65536"/>
              <a:gd name="T9" fmla="*/ 0 w 550"/>
              <a:gd name="T10" fmla="*/ 0 h 266"/>
              <a:gd name="T11" fmla="*/ 550 w 55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266">
                <a:moveTo>
                  <a:pt x="0" y="0"/>
                </a:moveTo>
                <a:lnTo>
                  <a:pt x="316" y="0"/>
                </a:lnTo>
                <a:lnTo>
                  <a:pt x="550" y="2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Freeform 35"/>
          <p:cNvSpPr>
            <a:spLocks/>
          </p:cNvSpPr>
          <p:nvPr/>
        </p:nvSpPr>
        <p:spPr bwMode="auto">
          <a:xfrm>
            <a:off x="5921375" y="5622925"/>
            <a:ext cx="488950" cy="44450"/>
          </a:xfrm>
          <a:custGeom>
            <a:avLst/>
            <a:gdLst>
              <a:gd name="T0" fmla="*/ 0 w 308"/>
              <a:gd name="T1" fmla="*/ 2147483647 h 28"/>
              <a:gd name="T2" fmla="*/ 2147483647 w 308"/>
              <a:gd name="T3" fmla="*/ 0 h 28"/>
              <a:gd name="T4" fmla="*/ 2147483647 w 308"/>
              <a:gd name="T5" fmla="*/ 0 h 28"/>
              <a:gd name="T6" fmla="*/ 0 60000 65536"/>
              <a:gd name="T7" fmla="*/ 0 60000 65536"/>
              <a:gd name="T8" fmla="*/ 0 60000 65536"/>
              <a:gd name="T9" fmla="*/ 0 w 308"/>
              <a:gd name="T10" fmla="*/ 0 h 28"/>
              <a:gd name="T11" fmla="*/ 308 w 30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28">
                <a:moveTo>
                  <a:pt x="0" y="28"/>
                </a:moveTo>
                <a:lnTo>
                  <a:pt x="230" y="0"/>
                </a:lnTo>
                <a:lnTo>
                  <a:pt x="30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4" name="Freeform 47"/>
          <p:cNvSpPr>
            <a:spLocks/>
          </p:cNvSpPr>
          <p:nvPr/>
        </p:nvSpPr>
        <p:spPr bwMode="auto">
          <a:xfrm>
            <a:off x="6118225" y="5746750"/>
            <a:ext cx="301625" cy="279400"/>
          </a:xfrm>
          <a:custGeom>
            <a:avLst/>
            <a:gdLst>
              <a:gd name="T0" fmla="*/ 0 w 190"/>
              <a:gd name="T1" fmla="*/ 2147483647 h 176"/>
              <a:gd name="T2" fmla="*/ 2147483647 w 190"/>
              <a:gd name="T3" fmla="*/ 0 h 176"/>
              <a:gd name="T4" fmla="*/ 2147483647 w 190"/>
              <a:gd name="T5" fmla="*/ 0 h 176"/>
              <a:gd name="T6" fmla="*/ 0 60000 65536"/>
              <a:gd name="T7" fmla="*/ 0 60000 65536"/>
              <a:gd name="T8" fmla="*/ 0 60000 65536"/>
              <a:gd name="T9" fmla="*/ 0 w 190"/>
              <a:gd name="T10" fmla="*/ 0 h 176"/>
              <a:gd name="T11" fmla="*/ 190 w 190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76">
                <a:moveTo>
                  <a:pt x="0" y="176"/>
                </a:moveTo>
                <a:lnTo>
                  <a:pt x="112" y="0"/>
                </a:lnTo>
                <a:lnTo>
                  <a:pt x="1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38"/>
          <p:cNvSpPr>
            <a:spLocks noChangeShapeType="1"/>
          </p:cNvSpPr>
          <p:nvPr/>
        </p:nvSpPr>
        <p:spPr bwMode="auto">
          <a:xfrm>
            <a:off x="6143625" y="1498600"/>
            <a:ext cx="1184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49"/>
          <p:cNvSpPr>
            <a:spLocks noChangeShapeType="1"/>
          </p:cNvSpPr>
          <p:nvPr/>
        </p:nvSpPr>
        <p:spPr bwMode="auto">
          <a:xfrm>
            <a:off x="6524625" y="2479675"/>
            <a:ext cx="803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39"/>
          <p:cNvSpPr>
            <a:spLocks noChangeShapeType="1"/>
          </p:cNvSpPr>
          <p:nvPr/>
        </p:nvSpPr>
        <p:spPr bwMode="auto">
          <a:xfrm>
            <a:off x="6124575" y="2103438"/>
            <a:ext cx="1184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13.22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701675" y="28892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35844" name="Picture 5" descr="sal03717_13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36575"/>
            <a:ext cx="7239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Line 9"/>
          <p:cNvSpPr>
            <a:spLocks noChangeShapeType="1"/>
          </p:cNvSpPr>
          <p:nvPr/>
        </p:nvSpPr>
        <p:spPr bwMode="auto">
          <a:xfrm flipV="1">
            <a:off x="4930775" y="1317625"/>
            <a:ext cx="66675" cy="88900"/>
          </a:xfrm>
          <a:prstGeom prst="line">
            <a:avLst/>
          </a:prstGeom>
          <a:noFill/>
          <a:ln w="19050">
            <a:solidFill>
              <a:srgbClr val="C692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10"/>
          <p:cNvSpPr>
            <a:spLocks/>
          </p:cNvSpPr>
          <p:nvPr/>
        </p:nvSpPr>
        <p:spPr bwMode="auto">
          <a:xfrm>
            <a:off x="4946650" y="1247775"/>
            <a:ext cx="101600" cy="120650"/>
          </a:xfrm>
          <a:custGeom>
            <a:avLst/>
            <a:gdLst>
              <a:gd name="T0" fmla="*/ 2147483647 w 64"/>
              <a:gd name="T1" fmla="*/ 2147483647 h 76"/>
              <a:gd name="T2" fmla="*/ 0 w 64"/>
              <a:gd name="T3" fmla="*/ 2147483647 h 76"/>
              <a:gd name="T4" fmla="*/ 0 w 64"/>
              <a:gd name="T5" fmla="*/ 2147483647 h 76"/>
              <a:gd name="T6" fmla="*/ 0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0 h 76"/>
              <a:gd name="T12" fmla="*/ 2147483647 w 64"/>
              <a:gd name="T13" fmla="*/ 0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76"/>
              <a:gd name="T35" fmla="*/ 64 w 64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76">
                <a:moveTo>
                  <a:pt x="26" y="50"/>
                </a:moveTo>
                <a:lnTo>
                  <a:pt x="0" y="48"/>
                </a:lnTo>
                <a:lnTo>
                  <a:pt x="28" y="28"/>
                </a:lnTo>
                <a:lnTo>
                  <a:pt x="64" y="0"/>
                </a:lnTo>
                <a:lnTo>
                  <a:pt x="48" y="42"/>
                </a:lnTo>
                <a:lnTo>
                  <a:pt x="38" y="74"/>
                </a:lnTo>
                <a:lnTo>
                  <a:pt x="36" y="76"/>
                </a:lnTo>
                <a:lnTo>
                  <a:pt x="26" y="50"/>
                </a:lnTo>
                <a:close/>
              </a:path>
            </a:pathLst>
          </a:custGeom>
          <a:solidFill>
            <a:srgbClr val="C692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 flipH="1" flipV="1">
            <a:off x="5581650" y="1609725"/>
            <a:ext cx="127000" cy="41275"/>
          </a:xfrm>
          <a:prstGeom prst="line">
            <a:avLst/>
          </a:prstGeom>
          <a:noFill/>
          <a:ln w="19050">
            <a:solidFill>
              <a:srgbClr val="005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12"/>
          <p:cNvSpPr>
            <a:spLocks/>
          </p:cNvSpPr>
          <p:nvPr/>
        </p:nvSpPr>
        <p:spPr bwMode="auto">
          <a:xfrm>
            <a:off x="5502275" y="1584325"/>
            <a:ext cx="127000" cy="69850"/>
          </a:xfrm>
          <a:custGeom>
            <a:avLst/>
            <a:gdLst>
              <a:gd name="T0" fmla="*/ 2147483647 w 80"/>
              <a:gd name="T1" fmla="*/ 2147483647 h 44"/>
              <a:gd name="T2" fmla="*/ 2147483647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0 w 80"/>
              <a:gd name="T11" fmla="*/ 0 h 44"/>
              <a:gd name="T12" fmla="*/ 0 w 80"/>
              <a:gd name="T13" fmla="*/ 0 h 44"/>
              <a:gd name="T14" fmla="*/ 2147483647 w 80"/>
              <a:gd name="T15" fmla="*/ 0 h 44"/>
              <a:gd name="T16" fmla="*/ 2147483647 w 80"/>
              <a:gd name="T17" fmla="*/ 0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44"/>
              <a:gd name="T35" fmla="*/ 80 w 80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44">
                <a:moveTo>
                  <a:pt x="60" y="18"/>
                </a:moveTo>
                <a:lnTo>
                  <a:pt x="66" y="44"/>
                </a:lnTo>
                <a:lnTo>
                  <a:pt x="64" y="44"/>
                </a:lnTo>
                <a:lnTo>
                  <a:pt x="36" y="24"/>
                </a:lnTo>
                <a:lnTo>
                  <a:pt x="0" y="0"/>
                </a:lnTo>
                <a:lnTo>
                  <a:pt x="44" y="0"/>
                </a:lnTo>
                <a:lnTo>
                  <a:pt x="78" y="0"/>
                </a:lnTo>
                <a:lnTo>
                  <a:pt x="80" y="2"/>
                </a:lnTo>
                <a:lnTo>
                  <a:pt x="60" y="18"/>
                </a:lnTo>
                <a:close/>
              </a:path>
            </a:pathLst>
          </a:custGeom>
          <a:solidFill>
            <a:srgbClr val="005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H="1" flipV="1">
            <a:off x="5638800" y="1428750"/>
            <a:ext cx="130175" cy="25400"/>
          </a:xfrm>
          <a:prstGeom prst="line">
            <a:avLst/>
          </a:prstGeom>
          <a:noFill/>
          <a:ln w="19050">
            <a:solidFill>
              <a:srgbClr val="CB24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Freeform 14"/>
          <p:cNvSpPr>
            <a:spLocks/>
          </p:cNvSpPr>
          <p:nvPr/>
        </p:nvSpPr>
        <p:spPr bwMode="auto">
          <a:xfrm>
            <a:off x="5553075" y="1400175"/>
            <a:ext cx="127000" cy="69850"/>
          </a:xfrm>
          <a:custGeom>
            <a:avLst/>
            <a:gdLst>
              <a:gd name="T0" fmla="*/ 2147483647 w 80"/>
              <a:gd name="T1" fmla="*/ 2147483647 h 44"/>
              <a:gd name="T2" fmla="*/ 2147483647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0 w 80"/>
              <a:gd name="T11" fmla="*/ 2147483647 h 44"/>
              <a:gd name="T12" fmla="*/ 0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0 h 44"/>
              <a:gd name="T18" fmla="*/ 2147483647 w 80"/>
              <a:gd name="T19" fmla="*/ 0 h 44"/>
              <a:gd name="T20" fmla="*/ 2147483647 w 80"/>
              <a:gd name="T21" fmla="*/ 2147483647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"/>
              <a:gd name="T34" fmla="*/ 0 h 44"/>
              <a:gd name="T35" fmla="*/ 80 w 80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" h="44">
                <a:moveTo>
                  <a:pt x="62" y="20"/>
                </a:moveTo>
                <a:lnTo>
                  <a:pt x="72" y="44"/>
                </a:lnTo>
                <a:lnTo>
                  <a:pt x="70" y="44"/>
                </a:lnTo>
                <a:lnTo>
                  <a:pt x="40" y="28"/>
                </a:lnTo>
                <a:lnTo>
                  <a:pt x="0" y="8"/>
                </a:lnTo>
                <a:lnTo>
                  <a:pt x="44" y="4"/>
                </a:lnTo>
                <a:lnTo>
                  <a:pt x="80" y="0"/>
                </a:lnTo>
                <a:lnTo>
                  <a:pt x="62" y="20"/>
                </a:lnTo>
                <a:close/>
              </a:path>
            </a:pathLst>
          </a:custGeom>
          <a:solidFill>
            <a:srgbClr val="CB2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15"/>
          <p:cNvSpPr>
            <a:spLocks/>
          </p:cNvSpPr>
          <p:nvPr/>
        </p:nvSpPr>
        <p:spPr bwMode="auto">
          <a:xfrm>
            <a:off x="1752600" y="4625975"/>
            <a:ext cx="771525" cy="301625"/>
          </a:xfrm>
          <a:custGeom>
            <a:avLst/>
            <a:gdLst>
              <a:gd name="T0" fmla="*/ 2147483647 w 486"/>
              <a:gd name="T1" fmla="*/ 2147483647 h 190"/>
              <a:gd name="T2" fmla="*/ 2147483647 w 486"/>
              <a:gd name="T3" fmla="*/ 2147483647 h 190"/>
              <a:gd name="T4" fmla="*/ 2147483647 w 486"/>
              <a:gd name="T5" fmla="*/ 2147483647 h 190"/>
              <a:gd name="T6" fmla="*/ 2147483647 w 486"/>
              <a:gd name="T7" fmla="*/ 2147483647 h 190"/>
              <a:gd name="T8" fmla="*/ 2147483647 w 486"/>
              <a:gd name="T9" fmla="*/ 2147483647 h 190"/>
              <a:gd name="T10" fmla="*/ 2147483647 w 486"/>
              <a:gd name="T11" fmla="*/ 2147483647 h 190"/>
              <a:gd name="T12" fmla="*/ 2147483647 w 486"/>
              <a:gd name="T13" fmla="*/ 2147483647 h 190"/>
              <a:gd name="T14" fmla="*/ 2147483647 w 486"/>
              <a:gd name="T15" fmla="*/ 2147483647 h 190"/>
              <a:gd name="T16" fmla="*/ 2147483647 w 486"/>
              <a:gd name="T17" fmla="*/ 2147483647 h 190"/>
              <a:gd name="T18" fmla="*/ 2147483647 w 486"/>
              <a:gd name="T19" fmla="*/ 2147483647 h 190"/>
              <a:gd name="T20" fmla="*/ 2147483647 w 486"/>
              <a:gd name="T21" fmla="*/ 2147483647 h 190"/>
              <a:gd name="T22" fmla="*/ 2147483647 w 486"/>
              <a:gd name="T23" fmla="*/ 2147483647 h 190"/>
              <a:gd name="T24" fmla="*/ 2147483647 w 486"/>
              <a:gd name="T25" fmla="*/ 2147483647 h 190"/>
              <a:gd name="T26" fmla="*/ 2147483647 w 486"/>
              <a:gd name="T27" fmla="*/ 2147483647 h 190"/>
              <a:gd name="T28" fmla="*/ 0 w 486"/>
              <a:gd name="T29" fmla="*/ 0 h 1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6"/>
              <a:gd name="T46" fmla="*/ 0 h 190"/>
              <a:gd name="T47" fmla="*/ 486 w 486"/>
              <a:gd name="T48" fmla="*/ 190 h 1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6" h="190">
                <a:moveTo>
                  <a:pt x="486" y="190"/>
                </a:moveTo>
                <a:lnTo>
                  <a:pt x="486" y="190"/>
                </a:lnTo>
                <a:lnTo>
                  <a:pt x="436" y="184"/>
                </a:lnTo>
                <a:lnTo>
                  <a:pt x="380" y="176"/>
                </a:lnTo>
                <a:lnTo>
                  <a:pt x="318" y="162"/>
                </a:lnTo>
                <a:lnTo>
                  <a:pt x="284" y="152"/>
                </a:lnTo>
                <a:lnTo>
                  <a:pt x="250" y="142"/>
                </a:lnTo>
                <a:lnTo>
                  <a:pt x="216" y="130"/>
                </a:lnTo>
                <a:lnTo>
                  <a:pt x="184" y="116"/>
                </a:lnTo>
                <a:lnTo>
                  <a:pt x="150" y="102"/>
                </a:lnTo>
                <a:lnTo>
                  <a:pt x="118" y="84"/>
                </a:lnTo>
                <a:lnTo>
                  <a:pt x="86" y="66"/>
                </a:lnTo>
                <a:lnTo>
                  <a:pt x="56" y="46"/>
                </a:lnTo>
                <a:lnTo>
                  <a:pt x="26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Freeform 16"/>
          <p:cNvSpPr>
            <a:spLocks/>
          </p:cNvSpPr>
          <p:nvPr/>
        </p:nvSpPr>
        <p:spPr bwMode="auto">
          <a:xfrm>
            <a:off x="1689100" y="4556125"/>
            <a:ext cx="130175" cy="136525"/>
          </a:xfrm>
          <a:custGeom>
            <a:avLst/>
            <a:gdLst>
              <a:gd name="T0" fmla="*/ 0 w 82"/>
              <a:gd name="T1" fmla="*/ 0 h 86"/>
              <a:gd name="T2" fmla="*/ 2147483647 w 82"/>
              <a:gd name="T3" fmla="*/ 2147483647 h 86"/>
              <a:gd name="T4" fmla="*/ 2147483647 w 82"/>
              <a:gd name="T5" fmla="*/ 2147483647 h 86"/>
              <a:gd name="T6" fmla="*/ 2147483647 w 82"/>
              <a:gd name="T7" fmla="*/ 2147483647 h 86"/>
              <a:gd name="T8" fmla="*/ 0 w 82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86"/>
              <a:gd name="T17" fmla="*/ 82 w 82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86">
                <a:moveTo>
                  <a:pt x="0" y="0"/>
                </a:moveTo>
                <a:lnTo>
                  <a:pt x="82" y="38"/>
                </a:lnTo>
                <a:lnTo>
                  <a:pt x="44" y="48"/>
                </a:lnTo>
                <a:lnTo>
                  <a:pt x="32" y="8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3035300" y="1889125"/>
            <a:ext cx="0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4464050" y="1422400"/>
            <a:ext cx="0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 flipH="1">
            <a:off x="4054475" y="1936750"/>
            <a:ext cx="911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251325" y="2235200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266"/>
          <p:cNvSpPr txBox="1">
            <a:spLocks noChangeArrowheads="1"/>
          </p:cNvSpPr>
          <p:nvPr/>
        </p:nvSpPr>
        <p:spPr bwMode="auto">
          <a:xfrm>
            <a:off x="2808288" y="1546225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/>
              <a:t>Muscle</a:t>
            </a:r>
          </a:p>
          <a:p>
            <a:pPr algn="ctr" eaLnBrk="1" hangingPunct="1"/>
            <a:r>
              <a:rPr lang="en-US" altLang="en-US" sz="1100" b="1"/>
              <a:t>spindle</a:t>
            </a:r>
          </a:p>
        </p:txBody>
      </p:sp>
      <p:sp>
        <p:nvSpPr>
          <p:cNvPr id="35858" name="Text Box 267"/>
          <p:cNvSpPr txBox="1">
            <a:spLocks noChangeArrowheads="1"/>
          </p:cNvSpPr>
          <p:nvPr/>
        </p:nvSpPr>
        <p:spPr bwMode="auto">
          <a:xfrm>
            <a:off x="4306888" y="882650"/>
            <a:ext cx="611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Primary</a:t>
            </a:r>
          </a:p>
          <a:p>
            <a:pPr eaLnBrk="1" hangingPunct="1"/>
            <a:r>
              <a:rPr lang="en-US" altLang="en-US" sz="1100" b="1"/>
              <a:t>afferent</a:t>
            </a:r>
          </a:p>
          <a:p>
            <a:pPr eaLnBrk="1" hangingPunct="1"/>
            <a:r>
              <a:rPr lang="en-US" altLang="en-US" sz="1100" b="1"/>
              <a:t>fiber</a:t>
            </a:r>
          </a:p>
        </p:txBody>
      </p:sp>
      <p:sp>
        <p:nvSpPr>
          <p:cNvPr id="35859" name="Text Box 268"/>
          <p:cNvSpPr txBox="1">
            <a:spLocks noChangeArrowheads="1"/>
          </p:cNvSpPr>
          <p:nvPr/>
        </p:nvSpPr>
        <p:spPr bwMode="auto">
          <a:xfrm>
            <a:off x="2616200" y="236378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1</a:t>
            </a:r>
          </a:p>
        </p:txBody>
      </p:sp>
      <p:sp>
        <p:nvSpPr>
          <p:cNvPr id="35860" name="Text Box 269"/>
          <p:cNvSpPr txBox="1">
            <a:spLocks noChangeArrowheads="1"/>
          </p:cNvSpPr>
          <p:nvPr/>
        </p:nvSpPr>
        <p:spPr bwMode="auto">
          <a:xfrm>
            <a:off x="3468688" y="2122488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4</a:t>
            </a:r>
          </a:p>
        </p:txBody>
      </p:sp>
      <p:sp>
        <p:nvSpPr>
          <p:cNvPr id="35861" name="Text Box 270"/>
          <p:cNvSpPr txBox="1">
            <a:spLocks noChangeArrowheads="1"/>
          </p:cNvSpPr>
          <p:nvPr/>
        </p:nvSpPr>
        <p:spPr bwMode="auto">
          <a:xfrm>
            <a:off x="4740275" y="137318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2</a:t>
            </a:r>
          </a:p>
        </p:txBody>
      </p:sp>
      <p:sp>
        <p:nvSpPr>
          <p:cNvPr id="35862" name="Text Box 271"/>
          <p:cNvSpPr txBox="1">
            <a:spLocks noChangeArrowheads="1"/>
          </p:cNvSpPr>
          <p:nvPr/>
        </p:nvSpPr>
        <p:spPr bwMode="auto">
          <a:xfrm>
            <a:off x="3903663" y="2414588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7</a:t>
            </a:r>
          </a:p>
        </p:txBody>
      </p:sp>
      <p:sp>
        <p:nvSpPr>
          <p:cNvPr id="35863" name="Text Box 272"/>
          <p:cNvSpPr txBox="1">
            <a:spLocks noChangeArrowheads="1"/>
          </p:cNvSpPr>
          <p:nvPr/>
        </p:nvSpPr>
        <p:spPr bwMode="auto">
          <a:xfrm>
            <a:off x="6142038" y="1206500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3</a:t>
            </a:r>
          </a:p>
        </p:txBody>
      </p:sp>
      <p:sp>
        <p:nvSpPr>
          <p:cNvPr id="35864" name="Text Box 273"/>
          <p:cNvSpPr txBox="1">
            <a:spLocks noChangeArrowheads="1"/>
          </p:cNvSpPr>
          <p:nvPr/>
        </p:nvSpPr>
        <p:spPr bwMode="auto">
          <a:xfrm>
            <a:off x="6229350" y="1012825"/>
            <a:ext cx="173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5865" name="Text Box 274"/>
          <p:cNvSpPr txBox="1">
            <a:spLocks noChangeArrowheads="1"/>
          </p:cNvSpPr>
          <p:nvPr/>
        </p:nvSpPr>
        <p:spPr bwMode="auto">
          <a:xfrm>
            <a:off x="6551613" y="1368425"/>
            <a:ext cx="1714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FFFFFF"/>
                </a:solidFill>
              </a:rPr>
              <a:t>–</a:t>
            </a:r>
          </a:p>
        </p:txBody>
      </p:sp>
      <p:sp>
        <p:nvSpPr>
          <p:cNvPr id="35866" name="Text Box 275"/>
          <p:cNvSpPr txBox="1">
            <a:spLocks noChangeArrowheads="1"/>
          </p:cNvSpPr>
          <p:nvPr/>
        </p:nvSpPr>
        <p:spPr bwMode="auto">
          <a:xfrm>
            <a:off x="6605588" y="784225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5</a:t>
            </a:r>
          </a:p>
        </p:txBody>
      </p:sp>
      <p:sp>
        <p:nvSpPr>
          <p:cNvPr id="35867" name="Text Box 276"/>
          <p:cNvSpPr txBox="1">
            <a:spLocks noChangeArrowheads="1"/>
          </p:cNvSpPr>
          <p:nvPr/>
        </p:nvSpPr>
        <p:spPr bwMode="auto">
          <a:xfrm>
            <a:off x="6664325" y="122078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6</a:t>
            </a:r>
          </a:p>
        </p:txBody>
      </p:sp>
      <p:sp>
        <p:nvSpPr>
          <p:cNvPr id="35868" name="Text Box 277"/>
          <p:cNvSpPr txBox="1">
            <a:spLocks noChangeArrowheads="1"/>
          </p:cNvSpPr>
          <p:nvPr/>
        </p:nvSpPr>
        <p:spPr bwMode="auto">
          <a:xfrm>
            <a:off x="4960938" y="2757488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1</a:t>
            </a:r>
          </a:p>
        </p:txBody>
      </p:sp>
      <p:sp>
        <p:nvSpPr>
          <p:cNvPr id="35869" name="Text Box 278"/>
          <p:cNvSpPr txBox="1">
            <a:spLocks noChangeArrowheads="1"/>
          </p:cNvSpPr>
          <p:nvPr/>
        </p:nvSpPr>
        <p:spPr bwMode="auto">
          <a:xfrm>
            <a:off x="3887788" y="2778125"/>
            <a:ext cx="974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Alpha motor</a:t>
            </a:r>
          </a:p>
          <a:p>
            <a:pPr eaLnBrk="1" hangingPunct="1"/>
            <a:r>
              <a:rPr lang="en-US" altLang="en-US" sz="1100" b="1"/>
              <a:t>nerve fiber to</a:t>
            </a:r>
          </a:p>
          <a:p>
            <a:pPr eaLnBrk="1" hangingPunct="1"/>
            <a:r>
              <a:rPr lang="en-US" altLang="en-US" sz="1100" b="1"/>
              <a:t>hamstrings</a:t>
            </a:r>
          </a:p>
        </p:txBody>
      </p:sp>
      <p:sp>
        <p:nvSpPr>
          <p:cNvPr id="35870" name="Text Box 279"/>
          <p:cNvSpPr txBox="1">
            <a:spLocks noChangeArrowheads="1"/>
          </p:cNvSpPr>
          <p:nvPr/>
        </p:nvSpPr>
        <p:spPr bwMode="auto">
          <a:xfrm>
            <a:off x="5132388" y="2763838"/>
            <a:ext cx="3192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Tap on patellar ligament excites nerve endings</a:t>
            </a:r>
          </a:p>
          <a:p>
            <a:pPr eaLnBrk="1" hangingPunct="1"/>
            <a:r>
              <a:rPr lang="en-US" altLang="en-US" sz="1100" b="1"/>
              <a:t>of muscle spindle in quadriceps femoris.</a:t>
            </a:r>
          </a:p>
        </p:txBody>
      </p:sp>
      <p:sp>
        <p:nvSpPr>
          <p:cNvPr id="35871" name="Text Box 280"/>
          <p:cNvSpPr txBox="1">
            <a:spLocks noChangeArrowheads="1"/>
          </p:cNvSpPr>
          <p:nvPr/>
        </p:nvSpPr>
        <p:spPr bwMode="auto">
          <a:xfrm>
            <a:off x="5132388" y="3286125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Stretch signals travel to spinal cord via primary</a:t>
            </a:r>
          </a:p>
          <a:p>
            <a:pPr eaLnBrk="1" hangingPunct="1"/>
            <a:r>
              <a:rPr lang="en-US" altLang="en-US" sz="1100" b="1"/>
              <a:t>afferent fiber and dorsal root.</a:t>
            </a:r>
          </a:p>
        </p:txBody>
      </p:sp>
      <p:sp>
        <p:nvSpPr>
          <p:cNvPr id="35872" name="Text Box 281"/>
          <p:cNvSpPr txBox="1">
            <a:spLocks noChangeArrowheads="1"/>
          </p:cNvSpPr>
          <p:nvPr/>
        </p:nvSpPr>
        <p:spPr bwMode="auto">
          <a:xfrm>
            <a:off x="4962525" y="3263900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2</a:t>
            </a:r>
          </a:p>
        </p:txBody>
      </p:sp>
      <p:sp>
        <p:nvSpPr>
          <p:cNvPr id="35873" name="Text Box 282"/>
          <p:cNvSpPr txBox="1">
            <a:spLocks noChangeArrowheads="1"/>
          </p:cNvSpPr>
          <p:nvPr/>
        </p:nvSpPr>
        <p:spPr bwMode="auto">
          <a:xfrm>
            <a:off x="5140325" y="3744913"/>
            <a:ext cx="3236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Primary afferent neuron stimulates alpha motor</a:t>
            </a:r>
          </a:p>
          <a:p>
            <a:pPr eaLnBrk="1" hangingPunct="1"/>
            <a:r>
              <a:rPr lang="en-US" altLang="en-US" sz="1100" b="1"/>
              <a:t>neuron in spinal cord.</a:t>
            </a:r>
          </a:p>
        </p:txBody>
      </p:sp>
      <p:sp>
        <p:nvSpPr>
          <p:cNvPr id="35874" name="Text Box 283"/>
          <p:cNvSpPr txBox="1">
            <a:spLocks noChangeArrowheads="1"/>
          </p:cNvSpPr>
          <p:nvPr/>
        </p:nvSpPr>
        <p:spPr bwMode="auto">
          <a:xfrm>
            <a:off x="4962525" y="3733800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3</a:t>
            </a:r>
          </a:p>
        </p:txBody>
      </p:sp>
      <p:sp>
        <p:nvSpPr>
          <p:cNvPr id="35875" name="Text Box 284"/>
          <p:cNvSpPr txBox="1">
            <a:spLocks noChangeArrowheads="1"/>
          </p:cNvSpPr>
          <p:nvPr/>
        </p:nvSpPr>
        <p:spPr bwMode="auto">
          <a:xfrm>
            <a:off x="4956175" y="423068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4</a:t>
            </a:r>
          </a:p>
        </p:txBody>
      </p:sp>
      <p:sp>
        <p:nvSpPr>
          <p:cNvPr id="35876" name="Text Box 285"/>
          <p:cNvSpPr txBox="1">
            <a:spLocks noChangeArrowheads="1"/>
          </p:cNvSpPr>
          <p:nvPr/>
        </p:nvSpPr>
        <p:spPr bwMode="auto">
          <a:xfrm>
            <a:off x="5132388" y="4243388"/>
            <a:ext cx="300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Efferent signals in alpha motor nerve fiber</a:t>
            </a:r>
          </a:p>
          <a:p>
            <a:pPr eaLnBrk="1" hangingPunct="1"/>
            <a:r>
              <a:rPr lang="en-US" altLang="en-US" sz="1100" b="1"/>
              <a:t>stimulate quadriceps to contract, producing</a:t>
            </a:r>
          </a:p>
          <a:p>
            <a:pPr eaLnBrk="1" hangingPunct="1"/>
            <a:r>
              <a:rPr lang="en-US" altLang="en-US" sz="1100" b="1"/>
              <a:t>knee jerk.</a:t>
            </a:r>
          </a:p>
        </p:txBody>
      </p:sp>
      <p:sp>
        <p:nvSpPr>
          <p:cNvPr id="35877" name="Text Box 286"/>
          <p:cNvSpPr txBox="1">
            <a:spLocks noChangeArrowheads="1"/>
          </p:cNvSpPr>
          <p:nvPr/>
        </p:nvSpPr>
        <p:spPr bwMode="auto">
          <a:xfrm>
            <a:off x="5140325" y="4891088"/>
            <a:ext cx="3343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At same time, a branch of the afferent nerve</a:t>
            </a:r>
          </a:p>
          <a:p>
            <a:pPr eaLnBrk="1" hangingPunct="1"/>
            <a:r>
              <a:rPr lang="en-US" altLang="en-US" sz="1100" b="1"/>
              <a:t>fiber stimulates inhibitory motor neuron in spinal</a:t>
            </a:r>
          </a:p>
          <a:p>
            <a:pPr eaLnBrk="1" hangingPunct="1"/>
            <a:r>
              <a:rPr lang="en-US" altLang="en-US" sz="1100" b="1"/>
              <a:t>cord.</a:t>
            </a:r>
          </a:p>
        </p:txBody>
      </p:sp>
      <p:sp>
        <p:nvSpPr>
          <p:cNvPr id="35878" name="Text Box 287"/>
          <p:cNvSpPr txBox="1">
            <a:spLocks noChangeArrowheads="1"/>
          </p:cNvSpPr>
          <p:nvPr/>
        </p:nvSpPr>
        <p:spPr bwMode="auto">
          <a:xfrm>
            <a:off x="4959350" y="486568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5</a:t>
            </a:r>
          </a:p>
        </p:txBody>
      </p:sp>
      <p:sp>
        <p:nvSpPr>
          <p:cNvPr id="35879" name="Text Box 288"/>
          <p:cNvSpPr txBox="1">
            <a:spLocks noChangeArrowheads="1"/>
          </p:cNvSpPr>
          <p:nvPr/>
        </p:nvSpPr>
        <p:spPr bwMode="auto">
          <a:xfrm>
            <a:off x="4957763" y="5516563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6</a:t>
            </a:r>
          </a:p>
        </p:txBody>
      </p:sp>
      <p:sp>
        <p:nvSpPr>
          <p:cNvPr id="35880" name="Text Box 289"/>
          <p:cNvSpPr txBox="1">
            <a:spLocks noChangeArrowheads="1"/>
          </p:cNvSpPr>
          <p:nvPr/>
        </p:nvSpPr>
        <p:spPr bwMode="auto">
          <a:xfrm>
            <a:off x="5132388" y="5534025"/>
            <a:ext cx="3076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That neuron inhibits alpha motor neuron that</a:t>
            </a:r>
          </a:p>
          <a:p>
            <a:pPr eaLnBrk="1" hangingPunct="1"/>
            <a:r>
              <a:rPr lang="en-US" altLang="en-US" sz="1100" b="1"/>
              <a:t>supplies hamstring muscles.</a:t>
            </a:r>
          </a:p>
        </p:txBody>
      </p:sp>
      <p:sp>
        <p:nvSpPr>
          <p:cNvPr id="35881" name="Text Box 290"/>
          <p:cNvSpPr txBox="1">
            <a:spLocks noChangeArrowheads="1"/>
          </p:cNvSpPr>
          <p:nvPr/>
        </p:nvSpPr>
        <p:spPr bwMode="auto">
          <a:xfrm>
            <a:off x="5132388" y="6016625"/>
            <a:ext cx="334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Hamstring contraction is inhibited so hamstrings</a:t>
            </a:r>
          </a:p>
          <a:p>
            <a:pPr eaLnBrk="1" hangingPunct="1"/>
            <a:r>
              <a:rPr lang="en-US" altLang="en-US" sz="1100" b="1"/>
              <a:t>(knee flexors) do not antagonize quadriceps</a:t>
            </a:r>
          </a:p>
          <a:p>
            <a:pPr eaLnBrk="1" hangingPunct="1"/>
            <a:r>
              <a:rPr lang="en-US" altLang="en-US" sz="1100" b="1"/>
              <a:t>(knee extensor).</a:t>
            </a:r>
          </a:p>
        </p:txBody>
      </p:sp>
      <p:sp>
        <p:nvSpPr>
          <p:cNvPr id="35882" name="Text Box 291"/>
          <p:cNvSpPr txBox="1">
            <a:spLocks noChangeArrowheads="1"/>
          </p:cNvSpPr>
          <p:nvPr/>
        </p:nvSpPr>
        <p:spPr bwMode="auto">
          <a:xfrm>
            <a:off x="4992688" y="1860550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Alpha motor</a:t>
            </a:r>
          </a:p>
          <a:p>
            <a:pPr eaLnBrk="1" hangingPunct="1"/>
            <a:r>
              <a:rPr lang="en-US" altLang="en-US" sz="1100" b="1"/>
              <a:t>nerve fiber</a:t>
            </a:r>
          </a:p>
          <a:p>
            <a:pPr eaLnBrk="1" hangingPunct="1"/>
            <a:r>
              <a:rPr lang="en-US" altLang="en-US" sz="1100" b="1"/>
              <a:t>to quadriceps</a:t>
            </a:r>
          </a:p>
        </p:txBody>
      </p:sp>
      <p:sp>
        <p:nvSpPr>
          <p:cNvPr id="35883" name="Text Box 292"/>
          <p:cNvSpPr txBox="1">
            <a:spLocks noChangeArrowheads="1"/>
          </p:cNvSpPr>
          <p:nvPr/>
        </p:nvSpPr>
        <p:spPr bwMode="auto">
          <a:xfrm>
            <a:off x="4962525" y="598963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7</a:t>
            </a:r>
          </a:p>
        </p:txBody>
      </p:sp>
      <p:sp>
        <p:nvSpPr>
          <p:cNvPr id="35884" name="Text Box 293"/>
          <p:cNvSpPr txBox="1">
            <a:spLocks noChangeArrowheads="1"/>
          </p:cNvSpPr>
          <p:nvPr/>
        </p:nvSpPr>
        <p:spPr bwMode="auto">
          <a:xfrm>
            <a:off x="3392488" y="4733925"/>
            <a:ext cx="411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IPSP</a:t>
            </a:r>
          </a:p>
        </p:txBody>
      </p:sp>
      <p:sp>
        <p:nvSpPr>
          <p:cNvPr id="35885" name="Text Box 294"/>
          <p:cNvSpPr txBox="1">
            <a:spLocks noChangeArrowheads="1"/>
          </p:cNvSpPr>
          <p:nvPr/>
        </p:nvSpPr>
        <p:spPr bwMode="auto">
          <a:xfrm>
            <a:off x="3233738" y="4576763"/>
            <a:ext cx="173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5886" name="Text Box 295"/>
          <p:cNvSpPr txBox="1">
            <a:spLocks noChangeArrowheads="1"/>
          </p:cNvSpPr>
          <p:nvPr/>
        </p:nvSpPr>
        <p:spPr bwMode="auto">
          <a:xfrm>
            <a:off x="3240088" y="4719638"/>
            <a:ext cx="1714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FFFFFF"/>
                </a:solidFill>
              </a:rPr>
              <a:t>–</a:t>
            </a:r>
          </a:p>
        </p:txBody>
      </p:sp>
      <p:sp>
        <p:nvSpPr>
          <p:cNvPr id="35887" name="Text Box 296"/>
          <p:cNvSpPr txBox="1">
            <a:spLocks noChangeArrowheads="1"/>
          </p:cNvSpPr>
          <p:nvPr/>
        </p:nvSpPr>
        <p:spPr bwMode="auto">
          <a:xfrm>
            <a:off x="6675438" y="962025"/>
            <a:ext cx="173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5888" name="Text Box 297"/>
          <p:cNvSpPr txBox="1">
            <a:spLocks noChangeArrowheads="1"/>
          </p:cNvSpPr>
          <p:nvPr/>
        </p:nvSpPr>
        <p:spPr bwMode="auto">
          <a:xfrm>
            <a:off x="3392488" y="4568825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EPSP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13.23</a:t>
            </a:r>
          </a:p>
        </p:txBody>
      </p:sp>
      <p:pic>
        <p:nvPicPr>
          <p:cNvPr id="36867" name="Picture 209" descr="sal03717_13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79388"/>
            <a:ext cx="5097463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6"/>
          <p:cNvSpPr>
            <a:spLocks noChangeAspect="1" noChangeArrowheads="1" noTextEdit="1"/>
          </p:cNvSpPr>
          <p:nvPr/>
        </p:nvSpPr>
        <p:spPr bwMode="auto">
          <a:xfrm>
            <a:off x="2224088" y="1679575"/>
            <a:ext cx="2974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 flipV="1">
            <a:off x="2443163" y="1746250"/>
            <a:ext cx="38100" cy="101600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9"/>
          <p:cNvSpPr>
            <a:spLocks/>
          </p:cNvSpPr>
          <p:nvPr/>
        </p:nvSpPr>
        <p:spPr bwMode="auto">
          <a:xfrm>
            <a:off x="2443163" y="1679575"/>
            <a:ext cx="63500" cy="104775"/>
          </a:xfrm>
          <a:custGeom>
            <a:avLst/>
            <a:gdLst>
              <a:gd name="T0" fmla="*/ 2147483647 w 40"/>
              <a:gd name="T1" fmla="*/ 2147483647 h 66"/>
              <a:gd name="T2" fmla="*/ 0 w 40"/>
              <a:gd name="T3" fmla="*/ 2147483647 h 66"/>
              <a:gd name="T4" fmla="*/ 0 w 40"/>
              <a:gd name="T5" fmla="*/ 2147483647 h 66"/>
              <a:gd name="T6" fmla="*/ 0 w 40"/>
              <a:gd name="T7" fmla="*/ 2147483647 h 66"/>
              <a:gd name="T8" fmla="*/ 2147483647 w 40"/>
              <a:gd name="T9" fmla="*/ 2147483647 h 66"/>
              <a:gd name="T10" fmla="*/ 2147483647 w 40"/>
              <a:gd name="T11" fmla="*/ 0 h 66"/>
              <a:gd name="T12" fmla="*/ 2147483647 w 40"/>
              <a:gd name="T13" fmla="*/ 0 h 66"/>
              <a:gd name="T14" fmla="*/ 2147483647 w 40"/>
              <a:gd name="T15" fmla="*/ 2147483647 h 66"/>
              <a:gd name="T16" fmla="*/ 2147483647 w 40"/>
              <a:gd name="T17" fmla="*/ 2147483647 h 66"/>
              <a:gd name="T18" fmla="*/ 2147483647 w 40"/>
              <a:gd name="T19" fmla="*/ 2147483647 h 66"/>
              <a:gd name="T20" fmla="*/ 2147483647 w 40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66"/>
              <a:gd name="T35" fmla="*/ 40 w 40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66">
                <a:moveTo>
                  <a:pt x="22" y="48"/>
                </a:moveTo>
                <a:lnTo>
                  <a:pt x="0" y="52"/>
                </a:lnTo>
                <a:lnTo>
                  <a:pt x="18" y="30"/>
                </a:lnTo>
                <a:lnTo>
                  <a:pt x="40" y="0"/>
                </a:lnTo>
                <a:lnTo>
                  <a:pt x="38" y="36"/>
                </a:lnTo>
                <a:lnTo>
                  <a:pt x="36" y="64"/>
                </a:lnTo>
                <a:lnTo>
                  <a:pt x="36" y="66"/>
                </a:lnTo>
                <a:lnTo>
                  <a:pt x="22" y="48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 flipV="1">
            <a:off x="2328863" y="2139950"/>
            <a:ext cx="25400" cy="104775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11"/>
          <p:cNvSpPr>
            <a:spLocks/>
          </p:cNvSpPr>
          <p:nvPr/>
        </p:nvSpPr>
        <p:spPr bwMode="auto">
          <a:xfrm>
            <a:off x="2319338" y="2073275"/>
            <a:ext cx="57150" cy="104775"/>
          </a:xfrm>
          <a:custGeom>
            <a:avLst/>
            <a:gdLst>
              <a:gd name="T0" fmla="*/ 2147483647 w 36"/>
              <a:gd name="T1" fmla="*/ 2147483647 h 66"/>
              <a:gd name="T2" fmla="*/ 0 w 36"/>
              <a:gd name="T3" fmla="*/ 2147483647 h 66"/>
              <a:gd name="T4" fmla="*/ 0 w 36"/>
              <a:gd name="T5" fmla="*/ 2147483647 h 66"/>
              <a:gd name="T6" fmla="*/ 0 w 36"/>
              <a:gd name="T7" fmla="*/ 2147483647 h 66"/>
              <a:gd name="T8" fmla="*/ 2147483647 w 36"/>
              <a:gd name="T9" fmla="*/ 2147483647 h 66"/>
              <a:gd name="T10" fmla="*/ 2147483647 w 36"/>
              <a:gd name="T11" fmla="*/ 0 h 66"/>
              <a:gd name="T12" fmla="*/ 2147483647 w 36"/>
              <a:gd name="T13" fmla="*/ 0 h 66"/>
              <a:gd name="T14" fmla="*/ 2147483647 w 36"/>
              <a:gd name="T15" fmla="*/ 2147483647 h 66"/>
              <a:gd name="T16" fmla="*/ 2147483647 w 36"/>
              <a:gd name="T17" fmla="*/ 2147483647 h 66"/>
              <a:gd name="T18" fmla="*/ 2147483647 w 36"/>
              <a:gd name="T19" fmla="*/ 2147483647 h 66"/>
              <a:gd name="T20" fmla="*/ 2147483647 w 36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66"/>
              <a:gd name="T35" fmla="*/ 36 w 36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66">
                <a:moveTo>
                  <a:pt x="20" y="50"/>
                </a:moveTo>
                <a:lnTo>
                  <a:pt x="0" y="56"/>
                </a:lnTo>
                <a:lnTo>
                  <a:pt x="14" y="32"/>
                </a:lnTo>
                <a:lnTo>
                  <a:pt x="34" y="0"/>
                </a:lnTo>
                <a:lnTo>
                  <a:pt x="36" y="36"/>
                </a:lnTo>
                <a:lnTo>
                  <a:pt x="36" y="64"/>
                </a:lnTo>
                <a:lnTo>
                  <a:pt x="36" y="66"/>
                </a:lnTo>
                <a:lnTo>
                  <a:pt x="20" y="5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 flipV="1">
            <a:off x="2243138" y="2495550"/>
            <a:ext cx="15875" cy="107950"/>
          </a:xfrm>
          <a:prstGeom prst="line">
            <a:avLst/>
          </a:prstGeom>
          <a:noFill/>
          <a:ln w="15875">
            <a:solidFill>
              <a:srgbClr val="FFD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Freeform 13"/>
          <p:cNvSpPr>
            <a:spLocks/>
          </p:cNvSpPr>
          <p:nvPr/>
        </p:nvSpPr>
        <p:spPr bwMode="auto">
          <a:xfrm>
            <a:off x="2224088" y="2425700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2147483647 h 66"/>
              <a:gd name="T4" fmla="*/ 0 w 38"/>
              <a:gd name="T5" fmla="*/ 2147483647 h 66"/>
              <a:gd name="T6" fmla="*/ 0 w 38"/>
              <a:gd name="T7" fmla="*/ 2147483647 h 66"/>
              <a:gd name="T8" fmla="*/ 2147483647 w 38"/>
              <a:gd name="T9" fmla="*/ 2147483647 h 66"/>
              <a:gd name="T10" fmla="*/ 2147483647 w 38"/>
              <a:gd name="T11" fmla="*/ 0 h 66"/>
              <a:gd name="T12" fmla="*/ 2147483647 w 38"/>
              <a:gd name="T13" fmla="*/ 0 h 66"/>
              <a:gd name="T14" fmla="*/ 2147483647 w 38"/>
              <a:gd name="T15" fmla="*/ 2147483647 h 66"/>
              <a:gd name="T16" fmla="*/ 2147483647 w 38"/>
              <a:gd name="T17" fmla="*/ 2147483647 h 66"/>
              <a:gd name="T18" fmla="*/ 2147483647 w 38"/>
              <a:gd name="T19" fmla="*/ 2147483647 h 66"/>
              <a:gd name="T20" fmla="*/ 2147483647 w 3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6"/>
              <a:gd name="T35" fmla="*/ 38 w 3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6">
                <a:moveTo>
                  <a:pt x="20" y="52"/>
                </a:moveTo>
                <a:lnTo>
                  <a:pt x="0" y="60"/>
                </a:lnTo>
                <a:lnTo>
                  <a:pt x="12" y="34"/>
                </a:lnTo>
                <a:lnTo>
                  <a:pt x="28" y="0"/>
                </a:lnTo>
                <a:lnTo>
                  <a:pt x="32" y="38"/>
                </a:lnTo>
                <a:lnTo>
                  <a:pt x="38" y="66"/>
                </a:lnTo>
                <a:lnTo>
                  <a:pt x="36" y="66"/>
                </a:lnTo>
                <a:lnTo>
                  <a:pt x="20" y="52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 flipH="1">
            <a:off x="5138738" y="2327275"/>
            <a:ext cx="53975" cy="95250"/>
          </a:xfrm>
          <a:prstGeom prst="line">
            <a:avLst/>
          </a:prstGeom>
          <a:noFill/>
          <a:ln w="15875">
            <a:solidFill>
              <a:srgbClr val="005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Freeform 15"/>
          <p:cNvSpPr>
            <a:spLocks/>
          </p:cNvSpPr>
          <p:nvPr/>
        </p:nvSpPr>
        <p:spPr bwMode="auto">
          <a:xfrm>
            <a:off x="5106988" y="2381250"/>
            <a:ext cx="73025" cy="101600"/>
          </a:xfrm>
          <a:custGeom>
            <a:avLst/>
            <a:gdLst>
              <a:gd name="T0" fmla="*/ 2147483647 w 46"/>
              <a:gd name="T1" fmla="*/ 2147483647 h 64"/>
              <a:gd name="T2" fmla="*/ 2147483647 w 46"/>
              <a:gd name="T3" fmla="*/ 2147483647 h 64"/>
              <a:gd name="T4" fmla="*/ 2147483647 w 46"/>
              <a:gd name="T5" fmla="*/ 2147483647 h 64"/>
              <a:gd name="T6" fmla="*/ 2147483647 w 46"/>
              <a:gd name="T7" fmla="*/ 2147483647 h 64"/>
              <a:gd name="T8" fmla="*/ 2147483647 w 46"/>
              <a:gd name="T9" fmla="*/ 2147483647 h 64"/>
              <a:gd name="T10" fmla="*/ 0 w 46"/>
              <a:gd name="T11" fmla="*/ 2147483647 h 64"/>
              <a:gd name="T12" fmla="*/ 0 w 46"/>
              <a:gd name="T13" fmla="*/ 2147483647 h 64"/>
              <a:gd name="T14" fmla="*/ 2147483647 w 46"/>
              <a:gd name="T15" fmla="*/ 2147483647 h 64"/>
              <a:gd name="T16" fmla="*/ 2147483647 w 46"/>
              <a:gd name="T17" fmla="*/ 2147483647 h 64"/>
              <a:gd name="T18" fmla="*/ 2147483647 w 46"/>
              <a:gd name="T19" fmla="*/ 0 h 64"/>
              <a:gd name="T20" fmla="*/ 2147483647 w 46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64"/>
              <a:gd name="T35" fmla="*/ 46 w 46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64">
                <a:moveTo>
                  <a:pt x="24" y="20"/>
                </a:moveTo>
                <a:lnTo>
                  <a:pt x="46" y="18"/>
                </a:lnTo>
                <a:lnTo>
                  <a:pt x="46" y="20"/>
                </a:lnTo>
                <a:lnTo>
                  <a:pt x="26" y="40"/>
                </a:lnTo>
                <a:lnTo>
                  <a:pt x="0" y="64"/>
                </a:lnTo>
                <a:lnTo>
                  <a:pt x="8" y="28"/>
                </a:lnTo>
                <a:lnTo>
                  <a:pt x="12" y="2"/>
                </a:lnTo>
                <a:lnTo>
                  <a:pt x="14" y="0"/>
                </a:lnTo>
                <a:lnTo>
                  <a:pt x="24" y="20"/>
                </a:lnTo>
                <a:close/>
              </a:path>
            </a:pathLst>
          </a:custGeom>
          <a:solidFill>
            <a:srgbClr val="005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6"/>
          <p:cNvSpPr>
            <a:spLocks noChangeShapeType="1"/>
          </p:cNvSpPr>
          <p:nvPr/>
        </p:nvSpPr>
        <p:spPr bwMode="auto">
          <a:xfrm>
            <a:off x="5002213" y="3797300"/>
            <a:ext cx="0" cy="107950"/>
          </a:xfrm>
          <a:prstGeom prst="line">
            <a:avLst/>
          </a:prstGeom>
          <a:noFill/>
          <a:ln w="15875">
            <a:solidFill>
              <a:srgbClr val="005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Freeform 17"/>
          <p:cNvSpPr>
            <a:spLocks/>
          </p:cNvSpPr>
          <p:nvPr/>
        </p:nvSpPr>
        <p:spPr bwMode="auto">
          <a:xfrm>
            <a:off x="4973638" y="3876675"/>
            <a:ext cx="60325" cy="98425"/>
          </a:xfrm>
          <a:custGeom>
            <a:avLst/>
            <a:gdLst>
              <a:gd name="T0" fmla="*/ 2147483647 w 38"/>
              <a:gd name="T1" fmla="*/ 2147483647 h 62"/>
              <a:gd name="T2" fmla="*/ 2147483647 w 38"/>
              <a:gd name="T3" fmla="*/ 0 h 62"/>
              <a:gd name="T4" fmla="*/ 2147483647 w 38"/>
              <a:gd name="T5" fmla="*/ 0 h 62"/>
              <a:gd name="T6" fmla="*/ 2147483647 w 38"/>
              <a:gd name="T7" fmla="*/ 0 h 62"/>
              <a:gd name="T8" fmla="*/ 2147483647 w 38"/>
              <a:gd name="T9" fmla="*/ 2147483647 h 62"/>
              <a:gd name="T10" fmla="*/ 2147483647 w 38"/>
              <a:gd name="T11" fmla="*/ 2147483647 h 62"/>
              <a:gd name="T12" fmla="*/ 2147483647 w 38"/>
              <a:gd name="T13" fmla="*/ 2147483647 h 62"/>
              <a:gd name="T14" fmla="*/ 2147483647 w 38"/>
              <a:gd name="T15" fmla="*/ 2147483647 h 62"/>
              <a:gd name="T16" fmla="*/ 0 w 38"/>
              <a:gd name="T17" fmla="*/ 0 h 62"/>
              <a:gd name="T18" fmla="*/ 0 w 38"/>
              <a:gd name="T19" fmla="*/ 0 h 62"/>
              <a:gd name="T20" fmla="*/ 2147483647 w 38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2"/>
              <a:gd name="T35" fmla="*/ 38 w 38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2">
                <a:moveTo>
                  <a:pt x="18" y="12"/>
                </a:moveTo>
                <a:lnTo>
                  <a:pt x="36" y="0"/>
                </a:lnTo>
                <a:lnTo>
                  <a:pt x="38" y="0"/>
                </a:lnTo>
                <a:lnTo>
                  <a:pt x="28" y="28"/>
                </a:lnTo>
                <a:lnTo>
                  <a:pt x="18" y="62"/>
                </a:lnTo>
                <a:lnTo>
                  <a:pt x="8" y="28"/>
                </a:lnTo>
                <a:lnTo>
                  <a:pt x="0" y="0"/>
                </a:lnTo>
                <a:lnTo>
                  <a:pt x="18" y="12"/>
                </a:lnTo>
                <a:close/>
              </a:path>
            </a:pathLst>
          </a:custGeom>
          <a:solidFill>
            <a:srgbClr val="005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 flipH="1">
            <a:off x="2722563" y="1765300"/>
            <a:ext cx="28575" cy="104775"/>
          </a:xfrm>
          <a:prstGeom prst="line">
            <a:avLst/>
          </a:prstGeom>
          <a:noFill/>
          <a:ln w="15875">
            <a:solidFill>
              <a:srgbClr val="CB24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Freeform 19"/>
          <p:cNvSpPr>
            <a:spLocks/>
          </p:cNvSpPr>
          <p:nvPr/>
        </p:nvSpPr>
        <p:spPr bwMode="auto">
          <a:xfrm>
            <a:off x="2700338" y="1835150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2147483647 h 64"/>
              <a:gd name="T10" fmla="*/ 0 w 36"/>
              <a:gd name="T11" fmla="*/ 2147483647 h 64"/>
              <a:gd name="T12" fmla="*/ 0 w 36"/>
              <a:gd name="T13" fmla="*/ 2147483647 h 64"/>
              <a:gd name="T14" fmla="*/ 0 w 36"/>
              <a:gd name="T15" fmla="*/ 2147483647 h 64"/>
              <a:gd name="T16" fmla="*/ 0 w 36"/>
              <a:gd name="T17" fmla="*/ 0 h 64"/>
              <a:gd name="T18" fmla="*/ 0 w 36"/>
              <a:gd name="T19" fmla="*/ 0 h 64"/>
              <a:gd name="T20" fmla="*/ 2147483647 w 36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64"/>
              <a:gd name="T35" fmla="*/ 36 w 36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64">
                <a:moveTo>
                  <a:pt x="16" y="16"/>
                </a:moveTo>
                <a:lnTo>
                  <a:pt x="36" y="10"/>
                </a:lnTo>
                <a:lnTo>
                  <a:pt x="20" y="34"/>
                </a:lnTo>
                <a:lnTo>
                  <a:pt x="0" y="64"/>
                </a:lnTo>
                <a:lnTo>
                  <a:pt x="0" y="28"/>
                </a:lnTo>
                <a:lnTo>
                  <a:pt x="0" y="0"/>
                </a:lnTo>
                <a:lnTo>
                  <a:pt x="16" y="16"/>
                </a:lnTo>
                <a:close/>
              </a:path>
            </a:pathLst>
          </a:custGeom>
          <a:solidFill>
            <a:srgbClr val="CB2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>
            <a:off x="2616200" y="2244725"/>
            <a:ext cx="7938" cy="31750"/>
          </a:xfrm>
          <a:prstGeom prst="line">
            <a:avLst/>
          </a:prstGeom>
          <a:noFill/>
          <a:ln w="15875">
            <a:solidFill>
              <a:srgbClr val="CB24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Freeform 21"/>
          <p:cNvSpPr>
            <a:spLocks/>
          </p:cNvSpPr>
          <p:nvPr/>
        </p:nvSpPr>
        <p:spPr bwMode="auto">
          <a:xfrm>
            <a:off x="2582863" y="227647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2147483647 w 38"/>
              <a:gd name="T3" fmla="*/ 2147483647 h 66"/>
              <a:gd name="T4" fmla="*/ 2147483647 w 38"/>
              <a:gd name="T5" fmla="*/ 2147483647 h 66"/>
              <a:gd name="T6" fmla="*/ 2147483647 w 38"/>
              <a:gd name="T7" fmla="*/ 2147483647 h 66"/>
              <a:gd name="T8" fmla="*/ 2147483647 w 38"/>
              <a:gd name="T9" fmla="*/ 2147483647 h 66"/>
              <a:gd name="T10" fmla="*/ 2147483647 w 38"/>
              <a:gd name="T11" fmla="*/ 2147483647 h 66"/>
              <a:gd name="T12" fmla="*/ 2147483647 w 38"/>
              <a:gd name="T13" fmla="*/ 2147483647 h 66"/>
              <a:gd name="T14" fmla="*/ 2147483647 w 38"/>
              <a:gd name="T15" fmla="*/ 2147483647 h 66"/>
              <a:gd name="T16" fmla="*/ 0 w 38"/>
              <a:gd name="T17" fmla="*/ 0 h 66"/>
              <a:gd name="T18" fmla="*/ 2147483647 w 38"/>
              <a:gd name="T19" fmla="*/ 0 h 66"/>
              <a:gd name="T20" fmla="*/ 2147483647 w 3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66"/>
              <a:gd name="T35" fmla="*/ 38 w 3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66">
                <a:moveTo>
                  <a:pt x="18" y="16"/>
                </a:moveTo>
                <a:lnTo>
                  <a:pt x="38" y="8"/>
                </a:lnTo>
                <a:lnTo>
                  <a:pt x="38" y="10"/>
                </a:lnTo>
                <a:lnTo>
                  <a:pt x="24" y="34"/>
                </a:lnTo>
                <a:lnTo>
                  <a:pt x="6" y="66"/>
                </a:lnTo>
                <a:lnTo>
                  <a:pt x="4" y="28"/>
                </a:lnTo>
                <a:lnTo>
                  <a:pt x="0" y="0"/>
                </a:lnTo>
                <a:lnTo>
                  <a:pt x="2" y="0"/>
                </a:lnTo>
                <a:lnTo>
                  <a:pt x="18" y="16"/>
                </a:lnTo>
                <a:close/>
              </a:path>
            </a:pathLst>
          </a:custGeom>
          <a:solidFill>
            <a:srgbClr val="CB2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5"/>
          <p:cNvSpPr>
            <a:spLocks noChangeShapeType="1"/>
          </p:cNvSpPr>
          <p:nvPr/>
        </p:nvSpPr>
        <p:spPr bwMode="auto">
          <a:xfrm flipH="1">
            <a:off x="2570163" y="1960563"/>
            <a:ext cx="825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6"/>
          <p:cNvSpPr>
            <a:spLocks noChangeShapeType="1"/>
          </p:cNvSpPr>
          <p:nvPr/>
        </p:nvSpPr>
        <p:spPr bwMode="auto">
          <a:xfrm flipH="1">
            <a:off x="6346825" y="1782763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7"/>
          <p:cNvSpPr>
            <a:spLocks noChangeShapeType="1"/>
          </p:cNvSpPr>
          <p:nvPr/>
        </p:nvSpPr>
        <p:spPr bwMode="auto">
          <a:xfrm flipH="1">
            <a:off x="5659438" y="4548188"/>
            <a:ext cx="603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Freeform 28"/>
          <p:cNvSpPr>
            <a:spLocks/>
          </p:cNvSpPr>
          <p:nvPr/>
        </p:nvSpPr>
        <p:spPr bwMode="auto">
          <a:xfrm>
            <a:off x="3005138" y="3829050"/>
            <a:ext cx="390525" cy="320675"/>
          </a:xfrm>
          <a:custGeom>
            <a:avLst/>
            <a:gdLst>
              <a:gd name="T0" fmla="*/ 2147483647 w 246"/>
              <a:gd name="T1" fmla="*/ 0 h 202"/>
              <a:gd name="T2" fmla="*/ 2147483647 w 246"/>
              <a:gd name="T3" fmla="*/ 0 h 202"/>
              <a:gd name="T4" fmla="*/ 0 w 246"/>
              <a:gd name="T5" fmla="*/ 2147483647 h 202"/>
              <a:gd name="T6" fmla="*/ 0 60000 65536"/>
              <a:gd name="T7" fmla="*/ 0 60000 65536"/>
              <a:gd name="T8" fmla="*/ 0 60000 65536"/>
              <a:gd name="T9" fmla="*/ 0 w 246"/>
              <a:gd name="T10" fmla="*/ 0 h 202"/>
              <a:gd name="T11" fmla="*/ 246 w 246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202">
                <a:moveTo>
                  <a:pt x="246" y="0"/>
                </a:moveTo>
                <a:lnTo>
                  <a:pt x="152" y="0"/>
                </a:lnTo>
                <a:lnTo>
                  <a:pt x="0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Text Box 197"/>
          <p:cNvSpPr txBox="1">
            <a:spLocks noChangeArrowheads="1"/>
          </p:cNvSpPr>
          <p:nvPr/>
        </p:nvSpPr>
        <p:spPr bwMode="auto">
          <a:xfrm>
            <a:off x="2028825" y="392113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2</a:t>
            </a:r>
          </a:p>
        </p:txBody>
      </p:sp>
      <p:sp>
        <p:nvSpPr>
          <p:cNvPr id="36888" name="Text Box 198"/>
          <p:cNvSpPr txBox="1">
            <a:spLocks noChangeArrowheads="1"/>
          </p:cNvSpPr>
          <p:nvPr/>
        </p:nvSpPr>
        <p:spPr bwMode="auto">
          <a:xfrm>
            <a:off x="2184400" y="398463"/>
            <a:ext cx="1050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Sensory neuron</a:t>
            </a:r>
          </a:p>
          <a:p>
            <a:pPr eaLnBrk="1" hangingPunct="1"/>
            <a:r>
              <a:rPr lang="en-US" altLang="en-US" sz="900" b="1"/>
              <a:t>activates multiple</a:t>
            </a:r>
          </a:p>
          <a:p>
            <a:pPr eaLnBrk="1" hangingPunct="1"/>
            <a:r>
              <a:rPr lang="en-US" altLang="en-US" sz="900" b="1"/>
              <a:t>interneurons</a:t>
            </a:r>
          </a:p>
        </p:txBody>
      </p:sp>
      <p:sp>
        <p:nvSpPr>
          <p:cNvPr id="36889" name="Text Box 199"/>
          <p:cNvSpPr txBox="1">
            <a:spLocks noChangeArrowheads="1"/>
          </p:cNvSpPr>
          <p:nvPr/>
        </p:nvSpPr>
        <p:spPr bwMode="auto">
          <a:xfrm>
            <a:off x="6426200" y="1897063"/>
            <a:ext cx="8985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Contralateral</a:t>
            </a:r>
          </a:p>
          <a:p>
            <a:pPr eaLnBrk="1" hangingPunct="1"/>
            <a:r>
              <a:rPr lang="en-US" altLang="en-US" sz="900" b="1"/>
              <a:t>motor neurons</a:t>
            </a:r>
          </a:p>
          <a:p>
            <a:pPr eaLnBrk="1" hangingPunct="1"/>
            <a:r>
              <a:rPr lang="en-US" altLang="en-US" sz="900" b="1"/>
              <a:t>to extensor</a:t>
            </a:r>
          </a:p>
          <a:p>
            <a:pPr eaLnBrk="1" hangingPunct="1"/>
            <a:r>
              <a:rPr lang="en-US" altLang="en-US" sz="900" b="1"/>
              <a:t>excited</a:t>
            </a:r>
          </a:p>
        </p:txBody>
      </p:sp>
      <p:sp>
        <p:nvSpPr>
          <p:cNvPr id="36890" name="Text Box 200"/>
          <p:cNvSpPr txBox="1">
            <a:spLocks noChangeArrowheads="1"/>
          </p:cNvSpPr>
          <p:nvPr/>
        </p:nvSpPr>
        <p:spPr bwMode="auto">
          <a:xfrm>
            <a:off x="6469063" y="1719263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5</a:t>
            </a:r>
          </a:p>
        </p:txBody>
      </p:sp>
      <p:sp>
        <p:nvSpPr>
          <p:cNvPr id="36891" name="Text Box 201"/>
          <p:cNvSpPr txBox="1">
            <a:spLocks noChangeArrowheads="1"/>
          </p:cNvSpPr>
          <p:nvPr/>
        </p:nvSpPr>
        <p:spPr bwMode="auto">
          <a:xfrm>
            <a:off x="3436938" y="1898650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3</a:t>
            </a:r>
          </a:p>
        </p:txBody>
      </p:sp>
      <p:sp>
        <p:nvSpPr>
          <p:cNvPr id="36892" name="Text Box 202"/>
          <p:cNvSpPr txBox="1">
            <a:spLocks noChangeArrowheads="1"/>
          </p:cNvSpPr>
          <p:nvPr/>
        </p:nvSpPr>
        <p:spPr bwMode="auto">
          <a:xfrm>
            <a:off x="3592513" y="1885950"/>
            <a:ext cx="1025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Ipsilateral motor</a:t>
            </a:r>
          </a:p>
          <a:p>
            <a:pPr eaLnBrk="1" hangingPunct="1"/>
            <a:r>
              <a:rPr lang="en-US" altLang="en-US" sz="900" b="1"/>
              <a:t>neurons to flexor</a:t>
            </a:r>
          </a:p>
          <a:p>
            <a:pPr eaLnBrk="1" hangingPunct="1"/>
            <a:r>
              <a:rPr lang="en-US" altLang="en-US" sz="900" b="1"/>
              <a:t>excited</a:t>
            </a:r>
          </a:p>
        </p:txBody>
      </p:sp>
      <p:sp>
        <p:nvSpPr>
          <p:cNvPr id="36893" name="Text Box 204"/>
          <p:cNvSpPr txBox="1">
            <a:spLocks noChangeArrowheads="1"/>
          </p:cNvSpPr>
          <p:nvPr/>
        </p:nvSpPr>
        <p:spPr bwMode="auto">
          <a:xfrm>
            <a:off x="3584575" y="3763963"/>
            <a:ext cx="968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Ipsilateral flexor</a:t>
            </a:r>
          </a:p>
          <a:p>
            <a:pPr eaLnBrk="1" hangingPunct="1"/>
            <a:r>
              <a:rPr lang="en-US" altLang="en-US" sz="900" b="1"/>
              <a:t>contracts</a:t>
            </a:r>
          </a:p>
        </p:txBody>
      </p:sp>
      <p:sp>
        <p:nvSpPr>
          <p:cNvPr id="36894" name="Text Box 205"/>
          <p:cNvSpPr txBox="1">
            <a:spLocks noChangeArrowheads="1"/>
          </p:cNvSpPr>
          <p:nvPr/>
        </p:nvSpPr>
        <p:spPr bwMode="auto">
          <a:xfrm>
            <a:off x="3578225" y="5773738"/>
            <a:ext cx="147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Stepping on glass</a:t>
            </a:r>
          </a:p>
          <a:p>
            <a:pPr eaLnBrk="1" hangingPunct="1"/>
            <a:r>
              <a:rPr lang="en-US" altLang="en-US" sz="900" b="1"/>
              <a:t>stimulates pain receptors</a:t>
            </a:r>
          </a:p>
          <a:p>
            <a:pPr eaLnBrk="1" hangingPunct="1"/>
            <a:r>
              <a:rPr lang="en-US" altLang="en-US" sz="900" b="1"/>
              <a:t>in right foot</a:t>
            </a:r>
          </a:p>
        </p:txBody>
      </p:sp>
      <p:sp>
        <p:nvSpPr>
          <p:cNvPr id="36895" name="Text Box 206"/>
          <p:cNvSpPr txBox="1">
            <a:spLocks noChangeArrowheads="1"/>
          </p:cNvSpPr>
          <p:nvPr/>
        </p:nvSpPr>
        <p:spPr bwMode="auto">
          <a:xfrm>
            <a:off x="2181225" y="6405563"/>
            <a:ext cx="13239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 b="1"/>
              <a:t>Withdrawal of right leg</a:t>
            </a:r>
          </a:p>
          <a:p>
            <a:pPr algn="ctr" eaLnBrk="1" hangingPunct="1"/>
            <a:r>
              <a:rPr lang="en-US" altLang="en-US" sz="900" b="1"/>
              <a:t>(flexor reflex)</a:t>
            </a:r>
          </a:p>
        </p:txBody>
      </p:sp>
      <p:sp>
        <p:nvSpPr>
          <p:cNvPr id="36896" name="Text Box 207"/>
          <p:cNvSpPr txBox="1">
            <a:spLocks noChangeArrowheads="1"/>
          </p:cNvSpPr>
          <p:nvPr/>
        </p:nvSpPr>
        <p:spPr bwMode="auto">
          <a:xfrm>
            <a:off x="5276850" y="6405563"/>
            <a:ext cx="1508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 b="1"/>
              <a:t>Extension of left leg</a:t>
            </a:r>
          </a:p>
          <a:p>
            <a:pPr algn="ctr" eaLnBrk="1" hangingPunct="1"/>
            <a:r>
              <a:rPr lang="en-US" altLang="en-US" sz="900" b="1"/>
              <a:t>(crossed extension reflex)</a:t>
            </a:r>
          </a:p>
        </p:txBody>
      </p:sp>
      <p:sp>
        <p:nvSpPr>
          <p:cNvPr id="36897" name="Text Box 208"/>
          <p:cNvSpPr txBox="1">
            <a:spLocks noChangeArrowheads="1"/>
          </p:cNvSpPr>
          <p:nvPr/>
        </p:nvSpPr>
        <p:spPr bwMode="auto">
          <a:xfrm>
            <a:off x="6443663" y="4479925"/>
            <a:ext cx="796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Contralateral</a:t>
            </a:r>
          </a:p>
          <a:p>
            <a:pPr eaLnBrk="1" hangingPunct="1"/>
            <a:r>
              <a:rPr lang="en-US" altLang="en-US" sz="900" b="1"/>
              <a:t>extensor</a:t>
            </a:r>
          </a:p>
          <a:p>
            <a:pPr eaLnBrk="1" hangingPunct="1"/>
            <a:r>
              <a:rPr lang="en-US" altLang="en-US" sz="900" b="1"/>
              <a:t>contracts</a:t>
            </a:r>
          </a:p>
        </p:txBody>
      </p:sp>
      <p:sp>
        <p:nvSpPr>
          <p:cNvPr id="36898" name="Text Box 210"/>
          <p:cNvSpPr txBox="1">
            <a:spLocks noChangeArrowheads="1"/>
          </p:cNvSpPr>
          <p:nvPr/>
        </p:nvSpPr>
        <p:spPr bwMode="auto">
          <a:xfrm>
            <a:off x="6310313" y="4479925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6</a:t>
            </a:r>
          </a:p>
        </p:txBody>
      </p:sp>
      <p:sp>
        <p:nvSpPr>
          <p:cNvPr id="36899" name="Text Box 211"/>
          <p:cNvSpPr txBox="1">
            <a:spLocks noChangeArrowheads="1"/>
          </p:cNvSpPr>
          <p:nvPr/>
        </p:nvSpPr>
        <p:spPr bwMode="auto">
          <a:xfrm>
            <a:off x="3436938" y="5767388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1</a:t>
            </a:r>
          </a:p>
        </p:txBody>
      </p:sp>
      <p:sp>
        <p:nvSpPr>
          <p:cNvPr id="36900" name="Text Box 212"/>
          <p:cNvSpPr txBox="1">
            <a:spLocks noChangeArrowheads="1"/>
          </p:cNvSpPr>
          <p:nvPr/>
        </p:nvSpPr>
        <p:spPr bwMode="auto">
          <a:xfrm>
            <a:off x="2941638" y="4148138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1" name="Text Box 213"/>
          <p:cNvSpPr txBox="1">
            <a:spLocks noChangeArrowheads="1"/>
          </p:cNvSpPr>
          <p:nvPr/>
        </p:nvSpPr>
        <p:spPr bwMode="auto">
          <a:xfrm>
            <a:off x="3894138" y="53340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2" name="Text Box 215"/>
          <p:cNvSpPr txBox="1">
            <a:spLocks noChangeArrowheads="1"/>
          </p:cNvSpPr>
          <p:nvPr/>
        </p:nvSpPr>
        <p:spPr bwMode="auto">
          <a:xfrm>
            <a:off x="3914775" y="841375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3" name="Text Box 216"/>
          <p:cNvSpPr txBox="1">
            <a:spLocks noChangeArrowheads="1"/>
          </p:cNvSpPr>
          <p:nvPr/>
        </p:nvSpPr>
        <p:spPr bwMode="auto">
          <a:xfrm>
            <a:off x="4270375" y="88265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4" name="Text Box 217"/>
          <p:cNvSpPr txBox="1">
            <a:spLocks noChangeArrowheads="1"/>
          </p:cNvSpPr>
          <p:nvPr/>
        </p:nvSpPr>
        <p:spPr bwMode="auto">
          <a:xfrm>
            <a:off x="4711700" y="669925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5" name="Text Box 218"/>
          <p:cNvSpPr txBox="1">
            <a:spLocks noChangeArrowheads="1"/>
          </p:cNvSpPr>
          <p:nvPr/>
        </p:nvSpPr>
        <p:spPr bwMode="auto">
          <a:xfrm>
            <a:off x="5070475" y="879475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6" name="Text Box 219"/>
          <p:cNvSpPr txBox="1">
            <a:spLocks noChangeArrowheads="1"/>
          </p:cNvSpPr>
          <p:nvPr/>
        </p:nvSpPr>
        <p:spPr bwMode="auto">
          <a:xfrm>
            <a:off x="3857625" y="100330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7" name="Text Box 220"/>
          <p:cNvSpPr txBox="1">
            <a:spLocks noChangeArrowheads="1"/>
          </p:cNvSpPr>
          <p:nvPr/>
        </p:nvSpPr>
        <p:spPr bwMode="auto">
          <a:xfrm>
            <a:off x="5013325" y="1125538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8" name="Text Box 221"/>
          <p:cNvSpPr txBox="1">
            <a:spLocks noChangeArrowheads="1"/>
          </p:cNvSpPr>
          <p:nvPr/>
        </p:nvSpPr>
        <p:spPr bwMode="auto">
          <a:xfrm>
            <a:off x="4713288" y="909638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09" name="Text Box 224"/>
          <p:cNvSpPr txBox="1">
            <a:spLocks noChangeArrowheads="1"/>
          </p:cNvSpPr>
          <p:nvPr/>
        </p:nvSpPr>
        <p:spPr bwMode="auto">
          <a:xfrm>
            <a:off x="4275138" y="1058863"/>
            <a:ext cx="1571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–</a:t>
            </a:r>
          </a:p>
        </p:txBody>
      </p:sp>
      <p:sp>
        <p:nvSpPr>
          <p:cNvPr id="36910" name="Text Box 225"/>
          <p:cNvSpPr txBox="1">
            <a:spLocks noChangeArrowheads="1"/>
          </p:cNvSpPr>
          <p:nvPr/>
        </p:nvSpPr>
        <p:spPr bwMode="auto">
          <a:xfrm>
            <a:off x="4689475" y="1060450"/>
            <a:ext cx="1571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–</a:t>
            </a:r>
          </a:p>
        </p:txBody>
      </p:sp>
      <p:sp>
        <p:nvSpPr>
          <p:cNvPr id="36911" name="Text Box 226"/>
          <p:cNvSpPr txBox="1">
            <a:spLocks noChangeArrowheads="1"/>
          </p:cNvSpPr>
          <p:nvPr/>
        </p:nvSpPr>
        <p:spPr bwMode="auto">
          <a:xfrm>
            <a:off x="3438525" y="3768725"/>
            <a:ext cx="155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/>
              <a:t>4</a:t>
            </a:r>
          </a:p>
        </p:txBody>
      </p:sp>
      <p:sp>
        <p:nvSpPr>
          <p:cNvPr id="36912" name="Text Box 227"/>
          <p:cNvSpPr txBox="1">
            <a:spLocks noChangeArrowheads="1"/>
          </p:cNvSpPr>
          <p:nvPr/>
        </p:nvSpPr>
        <p:spPr bwMode="auto">
          <a:xfrm>
            <a:off x="5622925" y="4591050"/>
            <a:ext cx="158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913" name="Rectangle 5"/>
          <p:cNvSpPr>
            <a:spLocks noChangeArrowheads="1"/>
          </p:cNvSpPr>
          <p:nvPr/>
        </p:nvSpPr>
        <p:spPr bwMode="auto">
          <a:xfrm>
            <a:off x="701675" y="12700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13.24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701675" y="26988"/>
            <a:ext cx="7740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37892" name="Picture 4" descr="sal03717_13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38125"/>
            <a:ext cx="4006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sal03717_13_01_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371600"/>
            <a:ext cx="10017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3552825" y="1203325"/>
            <a:ext cx="130175" cy="242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>
            <a:off x="3727450" y="3021013"/>
            <a:ext cx="153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>
            <a:off x="3838575" y="3714750"/>
            <a:ext cx="773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>
            <a:off x="3995738" y="4408488"/>
            <a:ext cx="619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>
            <a:off x="4832350" y="3021013"/>
            <a:ext cx="611188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>
            <a:off x="4110038" y="4408488"/>
            <a:ext cx="296862" cy="109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6"/>
          <p:cNvSpPr>
            <a:spLocks noChangeShapeType="1"/>
          </p:cNvSpPr>
          <p:nvPr/>
        </p:nvSpPr>
        <p:spPr bwMode="auto">
          <a:xfrm>
            <a:off x="3811588" y="4954588"/>
            <a:ext cx="887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>
            <a:off x="3925888" y="4954588"/>
            <a:ext cx="533400" cy="185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39"/>
          <p:cNvSpPr txBox="1">
            <a:spLocks noChangeArrowheads="1"/>
          </p:cNvSpPr>
          <p:nvPr/>
        </p:nvSpPr>
        <p:spPr bwMode="auto">
          <a:xfrm>
            <a:off x="2741613" y="2914650"/>
            <a:ext cx="9699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Nerve fibers</a:t>
            </a:r>
          </a:p>
        </p:txBody>
      </p:sp>
      <p:sp>
        <p:nvSpPr>
          <p:cNvPr id="37903" name="Text Box 40"/>
          <p:cNvSpPr txBox="1">
            <a:spLocks noChangeArrowheads="1"/>
          </p:cNvSpPr>
          <p:nvPr/>
        </p:nvSpPr>
        <p:spPr bwMode="auto">
          <a:xfrm>
            <a:off x="2741613" y="3611563"/>
            <a:ext cx="1111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Tendon organ</a:t>
            </a:r>
          </a:p>
        </p:txBody>
      </p:sp>
      <p:sp>
        <p:nvSpPr>
          <p:cNvPr id="37904" name="Text Box 41"/>
          <p:cNvSpPr txBox="1">
            <a:spLocks noChangeArrowheads="1"/>
          </p:cNvSpPr>
          <p:nvPr/>
        </p:nvSpPr>
        <p:spPr bwMode="auto">
          <a:xfrm>
            <a:off x="2741613" y="4308475"/>
            <a:ext cx="12731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Tendon bundles</a:t>
            </a:r>
          </a:p>
        </p:txBody>
      </p:sp>
      <p:sp>
        <p:nvSpPr>
          <p:cNvPr id="37905" name="Text Box 42"/>
          <p:cNvSpPr txBox="1">
            <a:spLocks noChangeArrowheads="1"/>
          </p:cNvSpPr>
          <p:nvPr/>
        </p:nvSpPr>
        <p:spPr bwMode="auto">
          <a:xfrm>
            <a:off x="2741613" y="4860925"/>
            <a:ext cx="1065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Muscle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13.2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01675" y="7302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8196" name="Picture 4" descr="sal03717_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14338"/>
            <a:ext cx="51308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8"/>
          <p:cNvSpPr>
            <a:spLocks noChangeShapeType="1"/>
          </p:cNvSpPr>
          <p:nvPr/>
        </p:nvSpPr>
        <p:spPr bwMode="auto">
          <a:xfrm flipH="1">
            <a:off x="2501900" y="1246188"/>
            <a:ext cx="1979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9"/>
          <p:cNvSpPr>
            <a:spLocks/>
          </p:cNvSpPr>
          <p:nvPr/>
        </p:nvSpPr>
        <p:spPr bwMode="auto">
          <a:xfrm>
            <a:off x="2119313" y="2259013"/>
            <a:ext cx="1089025" cy="0"/>
          </a:xfrm>
          <a:custGeom>
            <a:avLst/>
            <a:gdLst>
              <a:gd name="T0" fmla="*/ 2147483647 w 658"/>
              <a:gd name="T1" fmla="*/ 2147483647 w 658"/>
              <a:gd name="T2" fmla="*/ 0 w 658"/>
              <a:gd name="T3" fmla="*/ 0 60000 65536"/>
              <a:gd name="T4" fmla="*/ 0 60000 65536"/>
              <a:gd name="T5" fmla="*/ 0 60000 65536"/>
              <a:gd name="T6" fmla="*/ 0 w 658"/>
              <a:gd name="T7" fmla="*/ 658 w 65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58">
                <a:moveTo>
                  <a:pt x="658" y="0"/>
                </a:move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2655888" y="2039938"/>
            <a:ext cx="923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2884488" y="900113"/>
            <a:ext cx="1585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H="1" flipV="1">
            <a:off x="2230438" y="2493963"/>
            <a:ext cx="1998662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 flipH="1">
            <a:off x="2036763" y="1646238"/>
            <a:ext cx="2165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H="1">
            <a:off x="2530475" y="1835150"/>
            <a:ext cx="1493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2508250" y="1404938"/>
            <a:ext cx="18319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4340225" y="1384300"/>
            <a:ext cx="34925" cy="52388"/>
          </a:xfrm>
          <a:custGeom>
            <a:avLst/>
            <a:gdLst>
              <a:gd name="T0" fmla="*/ 2147483647 w 24"/>
              <a:gd name="T1" fmla="*/ 0 h 36"/>
              <a:gd name="T2" fmla="*/ 0 w 24"/>
              <a:gd name="T3" fmla="*/ 0 h 36"/>
              <a:gd name="T4" fmla="*/ 0 w 24"/>
              <a:gd name="T5" fmla="*/ 2147483647 h 36"/>
              <a:gd name="T6" fmla="*/ 2147483647 w 24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6"/>
              <a:gd name="T14" fmla="*/ 24 w 2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6">
                <a:moveTo>
                  <a:pt x="24" y="0"/>
                </a:moveTo>
                <a:lnTo>
                  <a:pt x="0" y="0"/>
                </a:lnTo>
                <a:lnTo>
                  <a:pt x="0" y="36"/>
                </a:lnTo>
                <a:lnTo>
                  <a:pt x="24" y="3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7"/>
          <p:cNvSpPr>
            <a:spLocks/>
          </p:cNvSpPr>
          <p:nvPr/>
        </p:nvSpPr>
        <p:spPr bwMode="auto">
          <a:xfrm>
            <a:off x="4724400" y="1006475"/>
            <a:ext cx="501650" cy="374650"/>
          </a:xfrm>
          <a:custGeom>
            <a:avLst/>
            <a:gdLst>
              <a:gd name="T0" fmla="*/ 2147483647 w 348"/>
              <a:gd name="T1" fmla="*/ 0 h 260"/>
              <a:gd name="T2" fmla="*/ 2147483647 w 348"/>
              <a:gd name="T3" fmla="*/ 0 h 260"/>
              <a:gd name="T4" fmla="*/ 0 w 348"/>
              <a:gd name="T5" fmla="*/ 2147483647 h 260"/>
              <a:gd name="T6" fmla="*/ 0 60000 65536"/>
              <a:gd name="T7" fmla="*/ 0 60000 65536"/>
              <a:gd name="T8" fmla="*/ 0 60000 65536"/>
              <a:gd name="T9" fmla="*/ 0 w 348"/>
              <a:gd name="T10" fmla="*/ 0 h 260"/>
              <a:gd name="T11" fmla="*/ 348 w 348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260">
                <a:moveTo>
                  <a:pt x="348" y="0"/>
                </a:moveTo>
                <a:lnTo>
                  <a:pt x="224" y="0"/>
                </a:lnTo>
                <a:lnTo>
                  <a:pt x="0" y="2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8"/>
          <p:cNvSpPr>
            <a:spLocks/>
          </p:cNvSpPr>
          <p:nvPr/>
        </p:nvSpPr>
        <p:spPr bwMode="auto">
          <a:xfrm>
            <a:off x="4767263" y="1104900"/>
            <a:ext cx="458787" cy="327025"/>
          </a:xfrm>
          <a:custGeom>
            <a:avLst/>
            <a:gdLst>
              <a:gd name="T0" fmla="*/ 2147483647 w 318"/>
              <a:gd name="T1" fmla="*/ 0 h 228"/>
              <a:gd name="T2" fmla="*/ 2147483647 w 318"/>
              <a:gd name="T3" fmla="*/ 0 h 228"/>
              <a:gd name="T4" fmla="*/ 0 w 318"/>
              <a:gd name="T5" fmla="*/ 2147483647 h 228"/>
              <a:gd name="T6" fmla="*/ 0 60000 65536"/>
              <a:gd name="T7" fmla="*/ 0 60000 65536"/>
              <a:gd name="T8" fmla="*/ 0 60000 65536"/>
              <a:gd name="T9" fmla="*/ 0 w 318"/>
              <a:gd name="T10" fmla="*/ 0 h 228"/>
              <a:gd name="T11" fmla="*/ 318 w 31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28">
                <a:moveTo>
                  <a:pt x="318" y="0"/>
                </a:moveTo>
                <a:lnTo>
                  <a:pt x="194" y="0"/>
                </a:lnTo>
                <a:lnTo>
                  <a:pt x="0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19"/>
          <p:cNvSpPr>
            <a:spLocks/>
          </p:cNvSpPr>
          <p:nvPr/>
        </p:nvSpPr>
        <p:spPr bwMode="auto">
          <a:xfrm>
            <a:off x="4770438" y="1201738"/>
            <a:ext cx="455612" cy="333375"/>
          </a:xfrm>
          <a:custGeom>
            <a:avLst/>
            <a:gdLst>
              <a:gd name="T0" fmla="*/ 2147483647 w 316"/>
              <a:gd name="T1" fmla="*/ 0 h 232"/>
              <a:gd name="T2" fmla="*/ 2147483647 w 316"/>
              <a:gd name="T3" fmla="*/ 0 h 232"/>
              <a:gd name="T4" fmla="*/ 0 w 316"/>
              <a:gd name="T5" fmla="*/ 2147483647 h 232"/>
              <a:gd name="T6" fmla="*/ 0 60000 65536"/>
              <a:gd name="T7" fmla="*/ 0 60000 65536"/>
              <a:gd name="T8" fmla="*/ 0 60000 65536"/>
              <a:gd name="T9" fmla="*/ 0 w 316"/>
              <a:gd name="T10" fmla="*/ 0 h 232"/>
              <a:gd name="T11" fmla="*/ 316 w 316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232">
                <a:moveTo>
                  <a:pt x="316" y="0"/>
                </a:moveTo>
                <a:lnTo>
                  <a:pt x="192" y="0"/>
                </a:lnTo>
                <a:lnTo>
                  <a:pt x="0" y="2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 flipV="1">
            <a:off x="4127500" y="3571875"/>
            <a:ext cx="328613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Freeform 21"/>
          <p:cNvSpPr>
            <a:spLocks/>
          </p:cNvSpPr>
          <p:nvPr/>
        </p:nvSpPr>
        <p:spPr bwMode="auto">
          <a:xfrm>
            <a:off x="2689225" y="4303713"/>
            <a:ext cx="1431925" cy="407987"/>
          </a:xfrm>
          <a:custGeom>
            <a:avLst/>
            <a:gdLst>
              <a:gd name="T0" fmla="*/ 2147483647 w 994"/>
              <a:gd name="T1" fmla="*/ 0 h 284"/>
              <a:gd name="T2" fmla="*/ 2147483647 w 994"/>
              <a:gd name="T3" fmla="*/ 2147483647 h 284"/>
              <a:gd name="T4" fmla="*/ 0 w 994"/>
              <a:gd name="T5" fmla="*/ 2147483647 h 284"/>
              <a:gd name="T6" fmla="*/ 0 60000 65536"/>
              <a:gd name="T7" fmla="*/ 0 60000 65536"/>
              <a:gd name="T8" fmla="*/ 0 60000 65536"/>
              <a:gd name="T9" fmla="*/ 0 w 994"/>
              <a:gd name="T10" fmla="*/ 0 h 284"/>
              <a:gd name="T11" fmla="*/ 994 w 994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4" h="284">
                <a:moveTo>
                  <a:pt x="994" y="0"/>
                </a:moveTo>
                <a:lnTo>
                  <a:pt x="296" y="284"/>
                </a:lnTo>
                <a:lnTo>
                  <a:pt x="0" y="2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1" name="Group 81"/>
          <p:cNvGrpSpPr>
            <a:grpSpLocks/>
          </p:cNvGrpSpPr>
          <p:nvPr/>
        </p:nvGrpSpPr>
        <p:grpSpPr bwMode="auto">
          <a:xfrm>
            <a:off x="2092325" y="4905375"/>
            <a:ext cx="1758950" cy="661988"/>
            <a:chOff x="2193925" y="4905375"/>
            <a:chExt cx="1657350" cy="661988"/>
          </a:xfrm>
        </p:grpSpPr>
        <p:sp>
          <p:nvSpPr>
            <p:cNvPr id="8269" name="Freeform 22"/>
            <p:cNvSpPr>
              <a:spLocks/>
            </p:cNvSpPr>
            <p:nvPr/>
          </p:nvSpPr>
          <p:spPr bwMode="auto">
            <a:xfrm>
              <a:off x="2481263" y="4905375"/>
              <a:ext cx="1370012" cy="661988"/>
            </a:xfrm>
            <a:custGeom>
              <a:avLst/>
              <a:gdLst>
                <a:gd name="T0" fmla="*/ 2147483647 w 950"/>
                <a:gd name="T1" fmla="*/ 0 h 462"/>
                <a:gd name="T2" fmla="*/ 2147483647 w 950"/>
                <a:gd name="T3" fmla="*/ 2147483647 h 462"/>
                <a:gd name="T4" fmla="*/ 0 w 950"/>
                <a:gd name="T5" fmla="*/ 2147483647 h 462"/>
                <a:gd name="T6" fmla="*/ 0 60000 65536"/>
                <a:gd name="T7" fmla="*/ 0 60000 65536"/>
                <a:gd name="T8" fmla="*/ 0 60000 65536"/>
                <a:gd name="T9" fmla="*/ 0 w 950"/>
                <a:gd name="T10" fmla="*/ 0 h 462"/>
                <a:gd name="T11" fmla="*/ 950 w 950"/>
                <a:gd name="T12" fmla="*/ 462 h 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0" h="462">
                  <a:moveTo>
                    <a:pt x="950" y="0"/>
                  </a:moveTo>
                  <a:lnTo>
                    <a:pt x="258" y="462"/>
                  </a:lnTo>
                  <a:lnTo>
                    <a:pt x="0" y="4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23"/>
            <p:cNvSpPr>
              <a:spLocks noChangeShapeType="1"/>
            </p:cNvSpPr>
            <p:nvPr/>
          </p:nvSpPr>
          <p:spPr bwMode="auto">
            <a:xfrm flipH="1">
              <a:off x="2193925" y="5567363"/>
              <a:ext cx="6588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Line 24"/>
          <p:cNvSpPr>
            <a:spLocks noChangeShapeType="1"/>
          </p:cNvSpPr>
          <p:nvPr/>
        </p:nvSpPr>
        <p:spPr bwMode="auto">
          <a:xfrm flipH="1">
            <a:off x="2852738" y="5810250"/>
            <a:ext cx="847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Freeform 25"/>
          <p:cNvSpPr>
            <a:spLocks/>
          </p:cNvSpPr>
          <p:nvPr/>
        </p:nvSpPr>
        <p:spPr bwMode="auto">
          <a:xfrm>
            <a:off x="4243388" y="3914775"/>
            <a:ext cx="1633537" cy="431800"/>
          </a:xfrm>
          <a:custGeom>
            <a:avLst/>
            <a:gdLst>
              <a:gd name="T0" fmla="*/ 0 w 1134"/>
              <a:gd name="T1" fmla="*/ 2147483647 h 302"/>
              <a:gd name="T2" fmla="*/ 2147483647 w 1134"/>
              <a:gd name="T3" fmla="*/ 0 h 302"/>
              <a:gd name="T4" fmla="*/ 2147483647 w 1134"/>
              <a:gd name="T5" fmla="*/ 0 h 302"/>
              <a:gd name="T6" fmla="*/ 0 60000 65536"/>
              <a:gd name="T7" fmla="*/ 0 60000 65536"/>
              <a:gd name="T8" fmla="*/ 0 60000 65536"/>
              <a:gd name="T9" fmla="*/ 0 w 1134"/>
              <a:gd name="T10" fmla="*/ 0 h 302"/>
              <a:gd name="T11" fmla="*/ 1134 w 1134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02">
                <a:moveTo>
                  <a:pt x="0" y="302"/>
                </a:moveTo>
                <a:lnTo>
                  <a:pt x="998" y="0"/>
                </a:lnTo>
                <a:lnTo>
                  <a:pt x="113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6"/>
          <p:cNvSpPr>
            <a:spLocks/>
          </p:cNvSpPr>
          <p:nvPr/>
        </p:nvSpPr>
        <p:spPr bwMode="auto">
          <a:xfrm>
            <a:off x="4516438" y="3794125"/>
            <a:ext cx="1360487" cy="303213"/>
          </a:xfrm>
          <a:custGeom>
            <a:avLst/>
            <a:gdLst>
              <a:gd name="T0" fmla="*/ 0 w 944"/>
              <a:gd name="T1" fmla="*/ 2147483647 h 212"/>
              <a:gd name="T2" fmla="*/ 2147483647 w 944"/>
              <a:gd name="T3" fmla="*/ 0 h 212"/>
              <a:gd name="T4" fmla="*/ 2147483647 w 944"/>
              <a:gd name="T5" fmla="*/ 0 h 212"/>
              <a:gd name="T6" fmla="*/ 0 60000 65536"/>
              <a:gd name="T7" fmla="*/ 0 60000 65536"/>
              <a:gd name="T8" fmla="*/ 0 60000 65536"/>
              <a:gd name="T9" fmla="*/ 0 w 944"/>
              <a:gd name="T10" fmla="*/ 0 h 212"/>
              <a:gd name="T11" fmla="*/ 944 w 944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4" h="212">
                <a:moveTo>
                  <a:pt x="0" y="212"/>
                </a:moveTo>
                <a:lnTo>
                  <a:pt x="808" y="0"/>
                </a:lnTo>
                <a:lnTo>
                  <a:pt x="94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Freeform 27"/>
          <p:cNvSpPr>
            <a:spLocks/>
          </p:cNvSpPr>
          <p:nvPr/>
        </p:nvSpPr>
        <p:spPr bwMode="auto">
          <a:xfrm>
            <a:off x="2441575" y="3670300"/>
            <a:ext cx="1395413" cy="333375"/>
          </a:xfrm>
          <a:custGeom>
            <a:avLst/>
            <a:gdLst>
              <a:gd name="T0" fmla="*/ 2147483647 w 968"/>
              <a:gd name="T1" fmla="*/ 2147483647 h 232"/>
              <a:gd name="T2" fmla="*/ 2147483647 w 968"/>
              <a:gd name="T3" fmla="*/ 0 h 232"/>
              <a:gd name="T4" fmla="*/ 0 w 968"/>
              <a:gd name="T5" fmla="*/ 0 h 232"/>
              <a:gd name="T6" fmla="*/ 0 60000 65536"/>
              <a:gd name="T7" fmla="*/ 0 60000 65536"/>
              <a:gd name="T8" fmla="*/ 0 60000 65536"/>
              <a:gd name="T9" fmla="*/ 0 w 968"/>
              <a:gd name="T10" fmla="*/ 0 h 232"/>
              <a:gd name="T11" fmla="*/ 968 w 968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8" h="232">
                <a:moveTo>
                  <a:pt x="968" y="232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Freeform 28"/>
          <p:cNvSpPr>
            <a:spLocks/>
          </p:cNvSpPr>
          <p:nvPr/>
        </p:nvSpPr>
        <p:spPr bwMode="auto">
          <a:xfrm>
            <a:off x="2346325" y="3925888"/>
            <a:ext cx="1438275" cy="257175"/>
          </a:xfrm>
          <a:custGeom>
            <a:avLst/>
            <a:gdLst>
              <a:gd name="T0" fmla="*/ 2147483647 w 998"/>
              <a:gd name="T1" fmla="*/ 2147483647 h 180"/>
              <a:gd name="T2" fmla="*/ 2147483647 w 998"/>
              <a:gd name="T3" fmla="*/ 0 h 180"/>
              <a:gd name="T4" fmla="*/ 0 w 998"/>
              <a:gd name="T5" fmla="*/ 0 h 180"/>
              <a:gd name="T6" fmla="*/ 0 60000 65536"/>
              <a:gd name="T7" fmla="*/ 0 60000 65536"/>
              <a:gd name="T8" fmla="*/ 0 60000 65536"/>
              <a:gd name="T9" fmla="*/ 0 w 998"/>
              <a:gd name="T10" fmla="*/ 0 h 180"/>
              <a:gd name="T11" fmla="*/ 998 w 998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80">
                <a:moveTo>
                  <a:pt x="998" y="180"/>
                </a:moveTo>
                <a:lnTo>
                  <a:pt x="2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Freeform 29"/>
          <p:cNvSpPr>
            <a:spLocks/>
          </p:cNvSpPr>
          <p:nvPr/>
        </p:nvSpPr>
        <p:spPr bwMode="auto">
          <a:xfrm>
            <a:off x="2576513" y="3805238"/>
            <a:ext cx="1470025" cy="373062"/>
          </a:xfrm>
          <a:custGeom>
            <a:avLst/>
            <a:gdLst>
              <a:gd name="T0" fmla="*/ 0 w 1020"/>
              <a:gd name="T1" fmla="*/ 0 h 260"/>
              <a:gd name="T2" fmla="*/ 2147483647 w 1020"/>
              <a:gd name="T3" fmla="*/ 2147483647 h 260"/>
              <a:gd name="T4" fmla="*/ 2147483647 w 1020"/>
              <a:gd name="T5" fmla="*/ 2147483647 h 260"/>
              <a:gd name="T6" fmla="*/ 0 60000 65536"/>
              <a:gd name="T7" fmla="*/ 0 60000 65536"/>
              <a:gd name="T8" fmla="*/ 0 60000 65536"/>
              <a:gd name="T9" fmla="*/ 0 w 1020"/>
              <a:gd name="T10" fmla="*/ 0 h 260"/>
              <a:gd name="T11" fmla="*/ 1020 w 1020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260">
                <a:moveTo>
                  <a:pt x="0" y="0"/>
                </a:moveTo>
                <a:lnTo>
                  <a:pt x="62" y="2"/>
                </a:lnTo>
                <a:lnTo>
                  <a:pt x="1020" y="2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Freeform 30"/>
          <p:cNvSpPr>
            <a:spLocks/>
          </p:cNvSpPr>
          <p:nvPr/>
        </p:nvSpPr>
        <p:spPr bwMode="auto">
          <a:xfrm>
            <a:off x="4208463" y="3665538"/>
            <a:ext cx="1663700" cy="349250"/>
          </a:xfrm>
          <a:custGeom>
            <a:avLst/>
            <a:gdLst>
              <a:gd name="T0" fmla="*/ 2147483647 w 1154"/>
              <a:gd name="T1" fmla="*/ 0 h 244"/>
              <a:gd name="T2" fmla="*/ 2147483647 w 1154"/>
              <a:gd name="T3" fmla="*/ 0 h 244"/>
              <a:gd name="T4" fmla="*/ 0 w 1154"/>
              <a:gd name="T5" fmla="*/ 2147483647 h 244"/>
              <a:gd name="T6" fmla="*/ 0 60000 65536"/>
              <a:gd name="T7" fmla="*/ 0 60000 65536"/>
              <a:gd name="T8" fmla="*/ 0 60000 65536"/>
              <a:gd name="T9" fmla="*/ 0 w 1154"/>
              <a:gd name="T10" fmla="*/ 0 h 244"/>
              <a:gd name="T11" fmla="*/ 1154 w 1154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4" h="244">
                <a:moveTo>
                  <a:pt x="1154" y="0"/>
                </a:moveTo>
                <a:lnTo>
                  <a:pt x="1022" y="0"/>
                </a:lnTo>
                <a:lnTo>
                  <a:pt x="0" y="2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Freeform 31"/>
          <p:cNvSpPr>
            <a:spLocks/>
          </p:cNvSpPr>
          <p:nvPr/>
        </p:nvSpPr>
        <p:spPr bwMode="auto">
          <a:xfrm>
            <a:off x="3819525" y="3989388"/>
            <a:ext cx="60325" cy="5715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0 h 40"/>
              <a:gd name="T4" fmla="*/ 0 w 42"/>
              <a:gd name="T5" fmla="*/ 2147483647 h 40"/>
              <a:gd name="T6" fmla="*/ 2147483647 w 42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0"/>
              <a:gd name="T14" fmla="*/ 42 w 42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0">
                <a:moveTo>
                  <a:pt x="42" y="16"/>
                </a:moveTo>
                <a:lnTo>
                  <a:pt x="28" y="0"/>
                </a:lnTo>
                <a:lnTo>
                  <a:pt x="0" y="24"/>
                </a:lnTo>
                <a:lnTo>
                  <a:pt x="16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Freeform 32"/>
          <p:cNvSpPr>
            <a:spLocks/>
          </p:cNvSpPr>
          <p:nvPr/>
        </p:nvSpPr>
        <p:spPr bwMode="auto">
          <a:xfrm>
            <a:off x="3784600" y="4141788"/>
            <a:ext cx="22225" cy="90487"/>
          </a:xfrm>
          <a:custGeom>
            <a:avLst/>
            <a:gdLst>
              <a:gd name="T0" fmla="*/ 2147483647 w 16"/>
              <a:gd name="T1" fmla="*/ 0 h 64"/>
              <a:gd name="T2" fmla="*/ 0 w 16"/>
              <a:gd name="T3" fmla="*/ 0 h 64"/>
              <a:gd name="T4" fmla="*/ 0 w 16"/>
              <a:gd name="T5" fmla="*/ 2147483647 h 64"/>
              <a:gd name="T6" fmla="*/ 2147483647 w 16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64"/>
              <a:gd name="T14" fmla="*/ 16 w 16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64">
                <a:moveTo>
                  <a:pt x="16" y="0"/>
                </a:moveTo>
                <a:lnTo>
                  <a:pt x="0" y="0"/>
                </a:lnTo>
                <a:lnTo>
                  <a:pt x="0" y="64"/>
                </a:lnTo>
                <a:lnTo>
                  <a:pt x="16" y="6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Freeform 33"/>
          <p:cNvSpPr>
            <a:spLocks/>
          </p:cNvSpPr>
          <p:nvPr/>
        </p:nvSpPr>
        <p:spPr bwMode="auto">
          <a:xfrm>
            <a:off x="2395538" y="4071938"/>
            <a:ext cx="1484312" cy="223837"/>
          </a:xfrm>
          <a:custGeom>
            <a:avLst/>
            <a:gdLst>
              <a:gd name="T0" fmla="*/ 0 w 1030"/>
              <a:gd name="T1" fmla="*/ 0 h 156"/>
              <a:gd name="T2" fmla="*/ 2147483647 w 1030"/>
              <a:gd name="T3" fmla="*/ 0 h 156"/>
              <a:gd name="T4" fmla="*/ 2147483647 w 1030"/>
              <a:gd name="T5" fmla="*/ 2147483647 h 156"/>
              <a:gd name="T6" fmla="*/ 0 60000 65536"/>
              <a:gd name="T7" fmla="*/ 0 60000 65536"/>
              <a:gd name="T8" fmla="*/ 0 60000 65536"/>
              <a:gd name="T9" fmla="*/ 0 w 1030"/>
              <a:gd name="T10" fmla="*/ 0 h 156"/>
              <a:gd name="T11" fmla="*/ 1030 w 103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156">
                <a:moveTo>
                  <a:pt x="0" y="0"/>
                </a:moveTo>
                <a:lnTo>
                  <a:pt x="188" y="0"/>
                </a:lnTo>
                <a:lnTo>
                  <a:pt x="103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Freeform 34"/>
          <p:cNvSpPr>
            <a:spLocks/>
          </p:cNvSpPr>
          <p:nvPr/>
        </p:nvSpPr>
        <p:spPr bwMode="auto">
          <a:xfrm>
            <a:off x="2481263" y="5394325"/>
            <a:ext cx="1373187" cy="295275"/>
          </a:xfrm>
          <a:custGeom>
            <a:avLst/>
            <a:gdLst>
              <a:gd name="T0" fmla="*/ 2147483647 w 952"/>
              <a:gd name="T1" fmla="*/ 0 h 206"/>
              <a:gd name="T2" fmla="*/ 2147483647 w 952"/>
              <a:gd name="T3" fmla="*/ 2147483647 h 206"/>
              <a:gd name="T4" fmla="*/ 0 w 952"/>
              <a:gd name="T5" fmla="*/ 2147483647 h 206"/>
              <a:gd name="T6" fmla="*/ 0 60000 65536"/>
              <a:gd name="T7" fmla="*/ 0 60000 65536"/>
              <a:gd name="T8" fmla="*/ 0 60000 65536"/>
              <a:gd name="T9" fmla="*/ 0 w 952"/>
              <a:gd name="T10" fmla="*/ 0 h 206"/>
              <a:gd name="T11" fmla="*/ 952 w 9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206">
                <a:moveTo>
                  <a:pt x="952" y="0"/>
                </a:moveTo>
                <a:lnTo>
                  <a:pt x="258" y="206"/>
                </a:lnTo>
                <a:lnTo>
                  <a:pt x="0" y="2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Freeform 36"/>
          <p:cNvSpPr>
            <a:spLocks/>
          </p:cNvSpPr>
          <p:nvPr/>
        </p:nvSpPr>
        <p:spPr bwMode="auto">
          <a:xfrm>
            <a:off x="5303838" y="4238625"/>
            <a:ext cx="458787" cy="171450"/>
          </a:xfrm>
          <a:custGeom>
            <a:avLst/>
            <a:gdLst>
              <a:gd name="T0" fmla="*/ 2147483647 w 318"/>
              <a:gd name="T1" fmla="*/ 0 h 120"/>
              <a:gd name="T2" fmla="*/ 2147483647 w 318"/>
              <a:gd name="T3" fmla="*/ 0 h 120"/>
              <a:gd name="T4" fmla="*/ 0 w 318"/>
              <a:gd name="T5" fmla="*/ 2147483647 h 120"/>
              <a:gd name="T6" fmla="*/ 0 60000 65536"/>
              <a:gd name="T7" fmla="*/ 0 60000 65536"/>
              <a:gd name="T8" fmla="*/ 0 60000 65536"/>
              <a:gd name="T9" fmla="*/ 0 w 318"/>
              <a:gd name="T10" fmla="*/ 0 h 120"/>
              <a:gd name="T11" fmla="*/ 318 w 318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120">
                <a:moveTo>
                  <a:pt x="318" y="0"/>
                </a:moveTo>
                <a:lnTo>
                  <a:pt x="94" y="0"/>
                </a:lnTo>
                <a:lnTo>
                  <a:pt x="0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7"/>
          <p:cNvSpPr>
            <a:spLocks noChangeShapeType="1"/>
          </p:cNvSpPr>
          <p:nvPr/>
        </p:nvSpPr>
        <p:spPr bwMode="auto">
          <a:xfrm flipH="1">
            <a:off x="5686425" y="4468813"/>
            <a:ext cx="762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Freeform 38"/>
          <p:cNvSpPr>
            <a:spLocks/>
          </p:cNvSpPr>
          <p:nvPr/>
        </p:nvSpPr>
        <p:spPr bwMode="auto">
          <a:xfrm>
            <a:off x="5233988" y="4546600"/>
            <a:ext cx="515937" cy="215900"/>
          </a:xfrm>
          <a:custGeom>
            <a:avLst/>
            <a:gdLst>
              <a:gd name="T0" fmla="*/ 2147483647 w 358"/>
              <a:gd name="T1" fmla="*/ 2147483647 h 150"/>
              <a:gd name="T2" fmla="*/ 2147483647 w 358"/>
              <a:gd name="T3" fmla="*/ 2147483647 h 150"/>
              <a:gd name="T4" fmla="*/ 0 w 358"/>
              <a:gd name="T5" fmla="*/ 0 h 150"/>
              <a:gd name="T6" fmla="*/ 0 60000 65536"/>
              <a:gd name="T7" fmla="*/ 0 60000 65536"/>
              <a:gd name="T8" fmla="*/ 0 60000 65536"/>
              <a:gd name="T9" fmla="*/ 0 w 358"/>
              <a:gd name="T10" fmla="*/ 0 h 150"/>
              <a:gd name="T11" fmla="*/ 358 w 358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150">
                <a:moveTo>
                  <a:pt x="358" y="150"/>
                </a:moveTo>
                <a:lnTo>
                  <a:pt x="134" y="15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Freeform 39"/>
          <p:cNvSpPr>
            <a:spLocks/>
          </p:cNvSpPr>
          <p:nvPr/>
        </p:nvSpPr>
        <p:spPr bwMode="auto">
          <a:xfrm>
            <a:off x="5013325" y="4086225"/>
            <a:ext cx="749300" cy="177800"/>
          </a:xfrm>
          <a:custGeom>
            <a:avLst/>
            <a:gdLst>
              <a:gd name="T0" fmla="*/ 2147483647 w 520"/>
              <a:gd name="T1" fmla="*/ 0 h 124"/>
              <a:gd name="T2" fmla="*/ 2147483647 w 520"/>
              <a:gd name="T3" fmla="*/ 0 h 124"/>
              <a:gd name="T4" fmla="*/ 0 w 520"/>
              <a:gd name="T5" fmla="*/ 2147483647 h 124"/>
              <a:gd name="T6" fmla="*/ 0 60000 65536"/>
              <a:gd name="T7" fmla="*/ 0 60000 65536"/>
              <a:gd name="T8" fmla="*/ 0 60000 65536"/>
              <a:gd name="T9" fmla="*/ 0 w 520"/>
              <a:gd name="T10" fmla="*/ 0 h 124"/>
              <a:gd name="T11" fmla="*/ 520 w 520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124">
                <a:moveTo>
                  <a:pt x="520" y="0"/>
                </a:moveTo>
                <a:lnTo>
                  <a:pt x="296" y="0"/>
                </a:lnTo>
                <a:lnTo>
                  <a:pt x="0" y="1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Freeform 40"/>
          <p:cNvSpPr>
            <a:spLocks/>
          </p:cNvSpPr>
          <p:nvPr/>
        </p:nvSpPr>
        <p:spPr bwMode="auto">
          <a:xfrm>
            <a:off x="5603875" y="4359275"/>
            <a:ext cx="82550" cy="236538"/>
          </a:xfrm>
          <a:custGeom>
            <a:avLst/>
            <a:gdLst>
              <a:gd name="T0" fmla="*/ 0 w 58"/>
              <a:gd name="T1" fmla="*/ 2147483647 h 164"/>
              <a:gd name="T2" fmla="*/ 0 w 58"/>
              <a:gd name="T3" fmla="*/ 2147483647 h 164"/>
              <a:gd name="T4" fmla="*/ 2147483647 w 58"/>
              <a:gd name="T5" fmla="*/ 2147483647 h 164"/>
              <a:gd name="T6" fmla="*/ 2147483647 w 58"/>
              <a:gd name="T7" fmla="*/ 2147483647 h 164"/>
              <a:gd name="T8" fmla="*/ 2147483647 w 58"/>
              <a:gd name="T9" fmla="*/ 0 h 164"/>
              <a:gd name="T10" fmla="*/ 2147483647 w 58"/>
              <a:gd name="T11" fmla="*/ 0 h 164"/>
              <a:gd name="T12" fmla="*/ 2147483647 w 58"/>
              <a:gd name="T13" fmla="*/ 0 h 164"/>
              <a:gd name="T14" fmla="*/ 2147483647 w 58"/>
              <a:gd name="T15" fmla="*/ 2147483647 h 164"/>
              <a:gd name="T16" fmla="*/ 2147483647 w 58"/>
              <a:gd name="T17" fmla="*/ 2147483647 h 164"/>
              <a:gd name="T18" fmla="*/ 2147483647 w 58"/>
              <a:gd name="T19" fmla="*/ 2147483647 h 164"/>
              <a:gd name="T20" fmla="*/ 2147483647 w 58"/>
              <a:gd name="T21" fmla="*/ 2147483647 h 164"/>
              <a:gd name="T22" fmla="*/ 2147483647 w 58"/>
              <a:gd name="T23" fmla="*/ 2147483647 h 164"/>
              <a:gd name="T24" fmla="*/ 2147483647 w 58"/>
              <a:gd name="T25" fmla="*/ 2147483647 h 164"/>
              <a:gd name="T26" fmla="*/ 2147483647 w 58"/>
              <a:gd name="T27" fmla="*/ 2147483647 h 164"/>
              <a:gd name="T28" fmla="*/ 2147483647 w 58"/>
              <a:gd name="T29" fmla="*/ 2147483647 h 164"/>
              <a:gd name="T30" fmla="*/ 2147483647 w 58"/>
              <a:gd name="T31" fmla="*/ 2147483647 h 164"/>
              <a:gd name="T32" fmla="*/ 2147483647 w 58"/>
              <a:gd name="T33" fmla="*/ 2147483647 h 164"/>
              <a:gd name="T34" fmla="*/ 2147483647 w 58"/>
              <a:gd name="T35" fmla="*/ 2147483647 h 164"/>
              <a:gd name="T36" fmla="*/ 2147483647 w 58"/>
              <a:gd name="T37" fmla="*/ 2147483647 h 164"/>
              <a:gd name="T38" fmla="*/ 2147483647 w 58"/>
              <a:gd name="T39" fmla="*/ 2147483647 h 164"/>
              <a:gd name="T40" fmla="*/ 2147483647 w 58"/>
              <a:gd name="T41" fmla="*/ 2147483647 h 164"/>
              <a:gd name="T42" fmla="*/ 2147483647 w 58"/>
              <a:gd name="T43" fmla="*/ 2147483647 h 164"/>
              <a:gd name="T44" fmla="*/ 2147483647 w 58"/>
              <a:gd name="T45" fmla="*/ 2147483647 h 164"/>
              <a:gd name="T46" fmla="*/ 2147483647 w 58"/>
              <a:gd name="T47" fmla="*/ 2147483647 h 164"/>
              <a:gd name="T48" fmla="*/ 2147483647 w 58"/>
              <a:gd name="T49" fmla="*/ 2147483647 h 164"/>
              <a:gd name="T50" fmla="*/ 2147483647 w 58"/>
              <a:gd name="T51" fmla="*/ 2147483647 h 164"/>
              <a:gd name="T52" fmla="*/ 2147483647 w 58"/>
              <a:gd name="T53" fmla="*/ 2147483647 h 164"/>
              <a:gd name="T54" fmla="*/ 2147483647 w 58"/>
              <a:gd name="T55" fmla="*/ 2147483647 h 164"/>
              <a:gd name="T56" fmla="*/ 0 w 58"/>
              <a:gd name="T57" fmla="*/ 2147483647 h 1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64"/>
              <a:gd name="T89" fmla="*/ 58 w 58"/>
              <a:gd name="T90" fmla="*/ 164 h 1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64">
                <a:moveTo>
                  <a:pt x="0" y="16"/>
                </a:moveTo>
                <a:lnTo>
                  <a:pt x="0" y="16"/>
                </a:lnTo>
                <a:lnTo>
                  <a:pt x="4" y="10"/>
                </a:lnTo>
                <a:lnTo>
                  <a:pt x="10" y="4"/>
                </a:lnTo>
                <a:lnTo>
                  <a:pt x="16" y="0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2" y="14"/>
                </a:lnTo>
                <a:lnTo>
                  <a:pt x="48" y="24"/>
                </a:lnTo>
                <a:lnTo>
                  <a:pt x="52" y="36"/>
                </a:lnTo>
                <a:lnTo>
                  <a:pt x="54" y="50"/>
                </a:lnTo>
                <a:lnTo>
                  <a:pt x="58" y="66"/>
                </a:lnTo>
                <a:lnTo>
                  <a:pt x="58" y="82"/>
                </a:lnTo>
                <a:lnTo>
                  <a:pt x="58" y="98"/>
                </a:lnTo>
                <a:lnTo>
                  <a:pt x="54" y="114"/>
                </a:lnTo>
                <a:lnTo>
                  <a:pt x="52" y="128"/>
                </a:lnTo>
                <a:lnTo>
                  <a:pt x="48" y="140"/>
                </a:lnTo>
                <a:lnTo>
                  <a:pt x="42" y="150"/>
                </a:lnTo>
                <a:lnTo>
                  <a:pt x="36" y="158"/>
                </a:lnTo>
                <a:lnTo>
                  <a:pt x="30" y="162"/>
                </a:lnTo>
                <a:lnTo>
                  <a:pt x="22" y="164"/>
                </a:lnTo>
                <a:lnTo>
                  <a:pt x="16" y="164"/>
                </a:lnTo>
                <a:lnTo>
                  <a:pt x="10" y="160"/>
                </a:lnTo>
                <a:lnTo>
                  <a:pt x="4" y="154"/>
                </a:lnTo>
                <a:lnTo>
                  <a:pt x="0" y="1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41"/>
          <p:cNvSpPr>
            <a:spLocks noChangeShapeType="1"/>
          </p:cNvSpPr>
          <p:nvPr/>
        </p:nvSpPr>
        <p:spPr bwMode="auto">
          <a:xfrm flipH="1" flipV="1">
            <a:off x="3686175" y="3578225"/>
            <a:ext cx="419100" cy="604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Freeform 42"/>
          <p:cNvSpPr>
            <a:spLocks/>
          </p:cNvSpPr>
          <p:nvPr/>
        </p:nvSpPr>
        <p:spPr bwMode="auto">
          <a:xfrm>
            <a:off x="3879850" y="4281488"/>
            <a:ext cx="106363" cy="22225"/>
          </a:xfrm>
          <a:custGeom>
            <a:avLst/>
            <a:gdLst>
              <a:gd name="T0" fmla="*/ 0 w 74"/>
              <a:gd name="T1" fmla="*/ 0 h 16"/>
              <a:gd name="T2" fmla="*/ 0 w 74"/>
              <a:gd name="T3" fmla="*/ 2147483647 h 16"/>
              <a:gd name="T4" fmla="*/ 2147483647 w 74"/>
              <a:gd name="T5" fmla="*/ 2147483647 h 16"/>
              <a:gd name="T6" fmla="*/ 2147483647 w 74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16"/>
              <a:gd name="T14" fmla="*/ 74 w 7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16">
                <a:moveTo>
                  <a:pt x="0" y="0"/>
                </a:moveTo>
                <a:lnTo>
                  <a:pt x="0" y="16"/>
                </a:lnTo>
                <a:lnTo>
                  <a:pt x="74" y="16"/>
                </a:lnTo>
                <a:lnTo>
                  <a:pt x="7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Freeform 43"/>
          <p:cNvSpPr>
            <a:spLocks/>
          </p:cNvSpPr>
          <p:nvPr/>
        </p:nvSpPr>
        <p:spPr bwMode="auto">
          <a:xfrm>
            <a:off x="4043363" y="4157663"/>
            <a:ext cx="17462" cy="42862"/>
          </a:xfrm>
          <a:custGeom>
            <a:avLst/>
            <a:gdLst>
              <a:gd name="T0" fmla="*/ 2147483647 w 12"/>
              <a:gd name="T1" fmla="*/ 0 h 30"/>
              <a:gd name="T2" fmla="*/ 0 w 12"/>
              <a:gd name="T3" fmla="*/ 0 h 30"/>
              <a:gd name="T4" fmla="*/ 0 w 12"/>
              <a:gd name="T5" fmla="*/ 2147483647 h 30"/>
              <a:gd name="T6" fmla="*/ 2147483647 w 12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0"/>
              <a:gd name="T14" fmla="*/ 12 w 12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0">
                <a:moveTo>
                  <a:pt x="12" y="0"/>
                </a:moveTo>
                <a:lnTo>
                  <a:pt x="0" y="0"/>
                </a:lnTo>
                <a:lnTo>
                  <a:pt x="0" y="30"/>
                </a:lnTo>
                <a:lnTo>
                  <a:pt x="12" y="3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Text Box 278"/>
          <p:cNvSpPr txBox="1">
            <a:spLocks noChangeArrowheads="1"/>
          </p:cNvSpPr>
          <p:nvPr/>
        </p:nvSpPr>
        <p:spPr bwMode="auto">
          <a:xfrm>
            <a:off x="4271963" y="287338"/>
            <a:ext cx="5397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</a:t>
            </a:r>
          </a:p>
        </p:txBody>
      </p:sp>
      <p:sp>
        <p:nvSpPr>
          <p:cNvPr id="8232" name="Text Box 279"/>
          <p:cNvSpPr txBox="1">
            <a:spLocks noChangeArrowheads="1"/>
          </p:cNvSpPr>
          <p:nvPr/>
        </p:nvSpPr>
        <p:spPr bwMode="auto">
          <a:xfrm>
            <a:off x="1444625" y="835025"/>
            <a:ext cx="1498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Spinous process of vertebra</a:t>
            </a:r>
          </a:p>
        </p:txBody>
      </p:sp>
      <p:sp>
        <p:nvSpPr>
          <p:cNvPr id="8233" name="Text Box 280"/>
          <p:cNvSpPr txBox="1">
            <a:spLocks noChangeArrowheads="1"/>
          </p:cNvSpPr>
          <p:nvPr/>
        </p:nvSpPr>
        <p:spPr bwMode="auto">
          <a:xfrm>
            <a:off x="1444625" y="1162050"/>
            <a:ext cx="11080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Fat in epidural space</a:t>
            </a:r>
          </a:p>
        </p:txBody>
      </p:sp>
      <p:sp>
        <p:nvSpPr>
          <p:cNvPr id="8234" name="Text Box 281"/>
          <p:cNvSpPr txBox="1">
            <a:spLocks noChangeArrowheads="1"/>
          </p:cNvSpPr>
          <p:nvPr/>
        </p:nvSpPr>
        <p:spPr bwMode="auto">
          <a:xfrm>
            <a:off x="1444625" y="1330325"/>
            <a:ext cx="10906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Subarachnoid space</a:t>
            </a:r>
          </a:p>
        </p:txBody>
      </p:sp>
      <p:sp>
        <p:nvSpPr>
          <p:cNvPr id="8235" name="Text Box 282"/>
          <p:cNvSpPr txBox="1">
            <a:spLocks noChangeArrowheads="1"/>
          </p:cNvSpPr>
          <p:nvPr/>
        </p:nvSpPr>
        <p:spPr bwMode="auto">
          <a:xfrm>
            <a:off x="1444625" y="1565275"/>
            <a:ext cx="647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Spinal cord</a:t>
            </a:r>
          </a:p>
        </p:txBody>
      </p:sp>
      <p:sp>
        <p:nvSpPr>
          <p:cNvPr id="8236" name="Text Box 283"/>
          <p:cNvSpPr txBox="1">
            <a:spLocks noChangeArrowheads="1"/>
          </p:cNvSpPr>
          <p:nvPr/>
        </p:nvSpPr>
        <p:spPr bwMode="auto">
          <a:xfrm>
            <a:off x="1444625" y="1771650"/>
            <a:ext cx="10890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Denticulate ligament</a:t>
            </a:r>
          </a:p>
        </p:txBody>
      </p:sp>
      <p:sp>
        <p:nvSpPr>
          <p:cNvPr id="8237" name="Text Box 284"/>
          <p:cNvSpPr txBox="1">
            <a:spLocks noChangeArrowheads="1"/>
          </p:cNvSpPr>
          <p:nvPr/>
        </p:nvSpPr>
        <p:spPr bwMode="auto">
          <a:xfrm>
            <a:off x="1444625" y="1970088"/>
            <a:ext cx="12176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 root ganglion</a:t>
            </a:r>
          </a:p>
        </p:txBody>
      </p:sp>
      <p:sp>
        <p:nvSpPr>
          <p:cNvPr id="8238" name="Text Box 285"/>
          <p:cNvSpPr txBox="1">
            <a:spLocks noChangeArrowheads="1"/>
          </p:cNvSpPr>
          <p:nvPr/>
        </p:nvSpPr>
        <p:spPr bwMode="auto">
          <a:xfrm>
            <a:off x="1444625" y="2200275"/>
            <a:ext cx="7000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Spinal nerve</a:t>
            </a:r>
          </a:p>
        </p:txBody>
      </p:sp>
      <p:sp>
        <p:nvSpPr>
          <p:cNvPr id="8239" name="Text Box 286"/>
          <p:cNvSpPr txBox="1">
            <a:spLocks noChangeArrowheads="1"/>
          </p:cNvSpPr>
          <p:nvPr/>
        </p:nvSpPr>
        <p:spPr bwMode="auto">
          <a:xfrm>
            <a:off x="1444625" y="2433638"/>
            <a:ext cx="8064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Vertebral body</a:t>
            </a:r>
          </a:p>
        </p:txBody>
      </p:sp>
      <p:sp>
        <p:nvSpPr>
          <p:cNvPr id="8240" name="Text Box 287"/>
          <p:cNvSpPr txBox="1">
            <a:spLocks noChangeArrowheads="1"/>
          </p:cNvSpPr>
          <p:nvPr/>
        </p:nvSpPr>
        <p:spPr bwMode="auto">
          <a:xfrm>
            <a:off x="5226050" y="836613"/>
            <a:ext cx="5953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Meninges:</a:t>
            </a:r>
          </a:p>
        </p:txBody>
      </p:sp>
      <p:sp>
        <p:nvSpPr>
          <p:cNvPr id="8241" name="Text Box 288"/>
          <p:cNvSpPr txBox="1">
            <a:spLocks noChangeArrowheads="1"/>
          </p:cNvSpPr>
          <p:nvPr/>
        </p:nvSpPr>
        <p:spPr bwMode="auto">
          <a:xfrm>
            <a:off x="5272088" y="939800"/>
            <a:ext cx="133191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Dura mater (dural sheath)</a:t>
            </a:r>
          </a:p>
        </p:txBody>
      </p:sp>
      <p:sp>
        <p:nvSpPr>
          <p:cNvPr id="8242" name="Text Box 289"/>
          <p:cNvSpPr txBox="1">
            <a:spLocks noChangeArrowheads="1"/>
          </p:cNvSpPr>
          <p:nvPr/>
        </p:nvSpPr>
        <p:spPr bwMode="auto">
          <a:xfrm>
            <a:off x="5272088" y="1042988"/>
            <a:ext cx="9017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Arachnoid mater</a:t>
            </a:r>
          </a:p>
        </p:txBody>
      </p:sp>
      <p:sp>
        <p:nvSpPr>
          <p:cNvPr id="8243" name="Text Box 290"/>
          <p:cNvSpPr txBox="1">
            <a:spLocks noChangeArrowheads="1"/>
          </p:cNvSpPr>
          <p:nvPr/>
        </p:nvSpPr>
        <p:spPr bwMode="auto">
          <a:xfrm>
            <a:off x="5232400" y="1146175"/>
            <a:ext cx="609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  Pia mater</a:t>
            </a:r>
          </a:p>
        </p:txBody>
      </p:sp>
      <p:sp>
        <p:nvSpPr>
          <p:cNvPr id="8244" name="Text Box 291"/>
          <p:cNvSpPr txBox="1">
            <a:spLocks noChangeArrowheads="1"/>
          </p:cNvSpPr>
          <p:nvPr/>
        </p:nvSpPr>
        <p:spPr bwMode="auto">
          <a:xfrm>
            <a:off x="1444625" y="3036888"/>
            <a:ext cx="19192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(a) Spinal cord and vertebra (cervical)</a:t>
            </a:r>
          </a:p>
        </p:txBody>
      </p:sp>
      <p:sp>
        <p:nvSpPr>
          <p:cNvPr id="8245" name="Text Box 292"/>
          <p:cNvSpPr txBox="1">
            <a:spLocks noChangeArrowheads="1"/>
          </p:cNvSpPr>
          <p:nvPr/>
        </p:nvSpPr>
        <p:spPr bwMode="auto">
          <a:xfrm>
            <a:off x="4294188" y="3025775"/>
            <a:ext cx="4873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Anterior</a:t>
            </a:r>
          </a:p>
        </p:txBody>
      </p:sp>
      <p:sp>
        <p:nvSpPr>
          <p:cNvPr id="8246" name="Text Box 293"/>
          <p:cNvSpPr txBox="1">
            <a:spLocks noChangeArrowheads="1"/>
          </p:cNvSpPr>
          <p:nvPr/>
        </p:nvSpPr>
        <p:spPr bwMode="auto">
          <a:xfrm>
            <a:off x="1612900" y="3473450"/>
            <a:ext cx="698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Gray matter:</a:t>
            </a:r>
          </a:p>
        </p:txBody>
      </p:sp>
      <p:sp>
        <p:nvSpPr>
          <p:cNvPr id="8247" name="Text Box 294"/>
          <p:cNvSpPr txBox="1">
            <a:spLocks noChangeArrowheads="1"/>
          </p:cNvSpPr>
          <p:nvPr/>
        </p:nvSpPr>
        <p:spPr bwMode="auto">
          <a:xfrm>
            <a:off x="1679575" y="3609975"/>
            <a:ext cx="7937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 horn</a:t>
            </a:r>
          </a:p>
        </p:txBody>
      </p:sp>
      <p:sp>
        <p:nvSpPr>
          <p:cNvPr id="8248" name="Text Box 295"/>
          <p:cNvSpPr txBox="1">
            <a:spLocks noChangeArrowheads="1"/>
          </p:cNvSpPr>
          <p:nvPr/>
        </p:nvSpPr>
        <p:spPr bwMode="auto">
          <a:xfrm>
            <a:off x="1668463" y="3748088"/>
            <a:ext cx="955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Gray commissure</a:t>
            </a:r>
          </a:p>
        </p:txBody>
      </p:sp>
      <p:sp>
        <p:nvSpPr>
          <p:cNvPr id="8249" name="Text Box 296"/>
          <p:cNvSpPr txBox="1">
            <a:spLocks noChangeArrowheads="1"/>
          </p:cNvSpPr>
          <p:nvPr/>
        </p:nvSpPr>
        <p:spPr bwMode="auto">
          <a:xfrm>
            <a:off x="1673225" y="3871913"/>
            <a:ext cx="68103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Lateral horn</a:t>
            </a:r>
          </a:p>
        </p:txBody>
      </p:sp>
      <p:sp>
        <p:nvSpPr>
          <p:cNvPr id="8250" name="Text Box 297"/>
          <p:cNvSpPr txBox="1">
            <a:spLocks noChangeArrowheads="1"/>
          </p:cNvSpPr>
          <p:nvPr/>
        </p:nvSpPr>
        <p:spPr bwMode="auto">
          <a:xfrm>
            <a:off x="1668463" y="4010025"/>
            <a:ext cx="7413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Anterior horn</a:t>
            </a:r>
          </a:p>
        </p:txBody>
      </p:sp>
      <p:sp>
        <p:nvSpPr>
          <p:cNvPr id="8251" name="Text Box 298"/>
          <p:cNvSpPr txBox="1">
            <a:spLocks noChangeArrowheads="1"/>
          </p:cNvSpPr>
          <p:nvPr/>
        </p:nvSpPr>
        <p:spPr bwMode="auto">
          <a:xfrm>
            <a:off x="3360738" y="3427413"/>
            <a:ext cx="7334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Central canal</a:t>
            </a:r>
          </a:p>
        </p:txBody>
      </p:sp>
      <p:sp>
        <p:nvSpPr>
          <p:cNvPr id="8252" name="Text Box 299"/>
          <p:cNvSpPr txBox="1">
            <a:spLocks noChangeArrowheads="1"/>
          </p:cNvSpPr>
          <p:nvPr/>
        </p:nvSpPr>
        <p:spPr bwMode="auto">
          <a:xfrm>
            <a:off x="4237038" y="3316288"/>
            <a:ext cx="801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</a:t>
            </a:r>
          </a:p>
          <a:p>
            <a:pPr eaLnBrk="1" hangingPunct="1"/>
            <a:r>
              <a:rPr lang="en-US" altLang="en-US" sz="800" b="1"/>
              <a:t>median sulcus</a:t>
            </a:r>
          </a:p>
        </p:txBody>
      </p:sp>
      <p:sp>
        <p:nvSpPr>
          <p:cNvPr id="8253" name="Text Box 300"/>
          <p:cNvSpPr txBox="1">
            <a:spLocks noChangeArrowheads="1"/>
          </p:cNvSpPr>
          <p:nvPr/>
        </p:nvSpPr>
        <p:spPr bwMode="auto">
          <a:xfrm>
            <a:off x="5781675" y="3473450"/>
            <a:ext cx="7413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White matter:</a:t>
            </a:r>
          </a:p>
        </p:txBody>
      </p:sp>
      <p:sp>
        <p:nvSpPr>
          <p:cNvPr id="8254" name="Text Box 301"/>
          <p:cNvSpPr txBox="1">
            <a:spLocks noChangeArrowheads="1"/>
          </p:cNvSpPr>
          <p:nvPr/>
        </p:nvSpPr>
        <p:spPr bwMode="auto">
          <a:xfrm>
            <a:off x="5911850" y="3609975"/>
            <a:ext cx="9302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 column</a:t>
            </a:r>
          </a:p>
        </p:txBody>
      </p:sp>
      <p:sp>
        <p:nvSpPr>
          <p:cNvPr id="8255" name="Text Box 302"/>
          <p:cNvSpPr txBox="1">
            <a:spLocks noChangeArrowheads="1"/>
          </p:cNvSpPr>
          <p:nvPr/>
        </p:nvSpPr>
        <p:spPr bwMode="auto">
          <a:xfrm>
            <a:off x="5919788" y="3748088"/>
            <a:ext cx="8175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Lateral column</a:t>
            </a:r>
          </a:p>
        </p:txBody>
      </p:sp>
      <p:sp>
        <p:nvSpPr>
          <p:cNvPr id="8256" name="Text Box 303"/>
          <p:cNvSpPr txBox="1">
            <a:spLocks noChangeArrowheads="1"/>
          </p:cNvSpPr>
          <p:nvPr/>
        </p:nvSpPr>
        <p:spPr bwMode="auto">
          <a:xfrm>
            <a:off x="5915025" y="3871913"/>
            <a:ext cx="8778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Anterior column</a:t>
            </a:r>
          </a:p>
        </p:txBody>
      </p:sp>
      <p:sp>
        <p:nvSpPr>
          <p:cNvPr id="8257" name="Text Box 304"/>
          <p:cNvSpPr txBox="1">
            <a:spLocks noChangeArrowheads="1"/>
          </p:cNvSpPr>
          <p:nvPr/>
        </p:nvSpPr>
        <p:spPr bwMode="auto">
          <a:xfrm>
            <a:off x="5811838" y="4033838"/>
            <a:ext cx="1514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 root of spinal nerve</a:t>
            </a:r>
          </a:p>
        </p:txBody>
      </p:sp>
      <p:sp>
        <p:nvSpPr>
          <p:cNvPr id="8258" name="Text Box 305"/>
          <p:cNvSpPr txBox="1">
            <a:spLocks noChangeArrowheads="1"/>
          </p:cNvSpPr>
          <p:nvPr/>
        </p:nvSpPr>
        <p:spPr bwMode="auto">
          <a:xfrm>
            <a:off x="5811838" y="4194175"/>
            <a:ext cx="12176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Posterior root ganglion</a:t>
            </a:r>
          </a:p>
        </p:txBody>
      </p:sp>
      <p:sp>
        <p:nvSpPr>
          <p:cNvPr id="8259" name="Text Box 306"/>
          <p:cNvSpPr txBox="1">
            <a:spLocks noChangeArrowheads="1"/>
          </p:cNvSpPr>
          <p:nvPr/>
        </p:nvSpPr>
        <p:spPr bwMode="auto">
          <a:xfrm>
            <a:off x="5811838" y="4400550"/>
            <a:ext cx="70008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Spinal nerve</a:t>
            </a:r>
          </a:p>
        </p:txBody>
      </p:sp>
      <p:sp>
        <p:nvSpPr>
          <p:cNvPr id="8260" name="Text Box 307"/>
          <p:cNvSpPr txBox="1">
            <a:spLocks noChangeArrowheads="1"/>
          </p:cNvSpPr>
          <p:nvPr/>
        </p:nvSpPr>
        <p:spPr bwMode="auto">
          <a:xfrm>
            <a:off x="5811838" y="4710113"/>
            <a:ext cx="81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Anterior root</a:t>
            </a:r>
          </a:p>
          <a:p>
            <a:pPr eaLnBrk="1" hangingPunct="1"/>
            <a:r>
              <a:rPr lang="en-US" altLang="en-US" sz="800" b="1"/>
              <a:t>of spinal nerve</a:t>
            </a:r>
          </a:p>
        </p:txBody>
      </p:sp>
      <p:sp>
        <p:nvSpPr>
          <p:cNvPr id="8261" name="Text Box 308"/>
          <p:cNvSpPr txBox="1">
            <a:spLocks noChangeArrowheads="1"/>
          </p:cNvSpPr>
          <p:nvPr/>
        </p:nvSpPr>
        <p:spPr bwMode="auto">
          <a:xfrm>
            <a:off x="1444625" y="4645025"/>
            <a:ext cx="12366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Anterior median fissure</a:t>
            </a:r>
          </a:p>
        </p:txBody>
      </p:sp>
      <p:sp>
        <p:nvSpPr>
          <p:cNvPr id="8262" name="Text Box 309"/>
          <p:cNvSpPr txBox="1">
            <a:spLocks noChangeArrowheads="1"/>
          </p:cNvSpPr>
          <p:nvPr/>
        </p:nvSpPr>
        <p:spPr bwMode="auto">
          <a:xfrm>
            <a:off x="1444625" y="5392738"/>
            <a:ext cx="5953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Meninges:</a:t>
            </a:r>
          </a:p>
        </p:txBody>
      </p:sp>
      <p:sp>
        <p:nvSpPr>
          <p:cNvPr id="8263" name="Text Box 310"/>
          <p:cNvSpPr txBox="1">
            <a:spLocks noChangeArrowheads="1"/>
          </p:cNvSpPr>
          <p:nvPr/>
        </p:nvSpPr>
        <p:spPr bwMode="auto">
          <a:xfrm>
            <a:off x="1585913" y="5518150"/>
            <a:ext cx="5524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Pia mater</a:t>
            </a:r>
          </a:p>
        </p:txBody>
      </p:sp>
      <p:sp>
        <p:nvSpPr>
          <p:cNvPr id="8264" name="Text Box 311"/>
          <p:cNvSpPr txBox="1">
            <a:spLocks noChangeArrowheads="1"/>
          </p:cNvSpPr>
          <p:nvPr/>
        </p:nvSpPr>
        <p:spPr bwMode="auto">
          <a:xfrm>
            <a:off x="1585913" y="5634038"/>
            <a:ext cx="9017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Arachnoid mater</a:t>
            </a:r>
          </a:p>
        </p:txBody>
      </p:sp>
      <p:sp>
        <p:nvSpPr>
          <p:cNvPr id="8265" name="Text Box 312"/>
          <p:cNvSpPr txBox="1">
            <a:spLocks noChangeArrowheads="1"/>
          </p:cNvSpPr>
          <p:nvPr/>
        </p:nvSpPr>
        <p:spPr bwMode="auto">
          <a:xfrm>
            <a:off x="1585913" y="5759450"/>
            <a:ext cx="1331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Dura mater (dural sheath)</a:t>
            </a:r>
          </a:p>
        </p:txBody>
      </p:sp>
      <p:sp>
        <p:nvSpPr>
          <p:cNvPr id="8266" name="Text Box 313"/>
          <p:cNvSpPr txBox="1">
            <a:spLocks noChangeArrowheads="1"/>
          </p:cNvSpPr>
          <p:nvPr/>
        </p:nvSpPr>
        <p:spPr bwMode="auto">
          <a:xfrm>
            <a:off x="1444625" y="6450013"/>
            <a:ext cx="20113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(b) Spinal cord and meninges (thoracic)</a:t>
            </a:r>
          </a:p>
        </p:txBody>
      </p:sp>
      <p:sp>
        <p:nvSpPr>
          <p:cNvPr id="8267" name="Text Box 314"/>
          <p:cNvSpPr txBox="1">
            <a:spLocks noChangeArrowheads="1"/>
          </p:cNvSpPr>
          <p:nvPr/>
        </p:nvSpPr>
        <p:spPr bwMode="auto">
          <a:xfrm>
            <a:off x="5781675" y="6438900"/>
            <a:ext cx="11906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(c) Lumbar spinal cord</a:t>
            </a:r>
          </a:p>
        </p:txBody>
      </p:sp>
      <p:sp>
        <p:nvSpPr>
          <p:cNvPr id="8268" name="Rectangle 5"/>
          <p:cNvSpPr>
            <a:spLocks noChangeArrowheads="1"/>
          </p:cNvSpPr>
          <p:nvPr/>
        </p:nvSpPr>
        <p:spPr bwMode="auto">
          <a:xfrm>
            <a:off x="701675" y="655637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c: ©Ed Reschke/Getty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 13.1</a:t>
            </a:r>
          </a:p>
        </p:txBody>
      </p:sp>
      <p:pic>
        <p:nvPicPr>
          <p:cNvPr id="10243" name="Picture 4" descr="sal03717_t1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87413"/>
            <a:ext cx="8983662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13.4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701675" y="1662113"/>
            <a:ext cx="7740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1268" name="Picture 4" descr="sal03717_1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27263"/>
            <a:ext cx="59563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4575175" y="1901825"/>
            <a:ext cx="0" cy="395288"/>
          </a:xfrm>
          <a:prstGeom prst="line">
            <a:avLst/>
          </a:prstGeom>
          <a:noFill/>
          <a:ln w="41275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9"/>
          <p:cNvSpPr>
            <a:spLocks/>
          </p:cNvSpPr>
          <p:nvPr/>
        </p:nvSpPr>
        <p:spPr bwMode="auto">
          <a:xfrm>
            <a:off x="4500563" y="2225675"/>
            <a:ext cx="144462" cy="177800"/>
          </a:xfrm>
          <a:custGeom>
            <a:avLst/>
            <a:gdLst>
              <a:gd name="T0" fmla="*/ 2147483647 w 98"/>
              <a:gd name="T1" fmla="*/ 2147483647 h 120"/>
              <a:gd name="T2" fmla="*/ 2147483647 w 98"/>
              <a:gd name="T3" fmla="*/ 0 h 120"/>
              <a:gd name="T4" fmla="*/ 2147483647 w 98"/>
              <a:gd name="T5" fmla="*/ 2147483647 h 120"/>
              <a:gd name="T6" fmla="*/ 0 w 98"/>
              <a:gd name="T7" fmla="*/ 0 h 120"/>
              <a:gd name="T8" fmla="*/ 2147483647 w 98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20"/>
              <a:gd name="T17" fmla="*/ 98 w 98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20">
                <a:moveTo>
                  <a:pt x="50" y="120"/>
                </a:moveTo>
                <a:lnTo>
                  <a:pt x="98" y="0"/>
                </a:lnTo>
                <a:lnTo>
                  <a:pt x="48" y="30"/>
                </a:lnTo>
                <a:lnTo>
                  <a:pt x="0" y="0"/>
                </a:lnTo>
                <a:lnTo>
                  <a:pt x="50" y="120"/>
                </a:lnTo>
                <a:close/>
              </a:path>
            </a:pathLst>
          </a:custGeom>
          <a:solidFill>
            <a:srgbClr val="00A651"/>
          </a:solidFill>
          <a:ln w="3175">
            <a:solidFill>
              <a:srgbClr val="00A65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V="1">
            <a:off x="4195763" y="2001838"/>
            <a:ext cx="0" cy="395287"/>
          </a:xfrm>
          <a:prstGeom prst="line">
            <a:avLst/>
          </a:prstGeom>
          <a:noFill/>
          <a:ln w="41275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11"/>
          <p:cNvSpPr>
            <a:spLocks/>
          </p:cNvSpPr>
          <p:nvPr/>
        </p:nvSpPr>
        <p:spPr bwMode="auto">
          <a:xfrm>
            <a:off x="4122738" y="1895475"/>
            <a:ext cx="144462" cy="177800"/>
          </a:xfrm>
          <a:custGeom>
            <a:avLst/>
            <a:gdLst>
              <a:gd name="T0" fmla="*/ 2147483647 w 98"/>
              <a:gd name="T1" fmla="*/ 0 h 120"/>
              <a:gd name="T2" fmla="*/ 2147483647 w 98"/>
              <a:gd name="T3" fmla="*/ 2147483647 h 120"/>
              <a:gd name="T4" fmla="*/ 2147483647 w 98"/>
              <a:gd name="T5" fmla="*/ 2147483647 h 120"/>
              <a:gd name="T6" fmla="*/ 0 w 98"/>
              <a:gd name="T7" fmla="*/ 2147483647 h 120"/>
              <a:gd name="T8" fmla="*/ 2147483647 w 98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20"/>
              <a:gd name="T17" fmla="*/ 98 w 98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20">
                <a:moveTo>
                  <a:pt x="50" y="0"/>
                </a:moveTo>
                <a:lnTo>
                  <a:pt x="98" y="120"/>
                </a:lnTo>
                <a:lnTo>
                  <a:pt x="50" y="92"/>
                </a:lnTo>
                <a:lnTo>
                  <a:pt x="0" y="120"/>
                </a:lnTo>
                <a:lnTo>
                  <a:pt x="50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12"/>
          <p:cNvSpPr>
            <a:spLocks/>
          </p:cNvSpPr>
          <p:nvPr/>
        </p:nvSpPr>
        <p:spPr bwMode="auto">
          <a:xfrm>
            <a:off x="4586288" y="4194175"/>
            <a:ext cx="2598737" cy="504825"/>
          </a:xfrm>
          <a:custGeom>
            <a:avLst/>
            <a:gdLst>
              <a:gd name="T0" fmla="*/ 0 w 1760"/>
              <a:gd name="T1" fmla="*/ 0 h 342"/>
              <a:gd name="T2" fmla="*/ 2147483647 w 1760"/>
              <a:gd name="T3" fmla="*/ 2147483647 h 342"/>
              <a:gd name="T4" fmla="*/ 2147483647 w 1760"/>
              <a:gd name="T5" fmla="*/ 2147483647 h 342"/>
              <a:gd name="T6" fmla="*/ 0 60000 65536"/>
              <a:gd name="T7" fmla="*/ 0 60000 65536"/>
              <a:gd name="T8" fmla="*/ 0 60000 65536"/>
              <a:gd name="T9" fmla="*/ 0 w 1760"/>
              <a:gd name="T10" fmla="*/ 0 h 342"/>
              <a:gd name="T11" fmla="*/ 1760 w 1760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0" h="342">
                <a:moveTo>
                  <a:pt x="0" y="0"/>
                </a:moveTo>
                <a:lnTo>
                  <a:pt x="804" y="342"/>
                </a:lnTo>
                <a:lnTo>
                  <a:pt x="1760" y="3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Freeform 13"/>
          <p:cNvSpPr>
            <a:spLocks/>
          </p:cNvSpPr>
          <p:nvPr/>
        </p:nvSpPr>
        <p:spPr bwMode="auto">
          <a:xfrm>
            <a:off x="4462463" y="2687638"/>
            <a:ext cx="2722562" cy="996950"/>
          </a:xfrm>
          <a:custGeom>
            <a:avLst/>
            <a:gdLst>
              <a:gd name="T0" fmla="*/ 0 w 1844"/>
              <a:gd name="T1" fmla="*/ 2147483647 h 676"/>
              <a:gd name="T2" fmla="*/ 2147483647 w 1844"/>
              <a:gd name="T3" fmla="*/ 0 h 676"/>
              <a:gd name="T4" fmla="*/ 2147483647 w 1844"/>
              <a:gd name="T5" fmla="*/ 0 h 676"/>
              <a:gd name="T6" fmla="*/ 0 60000 65536"/>
              <a:gd name="T7" fmla="*/ 0 60000 65536"/>
              <a:gd name="T8" fmla="*/ 0 60000 65536"/>
              <a:gd name="T9" fmla="*/ 0 w 1844"/>
              <a:gd name="T10" fmla="*/ 0 h 676"/>
              <a:gd name="T11" fmla="*/ 1844 w 1844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4" h="676">
                <a:moveTo>
                  <a:pt x="0" y="676"/>
                </a:moveTo>
                <a:lnTo>
                  <a:pt x="394" y="0"/>
                </a:lnTo>
                <a:lnTo>
                  <a:pt x="184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Freeform 14"/>
          <p:cNvSpPr>
            <a:spLocks/>
          </p:cNvSpPr>
          <p:nvPr/>
        </p:nvSpPr>
        <p:spPr bwMode="auto">
          <a:xfrm>
            <a:off x="5338763" y="2932113"/>
            <a:ext cx="1846262" cy="223837"/>
          </a:xfrm>
          <a:custGeom>
            <a:avLst/>
            <a:gdLst>
              <a:gd name="T0" fmla="*/ 0 w 1250"/>
              <a:gd name="T1" fmla="*/ 2147483647 h 152"/>
              <a:gd name="T2" fmla="*/ 2147483647 w 1250"/>
              <a:gd name="T3" fmla="*/ 0 h 152"/>
              <a:gd name="T4" fmla="*/ 2147483647 w 1250"/>
              <a:gd name="T5" fmla="*/ 0 h 152"/>
              <a:gd name="T6" fmla="*/ 0 60000 65536"/>
              <a:gd name="T7" fmla="*/ 0 60000 65536"/>
              <a:gd name="T8" fmla="*/ 0 60000 65536"/>
              <a:gd name="T9" fmla="*/ 0 w 1250"/>
              <a:gd name="T10" fmla="*/ 0 h 152"/>
              <a:gd name="T11" fmla="*/ 1250 w 125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0" h="152">
                <a:moveTo>
                  <a:pt x="0" y="152"/>
                </a:moveTo>
                <a:lnTo>
                  <a:pt x="294" y="0"/>
                </a:lnTo>
                <a:lnTo>
                  <a:pt x="1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Freeform 15"/>
          <p:cNvSpPr>
            <a:spLocks/>
          </p:cNvSpPr>
          <p:nvPr/>
        </p:nvSpPr>
        <p:spPr bwMode="auto">
          <a:xfrm>
            <a:off x="5183188" y="3309938"/>
            <a:ext cx="2001837" cy="257175"/>
          </a:xfrm>
          <a:custGeom>
            <a:avLst/>
            <a:gdLst>
              <a:gd name="T0" fmla="*/ 0 w 1356"/>
              <a:gd name="T1" fmla="*/ 2147483647 h 174"/>
              <a:gd name="T2" fmla="*/ 2147483647 w 1356"/>
              <a:gd name="T3" fmla="*/ 0 h 174"/>
              <a:gd name="T4" fmla="*/ 2147483647 w 1356"/>
              <a:gd name="T5" fmla="*/ 0 h 174"/>
              <a:gd name="T6" fmla="*/ 0 60000 65536"/>
              <a:gd name="T7" fmla="*/ 0 60000 65536"/>
              <a:gd name="T8" fmla="*/ 0 60000 65536"/>
              <a:gd name="T9" fmla="*/ 0 w 1356"/>
              <a:gd name="T10" fmla="*/ 0 h 174"/>
              <a:gd name="T11" fmla="*/ 1356 w 1356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6" h="174">
                <a:moveTo>
                  <a:pt x="0" y="174"/>
                </a:moveTo>
                <a:lnTo>
                  <a:pt x="400" y="0"/>
                </a:lnTo>
                <a:lnTo>
                  <a:pt x="135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6"/>
          <p:cNvSpPr>
            <a:spLocks/>
          </p:cNvSpPr>
          <p:nvPr/>
        </p:nvSpPr>
        <p:spPr bwMode="auto">
          <a:xfrm>
            <a:off x="5149850" y="3667125"/>
            <a:ext cx="2035175" cy="185738"/>
          </a:xfrm>
          <a:custGeom>
            <a:avLst/>
            <a:gdLst>
              <a:gd name="T0" fmla="*/ 0 w 1378"/>
              <a:gd name="T1" fmla="*/ 2147483647 h 126"/>
              <a:gd name="T2" fmla="*/ 2147483647 w 1378"/>
              <a:gd name="T3" fmla="*/ 0 h 126"/>
              <a:gd name="T4" fmla="*/ 2147483647 w 1378"/>
              <a:gd name="T5" fmla="*/ 0 h 126"/>
              <a:gd name="T6" fmla="*/ 0 60000 65536"/>
              <a:gd name="T7" fmla="*/ 0 60000 65536"/>
              <a:gd name="T8" fmla="*/ 0 60000 65536"/>
              <a:gd name="T9" fmla="*/ 0 w 1378"/>
              <a:gd name="T10" fmla="*/ 0 h 126"/>
              <a:gd name="T11" fmla="*/ 1378 w 137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8" h="126">
                <a:moveTo>
                  <a:pt x="0" y="126"/>
                </a:moveTo>
                <a:lnTo>
                  <a:pt x="422" y="0"/>
                </a:lnTo>
                <a:lnTo>
                  <a:pt x="137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Freeform 17"/>
          <p:cNvSpPr>
            <a:spLocks/>
          </p:cNvSpPr>
          <p:nvPr/>
        </p:nvSpPr>
        <p:spPr bwMode="auto">
          <a:xfrm>
            <a:off x="4959350" y="4129088"/>
            <a:ext cx="2235200" cy="246062"/>
          </a:xfrm>
          <a:custGeom>
            <a:avLst/>
            <a:gdLst>
              <a:gd name="T0" fmla="*/ 0 w 1514"/>
              <a:gd name="T1" fmla="*/ 0 h 166"/>
              <a:gd name="T2" fmla="*/ 2147483647 w 1514"/>
              <a:gd name="T3" fmla="*/ 2147483647 h 166"/>
              <a:gd name="T4" fmla="*/ 2147483647 w 1514"/>
              <a:gd name="T5" fmla="*/ 2147483647 h 166"/>
              <a:gd name="T6" fmla="*/ 0 60000 65536"/>
              <a:gd name="T7" fmla="*/ 0 60000 65536"/>
              <a:gd name="T8" fmla="*/ 0 60000 65536"/>
              <a:gd name="T9" fmla="*/ 0 w 1514"/>
              <a:gd name="T10" fmla="*/ 0 h 166"/>
              <a:gd name="T11" fmla="*/ 1514 w 1514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4" h="166">
                <a:moveTo>
                  <a:pt x="0" y="0"/>
                </a:moveTo>
                <a:lnTo>
                  <a:pt x="580" y="166"/>
                </a:lnTo>
                <a:lnTo>
                  <a:pt x="1514" y="1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4905375" y="4035425"/>
            <a:ext cx="2279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 flipH="1">
            <a:off x="1524000" y="3803650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 flipH="1">
            <a:off x="2014538" y="346075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21"/>
          <p:cNvSpPr>
            <a:spLocks/>
          </p:cNvSpPr>
          <p:nvPr/>
        </p:nvSpPr>
        <p:spPr bwMode="auto">
          <a:xfrm>
            <a:off x="1485900" y="2451100"/>
            <a:ext cx="2757488" cy="277813"/>
          </a:xfrm>
          <a:custGeom>
            <a:avLst/>
            <a:gdLst>
              <a:gd name="T0" fmla="*/ 2147483647 w 1868"/>
              <a:gd name="T1" fmla="*/ 2147483647 h 188"/>
              <a:gd name="T2" fmla="*/ 2147483647 w 1868"/>
              <a:gd name="T3" fmla="*/ 0 h 188"/>
              <a:gd name="T4" fmla="*/ 0 w 1868"/>
              <a:gd name="T5" fmla="*/ 0 h 188"/>
              <a:gd name="T6" fmla="*/ 0 60000 65536"/>
              <a:gd name="T7" fmla="*/ 0 60000 65536"/>
              <a:gd name="T8" fmla="*/ 0 60000 65536"/>
              <a:gd name="T9" fmla="*/ 0 w 1868"/>
              <a:gd name="T10" fmla="*/ 0 h 188"/>
              <a:gd name="T11" fmla="*/ 1868 w 186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8" h="188">
                <a:moveTo>
                  <a:pt x="1868" y="188"/>
                </a:moveTo>
                <a:lnTo>
                  <a:pt x="155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22"/>
          <p:cNvSpPr>
            <a:spLocks/>
          </p:cNvSpPr>
          <p:nvPr/>
        </p:nvSpPr>
        <p:spPr bwMode="auto">
          <a:xfrm>
            <a:off x="1555750" y="2616200"/>
            <a:ext cx="2392363" cy="133350"/>
          </a:xfrm>
          <a:custGeom>
            <a:avLst/>
            <a:gdLst>
              <a:gd name="T0" fmla="*/ 2147483647 w 1620"/>
              <a:gd name="T1" fmla="*/ 2147483647 h 90"/>
              <a:gd name="T2" fmla="*/ 2147483647 w 1620"/>
              <a:gd name="T3" fmla="*/ 0 h 90"/>
              <a:gd name="T4" fmla="*/ 0 w 1620"/>
              <a:gd name="T5" fmla="*/ 0 h 90"/>
              <a:gd name="T6" fmla="*/ 0 60000 65536"/>
              <a:gd name="T7" fmla="*/ 0 60000 65536"/>
              <a:gd name="T8" fmla="*/ 0 60000 65536"/>
              <a:gd name="T9" fmla="*/ 0 w 1620"/>
              <a:gd name="T10" fmla="*/ 0 h 90"/>
              <a:gd name="T11" fmla="*/ 1620 w 162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0" h="90">
                <a:moveTo>
                  <a:pt x="1620" y="90"/>
                </a:moveTo>
                <a:lnTo>
                  <a:pt x="144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3"/>
          <p:cNvSpPr>
            <a:spLocks noChangeShapeType="1"/>
          </p:cNvSpPr>
          <p:nvPr/>
        </p:nvSpPr>
        <p:spPr bwMode="auto">
          <a:xfrm flipH="1">
            <a:off x="2043113" y="3035300"/>
            <a:ext cx="1335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149"/>
          <p:cNvSpPr txBox="1">
            <a:spLocks noChangeArrowheads="1"/>
          </p:cNvSpPr>
          <p:nvPr/>
        </p:nvSpPr>
        <p:spPr bwMode="auto">
          <a:xfrm>
            <a:off x="238125" y="2222500"/>
            <a:ext cx="1176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column:</a:t>
            </a:r>
          </a:p>
        </p:txBody>
      </p:sp>
      <p:sp>
        <p:nvSpPr>
          <p:cNvPr id="11286" name="Text Box 150"/>
          <p:cNvSpPr txBox="1">
            <a:spLocks noChangeArrowheads="1"/>
          </p:cNvSpPr>
          <p:nvPr/>
        </p:nvSpPr>
        <p:spPr bwMode="auto">
          <a:xfrm>
            <a:off x="322263" y="2376488"/>
            <a:ext cx="1171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Gracile fasciculus</a:t>
            </a:r>
          </a:p>
        </p:txBody>
      </p:sp>
      <p:sp>
        <p:nvSpPr>
          <p:cNvPr id="11287" name="Text Box 151"/>
          <p:cNvSpPr txBox="1">
            <a:spLocks noChangeArrowheads="1"/>
          </p:cNvSpPr>
          <p:nvPr/>
        </p:nvSpPr>
        <p:spPr bwMode="auto">
          <a:xfrm>
            <a:off x="307975" y="2543175"/>
            <a:ext cx="124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Cuneate fasciculus</a:t>
            </a:r>
          </a:p>
        </p:txBody>
      </p:sp>
      <p:sp>
        <p:nvSpPr>
          <p:cNvPr id="11288" name="Text Box 152"/>
          <p:cNvSpPr txBox="1">
            <a:spLocks noChangeArrowheads="1"/>
          </p:cNvSpPr>
          <p:nvPr/>
        </p:nvSpPr>
        <p:spPr bwMode="auto">
          <a:xfrm>
            <a:off x="142875" y="2944813"/>
            <a:ext cx="1925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spinocerebellar tract</a:t>
            </a:r>
          </a:p>
        </p:txBody>
      </p:sp>
      <p:sp>
        <p:nvSpPr>
          <p:cNvPr id="11289" name="Text Box 153"/>
          <p:cNvSpPr txBox="1">
            <a:spLocks noChangeArrowheads="1"/>
          </p:cNvSpPr>
          <p:nvPr/>
        </p:nvSpPr>
        <p:spPr bwMode="auto">
          <a:xfrm>
            <a:off x="134938" y="3360738"/>
            <a:ext cx="1863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 spinocerebellar tract</a:t>
            </a:r>
          </a:p>
        </p:txBody>
      </p:sp>
      <p:sp>
        <p:nvSpPr>
          <p:cNvPr id="11290" name="Text Box 154"/>
          <p:cNvSpPr txBox="1">
            <a:spLocks noChangeArrowheads="1"/>
          </p:cNvSpPr>
          <p:nvPr/>
        </p:nvSpPr>
        <p:spPr bwMode="auto">
          <a:xfrm>
            <a:off x="134938" y="3721100"/>
            <a:ext cx="1343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Anterolateral system</a:t>
            </a:r>
          </a:p>
          <a:p>
            <a:pPr eaLnBrk="1" hangingPunct="1"/>
            <a:r>
              <a:rPr lang="en-US" altLang="en-US" sz="1000" b="1"/>
              <a:t>(containing</a:t>
            </a:r>
          </a:p>
          <a:p>
            <a:pPr eaLnBrk="1" hangingPunct="1"/>
            <a:r>
              <a:rPr lang="en-US" altLang="en-US" sz="1000" b="1"/>
              <a:t>spinothalamic</a:t>
            </a:r>
          </a:p>
          <a:p>
            <a:pPr eaLnBrk="1" hangingPunct="1"/>
            <a:r>
              <a:rPr lang="en-US" altLang="en-US" sz="1000" b="1"/>
              <a:t>and spinoreticular</a:t>
            </a:r>
          </a:p>
          <a:p>
            <a:pPr eaLnBrk="1" hangingPunct="1"/>
            <a:r>
              <a:rPr lang="en-US" altLang="en-US" sz="1000" b="1"/>
              <a:t>tracts)</a:t>
            </a:r>
          </a:p>
        </p:txBody>
      </p:sp>
      <p:sp>
        <p:nvSpPr>
          <p:cNvPr id="11291" name="Text Box 155"/>
          <p:cNvSpPr txBox="1">
            <a:spLocks noChangeArrowheads="1"/>
          </p:cNvSpPr>
          <p:nvPr/>
        </p:nvSpPr>
        <p:spPr bwMode="auto">
          <a:xfrm>
            <a:off x="3373438" y="1971675"/>
            <a:ext cx="73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Ascending</a:t>
            </a:r>
          </a:p>
          <a:p>
            <a:pPr algn="ctr" eaLnBrk="1" hangingPunct="1"/>
            <a:r>
              <a:rPr lang="en-US" altLang="en-US" sz="1000" b="1"/>
              <a:t>tracts</a:t>
            </a:r>
          </a:p>
        </p:txBody>
      </p:sp>
      <p:sp>
        <p:nvSpPr>
          <p:cNvPr id="11292" name="Text Box 156"/>
          <p:cNvSpPr txBox="1">
            <a:spLocks noChangeArrowheads="1"/>
          </p:cNvSpPr>
          <p:nvPr/>
        </p:nvSpPr>
        <p:spPr bwMode="auto">
          <a:xfrm>
            <a:off x="4691063" y="19637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Descending</a:t>
            </a:r>
          </a:p>
          <a:p>
            <a:pPr algn="ctr" eaLnBrk="1" hangingPunct="1"/>
            <a:r>
              <a:rPr lang="en-US" altLang="en-US" sz="1000" b="1"/>
              <a:t>tracts</a:t>
            </a:r>
          </a:p>
        </p:txBody>
      </p:sp>
      <p:sp>
        <p:nvSpPr>
          <p:cNvPr id="11293" name="Text Box 157"/>
          <p:cNvSpPr txBox="1">
            <a:spLocks noChangeArrowheads="1"/>
          </p:cNvSpPr>
          <p:nvPr/>
        </p:nvSpPr>
        <p:spPr bwMode="auto">
          <a:xfrm>
            <a:off x="7246938" y="2622550"/>
            <a:ext cx="171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 corticospinal tract</a:t>
            </a:r>
          </a:p>
        </p:txBody>
      </p:sp>
      <p:sp>
        <p:nvSpPr>
          <p:cNvPr id="11294" name="Text Box 158"/>
          <p:cNvSpPr txBox="1">
            <a:spLocks noChangeArrowheads="1"/>
          </p:cNvSpPr>
          <p:nvPr/>
        </p:nvSpPr>
        <p:spPr bwMode="auto">
          <a:xfrm>
            <a:off x="7243763" y="28575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Lateral</a:t>
            </a:r>
          </a:p>
          <a:p>
            <a:pPr eaLnBrk="1" hangingPunct="1"/>
            <a:r>
              <a:rPr lang="en-US" altLang="en-US" sz="1000" b="1"/>
              <a:t>corticospinal tract</a:t>
            </a:r>
          </a:p>
        </p:txBody>
      </p:sp>
      <p:sp>
        <p:nvSpPr>
          <p:cNvPr id="11295" name="Text Box 159"/>
          <p:cNvSpPr txBox="1">
            <a:spLocks noChangeArrowheads="1"/>
          </p:cNvSpPr>
          <p:nvPr/>
        </p:nvSpPr>
        <p:spPr bwMode="auto">
          <a:xfrm>
            <a:off x="7248525" y="3228975"/>
            <a:ext cx="1673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Lateral reticulospinal tract</a:t>
            </a:r>
          </a:p>
        </p:txBody>
      </p:sp>
      <p:sp>
        <p:nvSpPr>
          <p:cNvPr id="11296" name="Text Box 160"/>
          <p:cNvSpPr txBox="1">
            <a:spLocks noChangeArrowheads="1"/>
          </p:cNvSpPr>
          <p:nvPr/>
        </p:nvSpPr>
        <p:spPr bwMode="auto">
          <a:xfrm>
            <a:off x="7235825" y="3567113"/>
            <a:ext cx="1104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Tectospinal tract</a:t>
            </a:r>
          </a:p>
        </p:txBody>
      </p:sp>
      <p:sp>
        <p:nvSpPr>
          <p:cNvPr id="11297" name="Text Box 161"/>
          <p:cNvSpPr txBox="1">
            <a:spLocks noChangeArrowheads="1"/>
          </p:cNvSpPr>
          <p:nvPr/>
        </p:nvSpPr>
        <p:spPr bwMode="auto">
          <a:xfrm>
            <a:off x="7235825" y="3933825"/>
            <a:ext cx="1652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Medial reticulospinal tract</a:t>
            </a:r>
          </a:p>
        </p:txBody>
      </p:sp>
      <p:sp>
        <p:nvSpPr>
          <p:cNvPr id="11298" name="Text Box 162"/>
          <p:cNvSpPr txBox="1">
            <a:spLocks noChangeArrowheads="1"/>
          </p:cNvSpPr>
          <p:nvPr/>
        </p:nvSpPr>
        <p:spPr bwMode="auto">
          <a:xfrm>
            <a:off x="7235825" y="4276725"/>
            <a:ext cx="1771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Lateral vestibulospinal tract</a:t>
            </a:r>
          </a:p>
        </p:txBody>
      </p:sp>
      <p:sp>
        <p:nvSpPr>
          <p:cNvPr id="11299" name="Text Box 163"/>
          <p:cNvSpPr txBox="1">
            <a:spLocks noChangeArrowheads="1"/>
          </p:cNvSpPr>
          <p:nvPr/>
        </p:nvSpPr>
        <p:spPr bwMode="auto">
          <a:xfrm>
            <a:off x="7235825" y="4606925"/>
            <a:ext cx="1751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Medial vestibulospinal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13.5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01675" y="25400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2292" name="Picture 4" descr="sal03717_13_0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93675"/>
            <a:ext cx="5953125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9"/>
          <p:cNvSpPr>
            <a:spLocks noChangeShapeType="1"/>
          </p:cNvSpPr>
          <p:nvPr/>
        </p:nvSpPr>
        <p:spPr bwMode="auto">
          <a:xfrm flipH="1">
            <a:off x="3089275" y="1019175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H="1">
            <a:off x="2820988" y="1562100"/>
            <a:ext cx="1165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2859088" y="3155950"/>
            <a:ext cx="560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2565400" y="4583113"/>
            <a:ext cx="854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>
            <a:off x="2824163" y="3854450"/>
            <a:ext cx="601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H="1">
            <a:off x="6361113" y="3857625"/>
            <a:ext cx="563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2865438" y="4157663"/>
            <a:ext cx="554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 flipH="1">
            <a:off x="1849438" y="4006850"/>
            <a:ext cx="620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 flipH="1">
            <a:off x="1987550" y="523875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Freeform 18"/>
          <p:cNvSpPr>
            <a:spLocks/>
          </p:cNvSpPr>
          <p:nvPr/>
        </p:nvSpPr>
        <p:spPr bwMode="auto">
          <a:xfrm>
            <a:off x="2589213" y="5191125"/>
            <a:ext cx="830262" cy="249238"/>
          </a:xfrm>
          <a:custGeom>
            <a:avLst/>
            <a:gdLst>
              <a:gd name="T0" fmla="*/ 2147483647 w 554"/>
              <a:gd name="T1" fmla="*/ 0 h 166"/>
              <a:gd name="T2" fmla="*/ 2147483647 w 554"/>
              <a:gd name="T3" fmla="*/ 0 h 166"/>
              <a:gd name="T4" fmla="*/ 0 w 554"/>
              <a:gd name="T5" fmla="*/ 2147483647 h 166"/>
              <a:gd name="T6" fmla="*/ 0 60000 65536"/>
              <a:gd name="T7" fmla="*/ 0 60000 65536"/>
              <a:gd name="T8" fmla="*/ 0 60000 65536"/>
              <a:gd name="T9" fmla="*/ 0 w 554"/>
              <a:gd name="T10" fmla="*/ 0 h 166"/>
              <a:gd name="T11" fmla="*/ 554 w 554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6">
                <a:moveTo>
                  <a:pt x="554" y="0"/>
                </a:moveTo>
                <a:lnTo>
                  <a:pt x="212" y="0"/>
                </a:lnTo>
                <a:lnTo>
                  <a:pt x="0" y="1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Freeform 19"/>
          <p:cNvSpPr>
            <a:spLocks/>
          </p:cNvSpPr>
          <p:nvPr/>
        </p:nvSpPr>
        <p:spPr bwMode="auto">
          <a:xfrm>
            <a:off x="2703513" y="5345113"/>
            <a:ext cx="715962" cy="125412"/>
          </a:xfrm>
          <a:custGeom>
            <a:avLst/>
            <a:gdLst>
              <a:gd name="T0" fmla="*/ 2147483647 w 478"/>
              <a:gd name="T1" fmla="*/ 0 h 84"/>
              <a:gd name="T2" fmla="*/ 2147483647 w 478"/>
              <a:gd name="T3" fmla="*/ 0 h 84"/>
              <a:gd name="T4" fmla="*/ 0 w 478"/>
              <a:gd name="T5" fmla="*/ 2147483647 h 84"/>
              <a:gd name="T6" fmla="*/ 0 60000 65536"/>
              <a:gd name="T7" fmla="*/ 0 60000 65536"/>
              <a:gd name="T8" fmla="*/ 0 60000 65536"/>
              <a:gd name="T9" fmla="*/ 0 w 478"/>
              <a:gd name="T10" fmla="*/ 0 h 84"/>
              <a:gd name="T11" fmla="*/ 478 w 47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84">
                <a:moveTo>
                  <a:pt x="478" y="0"/>
                </a:moveTo>
                <a:lnTo>
                  <a:pt x="112" y="0"/>
                </a:lnTo>
                <a:lnTo>
                  <a:pt x="0" y="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 flipH="1">
            <a:off x="3195638" y="461963"/>
            <a:ext cx="447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1"/>
          <p:cNvSpPr>
            <a:spLocks noChangeShapeType="1"/>
          </p:cNvSpPr>
          <p:nvPr/>
        </p:nvSpPr>
        <p:spPr bwMode="auto">
          <a:xfrm flipH="1">
            <a:off x="6600825" y="539750"/>
            <a:ext cx="296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22"/>
          <p:cNvSpPr>
            <a:spLocks noChangeShapeType="1"/>
          </p:cNvSpPr>
          <p:nvPr/>
        </p:nvSpPr>
        <p:spPr bwMode="auto">
          <a:xfrm flipH="1">
            <a:off x="6570663" y="1160463"/>
            <a:ext cx="681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23"/>
          <p:cNvSpPr>
            <a:spLocks noChangeShapeType="1"/>
          </p:cNvSpPr>
          <p:nvPr/>
        </p:nvSpPr>
        <p:spPr bwMode="auto">
          <a:xfrm flipH="1">
            <a:off x="6186488" y="1684338"/>
            <a:ext cx="1116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4"/>
          <p:cNvSpPr>
            <a:spLocks noChangeShapeType="1"/>
          </p:cNvSpPr>
          <p:nvPr/>
        </p:nvSpPr>
        <p:spPr bwMode="auto">
          <a:xfrm flipH="1">
            <a:off x="6337300" y="5227638"/>
            <a:ext cx="463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5"/>
          <p:cNvSpPr>
            <a:spLocks noChangeShapeType="1"/>
          </p:cNvSpPr>
          <p:nvPr/>
        </p:nvSpPr>
        <p:spPr bwMode="auto">
          <a:xfrm flipH="1">
            <a:off x="6264275" y="5880100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6"/>
          <p:cNvSpPr>
            <a:spLocks noChangeShapeType="1"/>
          </p:cNvSpPr>
          <p:nvPr/>
        </p:nvSpPr>
        <p:spPr bwMode="auto">
          <a:xfrm flipH="1">
            <a:off x="5089525" y="5868988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Text Box 197"/>
          <p:cNvSpPr txBox="1">
            <a:spLocks noChangeArrowheads="1"/>
          </p:cNvSpPr>
          <p:nvPr/>
        </p:nvSpPr>
        <p:spPr bwMode="auto">
          <a:xfrm>
            <a:off x="6918325" y="479425"/>
            <a:ext cx="1033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Somesthetic cortex</a:t>
            </a:r>
          </a:p>
          <a:p>
            <a:pPr eaLnBrk="1" hangingPunct="1"/>
            <a:r>
              <a:rPr lang="en-US" altLang="en-US" sz="800" b="1"/>
              <a:t>(postcentral gyrus)</a:t>
            </a:r>
          </a:p>
        </p:txBody>
      </p:sp>
      <p:sp>
        <p:nvSpPr>
          <p:cNvPr id="12312" name="Text Box 198"/>
          <p:cNvSpPr txBox="1">
            <a:spLocks noChangeArrowheads="1"/>
          </p:cNvSpPr>
          <p:nvPr/>
        </p:nvSpPr>
        <p:spPr bwMode="auto">
          <a:xfrm>
            <a:off x="7294563" y="1103313"/>
            <a:ext cx="639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Third-order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13" name="Text Box 199"/>
          <p:cNvSpPr txBox="1">
            <a:spLocks noChangeArrowheads="1"/>
          </p:cNvSpPr>
          <p:nvPr/>
        </p:nvSpPr>
        <p:spPr bwMode="auto">
          <a:xfrm>
            <a:off x="7353300" y="1630363"/>
            <a:ext cx="569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Thalamus</a:t>
            </a:r>
          </a:p>
        </p:txBody>
      </p:sp>
      <p:sp>
        <p:nvSpPr>
          <p:cNvPr id="12314" name="Text Box 200"/>
          <p:cNvSpPr txBox="1">
            <a:spLocks noChangeArrowheads="1"/>
          </p:cNvSpPr>
          <p:nvPr/>
        </p:nvSpPr>
        <p:spPr bwMode="auto">
          <a:xfrm>
            <a:off x="6959600" y="3813175"/>
            <a:ext cx="754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Second-order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15" name="Text Box 201"/>
          <p:cNvSpPr txBox="1">
            <a:spLocks noChangeArrowheads="1"/>
          </p:cNvSpPr>
          <p:nvPr/>
        </p:nvSpPr>
        <p:spPr bwMode="auto">
          <a:xfrm>
            <a:off x="6834188" y="5175250"/>
            <a:ext cx="790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Spinothalamic</a:t>
            </a:r>
          </a:p>
          <a:p>
            <a:pPr eaLnBrk="1" hangingPunct="1"/>
            <a:r>
              <a:rPr lang="en-US" altLang="en-US" sz="800" b="1"/>
              <a:t>tract</a:t>
            </a:r>
          </a:p>
        </p:txBody>
      </p:sp>
      <p:sp>
        <p:nvSpPr>
          <p:cNvPr id="12316" name="Text Box 202"/>
          <p:cNvSpPr txBox="1">
            <a:spLocks noChangeArrowheads="1"/>
          </p:cNvSpPr>
          <p:nvPr/>
        </p:nvSpPr>
        <p:spPr bwMode="auto">
          <a:xfrm>
            <a:off x="6859588" y="5811838"/>
            <a:ext cx="1101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Anterolateral system</a:t>
            </a:r>
          </a:p>
        </p:txBody>
      </p:sp>
      <p:sp>
        <p:nvSpPr>
          <p:cNvPr id="12317" name="Text Box 203"/>
          <p:cNvSpPr txBox="1">
            <a:spLocks noChangeArrowheads="1"/>
          </p:cNvSpPr>
          <p:nvPr/>
        </p:nvSpPr>
        <p:spPr bwMode="auto">
          <a:xfrm>
            <a:off x="3671888" y="407988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Somesthetic cortex</a:t>
            </a:r>
          </a:p>
          <a:p>
            <a:pPr eaLnBrk="1" hangingPunct="1"/>
            <a:r>
              <a:rPr lang="en-US" altLang="en-US" sz="800" b="1"/>
              <a:t>(postcentral gyrus)</a:t>
            </a:r>
          </a:p>
        </p:txBody>
      </p:sp>
      <p:sp>
        <p:nvSpPr>
          <p:cNvPr id="12318" name="Text Box 204"/>
          <p:cNvSpPr txBox="1">
            <a:spLocks noChangeArrowheads="1"/>
          </p:cNvSpPr>
          <p:nvPr/>
        </p:nvSpPr>
        <p:spPr bwMode="auto">
          <a:xfrm>
            <a:off x="4022725" y="971550"/>
            <a:ext cx="639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Third-order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19" name="Text Box 205"/>
          <p:cNvSpPr txBox="1">
            <a:spLocks noChangeArrowheads="1"/>
          </p:cNvSpPr>
          <p:nvPr/>
        </p:nvSpPr>
        <p:spPr bwMode="auto">
          <a:xfrm>
            <a:off x="4014788" y="1511300"/>
            <a:ext cx="568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Thalamus</a:t>
            </a:r>
          </a:p>
        </p:txBody>
      </p:sp>
      <p:sp>
        <p:nvSpPr>
          <p:cNvPr id="12320" name="Text Box 206"/>
          <p:cNvSpPr txBox="1">
            <a:spLocks noChangeArrowheads="1"/>
          </p:cNvSpPr>
          <p:nvPr/>
        </p:nvSpPr>
        <p:spPr bwMode="auto">
          <a:xfrm>
            <a:off x="4549775" y="2457450"/>
            <a:ext cx="5730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Cerebrum</a:t>
            </a:r>
          </a:p>
        </p:txBody>
      </p:sp>
      <p:sp>
        <p:nvSpPr>
          <p:cNvPr id="12321" name="Text Box 207"/>
          <p:cNvSpPr txBox="1">
            <a:spLocks noChangeArrowheads="1"/>
          </p:cNvSpPr>
          <p:nvPr/>
        </p:nvSpPr>
        <p:spPr bwMode="auto">
          <a:xfrm>
            <a:off x="4549775" y="3224213"/>
            <a:ext cx="515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Midbrain</a:t>
            </a:r>
          </a:p>
        </p:txBody>
      </p:sp>
      <p:sp>
        <p:nvSpPr>
          <p:cNvPr id="12322" name="Text Box 208"/>
          <p:cNvSpPr txBox="1">
            <a:spLocks noChangeArrowheads="1"/>
          </p:cNvSpPr>
          <p:nvPr/>
        </p:nvSpPr>
        <p:spPr bwMode="auto">
          <a:xfrm>
            <a:off x="1214438" y="2457450"/>
            <a:ext cx="5730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Cerebrum</a:t>
            </a:r>
          </a:p>
        </p:txBody>
      </p:sp>
      <p:sp>
        <p:nvSpPr>
          <p:cNvPr id="12323" name="Text Box 209"/>
          <p:cNvSpPr txBox="1">
            <a:spLocks noChangeArrowheads="1"/>
          </p:cNvSpPr>
          <p:nvPr/>
        </p:nvSpPr>
        <p:spPr bwMode="auto">
          <a:xfrm>
            <a:off x="1177925" y="3224213"/>
            <a:ext cx="515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Midbrain</a:t>
            </a:r>
          </a:p>
        </p:txBody>
      </p:sp>
      <p:sp>
        <p:nvSpPr>
          <p:cNvPr id="12324" name="Text Box 210"/>
          <p:cNvSpPr txBox="1">
            <a:spLocks noChangeArrowheads="1"/>
          </p:cNvSpPr>
          <p:nvPr/>
        </p:nvSpPr>
        <p:spPr bwMode="auto">
          <a:xfrm>
            <a:off x="3460750" y="3094038"/>
            <a:ext cx="592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Medial</a:t>
            </a:r>
          </a:p>
          <a:p>
            <a:pPr eaLnBrk="1" hangingPunct="1"/>
            <a:r>
              <a:rPr lang="en-US" altLang="en-US" sz="800" b="1"/>
              <a:t>lemniscus</a:t>
            </a:r>
          </a:p>
        </p:txBody>
      </p:sp>
      <p:sp>
        <p:nvSpPr>
          <p:cNvPr id="12325" name="Text Box 211"/>
          <p:cNvSpPr txBox="1">
            <a:spLocks noChangeArrowheads="1"/>
          </p:cNvSpPr>
          <p:nvPr/>
        </p:nvSpPr>
        <p:spPr bwMode="auto">
          <a:xfrm>
            <a:off x="1465263" y="3940175"/>
            <a:ext cx="477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Gracile</a:t>
            </a:r>
          </a:p>
          <a:p>
            <a:pPr eaLnBrk="1" hangingPunct="1"/>
            <a:r>
              <a:rPr lang="en-US" altLang="en-US" sz="800" b="1"/>
              <a:t>nucleus</a:t>
            </a:r>
          </a:p>
        </p:txBody>
      </p:sp>
      <p:sp>
        <p:nvSpPr>
          <p:cNvPr id="12326" name="Text Box 212"/>
          <p:cNvSpPr txBox="1">
            <a:spLocks noChangeArrowheads="1"/>
          </p:cNvSpPr>
          <p:nvPr/>
        </p:nvSpPr>
        <p:spPr bwMode="auto">
          <a:xfrm>
            <a:off x="3460750" y="3800475"/>
            <a:ext cx="754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Second-order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27" name="Text Box 213"/>
          <p:cNvSpPr txBox="1">
            <a:spLocks noChangeArrowheads="1"/>
          </p:cNvSpPr>
          <p:nvPr/>
        </p:nvSpPr>
        <p:spPr bwMode="auto">
          <a:xfrm>
            <a:off x="3460750" y="4100513"/>
            <a:ext cx="493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Cuneate</a:t>
            </a:r>
          </a:p>
          <a:p>
            <a:pPr eaLnBrk="1" hangingPunct="1"/>
            <a:r>
              <a:rPr lang="en-US" altLang="en-US" sz="800" b="1"/>
              <a:t>nucleus</a:t>
            </a:r>
          </a:p>
        </p:txBody>
      </p:sp>
      <p:sp>
        <p:nvSpPr>
          <p:cNvPr id="12328" name="Text Box 214"/>
          <p:cNvSpPr txBox="1">
            <a:spLocks noChangeArrowheads="1"/>
          </p:cNvSpPr>
          <p:nvPr/>
        </p:nvSpPr>
        <p:spPr bwMode="auto">
          <a:xfrm>
            <a:off x="4549775" y="4543425"/>
            <a:ext cx="4699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Medulla</a:t>
            </a:r>
          </a:p>
        </p:txBody>
      </p:sp>
      <p:sp>
        <p:nvSpPr>
          <p:cNvPr id="12329" name="Text Box 215"/>
          <p:cNvSpPr txBox="1">
            <a:spLocks noChangeArrowheads="1"/>
          </p:cNvSpPr>
          <p:nvPr/>
        </p:nvSpPr>
        <p:spPr bwMode="auto">
          <a:xfrm>
            <a:off x="3460750" y="4532313"/>
            <a:ext cx="592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Medial</a:t>
            </a:r>
          </a:p>
          <a:p>
            <a:pPr eaLnBrk="1" hangingPunct="1"/>
            <a:r>
              <a:rPr lang="en-US" altLang="en-US" sz="800" b="1"/>
              <a:t>lemniscus</a:t>
            </a:r>
          </a:p>
        </p:txBody>
      </p:sp>
      <p:sp>
        <p:nvSpPr>
          <p:cNvPr id="12330" name="Text Box 216"/>
          <p:cNvSpPr txBox="1">
            <a:spLocks noChangeArrowheads="1"/>
          </p:cNvSpPr>
          <p:nvPr/>
        </p:nvSpPr>
        <p:spPr bwMode="auto">
          <a:xfrm>
            <a:off x="1177925" y="4543425"/>
            <a:ext cx="471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Medulla</a:t>
            </a:r>
          </a:p>
        </p:txBody>
      </p:sp>
      <p:sp>
        <p:nvSpPr>
          <p:cNvPr id="12331" name="Text Box 217"/>
          <p:cNvSpPr txBox="1">
            <a:spLocks noChangeArrowheads="1"/>
          </p:cNvSpPr>
          <p:nvPr/>
        </p:nvSpPr>
        <p:spPr bwMode="auto">
          <a:xfrm>
            <a:off x="1465263" y="5164138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First-order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32" name="Text Box 218"/>
          <p:cNvSpPr txBox="1">
            <a:spLocks noChangeArrowheads="1"/>
          </p:cNvSpPr>
          <p:nvPr/>
        </p:nvSpPr>
        <p:spPr bwMode="auto">
          <a:xfrm>
            <a:off x="3460750" y="5130800"/>
            <a:ext cx="9683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Gracile fasciculus</a:t>
            </a:r>
          </a:p>
        </p:txBody>
      </p:sp>
      <p:sp>
        <p:nvSpPr>
          <p:cNvPr id="12333" name="Text Box 219"/>
          <p:cNvSpPr txBox="1">
            <a:spLocks noChangeArrowheads="1"/>
          </p:cNvSpPr>
          <p:nvPr/>
        </p:nvSpPr>
        <p:spPr bwMode="auto">
          <a:xfrm>
            <a:off x="3460750" y="5287963"/>
            <a:ext cx="11461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Cuneate fasciculus</a:t>
            </a:r>
          </a:p>
        </p:txBody>
      </p:sp>
      <p:sp>
        <p:nvSpPr>
          <p:cNvPr id="12334" name="Text Box 220"/>
          <p:cNvSpPr txBox="1">
            <a:spLocks noChangeArrowheads="1"/>
          </p:cNvSpPr>
          <p:nvPr/>
        </p:nvSpPr>
        <p:spPr bwMode="auto">
          <a:xfrm>
            <a:off x="1741488" y="6357938"/>
            <a:ext cx="2339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Receptors for body movement, limb positions,</a:t>
            </a:r>
          </a:p>
          <a:p>
            <a:pPr eaLnBrk="1" hangingPunct="1"/>
            <a:r>
              <a:rPr lang="en-US" altLang="en-US" sz="800" b="1"/>
              <a:t>fine touch discrimination, and pressure</a:t>
            </a:r>
          </a:p>
        </p:txBody>
      </p:sp>
      <p:sp>
        <p:nvSpPr>
          <p:cNvPr id="12335" name="Text Box 221"/>
          <p:cNvSpPr txBox="1">
            <a:spLocks noChangeArrowheads="1"/>
          </p:cNvSpPr>
          <p:nvPr/>
        </p:nvSpPr>
        <p:spPr bwMode="auto">
          <a:xfrm>
            <a:off x="4549775" y="5799138"/>
            <a:ext cx="608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First-order</a:t>
            </a:r>
          </a:p>
          <a:p>
            <a:pPr eaLnBrk="1" hangingPunct="1"/>
            <a:r>
              <a:rPr lang="en-US" altLang="en-US" sz="800" b="1"/>
              <a:t>neuron</a:t>
            </a:r>
          </a:p>
        </p:txBody>
      </p:sp>
      <p:sp>
        <p:nvSpPr>
          <p:cNvPr id="12336" name="Text Box 222"/>
          <p:cNvSpPr txBox="1">
            <a:spLocks noChangeArrowheads="1"/>
          </p:cNvSpPr>
          <p:nvPr/>
        </p:nvSpPr>
        <p:spPr bwMode="auto">
          <a:xfrm>
            <a:off x="5141913" y="6378575"/>
            <a:ext cx="1735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Receptors for pain, heat, and cold</a:t>
            </a:r>
          </a:p>
        </p:txBody>
      </p:sp>
      <p:sp>
        <p:nvSpPr>
          <p:cNvPr id="12337" name="Text Box 223"/>
          <p:cNvSpPr txBox="1">
            <a:spLocks noChangeArrowheads="1"/>
          </p:cNvSpPr>
          <p:nvPr/>
        </p:nvSpPr>
        <p:spPr bwMode="auto">
          <a:xfrm>
            <a:off x="4549775" y="6654800"/>
            <a:ext cx="220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(b)</a:t>
            </a:r>
          </a:p>
        </p:txBody>
      </p:sp>
      <p:sp>
        <p:nvSpPr>
          <p:cNvPr id="12338" name="Text Box 224"/>
          <p:cNvSpPr txBox="1">
            <a:spLocks noChangeArrowheads="1"/>
          </p:cNvSpPr>
          <p:nvPr/>
        </p:nvSpPr>
        <p:spPr bwMode="auto">
          <a:xfrm>
            <a:off x="1174750" y="6653213"/>
            <a:ext cx="215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(a)</a:t>
            </a:r>
          </a:p>
        </p:txBody>
      </p:sp>
      <p:sp>
        <p:nvSpPr>
          <p:cNvPr id="12339" name="Text Box 225"/>
          <p:cNvSpPr txBox="1">
            <a:spLocks noChangeArrowheads="1"/>
          </p:cNvSpPr>
          <p:nvPr/>
        </p:nvSpPr>
        <p:spPr bwMode="auto">
          <a:xfrm>
            <a:off x="1177925" y="5538788"/>
            <a:ext cx="6477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Spinal cord</a:t>
            </a:r>
          </a:p>
        </p:txBody>
      </p:sp>
      <p:sp>
        <p:nvSpPr>
          <p:cNvPr id="12340" name="Text Box 226"/>
          <p:cNvSpPr txBox="1">
            <a:spLocks noChangeArrowheads="1"/>
          </p:cNvSpPr>
          <p:nvPr/>
        </p:nvSpPr>
        <p:spPr bwMode="auto">
          <a:xfrm>
            <a:off x="4549775" y="5538788"/>
            <a:ext cx="6461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b="1"/>
              <a:t>Spinal cord</a:t>
            </a:r>
          </a:p>
        </p:txBody>
      </p:sp>
      <p:sp>
        <p:nvSpPr>
          <p:cNvPr id="12341" name="Line 58"/>
          <p:cNvSpPr>
            <a:spLocks noChangeShapeType="1"/>
          </p:cNvSpPr>
          <p:nvPr/>
        </p:nvSpPr>
        <p:spPr bwMode="auto">
          <a:xfrm flipV="1">
            <a:off x="6229350" y="5248275"/>
            <a:ext cx="0" cy="176213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59"/>
          <p:cNvSpPr>
            <a:spLocks/>
          </p:cNvSpPr>
          <p:nvPr/>
        </p:nvSpPr>
        <p:spPr bwMode="auto">
          <a:xfrm>
            <a:off x="6175375" y="5146675"/>
            <a:ext cx="107950" cy="134938"/>
          </a:xfrm>
          <a:custGeom>
            <a:avLst/>
            <a:gdLst>
              <a:gd name="T0" fmla="*/ 2147483647 w 68"/>
              <a:gd name="T1" fmla="*/ 0 h 85"/>
              <a:gd name="T2" fmla="*/ 2147483647 w 68"/>
              <a:gd name="T3" fmla="*/ 2147483647 h 85"/>
              <a:gd name="T4" fmla="*/ 2147483647 w 68"/>
              <a:gd name="T5" fmla="*/ 2147483647 h 85"/>
              <a:gd name="T6" fmla="*/ 0 w 68"/>
              <a:gd name="T7" fmla="*/ 2147483647 h 85"/>
              <a:gd name="T8" fmla="*/ 2147483647 w 68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5"/>
              <a:gd name="T17" fmla="*/ 68 w 68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5">
                <a:moveTo>
                  <a:pt x="34" y="0"/>
                </a:moveTo>
                <a:lnTo>
                  <a:pt x="68" y="85"/>
                </a:lnTo>
                <a:lnTo>
                  <a:pt x="34" y="64"/>
                </a:lnTo>
                <a:lnTo>
                  <a:pt x="0" y="83"/>
                </a:lnTo>
                <a:lnTo>
                  <a:pt x="34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Line 60"/>
          <p:cNvSpPr>
            <a:spLocks noChangeShapeType="1"/>
          </p:cNvSpPr>
          <p:nvPr/>
        </p:nvSpPr>
        <p:spPr bwMode="auto">
          <a:xfrm flipV="1">
            <a:off x="6253163" y="3773488"/>
            <a:ext cx="0" cy="173037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61"/>
          <p:cNvSpPr>
            <a:spLocks/>
          </p:cNvSpPr>
          <p:nvPr/>
        </p:nvSpPr>
        <p:spPr bwMode="auto">
          <a:xfrm>
            <a:off x="6199188" y="3668713"/>
            <a:ext cx="107950" cy="134937"/>
          </a:xfrm>
          <a:custGeom>
            <a:avLst/>
            <a:gdLst>
              <a:gd name="T0" fmla="*/ 2147483647 w 68"/>
              <a:gd name="T1" fmla="*/ 0 h 85"/>
              <a:gd name="T2" fmla="*/ 2147483647 w 68"/>
              <a:gd name="T3" fmla="*/ 2147483647 h 85"/>
              <a:gd name="T4" fmla="*/ 2147483647 w 68"/>
              <a:gd name="T5" fmla="*/ 2147483647 h 85"/>
              <a:gd name="T6" fmla="*/ 0 w 68"/>
              <a:gd name="T7" fmla="*/ 2147483647 h 85"/>
              <a:gd name="T8" fmla="*/ 2147483647 w 68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5"/>
              <a:gd name="T17" fmla="*/ 68 w 68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5">
                <a:moveTo>
                  <a:pt x="34" y="0"/>
                </a:moveTo>
                <a:lnTo>
                  <a:pt x="68" y="85"/>
                </a:lnTo>
                <a:lnTo>
                  <a:pt x="34" y="66"/>
                </a:lnTo>
                <a:lnTo>
                  <a:pt x="0" y="85"/>
                </a:lnTo>
                <a:lnTo>
                  <a:pt x="34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Freeform 62"/>
          <p:cNvSpPr>
            <a:spLocks/>
          </p:cNvSpPr>
          <p:nvPr/>
        </p:nvSpPr>
        <p:spPr bwMode="auto">
          <a:xfrm>
            <a:off x="5892800" y="2259013"/>
            <a:ext cx="107950" cy="139700"/>
          </a:xfrm>
          <a:custGeom>
            <a:avLst/>
            <a:gdLst>
              <a:gd name="T0" fmla="*/ 2147483647 w 68"/>
              <a:gd name="T1" fmla="*/ 0 h 88"/>
              <a:gd name="T2" fmla="*/ 2147483647 w 68"/>
              <a:gd name="T3" fmla="*/ 2147483647 h 88"/>
              <a:gd name="T4" fmla="*/ 2147483647 w 68"/>
              <a:gd name="T5" fmla="*/ 2147483647 h 88"/>
              <a:gd name="T6" fmla="*/ 0 w 68"/>
              <a:gd name="T7" fmla="*/ 2147483647 h 88"/>
              <a:gd name="T8" fmla="*/ 2147483647 w 68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8"/>
              <a:gd name="T17" fmla="*/ 68 w 68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8">
                <a:moveTo>
                  <a:pt x="21" y="0"/>
                </a:moveTo>
                <a:lnTo>
                  <a:pt x="68" y="77"/>
                </a:lnTo>
                <a:lnTo>
                  <a:pt x="32" y="64"/>
                </a:lnTo>
                <a:lnTo>
                  <a:pt x="0" y="88"/>
                </a:lnTo>
                <a:lnTo>
                  <a:pt x="21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Line 63"/>
          <p:cNvSpPr>
            <a:spLocks noChangeShapeType="1"/>
          </p:cNvSpPr>
          <p:nvPr/>
        </p:nvSpPr>
        <p:spPr bwMode="auto">
          <a:xfrm flipV="1">
            <a:off x="2703513" y="3752850"/>
            <a:ext cx="20637" cy="173038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Freeform 64"/>
          <p:cNvSpPr>
            <a:spLocks/>
          </p:cNvSpPr>
          <p:nvPr/>
        </p:nvSpPr>
        <p:spPr bwMode="auto">
          <a:xfrm>
            <a:off x="2667000" y="3649663"/>
            <a:ext cx="107950" cy="141287"/>
          </a:xfrm>
          <a:custGeom>
            <a:avLst/>
            <a:gdLst>
              <a:gd name="T0" fmla="*/ 2147483647 w 68"/>
              <a:gd name="T1" fmla="*/ 0 h 89"/>
              <a:gd name="T2" fmla="*/ 2147483647 w 68"/>
              <a:gd name="T3" fmla="*/ 2147483647 h 89"/>
              <a:gd name="T4" fmla="*/ 2147483647 w 68"/>
              <a:gd name="T5" fmla="*/ 2147483647 h 89"/>
              <a:gd name="T6" fmla="*/ 0 w 68"/>
              <a:gd name="T7" fmla="*/ 2147483647 h 89"/>
              <a:gd name="T8" fmla="*/ 2147483647 w 68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9"/>
              <a:gd name="T17" fmla="*/ 68 w 6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9">
                <a:moveTo>
                  <a:pt x="46" y="0"/>
                </a:moveTo>
                <a:lnTo>
                  <a:pt x="68" y="89"/>
                </a:lnTo>
                <a:lnTo>
                  <a:pt x="36" y="65"/>
                </a:lnTo>
                <a:lnTo>
                  <a:pt x="0" y="80"/>
                </a:lnTo>
                <a:lnTo>
                  <a:pt x="46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Line 65"/>
          <p:cNvSpPr>
            <a:spLocks noChangeShapeType="1"/>
          </p:cNvSpPr>
          <p:nvPr/>
        </p:nvSpPr>
        <p:spPr bwMode="auto">
          <a:xfrm flipH="1" flipV="1">
            <a:off x="2422525" y="5154613"/>
            <a:ext cx="20638" cy="177800"/>
          </a:xfrm>
          <a:prstGeom prst="line">
            <a:avLst/>
          </a:pr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Freeform 66"/>
          <p:cNvSpPr>
            <a:spLocks/>
          </p:cNvSpPr>
          <p:nvPr/>
        </p:nvSpPr>
        <p:spPr bwMode="auto">
          <a:xfrm>
            <a:off x="2371725" y="5056188"/>
            <a:ext cx="107950" cy="138112"/>
          </a:xfrm>
          <a:custGeom>
            <a:avLst/>
            <a:gdLst>
              <a:gd name="T0" fmla="*/ 2147483647 w 68"/>
              <a:gd name="T1" fmla="*/ 0 h 87"/>
              <a:gd name="T2" fmla="*/ 2147483647 w 68"/>
              <a:gd name="T3" fmla="*/ 2147483647 h 87"/>
              <a:gd name="T4" fmla="*/ 2147483647 w 68"/>
              <a:gd name="T5" fmla="*/ 2147483647 h 87"/>
              <a:gd name="T6" fmla="*/ 0 w 68"/>
              <a:gd name="T7" fmla="*/ 2147483647 h 87"/>
              <a:gd name="T8" fmla="*/ 2147483647 w 68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7"/>
              <a:gd name="T17" fmla="*/ 68 w 68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7">
                <a:moveTo>
                  <a:pt x="26" y="0"/>
                </a:moveTo>
                <a:lnTo>
                  <a:pt x="68" y="79"/>
                </a:lnTo>
                <a:lnTo>
                  <a:pt x="32" y="62"/>
                </a:lnTo>
                <a:lnTo>
                  <a:pt x="0" y="87"/>
                </a:lnTo>
                <a:lnTo>
                  <a:pt x="26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0" name="Freeform 67"/>
          <p:cNvSpPr>
            <a:spLocks/>
          </p:cNvSpPr>
          <p:nvPr/>
        </p:nvSpPr>
        <p:spPr bwMode="auto">
          <a:xfrm>
            <a:off x="4841875" y="6126163"/>
            <a:ext cx="120650" cy="144462"/>
          </a:xfrm>
          <a:custGeom>
            <a:avLst/>
            <a:gdLst>
              <a:gd name="T0" fmla="*/ 2147483647 w 76"/>
              <a:gd name="T1" fmla="*/ 0 h 91"/>
              <a:gd name="T2" fmla="*/ 2147483647 w 76"/>
              <a:gd name="T3" fmla="*/ 2147483647 h 91"/>
              <a:gd name="T4" fmla="*/ 2147483647 w 76"/>
              <a:gd name="T5" fmla="*/ 2147483647 h 91"/>
              <a:gd name="T6" fmla="*/ 0 w 76"/>
              <a:gd name="T7" fmla="*/ 2147483647 h 91"/>
              <a:gd name="T8" fmla="*/ 2147483647 w 7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91"/>
              <a:gd name="T17" fmla="*/ 76 w 7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91">
                <a:moveTo>
                  <a:pt x="76" y="0"/>
                </a:moveTo>
                <a:lnTo>
                  <a:pt x="57" y="91"/>
                </a:lnTo>
                <a:lnTo>
                  <a:pt x="40" y="53"/>
                </a:lnTo>
                <a:lnTo>
                  <a:pt x="0" y="51"/>
                </a:lnTo>
                <a:lnTo>
                  <a:pt x="76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1" name="Freeform 68"/>
          <p:cNvSpPr>
            <a:spLocks/>
          </p:cNvSpPr>
          <p:nvPr/>
        </p:nvSpPr>
        <p:spPr bwMode="auto">
          <a:xfrm>
            <a:off x="4878388" y="6186488"/>
            <a:ext cx="212725" cy="255587"/>
          </a:xfrm>
          <a:custGeom>
            <a:avLst/>
            <a:gdLst>
              <a:gd name="T0" fmla="*/ 2147483647 w 134"/>
              <a:gd name="T1" fmla="*/ 0 h 161"/>
              <a:gd name="T2" fmla="*/ 2147483647 w 134"/>
              <a:gd name="T3" fmla="*/ 0 h 161"/>
              <a:gd name="T4" fmla="*/ 2147483647 w 134"/>
              <a:gd name="T5" fmla="*/ 2147483647 h 161"/>
              <a:gd name="T6" fmla="*/ 2147483647 w 134"/>
              <a:gd name="T7" fmla="*/ 2147483647 h 161"/>
              <a:gd name="T8" fmla="*/ 2147483647 w 134"/>
              <a:gd name="T9" fmla="*/ 2147483647 h 161"/>
              <a:gd name="T10" fmla="*/ 2147483647 w 134"/>
              <a:gd name="T11" fmla="*/ 2147483647 h 161"/>
              <a:gd name="T12" fmla="*/ 2147483647 w 134"/>
              <a:gd name="T13" fmla="*/ 2147483647 h 161"/>
              <a:gd name="T14" fmla="*/ 0 w 134"/>
              <a:gd name="T15" fmla="*/ 2147483647 h 161"/>
              <a:gd name="T16" fmla="*/ 2147483647 w 134"/>
              <a:gd name="T17" fmla="*/ 2147483647 h 161"/>
              <a:gd name="T18" fmla="*/ 2147483647 w 134"/>
              <a:gd name="T19" fmla="*/ 2147483647 h 161"/>
              <a:gd name="T20" fmla="*/ 2147483647 w 134"/>
              <a:gd name="T21" fmla="*/ 2147483647 h 161"/>
              <a:gd name="T22" fmla="*/ 2147483647 w 134"/>
              <a:gd name="T23" fmla="*/ 2147483647 h 161"/>
              <a:gd name="T24" fmla="*/ 2147483647 w 134"/>
              <a:gd name="T25" fmla="*/ 2147483647 h 161"/>
              <a:gd name="T26" fmla="*/ 2147483647 w 134"/>
              <a:gd name="T27" fmla="*/ 2147483647 h 161"/>
              <a:gd name="T28" fmla="*/ 2147483647 w 134"/>
              <a:gd name="T29" fmla="*/ 2147483647 h 161"/>
              <a:gd name="T30" fmla="*/ 2147483647 w 134"/>
              <a:gd name="T31" fmla="*/ 2147483647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161"/>
              <a:gd name="T50" fmla="*/ 134 w 134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161">
                <a:moveTo>
                  <a:pt x="28" y="0"/>
                </a:moveTo>
                <a:lnTo>
                  <a:pt x="28" y="0"/>
                </a:lnTo>
                <a:lnTo>
                  <a:pt x="22" y="8"/>
                </a:lnTo>
                <a:lnTo>
                  <a:pt x="13" y="25"/>
                </a:lnTo>
                <a:lnTo>
                  <a:pt x="9" y="36"/>
                </a:lnTo>
                <a:lnTo>
                  <a:pt x="3" y="49"/>
                </a:lnTo>
                <a:lnTo>
                  <a:pt x="2" y="64"/>
                </a:lnTo>
                <a:lnTo>
                  <a:pt x="0" y="78"/>
                </a:lnTo>
                <a:lnTo>
                  <a:pt x="2" y="93"/>
                </a:lnTo>
                <a:lnTo>
                  <a:pt x="5" y="108"/>
                </a:lnTo>
                <a:lnTo>
                  <a:pt x="13" y="121"/>
                </a:lnTo>
                <a:lnTo>
                  <a:pt x="26" y="132"/>
                </a:lnTo>
                <a:lnTo>
                  <a:pt x="43" y="144"/>
                </a:lnTo>
                <a:lnTo>
                  <a:pt x="68" y="151"/>
                </a:lnTo>
                <a:lnTo>
                  <a:pt x="96" y="159"/>
                </a:lnTo>
                <a:lnTo>
                  <a:pt x="134" y="161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Freeform 69"/>
          <p:cNvSpPr>
            <a:spLocks/>
          </p:cNvSpPr>
          <p:nvPr/>
        </p:nvSpPr>
        <p:spPr bwMode="auto">
          <a:xfrm>
            <a:off x="1420813" y="6084888"/>
            <a:ext cx="119062" cy="142875"/>
          </a:xfrm>
          <a:custGeom>
            <a:avLst/>
            <a:gdLst>
              <a:gd name="T0" fmla="*/ 2147483647 w 75"/>
              <a:gd name="T1" fmla="*/ 0 h 90"/>
              <a:gd name="T2" fmla="*/ 2147483647 w 75"/>
              <a:gd name="T3" fmla="*/ 2147483647 h 90"/>
              <a:gd name="T4" fmla="*/ 2147483647 w 75"/>
              <a:gd name="T5" fmla="*/ 2147483647 h 90"/>
              <a:gd name="T6" fmla="*/ 0 w 75"/>
              <a:gd name="T7" fmla="*/ 2147483647 h 90"/>
              <a:gd name="T8" fmla="*/ 2147483647 w 75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90"/>
              <a:gd name="T17" fmla="*/ 75 w 7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90">
                <a:moveTo>
                  <a:pt x="75" y="0"/>
                </a:moveTo>
                <a:lnTo>
                  <a:pt x="58" y="90"/>
                </a:lnTo>
                <a:lnTo>
                  <a:pt x="40" y="54"/>
                </a:lnTo>
                <a:lnTo>
                  <a:pt x="0" y="51"/>
                </a:lnTo>
                <a:lnTo>
                  <a:pt x="75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Freeform 70"/>
          <p:cNvSpPr>
            <a:spLocks/>
          </p:cNvSpPr>
          <p:nvPr/>
        </p:nvSpPr>
        <p:spPr bwMode="auto">
          <a:xfrm>
            <a:off x="1454150" y="6153150"/>
            <a:ext cx="209550" cy="252413"/>
          </a:xfrm>
          <a:custGeom>
            <a:avLst/>
            <a:gdLst>
              <a:gd name="T0" fmla="*/ 2147483647 w 132"/>
              <a:gd name="T1" fmla="*/ 0 h 159"/>
              <a:gd name="T2" fmla="*/ 2147483647 w 132"/>
              <a:gd name="T3" fmla="*/ 0 h 159"/>
              <a:gd name="T4" fmla="*/ 2147483647 w 132"/>
              <a:gd name="T5" fmla="*/ 2147483647 h 159"/>
              <a:gd name="T6" fmla="*/ 2147483647 w 132"/>
              <a:gd name="T7" fmla="*/ 2147483647 h 159"/>
              <a:gd name="T8" fmla="*/ 2147483647 w 132"/>
              <a:gd name="T9" fmla="*/ 2147483647 h 159"/>
              <a:gd name="T10" fmla="*/ 2147483647 w 132"/>
              <a:gd name="T11" fmla="*/ 2147483647 h 159"/>
              <a:gd name="T12" fmla="*/ 0 w 132"/>
              <a:gd name="T13" fmla="*/ 2147483647 h 159"/>
              <a:gd name="T14" fmla="*/ 0 w 132"/>
              <a:gd name="T15" fmla="*/ 2147483647 h 159"/>
              <a:gd name="T16" fmla="*/ 0 w 132"/>
              <a:gd name="T17" fmla="*/ 2147483647 h 159"/>
              <a:gd name="T18" fmla="*/ 2147483647 w 132"/>
              <a:gd name="T19" fmla="*/ 2147483647 h 159"/>
              <a:gd name="T20" fmla="*/ 2147483647 w 132"/>
              <a:gd name="T21" fmla="*/ 2147483647 h 159"/>
              <a:gd name="T22" fmla="*/ 2147483647 w 132"/>
              <a:gd name="T23" fmla="*/ 2147483647 h 159"/>
              <a:gd name="T24" fmla="*/ 2147483647 w 132"/>
              <a:gd name="T25" fmla="*/ 2147483647 h 159"/>
              <a:gd name="T26" fmla="*/ 2147483647 w 132"/>
              <a:gd name="T27" fmla="*/ 2147483647 h 159"/>
              <a:gd name="T28" fmla="*/ 2147483647 w 132"/>
              <a:gd name="T29" fmla="*/ 2147483647 h 159"/>
              <a:gd name="T30" fmla="*/ 2147483647 w 132"/>
              <a:gd name="T31" fmla="*/ 2147483647 h 1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2"/>
              <a:gd name="T49" fmla="*/ 0 h 159"/>
              <a:gd name="T50" fmla="*/ 132 w 132"/>
              <a:gd name="T51" fmla="*/ 159 h 1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2" h="159">
                <a:moveTo>
                  <a:pt x="26" y="0"/>
                </a:moveTo>
                <a:lnTo>
                  <a:pt x="26" y="0"/>
                </a:lnTo>
                <a:lnTo>
                  <a:pt x="22" y="6"/>
                </a:lnTo>
                <a:lnTo>
                  <a:pt x="13" y="23"/>
                </a:lnTo>
                <a:lnTo>
                  <a:pt x="7" y="36"/>
                </a:lnTo>
                <a:lnTo>
                  <a:pt x="3" y="47"/>
                </a:lnTo>
                <a:lnTo>
                  <a:pt x="0" y="62"/>
                </a:lnTo>
                <a:lnTo>
                  <a:pt x="0" y="75"/>
                </a:lnTo>
                <a:lnTo>
                  <a:pt x="0" y="91"/>
                </a:lnTo>
                <a:lnTo>
                  <a:pt x="5" y="106"/>
                </a:lnTo>
                <a:lnTo>
                  <a:pt x="13" y="119"/>
                </a:lnTo>
                <a:lnTo>
                  <a:pt x="24" y="130"/>
                </a:lnTo>
                <a:lnTo>
                  <a:pt x="43" y="142"/>
                </a:lnTo>
                <a:lnTo>
                  <a:pt x="66" y="149"/>
                </a:lnTo>
                <a:lnTo>
                  <a:pt x="96" y="157"/>
                </a:lnTo>
                <a:lnTo>
                  <a:pt x="132" y="159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71"/>
          <p:cNvSpPr>
            <a:spLocks/>
          </p:cNvSpPr>
          <p:nvPr/>
        </p:nvSpPr>
        <p:spPr bwMode="auto">
          <a:xfrm>
            <a:off x="5943600" y="2351088"/>
            <a:ext cx="90488" cy="212725"/>
          </a:xfrm>
          <a:custGeom>
            <a:avLst/>
            <a:gdLst>
              <a:gd name="T0" fmla="*/ 0 w 57"/>
              <a:gd name="T1" fmla="*/ 0 h 134"/>
              <a:gd name="T2" fmla="*/ 0 w 57"/>
              <a:gd name="T3" fmla="*/ 0 h 134"/>
              <a:gd name="T4" fmla="*/ 2147483647 w 57"/>
              <a:gd name="T5" fmla="*/ 2147483647 h 134"/>
              <a:gd name="T6" fmla="*/ 2147483647 w 57"/>
              <a:gd name="T7" fmla="*/ 2147483647 h 134"/>
              <a:gd name="T8" fmla="*/ 2147483647 w 57"/>
              <a:gd name="T9" fmla="*/ 2147483647 h 134"/>
              <a:gd name="T10" fmla="*/ 2147483647 w 57"/>
              <a:gd name="T11" fmla="*/ 2147483647 h 134"/>
              <a:gd name="T12" fmla="*/ 2147483647 w 57"/>
              <a:gd name="T13" fmla="*/ 2147483647 h 134"/>
              <a:gd name="T14" fmla="*/ 2147483647 w 57"/>
              <a:gd name="T15" fmla="*/ 2147483647 h 134"/>
              <a:gd name="T16" fmla="*/ 2147483647 w 57"/>
              <a:gd name="T17" fmla="*/ 2147483647 h 134"/>
              <a:gd name="T18" fmla="*/ 2147483647 w 57"/>
              <a:gd name="T19" fmla="*/ 2147483647 h 134"/>
              <a:gd name="T20" fmla="*/ 2147483647 w 57"/>
              <a:gd name="T21" fmla="*/ 2147483647 h 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134"/>
              <a:gd name="T35" fmla="*/ 57 w 57"/>
              <a:gd name="T36" fmla="*/ 134 h 1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134">
                <a:moveTo>
                  <a:pt x="0" y="0"/>
                </a:moveTo>
                <a:lnTo>
                  <a:pt x="0" y="0"/>
                </a:lnTo>
                <a:lnTo>
                  <a:pt x="2" y="23"/>
                </a:lnTo>
                <a:lnTo>
                  <a:pt x="6" y="44"/>
                </a:lnTo>
                <a:lnTo>
                  <a:pt x="13" y="66"/>
                </a:lnTo>
                <a:lnTo>
                  <a:pt x="24" y="87"/>
                </a:lnTo>
                <a:lnTo>
                  <a:pt x="40" y="108"/>
                </a:lnTo>
                <a:lnTo>
                  <a:pt x="51" y="123"/>
                </a:lnTo>
                <a:lnTo>
                  <a:pt x="55" y="130"/>
                </a:lnTo>
                <a:lnTo>
                  <a:pt x="57" y="134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72"/>
          <p:cNvSpPr>
            <a:spLocks/>
          </p:cNvSpPr>
          <p:nvPr/>
        </p:nvSpPr>
        <p:spPr bwMode="auto">
          <a:xfrm>
            <a:off x="2503488" y="2190750"/>
            <a:ext cx="107950" cy="141288"/>
          </a:xfrm>
          <a:custGeom>
            <a:avLst/>
            <a:gdLst>
              <a:gd name="T0" fmla="*/ 2147483647 w 68"/>
              <a:gd name="T1" fmla="*/ 0 h 89"/>
              <a:gd name="T2" fmla="*/ 2147483647 w 68"/>
              <a:gd name="T3" fmla="*/ 2147483647 h 89"/>
              <a:gd name="T4" fmla="*/ 2147483647 w 68"/>
              <a:gd name="T5" fmla="*/ 2147483647 h 89"/>
              <a:gd name="T6" fmla="*/ 0 w 68"/>
              <a:gd name="T7" fmla="*/ 2147483647 h 89"/>
              <a:gd name="T8" fmla="*/ 2147483647 w 68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89"/>
              <a:gd name="T17" fmla="*/ 68 w 6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89">
                <a:moveTo>
                  <a:pt x="20" y="0"/>
                </a:moveTo>
                <a:lnTo>
                  <a:pt x="68" y="77"/>
                </a:lnTo>
                <a:lnTo>
                  <a:pt x="32" y="64"/>
                </a:lnTo>
                <a:lnTo>
                  <a:pt x="0" y="89"/>
                </a:lnTo>
                <a:lnTo>
                  <a:pt x="20" y="0"/>
                </a:lnTo>
                <a:close/>
              </a:path>
            </a:pathLst>
          </a:custGeom>
          <a:solidFill>
            <a:srgbClr val="ED1C24"/>
          </a:solidFill>
          <a:ln w="3175">
            <a:solidFill>
              <a:srgbClr val="ED1C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Freeform 73"/>
          <p:cNvSpPr>
            <a:spLocks/>
          </p:cNvSpPr>
          <p:nvPr/>
        </p:nvSpPr>
        <p:spPr bwMode="auto">
          <a:xfrm>
            <a:off x="2554288" y="2282825"/>
            <a:ext cx="88900" cy="212725"/>
          </a:xfrm>
          <a:custGeom>
            <a:avLst/>
            <a:gdLst>
              <a:gd name="T0" fmla="*/ 0 w 56"/>
              <a:gd name="T1" fmla="*/ 0 h 134"/>
              <a:gd name="T2" fmla="*/ 0 w 56"/>
              <a:gd name="T3" fmla="*/ 0 h 134"/>
              <a:gd name="T4" fmla="*/ 2147483647 w 56"/>
              <a:gd name="T5" fmla="*/ 2147483647 h 134"/>
              <a:gd name="T6" fmla="*/ 2147483647 w 56"/>
              <a:gd name="T7" fmla="*/ 2147483647 h 134"/>
              <a:gd name="T8" fmla="*/ 2147483647 w 56"/>
              <a:gd name="T9" fmla="*/ 2147483647 h 134"/>
              <a:gd name="T10" fmla="*/ 2147483647 w 56"/>
              <a:gd name="T11" fmla="*/ 2147483647 h 134"/>
              <a:gd name="T12" fmla="*/ 2147483647 w 56"/>
              <a:gd name="T13" fmla="*/ 2147483647 h 134"/>
              <a:gd name="T14" fmla="*/ 2147483647 w 56"/>
              <a:gd name="T15" fmla="*/ 2147483647 h 134"/>
              <a:gd name="T16" fmla="*/ 2147483647 w 56"/>
              <a:gd name="T17" fmla="*/ 2147483647 h 134"/>
              <a:gd name="T18" fmla="*/ 2147483647 w 56"/>
              <a:gd name="T19" fmla="*/ 2147483647 h 134"/>
              <a:gd name="T20" fmla="*/ 2147483647 w 56"/>
              <a:gd name="T21" fmla="*/ 2147483647 h 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134"/>
              <a:gd name="T35" fmla="*/ 56 w 56"/>
              <a:gd name="T36" fmla="*/ 134 h 1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134">
                <a:moveTo>
                  <a:pt x="0" y="0"/>
                </a:moveTo>
                <a:lnTo>
                  <a:pt x="0" y="0"/>
                </a:lnTo>
                <a:lnTo>
                  <a:pt x="2" y="23"/>
                </a:lnTo>
                <a:lnTo>
                  <a:pt x="5" y="44"/>
                </a:lnTo>
                <a:lnTo>
                  <a:pt x="13" y="67"/>
                </a:lnTo>
                <a:lnTo>
                  <a:pt x="24" y="87"/>
                </a:lnTo>
                <a:lnTo>
                  <a:pt x="39" y="108"/>
                </a:lnTo>
                <a:lnTo>
                  <a:pt x="51" y="123"/>
                </a:lnTo>
                <a:lnTo>
                  <a:pt x="55" y="131"/>
                </a:lnTo>
                <a:lnTo>
                  <a:pt x="56" y="134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13.6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701675" y="-14288"/>
            <a:ext cx="7740650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3316" name="Picture 4" descr="sal03717_1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92113"/>
            <a:ext cx="2370138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9"/>
          <p:cNvSpPr>
            <a:spLocks noChangeShapeType="1"/>
          </p:cNvSpPr>
          <p:nvPr/>
        </p:nvSpPr>
        <p:spPr bwMode="auto">
          <a:xfrm flipH="1">
            <a:off x="4816475" y="3387725"/>
            <a:ext cx="417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>
            <a:off x="4341813" y="4797425"/>
            <a:ext cx="892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11"/>
          <p:cNvSpPr>
            <a:spLocks/>
          </p:cNvSpPr>
          <p:nvPr/>
        </p:nvSpPr>
        <p:spPr bwMode="auto">
          <a:xfrm>
            <a:off x="4684713" y="5105400"/>
            <a:ext cx="549275" cy="214313"/>
          </a:xfrm>
          <a:custGeom>
            <a:avLst/>
            <a:gdLst>
              <a:gd name="T0" fmla="*/ 0 w 346"/>
              <a:gd name="T1" fmla="*/ 2147483647 h 135"/>
              <a:gd name="T2" fmla="*/ 2147483647 w 346"/>
              <a:gd name="T3" fmla="*/ 0 h 135"/>
              <a:gd name="T4" fmla="*/ 2147483647 w 346"/>
              <a:gd name="T5" fmla="*/ 0 h 135"/>
              <a:gd name="T6" fmla="*/ 0 60000 65536"/>
              <a:gd name="T7" fmla="*/ 0 60000 65536"/>
              <a:gd name="T8" fmla="*/ 0 60000 65536"/>
              <a:gd name="T9" fmla="*/ 0 w 346"/>
              <a:gd name="T10" fmla="*/ 0 h 135"/>
              <a:gd name="T11" fmla="*/ 346 w 346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" h="135">
                <a:moveTo>
                  <a:pt x="0" y="135"/>
                </a:moveTo>
                <a:lnTo>
                  <a:pt x="266" y="0"/>
                </a:lnTo>
                <a:lnTo>
                  <a:pt x="3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12"/>
          <p:cNvSpPr>
            <a:spLocks/>
          </p:cNvSpPr>
          <p:nvPr/>
        </p:nvSpPr>
        <p:spPr bwMode="auto">
          <a:xfrm>
            <a:off x="4348163" y="5527675"/>
            <a:ext cx="885825" cy="63500"/>
          </a:xfrm>
          <a:custGeom>
            <a:avLst/>
            <a:gdLst>
              <a:gd name="T0" fmla="*/ 0 w 558"/>
              <a:gd name="T1" fmla="*/ 2147483647 h 40"/>
              <a:gd name="T2" fmla="*/ 2147483647 w 558"/>
              <a:gd name="T3" fmla="*/ 0 h 40"/>
              <a:gd name="T4" fmla="*/ 2147483647 w 558"/>
              <a:gd name="T5" fmla="*/ 0 h 40"/>
              <a:gd name="T6" fmla="*/ 0 60000 65536"/>
              <a:gd name="T7" fmla="*/ 0 60000 65536"/>
              <a:gd name="T8" fmla="*/ 0 60000 65536"/>
              <a:gd name="T9" fmla="*/ 0 w 558"/>
              <a:gd name="T10" fmla="*/ 0 h 40"/>
              <a:gd name="T11" fmla="*/ 558 w 558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40">
                <a:moveTo>
                  <a:pt x="0" y="40"/>
                </a:moveTo>
                <a:lnTo>
                  <a:pt x="478" y="0"/>
                </a:lnTo>
                <a:lnTo>
                  <a:pt x="55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13"/>
          <p:cNvSpPr>
            <a:spLocks/>
          </p:cNvSpPr>
          <p:nvPr/>
        </p:nvSpPr>
        <p:spPr bwMode="auto">
          <a:xfrm>
            <a:off x="4918075" y="6183313"/>
            <a:ext cx="315913" cy="211137"/>
          </a:xfrm>
          <a:custGeom>
            <a:avLst/>
            <a:gdLst>
              <a:gd name="T0" fmla="*/ 2147483647 w 199"/>
              <a:gd name="T1" fmla="*/ 0 h 133"/>
              <a:gd name="T2" fmla="*/ 2147483647 w 199"/>
              <a:gd name="T3" fmla="*/ 0 h 133"/>
              <a:gd name="T4" fmla="*/ 0 w 199"/>
              <a:gd name="T5" fmla="*/ 2147483647 h 133"/>
              <a:gd name="T6" fmla="*/ 0 60000 65536"/>
              <a:gd name="T7" fmla="*/ 0 60000 65536"/>
              <a:gd name="T8" fmla="*/ 0 60000 65536"/>
              <a:gd name="T9" fmla="*/ 0 w 199"/>
              <a:gd name="T10" fmla="*/ 0 h 133"/>
              <a:gd name="T11" fmla="*/ 199 w 199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" h="133">
                <a:moveTo>
                  <a:pt x="199" y="0"/>
                </a:moveTo>
                <a:lnTo>
                  <a:pt x="119" y="0"/>
                </a:lnTo>
                <a:lnTo>
                  <a:pt x="0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4"/>
          <p:cNvSpPr>
            <a:spLocks/>
          </p:cNvSpPr>
          <p:nvPr/>
        </p:nvSpPr>
        <p:spPr bwMode="auto">
          <a:xfrm>
            <a:off x="4397375" y="5889625"/>
            <a:ext cx="846138" cy="263525"/>
          </a:xfrm>
          <a:custGeom>
            <a:avLst/>
            <a:gdLst>
              <a:gd name="T0" fmla="*/ 2147483647 w 533"/>
              <a:gd name="T1" fmla="*/ 0 h 166"/>
              <a:gd name="T2" fmla="*/ 2147483647 w 533"/>
              <a:gd name="T3" fmla="*/ 0 h 166"/>
              <a:gd name="T4" fmla="*/ 0 w 533"/>
              <a:gd name="T5" fmla="*/ 2147483647 h 166"/>
              <a:gd name="T6" fmla="*/ 0 60000 65536"/>
              <a:gd name="T7" fmla="*/ 0 60000 65536"/>
              <a:gd name="T8" fmla="*/ 0 60000 65536"/>
              <a:gd name="T9" fmla="*/ 0 w 533"/>
              <a:gd name="T10" fmla="*/ 0 h 166"/>
              <a:gd name="T11" fmla="*/ 533 w 533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3" h="166">
                <a:moveTo>
                  <a:pt x="533" y="0"/>
                </a:moveTo>
                <a:lnTo>
                  <a:pt x="142" y="0"/>
                </a:lnTo>
                <a:lnTo>
                  <a:pt x="0" y="1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5"/>
          <p:cNvSpPr>
            <a:spLocks/>
          </p:cNvSpPr>
          <p:nvPr/>
        </p:nvSpPr>
        <p:spPr bwMode="auto">
          <a:xfrm>
            <a:off x="4452938" y="4524375"/>
            <a:ext cx="781050" cy="179388"/>
          </a:xfrm>
          <a:custGeom>
            <a:avLst/>
            <a:gdLst>
              <a:gd name="T0" fmla="*/ 0 w 492"/>
              <a:gd name="T1" fmla="*/ 2147483647 h 113"/>
              <a:gd name="T2" fmla="*/ 2147483647 w 492"/>
              <a:gd name="T3" fmla="*/ 0 h 113"/>
              <a:gd name="T4" fmla="*/ 2147483647 w 492"/>
              <a:gd name="T5" fmla="*/ 0 h 113"/>
              <a:gd name="T6" fmla="*/ 0 60000 65536"/>
              <a:gd name="T7" fmla="*/ 0 60000 65536"/>
              <a:gd name="T8" fmla="*/ 0 60000 65536"/>
              <a:gd name="T9" fmla="*/ 0 w 492"/>
              <a:gd name="T10" fmla="*/ 0 h 113"/>
              <a:gd name="T11" fmla="*/ 492 w 4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13">
                <a:moveTo>
                  <a:pt x="0" y="113"/>
                </a:moveTo>
                <a:lnTo>
                  <a:pt x="412" y="0"/>
                </a:lnTo>
                <a:lnTo>
                  <a:pt x="4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H="1">
            <a:off x="4959350" y="6183313"/>
            <a:ext cx="1476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7"/>
          <p:cNvSpPr>
            <a:spLocks/>
          </p:cNvSpPr>
          <p:nvPr/>
        </p:nvSpPr>
        <p:spPr bwMode="auto">
          <a:xfrm>
            <a:off x="4564063" y="1233488"/>
            <a:ext cx="876300" cy="222250"/>
          </a:xfrm>
          <a:custGeom>
            <a:avLst/>
            <a:gdLst>
              <a:gd name="T0" fmla="*/ 0 w 552"/>
              <a:gd name="T1" fmla="*/ 2147483647 h 140"/>
              <a:gd name="T2" fmla="*/ 2147483647 w 552"/>
              <a:gd name="T3" fmla="*/ 0 h 140"/>
              <a:gd name="T4" fmla="*/ 2147483647 w 552"/>
              <a:gd name="T5" fmla="*/ 0 h 140"/>
              <a:gd name="T6" fmla="*/ 0 60000 65536"/>
              <a:gd name="T7" fmla="*/ 0 60000 65536"/>
              <a:gd name="T8" fmla="*/ 0 60000 65536"/>
              <a:gd name="T9" fmla="*/ 0 w 552"/>
              <a:gd name="T10" fmla="*/ 0 h 140"/>
              <a:gd name="T11" fmla="*/ 552 w 55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40">
                <a:moveTo>
                  <a:pt x="0" y="140"/>
                </a:moveTo>
                <a:lnTo>
                  <a:pt x="261" y="0"/>
                </a:lnTo>
                <a:lnTo>
                  <a:pt x="5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4492625" y="3706813"/>
            <a:ext cx="741363" cy="127000"/>
          </a:xfrm>
          <a:custGeom>
            <a:avLst/>
            <a:gdLst>
              <a:gd name="T0" fmla="*/ 2147483647 w 467"/>
              <a:gd name="T1" fmla="*/ 0 h 80"/>
              <a:gd name="T2" fmla="*/ 2147483647 w 467"/>
              <a:gd name="T3" fmla="*/ 0 h 80"/>
              <a:gd name="T4" fmla="*/ 0 w 467"/>
              <a:gd name="T5" fmla="*/ 2147483647 h 80"/>
              <a:gd name="T6" fmla="*/ 0 60000 65536"/>
              <a:gd name="T7" fmla="*/ 0 60000 65536"/>
              <a:gd name="T8" fmla="*/ 0 60000 65536"/>
              <a:gd name="T9" fmla="*/ 0 w 467"/>
              <a:gd name="T10" fmla="*/ 0 h 80"/>
              <a:gd name="T11" fmla="*/ 467 w 467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" h="80">
                <a:moveTo>
                  <a:pt x="467" y="0"/>
                </a:moveTo>
                <a:lnTo>
                  <a:pt x="387" y="0"/>
                </a:lnTo>
                <a:lnTo>
                  <a:pt x="0" y="8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 flipH="1">
            <a:off x="4086225" y="3706813"/>
            <a:ext cx="1020763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21"/>
          <p:cNvSpPr txBox="1">
            <a:spLocks noChangeArrowheads="1"/>
          </p:cNvSpPr>
          <p:nvPr/>
        </p:nvSpPr>
        <p:spPr bwMode="auto">
          <a:xfrm>
            <a:off x="3940175" y="158750"/>
            <a:ext cx="849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00" b="1"/>
              <a:t>Motor cortex</a:t>
            </a:r>
          </a:p>
          <a:p>
            <a:pPr algn="ctr" eaLnBrk="1" hangingPunct="1"/>
            <a:r>
              <a:rPr lang="en-US" altLang="en-US" sz="700" b="1"/>
              <a:t>(precentral gyrus)</a:t>
            </a:r>
          </a:p>
        </p:txBody>
      </p:sp>
      <p:sp>
        <p:nvSpPr>
          <p:cNvPr id="13329" name="Text Box 122"/>
          <p:cNvSpPr txBox="1">
            <a:spLocks noChangeArrowheads="1"/>
          </p:cNvSpPr>
          <p:nvPr/>
        </p:nvSpPr>
        <p:spPr bwMode="auto">
          <a:xfrm>
            <a:off x="5507038" y="1179513"/>
            <a:ext cx="422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Internal</a:t>
            </a:r>
          </a:p>
          <a:p>
            <a:pPr eaLnBrk="1" hangingPunct="1"/>
            <a:r>
              <a:rPr lang="en-US" altLang="en-US" sz="700" b="1"/>
              <a:t>capsule</a:t>
            </a:r>
          </a:p>
        </p:txBody>
      </p:sp>
      <p:sp>
        <p:nvSpPr>
          <p:cNvPr id="13330" name="Text Box 123"/>
          <p:cNvSpPr txBox="1">
            <a:spLocks noChangeArrowheads="1"/>
          </p:cNvSpPr>
          <p:nvPr/>
        </p:nvSpPr>
        <p:spPr bwMode="auto">
          <a:xfrm>
            <a:off x="3122613" y="2419350"/>
            <a:ext cx="51117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Cerebrum</a:t>
            </a:r>
          </a:p>
        </p:txBody>
      </p:sp>
      <p:sp>
        <p:nvSpPr>
          <p:cNvPr id="13331" name="Text Box 124"/>
          <p:cNvSpPr txBox="1">
            <a:spLocks noChangeArrowheads="1"/>
          </p:cNvSpPr>
          <p:nvPr/>
        </p:nvSpPr>
        <p:spPr bwMode="auto">
          <a:xfrm>
            <a:off x="3122613" y="3295650"/>
            <a:ext cx="463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Midbrain</a:t>
            </a:r>
          </a:p>
        </p:txBody>
      </p:sp>
      <p:sp>
        <p:nvSpPr>
          <p:cNvPr id="13332" name="Text Box 125"/>
          <p:cNvSpPr txBox="1">
            <a:spLocks noChangeArrowheads="1"/>
          </p:cNvSpPr>
          <p:nvPr/>
        </p:nvSpPr>
        <p:spPr bwMode="auto">
          <a:xfrm>
            <a:off x="5303838" y="3330575"/>
            <a:ext cx="481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Cerebral</a:t>
            </a:r>
          </a:p>
          <a:p>
            <a:pPr eaLnBrk="1" hangingPunct="1"/>
            <a:r>
              <a:rPr lang="en-US" altLang="en-US" sz="700" b="1"/>
              <a:t>peduncle</a:t>
            </a:r>
          </a:p>
        </p:txBody>
      </p:sp>
      <p:sp>
        <p:nvSpPr>
          <p:cNvPr id="13333" name="Text Box 126"/>
          <p:cNvSpPr txBox="1">
            <a:spLocks noChangeArrowheads="1"/>
          </p:cNvSpPr>
          <p:nvPr/>
        </p:nvSpPr>
        <p:spPr bwMode="auto">
          <a:xfrm>
            <a:off x="5303838" y="3656013"/>
            <a:ext cx="625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Upper motor</a:t>
            </a:r>
          </a:p>
          <a:p>
            <a:pPr eaLnBrk="1" hangingPunct="1"/>
            <a:r>
              <a:rPr lang="en-US" altLang="en-US" sz="700" b="1"/>
              <a:t>neurons</a:t>
            </a:r>
          </a:p>
        </p:txBody>
      </p:sp>
      <p:sp>
        <p:nvSpPr>
          <p:cNvPr id="13334" name="Text Box 127"/>
          <p:cNvSpPr txBox="1">
            <a:spLocks noChangeArrowheads="1"/>
          </p:cNvSpPr>
          <p:nvPr/>
        </p:nvSpPr>
        <p:spPr bwMode="auto">
          <a:xfrm>
            <a:off x="3122613" y="4387850"/>
            <a:ext cx="4238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Medulla</a:t>
            </a:r>
          </a:p>
        </p:txBody>
      </p:sp>
      <p:sp>
        <p:nvSpPr>
          <p:cNvPr id="13335" name="Text Box 128"/>
          <p:cNvSpPr txBox="1">
            <a:spLocks noChangeArrowheads="1"/>
          </p:cNvSpPr>
          <p:nvPr/>
        </p:nvSpPr>
        <p:spPr bwMode="auto">
          <a:xfrm>
            <a:off x="5303838" y="4476750"/>
            <a:ext cx="50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Medullary</a:t>
            </a:r>
          </a:p>
          <a:p>
            <a:pPr eaLnBrk="1" hangingPunct="1"/>
            <a:r>
              <a:rPr lang="en-US" altLang="en-US" sz="700" b="1"/>
              <a:t>pyramid</a:t>
            </a:r>
          </a:p>
        </p:txBody>
      </p:sp>
      <p:sp>
        <p:nvSpPr>
          <p:cNvPr id="13336" name="Text Box 129"/>
          <p:cNvSpPr txBox="1">
            <a:spLocks noChangeArrowheads="1"/>
          </p:cNvSpPr>
          <p:nvPr/>
        </p:nvSpPr>
        <p:spPr bwMode="auto">
          <a:xfrm>
            <a:off x="5303838" y="4756150"/>
            <a:ext cx="619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Decussation</a:t>
            </a:r>
          </a:p>
          <a:p>
            <a:pPr eaLnBrk="1" hangingPunct="1"/>
            <a:r>
              <a:rPr lang="en-US" altLang="en-US" sz="700" b="1"/>
              <a:t>in medulla</a:t>
            </a:r>
          </a:p>
        </p:txBody>
      </p:sp>
      <p:sp>
        <p:nvSpPr>
          <p:cNvPr id="13337" name="Text Box 130"/>
          <p:cNvSpPr txBox="1">
            <a:spLocks noChangeArrowheads="1"/>
          </p:cNvSpPr>
          <p:nvPr/>
        </p:nvSpPr>
        <p:spPr bwMode="auto">
          <a:xfrm>
            <a:off x="5303838" y="5048250"/>
            <a:ext cx="6461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Lateral</a:t>
            </a:r>
          </a:p>
          <a:p>
            <a:pPr eaLnBrk="1" hangingPunct="1"/>
            <a:r>
              <a:rPr lang="en-US" altLang="en-US" sz="700" b="1"/>
              <a:t>corticospinal</a:t>
            </a:r>
          </a:p>
          <a:p>
            <a:pPr eaLnBrk="1" hangingPunct="1"/>
            <a:r>
              <a:rPr lang="en-US" altLang="en-US" sz="700" b="1"/>
              <a:t>tract</a:t>
            </a:r>
          </a:p>
        </p:txBody>
      </p:sp>
      <p:sp>
        <p:nvSpPr>
          <p:cNvPr id="13338" name="Text Box 131"/>
          <p:cNvSpPr txBox="1">
            <a:spLocks noChangeArrowheads="1"/>
          </p:cNvSpPr>
          <p:nvPr/>
        </p:nvSpPr>
        <p:spPr bwMode="auto">
          <a:xfrm>
            <a:off x="3122613" y="5391150"/>
            <a:ext cx="5762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Spinal cord</a:t>
            </a:r>
          </a:p>
        </p:txBody>
      </p:sp>
      <p:sp>
        <p:nvSpPr>
          <p:cNvPr id="13339" name="Text Box 132"/>
          <p:cNvSpPr txBox="1">
            <a:spLocks noChangeArrowheads="1"/>
          </p:cNvSpPr>
          <p:nvPr/>
        </p:nvSpPr>
        <p:spPr bwMode="auto">
          <a:xfrm>
            <a:off x="5303838" y="5829300"/>
            <a:ext cx="723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Decussation in</a:t>
            </a:r>
          </a:p>
          <a:p>
            <a:pPr eaLnBrk="1" hangingPunct="1"/>
            <a:r>
              <a:rPr lang="en-US" altLang="en-US" sz="700" b="1"/>
              <a:t>spinal cord</a:t>
            </a:r>
          </a:p>
        </p:txBody>
      </p:sp>
      <p:sp>
        <p:nvSpPr>
          <p:cNvPr id="13340" name="Text Box 133"/>
          <p:cNvSpPr txBox="1">
            <a:spLocks noChangeArrowheads="1"/>
          </p:cNvSpPr>
          <p:nvPr/>
        </p:nvSpPr>
        <p:spPr bwMode="auto">
          <a:xfrm>
            <a:off x="3122613" y="6051550"/>
            <a:ext cx="5762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Spinal cord</a:t>
            </a:r>
          </a:p>
        </p:txBody>
      </p:sp>
      <p:sp>
        <p:nvSpPr>
          <p:cNvPr id="13341" name="Text Box 134"/>
          <p:cNvSpPr txBox="1">
            <a:spLocks noChangeArrowheads="1"/>
          </p:cNvSpPr>
          <p:nvPr/>
        </p:nvSpPr>
        <p:spPr bwMode="auto">
          <a:xfrm>
            <a:off x="5303838" y="6140450"/>
            <a:ext cx="63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Lower motor</a:t>
            </a:r>
          </a:p>
          <a:p>
            <a:pPr eaLnBrk="1" hangingPunct="1"/>
            <a:r>
              <a:rPr lang="en-US" altLang="en-US" sz="700" b="1"/>
              <a:t>neurons</a:t>
            </a:r>
          </a:p>
        </p:txBody>
      </p:sp>
      <p:sp>
        <p:nvSpPr>
          <p:cNvPr id="13342" name="Text Box 135"/>
          <p:cNvSpPr txBox="1">
            <a:spLocks noChangeArrowheads="1"/>
          </p:cNvSpPr>
          <p:nvPr/>
        </p:nvSpPr>
        <p:spPr bwMode="auto">
          <a:xfrm>
            <a:off x="4887913" y="6635750"/>
            <a:ext cx="933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To skeletal muscles</a:t>
            </a:r>
          </a:p>
        </p:txBody>
      </p:sp>
      <p:sp>
        <p:nvSpPr>
          <p:cNvPr id="13343" name="AutoShape 45"/>
          <p:cNvSpPr>
            <a:spLocks noChangeAspect="1" noChangeArrowheads="1" noTextEdit="1"/>
          </p:cNvSpPr>
          <p:nvPr/>
        </p:nvSpPr>
        <p:spPr bwMode="auto">
          <a:xfrm>
            <a:off x="3814763" y="2276475"/>
            <a:ext cx="15113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47"/>
          <p:cNvSpPr>
            <a:spLocks noChangeShapeType="1"/>
          </p:cNvSpPr>
          <p:nvPr/>
        </p:nvSpPr>
        <p:spPr bwMode="auto">
          <a:xfrm>
            <a:off x="4260850" y="2276475"/>
            <a:ext cx="0" cy="2762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48"/>
          <p:cNvSpPr>
            <a:spLocks noChangeShapeType="1"/>
          </p:cNvSpPr>
          <p:nvPr/>
        </p:nvSpPr>
        <p:spPr bwMode="auto">
          <a:xfrm>
            <a:off x="3867150" y="3913188"/>
            <a:ext cx="0" cy="2762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49"/>
          <p:cNvSpPr>
            <a:spLocks noChangeShapeType="1"/>
          </p:cNvSpPr>
          <p:nvPr/>
        </p:nvSpPr>
        <p:spPr bwMode="auto">
          <a:xfrm>
            <a:off x="5097463" y="6283325"/>
            <a:ext cx="200025" cy="1920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50"/>
          <p:cNvSpPr>
            <a:spLocks noChangeShapeType="1"/>
          </p:cNvSpPr>
          <p:nvPr/>
        </p:nvSpPr>
        <p:spPr bwMode="auto">
          <a:xfrm>
            <a:off x="4260850" y="2276475"/>
            <a:ext cx="0" cy="276225"/>
          </a:xfrm>
          <a:prstGeom prst="line">
            <a:avLst/>
          </a:prstGeom>
          <a:noFill/>
          <a:ln w="25400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51"/>
          <p:cNvSpPr>
            <a:spLocks/>
          </p:cNvSpPr>
          <p:nvPr/>
        </p:nvSpPr>
        <p:spPr bwMode="auto">
          <a:xfrm>
            <a:off x="4211638" y="2468563"/>
            <a:ext cx="103187" cy="123825"/>
          </a:xfrm>
          <a:custGeom>
            <a:avLst/>
            <a:gdLst>
              <a:gd name="T0" fmla="*/ 2147483647 w 65"/>
              <a:gd name="T1" fmla="*/ 2147483647 h 78"/>
              <a:gd name="T2" fmla="*/ 0 w 65"/>
              <a:gd name="T3" fmla="*/ 0 h 78"/>
              <a:gd name="T4" fmla="*/ 2147483647 w 65"/>
              <a:gd name="T5" fmla="*/ 2147483647 h 78"/>
              <a:gd name="T6" fmla="*/ 2147483647 w 65"/>
              <a:gd name="T7" fmla="*/ 0 h 78"/>
              <a:gd name="T8" fmla="*/ 2147483647 w 65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8"/>
              <a:gd name="T17" fmla="*/ 65 w 6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8">
                <a:moveTo>
                  <a:pt x="31" y="78"/>
                </a:moveTo>
                <a:lnTo>
                  <a:pt x="0" y="0"/>
                </a:lnTo>
                <a:lnTo>
                  <a:pt x="31" y="18"/>
                </a:lnTo>
                <a:lnTo>
                  <a:pt x="65" y="0"/>
                </a:lnTo>
                <a:lnTo>
                  <a:pt x="31" y="78"/>
                </a:lnTo>
                <a:close/>
              </a:path>
            </a:pathLst>
          </a:custGeom>
          <a:solidFill>
            <a:srgbClr val="00A651"/>
          </a:solidFill>
          <a:ln w="3175">
            <a:solidFill>
              <a:srgbClr val="00A65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52"/>
          <p:cNvSpPr>
            <a:spLocks noChangeShapeType="1"/>
          </p:cNvSpPr>
          <p:nvPr/>
        </p:nvSpPr>
        <p:spPr bwMode="auto">
          <a:xfrm>
            <a:off x="3867150" y="3911600"/>
            <a:ext cx="0" cy="276225"/>
          </a:xfrm>
          <a:prstGeom prst="line">
            <a:avLst/>
          </a:prstGeom>
          <a:noFill/>
          <a:ln w="25400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53"/>
          <p:cNvSpPr>
            <a:spLocks/>
          </p:cNvSpPr>
          <p:nvPr/>
        </p:nvSpPr>
        <p:spPr bwMode="auto">
          <a:xfrm>
            <a:off x="3817938" y="4100513"/>
            <a:ext cx="100012" cy="127000"/>
          </a:xfrm>
          <a:custGeom>
            <a:avLst/>
            <a:gdLst>
              <a:gd name="T0" fmla="*/ 2147483647 w 63"/>
              <a:gd name="T1" fmla="*/ 2147483647 h 80"/>
              <a:gd name="T2" fmla="*/ 0 w 63"/>
              <a:gd name="T3" fmla="*/ 0 h 80"/>
              <a:gd name="T4" fmla="*/ 2147483647 w 63"/>
              <a:gd name="T5" fmla="*/ 2147483647 h 80"/>
              <a:gd name="T6" fmla="*/ 2147483647 w 63"/>
              <a:gd name="T7" fmla="*/ 2147483647 h 80"/>
              <a:gd name="T8" fmla="*/ 2147483647 w 63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80"/>
              <a:gd name="T17" fmla="*/ 63 w 63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80">
                <a:moveTo>
                  <a:pt x="31" y="80"/>
                </a:moveTo>
                <a:lnTo>
                  <a:pt x="0" y="0"/>
                </a:lnTo>
                <a:lnTo>
                  <a:pt x="31" y="20"/>
                </a:lnTo>
                <a:lnTo>
                  <a:pt x="63" y="2"/>
                </a:lnTo>
                <a:lnTo>
                  <a:pt x="31" y="80"/>
                </a:lnTo>
                <a:close/>
              </a:path>
            </a:pathLst>
          </a:custGeom>
          <a:solidFill>
            <a:srgbClr val="00A651"/>
          </a:solidFill>
          <a:ln w="3175">
            <a:solidFill>
              <a:srgbClr val="00A65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54"/>
          <p:cNvSpPr>
            <a:spLocks noChangeShapeType="1"/>
          </p:cNvSpPr>
          <p:nvPr/>
        </p:nvSpPr>
        <p:spPr bwMode="auto">
          <a:xfrm>
            <a:off x="5097463" y="6283325"/>
            <a:ext cx="200025" cy="192088"/>
          </a:xfrm>
          <a:prstGeom prst="line">
            <a:avLst/>
          </a:prstGeom>
          <a:noFill/>
          <a:ln w="25400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55"/>
          <p:cNvSpPr>
            <a:spLocks/>
          </p:cNvSpPr>
          <p:nvPr/>
        </p:nvSpPr>
        <p:spPr bwMode="auto">
          <a:xfrm>
            <a:off x="5200650" y="6380163"/>
            <a:ext cx="122238" cy="12065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0 h 76"/>
              <a:gd name="T4" fmla="*/ 2147483647 w 77"/>
              <a:gd name="T5" fmla="*/ 2147483647 h 76"/>
              <a:gd name="T6" fmla="*/ 0 w 77"/>
              <a:gd name="T7" fmla="*/ 2147483647 h 76"/>
              <a:gd name="T8" fmla="*/ 2147483647 w 77"/>
              <a:gd name="T9" fmla="*/ 2147483647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6"/>
              <a:gd name="T17" fmla="*/ 77 w 77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6">
                <a:moveTo>
                  <a:pt x="77" y="76"/>
                </a:moveTo>
                <a:lnTo>
                  <a:pt x="44" y="0"/>
                </a:lnTo>
                <a:lnTo>
                  <a:pt x="34" y="35"/>
                </a:lnTo>
                <a:lnTo>
                  <a:pt x="0" y="45"/>
                </a:lnTo>
                <a:lnTo>
                  <a:pt x="77" y="76"/>
                </a:lnTo>
                <a:close/>
              </a:path>
            </a:pathLst>
          </a:custGeom>
          <a:solidFill>
            <a:srgbClr val="00A651"/>
          </a:solidFill>
          <a:ln w="3175">
            <a:solidFill>
              <a:srgbClr val="00A65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Text Box 53"/>
          <p:cNvSpPr txBox="1">
            <a:spLocks noChangeArrowheads="1"/>
          </p:cNvSpPr>
          <p:nvPr/>
        </p:nvSpPr>
        <p:spPr bwMode="auto">
          <a:xfrm>
            <a:off x="5303838" y="5480050"/>
            <a:ext cx="6461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1"/>
              <a:t>Anterior</a:t>
            </a:r>
          </a:p>
          <a:p>
            <a:pPr eaLnBrk="1" hangingPunct="1"/>
            <a:r>
              <a:rPr lang="en-US" altLang="en-US" sz="700" b="1"/>
              <a:t>corticospinal</a:t>
            </a:r>
          </a:p>
          <a:p>
            <a:pPr eaLnBrk="1" hangingPunct="1"/>
            <a:r>
              <a:rPr lang="en-US" altLang="en-US" sz="700" b="1"/>
              <a:t>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al03717_13_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9250"/>
            <a:ext cx="83200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13.8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01675" y="565150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39775" y="6086475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b: ©Dr. Kessel &amp; Dr. Kardon/Tissues and Organs/Visuals Unlimited, Inc</a:t>
            </a: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 flipH="1">
            <a:off x="6502400" y="5221288"/>
            <a:ext cx="93663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2889250" y="4679950"/>
            <a:ext cx="9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>
            <a:off x="7697788" y="1738313"/>
            <a:ext cx="6159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28"/>
          <p:cNvSpPr>
            <a:spLocks noChangeShapeType="1"/>
          </p:cNvSpPr>
          <p:nvPr/>
        </p:nvSpPr>
        <p:spPr bwMode="auto">
          <a:xfrm>
            <a:off x="6467475" y="2874963"/>
            <a:ext cx="184626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30"/>
          <p:cNvSpPr>
            <a:spLocks/>
          </p:cNvSpPr>
          <p:nvPr/>
        </p:nvSpPr>
        <p:spPr bwMode="auto">
          <a:xfrm>
            <a:off x="5807075" y="1085850"/>
            <a:ext cx="766763" cy="447675"/>
          </a:xfrm>
          <a:custGeom>
            <a:avLst/>
            <a:gdLst>
              <a:gd name="T0" fmla="*/ 0 w 526"/>
              <a:gd name="T1" fmla="*/ 2147483647 h 308"/>
              <a:gd name="T2" fmla="*/ 2147483647 w 526"/>
              <a:gd name="T3" fmla="*/ 0 h 308"/>
              <a:gd name="T4" fmla="*/ 2147483647 w 526"/>
              <a:gd name="T5" fmla="*/ 0 h 308"/>
              <a:gd name="T6" fmla="*/ 0 60000 65536"/>
              <a:gd name="T7" fmla="*/ 0 60000 65536"/>
              <a:gd name="T8" fmla="*/ 0 60000 65536"/>
              <a:gd name="T9" fmla="*/ 0 w 526"/>
              <a:gd name="T10" fmla="*/ 0 h 308"/>
              <a:gd name="T11" fmla="*/ 526 w 526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308">
                <a:moveTo>
                  <a:pt x="0" y="308"/>
                </a:moveTo>
                <a:lnTo>
                  <a:pt x="394" y="0"/>
                </a:lnTo>
                <a:lnTo>
                  <a:pt x="526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31"/>
          <p:cNvSpPr>
            <a:spLocks/>
          </p:cNvSpPr>
          <p:nvPr/>
        </p:nvSpPr>
        <p:spPr bwMode="auto">
          <a:xfrm>
            <a:off x="5832475" y="1225550"/>
            <a:ext cx="950913" cy="822325"/>
          </a:xfrm>
          <a:custGeom>
            <a:avLst/>
            <a:gdLst>
              <a:gd name="T0" fmla="*/ 0 w 652"/>
              <a:gd name="T1" fmla="*/ 2147483647 h 564"/>
              <a:gd name="T2" fmla="*/ 2147483647 w 652"/>
              <a:gd name="T3" fmla="*/ 0 h 564"/>
              <a:gd name="T4" fmla="*/ 2147483647 w 652"/>
              <a:gd name="T5" fmla="*/ 0 h 564"/>
              <a:gd name="T6" fmla="*/ 0 60000 65536"/>
              <a:gd name="T7" fmla="*/ 0 60000 65536"/>
              <a:gd name="T8" fmla="*/ 0 60000 65536"/>
              <a:gd name="T9" fmla="*/ 0 w 652"/>
              <a:gd name="T10" fmla="*/ 0 h 564"/>
              <a:gd name="T11" fmla="*/ 652 w 652"/>
              <a:gd name="T12" fmla="*/ 564 h 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564">
                <a:moveTo>
                  <a:pt x="0" y="564"/>
                </a:moveTo>
                <a:lnTo>
                  <a:pt x="582" y="0"/>
                </a:lnTo>
                <a:lnTo>
                  <a:pt x="65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Freeform 32"/>
          <p:cNvSpPr>
            <a:spLocks/>
          </p:cNvSpPr>
          <p:nvPr/>
        </p:nvSpPr>
        <p:spPr bwMode="auto">
          <a:xfrm>
            <a:off x="7097713" y="2017713"/>
            <a:ext cx="90487" cy="606425"/>
          </a:xfrm>
          <a:custGeom>
            <a:avLst/>
            <a:gdLst>
              <a:gd name="T0" fmla="*/ 0 w 62"/>
              <a:gd name="T1" fmla="*/ 2147483647 h 416"/>
              <a:gd name="T2" fmla="*/ 2147483647 w 62"/>
              <a:gd name="T3" fmla="*/ 2147483647 h 416"/>
              <a:gd name="T4" fmla="*/ 2147483647 w 62"/>
              <a:gd name="T5" fmla="*/ 0 h 416"/>
              <a:gd name="T6" fmla="*/ 0 w 62"/>
              <a:gd name="T7" fmla="*/ 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16"/>
              <a:gd name="T14" fmla="*/ 62 w 62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16">
                <a:moveTo>
                  <a:pt x="0" y="416"/>
                </a:moveTo>
                <a:lnTo>
                  <a:pt x="62" y="41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33"/>
          <p:cNvSpPr>
            <a:spLocks noChangeShapeType="1"/>
          </p:cNvSpPr>
          <p:nvPr/>
        </p:nvSpPr>
        <p:spPr bwMode="auto">
          <a:xfrm>
            <a:off x="7188200" y="2317750"/>
            <a:ext cx="11255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38"/>
          <p:cNvSpPr>
            <a:spLocks noChangeShapeType="1"/>
          </p:cNvSpPr>
          <p:nvPr/>
        </p:nvSpPr>
        <p:spPr bwMode="auto">
          <a:xfrm flipV="1">
            <a:off x="6800850" y="2878138"/>
            <a:ext cx="582613" cy="2333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45"/>
          <p:cNvSpPr txBox="1">
            <a:spLocks noChangeArrowheads="1"/>
          </p:cNvSpPr>
          <p:nvPr/>
        </p:nvSpPr>
        <p:spPr bwMode="auto">
          <a:xfrm>
            <a:off x="1584325" y="1328738"/>
            <a:ext cx="600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Rootlets</a:t>
            </a:r>
          </a:p>
        </p:txBody>
      </p:sp>
      <p:sp>
        <p:nvSpPr>
          <p:cNvPr id="15376" name="Text Box 146"/>
          <p:cNvSpPr txBox="1">
            <a:spLocks noChangeArrowheads="1"/>
          </p:cNvSpPr>
          <p:nvPr/>
        </p:nvSpPr>
        <p:spPr bwMode="auto">
          <a:xfrm>
            <a:off x="1093788" y="1520825"/>
            <a:ext cx="930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root</a:t>
            </a:r>
          </a:p>
        </p:txBody>
      </p:sp>
      <p:sp>
        <p:nvSpPr>
          <p:cNvPr id="15377" name="Text Box 147"/>
          <p:cNvSpPr txBox="1">
            <a:spLocks noChangeArrowheads="1"/>
          </p:cNvSpPr>
          <p:nvPr/>
        </p:nvSpPr>
        <p:spPr bwMode="auto">
          <a:xfrm>
            <a:off x="836613" y="169545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root</a:t>
            </a:r>
          </a:p>
          <a:p>
            <a:pPr eaLnBrk="1" hangingPunct="1"/>
            <a:r>
              <a:rPr lang="en-US" altLang="en-US" sz="1000" b="1"/>
              <a:t>ganglion</a:t>
            </a:r>
          </a:p>
        </p:txBody>
      </p:sp>
      <p:sp>
        <p:nvSpPr>
          <p:cNvPr id="15378" name="Text Box 148"/>
          <p:cNvSpPr txBox="1">
            <a:spLocks noChangeArrowheads="1"/>
          </p:cNvSpPr>
          <p:nvPr/>
        </p:nvSpPr>
        <p:spPr bwMode="auto">
          <a:xfrm>
            <a:off x="752475" y="2049463"/>
            <a:ext cx="58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</a:t>
            </a:r>
          </a:p>
          <a:p>
            <a:pPr eaLnBrk="1" hangingPunct="1"/>
            <a:r>
              <a:rPr lang="en-US" altLang="en-US" sz="1000" b="1"/>
              <a:t>root</a:t>
            </a:r>
          </a:p>
        </p:txBody>
      </p:sp>
      <p:sp>
        <p:nvSpPr>
          <p:cNvPr id="15379" name="Text Box 149"/>
          <p:cNvSpPr txBox="1">
            <a:spLocks noChangeArrowheads="1"/>
          </p:cNvSpPr>
          <p:nvPr/>
        </p:nvSpPr>
        <p:spPr bwMode="auto">
          <a:xfrm>
            <a:off x="658813" y="2400300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Spinal</a:t>
            </a:r>
          </a:p>
          <a:p>
            <a:pPr eaLnBrk="1" hangingPunct="1"/>
            <a:r>
              <a:rPr lang="en-US" altLang="en-US" sz="1000" b="1"/>
              <a:t>nerve</a:t>
            </a:r>
          </a:p>
        </p:txBody>
      </p:sp>
      <p:sp>
        <p:nvSpPr>
          <p:cNvPr id="15380" name="Text Box 150"/>
          <p:cNvSpPr txBox="1">
            <a:spLocks noChangeArrowheads="1"/>
          </p:cNvSpPr>
          <p:nvPr/>
        </p:nvSpPr>
        <p:spPr bwMode="auto">
          <a:xfrm>
            <a:off x="2365375" y="3949700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Blood</a:t>
            </a:r>
          </a:p>
          <a:p>
            <a:pPr eaLnBrk="1" hangingPunct="1"/>
            <a:r>
              <a:rPr lang="en-US" altLang="en-US" sz="1000" b="1"/>
              <a:t>vessels</a:t>
            </a:r>
          </a:p>
        </p:txBody>
      </p:sp>
      <p:sp>
        <p:nvSpPr>
          <p:cNvPr id="15381" name="Text Box 151"/>
          <p:cNvSpPr txBox="1">
            <a:spLocks noChangeArrowheads="1"/>
          </p:cNvSpPr>
          <p:nvPr/>
        </p:nvSpPr>
        <p:spPr bwMode="auto">
          <a:xfrm>
            <a:off x="2374900" y="4584700"/>
            <a:ext cx="588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Fascicle</a:t>
            </a:r>
          </a:p>
        </p:txBody>
      </p:sp>
      <p:sp>
        <p:nvSpPr>
          <p:cNvPr id="15382" name="Text Box 152"/>
          <p:cNvSpPr txBox="1">
            <a:spLocks noChangeArrowheads="1"/>
          </p:cNvSpPr>
          <p:nvPr/>
        </p:nvSpPr>
        <p:spPr bwMode="auto">
          <a:xfrm>
            <a:off x="2979738" y="5507038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(a)</a:t>
            </a:r>
          </a:p>
        </p:txBody>
      </p:sp>
      <p:sp>
        <p:nvSpPr>
          <p:cNvPr id="15383" name="Text Box 153"/>
          <p:cNvSpPr txBox="1">
            <a:spLocks noChangeArrowheads="1"/>
          </p:cNvSpPr>
          <p:nvPr/>
        </p:nvSpPr>
        <p:spPr bwMode="auto">
          <a:xfrm>
            <a:off x="6100763" y="4071938"/>
            <a:ext cx="2555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(b)</a:t>
            </a:r>
          </a:p>
        </p:txBody>
      </p:sp>
      <p:sp>
        <p:nvSpPr>
          <p:cNvPr id="15384" name="Text Box 154"/>
          <p:cNvSpPr txBox="1">
            <a:spLocks noChangeArrowheads="1"/>
          </p:cNvSpPr>
          <p:nvPr/>
        </p:nvSpPr>
        <p:spPr bwMode="auto">
          <a:xfrm>
            <a:off x="6424613" y="849313"/>
            <a:ext cx="788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Epineurium</a:t>
            </a:r>
          </a:p>
        </p:txBody>
      </p:sp>
      <p:sp>
        <p:nvSpPr>
          <p:cNvPr id="15385" name="Text Box 155"/>
          <p:cNvSpPr txBox="1">
            <a:spLocks noChangeArrowheads="1"/>
          </p:cNvSpPr>
          <p:nvPr/>
        </p:nvSpPr>
        <p:spPr bwMode="auto">
          <a:xfrm>
            <a:off x="6624638" y="1008063"/>
            <a:ext cx="8302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Perineurium</a:t>
            </a:r>
          </a:p>
        </p:txBody>
      </p:sp>
      <p:sp>
        <p:nvSpPr>
          <p:cNvPr id="15386" name="Text Box 156"/>
          <p:cNvSpPr txBox="1">
            <a:spLocks noChangeArrowheads="1"/>
          </p:cNvSpPr>
          <p:nvPr/>
        </p:nvSpPr>
        <p:spPr bwMode="auto">
          <a:xfrm>
            <a:off x="6843713" y="1147763"/>
            <a:ext cx="9096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Endoneurium</a:t>
            </a:r>
          </a:p>
        </p:txBody>
      </p:sp>
      <p:sp>
        <p:nvSpPr>
          <p:cNvPr id="15387" name="Text Box 157"/>
          <p:cNvSpPr txBox="1">
            <a:spLocks noChangeArrowheads="1"/>
          </p:cNvSpPr>
          <p:nvPr/>
        </p:nvSpPr>
        <p:spPr bwMode="auto">
          <a:xfrm>
            <a:off x="8353425" y="1657350"/>
            <a:ext cx="442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Nerve</a:t>
            </a:r>
          </a:p>
          <a:p>
            <a:pPr eaLnBrk="1" hangingPunct="1"/>
            <a:r>
              <a:rPr lang="en-US" altLang="en-US" sz="1000" b="1"/>
              <a:t>fiber</a:t>
            </a:r>
          </a:p>
        </p:txBody>
      </p:sp>
      <p:sp>
        <p:nvSpPr>
          <p:cNvPr id="15388" name="Text Box 158"/>
          <p:cNvSpPr txBox="1">
            <a:spLocks noChangeArrowheads="1"/>
          </p:cNvSpPr>
          <p:nvPr/>
        </p:nvSpPr>
        <p:spPr bwMode="auto">
          <a:xfrm>
            <a:off x="8351838" y="2241550"/>
            <a:ext cx="588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Fascicle</a:t>
            </a:r>
          </a:p>
        </p:txBody>
      </p:sp>
      <p:sp>
        <p:nvSpPr>
          <p:cNvPr id="15389" name="Text Box 159"/>
          <p:cNvSpPr txBox="1">
            <a:spLocks noChangeArrowheads="1"/>
          </p:cNvSpPr>
          <p:nvPr/>
        </p:nvSpPr>
        <p:spPr bwMode="auto">
          <a:xfrm>
            <a:off x="8353425" y="2800350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Blood</a:t>
            </a:r>
          </a:p>
          <a:p>
            <a:pPr eaLnBrk="1" hangingPunct="1"/>
            <a:r>
              <a:rPr lang="en-US" altLang="en-US" sz="1000" b="1"/>
              <a:t>vessels</a:t>
            </a:r>
          </a:p>
        </p:txBody>
      </p:sp>
      <p:sp>
        <p:nvSpPr>
          <p:cNvPr id="15390" name="Text Box 160"/>
          <p:cNvSpPr txBox="1">
            <a:spLocks noChangeArrowheads="1"/>
          </p:cNvSpPr>
          <p:nvPr/>
        </p:nvSpPr>
        <p:spPr bwMode="auto">
          <a:xfrm>
            <a:off x="5905500" y="4654550"/>
            <a:ext cx="788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Epineurium</a:t>
            </a:r>
          </a:p>
        </p:txBody>
      </p:sp>
      <p:sp>
        <p:nvSpPr>
          <p:cNvPr id="15391" name="Text Box 161"/>
          <p:cNvSpPr txBox="1">
            <a:spLocks noChangeArrowheads="1"/>
          </p:cNvSpPr>
          <p:nvPr/>
        </p:nvSpPr>
        <p:spPr bwMode="auto">
          <a:xfrm>
            <a:off x="6376988" y="4887913"/>
            <a:ext cx="831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Perineurium</a:t>
            </a:r>
          </a:p>
        </p:txBody>
      </p:sp>
      <p:sp>
        <p:nvSpPr>
          <p:cNvPr id="15392" name="Text Box 162"/>
          <p:cNvSpPr txBox="1">
            <a:spLocks noChangeArrowheads="1"/>
          </p:cNvSpPr>
          <p:nvPr/>
        </p:nvSpPr>
        <p:spPr bwMode="auto">
          <a:xfrm>
            <a:off x="6727825" y="5140325"/>
            <a:ext cx="1673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Unmyelinated nerve fibers</a:t>
            </a:r>
          </a:p>
        </p:txBody>
      </p:sp>
      <p:sp>
        <p:nvSpPr>
          <p:cNvPr id="15393" name="Text Box 163"/>
          <p:cNvSpPr txBox="1">
            <a:spLocks noChangeArrowheads="1"/>
          </p:cNvSpPr>
          <p:nvPr/>
        </p:nvSpPr>
        <p:spPr bwMode="auto">
          <a:xfrm>
            <a:off x="7008813" y="5391150"/>
            <a:ext cx="14970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Myelinated nerve fibers</a:t>
            </a:r>
          </a:p>
        </p:txBody>
      </p:sp>
      <p:sp>
        <p:nvSpPr>
          <p:cNvPr id="15394" name="Text Box 164"/>
          <p:cNvSpPr txBox="1">
            <a:spLocks noChangeArrowheads="1"/>
          </p:cNvSpPr>
          <p:nvPr/>
        </p:nvSpPr>
        <p:spPr bwMode="auto">
          <a:xfrm>
            <a:off x="7105650" y="5564188"/>
            <a:ext cx="909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Endoneurium</a:t>
            </a:r>
          </a:p>
        </p:txBody>
      </p:sp>
      <p:sp>
        <p:nvSpPr>
          <p:cNvPr id="15395" name="Text Box 165"/>
          <p:cNvSpPr txBox="1">
            <a:spLocks noChangeArrowheads="1"/>
          </p:cNvSpPr>
          <p:nvPr/>
        </p:nvSpPr>
        <p:spPr bwMode="auto">
          <a:xfrm>
            <a:off x="7053263" y="5751513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Myelin</a:t>
            </a:r>
          </a:p>
        </p:txBody>
      </p:sp>
      <p:sp>
        <p:nvSpPr>
          <p:cNvPr id="15396" name="Freeform 35"/>
          <p:cNvSpPr>
            <a:spLocks/>
          </p:cNvSpPr>
          <p:nvPr/>
        </p:nvSpPr>
        <p:spPr bwMode="auto">
          <a:xfrm>
            <a:off x="5491163" y="947738"/>
            <a:ext cx="877887" cy="422275"/>
          </a:xfrm>
          <a:custGeom>
            <a:avLst/>
            <a:gdLst>
              <a:gd name="T0" fmla="*/ 0 w 602"/>
              <a:gd name="T1" fmla="*/ 2147483647 h 290"/>
              <a:gd name="T2" fmla="*/ 2147483647 w 602"/>
              <a:gd name="T3" fmla="*/ 0 h 290"/>
              <a:gd name="T4" fmla="*/ 2147483647 w 602"/>
              <a:gd name="T5" fmla="*/ 0 h 290"/>
              <a:gd name="T6" fmla="*/ 0 60000 65536"/>
              <a:gd name="T7" fmla="*/ 0 60000 65536"/>
              <a:gd name="T8" fmla="*/ 0 60000 65536"/>
              <a:gd name="T9" fmla="*/ 0 w 602"/>
              <a:gd name="T10" fmla="*/ 0 h 290"/>
              <a:gd name="T11" fmla="*/ 602 w 602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290">
                <a:moveTo>
                  <a:pt x="0" y="290"/>
                </a:moveTo>
                <a:lnTo>
                  <a:pt x="374" y="0"/>
                </a:lnTo>
                <a:lnTo>
                  <a:pt x="60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8"/>
          <p:cNvSpPr>
            <a:spLocks noChangeShapeType="1"/>
          </p:cNvSpPr>
          <p:nvPr/>
        </p:nvSpPr>
        <p:spPr bwMode="auto">
          <a:xfrm flipH="1">
            <a:off x="6761163" y="5635625"/>
            <a:ext cx="303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9"/>
          <p:cNvSpPr>
            <a:spLocks noChangeShapeType="1"/>
          </p:cNvSpPr>
          <p:nvPr/>
        </p:nvSpPr>
        <p:spPr bwMode="auto">
          <a:xfrm flipH="1">
            <a:off x="5430838" y="4964113"/>
            <a:ext cx="919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Freeform 10"/>
          <p:cNvSpPr>
            <a:spLocks/>
          </p:cNvSpPr>
          <p:nvPr/>
        </p:nvSpPr>
        <p:spPr bwMode="auto">
          <a:xfrm>
            <a:off x="6662738" y="5713413"/>
            <a:ext cx="358775" cy="122237"/>
          </a:xfrm>
          <a:custGeom>
            <a:avLst/>
            <a:gdLst>
              <a:gd name="T0" fmla="*/ 2147483647 w 246"/>
              <a:gd name="T1" fmla="*/ 2147483647 h 84"/>
              <a:gd name="T2" fmla="*/ 2147483647 w 246"/>
              <a:gd name="T3" fmla="*/ 2147483647 h 84"/>
              <a:gd name="T4" fmla="*/ 0 w 246"/>
              <a:gd name="T5" fmla="*/ 0 h 84"/>
              <a:gd name="T6" fmla="*/ 0 60000 65536"/>
              <a:gd name="T7" fmla="*/ 0 60000 65536"/>
              <a:gd name="T8" fmla="*/ 0 60000 65536"/>
              <a:gd name="T9" fmla="*/ 0 w 246"/>
              <a:gd name="T10" fmla="*/ 0 h 84"/>
              <a:gd name="T11" fmla="*/ 246 w 246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84">
                <a:moveTo>
                  <a:pt x="246" y="84"/>
                </a:moveTo>
                <a:lnTo>
                  <a:pt x="168" y="8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Freeform 11"/>
          <p:cNvSpPr>
            <a:spLocks/>
          </p:cNvSpPr>
          <p:nvPr/>
        </p:nvSpPr>
        <p:spPr bwMode="auto">
          <a:xfrm>
            <a:off x="1290638" y="2028825"/>
            <a:ext cx="846137" cy="101600"/>
          </a:xfrm>
          <a:custGeom>
            <a:avLst/>
            <a:gdLst>
              <a:gd name="T0" fmla="*/ 0 w 580"/>
              <a:gd name="T1" fmla="*/ 2147483647 h 70"/>
              <a:gd name="T2" fmla="*/ 2147483647 w 580"/>
              <a:gd name="T3" fmla="*/ 2147483647 h 70"/>
              <a:gd name="T4" fmla="*/ 2147483647 w 580"/>
              <a:gd name="T5" fmla="*/ 0 h 70"/>
              <a:gd name="T6" fmla="*/ 0 60000 65536"/>
              <a:gd name="T7" fmla="*/ 0 60000 65536"/>
              <a:gd name="T8" fmla="*/ 0 60000 65536"/>
              <a:gd name="T9" fmla="*/ 0 w 580"/>
              <a:gd name="T10" fmla="*/ 0 h 70"/>
              <a:gd name="T11" fmla="*/ 580 w 58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70">
                <a:moveTo>
                  <a:pt x="0" y="70"/>
                </a:moveTo>
                <a:lnTo>
                  <a:pt x="122" y="70"/>
                </a:lnTo>
                <a:lnTo>
                  <a:pt x="5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Freeform 12"/>
          <p:cNvSpPr>
            <a:spLocks/>
          </p:cNvSpPr>
          <p:nvPr/>
        </p:nvSpPr>
        <p:spPr bwMode="auto">
          <a:xfrm>
            <a:off x="1958975" y="1608138"/>
            <a:ext cx="373063" cy="87312"/>
          </a:xfrm>
          <a:custGeom>
            <a:avLst/>
            <a:gdLst>
              <a:gd name="T0" fmla="*/ 2147483647 w 256"/>
              <a:gd name="T1" fmla="*/ 2147483647 h 60"/>
              <a:gd name="T2" fmla="*/ 2147483647 w 256"/>
              <a:gd name="T3" fmla="*/ 0 h 60"/>
              <a:gd name="T4" fmla="*/ 0 w 256"/>
              <a:gd name="T5" fmla="*/ 0 h 60"/>
              <a:gd name="T6" fmla="*/ 0 60000 65536"/>
              <a:gd name="T7" fmla="*/ 0 60000 65536"/>
              <a:gd name="T8" fmla="*/ 0 60000 65536"/>
              <a:gd name="T9" fmla="*/ 0 w 256"/>
              <a:gd name="T10" fmla="*/ 0 h 60"/>
              <a:gd name="T11" fmla="*/ 256 w 25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60">
                <a:moveTo>
                  <a:pt x="256" y="60"/>
                </a:move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13"/>
          <p:cNvSpPr>
            <a:spLocks noChangeShapeType="1"/>
          </p:cNvSpPr>
          <p:nvPr/>
        </p:nvSpPr>
        <p:spPr bwMode="auto">
          <a:xfrm flipH="1">
            <a:off x="1731963" y="1792288"/>
            <a:ext cx="327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Freeform 15"/>
          <p:cNvSpPr>
            <a:spLocks/>
          </p:cNvSpPr>
          <p:nvPr/>
        </p:nvSpPr>
        <p:spPr bwMode="auto">
          <a:xfrm>
            <a:off x="6230938" y="5218113"/>
            <a:ext cx="458787" cy="63500"/>
          </a:xfrm>
          <a:custGeom>
            <a:avLst/>
            <a:gdLst>
              <a:gd name="T0" fmla="*/ 2147483647 w 314"/>
              <a:gd name="T1" fmla="*/ 0 h 44"/>
              <a:gd name="T2" fmla="*/ 2147483647 w 314"/>
              <a:gd name="T3" fmla="*/ 0 h 44"/>
              <a:gd name="T4" fmla="*/ 0 w 314"/>
              <a:gd name="T5" fmla="*/ 2147483647 h 44"/>
              <a:gd name="T6" fmla="*/ 0 60000 65536"/>
              <a:gd name="T7" fmla="*/ 0 60000 65536"/>
              <a:gd name="T8" fmla="*/ 0 60000 65536"/>
              <a:gd name="T9" fmla="*/ 0 w 314"/>
              <a:gd name="T10" fmla="*/ 0 h 44"/>
              <a:gd name="T11" fmla="*/ 314 w 314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44">
                <a:moveTo>
                  <a:pt x="314" y="0"/>
                </a:moveTo>
                <a:lnTo>
                  <a:pt x="248" y="0"/>
                </a:lnTo>
                <a:lnTo>
                  <a:pt x="0" y="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16"/>
          <p:cNvSpPr>
            <a:spLocks noChangeShapeType="1"/>
          </p:cNvSpPr>
          <p:nvPr/>
        </p:nvSpPr>
        <p:spPr bwMode="auto">
          <a:xfrm>
            <a:off x="6859588" y="54737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Freeform 17"/>
          <p:cNvSpPr>
            <a:spLocks/>
          </p:cNvSpPr>
          <p:nvPr/>
        </p:nvSpPr>
        <p:spPr bwMode="auto">
          <a:xfrm>
            <a:off x="2143125" y="1412875"/>
            <a:ext cx="609600" cy="61913"/>
          </a:xfrm>
          <a:custGeom>
            <a:avLst/>
            <a:gdLst>
              <a:gd name="T0" fmla="*/ 0 w 418"/>
              <a:gd name="T1" fmla="*/ 0 h 42"/>
              <a:gd name="T2" fmla="*/ 2147483647 w 418"/>
              <a:gd name="T3" fmla="*/ 0 h 42"/>
              <a:gd name="T4" fmla="*/ 2147483647 w 418"/>
              <a:gd name="T5" fmla="*/ 2147483647 h 42"/>
              <a:gd name="T6" fmla="*/ 0 60000 65536"/>
              <a:gd name="T7" fmla="*/ 0 60000 65536"/>
              <a:gd name="T8" fmla="*/ 0 60000 65536"/>
              <a:gd name="T9" fmla="*/ 0 w 418"/>
              <a:gd name="T10" fmla="*/ 0 h 42"/>
              <a:gd name="T11" fmla="*/ 418 w 41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42">
                <a:moveTo>
                  <a:pt x="0" y="0"/>
                </a:moveTo>
                <a:lnTo>
                  <a:pt x="82" y="0"/>
                </a:lnTo>
                <a:lnTo>
                  <a:pt x="418" y="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18"/>
          <p:cNvSpPr>
            <a:spLocks noChangeShapeType="1"/>
          </p:cNvSpPr>
          <p:nvPr/>
        </p:nvSpPr>
        <p:spPr bwMode="auto">
          <a:xfrm>
            <a:off x="1127125" y="2487613"/>
            <a:ext cx="379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Line 19"/>
          <p:cNvSpPr>
            <a:spLocks noChangeShapeType="1"/>
          </p:cNvSpPr>
          <p:nvPr/>
        </p:nvSpPr>
        <p:spPr bwMode="auto">
          <a:xfrm flipH="1">
            <a:off x="5564188" y="4729163"/>
            <a:ext cx="296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Line 20"/>
          <p:cNvSpPr>
            <a:spLocks noChangeShapeType="1"/>
          </p:cNvSpPr>
          <p:nvPr/>
        </p:nvSpPr>
        <p:spPr bwMode="auto">
          <a:xfrm flipH="1">
            <a:off x="2759075" y="4040188"/>
            <a:ext cx="373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Line 21"/>
          <p:cNvSpPr>
            <a:spLocks noChangeShapeType="1"/>
          </p:cNvSpPr>
          <p:nvPr/>
        </p:nvSpPr>
        <p:spPr bwMode="auto">
          <a:xfrm>
            <a:off x="2900363" y="4040188"/>
            <a:ext cx="27940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Line 22"/>
          <p:cNvSpPr>
            <a:spLocks noChangeShapeType="1"/>
          </p:cNvSpPr>
          <p:nvPr/>
        </p:nvSpPr>
        <p:spPr bwMode="auto">
          <a:xfrm flipH="1" flipV="1">
            <a:off x="2262188" y="1412875"/>
            <a:ext cx="460375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Freeform 23"/>
          <p:cNvSpPr>
            <a:spLocks/>
          </p:cNvSpPr>
          <p:nvPr/>
        </p:nvSpPr>
        <p:spPr bwMode="auto">
          <a:xfrm>
            <a:off x="6167438" y="5473700"/>
            <a:ext cx="692150" cy="180975"/>
          </a:xfrm>
          <a:custGeom>
            <a:avLst/>
            <a:gdLst>
              <a:gd name="T0" fmla="*/ 0 w 474"/>
              <a:gd name="T1" fmla="*/ 2147483647 h 124"/>
              <a:gd name="T2" fmla="*/ 2147483647 w 474"/>
              <a:gd name="T3" fmla="*/ 0 h 124"/>
              <a:gd name="T4" fmla="*/ 2147483647 w 474"/>
              <a:gd name="T5" fmla="*/ 2147483647 h 124"/>
              <a:gd name="T6" fmla="*/ 0 60000 65536"/>
              <a:gd name="T7" fmla="*/ 0 60000 65536"/>
              <a:gd name="T8" fmla="*/ 0 60000 65536"/>
              <a:gd name="T9" fmla="*/ 0 w 474"/>
              <a:gd name="T10" fmla="*/ 0 h 124"/>
              <a:gd name="T11" fmla="*/ 474 w 474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4" h="124">
                <a:moveTo>
                  <a:pt x="0" y="34"/>
                </a:moveTo>
                <a:lnTo>
                  <a:pt x="474" y="0"/>
                </a:lnTo>
                <a:lnTo>
                  <a:pt x="290" y="1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Line 24"/>
          <p:cNvSpPr>
            <a:spLocks noChangeShapeType="1"/>
          </p:cNvSpPr>
          <p:nvPr/>
        </p:nvSpPr>
        <p:spPr bwMode="auto">
          <a:xfrm flipV="1">
            <a:off x="5786438" y="4964113"/>
            <a:ext cx="414337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Freeform 25"/>
          <p:cNvSpPr>
            <a:spLocks/>
          </p:cNvSpPr>
          <p:nvPr/>
        </p:nvSpPr>
        <p:spPr bwMode="auto">
          <a:xfrm>
            <a:off x="2984500" y="4195763"/>
            <a:ext cx="266700" cy="968375"/>
          </a:xfrm>
          <a:custGeom>
            <a:avLst/>
            <a:gdLst>
              <a:gd name="T0" fmla="*/ 2147483647 w 182"/>
              <a:gd name="T1" fmla="*/ 2147483647 h 664"/>
              <a:gd name="T2" fmla="*/ 0 w 182"/>
              <a:gd name="T3" fmla="*/ 2147483647 h 664"/>
              <a:gd name="T4" fmla="*/ 0 w 182"/>
              <a:gd name="T5" fmla="*/ 0 h 664"/>
              <a:gd name="T6" fmla="*/ 2147483647 w 182"/>
              <a:gd name="T7" fmla="*/ 0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664"/>
              <a:gd name="T14" fmla="*/ 182 w 182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664">
                <a:moveTo>
                  <a:pt x="182" y="664"/>
                </a:moveTo>
                <a:lnTo>
                  <a:pt x="0" y="664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Line 34"/>
          <p:cNvSpPr>
            <a:spLocks noChangeShapeType="1"/>
          </p:cNvSpPr>
          <p:nvPr/>
        </p:nvSpPr>
        <p:spPr bwMode="auto">
          <a:xfrm>
            <a:off x="7700963" y="1736725"/>
            <a:ext cx="614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Line 39"/>
          <p:cNvSpPr>
            <a:spLocks noChangeShapeType="1"/>
          </p:cNvSpPr>
          <p:nvPr/>
        </p:nvSpPr>
        <p:spPr bwMode="auto">
          <a:xfrm flipV="1">
            <a:off x="6802438" y="2876550"/>
            <a:ext cx="579437" cy="236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Freeform 40"/>
          <p:cNvSpPr>
            <a:spLocks/>
          </p:cNvSpPr>
          <p:nvPr/>
        </p:nvSpPr>
        <p:spPr bwMode="auto">
          <a:xfrm>
            <a:off x="7104063" y="2020888"/>
            <a:ext cx="87312" cy="609600"/>
          </a:xfrm>
          <a:custGeom>
            <a:avLst/>
            <a:gdLst>
              <a:gd name="T0" fmla="*/ 0 w 60"/>
              <a:gd name="T1" fmla="*/ 2147483647 h 418"/>
              <a:gd name="T2" fmla="*/ 2147483647 w 60"/>
              <a:gd name="T3" fmla="*/ 2147483647 h 418"/>
              <a:gd name="T4" fmla="*/ 2147483647 w 60"/>
              <a:gd name="T5" fmla="*/ 0 h 418"/>
              <a:gd name="T6" fmla="*/ 0 w 60"/>
              <a:gd name="T7" fmla="*/ 0 h 41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18"/>
              <a:gd name="T14" fmla="*/ 60 w 60"/>
              <a:gd name="T15" fmla="*/ 418 h 4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18">
                <a:moveTo>
                  <a:pt x="0" y="418"/>
                </a:moveTo>
                <a:lnTo>
                  <a:pt x="60" y="418"/>
                </a:ln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Line 41"/>
          <p:cNvSpPr>
            <a:spLocks noChangeShapeType="1"/>
          </p:cNvSpPr>
          <p:nvPr/>
        </p:nvSpPr>
        <p:spPr bwMode="auto">
          <a:xfrm>
            <a:off x="7186613" y="2319338"/>
            <a:ext cx="1128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Line 42"/>
          <p:cNvSpPr>
            <a:spLocks noChangeShapeType="1"/>
          </p:cNvSpPr>
          <p:nvPr/>
        </p:nvSpPr>
        <p:spPr bwMode="auto">
          <a:xfrm>
            <a:off x="6469063" y="2879725"/>
            <a:ext cx="184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Freeform 29"/>
          <p:cNvSpPr>
            <a:spLocks/>
          </p:cNvSpPr>
          <p:nvPr/>
        </p:nvSpPr>
        <p:spPr bwMode="auto">
          <a:xfrm>
            <a:off x="5484813" y="941388"/>
            <a:ext cx="877887" cy="423862"/>
          </a:xfrm>
          <a:custGeom>
            <a:avLst/>
            <a:gdLst>
              <a:gd name="T0" fmla="*/ 0 w 602"/>
              <a:gd name="T1" fmla="*/ 2147483647 h 290"/>
              <a:gd name="T2" fmla="*/ 2147483647 w 602"/>
              <a:gd name="T3" fmla="*/ 0 h 290"/>
              <a:gd name="T4" fmla="*/ 2147483647 w 602"/>
              <a:gd name="T5" fmla="*/ 0 h 290"/>
              <a:gd name="T6" fmla="*/ 0 60000 65536"/>
              <a:gd name="T7" fmla="*/ 0 60000 65536"/>
              <a:gd name="T8" fmla="*/ 0 60000 65536"/>
              <a:gd name="T9" fmla="*/ 0 w 602"/>
              <a:gd name="T10" fmla="*/ 0 h 290"/>
              <a:gd name="T11" fmla="*/ 602 w 602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290">
                <a:moveTo>
                  <a:pt x="0" y="290"/>
                </a:moveTo>
                <a:lnTo>
                  <a:pt x="372" y="0"/>
                </a:lnTo>
                <a:lnTo>
                  <a:pt x="60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Freeform 36"/>
          <p:cNvSpPr>
            <a:spLocks/>
          </p:cNvSpPr>
          <p:nvPr/>
        </p:nvSpPr>
        <p:spPr bwMode="auto">
          <a:xfrm>
            <a:off x="5805488" y="1087438"/>
            <a:ext cx="769937" cy="449262"/>
          </a:xfrm>
          <a:custGeom>
            <a:avLst/>
            <a:gdLst>
              <a:gd name="T0" fmla="*/ 0 w 528"/>
              <a:gd name="T1" fmla="*/ 2147483647 h 308"/>
              <a:gd name="T2" fmla="*/ 2147483647 w 528"/>
              <a:gd name="T3" fmla="*/ 0 h 308"/>
              <a:gd name="T4" fmla="*/ 2147483647 w 528"/>
              <a:gd name="T5" fmla="*/ 0 h 308"/>
              <a:gd name="T6" fmla="*/ 0 60000 65536"/>
              <a:gd name="T7" fmla="*/ 0 60000 65536"/>
              <a:gd name="T8" fmla="*/ 0 60000 65536"/>
              <a:gd name="T9" fmla="*/ 0 w 528"/>
              <a:gd name="T10" fmla="*/ 0 h 308"/>
              <a:gd name="T11" fmla="*/ 528 w 528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08">
                <a:moveTo>
                  <a:pt x="0" y="308"/>
                </a:moveTo>
                <a:lnTo>
                  <a:pt x="394" y="0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Freeform 37"/>
          <p:cNvSpPr>
            <a:spLocks/>
          </p:cNvSpPr>
          <p:nvPr/>
        </p:nvSpPr>
        <p:spPr bwMode="auto">
          <a:xfrm>
            <a:off x="5832475" y="1227138"/>
            <a:ext cx="949325" cy="819150"/>
          </a:xfrm>
          <a:custGeom>
            <a:avLst/>
            <a:gdLst>
              <a:gd name="T0" fmla="*/ 0 w 652"/>
              <a:gd name="T1" fmla="*/ 2147483647 h 562"/>
              <a:gd name="T2" fmla="*/ 2147483647 w 652"/>
              <a:gd name="T3" fmla="*/ 0 h 562"/>
              <a:gd name="T4" fmla="*/ 2147483647 w 652"/>
              <a:gd name="T5" fmla="*/ 0 h 562"/>
              <a:gd name="T6" fmla="*/ 0 60000 65536"/>
              <a:gd name="T7" fmla="*/ 0 60000 65536"/>
              <a:gd name="T8" fmla="*/ 0 60000 65536"/>
              <a:gd name="T9" fmla="*/ 0 w 652"/>
              <a:gd name="T10" fmla="*/ 0 h 562"/>
              <a:gd name="T11" fmla="*/ 652 w 652"/>
              <a:gd name="T12" fmla="*/ 562 h 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562">
                <a:moveTo>
                  <a:pt x="0" y="562"/>
                </a:moveTo>
                <a:lnTo>
                  <a:pt x="584" y="0"/>
                </a:lnTo>
                <a:lnTo>
                  <a:pt x="6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 13.2</a:t>
            </a:r>
          </a:p>
        </p:txBody>
      </p:sp>
      <p:pic>
        <p:nvPicPr>
          <p:cNvPr id="16387" name="Picture 4" descr="sal03717_t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1188"/>
            <a:ext cx="815657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Fig. 13.9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01675" y="25400"/>
            <a:ext cx="774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7412" name="Picture 4" descr="sal03717_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49250"/>
            <a:ext cx="846455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sal03717_13_09_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896938"/>
            <a:ext cx="8318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791075" y="333375"/>
            <a:ext cx="803275" cy="558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4622800" y="6477000"/>
            <a:ext cx="0" cy="25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>
            <a:off x="3611563" y="6670675"/>
            <a:ext cx="9826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14"/>
          <p:cNvSpPr>
            <a:spLocks/>
          </p:cNvSpPr>
          <p:nvPr/>
        </p:nvSpPr>
        <p:spPr bwMode="auto">
          <a:xfrm>
            <a:off x="3556000" y="6635750"/>
            <a:ext cx="85725" cy="69850"/>
          </a:xfrm>
          <a:custGeom>
            <a:avLst/>
            <a:gdLst>
              <a:gd name="T0" fmla="*/ 0 w 54"/>
              <a:gd name="T1" fmla="*/ 2147483647 h 44"/>
              <a:gd name="T2" fmla="*/ 2147483647 w 54"/>
              <a:gd name="T3" fmla="*/ 0 h 44"/>
              <a:gd name="T4" fmla="*/ 2147483647 w 54"/>
              <a:gd name="T5" fmla="*/ 2147483647 h 44"/>
              <a:gd name="T6" fmla="*/ 2147483647 w 54"/>
              <a:gd name="T7" fmla="*/ 2147483647 h 44"/>
              <a:gd name="T8" fmla="*/ 0 w 54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4"/>
              <a:gd name="T17" fmla="*/ 54 w 54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4">
                <a:moveTo>
                  <a:pt x="0" y="22"/>
                </a:moveTo>
                <a:lnTo>
                  <a:pt x="54" y="0"/>
                </a:lnTo>
                <a:lnTo>
                  <a:pt x="42" y="22"/>
                </a:lnTo>
                <a:lnTo>
                  <a:pt x="54" y="44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5"/>
          <p:cNvSpPr>
            <a:spLocks noChangeShapeType="1"/>
          </p:cNvSpPr>
          <p:nvPr/>
        </p:nvSpPr>
        <p:spPr bwMode="auto">
          <a:xfrm flipV="1">
            <a:off x="4664075" y="6667500"/>
            <a:ext cx="1527175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6"/>
          <p:cNvSpPr>
            <a:spLocks/>
          </p:cNvSpPr>
          <p:nvPr/>
        </p:nvSpPr>
        <p:spPr bwMode="auto">
          <a:xfrm>
            <a:off x="6169025" y="6635750"/>
            <a:ext cx="82550" cy="69850"/>
          </a:xfrm>
          <a:custGeom>
            <a:avLst/>
            <a:gdLst>
              <a:gd name="T0" fmla="*/ 2147483647 w 52"/>
              <a:gd name="T1" fmla="*/ 2147483647 h 44"/>
              <a:gd name="T2" fmla="*/ 0 w 52"/>
              <a:gd name="T3" fmla="*/ 2147483647 h 44"/>
              <a:gd name="T4" fmla="*/ 2147483647 w 52"/>
              <a:gd name="T5" fmla="*/ 2147483647 h 44"/>
              <a:gd name="T6" fmla="*/ 0 w 52"/>
              <a:gd name="T7" fmla="*/ 0 h 44"/>
              <a:gd name="T8" fmla="*/ 2147483647 w 52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4"/>
              <a:gd name="T17" fmla="*/ 52 w 52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4">
                <a:moveTo>
                  <a:pt x="52" y="22"/>
                </a:moveTo>
                <a:lnTo>
                  <a:pt x="0" y="44"/>
                </a:lnTo>
                <a:lnTo>
                  <a:pt x="12" y="22"/>
                </a:lnTo>
                <a:lnTo>
                  <a:pt x="0" y="0"/>
                </a:lnTo>
                <a:lnTo>
                  <a:pt x="5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7"/>
          <p:cNvSpPr>
            <a:spLocks/>
          </p:cNvSpPr>
          <p:nvPr/>
        </p:nvSpPr>
        <p:spPr bwMode="auto">
          <a:xfrm>
            <a:off x="2711450" y="3759200"/>
            <a:ext cx="76200" cy="1231900"/>
          </a:xfrm>
          <a:custGeom>
            <a:avLst/>
            <a:gdLst>
              <a:gd name="T0" fmla="*/ 2147483647 w 48"/>
              <a:gd name="T1" fmla="*/ 0 h 776"/>
              <a:gd name="T2" fmla="*/ 0 w 48"/>
              <a:gd name="T3" fmla="*/ 0 h 776"/>
              <a:gd name="T4" fmla="*/ 0 w 48"/>
              <a:gd name="T5" fmla="*/ 2147483647 h 776"/>
              <a:gd name="T6" fmla="*/ 2147483647 w 48"/>
              <a:gd name="T7" fmla="*/ 2147483647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76"/>
              <a:gd name="T14" fmla="*/ 48 w 4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76">
                <a:moveTo>
                  <a:pt x="44" y="0"/>
                </a:moveTo>
                <a:lnTo>
                  <a:pt x="0" y="0"/>
                </a:lnTo>
                <a:lnTo>
                  <a:pt x="0" y="776"/>
                </a:lnTo>
                <a:lnTo>
                  <a:pt x="48" y="776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 flipH="1">
            <a:off x="2628900" y="4337050"/>
            <a:ext cx="793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9"/>
          <p:cNvSpPr>
            <a:spLocks/>
          </p:cNvSpPr>
          <p:nvPr/>
        </p:nvSpPr>
        <p:spPr bwMode="auto">
          <a:xfrm>
            <a:off x="2711450" y="3759200"/>
            <a:ext cx="76200" cy="1231900"/>
          </a:xfrm>
          <a:custGeom>
            <a:avLst/>
            <a:gdLst>
              <a:gd name="T0" fmla="*/ 2147483647 w 48"/>
              <a:gd name="T1" fmla="*/ 0 h 776"/>
              <a:gd name="T2" fmla="*/ 0 w 48"/>
              <a:gd name="T3" fmla="*/ 0 h 776"/>
              <a:gd name="T4" fmla="*/ 0 w 48"/>
              <a:gd name="T5" fmla="*/ 2147483647 h 776"/>
              <a:gd name="T6" fmla="*/ 2147483647 w 48"/>
              <a:gd name="T7" fmla="*/ 2147483647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76"/>
              <a:gd name="T14" fmla="*/ 48 w 4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76">
                <a:moveTo>
                  <a:pt x="44" y="0"/>
                </a:moveTo>
                <a:lnTo>
                  <a:pt x="0" y="0"/>
                </a:lnTo>
                <a:lnTo>
                  <a:pt x="0" y="776"/>
                </a:lnTo>
                <a:lnTo>
                  <a:pt x="48" y="7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0"/>
          <p:cNvSpPr>
            <a:spLocks noChangeShapeType="1"/>
          </p:cNvSpPr>
          <p:nvPr/>
        </p:nvSpPr>
        <p:spPr bwMode="auto">
          <a:xfrm flipH="1">
            <a:off x="2628900" y="4337050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21"/>
          <p:cNvSpPr>
            <a:spLocks/>
          </p:cNvSpPr>
          <p:nvPr/>
        </p:nvSpPr>
        <p:spPr bwMode="auto">
          <a:xfrm>
            <a:off x="2711450" y="5362575"/>
            <a:ext cx="76200" cy="854075"/>
          </a:xfrm>
          <a:custGeom>
            <a:avLst/>
            <a:gdLst>
              <a:gd name="T0" fmla="*/ 2147483647 w 48"/>
              <a:gd name="T1" fmla="*/ 0 h 538"/>
              <a:gd name="T2" fmla="*/ 0 w 48"/>
              <a:gd name="T3" fmla="*/ 0 h 538"/>
              <a:gd name="T4" fmla="*/ 0 w 48"/>
              <a:gd name="T5" fmla="*/ 2147483647 h 538"/>
              <a:gd name="T6" fmla="*/ 2147483647 w 48"/>
              <a:gd name="T7" fmla="*/ 2147483647 h 53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538"/>
              <a:gd name="T14" fmla="*/ 48 w 48"/>
              <a:gd name="T15" fmla="*/ 538 h 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538">
                <a:moveTo>
                  <a:pt x="44" y="0"/>
                </a:moveTo>
                <a:lnTo>
                  <a:pt x="0" y="0"/>
                </a:lnTo>
                <a:lnTo>
                  <a:pt x="0" y="538"/>
                </a:lnTo>
                <a:lnTo>
                  <a:pt x="48" y="53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2"/>
          <p:cNvSpPr>
            <a:spLocks noChangeShapeType="1"/>
          </p:cNvSpPr>
          <p:nvPr/>
        </p:nvSpPr>
        <p:spPr bwMode="auto">
          <a:xfrm flipH="1">
            <a:off x="2628900" y="5781675"/>
            <a:ext cx="793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23"/>
          <p:cNvSpPr>
            <a:spLocks/>
          </p:cNvSpPr>
          <p:nvPr/>
        </p:nvSpPr>
        <p:spPr bwMode="auto">
          <a:xfrm>
            <a:off x="2711450" y="5362575"/>
            <a:ext cx="76200" cy="854075"/>
          </a:xfrm>
          <a:custGeom>
            <a:avLst/>
            <a:gdLst>
              <a:gd name="T0" fmla="*/ 2147483647 w 48"/>
              <a:gd name="T1" fmla="*/ 0 h 538"/>
              <a:gd name="T2" fmla="*/ 0 w 48"/>
              <a:gd name="T3" fmla="*/ 0 h 538"/>
              <a:gd name="T4" fmla="*/ 0 w 48"/>
              <a:gd name="T5" fmla="*/ 2147483647 h 538"/>
              <a:gd name="T6" fmla="*/ 2147483647 w 48"/>
              <a:gd name="T7" fmla="*/ 2147483647 h 53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538"/>
              <a:gd name="T14" fmla="*/ 48 w 48"/>
              <a:gd name="T15" fmla="*/ 538 h 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538">
                <a:moveTo>
                  <a:pt x="44" y="0"/>
                </a:moveTo>
                <a:lnTo>
                  <a:pt x="0" y="0"/>
                </a:lnTo>
                <a:lnTo>
                  <a:pt x="0" y="538"/>
                </a:lnTo>
                <a:lnTo>
                  <a:pt x="48" y="5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 flipH="1">
            <a:off x="2628900" y="5781675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 flipH="1">
            <a:off x="1746250" y="1206500"/>
            <a:ext cx="14954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7"/>
          <p:cNvSpPr>
            <a:spLocks noChangeShapeType="1"/>
          </p:cNvSpPr>
          <p:nvPr/>
        </p:nvSpPr>
        <p:spPr bwMode="auto">
          <a:xfrm flipH="1">
            <a:off x="1863725" y="1466850"/>
            <a:ext cx="3492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 flipH="1">
            <a:off x="1797050" y="1924050"/>
            <a:ext cx="2159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Freeform 31"/>
          <p:cNvSpPr>
            <a:spLocks/>
          </p:cNvSpPr>
          <p:nvPr/>
        </p:nvSpPr>
        <p:spPr bwMode="auto">
          <a:xfrm>
            <a:off x="4908550" y="2486025"/>
            <a:ext cx="1806575" cy="187325"/>
          </a:xfrm>
          <a:custGeom>
            <a:avLst/>
            <a:gdLst>
              <a:gd name="T0" fmla="*/ 2147483647 w 1138"/>
              <a:gd name="T1" fmla="*/ 0 h 118"/>
              <a:gd name="T2" fmla="*/ 2147483647 w 1138"/>
              <a:gd name="T3" fmla="*/ 0 h 118"/>
              <a:gd name="T4" fmla="*/ 0 w 1138"/>
              <a:gd name="T5" fmla="*/ 2147483647 h 118"/>
              <a:gd name="T6" fmla="*/ 0 60000 65536"/>
              <a:gd name="T7" fmla="*/ 0 60000 65536"/>
              <a:gd name="T8" fmla="*/ 0 60000 65536"/>
              <a:gd name="T9" fmla="*/ 0 w 1138"/>
              <a:gd name="T10" fmla="*/ 0 h 118"/>
              <a:gd name="T11" fmla="*/ 1138 w 113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8" h="118">
                <a:moveTo>
                  <a:pt x="1138" y="0"/>
                </a:moveTo>
                <a:lnTo>
                  <a:pt x="72" y="0"/>
                </a:lnTo>
                <a:lnTo>
                  <a:pt x="0" y="11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Freeform 32"/>
          <p:cNvSpPr>
            <a:spLocks/>
          </p:cNvSpPr>
          <p:nvPr/>
        </p:nvSpPr>
        <p:spPr bwMode="auto">
          <a:xfrm>
            <a:off x="4908550" y="2486025"/>
            <a:ext cx="1806575" cy="187325"/>
          </a:xfrm>
          <a:custGeom>
            <a:avLst/>
            <a:gdLst>
              <a:gd name="T0" fmla="*/ 2147483647 w 1138"/>
              <a:gd name="T1" fmla="*/ 0 h 118"/>
              <a:gd name="T2" fmla="*/ 2147483647 w 1138"/>
              <a:gd name="T3" fmla="*/ 0 h 118"/>
              <a:gd name="T4" fmla="*/ 0 w 1138"/>
              <a:gd name="T5" fmla="*/ 2147483647 h 118"/>
              <a:gd name="T6" fmla="*/ 0 60000 65536"/>
              <a:gd name="T7" fmla="*/ 0 60000 65536"/>
              <a:gd name="T8" fmla="*/ 0 60000 65536"/>
              <a:gd name="T9" fmla="*/ 0 w 1138"/>
              <a:gd name="T10" fmla="*/ 0 h 118"/>
              <a:gd name="T11" fmla="*/ 1138 w 113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8" h="118">
                <a:moveTo>
                  <a:pt x="1138" y="0"/>
                </a:moveTo>
                <a:lnTo>
                  <a:pt x="72" y="0"/>
                </a:lnTo>
                <a:lnTo>
                  <a:pt x="0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33"/>
          <p:cNvSpPr>
            <a:spLocks noChangeShapeType="1"/>
          </p:cNvSpPr>
          <p:nvPr/>
        </p:nvSpPr>
        <p:spPr bwMode="auto">
          <a:xfrm flipH="1">
            <a:off x="5826125" y="4800600"/>
            <a:ext cx="9366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34"/>
          <p:cNvSpPr>
            <a:spLocks noChangeShapeType="1"/>
          </p:cNvSpPr>
          <p:nvPr/>
        </p:nvSpPr>
        <p:spPr bwMode="auto">
          <a:xfrm flipH="1">
            <a:off x="5826125" y="4800600"/>
            <a:ext cx="936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Freeform 35"/>
          <p:cNvSpPr>
            <a:spLocks/>
          </p:cNvSpPr>
          <p:nvPr/>
        </p:nvSpPr>
        <p:spPr bwMode="auto">
          <a:xfrm>
            <a:off x="6619875" y="3222625"/>
            <a:ext cx="73025" cy="1247775"/>
          </a:xfrm>
          <a:custGeom>
            <a:avLst/>
            <a:gdLst>
              <a:gd name="T0" fmla="*/ 2147483647 w 46"/>
              <a:gd name="T1" fmla="*/ 0 h 786"/>
              <a:gd name="T2" fmla="*/ 2147483647 w 46"/>
              <a:gd name="T3" fmla="*/ 0 h 786"/>
              <a:gd name="T4" fmla="*/ 2147483647 w 46"/>
              <a:gd name="T5" fmla="*/ 2147483647 h 786"/>
              <a:gd name="T6" fmla="*/ 0 w 46"/>
              <a:gd name="T7" fmla="*/ 2147483647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786"/>
              <a:gd name="T14" fmla="*/ 46 w 46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786">
                <a:moveTo>
                  <a:pt x="2" y="0"/>
                </a:moveTo>
                <a:lnTo>
                  <a:pt x="46" y="0"/>
                </a:lnTo>
                <a:lnTo>
                  <a:pt x="46" y="786"/>
                </a:lnTo>
                <a:lnTo>
                  <a:pt x="0" y="786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36"/>
          <p:cNvSpPr>
            <a:spLocks noChangeShapeType="1"/>
          </p:cNvSpPr>
          <p:nvPr/>
        </p:nvSpPr>
        <p:spPr bwMode="auto">
          <a:xfrm>
            <a:off x="6696075" y="3838575"/>
            <a:ext cx="730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37"/>
          <p:cNvSpPr>
            <a:spLocks/>
          </p:cNvSpPr>
          <p:nvPr/>
        </p:nvSpPr>
        <p:spPr bwMode="auto">
          <a:xfrm>
            <a:off x="6619875" y="3222625"/>
            <a:ext cx="73025" cy="1247775"/>
          </a:xfrm>
          <a:custGeom>
            <a:avLst/>
            <a:gdLst>
              <a:gd name="T0" fmla="*/ 2147483647 w 46"/>
              <a:gd name="T1" fmla="*/ 0 h 786"/>
              <a:gd name="T2" fmla="*/ 2147483647 w 46"/>
              <a:gd name="T3" fmla="*/ 0 h 786"/>
              <a:gd name="T4" fmla="*/ 2147483647 w 46"/>
              <a:gd name="T5" fmla="*/ 2147483647 h 786"/>
              <a:gd name="T6" fmla="*/ 0 w 46"/>
              <a:gd name="T7" fmla="*/ 2147483647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786"/>
              <a:gd name="T14" fmla="*/ 46 w 46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786">
                <a:moveTo>
                  <a:pt x="2" y="0"/>
                </a:moveTo>
                <a:lnTo>
                  <a:pt x="46" y="0"/>
                </a:lnTo>
                <a:lnTo>
                  <a:pt x="46" y="786"/>
                </a:lnTo>
                <a:lnTo>
                  <a:pt x="0" y="7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8"/>
          <p:cNvSpPr>
            <a:spLocks noChangeShapeType="1"/>
          </p:cNvSpPr>
          <p:nvPr/>
        </p:nvSpPr>
        <p:spPr bwMode="auto">
          <a:xfrm>
            <a:off x="6696075" y="38385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Freeform 43"/>
          <p:cNvSpPr>
            <a:spLocks/>
          </p:cNvSpPr>
          <p:nvPr/>
        </p:nvSpPr>
        <p:spPr bwMode="auto">
          <a:xfrm>
            <a:off x="4984750" y="2708275"/>
            <a:ext cx="1730375" cy="180975"/>
          </a:xfrm>
          <a:custGeom>
            <a:avLst/>
            <a:gdLst>
              <a:gd name="T0" fmla="*/ 2147483647 w 1090"/>
              <a:gd name="T1" fmla="*/ 0 h 114"/>
              <a:gd name="T2" fmla="*/ 2147483647 w 1090"/>
              <a:gd name="T3" fmla="*/ 0 h 114"/>
              <a:gd name="T4" fmla="*/ 0 w 1090"/>
              <a:gd name="T5" fmla="*/ 2147483647 h 114"/>
              <a:gd name="T6" fmla="*/ 0 60000 65536"/>
              <a:gd name="T7" fmla="*/ 0 60000 65536"/>
              <a:gd name="T8" fmla="*/ 0 60000 65536"/>
              <a:gd name="T9" fmla="*/ 0 w 1090"/>
              <a:gd name="T10" fmla="*/ 0 h 114"/>
              <a:gd name="T11" fmla="*/ 1090 w 109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0" h="114">
                <a:moveTo>
                  <a:pt x="1090" y="0"/>
                </a:moveTo>
                <a:lnTo>
                  <a:pt x="62" y="0"/>
                </a:lnTo>
                <a:lnTo>
                  <a:pt x="0" y="114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44"/>
          <p:cNvSpPr>
            <a:spLocks noChangeShapeType="1"/>
          </p:cNvSpPr>
          <p:nvPr/>
        </p:nvSpPr>
        <p:spPr bwMode="auto">
          <a:xfrm flipH="1">
            <a:off x="5178425" y="2708275"/>
            <a:ext cx="225425" cy="3810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Freeform 45"/>
          <p:cNvSpPr>
            <a:spLocks/>
          </p:cNvSpPr>
          <p:nvPr/>
        </p:nvSpPr>
        <p:spPr bwMode="auto">
          <a:xfrm>
            <a:off x="4984750" y="2708275"/>
            <a:ext cx="1730375" cy="180975"/>
          </a:xfrm>
          <a:custGeom>
            <a:avLst/>
            <a:gdLst>
              <a:gd name="T0" fmla="*/ 2147483647 w 1090"/>
              <a:gd name="T1" fmla="*/ 0 h 114"/>
              <a:gd name="T2" fmla="*/ 2147483647 w 1090"/>
              <a:gd name="T3" fmla="*/ 0 h 114"/>
              <a:gd name="T4" fmla="*/ 0 w 1090"/>
              <a:gd name="T5" fmla="*/ 2147483647 h 114"/>
              <a:gd name="T6" fmla="*/ 0 60000 65536"/>
              <a:gd name="T7" fmla="*/ 0 60000 65536"/>
              <a:gd name="T8" fmla="*/ 0 60000 65536"/>
              <a:gd name="T9" fmla="*/ 0 w 1090"/>
              <a:gd name="T10" fmla="*/ 0 h 114"/>
              <a:gd name="T11" fmla="*/ 1090 w 109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0" h="114">
                <a:moveTo>
                  <a:pt x="1090" y="0"/>
                </a:moveTo>
                <a:lnTo>
                  <a:pt x="62" y="0"/>
                </a:lnTo>
                <a:lnTo>
                  <a:pt x="0" y="1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46"/>
          <p:cNvSpPr>
            <a:spLocks noChangeShapeType="1"/>
          </p:cNvSpPr>
          <p:nvPr/>
        </p:nvSpPr>
        <p:spPr bwMode="auto">
          <a:xfrm flipH="1">
            <a:off x="5178425" y="2708275"/>
            <a:ext cx="225425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47"/>
          <p:cNvSpPr>
            <a:spLocks noChangeShapeType="1"/>
          </p:cNvSpPr>
          <p:nvPr/>
        </p:nvSpPr>
        <p:spPr bwMode="auto">
          <a:xfrm flipH="1" flipV="1">
            <a:off x="5502275" y="5245100"/>
            <a:ext cx="323850" cy="1778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48"/>
          <p:cNvSpPr>
            <a:spLocks noChangeShapeType="1"/>
          </p:cNvSpPr>
          <p:nvPr/>
        </p:nvSpPr>
        <p:spPr bwMode="auto">
          <a:xfrm flipH="1">
            <a:off x="5159375" y="5419725"/>
            <a:ext cx="16033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49"/>
          <p:cNvSpPr>
            <a:spLocks noChangeShapeType="1"/>
          </p:cNvSpPr>
          <p:nvPr/>
        </p:nvSpPr>
        <p:spPr bwMode="auto">
          <a:xfrm flipH="1" flipV="1">
            <a:off x="5502275" y="5245100"/>
            <a:ext cx="32385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50"/>
          <p:cNvSpPr>
            <a:spLocks noChangeShapeType="1"/>
          </p:cNvSpPr>
          <p:nvPr/>
        </p:nvSpPr>
        <p:spPr bwMode="auto">
          <a:xfrm flipH="1">
            <a:off x="5159375" y="5419725"/>
            <a:ext cx="160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51"/>
          <p:cNvSpPr>
            <a:spLocks noChangeShapeType="1"/>
          </p:cNvSpPr>
          <p:nvPr/>
        </p:nvSpPr>
        <p:spPr bwMode="auto">
          <a:xfrm flipH="1" flipV="1">
            <a:off x="3705225" y="5613400"/>
            <a:ext cx="241300" cy="34925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Freeform 52"/>
          <p:cNvSpPr>
            <a:spLocks/>
          </p:cNvSpPr>
          <p:nvPr/>
        </p:nvSpPr>
        <p:spPr bwMode="auto">
          <a:xfrm>
            <a:off x="3829050" y="5349875"/>
            <a:ext cx="203200" cy="612775"/>
          </a:xfrm>
          <a:custGeom>
            <a:avLst/>
            <a:gdLst>
              <a:gd name="T0" fmla="*/ 2147483647 w 128"/>
              <a:gd name="T1" fmla="*/ 2147483647 h 386"/>
              <a:gd name="T2" fmla="*/ 2147483647 w 128"/>
              <a:gd name="T3" fmla="*/ 2147483647 h 386"/>
              <a:gd name="T4" fmla="*/ 0 w 128"/>
              <a:gd name="T5" fmla="*/ 0 h 386"/>
              <a:gd name="T6" fmla="*/ 0 60000 65536"/>
              <a:gd name="T7" fmla="*/ 0 60000 65536"/>
              <a:gd name="T8" fmla="*/ 0 60000 65536"/>
              <a:gd name="T9" fmla="*/ 0 w 128"/>
              <a:gd name="T10" fmla="*/ 0 h 386"/>
              <a:gd name="T11" fmla="*/ 128 w 128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386">
                <a:moveTo>
                  <a:pt x="128" y="386"/>
                </a:moveTo>
                <a:lnTo>
                  <a:pt x="74" y="386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53"/>
          <p:cNvSpPr>
            <a:spLocks noChangeShapeType="1"/>
          </p:cNvSpPr>
          <p:nvPr/>
        </p:nvSpPr>
        <p:spPr bwMode="auto">
          <a:xfrm flipH="1" flipV="1">
            <a:off x="3705225" y="5613400"/>
            <a:ext cx="24130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Freeform 54"/>
          <p:cNvSpPr>
            <a:spLocks/>
          </p:cNvSpPr>
          <p:nvPr/>
        </p:nvSpPr>
        <p:spPr bwMode="auto">
          <a:xfrm>
            <a:off x="3829050" y="5349875"/>
            <a:ext cx="203200" cy="612775"/>
          </a:xfrm>
          <a:custGeom>
            <a:avLst/>
            <a:gdLst>
              <a:gd name="T0" fmla="*/ 2147483647 w 128"/>
              <a:gd name="T1" fmla="*/ 2147483647 h 386"/>
              <a:gd name="T2" fmla="*/ 2147483647 w 128"/>
              <a:gd name="T3" fmla="*/ 2147483647 h 386"/>
              <a:gd name="T4" fmla="*/ 0 w 128"/>
              <a:gd name="T5" fmla="*/ 0 h 386"/>
              <a:gd name="T6" fmla="*/ 0 60000 65536"/>
              <a:gd name="T7" fmla="*/ 0 60000 65536"/>
              <a:gd name="T8" fmla="*/ 0 60000 65536"/>
              <a:gd name="T9" fmla="*/ 0 w 128"/>
              <a:gd name="T10" fmla="*/ 0 h 386"/>
              <a:gd name="T11" fmla="*/ 128 w 128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386">
                <a:moveTo>
                  <a:pt x="128" y="386"/>
                </a:moveTo>
                <a:lnTo>
                  <a:pt x="74" y="38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Line 55"/>
          <p:cNvSpPr>
            <a:spLocks noChangeShapeType="1"/>
          </p:cNvSpPr>
          <p:nvPr/>
        </p:nvSpPr>
        <p:spPr bwMode="auto">
          <a:xfrm flipH="1">
            <a:off x="6175375" y="3089275"/>
            <a:ext cx="469900" cy="4572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Freeform 56"/>
          <p:cNvSpPr>
            <a:spLocks/>
          </p:cNvSpPr>
          <p:nvPr/>
        </p:nvSpPr>
        <p:spPr bwMode="auto">
          <a:xfrm>
            <a:off x="6292850" y="3089275"/>
            <a:ext cx="438150" cy="590550"/>
          </a:xfrm>
          <a:custGeom>
            <a:avLst/>
            <a:gdLst>
              <a:gd name="T0" fmla="*/ 2147483647 w 276"/>
              <a:gd name="T1" fmla="*/ 0 h 372"/>
              <a:gd name="T2" fmla="*/ 2147483647 w 276"/>
              <a:gd name="T3" fmla="*/ 0 h 372"/>
              <a:gd name="T4" fmla="*/ 0 w 276"/>
              <a:gd name="T5" fmla="*/ 2147483647 h 372"/>
              <a:gd name="T6" fmla="*/ 0 60000 65536"/>
              <a:gd name="T7" fmla="*/ 0 60000 65536"/>
              <a:gd name="T8" fmla="*/ 0 60000 65536"/>
              <a:gd name="T9" fmla="*/ 0 w 276"/>
              <a:gd name="T10" fmla="*/ 0 h 372"/>
              <a:gd name="T11" fmla="*/ 276 w 276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372">
                <a:moveTo>
                  <a:pt x="276" y="0"/>
                </a:moveTo>
                <a:lnTo>
                  <a:pt x="222" y="0"/>
                </a:lnTo>
                <a:lnTo>
                  <a:pt x="0" y="37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57"/>
          <p:cNvSpPr>
            <a:spLocks noChangeShapeType="1"/>
          </p:cNvSpPr>
          <p:nvPr/>
        </p:nvSpPr>
        <p:spPr bwMode="auto">
          <a:xfrm flipH="1">
            <a:off x="6175375" y="3089275"/>
            <a:ext cx="4699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Freeform 58"/>
          <p:cNvSpPr>
            <a:spLocks/>
          </p:cNvSpPr>
          <p:nvPr/>
        </p:nvSpPr>
        <p:spPr bwMode="auto">
          <a:xfrm>
            <a:off x="6292850" y="3089275"/>
            <a:ext cx="438150" cy="590550"/>
          </a:xfrm>
          <a:custGeom>
            <a:avLst/>
            <a:gdLst>
              <a:gd name="T0" fmla="*/ 2147483647 w 276"/>
              <a:gd name="T1" fmla="*/ 0 h 372"/>
              <a:gd name="T2" fmla="*/ 2147483647 w 276"/>
              <a:gd name="T3" fmla="*/ 0 h 372"/>
              <a:gd name="T4" fmla="*/ 0 w 276"/>
              <a:gd name="T5" fmla="*/ 2147483647 h 372"/>
              <a:gd name="T6" fmla="*/ 0 60000 65536"/>
              <a:gd name="T7" fmla="*/ 0 60000 65536"/>
              <a:gd name="T8" fmla="*/ 0 60000 65536"/>
              <a:gd name="T9" fmla="*/ 0 w 276"/>
              <a:gd name="T10" fmla="*/ 0 h 372"/>
              <a:gd name="T11" fmla="*/ 276 w 276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372">
                <a:moveTo>
                  <a:pt x="276" y="0"/>
                </a:moveTo>
                <a:lnTo>
                  <a:pt x="222" y="0"/>
                </a:lnTo>
                <a:lnTo>
                  <a:pt x="0" y="37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Text Box 334"/>
          <p:cNvSpPr txBox="1">
            <a:spLocks noChangeArrowheads="1"/>
          </p:cNvSpPr>
          <p:nvPr/>
        </p:nvSpPr>
        <p:spPr bwMode="auto">
          <a:xfrm>
            <a:off x="990600" y="1119188"/>
            <a:ext cx="781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Spinal cord</a:t>
            </a:r>
          </a:p>
        </p:txBody>
      </p:sp>
      <p:sp>
        <p:nvSpPr>
          <p:cNvPr id="17456" name="Text Box 335"/>
          <p:cNvSpPr txBox="1">
            <a:spLocks noChangeArrowheads="1"/>
          </p:cNvSpPr>
          <p:nvPr/>
        </p:nvSpPr>
        <p:spPr bwMode="auto">
          <a:xfrm>
            <a:off x="990600" y="1382713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root</a:t>
            </a:r>
          </a:p>
          <a:p>
            <a:pPr eaLnBrk="1" hangingPunct="1"/>
            <a:r>
              <a:rPr lang="en-US" altLang="en-US" sz="1000" b="1"/>
              <a:t>ganglion</a:t>
            </a:r>
          </a:p>
        </p:txBody>
      </p:sp>
      <p:sp>
        <p:nvSpPr>
          <p:cNvPr id="17457" name="Text Box 338"/>
          <p:cNvSpPr txBox="1">
            <a:spLocks noChangeArrowheads="1"/>
          </p:cNvSpPr>
          <p:nvPr/>
        </p:nvSpPr>
        <p:spPr bwMode="auto">
          <a:xfrm>
            <a:off x="990600" y="1830388"/>
            <a:ext cx="868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 root</a:t>
            </a:r>
          </a:p>
        </p:txBody>
      </p:sp>
      <p:sp>
        <p:nvSpPr>
          <p:cNvPr id="17458" name="Text Box 339"/>
          <p:cNvSpPr txBox="1">
            <a:spLocks noChangeArrowheads="1"/>
          </p:cNvSpPr>
          <p:nvPr/>
        </p:nvSpPr>
        <p:spPr bwMode="auto">
          <a:xfrm>
            <a:off x="5878513" y="582613"/>
            <a:ext cx="1176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Direction of</a:t>
            </a:r>
          </a:p>
          <a:p>
            <a:pPr eaLnBrk="1" hangingPunct="1"/>
            <a:r>
              <a:rPr lang="en-US" altLang="en-US" sz="1000" b="1"/>
              <a:t>signal conduction</a:t>
            </a:r>
          </a:p>
        </p:txBody>
      </p:sp>
      <p:sp>
        <p:nvSpPr>
          <p:cNvPr id="17459" name="Text Box 340"/>
          <p:cNvSpPr txBox="1">
            <a:spLocks noChangeArrowheads="1"/>
          </p:cNvSpPr>
          <p:nvPr/>
        </p:nvSpPr>
        <p:spPr bwMode="auto">
          <a:xfrm>
            <a:off x="6783388" y="2403475"/>
            <a:ext cx="1493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root ganglion</a:t>
            </a:r>
          </a:p>
        </p:txBody>
      </p:sp>
      <p:sp>
        <p:nvSpPr>
          <p:cNvPr id="17460" name="Text Box 341"/>
          <p:cNvSpPr txBox="1">
            <a:spLocks noChangeArrowheads="1"/>
          </p:cNvSpPr>
          <p:nvPr/>
        </p:nvSpPr>
        <p:spPr bwMode="auto">
          <a:xfrm>
            <a:off x="2644775" y="320357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Sensory</a:t>
            </a:r>
          </a:p>
          <a:p>
            <a:pPr eaLnBrk="1" hangingPunct="1"/>
            <a:r>
              <a:rPr lang="en-US" altLang="en-US" sz="1000" b="1"/>
              <a:t>pathway</a:t>
            </a:r>
          </a:p>
        </p:txBody>
      </p:sp>
      <p:sp>
        <p:nvSpPr>
          <p:cNvPr id="17461" name="Text Box 342"/>
          <p:cNvSpPr txBox="1">
            <a:spLocks noChangeArrowheads="1"/>
          </p:cNvSpPr>
          <p:nvPr/>
        </p:nvSpPr>
        <p:spPr bwMode="auto">
          <a:xfrm>
            <a:off x="1731963" y="4257675"/>
            <a:ext cx="930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Posterior root</a:t>
            </a:r>
          </a:p>
        </p:txBody>
      </p:sp>
      <p:sp>
        <p:nvSpPr>
          <p:cNvPr id="17462" name="Text Box 343"/>
          <p:cNvSpPr txBox="1">
            <a:spLocks noChangeArrowheads="1"/>
          </p:cNvSpPr>
          <p:nvPr/>
        </p:nvSpPr>
        <p:spPr bwMode="auto">
          <a:xfrm>
            <a:off x="1771650" y="5689600"/>
            <a:ext cx="868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Anterior root</a:t>
            </a:r>
          </a:p>
        </p:txBody>
      </p:sp>
      <p:sp>
        <p:nvSpPr>
          <p:cNvPr id="17463" name="Text Box 346"/>
          <p:cNvSpPr txBox="1">
            <a:spLocks noChangeArrowheads="1"/>
          </p:cNvSpPr>
          <p:nvPr/>
        </p:nvSpPr>
        <p:spPr bwMode="auto">
          <a:xfrm>
            <a:off x="6791325" y="26336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Somatosensory</a:t>
            </a:r>
          </a:p>
          <a:p>
            <a:pPr eaLnBrk="1" hangingPunct="1"/>
            <a:r>
              <a:rPr lang="en-US" altLang="en-US" sz="1000" b="1"/>
              <a:t>neurons</a:t>
            </a:r>
          </a:p>
        </p:txBody>
      </p:sp>
      <p:sp>
        <p:nvSpPr>
          <p:cNvPr id="17464" name="Text Box 347"/>
          <p:cNvSpPr txBox="1">
            <a:spLocks noChangeArrowheads="1"/>
          </p:cNvSpPr>
          <p:nvPr/>
        </p:nvSpPr>
        <p:spPr bwMode="auto">
          <a:xfrm>
            <a:off x="6783388" y="3011488"/>
            <a:ext cx="1341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Sensory nerve fibers</a:t>
            </a:r>
          </a:p>
        </p:txBody>
      </p:sp>
      <p:sp>
        <p:nvSpPr>
          <p:cNvPr id="17465" name="Text Box 348"/>
          <p:cNvSpPr txBox="1">
            <a:spLocks noChangeArrowheads="1"/>
          </p:cNvSpPr>
          <p:nvPr/>
        </p:nvSpPr>
        <p:spPr bwMode="auto">
          <a:xfrm>
            <a:off x="6799263" y="3762375"/>
            <a:ext cx="84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Spinal nerve</a:t>
            </a:r>
          </a:p>
        </p:txBody>
      </p:sp>
      <p:sp>
        <p:nvSpPr>
          <p:cNvPr id="17466" name="Text Box 349"/>
          <p:cNvSpPr txBox="1">
            <a:spLocks noChangeArrowheads="1"/>
          </p:cNvSpPr>
          <p:nvPr/>
        </p:nvSpPr>
        <p:spPr bwMode="auto">
          <a:xfrm>
            <a:off x="6821488" y="5335588"/>
            <a:ext cx="941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Blood vessels</a:t>
            </a:r>
          </a:p>
        </p:txBody>
      </p:sp>
      <p:sp>
        <p:nvSpPr>
          <p:cNvPr id="17467" name="Text Box 350"/>
          <p:cNvSpPr txBox="1">
            <a:spLocks noChangeArrowheads="1"/>
          </p:cNvSpPr>
          <p:nvPr/>
        </p:nvSpPr>
        <p:spPr bwMode="auto">
          <a:xfrm>
            <a:off x="6821488" y="4724400"/>
            <a:ext cx="788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Epineurium</a:t>
            </a:r>
          </a:p>
        </p:txBody>
      </p:sp>
      <p:sp>
        <p:nvSpPr>
          <p:cNvPr id="17468" name="Text Box 351"/>
          <p:cNvSpPr txBox="1">
            <a:spLocks noChangeArrowheads="1"/>
          </p:cNvSpPr>
          <p:nvPr/>
        </p:nvSpPr>
        <p:spPr bwMode="auto">
          <a:xfrm>
            <a:off x="4078288" y="5883275"/>
            <a:ext cx="1196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Motor nerve fibers</a:t>
            </a:r>
          </a:p>
        </p:txBody>
      </p:sp>
      <p:sp>
        <p:nvSpPr>
          <p:cNvPr id="17469" name="Text Box 352"/>
          <p:cNvSpPr txBox="1">
            <a:spLocks noChangeArrowheads="1"/>
          </p:cNvSpPr>
          <p:nvPr/>
        </p:nvSpPr>
        <p:spPr bwMode="auto">
          <a:xfrm>
            <a:off x="2779713" y="6359525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/>
              <a:t>Motor</a:t>
            </a:r>
          </a:p>
          <a:p>
            <a:pPr algn="ctr" eaLnBrk="1" hangingPunct="1"/>
            <a:r>
              <a:rPr lang="en-US" altLang="en-US" sz="1000" b="1"/>
              <a:t>pathway</a:t>
            </a:r>
          </a:p>
        </p:txBody>
      </p:sp>
      <p:sp>
        <p:nvSpPr>
          <p:cNvPr id="17470" name="Text Box 353"/>
          <p:cNvSpPr txBox="1">
            <a:spLocks noChangeArrowheads="1"/>
          </p:cNvSpPr>
          <p:nvPr/>
        </p:nvSpPr>
        <p:spPr bwMode="auto">
          <a:xfrm>
            <a:off x="4695825" y="6323013"/>
            <a:ext cx="149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To peripheral</a:t>
            </a:r>
          </a:p>
          <a:p>
            <a:pPr eaLnBrk="1" hangingPunct="1"/>
            <a:r>
              <a:rPr lang="en-US" altLang="en-US" sz="1000" b="1"/>
              <a:t>receptors and effectors</a:t>
            </a:r>
          </a:p>
        </p:txBody>
      </p:sp>
      <p:sp>
        <p:nvSpPr>
          <p:cNvPr id="17471" name="Text Box 354"/>
          <p:cNvSpPr txBox="1">
            <a:spLocks noChangeArrowheads="1"/>
          </p:cNvSpPr>
          <p:nvPr/>
        </p:nvSpPr>
        <p:spPr bwMode="auto">
          <a:xfrm>
            <a:off x="3689350" y="6434138"/>
            <a:ext cx="957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To spinal cord</a:t>
            </a:r>
          </a:p>
        </p:txBody>
      </p:sp>
      <p:sp>
        <p:nvSpPr>
          <p:cNvPr id="17472" name="Freeform 78"/>
          <p:cNvSpPr>
            <a:spLocks/>
          </p:cNvSpPr>
          <p:nvPr/>
        </p:nvSpPr>
        <p:spPr bwMode="auto">
          <a:xfrm>
            <a:off x="5075238" y="671513"/>
            <a:ext cx="279400" cy="155575"/>
          </a:xfrm>
          <a:custGeom>
            <a:avLst/>
            <a:gdLst>
              <a:gd name="T0" fmla="*/ 0 w 176"/>
              <a:gd name="T1" fmla="*/ 2147483647 h 98"/>
              <a:gd name="T2" fmla="*/ 0 w 176"/>
              <a:gd name="T3" fmla="*/ 2147483647 h 98"/>
              <a:gd name="T4" fmla="*/ 2147483647 w 176"/>
              <a:gd name="T5" fmla="*/ 2147483647 h 98"/>
              <a:gd name="T6" fmla="*/ 2147483647 w 176"/>
              <a:gd name="T7" fmla="*/ 2147483647 h 98"/>
              <a:gd name="T8" fmla="*/ 2147483647 w 176"/>
              <a:gd name="T9" fmla="*/ 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98"/>
              <a:gd name="T17" fmla="*/ 176 w 176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98">
                <a:moveTo>
                  <a:pt x="0" y="98"/>
                </a:moveTo>
                <a:lnTo>
                  <a:pt x="0" y="98"/>
                </a:lnTo>
                <a:lnTo>
                  <a:pt x="36" y="76"/>
                </a:lnTo>
                <a:lnTo>
                  <a:pt x="82" y="50"/>
                </a:lnTo>
                <a:lnTo>
                  <a:pt x="176" y="0"/>
                </a:lnTo>
              </a:path>
            </a:pathLst>
          </a:custGeom>
          <a:noFill/>
          <a:ln w="57150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Freeform 79"/>
          <p:cNvSpPr>
            <a:spLocks/>
          </p:cNvSpPr>
          <p:nvPr/>
        </p:nvSpPr>
        <p:spPr bwMode="auto">
          <a:xfrm>
            <a:off x="5281613" y="617538"/>
            <a:ext cx="184150" cy="136525"/>
          </a:xfrm>
          <a:custGeom>
            <a:avLst/>
            <a:gdLst>
              <a:gd name="T0" fmla="*/ 2147483647 w 116"/>
              <a:gd name="T1" fmla="*/ 0 h 86"/>
              <a:gd name="T2" fmla="*/ 2147483647 w 116"/>
              <a:gd name="T3" fmla="*/ 2147483647 h 86"/>
              <a:gd name="T4" fmla="*/ 2147483647 w 116"/>
              <a:gd name="T5" fmla="*/ 2147483647 h 86"/>
              <a:gd name="T6" fmla="*/ 0 w 116"/>
              <a:gd name="T7" fmla="*/ 2147483647 h 86"/>
              <a:gd name="T8" fmla="*/ 2147483647 w 11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86"/>
              <a:gd name="T17" fmla="*/ 116 w 11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86">
                <a:moveTo>
                  <a:pt x="116" y="0"/>
                </a:moveTo>
                <a:lnTo>
                  <a:pt x="38" y="86"/>
                </a:lnTo>
                <a:lnTo>
                  <a:pt x="42" y="36"/>
                </a:lnTo>
                <a:lnTo>
                  <a:pt x="0" y="8"/>
                </a:lnTo>
                <a:lnTo>
                  <a:pt x="116" y="0"/>
                </a:lnTo>
                <a:close/>
              </a:path>
            </a:pathLst>
          </a:custGeom>
          <a:solidFill>
            <a:srgbClr val="00A6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80"/>
          <p:cNvSpPr>
            <a:spLocks noChangeShapeType="1"/>
          </p:cNvSpPr>
          <p:nvPr/>
        </p:nvSpPr>
        <p:spPr bwMode="auto">
          <a:xfrm flipH="1">
            <a:off x="5024438" y="506413"/>
            <a:ext cx="304800" cy="0"/>
          </a:xfrm>
          <a:prstGeom prst="line">
            <a:avLst/>
          </a:prstGeom>
          <a:noFill/>
          <a:ln w="5715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Freeform 81"/>
          <p:cNvSpPr>
            <a:spLocks/>
          </p:cNvSpPr>
          <p:nvPr/>
        </p:nvSpPr>
        <p:spPr bwMode="auto">
          <a:xfrm>
            <a:off x="4903788" y="436563"/>
            <a:ext cx="168275" cy="139700"/>
          </a:xfrm>
          <a:custGeom>
            <a:avLst/>
            <a:gdLst>
              <a:gd name="T0" fmla="*/ 0 w 106"/>
              <a:gd name="T1" fmla="*/ 2147483647 h 88"/>
              <a:gd name="T2" fmla="*/ 2147483647 w 106"/>
              <a:gd name="T3" fmla="*/ 0 h 88"/>
              <a:gd name="T4" fmla="*/ 2147483647 w 106"/>
              <a:gd name="T5" fmla="*/ 2147483647 h 88"/>
              <a:gd name="T6" fmla="*/ 2147483647 w 106"/>
              <a:gd name="T7" fmla="*/ 2147483647 h 88"/>
              <a:gd name="T8" fmla="*/ 0 w 106"/>
              <a:gd name="T9" fmla="*/ 214748364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88"/>
              <a:gd name="T17" fmla="*/ 106 w 106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88">
                <a:moveTo>
                  <a:pt x="0" y="44"/>
                </a:moveTo>
                <a:lnTo>
                  <a:pt x="106" y="0"/>
                </a:lnTo>
                <a:lnTo>
                  <a:pt x="82" y="44"/>
                </a:lnTo>
                <a:lnTo>
                  <a:pt x="106" y="88"/>
                </a:lnTo>
                <a:lnTo>
                  <a:pt x="0" y="4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Line 82"/>
          <p:cNvSpPr>
            <a:spLocks noChangeShapeType="1"/>
          </p:cNvSpPr>
          <p:nvPr/>
        </p:nvSpPr>
        <p:spPr bwMode="auto">
          <a:xfrm flipV="1">
            <a:off x="2767013" y="6224588"/>
            <a:ext cx="368300" cy="130175"/>
          </a:xfrm>
          <a:prstGeom prst="line">
            <a:avLst/>
          </a:prstGeom>
          <a:noFill/>
          <a:ln w="57150">
            <a:solidFill>
              <a:srgbClr val="00A65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Freeform 83"/>
          <p:cNvSpPr>
            <a:spLocks/>
          </p:cNvSpPr>
          <p:nvPr/>
        </p:nvSpPr>
        <p:spPr bwMode="auto">
          <a:xfrm>
            <a:off x="3065463" y="6173788"/>
            <a:ext cx="184150" cy="133350"/>
          </a:xfrm>
          <a:custGeom>
            <a:avLst/>
            <a:gdLst>
              <a:gd name="T0" fmla="*/ 2147483647 w 116"/>
              <a:gd name="T1" fmla="*/ 2147483647 h 84"/>
              <a:gd name="T2" fmla="*/ 2147483647 w 116"/>
              <a:gd name="T3" fmla="*/ 2147483647 h 84"/>
              <a:gd name="T4" fmla="*/ 2147483647 w 116"/>
              <a:gd name="T5" fmla="*/ 2147483647 h 84"/>
              <a:gd name="T6" fmla="*/ 0 w 116"/>
              <a:gd name="T7" fmla="*/ 0 h 84"/>
              <a:gd name="T8" fmla="*/ 2147483647 w 11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84"/>
              <a:gd name="T17" fmla="*/ 116 w 11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84">
                <a:moveTo>
                  <a:pt x="116" y="6"/>
                </a:moveTo>
                <a:lnTo>
                  <a:pt x="30" y="84"/>
                </a:lnTo>
                <a:lnTo>
                  <a:pt x="38" y="34"/>
                </a:lnTo>
                <a:lnTo>
                  <a:pt x="0" y="0"/>
                </a:lnTo>
                <a:lnTo>
                  <a:pt x="116" y="6"/>
                </a:lnTo>
                <a:close/>
              </a:path>
            </a:pathLst>
          </a:custGeom>
          <a:solidFill>
            <a:srgbClr val="00A6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Freeform 84"/>
          <p:cNvSpPr>
            <a:spLocks/>
          </p:cNvSpPr>
          <p:nvPr/>
        </p:nvSpPr>
        <p:spPr bwMode="auto">
          <a:xfrm>
            <a:off x="2798763" y="3535363"/>
            <a:ext cx="368300" cy="82550"/>
          </a:xfrm>
          <a:custGeom>
            <a:avLst/>
            <a:gdLst>
              <a:gd name="T0" fmla="*/ 0 w 232"/>
              <a:gd name="T1" fmla="*/ 2147483647 h 52"/>
              <a:gd name="T2" fmla="*/ 0 w 232"/>
              <a:gd name="T3" fmla="*/ 2147483647 h 52"/>
              <a:gd name="T4" fmla="*/ 2147483647 w 232"/>
              <a:gd name="T5" fmla="*/ 2147483647 h 52"/>
              <a:gd name="T6" fmla="*/ 2147483647 w 232"/>
              <a:gd name="T7" fmla="*/ 2147483647 h 52"/>
              <a:gd name="T8" fmla="*/ 2147483647 w 232"/>
              <a:gd name="T9" fmla="*/ 2147483647 h 52"/>
              <a:gd name="T10" fmla="*/ 2147483647 w 232"/>
              <a:gd name="T11" fmla="*/ 2147483647 h 52"/>
              <a:gd name="T12" fmla="*/ 2147483647 w 232"/>
              <a:gd name="T13" fmla="*/ 2147483647 h 52"/>
              <a:gd name="T14" fmla="*/ 2147483647 w 232"/>
              <a:gd name="T15" fmla="*/ 2147483647 h 52"/>
              <a:gd name="T16" fmla="*/ 2147483647 w 232"/>
              <a:gd name="T17" fmla="*/ 2147483647 h 52"/>
              <a:gd name="T18" fmla="*/ 2147483647 w 232"/>
              <a:gd name="T19" fmla="*/ 2147483647 h 52"/>
              <a:gd name="T20" fmla="*/ 2147483647 w 232"/>
              <a:gd name="T21" fmla="*/ 0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2"/>
              <a:gd name="T34" fmla="*/ 0 h 52"/>
              <a:gd name="T35" fmla="*/ 232 w 232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2" h="52">
                <a:moveTo>
                  <a:pt x="0" y="52"/>
                </a:moveTo>
                <a:lnTo>
                  <a:pt x="0" y="52"/>
                </a:lnTo>
                <a:lnTo>
                  <a:pt x="26" y="52"/>
                </a:lnTo>
                <a:lnTo>
                  <a:pt x="54" y="52"/>
                </a:lnTo>
                <a:lnTo>
                  <a:pt x="88" y="48"/>
                </a:lnTo>
                <a:lnTo>
                  <a:pt x="126" y="42"/>
                </a:lnTo>
                <a:lnTo>
                  <a:pt x="164" y="32"/>
                </a:lnTo>
                <a:lnTo>
                  <a:pt x="182" y="26"/>
                </a:lnTo>
                <a:lnTo>
                  <a:pt x="200" y="18"/>
                </a:lnTo>
                <a:lnTo>
                  <a:pt x="218" y="10"/>
                </a:lnTo>
                <a:lnTo>
                  <a:pt x="232" y="0"/>
                </a:lnTo>
              </a:path>
            </a:pathLst>
          </a:custGeom>
          <a:noFill/>
          <a:ln w="57150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Freeform 85"/>
          <p:cNvSpPr>
            <a:spLocks/>
          </p:cNvSpPr>
          <p:nvPr/>
        </p:nvSpPr>
        <p:spPr bwMode="auto">
          <a:xfrm>
            <a:off x="2678113" y="3551238"/>
            <a:ext cx="171450" cy="139700"/>
          </a:xfrm>
          <a:custGeom>
            <a:avLst/>
            <a:gdLst>
              <a:gd name="T0" fmla="*/ 0 w 108"/>
              <a:gd name="T1" fmla="*/ 2147483647 h 88"/>
              <a:gd name="T2" fmla="*/ 2147483647 w 108"/>
              <a:gd name="T3" fmla="*/ 2147483647 h 88"/>
              <a:gd name="T4" fmla="*/ 2147483647 w 108"/>
              <a:gd name="T5" fmla="*/ 2147483647 h 88"/>
              <a:gd name="T6" fmla="*/ 2147483647 w 108"/>
              <a:gd name="T7" fmla="*/ 0 h 88"/>
              <a:gd name="T8" fmla="*/ 0 w 108"/>
              <a:gd name="T9" fmla="*/ 214748364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88"/>
              <a:gd name="T17" fmla="*/ 108 w 108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88">
                <a:moveTo>
                  <a:pt x="0" y="40"/>
                </a:moveTo>
                <a:lnTo>
                  <a:pt x="106" y="88"/>
                </a:lnTo>
                <a:lnTo>
                  <a:pt x="82" y="42"/>
                </a:lnTo>
                <a:lnTo>
                  <a:pt x="108" y="0"/>
                </a:lnTo>
                <a:lnTo>
                  <a:pt x="0" y="4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Line 28"/>
          <p:cNvSpPr>
            <a:spLocks noChangeShapeType="1"/>
          </p:cNvSpPr>
          <p:nvPr/>
        </p:nvSpPr>
        <p:spPr bwMode="auto">
          <a:xfrm flipH="1">
            <a:off x="1863725" y="1466850"/>
            <a:ext cx="349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Line 30"/>
          <p:cNvSpPr>
            <a:spLocks noChangeShapeType="1"/>
          </p:cNvSpPr>
          <p:nvPr/>
        </p:nvSpPr>
        <p:spPr bwMode="auto">
          <a:xfrm flipH="1">
            <a:off x="1797050" y="192405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Line 26"/>
          <p:cNvSpPr>
            <a:spLocks noChangeShapeType="1"/>
          </p:cNvSpPr>
          <p:nvPr/>
        </p:nvSpPr>
        <p:spPr bwMode="auto">
          <a:xfrm flipH="1">
            <a:off x="1752600" y="1208088"/>
            <a:ext cx="1495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Line 39"/>
          <p:cNvSpPr>
            <a:spLocks noChangeShapeType="1"/>
          </p:cNvSpPr>
          <p:nvPr/>
        </p:nvSpPr>
        <p:spPr bwMode="auto">
          <a:xfrm flipH="1" flipV="1">
            <a:off x="5280025" y="506413"/>
            <a:ext cx="466725" cy="1524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Line 40"/>
          <p:cNvSpPr>
            <a:spLocks noChangeShapeType="1"/>
          </p:cNvSpPr>
          <p:nvPr/>
        </p:nvSpPr>
        <p:spPr bwMode="auto">
          <a:xfrm flipH="1">
            <a:off x="5356225" y="658813"/>
            <a:ext cx="4762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Line 41"/>
          <p:cNvSpPr>
            <a:spLocks noChangeShapeType="1"/>
          </p:cNvSpPr>
          <p:nvPr/>
        </p:nvSpPr>
        <p:spPr bwMode="auto">
          <a:xfrm flipH="1" flipV="1">
            <a:off x="5280025" y="504825"/>
            <a:ext cx="46672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Line 42"/>
          <p:cNvSpPr>
            <a:spLocks noChangeShapeType="1"/>
          </p:cNvSpPr>
          <p:nvPr/>
        </p:nvSpPr>
        <p:spPr bwMode="auto">
          <a:xfrm flipH="1">
            <a:off x="5356225" y="657225"/>
            <a:ext cx="47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3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13&amp;quot;&quot;/&gt;&lt;property id=&quot;20307&quot; value=&quot;264&quot;/&gt;&lt;/object&gt;&lt;object type=&quot;3&quot; unique_id=&quot;204345&quot;&gt;&lt;property id=&quot;20148&quot; value=&quot;5&quot;/&gt;&lt;property id=&quot;20300&quot; value=&quot;Slide 4 - &amp;quot;Fig. 13.2&amp;quot;&quot;/&gt;&lt;property id=&quot;20307&quot; value=&quot;266&quot;/&gt;&lt;/object&gt;&lt;object type=&quot;3&quot; unique_id=&quot;204346&quot;&gt;&lt;property id=&quot;20148&quot; value=&quot;5&quot;/&gt;&lt;property id=&quot;20300&quot; value=&quot;Slide 5 - &amp;quot;Fig. 13.3&amp;quot;&quot;/&gt;&lt;property id=&quot;20307&quot; value=&quot;267&quot;/&gt;&lt;/object&gt;&lt;object type=&quot;3&quot; unique_id=&quot;204347&quot;&gt;&lt;property id=&quot;20148&quot; value=&quot;5&quot;/&gt;&lt;property id=&quot;20300&quot; value=&quot;Slide 8 - &amp;quot;Fig. 13.5&amp;quot;&quot;/&gt;&lt;property id=&quot;20307&quot; value=&quot;269&quot;/&gt;&lt;/object&gt;&lt;object type=&quot;3&quot; unique_id=&quot;204348&quot;&gt;&lt;property id=&quot;20148&quot; value=&quot;5&quot;/&gt;&lt;property id=&quot;20300&quot; value=&quot;Slide 10 - &amp;quot;Fig. 13.7&amp;quot;&quot;/&gt;&lt;property id=&quot;20307&quot; value=&quot;271&quot;/&gt;&lt;/object&gt;&lt;object type=&quot;3&quot; unique_id=&quot;204349&quot;&gt;&lt;property id=&quot;20148&quot; value=&quot;5&quot;/&gt;&lt;property id=&quot;20300&quot; value=&quot;Slide 12 - &amp;quot;Table 13.2&amp;quot;&quot;/&gt;&lt;property id=&quot;20307&quot; value=&quot;273&quot;/&gt;&lt;/object&gt;&lt;object type=&quot;3&quot; unique_id=&quot;204350&quot;&gt;&lt;property id=&quot;20148&quot; value=&quot;5&quot;/&gt;&lt;property id=&quot;20300&quot; value=&quot;Slide 14 - &amp;quot;Fig. 13.10&amp;quot;&quot;/&gt;&lt;property id=&quot;20307&quot; value=&quot;276&quot;/&gt;&lt;/object&gt;&lt;object type=&quot;3&quot; unique_id=&quot;204351&quot;&gt;&lt;property id=&quot;20148&quot; value=&quot;5&quot;/&gt;&lt;property id=&quot;20300&quot; value=&quot;Slide 16 - &amp;quot;Fig. 13.12&amp;quot;&quot;/&gt;&lt;property id=&quot;20307&quot; value=&quot;278&quot;/&gt;&lt;/object&gt;&lt;object type=&quot;3&quot; unique_id=&quot;204352&quot;&gt;&lt;property id=&quot;20148&quot; value=&quot;5&quot;/&gt;&lt;property id=&quot;20300&quot; value=&quot;Slide 17 - &amp;quot;Fig. 13.13&amp;quot;&quot;/&gt;&lt;property id=&quot;20307&quot; value=&quot;279&quot;/&gt;&lt;/object&gt;&lt;object type=&quot;3&quot; unique_id=&quot;204353&quot;&gt;&lt;property id=&quot;20148&quot; value=&quot;5&quot;/&gt;&lt;property id=&quot;20300&quot; value=&quot;Slide 19 - &amp;quot;Fig. 13.14&amp;quot;&quot;/&gt;&lt;property id=&quot;20307&quot; value=&quot;281&quot;/&gt;&lt;/object&gt;&lt;object type=&quot;3&quot; unique_id=&quot;204354&quot;&gt;&lt;property id=&quot;20148&quot; value=&quot;5&quot;/&gt;&lt;property id=&quot;20300&quot; value=&quot;Slide 21 - &amp;quot;Fig. 13.15&amp;quot;&quot;/&gt;&lt;property id=&quot;20307&quot; value=&quot;283&quot;/&gt;&lt;/object&gt;&lt;object type=&quot;3&quot; unique_id=&quot;204355&quot;&gt;&lt;property id=&quot;20148&quot; value=&quot;5&quot;/&gt;&lt;property id=&quot;20300&quot; value=&quot;Slide 20 - &amp;quot;Table 13.4a&amp;quot;&quot;/&gt;&lt;property id=&quot;20307&quot; value=&quot;282&quot;/&gt;&lt;/object&gt;&lt;object type=&quot;3&quot; unique_id=&quot;204356&quot;&gt;&lt;property id=&quot;20148&quot; value=&quot;5&quot;/&gt;&lt;property id=&quot;20300&quot; value=&quot;Slide 6 - &amp;quot;Table 13.1&amp;quot;&quot;/&gt;&lt;property id=&quot;20307&quot; value=&quot;275&quot;/&gt;&lt;/object&gt;&lt;object type=&quot;3&quot; unique_id=&quot;204357&quot;&gt;&lt;property id=&quot;20148&quot; value=&quot;5&quot;/&gt;&lt;property id=&quot;20300&quot; value=&quot;Slide 7 - &amp;quot;Fig. 13.4&amp;quot;&quot;/&gt;&lt;property id=&quot;20307&quot; value=&quot;268&quot;/&gt;&lt;/object&gt;&lt;object type=&quot;3&quot; unique_id=&quot;204358&quot;&gt;&lt;property id=&quot;20148&quot; value=&quot;5&quot;/&gt;&lt;property id=&quot;20300&quot; value=&quot;Slide 9 - &amp;quot;Fig. 13.6&amp;quot;&quot;/&gt;&lt;property id=&quot;20307&quot; value=&quot;270&quot;/&gt;&lt;/object&gt;&lt;object type=&quot;3&quot; unique_id=&quot;204359&quot;&gt;&lt;property id=&quot;20148&quot; value=&quot;5&quot;/&gt;&lt;property id=&quot;20300&quot; value=&quot;Slide 11 - &amp;quot;Fig. 13.8&amp;quot;&quot;/&gt;&lt;property id=&quot;20307&quot; value=&quot;272&quot;/&gt;&lt;/object&gt;&lt;object type=&quot;3&quot; unique_id=&quot;204360&quot;&gt;&lt;property id=&quot;20148&quot; value=&quot;5&quot;/&gt;&lt;property id=&quot;20300&quot; value=&quot;Slide 13 - &amp;quot;Fig. 13.9&amp;quot;&quot;/&gt;&lt;property id=&quot;20307&quot; value=&quot;274&quot;/&gt;&lt;/object&gt;&lt;object type=&quot;3&quot; unique_id=&quot;204361&quot;&gt;&lt;property id=&quot;20148&quot; value=&quot;5&quot;/&gt;&lt;property id=&quot;20300&quot; value=&quot;Slide 15 - &amp;quot;Fig. 13.11&amp;quot;&quot;/&gt;&lt;property id=&quot;20307&quot; value=&quot;277&quot;/&gt;&lt;/object&gt;&lt;object type=&quot;3&quot; unique_id=&quot;204362&quot;&gt;&lt;property id=&quot;20148&quot; value=&quot;5&quot;/&gt;&lt;property id=&quot;20300&quot; value=&quot;Slide 18 - &amp;quot;Table 13.3&amp;quot;&quot;/&gt;&lt;property id=&quot;20307&quot; value=&quot;280&quot;/&gt;&lt;/object&gt;&lt;object type=&quot;3&quot; unique_id=&quot;204363&quot;&gt;&lt;property id=&quot;20148&quot; value=&quot;5&quot;/&gt;&lt;property id=&quot;20300&quot; value=&quot;Slide 23 - &amp;quot;Fig. 13.16&amp;quot;&quot;/&gt;&lt;property id=&quot;20307&quot; value=&quot;285&quot;/&gt;&lt;/object&gt;&lt;object type=&quot;3&quot; unique_id=&quot;204364&quot;&gt;&lt;property id=&quot;20148&quot; value=&quot;5&quot;/&gt;&lt;property id=&quot;20300&quot; value=&quot;Slide 24 - &amp;quot;Table 13.5&amp;quot;&quot;/&gt;&lt;property id=&quot;20307&quot; value=&quot;286&quot;/&gt;&lt;/object&gt;&lt;object type=&quot;3&quot; unique_id=&quot;204365&quot;&gt;&lt;property id=&quot;20148&quot; value=&quot;5&quot;/&gt;&lt;property id=&quot;20300&quot; value=&quot;Slide 25 - &amp;quot;Fig. 13.17&amp;quot;&quot;/&gt;&lt;property id=&quot;20307&quot; value=&quot;287&quot;/&gt;&lt;/object&gt;&lt;object type=&quot;3&quot; unique_id=&quot;204366&quot;&gt;&lt;property id=&quot;20148&quot; value=&quot;5&quot;/&gt;&lt;property id=&quot;20300&quot; value=&quot;Slide 26 - &amp;quot;Table 13.6&amp;quot;&quot;/&gt;&lt;property id=&quot;20307&quot; value=&quot;288&quot;/&gt;&lt;/object&gt;&lt;object type=&quot;3&quot; unique_id=&quot;204367&quot;&gt;&lt;property id=&quot;20148&quot; value=&quot;5&quot;/&gt;&lt;property id=&quot;20300&quot; value=&quot;Slide 27 - &amp;quot;Fig. 13.18&amp;quot;&quot;/&gt;&lt;property id=&quot;20307&quot; value=&quot;289&quot;/&gt;&lt;/object&gt;&lt;object type=&quot;3&quot; unique_id=&quot;204368&quot;&gt;&lt;property id=&quot;20148&quot; value=&quot;5&quot;/&gt;&lt;property id=&quot;20300&quot; value=&quot;Slide 28 - &amp;quot;Fig. 13.19&amp;quot;&quot;/&gt;&lt;property id=&quot;20307&quot; value=&quot;290&quot;/&gt;&lt;/object&gt;&lt;object type=&quot;3&quot; unique_id=&quot;204369&quot;&gt;&lt;property id=&quot;20148&quot; value=&quot;5&quot;/&gt;&lt;property id=&quot;20300&quot; value=&quot;Slide 29 - &amp;quot;Fig. 13.20&amp;quot;&quot;/&gt;&lt;property id=&quot;20307&quot; value=&quot;291&quot;/&gt;&lt;/object&gt;&lt;object type=&quot;3&quot; unique_id=&quot;204370&quot;&gt;&lt;property id=&quot;20148&quot; value=&quot;5&quot;/&gt;&lt;property id=&quot;20300&quot; value=&quot;Slide 30 - &amp;quot;Fig. 13.21&amp;quot;&quot;/&gt;&lt;property id=&quot;20307&quot; value=&quot;292&quot;/&gt;&lt;/object&gt;&lt;object type=&quot;3&quot; unique_id=&quot;204371&quot;&gt;&lt;property id=&quot;20148&quot; value=&quot;5&quot;/&gt;&lt;property id=&quot;20300&quot; value=&quot;Slide 31 - &amp;quot;Fig. 13.22&amp;quot;&quot;/&gt;&lt;property id=&quot;20307&quot; value=&quot;293&quot;/&gt;&lt;/object&gt;&lt;object type=&quot;3&quot; unique_id=&quot;204372&quot;&gt;&lt;property id=&quot;20148&quot; value=&quot;5&quot;/&gt;&lt;property id=&quot;20300&quot; value=&quot;Slide 32 - &amp;quot;Fig. 13.23&amp;quot;&quot;/&gt;&lt;property id=&quot;20307&quot; value=&quot;294&quot;/&gt;&lt;/object&gt;&lt;object type=&quot;3&quot; unique_id=&quot;204373&quot;&gt;&lt;property id=&quot;20148&quot; value=&quot;5&quot;/&gt;&lt;property id=&quot;20300&quot; value=&quot;Slide 33 - &amp;quot;Fig. 13.24&amp;quot;&quot;/&gt;&lt;property id=&quot;20307&quot; value=&quot;295&quot;/&gt;&lt;/object&gt;&lt;object type=&quot;3&quot; unique_id=&quot;204374&quot;&gt;&lt;property id=&quot;20148&quot; value=&quot;5&quot;/&gt;&lt;property id=&quot;20300&quot; value=&quot;Slide 34 - &amp;quot;Table 13.7&amp;quot;&quot;/&gt;&lt;property id=&quot;20307&quot; value=&quot;296&quot;/&gt;&lt;/object&gt;&lt;object type=&quot;3&quot; unique_id=&quot;209307&quot;&gt;&lt;property id=&quot;20148&quot; value=&quot;5&quot;/&gt;&lt;property id=&quot;20300&quot; value=&quot;Slide 22 - &amp;quot;Table 13.4b&amp;quot;&quot;/&gt;&lt;property id=&quot;20307&quot; value=&quot;297&quot;/&gt;&lt;/object&gt;&lt;object type=&quot;3&quot; unique_id=&quot;209344&quot;&gt;&lt;property id=&quot;20148&quot; value=&quot;5&quot;/&gt;&lt;property id=&quot;20300&quot; value=&quot;Slide 3 - &amp;quot;Fig. 13.1&amp;quot;&quot;/&gt;&lt;property id=&quot;20307&quot; value=&quot;298&quot;/&gt;&lt;/object&gt;&lt;/object&gt;&lt;/object&gt;&lt;/database&gt;"/>
</p:tagLst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1146</Words>
  <Application>Microsoft Macintosh PowerPoint</Application>
  <PresentationFormat>On-screen Show (4:3)</PresentationFormat>
  <Paragraphs>583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ヒラギノ角ゴ Pro W3</vt:lpstr>
      <vt:lpstr>Symbol</vt:lpstr>
      <vt:lpstr>Tahoma</vt:lpstr>
      <vt:lpstr>Calibri</vt:lpstr>
      <vt:lpstr>Times New Roman</vt:lpstr>
      <vt:lpstr>1_Default Design</vt:lpstr>
      <vt:lpstr>Fig. 13.1</vt:lpstr>
      <vt:lpstr>Fig. 13.2</vt:lpstr>
      <vt:lpstr>Table 13.1</vt:lpstr>
      <vt:lpstr>Fig. 13.4</vt:lpstr>
      <vt:lpstr>Fig. 13.5</vt:lpstr>
      <vt:lpstr>Fig. 13.6</vt:lpstr>
      <vt:lpstr>Fig. 13.8</vt:lpstr>
      <vt:lpstr>Table 13.2</vt:lpstr>
      <vt:lpstr>Fig. 13.9</vt:lpstr>
      <vt:lpstr>Fig. 13.10</vt:lpstr>
      <vt:lpstr>Fig. 13.11</vt:lpstr>
      <vt:lpstr>Fig. 13.13</vt:lpstr>
      <vt:lpstr>Fig. 13.15</vt:lpstr>
      <vt:lpstr>Fig. 13.20</vt:lpstr>
      <vt:lpstr>Fig. 13.21</vt:lpstr>
      <vt:lpstr>Fig. 13.22</vt:lpstr>
      <vt:lpstr>Fig. 13.23</vt:lpstr>
      <vt:lpstr>Fig. 13.24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411</cp:revision>
  <dcterms:created xsi:type="dcterms:W3CDTF">2013-10-17T03:42:24Z</dcterms:created>
  <dcterms:modified xsi:type="dcterms:W3CDTF">2016-06-21T15:46:57Z</dcterms:modified>
</cp:coreProperties>
</file>