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4090" r:id="rId1"/>
  </p:sldMasterIdLst>
  <p:notesMasterIdLst>
    <p:notesMasterId r:id="rId9"/>
  </p:notesMasterIdLst>
  <p:sldIdLst>
    <p:sldId id="269" r:id="rId2"/>
    <p:sldId id="271" r:id="rId3"/>
    <p:sldId id="273" r:id="rId4"/>
    <p:sldId id="276" r:id="rId5"/>
    <p:sldId id="278" r:id="rId6"/>
    <p:sldId id="279" r:id="rId7"/>
    <p:sldId id="281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A9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57" autoAdjust="0"/>
    <p:restoredTop sz="94660" autoAdjust="0"/>
  </p:normalViewPr>
  <p:slideViewPr>
    <p:cSldViewPr snapToGrid="0" snapToObjects="1">
      <p:cViewPr varScale="1">
        <p:scale>
          <a:sx n="226" d="100"/>
          <a:sy n="226" d="100"/>
        </p:scale>
        <p:origin x="2696" y="200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2074939-C174-054A-8BF1-780DF64A908C}" type="datetimeFigureOut">
              <a:rPr lang="en-US"/>
              <a:pPr>
                <a:defRPr/>
              </a:pPr>
              <a:t>5/16/16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20BC17-B998-D945-B637-1123206BB5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203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5CE12DD-91D4-3448-84DA-9DB443E6D16E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10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825D5D2-F546-A84E-9166-728D965C836B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90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0173E7B-0C6D-314F-A5CB-296AB39BFE6D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098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B15C4F5-32D4-FB4D-9E16-7956CBDE4E60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394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E3446A9-001F-0E48-AD8C-34FFDD86A6D5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634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7B38946-6262-F144-A9FC-5B4B17DADE0B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414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C9682AD-0CE4-5943-AF52-609BA68DA75D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60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171825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"/>
            <a:ext cx="9144000" cy="65151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960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5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455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57175"/>
            <a:ext cx="4495800" cy="660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7175"/>
            <a:ext cx="4495800" cy="660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3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8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96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41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46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57175"/>
            <a:ext cx="91440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9688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344C5-BD6D-1447-AEFC-452F6577B29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032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5" descr="V:\Graphics\Powerpoint\MH_DCM\MH_DCM-TEXTEDIT PROJECTS\SALADIN 7e\Processed files\chapt01\chapt01_textedit\png\sal03717_01_04_arr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446088"/>
            <a:ext cx="4481513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V:\Graphics\Powerpoint\MH_DCM\MH_DCM-TEXTEDIT PROJECTS\SALADIN 7e\Processed files\chapt01\chapt01_textedit\jpg\sal03717_01_04_ba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65113"/>
            <a:ext cx="4760912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Fig. 1.4</a:t>
            </a:r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4606925" y="774700"/>
            <a:ext cx="8096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1200" b="1"/>
              <a:t>Organism</a:t>
            </a:r>
          </a:p>
        </p:txBody>
      </p:sp>
      <p:sp>
        <p:nvSpPr>
          <p:cNvPr id="10246" name="TextBox 8"/>
          <p:cNvSpPr txBox="1">
            <a:spLocks noChangeArrowheads="1"/>
          </p:cNvSpPr>
          <p:nvPr/>
        </p:nvSpPr>
        <p:spPr bwMode="auto">
          <a:xfrm>
            <a:off x="2997200" y="3941763"/>
            <a:ext cx="11160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1200" b="1"/>
              <a:t>Organ system</a:t>
            </a:r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4343400" y="3903663"/>
            <a:ext cx="5461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1200" b="1"/>
              <a:t>Organ</a:t>
            </a:r>
          </a:p>
        </p:txBody>
      </p: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5829300" y="3822700"/>
            <a:ext cx="5762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1200" b="1"/>
              <a:t>Tissue</a:t>
            </a:r>
          </a:p>
        </p:txBody>
      </p:sp>
      <p:sp>
        <p:nvSpPr>
          <p:cNvPr id="10249" name="TextBox 11"/>
          <p:cNvSpPr txBox="1">
            <a:spLocks noChangeArrowheads="1"/>
          </p:cNvSpPr>
          <p:nvPr/>
        </p:nvSpPr>
        <p:spPr bwMode="auto">
          <a:xfrm>
            <a:off x="6362700" y="4660900"/>
            <a:ext cx="3746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1200" b="1"/>
              <a:t>Cell</a:t>
            </a:r>
          </a:p>
        </p:txBody>
      </p:sp>
      <p:sp>
        <p:nvSpPr>
          <p:cNvPr id="10250" name="TextBox 12"/>
          <p:cNvSpPr txBox="1">
            <a:spLocks noChangeArrowheads="1"/>
          </p:cNvSpPr>
          <p:nvPr/>
        </p:nvSpPr>
        <p:spPr bwMode="auto">
          <a:xfrm>
            <a:off x="4800600" y="5257800"/>
            <a:ext cx="8016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1200" b="1"/>
              <a:t>Organelle</a:t>
            </a:r>
          </a:p>
        </p:txBody>
      </p:sp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2411413" y="4992688"/>
            <a:ext cx="12112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1200" b="1"/>
              <a:t>Macromolecule</a:t>
            </a:r>
          </a:p>
        </p:txBody>
      </p:sp>
      <p:sp>
        <p:nvSpPr>
          <p:cNvPr id="10252" name="TextBox 14"/>
          <p:cNvSpPr txBox="1">
            <a:spLocks noChangeArrowheads="1"/>
          </p:cNvSpPr>
          <p:nvPr/>
        </p:nvSpPr>
        <p:spPr bwMode="auto">
          <a:xfrm>
            <a:off x="2895600" y="6477000"/>
            <a:ext cx="7508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1200" b="1"/>
              <a:t>Molecule</a:t>
            </a:r>
          </a:p>
        </p:txBody>
      </p:sp>
      <p:sp>
        <p:nvSpPr>
          <p:cNvPr id="10253" name="TextBox 16"/>
          <p:cNvSpPr txBox="1">
            <a:spLocks noChangeArrowheads="1"/>
          </p:cNvSpPr>
          <p:nvPr/>
        </p:nvSpPr>
        <p:spPr bwMode="auto">
          <a:xfrm>
            <a:off x="4927600" y="6286500"/>
            <a:ext cx="4857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1200" b="1"/>
              <a:t>Atom</a:t>
            </a:r>
          </a:p>
        </p:txBody>
      </p:sp>
      <p:sp>
        <p:nvSpPr>
          <p:cNvPr id="10254" name="Rectangle 5"/>
          <p:cNvSpPr>
            <a:spLocks noChangeArrowheads="1"/>
          </p:cNvSpPr>
          <p:nvPr/>
        </p:nvSpPr>
        <p:spPr bwMode="auto">
          <a:xfrm>
            <a:off x="701675" y="98425"/>
            <a:ext cx="7740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Fig. 1.5</a:t>
            </a:r>
          </a:p>
        </p:txBody>
      </p:sp>
      <p:pic>
        <p:nvPicPr>
          <p:cNvPr id="11267" name="Picture 3" descr="V:\Graphics\Powerpoint\MH_DCM\MH_DCM-TEXTEDIT PROJECTS\SALADIN 7e\Processed files\chapt01\chapt01_textedit\jpg\sal03717_01_05_b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476250"/>
            <a:ext cx="83248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1131888" y="2743200"/>
            <a:ext cx="5334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1000" b="1"/>
              <a:t>Normal</a:t>
            </a:r>
          </a:p>
        </p:txBody>
      </p: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3240088" y="3657600"/>
            <a:ext cx="8985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1000" b="1"/>
              <a:t>Pelvic kidney</a:t>
            </a:r>
          </a:p>
        </p:txBody>
      </p:sp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5653088" y="3657600"/>
            <a:ext cx="11922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1000" b="1"/>
              <a:t>Horseshoe kidney</a:t>
            </a:r>
          </a:p>
        </p:txBody>
      </p:sp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1131888" y="5876925"/>
            <a:ext cx="5334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1000" b="1"/>
              <a:t>Normal</a:t>
            </a:r>
          </a:p>
        </p:txBody>
      </p:sp>
      <p:sp>
        <p:nvSpPr>
          <p:cNvPr id="11272" name="TextBox 11"/>
          <p:cNvSpPr txBox="1">
            <a:spLocks noChangeArrowheads="1"/>
          </p:cNvSpPr>
          <p:nvPr/>
        </p:nvSpPr>
        <p:spPr bwMode="auto">
          <a:xfrm>
            <a:off x="4052888" y="6426200"/>
            <a:ext cx="21939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1000" b="1"/>
              <a:t>Variations in branches of the aorta</a:t>
            </a:r>
          </a:p>
        </p:txBody>
      </p:sp>
      <p:sp>
        <p:nvSpPr>
          <p:cNvPr id="11273" name="Rectangle 5"/>
          <p:cNvSpPr>
            <a:spLocks noChangeArrowheads="1"/>
          </p:cNvSpPr>
          <p:nvPr/>
        </p:nvSpPr>
        <p:spPr bwMode="auto">
          <a:xfrm>
            <a:off x="701675" y="252413"/>
            <a:ext cx="7740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Fig. 1.6</a:t>
            </a:r>
          </a:p>
        </p:txBody>
      </p:sp>
      <p:pic>
        <p:nvPicPr>
          <p:cNvPr id="12291" name="Picture 5" descr="V:\Graphics\Powerpoint\MH_DCM\MH_DCM-TEXTEDIT PROJECTS\SALADIN 7e\Processed files\chapt01\chapt01_textedit\jpg\sal03717_01_06_b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323850"/>
            <a:ext cx="41814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6"/>
          <p:cNvSpPr>
            <a:spLocks noChangeArrowheads="1"/>
          </p:cNvSpPr>
          <p:nvPr/>
        </p:nvSpPr>
        <p:spPr bwMode="auto">
          <a:xfrm>
            <a:off x="3192463" y="36512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00" b="1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(a)</a:t>
            </a:r>
            <a:endParaRPr lang="en-US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9" name="Rectangle 97"/>
          <p:cNvSpPr>
            <a:spLocks noChangeArrowheads="1"/>
          </p:cNvSpPr>
          <p:nvPr/>
        </p:nvSpPr>
        <p:spPr bwMode="auto">
          <a:xfrm>
            <a:off x="3192463" y="6562725"/>
            <a:ext cx="14763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(b)</a:t>
            </a:r>
            <a:endParaRPr lang="en-US" sz="1600" b="1" dirty="0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0" name="Rectangle 99"/>
          <p:cNvSpPr>
            <a:spLocks noChangeArrowheads="1"/>
          </p:cNvSpPr>
          <p:nvPr/>
        </p:nvSpPr>
        <p:spPr bwMode="auto">
          <a:xfrm>
            <a:off x="2846388" y="3114675"/>
            <a:ext cx="9683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4 </a:t>
            </a:r>
            <a:endParaRPr lang="en-US" sz="1600" b="1" dirty="0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Rectangle 100"/>
          <p:cNvSpPr>
            <a:spLocks noChangeArrowheads="1"/>
          </p:cNvSpPr>
          <p:nvPr/>
        </p:nvSpPr>
        <p:spPr bwMode="auto">
          <a:xfrm>
            <a:off x="2528888" y="2373313"/>
            <a:ext cx="635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00" b="1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5</a:t>
            </a:r>
            <a:endParaRPr lang="en-US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2" name="Rectangle 101"/>
          <p:cNvSpPr>
            <a:spLocks noChangeArrowheads="1"/>
          </p:cNvSpPr>
          <p:nvPr/>
        </p:nvSpPr>
        <p:spPr bwMode="auto">
          <a:xfrm>
            <a:off x="2719388" y="976313"/>
            <a:ext cx="635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6</a:t>
            </a:r>
            <a:endParaRPr lang="en-US" sz="1600" b="1" dirty="0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3" name="Rectangle 102"/>
          <p:cNvSpPr>
            <a:spLocks noChangeArrowheads="1"/>
          </p:cNvSpPr>
          <p:nvPr/>
        </p:nvSpPr>
        <p:spPr bwMode="auto">
          <a:xfrm>
            <a:off x="4075113" y="330200"/>
            <a:ext cx="635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00" b="1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1</a:t>
            </a:r>
            <a:endParaRPr lang="en-US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" name="Rectangle 103"/>
          <p:cNvSpPr>
            <a:spLocks noChangeArrowheads="1"/>
          </p:cNvSpPr>
          <p:nvPr/>
        </p:nvSpPr>
        <p:spPr bwMode="auto">
          <a:xfrm>
            <a:off x="5238750" y="1484313"/>
            <a:ext cx="6508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00" b="1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2</a:t>
            </a:r>
            <a:endParaRPr lang="en-US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5" name="Rectangle 109"/>
          <p:cNvSpPr>
            <a:spLocks noChangeArrowheads="1"/>
          </p:cNvSpPr>
          <p:nvPr/>
        </p:nvSpPr>
        <p:spPr bwMode="auto">
          <a:xfrm>
            <a:off x="6094413" y="5191125"/>
            <a:ext cx="49371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Set point</a:t>
            </a:r>
            <a:endParaRPr lang="en-US" sz="1600" b="1" dirty="0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7" name="Freeform 143"/>
          <p:cNvSpPr>
            <a:spLocks/>
          </p:cNvSpPr>
          <p:nvPr/>
        </p:nvSpPr>
        <p:spPr bwMode="auto">
          <a:xfrm>
            <a:off x="6211888" y="1660525"/>
            <a:ext cx="38100" cy="504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8" y="48"/>
              </a:cxn>
              <a:cxn ang="0">
                <a:pos x="16" y="102"/>
              </a:cxn>
              <a:cxn ang="0">
                <a:pos x="22" y="164"/>
              </a:cxn>
              <a:cxn ang="0">
                <a:pos x="24" y="236"/>
              </a:cxn>
              <a:cxn ang="0">
                <a:pos x="24" y="236"/>
              </a:cxn>
              <a:cxn ang="0">
                <a:pos x="24" y="278"/>
              </a:cxn>
              <a:cxn ang="0">
                <a:pos x="22" y="318"/>
              </a:cxn>
            </a:cxnLst>
            <a:rect l="0" t="0" r="r" b="b"/>
            <a:pathLst>
              <a:path w="24" h="318">
                <a:moveTo>
                  <a:pt x="0" y="0"/>
                </a:moveTo>
                <a:lnTo>
                  <a:pt x="0" y="0"/>
                </a:lnTo>
                <a:lnTo>
                  <a:pt x="8" y="48"/>
                </a:lnTo>
                <a:lnTo>
                  <a:pt x="16" y="102"/>
                </a:lnTo>
                <a:lnTo>
                  <a:pt x="22" y="164"/>
                </a:lnTo>
                <a:lnTo>
                  <a:pt x="24" y="236"/>
                </a:lnTo>
                <a:lnTo>
                  <a:pt x="24" y="236"/>
                </a:lnTo>
                <a:lnTo>
                  <a:pt x="24" y="278"/>
                </a:lnTo>
                <a:lnTo>
                  <a:pt x="22" y="318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8" name="Freeform 144"/>
          <p:cNvSpPr>
            <a:spLocks/>
          </p:cNvSpPr>
          <p:nvPr/>
        </p:nvSpPr>
        <p:spPr bwMode="auto">
          <a:xfrm>
            <a:off x="6199188" y="2124075"/>
            <a:ext cx="98425" cy="127000"/>
          </a:xfrm>
          <a:custGeom>
            <a:avLst/>
            <a:gdLst/>
            <a:ahLst/>
            <a:cxnLst>
              <a:cxn ang="0">
                <a:pos x="26" y="80"/>
              </a:cxn>
              <a:cxn ang="0">
                <a:pos x="0" y="0"/>
              </a:cxn>
              <a:cxn ang="0">
                <a:pos x="30" y="22"/>
              </a:cxn>
              <a:cxn ang="0">
                <a:pos x="62" y="6"/>
              </a:cxn>
              <a:cxn ang="0">
                <a:pos x="26" y="80"/>
              </a:cxn>
            </a:cxnLst>
            <a:rect l="0" t="0" r="r" b="b"/>
            <a:pathLst>
              <a:path w="62" h="80">
                <a:moveTo>
                  <a:pt x="26" y="80"/>
                </a:moveTo>
                <a:lnTo>
                  <a:pt x="0" y="0"/>
                </a:lnTo>
                <a:lnTo>
                  <a:pt x="30" y="22"/>
                </a:lnTo>
                <a:lnTo>
                  <a:pt x="62" y="6"/>
                </a:lnTo>
                <a:lnTo>
                  <a:pt x="26" y="8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9" name="Freeform 145"/>
          <p:cNvSpPr>
            <a:spLocks/>
          </p:cNvSpPr>
          <p:nvPr/>
        </p:nvSpPr>
        <p:spPr bwMode="auto">
          <a:xfrm>
            <a:off x="5326063" y="517525"/>
            <a:ext cx="333375" cy="225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56" y="30"/>
              </a:cxn>
              <a:cxn ang="0">
                <a:pos x="110" y="64"/>
              </a:cxn>
              <a:cxn ang="0">
                <a:pos x="162" y="102"/>
              </a:cxn>
              <a:cxn ang="0">
                <a:pos x="210" y="142"/>
              </a:cxn>
            </a:cxnLst>
            <a:rect l="0" t="0" r="r" b="b"/>
            <a:pathLst>
              <a:path w="210" h="142">
                <a:moveTo>
                  <a:pt x="0" y="0"/>
                </a:moveTo>
                <a:lnTo>
                  <a:pt x="0" y="0"/>
                </a:lnTo>
                <a:lnTo>
                  <a:pt x="56" y="30"/>
                </a:lnTo>
                <a:lnTo>
                  <a:pt x="110" y="64"/>
                </a:lnTo>
                <a:lnTo>
                  <a:pt x="162" y="102"/>
                </a:lnTo>
                <a:lnTo>
                  <a:pt x="210" y="142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0" name="Freeform 146"/>
          <p:cNvSpPr>
            <a:spLocks/>
          </p:cNvSpPr>
          <p:nvPr/>
        </p:nvSpPr>
        <p:spPr bwMode="auto">
          <a:xfrm>
            <a:off x="5599113" y="679450"/>
            <a:ext cx="127000" cy="117475"/>
          </a:xfrm>
          <a:custGeom>
            <a:avLst/>
            <a:gdLst/>
            <a:ahLst/>
            <a:cxnLst>
              <a:cxn ang="0">
                <a:pos x="80" y="74"/>
              </a:cxn>
              <a:cxn ang="0">
                <a:pos x="0" y="48"/>
              </a:cxn>
              <a:cxn ang="0">
                <a:pos x="36" y="36"/>
              </a:cxn>
              <a:cxn ang="0">
                <a:pos x="42" y="0"/>
              </a:cxn>
              <a:cxn ang="0">
                <a:pos x="80" y="74"/>
              </a:cxn>
            </a:cxnLst>
            <a:rect l="0" t="0" r="r" b="b"/>
            <a:pathLst>
              <a:path w="80" h="74">
                <a:moveTo>
                  <a:pt x="80" y="74"/>
                </a:moveTo>
                <a:lnTo>
                  <a:pt x="0" y="48"/>
                </a:lnTo>
                <a:lnTo>
                  <a:pt x="36" y="36"/>
                </a:lnTo>
                <a:lnTo>
                  <a:pt x="42" y="0"/>
                </a:lnTo>
                <a:lnTo>
                  <a:pt x="80" y="7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1" name="Freeform 147"/>
          <p:cNvSpPr>
            <a:spLocks/>
          </p:cNvSpPr>
          <p:nvPr/>
        </p:nvSpPr>
        <p:spPr bwMode="auto">
          <a:xfrm>
            <a:off x="3319463" y="482600"/>
            <a:ext cx="574675" cy="428625"/>
          </a:xfrm>
          <a:custGeom>
            <a:avLst/>
            <a:gdLst/>
            <a:ahLst/>
            <a:cxnLst>
              <a:cxn ang="0">
                <a:pos x="0" y="270"/>
              </a:cxn>
              <a:cxn ang="0">
                <a:pos x="0" y="270"/>
              </a:cxn>
              <a:cxn ang="0">
                <a:pos x="38" y="228"/>
              </a:cxn>
              <a:cxn ang="0">
                <a:pos x="78" y="188"/>
              </a:cxn>
              <a:cxn ang="0">
                <a:pos x="122" y="152"/>
              </a:cxn>
              <a:cxn ang="0">
                <a:pos x="166" y="116"/>
              </a:cxn>
              <a:cxn ang="0">
                <a:pos x="212" y="84"/>
              </a:cxn>
              <a:cxn ang="0">
                <a:pos x="260" y="54"/>
              </a:cxn>
              <a:cxn ang="0">
                <a:pos x="310" y="26"/>
              </a:cxn>
              <a:cxn ang="0">
                <a:pos x="362" y="0"/>
              </a:cxn>
            </a:cxnLst>
            <a:rect l="0" t="0" r="r" b="b"/>
            <a:pathLst>
              <a:path w="362" h="270">
                <a:moveTo>
                  <a:pt x="0" y="270"/>
                </a:moveTo>
                <a:lnTo>
                  <a:pt x="0" y="270"/>
                </a:lnTo>
                <a:lnTo>
                  <a:pt x="38" y="228"/>
                </a:lnTo>
                <a:lnTo>
                  <a:pt x="78" y="188"/>
                </a:lnTo>
                <a:lnTo>
                  <a:pt x="122" y="152"/>
                </a:lnTo>
                <a:lnTo>
                  <a:pt x="166" y="116"/>
                </a:lnTo>
                <a:lnTo>
                  <a:pt x="212" y="84"/>
                </a:lnTo>
                <a:lnTo>
                  <a:pt x="260" y="54"/>
                </a:lnTo>
                <a:lnTo>
                  <a:pt x="310" y="26"/>
                </a:lnTo>
                <a:lnTo>
                  <a:pt x="36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2" name="Freeform 148"/>
          <p:cNvSpPr>
            <a:spLocks/>
          </p:cNvSpPr>
          <p:nvPr/>
        </p:nvSpPr>
        <p:spPr bwMode="auto">
          <a:xfrm>
            <a:off x="3840163" y="447675"/>
            <a:ext cx="133350" cy="95250"/>
          </a:xfrm>
          <a:custGeom>
            <a:avLst/>
            <a:gdLst/>
            <a:ahLst/>
            <a:cxnLst>
              <a:cxn ang="0">
                <a:pos x="84" y="0"/>
              </a:cxn>
              <a:cxn ang="0">
                <a:pos x="26" y="60"/>
              </a:cxn>
              <a:cxn ang="0">
                <a:pos x="30" y="24"/>
              </a:cxn>
              <a:cxn ang="0">
                <a:pos x="0" y="4"/>
              </a:cxn>
              <a:cxn ang="0">
                <a:pos x="84" y="0"/>
              </a:cxn>
            </a:cxnLst>
            <a:rect l="0" t="0" r="r" b="b"/>
            <a:pathLst>
              <a:path w="84" h="60">
                <a:moveTo>
                  <a:pt x="84" y="0"/>
                </a:moveTo>
                <a:lnTo>
                  <a:pt x="26" y="60"/>
                </a:lnTo>
                <a:lnTo>
                  <a:pt x="30" y="24"/>
                </a:lnTo>
                <a:lnTo>
                  <a:pt x="0" y="4"/>
                </a:lnTo>
                <a:lnTo>
                  <a:pt x="8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3" name="Freeform 149"/>
          <p:cNvSpPr>
            <a:spLocks/>
          </p:cNvSpPr>
          <p:nvPr/>
        </p:nvSpPr>
        <p:spPr bwMode="auto">
          <a:xfrm>
            <a:off x="2938463" y="1184275"/>
            <a:ext cx="187325" cy="4699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0" y="296"/>
              </a:cxn>
              <a:cxn ang="0">
                <a:pos x="10" y="258"/>
              </a:cxn>
              <a:cxn ang="0">
                <a:pos x="20" y="218"/>
              </a:cxn>
              <a:cxn ang="0">
                <a:pos x="34" y="182"/>
              </a:cxn>
              <a:cxn ang="0">
                <a:pos x="48" y="144"/>
              </a:cxn>
              <a:cxn ang="0">
                <a:pos x="62" y="106"/>
              </a:cxn>
              <a:cxn ang="0">
                <a:pos x="80" y="70"/>
              </a:cxn>
              <a:cxn ang="0">
                <a:pos x="98" y="34"/>
              </a:cxn>
              <a:cxn ang="0">
                <a:pos x="118" y="0"/>
              </a:cxn>
            </a:cxnLst>
            <a:rect l="0" t="0" r="r" b="b"/>
            <a:pathLst>
              <a:path w="118" h="296">
                <a:moveTo>
                  <a:pt x="0" y="296"/>
                </a:moveTo>
                <a:lnTo>
                  <a:pt x="0" y="296"/>
                </a:lnTo>
                <a:lnTo>
                  <a:pt x="10" y="258"/>
                </a:lnTo>
                <a:lnTo>
                  <a:pt x="20" y="218"/>
                </a:lnTo>
                <a:lnTo>
                  <a:pt x="34" y="182"/>
                </a:lnTo>
                <a:lnTo>
                  <a:pt x="48" y="144"/>
                </a:lnTo>
                <a:lnTo>
                  <a:pt x="62" y="106"/>
                </a:lnTo>
                <a:lnTo>
                  <a:pt x="80" y="70"/>
                </a:lnTo>
                <a:lnTo>
                  <a:pt x="98" y="34"/>
                </a:lnTo>
                <a:lnTo>
                  <a:pt x="118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4" name="Freeform 150"/>
          <p:cNvSpPr>
            <a:spLocks/>
          </p:cNvSpPr>
          <p:nvPr/>
        </p:nvSpPr>
        <p:spPr bwMode="auto">
          <a:xfrm>
            <a:off x="3062288" y="1108075"/>
            <a:ext cx="104775" cy="133350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56" y="84"/>
              </a:cxn>
              <a:cxn ang="0">
                <a:pos x="38" y="52"/>
              </a:cxn>
              <a:cxn ang="0">
                <a:pos x="0" y="52"/>
              </a:cxn>
              <a:cxn ang="0">
                <a:pos x="66" y="0"/>
              </a:cxn>
            </a:cxnLst>
            <a:rect l="0" t="0" r="r" b="b"/>
            <a:pathLst>
              <a:path w="66" h="84">
                <a:moveTo>
                  <a:pt x="66" y="0"/>
                </a:moveTo>
                <a:lnTo>
                  <a:pt x="56" y="84"/>
                </a:lnTo>
                <a:lnTo>
                  <a:pt x="38" y="52"/>
                </a:lnTo>
                <a:lnTo>
                  <a:pt x="0" y="52"/>
                </a:lnTo>
                <a:lnTo>
                  <a:pt x="6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5" name="Freeform 151"/>
          <p:cNvSpPr>
            <a:spLocks/>
          </p:cNvSpPr>
          <p:nvPr/>
        </p:nvSpPr>
        <p:spPr bwMode="auto">
          <a:xfrm>
            <a:off x="3049588" y="2743200"/>
            <a:ext cx="177800" cy="307975"/>
          </a:xfrm>
          <a:custGeom>
            <a:avLst/>
            <a:gdLst/>
            <a:ahLst/>
            <a:cxnLst>
              <a:cxn ang="0">
                <a:pos x="112" y="194"/>
              </a:cxn>
              <a:cxn ang="0">
                <a:pos x="112" y="194"/>
              </a:cxn>
              <a:cxn ang="0">
                <a:pos x="80" y="148"/>
              </a:cxn>
              <a:cxn ang="0">
                <a:pos x="50" y="100"/>
              </a:cxn>
              <a:cxn ang="0">
                <a:pos x="24" y="50"/>
              </a:cxn>
              <a:cxn ang="0">
                <a:pos x="0" y="0"/>
              </a:cxn>
            </a:cxnLst>
            <a:rect l="0" t="0" r="r" b="b"/>
            <a:pathLst>
              <a:path w="112" h="194">
                <a:moveTo>
                  <a:pt x="112" y="194"/>
                </a:moveTo>
                <a:lnTo>
                  <a:pt x="112" y="194"/>
                </a:lnTo>
                <a:lnTo>
                  <a:pt x="80" y="148"/>
                </a:lnTo>
                <a:lnTo>
                  <a:pt x="50" y="100"/>
                </a:lnTo>
                <a:lnTo>
                  <a:pt x="24" y="5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6" name="Freeform 152"/>
          <p:cNvSpPr>
            <a:spLocks/>
          </p:cNvSpPr>
          <p:nvPr/>
        </p:nvSpPr>
        <p:spPr bwMode="auto">
          <a:xfrm>
            <a:off x="3014663" y="2663825"/>
            <a:ext cx="95250" cy="133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" y="58"/>
              </a:cxn>
              <a:cxn ang="0">
                <a:pos x="24" y="54"/>
              </a:cxn>
              <a:cxn ang="0">
                <a:pos x="2" y="84"/>
              </a:cxn>
              <a:cxn ang="0">
                <a:pos x="0" y="0"/>
              </a:cxn>
            </a:cxnLst>
            <a:rect l="0" t="0" r="r" b="b"/>
            <a:pathLst>
              <a:path w="60" h="84">
                <a:moveTo>
                  <a:pt x="0" y="0"/>
                </a:moveTo>
                <a:lnTo>
                  <a:pt x="60" y="58"/>
                </a:lnTo>
                <a:lnTo>
                  <a:pt x="24" y="54"/>
                </a:lnTo>
                <a:lnTo>
                  <a:pt x="2" y="8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" name="Freeform 153"/>
          <p:cNvSpPr>
            <a:spLocks/>
          </p:cNvSpPr>
          <p:nvPr/>
        </p:nvSpPr>
        <p:spPr bwMode="auto">
          <a:xfrm>
            <a:off x="3649663" y="3451225"/>
            <a:ext cx="425450" cy="203200"/>
          </a:xfrm>
          <a:custGeom>
            <a:avLst/>
            <a:gdLst/>
            <a:ahLst/>
            <a:cxnLst>
              <a:cxn ang="0">
                <a:pos x="268" y="128"/>
              </a:cxn>
              <a:cxn ang="0">
                <a:pos x="268" y="128"/>
              </a:cxn>
              <a:cxn ang="0">
                <a:pos x="234" y="116"/>
              </a:cxn>
              <a:cxn ang="0">
                <a:pos x="198" y="102"/>
              </a:cxn>
              <a:cxn ang="0">
                <a:pos x="164" y="88"/>
              </a:cxn>
              <a:cxn ang="0">
                <a:pos x="130" y="74"/>
              </a:cxn>
              <a:cxn ang="0">
                <a:pos x="96" y="56"/>
              </a:cxn>
              <a:cxn ang="0">
                <a:pos x="64" y="40"/>
              </a:cxn>
              <a:cxn ang="0">
                <a:pos x="32" y="20"/>
              </a:cxn>
              <a:cxn ang="0">
                <a:pos x="0" y="0"/>
              </a:cxn>
            </a:cxnLst>
            <a:rect l="0" t="0" r="r" b="b"/>
            <a:pathLst>
              <a:path w="268" h="128">
                <a:moveTo>
                  <a:pt x="268" y="128"/>
                </a:moveTo>
                <a:lnTo>
                  <a:pt x="268" y="128"/>
                </a:lnTo>
                <a:lnTo>
                  <a:pt x="234" y="116"/>
                </a:lnTo>
                <a:lnTo>
                  <a:pt x="198" y="102"/>
                </a:lnTo>
                <a:lnTo>
                  <a:pt x="164" y="88"/>
                </a:lnTo>
                <a:lnTo>
                  <a:pt x="130" y="74"/>
                </a:lnTo>
                <a:lnTo>
                  <a:pt x="96" y="56"/>
                </a:lnTo>
                <a:lnTo>
                  <a:pt x="64" y="40"/>
                </a:lnTo>
                <a:lnTo>
                  <a:pt x="32" y="2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8" name="Freeform 154"/>
          <p:cNvSpPr>
            <a:spLocks/>
          </p:cNvSpPr>
          <p:nvPr/>
        </p:nvSpPr>
        <p:spPr bwMode="auto">
          <a:xfrm>
            <a:off x="3576638" y="3403600"/>
            <a:ext cx="130175" cy="107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16"/>
              </a:cxn>
              <a:cxn ang="0">
                <a:pos x="48" y="32"/>
              </a:cxn>
              <a:cxn ang="0">
                <a:pos x="46" y="68"/>
              </a:cxn>
              <a:cxn ang="0">
                <a:pos x="0" y="0"/>
              </a:cxn>
            </a:cxnLst>
            <a:rect l="0" t="0" r="r" b="b"/>
            <a:pathLst>
              <a:path w="82" h="68">
                <a:moveTo>
                  <a:pt x="0" y="0"/>
                </a:moveTo>
                <a:lnTo>
                  <a:pt x="82" y="16"/>
                </a:lnTo>
                <a:lnTo>
                  <a:pt x="48" y="32"/>
                </a:lnTo>
                <a:lnTo>
                  <a:pt x="46" y="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9" name="Freeform 155"/>
          <p:cNvSpPr>
            <a:spLocks/>
          </p:cNvSpPr>
          <p:nvPr/>
        </p:nvSpPr>
        <p:spPr bwMode="auto">
          <a:xfrm>
            <a:off x="5075238" y="3413125"/>
            <a:ext cx="482600" cy="244475"/>
          </a:xfrm>
          <a:custGeom>
            <a:avLst/>
            <a:gdLst/>
            <a:ahLst/>
            <a:cxnLst>
              <a:cxn ang="0">
                <a:pos x="304" y="0"/>
              </a:cxn>
              <a:cxn ang="0">
                <a:pos x="304" y="0"/>
              </a:cxn>
              <a:cxn ang="0">
                <a:pos x="270" y="24"/>
              </a:cxn>
              <a:cxn ang="0">
                <a:pos x="234" y="48"/>
              </a:cxn>
              <a:cxn ang="0">
                <a:pos x="196" y="70"/>
              </a:cxn>
              <a:cxn ang="0">
                <a:pos x="156" y="90"/>
              </a:cxn>
              <a:cxn ang="0">
                <a:pos x="116" y="110"/>
              </a:cxn>
              <a:cxn ang="0">
                <a:pos x="76" y="126"/>
              </a:cxn>
              <a:cxn ang="0">
                <a:pos x="38" y="140"/>
              </a:cxn>
              <a:cxn ang="0">
                <a:pos x="0" y="154"/>
              </a:cxn>
            </a:cxnLst>
            <a:rect l="0" t="0" r="r" b="b"/>
            <a:pathLst>
              <a:path w="304" h="154">
                <a:moveTo>
                  <a:pt x="304" y="0"/>
                </a:moveTo>
                <a:lnTo>
                  <a:pt x="304" y="0"/>
                </a:lnTo>
                <a:lnTo>
                  <a:pt x="270" y="24"/>
                </a:lnTo>
                <a:lnTo>
                  <a:pt x="234" y="48"/>
                </a:lnTo>
                <a:lnTo>
                  <a:pt x="196" y="70"/>
                </a:lnTo>
                <a:lnTo>
                  <a:pt x="156" y="90"/>
                </a:lnTo>
                <a:lnTo>
                  <a:pt x="116" y="110"/>
                </a:lnTo>
                <a:lnTo>
                  <a:pt x="76" y="126"/>
                </a:lnTo>
                <a:lnTo>
                  <a:pt x="38" y="140"/>
                </a:lnTo>
                <a:lnTo>
                  <a:pt x="0" y="154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0" name="Freeform 156"/>
          <p:cNvSpPr>
            <a:spLocks/>
          </p:cNvSpPr>
          <p:nvPr/>
        </p:nvSpPr>
        <p:spPr bwMode="auto">
          <a:xfrm>
            <a:off x="4992688" y="3600450"/>
            <a:ext cx="130175" cy="92075"/>
          </a:xfrm>
          <a:custGeom>
            <a:avLst/>
            <a:gdLst/>
            <a:ahLst/>
            <a:cxnLst>
              <a:cxn ang="0">
                <a:pos x="0" y="52"/>
              </a:cxn>
              <a:cxn ang="0">
                <a:pos x="64" y="0"/>
              </a:cxn>
              <a:cxn ang="0">
                <a:pos x="56" y="34"/>
              </a:cxn>
              <a:cxn ang="0">
                <a:pos x="82" y="58"/>
              </a:cxn>
              <a:cxn ang="0">
                <a:pos x="0" y="52"/>
              </a:cxn>
            </a:cxnLst>
            <a:rect l="0" t="0" r="r" b="b"/>
            <a:pathLst>
              <a:path w="82" h="58">
                <a:moveTo>
                  <a:pt x="0" y="52"/>
                </a:moveTo>
                <a:lnTo>
                  <a:pt x="64" y="0"/>
                </a:lnTo>
                <a:lnTo>
                  <a:pt x="56" y="34"/>
                </a:lnTo>
                <a:lnTo>
                  <a:pt x="82" y="58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1" name="Freeform 157"/>
          <p:cNvSpPr>
            <a:spLocks/>
          </p:cNvSpPr>
          <p:nvPr/>
        </p:nvSpPr>
        <p:spPr bwMode="auto">
          <a:xfrm>
            <a:off x="5897563" y="4829175"/>
            <a:ext cx="92075" cy="76200"/>
          </a:xfrm>
          <a:custGeom>
            <a:avLst/>
            <a:gdLst/>
            <a:ahLst/>
            <a:cxnLst>
              <a:cxn ang="0">
                <a:pos x="14" y="24"/>
              </a:cxn>
              <a:cxn ang="0">
                <a:pos x="0" y="0"/>
              </a:cxn>
              <a:cxn ang="0">
                <a:pos x="58" y="24"/>
              </a:cxn>
              <a:cxn ang="0">
                <a:pos x="0" y="48"/>
              </a:cxn>
              <a:cxn ang="0">
                <a:pos x="14" y="24"/>
              </a:cxn>
            </a:cxnLst>
            <a:rect l="0" t="0" r="r" b="b"/>
            <a:pathLst>
              <a:path w="58" h="48">
                <a:moveTo>
                  <a:pt x="14" y="24"/>
                </a:moveTo>
                <a:lnTo>
                  <a:pt x="0" y="0"/>
                </a:lnTo>
                <a:lnTo>
                  <a:pt x="58" y="24"/>
                </a:lnTo>
                <a:lnTo>
                  <a:pt x="0" y="48"/>
                </a:lnTo>
                <a:lnTo>
                  <a:pt x="14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2" name="Freeform 158"/>
          <p:cNvSpPr>
            <a:spLocks/>
          </p:cNvSpPr>
          <p:nvPr/>
        </p:nvSpPr>
        <p:spPr bwMode="auto">
          <a:xfrm>
            <a:off x="5897563" y="4829175"/>
            <a:ext cx="92075" cy="76200"/>
          </a:xfrm>
          <a:custGeom>
            <a:avLst/>
            <a:gdLst/>
            <a:ahLst/>
            <a:cxnLst>
              <a:cxn ang="0">
                <a:pos x="14" y="24"/>
              </a:cxn>
              <a:cxn ang="0">
                <a:pos x="0" y="0"/>
              </a:cxn>
              <a:cxn ang="0">
                <a:pos x="58" y="24"/>
              </a:cxn>
              <a:cxn ang="0">
                <a:pos x="0" y="48"/>
              </a:cxn>
              <a:cxn ang="0">
                <a:pos x="14" y="24"/>
              </a:cxn>
            </a:cxnLst>
            <a:rect l="0" t="0" r="r" b="b"/>
            <a:pathLst>
              <a:path w="58" h="48">
                <a:moveTo>
                  <a:pt x="14" y="24"/>
                </a:moveTo>
                <a:lnTo>
                  <a:pt x="0" y="0"/>
                </a:lnTo>
                <a:lnTo>
                  <a:pt x="58" y="24"/>
                </a:lnTo>
                <a:lnTo>
                  <a:pt x="0" y="48"/>
                </a:lnTo>
                <a:lnTo>
                  <a:pt x="14" y="2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3" name="Freeform 159"/>
          <p:cNvSpPr>
            <a:spLocks/>
          </p:cNvSpPr>
          <p:nvPr/>
        </p:nvSpPr>
        <p:spPr bwMode="auto">
          <a:xfrm>
            <a:off x="6230938" y="4625975"/>
            <a:ext cx="73025" cy="92075"/>
          </a:xfrm>
          <a:custGeom>
            <a:avLst/>
            <a:gdLst/>
            <a:ahLst/>
            <a:cxnLst>
              <a:cxn ang="0">
                <a:pos x="24" y="44"/>
              </a:cxn>
              <a:cxn ang="0">
                <a:pos x="0" y="58"/>
              </a:cxn>
              <a:cxn ang="0">
                <a:pos x="24" y="0"/>
              </a:cxn>
              <a:cxn ang="0">
                <a:pos x="46" y="58"/>
              </a:cxn>
              <a:cxn ang="0">
                <a:pos x="24" y="44"/>
              </a:cxn>
            </a:cxnLst>
            <a:rect l="0" t="0" r="r" b="b"/>
            <a:pathLst>
              <a:path w="46" h="58">
                <a:moveTo>
                  <a:pt x="24" y="44"/>
                </a:moveTo>
                <a:lnTo>
                  <a:pt x="0" y="58"/>
                </a:lnTo>
                <a:lnTo>
                  <a:pt x="24" y="0"/>
                </a:lnTo>
                <a:lnTo>
                  <a:pt x="46" y="58"/>
                </a:lnTo>
                <a:lnTo>
                  <a:pt x="24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4" name="Freeform 160"/>
          <p:cNvSpPr>
            <a:spLocks/>
          </p:cNvSpPr>
          <p:nvPr/>
        </p:nvSpPr>
        <p:spPr bwMode="auto">
          <a:xfrm>
            <a:off x="6230938" y="4625975"/>
            <a:ext cx="73025" cy="92075"/>
          </a:xfrm>
          <a:custGeom>
            <a:avLst/>
            <a:gdLst/>
            <a:ahLst/>
            <a:cxnLst>
              <a:cxn ang="0">
                <a:pos x="24" y="44"/>
              </a:cxn>
              <a:cxn ang="0">
                <a:pos x="0" y="58"/>
              </a:cxn>
              <a:cxn ang="0">
                <a:pos x="24" y="0"/>
              </a:cxn>
              <a:cxn ang="0">
                <a:pos x="46" y="58"/>
              </a:cxn>
              <a:cxn ang="0">
                <a:pos x="24" y="44"/>
              </a:cxn>
            </a:cxnLst>
            <a:rect l="0" t="0" r="r" b="b"/>
            <a:pathLst>
              <a:path w="46" h="58">
                <a:moveTo>
                  <a:pt x="24" y="44"/>
                </a:moveTo>
                <a:lnTo>
                  <a:pt x="0" y="58"/>
                </a:lnTo>
                <a:lnTo>
                  <a:pt x="24" y="0"/>
                </a:lnTo>
                <a:lnTo>
                  <a:pt x="46" y="58"/>
                </a:lnTo>
                <a:lnTo>
                  <a:pt x="24" y="4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5" name="Freeform 161"/>
          <p:cNvSpPr>
            <a:spLocks/>
          </p:cNvSpPr>
          <p:nvPr/>
        </p:nvSpPr>
        <p:spPr bwMode="auto">
          <a:xfrm>
            <a:off x="4999038" y="5584825"/>
            <a:ext cx="92075" cy="76200"/>
          </a:xfrm>
          <a:custGeom>
            <a:avLst/>
            <a:gdLst/>
            <a:ahLst/>
            <a:cxnLst>
              <a:cxn ang="0">
                <a:pos x="14" y="24"/>
              </a:cxn>
              <a:cxn ang="0">
                <a:pos x="0" y="0"/>
              </a:cxn>
              <a:cxn ang="0">
                <a:pos x="58" y="24"/>
              </a:cxn>
              <a:cxn ang="0">
                <a:pos x="0" y="48"/>
              </a:cxn>
              <a:cxn ang="0">
                <a:pos x="14" y="24"/>
              </a:cxn>
            </a:cxnLst>
            <a:rect l="0" t="0" r="r" b="b"/>
            <a:pathLst>
              <a:path w="58" h="48">
                <a:moveTo>
                  <a:pt x="14" y="24"/>
                </a:moveTo>
                <a:lnTo>
                  <a:pt x="0" y="0"/>
                </a:lnTo>
                <a:lnTo>
                  <a:pt x="58" y="24"/>
                </a:lnTo>
                <a:lnTo>
                  <a:pt x="0" y="48"/>
                </a:lnTo>
                <a:lnTo>
                  <a:pt x="14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6" name="Freeform 162"/>
          <p:cNvSpPr>
            <a:spLocks/>
          </p:cNvSpPr>
          <p:nvPr/>
        </p:nvSpPr>
        <p:spPr bwMode="auto">
          <a:xfrm>
            <a:off x="4999038" y="5584825"/>
            <a:ext cx="92075" cy="76200"/>
          </a:xfrm>
          <a:custGeom>
            <a:avLst/>
            <a:gdLst/>
            <a:ahLst/>
            <a:cxnLst>
              <a:cxn ang="0">
                <a:pos x="14" y="24"/>
              </a:cxn>
              <a:cxn ang="0">
                <a:pos x="0" y="0"/>
              </a:cxn>
              <a:cxn ang="0">
                <a:pos x="58" y="24"/>
              </a:cxn>
              <a:cxn ang="0">
                <a:pos x="0" y="48"/>
              </a:cxn>
              <a:cxn ang="0">
                <a:pos x="14" y="24"/>
              </a:cxn>
            </a:cxnLst>
            <a:rect l="0" t="0" r="r" b="b"/>
            <a:pathLst>
              <a:path w="58" h="48">
                <a:moveTo>
                  <a:pt x="14" y="24"/>
                </a:moveTo>
                <a:lnTo>
                  <a:pt x="0" y="0"/>
                </a:lnTo>
                <a:lnTo>
                  <a:pt x="58" y="24"/>
                </a:lnTo>
                <a:lnTo>
                  <a:pt x="0" y="48"/>
                </a:lnTo>
                <a:lnTo>
                  <a:pt x="14" y="2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7" name="Freeform 163"/>
          <p:cNvSpPr>
            <a:spLocks/>
          </p:cNvSpPr>
          <p:nvPr/>
        </p:nvSpPr>
        <p:spPr bwMode="auto">
          <a:xfrm>
            <a:off x="5294313" y="5791200"/>
            <a:ext cx="73025" cy="92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" y="14"/>
              </a:cxn>
              <a:cxn ang="0">
                <a:pos x="46" y="0"/>
              </a:cxn>
              <a:cxn ang="0">
                <a:pos x="22" y="58"/>
              </a:cxn>
              <a:cxn ang="0">
                <a:pos x="0" y="0"/>
              </a:cxn>
            </a:cxnLst>
            <a:rect l="0" t="0" r="r" b="b"/>
            <a:pathLst>
              <a:path w="46" h="58">
                <a:moveTo>
                  <a:pt x="0" y="0"/>
                </a:moveTo>
                <a:lnTo>
                  <a:pt x="22" y="14"/>
                </a:lnTo>
                <a:lnTo>
                  <a:pt x="46" y="0"/>
                </a:lnTo>
                <a:lnTo>
                  <a:pt x="22" y="5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8" name="Freeform 164"/>
          <p:cNvSpPr>
            <a:spLocks/>
          </p:cNvSpPr>
          <p:nvPr/>
        </p:nvSpPr>
        <p:spPr bwMode="auto">
          <a:xfrm>
            <a:off x="5294313" y="5791200"/>
            <a:ext cx="73025" cy="92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" y="14"/>
              </a:cxn>
              <a:cxn ang="0">
                <a:pos x="46" y="0"/>
              </a:cxn>
              <a:cxn ang="0">
                <a:pos x="22" y="58"/>
              </a:cxn>
              <a:cxn ang="0">
                <a:pos x="0" y="0"/>
              </a:cxn>
            </a:cxnLst>
            <a:rect l="0" t="0" r="r" b="b"/>
            <a:pathLst>
              <a:path w="46" h="58">
                <a:moveTo>
                  <a:pt x="0" y="0"/>
                </a:moveTo>
                <a:lnTo>
                  <a:pt x="22" y="14"/>
                </a:lnTo>
                <a:lnTo>
                  <a:pt x="46" y="0"/>
                </a:lnTo>
                <a:lnTo>
                  <a:pt x="22" y="58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9" name="Line 165"/>
          <p:cNvSpPr>
            <a:spLocks noChangeShapeType="1"/>
          </p:cNvSpPr>
          <p:nvPr/>
        </p:nvSpPr>
        <p:spPr bwMode="auto">
          <a:xfrm>
            <a:off x="4164013" y="6029325"/>
            <a:ext cx="193675" cy="15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40" name="Freeform 166"/>
          <p:cNvSpPr>
            <a:spLocks/>
          </p:cNvSpPr>
          <p:nvPr/>
        </p:nvSpPr>
        <p:spPr bwMode="auto">
          <a:xfrm>
            <a:off x="4335463" y="5997575"/>
            <a:ext cx="76200" cy="63500"/>
          </a:xfrm>
          <a:custGeom>
            <a:avLst/>
            <a:gdLst/>
            <a:ahLst/>
            <a:cxnLst>
              <a:cxn ang="0">
                <a:pos x="48" y="20"/>
              </a:cxn>
              <a:cxn ang="0">
                <a:pos x="0" y="40"/>
              </a:cxn>
              <a:cxn ang="0">
                <a:pos x="12" y="20"/>
              </a:cxn>
              <a:cxn ang="0">
                <a:pos x="0" y="0"/>
              </a:cxn>
              <a:cxn ang="0">
                <a:pos x="48" y="20"/>
              </a:cxn>
            </a:cxnLst>
            <a:rect l="0" t="0" r="r" b="b"/>
            <a:pathLst>
              <a:path w="48" h="40">
                <a:moveTo>
                  <a:pt x="48" y="20"/>
                </a:moveTo>
                <a:lnTo>
                  <a:pt x="0" y="40"/>
                </a:lnTo>
                <a:lnTo>
                  <a:pt x="12" y="20"/>
                </a:lnTo>
                <a:lnTo>
                  <a:pt x="0" y="0"/>
                </a:lnTo>
                <a:lnTo>
                  <a:pt x="48" y="2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sz="1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2324" name="TextBox 40"/>
          <p:cNvSpPr txBox="1">
            <a:spLocks noChangeArrowheads="1"/>
          </p:cNvSpPr>
          <p:nvPr/>
        </p:nvSpPr>
        <p:spPr bwMode="auto">
          <a:xfrm>
            <a:off x="3057525" y="1763713"/>
            <a:ext cx="1714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15°</a:t>
            </a:r>
          </a:p>
        </p:txBody>
      </p:sp>
      <p:sp>
        <p:nvSpPr>
          <p:cNvPr id="12325" name="TextBox 41"/>
          <p:cNvSpPr txBox="1">
            <a:spLocks noChangeArrowheads="1"/>
          </p:cNvSpPr>
          <p:nvPr/>
        </p:nvSpPr>
        <p:spPr bwMode="auto">
          <a:xfrm>
            <a:off x="3184525" y="1763713"/>
            <a:ext cx="1714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20°</a:t>
            </a:r>
          </a:p>
        </p:txBody>
      </p:sp>
      <p:sp>
        <p:nvSpPr>
          <p:cNvPr id="12326" name="TextBox 42"/>
          <p:cNvSpPr txBox="1">
            <a:spLocks noChangeArrowheads="1"/>
          </p:cNvSpPr>
          <p:nvPr/>
        </p:nvSpPr>
        <p:spPr bwMode="auto">
          <a:xfrm>
            <a:off x="3324225" y="1763713"/>
            <a:ext cx="1714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25°</a:t>
            </a:r>
          </a:p>
        </p:txBody>
      </p:sp>
      <p:sp>
        <p:nvSpPr>
          <p:cNvPr id="12327" name="TextBox 43"/>
          <p:cNvSpPr txBox="1">
            <a:spLocks noChangeArrowheads="1"/>
          </p:cNvSpPr>
          <p:nvPr/>
        </p:nvSpPr>
        <p:spPr bwMode="auto">
          <a:xfrm>
            <a:off x="3324225" y="2071688"/>
            <a:ext cx="1714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80°</a:t>
            </a:r>
          </a:p>
        </p:txBody>
      </p:sp>
      <p:sp>
        <p:nvSpPr>
          <p:cNvPr id="12328" name="TextBox 44"/>
          <p:cNvSpPr txBox="1">
            <a:spLocks noChangeArrowheads="1"/>
          </p:cNvSpPr>
          <p:nvPr/>
        </p:nvSpPr>
        <p:spPr bwMode="auto">
          <a:xfrm>
            <a:off x="3184525" y="2071688"/>
            <a:ext cx="1714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70°</a:t>
            </a:r>
          </a:p>
        </p:txBody>
      </p:sp>
      <p:sp>
        <p:nvSpPr>
          <p:cNvPr id="12329" name="TextBox 45"/>
          <p:cNvSpPr txBox="1">
            <a:spLocks noChangeArrowheads="1"/>
          </p:cNvSpPr>
          <p:nvPr/>
        </p:nvSpPr>
        <p:spPr bwMode="auto">
          <a:xfrm>
            <a:off x="3057525" y="2071688"/>
            <a:ext cx="1714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60°</a:t>
            </a:r>
          </a:p>
        </p:txBody>
      </p:sp>
      <p:sp>
        <p:nvSpPr>
          <p:cNvPr id="12330" name="TextBox 46"/>
          <p:cNvSpPr txBox="1">
            <a:spLocks noChangeArrowheads="1"/>
          </p:cNvSpPr>
          <p:nvPr/>
        </p:nvSpPr>
        <p:spPr bwMode="auto">
          <a:xfrm>
            <a:off x="2892425" y="2071688"/>
            <a:ext cx="2174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F 50°</a:t>
            </a:r>
          </a:p>
        </p:txBody>
      </p:sp>
      <p:sp>
        <p:nvSpPr>
          <p:cNvPr id="12331" name="TextBox 47"/>
          <p:cNvSpPr txBox="1">
            <a:spLocks noChangeArrowheads="1"/>
          </p:cNvSpPr>
          <p:nvPr/>
        </p:nvSpPr>
        <p:spPr bwMode="auto">
          <a:xfrm>
            <a:off x="2892425" y="1763713"/>
            <a:ext cx="20796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C10°</a:t>
            </a:r>
          </a:p>
        </p:txBody>
      </p:sp>
      <p:sp>
        <p:nvSpPr>
          <p:cNvPr id="12332" name="TextBox 48"/>
          <p:cNvSpPr txBox="1">
            <a:spLocks noChangeArrowheads="1"/>
          </p:cNvSpPr>
          <p:nvPr/>
        </p:nvSpPr>
        <p:spPr bwMode="auto">
          <a:xfrm>
            <a:off x="2676525" y="2351088"/>
            <a:ext cx="10604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900" b="1"/>
              <a:t>Thermostat shuts</a:t>
            </a:r>
          </a:p>
          <a:p>
            <a:pPr eaLnBrk="1" hangingPunct="1"/>
            <a:r>
              <a:rPr lang="en-IN" altLang="en-US" sz="900" b="1"/>
              <a:t>off furnace</a:t>
            </a:r>
          </a:p>
        </p:txBody>
      </p:sp>
      <p:sp>
        <p:nvSpPr>
          <p:cNvPr id="12333" name="TextBox 49"/>
          <p:cNvSpPr txBox="1">
            <a:spLocks noChangeArrowheads="1"/>
          </p:cNvSpPr>
          <p:nvPr/>
        </p:nvSpPr>
        <p:spPr bwMode="auto">
          <a:xfrm>
            <a:off x="2882900" y="957263"/>
            <a:ext cx="1085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900" b="1"/>
              <a:t>Room cools down</a:t>
            </a:r>
          </a:p>
        </p:txBody>
      </p:sp>
      <p:sp>
        <p:nvSpPr>
          <p:cNvPr id="12334" name="TextBox 50"/>
          <p:cNvSpPr txBox="1">
            <a:spLocks noChangeArrowheads="1"/>
          </p:cNvSpPr>
          <p:nvPr/>
        </p:nvSpPr>
        <p:spPr bwMode="auto">
          <a:xfrm>
            <a:off x="5397500" y="1470025"/>
            <a:ext cx="12461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900" b="1"/>
              <a:t>Thermostat activates</a:t>
            </a:r>
          </a:p>
          <a:p>
            <a:pPr eaLnBrk="1" hangingPunct="1"/>
            <a:r>
              <a:rPr lang="en-IN" altLang="en-US" sz="900" b="1"/>
              <a:t>furnace</a:t>
            </a:r>
          </a:p>
        </p:txBody>
      </p:sp>
      <p:sp>
        <p:nvSpPr>
          <p:cNvPr id="12335" name="TextBox 51"/>
          <p:cNvSpPr txBox="1">
            <a:spLocks noChangeArrowheads="1"/>
          </p:cNvSpPr>
          <p:nvPr/>
        </p:nvSpPr>
        <p:spPr bwMode="auto">
          <a:xfrm>
            <a:off x="5407025" y="4040188"/>
            <a:ext cx="5984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900" b="1"/>
              <a:t>Sweating</a:t>
            </a:r>
          </a:p>
        </p:txBody>
      </p:sp>
      <p:sp>
        <p:nvSpPr>
          <p:cNvPr id="12336" name="TextBox 52"/>
          <p:cNvSpPr txBox="1">
            <a:spLocks noChangeArrowheads="1"/>
          </p:cNvSpPr>
          <p:nvPr/>
        </p:nvSpPr>
        <p:spPr bwMode="auto">
          <a:xfrm>
            <a:off x="4333875" y="3652838"/>
            <a:ext cx="7334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900" b="1"/>
              <a:t>Heat output</a:t>
            </a:r>
          </a:p>
        </p:txBody>
      </p:sp>
      <p:sp>
        <p:nvSpPr>
          <p:cNvPr id="12337" name="TextBox 53"/>
          <p:cNvSpPr txBox="1">
            <a:spLocks noChangeArrowheads="1"/>
          </p:cNvSpPr>
          <p:nvPr/>
        </p:nvSpPr>
        <p:spPr bwMode="auto">
          <a:xfrm>
            <a:off x="2994025" y="3100388"/>
            <a:ext cx="1147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900" b="1"/>
              <a:t>Room temperature</a:t>
            </a:r>
          </a:p>
          <a:p>
            <a:pPr eaLnBrk="1" hangingPunct="1"/>
            <a:r>
              <a:rPr lang="en-IN" altLang="en-US" sz="900" b="1"/>
              <a:t>rises to 20°C (68°F)</a:t>
            </a:r>
          </a:p>
        </p:txBody>
      </p:sp>
      <p:sp>
        <p:nvSpPr>
          <p:cNvPr id="12338" name="TextBox 54"/>
          <p:cNvSpPr txBox="1">
            <a:spLocks noChangeArrowheads="1"/>
          </p:cNvSpPr>
          <p:nvPr/>
        </p:nvSpPr>
        <p:spPr bwMode="auto">
          <a:xfrm>
            <a:off x="4244975" y="255588"/>
            <a:ext cx="1117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900" b="1"/>
              <a:t>Room temperature</a:t>
            </a:r>
          </a:p>
          <a:p>
            <a:pPr eaLnBrk="1" hangingPunct="1"/>
            <a:r>
              <a:rPr lang="en-IN" altLang="en-US" sz="900" b="1"/>
              <a:t>falls to 19°C (67°F)</a:t>
            </a:r>
          </a:p>
        </p:txBody>
      </p:sp>
      <p:sp>
        <p:nvSpPr>
          <p:cNvPr id="12339" name="TextBox 55"/>
          <p:cNvSpPr txBox="1">
            <a:spLocks noChangeArrowheads="1"/>
          </p:cNvSpPr>
          <p:nvPr/>
        </p:nvSpPr>
        <p:spPr bwMode="auto">
          <a:xfrm>
            <a:off x="6173788" y="912813"/>
            <a:ext cx="1714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25°</a:t>
            </a:r>
          </a:p>
        </p:txBody>
      </p:sp>
      <p:sp>
        <p:nvSpPr>
          <p:cNvPr id="12340" name="TextBox 56"/>
          <p:cNvSpPr txBox="1">
            <a:spLocks noChangeArrowheads="1"/>
          </p:cNvSpPr>
          <p:nvPr/>
        </p:nvSpPr>
        <p:spPr bwMode="auto">
          <a:xfrm>
            <a:off x="6173788" y="1217613"/>
            <a:ext cx="1714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80°</a:t>
            </a:r>
          </a:p>
        </p:txBody>
      </p:sp>
      <p:sp>
        <p:nvSpPr>
          <p:cNvPr id="12341" name="TextBox 57"/>
          <p:cNvSpPr txBox="1">
            <a:spLocks noChangeArrowheads="1"/>
          </p:cNvSpPr>
          <p:nvPr/>
        </p:nvSpPr>
        <p:spPr bwMode="auto">
          <a:xfrm>
            <a:off x="6046788" y="912813"/>
            <a:ext cx="1714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20°</a:t>
            </a:r>
          </a:p>
        </p:txBody>
      </p:sp>
      <p:sp>
        <p:nvSpPr>
          <p:cNvPr id="12342" name="TextBox 58"/>
          <p:cNvSpPr txBox="1">
            <a:spLocks noChangeArrowheads="1"/>
          </p:cNvSpPr>
          <p:nvPr/>
        </p:nvSpPr>
        <p:spPr bwMode="auto">
          <a:xfrm>
            <a:off x="5919788" y="912813"/>
            <a:ext cx="1714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15°</a:t>
            </a:r>
          </a:p>
        </p:txBody>
      </p:sp>
      <p:sp>
        <p:nvSpPr>
          <p:cNvPr id="12343" name="TextBox 59"/>
          <p:cNvSpPr txBox="1">
            <a:spLocks noChangeArrowheads="1"/>
          </p:cNvSpPr>
          <p:nvPr/>
        </p:nvSpPr>
        <p:spPr bwMode="auto">
          <a:xfrm>
            <a:off x="5741988" y="912813"/>
            <a:ext cx="2079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C10°</a:t>
            </a:r>
          </a:p>
        </p:txBody>
      </p:sp>
      <p:sp>
        <p:nvSpPr>
          <p:cNvPr id="12344" name="TextBox 60"/>
          <p:cNvSpPr txBox="1">
            <a:spLocks noChangeArrowheads="1"/>
          </p:cNvSpPr>
          <p:nvPr/>
        </p:nvSpPr>
        <p:spPr bwMode="auto">
          <a:xfrm>
            <a:off x="5743575" y="1217613"/>
            <a:ext cx="2174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F 50°</a:t>
            </a:r>
          </a:p>
        </p:txBody>
      </p:sp>
      <p:sp>
        <p:nvSpPr>
          <p:cNvPr id="12345" name="TextBox 61"/>
          <p:cNvSpPr txBox="1">
            <a:spLocks noChangeArrowheads="1"/>
          </p:cNvSpPr>
          <p:nvPr/>
        </p:nvSpPr>
        <p:spPr bwMode="auto">
          <a:xfrm>
            <a:off x="5919788" y="1217613"/>
            <a:ext cx="1714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60°</a:t>
            </a:r>
          </a:p>
        </p:txBody>
      </p:sp>
      <p:sp>
        <p:nvSpPr>
          <p:cNvPr id="12346" name="TextBox 62"/>
          <p:cNvSpPr txBox="1">
            <a:spLocks noChangeArrowheads="1"/>
          </p:cNvSpPr>
          <p:nvPr/>
        </p:nvSpPr>
        <p:spPr bwMode="auto">
          <a:xfrm>
            <a:off x="6046788" y="1217613"/>
            <a:ext cx="1714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70°</a:t>
            </a:r>
          </a:p>
        </p:txBody>
      </p:sp>
      <p:sp>
        <p:nvSpPr>
          <p:cNvPr id="12347" name="TextBox 63"/>
          <p:cNvSpPr txBox="1">
            <a:spLocks noChangeArrowheads="1"/>
          </p:cNvSpPr>
          <p:nvPr/>
        </p:nvSpPr>
        <p:spPr bwMode="auto">
          <a:xfrm>
            <a:off x="5178425" y="47767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900" b="1"/>
              <a:t>Vasodilation</a:t>
            </a:r>
          </a:p>
        </p:txBody>
      </p:sp>
      <p:sp>
        <p:nvSpPr>
          <p:cNvPr id="12348" name="TextBox 64"/>
          <p:cNvSpPr txBox="1">
            <a:spLocks noChangeArrowheads="1"/>
          </p:cNvSpPr>
          <p:nvPr/>
        </p:nvSpPr>
        <p:spPr bwMode="auto">
          <a:xfrm>
            <a:off x="3386138" y="4598988"/>
            <a:ext cx="511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IN" altLang="en-US" sz="900" b="1"/>
              <a:t>37.5°C</a:t>
            </a:r>
          </a:p>
          <a:p>
            <a:pPr algn="ctr" eaLnBrk="1" hangingPunct="1"/>
            <a:r>
              <a:rPr lang="en-IN" altLang="en-US" sz="900" b="1"/>
              <a:t>(99.5°F)</a:t>
            </a:r>
          </a:p>
        </p:txBody>
      </p:sp>
      <p:sp>
        <p:nvSpPr>
          <p:cNvPr id="12349" name="TextBox 65"/>
          <p:cNvSpPr txBox="1">
            <a:spLocks noChangeArrowheads="1"/>
          </p:cNvSpPr>
          <p:nvPr/>
        </p:nvSpPr>
        <p:spPr bwMode="auto">
          <a:xfrm>
            <a:off x="3386138" y="5119688"/>
            <a:ext cx="511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IN" altLang="en-US" sz="900" b="1"/>
              <a:t>37.0°C</a:t>
            </a:r>
          </a:p>
          <a:p>
            <a:pPr algn="ctr" eaLnBrk="1" hangingPunct="1"/>
            <a:r>
              <a:rPr lang="en-IN" altLang="en-US" sz="900" b="1"/>
              <a:t>(98.6°F)</a:t>
            </a:r>
          </a:p>
        </p:txBody>
      </p:sp>
      <p:sp>
        <p:nvSpPr>
          <p:cNvPr id="12350" name="TextBox 66"/>
          <p:cNvSpPr txBox="1">
            <a:spLocks noChangeArrowheads="1"/>
          </p:cNvSpPr>
          <p:nvPr/>
        </p:nvSpPr>
        <p:spPr bwMode="auto">
          <a:xfrm>
            <a:off x="3386138" y="5614988"/>
            <a:ext cx="511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IN" altLang="en-US" sz="900" b="1"/>
              <a:t>36.5°C</a:t>
            </a:r>
          </a:p>
          <a:p>
            <a:pPr algn="ctr" eaLnBrk="1" hangingPunct="1"/>
            <a:r>
              <a:rPr lang="en-IN" altLang="en-US" sz="900" b="1"/>
              <a:t>(97.7°F)</a:t>
            </a:r>
          </a:p>
        </p:txBody>
      </p:sp>
      <p:sp>
        <p:nvSpPr>
          <p:cNvPr id="12351" name="TextBox 67"/>
          <p:cNvSpPr txBox="1">
            <a:spLocks noChangeArrowheads="1"/>
          </p:cNvSpPr>
          <p:nvPr/>
        </p:nvSpPr>
        <p:spPr bwMode="auto">
          <a:xfrm>
            <a:off x="3857625" y="5954713"/>
            <a:ext cx="3619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900" b="1"/>
              <a:t>Time</a:t>
            </a:r>
          </a:p>
        </p:txBody>
      </p:sp>
      <p:sp>
        <p:nvSpPr>
          <p:cNvPr id="12352" name="TextBox 68"/>
          <p:cNvSpPr txBox="1">
            <a:spLocks noChangeArrowheads="1"/>
          </p:cNvSpPr>
          <p:nvPr/>
        </p:nvSpPr>
        <p:spPr bwMode="auto">
          <a:xfrm>
            <a:off x="3997325" y="5538788"/>
            <a:ext cx="10287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900" b="1"/>
              <a:t>Vasoconstriction</a:t>
            </a:r>
          </a:p>
        </p:txBody>
      </p:sp>
      <p:sp>
        <p:nvSpPr>
          <p:cNvPr id="12353" name="TextBox 69"/>
          <p:cNvSpPr txBox="1">
            <a:spLocks noChangeArrowheads="1"/>
          </p:cNvSpPr>
          <p:nvPr/>
        </p:nvSpPr>
        <p:spPr bwMode="auto">
          <a:xfrm>
            <a:off x="5622925" y="6351588"/>
            <a:ext cx="6175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900" b="1"/>
              <a:t>Shivering</a:t>
            </a:r>
          </a:p>
        </p:txBody>
      </p:sp>
      <p:sp>
        <p:nvSpPr>
          <p:cNvPr id="71" name="Rectangle 96"/>
          <p:cNvSpPr>
            <a:spLocks noChangeArrowheads="1"/>
          </p:cNvSpPr>
          <p:nvPr/>
        </p:nvSpPr>
        <p:spPr bwMode="auto">
          <a:xfrm rot="16200000">
            <a:off x="2626519" y="5072857"/>
            <a:ext cx="12700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Core body temperature</a:t>
            </a:r>
          </a:p>
        </p:txBody>
      </p:sp>
      <p:sp>
        <p:nvSpPr>
          <p:cNvPr id="72" name="Rectangle 99"/>
          <p:cNvSpPr>
            <a:spLocks noChangeArrowheads="1"/>
          </p:cNvSpPr>
          <p:nvPr/>
        </p:nvSpPr>
        <p:spPr bwMode="auto">
          <a:xfrm>
            <a:off x="4173538" y="3646488"/>
            <a:ext cx="635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00" b="1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3</a:t>
            </a:r>
            <a:endParaRPr lang="en-US" sz="1600" b="1" dirty="0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2356" name="Rectangle 5"/>
          <p:cNvSpPr>
            <a:spLocks noChangeArrowheads="1"/>
          </p:cNvSpPr>
          <p:nvPr/>
        </p:nvSpPr>
        <p:spPr bwMode="auto">
          <a:xfrm>
            <a:off x="701675" y="44450"/>
            <a:ext cx="7740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Fig. 1.7</a:t>
            </a:r>
          </a:p>
        </p:txBody>
      </p:sp>
      <p:pic>
        <p:nvPicPr>
          <p:cNvPr id="13315" name="Picture 3" descr="V:\Graphics\Powerpoint\MH_DCM\MH_DCM-TEXTEDIT PROJECTS\SALADIN 7e\Processed files\chapt01\chapt01_textedit\jpg\sal03717_01_07_b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287338"/>
            <a:ext cx="4440238" cy="60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109"/>
          <p:cNvSpPr>
            <a:spLocks/>
          </p:cNvSpPr>
          <p:nvPr/>
        </p:nvSpPr>
        <p:spPr bwMode="auto">
          <a:xfrm>
            <a:off x="6570663" y="2581275"/>
            <a:ext cx="147637" cy="1225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0" y="58"/>
              </a:cxn>
              <a:cxn ang="0">
                <a:pos x="38" y="118"/>
              </a:cxn>
              <a:cxn ang="0">
                <a:pos x="54" y="178"/>
              </a:cxn>
              <a:cxn ang="0">
                <a:pos x="66" y="240"/>
              </a:cxn>
              <a:cxn ang="0">
                <a:pos x="76" y="302"/>
              </a:cxn>
              <a:cxn ang="0">
                <a:pos x="84" y="366"/>
              </a:cxn>
              <a:cxn ang="0">
                <a:pos x="88" y="430"/>
              </a:cxn>
              <a:cxn ang="0">
                <a:pos x="90" y="494"/>
              </a:cxn>
              <a:cxn ang="0">
                <a:pos x="90" y="494"/>
              </a:cxn>
              <a:cxn ang="0">
                <a:pos x="88" y="560"/>
              </a:cxn>
              <a:cxn ang="0">
                <a:pos x="84" y="624"/>
              </a:cxn>
              <a:cxn ang="0">
                <a:pos x="76" y="688"/>
              </a:cxn>
              <a:cxn ang="0">
                <a:pos x="66" y="750"/>
              </a:cxn>
            </a:cxnLst>
            <a:rect l="0" t="0" r="r" b="b"/>
            <a:pathLst>
              <a:path w="90" h="750">
                <a:moveTo>
                  <a:pt x="0" y="0"/>
                </a:moveTo>
                <a:lnTo>
                  <a:pt x="0" y="0"/>
                </a:lnTo>
                <a:lnTo>
                  <a:pt x="20" y="58"/>
                </a:lnTo>
                <a:lnTo>
                  <a:pt x="38" y="118"/>
                </a:lnTo>
                <a:lnTo>
                  <a:pt x="54" y="178"/>
                </a:lnTo>
                <a:lnTo>
                  <a:pt x="66" y="240"/>
                </a:lnTo>
                <a:lnTo>
                  <a:pt x="76" y="302"/>
                </a:lnTo>
                <a:lnTo>
                  <a:pt x="84" y="366"/>
                </a:lnTo>
                <a:lnTo>
                  <a:pt x="88" y="430"/>
                </a:lnTo>
                <a:lnTo>
                  <a:pt x="90" y="494"/>
                </a:lnTo>
                <a:lnTo>
                  <a:pt x="90" y="494"/>
                </a:lnTo>
                <a:lnTo>
                  <a:pt x="88" y="560"/>
                </a:lnTo>
                <a:lnTo>
                  <a:pt x="84" y="624"/>
                </a:lnTo>
                <a:lnTo>
                  <a:pt x="76" y="688"/>
                </a:lnTo>
                <a:lnTo>
                  <a:pt x="66" y="75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9" name="Freeform 110"/>
          <p:cNvSpPr>
            <a:spLocks/>
          </p:cNvSpPr>
          <p:nvPr/>
        </p:nvSpPr>
        <p:spPr bwMode="auto">
          <a:xfrm>
            <a:off x="6646863" y="3775075"/>
            <a:ext cx="74612" cy="96838"/>
          </a:xfrm>
          <a:custGeom>
            <a:avLst/>
            <a:gdLst/>
            <a:ahLst/>
            <a:cxnLst>
              <a:cxn ang="0">
                <a:pos x="12" y="60"/>
              </a:cxn>
              <a:cxn ang="0">
                <a:pos x="0" y="0"/>
              </a:cxn>
              <a:cxn ang="0">
                <a:pos x="20" y="18"/>
              </a:cxn>
              <a:cxn ang="0">
                <a:pos x="46" y="8"/>
              </a:cxn>
              <a:cxn ang="0">
                <a:pos x="12" y="60"/>
              </a:cxn>
            </a:cxnLst>
            <a:rect l="0" t="0" r="r" b="b"/>
            <a:pathLst>
              <a:path w="46" h="60">
                <a:moveTo>
                  <a:pt x="12" y="60"/>
                </a:moveTo>
                <a:lnTo>
                  <a:pt x="0" y="0"/>
                </a:lnTo>
                <a:lnTo>
                  <a:pt x="20" y="18"/>
                </a:lnTo>
                <a:lnTo>
                  <a:pt x="46" y="8"/>
                </a:lnTo>
                <a:lnTo>
                  <a:pt x="12" y="6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0" name="Freeform 111"/>
          <p:cNvSpPr>
            <a:spLocks/>
          </p:cNvSpPr>
          <p:nvPr/>
        </p:nvSpPr>
        <p:spPr bwMode="auto">
          <a:xfrm>
            <a:off x="5030788" y="1187450"/>
            <a:ext cx="6731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54" y="16"/>
              </a:cxn>
              <a:cxn ang="0">
                <a:pos x="110" y="34"/>
              </a:cxn>
              <a:cxn ang="0">
                <a:pos x="162" y="54"/>
              </a:cxn>
              <a:cxn ang="0">
                <a:pos x="214" y="78"/>
              </a:cxn>
              <a:cxn ang="0">
                <a:pos x="266" y="102"/>
              </a:cxn>
              <a:cxn ang="0">
                <a:pos x="316" y="128"/>
              </a:cxn>
              <a:cxn ang="0">
                <a:pos x="364" y="156"/>
              </a:cxn>
              <a:cxn ang="0">
                <a:pos x="412" y="186"/>
              </a:cxn>
            </a:cxnLst>
            <a:rect l="0" t="0" r="r" b="b"/>
            <a:pathLst>
              <a:path w="412" h="186">
                <a:moveTo>
                  <a:pt x="0" y="0"/>
                </a:moveTo>
                <a:lnTo>
                  <a:pt x="0" y="0"/>
                </a:lnTo>
                <a:lnTo>
                  <a:pt x="54" y="16"/>
                </a:lnTo>
                <a:lnTo>
                  <a:pt x="110" y="34"/>
                </a:lnTo>
                <a:lnTo>
                  <a:pt x="162" y="54"/>
                </a:lnTo>
                <a:lnTo>
                  <a:pt x="214" y="78"/>
                </a:lnTo>
                <a:lnTo>
                  <a:pt x="266" y="102"/>
                </a:lnTo>
                <a:lnTo>
                  <a:pt x="316" y="128"/>
                </a:lnTo>
                <a:lnTo>
                  <a:pt x="364" y="156"/>
                </a:lnTo>
                <a:lnTo>
                  <a:pt x="412" y="186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Freeform 112"/>
          <p:cNvSpPr>
            <a:spLocks/>
          </p:cNvSpPr>
          <p:nvPr/>
        </p:nvSpPr>
        <p:spPr bwMode="auto">
          <a:xfrm>
            <a:off x="5657850" y="1446213"/>
            <a:ext cx="101600" cy="84137"/>
          </a:xfrm>
          <a:custGeom>
            <a:avLst/>
            <a:gdLst/>
            <a:ahLst/>
            <a:cxnLst>
              <a:cxn ang="0">
                <a:pos x="62" y="52"/>
              </a:cxn>
              <a:cxn ang="0">
                <a:pos x="0" y="40"/>
              </a:cxn>
              <a:cxn ang="0">
                <a:pos x="26" y="28"/>
              </a:cxn>
              <a:cxn ang="0">
                <a:pos x="26" y="0"/>
              </a:cxn>
              <a:cxn ang="0">
                <a:pos x="62" y="52"/>
              </a:cxn>
            </a:cxnLst>
            <a:rect l="0" t="0" r="r" b="b"/>
            <a:pathLst>
              <a:path w="62" h="52">
                <a:moveTo>
                  <a:pt x="62" y="52"/>
                </a:moveTo>
                <a:lnTo>
                  <a:pt x="0" y="40"/>
                </a:lnTo>
                <a:lnTo>
                  <a:pt x="26" y="28"/>
                </a:lnTo>
                <a:lnTo>
                  <a:pt x="26" y="0"/>
                </a:lnTo>
                <a:lnTo>
                  <a:pt x="62" y="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2" name="Freeform 113"/>
          <p:cNvSpPr>
            <a:spLocks/>
          </p:cNvSpPr>
          <p:nvPr/>
        </p:nvSpPr>
        <p:spPr bwMode="auto">
          <a:xfrm>
            <a:off x="2159000" y="2655888"/>
            <a:ext cx="120650" cy="1227137"/>
          </a:xfrm>
          <a:custGeom>
            <a:avLst/>
            <a:gdLst/>
            <a:ahLst/>
            <a:cxnLst>
              <a:cxn ang="0">
                <a:pos x="32" y="750"/>
              </a:cxn>
              <a:cxn ang="0">
                <a:pos x="32" y="750"/>
              </a:cxn>
              <a:cxn ang="0">
                <a:pos x="18" y="676"/>
              </a:cxn>
              <a:cxn ang="0">
                <a:pos x="8" y="602"/>
              </a:cxn>
              <a:cxn ang="0">
                <a:pos x="2" y="526"/>
              </a:cxn>
              <a:cxn ang="0">
                <a:pos x="0" y="448"/>
              </a:cxn>
              <a:cxn ang="0">
                <a:pos x="0" y="448"/>
              </a:cxn>
              <a:cxn ang="0">
                <a:pos x="2" y="390"/>
              </a:cxn>
              <a:cxn ang="0">
                <a:pos x="4" y="332"/>
              </a:cxn>
              <a:cxn ang="0">
                <a:pos x="10" y="274"/>
              </a:cxn>
              <a:cxn ang="0">
                <a:pos x="18" y="218"/>
              </a:cxn>
              <a:cxn ang="0">
                <a:pos x="30" y="162"/>
              </a:cxn>
              <a:cxn ang="0">
                <a:pos x="42" y="108"/>
              </a:cxn>
              <a:cxn ang="0">
                <a:pos x="56" y="54"/>
              </a:cxn>
              <a:cxn ang="0">
                <a:pos x="74" y="0"/>
              </a:cxn>
            </a:cxnLst>
            <a:rect l="0" t="0" r="r" b="b"/>
            <a:pathLst>
              <a:path w="74" h="750">
                <a:moveTo>
                  <a:pt x="32" y="750"/>
                </a:moveTo>
                <a:lnTo>
                  <a:pt x="32" y="750"/>
                </a:lnTo>
                <a:lnTo>
                  <a:pt x="18" y="676"/>
                </a:lnTo>
                <a:lnTo>
                  <a:pt x="8" y="602"/>
                </a:lnTo>
                <a:lnTo>
                  <a:pt x="2" y="526"/>
                </a:lnTo>
                <a:lnTo>
                  <a:pt x="0" y="448"/>
                </a:lnTo>
                <a:lnTo>
                  <a:pt x="0" y="448"/>
                </a:lnTo>
                <a:lnTo>
                  <a:pt x="2" y="390"/>
                </a:lnTo>
                <a:lnTo>
                  <a:pt x="4" y="332"/>
                </a:lnTo>
                <a:lnTo>
                  <a:pt x="10" y="274"/>
                </a:lnTo>
                <a:lnTo>
                  <a:pt x="18" y="218"/>
                </a:lnTo>
                <a:lnTo>
                  <a:pt x="30" y="162"/>
                </a:lnTo>
                <a:lnTo>
                  <a:pt x="42" y="108"/>
                </a:lnTo>
                <a:lnTo>
                  <a:pt x="56" y="54"/>
                </a:lnTo>
                <a:lnTo>
                  <a:pt x="74" y="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3" name="Freeform 114"/>
          <p:cNvSpPr>
            <a:spLocks/>
          </p:cNvSpPr>
          <p:nvPr/>
        </p:nvSpPr>
        <p:spPr bwMode="auto">
          <a:xfrm>
            <a:off x="2235200" y="2593975"/>
            <a:ext cx="71438" cy="101600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44" y="62"/>
              </a:cxn>
              <a:cxn ang="0">
                <a:pos x="26" y="42"/>
              </a:cxn>
              <a:cxn ang="0">
                <a:pos x="0" y="48"/>
              </a:cxn>
              <a:cxn ang="0">
                <a:pos x="40" y="0"/>
              </a:cxn>
            </a:cxnLst>
            <a:rect l="0" t="0" r="r" b="b"/>
            <a:pathLst>
              <a:path w="44" h="62">
                <a:moveTo>
                  <a:pt x="40" y="0"/>
                </a:moveTo>
                <a:lnTo>
                  <a:pt x="44" y="62"/>
                </a:lnTo>
                <a:lnTo>
                  <a:pt x="26" y="42"/>
                </a:lnTo>
                <a:lnTo>
                  <a:pt x="0" y="48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" name="Freeform 115"/>
          <p:cNvSpPr>
            <a:spLocks/>
          </p:cNvSpPr>
          <p:nvPr/>
        </p:nvSpPr>
        <p:spPr bwMode="auto">
          <a:xfrm>
            <a:off x="2822575" y="4997450"/>
            <a:ext cx="884238" cy="549275"/>
          </a:xfrm>
          <a:custGeom>
            <a:avLst/>
            <a:gdLst/>
            <a:ahLst/>
            <a:cxnLst>
              <a:cxn ang="0">
                <a:pos x="540" y="336"/>
              </a:cxn>
              <a:cxn ang="0">
                <a:pos x="540" y="336"/>
              </a:cxn>
              <a:cxn ang="0">
                <a:pos x="464" y="308"/>
              </a:cxn>
              <a:cxn ang="0">
                <a:pos x="390" y="276"/>
              </a:cxn>
              <a:cxn ang="0">
                <a:pos x="318" y="238"/>
              </a:cxn>
              <a:cxn ang="0">
                <a:pos x="248" y="198"/>
              </a:cxn>
              <a:cxn ang="0">
                <a:pos x="182" y="154"/>
              </a:cxn>
              <a:cxn ang="0">
                <a:pos x="118" y="106"/>
              </a:cxn>
              <a:cxn ang="0">
                <a:pos x="58" y="54"/>
              </a:cxn>
              <a:cxn ang="0">
                <a:pos x="0" y="0"/>
              </a:cxn>
            </a:cxnLst>
            <a:rect l="0" t="0" r="r" b="b"/>
            <a:pathLst>
              <a:path w="540" h="336">
                <a:moveTo>
                  <a:pt x="540" y="336"/>
                </a:moveTo>
                <a:lnTo>
                  <a:pt x="540" y="336"/>
                </a:lnTo>
                <a:lnTo>
                  <a:pt x="464" y="308"/>
                </a:lnTo>
                <a:lnTo>
                  <a:pt x="390" y="276"/>
                </a:lnTo>
                <a:lnTo>
                  <a:pt x="318" y="238"/>
                </a:lnTo>
                <a:lnTo>
                  <a:pt x="248" y="198"/>
                </a:lnTo>
                <a:lnTo>
                  <a:pt x="182" y="154"/>
                </a:lnTo>
                <a:lnTo>
                  <a:pt x="118" y="106"/>
                </a:lnTo>
                <a:lnTo>
                  <a:pt x="58" y="5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5" name="Freeform 116"/>
          <p:cNvSpPr>
            <a:spLocks/>
          </p:cNvSpPr>
          <p:nvPr/>
        </p:nvSpPr>
        <p:spPr bwMode="auto">
          <a:xfrm>
            <a:off x="2774950" y="4948238"/>
            <a:ext cx="93663" cy="95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" y="24"/>
              </a:cxn>
              <a:cxn ang="0">
                <a:pos x="32" y="32"/>
              </a:cxn>
              <a:cxn ang="0">
                <a:pos x="26" y="58"/>
              </a:cxn>
              <a:cxn ang="0">
                <a:pos x="0" y="0"/>
              </a:cxn>
            </a:cxnLst>
            <a:rect l="0" t="0" r="r" b="b"/>
            <a:pathLst>
              <a:path w="58" h="58">
                <a:moveTo>
                  <a:pt x="0" y="0"/>
                </a:moveTo>
                <a:lnTo>
                  <a:pt x="58" y="24"/>
                </a:lnTo>
                <a:lnTo>
                  <a:pt x="32" y="32"/>
                </a:lnTo>
                <a:lnTo>
                  <a:pt x="26" y="5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7" name="Freeform 117"/>
          <p:cNvSpPr>
            <a:spLocks/>
          </p:cNvSpPr>
          <p:nvPr/>
        </p:nvSpPr>
        <p:spPr bwMode="auto">
          <a:xfrm>
            <a:off x="5259388" y="5302250"/>
            <a:ext cx="419100" cy="212725"/>
          </a:xfrm>
          <a:custGeom>
            <a:avLst/>
            <a:gdLst/>
            <a:ahLst/>
            <a:cxnLst>
              <a:cxn ang="0">
                <a:pos x="256" y="0"/>
              </a:cxn>
              <a:cxn ang="0">
                <a:pos x="256" y="0"/>
              </a:cxn>
              <a:cxn ang="0">
                <a:pos x="204" y="32"/>
              </a:cxn>
              <a:cxn ang="0">
                <a:pos x="152" y="62"/>
              </a:cxn>
              <a:cxn ang="0">
                <a:pos x="96" y="90"/>
              </a:cxn>
              <a:cxn ang="0">
                <a:pos x="40" y="114"/>
              </a:cxn>
              <a:cxn ang="0">
                <a:pos x="40" y="114"/>
              </a:cxn>
              <a:cxn ang="0">
                <a:pos x="0" y="130"/>
              </a:cxn>
            </a:cxnLst>
            <a:rect l="0" t="0" r="r" b="b"/>
            <a:pathLst>
              <a:path w="256" h="130">
                <a:moveTo>
                  <a:pt x="256" y="0"/>
                </a:moveTo>
                <a:lnTo>
                  <a:pt x="256" y="0"/>
                </a:lnTo>
                <a:lnTo>
                  <a:pt x="204" y="32"/>
                </a:lnTo>
                <a:lnTo>
                  <a:pt x="152" y="62"/>
                </a:lnTo>
                <a:lnTo>
                  <a:pt x="96" y="90"/>
                </a:lnTo>
                <a:lnTo>
                  <a:pt x="40" y="114"/>
                </a:lnTo>
                <a:lnTo>
                  <a:pt x="40" y="114"/>
                </a:lnTo>
                <a:lnTo>
                  <a:pt x="0" y="13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8" name="Freeform 118"/>
          <p:cNvSpPr>
            <a:spLocks/>
          </p:cNvSpPr>
          <p:nvPr/>
        </p:nvSpPr>
        <p:spPr bwMode="auto">
          <a:xfrm>
            <a:off x="5197475" y="5468938"/>
            <a:ext cx="101600" cy="71437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46" y="0"/>
              </a:cxn>
              <a:cxn ang="0">
                <a:pos x="42" y="28"/>
              </a:cxn>
              <a:cxn ang="0">
                <a:pos x="62" y="44"/>
              </a:cxn>
              <a:cxn ang="0">
                <a:pos x="0" y="44"/>
              </a:cxn>
            </a:cxnLst>
            <a:rect l="0" t="0" r="r" b="b"/>
            <a:pathLst>
              <a:path w="62" h="44">
                <a:moveTo>
                  <a:pt x="0" y="44"/>
                </a:moveTo>
                <a:lnTo>
                  <a:pt x="46" y="0"/>
                </a:lnTo>
                <a:lnTo>
                  <a:pt x="42" y="28"/>
                </a:lnTo>
                <a:lnTo>
                  <a:pt x="62" y="44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3326" name="TextBox 18"/>
          <p:cNvSpPr txBox="1">
            <a:spLocks noChangeArrowheads="1"/>
          </p:cNvSpPr>
          <p:nvPr/>
        </p:nvSpPr>
        <p:spPr bwMode="auto">
          <a:xfrm>
            <a:off x="1920875" y="1984375"/>
            <a:ext cx="188277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1200" b="1"/>
              <a:t>Blood pressure rises</a:t>
            </a:r>
          </a:p>
          <a:p>
            <a:pPr eaLnBrk="1" hangingPunct="1"/>
            <a:r>
              <a:rPr lang="en-IN" altLang="en-US" sz="1200" b="1"/>
              <a:t>to normal; homeostasis</a:t>
            </a:r>
          </a:p>
          <a:p>
            <a:pPr eaLnBrk="1" hangingPunct="1"/>
            <a:r>
              <a:rPr lang="en-IN" altLang="en-US" sz="1200" b="1"/>
              <a:t>is restored</a:t>
            </a:r>
          </a:p>
        </p:txBody>
      </p:sp>
      <p:sp>
        <p:nvSpPr>
          <p:cNvPr id="13327" name="TextBox 19"/>
          <p:cNvSpPr txBox="1">
            <a:spLocks noChangeArrowheads="1"/>
          </p:cNvSpPr>
          <p:nvPr/>
        </p:nvSpPr>
        <p:spPr bwMode="auto">
          <a:xfrm>
            <a:off x="3992563" y="1558925"/>
            <a:ext cx="10445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1200" b="1"/>
              <a:t>Person rises</a:t>
            </a:r>
          </a:p>
          <a:p>
            <a:pPr eaLnBrk="1" hangingPunct="1"/>
            <a:r>
              <a:rPr lang="en-IN" altLang="en-US" sz="1200" b="1"/>
              <a:t>from bed</a:t>
            </a:r>
          </a:p>
        </p:txBody>
      </p:sp>
      <p:sp>
        <p:nvSpPr>
          <p:cNvPr id="13328" name="TextBox 20"/>
          <p:cNvSpPr txBox="1">
            <a:spLocks noChangeArrowheads="1"/>
          </p:cNvSpPr>
          <p:nvPr/>
        </p:nvSpPr>
        <p:spPr bwMode="auto">
          <a:xfrm>
            <a:off x="5321300" y="1984375"/>
            <a:ext cx="184785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1200" b="1"/>
              <a:t>Blood drains from</a:t>
            </a:r>
          </a:p>
          <a:p>
            <a:pPr eaLnBrk="1" hangingPunct="1"/>
            <a:r>
              <a:rPr lang="en-IN" altLang="en-US" sz="1200" b="1"/>
              <a:t>upper body, creating</a:t>
            </a:r>
          </a:p>
          <a:p>
            <a:pPr eaLnBrk="1" hangingPunct="1"/>
            <a:r>
              <a:rPr lang="en-IN" altLang="en-US" sz="1200" b="1"/>
              <a:t>homeostatic imbalance</a:t>
            </a:r>
          </a:p>
        </p:txBody>
      </p:sp>
      <p:sp>
        <p:nvSpPr>
          <p:cNvPr id="13329" name="TextBox 21"/>
          <p:cNvSpPr txBox="1">
            <a:spLocks noChangeArrowheads="1"/>
          </p:cNvSpPr>
          <p:nvPr/>
        </p:nvSpPr>
        <p:spPr bwMode="auto">
          <a:xfrm>
            <a:off x="5478463" y="4719638"/>
            <a:ext cx="1744662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1200" b="1"/>
              <a:t>Baroreceptors above</a:t>
            </a:r>
          </a:p>
          <a:p>
            <a:pPr eaLnBrk="1" hangingPunct="1"/>
            <a:r>
              <a:rPr lang="en-IN" altLang="en-US" sz="1200" b="1"/>
              <a:t>heart respond to drop</a:t>
            </a:r>
          </a:p>
          <a:p>
            <a:pPr eaLnBrk="1" hangingPunct="1"/>
            <a:r>
              <a:rPr lang="en-IN" altLang="en-US" sz="1200" b="1"/>
              <a:t>in blood pressure</a:t>
            </a:r>
          </a:p>
        </p:txBody>
      </p:sp>
      <p:sp>
        <p:nvSpPr>
          <p:cNvPr id="13330" name="TextBox 22"/>
          <p:cNvSpPr txBox="1">
            <a:spLocks noChangeArrowheads="1"/>
          </p:cNvSpPr>
          <p:nvPr/>
        </p:nvSpPr>
        <p:spPr bwMode="auto">
          <a:xfrm>
            <a:off x="1920875" y="4560888"/>
            <a:ext cx="17097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1200" b="1"/>
              <a:t>Cardiac center</a:t>
            </a:r>
          </a:p>
          <a:p>
            <a:pPr eaLnBrk="1" hangingPunct="1"/>
            <a:r>
              <a:rPr lang="en-IN" altLang="en-US" sz="1200" b="1"/>
              <a:t>accelerates heartbeat</a:t>
            </a:r>
          </a:p>
        </p:txBody>
      </p:sp>
      <p:sp>
        <p:nvSpPr>
          <p:cNvPr id="13331" name="TextBox 23"/>
          <p:cNvSpPr txBox="1">
            <a:spLocks noChangeArrowheads="1"/>
          </p:cNvSpPr>
          <p:nvPr/>
        </p:nvSpPr>
        <p:spPr bwMode="auto">
          <a:xfrm>
            <a:off x="3476625" y="6353175"/>
            <a:ext cx="23574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1200" b="1"/>
              <a:t>Baroreceptors send signals</a:t>
            </a:r>
          </a:p>
          <a:p>
            <a:pPr eaLnBrk="1" hangingPunct="1"/>
            <a:r>
              <a:rPr lang="en-IN" altLang="en-US" sz="1200" b="1"/>
              <a:t>to cardiac center of brainstem</a:t>
            </a:r>
          </a:p>
        </p:txBody>
      </p:sp>
      <p:sp>
        <p:nvSpPr>
          <p:cNvPr id="13332" name="Rectangle 5"/>
          <p:cNvSpPr>
            <a:spLocks noChangeArrowheads="1"/>
          </p:cNvSpPr>
          <p:nvPr/>
        </p:nvSpPr>
        <p:spPr bwMode="auto">
          <a:xfrm>
            <a:off x="701675" y="71438"/>
            <a:ext cx="7740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Fig. 1.8</a:t>
            </a:r>
          </a:p>
        </p:txBody>
      </p:sp>
      <p:pic>
        <p:nvPicPr>
          <p:cNvPr id="14339" name="Picture 5" descr="V:\Graphics\Powerpoint\MH_DCM\MH_DCM-TEXTEDIT PROJECTS\SALADIN 7e\Processed files\chapt01\chapt01_textedit\jpg\sal03717_01_08_b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396875"/>
            <a:ext cx="5783263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4" descr="V:\Graphics\Powerpoint\MH_DCM\MH_DCM-TEXTEDIT PROJECTS\SALADIN 7e\Processed files\chapt01\chapt01_textedit\png\sal03717_01_08_arrow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1162050"/>
            <a:ext cx="338455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5" descr="V:\Graphics\Powerpoint\MH_DCM\MH_DCM-TEXTEDIT PROJECTS\SALADIN 7e\Processed files\chapt01\chapt01_textedit\png\sal03717_01_08_arrow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701675"/>
            <a:ext cx="2535237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6" descr="V:\Graphics\Powerpoint\MH_DCM\MH_DCM-TEXTEDIT PROJECTS\SALADIN 7e\Processed files\chapt01\chapt01_textedit\png\sal03717_01_08_arrow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1800225"/>
            <a:ext cx="639762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V:\Graphics\Powerpoint\MH_DCM\MH_DCM-TEXTEDIT PROJECTS\SALADIN 7e\Processed files\chapt01\chapt01_textedit\png\sal03717_01_08_circl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66750"/>
            <a:ext cx="1905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646613" y="677863"/>
            <a:ext cx="8413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3</a:t>
            </a:r>
            <a:endParaRPr lang="en-US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45" name="TextBox 17"/>
          <p:cNvSpPr txBox="1">
            <a:spLocks noChangeArrowheads="1"/>
          </p:cNvSpPr>
          <p:nvPr/>
        </p:nvSpPr>
        <p:spPr bwMode="auto">
          <a:xfrm>
            <a:off x="4189413" y="857250"/>
            <a:ext cx="13446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1200" b="1"/>
              <a:t>Brain stimulates</a:t>
            </a:r>
          </a:p>
          <a:p>
            <a:pPr eaLnBrk="1" hangingPunct="1"/>
            <a:r>
              <a:rPr lang="en-IN" altLang="en-US" sz="1200" b="1"/>
              <a:t>pituitary gland to</a:t>
            </a:r>
          </a:p>
          <a:p>
            <a:pPr eaLnBrk="1" hangingPunct="1"/>
            <a:r>
              <a:rPr lang="en-IN" altLang="en-US" sz="1200" b="1"/>
              <a:t>secrete oxytocin</a:t>
            </a:r>
          </a:p>
        </p:txBody>
      </p:sp>
      <p:pic>
        <p:nvPicPr>
          <p:cNvPr id="14346" name="Picture 9" descr="V:\Graphics\Powerpoint\MH_DCM\MH_DCM-TEXTEDIT PROJECTS\SALADIN 7e\Processed files\chapt01\chapt01_textedit\png\sal03717_01_08_circl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2216150"/>
            <a:ext cx="19208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5961063" y="2214563"/>
            <a:ext cx="8413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4</a:t>
            </a:r>
            <a:endParaRPr lang="en-US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48" name="TextBox 13"/>
          <p:cNvSpPr txBox="1">
            <a:spLocks noChangeArrowheads="1"/>
          </p:cNvSpPr>
          <p:nvPr/>
        </p:nvSpPr>
        <p:spPr bwMode="auto">
          <a:xfrm>
            <a:off x="5370513" y="2424113"/>
            <a:ext cx="15716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1200" b="1"/>
              <a:t>Oxytocin stimulates</a:t>
            </a:r>
          </a:p>
          <a:p>
            <a:pPr eaLnBrk="1" hangingPunct="1"/>
            <a:r>
              <a:rPr lang="en-IN" altLang="en-US" sz="1200" b="1"/>
              <a:t>uterine contractions</a:t>
            </a:r>
          </a:p>
          <a:p>
            <a:pPr eaLnBrk="1" hangingPunct="1"/>
            <a:r>
              <a:rPr lang="en-IN" altLang="en-US" sz="1200" b="1"/>
              <a:t>and pushes fetus</a:t>
            </a:r>
          </a:p>
          <a:p>
            <a:pPr eaLnBrk="1" hangingPunct="1"/>
            <a:r>
              <a:rPr lang="en-IN" altLang="en-US" sz="1200" b="1"/>
              <a:t>toward cervix</a:t>
            </a:r>
          </a:p>
        </p:txBody>
      </p:sp>
      <p:pic>
        <p:nvPicPr>
          <p:cNvPr id="14349" name="Picture 9" descr="V:\Graphics\Powerpoint\MH_DCM\MH_DCM-TEXTEDIT PROJECTS\SALADIN 7e\Processed files\chapt01\chapt01_textedit\png\sal03717_01_08_circl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4545013"/>
            <a:ext cx="1920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659188" y="4545013"/>
            <a:ext cx="85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1</a:t>
            </a:r>
            <a:endParaRPr lang="en-US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51" name="TextBox 16"/>
          <p:cNvSpPr txBox="1">
            <a:spLocks noChangeArrowheads="1"/>
          </p:cNvSpPr>
          <p:nvPr/>
        </p:nvSpPr>
        <p:spPr bwMode="auto">
          <a:xfrm>
            <a:off x="3833813" y="4543425"/>
            <a:ext cx="16986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1200" b="1"/>
              <a:t>Head of fetus</a:t>
            </a:r>
          </a:p>
          <a:p>
            <a:pPr eaLnBrk="1" hangingPunct="1"/>
            <a:r>
              <a:rPr lang="en-IN" altLang="en-US" sz="1200" b="1"/>
              <a:t>pushes against cervix</a:t>
            </a:r>
          </a:p>
        </p:txBody>
      </p:sp>
      <p:pic>
        <p:nvPicPr>
          <p:cNvPr id="14352" name="Picture 9" descr="V:\Graphics\Powerpoint\MH_DCM\MH_DCM-TEXTEDIT PROJECTS\SALADIN 7e\Processed files\chapt01\chapt01_textedit\png\sal03717_01_08_circl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2528888"/>
            <a:ext cx="1920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741488" y="2527300"/>
            <a:ext cx="85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2</a:t>
            </a:r>
            <a:endParaRPr lang="en-US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54" name="TextBox 14"/>
          <p:cNvSpPr txBox="1">
            <a:spLocks noChangeArrowheads="1"/>
          </p:cNvSpPr>
          <p:nvPr/>
        </p:nvSpPr>
        <p:spPr bwMode="auto">
          <a:xfrm>
            <a:off x="1941513" y="2536825"/>
            <a:ext cx="12271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1200" b="1"/>
              <a:t>Nerve impulses</a:t>
            </a:r>
          </a:p>
          <a:p>
            <a:pPr eaLnBrk="1" hangingPunct="1"/>
            <a:r>
              <a:rPr lang="en-IN" altLang="en-US" sz="1200" b="1"/>
              <a:t>from cervix</a:t>
            </a:r>
          </a:p>
          <a:p>
            <a:pPr eaLnBrk="1" hangingPunct="1"/>
            <a:r>
              <a:rPr lang="en-IN" altLang="en-US" sz="1200" b="1"/>
              <a:t>transmitted</a:t>
            </a:r>
          </a:p>
          <a:p>
            <a:pPr eaLnBrk="1" hangingPunct="1"/>
            <a:r>
              <a:rPr lang="en-IN" altLang="en-US" sz="1200" b="1"/>
              <a:t>to brain</a:t>
            </a:r>
          </a:p>
        </p:txBody>
      </p:sp>
      <p:sp>
        <p:nvSpPr>
          <p:cNvPr id="14355" name="Rectangle 5"/>
          <p:cNvSpPr>
            <a:spLocks noChangeArrowheads="1"/>
          </p:cNvSpPr>
          <p:nvPr/>
        </p:nvSpPr>
        <p:spPr bwMode="auto">
          <a:xfrm>
            <a:off x="701675" y="179388"/>
            <a:ext cx="7740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V:\Graphics\Powerpoint\MH_DCM\MH_DCM-TEXTEDIT PROJECTS\SALADIN 7e\Processed files\chapt01\chapt01_textedit\jpg\sal03717_01_09_b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25425"/>
            <a:ext cx="2770188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Fig. 1.9</a:t>
            </a:r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4300538" y="5359400"/>
            <a:ext cx="1619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 b="1" dirty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Skin</a:t>
            </a:r>
            <a:endParaRPr lang="en-US" b="1" dirty="0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9" name="Rectangle 98"/>
          <p:cNvSpPr>
            <a:spLocks noChangeArrowheads="1"/>
          </p:cNvSpPr>
          <p:nvPr/>
        </p:nvSpPr>
        <p:spPr bwMode="auto">
          <a:xfrm>
            <a:off x="3173413" y="6632575"/>
            <a:ext cx="952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 b="1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(e)</a:t>
            </a:r>
            <a:endParaRPr lang="en-US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0" name="Rectangle 99"/>
          <p:cNvSpPr>
            <a:spLocks noChangeArrowheads="1"/>
          </p:cNvSpPr>
          <p:nvPr/>
        </p:nvSpPr>
        <p:spPr bwMode="auto">
          <a:xfrm>
            <a:off x="3173413" y="5168900"/>
            <a:ext cx="984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 b="1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(d)</a:t>
            </a:r>
            <a:endParaRPr lang="en-US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Rectangle 100"/>
          <p:cNvSpPr>
            <a:spLocks noChangeArrowheads="1"/>
          </p:cNvSpPr>
          <p:nvPr/>
        </p:nvSpPr>
        <p:spPr bwMode="auto">
          <a:xfrm>
            <a:off x="3173413" y="3795713"/>
            <a:ext cx="952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 b="1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(c)</a:t>
            </a:r>
            <a:endParaRPr lang="en-US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2" name="Rectangle 101"/>
          <p:cNvSpPr>
            <a:spLocks noChangeArrowheads="1"/>
          </p:cNvSpPr>
          <p:nvPr/>
        </p:nvSpPr>
        <p:spPr bwMode="auto">
          <a:xfrm>
            <a:off x="3173413" y="2441575"/>
            <a:ext cx="984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 b="1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(b)</a:t>
            </a:r>
            <a:endParaRPr lang="en-US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3" name="Rectangle 102"/>
          <p:cNvSpPr>
            <a:spLocks noChangeArrowheads="1"/>
          </p:cNvSpPr>
          <p:nvPr/>
        </p:nvSpPr>
        <p:spPr bwMode="auto">
          <a:xfrm>
            <a:off x="3173413" y="1249363"/>
            <a:ext cx="952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 b="1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(a)</a:t>
            </a:r>
            <a:endParaRPr lang="en-US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" name="Line 103"/>
          <p:cNvSpPr>
            <a:spLocks noChangeShapeType="1"/>
          </p:cNvSpPr>
          <p:nvPr/>
        </p:nvSpPr>
        <p:spPr bwMode="auto">
          <a:xfrm flipH="1">
            <a:off x="4876800" y="1003300"/>
            <a:ext cx="388938" cy="1588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5" name="Freeform 104"/>
          <p:cNvSpPr>
            <a:spLocks/>
          </p:cNvSpPr>
          <p:nvPr/>
        </p:nvSpPr>
        <p:spPr bwMode="auto">
          <a:xfrm>
            <a:off x="4838700" y="981075"/>
            <a:ext cx="53975" cy="46038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34" y="0"/>
              </a:cxn>
              <a:cxn ang="0">
                <a:pos x="26" y="14"/>
              </a:cxn>
              <a:cxn ang="0">
                <a:pos x="34" y="29"/>
              </a:cxn>
              <a:cxn ang="0">
                <a:pos x="0" y="14"/>
              </a:cxn>
            </a:cxnLst>
            <a:rect l="0" t="0" r="r" b="b"/>
            <a:pathLst>
              <a:path w="34" h="29">
                <a:moveTo>
                  <a:pt x="0" y="14"/>
                </a:moveTo>
                <a:lnTo>
                  <a:pt x="34" y="0"/>
                </a:lnTo>
                <a:lnTo>
                  <a:pt x="26" y="14"/>
                </a:lnTo>
                <a:lnTo>
                  <a:pt x="34" y="29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7" name="Line 105"/>
          <p:cNvSpPr>
            <a:spLocks noChangeShapeType="1"/>
          </p:cNvSpPr>
          <p:nvPr/>
        </p:nvSpPr>
        <p:spPr bwMode="auto">
          <a:xfrm>
            <a:off x="3468688" y="1003300"/>
            <a:ext cx="392112" cy="1588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8" name="Freeform 106"/>
          <p:cNvSpPr>
            <a:spLocks/>
          </p:cNvSpPr>
          <p:nvPr/>
        </p:nvSpPr>
        <p:spPr bwMode="auto">
          <a:xfrm>
            <a:off x="3843338" y="981075"/>
            <a:ext cx="55562" cy="46038"/>
          </a:xfrm>
          <a:custGeom>
            <a:avLst/>
            <a:gdLst/>
            <a:ahLst/>
            <a:cxnLst>
              <a:cxn ang="0">
                <a:pos x="35" y="14"/>
              </a:cxn>
              <a:cxn ang="0">
                <a:pos x="0" y="0"/>
              </a:cxn>
              <a:cxn ang="0">
                <a:pos x="9" y="14"/>
              </a:cxn>
              <a:cxn ang="0">
                <a:pos x="0" y="29"/>
              </a:cxn>
              <a:cxn ang="0">
                <a:pos x="35" y="14"/>
              </a:cxn>
            </a:cxnLst>
            <a:rect l="0" t="0" r="r" b="b"/>
            <a:pathLst>
              <a:path w="35" h="29">
                <a:moveTo>
                  <a:pt x="35" y="14"/>
                </a:moveTo>
                <a:lnTo>
                  <a:pt x="0" y="0"/>
                </a:lnTo>
                <a:lnTo>
                  <a:pt x="9" y="14"/>
                </a:lnTo>
                <a:lnTo>
                  <a:pt x="0" y="29"/>
                </a:lnTo>
                <a:lnTo>
                  <a:pt x="35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9" name="Line 107"/>
          <p:cNvSpPr>
            <a:spLocks noChangeShapeType="1"/>
          </p:cNvSpPr>
          <p:nvPr/>
        </p:nvSpPr>
        <p:spPr bwMode="auto">
          <a:xfrm>
            <a:off x="4064000" y="1647825"/>
            <a:ext cx="268288" cy="1588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0" name="Freeform 108"/>
          <p:cNvSpPr>
            <a:spLocks/>
          </p:cNvSpPr>
          <p:nvPr/>
        </p:nvSpPr>
        <p:spPr bwMode="auto">
          <a:xfrm>
            <a:off x="4316413" y="1625600"/>
            <a:ext cx="55562" cy="46038"/>
          </a:xfrm>
          <a:custGeom>
            <a:avLst/>
            <a:gdLst/>
            <a:ahLst/>
            <a:cxnLst>
              <a:cxn ang="0">
                <a:pos x="35" y="14"/>
              </a:cxn>
              <a:cxn ang="0">
                <a:pos x="0" y="0"/>
              </a:cxn>
              <a:cxn ang="0">
                <a:pos x="8" y="14"/>
              </a:cxn>
              <a:cxn ang="0">
                <a:pos x="0" y="29"/>
              </a:cxn>
              <a:cxn ang="0">
                <a:pos x="35" y="14"/>
              </a:cxn>
            </a:cxnLst>
            <a:rect l="0" t="0" r="r" b="b"/>
            <a:pathLst>
              <a:path w="35" h="29">
                <a:moveTo>
                  <a:pt x="35" y="14"/>
                </a:moveTo>
                <a:lnTo>
                  <a:pt x="0" y="0"/>
                </a:lnTo>
                <a:lnTo>
                  <a:pt x="8" y="14"/>
                </a:lnTo>
                <a:lnTo>
                  <a:pt x="0" y="29"/>
                </a:lnTo>
                <a:lnTo>
                  <a:pt x="35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1" name="Line 109"/>
          <p:cNvSpPr>
            <a:spLocks noChangeShapeType="1"/>
          </p:cNvSpPr>
          <p:nvPr/>
        </p:nvSpPr>
        <p:spPr bwMode="auto">
          <a:xfrm>
            <a:off x="4611688" y="1647825"/>
            <a:ext cx="268287" cy="1588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2" name="Freeform 110"/>
          <p:cNvSpPr>
            <a:spLocks/>
          </p:cNvSpPr>
          <p:nvPr/>
        </p:nvSpPr>
        <p:spPr bwMode="auto">
          <a:xfrm>
            <a:off x="4864100" y="1625600"/>
            <a:ext cx="55563" cy="46038"/>
          </a:xfrm>
          <a:custGeom>
            <a:avLst/>
            <a:gdLst/>
            <a:ahLst/>
            <a:cxnLst>
              <a:cxn ang="0">
                <a:pos x="35" y="14"/>
              </a:cxn>
              <a:cxn ang="0">
                <a:pos x="0" y="0"/>
              </a:cxn>
              <a:cxn ang="0">
                <a:pos x="8" y="14"/>
              </a:cxn>
              <a:cxn ang="0">
                <a:pos x="0" y="29"/>
              </a:cxn>
              <a:cxn ang="0">
                <a:pos x="35" y="14"/>
              </a:cxn>
            </a:cxnLst>
            <a:rect l="0" t="0" r="r" b="b"/>
            <a:pathLst>
              <a:path w="35" h="29">
                <a:moveTo>
                  <a:pt x="35" y="14"/>
                </a:moveTo>
                <a:lnTo>
                  <a:pt x="0" y="0"/>
                </a:lnTo>
                <a:lnTo>
                  <a:pt x="8" y="14"/>
                </a:lnTo>
                <a:lnTo>
                  <a:pt x="0" y="29"/>
                </a:lnTo>
                <a:lnTo>
                  <a:pt x="35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3" name="Line 111"/>
          <p:cNvSpPr>
            <a:spLocks noChangeShapeType="1"/>
          </p:cNvSpPr>
          <p:nvPr/>
        </p:nvSpPr>
        <p:spPr bwMode="auto">
          <a:xfrm>
            <a:off x="5191125" y="1647825"/>
            <a:ext cx="269875" cy="1588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4" name="Freeform 112"/>
          <p:cNvSpPr>
            <a:spLocks/>
          </p:cNvSpPr>
          <p:nvPr/>
        </p:nvSpPr>
        <p:spPr bwMode="auto">
          <a:xfrm>
            <a:off x="5443538" y="1625600"/>
            <a:ext cx="55562" cy="46038"/>
          </a:xfrm>
          <a:custGeom>
            <a:avLst/>
            <a:gdLst/>
            <a:ahLst/>
            <a:cxnLst>
              <a:cxn ang="0">
                <a:pos x="35" y="14"/>
              </a:cxn>
              <a:cxn ang="0">
                <a:pos x="0" y="0"/>
              </a:cxn>
              <a:cxn ang="0">
                <a:pos x="8" y="14"/>
              </a:cxn>
              <a:cxn ang="0">
                <a:pos x="0" y="29"/>
              </a:cxn>
              <a:cxn ang="0">
                <a:pos x="35" y="14"/>
              </a:cxn>
            </a:cxnLst>
            <a:rect l="0" t="0" r="r" b="b"/>
            <a:pathLst>
              <a:path w="35" h="29">
                <a:moveTo>
                  <a:pt x="35" y="14"/>
                </a:moveTo>
                <a:lnTo>
                  <a:pt x="0" y="0"/>
                </a:lnTo>
                <a:lnTo>
                  <a:pt x="8" y="14"/>
                </a:lnTo>
                <a:lnTo>
                  <a:pt x="0" y="29"/>
                </a:lnTo>
                <a:lnTo>
                  <a:pt x="35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5" name="Line 113"/>
          <p:cNvSpPr>
            <a:spLocks noChangeShapeType="1"/>
          </p:cNvSpPr>
          <p:nvPr/>
        </p:nvSpPr>
        <p:spPr bwMode="auto">
          <a:xfrm>
            <a:off x="4194175" y="1768475"/>
            <a:ext cx="1401763" cy="1588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6" name="Freeform 114"/>
          <p:cNvSpPr>
            <a:spLocks/>
          </p:cNvSpPr>
          <p:nvPr/>
        </p:nvSpPr>
        <p:spPr bwMode="auto">
          <a:xfrm>
            <a:off x="5580063" y="1744663"/>
            <a:ext cx="55562" cy="46037"/>
          </a:xfrm>
          <a:custGeom>
            <a:avLst/>
            <a:gdLst/>
            <a:ahLst/>
            <a:cxnLst>
              <a:cxn ang="0">
                <a:pos x="35" y="15"/>
              </a:cxn>
              <a:cxn ang="0">
                <a:pos x="0" y="0"/>
              </a:cxn>
              <a:cxn ang="0">
                <a:pos x="8" y="15"/>
              </a:cxn>
              <a:cxn ang="0">
                <a:pos x="0" y="29"/>
              </a:cxn>
              <a:cxn ang="0">
                <a:pos x="35" y="15"/>
              </a:cxn>
            </a:cxnLst>
            <a:rect l="0" t="0" r="r" b="b"/>
            <a:pathLst>
              <a:path w="35" h="29">
                <a:moveTo>
                  <a:pt x="35" y="15"/>
                </a:moveTo>
                <a:lnTo>
                  <a:pt x="0" y="0"/>
                </a:lnTo>
                <a:lnTo>
                  <a:pt x="8" y="15"/>
                </a:lnTo>
                <a:lnTo>
                  <a:pt x="0" y="29"/>
                </a:lnTo>
                <a:lnTo>
                  <a:pt x="35" y="1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" name="Line 115"/>
          <p:cNvSpPr>
            <a:spLocks noChangeShapeType="1"/>
          </p:cNvSpPr>
          <p:nvPr/>
        </p:nvSpPr>
        <p:spPr bwMode="auto">
          <a:xfrm>
            <a:off x="4106863" y="3309938"/>
            <a:ext cx="1143000" cy="1587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8" name="Freeform 116"/>
          <p:cNvSpPr>
            <a:spLocks/>
          </p:cNvSpPr>
          <p:nvPr/>
        </p:nvSpPr>
        <p:spPr bwMode="auto">
          <a:xfrm>
            <a:off x="5233988" y="3286125"/>
            <a:ext cx="53975" cy="46038"/>
          </a:xfrm>
          <a:custGeom>
            <a:avLst/>
            <a:gdLst/>
            <a:ahLst/>
            <a:cxnLst>
              <a:cxn ang="0">
                <a:pos x="34" y="15"/>
              </a:cxn>
              <a:cxn ang="0">
                <a:pos x="0" y="0"/>
              </a:cxn>
              <a:cxn ang="0">
                <a:pos x="8" y="15"/>
              </a:cxn>
              <a:cxn ang="0">
                <a:pos x="0" y="29"/>
              </a:cxn>
              <a:cxn ang="0">
                <a:pos x="34" y="15"/>
              </a:cxn>
            </a:cxnLst>
            <a:rect l="0" t="0" r="r" b="b"/>
            <a:pathLst>
              <a:path w="34" h="29">
                <a:moveTo>
                  <a:pt x="34" y="15"/>
                </a:moveTo>
                <a:lnTo>
                  <a:pt x="0" y="0"/>
                </a:lnTo>
                <a:lnTo>
                  <a:pt x="8" y="15"/>
                </a:lnTo>
                <a:lnTo>
                  <a:pt x="0" y="29"/>
                </a:lnTo>
                <a:lnTo>
                  <a:pt x="34" y="1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9" name="Line 117"/>
          <p:cNvSpPr>
            <a:spLocks noChangeShapeType="1"/>
          </p:cNvSpPr>
          <p:nvPr/>
        </p:nvSpPr>
        <p:spPr bwMode="auto">
          <a:xfrm>
            <a:off x="3675063" y="6059488"/>
            <a:ext cx="1139825" cy="15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0" name="Freeform 118"/>
          <p:cNvSpPr>
            <a:spLocks/>
          </p:cNvSpPr>
          <p:nvPr/>
        </p:nvSpPr>
        <p:spPr bwMode="auto">
          <a:xfrm>
            <a:off x="4799013" y="6034088"/>
            <a:ext cx="55562" cy="47625"/>
          </a:xfrm>
          <a:custGeom>
            <a:avLst/>
            <a:gdLst/>
            <a:ahLst/>
            <a:cxnLst>
              <a:cxn ang="0">
                <a:pos x="35" y="15"/>
              </a:cxn>
              <a:cxn ang="0">
                <a:pos x="0" y="0"/>
              </a:cxn>
              <a:cxn ang="0">
                <a:pos x="8" y="15"/>
              </a:cxn>
              <a:cxn ang="0">
                <a:pos x="0" y="29"/>
              </a:cxn>
              <a:cxn ang="0">
                <a:pos x="35" y="15"/>
              </a:cxn>
            </a:cxnLst>
            <a:rect l="0" t="0" r="r" b="b"/>
            <a:pathLst>
              <a:path w="35" h="29">
                <a:moveTo>
                  <a:pt x="35" y="15"/>
                </a:moveTo>
                <a:lnTo>
                  <a:pt x="0" y="0"/>
                </a:lnTo>
                <a:lnTo>
                  <a:pt x="8" y="15"/>
                </a:lnTo>
                <a:lnTo>
                  <a:pt x="0" y="29"/>
                </a:lnTo>
                <a:lnTo>
                  <a:pt x="35" y="1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1" name="Line 119"/>
          <p:cNvSpPr>
            <a:spLocks noChangeShapeType="1"/>
          </p:cNvSpPr>
          <p:nvPr/>
        </p:nvSpPr>
        <p:spPr bwMode="auto">
          <a:xfrm>
            <a:off x="4592638" y="4621213"/>
            <a:ext cx="96837" cy="1587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2" name="Freeform 120"/>
          <p:cNvSpPr>
            <a:spLocks/>
          </p:cNvSpPr>
          <p:nvPr/>
        </p:nvSpPr>
        <p:spPr bwMode="auto">
          <a:xfrm>
            <a:off x="4673600" y="4598988"/>
            <a:ext cx="57150" cy="44450"/>
          </a:xfrm>
          <a:custGeom>
            <a:avLst/>
            <a:gdLst/>
            <a:ahLst/>
            <a:cxnLst>
              <a:cxn ang="0">
                <a:pos x="36" y="14"/>
              </a:cxn>
              <a:cxn ang="0">
                <a:pos x="0" y="0"/>
              </a:cxn>
              <a:cxn ang="0">
                <a:pos x="10" y="14"/>
              </a:cxn>
              <a:cxn ang="0">
                <a:pos x="0" y="28"/>
              </a:cxn>
              <a:cxn ang="0">
                <a:pos x="36" y="14"/>
              </a:cxn>
            </a:cxnLst>
            <a:rect l="0" t="0" r="r" b="b"/>
            <a:pathLst>
              <a:path w="36" h="28">
                <a:moveTo>
                  <a:pt x="36" y="14"/>
                </a:moveTo>
                <a:lnTo>
                  <a:pt x="0" y="0"/>
                </a:lnTo>
                <a:lnTo>
                  <a:pt x="10" y="14"/>
                </a:lnTo>
                <a:lnTo>
                  <a:pt x="0" y="28"/>
                </a:lnTo>
                <a:lnTo>
                  <a:pt x="36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3" name="Line 121"/>
          <p:cNvSpPr>
            <a:spLocks noChangeShapeType="1"/>
          </p:cNvSpPr>
          <p:nvPr/>
        </p:nvSpPr>
        <p:spPr bwMode="auto">
          <a:xfrm>
            <a:off x="4287838" y="4621213"/>
            <a:ext cx="233362" cy="1587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4" name="Freeform 122"/>
          <p:cNvSpPr>
            <a:spLocks/>
          </p:cNvSpPr>
          <p:nvPr/>
        </p:nvSpPr>
        <p:spPr bwMode="auto">
          <a:xfrm>
            <a:off x="4552950" y="4125913"/>
            <a:ext cx="211138" cy="439737"/>
          </a:xfrm>
          <a:custGeom>
            <a:avLst/>
            <a:gdLst/>
            <a:ahLst/>
            <a:cxnLst>
              <a:cxn ang="0">
                <a:pos x="0" y="277"/>
              </a:cxn>
              <a:cxn ang="0">
                <a:pos x="104" y="0"/>
              </a:cxn>
              <a:cxn ang="0">
                <a:pos x="133" y="0"/>
              </a:cxn>
            </a:cxnLst>
            <a:rect l="0" t="0" r="r" b="b"/>
            <a:pathLst>
              <a:path w="133" h="277">
                <a:moveTo>
                  <a:pt x="0" y="277"/>
                </a:moveTo>
                <a:lnTo>
                  <a:pt x="104" y="0"/>
                </a:lnTo>
                <a:lnTo>
                  <a:pt x="133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5390" name="TextBox 34"/>
          <p:cNvSpPr txBox="1">
            <a:spLocks noChangeArrowheads="1"/>
          </p:cNvSpPr>
          <p:nvPr/>
        </p:nvSpPr>
        <p:spPr bwMode="auto">
          <a:xfrm>
            <a:off x="3348038" y="1447800"/>
            <a:ext cx="4191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IN" altLang="en-US" sz="600" b="1"/>
              <a:t>High</a:t>
            </a:r>
          </a:p>
          <a:p>
            <a:pPr algn="ctr" eaLnBrk="1" hangingPunct="1"/>
            <a:r>
              <a:rPr lang="en-IN" altLang="en-US" sz="600" b="1"/>
              <a:t>pressure</a:t>
            </a:r>
          </a:p>
        </p:txBody>
      </p:sp>
      <p:sp>
        <p:nvSpPr>
          <p:cNvPr id="15391" name="TextBox 35"/>
          <p:cNvSpPr txBox="1">
            <a:spLocks noChangeArrowheads="1"/>
          </p:cNvSpPr>
          <p:nvPr/>
        </p:nvSpPr>
        <p:spPr bwMode="auto">
          <a:xfrm>
            <a:off x="3443288" y="1041400"/>
            <a:ext cx="6254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600" b="1"/>
              <a:t>Down gradient</a:t>
            </a:r>
          </a:p>
        </p:txBody>
      </p:sp>
      <p:sp>
        <p:nvSpPr>
          <p:cNvPr id="15392" name="TextBox 36"/>
          <p:cNvSpPr txBox="1">
            <a:spLocks noChangeArrowheads="1"/>
          </p:cNvSpPr>
          <p:nvPr/>
        </p:nvSpPr>
        <p:spPr bwMode="auto">
          <a:xfrm>
            <a:off x="4881563" y="1041400"/>
            <a:ext cx="51911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600" b="1"/>
              <a:t>Up gradient</a:t>
            </a:r>
          </a:p>
        </p:txBody>
      </p:sp>
      <p:sp>
        <p:nvSpPr>
          <p:cNvPr id="15393" name="TextBox 37"/>
          <p:cNvSpPr txBox="1">
            <a:spLocks noChangeArrowheads="1"/>
          </p:cNvSpPr>
          <p:nvPr/>
        </p:nvSpPr>
        <p:spPr bwMode="auto">
          <a:xfrm>
            <a:off x="5407025" y="1485900"/>
            <a:ext cx="59213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600" b="1"/>
              <a:t>Low pressure</a:t>
            </a:r>
          </a:p>
        </p:txBody>
      </p:sp>
      <p:sp>
        <p:nvSpPr>
          <p:cNvPr id="15394" name="TextBox 38"/>
          <p:cNvSpPr txBox="1">
            <a:spLocks noChangeArrowheads="1"/>
          </p:cNvSpPr>
          <p:nvPr/>
        </p:nvSpPr>
        <p:spPr bwMode="auto">
          <a:xfrm>
            <a:off x="4497388" y="1803400"/>
            <a:ext cx="7429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IN" altLang="en-US" sz="600" b="1"/>
              <a:t>Blood flow down</a:t>
            </a:r>
          </a:p>
          <a:p>
            <a:pPr algn="ctr" eaLnBrk="1" hangingPunct="1"/>
            <a:r>
              <a:rPr lang="en-IN" altLang="en-US" sz="600" b="1"/>
              <a:t>pressure gradient</a:t>
            </a:r>
          </a:p>
        </p:txBody>
      </p:sp>
      <p:sp>
        <p:nvSpPr>
          <p:cNvPr id="15395" name="TextBox 39"/>
          <p:cNvSpPr txBox="1">
            <a:spLocks noChangeArrowheads="1"/>
          </p:cNvSpPr>
          <p:nvPr/>
        </p:nvSpPr>
        <p:spPr bwMode="auto">
          <a:xfrm>
            <a:off x="4991100" y="2667000"/>
            <a:ext cx="6207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600" b="1"/>
              <a:t>Intestinal cells</a:t>
            </a:r>
          </a:p>
        </p:txBody>
      </p:sp>
      <p:sp>
        <p:nvSpPr>
          <p:cNvPr id="15396" name="TextBox 40"/>
          <p:cNvSpPr txBox="1">
            <a:spLocks noChangeArrowheads="1"/>
          </p:cNvSpPr>
          <p:nvPr/>
        </p:nvSpPr>
        <p:spPr bwMode="auto">
          <a:xfrm>
            <a:off x="3771900" y="2705100"/>
            <a:ext cx="6667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600" b="1"/>
              <a:t>Dietary glucose</a:t>
            </a:r>
          </a:p>
        </p:txBody>
      </p:sp>
      <p:sp>
        <p:nvSpPr>
          <p:cNvPr id="15397" name="TextBox 41"/>
          <p:cNvSpPr txBox="1">
            <a:spLocks noChangeArrowheads="1"/>
          </p:cNvSpPr>
          <p:nvPr/>
        </p:nvSpPr>
        <p:spPr bwMode="auto">
          <a:xfrm>
            <a:off x="4581525" y="3324225"/>
            <a:ext cx="9239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600" b="1"/>
              <a:t>Chemical flow down</a:t>
            </a:r>
          </a:p>
          <a:p>
            <a:pPr eaLnBrk="1" hangingPunct="1"/>
            <a:r>
              <a:rPr lang="en-IN" altLang="en-US" sz="600" b="1"/>
              <a:t>concentration gradient</a:t>
            </a:r>
          </a:p>
        </p:txBody>
      </p:sp>
      <p:sp>
        <p:nvSpPr>
          <p:cNvPr id="15398" name="TextBox 42"/>
          <p:cNvSpPr txBox="1">
            <a:spLocks noChangeArrowheads="1"/>
          </p:cNvSpPr>
          <p:nvPr/>
        </p:nvSpPr>
        <p:spPr bwMode="auto">
          <a:xfrm>
            <a:off x="4792663" y="4076700"/>
            <a:ext cx="95726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600" b="1"/>
              <a:t>Cell membrane channel</a:t>
            </a:r>
          </a:p>
        </p:txBody>
      </p:sp>
      <p:sp>
        <p:nvSpPr>
          <p:cNvPr id="15399" name="TextBox 43"/>
          <p:cNvSpPr txBox="1">
            <a:spLocks noChangeArrowheads="1"/>
          </p:cNvSpPr>
          <p:nvPr/>
        </p:nvSpPr>
        <p:spPr bwMode="auto">
          <a:xfrm>
            <a:off x="3454400" y="4216400"/>
            <a:ext cx="66833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600" b="1"/>
              <a:t>Sodium ions (+)</a:t>
            </a:r>
          </a:p>
        </p:txBody>
      </p:sp>
      <p:sp>
        <p:nvSpPr>
          <p:cNvPr id="15400" name="TextBox 44"/>
          <p:cNvSpPr txBox="1">
            <a:spLocks noChangeArrowheads="1"/>
          </p:cNvSpPr>
          <p:nvPr/>
        </p:nvSpPr>
        <p:spPr bwMode="auto">
          <a:xfrm>
            <a:off x="3851275" y="4670425"/>
            <a:ext cx="7508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IN" altLang="en-US" sz="600" b="1"/>
              <a:t>Ion flow down</a:t>
            </a:r>
          </a:p>
          <a:p>
            <a:pPr algn="ctr" eaLnBrk="1" hangingPunct="1"/>
            <a:r>
              <a:rPr lang="en-IN" altLang="en-US" sz="600" b="1"/>
              <a:t>electrical gradient</a:t>
            </a:r>
          </a:p>
        </p:txBody>
      </p:sp>
      <p:sp>
        <p:nvSpPr>
          <p:cNvPr id="15401" name="TextBox 45"/>
          <p:cNvSpPr txBox="1">
            <a:spLocks noChangeArrowheads="1"/>
          </p:cNvSpPr>
          <p:nvPr/>
        </p:nvSpPr>
        <p:spPr bwMode="auto">
          <a:xfrm>
            <a:off x="4572000" y="5359400"/>
            <a:ext cx="37782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600" b="1"/>
              <a:t>Cool air</a:t>
            </a:r>
          </a:p>
        </p:txBody>
      </p:sp>
      <p:sp>
        <p:nvSpPr>
          <p:cNvPr id="15402" name="TextBox 46"/>
          <p:cNvSpPr txBox="1">
            <a:spLocks noChangeArrowheads="1"/>
          </p:cNvSpPr>
          <p:nvPr/>
        </p:nvSpPr>
        <p:spPr bwMode="auto">
          <a:xfrm>
            <a:off x="3454400" y="5359400"/>
            <a:ext cx="5349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600" b="1"/>
              <a:t>Warm blood</a:t>
            </a:r>
          </a:p>
        </p:txBody>
      </p:sp>
      <p:sp>
        <p:nvSpPr>
          <p:cNvPr id="15403" name="TextBox 47"/>
          <p:cNvSpPr txBox="1">
            <a:spLocks noChangeArrowheads="1"/>
          </p:cNvSpPr>
          <p:nvPr/>
        </p:nvSpPr>
        <p:spPr bwMode="auto">
          <a:xfrm>
            <a:off x="4483100" y="5830888"/>
            <a:ext cx="6953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600" b="1"/>
              <a:t>Heat flow down</a:t>
            </a:r>
          </a:p>
          <a:p>
            <a:pPr eaLnBrk="1" hangingPunct="1"/>
            <a:r>
              <a:rPr lang="en-IN" altLang="en-US" sz="600" b="1"/>
              <a:t>thermal gradient</a:t>
            </a:r>
          </a:p>
        </p:txBody>
      </p:sp>
      <p:sp>
        <p:nvSpPr>
          <p:cNvPr id="15404" name="TextBox 48"/>
          <p:cNvSpPr txBox="1">
            <a:spLocks noChangeArrowheads="1"/>
          </p:cNvSpPr>
          <p:nvPr/>
        </p:nvSpPr>
        <p:spPr bwMode="auto">
          <a:xfrm>
            <a:off x="3592513" y="4079875"/>
            <a:ext cx="825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+</a:t>
            </a:r>
          </a:p>
        </p:txBody>
      </p:sp>
      <p:sp>
        <p:nvSpPr>
          <p:cNvPr id="15405" name="TextBox 49"/>
          <p:cNvSpPr txBox="1">
            <a:spLocks noChangeArrowheads="1"/>
          </p:cNvSpPr>
          <p:nvPr/>
        </p:nvSpPr>
        <p:spPr bwMode="auto">
          <a:xfrm>
            <a:off x="3481388" y="4314825"/>
            <a:ext cx="825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+</a:t>
            </a:r>
          </a:p>
        </p:txBody>
      </p:sp>
      <p:sp>
        <p:nvSpPr>
          <p:cNvPr id="15406" name="TextBox 50"/>
          <p:cNvSpPr txBox="1">
            <a:spLocks noChangeArrowheads="1"/>
          </p:cNvSpPr>
          <p:nvPr/>
        </p:nvSpPr>
        <p:spPr bwMode="auto">
          <a:xfrm>
            <a:off x="3316288" y="4473575"/>
            <a:ext cx="825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+</a:t>
            </a:r>
          </a:p>
        </p:txBody>
      </p:sp>
      <p:sp>
        <p:nvSpPr>
          <p:cNvPr id="15407" name="TextBox 51"/>
          <p:cNvSpPr txBox="1">
            <a:spLocks noChangeArrowheads="1"/>
          </p:cNvSpPr>
          <p:nvPr/>
        </p:nvSpPr>
        <p:spPr bwMode="auto">
          <a:xfrm>
            <a:off x="3489325" y="4605338"/>
            <a:ext cx="825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+</a:t>
            </a:r>
          </a:p>
        </p:txBody>
      </p:sp>
      <p:sp>
        <p:nvSpPr>
          <p:cNvPr id="15408" name="TextBox 52"/>
          <p:cNvSpPr txBox="1">
            <a:spLocks noChangeArrowheads="1"/>
          </p:cNvSpPr>
          <p:nvPr/>
        </p:nvSpPr>
        <p:spPr bwMode="auto">
          <a:xfrm>
            <a:off x="3319463" y="4822825"/>
            <a:ext cx="825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+</a:t>
            </a:r>
          </a:p>
        </p:txBody>
      </p:sp>
      <p:sp>
        <p:nvSpPr>
          <p:cNvPr id="15409" name="TextBox 53"/>
          <p:cNvSpPr txBox="1">
            <a:spLocks noChangeArrowheads="1"/>
          </p:cNvSpPr>
          <p:nvPr/>
        </p:nvSpPr>
        <p:spPr bwMode="auto">
          <a:xfrm>
            <a:off x="3632200" y="4795838"/>
            <a:ext cx="8096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+</a:t>
            </a:r>
          </a:p>
        </p:txBody>
      </p:sp>
      <p:sp>
        <p:nvSpPr>
          <p:cNvPr id="15410" name="TextBox 54"/>
          <p:cNvSpPr txBox="1">
            <a:spLocks noChangeArrowheads="1"/>
          </p:cNvSpPr>
          <p:nvPr/>
        </p:nvSpPr>
        <p:spPr bwMode="auto">
          <a:xfrm>
            <a:off x="3851275" y="4656138"/>
            <a:ext cx="825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+</a:t>
            </a:r>
          </a:p>
        </p:txBody>
      </p:sp>
      <p:sp>
        <p:nvSpPr>
          <p:cNvPr id="15411" name="TextBox 55"/>
          <p:cNvSpPr txBox="1">
            <a:spLocks noChangeArrowheads="1"/>
          </p:cNvSpPr>
          <p:nvPr/>
        </p:nvSpPr>
        <p:spPr bwMode="auto">
          <a:xfrm>
            <a:off x="3698875" y="4506913"/>
            <a:ext cx="8096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+</a:t>
            </a:r>
          </a:p>
        </p:txBody>
      </p:sp>
      <p:sp>
        <p:nvSpPr>
          <p:cNvPr id="15412" name="TextBox 56"/>
          <p:cNvSpPr txBox="1">
            <a:spLocks noChangeArrowheads="1"/>
          </p:cNvSpPr>
          <p:nvPr/>
        </p:nvSpPr>
        <p:spPr bwMode="auto">
          <a:xfrm>
            <a:off x="3830638" y="4319588"/>
            <a:ext cx="809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+</a:t>
            </a:r>
          </a:p>
        </p:txBody>
      </p:sp>
      <p:sp>
        <p:nvSpPr>
          <p:cNvPr id="15413" name="TextBox 57"/>
          <p:cNvSpPr txBox="1">
            <a:spLocks noChangeArrowheads="1"/>
          </p:cNvSpPr>
          <p:nvPr/>
        </p:nvSpPr>
        <p:spPr bwMode="auto">
          <a:xfrm>
            <a:off x="4038600" y="4046538"/>
            <a:ext cx="82550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+</a:t>
            </a:r>
          </a:p>
        </p:txBody>
      </p:sp>
      <p:sp>
        <p:nvSpPr>
          <p:cNvPr id="15414" name="TextBox 58"/>
          <p:cNvSpPr txBox="1">
            <a:spLocks noChangeArrowheads="1"/>
          </p:cNvSpPr>
          <p:nvPr/>
        </p:nvSpPr>
        <p:spPr bwMode="auto">
          <a:xfrm>
            <a:off x="4135438" y="4395788"/>
            <a:ext cx="809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+</a:t>
            </a:r>
          </a:p>
        </p:txBody>
      </p:sp>
      <p:sp>
        <p:nvSpPr>
          <p:cNvPr id="15415" name="TextBox 59"/>
          <p:cNvSpPr txBox="1">
            <a:spLocks noChangeArrowheads="1"/>
          </p:cNvSpPr>
          <p:nvPr/>
        </p:nvSpPr>
        <p:spPr bwMode="auto">
          <a:xfrm>
            <a:off x="4256088" y="4557713"/>
            <a:ext cx="82550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+</a:t>
            </a:r>
          </a:p>
        </p:txBody>
      </p:sp>
      <p:sp>
        <p:nvSpPr>
          <p:cNvPr id="15416" name="TextBox 60"/>
          <p:cNvSpPr txBox="1">
            <a:spLocks noChangeArrowheads="1"/>
          </p:cNvSpPr>
          <p:nvPr/>
        </p:nvSpPr>
        <p:spPr bwMode="auto">
          <a:xfrm>
            <a:off x="3925888" y="4953000"/>
            <a:ext cx="825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+</a:t>
            </a:r>
          </a:p>
        </p:txBody>
      </p:sp>
      <p:sp>
        <p:nvSpPr>
          <p:cNvPr id="15417" name="TextBox 61"/>
          <p:cNvSpPr txBox="1">
            <a:spLocks noChangeArrowheads="1"/>
          </p:cNvSpPr>
          <p:nvPr/>
        </p:nvSpPr>
        <p:spPr bwMode="auto">
          <a:xfrm>
            <a:off x="4565650" y="4567238"/>
            <a:ext cx="825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+</a:t>
            </a:r>
          </a:p>
        </p:txBody>
      </p:sp>
      <p:sp>
        <p:nvSpPr>
          <p:cNvPr id="15418" name="TextBox 62"/>
          <p:cNvSpPr txBox="1">
            <a:spLocks noChangeArrowheads="1"/>
          </p:cNvSpPr>
          <p:nvPr/>
        </p:nvSpPr>
        <p:spPr bwMode="auto">
          <a:xfrm>
            <a:off x="4792663" y="4557713"/>
            <a:ext cx="82550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+</a:t>
            </a:r>
          </a:p>
        </p:txBody>
      </p:sp>
      <p:sp>
        <p:nvSpPr>
          <p:cNvPr id="15419" name="TextBox 63"/>
          <p:cNvSpPr txBox="1">
            <a:spLocks noChangeArrowheads="1"/>
          </p:cNvSpPr>
          <p:nvPr/>
        </p:nvSpPr>
        <p:spPr bwMode="auto">
          <a:xfrm>
            <a:off x="5127625" y="4416425"/>
            <a:ext cx="825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+</a:t>
            </a:r>
          </a:p>
        </p:txBody>
      </p:sp>
      <p:sp>
        <p:nvSpPr>
          <p:cNvPr id="15420" name="TextBox 64"/>
          <p:cNvSpPr txBox="1">
            <a:spLocks noChangeArrowheads="1"/>
          </p:cNvSpPr>
          <p:nvPr/>
        </p:nvSpPr>
        <p:spPr bwMode="auto">
          <a:xfrm>
            <a:off x="5051425" y="4608513"/>
            <a:ext cx="825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+</a:t>
            </a:r>
          </a:p>
        </p:txBody>
      </p:sp>
      <p:sp>
        <p:nvSpPr>
          <p:cNvPr id="15421" name="TextBox 65"/>
          <p:cNvSpPr txBox="1">
            <a:spLocks noChangeArrowheads="1"/>
          </p:cNvSpPr>
          <p:nvPr/>
        </p:nvSpPr>
        <p:spPr bwMode="auto">
          <a:xfrm>
            <a:off x="5294313" y="4638675"/>
            <a:ext cx="825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+</a:t>
            </a:r>
          </a:p>
        </p:txBody>
      </p:sp>
      <p:sp>
        <p:nvSpPr>
          <p:cNvPr id="15422" name="TextBox 66"/>
          <p:cNvSpPr txBox="1">
            <a:spLocks noChangeArrowheads="1"/>
          </p:cNvSpPr>
          <p:nvPr/>
        </p:nvSpPr>
        <p:spPr bwMode="auto">
          <a:xfrm>
            <a:off x="5411788" y="4511675"/>
            <a:ext cx="825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+</a:t>
            </a:r>
          </a:p>
        </p:txBody>
      </p:sp>
      <p:sp>
        <p:nvSpPr>
          <p:cNvPr id="15423" name="TextBox 67"/>
          <p:cNvSpPr txBox="1">
            <a:spLocks noChangeArrowheads="1"/>
          </p:cNvSpPr>
          <p:nvPr/>
        </p:nvSpPr>
        <p:spPr bwMode="auto">
          <a:xfrm>
            <a:off x="3321050" y="4192588"/>
            <a:ext cx="825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–</a:t>
            </a:r>
          </a:p>
        </p:txBody>
      </p:sp>
      <p:sp>
        <p:nvSpPr>
          <p:cNvPr id="15424" name="TextBox 68"/>
          <p:cNvSpPr txBox="1">
            <a:spLocks noChangeArrowheads="1"/>
          </p:cNvSpPr>
          <p:nvPr/>
        </p:nvSpPr>
        <p:spPr bwMode="auto">
          <a:xfrm>
            <a:off x="3556000" y="4876800"/>
            <a:ext cx="825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–</a:t>
            </a:r>
          </a:p>
        </p:txBody>
      </p:sp>
      <p:sp>
        <p:nvSpPr>
          <p:cNvPr id="15425" name="TextBox 69"/>
          <p:cNvSpPr txBox="1">
            <a:spLocks noChangeArrowheads="1"/>
          </p:cNvSpPr>
          <p:nvPr/>
        </p:nvSpPr>
        <p:spPr bwMode="auto">
          <a:xfrm>
            <a:off x="3910013" y="4422775"/>
            <a:ext cx="809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–</a:t>
            </a:r>
          </a:p>
        </p:txBody>
      </p:sp>
      <p:sp>
        <p:nvSpPr>
          <p:cNvPr id="15426" name="TextBox 70"/>
          <p:cNvSpPr txBox="1">
            <a:spLocks noChangeArrowheads="1"/>
          </p:cNvSpPr>
          <p:nvPr/>
        </p:nvSpPr>
        <p:spPr bwMode="auto">
          <a:xfrm>
            <a:off x="4210050" y="4962525"/>
            <a:ext cx="8096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–</a:t>
            </a:r>
          </a:p>
        </p:txBody>
      </p:sp>
      <p:sp>
        <p:nvSpPr>
          <p:cNvPr id="15427" name="TextBox 71"/>
          <p:cNvSpPr txBox="1">
            <a:spLocks noChangeArrowheads="1"/>
          </p:cNvSpPr>
          <p:nvPr/>
        </p:nvSpPr>
        <p:spPr bwMode="auto">
          <a:xfrm>
            <a:off x="4287838" y="4068763"/>
            <a:ext cx="825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–</a:t>
            </a:r>
          </a:p>
        </p:txBody>
      </p:sp>
      <p:sp>
        <p:nvSpPr>
          <p:cNvPr id="15428" name="TextBox 72"/>
          <p:cNvSpPr txBox="1">
            <a:spLocks noChangeArrowheads="1"/>
          </p:cNvSpPr>
          <p:nvPr/>
        </p:nvSpPr>
        <p:spPr bwMode="auto">
          <a:xfrm>
            <a:off x="4675188" y="4343400"/>
            <a:ext cx="825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–</a:t>
            </a:r>
          </a:p>
        </p:txBody>
      </p:sp>
      <p:sp>
        <p:nvSpPr>
          <p:cNvPr id="15429" name="TextBox 73"/>
          <p:cNvSpPr txBox="1">
            <a:spLocks noChangeArrowheads="1"/>
          </p:cNvSpPr>
          <p:nvPr/>
        </p:nvSpPr>
        <p:spPr bwMode="auto">
          <a:xfrm>
            <a:off x="4837113" y="4379913"/>
            <a:ext cx="793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–</a:t>
            </a:r>
          </a:p>
        </p:txBody>
      </p:sp>
      <p:sp>
        <p:nvSpPr>
          <p:cNvPr id="15430" name="TextBox 74"/>
          <p:cNvSpPr txBox="1">
            <a:spLocks noChangeArrowheads="1"/>
          </p:cNvSpPr>
          <p:nvPr/>
        </p:nvSpPr>
        <p:spPr bwMode="auto">
          <a:xfrm>
            <a:off x="4800600" y="4635500"/>
            <a:ext cx="80963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–</a:t>
            </a:r>
          </a:p>
        </p:txBody>
      </p:sp>
      <p:sp>
        <p:nvSpPr>
          <p:cNvPr id="15431" name="TextBox 75"/>
          <p:cNvSpPr txBox="1">
            <a:spLocks noChangeArrowheads="1"/>
          </p:cNvSpPr>
          <p:nvPr/>
        </p:nvSpPr>
        <p:spPr bwMode="auto">
          <a:xfrm>
            <a:off x="5138738" y="4557713"/>
            <a:ext cx="809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–</a:t>
            </a:r>
          </a:p>
        </p:txBody>
      </p:sp>
      <p:sp>
        <p:nvSpPr>
          <p:cNvPr id="15432" name="TextBox 76"/>
          <p:cNvSpPr txBox="1">
            <a:spLocks noChangeArrowheads="1"/>
          </p:cNvSpPr>
          <p:nvPr/>
        </p:nvSpPr>
        <p:spPr bwMode="auto">
          <a:xfrm>
            <a:off x="5259388" y="4394200"/>
            <a:ext cx="793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–</a:t>
            </a:r>
          </a:p>
        </p:txBody>
      </p:sp>
      <p:sp>
        <p:nvSpPr>
          <p:cNvPr id="15433" name="TextBox 77"/>
          <p:cNvSpPr txBox="1">
            <a:spLocks noChangeArrowheads="1"/>
          </p:cNvSpPr>
          <p:nvPr/>
        </p:nvSpPr>
        <p:spPr bwMode="auto">
          <a:xfrm>
            <a:off x="5405438" y="4656138"/>
            <a:ext cx="79375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–</a:t>
            </a:r>
          </a:p>
        </p:txBody>
      </p:sp>
      <p:sp>
        <p:nvSpPr>
          <p:cNvPr id="15434" name="TextBox 78"/>
          <p:cNvSpPr txBox="1">
            <a:spLocks noChangeArrowheads="1"/>
          </p:cNvSpPr>
          <p:nvPr/>
        </p:nvSpPr>
        <p:spPr bwMode="auto">
          <a:xfrm>
            <a:off x="5143500" y="4800600"/>
            <a:ext cx="825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–</a:t>
            </a:r>
          </a:p>
        </p:txBody>
      </p:sp>
      <p:sp>
        <p:nvSpPr>
          <p:cNvPr id="15435" name="TextBox 79"/>
          <p:cNvSpPr txBox="1">
            <a:spLocks noChangeArrowheads="1"/>
          </p:cNvSpPr>
          <p:nvPr/>
        </p:nvSpPr>
        <p:spPr bwMode="auto">
          <a:xfrm>
            <a:off x="5373688" y="4811713"/>
            <a:ext cx="825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–</a:t>
            </a:r>
          </a:p>
        </p:txBody>
      </p:sp>
      <p:sp>
        <p:nvSpPr>
          <p:cNvPr id="15436" name="TextBox 80"/>
          <p:cNvSpPr txBox="1">
            <a:spLocks noChangeArrowheads="1"/>
          </p:cNvSpPr>
          <p:nvPr/>
        </p:nvSpPr>
        <p:spPr bwMode="auto">
          <a:xfrm>
            <a:off x="5537200" y="4784725"/>
            <a:ext cx="8096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–</a:t>
            </a:r>
          </a:p>
        </p:txBody>
      </p:sp>
      <p:sp>
        <p:nvSpPr>
          <p:cNvPr id="15437" name="TextBox 81"/>
          <p:cNvSpPr txBox="1">
            <a:spLocks noChangeArrowheads="1"/>
          </p:cNvSpPr>
          <p:nvPr/>
        </p:nvSpPr>
        <p:spPr bwMode="auto">
          <a:xfrm>
            <a:off x="5532438" y="4589463"/>
            <a:ext cx="809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–</a:t>
            </a:r>
          </a:p>
        </p:txBody>
      </p:sp>
      <p:sp>
        <p:nvSpPr>
          <p:cNvPr id="15438" name="TextBox 76"/>
          <p:cNvSpPr txBox="1">
            <a:spLocks noChangeArrowheads="1"/>
          </p:cNvSpPr>
          <p:nvPr/>
        </p:nvSpPr>
        <p:spPr bwMode="auto">
          <a:xfrm>
            <a:off x="5510213" y="4400550"/>
            <a:ext cx="809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IN" altLang="en-US" sz="400" b="1"/>
              <a:t>–</a:t>
            </a:r>
          </a:p>
        </p:txBody>
      </p:sp>
      <p:sp>
        <p:nvSpPr>
          <p:cNvPr id="15439" name="Rectangle 5"/>
          <p:cNvSpPr>
            <a:spLocks noChangeArrowheads="1"/>
          </p:cNvSpPr>
          <p:nvPr/>
        </p:nvSpPr>
        <p:spPr bwMode="auto">
          <a:xfrm>
            <a:off x="1125538" y="34925"/>
            <a:ext cx="68929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7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Table 1.1</a:t>
            </a:r>
          </a:p>
        </p:txBody>
      </p:sp>
      <p:pic>
        <p:nvPicPr>
          <p:cNvPr id="16387" name="Picture 2" descr="V:\Graphics\Powerpoint\MH_DCM\MH_DCM-TEXTEDIT PROJECTS\SALADIN 7e\Final files\chapt01\chapt01_labeled\Line\sal03717_t01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25425"/>
            <a:ext cx="7216775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01&amp;#x0D;&amp;#x0A;FlexArt&amp;quot;&quot;/&gt;&lt;property id=&quot;20307&quot; value=&quot;257&quot;/&gt;&lt;/object&gt;&lt;object type=&quot;3&quot; unique_id=&quot;154456&quot;&gt;&lt;property id=&quot;20148&quot; value=&quot;5&quot;/&gt;&lt;property id=&quot;20300&quot; value=&quot;Slide 2 - &amp;quot;Co 1&amp;quot;&quot;/&gt;&lt;property id=&quot;20307&quot; value=&quot;264&quot;/&gt;&lt;/object&gt;&lt;object type=&quot;3&quot; unique_id=&quot;204344&quot;&gt;&lt;property id=&quot;20148&quot; value=&quot;5&quot;/&gt;&lt;property id=&quot;20300&quot; value=&quot;Slide 3 - &amp;quot;Fig. 1.1&amp;quot;&quot;/&gt;&lt;property id=&quot;20307&quot; value=&quot;265&quot;/&gt;&lt;/object&gt;&lt;object type=&quot;3&quot; unique_id=&quot;204345&quot;&gt;&lt;property id=&quot;20148&quot; value=&quot;5&quot;/&gt;&lt;property id=&quot;20300&quot; value=&quot;Slide 4 - &amp;quot;Fig. 1.2&amp;quot;&quot;/&gt;&lt;property id=&quot;20307&quot; value=&quot;266&quot;/&gt;&lt;/object&gt;&lt;object type=&quot;3&quot; unique_id=&quot;204346&quot;&gt;&lt;property id=&quot;20148&quot; value=&quot;5&quot;/&gt;&lt;property id=&quot;20300&quot; value=&quot;Slide 5 - &amp;quot;Fig. 1.3&amp;quot;&quot;/&gt;&lt;property id=&quot;20307&quot; value=&quot;267&quot;/&gt;&lt;/object&gt;&lt;object type=&quot;3&quot; unique_id=&quot;204347&quot;&gt;&lt;property id=&quot;20148&quot; value=&quot;5&quot;/&gt;&lt;property id=&quot;20300&quot; value=&quot;Slide 6 - &amp;quot;Fig. 1.4&amp;quot;&quot;/&gt;&lt;property id=&quot;20307&quot; value=&quot;269&quot;/&gt;&lt;/object&gt;&lt;object type=&quot;3&quot; unique_id=&quot;204348&quot;&gt;&lt;property id=&quot;20148&quot; value=&quot;5&quot;/&gt;&lt;property id=&quot;20300&quot; value=&quot;Slide 7 - &amp;quot;Fig. 1.5&amp;quot;&quot;/&gt;&lt;property id=&quot;20307&quot; value=&quot;271&quot;/&gt;&lt;/object&gt;&lt;object type=&quot;3&quot; unique_id=&quot;204349&quot;&gt;&lt;property id=&quot;20148&quot; value=&quot;5&quot;/&gt;&lt;property id=&quot;20300&quot; value=&quot;Slide 8 - &amp;quot;Fig. 1.6&amp;quot;&quot;/&gt;&lt;property id=&quot;20307&quot; value=&quot;273&quot;/&gt;&lt;/object&gt;&lt;object type=&quot;3&quot; unique_id=&quot;204350&quot;&gt;&lt;property id=&quot;20148&quot; value=&quot;5&quot;/&gt;&lt;property id=&quot;20300&quot; value=&quot;Slide 9 - &amp;quot;Fig. 1.7&amp;quot;&quot;/&gt;&lt;property id=&quot;20307&quot; value=&quot;276&quot;/&gt;&lt;/object&gt;&lt;object type=&quot;3&quot; unique_id=&quot;204351&quot;&gt;&lt;property id=&quot;20148&quot; value=&quot;5&quot;/&gt;&lt;property id=&quot;20300&quot; value=&quot;Slide 10 - &amp;quot;Fig. 1.8&amp;quot;&quot;/&gt;&lt;property id=&quot;20307&quot; value=&quot;278&quot;/&gt;&lt;/object&gt;&lt;object type=&quot;3&quot; unique_id=&quot;204352&quot;&gt;&lt;property id=&quot;20148&quot; value=&quot;5&quot;/&gt;&lt;property id=&quot;20300&quot; value=&quot;Slide 11 - &amp;quot;Fig. 1.9&amp;quot;&quot;/&gt;&lt;property id=&quot;20307&quot; value=&quot;279&quot;/&gt;&lt;/object&gt;&lt;object type=&quot;3&quot; unique_id=&quot;204353&quot;&gt;&lt;property id=&quot;20148&quot; value=&quot;5&quot;/&gt;&lt;property id=&quot;20300&quot; value=&quot;Slide 12 - &amp;quot;Table 1.1&amp;quot;&quot;/&gt;&lt;property id=&quot;20307&quot; value=&quot;281&quot;/&gt;&lt;/object&gt;&lt;object type=&quot;3&quot; unique_id=&quot;204354&quot;&gt;&lt;property id=&quot;20148&quot; value=&quot;5&quot;/&gt;&lt;property id=&quot;20300&quot; value=&quot;Slide 13 - &amp;quot;Fig. 1.10&amp;quot;&quot;/&gt;&lt;property id=&quot;20307&quot; value=&quot;283&quot;/&gt;&lt;/object&gt;&lt;object type=&quot;3&quot; unique_id=&quot;204355&quot;&gt;&lt;property id=&quot;20148&quot; value=&quot;5&quot;/&gt;&lt;property id=&quot;20300&quot; value=&quot;Slide 14 - &amp;quot;Fig. 1.11&amp;quot;&quot;/&gt;&lt;property id=&quot;20307&quot; value=&quot;282&quot;/&gt;&lt;/object&gt;&lt;/object&gt;&lt;/object&gt;&lt;/database&gt;"/>
</p:tagLst>
</file>

<file path=ppt/theme/theme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rtlCol="0" anchor="ctr">
        <a:spAutoFit/>
      </a:bodyPr>
      <a:lstStyle>
        <a:defPPr algn="ctr">
          <a:defRPr sz="800" dirty="0">
            <a:ea typeface="ヒラギノ角ゴ Pro W3"/>
            <a:cs typeface="ヒラギノ角ゴ Pro W3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</TotalTime>
  <Words>320</Words>
  <Application>Microsoft Macintosh PowerPoint</Application>
  <PresentationFormat>On-screen Show (4:3)</PresentationFormat>
  <Paragraphs>173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ヒラギノ角ゴ Pro W3</vt:lpstr>
      <vt:lpstr>Symbol</vt:lpstr>
      <vt:lpstr>Tahoma</vt:lpstr>
      <vt:lpstr>Calibri</vt:lpstr>
      <vt:lpstr>Times New Roman</vt:lpstr>
      <vt:lpstr>1_Default Design</vt:lpstr>
      <vt:lpstr>Fig. 1.4</vt:lpstr>
      <vt:lpstr>Fig. 1.5</vt:lpstr>
      <vt:lpstr>Fig. 1.6</vt:lpstr>
      <vt:lpstr>Fig. 1.7</vt:lpstr>
      <vt:lpstr>Fig. 1.8</vt:lpstr>
      <vt:lpstr>Fig. 1.9</vt:lpstr>
      <vt:lpstr>Table 1.1</vt:lpstr>
    </vt:vector>
  </TitlesOfParts>
  <Company>Microsoft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01 FlexArt</dc:title>
  <dc:creator>Laser</dc:creator>
  <cp:lastModifiedBy>Dr. Ty C.M. Hoffman</cp:lastModifiedBy>
  <cp:revision>126</cp:revision>
  <dcterms:created xsi:type="dcterms:W3CDTF">2013-10-17T03:42:24Z</dcterms:created>
  <dcterms:modified xsi:type="dcterms:W3CDTF">2016-05-16T20:59:44Z</dcterms:modified>
</cp:coreProperties>
</file>